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Lst>
  <p:notesMasterIdLst>
    <p:notesMasterId r:id="rId26"/>
  </p:notesMasterIdLst>
  <p:sldIdLst>
    <p:sldId id="321" r:id="rId5"/>
    <p:sldId id="323" r:id="rId6"/>
    <p:sldId id="358" r:id="rId7"/>
    <p:sldId id="345" r:id="rId8"/>
    <p:sldId id="327" r:id="rId9"/>
    <p:sldId id="361" r:id="rId10"/>
    <p:sldId id="363" r:id="rId11"/>
    <p:sldId id="346" r:id="rId12"/>
    <p:sldId id="362" r:id="rId13"/>
    <p:sldId id="370" r:id="rId14"/>
    <p:sldId id="335" r:id="rId15"/>
    <p:sldId id="338" r:id="rId16"/>
    <p:sldId id="372" r:id="rId17"/>
    <p:sldId id="371" r:id="rId18"/>
    <p:sldId id="339" r:id="rId19"/>
    <p:sldId id="336" r:id="rId20"/>
    <p:sldId id="340" r:id="rId21"/>
    <p:sldId id="342" r:id="rId22"/>
    <p:sldId id="360" r:id="rId23"/>
    <p:sldId id="343" r:id="rId24"/>
    <p:sldId id="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rica Kriner" initials="EK" lastIdx="4" clrIdx="6">
    <p:extLst>
      <p:ext uri="{19B8F6BF-5375-455C-9EA6-DF929625EA0E}">
        <p15:presenceInfo xmlns:p15="http://schemas.microsoft.com/office/powerpoint/2012/main" userId="S::erica.kriner@ssaihq.com::68d87840-6a3d-4152-b2b3-efdd20288d13" providerId="AD"/>
      </p:ext>
    </p:extLst>
  </p:cmAuthor>
  <p:cmAuthor id="1" name="Erin Weitzel" initials="EW" lastIdx="10" clrIdx="0">
    <p:extLst>
      <p:ext uri="{19B8F6BF-5375-455C-9EA6-DF929625EA0E}">
        <p15:presenceInfo xmlns:p15="http://schemas.microsoft.com/office/powerpoint/2012/main" userId="S::erin.weitzel@ssaihq.com::c6bf1126-9685-4a63-acea-2d3c10018385" providerId="AD"/>
      </p:ext>
    </p:extLst>
  </p:cmAuthor>
  <p:cmAuthor id="8" name="Adriana Le Compte" initials="ALC" lastIdx="8" clrIdx="7">
    <p:extLst>
      <p:ext uri="{19B8F6BF-5375-455C-9EA6-DF929625EA0E}">
        <p15:presenceInfo xmlns:p15="http://schemas.microsoft.com/office/powerpoint/2012/main" userId="Adriana Le Compte" providerId="None"/>
      </p:ext>
    </p:extLst>
  </p:cmAuthor>
  <p:cmAuthor id="2" name="Porter Abbey" initials="PA" lastIdx="5" clrIdx="1">
    <p:extLst>
      <p:ext uri="{19B8F6BF-5375-455C-9EA6-DF929625EA0E}">
        <p15:presenceInfo xmlns:p15="http://schemas.microsoft.com/office/powerpoint/2012/main" userId="S::porter.abbey@ssaihq.com::b1439969-4a9d-4181-95a7-86e4d55d7d79" providerId="AD"/>
      </p:ext>
    </p:extLst>
  </p:cmAuthor>
  <p:cmAuthor id="9" name="Mccartney, Sean (GSFC-610.0)[SCIENCE SYSTEMS AND APPLICATIONS INC]" initials="MS(6SAAI" lastIdx="6" clrIdx="8">
    <p:extLst>
      <p:ext uri="{19B8F6BF-5375-455C-9EA6-DF929625EA0E}">
        <p15:presenceInfo xmlns:p15="http://schemas.microsoft.com/office/powerpoint/2012/main" userId="S::smccart4@ndc.nasa.gov::e88bd411-76b0-4812-8fd7-62f268a53505" providerId="AD"/>
      </p:ext>
    </p:extLst>
  </p:cmAuthor>
  <p:cmAuthor id="3" name="Jay Mrazek" initials="JM" lastIdx="7" clrIdx="2">
    <p:extLst>
      <p:ext uri="{19B8F6BF-5375-455C-9EA6-DF929625EA0E}">
        <p15:presenceInfo xmlns:p15="http://schemas.microsoft.com/office/powerpoint/2012/main" userId="S::jay.mrazek@ssaihq.com::398a785f-36d0-4fa9-b96d-d494f2459cf9" providerId="AD"/>
      </p:ext>
    </p:extLst>
  </p:cmAuthor>
  <p:cmAuthor id="4" name="Michael Marvin" initials="MM" lastIdx="6" clrIdx="3">
    <p:extLst>
      <p:ext uri="{19B8F6BF-5375-455C-9EA6-DF929625EA0E}">
        <p15:presenceInfo xmlns:p15="http://schemas.microsoft.com/office/powerpoint/2012/main" userId="S::michael.marvin@ssaihq.com::c6c41d4a-7fcf-4dbd-81c9-3788bafb7ce3" providerId="AD"/>
      </p:ext>
    </p:extLst>
  </p:cmAuthor>
  <p:cmAuthor id="5" name="Remi Work" initials="RW" lastIdx="1" clrIdx="4">
    <p:extLst>
      <p:ext uri="{19B8F6BF-5375-455C-9EA6-DF929625EA0E}">
        <p15:presenceInfo xmlns:p15="http://schemas.microsoft.com/office/powerpoint/2012/main" userId="S::remi.work@ssaihq.com::b62cb1b6-7ae6-4add-9840-c452b985fb8a" providerId="AD"/>
      </p:ext>
    </p:extLst>
  </p:cmAuthor>
  <p:cmAuthor id="6" name="Nisbet-Wilcox, Brandy A. (LARC-E3)[SSAI DEVELOP]" initials="NBA(D" lastIdx="18" clrIdx="5">
    <p:extLst>
      <p:ext uri="{19B8F6BF-5375-455C-9EA6-DF929625EA0E}">
        <p15:presenceInfo xmlns:p15="http://schemas.microsoft.com/office/powerpoint/2012/main" userId="S::bnisbetw@ndc.nasa.gov::e0aa1d03-7fe2-47a5-a6ae-704ff8ba69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93BFA0"/>
    <a:srgbClr val="7CB28B"/>
    <a:srgbClr val="97D8C6"/>
    <a:srgbClr val="D3EEE6"/>
    <a:srgbClr val="000000"/>
    <a:srgbClr val="FBFFBF"/>
    <a:srgbClr val="9FC7AA"/>
    <a:srgbClr val="FFFFFF"/>
    <a:srgbClr val="D1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EC7C2-22F3-4661-B8E8-EBA555BE6121}" v="66" dt="2021-07-28T16:05:15.391"/>
    <p1510:client id="{13C6F1B4-AD0A-47F8-8DA9-F023007CBD0D}" v="7" dt="2021-07-26T01:49:43.303"/>
    <p1510:client id="{2D3ED697-2B07-4B65-A3E1-2BCD1D7D67C9}" v="2" dt="2021-07-29T19:12:30.095"/>
    <p1510:client id="{37A46E02-9C78-4DED-BD13-2B5E4E18AE4B}" v="811" dt="2021-07-27T22:01:55.755"/>
    <p1510:client id="{3C56F4D3-9F66-E615-DAFA-8AFD8FFD4C99}" v="1197" dt="2021-07-29T15:09:10.393"/>
    <p1510:client id="{468B38C4-35C8-45A4-A252-B7B811FFDEBC}" v="94" dt="2021-07-29T18:51:43.026"/>
    <p1510:client id="{58965C38-99A2-34E7-4CE9-084399A7219A}" v="1445" dt="2021-07-29T23:27:25.057"/>
    <p1510:client id="{59F80C32-0F26-4682-8815-4C015A0FE41B}" v="516" dt="2021-07-27T23:56:58.846"/>
    <p1510:client id="{61BD5C19-92FC-FD52-164B-277EDF315722}" v="1042" dt="2021-07-29T15:08:18.648"/>
    <p1510:client id="{690CDBE0-4B35-8B0A-3B7D-72AC5C1B8D2D}" v="242" dt="2021-07-29T23:47:39.211"/>
    <p1510:client id="{6F4D3C20-03A4-17D5-AFC9-95E3255CA47E}" v="578" dt="2021-07-28T14:58:35.207"/>
    <p1510:client id="{786E310F-80B1-454E-B41A-852E789954CF}" v="439" dt="2021-07-29T18:33:29.806"/>
    <p1510:client id="{7ADEF813-4FC7-4928-8DDA-E9C8243DCF14}" v="556" dt="2021-07-28T19:50:04.457"/>
    <p1510:client id="{7B11E29D-E615-D40D-2DA8-3EECD2B3D09B}" v="295" dt="2021-07-29T22:08:12.807"/>
    <p1510:client id="{7DD63490-F530-4594-86DF-2D2448DEEFF5}" v="199" dt="2021-07-29T21:35:30.748"/>
    <p1510:client id="{8807D181-32DA-4FFA-B40F-2389C5AAA83B}" v="13" dt="2021-07-27T15:16:11.265"/>
    <p1510:client id="{890ABE2B-A2EA-4A1B-82F4-DF185D5FAF34}" v="667" dt="2021-07-29T18:04:07.311"/>
    <p1510:client id="{8A341B0F-04DF-9E2F-C63A-61999B3F0EAB}" v="281" dt="2021-07-29T01:36:03.660"/>
    <p1510:client id="{932B6453-E4F7-5D9C-5D80-645F8596F976}" v="355" dt="2021-07-29T15:10:59.176"/>
    <p1510:client id="{9431FC79-4CCF-4829-937C-7F0A9E335592}" v="2" dt="2021-07-27T16:02:13.246"/>
    <p1510:client id="{AABF83C1-77E3-4D58-88C7-94B378A66EA1}" v="56" dt="2021-07-29T20:31:56.482"/>
    <p1510:client id="{B20E4119-8458-475E-8025-E0B5E9771041}" v="18" dt="2021-07-29T03:09:25.504"/>
    <p1510:client id="{B50E75AD-C419-40F6-9B75-0F27E8FF4698}" v="443" dt="2021-07-29T23:52:15.954"/>
    <p1510:client id="{C61DC432-F86D-0B25-E1BD-FBD7F68456F0}" v="392" dt="2021-07-29T16:29:31.821"/>
    <p1510:client id="{C9F27E67-F55F-4D52-9D34-1C7B9B33285D}" v="619" dt="2021-07-29T15:55:26.323"/>
    <p1510:client id="{DAF5A5AF-0A80-A962-4812-ADEE6A9CBC53}" v="15" dt="2021-07-29T15:14:10.307"/>
    <p1510:client id="{E0422677-243C-41C6-91CD-F5A076846A91}" v="512" dt="2021-07-29T21:06:09.093"/>
    <p1510:client id="{E86A7374-8748-B40E-2CDF-2C9B1EBFEF47}" v="91" dt="2021-07-29T17:18:59.967"/>
    <p1510:client id="{F39A86DA-6A9E-1DE9-FA83-4340F261B97B}" v="388" dt="2021-07-28T19:39:02.048"/>
    <p1510:client id="{FC64A041-CA73-44B3-BE85-69430E23F1A1}" v="119" dt="2021-07-27T15:34:45.1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62"/>
    <p:restoredTop sz="72857" autoAdjust="0"/>
  </p:normalViewPr>
  <p:slideViewPr>
    <p:cSldViewPr snapToGrid="0">
      <p:cViewPr varScale="1">
        <p:scale>
          <a:sx n="52" d="100"/>
          <a:sy n="52" d="100"/>
        </p:scale>
        <p:origin x="67" y="125"/>
      </p:cViewPr>
      <p:guideLst/>
    </p:cSldViewPr>
  </p:slideViewPr>
  <p:notesTextViewPr>
    <p:cViewPr>
      <p:scale>
        <a:sx n="1" d="1"/>
        <a:sy n="1" d="1"/>
      </p:scale>
      <p:origin x="0" y="-10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gsfc/604997349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an.umces.edu/media-library/assateague-island/"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henounproject.com/term/wave/98173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an.umces.edu/media-library/looking-south-from-isle-of-wight-bay-down-sinepuxent-bay-with-assateague-island-on-the-lef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henounproject.com/term/wave/98173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an.umces.edu/media-library/dune-overwash-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an.umces.edu/media-library/ocean-city-inl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an.umces.edu/media-library/amaranthus-pumilus-seabeach-amaranth-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an.umces.edu/media-library/piping-plove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sace.army.mil/Media/Images/igphoto/2002627278/"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usgs.gov/media/images/aerial-view-assateague-islan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ospso.nasa.gov/content/nasas-earth-observing-system-project-science-offi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esa.int/Applications/Observing_the_Earth/Copernicus/Sentinel-2/Download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nounproject.com/term/wave/98173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Hello everyone, we are the Assateague Island Ecological Forecasting team, and our project focused on </a:t>
            </a:r>
            <a:r>
              <a:rPr lang="en-US" dirty="0"/>
              <a:t>Characterizing Nearshore Suspended Sediments and Landcover Change Relative to Sediment Bypassing and Catastrophic Events. My name is [PLACEHOLDER], and my teammates were [PLACEHOLDER].</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sediment transport-related data was accessed on GEE. Pre-2016 layers were strictly Landsat 7 ETM+ imagery due to temporal restrictions while post-2016 layers were both Sentinel-2 and Landsat 8. </a:t>
            </a:r>
            <a:endParaRPr lang="en-US" dirty="0"/>
          </a:p>
          <a:p>
            <a:r>
              <a:rPr lang="en-US" dirty="0"/>
              <a:t>------------------------------ Icon Information Below ------------------------------</a:t>
            </a:r>
          </a:p>
          <a:p>
            <a:r>
              <a:rPr lang="en-US" dirty="0"/>
              <a:t>1. Wave icon: </a:t>
            </a:r>
            <a:r>
              <a:rPr lang="en-US" dirty="0">
                <a:hlinkClick r:id="rId3"/>
              </a:rPr>
              <a:t>https://thenounproject.com/term/wave/981734/</a:t>
            </a:r>
            <a:r>
              <a:rPr lang="en-US" dirty="0"/>
              <a:t> (creative commons CC BY 3.0). Wave by Nikita Kozin from the Noun Project.</a:t>
            </a:r>
          </a:p>
          <a:p>
            <a:r>
              <a:rPr lang="en-US" dirty="0">
                <a:cs typeface="Calibri"/>
              </a:rPr>
              <a:t>2. </a:t>
            </a:r>
            <a:r>
              <a:rPr lang="en-US" dirty="0"/>
              <a:t>Desktop icon: PowerPoint (Microsoft Office 365 2021) [Desktop]</a:t>
            </a:r>
            <a:endParaRPr lang="en-US" dirty="0">
              <a:cs typeface="Calibri"/>
            </a:endParaRPr>
          </a:p>
          <a:p>
            <a:r>
              <a:rPr lang="en-US" dirty="0">
                <a:cs typeface="Calibri"/>
              </a:rPr>
              <a:t>3. </a:t>
            </a:r>
            <a:r>
              <a:rPr lang="en-US" dirty="0"/>
              <a:t>Keyboard icon: PowerPoint (Microsoft Office 365 2021) [Keyboard]</a:t>
            </a:r>
            <a:endParaRPr lang="en-US" dirty="0">
              <a:cs typeface="Calibri"/>
            </a:endParaRPr>
          </a:p>
          <a:p>
            <a:r>
              <a:rPr lang="en-US" dirty="0">
                <a:cs typeface="Calibri"/>
              </a:rPr>
              <a:t>4. </a:t>
            </a:r>
            <a:r>
              <a:rPr lang="en-US" dirty="0"/>
              <a:t>Gears icon: PowerPoint (Microsoft Office 365 2021) [Gears]</a:t>
            </a:r>
            <a:endParaRPr lang="en-US" dirty="0">
              <a:cs typeface="Calibri"/>
            </a:endParaRPr>
          </a:p>
          <a:p>
            <a:r>
              <a:rPr lang="en-US" dirty="0">
                <a:cs typeface="Calibri"/>
              </a:rPr>
              <a:t>5. </a:t>
            </a:r>
            <a:r>
              <a:rPr lang="en-US" dirty="0"/>
              <a:t>Lightbulb icon: PowerPoint (Microsoft Office 365 2021) [Lightbulb]</a:t>
            </a:r>
            <a:endParaRPr lang="en-US" dirty="0">
              <a:cs typeface="Calibri"/>
            </a:endParaRPr>
          </a:p>
          <a:p>
            <a:r>
              <a:rPr lang="en-US" dirty="0">
                <a:cs typeface="Calibri"/>
              </a:rPr>
              <a:t>6. </a:t>
            </a:r>
            <a:r>
              <a:rPr lang="en-US" dirty="0"/>
              <a:t>Satellite icon: PowerPoint (Microsoft Office 365 2021) [Satellite]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6588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previously developed GUI in GEE called ORCAA allowed us to easily access data to create ocean color and turbidity layers for creating time series maps. Both ocean color and turbidity were accessed on a bi-annual basis from 2004 to 2020. </a:t>
            </a:r>
          </a:p>
          <a:p>
            <a:r>
              <a:rPr lang="en-US" dirty="0"/>
              <a:t>------------------------------ Icon Information Below ------------------------------</a:t>
            </a:r>
          </a:p>
          <a:p>
            <a:r>
              <a:rPr lang="en-US" dirty="0"/>
              <a:t>1. Wave icon: </a:t>
            </a:r>
            <a:r>
              <a:rPr lang="en-US" dirty="0">
                <a:hlinkClick r:id="rId3"/>
              </a:rPr>
              <a:t>https://thenounproject.com/term/wave/981734/</a:t>
            </a:r>
            <a:r>
              <a:rPr lang="en-US" dirty="0"/>
              <a:t> (creative commons CC BY 3.0). Wave by Nikita Kozin from the Noun Project.</a:t>
            </a:r>
          </a:p>
          <a:p>
            <a:r>
              <a:rPr lang="en-US" dirty="0"/>
              <a:t>2. Satellite icon: PowerPoint (Microsoft Office 365 2021) [Satellite]</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24616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trends in turbidity on all sides of the island that also varied with season. Overall, there was generally higher turbidity on the W side of the island (bayside). In the summer months, we generally see higher turbidity on the ocean-facing N and S sides, but not in the middle. In the winter we see higher levels of turbidity in the middle of the island due to powerful winter storms. Plumes of sediment are most visible on the bay side and in newer imagery. We know longshore sediment transport is occurring due to the growth on the southern part of the island.</a:t>
            </a:r>
          </a:p>
          <a:p>
            <a:pPr marL="285750" indent="-285750">
              <a:spcAft>
                <a:spcPts val="600"/>
              </a:spcAft>
              <a:buFont typeface="Arial"/>
              <a:buChar char="•"/>
            </a:pPr>
            <a:endParaRPr lang="en-US" dirty="0"/>
          </a:p>
          <a:p>
            <a:r>
              <a:rPr lang="en-US" dirty="0"/>
              <a:t>------------------------------ Icon Information Below ------------------------------</a:t>
            </a:r>
            <a:endParaRPr lang="en-US" dirty="0">
              <a:cs typeface="Calibri"/>
            </a:endParaRPr>
          </a:p>
          <a:p>
            <a:r>
              <a:rPr lang="en-US" dirty="0"/>
              <a:t>1. Wave icon: </a:t>
            </a:r>
            <a:r>
              <a:rPr lang="en-US" dirty="0">
                <a:hlinkClick r:id="rId3"/>
              </a:rPr>
              <a:t>https://thenounproject.com/term/wave/981734/</a:t>
            </a:r>
            <a:r>
              <a:rPr lang="en-US" dirty="0"/>
              <a:t> (creative commons CC BY 3.0). Wave by Nikita Kozin from the Noun Project.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26105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Sediment bypassing events can be clearly seen through NASA Earth observations. On the left we can see the sharp change in nearshore turbidity as compared to before and after a sediment bypassing event in January of 2021. Turbidity is measured in </a:t>
            </a:r>
            <a:r>
              <a:rPr lang="en-US" sz="1200" b="0" i="0" kern="1200" dirty="0" err="1">
                <a:solidFill>
                  <a:schemeClr val="tx1"/>
                </a:solidFill>
                <a:effectLst/>
                <a:latin typeface="+mn-lt"/>
                <a:ea typeface="+mn-ea"/>
                <a:cs typeface="+mn-cs"/>
              </a:rPr>
              <a:t>Formazin</a:t>
            </a:r>
            <a:r>
              <a:rPr lang="en-US" sz="1200" b="0" i="0" kern="1200" dirty="0">
                <a:solidFill>
                  <a:schemeClr val="tx1"/>
                </a:solidFill>
                <a:effectLst/>
                <a:latin typeface="+mn-lt"/>
                <a:ea typeface="+mn-ea"/>
                <a:cs typeface="+mn-cs"/>
              </a:rPr>
              <a:t> Nephelometric Units, or FNUs. </a:t>
            </a:r>
            <a:r>
              <a:rPr lang="en-US" dirty="0"/>
              <a:t>On the far right, we can see in shaded blue the increase in turbidity as deposited sediment makes its way alongshore.</a:t>
            </a:r>
          </a:p>
          <a:p>
            <a:pPr marL="285750" indent="-285750">
              <a:spcAft>
                <a:spcPts val="600"/>
              </a:spcAft>
              <a:buFont typeface="Arial"/>
              <a:buChar char="•"/>
            </a:pPr>
            <a:endParaRPr lang="en-US" dirty="0"/>
          </a:p>
          <a:p>
            <a:r>
              <a:rPr lang="en-US" dirty="0"/>
              <a:t>------------------------------ Icon Information Below ------------------------------</a:t>
            </a:r>
            <a:endParaRPr lang="en-US" dirty="0">
              <a:cs typeface="Calibri"/>
            </a:endParaRPr>
          </a:p>
          <a:p>
            <a:r>
              <a:rPr lang="en-US" dirty="0"/>
              <a:t>1. Wave icon: </a:t>
            </a:r>
            <a:r>
              <a:rPr lang="en-US" dirty="0">
                <a:hlinkClick r:id="rId3"/>
              </a:rPr>
              <a:t>https://thenounproject.com/term/wave/981734/</a:t>
            </a:r>
            <a:r>
              <a:rPr lang="en-US" dirty="0"/>
              <a:t> (creative commons CC BY 3.0). Wave by Nikita Kozin from the Noun Project.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78570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workflow for the historical land cover segment of this project revolved around Google Earth Engine. We used National Agriculture Imagery Program (NAIP) imagery as well as National Oceanic and Atmospheric Administration Coastal Change Analysis Program (NOAA C-CAP) to create 2016 training data for a Random Forest supervised land cover classification. As inputs for the classifier, we used Landsat 8 OLI imagery as well as 6 indices derived from Landsat: Normalized Difference Vegetation Index (NDVI), Normalized Difference Moisture Index (NDMI), Normalized Difference Wetness Index (NDWI), and Tasseled Cap Transformation indices of greenness, wetness, and brightness. We also used a 2010 LiDAR-derived elevation product from the USGS. We generated each of our inputs on a seasonal basis, creating a summer and winter time series image for each. We created classified land cover outputs for 2016 and 2018, using the 2018 one as an input for our land cover forecasting.</a:t>
            </a:r>
          </a:p>
          <a:p>
            <a:endParaRPr lang="en-US" dirty="0">
              <a:cs typeface="Calibri"/>
            </a:endParaRPr>
          </a:p>
          <a:p>
            <a:r>
              <a:rPr lang="en-US" dirty="0"/>
              <a:t>------------------------------ Icon Information Below ------------------------------</a:t>
            </a:r>
            <a:endParaRPr lang="en-US" dirty="0">
              <a:cs typeface="Calibri"/>
            </a:endParaRPr>
          </a:p>
          <a:p>
            <a:r>
              <a:rPr lang="en-US" dirty="0"/>
              <a:t>1. Plant icon:  PowerPoint (Microsoft Office 365 2021) [Plant]</a:t>
            </a:r>
            <a:endParaRPr lang="en-US" dirty="0">
              <a:cs typeface="Calibri"/>
            </a:endParaRPr>
          </a:p>
          <a:p>
            <a:endParaRPr lang="en-US" dirty="0">
              <a:cs typeface="Calibri"/>
            </a:endParaRPr>
          </a:p>
          <a:p>
            <a:r>
              <a:rPr lang="en-US" dirty="0"/>
              <a:t>------------------------------ Image Information Below ------------------------------</a:t>
            </a:r>
            <a:endParaRPr lang="en-US" dirty="0">
              <a:cs typeface="Calibri"/>
            </a:endParaRPr>
          </a:p>
          <a:p>
            <a:r>
              <a:rPr lang="en-US" dirty="0">
                <a:cs typeface="Calibri"/>
              </a:rPr>
              <a:t>Created by </a:t>
            </a:r>
            <a:r>
              <a:rPr lang="en-US" dirty="0"/>
              <a:t>Reto Stöckli, Nazmi El Saleous, and Marit Jentoft-Nilsen from the NASA GSFC in 2000. </a:t>
            </a:r>
            <a:r>
              <a:rPr lang="en-US" dirty="0">
                <a:hlinkClick r:id="rId3"/>
              </a:rPr>
              <a:t>https://www.flickr.com/photos/gsfc/6049973495</a:t>
            </a:r>
            <a:r>
              <a:rPr lang="en-US" dirty="0"/>
              <a:t>. (creative commons CC BY 2.0). This image was edited to have a transparent background.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404337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for our results, the 2018 land cover classification that we generated with our Google Earth Engine script was highly accurate, with an overall accuracy of 97.87% and a Kappa Index of Agreement of 0.9677. The largest net decreases in land cover between 2006 and 2018 were in open water, with a decrease of 7.79 square kilometers, and in barren land, a decrease of 10.63 square kilometers. The largest net increase in land cover between 2006 and 2018 was in unconsolidated shore, with an increase of 10.59 square kilometers. There was minimal net change in wetland land cover categories, with the largest of the four being a net decrease of 1.00 square kilometer in estuarine emergent shrub wetland.</a:t>
            </a:r>
            <a:endParaRPr lang="en-US" dirty="0" smtClean="0">
              <a:cs typeface="Calibri" panose="020F0502020204030204"/>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 </a:t>
            </a:r>
            <a:r>
              <a:rPr lang="en-US" dirty="0"/>
              <a:t>Icon Information Below ------------------------------</a:t>
            </a:r>
          </a:p>
          <a:p>
            <a:r>
              <a:rPr lang="en-US" dirty="0"/>
              <a:t>Plant icon:  PowerPoint (Microsoft Office 365 2021) [Plant]</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35356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smtClean="0"/>
              <a:t>Next, our team used the IDRISI TerrSet Land Change Modeler (LCM) to detect patterns of historical land cover change and forecast changes out to 2021, 2031, and 2046. First, we employed the Change Analysis tool to identify land cover change from 2006-2018. We then produced change analysis maps identifying the various land cover transition types. Afterwards, we created transition potentials, which expressed the likelihood that a specific land cover type would change into another. From here, we used a stochastic model known as a Markov Chain to forecast future land cover for Assateague Island.</a:t>
            </a:r>
            <a:endParaRPr lang="en-US" dirty="0" smtClean="0">
              <a:cs typeface="+mn-lt"/>
            </a:endParaRPr>
          </a:p>
          <a:p>
            <a:endParaRPr lang="en-US" dirty="0">
              <a:cs typeface="Calibri"/>
            </a:endParaRPr>
          </a:p>
          <a:p>
            <a:endParaRPr lang="en-US" dirty="0">
              <a:cs typeface="Calibri"/>
            </a:endParaRPr>
          </a:p>
          <a:p>
            <a:r>
              <a:rPr lang="en-US" dirty="0"/>
              <a:t>------------------------------ Icon Information Below ------------------------------</a:t>
            </a:r>
          </a:p>
          <a:p>
            <a:r>
              <a:rPr lang="en-US" dirty="0"/>
              <a:t>1. Calendar icon:  PowerPoint (Microsoft Office 365 2021) [Calendar]</a:t>
            </a:r>
          </a:p>
          <a:p>
            <a:r>
              <a:rPr lang="en-US" dirty="0"/>
              <a:t>2. Trees icon: PowerPoint (Microsoft Office 365 2021) [Trees]</a:t>
            </a:r>
          </a:p>
          <a:p>
            <a:r>
              <a:rPr lang="en-US" dirty="0"/>
              <a:t>3. Gears icon: PowerPoint (Microsoft Office 365 2021) [Gears]</a:t>
            </a:r>
          </a:p>
          <a:p>
            <a:r>
              <a:rPr lang="en-US" dirty="0"/>
              <a:t>4. Map icon: PowerPoint (Microsoft Office 365 2021) [Map]</a:t>
            </a:r>
          </a:p>
          <a:p>
            <a:r>
              <a:rPr lang="en-US" dirty="0"/>
              <a:t>5. Hourglass icon: PowerPoint (Microsoft Office 365 2021) [Hourglass]</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350756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chose to forecast land cover 10 and 25 years ahead, in accordance with Assateague Island's management planning timelines. Our stochastic model accounted for the impact of storm disturbance due to four major storm events that occurred during our study period. The 2031 projected potential for transition is shown here, highlighting that the southern end near Tom's Cove is projected to change the most, while the Atlantic-side foreshore areas of the beach have the lowest potential for change. </a:t>
            </a:r>
          </a:p>
          <a:p>
            <a:endParaRPr lang="en-US" dirty="0">
              <a:cs typeface="Calibri"/>
            </a:endParaRPr>
          </a:p>
          <a:p>
            <a:r>
              <a:rPr lang="en-US" dirty="0"/>
              <a:t>------------------------------ Icon Information Below ------------------------------</a:t>
            </a:r>
            <a:endParaRPr lang="en-US" dirty="0">
              <a:cs typeface="Calibri"/>
            </a:endParaRPr>
          </a:p>
          <a:p>
            <a:r>
              <a:rPr lang="en-US" dirty="0"/>
              <a:t>Calendar icon:  PowerPoint (Microsoft Office 365 2021) [Calendar]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3245280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our methods and results relied on several assumptions that we must keep in mind for our interpretation. For example, the spatial resolution of turbidity may be too coarse to see smaller-scale plumes of sediment. Our turbidity layers could also be showing suspended organic matter as well as sediment. Additionally, for land cover classification, there were often multiple </a:t>
            </a:r>
            <a:r>
              <a:rPr lang="en-US" dirty="0" err="1" smtClean="0"/>
              <a:t>landcover</a:t>
            </a:r>
            <a:r>
              <a:rPr lang="en-US" dirty="0" smtClean="0"/>
              <a:t> types per pixel that were not easily distinguishable from reference imagery by eye. Without ground-</a:t>
            </a:r>
            <a:r>
              <a:rPr lang="en-US" dirty="0" err="1" smtClean="0"/>
              <a:t>truthing</a:t>
            </a:r>
            <a:r>
              <a:rPr lang="en-US" dirty="0" smtClean="0"/>
              <a:t>, this introduced uncertainty into our classification. Furthermore, similar </a:t>
            </a:r>
            <a:r>
              <a:rPr lang="en-US" dirty="0" err="1" smtClean="0"/>
              <a:t>landcover</a:t>
            </a:r>
            <a:r>
              <a:rPr lang="en-US" dirty="0" smtClean="0"/>
              <a:t> classes from the NOAA CCAP 2016 data were condensed. For example, we combined multiple difference types of wetland into one 'wetland' category. This introduced error by making classes that are potentially less spectrally unique, less accurate, and oversimplified. As for our </a:t>
            </a:r>
            <a:r>
              <a:rPr lang="en-US" dirty="0" err="1" smtClean="0"/>
              <a:t>landcover</a:t>
            </a:r>
            <a:r>
              <a:rPr lang="en-US" dirty="0" smtClean="0"/>
              <a:t> change prediction model, we did not use explanatory variables to account for dynamic drivers of change. Examples of explanatory variables that would have been used include National Difference Water Index (NDWI), National Difference Vegetation Index (NDVI), and elevation. However, this was not practical with our constraints on time, as well as the implicit complications associated with modeling explanatory variables. As such, we made the decision to exclude the modeling of these variables and assume a more static, stochastic change model. For this, the only variable was the land cover policy withheld by the NPS which was held static (as it is assumed to not change). These potential errors and uncertainties in this project, though, could be used to inform future research in this project's area.</a:t>
            </a:r>
          </a:p>
          <a:p>
            <a:endParaRPr lang="en-US" dirty="0">
              <a:cs typeface="Calibri"/>
            </a:endParaRPr>
          </a:p>
          <a:p>
            <a:r>
              <a:rPr lang="en-US" dirty="0"/>
              <a:t>------------------------------ Image Information Below ------------------------------</a:t>
            </a:r>
            <a:endParaRPr lang="en-US" dirty="0">
              <a:cs typeface="Calibri"/>
            </a:endParaRPr>
          </a:p>
          <a:p>
            <a:r>
              <a:rPr lang="en-US" dirty="0"/>
              <a:t>Walker, Eric (2014). 15041082398_c06dcedca0_o.jpg. [Photograph]. This image is licensed under CC BY-NC 2.0. Retrieved from https://www.flickr.com/photos/premierehdr/15041082398. </a:t>
            </a:r>
            <a:endParaRPr lang="en-US" dirty="0">
              <a:cs typeface="Calibri"/>
            </a:endParaRPr>
          </a:p>
          <a:p>
            <a:pPr>
              <a:spcAft>
                <a:spcPts val="600"/>
              </a:spcAft>
            </a:pPr>
            <a:endParaRPr lang="en-US" dirty="0"/>
          </a:p>
          <a:p>
            <a:r>
              <a:rPr lang="en-US" dirty="0"/>
              <a:t>------------------------------ Icon Information Below ------------------------------</a:t>
            </a:r>
            <a:endParaRPr lang="en-US" dirty="0">
              <a:cs typeface="Calibri"/>
            </a:endParaRPr>
          </a:p>
          <a:p>
            <a:r>
              <a:rPr lang="en-US" dirty="0"/>
              <a:t>1. Wave icon: </a:t>
            </a:r>
            <a:r>
              <a:rPr lang="en-US" dirty="0">
                <a:hlinkClick r:id="rId3"/>
              </a:rPr>
              <a:t>https://thenounproject.com/term/wave/981734/</a:t>
            </a:r>
            <a:r>
              <a:rPr lang="en-US" dirty="0"/>
              <a:t> (creative commons CC BY 3.0). Wave by Nikita Kozin from the Noun Project.</a:t>
            </a:r>
            <a:endParaRPr lang="en-US" dirty="0">
              <a:cs typeface="Calibri"/>
            </a:endParaRPr>
          </a:p>
          <a:p>
            <a:r>
              <a:rPr lang="en-US" dirty="0"/>
              <a:t>2. Plant icon:  PowerPoint (Microsoft Office 365 2021) [Plant]</a:t>
            </a:r>
            <a:endParaRPr lang="en-US" dirty="0">
              <a:cs typeface="Calibri"/>
            </a:endParaRPr>
          </a:p>
          <a:p>
            <a:r>
              <a:rPr lang="en-US" dirty="0"/>
              <a:t>3. Calendar icon:  PowerPoint (Microsoft Office 365 2021) [Calendar]</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75619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To help build upon and improve upon our initial 10 week project, more work could be done in the future. We would suggest further analyzing changes in suspended sediment pre- and post-deposition to get a more informed view of where sediment is going after USACE deposits it during sediment bypassing. Case studies could focus more on specific sediment deposition events, as well as the effects of the first 2002 beach nourishment event. Different remote sensing methods could also be employed to better distinguish sediment from other factors influencing turbidity. Additionally, a volumetric change analysis could be used to quantify morphological change. Also, to improve our </a:t>
            </a:r>
            <a:r>
              <a:rPr lang="en-US" dirty="0" err="1" smtClean="0">
                <a:cs typeface="Calibri"/>
              </a:rPr>
              <a:t>landcover</a:t>
            </a:r>
            <a:r>
              <a:rPr lang="en-US" dirty="0" smtClean="0">
                <a:cs typeface="Calibri"/>
              </a:rPr>
              <a:t> classification, we would suggest ground </a:t>
            </a:r>
            <a:r>
              <a:rPr lang="en-US" dirty="0" err="1" smtClean="0">
                <a:cs typeface="Calibri"/>
              </a:rPr>
              <a:t>truthing</a:t>
            </a:r>
            <a:r>
              <a:rPr lang="en-US" dirty="0" smtClean="0">
                <a:cs typeface="Calibri"/>
              </a:rPr>
              <a:t>, forecasting at different timescales, including explanatory variables, and adding in canopy height as an input.</a:t>
            </a:r>
            <a:endParaRPr lang="en-US" dirty="0" smtClean="0"/>
          </a:p>
          <a:p>
            <a:endParaRPr lang="en-US" dirty="0"/>
          </a:p>
          <a:p>
            <a:r>
              <a:rPr lang="en-US" dirty="0"/>
              <a:t>------------------------------ Image Information Below ------------------------------</a:t>
            </a:r>
            <a:endParaRPr lang="en-US" dirty="0">
              <a:cs typeface="Calibri"/>
            </a:endParaRPr>
          </a:p>
          <a:p>
            <a:pPr>
              <a:spcAft>
                <a:spcPts val="600"/>
              </a:spcAft>
            </a:pPr>
            <a:r>
              <a:rPr lang="en-US" dirty="0"/>
              <a:t>Taken by Jane Thomas from the University of Maryland's Integration and Application Network in 2006. </a:t>
            </a:r>
            <a:r>
              <a:rPr lang="en-US" dirty="0">
                <a:hlinkClick r:id="rId3"/>
              </a:rPr>
              <a:t>https://ian.umces.edu/media-library/assateague-island/</a:t>
            </a:r>
            <a:r>
              <a:rPr lang="en-US" dirty="0"/>
              <a:t> (creative commons CC BY-SA 4.0)</a:t>
            </a:r>
            <a:endParaRPr lang="en-US" dirty="0">
              <a:cs typeface="Calibri"/>
            </a:endParaRPr>
          </a:p>
          <a:p>
            <a:pPr>
              <a:spcAft>
                <a:spcPts val="600"/>
              </a:spcAft>
            </a:pPr>
            <a:endParaRPr lang="en-US" dirty="0">
              <a:cs typeface="Calibri"/>
            </a:endParaRPr>
          </a:p>
          <a:p>
            <a:r>
              <a:rPr lang="en-US" dirty="0"/>
              <a:t>------------------------------ Icon Information Below ------------------------------</a:t>
            </a:r>
            <a:endParaRPr lang="en-US" dirty="0">
              <a:cs typeface="Calibri"/>
            </a:endParaRPr>
          </a:p>
          <a:p>
            <a:r>
              <a:rPr lang="en-US" dirty="0"/>
              <a:t>1. Wave icon: </a:t>
            </a:r>
            <a:r>
              <a:rPr lang="en-US" dirty="0">
                <a:hlinkClick r:id="rId4"/>
              </a:rPr>
              <a:t>https://thenounproject.com/term/wave/981734/</a:t>
            </a:r>
            <a:r>
              <a:rPr lang="en-US" dirty="0"/>
              <a:t> (creative commons CC BY 3.0). Wave by Nikita Kozin from the Noun Project.</a:t>
            </a:r>
            <a:endParaRPr lang="en-US" dirty="0">
              <a:cs typeface="Calibri"/>
            </a:endParaRPr>
          </a:p>
          <a:p>
            <a:r>
              <a:rPr lang="en-US" dirty="0"/>
              <a:t>2. Plant icon:  PowerPoint (Microsoft Office 365 2021) [Plant]</a:t>
            </a:r>
            <a:endParaRPr lang="en-US" dirty="0">
              <a:cs typeface="Calibri"/>
            </a:endParaRPr>
          </a:p>
          <a:p>
            <a:pPr>
              <a:spcAft>
                <a:spcPts val="600"/>
              </a:spcAft>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12447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Assateague Island is a barrier island situated off the coast of Maryland and Virginia, east of which is the Atlantic Ocean. Assateague is 60km long, and here you can see its position. Assateague Island National Seashore, shortened to ASIS, is managed by the National Park Service, and it contains most of the northern Maryland portion of the island, depicted here in blue. About 3 km of the Maryland portion, though, belongs to the Assateague Island State Park, which is shown in purple. Meanwhile, a majority of the Virginia side is the Chincoteague Wildlife Refuge, which is under the US Fish and Wildlife Service's jurisdiction, indicated in green. The island's legal boundary is depicted in red to the right in the upper inset map.</a:t>
            </a:r>
            <a:endParaRPr lang="en-US" dirty="0"/>
          </a:p>
          <a:p>
            <a:endParaRPr lang="en-US" dirty="0"/>
          </a:p>
          <a:p>
            <a:r>
              <a:rPr lang="en-US" dirty="0"/>
              <a:t>------------------------------ Basemap Information Below ------------------------------</a:t>
            </a:r>
            <a:endParaRPr lang="en-US" dirty="0">
              <a:cs typeface="Calibri"/>
            </a:endParaRPr>
          </a:p>
          <a:p>
            <a:r>
              <a:rPr lang="en-US" dirty="0">
                <a:cs typeface="Calibri"/>
              </a:rPr>
              <a:t>1. Satellite imagery from Earthstar Geographics, 2021</a:t>
            </a:r>
          </a:p>
          <a:p>
            <a:r>
              <a:rPr lang="en-US" dirty="0">
                <a:cs typeface="Calibri"/>
              </a:rPr>
              <a:t>2. Esri ocean basemap from the National Oceanic and Atmospheric Administration's </a:t>
            </a:r>
            <a:r>
              <a:rPr lang="en-US" dirty="0"/>
              <a:t>Office of Coast Survey, 2021</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321929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a:t>
            </a:r>
            <a:r>
              <a:rPr lang="en-US" baseline="0" dirty="0"/>
              <a:t> this work we determined that satellite derived turbidity data allows us to visualize where sediment is moving but not determine how much or specific transport patterns. We found that the southern end of the island has gotten larger since 2006 and this growth could be causing a shift in habitat distribution over time. Forecasting this change can show park manager how land cover and habitat type might change in the future.</a:t>
            </a:r>
            <a:endParaRPr lang="en-US" dirty="0"/>
          </a:p>
          <a:p>
            <a:endParaRPr lang="en-US" dirty="0"/>
          </a:p>
          <a:p>
            <a:r>
              <a:rPr lang="en-US" dirty="0"/>
              <a:t>------------------------------ Image Information Below ------------------------------</a:t>
            </a:r>
            <a:endParaRPr lang="en-US" dirty="0">
              <a:cs typeface="Calibri" panose="020F0502020204030204"/>
            </a:endParaRPr>
          </a:p>
          <a:p>
            <a:r>
              <a:rPr lang="en-US" dirty="0">
                <a:hlinkClick r:id="rId3"/>
              </a:rPr>
              <a:t>https://ian.umces.edu/media-library/looking-south-from-isle-of-wight-bay-down-sinepuxent-bay-with-assateague-island-on-the-left/</a:t>
            </a:r>
            <a:r>
              <a:rPr lang="en-US" dirty="0"/>
              <a:t> (creative commons CC BY-SA 4.0). Taken by Jane Thomas, 2006, University of Maryland Integration and Application Network </a:t>
            </a:r>
            <a:endParaRPr lang="en-US" dirty="0">
              <a:cs typeface="Calibri"/>
            </a:endParaRPr>
          </a:p>
          <a:p>
            <a:endParaRPr lang="en-US" dirty="0">
              <a:cs typeface="Calibri"/>
            </a:endParaRPr>
          </a:p>
          <a:p>
            <a:r>
              <a:rPr lang="en-US" dirty="0"/>
              <a:t>------------------------------ Icon Information Below ------------------------------</a:t>
            </a:r>
            <a:endParaRPr lang="en-US" dirty="0">
              <a:cs typeface="Calibri"/>
            </a:endParaRPr>
          </a:p>
          <a:p>
            <a:r>
              <a:rPr lang="en-US" dirty="0"/>
              <a:t>1. Wave icon: </a:t>
            </a:r>
            <a:r>
              <a:rPr lang="en-US" dirty="0">
                <a:hlinkClick r:id="rId4"/>
              </a:rPr>
              <a:t>https://thenounproject.com/term/wave/981734/</a:t>
            </a:r>
            <a:r>
              <a:rPr lang="en-US" dirty="0"/>
              <a:t> (creative commons CC BY 3.0). Wave by Nikita Kozin from the Noun Project.</a:t>
            </a:r>
            <a:endParaRPr lang="en-US" dirty="0">
              <a:cs typeface="Calibri"/>
            </a:endParaRPr>
          </a:p>
          <a:p>
            <a:r>
              <a:rPr lang="en-US" dirty="0"/>
              <a:t>2. Plant icon:  PowerPoint (Microsoft Office 365 2021) [Plant]</a:t>
            </a:r>
            <a:endParaRPr lang="en-US" dirty="0">
              <a:cs typeface="Calibri"/>
            </a:endParaRPr>
          </a:p>
          <a:p>
            <a:r>
              <a:rPr lang="en-US" dirty="0"/>
              <a:t>3. Calendar icon:  PowerPoint (Microsoft Office 365 2021) [Calendar]</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218167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dirty="0"/>
          </a:p>
        </p:txBody>
      </p:sp>
    </p:spTree>
    <p:extLst>
      <p:ext uri="{BB962C8B-B14F-4D97-AF65-F5344CB8AC3E}">
        <p14:creationId xmlns:p14="http://schemas.microsoft.com/office/powerpoint/2010/main" val="209244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barrier island, Assateague's surficial morphology is incredibly dynamic, being driven by the effects of sediment supply, aeolian processes, storms, and sea level rise. It is constantly reshaped by these natural processes, and especially experiences drastic changes like overwash events from hurricanes and northeasters. These bring sediment inland and help facilitate the migration of the island's shoreline. For example, the photo here shows the consequences of overwash on an Assateague beach, where a storm brought sand onto previously vegetated dunes. </a:t>
            </a:r>
          </a:p>
          <a:p>
            <a:endParaRPr lang="en-US" dirty="0"/>
          </a:p>
          <a:p>
            <a:r>
              <a:rPr lang="en-US" dirty="0"/>
              <a:t>------------------------------ Image Information Below ------------------------------</a:t>
            </a:r>
          </a:p>
          <a:p>
            <a:r>
              <a:rPr lang="en-US" dirty="0">
                <a:hlinkClick r:id="rId3"/>
              </a:rPr>
              <a:t>https://ian.umces.edu/media-library/dune-overwash-1/</a:t>
            </a:r>
            <a:r>
              <a:rPr lang="en-US" dirty="0"/>
              <a:t> (creative commons CC BY-SA 4.0) Taken in 2011 by Alexandra Fries for the University of Maryland's Integration and Application Network.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92171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In 1933, a massive hurricane swept across New England, and it breached the preexisting barrier island and formed the Ocean City inlet. This created Assateague to the south and Fenwick Island to the north. To stabilize the land, the United States Army Corps of Engineers (USACE) constructed the Ocean City inlet jetty system in 1935. Ocean City inlet and the related jetty system can be seen in the upper part of this image. Assateague Island, meanwhile, is shown just southwards. However, this jetty system disrupted the natural longshore sediment transport to Assateague Island, which trends southward from Fenwick to Assateague. Across 65 years, this sediment starvation led to the accelerated erosion of Assateague's shoreline. Then in 1965, Congress designated a portion of Assateague Island as a National Seashore. In 2002 USACE began the North End Restoration project. The operations are intended to mitigate the negative effects of the Ocean City inlet jetty system and protect Assateague’s geologic integrity by restoring the north end of the island’s natural sediment supply to pre-inlet conditions. </a:t>
            </a:r>
          </a:p>
          <a:p>
            <a:pPr>
              <a:spcAft>
                <a:spcPts val="600"/>
              </a:spcAft>
            </a:pPr>
            <a:endParaRPr lang="en-US" dirty="0">
              <a:cs typeface="Calibri"/>
            </a:endParaRPr>
          </a:p>
          <a:p>
            <a:pPr>
              <a:spcAft>
                <a:spcPts val="600"/>
              </a:spcAft>
            </a:pPr>
            <a:r>
              <a:rPr lang="en-US" dirty="0"/>
              <a:t>The sediment bypassing operations at ASIS consist of two parts, short and long term. In 2002, a short-term beach nourishment effort was performed, which deposited 1.4 million cubic meters of sediment to account for the 65 years of sediment loss. And in 2004, long-term sediment bypassing operations commenced with semi-annual dredging of sediment from the inlet's ebb tidal delta and shoal area and subsequently, deposition on the nearshore of Assateague's north end. </a:t>
            </a:r>
          </a:p>
          <a:p>
            <a:endParaRPr lang="en-US" dirty="0">
              <a:cs typeface="Calibri"/>
            </a:endParaRPr>
          </a:p>
          <a:p>
            <a:r>
              <a:rPr lang="en-US" dirty="0"/>
              <a:t>------------------------------ Image Information Below ------------------------------</a:t>
            </a:r>
            <a:endParaRPr lang="en-US" dirty="0">
              <a:cs typeface="Calibri"/>
            </a:endParaRPr>
          </a:p>
          <a:p>
            <a:pPr>
              <a:spcAft>
                <a:spcPts val="600"/>
              </a:spcAft>
            </a:pPr>
            <a:r>
              <a:rPr lang="en-US" dirty="0">
                <a:hlinkClick r:id="rId3"/>
              </a:rPr>
              <a:t>https://ian.umces.edu/media-library/ocean-city-inlet/</a:t>
            </a:r>
            <a:r>
              <a:rPr lang="en-US" dirty="0"/>
              <a:t> (creative commons CC BY-SA 4.0) Taken by Jane Thomas in 2006, University of Maryland Application and Integration Network.</a:t>
            </a:r>
            <a:endParaRPr lang="en-US" dirty="0">
              <a:cs typeface="Calibri"/>
            </a:endParaRPr>
          </a:p>
          <a:p>
            <a:pPr marL="285750" indent="-285750">
              <a:spcAft>
                <a:spcPts val="600"/>
              </a:spcAft>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14078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panose="020F0502020204030204"/>
              </a:rPr>
              <a:t>Protecting Assateague's geologic integrity and sensitive habitats by promoting natural processes is extremely important. The island serves as a buffer to protect the mainland. ASIS also provides a home for rare, threatened, and endangered species. However, the ASIS is vulnerable to unnatural breaches and accelerated erosion of the shoreline due to the construction of the Ocean City inlet jetty system.</a:t>
            </a:r>
            <a:r>
              <a:rPr lang="en-US" dirty="0"/>
              <a:t> Due to funding shortfalls, though, the amount of sand deposited has decreased. This has led the park to question if the sediment bypassing operations are continuing to have their intended benefits, which include replenishing Assateague's sediment supply and mitigating the island's shoreline erosion and unnatural migration. ASIS is concerned with the unclear effects of the reduction in semi-annual sediment depositions and with the protection of the island's geologic integrity, natural processes, and habitats that house threatened and endangered species.</a:t>
            </a:r>
            <a:endParaRPr lang="en-US" dirty="0">
              <a:cs typeface="Calibri" panose="020F0502020204030204"/>
            </a:endParaRPr>
          </a:p>
          <a:p>
            <a:pPr>
              <a:spcAft>
                <a:spcPts val="600"/>
              </a:spcAft>
            </a:pPr>
            <a:endParaRPr lang="en-US" dirty="0">
              <a:cs typeface="Calibri" panose="020F0502020204030204"/>
            </a:endParaRPr>
          </a:p>
          <a:p>
            <a:pPr>
              <a:spcAft>
                <a:spcPts val="600"/>
              </a:spcAft>
            </a:pPr>
            <a:r>
              <a:rPr lang="en-US" dirty="0"/>
              <a:t>Assateague Island’s unique geological features and dynamic process make it an ideal habitat for many rare or protected species of flora and fauna. Many species, like migrating shorebirds, rely on naturally disturbed areas for nesting and feeding. A particular species of concern for the park is the status of the migratory piping plover, which has been classified as endangered under the Endangered Species Act since 1986. The piping plover, shown on the right, prefers minimally vegetated dunes, such as those affected by storm overwash, to forage and nest. The seabeach amaranth prefers similar habitats and is pictured to the left.</a:t>
            </a:r>
          </a:p>
          <a:p>
            <a:pPr>
              <a:spcAft>
                <a:spcPts val="600"/>
              </a:spcAft>
            </a:pPr>
            <a:endParaRPr lang="en-US" dirty="0"/>
          </a:p>
          <a:p>
            <a:r>
              <a:rPr lang="en-US" dirty="0"/>
              <a:t>------------------------------ Image Information Below ------------------------------</a:t>
            </a:r>
          </a:p>
          <a:p>
            <a:pPr>
              <a:spcAft>
                <a:spcPts val="600"/>
              </a:spcAft>
            </a:pPr>
            <a:r>
              <a:rPr lang="en-US" dirty="0">
                <a:hlinkClick r:id="rId3"/>
              </a:rPr>
              <a:t>https://ian.umces.edu/media-library/amaranthus-pumilus-seabeach-amaranth-2/</a:t>
            </a:r>
            <a:r>
              <a:rPr lang="en-US" dirty="0"/>
              <a:t> (creative commons CC BY-SA 4.0) Taken by Alexandra Fries, 2011, University of Maryland Integration and Application Network.</a:t>
            </a:r>
          </a:p>
          <a:p>
            <a:pPr>
              <a:spcAft>
                <a:spcPts val="600"/>
              </a:spcAft>
            </a:pPr>
            <a:r>
              <a:rPr lang="en-US" dirty="0">
                <a:hlinkClick r:id="rId4"/>
              </a:rPr>
              <a:t>https://ian.umces.edu/media-library/piping-plover/</a:t>
            </a:r>
            <a:r>
              <a:rPr lang="en-US" dirty="0"/>
              <a:t> (creative commons CC BY-SA 4.0) Taken by Kevin T Edwards for Kevin's Nature Photos, 2008.</a:t>
            </a:r>
          </a:p>
          <a:p>
            <a:pPr>
              <a:spcAft>
                <a:spcPts val="600"/>
              </a:spcAft>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454797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Army Corps of Engineers is a federal agency dedicated to providing engineering solutions for security, economy, and disaster risks. The National Park Service (NPS) is a federal agency dedicated to preserving the natural resources of National Parks; as such, they utilize natural or nature-based management strategies. Both the NPS staff at the Assateague Island National Seashore and the USACE are our main end users, and they are involved with the North End Restoration Project. Additionally, our collaborators included the Ocean and Coastal Resources Branch and the Natural Resource Stewardship and Science Directorate of the NPS.</a:t>
            </a:r>
          </a:p>
          <a:p>
            <a:endParaRPr lang="en-US" dirty="0">
              <a:cs typeface="Calibri"/>
            </a:endParaRPr>
          </a:p>
          <a:p>
            <a:r>
              <a:rPr lang="en-US" dirty="0"/>
              <a:t>------------------------------ Image Information Below ------------------------------</a:t>
            </a:r>
          </a:p>
          <a:p>
            <a:r>
              <a:rPr lang="en-US" dirty="0">
                <a:cs typeface="Calibri"/>
              </a:rPr>
              <a:t>1. </a:t>
            </a:r>
            <a:r>
              <a:rPr lang="en-US" dirty="0">
                <a:hlinkClick r:id="rId3"/>
              </a:rPr>
              <a:t>https://www.usace.army.mil/Media/Images/igphoto/2002627278/</a:t>
            </a:r>
            <a:r>
              <a:rPr lang="en-US" dirty="0"/>
              <a:t> (public domain). Taken by Jessica Haas of the United States Army Corps of Engineers in 2021, this photo shows an engineering yard and dredge.</a:t>
            </a:r>
            <a:endParaRPr lang="en-US" dirty="0">
              <a:cs typeface="Calibri"/>
            </a:endParaRPr>
          </a:p>
          <a:p>
            <a:r>
              <a:rPr lang="en-US" dirty="0">
                <a:cs typeface="Calibri"/>
              </a:rPr>
              <a:t>2. </a:t>
            </a:r>
            <a:r>
              <a:rPr lang="en-US" dirty="0">
                <a:hlinkClick r:id="rId4"/>
              </a:rPr>
              <a:t>https://www.usgs.gov/media/images/aerial-view-assateague-island</a:t>
            </a:r>
            <a:r>
              <a:rPr lang="en-US" dirty="0"/>
              <a:t> (public domain) This image is an aerial view of the upper end of Assateague Island, looking north, taken in 1998 by Susanne Bledsoe of the US Army Corps of Engineers. Ocean City is visible in the upper right, to the east of the island is the Atlantic Ocean, and to the west of the island is the Delmarva Peninsula.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21209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two main objectives for our research: historical time series analysis (denoted by the satellite icon) and forecasting (depicted in purple with a calendar icon). Historical analysis was split into two sections: sediment transport (shown in blue) and land cover change (in green). For sediment transport, we wanted to analyze how the sediment bypassing operations were influencing the longshore sediment transport of Assateague island. Meanwhile for land cover, we were interested in how the island's habitats were changing in response to the sediment bypassing operations. We analyzed changes in sediment transport by utilizing NASA Earth observations and to track nearshore turbidity and ocean color. We also used NASA EOs to analyze land cover. Both of these historical analyses covered the period of 2004 through 2020. Additionally, (indicated in purple) we forecast land cover on Assateague to the years 2031 and 2046 to assist in future habitat analysis for the sensitive species inhabiting ASIS. </a:t>
            </a:r>
          </a:p>
          <a:p>
            <a:r>
              <a:rPr lang="en-US" dirty="0"/>
              <a:t>These two objectives, historical analysis and forecasting, were both meant to help our partners better understand the impacts of sediment bypassing on ASIS and make informed management decisions regarding habitat protection on Assateague Island. </a:t>
            </a:r>
          </a:p>
          <a:p>
            <a:endParaRPr lang="en-US" dirty="0"/>
          </a:p>
          <a:p>
            <a:r>
              <a:rPr lang="en-US" dirty="0"/>
              <a:t>------------------------------ Icon Information Below ------------------------------</a:t>
            </a:r>
          </a:p>
          <a:p>
            <a:r>
              <a:rPr lang="en-US" dirty="0"/>
              <a:t>1. Satellite icon: PowerPoint (Microsoft Office 365 2021) [Satellite]</a:t>
            </a:r>
          </a:p>
          <a:p>
            <a:r>
              <a:rPr lang="en-US" dirty="0">
                <a:cs typeface="Calibri"/>
              </a:rPr>
              <a:t>2. Wave icon: </a:t>
            </a:r>
            <a:r>
              <a:rPr lang="en-US" dirty="0">
                <a:hlinkClick r:id="rId3"/>
              </a:rPr>
              <a:t>https://thenounproject.com/term/wave/981734/</a:t>
            </a:r>
            <a:r>
              <a:rPr lang="en-US" dirty="0"/>
              <a:t> (creative commons CC BY 3.0). Wave by Nikita Kozin from the Noun Project.</a:t>
            </a:r>
          </a:p>
          <a:p>
            <a:r>
              <a:rPr lang="en-US" dirty="0">
                <a:cs typeface="Calibri"/>
              </a:rPr>
              <a:t>3. Plant icon: </a:t>
            </a:r>
            <a:r>
              <a:rPr lang="en-US" dirty="0"/>
              <a:t> PowerPoint (Microsoft Office 365 2021) [Plant]</a:t>
            </a:r>
            <a:endParaRPr lang="en-US" dirty="0">
              <a:cs typeface="Calibri"/>
            </a:endParaRPr>
          </a:p>
          <a:p>
            <a:r>
              <a:rPr lang="en-US" dirty="0"/>
              <a:t>4. Calendar icon:  PowerPoint (Microsoft Office 365 2021) [Calendar]</a:t>
            </a:r>
          </a:p>
          <a:p>
            <a:r>
              <a:rPr lang="en-US" dirty="0"/>
              <a:t>5. Pencil icon: PowerPoint (Microsoft Office 365 2021) [Pencil]</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43617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accomplish our first objective of analyzing historical sediment transport and land cover, we used data from Landsat 5 TM (Thematic Mapper), Landsat 7 ETM+, Landsat 8 OLI, and Sentinel-2 MSI (Table 1). We acquired these data through Google Earth Engine (GEE) scripts like ORCAA. </a:t>
            </a:r>
          </a:p>
          <a:p>
            <a:r>
              <a:rPr lang="en-US" dirty="0"/>
              <a:t>------------------------------ Image Information Below ------------------------------</a:t>
            </a:r>
            <a:endParaRPr lang="en-US" dirty="0">
              <a:cs typeface="Calibri" panose="020F0502020204030204"/>
            </a:endParaRPr>
          </a:p>
          <a:p>
            <a:r>
              <a:rPr lang="en-US" dirty="0"/>
              <a:t>Landsat Images Credit: National Aeronautics and Space Administration, accessed July 2021. </a:t>
            </a:r>
            <a:r>
              <a:rPr lang="en-US" dirty="0">
                <a:hlinkClick r:id="rId3"/>
              </a:rPr>
              <a:t>https://eospso.nasa.gov/content/nasas-earth-observing-system-project-science-office</a:t>
            </a:r>
            <a:r>
              <a:rPr lang="en-US" dirty="0"/>
              <a:t> (public domain)</a:t>
            </a:r>
          </a:p>
          <a:p>
            <a:r>
              <a:rPr lang="en-US" dirty="0">
                <a:cs typeface="Calibri"/>
              </a:rPr>
              <a:t>Sentinel Image Credit: European Space Agency, accessed July 2021. </a:t>
            </a:r>
            <a:r>
              <a:rPr lang="en-US" dirty="0">
                <a:hlinkClick r:id="rId4"/>
              </a:rPr>
              <a:t>https://www.esa.int/Applications/Observing_the_Earth/Copernicus/Sentinel-2/Downloads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533020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Google Earth Engine (shown in light brown at the top) is where we accessed all the Earth observations data needed to complete both the sediment transport and landcover classification parts of our project. GEE is a cloud-based catalog of satellite data that allows us to find, clean, and export layers. For our sediment transport maps, shown in blue, we used rasters of ocean color and turbidity and compiled data over the period 2004-2020. For the historical land cover classification work, shown in green: we collected imagery, normalized difference vegetation and water indices, and obtained elevation layers. These were first used as inputs for our random forest supervised land cover classification, then plugged into IDRISI TerrSet (shown in grey), specifically for land change modelling work, which is indicated in purple, to create forecasts 10 and 25 years into the future. The pencil icons denote a final product, which includes our time series maps and land cover models. </a:t>
            </a:r>
            <a:r>
              <a:rPr lang="en-US" dirty="0"/>
              <a:t>We provided a series of historical change maps for sediment transport and land cover, plus models of land cover forecast 10 and 25 years into the future. These results allowed ASIS and USACE to review the efficiency of sediment bypassing operations and their impacts on Assateague's geology and ecology. With our help, USACE was able to make better-informed decisions for future sediment bypassing operations, and ASIS was able to develop better park management strategies to protect threatened and endangered wildlife species.</a:t>
            </a:r>
            <a:endParaRPr lang="en-US" dirty="0">
              <a:cs typeface="Calibri"/>
            </a:endParaRPr>
          </a:p>
          <a:p>
            <a:endParaRPr lang="en-US" dirty="0"/>
          </a:p>
          <a:p>
            <a:r>
              <a:rPr lang="en-US" dirty="0"/>
              <a:t>------------------------------ Icon Information Below ------------------------------</a:t>
            </a:r>
            <a:endParaRPr lang="en-US" dirty="0">
              <a:cs typeface="Calibri"/>
            </a:endParaRPr>
          </a:p>
          <a:p>
            <a:r>
              <a:rPr lang="en-US" dirty="0"/>
              <a:t>1. Wave icon: </a:t>
            </a:r>
            <a:r>
              <a:rPr lang="en-US" dirty="0">
                <a:hlinkClick r:id="rId3"/>
              </a:rPr>
              <a:t>https://thenounproject.com/term/wave/981734/</a:t>
            </a:r>
            <a:r>
              <a:rPr lang="en-US" dirty="0"/>
              <a:t> (creative commons CC BY 3.0). Wave by Nikita Kozin from the Noun Project.</a:t>
            </a:r>
            <a:endParaRPr lang="en-US" dirty="0">
              <a:cs typeface="Calibri"/>
            </a:endParaRPr>
          </a:p>
          <a:p>
            <a:r>
              <a:rPr lang="en-US" dirty="0"/>
              <a:t>2. Plant icon:  PowerPoint (Microsoft Office 365 2021) [Plant]</a:t>
            </a:r>
            <a:endParaRPr lang="en-US" dirty="0">
              <a:cs typeface="Calibri"/>
            </a:endParaRPr>
          </a:p>
          <a:p>
            <a:r>
              <a:rPr lang="en-US" dirty="0"/>
              <a:t>3. Calendar icon:  PowerPoint (Microsoft Office 365 2021) [Calendar]</a:t>
            </a:r>
            <a:endParaRPr lang="en-US" dirty="0">
              <a:cs typeface="Calibri"/>
            </a:endParaRPr>
          </a:p>
          <a:p>
            <a:r>
              <a:rPr lang="en-US" dirty="0"/>
              <a:t>4. Pencil icon: PowerPoint (Microsoft Office 365 2021) [Pencil]</a:t>
            </a:r>
            <a:endParaRPr lang="en-US" dirty="0">
              <a:cs typeface="Calibri"/>
            </a:endParaRPr>
          </a:p>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105488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grpSp>
            <p:nvGrpSpPr>
              <p:cNvPr id="5" name="Group 4"/>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l="-75000" r="-50000"/>
                  </a:stretch>
                </a:blipFill>
                <a:ln w="1270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a:grpFill/>
                  </p:spPr>
                </p:pic>
              </p:grpSp>
            </p:grpSp>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4641" y="6341087"/>
                <a:ext cx="393192" cy="393192"/>
              </a:xfrm>
              <a:prstGeom prst="rect">
                <a:avLst/>
              </a:prstGeom>
            </p:spPr>
          </p:pic>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379CC4"/>
                  </a:solidFill>
                  <a:latin typeface="Century Gothic" panose="020B0502020202020204" pitchFamily="34" charset="0"/>
                </a:rPr>
                <a:t>| </a:t>
              </a:r>
              <a:r>
                <a:rPr lang="en-US" sz="1600" spc="100" baseline="0" dirty="0">
                  <a:solidFill>
                    <a:srgbClr val="379CC4"/>
                  </a:solidFill>
                  <a:latin typeface="Century Gothic" panose="020B0502020202020204" pitchFamily="34" charset="0"/>
                </a:rPr>
                <a:t>Spring 2020</a:t>
              </a:r>
            </a:p>
          </p:txBody>
        </p:sp>
      </p:grpSp>
    </p:spTree>
    <p:extLst>
      <p:ext uri="{BB962C8B-B14F-4D97-AF65-F5344CB8AC3E}">
        <p14:creationId xmlns:p14="http://schemas.microsoft.com/office/powerpoint/2010/main" val="3580590248"/>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guide id="5" pos="3840">
          <p15:clr>
            <a:srgbClr val="FBAE40"/>
          </p15:clr>
        </p15:guide>
        <p15:guide id="6" pos="42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ick Bar">
  <p:cSld name="1_Thick Bar">
    <p:spTree>
      <p:nvGrpSpPr>
        <p:cNvPr id="1" name="Shape 39"/>
        <p:cNvGrpSpPr/>
        <p:nvPr/>
      </p:nvGrpSpPr>
      <p:grpSpPr>
        <a:xfrm>
          <a:off x="0" y="0"/>
          <a:ext cx="0" cy="0"/>
          <a:chOff x="0" y="0"/>
          <a:chExt cx="0" cy="0"/>
        </a:xfrm>
      </p:grpSpPr>
      <p:grpSp>
        <p:nvGrpSpPr>
          <p:cNvPr id="40" name="Google Shape;40;p22"/>
          <p:cNvGrpSpPr/>
          <p:nvPr/>
        </p:nvGrpSpPr>
        <p:grpSpPr>
          <a:xfrm>
            <a:off x="-45493" y="-131929"/>
            <a:ext cx="12310281" cy="1210101"/>
            <a:chOff x="-45493" y="-131929"/>
            <a:chExt cx="12310281" cy="1210101"/>
          </a:xfrm>
        </p:grpSpPr>
        <p:sp>
          <p:nvSpPr>
            <p:cNvPr id="41" name="Google Shape;41;p22"/>
            <p:cNvSpPr/>
            <p:nvPr/>
          </p:nvSpPr>
          <p:spPr>
            <a:xfrm>
              <a:off x="-45493" y="-131929"/>
              <a:ext cx="12310281" cy="1210101"/>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2" name="Google Shape;42;p22"/>
            <p:cNvPicPr preferRelativeResize="0"/>
            <p:nvPr/>
          </p:nvPicPr>
          <p:blipFill rotWithShape="1">
            <a:blip r:embed="rId2">
              <a:alphaModFix/>
            </a:blip>
            <a:srcRect/>
            <a:stretch/>
          </p:blipFill>
          <p:spPr>
            <a:xfrm>
              <a:off x="11510681" y="296682"/>
              <a:ext cx="530352" cy="530352"/>
            </a:xfrm>
            <a:prstGeom prst="rect">
              <a:avLst/>
            </a:prstGeom>
            <a:noFill/>
            <a:ln>
              <a:noFill/>
            </a:ln>
          </p:spPr>
        </p:pic>
      </p:grpSp>
    </p:spTree>
    <p:extLst>
      <p:ext uri="{BB962C8B-B14F-4D97-AF65-F5344CB8AC3E}">
        <p14:creationId xmlns:p14="http://schemas.microsoft.com/office/powerpoint/2010/main" val="3773401557"/>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ottom Arc">
  <p:cSld name="1_Bottom Arc">
    <p:spTree>
      <p:nvGrpSpPr>
        <p:cNvPr id="1" name="Shape 30"/>
        <p:cNvGrpSpPr/>
        <p:nvPr/>
      </p:nvGrpSpPr>
      <p:grpSpPr>
        <a:xfrm>
          <a:off x="0" y="0"/>
          <a:ext cx="0" cy="0"/>
          <a:chOff x="0" y="0"/>
          <a:chExt cx="0" cy="0"/>
        </a:xfrm>
      </p:grpSpPr>
      <p:grpSp>
        <p:nvGrpSpPr>
          <p:cNvPr id="31" name="Google Shape;31;p20"/>
          <p:cNvGrpSpPr/>
          <p:nvPr/>
        </p:nvGrpSpPr>
        <p:grpSpPr>
          <a:xfrm>
            <a:off x="-330280" y="-263304"/>
            <a:ext cx="12522280" cy="7121304"/>
            <a:chOff x="-330280" y="-263304"/>
            <a:chExt cx="12522280" cy="7121304"/>
          </a:xfrm>
        </p:grpSpPr>
        <p:sp>
          <p:nvSpPr>
            <p:cNvPr id="32" name="Google Shape;32;p20"/>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3" name="Google Shape;33;p20"/>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34" name="Google Shape;34;p20"/>
            <p:cNvPicPr preferRelativeResize="0"/>
            <p:nvPr/>
          </p:nvPicPr>
          <p:blipFill rotWithShape="1">
            <a:blip r:embed="rId2">
              <a:alphaModFix/>
            </a:blip>
            <a:srcRect/>
            <a:stretch/>
          </p:blipFill>
          <p:spPr>
            <a:xfrm>
              <a:off x="11634624" y="6306334"/>
              <a:ext cx="438912" cy="438912"/>
            </a:xfrm>
            <a:prstGeom prst="rect">
              <a:avLst/>
            </a:prstGeom>
            <a:noFill/>
            <a:ln>
              <a:noFill/>
            </a:ln>
          </p:spPr>
        </p:pic>
      </p:grpSp>
    </p:spTree>
    <p:extLst>
      <p:ext uri="{BB962C8B-B14F-4D97-AF65-F5344CB8AC3E}">
        <p14:creationId xmlns:p14="http://schemas.microsoft.com/office/powerpoint/2010/main" val="2202704828"/>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Thin Bars">
  <p:cSld name="1_2 Thin Bars">
    <p:spTree>
      <p:nvGrpSpPr>
        <p:cNvPr id="1" name="Shape 35"/>
        <p:cNvGrpSpPr/>
        <p:nvPr/>
      </p:nvGrpSpPr>
      <p:grpSpPr>
        <a:xfrm>
          <a:off x="0" y="0"/>
          <a:ext cx="0" cy="0"/>
          <a:chOff x="0" y="0"/>
          <a:chExt cx="0" cy="0"/>
        </a:xfrm>
      </p:grpSpPr>
      <p:grpSp>
        <p:nvGrpSpPr>
          <p:cNvPr id="36" name="Google Shape;36;p21"/>
          <p:cNvGrpSpPr/>
          <p:nvPr/>
        </p:nvGrpSpPr>
        <p:grpSpPr>
          <a:xfrm>
            <a:off x="0" y="-245046"/>
            <a:ext cx="12192000" cy="7316860"/>
            <a:chOff x="0" y="-245046"/>
            <a:chExt cx="12192000" cy="7316860"/>
          </a:xfrm>
        </p:grpSpPr>
        <p:sp>
          <p:nvSpPr>
            <p:cNvPr id="37" name="Google Shape;37;p21"/>
            <p:cNvSpPr/>
            <p:nvPr/>
          </p:nvSpPr>
          <p:spPr>
            <a:xfrm>
              <a:off x="0" y="6708859"/>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8" name="Google Shape;38;p21"/>
            <p:cNvSpPr/>
            <p:nvPr/>
          </p:nvSpPr>
          <p:spPr>
            <a:xfrm>
              <a:off x="0" y="-245046"/>
              <a:ext cx="12192000" cy="362955"/>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28009648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p Arc">
  <p:cSld name="1_Top Arc">
    <p:spTree>
      <p:nvGrpSpPr>
        <p:cNvPr id="1" name="Shape 43"/>
        <p:cNvGrpSpPr/>
        <p:nvPr/>
      </p:nvGrpSpPr>
      <p:grpSpPr>
        <a:xfrm>
          <a:off x="0" y="0"/>
          <a:ext cx="0" cy="0"/>
          <a:chOff x="0" y="0"/>
          <a:chExt cx="0" cy="0"/>
        </a:xfrm>
      </p:grpSpPr>
      <p:grpSp>
        <p:nvGrpSpPr>
          <p:cNvPr id="44" name="Google Shape;44;p23"/>
          <p:cNvGrpSpPr/>
          <p:nvPr/>
        </p:nvGrpSpPr>
        <p:grpSpPr>
          <a:xfrm>
            <a:off x="-419991" y="0"/>
            <a:ext cx="12611991" cy="7171680"/>
            <a:chOff x="-419991" y="0"/>
            <a:chExt cx="12611991" cy="7171680"/>
          </a:xfrm>
        </p:grpSpPr>
        <p:sp>
          <p:nvSpPr>
            <p:cNvPr id="45" name="Google Shape;45;p23"/>
            <p:cNvSpPr/>
            <p:nvPr/>
          </p:nvSpPr>
          <p:spPr>
            <a:xfrm>
              <a:off x="0" y="0"/>
              <a:ext cx="12192000" cy="6858000"/>
            </a:xfrm>
            <a:prstGeom prst="rect">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6" name="Google Shape;46;p23"/>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47" name="Google Shape;47;p23"/>
            <p:cNvPicPr preferRelativeResize="0"/>
            <p:nvPr/>
          </p:nvPicPr>
          <p:blipFill rotWithShape="1">
            <a:blip r:embed="rId2">
              <a:alphaModFix/>
            </a:blip>
            <a:srcRect/>
            <a:stretch/>
          </p:blipFill>
          <p:spPr>
            <a:xfrm>
              <a:off x="11637058" y="131836"/>
              <a:ext cx="438912" cy="438912"/>
            </a:xfrm>
            <a:prstGeom prst="rect">
              <a:avLst/>
            </a:prstGeom>
            <a:noFill/>
            <a:ln>
              <a:noFill/>
            </a:ln>
          </p:spPr>
        </p:pic>
      </p:grpSp>
    </p:spTree>
    <p:extLst>
      <p:ext uri="{BB962C8B-B14F-4D97-AF65-F5344CB8AC3E}">
        <p14:creationId xmlns:p14="http://schemas.microsoft.com/office/powerpoint/2010/main" val="372076348"/>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 Bar">
  <p:cSld name="1_White Bar">
    <p:spTree>
      <p:nvGrpSpPr>
        <p:cNvPr id="1" name="Shape 48"/>
        <p:cNvGrpSpPr/>
        <p:nvPr/>
      </p:nvGrpSpPr>
      <p:grpSpPr>
        <a:xfrm>
          <a:off x="0" y="0"/>
          <a:ext cx="0" cy="0"/>
          <a:chOff x="0" y="0"/>
          <a:chExt cx="0" cy="0"/>
        </a:xfrm>
      </p:grpSpPr>
      <p:grpSp>
        <p:nvGrpSpPr>
          <p:cNvPr id="49" name="Google Shape;49;p24"/>
          <p:cNvGrpSpPr/>
          <p:nvPr/>
        </p:nvGrpSpPr>
        <p:grpSpPr>
          <a:xfrm>
            <a:off x="-166047" y="-260498"/>
            <a:ext cx="12524095" cy="1451342"/>
            <a:chOff x="-166047" y="-260498"/>
            <a:chExt cx="12524095" cy="1451342"/>
          </a:xfrm>
        </p:grpSpPr>
        <p:sp>
          <p:nvSpPr>
            <p:cNvPr id="50" name="Google Shape;50;p24"/>
            <p:cNvSpPr/>
            <p:nvPr/>
          </p:nvSpPr>
          <p:spPr>
            <a:xfrm>
              <a:off x="9706282" y="-74427"/>
              <a:ext cx="2538483" cy="1026042"/>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1" name="Google Shape;51;p24"/>
            <p:cNvSpPr/>
            <p:nvPr/>
          </p:nvSpPr>
          <p:spPr>
            <a:xfrm>
              <a:off x="-166047" y="802756"/>
              <a:ext cx="12524095" cy="388088"/>
            </a:xfrm>
            <a:prstGeom prst="roundRect">
              <a:avLst>
                <a:gd name="adj" fmla="val 16667"/>
              </a:avLst>
            </a:prstGeom>
            <a:solidFill>
              <a:srgbClr val="379C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52" name="Google Shape;52;p24"/>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146977123"/>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902" r="46681"/>
          <a:stretch/>
        </p:blipFill>
        <p:spPr>
          <a:xfrm>
            <a:off x="9837" y="-1"/>
            <a:ext cx="5574891"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30352" cy="530352"/>
            </a:xfrm>
            <a:prstGeom prst="rect">
              <a:avLst/>
            </a:prstGeom>
          </p:spPr>
        </p:pic>
      </p:grpSp>
    </p:spTree>
    <p:extLst>
      <p:ext uri="{BB962C8B-B14F-4D97-AF65-F5344CB8AC3E}">
        <p14:creationId xmlns:p14="http://schemas.microsoft.com/office/powerpoint/2010/main" val="2786425691"/>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99021932"/>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058" y="131836"/>
              <a:ext cx="438912" cy="438912"/>
            </a:xfrm>
            <a:prstGeom prst="rect">
              <a:avLst/>
            </a:prstGeom>
          </p:spPr>
        </p:pic>
      </p:grpSp>
    </p:spTree>
    <p:extLst>
      <p:ext uri="{BB962C8B-B14F-4D97-AF65-F5344CB8AC3E}">
        <p14:creationId xmlns:p14="http://schemas.microsoft.com/office/powerpoint/2010/main" val="3435247350"/>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4624" y="6306334"/>
              <a:ext cx="438912" cy="438912"/>
            </a:xfrm>
            <a:prstGeom prst="rect">
              <a:avLst/>
            </a:prstGeom>
          </p:spPr>
        </p:pic>
      </p:grpSp>
    </p:spTree>
    <p:extLst>
      <p:ext uri="{BB962C8B-B14F-4D97-AF65-F5344CB8AC3E}">
        <p14:creationId xmlns:p14="http://schemas.microsoft.com/office/powerpoint/2010/main" val="4053314693"/>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12061643"/>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79CC4"/>
                  </a:solidFill>
                  <a:latin typeface="Century Gothic" panose="020B0502020202020204" pitchFamily="34" charset="0"/>
                </a:rPr>
                <a:t>ACKNOWLEDGEMENTS</a:t>
              </a:r>
            </a:p>
          </p:txBody>
        </p:sp>
      </p:grpSp>
    </p:spTree>
    <p:extLst>
      <p:ext uri="{BB962C8B-B14F-4D97-AF65-F5344CB8AC3E}">
        <p14:creationId xmlns:p14="http://schemas.microsoft.com/office/powerpoint/2010/main" val="2737561334"/>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661" r:id="rId1"/>
    <p:sldLayoutId id="2147483716" r:id="rId2"/>
    <p:sldLayoutId id="2147483718"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722" r:id="rId15"/>
    <p:sldLayoutId id="2147483723" r:id="rId16"/>
    <p:sldLayoutId id="2147483717" r:id="rId17"/>
    <p:sldLayoutId id="2147483719" r:id="rId18"/>
    <p:sldLayoutId id="2147483721" r:id="rId19"/>
    <p:sldLayoutId id="214748372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45.sv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39.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34.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32.sv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63.svg"/><Relationship Id="rId11" Type="http://schemas.openxmlformats.org/officeDocument/2006/relationships/image" Target="../media/image30.png"/><Relationship Id="rId5" Type="http://schemas.openxmlformats.org/officeDocument/2006/relationships/image" Target="../media/image53.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2.png"/><Relationship Id="rId7"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34.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34.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60.jpe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4.svg"/><Relationship Id="rId5" Type="http://schemas.openxmlformats.org/officeDocument/2006/relationships/image" Target="../media/image31.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2.svg"/><Relationship Id="rId5" Type="http://schemas.openxmlformats.org/officeDocument/2006/relationships/image" Target="../media/image30.png"/><Relationship Id="rId4" Type="http://schemas.openxmlformats.org/officeDocument/2006/relationships/image" Target="../media/image30.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7.png"/><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41.sv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882248" cy="338554"/>
          </a:xfrm>
          <a:prstGeom prst="rect">
            <a:avLst/>
          </a:prstGeom>
        </p:spPr>
        <p:txBody>
          <a:bodyPr wrap="square" lIns="91440" tIns="45720" rIns="91440" bIns="45720" anchor="t">
            <a:spAutoFit/>
          </a:bodyPr>
          <a:lstStyle/>
          <a:p>
            <a:pPr algn="r"/>
            <a:r>
              <a:rPr lang="en-US" sz="1600" dirty="0">
                <a:solidFill>
                  <a:srgbClr val="66A478"/>
                </a:solidFill>
                <a:latin typeface="Century Gothic"/>
                <a:cs typeface="Calibri"/>
              </a:rPr>
              <a:t>Idaho – Pocatello </a:t>
            </a:r>
            <a:endParaRPr lang="en-US" sz="1600" dirty="0">
              <a:solidFill>
                <a:srgbClr val="66A478"/>
              </a:solidFill>
              <a:latin typeface="Century Gothic"/>
            </a:endParaRPr>
          </a:p>
        </p:txBody>
      </p:sp>
      <p:sp>
        <p:nvSpPr>
          <p:cNvPr id="3" name="Title 1"/>
          <p:cNvSpPr txBox="1">
            <a:spLocks/>
          </p:cNvSpPr>
          <p:nvPr/>
        </p:nvSpPr>
        <p:spPr>
          <a:xfrm>
            <a:off x="6102086" y="1428721"/>
            <a:ext cx="4961051" cy="1430560"/>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66A478"/>
                </a:solidFill>
                <a:latin typeface="Century Gothic"/>
              </a:rPr>
              <a:t>ASSATEAGUE ISLAND </a:t>
            </a:r>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120845"/>
            <a:ext cx="5149288"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Characterizing Nearshore Suspended Sediments and Landcover Change Relative to Sediment Bypassing and Catastrophic Events</a:t>
            </a:r>
            <a:endParaRPr lang="en-US" sz="1600" dirty="0"/>
          </a:p>
        </p:txBody>
      </p:sp>
      <p:sp>
        <p:nvSpPr>
          <p:cNvPr id="5" name="TextBox 4"/>
          <p:cNvSpPr txBox="1"/>
          <p:nvPr/>
        </p:nvSpPr>
        <p:spPr>
          <a:xfrm>
            <a:off x="6102086" y="4824338"/>
            <a:ext cx="4963872"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M. Colin Marvin, Porter Abbey, Jay Mrazek, </a:t>
            </a:r>
            <a:endParaRPr lang="en-US" dirty="0">
              <a:solidFill>
                <a:schemeClr val="tx1">
                  <a:lumMod val="75000"/>
                  <a:lumOff val="25000"/>
                </a:schemeClr>
              </a:solidFill>
              <a:latin typeface="Calibri" panose="020F0502020204030204"/>
              <a:cs typeface="Calibri"/>
            </a:endParaRPr>
          </a:p>
          <a:p>
            <a:r>
              <a:rPr lang="en-US" sz="1400" dirty="0">
                <a:solidFill>
                  <a:schemeClr val="tx1">
                    <a:lumMod val="75000"/>
                    <a:lumOff val="25000"/>
                  </a:schemeClr>
                </a:solidFill>
                <a:latin typeface="Century Gothic"/>
              </a:rPr>
              <a:t>Erin Weitzel, &amp; Remi Work</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METHODS: Sediment Transport </a:t>
            </a:r>
            <a:endParaRPr lang="en-US" sz="4000" b="1" dirty="0">
              <a:solidFill>
                <a:srgbClr val="66A478"/>
              </a:solidFill>
              <a:latin typeface="Century Gothic" panose="020B0502020202020204" pitchFamily="34" charset="0"/>
            </a:endParaRPr>
          </a:p>
        </p:txBody>
      </p:sp>
      <p:pic>
        <p:nvPicPr>
          <p:cNvPr id="6" name="Picture 16" descr="Icon&#10;&#10;Description automatically generated">
            <a:extLst>
              <a:ext uri="{FF2B5EF4-FFF2-40B4-BE49-F238E27FC236}">
                <a16:creationId xmlns:a16="http://schemas.microsoft.com/office/drawing/2014/main" id="{C2AF8A5D-335E-4FDB-AA5D-E7FA2D23A3C8}"/>
              </a:ext>
            </a:extLst>
          </p:cNvPr>
          <p:cNvPicPr>
            <a:picLocks noChangeAspect="1"/>
          </p:cNvPicPr>
          <p:nvPr/>
        </p:nvPicPr>
        <p:blipFill rotWithShape="1">
          <a:blip r:embed="rId3"/>
          <a:srcRect l="-118" t="170" r="523" b="16842"/>
          <a:stretch/>
        </p:blipFill>
        <p:spPr>
          <a:xfrm flipH="1">
            <a:off x="7970823" y="336758"/>
            <a:ext cx="1063540" cy="939438"/>
          </a:xfrm>
          <a:prstGeom prst="rect">
            <a:avLst/>
          </a:prstGeom>
        </p:spPr>
      </p:pic>
      <p:sp>
        <p:nvSpPr>
          <p:cNvPr id="5" name="TextBox 4">
            <a:extLst>
              <a:ext uri="{FF2B5EF4-FFF2-40B4-BE49-F238E27FC236}">
                <a16:creationId xmlns:a16="http://schemas.microsoft.com/office/drawing/2014/main" id="{EFE294F8-0FD3-4348-9DB8-F8D45A72BAE7}"/>
              </a:ext>
            </a:extLst>
          </p:cNvPr>
          <p:cNvSpPr txBox="1"/>
          <p:nvPr/>
        </p:nvSpPr>
        <p:spPr>
          <a:xfrm>
            <a:off x="7126309" y="6442954"/>
            <a:ext cx="506245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p>
        </p:txBody>
      </p:sp>
      <p:sp>
        <p:nvSpPr>
          <p:cNvPr id="31" name="TextBox 30">
            <a:extLst>
              <a:ext uri="{FF2B5EF4-FFF2-40B4-BE49-F238E27FC236}">
                <a16:creationId xmlns:a16="http://schemas.microsoft.com/office/drawing/2014/main" id="{849B2431-8322-47A3-BD8D-138B870DFA7A}"/>
              </a:ext>
            </a:extLst>
          </p:cNvPr>
          <p:cNvSpPr txBox="1"/>
          <p:nvPr/>
        </p:nvSpPr>
        <p:spPr>
          <a:xfrm>
            <a:off x="871267" y="2812211"/>
            <a:ext cx="1894936" cy="769441"/>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FFFFFF"/>
                </a:solidFill>
                <a:latin typeface="Century Gothic"/>
              </a:rPr>
              <a:t>ORCAA script</a:t>
            </a:r>
          </a:p>
        </p:txBody>
      </p:sp>
      <p:sp>
        <p:nvSpPr>
          <p:cNvPr id="219" name="TextBox 218">
            <a:extLst>
              <a:ext uri="{FF2B5EF4-FFF2-40B4-BE49-F238E27FC236}">
                <a16:creationId xmlns:a16="http://schemas.microsoft.com/office/drawing/2014/main" id="{19A70A58-2E20-4BF9-90A7-B26CECD17AF4}"/>
              </a:ext>
            </a:extLst>
          </p:cNvPr>
          <p:cNvSpPr txBox="1"/>
          <p:nvPr/>
        </p:nvSpPr>
        <p:spPr>
          <a:xfrm>
            <a:off x="3703606" y="2826588"/>
            <a:ext cx="1894936" cy="769441"/>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FFFFFF"/>
                </a:solidFill>
                <a:latin typeface="Century Gothic"/>
              </a:rPr>
              <a:t>Additional code</a:t>
            </a:r>
          </a:p>
        </p:txBody>
      </p:sp>
      <p:sp>
        <p:nvSpPr>
          <p:cNvPr id="220" name="TextBox 219">
            <a:extLst>
              <a:ext uri="{FF2B5EF4-FFF2-40B4-BE49-F238E27FC236}">
                <a16:creationId xmlns:a16="http://schemas.microsoft.com/office/drawing/2014/main" id="{7555FFA7-7EF5-4EBB-A3A7-86742AF62F1A}"/>
              </a:ext>
            </a:extLst>
          </p:cNvPr>
          <p:cNvSpPr txBox="1"/>
          <p:nvPr/>
        </p:nvSpPr>
        <p:spPr>
          <a:xfrm>
            <a:off x="6593454" y="2826587"/>
            <a:ext cx="1894936" cy="769441"/>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FFFFFF"/>
                </a:solidFill>
                <a:latin typeface="Century Gothic"/>
              </a:rPr>
              <a:t>Processing with GEE</a:t>
            </a:r>
          </a:p>
        </p:txBody>
      </p:sp>
      <p:sp>
        <p:nvSpPr>
          <p:cNvPr id="221" name="TextBox 220">
            <a:extLst>
              <a:ext uri="{FF2B5EF4-FFF2-40B4-BE49-F238E27FC236}">
                <a16:creationId xmlns:a16="http://schemas.microsoft.com/office/drawing/2014/main" id="{EBA29048-ADFD-4A50-A717-C6E152DF4CA5}"/>
              </a:ext>
            </a:extLst>
          </p:cNvPr>
          <p:cNvSpPr txBox="1"/>
          <p:nvPr/>
        </p:nvSpPr>
        <p:spPr>
          <a:xfrm>
            <a:off x="9440172" y="2812210"/>
            <a:ext cx="1894936" cy="769441"/>
          </a:xfrm>
          <a:prstGeom prst="rect">
            <a:avLst/>
          </a:prstGeom>
          <a:noFill/>
          <a:ln>
            <a:solidFill>
              <a:schemeClr val="tx1">
                <a:lumMod val="75000"/>
                <a:lumOff val="2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solidFill>
                  <a:srgbClr val="FFFFFF"/>
                </a:solidFill>
                <a:latin typeface="Century Gothic"/>
              </a:rPr>
              <a:t>Seasonal outputs</a:t>
            </a:r>
          </a:p>
        </p:txBody>
      </p:sp>
      <p:sp>
        <p:nvSpPr>
          <p:cNvPr id="14" name="Rectangle: Rounded Corners 13">
            <a:extLst>
              <a:ext uri="{FF2B5EF4-FFF2-40B4-BE49-F238E27FC236}">
                <a16:creationId xmlns:a16="http://schemas.microsoft.com/office/drawing/2014/main" id="{F207F61E-D146-44EB-9DBA-BC0A39DBF633}"/>
              </a:ext>
            </a:extLst>
          </p:cNvPr>
          <p:cNvSpPr/>
          <p:nvPr/>
        </p:nvSpPr>
        <p:spPr>
          <a:xfrm>
            <a:off x="763879" y="2579966"/>
            <a:ext cx="2049353" cy="1186987"/>
          </a:xfrm>
          <a:prstGeom prst="roundRect">
            <a:avLst/>
          </a:prstGeom>
          <a:solidFill>
            <a:srgbClr val="A7B8D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ORCAA</a:t>
            </a:r>
            <a:endParaRPr lang="en-US" b="1" dirty="0">
              <a:solidFill>
                <a:schemeClr val="tx1">
                  <a:lumMod val="75000"/>
                  <a:lumOff val="25000"/>
                </a:schemeClr>
              </a:solidFill>
              <a:cs typeface="Calibri"/>
            </a:endParaRPr>
          </a:p>
        </p:txBody>
      </p:sp>
      <p:sp>
        <p:nvSpPr>
          <p:cNvPr id="27" name="Rectangle: Rounded Corners 26">
            <a:extLst>
              <a:ext uri="{FF2B5EF4-FFF2-40B4-BE49-F238E27FC236}">
                <a16:creationId xmlns:a16="http://schemas.microsoft.com/office/drawing/2014/main" id="{63BF493E-50D2-4D4D-8E5A-1CBE927244A2}"/>
              </a:ext>
            </a:extLst>
          </p:cNvPr>
          <p:cNvSpPr/>
          <p:nvPr/>
        </p:nvSpPr>
        <p:spPr>
          <a:xfrm>
            <a:off x="3626263" y="2609273"/>
            <a:ext cx="2049353" cy="1186987"/>
          </a:xfrm>
          <a:prstGeom prst="roundRect">
            <a:avLst/>
          </a:prstGeom>
          <a:solidFill>
            <a:srgbClr val="A7B8D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Adjust code to project needs</a:t>
            </a:r>
            <a:endParaRPr lang="en-US" b="1" dirty="0">
              <a:solidFill>
                <a:schemeClr val="tx1">
                  <a:lumMod val="75000"/>
                  <a:lumOff val="25000"/>
                </a:schemeClr>
              </a:solidFill>
              <a:cs typeface="Calibri"/>
            </a:endParaRPr>
          </a:p>
        </p:txBody>
      </p:sp>
      <p:sp>
        <p:nvSpPr>
          <p:cNvPr id="28" name="Rectangle: Rounded Corners 27">
            <a:extLst>
              <a:ext uri="{FF2B5EF4-FFF2-40B4-BE49-F238E27FC236}">
                <a16:creationId xmlns:a16="http://schemas.microsoft.com/office/drawing/2014/main" id="{F3776650-A64E-4C02-A471-50989A1CA5B0}"/>
              </a:ext>
            </a:extLst>
          </p:cNvPr>
          <p:cNvSpPr/>
          <p:nvPr/>
        </p:nvSpPr>
        <p:spPr>
          <a:xfrm>
            <a:off x="6517955" y="2579965"/>
            <a:ext cx="2049353" cy="1186987"/>
          </a:xfrm>
          <a:prstGeom prst="roundRect">
            <a:avLst/>
          </a:prstGeom>
          <a:solidFill>
            <a:srgbClr val="A7B8D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Process within GEE</a:t>
            </a:r>
            <a:endParaRPr lang="en-US" b="1" dirty="0">
              <a:solidFill>
                <a:schemeClr val="tx1">
                  <a:lumMod val="75000"/>
                  <a:lumOff val="25000"/>
                </a:schemeClr>
              </a:solidFill>
              <a:cs typeface="Calibri"/>
            </a:endParaRPr>
          </a:p>
        </p:txBody>
      </p:sp>
      <p:sp>
        <p:nvSpPr>
          <p:cNvPr id="29" name="Rectangle: Rounded Corners 28">
            <a:extLst>
              <a:ext uri="{FF2B5EF4-FFF2-40B4-BE49-F238E27FC236}">
                <a16:creationId xmlns:a16="http://schemas.microsoft.com/office/drawing/2014/main" id="{88C07569-D79E-4E4C-A5F2-F1908B47B499}"/>
              </a:ext>
            </a:extLst>
          </p:cNvPr>
          <p:cNvSpPr/>
          <p:nvPr/>
        </p:nvSpPr>
        <p:spPr>
          <a:xfrm>
            <a:off x="9370570" y="2599503"/>
            <a:ext cx="2049353" cy="1186987"/>
          </a:xfrm>
          <a:prstGeom prst="roundRect">
            <a:avLst/>
          </a:prstGeom>
          <a:solidFill>
            <a:srgbClr val="A7B8D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Seasonal Outputs</a:t>
            </a:r>
            <a:endParaRPr lang="en-US" b="1" dirty="0">
              <a:solidFill>
                <a:schemeClr val="tx1">
                  <a:lumMod val="75000"/>
                  <a:lumOff val="25000"/>
                </a:schemeClr>
              </a:solidFill>
              <a:cs typeface="Calibri"/>
            </a:endParaRPr>
          </a:p>
        </p:txBody>
      </p:sp>
      <p:sp>
        <p:nvSpPr>
          <p:cNvPr id="15" name="Arrow: Right 14">
            <a:extLst>
              <a:ext uri="{FF2B5EF4-FFF2-40B4-BE49-F238E27FC236}">
                <a16:creationId xmlns:a16="http://schemas.microsoft.com/office/drawing/2014/main" id="{ADFCC3CE-D77F-4DF8-8405-0C9EDC7BD550}"/>
              </a:ext>
            </a:extLst>
          </p:cNvPr>
          <p:cNvSpPr/>
          <p:nvPr/>
        </p:nvSpPr>
        <p:spPr>
          <a:xfrm>
            <a:off x="5851026" y="2971760"/>
            <a:ext cx="498231" cy="478692"/>
          </a:xfrm>
          <a:prstGeom prst="rightArrow">
            <a:avLst/>
          </a:prstGeom>
          <a:solidFill>
            <a:srgbClr val="8496B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41E8B481-92F0-4575-9D1C-59DDC541B1E7}"/>
              </a:ext>
            </a:extLst>
          </p:cNvPr>
          <p:cNvSpPr/>
          <p:nvPr/>
        </p:nvSpPr>
        <p:spPr>
          <a:xfrm>
            <a:off x="2969102" y="2971760"/>
            <a:ext cx="498231" cy="478692"/>
          </a:xfrm>
          <a:prstGeom prst="rightArrow">
            <a:avLst/>
          </a:prstGeom>
          <a:solidFill>
            <a:srgbClr val="8496B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9830E849-1E83-49F3-A440-C1A1A4880836}"/>
              </a:ext>
            </a:extLst>
          </p:cNvPr>
          <p:cNvSpPr/>
          <p:nvPr/>
        </p:nvSpPr>
        <p:spPr>
          <a:xfrm>
            <a:off x="8723179" y="2961990"/>
            <a:ext cx="498231" cy="478692"/>
          </a:xfrm>
          <a:prstGeom prst="rightArrow">
            <a:avLst/>
          </a:prstGeom>
          <a:solidFill>
            <a:srgbClr val="8496B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1" name="Graphic 111" descr="Keyboard with solid fill">
            <a:extLst>
              <a:ext uri="{FF2B5EF4-FFF2-40B4-BE49-F238E27FC236}">
                <a16:creationId xmlns:a16="http://schemas.microsoft.com/office/drawing/2014/main" id="{174CD924-40B9-4ED4-BABC-15558B78217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26878" y="3919415"/>
            <a:ext cx="1187938" cy="1187938"/>
          </a:xfrm>
          <a:prstGeom prst="rect">
            <a:avLst/>
          </a:prstGeom>
        </p:spPr>
      </p:pic>
      <p:pic>
        <p:nvPicPr>
          <p:cNvPr id="112" name="Graphic 112" descr="Gears with solid fill">
            <a:extLst>
              <a:ext uri="{FF2B5EF4-FFF2-40B4-BE49-F238E27FC236}">
                <a16:creationId xmlns:a16="http://schemas.microsoft.com/office/drawing/2014/main" id="{CEB7B8BB-6B4E-4F29-92D7-50AE48A6F42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86954" y="3929185"/>
            <a:ext cx="1109784" cy="1119553"/>
          </a:xfrm>
          <a:prstGeom prst="rect">
            <a:avLst/>
          </a:prstGeom>
        </p:spPr>
      </p:pic>
      <p:pic>
        <p:nvPicPr>
          <p:cNvPr id="113" name="Graphic 113" descr="Lightbulb and gear with solid fill">
            <a:extLst>
              <a:ext uri="{FF2B5EF4-FFF2-40B4-BE49-F238E27FC236}">
                <a16:creationId xmlns:a16="http://schemas.microsoft.com/office/drawing/2014/main" id="{10E2DA40-E3C6-494B-9089-E19CB5E48AB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888416" y="3919417"/>
            <a:ext cx="1109784" cy="1119553"/>
          </a:xfrm>
          <a:prstGeom prst="rect">
            <a:avLst/>
          </a:prstGeom>
        </p:spPr>
      </p:pic>
      <p:pic>
        <p:nvPicPr>
          <p:cNvPr id="228" name="Graphic 228" descr="Computer with solid fill">
            <a:extLst>
              <a:ext uri="{FF2B5EF4-FFF2-40B4-BE49-F238E27FC236}">
                <a16:creationId xmlns:a16="http://schemas.microsoft.com/office/drawing/2014/main" id="{64E021EA-F13E-4377-B948-EB44EED66C1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252415" y="3929185"/>
            <a:ext cx="1197707" cy="1197707"/>
          </a:xfrm>
          <a:prstGeom prst="rect">
            <a:avLst/>
          </a:prstGeom>
        </p:spPr>
      </p:pic>
    </p:spTree>
    <p:extLst>
      <p:ext uri="{BB962C8B-B14F-4D97-AF65-F5344CB8AC3E}">
        <p14:creationId xmlns:p14="http://schemas.microsoft.com/office/powerpoint/2010/main" val="241129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METHODS: Sediment Transport </a:t>
            </a:r>
            <a:endParaRPr lang="en-US" sz="4000" b="1" dirty="0">
              <a:solidFill>
                <a:srgbClr val="66A478"/>
              </a:solidFill>
              <a:latin typeface="Century Gothic" panose="020B0502020202020204" pitchFamily="34" charset="0"/>
            </a:endParaRPr>
          </a:p>
        </p:txBody>
      </p:sp>
      <p:sp>
        <p:nvSpPr>
          <p:cNvPr id="2" name="Text Placeholder 5">
            <a:extLst>
              <a:ext uri="{FF2B5EF4-FFF2-40B4-BE49-F238E27FC236}">
                <a16:creationId xmlns:a16="http://schemas.microsoft.com/office/drawing/2014/main" id="{3C0FE8F0-92BE-4FBD-B0B5-23C20AE6DB3B}"/>
              </a:ext>
            </a:extLst>
          </p:cNvPr>
          <p:cNvSpPr txBox="1">
            <a:spLocks/>
          </p:cNvSpPr>
          <p:nvPr/>
        </p:nvSpPr>
        <p:spPr>
          <a:xfrm>
            <a:off x="513024" y="1654161"/>
            <a:ext cx="3743997" cy="4284415"/>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endParaRPr lang="en-US" sz="2000" dirty="0">
              <a:solidFill>
                <a:srgbClr val="000000"/>
              </a:solidFill>
              <a:latin typeface="Century Gothic"/>
            </a:endParaRPr>
          </a:p>
          <a:p>
            <a:pPr>
              <a:lnSpc>
                <a:spcPct val="100000"/>
              </a:lnSpc>
              <a:spcBef>
                <a:spcPts val="0"/>
              </a:spcBef>
              <a:spcAft>
                <a:spcPts val="600"/>
              </a:spcAft>
              <a:buClr>
                <a:srgbClr val="66A478"/>
              </a:buClr>
            </a:pPr>
            <a:endParaRPr lang="en-US" sz="1800" dirty="0">
              <a:solidFill>
                <a:srgbClr val="FF0000"/>
              </a:solidFill>
              <a:latin typeface="Century Gothic"/>
            </a:endParaRPr>
          </a:p>
        </p:txBody>
      </p:sp>
      <p:sp>
        <p:nvSpPr>
          <p:cNvPr id="8" name="Rectangle: Rounded Corners 7">
            <a:extLst>
              <a:ext uri="{FF2B5EF4-FFF2-40B4-BE49-F238E27FC236}">
                <a16:creationId xmlns:a16="http://schemas.microsoft.com/office/drawing/2014/main" id="{E998DD54-D239-41B1-90CA-75A6269A0145}"/>
              </a:ext>
            </a:extLst>
          </p:cNvPr>
          <p:cNvSpPr/>
          <p:nvPr/>
        </p:nvSpPr>
        <p:spPr>
          <a:xfrm>
            <a:off x="509594" y="3106187"/>
            <a:ext cx="1724530" cy="1189193"/>
          </a:xfrm>
          <a:prstGeom prst="roundRect">
            <a:avLst/>
          </a:prstGeom>
          <a:solidFill>
            <a:srgbClr val="E1E9F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lumMod val="75000"/>
                    <a:lumOff val="25000"/>
                  </a:schemeClr>
                </a:solidFill>
                <a:latin typeface="Century Gothic"/>
                <a:cs typeface="Calibri"/>
              </a:rPr>
              <a:t>ORCAA</a:t>
            </a:r>
          </a:p>
        </p:txBody>
      </p:sp>
      <p:grpSp>
        <p:nvGrpSpPr>
          <p:cNvPr id="20" name="Group 19">
            <a:extLst>
              <a:ext uri="{FF2B5EF4-FFF2-40B4-BE49-F238E27FC236}">
                <a16:creationId xmlns:a16="http://schemas.microsoft.com/office/drawing/2014/main" id="{1CEDC45A-1C68-42FE-896B-3D761B85878E}"/>
              </a:ext>
            </a:extLst>
          </p:cNvPr>
          <p:cNvGrpSpPr/>
          <p:nvPr/>
        </p:nvGrpSpPr>
        <p:grpSpPr>
          <a:xfrm>
            <a:off x="3142156" y="1836570"/>
            <a:ext cx="2494650" cy="3934180"/>
            <a:chOff x="4602976" y="1893847"/>
            <a:chExt cx="2986046" cy="2645317"/>
          </a:xfrm>
        </p:grpSpPr>
        <p:sp>
          <p:nvSpPr>
            <p:cNvPr id="13" name="Rectangle: Rounded Corners 12">
              <a:extLst>
                <a:ext uri="{FF2B5EF4-FFF2-40B4-BE49-F238E27FC236}">
                  <a16:creationId xmlns:a16="http://schemas.microsoft.com/office/drawing/2014/main" id="{E089E580-F63D-4D89-9E0F-D80AFC42CA38}"/>
                </a:ext>
              </a:extLst>
            </p:cNvPr>
            <p:cNvSpPr/>
            <p:nvPr/>
          </p:nvSpPr>
          <p:spPr>
            <a:xfrm>
              <a:off x="4770243" y="2092092"/>
              <a:ext cx="2806388" cy="916878"/>
            </a:xfrm>
            <a:prstGeom prst="roundRect">
              <a:avLst/>
            </a:prstGeom>
            <a:solidFill>
              <a:srgbClr val="CED8E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cs typeface="Calibri"/>
              </a:endParaRPr>
            </a:p>
          </p:txBody>
        </p:sp>
        <p:sp>
          <p:nvSpPr>
            <p:cNvPr id="11" name="Rectangle: Rounded Corners 10">
              <a:extLst>
                <a:ext uri="{FF2B5EF4-FFF2-40B4-BE49-F238E27FC236}">
                  <a16:creationId xmlns:a16="http://schemas.microsoft.com/office/drawing/2014/main" id="{AB8A03BC-3D1C-42CA-A886-82CE172A7323}"/>
                </a:ext>
              </a:extLst>
            </p:cNvPr>
            <p:cNvSpPr/>
            <p:nvPr/>
          </p:nvSpPr>
          <p:spPr>
            <a:xfrm>
              <a:off x="4708292" y="1992970"/>
              <a:ext cx="2806388" cy="916878"/>
            </a:xfrm>
            <a:prstGeom prst="roundRect">
              <a:avLst/>
            </a:prstGeom>
            <a:solidFill>
              <a:srgbClr val="CED8E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cs typeface="Calibri"/>
              </a:endParaRPr>
            </a:p>
          </p:txBody>
        </p:sp>
        <p:sp>
          <p:nvSpPr>
            <p:cNvPr id="9" name="Rectangle: Rounded Corners 8">
              <a:extLst>
                <a:ext uri="{FF2B5EF4-FFF2-40B4-BE49-F238E27FC236}">
                  <a16:creationId xmlns:a16="http://schemas.microsoft.com/office/drawing/2014/main" id="{47E787E2-A412-4F9F-82FE-38F05523893D}"/>
                </a:ext>
              </a:extLst>
            </p:cNvPr>
            <p:cNvSpPr/>
            <p:nvPr/>
          </p:nvSpPr>
          <p:spPr>
            <a:xfrm>
              <a:off x="4607822" y="1893847"/>
              <a:ext cx="2813932" cy="911787"/>
            </a:xfrm>
            <a:prstGeom prst="roundRect">
              <a:avLst/>
            </a:prstGeom>
            <a:solidFill>
              <a:srgbClr val="CED8E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Ocean color rasters </a:t>
              </a:r>
            </a:p>
          </p:txBody>
        </p:sp>
        <p:sp>
          <p:nvSpPr>
            <p:cNvPr id="14" name="Rectangle: Rounded Corners 13">
              <a:extLst>
                <a:ext uri="{FF2B5EF4-FFF2-40B4-BE49-F238E27FC236}">
                  <a16:creationId xmlns:a16="http://schemas.microsoft.com/office/drawing/2014/main" id="{64F54F91-399F-4830-97FD-C23650EB11AB}"/>
                </a:ext>
              </a:extLst>
            </p:cNvPr>
            <p:cNvSpPr/>
            <p:nvPr/>
          </p:nvSpPr>
          <p:spPr>
            <a:xfrm>
              <a:off x="4757853" y="3622286"/>
              <a:ext cx="2831169" cy="916878"/>
            </a:xfrm>
            <a:prstGeom prst="roundRect">
              <a:avLst/>
            </a:prstGeom>
            <a:solidFill>
              <a:srgbClr val="CED8E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cs typeface="Calibri"/>
              </a:endParaRPr>
            </a:p>
          </p:txBody>
        </p:sp>
        <p:sp>
          <p:nvSpPr>
            <p:cNvPr id="12" name="Rectangle: Rounded Corners 11">
              <a:extLst>
                <a:ext uri="{FF2B5EF4-FFF2-40B4-BE49-F238E27FC236}">
                  <a16:creationId xmlns:a16="http://schemas.microsoft.com/office/drawing/2014/main" id="{BBB02622-BB30-48F9-BC5B-0DD4970677EC}"/>
                </a:ext>
              </a:extLst>
            </p:cNvPr>
            <p:cNvSpPr/>
            <p:nvPr/>
          </p:nvSpPr>
          <p:spPr>
            <a:xfrm>
              <a:off x="4695901" y="3529360"/>
              <a:ext cx="2831169" cy="916878"/>
            </a:xfrm>
            <a:prstGeom prst="roundRect">
              <a:avLst/>
            </a:prstGeom>
            <a:solidFill>
              <a:srgbClr val="CED8E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cs typeface="Calibri"/>
              </a:endParaRPr>
            </a:p>
          </p:txBody>
        </p:sp>
        <p:sp>
          <p:nvSpPr>
            <p:cNvPr id="10" name="Rectangle: Rounded Corners 9">
              <a:extLst>
                <a:ext uri="{FF2B5EF4-FFF2-40B4-BE49-F238E27FC236}">
                  <a16:creationId xmlns:a16="http://schemas.microsoft.com/office/drawing/2014/main" id="{1BAC4251-9960-4F1F-B9C4-351B41D25B5E}"/>
                </a:ext>
              </a:extLst>
            </p:cNvPr>
            <p:cNvSpPr/>
            <p:nvPr/>
          </p:nvSpPr>
          <p:spPr>
            <a:xfrm>
              <a:off x="4602976" y="3430238"/>
              <a:ext cx="2831169" cy="916878"/>
            </a:xfrm>
            <a:prstGeom prst="roundRect">
              <a:avLst/>
            </a:prstGeom>
            <a:solidFill>
              <a:srgbClr val="CED8E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Turbidity rasters</a:t>
              </a:r>
            </a:p>
          </p:txBody>
        </p:sp>
      </p:grpSp>
      <p:grpSp>
        <p:nvGrpSpPr>
          <p:cNvPr id="21" name="Group 20">
            <a:extLst>
              <a:ext uri="{FF2B5EF4-FFF2-40B4-BE49-F238E27FC236}">
                <a16:creationId xmlns:a16="http://schemas.microsoft.com/office/drawing/2014/main" id="{A98726C2-7A44-46A7-ACCC-EECC3AD9BC1B}"/>
              </a:ext>
            </a:extLst>
          </p:cNvPr>
          <p:cNvGrpSpPr/>
          <p:nvPr/>
        </p:nvGrpSpPr>
        <p:grpSpPr>
          <a:xfrm>
            <a:off x="6634671" y="2028686"/>
            <a:ext cx="1919588" cy="3539988"/>
            <a:chOff x="9108066" y="1992970"/>
            <a:chExt cx="2638492" cy="2347950"/>
          </a:xfrm>
        </p:grpSpPr>
        <p:sp>
          <p:nvSpPr>
            <p:cNvPr id="15" name="Rectangle: Rounded Corners 14">
              <a:extLst>
                <a:ext uri="{FF2B5EF4-FFF2-40B4-BE49-F238E27FC236}">
                  <a16:creationId xmlns:a16="http://schemas.microsoft.com/office/drawing/2014/main" id="{66E00883-46BC-4F3A-977E-3FF853B032A5}"/>
                </a:ext>
              </a:extLst>
            </p:cNvPr>
            <p:cNvSpPr/>
            <p:nvPr/>
          </p:nvSpPr>
          <p:spPr>
            <a:xfrm>
              <a:off x="9108066" y="1992970"/>
              <a:ext cx="2638492" cy="926414"/>
            </a:xfrm>
            <a:prstGeom prst="roundRect">
              <a:avLst/>
            </a:prstGeom>
            <a:solidFill>
              <a:srgbClr val="C5D0E6"/>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Ocean color time series maps</a:t>
              </a:r>
            </a:p>
          </p:txBody>
        </p:sp>
        <p:sp>
          <p:nvSpPr>
            <p:cNvPr id="16" name="Rectangle: Rounded Corners 15">
              <a:extLst>
                <a:ext uri="{FF2B5EF4-FFF2-40B4-BE49-F238E27FC236}">
                  <a16:creationId xmlns:a16="http://schemas.microsoft.com/office/drawing/2014/main" id="{73C5E6AD-ABFA-45CA-84B4-15DCF48E3402}"/>
                </a:ext>
              </a:extLst>
            </p:cNvPr>
            <p:cNvSpPr/>
            <p:nvPr/>
          </p:nvSpPr>
          <p:spPr>
            <a:xfrm>
              <a:off x="9108066" y="3424042"/>
              <a:ext cx="2638492" cy="916878"/>
            </a:xfrm>
            <a:prstGeom prst="roundRect">
              <a:avLst/>
            </a:prstGeom>
            <a:solidFill>
              <a:srgbClr val="C5D0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Turbidity time series maps</a:t>
              </a:r>
            </a:p>
          </p:txBody>
        </p:sp>
      </p:grpSp>
      <p:cxnSp>
        <p:nvCxnSpPr>
          <p:cNvPr id="24" name="Straight Arrow Connector 23">
            <a:extLst>
              <a:ext uri="{FF2B5EF4-FFF2-40B4-BE49-F238E27FC236}">
                <a16:creationId xmlns:a16="http://schemas.microsoft.com/office/drawing/2014/main" id="{50DB9061-2231-4B89-A3FE-04055B7680A7}"/>
              </a:ext>
            </a:extLst>
          </p:cNvPr>
          <p:cNvCxnSpPr/>
          <p:nvPr/>
        </p:nvCxnSpPr>
        <p:spPr>
          <a:xfrm flipV="1">
            <a:off x="2397671" y="2577521"/>
            <a:ext cx="632651" cy="1140869"/>
          </a:xfrm>
          <a:prstGeom prst="straightConnector1">
            <a:avLst/>
          </a:prstGeom>
          <a:ln>
            <a:solidFill>
              <a:srgbClr val="A7B8DC"/>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B4DD38A6-A9C5-40EE-A067-B7444AA19EE2}"/>
              </a:ext>
            </a:extLst>
          </p:cNvPr>
          <p:cNvCxnSpPr>
            <a:cxnSpLocks/>
          </p:cNvCxnSpPr>
          <p:nvPr/>
        </p:nvCxnSpPr>
        <p:spPr>
          <a:xfrm>
            <a:off x="2390127" y="3716045"/>
            <a:ext cx="640194" cy="1065050"/>
          </a:xfrm>
          <a:prstGeom prst="straightConnector1">
            <a:avLst/>
          </a:prstGeom>
          <a:ln>
            <a:solidFill>
              <a:srgbClr val="A7B8DC"/>
            </a:solidFill>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E144103F-A135-431D-BF62-32C5C22B03FB}"/>
              </a:ext>
            </a:extLst>
          </p:cNvPr>
          <p:cNvCxnSpPr>
            <a:cxnSpLocks/>
          </p:cNvCxnSpPr>
          <p:nvPr/>
        </p:nvCxnSpPr>
        <p:spPr>
          <a:xfrm flipV="1">
            <a:off x="5726695" y="2698692"/>
            <a:ext cx="803189" cy="2123"/>
          </a:xfrm>
          <a:prstGeom prst="straightConnector1">
            <a:avLst/>
          </a:prstGeom>
          <a:ln>
            <a:solidFill>
              <a:srgbClr val="A7B8DC"/>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E685F422-42F8-4F25-A423-04CB2D2CC748}"/>
              </a:ext>
            </a:extLst>
          </p:cNvPr>
          <p:cNvCxnSpPr>
            <a:cxnSpLocks/>
          </p:cNvCxnSpPr>
          <p:nvPr/>
        </p:nvCxnSpPr>
        <p:spPr>
          <a:xfrm flipV="1">
            <a:off x="5726694" y="4924335"/>
            <a:ext cx="803189" cy="2123"/>
          </a:xfrm>
          <a:prstGeom prst="straightConnector1">
            <a:avLst/>
          </a:prstGeom>
          <a:ln>
            <a:solidFill>
              <a:srgbClr val="A7B8DC"/>
            </a:solidFill>
            <a:tailEnd type="triangle"/>
          </a:ln>
        </p:spPr>
        <p:style>
          <a:lnRef idx="3">
            <a:schemeClr val="accent1"/>
          </a:lnRef>
          <a:fillRef idx="0">
            <a:schemeClr val="accent1"/>
          </a:fillRef>
          <a:effectRef idx="2">
            <a:schemeClr val="accent1"/>
          </a:effectRef>
          <a:fontRef idx="minor">
            <a:schemeClr val="tx1"/>
          </a:fontRef>
        </p:style>
      </p:cxnSp>
      <p:pic>
        <p:nvPicPr>
          <p:cNvPr id="5" name="Picture 16" descr="Icon&#10;&#10;Description automatically generated">
            <a:extLst>
              <a:ext uri="{FF2B5EF4-FFF2-40B4-BE49-F238E27FC236}">
                <a16:creationId xmlns:a16="http://schemas.microsoft.com/office/drawing/2014/main" id="{013462DD-FEB6-4FA7-9EBB-06AA85AC83CD}"/>
              </a:ext>
            </a:extLst>
          </p:cNvPr>
          <p:cNvPicPr>
            <a:picLocks noChangeAspect="1"/>
          </p:cNvPicPr>
          <p:nvPr/>
        </p:nvPicPr>
        <p:blipFill rotWithShape="1">
          <a:blip r:embed="rId3"/>
          <a:srcRect l="-118" t="170" r="523" b="16842"/>
          <a:stretch/>
        </p:blipFill>
        <p:spPr>
          <a:xfrm flipH="1">
            <a:off x="7970824" y="336758"/>
            <a:ext cx="1063540" cy="939438"/>
          </a:xfrm>
          <a:prstGeom prst="rect">
            <a:avLst/>
          </a:prstGeom>
        </p:spPr>
      </p:pic>
      <p:sp>
        <p:nvSpPr>
          <p:cNvPr id="6" name="TextBox 5">
            <a:extLst>
              <a:ext uri="{FF2B5EF4-FFF2-40B4-BE49-F238E27FC236}">
                <a16:creationId xmlns:a16="http://schemas.microsoft.com/office/drawing/2014/main" id="{BC9AC1B5-A2B0-438F-930C-49CC15AED23A}"/>
              </a:ext>
            </a:extLst>
          </p:cNvPr>
          <p:cNvSpPr txBox="1"/>
          <p:nvPr/>
        </p:nvSpPr>
        <p:spPr>
          <a:xfrm>
            <a:off x="7126309" y="6442954"/>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p>
        </p:txBody>
      </p:sp>
      <p:cxnSp>
        <p:nvCxnSpPr>
          <p:cNvPr id="22" name="Straight Arrow Connector 21">
            <a:extLst>
              <a:ext uri="{FF2B5EF4-FFF2-40B4-BE49-F238E27FC236}">
                <a16:creationId xmlns:a16="http://schemas.microsoft.com/office/drawing/2014/main" id="{81BE8541-4DA1-4A7F-8056-9B9A60073C1B}"/>
              </a:ext>
            </a:extLst>
          </p:cNvPr>
          <p:cNvCxnSpPr>
            <a:cxnSpLocks/>
          </p:cNvCxnSpPr>
          <p:nvPr/>
        </p:nvCxnSpPr>
        <p:spPr>
          <a:xfrm>
            <a:off x="8674053" y="2700814"/>
            <a:ext cx="716925" cy="1018669"/>
          </a:xfrm>
          <a:prstGeom prst="straightConnector1">
            <a:avLst/>
          </a:prstGeom>
          <a:ln>
            <a:solidFill>
              <a:srgbClr val="A7B8DC"/>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0DEBA903-698D-4192-A221-513A018DD2B7}"/>
              </a:ext>
            </a:extLst>
          </p:cNvPr>
          <p:cNvCxnSpPr>
            <a:cxnSpLocks/>
          </p:cNvCxnSpPr>
          <p:nvPr/>
        </p:nvCxnSpPr>
        <p:spPr>
          <a:xfrm flipV="1">
            <a:off x="8674052" y="3776992"/>
            <a:ext cx="716925" cy="1094802"/>
          </a:xfrm>
          <a:prstGeom prst="straightConnector1">
            <a:avLst/>
          </a:prstGeom>
          <a:ln>
            <a:solidFill>
              <a:srgbClr val="A7B8DC"/>
            </a:solidFill>
            <a:tailEnd type="triangle"/>
          </a:ln>
        </p:spPr>
        <p:style>
          <a:lnRef idx="3">
            <a:schemeClr val="accent1"/>
          </a:lnRef>
          <a:fillRef idx="0">
            <a:schemeClr val="accent1"/>
          </a:fillRef>
          <a:effectRef idx="2">
            <a:schemeClr val="accent1"/>
          </a:effectRef>
          <a:fontRef idx="minor">
            <a:schemeClr val="tx1"/>
          </a:fontRef>
        </p:style>
      </p:cxnSp>
      <p:sp>
        <p:nvSpPr>
          <p:cNvPr id="7" name="Rectangle: Rounded Corners 6">
            <a:extLst>
              <a:ext uri="{FF2B5EF4-FFF2-40B4-BE49-F238E27FC236}">
                <a16:creationId xmlns:a16="http://schemas.microsoft.com/office/drawing/2014/main" id="{687BA37F-9B4C-4DEE-9553-F873C0F19B3E}"/>
              </a:ext>
            </a:extLst>
          </p:cNvPr>
          <p:cNvSpPr/>
          <p:nvPr/>
        </p:nvSpPr>
        <p:spPr>
          <a:xfrm>
            <a:off x="9605033" y="3029351"/>
            <a:ext cx="1775815" cy="1382371"/>
          </a:xfrm>
          <a:prstGeom prst="roundRect">
            <a:avLst/>
          </a:prstGeom>
          <a:solidFill>
            <a:srgbClr val="B6C3DE"/>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Sediment bypassing case study</a:t>
            </a:r>
          </a:p>
        </p:txBody>
      </p:sp>
    </p:spTree>
    <p:extLst>
      <p:ext uri="{BB962C8B-B14F-4D97-AF65-F5344CB8AC3E}">
        <p14:creationId xmlns:p14="http://schemas.microsoft.com/office/powerpoint/2010/main" val="4285854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map&#10;&#10;Description automatically generated">
            <a:extLst>
              <a:ext uri="{FF2B5EF4-FFF2-40B4-BE49-F238E27FC236}">
                <a16:creationId xmlns:a16="http://schemas.microsoft.com/office/drawing/2014/main" id="{0B707E51-F1D3-43E1-9FB7-566485994467}"/>
              </a:ext>
            </a:extLst>
          </p:cNvPr>
          <p:cNvPicPr>
            <a:picLocks noChangeAspect="1"/>
          </p:cNvPicPr>
          <p:nvPr/>
        </p:nvPicPr>
        <p:blipFill rotWithShape="1">
          <a:blip r:embed="rId3"/>
          <a:srcRect l="37511" t="8606" r="-116" b="17350"/>
          <a:stretch/>
        </p:blipFill>
        <p:spPr>
          <a:xfrm>
            <a:off x="6977030" y="2061"/>
            <a:ext cx="4133960" cy="6322957"/>
          </a:xfrm>
          <a:prstGeom prst="rect">
            <a:avLst/>
          </a:prstGeom>
        </p:spPr>
      </p:pic>
      <p:sp>
        <p:nvSpPr>
          <p:cNvPr id="3" name="Title 1">
            <a:extLst>
              <a:ext uri="{FF2B5EF4-FFF2-40B4-BE49-F238E27FC236}">
                <a16:creationId xmlns:a16="http://schemas.microsoft.com/office/drawing/2014/main" id="{FF25BAB8-3F5F-4962-9D11-638741A92744}"/>
              </a:ext>
            </a:extLst>
          </p:cNvPr>
          <p:cNvSpPr txBox="1">
            <a:spLocks/>
          </p:cNvSpPr>
          <p:nvPr/>
        </p:nvSpPr>
        <p:spPr>
          <a:xfrm>
            <a:off x="506424" y="472295"/>
            <a:ext cx="5512378" cy="1078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RESULTS: Long-term Sediment Transport</a:t>
            </a:r>
            <a:endParaRPr lang="en-US" sz="4000" b="1" dirty="0">
              <a:solidFill>
                <a:srgbClr val="66A478"/>
              </a:solidFill>
              <a:latin typeface="Century Gothic" panose="020B0502020202020204" pitchFamily="34" charset="0"/>
            </a:endParaRPr>
          </a:p>
        </p:txBody>
      </p:sp>
      <p:sp>
        <p:nvSpPr>
          <p:cNvPr id="4" name="TextBox 3">
            <a:extLst>
              <a:ext uri="{FF2B5EF4-FFF2-40B4-BE49-F238E27FC236}">
                <a16:creationId xmlns:a16="http://schemas.microsoft.com/office/drawing/2014/main" id="{99B6B7ED-8826-4E14-9155-130819325774}"/>
              </a:ext>
            </a:extLst>
          </p:cNvPr>
          <p:cNvSpPr txBox="1"/>
          <p:nvPr/>
        </p:nvSpPr>
        <p:spPr>
          <a:xfrm>
            <a:off x="7126309" y="6585160"/>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p>
        </p:txBody>
      </p:sp>
      <p:sp>
        <p:nvSpPr>
          <p:cNvPr id="8" name="Rectangle 7">
            <a:extLst>
              <a:ext uri="{FF2B5EF4-FFF2-40B4-BE49-F238E27FC236}">
                <a16:creationId xmlns:a16="http://schemas.microsoft.com/office/drawing/2014/main" id="{F2ECBC1A-5F05-4ECE-8A36-52EB85E1FFF6}"/>
              </a:ext>
            </a:extLst>
          </p:cNvPr>
          <p:cNvSpPr/>
          <p:nvPr/>
        </p:nvSpPr>
        <p:spPr>
          <a:xfrm>
            <a:off x="10784641" y="782790"/>
            <a:ext cx="355972" cy="244731"/>
          </a:xfrm>
          <a:prstGeom prst="rect">
            <a:avLst/>
          </a:prstGeom>
          <a:solidFill>
            <a:srgbClr val="693C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0" name="Rectangle 9">
            <a:extLst>
              <a:ext uri="{FF2B5EF4-FFF2-40B4-BE49-F238E27FC236}">
                <a16:creationId xmlns:a16="http://schemas.microsoft.com/office/drawing/2014/main" id="{2E5C684E-A105-4C58-AE0C-5A927F377078}"/>
              </a:ext>
            </a:extLst>
          </p:cNvPr>
          <p:cNvSpPr/>
          <p:nvPr/>
        </p:nvSpPr>
        <p:spPr>
          <a:xfrm>
            <a:off x="10784640" y="1372367"/>
            <a:ext cx="355972" cy="244731"/>
          </a:xfrm>
          <a:prstGeom prst="rect">
            <a:avLst/>
          </a:prstGeom>
          <a:solidFill>
            <a:srgbClr val="693C96">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id="{12D44B50-C6B6-4E04-B326-06DCB193BAE2}"/>
              </a:ext>
            </a:extLst>
          </p:cNvPr>
          <p:cNvSpPr/>
          <p:nvPr/>
        </p:nvSpPr>
        <p:spPr>
          <a:xfrm>
            <a:off x="10784641" y="1967506"/>
            <a:ext cx="355972" cy="24473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4" name="Rectangle 13">
            <a:extLst>
              <a:ext uri="{FF2B5EF4-FFF2-40B4-BE49-F238E27FC236}">
                <a16:creationId xmlns:a16="http://schemas.microsoft.com/office/drawing/2014/main" id="{95AE9C6A-DA4B-42B8-B80C-BCD5E697414A}"/>
              </a:ext>
            </a:extLst>
          </p:cNvPr>
          <p:cNvSpPr/>
          <p:nvPr/>
        </p:nvSpPr>
        <p:spPr>
          <a:xfrm>
            <a:off x="10784640" y="2557082"/>
            <a:ext cx="355972" cy="244731"/>
          </a:xfrm>
          <a:prstGeom prst="rect">
            <a:avLst/>
          </a:prstGeom>
          <a:solidFill>
            <a:srgbClr val="97D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6" name="Rectangle 15">
            <a:extLst>
              <a:ext uri="{FF2B5EF4-FFF2-40B4-BE49-F238E27FC236}">
                <a16:creationId xmlns:a16="http://schemas.microsoft.com/office/drawing/2014/main" id="{000B6E24-23C5-40C4-AABD-57FFA7FABB3C}"/>
              </a:ext>
            </a:extLst>
          </p:cNvPr>
          <p:cNvSpPr/>
          <p:nvPr/>
        </p:nvSpPr>
        <p:spPr>
          <a:xfrm>
            <a:off x="10784640" y="3135534"/>
            <a:ext cx="355972" cy="244731"/>
          </a:xfrm>
          <a:prstGeom prst="rect">
            <a:avLst/>
          </a:prstGeom>
          <a:solidFill>
            <a:srgbClr val="6AEBEB">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8" name="Rectangle 17">
            <a:extLst>
              <a:ext uri="{FF2B5EF4-FFF2-40B4-BE49-F238E27FC236}">
                <a16:creationId xmlns:a16="http://schemas.microsoft.com/office/drawing/2014/main" id="{EB263456-7C54-481D-8DE6-012C5D219D53}"/>
              </a:ext>
            </a:extLst>
          </p:cNvPr>
          <p:cNvSpPr/>
          <p:nvPr/>
        </p:nvSpPr>
        <p:spPr>
          <a:xfrm>
            <a:off x="10784640" y="3725110"/>
            <a:ext cx="355972" cy="244731"/>
          </a:xfrm>
          <a:prstGeom prst="rect">
            <a:avLst/>
          </a:prstGeom>
          <a:solidFill>
            <a:srgbClr val="24FF2F">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0" name="Rectangle 19">
            <a:extLst>
              <a:ext uri="{FF2B5EF4-FFF2-40B4-BE49-F238E27FC236}">
                <a16:creationId xmlns:a16="http://schemas.microsoft.com/office/drawing/2014/main" id="{9F88E165-9651-4449-BA5D-FD5D343B5CD9}"/>
              </a:ext>
            </a:extLst>
          </p:cNvPr>
          <p:cNvSpPr/>
          <p:nvPr/>
        </p:nvSpPr>
        <p:spPr>
          <a:xfrm>
            <a:off x="10784640" y="4314687"/>
            <a:ext cx="355972" cy="244731"/>
          </a:xfrm>
          <a:prstGeom prst="rect">
            <a:avLst/>
          </a:prstGeom>
          <a:solidFill>
            <a:srgbClr val="7CFC82">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2" name="Rectangle 21">
            <a:extLst>
              <a:ext uri="{FF2B5EF4-FFF2-40B4-BE49-F238E27FC236}">
                <a16:creationId xmlns:a16="http://schemas.microsoft.com/office/drawing/2014/main" id="{5D0DA029-8B2C-4CFE-BB7B-6F72E77A7F47}"/>
              </a:ext>
            </a:extLst>
          </p:cNvPr>
          <p:cNvSpPr/>
          <p:nvPr/>
        </p:nvSpPr>
        <p:spPr>
          <a:xfrm>
            <a:off x="10784639" y="4904264"/>
            <a:ext cx="355972" cy="244731"/>
          </a:xfrm>
          <a:prstGeom prst="rect">
            <a:avLst/>
          </a:prstGeom>
          <a:solidFill>
            <a:srgbClr val="E7FC86">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691EA747-096C-4009-AE27-F981754D4A3A}"/>
              </a:ext>
            </a:extLst>
          </p:cNvPr>
          <p:cNvSpPr/>
          <p:nvPr/>
        </p:nvSpPr>
        <p:spPr>
          <a:xfrm>
            <a:off x="10784641" y="5493841"/>
            <a:ext cx="355972" cy="24473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6" name="Rectangle 25">
            <a:extLst>
              <a:ext uri="{FF2B5EF4-FFF2-40B4-BE49-F238E27FC236}">
                <a16:creationId xmlns:a16="http://schemas.microsoft.com/office/drawing/2014/main" id="{C830AD7E-7B0E-496D-B110-FBFE859AEAB5}"/>
              </a:ext>
            </a:extLst>
          </p:cNvPr>
          <p:cNvSpPr/>
          <p:nvPr/>
        </p:nvSpPr>
        <p:spPr>
          <a:xfrm>
            <a:off x="10784640" y="6083418"/>
            <a:ext cx="355972" cy="2447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8" name="TextBox 24">
            <a:extLst>
              <a:ext uri="{FF2B5EF4-FFF2-40B4-BE49-F238E27FC236}">
                <a16:creationId xmlns:a16="http://schemas.microsoft.com/office/drawing/2014/main" id="{7657118E-0E5C-4F52-A6FE-D4C011B1A3F7}"/>
              </a:ext>
            </a:extLst>
          </p:cNvPr>
          <p:cNvSpPr txBox="1"/>
          <p:nvPr/>
        </p:nvSpPr>
        <p:spPr>
          <a:xfrm>
            <a:off x="11107103" y="785433"/>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0-10%</a:t>
            </a:r>
            <a:endParaRPr lang="en-US" sz="1200" dirty="0">
              <a:solidFill>
                <a:schemeClr val="tx1">
                  <a:lumMod val="75000"/>
                  <a:lumOff val="25000"/>
                </a:schemeClr>
              </a:solidFill>
            </a:endParaRPr>
          </a:p>
        </p:txBody>
      </p:sp>
      <p:sp>
        <p:nvSpPr>
          <p:cNvPr id="30" name="TextBox 25">
            <a:extLst>
              <a:ext uri="{FF2B5EF4-FFF2-40B4-BE49-F238E27FC236}">
                <a16:creationId xmlns:a16="http://schemas.microsoft.com/office/drawing/2014/main" id="{3C7666C1-A0B4-442F-953C-DBEA36BB8054}"/>
              </a:ext>
            </a:extLst>
          </p:cNvPr>
          <p:cNvSpPr txBox="1"/>
          <p:nvPr/>
        </p:nvSpPr>
        <p:spPr>
          <a:xfrm>
            <a:off x="11073730" y="1375009"/>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11-20%</a:t>
            </a:r>
            <a:endParaRPr lang="en-US" sz="1200" dirty="0">
              <a:solidFill>
                <a:schemeClr val="tx1">
                  <a:lumMod val="75000"/>
                  <a:lumOff val="25000"/>
                </a:schemeClr>
              </a:solidFill>
            </a:endParaRPr>
          </a:p>
        </p:txBody>
      </p:sp>
      <p:sp>
        <p:nvSpPr>
          <p:cNvPr id="32" name="TextBox 26">
            <a:extLst>
              <a:ext uri="{FF2B5EF4-FFF2-40B4-BE49-F238E27FC236}">
                <a16:creationId xmlns:a16="http://schemas.microsoft.com/office/drawing/2014/main" id="{9A4AA466-377D-487D-9ECB-7D5ACA2C9E8E}"/>
              </a:ext>
            </a:extLst>
          </p:cNvPr>
          <p:cNvSpPr txBox="1"/>
          <p:nvPr/>
        </p:nvSpPr>
        <p:spPr>
          <a:xfrm>
            <a:off x="11107103" y="1970148"/>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21-30%</a:t>
            </a:r>
            <a:endParaRPr lang="en-US" sz="1200" dirty="0">
              <a:solidFill>
                <a:schemeClr val="tx1">
                  <a:lumMod val="75000"/>
                  <a:lumOff val="25000"/>
                </a:schemeClr>
              </a:solidFill>
            </a:endParaRPr>
          </a:p>
        </p:txBody>
      </p:sp>
      <p:sp>
        <p:nvSpPr>
          <p:cNvPr id="34" name="TextBox 27">
            <a:extLst>
              <a:ext uri="{FF2B5EF4-FFF2-40B4-BE49-F238E27FC236}">
                <a16:creationId xmlns:a16="http://schemas.microsoft.com/office/drawing/2014/main" id="{BC172ED5-5CB6-4A90-8A80-57E5CFC4BDC0}"/>
              </a:ext>
            </a:extLst>
          </p:cNvPr>
          <p:cNvSpPr txBox="1"/>
          <p:nvPr/>
        </p:nvSpPr>
        <p:spPr>
          <a:xfrm>
            <a:off x="11073731" y="2559725"/>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31-40%</a:t>
            </a:r>
            <a:endParaRPr lang="en-US" sz="1200" dirty="0">
              <a:solidFill>
                <a:schemeClr val="tx1">
                  <a:lumMod val="75000"/>
                  <a:lumOff val="25000"/>
                </a:schemeClr>
              </a:solidFill>
            </a:endParaRPr>
          </a:p>
        </p:txBody>
      </p:sp>
      <p:sp>
        <p:nvSpPr>
          <p:cNvPr id="36" name="TextBox 28">
            <a:extLst>
              <a:ext uri="{FF2B5EF4-FFF2-40B4-BE49-F238E27FC236}">
                <a16:creationId xmlns:a16="http://schemas.microsoft.com/office/drawing/2014/main" id="{C6E2E99B-2EA3-45D3-A863-BCDF96A0D338}"/>
              </a:ext>
            </a:extLst>
          </p:cNvPr>
          <p:cNvSpPr txBox="1"/>
          <p:nvPr/>
        </p:nvSpPr>
        <p:spPr>
          <a:xfrm>
            <a:off x="11073731" y="3138176"/>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41-50%</a:t>
            </a:r>
            <a:endParaRPr lang="en-US" sz="1200" dirty="0">
              <a:solidFill>
                <a:schemeClr val="tx1">
                  <a:lumMod val="75000"/>
                  <a:lumOff val="25000"/>
                </a:schemeClr>
              </a:solidFill>
            </a:endParaRPr>
          </a:p>
        </p:txBody>
      </p:sp>
      <p:sp>
        <p:nvSpPr>
          <p:cNvPr id="38" name="TextBox 29">
            <a:extLst>
              <a:ext uri="{FF2B5EF4-FFF2-40B4-BE49-F238E27FC236}">
                <a16:creationId xmlns:a16="http://schemas.microsoft.com/office/drawing/2014/main" id="{53860497-8D32-41D1-B7CF-006E82A0BEED}"/>
              </a:ext>
            </a:extLst>
          </p:cNvPr>
          <p:cNvSpPr txBox="1"/>
          <p:nvPr/>
        </p:nvSpPr>
        <p:spPr>
          <a:xfrm>
            <a:off x="11073730" y="3733315"/>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51-60%</a:t>
            </a:r>
            <a:endParaRPr lang="en-US" sz="1200" dirty="0">
              <a:solidFill>
                <a:schemeClr val="tx1">
                  <a:lumMod val="75000"/>
                  <a:lumOff val="25000"/>
                </a:schemeClr>
              </a:solidFill>
            </a:endParaRPr>
          </a:p>
        </p:txBody>
      </p:sp>
      <p:sp>
        <p:nvSpPr>
          <p:cNvPr id="40" name="TextBox 30">
            <a:extLst>
              <a:ext uri="{FF2B5EF4-FFF2-40B4-BE49-F238E27FC236}">
                <a16:creationId xmlns:a16="http://schemas.microsoft.com/office/drawing/2014/main" id="{9A84844C-40F8-483B-933D-D85C27786571}"/>
              </a:ext>
            </a:extLst>
          </p:cNvPr>
          <p:cNvSpPr txBox="1"/>
          <p:nvPr/>
        </p:nvSpPr>
        <p:spPr>
          <a:xfrm>
            <a:off x="11073730" y="4317330"/>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61-70%</a:t>
            </a:r>
            <a:endParaRPr lang="en-US" sz="1200" dirty="0">
              <a:solidFill>
                <a:schemeClr val="tx1">
                  <a:lumMod val="75000"/>
                  <a:lumOff val="25000"/>
                </a:schemeClr>
              </a:solidFill>
            </a:endParaRPr>
          </a:p>
        </p:txBody>
      </p:sp>
      <p:sp>
        <p:nvSpPr>
          <p:cNvPr id="42" name="TextBox 31">
            <a:extLst>
              <a:ext uri="{FF2B5EF4-FFF2-40B4-BE49-F238E27FC236}">
                <a16:creationId xmlns:a16="http://schemas.microsoft.com/office/drawing/2014/main" id="{FF01CB94-72DE-4FAD-B358-A46AE49A7731}"/>
              </a:ext>
            </a:extLst>
          </p:cNvPr>
          <p:cNvSpPr txBox="1"/>
          <p:nvPr/>
        </p:nvSpPr>
        <p:spPr>
          <a:xfrm>
            <a:off x="11073730" y="4906906"/>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71-80%</a:t>
            </a:r>
            <a:endParaRPr lang="en-US" sz="1200" dirty="0">
              <a:solidFill>
                <a:schemeClr val="tx1">
                  <a:lumMod val="75000"/>
                  <a:lumOff val="25000"/>
                </a:schemeClr>
              </a:solidFill>
            </a:endParaRPr>
          </a:p>
        </p:txBody>
      </p:sp>
      <p:sp>
        <p:nvSpPr>
          <p:cNvPr id="44" name="TextBox 32">
            <a:extLst>
              <a:ext uri="{FF2B5EF4-FFF2-40B4-BE49-F238E27FC236}">
                <a16:creationId xmlns:a16="http://schemas.microsoft.com/office/drawing/2014/main" id="{0E920C04-D89C-4AA6-9536-2C25AF609FBC}"/>
              </a:ext>
            </a:extLst>
          </p:cNvPr>
          <p:cNvSpPr txBox="1"/>
          <p:nvPr/>
        </p:nvSpPr>
        <p:spPr>
          <a:xfrm>
            <a:off x="11107103" y="5496484"/>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81-90%</a:t>
            </a:r>
            <a:endParaRPr lang="en-US" sz="1200" dirty="0">
              <a:solidFill>
                <a:schemeClr val="tx1">
                  <a:lumMod val="75000"/>
                  <a:lumOff val="25000"/>
                </a:schemeClr>
              </a:solidFill>
            </a:endParaRPr>
          </a:p>
        </p:txBody>
      </p:sp>
      <p:sp>
        <p:nvSpPr>
          <p:cNvPr id="46" name="TextBox 33">
            <a:extLst>
              <a:ext uri="{FF2B5EF4-FFF2-40B4-BE49-F238E27FC236}">
                <a16:creationId xmlns:a16="http://schemas.microsoft.com/office/drawing/2014/main" id="{C3B6DE1E-EB31-4BB9-A222-7CAE65391382}"/>
              </a:ext>
            </a:extLst>
          </p:cNvPr>
          <p:cNvSpPr txBox="1"/>
          <p:nvPr/>
        </p:nvSpPr>
        <p:spPr>
          <a:xfrm>
            <a:off x="11146037" y="6086061"/>
            <a:ext cx="79648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91-100%</a:t>
            </a:r>
            <a:endParaRPr lang="en-US" sz="1200" dirty="0">
              <a:solidFill>
                <a:schemeClr val="tx1">
                  <a:lumMod val="75000"/>
                  <a:lumOff val="25000"/>
                </a:schemeClr>
              </a:solidFill>
            </a:endParaRPr>
          </a:p>
        </p:txBody>
      </p:sp>
      <p:pic>
        <p:nvPicPr>
          <p:cNvPr id="7" name="Picture 6" descr="Icon&#10;&#10;Description automatically generated">
            <a:extLst>
              <a:ext uri="{FF2B5EF4-FFF2-40B4-BE49-F238E27FC236}">
                <a16:creationId xmlns:a16="http://schemas.microsoft.com/office/drawing/2014/main" id="{18E39936-3526-4F7E-8D14-CEC47B66944B}"/>
              </a:ext>
            </a:extLst>
          </p:cNvPr>
          <p:cNvPicPr>
            <a:picLocks noChangeAspect="1"/>
          </p:cNvPicPr>
          <p:nvPr/>
        </p:nvPicPr>
        <p:blipFill rotWithShape="1">
          <a:blip r:embed="rId4"/>
          <a:srcRect l="-118" t="170" r="523" b="16842"/>
          <a:stretch/>
        </p:blipFill>
        <p:spPr>
          <a:xfrm flipH="1">
            <a:off x="5402209" y="387340"/>
            <a:ext cx="1063540" cy="939438"/>
          </a:xfrm>
          <a:prstGeom prst="rect">
            <a:avLst/>
          </a:prstGeom>
        </p:spPr>
      </p:pic>
      <p:sp>
        <p:nvSpPr>
          <p:cNvPr id="9" name="Rectangle 8">
            <a:extLst>
              <a:ext uri="{FF2B5EF4-FFF2-40B4-BE49-F238E27FC236}">
                <a16:creationId xmlns:a16="http://schemas.microsoft.com/office/drawing/2014/main" id="{A7992CA6-9C14-46BA-A9E8-2246585D8A16}"/>
              </a:ext>
            </a:extLst>
          </p:cNvPr>
          <p:cNvSpPr/>
          <p:nvPr/>
        </p:nvSpPr>
        <p:spPr>
          <a:xfrm>
            <a:off x="10121806" y="5224427"/>
            <a:ext cx="556205" cy="917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1" name="Rectangle 30">
            <a:extLst>
              <a:ext uri="{FF2B5EF4-FFF2-40B4-BE49-F238E27FC236}">
                <a16:creationId xmlns:a16="http://schemas.microsoft.com/office/drawing/2014/main" id="{C814E325-26B4-4351-AE48-F37D9DC22DFC}"/>
              </a:ext>
            </a:extLst>
          </p:cNvPr>
          <p:cNvSpPr/>
          <p:nvPr/>
        </p:nvSpPr>
        <p:spPr>
          <a:xfrm>
            <a:off x="8074974" y="6005943"/>
            <a:ext cx="1223650" cy="3615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2" name="Picture 8">
            <a:extLst>
              <a:ext uri="{FF2B5EF4-FFF2-40B4-BE49-F238E27FC236}">
                <a16:creationId xmlns:a16="http://schemas.microsoft.com/office/drawing/2014/main" id="{D3FCBEED-46AD-4874-B714-56064C85CCE6}"/>
              </a:ext>
            </a:extLst>
          </p:cNvPr>
          <p:cNvPicPr>
            <a:picLocks noChangeAspect="1"/>
          </p:cNvPicPr>
          <p:nvPr/>
        </p:nvPicPr>
        <p:blipFill>
          <a:blip r:embed="rId5"/>
          <a:stretch>
            <a:fillRect/>
          </a:stretch>
        </p:blipFill>
        <p:spPr>
          <a:xfrm>
            <a:off x="8232451" y="6100519"/>
            <a:ext cx="721815" cy="174510"/>
          </a:xfrm>
          <a:prstGeom prst="rect">
            <a:avLst/>
          </a:prstGeom>
        </p:spPr>
      </p:pic>
      <p:sp>
        <p:nvSpPr>
          <p:cNvPr id="11" name="TextBox 47">
            <a:extLst>
              <a:ext uri="{FF2B5EF4-FFF2-40B4-BE49-F238E27FC236}">
                <a16:creationId xmlns:a16="http://schemas.microsoft.com/office/drawing/2014/main" id="{3DACB427-FE10-4362-BBCA-344F35607A26}"/>
              </a:ext>
            </a:extLst>
          </p:cNvPr>
          <p:cNvSpPr txBox="1"/>
          <p:nvPr/>
        </p:nvSpPr>
        <p:spPr>
          <a:xfrm>
            <a:off x="8109948" y="5862880"/>
            <a:ext cx="39045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0</a:t>
            </a:r>
          </a:p>
        </p:txBody>
      </p:sp>
      <p:sp>
        <p:nvSpPr>
          <p:cNvPr id="35" name="TextBox 47">
            <a:extLst>
              <a:ext uri="{FF2B5EF4-FFF2-40B4-BE49-F238E27FC236}">
                <a16:creationId xmlns:a16="http://schemas.microsoft.com/office/drawing/2014/main" id="{BF3DF7C6-365F-45C9-82A5-DFE734109B1F}"/>
              </a:ext>
            </a:extLst>
          </p:cNvPr>
          <p:cNvSpPr txBox="1"/>
          <p:nvPr/>
        </p:nvSpPr>
        <p:spPr>
          <a:xfrm>
            <a:off x="8399174" y="5862880"/>
            <a:ext cx="39045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3</a:t>
            </a:r>
          </a:p>
        </p:txBody>
      </p:sp>
      <p:sp>
        <p:nvSpPr>
          <p:cNvPr id="37" name="TextBox 47">
            <a:extLst>
              <a:ext uri="{FF2B5EF4-FFF2-40B4-BE49-F238E27FC236}">
                <a16:creationId xmlns:a16="http://schemas.microsoft.com/office/drawing/2014/main" id="{F130A440-12F5-4D1E-BEC4-62A94CDFF82D}"/>
              </a:ext>
            </a:extLst>
          </p:cNvPr>
          <p:cNvSpPr txBox="1"/>
          <p:nvPr/>
        </p:nvSpPr>
        <p:spPr>
          <a:xfrm>
            <a:off x="8688400" y="5862880"/>
            <a:ext cx="39045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6</a:t>
            </a:r>
            <a:endParaRPr lang="en-US" dirty="0">
              <a:solidFill>
                <a:schemeClr val="tx1">
                  <a:lumMod val="75000"/>
                  <a:lumOff val="25000"/>
                </a:schemeClr>
              </a:solidFill>
            </a:endParaRPr>
          </a:p>
        </p:txBody>
      </p:sp>
      <p:sp>
        <p:nvSpPr>
          <p:cNvPr id="39" name="TextBox 47">
            <a:extLst>
              <a:ext uri="{FF2B5EF4-FFF2-40B4-BE49-F238E27FC236}">
                <a16:creationId xmlns:a16="http://schemas.microsoft.com/office/drawing/2014/main" id="{48489E09-FA5D-404A-9167-22C656015E21}"/>
              </a:ext>
            </a:extLst>
          </p:cNvPr>
          <p:cNvSpPr txBox="1"/>
          <p:nvPr/>
        </p:nvSpPr>
        <p:spPr>
          <a:xfrm>
            <a:off x="8883072" y="5862880"/>
            <a:ext cx="4905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km</a:t>
            </a:r>
          </a:p>
        </p:txBody>
      </p:sp>
      <p:pic>
        <p:nvPicPr>
          <p:cNvPr id="47" name="Picture 47">
            <a:extLst>
              <a:ext uri="{FF2B5EF4-FFF2-40B4-BE49-F238E27FC236}">
                <a16:creationId xmlns:a16="http://schemas.microsoft.com/office/drawing/2014/main" id="{9DFEC037-3CE4-4BDA-ADEC-952DC65AF3E6}"/>
              </a:ext>
            </a:extLst>
          </p:cNvPr>
          <p:cNvPicPr>
            <a:picLocks noChangeAspect="1"/>
          </p:cNvPicPr>
          <p:nvPr/>
        </p:nvPicPr>
        <p:blipFill>
          <a:blip r:embed="rId6"/>
          <a:stretch>
            <a:fillRect/>
          </a:stretch>
        </p:blipFill>
        <p:spPr>
          <a:xfrm>
            <a:off x="10120971" y="5675856"/>
            <a:ext cx="476668" cy="645615"/>
          </a:xfrm>
          <a:prstGeom prst="rect">
            <a:avLst/>
          </a:prstGeom>
        </p:spPr>
      </p:pic>
      <p:sp>
        <p:nvSpPr>
          <p:cNvPr id="15" name="Text Placeholder 5">
            <a:extLst>
              <a:ext uri="{FF2B5EF4-FFF2-40B4-BE49-F238E27FC236}">
                <a16:creationId xmlns:a16="http://schemas.microsoft.com/office/drawing/2014/main" id="{33DE1C75-76B3-4DE2-8D68-99AA1ABF19D2}"/>
              </a:ext>
            </a:extLst>
          </p:cNvPr>
          <p:cNvSpPr txBox="1">
            <a:spLocks/>
          </p:cNvSpPr>
          <p:nvPr/>
        </p:nvSpPr>
        <p:spPr>
          <a:xfrm>
            <a:off x="501899" y="2149183"/>
            <a:ext cx="5395924" cy="3789393"/>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6A478"/>
              </a:buClr>
              <a:buFont typeface="Arial"/>
              <a:buChar char="•"/>
            </a:pPr>
            <a:r>
              <a:rPr lang="en-US" sz="2200" dirty="0">
                <a:solidFill>
                  <a:schemeClr val="tx1">
                    <a:lumMod val="75000"/>
                    <a:lumOff val="25000"/>
                  </a:schemeClr>
                </a:solidFill>
                <a:latin typeface="Century Gothic"/>
                <a:cs typeface="Calibri"/>
              </a:rPr>
              <a:t>North vs South, East vs West</a:t>
            </a:r>
          </a:p>
          <a:p>
            <a:pPr>
              <a:spcAft>
                <a:spcPts val="600"/>
              </a:spcAft>
              <a:buClr>
                <a:srgbClr val="66A478"/>
              </a:buClr>
            </a:pPr>
            <a:endParaRPr lang="en-US" sz="2200" dirty="0">
              <a:solidFill>
                <a:schemeClr val="tx1">
                  <a:lumMod val="75000"/>
                  <a:lumOff val="25000"/>
                </a:schemeClr>
              </a:solidFill>
              <a:latin typeface="Century Gothic"/>
              <a:cs typeface="Calibri"/>
            </a:endParaRPr>
          </a:p>
          <a:p>
            <a:pPr marL="342900" indent="-342900">
              <a:spcAft>
                <a:spcPts val="600"/>
              </a:spcAft>
              <a:buClr>
                <a:srgbClr val="66A478"/>
              </a:buClr>
              <a:buFont typeface="Arial"/>
              <a:buChar char="•"/>
            </a:pPr>
            <a:r>
              <a:rPr lang="en-US" sz="2200" dirty="0">
                <a:solidFill>
                  <a:schemeClr val="tx1">
                    <a:lumMod val="75000"/>
                    <a:lumOff val="25000"/>
                  </a:schemeClr>
                </a:solidFill>
                <a:latin typeface="Century Gothic"/>
                <a:cs typeface="Calibri"/>
              </a:rPr>
              <a:t>More recent plumes visible</a:t>
            </a:r>
          </a:p>
          <a:p>
            <a:pPr>
              <a:spcAft>
                <a:spcPts val="600"/>
              </a:spcAft>
              <a:buClr>
                <a:srgbClr val="66A478"/>
              </a:buClr>
            </a:pPr>
            <a:endParaRPr lang="en-US" sz="2200" dirty="0">
              <a:solidFill>
                <a:schemeClr val="tx1">
                  <a:lumMod val="75000"/>
                  <a:lumOff val="25000"/>
                </a:schemeClr>
              </a:solidFill>
              <a:latin typeface="Century Gothic"/>
              <a:cs typeface="Calibri"/>
            </a:endParaRPr>
          </a:p>
          <a:p>
            <a:pPr marL="342900" indent="-342900">
              <a:spcAft>
                <a:spcPts val="600"/>
              </a:spcAft>
              <a:buClr>
                <a:srgbClr val="66A478"/>
              </a:buClr>
              <a:buFont typeface="Arial"/>
              <a:buChar char="•"/>
            </a:pPr>
            <a:r>
              <a:rPr lang="en-US" sz="2200" dirty="0">
                <a:solidFill>
                  <a:schemeClr val="tx1">
                    <a:lumMod val="75000"/>
                    <a:lumOff val="25000"/>
                  </a:schemeClr>
                </a:solidFill>
                <a:latin typeface="Century Gothic"/>
                <a:cs typeface="Calibri"/>
              </a:rPr>
              <a:t>Strong seasonality</a:t>
            </a:r>
          </a:p>
          <a:p>
            <a:pPr>
              <a:spcAft>
                <a:spcPts val="600"/>
              </a:spcAft>
              <a:buClr>
                <a:srgbClr val="66A478"/>
              </a:buClr>
            </a:pPr>
            <a:endParaRPr lang="en-US" sz="2200" dirty="0">
              <a:solidFill>
                <a:schemeClr val="tx1">
                  <a:lumMod val="75000"/>
                  <a:lumOff val="25000"/>
                </a:schemeClr>
              </a:solidFill>
              <a:latin typeface="Century Gothic"/>
              <a:ea typeface="+mn-lt"/>
              <a:cs typeface="+mn-lt"/>
            </a:endParaRPr>
          </a:p>
          <a:p>
            <a:pPr marL="342900" indent="-342900">
              <a:spcAft>
                <a:spcPts val="600"/>
              </a:spcAft>
              <a:buClr>
                <a:srgbClr val="66A478"/>
              </a:buClr>
              <a:buFont typeface="Arial"/>
              <a:buChar char="•"/>
            </a:pPr>
            <a:r>
              <a:rPr lang="en-US" sz="2200" dirty="0">
                <a:solidFill>
                  <a:schemeClr val="tx1">
                    <a:lumMod val="75000"/>
                    <a:lumOff val="25000"/>
                  </a:schemeClr>
                </a:solidFill>
                <a:latin typeface="Century Gothic"/>
                <a:ea typeface="+mn-lt"/>
                <a:cs typeface="+mn-lt"/>
              </a:rPr>
              <a:t>Island growth in south</a:t>
            </a:r>
            <a:endParaRPr lang="en-US" sz="2200" dirty="0">
              <a:solidFill>
                <a:schemeClr val="tx1">
                  <a:lumMod val="75000"/>
                  <a:lumOff val="25000"/>
                </a:schemeClr>
              </a:solidFill>
              <a:latin typeface="Century Gothic"/>
              <a:cs typeface="Calibri"/>
            </a:endParaRPr>
          </a:p>
          <a:p>
            <a:pPr>
              <a:spcAft>
                <a:spcPts val="600"/>
              </a:spcAft>
              <a:buClr>
                <a:srgbClr val="66A478"/>
              </a:buClr>
            </a:pPr>
            <a:endParaRPr lang="en-US" sz="2200" dirty="0">
              <a:solidFill>
                <a:schemeClr val="tx1">
                  <a:lumMod val="75000"/>
                  <a:lumOff val="25000"/>
                </a:schemeClr>
              </a:solidFill>
              <a:latin typeface="Century Gothic"/>
            </a:endParaRPr>
          </a:p>
        </p:txBody>
      </p:sp>
      <p:sp>
        <p:nvSpPr>
          <p:cNvPr id="5" name="TextBox 53">
            <a:extLst>
              <a:ext uri="{FF2B5EF4-FFF2-40B4-BE49-F238E27FC236}">
                <a16:creationId xmlns:a16="http://schemas.microsoft.com/office/drawing/2014/main" id="{4C2D9364-B498-4A40-A1A2-AB4E2EC5C547}"/>
              </a:ext>
            </a:extLst>
          </p:cNvPr>
          <p:cNvSpPr txBox="1"/>
          <p:nvPr/>
        </p:nvSpPr>
        <p:spPr>
          <a:xfrm>
            <a:off x="6871890" y="4685103"/>
            <a:ext cx="104158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tx1">
                    <a:lumMod val="75000"/>
                    <a:lumOff val="25000"/>
                  </a:schemeClr>
                </a:solidFill>
                <a:latin typeface="Century Gothic"/>
              </a:rPr>
              <a:t>Turbidity</a:t>
            </a:r>
            <a:endParaRPr lang="en-US" i="1" dirty="0">
              <a:solidFill>
                <a:schemeClr val="tx1">
                  <a:lumMod val="75000"/>
                  <a:lumOff val="25000"/>
                </a:schemeClr>
              </a:solidFill>
              <a:cs typeface="Calibri"/>
            </a:endParaRPr>
          </a:p>
        </p:txBody>
      </p:sp>
      <p:sp>
        <p:nvSpPr>
          <p:cNvPr id="43" name="TextBox 53">
            <a:extLst>
              <a:ext uri="{FF2B5EF4-FFF2-40B4-BE49-F238E27FC236}">
                <a16:creationId xmlns:a16="http://schemas.microsoft.com/office/drawing/2014/main" id="{5399FB63-2268-44F8-A428-0363C8B92F76}"/>
              </a:ext>
            </a:extLst>
          </p:cNvPr>
          <p:cNvSpPr txBox="1"/>
          <p:nvPr/>
        </p:nvSpPr>
        <p:spPr>
          <a:xfrm>
            <a:off x="8686175" y="4685102"/>
            <a:ext cx="104158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tx1">
                    <a:lumMod val="75000"/>
                    <a:lumOff val="25000"/>
                  </a:schemeClr>
                </a:solidFill>
                <a:latin typeface="Century Gothic"/>
              </a:rPr>
              <a:t>Ocean Color</a:t>
            </a:r>
            <a:endParaRPr lang="en-US" dirty="0">
              <a:solidFill>
                <a:schemeClr val="tx1">
                  <a:lumMod val="75000"/>
                  <a:lumOff val="25000"/>
                </a:schemeClr>
              </a:solidFill>
            </a:endParaRPr>
          </a:p>
        </p:txBody>
      </p:sp>
      <p:sp>
        <p:nvSpPr>
          <p:cNvPr id="45" name="TextBox 53">
            <a:extLst>
              <a:ext uri="{FF2B5EF4-FFF2-40B4-BE49-F238E27FC236}">
                <a16:creationId xmlns:a16="http://schemas.microsoft.com/office/drawing/2014/main" id="{036BAA3F-93AC-40A5-B14C-0BE137971B2F}"/>
              </a:ext>
            </a:extLst>
          </p:cNvPr>
          <p:cNvSpPr txBox="1"/>
          <p:nvPr/>
        </p:nvSpPr>
        <p:spPr>
          <a:xfrm>
            <a:off x="10674632" y="301788"/>
            <a:ext cx="112867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Turbidity:</a:t>
            </a: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89099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55CFA802-E20D-4BA8-B7A6-CB3C481D1C16}"/>
              </a:ext>
            </a:extLst>
          </p:cNvPr>
          <p:cNvPicPr>
            <a:picLocks noChangeAspect="1"/>
          </p:cNvPicPr>
          <p:nvPr/>
        </p:nvPicPr>
        <p:blipFill rotWithShape="1">
          <a:blip r:embed="rId3"/>
          <a:srcRect l="65264" r="19165" b="22733"/>
          <a:stretch/>
        </p:blipFill>
        <p:spPr>
          <a:xfrm>
            <a:off x="8413288" y="183244"/>
            <a:ext cx="1443539" cy="5529605"/>
          </a:xfrm>
          <a:prstGeom prst="rect">
            <a:avLst/>
          </a:prstGeom>
        </p:spPr>
      </p:pic>
      <p:pic>
        <p:nvPicPr>
          <p:cNvPr id="70" name="Picture 69">
            <a:extLst>
              <a:ext uri="{FF2B5EF4-FFF2-40B4-BE49-F238E27FC236}">
                <a16:creationId xmlns:a16="http://schemas.microsoft.com/office/drawing/2014/main" id="{55CFA802-E20D-4BA8-B7A6-CB3C481D1C16}"/>
              </a:ext>
            </a:extLst>
          </p:cNvPr>
          <p:cNvPicPr>
            <a:picLocks noChangeAspect="1"/>
          </p:cNvPicPr>
          <p:nvPr/>
        </p:nvPicPr>
        <p:blipFill rotWithShape="1">
          <a:blip r:embed="rId3"/>
          <a:srcRect l="83828" r="-158" b="22733"/>
          <a:stretch/>
        </p:blipFill>
        <p:spPr>
          <a:xfrm>
            <a:off x="9766967" y="183244"/>
            <a:ext cx="1513833" cy="5529605"/>
          </a:xfrm>
          <a:prstGeom prst="rect">
            <a:avLst/>
          </a:prstGeom>
        </p:spPr>
      </p:pic>
      <p:pic>
        <p:nvPicPr>
          <p:cNvPr id="9" name="Picture 8">
            <a:extLst>
              <a:ext uri="{FF2B5EF4-FFF2-40B4-BE49-F238E27FC236}">
                <a16:creationId xmlns:a16="http://schemas.microsoft.com/office/drawing/2014/main" id="{55CFA802-E20D-4BA8-B7A6-CB3C481D1C16}"/>
              </a:ext>
            </a:extLst>
          </p:cNvPr>
          <p:cNvPicPr>
            <a:picLocks noChangeAspect="1"/>
          </p:cNvPicPr>
          <p:nvPr/>
        </p:nvPicPr>
        <p:blipFill rotWithShape="1">
          <a:blip r:embed="rId3"/>
          <a:srcRect l="46308" r="38211" b="22733"/>
          <a:stretch/>
        </p:blipFill>
        <p:spPr>
          <a:xfrm>
            <a:off x="7020211" y="183244"/>
            <a:ext cx="1435168" cy="5529605"/>
          </a:xfrm>
          <a:prstGeom prst="rect">
            <a:avLst/>
          </a:prstGeom>
        </p:spPr>
      </p:pic>
      <p:sp>
        <p:nvSpPr>
          <p:cNvPr id="5" name="Text Placeholder 5">
            <a:extLst>
              <a:ext uri="{FF2B5EF4-FFF2-40B4-BE49-F238E27FC236}">
                <a16:creationId xmlns:a16="http://schemas.microsoft.com/office/drawing/2014/main" id="{74F08079-73B7-4E9D-B6DD-7AA4F0DA1698}"/>
              </a:ext>
            </a:extLst>
          </p:cNvPr>
          <p:cNvSpPr txBox="1">
            <a:spLocks/>
          </p:cNvSpPr>
          <p:nvPr/>
        </p:nvSpPr>
        <p:spPr>
          <a:xfrm>
            <a:off x="513024" y="1654161"/>
            <a:ext cx="3743997" cy="4284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1800" dirty="0">
              <a:solidFill>
                <a:srgbClr val="FF0000"/>
              </a:solidFill>
              <a:latin typeface="Century Gothic"/>
            </a:endParaRPr>
          </a:p>
        </p:txBody>
      </p:sp>
      <p:sp>
        <p:nvSpPr>
          <p:cNvPr id="4" name="TextBox 3">
            <a:extLst>
              <a:ext uri="{FF2B5EF4-FFF2-40B4-BE49-F238E27FC236}">
                <a16:creationId xmlns:a16="http://schemas.microsoft.com/office/drawing/2014/main" id="{99B6B7ED-8826-4E14-9155-130819325774}"/>
              </a:ext>
            </a:extLst>
          </p:cNvPr>
          <p:cNvSpPr txBox="1"/>
          <p:nvPr/>
        </p:nvSpPr>
        <p:spPr>
          <a:xfrm>
            <a:off x="7126309" y="6571305"/>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p>
        </p:txBody>
      </p:sp>
      <p:pic>
        <p:nvPicPr>
          <p:cNvPr id="8" name="Picture 7" descr="Icon&#10;&#10;Description automatically generated">
            <a:extLst>
              <a:ext uri="{FF2B5EF4-FFF2-40B4-BE49-F238E27FC236}">
                <a16:creationId xmlns:a16="http://schemas.microsoft.com/office/drawing/2014/main" id="{6C134304-534B-4EFC-AC64-3FAC01A8A0C7}"/>
              </a:ext>
            </a:extLst>
          </p:cNvPr>
          <p:cNvPicPr>
            <a:picLocks noChangeAspect="1"/>
          </p:cNvPicPr>
          <p:nvPr/>
        </p:nvPicPr>
        <p:blipFill rotWithShape="1">
          <a:blip r:embed="rId4"/>
          <a:srcRect l="-118" t="170" r="523" b="16842"/>
          <a:stretch/>
        </p:blipFill>
        <p:spPr>
          <a:xfrm flipH="1">
            <a:off x="6034813" y="502359"/>
            <a:ext cx="1063540" cy="939438"/>
          </a:xfrm>
          <a:prstGeom prst="rect">
            <a:avLst/>
          </a:prstGeom>
        </p:spPr>
      </p:pic>
      <p:pic>
        <p:nvPicPr>
          <p:cNvPr id="10" name="Picture 9" descr="Chart, line chart&#10;&#10;Description automatically generated">
            <a:extLst>
              <a:ext uri="{FF2B5EF4-FFF2-40B4-BE49-F238E27FC236}">
                <a16:creationId xmlns:a16="http://schemas.microsoft.com/office/drawing/2014/main" id="{E36291E6-FBF2-460E-AAE9-BE58254F75FC}"/>
              </a:ext>
            </a:extLst>
          </p:cNvPr>
          <p:cNvPicPr>
            <a:picLocks noChangeAspect="1"/>
          </p:cNvPicPr>
          <p:nvPr/>
        </p:nvPicPr>
        <p:blipFill rotWithShape="1">
          <a:blip r:embed="rId5"/>
          <a:srcRect l="2359" r="9436" b="231"/>
          <a:stretch/>
        </p:blipFill>
        <p:spPr>
          <a:xfrm>
            <a:off x="262262" y="1976952"/>
            <a:ext cx="4998400" cy="3842059"/>
          </a:xfrm>
          <a:prstGeom prst="rect">
            <a:avLst/>
          </a:prstGeom>
        </p:spPr>
      </p:pic>
      <p:sp>
        <p:nvSpPr>
          <p:cNvPr id="12" name="TextBox 7">
            <a:extLst>
              <a:ext uri="{FF2B5EF4-FFF2-40B4-BE49-F238E27FC236}">
                <a16:creationId xmlns:a16="http://schemas.microsoft.com/office/drawing/2014/main" id="{E1B64C42-85A7-4B02-A74E-EFBCC2C31AA0}"/>
              </a:ext>
            </a:extLst>
          </p:cNvPr>
          <p:cNvSpPr txBox="1"/>
          <p:nvPr/>
        </p:nvSpPr>
        <p:spPr>
          <a:xfrm>
            <a:off x="5835549" y="2056580"/>
            <a:ext cx="115722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rPr>
              <a:t>Turbidity (FNUs):</a:t>
            </a:r>
          </a:p>
        </p:txBody>
      </p:sp>
      <p:sp>
        <p:nvSpPr>
          <p:cNvPr id="28" name="TextBox 23">
            <a:extLst>
              <a:ext uri="{FF2B5EF4-FFF2-40B4-BE49-F238E27FC236}">
                <a16:creationId xmlns:a16="http://schemas.microsoft.com/office/drawing/2014/main" id="{ECF4E1A1-5944-4773-AD61-96CFC7B4D892}"/>
              </a:ext>
            </a:extLst>
          </p:cNvPr>
          <p:cNvSpPr txBox="1"/>
          <p:nvPr/>
        </p:nvSpPr>
        <p:spPr>
          <a:xfrm>
            <a:off x="10894408" y="2056580"/>
            <a:ext cx="125808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rPr>
              <a:t>Change in FNUs:</a:t>
            </a:r>
          </a:p>
        </p:txBody>
      </p:sp>
      <p:grpSp>
        <p:nvGrpSpPr>
          <p:cNvPr id="7" name="Group 6"/>
          <p:cNvGrpSpPr/>
          <p:nvPr/>
        </p:nvGrpSpPr>
        <p:grpSpPr>
          <a:xfrm>
            <a:off x="11034511" y="2748282"/>
            <a:ext cx="1069858" cy="1652092"/>
            <a:chOff x="11034511" y="2748282"/>
            <a:chExt cx="1069858" cy="1652092"/>
          </a:xfrm>
        </p:grpSpPr>
        <p:sp>
          <p:nvSpPr>
            <p:cNvPr id="22" name="Rectangle 21">
              <a:extLst>
                <a:ext uri="{FF2B5EF4-FFF2-40B4-BE49-F238E27FC236}">
                  <a16:creationId xmlns:a16="http://schemas.microsoft.com/office/drawing/2014/main" id="{86D7D20F-6E81-4E9B-94CB-12563E19CB8F}"/>
                </a:ext>
              </a:extLst>
            </p:cNvPr>
            <p:cNvSpPr/>
            <p:nvPr/>
          </p:nvSpPr>
          <p:spPr>
            <a:xfrm>
              <a:off x="11034511" y="2763831"/>
              <a:ext cx="355972" cy="2447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3" name="Rectangle 22">
              <a:extLst>
                <a:ext uri="{FF2B5EF4-FFF2-40B4-BE49-F238E27FC236}">
                  <a16:creationId xmlns:a16="http://schemas.microsoft.com/office/drawing/2014/main" id="{78061B1E-0683-4109-8617-AE6234D91FB4}"/>
                </a:ext>
              </a:extLst>
            </p:cNvPr>
            <p:cNvSpPr/>
            <p:nvPr/>
          </p:nvSpPr>
          <p:spPr>
            <a:xfrm>
              <a:off x="11034511" y="3038206"/>
              <a:ext cx="355972" cy="244731"/>
            </a:xfrm>
            <a:prstGeom prst="rect">
              <a:avLst/>
            </a:prstGeom>
            <a:solidFill>
              <a:srgbClr val="D4707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06AFC9E3-FEB0-456C-90A1-69259DAD3828}"/>
                </a:ext>
              </a:extLst>
            </p:cNvPr>
            <p:cNvSpPr/>
            <p:nvPr/>
          </p:nvSpPr>
          <p:spPr>
            <a:xfrm>
              <a:off x="11034511" y="3312581"/>
              <a:ext cx="355972" cy="244731"/>
            </a:xfrm>
            <a:prstGeom prst="rect">
              <a:avLst/>
            </a:prstGeom>
            <a:solidFill>
              <a:srgbClr val="FCC5C5">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5" name="Rectangle 24">
              <a:extLst>
                <a:ext uri="{FF2B5EF4-FFF2-40B4-BE49-F238E27FC236}">
                  <a16:creationId xmlns:a16="http://schemas.microsoft.com/office/drawing/2014/main" id="{E179DD9D-1E78-49AF-886B-5CBCA1B0E2D7}"/>
                </a:ext>
              </a:extLst>
            </p:cNvPr>
            <p:cNvSpPr/>
            <p:nvPr/>
          </p:nvSpPr>
          <p:spPr>
            <a:xfrm>
              <a:off x="11034511" y="3586956"/>
              <a:ext cx="355972" cy="24473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6" name="Rectangle 25">
              <a:extLst>
                <a:ext uri="{FF2B5EF4-FFF2-40B4-BE49-F238E27FC236}">
                  <a16:creationId xmlns:a16="http://schemas.microsoft.com/office/drawing/2014/main" id="{3D83768D-D85E-4E1D-9D04-48741ED7B744}"/>
                </a:ext>
              </a:extLst>
            </p:cNvPr>
            <p:cNvSpPr/>
            <p:nvPr/>
          </p:nvSpPr>
          <p:spPr>
            <a:xfrm>
              <a:off x="11034511" y="3861331"/>
              <a:ext cx="355972" cy="244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27" name="Rectangle 26">
              <a:extLst>
                <a:ext uri="{FF2B5EF4-FFF2-40B4-BE49-F238E27FC236}">
                  <a16:creationId xmlns:a16="http://schemas.microsoft.com/office/drawing/2014/main" id="{3F7C42FB-4F38-433E-8A52-79AC5D69A38F}"/>
                </a:ext>
              </a:extLst>
            </p:cNvPr>
            <p:cNvSpPr/>
            <p:nvPr/>
          </p:nvSpPr>
          <p:spPr>
            <a:xfrm>
              <a:off x="11034511" y="4135705"/>
              <a:ext cx="355972" cy="2447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39" name="TextBox 34">
              <a:extLst>
                <a:ext uri="{FF2B5EF4-FFF2-40B4-BE49-F238E27FC236}">
                  <a16:creationId xmlns:a16="http://schemas.microsoft.com/office/drawing/2014/main" id="{734BA56F-7CD9-4C24-8519-FA23B86FEF6E}"/>
                </a:ext>
              </a:extLst>
            </p:cNvPr>
            <p:cNvSpPr txBox="1"/>
            <p:nvPr/>
          </p:nvSpPr>
          <p:spPr>
            <a:xfrm>
              <a:off x="11372849" y="2748282"/>
              <a:ext cx="45164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rPr>
                <a:t>&lt; -4</a:t>
              </a:r>
              <a:endParaRPr lang="en-US" sz="2400" dirty="0">
                <a:solidFill>
                  <a:schemeClr val="tx1">
                    <a:lumMod val="75000"/>
                    <a:lumOff val="25000"/>
                  </a:schemeClr>
                </a:solidFill>
              </a:endParaRPr>
            </a:p>
          </p:txBody>
        </p:sp>
        <p:sp>
          <p:nvSpPr>
            <p:cNvPr id="40" name="TextBox 35">
              <a:extLst>
                <a:ext uri="{FF2B5EF4-FFF2-40B4-BE49-F238E27FC236}">
                  <a16:creationId xmlns:a16="http://schemas.microsoft.com/office/drawing/2014/main" id="{E817CBE7-1D3F-4C5E-94FF-0DF8F4AD02F8}"/>
                </a:ext>
              </a:extLst>
            </p:cNvPr>
            <p:cNvSpPr txBox="1"/>
            <p:nvPr/>
          </p:nvSpPr>
          <p:spPr>
            <a:xfrm>
              <a:off x="11372849" y="3021257"/>
              <a:ext cx="731520"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rPr>
                <a:t>-4 to -2</a:t>
              </a:r>
              <a:endParaRPr lang="en-US" sz="2400" dirty="0">
                <a:solidFill>
                  <a:schemeClr val="tx1">
                    <a:lumMod val="75000"/>
                    <a:lumOff val="25000"/>
                  </a:schemeClr>
                </a:solidFill>
              </a:endParaRPr>
            </a:p>
          </p:txBody>
        </p:sp>
        <p:sp>
          <p:nvSpPr>
            <p:cNvPr id="41" name="TextBox 36">
              <a:extLst>
                <a:ext uri="{FF2B5EF4-FFF2-40B4-BE49-F238E27FC236}">
                  <a16:creationId xmlns:a16="http://schemas.microsoft.com/office/drawing/2014/main" id="{2BF13E1A-210B-40B3-98DB-9F0EA0838491}"/>
                </a:ext>
              </a:extLst>
            </p:cNvPr>
            <p:cNvSpPr txBox="1"/>
            <p:nvPr/>
          </p:nvSpPr>
          <p:spPr>
            <a:xfrm>
              <a:off x="11372849" y="3298997"/>
              <a:ext cx="6351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rPr>
                <a:t>-2 to 0</a:t>
              </a:r>
              <a:endParaRPr lang="en-US" sz="2400" dirty="0">
                <a:solidFill>
                  <a:schemeClr val="tx1">
                    <a:lumMod val="75000"/>
                    <a:lumOff val="25000"/>
                  </a:schemeClr>
                </a:solidFill>
              </a:endParaRPr>
            </a:p>
          </p:txBody>
        </p:sp>
        <p:sp>
          <p:nvSpPr>
            <p:cNvPr id="42" name="TextBox 37">
              <a:extLst>
                <a:ext uri="{FF2B5EF4-FFF2-40B4-BE49-F238E27FC236}">
                  <a16:creationId xmlns:a16="http://schemas.microsoft.com/office/drawing/2014/main" id="{0A60C7A0-2DF4-44E5-8090-8AEB6113099F}"/>
                </a:ext>
              </a:extLst>
            </p:cNvPr>
            <p:cNvSpPr txBox="1"/>
            <p:nvPr/>
          </p:nvSpPr>
          <p:spPr>
            <a:xfrm>
              <a:off x="11372849" y="3551297"/>
              <a:ext cx="6351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rPr>
                <a:t>0 to 2</a:t>
              </a:r>
              <a:endParaRPr lang="en-US" sz="2400" dirty="0">
                <a:solidFill>
                  <a:schemeClr val="tx1">
                    <a:lumMod val="75000"/>
                    <a:lumOff val="25000"/>
                  </a:schemeClr>
                </a:solidFill>
              </a:endParaRPr>
            </a:p>
          </p:txBody>
        </p:sp>
        <p:sp>
          <p:nvSpPr>
            <p:cNvPr id="43" name="TextBox 38">
              <a:extLst>
                <a:ext uri="{FF2B5EF4-FFF2-40B4-BE49-F238E27FC236}">
                  <a16:creationId xmlns:a16="http://schemas.microsoft.com/office/drawing/2014/main" id="{E0C6D465-F4E5-479A-A57F-EC5CD7C1856D}"/>
                </a:ext>
              </a:extLst>
            </p:cNvPr>
            <p:cNvSpPr txBox="1"/>
            <p:nvPr/>
          </p:nvSpPr>
          <p:spPr>
            <a:xfrm>
              <a:off x="11372849" y="3832073"/>
              <a:ext cx="6351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rPr>
                <a:t>2 to 4</a:t>
              </a:r>
              <a:endParaRPr lang="en-US" sz="2400" dirty="0">
                <a:solidFill>
                  <a:schemeClr val="tx1">
                    <a:lumMod val="75000"/>
                    <a:lumOff val="25000"/>
                  </a:schemeClr>
                </a:solidFill>
              </a:endParaRPr>
            </a:p>
          </p:txBody>
        </p:sp>
        <p:sp>
          <p:nvSpPr>
            <p:cNvPr id="44" name="TextBox 39">
              <a:extLst>
                <a:ext uri="{FF2B5EF4-FFF2-40B4-BE49-F238E27FC236}">
                  <a16:creationId xmlns:a16="http://schemas.microsoft.com/office/drawing/2014/main" id="{0CEFF778-379D-4B74-94FD-0D3C1D23D44D}"/>
                </a:ext>
              </a:extLst>
            </p:cNvPr>
            <p:cNvSpPr txBox="1"/>
            <p:nvPr/>
          </p:nvSpPr>
          <p:spPr>
            <a:xfrm>
              <a:off x="11372849" y="4138764"/>
              <a:ext cx="63518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rPr>
                <a:t>&gt; 4</a:t>
              </a:r>
              <a:endParaRPr lang="en-US" sz="2400" dirty="0">
                <a:solidFill>
                  <a:schemeClr val="tx1">
                    <a:lumMod val="75000"/>
                    <a:lumOff val="25000"/>
                  </a:schemeClr>
                </a:solidFill>
              </a:endParaRPr>
            </a:p>
          </p:txBody>
        </p:sp>
      </p:grpSp>
      <p:pic>
        <p:nvPicPr>
          <p:cNvPr id="46" name="Picture 45" descr="A picture containing text, antenna&#10;&#10;Description automatically generated">
            <a:extLst>
              <a:ext uri="{FF2B5EF4-FFF2-40B4-BE49-F238E27FC236}">
                <a16:creationId xmlns:a16="http://schemas.microsoft.com/office/drawing/2014/main" id="{8FA2F7D8-A722-4E86-8657-761F38D3C634}"/>
              </a:ext>
            </a:extLst>
          </p:cNvPr>
          <p:cNvPicPr>
            <a:picLocks noChangeAspect="1"/>
          </p:cNvPicPr>
          <p:nvPr/>
        </p:nvPicPr>
        <p:blipFill>
          <a:blip r:embed="rId6"/>
          <a:stretch>
            <a:fillRect/>
          </a:stretch>
        </p:blipFill>
        <p:spPr>
          <a:xfrm>
            <a:off x="11534566" y="1019661"/>
            <a:ext cx="374882" cy="480283"/>
          </a:xfrm>
          <a:prstGeom prst="rect">
            <a:avLst/>
          </a:prstGeom>
        </p:spPr>
      </p:pic>
      <p:pic>
        <p:nvPicPr>
          <p:cNvPr id="47" name="Picture 46" descr="Icon&#10;&#10;Description automatically generated">
            <a:extLst>
              <a:ext uri="{FF2B5EF4-FFF2-40B4-BE49-F238E27FC236}">
                <a16:creationId xmlns:a16="http://schemas.microsoft.com/office/drawing/2014/main" id="{8CC6C6ED-835A-4CE6-A344-AC4A1A8F1D86}"/>
              </a:ext>
            </a:extLst>
          </p:cNvPr>
          <p:cNvPicPr>
            <a:picLocks noChangeAspect="1"/>
          </p:cNvPicPr>
          <p:nvPr/>
        </p:nvPicPr>
        <p:blipFill>
          <a:blip r:embed="rId7"/>
          <a:stretch>
            <a:fillRect/>
          </a:stretch>
        </p:blipFill>
        <p:spPr>
          <a:xfrm>
            <a:off x="10238822" y="6046761"/>
            <a:ext cx="1680691" cy="197325"/>
          </a:xfrm>
          <a:prstGeom prst="rect">
            <a:avLst/>
          </a:prstGeom>
        </p:spPr>
      </p:pic>
      <p:sp>
        <p:nvSpPr>
          <p:cNvPr id="48" name="Rectangle 47">
            <a:extLst>
              <a:ext uri="{FF2B5EF4-FFF2-40B4-BE49-F238E27FC236}">
                <a16:creationId xmlns:a16="http://schemas.microsoft.com/office/drawing/2014/main" id="{4F8DA18A-D270-4B5A-B0F4-5E20EC6A9D0B}"/>
              </a:ext>
            </a:extLst>
          </p:cNvPr>
          <p:cNvSpPr/>
          <p:nvPr/>
        </p:nvSpPr>
        <p:spPr>
          <a:xfrm>
            <a:off x="7266622" y="263084"/>
            <a:ext cx="4568291" cy="70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0000"/>
              </a:solidFill>
            </a:endParaRPr>
          </a:p>
        </p:txBody>
      </p:sp>
      <p:sp>
        <p:nvSpPr>
          <p:cNvPr id="49" name="TextBox 44">
            <a:extLst>
              <a:ext uri="{FF2B5EF4-FFF2-40B4-BE49-F238E27FC236}">
                <a16:creationId xmlns:a16="http://schemas.microsoft.com/office/drawing/2014/main" id="{E33C7ADC-3281-41BB-ABB8-CD39AC2E6660}"/>
              </a:ext>
            </a:extLst>
          </p:cNvPr>
          <p:cNvSpPr txBox="1"/>
          <p:nvPr/>
        </p:nvSpPr>
        <p:spPr>
          <a:xfrm>
            <a:off x="7272808" y="500329"/>
            <a:ext cx="929974" cy="3748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Before</a:t>
            </a:r>
            <a:endParaRPr lang="en-US" dirty="0">
              <a:solidFill>
                <a:schemeClr val="tx1">
                  <a:lumMod val="75000"/>
                  <a:lumOff val="25000"/>
                </a:schemeClr>
              </a:solidFill>
            </a:endParaRPr>
          </a:p>
        </p:txBody>
      </p:sp>
      <p:sp>
        <p:nvSpPr>
          <p:cNvPr id="50" name="TextBox 45">
            <a:extLst>
              <a:ext uri="{FF2B5EF4-FFF2-40B4-BE49-F238E27FC236}">
                <a16:creationId xmlns:a16="http://schemas.microsoft.com/office/drawing/2014/main" id="{920ED79D-402F-423A-9999-745E877FB9C6}"/>
              </a:ext>
            </a:extLst>
          </p:cNvPr>
          <p:cNvSpPr txBox="1"/>
          <p:nvPr/>
        </p:nvSpPr>
        <p:spPr>
          <a:xfrm>
            <a:off x="8670070" y="501070"/>
            <a:ext cx="929974" cy="37489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After</a:t>
            </a:r>
            <a:endParaRPr lang="en-US" dirty="0">
              <a:solidFill>
                <a:schemeClr val="tx1">
                  <a:lumMod val="75000"/>
                  <a:lumOff val="25000"/>
                </a:schemeClr>
              </a:solidFill>
            </a:endParaRPr>
          </a:p>
        </p:txBody>
      </p:sp>
      <p:sp>
        <p:nvSpPr>
          <p:cNvPr id="51" name="TextBox 46">
            <a:extLst>
              <a:ext uri="{FF2B5EF4-FFF2-40B4-BE49-F238E27FC236}">
                <a16:creationId xmlns:a16="http://schemas.microsoft.com/office/drawing/2014/main" id="{A94DB384-B101-4B0C-B4B9-8D07B6870B91}"/>
              </a:ext>
            </a:extLst>
          </p:cNvPr>
          <p:cNvSpPr txBox="1"/>
          <p:nvPr/>
        </p:nvSpPr>
        <p:spPr>
          <a:xfrm>
            <a:off x="9947656" y="499375"/>
            <a:ext cx="115245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Change</a:t>
            </a:r>
            <a:endParaRPr lang="en-US" dirty="0">
              <a:solidFill>
                <a:schemeClr val="tx1">
                  <a:lumMod val="75000"/>
                  <a:lumOff val="25000"/>
                </a:schemeClr>
              </a:solidFill>
            </a:endParaRPr>
          </a:p>
        </p:txBody>
      </p:sp>
      <p:sp>
        <p:nvSpPr>
          <p:cNvPr id="52" name="TextBox 47">
            <a:extLst>
              <a:ext uri="{FF2B5EF4-FFF2-40B4-BE49-F238E27FC236}">
                <a16:creationId xmlns:a16="http://schemas.microsoft.com/office/drawing/2014/main" id="{40C2B96F-7362-4CA3-A5AB-A25E0D74D4A4}"/>
              </a:ext>
            </a:extLst>
          </p:cNvPr>
          <p:cNvSpPr txBox="1"/>
          <p:nvPr/>
        </p:nvSpPr>
        <p:spPr>
          <a:xfrm>
            <a:off x="10106987" y="5839997"/>
            <a:ext cx="39045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0</a:t>
            </a:r>
          </a:p>
        </p:txBody>
      </p:sp>
      <p:sp>
        <p:nvSpPr>
          <p:cNvPr id="53" name="TextBox 48">
            <a:extLst>
              <a:ext uri="{FF2B5EF4-FFF2-40B4-BE49-F238E27FC236}">
                <a16:creationId xmlns:a16="http://schemas.microsoft.com/office/drawing/2014/main" id="{19DE418B-AD68-4703-AE31-4F0868A26F19}"/>
              </a:ext>
            </a:extLst>
          </p:cNvPr>
          <p:cNvSpPr txBox="1"/>
          <p:nvPr/>
        </p:nvSpPr>
        <p:spPr>
          <a:xfrm>
            <a:off x="10877727" y="5841692"/>
            <a:ext cx="39045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4</a:t>
            </a:r>
            <a:endParaRPr lang="en-US" dirty="0">
              <a:solidFill>
                <a:schemeClr val="tx1">
                  <a:lumMod val="75000"/>
                  <a:lumOff val="25000"/>
                </a:schemeClr>
              </a:solidFill>
            </a:endParaRPr>
          </a:p>
        </p:txBody>
      </p:sp>
      <p:sp>
        <p:nvSpPr>
          <p:cNvPr id="54" name="TextBox 49">
            <a:extLst>
              <a:ext uri="{FF2B5EF4-FFF2-40B4-BE49-F238E27FC236}">
                <a16:creationId xmlns:a16="http://schemas.microsoft.com/office/drawing/2014/main" id="{17F338E2-0172-4BB1-B996-E8E7D4144859}"/>
              </a:ext>
            </a:extLst>
          </p:cNvPr>
          <p:cNvSpPr txBox="1"/>
          <p:nvPr/>
        </p:nvSpPr>
        <p:spPr>
          <a:xfrm>
            <a:off x="11641211" y="5841692"/>
            <a:ext cx="39045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8</a:t>
            </a:r>
            <a:endParaRPr lang="en-US" dirty="0">
              <a:solidFill>
                <a:schemeClr val="tx1">
                  <a:lumMod val="75000"/>
                  <a:lumOff val="25000"/>
                </a:schemeClr>
              </a:solidFill>
            </a:endParaRPr>
          </a:p>
        </p:txBody>
      </p:sp>
      <p:sp>
        <p:nvSpPr>
          <p:cNvPr id="55" name="TextBox 50">
            <a:extLst>
              <a:ext uri="{FF2B5EF4-FFF2-40B4-BE49-F238E27FC236}">
                <a16:creationId xmlns:a16="http://schemas.microsoft.com/office/drawing/2014/main" id="{56C803B1-D200-4638-A0D0-791002C43A5F}"/>
              </a:ext>
            </a:extLst>
          </p:cNvPr>
          <p:cNvSpPr txBox="1"/>
          <p:nvPr/>
        </p:nvSpPr>
        <p:spPr>
          <a:xfrm>
            <a:off x="11790166" y="5847254"/>
            <a:ext cx="47944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tx1">
                    <a:lumMod val="75000"/>
                    <a:lumOff val="25000"/>
                  </a:schemeClr>
                </a:solidFill>
                <a:latin typeface="Century Gothic"/>
              </a:rPr>
              <a:t>km</a:t>
            </a:r>
            <a:endParaRPr lang="en-US" dirty="0">
              <a:solidFill>
                <a:schemeClr val="tx1">
                  <a:lumMod val="75000"/>
                  <a:lumOff val="25000"/>
                </a:schemeClr>
              </a:solidFill>
            </a:endParaRPr>
          </a:p>
        </p:txBody>
      </p:sp>
      <p:sp>
        <p:nvSpPr>
          <p:cNvPr id="57" name="Rectangle 56">
            <a:extLst>
              <a:ext uri="{FF2B5EF4-FFF2-40B4-BE49-F238E27FC236}">
                <a16:creationId xmlns:a16="http://schemas.microsoft.com/office/drawing/2014/main" id="{A8C79DE9-85FD-4DF8-8B77-3784DBC1CB02}"/>
              </a:ext>
            </a:extLst>
          </p:cNvPr>
          <p:cNvSpPr/>
          <p:nvPr/>
        </p:nvSpPr>
        <p:spPr>
          <a:xfrm>
            <a:off x="813698" y="5054547"/>
            <a:ext cx="4633712" cy="724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58" name="TextBox 53">
            <a:extLst>
              <a:ext uri="{FF2B5EF4-FFF2-40B4-BE49-F238E27FC236}">
                <a16:creationId xmlns:a16="http://schemas.microsoft.com/office/drawing/2014/main" id="{8893FE8C-A682-46D5-880A-87DEE107F7AA}"/>
              </a:ext>
            </a:extLst>
          </p:cNvPr>
          <p:cNvSpPr txBox="1"/>
          <p:nvPr/>
        </p:nvSpPr>
        <p:spPr>
          <a:xfrm>
            <a:off x="2604690" y="5563218"/>
            <a:ext cx="76581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Date</a:t>
            </a:r>
            <a:endParaRPr lang="en-US" sz="1600" dirty="0">
              <a:solidFill>
                <a:schemeClr val="tx1">
                  <a:lumMod val="75000"/>
                  <a:lumOff val="25000"/>
                </a:schemeClr>
              </a:solidFill>
              <a:cs typeface="Calibri"/>
            </a:endParaRPr>
          </a:p>
        </p:txBody>
      </p:sp>
      <p:sp>
        <p:nvSpPr>
          <p:cNvPr id="69" name="Title 1">
            <a:extLst>
              <a:ext uri="{FF2B5EF4-FFF2-40B4-BE49-F238E27FC236}">
                <a16:creationId xmlns:a16="http://schemas.microsoft.com/office/drawing/2014/main" id="{059B8B20-6B9D-43A3-BEB1-1DBBEE362491}"/>
              </a:ext>
            </a:extLst>
          </p:cNvPr>
          <p:cNvSpPr txBox="1">
            <a:spLocks/>
          </p:cNvSpPr>
          <p:nvPr/>
        </p:nvSpPr>
        <p:spPr>
          <a:xfrm>
            <a:off x="495300" y="342899"/>
            <a:ext cx="5684694" cy="143768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RESULTS: Sediment Bypassing Case Study</a:t>
            </a:r>
          </a:p>
        </p:txBody>
      </p:sp>
      <p:grpSp>
        <p:nvGrpSpPr>
          <p:cNvPr id="2" name="Group 1"/>
          <p:cNvGrpSpPr/>
          <p:nvPr/>
        </p:nvGrpSpPr>
        <p:grpSpPr>
          <a:xfrm>
            <a:off x="6009439" y="2748282"/>
            <a:ext cx="1121598" cy="2523701"/>
            <a:chOff x="6009439" y="2909133"/>
            <a:chExt cx="1121598" cy="2523701"/>
          </a:xfrm>
        </p:grpSpPr>
        <p:sp>
          <p:nvSpPr>
            <p:cNvPr id="3" name="Rectangle 2">
              <a:extLst>
                <a:ext uri="{FF2B5EF4-FFF2-40B4-BE49-F238E27FC236}">
                  <a16:creationId xmlns:a16="http://schemas.microsoft.com/office/drawing/2014/main" id="{C2BA495F-DF9F-4BD0-B5CB-E72579B0D67F}"/>
                </a:ext>
              </a:extLst>
            </p:cNvPr>
            <p:cNvSpPr/>
            <p:nvPr/>
          </p:nvSpPr>
          <p:spPr>
            <a:xfrm>
              <a:off x="6009441" y="2909133"/>
              <a:ext cx="355972" cy="244731"/>
            </a:xfrm>
            <a:prstGeom prst="rect">
              <a:avLst/>
            </a:prstGeom>
            <a:solidFill>
              <a:srgbClr val="693C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6" name="Rectangle 5">
              <a:extLst>
                <a:ext uri="{FF2B5EF4-FFF2-40B4-BE49-F238E27FC236}">
                  <a16:creationId xmlns:a16="http://schemas.microsoft.com/office/drawing/2014/main" id="{128C17B6-2B9B-4339-A497-C5A8680DABF1}"/>
                </a:ext>
              </a:extLst>
            </p:cNvPr>
            <p:cNvSpPr/>
            <p:nvPr/>
          </p:nvSpPr>
          <p:spPr>
            <a:xfrm>
              <a:off x="6009440" y="3157625"/>
              <a:ext cx="355972" cy="244731"/>
            </a:xfrm>
            <a:prstGeom prst="rect">
              <a:avLst/>
            </a:prstGeom>
            <a:solidFill>
              <a:srgbClr val="693C96">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72" name="Rectangle 71">
              <a:extLst>
                <a:ext uri="{FF2B5EF4-FFF2-40B4-BE49-F238E27FC236}">
                  <a16:creationId xmlns:a16="http://schemas.microsoft.com/office/drawing/2014/main" id="{AFF77486-AE6A-4BD5-BB67-9C89EE32DAF3}"/>
                </a:ext>
              </a:extLst>
            </p:cNvPr>
            <p:cNvSpPr/>
            <p:nvPr/>
          </p:nvSpPr>
          <p:spPr>
            <a:xfrm>
              <a:off x="6009441" y="3404420"/>
              <a:ext cx="355972" cy="24473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74" name="Rectangle 73">
              <a:extLst>
                <a:ext uri="{FF2B5EF4-FFF2-40B4-BE49-F238E27FC236}">
                  <a16:creationId xmlns:a16="http://schemas.microsoft.com/office/drawing/2014/main" id="{3DE71F16-E444-495F-8F41-364406CD1DB9}"/>
                </a:ext>
              </a:extLst>
            </p:cNvPr>
            <p:cNvSpPr/>
            <p:nvPr/>
          </p:nvSpPr>
          <p:spPr>
            <a:xfrm>
              <a:off x="6009440" y="3652911"/>
              <a:ext cx="355972" cy="244731"/>
            </a:xfrm>
            <a:prstGeom prst="rect">
              <a:avLst/>
            </a:prstGeom>
            <a:solidFill>
              <a:srgbClr val="97D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76" name="Rectangle 75">
              <a:extLst>
                <a:ext uri="{FF2B5EF4-FFF2-40B4-BE49-F238E27FC236}">
                  <a16:creationId xmlns:a16="http://schemas.microsoft.com/office/drawing/2014/main" id="{CD60CBB9-051F-4BCA-B91E-0FFE1EB491E6}"/>
                </a:ext>
              </a:extLst>
            </p:cNvPr>
            <p:cNvSpPr/>
            <p:nvPr/>
          </p:nvSpPr>
          <p:spPr>
            <a:xfrm>
              <a:off x="6009440" y="3919305"/>
              <a:ext cx="355972" cy="244731"/>
            </a:xfrm>
            <a:prstGeom prst="rect">
              <a:avLst/>
            </a:prstGeom>
            <a:solidFill>
              <a:srgbClr val="6AEBEB">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78" name="Rectangle 77">
              <a:extLst>
                <a:ext uri="{FF2B5EF4-FFF2-40B4-BE49-F238E27FC236}">
                  <a16:creationId xmlns:a16="http://schemas.microsoft.com/office/drawing/2014/main" id="{EF17BFAE-920C-4A0A-9DF4-E9F43C045520}"/>
                </a:ext>
              </a:extLst>
            </p:cNvPr>
            <p:cNvSpPr/>
            <p:nvPr/>
          </p:nvSpPr>
          <p:spPr>
            <a:xfrm>
              <a:off x="6009440" y="4167796"/>
              <a:ext cx="355972" cy="244731"/>
            </a:xfrm>
            <a:prstGeom prst="rect">
              <a:avLst/>
            </a:prstGeom>
            <a:solidFill>
              <a:srgbClr val="24FF2F">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80" name="Rectangle 79">
              <a:extLst>
                <a:ext uri="{FF2B5EF4-FFF2-40B4-BE49-F238E27FC236}">
                  <a16:creationId xmlns:a16="http://schemas.microsoft.com/office/drawing/2014/main" id="{BCFF51F8-7F87-4794-A610-7AF12BCED239}"/>
                </a:ext>
              </a:extLst>
            </p:cNvPr>
            <p:cNvSpPr/>
            <p:nvPr/>
          </p:nvSpPr>
          <p:spPr>
            <a:xfrm>
              <a:off x="6009440" y="4416287"/>
              <a:ext cx="355972" cy="244731"/>
            </a:xfrm>
            <a:prstGeom prst="rect">
              <a:avLst/>
            </a:prstGeom>
            <a:solidFill>
              <a:srgbClr val="7CFC82">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82" name="Rectangle 81">
              <a:extLst>
                <a:ext uri="{FF2B5EF4-FFF2-40B4-BE49-F238E27FC236}">
                  <a16:creationId xmlns:a16="http://schemas.microsoft.com/office/drawing/2014/main" id="{E8F4AB45-FA48-4C17-B6A0-75B210B38DCA}"/>
                </a:ext>
              </a:extLst>
            </p:cNvPr>
            <p:cNvSpPr/>
            <p:nvPr/>
          </p:nvSpPr>
          <p:spPr>
            <a:xfrm>
              <a:off x="6009439" y="4657521"/>
              <a:ext cx="355972" cy="244731"/>
            </a:xfrm>
            <a:prstGeom prst="rect">
              <a:avLst/>
            </a:prstGeom>
            <a:solidFill>
              <a:srgbClr val="E7FC86">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84" name="Rectangle 83">
              <a:extLst>
                <a:ext uri="{FF2B5EF4-FFF2-40B4-BE49-F238E27FC236}">
                  <a16:creationId xmlns:a16="http://schemas.microsoft.com/office/drawing/2014/main" id="{A475B22E-9039-41B7-B1C1-EEC2CB64A42D}"/>
                </a:ext>
              </a:extLst>
            </p:cNvPr>
            <p:cNvSpPr/>
            <p:nvPr/>
          </p:nvSpPr>
          <p:spPr>
            <a:xfrm>
              <a:off x="6009441" y="4920527"/>
              <a:ext cx="355972" cy="24473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86" name="Rectangle 85">
              <a:extLst>
                <a:ext uri="{FF2B5EF4-FFF2-40B4-BE49-F238E27FC236}">
                  <a16:creationId xmlns:a16="http://schemas.microsoft.com/office/drawing/2014/main" id="{56C52B08-6BF3-4862-8717-3E0DB7AF87DD}"/>
                </a:ext>
              </a:extLst>
            </p:cNvPr>
            <p:cNvSpPr/>
            <p:nvPr/>
          </p:nvSpPr>
          <p:spPr>
            <a:xfrm>
              <a:off x="6009440" y="5169018"/>
              <a:ext cx="355972" cy="2447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tx1">
                    <a:lumMod val="75000"/>
                    <a:lumOff val="25000"/>
                  </a:schemeClr>
                </a:solidFill>
              </a:endParaRPr>
            </a:p>
          </p:txBody>
        </p:sp>
        <p:sp>
          <p:nvSpPr>
            <p:cNvPr id="88" name="TextBox 24">
              <a:extLst>
                <a:ext uri="{FF2B5EF4-FFF2-40B4-BE49-F238E27FC236}">
                  <a16:creationId xmlns:a16="http://schemas.microsoft.com/office/drawing/2014/main" id="{475AB860-3774-4C11-9AF8-4211F97AA869}"/>
                </a:ext>
              </a:extLst>
            </p:cNvPr>
            <p:cNvSpPr txBox="1"/>
            <p:nvPr/>
          </p:nvSpPr>
          <p:spPr>
            <a:xfrm>
              <a:off x="6295617" y="2911776"/>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0-10%</a:t>
              </a:r>
              <a:endParaRPr lang="en-US" sz="1050" dirty="0">
                <a:solidFill>
                  <a:schemeClr val="tx1">
                    <a:lumMod val="75000"/>
                    <a:lumOff val="25000"/>
                  </a:schemeClr>
                </a:solidFill>
              </a:endParaRPr>
            </a:p>
          </p:txBody>
        </p:sp>
        <p:sp>
          <p:nvSpPr>
            <p:cNvPr id="90" name="TextBox 25">
              <a:extLst>
                <a:ext uri="{FF2B5EF4-FFF2-40B4-BE49-F238E27FC236}">
                  <a16:creationId xmlns:a16="http://schemas.microsoft.com/office/drawing/2014/main" id="{C39B61C0-20EA-4304-B3D2-79F91B1F1BBC}"/>
                </a:ext>
              </a:extLst>
            </p:cNvPr>
            <p:cNvSpPr txBox="1"/>
            <p:nvPr/>
          </p:nvSpPr>
          <p:spPr>
            <a:xfrm>
              <a:off x="6298530" y="3160266"/>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11-20%</a:t>
              </a:r>
              <a:endParaRPr lang="en-US" sz="1050" dirty="0">
                <a:solidFill>
                  <a:schemeClr val="tx1">
                    <a:lumMod val="75000"/>
                    <a:lumOff val="25000"/>
                  </a:schemeClr>
                </a:solidFill>
              </a:endParaRPr>
            </a:p>
          </p:txBody>
        </p:sp>
        <p:sp>
          <p:nvSpPr>
            <p:cNvPr id="94" name="TextBox 27">
              <a:extLst>
                <a:ext uri="{FF2B5EF4-FFF2-40B4-BE49-F238E27FC236}">
                  <a16:creationId xmlns:a16="http://schemas.microsoft.com/office/drawing/2014/main" id="{CC64F315-FEDC-49F0-A610-F077188ABFEC}"/>
                </a:ext>
              </a:extLst>
            </p:cNvPr>
            <p:cNvSpPr txBox="1"/>
            <p:nvPr/>
          </p:nvSpPr>
          <p:spPr>
            <a:xfrm>
              <a:off x="6298531" y="3677325"/>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31-40%</a:t>
              </a:r>
              <a:endParaRPr lang="en-US" sz="1050" dirty="0">
                <a:solidFill>
                  <a:schemeClr val="tx1">
                    <a:lumMod val="75000"/>
                    <a:lumOff val="25000"/>
                  </a:schemeClr>
                </a:solidFill>
              </a:endParaRPr>
            </a:p>
          </p:txBody>
        </p:sp>
        <p:sp>
          <p:nvSpPr>
            <p:cNvPr id="98" name="TextBox 29">
              <a:extLst>
                <a:ext uri="{FF2B5EF4-FFF2-40B4-BE49-F238E27FC236}">
                  <a16:creationId xmlns:a16="http://schemas.microsoft.com/office/drawing/2014/main" id="{4DD4F62A-BA5C-4F93-8889-8224B94D0A09}"/>
                </a:ext>
              </a:extLst>
            </p:cNvPr>
            <p:cNvSpPr txBox="1"/>
            <p:nvPr/>
          </p:nvSpPr>
          <p:spPr>
            <a:xfrm>
              <a:off x="6298530" y="4168744"/>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51-60%</a:t>
              </a:r>
              <a:endParaRPr lang="en-US" sz="1050" dirty="0">
                <a:solidFill>
                  <a:schemeClr val="tx1">
                    <a:lumMod val="75000"/>
                    <a:lumOff val="25000"/>
                  </a:schemeClr>
                </a:solidFill>
              </a:endParaRPr>
            </a:p>
          </p:txBody>
        </p:sp>
        <p:sp>
          <p:nvSpPr>
            <p:cNvPr id="102" name="TextBox 31">
              <a:extLst>
                <a:ext uri="{FF2B5EF4-FFF2-40B4-BE49-F238E27FC236}">
                  <a16:creationId xmlns:a16="http://schemas.microsoft.com/office/drawing/2014/main" id="{D331251B-D766-4DB2-8092-DD722265D59A}"/>
                </a:ext>
              </a:extLst>
            </p:cNvPr>
            <p:cNvSpPr txBox="1"/>
            <p:nvPr/>
          </p:nvSpPr>
          <p:spPr>
            <a:xfrm>
              <a:off x="6298530" y="4674677"/>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71-80%</a:t>
              </a:r>
              <a:endParaRPr lang="en-US" sz="1050" dirty="0">
                <a:solidFill>
                  <a:schemeClr val="tx1">
                    <a:lumMod val="75000"/>
                    <a:lumOff val="25000"/>
                  </a:schemeClr>
                </a:solidFill>
              </a:endParaRPr>
            </a:p>
          </p:txBody>
        </p:sp>
        <p:sp>
          <p:nvSpPr>
            <p:cNvPr id="106" name="TextBox 33">
              <a:extLst>
                <a:ext uri="{FF2B5EF4-FFF2-40B4-BE49-F238E27FC236}">
                  <a16:creationId xmlns:a16="http://schemas.microsoft.com/office/drawing/2014/main" id="{9084C650-EAC8-43A3-8079-41DA365F3709}"/>
                </a:ext>
              </a:extLst>
            </p:cNvPr>
            <p:cNvSpPr txBox="1"/>
            <p:nvPr/>
          </p:nvSpPr>
          <p:spPr>
            <a:xfrm>
              <a:off x="6334551" y="5178918"/>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91-100%</a:t>
              </a:r>
              <a:endParaRPr lang="en-US" sz="1050" dirty="0">
                <a:solidFill>
                  <a:schemeClr val="tx1">
                    <a:lumMod val="75000"/>
                    <a:lumOff val="25000"/>
                  </a:schemeClr>
                </a:solidFill>
              </a:endParaRPr>
            </a:p>
          </p:txBody>
        </p:sp>
        <p:sp>
          <p:nvSpPr>
            <p:cNvPr id="108" name="TextBox 26">
              <a:extLst>
                <a:ext uri="{FF2B5EF4-FFF2-40B4-BE49-F238E27FC236}">
                  <a16:creationId xmlns:a16="http://schemas.microsoft.com/office/drawing/2014/main" id="{CD84D230-E795-4514-8159-0F012D3C48A9}"/>
                </a:ext>
              </a:extLst>
            </p:cNvPr>
            <p:cNvSpPr txBox="1"/>
            <p:nvPr/>
          </p:nvSpPr>
          <p:spPr>
            <a:xfrm>
              <a:off x="6302875" y="3428834"/>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21-30%</a:t>
              </a:r>
              <a:endParaRPr lang="en-US" sz="1050" dirty="0">
                <a:solidFill>
                  <a:schemeClr val="tx1">
                    <a:lumMod val="75000"/>
                    <a:lumOff val="25000"/>
                  </a:schemeClr>
                </a:solidFill>
              </a:endParaRPr>
            </a:p>
          </p:txBody>
        </p:sp>
        <p:sp>
          <p:nvSpPr>
            <p:cNvPr id="110" name="TextBox 28">
              <a:extLst>
                <a:ext uri="{FF2B5EF4-FFF2-40B4-BE49-F238E27FC236}">
                  <a16:creationId xmlns:a16="http://schemas.microsoft.com/office/drawing/2014/main" id="{734CEFDE-82A1-4C5F-BCD8-50413B88A8FA}"/>
                </a:ext>
              </a:extLst>
            </p:cNvPr>
            <p:cNvSpPr txBox="1"/>
            <p:nvPr/>
          </p:nvSpPr>
          <p:spPr>
            <a:xfrm>
              <a:off x="6298531" y="3921948"/>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41-50%</a:t>
              </a:r>
              <a:endParaRPr lang="en-US" sz="1050" dirty="0">
                <a:solidFill>
                  <a:schemeClr val="tx1">
                    <a:lumMod val="75000"/>
                    <a:lumOff val="25000"/>
                  </a:schemeClr>
                </a:solidFill>
              </a:endParaRPr>
            </a:p>
          </p:txBody>
        </p:sp>
        <p:sp>
          <p:nvSpPr>
            <p:cNvPr id="112" name="TextBox 30">
              <a:extLst>
                <a:ext uri="{FF2B5EF4-FFF2-40B4-BE49-F238E27FC236}">
                  <a16:creationId xmlns:a16="http://schemas.microsoft.com/office/drawing/2014/main" id="{863853A4-4DD6-4DF5-9C6B-ECFCF246EA56}"/>
                </a:ext>
              </a:extLst>
            </p:cNvPr>
            <p:cNvSpPr txBox="1"/>
            <p:nvPr/>
          </p:nvSpPr>
          <p:spPr>
            <a:xfrm>
              <a:off x="6298530" y="4411673"/>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61-70%</a:t>
              </a:r>
              <a:endParaRPr lang="en-US" sz="1050" dirty="0">
                <a:solidFill>
                  <a:schemeClr val="tx1">
                    <a:lumMod val="75000"/>
                    <a:lumOff val="25000"/>
                  </a:schemeClr>
                </a:solidFill>
              </a:endParaRPr>
            </a:p>
          </p:txBody>
        </p:sp>
        <p:sp>
          <p:nvSpPr>
            <p:cNvPr id="114" name="TextBox 32">
              <a:extLst>
                <a:ext uri="{FF2B5EF4-FFF2-40B4-BE49-F238E27FC236}">
                  <a16:creationId xmlns:a16="http://schemas.microsoft.com/office/drawing/2014/main" id="{8C077376-ED7F-42E2-9E4C-885210C03A2E}"/>
                </a:ext>
              </a:extLst>
            </p:cNvPr>
            <p:cNvSpPr txBox="1"/>
            <p:nvPr/>
          </p:nvSpPr>
          <p:spPr>
            <a:xfrm>
              <a:off x="6302875" y="4915913"/>
              <a:ext cx="796486" cy="2539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dirty="0">
                  <a:solidFill>
                    <a:schemeClr val="tx1">
                      <a:lumMod val="75000"/>
                      <a:lumOff val="25000"/>
                    </a:schemeClr>
                  </a:solidFill>
                  <a:latin typeface="Century Gothic"/>
                </a:rPr>
                <a:t>81-90%</a:t>
              </a:r>
              <a:endParaRPr lang="en-US" sz="1050" dirty="0">
                <a:solidFill>
                  <a:schemeClr val="tx1">
                    <a:lumMod val="75000"/>
                    <a:lumOff val="25000"/>
                  </a:schemeClr>
                </a:solidFill>
              </a:endParaRPr>
            </a:p>
          </p:txBody>
        </p:sp>
      </p:grpSp>
      <p:sp>
        <p:nvSpPr>
          <p:cNvPr id="60" name="TextBox 55">
            <a:extLst>
              <a:ext uri="{FF2B5EF4-FFF2-40B4-BE49-F238E27FC236}">
                <a16:creationId xmlns:a16="http://schemas.microsoft.com/office/drawing/2014/main" id="{EF63F0F3-20C9-403E-BC28-87DAEB1DE6D5}"/>
              </a:ext>
            </a:extLst>
          </p:cNvPr>
          <p:cNvSpPr txBox="1"/>
          <p:nvPr/>
        </p:nvSpPr>
        <p:spPr>
          <a:xfrm>
            <a:off x="982162" y="5050610"/>
            <a:ext cx="8354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Jan. 17</a:t>
            </a:r>
            <a:endParaRPr lang="en-US" dirty="0">
              <a:solidFill>
                <a:schemeClr val="tx1">
                  <a:lumMod val="75000"/>
                  <a:lumOff val="25000"/>
                </a:schemeClr>
              </a:solidFill>
              <a:cs typeface="Calibri" panose="020F0502020204030204"/>
            </a:endParaRPr>
          </a:p>
        </p:txBody>
      </p:sp>
      <p:sp>
        <p:nvSpPr>
          <p:cNvPr id="61" name="TextBox 56">
            <a:extLst>
              <a:ext uri="{FF2B5EF4-FFF2-40B4-BE49-F238E27FC236}">
                <a16:creationId xmlns:a16="http://schemas.microsoft.com/office/drawing/2014/main" id="{B6BC4F4A-B548-4ADC-93ED-416E1028CA9F}"/>
              </a:ext>
            </a:extLst>
          </p:cNvPr>
          <p:cNvSpPr txBox="1"/>
          <p:nvPr/>
        </p:nvSpPr>
        <p:spPr>
          <a:xfrm>
            <a:off x="1686422" y="5050610"/>
            <a:ext cx="8354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Jan. 21</a:t>
            </a:r>
            <a:endParaRPr lang="en-US" dirty="0">
              <a:solidFill>
                <a:schemeClr val="tx1">
                  <a:lumMod val="75000"/>
                  <a:lumOff val="25000"/>
                </a:schemeClr>
              </a:solidFill>
              <a:cs typeface="Calibri" panose="020F0502020204030204"/>
            </a:endParaRPr>
          </a:p>
        </p:txBody>
      </p:sp>
      <p:sp>
        <p:nvSpPr>
          <p:cNvPr id="62" name="TextBox 57">
            <a:extLst>
              <a:ext uri="{FF2B5EF4-FFF2-40B4-BE49-F238E27FC236}">
                <a16:creationId xmlns:a16="http://schemas.microsoft.com/office/drawing/2014/main" id="{E444AC18-BAF9-4F33-9A5F-605C94691291}"/>
              </a:ext>
            </a:extLst>
          </p:cNvPr>
          <p:cNvSpPr txBox="1"/>
          <p:nvPr/>
        </p:nvSpPr>
        <p:spPr>
          <a:xfrm>
            <a:off x="2503406" y="5050610"/>
            <a:ext cx="8354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Jan. 25</a:t>
            </a:r>
            <a:endParaRPr lang="en-US" dirty="0">
              <a:solidFill>
                <a:schemeClr val="tx1">
                  <a:lumMod val="75000"/>
                  <a:lumOff val="25000"/>
                </a:schemeClr>
              </a:solidFill>
              <a:cs typeface="Calibri" panose="020F0502020204030204"/>
            </a:endParaRPr>
          </a:p>
        </p:txBody>
      </p:sp>
      <p:sp>
        <p:nvSpPr>
          <p:cNvPr id="63" name="TextBox 58">
            <a:extLst>
              <a:ext uri="{FF2B5EF4-FFF2-40B4-BE49-F238E27FC236}">
                <a16:creationId xmlns:a16="http://schemas.microsoft.com/office/drawing/2014/main" id="{04E0B0ED-3D6C-4822-BDA9-C78EC2E7DA03}"/>
              </a:ext>
            </a:extLst>
          </p:cNvPr>
          <p:cNvSpPr txBox="1"/>
          <p:nvPr/>
        </p:nvSpPr>
        <p:spPr>
          <a:xfrm>
            <a:off x="3255554" y="5050610"/>
            <a:ext cx="8354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Jan. 29</a:t>
            </a:r>
            <a:endParaRPr lang="en-US" dirty="0">
              <a:solidFill>
                <a:schemeClr val="tx1">
                  <a:lumMod val="75000"/>
                  <a:lumOff val="25000"/>
                </a:schemeClr>
              </a:solidFill>
              <a:cs typeface="Calibri" panose="020F0502020204030204"/>
            </a:endParaRPr>
          </a:p>
        </p:txBody>
      </p:sp>
      <p:sp>
        <p:nvSpPr>
          <p:cNvPr id="64" name="TextBox 59">
            <a:extLst>
              <a:ext uri="{FF2B5EF4-FFF2-40B4-BE49-F238E27FC236}">
                <a16:creationId xmlns:a16="http://schemas.microsoft.com/office/drawing/2014/main" id="{A69E025D-2985-4285-9802-049B947DB580}"/>
              </a:ext>
            </a:extLst>
          </p:cNvPr>
          <p:cNvSpPr txBox="1"/>
          <p:nvPr/>
        </p:nvSpPr>
        <p:spPr>
          <a:xfrm>
            <a:off x="4091396" y="5050610"/>
            <a:ext cx="83541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dirty="0">
                <a:solidFill>
                  <a:schemeClr val="tx1">
                    <a:lumMod val="75000"/>
                    <a:lumOff val="25000"/>
                  </a:schemeClr>
                </a:solidFill>
                <a:latin typeface="Century Gothic"/>
              </a:rPr>
              <a:t>Feb. 2</a:t>
            </a:r>
            <a:endParaRPr lang="en-US" dirty="0">
              <a:solidFill>
                <a:schemeClr val="tx1">
                  <a:lumMod val="75000"/>
                  <a:lumOff val="25000"/>
                </a:schemeClr>
              </a:solidFill>
            </a:endParaRPr>
          </a:p>
        </p:txBody>
      </p:sp>
      <p:sp>
        <p:nvSpPr>
          <p:cNvPr id="115" name="Rectangle 114">
            <a:extLst>
              <a:ext uri="{FF2B5EF4-FFF2-40B4-BE49-F238E27FC236}">
                <a16:creationId xmlns:a16="http://schemas.microsoft.com/office/drawing/2014/main" id="{4F81D2C2-648E-4F73-B707-BC5815AC3A12}"/>
              </a:ext>
            </a:extLst>
          </p:cNvPr>
          <p:cNvSpPr/>
          <p:nvPr/>
        </p:nvSpPr>
        <p:spPr>
          <a:xfrm rot="-5400000">
            <a:off x="-1218303" y="3349118"/>
            <a:ext cx="3501598" cy="75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65" name="TextBox 60">
            <a:extLst>
              <a:ext uri="{FF2B5EF4-FFF2-40B4-BE49-F238E27FC236}">
                <a16:creationId xmlns:a16="http://schemas.microsoft.com/office/drawing/2014/main" id="{C8D7DC5D-DFE9-441A-87BF-8FA055561A6F}"/>
              </a:ext>
            </a:extLst>
          </p:cNvPr>
          <p:cNvSpPr txBox="1"/>
          <p:nvPr/>
        </p:nvSpPr>
        <p:spPr>
          <a:xfrm>
            <a:off x="460125" y="4859116"/>
            <a:ext cx="52203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0</a:t>
            </a:r>
            <a:endParaRPr lang="en-US" dirty="0">
              <a:solidFill>
                <a:schemeClr val="tx1">
                  <a:lumMod val="75000"/>
                  <a:lumOff val="25000"/>
                </a:schemeClr>
              </a:solidFill>
            </a:endParaRPr>
          </a:p>
        </p:txBody>
      </p:sp>
      <p:sp>
        <p:nvSpPr>
          <p:cNvPr id="66" name="TextBox 61">
            <a:extLst>
              <a:ext uri="{FF2B5EF4-FFF2-40B4-BE49-F238E27FC236}">
                <a16:creationId xmlns:a16="http://schemas.microsoft.com/office/drawing/2014/main" id="{4E694FE5-DF57-4795-868E-C7482AE10DD0}"/>
              </a:ext>
            </a:extLst>
          </p:cNvPr>
          <p:cNvSpPr txBox="1"/>
          <p:nvPr/>
        </p:nvSpPr>
        <p:spPr>
          <a:xfrm>
            <a:off x="460125" y="3735477"/>
            <a:ext cx="52203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15</a:t>
            </a:r>
            <a:endParaRPr lang="en-US" dirty="0">
              <a:solidFill>
                <a:schemeClr val="tx1">
                  <a:lumMod val="75000"/>
                  <a:lumOff val="25000"/>
                </a:schemeClr>
              </a:solidFill>
            </a:endParaRPr>
          </a:p>
        </p:txBody>
      </p:sp>
      <p:sp>
        <p:nvSpPr>
          <p:cNvPr id="67" name="TextBox 62">
            <a:extLst>
              <a:ext uri="{FF2B5EF4-FFF2-40B4-BE49-F238E27FC236}">
                <a16:creationId xmlns:a16="http://schemas.microsoft.com/office/drawing/2014/main" id="{069A8746-3939-43A6-8CDD-4314DAC11E2B}"/>
              </a:ext>
            </a:extLst>
          </p:cNvPr>
          <p:cNvSpPr txBox="1"/>
          <p:nvPr/>
        </p:nvSpPr>
        <p:spPr>
          <a:xfrm>
            <a:off x="510925" y="2622962"/>
            <a:ext cx="52203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rPr>
              <a:t>30</a:t>
            </a:r>
          </a:p>
        </p:txBody>
      </p:sp>
      <p:sp>
        <p:nvSpPr>
          <p:cNvPr id="59" name="TextBox 54">
            <a:extLst>
              <a:ext uri="{FF2B5EF4-FFF2-40B4-BE49-F238E27FC236}">
                <a16:creationId xmlns:a16="http://schemas.microsoft.com/office/drawing/2014/main" id="{11D00CD7-AB41-43FA-8758-43D594752EFC}"/>
              </a:ext>
            </a:extLst>
          </p:cNvPr>
          <p:cNvSpPr txBox="1"/>
          <p:nvPr/>
        </p:nvSpPr>
        <p:spPr>
          <a:xfrm rot="16200000">
            <a:off x="-606066" y="3566192"/>
            <a:ext cx="185030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Turbidity (FNUs)</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628716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53325CD3-BFA7-4ABE-812B-8079D01B8EAB}"/>
              </a:ext>
            </a:extLst>
          </p:cNvPr>
          <p:cNvSpPr/>
          <p:nvPr/>
        </p:nvSpPr>
        <p:spPr>
          <a:xfrm>
            <a:off x="206247" y="4335596"/>
            <a:ext cx="2175643" cy="1025840"/>
          </a:xfrm>
          <a:prstGeom prst="roundRect">
            <a:avLst/>
          </a:prstGeom>
          <a:solidFill>
            <a:srgbClr val="93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Rounded Corners 32">
            <a:extLst>
              <a:ext uri="{FF2B5EF4-FFF2-40B4-BE49-F238E27FC236}">
                <a16:creationId xmlns:a16="http://schemas.microsoft.com/office/drawing/2014/main" id="{DFD8D526-528D-4284-80DA-65C4B1CC9CB2}"/>
              </a:ext>
            </a:extLst>
          </p:cNvPr>
          <p:cNvSpPr/>
          <p:nvPr/>
        </p:nvSpPr>
        <p:spPr>
          <a:xfrm>
            <a:off x="9869772" y="4239119"/>
            <a:ext cx="2175643" cy="1025840"/>
          </a:xfrm>
          <a:prstGeom prst="roundRect">
            <a:avLst/>
          </a:prstGeom>
          <a:solidFill>
            <a:srgbClr val="93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5" name="Picture 5">
            <a:extLst>
              <a:ext uri="{FF2B5EF4-FFF2-40B4-BE49-F238E27FC236}">
                <a16:creationId xmlns:a16="http://schemas.microsoft.com/office/drawing/2014/main" id="{C97F1195-28CC-4D11-9561-9EE1588554D0}"/>
              </a:ext>
            </a:extLst>
          </p:cNvPr>
          <p:cNvPicPr>
            <a:picLocks noChangeAspect="1"/>
          </p:cNvPicPr>
          <p:nvPr/>
        </p:nvPicPr>
        <p:blipFill rotWithShape="1">
          <a:blip r:embed="rId3"/>
          <a:srcRect b="54714"/>
          <a:stretch/>
        </p:blipFill>
        <p:spPr>
          <a:xfrm>
            <a:off x="1185480" y="2268612"/>
            <a:ext cx="9817100" cy="4432316"/>
          </a:xfrm>
          <a:prstGeom prst="rect">
            <a:avLst/>
          </a:prstGeom>
        </p:spPr>
      </p:pic>
      <p:sp>
        <p:nvSpPr>
          <p:cNvPr id="8" name="Rectangle: Rounded Corners 7">
            <a:extLst>
              <a:ext uri="{FF2B5EF4-FFF2-40B4-BE49-F238E27FC236}">
                <a16:creationId xmlns:a16="http://schemas.microsoft.com/office/drawing/2014/main" id="{8EC416FF-BADB-4AEC-94FB-32B83A9FF08A}"/>
              </a:ext>
            </a:extLst>
          </p:cNvPr>
          <p:cNvSpPr/>
          <p:nvPr/>
        </p:nvSpPr>
        <p:spPr>
          <a:xfrm>
            <a:off x="4685884" y="4043181"/>
            <a:ext cx="3009900" cy="2349500"/>
          </a:xfrm>
          <a:prstGeom prst="round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 name="Title 1">
            <a:extLst>
              <a:ext uri="{FF2B5EF4-FFF2-40B4-BE49-F238E27FC236}">
                <a16:creationId xmlns:a16="http://schemas.microsoft.com/office/drawing/2014/main" id="{FF25BAB8-3F5F-4962-9D11-638741A92744}"/>
              </a:ext>
            </a:extLst>
          </p:cNvPr>
          <p:cNvSpPr txBox="1">
            <a:spLocks/>
          </p:cNvSpPr>
          <p:nvPr/>
        </p:nvSpPr>
        <p:spPr>
          <a:xfrm>
            <a:off x="504265" y="32496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METHODS: Land Cover </a:t>
            </a:r>
            <a:endParaRPr lang="en-US" sz="4000" b="1" dirty="0">
              <a:solidFill>
                <a:srgbClr val="66A478"/>
              </a:solidFill>
              <a:latin typeface="Century Gothic" panose="020B0502020202020204" pitchFamily="34" charset="0"/>
            </a:endParaRPr>
          </a:p>
        </p:txBody>
      </p:sp>
      <p:pic>
        <p:nvPicPr>
          <p:cNvPr id="4" name="Graphic 11" descr="Plant With Roots with solid fill">
            <a:extLst>
              <a:ext uri="{FF2B5EF4-FFF2-40B4-BE49-F238E27FC236}">
                <a16:creationId xmlns:a16="http://schemas.microsoft.com/office/drawing/2014/main" id="{FE754228-495C-49BC-AFC3-1F96F104FAF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84360" y="418726"/>
            <a:ext cx="928777" cy="828136"/>
          </a:xfrm>
          <a:prstGeom prst="rect">
            <a:avLst/>
          </a:prstGeom>
        </p:spPr>
      </p:pic>
      <p:sp>
        <p:nvSpPr>
          <p:cNvPr id="6" name="TextBox 5">
            <a:extLst>
              <a:ext uri="{FF2B5EF4-FFF2-40B4-BE49-F238E27FC236}">
                <a16:creationId xmlns:a16="http://schemas.microsoft.com/office/drawing/2014/main" id="{C2CDD68D-457B-4FE2-900C-AB12847C621A}"/>
              </a:ext>
            </a:extLst>
          </p:cNvPr>
          <p:cNvSpPr txBox="1"/>
          <p:nvPr/>
        </p:nvSpPr>
        <p:spPr>
          <a:xfrm>
            <a:off x="4813092" y="4340902"/>
            <a:ext cx="2743200"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b="1" dirty="0">
                <a:solidFill>
                  <a:srgbClr val="D1F0D9"/>
                </a:solidFill>
                <a:latin typeface="Century Gothic"/>
              </a:rPr>
              <a:t>GOOGLE EARTH ENGINE</a:t>
            </a:r>
            <a:endParaRPr lang="en-US" sz="3800" b="1" dirty="0">
              <a:solidFill>
                <a:srgbClr val="D1F0D9"/>
              </a:solidFill>
              <a:latin typeface="Century Gothic"/>
              <a:cs typeface="Calibri"/>
            </a:endParaRPr>
          </a:p>
        </p:txBody>
      </p:sp>
      <p:sp>
        <p:nvSpPr>
          <p:cNvPr id="32" name="Rectangle: Rounded Corners 31">
            <a:extLst>
              <a:ext uri="{FF2B5EF4-FFF2-40B4-BE49-F238E27FC236}">
                <a16:creationId xmlns:a16="http://schemas.microsoft.com/office/drawing/2014/main" id="{53954996-6A36-4D0A-AFB4-CA321B28CF53}"/>
              </a:ext>
            </a:extLst>
          </p:cNvPr>
          <p:cNvSpPr/>
          <p:nvPr/>
        </p:nvSpPr>
        <p:spPr>
          <a:xfrm>
            <a:off x="5096360" y="1838091"/>
            <a:ext cx="2175643" cy="1025840"/>
          </a:xfrm>
          <a:prstGeom prst="roundRect">
            <a:avLst/>
          </a:prstGeom>
          <a:solidFill>
            <a:srgbClr val="93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0" name="TextBox 9">
            <a:extLst>
              <a:ext uri="{FF2B5EF4-FFF2-40B4-BE49-F238E27FC236}">
                <a16:creationId xmlns:a16="http://schemas.microsoft.com/office/drawing/2014/main" id="{0371562E-D962-4772-832A-CDD467DD03F4}"/>
              </a:ext>
            </a:extLst>
          </p:cNvPr>
          <p:cNvSpPr txBox="1"/>
          <p:nvPr/>
        </p:nvSpPr>
        <p:spPr>
          <a:xfrm>
            <a:off x="4799231" y="1987532"/>
            <a:ext cx="276676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Training</a:t>
            </a:r>
            <a:endParaRPr lang="en-US" sz="2100" dirty="0">
              <a:solidFill>
                <a:schemeClr val="tx1">
                  <a:lumMod val="75000"/>
                  <a:lumOff val="25000"/>
                </a:schemeClr>
              </a:solidFill>
              <a:cs typeface="Calibri" panose="020F0502020204030204"/>
            </a:endParaRPr>
          </a:p>
          <a:p>
            <a:pPr algn="ctr"/>
            <a:r>
              <a:rPr lang="en-US" sz="2100" dirty="0">
                <a:solidFill>
                  <a:schemeClr val="tx1">
                    <a:lumMod val="75000"/>
                    <a:lumOff val="25000"/>
                  </a:schemeClr>
                </a:solidFill>
                <a:latin typeface="Century Gothic"/>
              </a:rPr>
              <a:t>Data</a:t>
            </a:r>
            <a:endParaRPr lang="en-US" sz="2100" dirty="0">
              <a:solidFill>
                <a:schemeClr val="tx1">
                  <a:lumMod val="75000"/>
                  <a:lumOff val="25000"/>
                </a:schemeClr>
              </a:solidFill>
              <a:cs typeface="Calibri" panose="020F0502020204030204"/>
            </a:endParaRPr>
          </a:p>
        </p:txBody>
      </p:sp>
      <p:sp>
        <p:nvSpPr>
          <p:cNvPr id="7" name="Rectangle: Rounded Corners 6">
            <a:extLst>
              <a:ext uri="{FF2B5EF4-FFF2-40B4-BE49-F238E27FC236}">
                <a16:creationId xmlns:a16="http://schemas.microsoft.com/office/drawing/2014/main" id="{54D60B40-0511-4CA9-AB9F-9409FE5CCD6A}"/>
              </a:ext>
            </a:extLst>
          </p:cNvPr>
          <p:cNvSpPr/>
          <p:nvPr/>
        </p:nvSpPr>
        <p:spPr>
          <a:xfrm>
            <a:off x="8745860" y="2614912"/>
            <a:ext cx="2175643" cy="1025840"/>
          </a:xfrm>
          <a:prstGeom prst="roundRect">
            <a:avLst/>
          </a:prstGeom>
          <a:solidFill>
            <a:srgbClr val="93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ED602347-3273-4166-BB63-2ED54F56F124}"/>
              </a:ext>
            </a:extLst>
          </p:cNvPr>
          <p:cNvSpPr txBox="1"/>
          <p:nvPr/>
        </p:nvSpPr>
        <p:spPr>
          <a:xfrm>
            <a:off x="8405042" y="2757708"/>
            <a:ext cx="286367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Random Forest </a:t>
            </a:r>
            <a:endParaRPr lang="en-US" sz="2100" dirty="0">
              <a:solidFill>
                <a:schemeClr val="tx1">
                  <a:lumMod val="75000"/>
                  <a:lumOff val="25000"/>
                </a:schemeClr>
              </a:solidFill>
              <a:cs typeface="Calibri" panose="020F0502020204030204"/>
            </a:endParaRPr>
          </a:p>
          <a:p>
            <a:pPr algn="ctr"/>
            <a:r>
              <a:rPr lang="en-US" sz="2100" dirty="0">
                <a:solidFill>
                  <a:schemeClr val="tx1">
                    <a:lumMod val="75000"/>
                    <a:lumOff val="25000"/>
                  </a:schemeClr>
                </a:solidFill>
                <a:latin typeface="Century Gothic"/>
              </a:rPr>
              <a:t>Classifier</a:t>
            </a:r>
            <a:endParaRPr lang="en-US" sz="2100" dirty="0">
              <a:solidFill>
                <a:schemeClr val="tx1">
                  <a:lumMod val="75000"/>
                  <a:lumOff val="25000"/>
                </a:schemeClr>
              </a:solidFill>
              <a:cs typeface="Calibri" panose="020F0502020204030204"/>
            </a:endParaRPr>
          </a:p>
        </p:txBody>
      </p:sp>
      <p:sp>
        <p:nvSpPr>
          <p:cNvPr id="34" name="Rectangle: Rounded Corners 33">
            <a:extLst>
              <a:ext uri="{FF2B5EF4-FFF2-40B4-BE49-F238E27FC236}">
                <a16:creationId xmlns:a16="http://schemas.microsoft.com/office/drawing/2014/main" id="{32BF1F6F-3BFF-4921-90D3-E52991ACAAC3}"/>
              </a:ext>
            </a:extLst>
          </p:cNvPr>
          <p:cNvSpPr/>
          <p:nvPr/>
        </p:nvSpPr>
        <p:spPr>
          <a:xfrm>
            <a:off x="1386389" y="2650876"/>
            <a:ext cx="2175643" cy="1025840"/>
          </a:xfrm>
          <a:prstGeom prst="roundRect">
            <a:avLst/>
          </a:prstGeom>
          <a:solidFill>
            <a:srgbClr val="93B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58009751-B39D-4287-BA13-41EAB4A01272}"/>
              </a:ext>
            </a:extLst>
          </p:cNvPr>
          <p:cNvSpPr txBox="1"/>
          <p:nvPr/>
        </p:nvSpPr>
        <p:spPr>
          <a:xfrm>
            <a:off x="1907887" y="2921980"/>
            <a:ext cx="11695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Inputs</a:t>
            </a:r>
          </a:p>
        </p:txBody>
      </p:sp>
      <p:sp>
        <p:nvSpPr>
          <p:cNvPr id="27" name="TextBox 26">
            <a:extLst>
              <a:ext uri="{FF2B5EF4-FFF2-40B4-BE49-F238E27FC236}">
                <a16:creationId xmlns:a16="http://schemas.microsoft.com/office/drawing/2014/main" id="{1ECB2084-F16F-4D6B-99DA-978B8DEE7EFA}"/>
              </a:ext>
            </a:extLst>
          </p:cNvPr>
          <p:cNvSpPr txBox="1"/>
          <p:nvPr/>
        </p:nvSpPr>
        <p:spPr>
          <a:xfrm>
            <a:off x="-75971" y="4481712"/>
            <a:ext cx="27431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Reference</a:t>
            </a:r>
            <a:endParaRPr lang="en-US" sz="2100" dirty="0">
              <a:solidFill>
                <a:schemeClr val="tx1">
                  <a:lumMod val="75000"/>
                  <a:lumOff val="25000"/>
                </a:schemeClr>
              </a:solidFill>
              <a:latin typeface="Calibri" panose="020F0502020204030204"/>
              <a:cs typeface="Calibri" panose="020F0502020204030204"/>
            </a:endParaRPr>
          </a:p>
          <a:p>
            <a:pPr algn="ctr"/>
            <a:r>
              <a:rPr lang="en-US" sz="2100" dirty="0">
                <a:solidFill>
                  <a:schemeClr val="tx1">
                    <a:lumMod val="75000"/>
                    <a:lumOff val="25000"/>
                  </a:schemeClr>
                </a:solidFill>
                <a:latin typeface="Century Gothic"/>
              </a:rPr>
              <a:t> Imagery</a:t>
            </a:r>
            <a:endParaRPr lang="en-US" sz="2100" dirty="0">
              <a:solidFill>
                <a:schemeClr val="tx1">
                  <a:lumMod val="75000"/>
                  <a:lumOff val="25000"/>
                </a:schemeClr>
              </a:solidFill>
              <a:cs typeface="Calibri"/>
            </a:endParaRPr>
          </a:p>
        </p:txBody>
      </p:sp>
      <p:sp>
        <p:nvSpPr>
          <p:cNvPr id="31" name="TextBox 30">
            <a:extLst>
              <a:ext uri="{FF2B5EF4-FFF2-40B4-BE49-F238E27FC236}">
                <a16:creationId xmlns:a16="http://schemas.microsoft.com/office/drawing/2014/main" id="{6F141D17-1605-4B67-8082-72DB57D15A51}"/>
              </a:ext>
            </a:extLst>
          </p:cNvPr>
          <p:cNvSpPr txBox="1"/>
          <p:nvPr/>
        </p:nvSpPr>
        <p:spPr>
          <a:xfrm>
            <a:off x="9700194" y="4344735"/>
            <a:ext cx="25217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Land Cover </a:t>
            </a:r>
            <a:endParaRPr lang="en-US" sz="2100" dirty="0">
              <a:solidFill>
                <a:schemeClr val="tx1">
                  <a:lumMod val="75000"/>
                  <a:lumOff val="25000"/>
                </a:schemeClr>
              </a:solidFill>
              <a:cs typeface="Calibri" panose="020F0502020204030204"/>
            </a:endParaRPr>
          </a:p>
          <a:p>
            <a:pPr algn="ctr"/>
            <a:r>
              <a:rPr lang="en-US" sz="2100" dirty="0">
                <a:solidFill>
                  <a:schemeClr val="tx1">
                    <a:lumMod val="75000"/>
                    <a:lumOff val="25000"/>
                  </a:schemeClr>
                </a:solidFill>
                <a:latin typeface="Century Gothic"/>
              </a:rPr>
              <a:t>Rasters</a:t>
            </a:r>
            <a:endParaRPr lang="en-US" sz="2100" dirty="0">
              <a:solidFill>
                <a:schemeClr val="tx1">
                  <a:lumMod val="75000"/>
                  <a:lumOff val="25000"/>
                </a:schemeClr>
              </a:solidFill>
              <a:cs typeface="Calibri" panose="020F0502020204030204"/>
            </a:endParaRPr>
          </a:p>
        </p:txBody>
      </p:sp>
      <p:sp>
        <p:nvSpPr>
          <p:cNvPr id="9" name="TextBox 8">
            <a:extLst>
              <a:ext uri="{FF2B5EF4-FFF2-40B4-BE49-F238E27FC236}">
                <a16:creationId xmlns:a16="http://schemas.microsoft.com/office/drawing/2014/main" id="{713064DA-B719-4FE3-B457-31FD0CC28EB9}"/>
              </a:ext>
            </a:extLst>
          </p:cNvPr>
          <p:cNvSpPr txBox="1"/>
          <p:nvPr/>
        </p:nvSpPr>
        <p:spPr>
          <a:xfrm>
            <a:off x="10312643" y="6290102"/>
            <a:ext cx="186398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NASA, Microsoft PowerPoint</a:t>
            </a:r>
            <a:endParaRPr lang="en-US" sz="1200"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69906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11937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RESULTS: Land Cover Change</a:t>
            </a:r>
            <a:endParaRPr lang="en-US" sz="4000" b="1" dirty="0">
              <a:solidFill>
                <a:srgbClr val="66A478"/>
              </a:solidFill>
              <a:latin typeface="Century Gothic" panose="020B0502020202020204" pitchFamily="34" charset="0"/>
            </a:endParaRPr>
          </a:p>
        </p:txBody>
      </p:sp>
      <p:pic>
        <p:nvPicPr>
          <p:cNvPr id="2" name="Graphic 11" descr="Plant With Roots with solid fill">
            <a:extLst>
              <a:ext uri="{FF2B5EF4-FFF2-40B4-BE49-F238E27FC236}">
                <a16:creationId xmlns:a16="http://schemas.microsoft.com/office/drawing/2014/main" id="{14391A33-7C5F-47E1-BD5A-323C2A202D1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33674" y="122816"/>
            <a:ext cx="928777" cy="828136"/>
          </a:xfrm>
          <a:prstGeom prst="rect">
            <a:avLst/>
          </a:prstGeom>
        </p:spPr>
      </p:pic>
      <p:sp>
        <p:nvSpPr>
          <p:cNvPr id="4" name="TextBox 3">
            <a:extLst>
              <a:ext uri="{FF2B5EF4-FFF2-40B4-BE49-F238E27FC236}">
                <a16:creationId xmlns:a16="http://schemas.microsoft.com/office/drawing/2014/main" id="{1D6376A5-5C9D-4DFE-AB89-9B516E71ED87}"/>
              </a:ext>
            </a:extLst>
          </p:cNvPr>
          <p:cNvSpPr txBox="1"/>
          <p:nvPr/>
        </p:nvSpPr>
        <p:spPr>
          <a:xfrm>
            <a:off x="7538539" y="6531103"/>
            <a:ext cx="464398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Microsoft PowerPoint</a:t>
            </a:r>
          </a:p>
        </p:txBody>
      </p:sp>
      <p:sp>
        <p:nvSpPr>
          <p:cNvPr id="10" name="Text Placeholder 5">
            <a:extLst>
              <a:ext uri="{FF2B5EF4-FFF2-40B4-BE49-F238E27FC236}">
                <a16:creationId xmlns:a16="http://schemas.microsoft.com/office/drawing/2014/main" id="{C78B5C13-A5BC-42F7-A864-4E281944ED4B}"/>
              </a:ext>
            </a:extLst>
          </p:cNvPr>
          <p:cNvSpPr txBox="1">
            <a:spLocks/>
          </p:cNvSpPr>
          <p:nvPr/>
        </p:nvSpPr>
        <p:spPr>
          <a:xfrm>
            <a:off x="730747" y="1698001"/>
            <a:ext cx="3250825" cy="13109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a:cs typeface="Calibri"/>
            </a:endParaRPr>
          </a:p>
          <a:p>
            <a:pPr lvl="1">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a:cs typeface="Calibri"/>
            </a:endParaRPr>
          </a:p>
        </p:txBody>
      </p:sp>
      <p:pic>
        <p:nvPicPr>
          <p:cNvPr id="8" name="Picture 8" descr="Shape, arrow&#10;&#10;Description automatically generated">
            <a:extLst>
              <a:ext uri="{FF2B5EF4-FFF2-40B4-BE49-F238E27FC236}">
                <a16:creationId xmlns:a16="http://schemas.microsoft.com/office/drawing/2014/main" id="{2C00722C-78F4-486D-9D5B-2828A7635341}"/>
              </a:ext>
            </a:extLst>
          </p:cNvPr>
          <p:cNvPicPr>
            <a:picLocks noChangeAspect="1"/>
          </p:cNvPicPr>
          <p:nvPr/>
        </p:nvPicPr>
        <p:blipFill rotWithShape="1">
          <a:blip r:embed="rId5"/>
          <a:srcRect l="28475" t="5078" r="34746" b="5010"/>
          <a:stretch/>
        </p:blipFill>
        <p:spPr>
          <a:xfrm>
            <a:off x="8789117" y="2718"/>
            <a:ext cx="1988070" cy="6306863"/>
          </a:xfrm>
          <a:prstGeom prst="rect">
            <a:avLst/>
          </a:prstGeom>
        </p:spPr>
      </p:pic>
      <p:sp>
        <p:nvSpPr>
          <p:cNvPr id="5" name="Rectangle 4">
            <a:extLst>
              <a:ext uri="{FF2B5EF4-FFF2-40B4-BE49-F238E27FC236}">
                <a16:creationId xmlns:a16="http://schemas.microsoft.com/office/drawing/2014/main" id="{428BE319-3FBF-4413-B63D-01C35E73481B}"/>
              </a:ext>
            </a:extLst>
          </p:cNvPr>
          <p:cNvSpPr/>
          <p:nvPr/>
        </p:nvSpPr>
        <p:spPr>
          <a:xfrm>
            <a:off x="10230819" y="4677589"/>
            <a:ext cx="355972" cy="24473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6" name="Rectangle 5">
            <a:extLst>
              <a:ext uri="{FF2B5EF4-FFF2-40B4-BE49-F238E27FC236}">
                <a16:creationId xmlns:a16="http://schemas.microsoft.com/office/drawing/2014/main" id="{549C3216-6FDC-42F7-A01B-023D43E91B05}"/>
              </a:ext>
            </a:extLst>
          </p:cNvPr>
          <p:cNvSpPr/>
          <p:nvPr/>
        </p:nvSpPr>
        <p:spPr>
          <a:xfrm>
            <a:off x="10247497" y="5041313"/>
            <a:ext cx="355972" cy="244731"/>
          </a:xfrm>
          <a:prstGeom prst="rect">
            <a:avLst/>
          </a:prstGeom>
          <a:solidFill>
            <a:srgbClr val="FBF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sp>
        <p:nvSpPr>
          <p:cNvPr id="12" name="TextBox 24">
            <a:extLst>
              <a:ext uri="{FF2B5EF4-FFF2-40B4-BE49-F238E27FC236}">
                <a16:creationId xmlns:a16="http://schemas.microsoft.com/office/drawing/2014/main" id="{FD318531-36EE-4FE8-B084-CC41FB61F0B5}"/>
              </a:ext>
            </a:extLst>
          </p:cNvPr>
          <p:cNvSpPr txBox="1"/>
          <p:nvPr/>
        </p:nvSpPr>
        <p:spPr>
          <a:xfrm>
            <a:off x="10603469" y="4630677"/>
            <a:ext cx="165052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No change</a:t>
            </a:r>
            <a:endParaRPr lang="en-US" sz="1600" dirty="0">
              <a:solidFill>
                <a:schemeClr val="tx1">
                  <a:lumMod val="75000"/>
                  <a:lumOff val="25000"/>
                </a:schemeClr>
              </a:solidFill>
              <a:cs typeface="Calibri"/>
            </a:endParaRPr>
          </a:p>
        </p:txBody>
      </p:sp>
      <p:sp>
        <p:nvSpPr>
          <p:cNvPr id="15" name="TextBox 24">
            <a:extLst>
              <a:ext uri="{FF2B5EF4-FFF2-40B4-BE49-F238E27FC236}">
                <a16:creationId xmlns:a16="http://schemas.microsoft.com/office/drawing/2014/main" id="{5B93700F-F391-42FB-9C6E-43C7842A8F87}"/>
              </a:ext>
            </a:extLst>
          </p:cNvPr>
          <p:cNvSpPr txBox="1"/>
          <p:nvPr/>
        </p:nvSpPr>
        <p:spPr>
          <a:xfrm>
            <a:off x="10032445" y="4255445"/>
            <a:ext cx="207705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tx1">
                    <a:lumMod val="75000"/>
                    <a:lumOff val="25000"/>
                  </a:schemeClr>
                </a:solidFill>
                <a:latin typeface="Century Gothic"/>
              </a:rPr>
              <a:t>Land Cover Type:</a:t>
            </a:r>
          </a:p>
        </p:txBody>
      </p:sp>
      <p:sp>
        <p:nvSpPr>
          <p:cNvPr id="16" name="TextBox 24">
            <a:extLst>
              <a:ext uri="{FF2B5EF4-FFF2-40B4-BE49-F238E27FC236}">
                <a16:creationId xmlns:a16="http://schemas.microsoft.com/office/drawing/2014/main" id="{193B005D-FA74-4D66-9F32-03DEE1E377F3}"/>
              </a:ext>
            </a:extLst>
          </p:cNvPr>
          <p:cNvSpPr txBox="1"/>
          <p:nvPr/>
        </p:nvSpPr>
        <p:spPr>
          <a:xfrm>
            <a:off x="10603469" y="4984168"/>
            <a:ext cx="159185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Change</a:t>
            </a:r>
            <a:endParaRPr lang="en-US" sz="1600" dirty="0">
              <a:solidFill>
                <a:schemeClr val="tx1">
                  <a:lumMod val="75000"/>
                  <a:lumOff val="25000"/>
                </a:schemeClr>
              </a:solidFill>
              <a:cs typeface="Calibri"/>
            </a:endParaRPr>
          </a:p>
        </p:txBody>
      </p:sp>
      <p:pic>
        <p:nvPicPr>
          <p:cNvPr id="7" name="Picture 8" descr="Chart&#10;&#10;Description automatically generated">
            <a:extLst>
              <a:ext uri="{FF2B5EF4-FFF2-40B4-BE49-F238E27FC236}">
                <a16:creationId xmlns:a16="http://schemas.microsoft.com/office/drawing/2014/main" id="{966C7080-BC5C-4F2D-9450-7D2C901D3A77}"/>
              </a:ext>
            </a:extLst>
          </p:cNvPr>
          <p:cNvPicPr>
            <a:picLocks noChangeAspect="1"/>
          </p:cNvPicPr>
          <p:nvPr/>
        </p:nvPicPr>
        <p:blipFill rotWithShape="1">
          <a:blip r:embed="rId6"/>
          <a:srcRect l="53797" t="7412" r="-33" b="1135"/>
          <a:stretch/>
        </p:blipFill>
        <p:spPr>
          <a:xfrm>
            <a:off x="4955772" y="1315221"/>
            <a:ext cx="3514171" cy="4796088"/>
          </a:xfrm>
          <a:prstGeom prst="rect">
            <a:avLst/>
          </a:prstGeom>
        </p:spPr>
      </p:pic>
      <p:sp>
        <p:nvSpPr>
          <p:cNvPr id="11" name="TextBox 10">
            <a:extLst>
              <a:ext uri="{FF2B5EF4-FFF2-40B4-BE49-F238E27FC236}">
                <a16:creationId xmlns:a16="http://schemas.microsoft.com/office/drawing/2014/main" id="{0AD8D875-F720-46D1-9856-C601F38A3359}"/>
              </a:ext>
            </a:extLst>
          </p:cNvPr>
          <p:cNvSpPr txBox="1"/>
          <p:nvPr/>
        </p:nvSpPr>
        <p:spPr>
          <a:xfrm>
            <a:off x="4901209" y="1063634"/>
            <a:ext cx="38053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Net change between 2006 and 2018</a:t>
            </a:r>
          </a:p>
        </p:txBody>
      </p:sp>
      <p:sp>
        <p:nvSpPr>
          <p:cNvPr id="13" name="TextBox 12">
            <a:extLst>
              <a:ext uri="{FF2B5EF4-FFF2-40B4-BE49-F238E27FC236}">
                <a16:creationId xmlns:a16="http://schemas.microsoft.com/office/drawing/2014/main" id="{B320B973-6B71-4230-8A33-E36F60F47BE4}"/>
              </a:ext>
            </a:extLst>
          </p:cNvPr>
          <p:cNvSpPr txBox="1"/>
          <p:nvPr/>
        </p:nvSpPr>
        <p:spPr>
          <a:xfrm>
            <a:off x="1431120" y="1441023"/>
            <a:ext cx="46126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panose="020F0502020204030204"/>
              </a:rPr>
              <a:t>Estuarine Forested Wetland</a:t>
            </a:r>
          </a:p>
        </p:txBody>
      </p:sp>
      <p:sp>
        <p:nvSpPr>
          <p:cNvPr id="17" name="TextBox 16">
            <a:extLst>
              <a:ext uri="{FF2B5EF4-FFF2-40B4-BE49-F238E27FC236}">
                <a16:creationId xmlns:a16="http://schemas.microsoft.com/office/drawing/2014/main" id="{618ECB0E-4AB5-470F-8192-9655627E9AAC}"/>
              </a:ext>
            </a:extLst>
          </p:cNvPr>
          <p:cNvSpPr txBox="1"/>
          <p:nvPr/>
        </p:nvSpPr>
        <p:spPr>
          <a:xfrm>
            <a:off x="3280875" y="177693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Open Water</a:t>
            </a:r>
          </a:p>
        </p:txBody>
      </p:sp>
      <p:sp>
        <p:nvSpPr>
          <p:cNvPr id="18" name="TextBox 17">
            <a:extLst>
              <a:ext uri="{FF2B5EF4-FFF2-40B4-BE49-F238E27FC236}">
                <a16:creationId xmlns:a16="http://schemas.microsoft.com/office/drawing/2014/main" id="{B4E4E178-8088-465F-8F01-E465769EF16A}"/>
              </a:ext>
            </a:extLst>
          </p:cNvPr>
          <p:cNvSpPr txBox="1"/>
          <p:nvPr/>
        </p:nvSpPr>
        <p:spPr>
          <a:xfrm>
            <a:off x="3301830" y="222461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Barren Land</a:t>
            </a:r>
            <a:endParaRPr lang="en-US" sz="2000" dirty="0">
              <a:solidFill>
                <a:schemeClr val="tx1">
                  <a:lumMod val="75000"/>
                  <a:lumOff val="25000"/>
                </a:schemeClr>
              </a:solidFill>
            </a:endParaRPr>
          </a:p>
        </p:txBody>
      </p:sp>
      <p:sp>
        <p:nvSpPr>
          <p:cNvPr id="19" name="TextBox 18">
            <a:extLst>
              <a:ext uri="{FF2B5EF4-FFF2-40B4-BE49-F238E27FC236}">
                <a16:creationId xmlns:a16="http://schemas.microsoft.com/office/drawing/2014/main" id="{9FD136AC-7483-4972-8E7D-2EDCEE37DA2D}"/>
              </a:ext>
            </a:extLst>
          </p:cNvPr>
          <p:cNvSpPr txBox="1"/>
          <p:nvPr/>
        </p:nvSpPr>
        <p:spPr>
          <a:xfrm>
            <a:off x="2144226" y="2591008"/>
            <a:ext cx="42773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Unconsolidated Shore</a:t>
            </a:r>
          </a:p>
        </p:txBody>
      </p:sp>
      <p:sp>
        <p:nvSpPr>
          <p:cNvPr id="20" name="TextBox 19">
            <a:extLst>
              <a:ext uri="{FF2B5EF4-FFF2-40B4-BE49-F238E27FC236}">
                <a16:creationId xmlns:a16="http://schemas.microsoft.com/office/drawing/2014/main" id="{00939F5A-46AA-41E1-9478-BAFBE69809E2}"/>
              </a:ext>
            </a:extLst>
          </p:cNvPr>
          <p:cNvSpPr txBox="1"/>
          <p:nvPr/>
        </p:nvSpPr>
        <p:spPr>
          <a:xfrm>
            <a:off x="529421" y="3008203"/>
            <a:ext cx="53441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Estuarine Emergent/Shrub Wetland</a:t>
            </a:r>
          </a:p>
        </p:txBody>
      </p:sp>
      <p:sp>
        <p:nvSpPr>
          <p:cNvPr id="21" name="TextBox 20">
            <a:extLst>
              <a:ext uri="{FF2B5EF4-FFF2-40B4-BE49-F238E27FC236}">
                <a16:creationId xmlns:a16="http://schemas.microsoft.com/office/drawing/2014/main" id="{53B60986-DD92-439E-A901-4851151F2531}"/>
              </a:ext>
            </a:extLst>
          </p:cNvPr>
          <p:cNvSpPr txBox="1"/>
          <p:nvPr/>
        </p:nvSpPr>
        <p:spPr>
          <a:xfrm>
            <a:off x="174456" y="3415238"/>
            <a:ext cx="778256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Pal. Emergent/Shrub Wetland Aq. Bed</a:t>
            </a:r>
            <a:endParaRPr lang="en-US" sz="2000" dirty="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80822724-AAB9-4B3F-9799-4DCFDAA01ECD}"/>
              </a:ext>
            </a:extLst>
          </p:cNvPr>
          <p:cNvSpPr txBox="1"/>
          <p:nvPr/>
        </p:nvSpPr>
        <p:spPr>
          <a:xfrm>
            <a:off x="1434930" y="3832432"/>
            <a:ext cx="48564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Palustrine Forested Wetland</a:t>
            </a:r>
          </a:p>
        </p:txBody>
      </p:sp>
      <p:sp>
        <p:nvSpPr>
          <p:cNvPr id="23" name="TextBox 22">
            <a:extLst>
              <a:ext uri="{FF2B5EF4-FFF2-40B4-BE49-F238E27FC236}">
                <a16:creationId xmlns:a16="http://schemas.microsoft.com/office/drawing/2014/main" id="{67631260-192D-40B3-9DC2-7107BEBE6B55}"/>
              </a:ext>
            </a:extLst>
          </p:cNvPr>
          <p:cNvSpPr txBox="1"/>
          <p:nvPr/>
        </p:nvSpPr>
        <p:spPr>
          <a:xfrm>
            <a:off x="4061925" y="458998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Forest</a:t>
            </a:r>
          </a:p>
        </p:txBody>
      </p:sp>
      <p:sp>
        <p:nvSpPr>
          <p:cNvPr id="24" name="TextBox 23">
            <a:extLst>
              <a:ext uri="{FF2B5EF4-FFF2-40B4-BE49-F238E27FC236}">
                <a16:creationId xmlns:a16="http://schemas.microsoft.com/office/drawing/2014/main" id="{641C4B8A-166B-4CA9-84F6-138836CE477F}"/>
              </a:ext>
            </a:extLst>
          </p:cNvPr>
          <p:cNvSpPr txBox="1"/>
          <p:nvPr/>
        </p:nvSpPr>
        <p:spPr>
          <a:xfrm>
            <a:off x="4133681" y="3879423"/>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solidFill>
                <a:schemeClr val="tx1">
                  <a:lumMod val="75000"/>
                  <a:lumOff val="25000"/>
                </a:schemeClr>
              </a:solidFill>
            </a:endParaRPr>
          </a:p>
          <a:p>
            <a:pPr algn="l"/>
            <a:r>
              <a:rPr lang="en-US" sz="2000" dirty="0">
                <a:solidFill>
                  <a:schemeClr val="tx1">
                    <a:lumMod val="75000"/>
                    <a:lumOff val="25000"/>
                  </a:schemeClr>
                </a:solidFill>
                <a:latin typeface="Century Gothic"/>
                <a:cs typeface="Calibri"/>
              </a:rPr>
              <a:t>Shrub</a:t>
            </a:r>
            <a:endParaRPr lang="en-US" sz="2000" dirty="0">
              <a:solidFill>
                <a:schemeClr val="tx1">
                  <a:lumMod val="75000"/>
                  <a:lumOff val="25000"/>
                </a:schemeClr>
              </a:solidFill>
              <a:cs typeface="Calibri"/>
            </a:endParaRPr>
          </a:p>
        </p:txBody>
      </p:sp>
      <p:sp>
        <p:nvSpPr>
          <p:cNvPr id="25" name="TextBox 24">
            <a:extLst>
              <a:ext uri="{FF2B5EF4-FFF2-40B4-BE49-F238E27FC236}">
                <a16:creationId xmlns:a16="http://schemas.microsoft.com/office/drawing/2014/main" id="{FEBDDF0F-230E-467B-80E9-19B1DA42425B}"/>
              </a:ext>
            </a:extLst>
          </p:cNvPr>
          <p:cNvSpPr txBox="1"/>
          <p:nvPr/>
        </p:nvSpPr>
        <p:spPr>
          <a:xfrm>
            <a:off x="3585675" y="496717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Grassland</a:t>
            </a:r>
          </a:p>
        </p:txBody>
      </p:sp>
      <p:sp>
        <p:nvSpPr>
          <p:cNvPr id="26" name="TextBox 25">
            <a:extLst>
              <a:ext uri="{FF2B5EF4-FFF2-40B4-BE49-F238E27FC236}">
                <a16:creationId xmlns:a16="http://schemas.microsoft.com/office/drawing/2014/main" id="{035A21B5-E688-40F2-8821-39C0D3365477}"/>
              </a:ext>
            </a:extLst>
          </p:cNvPr>
          <p:cNvSpPr txBox="1"/>
          <p:nvPr/>
        </p:nvSpPr>
        <p:spPr>
          <a:xfrm>
            <a:off x="3393270" y="537421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Developed</a:t>
            </a:r>
          </a:p>
        </p:txBody>
      </p:sp>
      <p:sp>
        <p:nvSpPr>
          <p:cNvPr id="9" name="Rectangle 8">
            <a:extLst>
              <a:ext uri="{FF2B5EF4-FFF2-40B4-BE49-F238E27FC236}">
                <a16:creationId xmlns:a16="http://schemas.microsoft.com/office/drawing/2014/main" id="{BA00260C-F5D4-49EB-AAC9-50843157F5A2}"/>
              </a:ext>
            </a:extLst>
          </p:cNvPr>
          <p:cNvSpPr/>
          <p:nvPr/>
        </p:nvSpPr>
        <p:spPr>
          <a:xfrm>
            <a:off x="4945503" y="5844914"/>
            <a:ext cx="4228473" cy="24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4A04ABF8-DFFC-491A-B0D5-E2F69ABB12F9}"/>
              </a:ext>
            </a:extLst>
          </p:cNvPr>
          <p:cNvSpPr txBox="1"/>
          <p:nvPr/>
        </p:nvSpPr>
        <p:spPr>
          <a:xfrm>
            <a:off x="5298854" y="5830164"/>
            <a:ext cx="5196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-8.00</a:t>
            </a:r>
            <a:endParaRPr lang="en-US" sz="1100" dirty="0">
              <a:solidFill>
                <a:schemeClr val="tx1">
                  <a:lumMod val="75000"/>
                  <a:lumOff val="25000"/>
                </a:schemeClr>
              </a:solidFill>
            </a:endParaRPr>
          </a:p>
        </p:txBody>
      </p:sp>
      <p:sp>
        <p:nvSpPr>
          <p:cNvPr id="28" name="TextBox 27">
            <a:extLst>
              <a:ext uri="{FF2B5EF4-FFF2-40B4-BE49-F238E27FC236}">
                <a16:creationId xmlns:a16="http://schemas.microsoft.com/office/drawing/2014/main" id="{AFBF6CB0-E0B0-417A-AC5F-2F8192DC1B0D}"/>
              </a:ext>
            </a:extLst>
          </p:cNvPr>
          <p:cNvSpPr txBox="1"/>
          <p:nvPr/>
        </p:nvSpPr>
        <p:spPr>
          <a:xfrm>
            <a:off x="5879723" y="5842655"/>
            <a:ext cx="5196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-4.00</a:t>
            </a:r>
            <a:endParaRPr lang="en-US" sz="1100" dirty="0">
              <a:solidFill>
                <a:schemeClr val="tx1">
                  <a:lumMod val="75000"/>
                  <a:lumOff val="25000"/>
                </a:schemeClr>
              </a:solidFill>
            </a:endParaRPr>
          </a:p>
        </p:txBody>
      </p:sp>
      <p:sp>
        <p:nvSpPr>
          <p:cNvPr id="29" name="TextBox 28">
            <a:extLst>
              <a:ext uri="{FF2B5EF4-FFF2-40B4-BE49-F238E27FC236}">
                <a16:creationId xmlns:a16="http://schemas.microsoft.com/office/drawing/2014/main" id="{057DC05B-467E-403F-AF01-CCD78E16AF28}"/>
              </a:ext>
            </a:extLst>
          </p:cNvPr>
          <p:cNvSpPr txBox="1"/>
          <p:nvPr/>
        </p:nvSpPr>
        <p:spPr>
          <a:xfrm>
            <a:off x="6473083" y="5842655"/>
            <a:ext cx="5196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0.00</a:t>
            </a:r>
            <a:endParaRPr lang="en-US" sz="1100" dirty="0">
              <a:solidFill>
                <a:schemeClr val="tx1">
                  <a:lumMod val="75000"/>
                  <a:lumOff val="25000"/>
                </a:schemeClr>
              </a:solidFill>
            </a:endParaRPr>
          </a:p>
        </p:txBody>
      </p:sp>
      <p:sp>
        <p:nvSpPr>
          <p:cNvPr id="30" name="TextBox 29">
            <a:extLst>
              <a:ext uri="{FF2B5EF4-FFF2-40B4-BE49-F238E27FC236}">
                <a16:creationId xmlns:a16="http://schemas.microsoft.com/office/drawing/2014/main" id="{021256B4-AF5A-4D60-8D07-4A375AB37295}"/>
              </a:ext>
            </a:extLst>
          </p:cNvPr>
          <p:cNvSpPr txBox="1"/>
          <p:nvPr/>
        </p:nvSpPr>
        <p:spPr>
          <a:xfrm>
            <a:off x="7097674" y="5842656"/>
            <a:ext cx="5196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4.00</a:t>
            </a:r>
            <a:endParaRPr lang="en-US" sz="1100" dirty="0">
              <a:solidFill>
                <a:schemeClr val="tx1">
                  <a:lumMod val="75000"/>
                  <a:lumOff val="25000"/>
                </a:schemeClr>
              </a:solidFill>
            </a:endParaRPr>
          </a:p>
        </p:txBody>
      </p:sp>
      <p:sp>
        <p:nvSpPr>
          <p:cNvPr id="31" name="TextBox 30">
            <a:extLst>
              <a:ext uri="{FF2B5EF4-FFF2-40B4-BE49-F238E27FC236}">
                <a16:creationId xmlns:a16="http://schemas.microsoft.com/office/drawing/2014/main" id="{5F8C46A6-B1EA-4CCE-9755-FEBEBE92C979}"/>
              </a:ext>
            </a:extLst>
          </p:cNvPr>
          <p:cNvSpPr txBox="1"/>
          <p:nvPr/>
        </p:nvSpPr>
        <p:spPr>
          <a:xfrm>
            <a:off x="7697281" y="5830163"/>
            <a:ext cx="51965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8.00</a:t>
            </a:r>
            <a:endParaRPr lang="en-US" sz="1100" dirty="0">
              <a:solidFill>
                <a:schemeClr val="tx1">
                  <a:lumMod val="75000"/>
                  <a:lumOff val="25000"/>
                </a:schemeClr>
              </a:solidFill>
            </a:endParaRPr>
          </a:p>
        </p:txBody>
      </p:sp>
      <p:sp>
        <p:nvSpPr>
          <p:cNvPr id="32" name="TextBox 31">
            <a:extLst>
              <a:ext uri="{FF2B5EF4-FFF2-40B4-BE49-F238E27FC236}">
                <a16:creationId xmlns:a16="http://schemas.microsoft.com/office/drawing/2014/main" id="{64F33C80-9554-4258-B694-3E317E2037B3}"/>
              </a:ext>
            </a:extLst>
          </p:cNvPr>
          <p:cNvSpPr txBox="1"/>
          <p:nvPr/>
        </p:nvSpPr>
        <p:spPr>
          <a:xfrm>
            <a:off x="6801129" y="6103627"/>
            <a:ext cx="156326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rPr>
              <a:t>Square Kilometers</a:t>
            </a:r>
            <a:endParaRPr lang="en-US" dirty="0">
              <a:solidFill>
                <a:schemeClr val="tx1">
                  <a:lumMod val="75000"/>
                  <a:lumOff val="25000"/>
                </a:schemeClr>
              </a:solidFill>
            </a:endParaRPr>
          </a:p>
        </p:txBody>
      </p:sp>
    </p:spTree>
    <p:extLst>
      <p:ext uri="{BB962C8B-B14F-4D97-AF65-F5344CB8AC3E}">
        <p14:creationId xmlns:p14="http://schemas.microsoft.com/office/powerpoint/2010/main" val="167332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3500BE6-8F45-45EE-9458-92798579C13F}"/>
              </a:ext>
            </a:extLst>
          </p:cNvPr>
          <p:cNvSpPr/>
          <p:nvPr/>
        </p:nvSpPr>
        <p:spPr>
          <a:xfrm>
            <a:off x="9146875" y="2669874"/>
            <a:ext cx="1754036" cy="1222074"/>
          </a:xfrm>
          <a:prstGeom prst="roundRect">
            <a:avLst/>
          </a:prstGeom>
          <a:solidFill>
            <a:srgbClr val="E0CCD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17AF8E02-8256-4D61-BDD1-1C51F1A88F31}"/>
              </a:ext>
            </a:extLst>
          </p:cNvPr>
          <p:cNvSpPr/>
          <p:nvPr/>
        </p:nvSpPr>
        <p:spPr>
          <a:xfrm>
            <a:off x="6501442" y="2669875"/>
            <a:ext cx="1754036" cy="1222074"/>
          </a:xfrm>
          <a:prstGeom prst="roundRect">
            <a:avLst/>
          </a:prstGeom>
          <a:solidFill>
            <a:srgbClr val="E0CCD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A284D549-ABB2-4F41-86B8-610661FBA205}"/>
              </a:ext>
            </a:extLst>
          </p:cNvPr>
          <p:cNvSpPr/>
          <p:nvPr/>
        </p:nvSpPr>
        <p:spPr>
          <a:xfrm>
            <a:off x="3827253" y="2669874"/>
            <a:ext cx="1754036" cy="1222074"/>
          </a:xfrm>
          <a:prstGeom prst="roundRect">
            <a:avLst/>
          </a:prstGeom>
          <a:solidFill>
            <a:srgbClr val="E0CCD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75EF3628-9403-439A-B2EB-E5380C540072}"/>
              </a:ext>
            </a:extLst>
          </p:cNvPr>
          <p:cNvSpPr/>
          <p:nvPr/>
        </p:nvSpPr>
        <p:spPr>
          <a:xfrm>
            <a:off x="1153065" y="2669875"/>
            <a:ext cx="1754036" cy="1222074"/>
          </a:xfrm>
          <a:prstGeom prst="roundRect">
            <a:avLst/>
          </a:prstGeom>
          <a:solidFill>
            <a:srgbClr val="E0CCD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ea typeface="+mj-lt"/>
                <a:cs typeface="+mj-lt"/>
              </a:rPr>
              <a:t>METHODS: Forecasting</a:t>
            </a:r>
            <a:endParaRPr lang="en-US" sz="4000" b="1" dirty="0">
              <a:solidFill>
                <a:srgbClr val="66A478"/>
              </a:solidFill>
              <a:latin typeface="Century Gothic"/>
            </a:endParaRPr>
          </a:p>
        </p:txBody>
      </p:sp>
      <p:sp>
        <p:nvSpPr>
          <p:cNvPr id="4" name="TextBox 3">
            <a:extLst>
              <a:ext uri="{FF2B5EF4-FFF2-40B4-BE49-F238E27FC236}">
                <a16:creationId xmlns:a16="http://schemas.microsoft.com/office/drawing/2014/main" id="{9E5EB5D0-3A5E-4327-83D8-E84D60014EA7}"/>
              </a:ext>
            </a:extLst>
          </p:cNvPr>
          <p:cNvSpPr txBox="1"/>
          <p:nvPr/>
        </p:nvSpPr>
        <p:spPr>
          <a:xfrm>
            <a:off x="7126309" y="6442954"/>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Microsoft PowerPoint</a:t>
            </a:r>
          </a:p>
        </p:txBody>
      </p:sp>
      <p:sp>
        <p:nvSpPr>
          <p:cNvPr id="16" name="TextBox 15">
            <a:extLst>
              <a:ext uri="{FF2B5EF4-FFF2-40B4-BE49-F238E27FC236}">
                <a16:creationId xmlns:a16="http://schemas.microsoft.com/office/drawing/2014/main" id="{59C1892D-62C6-4715-AEFA-95E2A546442A}"/>
              </a:ext>
            </a:extLst>
          </p:cNvPr>
          <p:cNvSpPr txBox="1"/>
          <p:nvPr/>
        </p:nvSpPr>
        <p:spPr>
          <a:xfrm>
            <a:off x="1248477" y="2771477"/>
            <a:ext cx="15684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Arial"/>
              </a:rPr>
              <a:t>Land Change Modeler</a:t>
            </a:r>
            <a:endParaRPr lang="en-US" b="1"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6D011034-3967-4A26-9E7C-E77920CBC099}"/>
              </a:ext>
            </a:extLst>
          </p:cNvPr>
          <p:cNvSpPr txBox="1"/>
          <p:nvPr/>
        </p:nvSpPr>
        <p:spPr>
          <a:xfrm>
            <a:off x="3824818" y="2771477"/>
            <a:ext cx="17589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Arial"/>
              </a:rPr>
              <a:t>Import historical land cover</a:t>
            </a:r>
            <a:endParaRPr lang="en-US" dirty="0">
              <a:solidFill>
                <a:schemeClr val="tx1">
                  <a:lumMod val="75000"/>
                  <a:lumOff val="25000"/>
                </a:schemeClr>
              </a:solidFill>
            </a:endParaRPr>
          </a:p>
        </p:txBody>
      </p:sp>
      <p:sp>
        <p:nvSpPr>
          <p:cNvPr id="25" name="Arrow: Right 24">
            <a:extLst>
              <a:ext uri="{FF2B5EF4-FFF2-40B4-BE49-F238E27FC236}">
                <a16:creationId xmlns:a16="http://schemas.microsoft.com/office/drawing/2014/main" id="{3DE2ADA0-2781-49BC-8B0A-F3B6B8A4F5EB}"/>
              </a:ext>
            </a:extLst>
          </p:cNvPr>
          <p:cNvSpPr/>
          <p:nvPr/>
        </p:nvSpPr>
        <p:spPr>
          <a:xfrm>
            <a:off x="3050122" y="3017049"/>
            <a:ext cx="645583" cy="508000"/>
          </a:xfrm>
          <a:prstGeom prst="rightArrow">
            <a:avLst/>
          </a:prstGeom>
          <a:solidFill>
            <a:srgbClr val="CFA1C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31" name="TextBox 30">
            <a:extLst>
              <a:ext uri="{FF2B5EF4-FFF2-40B4-BE49-F238E27FC236}">
                <a16:creationId xmlns:a16="http://schemas.microsoft.com/office/drawing/2014/main" id="{DC6F6076-238A-4898-99AD-BAA992EA5F1D}"/>
              </a:ext>
            </a:extLst>
          </p:cNvPr>
          <p:cNvSpPr txBox="1"/>
          <p:nvPr/>
        </p:nvSpPr>
        <p:spPr>
          <a:xfrm>
            <a:off x="6506993" y="2782059"/>
            <a:ext cx="175894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Arial"/>
              </a:rPr>
              <a:t>Change </a:t>
            </a:r>
            <a:endParaRPr lang="en-US" sz="2000" b="1" dirty="0">
              <a:solidFill>
                <a:schemeClr val="tx1">
                  <a:lumMod val="75000"/>
                  <a:lumOff val="25000"/>
                </a:schemeClr>
              </a:solidFill>
              <a:ea typeface="+mn-lt"/>
              <a:cs typeface="+mn-lt"/>
            </a:endParaRPr>
          </a:p>
          <a:p>
            <a:pPr algn="ctr"/>
            <a:r>
              <a:rPr lang="en-US" sz="2000" b="1" dirty="0">
                <a:solidFill>
                  <a:schemeClr val="tx1">
                    <a:lumMod val="75000"/>
                    <a:lumOff val="25000"/>
                  </a:schemeClr>
                </a:solidFill>
                <a:latin typeface="Century Gothic"/>
                <a:cs typeface="Arial"/>
              </a:rPr>
              <a:t>analysis </a:t>
            </a:r>
            <a:endParaRPr lang="en-US" sz="2000" b="1" dirty="0">
              <a:solidFill>
                <a:schemeClr val="tx1">
                  <a:lumMod val="75000"/>
                  <a:lumOff val="25000"/>
                </a:schemeClr>
              </a:solidFill>
              <a:ea typeface="+mn-lt"/>
              <a:cs typeface="+mn-lt"/>
            </a:endParaRPr>
          </a:p>
          <a:p>
            <a:pPr algn="ctr"/>
            <a:r>
              <a:rPr lang="en-US" sz="2000" b="1" dirty="0">
                <a:solidFill>
                  <a:schemeClr val="tx1">
                    <a:lumMod val="75000"/>
                    <a:lumOff val="25000"/>
                  </a:schemeClr>
                </a:solidFill>
                <a:latin typeface="Century Gothic"/>
                <a:cs typeface="Arial"/>
              </a:rPr>
              <a:t>maps</a:t>
            </a:r>
            <a:endParaRPr lang="en-US" sz="2000" b="1" dirty="0">
              <a:solidFill>
                <a:schemeClr val="tx1">
                  <a:lumMod val="75000"/>
                  <a:lumOff val="25000"/>
                </a:schemeClr>
              </a:solidFill>
              <a:ea typeface="+mn-lt"/>
              <a:cs typeface="+mn-lt"/>
            </a:endParaRPr>
          </a:p>
          <a:p>
            <a:pPr algn="ctr"/>
            <a:endParaRPr lang="en-US" sz="2000" b="1" dirty="0">
              <a:solidFill>
                <a:schemeClr val="tx1">
                  <a:lumMod val="75000"/>
                  <a:lumOff val="25000"/>
                </a:schemeClr>
              </a:solidFill>
              <a:latin typeface="Century Gothic"/>
              <a:cs typeface="Arial"/>
            </a:endParaRPr>
          </a:p>
        </p:txBody>
      </p:sp>
      <p:sp>
        <p:nvSpPr>
          <p:cNvPr id="34" name="TextBox 33">
            <a:extLst>
              <a:ext uri="{FF2B5EF4-FFF2-40B4-BE49-F238E27FC236}">
                <a16:creationId xmlns:a16="http://schemas.microsoft.com/office/drawing/2014/main" id="{50BBF23D-8235-48BC-B9FF-F7DC99DDFFAC}"/>
              </a:ext>
            </a:extLst>
          </p:cNvPr>
          <p:cNvSpPr txBox="1"/>
          <p:nvPr/>
        </p:nvSpPr>
        <p:spPr>
          <a:xfrm>
            <a:off x="9149033" y="2771477"/>
            <a:ext cx="175894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Arial"/>
              </a:rPr>
              <a:t>Change </a:t>
            </a:r>
            <a:endParaRPr lang="en-US" sz="2000" b="1" dirty="0">
              <a:ea typeface="+mn-lt"/>
              <a:cs typeface="+mn-lt"/>
            </a:endParaRPr>
          </a:p>
          <a:p>
            <a:pPr algn="ctr"/>
            <a:r>
              <a:rPr lang="en-US" sz="2000" b="1" dirty="0">
                <a:solidFill>
                  <a:schemeClr val="tx1">
                    <a:lumMod val="75000"/>
                    <a:lumOff val="25000"/>
                  </a:schemeClr>
                </a:solidFill>
                <a:latin typeface="Century Gothic"/>
                <a:cs typeface="Arial"/>
              </a:rPr>
              <a:t>prediction </a:t>
            </a:r>
            <a:endParaRPr lang="en-US" sz="2000" b="1" dirty="0">
              <a:solidFill>
                <a:schemeClr val="tx1">
                  <a:lumMod val="75000"/>
                  <a:lumOff val="25000"/>
                </a:schemeClr>
              </a:solidFill>
              <a:ea typeface="+mn-lt"/>
              <a:cs typeface="+mn-lt"/>
            </a:endParaRPr>
          </a:p>
          <a:p>
            <a:pPr algn="ctr"/>
            <a:r>
              <a:rPr lang="en-US" sz="2000" b="1" dirty="0">
                <a:solidFill>
                  <a:schemeClr val="tx1">
                    <a:lumMod val="75000"/>
                    <a:lumOff val="25000"/>
                  </a:schemeClr>
                </a:solidFill>
                <a:latin typeface="Century Gothic"/>
                <a:cs typeface="Arial"/>
              </a:rPr>
              <a:t>modeling</a:t>
            </a:r>
            <a:endParaRPr lang="en-US" sz="2000" b="1" dirty="0">
              <a:solidFill>
                <a:schemeClr val="tx1">
                  <a:lumMod val="75000"/>
                  <a:lumOff val="25000"/>
                </a:schemeClr>
              </a:solidFill>
              <a:ea typeface="+mn-lt"/>
              <a:cs typeface="+mn-lt"/>
            </a:endParaRPr>
          </a:p>
          <a:p>
            <a:pPr algn="ctr"/>
            <a:endParaRPr lang="en-US" sz="2000" b="1" dirty="0">
              <a:solidFill>
                <a:schemeClr val="tx1">
                  <a:lumMod val="75000"/>
                  <a:lumOff val="25000"/>
                </a:schemeClr>
              </a:solidFill>
              <a:latin typeface="Century Gothic"/>
              <a:cs typeface="Arial"/>
            </a:endParaRPr>
          </a:p>
        </p:txBody>
      </p:sp>
      <p:sp>
        <p:nvSpPr>
          <p:cNvPr id="36" name="Arrow: Right 35">
            <a:extLst>
              <a:ext uri="{FF2B5EF4-FFF2-40B4-BE49-F238E27FC236}">
                <a16:creationId xmlns:a16="http://schemas.microsoft.com/office/drawing/2014/main" id="{BC941881-8A41-49FC-AFA5-EE033CDD1C77}"/>
              </a:ext>
            </a:extLst>
          </p:cNvPr>
          <p:cNvSpPr/>
          <p:nvPr/>
        </p:nvSpPr>
        <p:spPr>
          <a:xfrm>
            <a:off x="5707337" y="3027632"/>
            <a:ext cx="645583" cy="508000"/>
          </a:xfrm>
          <a:prstGeom prst="rightArrow">
            <a:avLst/>
          </a:prstGeom>
          <a:solidFill>
            <a:srgbClr val="CFA1C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sp>
        <p:nvSpPr>
          <p:cNvPr id="37" name="Arrow: Right 36">
            <a:extLst>
              <a:ext uri="{FF2B5EF4-FFF2-40B4-BE49-F238E27FC236}">
                <a16:creationId xmlns:a16="http://schemas.microsoft.com/office/drawing/2014/main" id="{3B4EDB67-1C59-46C7-A9E1-D8CB1C3FF6A6}"/>
              </a:ext>
            </a:extLst>
          </p:cNvPr>
          <p:cNvSpPr/>
          <p:nvPr/>
        </p:nvSpPr>
        <p:spPr>
          <a:xfrm>
            <a:off x="8356964" y="3027632"/>
            <a:ext cx="645583" cy="508000"/>
          </a:xfrm>
          <a:prstGeom prst="rightArrow">
            <a:avLst/>
          </a:prstGeom>
          <a:solidFill>
            <a:srgbClr val="CFA1C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pic>
        <p:nvPicPr>
          <p:cNvPr id="6" name="Graphic 6" descr="Forest scene with solid fill">
            <a:extLst>
              <a:ext uri="{FF2B5EF4-FFF2-40B4-BE49-F238E27FC236}">
                <a16:creationId xmlns:a16="http://schemas.microsoft.com/office/drawing/2014/main" id="{9D863A44-F4DD-4A27-B1AC-A88DD2D171A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570008" y="4107611"/>
            <a:ext cx="914400" cy="914400"/>
          </a:xfrm>
          <a:prstGeom prst="rect">
            <a:avLst/>
          </a:prstGeom>
        </p:spPr>
      </p:pic>
      <p:pic>
        <p:nvPicPr>
          <p:cNvPr id="7" name="Graphic 7" descr="Gears with solid fill">
            <a:extLst>
              <a:ext uri="{FF2B5EF4-FFF2-40B4-BE49-F238E27FC236}">
                <a16:creationId xmlns:a16="http://schemas.microsoft.com/office/drawing/2014/main" id="{ACFFFE0D-71FE-4272-8379-7803262A5AA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244196" y="4165121"/>
            <a:ext cx="914400" cy="914400"/>
          </a:xfrm>
          <a:prstGeom prst="rect">
            <a:avLst/>
          </a:prstGeom>
        </p:spPr>
      </p:pic>
      <p:pic>
        <p:nvPicPr>
          <p:cNvPr id="8" name="Graphic 8" descr="Map with pin with solid fill">
            <a:extLst>
              <a:ext uri="{FF2B5EF4-FFF2-40B4-BE49-F238E27FC236}">
                <a16:creationId xmlns:a16="http://schemas.microsoft.com/office/drawing/2014/main" id="{0E5D1F50-43D9-4661-912A-58B4D6D584D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18385" y="4165120"/>
            <a:ext cx="914400" cy="914400"/>
          </a:xfrm>
          <a:prstGeom prst="rect">
            <a:avLst/>
          </a:prstGeom>
        </p:spPr>
      </p:pic>
      <p:pic>
        <p:nvPicPr>
          <p:cNvPr id="9" name="Graphic 9" descr="Hourglass 30% with solid fill">
            <a:extLst>
              <a:ext uri="{FF2B5EF4-FFF2-40B4-BE49-F238E27FC236}">
                <a16:creationId xmlns:a16="http://schemas.microsoft.com/office/drawing/2014/main" id="{2F4FD399-9E6D-481D-BDE6-4013A9C1E50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563819" y="4165120"/>
            <a:ext cx="914400" cy="914400"/>
          </a:xfrm>
          <a:prstGeom prst="rect">
            <a:avLst/>
          </a:prstGeom>
        </p:spPr>
      </p:pic>
      <p:pic>
        <p:nvPicPr>
          <p:cNvPr id="22" name="Graphic 10" descr="Daily calendar with solid fill">
            <a:extLst>
              <a:ext uri="{FF2B5EF4-FFF2-40B4-BE49-F238E27FC236}">
                <a16:creationId xmlns:a16="http://schemas.microsoft.com/office/drawing/2014/main" id="{4C805B8D-6628-4F0C-9180-2033C6C6C1C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235460" y="311989"/>
            <a:ext cx="1000664" cy="1043796"/>
          </a:xfrm>
          <a:prstGeom prst="rect">
            <a:avLst/>
          </a:prstGeom>
        </p:spPr>
      </p:pic>
    </p:spTree>
    <p:extLst>
      <p:ext uri="{BB962C8B-B14F-4D97-AF65-F5344CB8AC3E}">
        <p14:creationId xmlns:p14="http://schemas.microsoft.com/office/powerpoint/2010/main" val="1811049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54023"/>
            <a:ext cx="5259881" cy="105830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RESULTS: Land Cover Forecasting</a:t>
            </a:r>
            <a:endParaRPr lang="en-US" sz="4000" b="1" dirty="0">
              <a:solidFill>
                <a:srgbClr val="66A478"/>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AC25BF5A-8C99-4C31-9F10-70C153706B28}"/>
              </a:ext>
            </a:extLst>
          </p:cNvPr>
          <p:cNvSpPr txBox="1">
            <a:spLocks/>
          </p:cNvSpPr>
          <p:nvPr/>
        </p:nvSpPr>
        <p:spPr>
          <a:xfrm>
            <a:off x="648738" y="1684197"/>
            <a:ext cx="5577760" cy="45180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2031 </a:t>
            </a:r>
          </a:p>
          <a:p>
            <a:pPr lvl="1">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10-year forecast</a:t>
            </a:r>
            <a:endParaRPr lang="en-US" sz="2200" dirty="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buFont typeface="Arial"/>
              <a:buChar char="•"/>
            </a:pPr>
            <a:r>
              <a:rPr lang="en-US" sz="2200" dirty="0">
                <a:solidFill>
                  <a:schemeClr val="tx1">
                    <a:lumMod val="75000"/>
                    <a:lumOff val="25000"/>
                  </a:schemeClr>
                </a:solidFill>
                <a:latin typeface="Century Gothic"/>
              </a:rPr>
              <a:t>2046</a:t>
            </a:r>
          </a:p>
          <a:p>
            <a:pPr lvl="1">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25-year forecast</a:t>
            </a:r>
          </a:p>
          <a:p>
            <a:pPr marL="457200" lvl="1" indent="0">
              <a:lnSpc>
                <a:spcPct val="100000"/>
              </a:lnSpc>
              <a:spcBef>
                <a:spcPts val="0"/>
              </a:spcBef>
              <a:spcAft>
                <a:spcPts val="600"/>
              </a:spcAft>
              <a:buClr>
                <a:srgbClr val="66A478"/>
              </a:buClr>
              <a:buNone/>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NPS management plans</a:t>
            </a:r>
          </a:p>
          <a:p>
            <a:pPr marL="0" indent="0">
              <a:lnSpc>
                <a:spcPct val="100000"/>
              </a:lnSpc>
              <a:spcBef>
                <a:spcPts val="0"/>
              </a:spcBef>
              <a:spcAft>
                <a:spcPts val="600"/>
              </a:spcAft>
              <a:buClr>
                <a:srgbClr val="66A478"/>
              </a:buClr>
              <a:buNone/>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Stochastic model</a:t>
            </a:r>
          </a:p>
          <a:p>
            <a:pPr marL="0" indent="0">
              <a:lnSpc>
                <a:spcPct val="100000"/>
              </a:lnSpc>
              <a:spcBef>
                <a:spcPts val="0"/>
              </a:spcBef>
              <a:spcAft>
                <a:spcPts val="600"/>
              </a:spcAft>
              <a:buClr>
                <a:srgbClr val="66A478"/>
              </a:buClr>
              <a:buNone/>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Storm disturbance scenarios</a:t>
            </a: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p:txBody>
      </p:sp>
      <p:pic>
        <p:nvPicPr>
          <p:cNvPr id="2" name="Graphic 10" descr="Daily calendar with solid fill">
            <a:extLst>
              <a:ext uri="{FF2B5EF4-FFF2-40B4-BE49-F238E27FC236}">
                <a16:creationId xmlns:a16="http://schemas.microsoft.com/office/drawing/2014/main" id="{BF274521-2B5C-484C-828D-D8A1E74419C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23538" y="80272"/>
            <a:ext cx="1000664" cy="1043796"/>
          </a:xfrm>
          <a:prstGeom prst="rect">
            <a:avLst/>
          </a:prstGeom>
        </p:spPr>
      </p:pic>
      <p:sp>
        <p:nvSpPr>
          <p:cNvPr id="4" name="TextBox 3">
            <a:extLst>
              <a:ext uri="{FF2B5EF4-FFF2-40B4-BE49-F238E27FC236}">
                <a16:creationId xmlns:a16="http://schemas.microsoft.com/office/drawing/2014/main" id="{52526A83-ECA8-4094-90C1-7C39C274276C}"/>
              </a:ext>
            </a:extLst>
          </p:cNvPr>
          <p:cNvSpPr txBox="1"/>
          <p:nvPr/>
        </p:nvSpPr>
        <p:spPr>
          <a:xfrm>
            <a:off x="7126309" y="6543595"/>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Microsoft PowerPoint</a:t>
            </a:r>
          </a:p>
        </p:txBody>
      </p:sp>
      <p:pic>
        <p:nvPicPr>
          <p:cNvPr id="6" name="Picture 6" descr="A picture containing arrow&#10;&#10;Description automatically generated">
            <a:extLst>
              <a:ext uri="{FF2B5EF4-FFF2-40B4-BE49-F238E27FC236}">
                <a16:creationId xmlns:a16="http://schemas.microsoft.com/office/drawing/2014/main" id="{A8E1CBDC-1C9A-48D3-A6B9-A4F0941591E1}"/>
              </a:ext>
            </a:extLst>
          </p:cNvPr>
          <p:cNvPicPr>
            <a:picLocks noChangeAspect="1"/>
          </p:cNvPicPr>
          <p:nvPr/>
        </p:nvPicPr>
        <p:blipFill rotWithShape="1">
          <a:blip r:embed="rId5"/>
          <a:srcRect t="2849" r="10032" b="95"/>
          <a:stretch/>
        </p:blipFill>
        <p:spPr>
          <a:xfrm>
            <a:off x="8658990" y="-2223"/>
            <a:ext cx="3528896" cy="6389712"/>
          </a:xfrm>
          <a:prstGeom prst="rect">
            <a:avLst/>
          </a:prstGeom>
        </p:spPr>
      </p:pic>
      <p:pic>
        <p:nvPicPr>
          <p:cNvPr id="7" name="Picture 7" descr="A picture containing text, yellow, electronics, screenshot&#10;&#10;Description automatically generated">
            <a:extLst>
              <a:ext uri="{FF2B5EF4-FFF2-40B4-BE49-F238E27FC236}">
                <a16:creationId xmlns:a16="http://schemas.microsoft.com/office/drawing/2014/main" id="{711EF1D7-96CF-44B1-B4CA-9657BDF4D912}"/>
              </a:ext>
            </a:extLst>
          </p:cNvPr>
          <p:cNvPicPr>
            <a:picLocks noChangeAspect="1"/>
          </p:cNvPicPr>
          <p:nvPr/>
        </p:nvPicPr>
        <p:blipFill>
          <a:blip r:embed="rId6"/>
          <a:stretch>
            <a:fillRect/>
          </a:stretch>
        </p:blipFill>
        <p:spPr>
          <a:xfrm>
            <a:off x="6333124" y="1966740"/>
            <a:ext cx="482425" cy="4114800"/>
          </a:xfrm>
          <a:prstGeom prst="rect">
            <a:avLst/>
          </a:prstGeom>
        </p:spPr>
      </p:pic>
      <p:sp>
        <p:nvSpPr>
          <p:cNvPr id="9" name="TextBox 33">
            <a:extLst>
              <a:ext uri="{FF2B5EF4-FFF2-40B4-BE49-F238E27FC236}">
                <a16:creationId xmlns:a16="http://schemas.microsoft.com/office/drawing/2014/main" id="{40744E05-9009-4996-AF9E-4B7281700D85}"/>
              </a:ext>
            </a:extLst>
          </p:cNvPr>
          <p:cNvSpPr txBox="1"/>
          <p:nvPr/>
        </p:nvSpPr>
        <p:spPr>
          <a:xfrm>
            <a:off x="6813205" y="1964587"/>
            <a:ext cx="796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ea typeface="+mn-lt"/>
                <a:cs typeface="+mn-lt"/>
              </a:rPr>
              <a:t>0.00</a:t>
            </a:r>
          </a:p>
        </p:txBody>
      </p:sp>
      <p:sp>
        <p:nvSpPr>
          <p:cNvPr id="10" name="TextBox 33">
            <a:extLst>
              <a:ext uri="{FF2B5EF4-FFF2-40B4-BE49-F238E27FC236}">
                <a16:creationId xmlns:a16="http://schemas.microsoft.com/office/drawing/2014/main" id="{F0441440-F902-418C-9550-8C87F1EF4329}"/>
              </a:ext>
            </a:extLst>
          </p:cNvPr>
          <p:cNvSpPr txBox="1"/>
          <p:nvPr/>
        </p:nvSpPr>
        <p:spPr>
          <a:xfrm>
            <a:off x="6813205" y="3755564"/>
            <a:ext cx="796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ea typeface="+mn-lt"/>
                <a:cs typeface="+mn-lt"/>
              </a:rPr>
              <a:t>0.27</a:t>
            </a:r>
          </a:p>
        </p:txBody>
      </p:sp>
      <p:sp>
        <p:nvSpPr>
          <p:cNvPr id="11" name="TextBox 33">
            <a:extLst>
              <a:ext uri="{FF2B5EF4-FFF2-40B4-BE49-F238E27FC236}">
                <a16:creationId xmlns:a16="http://schemas.microsoft.com/office/drawing/2014/main" id="{6A78DB8A-F04F-426E-97E7-CAE4186B5102}"/>
              </a:ext>
            </a:extLst>
          </p:cNvPr>
          <p:cNvSpPr txBox="1"/>
          <p:nvPr/>
        </p:nvSpPr>
        <p:spPr>
          <a:xfrm>
            <a:off x="6813205" y="5702280"/>
            <a:ext cx="796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lumMod val="75000"/>
                    <a:lumOff val="25000"/>
                  </a:schemeClr>
                </a:solidFill>
                <a:latin typeface="Century Gothic"/>
                <a:ea typeface="+mn-lt"/>
                <a:cs typeface="+mn-lt"/>
              </a:rPr>
              <a:t>0.54</a:t>
            </a:r>
          </a:p>
        </p:txBody>
      </p:sp>
      <p:sp>
        <p:nvSpPr>
          <p:cNvPr id="12" name="TextBox 33">
            <a:extLst>
              <a:ext uri="{FF2B5EF4-FFF2-40B4-BE49-F238E27FC236}">
                <a16:creationId xmlns:a16="http://schemas.microsoft.com/office/drawing/2014/main" id="{0881EE0B-0104-4257-A6F7-E4274BD4E80A}"/>
              </a:ext>
            </a:extLst>
          </p:cNvPr>
          <p:cNvSpPr txBox="1"/>
          <p:nvPr/>
        </p:nvSpPr>
        <p:spPr>
          <a:xfrm>
            <a:off x="6262564" y="1169214"/>
            <a:ext cx="2359418" cy="6518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75000"/>
                    <a:lumOff val="25000"/>
                  </a:schemeClr>
                </a:solidFill>
                <a:latin typeface="Century Gothic"/>
                <a:ea typeface="+mn-lt"/>
                <a:cs typeface="+mn-lt"/>
              </a:rPr>
              <a:t>Projected Potential for Transition:</a:t>
            </a:r>
            <a:endParaRPr lang="en-US"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216726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ERRORS &amp; UNCERTANTIES</a:t>
            </a:r>
            <a:endParaRPr lang="en-US" sz="4000" b="1" dirty="0">
              <a:solidFill>
                <a:srgbClr val="66A478"/>
              </a:solidFill>
              <a:latin typeface="Century Gothic" panose="020B0502020202020204" pitchFamily="34" charset="0"/>
            </a:endParaRPr>
          </a:p>
        </p:txBody>
      </p:sp>
      <p:sp>
        <p:nvSpPr>
          <p:cNvPr id="2" name="Text Placeholder 5">
            <a:extLst>
              <a:ext uri="{FF2B5EF4-FFF2-40B4-BE49-F238E27FC236}">
                <a16:creationId xmlns:a16="http://schemas.microsoft.com/office/drawing/2014/main" id="{3C0FE8F0-92BE-4FBD-B0B5-23C20AE6DB3B}"/>
              </a:ext>
            </a:extLst>
          </p:cNvPr>
          <p:cNvSpPr txBox="1">
            <a:spLocks/>
          </p:cNvSpPr>
          <p:nvPr/>
        </p:nvSpPr>
        <p:spPr>
          <a:xfrm>
            <a:off x="2230208" y="1367602"/>
            <a:ext cx="5561673" cy="179134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Coarse spatial resolution of turbidity</a:t>
            </a: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ea typeface="+mn-lt"/>
                <a:cs typeface="+mn-lt"/>
              </a:rPr>
              <a:t>Ambiguity of turbidity due to potential presence of other suspended solids</a:t>
            </a:r>
          </a:p>
          <a:p>
            <a:pPr>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a:ea typeface="+mn-lt"/>
              <a:cs typeface="+mn-lt"/>
            </a:endParaRPr>
          </a:p>
        </p:txBody>
      </p:sp>
      <p:pic>
        <p:nvPicPr>
          <p:cNvPr id="5" name="Picture 16" descr="Icon&#10;&#10;Description automatically generated">
            <a:extLst>
              <a:ext uri="{FF2B5EF4-FFF2-40B4-BE49-F238E27FC236}">
                <a16:creationId xmlns:a16="http://schemas.microsoft.com/office/drawing/2014/main" id="{61F7A18F-802E-4E8D-9EA6-5E9678E7E338}"/>
              </a:ext>
            </a:extLst>
          </p:cNvPr>
          <p:cNvPicPr>
            <a:picLocks noChangeAspect="1"/>
          </p:cNvPicPr>
          <p:nvPr/>
        </p:nvPicPr>
        <p:blipFill rotWithShape="1">
          <a:blip r:embed="rId3"/>
          <a:srcRect l="-118" t="170" r="523" b="16842"/>
          <a:stretch/>
        </p:blipFill>
        <p:spPr>
          <a:xfrm flipH="1">
            <a:off x="608782" y="1794780"/>
            <a:ext cx="1063540" cy="939438"/>
          </a:xfrm>
          <a:prstGeom prst="rect">
            <a:avLst/>
          </a:prstGeom>
        </p:spPr>
      </p:pic>
      <p:pic>
        <p:nvPicPr>
          <p:cNvPr id="7" name="Graphic 6" descr="Plant With Roots with solid fill">
            <a:extLst>
              <a:ext uri="{FF2B5EF4-FFF2-40B4-BE49-F238E27FC236}">
                <a16:creationId xmlns:a16="http://schemas.microsoft.com/office/drawing/2014/main" id="{51A12C65-A0F5-4D7D-B77A-BD8C03A08F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76243" y="3390331"/>
            <a:ext cx="1130059" cy="971909"/>
          </a:xfrm>
          <a:prstGeom prst="rect">
            <a:avLst/>
          </a:prstGeom>
        </p:spPr>
      </p:pic>
      <p:pic>
        <p:nvPicPr>
          <p:cNvPr id="9" name="Graphic 10" descr="Daily calendar with solid fill">
            <a:extLst>
              <a:ext uri="{FF2B5EF4-FFF2-40B4-BE49-F238E27FC236}">
                <a16:creationId xmlns:a16="http://schemas.microsoft.com/office/drawing/2014/main" id="{59EFB72E-5586-4102-9468-E42A86DB07F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42857" y="4818016"/>
            <a:ext cx="1000664" cy="1043796"/>
          </a:xfrm>
          <a:prstGeom prst="rect">
            <a:avLst/>
          </a:prstGeom>
        </p:spPr>
      </p:pic>
      <p:sp>
        <p:nvSpPr>
          <p:cNvPr id="10" name="Text Placeholder 5">
            <a:extLst>
              <a:ext uri="{FF2B5EF4-FFF2-40B4-BE49-F238E27FC236}">
                <a16:creationId xmlns:a16="http://schemas.microsoft.com/office/drawing/2014/main" id="{020D238B-374B-4BE2-8F39-3FD6986FA091}"/>
              </a:ext>
            </a:extLst>
          </p:cNvPr>
          <p:cNvSpPr txBox="1">
            <a:spLocks/>
          </p:cNvSpPr>
          <p:nvPr/>
        </p:nvSpPr>
        <p:spPr>
          <a:xfrm>
            <a:off x="2255055" y="3226210"/>
            <a:ext cx="5561673" cy="13109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ea typeface="+mn-lt"/>
                <a:cs typeface="+mn-lt"/>
              </a:rPr>
              <a:t>Limited homogenous pixels for training data</a:t>
            </a:r>
            <a:endParaRPr lang="en-US" dirty="0">
              <a:solidFill>
                <a:schemeClr val="tx1">
                  <a:lumMod val="75000"/>
                  <a:lumOff val="25000"/>
                </a:schemeClr>
              </a:solidFill>
              <a:latin typeface="Calibri" panose="020F0502020204030204"/>
              <a:ea typeface="+mn-lt"/>
              <a:cs typeface="+mn-lt"/>
            </a:endParaRP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cs typeface="Calibri"/>
              </a:rPr>
              <a:t>Consolidated land cover classes</a:t>
            </a:r>
          </a:p>
          <a:p>
            <a:pPr>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a:cs typeface="Calibri"/>
            </a:endParaRPr>
          </a:p>
        </p:txBody>
      </p:sp>
      <p:sp>
        <p:nvSpPr>
          <p:cNvPr id="11" name="Text Placeholder 5">
            <a:extLst>
              <a:ext uri="{FF2B5EF4-FFF2-40B4-BE49-F238E27FC236}">
                <a16:creationId xmlns:a16="http://schemas.microsoft.com/office/drawing/2014/main" id="{6E0CCB14-705F-459A-BA0C-AC7A023795E3}"/>
              </a:ext>
            </a:extLst>
          </p:cNvPr>
          <p:cNvSpPr txBox="1">
            <a:spLocks/>
          </p:cNvSpPr>
          <p:nvPr/>
        </p:nvSpPr>
        <p:spPr>
          <a:xfrm>
            <a:off x="2311862" y="4677942"/>
            <a:ext cx="8220329" cy="1236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2200" dirty="0">
              <a:latin typeface="Century Gothic"/>
              <a:ea typeface="+mn-lt"/>
              <a:cs typeface="+mn-lt"/>
            </a:endParaRPr>
          </a:p>
          <a:p>
            <a:pPr>
              <a:lnSpc>
                <a:spcPct val="100000"/>
              </a:lnSpc>
              <a:spcBef>
                <a:spcPts val="0"/>
              </a:spcBef>
              <a:spcAft>
                <a:spcPts val="600"/>
              </a:spcAft>
              <a:buClr>
                <a:srgbClr val="66A478"/>
              </a:buClr>
            </a:pPr>
            <a:endParaRPr lang="en-US" sz="1800" dirty="0">
              <a:solidFill>
                <a:srgbClr val="FF0000"/>
              </a:solidFill>
              <a:latin typeface="Century Gothic"/>
              <a:cs typeface="Calibri" panose="020F0502020204030204"/>
            </a:endParaRPr>
          </a:p>
        </p:txBody>
      </p:sp>
      <p:sp>
        <p:nvSpPr>
          <p:cNvPr id="6" name="TextBox 5">
            <a:extLst>
              <a:ext uri="{FF2B5EF4-FFF2-40B4-BE49-F238E27FC236}">
                <a16:creationId xmlns:a16="http://schemas.microsoft.com/office/drawing/2014/main" id="{2E6E9453-DBFE-4E35-BBDA-403AABEBE148}"/>
              </a:ext>
            </a:extLst>
          </p:cNvPr>
          <p:cNvSpPr txBox="1"/>
          <p:nvPr/>
        </p:nvSpPr>
        <p:spPr>
          <a:xfrm>
            <a:off x="8401483" y="6009974"/>
            <a:ext cx="3624262" cy="27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rPr>
              <a:t>Image Credit: Eric Walker, 2014</a:t>
            </a:r>
            <a:endParaRPr lang="en-US" sz="1050" dirty="0">
              <a:solidFill>
                <a:srgbClr val="3F3F3F"/>
              </a:solidFill>
              <a:latin typeface="Century Gothic"/>
              <a:cs typeface="Calibri"/>
            </a:endParaRPr>
          </a:p>
          <a:p>
            <a:pPr algn="r"/>
            <a:endParaRPr lang="en-US" sz="1050" dirty="0">
              <a:solidFill>
                <a:srgbClr val="3F3F3F"/>
              </a:solidFill>
              <a:latin typeface="Century Gothic"/>
              <a:cs typeface="Calibri"/>
            </a:endParaRPr>
          </a:p>
        </p:txBody>
      </p:sp>
      <p:sp>
        <p:nvSpPr>
          <p:cNvPr id="12" name="Text Placeholder 5">
            <a:extLst>
              <a:ext uri="{FF2B5EF4-FFF2-40B4-BE49-F238E27FC236}">
                <a16:creationId xmlns:a16="http://schemas.microsoft.com/office/drawing/2014/main" id="{A62C6BC6-50CC-4459-8651-A85806D05B21}"/>
              </a:ext>
            </a:extLst>
          </p:cNvPr>
          <p:cNvSpPr txBox="1">
            <a:spLocks/>
          </p:cNvSpPr>
          <p:nvPr/>
        </p:nvSpPr>
        <p:spPr>
          <a:xfrm>
            <a:off x="2205359" y="4911001"/>
            <a:ext cx="5584628" cy="8549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cs typeface="Calibri"/>
              </a:rPr>
              <a:t>Change drivers not used in model</a:t>
            </a: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cs typeface="Calibri"/>
              </a:rPr>
              <a:t>Inherent uncertainty of forecasting</a:t>
            </a: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cs typeface="Calibri"/>
            </a:endParaRPr>
          </a:p>
        </p:txBody>
      </p:sp>
      <p:sp>
        <p:nvSpPr>
          <p:cNvPr id="8" name="TextBox 7">
            <a:extLst>
              <a:ext uri="{FF2B5EF4-FFF2-40B4-BE49-F238E27FC236}">
                <a16:creationId xmlns:a16="http://schemas.microsoft.com/office/drawing/2014/main" id="{807ADF37-4B1F-4F55-99E1-7CE923F5F2BE}"/>
              </a:ext>
            </a:extLst>
          </p:cNvPr>
          <p:cNvSpPr txBox="1"/>
          <p:nvPr/>
        </p:nvSpPr>
        <p:spPr>
          <a:xfrm>
            <a:off x="5501640" y="6568440"/>
            <a:ext cx="6690360" cy="438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endParaRPr lang="en-US" sz="1050" dirty="0">
              <a:solidFill>
                <a:schemeClr val="tx1">
                  <a:lumMod val="75000"/>
                  <a:lumOff val="25000"/>
                </a:schemeClr>
              </a:solidFill>
              <a:ea typeface="+mn-lt"/>
              <a:cs typeface="+mn-lt"/>
            </a:endParaRPr>
          </a:p>
          <a:p>
            <a:pPr algn="l"/>
            <a:endParaRPr lang="en-US" sz="1200" dirty="0">
              <a:cs typeface="Calibri"/>
            </a:endParaRPr>
          </a:p>
        </p:txBody>
      </p:sp>
      <p:pic>
        <p:nvPicPr>
          <p:cNvPr id="15" name="Picture 15" descr="A picture containing outdoor, nature, rock&#10;&#10;Description automatically generated">
            <a:extLst>
              <a:ext uri="{FF2B5EF4-FFF2-40B4-BE49-F238E27FC236}">
                <a16:creationId xmlns:a16="http://schemas.microsoft.com/office/drawing/2014/main" id="{11020278-A41E-4E72-8B55-593C86CD070C}"/>
              </a:ext>
            </a:extLst>
          </p:cNvPr>
          <p:cNvPicPr>
            <a:picLocks noChangeAspect="1"/>
          </p:cNvPicPr>
          <p:nvPr/>
        </p:nvPicPr>
        <p:blipFill rotWithShape="1">
          <a:blip r:embed="rId8"/>
          <a:srcRect l="13956" t="-397" r="28762" b="585"/>
          <a:stretch/>
        </p:blipFill>
        <p:spPr>
          <a:xfrm>
            <a:off x="7668125" y="1367878"/>
            <a:ext cx="4292687" cy="4670425"/>
          </a:xfrm>
          <a:prstGeom prst="rect">
            <a:avLst/>
          </a:prstGeom>
        </p:spPr>
      </p:pic>
    </p:spTree>
    <p:extLst>
      <p:ext uri="{BB962C8B-B14F-4D97-AF65-F5344CB8AC3E}">
        <p14:creationId xmlns:p14="http://schemas.microsoft.com/office/powerpoint/2010/main" val="415496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FUTURE WORK</a:t>
            </a:r>
            <a:endParaRPr lang="en-US" dirty="0"/>
          </a:p>
        </p:txBody>
      </p:sp>
      <p:sp>
        <p:nvSpPr>
          <p:cNvPr id="2" name="Text Placeholder 5">
            <a:extLst>
              <a:ext uri="{FF2B5EF4-FFF2-40B4-BE49-F238E27FC236}">
                <a16:creationId xmlns:a16="http://schemas.microsoft.com/office/drawing/2014/main" id="{3C0FE8F0-92BE-4FBD-B0B5-23C20AE6DB3B}"/>
              </a:ext>
            </a:extLst>
          </p:cNvPr>
          <p:cNvSpPr txBox="1">
            <a:spLocks/>
          </p:cNvSpPr>
          <p:nvPr/>
        </p:nvSpPr>
        <p:spPr>
          <a:xfrm>
            <a:off x="1986115" y="1535857"/>
            <a:ext cx="5713695" cy="4284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More in-depth case studies</a:t>
            </a:r>
            <a:endParaRPr lang="en-US" sz="2200" dirty="0">
              <a:solidFill>
                <a:schemeClr val="tx1">
                  <a:lumMod val="75000"/>
                  <a:lumOff val="25000"/>
                </a:schemeClr>
              </a:solidFill>
              <a:cs typeface="Calibri"/>
            </a:endParaRPr>
          </a:p>
          <a:p>
            <a:pPr marL="0" indent="0">
              <a:lnSpc>
                <a:spcPct val="100000"/>
              </a:lnSpc>
              <a:spcBef>
                <a:spcPts val="0"/>
              </a:spcBef>
              <a:spcAft>
                <a:spcPts val="600"/>
              </a:spcAft>
              <a:buClr>
                <a:srgbClr val="66A478"/>
              </a:buClr>
              <a:buNone/>
            </a:pPr>
            <a:endParaRPr lang="en-US" sz="2200" dirty="0">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None/>
            </a:pPr>
            <a:endParaRPr lang="en-US" sz="2200" dirty="0">
              <a:solidFill>
                <a:schemeClr val="tx1">
                  <a:lumMod val="75000"/>
                  <a:lumOff val="25000"/>
                </a:schemeClr>
              </a:solidFill>
              <a:latin typeface="Century Gothic"/>
              <a:cs typeface="Calibri" panose="020F0502020204030204"/>
            </a:endParaRPr>
          </a:p>
          <a:p>
            <a:pPr marL="457200" lvl="1" indent="0">
              <a:lnSpc>
                <a:spcPct val="100000"/>
              </a:lnSpc>
              <a:spcBef>
                <a:spcPts val="0"/>
              </a:spcBef>
              <a:spcAft>
                <a:spcPts val="600"/>
              </a:spcAft>
              <a:buClr>
                <a:srgbClr val="66A478"/>
              </a:buClr>
              <a:buNone/>
            </a:pPr>
            <a:endParaRPr lang="en-US" sz="2200" dirty="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Larger scale land cover modeling</a:t>
            </a: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Habitat suitability analysis for threatened and endangered species</a:t>
            </a:r>
          </a:p>
        </p:txBody>
      </p:sp>
      <p:pic>
        <p:nvPicPr>
          <p:cNvPr id="5" name="Picture 16" descr="Icon&#10;&#10;Description automatically generated">
            <a:extLst>
              <a:ext uri="{FF2B5EF4-FFF2-40B4-BE49-F238E27FC236}">
                <a16:creationId xmlns:a16="http://schemas.microsoft.com/office/drawing/2014/main" id="{B3394B06-A3A6-40D4-B66A-A4428A345B8E}"/>
              </a:ext>
            </a:extLst>
          </p:cNvPr>
          <p:cNvPicPr>
            <a:picLocks noChangeAspect="1"/>
          </p:cNvPicPr>
          <p:nvPr/>
        </p:nvPicPr>
        <p:blipFill rotWithShape="1">
          <a:blip r:embed="rId3"/>
          <a:srcRect l="-118" t="170" r="523" b="16842"/>
          <a:stretch/>
        </p:blipFill>
        <p:spPr>
          <a:xfrm flipH="1">
            <a:off x="623994" y="1535043"/>
            <a:ext cx="1063540" cy="939438"/>
          </a:xfrm>
          <a:prstGeom prst="rect">
            <a:avLst/>
          </a:prstGeom>
        </p:spPr>
      </p:pic>
      <p:pic>
        <p:nvPicPr>
          <p:cNvPr id="7" name="Graphic 11" descr="Plant With Roots with solid fill">
            <a:extLst>
              <a:ext uri="{FF2B5EF4-FFF2-40B4-BE49-F238E27FC236}">
                <a16:creationId xmlns:a16="http://schemas.microsoft.com/office/drawing/2014/main" id="{5AC6F12C-F4CA-4AF6-AFE2-D939D4B6AEF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9860" y="3436841"/>
            <a:ext cx="1130059" cy="971909"/>
          </a:xfrm>
          <a:prstGeom prst="rect">
            <a:avLst/>
          </a:prstGeom>
        </p:spPr>
      </p:pic>
      <p:pic>
        <p:nvPicPr>
          <p:cNvPr id="9" name="Picture 4" descr="A picture containing outdoor, nature, water, mountain&#10;&#10;Description automatically generated">
            <a:extLst>
              <a:ext uri="{FF2B5EF4-FFF2-40B4-BE49-F238E27FC236}">
                <a16:creationId xmlns:a16="http://schemas.microsoft.com/office/drawing/2014/main" id="{A69D87F8-0F6D-4D0B-9EAA-19AE9DA6757E}"/>
              </a:ext>
            </a:extLst>
          </p:cNvPr>
          <p:cNvPicPr>
            <a:picLocks noChangeAspect="1"/>
          </p:cNvPicPr>
          <p:nvPr/>
        </p:nvPicPr>
        <p:blipFill rotWithShape="1">
          <a:blip r:embed="rId6"/>
          <a:srcRect l="11688" r="649" b="11497"/>
          <a:stretch/>
        </p:blipFill>
        <p:spPr>
          <a:xfrm>
            <a:off x="7815532" y="940962"/>
            <a:ext cx="3894742" cy="4758172"/>
          </a:xfrm>
          <a:prstGeom prst="rect">
            <a:avLst/>
          </a:prstGeom>
          <a:ln w="12700">
            <a:solidFill>
              <a:schemeClr val="tx1">
                <a:lumMod val="75000"/>
                <a:lumOff val="25000"/>
              </a:schemeClr>
            </a:solidFill>
          </a:ln>
        </p:spPr>
      </p:pic>
      <p:sp>
        <p:nvSpPr>
          <p:cNvPr id="11" name="TextBox 10">
            <a:extLst>
              <a:ext uri="{FF2B5EF4-FFF2-40B4-BE49-F238E27FC236}">
                <a16:creationId xmlns:a16="http://schemas.microsoft.com/office/drawing/2014/main" id="{F25A5C58-7B4F-4244-8A92-6329526308F9}"/>
              </a:ext>
            </a:extLst>
          </p:cNvPr>
          <p:cNvSpPr txBox="1"/>
          <p:nvPr/>
        </p:nvSpPr>
        <p:spPr>
          <a:xfrm>
            <a:off x="8079714" y="5721155"/>
            <a:ext cx="36242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Jane Thomas, 2006</a:t>
            </a:r>
            <a:endParaRPr lang="en-US" sz="1050" dirty="0">
              <a:solidFill>
                <a:schemeClr val="tx1">
                  <a:lumMod val="75000"/>
                  <a:lumOff val="25000"/>
                </a:schemeClr>
              </a:solidFill>
              <a:latin typeface="Calibri"/>
              <a:cs typeface="Calibri"/>
            </a:endParaRPr>
          </a:p>
        </p:txBody>
      </p:sp>
      <p:sp>
        <p:nvSpPr>
          <p:cNvPr id="4" name="TextBox 3">
            <a:extLst>
              <a:ext uri="{FF2B5EF4-FFF2-40B4-BE49-F238E27FC236}">
                <a16:creationId xmlns:a16="http://schemas.microsoft.com/office/drawing/2014/main" id="{F134DB4F-9FC8-44F7-8BFE-FFDB856A28E5}"/>
              </a:ext>
            </a:extLst>
          </p:cNvPr>
          <p:cNvSpPr txBox="1"/>
          <p:nvPr/>
        </p:nvSpPr>
        <p:spPr>
          <a:xfrm>
            <a:off x="6678247" y="6541477"/>
            <a:ext cx="55176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endParaRPr lang="en-US" sz="1050" dirty="0">
              <a:solidFill>
                <a:schemeClr val="tx1">
                  <a:lumMod val="75000"/>
                  <a:lumOff val="25000"/>
                </a:schemeClr>
              </a:solidFill>
              <a:ea typeface="+mn-lt"/>
              <a:cs typeface="+mn-lt"/>
            </a:endParaRPr>
          </a:p>
          <a:p>
            <a:pPr algn="l"/>
            <a:endParaRPr lang="en-US" sz="1050" dirty="0">
              <a:cs typeface="Calibri"/>
            </a:endParaRPr>
          </a:p>
        </p:txBody>
      </p:sp>
    </p:spTree>
    <p:extLst>
      <p:ext uri="{BB962C8B-B14F-4D97-AF65-F5344CB8AC3E}">
        <p14:creationId xmlns:p14="http://schemas.microsoft.com/office/powerpoint/2010/main" val="16334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B612461-1C50-46B8-A77A-65164632FE36}"/>
              </a:ext>
            </a:extLst>
          </p:cNvPr>
          <p:cNvSpPr txBox="1">
            <a:spLocks/>
          </p:cNvSpPr>
          <p:nvPr/>
        </p:nvSpPr>
        <p:spPr>
          <a:xfrm>
            <a:off x="495300" y="342899"/>
            <a:ext cx="8074112"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STUDY SITE</a:t>
            </a:r>
            <a:endParaRPr lang="en-US" sz="4000" b="1" dirty="0">
              <a:solidFill>
                <a:srgbClr val="66A478"/>
              </a:solidFill>
              <a:latin typeface="Century Gothic" panose="020B0502020202020204" pitchFamily="34" charset="0"/>
            </a:endParaRPr>
          </a:p>
        </p:txBody>
      </p:sp>
      <p:grpSp>
        <p:nvGrpSpPr>
          <p:cNvPr id="2" name="Group 1">
            <a:extLst>
              <a:ext uri="{FF2B5EF4-FFF2-40B4-BE49-F238E27FC236}">
                <a16:creationId xmlns:a16="http://schemas.microsoft.com/office/drawing/2014/main" id="{56B7076D-0EFA-405C-9791-D4DD6621A84B}"/>
              </a:ext>
            </a:extLst>
          </p:cNvPr>
          <p:cNvGrpSpPr/>
          <p:nvPr/>
        </p:nvGrpSpPr>
        <p:grpSpPr>
          <a:xfrm>
            <a:off x="-28331" y="2020558"/>
            <a:ext cx="4922384" cy="2859103"/>
            <a:chOff x="72310" y="2020558"/>
            <a:chExt cx="4922384" cy="2859103"/>
          </a:xfrm>
        </p:grpSpPr>
        <p:pic>
          <p:nvPicPr>
            <p:cNvPr id="18" name="Picture 17" descr="Icon&#10;&#10;Description automatically generated">
              <a:extLst>
                <a:ext uri="{FF2B5EF4-FFF2-40B4-BE49-F238E27FC236}">
                  <a16:creationId xmlns:a16="http://schemas.microsoft.com/office/drawing/2014/main" id="{060B4AB1-EE16-4739-BC04-E9BB42E97420}"/>
                </a:ext>
              </a:extLst>
            </p:cNvPr>
            <p:cNvPicPr>
              <a:picLocks noChangeAspect="1"/>
            </p:cNvPicPr>
            <p:nvPr/>
          </p:nvPicPr>
          <p:blipFill rotWithShape="1">
            <a:blip r:embed="rId3"/>
            <a:srcRect l="-971" r="989" b="57787"/>
            <a:stretch/>
          </p:blipFill>
          <p:spPr>
            <a:xfrm>
              <a:off x="72311" y="2421147"/>
              <a:ext cx="1478743" cy="1069361"/>
            </a:xfrm>
            <a:prstGeom prst="rect">
              <a:avLst/>
            </a:prstGeom>
          </p:spPr>
        </p:pic>
        <p:sp>
          <p:nvSpPr>
            <p:cNvPr id="25" name="TextBox 7">
              <a:extLst>
                <a:ext uri="{FF2B5EF4-FFF2-40B4-BE49-F238E27FC236}">
                  <a16:creationId xmlns:a16="http://schemas.microsoft.com/office/drawing/2014/main" id="{894C8440-2EBF-441E-B95A-177AA18F9FF5}"/>
                </a:ext>
              </a:extLst>
            </p:cNvPr>
            <p:cNvSpPr txBox="1"/>
            <p:nvPr/>
          </p:nvSpPr>
          <p:spPr>
            <a:xfrm>
              <a:off x="496559" y="2020558"/>
              <a:ext cx="353395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lumMod val="75000"/>
                      <a:lumOff val="25000"/>
                    </a:schemeClr>
                  </a:solidFill>
                  <a:latin typeface="Century Gothic"/>
                </a:rPr>
                <a:t>Assateague Island Jurisdictional Boundaries</a:t>
              </a:r>
            </a:p>
          </p:txBody>
        </p:sp>
        <p:sp>
          <p:nvSpPr>
            <p:cNvPr id="26" name="TextBox 8">
              <a:extLst>
                <a:ext uri="{FF2B5EF4-FFF2-40B4-BE49-F238E27FC236}">
                  <a16:creationId xmlns:a16="http://schemas.microsoft.com/office/drawing/2014/main" id="{88ED09B5-A7C2-47D0-B9BC-5A92D3DF395E}"/>
                </a:ext>
              </a:extLst>
            </p:cNvPr>
            <p:cNvSpPr txBox="1"/>
            <p:nvPr/>
          </p:nvSpPr>
          <p:spPr>
            <a:xfrm>
              <a:off x="1100407" y="2782556"/>
              <a:ext cx="353395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Assateague Island</a:t>
              </a:r>
            </a:p>
          </p:txBody>
        </p:sp>
        <p:sp>
          <p:nvSpPr>
            <p:cNvPr id="27" name="TextBox 9">
              <a:extLst>
                <a:ext uri="{FF2B5EF4-FFF2-40B4-BE49-F238E27FC236}">
                  <a16:creationId xmlns:a16="http://schemas.microsoft.com/office/drawing/2014/main" id="{B61F54B6-9C04-45A0-8586-63EEEEB70304}"/>
                </a:ext>
              </a:extLst>
            </p:cNvPr>
            <p:cNvSpPr txBox="1"/>
            <p:nvPr/>
          </p:nvSpPr>
          <p:spPr>
            <a:xfrm>
              <a:off x="1101306" y="3142890"/>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404040"/>
                  </a:solidFill>
                  <a:latin typeface="Century Gothic"/>
                  <a:cs typeface="Segoe UI"/>
                </a:rPr>
                <a:t>Assateague State Park</a:t>
              </a:r>
              <a:r>
                <a:rPr lang="en-US" sz="1600" dirty="0">
                  <a:latin typeface="Century Gothic"/>
                  <a:cs typeface="Segoe UI"/>
                </a:rPr>
                <a:t>​</a:t>
              </a:r>
              <a:endParaRPr lang="en-US" sz="1600" dirty="0">
                <a:latin typeface="Century Gothic"/>
              </a:endParaRPr>
            </a:p>
          </p:txBody>
        </p:sp>
        <p:sp>
          <p:nvSpPr>
            <p:cNvPr id="28" name="TextBox 10">
              <a:extLst>
                <a:ext uri="{FF2B5EF4-FFF2-40B4-BE49-F238E27FC236}">
                  <a16:creationId xmlns:a16="http://schemas.microsoft.com/office/drawing/2014/main" id="{A2F2BA8E-3577-47F2-9DC5-761C18B55550}"/>
                </a:ext>
              </a:extLst>
            </p:cNvPr>
            <p:cNvSpPr txBox="1"/>
            <p:nvPr/>
          </p:nvSpPr>
          <p:spPr>
            <a:xfrm>
              <a:off x="1101306" y="4048664"/>
              <a:ext cx="183742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404040"/>
                  </a:solidFill>
                  <a:latin typeface="Century Gothic"/>
                  <a:cs typeface="Segoe UI"/>
                </a:rPr>
                <a:t>Chincoteague </a:t>
              </a:r>
              <a:endParaRPr lang="en-US" sz="1600" dirty="0">
                <a:cs typeface="Calibri"/>
              </a:endParaRPr>
            </a:p>
            <a:p>
              <a:r>
                <a:rPr lang="en-US" sz="1600" dirty="0">
                  <a:solidFill>
                    <a:srgbClr val="404040"/>
                  </a:solidFill>
                  <a:latin typeface="Century Gothic"/>
                  <a:cs typeface="Segoe UI"/>
                </a:rPr>
                <a:t>National Wildlife Refuge</a:t>
              </a:r>
              <a:r>
                <a:rPr lang="en-US" sz="1600" dirty="0">
                  <a:latin typeface="Century Gothic"/>
                  <a:cs typeface="Segoe UI"/>
                </a:rPr>
                <a:t>​​</a:t>
              </a:r>
              <a:endParaRPr lang="en-US" sz="1600" dirty="0">
                <a:cs typeface="Calibri"/>
              </a:endParaRPr>
            </a:p>
          </p:txBody>
        </p:sp>
        <p:sp>
          <p:nvSpPr>
            <p:cNvPr id="29" name="TextBox 11">
              <a:extLst>
                <a:ext uri="{FF2B5EF4-FFF2-40B4-BE49-F238E27FC236}">
                  <a16:creationId xmlns:a16="http://schemas.microsoft.com/office/drawing/2014/main" id="{135D78F4-AD58-4186-A873-FA9B4816F68D}"/>
                </a:ext>
              </a:extLst>
            </p:cNvPr>
            <p:cNvSpPr txBox="1"/>
            <p:nvPr/>
          </p:nvSpPr>
          <p:spPr>
            <a:xfrm>
              <a:off x="1101306" y="3473570"/>
              <a:ext cx="389338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404040"/>
                  </a:solidFill>
                  <a:latin typeface="Century Gothic"/>
                  <a:cs typeface="Segoe UI"/>
                </a:rPr>
                <a:t>Assateague Island </a:t>
              </a:r>
              <a:endParaRPr lang="en-US" sz="1600" dirty="0">
                <a:solidFill>
                  <a:srgbClr val="000000"/>
                </a:solidFill>
                <a:latin typeface="Calibri" panose="020F0502020204030204"/>
                <a:cs typeface="Calibri"/>
              </a:endParaRPr>
            </a:p>
            <a:p>
              <a:r>
                <a:rPr lang="en-US" sz="1600" dirty="0">
                  <a:solidFill>
                    <a:srgbClr val="404040"/>
                  </a:solidFill>
                  <a:latin typeface="Century Gothic"/>
                  <a:cs typeface="Segoe UI"/>
                </a:rPr>
                <a:t>National Seashore</a:t>
              </a:r>
              <a:r>
                <a:rPr lang="en-US" sz="1600" dirty="0">
                  <a:latin typeface="Century Gothic"/>
                  <a:cs typeface="Segoe UI"/>
                </a:rPr>
                <a:t>​​</a:t>
              </a:r>
              <a:endParaRPr lang="en-US" sz="1600" dirty="0">
                <a:cs typeface="Calibri"/>
              </a:endParaRPr>
            </a:p>
          </p:txBody>
        </p:sp>
        <p:pic>
          <p:nvPicPr>
            <p:cNvPr id="30" name="Picture 29" descr="Icon&#10;&#10;Description automatically generated">
              <a:extLst>
                <a:ext uri="{FF2B5EF4-FFF2-40B4-BE49-F238E27FC236}">
                  <a16:creationId xmlns:a16="http://schemas.microsoft.com/office/drawing/2014/main" id="{B59692E0-7992-43E0-B116-EC4B5A6BD6F4}"/>
                </a:ext>
              </a:extLst>
            </p:cNvPr>
            <p:cNvPicPr>
              <a:picLocks noChangeAspect="1"/>
            </p:cNvPicPr>
            <p:nvPr/>
          </p:nvPicPr>
          <p:blipFill rotWithShape="1">
            <a:blip r:embed="rId3"/>
            <a:srcRect l="-980" t="52841" r="980" b="32955"/>
            <a:stretch/>
          </p:blipFill>
          <p:spPr>
            <a:xfrm>
              <a:off x="72310" y="4074544"/>
              <a:ext cx="1479017" cy="359850"/>
            </a:xfrm>
            <a:prstGeom prst="rect">
              <a:avLst/>
            </a:prstGeom>
          </p:spPr>
        </p:pic>
        <p:pic>
          <p:nvPicPr>
            <p:cNvPr id="31" name="Picture 30" descr="Icon&#10;&#10;Description automatically generated">
              <a:extLst>
                <a:ext uri="{FF2B5EF4-FFF2-40B4-BE49-F238E27FC236}">
                  <a16:creationId xmlns:a16="http://schemas.microsoft.com/office/drawing/2014/main" id="{AB1268F5-F7E9-47A1-B350-B8143975AD94}"/>
                </a:ext>
              </a:extLst>
            </p:cNvPr>
            <p:cNvPicPr>
              <a:picLocks noChangeAspect="1"/>
            </p:cNvPicPr>
            <p:nvPr/>
          </p:nvPicPr>
          <p:blipFill rotWithShape="1">
            <a:blip r:embed="rId3"/>
            <a:srcRect l="-980" t="38639" b="47159"/>
            <a:stretch/>
          </p:blipFill>
          <p:spPr>
            <a:xfrm>
              <a:off x="72311" y="3499508"/>
              <a:ext cx="1493508" cy="359781"/>
            </a:xfrm>
            <a:prstGeom prst="rect">
              <a:avLst/>
            </a:prstGeom>
          </p:spPr>
        </p:pic>
      </p:grpSp>
      <p:grpSp>
        <p:nvGrpSpPr>
          <p:cNvPr id="9" name="Group 8">
            <a:extLst>
              <a:ext uri="{FF2B5EF4-FFF2-40B4-BE49-F238E27FC236}">
                <a16:creationId xmlns:a16="http://schemas.microsoft.com/office/drawing/2014/main" id="{10E5A486-BE94-486D-9E1F-647FCA174AA7}"/>
              </a:ext>
            </a:extLst>
          </p:cNvPr>
          <p:cNvGrpSpPr/>
          <p:nvPr/>
        </p:nvGrpSpPr>
        <p:grpSpPr>
          <a:xfrm>
            <a:off x="3487948" y="341920"/>
            <a:ext cx="7416087" cy="6314900"/>
            <a:chOff x="3487948" y="341920"/>
            <a:chExt cx="7416087" cy="6314900"/>
          </a:xfrm>
        </p:grpSpPr>
        <p:pic>
          <p:nvPicPr>
            <p:cNvPr id="16" name="Picture 15" descr="Map&#10;&#10;Description automatically generated">
              <a:extLst>
                <a:ext uri="{FF2B5EF4-FFF2-40B4-BE49-F238E27FC236}">
                  <a16:creationId xmlns:a16="http://schemas.microsoft.com/office/drawing/2014/main" id="{1FD6A9A4-C296-4DE9-BF04-6E2C1E06AB63}"/>
                </a:ext>
              </a:extLst>
            </p:cNvPr>
            <p:cNvPicPr>
              <a:picLocks noChangeAspect="1"/>
            </p:cNvPicPr>
            <p:nvPr/>
          </p:nvPicPr>
          <p:blipFill rotWithShape="1">
            <a:blip r:embed="rId4"/>
            <a:srcRect l="3935" r="3757" b="221"/>
            <a:stretch/>
          </p:blipFill>
          <p:spPr>
            <a:xfrm>
              <a:off x="3487948" y="341920"/>
              <a:ext cx="7416087" cy="6203570"/>
            </a:xfrm>
            <a:prstGeom prst="rect">
              <a:avLst/>
            </a:prstGeom>
          </p:spPr>
        </p:pic>
        <p:sp>
          <p:nvSpPr>
            <p:cNvPr id="6" name="Rectangle 5">
              <a:extLst>
                <a:ext uri="{FF2B5EF4-FFF2-40B4-BE49-F238E27FC236}">
                  <a16:creationId xmlns:a16="http://schemas.microsoft.com/office/drawing/2014/main" id="{6FB9805B-8C78-41E9-944C-691EE86AA5AB}"/>
                </a:ext>
              </a:extLst>
            </p:cNvPr>
            <p:cNvSpPr/>
            <p:nvPr/>
          </p:nvSpPr>
          <p:spPr>
            <a:xfrm>
              <a:off x="6928664" y="6367890"/>
              <a:ext cx="2936980" cy="184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icture containing chart&#10;&#10;Description automatically generated">
              <a:extLst>
                <a:ext uri="{FF2B5EF4-FFF2-40B4-BE49-F238E27FC236}">
                  <a16:creationId xmlns:a16="http://schemas.microsoft.com/office/drawing/2014/main" id="{492CE371-3A8A-4866-B372-E91DF432F4A7}"/>
                </a:ext>
              </a:extLst>
            </p:cNvPr>
            <p:cNvPicPr>
              <a:picLocks noChangeAspect="1"/>
            </p:cNvPicPr>
            <p:nvPr/>
          </p:nvPicPr>
          <p:blipFill>
            <a:blip r:embed="rId5"/>
            <a:stretch>
              <a:fillRect/>
            </a:stretch>
          </p:blipFill>
          <p:spPr>
            <a:xfrm>
              <a:off x="8376248" y="747807"/>
              <a:ext cx="2326258" cy="2300007"/>
            </a:xfrm>
            <a:prstGeom prst="rect">
              <a:avLst/>
            </a:prstGeom>
          </p:spPr>
        </p:pic>
        <p:pic>
          <p:nvPicPr>
            <p:cNvPr id="22" name="Picture 21" descr="Map&#10;&#10;Description automatically generated">
              <a:extLst>
                <a:ext uri="{FF2B5EF4-FFF2-40B4-BE49-F238E27FC236}">
                  <a16:creationId xmlns:a16="http://schemas.microsoft.com/office/drawing/2014/main" id="{546DD20B-3EFB-4FC3-8870-AD90FF668526}"/>
                </a:ext>
              </a:extLst>
            </p:cNvPr>
            <p:cNvPicPr>
              <a:picLocks noChangeAspect="1"/>
            </p:cNvPicPr>
            <p:nvPr/>
          </p:nvPicPr>
          <p:blipFill>
            <a:blip r:embed="rId6"/>
            <a:stretch>
              <a:fillRect/>
            </a:stretch>
          </p:blipFill>
          <p:spPr>
            <a:xfrm>
              <a:off x="6162137" y="2695995"/>
              <a:ext cx="3390179" cy="3406955"/>
            </a:xfrm>
            <a:prstGeom prst="rect">
              <a:avLst/>
            </a:prstGeom>
          </p:spPr>
        </p:pic>
        <p:cxnSp>
          <p:nvCxnSpPr>
            <p:cNvPr id="23" name="Straight Arrow Connector 22">
              <a:extLst>
                <a:ext uri="{FF2B5EF4-FFF2-40B4-BE49-F238E27FC236}">
                  <a16:creationId xmlns:a16="http://schemas.microsoft.com/office/drawing/2014/main" id="{E305502E-776C-41E1-AD5B-3C6A093D04DE}"/>
                </a:ext>
              </a:extLst>
            </p:cNvPr>
            <p:cNvCxnSpPr/>
            <p:nvPr/>
          </p:nvCxnSpPr>
          <p:spPr>
            <a:xfrm flipH="1">
              <a:off x="8450004" y="2511726"/>
              <a:ext cx="2089456" cy="2510284"/>
            </a:xfrm>
            <a:prstGeom prst="straightConnector1">
              <a:avLst/>
            </a:prstGeom>
            <a:ln w="127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5E9A732-C94A-4FEB-AC0A-3227BEDD559E}"/>
                </a:ext>
              </a:extLst>
            </p:cNvPr>
            <p:cNvCxnSpPr>
              <a:cxnSpLocks/>
            </p:cNvCxnSpPr>
            <p:nvPr/>
          </p:nvCxnSpPr>
          <p:spPr>
            <a:xfrm flipH="1">
              <a:off x="8148078" y="1819593"/>
              <a:ext cx="424711" cy="2986756"/>
            </a:xfrm>
            <a:prstGeom prst="straightConnector1">
              <a:avLst/>
            </a:prstGeom>
            <a:ln w="12700">
              <a:solidFill>
                <a:srgbClr val="4472C4"/>
              </a:solidFill>
            </a:ln>
          </p:spPr>
          <p:style>
            <a:lnRef idx="1">
              <a:schemeClr val="accent1"/>
            </a:lnRef>
            <a:fillRef idx="0">
              <a:schemeClr val="accent1"/>
            </a:fillRef>
            <a:effectRef idx="0">
              <a:schemeClr val="accent1"/>
            </a:effectRef>
            <a:fontRef idx="minor">
              <a:schemeClr val="tx1"/>
            </a:fontRef>
          </p:style>
        </p:cxnSp>
        <p:sp>
          <p:nvSpPr>
            <p:cNvPr id="32" name="TextBox 14">
              <a:extLst>
                <a:ext uri="{FF2B5EF4-FFF2-40B4-BE49-F238E27FC236}">
                  <a16:creationId xmlns:a16="http://schemas.microsoft.com/office/drawing/2014/main" id="{930178F9-84E1-498F-B240-3EB03A5FF7E4}"/>
                </a:ext>
              </a:extLst>
            </p:cNvPr>
            <p:cNvSpPr txBox="1"/>
            <p:nvPr/>
          </p:nvSpPr>
          <p:spPr>
            <a:xfrm>
              <a:off x="3531080" y="6349043"/>
              <a:ext cx="362021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404040"/>
                  </a:solidFill>
                  <a:latin typeface="Century Gothic"/>
                  <a:cs typeface="Segoe UI"/>
                </a:rPr>
                <a:t>0</a:t>
              </a:r>
              <a:r>
                <a:rPr lang="en-US" sz="800" dirty="0">
                  <a:solidFill>
                    <a:srgbClr val="404040"/>
                  </a:solidFill>
                  <a:latin typeface="Century Gothic"/>
                  <a:cs typeface="Segoe UI"/>
                </a:rPr>
                <a:t>              </a:t>
              </a:r>
              <a:r>
                <a:rPr lang="en-US" sz="1400" dirty="0">
                  <a:solidFill>
                    <a:srgbClr val="404040"/>
                  </a:solidFill>
                  <a:latin typeface="Century Gothic"/>
                  <a:cs typeface="Segoe UI"/>
                </a:rPr>
                <a:t>5</a:t>
              </a:r>
              <a:r>
                <a:rPr lang="en-US" sz="800" dirty="0">
                  <a:solidFill>
                    <a:srgbClr val="404040"/>
                  </a:solidFill>
                  <a:latin typeface="Century Gothic"/>
                  <a:cs typeface="Segoe UI"/>
                </a:rPr>
                <a:t>           </a:t>
              </a:r>
              <a:r>
                <a:rPr lang="en-US" sz="1400" dirty="0">
                  <a:solidFill>
                    <a:srgbClr val="404040"/>
                  </a:solidFill>
                  <a:latin typeface="Century Gothic"/>
                  <a:cs typeface="Segoe UI"/>
                </a:rPr>
                <a:t>10</a:t>
              </a:r>
              <a:r>
                <a:rPr lang="en-US" sz="800" dirty="0">
                  <a:solidFill>
                    <a:srgbClr val="404040"/>
                  </a:solidFill>
                  <a:latin typeface="Century Gothic"/>
                  <a:cs typeface="Segoe UI"/>
                </a:rPr>
                <a:t>                           </a:t>
              </a:r>
              <a:r>
                <a:rPr lang="en-US" sz="1400" dirty="0">
                  <a:solidFill>
                    <a:srgbClr val="404040"/>
                  </a:solidFill>
                  <a:latin typeface="Century Gothic"/>
                  <a:cs typeface="Segoe UI"/>
                </a:rPr>
                <a:t>20 Kilometers</a:t>
              </a:r>
              <a:endParaRPr lang="en-US" dirty="0"/>
            </a:p>
          </p:txBody>
        </p:sp>
        <p:pic>
          <p:nvPicPr>
            <p:cNvPr id="7" name="Picture 8" descr="Icon&#10;&#10;Description automatically generated">
              <a:extLst>
                <a:ext uri="{FF2B5EF4-FFF2-40B4-BE49-F238E27FC236}">
                  <a16:creationId xmlns:a16="http://schemas.microsoft.com/office/drawing/2014/main" id="{119F9A5F-0262-448D-B519-8E667392E541}"/>
                </a:ext>
              </a:extLst>
            </p:cNvPr>
            <p:cNvPicPr>
              <a:picLocks noChangeAspect="1"/>
            </p:cNvPicPr>
            <p:nvPr/>
          </p:nvPicPr>
          <p:blipFill>
            <a:blip r:embed="rId7"/>
            <a:stretch>
              <a:fillRect/>
            </a:stretch>
          </p:blipFill>
          <p:spPr>
            <a:xfrm>
              <a:off x="10281160" y="5340740"/>
              <a:ext cx="543644" cy="806031"/>
            </a:xfrm>
            <a:prstGeom prst="rect">
              <a:avLst/>
            </a:prstGeom>
          </p:spPr>
        </p:pic>
      </p:grpSp>
    </p:spTree>
    <p:extLst>
      <p:ext uri="{BB962C8B-B14F-4D97-AF65-F5344CB8AC3E}">
        <p14:creationId xmlns:p14="http://schemas.microsoft.com/office/powerpoint/2010/main" val="1837891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D73456-837D-4CB8-8376-0BF973EC04B8}"/>
              </a:ext>
            </a:extLst>
          </p:cNvPr>
          <p:cNvSpPr txBox="1">
            <a:spLocks/>
          </p:cNvSpPr>
          <p:nvPr/>
        </p:nvSpPr>
        <p:spPr>
          <a:xfrm>
            <a:off x="518442" y="342899"/>
            <a:ext cx="3856907"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CONCLUSIONS</a:t>
            </a:r>
          </a:p>
        </p:txBody>
      </p:sp>
      <p:sp>
        <p:nvSpPr>
          <p:cNvPr id="4" name="Text Placeholder 5">
            <a:extLst>
              <a:ext uri="{FF2B5EF4-FFF2-40B4-BE49-F238E27FC236}">
                <a16:creationId xmlns:a16="http://schemas.microsoft.com/office/drawing/2014/main" id="{A6854CEB-8F79-4D7A-91CA-76C4E07A16AB}"/>
              </a:ext>
            </a:extLst>
          </p:cNvPr>
          <p:cNvSpPr txBox="1">
            <a:spLocks/>
          </p:cNvSpPr>
          <p:nvPr/>
        </p:nvSpPr>
        <p:spPr>
          <a:xfrm>
            <a:off x="1942466" y="1361229"/>
            <a:ext cx="5420359" cy="94162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Turbidity layers work well for visualizing where sediment is moving, but not how much and where to</a:t>
            </a:r>
            <a:endParaRPr lang="en-US" sz="18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1800" dirty="0">
              <a:solidFill>
                <a:srgbClr val="FF0000"/>
              </a:solidFill>
              <a:latin typeface="Century Gothic"/>
            </a:endParaRPr>
          </a:p>
        </p:txBody>
      </p:sp>
      <p:pic>
        <p:nvPicPr>
          <p:cNvPr id="5" name="Picture 5" descr="A picture containing water, outdoor, sky, nature&#10;&#10;Description automatically generated">
            <a:extLst>
              <a:ext uri="{FF2B5EF4-FFF2-40B4-BE49-F238E27FC236}">
                <a16:creationId xmlns:a16="http://schemas.microsoft.com/office/drawing/2014/main" id="{341FFE6E-3AE8-4F62-B557-E0E8EC8F2B95}"/>
              </a:ext>
            </a:extLst>
          </p:cNvPr>
          <p:cNvPicPr>
            <a:picLocks noChangeAspect="1"/>
          </p:cNvPicPr>
          <p:nvPr/>
        </p:nvPicPr>
        <p:blipFill rotWithShape="1">
          <a:blip r:embed="rId3"/>
          <a:srcRect t="17493" r="397"/>
          <a:stretch/>
        </p:blipFill>
        <p:spPr>
          <a:xfrm>
            <a:off x="8126423" y="706986"/>
            <a:ext cx="3617637" cy="4544500"/>
          </a:xfrm>
          <a:prstGeom prst="rect">
            <a:avLst/>
          </a:prstGeom>
          <a:ln w="12700">
            <a:solidFill>
              <a:schemeClr val="tx1">
                <a:lumMod val="75000"/>
                <a:lumOff val="25000"/>
              </a:schemeClr>
            </a:solidFill>
          </a:ln>
        </p:spPr>
      </p:pic>
      <p:sp>
        <p:nvSpPr>
          <p:cNvPr id="7" name="TextBox 6">
            <a:extLst>
              <a:ext uri="{FF2B5EF4-FFF2-40B4-BE49-F238E27FC236}">
                <a16:creationId xmlns:a16="http://schemas.microsoft.com/office/drawing/2014/main" id="{717B7EB4-3CFE-4B60-9AFA-D52FCCE983B5}"/>
              </a:ext>
            </a:extLst>
          </p:cNvPr>
          <p:cNvSpPr txBox="1"/>
          <p:nvPr/>
        </p:nvSpPr>
        <p:spPr>
          <a:xfrm>
            <a:off x="8202623" y="5246382"/>
            <a:ext cx="36242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rgbClr val="3F3F3F"/>
                </a:solidFill>
                <a:latin typeface="Century Gothic"/>
              </a:rPr>
              <a:t>Image Credit: Jane Thomas, 2006</a:t>
            </a:r>
            <a:endParaRPr lang="en-US" sz="1050" dirty="0">
              <a:solidFill>
                <a:srgbClr val="3F3F3F"/>
              </a:solidFill>
              <a:latin typeface="Century Gothic"/>
              <a:cs typeface="Calibri"/>
            </a:endParaRPr>
          </a:p>
        </p:txBody>
      </p:sp>
      <p:pic>
        <p:nvPicPr>
          <p:cNvPr id="6" name="Picture 16" descr="Icon&#10;&#10;Description automatically generated">
            <a:extLst>
              <a:ext uri="{FF2B5EF4-FFF2-40B4-BE49-F238E27FC236}">
                <a16:creationId xmlns:a16="http://schemas.microsoft.com/office/drawing/2014/main" id="{6D585141-190E-4584-A3FC-7015E1D435F4}"/>
              </a:ext>
            </a:extLst>
          </p:cNvPr>
          <p:cNvPicPr>
            <a:picLocks noChangeAspect="1"/>
          </p:cNvPicPr>
          <p:nvPr/>
        </p:nvPicPr>
        <p:blipFill rotWithShape="1">
          <a:blip r:embed="rId4"/>
          <a:srcRect l="-118" t="170" r="523" b="16842"/>
          <a:stretch/>
        </p:blipFill>
        <p:spPr>
          <a:xfrm flipH="1">
            <a:off x="550725" y="1402895"/>
            <a:ext cx="1063540" cy="939438"/>
          </a:xfrm>
          <a:prstGeom prst="rect">
            <a:avLst/>
          </a:prstGeom>
        </p:spPr>
      </p:pic>
      <p:pic>
        <p:nvPicPr>
          <p:cNvPr id="12" name="Graphic 11" descr="Plant With Roots with solid fill">
            <a:extLst>
              <a:ext uri="{FF2B5EF4-FFF2-40B4-BE49-F238E27FC236}">
                <a16:creationId xmlns:a16="http://schemas.microsoft.com/office/drawing/2014/main" id="{2C3E95B6-6824-4F8F-812B-AA03EFD382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9957" y="2784482"/>
            <a:ext cx="1130059" cy="971909"/>
          </a:xfrm>
          <a:prstGeom prst="rect">
            <a:avLst/>
          </a:prstGeom>
        </p:spPr>
      </p:pic>
      <p:pic>
        <p:nvPicPr>
          <p:cNvPr id="14" name="Graphic 10" descr="Daily calendar with solid fill">
            <a:extLst>
              <a:ext uri="{FF2B5EF4-FFF2-40B4-BE49-F238E27FC236}">
                <a16:creationId xmlns:a16="http://schemas.microsoft.com/office/drawing/2014/main" id="{8920E290-AEB1-43E9-BA1A-44DE66D1452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6571" y="4202586"/>
            <a:ext cx="1000664" cy="1043796"/>
          </a:xfrm>
          <a:prstGeom prst="rect">
            <a:avLst/>
          </a:prstGeom>
        </p:spPr>
      </p:pic>
      <p:sp>
        <p:nvSpPr>
          <p:cNvPr id="9" name="Text Placeholder 5">
            <a:extLst>
              <a:ext uri="{FF2B5EF4-FFF2-40B4-BE49-F238E27FC236}">
                <a16:creationId xmlns:a16="http://schemas.microsoft.com/office/drawing/2014/main" id="{427F33F1-14A3-497E-9F4A-9544BB659CE8}"/>
              </a:ext>
            </a:extLst>
          </p:cNvPr>
          <p:cNvSpPr txBox="1">
            <a:spLocks/>
          </p:cNvSpPr>
          <p:nvPr/>
        </p:nvSpPr>
        <p:spPr>
          <a:xfrm>
            <a:off x="1942466" y="2735175"/>
            <a:ext cx="5226583" cy="7692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Southern end of island has grown since 2006</a:t>
            </a:r>
          </a:p>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Shifts in habitat distribution</a:t>
            </a:r>
          </a:p>
          <a:p>
            <a:pPr>
              <a:lnSpc>
                <a:spcPct val="100000"/>
              </a:lnSpc>
              <a:spcBef>
                <a:spcPts val="0"/>
              </a:spcBef>
              <a:spcAft>
                <a:spcPts val="600"/>
              </a:spcAft>
              <a:buClr>
                <a:srgbClr val="66A478"/>
              </a:buClr>
            </a:pPr>
            <a:endParaRPr lang="en-US" sz="1800" dirty="0">
              <a:solidFill>
                <a:srgbClr val="FF0000"/>
              </a:solidFill>
              <a:latin typeface="Century Gothic"/>
            </a:endParaRPr>
          </a:p>
        </p:txBody>
      </p:sp>
      <p:sp>
        <p:nvSpPr>
          <p:cNvPr id="10" name="Text Placeholder 5">
            <a:extLst>
              <a:ext uri="{FF2B5EF4-FFF2-40B4-BE49-F238E27FC236}">
                <a16:creationId xmlns:a16="http://schemas.microsoft.com/office/drawing/2014/main" id="{43AFF217-645F-49A3-AE46-1473DADFEFB4}"/>
              </a:ext>
            </a:extLst>
          </p:cNvPr>
          <p:cNvSpPr txBox="1">
            <a:spLocks/>
          </p:cNvSpPr>
          <p:nvPr/>
        </p:nvSpPr>
        <p:spPr>
          <a:xfrm>
            <a:off x="1942466" y="4335835"/>
            <a:ext cx="4223457" cy="7692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Exhibits how land cover and habitats might change</a:t>
            </a:r>
            <a:endParaRPr lang="en-US" sz="18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1800" dirty="0">
              <a:solidFill>
                <a:srgbClr val="FF0000"/>
              </a:solidFill>
              <a:latin typeface="Century Gothic"/>
            </a:endParaRPr>
          </a:p>
        </p:txBody>
      </p:sp>
      <p:sp>
        <p:nvSpPr>
          <p:cNvPr id="2" name="TextBox 1">
            <a:extLst>
              <a:ext uri="{FF2B5EF4-FFF2-40B4-BE49-F238E27FC236}">
                <a16:creationId xmlns:a16="http://schemas.microsoft.com/office/drawing/2014/main" id="{82DD7AB1-9CC8-4933-BED1-02DBA4ED724C}"/>
              </a:ext>
            </a:extLst>
          </p:cNvPr>
          <p:cNvSpPr txBox="1"/>
          <p:nvPr/>
        </p:nvSpPr>
        <p:spPr>
          <a:xfrm>
            <a:off x="7011045" y="5431792"/>
            <a:ext cx="4815840" cy="4385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endParaRPr lang="en-US" sz="1050" dirty="0">
              <a:solidFill>
                <a:schemeClr val="tx1">
                  <a:lumMod val="75000"/>
                  <a:lumOff val="25000"/>
                </a:schemeClr>
              </a:solidFill>
              <a:ea typeface="+mn-lt"/>
              <a:cs typeface="+mn-lt"/>
            </a:endParaRPr>
          </a:p>
          <a:p>
            <a:pPr algn="l"/>
            <a:endParaRPr lang="en-US" sz="1200" dirty="0">
              <a:cs typeface="Calibri"/>
            </a:endParaRPr>
          </a:p>
        </p:txBody>
      </p:sp>
    </p:spTree>
    <p:extLst>
      <p:ext uri="{BB962C8B-B14F-4D97-AF65-F5344CB8AC3E}">
        <p14:creationId xmlns:p14="http://schemas.microsoft.com/office/powerpoint/2010/main" val="206517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88659" y="1123236"/>
            <a:ext cx="11217729" cy="49376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b="1" dirty="0">
                <a:solidFill>
                  <a:srgbClr val="66A478"/>
                </a:solidFill>
                <a:latin typeface="Century Gothic"/>
              </a:rPr>
              <a:t>Science Advisors</a:t>
            </a:r>
            <a:endParaRPr lang="en-US" dirty="0">
              <a:solidFill>
                <a:srgbClr val="66A478"/>
              </a:solidFill>
              <a:latin typeface="Century Gothic"/>
            </a:endParaRPr>
          </a:p>
          <a:p>
            <a:pPr>
              <a:spcBef>
                <a:spcPts val="0"/>
              </a:spcBef>
              <a:defRPr/>
            </a:pPr>
            <a:r>
              <a:rPr lang="en-US" sz="1800" b="1" dirty="0">
                <a:latin typeface="Century Gothic"/>
              </a:rPr>
              <a:t>Idaho State University:</a:t>
            </a:r>
            <a:endParaRPr lang="en-US" sz="1800" dirty="0">
              <a:latin typeface="Century Gothic"/>
            </a:endParaRPr>
          </a:p>
          <a:p>
            <a:pPr>
              <a:spcBef>
                <a:spcPts val="0"/>
              </a:spcBef>
              <a:defRPr/>
            </a:pPr>
            <a:r>
              <a:rPr lang="en-US" sz="1800" i="1" dirty="0">
                <a:latin typeface="Century Gothic"/>
              </a:rPr>
              <a:t>Keith Weber</a:t>
            </a:r>
            <a:endParaRPr lang="en-US" sz="1800" i="1" dirty="0"/>
          </a:p>
          <a:p>
            <a:pPr>
              <a:spcBef>
                <a:spcPts val="0"/>
              </a:spcBef>
              <a:defRPr/>
            </a:pPr>
            <a:endParaRPr lang="en-US" sz="1800" i="1" dirty="0">
              <a:latin typeface="Century Gothic"/>
            </a:endParaRPr>
          </a:p>
          <a:p>
            <a:pPr>
              <a:spcBef>
                <a:spcPts val="0"/>
              </a:spcBef>
              <a:buClr>
                <a:srgbClr val="66A478"/>
              </a:buClr>
              <a:defRPr/>
            </a:pPr>
            <a:r>
              <a:rPr lang="en-US" sz="1800" b="1" dirty="0">
                <a:latin typeface="Century Gothic"/>
              </a:rPr>
              <a:t>NASA Langley Research Center:</a:t>
            </a:r>
            <a:endParaRPr lang="en-US" sz="1800" dirty="0">
              <a:latin typeface="Century Gothic"/>
            </a:endParaRPr>
          </a:p>
          <a:p>
            <a:pPr>
              <a:spcBef>
                <a:spcPts val="0"/>
              </a:spcBef>
              <a:buClr>
                <a:srgbClr val="66A478"/>
              </a:buClr>
              <a:defRPr/>
            </a:pPr>
            <a:r>
              <a:rPr lang="en-US" sz="1800" i="1" dirty="0">
                <a:latin typeface="Century Gothic"/>
              </a:rPr>
              <a:t>Dr. Kenton Ross</a:t>
            </a:r>
          </a:p>
          <a:p>
            <a:pPr>
              <a:spcBef>
                <a:spcPts val="0"/>
              </a:spcBef>
              <a:defRPr/>
            </a:pPr>
            <a:endParaRPr lang="en-US" sz="1800" i="1" dirty="0">
              <a:solidFill>
                <a:srgbClr val="757070"/>
              </a:solidFill>
              <a:latin typeface="Century Gothic"/>
            </a:endParaRPr>
          </a:p>
          <a:p>
            <a:pPr>
              <a:spcBef>
                <a:spcPts val="0"/>
              </a:spcBef>
              <a:defRPr/>
            </a:pPr>
            <a:r>
              <a:rPr lang="en-US" b="1" dirty="0">
                <a:solidFill>
                  <a:srgbClr val="66A478"/>
                </a:solidFill>
                <a:latin typeface="Century Gothic"/>
              </a:rPr>
              <a:t>NASA DEVELOP</a:t>
            </a:r>
          </a:p>
          <a:p>
            <a:pPr>
              <a:spcBef>
                <a:spcPts val="0"/>
              </a:spcBef>
              <a:defRPr/>
            </a:pPr>
            <a:r>
              <a:rPr lang="en-US" sz="1800" i="1" dirty="0">
                <a:latin typeface="Century Gothic"/>
              </a:rPr>
              <a:t>Brandy Nisbet-Wilcox, Idaho Fellow</a:t>
            </a:r>
            <a:endParaRPr lang="en-US" sz="1800" dirty="0"/>
          </a:p>
          <a:p>
            <a:pPr>
              <a:spcBef>
                <a:spcPts val="0"/>
              </a:spcBef>
              <a:defRPr/>
            </a:pPr>
            <a:endParaRPr lang="en-US" sz="1800" b="1" i="1" u="none" strike="noStrike" kern="1200" cap="none" spc="0" normalizeH="0" baseline="0" noProof="0" dirty="0">
              <a:ln>
                <a:noFill/>
              </a:ln>
              <a:solidFill>
                <a:srgbClr val="404040"/>
              </a:solidFill>
              <a:effectLst/>
              <a:uLnTx/>
              <a:uFillTx/>
            </a:endParaRPr>
          </a:p>
          <a:p>
            <a:pPr>
              <a:spcBef>
                <a:spcPts val="0"/>
              </a:spcBef>
              <a:defRPr/>
            </a:pPr>
            <a:r>
              <a:rPr lang="en-US" sz="1800" b="1" dirty="0">
                <a:latin typeface="Century Gothic"/>
              </a:rPr>
              <a:t>Fall 2020 Southern Colorado </a:t>
            </a:r>
            <a:endParaRPr lang="en-US" sz="1800" b="1" dirty="0"/>
          </a:p>
          <a:p>
            <a:pPr>
              <a:spcBef>
                <a:spcPts val="0"/>
              </a:spcBef>
              <a:defRPr/>
            </a:pPr>
            <a:r>
              <a:rPr lang="en-US" sz="1800" b="1" dirty="0">
                <a:latin typeface="Century Gothic"/>
              </a:rPr>
              <a:t>Disasters Team:</a:t>
            </a:r>
            <a:endParaRPr lang="en-US" sz="1800" b="1" dirty="0"/>
          </a:p>
          <a:p>
            <a:pPr>
              <a:spcBef>
                <a:spcPts val="0"/>
              </a:spcBef>
              <a:defRPr/>
            </a:pPr>
            <a:r>
              <a:rPr lang="en-US" sz="1800" i="1" dirty="0">
                <a:latin typeface="Century Gothic"/>
              </a:rPr>
              <a:t>Scott Cunningham, Audrey Colley, </a:t>
            </a:r>
            <a:endParaRPr lang="en-US" i="1" dirty="0">
              <a:latin typeface="Century Gothic"/>
            </a:endParaRPr>
          </a:p>
          <a:p>
            <a:pPr>
              <a:spcBef>
                <a:spcPts val="0"/>
              </a:spcBef>
              <a:defRPr/>
            </a:pPr>
            <a:r>
              <a:rPr lang="en-US" sz="1800" i="1" dirty="0">
                <a:latin typeface="Century Gothic"/>
              </a:rPr>
              <a:t>Camille Blose, David Keyes</a:t>
            </a:r>
            <a:endParaRPr lang="en-US" i="1" dirty="0">
              <a:latin typeface="Century Gothic"/>
            </a:endParaRPr>
          </a:p>
          <a:p>
            <a:pPr>
              <a:spcBef>
                <a:spcPts val="0"/>
              </a:spcBef>
              <a:defRPr/>
            </a:pPr>
            <a:endParaRPr lang="en-US" sz="1800" i="1" dirty="0">
              <a:solidFill>
                <a:srgbClr val="404040"/>
              </a:solidFill>
            </a:endParaRPr>
          </a:p>
          <a:p>
            <a:pPr>
              <a:spcBef>
                <a:spcPts val="0"/>
              </a:spcBef>
              <a:defRPr/>
            </a:pPr>
            <a:r>
              <a:rPr lang="en-US" sz="1800" b="1" dirty="0">
                <a:solidFill>
                  <a:srgbClr val="404040"/>
                </a:solidFill>
                <a:latin typeface="Century Gothic"/>
              </a:rPr>
              <a:t>Fall 2019 Belize and Honduras Water </a:t>
            </a:r>
            <a:endParaRPr lang="en-US" sz="1800" dirty="0">
              <a:solidFill>
                <a:srgbClr val="404040"/>
              </a:solidFill>
              <a:latin typeface="Century Gothic"/>
            </a:endParaRPr>
          </a:p>
          <a:p>
            <a:pPr>
              <a:spcBef>
                <a:spcPts val="0"/>
              </a:spcBef>
              <a:defRPr/>
            </a:pPr>
            <a:r>
              <a:rPr lang="en-US" sz="1800" b="1" dirty="0">
                <a:solidFill>
                  <a:srgbClr val="404040"/>
                </a:solidFill>
                <a:latin typeface="Century Gothic"/>
              </a:rPr>
              <a:t>Resources </a:t>
            </a:r>
            <a:r>
              <a:rPr lang="en-US" sz="1800" b="1" dirty="0">
                <a:latin typeface="Century Gothic"/>
              </a:rPr>
              <a:t>II Team:</a:t>
            </a:r>
            <a:endParaRPr lang="en-US" sz="1800" dirty="0"/>
          </a:p>
          <a:p>
            <a:pPr>
              <a:spcBef>
                <a:spcPts val="0"/>
              </a:spcBef>
              <a:defRPr/>
            </a:pPr>
            <a:r>
              <a:rPr lang="en-US" sz="1800" i="1" dirty="0">
                <a:latin typeface="Century Gothic"/>
              </a:rPr>
              <a:t>Hayley Pippin, Arbyn Olarte, </a:t>
            </a:r>
            <a:endParaRPr lang="en-US" sz="1800" i="1" dirty="0"/>
          </a:p>
          <a:p>
            <a:pPr>
              <a:spcBef>
                <a:spcPts val="0"/>
              </a:spcBef>
              <a:defRPr/>
            </a:pPr>
            <a:r>
              <a:rPr lang="en-US" sz="1800" i="1" dirty="0">
                <a:latin typeface="Century Gothic"/>
              </a:rPr>
              <a:t>Roxana Pilot, Vanessa Valenti</a:t>
            </a:r>
            <a:endParaRPr lang="en-US" sz="1800" i="1" dirty="0"/>
          </a:p>
          <a:p>
            <a:pPr>
              <a:spcBef>
                <a:spcPts val="0"/>
              </a:spcBef>
              <a:defRPr/>
            </a:pPr>
            <a:endParaRPr lang="en-US" sz="1800" b="1" dirty="0"/>
          </a:p>
          <a:p>
            <a:pPr indent="114300">
              <a:lnSpc>
                <a:spcPct val="100000"/>
              </a:lnSpc>
              <a:spcBef>
                <a:spcPts val="0"/>
              </a:spcBef>
              <a:spcAft>
                <a:spcPts val="600"/>
              </a:spcAft>
              <a:defRPr/>
            </a:pPr>
            <a:endParaRPr lang="en-US" sz="1800" dirty="0"/>
          </a:p>
          <a:p>
            <a:pPr>
              <a:defRPr/>
            </a:pPr>
            <a:endParaRPr lang="en-US" sz="1800" dirty="0"/>
          </a:p>
          <a:p>
            <a:pPr>
              <a:lnSpc>
                <a:spcPct val="100000"/>
              </a:lnSpc>
              <a:spcBef>
                <a:spcPts val="0"/>
              </a:spcBef>
              <a:spcAft>
                <a:spcPts val="600"/>
              </a:spcAft>
              <a:defRPr/>
            </a:pPr>
            <a:endParaRPr lang="en-US" sz="1800" dirty="0"/>
          </a:p>
        </p:txBody>
      </p:sp>
      <p:sp>
        <p:nvSpPr>
          <p:cNvPr id="4" name="TextBox 1">
            <a:extLst>
              <a:ext uri="{FF2B5EF4-FFF2-40B4-BE49-F238E27FC236}">
                <a16:creationId xmlns:a16="http://schemas.microsoft.com/office/drawing/2014/main" id="{298C2022-64D4-463D-914A-99B5C3805101}"/>
              </a:ext>
            </a:extLst>
          </p:cNvPr>
          <p:cNvSpPr txBox="1"/>
          <p:nvPr/>
        </p:nvSpPr>
        <p:spPr>
          <a:xfrm>
            <a:off x="0" y="6071804"/>
            <a:ext cx="12191999" cy="7540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lgn="ctr">
              <a:spcAft>
                <a:spcPts val="600"/>
              </a:spcAft>
              <a:defRPr/>
            </a:pPr>
            <a:r>
              <a:rPr lang="en-US" sz="1050" dirty="0">
                <a:solidFill>
                  <a:schemeClr val="tx1">
                    <a:lumMod val="75000"/>
                    <a:lumOff val="25000"/>
                  </a:schemeClr>
                </a:solidFill>
                <a:latin typeface="Century Gothic"/>
              </a:rPr>
              <a:t>This material contains modified Copernicus Sentinel data (2015-2021), processed by ESA. </a:t>
            </a:r>
            <a:endParaRPr lang="en-US" sz="1050" dirty="0">
              <a:solidFill>
                <a:schemeClr val="tx1">
                  <a:lumMod val="75000"/>
                  <a:lumOff val="25000"/>
                </a:schemeClr>
              </a:solidFill>
              <a:latin typeface="Century Gothic" panose="020B0502020202020204" pitchFamily="34" charset="0"/>
            </a:endParaRPr>
          </a:p>
          <a:p>
            <a:pPr lvl="0">
              <a:spcAft>
                <a:spcPts val="600"/>
              </a:spcAft>
              <a:defRPr/>
            </a:pPr>
            <a:endParaRPr lang="en-US" sz="1050" dirty="0">
              <a:solidFill>
                <a:schemeClr val="tx1">
                  <a:lumMod val="75000"/>
                  <a:lumOff val="25000"/>
                </a:schemeClr>
              </a:solidFill>
              <a:latin typeface="Century Gothic" panose="020B0502020202020204" pitchFamily="34" charset="0"/>
            </a:endParaRPr>
          </a:p>
          <a:p>
            <a:endParaRPr lang="en-US" sz="105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6578B342-B93A-4856-AD2C-BE3FB52B318F}"/>
              </a:ext>
            </a:extLst>
          </p:cNvPr>
          <p:cNvSpPr txBox="1"/>
          <p:nvPr/>
        </p:nvSpPr>
        <p:spPr>
          <a:xfrm>
            <a:off x="5387623" y="1121087"/>
            <a:ext cx="6623755" cy="4136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2000" b="1" dirty="0">
                <a:solidFill>
                  <a:srgbClr val="66A478"/>
                </a:solidFill>
                <a:latin typeface="Century Gothic"/>
                <a:cs typeface="Arial"/>
              </a:rPr>
              <a:t>Project Partners</a:t>
            </a:r>
            <a:r>
              <a:rPr lang="en-US" sz="2000" dirty="0">
                <a:latin typeface="Century Gothic"/>
                <a:cs typeface="Arial"/>
              </a:rPr>
              <a:t>​</a:t>
            </a:r>
            <a:endParaRPr lang="en-US" dirty="0">
              <a:cs typeface="Calibri"/>
            </a:endParaRPr>
          </a:p>
          <a:p>
            <a:pPr>
              <a:lnSpc>
                <a:spcPct val="90000"/>
              </a:lnSpc>
            </a:pPr>
            <a:r>
              <a:rPr lang="en-US" b="1" dirty="0">
                <a:solidFill>
                  <a:schemeClr val="tx1">
                    <a:lumMod val="75000"/>
                    <a:lumOff val="25000"/>
                  </a:schemeClr>
                </a:solidFill>
                <a:latin typeface="Century Gothic"/>
                <a:cs typeface="Arial"/>
              </a:rPr>
              <a:t>Assateague Island National Seashore:</a:t>
            </a:r>
            <a:r>
              <a:rPr lang="en-US" dirty="0">
                <a:solidFill>
                  <a:schemeClr val="tx1">
                    <a:lumMod val="75000"/>
                    <a:lumOff val="25000"/>
                  </a:schemeClr>
                </a:solidFill>
                <a:latin typeface="Century Gothic"/>
                <a:cs typeface="Arial"/>
              </a:rPr>
              <a:t>​</a:t>
            </a:r>
          </a:p>
          <a:p>
            <a:pPr>
              <a:lnSpc>
                <a:spcPct val="90000"/>
              </a:lnSpc>
            </a:pPr>
            <a:r>
              <a:rPr lang="en-US" i="1" dirty="0">
                <a:solidFill>
                  <a:schemeClr val="tx1">
                    <a:lumMod val="75000"/>
                    <a:lumOff val="25000"/>
                  </a:schemeClr>
                </a:solidFill>
                <a:latin typeface="Century Gothic"/>
                <a:cs typeface="Arial"/>
              </a:rPr>
              <a:t>Bill Hulslander, Park Manager</a:t>
            </a:r>
            <a:r>
              <a:rPr lang="en-US" dirty="0">
                <a:solidFill>
                  <a:schemeClr val="tx1">
                    <a:lumMod val="75000"/>
                    <a:lumOff val="25000"/>
                  </a:schemeClr>
                </a:solidFill>
                <a:latin typeface="Century Gothic"/>
                <a:cs typeface="Arial"/>
              </a:rPr>
              <a:t>​</a:t>
            </a:r>
          </a:p>
          <a:p>
            <a:pPr>
              <a:lnSpc>
                <a:spcPct val="90000"/>
              </a:lnSpc>
            </a:pPr>
            <a:endParaRPr lang="en-US" dirty="0">
              <a:solidFill>
                <a:schemeClr val="tx1">
                  <a:lumMod val="75000"/>
                  <a:lumOff val="25000"/>
                </a:schemeClr>
              </a:solidFill>
              <a:latin typeface="Century Gothic"/>
              <a:cs typeface="Arial"/>
            </a:endParaRPr>
          </a:p>
          <a:p>
            <a:pPr>
              <a:lnSpc>
                <a:spcPct val="90000"/>
              </a:lnSpc>
            </a:pPr>
            <a:r>
              <a:rPr lang="en-US" b="1" dirty="0">
                <a:solidFill>
                  <a:schemeClr val="tx1">
                    <a:lumMod val="75000"/>
                    <a:lumOff val="25000"/>
                  </a:schemeClr>
                </a:solidFill>
                <a:latin typeface="Century Gothic"/>
                <a:cs typeface="Arial"/>
              </a:rPr>
              <a:t>United States Army Corps of Engineers:</a:t>
            </a:r>
            <a:r>
              <a:rPr lang="en-US" dirty="0">
                <a:solidFill>
                  <a:schemeClr val="tx1">
                    <a:lumMod val="75000"/>
                    <a:lumOff val="25000"/>
                  </a:schemeClr>
                </a:solidFill>
                <a:latin typeface="Century Gothic"/>
                <a:cs typeface="Arial"/>
              </a:rPr>
              <a:t>​</a:t>
            </a:r>
          </a:p>
          <a:p>
            <a:pPr>
              <a:lnSpc>
                <a:spcPct val="90000"/>
              </a:lnSpc>
            </a:pPr>
            <a:r>
              <a:rPr lang="en-US" i="1" dirty="0">
                <a:solidFill>
                  <a:schemeClr val="tx1">
                    <a:lumMod val="75000"/>
                    <a:lumOff val="25000"/>
                  </a:schemeClr>
                </a:solidFill>
                <a:latin typeface="Century Gothic"/>
                <a:cs typeface="Arial"/>
              </a:rPr>
              <a:t>Justin Callahan, Project Manager</a:t>
            </a:r>
            <a:r>
              <a:rPr lang="en-US" dirty="0">
                <a:solidFill>
                  <a:schemeClr val="tx1">
                    <a:lumMod val="75000"/>
                    <a:lumOff val="25000"/>
                  </a:schemeClr>
                </a:solidFill>
                <a:latin typeface="Century Gothic"/>
                <a:cs typeface="Arial"/>
              </a:rPr>
              <a:t>​</a:t>
            </a:r>
          </a:p>
          <a:p>
            <a:pPr>
              <a:lnSpc>
                <a:spcPct val="90000"/>
              </a:lnSpc>
            </a:pPr>
            <a:endParaRPr lang="en-US" dirty="0">
              <a:solidFill>
                <a:schemeClr val="tx1">
                  <a:lumMod val="75000"/>
                  <a:lumOff val="25000"/>
                </a:schemeClr>
              </a:solidFill>
              <a:latin typeface="Century Gothic"/>
              <a:cs typeface="Arial"/>
            </a:endParaRPr>
          </a:p>
          <a:p>
            <a:pPr>
              <a:lnSpc>
                <a:spcPct val="90000"/>
              </a:lnSpc>
            </a:pPr>
            <a:r>
              <a:rPr lang="en-US" b="1" dirty="0">
                <a:solidFill>
                  <a:schemeClr val="tx1">
                    <a:lumMod val="75000"/>
                    <a:lumOff val="25000"/>
                  </a:schemeClr>
                </a:solidFill>
                <a:latin typeface="Century Gothic"/>
                <a:cs typeface="Arial"/>
              </a:rPr>
              <a:t>Northeast Ocean and Coastal Resources Program:</a:t>
            </a:r>
            <a:r>
              <a:rPr lang="en-US" dirty="0">
                <a:solidFill>
                  <a:schemeClr val="tx1">
                    <a:lumMod val="75000"/>
                    <a:lumOff val="25000"/>
                  </a:schemeClr>
                </a:solidFill>
                <a:latin typeface="Century Gothic"/>
                <a:cs typeface="Arial"/>
              </a:rPr>
              <a:t>​</a:t>
            </a:r>
          </a:p>
          <a:p>
            <a:pPr>
              <a:lnSpc>
                <a:spcPct val="90000"/>
              </a:lnSpc>
            </a:pPr>
            <a:r>
              <a:rPr lang="en-US" i="1" dirty="0">
                <a:solidFill>
                  <a:schemeClr val="tx1">
                    <a:lumMod val="75000"/>
                    <a:lumOff val="25000"/>
                  </a:schemeClr>
                </a:solidFill>
                <a:latin typeface="Century Gothic"/>
                <a:cs typeface="Arial"/>
              </a:rPr>
              <a:t>Catherine Johnson, Program Coordinator</a:t>
            </a:r>
            <a:r>
              <a:rPr lang="en-US" dirty="0">
                <a:solidFill>
                  <a:schemeClr val="tx1">
                    <a:lumMod val="75000"/>
                    <a:lumOff val="25000"/>
                  </a:schemeClr>
                </a:solidFill>
                <a:latin typeface="Century Gothic"/>
                <a:cs typeface="Arial"/>
              </a:rPr>
              <a:t>​</a:t>
            </a:r>
          </a:p>
          <a:p>
            <a:pPr>
              <a:lnSpc>
                <a:spcPct val="90000"/>
              </a:lnSpc>
            </a:pPr>
            <a:endParaRPr lang="en-US" dirty="0">
              <a:solidFill>
                <a:schemeClr val="tx1">
                  <a:lumMod val="75000"/>
                  <a:lumOff val="25000"/>
                </a:schemeClr>
              </a:solidFill>
              <a:latin typeface="Century Gothic"/>
              <a:cs typeface="Arial"/>
            </a:endParaRPr>
          </a:p>
          <a:p>
            <a:pPr>
              <a:lnSpc>
                <a:spcPct val="90000"/>
              </a:lnSpc>
            </a:pPr>
            <a:r>
              <a:rPr lang="en-US" b="1" dirty="0">
                <a:solidFill>
                  <a:schemeClr val="tx1">
                    <a:lumMod val="75000"/>
                    <a:lumOff val="25000"/>
                  </a:schemeClr>
                </a:solidFill>
                <a:latin typeface="Century Gothic"/>
                <a:cs typeface="Arial"/>
              </a:rPr>
              <a:t>Natural Resource Stewardship and Science Directorate:</a:t>
            </a:r>
            <a:r>
              <a:rPr lang="en-US" dirty="0">
                <a:solidFill>
                  <a:schemeClr val="tx1">
                    <a:lumMod val="75000"/>
                    <a:lumOff val="25000"/>
                  </a:schemeClr>
                </a:solidFill>
                <a:latin typeface="Century Gothic"/>
                <a:cs typeface="Arial"/>
              </a:rPr>
              <a:t>​</a:t>
            </a:r>
          </a:p>
          <a:p>
            <a:pPr>
              <a:lnSpc>
                <a:spcPct val="90000"/>
              </a:lnSpc>
            </a:pPr>
            <a:r>
              <a:rPr lang="en-US" i="1" dirty="0">
                <a:solidFill>
                  <a:schemeClr val="tx1">
                    <a:lumMod val="75000"/>
                    <a:lumOff val="25000"/>
                  </a:schemeClr>
                </a:solidFill>
                <a:latin typeface="Century Gothic"/>
                <a:cs typeface="Arial"/>
              </a:rPr>
              <a:t>Monique LaFrance Bartley, Marine Ecologist</a:t>
            </a:r>
            <a:r>
              <a:rPr lang="en-US" dirty="0">
                <a:solidFill>
                  <a:schemeClr val="tx1">
                    <a:lumMod val="75000"/>
                    <a:lumOff val="25000"/>
                  </a:schemeClr>
                </a:solidFill>
                <a:latin typeface="Century Gothic"/>
                <a:cs typeface="Arial"/>
              </a:rPr>
              <a:t>​</a:t>
            </a:r>
          </a:p>
          <a:p>
            <a:pPr>
              <a:lnSpc>
                <a:spcPct val="90000"/>
              </a:lnSpc>
            </a:pPr>
            <a:endParaRPr lang="en-US" dirty="0">
              <a:solidFill>
                <a:schemeClr val="tx1">
                  <a:lumMod val="75000"/>
                  <a:lumOff val="25000"/>
                </a:schemeClr>
              </a:solidFill>
              <a:latin typeface="Century Gothic"/>
              <a:cs typeface="Arial"/>
            </a:endParaRPr>
          </a:p>
          <a:p>
            <a:pPr>
              <a:lnSpc>
                <a:spcPct val="90000"/>
              </a:lnSpc>
            </a:pPr>
            <a:r>
              <a:rPr lang="en-US" sz="2000" b="1" dirty="0">
                <a:solidFill>
                  <a:srgbClr val="66A478"/>
                </a:solidFill>
                <a:latin typeface="Century Gothic"/>
                <a:cs typeface="Arial"/>
              </a:rPr>
              <a:t>Additional thanks to:</a:t>
            </a:r>
            <a:endParaRPr lang="en-US" sz="2000" dirty="0">
              <a:ea typeface="+mn-lt"/>
              <a:cs typeface="+mn-lt"/>
            </a:endParaRPr>
          </a:p>
          <a:p>
            <a:pPr>
              <a:lnSpc>
                <a:spcPct val="90000"/>
              </a:lnSpc>
            </a:pPr>
            <a:r>
              <a:rPr lang="en-US" b="1" dirty="0">
                <a:solidFill>
                  <a:schemeClr val="tx1">
                    <a:lumMod val="75000"/>
                    <a:lumOff val="25000"/>
                  </a:schemeClr>
                </a:solidFill>
                <a:latin typeface="Century Gothic"/>
                <a:cs typeface="Arial"/>
              </a:rPr>
              <a:t>Maryland Department of Natural Resources:</a:t>
            </a:r>
            <a:endParaRPr lang="en-US" i="1" dirty="0">
              <a:solidFill>
                <a:schemeClr val="tx1">
                  <a:lumMod val="75000"/>
                  <a:lumOff val="25000"/>
                </a:schemeClr>
              </a:solidFill>
              <a:latin typeface="Century Gothic"/>
              <a:cs typeface="Arial"/>
            </a:endParaRPr>
          </a:p>
          <a:p>
            <a:pPr>
              <a:lnSpc>
                <a:spcPct val="90000"/>
              </a:lnSpc>
            </a:pPr>
            <a:r>
              <a:rPr lang="en-US" i="1" dirty="0">
                <a:solidFill>
                  <a:schemeClr val="tx1">
                    <a:lumMod val="75000"/>
                    <a:lumOff val="25000"/>
                  </a:schemeClr>
                </a:solidFill>
                <a:latin typeface="Century Gothic"/>
                <a:cs typeface="Arial"/>
              </a:rPr>
              <a:t>Dave Brinker, Regional Ecologist</a:t>
            </a:r>
            <a:endParaRPr lang="en-US" dirty="0">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347363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9267432"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GEOMORPHOLOGY</a:t>
            </a:r>
            <a:endParaRPr lang="en-US" sz="4000" b="1" dirty="0">
              <a:solidFill>
                <a:srgbClr val="66A478"/>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F0487533-8F3D-40E5-9F49-98230ED5125F}"/>
              </a:ext>
            </a:extLst>
          </p:cNvPr>
          <p:cNvSpPr txBox="1">
            <a:spLocks/>
          </p:cNvSpPr>
          <p:nvPr/>
        </p:nvSpPr>
        <p:spPr>
          <a:xfrm>
            <a:off x="408931" y="4493944"/>
            <a:ext cx="5458284" cy="154143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sz="1800" dirty="0">
              <a:solidFill>
                <a:srgbClr val="FF0000"/>
              </a:solidFill>
              <a:latin typeface="Century Gothic"/>
            </a:endParaRPr>
          </a:p>
          <a:p>
            <a:pPr>
              <a:lnSpc>
                <a:spcPct val="100000"/>
              </a:lnSpc>
              <a:spcBef>
                <a:spcPts val="0"/>
              </a:spcBef>
              <a:spcAft>
                <a:spcPts val="600"/>
              </a:spcAft>
              <a:buClr>
                <a:srgbClr val="66A478"/>
              </a:buClr>
            </a:pPr>
            <a:endParaRPr lang="en-US" sz="1800" dirty="0">
              <a:solidFill>
                <a:srgbClr val="FF0000"/>
              </a:solidFill>
              <a:latin typeface="Century Gothic"/>
              <a:cs typeface="Calibri"/>
            </a:endParaRPr>
          </a:p>
          <a:p>
            <a:pPr marL="0" indent="0">
              <a:lnSpc>
                <a:spcPct val="100000"/>
              </a:lnSpc>
              <a:spcBef>
                <a:spcPts val="0"/>
              </a:spcBef>
              <a:spcAft>
                <a:spcPts val="600"/>
              </a:spcAft>
              <a:buClr>
                <a:srgbClr val="66A478"/>
              </a:buClr>
              <a:buNone/>
            </a:pPr>
            <a:endParaRPr lang="en-US" sz="1800" dirty="0">
              <a:solidFill>
                <a:srgbClr val="FF0000"/>
              </a:solidFill>
              <a:latin typeface="Century Gothic"/>
            </a:endParaRPr>
          </a:p>
        </p:txBody>
      </p:sp>
      <p:sp>
        <p:nvSpPr>
          <p:cNvPr id="4" name="Text Placeholder 5">
            <a:extLst>
              <a:ext uri="{FF2B5EF4-FFF2-40B4-BE49-F238E27FC236}">
                <a16:creationId xmlns:a16="http://schemas.microsoft.com/office/drawing/2014/main" id="{F85583EE-75AF-444C-98A2-0518A46233C5}"/>
              </a:ext>
            </a:extLst>
          </p:cNvPr>
          <p:cNvSpPr txBox="1">
            <a:spLocks/>
          </p:cNvSpPr>
          <p:nvPr/>
        </p:nvSpPr>
        <p:spPr>
          <a:xfrm>
            <a:off x="620954" y="1712835"/>
            <a:ext cx="4195973" cy="51039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sz="2200" dirty="0">
              <a:solidFill>
                <a:srgbClr val="66A478"/>
              </a:solidFill>
              <a:latin typeface="Century Gothic"/>
            </a:endParaRPr>
          </a:p>
          <a:p>
            <a:pPr>
              <a:lnSpc>
                <a:spcPct val="100000"/>
              </a:lnSpc>
              <a:spcBef>
                <a:spcPts val="0"/>
              </a:spcBef>
              <a:spcAft>
                <a:spcPts val="600"/>
              </a:spcAft>
              <a:buClr>
                <a:srgbClr val="66A478"/>
              </a:buClr>
            </a:pPr>
            <a:r>
              <a:rPr lang="en-US" sz="2200" b="1" dirty="0">
                <a:solidFill>
                  <a:srgbClr val="66A478"/>
                </a:solidFill>
                <a:latin typeface="Century Gothic"/>
              </a:rPr>
              <a:t>Dynamic morphology</a:t>
            </a:r>
            <a:r>
              <a:rPr lang="en-US" sz="2200" b="1" dirty="0">
                <a:solidFill>
                  <a:schemeClr val="tx1">
                    <a:lumMod val="75000"/>
                    <a:lumOff val="25000"/>
                  </a:schemeClr>
                </a:solidFill>
                <a:latin typeface="Century Gothic"/>
              </a:rPr>
              <a:t> </a:t>
            </a:r>
            <a:r>
              <a:rPr lang="en-US" sz="2200" dirty="0">
                <a:solidFill>
                  <a:schemeClr val="tx1">
                    <a:lumMod val="75000"/>
                    <a:lumOff val="25000"/>
                  </a:schemeClr>
                </a:solidFill>
                <a:latin typeface="Century Gothic"/>
              </a:rPr>
              <a:t>driven by </a:t>
            </a:r>
            <a:r>
              <a:rPr lang="en-US" sz="2200" b="1" dirty="0">
                <a:solidFill>
                  <a:srgbClr val="66A478"/>
                </a:solidFill>
                <a:latin typeface="Century Gothic"/>
              </a:rPr>
              <a:t>natural processes</a:t>
            </a:r>
          </a:p>
          <a:p>
            <a:pPr lvl="1">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Sediment supply</a:t>
            </a:r>
            <a:endParaRPr lang="en-US" sz="2200" b="1" dirty="0">
              <a:solidFill>
                <a:schemeClr val="tx1">
                  <a:lumMod val="75000"/>
                  <a:lumOff val="25000"/>
                </a:schemeClr>
              </a:solidFill>
              <a:latin typeface="Century Gothic"/>
            </a:endParaRPr>
          </a:p>
          <a:p>
            <a:pPr lvl="1">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Wind</a:t>
            </a:r>
          </a:p>
          <a:p>
            <a:pPr lvl="1">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Storms and overwash</a:t>
            </a: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p:txBody>
      </p:sp>
      <p:pic>
        <p:nvPicPr>
          <p:cNvPr id="2" name="Picture 5" descr="A picture containing grass, outdoor, sky, field&#10;&#10;Description automatically generated">
            <a:extLst>
              <a:ext uri="{FF2B5EF4-FFF2-40B4-BE49-F238E27FC236}">
                <a16:creationId xmlns:a16="http://schemas.microsoft.com/office/drawing/2014/main" id="{B9B23743-4DCF-4119-8FA8-CD38616837EE}"/>
              </a:ext>
            </a:extLst>
          </p:cNvPr>
          <p:cNvPicPr>
            <a:picLocks noChangeAspect="1"/>
          </p:cNvPicPr>
          <p:nvPr/>
        </p:nvPicPr>
        <p:blipFill rotWithShape="1">
          <a:blip r:embed="rId3"/>
          <a:srcRect l="22709" t="1056" r="2789" b="747"/>
          <a:stretch/>
        </p:blipFill>
        <p:spPr>
          <a:xfrm>
            <a:off x="5126966" y="1543692"/>
            <a:ext cx="5385687" cy="4713504"/>
          </a:xfrm>
          <a:prstGeom prst="rect">
            <a:avLst/>
          </a:prstGeom>
          <a:ln>
            <a:solidFill>
              <a:schemeClr val="tx1">
                <a:lumMod val="75000"/>
                <a:lumOff val="25000"/>
              </a:schemeClr>
            </a:solidFill>
          </a:ln>
        </p:spPr>
      </p:pic>
      <p:sp>
        <p:nvSpPr>
          <p:cNvPr id="8" name="Text Placeholder 5">
            <a:extLst>
              <a:ext uri="{FF2B5EF4-FFF2-40B4-BE49-F238E27FC236}">
                <a16:creationId xmlns:a16="http://schemas.microsoft.com/office/drawing/2014/main" id="{5C283527-75D4-4272-A90D-F5462CC658AD}"/>
              </a:ext>
            </a:extLst>
          </p:cNvPr>
          <p:cNvSpPr txBox="1">
            <a:spLocks/>
          </p:cNvSpPr>
          <p:nvPr/>
        </p:nvSpPr>
        <p:spPr>
          <a:xfrm>
            <a:off x="7678013" y="6241531"/>
            <a:ext cx="2834640" cy="305178"/>
          </a:xfrm>
          <a:prstGeom prst="rect">
            <a:avLst/>
          </a:prstGeom>
          <a:noFill/>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Clr>
                <a:srgbClr val="66A478"/>
              </a:buClr>
              <a:buNone/>
            </a:pPr>
            <a:r>
              <a:rPr lang="en-US" sz="1050" dirty="0">
                <a:solidFill>
                  <a:schemeClr val="tx1">
                    <a:lumMod val="75000"/>
                    <a:lumOff val="25000"/>
                  </a:schemeClr>
                </a:solidFill>
                <a:latin typeface="Century Gothic"/>
              </a:rPr>
              <a:t>Image Credit: Alexandra Fries, 2011</a:t>
            </a:r>
            <a:endParaRPr lang="en-US" sz="1050"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112941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5987685"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ISLAND HISTORY</a:t>
            </a:r>
            <a:endParaRPr lang="en-US" sz="4000" b="1" dirty="0">
              <a:solidFill>
                <a:srgbClr val="66A478"/>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F0487533-8F3D-40E5-9F49-98230ED5125F}"/>
              </a:ext>
            </a:extLst>
          </p:cNvPr>
          <p:cNvSpPr txBox="1">
            <a:spLocks/>
          </p:cNvSpPr>
          <p:nvPr/>
        </p:nvSpPr>
        <p:spPr>
          <a:xfrm>
            <a:off x="5366990" y="1045570"/>
            <a:ext cx="5311127" cy="55352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endParaRPr lang="en-US" sz="2200" dirty="0">
              <a:solidFill>
                <a:srgbClr val="FF0000"/>
              </a:solidFill>
              <a:latin typeface="Century Gothic"/>
            </a:endParaRPr>
          </a:p>
          <a:p>
            <a:pPr>
              <a:lnSpc>
                <a:spcPct val="100000"/>
              </a:lnSpc>
              <a:spcBef>
                <a:spcPts val="0"/>
              </a:spcBef>
              <a:spcAft>
                <a:spcPts val="600"/>
              </a:spcAft>
              <a:buClr>
                <a:srgbClr val="66A478"/>
              </a:buClr>
            </a:pPr>
            <a:r>
              <a:rPr lang="en-US" sz="2200" b="1" dirty="0">
                <a:solidFill>
                  <a:srgbClr val="66A478"/>
                </a:solidFill>
                <a:latin typeface="Century Gothic"/>
              </a:rPr>
              <a:t>1933: </a:t>
            </a:r>
            <a:r>
              <a:rPr lang="en-US" sz="2200" dirty="0">
                <a:solidFill>
                  <a:schemeClr val="tx1">
                    <a:lumMod val="75000"/>
                    <a:lumOff val="25000"/>
                  </a:schemeClr>
                </a:solidFill>
                <a:latin typeface="Century Gothic"/>
              </a:rPr>
              <a:t>Ocean City inlet formation</a:t>
            </a: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r>
              <a:rPr lang="en-US" sz="2200" b="1" dirty="0">
                <a:solidFill>
                  <a:srgbClr val="66A478"/>
                </a:solidFill>
                <a:latin typeface="Century Gothic"/>
              </a:rPr>
              <a:t>1935: </a:t>
            </a:r>
            <a:r>
              <a:rPr lang="en-US" sz="2200" dirty="0">
                <a:solidFill>
                  <a:schemeClr val="tx1">
                    <a:lumMod val="75000"/>
                    <a:lumOff val="25000"/>
                  </a:schemeClr>
                </a:solidFill>
                <a:latin typeface="Century Gothic"/>
              </a:rPr>
              <a:t>Jetty system construction</a:t>
            </a:r>
            <a:endParaRPr lang="en-US" sz="2200" dirty="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buClr>
                <a:srgbClr val="66A478"/>
              </a:buClr>
            </a:pPr>
            <a:r>
              <a:rPr lang="en-US" sz="2200" b="1" dirty="0">
                <a:solidFill>
                  <a:srgbClr val="66A478"/>
                </a:solidFill>
                <a:latin typeface="Century Gothic"/>
              </a:rPr>
              <a:t>1965:</a:t>
            </a:r>
            <a:r>
              <a:rPr lang="en-US" sz="2200" dirty="0">
                <a:solidFill>
                  <a:schemeClr val="tx1">
                    <a:lumMod val="75000"/>
                    <a:lumOff val="25000"/>
                  </a:schemeClr>
                </a:solidFill>
                <a:latin typeface="Century Gothic"/>
              </a:rPr>
              <a:t> Assateague Island National Seashore designation</a:t>
            </a:r>
          </a:p>
          <a:p>
            <a:pPr>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endParaRPr>
          </a:p>
          <a:p>
            <a:pPr>
              <a:lnSpc>
                <a:spcPct val="100000"/>
              </a:lnSpc>
              <a:spcBef>
                <a:spcPts val="0"/>
              </a:spcBef>
              <a:spcAft>
                <a:spcPts val="600"/>
              </a:spcAft>
            </a:pPr>
            <a:r>
              <a:rPr lang="en-US" sz="2200" b="1" dirty="0">
                <a:solidFill>
                  <a:srgbClr val="66A478"/>
                </a:solidFill>
                <a:latin typeface="Century Gothic"/>
              </a:rPr>
              <a:t>2002:</a:t>
            </a:r>
            <a:r>
              <a:rPr lang="en-US" sz="2200" dirty="0">
                <a:solidFill>
                  <a:schemeClr val="tx1">
                    <a:lumMod val="75000"/>
                    <a:lumOff val="25000"/>
                  </a:schemeClr>
                </a:solidFill>
                <a:latin typeface="Century Gothic"/>
              </a:rPr>
              <a:t> North End Restoration Project implementation, short-term beach nourishment begins</a:t>
            </a:r>
            <a:br>
              <a:rPr lang="en-US" sz="2200" dirty="0">
                <a:solidFill>
                  <a:schemeClr val="tx1">
                    <a:lumMod val="75000"/>
                    <a:lumOff val="25000"/>
                  </a:schemeClr>
                </a:solidFill>
                <a:latin typeface="Century Gothic"/>
              </a:rPr>
            </a:br>
            <a:endParaRPr lang="en-US" sz="2200" dirty="0">
              <a:solidFill>
                <a:schemeClr val="tx1">
                  <a:lumMod val="75000"/>
                  <a:lumOff val="25000"/>
                </a:schemeClr>
              </a:solidFill>
              <a:latin typeface="Century Gothic"/>
            </a:endParaRPr>
          </a:p>
          <a:p>
            <a:pPr>
              <a:lnSpc>
                <a:spcPct val="100000"/>
              </a:lnSpc>
              <a:spcBef>
                <a:spcPts val="0"/>
              </a:spcBef>
              <a:spcAft>
                <a:spcPts val="600"/>
              </a:spcAft>
            </a:pPr>
            <a:r>
              <a:rPr lang="en-US" sz="2200" b="1" dirty="0">
                <a:solidFill>
                  <a:srgbClr val="66A478"/>
                </a:solidFill>
                <a:latin typeface="Century Gothic"/>
              </a:rPr>
              <a:t>2004: </a:t>
            </a:r>
            <a:r>
              <a:rPr lang="en-US" sz="2200" dirty="0">
                <a:solidFill>
                  <a:schemeClr val="tx1">
                    <a:lumMod val="75000"/>
                    <a:lumOff val="25000"/>
                  </a:schemeClr>
                </a:solidFill>
                <a:latin typeface="Century Gothic"/>
                <a:ea typeface="+mn-lt"/>
                <a:cs typeface="+mn-lt"/>
              </a:rPr>
              <a:t>Long-term operations begin</a:t>
            </a:r>
            <a:endParaRPr lang="en-US" sz="2200" dirty="0">
              <a:solidFill>
                <a:schemeClr val="tx1">
                  <a:lumMod val="75000"/>
                  <a:lumOff val="25000"/>
                </a:schemeClr>
              </a:solidFill>
              <a:latin typeface="Century Gothic"/>
              <a:cs typeface="Calibri"/>
            </a:endParaRPr>
          </a:p>
          <a:p>
            <a:pPr lvl="1">
              <a:lnSpc>
                <a:spcPct val="100000"/>
              </a:lnSpc>
              <a:spcBef>
                <a:spcPts val="0"/>
              </a:spcBef>
              <a:spcAft>
                <a:spcPts val="600"/>
              </a:spcAft>
            </a:pPr>
            <a:endParaRPr lang="en-US" sz="2200" dirty="0">
              <a:solidFill>
                <a:schemeClr val="tx1">
                  <a:lumMod val="75000"/>
                  <a:lumOff val="25000"/>
                </a:schemeClr>
              </a:solidFill>
              <a:latin typeface="Century Gothic"/>
            </a:endParaRPr>
          </a:p>
        </p:txBody>
      </p:sp>
      <p:pic>
        <p:nvPicPr>
          <p:cNvPr id="6" name="Picture 6">
            <a:extLst>
              <a:ext uri="{FF2B5EF4-FFF2-40B4-BE49-F238E27FC236}">
                <a16:creationId xmlns:a16="http://schemas.microsoft.com/office/drawing/2014/main" id="{DB4AD9A7-990A-4B06-97C0-8686538F1281}"/>
              </a:ext>
            </a:extLst>
          </p:cNvPr>
          <p:cNvPicPr>
            <a:picLocks noChangeAspect="1"/>
          </p:cNvPicPr>
          <p:nvPr/>
        </p:nvPicPr>
        <p:blipFill rotWithShape="1">
          <a:blip r:embed="rId3"/>
          <a:srcRect l="2421" t="4956" r="52345" b="1749"/>
          <a:stretch/>
        </p:blipFill>
        <p:spPr>
          <a:xfrm>
            <a:off x="727495" y="1509967"/>
            <a:ext cx="4295380" cy="4600688"/>
          </a:xfrm>
          <a:prstGeom prst="rect">
            <a:avLst/>
          </a:prstGeom>
          <a:ln>
            <a:solidFill>
              <a:schemeClr val="tx1">
                <a:lumMod val="75000"/>
                <a:lumOff val="25000"/>
              </a:schemeClr>
            </a:solidFill>
          </a:ln>
        </p:spPr>
      </p:pic>
      <p:sp>
        <p:nvSpPr>
          <p:cNvPr id="8" name="TextBox 7">
            <a:extLst>
              <a:ext uri="{FF2B5EF4-FFF2-40B4-BE49-F238E27FC236}">
                <a16:creationId xmlns:a16="http://schemas.microsoft.com/office/drawing/2014/main" id="{7164F61B-5B13-460A-A8BE-7CA217958FE9}"/>
              </a:ext>
            </a:extLst>
          </p:cNvPr>
          <p:cNvSpPr txBox="1"/>
          <p:nvPr/>
        </p:nvSpPr>
        <p:spPr>
          <a:xfrm>
            <a:off x="1394244" y="6109344"/>
            <a:ext cx="36242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Jane Thomas, 2006</a:t>
            </a:r>
            <a:endParaRPr lang="en-US" sz="1050"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145726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25BAB8-3F5F-4962-9D11-638741A9274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CONCERNS</a:t>
            </a:r>
            <a:endParaRPr lang="en-US" sz="4000" b="1" dirty="0">
              <a:solidFill>
                <a:srgbClr val="66A478"/>
              </a:solidFill>
              <a:latin typeface="Century Gothic" panose="020B0502020202020204" pitchFamily="34" charset="0"/>
            </a:endParaRPr>
          </a:p>
        </p:txBody>
      </p:sp>
      <p:sp>
        <p:nvSpPr>
          <p:cNvPr id="7" name="Text Placeholder 5">
            <a:extLst>
              <a:ext uri="{FF2B5EF4-FFF2-40B4-BE49-F238E27FC236}">
                <a16:creationId xmlns:a16="http://schemas.microsoft.com/office/drawing/2014/main" id="{8E935DD3-4DCF-4D33-AF98-DE660909EE9C}"/>
              </a:ext>
            </a:extLst>
          </p:cNvPr>
          <p:cNvSpPr txBox="1">
            <a:spLocks/>
          </p:cNvSpPr>
          <p:nvPr/>
        </p:nvSpPr>
        <p:spPr>
          <a:xfrm>
            <a:off x="915591" y="877783"/>
            <a:ext cx="9710599" cy="549211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buClr>
                <a:srgbClr val="66A478"/>
              </a:buClr>
            </a:pPr>
            <a:endParaRPr lang="en-US" sz="2200" dirty="0">
              <a:solidFill>
                <a:schemeClr val="tx1">
                  <a:lumMod val="75000"/>
                  <a:lumOff val="25000"/>
                </a:schemeClr>
              </a:solidFill>
              <a:latin typeface="Century Gothic"/>
              <a:cs typeface="Calibri" panose="020F0502020204030204"/>
            </a:endParaRPr>
          </a:p>
          <a:p>
            <a:pPr marL="285750" indent="-285750">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Unclear effects of recent </a:t>
            </a:r>
            <a:r>
              <a:rPr lang="en-US" sz="2200" b="1" dirty="0">
                <a:solidFill>
                  <a:srgbClr val="66A478"/>
                </a:solidFill>
                <a:latin typeface="Century Gothic"/>
              </a:rPr>
              <a:t>reductions in sediment deposition</a:t>
            </a:r>
            <a:endParaRPr lang="en-US" sz="2200" dirty="0">
              <a:solidFill>
                <a:schemeClr val="tx1">
                  <a:lumMod val="75000"/>
                  <a:lumOff val="25000"/>
                </a:schemeClr>
              </a:solidFill>
              <a:latin typeface="Century Gothic"/>
              <a:cs typeface="Calibri" panose="020F0502020204030204"/>
            </a:endParaRPr>
          </a:p>
          <a:p>
            <a:pPr marL="285750" indent="-285750">
              <a:lnSpc>
                <a:spcPct val="100000"/>
              </a:lnSpc>
              <a:spcBef>
                <a:spcPts val="0"/>
              </a:spcBef>
              <a:spcAft>
                <a:spcPts val="600"/>
              </a:spcAft>
              <a:buClr>
                <a:srgbClr val="66A478"/>
              </a:buClr>
            </a:pPr>
            <a:r>
              <a:rPr lang="en-US" sz="2200" dirty="0">
                <a:solidFill>
                  <a:schemeClr val="tx1">
                    <a:lumMod val="75000"/>
                    <a:lumOff val="25000"/>
                  </a:schemeClr>
                </a:solidFill>
                <a:latin typeface="Century Gothic"/>
              </a:rPr>
              <a:t>Sustain Assateague's</a:t>
            </a:r>
            <a:r>
              <a:rPr lang="en-US" sz="2200" b="1" dirty="0">
                <a:solidFill>
                  <a:schemeClr val="tx1">
                    <a:lumMod val="75000"/>
                    <a:lumOff val="25000"/>
                  </a:schemeClr>
                </a:solidFill>
                <a:latin typeface="Century Gothic"/>
              </a:rPr>
              <a:t> </a:t>
            </a:r>
            <a:r>
              <a:rPr lang="en-US" sz="2200" b="1" dirty="0">
                <a:solidFill>
                  <a:srgbClr val="66A478"/>
                </a:solidFill>
                <a:latin typeface="Century Gothic"/>
              </a:rPr>
              <a:t>geologic integrity</a:t>
            </a:r>
            <a:endParaRPr lang="en-US" sz="2200" dirty="0">
              <a:solidFill>
                <a:schemeClr val="tx1">
                  <a:lumMod val="75000"/>
                  <a:lumOff val="25000"/>
                </a:schemeClr>
              </a:solidFill>
              <a:latin typeface="Century Gothic"/>
              <a:cs typeface="Calibri"/>
            </a:endParaRPr>
          </a:p>
          <a:p>
            <a:pPr marL="285750" indent="-285750">
              <a:lnSpc>
                <a:spcPct val="100000"/>
              </a:lnSpc>
              <a:spcBef>
                <a:spcPts val="0"/>
              </a:spcBef>
              <a:spcAft>
                <a:spcPts val="600"/>
              </a:spcAft>
              <a:buClr>
                <a:srgbClr val="66A478"/>
              </a:buClr>
            </a:pPr>
            <a:r>
              <a:rPr lang="en-US" sz="2200" b="1" dirty="0">
                <a:solidFill>
                  <a:srgbClr val="66A478"/>
                </a:solidFill>
                <a:latin typeface="Century Gothic"/>
              </a:rPr>
              <a:t>Habitat protection </a:t>
            </a:r>
            <a:r>
              <a:rPr lang="en-US" sz="2200" dirty="0">
                <a:solidFill>
                  <a:schemeClr val="tx1">
                    <a:lumMod val="75000"/>
                    <a:lumOff val="25000"/>
                  </a:schemeClr>
                </a:solidFill>
                <a:latin typeface="Century Gothic"/>
              </a:rPr>
              <a:t>for sensitive species</a:t>
            </a:r>
            <a:endParaRPr lang="en-US" sz="2200" dirty="0">
              <a:solidFill>
                <a:schemeClr val="tx1">
                  <a:lumMod val="75000"/>
                  <a:lumOff val="25000"/>
                </a:schemeClr>
              </a:solidFill>
              <a:latin typeface="Century Gothic"/>
              <a:ea typeface="+mn-lt"/>
              <a:cs typeface="+mn-lt"/>
            </a:endParaRPr>
          </a:p>
          <a:p>
            <a:pPr marL="742950" lvl="1" indent="-285750">
              <a:lnSpc>
                <a:spcPct val="100000"/>
              </a:lnSpc>
              <a:spcBef>
                <a:spcPts val="0"/>
              </a:spcBef>
              <a:spcAft>
                <a:spcPts val="600"/>
              </a:spcAft>
              <a:buClr>
                <a:srgbClr val="66A478"/>
              </a:buClr>
            </a:pPr>
            <a:r>
              <a:rPr lang="en-US" sz="2200" dirty="0">
                <a:solidFill>
                  <a:schemeClr val="tx1">
                    <a:lumMod val="75000"/>
                    <a:lumOff val="25000"/>
                  </a:schemeClr>
                </a:solidFill>
                <a:latin typeface="Century Gothic"/>
                <a:ea typeface="+mn-lt"/>
                <a:cs typeface="+mn-lt"/>
              </a:rPr>
              <a:t>Piping plover</a:t>
            </a:r>
          </a:p>
          <a:p>
            <a:pPr marL="742950" lvl="1" indent="-285750">
              <a:lnSpc>
                <a:spcPct val="100000"/>
              </a:lnSpc>
              <a:spcBef>
                <a:spcPts val="0"/>
              </a:spcBef>
              <a:spcAft>
                <a:spcPts val="600"/>
              </a:spcAft>
              <a:buClr>
                <a:srgbClr val="66A478"/>
              </a:buClr>
            </a:pPr>
            <a:r>
              <a:rPr lang="en-US" sz="2200" dirty="0">
                <a:solidFill>
                  <a:schemeClr val="tx1">
                    <a:lumMod val="75000"/>
                    <a:lumOff val="25000"/>
                  </a:schemeClr>
                </a:solidFill>
                <a:latin typeface="Century Gothic"/>
                <a:ea typeface="+mn-lt"/>
                <a:cs typeface="+mn-lt"/>
              </a:rPr>
              <a:t>Seabeach amaranth </a:t>
            </a:r>
          </a:p>
          <a:p>
            <a:pPr>
              <a:lnSpc>
                <a:spcPct val="100000"/>
              </a:lnSpc>
              <a:spcBef>
                <a:spcPts val="0"/>
              </a:spcBef>
              <a:spcAft>
                <a:spcPts val="600"/>
              </a:spcAft>
              <a:buFont typeface="Arial,Sans-Serif" panose="020B0604020202020204" pitchFamily="34" charset="0"/>
            </a:pPr>
            <a:endParaRPr lang="en-US" sz="2200" dirty="0">
              <a:latin typeface="Century Gothic"/>
              <a:ea typeface="+mn-lt"/>
              <a:cs typeface="+mn-lt"/>
            </a:endParaRPr>
          </a:p>
          <a:p>
            <a:pPr marL="228600">
              <a:lnSpc>
                <a:spcPct val="100000"/>
              </a:lnSpc>
              <a:spcBef>
                <a:spcPts val="0"/>
              </a:spcBef>
              <a:spcAft>
                <a:spcPts val="600"/>
              </a:spcAft>
              <a:buFont typeface="Arial,Sans-Serif" panose="020B0604020202020204" pitchFamily="34" charset="0"/>
            </a:pPr>
            <a:endParaRPr lang="en-US" sz="2200" dirty="0">
              <a:latin typeface="Century Gothic"/>
              <a:ea typeface="+mn-lt"/>
              <a:cs typeface="+mn-lt"/>
            </a:endParaRPr>
          </a:p>
          <a:p>
            <a:pPr marL="228600">
              <a:lnSpc>
                <a:spcPct val="100000"/>
              </a:lnSpc>
              <a:spcBef>
                <a:spcPts val="0"/>
              </a:spcBef>
              <a:spcAft>
                <a:spcPts val="600"/>
              </a:spcAft>
              <a:buFont typeface="Arial,Sans-Serif" panose="020B0604020202020204" pitchFamily="34" charset="0"/>
            </a:pPr>
            <a:endParaRPr lang="en-US" sz="2200" dirty="0">
              <a:latin typeface="Century Gothic"/>
              <a:ea typeface="+mn-lt"/>
              <a:cs typeface="+mn-lt"/>
            </a:endParaRPr>
          </a:p>
          <a:p>
            <a:pPr marL="228600" lvl="1">
              <a:lnSpc>
                <a:spcPct val="100000"/>
              </a:lnSpc>
              <a:spcBef>
                <a:spcPts val="0"/>
              </a:spcBef>
              <a:spcAft>
                <a:spcPts val="600"/>
              </a:spcAft>
            </a:pPr>
            <a:endParaRPr lang="en-US" sz="2200" dirty="0">
              <a:latin typeface="Century Gothic"/>
              <a:ea typeface="+mn-lt"/>
              <a:cs typeface="+mn-lt"/>
            </a:endParaRPr>
          </a:p>
          <a:p>
            <a:pPr lvl="1">
              <a:lnSpc>
                <a:spcPct val="100000"/>
              </a:lnSpc>
              <a:spcBef>
                <a:spcPts val="0"/>
              </a:spcBef>
              <a:spcAft>
                <a:spcPts val="600"/>
              </a:spcAft>
            </a:pPr>
            <a:endParaRPr lang="en-US" sz="2200" dirty="0">
              <a:latin typeface="Century Gothic"/>
              <a:ea typeface="+mn-lt"/>
              <a:cs typeface="+mn-lt"/>
            </a:endParaRPr>
          </a:p>
          <a:p>
            <a:pPr lvl="1">
              <a:lnSpc>
                <a:spcPct val="100000"/>
              </a:lnSpc>
              <a:spcBef>
                <a:spcPts val="0"/>
              </a:spcBef>
              <a:spcAft>
                <a:spcPts val="600"/>
              </a:spcAft>
            </a:pPr>
            <a:endParaRPr lang="en-US" sz="2200" dirty="0">
              <a:solidFill>
                <a:srgbClr val="000000"/>
              </a:solidFill>
              <a:latin typeface="Century Gothic"/>
              <a:cs typeface="Calibri" panose="020F0502020204030204"/>
            </a:endParaRPr>
          </a:p>
          <a:p>
            <a:pPr>
              <a:lnSpc>
                <a:spcPct val="100000"/>
              </a:lnSpc>
              <a:spcBef>
                <a:spcPts val="0"/>
              </a:spcBef>
              <a:spcAft>
                <a:spcPts val="600"/>
              </a:spcAft>
            </a:pPr>
            <a:endParaRPr lang="en-US" sz="2200" dirty="0">
              <a:solidFill>
                <a:srgbClr val="000000"/>
              </a:solidFill>
              <a:latin typeface="Century Gothic"/>
              <a:cs typeface="Calibri" panose="020F0502020204030204"/>
            </a:endParaRPr>
          </a:p>
          <a:p>
            <a:pPr>
              <a:lnSpc>
                <a:spcPct val="100000"/>
              </a:lnSpc>
              <a:spcBef>
                <a:spcPts val="0"/>
              </a:spcBef>
              <a:spcAft>
                <a:spcPts val="600"/>
              </a:spcAft>
              <a:buClr>
                <a:srgbClr val="66A478"/>
              </a:buClr>
            </a:pPr>
            <a:endParaRPr lang="en-US" sz="2200" b="1" dirty="0">
              <a:solidFill>
                <a:schemeClr val="tx1">
                  <a:lumMod val="75000"/>
                  <a:lumOff val="25000"/>
                </a:schemeClr>
              </a:solidFill>
              <a:latin typeface="Century Gothic"/>
            </a:endParaRPr>
          </a:p>
        </p:txBody>
      </p:sp>
      <p:pic>
        <p:nvPicPr>
          <p:cNvPr id="6" name="Picture 5">
            <a:extLst>
              <a:ext uri="{FF2B5EF4-FFF2-40B4-BE49-F238E27FC236}">
                <a16:creationId xmlns:a16="http://schemas.microsoft.com/office/drawing/2014/main" id="{B27163BA-D3FF-4ECA-96DE-804B5276CF86}"/>
              </a:ext>
            </a:extLst>
          </p:cNvPr>
          <p:cNvPicPr>
            <a:picLocks noChangeAspect="1"/>
          </p:cNvPicPr>
          <p:nvPr/>
        </p:nvPicPr>
        <p:blipFill rotWithShape="1">
          <a:blip r:embed="rId3"/>
          <a:srcRect l="15369" t="21722" r="13934" b="22707"/>
          <a:stretch/>
        </p:blipFill>
        <p:spPr>
          <a:xfrm>
            <a:off x="5764182" y="3510902"/>
            <a:ext cx="4958963" cy="2768318"/>
          </a:xfrm>
          <a:prstGeom prst="rect">
            <a:avLst/>
          </a:prstGeom>
          <a:ln w="12700">
            <a:solidFill>
              <a:schemeClr val="tx1">
                <a:lumMod val="75000"/>
                <a:lumOff val="25000"/>
              </a:schemeClr>
            </a:solidFill>
          </a:ln>
        </p:spPr>
      </p:pic>
      <p:sp>
        <p:nvSpPr>
          <p:cNvPr id="8" name="TextBox 2">
            <a:extLst>
              <a:ext uri="{FF2B5EF4-FFF2-40B4-BE49-F238E27FC236}">
                <a16:creationId xmlns:a16="http://schemas.microsoft.com/office/drawing/2014/main" id="{5A4FED3B-3651-4BE4-8234-84CC766E69F7}"/>
              </a:ext>
            </a:extLst>
          </p:cNvPr>
          <p:cNvSpPr txBox="1"/>
          <p:nvPr/>
        </p:nvSpPr>
        <p:spPr>
          <a:xfrm>
            <a:off x="1854320" y="6310627"/>
            <a:ext cx="362426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rPr>
              <a:t>Image Credit: </a:t>
            </a:r>
            <a:r>
              <a:rPr lang="en-US" sz="1050" dirty="0">
                <a:solidFill>
                  <a:schemeClr val="tx1">
                    <a:lumMod val="75000"/>
                    <a:lumOff val="25000"/>
                  </a:schemeClr>
                </a:solidFill>
                <a:latin typeface="Century Gothic"/>
                <a:ea typeface="+mn-lt"/>
                <a:cs typeface="+mn-lt"/>
              </a:rPr>
              <a:t>Alexandra Fries</a:t>
            </a:r>
            <a:r>
              <a:rPr lang="en-US" sz="1050" dirty="0">
                <a:solidFill>
                  <a:schemeClr val="tx1">
                    <a:lumMod val="75000"/>
                    <a:lumOff val="25000"/>
                  </a:schemeClr>
                </a:solidFill>
                <a:latin typeface="Century Gothic"/>
              </a:rPr>
              <a:t>, 2011</a:t>
            </a:r>
            <a:endParaRPr lang="en-US" sz="1050" dirty="0">
              <a:solidFill>
                <a:schemeClr val="tx1">
                  <a:lumMod val="75000"/>
                  <a:lumOff val="25000"/>
                </a:schemeClr>
              </a:solidFill>
              <a:latin typeface="Calibri"/>
              <a:cs typeface="Calibri"/>
            </a:endParaRPr>
          </a:p>
        </p:txBody>
      </p:sp>
      <p:pic>
        <p:nvPicPr>
          <p:cNvPr id="9" name="Picture 8">
            <a:extLst>
              <a:ext uri="{FF2B5EF4-FFF2-40B4-BE49-F238E27FC236}">
                <a16:creationId xmlns:a16="http://schemas.microsoft.com/office/drawing/2014/main" id="{223A35A0-B096-49CE-8BB2-5D011DE113BA}"/>
              </a:ext>
            </a:extLst>
          </p:cNvPr>
          <p:cNvPicPr>
            <a:picLocks noChangeAspect="1"/>
          </p:cNvPicPr>
          <p:nvPr/>
        </p:nvPicPr>
        <p:blipFill rotWithShape="1">
          <a:blip r:embed="rId4"/>
          <a:srcRect t="10879" r="565" b="8457"/>
          <a:stretch/>
        </p:blipFill>
        <p:spPr>
          <a:xfrm>
            <a:off x="368061" y="3509069"/>
            <a:ext cx="5060794" cy="2767099"/>
          </a:xfrm>
          <a:prstGeom prst="rect">
            <a:avLst/>
          </a:prstGeom>
          <a:ln>
            <a:solidFill>
              <a:schemeClr val="tx1">
                <a:lumMod val="75000"/>
                <a:lumOff val="25000"/>
              </a:schemeClr>
            </a:solidFill>
          </a:ln>
        </p:spPr>
      </p:pic>
      <p:sp>
        <p:nvSpPr>
          <p:cNvPr id="10" name="TextBox 4">
            <a:extLst>
              <a:ext uri="{FF2B5EF4-FFF2-40B4-BE49-F238E27FC236}">
                <a16:creationId xmlns:a16="http://schemas.microsoft.com/office/drawing/2014/main" id="{43788921-4FA9-4A5A-BBDE-AFAD90686FA1}"/>
              </a:ext>
            </a:extLst>
          </p:cNvPr>
          <p:cNvSpPr txBox="1"/>
          <p:nvPr/>
        </p:nvSpPr>
        <p:spPr>
          <a:xfrm>
            <a:off x="7102054" y="6310626"/>
            <a:ext cx="362426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rPr>
              <a:t>Image Credit: Kevin T. Edwards, 2008</a:t>
            </a:r>
            <a:endParaRPr lang="en-US" sz="1050" dirty="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589478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7ECA02-462D-4E73-B73B-354D462D2B6F}"/>
              </a:ext>
            </a:extLst>
          </p:cNvPr>
          <p:cNvSpPr txBox="1">
            <a:spLocks/>
          </p:cNvSpPr>
          <p:nvPr/>
        </p:nvSpPr>
        <p:spPr>
          <a:xfrm>
            <a:off x="495300" y="342899"/>
            <a:ext cx="11378129" cy="1063869"/>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66A478"/>
                </a:solidFill>
                <a:latin typeface="Century Gothic"/>
              </a:rPr>
              <a:t>PARTNERS</a:t>
            </a:r>
            <a:endParaRPr lang="en-US" dirty="0"/>
          </a:p>
        </p:txBody>
      </p:sp>
      <p:pic>
        <p:nvPicPr>
          <p:cNvPr id="8" name="Picture 7" descr="A picture containing text&#10;&#10;Description automatically generated">
            <a:extLst>
              <a:ext uri="{FF2B5EF4-FFF2-40B4-BE49-F238E27FC236}">
                <a16:creationId xmlns:a16="http://schemas.microsoft.com/office/drawing/2014/main" id="{3D5E04E3-B55D-4D84-A2DC-DFBF9CEF56B1}"/>
              </a:ext>
            </a:extLst>
          </p:cNvPr>
          <p:cNvPicPr>
            <a:picLocks noChangeAspect="1"/>
          </p:cNvPicPr>
          <p:nvPr/>
        </p:nvPicPr>
        <p:blipFill rotWithShape="1">
          <a:blip r:embed="rId3"/>
          <a:srcRect t="-508" r="38571" b="41463"/>
          <a:stretch/>
        </p:blipFill>
        <p:spPr>
          <a:xfrm>
            <a:off x="529183" y="1564442"/>
            <a:ext cx="1967916" cy="1487329"/>
          </a:xfrm>
          <a:prstGeom prst="rect">
            <a:avLst/>
          </a:prstGeom>
        </p:spPr>
      </p:pic>
      <p:pic>
        <p:nvPicPr>
          <p:cNvPr id="9" name="Picture 8" descr="Map&#10;&#10;Description automatically generated">
            <a:extLst>
              <a:ext uri="{FF2B5EF4-FFF2-40B4-BE49-F238E27FC236}">
                <a16:creationId xmlns:a16="http://schemas.microsoft.com/office/drawing/2014/main" id="{31BD0026-8AEA-49FF-8D74-30FBB2D2EF60}"/>
              </a:ext>
            </a:extLst>
          </p:cNvPr>
          <p:cNvPicPr>
            <a:picLocks noChangeAspect="1"/>
          </p:cNvPicPr>
          <p:nvPr/>
        </p:nvPicPr>
        <p:blipFill>
          <a:blip r:embed="rId4"/>
          <a:stretch>
            <a:fillRect/>
          </a:stretch>
        </p:blipFill>
        <p:spPr>
          <a:xfrm>
            <a:off x="473771" y="3431814"/>
            <a:ext cx="2048474" cy="2659501"/>
          </a:xfrm>
          <a:prstGeom prst="rect">
            <a:avLst/>
          </a:prstGeom>
        </p:spPr>
      </p:pic>
      <p:pic>
        <p:nvPicPr>
          <p:cNvPr id="10" name="Picture 9" descr="A picture containing sky, outdoor, road, boat&#10;&#10;Description automatically generated">
            <a:extLst>
              <a:ext uri="{FF2B5EF4-FFF2-40B4-BE49-F238E27FC236}">
                <a16:creationId xmlns:a16="http://schemas.microsoft.com/office/drawing/2014/main" id="{0C303CCF-24BA-4184-9090-F3C3043B14B4}"/>
              </a:ext>
            </a:extLst>
          </p:cNvPr>
          <p:cNvPicPr>
            <a:picLocks noChangeAspect="1"/>
          </p:cNvPicPr>
          <p:nvPr/>
        </p:nvPicPr>
        <p:blipFill rotWithShape="1">
          <a:blip r:embed="rId5"/>
          <a:srcRect l="17971" t="38338" r="16014" b="28686"/>
          <a:stretch/>
        </p:blipFill>
        <p:spPr>
          <a:xfrm>
            <a:off x="6406016" y="1314143"/>
            <a:ext cx="5332302" cy="1774060"/>
          </a:xfrm>
          <a:prstGeom prst="rect">
            <a:avLst/>
          </a:prstGeom>
          <a:ln w="12700">
            <a:solidFill>
              <a:schemeClr val="tx1">
                <a:lumMod val="75000"/>
                <a:lumOff val="25000"/>
              </a:schemeClr>
            </a:solidFill>
          </a:ln>
        </p:spPr>
      </p:pic>
      <p:sp>
        <p:nvSpPr>
          <p:cNvPr id="11" name="TextBox 5">
            <a:extLst>
              <a:ext uri="{FF2B5EF4-FFF2-40B4-BE49-F238E27FC236}">
                <a16:creationId xmlns:a16="http://schemas.microsoft.com/office/drawing/2014/main" id="{757E2BAE-09A6-45A7-8AA5-012182B14A5C}"/>
              </a:ext>
            </a:extLst>
          </p:cNvPr>
          <p:cNvSpPr txBox="1"/>
          <p:nvPr/>
        </p:nvSpPr>
        <p:spPr>
          <a:xfrm>
            <a:off x="2561383" y="1639241"/>
            <a:ext cx="3577085"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tx1">
                  <a:lumMod val="75000"/>
                  <a:lumOff val="25000"/>
                </a:schemeClr>
              </a:solidFill>
              <a:latin typeface="Century Gothic"/>
            </a:endParaRPr>
          </a:p>
          <a:p>
            <a:pPr algn="ctr"/>
            <a:r>
              <a:rPr lang="en-US" sz="2000" dirty="0">
                <a:solidFill>
                  <a:schemeClr val="tx1">
                    <a:lumMod val="75000"/>
                    <a:lumOff val="25000"/>
                  </a:schemeClr>
                </a:solidFill>
                <a:latin typeface="Century Gothic"/>
              </a:rPr>
              <a:t>United States Army Corps of Engineers</a:t>
            </a:r>
            <a:endParaRPr lang="en-US" sz="2000" dirty="0">
              <a:solidFill>
                <a:schemeClr val="tx1">
                  <a:lumMod val="75000"/>
                  <a:lumOff val="25000"/>
                </a:schemeClr>
              </a:solidFill>
              <a:latin typeface="Century Gothic"/>
              <a:cs typeface="Calibri"/>
            </a:endParaRPr>
          </a:p>
        </p:txBody>
      </p:sp>
      <p:sp>
        <p:nvSpPr>
          <p:cNvPr id="12" name="TextBox 6">
            <a:extLst>
              <a:ext uri="{FF2B5EF4-FFF2-40B4-BE49-F238E27FC236}">
                <a16:creationId xmlns:a16="http://schemas.microsoft.com/office/drawing/2014/main" id="{8AFBA2BD-63E8-499E-81BA-413D06FC0438}"/>
              </a:ext>
            </a:extLst>
          </p:cNvPr>
          <p:cNvSpPr txBox="1"/>
          <p:nvPr/>
        </p:nvSpPr>
        <p:spPr>
          <a:xfrm>
            <a:off x="2545977" y="3446936"/>
            <a:ext cx="3665146" cy="298543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a:rPr>
              <a:t>Assateague Island National Seashore</a:t>
            </a:r>
          </a:p>
          <a:p>
            <a:pPr algn="ctr"/>
            <a:r>
              <a:rPr lang="en-US" sz="1100" dirty="0">
                <a:solidFill>
                  <a:schemeClr val="tx1">
                    <a:lumMod val="75000"/>
                    <a:lumOff val="25000"/>
                  </a:schemeClr>
                </a:solidFill>
                <a:latin typeface="Century Gothic"/>
                <a:cs typeface="Calibri"/>
              </a:rPr>
              <a:t>     </a:t>
            </a:r>
          </a:p>
          <a:p>
            <a:pPr algn="ctr"/>
            <a:r>
              <a:rPr lang="en-US" sz="2000" dirty="0">
                <a:solidFill>
                  <a:schemeClr val="tx1">
                    <a:lumMod val="75000"/>
                    <a:lumOff val="25000"/>
                  </a:schemeClr>
                </a:solidFill>
                <a:latin typeface="Century Gothic"/>
                <a:cs typeface="Calibri"/>
              </a:rPr>
              <a:t>Ocean and Coastal Resources Branch</a:t>
            </a:r>
            <a:endParaRPr lang="en-US" dirty="0">
              <a:solidFill>
                <a:schemeClr val="tx1">
                  <a:lumMod val="75000"/>
                  <a:lumOff val="25000"/>
                </a:schemeClr>
              </a:solidFill>
              <a:cs typeface="Calibri"/>
            </a:endParaRPr>
          </a:p>
          <a:p>
            <a:pPr algn="ctr"/>
            <a:r>
              <a:rPr lang="en-US" sz="1100" dirty="0">
                <a:solidFill>
                  <a:schemeClr val="tx1">
                    <a:lumMod val="75000"/>
                    <a:lumOff val="25000"/>
                  </a:schemeClr>
                </a:solidFill>
                <a:latin typeface="Century Gothic"/>
                <a:cs typeface="Calibri"/>
              </a:rPr>
              <a:t>   </a:t>
            </a:r>
          </a:p>
          <a:p>
            <a:pPr algn="ctr"/>
            <a:r>
              <a:rPr lang="en-US" sz="2000" dirty="0">
                <a:solidFill>
                  <a:schemeClr val="tx1">
                    <a:lumMod val="75000"/>
                    <a:lumOff val="25000"/>
                  </a:schemeClr>
                </a:solidFill>
                <a:latin typeface="Century Gothic"/>
                <a:cs typeface="Calibri"/>
              </a:rPr>
              <a:t>Natural Resource Stewardship and Science Directorate</a:t>
            </a:r>
          </a:p>
          <a:p>
            <a:pPr algn="ctr"/>
            <a:endParaRPr lang="en-US" sz="2000" b="1" dirty="0">
              <a:solidFill>
                <a:schemeClr val="tx1">
                  <a:lumMod val="75000"/>
                  <a:lumOff val="25000"/>
                </a:schemeClr>
              </a:solidFill>
              <a:latin typeface="Century Gothic"/>
              <a:cs typeface="Calibri"/>
            </a:endParaRPr>
          </a:p>
        </p:txBody>
      </p:sp>
      <p:pic>
        <p:nvPicPr>
          <p:cNvPr id="15" name="Picture 14" descr="A picture containing water, outdoor, sky, nature&#10;&#10;Description automatically generated">
            <a:extLst>
              <a:ext uri="{FF2B5EF4-FFF2-40B4-BE49-F238E27FC236}">
                <a16:creationId xmlns:a16="http://schemas.microsoft.com/office/drawing/2014/main" id="{95234372-9A51-403C-A0ED-2108D0530833}"/>
              </a:ext>
            </a:extLst>
          </p:cNvPr>
          <p:cNvPicPr>
            <a:picLocks noChangeAspect="1"/>
          </p:cNvPicPr>
          <p:nvPr/>
        </p:nvPicPr>
        <p:blipFill rotWithShape="1">
          <a:blip r:embed="rId6"/>
          <a:srcRect l="26115" t="10555" r="1927" b="36864"/>
          <a:stretch/>
        </p:blipFill>
        <p:spPr>
          <a:xfrm>
            <a:off x="6395534" y="3340957"/>
            <a:ext cx="5342784" cy="2721256"/>
          </a:xfrm>
          <a:prstGeom prst="rect">
            <a:avLst/>
          </a:prstGeom>
          <a:ln w="12700">
            <a:solidFill>
              <a:schemeClr val="tx1">
                <a:lumMod val="75000"/>
                <a:lumOff val="25000"/>
              </a:schemeClr>
            </a:solidFill>
          </a:ln>
        </p:spPr>
      </p:pic>
      <p:sp>
        <p:nvSpPr>
          <p:cNvPr id="16" name="Text Placeholder 5">
            <a:extLst>
              <a:ext uri="{FF2B5EF4-FFF2-40B4-BE49-F238E27FC236}">
                <a16:creationId xmlns:a16="http://schemas.microsoft.com/office/drawing/2014/main" id="{50795056-27D8-493D-A221-9944D136CB59}"/>
              </a:ext>
            </a:extLst>
          </p:cNvPr>
          <p:cNvSpPr txBox="1">
            <a:spLocks/>
          </p:cNvSpPr>
          <p:nvPr/>
        </p:nvSpPr>
        <p:spPr>
          <a:xfrm>
            <a:off x="6380313" y="6051131"/>
            <a:ext cx="5358005" cy="333933"/>
          </a:xfrm>
          <a:prstGeom prst="rect">
            <a:avLst/>
          </a:prstGeom>
          <a:noFill/>
          <a:ln>
            <a:noFill/>
          </a:ln>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Clr>
                <a:srgbClr val="66A478"/>
              </a:buClr>
            </a:pPr>
            <a:r>
              <a:rPr lang="en-US" sz="1050" dirty="0">
                <a:solidFill>
                  <a:srgbClr val="3F3F3F"/>
                </a:solidFill>
                <a:latin typeface="Century Gothic"/>
              </a:rPr>
              <a:t>Image Credit: Susanne Bledsoe, 1998</a:t>
            </a:r>
          </a:p>
        </p:txBody>
      </p:sp>
      <p:sp>
        <p:nvSpPr>
          <p:cNvPr id="17" name="Text Placeholder 5">
            <a:extLst>
              <a:ext uri="{FF2B5EF4-FFF2-40B4-BE49-F238E27FC236}">
                <a16:creationId xmlns:a16="http://schemas.microsoft.com/office/drawing/2014/main" id="{87DFB425-089F-4111-885F-D7774CFEEB85}"/>
              </a:ext>
            </a:extLst>
          </p:cNvPr>
          <p:cNvSpPr txBox="1">
            <a:spLocks/>
          </p:cNvSpPr>
          <p:nvPr/>
        </p:nvSpPr>
        <p:spPr>
          <a:xfrm>
            <a:off x="6380313" y="3085294"/>
            <a:ext cx="5358005" cy="333933"/>
          </a:xfrm>
          <a:prstGeom prst="rect">
            <a:avLst/>
          </a:prstGeom>
          <a:noFill/>
          <a:ln>
            <a:noFill/>
          </a:ln>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Clr>
                <a:srgbClr val="66A478"/>
              </a:buClr>
            </a:pPr>
            <a:r>
              <a:rPr lang="en-US" sz="1050" dirty="0">
                <a:solidFill>
                  <a:srgbClr val="3F3F3F"/>
                </a:solidFill>
                <a:latin typeface="Century Gothic"/>
              </a:rPr>
              <a:t>Image Credit: Jessica Haas, 2021</a:t>
            </a:r>
            <a:endParaRPr lang="en-US" sz="1050" dirty="0">
              <a:solidFill>
                <a:srgbClr val="3F3F3F"/>
              </a:solidFill>
            </a:endParaRPr>
          </a:p>
        </p:txBody>
      </p:sp>
    </p:spTree>
    <p:extLst>
      <p:ext uri="{BB962C8B-B14F-4D97-AF65-F5344CB8AC3E}">
        <p14:creationId xmlns:p14="http://schemas.microsoft.com/office/powerpoint/2010/main" val="1353218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2EEEFB-C9E8-406D-B868-94F39E11B476}"/>
              </a:ext>
            </a:extLst>
          </p:cNvPr>
          <p:cNvSpPr txBox="1"/>
          <p:nvPr/>
        </p:nvSpPr>
        <p:spPr>
          <a:xfrm>
            <a:off x="7128194" y="6549252"/>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p>
        </p:txBody>
      </p:sp>
      <p:sp>
        <p:nvSpPr>
          <p:cNvPr id="4" name="Title 1">
            <a:extLst>
              <a:ext uri="{FF2B5EF4-FFF2-40B4-BE49-F238E27FC236}">
                <a16:creationId xmlns:a16="http://schemas.microsoft.com/office/drawing/2014/main" id="{19F39295-8AD9-4042-95D3-716B6BD24334}"/>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OBJECTIVES</a:t>
            </a:r>
          </a:p>
        </p:txBody>
      </p:sp>
      <p:sp>
        <p:nvSpPr>
          <p:cNvPr id="13" name="Text Placeholder 5">
            <a:extLst>
              <a:ext uri="{FF2B5EF4-FFF2-40B4-BE49-F238E27FC236}">
                <a16:creationId xmlns:a16="http://schemas.microsoft.com/office/drawing/2014/main" id="{C5679722-68C5-4CBB-8102-DD1B8C1D1A9E}"/>
              </a:ext>
            </a:extLst>
          </p:cNvPr>
          <p:cNvSpPr txBox="1">
            <a:spLocks/>
          </p:cNvSpPr>
          <p:nvPr/>
        </p:nvSpPr>
        <p:spPr>
          <a:xfrm>
            <a:off x="2384211" y="2566323"/>
            <a:ext cx="3269543" cy="106388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200" b="1" dirty="0">
                <a:solidFill>
                  <a:schemeClr val="tx1">
                    <a:lumMod val="75000"/>
                    <a:lumOff val="25000"/>
                  </a:schemeClr>
                </a:solidFill>
                <a:latin typeface="Century Gothic"/>
              </a:rPr>
              <a:t>ANALYZE</a:t>
            </a:r>
            <a:endParaRPr lang="en-US" sz="3200" b="1" dirty="0">
              <a:solidFill>
                <a:schemeClr val="tx1">
                  <a:lumMod val="75000"/>
                  <a:lumOff val="25000"/>
                </a:schemeClr>
              </a:solidFill>
              <a:latin typeface="Century Gothic"/>
              <a:cs typeface="Calibri"/>
            </a:endParaRPr>
          </a:p>
          <a:p>
            <a:pPr marL="0" indent="0" algn="ctr">
              <a:lnSpc>
                <a:spcPct val="100000"/>
              </a:lnSpc>
              <a:spcBef>
                <a:spcPts val="0"/>
              </a:spcBef>
              <a:spcAft>
                <a:spcPts val="200"/>
              </a:spcAft>
              <a:buClr>
                <a:srgbClr val="66A478"/>
              </a:buClr>
              <a:buNone/>
            </a:pPr>
            <a:r>
              <a:rPr lang="en-US" sz="2400" dirty="0">
                <a:solidFill>
                  <a:schemeClr val="tx1">
                    <a:lumMod val="75000"/>
                    <a:lumOff val="25000"/>
                  </a:schemeClr>
                </a:solidFill>
                <a:latin typeface="Century Gothic"/>
              </a:rPr>
              <a:t>From 2004-2020</a:t>
            </a:r>
            <a:endParaRPr lang="en-US" sz="2400" dirty="0">
              <a:solidFill>
                <a:schemeClr val="tx1">
                  <a:lumMod val="75000"/>
                  <a:lumOff val="25000"/>
                </a:schemeClr>
              </a:solidFill>
              <a:latin typeface="Century Gothic"/>
              <a:ea typeface="+mn-lt"/>
              <a:cs typeface="+mn-lt"/>
            </a:endParaRPr>
          </a:p>
          <a:p>
            <a:pPr marL="342900" indent="-342900" algn="ctr">
              <a:lnSpc>
                <a:spcPct val="100000"/>
              </a:lnSpc>
              <a:spcBef>
                <a:spcPts val="0"/>
              </a:spcBef>
              <a:spcAft>
                <a:spcPts val="200"/>
              </a:spcAft>
              <a:buClr>
                <a:srgbClr val="66A478"/>
              </a:buClr>
            </a:pPr>
            <a:endParaRPr lang="en-US" sz="2400" dirty="0">
              <a:solidFill>
                <a:schemeClr val="tx1">
                  <a:lumMod val="75000"/>
                  <a:lumOff val="25000"/>
                </a:schemeClr>
              </a:solidFill>
              <a:latin typeface="Century Gothic"/>
              <a:ea typeface="+mn-lt"/>
              <a:cs typeface="+mn-lt"/>
            </a:endParaRPr>
          </a:p>
        </p:txBody>
      </p:sp>
      <p:pic>
        <p:nvPicPr>
          <p:cNvPr id="8" name="Graphic 10" descr="Satellite outline">
            <a:extLst>
              <a:ext uri="{FF2B5EF4-FFF2-40B4-BE49-F238E27FC236}">
                <a16:creationId xmlns:a16="http://schemas.microsoft.com/office/drawing/2014/main" id="{BFBF021D-7D1C-4C42-98CF-E26F26D7DC4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57925" y="1495393"/>
            <a:ext cx="914400" cy="914400"/>
          </a:xfrm>
          <a:prstGeom prst="rect">
            <a:avLst/>
          </a:prstGeom>
        </p:spPr>
      </p:pic>
      <p:pic>
        <p:nvPicPr>
          <p:cNvPr id="3" name="Graphic 10" descr="Daily calendar with solid fill">
            <a:extLst>
              <a:ext uri="{FF2B5EF4-FFF2-40B4-BE49-F238E27FC236}">
                <a16:creationId xmlns:a16="http://schemas.microsoft.com/office/drawing/2014/main" id="{15EDB95F-7B3B-4AD6-9AF0-6960ACD9936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774768" y="1379614"/>
            <a:ext cx="1000664" cy="1043796"/>
          </a:xfrm>
          <a:prstGeom prst="rect">
            <a:avLst/>
          </a:prstGeom>
        </p:spPr>
      </p:pic>
      <p:sp>
        <p:nvSpPr>
          <p:cNvPr id="15" name="Text Placeholder 5">
            <a:extLst>
              <a:ext uri="{FF2B5EF4-FFF2-40B4-BE49-F238E27FC236}">
                <a16:creationId xmlns:a16="http://schemas.microsoft.com/office/drawing/2014/main" id="{FFC1B878-62D3-48BA-962E-21453584C852}"/>
              </a:ext>
            </a:extLst>
          </p:cNvPr>
          <p:cNvSpPr txBox="1">
            <a:spLocks/>
          </p:cNvSpPr>
          <p:nvPr/>
        </p:nvSpPr>
        <p:spPr>
          <a:xfrm>
            <a:off x="3483949" y="3820815"/>
            <a:ext cx="1900818" cy="95017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dirty="0">
                <a:solidFill>
                  <a:srgbClr val="3A5692"/>
                </a:solidFill>
                <a:latin typeface="Century Gothic"/>
                <a:cs typeface="Calibri"/>
              </a:rPr>
              <a:t>Sediment</a:t>
            </a:r>
            <a:endParaRPr lang="en-US" dirty="0">
              <a:solidFill>
                <a:srgbClr val="000000"/>
              </a:solidFill>
              <a:latin typeface="Calibri" panose="020F0502020204030204"/>
              <a:cs typeface="Calibri"/>
            </a:endParaRPr>
          </a:p>
          <a:p>
            <a:pPr marL="0" indent="0">
              <a:lnSpc>
                <a:spcPct val="100000"/>
              </a:lnSpc>
              <a:spcBef>
                <a:spcPts val="0"/>
              </a:spcBef>
              <a:spcAft>
                <a:spcPts val="600"/>
              </a:spcAft>
              <a:buNone/>
            </a:pPr>
            <a:r>
              <a:rPr lang="en-US" sz="2400" b="1" dirty="0">
                <a:solidFill>
                  <a:srgbClr val="3A5692"/>
                </a:solidFill>
                <a:latin typeface="Century Gothic"/>
                <a:cs typeface="Calibri"/>
              </a:rPr>
              <a:t>Transport</a:t>
            </a:r>
            <a:endParaRPr lang="en-US" dirty="0">
              <a:cs typeface="Calibri" panose="020F0502020204030204"/>
            </a:endParaRPr>
          </a:p>
          <a:p>
            <a:pPr marL="0" indent="0">
              <a:lnSpc>
                <a:spcPct val="100000"/>
              </a:lnSpc>
              <a:spcBef>
                <a:spcPts val="0"/>
              </a:spcBef>
              <a:spcAft>
                <a:spcPts val="200"/>
              </a:spcAft>
              <a:buClr>
                <a:srgbClr val="66A478"/>
              </a:buClr>
              <a:buNone/>
            </a:pPr>
            <a:endParaRPr lang="en-US" sz="2400" dirty="0">
              <a:solidFill>
                <a:schemeClr val="tx1">
                  <a:lumMod val="75000"/>
                  <a:lumOff val="25000"/>
                </a:schemeClr>
              </a:solidFill>
              <a:latin typeface="Century Gothic"/>
              <a:ea typeface="+mn-lt"/>
              <a:cs typeface="+mn-lt"/>
            </a:endParaRPr>
          </a:p>
        </p:txBody>
      </p:sp>
      <p:sp>
        <p:nvSpPr>
          <p:cNvPr id="16" name="Text Placeholder 5">
            <a:extLst>
              <a:ext uri="{FF2B5EF4-FFF2-40B4-BE49-F238E27FC236}">
                <a16:creationId xmlns:a16="http://schemas.microsoft.com/office/drawing/2014/main" id="{571236F2-35FD-4467-AF55-B6561D9FC1F1}"/>
              </a:ext>
            </a:extLst>
          </p:cNvPr>
          <p:cNvSpPr txBox="1">
            <a:spLocks/>
          </p:cNvSpPr>
          <p:nvPr/>
        </p:nvSpPr>
        <p:spPr>
          <a:xfrm>
            <a:off x="3484748" y="4827504"/>
            <a:ext cx="2011655" cy="11441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dirty="0">
                <a:solidFill>
                  <a:srgbClr val="276854"/>
                </a:solidFill>
                <a:latin typeface="Century Gothic"/>
                <a:cs typeface="Calibri"/>
              </a:rPr>
              <a:t>Land Cover </a:t>
            </a:r>
            <a:endParaRPr lang="en-US" dirty="0">
              <a:solidFill>
                <a:srgbClr val="276854"/>
              </a:solidFill>
              <a:cs typeface="Calibri"/>
            </a:endParaRPr>
          </a:p>
          <a:p>
            <a:pPr marL="0" indent="0">
              <a:lnSpc>
                <a:spcPct val="100000"/>
              </a:lnSpc>
              <a:spcBef>
                <a:spcPts val="0"/>
              </a:spcBef>
              <a:spcAft>
                <a:spcPts val="600"/>
              </a:spcAft>
              <a:buNone/>
            </a:pPr>
            <a:r>
              <a:rPr lang="en-US" sz="2400" b="1" dirty="0">
                <a:solidFill>
                  <a:srgbClr val="276854"/>
                </a:solidFill>
                <a:latin typeface="Century Gothic"/>
                <a:cs typeface="Calibri"/>
              </a:rPr>
              <a:t>Change</a:t>
            </a:r>
            <a:endParaRPr lang="en-US" dirty="0">
              <a:solidFill>
                <a:srgbClr val="276854"/>
              </a:solidFill>
              <a:cs typeface="Calibri"/>
            </a:endParaRPr>
          </a:p>
        </p:txBody>
      </p:sp>
      <p:pic>
        <p:nvPicPr>
          <p:cNvPr id="7" name="Graphic 11" descr="Plant With Roots with solid fill">
            <a:extLst>
              <a:ext uri="{FF2B5EF4-FFF2-40B4-BE49-F238E27FC236}">
                <a16:creationId xmlns:a16="http://schemas.microsoft.com/office/drawing/2014/main" id="{39DC378B-6998-4B34-B296-1177AD19350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705820" y="4869612"/>
            <a:ext cx="928777" cy="828136"/>
          </a:xfrm>
          <a:prstGeom prst="rect">
            <a:avLst/>
          </a:prstGeom>
        </p:spPr>
      </p:pic>
      <p:pic>
        <p:nvPicPr>
          <p:cNvPr id="12" name="Picture 16" descr="Icon&#10;&#10;Description automatically generated">
            <a:extLst>
              <a:ext uri="{FF2B5EF4-FFF2-40B4-BE49-F238E27FC236}">
                <a16:creationId xmlns:a16="http://schemas.microsoft.com/office/drawing/2014/main" id="{EA0B6D82-F34D-455E-95E1-67E29B730A73}"/>
              </a:ext>
            </a:extLst>
          </p:cNvPr>
          <p:cNvPicPr>
            <a:picLocks noChangeAspect="1"/>
          </p:cNvPicPr>
          <p:nvPr/>
        </p:nvPicPr>
        <p:blipFill rotWithShape="1">
          <a:blip r:embed="rId9"/>
          <a:srcRect l="-118" t="170" r="523" b="16842"/>
          <a:stretch/>
        </p:blipFill>
        <p:spPr>
          <a:xfrm flipH="1">
            <a:off x="2493050" y="3772947"/>
            <a:ext cx="1063540" cy="939438"/>
          </a:xfrm>
          <a:prstGeom prst="rect">
            <a:avLst/>
          </a:prstGeom>
        </p:spPr>
      </p:pic>
      <p:sp>
        <p:nvSpPr>
          <p:cNvPr id="27" name="Right Triangle 26">
            <a:extLst>
              <a:ext uri="{FF2B5EF4-FFF2-40B4-BE49-F238E27FC236}">
                <a16:creationId xmlns:a16="http://schemas.microsoft.com/office/drawing/2014/main" id="{6111CCFB-A442-4693-9195-E07756656C95}"/>
              </a:ext>
            </a:extLst>
          </p:cNvPr>
          <p:cNvSpPr/>
          <p:nvPr/>
        </p:nvSpPr>
        <p:spPr>
          <a:xfrm rot="13440000">
            <a:off x="-1601863" y="2053703"/>
            <a:ext cx="3191772" cy="3263659"/>
          </a:xfrm>
          <a:prstGeom prst="rtTriangl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CDF40729-0F61-4C0F-AD35-DB8001130B56}"/>
              </a:ext>
            </a:extLst>
          </p:cNvPr>
          <p:cNvSpPr/>
          <p:nvPr/>
        </p:nvSpPr>
        <p:spPr>
          <a:xfrm rot="2700000">
            <a:off x="10633269" y="1895551"/>
            <a:ext cx="3191772" cy="3263659"/>
          </a:xfrm>
          <a:prstGeom prst="rtTriangl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5">
            <a:extLst>
              <a:ext uri="{FF2B5EF4-FFF2-40B4-BE49-F238E27FC236}">
                <a16:creationId xmlns:a16="http://schemas.microsoft.com/office/drawing/2014/main" id="{C01FFC4F-1856-4078-943F-545DBF4E8715}"/>
              </a:ext>
            </a:extLst>
          </p:cNvPr>
          <p:cNvSpPr txBox="1">
            <a:spLocks/>
          </p:cNvSpPr>
          <p:nvPr/>
        </p:nvSpPr>
        <p:spPr>
          <a:xfrm>
            <a:off x="7582018" y="3763301"/>
            <a:ext cx="2011655" cy="11441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dirty="0">
                <a:solidFill>
                  <a:srgbClr val="276854"/>
                </a:solidFill>
                <a:latin typeface="Century Gothic"/>
                <a:cs typeface="Calibri"/>
              </a:rPr>
              <a:t>Land Cover </a:t>
            </a:r>
            <a:endParaRPr lang="en-US" dirty="0">
              <a:solidFill>
                <a:srgbClr val="276854"/>
              </a:solidFill>
              <a:cs typeface="Calibri"/>
            </a:endParaRPr>
          </a:p>
          <a:p>
            <a:pPr marL="0" indent="0">
              <a:lnSpc>
                <a:spcPct val="100000"/>
              </a:lnSpc>
              <a:spcBef>
                <a:spcPts val="0"/>
              </a:spcBef>
              <a:spcAft>
                <a:spcPts val="600"/>
              </a:spcAft>
              <a:buNone/>
            </a:pPr>
            <a:r>
              <a:rPr lang="en-US" sz="2400" b="1" dirty="0">
                <a:solidFill>
                  <a:srgbClr val="276854"/>
                </a:solidFill>
                <a:latin typeface="Century Gothic"/>
                <a:cs typeface="Calibri"/>
              </a:rPr>
              <a:t>Change</a:t>
            </a:r>
            <a:endParaRPr lang="en-US" dirty="0">
              <a:solidFill>
                <a:srgbClr val="276854"/>
              </a:solidFill>
              <a:cs typeface="Calibri"/>
            </a:endParaRPr>
          </a:p>
        </p:txBody>
      </p:sp>
      <p:pic>
        <p:nvPicPr>
          <p:cNvPr id="29" name="Graphic 11" descr="Plant With Roots with solid fill">
            <a:extLst>
              <a:ext uri="{FF2B5EF4-FFF2-40B4-BE49-F238E27FC236}">
                <a16:creationId xmlns:a16="http://schemas.microsoft.com/office/drawing/2014/main" id="{AF64968F-E2D0-4A70-93FE-F6DCC67C36D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817743" y="3820064"/>
            <a:ext cx="928777" cy="828136"/>
          </a:xfrm>
          <a:prstGeom prst="rect">
            <a:avLst/>
          </a:prstGeom>
        </p:spPr>
      </p:pic>
      <p:sp>
        <p:nvSpPr>
          <p:cNvPr id="30" name="Text Placeholder 5">
            <a:extLst>
              <a:ext uri="{FF2B5EF4-FFF2-40B4-BE49-F238E27FC236}">
                <a16:creationId xmlns:a16="http://schemas.microsoft.com/office/drawing/2014/main" id="{983F2BD8-161E-4166-A738-5F3E1945E829}"/>
              </a:ext>
            </a:extLst>
          </p:cNvPr>
          <p:cNvSpPr txBox="1">
            <a:spLocks/>
          </p:cNvSpPr>
          <p:nvPr/>
        </p:nvSpPr>
        <p:spPr>
          <a:xfrm>
            <a:off x="6639908" y="2566323"/>
            <a:ext cx="3269543" cy="1063886"/>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3200" b="1" dirty="0">
                <a:solidFill>
                  <a:schemeClr val="tx1">
                    <a:lumMod val="75000"/>
                    <a:lumOff val="25000"/>
                  </a:schemeClr>
                </a:solidFill>
                <a:latin typeface="Century Gothic"/>
              </a:rPr>
              <a:t>FORECAST</a:t>
            </a:r>
            <a:endParaRPr lang="en-US" sz="3200" b="1" dirty="0">
              <a:solidFill>
                <a:schemeClr val="tx1">
                  <a:lumMod val="75000"/>
                  <a:lumOff val="25000"/>
                </a:schemeClr>
              </a:solidFill>
              <a:latin typeface="Century Gothic"/>
              <a:cs typeface="Calibri"/>
            </a:endParaRPr>
          </a:p>
          <a:p>
            <a:pPr algn="ctr">
              <a:spcAft>
                <a:spcPts val="200"/>
              </a:spcAft>
              <a:buClr>
                <a:srgbClr val="66A478"/>
              </a:buClr>
            </a:pPr>
            <a:r>
              <a:rPr lang="en-US" sz="2400" dirty="0">
                <a:solidFill>
                  <a:schemeClr val="tx1">
                    <a:lumMod val="75000"/>
                    <a:lumOff val="25000"/>
                  </a:schemeClr>
                </a:solidFill>
                <a:latin typeface="Century Gothic"/>
              </a:rPr>
              <a:t>To 2031 and 2046</a:t>
            </a:r>
            <a:endParaRPr lang="en-US" sz="2400" dirty="0">
              <a:solidFill>
                <a:schemeClr val="tx1">
                  <a:lumMod val="75000"/>
                  <a:lumOff val="25000"/>
                </a:schemeClr>
              </a:solidFill>
              <a:latin typeface="Century Gothic"/>
              <a:ea typeface="+mn-lt"/>
              <a:cs typeface="+mn-lt"/>
            </a:endParaRPr>
          </a:p>
          <a:p>
            <a:pPr marL="342900" indent="-342900" algn="ctr">
              <a:lnSpc>
                <a:spcPct val="100000"/>
              </a:lnSpc>
              <a:spcBef>
                <a:spcPts val="0"/>
              </a:spcBef>
              <a:spcAft>
                <a:spcPts val="200"/>
              </a:spcAft>
              <a:buClr>
                <a:srgbClr val="66A478"/>
              </a:buClr>
            </a:pPr>
            <a:endParaRPr lang="en-US" sz="2400" dirty="0">
              <a:solidFill>
                <a:schemeClr val="tx1">
                  <a:lumMod val="75000"/>
                  <a:lumOff val="25000"/>
                </a:schemeClr>
              </a:solidFill>
              <a:latin typeface="Century Gothic"/>
              <a:ea typeface="+mn-lt"/>
              <a:cs typeface="+mn-lt"/>
            </a:endParaRPr>
          </a:p>
        </p:txBody>
      </p:sp>
      <p:sp>
        <p:nvSpPr>
          <p:cNvPr id="11" name="Arrow: Right 10">
            <a:extLst>
              <a:ext uri="{FF2B5EF4-FFF2-40B4-BE49-F238E27FC236}">
                <a16:creationId xmlns:a16="http://schemas.microsoft.com/office/drawing/2014/main" id="{1E10832E-7D79-4BFA-B8B6-3CAAFA16E60F}"/>
              </a:ext>
            </a:extLst>
          </p:cNvPr>
          <p:cNvSpPr/>
          <p:nvPr/>
        </p:nvSpPr>
        <p:spPr>
          <a:xfrm>
            <a:off x="5664305" y="3201061"/>
            <a:ext cx="805132" cy="819509"/>
          </a:xfrm>
          <a:prstGeom prst="rightArrow">
            <a:avLst/>
          </a:prstGeom>
          <a:solidFill>
            <a:srgbClr val="BFE3C9"/>
          </a:solidFill>
          <a:ln>
            <a:solidFill>
              <a:schemeClr val="tx1">
                <a:lumMod val="75000"/>
                <a:lumOff val="2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84490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07B31E-F908-4CD5-8433-3914E1B359C6}"/>
              </a:ext>
            </a:extLst>
          </p:cNvPr>
          <p:cNvSpPr txBox="1">
            <a:spLocks/>
          </p:cNvSpPr>
          <p:nvPr/>
        </p:nvSpPr>
        <p:spPr>
          <a:xfrm>
            <a:off x="509411" y="356790"/>
            <a:ext cx="7074240"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EARTH OBSERVATIONS</a:t>
            </a:r>
            <a:endParaRPr lang="en-US" sz="4000" b="1" dirty="0">
              <a:solidFill>
                <a:srgbClr val="66A478"/>
              </a:solidFill>
              <a:latin typeface="Century Gothic" panose="020B0502020202020204" pitchFamily="34" charset="0"/>
            </a:endParaRPr>
          </a:p>
        </p:txBody>
      </p:sp>
      <p:graphicFrame>
        <p:nvGraphicFramePr>
          <p:cNvPr id="4" name="Table 8">
            <a:extLst>
              <a:ext uri="{FF2B5EF4-FFF2-40B4-BE49-F238E27FC236}">
                <a16:creationId xmlns:a16="http://schemas.microsoft.com/office/drawing/2014/main" id="{49546E68-8E54-40A5-B87D-792AA5DD172E}"/>
              </a:ext>
            </a:extLst>
          </p:cNvPr>
          <p:cNvGraphicFramePr>
            <a:graphicFrameLocks noGrp="1"/>
          </p:cNvGraphicFramePr>
          <p:nvPr>
            <p:extLst>
              <p:ext uri="{D42A27DB-BD31-4B8C-83A1-F6EECF244321}">
                <p14:modId xmlns:p14="http://schemas.microsoft.com/office/powerpoint/2010/main" val="623638858"/>
              </p:ext>
            </p:extLst>
          </p:nvPr>
        </p:nvGraphicFramePr>
        <p:xfrm>
          <a:off x="388188" y="1279584"/>
          <a:ext cx="11461245" cy="4809747"/>
        </p:xfrm>
        <a:graphic>
          <a:graphicData uri="http://schemas.openxmlformats.org/drawingml/2006/table">
            <a:tbl>
              <a:tblPr firstRow="1" bandRow="1">
                <a:tableStyleId>{5C22544A-7EE6-4342-B048-85BDC9FD1C3A}</a:tableStyleId>
              </a:tblPr>
              <a:tblGrid>
                <a:gridCol w="1901455">
                  <a:extLst>
                    <a:ext uri="{9D8B030D-6E8A-4147-A177-3AD203B41FA5}">
                      <a16:colId xmlns:a16="http://schemas.microsoft.com/office/drawing/2014/main" val="1945517398"/>
                    </a:ext>
                  </a:extLst>
                </a:gridCol>
                <a:gridCol w="2491938">
                  <a:extLst>
                    <a:ext uri="{9D8B030D-6E8A-4147-A177-3AD203B41FA5}">
                      <a16:colId xmlns:a16="http://schemas.microsoft.com/office/drawing/2014/main" val="789958909"/>
                    </a:ext>
                  </a:extLst>
                </a:gridCol>
                <a:gridCol w="2317530">
                  <a:extLst>
                    <a:ext uri="{9D8B030D-6E8A-4147-A177-3AD203B41FA5}">
                      <a16:colId xmlns:a16="http://schemas.microsoft.com/office/drawing/2014/main" val="4215514560"/>
                    </a:ext>
                  </a:extLst>
                </a:gridCol>
                <a:gridCol w="2375161">
                  <a:extLst>
                    <a:ext uri="{9D8B030D-6E8A-4147-A177-3AD203B41FA5}">
                      <a16:colId xmlns:a16="http://schemas.microsoft.com/office/drawing/2014/main" val="1198906687"/>
                    </a:ext>
                  </a:extLst>
                </a:gridCol>
                <a:gridCol w="2375161">
                  <a:extLst>
                    <a:ext uri="{9D8B030D-6E8A-4147-A177-3AD203B41FA5}">
                      <a16:colId xmlns:a16="http://schemas.microsoft.com/office/drawing/2014/main" val="2506133908"/>
                    </a:ext>
                  </a:extLst>
                </a:gridCol>
              </a:tblGrid>
              <a:tr h="1095790">
                <a:tc>
                  <a:txBody>
                    <a:bodyPr/>
                    <a:lstStyle/>
                    <a:p>
                      <a:pPr lvl="0" algn="ctr">
                        <a:lnSpc>
                          <a:spcPct val="80000"/>
                        </a:lnSpc>
                        <a:buNone/>
                      </a:pPr>
                      <a:endParaRPr lang="en-US" sz="2200" dirty="0">
                        <a:solidFill>
                          <a:schemeClr val="bg1"/>
                        </a:solidFill>
                        <a:latin typeface="Century Gothic"/>
                      </a:endParaRPr>
                    </a:p>
                    <a:p>
                      <a:pPr lvl="0" algn="ctr">
                        <a:lnSpc>
                          <a:spcPct val="80000"/>
                        </a:lnSpc>
                        <a:buNone/>
                      </a:pPr>
                      <a:endParaRPr lang="en-US" sz="2200" dirty="0">
                        <a:solidFill>
                          <a:schemeClr val="bg1"/>
                        </a:solidFill>
                        <a:latin typeface="Century Gothic"/>
                      </a:endParaRPr>
                    </a:p>
                    <a:p>
                      <a:pPr lvl="0" algn="ctr">
                        <a:lnSpc>
                          <a:spcPct val="80000"/>
                        </a:lnSpc>
                        <a:buNone/>
                      </a:pPr>
                      <a:r>
                        <a:rPr lang="en-US" sz="2200" dirty="0">
                          <a:solidFill>
                            <a:schemeClr val="bg1"/>
                          </a:solidFill>
                          <a:latin typeface="Century Gothic"/>
                        </a:rPr>
                        <a:t>Satellite</a:t>
                      </a:r>
                    </a:p>
                    <a:p>
                      <a:pPr lvl="0" algn="ctr">
                        <a:lnSpc>
                          <a:spcPct val="80000"/>
                        </a:lnSpc>
                        <a:buNone/>
                      </a:pPr>
                      <a:endParaRPr lang="en-US" sz="2200" dirty="0">
                        <a:solidFill>
                          <a:schemeClr val="bg1"/>
                        </a:solidFill>
                        <a:latin typeface="Century Gothic"/>
                      </a:endParaRPr>
                    </a:p>
                    <a:p>
                      <a:pPr lvl="0" algn="ctr">
                        <a:lnSpc>
                          <a:spcPct val="80000"/>
                        </a:lnSpc>
                        <a:buNone/>
                      </a:pPr>
                      <a:endParaRPr lang="en-US" sz="2200" dirty="0">
                        <a:solidFill>
                          <a:schemeClr val="bg1"/>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497A63"/>
                    </a:solidFill>
                  </a:tcPr>
                </a:tc>
                <a:tc>
                  <a:txBody>
                    <a:bodyPr/>
                    <a:lstStyle/>
                    <a:p>
                      <a:pPr algn="ctr">
                        <a:lnSpc>
                          <a:spcPct val="80000"/>
                        </a:lnSpc>
                      </a:pPr>
                      <a:endParaRPr lang="en-US" sz="2200" dirty="0">
                        <a:latin typeface="Century Gothic"/>
                      </a:endParaRPr>
                    </a:p>
                  </a:txBody>
                  <a:tcP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endParaRPr lang="en-US" sz="2200" dirty="0">
                        <a:latin typeface="Century Gothic"/>
                      </a:endParaRPr>
                    </a:p>
                  </a:txBody>
                  <a:tcP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endParaRPr lang="en-US" sz="2200" dirty="0">
                        <a:latin typeface="Century Gothic"/>
                      </a:endParaRPr>
                    </a:p>
                  </a:txBody>
                  <a:tcP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endParaRPr lang="en-US" sz="2200" dirty="0">
                        <a:latin typeface="Century Gothic"/>
                      </a:endParaRPr>
                    </a:p>
                  </a:txBody>
                  <a:tcP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3525329863"/>
                  </a:ext>
                </a:extLst>
              </a:tr>
              <a:tr h="988007">
                <a:tc>
                  <a:txBody>
                    <a:bodyPr/>
                    <a:lstStyle/>
                    <a:p>
                      <a:pPr lvl="0" algn="ctr">
                        <a:lnSpc>
                          <a:spcPct val="80000"/>
                        </a:lnSpc>
                        <a:buNone/>
                      </a:pPr>
                      <a:r>
                        <a:rPr lang="en-US" sz="2200" b="1" i="0" u="none" strike="noStrike" noProof="0" dirty="0">
                          <a:solidFill>
                            <a:schemeClr val="bg1"/>
                          </a:solidFill>
                          <a:latin typeface="Century Gothic"/>
                        </a:rPr>
                        <a:t>Name</a:t>
                      </a:r>
                      <a:endParaRPr lang="en-US" sz="2200" dirty="0">
                        <a:solidFill>
                          <a:schemeClr val="bg1"/>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497A63"/>
                    </a:solidFill>
                  </a:tcPr>
                </a:tc>
                <a:tc>
                  <a:txBody>
                    <a:bodyPr/>
                    <a:lstStyle/>
                    <a:p>
                      <a:pPr lvl="0" algn="ctr">
                        <a:lnSpc>
                          <a:spcPct val="80000"/>
                        </a:lnSpc>
                        <a:buNone/>
                      </a:pPr>
                      <a:r>
                        <a:rPr lang="en-US" sz="2200" b="0" i="0" u="none" strike="noStrike" noProof="0" dirty="0">
                          <a:solidFill>
                            <a:schemeClr val="tx1">
                              <a:lumMod val="75000"/>
                              <a:lumOff val="25000"/>
                            </a:schemeClr>
                          </a:solidFill>
                          <a:latin typeface="Century Gothic"/>
                        </a:rPr>
                        <a:t>Landsat 5</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r>
                        <a:rPr lang="en-US" sz="2200" b="0" i="0" u="none" strike="noStrike" noProof="0" dirty="0">
                          <a:solidFill>
                            <a:schemeClr val="tx1">
                              <a:lumMod val="75000"/>
                              <a:lumOff val="25000"/>
                            </a:schemeClr>
                          </a:solidFill>
                          <a:latin typeface="Century Gothic"/>
                        </a:rPr>
                        <a:t>Landsat 7</a:t>
                      </a:r>
                      <a:endParaRPr lang="en-US" sz="2200" dirty="0">
                        <a:solidFill>
                          <a:schemeClr val="tx1">
                            <a:lumMod val="75000"/>
                            <a:lumOff val="25000"/>
                          </a:schemeClr>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marR="0" lvl="0" indent="0" algn="ctr">
                        <a:lnSpc>
                          <a:spcPct val="80000"/>
                        </a:lnSpc>
                        <a:spcBef>
                          <a:spcPts val="0"/>
                        </a:spcBef>
                        <a:spcAft>
                          <a:spcPts val="0"/>
                        </a:spcAft>
                        <a:buNone/>
                      </a:pPr>
                      <a:endParaRPr lang="en-US" sz="2200" b="0" i="0" u="none" strike="noStrike" noProof="0" dirty="0">
                        <a:solidFill>
                          <a:schemeClr val="tx1">
                            <a:lumMod val="75000"/>
                            <a:lumOff val="25000"/>
                          </a:schemeClr>
                        </a:solidFill>
                        <a:latin typeface="Century Gothic"/>
                      </a:endParaRPr>
                    </a:p>
                    <a:p>
                      <a:pPr marL="0" marR="0" lvl="0" indent="0" algn="ctr">
                        <a:lnSpc>
                          <a:spcPct val="80000"/>
                        </a:lnSpc>
                        <a:spcBef>
                          <a:spcPts val="0"/>
                        </a:spcBef>
                        <a:spcAft>
                          <a:spcPts val="0"/>
                        </a:spcAft>
                        <a:buNone/>
                      </a:pPr>
                      <a:r>
                        <a:rPr lang="en-US" sz="2200" b="0" i="0" u="none" strike="noStrike" noProof="0" dirty="0">
                          <a:solidFill>
                            <a:schemeClr val="tx1">
                              <a:lumMod val="75000"/>
                              <a:lumOff val="25000"/>
                            </a:schemeClr>
                          </a:solidFill>
                          <a:latin typeface="Century Gothic"/>
                        </a:rPr>
                        <a:t>Landsat 8</a:t>
                      </a:r>
                      <a:endParaRPr lang="en-US" sz="2200" dirty="0">
                        <a:latin typeface="Century Gothic"/>
                      </a:endParaRPr>
                    </a:p>
                    <a:p>
                      <a:pPr marL="0" marR="0" lvl="0" indent="0" algn="ctr">
                        <a:lnSpc>
                          <a:spcPct val="80000"/>
                        </a:lnSpc>
                        <a:spcBef>
                          <a:spcPts val="0"/>
                        </a:spcBef>
                        <a:spcAft>
                          <a:spcPts val="0"/>
                        </a:spcAft>
                        <a:buNone/>
                      </a:pPr>
                      <a:endParaRPr lang="en-US" sz="2200" b="0" i="0" u="none" strike="noStrike" noProof="0" dirty="0">
                        <a:solidFill>
                          <a:schemeClr val="tx1">
                            <a:lumMod val="75000"/>
                            <a:lumOff val="25000"/>
                          </a:schemeClr>
                        </a:solidFill>
                        <a:latin typeface="Century Gothic"/>
                      </a:endParaRPr>
                    </a:p>
                  </a:txBody>
                  <a:tcPr anchor="ct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spcBef>
                          <a:spcPts val="0"/>
                        </a:spcBef>
                        <a:spcAft>
                          <a:spcPts val="0"/>
                        </a:spcAft>
                        <a:buNone/>
                      </a:pPr>
                      <a:endParaRPr lang="en-US" sz="2200" b="0" i="0" u="none" strike="noStrike" noProof="0" dirty="0">
                        <a:solidFill>
                          <a:schemeClr val="tx1">
                            <a:lumMod val="75000"/>
                            <a:lumOff val="25000"/>
                          </a:schemeClr>
                        </a:solidFill>
                        <a:latin typeface="Century Gothic"/>
                      </a:endParaRPr>
                    </a:p>
                    <a:p>
                      <a:pPr lvl="0" algn="ctr">
                        <a:lnSpc>
                          <a:spcPct val="80000"/>
                        </a:lnSpc>
                        <a:spcBef>
                          <a:spcPts val="0"/>
                        </a:spcBef>
                        <a:spcAft>
                          <a:spcPts val="0"/>
                        </a:spcAft>
                        <a:buNone/>
                      </a:pPr>
                      <a:r>
                        <a:rPr lang="en-US" sz="2200" b="0" i="0" u="none" strike="noStrike" noProof="0" dirty="0">
                          <a:solidFill>
                            <a:schemeClr val="tx1">
                              <a:lumMod val="75000"/>
                              <a:lumOff val="25000"/>
                            </a:schemeClr>
                          </a:solidFill>
                          <a:latin typeface="Century Gothic"/>
                        </a:rPr>
                        <a:t>Sentinel-2</a:t>
                      </a:r>
                      <a:endParaRPr lang="en-US" sz="2200" dirty="0">
                        <a:latin typeface="Century Gothic"/>
                      </a:endParaRPr>
                    </a:p>
                    <a:p>
                      <a:pPr marL="0" lvl="0" indent="0" algn="ctr">
                        <a:lnSpc>
                          <a:spcPct val="80000"/>
                        </a:lnSpc>
                        <a:spcBef>
                          <a:spcPts val="0"/>
                        </a:spcBef>
                        <a:spcAft>
                          <a:spcPts val="0"/>
                        </a:spcAft>
                        <a:buNone/>
                      </a:pPr>
                      <a:endParaRPr lang="en-US" sz="2200" b="0" i="0" u="none" strike="noStrike" noProof="0" dirty="0">
                        <a:solidFill>
                          <a:schemeClr val="tx1">
                            <a:lumMod val="75000"/>
                            <a:lumOff val="25000"/>
                          </a:schemeClr>
                        </a:solidFill>
                        <a:latin typeface="Century Gothic"/>
                      </a:endParaRPr>
                    </a:p>
                  </a:txBody>
                  <a:tcP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3153141941"/>
                  </a:ext>
                </a:extLst>
              </a:tr>
              <a:tr h="1616739">
                <a:tc>
                  <a:txBody>
                    <a:bodyPr/>
                    <a:lstStyle/>
                    <a:p>
                      <a:pPr algn="ctr">
                        <a:lnSpc>
                          <a:spcPct val="80000"/>
                        </a:lnSpc>
                      </a:pPr>
                      <a:endParaRPr lang="en-US" sz="2200" b="0" dirty="0">
                        <a:solidFill>
                          <a:schemeClr val="bg1"/>
                        </a:solidFill>
                        <a:latin typeface="Century Gothic"/>
                      </a:endParaRPr>
                    </a:p>
                    <a:p>
                      <a:pPr lvl="0" algn="ctr">
                        <a:lnSpc>
                          <a:spcPct val="80000"/>
                        </a:lnSpc>
                        <a:buNone/>
                      </a:pPr>
                      <a:endParaRPr lang="en-US" sz="2200" b="1" i="0" u="none" strike="noStrike" noProof="0" dirty="0">
                        <a:solidFill>
                          <a:schemeClr val="bg1"/>
                        </a:solidFill>
                        <a:latin typeface="Century Gothic"/>
                      </a:endParaRPr>
                    </a:p>
                    <a:p>
                      <a:pPr lvl="0" algn="ctr">
                        <a:lnSpc>
                          <a:spcPct val="80000"/>
                        </a:lnSpc>
                        <a:buNone/>
                      </a:pPr>
                      <a:r>
                        <a:rPr lang="en-US" sz="2200" b="1" i="0" u="none" strike="noStrike" noProof="0" dirty="0">
                          <a:solidFill>
                            <a:schemeClr val="bg1"/>
                          </a:solidFill>
                          <a:latin typeface="Century Gothic"/>
                        </a:rPr>
                        <a:t>Sensor</a:t>
                      </a:r>
                      <a:endParaRPr lang="en-US" sz="2200" dirty="0">
                        <a:solidFill>
                          <a:schemeClr val="bg1"/>
                        </a:solidFill>
                        <a:latin typeface="Century Gothic"/>
                      </a:endParaRPr>
                    </a:p>
                    <a:p>
                      <a:pPr lvl="0" algn="ctr">
                        <a:lnSpc>
                          <a:spcPct val="80000"/>
                        </a:lnSpc>
                        <a:buNone/>
                      </a:pPr>
                      <a:endParaRPr lang="en-US" sz="2200" b="1" i="0" u="none" strike="noStrike" noProof="0" dirty="0">
                        <a:solidFill>
                          <a:schemeClr val="bg1"/>
                        </a:solidFill>
                        <a:latin typeface="Century Gothic"/>
                      </a:endParaRPr>
                    </a:p>
                    <a:p>
                      <a:pPr lvl="0" algn="ctr">
                        <a:lnSpc>
                          <a:spcPct val="80000"/>
                        </a:lnSpc>
                        <a:buNone/>
                      </a:pPr>
                      <a:endParaRPr lang="en-US" sz="2200" b="0" dirty="0">
                        <a:solidFill>
                          <a:schemeClr val="bg1"/>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497A63"/>
                    </a:solidFill>
                  </a:tcPr>
                </a:tc>
                <a:tc>
                  <a:txBody>
                    <a:bodyPr/>
                    <a:lstStyle/>
                    <a:p>
                      <a:pPr lvl="0" algn="ctr">
                        <a:lnSpc>
                          <a:spcPct val="80000"/>
                        </a:lnSpc>
                        <a:buNone/>
                      </a:pPr>
                      <a:r>
                        <a:rPr lang="en-US" sz="2200" b="0" i="0" u="none" strike="noStrike" noProof="0" dirty="0">
                          <a:solidFill>
                            <a:schemeClr val="tx1">
                              <a:lumMod val="75000"/>
                              <a:lumOff val="25000"/>
                            </a:schemeClr>
                          </a:solidFill>
                          <a:latin typeface="Century Gothic"/>
                        </a:rPr>
                        <a:t>Thematic Mapper </a:t>
                      </a:r>
                    </a:p>
                    <a:p>
                      <a:pPr lvl="0" algn="ctr">
                        <a:lnSpc>
                          <a:spcPct val="80000"/>
                        </a:lnSpc>
                        <a:buNone/>
                      </a:pPr>
                      <a:r>
                        <a:rPr lang="en-US" sz="2200" b="0" i="0" u="none" strike="noStrike" noProof="0" dirty="0">
                          <a:solidFill>
                            <a:schemeClr val="tx1">
                              <a:lumMod val="75000"/>
                              <a:lumOff val="25000"/>
                            </a:schemeClr>
                          </a:solidFill>
                          <a:latin typeface="Century Gothic"/>
                        </a:rPr>
                        <a:t>(TM)</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r>
                        <a:rPr lang="en-US" sz="2200" b="0" i="0" u="none" strike="noStrike" noProof="0" dirty="0">
                          <a:solidFill>
                            <a:schemeClr val="tx1">
                              <a:lumMod val="75000"/>
                              <a:lumOff val="25000"/>
                            </a:schemeClr>
                          </a:solidFill>
                          <a:latin typeface="Century Gothic"/>
                        </a:rPr>
                        <a:t>Enhanced Thematic Mapper Plus (ETM+)</a:t>
                      </a:r>
                      <a:endParaRPr lang="en-US" sz="2200" dirty="0">
                        <a:solidFill>
                          <a:schemeClr val="tx1">
                            <a:lumMod val="75000"/>
                            <a:lumOff val="25000"/>
                          </a:schemeClr>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r>
                        <a:rPr lang="en-US" sz="2200" b="0" i="0" u="none" strike="noStrike" noProof="0" dirty="0">
                          <a:solidFill>
                            <a:schemeClr val="tx1">
                              <a:lumMod val="75000"/>
                              <a:lumOff val="25000"/>
                            </a:schemeClr>
                          </a:solidFill>
                          <a:latin typeface="Century Gothic"/>
                        </a:rPr>
                        <a:t>Operational Land Imager (OLI)</a:t>
                      </a:r>
                      <a:endParaRPr lang="en-US" sz="2200" b="0" dirty="0">
                        <a:solidFill>
                          <a:schemeClr val="tx1">
                            <a:lumMod val="75000"/>
                            <a:lumOff val="25000"/>
                          </a:schemeClr>
                        </a:solidFill>
                        <a:latin typeface="Century Gothic"/>
                      </a:endParaRPr>
                    </a:p>
                  </a:txBody>
                  <a:tcPr anchor="ct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solidFill>
                      <a:schemeClr val="bg1">
                        <a:lumMod val="95000"/>
                      </a:schemeClr>
                    </a:solidFill>
                  </a:tcPr>
                </a:tc>
                <a:tc>
                  <a:txBody>
                    <a:bodyPr/>
                    <a:lstStyle/>
                    <a:p>
                      <a:pPr lvl="0" algn="ctr">
                        <a:lnSpc>
                          <a:spcPct val="80000"/>
                        </a:lnSpc>
                        <a:buNone/>
                      </a:pPr>
                      <a:r>
                        <a:rPr lang="en-US" sz="2200" b="0" i="0" u="none" strike="noStrike" noProof="0" dirty="0">
                          <a:solidFill>
                            <a:schemeClr val="tx1">
                              <a:lumMod val="75000"/>
                              <a:lumOff val="25000"/>
                            </a:schemeClr>
                          </a:solidFill>
                          <a:latin typeface="Century Gothic"/>
                        </a:rPr>
                        <a:t>Multi-Spectral </a:t>
                      </a:r>
                      <a:endParaRPr lang="en-US" sz="2200" dirty="0">
                        <a:solidFill>
                          <a:schemeClr val="tx1">
                            <a:lumMod val="75000"/>
                            <a:lumOff val="25000"/>
                          </a:schemeClr>
                        </a:solidFill>
                        <a:latin typeface="Century Gothic"/>
                      </a:endParaRPr>
                    </a:p>
                    <a:p>
                      <a:pPr lvl="0" algn="ctr">
                        <a:lnSpc>
                          <a:spcPct val="80000"/>
                        </a:lnSpc>
                        <a:buNone/>
                      </a:pPr>
                      <a:r>
                        <a:rPr lang="en-US" sz="2200" b="0" i="0" u="none" strike="noStrike" noProof="0" dirty="0">
                          <a:solidFill>
                            <a:schemeClr val="tx1">
                              <a:lumMod val="75000"/>
                              <a:lumOff val="25000"/>
                            </a:schemeClr>
                          </a:solidFill>
                          <a:latin typeface="Century Gothic"/>
                        </a:rPr>
                        <a:t>Instrument</a:t>
                      </a:r>
                      <a:endParaRPr lang="en-US" sz="2200" dirty="0">
                        <a:solidFill>
                          <a:schemeClr val="tx1">
                            <a:lumMod val="75000"/>
                            <a:lumOff val="25000"/>
                          </a:schemeClr>
                        </a:solidFill>
                        <a:latin typeface="Century Gothic"/>
                      </a:endParaRPr>
                    </a:p>
                    <a:p>
                      <a:pPr lvl="0" algn="ctr">
                        <a:lnSpc>
                          <a:spcPct val="80000"/>
                        </a:lnSpc>
                        <a:buNone/>
                      </a:pPr>
                      <a:r>
                        <a:rPr lang="en-US" sz="2200" b="0" i="0" u="none" strike="noStrike" noProof="0" dirty="0">
                          <a:solidFill>
                            <a:schemeClr val="tx1">
                              <a:lumMod val="75000"/>
                              <a:lumOff val="25000"/>
                            </a:schemeClr>
                          </a:solidFill>
                          <a:latin typeface="Century Gothic"/>
                        </a:rPr>
                        <a:t>(MSI)</a:t>
                      </a:r>
                      <a:endParaRPr lang="en-US" sz="2200" dirty="0">
                        <a:solidFill>
                          <a:schemeClr val="tx1">
                            <a:lumMod val="75000"/>
                            <a:lumOff val="25000"/>
                          </a:schemeClr>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1031107713"/>
                  </a:ext>
                </a:extLst>
              </a:tr>
              <a:tr h="772441">
                <a:tc>
                  <a:txBody>
                    <a:bodyPr/>
                    <a:lstStyle/>
                    <a:p>
                      <a:pPr lvl="0" algn="ctr">
                        <a:lnSpc>
                          <a:spcPct val="80000"/>
                        </a:lnSpc>
                        <a:buNone/>
                      </a:pPr>
                      <a:r>
                        <a:rPr lang="en-US" sz="2200" b="1" i="0" u="none" strike="noStrike" noProof="0" dirty="0">
                          <a:solidFill>
                            <a:schemeClr val="bg1"/>
                          </a:solidFill>
                          <a:latin typeface="Century Gothic"/>
                        </a:rPr>
                        <a:t>Use</a:t>
                      </a:r>
                      <a:endParaRPr lang="en-US" sz="2200" dirty="0">
                        <a:solidFill>
                          <a:schemeClr val="bg1"/>
                        </a:solidFill>
                        <a:latin typeface="Century Gothic"/>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497A63"/>
                    </a:solidFill>
                  </a:tcPr>
                </a:tc>
                <a:tc gridSpan="4">
                  <a:txBody>
                    <a:bodyPr/>
                    <a:lstStyle/>
                    <a:p>
                      <a:pPr lvl="0" algn="ctr">
                        <a:lnSpc>
                          <a:spcPct val="80000"/>
                        </a:lnSpc>
                        <a:spcBef>
                          <a:spcPts val="0"/>
                        </a:spcBef>
                        <a:spcAft>
                          <a:spcPts val="0"/>
                        </a:spcAft>
                        <a:buNone/>
                      </a:pPr>
                      <a:r>
                        <a:rPr lang="en-US" sz="2200" b="0" i="0" u="none" strike="noStrike" noProof="0" dirty="0">
                          <a:solidFill>
                            <a:schemeClr val="tx1">
                              <a:lumMod val="75000"/>
                              <a:lumOff val="25000"/>
                            </a:schemeClr>
                          </a:solidFill>
                          <a:latin typeface="Century Gothic"/>
                        </a:rPr>
                        <a:t>Remote sensing of land cover, ocean color, and turbidity</a:t>
                      </a:r>
                      <a:endParaRPr lang="en-US" sz="2200" b="0" i="0" u="none" strike="noStrike" noProof="0" dirty="0">
                        <a:latin typeface="Century Gothic"/>
                      </a:endParaRPr>
                    </a:p>
                  </a:txBody>
                  <a:tcPr anchor="ctr">
                    <a:lnL w="12700">
                      <a:solidFill>
                        <a:schemeClr val="bg1"/>
                      </a:solidFill>
                    </a:lnL>
                    <a:lnR w="12700" cap="flat" cmpd="sng" algn="ctr">
                      <a:solidFill>
                        <a:schemeClr val="bg1"/>
                      </a:solidFill>
                      <a:prstDash val="solid"/>
                      <a:round/>
                      <a:headEnd type="none" w="med" len="med"/>
                      <a:tailEnd type="none" w="med" len="med"/>
                    </a:lnR>
                    <a:lnT w="12700">
                      <a:solidFill>
                        <a:schemeClr val="bg1"/>
                      </a:solidFill>
                    </a:lnT>
                    <a:lnB w="12700">
                      <a:solidFill>
                        <a:schemeClr val="bg1"/>
                      </a:solidFill>
                    </a:lnB>
                    <a:solidFill>
                      <a:schemeClr val="bg1">
                        <a:lumMod val="95000"/>
                      </a:schemeClr>
                    </a:solidFill>
                  </a:tcPr>
                </a:tc>
                <a:tc hMerge="1">
                  <a:txBody>
                    <a:bodyPr/>
                    <a:lstStyle/>
                    <a:p>
                      <a:endParaRPr lang="en-US"/>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hMerge="1">
                  <a:txBody>
                    <a:bodyPr/>
                    <a:lstStyle/>
                    <a:p>
                      <a:endParaRPr lang="en-US"/>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822803890"/>
                  </a:ext>
                </a:extLst>
              </a:tr>
            </a:tbl>
          </a:graphicData>
        </a:graphic>
      </p:graphicFrame>
      <p:pic>
        <p:nvPicPr>
          <p:cNvPr id="9" name="Picture 10">
            <a:extLst>
              <a:ext uri="{FF2B5EF4-FFF2-40B4-BE49-F238E27FC236}">
                <a16:creationId xmlns:a16="http://schemas.microsoft.com/office/drawing/2014/main" id="{A1C1A566-769D-402C-B1F8-AA0B221FCC51}"/>
              </a:ext>
            </a:extLst>
          </p:cNvPr>
          <p:cNvPicPr>
            <a:picLocks noChangeAspect="1"/>
          </p:cNvPicPr>
          <p:nvPr/>
        </p:nvPicPr>
        <p:blipFill>
          <a:blip r:embed="rId3"/>
          <a:stretch>
            <a:fillRect/>
          </a:stretch>
        </p:blipFill>
        <p:spPr>
          <a:xfrm>
            <a:off x="4920647" y="1544425"/>
            <a:ext cx="2034862" cy="825794"/>
          </a:xfrm>
          <a:prstGeom prst="rect">
            <a:avLst/>
          </a:prstGeom>
        </p:spPr>
      </p:pic>
      <p:pic>
        <p:nvPicPr>
          <p:cNvPr id="11" name="Picture 17">
            <a:extLst>
              <a:ext uri="{FF2B5EF4-FFF2-40B4-BE49-F238E27FC236}">
                <a16:creationId xmlns:a16="http://schemas.microsoft.com/office/drawing/2014/main" id="{3C57EBEB-9894-4708-A664-376EF335D826}"/>
              </a:ext>
            </a:extLst>
          </p:cNvPr>
          <p:cNvPicPr>
            <a:picLocks noChangeAspect="1"/>
          </p:cNvPicPr>
          <p:nvPr/>
        </p:nvPicPr>
        <p:blipFill>
          <a:blip r:embed="rId4"/>
          <a:stretch>
            <a:fillRect/>
          </a:stretch>
        </p:blipFill>
        <p:spPr>
          <a:xfrm>
            <a:off x="7633547" y="1415117"/>
            <a:ext cx="1341896" cy="1112373"/>
          </a:xfrm>
          <a:prstGeom prst="rect">
            <a:avLst/>
          </a:prstGeom>
        </p:spPr>
      </p:pic>
      <p:pic>
        <p:nvPicPr>
          <p:cNvPr id="20" name="Picture 20">
            <a:extLst>
              <a:ext uri="{FF2B5EF4-FFF2-40B4-BE49-F238E27FC236}">
                <a16:creationId xmlns:a16="http://schemas.microsoft.com/office/drawing/2014/main" id="{8D5E39E8-FE96-469F-8CE6-6FF80257F1CE}"/>
              </a:ext>
            </a:extLst>
          </p:cNvPr>
          <p:cNvPicPr>
            <a:picLocks noChangeAspect="1"/>
          </p:cNvPicPr>
          <p:nvPr/>
        </p:nvPicPr>
        <p:blipFill>
          <a:blip r:embed="rId5"/>
          <a:stretch>
            <a:fillRect/>
          </a:stretch>
        </p:blipFill>
        <p:spPr>
          <a:xfrm>
            <a:off x="9931930" y="1412376"/>
            <a:ext cx="1426861" cy="1110097"/>
          </a:xfrm>
          <a:prstGeom prst="rect">
            <a:avLst/>
          </a:prstGeom>
        </p:spPr>
      </p:pic>
      <p:sp>
        <p:nvSpPr>
          <p:cNvPr id="2" name="TextBox 1">
            <a:extLst>
              <a:ext uri="{FF2B5EF4-FFF2-40B4-BE49-F238E27FC236}">
                <a16:creationId xmlns:a16="http://schemas.microsoft.com/office/drawing/2014/main" id="{EB20EB1D-24D6-44C7-8255-B92F5A734B03}"/>
              </a:ext>
            </a:extLst>
          </p:cNvPr>
          <p:cNvSpPr txBox="1"/>
          <p:nvPr/>
        </p:nvSpPr>
        <p:spPr>
          <a:xfrm>
            <a:off x="7140686" y="6586727"/>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Credits: NASA, ESA</a:t>
            </a:r>
          </a:p>
        </p:txBody>
      </p:sp>
      <p:pic>
        <p:nvPicPr>
          <p:cNvPr id="8" name="Picture 9" descr="A picture containing satellite&#10;&#10;Description automatically generated">
            <a:extLst>
              <a:ext uri="{FF2B5EF4-FFF2-40B4-BE49-F238E27FC236}">
                <a16:creationId xmlns:a16="http://schemas.microsoft.com/office/drawing/2014/main" id="{125E1559-94EA-4ED3-9B6C-F7A513863ACA}"/>
              </a:ext>
            </a:extLst>
          </p:cNvPr>
          <p:cNvPicPr>
            <a:picLocks noChangeAspect="1"/>
          </p:cNvPicPr>
          <p:nvPr/>
        </p:nvPicPr>
        <p:blipFill>
          <a:blip r:embed="rId6"/>
          <a:stretch>
            <a:fillRect/>
          </a:stretch>
        </p:blipFill>
        <p:spPr>
          <a:xfrm>
            <a:off x="2880863" y="1349674"/>
            <a:ext cx="1326312" cy="1326312"/>
          </a:xfrm>
          <a:prstGeom prst="rect">
            <a:avLst/>
          </a:prstGeom>
        </p:spPr>
      </p:pic>
    </p:spTree>
    <p:extLst>
      <p:ext uri="{BB962C8B-B14F-4D97-AF65-F5344CB8AC3E}">
        <p14:creationId xmlns:p14="http://schemas.microsoft.com/office/powerpoint/2010/main" val="17856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7601AB6F-A51C-4602-95B8-AB94E9ADE1EF}"/>
              </a:ext>
            </a:extLst>
          </p:cNvPr>
          <p:cNvCxnSpPr>
            <a:cxnSpLocks/>
          </p:cNvCxnSpPr>
          <p:nvPr/>
        </p:nvCxnSpPr>
        <p:spPr>
          <a:xfrm flipH="1">
            <a:off x="9761814" y="4057358"/>
            <a:ext cx="7256" cy="1371599"/>
          </a:xfrm>
          <a:prstGeom prst="straightConnector1">
            <a:avLst/>
          </a:prstGeom>
          <a:ln w="57150">
            <a:solidFill>
              <a:srgbClr val="D1B3C8"/>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57E2BA-3E7D-4793-8090-F15A718FE645}"/>
              </a:ext>
            </a:extLst>
          </p:cNvPr>
          <p:cNvCxnSpPr>
            <a:cxnSpLocks/>
          </p:cNvCxnSpPr>
          <p:nvPr/>
        </p:nvCxnSpPr>
        <p:spPr>
          <a:xfrm flipH="1">
            <a:off x="6095587" y="3927961"/>
            <a:ext cx="7256" cy="1371599"/>
          </a:xfrm>
          <a:prstGeom prst="straightConnector1">
            <a:avLst/>
          </a:prstGeom>
          <a:ln w="57150">
            <a:solidFill>
              <a:srgbClr val="97D8C6"/>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CCB850-E091-44C5-8818-6644FE917F58}"/>
              </a:ext>
            </a:extLst>
          </p:cNvPr>
          <p:cNvCxnSpPr>
            <a:cxnSpLocks/>
          </p:cNvCxnSpPr>
          <p:nvPr/>
        </p:nvCxnSpPr>
        <p:spPr>
          <a:xfrm flipH="1">
            <a:off x="2429361" y="4057358"/>
            <a:ext cx="7256" cy="1371599"/>
          </a:xfrm>
          <a:prstGeom prst="straightConnector1">
            <a:avLst/>
          </a:prstGeom>
          <a:ln w="57150">
            <a:solidFill>
              <a:srgbClr val="A7B8DC"/>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1B6D4C8-25B4-423B-8046-90B014C25198}"/>
              </a:ext>
            </a:extLst>
          </p:cNvPr>
          <p:cNvCxnSpPr>
            <a:cxnSpLocks/>
          </p:cNvCxnSpPr>
          <p:nvPr/>
        </p:nvCxnSpPr>
        <p:spPr>
          <a:xfrm>
            <a:off x="9717310" y="2325912"/>
            <a:ext cx="3" cy="1270001"/>
          </a:xfrm>
          <a:prstGeom prst="straightConnector1">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228AD24-6332-491A-8D53-7A252D49A1DC}"/>
              </a:ext>
            </a:extLst>
          </p:cNvPr>
          <p:cNvCxnSpPr>
            <a:cxnSpLocks/>
          </p:cNvCxnSpPr>
          <p:nvPr/>
        </p:nvCxnSpPr>
        <p:spPr>
          <a:xfrm>
            <a:off x="7061746" y="1833935"/>
            <a:ext cx="2720607" cy="1732812"/>
          </a:xfrm>
          <a:prstGeom prst="straightConnector1">
            <a:avLst/>
          </a:prstGeom>
          <a:ln w="57150">
            <a:solidFill>
              <a:srgbClr val="CABFB9"/>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B872F71-1D51-4811-8D16-1E05A9F66AAA}"/>
              </a:ext>
            </a:extLst>
          </p:cNvPr>
          <p:cNvCxnSpPr>
            <a:cxnSpLocks/>
          </p:cNvCxnSpPr>
          <p:nvPr/>
        </p:nvCxnSpPr>
        <p:spPr>
          <a:xfrm flipH="1">
            <a:off x="6052456" y="2217057"/>
            <a:ext cx="7256" cy="1371599"/>
          </a:xfrm>
          <a:prstGeom prst="straightConnector1">
            <a:avLst/>
          </a:prstGeom>
          <a:ln w="57150">
            <a:solidFill>
              <a:srgbClr val="CABFB9"/>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5DF4FA-132A-42B2-AA33-6FDA11F49E3E}"/>
              </a:ext>
            </a:extLst>
          </p:cNvPr>
          <p:cNvCxnSpPr/>
          <p:nvPr/>
        </p:nvCxnSpPr>
        <p:spPr>
          <a:xfrm flipH="1">
            <a:off x="2373086" y="1883229"/>
            <a:ext cx="2757713" cy="1683656"/>
          </a:xfrm>
          <a:prstGeom prst="straightConnector1">
            <a:avLst/>
          </a:prstGeom>
          <a:ln w="57150">
            <a:solidFill>
              <a:srgbClr val="CABFB9"/>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9EBB48F1-EDE5-406F-B22E-3BCE97D9A62B}"/>
              </a:ext>
            </a:extLst>
          </p:cNvPr>
          <p:cNvSpPr txBox="1">
            <a:spLocks/>
          </p:cNvSpPr>
          <p:nvPr/>
        </p:nvSpPr>
        <p:spPr>
          <a:xfrm>
            <a:off x="495300" y="342899"/>
            <a:ext cx="11378129"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METHODOLOGY</a:t>
            </a:r>
            <a:endParaRPr lang="en-US" sz="4000" b="1" dirty="0">
              <a:solidFill>
                <a:srgbClr val="66A478"/>
              </a:solidFill>
              <a:latin typeface="Century Gothic" panose="020B0502020202020204" pitchFamily="34" charset="0"/>
            </a:endParaRPr>
          </a:p>
        </p:txBody>
      </p:sp>
      <p:sp>
        <p:nvSpPr>
          <p:cNvPr id="4" name="Flowchart: Alternate Process 3">
            <a:extLst>
              <a:ext uri="{FF2B5EF4-FFF2-40B4-BE49-F238E27FC236}">
                <a16:creationId xmlns:a16="http://schemas.microsoft.com/office/drawing/2014/main" id="{9D8270CB-674A-4D54-A495-6FC9675EE766}"/>
              </a:ext>
            </a:extLst>
          </p:cNvPr>
          <p:cNvSpPr/>
          <p:nvPr/>
        </p:nvSpPr>
        <p:spPr>
          <a:xfrm>
            <a:off x="4741928" y="1180935"/>
            <a:ext cx="2714964" cy="1206828"/>
          </a:xfrm>
          <a:prstGeom prst="flowChartAlternateProcess">
            <a:avLst/>
          </a:prstGeom>
          <a:solidFill>
            <a:srgbClr val="CABFB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Google Earth Engine </a:t>
            </a:r>
            <a:endParaRPr lang="en-US" sz="2200" b="1" dirty="0">
              <a:solidFill>
                <a:schemeClr val="tx1">
                  <a:lumMod val="75000"/>
                  <a:lumOff val="25000"/>
                </a:schemeClr>
              </a:solidFill>
              <a:latin typeface="Century Gothic"/>
            </a:endParaRPr>
          </a:p>
        </p:txBody>
      </p:sp>
      <p:sp>
        <p:nvSpPr>
          <p:cNvPr id="6" name="Flowchart: Alternate Process 5">
            <a:extLst>
              <a:ext uri="{FF2B5EF4-FFF2-40B4-BE49-F238E27FC236}">
                <a16:creationId xmlns:a16="http://schemas.microsoft.com/office/drawing/2014/main" id="{4F05E123-132E-45B9-B689-71BB24E0DFD7}"/>
              </a:ext>
            </a:extLst>
          </p:cNvPr>
          <p:cNvSpPr/>
          <p:nvPr/>
        </p:nvSpPr>
        <p:spPr>
          <a:xfrm>
            <a:off x="8593689" y="1174226"/>
            <a:ext cx="2254889" cy="1206828"/>
          </a:xfrm>
          <a:prstGeom prst="flowChartAlternateProcess">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IDRISI TerrSet</a:t>
            </a:r>
            <a:endParaRPr lang="en-US" b="1" dirty="0"/>
          </a:p>
        </p:txBody>
      </p:sp>
      <p:sp>
        <p:nvSpPr>
          <p:cNvPr id="7" name="Flowchart: Document 6">
            <a:extLst>
              <a:ext uri="{FF2B5EF4-FFF2-40B4-BE49-F238E27FC236}">
                <a16:creationId xmlns:a16="http://schemas.microsoft.com/office/drawing/2014/main" id="{C707F1BE-1FAA-431B-B305-841BAB305E02}"/>
              </a:ext>
            </a:extLst>
          </p:cNvPr>
          <p:cNvSpPr/>
          <p:nvPr/>
        </p:nvSpPr>
        <p:spPr>
          <a:xfrm>
            <a:off x="1179286" y="2999834"/>
            <a:ext cx="2481942" cy="1603828"/>
          </a:xfrm>
          <a:prstGeom prst="flowChartDocument">
            <a:avLst/>
          </a:prstGeom>
          <a:solidFill>
            <a:srgbClr val="A7B8DC"/>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Historical</a:t>
            </a:r>
          </a:p>
          <a:p>
            <a:pPr algn="ctr"/>
            <a:r>
              <a:rPr lang="en-US" sz="2200" b="1" dirty="0">
                <a:solidFill>
                  <a:schemeClr val="tx1">
                    <a:lumMod val="75000"/>
                    <a:lumOff val="25000"/>
                  </a:schemeClr>
                </a:solidFill>
                <a:latin typeface="Century Gothic"/>
                <a:cs typeface="Calibri"/>
              </a:rPr>
              <a:t>Sediment Transport </a:t>
            </a:r>
          </a:p>
        </p:txBody>
      </p:sp>
      <p:sp>
        <p:nvSpPr>
          <p:cNvPr id="8" name="Flowchart: Document 7">
            <a:extLst>
              <a:ext uri="{FF2B5EF4-FFF2-40B4-BE49-F238E27FC236}">
                <a16:creationId xmlns:a16="http://schemas.microsoft.com/office/drawing/2014/main" id="{5DE3C401-0CF8-4BD9-86CC-258ECFC65AE1}"/>
              </a:ext>
            </a:extLst>
          </p:cNvPr>
          <p:cNvSpPr/>
          <p:nvPr/>
        </p:nvSpPr>
        <p:spPr>
          <a:xfrm>
            <a:off x="4855029" y="2999833"/>
            <a:ext cx="2481942" cy="1603828"/>
          </a:xfrm>
          <a:prstGeom prst="flowChartDocument">
            <a:avLst/>
          </a:prstGeom>
          <a:solidFill>
            <a:srgbClr val="97D8C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a:rPr>
              <a:t>Historical Land Cover Change</a:t>
            </a:r>
            <a:endParaRPr lang="en-US" sz="2200" b="1" dirty="0">
              <a:solidFill>
                <a:schemeClr val="tx1">
                  <a:lumMod val="75000"/>
                  <a:lumOff val="25000"/>
                </a:schemeClr>
              </a:solidFill>
              <a:cs typeface="Calibri"/>
            </a:endParaRPr>
          </a:p>
        </p:txBody>
      </p:sp>
      <p:sp>
        <p:nvSpPr>
          <p:cNvPr id="21" name="Rectangle 20">
            <a:extLst>
              <a:ext uri="{FF2B5EF4-FFF2-40B4-BE49-F238E27FC236}">
                <a16:creationId xmlns:a16="http://schemas.microsoft.com/office/drawing/2014/main" id="{2E6279C2-5E31-44BE-9A92-F24990D9D21D}"/>
              </a:ext>
            </a:extLst>
          </p:cNvPr>
          <p:cNvSpPr/>
          <p:nvPr/>
        </p:nvSpPr>
        <p:spPr>
          <a:xfrm>
            <a:off x="4826546" y="4749936"/>
            <a:ext cx="2458390" cy="1614918"/>
          </a:xfrm>
          <a:prstGeom prst="rect">
            <a:avLst/>
          </a:prstGeom>
          <a:solidFill>
            <a:srgbClr val="D3EE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panose="020F0502020204030204"/>
              </a:rPr>
              <a:t>Time series maps of land cover classification</a:t>
            </a:r>
            <a:endParaRPr lang="en-US" b="1" dirty="0">
              <a:solidFill>
                <a:schemeClr val="tx1">
                  <a:lumMod val="75000"/>
                  <a:lumOff val="25000"/>
                </a:schemeClr>
              </a:solidFill>
            </a:endParaRPr>
          </a:p>
        </p:txBody>
      </p:sp>
      <p:sp>
        <p:nvSpPr>
          <p:cNvPr id="22" name="Rectangle 21">
            <a:extLst>
              <a:ext uri="{FF2B5EF4-FFF2-40B4-BE49-F238E27FC236}">
                <a16:creationId xmlns:a16="http://schemas.microsoft.com/office/drawing/2014/main" id="{F6398901-51C1-4710-901A-120853789522}"/>
              </a:ext>
            </a:extLst>
          </p:cNvPr>
          <p:cNvSpPr/>
          <p:nvPr/>
        </p:nvSpPr>
        <p:spPr>
          <a:xfrm>
            <a:off x="8514272" y="4783347"/>
            <a:ext cx="2472904" cy="1595885"/>
          </a:xfrm>
          <a:prstGeom prst="rect">
            <a:avLst/>
          </a:prstGeom>
          <a:solidFill>
            <a:srgbClr val="E0CCDA"/>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panose="020F0502020204030204"/>
              </a:rPr>
              <a:t>Models of land cover for 2031 and 2046</a:t>
            </a:r>
            <a:endParaRPr lang="en-US" b="1" dirty="0">
              <a:solidFill>
                <a:schemeClr val="tx1">
                  <a:lumMod val="75000"/>
                  <a:lumOff val="25000"/>
                </a:schemeClr>
              </a:solidFill>
            </a:endParaRPr>
          </a:p>
        </p:txBody>
      </p:sp>
      <p:sp>
        <p:nvSpPr>
          <p:cNvPr id="2" name="Rectangle 1">
            <a:extLst>
              <a:ext uri="{FF2B5EF4-FFF2-40B4-BE49-F238E27FC236}">
                <a16:creationId xmlns:a16="http://schemas.microsoft.com/office/drawing/2014/main" id="{91A8B099-5B88-4D73-8653-B50B92F1490F}"/>
              </a:ext>
            </a:extLst>
          </p:cNvPr>
          <p:cNvSpPr/>
          <p:nvPr/>
        </p:nvSpPr>
        <p:spPr>
          <a:xfrm>
            <a:off x="1142541" y="4817437"/>
            <a:ext cx="2487281" cy="1624640"/>
          </a:xfrm>
          <a:prstGeom prst="rect">
            <a:avLst/>
          </a:prstGeom>
          <a:solidFill>
            <a:srgbClr val="D3DCE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cs typeface="Calibri" panose="020F0502020204030204"/>
              </a:rPr>
              <a:t>Time series maps of turbidity and ocean color</a:t>
            </a:r>
            <a:endParaRPr lang="en-US" b="1" dirty="0">
              <a:solidFill>
                <a:schemeClr val="tx1">
                  <a:lumMod val="75000"/>
                  <a:lumOff val="25000"/>
                </a:schemeClr>
              </a:solidFill>
            </a:endParaRPr>
          </a:p>
        </p:txBody>
      </p:sp>
      <p:pic>
        <p:nvPicPr>
          <p:cNvPr id="24" name="Graphic 31" descr="Pencil with solid fill">
            <a:extLst>
              <a:ext uri="{FF2B5EF4-FFF2-40B4-BE49-F238E27FC236}">
                <a16:creationId xmlns:a16="http://schemas.microsoft.com/office/drawing/2014/main" id="{6E3C3D94-F912-4C37-8401-D51215E3278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35351" y="5559722"/>
            <a:ext cx="767750" cy="756250"/>
          </a:xfrm>
          <a:prstGeom prst="rect">
            <a:avLst/>
          </a:prstGeom>
        </p:spPr>
      </p:pic>
      <p:pic>
        <p:nvPicPr>
          <p:cNvPr id="28" name="Graphic 31" descr="Pencil with solid fill">
            <a:extLst>
              <a:ext uri="{FF2B5EF4-FFF2-40B4-BE49-F238E27FC236}">
                <a16:creationId xmlns:a16="http://schemas.microsoft.com/office/drawing/2014/main" id="{9B4C1DC4-B1AF-47A9-85F9-71B968B6A9D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4525991" y="5559721"/>
            <a:ext cx="767750" cy="756250"/>
          </a:xfrm>
          <a:prstGeom prst="rect">
            <a:avLst/>
          </a:prstGeom>
        </p:spPr>
      </p:pic>
      <p:pic>
        <p:nvPicPr>
          <p:cNvPr id="29" name="Graphic 31" descr="Pencil with solid fill">
            <a:extLst>
              <a:ext uri="{FF2B5EF4-FFF2-40B4-BE49-F238E27FC236}">
                <a16:creationId xmlns:a16="http://schemas.microsoft.com/office/drawing/2014/main" id="{E87F78B5-33E1-4407-9000-1B0A97DA97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59766" y="5559722"/>
            <a:ext cx="767750" cy="756250"/>
          </a:xfrm>
          <a:prstGeom prst="rect">
            <a:avLst/>
          </a:prstGeom>
        </p:spPr>
      </p:pic>
      <p:pic>
        <p:nvPicPr>
          <p:cNvPr id="10" name="Picture 16" descr="Icon&#10;&#10;Description automatically generated">
            <a:extLst>
              <a:ext uri="{FF2B5EF4-FFF2-40B4-BE49-F238E27FC236}">
                <a16:creationId xmlns:a16="http://schemas.microsoft.com/office/drawing/2014/main" id="{EA734A3E-971E-401A-946F-D60C1EF35067}"/>
              </a:ext>
            </a:extLst>
          </p:cNvPr>
          <p:cNvPicPr>
            <a:picLocks noChangeAspect="1"/>
          </p:cNvPicPr>
          <p:nvPr/>
        </p:nvPicPr>
        <p:blipFill rotWithShape="1">
          <a:blip r:embed="rId5"/>
          <a:srcRect l="-118" t="170" r="523" b="16842"/>
          <a:stretch/>
        </p:blipFill>
        <p:spPr>
          <a:xfrm flipH="1">
            <a:off x="494597" y="3312871"/>
            <a:ext cx="1063540" cy="939438"/>
          </a:xfrm>
          <a:prstGeom prst="rect">
            <a:avLst/>
          </a:prstGeom>
        </p:spPr>
      </p:pic>
      <p:pic>
        <p:nvPicPr>
          <p:cNvPr id="11" name="Graphic 11" descr="Plant With Roots with solid fill">
            <a:extLst>
              <a:ext uri="{FF2B5EF4-FFF2-40B4-BE49-F238E27FC236}">
                <a16:creationId xmlns:a16="http://schemas.microsoft.com/office/drawing/2014/main" id="{BE18FE99-A898-41FC-9718-6F427894D64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01065" y="3417499"/>
            <a:ext cx="1029418" cy="799382"/>
          </a:xfrm>
          <a:prstGeom prst="rect">
            <a:avLst/>
          </a:prstGeom>
        </p:spPr>
      </p:pic>
      <p:sp>
        <p:nvSpPr>
          <p:cNvPr id="5" name="TextBox 4">
            <a:extLst>
              <a:ext uri="{FF2B5EF4-FFF2-40B4-BE49-F238E27FC236}">
                <a16:creationId xmlns:a16="http://schemas.microsoft.com/office/drawing/2014/main" id="{680980E7-8A5A-4E56-B2AA-E4C275902F1C}"/>
              </a:ext>
            </a:extLst>
          </p:cNvPr>
          <p:cNvSpPr txBox="1"/>
          <p:nvPr/>
        </p:nvSpPr>
        <p:spPr>
          <a:xfrm>
            <a:off x="7126309" y="6442954"/>
            <a:ext cx="506245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Icon Credit: The Noun Project and Microsoft PowerPoint</a:t>
            </a:r>
          </a:p>
        </p:txBody>
      </p:sp>
      <p:sp>
        <p:nvSpPr>
          <p:cNvPr id="9" name="Flowchart: Document 8">
            <a:extLst>
              <a:ext uri="{FF2B5EF4-FFF2-40B4-BE49-F238E27FC236}">
                <a16:creationId xmlns:a16="http://schemas.microsoft.com/office/drawing/2014/main" id="{1D9E78F1-92A8-45EF-8FBE-6D157EFB6F63}"/>
              </a:ext>
            </a:extLst>
          </p:cNvPr>
          <p:cNvSpPr/>
          <p:nvPr/>
        </p:nvSpPr>
        <p:spPr>
          <a:xfrm>
            <a:off x="8509000" y="2999833"/>
            <a:ext cx="2481942" cy="1603828"/>
          </a:xfrm>
          <a:prstGeom prst="flowChartDocument">
            <a:avLst/>
          </a:prstGeom>
          <a:solidFill>
            <a:srgbClr val="CFA1C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tx1">
                    <a:lumMod val="75000"/>
                    <a:lumOff val="25000"/>
                  </a:schemeClr>
                </a:solidFill>
                <a:latin typeface="Century Gothic"/>
              </a:rPr>
              <a:t>Land Cover Forecasting</a:t>
            </a:r>
            <a:endParaRPr lang="en-US" sz="2200" b="1" dirty="0">
              <a:solidFill>
                <a:schemeClr val="tx1">
                  <a:lumMod val="75000"/>
                  <a:lumOff val="25000"/>
                </a:schemeClr>
              </a:solidFill>
              <a:latin typeface="Calibri"/>
              <a:ea typeface="+mn-lt"/>
              <a:cs typeface="+mn-lt"/>
            </a:endParaRPr>
          </a:p>
        </p:txBody>
      </p:sp>
      <p:pic>
        <p:nvPicPr>
          <p:cNvPr id="33" name="Graphic 10" descr="Daily calendar with solid fill">
            <a:extLst>
              <a:ext uri="{FF2B5EF4-FFF2-40B4-BE49-F238E27FC236}">
                <a16:creationId xmlns:a16="http://schemas.microsoft.com/office/drawing/2014/main" id="{16142AD2-4388-470B-802E-2E4722EDA6D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96045" y="3288102"/>
            <a:ext cx="1000664" cy="1043796"/>
          </a:xfrm>
          <a:prstGeom prst="rect">
            <a:avLst/>
          </a:prstGeom>
        </p:spPr>
      </p:pic>
    </p:spTree>
    <p:extLst>
      <p:ext uri="{BB962C8B-B14F-4D97-AF65-F5344CB8AC3E}">
        <p14:creationId xmlns:p14="http://schemas.microsoft.com/office/powerpoint/2010/main" val="132241677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Erica Kriner</DisplayName>
        <AccountId>29</AccountId>
        <AccountType/>
      </UserInfo>
      <UserInfo>
        <DisplayName>Brandy Nisbet-Wilcox</DisplayName>
        <AccountId>11</AccountId>
        <AccountType/>
      </UserInfo>
    </SharedWithUsers>
  </documentManagement>
</p:properties>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63F6F08B-901D-4422-BEB3-DB81ECB137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8E41B7-1AD6-4B19-B9A5-625D1084F8DE}">
  <ds:schemaRefs>
    <ds:schemaRef ds:uri="http://schemas.microsoft.com/office/infopath/2007/PartnerControl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schemas.microsoft.com/office/2006/documentManagement/types"/>
    <ds:schemaRef ds:uri="7df78d0b-135a-4de7-9166-7c181cd87fb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95</TotalTime>
  <Words>5135</Words>
  <Application>Microsoft Office PowerPoint</Application>
  <PresentationFormat>Widescreen</PresentationFormat>
  <Paragraphs>458</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Arial,Sans-Serif</vt:lpstr>
      <vt:lpstr>Calibri</vt:lpstr>
      <vt:lpstr>Calibri Light</vt:lpstr>
      <vt:lpstr>Century Gothic</vt:lpstr>
      <vt:lpstr>Segoe UI</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19</cp:revision>
  <dcterms:created xsi:type="dcterms:W3CDTF">2019-11-12T17:46:59Z</dcterms:created>
  <dcterms:modified xsi:type="dcterms:W3CDTF">2021-08-03T15:55:39Z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