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34"/>
  </p:notesMasterIdLst>
  <p:handoutMasterIdLst>
    <p:handoutMasterId r:id="rId35"/>
  </p:handoutMasterIdLst>
  <p:sldIdLst>
    <p:sldId id="265" r:id="rId3"/>
    <p:sldId id="355" r:id="rId4"/>
    <p:sldId id="358" r:id="rId5"/>
    <p:sldId id="360" r:id="rId6"/>
    <p:sldId id="359" r:id="rId7"/>
    <p:sldId id="368" r:id="rId8"/>
    <p:sldId id="361" r:id="rId9"/>
    <p:sldId id="356" r:id="rId10"/>
    <p:sldId id="357" r:id="rId11"/>
    <p:sldId id="369" r:id="rId12"/>
    <p:sldId id="370" r:id="rId13"/>
    <p:sldId id="371" r:id="rId14"/>
    <p:sldId id="386" r:id="rId15"/>
    <p:sldId id="372" r:id="rId16"/>
    <p:sldId id="373" r:id="rId17"/>
    <p:sldId id="384" r:id="rId18"/>
    <p:sldId id="385" r:id="rId19"/>
    <p:sldId id="375" r:id="rId20"/>
    <p:sldId id="376" r:id="rId21"/>
    <p:sldId id="377" r:id="rId22"/>
    <p:sldId id="378" r:id="rId23"/>
    <p:sldId id="379" r:id="rId24"/>
    <p:sldId id="380" r:id="rId25"/>
    <p:sldId id="381" r:id="rId26"/>
    <p:sldId id="382" r:id="rId27"/>
    <p:sldId id="383" r:id="rId28"/>
    <p:sldId id="365" r:id="rId29"/>
    <p:sldId id="367" r:id="rId30"/>
    <p:sldId id="366" r:id="rId31"/>
    <p:sldId id="347" r:id="rId32"/>
    <p:sldId id="338" r:id="rId33"/>
  </p:sldIdLst>
  <p:sldSz cx="12188825" cy="6858000"/>
  <p:notesSz cx="6858000" cy="9144000"/>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4338" autoAdjust="0"/>
  </p:normalViewPr>
  <p:slideViewPr>
    <p:cSldViewPr showGuides="1">
      <p:cViewPr varScale="1">
        <p:scale>
          <a:sx n="83" d="100"/>
          <a:sy n="83" d="100"/>
        </p:scale>
        <p:origin x="1590" y="78"/>
      </p:cViewPr>
      <p:guideLst>
        <p:guide pos="3839"/>
        <p:guide orient="horz" pos="2160"/>
      </p:guideLst>
    </p:cSldViewPr>
  </p:slideViewPr>
  <p:outlineViewPr>
    <p:cViewPr>
      <p:scale>
        <a:sx n="33" d="100"/>
        <a:sy n="33" d="100"/>
      </p:scale>
      <p:origin x="0" y="0"/>
    </p:cViewPr>
  </p:outlineViewPr>
  <p:notesTextViewPr>
    <p:cViewPr>
      <p:scale>
        <a:sx n="3" d="2"/>
        <a:sy n="3" d="2"/>
      </p:scale>
      <p:origin x="0" y="0"/>
    </p:cViewPr>
  </p:notesTextViewPr>
  <p:notesViewPr>
    <p:cSldViewPr showGuides="1">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handoutMaster" Target="handoutMasters/handoutMaster1.xml"/><Relationship Id="rId8" Type="http://schemas.openxmlformats.org/officeDocument/2006/relationships/slide" Target="slides/slide6.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BB00D5-7B43-4443-9E8C-BF69AE3B7526}" type="doc">
      <dgm:prSet loTypeId="urn:microsoft.com/office/officeart/2005/8/layout/pyramid1" loCatId="pyramid" qsTypeId="urn:microsoft.com/office/officeart/2005/8/quickstyle/simple1" qsCatId="simple" csTypeId="urn:microsoft.com/office/officeart/2005/8/colors/accent1_2" csCatId="accent1" phldr="1"/>
      <dgm:spPr/>
    </dgm:pt>
    <dgm:pt modelId="{F568A448-09D9-4CFE-A426-B91B76550B0E}">
      <dgm:prSet phldrT="[Text]" custT="1"/>
      <dgm:spPr>
        <a:solidFill>
          <a:schemeClr val="tx2">
            <a:lumMod val="50000"/>
          </a:schemeClr>
        </a:solidFill>
      </dgm:spPr>
      <dgm:t>
        <a:bodyPr/>
        <a:lstStyle/>
        <a:p>
          <a:endParaRPr lang="en-US" sz="1800" dirty="0" smtClean="0"/>
        </a:p>
        <a:p>
          <a:r>
            <a:rPr lang="en-US" sz="2400" dirty="0" smtClean="0"/>
            <a:t>Flight </a:t>
          </a:r>
        </a:p>
        <a:p>
          <a:r>
            <a:rPr lang="en-US" sz="2400" dirty="0" smtClean="0"/>
            <a:t>Director</a:t>
          </a:r>
          <a:endParaRPr lang="en-US" sz="2400" dirty="0"/>
        </a:p>
      </dgm:t>
    </dgm:pt>
    <dgm:pt modelId="{635E4D64-077B-4D76-8DAC-BE30F8EE6E0E}" type="parTrans" cxnId="{C5BE7511-D0DB-438D-8C2B-9972270F5E05}">
      <dgm:prSet/>
      <dgm:spPr/>
      <dgm:t>
        <a:bodyPr/>
        <a:lstStyle/>
        <a:p>
          <a:endParaRPr lang="en-US"/>
        </a:p>
      </dgm:t>
    </dgm:pt>
    <dgm:pt modelId="{EB3B8E8C-8910-445B-BD2E-6B8596994EFE}" type="sibTrans" cxnId="{C5BE7511-D0DB-438D-8C2B-9972270F5E05}">
      <dgm:prSet/>
      <dgm:spPr/>
      <dgm:t>
        <a:bodyPr/>
        <a:lstStyle/>
        <a:p>
          <a:endParaRPr lang="en-US"/>
        </a:p>
      </dgm:t>
    </dgm:pt>
    <dgm:pt modelId="{F7FBF2BF-AD78-40F5-A5A2-2CED110B1FD0}">
      <dgm:prSet phldrT="[Text]" custT="1"/>
      <dgm:spPr>
        <a:solidFill>
          <a:schemeClr val="tx2">
            <a:lumMod val="50000"/>
          </a:schemeClr>
        </a:solidFill>
      </dgm:spPr>
      <dgm:t>
        <a:bodyPr/>
        <a:lstStyle/>
        <a:p>
          <a:r>
            <a:rPr lang="en-US" sz="2400" dirty="0" smtClean="0"/>
            <a:t>Flight Controllers</a:t>
          </a:r>
          <a:endParaRPr lang="en-US" sz="2400" dirty="0"/>
        </a:p>
      </dgm:t>
    </dgm:pt>
    <dgm:pt modelId="{B4ABFC2F-F47F-4756-A8ED-D7C7F401DC1A}" type="parTrans" cxnId="{D4508F6E-C162-4FC7-A005-156B4EED18F0}">
      <dgm:prSet/>
      <dgm:spPr/>
      <dgm:t>
        <a:bodyPr/>
        <a:lstStyle/>
        <a:p>
          <a:endParaRPr lang="en-US"/>
        </a:p>
      </dgm:t>
    </dgm:pt>
    <dgm:pt modelId="{1DD5F27A-48D6-46F0-9E11-CF93A9F5D53C}" type="sibTrans" cxnId="{D4508F6E-C162-4FC7-A005-156B4EED18F0}">
      <dgm:prSet/>
      <dgm:spPr/>
      <dgm:t>
        <a:bodyPr/>
        <a:lstStyle/>
        <a:p>
          <a:endParaRPr lang="en-US"/>
        </a:p>
      </dgm:t>
    </dgm:pt>
    <dgm:pt modelId="{2CB44F72-CE84-4985-955A-400A2A42A80A}" type="pres">
      <dgm:prSet presAssocID="{FEBB00D5-7B43-4443-9E8C-BF69AE3B7526}" presName="Name0" presStyleCnt="0">
        <dgm:presLayoutVars>
          <dgm:dir/>
          <dgm:animLvl val="lvl"/>
          <dgm:resizeHandles val="exact"/>
        </dgm:presLayoutVars>
      </dgm:prSet>
      <dgm:spPr/>
    </dgm:pt>
    <dgm:pt modelId="{1C5AFC6C-0112-403A-A416-C289BD191D29}" type="pres">
      <dgm:prSet presAssocID="{F568A448-09D9-4CFE-A426-B91B76550B0E}" presName="Name8" presStyleCnt="0"/>
      <dgm:spPr/>
    </dgm:pt>
    <dgm:pt modelId="{8B989D82-B28A-4550-B90D-42C75A8F5B10}" type="pres">
      <dgm:prSet presAssocID="{F568A448-09D9-4CFE-A426-B91B76550B0E}" presName="level" presStyleLbl="node1" presStyleIdx="0" presStyleCnt="2">
        <dgm:presLayoutVars>
          <dgm:chMax val="1"/>
          <dgm:bulletEnabled val="1"/>
        </dgm:presLayoutVars>
      </dgm:prSet>
      <dgm:spPr/>
      <dgm:t>
        <a:bodyPr/>
        <a:lstStyle/>
        <a:p>
          <a:endParaRPr lang="en-US"/>
        </a:p>
      </dgm:t>
    </dgm:pt>
    <dgm:pt modelId="{CCF3D5C6-6D1F-4C34-B4BC-C50F6EEBECF7}" type="pres">
      <dgm:prSet presAssocID="{F568A448-09D9-4CFE-A426-B91B76550B0E}" presName="levelTx" presStyleLbl="revTx" presStyleIdx="0" presStyleCnt="0">
        <dgm:presLayoutVars>
          <dgm:chMax val="1"/>
          <dgm:bulletEnabled val="1"/>
        </dgm:presLayoutVars>
      </dgm:prSet>
      <dgm:spPr/>
      <dgm:t>
        <a:bodyPr/>
        <a:lstStyle/>
        <a:p>
          <a:endParaRPr lang="en-US"/>
        </a:p>
      </dgm:t>
    </dgm:pt>
    <dgm:pt modelId="{5BAB2A79-3939-484E-9CC4-40B176335FE7}" type="pres">
      <dgm:prSet presAssocID="{F7FBF2BF-AD78-40F5-A5A2-2CED110B1FD0}" presName="Name8" presStyleCnt="0"/>
      <dgm:spPr/>
    </dgm:pt>
    <dgm:pt modelId="{0AB764A7-B948-4AE1-A6E4-DDBCE77F5BE0}" type="pres">
      <dgm:prSet presAssocID="{F7FBF2BF-AD78-40F5-A5A2-2CED110B1FD0}" presName="level" presStyleLbl="node1" presStyleIdx="1" presStyleCnt="2" custScaleX="92837" custScaleY="68912" custLinFactNeighborX="-184" custLinFactNeighborY="-12590">
        <dgm:presLayoutVars>
          <dgm:chMax val="1"/>
          <dgm:bulletEnabled val="1"/>
        </dgm:presLayoutVars>
      </dgm:prSet>
      <dgm:spPr/>
      <dgm:t>
        <a:bodyPr/>
        <a:lstStyle/>
        <a:p>
          <a:endParaRPr lang="en-US"/>
        </a:p>
      </dgm:t>
    </dgm:pt>
    <dgm:pt modelId="{1C8A73E2-9B6A-44AB-9667-65F619D6F41F}" type="pres">
      <dgm:prSet presAssocID="{F7FBF2BF-AD78-40F5-A5A2-2CED110B1FD0}" presName="levelTx" presStyleLbl="revTx" presStyleIdx="0" presStyleCnt="0">
        <dgm:presLayoutVars>
          <dgm:chMax val="1"/>
          <dgm:bulletEnabled val="1"/>
        </dgm:presLayoutVars>
      </dgm:prSet>
      <dgm:spPr/>
      <dgm:t>
        <a:bodyPr/>
        <a:lstStyle/>
        <a:p>
          <a:endParaRPr lang="en-US"/>
        </a:p>
      </dgm:t>
    </dgm:pt>
  </dgm:ptLst>
  <dgm:cxnLst>
    <dgm:cxn modelId="{0AC0ED2C-7661-46A2-89D1-FB8E3554A3BE}" type="presOf" srcId="{F568A448-09D9-4CFE-A426-B91B76550B0E}" destId="{CCF3D5C6-6D1F-4C34-B4BC-C50F6EEBECF7}" srcOrd="1" destOrd="0" presId="urn:microsoft.com/office/officeart/2005/8/layout/pyramid1"/>
    <dgm:cxn modelId="{C5BE7511-D0DB-438D-8C2B-9972270F5E05}" srcId="{FEBB00D5-7B43-4443-9E8C-BF69AE3B7526}" destId="{F568A448-09D9-4CFE-A426-B91B76550B0E}" srcOrd="0" destOrd="0" parTransId="{635E4D64-077B-4D76-8DAC-BE30F8EE6E0E}" sibTransId="{EB3B8E8C-8910-445B-BD2E-6B8596994EFE}"/>
    <dgm:cxn modelId="{AF22B421-63AC-41CC-91E7-1335782C4362}" type="presOf" srcId="{F7FBF2BF-AD78-40F5-A5A2-2CED110B1FD0}" destId="{1C8A73E2-9B6A-44AB-9667-65F619D6F41F}" srcOrd="1" destOrd="0" presId="urn:microsoft.com/office/officeart/2005/8/layout/pyramid1"/>
    <dgm:cxn modelId="{D4508F6E-C162-4FC7-A005-156B4EED18F0}" srcId="{FEBB00D5-7B43-4443-9E8C-BF69AE3B7526}" destId="{F7FBF2BF-AD78-40F5-A5A2-2CED110B1FD0}" srcOrd="1" destOrd="0" parTransId="{B4ABFC2F-F47F-4756-A8ED-D7C7F401DC1A}" sibTransId="{1DD5F27A-48D6-46F0-9E11-CF93A9F5D53C}"/>
    <dgm:cxn modelId="{950AA977-15F4-4E31-B06D-3116C86CF441}" type="presOf" srcId="{FEBB00D5-7B43-4443-9E8C-BF69AE3B7526}" destId="{2CB44F72-CE84-4985-955A-400A2A42A80A}" srcOrd="0" destOrd="0" presId="urn:microsoft.com/office/officeart/2005/8/layout/pyramid1"/>
    <dgm:cxn modelId="{20ECCBE9-3F3A-485F-A813-1649D4E2C7CE}" type="presOf" srcId="{F568A448-09D9-4CFE-A426-B91B76550B0E}" destId="{8B989D82-B28A-4550-B90D-42C75A8F5B10}" srcOrd="0" destOrd="0" presId="urn:microsoft.com/office/officeart/2005/8/layout/pyramid1"/>
    <dgm:cxn modelId="{E130B291-FD15-46BF-9D4D-D9B0EFE4B5BD}" type="presOf" srcId="{F7FBF2BF-AD78-40F5-A5A2-2CED110B1FD0}" destId="{0AB764A7-B948-4AE1-A6E4-DDBCE77F5BE0}" srcOrd="0" destOrd="0" presId="urn:microsoft.com/office/officeart/2005/8/layout/pyramid1"/>
    <dgm:cxn modelId="{596824E5-13DE-4376-91AA-D799CB1529AE}" type="presParOf" srcId="{2CB44F72-CE84-4985-955A-400A2A42A80A}" destId="{1C5AFC6C-0112-403A-A416-C289BD191D29}" srcOrd="0" destOrd="0" presId="urn:microsoft.com/office/officeart/2005/8/layout/pyramid1"/>
    <dgm:cxn modelId="{9D1E112E-5F83-4C30-93BE-C37C7E1F8995}" type="presParOf" srcId="{1C5AFC6C-0112-403A-A416-C289BD191D29}" destId="{8B989D82-B28A-4550-B90D-42C75A8F5B10}" srcOrd="0" destOrd="0" presId="urn:microsoft.com/office/officeart/2005/8/layout/pyramid1"/>
    <dgm:cxn modelId="{3B22E927-8A01-4C8A-BB38-18D4D07D2FC1}" type="presParOf" srcId="{1C5AFC6C-0112-403A-A416-C289BD191D29}" destId="{CCF3D5C6-6D1F-4C34-B4BC-C50F6EEBECF7}" srcOrd="1" destOrd="0" presId="urn:microsoft.com/office/officeart/2005/8/layout/pyramid1"/>
    <dgm:cxn modelId="{28B2B0A2-288E-4A33-8E18-A7A871BCB4E4}" type="presParOf" srcId="{2CB44F72-CE84-4985-955A-400A2A42A80A}" destId="{5BAB2A79-3939-484E-9CC4-40B176335FE7}" srcOrd="1" destOrd="0" presId="urn:microsoft.com/office/officeart/2005/8/layout/pyramid1"/>
    <dgm:cxn modelId="{0A86BAC4-60CE-4766-9D3D-6421A89D5D08}" type="presParOf" srcId="{5BAB2A79-3939-484E-9CC4-40B176335FE7}" destId="{0AB764A7-B948-4AE1-A6E4-DDBCE77F5BE0}" srcOrd="0" destOrd="0" presId="urn:microsoft.com/office/officeart/2005/8/layout/pyramid1"/>
    <dgm:cxn modelId="{BC88416D-8429-4E9D-B030-5FF5582B26F2}" type="presParOf" srcId="{5BAB2A79-3939-484E-9CC4-40B176335FE7}" destId="{1C8A73E2-9B6A-44AB-9667-65F619D6F41F}"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989D82-B28A-4550-B90D-42C75A8F5B10}">
      <dsp:nvSpPr>
        <dsp:cNvPr id="0" name=""/>
        <dsp:cNvSpPr/>
      </dsp:nvSpPr>
      <dsp:spPr>
        <a:xfrm>
          <a:off x="715018" y="0"/>
          <a:ext cx="2075163" cy="1624040"/>
        </a:xfrm>
        <a:prstGeom prst="trapezoid">
          <a:avLst>
            <a:gd name="adj" fmla="val 63889"/>
          </a:avLst>
        </a:prstGeom>
        <a:solidFill>
          <a:schemeClr val="tx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r>
            <a:rPr lang="en-US" sz="2400" kern="1200" dirty="0" smtClean="0"/>
            <a:t>Flight </a:t>
          </a:r>
        </a:p>
        <a:p>
          <a:pPr lvl="0" algn="ctr" defTabSz="800100">
            <a:lnSpc>
              <a:spcPct val="90000"/>
            </a:lnSpc>
            <a:spcBef>
              <a:spcPct val="0"/>
            </a:spcBef>
            <a:spcAft>
              <a:spcPct val="35000"/>
            </a:spcAft>
          </a:pPr>
          <a:r>
            <a:rPr lang="en-US" sz="2400" kern="1200" dirty="0" smtClean="0"/>
            <a:t>Director</a:t>
          </a:r>
          <a:endParaRPr lang="en-US" sz="2400" kern="1200" dirty="0"/>
        </a:p>
      </dsp:txBody>
      <dsp:txXfrm>
        <a:off x="715018" y="0"/>
        <a:ext cx="2075163" cy="1624040"/>
      </dsp:txXfrm>
    </dsp:sp>
    <dsp:sp modelId="{0AB764A7-B948-4AE1-A6E4-DDBCE77F5BE0}">
      <dsp:nvSpPr>
        <dsp:cNvPr id="0" name=""/>
        <dsp:cNvSpPr/>
      </dsp:nvSpPr>
      <dsp:spPr>
        <a:xfrm>
          <a:off x="119089" y="1419574"/>
          <a:ext cx="3254122" cy="1119159"/>
        </a:xfrm>
        <a:prstGeom prst="trapezoid">
          <a:avLst>
            <a:gd name="adj" fmla="val 63889"/>
          </a:avLst>
        </a:prstGeom>
        <a:solidFill>
          <a:schemeClr val="tx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Flight Controllers</a:t>
          </a:r>
          <a:endParaRPr lang="en-US" sz="2400" kern="1200" dirty="0"/>
        </a:p>
      </dsp:txBody>
      <dsp:txXfrm>
        <a:off x="688560" y="1419574"/>
        <a:ext cx="2115179" cy="1119159"/>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088EAF-6ECA-4616-85EF-35AA19C641F3}" type="datetimeFigureOut">
              <a:rPr lang="en-US"/>
              <a:t>7/31/2021</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F912AB-2776-42F2-A957-313FC7EFEDB9}" type="slidenum">
              <a:rPr/>
              <a:t>‹#›</a:t>
            </a:fld>
            <a:endParaRPr/>
          </a:p>
        </p:txBody>
      </p:sp>
    </p:spTree>
    <p:extLst>
      <p:ext uri="{BB962C8B-B14F-4D97-AF65-F5344CB8AC3E}">
        <p14:creationId xmlns:p14="http://schemas.microsoft.com/office/powerpoint/2010/main" val="393206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a:t>7/31/2021</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a:t>‹#›</a:t>
            </a:fld>
            <a:endParaRPr/>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55000" lnSpcReduction="20000"/>
          </a:bodyPr>
          <a:lstStyle/>
          <a:p>
            <a:pPr marL="168638" indent="-168638">
              <a:buFont typeface="Arial" panose="020B0604020202020204" pitchFamily="34" charset="0"/>
              <a:buChar char="•"/>
              <a:defRPr/>
            </a:pPr>
            <a:r>
              <a:rPr lang="en-US" dirty="0" smtClean="0"/>
              <a:t>Co-</a:t>
            </a:r>
            <a:r>
              <a:rPr lang="en-US" dirty="0" err="1" smtClean="0"/>
              <a:t>oping</a:t>
            </a:r>
            <a:r>
              <a:rPr lang="en-US" dirty="0" smtClean="0"/>
              <a:t> benefits NASA and the student.  NASA gets to see what you might be like as a full time employee.  The student gets to “sample” a couple of jobs with NASA to see if this is really what they want to do after the graduate</a:t>
            </a:r>
          </a:p>
          <a:p>
            <a:pPr marL="618340" lvl="1" indent="-168638">
              <a:buFont typeface="Arial" panose="020B0604020202020204" pitchFamily="34" charset="0"/>
              <a:buChar char="•"/>
              <a:defRPr/>
            </a:pPr>
            <a:r>
              <a:rPr lang="en-US" dirty="0" smtClean="0"/>
              <a:t>At JSC you get to choose where you work, treated like a regular employee, given real assignments</a:t>
            </a:r>
          </a:p>
          <a:p>
            <a:pPr marL="618340" lvl="1" indent="-168638">
              <a:buFont typeface="Arial" panose="020B0604020202020204" pitchFamily="34" charset="0"/>
              <a:buChar char="•"/>
              <a:defRPr/>
            </a:pPr>
            <a:r>
              <a:rPr lang="en-US" dirty="0" smtClean="0"/>
              <a:t>Might decide there are certain areas where you don’t want to work</a:t>
            </a:r>
          </a:p>
          <a:p>
            <a:pPr marL="1068042" lvl="2" indent="-168638">
              <a:buFont typeface="Arial" panose="020B0604020202020204" pitchFamily="34" charset="0"/>
              <a:buChar char="•"/>
              <a:defRPr/>
            </a:pPr>
            <a:r>
              <a:rPr lang="en-US" dirty="0" smtClean="0"/>
              <a:t>First tour was in Engineering.  Even though I learned about nanotubes, I realized Engineering orgs was not where I wanted to be.  </a:t>
            </a:r>
          </a:p>
          <a:p>
            <a:pPr marL="1068042" lvl="2" indent="-168638">
              <a:buFont typeface="Arial" panose="020B0604020202020204" pitchFamily="34" charset="0"/>
              <a:buChar char="•"/>
              <a:defRPr/>
            </a:pPr>
            <a:r>
              <a:rPr lang="en-US" dirty="0" smtClean="0"/>
              <a:t>Confirmed I wanted to be in Mission Operations – Mission Control</a:t>
            </a:r>
          </a:p>
          <a:p>
            <a:pPr marL="1068042" lvl="2" indent="-168638">
              <a:buFont typeface="Arial" panose="020B0604020202020204" pitchFamily="34" charset="0"/>
              <a:buChar char="•"/>
              <a:defRPr/>
            </a:pPr>
            <a:r>
              <a:rPr lang="en-US" dirty="0" smtClean="0"/>
              <a:t>2</a:t>
            </a:r>
            <a:r>
              <a:rPr lang="en-US" baseline="30000" dirty="0" smtClean="0"/>
              <a:t>nd</a:t>
            </a:r>
            <a:r>
              <a:rPr lang="en-US" dirty="0" smtClean="0"/>
              <a:t> – 4</a:t>
            </a:r>
            <a:r>
              <a:rPr lang="en-US" baseline="30000" dirty="0" smtClean="0"/>
              <a:t>th</a:t>
            </a:r>
            <a:r>
              <a:rPr lang="en-US" dirty="0" smtClean="0"/>
              <a:t> tours were all in Mission Ops.</a:t>
            </a:r>
          </a:p>
          <a:p>
            <a:pPr marL="1517744" lvl="3" indent="-168638">
              <a:buFont typeface="Arial" panose="020B0604020202020204" pitchFamily="34" charset="0"/>
              <a:buChar char="•"/>
              <a:defRPr/>
            </a:pPr>
            <a:r>
              <a:rPr lang="en-US" dirty="0" smtClean="0"/>
              <a:t>All with the same group (OSO).  Since they treated me as a “real” employee, did real work that not only benefited them, but since I later hired into the same group full time I got to continue that work as a full time employee</a:t>
            </a:r>
          </a:p>
          <a:p>
            <a:pPr marL="618340" lvl="1" indent="-168638">
              <a:buFont typeface="Arial" panose="020B0604020202020204" pitchFamily="34" charset="0"/>
              <a:buChar char="•"/>
              <a:defRPr/>
            </a:pPr>
            <a:r>
              <a:rPr lang="en-US" dirty="0" smtClean="0"/>
              <a:t>Might decide NASA’s not all you thought it would be</a:t>
            </a:r>
          </a:p>
          <a:p>
            <a:pPr marL="618340" lvl="1" indent="-168638">
              <a:buFont typeface="Arial" panose="020B0604020202020204" pitchFamily="34" charset="0"/>
              <a:buChar char="•"/>
              <a:defRPr/>
            </a:pPr>
            <a:r>
              <a:rPr lang="en-US" dirty="0" smtClean="0"/>
              <a:t>Might decide to change your major</a:t>
            </a:r>
          </a:p>
          <a:p>
            <a:pPr marL="168638" indent="-168638">
              <a:buFont typeface="Arial" panose="020B0604020202020204" pitchFamily="34" charset="0"/>
              <a:buChar char="•"/>
              <a:defRPr/>
            </a:pPr>
            <a:r>
              <a:rPr lang="en-US" dirty="0" smtClean="0"/>
              <a:t>Excellent opportunity to experiment and make changes before you’re fully committed to a career and I highly recommend it for any career or job field, be it a year-long co-op or a summer internship.</a:t>
            </a:r>
          </a:p>
          <a:p>
            <a:pPr marL="168638" indent="-168638">
              <a:buFont typeface="Arial" panose="020B0604020202020204" pitchFamily="34" charset="0"/>
              <a:buChar char="•"/>
              <a:defRPr/>
            </a:pPr>
            <a:r>
              <a:rPr lang="en-US" dirty="0" smtClean="0"/>
              <a:t>Taught me a different way to think about/approach school/homework</a:t>
            </a:r>
          </a:p>
          <a:p>
            <a:pPr>
              <a:defRPr/>
            </a:pPr>
            <a:endParaRPr lang="en-US" dirty="0" smtClean="0"/>
          </a:p>
          <a:p>
            <a:pPr>
              <a:defRPr/>
            </a:pPr>
            <a:endParaRPr lang="en-US" dirty="0" smtClean="0"/>
          </a:p>
          <a:p>
            <a:pPr>
              <a:defRPr/>
            </a:pPr>
            <a:r>
              <a:rPr lang="en-US" dirty="0" smtClean="0"/>
              <a:t>OSO</a:t>
            </a:r>
          </a:p>
          <a:p>
            <a:pPr marL="168638" indent="-168638">
              <a:buFont typeface="Arial" panose="020B0604020202020204" pitchFamily="34" charset="0"/>
              <a:buChar char="•"/>
              <a:defRPr/>
            </a:pPr>
            <a:r>
              <a:rPr lang="en-US" dirty="0" smtClean="0"/>
              <a:t>Describe OSO’s job, flight control and training</a:t>
            </a:r>
          </a:p>
          <a:p>
            <a:pPr marL="168638" indent="-168638">
              <a:buFont typeface="Arial" panose="020B0604020202020204" pitchFamily="34" charset="0"/>
              <a:buChar char="•"/>
              <a:defRPr/>
            </a:pPr>
            <a:r>
              <a:rPr lang="en-US" dirty="0" smtClean="0"/>
              <a:t>Working on co-op projects full time</a:t>
            </a:r>
          </a:p>
          <a:p>
            <a:pPr marL="168638" indent="-168638">
              <a:buFont typeface="Arial" panose="020B0604020202020204" pitchFamily="34" charset="0"/>
              <a:buChar char="•"/>
              <a:defRPr/>
            </a:pPr>
            <a:r>
              <a:rPr lang="en-US" dirty="0" smtClean="0"/>
              <a:t>STS-114/ULF1 lead turning into STS-114/LF1</a:t>
            </a:r>
          </a:p>
          <a:p>
            <a:pPr marL="618340" lvl="1" indent="-168638">
              <a:buFont typeface="Arial" panose="020B0604020202020204" pitchFamily="34" charset="0"/>
              <a:buChar char="•"/>
              <a:defRPr/>
            </a:pPr>
            <a:r>
              <a:rPr lang="en-US" i="1" dirty="0" smtClean="0"/>
              <a:t>Talk about the human element, Columbia, loss of friends?</a:t>
            </a:r>
          </a:p>
          <a:p>
            <a:pPr>
              <a:defRPr/>
            </a:pPr>
            <a:r>
              <a:rPr lang="en-US" dirty="0" smtClean="0"/>
              <a:t>TITAN</a:t>
            </a:r>
          </a:p>
          <a:p>
            <a:pPr marL="168638" indent="-168638">
              <a:buFont typeface="Arial" panose="020B0604020202020204" pitchFamily="34" charset="0"/>
              <a:buChar char="•"/>
              <a:defRPr/>
            </a:pPr>
            <a:r>
              <a:rPr lang="en-US" dirty="0" smtClean="0"/>
              <a:t>While also OSO lead for STS-114</a:t>
            </a:r>
          </a:p>
          <a:p>
            <a:pPr marL="168638" indent="-168638">
              <a:buFont typeface="Arial" panose="020B0604020202020204" pitchFamily="34" charset="0"/>
              <a:buChar char="•"/>
              <a:defRPr/>
            </a:pPr>
            <a:r>
              <a:rPr lang="en-US" dirty="0" smtClean="0"/>
              <a:t>Multiple systems, gaining seniority, experience, recognition (know the politics)</a:t>
            </a:r>
          </a:p>
          <a:p>
            <a:pPr>
              <a:defRPr/>
            </a:pPr>
            <a:r>
              <a:rPr lang="en-US" dirty="0" smtClean="0"/>
              <a:t>DA8 Program Integration</a:t>
            </a:r>
          </a:p>
          <a:p>
            <a:pPr marL="168638" indent="-168638">
              <a:buFont typeface="Arial" panose="020B0604020202020204" pitchFamily="34" charset="0"/>
              <a:buChar char="•"/>
              <a:defRPr/>
            </a:pPr>
            <a:r>
              <a:rPr lang="en-US" dirty="0" smtClean="0"/>
              <a:t>Exposure to Flight Directors</a:t>
            </a:r>
          </a:p>
          <a:p>
            <a:pPr marL="168638" indent="-168638">
              <a:buFont typeface="Arial" panose="020B0604020202020204" pitchFamily="34" charset="0"/>
              <a:buChar char="•"/>
              <a:defRPr/>
            </a:pPr>
            <a:r>
              <a:rPr lang="en-US" dirty="0" smtClean="0"/>
              <a:t>Learn about the “world” outside of MOD</a:t>
            </a:r>
          </a:p>
          <a:p>
            <a:pPr>
              <a:defRPr/>
            </a:pPr>
            <a:r>
              <a:rPr lang="en-US" dirty="0" smtClean="0"/>
              <a:t>DX42 Group Lead</a:t>
            </a:r>
          </a:p>
          <a:p>
            <a:pPr marL="168638" indent="-168638">
              <a:buFont typeface="Arial" panose="020B0604020202020204" pitchFamily="34" charset="0"/>
              <a:buChar char="•"/>
              <a:defRPr/>
            </a:pPr>
            <a:r>
              <a:rPr lang="en-US" dirty="0" smtClean="0"/>
              <a:t>Form a new group</a:t>
            </a:r>
          </a:p>
          <a:p>
            <a:pPr marL="168638" indent="-168638">
              <a:buFont typeface="Arial" panose="020B0604020202020204" pitchFamily="34" charset="0"/>
              <a:buChar char="•"/>
              <a:defRPr/>
            </a:pPr>
            <a:r>
              <a:rPr lang="en-US" dirty="0" smtClean="0"/>
              <a:t>Back to my roots, but on training side</a:t>
            </a:r>
          </a:p>
          <a:p>
            <a:pPr marL="168638" indent="-168638">
              <a:buFont typeface="Arial" panose="020B0604020202020204" pitchFamily="34" charset="0"/>
              <a:buChar char="•"/>
              <a:defRPr/>
            </a:pPr>
            <a:r>
              <a:rPr lang="en-US" dirty="0" smtClean="0"/>
              <a:t>Learn to lead a team</a:t>
            </a:r>
          </a:p>
          <a:p>
            <a:pPr marL="618340" lvl="1" indent="-168638">
              <a:buFont typeface="Arial" panose="020B0604020202020204" pitchFamily="34" charset="0"/>
              <a:buChar char="•"/>
              <a:defRPr/>
            </a:pPr>
            <a:r>
              <a:rPr lang="en-US" i="1" dirty="0" smtClean="0"/>
              <a:t>Debrief methodology paper – set goals but get their buy-in, make it their work so it will outlive your tenure</a:t>
            </a:r>
          </a:p>
          <a:p>
            <a:pPr>
              <a:defRPr/>
            </a:pPr>
            <a:r>
              <a:rPr lang="en-US" dirty="0" smtClean="0"/>
              <a:t>Flight Director</a:t>
            </a:r>
          </a:p>
          <a:p>
            <a:pPr marL="168638" indent="-168638">
              <a:buFont typeface="Arial" panose="020B0604020202020204" pitchFamily="34" charset="0"/>
              <a:buChar char="•"/>
              <a:defRPr/>
            </a:pPr>
            <a:r>
              <a:rPr lang="en-US" dirty="0" smtClean="0"/>
              <a:t>Selection in June 2009, certified in January 2010, call sign “Carbon Flight”</a:t>
            </a:r>
          </a:p>
          <a:p>
            <a:pPr marL="168638" indent="-168638">
              <a:buFont typeface="Arial" panose="020B0604020202020204" pitchFamily="34" charset="0"/>
              <a:buChar char="•"/>
              <a:defRPr/>
            </a:pPr>
            <a:r>
              <a:rPr lang="en-US" dirty="0" smtClean="0"/>
              <a:t>Major assignments – all are stretch goals that seem impossibly hard but by definition we rise to the challenge</a:t>
            </a:r>
          </a:p>
          <a:p>
            <a:pPr marL="618340" lvl="1" indent="-168638">
              <a:buFont typeface="Arial" panose="020B0604020202020204" pitchFamily="34" charset="0"/>
              <a:buChar char="•"/>
              <a:defRPr/>
            </a:pPr>
            <a:r>
              <a:rPr lang="en-US" i="1" dirty="0" smtClean="0"/>
              <a:t>X2EXTR6 before certified, Russian EVAs, Inc 28 (talk about Fossum, class of ’80), EVAs 18, 19, 21, FRAT, HTV4, Inc 41</a:t>
            </a:r>
          </a:p>
          <a:p>
            <a:pPr marL="618340" lvl="1" indent="-168638">
              <a:buFont typeface="Arial" panose="020B0604020202020204" pitchFamily="34" charset="0"/>
              <a:buChar char="•"/>
              <a:defRPr/>
            </a:pPr>
            <a:r>
              <a:rPr lang="en-US" i="1" dirty="0" smtClean="0"/>
              <a:t>HTV3’s abort, redesign of entire mission profile in 10 months</a:t>
            </a:r>
          </a:p>
          <a:p>
            <a:pPr marL="618340" lvl="1" indent="-168638">
              <a:buFont typeface="Arial" panose="020B0604020202020204" pitchFamily="34" charset="0"/>
              <a:buChar char="•"/>
              <a:defRPr/>
            </a:pPr>
            <a:r>
              <a:rPr lang="en-US" i="1" dirty="0" smtClean="0"/>
              <a:t>Can include discussion of complications due to structural loads considerations on solar arrays</a:t>
            </a:r>
          </a:p>
          <a:p>
            <a:pPr marL="618340" lvl="1" indent="-168638">
              <a:buFont typeface="Arial" panose="020B0604020202020204" pitchFamily="34" charset="0"/>
              <a:buChar char="•"/>
              <a:defRPr/>
            </a:pPr>
            <a:r>
              <a:rPr lang="en-US" i="1" dirty="0" smtClean="0"/>
              <a:t>The fun of EVAs 18, 19, 21.  Talk about the ‘bad day feeling’ as EVA 18 went past 8 hours, the Toothbrush Hack for EVA 19, doing EVA21 in less than 36 hours</a:t>
            </a:r>
          </a:p>
          <a:p>
            <a:pPr>
              <a:defRPr/>
            </a:pPr>
            <a:endParaRPr lang="en-US" dirty="0"/>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a:spcBef>
                <a:spcPct val="30000"/>
              </a:spcBef>
              <a:defRPr sz="1200">
                <a:solidFill>
                  <a:schemeClr val="tx1"/>
                </a:solidFill>
                <a:latin typeface="Calibri" panose="020F0502020204030204" pitchFamily="34" charset="0"/>
              </a:defRPr>
            </a:lvl1pPr>
            <a:lvl2pPr marL="730250" indent="-280988" defTabSz="919163">
              <a:spcBef>
                <a:spcPct val="30000"/>
              </a:spcBef>
              <a:defRPr sz="1200">
                <a:solidFill>
                  <a:schemeClr val="tx1"/>
                </a:solidFill>
                <a:latin typeface="Calibri" panose="020F0502020204030204" pitchFamily="34" charset="0"/>
              </a:defRPr>
            </a:lvl2pPr>
            <a:lvl3pPr marL="1123950" indent="-223838" defTabSz="919163">
              <a:spcBef>
                <a:spcPct val="30000"/>
              </a:spcBef>
              <a:defRPr sz="1200">
                <a:solidFill>
                  <a:schemeClr val="tx1"/>
                </a:solidFill>
                <a:latin typeface="Calibri" panose="020F0502020204030204" pitchFamily="34" charset="0"/>
              </a:defRPr>
            </a:lvl3pPr>
            <a:lvl4pPr marL="1573213" indent="-223838" defTabSz="919163">
              <a:spcBef>
                <a:spcPct val="30000"/>
              </a:spcBef>
              <a:defRPr sz="1200">
                <a:solidFill>
                  <a:schemeClr val="tx1"/>
                </a:solidFill>
                <a:latin typeface="Calibri" panose="020F0502020204030204" pitchFamily="34" charset="0"/>
              </a:defRPr>
            </a:lvl4pPr>
            <a:lvl5pPr marL="2022475" indent="-223838" defTabSz="919163">
              <a:spcBef>
                <a:spcPct val="30000"/>
              </a:spcBef>
              <a:defRPr sz="1200">
                <a:solidFill>
                  <a:schemeClr val="tx1"/>
                </a:solidFill>
                <a:latin typeface="Calibri" panose="020F0502020204030204" pitchFamily="34" charset="0"/>
              </a:defRPr>
            </a:lvl5pPr>
            <a:lvl6pPr marL="2479675" indent="-223838" defTabSz="919163" eaLnBrk="0" fontAlgn="base" hangingPunct="0">
              <a:spcBef>
                <a:spcPct val="30000"/>
              </a:spcBef>
              <a:spcAft>
                <a:spcPct val="0"/>
              </a:spcAft>
              <a:defRPr sz="1200">
                <a:solidFill>
                  <a:schemeClr val="tx1"/>
                </a:solidFill>
                <a:latin typeface="Calibri" panose="020F0502020204030204" pitchFamily="34" charset="0"/>
              </a:defRPr>
            </a:lvl6pPr>
            <a:lvl7pPr marL="2936875" indent="-223838" defTabSz="919163" eaLnBrk="0" fontAlgn="base" hangingPunct="0">
              <a:spcBef>
                <a:spcPct val="30000"/>
              </a:spcBef>
              <a:spcAft>
                <a:spcPct val="0"/>
              </a:spcAft>
              <a:defRPr sz="1200">
                <a:solidFill>
                  <a:schemeClr val="tx1"/>
                </a:solidFill>
                <a:latin typeface="Calibri" panose="020F0502020204030204" pitchFamily="34" charset="0"/>
              </a:defRPr>
            </a:lvl7pPr>
            <a:lvl8pPr marL="3394075" indent="-223838" defTabSz="919163" eaLnBrk="0" fontAlgn="base" hangingPunct="0">
              <a:spcBef>
                <a:spcPct val="30000"/>
              </a:spcBef>
              <a:spcAft>
                <a:spcPct val="0"/>
              </a:spcAft>
              <a:defRPr sz="1200">
                <a:solidFill>
                  <a:schemeClr val="tx1"/>
                </a:solidFill>
                <a:latin typeface="Calibri" panose="020F0502020204030204" pitchFamily="34" charset="0"/>
              </a:defRPr>
            </a:lvl8pPr>
            <a:lvl9pPr marL="3851275" indent="-223838" defTabSz="91916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AF9CD9F-B299-42C5-B35F-8514D6F1C15E}" type="slidenum">
              <a:rPr lang="en-US" altLang="en-US" sz="1000" smtClean="0">
                <a:latin typeface="Times New Roman" panose="02020603050405020304" pitchFamily="18" charset="0"/>
              </a:rPr>
              <a:pPr>
                <a:spcBef>
                  <a:spcPct val="0"/>
                </a:spcBef>
              </a:pPr>
              <a:t>2</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365294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lnSpcReduction="10000"/>
          </a:bodyPr>
          <a:lstStyle/>
          <a:p>
            <a:pPr>
              <a:defRPr/>
            </a:pPr>
            <a:r>
              <a:rPr lang="en-US" altLang="en-US" smtClean="0"/>
              <a:t>First Elements launched in 1998, first inhabited in November 2000, currently home to a crew of 6</a:t>
            </a:r>
          </a:p>
          <a:p>
            <a:pPr>
              <a:defRPr/>
            </a:pPr>
            <a:endParaRPr lang="en-US" altLang="en-US" smtClean="0"/>
          </a:p>
          <a:p>
            <a:pPr>
              <a:defRPr/>
            </a:pPr>
            <a:r>
              <a:rPr lang="en-US" altLang="en-US" smtClean="0"/>
              <a:t>Assembly completed in 2011, now a fully operational one-of-a-kind laboratory</a:t>
            </a:r>
          </a:p>
          <a:p>
            <a:pPr>
              <a:defRPr/>
            </a:pPr>
            <a:r>
              <a:rPr lang="en-US" altLang="en-US" smtClean="0"/>
              <a:t>During a given 6-month period, ~200 tended and untended investigations are conducted, representing over 400 scientists on the ground.</a:t>
            </a:r>
          </a:p>
          <a:p>
            <a:pPr lvl="1">
              <a:defRPr/>
            </a:pPr>
            <a:r>
              <a:rPr lang="en-US" altLang="en-US" smtClean="0"/>
              <a:t>Biology, biotechnology, Earth and space science, human research, technology development, physical science, educational &amp; cultural activities</a:t>
            </a:r>
          </a:p>
          <a:p>
            <a:pPr>
              <a:defRPr/>
            </a:pPr>
            <a:r>
              <a:rPr lang="en-US" altLang="en-US" smtClean="0"/>
              <a:t>Human Health Research</a:t>
            </a:r>
          </a:p>
          <a:p>
            <a:pPr lvl="1">
              <a:defRPr/>
            </a:pPr>
            <a:r>
              <a:rPr lang="en-US" altLang="en-US" smtClean="0"/>
              <a:t>Development of new medical technology and disease treatment</a:t>
            </a:r>
          </a:p>
          <a:p>
            <a:pPr lvl="1">
              <a:defRPr/>
            </a:pPr>
            <a:r>
              <a:rPr lang="en-US" altLang="en-US" smtClean="0"/>
              <a:t>Advancement of telemedicine, nutritional health, and cell adaptation/behavior</a:t>
            </a:r>
          </a:p>
          <a:p>
            <a:pPr lvl="1">
              <a:defRPr/>
            </a:pPr>
            <a:r>
              <a:rPr lang="en-US" altLang="en-US" smtClean="0"/>
              <a:t>Bone health and the prevention of bone loss due to aging</a:t>
            </a:r>
          </a:p>
          <a:p>
            <a:pPr>
              <a:defRPr/>
            </a:pPr>
            <a:r>
              <a:rPr lang="en-US" altLang="en-US" smtClean="0"/>
              <a:t>Earth Observation</a:t>
            </a:r>
          </a:p>
          <a:p>
            <a:pPr lvl="1">
              <a:defRPr/>
            </a:pPr>
            <a:r>
              <a:rPr lang="en-US" altLang="en-US" smtClean="0"/>
              <a:t>Disaster Response support</a:t>
            </a:r>
          </a:p>
          <a:p>
            <a:pPr lvl="1">
              <a:defRPr/>
            </a:pPr>
            <a:r>
              <a:rPr lang="en-US" altLang="en-US" smtClean="0"/>
              <a:t>Immediate input to and imagery of unexpected events and natural disasters (volcanic eruptions, earthquakes, hurricanes and tsunami flooding)</a:t>
            </a:r>
          </a:p>
          <a:p>
            <a:pPr lvl="1">
              <a:defRPr/>
            </a:pPr>
            <a:r>
              <a:rPr lang="en-US" altLang="en-US" smtClean="0"/>
              <a:t>Understand &amp; Resolve environmental issues, collecting data on global climate, environmental change</a:t>
            </a:r>
          </a:p>
          <a:p>
            <a:pPr>
              <a:defRPr/>
            </a:pPr>
            <a:r>
              <a:rPr lang="en-US" altLang="en-US" smtClean="0"/>
              <a:t>Future of Exploration</a:t>
            </a:r>
          </a:p>
          <a:p>
            <a:pPr lvl="1">
              <a:defRPr/>
            </a:pPr>
            <a:r>
              <a:rPr lang="en-US" altLang="en-US" smtClean="0"/>
              <a:t>Improved processes for safe operations of long duration spaceflight</a:t>
            </a:r>
          </a:p>
          <a:p>
            <a:pPr lvl="1">
              <a:defRPr/>
            </a:pPr>
            <a:r>
              <a:rPr lang="en-US" altLang="en-US" smtClean="0"/>
              <a:t>Preparedness and preventions for human health changes</a:t>
            </a:r>
          </a:p>
          <a:p>
            <a:pPr lvl="1">
              <a:defRPr/>
            </a:pPr>
            <a:r>
              <a:rPr lang="en-US" altLang="en-US" smtClean="0"/>
              <a:t>Improved technologies for sustainability </a:t>
            </a:r>
          </a:p>
          <a:p>
            <a:pPr lvl="1">
              <a:defRPr/>
            </a:pPr>
            <a:endParaRPr lang="en-US" altLang="en-US" smtClean="0"/>
          </a:p>
          <a:p>
            <a:pPr>
              <a:defRPr/>
            </a:pPr>
            <a:endParaRPr lang="en-US" altLang="en-US" smtClean="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E8E0528-D476-4E43-B9C5-7FF462539FE5}" type="slidenum">
              <a:rPr lang="en-US" altLang="en-US" smtClean="0"/>
              <a:pPr>
                <a:spcBef>
                  <a:spcPct val="0"/>
                </a:spcBef>
              </a:pPr>
              <a:t>3</a:t>
            </a:fld>
            <a:endParaRPr lang="en-US" altLang="en-US" smtClean="0"/>
          </a:p>
        </p:txBody>
      </p:sp>
    </p:spTree>
    <p:extLst>
      <p:ext uri="{BB962C8B-B14F-4D97-AF65-F5344CB8AC3E}">
        <p14:creationId xmlns:p14="http://schemas.microsoft.com/office/powerpoint/2010/main" val="4120176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5 Control Centers support ISS; MCC-H is a primary hub with Moscow also able to directly communicate with and command to their segment of ISS.  With 5 control centers, need one that is “prime.”  MCC-H is the Lead control center, responsible for not only the US modules but also the entire crew and vehicle.</a:t>
            </a:r>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5DF5915-3A95-4087-A831-C0A3499549CE}" type="slidenum">
              <a:rPr lang="en-US" altLang="en-US" smtClean="0"/>
              <a:pPr>
                <a:spcBef>
                  <a:spcPct val="0"/>
                </a:spcBef>
              </a:pPr>
              <a:t>8</a:t>
            </a:fld>
            <a:endParaRPr lang="en-US" altLang="en-US" smtClean="0"/>
          </a:p>
        </p:txBody>
      </p:sp>
    </p:spTree>
    <p:extLst>
      <p:ext uri="{BB962C8B-B14F-4D97-AF65-F5344CB8AC3E}">
        <p14:creationId xmlns:p14="http://schemas.microsoft.com/office/powerpoint/2010/main" val="38556190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A93EAC5-6A5D-46E3-986B-4DFBFE18F30F}" type="slidenum">
              <a:rPr lang="en-US" altLang="en-US" smtClean="0"/>
              <a:pPr>
                <a:spcBef>
                  <a:spcPct val="0"/>
                </a:spcBef>
              </a:pPr>
              <a:t>9</a:t>
            </a:fld>
            <a:endParaRPr lang="en-US" altLang="en-US" smtClean="0"/>
          </a:p>
        </p:txBody>
      </p:sp>
    </p:spTree>
    <p:extLst>
      <p:ext uri="{BB962C8B-B14F-4D97-AF65-F5344CB8AC3E}">
        <p14:creationId xmlns:p14="http://schemas.microsoft.com/office/powerpoint/2010/main" val="954955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Photo is from when I was the Flight Director for the Planning Shift of STS-131.  Shows how this is very much a team effort.</a:t>
            </a:r>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A5A5E24-111D-40A8-B30D-4272472C5523}" type="slidenum">
              <a:rPr lang="en-US" altLang="en-US" smtClean="0"/>
              <a:pPr>
                <a:spcBef>
                  <a:spcPct val="0"/>
                </a:spcBef>
              </a:pPr>
              <a:t>10</a:t>
            </a:fld>
            <a:endParaRPr lang="en-US" altLang="en-US" smtClean="0"/>
          </a:p>
        </p:txBody>
      </p:sp>
    </p:spTree>
    <p:extLst>
      <p:ext uri="{BB962C8B-B14F-4D97-AF65-F5344CB8AC3E}">
        <p14:creationId xmlns:p14="http://schemas.microsoft.com/office/powerpoint/2010/main" val="81868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Talk about the various support positions, Flight being on top in the real-time environment.  Also being managed by ISS Program and an Increment Lead FD that manages the strategic pieces of the ISS mission (next week, next month, next 3-6 months)</a:t>
            </a:r>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F2B48A2-C4F8-4B64-8D9E-96C4EC43659B}" type="slidenum">
              <a:rPr lang="en-US" altLang="en-US" smtClean="0"/>
              <a:pPr>
                <a:spcBef>
                  <a:spcPct val="0"/>
                </a:spcBef>
              </a:pPr>
              <a:t>11</a:t>
            </a:fld>
            <a:endParaRPr lang="en-US" altLang="en-US" smtClean="0"/>
          </a:p>
        </p:txBody>
      </p:sp>
    </p:spTree>
    <p:extLst>
      <p:ext uri="{BB962C8B-B14F-4D97-AF65-F5344CB8AC3E}">
        <p14:creationId xmlns:p14="http://schemas.microsoft.com/office/powerpoint/2010/main" val="18960173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Be here by 0:20</a:t>
            </a:r>
          </a:p>
          <a:p>
            <a:r>
              <a:rPr lang="en-US" altLang="en-US" smtClean="0"/>
              <a:t>Busy chart that tries to explain PTF.  This is my own creation, not an official FOD/NASA chart, that tries to explain at a high level what PTF is/means.  Black and yellow lines are generally common to most orgs (take requirements, assess them, implement them, if it didn’t work, do an ‘after action’).  Many orgs will also follow the yellow feedback arrows – along every step of the way tell your requirement generators what will and won’t work so they can do better, make changes, or tell you to do it anyway.  More uncommon is doing Lessons Learned for successes as well as mistakes, and then implementing lessons learned back into every step of the process.  This chart shows how we’ve operated human spaceflight missions from the very early days, evolving/refining as we’ve grown (and as we’ve failed/made mistakes).</a:t>
            </a:r>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747F8F6-DE04-4D77-9756-0ECB15CA16FA}" type="slidenum">
              <a:rPr lang="en-US" altLang="en-US" smtClean="0"/>
              <a:pPr>
                <a:spcBef>
                  <a:spcPct val="0"/>
                </a:spcBef>
              </a:pPr>
              <a:t>12</a:t>
            </a:fld>
            <a:endParaRPr lang="en-US" altLang="en-US" smtClean="0"/>
          </a:p>
        </p:txBody>
      </p:sp>
    </p:spTree>
    <p:extLst>
      <p:ext uri="{BB962C8B-B14F-4D97-AF65-F5344CB8AC3E}">
        <p14:creationId xmlns:p14="http://schemas.microsoft.com/office/powerpoint/2010/main" val="3769407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Define </a:t>
            </a:r>
            <a:r>
              <a:rPr lang="en-US" altLang="en-US" dirty="0" err="1" smtClean="0"/>
              <a:t>HPO</a:t>
            </a:r>
            <a:r>
              <a:rPr lang="en-US" altLang="en-US" dirty="0" smtClean="0"/>
              <a:t>: Formally, “A high performance organization is an organization that achieves financial and non-financial results that are better than those of its peer group over a period of time of at least five to ten years.”  Said in more laymen’s terms – </a:t>
            </a:r>
            <a:r>
              <a:rPr lang="en-US" altLang="en-US" dirty="0" err="1" smtClean="0"/>
              <a:t>HPOs</a:t>
            </a:r>
            <a:r>
              <a:rPr lang="en-US" altLang="en-US" dirty="0" smtClean="0"/>
              <a:t> do good stuff faster and better than its peers.  For us, it means we are very, very good at human spaceflight operations – but why are we good and how do we get and stay there, and how can it be applied to your group?</a:t>
            </a:r>
          </a:p>
          <a:p>
            <a:r>
              <a:rPr lang="en-US" altLang="en-US" dirty="0" smtClean="0"/>
              <a:t>Talk about how Mission Control is a </a:t>
            </a:r>
            <a:r>
              <a:rPr lang="en-US" altLang="en-US" dirty="0" err="1" smtClean="0"/>
              <a:t>HPO</a:t>
            </a:r>
            <a:r>
              <a:rPr lang="en-US" altLang="en-US" dirty="0" smtClean="0"/>
              <a:t> by walking through the 5 characteristics of an </a:t>
            </a:r>
            <a:r>
              <a:rPr lang="en-US" altLang="en-US" dirty="0" err="1" smtClean="0"/>
              <a:t>HPO</a:t>
            </a:r>
            <a:r>
              <a:rPr lang="en-US" altLang="en-US" dirty="0" smtClean="0"/>
              <a:t>.  The definition of each characteristic comes first, then I describe how we implement that characteristic.</a:t>
            </a:r>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2E6AA99-AA33-43DF-A912-12B45714210B}" type="slidenum">
              <a:rPr lang="en-US" altLang="en-US" smtClean="0"/>
              <a:pPr>
                <a:spcBef>
                  <a:spcPct val="0"/>
                </a:spcBef>
              </a:pPr>
              <a:t>14</a:t>
            </a:fld>
            <a:endParaRPr lang="en-US" altLang="en-US" smtClean="0"/>
          </a:p>
        </p:txBody>
      </p:sp>
    </p:spTree>
    <p:extLst>
      <p:ext uri="{BB962C8B-B14F-4D97-AF65-F5344CB8AC3E}">
        <p14:creationId xmlns:p14="http://schemas.microsoft.com/office/powerpoint/2010/main" val="16820790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Be here by 0:30</a:t>
            </a:r>
          </a:p>
          <a:p>
            <a:r>
              <a:rPr lang="en-US" altLang="en-US" dirty="0" smtClean="0"/>
              <a:t>Define </a:t>
            </a:r>
            <a:r>
              <a:rPr lang="en-US" altLang="en-US" dirty="0" err="1" smtClean="0"/>
              <a:t>HRO</a:t>
            </a:r>
            <a:r>
              <a:rPr lang="en-US" altLang="en-US" dirty="0" smtClean="0"/>
              <a:t>: A </a:t>
            </a:r>
            <a:r>
              <a:rPr lang="en-US" altLang="en-US" b="1" dirty="0" smtClean="0"/>
              <a:t>High Reliability Organization</a:t>
            </a:r>
            <a:r>
              <a:rPr lang="en-US" altLang="en-US" dirty="0" smtClean="0"/>
              <a:t> (</a:t>
            </a:r>
            <a:r>
              <a:rPr lang="en-US" altLang="en-US" dirty="0" err="1" smtClean="0"/>
              <a:t>HRO</a:t>
            </a:r>
            <a:r>
              <a:rPr lang="en-US" altLang="en-US" dirty="0" smtClean="0"/>
              <a:t>) is an </a:t>
            </a:r>
            <a:r>
              <a:rPr lang="en-US" altLang="en-US" b="1" dirty="0" smtClean="0"/>
              <a:t>organization</a:t>
            </a:r>
            <a:r>
              <a:rPr lang="en-US" altLang="en-US" dirty="0" smtClean="0"/>
              <a:t> that has succeeded in avoiding catastrophes in an environment where normal accidents can be expected due to risk factors and complexity. Being an </a:t>
            </a:r>
            <a:r>
              <a:rPr lang="en-US" altLang="en-US" dirty="0" err="1" smtClean="0"/>
              <a:t>HPO</a:t>
            </a:r>
            <a:r>
              <a:rPr lang="en-US" altLang="en-US" dirty="0" smtClean="0"/>
              <a:t> is good but being good doesn’t mean you get it right or you do it safely.  </a:t>
            </a:r>
            <a:r>
              <a:rPr lang="en-US" altLang="en-US" dirty="0" err="1" smtClean="0"/>
              <a:t>HROs</a:t>
            </a:r>
            <a:r>
              <a:rPr lang="en-US" altLang="en-US" dirty="0" smtClean="0"/>
              <a:t> have a tendency to do thing safely and manage risk effectively.  Typically </a:t>
            </a:r>
            <a:r>
              <a:rPr lang="en-US" altLang="en-US" dirty="0" err="1" smtClean="0"/>
              <a:t>HROs</a:t>
            </a:r>
            <a:r>
              <a:rPr lang="en-US" altLang="en-US" dirty="0" smtClean="0"/>
              <a:t> involve expensive, rare assets where their operations directly impact human lives.  With lives of astronauts living in a tin can in the vacuum of space at stake, mission ops needs to be an </a:t>
            </a:r>
            <a:r>
              <a:rPr lang="en-US" altLang="en-US" dirty="0" err="1" smtClean="0"/>
              <a:t>HRO</a:t>
            </a:r>
            <a:r>
              <a:rPr lang="en-US" altLang="en-US" dirty="0" smtClean="0"/>
              <a:t>.</a:t>
            </a:r>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3DD0800-9DF2-4B0A-8DFB-5A1DE3E77236}" type="slidenum">
              <a:rPr lang="en-US" altLang="en-US" smtClean="0"/>
              <a:pPr>
                <a:spcBef>
                  <a:spcPct val="0"/>
                </a:spcBef>
              </a:pPr>
              <a:t>18</a:t>
            </a:fld>
            <a:endParaRPr lang="en-US" altLang="en-US" smtClean="0"/>
          </a:p>
        </p:txBody>
      </p:sp>
    </p:spTree>
    <p:extLst>
      <p:ext uri="{BB962C8B-B14F-4D97-AF65-F5344CB8AC3E}">
        <p14:creationId xmlns:p14="http://schemas.microsoft.com/office/powerpoint/2010/main" val="30889533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There had been a slow leak for several years but the leak was so small that all we had to do was re-fill the NH3 every few years. But this was an order of magnitude bigger leak.</a:t>
            </a:r>
          </a:p>
          <a:p>
            <a:endParaRPr lang="en-US" altLang="en-US" smtClean="0"/>
          </a:p>
          <a:p>
            <a:r>
              <a:rPr lang="en-US" altLang="en-US" smtClean="0"/>
              <a:t>EVA 19 which we will talk about later was a contingency EVA but we took  about a week to plan it and it was basically a repeat of EVA 18, just trying to figure out how to drive some pesky bolts that wouldn’t drive the first time</a:t>
            </a:r>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42FA39E-7516-4C94-A3C2-75FFABCB4223}" type="slidenum">
              <a:rPr lang="en-US" altLang="en-US" smtClean="0"/>
              <a:pPr>
                <a:spcBef>
                  <a:spcPct val="0"/>
                </a:spcBef>
              </a:pPr>
              <a:t>19</a:t>
            </a:fld>
            <a:endParaRPr lang="en-US" altLang="en-US" smtClean="0"/>
          </a:p>
        </p:txBody>
      </p:sp>
    </p:spTree>
    <p:extLst>
      <p:ext uri="{BB962C8B-B14F-4D97-AF65-F5344CB8AC3E}">
        <p14:creationId xmlns:p14="http://schemas.microsoft.com/office/powerpoint/2010/main" val="35855130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4F8ACBA-335B-44A9-8790-34A6DD3FF6BF}" type="slidenum">
              <a:rPr lang="en-US" altLang="en-US" smtClean="0"/>
              <a:pPr>
                <a:spcBef>
                  <a:spcPct val="0"/>
                </a:spcBef>
              </a:pPr>
              <a:t>20</a:t>
            </a:fld>
            <a:endParaRPr lang="en-US" altLang="en-US" smtClean="0"/>
          </a:p>
        </p:txBody>
      </p:sp>
    </p:spTree>
    <p:extLst>
      <p:ext uri="{BB962C8B-B14F-4D97-AF65-F5344CB8AC3E}">
        <p14:creationId xmlns:p14="http://schemas.microsoft.com/office/powerpoint/2010/main" val="22583982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Mindful: sounds very New Age but is a very prominent term in safety theory: defined as a rich awareness of discriminatory detail; to notice the unexpected even through weak signals and to respond vigorously </a:t>
            </a:r>
          </a:p>
          <a:p>
            <a:endParaRPr lang="en-US" altLang="en-US" smtClean="0"/>
          </a:p>
          <a:p>
            <a:r>
              <a:rPr lang="en-US" altLang="en-US" smtClean="0"/>
              <a:t>We didn’t get lucky.  We very deliberately thought about the risks we’d need to manage if we were truly going to try to do an EVA in 2 days.  We were mindful.</a:t>
            </a:r>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9C08F01-DFFF-4E9C-98A3-A5790E5E5637}" type="slidenum">
              <a:rPr lang="en-US" altLang="en-US" smtClean="0"/>
              <a:pPr>
                <a:spcBef>
                  <a:spcPct val="0"/>
                </a:spcBef>
              </a:pPr>
              <a:t>21</a:t>
            </a:fld>
            <a:endParaRPr lang="en-US" altLang="en-US" smtClean="0"/>
          </a:p>
        </p:txBody>
      </p:sp>
    </p:spTree>
    <p:extLst>
      <p:ext uri="{BB962C8B-B14F-4D97-AF65-F5344CB8AC3E}">
        <p14:creationId xmlns:p14="http://schemas.microsoft.com/office/powerpoint/2010/main" val="5192264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a:r>
              <a:rPr lang="en-US" altLang="en-US" smtClean="0"/>
              <a:t>EVAs 18 and 19: experience with 1 type of bolt</a:t>
            </a:r>
          </a:p>
          <a:p>
            <a:pPr lvl="1"/>
            <a:r>
              <a:rPr lang="en-US" altLang="en-US" smtClean="0"/>
              <a:t>EVA 19: experience with planning a contingency EVA </a:t>
            </a:r>
          </a:p>
          <a:p>
            <a:pPr lvl="1"/>
            <a:r>
              <a:rPr lang="en-US" altLang="en-US" smtClean="0"/>
              <a:t>EVA 20: experience at that work site &amp; other bolt type</a:t>
            </a:r>
          </a:p>
          <a:p>
            <a:endParaRPr lang="en-US" altLang="en-US" smtClean="0"/>
          </a:p>
          <a:p>
            <a:r>
              <a:rPr lang="en-US" altLang="en-US" smtClean="0"/>
              <a:t>Contingency planning (EVA 19 and Big 13)</a:t>
            </a:r>
          </a:p>
          <a:p>
            <a:endParaRPr lang="en-US" altLang="en-US" smtClean="0"/>
          </a:p>
          <a:p>
            <a:r>
              <a:rPr lang="en-US" altLang="en-US" smtClean="0"/>
              <a:t>Finke was Ground IV and Hatfield was on-orbit IV, both with a tremendous amount of experience</a:t>
            </a:r>
          </a:p>
          <a:p>
            <a:r>
              <a:rPr lang="en-US" altLang="en-US" smtClean="0"/>
              <a:t>Marshburn and Cassidy had done an eva to that general worksite on STS-127</a:t>
            </a:r>
          </a:p>
          <a:p>
            <a:endParaRPr lang="en-US" altLang="en-US" smtClean="0"/>
          </a:p>
          <a:p>
            <a:r>
              <a:rPr lang="en-US" altLang="en-US" smtClean="0"/>
              <a:t>There were 3 places where the leak could be. In the radiator (EVA 20 eliminated that as a possibility), in the pump or in the piping. If it was in the piping, it would be near impossible to find and even less likely to figure out how to fix. So it was the pump or nothing. </a:t>
            </a:r>
          </a:p>
          <a:p>
            <a:endParaRPr lang="en-US" altLang="en-US" smtClean="0"/>
          </a:p>
          <a:p>
            <a:pPr eaLnBrk="1" hangingPunct="1">
              <a:spcBef>
                <a:spcPct val="0"/>
              </a:spcBef>
            </a:pPr>
            <a:r>
              <a:rPr lang="en-US" altLang="en-US" smtClean="0"/>
              <a:t>Spare pump located next to leaking pump</a:t>
            </a:r>
          </a:p>
          <a:p>
            <a:endParaRPr lang="en-US" altLang="en-US" smtClean="0"/>
          </a:p>
          <a:p>
            <a:r>
              <a:rPr lang="en-US" altLang="en-US" smtClean="0"/>
              <a:t>Because all the technical discussions around EVA 20 had to do with the PVTCS, everyone already knew what the technical details and issues were. There was no requirements to have multiple meetings to bring them up to speed. It allowed the Program Office to rapidly define a very limited scope for EVA 21: R&amp;R the pump. That very limited scope allowed the team to very rapidly determine what they needed to do and what they didn’t need to consider. </a:t>
            </a:r>
          </a:p>
          <a:p>
            <a:endParaRPr lang="en-US" altLang="en-US" smtClean="0"/>
          </a:p>
          <a:p>
            <a:r>
              <a:rPr lang="en-US" altLang="en-US" smtClean="0"/>
              <a:t>Transition: the second enabler was …</a:t>
            </a:r>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ACD8334-EC3A-47D6-8671-34DB829EC6E8}" type="slidenum">
              <a:rPr lang="en-US" altLang="en-US" smtClean="0"/>
              <a:pPr>
                <a:spcBef>
                  <a:spcPct val="0"/>
                </a:spcBef>
              </a:pPr>
              <a:t>22</a:t>
            </a:fld>
            <a:endParaRPr lang="en-US" altLang="en-US" smtClean="0"/>
          </a:p>
        </p:txBody>
      </p:sp>
    </p:spTree>
    <p:extLst>
      <p:ext uri="{BB962C8B-B14F-4D97-AF65-F5344CB8AC3E}">
        <p14:creationId xmlns:p14="http://schemas.microsoft.com/office/powerpoint/2010/main" val="41005964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a:bodyPr>
          <a:lstStyle/>
          <a:p>
            <a:pPr>
              <a:defRPr/>
            </a:pPr>
            <a:r>
              <a:rPr lang="en-US" dirty="0" smtClean="0"/>
              <a:t>Matrix mgmt: reporting to multiple bosses</a:t>
            </a:r>
          </a:p>
          <a:p>
            <a:pPr>
              <a:defRPr/>
            </a:pPr>
            <a:endParaRPr lang="en-US" dirty="0" smtClean="0"/>
          </a:p>
          <a:p>
            <a:pPr>
              <a:defRPr/>
            </a:pPr>
            <a:r>
              <a:rPr lang="en-US" dirty="0" smtClean="0"/>
              <a:t>Mental model (MM): how you think something should work. You have mental model about how to do your job, how to interact with your team members, etc. </a:t>
            </a:r>
          </a:p>
          <a:p>
            <a:pPr>
              <a:defRPr/>
            </a:pPr>
            <a:endParaRPr lang="en-US" dirty="0" smtClean="0"/>
          </a:p>
          <a:p>
            <a:pPr>
              <a:defRPr/>
            </a:pPr>
            <a:r>
              <a:rPr lang="en-US" dirty="0" smtClean="0"/>
              <a:t>Big Picture:  looking at the end to end process, and/or all the factors (system, vehicle, mission, environment, team, history, etc.). Someone who is looking across the ‘stove-pipes’</a:t>
            </a:r>
          </a:p>
          <a:p>
            <a:pPr>
              <a:defRPr/>
            </a:pPr>
            <a:endParaRPr lang="en-US" dirty="0" smtClean="0"/>
          </a:p>
          <a:p>
            <a:pPr>
              <a:defRPr/>
            </a:pPr>
            <a:r>
              <a:rPr lang="en-US" dirty="0" smtClean="0"/>
              <a:t>Matrix Mgmt: by that I mean, all the people and teams that have a say in whether we are doing the right thing</a:t>
            </a:r>
          </a:p>
          <a:p>
            <a:pPr>
              <a:defRPr/>
            </a:pPr>
            <a:endParaRPr lang="en-US" dirty="0" smtClean="0"/>
          </a:p>
          <a:p>
            <a:pPr>
              <a:defRPr/>
            </a:pPr>
            <a:r>
              <a:rPr lang="en-US" dirty="0" smtClean="0"/>
              <a:t>FD and PM: processing the details with the mindset of integrating the entire big picture, along with serving as a type of 'check valve' on the overall process and progress. Their job is to challenge assumptions, ensure that situation was properly and completely assessed and the plan was been thoroughly coordinated and vetted. </a:t>
            </a:r>
          </a:p>
          <a:p>
            <a:pPr>
              <a:defRPr/>
            </a:pPr>
            <a:endParaRPr lang="en-US" dirty="0" smtClean="0"/>
          </a:p>
          <a:p>
            <a:pPr>
              <a:defRPr/>
            </a:pPr>
            <a:r>
              <a:rPr lang="en-US" dirty="0" smtClean="0"/>
              <a:t>EVA thought about the EVA differently than the SPARTANs than did the MER. Because they all had different MMs, they exposed holes in each others MMs, hopefully making sure that nothing got missed across teams</a:t>
            </a:r>
          </a:p>
          <a:p>
            <a:pPr>
              <a:defRPr/>
            </a:pPr>
            <a:endParaRPr lang="en-US" dirty="0" smtClean="0"/>
          </a:p>
          <a:p>
            <a:pPr>
              <a:defRPr/>
            </a:pPr>
            <a:r>
              <a:rPr lang="en-US" dirty="0" smtClean="0"/>
              <a:t>Within a discipline, everyone should have had a similar MM – everyone in EVA should have a similar MM on how to do an EVA. So when someone has a thought that something isn’t right, it gives the team a chance to make sure that nothing got missed within the team, especially between shifts or tasks</a:t>
            </a:r>
            <a:endParaRPr lang="en-US" dirty="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8682238-A0E9-435D-82E8-0443D206A6EB}" type="slidenum">
              <a:rPr lang="en-US" altLang="en-US" smtClean="0"/>
              <a:pPr>
                <a:spcBef>
                  <a:spcPct val="0"/>
                </a:spcBef>
              </a:pPr>
              <a:t>23</a:t>
            </a:fld>
            <a:endParaRPr lang="en-US" altLang="en-US" smtClean="0"/>
          </a:p>
        </p:txBody>
      </p:sp>
    </p:spTree>
    <p:extLst>
      <p:ext uri="{BB962C8B-B14F-4D97-AF65-F5344CB8AC3E}">
        <p14:creationId xmlns:p14="http://schemas.microsoft.com/office/powerpoint/2010/main" val="17938273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xfrm>
            <a:off x="1398588" y="0"/>
            <a:ext cx="4060825" cy="2286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a:xfrm>
            <a:off x="152400" y="2362200"/>
            <a:ext cx="6553200" cy="6629400"/>
          </a:xfrm>
        </p:spPr>
        <p:txBody>
          <a:bodyPr>
            <a:normAutofit/>
          </a:bodyPr>
          <a:lstStyle/>
          <a:p>
            <a:pPr>
              <a:defRPr/>
            </a:pPr>
            <a:r>
              <a:rPr lang="en-US" dirty="0" smtClean="0"/>
              <a:t>You’re allowed to be the expert but still make mistakes. This allows egos to not be in the way. No blame as long as you learn</a:t>
            </a:r>
          </a:p>
          <a:p>
            <a:pPr>
              <a:defRPr/>
            </a:pPr>
            <a:endParaRPr lang="en-US" dirty="0" smtClean="0"/>
          </a:p>
          <a:p>
            <a:pPr>
              <a:defRPr/>
            </a:pPr>
            <a:r>
              <a:rPr lang="en-US" dirty="0" smtClean="0"/>
              <a:t>We didn’t expect one person to do all the work: to be the hero to carry the entire project on his/ her shoulders</a:t>
            </a:r>
          </a:p>
          <a:p>
            <a:pPr>
              <a:defRPr/>
            </a:pPr>
            <a:r>
              <a:rPr lang="en-US" dirty="0" smtClean="0"/>
              <a:t>Everyone pitched in. People came in and offered to help. Sometimes just as little as bringing in snacks. </a:t>
            </a:r>
          </a:p>
          <a:p>
            <a:pPr>
              <a:defRPr/>
            </a:pPr>
            <a:r>
              <a:rPr lang="en-US" dirty="0" smtClean="0"/>
              <a:t>Leaders had the trust and confidence to delegate tasks</a:t>
            </a:r>
          </a:p>
          <a:p>
            <a:pPr>
              <a:defRPr/>
            </a:pPr>
            <a:endParaRPr lang="en-US" dirty="0" smtClean="0"/>
          </a:p>
          <a:p>
            <a:pPr>
              <a:defRPr/>
            </a:pPr>
            <a:r>
              <a:rPr lang="en-US" dirty="0" smtClean="0"/>
              <a:t>This is a 2 parter:</a:t>
            </a:r>
          </a:p>
          <a:p>
            <a:pPr marL="228600" indent="-228600">
              <a:buFontTx/>
              <a:buAutoNum type="arabicParenR"/>
              <a:defRPr/>
            </a:pPr>
            <a:r>
              <a:rPr lang="en-US" dirty="0" smtClean="0"/>
              <a:t>It is okay to have someone check your work without that being a sign we don’t trust you </a:t>
            </a:r>
          </a:p>
          <a:p>
            <a:pPr marL="228600" indent="-228600">
              <a:buFontTx/>
              <a:buAutoNum type="arabicParenR"/>
              <a:defRPr/>
            </a:pPr>
            <a:r>
              <a:rPr lang="en-US" dirty="0" smtClean="0"/>
              <a:t>There is an expectation that it is okay for you to look over people’s shoulder when you know they are stressed or tired or rushed, or when you know the task is safety critical or time critical</a:t>
            </a:r>
          </a:p>
          <a:p>
            <a:pPr marL="228600" indent="-228600">
              <a:defRPr/>
            </a:pPr>
            <a:r>
              <a:rPr lang="en-US" dirty="0" smtClean="0"/>
              <a:t>A short CRM briefing: it is your job to catch my mistakes, and it is my job to catch yours</a:t>
            </a:r>
          </a:p>
          <a:p>
            <a:pPr marL="228600" indent="-228600">
              <a:defRPr/>
            </a:pPr>
            <a:endParaRPr lang="en-US" dirty="0" smtClean="0"/>
          </a:p>
          <a:p>
            <a:pPr marL="228600" indent="-228600">
              <a:defRPr/>
            </a:pPr>
            <a:r>
              <a:rPr lang="en-US" dirty="0" smtClean="0"/>
              <a:t>It is okay to say that you have an issue or don’t think we are doing the right thing. It is even ok to be wrong about having an issue: it wasn’t an issue at all. Saying: the safety mentality of an organization is not how they treat someone who stops the team when there was a problem, but how they treat the person who stops the team when there really wasn’t a problem. Do you ‘counsel’ him (next time be sure before you stop the team) or thank him for having the courage? </a:t>
            </a:r>
          </a:p>
          <a:p>
            <a:pPr marL="228600" indent="-228600">
              <a:defRPr/>
            </a:pPr>
            <a:endParaRPr lang="en-US" dirty="0" smtClean="0"/>
          </a:p>
          <a:p>
            <a:pPr marL="228600" indent="-228600">
              <a:buFont typeface="+mj-lt"/>
              <a:buAutoNum type="arabicPeriod"/>
              <a:defRPr/>
            </a:pPr>
            <a:endParaRPr lang="en-US" dirty="0" smtClean="0"/>
          </a:p>
          <a:p>
            <a:pPr marL="228600" indent="-228600">
              <a:defRPr/>
            </a:pPr>
            <a:endParaRPr lang="en-US" dirty="0" smtClean="0"/>
          </a:p>
          <a:p>
            <a:pPr marL="228600" indent="-228600">
              <a:defRPr/>
            </a:pPr>
            <a:r>
              <a:rPr lang="en-US" dirty="0" smtClean="0"/>
              <a:t>Transition: the third enabler is</a:t>
            </a:r>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C1121CE-4625-4BD8-B304-F3BA259F240A}" type="slidenum">
              <a:rPr lang="en-US" altLang="en-US" smtClean="0"/>
              <a:pPr>
                <a:spcBef>
                  <a:spcPct val="0"/>
                </a:spcBef>
              </a:pPr>
              <a:t>24</a:t>
            </a:fld>
            <a:endParaRPr lang="en-US" altLang="en-US" smtClean="0"/>
          </a:p>
        </p:txBody>
      </p:sp>
    </p:spTree>
    <p:extLst>
      <p:ext uri="{BB962C8B-B14F-4D97-AF65-F5344CB8AC3E}">
        <p14:creationId xmlns:p14="http://schemas.microsoft.com/office/powerpoint/2010/main" val="26519387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r>
              <a:rPr lang="en-US" dirty="0" smtClean="0"/>
              <a:t>Would we still have tried if</a:t>
            </a:r>
          </a:p>
          <a:p>
            <a:pPr marL="228600" indent="-228600">
              <a:buFontTx/>
              <a:buAutoNum type="arabicPeriod"/>
              <a:defRPr/>
            </a:pPr>
            <a:r>
              <a:rPr lang="en-US" dirty="0" smtClean="0"/>
              <a:t>If the FCer who was the expert was on vacation</a:t>
            </a:r>
          </a:p>
          <a:p>
            <a:pPr marL="228600" indent="-228600">
              <a:buFontTx/>
              <a:buAutoNum type="arabicPeriod"/>
              <a:defRPr/>
            </a:pPr>
            <a:r>
              <a:rPr lang="en-US" dirty="0" smtClean="0"/>
              <a:t>If we hadn’t done an EVA in over 6 months (no one had any recent experience)</a:t>
            </a:r>
          </a:p>
          <a:p>
            <a:pPr marL="228600" indent="-228600">
              <a:buFontTx/>
              <a:buAutoNum type="arabicPeriod"/>
              <a:defRPr/>
            </a:pPr>
            <a:r>
              <a:rPr lang="en-US" dirty="0" smtClean="0"/>
              <a:t>The failure was more ambiguous</a:t>
            </a:r>
          </a:p>
          <a:p>
            <a:pPr marL="228600" indent="-228600">
              <a:buFontTx/>
              <a:buAutoNum type="arabicPeriod"/>
              <a:defRPr/>
            </a:pPr>
            <a:endParaRPr lang="en-US" dirty="0" smtClean="0"/>
          </a:p>
          <a:p>
            <a:pPr marL="228600" indent="-228600">
              <a:defRPr/>
            </a:pPr>
            <a:r>
              <a:rPr lang="en-US" dirty="0" smtClean="0"/>
              <a:t>Cultures change very slowly overall but may be affected by intense pressure - What if we had only 1 day due to the leak size or the Soyuz schedule, would we have tried (I asked the answer is no)</a:t>
            </a:r>
          </a:p>
          <a:p>
            <a:pPr marL="228600" indent="-228600">
              <a:defRPr/>
            </a:pPr>
            <a:r>
              <a:rPr lang="en-US" dirty="0" smtClean="0"/>
              <a:t>But over time, as the ‘Old Guard’ retires is it possible for our culture to be less what we value in FOD?</a:t>
            </a:r>
          </a:p>
          <a:p>
            <a:pPr marL="228600" indent="-228600">
              <a:defRPr/>
            </a:pPr>
            <a:r>
              <a:rPr lang="en-US" dirty="0" smtClean="0"/>
              <a:t>FYI: two views on culture:</a:t>
            </a:r>
          </a:p>
          <a:p>
            <a:pPr marL="228600" indent="-228600">
              <a:buFontTx/>
              <a:buAutoNum type="arabicParenR"/>
              <a:defRPr/>
            </a:pPr>
            <a:r>
              <a:rPr lang="en-US" dirty="0" smtClean="0"/>
              <a:t>Something mgmt tries to steer/ instill</a:t>
            </a:r>
          </a:p>
          <a:p>
            <a:pPr marL="228600" indent="-228600">
              <a:buFontTx/>
              <a:buAutoNum type="arabicParenR"/>
              <a:defRPr/>
            </a:pPr>
            <a:r>
              <a:rPr lang="en-US" dirty="0" smtClean="0"/>
              <a:t>Something that emerges without plan over daily interactions</a:t>
            </a:r>
          </a:p>
          <a:p>
            <a:pPr marL="228600" indent="-228600">
              <a:defRPr/>
            </a:pPr>
            <a:r>
              <a:rPr lang="en-US" dirty="0" smtClean="0"/>
              <a:t>#1 gives the impression that mgmt can control culture; #2 says mgmt control may be minimal (the best they can do is notice the change and try to mitigate it at least over the short term)</a:t>
            </a:r>
          </a:p>
          <a:p>
            <a:pPr marL="228600" indent="-228600">
              <a:defRPr/>
            </a:pPr>
            <a:endParaRPr lang="en-US" dirty="0" smtClean="0"/>
          </a:p>
          <a:p>
            <a:pPr marL="228600" indent="-228600">
              <a:defRPr/>
            </a:pPr>
            <a:r>
              <a:rPr lang="en-US" dirty="0" smtClean="0"/>
              <a:t>Many of our ‘processes’ are not really ‘processes’ in the classic sense that they are vetted and documented (they are just too complex and context specific). More importantly people know their roles and people do what they should do and need to do keeps us safe. Will the next group of people know what they need to do, who they need to talk to about what, when and how? </a:t>
            </a:r>
          </a:p>
          <a:p>
            <a:pPr marL="228600" indent="-228600">
              <a:defRPr/>
            </a:pPr>
            <a:endParaRPr lang="en-US" dirty="0"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D0287DE-15D9-49C1-AA91-08B3CCBE606B}" type="slidenum">
              <a:rPr lang="en-US" altLang="en-US" smtClean="0"/>
              <a:pPr>
                <a:spcBef>
                  <a:spcPct val="0"/>
                </a:spcBef>
              </a:pPr>
              <a:t>25</a:t>
            </a:fld>
            <a:endParaRPr lang="en-US" altLang="en-US" smtClean="0"/>
          </a:p>
        </p:txBody>
      </p:sp>
    </p:spTree>
    <p:extLst>
      <p:ext uri="{BB962C8B-B14F-4D97-AF65-F5344CB8AC3E}">
        <p14:creationId xmlns:p14="http://schemas.microsoft.com/office/powerpoint/2010/main" val="7992191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Be here by 0:45</a:t>
            </a:r>
          </a:p>
          <a:p>
            <a:r>
              <a:rPr lang="en-US" altLang="en-US" smtClean="0"/>
              <a:t>HROs alone work risk and safety well.  HPOs do good things and can do them quickly and effectively.  HPOs that are HROs are a rare breed but something all complex orgs should strive for. It means you can do good things quickly and effectively but also safely while managing risk.  We’re not perfect though, and that’s part of the process – when you make mistakes (big or small), you learn from them.  When you have successes (big or small) you don’t just celebrate that it worked but you also learn the enablers so you can repeat your successes.</a:t>
            </a:r>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12E3EDC-DE5D-4028-8917-3E9F61192314}" type="slidenum">
              <a:rPr lang="en-US" altLang="en-US" smtClean="0"/>
              <a:pPr>
                <a:spcBef>
                  <a:spcPct val="0"/>
                </a:spcBef>
              </a:pPr>
              <a:t>26</a:t>
            </a:fld>
            <a:endParaRPr lang="en-US" altLang="en-US" smtClean="0"/>
          </a:p>
        </p:txBody>
      </p:sp>
    </p:spTree>
    <p:extLst>
      <p:ext uri="{BB962C8B-B14F-4D97-AF65-F5344CB8AC3E}">
        <p14:creationId xmlns:p14="http://schemas.microsoft.com/office/powerpoint/2010/main" val="40641608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1:00</a:t>
            </a:r>
            <a:endParaRPr lang="en-US" dirty="0"/>
          </a:p>
        </p:txBody>
      </p:sp>
      <p:sp>
        <p:nvSpPr>
          <p:cNvPr id="4" name="Slide Number Placeholder 3"/>
          <p:cNvSpPr>
            <a:spLocks noGrp="1"/>
          </p:cNvSpPr>
          <p:nvPr>
            <p:ph type="sldNum" sz="quarter" idx="10"/>
          </p:nvPr>
        </p:nvSpPr>
        <p:spPr/>
        <p:txBody>
          <a:bodyPr/>
          <a:lstStyle/>
          <a:p>
            <a:fld id="{F93199CD-3E1B-4AE6-990F-76F925F5EA9F}" type="slidenum">
              <a:rPr lang="en-US" smtClean="0"/>
              <a:t>30</a:t>
            </a:fld>
            <a:endParaRPr lang="en-US" dirty="0"/>
          </a:p>
        </p:txBody>
      </p:sp>
    </p:spTree>
    <p:extLst>
      <p:ext uri="{BB962C8B-B14F-4D97-AF65-F5344CB8AC3E}">
        <p14:creationId xmlns:p14="http://schemas.microsoft.com/office/powerpoint/2010/main" val="42847447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1828800"/>
            <a:ext cx="8229600" cy="2895600"/>
          </a:xfrm>
        </p:spPr>
        <p:txBody>
          <a:bodyPr anchor="b">
            <a:normAutofit/>
          </a:bodyPr>
          <a:lstStyle>
            <a:lvl1pPr>
              <a:lnSpc>
                <a:spcPct val="80000"/>
              </a:lnSpc>
              <a:defRPr sz="6600">
                <a:solidFill>
                  <a:schemeClr val="tx1"/>
                </a:solidFill>
              </a:defRPr>
            </a:lvl1pPr>
          </a:lstStyle>
          <a:p>
            <a:r>
              <a:rPr lang="en-US" smtClean="0"/>
              <a:t>Click to edit Master title style</a:t>
            </a:r>
            <a:endParaRPr/>
          </a:p>
        </p:txBody>
      </p:sp>
      <p:sp>
        <p:nvSpPr>
          <p:cNvPr id="3" name="Subtitle 2"/>
          <p:cNvSpPr>
            <a:spLocks noGrp="1"/>
          </p:cNvSpPr>
          <p:nvPr>
            <p:ph type="subTitle" idx="1"/>
          </p:nvPr>
        </p:nvSpPr>
        <p:spPr>
          <a:xfrm>
            <a:off x="1065213" y="4800600"/>
            <a:ext cx="8229600" cy="1219200"/>
          </a:xfrm>
        </p:spPr>
        <p:txBody>
          <a:bodyPr>
            <a:normAutofit/>
          </a:bodyPr>
          <a:lstStyle>
            <a:lvl1pPr marL="0" indent="0" algn="l">
              <a:spcBef>
                <a:spcPts val="0"/>
              </a:spcBef>
              <a:buNone/>
              <a:defRPr sz="2000" cap="all" spc="20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smtClean="0"/>
              <a:t>Click to edit Master title style</a:t>
            </a:r>
            <a:endParaRPr dirty="0"/>
          </a:p>
        </p:txBody>
      </p:sp>
      <p:sp>
        <p:nvSpPr>
          <p:cNvPr id="3" name="Content Placeholder 2"/>
          <p:cNvSpPr>
            <a:spLocks noGrp="1"/>
          </p:cNvSpPr>
          <p:nvPr>
            <p:ph idx="1"/>
          </p:nvPr>
        </p:nvSpPr>
        <p:spPr/>
        <p:txBody>
          <a:bodyPr/>
          <a:lstStyle>
            <a:lvl5pPr>
              <a:defRPr/>
            </a:lvl5pPr>
            <a:lvl6pPr>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3F41C87-7AD9-4845-A077-840E4A0F3F06}" type="datetimeFigureOut">
              <a:rPr lang="en-US"/>
              <a:t>7/31/2021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a:xfrm>
            <a:off x="9828211" y="6400800"/>
            <a:ext cx="838201" cy="276228"/>
          </a:xfrm>
          <a:prstGeom prst="rect">
            <a:avLst/>
          </a:prstGeom>
        </p:spPr>
        <p:txBody>
          <a:bodyPr/>
          <a:lstStyle/>
          <a:p>
            <a:fld id="{2A013F82-EE5E-44EE-A61D-E31C6657F26F}" type="slidenum">
              <a:rPr/>
              <a:t>‹#›</a:t>
            </a:fld>
            <a:endParaRPr/>
          </a:p>
        </p:txBody>
      </p: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9614" y="2514600"/>
            <a:ext cx="8692399" cy="2819400"/>
          </a:xfrm>
        </p:spPr>
        <p:txBody>
          <a:bodyPr anchor="b">
            <a:normAutofit/>
          </a:bodyPr>
          <a:lstStyle>
            <a:lvl1pPr algn="l">
              <a:lnSpc>
                <a:spcPct val="80000"/>
              </a:lnSpc>
              <a:defRPr sz="4800" b="0" cap="none" baseline="0"/>
            </a:lvl1pPr>
          </a:lstStyle>
          <a:p>
            <a:r>
              <a:rPr lang="en-US" smtClean="0"/>
              <a:t>Click to edit Master title style</a:t>
            </a:r>
            <a:endParaRPr/>
          </a:p>
        </p:txBody>
      </p:sp>
      <p:sp>
        <p:nvSpPr>
          <p:cNvPr id="3" name="Text Placeholder 2"/>
          <p:cNvSpPr>
            <a:spLocks noGrp="1"/>
          </p:cNvSpPr>
          <p:nvPr>
            <p:ph type="body" idx="1"/>
          </p:nvPr>
        </p:nvSpPr>
        <p:spPr>
          <a:xfrm>
            <a:off x="1065213" y="5410200"/>
            <a:ext cx="8687333" cy="609601"/>
          </a:xfrm>
        </p:spPr>
        <p:txBody>
          <a:bodyPr anchor="t">
            <a:normAutofit/>
          </a:bodyPr>
          <a:lstStyle>
            <a:lvl1pPr marL="0" indent="0">
              <a:spcBef>
                <a:spcPts val="0"/>
              </a:spcBef>
              <a:buNone/>
              <a:defRPr sz="2000" cap="all" spc="200" baseline="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F41C87-7AD9-4845-A077-840E4A0F3F06}" type="datetimeFigureOut">
              <a:rPr lang="en-US"/>
              <a:t>7/31/2021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a:xfrm>
            <a:off x="9828211" y="6400800"/>
            <a:ext cx="838201" cy="276228"/>
          </a:xfrm>
          <a:prstGeom prst="rect">
            <a:avLst/>
          </a:prstGeom>
        </p:spPr>
        <p:txBody>
          <a:bodyPr/>
          <a:lstStyle/>
          <a:p>
            <a:fld id="{2A013F82-EE5E-44EE-A61D-E31C6657F26F}" type="slidenum">
              <a:rPr/>
              <a:t>‹#›</a:t>
            </a:fld>
            <a:endParaRPr/>
          </a:p>
        </p:txBody>
      </p: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504781" y="1905001"/>
            <a:ext cx="4419599"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29183" y="1905001"/>
            <a:ext cx="4419600"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03F41C87-7AD9-4845-A077-840E4A0F3F06}" type="datetimeFigureOut">
              <a:rPr lang="en-US"/>
              <a:t>7/31/2021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a:xfrm>
            <a:off x="9828211" y="6400800"/>
            <a:ext cx="838201" cy="276228"/>
          </a:xfrm>
          <a:prstGeom prst="rect">
            <a:avLst/>
          </a:prstGeom>
        </p:spPr>
        <p:txBody>
          <a:bodyPr/>
          <a:lstStyle/>
          <a:p>
            <a:fld id="{2A013F82-EE5E-44EE-A61D-E31C6657F26F}" type="slidenum">
              <a:rPr/>
              <a:t>‹#›</a:t>
            </a:fld>
            <a:endParaRPr/>
          </a:p>
        </p:txBody>
      </p: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52241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2241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4986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4986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03F41C87-7AD9-4845-A077-840E4A0F3F06}" type="datetimeFigureOut">
              <a:rPr lang="en-US"/>
              <a:t>7/31/2021</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a:xfrm>
            <a:off x="9828211" y="6400800"/>
            <a:ext cx="838201" cy="276228"/>
          </a:xfrm>
          <a:prstGeom prst="rect">
            <a:avLst/>
          </a:prstGeom>
        </p:spPr>
        <p:txBody>
          <a:bodyPr/>
          <a:lstStyle/>
          <a:p>
            <a:fld id="{2A013F82-EE5E-44EE-A61D-E31C6657F26F}" type="slidenum">
              <a:rPr/>
              <a:t>‹#›</a:t>
            </a:fld>
            <a:endParaRPr/>
          </a:p>
        </p:txBody>
      </p: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03F41C87-7AD9-4845-A077-840E4A0F3F06}" type="datetimeFigureOut">
              <a:rPr lang="en-US"/>
              <a:t>7/31/2021</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a:xfrm>
            <a:off x="9828211" y="6400800"/>
            <a:ext cx="838201" cy="276228"/>
          </a:xfrm>
          <a:prstGeom prst="rect">
            <a:avLst/>
          </a:prstGeom>
        </p:spPr>
        <p:txBody>
          <a:bodyPr/>
          <a:lstStyle/>
          <a:p>
            <a:fld id="{2A013F82-EE5E-44EE-A61D-E31C6657F26F}" type="slidenum">
              <a:rPr/>
              <a:t>‹#›</a:t>
            </a:fld>
            <a:endParaRPr/>
          </a:p>
        </p:txBody>
      </p: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F41C87-7AD9-4845-A077-840E4A0F3F06}" type="datetimeFigureOut">
              <a:rPr lang="en-US"/>
              <a:t>7/31/2021</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a:xfrm>
            <a:off x="9828211" y="6400800"/>
            <a:ext cx="838201" cy="276228"/>
          </a:xfrm>
          <a:prstGeom prst="rect">
            <a:avLst/>
          </a:prstGeom>
        </p:spPr>
        <p:txBody>
          <a:bodyPr/>
          <a:lstStyle/>
          <a:p>
            <a:fld id="{2A013F82-EE5E-44EE-A61D-E31C6657F26F}" type="slidenum">
              <a:rPr/>
              <a:t>‹#›</a:t>
            </a:fld>
            <a:endParaRPr/>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5604" y="1905000"/>
            <a:ext cx="3596607" cy="2667000"/>
          </a:xfrm>
        </p:spPr>
        <p:txBody>
          <a:bodyPr anchor="b">
            <a:noAutofit/>
          </a:bodyPr>
          <a:lstStyle>
            <a:lvl1pPr algn="l">
              <a:lnSpc>
                <a:spcPct val="90000"/>
              </a:lnSpc>
              <a:defRPr sz="3600" b="0" baseline="0">
                <a:solidFill>
                  <a:schemeClr val="tx1"/>
                </a:solidFill>
              </a:defRPr>
            </a:lvl1pPr>
          </a:lstStyle>
          <a:p>
            <a:r>
              <a:rPr lang="en-US" smtClean="0"/>
              <a:t>Click to edit Master title style</a:t>
            </a:r>
            <a:endParaRPr/>
          </a:p>
        </p:txBody>
      </p:sp>
      <p:sp>
        <p:nvSpPr>
          <p:cNvPr id="3" name="Content Placeholder 2"/>
          <p:cNvSpPr>
            <a:spLocks noGrp="1"/>
          </p:cNvSpPr>
          <p:nvPr>
            <p:ph idx="1"/>
          </p:nvPr>
        </p:nvSpPr>
        <p:spPr>
          <a:xfrm>
            <a:off x="4951414" y="685800"/>
            <a:ext cx="6400800" cy="5334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F41C87-7AD9-4845-A077-840E4A0F3F06}" type="datetimeFigureOut">
              <a:rPr lang="en-US"/>
              <a:t>7/31/2021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a:xfrm>
            <a:off x="9828211" y="6400800"/>
            <a:ext cx="838201" cy="276228"/>
          </a:xfrm>
          <a:prstGeom prst="rect">
            <a:avLst/>
          </a:prstGeom>
        </p:spPr>
        <p:txBody>
          <a:bodyPr/>
          <a:lstStyle/>
          <a:p>
            <a:fld id="{2A013F82-EE5E-44EE-A61D-E31C6657F26F}" type="slidenum">
              <a:rPr/>
              <a:t>‹#›</a:t>
            </a:fld>
            <a:endParaRPr/>
          </a:p>
        </p:txBody>
      </p: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951414" y="685800"/>
            <a:ext cx="6400799" cy="5334000"/>
          </a:xfrm>
          <a:solidFill>
            <a:schemeClr val="bg2"/>
          </a:solidFill>
          <a:ln w="76200">
            <a:solidFill>
              <a:schemeClr val="tx1"/>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2" name="Title 1"/>
          <p:cNvSpPr>
            <a:spLocks noGrp="1"/>
          </p:cNvSpPr>
          <p:nvPr>
            <p:ph type="title"/>
          </p:nvPr>
        </p:nvSpPr>
        <p:spPr>
          <a:xfrm>
            <a:off x="1055604" y="1905000"/>
            <a:ext cx="3596607" cy="2667000"/>
          </a:xfrm>
        </p:spPr>
        <p:txBody>
          <a:bodyPr anchor="b">
            <a:normAutofit/>
          </a:bodyPr>
          <a:lstStyle>
            <a:lvl1pPr algn="l">
              <a:lnSpc>
                <a:spcPct val="90000"/>
              </a:lnSpc>
              <a:defRPr sz="3600" b="0" i="0" baseline="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F41C87-7AD9-4845-A077-840E4A0F3F06}" type="datetimeFigureOut">
              <a:rPr lang="en-US"/>
              <a:pPr/>
              <a:t>7/31/2021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a:xfrm>
            <a:off x="9828211" y="6400800"/>
            <a:ext cx="838201" cy="276228"/>
          </a:xfrm>
          <a:prstGeom prst="rect">
            <a:avLst/>
          </a:prstGeom>
        </p:spPr>
        <p:txBody>
          <a:bodyPr/>
          <a:lstStyle/>
          <a:p>
            <a:fld id="{2A013F82-EE5E-44EE-A61D-E31C6657F26F}" type="slidenum">
              <a:rPr/>
              <a:pPr/>
              <a:t>‹#›</a:t>
            </a:fld>
            <a:endParaRPr/>
          </a:p>
        </p:txBody>
      </p: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3F41C87-7AD9-4845-A077-840E4A0F3F06}" type="datetimeFigureOut">
              <a:rPr lang="en-US"/>
              <a:t>7/31/2021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a:xfrm>
            <a:off x="9828211" y="6400800"/>
            <a:ext cx="838201" cy="276228"/>
          </a:xfrm>
          <a:prstGeom prst="rect">
            <a:avLst/>
          </a:prstGeom>
        </p:spPr>
        <p:txBody>
          <a:bodyPr/>
          <a:lstStyle/>
          <a:p>
            <a:fld id="{2A013F82-EE5E-44EE-A61D-E31C6657F26F}" type="slidenum">
              <a:rPr/>
              <a:t>‹#›</a:t>
            </a:fld>
            <a:endParaRPr/>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2412" y="381001"/>
            <a:ext cx="1524001" cy="56388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522412" y="381001"/>
            <a:ext cx="7391399"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3F41C87-7AD9-4845-A077-840E4A0F3F06}" type="datetimeFigureOut">
              <a:rPr lang="en-US"/>
              <a:t>7/31/2021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a:xfrm>
            <a:off x="9828211" y="6400800"/>
            <a:ext cx="838201" cy="276228"/>
          </a:xfrm>
          <a:prstGeom prst="rect">
            <a:avLst/>
          </a:prstGeom>
        </p:spPr>
        <p:txBody>
          <a:bodyPr/>
          <a:lstStyle/>
          <a:p>
            <a:fld id="{2A013F82-EE5E-44EE-A61D-E31C6657F26F}" type="slidenum">
              <a:rPr/>
              <a:t>‹#›</a:t>
            </a:fld>
            <a:endParaRPr/>
          </a:p>
        </p:txBody>
      </p: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3" y="381000"/>
            <a:ext cx="9144001" cy="1371600"/>
          </a:xfrm>
          <a:prstGeom prst="rect">
            <a:avLst/>
          </a:prstGeom>
        </p:spPr>
        <p:txBody>
          <a:bodyPr vert="horz" lIns="91440" tIns="45720" rIns="91440" bIns="45720" rtlCol="0" anchor="t">
            <a:normAutofit/>
          </a:bodyPr>
          <a:lstStyle/>
          <a:p>
            <a:r>
              <a:rPr lang="en-US" dirty="0" smtClean="0"/>
              <a:t>Click to edit Master title style</a:t>
            </a:r>
            <a:endParaRPr dirty="0"/>
          </a:p>
        </p:txBody>
      </p:sp>
      <p:sp>
        <p:nvSpPr>
          <p:cNvPr id="3" name="Text Placeholder 2"/>
          <p:cNvSpPr>
            <a:spLocks noGrp="1"/>
          </p:cNvSpPr>
          <p:nvPr>
            <p:ph type="body" idx="1"/>
          </p:nvPr>
        </p:nvSpPr>
        <p:spPr>
          <a:xfrm>
            <a:off x="1522413" y="1904999"/>
            <a:ext cx="9134391" cy="41148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8226422" y="6400800"/>
            <a:ext cx="1449389" cy="276228"/>
          </a:xfrm>
          <a:prstGeom prst="rect">
            <a:avLst/>
          </a:prstGeom>
        </p:spPr>
        <p:txBody>
          <a:bodyPr vert="horz" lIns="91440" tIns="45720" rIns="91440" bIns="45720" rtlCol="0" anchor="ctr"/>
          <a:lstStyle>
            <a:lvl1pPr algn="r">
              <a:defRPr sz="1000">
                <a:solidFill>
                  <a:schemeClr val="tx1">
                    <a:tint val="75000"/>
                  </a:schemeClr>
                </a:solidFill>
              </a:defRPr>
            </a:lvl1pPr>
          </a:lstStyle>
          <a:p>
            <a:fld id="{03F41C87-7AD9-4845-A077-840E4A0F3F06}" type="datetimeFigureOut">
              <a:rPr lang="en-US"/>
              <a:pPr/>
              <a:t>7/31/2021</a:t>
            </a:fld>
            <a:endParaRPr/>
          </a:p>
        </p:txBody>
      </p:sp>
      <p:sp>
        <p:nvSpPr>
          <p:cNvPr id="5" name="Footer Placeholder 4"/>
          <p:cNvSpPr>
            <a:spLocks noGrp="1"/>
          </p:cNvSpPr>
          <p:nvPr>
            <p:ph type="ftr" sz="quarter" idx="3"/>
          </p:nvPr>
        </p:nvSpPr>
        <p:spPr>
          <a:xfrm>
            <a:off x="1522413" y="6400800"/>
            <a:ext cx="6553199" cy="276228"/>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0.jpeg"/><Relationship Id="rId11" Type="http://schemas.openxmlformats.org/officeDocument/2006/relationships/image" Target="../media/image15.jpeg"/><Relationship Id="rId5" Type="http://schemas.openxmlformats.org/officeDocument/2006/relationships/image" Target="../media/image9.jpe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8.jpg"/><Relationship Id="rId4" Type="http://schemas.openxmlformats.org/officeDocument/2006/relationships/image" Target="../media/image17.jpg"/></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jpg"/><Relationship Id="rId3" Type="http://schemas.openxmlformats.org/officeDocument/2006/relationships/image" Target="../media/image20.jpeg"/><Relationship Id="rId7" Type="http://schemas.openxmlformats.org/officeDocument/2006/relationships/image" Target="../media/image24.png"/><Relationship Id="rId12" Type="http://schemas.openxmlformats.org/officeDocument/2006/relationships/image" Target="../media/image29.jp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jpeg"/><Relationship Id="rId11" Type="http://schemas.openxmlformats.org/officeDocument/2006/relationships/image" Target="../media/image28.jpe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jpeg"/><Relationship Id="rId9"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jpg"/></Relationships>
</file>

<file path=ppt/slides/_rels/slide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jpeg"/><Relationship Id="rId7"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42.png"/></Relationships>
</file>

<file path=ppt/slides/_rels/slide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bcg.com/documents/file84953.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5.jpg"/></Relationships>
</file>

<file path=ppt/slides/_rels/slide15.xml.rels><?xml version="1.0" encoding="UTF-8" standalone="yes"?>
<Relationships xmlns="http://schemas.openxmlformats.org/package/2006/relationships"><Relationship Id="rId2" Type="http://schemas.openxmlformats.org/officeDocument/2006/relationships/hyperlink" Target="http://www.bcg.com/documents/file84953.pdf"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2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eg"/><Relationship Id="rId1" Type="http://schemas.openxmlformats.org/officeDocument/2006/relationships/slideLayout" Target="../slideLayouts/slideLayout2.xml"/><Relationship Id="rId5" Type="http://schemas.openxmlformats.org/officeDocument/2006/relationships/image" Target="../media/image54.jpg"/><Relationship Id="rId4" Type="http://schemas.openxmlformats.org/officeDocument/2006/relationships/image" Target="../media/image53.jpg"/></Relationships>
</file>

<file path=ppt/slides/_rels/slide2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hyperlink" Target="https://blogs.nasa.gov/spacestation/tag/mission-control-center/" TargetMode="External"/><Relationship Id="rId13" Type="http://schemas.openxmlformats.org/officeDocument/2006/relationships/hyperlink" Target="http://www.nasa.gov/topics/solarsystem/index.html" TargetMode="External"/><Relationship Id="rId18" Type="http://schemas.openxmlformats.org/officeDocument/2006/relationships/hyperlink" Target="https://youtu.be/-l7MM9yoxII" TargetMode="External"/><Relationship Id="rId3" Type="http://schemas.openxmlformats.org/officeDocument/2006/relationships/hyperlink" Target="https://twitter.com/carbon_flight" TargetMode="External"/><Relationship Id="rId21" Type="http://schemas.openxmlformats.org/officeDocument/2006/relationships/hyperlink" Target="https://youtu.be/_T8cn2J13-4" TargetMode="External"/><Relationship Id="rId7" Type="http://schemas.openxmlformats.org/officeDocument/2006/relationships/hyperlink" Target="https://twitter.com/nasaartemis" TargetMode="External"/><Relationship Id="rId12" Type="http://schemas.openxmlformats.org/officeDocument/2006/relationships/hyperlink" Target="https://www.nasa.gov/topics/moon-to-mars/" TargetMode="External"/><Relationship Id="rId17" Type="http://schemas.openxmlformats.org/officeDocument/2006/relationships/hyperlink" Target="https://youtu.be/wgdbZhnFD5g" TargetMode="External"/><Relationship Id="rId2" Type="http://schemas.openxmlformats.org/officeDocument/2006/relationships/notesSlide" Target="../notesSlides/notesSlide18.xml"/><Relationship Id="rId16" Type="http://schemas.openxmlformats.org/officeDocument/2006/relationships/hyperlink" Target="http://www.ustream.tv/channel/live-iss-stream" TargetMode="External"/><Relationship Id="rId20" Type="http://schemas.openxmlformats.org/officeDocument/2006/relationships/hyperlink" Target="https://youtu.be/cLl7oqdm_B8" TargetMode="External"/><Relationship Id="rId1" Type="http://schemas.openxmlformats.org/officeDocument/2006/relationships/slideLayout" Target="../slideLayouts/slideLayout2.xml"/><Relationship Id="rId6" Type="http://schemas.openxmlformats.org/officeDocument/2006/relationships/hyperlink" Target="https://twitter.com/nasa_astronauts" TargetMode="External"/><Relationship Id="rId11" Type="http://schemas.openxmlformats.org/officeDocument/2006/relationships/hyperlink" Target="https://www.nasa.gov/exploration/commercial/crew/index.html" TargetMode="External"/><Relationship Id="rId5" Type="http://schemas.openxmlformats.org/officeDocument/2006/relationships/hyperlink" Target="https://twitter.com/space_station" TargetMode="External"/><Relationship Id="rId15" Type="http://schemas.openxmlformats.org/officeDocument/2006/relationships/hyperlink" Target="http://www.ustream.tv/channel/iss-hdev-payload" TargetMode="External"/><Relationship Id="rId10" Type="http://schemas.openxmlformats.org/officeDocument/2006/relationships/hyperlink" Target="http://www.nasa.gov/mission_pages/station/main/index.html" TargetMode="External"/><Relationship Id="rId19" Type="http://schemas.openxmlformats.org/officeDocument/2006/relationships/hyperlink" Target="https://youtu.be/2aCOyOvOw5c" TargetMode="External"/><Relationship Id="rId4" Type="http://schemas.openxmlformats.org/officeDocument/2006/relationships/hyperlink" Target="https://twitter.com/nasa" TargetMode="External"/><Relationship Id="rId9" Type="http://schemas.openxmlformats.org/officeDocument/2006/relationships/hyperlink" Target="https://spotthestation.nasa.gov/" TargetMode="External"/><Relationship Id="rId14" Type="http://schemas.openxmlformats.org/officeDocument/2006/relationships/hyperlink" Target="http://www.nasa.gov/multimedia/nasatv/index.html" TargetMode="External"/><Relationship Id="rId22" Type="http://schemas.openxmlformats.org/officeDocument/2006/relationships/hyperlink" Target="https://youtu.be/vl6jn-DdafM"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065214" y="2819400"/>
            <a:ext cx="10896598" cy="2895600"/>
          </a:xfrm>
        </p:spPr>
        <p:txBody>
          <a:bodyPr>
            <a:normAutofit fontScale="90000"/>
          </a:bodyPr>
          <a:lstStyle/>
          <a:p>
            <a:r>
              <a:rPr lang="en-US" dirty="0"/>
              <a:t>Leadership in a High Performing, High Reliability Organization</a:t>
            </a:r>
            <a:r>
              <a:rPr lang="en-US" dirty="0" smtClean="0"/>
              <a:t/>
            </a:r>
            <a:br>
              <a:rPr lang="en-US" dirty="0" smtClean="0"/>
            </a:br>
            <a:r>
              <a:rPr lang="en-US" sz="3100" dirty="0"/>
              <a:t>Insights from NASA’s International Space Station Mission </a:t>
            </a:r>
            <a:r>
              <a:rPr lang="en-US" sz="3100" dirty="0" smtClean="0"/>
              <a:t>Control</a:t>
            </a:r>
            <a:endParaRPr lang="en-US" sz="5400" dirty="0"/>
          </a:p>
        </p:txBody>
      </p:sp>
      <p:sp>
        <p:nvSpPr>
          <p:cNvPr id="4" name="Subtitle 3"/>
          <p:cNvSpPr>
            <a:spLocks noGrp="1"/>
          </p:cNvSpPr>
          <p:nvPr>
            <p:ph type="subTitle" idx="1"/>
          </p:nvPr>
        </p:nvSpPr>
        <p:spPr>
          <a:xfrm>
            <a:off x="1065213" y="5791200"/>
            <a:ext cx="8229600" cy="1219200"/>
          </a:xfrm>
        </p:spPr>
        <p:txBody>
          <a:bodyPr/>
          <a:lstStyle/>
          <a:p>
            <a:r>
              <a:rPr lang="it-IT" cap="none" dirty="0"/>
              <a:t>Ed Van Cise, NASA Flight Director</a:t>
            </a:r>
          </a:p>
          <a:p>
            <a:r>
              <a:rPr lang="it-IT" cap="none" dirty="0" smtClean="0"/>
              <a:t>October </a:t>
            </a:r>
            <a:r>
              <a:rPr lang="it-IT" dirty="0" smtClean="0"/>
              <a:t>2021</a:t>
            </a:r>
          </a:p>
          <a:p>
            <a:endParaRPr lang="it-IT" dirty="0"/>
          </a:p>
        </p:txBody>
      </p:sp>
      <p:pic>
        <p:nvPicPr>
          <p:cNvPr id="2" name="Picture 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50812" y="76200"/>
            <a:ext cx="3072096" cy="299010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26" name="Picture 2" descr="https://s-media-cache-ak0.pinimg.com/736x/0c/30/db/0c30db63d40a39cd83730554073067b5.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066212" y="109837"/>
            <a:ext cx="2895600" cy="287261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8920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178700" y="228600"/>
            <a:ext cx="9144001" cy="1371600"/>
          </a:xfrm>
        </p:spPr>
        <p:txBody>
          <a:bodyPr anchor="t"/>
          <a:lstStyle/>
          <a:p>
            <a:r>
              <a:rPr lang="en-US" altLang="en-US" dirty="0" smtClean="0"/>
              <a:t>Personal Background</a:t>
            </a:r>
          </a:p>
        </p:txBody>
      </p:sp>
      <p:sp>
        <p:nvSpPr>
          <p:cNvPr id="17411" name="Content Placeholder 5"/>
          <p:cNvSpPr>
            <a:spLocks noGrp="1"/>
          </p:cNvSpPr>
          <p:nvPr>
            <p:ph idx="1"/>
          </p:nvPr>
        </p:nvSpPr>
        <p:spPr>
          <a:xfrm>
            <a:off x="150812" y="1075267"/>
            <a:ext cx="9372600" cy="4114801"/>
          </a:xfrm>
        </p:spPr>
        <p:txBody>
          <a:bodyPr>
            <a:normAutofit fontScale="85000" lnSpcReduction="20000"/>
          </a:bodyPr>
          <a:lstStyle/>
          <a:p>
            <a:r>
              <a:rPr lang="en-US" dirty="0" smtClean="0"/>
              <a:t>Early Years</a:t>
            </a:r>
          </a:p>
          <a:p>
            <a:pPr lvl="1"/>
            <a:r>
              <a:rPr lang="en-US" dirty="0" smtClean="0"/>
              <a:t>University of Michigan Bachelor’s in Aerospace Engineering, April 2000</a:t>
            </a:r>
          </a:p>
          <a:p>
            <a:pPr lvl="2"/>
            <a:r>
              <a:rPr lang="en-US" dirty="0" smtClean="0"/>
              <a:t>Co-</a:t>
            </a:r>
            <a:r>
              <a:rPr lang="en-US" dirty="0" err="1" smtClean="0"/>
              <a:t>oped</a:t>
            </a:r>
            <a:r>
              <a:rPr lang="en-US" dirty="0" smtClean="0"/>
              <a:t> at NASA starting in January 1998</a:t>
            </a:r>
          </a:p>
          <a:p>
            <a:r>
              <a:rPr lang="en-US" dirty="0" smtClean="0"/>
              <a:t>Hired at JSC full time in Mission Operations for the International Space Station in 1998 </a:t>
            </a:r>
          </a:p>
          <a:p>
            <a:pPr lvl="1"/>
            <a:r>
              <a:rPr lang="en-US" dirty="0" smtClean="0"/>
              <a:t>Operations Support Officer (OSO) Flight Controller for 5 years </a:t>
            </a:r>
          </a:p>
          <a:p>
            <a:pPr lvl="1"/>
            <a:r>
              <a:rPr lang="en-US" dirty="0" smtClean="0"/>
              <a:t>TITAN Flight Controller for 3 years</a:t>
            </a:r>
          </a:p>
          <a:p>
            <a:pPr lvl="1"/>
            <a:r>
              <a:rPr lang="en-US" dirty="0" smtClean="0"/>
              <a:t>Group Lead for the ISS Mechanisms &amp; Maintenance Training Group for 2 years</a:t>
            </a:r>
          </a:p>
          <a:p>
            <a:pPr lvl="1"/>
            <a:r>
              <a:rPr lang="en-US" dirty="0" smtClean="0"/>
              <a:t>Selected in Flight Director Class of 2009, certified January 2010, call sign “Carbon Flight”</a:t>
            </a:r>
          </a:p>
          <a:p>
            <a:pPr lvl="1"/>
            <a:r>
              <a:rPr lang="en-US" dirty="0" smtClean="0"/>
              <a:t>Over 8,100 hours supporting operations from the ISS Flight Control Room since 2001</a:t>
            </a:r>
          </a:p>
          <a:p>
            <a:r>
              <a:rPr lang="en-US" dirty="0" smtClean="0"/>
              <a:t>Other</a:t>
            </a:r>
          </a:p>
          <a:p>
            <a:pPr lvl="1"/>
            <a:r>
              <a:rPr lang="en-US" dirty="0" smtClean="0"/>
              <a:t>Over 90 minutes of zero gravity experience on NASA’s reduced gravity aircraft</a:t>
            </a:r>
          </a:p>
          <a:p>
            <a:pPr lvl="1"/>
            <a:r>
              <a:rPr lang="en-US" dirty="0" smtClean="0"/>
              <a:t>Multiple SCUBA dives on the full size ISS mockups in NASA’s Neutral Buoyancy Laboratory</a:t>
            </a:r>
          </a:p>
          <a:p>
            <a:endParaRPr lang="en-US" altLang="en-US" dirty="0" smtClean="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25000" y="4389364"/>
            <a:ext cx="3504140" cy="2332301"/>
          </a:xfrm>
          <a:prstGeom prst="rect">
            <a:avLst/>
          </a:prstGeom>
        </p:spPr>
      </p:pic>
      <p:pic>
        <p:nvPicPr>
          <p:cNvPr id="15365" name="Picture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04412" y="228600"/>
            <a:ext cx="2020096" cy="207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E28.jpg"/>
          <p:cNvPicPr>
            <a:picLocks noChangeAspect="1"/>
          </p:cNvPicPr>
          <p:nvPr/>
        </p:nvPicPr>
        <p:blipFill>
          <a:blip r:embed="rId5" cstate="print"/>
          <a:srcRect/>
          <a:stretch>
            <a:fillRect/>
          </a:stretch>
        </p:blipFill>
        <p:spPr>
          <a:xfrm>
            <a:off x="178700" y="5785454"/>
            <a:ext cx="648752" cy="9879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9"/>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22125" y="5761984"/>
            <a:ext cx="579141" cy="10552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Picture 2" descr="http://iss.jaxa.jp/htv/mission/htv-4/images/htv4_logo.jpg"/>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755938" y="5902091"/>
            <a:ext cx="883943" cy="883943"/>
          </a:xfrm>
          <a:prstGeom prst="roundRect">
            <a:avLst>
              <a:gd name="adj" fmla="val 29148"/>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pic>
        <p:nvPicPr>
          <p:cNvPr id="12" name="Picture 4" descr="https://upload.wikimedia.org/wikipedia/commons/b/bb/SpaceX_CRS-9_Patch.png"/>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2805107" y="5790560"/>
            <a:ext cx="977703" cy="97770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3882509" y="5791607"/>
            <a:ext cx="1161082" cy="9829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182675" y="5769158"/>
            <a:ext cx="1230518" cy="10408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6"/>
          <p:cNvPicPr>
            <a:picLocks noChangeAspect="1"/>
          </p:cNvPicPr>
          <p:nvPr/>
        </p:nvPicPr>
        <p:blipFill rotWithShape="1">
          <a:blip r:embed="rId11" cstate="print">
            <a:extLst>
              <a:ext uri="{28A0092B-C50C-407E-A947-70E740481C1C}">
                <a14:useLocalDpi xmlns:a14="http://schemas.microsoft.com/office/drawing/2010/main" val="0"/>
              </a:ext>
            </a:extLst>
          </a:blip>
          <a:srcRect l="8426" t="3202" r="7043" b="3943"/>
          <a:stretch/>
        </p:blipFill>
        <p:spPr>
          <a:xfrm>
            <a:off x="6602857" y="5814615"/>
            <a:ext cx="1105407" cy="9714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394414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20" name="Title 1"/>
          <p:cNvSpPr txBox="1">
            <a:spLocks/>
          </p:cNvSpPr>
          <p:nvPr/>
        </p:nvSpPr>
        <p:spPr bwMode="auto">
          <a:xfrm>
            <a:off x="1979612" y="155575"/>
            <a:ext cx="8229600" cy="125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800" b="1" dirty="0">
                <a:latin typeface="Corbel" panose="020B0503020204020204" pitchFamily="34" charset="0"/>
              </a:rPr>
              <a:t>Earth’s Only Microgravity Research Laboratory</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412" y="1637885"/>
            <a:ext cx="9144000" cy="3582230"/>
          </a:xfrm>
          <a:prstGeom prst="rect">
            <a:avLst/>
          </a:prstGeom>
          <a:effectLst>
            <a:softEdge rad="63500"/>
          </a:effectLst>
        </p:spPr>
      </p:pic>
      <p:cxnSp>
        <p:nvCxnSpPr>
          <p:cNvPr id="9" name="Straight Connector 8"/>
          <p:cNvCxnSpPr/>
          <p:nvPr/>
        </p:nvCxnSpPr>
        <p:spPr>
          <a:xfrm flipV="1">
            <a:off x="1827212" y="1981200"/>
            <a:ext cx="1066800" cy="1600200"/>
          </a:xfrm>
          <a:prstGeom prst="line">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flipV="1">
            <a:off x="8456612" y="1066800"/>
            <a:ext cx="381000" cy="6858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3846512" y="1409700"/>
            <a:ext cx="4800600" cy="0"/>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sp>
        <p:nvSpPr>
          <p:cNvPr id="21510" name="TextBox 20"/>
          <p:cNvSpPr txBox="1">
            <a:spLocks noChangeArrowheads="1"/>
          </p:cNvSpPr>
          <p:nvPr/>
        </p:nvSpPr>
        <p:spPr bwMode="auto">
          <a:xfrm>
            <a:off x="5789612" y="1077914"/>
            <a:ext cx="1078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400" dirty="0">
                <a:latin typeface="Corbel" panose="020B0503020204020204" pitchFamily="34" charset="0"/>
              </a:rPr>
              <a:t>Truss: </a:t>
            </a:r>
            <a:r>
              <a:rPr lang="en-US" altLang="en-US" sz="1400" dirty="0" smtClean="0">
                <a:latin typeface="Corbel" panose="020B0503020204020204" pitchFamily="34" charset="0"/>
              </a:rPr>
              <a:t>360 </a:t>
            </a:r>
            <a:r>
              <a:rPr lang="en-US" altLang="en-US" sz="1400" dirty="0" err="1" smtClean="0">
                <a:latin typeface="Corbel" panose="020B0503020204020204" pitchFamily="34" charset="0"/>
              </a:rPr>
              <a:t>ft</a:t>
            </a:r>
            <a:endParaRPr lang="en-US" altLang="en-US" sz="1400" dirty="0">
              <a:latin typeface="Corbel" panose="020B0503020204020204" pitchFamily="34" charset="0"/>
            </a:endParaRPr>
          </a:p>
        </p:txBody>
      </p:sp>
      <p:cxnSp>
        <p:nvCxnSpPr>
          <p:cNvPr id="23" name="Straight Connector 22"/>
          <p:cNvCxnSpPr/>
          <p:nvPr/>
        </p:nvCxnSpPr>
        <p:spPr>
          <a:xfrm flipH="1">
            <a:off x="2208212" y="1981200"/>
            <a:ext cx="7620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1674812" y="3581400"/>
            <a:ext cx="2286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1513" name="TextBox 28"/>
          <p:cNvSpPr txBox="1">
            <a:spLocks noChangeArrowheads="1"/>
          </p:cNvSpPr>
          <p:nvPr/>
        </p:nvSpPr>
        <p:spPr bwMode="auto">
          <a:xfrm>
            <a:off x="1674813" y="2405064"/>
            <a:ext cx="8683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400" dirty="0">
                <a:solidFill>
                  <a:srgbClr val="00B0F0"/>
                </a:solidFill>
                <a:latin typeface="Corbel" panose="020B0503020204020204" pitchFamily="34" charset="0"/>
              </a:rPr>
              <a:t>Modules:</a:t>
            </a:r>
          </a:p>
          <a:p>
            <a:pPr algn="ctr" eaLnBrk="1" hangingPunct="1">
              <a:spcBef>
                <a:spcPct val="0"/>
              </a:spcBef>
              <a:buClrTx/>
              <a:buSzTx/>
              <a:buFontTx/>
              <a:buNone/>
            </a:pPr>
            <a:r>
              <a:rPr lang="en-US" altLang="en-US" sz="1400" dirty="0" smtClean="0">
                <a:solidFill>
                  <a:srgbClr val="00B0F0"/>
                </a:solidFill>
                <a:latin typeface="Corbel" panose="020B0503020204020204" pitchFamily="34" charset="0"/>
              </a:rPr>
              <a:t>170 </a:t>
            </a:r>
            <a:r>
              <a:rPr lang="en-US" altLang="en-US" sz="1400" dirty="0" err="1" smtClean="0">
                <a:solidFill>
                  <a:srgbClr val="00B0F0"/>
                </a:solidFill>
                <a:latin typeface="Corbel" panose="020B0503020204020204" pitchFamily="34" charset="0"/>
              </a:rPr>
              <a:t>ft</a:t>
            </a:r>
            <a:endParaRPr lang="en-US" altLang="en-US" sz="1400" dirty="0">
              <a:solidFill>
                <a:srgbClr val="00B0F0"/>
              </a:solidFill>
              <a:latin typeface="Corbel" panose="020B0503020204020204" pitchFamily="34" charset="0"/>
            </a:endParaRPr>
          </a:p>
        </p:txBody>
      </p:sp>
      <p:cxnSp>
        <p:nvCxnSpPr>
          <p:cNvPr id="30" name="Straight Connector 29"/>
          <p:cNvCxnSpPr/>
          <p:nvPr/>
        </p:nvCxnSpPr>
        <p:spPr>
          <a:xfrm flipH="1" flipV="1">
            <a:off x="9371012" y="1905000"/>
            <a:ext cx="425450" cy="685800"/>
          </a:xfrm>
          <a:prstGeom prst="line">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9063037" y="1905000"/>
            <a:ext cx="7620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9682162" y="2590800"/>
            <a:ext cx="2286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1517" name="TextBox 34"/>
          <p:cNvSpPr txBox="1">
            <a:spLocks noChangeArrowheads="1"/>
          </p:cNvSpPr>
          <p:nvPr/>
        </p:nvSpPr>
        <p:spPr bwMode="auto">
          <a:xfrm>
            <a:off x="9518928" y="1972123"/>
            <a:ext cx="11289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400" dirty="0">
                <a:solidFill>
                  <a:srgbClr val="00B0F0"/>
                </a:solidFill>
                <a:latin typeface="Corbel" panose="020B0503020204020204" pitchFamily="34" charset="0"/>
              </a:rPr>
              <a:t>Solar </a:t>
            </a:r>
            <a:r>
              <a:rPr lang="en-US" altLang="en-US" sz="1400" dirty="0" smtClean="0">
                <a:solidFill>
                  <a:srgbClr val="00B0F0"/>
                </a:solidFill>
                <a:latin typeface="Corbel" panose="020B0503020204020204" pitchFamily="34" charset="0"/>
              </a:rPr>
              <a:t>Arrays:</a:t>
            </a:r>
            <a:endParaRPr lang="en-US" altLang="en-US" sz="1400" dirty="0">
              <a:solidFill>
                <a:srgbClr val="00B0F0"/>
              </a:solidFill>
              <a:latin typeface="Corbel" panose="020B0503020204020204" pitchFamily="34" charset="0"/>
            </a:endParaRPr>
          </a:p>
          <a:p>
            <a:pPr algn="ctr" eaLnBrk="1" hangingPunct="1">
              <a:spcBef>
                <a:spcPct val="0"/>
              </a:spcBef>
              <a:buClrTx/>
              <a:buSzTx/>
              <a:buFontTx/>
              <a:buNone/>
            </a:pPr>
            <a:r>
              <a:rPr lang="en-US" altLang="en-US" sz="1400" dirty="0" smtClean="0">
                <a:solidFill>
                  <a:srgbClr val="00B0F0"/>
                </a:solidFill>
                <a:latin typeface="Corbel" panose="020B0503020204020204" pitchFamily="34" charset="0"/>
              </a:rPr>
              <a:t>115 </a:t>
            </a:r>
            <a:r>
              <a:rPr lang="en-US" altLang="en-US" sz="1400" dirty="0" err="1" smtClean="0">
                <a:solidFill>
                  <a:srgbClr val="00B0F0"/>
                </a:solidFill>
                <a:latin typeface="Corbel" panose="020B0503020204020204" pitchFamily="34" charset="0"/>
              </a:rPr>
              <a:t>ft</a:t>
            </a:r>
            <a:endParaRPr lang="en-US" altLang="en-US" sz="1400" dirty="0">
              <a:solidFill>
                <a:srgbClr val="00B0F0"/>
              </a:solidFill>
              <a:latin typeface="Corbel" panose="020B0503020204020204" pitchFamily="34" charset="0"/>
            </a:endParaRPr>
          </a:p>
        </p:txBody>
      </p:sp>
      <p:cxnSp>
        <p:nvCxnSpPr>
          <p:cNvPr id="36" name="Straight Connector 35"/>
          <p:cNvCxnSpPr/>
          <p:nvPr/>
        </p:nvCxnSpPr>
        <p:spPr>
          <a:xfrm flipV="1">
            <a:off x="3603625" y="1077914"/>
            <a:ext cx="457200" cy="674687"/>
          </a:xfrm>
          <a:prstGeom prst="line">
            <a:avLst/>
          </a:prstGeom>
          <a:ln w="19050">
            <a:headEnd type="none"/>
            <a:tailEnd type="none"/>
          </a:ln>
        </p:spPr>
        <p:style>
          <a:lnRef idx="1">
            <a:schemeClr val="accent1"/>
          </a:lnRef>
          <a:fillRef idx="0">
            <a:schemeClr val="accent1"/>
          </a:fillRef>
          <a:effectRef idx="0">
            <a:schemeClr val="accent1"/>
          </a:effectRef>
          <a:fontRef idx="minor">
            <a:schemeClr val="tx1"/>
          </a:fontRef>
        </p:style>
      </p:cxnSp>
      <p:sp>
        <p:nvSpPr>
          <p:cNvPr id="21519" name="TextBox 37"/>
          <p:cNvSpPr txBox="1">
            <a:spLocks noChangeArrowheads="1"/>
          </p:cNvSpPr>
          <p:nvPr/>
        </p:nvSpPr>
        <p:spPr bwMode="auto">
          <a:xfrm>
            <a:off x="1522412" y="5312328"/>
            <a:ext cx="4411662"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800" b="1" dirty="0">
                <a:latin typeface="Corbel" panose="020B0503020204020204" pitchFamily="34" charset="0"/>
              </a:rPr>
              <a:t>Mass</a:t>
            </a:r>
            <a:r>
              <a:rPr lang="en-US" altLang="en-US" sz="1800" dirty="0">
                <a:latin typeface="Corbel" panose="020B0503020204020204" pitchFamily="34" charset="0"/>
              </a:rPr>
              <a:t>: </a:t>
            </a:r>
            <a:r>
              <a:rPr lang="en-US" altLang="en-US" sz="1800" dirty="0" smtClean="0">
                <a:latin typeface="Corbel" panose="020B0503020204020204" pitchFamily="34" charset="0"/>
              </a:rPr>
              <a:t>~1,000,000 </a:t>
            </a:r>
            <a:r>
              <a:rPr lang="en-US" altLang="en-US" sz="1800" dirty="0" err="1" smtClean="0">
                <a:latin typeface="Corbel" panose="020B0503020204020204" pitchFamily="34" charset="0"/>
              </a:rPr>
              <a:t>lbs</a:t>
            </a:r>
            <a:endParaRPr lang="en-US" altLang="en-US" sz="1800" dirty="0">
              <a:latin typeface="Corbel" panose="020B0503020204020204" pitchFamily="34" charset="0"/>
            </a:endParaRPr>
          </a:p>
          <a:p>
            <a:pPr eaLnBrk="1" hangingPunct="1">
              <a:spcBef>
                <a:spcPct val="0"/>
              </a:spcBef>
              <a:buClrTx/>
              <a:buSzTx/>
              <a:buFontTx/>
              <a:buNone/>
            </a:pPr>
            <a:r>
              <a:rPr lang="en-US" altLang="en-US" sz="1800" b="1" dirty="0">
                <a:latin typeface="Corbel" panose="020B0503020204020204" pitchFamily="34" charset="0"/>
              </a:rPr>
              <a:t>Habitable Volume</a:t>
            </a:r>
            <a:r>
              <a:rPr lang="en-US" altLang="en-US" sz="1800" dirty="0">
                <a:latin typeface="Corbel" panose="020B0503020204020204" pitchFamily="34" charset="0"/>
              </a:rPr>
              <a:t>: </a:t>
            </a:r>
            <a:r>
              <a:rPr lang="en-US" altLang="en-US" sz="1800" dirty="0" smtClean="0">
                <a:latin typeface="Corbel" panose="020B0503020204020204" pitchFamily="34" charset="0"/>
              </a:rPr>
              <a:t>43,000 ft</a:t>
            </a:r>
            <a:r>
              <a:rPr lang="en-US" altLang="en-US" sz="1800" baseline="30000" dirty="0" smtClean="0">
                <a:latin typeface="Corbel" panose="020B0503020204020204" pitchFamily="34" charset="0"/>
              </a:rPr>
              <a:t>3</a:t>
            </a:r>
          </a:p>
          <a:p>
            <a:pPr>
              <a:spcBef>
                <a:spcPct val="0"/>
              </a:spcBef>
              <a:buClrTx/>
              <a:buSzTx/>
              <a:buNone/>
            </a:pPr>
            <a:r>
              <a:rPr lang="en-US" altLang="en-US" sz="1400" dirty="0" smtClean="0">
                <a:latin typeface="Corbel" panose="020B0503020204020204" pitchFamily="34" charset="0"/>
              </a:rPr>
              <a:t>(about the size of 3 US homes of 2,000 </a:t>
            </a:r>
            <a:r>
              <a:rPr lang="en-US" altLang="en-US" sz="1800" dirty="0" smtClean="0">
                <a:latin typeface="Corbel" panose="020B0503020204020204" pitchFamily="34" charset="0"/>
              </a:rPr>
              <a:t>ft</a:t>
            </a:r>
            <a:r>
              <a:rPr lang="en-US" altLang="en-US" sz="1800" baseline="30000" dirty="0" smtClean="0">
                <a:latin typeface="Corbel" panose="020B0503020204020204" pitchFamily="34" charset="0"/>
              </a:rPr>
              <a:t>2</a:t>
            </a:r>
            <a:r>
              <a:rPr lang="en-US" altLang="en-US" sz="1800" dirty="0" smtClean="0">
                <a:latin typeface="Corbel" panose="020B0503020204020204" pitchFamily="34" charset="0"/>
              </a:rPr>
              <a:t>)</a:t>
            </a:r>
            <a:endParaRPr lang="en-US" altLang="en-US" sz="1800" dirty="0">
              <a:latin typeface="Corbel" panose="020B0503020204020204" pitchFamily="34" charset="0"/>
            </a:endParaRPr>
          </a:p>
          <a:p>
            <a:pPr eaLnBrk="1" hangingPunct="1">
              <a:spcBef>
                <a:spcPct val="0"/>
              </a:spcBef>
              <a:buClrTx/>
              <a:buSzTx/>
              <a:buFontTx/>
              <a:buNone/>
            </a:pPr>
            <a:r>
              <a:rPr lang="en-US" altLang="en-US" sz="1800" b="1" dirty="0">
                <a:latin typeface="Corbel" panose="020B0503020204020204" pitchFamily="34" charset="0"/>
              </a:rPr>
              <a:t>Solar Power Generation Capability</a:t>
            </a:r>
            <a:r>
              <a:rPr lang="en-US" altLang="en-US" sz="1800" dirty="0">
                <a:latin typeface="Corbel" panose="020B0503020204020204" pitchFamily="34" charset="0"/>
              </a:rPr>
              <a:t>: </a:t>
            </a:r>
            <a:r>
              <a:rPr lang="en-US" altLang="en-US" sz="1800" dirty="0" smtClean="0">
                <a:latin typeface="Corbel" panose="020B0503020204020204" pitchFamily="34" charset="0"/>
              </a:rPr>
              <a:t>84+ kW</a:t>
            </a:r>
          </a:p>
          <a:p>
            <a:pPr eaLnBrk="1" hangingPunct="1">
              <a:spcBef>
                <a:spcPct val="0"/>
              </a:spcBef>
              <a:buClrTx/>
              <a:buSzTx/>
              <a:buFontTx/>
              <a:buNone/>
            </a:pPr>
            <a:r>
              <a:rPr lang="en-US" altLang="en-US" sz="1400" dirty="0" smtClean="0">
                <a:latin typeface="Corbel" panose="020B0503020204020204" pitchFamily="34" charset="0"/>
              </a:rPr>
              <a:t>(~70 kW typical usage compared to ~1.5 kW for a home)</a:t>
            </a:r>
            <a:endParaRPr lang="en-US" altLang="en-US" sz="1400" dirty="0">
              <a:latin typeface="Corbel" panose="020B0503020204020204" pitchFamily="34" charset="0"/>
            </a:endParaRPr>
          </a:p>
        </p:txBody>
      </p:sp>
      <p:sp>
        <p:nvSpPr>
          <p:cNvPr id="21521" name="TextBox 39"/>
          <p:cNvSpPr txBox="1">
            <a:spLocks noChangeArrowheads="1"/>
          </p:cNvSpPr>
          <p:nvPr/>
        </p:nvSpPr>
        <p:spPr bwMode="auto">
          <a:xfrm>
            <a:off x="7008812" y="5312328"/>
            <a:ext cx="43259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800" b="1" dirty="0">
                <a:latin typeface="Corbel" panose="020B0503020204020204" pitchFamily="34" charset="0"/>
              </a:rPr>
              <a:t>Altitude</a:t>
            </a:r>
            <a:r>
              <a:rPr lang="en-US" altLang="en-US" sz="1800" dirty="0">
                <a:latin typeface="Corbel" panose="020B0503020204020204" pitchFamily="34" charset="0"/>
              </a:rPr>
              <a:t>: </a:t>
            </a:r>
            <a:r>
              <a:rPr lang="en-US" altLang="en-US" sz="1800" dirty="0" smtClean="0">
                <a:latin typeface="Corbel" panose="020B0503020204020204" pitchFamily="34" charset="0"/>
              </a:rPr>
              <a:t>~250 mi </a:t>
            </a:r>
            <a:endParaRPr lang="en-US" altLang="en-US" sz="1800" dirty="0">
              <a:latin typeface="Corbel" panose="020B0503020204020204" pitchFamily="34" charset="0"/>
            </a:endParaRPr>
          </a:p>
          <a:p>
            <a:pPr eaLnBrk="1" hangingPunct="1">
              <a:spcBef>
                <a:spcPct val="0"/>
              </a:spcBef>
              <a:buClrTx/>
              <a:buSzTx/>
              <a:buFontTx/>
              <a:buNone/>
            </a:pPr>
            <a:r>
              <a:rPr lang="en-US" altLang="en-US" sz="1800" b="1" dirty="0">
                <a:latin typeface="Corbel" panose="020B0503020204020204" pitchFamily="34" charset="0"/>
              </a:rPr>
              <a:t>Orbital Speed</a:t>
            </a:r>
            <a:r>
              <a:rPr lang="en-US" altLang="en-US" sz="1800" dirty="0">
                <a:latin typeface="Corbel" panose="020B0503020204020204" pitchFamily="34" charset="0"/>
              </a:rPr>
              <a:t>: </a:t>
            </a:r>
            <a:r>
              <a:rPr lang="en-US" altLang="en-US" sz="1800" dirty="0" smtClean="0">
                <a:latin typeface="Corbel" panose="020B0503020204020204" pitchFamily="34" charset="0"/>
              </a:rPr>
              <a:t>17,500 mph (5 mi/sec</a:t>
            </a:r>
            <a:r>
              <a:rPr lang="en-US" altLang="en-US" sz="1800" dirty="0">
                <a:latin typeface="Corbel" panose="020B0503020204020204" pitchFamily="34" charset="0"/>
              </a:rPr>
              <a:t>)</a:t>
            </a:r>
          </a:p>
          <a:p>
            <a:pPr eaLnBrk="1" hangingPunct="1">
              <a:spcBef>
                <a:spcPct val="0"/>
              </a:spcBef>
              <a:buClrTx/>
              <a:buSzTx/>
              <a:buFontTx/>
              <a:buNone/>
            </a:pPr>
            <a:r>
              <a:rPr lang="en-US" altLang="en-US" sz="1800" b="1" dirty="0">
                <a:latin typeface="Corbel" panose="020B0503020204020204" pitchFamily="34" charset="0"/>
              </a:rPr>
              <a:t>Orbital Period</a:t>
            </a:r>
            <a:r>
              <a:rPr lang="en-US" altLang="en-US" sz="1800" dirty="0">
                <a:latin typeface="Corbel" panose="020B0503020204020204" pitchFamily="34" charset="0"/>
              </a:rPr>
              <a:t>: 90 minutes (16 sunrises/sunsets per day)</a:t>
            </a:r>
          </a:p>
        </p:txBody>
      </p:sp>
    </p:spTree>
    <p:extLst>
      <p:ext uri="{BB962C8B-B14F-4D97-AF65-F5344CB8AC3E}">
        <p14:creationId xmlns:p14="http://schemas.microsoft.com/office/powerpoint/2010/main" val="3016779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xmlns:lc="http://schemas.openxmlformats.org/drawingml/2006/lockedCanvas" id="{51C20CED-DD8B-9445-B58A-726BFD9A7B08}"/>
              </a:ext>
            </a:extLst>
          </p:cNvPr>
          <p:cNvPicPr>
            <a:picLocks noChangeAspect="1"/>
          </p:cNvPicPr>
          <p:nvPr/>
        </p:nvPicPr>
        <p:blipFill rotWithShape="1">
          <a:blip r:embed="rId4"/>
          <a:srcRect l="28867" b="10317"/>
          <a:stretch/>
        </p:blipFill>
        <p:spPr>
          <a:xfrm>
            <a:off x="45152" y="0"/>
            <a:ext cx="8165433" cy="6858000"/>
          </a:xfrm>
          <a:prstGeom prst="rect">
            <a:avLst/>
          </a:prstGeom>
        </p:spPr>
      </p:pic>
      <p:sp>
        <p:nvSpPr>
          <p:cNvPr id="4" name="Title 2">
            <a:extLst>
              <a:ext uri="{FF2B5EF4-FFF2-40B4-BE49-F238E27FC236}">
                <a16:creationId xmlns="" xmlns:a16="http://schemas.microsoft.com/office/drawing/2014/main" xmlns:lc="http://schemas.openxmlformats.org/drawingml/2006/lockedCanvas" id="{5E397BA5-5D6E-0840-B006-B18701F12565}"/>
              </a:ext>
            </a:extLst>
          </p:cNvPr>
          <p:cNvSpPr>
            <a:spLocks noGrp="1"/>
          </p:cNvSpPr>
          <p:nvPr/>
        </p:nvSpPr>
        <p:spPr>
          <a:xfrm>
            <a:off x="5692805" y="912348"/>
            <a:ext cx="6385424" cy="1203406"/>
          </a:xfrm>
          <a:prstGeom prst="rect">
            <a:avLst/>
          </a:prstGeom>
          <a:noFill/>
        </p:spPr>
        <p:txBody>
          <a:bodyPr vert="horz" lIns="91440" tIns="45720" rIns="91440" bIns="45720" rtlCol="0" anchor="ctr">
            <a:spAutoFit/>
          </a:bodyPr>
          <a:lstStyle>
            <a:lvl1pPr algn="r" defTabSz="914400" rtl="0" eaLnBrk="1" latinLnBrk="0" hangingPunct="1">
              <a:lnSpc>
                <a:spcPct val="90000"/>
              </a:lnSpc>
              <a:spcBef>
                <a:spcPct val="0"/>
              </a:spcBef>
              <a:buNone/>
              <a:defRPr sz="4000" b="0" kern="1200">
                <a:solidFill>
                  <a:srgbClr val="65CBF9"/>
                </a:solidFill>
                <a:latin typeface="Helvetica" pitchFamily="2" charset="0"/>
                <a:ea typeface="+mj-ea"/>
                <a:cs typeface="Arial" panose="020B0604020202020204" pitchFamily="34" charset="0"/>
              </a:defRPr>
            </a:lvl1pPr>
          </a:lstStyle>
          <a:p>
            <a:pPr algn="l"/>
            <a:r>
              <a:rPr lang="en-US" dirty="0"/>
              <a:t>The </a:t>
            </a:r>
            <a:r>
              <a:rPr lang="en-US" b="1" dirty="0"/>
              <a:t>Mission</a:t>
            </a:r>
            <a:r>
              <a:rPr lang="en-US" dirty="0"/>
              <a:t> of the International Space Station</a:t>
            </a:r>
          </a:p>
        </p:txBody>
      </p:sp>
      <p:sp>
        <p:nvSpPr>
          <p:cNvPr id="5" name="Content Placeholder 2">
            <a:extLst>
              <a:ext uri="{FF2B5EF4-FFF2-40B4-BE49-F238E27FC236}">
                <a16:creationId xmlns="" xmlns:a16="http://schemas.microsoft.com/office/drawing/2014/main" xmlns:lc="http://schemas.openxmlformats.org/drawingml/2006/lockedCanvas" id="{038DA14E-EDE4-2C4C-9AEC-F7279A9AC296}"/>
              </a:ext>
            </a:extLst>
          </p:cNvPr>
          <p:cNvSpPr>
            <a:spLocks noGrp="1"/>
          </p:cNvSpPr>
          <p:nvPr/>
        </p:nvSpPr>
        <p:spPr>
          <a:xfrm>
            <a:off x="6227652" y="2296729"/>
            <a:ext cx="5850577" cy="400050"/>
          </a:xfrm>
          <a:prstGeom prst="rect">
            <a:avLst/>
          </a:prstGeom>
        </p:spPr>
        <p:txBody>
          <a:bodyPr vert="horz" lIns="91440" tIns="45720" rIns="91440" bIns="45720" rtlCol="0">
            <a:noAutofit/>
          </a:bodyPr>
          <a:lstStyle>
            <a:lvl1pPr marL="0" indent="0" algn="r" defTabSz="914400" rtl="0" eaLnBrk="1" latinLnBrk="0" hangingPunct="1">
              <a:lnSpc>
                <a:spcPct val="100000"/>
              </a:lnSpc>
              <a:spcBef>
                <a:spcPts val="1000"/>
              </a:spcBef>
              <a:buFont typeface="Arial" panose="020B0604020202020204" pitchFamily="34" charset="0"/>
              <a:buNone/>
              <a:defRPr sz="1800" kern="1200">
                <a:solidFill>
                  <a:schemeClr val="bg1"/>
                </a:solidFill>
                <a:latin typeface="Helvetica" pitchFamily="2"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l">
              <a:spcBef>
                <a:spcPts val="0"/>
              </a:spcBef>
              <a:spcAft>
                <a:spcPts val="1200"/>
              </a:spcAft>
              <a:buFont typeface="+mj-lt"/>
              <a:buAutoNum type="arabicPeriod"/>
            </a:pPr>
            <a:r>
              <a:rPr lang="en-US" sz="2200" dirty="0">
                <a:solidFill>
                  <a:schemeClr val="tx1"/>
                </a:solidFill>
                <a:latin typeface="Helvetica" pitchFamily="2" charset="0"/>
              </a:rPr>
              <a:t>Basis for international and commercial human exploration partnerships</a:t>
            </a:r>
          </a:p>
          <a:p>
            <a:pPr marL="457200" indent="-457200" algn="l">
              <a:spcBef>
                <a:spcPts val="0"/>
              </a:spcBef>
              <a:spcAft>
                <a:spcPts val="1200"/>
              </a:spcAft>
              <a:buFont typeface="+mj-lt"/>
              <a:buAutoNum type="arabicPeriod"/>
            </a:pPr>
            <a:r>
              <a:rPr lang="en-US" sz="2200" dirty="0">
                <a:solidFill>
                  <a:schemeClr val="tx1"/>
                </a:solidFill>
              </a:rPr>
              <a:t>Enable long duration human spaceflight beyond Low-Earth Orbit (LEO)</a:t>
            </a:r>
          </a:p>
          <a:p>
            <a:pPr marL="457200" indent="-457200" algn="l">
              <a:spcBef>
                <a:spcPts val="0"/>
              </a:spcBef>
              <a:spcAft>
                <a:spcPts val="1200"/>
              </a:spcAft>
              <a:buFont typeface="+mj-lt"/>
              <a:buAutoNum type="arabicPeriod"/>
            </a:pPr>
            <a:r>
              <a:rPr lang="en-US" sz="2200" dirty="0">
                <a:solidFill>
                  <a:schemeClr val="tx1"/>
                </a:solidFill>
              </a:rPr>
              <a:t>Returning benefits to humanity through basic and applied research</a:t>
            </a:r>
          </a:p>
          <a:p>
            <a:pPr marL="457200" indent="-457200" algn="l">
              <a:spcBef>
                <a:spcPts val="0"/>
              </a:spcBef>
              <a:spcAft>
                <a:spcPts val="1200"/>
              </a:spcAft>
              <a:buFont typeface="+mj-lt"/>
              <a:buAutoNum type="arabicPeriod"/>
            </a:pPr>
            <a:r>
              <a:rPr lang="en-US" sz="2200" dirty="0">
                <a:solidFill>
                  <a:schemeClr val="tx1"/>
                </a:solidFill>
              </a:rPr>
              <a:t>Enabling the development of a commercial market in LEO</a:t>
            </a:r>
          </a:p>
        </p:txBody>
      </p:sp>
      <p:pic>
        <p:nvPicPr>
          <p:cNvPr id="3" name="ISS Symphony - Timelapse of Earth">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803225" y="5627848"/>
            <a:ext cx="2164583" cy="1217613"/>
          </a:xfrm>
          <a:prstGeom prst="rect">
            <a:avLst/>
          </a:prstGeom>
        </p:spPr>
      </p:pic>
    </p:spTree>
    <p:extLst>
      <p:ext uri="{BB962C8B-B14F-4D97-AF65-F5344CB8AC3E}">
        <p14:creationId xmlns:p14="http://schemas.microsoft.com/office/powerpoint/2010/main" val="2940959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489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3"/>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xmlns:lc="http://schemas.openxmlformats.org/drawingml/2006/lockedCanvas" id="{DD2FA65D-E37C-414B-89E1-D7D9E1EC7B33}"/>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1471819" y="1321937"/>
            <a:ext cx="1950338" cy="2141520"/>
          </a:xfrm>
          <a:prstGeom prst="rect">
            <a:avLst/>
          </a:prstGeom>
        </p:spPr>
      </p:pic>
      <p:grpSp>
        <p:nvGrpSpPr>
          <p:cNvPr id="4" name="Group 3">
            <a:extLst>
              <a:ext uri="{FF2B5EF4-FFF2-40B4-BE49-F238E27FC236}">
                <a16:creationId xmlns="" xmlns:a16="http://schemas.microsoft.com/office/drawing/2014/main" xmlns:lc="http://schemas.openxmlformats.org/drawingml/2006/lockedCanvas" id="{163ADA61-6EE1-4444-92FB-A8EEA961D3B4}"/>
              </a:ext>
            </a:extLst>
          </p:cNvPr>
          <p:cNvGrpSpPr/>
          <p:nvPr/>
        </p:nvGrpSpPr>
        <p:grpSpPr>
          <a:xfrm>
            <a:off x="4069727" y="4293067"/>
            <a:ext cx="2986142" cy="2004450"/>
            <a:chOff x="5050841" y="4481620"/>
            <a:chExt cx="2986142" cy="2004450"/>
          </a:xfrm>
        </p:grpSpPr>
        <p:pic>
          <p:nvPicPr>
            <p:cNvPr id="22" name="Picture 21">
              <a:extLst>
                <a:ext uri="{FF2B5EF4-FFF2-40B4-BE49-F238E27FC236}">
                  <a16:creationId xmlns="" xmlns:a16="http://schemas.microsoft.com/office/drawing/2014/main" xmlns:lc="http://schemas.openxmlformats.org/drawingml/2006/lockedCanvas" id="{C17243C9-C8CE-D14A-AFDA-A01012CBC51C}"/>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5679646" y="4481620"/>
              <a:ext cx="2357337" cy="1847262"/>
            </a:xfrm>
            <a:prstGeom prst="rect">
              <a:avLst/>
            </a:prstGeom>
          </p:spPr>
        </p:pic>
        <p:pic>
          <p:nvPicPr>
            <p:cNvPr id="23" name="Picture 22">
              <a:extLst>
                <a:ext uri="{FF2B5EF4-FFF2-40B4-BE49-F238E27FC236}">
                  <a16:creationId xmlns="" xmlns:a16="http://schemas.microsoft.com/office/drawing/2014/main" xmlns:lc="http://schemas.openxmlformats.org/drawingml/2006/lockedCanvas" id="{0B54172D-5424-8E45-9B62-F04A7CDAD4E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050841" y="4752413"/>
              <a:ext cx="1047058" cy="1576469"/>
            </a:xfrm>
            <a:prstGeom prst="rect">
              <a:avLst/>
            </a:prstGeom>
          </p:spPr>
        </p:pic>
        <p:sp>
          <p:nvSpPr>
            <p:cNvPr id="24" name="Content Placeholder 5">
              <a:extLst>
                <a:ext uri="{FF2B5EF4-FFF2-40B4-BE49-F238E27FC236}">
                  <a16:creationId xmlns="" xmlns:a16="http://schemas.microsoft.com/office/drawing/2014/main" xmlns:lc="http://schemas.openxmlformats.org/drawingml/2006/lockedCanvas" id="{754472D2-7570-8747-AEB0-C58511E69893}"/>
                </a:ext>
              </a:extLst>
            </p:cNvPr>
            <p:cNvSpPr txBox="1">
              <a:spLocks/>
            </p:cNvSpPr>
            <p:nvPr/>
          </p:nvSpPr>
          <p:spPr>
            <a:xfrm>
              <a:off x="5864736" y="6178293"/>
              <a:ext cx="1534135" cy="307777"/>
            </a:xfrm>
            <a:prstGeom prst="rect">
              <a:avLst/>
            </a:prstGeom>
            <a:solidFill>
              <a:schemeClr val="bg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Genetic Analysis</a:t>
              </a:r>
            </a:p>
          </p:txBody>
        </p:sp>
      </p:grpSp>
      <p:grpSp>
        <p:nvGrpSpPr>
          <p:cNvPr id="5" name="Group 4">
            <a:extLst>
              <a:ext uri="{FF2B5EF4-FFF2-40B4-BE49-F238E27FC236}">
                <a16:creationId xmlns="" xmlns:a16="http://schemas.microsoft.com/office/drawing/2014/main" xmlns:lc="http://schemas.openxmlformats.org/drawingml/2006/lockedCanvas" id="{E691A682-75E4-C046-8177-827BC74473B1}"/>
              </a:ext>
            </a:extLst>
          </p:cNvPr>
          <p:cNvGrpSpPr/>
          <p:nvPr/>
        </p:nvGrpSpPr>
        <p:grpSpPr>
          <a:xfrm>
            <a:off x="266942" y="3915351"/>
            <a:ext cx="3002893" cy="2401788"/>
            <a:chOff x="8815787" y="4076698"/>
            <a:chExt cx="3002893" cy="2401788"/>
          </a:xfrm>
        </p:grpSpPr>
        <p:pic>
          <p:nvPicPr>
            <p:cNvPr id="19" name="Picture 18">
              <a:extLst>
                <a:ext uri="{FF2B5EF4-FFF2-40B4-BE49-F238E27FC236}">
                  <a16:creationId xmlns="" xmlns:a16="http://schemas.microsoft.com/office/drawing/2014/main" xmlns:lc="http://schemas.openxmlformats.org/drawingml/2006/lockedCanvas" id="{E119C7F9-0868-6B4E-BA08-469C6DFAB101}"/>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10048114" y="4076698"/>
              <a:ext cx="1770566" cy="2244600"/>
            </a:xfrm>
            <a:prstGeom prst="rect">
              <a:avLst/>
            </a:prstGeom>
          </p:spPr>
        </p:pic>
        <p:pic>
          <p:nvPicPr>
            <p:cNvPr id="20" name="Picture 19">
              <a:extLst>
                <a:ext uri="{FF2B5EF4-FFF2-40B4-BE49-F238E27FC236}">
                  <a16:creationId xmlns="" xmlns:a16="http://schemas.microsoft.com/office/drawing/2014/main" xmlns:lc="http://schemas.openxmlformats.org/drawingml/2006/lockedCanvas" id="{64D557C8-7502-2843-AC47-6ADB06D047CF}"/>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flipH="1">
              <a:off x="8815787" y="4642221"/>
              <a:ext cx="1375932" cy="1679077"/>
            </a:xfrm>
            <a:prstGeom prst="rect">
              <a:avLst/>
            </a:prstGeom>
          </p:spPr>
        </p:pic>
        <p:sp>
          <p:nvSpPr>
            <p:cNvPr id="21" name="TextBox 10">
              <a:extLst>
                <a:ext uri="{FF2B5EF4-FFF2-40B4-BE49-F238E27FC236}">
                  <a16:creationId xmlns="" xmlns:a16="http://schemas.microsoft.com/office/drawing/2014/main" xmlns:lc="http://schemas.openxmlformats.org/drawingml/2006/lockedCanvas" id="{0C82E538-A335-5F46-975D-56BA85CC068B}"/>
                </a:ext>
              </a:extLst>
            </p:cNvPr>
            <p:cNvSpPr txBox="1"/>
            <p:nvPr/>
          </p:nvSpPr>
          <p:spPr>
            <a:xfrm>
              <a:off x="9699733" y="6170709"/>
              <a:ext cx="1233664" cy="307777"/>
            </a:xfrm>
            <a:prstGeom prst="rect">
              <a:avLst/>
            </a:prstGeom>
            <a:solidFill>
              <a:schemeClr val="bg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Helvetica" pitchFamily="2" charset="0"/>
                </a:rPr>
                <a:t>Microscopes</a:t>
              </a:r>
            </a:p>
          </p:txBody>
        </p:sp>
      </p:grpSp>
      <p:pic>
        <p:nvPicPr>
          <p:cNvPr id="6" name="Picture 5">
            <a:extLst>
              <a:ext uri="{FF2B5EF4-FFF2-40B4-BE49-F238E27FC236}">
                <a16:creationId xmlns="" xmlns:a16="http://schemas.microsoft.com/office/drawing/2014/main" xmlns:lc="http://schemas.openxmlformats.org/drawingml/2006/lockedCanvas" id="{2F014DB2-DFCD-AA4B-81FC-84DDC6ED8456}"/>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282315" y="1710857"/>
            <a:ext cx="1355039" cy="1752600"/>
          </a:xfrm>
          <a:prstGeom prst="rect">
            <a:avLst/>
          </a:prstGeom>
        </p:spPr>
      </p:pic>
      <p:sp>
        <p:nvSpPr>
          <p:cNvPr id="7" name="Rectangle 6">
            <a:extLst>
              <a:ext uri="{FF2B5EF4-FFF2-40B4-BE49-F238E27FC236}">
                <a16:creationId xmlns="" xmlns:a16="http://schemas.microsoft.com/office/drawing/2014/main" xmlns:lc="http://schemas.openxmlformats.org/drawingml/2006/lockedCanvas" id="{6E0078BA-D048-0D47-BB3B-B4CF8C630E40}"/>
              </a:ext>
            </a:extLst>
          </p:cNvPr>
          <p:cNvSpPr/>
          <p:nvPr/>
        </p:nvSpPr>
        <p:spPr>
          <a:xfrm>
            <a:off x="1333727" y="3309568"/>
            <a:ext cx="889987" cy="307777"/>
          </a:xfrm>
          <a:prstGeom prst="rect">
            <a:avLst/>
          </a:prstGeom>
          <a:solidFill>
            <a:schemeClr val="bg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a:latin typeface="Helvetica" pitchFamily="2" charset="0"/>
              </a:rPr>
              <a:t>Freezers</a:t>
            </a:r>
          </a:p>
        </p:txBody>
      </p:sp>
      <p:pic>
        <p:nvPicPr>
          <p:cNvPr id="8" name="Picture 7">
            <a:extLst>
              <a:ext uri="{FF2B5EF4-FFF2-40B4-BE49-F238E27FC236}">
                <a16:creationId xmlns="" xmlns:a16="http://schemas.microsoft.com/office/drawing/2014/main" xmlns:lc="http://schemas.openxmlformats.org/drawingml/2006/lockedCanvas" id="{75877F7F-40B9-A149-A878-3AF773C85490}"/>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t="-1" b="2420"/>
          <a:stretch/>
        </p:blipFill>
        <p:spPr>
          <a:xfrm>
            <a:off x="10079176" y="848092"/>
            <a:ext cx="1635784" cy="2615366"/>
          </a:xfrm>
          <a:prstGeom prst="rect">
            <a:avLst/>
          </a:prstGeom>
        </p:spPr>
      </p:pic>
      <p:pic>
        <p:nvPicPr>
          <p:cNvPr id="9" name="Picture 8">
            <a:extLst>
              <a:ext uri="{FF2B5EF4-FFF2-40B4-BE49-F238E27FC236}">
                <a16:creationId xmlns="" xmlns:a16="http://schemas.microsoft.com/office/drawing/2014/main" xmlns:lc="http://schemas.openxmlformats.org/drawingml/2006/lockedCanvas" id="{35838706-5B7D-C048-BAC5-C94FC7D8254B}"/>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a:stretch/>
        </p:blipFill>
        <p:spPr>
          <a:xfrm flipH="1">
            <a:off x="9163924" y="1614604"/>
            <a:ext cx="1262205" cy="1848854"/>
          </a:xfrm>
          <a:prstGeom prst="rect">
            <a:avLst/>
          </a:prstGeom>
        </p:spPr>
      </p:pic>
      <p:sp>
        <p:nvSpPr>
          <p:cNvPr id="10" name="Content Placeholder 5">
            <a:extLst>
              <a:ext uri="{FF2B5EF4-FFF2-40B4-BE49-F238E27FC236}">
                <a16:creationId xmlns="" xmlns:a16="http://schemas.microsoft.com/office/drawing/2014/main" xmlns:lc="http://schemas.openxmlformats.org/drawingml/2006/lockedCanvas" id="{F7CB40ED-F6DF-F44A-BDF5-B33FA5566831}"/>
              </a:ext>
            </a:extLst>
          </p:cNvPr>
          <p:cNvSpPr txBox="1">
            <a:spLocks/>
          </p:cNvSpPr>
          <p:nvPr/>
        </p:nvSpPr>
        <p:spPr>
          <a:xfrm>
            <a:off x="9600139" y="3309568"/>
            <a:ext cx="1651980" cy="307777"/>
          </a:xfrm>
          <a:prstGeom prst="rect">
            <a:avLst/>
          </a:prstGeom>
          <a:solidFill>
            <a:schemeClr val="bg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Human Research</a:t>
            </a:r>
          </a:p>
        </p:txBody>
      </p:sp>
      <p:pic>
        <p:nvPicPr>
          <p:cNvPr id="11" name="Picture 10">
            <a:extLst>
              <a:ext uri="{FF2B5EF4-FFF2-40B4-BE49-F238E27FC236}">
                <a16:creationId xmlns="" xmlns:a16="http://schemas.microsoft.com/office/drawing/2014/main" xmlns:lc="http://schemas.openxmlformats.org/drawingml/2006/lockedCanvas" id="{93B447A1-9716-BE46-9E54-3E8339FDA711}"/>
              </a:ext>
            </a:extLst>
          </p:cNvPr>
          <p:cNvPicPr>
            <a:picLocks noChangeAspect="1"/>
          </p:cNvPicPr>
          <p:nvPr/>
        </p:nvPicPr>
        <p:blipFill>
          <a:blip r:embed="rId10"/>
          <a:stretch>
            <a:fillRect/>
          </a:stretch>
        </p:blipFill>
        <p:spPr>
          <a:xfrm>
            <a:off x="5434948" y="1771857"/>
            <a:ext cx="2541371" cy="1691600"/>
          </a:xfrm>
          <a:prstGeom prst="rect">
            <a:avLst/>
          </a:prstGeom>
        </p:spPr>
      </p:pic>
      <p:pic>
        <p:nvPicPr>
          <p:cNvPr id="12" name="Picture 11">
            <a:extLst>
              <a:ext uri="{FF2B5EF4-FFF2-40B4-BE49-F238E27FC236}">
                <a16:creationId xmlns="" xmlns:a16="http://schemas.microsoft.com/office/drawing/2014/main" xmlns:lc="http://schemas.openxmlformats.org/drawingml/2006/lockedCanvas" id="{3607013A-2EE7-894B-B5AF-58618B6EBBBA}"/>
              </a:ext>
            </a:extLst>
          </p:cNvPr>
          <p:cNvPicPr>
            <a:picLocks noChangeAspect="1"/>
          </p:cNvPicPr>
          <p:nvPr/>
        </p:nvPicPr>
        <p:blipFill rotWithShape="1">
          <a:blip r:embed="rId11" cstate="hqprint">
            <a:extLst>
              <a:ext uri="{28A0092B-C50C-407E-A947-70E740481C1C}">
                <a14:useLocalDpi xmlns:a14="http://schemas.microsoft.com/office/drawing/2010/main"/>
              </a:ext>
            </a:extLst>
          </a:blip>
          <a:srcRect/>
          <a:stretch/>
        </p:blipFill>
        <p:spPr>
          <a:xfrm>
            <a:off x="4453925" y="2171872"/>
            <a:ext cx="1446241" cy="1291585"/>
          </a:xfrm>
          <a:prstGeom prst="rect">
            <a:avLst/>
          </a:prstGeom>
        </p:spPr>
      </p:pic>
      <p:sp>
        <p:nvSpPr>
          <p:cNvPr id="13" name="Rectangle 12">
            <a:extLst>
              <a:ext uri="{FF2B5EF4-FFF2-40B4-BE49-F238E27FC236}">
                <a16:creationId xmlns="" xmlns:a16="http://schemas.microsoft.com/office/drawing/2014/main" xmlns:lc="http://schemas.openxmlformats.org/drawingml/2006/lockedCanvas" id="{BE888456-BEF1-024A-ADB6-9063064D66F5}"/>
              </a:ext>
            </a:extLst>
          </p:cNvPr>
          <p:cNvSpPr/>
          <p:nvPr/>
        </p:nvSpPr>
        <p:spPr>
          <a:xfrm>
            <a:off x="5704394" y="3309568"/>
            <a:ext cx="1019831" cy="307777"/>
          </a:xfrm>
          <a:prstGeom prst="rect">
            <a:avLst/>
          </a:prstGeom>
          <a:solidFill>
            <a:schemeClr val="bg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a:latin typeface="Helvetica" pitchFamily="2" charset="0"/>
              </a:rPr>
              <a:t>Incubators</a:t>
            </a:r>
          </a:p>
        </p:txBody>
      </p:sp>
      <p:grpSp>
        <p:nvGrpSpPr>
          <p:cNvPr id="14" name="Group 13">
            <a:extLst>
              <a:ext uri="{FF2B5EF4-FFF2-40B4-BE49-F238E27FC236}">
                <a16:creationId xmlns="" xmlns:a16="http://schemas.microsoft.com/office/drawing/2014/main" xmlns:lc="http://schemas.openxmlformats.org/drawingml/2006/lockedCanvas" id="{2DFB285E-3C98-8647-ADEC-06B570881C45}"/>
              </a:ext>
            </a:extLst>
          </p:cNvPr>
          <p:cNvGrpSpPr/>
          <p:nvPr/>
        </p:nvGrpSpPr>
        <p:grpSpPr>
          <a:xfrm>
            <a:off x="7855762" y="4293067"/>
            <a:ext cx="3859198" cy="2024072"/>
            <a:chOff x="397546" y="4454414"/>
            <a:chExt cx="3859198" cy="2024072"/>
          </a:xfrm>
        </p:grpSpPr>
        <p:pic>
          <p:nvPicPr>
            <p:cNvPr id="16" name="Picture 15">
              <a:extLst>
                <a:ext uri="{FF2B5EF4-FFF2-40B4-BE49-F238E27FC236}">
                  <a16:creationId xmlns="" xmlns:a16="http://schemas.microsoft.com/office/drawing/2014/main" xmlns:lc="http://schemas.openxmlformats.org/drawingml/2006/lockedCanvas" id="{9461F64A-D373-7F42-8333-B94BE33A345F}"/>
                </a:ext>
              </a:extLst>
            </p:cNvPr>
            <p:cNvPicPr>
              <a:picLocks noChangeAspect="1"/>
            </p:cNvPicPr>
            <p:nvPr/>
          </p:nvPicPr>
          <p:blipFill>
            <a:blip r:embed="rId12"/>
            <a:stretch>
              <a:fillRect/>
            </a:stretch>
          </p:blipFill>
          <p:spPr>
            <a:xfrm>
              <a:off x="1447237" y="4454414"/>
              <a:ext cx="2809507" cy="1874468"/>
            </a:xfrm>
            <a:prstGeom prst="rect">
              <a:avLst/>
            </a:prstGeom>
          </p:spPr>
        </p:pic>
        <p:pic>
          <p:nvPicPr>
            <p:cNvPr id="17" name="Picture 16">
              <a:extLst>
                <a:ext uri="{FF2B5EF4-FFF2-40B4-BE49-F238E27FC236}">
                  <a16:creationId xmlns="" xmlns:a16="http://schemas.microsoft.com/office/drawing/2014/main" xmlns:lc="http://schemas.openxmlformats.org/drawingml/2006/lockedCanvas" id="{074F1E69-7A9B-A74A-AABD-D4C594C14DDF}"/>
                </a:ext>
              </a:extLst>
            </p:cNvPr>
            <p:cNvPicPr>
              <a:picLocks noChangeAspect="1"/>
            </p:cNvPicPr>
            <p:nvPr/>
          </p:nvPicPr>
          <p:blipFill rotWithShape="1">
            <a:blip r:embed="rId13"/>
            <a:srcRect l="27121" r="2546"/>
            <a:stretch/>
          </p:blipFill>
          <p:spPr>
            <a:xfrm>
              <a:off x="397546" y="5059951"/>
              <a:ext cx="1334203" cy="1264647"/>
            </a:xfrm>
            <a:prstGeom prst="rect">
              <a:avLst/>
            </a:prstGeom>
          </p:spPr>
        </p:pic>
        <p:sp>
          <p:nvSpPr>
            <p:cNvPr id="18" name="Rectangle 17">
              <a:extLst>
                <a:ext uri="{FF2B5EF4-FFF2-40B4-BE49-F238E27FC236}">
                  <a16:creationId xmlns="" xmlns:a16="http://schemas.microsoft.com/office/drawing/2014/main" xmlns:lc="http://schemas.openxmlformats.org/drawingml/2006/lockedCanvas" id="{D667DF9E-B0CA-734D-8E09-670B37541579}"/>
                </a:ext>
              </a:extLst>
            </p:cNvPr>
            <p:cNvSpPr/>
            <p:nvPr/>
          </p:nvSpPr>
          <p:spPr>
            <a:xfrm>
              <a:off x="1374317" y="6170709"/>
              <a:ext cx="1587293" cy="307777"/>
            </a:xfrm>
            <a:prstGeom prst="rect">
              <a:avLst/>
            </a:prstGeom>
            <a:solidFill>
              <a:schemeClr val="bg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a:latin typeface="Helvetica" pitchFamily="2" charset="0"/>
                </a:rPr>
                <a:t>Model Organisms</a:t>
              </a:r>
            </a:p>
          </p:txBody>
        </p:sp>
      </p:grpSp>
      <p:sp>
        <p:nvSpPr>
          <p:cNvPr id="15" name="TextBox 23">
            <a:extLst>
              <a:ext uri="{FF2B5EF4-FFF2-40B4-BE49-F238E27FC236}">
                <a16:creationId xmlns="" xmlns:a16="http://schemas.microsoft.com/office/drawing/2014/main" xmlns:lc="http://schemas.openxmlformats.org/drawingml/2006/lockedCanvas" id="{71B712B2-0E86-1E4C-8A21-25DE64791985}"/>
              </a:ext>
            </a:extLst>
          </p:cNvPr>
          <p:cNvSpPr txBox="1"/>
          <p:nvPr/>
        </p:nvSpPr>
        <p:spPr>
          <a:xfrm>
            <a:off x="205538" y="297872"/>
            <a:ext cx="9356167" cy="705129"/>
          </a:xfrm>
          <a:prstGeom prst="rect">
            <a:avLst/>
          </a:prstGeom>
        </p:spPr>
        <p:txBody>
          <a:bodyPr vert="horz" wrap="square" lIns="91440" tIns="45720" rIns="91440" bIns="4572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4400" dirty="0"/>
              <a:t>A Lab Like on Earth, Unlike Earth</a:t>
            </a:r>
          </a:p>
        </p:txBody>
      </p:sp>
    </p:spTree>
    <p:extLst>
      <p:ext uri="{BB962C8B-B14F-4D97-AF65-F5344CB8AC3E}">
        <p14:creationId xmlns:p14="http://schemas.microsoft.com/office/powerpoint/2010/main" val="4134632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23">
            <a:extLst>
              <a:ext uri="{FF2B5EF4-FFF2-40B4-BE49-F238E27FC236}">
                <a16:creationId xmlns="" xmlns:a16="http://schemas.microsoft.com/office/drawing/2014/main" xmlns:lc="http://schemas.openxmlformats.org/drawingml/2006/lockedCanvas" id="{71B712B2-0E86-1E4C-8A21-25DE64791985}"/>
              </a:ext>
            </a:extLst>
          </p:cNvPr>
          <p:cNvSpPr txBox="1"/>
          <p:nvPr/>
        </p:nvSpPr>
        <p:spPr>
          <a:xfrm>
            <a:off x="205538" y="265716"/>
            <a:ext cx="9356167" cy="769441"/>
          </a:xfrm>
          <a:prstGeom prst="rect">
            <a:avLst/>
          </a:prstGeom>
        </p:spPr>
        <p:txBody>
          <a:bodyPr vert="horz" wrap="square" lIns="91440" tIns="45720" rIns="91440" bIns="4572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4400" dirty="0" smtClean="0"/>
              <a:t>And Greenhouses too, Of Course!</a:t>
            </a:r>
            <a:endParaRPr lang="en-US" sz="4400" dirty="0"/>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3489" t="10740" r="12875" b="12896"/>
          <a:stretch/>
        </p:blipFill>
        <p:spPr>
          <a:xfrm>
            <a:off x="9371012" y="380999"/>
            <a:ext cx="2438400" cy="3793067"/>
          </a:xfrm>
          <a:prstGeom prst="rect">
            <a:avLst/>
          </a:prstGeom>
        </p:spPr>
      </p:pic>
      <p:pic>
        <p:nvPicPr>
          <p:cNvPr id="26" name="Picture 25"/>
          <p:cNvPicPr>
            <a:picLocks noChangeAspect="1"/>
          </p:cNvPicPr>
          <p:nvPr/>
        </p:nvPicPr>
        <p:blipFill>
          <a:blip r:embed="rId3"/>
          <a:stretch>
            <a:fillRect/>
          </a:stretch>
        </p:blipFill>
        <p:spPr>
          <a:xfrm>
            <a:off x="6704012" y="4366050"/>
            <a:ext cx="4427877" cy="2489685"/>
          </a:xfrm>
          <a:prstGeom prst="rect">
            <a:avLst/>
          </a:prstGeom>
        </p:spPr>
      </p:pic>
      <p:pic>
        <p:nvPicPr>
          <p:cNvPr id="25" name="Picture 24"/>
          <p:cNvPicPr>
            <a:picLocks noChangeAspect="1"/>
          </p:cNvPicPr>
          <p:nvPr/>
        </p:nvPicPr>
        <p:blipFill rotWithShape="1">
          <a:blip r:embed="rId4">
            <a:extLst>
              <a:ext uri="{28A0092B-C50C-407E-A947-70E740481C1C}">
                <a14:useLocalDpi xmlns:a14="http://schemas.microsoft.com/office/drawing/2010/main" val="0"/>
              </a:ext>
            </a:extLst>
          </a:blip>
          <a:srcRect l="3093" t="7420" r="30927" b="7263"/>
          <a:stretch/>
        </p:blipFill>
        <p:spPr>
          <a:xfrm>
            <a:off x="303212" y="3581400"/>
            <a:ext cx="4351191" cy="3127419"/>
          </a:xfrm>
          <a:prstGeom prst="rect">
            <a:avLst/>
          </a:prstGeom>
        </p:spPr>
      </p:pic>
      <p:pic>
        <p:nvPicPr>
          <p:cNvPr id="28" name="Picture 27"/>
          <p:cNvPicPr>
            <a:picLocks noChangeAspect="1"/>
          </p:cNvPicPr>
          <p:nvPr/>
        </p:nvPicPr>
        <p:blipFill rotWithShape="1">
          <a:blip r:embed="rId5" cstate="print">
            <a:extLst>
              <a:ext uri="{28A0092B-C50C-407E-A947-70E740481C1C}">
                <a14:useLocalDpi xmlns:a14="http://schemas.microsoft.com/office/drawing/2010/main" val="0"/>
              </a:ext>
            </a:extLst>
          </a:blip>
          <a:srcRect l="19547" r="8407"/>
          <a:stretch/>
        </p:blipFill>
        <p:spPr>
          <a:xfrm>
            <a:off x="2284412" y="1218935"/>
            <a:ext cx="6858001" cy="2926080"/>
          </a:xfrm>
          <a:prstGeom prst="rect">
            <a:avLst/>
          </a:prstGeom>
        </p:spPr>
      </p:pic>
    </p:spTree>
    <p:extLst>
      <p:ext uri="{BB962C8B-B14F-4D97-AF65-F5344CB8AC3E}">
        <p14:creationId xmlns:p14="http://schemas.microsoft.com/office/powerpoint/2010/main" val="3684331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xmlns:lc="http://schemas.openxmlformats.org/drawingml/2006/lockedCanvas" id="{60E83A0B-3B83-3A4B-8F18-0AA553FDD70D}"/>
              </a:ext>
            </a:extLst>
          </p:cNvPr>
          <p:cNvPicPr>
            <a:picLocks noChangeAspect="1"/>
          </p:cNvPicPr>
          <p:nvPr/>
        </p:nvPicPr>
        <p:blipFill>
          <a:blip r:embed="rId2"/>
          <a:stretch>
            <a:fillRect/>
          </a:stretch>
        </p:blipFill>
        <p:spPr>
          <a:xfrm>
            <a:off x="145339" y="386861"/>
            <a:ext cx="11898146" cy="6084277"/>
          </a:xfrm>
          <a:prstGeom prst="rect">
            <a:avLst/>
          </a:prstGeom>
        </p:spPr>
      </p:pic>
      <p:cxnSp>
        <p:nvCxnSpPr>
          <p:cNvPr id="3" name="Straight Arrow Connector 2"/>
          <p:cNvCxnSpPr/>
          <p:nvPr/>
        </p:nvCxnSpPr>
        <p:spPr>
          <a:xfrm flipV="1">
            <a:off x="10285412" y="4419600"/>
            <a:ext cx="533400" cy="228600"/>
          </a:xfrm>
          <a:prstGeom prst="straightConnector1">
            <a:avLst/>
          </a:prstGeom>
          <a:ln w="25400">
            <a:gradFill>
              <a:gsLst>
                <a:gs pos="0">
                  <a:srgbClr val="7030A0"/>
                </a:gs>
                <a:gs pos="74000">
                  <a:schemeClr val="bg1">
                    <a:lumMod val="85000"/>
                    <a:lumOff val="15000"/>
                  </a:schemeClr>
                </a:gs>
                <a:gs pos="83000">
                  <a:schemeClr val="bg1">
                    <a:lumMod val="50000"/>
                    <a:lumOff val="50000"/>
                  </a:schemeClr>
                </a:gs>
                <a:gs pos="100000">
                  <a:schemeClr val="bg1">
                    <a:lumMod val="50000"/>
                    <a:lumOff val="50000"/>
                  </a:schemeClr>
                </a:gs>
              </a:gsLst>
              <a:lin ang="5400000" scaled="1"/>
            </a:gradFill>
            <a:tailEnd type="stealth"/>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619490" y="4533900"/>
            <a:ext cx="1688283" cy="430887"/>
          </a:xfrm>
          <a:prstGeom prst="rect">
            <a:avLst/>
          </a:prstGeom>
          <a:noFill/>
        </p:spPr>
        <p:txBody>
          <a:bodyPr wrap="none" rtlCol="0">
            <a:spAutoFit/>
          </a:bodyPr>
          <a:lstStyle/>
          <a:p>
            <a:r>
              <a:rPr lang="en-US" sz="1100" b="1" dirty="0" smtClean="0">
                <a:solidFill>
                  <a:srgbClr val="7030A0"/>
                </a:solidFill>
              </a:rPr>
              <a:t>Australian Space Agency</a:t>
            </a:r>
          </a:p>
          <a:p>
            <a:r>
              <a:rPr lang="en-US" sz="1100" i="1" dirty="0" smtClean="0">
                <a:solidFill>
                  <a:srgbClr val="7030A0"/>
                </a:solidFill>
              </a:rPr>
              <a:t>Adelaide, SA</a:t>
            </a:r>
            <a:endParaRPr lang="en-US" sz="1100" i="1" dirty="0">
              <a:solidFill>
                <a:srgbClr val="7030A0"/>
              </a:solidFill>
            </a:endParaRPr>
          </a:p>
        </p:txBody>
      </p:sp>
    </p:spTree>
    <p:extLst>
      <p:ext uri="{BB962C8B-B14F-4D97-AF65-F5344CB8AC3E}">
        <p14:creationId xmlns:p14="http://schemas.microsoft.com/office/powerpoint/2010/main" val="177285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6" descr="Building30sm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22612" y="2098675"/>
            <a:ext cx="4078288"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TextBox 7"/>
          <p:cNvSpPr txBox="1">
            <a:spLocks noChangeArrowheads="1"/>
          </p:cNvSpPr>
          <p:nvPr/>
        </p:nvSpPr>
        <p:spPr bwMode="auto">
          <a:xfrm>
            <a:off x="3579813" y="1717675"/>
            <a:ext cx="33321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800">
                <a:latin typeface="Corbel" panose="020B0503020204020204" pitchFamily="34" charset="0"/>
              </a:rPr>
              <a:t>Mission Control Center - Houston</a:t>
            </a:r>
          </a:p>
        </p:txBody>
      </p:sp>
      <p:sp>
        <p:nvSpPr>
          <p:cNvPr id="15" name="Left-Right Arrow 14"/>
          <p:cNvSpPr/>
          <p:nvPr/>
        </p:nvSpPr>
        <p:spPr>
          <a:xfrm rot="16200000">
            <a:off x="3650457" y="4085432"/>
            <a:ext cx="1470025" cy="239713"/>
          </a:xfrm>
          <a:prstGeom prst="leftRightArrow">
            <a:avLst/>
          </a:prstGeom>
          <a:solidFill>
            <a:schemeClr val="tx2">
              <a:lumMod val="2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6" name="Left-Right Arrow 15"/>
          <p:cNvSpPr/>
          <p:nvPr/>
        </p:nvSpPr>
        <p:spPr>
          <a:xfrm rot="16200000">
            <a:off x="5098257" y="4085432"/>
            <a:ext cx="1470025" cy="239713"/>
          </a:xfrm>
          <a:prstGeom prst="leftRightArrow">
            <a:avLst/>
          </a:prstGeom>
          <a:solidFill>
            <a:schemeClr val="tx2">
              <a:lumMod val="2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17414" name="Group 12"/>
          <p:cNvGrpSpPr>
            <a:grpSpLocks/>
          </p:cNvGrpSpPr>
          <p:nvPr/>
        </p:nvGrpSpPr>
        <p:grpSpPr bwMode="auto">
          <a:xfrm>
            <a:off x="1920876" y="4994276"/>
            <a:ext cx="1582737" cy="1787525"/>
            <a:chOff x="398138" y="4994628"/>
            <a:chExt cx="1583062" cy="1787172"/>
          </a:xfrm>
        </p:grpSpPr>
        <p:pic>
          <p:nvPicPr>
            <p:cNvPr id="17435" name="Picture 8" descr="JAPANF.gif"/>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 y="4994628"/>
              <a:ext cx="1219200" cy="840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36" name="TextBox 17"/>
            <p:cNvSpPr txBox="1">
              <a:spLocks noChangeArrowheads="1"/>
            </p:cNvSpPr>
            <p:nvPr/>
          </p:nvSpPr>
          <p:spPr bwMode="auto">
            <a:xfrm>
              <a:off x="398138" y="5858470"/>
              <a:ext cx="158306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800">
                  <a:latin typeface="Corbel" panose="020B0503020204020204" pitchFamily="34" charset="0"/>
                </a:rPr>
                <a:t>Tsukuba </a:t>
              </a:r>
            </a:p>
            <a:p>
              <a:pPr algn="ctr" eaLnBrk="1" hangingPunct="1">
                <a:spcBef>
                  <a:spcPct val="0"/>
                </a:spcBef>
                <a:buClrTx/>
                <a:buSzTx/>
                <a:buFontTx/>
                <a:buNone/>
              </a:pPr>
              <a:r>
                <a:rPr lang="en-US" altLang="en-US" sz="1800">
                  <a:latin typeface="Corbel" panose="020B0503020204020204" pitchFamily="34" charset="0"/>
                </a:rPr>
                <a:t>Control Center</a:t>
              </a:r>
            </a:p>
            <a:p>
              <a:pPr algn="ctr" eaLnBrk="1" hangingPunct="1">
                <a:spcBef>
                  <a:spcPct val="0"/>
                </a:spcBef>
                <a:buClrTx/>
                <a:buSzTx/>
                <a:buFontTx/>
                <a:buNone/>
              </a:pPr>
              <a:r>
                <a:rPr lang="en-US" altLang="en-US" sz="1800">
                  <a:latin typeface="Corbel" panose="020B0503020204020204" pitchFamily="34" charset="0"/>
                </a:rPr>
                <a:t>Japan</a:t>
              </a:r>
            </a:p>
          </p:txBody>
        </p:sp>
      </p:grpSp>
      <p:grpSp>
        <p:nvGrpSpPr>
          <p:cNvPr id="17415" name="Group 5"/>
          <p:cNvGrpSpPr>
            <a:grpSpLocks/>
          </p:cNvGrpSpPr>
          <p:nvPr/>
        </p:nvGrpSpPr>
        <p:grpSpPr bwMode="auto">
          <a:xfrm>
            <a:off x="3673476" y="4994276"/>
            <a:ext cx="1582737" cy="1787525"/>
            <a:chOff x="2150740" y="4994628"/>
            <a:chExt cx="1583062" cy="1787172"/>
          </a:xfrm>
        </p:grpSpPr>
        <p:pic>
          <p:nvPicPr>
            <p:cNvPr id="17433" name="Picture 9" descr="EEC.gif"/>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19771" y="4994628"/>
              <a:ext cx="1285429" cy="863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34" name="TextBox 18"/>
            <p:cNvSpPr txBox="1">
              <a:spLocks noChangeArrowheads="1"/>
            </p:cNvSpPr>
            <p:nvPr/>
          </p:nvSpPr>
          <p:spPr bwMode="auto">
            <a:xfrm>
              <a:off x="2150740" y="5858470"/>
              <a:ext cx="158306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800">
                  <a:latin typeface="Corbel" panose="020B0503020204020204" pitchFamily="34" charset="0"/>
                </a:rPr>
                <a:t>Columbus</a:t>
              </a:r>
            </a:p>
            <a:p>
              <a:pPr algn="ctr" eaLnBrk="1" hangingPunct="1">
                <a:spcBef>
                  <a:spcPct val="0"/>
                </a:spcBef>
                <a:buClrTx/>
                <a:buSzTx/>
                <a:buFontTx/>
                <a:buNone/>
              </a:pPr>
              <a:r>
                <a:rPr lang="en-US" altLang="en-US" sz="1800">
                  <a:latin typeface="Corbel" panose="020B0503020204020204" pitchFamily="34" charset="0"/>
                </a:rPr>
                <a:t>Control Center</a:t>
              </a:r>
            </a:p>
            <a:p>
              <a:pPr algn="ctr" eaLnBrk="1" hangingPunct="1">
                <a:spcBef>
                  <a:spcPct val="0"/>
                </a:spcBef>
                <a:buClrTx/>
                <a:buSzTx/>
                <a:buFontTx/>
                <a:buNone/>
              </a:pPr>
              <a:r>
                <a:rPr lang="en-US" altLang="en-US" sz="1800">
                  <a:latin typeface="Corbel" panose="020B0503020204020204" pitchFamily="34" charset="0"/>
                </a:rPr>
                <a:t>Munich</a:t>
              </a:r>
            </a:p>
          </p:txBody>
        </p:sp>
      </p:grpSp>
      <p:grpSp>
        <p:nvGrpSpPr>
          <p:cNvPr id="17416" name="Group 4"/>
          <p:cNvGrpSpPr>
            <a:grpSpLocks/>
          </p:cNvGrpSpPr>
          <p:nvPr/>
        </p:nvGrpSpPr>
        <p:grpSpPr bwMode="auto">
          <a:xfrm>
            <a:off x="6969125" y="4932364"/>
            <a:ext cx="1219200" cy="1773237"/>
            <a:chOff x="3733800" y="5009219"/>
            <a:chExt cx="1219200" cy="1772581"/>
          </a:xfrm>
        </p:grpSpPr>
        <p:pic>
          <p:nvPicPr>
            <p:cNvPr id="17431" name="Picture 10" descr="RUSSIA.gif"/>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33800" y="5009219"/>
              <a:ext cx="1219200" cy="81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32" name="TextBox 20"/>
            <p:cNvSpPr txBox="1">
              <a:spLocks noChangeArrowheads="1"/>
            </p:cNvSpPr>
            <p:nvPr/>
          </p:nvSpPr>
          <p:spPr bwMode="auto">
            <a:xfrm>
              <a:off x="3886200" y="5858470"/>
              <a:ext cx="97975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800">
                  <a:latin typeface="Corbel" panose="020B0503020204020204" pitchFamily="34" charset="0"/>
                </a:rPr>
                <a:t>MCC</a:t>
              </a:r>
            </a:p>
            <a:p>
              <a:pPr algn="ctr" eaLnBrk="1" hangingPunct="1">
                <a:spcBef>
                  <a:spcPct val="0"/>
                </a:spcBef>
                <a:buClrTx/>
                <a:buSzTx/>
                <a:buFontTx/>
                <a:buNone/>
              </a:pPr>
              <a:r>
                <a:rPr lang="en-US" altLang="en-US" sz="1800">
                  <a:latin typeface="Corbel" panose="020B0503020204020204" pitchFamily="34" charset="0"/>
                </a:rPr>
                <a:t>Moscow</a:t>
              </a:r>
            </a:p>
            <a:p>
              <a:pPr algn="ctr" eaLnBrk="1" hangingPunct="1">
                <a:spcBef>
                  <a:spcPct val="0"/>
                </a:spcBef>
                <a:buClrTx/>
                <a:buSzTx/>
                <a:buFontTx/>
                <a:buNone/>
              </a:pPr>
              <a:r>
                <a:rPr lang="en-US" altLang="en-US" sz="1800">
                  <a:latin typeface="Corbel" panose="020B0503020204020204" pitchFamily="34" charset="0"/>
                </a:rPr>
                <a:t>Russia</a:t>
              </a:r>
            </a:p>
          </p:txBody>
        </p:sp>
      </p:grpSp>
      <p:grpSp>
        <p:nvGrpSpPr>
          <p:cNvPr id="17417" name="Group 3"/>
          <p:cNvGrpSpPr>
            <a:grpSpLocks/>
          </p:cNvGrpSpPr>
          <p:nvPr/>
        </p:nvGrpSpPr>
        <p:grpSpPr bwMode="auto">
          <a:xfrm>
            <a:off x="5197476" y="4918076"/>
            <a:ext cx="1582737" cy="1863725"/>
            <a:chOff x="5198738" y="4918428"/>
            <a:chExt cx="1583062" cy="1863372"/>
          </a:xfrm>
        </p:grpSpPr>
        <p:pic>
          <p:nvPicPr>
            <p:cNvPr id="17429" name="Picture 11" descr="original.gif"/>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05439" y="4918428"/>
              <a:ext cx="1071561" cy="940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30" name="TextBox 21"/>
            <p:cNvSpPr txBox="1">
              <a:spLocks noChangeArrowheads="1"/>
            </p:cNvSpPr>
            <p:nvPr/>
          </p:nvSpPr>
          <p:spPr bwMode="auto">
            <a:xfrm>
              <a:off x="5198738" y="5858470"/>
              <a:ext cx="158306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800">
                  <a:latin typeface="Corbel" panose="020B0503020204020204" pitchFamily="34" charset="0"/>
                </a:rPr>
                <a:t>Payload</a:t>
              </a:r>
            </a:p>
            <a:p>
              <a:pPr algn="ctr" eaLnBrk="1" hangingPunct="1">
                <a:spcBef>
                  <a:spcPct val="0"/>
                </a:spcBef>
                <a:buClrTx/>
                <a:buSzTx/>
                <a:buFontTx/>
                <a:buNone/>
              </a:pPr>
              <a:r>
                <a:rPr lang="en-US" altLang="en-US" sz="1800">
                  <a:latin typeface="Corbel" panose="020B0503020204020204" pitchFamily="34" charset="0"/>
                </a:rPr>
                <a:t>Control Center</a:t>
              </a:r>
            </a:p>
            <a:p>
              <a:pPr algn="ctr" eaLnBrk="1" hangingPunct="1">
                <a:spcBef>
                  <a:spcPct val="0"/>
                </a:spcBef>
                <a:buClrTx/>
                <a:buSzTx/>
                <a:buFontTx/>
                <a:buNone/>
              </a:pPr>
              <a:r>
                <a:rPr lang="en-US" altLang="en-US" sz="1800">
                  <a:latin typeface="Corbel" panose="020B0503020204020204" pitchFamily="34" charset="0"/>
                </a:rPr>
                <a:t>Huntsville, AL</a:t>
              </a:r>
            </a:p>
          </p:txBody>
        </p:sp>
      </p:grpSp>
      <p:sp>
        <p:nvSpPr>
          <p:cNvPr id="17418" name="TextBox 22"/>
          <p:cNvSpPr txBox="1">
            <a:spLocks noChangeArrowheads="1"/>
          </p:cNvSpPr>
          <p:nvPr/>
        </p:nvSpPr>
        <p:spPr bwMode="auto">
          <a:xfrm>
            <a:off x="4624356" y="3690939"/>
            <a:ext cx="101765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400" dirty="0">
                <a:latin typeface="Corbel" panose="020B0503020204020204" pitchFamily="34" charset="0"/>
              </a:rPr>
              <a:t>Command</a:t>
            </a:r>
          </a:p>
          <a:p>
            <a:pPr algn="ctr" eaLnBrk="1" hangingPunct="1">
              <a:spcBef>
                <a:spcPct val="0"/>
              </a:spcBef>
              <a:buClrTx/>
              <a:buSzTx/>
              <a:buFontTx/>
              <a:buNone/>
            </a:pPr>
            <a:r>
              <a:rPr lang="en-US" altLang="en-US" sz="1400" dirty="0" smtClean="0">
                <a:latin typeface="Corbel" panose="020B0503020204020204" pitchFamily="34" charset="0"/>
              </a:rPr>
              <a:t>Telemetry</a:t>
            </a:r>
          </a:p>
          <a:p>
            <a:pPr algn="ctr" eaLnBrk="1" hangingPunct="1">
              <a:spcBef>
                <a:spcPct val="0"/>
              </a:spcBef>
              <a:buClrTx/>
              <a:buSzTx/>
              <a:buFontTx/>
              <a:buNone/>
            </a:pPr>
            <a:r>
              <a:rPr lang="en-US" altLang="en-US" sz="1400" dirty="0" smtClean="0">
                <a:latin typeface="Corbel" panose="020B0503020204020204" pitchFamily="34" charset="0"/>
              </a:rPr>
              <a:t>Video</a:t>
            </a:r>
            <a:endParaRPr lang="en-US" altLang="en-US" sz="1400" dirty="0">
              <a:latin typeface="Corbel" panose="020B0503020204020204" pitchFamily="34" charset="0"/>
            </a:endParaRPr>
          </a:p>
          <a:p>
            <a:pPr algn="ctr" eaLnBrk="1" hangingPunct="1">
              <a:spcBef>
                <a:spcPct val="0"/>
              </a:spcBef>
              <a:buClrTx/>
              <a:buSzTx/>
              <a:buFontTx/>
              <a:buNone/>
            </a:pPr>
            <a:r>
              <a:rPr lang="en-US" altLang="en-US" sz="1400" dirty="0">
                <a:latin typeface="Corbel" panose="020B0503020204020204" pitchFamily="34" charset="0"/>
              </a:rPr>
              <a:t>Voice Links</a:t>
            </a:r>
          </a:p>
        </p:txBody>
      </p:sp>
      <p:pic>
        <p:nvPicPr>
          <p:cNvPr id="17419"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88326" y="1600200"/>
            <a:ext cx="21732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0" name="Picture 5"/>
          <p:cNvPicPr>
            <a:picLocks noChangeAspect="1" noChangeArrowheads="1"/>
          </p:cNvPicPr>
          <p:nvPr/>
        </p:nvPicPr>
        <p:blipFill>
          <a:blip r:embed="rId9">
            <a:lum contrast="20000"/>
            <a:extLst>
              <a:ext uri="{28A0092B-C50C-407E-A947-70E740481C1C}">
                <a14:useLocalDpi xmlns:a14="http://schemas.microsoft.com/office/drawing/2010/main" val="0"/>
              </a:ext>
            </a:extLst>
          </a:blip>
          <a:srcRect/>
          <a:stretch>
            <a:fillRect/>
          </a:stretch>
        </p:blipFill>
        <p:spPr bwMode="auto">
          <a:xfrm>
            <a:off x="7248526" y="1"/>
            <a:ext cx="1055687"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Bent Arrow 32"/>
          <p:cNvSpPr/>
          <p:nvPr/>
        </p:nvSpPr>
        <p:spPr>
          <a:xfrm>
            <a:off x="5484812" y="762000"/>
            <a:ext cx="1066800" cy="533400"/>
          </a:xfrm>
          <a:prstGeom prst="bentArrow">
            <a:avLst>
              <a:gd name="adj1" fmla="val 25000"/>
              <a:gd name="adj2" fmla="val 23810"/>
              <a:gd name="adj3" fmla="val 25000"/>
              <a:gd name="adj4" fmla="val 42560"/>
            </a:avLst>
          </a:prstGeom>
          <a:solidFill>
            <a:schemeClr val="tx2">
              <a:lumMod val="2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422" name="TextBox 33"/>
          <p:cNvSpPr txBox="1">
            <a:spLocks noChangeArrowheads="1"/>
          </p:cNvSpPr>
          <p:nvPr/>
        </p:nvSpPr>
        <p:spPr bwMode="auto">
          <a:xfrm>
            <a:off x="6667500" y="76200"/>
            <a:ext cx="874712"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400">
                <a:latin typeface="Corbel" panose="020B0503020204020204" pitchFamily="34" charset="0"/>
              </a:rPr>
              <a:t>TDRS </a:t>
            </a:r>
          </a:p>
          <a:p>
            <a:pPr algn="ctr" eaLnBrk="1" hangingPunct="1">
              <a:spcBef>
                <a:spcPct val="0"/>
              </a:spcBef>
              <a:buClrTx/>
              <a:buSzTx/>
              <a:buFontTx/>
              <a:buNone/>
            </a:pPr>
            <a:r>
              <a:rPr lang="en-US" altLang="en-US" sz="1400">
                <a:latin typeface="Corbel" panose="020B0503020204020204" pitchFamily="34" charset="0"/>
              </a:rPr>
              <a:t>Relay</a:t>
            </a:r>
          </a:p>
          <a:p>
            <a:pPr algn="ctr" eaLnBrk="1" hangingPunct="1">
              <a:spcBef>
                <a:spcPct val="0"/>
              </a:spcBef>
              <a:buClrTx/>
              <a:buSzTx/>
              <a:buFontTx/>
              <a:buNone/>
            </a:pPr>
            <a:r>
              <a:rPr lang="en-US" altLang="en-US" sz="1400">
                <a:latin typeface="Corbel" panose="020B0503020204020204" pitchFamily="34" charset="0"/>
              </a:rPr>
              <a:t>Satellites</a:t>
            </a:r>
          </a:p>
        </p:txBody>
      </p:sp>
      <p:sp>
        <p:nvSpPr>
          <p:cNvPr id="35" name="Bent Arrow 34"/>
          <p:cNvSpPr/>
          <p:nvPr/>
        </p:nvSpPr>
        <p:spPr>
          <a:xfrm rot="5400000">
            <a:off x="8685212" y="762000"/>
            <a:ext cx="685800" cy="838200"/>
          </a:xfrm>
          <a:prstGeom prst="bentArrow">
            <a:avLst>
              <a:gd name="adj1" fmla="val 17064"/>
              <a:gd name="adj2" fmla="val 23810"/>
              <a:gd name="adj3" fmla="val 25000"/>
              <a:gd name="adj4" fmla="val 24646"/>
            </a:avLst>
          </a:prstGeom>
          <a:solidFill>
            <a:schemeClr val="tx2">
              <a:lumMod val="2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424" name="TextBox 36"/>
          <p:cNvSpPr txBox="1">
            <a:spLocks noChangeArrowheads="1"/>
          </p:cNvSpPr>
          <p:nvPr/>
        </p:nvSpPr>
        <p:spPr bwMode="auto">
          <a:xfrm>
            <a:off x="8685213" y="2678114"/>
            <a:ext cx="15033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800">
                <a:latin typeface="Corbel" panose="020B0503020204020204" pitchFamily="34" charset="0"/>
              </a:rPr>
              <a:t>Space Station</a:t>
            </a:r>
          </a:p>
        </p:txBody>
      </p:sp>
      <p:sp>
        <p:nvSpPr>
          <p:cNvPr id="38" name="Bent Arrow 37"/>
          <p:cNvSpPr/>
          <p:nvPr/>
        </p:nvSpPr>
        <p:spPr>
          <a:xfrm>
            <a:off x="2665412" y="3200400"/>
            <a:ext cx="381000" cy="1676400"/>
          </a:xfrm>
          <a:prstGeom prst="bentArrow">
            <a:avLst/>
          </a:prstGeom>
          <a:solidFill>
            <a:schemeClr val="tx2">
              <a:lumMod val="2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39" name="Bent Arrow 38"/>
          <p:cNvSpPr/>
          <p:nvPr/>
        </p:nvSpPr>
        <p:spPr>
          <a:xfrm flipH="1">
            <a:off x="7237412" y="3200400"/>
            <a:ext cx="381000" cy="1676400"/>
          </a:xfrm>
          <a:prstGeom prst="bentArrow">
            <a:avLst/>
          </a:prstGeom>
          <a:solidFill>
            <a:schemeClr val="tx2">
              <a:lumMod val="2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31" name="Left-Right Arrow 30"/>
          <p:cNvSpPr/>
          <p:nvPr/>
        </p:nvSpPr>
        <p:spPr>
          <a:xfrm rot="18042025">
            <a:off x="7151688" y="3829051"/>
            <a:ext cx="2112963" cy="239713"/>
          </a:xfrm>
          <a:prstGeom prst="leftRightArrow">
            <a:avLst/>
          </a:prstGeom>
          <a:solidFill>
            <a:schemeClr val="tx2">
              <a:lumMod val="2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extLst>
      <p:ext uri="{BB962C8B-B14F-4D97-AF65-F5344CB8AC3E}">
        <p14:creationId xmlns:p14="http://schemas.microsoft.com/office/powerpoint/2010/main" val="421058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1" y="228600"/>
            <a:ext cx="9144001" cy="1371600"/>
          </a:xfrm>
        </p:spPr>
        <p:txBody>
          <a:bodyPr>
            <a:normAutofit/>
          </a:bodyPr>
          <a:lstStyle/>
          <a:p>
            <a:pPr algn="ctr">
              <a:defRPr/>
            </a:pPr>
            <a:r>
              <a:rPr lang="en-US" dirty="0" smtClean="0">
                <a:solidFill>
                  <a:schemeClr val="accent1">
                    <a:satMod val="150000"/>
                  </a:schemeClr>
                </a:solidFill>
              </a:rPr>
              <a:t>Mission Control Center – Houston</a:t>
            </a:r>
            <a:br>
              <a:rPr lang="en-US" dirty="0" smtClean="0">
                <a:solidFill>
                  <a:schemeClr val="accent1">
                    <a:satMod val="150000"/>
                  </a:schemeClr>
                </a:solidFill>
              </a:rPr>
            </a:br>
            <a:r>
              <a:rPr lang="en-US" dirty="0" smtClean="0">
                <a:solidFill>
                  <a:schemeClr val="accent1">
                    <a:satMod val="150000"/>
                  </a:schemeClr>
                </a:solidFill>
              </a:rPr>
              <a:t>Established</a:t>
            </a:r>
            <a:r>
              <a:rPr lang="en-US" sz="4000" dirty="0">
                <a:solidFill>
                  <a:schemeClr val="accent1">
                    <a:satMod val="150000"/>
                  </a:schemeClr>
                </a:solidFill>
              </a:rPr>
              <a:t> </a:t>
            </a:r>
            <a:r>
              <a:rPr lang="en-US" sz="4000" dirty="0" smtClean="0">
                <a:solidFill>
                  <a:schemeClr val="accent1">
                    <a:satMod val="150000"/>
                  </a:schemeClr>
                </a:solidFill>
              </a:rPr>
              <a:t>1965 (Gemini IV)</a:t>
            </a:r>
            <a:endParaRPr lang="en-US" dirty="0">
              <a:solidFill>
                <a:schemeClr val="accent1">
                  <a:satMod val="150000"/>
                </a:schemeClr>
              </a:solidFill>
            </a:endParaRPr>
          </a:p>
        </p:txBody>
      </p:sp>
      <p:sp>
        <p:nvSpPr>
          <p:cNvPr id="1946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spcBef>
                <a:spcPct val="0"/>
              </a:spcBef>
              <a:buClrTx/>
              <a:buSzTx/>
              <a:buFontTx/>
              <a:buNone/>
            </a:pPr>
            <a:fld id="{7EF69480-8F4E-41A5-BB9B-BFB9207FEF77}" type="slidenum">
              <a:rPr lang="en-US" altLang="en-US" sz="1000">
                <a:solidFill>
                  <a:srgbClr val="9B9B9D"/>
                </a:solidFill>
              </a:rPr>
              <a:pPr>
                <a:spcBef>
                  <a:spcPct val="0"/>
                </a:spcBef>
                <a:buClrTx/>
                <a:buSzTx/>
                <a:buFontTx/>
                <a:buNone/>
              </a:pPr>
              <a:t>9</a:t>
            </a:fld>
            <a:endParaRPr lang="en-US" altLang="en-US" sz="1000">
              <a:solidFill>
                <a:srgbClr val="9B9B9D"/>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7236" y="1382309"/>
            <a:ext cx="9674352" cy="5441823"/>
          </a:xfrm>
          <a:prstGeom prst="rect">
            <a:avLst/>
          </a:prstGeom>
        </p:spPr>
      </p:pic>
    </p:spTree>
    <p:extLst>
      <p:ext uri="{BB962C8B-B14F-4D97-AF65-F5344CB8AC3E}">
        <p14:creationId xmlns:p14="http://schemas.microsoft.com/office/powerpoint/2010/main" val="3630041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What is Mission Control?</a:t>
            </a:r>
            <a:endParaRPr lang="en-US" dirty="0"/>
          </a:p>
        </p:txBody>
      </p:sp>
      <p:sp>
        <p:nvSpPr>
          <p:cNvPr id="3" name="Text Placeholder 2"/>
          <p:cNvSpPr>
            <a:spLocks noGrp="1"/>
          </p:cNvSpPr>
          <p:nvPr>
            <p:ph idx="1"/>
          </p:nvPr>
        </p:nvSpPr>
        <p:spPr>
          <a:xfrm>
            <a:off x="227013" y="1219200"/>
            <a:ext cx="4495800" cy="5457828"/>
          </a:xfrm>
        </p:spPr>
        <p:txBody>
          <a:bodyPr>
            <a:normAutofit/>
          </a:bodyPr>
          <a:lstStyle/>
          <a:p>
            <a:r>
              <a:rPr lang="en-US" dirty="0" smtClean="0"/>
              <a:t>Each console manages one subsystem (guidance, electrical, life support, timeline…)</a:t>
            </a:r>
          </a:p>
          <a:p>
            <a:endParaRPr lang="en-US" dirty="0" smtClean="0"/>
          </a:p>
          <a:p>
            <a:r>
              <a:rPr lang="en-US" dirty="0" smtClean="0"/>
              <a:t>Flight Controllers</a:t>
            </a:r>
          </a:p>
          <a:p>
            <a:pPr lvl="1"/>
            <a:r>
              <a:rPr lang="en-US" dirty="0" smtClean="0"/>
              <a:t>Specialize in operations </a:t>
            </a:r>
          </a:p>
          <a:p>
            <a:pPr lvl="1"/>
            <a:r>
              <a:rPr lang="en-US" dirty="0" smtClean="0"/>
              <a:t>Divides time between office and console </a:t>
            </a:r>
          </a:p>
          <a:p>
            <a:pPr lvl="1"/>
            <a:r>
              <a:rPr lang="en-US" dirty="0" smtClean="0"/>
              <a:t>Completes a documented training and evaluation plan for MCC ops, most including multiple computer driven simulations</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8564" y="1114428"/>
            <a:ext cx="6953250" cy="5562600"/>
          </a:xfrm>
          <a:prstGeom prst="rect">
            <a:avLst/>
          </a:prstGeom>
        </p:spPr>
      </p:pic>
    </p:spTree>
    <p:extLst>
      <p:ext uri="{BB962C8B-B14F-4D97-AF65-F5344CB8AC3E}">
        <p14:creationId xmlns:p14="http://schemas.microsoft.com/office/powerpoint/2010/main" val="3350416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686791127"/>
              </p:ext>
            </p:extLst>
          </p:nvPr>
        </p:nvGraphicFramePr>
        <p:xfrm>
          <a:off x="4341812" y="2286000"/>
          <a:ext cx="3505200" cy="2743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rapezoid 5"/>
          <p:cNvSpPr/>
          <p:nvPr/>
        </p:nvSpPr>
        <p:spPr>
          <a:xfrm>
            <a:off x="3808412" y="5410200"/>
            <a:ext cx="4572000" cy="685800"/>
          </a:xfrm>
          <a:prstGeom prst="trapezoid">
            <a:avLst>
              <a:gd name="adj" fmla="val 56746"/>
            </a:avLst>
          </a:prstGeom>
          <a:solidFill>
            <a:schemeClr val="tx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t>Offline/Non Real Time Support</a:t>
            </a:r>
          </a:p>
        </p:txBody>
      </p:sp>
      <p:sp>
        <p:nvSpPr>
          <p:cNvPr id="43012" name="TextBox 6"/>
          <p:cNvSpPr txBox="1">
            <a:spLocks noChangeArrowheads="1"/>
          </p:cNvSpPr>
          <p:nvPr/>
        </p:nvSpPr>
        <p:spPr bwMode="auto">
          <a:xfrm>
            <a:off x="3503612" y="2590801"/>
            <a:ext cx="18557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r>
              <a:rPr lang="en-US" altLang="en-US" sz="1800" i="1" dirty="0"/>
              <a:t>Real Time</a:t>
            </a:r>
          </a:p>
          <a:p>
            <a:pPr eaLnBrk="1" hangingPunct="1">
              <a:buClrTx/>
              <a:buSzTx/>
              <a:buFontTx/>
              <a:buNone/>
            </a:pPr>
            <a:r>
              <a:rPr lang="en-US" altLang="en-US" sz="1800" i="1" dirty="0"/>
              <a:t>Decision Making</a:t>
            </a:r>
          </a:p>
          <a:p>
            <a:pPr eaLnBrk="1" hangingPunct="1">
              <a:buClrTx/>
              <a:buSzTx/>
              <a:buFontTx/>
              <a:buNone/>
            </a:pPr>
            <a:r>
              <a:rPr lang="en-US" altLang="en-US" sz="1800" i="1" dirty="0">
                <a:solidFill>
                  <a:srgbClr val="7030A0"/>
                </a:solidFill>
              </a:rPr>
              <a:t>Risk</a:t>
            </a:r>
            <a:r>
              <a:rPr lang="en-US" altLang="en-US" sz="1800" i="1" dirty="0"/>
              <a:t> Management</a:t>
            </a:r>
          </a:p>
        </p:txBody>
      </p:sp>
      <p:sp>
        <p:nvSpPr>
          <p:cNvPr id="43013" name="TextBox 7"/>
          <p:cNvSpPr txBox="1">
            <a:spLocks noChangeArrowheads="1"/>
          </p:cNvSpPr>
          <p:nvPr/>
        </p:nvSpPr>
        <p:spPr bwMode="auto">
          <a:xfrm>
            <a:off x="2360613" y="3810001"/>
            <a:ext cx="25892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r>
              <a:rPr lang="en-US" altLang="en-US" sz="1800" i="1"/>
              <a:t>Nominal and Off-Nominal</a:t>
            </a:r>
          </a:p>
          <a:p>
            <a:pPr eaLnBrk="1" hangingPunct="1">
              <a:buClrTx/>
              <a:buSzTx/>
              <a:buFontTx/>
              <a:buNone/>
            </a:pPr>
            <a:r>
              <a:rPr lang="en-US" altLang="en-US" sz="1800" i="1"/>
              <a:t>System management</a:t>
            </a:r>
          </a:p>
        </p:txBody>
      </p:sp>
      <p:sp>
        <p:nvSpPr>
          <p:cNvPr id="43014" name="TextBox 8"/>
          <p:cNvSpPr txBox="1">
            <a:spLocks noChangeArrowheads="1"/>
          </p:cNvSpPr>
          <p:nvPr/>
        </p:nvSpPr>
        <p:spPr bwMode="auto">
          <a:xfrm>
            <a:off x="1751013" y="5124450"/>
            <a:ext cx="21383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 typeface="Arial" panose="020B0604020202020204" pitchFamily="34" charset="0"/>
              <a:buChar char="•"/>
            </a:pPr>
            <a:r>
              <a:rPr lang="en-US" altLang="en-US" sz="1800" i="1"/>
              <a:t>Office Support</a:t>
            </a:r>
          </a:p>
          <a:p>
            <a:pPr eaLnBrk="1" hangingPunct="1">
              <a:buClrTx/>
              <a:buSzTx/>
              <a:buFont typeface="Arial" panose="020B0604020202020204" pitchFamily="34" charset="0"/>
              <a:buChar char="•"/>
            </a:pPr>
            <a:r>
              <a:rPr lang="en-US" altLang="en-US" sz="1800" i="1"/>
              <a:t>Offline Analysis</a:t>
            </a:r>
          </a:p>
          <a:p>
            <a:pPr eaLnBrk="1" hangingPunct="1">
              <a:buClrTx/>
              <a:buSzTx/>
              <a:buFont typeface="Arial" panose="020B0604020202020204" pitchFamily="34" charset="0"/>
              <a:buChar char="•"/>
            </a:pPr>
            <a:r>
              <a:rPr lang="en-US" altLang="en-US" sz="1800" i="1"/>
              <a:t>Engineering Support</a:t>
            </a:r>
          </a:p>
          <a:p>
            <a:pPr eaLnBrk="1" hangingPunct="1">
              <a:buClrTx/>
              <a:buSzTx/>
              <a:buFont typeface="Arial" panose="020B0604020202020204" pitchFamily="34" charset="0"/>
              <a:buChar char="•"/>
            </a:pPr>
            <a:r>
              <a:rPr lang="en-US" altLang="en-US" sz="1800" i="1"/>
              <a:t>Development</a:t>
            </a:r>
          </a:p>
        </p:txBody>
      </p:sp>
      <p:pic>
        <p:nvPicPr>
          <p:cNvPr id="43015"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99412" y="3048000"/>
            <a:ext cx="21732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ounded Rectangle 12"/>
          <p:cNvSpPr/>
          <p:nvPr/>
        </p:nvSpPr>
        <p:spPr>
          <a:xfrm>
            <a:off x="5218112" y="914400"/>
            <a:ext cx="1752600" cy="533400"/>
          </a:xfrm>
          <a:prstGeom prst="roundRect">
            <a:avLst/>
          </a:prstGeom>
          <a:solidFill>
            <a:schemeClr val="tx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Mission Management</a:t>
            </a:r>
          </a:p>
        </p:txBody>
      </p:sp>
      <p:sp>
        <p:nvSpPr>
          <p:cNvPr id="43017" name="TextBox 13"/>
          <p:cNvSpPr txBox="1">
            <a:spLocks noChangeArrowheads="1"/>
          </p:cNvSpPr>
          <p:nvPr/>
        </p:nvSpPr>
        <p:spPr bwMode="auto">
          <a:xfrm>
            <a:off x="3109912" y="838201"/>
            <a:ext cx="19764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eaLnBrk="1" hangingPunct="1">
              <a:buClrTx/>
              <a:buSzTx/>
              <a:buFontTx/>
              <a:buNone/>
            </a:pPr>
            <a:r>
              <a:rPr lang="en-US" altLang="en-US" sz="1800" i="1"/>
              <a:t>NASA/ISS Program</a:t>
            </a:r>
          </a:p>
          <a:p>
            <a:pPr algn="ctr" eaLnBrk="1" hangingPunct="1">
              <a:buClrTx/>
              <a:buSzTx/>
              <a:buFontTx/>
              <a:buNone/>
            </a:pPr>
            <a:r>
              <a:rPr lang="en-US" altLang="en-US" sz="1800" i="1"/>
              <a:t>Oversight</a:t>
            </a:r>
          </a:p>
        </p:txBody>
      </p:sp>
      <p:sp>
        <p:nvSpPr>
          <p:cNvPr id="15" name="Rounded Rectangle 14"/>
          <p:cNvSpPr/>
          <p:nvPr/>
        </p:nvSpPr>
        <p:spPr>
          <a:xfrm>
            <a:off x="7999412" y="3048000"/>
            <a:ext cx="2209800" cy="14478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3019" name="TextBox 18"/>
          <p:cNvSpPr txBox="1">
            <a:spLocks noChangeArrowheads="1"/>
          </p:cNvSpPr>
          <p:nvPr/>
        </p:nvSpPr>
        <p:spPr bwMode="auto">
          <a:xfrm>
            <a:off x="8761413" y="4049714"/>
            <a:ext cx="6778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r>
              <a:rPr lang="en-US" altLang="en-US" sz="1800"/>
              <a:t>Crew</a:t>
            </a:r>
          </a:p>
        </p:txBody>
      </p:sp>
      <p:cxnSp>
        <p:nvCxnSpPr>
          <p:cNvPr id="27" name="Straight Arrow Connector 26"/>
          <p:cNvCxnSpPr/>
          <p:nvPr/>
        </p:nvCxnSpPr>
        <p:spPr>
          <a:xfrm>
            <a:off x="7008812" y="3733800"/>
            <a:ext cx="838200" cy="0"/>
          </a:xfrm>
          <a:prstGeom prst="straightConnector1">
            <a:avLst/>
          </a:prstGeom>
          <a:ln w="444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3021" name="TextBox 13"/>
          <p:cNvSpPr txBox="1">
            <a:spLocks noChangeArrowheads="1"/>
          </p:cNvSpPr>
          <p:nvPr/>
        </p:nvSpPr>
        <p:spPr bwMode="auto">
          <a:xfrm>
            <a:off x="7032626" y="842963"/>
            <a:ext cx="16287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eaLnBrk="1" hangingPunct="1">
              <a:buClrTx/>
              <a:buSzTx/>
              <a:buFontTx/>
              <a:buNone/>
            </a:pPr>
            <a:r>
              <a:rPr lang="en-US" altLang="en-US" sz="1800" i="1"/>
              <a:t>Increment Lead</a:t>
            </a:r>
          </a:p>
          <a:p>
            <a:pPr algn="ctr" eaLnBrk="1" hangingPunct="1">
              <a:buClrTx/>
              <a:buSzTx/>
              <a:buFontTx/>
              <a:buNone/>
            </a:pPr>
            <a:r>
              <a:rPr lang="en-US" altLang="en-US" sz="1800" i="1"/>
              <a:t>Flight Director</a:t>
            </a:r>
          </a:p>
        </p:txBody>
      </p:sp>
    </p:spTree>
    <p:extLst>
      <p:ext uri="{BB962C8B-B14F-4D97-AF65-F5344CB8AC3E}">
        <p14:creationId xmlns:p14="http://schemas.microsoft.com/office/powerpoint/2010/main" val="3415978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Flight Operations - Plan/Train/Fly</a:t>
            </a:r>
            <a:endParaRPr lang="en-US" dirty="0"/>
          </a:p>
        </p:txBody>
      </p:sp>
      <p:sp>
        <p:nvSpPr>
          <p:cNvPr id="45" name="Content Placeholder 3"/>
          <p:cNvSpPr>
            <a:spLocks noGrp="1"/>
          </p:cNvSpPr>
          <p:nvPr>
            <p:ph idx="4294967295"/>
          </p:nvPr>
        </p:nvSpPr>
        <p:spPr>
          <a:xfrm>
            <a:off x="1979612" y="5525032"/>
            <a:ext cx="8229600" cy="1119188"/>
          </a:xfrm>
        </p:spPr>
        <p:txBody>
          <a:bodyPr>
            <a:normAutofit fontScale="55000" lnSpcReduction="20000"/>
          </a:bodyPr>
          <a:lstStyle/>
          <a:p>
            <a:pPr eaLnBrk="1" hangingPunct="1">
              <a:lnSpc>
                <a:spcPct val="120000"/>
              </a:lnSpc>
              <a:spcBef>
                <a:spcPts val="100"/>
              </a:spcBef>
              <a:defRPr/>
            </a:pPr>
            <a:r>
              <a:rPr lang="en-US" dirty="0" smtClean="0"/>
              <a:t>All aspects of P/T/F embedded in Lessons Learned culture</a:t>
            </a:r>
          </a:p>
          <a:p>
            <a:pPr lvl="1" eaLnBrk="1" hangingPunct="1">
              <a:lnSpc>
                <a:spcPct val="120000"/>
              </a:lnSpc>
              <a:spcBef>
                <a:spcPts val="100"/>
              </a:spcBef>
              <a:defRPr/>
            </a:pPr>
            <a:r>
              <a:rPr lang="en-US" dirty="0" smtClean="0"/>
              <a:t>Encode, Duplicate successes</a:t>
            </a:r>
          </a:p>
          <a:p>
            <a:pPr lvl="1" eaLnBrk="1" hangingPunct="1">
              <a:lnSpc>
                <a:spcPct val="120000"/>
              </a:lnSpc>
              <a:spcBef>
                <a:spcPts val="100"/>
              </a:spcBef>
              <a:defRPr/>
            </a:pPr>
            <a:r>
              <a:rPr lang="en-US" dirty="0" smtClean="0"/>
              <a:t>Learn from, Avoid mistakes</a:t>
            </a:r>
          </a:p>
          <a:p>
            <a:pPr eaLnBrk="1" hangingPunct="1">
              <a:lnSpc>
                <a:spcPct val="120000"/>
              </a:lnSpc>
              <a:spcBef>
                <a:spcPts val="100"/>
              </a:spcBef>
              <a:defRPr/>
            </a:pPr>
            <a:r>
              <a:rPr lang="en-US" dirty="0" smtClean="0"/>
              <a:t>All aspects of P/T/F provide feedback to the Program on the risks/concerns/recommendations of Program Requirements and Objectives</a:t>
            </a:r>
            <a:endParaRPr lang="en-US" dirty="0"/>
          </a:p>
        </p:txBody>
      </p:sp>
      <p:sp>
        <p:nvSpPr>
          <p:cNvPr id="8" name="Rounded Rectangle 7"/>
          <p:cNvSpPr/>
          <p:nvPr/>
        </p:nvSpPr>
        <p:spPr>
          <a:xfrm>
            <a:off x="1674812" y="1408114"/>
            <a:ext cx="8839200" cy="40020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5061" name="TextBox 8"/>
          <p:cNvSpPr txBox="1">
            <a:spLocks noChangeArrowheads="1"/>
          </p:cNvSpPr>
          <p:nvPr/>
        </p:nvSpPr>
        <p:spPr bwMode="auto">
          <a:xfrm>
            <a:off x="5205413" y="4986339"/>
            <a:ext cx="18399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orbel" panose="020B0503020204020204" pitchFamily="34" charset="0"/>
                <a:cs typeface="Arial" panose="020B0604020202020204" pitchFamily="34" charset="0"/>
              </a:defRPr>
            </a:lvl1pPr>
            <a:lvl2pPr marL="742950" indent="-285750">
              <a:defRPr>
                <a:solidFill>
                  <a:schemeClr val="tx1"/>
                </a:solidFill>
                <a:latin typeface="Corbel" panose="020B0503020204020204" pitchFamily="34" charset="0"/>
                <a:cs typeface="Arial" panose="020B0604020202020204" pitchFamily="34" charset="0"/>
              </a:defRPr>
            </a:lvl2pPr>
            <a:lvl3pPr marL="1143000" indent="-228600">
              <a:defRPr>
                <a:solidFill>
                  <a:schemeClr val="tx1"/>
                </a:solidFill>
                <a:latin typeface="Corbel" panose="020B0503020204020204" pitchFamily="34" charset="0"/>
                <a:cs typeface="Arial" panose="020B0604020202020204" pitchFamily="34" charset="0"/>
              </a:defRPr>
            </a:lvl3pPr>
            <a:lvl4pPr marL="1600200" indent="-228600">
              <a:defRPr>
                <a:solidFill>
                  <a:schemeClr val="tx1"/>
                </a:solidFill>
                <a:latin typeface="Corbel" panose="020B0503020204020204" pitchFamily="34" charset="0"/>
                <a:cs typeface="Arial" panose="020B0604020202020204" pitchFamily="34" charset="0"/>
              </a:defRPr>
            </a:lvl4pPr>
            <a:lvl5pPr marL="2057400" indent="-228600">
              <a:defRPr>
                <a:solidFill>
                  <a:schemeClr val="tx1"/>
                </a:solidFill>
                <a:latin typeface="Corbel" panose="020B0503020204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orbel" panose="020B0503020204020204" pitchFamily="34" charset="0"/>
                <a:cs typeface="Arial" panose="020B0604020202020204" pitchFamily="34" charset="0"/>
              </a:defRPr>
            </a:lvl9pPr>
          </a:lstStyle>
          <a:p>
            <a:r>
              <a:rPr lang="en-US" altLang="en-US" b="1">
                <a:solidFill>
                  <a:schemeClr val="bg1"/>
                </a:solidFill>
              </a:rPr>
              <a:t>Lessons Learned</a:t>
            </a:r>
          </a:p>
        </p:txBody>
      </p:sp>
      <p:sp>
        <p:nvSpPr>
          <p:cNvPr id="22" name="Flowchart: Process 21"/>
          <p:cNvSpPr/>
          <p:nvPr/>
        </p:nvSpPr>
        <p:spPr bwMode="auto">
          <a:xfrm>
            <a:off x="1903412" y="3116264"/>
            <a:ext cx="1371600" cy="777875"/>
          </a:xfrm>
          <a:prstGeom prst="flowChartProcess">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r>
              <a:rPr lang="en-US" sz="1400" dirty="0"/>
              <a:t>Program Requirements and Objectives</a:t>
            </a:r>
          </a:p>
        </p:txBody>
      </p:sp>
      <p:sp>
        <p:nvSpPr>
          <p:cNvPr id="23" name="Flowchart: Process 22"/>
          <p:cNvSpPr/>
          <p:nvPr/>
        </p:nvSpPr>
        <p:spPr bwMode="auto">
          <a:xfrm>
            <a:off x="6627812" y="2465389"/>
            <a:ext cx="1752600" cy="2079625"/>
          </a:xfrm>
          <a:prstGeom prst="flowChartProcess">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r>
              <a:rPr lang="en-US" sz="1400" b="1" dirty="0"/>
              <a:t>Train</a:t>
            </a:r>
          </a:p>
          <a:p>
            <a:pPr marL="61913" indent="-61913">
              <a:buFontTx/>
              <a:buChar char="-"/>
              <a:defRPr/>
            </a:pPr>
            <a:r>
              <a:rPr lang="en-US" sz="1400" dirty="0"/>
              <a:t>Final Analysis</a:t>
            </a:r>
          </a:p>
          <a:p>
            <a:pPr marL="61913" indent="-61913">
              <a:buFontTx/>
              <a:buChar char="-"/>
              <a:defRPr/>
            </a:pPr>
            <a:r>
              <a:rPr lang="en-US" sz="1400" dirty="0"/>
              <a:t>Requirements Integration</a:t>
            </a:r>
          </a:p>
          <a:p>
            <a:pPr marL="61913" indent="-61913">
              <a:buFontTx/>
              <a:buChar char="-"/>
              <a:defRPr/>
            </a:pPr>
            <a:r>
              <a:rPr lang="en-US" sz="1400" dirty="0"/>
              <a:t>Crew/Flight Controller Training</a:t>
            </a:r>
          </a:p>
          <a:p>
            <a:pPr marL="61913" indent="-61913">
              <a:buFontTx/>
              <a:buChar char="-"/>
              <a:defRPr/>
            </a:pPr>
            <a:r>
              <a:rPr lang="en-US" sz="1400" dirty="0">
                <a:solidFill>
                  <a:schemeClr val="bg1"/>
                </a:solidFill>
              </a:rPr>
              <a:t>Next Worse Case Failure Preparation</a:t>
            </a:r>
          </a:p>
        </p:txBody>
      </p:sp>
      <p:sp>
        <p:nvSpPr>
          <p:cNvPr id="24" name="Flowchart: Process 23"/>
          <p:cNvSpPr/>
          <p:nvPr/>
        </p:nvSpPr>
        <p:spPr bwMode="auto">
          <a:xfrm>
            <a:off x="8761412" y="2611438"/>
            <a:ext cx="1447800" cy="1789112"/>
          </a:xfrm>
          <a:prstGeom prst="flowChartProcess">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r>
              <a:rPr lang="en-US" sz="1400" b="1" dirty="0"/>
              <a:t>Fly</a:t>
            </a:r>
          </a:p>
          <a:p>
            <a:pPr eaLnBrk="1" hangingPunct="1">
              <a:buFontTx/>
              <a:buChar char="-"/>
              <a:defRPr/>
            </a:pPr>
            <a:r>
              <a:rPr lang="en-US" sz="1400" dirty="0"/>
              <a:t>Safety of Crew, Vehicle, Mission</a:t>
            </a:r>
          </a:p>
          <a:p>
            <a:pPr eaLnBrk="1" hangingPunct="1">
              <a:buFontTx/>
              <a:buChar char="-"/>
              <a:defRPr/>
            </a:pPr>
            <a:r>
              <a:rPr lang="en-US" sz="1400" dirty="0"/>
              <a:t>Implement Requirements</a:t>
            </a:r>
          </a:p>
        </p:txBody>
      </p:sp>
      <p:sp>
        <p:nvSpPr>
          <p:cNvPr id="26" name="Flowchart: Process 25"/>
          <p:cNvSpPr/>
          <p:nvPr/>
        </p:nvSpPr>
        <p:spPr bwMode="auto">
          <a:xfrm>
            <a:off x="3525838" y="2106613"/>
            <a:ext cx="2644775" cy="2798762"/>
          </a:xfrm>
          <a:prstGeom prst="flowChartProcess">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r>
              <a:rPr lang="en-US" sz="1400" b="1" dirty="0"/>
              <a:t>Plan</a:t>
            </a:r>
          </a:p>
          <a:p>
            <a:pPr marL="61913" indent="-61913">
              <a:buFontTx/>
              <a:buChar char="-"/>
              <a:defRPr/>
            </a:pPr>
            <a:r>
              <a:rPr lang="en-US" sz="1400" dirty="0"/>
              <a:t>Vehicle design – flyable, sensible, operable?</a:t>
            </a:r>
          </a:p>
          <a:p>
            <a:pPr marL="61913" indent="-61913">
              <a:buFontTx/>
              <a:buChar char="-"/>
              <a:defRPr/>
            </a:pPr>
            <a:r>
              <a:rPr lang="en-US" sz="1400" dirty="0"/>
              <a:t>Analysis</a:t>
            </a:r>
          </a:p>
          <a:p>
            <a:pPr marL="61913" indent="-61913">
              <a:buFontTx/>
              <a:buChar char="-"/>
              <a:defRPr/>
            </a:pPr>
            <a:r>
              <a:rPr lang="en-US" sz="1400" dirty="0"/>
              <a:t>Within experience base?</a:t>
            </a:r>
          </a:p>
          <a:p>
            <a:pPr marL="61913" indent="-61913">
              <a:buFontTx/>
              <a:buChar char="-"/>
              <a:defRPr/>
            </a:pPr>
            <a:r>
              <a:rPr lang="en-US" sz="1400" dirty="0"/>
              <a:t>New hardware/software required?</a:t>
            </a:r>
          </a:p>
          <a:p>
            <a:pPr marL="61913" indent="-61913">
              <a:buFontTx/>
              <a:buChar char="-"/>
              <a:defRPr/>
            </a:pPr>
            <a:r>
              <a:rPr lang="en-US" sz="1400" dirty="0"/>
              <a:t>New Ops Products required?</a:t>
            </a:r>
          </a:p>
          <a:p>
            <a:pPr marL="61913" indent="-61913">
              <a:buFontTx/>
              <a:buChar char="-"/>
              <a:defRPr/>
            </a:pPr>
            <a:r>
              <a:rPr lang="en-US" sz="1400" dirty="0"/>
              <a:t>New Flight Controller/Crew Training required?</a:t>
            </a:r>
          </a:p>
          <a:p>
            <a:pPr marL="61913" indent="-61913">
              <a:buFontTx/>
              <a:buChar char="-"/>
              <a:defRPr/>
            </a:pPr>
            <a:r>
              <a:rPr lang="en-US" sz="1400" dirty="0"/>
              <a:t>Overall plan operable/supportable?</a:t>
            </a:r>
          </a:p>
        </p:txBody>
      </p:sp>
      <p:cxnSp>
        <p:nvCxnSpPr>
          <p:cNvPr id="11" name="Straight Arrow Connector 10"/>
          <p:cNvCxnSpPr>
            <a:stCxn id="22" idx="3"/>
            <a:endCxn id="26" idx="1"/>
          </p:cNvCxnSpPr>
          <p:nvPr/>
        </p:nvCxnSpPr>
        <p:spPr>
          <a:xfrm>
            <a:off x="3275013" y="3505200"/>
            <a:ext cx="250825" cy="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26" idx="3"/>
            <a:endCxn id="23" idx="1"/>
          </p:cNvCxnSpPr>
          <p:nvPr/>
        </p:nvCxnSpPr>
        <p:spPr>
          <a:xfrm flipV="1">
            <a:off x="6170612" y="3505200"/>
            <a:ext cx="457200" cy="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23" idx="3"/>
            <a:endCxn id="24" idx="1"/>
          </p:cNvCxnSpPr>
          <p:nvPr/>
        </p:nvCxnSpPr>
        <p:spPr>
          <a:xfrm>
            <a:off x="8380412" y="3505200"/>
            <a:ext cx="381000" cy="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Elbow Connector 17"/>
          <p:cNvCxnSpPr>
            <a:stCxn id="26" idx="0"/>
            <a:endCxn id="22" idx="0"/>
          </p:cNvCxnSpPr>
          <p:nvPr/>
        </p:nvCxnSpPr>
        <p:spPr>
          <a:xfrm rot="16200000" flipH="1" flipV="1">
            <a:off x="3213894" y="1481932"/>
            <a:ext cx="1009650" cy="2259013"/>
          </a:xfrm>
          <a:prstGeom prst="bentConnector3">
            <a:avLst>
              <a:gd name="adj1" fmla="val -22613"/>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Elbow Connector 19"/>
          <p:cNvCxnSpPr>
            <a:stCxn id="23" idx="0"/>
            <a:endCxn id="22" idx="0"/>
          </p:cNvCxnSpPr>
          <p:nvPr/>
        </p:nvCxnSpPr>
        <p:spPr>
          <a:xfrm rot="16200000" flipH="1" flipV="1">
            <a:off x="4721225" y="333376"/>
            <a:ext cx="650875" cy="4914900"/>
          </a:xfrm>
          <a:prstGeom prst="bentConnector3">
            <a:avLst>
              <a:gd name="adj1" fmla="val -107158"/>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Elbow Connector 26"/>
          <p:cNvCxnSpPr>
            <a:stCxn id="24" idx="0"/>
            <a:endCxn id="22" idx="0"/>
          </p:cNvCxnSpPr>
          <p:nvPr/>
        </p:nvCxnSpPr>
        <p:spPr>
          <a:xfrm rot="16200000" flipH="1" flipV="1">
            <a:off x="5784056" y="-584993"/>
            <a:ext cx="506413" cy="6896100"/>
          </a:xfrm>
          <a:prstGeom prst="bentConnector3">
            <a:avLst>
              <a:gd name="adj1" fmla="val -200748"/>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0766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0412" y="381000"/>
            <a:ext cx="10896599" cy="1371600"/>
          </a:xfrm>
        </p:spPr>
        <p:txBody>
          <a:bodyPr/>
          <a:lstStyle/>
          <a:p>
            <a:r>
              <a:rPr lang="en-US" dirty="0" smtClean="0"/>
              <a:t>High Performing, High Reliability Organizations</a:t>
            </a:r>
            <a:endParaRPr lang="en-US" dirty="0"/>
          </a:p>
        </p:txBody>
      </p:sp>
      <p:sp>
        <p:nvSpPr>
          <p:cNvPr id="4" name="Content Placeholder 3"/>
          <p:cNvSpPr>
            <a:spLocks noGrp="1"/>
          </p:cNvSpPr>
          <p:nvPr>
            <p:ph idx="1"/>
          </p:nvPr>
        </p:nvSpPr>
        <p:spPr>
          <a:xfrm>
            <a:off x="760412" y="1904999"/>
            <a:ext cx="10972799" cy="4114801"/>
          </a:xfrm>
        </p:spPr>
        <p:txBody>
          <a:bodyPr/>
          <a:lstStyle/>
          <a:p>
            <a:r>
              <a:rPr lang="en-US" dirty="0" smtClean="0"/>
              <a:t>High Performing Organization</a:t>
            </a:r>
          </a:p>
          <a:p>
            <a:pPr lvl="1"/>
            <a:r>
              <a:rPr lang="en-US" altLang="en-US" dirty="0" smtClean="0"/>
              <a:t>A </a:t>
            </a:r>
            <a:r>
              <a:rPr lang="en-US" altLang="en-US" b="1" dirty="0" smtClean="0"/>
              <a:t>High Performance Organization </a:t>
            </a:r>
            <a:r>
              <a:rPr lang="en-US" altLang="en-US" dirty="0" smtClean="0"/>
              <a:t>(</a:t>
            </a:r>
            <a:r>
              <a:rPr lang="en-US" altLang="en-US" dirty="0" err="1" smtClean="0"/>
              <a:t>HPO</a:t>
            </a:r>
            <a:r>
              <a:rPr lang="en-US" altLang="en-US" dirty="0" smtClean="0"/>
              <a:t>) is </a:t>
            </a:r>
            <a:r>
              <a:rPr lang="en-US" altLang="en-US" dirty="0"/>
              <a:t>an organization that achieves financial and non-financial results that are better than those of its peer group over a period of time of at least five to ten years</a:t>
            </a:r>
            <a:r>
              <a:rPr lang="en-US" altLang="en-US" dirty="0" smtClean="0"/>
              <a:t>.</a:t>
            </a:r>
          </a:p>
          <a:p>
            <a:r>
              <a:rPr lang="en-US" dirty="0" smtClean="0"/>
              <a:t>High Reliability Organization</a:t>
            </a:r>
          </a:p>
          <a:p>
            <a:pPr lvl="1"/>
            <a:r>
              <a:rPr lang="en-US" altLang="en-US" dirty="0"/>
              <a:t>A </a:t>
            </a:r>
            <a:r>
              <a:rPr lang="en-US" altLang="en-US" b="1" dirty="0"/>
              <a:t>High Reliability Organization</a:t>
            </a:r>
            <a:r>
              <a:rPr lang="en-US" altLang="en-US" dirty="0"/>
              <a:t> (</a:t>
            </a:r>
            <a:r>
              <a:rPr lang="en-US" altLang="en-US" dirty="0" err="1"/>
              <a:t>HRO</a:t>
            </a:r>
            <a:r>
              <a:rPr lang="en-US" altLang="en-US" dirty="0"/>
              <a:t>) is an organization that has succeeded in avoiding catastrophes in an environment where normal accidents can be expected due to risk factors and complexity</a:t>
            </a:r>
            <a:endParaRPr lang="en-US" dirty="0"/>
          </a:p>
        </p:txBody>
      </p:sp>
    </p:spTree>
    <p:extLst>
      <p:ext uri="{BB962C8B-B14F-4D97-AF65-F5344CB8AC3E}">
        <p14:creationId xmlns:p14="http://schemas.microsoft.com/office/powerpoint/2010/main" val="1660562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013" y="381000"/>
            <a:ext cx="10439402" cy="1371600"/>
          </a:xfrm>
        </p:spPr>
        <p:txBody>
          <a:bodyPr>
            <a:normAutofit/>
          </a:bodyPr>
          <a:lstStyle/>
          <a:p>
            <a:pPr eaLnBrk="1" hangingPunct="1">
              <a:defRPr/>
            </a:pPr>
            <a:r>
              <a:rPr lang="en-US" dirty="0" smtClean="0"/>
              <a:t>Characteristics of High Performing Organizations</a:t>
            </a:r>
            <a:endParaRPr lang="en-US" dirty="0"/>
          </a:p>
        </p:txBody>
      </p:sp>
      <p:sp>
        <p:nvSpPr>
          <p:cNvPr id="4" name="Content Placeholder 3"/>
          <p:cNvSpPr>
            <a:spLocks noGrp="1"/>
          </p:cNvSpPr>
          <p:nvPr>
            <p:ph idx="1"/>
          </p:nvPr>
        </p:nvSpPr>
        <p:spPr>
          <a:xfrm>
            <a:off x="188912" y="1219200"/>
            <a:ext cx="11658599" cy="5029200"/>
          </a:xfrm>
        </p:spPr>
        <p:txBody>
          <a:bodyPr>
            <a:noAutofit/>
          </a:bodyPr>
          <a:lstStyle/>
          <a:p>
            <a:pPr eaLnBrk="1" hangingPunct="1">
              <a:defRPr/>
            </a:pPr>
            <a:r>
              <a:rPr lang="en-US" b="1" dirty="0" smtClean="0">
                <a:solidFill>
                  <a:srgbClr val="FFC000"/>
                </a:solidFill>
              </a:rPr>
              <a:t>Leadership</a:t>
            </a:r>
            <a:r>
              <a:rPr lang="en-US" dirty="0" smtClean="0">
                <a:solidFill>
                  <a:srgbClr val="FFC000"/>
                </a:solidFill>
              </a:rPr>
              <a:t> </a:t>
            </a:r>
            <a:r>
              <a:rPr lang="en-US" dirty="0"/>
              <a:t>– </a:t>
            </a:r>
            <a:r>
              <a:rPr lang="en-US" i="1" dirty="0"/>
              <a:t>Leadership is aligned and effective deep within the </a:t>
            </a:r>
            <a:r>
              <a:rPr lang="en-US" i="1" dirty="0" smtClean="0"/>
              <a:t>organization</a:t>
            </a:r>
          </a:p>
          <a:p>
            <a:pPr lvl="1">
              <a:defRPr/>
            </a:pPr>
            <a:r>
              <a:rPr lang="en-US" sz="1400" dirty="0">
                <a:solidFill>
                  <a:srgbClr val="FFC000"/>
                </a:solidFill>
              </a:rPr>
              <a:t>Leadership </a:t>
            </a:r>
            <a:r>
              <a:rPr lang="en-US" sz="1400" dirty="0" smtClean="0">
                <a:solidFill>
                  <a:srgbClr val="FFC000"/>
                </a:solidFill>
              </a:rPr>
              <a:t>in Mission Control</a:t>
            </a:r>
            <a:endParaRPr lang="en-US" sz="1400" dirty="0">
              <a:solidFill>
                <a:srgbClr val="FFC000"/>
              </a:solidFill>
            </a:endParaRPr>
          </a:p>
          <a:p>
            <a:pPr lvl="2">
              <a:defRPr/>
            </a:pPr>
            <a:r>
              <a:rPr lang="en-US" sz="1400" dirty="0"/>
              <a:t>Unambiguous chain of command within MCC-H and between Control Centers</a:t>
            </a:r>
          </a:p>
          <a:p>
            <a:pPr lvl="2">
              <a:defRPr/>
            </a:pPr>
            <a:r>
              <a:rPr lang="en-US" sz="1400" dirty="0"/>
              <a:t>Leadership within a discipline is expected on and off console; “Lead Your Leader” reflects our goal for leadership development at all </a:t>
            </a:r>
            <a:r>
              <a:rPr lang="en-US" sz="1400" dirty="0" smtClean="0"/>
              <a:t>levels</a:t>
            </a:r>
          </a:p>
          <a:p>
            <a:pPr lvl="3">
              <a:defRPr/>
            </a:pPr>
            <a:r>
              <a:rPr lang="en-US" sz="1200" dirty="0" smtClean="0"/>
              <a:t>No “Screaming Monkeys!”</a:t>
            </a:r>
            <a:endParaRPr lang="en-US" sz="1200" dirty="0"/>
          </a:p>
          <a:p>
            <a:pPr eaLnBrk="1" hangingPunct="1">
              <a:defRPr/>
            </a:pPr>
            <a:r>
              <a:rPr lang="en-US" b="1" dirty="0" smtClean="0">
                <a:solidFill>
                  <a:srgbClr val="FFC000"/>
                </a:solidFill>
              </a:rPr>
              <a:t>Design</a:t>
            </a:r>
            <a:r>
              <a:rPr lang="en-US" dirty="0" smtClean="0">
                <a:solidFill>
                  <a:srgbClr val="FFC000"/>
                </a:solidFill>
              </a:rPr>
              <a:t> </a:t>
            </a:r>
            <a:r>
              <a:rPr lang="en-US" dirty="0"/>
              <a:t>– </a:t>
            </a:r>
            <a:r>
              <a:rPr lang="en-US" i="1" dirty="0"/>
              <a:t>The structure is lean and reflects the organization’s strategic </a:t>
            </a:r>
            <a:r>
              <a:rPr lang="en-US" i="1" dirty="0" smtClean="0"/>
              <a:t>focus</a:t>
            </a:r>
          </a:p>
          <a:p>
            <a:pPr lvl="1">
              <a:defRPr/>
            </a:pPr>
            <a:r>
              <a:rPr lang="en-US" sz="1400" dirty="0" smtClean="0">
                <a:solidFill>
                  <a:srgbClr val="FFC000"/>
                </a:solidFill>
              </a:rPr>
              <a:t>Design in Mission Control </a:t>
            </a:r>
            <a:endParaRPr lang="en-US" sz="1400" dirty="0">
              <a:solidFill>
                <a:srgbClr val="FFC000"/>
              </a:solidFill>
            </a:endParaRPr>
          </a:p>
          <a:p>
            <a:pPr lvl="2">
              <a:defRPr/>
            </a:pPr>
            <a:r>
              <a:rPr lang="en-US" sz="1400" dirty="0"/>
              <a:t>Documented processes, training flows, and certification guides establish both the ends and the means; regularly reviewed to ensure the methods align with changing strategic goals</a:t>
            </a:r>
          </a:p>
          <a:p>
            <a:pPr eaLnBrk="1" hangingPunct="1">
              <a:defRPr/>
            </a:pPr>
            <a:r>
              <a:rPr lang="en-US" b="1" dirty="0" smtClean="0">
                <a:solidFill>
                  <a:srgbClr val="FFC000"/>
                </a:solidFill>
              </a:rPr>
              <a:t>People</a:t>
            </a:r>
            <a:r>
              <a:rPr lang="en-US" dirty="0" smtClean="0"/>
              <a:t> </a:t>
            </a:r>
            <a:r>
              <a:rPr lang="en-US" dirty="0"/>
              <a:t>– </a:t>
            </a:r>
            <a:r>
              <a:rPr lang="en-US" i="1" dirty="0"/>
              <a:t>The organization effectively translates business strategy into a powerful people strategy, attracting and retaining the most capable </a:t>
            </a:r>
            <a:r>
              <a:rPr lang="en-US" i="1" dirty="0" smtClean="0"/>
              <a:t>individuals</a:t>
            </a:r>
          </a:p>
          <a:p>
            <a:pPr lvl="1">
              <a:defRPr/>
            </a:pPr>
            <a:r>
              <a:rPr lang="en-US" sz="1400" dirty="0" smtClean="0">
                <a:solidFill>
                  <a:srgbClr val="FFC000"/>
                </a:solidFill>
              </a:rPr>
              <a:t>People in Mission Control</a:t>
            </a:r>
            <a:endParaRPr lang="en-US" sz="1400" dirty="0">
              <a:solidFill>
                <a:srgbClr val="FFC000"/>
              </a:solidFill>
            </a:endParaRPr>
          </a:p>
          <a:p>
            <a:pPr lvl="2">
              <a:defRPr/>
            </a:pPr>
            <a:r>
              <a:rPr lang="en-US" sz="1400" dirty="0"/>
              <a:t>Selective recruiting, Flight Controller Boot Camp, progressively complex training and simulations, regular skills assessments and pass/fail evaluations with documented pass/fail criterion</a:t>
            </a:r>
          </a:p>
        </p:txBody>
      </p:sp>
      <p:sp>
        <p:nvSpPr>
          <p:cNvPr id="47108" name="TextBox 4"/>
          <p:cNvSpPr txBox="1">
            <a:spLocks noChangeArrowheads="1"/>
          </p:cNvSpPr>
          <p:nvPr/>
        </p:nvSpPr>
        <p:spPr bwMode="auto">
          <a:xfrm>
            <a:off x="2055812" y="6324601"/>
            <a:ext cx="7924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r>
              <a:rPr lang="en-US" altLang="en-US" sz="1400" i="1"/>
              <a:t>Source: Bhalla, Vikram; Caye, Jean-Michel; Dyer, Andrew; Dymond, Lisa; Morieux, Yves; Orlander, Paul (2011). “</a:t>
            </a:r>
            <a:r>
              <a:rPr lang="en-US" altLang="en-US" sz="1400" i="1">
                <a:hlinkClick r:id="rId3"/>
              </a:rPr>
              <a:t>High-Performance Organizations, The Secrets of Their Success</a:t>
            </a:r>
            <a:r>
              <a:rPr lang="en-US" altLang="en-US" sz="1400" i="1"/>
              <a:t>,” Used with permission</a:t>
            </a:r>
          </a:p>
        </p:txBody>
      </p:sp>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7758" r="10788"/>
          <a:stretch/>
        </p:blipFill>
        <p:spPr>
          <a:xfrm>
            <a:off x="11123612" y="1905000"/>
            <a:ext cx="894094" cy="985922"/>
          </a:xfrm>
          <a:prstGeom prst="rect">
            <a:avLst/>
          </a:prstGeom>
        </p:spPr>
      </p:pic>
      <p:sp>
        <p:nvSpPr>
          <p:cNvPr id="6" name="&quot;No&quot; Symbol 5"/>
          <p:cNvSpPr/>
          <p:nvPr/>
        </p:nvSpPr>
        <p:spPr>
          <a:xfrm>
            <a:off x="11047412" y="1905000"/>
            <a:ext cx="990600" cy="990600"/>
          </a:xfrm>
          <a:prstGeom prst="noSmoking">
            <a:avLst>
              <a:gd name="adj" fmla="val 583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145656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03213" y="381000"/>
            <a:ext cx="10363202" cy="1371600"/>
          </a:xfrm>
        </p:spPr>
        <p:txBody>
          <a:bodyPr>
            <a:normAutofit/>
          </a:bodyPr>
          <a:lstStyle/>
          <a:p>
            <a:pPr>
              <a:defRPr/>
            </a:pPr>
            <a:r>
              <a:rPr lang="en-US" dirty="0"/>
              <a:t>Characteristics of High Performing Organizations</a:t>
            </a:r>
          </a:p>
        </p:txBody>
      </p:sp>
      <p:sp>
        <p:nvSpPr>
          <p:cNvPr id="49154" name="Content Placeholder 2"/>
          <p:cNvSpPr>
            <a:spLocks noGrp="1"/>
          </p:cNvSpPr>
          <p:nvPr>
            <p:ph idx="1"/>
          </p:nvPr>
        </p:nvSpPr>
        <p:spPr>
          <a:xfrm>
            <a:off x="284692" y="1295400"/>
            <a:ext cx="11658599" cy="4114801"/>
          </a:xfrm>
        </p:spPr>
        <p:txBody>
          <a:bodyPr>
            <a:normAutofit lnSpcReduction="10000"/>
          </a:bodyPr>
          <a:lstStyle/>
          <a:p>
            <a:pPr eaLnBrk="1" hangingPunct="1"/>
            <a:r>
              <a:rPr lang="en-US" altLang="en-US" b="1" dirty="0">
                <a:solidFill>
                  <a:srgbClr val="FFC000"/>
                </a:solidFill>
              </a:rPr>
              <a:t>Change Management </a:t>
            </a:r>
            <a:r>
              <a:rPr lang="en-US" altLang="en-US" dirty="0"/>
              <a:t>– </a:t>
            </a:r>
            <a:r>
              <a:rPr lang="en-US" altLang="en-US" i="1" dirty="0"/>
              <a:t>The organization can drive and sustain large-scale change and anticipate and adapt</a:t>
            </a:r>
          </a:p>
          <a:p>
            <a:pPr lvl="1"/>
            <a:r>
              <a:rPr lang="en-US" altLang="en-US" sz="1800" dirty="0">
                <a:solidFill>
                  <a:srgbClr val="FFC000"/>
                </a:solidFill>
              </a:rPr>
              <a:t>Change Management in Mission Control</a:t>
            </a:r>
            <a:endParaRPr lang="en-US" altLang="en-US" sz="1800" dirty="0"/>
          </a:p>
          <a:p>
            <a:pPr lvl="2"/>
            <a:r>
              <a:rPr lang="en-US" altLang="en-US" dirty="0"/>
              <a:t>Mission Control is a balance between being nimble enough to adapt to unexpected change yet knowledgeable enough to ascertain whether the change is within accepted limits; Next Worse Failure planning</a:t>
            </a:r>
          </a:p>
          <a:p>
            <a:pPr eaLnBrk="1" hangingPunct="1"/>
            <a:endParaRPr lang="en-US" altLang="en-US" b="1" dirty="0">
              <a:solidFill>
                <a:srgbClr val="FFC000"/>
              </a:solidFill>
            </a:endParaRPr>
          </a:p>
          <a:p>
            <a:pPr eaLnBrk="1" hangingPunct="1"/>
            <a:r>
              <a:rPr lang="en-US" altLang="en-US" b="1" dirty="0">
                <a:solidFill>
                  <a:srgbClr val="FFC000"/>
                </a:solidFill>
              </a:rPr>
              <a:t>Culture and Engagement</a:t>
            </a:r>
            <a:r>
              <a:rPr lang="en-US" altLang="en-US" dirty="0">
                <a:solidFill>
                  <a:srgbClr val="FFC000"/>
                </a:solidFill>
              </a:rPr>
              <a:t> </a:t>
            </a:r>
            <a:r>
              <a:rPr lang="en-US" altLang="en-US" dirty="0"/>
              <a:t>– </a:t>
            </a:r>
            <a:r>
              <a:rPr lang="en-US" altLang="en-US" i="1" dirty="0"/>
              <a:t>The culture is shaped to achieve strategic goals.  Employees pursue corporate objectives.</a:t>
            </a:r>
          </a:p>
          <a:p>
            <a:pPr lvl="1"/>
            <a:r>
              <a:rPr lang="en-US" altLang="en-US" sz="1800" dirty="0">
                <a:solidFill>
                  <a:srgbClr val="FFC000"/>
                </a:solidFill>
              </a:rPr>
              <a:t>Culture and Engagement in Mission Control</a:t>
            </a:r>
          </a:p>
          <a:p>
            <a:pPr lvl="2"/>
            <a:r>
              <a:rPr lang="en-US" altLang="en-US" dirty="0"/>
              <a:t>Flight Controller Manifesto, Stone Tablets of Flight Control, Foundations of Flight Operations, Plan/Train/Fly, Next Worse Failure, Lessons Learned </a:t>
            </a:r>
            <a:r>
              <a:rPr lang="en-US" altLang="en-US" dirty="0" err="1"/>
              <a:t>JOPs</a:t>
            </a:r>
            <a:endParaRPr lang="en-US" altLang="en-US" dirty="0"/>
          </a:p>
          <a:p>
            <a:pPr lvl="3"/>
            <a:r>
              <a:rPr lang="en-US" altLang="en-US" dirty="0"/>
              <a:t>Part of Flight Operations training from Day 1</a:t>
            </a:r>
          </a:p>
        </p:txBody>
      </p:sp>
      <p:sp>
        <p:nvSpPr>
          <p:cNvPr id="49157" name="TextBox 4"/>
          <p:cNvSpPr txBox="1">
            <a:spLocks noChangeArrowheads="1"/>
          </p:cNvSpPr>
          <p:nvPr/>
        </p:nvSpPr>
        <p:spPr bwMode="auto">
          <a:xfrm>
            <a:off x="2055812" y="6324601"/>
            <a:ext cx="7924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r>
              <a:rPr lang="en-US" altLang="en-US" sz="1400" i="1"/>
              <a:t>Source: Bhalla, Vikram; Caye, Jean-Michel; Dyer, Andrew; Dymond, Lisa; Morieux, Yves; Orlander, Paul (2011). “</a:t>
            </a:r>
            <a:r>
              <a:rPr lang="en-US" altLang="en-US" sz="1400" i="1">
                <a:hlinkClick r:id="rId2"/>
              </a:rPr>
              <a:t>High-Performance Organizations, The Secrets of Their Success</a:t>
            </a:r>
            <a:r>
              <a:rPr lang="en-US" altLang="en-US" sz="1400" i="1"/>
              <a:t>,” Used with permission</a:t>
            </a:r>
          </a:p>
        </p:txBody>
      </p:sp>
    </p:spTree>
    <p:extLst>
      <p:ext uri="{BB962C8B-B14F-4D97-AF65-F5344CB8AC3E}">
        <p14:creationId xmlns:p14="http://schemas.microsoft.com/office/powerpoint/2010/main" val="3629772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Core Values</a:t>
            </a:r>
            <a:endParaRPr lang="en-US" dirty="0"/>
          </a:p>
        </p:txBody>
      </p:sp>
      <p:sp>
        <p:nvSpPr>
          <p:cNvPr id="3" name="Content Placeholder 2"/>
          <p:cNvSpPr>
            <a:spLocks noGrp="1"/>
          </p:cNvSpPr>
          <p:nvPr>
            <p:ph sz="half" idx="1"/>
          </p:nvPr>
        </p:nvSpPr>
        <p:spPr>
          <a:xfrm>
            <a:off x="1504781" y="1295400"/>
            <a:ext cx="4419599" cy="5029200"/>
          </a:xfrm>
          <a:ln>
            <a:noFill/>
          </a:ln>
        </p:spPr>
        <p:txBody>
          <a:bodyPr>
            <a:normAutofit fontScale="92500"/>
          </a:bodyPr>
          <a:lstStyle/>
          <a:p>
            <a:r>
              <a:rPr lang="en-US" dirty="0" smtClean="0"/>
              <a:t>Civil Air Patrol</a:t>
            </a:r>
          </a:p>
          <a:p>
            <a:pPr lvl="1"/>
            <a:r>
              <a:rPr lang="en-US" dirty="0"/>
              <a:t>Integrity, Volunteer Service, Excellence and </a:t>
            </a:r>
            <a:r>
              <a:rPr lang="en-US" dirty="0" smtClean="0"/>
              <a:t>Respect</a:t>
            </a:r>
          </a:p>
          <a:p>
            <a:r>
              <a:rPr lang="en-US" dirty="0" smtClean="0"/>
              <a:t>US Air Force</a:t>
            </a:r>
          </a:p>
          <a:p>
            <a:pPr lvl="1"/>
            <a:r>
              <a:rPr lang="en-US" dirty="0" smtClean="0"/>
              <a:t>Integrity </a:t>
            </a:r>
            <a:r>
              <a:rPr lang="en-US" dirty="0"/>
              <a:t>first, </a:t>
            </a:r>
            <a:r>
              <a:rPr lang="en-US" dirty="0" smtClean="0"/>
              <a:t>Service </a:t>
            </a:r>
            <a:r>
              <a:rPr lang="en-US" dirty="0"/>
              <a:t>before self, and </a:t>
            </a:r>
            <a:r>
              <a:rPr lang="en-US" dirty="0" smtClean="0"/>
              <a:t>Excellence </a:t>
            </a:r>
            <a:r>
              <a:rPr lang="en-US" dirty="0"/>
              <a:t>in all we do</a:t>
            </a:r>
            <a:endParaRPr lang="en-US" dirty="0" smtClean="0"/>
          </a:p>
          <a:p>
            <a:r>
              <a:rPr lang="en-US" dirty="0" smtClean="0"/>
              <a:t>US Space Force</a:t>
            </a:r>
          </a:p>
          <a:p>
            <a:pPr lvl="1"/>
            <a:r>
              <a:rPr lang="en-US" dirty="0"/>
              <a:t>Agility, </a:t>
            </a:r>
            <a:r>
              <a:rPr lang="en-US" dirty="0" smtClean="0"/>
              <a:t>Innovation</a:t>
            </a:r>
            <a:r>
              <a:rPr lang="en-US" dirty="0"/>
              <a:t>, and </a:t>
            </a:r>
            <a:r>
              <a:rPr lang="en-US" dirty="0" smtClean="0"/>
              <a:t>Boldness</a:t>
            </a:r>
          </a:p>
          <a:p>
            <a:r>
              <a:rPr lang="en-US" dirty="0" smtClean="0"/>
              <a:t>US Army</a:t>
            </a:r>
          </a:p>
          <a:p>
            <a:pPr lvl="1"/>
            <a:r>
              <a:rPr lang="en-US" dirty="0"/>
              <a:t>Loyalty, Duty, Respect, Selfless Service, Honor, Integrity, and Personal </a:t>
            </a:r>
            <a:r>
              <a:rPr lang="en-US" dirty="0" smtClean="0"/>
              <a:t>Courage</a:t>
            </a:r>
          </a:p>
        </p:txBody>
      </p:sp>
      <p:sp>
        <p:nvSpPr>
          <p:cNvPr id="4" name="Content Placeholder 3"/>
          <p:cNvSpPr>
            <a:spLocks noGrp="1"/>
          </p:cNvSpPr>
          <p:nvPr>
            <p:ph sz="half" idx="2"/>
          </p:nvPr>
        </p:nvSpPr>
        <p:spPr>
          <a:xfrm>
            <a:off x="6229183" y="1295400"/>
            <a:ext cx="4419600" cy="5029200"/>
          </a:xfrm>
          <a:ln>
            <a:noFill/>
          </a:ln>
        </p:spPr>
        <p:txBody>
          <a:bodyPr>
            <a:normAutofit fontScale="92500"/>
          </a:bodyPr>
          <a:lstStyle/>
          <a:p>
            <a:r>
              <a:rPr lang="en-US" dirty="0"/>
              <a:t>US Navy</a:t>
            </a:r>
          </a:p>
          <a:p>
            <a:pPr lvl="1"/>
            <a:r>
              <a:rPr lang="en-US" dirty="0"/>
              <a:t>Honor, Courage and Commitment</a:t>
            </a:r>
          </a:p>
          <a:p>
            <a:r>
              <a:rPr lang="en-US" dirty="0" smtClean="0"/>
              <a:t>US </a:t>
            </a:r>
            <a:r>
              <a:rPr lang="en-US" dirty="0"/>
              <a:t>Coast Guard</a:t>
            </a:r>
          </a:p>
          <a:p>
            <a:pPr lvl="1"/>
            <a:r>
              <a:rPr lang="en-US" dirty="0"/>
              <a:t>Honor, Respect, and Devotion to duty</a:t>
            </a:r>
          </a:p>
          <a:p>
            <a:r>
              <a:rPr lang="en-US" dirty="0"/>
              <a:t>US Merchant Marine</a:t>
            </a:r>
          </a:p>
          <a:p>
            <a:pPr lvl="1"/>
            <a:r>
              <a:rPr lang="en-US" dirty="0"/>
              <a:t>Respect, Honor, Service</a:t>
            </a:r>
          </a:p>
          <a:p>
            <a:r>
              <a:rPr lang="en-US" dirty="0"/>
              <a:t>NASA Flight Operations Directorate</a:t>
            </a:r>
          </a:p>
          <a:p>
            <a:pPr lvl="1"/>
            <a:r>
              <a:rPr lang="en-US" dirty="0"/>
              <a:t>We want to </a:t>
            </a:r>
            <a:r>
              <a:rPr lang="en-US" dirty="0" smtClean="0"/>
              <a:t>fly,  </a:t>
            </a:r>
            <a:r>
              <a:rPr lang="en-US" dirty="0"/>
              <a:t>We are all </a:t>
            </a:r>
            <a:r>
              <a:rPr lang="en-US" dirty="0" smtClean="0"/>
              <a:t>in,  </a:t>
            </a:r>
            <a:r>
              <a:rPr lang="en-US" dirty="0"/>
              <a:t>We are motivated by the mission, We build </a:t>
            </a:r>
            <a:r>
              <a:rPr lang="en-US" dirty="0" smtClean="0"/>
              <a:t>partnerships,  </a:t>
            </a:r>
            <a:r>
              <a:rPr lang="en-US" dirty="0"/>
              <a:t>We are experienced,  We </a:t>
            </a:r>
            <a:r>
              <a:rPr lang="en-US" dirty="0" smtClean="0"/>
              <a:t>evolve,  </a:t>
            </a:r>
            <a:r>
              <a:rPr lang="en-US" dirty="0"/>
              <a:t>We are leaders,  We are family</a:t>
            </a:r>
          </a:p>
          <a:p>
            <a:endParaRPr lang="en-US" dirty="0"/>
          </a:p>
        </p:txBody>
      </p:sp>
    </p:spTree>
    <p:extLst>
      <p:ext uri="{BB962C8B-B14F-4D97-AF65-F5344CB8AC3E}">
        <p14:creationId xmlns:p14="http://schemas.microsoft.com/office/powerpoint/2010/main" val="3041760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Core Values Instilled in Culture</a:t>
            </a:r>
            <a:endParaRPr lang="en-US" dirty="0"/>
          </a:p>
        </p:txBody>
      </p:sp>
      <p:sp>
        <p:nvSpPr>
          <p:cNvPr id="7" name="Content Placeholder 2"/>
          <p:cNvSpPr txBox="1">
            <a:spLocks/>
          </p:cNvSpPr>
          <p:nvPr/>
        </p:nvSpPr>
        <p:spPr>
          <a:xfrm>
            <a:off x="1065212" y="1752600"/>
            <a:ext cx="10439400" cy="4903896"/>
          </a:xfrm>
          <a:prstGeom prst="rect">
            <a:avLst/>
          </a:prstGeom>
          <a:solidFill>
            <a:schemeClr val="tx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75059" indent="-385763">
              <a:buFont typeface="+mj-lt"/>
              <a:buAutoNum type="arabicPeriod"/>
              <a:defRPr/>
            </a:pPr>
            <a:endParaRPr lang="en-US" altLang="en-US" sz="1800" b="1" dirty="0" smtClean="0">
              <a:solidFill>
                <a:schemeClr val="bg1"/>
              </a:solidFill>
            </a:endParaRPr>
          </a:p>
          <a:p>
            <a:pPr marL="475059" indent="-385763">
              <a:buFont typeface="+mj-lt"/>
              <a:buAutoNum type="arabicPeriod"/>
              <a:defRPr/>
            </a:pPr>
            <a:r>
              <a:rPr lang="en-US" altLang="en-US" sz="1800" b="1" dirty="0" smtClean="0">
                <a:solidFill>
                  <a:schemeClr val="bg1"/>
                </a:solidFill>
              </a:rPr>
              <a:t>To instill within ourselves these qualities essential to professional excellence</a:t>
            </a:r>
            <a:endParaRPr lang="en-US" altLang="en-US" sz="1800" dirty="0" smtClean="0">
              <a:solidFill>
                <a:schemeClr val="bg1"/>
              </a:solidFill>
            </a:endParaRPr>
          </a:p>
          <a:p>
            <a:pPr marL="694134" lvl="1" indent="-385763">
              <a:defRPr/>
            </a:pPr>
            <a:r>
              <a:rPr lang="en-US" altLang="en-US" sz="1400" b="1" i="1" dirty="0" smtClean="0">
                <a:solidFill>
                  <a:schemeClr val="bg1"/>
                </a:solidFill>
              </a:rPr>
              <a:t>Discipline</a:t>
            </a:r>
            <a:r>
              <a:rPr lang="en-US" altLang="en-US" sz="1400" dirty="0" smtClean="0">
                <a:solidFill>
                  <a:schemeClr val="bg1"/>
                </a:solidFill>
              </a:rPr>
              <a:t>…Being able to follow as well as to lead, knowing that we must master ourselves before we can master our task.</a:t>
            </a:r>
          </a:p>
          <a:p>
            <a:pPr marL="694134" lvl="1" indent="-385763">
              <a:defRPr/>
            </a:pPr>
            <a:r>
              <a:rPr lang="en-US" altLang="en-US" sz="1400" b="1" i="1" dirty="0" smtClean="0">
                <a:solidFill>
                  <a:schemeClr val="bg1"/>
                </a:solidFill>
              </a:rPr>
              <a:t>Competence</a:t>
            </a:r>
            <a:r>
              <a:rPr lang="en-US" altLang="en-US" sz="1400" dirty="0" smtClean="0">
                <a:solidFill>
                  <a:schemeClr val="bg1"/>
                </a:solidFill>
              </a:rPr>
              <a:t>…There being no substitute for total preparation and complete dedication, for flight will not tolerate the careless or indifferent.</a:t>
            </a:r>
          </a:p>
          <a:p>
            <a:pPr marL="694134" lvl="1" indent="-385763">
              <a:defRPr/>
            </a:pPr>
            <a:r>
              <a:rPr lang="en-US" altLang="en-US" sz="1400" b="1" i="1" dirty="0" smtClean="0">
                <a:solidFill>
                  <a:schemeClr val="bg1"/>
                </a:solidFill>
              </a:rPr>
              <a:t>Confidence</a:t>
            </a:r>
            <a:r>
              <a:rPr lang="en-US" altLang="en-US" sz="1400" dirty="0" smtClean="0">
                <a:solidFill>
                  <a:schemeClr val="bg1"/>
                </a:solidFill>
              </a:rPr>
              <a:t>…Believing in ourselves as well as others, knowing that we must master fear and hesitation before we can succeed.</a:t>
            </a:r>
          </a:p>
          <a:p>
            <a:pPr marL="694134" lvl="1" indent="-385763">
              <a:defRPr/>
            </a:pPr>
            <a:r>
              <a:rPr lang="en-US" altLang="en-US" sz="1400" b="1" i="1" dirty="0" smtClean="0">
                <a:solidFill>
                  <a:schemeClr val="bg1"/>
                </a:solidFill>
              </a:rPr>
              <a:t>Responsibility</a:t>
            </a:r>
            <a:r>
              <a:rPr lang="en-US" altLang="en-US" sz="1400" dirty="0" smtClean="0">
                <a:solidFill>
                  <a:schemeClr val="bg1"/>
                </a:solidFill>
              </a:rPr>
              <a:t>…Realizing that it cannot be shifted to others, for it belongs to each of us; we must answer for what we do or fail to do.</a:t>
            </a:r>
          </a:p>
          <a:p>
            <a:pPr marL="694134" lvl="1" indent="-385763">
              <a:defRPr/>
            </a:pPr>
            <a:r>
              <a:rPr lang="en-US" altLang="en-US" sz="1400" b="1" i="1" dirty="0" smtClean="0">
                <a:solidFill>
                  <a:schemeClr val="bg1"/>
                </a:solidFill>
              </a:rPr>
              <a:t>Toughness</a:t>
            </a:r>
            <a:r>
              <a:rPr lang="en-US" altLang="en-US" sz="1400" dirty="0" smtClean="0">
                <a:solidFill>
                  <a:schemeClr val="bg1"/>
                </a:solidFill>
              </a:rPr>
              <a:t>…Taking a stand when we must; and to try again and again, even if it means following a more difficult path.</a:t>
            </a:r>
          </a:p>
          <a:p>
            <a:pPr marL="694134" lvl="1" indent="-385763">
              <a:defRPr/>
            </a:pPr>
            <a:r>
              <a:rPr lang="en-US" altLang="en-US" sz="1400" b="1" i="1" dirty="0" smtClean="0">
                <a:solidFill>
                  <a:schemeClr val="bg1"/>
                </a:solidFill>
              </a:rPr>
              <a:t>Teamwork</a:t>
            </a:r>
            <a:r>
              <a:rPr lang="en-US" altLang="en-US" sz="1400" dirty="0" smtClean="0">
                <a:solidFill>
                  <a:schemeClr val="bg1"/>
                </a:solidFill>
              </a:rPr>
              <a:t>…Respecting and using the abilities of others, realizing that we work toward a common goal, for success depends upon the efforts of all.</a:t>
            </a:r>
          </a:p>
          <a:p>
            <a:pPr marL="694134" lvl="1" indent="-385763">
              <a:defRPr/>
            </a:pPr>
            <a:r>
              <a:rPr lang="en-US" altLang="en-US" sz="1400" b="1" i="1" dirty="0" smtClean="0">
                <a:solidFill>
                  <a:schemeClr val="bg1"/>
                </a:solidFill>
              </a:rPr>
              <a:t>Vigilance</a:t>
            </a:r>
            <a:r>
              <a:rPr lang="en-US" altLang="en-US" sz="1400" dirty="0" smtClean="0">
                <a:solidFill>
                  <a:schemeClr val="bg1"/>
                </a:solidFill>
              </a:rPr>
              <a:t>...Being always attentive to the dangers of flight; never accepting success as a substitute for rigor in everything we do.</a:t>
            </a:r>
            <a:endParaRPr lang="en-US" altLang="en-US" dirty="0" smtClean="0">
              <a:solidFill>
                <a:schemeClr val="bg1"/>
              </a:solidFill>
            </a:endParaRPr>
          </a:p>
          <a:p>
            <a:pPr marL="475059" indent="-385763">
              <a:buFont typeface="+mj-lt"/>
              <a:buAutoNum type="arabicPeriod"/>
              <a:defRPr/>
            </a:pPr>
            <a:r>
              <a:rPr lang="en-US" altLang="en-US" sz="1800" b="1" dirty="0" smtClean="0">
                <a:solidFill>
                  <a:schemeClr val="bg1"/>
                </a:solidFill>
              </a:rPr>
              <a:t>To always be aware that, suddenly and unexpectedly, we may find ourselves in a role where our performance has ultimate consequences.</a:t>
            </a:r>
            <a:endParaRPr lang="en-US" altLang="en-US" sz="1800" dirty="0" smtClean="0">
              <a:solidFill>
                <a:schemeClr val="bg1"/>
              </a:solidFill>
            </a:endParaRPr>
          </a:p>
          <a:p>
            <a:pPr marL="475059" indent="-385763">
              <a:buFont typeface="+mj-lt"/>
              <a:buAutoNum type="arabicPeriod" startAt="3"/>
              <a:defRPr/>
            </a:pPr>
            <a:r>
              <a:rPr lang="en-US" altLang="en-US" sz="1800" b="1" dirty="0" smtClean="0">
                <a:solidFill>
                  <a:schemeClr val="bg1"/>
                </a:solidFill>
              </a:rPr>
              <a:t>To recognize that the greatest error is not to have tried and failed, but that, in the trying, we do not give it our best effort.</a:t>
            </a:r>
            <a:endParaRPr lang="en-US" altLang="en-US" sz="1800" dirty="0" smtClean="0">
              <a:solidFill>
                <a:schemeClr val="bg1"/>
              </a:solidFill>
            </a:endParaRPr>
          </a:p>
          <a:p>
            <a:pPr>
              <a:defRPr/>
            </a:pPr>
            <a:endParaRPr lang="en-US" sz="1800" dirty="0">
              <a:solidFill>
                <a:schemeClr val="bg1"/>
              </a:solidFill>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02685" y="1219200"/>
            <a:ext cx="983456"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6060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812" y="364066"/>
            <a:ext cx="9144001" cy="1371600"/>
          </a:xfrm>
        </p:spPr>
        <p:txBody>
          <a:bodyPr/>
          <a:lstStyle/>
          <a:p>
            <a:pPr eaLnBrk="1" hangingPunct="1">
              <a:defRPr/>
            </a:pPr>
            <a:r>
              <a:rPr lang="en-US" dirty="0" smtClean="0"/>
              <a:t>High Reliability Organizations</a:t>
            </a:r>
            <a:endParaRPr lang="en-US" dirty="0"/>
          </a:p>
        </p:txBody>
      </p:sp>
      <p:sp>
        <p:nvSpPr>
          <p:cNvPr id="52227" name="Content Placeholder 2"/>
          <p:cNvSpPr>
            <a:spLocks noGrp="1"/>
          </p:cNvSpPr>
          <p:nvPr>
            <p:ph idx="1"/>
          </p:nvPr>
        </p:nvSpPr>
        <p:spPr>
          <a:xfrm>
            <a:off x="504824" y="1312333"/>
            <a:ext cx="10124992" cy="4114801"/>
          </a:xfrm>
        </p:spPr>
        <p:txBody>
          <a:bodyPr/>
          <a:lstStyle/>
          <a:p>
            <a:pPr eaLnBrk="1" hangingPunct="1"/>
            <a:r>
              <a:rPr lang="en-US" altLang="en-US" dirty="0" smtClean="0"/>
              <a:t>Mission Control is a “High Reliability Organization”</a:t>
            </a:r>
          </a:p>
          <a:p>
            <a:pPr eaLnBrk="1" hangingPunct="1"/>
            <a:r>
              <a:rPr lang="en-US" altLang="en-US" dirty="0" smtClean="0"/>
              <a:t>Characteristics of successful organizations in high-risk industries</a:t>
            </a:r>
          </a:p>
          <a:p>
            <a:pPr lvl="1" eaLnBrk="1" hangingPunct="1"/>
            <a:r>
              <a:rPr lang="en-US" altLang="en-US" b="1" dirty="0" smtClean="0">
                <a:solidFill>
                  <a:srgbClr val="FFC000"/>
                </a:solidFill>
              </a:rPr>
              <a:t>Preoccupation with Failure</a:t>
            </a:r>
            <a:endParaRPr lang="en-US" altLang="en-US" dirty="0" smtClean="0">
              <a:solidFill>
                <a:srgbClr val="FFC000"/>
              </a:solidFill>
            </a:endParaRPr>
          </a:p>
          <a:p>
            <a:pPr lvl="1" eaLnBrk="1" hangingPunct="1"/>
            <a:r>
              <a:rPr lang="en-US" altLang="en-US" b="1" dirty="0" smtClean="0">
                <a:solidFill>
                  <a:srgbClr val="FFC000"/>
                </a:solidFill>
              </a:rPr>
              <a:t>Reluctance to Simplify Interpretations</a:t>
            </a:r>
            <a:endParaRPr lang="en-US" altLang="en-US" dirty="0" smtClean="0"/>
          </a:p>
          <a:p>
            <a:pPr lvl="1" eaLnBrk="1" hangingPunct="1"/>
            <a:r>
              <a:rPr lang="en-US" altLang="en-US" b="1" dirty="0" smtClean="0">
                <a:solidFill>
                  <a:srgbClr val="FFC000"/>
                </a:solidFill>
              </a:rPr>
              <a:t>Sensitivity to Operations</a:t>
            </a:r>
            <a:endParaRPr lang="en-US" altLang="en-US" dirty="0" smtClean="0"/>
          </a:p>
          <a:p>
            <a:pPr lvl="1" eaLnBrk="1" hangingPunct="1"/>
            <a:r>
              <a:rPr lang="en-US" altLang="en-US" b="1" dirty="0" smtClean="0">
                <a:solidFill>
                  <a:srgbClr val="FFC000"/>
                </a:solidFill>
              </a:rPr>
              <a:t>Commitment to Resilience</a:t>
            </a:r>
            <a:endParaRPr lang="en-US" altLang="en-US" dirty="0" smtClean="0"/>
          </a:p>
          <a:p>
            <a:pPr lvl="1" eaLnBrk="1" hangingPunct="1"/>
            <a:r>
              <a:rPr lang="en-US" altLang="en-US" b="1" dirty="0" smtClean="0">
                <a:solidFill>
                  <a:srgbClr val="FFC000"/>
                </a:solidFill>
              </a:rPr>
              <a:t>Deference to Expertise</a:t>
            </a:r>
            <a:endParaRPr lang="en-US" altLang="en-US" dirty="0" smtClean="0"/>
          </a:p>
          <a:p>
            <a:pPr eaLnBrk="1" hangingPunct="1"/>
            <a:endParaRPr lang="en-US" altLang="en-US" dirty="0" smtClean="0"/>
          </a:p>
        </p:txBody>
      </p:sp>
      <p:sp>
        <p:nvSpPr>
          <p:cNvPr id="52228" name="TextBox 3"/>
          <p:cNvSpPr txBox="1">
            <a:spLocks noChangeArrowheads="1"/>
          </p:cNvSpPr>
          <p:nvPr/>
        </p:nvSpPr>
        <p:spPr bwMode="auto">
          <a:xfrm>
            <a:off x="2055812" y="6324601"/>
            <a:ext cx="7924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eaLnBrk="1" hangingPunct="1">
              <a:buClrTx/>
              <a:buSzTx/>
              <a:buFontTx/>
              <a:buNone/>
            </a:pPr>
            <a:r>
              <a:rPr lang="en-US" altLang="en-US" sz="1400" i="1"/>
              <a:t>Source:  Weick, Karl E.; Kathleen M. Sutcliffe (2001). Managing the Unexpected - Assuring High Performance in an Age of Complexity. San Francisco, CA, USA: Jossey-Bass. pp. 10–17. ISBN 0-7879-5627-9</a:t>
            </a:r>
          </a:p>
        </p:txBody>
      </p:sp>
      <p:sp>
        <p:nvSpPr>
          <p:cNvPr id="5" name="Right Brace 4"/>
          <p:cNvSpPr/>
          <p:nvPr/>
        </p:nvSpPr>
        <p:spPr>
          <a:xfrm>
            <a:off x="5484812" y="2290234"/>
            <a:ext cx="533400" cy="1371600"/>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dirty="0"/>
          </a:p>
        </p:txBody>
      </p:sp>
      <p:sp>
        <p:nvSpPr>
          <p:cNvPr id="6" name="Right Brace 5"/>
          <p:cNvSpPr/>
          <p:nvPr/>
        </p:nvSpPr>
        <p:spPr>
          <a:xfrm>
            <a:off x="5484812" y="3661834"/>
            <a:ext cx="533400" cy="757766"/>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dirty="0"/>
          </a:p>
        </p:txBody>
      </p:sp>
      <p:sp>
        <p:nvSpPr>
          <p:cNvPr id="52231" name="TextBox 6"/>
          <p:cNvSpPr txBox="1">
            <a:spLocks noChangeArrowheads="1"/>
          </p:cNvSpPr>
          <p:nvPr/>
        </p:nvSpPr>
        <p:spPr bwMode="auto">
          <a:xfrm>
            <a:off x="6059487" y="2652184"/>
            <a:ext cx="13541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eaLnBrk="1" hangingPunct="1">
              <a:buClrTx/>
              <a:buSzTx/>
              <a:buFontTx/>
              <a:buNone/>
            </a:pPr>
            <a:r>
              <a:rPr lang="en-US" altLang="en-US" sz="1800"/>
              <a:t>Anticipation</a:t>
            </a:r>
          </a:p>
          <a:p>
            <a:pPr algn="ctr" eaLnBrk="1" hangingPunct="1">
              <a:buClrTx/>
              <a:buSzTx/>
              <a:buFontTx/>
              <a:buNone/>
            </a:pPr>
            <a:r>
              <a:rPr lang="en-US" altLang="en-US" sz="1800"/>
              <a:t>(Prevention)</a:t>
            </a:r>
          </a:p>
        </p:txBody>
      </p:sp>
      <p:sp>
        <p:nvSpPr>
          <p:cNvPr id="52232" name="TextBox 7"/>
          <p:cNvSpPr txBox="1">
            <a:spLocks noChangeArrowheads="1"/>
          </p:cNvSpPr>
          <p:nvPr/>
        </p:nvSpPr>
        <p:spPr bwMode="auto">
          <a:xfrm>
            <a:off x="6015037" y="3871384"/>
            <a:ext cx="14430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eaLnBrk="1" hangingPunct="1">
              <a:buClrTx/>
              <a:buSzTx/>
              <a:buFontTx/>
              <a:buNone/>
            </a:pPr>
            <a:r>
              <a:rPr lang="en-US" altLang="en-US" sz="1800"/>
              <a:t>Containment</a:t>
            </a:r>
          </a:p>
          <a:p>
            <a:pPr algn="ctr" eaLnBrk="1" hangingPunct="1">
              <a:buClrTx/>
              <a:buSzTx/>
              <a:buFontTx/>
              <a:buNone/>
            </a:pPr>
            <a:r>
              <a:rPr lang="en-US" altLang="en-US" sz="1800"/>
              <a:t>(Reacting)</a:t>
            </a:r>
          </a:p>
        </p:txBody>
      </p:sp>
    </p:spTree>
    <p:extLst>
      <p:ext uri="{BB962C8B-B14F-4D97-AF65-F5344CB8AC3E}">
        <p14:creationId xmlns:p14="http://schemas.microsoft.com/office/powerpoint/2010/main" val="707098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812" y="242888"/>
            <a:ext cx="9144001" cy="1371600"/>
          </a:xfrm>
        </p:spPr>
        <p:txBody>
          <a:bodyPr/>
          <a:lstStyle/>
          <a:p>
            <a:pPr>
              <a:defRPr/>
            </a:pPr>
            <a:r>
              <a:rPr lang="en-US" dirty="0" smtClean="0"/>
              <a:t>Example – US EVA 21, May 2013</a:t>
            </a:r>
            <a:endParaRPr lang="en-US" dirty="0"/>
          </a:p>
        </p:txBody>
      </p:sp>
      <p:sp>
        <p:nvSpPr>
          <p:cNvPr id="54275" name="Content Placeholder 2"/>
          <p:cNvSpPr>
            <a:spLocks noGrp="1"/>
          </p:cNvSpPr>
          <p:nvPr>
            <p:ph idx="1"/>
          </p:nvPr>
        </p:nvSpPr>
        <p:spPr>
          <a:xfrm>
            <a:off x="608013" y="1323977"/>
            <a:ext cx="7016750" cy="2333623"/>
          </a:xfrm>
        </p:spPr>
        <p:txBody>
          <a:bodyPr>
            <a:normAutofit/>
          </a:bodyPr>
          <a:lstStyle/>
          <a:p>
            <a:r>
              <a:rPr lang="en-US" altLang="en-US" sz="2000" dirty="0"/>
              <a:t>Crew reported ‘snow flakes’ outside</a:t>
            </a:r>
          </a:p>
          <a:p>
            <a:r>
              <a:rPr lang="en-US" altLang="en-US" sz="2000" dirty="0"/>
              <a:t>MCC-H saw a large increase in a previously slow NH3 leak</a:t>
            </a:r>
          </a:p>
          <a:p>
            <a:r>
              <a:rPr lang="en-US" altLang="en-US" sz="2000" dirty="0"/>
              <a:t>Program and FOD decided to execute a contingency spacewalk (EVA) in 2 days to replace a pump</a:t>
            </a:r>
          </a:p>
          <a:p>
            <a:pPr lvl="1"/>
            <a:r>
              <a:rPr lang="en-US" altLang="en-US" dirty="0"/>
              <a:t>We had never done an EVA in so short a time!</a:t>
            </a:r>
          </a:p>
        </p:txBody>
      </p:sp>
      <p:pic>
        <p:nvPicPr>
          <p:cNvPr id="54276" name="Picture 2" descr="http://www.nasa.gov/images/content/748205main_01_Spacewalk-Translation-Pat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2365" y="1828800"/>
            <a:ext cx="435674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ontent Placeholder 2"/>
          <p:cNvSpPr txBox="1">
            <a:spLocks/>
          </p:cNvSpPr>
          <p:nvPr/>
        </p:nvSpPr>
        <p:spPr>
          <a:xfrm>
            <a:off x="608013" y="3649133"/>
            <a:ext cx="7016750" cy="3056467"/>
          </a:xfrm>
          <a:prstGeom prst="rect">
            <a:avLst/>
          </a:prstGeom>
        </p:spPr>
        <p:txBody>
          <a:bodyPr vert="horz" lIns="91440" tIns="45720" rIns="91440" bIns="45720" rtlCol="0">
            <a:normAutofit/>
          </a:bodyPr>
          <a:lst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r>
              <a:rPr lang="en-US" altLang="en-US" sz="2000" dirty="0"/>
              <a:t>EVAs typically take 12+ months to plan and train</a:t>
            </a:r>
          </a:p>
          <a:p>
            <a:r>
              <a:rPr lang="en-US" altLang="en-US" sz="2000" dirty="0"/>
              <a:t>“Critical Contingency EVAs” need at least 9 days</a:t>
            </a:r>
          </a:p>
          <a:p>
            <a:r>
              <a:rPr lang="en-US" altLang="en-US" sz="2000" dirty="0"/>
              <a:t>Decision to do it so quickly based on</a:t>
            </a:r>
          </a:p>
          <a:p>
            <a:pPr lvl="1"/>
            <a:r>
              <a:rPr lang="en-US" altLang="en-US" sz="1600" dirty="0"/>
              <a:t>Catch the leak while it was still leaking</a:t>
            </a:r>
          </a:p>
          <a:p>
            <a:pPr lvl="2"/>
            <a:r>
              <a:rPr lang="en-US" altLang="en-US" sz="1400" dirty="0"/>
              <a:t>See where the leak was</a:t>
            </a:r>
          </a:p>
          <a:p>
            <a:pPr lvl="2"/>
            <a:r>
              <a:rPr lang="en-US" altLang="en-US" sz="1400" dirty="0"/>
              <a:t>Prevent total loss of the NH3</a:t>
            </a:r>
          </a:p>
          <a:p>
            <a:pPr lvl="1"/>
            <a:r>
              <a:rPr lang="en-US" altLang="en-US" sz="1600" dirty="0"/>
              <a:t>Before a crewmember returned to Earth in a Soyuz in 5 days</a:t>
            </a:r>
          </a:p>
        </p:txBody>
      </p:sp>
    </p:spTree>
    <p:extLst>
      <p:ext uri="{BB962C8B-B14F-4D97-AF65-F5344CB8AC3E}">
        <p14:creationId xmlns:p14="http://schemas.microsoft.com/office/powerpoint/2010/main" val="1309514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12" y="381000"/>
            <a:ext cx="9144001" cy="1371600"/>
          </a:xfrm>
        </p:spPr>
        <p:txBody>
          <a:bodyPr>
            <a:normAutofit/>
          </a:bodyPr>
          <a:lstStyle/>
          <a:p>
            <a:pPr>
              <a:defRPr/>
            </a:pPr>
            <a:r>
              <a:rPr lang="en-US" dirty="0" smtClean="0"/>
              <a:t>Should we have had an accident?</a:t>
            </a:r>
            <a:endParaRPr lang="en-US" dirty="0"/>
          </a:p>
        </p:txBody>
      </p:sp>
      <p:sp>
        <p:nvSpPr>
          <p:cNvPr id="3" name="Content Placeholder 2"/>
          <p:cNvSpPr>
            <a:spLocks noGrp="1"/>
          </p:cNvSpPr>
          <p:nvPr>
            <p:ph idx="1"/>
          </p:nvPr>
        </p:nvSpPr>
        <p:spPr>
          <a:xfrm>
            <a:off x="465222" y="1905000"/>
            <a:ext cx="11267990" cy="4114801"/>
          </a:xfrm>
        </p:spPr>
        <p:txBody>
          <a:bodyPr>
            <a:normAutofit fontScale="92500"/>
          </a:bodyPr>
          <a:lstStyle/>
          <a:p>
            <a:pPr>
              <a:buFont typeface="Wingdings 2" panose="05020102010507070707" pitchFamily="18" charset="2"/>
              <a:buNone/>
              <a:defRPr/>
            </a:pPr>
            <a:r>
              <a:rPr lang="en-US" dirty="0" smtClean="0"/>
              <a:t>EVA is the most dangerous activity in human spaceflight outside of launch, entry, and landing</a:t>
            </a:r>
          </a:p>
          <a:p>
            <a:pPr>
              <a:buFont typeface="Wingdings 2" panose="05020102010507070707" pitchFamily="18" charset="2"/>
              <a:buNone/>
              <a:defRPr/>
            </a:pPr>
            <a:r>
              <a:rPr lang="en-US" dirty="0" smtClean="0"/>
              <a:t>Two separate schools of safety said we were asking for an accident:</a:t>
            </a:r>
          </a:p>
          <a:p>
            <a:pPr marL="514350" indent="-514350">
              <a:buFont typeface="+mj-lt"/>
              <a:buAutoNum type="arabicPeriod"/>
              <a:defRPr/>
            </a:pPr>
            <a:r>
              <a:rPr lang="en-US" dirty="0" smtClean="0"/>
              <a:t>Hollnagel’s Efficiency-Thoroughness Trade-Off (ETTO) </a:t>
            </a:r>
          </a:p>
          <a:p>
            <a:pPr marL="914400" lvl="1" indent="-514350">
              <a:defRPr/>
            </a:pPr>
            <a:r>
              <a:rPr lang="en-US" dirty="0"/>
              <a:t>N</a:t>
            </a:r>
            <a:r>
              <a:rPr lang="en-US" dirty="0" smtClean="0"/>
              <a:t>ever have enough time/ resources, so people must trade between efficiency and thoroughness</a:t>
            </a:r>
          </a:p>
          <a:p>
            <a:pPr marL="1314450" lvl="2" indent="-514350">
              <a:buFont typeface="Arial" charset="0"/>
              <a:buChar char="▪"/>
              <a:defRPr/>
            </a:pPr>
            <a:r>
              <a:rPr lang="en-US" dirty="0" smtClean="0"/>
              <a:t>Not doing the documented process -&gt; variation -&gt; error</a:t>
            </a:r>
          </a:p>
          <a:p>
            <a:pPr marL="1314450" lvl="2" indent="-514350">
              <a:buFont typeface="Wingdings" panose="05000000000000000000" pitchFamily="2" charset="2"/>
              <a:buChar char="Ø"/>
              <a:defRPr/>
            </a:pPr>
            <a:r>
              <a:rPr lang="en-US" i="1" dirty="0" smtClean="0"/>
              <a:t>We certainly were rushed</a:t>
            </a:r>
          </a:p>
          <a:p>
            <a:pPr marL="514350" indent="-514350">
              <a:buFont typeface="+mj-lt"/>
              <a:buAutoNum type="arabicPeriod"/>
              <a:defRPr/>
            </a:pPr>
            <a:r>
              <a:rPr lang="en-US" dirty="0" smtClean="0"/>
              <a:t>Dekker’s Drift into Failure</a:t>
            </a:r>
          </a:p>
          <a:p>
            <a:pPr marL="914400" lvl="1" indent="-514350">
              <a:defRPr/>
            </a:pPr>
            <a:r>
              <a:rPr lang="en-US" dirty="0" smtClean="0"/>
              <a:t>With very complex systems  teams stove-pipe expertise/ processes and then hand-off products</a:t>
            </a:r>
          </a:p>
          <a:p>
            <a:pPr marL="1314450" lvl="2" indent="-514350">
              <a:buFont typeface="Arial" charset="0"/>
              <a:buChar char="▪"/>
              <a:defRPr/>
            </a:pPr>
            <a:r>
              <a:rPr lang="en-US" dirty="0" smtClean="0"/>
              <a:t>Teams make locally rational decisions that don’t make sense in the global context</a:t>
            </a:r>
          </a:p>
          <a:p>
            <a:pPr marL="1314450" lvl="2" indent="-514350">
              <a:buFont typeface="Wingdings" panose="05000000000000000000" pitchFamily="2" charset="2"/>
              <a:buChar char="Ø"/>
              <a:defRPr/>
            </a:pPr>
            <a:r>
              <a:rPr lang="en-US" i="1" dirty="0" smtClean="0"/>
              <a:t>We certainly had a lot of teams over several shifts making locally rational decisions</a:t>
            </a:r>
          </a:p>
        </p:txBody>
      </p:sp>
    </p:spTree>
    <p:extLst>
      <p:ext uri="{BB962C8B-B14F-4D97-AF65-F5344CB8AC3E}">
        <p14:creationId xmlns:p14="http://schemas.microsoft.com/office/powerpoint/2010/main" val="362996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381000"/>
            <a:ext cx="9144001" cy="1371600"/>
          </a:xfrm>
        </p:spPr>
        <p:txBody>
          <a:bodyPr>
            <a:normAutofit/>
          </a:bodyPr>
          <a:lstStyle/>
          <a:p>
            <a:pPr>
              <a:defRPr/>
            </a:pPr>
            <a:r>
              <a:rPr lang="en-US" dirty="0" smtClean="0"/>
              <a:t>So why didn’t we have an accident?</a:t>
            </a:r>
            <a:endParaRPr lang="en-US" dirty="0"/>
          </a:p>
        </p:txBody>
      </p:sp>
      <p:sp>
        <p:nvSpPr>
          <p:cNvPr id="3" name="Content Placeholder 2"/>
          <p:cNvSpPr>
            <a:spLocks noGrp="1"/>
          </p:cNvSpPr>
          <p:nvPr>
            <p:ph idx="1"/>
          </p:nvPr>
        </p:nvSpPr>
        <p:spPr>
          <a:xfrm>
            <a:off x="608013" y="1904999"/>
            <a:ext cx="10048792" cy="4114801"/>
          </a:xfrm>
        </p:spPr>
        <p:txBody>
          <a:bodyPr>
            <a:normAutofit fontScale="70000" lnSpcReduction="20000"/>
          </a:bodyPr>
          <a:lstStyle/>
          <a:p>
            <a:pPr>
              <a:buFont typeface="Wingdings 2" panose="05020102010507070707" pitchFamily="18" charset="2"/>
              <a:buNone/>
              <a:defRPr/>
            </a:pPr>
            <a:r>
              <a:rPr lang="en-US" sz="4000" dirty="0"/>
              <a:t>Because we were </a:t>
            </a:r>
            <a:r>
              <a:rPr lang="en-US" sz="4000" b="1" dirty="0">
                <a:solidFill>
                  <a:srgbClr val="FF0000"/>
                </a:solidFill>
              </a:rPr>
              <a:t>mindful</a:t>
            </a:r>
            <a:r>
              <a:rPr lang="en-US" sz="4000" dirty="0">
                <a:solidFill>
                  <a:srgbClr val="FF0000"/>
                </a:solidFill>
              </a:rPr>
              <a:t> </a:t>
            </a:r>
            <a:r>
              <a:rPr lang="en-US" sz="4000" dirty="0"/>
              <a:t>that we had the right …</a:t>
            </a:r>
          </a:p>
          <a:p>
            <a:pPr>
              <a:defRPr/>
            </a:pPr>
            <a:r>
              <a:rPr lang="en-US" sz="4000" dirty="0"/>
              <a:t>Circumstances</a:t>
            </a:r>
          </a:p>
          <a:p>
            <a:pPr lvl="1">
              <a:defRPr/>
            </a:pPr>
            <a:r>
              <a:rPr lang="en-US" sz="3600" dirty="0">
                <a:solidFill>
                  <a:srgbClr val="FFC000"/>
                </a:solidFill>
              </a:rPr>
              <a:t>Sensitivity to Operations</a:t>
            </a:r>
          </a:p>
          <a:p>
            <a:pPr>
              <a:defRPr/>
            </a:pPr>
            <a:r>
              <a:rPr lang="en-US" sz="4000" dirty="0"/>
              <a:t>Processes</a:t>
            </a:r>
          </a:p>
          <a:p>
            <a:pPr lvl="1">
              <a:defRPr/>
            </a:pPr>
            <a:r>
              <a:rPr lang="en-US" sz="3600" dirty="0">
                <a:solidFill>
                  <a:srgbClr val="FFC000"/>
                </a:solidFill>
              </a:rPr>
              <a:t>Reluctance to Simplify Interpretations</a:t>
            </a:r>
          </a:p>
          <a:p>
            <a:pPr>
              <a:defRPr/>
            </a:pPr>
            <a:r>
              <a:rPr lang="en-US" sz="4000" dirty="0"/>
              <a:t>Culture</a:t>
            </a:r>
          </a:p>
          <a:p>
            <a:pPr lvl="1">
              <a:defRPr/>
            </a:pPr>
            <a:r>
              <a:rPr lang="en-US" sz="3600" dirty="0">
                <a:solidFill>
                  <a:srgbClr val="FFC000"/>
                </a:solidFill>
              </a:rPr>
              <a:t>Preoccupation with Failure</a:t>
            </a:r>
          </a:p>
          <a:p>
            <a:pPr lvl="1">
              <a:defRPr/>
            </a:pPr>
            <a:r>
              <a:rPr lang="en-US" sz="3600" dirty="0">
                <a:solidFill>
                  <a:srgbClr val="FFC000"/>
                </a:solidFill>
              </a:rPr>
              <a:t>Commitment to Resilience</a:t>
            </a:r>
          </a:p>
          <a:p>
            <a:pPr lvl="1">
              <a:defRPr/>
            </a:pPr>
            <a:r>
              <a:rPr lang="en-US" sz="3600" dirty="0">
                <a:solidFill>
                  <a:srgbClr val="FFC000"/>
                </a:solidFill>
              </a:rPr>
              <a:t>Deference to Expertise</a:t>
            </a:r>
          </a:p>
        </p:txBody>
      </p:sp>
    </p:spTree>
    <p:extLst>
      <p:ext uri="{BB962C8B-B14F-4D97-AF65-F5344CB8AC3E}">
        <p14:creationId xmlns:p14="http://schemas.microsoft.com/office/powerpoint/2010/main" val="3554141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9412" y="381000"/>
            <a:ext cx="9144001" cy="1371600"/>
          </a:xfrm>
        </p:spPr>
        <p:txBody>
          <a:bodyPr/>
          <a:lstStyle/>
          <a:p>
            <a:pPr>
              <a:defRPr/>
            </a:pPr>
            <a:r>
              <a:rPr lang="en-US" dirty="0" smtClean="0"/>
              <a:t>Circumstances</a:t>
            </a:r>
            <a:endParaRPr lang="en-US" dirty="0"/>
          </a:p>
        </p:txBody>
      </p:sp>
      <p:sp>
        <p:nvSpPr>
          <p:cNvPr id="3" name="Content Placeholder 2"/>
          <p:cNvSpPr>
            <a:spLocks noGrp="1"/>
          </p:cNvSpPr>
          <p:nvPr>
            <p:ph idx="1"/>
          </p:nvPr>
        </p:nvSpPr>
        <p:spPr>
          <a:xfrm>
            <a:off x="379413" y="1371600"/>
            <a:ext cx="10277392" cy="4876799"/>
          </a:xfrm>
        </p:spPr>
        <p:txBody>
          <a:bodyPr>
            <a:normAutofit fontScale="77500" lnSpcReduction="20000"/>
          </a:bodyPr>
          <a:lstStyle/>
          <a:p>
            <a:pPr>
              <a:defRPr/>
            </a:pPr>
            <a:r>
              <a:rPr lang="en-US" sz="3600" dirty="0"/>
              <a:t>EVAs 18, 19 and 20 set us up</a:t>
            </a:r>
          </a:p>
          <a:p>
            <a:pPr lvl="1">
              <a:defRPr/>
            </a:pPr>
            <a:r>
              <a:rPr lang="en-US" dirty="0" smtClean="0"/>
              <a:t>Fall 2012; one was contingency</a:t>
            </a:r>
          </a:p>
          <a:p>
            <a:pPr>
              <a:defRPr/>
            </a:pPr>
            <a:r>
              <a:rPr lang="en-US" sz="3600" dirty="0"/>
              <a:t>Many controllers had </a:t>
            </a:r>
          </a:p>
          <a:p>
            <a:pPr indent="19050">
              <a:buNone/>
              <a:defRPr/>
            </a:pPr>
            <a:r>
              <a:rPr lang="en-US" sz="3600" dirty="0"/>
              <a:t>worked together</a:t>
            </a:r>
          </a:p>
          <a:p>
            <a:pPr>
              <a:defRPr/>
            </a:pPr>
            <a:r>
              <a:rPr lang="en-US" sz="3600" dirty="0"/>
              <a:t>Several had experience </a:t>
            </a:r>
          </a:p>
          <a:p>
            <a:pPr indent="19050">
              <a:buNone/>
              <a:defRPr/>
            </a:pPr>
            <a:r>
              <a:rPr lang="en-US" sz="3600" dirty="0"/>
              <a:t>in contingency planning </a:t>
            </a:r>
          </a:p>
          <a:p>
            <a:pPr>
              <a:defRPr/>
            </a:pPr>
            <a:r>
              <a:rPr lang="en-US" sz="3600" dirty="0"/>
              <a:t>Astronauts were very experienced </a:t>
            </a:r>
            <a:r>
              <a:rPr lang="en-US" sz="3600" u="sng" dirty="0"/>
              <a:t>at this worksite</a:t>
            </a:r>
            <a:endParaRPr lang="en-US" sz="3600" dirty="0"/>
          </a:p>
          <a:p>
            <a:pPr>
              <a:defRPr/>
            </a:pPr>
            <a:r>
              <a:rPr lang="en-US" sz="3600" dirty="0"/>
              <a:t>Only leak location we could repair was the pump</a:t>
            </a:r>
          </a:p>
          <a:p>
            <a:pPr>
              <a:defRPr/>
            </a:pPr>
            <a:r>
              <a:rPr lang="en-US" sz="3600" dirty="0"/>
              <a:t>FOD, Engineering, ISS Program were already familiar with the technical details</a:t>
            </a:r>
          </a:p>
        </p:txBody>
      </p:sp>
      <p:pic>
        <p:nvPicPr>
          <p:cNvPr id="6042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04012" y="990600"/>
            <a:ext cx="4704227"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870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9412" y="304800"/>
            <a:ext cx="9144001" cy="1371600"/>
          </a:xfrm>
        </p:spPr>
        <p:txBody>
          <a:bodyPr>
            <a:noAutofit/>
          </a:bodyPr>
          <a:lstStyle/>
          <a:p>
            <a:pPr>
              <a:defRPr/>
            </a:pPr>
            <a:r>
              <a:rPr lang="en-US" sz="4000" dirty="0"/>
              <a:t>Processes</a:t>
            </a:r>
            <a:br>
              <a:rPr lang="en-US" sz="4000" dirty="0"/>
            </a:br>
            <a:r>
              <a:rPr lang="en-US" sz="3200" dirty="0"/>
              <a:t>Matrix mgmt is bad, except when it’s good</a:t>
            </a:r>
            <a:r>
              <a:rPr lang="en-US" sz="4000" dirty="0"/>
              <a:t/>
            </a:r>
            <a:br>
              <a:rPr lang="en-US" sz="4000" dirty="0"/>
            </a:br>
            <a:endParaRPr lang="en-US" sz="4000" dirty="0"/>
          </a:p>
        </p:txBody>
      </p:sp>
      <p:sp>
        <p:nvSpPr>
          <p:cNvPr id="3" name="Content Placeholder 2"/>
          <p:cNvSpPr>
            <a:spLocks noGrp="1"/>
          </p:cNvSpPr>
          <p:nvPr>
            <p:ph idx="1"/>
          </p:nvPr>
        </p:nvSpPr>
        <p:spPr>
          <a:xfrm>
            <a:off x="379412" y="1904999"/>
            <a:ext cx="11125199" cy="4114801"/>
          </a:xfrm>
        </p:spPr>
        <p:txBody>
          <a:bodyPr>
            <a:normAutofit lnSpcReduction="10000"/>
          </a:bodyPr>
          <a:lstStyle/>
          <a:p>
            <a:pPr>
              <a:defRPr/>
            </a:pPr>
            <a:r>
              <a:rPr lang="en-US" dirty="0" smtClean="0"/>
              <a:t>ETTO says you need diversity of mental models</a:t>
            </a:r>
          </a:p>
          <a:p>
            <a:pPr>
              <a:defRPr/>
            </a:pPr>
            <a:r>
              <a:rPr lang="en-US" dirty="0" smtClean="0"/>
              <a:t>Drift into Failure says someone needs “The </a:t>
            </a:r>
            <a:r>
              <a:rPr lang="en-US" dirty="0"/>
              <a:t>B</a:t>
            </a:r>
            <a:r>
              <a:rPr lang="en-US" dirty="0" smtClean="0"/>
              <a:t>ig Picture” and to integrate across ‘silos’</a:t>
            </a:r>
          </a:p>
          <a:p>
            <a:pPr>
              <a:defRPr/>
            </a:pPr>
            <a:r>
              <a:rPr lang="en-US" dirty="0" smtClean="0"/>
              <a:t>‘Matrix mgmt’ is how we institutionalized these</a:t>
            </a:r>
          </a:p>
          <a:p>
            <a:pPr>
              <a:defRPr/>
            </a:pPr>
            <a:r>
              <a:rPr lang="en-US" dirty="0" smtClean="0"/>
              <a:t>Teams had to work  </a:t>
            </a:r>
          </a:p>
          <a:p>
            <a:pPr lvl="1">
              <a:defRPr/>
            </a:pPr>
            <a:r>
              <a:rPr lang="en-US" dirty="0" smtClean="0"/>
              <a:t>Across disciplines (EVA, SPARTAN, Engineering, etc)</a:t>
            </a:r>
          </a:p>
          <a:p>
            <a:pPr lvl="2">
              <a:buFont typeface="Arial" charset="0"/>
              <a:buChar char="▪"/>
              <a:defRPr/>
            </a:pPr>
            <a:r>
              <a:rPr lang="en-US" dirty="0" smtClean="0"/>
              <a:t>Different mental models : “that is not what we need”</a:t>
            </a:r>
          </a:p>
          <a:p>
            <a:pPr lvl="1">
              <a:defRPr/>
            </a:pPr>
            <a:r>
              <a:rPr lang="en-US" dirty="0" smtClean="0"/>
              <a:t>Within disciplines </a:t>
            </a:r>
          </a:p>
          <a:p>
            <a:pPr lvl="2">
              <a:buFont typeface="Arial" charset="0"/>
              <a:buChar char="▪"/>
              <a:defRPr/>
            </a:pPr>
            <a:r>
              <a:rPr lang="en-US" dirty="0" smtClean="0"/>
              <a:t>Same mental models : “that is not what I thought”</a:t>
            </a:r>
          </a:p>
          <a:p>
            <a:pPr lvl="1">
              <a:defRPr/>
            </a:pPr>
            <a:r>
              <a:rPr lang="en-US" b="1" dirty="0" smtClean="0">
                <a:solidFill>
                  <a:srgbClr val="92D050"/>
                </a:solidFill>
              </a:rPr>
              <a:t>Leadership</a:t>
            </a:r>
            <a:r>
              <a:rPr lang="en-US" dirty="0" smtClean="0">
                <a:solidFill>
                  <a:srgbClr val="92D050"/>
                </a:solidFill>
              </a:rPr>
              <a:t> </a:t>
            </a:r>
            <a:r>
              <a:rPr lang="en-US" dirty="0" smtClean="0"/>
              <a:t>(HPO trait)</a:t>
            </a:r>
            <a:r>
              <a:rPr lang="en-US" dirty="0" smtClean="0">
                <a:solidFill>
                  <a:srgbClr val="FFC000"/>
                </a:solidFill>
              </a:rPr>
              <a:t> </a:t>
            </a:r>
            <a:r>
              <a:rPr lang="en-US" dirty="0" smtClean="0"/>
              <a:t>at all levels enables Flight Directors and Program Managers to remain at the ‘Big Picture’ level to ask “Have you considered …”</a:t>
            </a:r>
          </a:p>
        </p:txBody>
      </p:sp>
    </p:spTree>
    <p:extLst>
      <p:ext uri="{BB962C8B-B14F-4D97-AF65-F5344CB8AC3E}">
        <p14:creationId xmlns:p14="http://schemas.microsoft.com/office/powerpoint/2010/main" val="3450164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812" y="381000"/>
            <a:ext cx="9144001" cy="1371600"/>
          </a:xfrm>
        </p:spPr>
        <p:txBody>
          <a:bodyPr/>
          <a:lstStyle/>
          <a:p>
            <a:pPr>
              <a:defRPr/>
            </a:pPr>
            <a:r>
              <a:rPr lang="en-US" dirty="0" smtClean="0"/>
              <a:t>Culture</a:t>
            </a:r>
            <a:endParaRPr lang="en-US" dirty="0"/>
          </a:p>
        </p:txBody>
      </p:sp>
      <p:sp>
        <p:nvSpPr>
          <p:cNvPr id="3" name="Content Placeholder 2"/>
          <p:cNvSpPr>
            <a:spLocks noGrp="1"/>
          </p:cNvSpPr>
          <p:nvPr>
            <p:ph idx="1"/>
          </p:nvPr>
        </p:nvSpPr>
        <p:spPr>
          <a:xfrm>
            <a:off x="531812" y="1219200"/>
            <a:ext cx="11048999" cy="5105399"/>
          </a:xfrm>
        </p:spPr>
        <p:txBody>
          <a:bodyPr>
            <a:normAutofit lnSpcReduction="10000"/>
          </a:bodyPr>
          <a:lstStyle/>
          <a:p>
            <a:pPr>
              <a:defRPr/>
            </a:pPr>
            <a:r>
              <a:rPr lang="en-US" dirty="0" smtClean="0"/>
              <a:t>You are allowed to be wrong</a:t>
            </a:r>
          </a:p>
          <a:p>
            <a:pPr lvl="1">
              <a:defRPr/>
            </a:pPr>
            <a:r>
              <a:rPr lang="en-US" dirty="0" smtClean="0"/>
              <a:t>Experts can make mistakes, co-ops can make big saves</a:t>
            </a:r>
          </a:p>
          <a:p>
            <a:pPr>
              <a:defRPr/>
            </a:pPr>
            <a:r>
              <a:rPr lang="en-US" dirty="0" smtClean="0"/>
              <a:t>It is a team event</a:t>
            </a:r>
          </a:p>
          <a:p>
            <a:pPr lvl="1">
              <a:defRPr/>
            </a:pPr>
            <a:r>
              <a:rPr lang="en-US" dirty="0" smtClean="0"/>
              <a:t>“All in” event (</a:t>
            </a:r>
            <a:r>
              <a:rPr lang="en-US" dirty="0" smtClean="0">
                <a:solidFill>
                  <a:srgbClr val="92D050"/>
                </a:solidFill>
              </a:rPr>
              <a:t>engagement</a:t>
            </a:r>
            <a:r>
              <a:rPr lang="en-US" dirty="0" smtClean="0"/>
              <a:t>)– even if one person’s role was simply making sure there were ample snacks to help reduce stress</a:t>
            </a:r>
          </a:p>
          <a:p>
            <a:pPr lvl="1">
              <a:defRPr/>
            </a:pPr>
            <a:r>
              <a:rPr lang="en-US" dirty="0" smtClean="0"/>
              <a:t>Leaders had to delegate tasks and trust the answers that came back</a:t>
            </a:r>
          </a:p>
          <a:p>
            <a:pPr>
              <a:defRPr/>
            </a:pPr>
            <a:r>
              <a:rPr lang="en-US" dirty="0" smtClean="0"/>
              <a:t>Okay </a:t>
            </a:r>
            <a:r>
              <a:rPr lang="en-US" u="sng" dirty="0" smtClean="0"/>
              <a:t>and expected </a:t>
            </a:r>
            <a:r>
              <a:rPr lang="en-US" dirty="0" smtClean="0"/>
              <a:t>to have someone look over your shoulder (</a:t>
            </a:r>
            <a:r>
              <a:rPr lang="en-US" dirty="0" smtClean="0">
                <a:solidFill>
                  <a:srgbClr val="92D050"/>
                </a:solidFill>
              </a:rPr>
              <a:t>design</a:t>
            </a:r>
            <a:r>
              <a:rPr lang="en-US" dirty="0" smtClean="0"/>
              <a:t>)</a:t>
            </a:r>
          </a:p>
          <a:p>
            <a:pPr>
              <a:defRPr/>
            </a:pPr>
            <a:r>
              <a:rPr lang="en-US" dirty="0" smtClean="0"/>
              <a:t>It is okay to be the ‘squeaky wheel’</a:t>
            </a:r>
          </a:p>
          <a:p>
            <a:pPr lvl="1">
              <a:defRPr/>
            </a:pPr>
            <a:r>
              <a:rPr lang="en-US" dirty="0" smtClean="0"/>
              <a:t>Even if you know that it might mean causing a team to have to start over or perform major rework</a:t>
            </a:r>
          </a:p>
          <a:p>
            <a:pPr>
              <a:defRPr/>
            </a:pPr>
            <a:r>
              <a:rPr lang="en-US" dirty="0" smtClean="0"/>
              <a:t>EVA is one of the most dangerous things we do</a:t>
            </a:r>
          </a:p>
          <a:p>
            <a:pPr lvl="1">
              <a:defRPr/>
            </a:pPr>
            <a:r>
              <a:rPr lang="en-US" dirty="0" smtClean="0"/>
              <a:t>Solving/Fixing the problem is not nearly as important as the Priority 1 task – getting the crew back inside alive</a:t>
            </a:r>
          </a:p>
        </p:txBody>
      </p:sp>
    </p:spTree>
    <p:extLst>
      <p:ext uri="{BB962C8B-B14F-4D97-AF65-F5344CB8AC3E}">
        <p14:creationId xmlns:p14="http://schemas.microsoft.com/office/powerpoint/2010/main" val="771874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812" y="381000"/>
            <a:ext cx="9144001" cy="1371600"/>
          </a:xfrm>
        </p:spPr>
        <p:txBody>
          <a:bodyPr>
            <a:noAutofit/>
          </a:bodyPr>
          <a:lstStyle/>
          <a:p>
            <a:pPr>
              <a:defRPr/>
            </a:pPr>
            <a:r>
              <a:rPr lang="en-US" sz="3200" dirty="0"/>
              <a:t>If we need to do a 2-day EVA in the future</a:t>
            </a:r>
          </a:p>
        </p:txBody>
      </p:sp>
      <p:sp>
        <p:nvSpPr>
          <p:cNvPr id="3" name="Content Placeholder 2"/>
          <p:cNvSpPr>
            <a:spLocks noGrp="1"/>
          </p:cNvSpPr>
          <p:nvPr>
            <p:ph idx="1"/>
          </p:nvPr>
        </p:nvSpPr>
        <p:spPr>
          <a:xfrm>
            <a:off x="531812" y="1904999"/>
            <a:ext cx="10820399" cy="4114801"/>
          </a:xfrm>
        </p:spPr>
        <p:txBody>
          <a:bodyPr>
            <a:normAutofit/>
          </a:bodyPr>
          <a:lstStyle/>
          <a:p>
            <a:pPr>
              <a:defRPr/>
            </a:pPr>
            <a:r>
              <a:rPr lang="en-US" sz="3600" dirty="0"/>
              <a:t>Because we did it once does not mean we can do it again</a:t>
            </a:r>
          </a:p>
          <a:p>
            <a:pPr lvl="1">
              <a:defRPr/>
            </a:pPr>
            <a:r>
              <a:rPr lang="en-US" dirty="0" smtClean="0"/>
              <a:t>How are these </a:t>
            </a:r>
            <a:r>
              <a:rPr lang="en-US" b="1" dirty="0" smtClean="0">
                <a:solidFill>
                  <a:srgbClr val="FFC000"/>
                </a:solidFill>
              </a:rPr>
              <a:t>circumstances</a:t>
            </a:r>
            <a:r>
              <a:rPr lang="en-US" dirty="0" smtClean="0">
                <a:solidFill>
                  <a:srgbClr val="FFC000"/>
                </a:solidFill>
              </a:rPr>
              <a:t> </a:t>
            </a:r>
            <a:r>
              <a:rPr lang="en-US" dirty="0" smtClean="0"/>
              <a:t>different than what we had in EVA 21?</a:t>
            </a:r>
          </a:p>
          <a:p>
            <a:pPr lvl="1">
              <a:defRPr/>
            </a:pPr>
            <a:r>
              <a:rPr lang="en-US" dirty="0" smtClean="0"/>
              <a:t>Do we still have the same </a:t>
            </a:r>
            <a:r>
              <a:rPr lang="en-US" b="1" dirty="0" smtClean="0">
                <a:solidFill>
                  <a:srgbClr val="FFC000"/>
                </a:solidFill>
              </a:rPr>
              <a:t>processes</a:t>
            </a:r>
            <a:r>
              <a:rPr lang="en-US" dirty="0" smtClean="0"/>
              <a:t>?</a:t>
            </a:r>
          </a:p>
          <a:p>
            <a:pPr lvl="1">
              <a:defRPr/>
            </a:pPr>
            <a:r>
              <a:rPr lang="en-US" dirty="0" smtClean="0"/>
              <a:t>Is our </a:t>
            </a:r>
            <a:r>
              <a:rPr lang="en-US" b="1" dirty="0" smtClean="0">
                <a:solidFill>
                  <a:srgbClr val="FFC000"/>
                </a:solidFill>
              </a:rPr>
              <a:t>culture</a:t>
            </a:r>
            <a:r>
              <a:rPr lang="en-US" dirty="0" smtClean="0">
                <a:solidFill>
                  <a:srgbClr val="FFC000"/>
                </a:solidFill>
              </a:rPr>
              <a:t> </a:t>
            </a:r>
            <a:r>
              <a:rPr lang="en-US" dirty="0" smtClean="0"/>
              <a:t>different?</a:t>
            </a:r>
          </a:p>
          <a:p>
            <a:pPr>
              <a:defRPr/>
            </a:pPr>
            <a:r>
              <a:rPr lang="en-US" sz="3600" dirty="0"/>
              <a:t>How can we decide if we would (would not) be as safe as we were for EVA 21? </a:t>
            </a:r>
          </a:p>
          <a:p>
            <a:pPr lvl="1">
              <a:defRPr/>
            </a:pPr>
            <a:r>
              <a:rPr lang="en-US" dirty="0" smtClean="0"/>
              <a:t>Start from the beginning of the process and do not rely on “it worked before”</a:t>
            </a:r>
          </a:p>
          <a:p>
            <a:pPr lvl="1">
              <a:defRPr/>
            </a:pPr>
            <a:endParaRPr lang="en-US" dirty="0" smtClean="0"/>
          </a:p>
          <a:p>
            <a:pPr>
              <a:buFont typeface="Wingdings 2" panose="05020102010507070707" pitchFamily="18" charset="2"/>
              <a:buNone/>
              <a:defRPr/>
            </a:pPr>
            <a:endParaRPr lang="en-US" sz="3600" dirty="0"/>
          </a:p>
          <a:p>
            <a:pPr>
              <a:buFont typeface="Wingdings 2" panose="05020102010507070707" pitchFamily="18" charset="2"/>
              <a:buNone/>
              <a:defRPr/>
            </a:pPr>
            <a:endParaRPr lang="en-US" sz="900" dirty="0"/>
          </a:p>
        </p:txBody>
      </p:sp>
    </p:spTree>
    <p:extLst>
      <p:ext uri="{BB962C8B-B14F-4D97-AF65-F5344CB8AC3E}">
        <p14:creationId xmlns:p14="http://schemas.microsoft.com/office/powerpoint/2010/main" val="1708672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304800"/>
            <a:ext cx="11049000" cy="1371600"/>
          </a:xfrm>
        </p:spPr>
        <p:txBody>
          <a:bodyPr>
            <a:noAutofit/>
          </a:bodyPr>
          <a:lstStyle/>
          <a:p>
            <a:pPr>
              <a:defRPr/>
            </a:pPr>
            <a:r>
              <a:rPr lang="en-US" sz="2400" dirty="0"/>
              <a:t>HROs and HPOs can exist independently but when an organization implements both the results can be considerably compounded</a:t>
            </a:r>
          </a:p>
        </p:txBody>
      </p:sp>
      <p:sp>
        <p:nvSpPr>
          <p:cNvPr id="3" name="Content Placeholder 2"/>
          <p:cNvSpPr>
            <a:spLocks noGrp="1"/>
          </p:cNvSpPr>
          <p:nvPr>
            <p:ph idx="1"/>
          </p:nvPr>
        </p:nvSpPr>
        <p:spPr>
          <a:xfrm>
            <a:off x="608013" y="1904999"/>
            <a:ext cx="8077199" cy="4648201"/>
          </a:xfrm>
        </p:spPr>
        <p:txBody>
          <a:bodyPr>
            <a:normAutofit fontScale="85000" lnSpcReduction="10000"/>
          </a:bodyPr>
          <a:lstStyle/>
          <a:p>
            <a:pPr>
              <a:defRPr/>
            </a:pPr>
            <a:r>
              <a:rPr lang="en-US" dirty="0" smtClean="0"/>
              <a:t>“Failure Is Not An Option” is more than a slogan</a:t>
            </a:r>
          </a:p>
          <a:p>
            <a:pPr lvl="1">
              <a:defRPr/>
            </a:pPr>
            <a:r>
              <a:rPr lang="en-US" dirty="0" smtClean="0"/>
              <a:t>Also not always correct</a:t>
            </a:r>
          </a:p>
          <a:p>
            <a:pPr>
              <a:defRPr/>
            </a:pPr>
            <a:endParaRPr lang="en-US" dirty="0" smtClean="0"/>
          </a:p>
          <a:p>
            <a:pPr>
              <a:defRPr/>
            </a:pPr>
            <a:r>
              <a:rPr lang="en-US" dirty="0" smtClean="0"/>
              <a:t>Leadership in High Reliability and High Performing Organizations often means </a:t>
            </a:r>
          </a:p>
          <a:p>
            <a:pPr lvl="1">
              <a:defRPr/>
            </a:pPr>
            <a:r>
              <a:rPr lang="en-US" dirty="0" smtClean="0"/>
              <a:t>Stepping back and letting others lead while at the same time retaining overall leadership and integration authority</a:t>
            </a:r>
          </a:p>
          <a:p>
            <a:pPr lvl="2">
              <a:buFont typeface="Arial" charset="0"/>
              <a:buChar char="▪"/>
              <a:defRPr/>
            </a:pPr>
            <a:r>
              <a:rPr lang="en-US" dirty="0" smtClean="0"/>
              <a:t>Trust but Verify</a:t>
            </a:r>
          </a:p>
          <a:p>
            <a:pPr lvl="1">
              <a:defRPr/>
            </a:pPr>
            <a:r>
              <a:rPr lang="en-US" dirty="0" smtClean="0"/>
              <a:t>Never relying solely on “what worked before” to get you through a situation</a:t>
            </a:r>
          </a:p>
          <a:p>
            <a:pPr lvl="2">
              <a:buFont typeface="Arial" charset="0"/>
              <a:buChar char="▪"/>
              <a:defRPr/>
            </a:pPr>
            <a:r>
              <a:rPr lang="en-US" dirty="0" smtClean="0"/>
              <a:t>But at the same time relying on established processes and culture to ensure consistency</a:t>
            </a:r>
          </a:p>
          <a:p>
            <a:pPr lvl="1">
              <a:defRPr/>
            </a:pPr>
            <a:r>
              <a:rPr lang="en-US" dirty="0" smtClean="0"/>
              <a:t>Ensuring both the failures and the successes of today enable the team to do it even better next time by performing “after action” reviews with defined actions for improvement</a:t>
            </a:r>
          </a:p>
          <a:p>
            <a:pPr lvl="2">
              <a:buFont typeface="Arial" charset="0"/>
              <a:buChar char="▪"/>
              <a:defRPr/>
            </a:pPr>
            <a:r>
              <a:rPr lang="en-US" dirty="0" smtClean="0"/>
              <a:t>Continuous Improvement is a way of life</a:t>
            </a:r>
          </a:p>
          <a:p>
            <a:pPr lvl="2">
              <a:buFont typeface="Arial" charset="0"/>
              <a:buChar char="▪"/>
              <a:defRPr/>
            </a:pPr>
            <a:endParaRPr lang="en-US" dirty="0" smtClean="0"/>
          </a:p>
        </p:txBody>
      </p:sp>
      <p:pic>
        <p:nvPicPr>
          <p:cNvPr id="5" name="Content Placeholder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609012" y="761999"/>
            <a:ext cx="3429002" cy="2286001"/>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8609012" y="3276600"/>
            <a:ext cx="3467584" cy="2311505"/>
          </a:xfrm>
          <a:prstGeom prst="rect">
            <a:avLst/>
          </a:prstGeom>
        </p:spPr>
      </p:pic>
    </p:spTree>
    <p:extLst>
      <p:ext uri="{BB962C8B-B14F-4D97-AF65-F5344CB8AC3E}">
        <p14:creationId xmlns:p14="http://schemas.microsoft.com/office/powerpoint/2010/main" val="1463569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apod.nasa.gov/apod/image/1812/Earthrise1_Apollo8AndersWeigang_2048.jpg">
            <a:extLst>
              <a:ext uri="{FF2B5EF4-FFF2-40B4-BE49-F238E27FC236}">
                <a16:creationId xmlns="" xmlns:a16="http://schemas.microsoft.com/office/drawing/2014/main" xmlns:lc="http://schemas.openxmlformats.org/drawingml/2006/lockedCanvas" id="{3D2D2D64-560E-1448-B243-066DFF055758}"/>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77788" y="0"/>
            <a:ext cx="12331700" cy="68650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3" name="Content Placeholder 2"/>
          <p:cNvSpPr>
            <a:spLocks noGrp="1"/>
          </p:cNvSpPr>
          <p:nvPr>
            <p:ph idx="1"/>
          </p:nvPr>
        </p:nvSpPr>
        <p:spPr>
          <a:xfrm>
            <a:off x="150812" y="1295400"/>
            <a:ext cx="9134391" cy="4114801"/>
          </a:xfrm>
        </p:spPr>
        <p:txBody>
          <a:bodyPr/>
          <a:lstStyle/>
          <a:p>
            <a:r>
              <a:rPr lang="en-US" dirty="0" smtClean="0"/>
              <a:t>Artemis – Humans on the Moon and in Lunar orbit</a:t>
            </a:r>
          </a:p>
          <a:p>
            <a:pPr lvl="1"/>
            <a:r>
              <a:rPr lang="en-US" dirty="0" smtClean="0"/>
              <a:t>SLS</a:t>
            </a:r>
          </a:p>
          <a:p>
            <a:pPr lvl="1"/>
            <a:r>
              <a:rPr lang="en-US" dirty="0" smtClean="0"/>
              <a:t>Orion</a:t>
            </a:r>
          </a:p>
          <a:p>
            <a:pPr lvl="1"/>
            <a:r>
              <a:rPr lang="en-US" dirty="0" smtClean="0"/>
              <a:t>Gateway</a:t>
            </a:r>
          </a:p>
          <a:p>
            <a:pPr lvl="1"/>
            <a:r>
              <a:rPr lang="en-US" dirty="0" smtClean="0"/>
              <a:t>Long duration Lunar surface</a:t>
            </a:r>
          </a:p>
          <a:p>
            <a:endParaRPr lang="en-US" dirty="0"/>
          </a:p>
          <a:p>
            <a:pPr lvl="1"/>
            <a:endParaRPr lang="en-US" dirty="0" smtClean="0"/>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35437" r="39079"/>
          <a:stretch/>
        </p:blipFill>
        <p:spPr>
          <a:xfrm>
            <a:off x="7532586" y="3330583"/>
            <a:ext cx="913400" cy="2079618"/>
          </a:xfrm>
          <a:prstGeom prst="rect">
            <a:avLst/>
          </a:prstGeom>
          <a:ln>
            <a:noFill/>
          </a:ln>
          <a:effectLst>
            <a:softEdge rad="112500"/>
          </a:effec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60286" y="3386667"/>
            <a:ext cx="3524250" cy="19365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02432" y="752508"/>
            <a:ext cx="4622741" cy="2600292"/>
          </a:xfrm>
          <a:prstGeom prst="rect">
            <a:avLst/>
          </a:prstGeom>
        </p:spPr>
      </p:pic>
      <p:sp>
        <p:nvSpPr>
          <p:cNvPr id="2" name="Title 1"/>
          <p:cNvSpPr>
            <a:spLocks noGrp="1"/>
          </p:cNvSpPr>
          <p:nvPr>
            <p:ph type="title"/>
          </p:nvPr>
        </p:nvSpPr>
        <p:spPr/>
        <p:txBody>
          <a:bodyPr/>
          <a:lstStyle/>
          <a:p>
            <a:pPr algn="ctr"/>
            <a:r>
              <a:rPr lang="en-US" dirty="0" smtClean="0"/>
              <a:t>Moon to Mars</a:t>
            </a:r>
            <a:endParaRPr lang="en-US" dirty="0"/>
          </a:p>
        </p:txBody>
      </p:sp>
    </p:spTree>
    <p:extLst>
      <p:ext uri="{BB962C8B-B14F-4D97-AF65-F5344CB8AC3E}">
        <p14:creationId xmlns:p14="http://schemas.microsoft.com/office/powerpoint/2010/main" val="801660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photojournal.jpl.nasa.gov/jpeg/PIA17936.jpg">
            <a:extLst>
              <a:ext uri="{FF2B5EF4-FFF2-40B4-BE49-F238E27FC236}">
                <a16:creationId xmlns="" xmlns:a16="http://schemas.microsoft.com/office/drawing/2014/main" xmlns:lc="http://schemas.openxmlformats.org/drawingml/2006/lockedCanvas" id="{BE518A63-D4A0-FB4A-BBA6-918AAEA1FD25}"/>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1587"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6">
            <a:extLst>
              <a:ext uri="{FF2B5EF4-FFF2-40B4-BE49-F238E27FC236}">
                <a16:creationId xmlns="" xmlns:a16="http://schemas.microsoft.com/office/drawing/2014/main" xmlns:lc="http://schemas.openxmlformats.org/drawingml/2006/lockedCanvas" id="{6B6607C5-F072-1E4F-A981-A9B1501312B1}"/>
              </a:ext>
            </a:extLst>
          </p:cNvPr>
          <p:cNvSpPr txBox="1"/>
          <p:nvPr/>
        </p:nvSpPr>
        <p:spPr>
          <a:xfrm>
            <a:off x="-1587" y="0"/>
            <a:ext cx="44577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FF0000"/>
                </a:solidFill>
              </a:rPr>
              <a:t>Curiosity Rover, Mars</a:t>
            </a:r>
          </a:p>
        </p:txBody>
      </p:sp>
      <p:cxnSp>
        <p:nvCxnSpPr>
          <p:cNvPr id="7" name="Straight Arrow Connector 6">
            <a:extLst>
              <a:ext uri="{FF2B5EF4-FFF2-40B4-BE49-F238E27FC236}">
                <a16:creationId xmlns="" xmlns:a16="http://schemas.microsoft.com/office/drawing/2014/main" xmlns:lc="http://schemas.openxmlformats.org/drawingml/2006/lockedCanvas" id="{8B284A5E-0108-8A4E-8282-8C3737D51B73}"/>
              </a:ext>
            </a:extLst>
          </p:cNvPr>
          <p:cNvCxnSpPr>
            <a:cxnSpLocks/>
          </p:cNvCxnSpPr>
          <p:nvPr/>
        </p:nvCxnSpPr>
        <p:spPr>
          <a:xfrm flipH="1">
            <a:off x="4443413" y="965200"/>
            <a:ext cx="2540000" cy="903931"/>
          </a:xfrm>
          <a:prstGeom prst="straightConnector1">
            <a:avLst/>
          </a:prstGeom>
          <a:ln w="984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8">
            <a:extLst>
              <a:ext uri="{FF2B5EF4-FFF2-40B4-BE49-F238E27FC236}">
                <a16:creationId xmlns="" xmlns:a16="http://schemas.microsoft.com/office/drawing/2014/main" xmlns:lc="http://schemas.openxmlformats.org/drawingml/2006/lockedCanvas" id="{8CEC800D-2A14-E647-8906-C01EEEF59A90}"/>
              </a:ext>
            </a:extLst>
          </p:cNvPr>
          <p:cNvSpPr txBox="1"/>
          <p:nvPr/>
        </p:nvSpPr>
        <p:spPr>
          <a:xfrm>
            <a:off x="7021513" y="622012"/>
            <a:ext cx="35052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dirty="0">
                <a:solidFill>
                  <a:srgbClr val="FF0000"/>
                </a:solidFill>
              </a:rPr>
              <a:t>You are here.</a:t>
            </a:r>
          </a:p>
        </p:txBody>
      </p:sp>
      <p:sp>
        <p:nvSpPr>
          <p:cNvPr id="9" name="Content Placeholder 2"/>
          <p:cNvSpPr>
            <a:spLocks noGrp="1"/>
          </p:cNvSpPr>
          <p:nvPr>
            <p:ph idx="1"/>
          </p:nvPr>
        </p:nvSpPr>
        <p:spPr>
          <a:xfrm>
            <a:off x="1527217" y="2590800"/>
            <a:ext cx="9134391" cy="2667001"/>
          </a:xfrm>
        </p:spPr>
        <p:txBody>
          <a:bodyPr>
            <a:normAutofit/>
          </a:bodyPr>
          <a:lstStyle/>
          <a:p>
            <a:r>
              <a:rPr lang="en-US" sz="2800" dirty="0" smtClean="0"/>
              <a:t>On To Mars!</a:t>
            </a:r>
          </a:p>
          <a:p>
            <a:pPr lvl="1"/>
            <a:r>
              <a:rPr lang="en-US" sz="2400" dirty="0" smtClean="0"/>
              <a:t>237,000,000 mi from Earth (Moon is 238,900 mi)</a:t>
            </a:r>
          </a:p>
          <a:p>
            <a:pPr lvl="2"/>
            <a:r>
              <a:rPr lang="en-US" sz="2000" dirty="0" smtClean="0"/>
              <a:t>Mars is 992x farther from Earth than the Moon</a:t>
            </a:r>
          </a:p>
        </p:txBody>
      </p:sp>
    </p:spTree>
    <p:extLst>
      <p:ext uri="{BB962C8B-B14F-4D97-AF65-F5344CB8AC3E}">
        <p14:creationId xmlns:p14="http://schemas.microsoft.com/office/powerpoint/2010/main" val="3027914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photojournal.jpl.nasa.gov/jpeg/PIA17936.jpg">
            <a:extLst>
              <a:ext uri="{FF2B5EF4-FFF2-40B4-BE49-F238E27FC236}">
                <a16:creationId xmlns="" xmlns:a16="http://schemas.microsoft.com/office/drawing/2014/main" xmlns:lc="http://schemas.openxmlformats.org/drawingml/2006/lockedCanvas" id="{BE518A63-D4A0-FB4A-BBA6-918AAEA1FD25}"/>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1587"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6">
            <a:extLst>
              <a:ext uri="{FF2B5EF4-FFF2-40B4-BE49-F238E27FC236}">
                <a16:creationId xmlns="" xmlns:a16="http://schemas.microsoft.com/office/drawing/2014/main" xmlns:lc="http://schemas.openxmlformats.org/drawingml/2006/lockedCanvas" id="{6B6607C5-F072-1E4F-A981-A9B1501312B1}"/>
              </a:ext>
            </a:extLst>
          </p:cNvPr>
          <p:cNvSpPr txBox="1"/>
          <p:nvPr/>
        </p:nvSpPr>
        <p:spPr>
          <a:xfrm>
            <a:off x="-1587" y="0"/>
            <a:ext cx="44577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rgbClr val="FF0000"/>
                </a:solidFill>
              </a:rPr>
              <a:t>On To Mars!</a:t>
            </a:r>
            <a:endParaRPr lang="en-US" sz="2400" b="1" dirty="0">
              <a:solidFill>
                <a:srgbClr val="FF0000"/>
              </a:solidFill>
            </a:endParaRPr>
          </a:p>
        </p:txBody>
      </p:sp>
      <p:sp>
        <p:nvSpPr>
          <p:cNvPr id="9" name="Content Placeholder 2"/>
          <p:cNvSpPr>
            <a:spLocks noGrp="1"/>
          </p:cNvSpPr>
          <p:nvPr>
            <p:ph idx="1"/>
          </p:nvPr>
        </p:nvSpPr>
        <p:spPr>
          <a:xfrm>
            <a:off x="74612" y="685801"/>
            <a:ext cx="4038599" cy="4648200"/>
          </a:xfrm>
        </p:spPr>
        <p:txBody>
          <a:bodyPr>
            <a:noAutofit/>
          </a:bodyPr>
          <a:lstStyle/>
          <a:p>
            <a:r>
              <a:rPr lang="en-US" sz="2000" dirty="0" smtClean="0"/>
              <a:t>Leverage Artemis experiences to learn to travel into deep space, stay there for lengths of time, explore surfaces for weeks or months, and develop technologies to live away from Earth for up to 2 years</a:t>
            </a:r>
          </a:p>
          <a:p>
            <a:r>
              <a:rPr lang="en-US" sz="2000" dirty="0" smtClean="0"/>
              <a:t>You would prepare differently for a 1 mi walk to Starbucks and a 992 mi walk away from South Shore Harbour</a:t>
            </a:r>
          </a:p>
        </p:txBody>
      </p:sp>
      <p:pic>
        <p:nvPicPr>
          <p:cNvPr id="7" name="Picture 6"/>
          <p:cNvPicPr>
            <a:picLocks noChangeAspect="1"/>
          </p:cNvPicPr>
          <p:nvPr/>
        </p:nvPicPr>
        <p:blipFill rotWithShape="1">
          <a:blip r:embed="rId3"/>
          <a:srcRect l="33746" t="10759" r="13740" b="3834"/>
          <a:stretch/>
        </p:blipFill>
        <p:spPr>
          <a:xfrm>
            <a:off x="4722812" y="461665"/>
            <a:ext cx="7010400" cy="6175829"/>
          </a:xfrm>
          <a:prstGeom prst="rect">
            <a:avLst/>
          </a:prstGeom>
        </p:spPr>
      </p:pic>
    </p:spTree>
    <p:extLst>
      <p:ext uri="{BB962C8B-B14F-4D97-AF65-F5344CB8AC3E}">
        <p14:creationId xmlns:p14="http://schemas.microsoft.com/office/powerpoint/2010/main" val="1465688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013" y="381000"/>
            <a:ext cx="10439402" cy="1371600"/>
          </a:xfrm>
        </p:spPr>
        <p:txBody>
          <a:bodyPr anchor="t"/>
          <a:lstStyle/>
          <a:p>
            <a:r>
              <a:rPr lang="en-US" dirty="0" smtClean="0"/>
              <a:t>Links and Information</a:t>
            </a:r>
            <a:endParaRPr lang="en-US" dirty="0"/>
          </a:p>
        </p:txBody>
      </p:sp>
      <p:sp>
        <p:nvSpPr>
          <p:cNvPr id="3" name="Content Placeholder 2"/>
          <p:cNvSpPr>
            <a:spLocks noGrp="1"/>
          </p:cNvSpPr>
          <p:nvPr>
            <p:ph idx="1"/>
          </p:nvPr>
        </p:nvSpPr>
        <p:spPr>
          <a:xfrm>
            <a:off x="455612" y="1066800"/>
            <a:ext cx="4876799" cy="4114801"/>
          </a:xfrm>
        </p:spPr>
        <p:txBody>
          <a:bodyPr>
            <a:noAutofit/>
          </a:bodyPr>
          <a:lstStyle/>
          <a:p>
            <a:r>
              <a:rPr lang="en-US" sz="1400" dirty="0"/>
              <a:t>Social Media</a:t>
            </a:r>
          </a:p>
          <a:p>
            <a:pPr lvl="1"/>
            <a:r>
              <a:rPr lang="en-US" sz="1200" dirty="0"/>
              <a:t>Twitter</a:t>
            </a:r>
          </a:p>
          <a:p>
            <a:pPr lvl="2"/>
            <a:r>
              <a:rPr lang="en-US" sz="1200" dirty="0"/>
              <a:t>Ed: </a:t>
            </a:r>
            <a:r>
              <a:rPr lang="en-US" sz="1200" dirty="0">
                <a:hlinkClick r:id="rId3"/>
              </a:rPr>
              <a:t>@Carbon_Flight</a:t>
            </a:r>
            <a:endParaRPr lang="en-US" sz="1200" dirty="0"/>
          </a:p>
          <a:p>
            <a:pPr lvl="2"/>
            <a:r>
              <a:rPr lang="en-US" sz="1200" dirty="0"/>
              <a:t>NASA: </a:t>
            </a:r>
            <a:r>
              <a:rPr lang="en-US" sz="1200" dirty="0">
                <a:hlinkClick r:id="rId4"/>
              </a:rPr>
              <a:t>@NASA</a:t>
            </a:r>
            <a:endParaRPr lang="en-US" sz="1200" dirty="0"/>
          </a:p>
          <a:p>
            <a:pPr lvl="2"/>
            <a:r>
              <a:rPr lang="en-US" sz="1200" dirty="0"/>
              <a:t>Space Station: </a:t>
            </a:r>
            <a:r>
              <a:rPr lang="en-US" sz="1200" dirty="0">
                <a:hlinkClick r:id="rId5"/>
              </a:rPr>
              <a:t>@Space_Station</a:t>
            </a:r>
            <a:endParaRPr lang="en-US" sz="1200" dirty="0"/>
          </a:p>
          <a:p>
            <a:pPr lvl="2"/>
            <a:r>
              <a:rPr lang="en-US" sz="1200" dirty="0"/>
              <a:t>Astronauts: </a:t>
            </a:r>
            <a:r>
              <a:rPr lang="en-US" sz="1200" dirty="0">
                <a:hlinkClick r:id="rId6"/>
              </a:rPr>
              <a:t>@</a:t>
            </a:r>
            <a:r>
              <a:rPr lang="en-US" sz="1200" dirty="0" err="1" smtClean="0">
                <a:hlinkClick r:id="rId6"/>
              </a:rPr>
              <a:t>NASA_Astronauts</a:t>
            </a:r>
            <a:endParaRPr lang="en-US" sz="1200" dirty="0" smtClean="0"/>
          </a:p>
          <a:p>
            <a:pPr lvl="2"/>
            <a:r>
              <a:rPr lang="en-US" sz="1200" dirty="0" smtClean="0"/>
              <a:t>Artemis: </a:t>
            </a:r>
            <a:r>
              <a:rPr lang="en-US" sz="1200" dirty="0" smtClean="0">
                <a:hlinkClick r:id="rId7"/>
              </a:rPr>
              <a:t>@</a:t>
            </a:r>
            <a:r>
              <a:rPr lang="en-US" sz="1200" dirty="0" err="1" smtClean="0">
                <a:hlinkClick r:id="rId7"/>
              </a:rPr>
              <a:t>NASAArtemis</a:t>
            </a:r>
            <a:endParaRPr lang="en-US" sz="1200" dirty="0"/>
          </a:p>
          <a:p>
            <a:r>
              <a:rPr lang="en-US" sz="1400" dirty="0"/>
              <a:t>Inside Look at Space Station Flight </a:t>
            </a:r>
            <a:r>
              <a:rPr lang="en-US" sz="1400" dirty="0" smtClean="0"/>
              <a:t>Control (eBook)</a:t>
            </a:r>
            <a:endParaRPr lang="en-US" sz="1400" dirty="0"/>
          </a:p>
          <a:p>
            <a:pPr lvl="1"/>
            <a:r>
              <a:rPr lang="en-US" sz="1200" dirty="0" smtClean="0">
                <a:hlinkClick r:id="rId8"/>
              </a:rPr>
              <a:t>https://blogs.nasa.gov/spacestation/tag/mission-control-center/</a:t>
            </a:r>
            <a:endParaRPr lang="en-US" sz="1200" dirty="0"/>
          </a:p>
          <a:p>
            <a:r>
              <a:rPr lang="en-US" sz="1400" dirty="0" smtClean="0"/>
              <a:t>Websites</a:t>
            </a:r>
            <a:endParaRPr lang="en-US" sz="1400" dirty="0"/>
          </a:p>
          <a:p>
            <a:pPr lvl="1"/>
            <a:r>
              <a:rPr lang="en-US" sz="1200" dirty="0"/>
              <a:t>Spot the Space Station from nearly anywhere on Earth: </a:t>
            </a:r>
            <a:r>
              <a:rPr lang="en-US" sz="1200" dirty="0" smtClean="0">
                <a:hlinkClick r:id="rId9"/>
              </a:rPr>
              <a:t>https://</a:t>
            </a:r>
            <a:r>
              <a:rPr lang="en-US" sz="1200" dirty="0">
                <a:hlinkClick r:id="rId9"/>
              </a:rPr>
              <a:t>spotthestation.nasa.gov</a:t>
            </a:r>
            <a:endParaRPr lang="en-US" sz="1200" dirty="0"/>
          </a:p>
          <a:p>
            <a:pPr lvl="1"/>
            <a:r>
              <a:rPr lang="en-US" sz="1200" dirty="0"/>
              <a:t>More on the Space Station: </a:t>
            </a:r>
            <a:r>
              <a:rPr lang="en-US" sz="1200" dirty="0">
                <a:hlinkClick r:id="rId10"/>
              </a:rPr>
              <a:t>http://www.nasa.gov/mission_pages/station/main/index.html</a:t>
            </a:r>
            <a:endParaRPr lang="en-US" sz="1200" dirty="0"/>
          </a:p>
          <a:p>
            <a:pPr lvl="1"/>
            <a:r>
              <a:rPr lang="en-US" sz="1200" dirty="0"/>
              <a:t>Commercial Crew Program: </a:t>
            </a:r>
            <a:r>
              <a:rPr lang="en-US" sz="1200" dirty="0">
                <a:hlinkClick r:id="rId11"/>
              </a:rPr>
              <a:t>https://www.nasa.gov/exploration/commercial/crew/index.html</a:t>
            </a:r>
            <a:r>
              <a:rPr lang="en-US" sz="1200" dirty="0"/>
              <a:t> </a:t>
            </a:r>
          </a:p>
          <a:p>
            <a:pPr lvl="1"/>
            <a:r>
              <a:rPr lang="en-US" sz="1200" dirty="0"/>
              <a:t>More on </a:t>
            </a:r>
            <a:r>
              <a:rPr lang="en-US" sz="1200" dirty="0" smtClean="0"/>
              <a:t>Artemis and going </a:t>
            </a:r>
            <a:r>
              <a:rPr lang="en-US" sz="1200" dirty="0"/>
              <a:t>beyond Earth: </a:t>
            </a:r>
            <a:r>
              <a:rPr lang="en-US" sz="1200" dirty="0" smtClean="0">
                <a:hlinkClick r:id="rId12"/>
              </a:rPr>
              <a:t>https://www.nasa.gov/topics/moon-to-mars/</a:t>
            </a:r>
            <a:endParaRPr lang="en-US" sz="1200" dirty="0"/>
          </a:p>
          <a:p>
            <a:pPr lvl="1"/>
            <a:r>
              <a:rPr lang="en-US" sz="1200" dirty="0"/>
              <a:t>More on our solar system: </a:t>
            </a:r>
            <a:r>
              <a:rPr lang="en-US" sz="1200" dirty="0">
                <a:hlinkClick r:id="rId13"/>
              </a:rPr>
              <a:t>http://</a:t>
            </a:r>
            <a:r>
              <a:rPr lang="en-US" sz="1200" dirty="0" smtClean="0">
                <a:hlinkClick r:id="rId13"/>
              </a:rPr>
              <a:t>www.nasa.gov/topics/solarsystem/index.html</a:t>
            </a:r>
            <a:endParaRPr lang="en-US" sz="1200" dirty="0"/>
          </a:p>
        </p:txBody>
      </p:sp>
      <p:sp>
        <p:nvSpPr>
          <p:cNvPr id="6" name="Content Placeholder 2"/>
          <p:cNvSpPr txBox="1">
            <a:spLocks/>
          </p:cNvSpPr>
          <p:nvPr/>
        </p:nvSpPr>
        <p:spPr>
          <a:xfrm>
            <a:off x="5789612" y="1066799"/>
            <a:ext cx="5334000" cy="4114801"/>
          </a:xfrm>
          <a:prstGeom prst="rect">
            <a:avLst/>
          </a:prstGeom>
        </p:spPr>
        <p:txBody>
          <a:bodyPr vert="horz" lIns="91440" tIns="45720" rIns="91440" bIns="45720" rtlCol="0">
            <a:noAutofit/>
          </a:bodyPr>
          <a:lst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r>
              <a:rPr lang="en-US" sz="1600" dirty="0" smtClean="0"/>
              <a:t>Video:</a:t>
            </a:r>
          </a:p>
          <a:p>
            <a:pPr lvl="1"/>
            <a:r>
              <a:rPr lang="en-US" sz="1400" dirty="0" smtClean="0"/>
              <a:t>NASA Television: </a:t>
            </a:r>
            <a:r>
              <a:rPr lang="en-US" sz="1400" dirty="0" smtClean="0">
                <a:hlinkClick r:id="rId14"/>
              </a:rPr>
              <a:t>www.nasa.gov/multimedia/nasatv/index.html</a:t>
            </a:r>
            <a:r>
              <a:rPr lang="en-US" sz="1400" dirty="0" smtClean="0"/>
              <a:t> </a:t>
            </a:r>
          </a:p>
          <a:p>
            <a:pPr lvl="1"/>
            <a:r>
              <a:rPr lang="en-US" sz="1400" dirty="0" smtClean="0"/>
              <a:t>NASA High Definition Earth Views from ISS: </a:t>
            </a:r>
            <a:r>
              <a:rPr lang="en-US" sz="1400" dirty="0" smtClean="0">
                <a:hlinkClick r:id="rId15"/>
              </a:rPr>
              <a:t>http://www.ustream.tv/channel/iss-hdev-payload</a:t>
            </a:r>
            <a:r>
              <a:rPr lang="en-US" sz="1400" dirty="0" smtClean="0"/>
              <a:t> </a:t>
            </a:r>
          </a:p>
          <a:p>
            <a:pPr lvl="1"/>
            <a:r>
              <a:rPr lang="en-US" sz="1400" dirty="0" smtClean="0"/>
              <a:t>Live video (external or internal) from ISS: </a:t>
            </a:r>
            <a:r>
              <a:rPr lang="en-US" sz="1400" dirty="0">
                <a:hlinkClick r:id="rId16"/>
              </a:rPr>
              <a:t>http://</a:t>
            </a:r>
            <a:r>
              <a:rPr lang="en-US" sz="1400" dirty="0" smtClean="0">
                <a:hlinkClick r:id="rId16"/>
              </a:rPr>
              <a:t>www.ustream.tv/channel/live-iss-stream</a:t>
            </a:r>
            <a:endParaRPr lang="en-US" sz="1400" dirty="0" smtClean="0"/>
          </a:p>
          <a:p>
            <a:pPr lvl="1"/>
            <a:r>
              <a:rPr lang="en-US" sz="1400" dirty="0" smtClean="0"/>
              <a:t>ISS Symphony: </a:t>
            </a:r>
            <a:r>
              <a:rPr lang="en-US" sz="1400" dirty="0" smtClean="0">
                <a:hlinkClick r:id="rId17"/>
              </a:rPr>
              <a:t>https://youtu.be/wgdbZhnFD5g</a:t>
            </a:r>
            <a:r>
              <a:rPr lang="en-US" sz="1400" dirty="0" smtClean="0"/>
              <a:t> </a:t>
            </a:r>
          </a:p>
          <a:p>
            <a:pPr lvl="1"/>
            <a:r>
              <a:rPr lang="en-US" sz="1400" dirty="0" smtClean="0"/>
              <a:t>Paolo Nespoli and Soyuz: </a:t>
            </a:r>
            <a:r>
              <a:rPr lang="en-US" sz="1400" dirty="0" smtClean="0">
                <a:hlinkClick r:id="rId18"/>
              </a:rPr>
              <a:t>https://youtu.be/-l7MM9yoxII</a:t>
            </a:r>
            <a:r>
              <a:rPr lang="en-US" sz="1400" dirty="0" smtClean="0"/>
              <a:t> </a:t>
            </a:r>
          </a:p>
          <a:p>
            <a:pPr lvl="1"/>
            <a:r>
              <a:rPr lang="en-US" sz="1400" dirty="0" smtClean="0"/>
              <a:t>Riding the Boosters: </a:t>
            </a:r>
            <a:r>
              <a:rPr lang="en-US" sz="1400" dirty="0" smtClean="0">
                <a:hlinkClick r:id="rId19"/>
              </a:rPr>
              <a:t>https://youtu.be/2aCOyOvOw5c</a:t>
            </a:r>
            <a:r>
              <a:rPr lang="en-US" sz="1400" dirty="0" smtClean="0"/>
              <a:t> </a:t>
            </a:r>
          </a:p>
          <a:p>
            <a:pPr lvl="1"/>
            <a:r>
              <a:rPr lang="en-US" sz="1400" dirty="0" smtClean="0"/>
              <a:t>Longer booster video: </a:t>
            </a:r>
            <a:r>
              <a:rPr lang="en-US" sz="1400" dirty="0" smtClean="0">
                <a:hlinkClick r:id="rId20"/>
              </a:rPr>
              <a:t>https://youtu.be/cLl7oqdm_B8</a:t>
            </a:r>
            <a:endParaRPr lang="en-US" sz="1400" dirty="0" smtClean="0"/>
          </a:p>
          <a:p>
            <a:pPr lvl="1"/>
            <a:r>
              <a:rPr lang="en-US" sz="1400" dirty="0" smtClean="0"/>
              <a:t>How We Are Going to the Moon</a:t>
            </a:r>
            <a:r>
              <a:rPr lang="en-US" sz="1400" dirty="0"/>
              <a:t>: </a:t>
            </a:r>
            <a:r>
              <a:rPr lang="en-US" sz="1400" dirty="0">
                <a:hlinkClick r:id="rId21"/>
              </a:rPr>
              <a:t>https://youtu.be/_</a:t>
            </a:r>
            <a:r>
              <a:rPr lang="en-US" sz="1400" dirty="0" smtClean="0">
                <a:hlinkClick r:id="rId21"/>
              </a:rPr>
              <a:t>T8cn2J13-4</a:t>
            </a:r>
            <a:r>
              <a:rPr lang="en-US" sz="1400" dirty="0" smtClean="0"/>
              <a:t> </a:t>
            </a:r>
          </a:p>
          <a:p>
            <a:pPr lvl="1"/>
            <a:r>
              <a:rPr lang="en-US" sz="1400" dirty="0" smtClean="0"/>
              <a:t>Artemis: We Are Going</a:t>
            </a:r>
            <a:r>
              <a:rPr lang="en-US" sz="1400" dirty="0"/>
              <a:t>: </a:t>
            </a:r>
            <a:r>
              <a:rPr lang="en-US" sz="1400" dirty="0">
                <a:hlinkClick r:id="rId22"/>
              </a:rPr>
              <a:t>https://</a:t>
            </a:r>
            <a:r>
              <a:rPr lang="en-US" sz="1400" dirty="0" smtClean="0">
                <a:hlinkClick r:id="rId22"/>
              </a:rPr>
              <a:t>youtu.be/vl6jn-DdafM</a:t>
            </a:r>
            <a:r>
              <a:rPr lang="en-US" sz="1400" dirty="0" smtClean="0"/>
              <a:t> </a:t>
            </a:r>
          </a:p>
          <a:p>
            <a:endParaRPr lang="en-US" sz="1600" dirty="0"/>
          </a:p>
        </p:txBody>
      </p:sp>
    </p:spTree>
    <p:extLst>
      <p:ext uri="{BB962C8B-B14F-4D97-AF65-F5344CB8AC3E}">
        <p14:creationId xmlns:p14="http://schemas.microsoft.com/office/powerpoint/2010/main" val="1504760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https://photojournal.jpl.nasa.gov/jpeg/PIA17171.jpg">
            <a:extLst>
              <a:ext uri="{FF2B5EF4-FFF2-40B4-BE49-F238E27FC236}">
                <a16:creationId xmlns="" xmlns:a16="http://schemas.microsoft.com/office/drawing/2014/main" xmlns:lc="http://schemas.openxmlformats.org/drawingml/2006/lockedCanvas" id="{5C9EF617-3F28-6543-8687-756158E94A04}"/>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65088" y="0"/>
            <a:ext cx="12319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5">
            <a:extLst>
              <a:ext uri="{FF2B5EF4-FFF2-40B4-BE49-F238E27FC236}">
                <a16:creationId xmlns="" xmlns:a16="http://schemas.microsoft.com/office/drawing/2014/main" xmlns:lc="http://schemas.openxmlformats.org/drawingml/2006/lockedCanvas" id="{52EAAA4C-2918-B840-B5D5-1331FC2216C6}"/>
              </a:ext>
            </a:extLst>
          </p:cNvPr>
          <p:cNvSpPr txBox="1"/>
          <p:nvPr/>
        </p:nvSpPr>
        <p:spPr>
          <a:xfrm>
            <a:off x="61912" y="6396335"/>
            <a:ext cx="61087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rgbClr val="FF0000"/>
                </a:solidFill>
              </a:rPr>
              <a:t>830,000,000 miles (~</a:t>
            </a:r>
            <a:r>
              <a:rPr lang="en-US" sz="2400" b="1" dirty="0">
                <a:solidFill>
                  <a:srgbClr val="FF0000"/>
                </a:solidFill>
              </a:rPr>
              <a:t>9</a:t>
            </a:r>
            <a:r>
              <a:rPr lang="en-US" sz="2400" b="1" dirty="0" smtClean="0">
                <a:solidFill>
                  <a:srgbClr val="FF0000"/>
                </a:solidFill>
              </a:rPr>
              <a:t> AU) from Earth</a:t>
            </a:r>
            <a:endParaRPr lang="en-US" sz="2400" b="1" dirty="0">
              <a:solidFill>
                <a:srgbClr val="FF0000"/>
              </a:solidFill>
            </a:endParaRPr>
          </a:p>
        </p:txBody>
      </p:sp>
      <p:sp>
        <p:nvSpPr>
          <p:cNvPr id="10" name="TextBox 6">
            <a:extLst>
              <a:ext uri="{FF2B5EF4-FFF2-40B4-BE49-F238E27FC236}">
                <a16:creationId xmlns="" xmlns:a16="http://schemas.microsoft.com/office/drawing/2014/main" xmlns:lc="http://schemas.openxmlformats.org/drawingml/2006/lockedCanvas" id="{2C48D329-B565-E645-9E2F-448F04874ED5}"/>
              </a:ext>
            </a:extLst>
          </p:cNvPr>
          <p:cNvSpPr txBox="1"/>
          <p:nvPr/>
        </p:nvSpPr>
        <p:spPr>
          <a:xfrm>
            <a:off x="61912" y="0"/>
            <a:ext cx="44577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FF0000"/>
                </a:solidFill>
              </a:rPr>
              <a:t>Cassini Spacecraft, Saturn</a:t>
            </a:r>
          </a:p>
        </p:txBody>
      </p:sp>
      <p:cxnSp>
        <p:nvCxnSpPr>
          <p:cNvPr id="11" name="Straight Arrow Connector 10">
            <a:extLst>
              <a:ext uri="{FF2B5EF4-FFF2-40B4-BE49-F238E27FC236}">
                <a16:creationId xmlns="" xmlns:a16="http://schemas.microsoft.com/office/drawing/2014/main" xmlns:lc="http://schemas.openxmlformats.org/drawingml/2006/lockedCanvas" id="{2E361A4F-5A78-C340-86D0-C11B7125253C}"/>
              </a:ext>
            </a:extLst>
          </p:cNvPr>
          <p:cNvCxnSpPr>
            <a:cxnSpLocks/>
          </p:cNvCxnSpPr>
          <p:nvPr/>
        </p:nvCxnSpPr>
        <p:spPr>
          <a:xfrm>
            <a:off x="6791325" y="4286250"/>
            <a:ext cx="1928812" cy="942975"/>
          </a:xfrm>
          <a:prstGeom prst="straightConnector1">
            <a:avLst/>
          </a:prstGeom>
          <a:ln w="984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8">
            <a:extLst>
              <a:ext uri="{FF2B5EF4-FFF2-40B4-BE49-F238E27FC236}">
                <a16:creationId xmlns="" xmlns:a16="http://schemas.microsoft.com/office/drawing/2014/main" xmlns:lc="http://schemas.openxmlformats.org/drawingml/2006/lockedCanvas" id="{AF8C4774-7FC1-6C4A-B598-7811C825D1DB}"/>
              </a:ext>
            </a:extLst>
          </p:cNvPr>
          <p:cNvSpPr txBox="1"/>
          <p:nvPr/>
        </p:nvSpPr>
        <p:spPr>
          <a:xfrm>
            <a:off x="4341812" y="3893850"/>
            <a:ext cx="35052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dirty="0">
                <a:solidFill>
                  <a:srgbClr val="FF0000"/>
                </a:solidFill>
              </a:rPr>
              <a:t>You are here.</a:t>
            </a:r>
          </a:p>
        </p:txBody>
      </p:sp>
      <p:sp>
        <p:nvSpPr>
          <p:cNvPr id="13" name="TextBox 12"/>
          <p:cNvSpPr txBox="1"/>
          <p:nvPr/>
        </p:nvSpPr>
        <p:spPr>
          <a:xfrm>
            <a:off x="9142412" y="239299"/>
            <a:ext cx="2674130" cy="707886"/>
          </a:xfrm>
          <a:prstGeom prst="rect">
            <a:avLst/>
          </a:prstGeom>
          <a:noFill/>
        </p:spPr>
        <p:txBody>
          <a:bodyPr wrap="none" rtlCol="0">
            <a:spAutoFit/>
          </a:bodyPr>
          <a:lstStyle/>
          <a:p>
            <a:r>
              <a:rPr lang="en-US" sz="4000" b="1" dirty="0" smtClean="0"/>
              <a:t>Questions?</a:t>
            </a:r>
            <a:endParaRPr lang="en-US" sz="4000" b="1" dirty="0"/>
          </a:p>
        </p:txBody>
      </p:sp>
    </p:spTree>
    <p:extLst>
      <p:ext uri="{BB962C8B-B14F-4D97-AF65-F5344CB8AC3E}">
        <p14:creationId xmlns:p14="http://schemas.microsoft.com/office/powerpoint/2010/main" val="538745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Digital Blue Tunnel 16x9">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74228E6B-D70C-44BB-A81F-A245495F612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digital blue tunnel presentation (widescreen)</Template>
  <TotalTime>0</TotalTime>
  <Words>4989</Words>
  <Application>Microsoft Office PowerPoint</Application>
  <PresentationFormat>Custom</PresentationFormat>
  <Paragraphs>462</Paragraphs>
  <Slides>31</Slides>
  <Notes>18</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Arial</vt:lpstr>
      <vt:lpstr>Calibri</vt:lpstr>
      <vt:lpstr>Corbel</vt:lpstr>
      <vt:lpstr>Helvetica</vt:lpstr>
      <vt:lpstr>Times New Roman</vt:lpstr>
      <vt:lpstr>Wingdings</vt:lpstr>
      <vt:lpstr>Wingdings 2</vt:lpstr>
      <vt:lpstr>Digital Blue Tunnel 16x9</vt:lpstr>
      <vt:lpstr>Leadership in a High Performing, High Reliability Organization Insights from NASA’s International Space Station Mission Control</vt:lpstr>
      <vt:lpstr>Personal Background</vt:lpstr>
      <vt:lpstr>PowerPoint Presentation</vt:lpstr>
      <vt:lpstr>PowerPoint Presentation</vt:lpstr>
      <vt:lpstr>PowerPoint Presentation</vt:lpstr>
      <vt:lpstr>PowerPoint Presentation</vt:lpstr>
      <vt:lpstr>PowerPoint Presentation</vt:lpstr>
      <vt:lpstr>PowerPoint Presentation</vt:lpstr>
      <vt:lpstr>Mission Control Center – Houston Established 1965 (Gemini IV)</vt:lpstr>
      <vt:lpstr>What is Mission Control?</vt:lpstr>
      <vt:lpstr>PowerPoint Presentation</vt:lpstr>
      <vt:lpstr>Flight Operations - Plan/Train/Fly</vt:lpstr>
      <vt:lpstr>High Performing, High Reliability Organizations</vt:lpstr>
      <vt:lpstr>Characteristics of High Performing Organizations</vt:lpstr>
      <vt:lpstr>Characteristics of High Performing Organizations</vt:lpstr>
      <vt:lpstr>Core Values</vt:lpstr>
      <vt:lpstr>Core Values Instilled in Culture</vt:lpstr>
      <vt:lpstr>High Reliability Organizations</vt:lpstr>
      <vt:lpstr>Example – US EVA 21, May 2013</vt:lpstr>
      <vt:lpstr>Should we have had an accident?</vt:lpstr>
      <vt:lpstr>So why didn’t we have an accident?</vt:lpstr>
      <vt:lpstr>Circumstances</vt:lpstr>
      <vt:lpstr>Processes Matrix mgmt is bad, except when it’s good </vt:lpstr>
      <vt:lpstr>Culture</vt:lpstr>
      <vt:lpstr>If we need to do a 2-day EVA in the future</vt:lpstr>
      <vt:lpstr>HROs and HPOs can exist independently but when an organization implements both the results can be considerably compounded</vt:lpstr>
      <vt:lpstr>Moon to Mars</vt:lpstr>
      <vt:lpstr>PowerPoint Presentation</vt:lpstr>
      <vt:lpstr>PowerPoint Presentation</vt:lpstr>
      <vt:lpstr>Links and Information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2016-04-03T15:12:22Z</dcterms:created>
  <dcterms:modified xsi:type="dcterms:W3CDTF">2021-07-31T17:28:40Z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TC028952619991</vt:lpwstr>
  </property>
</Properties>
</file>