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0" r:id="rId3"/>
    <p:sldId id="257" r:id="rId4"/>
    <p:sldId id="258" r:id="rId5"/>
    <p:sldId id="265" r:id="rId6"/>
    <p:sldId id="264" r:id="rId7"/>
    <p:sldId id="271" r:id="rId8"/>
    <p:sldId id="266" r:id="rId9"/>
    <p:sldId id="268" r:id="rId10"/>
    <p:sldId id="267" r:id="rId11"/>
    <p:sldId id="26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000082"/>
    <a:srgbClr val="9BA9FF"/>
    <a:srgbClr val="F2F4FF"/>
    <a:srgbClr val="225686"/>
    <a:srgbClr val="E4E6F6"/>
    <a:srgbClr val="F3A4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600" y="1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927BBE-28EA-4464-B4F1-C6EBBB1CDEDF}" type="datetimeFigureOut">
              <a:rPr lang="en-US" smtClean="0"/>
              <a:t>7/30/2021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6C5613-EAB2-4B3C-B3AB-17B60812FB75}" type="slidenum">
              <a:rPr lang="en-US" smtClean="0"/>
              <a:t>‹#›</a:t>
            </a:fld>
            <a:endParaRPr lang="en-US"/>
          </a:p>
        </p:txBody>
      </p:sp>
    </p:spTree>
    <p:extLst>
      <p:ext uri="{BB962C8B-B14F-4D97-AF65-F5344CB8AC3E}">
        <p14:creationId xmlns:p14="http://schemas.microsoft.com/office/powerpoint/2010/main" val="3802465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1F497D"/>
                </a:solidFill>
                <a:latin typeface="Helvetica" panose="020B0604020202020204" pitchFamily="34" charset="0"/>
                <a:cs typeface="Helvetica" panose="020B0604020202020204" pitchFamily="34" charset="0"/>
              </a:rPr>
              <a:t>The overarching x-ray optics challenge is to achieve sub-</a:t>
            </a:r>
            <a:r>
              <a:rPr lang="en-US" sz="1200" dirty="0" err="1" smtClean="0">
                <a:solidFill>
                  <a:srgbClr val="1F497D"/>
                </a:solidFill>
                <a:latin typeface="Helvetica" panose="020B0604020202020204" pitchFamily="34" charset="0"/>
                <a:cs typeface="Helvetica" panose="020B0604020202020204" pitchFamily="34" charset="0"/>
              </a:rPr>
              <a:t>arcsecond</a:t>
            </a:r>
            <a:r>
              <a:rPr lang="en-US" sz="1200" dirty="0" smtClean="0">
                <a:solidFill>
                  <a:srgbClr val="1F497D"/>
                </a:solidFill>
                <a:latin typeface="Helvetica" panose="020B0604020202020204" pitchFamily="34" charset="0"/>
                <a:cs typeface="Helvetica" panose="020B0604020202020204" pitchFamily="34" charset="0"/>
              </a:rPr>
              <a:t> angular resolution ("Chandra-like“) with more collecting area. The latter necessitates thinner optics which can be heavily nested to improve efficiency, but which are more susceptible to distortions.</a:t>
            </a:r>
          </a:p>
          <a:p>
            <a:endParaRPr lang="en-US" dirty="0"/>
          </a:p>
        </p:txBody>
      </p:sp>
      <p:sp>
        <p:nvSpPr>
          <p:cNvPr id="4" name="Slide Number Placeholder 3"/>
          <p:cNvSpPr>
            <a:spLocks noGrp="1"/>
          </p:cNvSpPr>
          <p:nvPr>
            <p:ph type="sldNum" sz="quarter" idx="10"/>
          </p:nvPr>
        </p:nvSpPr>
        <p:spPr/>
        <p:txBody>
          <a:bodyPr/>
          <a:lstStyle/>
          <a:p>
            <a:fld id="{366C5613-EAB2-4B3C-B3AB-17B60812FB75}" type="slidenum">
              <a:rPr lang="en-US" smtClean="0"/>
              <a:t>3</a:t>
            </a:fld>
            <a:endParaRPr lang="en-US"/>
          </a:p>
        </p:txBody>
      </p:sp>
    </p:spTree>
    <p:extLst>
      <p:ext uri="{BB962C8B-B14F-4D97-AF65-F5344CB8AC3E}">
        <p14:creationId xmlns:p14="http://schemas.microsoft.com/office/powerpoint/2010/main" val="2845816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1F497D"/>
                </a:solidFill>
                <a:latin typeface="Helvetica" panose="020B0604020202020204" pitchFamily="34" charset="0"/>
                <a:cs typeface="Helvetica" panose="020B0604020202020204" pitchFamily="34" charset="0"/>
              </a:rPr>
              <a:t>Typically, the field of view (FOV) for an X-ray telescope is set by the prescription of the mirror or mirror assembly. A wide FOV, lower-angular resolution telescope is often used for surveying large fields, while smaller FOV, higher angular-resolution telescopes are used observe fine details of extended objects and to avoid source confusion at high redshifts (large distances). Both configurations are necessary and valuable to the astronomy community. Currently, the only way to have both wide-low-resolution and smaller-high-resolution FOVs requires multiple telescopes (either on the same payload or launched separately).</a:t>
            </a:r>
          </a:p>
          <a:p>
            <a:endParaRPr lang="en-US" dirty="0"/>
          </a:p>
        </p:txBody>
      </p:sp>
      <p:sp>
        <p:nvSpPr>
          <p:cNvPr id="4" name="Slide Number Placeholder 3"/>
          <p:cNvSpPr>
            <a:spLocks noGrp="1"/>
          </p:cNvSpPr>
          <p:nvPr>
            <p:ph type="sldNum" sz="quarter" idx="10"/>
          </p:nvPr>
        </p:nvSpPr>
        <p:spPr/>
        <p:txBody>
          <a:bodyPr/>
          <a:lstStyle/>
          <a:p>
            <a:fld id="{366C5613-EAB2-4B3C-B3AB-17B60812FB75}" type="slidenum">
              <a:rPr lang="en-US" smtClean="0"/>
              <a:t>4</a:t>
            </a:fld>
            <a:endParaRPr lang="en-US"/>
          </a:p>
        </p:txBody>
      </p:sp>
    </p:spTree>
    <p:extLst>
      <p:ext uri="{BB962C8B-B14F-4D97-AF65-F5344CB8AC3E}">
        <p14:creationId xmlns:p14="http://schemas.microsoft.com/office/powerpoint/2010/main" val="3662461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C5613-EAB2-4B3C-B3AB-17B60812FB75}" type="slidenum">
              <a:rPr lang="en-US" smtClean="0"/>
              <a:t>6</a:t>
            </a:fld>
            <a:endParaRPr lang="en-US"/>
          </a:p>
        </p:txBody>
      </p:sp>
    </p:spTree>
    <p:extLst>
      <p:ext uri="{BB962C8B-B14F-4D97-AF65-F5344CB8AC3E}">
        <p14:creationId xmlns:p14="http://schemas.microsoft.com/office/powerpoint/2010/main" val="703854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764F600-E8E3-4624-B049-649B84444808}"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13633697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5740" y="-434975"/>
            <a:ext cx="10325100" cy="1325563"/>
          </a:xfrm>
        </p:spPr>
        <p:txBody>
          <a:bodyPr>
            <a:normAutofit/>
          </a:bodyPr>
          <a:lstStyle>
            <a:lvl1pPr>
              <a:defRPr sz="6000"/>
            </a:lvl1pPr>
          </a:lstStyle>
          <a:p>
            <a:r>
              <a:rPr lang="en-US" dirty="0" smtClean="0"/>
              <a:t>Click to edit Master title style</a:t>
            </a:r>
            <a:endParaRPr lang="en-US" dirty="0"/>
          </a:p>
        </p:txBody>
      </p:sp>
      <p:sp>
        <p:nvSpPr>
          <p:cNvPr id="3" name="Content Placeholder 2"/>
          <p:cNvSpPr>
            <a:spLocks noGrp="1"/>
          </p:cNvSpPr>
          <p:nvPr>
            <p:ph idx="1"/>
          </p:nvPr>
        </p:nvSpPr>
        <p:spPr>
          <a:xfrm>
            <a:off x="445770" y="1074420"/>
            <a:ext cx="10908030" cy="5102543"/>
          </a:xfrm>
        </p:spPr>
        <p:txBody>
          <a:bodyPr>
            <a:normAutofit/>
          </a:bodyPr>
          <a:lstStyle>
            <a:lvl1pPr>
              <a:defRPr sz="4000"/>
            </a:lvl1pPr>
            <a:lvl2pPr>
              <a:defRPr sz="3600"/>
            </a:lvl2pPr>
            <a:lvl3pPr>
              <a:defRPr sz="3200"/>
            </a:lvl3pPr>
            <a:lvl4pPr>
              <a:defRPr sz="2800"/>
            </a:lvl4pPr>
            <a:lvl5pPr>
              <a:defRPr sz="28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64F600-E8E3-4624-B049-649B84444808}"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2349838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764F600-E8E3-4624-B049-649B84444808}"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73832295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64F600-E8E3-4624-B049-649B84444808}" type="datetimeFigureOut">
              <a:rPr lang="en-US" smtClean="0"/>
              <a:t>7/30/2021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13101064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764F600-E8E3-4624-B049-649B84444808}" type="datetimeFigureOut">
              <a:rPr lang="en-US" smtClean="0"/>
              <a:t>7/30/2021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229940975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63880" y="-389255"/>
            <a:ext cx="10515600" cy="1325563"/>
          </a:xfrm>
        </p:spPr>
        <p:txBody>
          <a:bodyPr>
            <a:normAutofit/>
          </a:bodyPr>
          <a:lstStyle>
            <a:lvl1pPr>
              <a:defRPr sz="6000"/>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64F600-E8E3-4624-B049-649B84444808}" type="datetimeFigureOut">
              <a:rPr lang="en-US" smtClean="0"/>
              <a:t>7/30/2021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35376742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64F600-E8E3-4624-B049-649B84444808}" type="datetimeFigureOut">
              <a:rPr lang="en-US" smtClean="0"/>
              <a:t>7/30/2021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321517634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764F600-E8E3-4624-B049-649B84444808}" type="datetimeFigureOut">
              <a:rPr lang="en-US" smtClean="0"/>
              <a:t>7/30/2021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232860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764F600-E8E3-4624-B049-649B84444808}" type="datetimeFigureOut">
              <a:rPr lang="en-US" smtClean="0"/>
              <a:t>7/30/2021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32573270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64F600-E8E3-4624-B049-649B84444808}"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356508179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64F600-E8E3-4624-B049-649B84444808}" type="datetimeFigureOut">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F5374-769F-4F57-8644-3FD298FFA743}" type="slidenum">
              <a:rPr lang="en-US" smtClean="0"/>
              <a:t>‹#›</a:t>
            </a:fld>
            <a:endParaRPr lang="en-US"/>
          </a:p>
        </p:txBody>
      </p:sp>
    </p:spTree>
    <p:extLst>
      <p:ext uri="{BB962C8B-B14F-4D97-AF65-F5344CB8AC3E}">
        <p14:creationId xmlns:p14="http://schemas.microsoft.com/office/powerpoint/2010/main" val="159551863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80695"/>
            <a:ext cx="10515600" cy="1325563"/>
          </a:xfrm>
        </p:spPr>
        <p:txBody>
          <a:bodyPr>
            <a:normAutofit/>
          </a:bodyPr>
          <a:lstStyle>
            <a:lvl1pPr>
              <a:defRPr sz="600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8200" y="1017270"/>
            <a:ext cx="10515600" cy="515969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573535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64F600-E8E3-4624-B049-649B84444808}" type="datetimeFigureOut">
              <a:rPr lang="en-US" smtClean="0"/>
              <a:t>7/30/2021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F5374-769F-4F57-8644-3FD298FFA743}" type="slidenum">
              <a:rPr lang="en-US" smtClean="0"/>
              <a:t>‹#›</a:t>
            </a:fld>
            <a:endParaRPr lang="en-US"/>
          </a:p>
        </p:txBody>
      </p:sp>
      <p:pic>
        <p:nvPicPr>
          <p:cNvPr id="9" name="Picture 8"/>
          <p:cNvPicPr>
            <a:picLocks noChangeAspect="1"/>
          </p:cNvPicPr>
          <p:nvPr userDrawn="1"/>
        </p:nvPicPr>
        <p:blipFill>
          <a:blip r:embed="rId14">
            <a:lum bright="70000" contrast="-70000"/>
          </a:blip>
          <a:stretch>
            <a:fillRect/>
          </a:stretch>
        </p:blipFill>
        <p:spPr>
          <a:xfrm>
            <a:off x="-7620" y="-754380"/>
            <a:ext cx="12192000" cy="8064500"/>
          </a:xfrm>
          <a:prstGeom prst="rect">
            <a:avLst/>
          </a:prstGeom>
          <a:effectLst>
            <a:outerShdw blurRad="50800" dist="50800" dir="5400000" algn="ctr" rotWithShape="0">
              <a:srgbClr val="000000"/>
            </a:outerShdw>
          </a:effectLst>
        </p:spPr>
      </p:pic>
      <p:pic>
        <p:nvPicPr>
          <p:cNvPr id="17" name="Picture 1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917430" y="-920745"/>
            <a:ext cx="2344295" cy="2157725"/>
          </a:xfrm>
          <a:prstGeom prst="rect">
            <a:avLst/>
          </a:prstGeom>
        </p:spPr>
      </p:pic>
    </p:spTree>
    <p:extLst>
      <p:ext uri="{BB962C8B-B14F-4D97-AF65-F5344CB8AC3E}">
        <p14:creationId xmlns:p14="http://schemas.microsoft.com/office/powerpoint/2010/main" val="3887640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Active full-shell grazing-incidence optics</a:t>
            </a:r>
            <a:endParaRPr lang="en-US" dirty="0"/>
          </a:p>
        </p:txBody>
      </p:sp>
      <p:sp>
        <p:nvSpPr>
          <p:cNvPr id="3" name="Subtitle 2"/>
          <p:cNvSpPr>
            <a:spLocks noGrp="1"/>
          </p:cNvSpPr>
          <p:nvPr>
            <p:ph type="subTitle" idx="1"/>
          </p:nvPr>
        </p:nvSpPr>
        <p:spPr/>
        <p:txBody>
          <a:bodyPr>
            <a:normAutofit fontScale="92500" lnSpcReduction="10000"/>
          </a:bodyPr>
          <a:lstStyle/>
          <a:p>
            <a:r>
              <a:rPr lang="en-US" sz="3300" dirty="0" smtClean="0"/>
              <a:t>Jacqueline Davis</a:t>
            </a:r>
          </a:p>
          <a:p>
            <a:r>
              <a:rPr lang="en-US" dirty="0" smtClean="0"/>
              <a:t>NASA </a:t>
            </a:r>
            <a:r>
              <a:rPr lang="en-US" dirty="0"/>
              <a:t>Marshall Space Flight Center</a:t>
            </a:r>
          </a:p>
          <a:p>
            <a:r>
              <a:rPr lang="en-US" dirty="0"/>
              <a:t>Astrophysics Group</a:t>
            </a:r>
          </a:p>
          <a:p>
            <a:r>
              <a:rPr lang="en-US" dirty="0"/>
              <a:t>X-ray Astronomy</a:t>
            </a:r>
          </a:p>
          <a:p>
            <a:endParaRPr lang="en-US" dirty="0"/>
          </a:p>
        </p:txBody>
      </p:sp>
    </p:spTree>
    <p:extLst>
      <p:ext uri="{BB962C8B-B14F-4D97-AF65-F5344CB8AC3E}">
        <p14:creationId xmlns:p14="http://schemas.microsoft.com/office/powerpoint/2010/main" val="2640174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a:off x="2634888" y="1381432"/>
            <a:ext cx="9070565" cy="5476568"/>
          </a:xfrm>
          <a:prstGeom prst="rect">
            <a:avLst/>
          </a:prstGeom>
        </p:spPr>
      </p:pic>
      <p:sp>
        <p:nvSpPr>
          <p:cNvPr id="2" name="Title 1"/>
          <p:cNvSpPr>
            <a:spLocks noGrp="1"/>
          </p:cNvSpPr>
          <p:nvPr>
            <p:ph type="title"/>
          </p:nvPr>
        </p:nvSpPr>
        <p:spPr/>
        <p:txBody>
          <a:bodyPr>
            <a:normAutofit fontScale="90000"/>
          </a:bodyPr>
          <a:lstStyle/>
          <a:p>
            <a:r>
              <a:rPr lang="en-US" dirty="0" smtClean="0"/>
              <a:t>Scientific Discoveries with Chandra</a:t>
            </a:r>
            <a:endParaRPr lang="en-US" dirty="0"/>
          </a:p>
        </p:txBody>
      </p:sp>
      <p:sp>
        <p:nvSpPr>
          <p:cNvPr id="12" name="Oval 11"/>
          <p:cNvSpPr>
            <a:spLocks noChangeAspect="1"/>
          </p:cNvSpPr>
          <p:nvPr/>
        </p:nvSpPr>
        <p:spPr>
          <a:xfrm>
            <a:off x="10636" y="851269"/>
            <a:ext cx="4878361" cy="4878361"/>
          </a:xfrm>
          <a:prstGeom prst="ellipse">
            <a:avLst/>
          </a:prstGeom>
          <a:blipFill>
            <a:blip r:embed="rId3"/>
            <a:stretch>
              <a:fillRect/>
            </a:stretch>
          </a:blip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1553424" y="-748493"/>
            <a:ext cx="4878361" cy="4878361"/>
          </a:xfrm>
          <a:prstGeom prst="ellipse">
            <a:avLst/>
          </a:prstGeom>
          <a:blipFill>
            <a:blip r:embed="rId4"/>
            <a:stretch>
              <a:fillRect/>
            </a:stretch>
          </a:blip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2770927" y="2310521"/>
            <a:ext cx="4878361" cy="4878361"/>
          </a:xfrm>
          <a:prstGeom prst="ellipse">
            <a:avLst/>
          </a:prstGeom>
          <a:blipFill>
            <a:blip r:embed="rId5"/>
            <a:stretch>
              <a:fillRect/>
            </a:stretch>
          </a:blip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007439" y="1649135"/>
            <a:ext cx="5763117" cy="2215991"/>
          </a:xfrm>
          <a:prstGeom prst="rect">
            <a:avLst/>
          </a:prstGeom>
          <a:noFill/>
        </p:spPr>
        <p:txBody>
          <a:bodyPr wrap="none" lIns="91440" tIns="45720" rIns="91440" bIns="45720">
            <a:spAutoFit/>
          </a:bodyPr>
          <a:lstStyle/>
          <a:p>
            <a:pPr algn="ctr"/>
            <a:r>
              <a:rPr lang="en-US" sz="13800" b="1" dirty="0" smtClean="0">
                <a:ln w="22225">
                  <a:solidFill>
                    <a:schemeClr val="accent2"/>
                  </a:solidFill>
                  <a:prstDash val="solid"/>
                </a:ln>
                <a:solidFill>
                  <a:schemeClr val="accent2">
                    <a:lumMod val="40000"/>
                    <a:lumOff val="60000"/>
                  </a:schemeClr>
                </a:solidFill>
              </a:rPr>
              <a:t>BIGGER</a:t>
            </a:r>
            <a:endParaRPr lang="en-US" sz="13800" b="1" dirty="0">
              <a:ln w="22225">
                <a:solidFill>
                  <a:schemeClr val="accent2"/>
                </a:solidFill>
                <a:prstDash val="solid"/>
              </a:ln>
              <a:solidFill>
                <a:schemeClr val="accent2">
                  <a:lumMod val="40000"/>
                  <a:lumOff val="60000"/>
                </a:schemeClr>
              </a:solidFill>
            </a:endParaRPr>
          </a:p>
        </p:txBody>
      </p:sp>
      <p:sp>
        <p:nvSpPr>
          <p:cNvPr id="11" name="Rectangle 10"/>
          <p:cNvSpPr/>
          <p:nvPr/>
        </p:nvSpPr>
        <p:spPr>
          <a:xfrm>
            <a:off x="4511343" y="3243274"/>
            <a:ext cx="5677324" cy="2215991"/>
          </a:xfrm>
          <a:prstGeom prst="rect">
            <a:avLst/>
          </a:prstGeom>
          <a:noFill/>
        </p:spPr>
        <p:txBody>
          <a:bodyPr wrap="none" lIns="91440" tIns="45720" rIns="91440" bIns="45720">
            <a:spAutoFit/>
          </a:bodyPr>
          <a:lstStyle/>
          <a:p>
            <a:pPr algn="ctr"/>
            <a:r>
              <a:rPr lang="en-US" sz="13800" b="1" dirty="0" smtClean="0">
                <a:ln w="22225">
                  <a:solidFill>
                    <a:schemeClr val="accent2"/>
                  </a:solidFill>
                  <a:prstDash val="solid"/>
                </a:ln>
                <a:solidFill>
                  <a:schemeClr val="accent2">
                    <a:lumMod val="40000"/>
                    <a:lumOff val="60000"/>
                  </a:schemeClr>
                </a:solidFill>
              </a:rPr>
              <a:t>BETTER</a:t>
            </a:r>
            <a:endParaRPr lang="en-US" sz="138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48157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fltVal val="0"/>
                                          </p:val>
                                        </p:tav>
                                        <p:tav tm="100000">
                                          <p:val>
                                            <p:strVal val="#ppt_w"/>
                                          </p:val>
                                        </p:tav>
                                      </p:tavLst>
                                    </p:anim>
                                    <p:anim calcmode="lin" valueType="num">
                                      <p:cBhvr>
                                        <p:cTn id="15" dur="1000" fill="hold"/>
                                        <p:tgtEl>
                                          <p:spTgt spid="14"/>
                                        </p:tgtEl>
                                        <p:attrNameLst>
                                          <p:attrName>ppt_h</p:attrName>
                                        </p:attrNameLst>
                                      </p:cBhvr>
                                      <p:tavLst>
                                        <p:tav tm="0">
                                          <p:val>
                                            <p:fltVal val="0"/>
                                          </p:val>
                                        </p:tav>
                                        <p:tav tm="100000">
                                          <p:val>
                                            <p:strVal val="#ppt_h"/>
                                          </p:val>
                                        </p:tav>
                                      </p:tavLst>
                                    </p:anim>
                                    <p:anim calcmode="lin" valueType="num">
                                      <p:cBhvr>
                                        <p:cTn id="16" dur="1000" fill="hold"/>
                                        <p:tgtEl>
                                          <p:spTgt spid="14"/>
                                        </p:tgtEl>
                                        <p:attrNameLst>
                                          <p:attrName>style.rotation</p:attrName>
                                        </p:attrNameLst>
                                      </p:cBhvr>
                                      <p:tavLst>
                                        <p:tav tm="0">
                                          <p:val>
                                            <p:fltVal val="90"/>
                                          </p:val>
                                        </p:tav>
                                        <p:tav tm="100000">
                                          <p:val>
                                            <p:fltVal val="0"/>
                                          </p:val>
                                        </p:tav>
                                      </p:tavLst>
                                    </p:anim>
                                    <p:animEffect transition="in" filter="fade">
                                      <p:cBhvr>
                                        <p:cTn id="17" dur="1000"/>
                                        <p:tgtEl>
                                          <p:spTgt spid="14"/>
                                        </p:tgtEl>
                                      </p:cBhvr>
                                    </p:animEffect>
                                  </p:childTnLst>
                                </p:cTn>
                              </p:par>
                            </p:childTnLst>
                          </p:cTn>
                        </p:par>
                        <p:par>
                          <p:cTn id="18" fill="hold">
                            <p:stCondLst>
                              <p:cond delay="2000"/>
                            </p:stCondLst>
                            <p:childTnLst>
                              <p:par>
                                <p:cTn id="19" presetID="31" presetClass="entr" presetSubtype="0" fill="hold" grpId="0" nodeType="afterEffect">
                                  <p:stCondLst>
                                    <p:cond delay="20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1000" fill="hold"/>
                                        <p:tgtEl>
                                          <p:spTgt spid="15"/>
                                        </p:tgtEl>
                                        <p:attrNameLst>
                                          <p:attrName>ppt_w</p:attrName>
                                        </p:attrNameLst>
                                      </p:cBhvr>
                                      <p:tavLst>
                                        <p:tav tm="0">
                                          <p:val>
                                            <p:fltVal val="0"/>
                                          </p:val>
                                        </p:tav>
                                        <p:tav tm="100000">
                                          <p:val>
                                            <p:strVal val="#ppt_w"/>
                                          </p:val>
                                        </p:tav>
                                      </p:tavLst>
                                    </p:anim>
                                    <p:anim calcmode="lin" valueType="num">
                                      <p:cBhvr>
                                        <p:cTn id="22" dur="1000" fill="hold"/>
                                        <p:tgtEl>
                                          <p:spTgt spid="15"/>
                                        </p:tgtEl>
                                        <p:attrNameLst>
                                          <p:attrName>ppt_h</p:attrName>
                                        </p:attrNameLst>
                                      </p:cBhvr>
                                      <p:tavLst>
                                        <p:tav tm="0">
                                          <p:val>
                                            <p:fltVal val="0"/>
                                          </p:val>
                                        </p:tav>
                                        <p:tav tm="100000">
                                          <p:val>
                                            <p:strVal val="#ppt_h"/>
                                          </p:val>
                                        </p:tav>
                                      </p:tavLst>
                                    </p:anim>
                                    <p:anim calcmode="lin" valueType="num">
                                      <p:cBhvr>
                                        <p:cTn id="23" dur="1000" fill="hold"/>
                                        <p:tgtEl>
                                          <p:spTgt spid="15"/>
                                        </p:tgtEl>
                                        <p:attrNameLst>
                                          <p:attrName>style.rotation</p:attrName>
                                        </p:attrNameLst>
                                      </p:cBhvr>
                                      <p:tavLst>
                                        <p:tav tm="0">
                                          <p:val>
                                            <p:fltVal val="90"/>
                                          </p:val>
                                        </p:tav>
                                        <p:tav tm="100000">
                                          <p:val>
                                            <p:fltVal val="0"/>
                                          </p:val>
                                        </p:tav>
                                      </p:tavLst>
                                    </p:anim>
                                    <p:animEffect transition="in" filter="fade">
                                      <p:cBhvr>
                                        <p:cTn id="24" dur="10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4"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6" presetClass="emph" presetSubtype="0" fill="hold" grpId="3" nodeType="withEffect">
                                  <p:stCondLst>
                                    <p:cond delay="0"/>
                                  </p:stCondLst>
                                  <p:childTnLst>
                                    <p:animScale>
                                      <p:cBhvr>
                                        <p:cTn id="30" dur="2000" fill="hold"/>
                                        <p:tgtEl>
                                          <p:spTgt spid="10"/>
                                        </p:tgtEl>
                                      </p:cBhvr>
                                      <p:by x="150000" y="150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6" presetClass="emph" presetSubtype="0" fill="hold" grpId="0" nodeType="clickEffect">
                                  <p:stCondLst>
                                    <p:cond delay="0"/>
                                  </p:stCondLst>
                                  <p:childTnLst>
                                    <p:animScale>
                                      <p:cBhvr>
                                        <p:cTn id="38" dur="2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P spid="14" grpId="0" animBg="1"/>
      <p:bldP spid="15" grpId="0" animBg="1"/>
      <p:bldP spid="10" grpId="3"/>
      <p:bldP spid="10" grpId="4"/>
      <p:bldP spid="11" grpId="0"/>
      <p:bldP spid="11"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9"/>
          <p:cNvSpPr txBox="1">
            <a:spLocks/>
          </p:cNvSpPr>
          <p:nvPr/>
        </p:nvSpPr>
        <p:spPr>
          <a:xfrm>
            <a:off x="4509894" y="710928"/>
            <a:ext cx="2706994" cy="2028853"/>
          </a:xfrm>
          <a:prstGeom prst="rect">
            <a:avLst/>
          </a:prstGeom>
          <a:solidFill>
            <a:srgbClr val="F2F4FF"/>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smtClean="0"/>
              <a:t>ART-XC optics</a:t>
            </a:r>
          </a:p>
          <a:p>
            <a:pPr lvl="1">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25</a:t>
            </a:r>
            <a:r>
              <a:rPr lang="en-US" sz="2000" dirty="0" smtClean="0">
                <a:latin typeface="Arial" panose="020B0604020202020204" pitchFamily="34" charset="0"/>
                <a:cs typeface="Arial" panose="020B0604020202020204" pitchFamily="34" charset="0"/>
              </a:rPr>
              <a:t>” HPD</a:t>
            </a:r>
          </a:p>
          <a:p>
            <a:pPr lvl="1">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28 p-h shells</a:t>
            </a:r>
          </a:p>
          <a:p>
            <a:pPr lvl="1">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R</a:t>
            </a:r>
            <a:r>
              <a:rPr lang="en-US" sz="2000" baseline="-25000" dirty="0" smtClean="0">
                <a:latin typeface="Arial" panose="020B0604020202020204" pitchFamily="34" charset="0"/>
                <a:cs typeface="Arial" panose="020B0604020202020204" pitchFamily="34" charset="0"/>
              </a:rPr>
              <a:t>outer</a:t>
            </a:r>
            <a:r>
              <a:rPr lang="en-US" sz="2000" dirty="0" smtClean="0">
                <a:latin typeface="Arial" panose="020B0604020202020204" pitchFamily="34" charset="0"/>
                <a:cs typeface="Arial" panose="020B0604020202020204" pitchFamily="34" charset="0"/>
              </a:rPr>
              <a:t> = 0.075 m</a:t>
            </a:r>
          </a:p>
          <a:p>
            <a:pPr lvl="1">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l = </a:t>
            </a:r>
            <a:r>
              <a:rPr lang="en-US" sz="2000" dirty="0" smtClean="0">
                <a:latin typeface="Arial" panose="020B0604020202020204" pitchFamily="34" charset="0"/>
                <a:cs typeface="Arial" panose="020B0604020202020204" pitchFamily="34" charset="0"/>
              </a:rPr>
              <a:t>0.58 </a:t>
            </a:r>
            <a:r>
              <a:rPr lang="en-US" sz="2000" dirty="0" smtClean="0">
                <a:latin typeface="Arial" panose="020B0604020202020204" pitchFamily="34" charset="0"/>
                <a:cs typeface="Arial" panose="020B0604020202020204" pitchFamily="34" charset="0"/>
              </a:rPr>
              <a:t>m</a:t>
            </a:r>
            <a:endParaRPr lang="en-US" sz="2000" dirty="0" smtClean="0"/>
          </a:p>
          <a:p>
            <a:pPr marL="498475" lvl="1" indent="0">
              <a:buFont typeface="Arial" panose="020B0604020202020204" pitchFamily="34" charset="0"/>
              <a:buNone/>
            </a:pPr>
            <a:endParaRPr lang="en-US" sz="2000" dirty="0"/>
          </a:p>
        </p:txBody>
      </p:sp>
      <p:sp>
        <p:nvSpPr>
          <p:cNvPr id="9" name="Rectangle 8"/>
          <p:cNvSpPr/>
          <p:nvPr/>
        </p:nvSpPr>
        <p:spPr>
          <a:xfrm>
            <a:off x="7152449" y="1621981"/>
            <a:ext cx="182880" cy="239797"/>
          </a:xfrm>
          <a:prstGeom prst="rect">
            <a:avLst/>
          </a:prstGeom>
          <a:solidFill>
            <a:srgbClr val="000082"/>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Increase Surface </a:t>
            </a:r>
            <a:r>
              <a:rPr lang="en-US" dirty="0" smtClean="0"/>
              <a:t>Area</a:t>
            </a:r>
            <a:endParaRPr lang="en-US" b="0" i="0" u="none" strike="noStrike" baseline="0" dirty="0" smtClean="0"/>
          </a:p>
        </p:txBody>
      </p:sp>
      <p:grpSp>
        <p:nvGrpSpPr>
          <p:cNvPr id="6" name="Group 5"/>
          <p:cNvGrpSpPr/>
          <p:nvPr/>
        </p:nvGrpSpPr>
        <p:grpSpPr>
          <a:xfrm>
            <a:off x="1210300" y="2990425"/>
            <a:ext cx="7802064" cy="2071515"/>
            <a:chOff x="3116419" y="3310243"/>
            <a:chExt cx="7802064" cy="2071515"/>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5505" t="8633" r="4161" b="3617"/>
            <a:stretch/>
          </p:blipFill>
          <p:spPr>
            <a:xfrm>
              <a:off x="3116419" y="3310243"/>
              <a:ext cx="2266122" cy="1645920"/>
            </a:xfrm>
            <a:prstGeom prst="rect">
              <a:avLst/>
            </a:prstGeom>
            <a:ln>
              <a:noFill/>
            </a:ln>
            <a:effectLst>
              <a:outerShdw blurRad="190500" algn="tl" rotWithShape="0">
                <a:srgbClr val="000000">
                  <a:alpha val="29000"/>
                </a:srgbClr>
              </a:outerShdw>
            </a:effectLst>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5694" y="3334461"/>
              <a:ext cx="2419112" cy="1645920"/>
            </a:xfrm>
            <a:prstGeom prst="rect">
              <a:avLst/>
            </a:prstGeom>
            <a:ln>
              <a:noFill/>
            </a:ln>
            <a:effectLst>
              <a:outerShdw blurRad="292100" dist="139700" dir="2700000" algn="tl" rotWithShape="0">
                <a:srgbClr val="333333">
                  <a:alpha val="65000"/>
                </a:srgbClr>
              </a:outerShdw>
            </a:effectLst>
          </p:spPr>
        </p:pic>
        <p:sp>
          <p:nvSpPr>
            <p:cNvPr id="15" name="Right Arrow 14"/>
            <p:cNvSpPr/>
            <p:nvPr/>
          </p:nvSpPr>
          <p:spPr bwMode="auto">
            <a:xfrm>
              <a:off x="5061328" y="3925848"/>
              <a:ext cx="636104" cy="427383"/>
            </a:xfrm>
            <a:prstGeom prst="rightArrow">
              <a:avLst/>
            </a:prstGeom>
            <a:solidFill>
              <a:srgbClr val="000082"/>
            </a:solidFill>
            <a:ln w="6350">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200">
                <a:solidFill>
                  <a:schemeClr val="tx1"/>
                </a:solidFill>
                <a:latin typeface="Arial" pitchFamily="-65" charset="0"/>
                <a:ea typeface="ＭＳ Ｐゴシック" pitchFamily="-65" charset="-128"/>
                <a:cs typeface="ＭＳ Ｐゴシック" pitchFamily="-65" charset="-128"/>
              </a:endParaRPr>
            </a:p>
          </p:txBody>
        </p:sp>
        <p:sp>
          <p:nvSpPr>
            <p:cNvPr id="20" name="TextBox 19"/>
            <p:cNvSpPr txBox="1"/>
            <p:nvPr/>
          </p:nvSpPr>
          <p:spPr>
            <a:xfrm>
              <a:off x="5776435" y="5012426"/>
              <a:ext cx="3740548" cy="369332"/>
            </a:xfrm>
            <a:prstGeom prst="rect">
              <a:avLst/>
            </a:prstGeom>
            <a:noFill/>
          </p:spPr>
          <p:txBody>
            <a:bodyPr wrap="square" rtlCol="0">
              <a:spAutoFit/>
            </a:bodyPr>
            <a:lstStyle/>
            <a:p>
              <a:r>
                <a:rPr lang="en-US" b="1" dirty="0"/>
                <a:t>Manufacture</a:t>
              </a:r>
              <a:r>
                <a:rPr lang="en-US" dirty="0"/>
                <a:t> </a:t>
              </a:r>
              <a:r>
                <a:rPr lang="en-US" dirty="0" smtClean="0"/>
                <a:t>thinner </a:t>
              </a:r>
              <a:r>
                <a:rPr lang="en-US" dirty="0"/>
                <a:t>optics</a:t>
              </a:r>
            </a:p>
          </p:txBody>
        </p:sp>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6856" y="3327291"/>
              <a:ext cx="2431627" cy="1828800"/>
            </a:xfrm>
            <a:prstGeom prst="rect">
              <a:avLst/>
            </a:prstGeom>
          </p:spPr>
        </p:pic>
        <p:sp>
          <p:nvSpPr>
            <p:cNvPr id="27" name="Right Arrow 26"/>
            <p:cNvSpPr/>
            <p:nvPr/>
          </p:nvSpPr>
          <p:spPr bwMode="auto">
            <a:xfrm>
              <a:off x="7833184" y="3959752"/>
              <a:ext cx="636104" cy="427383"/>
            </a:xfrm>
            <a:prstGeom prst="rightArrow">
              <a:avLst/>
            </a:prstGeom>
            <a:solidFill>
              <a:srgbClr val="000082"/>
            </a:solidFill>
            <a:ln w="6350">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200">
                <a:solidFill>
                  <a:schemeClr val="tx1"/>
                </a:solidFill>
                <a:latin typeface="Arial" pitchFamily="-65" charset="0"/>
                <a:ea typeface="ＭＳ Ｐゴシック" pitchFamily="-65" charset="-128"/>
                <a:cs typeface="ＭＳ Ｐゴシック" pitchFamily="-65" charset="-128"/>
              </a:endParaRPr>
            </a:p>
          </p:txBody>
        </p:sp>
      </p:grpSp>
      <p:grpSp>
        <p:nvGrpSpPr>
          <p:cNvPr id="7" name="Group 6"/>
          <p:cNvGrpSpPr/>
          <p:nvPr/>
        </p:nvGrpSpPr>
        <p:grpSpPr>
          <a:xfrm>
            <a:off x="444075" y="4954135"/>
            <a:ext cx="6919681" cy="2060632"/>
            <a:chOff x="4548216" y="5278980"/>
            <a:chExt cx="6919681" cy="2060632"/>
          </a:xfrm>
        </p:grpSpPr>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77393" y="5333592"/>
              <a:ext cx="2468880" cy="1645920"/>
            </a:xfrm>
            <a:prstGeom prst="rect">
              <a:avLst/>
            </a:prstGeom>
          </p:spPr>
        </p:pic>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48216" y="5278980"/>
              <a:ext cx="1327766" cy="1645920"/>
            </a:xfrm>
            <a:prstGeom prst="rect">
              <a:avLst/>
            </a:prstGeom>
            <a:ln>
              <a:noFill/>
            </a:ln>
            <a:effectLst>
              <a:outerShdw blurRad="190500" algn="tl" rotWithShape="0">
                <a:srgbClr val="000000">
                  <a:alpha val="70000"/>
                </a:srgbClr>
              </a:outerShdw>
            </a:effectLst>
          </p:spPr>
        </p:pic>
        <p:sp>
          <p:nvSpPr>
            <p:cNvPr id="16" name="Right Arrow 15"/>
            <p:cNvSpPr/>
            <p:nvPr/>
          </p:nvSpPr>
          <p:spPr bwMode="auto">
            <a:xfrm>
              <a:off x="5831363" y="6006212"/>
              <a:ext cx="636104" cy="427383"/>
            </a:xfrm>
            <a:prstGeom prst="rightArrow">
              <a:avLst/>
            </a:prstGeom>
            <a:solidFill>
              <a:srgbClr val="000082"/>
            </a:solidFill>
            <a:ln w="6350">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200">
                <a:solidFill>
                  <a:schemeClr val="tx1"/>
                </a:solidFill>
                <a:latin typeface="Arial" pitchFamily="-65" charset="0"/>
                <a:ea typeface="ＭＳ Ｐゴシック" pitchFamily="-65" charset="-128"/>
                <a:cs typeface="ＭＳ Ｐゴシック" pitchFamily="-65" charset="-128"/>
              </a:endParaRPr>
            </a:p>
          </p:txBody>
        </p:sp>
        <p:sp>
          <p:nvSpPr>
            <p:cNvPr id="22" name="TextBox 21"/>
            <p:cNvSpPr txBox="1"/>
            <p:nvPr/>
          </p:nvSpPr>
          <p:spPr>
            <a:xfrm>
              <a:off x="6654670" y="6970280"/>
              <a:ext cx="3740548" cy="369332"/>
            </a:xfrm>
            <a:prstGeom prst="rect">
              <a:avLst/>
            </a:prstGeom>
            <a:noFill/>
          </p:spPr>
          <p:txBody>
            <a:bodyPr wrap="square" rtlCol="0">
              <a:spAutoFit/>
            </a:bodyPr>
            <a:lstStyle/>
            <a:p>
              <a:r>
                <a:rPr lang="en-US" b="1" dirty="0"/>
                <a:t>Assemble</a:t>
              </a:r>
              <a:r>
                <a:rPr lang="en-US" dirty="0"/>
                <a:t> tightly nested, flimsy optics</a:t>
              </a:r>
            </a:p>
          </p:txBody>
        </p:sp>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79433" y="5330354"/>
              <a:ext cx="2188464" cy="1645920"/>
            </a:xfrm>
            <a:prstGeom prst="rect">
              <a:avLst/>
            </a:prstGeom>
          </p:spPr>
        </p:pic>
        <p:sp>
          <p:nvSpPr>
            <p:cNvPr id="28" name="Right Arrow 27"/>
            <p:cNvSpPr/>
            <p:nvPr/>
          </p:nvSpPr>
          <p:spPr bwMode="auto">
            <a:xfrm>
              <a:off x="8648376" y="6006212"/>
              <a:ext cx="636104" cy="427383"/>
            </a:xfrm>
            <a:prstGeom prst="rightArrow">
              <a:avLst/>
            </a:prstGeom>
            <a:solidFill>
              <a:srgbClr val="000082"/>
            </a:solidFill>
            <a:ln w="6350">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200">
                <a:solidFill>
                  <a:schemeClr val="tx1"/>
                </a:solidFill>
                <a:latin typeface="Arial" pitchFamily="-65" charset="0"/>
                <a:ea typeface="ＭＳ Ｐゴシック" pitchFamily="-65" charset="-128"/>
                <a:cs typeface="ＭＳ Ｐゴシック" pitchFamily="-65" charset="-128"/>
              </a:endParaRPr>
            </a:p>
          </p:txBody>
        </p:sp>
      </p:grpSp>
      <p:sp>
        <p:nvSpPr>
          <p:cNvPr id="30" name="Text Placeholder 3"/>
          <p:cNvSpPr txBox="1">
            <a:spLocks/>
          </p:cNvSpPr>
          <p:nvPr/>
        </p:nvSpPr>
        <p:spPr>
          <a:xfrm>
            <a:off x="1427882" y="706565"/>
            <a:ext cx="2742265" cy="2028853"/>
          </a:xfrm>
          <a:prstGeom prst="rect">
            <a:avLst/>
          </a:prstGeom>
          <a:solidFill>
            <a:srgbClr val="F2F4FF"/>
          </a:solidFill>
          <a:ln>
            <a:solidFill>
              <a:schemeClr val="tx1"/>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000" dirty="0" smtClean="0"/>
              <a:t>Chandra optics</a:t>
            </a:r>
          </a:p>
          <a:p>
            <a:pPr lvl="1">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0.5</a:t>
            </a:r>
            <a:r>
              <a:rPr lang="en-US" sz="2000" dirty="0" smtClean="0">
                <a:latin typeface="Arial" panose="020B0604020202020204" pitchFamily="34" charset="0"/>
                <a:cs typeface="Arial" panose="020B0604020202020204" pitchFamily="34" charset="0"/>
              </a:rPr>
              <a:t>” HPD</a:t>
            </a:r>
          </a:p>
          <a:p>
            <a:pPr lvl="1">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4 p-h shell pairs</a:t>
            </a:r>
          </a:p>
          <a:p>
            <a:pPr lvl="1">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R</a:t>
            </a:r>
            <a:r>
              <a:rPr lang="en-US" sz="2000" baseline="-25000" dirty="0" smtClean="0">
                <a:latin typeface="Arial" panose="020B0604020202020204" pitchFamily="34" charset="0"/>
                <a:cs typeface="Arial" panose="020B0604020202020204" pitchFamily="34" charset="0"/>
              </a:rPr>
              <a:t>outer</a:t>
            </a:r>
            <a:r>
              <a:rPr lang="en-US" sz="2000" dirty="0" smtClean="0">
                <a:latin typeface="Arial" panose="020B0604020202020204" pitchFamily="34" charset="0"/>
                <a:cs typeface="Arial" panose="020B0604020202020204" pitchFamily="34" charset="0"/>
              </a:rPr>
              <a:t> = 0.60 m</a:t>
            </a:r>
          </a:p>
          <a:p>
            <a:pPr lvl="1">
              <a:buFont typeface="Wingdings" panose="05000000000000000000" pitchFamily="2" charset="2"/>
              <a:buChar char="ü"/>
            </a:pPr>
            <a:r>
              <a:rPr lang="en-US" sz="2000" dirty="0" smtClean="0">
                <a:latin typeface="Arial" panose="020B0604020202020204" pitchFamily="34" charset="0"/>
                <a:cs typeface="Arial" panose="020B0604020202020204" pitchFamily="34" charset="0"/>
              </a:rPr>
              <a:t>l = 1.66 m</a:t>
            </a:r>
            <a:endParaRPr lang="en-US" sz="2000" dirty="0"/>
          </a:p>
        </p:txBody>
      </p:sp>
      <p:sp>
        <p:nvSpPr>
          <p:cNvPr id="37" name="Text Placeholder 3"/>
          <p:cNvSpPr txBox="1">
            <a:spLocks/>
          </p:cNvSpPr>
          <p:nvPr/>
        </p:nvSpPr>
        <p:spPr>
          <a:xfrm>
            <a:off x="7556635" y="706565"/>
            <a:ext cx="2830479" cy="2028854"/>
          </a:xfrm>
          <a:prstGeom prst="rect">
            <a:avLst/>
          </a:prstGeom>
          <a:solidFill>
            <a:srgbClr val="F2F4FF"/>
          </a:solidFill>
          <a:ln>
            <a:solidFill>
              <a:schemeClr val="tx1"/>
            </a:solidFill>
          </a:ln>
        </p:spPr>
        <p:txBody>
          <a:bodyPr wrap="square">
            <a:normAutofit/>
          </a:bodyPr>
          <a:lstStyle/>
          <a:p>
            <a:pPr marL="0" marR="0">
              <a:spcBef>
                <a:spcPts val="0"/>
              </a:spcBef>
              <a:spcAft>
                <a:spcPts val="0"/>
              </a:spcAft>
            </a:pPr>
            <a:r>
              <a:rPr lang="en-US" sz="3000" i="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Lynx optics</a:t>
            </a:r>
            <a:endParaRPr lang="en-US"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2000" kern="1200" dirty="0" smtClean="0">
                <a:solidFill>
                  <a:srgbClr val="000000"/>
                </a:solidFill>
                <a:effectLst/>
                <a:latin typeface="Arial" panose="020B0604020202020204" pitchFamily="34" charset="0"/>
                <a:ea typeface="Times New Roman" panose="02020603050405020304" pitchFamily="18" charset="0"/>
              </a:rPr>
              <a:t>0.5</a:t>
            </a:r>
            <a:r>
              <a:rPr lang="en-US" sz="2000" kern="1200" dirty="0">
                <a:solidFill>
                  <a:srgbClr val="000000"/>
                </a:solidFill>
                <a:effectLst/>
                <a:latin typeface="Arial" panose="020B0604020202020204" pitchFamily="34" charset="0"/>
                <a:ea typeface="Times New Roman" panose="02020603050405020304" pitchFamily="18" charset="0"/>
              </a:rPr>
              <a:t>” HPD</a:t>
            </a:r>
            <a:endParaRPr lang="en-US"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2000" kern="1200" dirty="0">
                <a:solidFill>
                  <a:srgbClr val="000000"/>
                </a:solidFill>
                <a:effectLst/>
                <a:latin typeface="Arial" panose="020B0604020202020204" pitchFamily="34" charset="0"/>
                <a:ea typeface="Times New Roman" panose="02020603050405020304" pitchFamily="18" charset="0"/>
              </a:rPr>
              <a:t>142 p-h shell pairs</a:t>
            </a:r>
            <a:endParaRPr lang="en-US"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2000" kern="1200" dirty="0">
                <a:solidFill>
                  <a:srgbClr val="000000"/>
                </a:solidFill>
                <a:effectLst/>
                <a:latin typeface="Arial" panose="020B0604020202020204" pitchFamily="34" charset="0"/>
                <a:ea typeface="Times New Roman" panose="02020603050405020304" pitchFamily="18" charset="0"/>
              </a:rPr>
              <a:t>R</a:t>
            </a:r>
            <a:r>
              <a:rPr lang="en-US" sz="2000" kern="1200" baseline="-25000" dirty="0">
                <a:solidFill>
                  <a:srgbClr val="000000"/>
                </a:solidFill>
                <a:effectLst/>
                <a:latin typeface="Arial" panose="020B0604020202020204" pitchFamily="34" charset="0"/>
                <a:ea typeface="Times New Roman" panose="02020603050405020304" pitchFamily="18" charset="0"/>
              </a:rPr>
              <a:t>outer</a:t>
            </a:r>
            <a:r>
              <a:rPr lang="en-US" sz="2000" kern="1200" dirty="0">
                <a:solidFill>
                  <a:srgbClr val="000000"/>
                </a:solidFill>
                <a:effectLst/>
                <a:latin typeface="Arial" panose="020B0604020202020204" pitchFamily="34" charset="0"/>
                <a:ea typeface="Times New Roman" panose="02020603050405020304" pitchFamily="18" charset="0"/>
              </a:rPr>
              <a:t> = 1.5 m</a:t>
            </a:r>
            <a:endParaRPr lang="en-US" sz="1200" dirty="0">
              <a:effectLst/>
              <a:latin typeface="Times New Roman" panose="02020603050405020304" pitchFamily="18" charset="0"/>
              <a:ea typeface="Times New Roman" panose="02020603050405020304" pitchFamily="18" charset="0"/>
            </a:endParaRPr>
          </a:p>
          <a:p>
            <a:pPr marL="457200" marR="0">
              <a:spcBef>
                <a:spcPts val="0"/>
              </a:spcBef>
              <a:spcAft>
                <a:spcPts val="0"/>
              </a:spcAft>
            </a:pPr>
            <a:r>
              <a:rPr lang="en-US" sz="2000" kern="1200" dirty="0">
                <a:solidFill>
                  <a:srgbClr val="000000"/>
                </a:solidFill>
                <a:effectLst/>
                <a:latin typeface="Arial" panose="020B0604020202020204" pitchFamily="34" charset="0"/>
                <a:ea typeface="Times New Roman" panose="02020603050405020304" pitchFamily="18" charset="0"/>
              </a:rPr>
              <a:t>l = 0.85 m</a:t>
            </a:r>
            <a:endParaRPr lang="en-US" sz="1200" dirty="0">
              <a:effectLst/>
              <a:latin typeface="Times New Roman" panose="02020603050405020304" pitchFamily="18" charset="0"/>
              <a:ea typeface="Times New Roman" panose="02020603050405020304" pitchFamily="18" charset="0"/>
            </a:endParaRPr>
          </a:p>
        </p:txBody>
      </p:sp>
      <p:sp>
        <p:nvSpPr>
          <p:cNvPr id="40" name="Right Arrow 39"/>
          <p:cNvSpPr/>
          <p:nvPr/>
        </p:nvSpPr>
        <p:spPr bwMode="auto">
          <a:xfrm>
            <a:off x="4111016" y="1517488"/>
            <a:ext cx="636104" cy="427383"/>
          </a:xfrm>
          <a:prstGeom prst="rightArrow">
            <a:avLst/>
          </a:prstGeom>
          <a:solidFill>
            <a:srgbClr val="000082"/>
          </a:solidFill>
          <a:ln w="6350">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200">
              <a:solidFill>
                <a:schemeClr val="tx1"/>
              </a:solidFill>
              <a:latin typeface="Arial" pitchFamily="-65" charset="0"/>
              <a:ea typeface="ＭＳ Ｐゴシック" pitchFamily="-65" charset="-128"/>
              <a:cs typeface="ＭＳ Ｐゴシック" pitchFamily="-65" charset="-128"/>
            </a:endParaRPr>
          </a:p>
        </p:txBody>
      </p:sp>
      <p:sp>
        <p:nvSpPr>
          <p:cNvPr id="8" name="Striped Right Arrow 7"/>
          <p:cNvSpPr/>
          <p:nvPr/>
        </p:nvSpPr>
        <p:spPr>
          <a:xfrm>
            <a:off x="7363756" y="1517488"/>
            <a:ext cx="436982" cy="447830"/>
          </a:xfrm>
          <a:prstGeom prst="stripedRightArrow">
            <a:avLst/>
          </a:prstGeom>
          <a:solidFill>
            <a:srgbClr val="000082"/>
          </a:solidFill>
          <a:ln>
            <a:gradFill>
              <a:gsLst>
                <a:gs pos="0">
                  <a:schemeClr val="accent1">
                    <a:lumMod val="5000"/>
                    <a:lumOff val="95000"/>
                  </a:schemeClr>
                </a:gs>
                <a:gs pos="65000">
                  <a:srgbClr val="225686"/>
                </a:gs>
                <a:gs pos="100000">
                  <a:srgbClr val="9BA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12470677" y="6281950"/>
            <a:ext cx="6629467" cy="461665"/>
          </a:xfrm>
          <a:prstGeom prst="rect">
            <a:avLst/>
          </a:prstGeom>
        </p:spPr>
        <p:txBody>
          <a:bodyPr wrap="square">
            <a:spAutoFit/>
          </a:bodyPr>
          <a:lstStyle/>
          <a:p>
            <a:r>
              <a:rPr lang="en-US" sz="1200" dirty="0" smtClean="0">
                <a:solidFill>
                  <a:srgbClr val="1F497D"/>
                </a:solidFill>
                <a:latin typeface="Helvetica" panose="020B0604020202020204" pitchFamily="34" charset="0"/>
                <a:cs typeface="Helvetica" panose="020B0604020202020204" pitchFamily="34" charset="0"/>
              </a:rPr>
              <a:t>Figure </a:t>
            </a:r>
            <a:r>
              <a:rPr lang="en-US" sz="1200" dirty="0">
                <a:solidFill>
                  <a:srgbClr val="1F497D"/>
                </a:solidFill>
                <a:latin typeface="Helvetica" panose="020B0604020202020204" pitchFamily="34" charset="0"/>
                <a:cs typeface="Helvetica" panose="020B0604020202020204" pitchFamily="34" charset="0"/>
              </a:rPr>
              <a:t>3: left: manufacturing error of replicated shell;</a:t>
            </a:r>
          </a:p>
          <a:p>
            <a:r>
              <a:rPr lang="en-US" sz="1200" dirty="0">
                <a:solidFill>
                  <a:srgbClr val="1F497D"/>
                </a:solidFill>
                <a:latin typeface="Helvetica" panose="020B0604020202020204" pitchFamily="34" charset="0"/>
                <a:cs typeface="Helvetica" panose="020B0604020202020204" pitchFamily="34" charset="0"/>
              </a:rPr>
              <a:t>right: analytical post-correction residual manufacturing</a:t>
            </a:r>
          </a:p>
        </p:txBody>
      </p:sp>
    </p:spTree>
    <p:extLst>
      <p:ext uri="{BB962C8B-B14F-4D97-AF65-F5344CB8AC3E}">
        <p14:creationId xmlns:p14="http://schemas.microsoft.com/office/powerpoint/2010/main" val="6181421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smtClean="0"/>
              <a:t>Off-axis Angular Resolution</a:t>
            </a:r>
            <a:endParaRPr lang="en-US" b="0" i="0" u="none" strike="noStrike" baseline="0" dirty="0" smtClean="0"/>
          </a:p>
        </p:txBody>
      </p:sp>
      <p:sp>
        <p:nvSpPr>
          <p:cNvPr id="3" name="Text Placeholder 2"/>
          <p:cNvSpPr>
            <a:spLocks noGrp="1"/>
          </p:cNvSpPr>
          <p:nvPr>
            <p:ph type="body" idx="1"/>
          </p:nvPr>
        </p:nvSpPr>
        <p:spPr>
          <a:xfrm>
            <a:off x="838200" y="997606"/>
            <a:ext cx="10311581" cy="5159693"/>
          </a:xfrm>
        </p:spPr>
        <p:txBody>
          <a:bodyPr/>
          <a:lstStyle/>
          <a:p>
            <a:r>
              <a:rPr lang="en-US" b="1" dirty="0" smtClean="0"/>
              <a:t>Goal: </a:t>
            </a:r>
            <a:r>
              <a:rPr lang="en-US" dirty="0" smtClean="0"/>
              <a:t>achieve </a:t>
            </a:r>
            <a:r>
              <a:rPr lang="en-US" dirty="0"/>
              <a:t>sub-</a:t>
            </a:r>
            <a:r>
              <a:rPr lang="en-US" dirty="0" err="1"/>
              <a:t>arcsecond</a:t>
            </a:r>
            <a:r>
              <a:rPr lang="en-US" dirty="0"/>
              <a:t> angular resolution across larger field-of-view</a:t>
            </a:r>
          </a:p>
          <a:p>
            <a:r>
              <a:rPr lang="en-US" dirty="0" smtClean="0"/>
              <a:t>Active prescription switching</a:t>
            </a:r>
          </a:p>
          <a:p>
            <a:pPr lvl="1">
              <a:buFont typeface="Symbol" panose="05050102010706020507" pitchFamily="18" charset="2"/>
              <a:buChar char="-"/>
            </a:pPr>
            <a:r>
              <a:rPr lang="en-US" dirty="0" smtClean="0"/>
              <a:t>ability </a:t>
            </a:r>
            <a:r>
              <a:rPr lang="en-US" dirty="0"/>
              <a:t>to adjust optic in orbit </a:t>
            </a:r>
          </a:p>
          <a:p>
            <a:pPr lvl="1">
              <a:buFont typeface="Symbol" panose="05050102010706020507" pitchFamily="18" charset="2"/>
              <a:buChar char="-"/>
            </a:pPr>
            <a:r>
              <a:rPr lang="en-US" dirty="0" smtClean="0"/>
              <a:t>polynomial prescription optimized for </a:t>
            </a:r>
            <a:r>
              <a:rPr lang="en-US" dirty="0"/>
              <a:t>wide field of view</a:t>
            </a:r>
          </a:p>
          <a:p>
            <a:pPr lvl="1">
              <a:buFont typeface="Symbol" panose="05050102010706020507" pitchFamily="18" charset="2"/>
              <a:buChar char="-"/>
            </a:pPr>
            <a:r>
              <a:rPr lang="en-US" dirty="0" err="1" smtClean="0"/>
              <a:t>Wolter</a:t>
            </a:r>
            <a:r>
              <a:rPr lang="en-US" dirty="0" smtClean="0"/>
              <a:t> I prescription, low angular-resolution </a:t>
            </a:r>
            <a:r>
              <a:rPr lang="en-US" dirty="0"/>
              <a:t>for narrow field of view</a:t>
            </a:r>
          </a:p>
          <a:p>
            <a:r>
              <a:rPr lang="en-US" dirty="0"/>
              <a:t>Survey and pointing </a:t>
            </a:r>
            <a:r>
              <a:rPr lang="en-US" dirty="0" smtClean="0"/>
              <a:t>mission</a:t>
            </a:r>
          </a:p>
        </p:txBody>
      </p:sp>
      <p:sp>
        <p:nvSpPr>
          <p:cNvPr id="11" name="Rectangle 10"/>
          <p:cNvSpPr/>
          <p:nvPr/>
        </p:nvSpPr>
        <p:spPr>
          <a:xfrm>
            <a:off x="6293093" y="4118652"/>
            <a:ext cx="184731" cy="369332"/>
          </a:xfrm>
          <a:prstGeom prst="rect">
            <a:avLst/>
          </a:prstGeom>
        </p:spPr>
        <p:txBody>
          <a:bodyPr wrap="none">
            <a:spAutoFit/>
          </a:bodyPr>
          <a:lstStyle/>
          <a:p>
            <a:endParaRPr lang="en-US" dirty="0"/>
          </a:p>
        </p:txBody>
      </p:sp>
      <p:grpSp>
        <p:nvGrpSpPr>
          <p:cNvPr id="22" name="Group 21"/>
          <p:cNvGrpSpPr/>
          <p:nvPr/>
        </p:nvGrpSpPr>
        <p:grpSpPr>
          <a:xfrm>
            <a:off x="7726715" y="3671650"/>
            <a:ext cx="3832946" cy="3186350"/>
            <a:chOff x="7702834" y="1301634"/>
            <a:chExt cx="4153235" cy="3259500"/>
          </a:xfrm>
        </p:grpSpPr>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6646" t="17063" r="16712" b="7751"/>
            <a:stretch/>
          </p:blipFill>
          <p:spPr>
            <a:xfrm>
              <a:off x="7702834" y="1301634"/>
              <a:ext cx="4153235" cy="3259500"/>
            </a:xfrm>
            <a:prstGeom prst="rect">
              <a:avLst/>
            </a:prstGeom>
          </p:spPr>
        </p:pic>
        <p:cxnSp>
          <p:nvCxnSpPr>
            <p:cNvPr id="24" name="Straight Connector 23"/>
            <p:cNvCxnSpPr/>
            <p:nvPr/>
          </p:nvCxnSpPr>
          <p:spPr>
            <a:xfrm>
              <a:off x="8773857" y="1681931"/>
              <a:ext cx="273460" cy="1486"/>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8776828" y="1837998"/>
              <a:ext cx="273460" cy="148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8716299" y="1563330"/>
              <a:ext cx="1043651" cy="41295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9015365" y="1559950"/>
              <a:ext cx="969574" cy="416334"/>
            </a:xfrm>
            <a:prstGeom prst="rect">
              <a:avLst/>
            </a:prstGeom>
            <a:noFill/>
          </p:spPr>
          <p:txBody>
            <a:bodyPr wrap="square" rtlCol="0">
              <a:spAutoFit/>
            </a:bodyPr>
            <a:lstStyle/>
            <a:p>
              <a:r>
                <a:rPr lang="en-US" sz="1000" dirty="0" err="1" smtClean="0"/>
                <a:t>Wolter</a:t>
              </a:r>
              <a:r>
                <a:rPr lang="en-US" sz="1000" dirty="0" smtClean="0"/>
                <a:t> I </a:t>
              </a:r>
            </a:p>
            <a:p>
              <a:r>
                <a:rPr lang="en-US" sz="1000" dirty="0" smtClean="0"/>
                <a:t>polynomial</a:t>
              </a:r>
              <a:endParaRPr lang="en-US" sz="1000" dirty="0"/>
            </a:p>
          </p:txBody>
        </p:sp>
      </p:grpSp>
    </p:spTree>
    <p:extLst>
      <p:ext uri="{BB962C8B-B14F-4D97-AF65-F5344CB8AC3E}">
        <p14:creationId xmlns:p14="http://schemas.microsoft.com/office/powerpoint/2010/main" val="2034043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Pathfinder</a:t>
            </a:r>
            <a:endParaRPr lang="en-US" dirty="0"/>
          </a:p>
        </p:txBody>
      </p:sp>
      <p:sp>
        <p:nvSpPr>
          <p:cNvPr id="3" name="Text Placeholder 2"/>
          <p:cNvSpPr>
            <a:spLocks noGrp="1"/>
          </p:cNvSpPr>
          <p:nvPr>
            <p:ph type="body" idx="1"/>
          </p:nvPr>
        </p:nvSpPr>
        <p:spPr>
          <a:xfrm>
            <a:off x="167148" y="3397718"/>
            <a:ext cx="11902932" cy="3549661"/>
          </a:xfrm>
        </p:spPr>
        <p:txBody>
          <a:bodyPr>
            <a:normAutofit/>
          </a:bodyPr>
          <a:lstStyle/>
          <a:p>
            <a:r>
              <a:rPr lang="en-US" dirty="0" smtClean="0"/>
              <a:t>finite </a:t>
            </a:r>
            <a:r>
              <a:rPr lang="en-US" dirty="0"/>
              <a:t>element </a:t>
            </a:r>
            <a:r>
              <a:rPr lang="en-US" dirty="0"/>
              <a:t>modeling </a:t>
            </a:r>
            <a:r>
              <a:rPr lang="en-US" dirty="0" smtClean="0"/>
              <a:t>of full-shell optics with various</a:t>
            </a:r>
            <a:r>
              <a:rPr lang="en-US" dirty="0" smtClean="0"/>
              <a:t> actuator configurations</a:t>
            </a:r>
          </a:p>
          <a:p>
            <a:r>
              <a:rPr lang="en-US" dirty="0" smtClean="0"/>
              <a:t>induce </a:t>
            </a:r>
            <a:r>
              <a:rPr lang="en-US" dirty="0"/>
              <a:t>low-spatial frequency figure changes in the </a:t>
            </a:r>
            <a:r>
              <a:rPr lang="en-US" dirty="0" smtClean="0"/>
              <a:t>full-shell</a:t>
            </a:r>
            <a:endParaRPr lang="en-US" dirty="0"/>
          </a:p>
          <a:p>
            <a:pPr lvl="1">
              <a:buFont typeface="Symbol" panose="05050102010706020507" pitchFamily="18" charset="2"/>
              <a:buChar char="-"/>
            </a:pPr>
            <a:r>
              <a:rPr lang="en-US" dirty="0" smtClean="0"/>
              <a:t>reduces </a:t>
            </a:r>
            <a:r>
              <a:rPr lang="en-US" dirty="0"/>
              <a:t>a large percentage of the RMS slope </a:t>
            </a:r>
            <a:r>
              <a:rPr lang="en-US" dirty="0" smtClean="0"/>
              <a:t>error</a:t>
            </a:r>
          </a:p>
          <a:p>
            <a:pPr lvl="1">
              <a:buFont typeface="Symbol" panose="05050102010706020507" pitchFamily="18" charset="2"/>
              <a:buChar char="-"/>
            </a:pPr>
            <a:r>
              <a:rPr lang="en-US" dirty="0" smtClean="0"/>
              <a:t>combine with processes </a:t>
            </a:r>
            <a:r>
              <a:rPr lang="en-US" dirty="0"/>
              <a:t>that remove mid- and high-spatial frequency errors </a:t>
            </a:r>
            <a:endParaRPr lang="en-US" dirty="0" smtClean="0"/>
          </a:p>
          <a:p>
            <a:r>
              <a:rPr lang="en-US" dirty="0" smtClean="0"/>
              <a:t>enable optics to switch prescriptions in flight </a:t>
            </a:r>
          </a:p>
          <a:p>
            <a:pPr lvl="1">
              <a:buFont typeface="Symbol" panose="05050102010706020507" pitchFamily="18" charset="2"/>
              <a:buChar char="-"/>
            </a:pPr>
            <a:r>
              <a:rPr lang="en-US" dirty="0" smtClean="0"/>
              <a:t>moving </a:t>
            </a:r>
            <a:r>
              <a:rPr lang="en-US" dirty="0"/>
              <a:t>from a polynomial prescription to a </a:t>
            </a:r>
            <a:r>
              <a:rPr lang="en-US" dirty="0" err="1"/>
              <a:t>Wolter</a:t>
            </a:r>
            <a:r>
              <a:rPr lang="en-US" dirty="0"/>
              <a:t> I </a:t>
            </a:r>
            <a:r>
              <a:rPr lang="en-US" dirty="0" smtClean="0"/>
              <a:t>prescription</a:t>
            </a:r>
          </a:p>
          <a:p>
            <a:pPr lvl="1">
              <a:buFont typeface="Symbol" panose="05050102010706020507" pitchFamily="18" charset="2"/>
              <a:buChar char="-"/>
            </a:pPr>
            <a:r>
              <a:rPr lang="en-US" dirty="0" smtClean="0"/>
              <a:t>supporting </a:t>
            </a:r>
            <a:r>
              <a:rPr lang="en-US" dirty="0"/>
              <a:t>a deep search with high resolution across a wide field </a:t>
            </a:r>
            <a:endParaRPr lang="en-US" dirty="0" smtClean="0"/>
          </a:p>
          <a:p>
            <a:pPr lvl="1">
              <a:buFont typeface="Symbol" panose="05050102010706020507" pitchFamily="18" charset="2"/>
              <a:buChar char="-"/>
            </a:pPr>
            <a:r>
              <a:rPr lang="en-US" dirty="0" smtClean="0"/>
              <a:t>pointed </a:t>
            </a:r>
            <a:r>
              <a:rPr lang="en-US" dirty="0"/>
              <a:t>viewing with even better resolution in the narrow </a:t>
            </a:r>
            <a:r>
              <a:rPr lang="en-US" dirty="0" smtClean="0"/>
              <a:t>field</a:t>
            </a:r>
            <a:endParaRPr lang="en-US" dirty="0"/>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6296" y="-480695"/>
            <a:ext cx="7673160" cy="3756204"/>
          </a:xfrm>
          <a:prstGeom prst="rect">
            <a:avLst/>
          </a:prstGeom>
        </p:spPr>
      </p:pic>
    </p:spTree>
    <p:extLst>
      <p:ext uri="{BB962C8B-B14F-4D97-AF65-F5344CB8AC3E}">
        <p14:creationId xmlns:p14="http://schemas.microsoft.com/office/powerpoint/2010/main" val="38446379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Actuation</a:t>
            </a:r>
            <a:endParaRPr lang="en-US" dirty="0"/>
          </a:p>
        </p:txBody>
      </p:sp>
      <p:sp>
        <p:nvSpPr>
          <p:cNvPr id="3" name="Text Placeholder 2"/>
          <p:cNvSpPr>
            <a:spLocks noGrp="1"/>
          </p:cNvSpPr>
          <p:nvPr>
            <p:ph type="body" idx="1"/>
          </p:nvPr>
        </p:nvSpPr>
        <p:spPr>
          <a:xfrm>
            <a:off x="838200" y="1017270"/>
            <a:ext cx="7427398" cy="5159693"/>
          </a:xfrm>
        </p:spPr>
        <p:txBody>
          <a:bodyPr/>
          <a:lstStyle/>
          <a:p>
            <a:r>
              <a:rPr lang="en-US" dirty="0"/>
              <a:t>Bands of actuators at six positions along shell</a:t>
            </a:r>
          </a:p>
          <a:p>
            <a:pPr lvl="1">
              <a:buFont typeface="Symbol" panose="05050102010706020507" pitchFamily="18" charset="2"/>
              <a:buChar char="-"/>
            </a:pPr>
            <a:r>
              <a:rPr lang="en-US" dirty="0"/>
              <a:t>Using </a:t>
            </a:r>
            <a:r>
              <a:rPr lang="en-US" dirty="0" smtClean="0"/>
              <a:t>surface-parallel </a:t>
            </a:r>
            <a:r>
              <a:rPr lang="en-US" dirty="0"/>
              <a:t>a</a:t>
            </a:r>
            <a:r>
              <a:rPr lang="en-US" dirty="0" smtClean="0"/>
              <a:t>ctuators </a:t>
            </a:r>
          </a:p>
          <a:p>
            <a:pPr lvl="1">
              <a:buFont typeface="Symbol" panose="05050102010706020507" pitchFamily="18" charset="2"/>
              <a:buChar char="-"/>
            </a:pPr>
            <a:r>
              <a:rPr lang="en-US" dirty="0" smtClean="0"/>
              <a:t>Bond array of actuators </a:t>
            </a:r>
            <a:r>
              <a:rPr lang="en-US" dirty="0"/>
              <a:t>into bands around full-shell </a:t>
            </a:r>
            <a:r>
              <a:rPr lang="en-US" dirty="0" smtClean="0"/>
              <a:t>grazing </a:t>
            </a:r>
            <a:r>
              <a:rPr lang="en-US" dirty="0"/>
              <a:t>incidence optics</a:t>
            </a:r>
          </a:p>
          <a:p>
            <a:pPr lvl="1">
              <a:buFont typeface="Symbol" panose="05050102010706020507" pitchFamily="18" charset="2"/>
              <a:buChar char="-"/>
            </a:pPr>
            <a:r>
              <a:rPr lang="en-US" dirty="0"/>
              <a:t>Activated together or individually </a:t>
            </a:r>
          </a:p>
          <a:p>
            <a:endParaRPr lang="en-US" dirty="0"/>
          </a:p>
          <a:p>
            <a:endParaRPr lang="en-US" dirty="0"/>
          </a:p>
        </p:txBody>
      </p:sp>
      <p:sp>
        <p:nvSpPr>
          <p:cNvPr id="4" name="TextBox 3"/>
          <p:cNvSpPr txBox="1"/>
          <p:nvPr/>
        </p:nvSpPr>
        <p:spPr>
          <a:xfrm>
            <a:off x="9914709" y="2074760"/>
            <a:ext cx="1936237" cy="338554"/>
          </a:xfrm>
          <a:prstGeom prst="rect">
            <a:avLst/>
          </a:prstGeom>
          <a:noFill/>
        </p:spPr>
        <p:txBody>
          <a:bodyPr wrap="square" rtlCol="0">
            <a:spAutoFit/>
          </a:bodyPr>
          <a:lstStyle/>
          <a:p>
            <a:r>
              <a:rPr lang="en-US" sz="1600" dirty="0" smtClean="0"/>
              <a:t>individually </a:t>
            </a:r>
            <a:r>
              <a:rPr lang="en-US" sz="1600" dirty="0"/>
              <a:t>activated</a:t>
            </a:r>
          </a:p>
        </p:txBody>
      </p:sp>
      <p:pic>
        <p:nvPicPr>
          <p:cNvPr id="5" name="Picture 4"/>
          <p:cNvPicPr>
            <a:picLocks noChangeAspect="1"/>
          </p:cNvPicPr>
          <p:nvPr/>
        </p:nvPicPr>
        <p:blipFill>
          <a:blip r:embed="rId3"/>
          <a:stretch>
            <a:fillRect/>
          </a:stretch>
        </p:blipFill>
        <p:spPr>
          <a:xfrm>
            <a:off x="8265598" y="1159621"/>
            <a:ext cx="3298222" cy="865707"/>
          </a:xfrm>
          <a:prstGeom prst="rect">
            <a:avLst/>
          </a:prstGeom>
        </p:spPr>
      </p:pic>
      <p:sp>
        <p:nvSpPr>
          <p:cNvPr id="7" name="TextBox 6"/>
          <p:cNvSpPr txBox="1"/>
          <p:nvPr/>
        </p:nvSpPr>
        <p:spPr>
          <a:xfrm>
            <a:off x="4349149" y="6443289"/>
            <a:ext cx="3081131" cy="338554"/>
          </a:xfrm>
          <a:prstGeom prst="rect">
            <a:avLst/>
          </a:prstGeom>
          <a:noFill/>
        </p:spPr>
        <p:txBody>
          <a:bodyPr wrap="square" rtlCol="0">
            <a:spAutoFit/>
          </a:bodyPr>
          <a:lstStyle/>
          <a:p>
            <a:r>
              <a:rPr lang="en-US" sz="1600" dirty="0"/>
              <a:t>mount</a:t>
            </a:r>
          </a:p>
        </p:txBody>
      </p:sp>
      <p:cxnSp>
        <p:nvCxnSpPr>
          <p:cNvPr id="8" name="Straight Arrow Connector 7"/>
          <p:cNvCxnSpPr/>
          <p:nvPr/>
        </p:nvCxnSpPr>
        <p:spPr bwMode="auto">
          <a:xfrm flipH="1" flipV="1">
            <a:off x="3963252" y="6385706"/>
            <a:ext cx="468364" cy="10853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pic>
        <p:nvPicPr>
          <p:cNvPr id="9" name="Picture 8"/>
          <p:cNvPicPr>
            <a:picLocks noChangeAspect="1"/>
          </p:cNvPicPr>
          <p:nvPr/>
        </p:nvPicPr>
        <p:blipFill>
          <a:blip r:embed="rId4"/>
          <a:stretch>
            <a:fillRect/>
          </a:stretch>
        </p:blipFill>
        <p:spPr>
          <a:xfrm>
            <a:off x="1330956" y="3175443"/>
            <a:ext cx="4263116" cy="3513279"/>
          </a:xfrm>
          <a:prstGeom prst="rect">
            <a:avLst/>
          </a:prstGeom>
        </p:spPr>
      </p:pic>
      <p:grpSp>
        <p:nvGrpSpPr>
          <p:cNvPr id="11" name="Group 10"/>
          <p:cNvGrpSpPr>
            <a:grpSpLocks noChangeAspect="1"/>
          </p:cNvGrpSpPr>
          <p:nvPr/>
        </p:nvGrpSpPr>
        <p:grpSpPr>
          <a:xfrm>
            <a:off x="7243183" y="2872525"/>
            <a:ext cx="3963167" cy="3985475"/>
            <a:chOff x="7003210" y="3446135"/>
            <a:chExt cx="3081131" cy="3132984"/>
          </a:xfrm>
        </p:grpSpPr>
        <p:sp>
          <p:nvSpPr>
            <p:cNvPr id="6" name="TextBox 5"/>
            <p:cNvSpPr txBox="1"/>
            <p:nvPr/>
          </p:nvSpPr>
          <p:spPr>
            <a:xfrm>
              <a:off x="7003210" y="6312981"/>
              <a:ext cx="3081131" cy="266138"/>
            </a:xfrm>
            <a:prstGeom prst="rect">
              <a:avLst/>
            </a:prstGeom>
            <a:noFill/>
          </p:spPr>
          <p:txBody>
            <a:bodyPr wrap="square" rtlCol="0">
              <a:spAutoFit/>
            </a:bodyPr>
            <a:lstStyle/>
            <a:p>
              <a:r>
                <a:rPr lang="en-US" sz="1600" dirty="0" smtClean="0"/>
                <a:t>surface-parallel actuator </a:t>
              </a:r>
              <a:r>
                <a:rPr lang="en-US" sz="1600" dirty="0"/>
                <a:t>bands</a:t>
              </a:r>
            </a:p>
          </p:txBody>
        </p:sp>
        <p:pic>
          <p:nvPicPr>
            <p:cNvPr id="10" name="Picture 9"/>
            <p:cNvPicPr>
              <a:picLocks noChangeAspect="1"/>
            </p:cNvPicPr>
            <p:nvPr/>
          </p:nvPicPr>
          <p:blipFill>
            <a:blip r:embed="rId5"/>
            <a:stretch>
              <a:fillRect/>
            </a:stretch>
          </p:blipFill>
          <p:spPr>
            <a:xfrm>
              <a:off x="7086118" y="3446135"/>
              <a:ext cx="2072820" cy="2255716"/>
            </a:xfrm>
            <a:prstGeom prst="rect">
              <a:avLst/>
            </a:prstGeom>
          </p:spPr>
        </p:pic>
        <p:cxnSp>
          <p:nvCxnSpPr>
            <p:cNvPr id="23" name="Straight Arrow Connector 22"/>
            <p:cNvCxnSpPr/>
            <p:nvPr/>
          </p:nvCxnSpPr>
          <p:spPr bwMode="auto">
            <a:xfrm flipV="1">
              <a:off x="7086118" y="5580965"/>
              <a:ext cx="2370" cy="64287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4" name="Straight Arrow Connector 23"/>
            <p:cNvCxnSpPr/>
            <p:nvPr/>
          </p:nvCxnSpPr>
          <p:spPr bwMode="auto">
            <a:xfrm flipV="1">
              <a:off x="7423105" y="5570684"/>
              <a:ext cx="2370" cy="64287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5" name="Straight Arrow Connector 24"/>
            <p:cNvCxnSpPr/>
            <p:nvPr/>
          </p:nvCxnSpPr>
          <p:spPr bwMode="auto">
            <a:xfrm flipV="1">
              <a:off x="7765099" y="5582066"/>
              <a:ext cx="2370" cy="64287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6" name="Straight Arrow Connector 25"/>
            <p:cNvCxnSpPr/>
            <p:nvPr/>
          </p:nvCxnSpPr>
          <p:spPr bwMode="auto">
            <a:xfrm flipV="1">
              <a:off x="8442507" y="5570818"/>
              <a:ext cx="2370" cy="64287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7" name="Straight Arrow Connector 26"/>
            <p:cNvCxnSpPr/>
            <p:nvPr/>
          </p:nvCxnSpPr>
          <p:spPr bwMode="auto">
            <a:xfrm flipV="1">
              <a:off x="8792620" y="5570684"/>
              <a:ext cx="2370" cy="64287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8" name="Straight Arrow Connector 27"/>
            <p:cNvCxnSpPr/>
            <p:nvPr/>
          </p:nvCxnSpPr>
          <p:spPr bwMode="auto">
            <a:xfrm flipV="1">
              <a:off x="9118729" y="5570685"/>
              <a:ext cx="2370" cy="64287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Tree>
    <p:extLst>
      <p:ext uri="{BB962C8B-B14F-4D97-AF65-F5344CB8AC3E}">
        <p14:creationId xmlns:p14="http://schemas.microsoft.com/office/powerpoint/2010/main" val="38597853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Analytical Results</a:t>
            </a:r>
            <a:endParaRPr lang="en-US" dirty="0"/>
          </a:p>
        </p:txBody>
      </p:sp>
      <p:sp>
        <p:nvSpPr>
          <p:cNvPr id="3" name="Text Placeholder 2"/>
          <p:cNvSpPr>
            <a:spLocks noGrp="1"/>
          </p:cNvSpPr>
          <p:nvPr>
            <p:ph type="body" idx="1"/>
          </p:nvPr>
        </p:nvSpPr>
        <p:spPr/>
        <p:txBody>
          <a:bodyPr>
            <a:normAutofit fontScale="92500" lnSpcReduction="10000"/>
          </a:bodyPr>
          <a:lstStyle/>
          <a:p>
            <a:r>
              <a:rPr lang="en-US" dirty="0"/>
              <a:t>Under a direct work package, multiple configurations of actuators were iterated with finite element models, and a point design (Figure 2) was chosen based on its capacity to induce large azimuthal slope changes with minimal aperture obstruction. Analytical influence functions from each actuator were combined to correct low-spatial frequency manufacturing error and also switch prescriptions. Below in Figure 3 is a typical MSFC full-shell x-ray optics manufacturing error, pre- and post-correction using the analytical influence functions. The ability to correct low-spatial frequency errors is significant, because they comprise a large percentage of RMS slope error</a:t>
            </a:r>
            <a:r>
              <a:rPr lang="en-US" dirty="0" smtClean="0"/>
              <a:t>.</a:t>
            </a:r>
          </a:p>
          <a:p>
            <a:r>
              <a:rPr lang="en-US" dirty="0"/>
              <a:t>As a demonstration of switching between prescriptions, the capacity of active full-shell optics was shown to switch between </a:t>
            </a:r>
            <a:r>
              <a:rPr lang="en-US" dirty="0" err="1"/>
              <a:t>Wolter</a:t>
            </a:r>
            <a:r>
              <a:rPr lang="en-US" dirty="0"/>
              <a:t> I and </a:t>
            </a:r>
            <a:r>
              <a:rPr lang="en-US" dirty="0" err="1"/>
              <a:t>Wolter</a:t>
            </a:r>
            <a:r>
              <a:rPr lang="en-US" dirty="0"/>
              <a:t> </a:t>
            </a:r>
            <a:r>
              <a:rPr lang="en-US" dirty="0" err="1"/>
              <a:t>Schwarzchild</a:t>
            </a:r>
            <a:r>
              <a:rPr lang="en-US" dirty="0"/>
              <a:t> prescriptions with 92% RMS surface accuracy; a future analysis will be performed to switch to a polynomial prescription. </a:t>
            </a:r>
          </a:p>
          <a:p>
            <a:endParaRPr lang="en-US" dirty="0" smtClean="0"/>
          </a:p>
          <a:p>
            <a:endParaRPr lang="en-US" dirty="0"/>
          </a:p>
        </p:txBody>
      </p:sp>
      <p:grpSp>
        <p:nvGrpSpPr>
          <p:cNvPr id="4" name="Group 3"/>
          <p:cNvGrpSpPr>
            <a:grpSpLocks noChangeAspect="1"/>
          </p:cNvGrpSpPr>
          <p:nvPr/>
        </p:nvGrpSpPr>
        <p:grpSpPr>
          <a:xfrm>
            <a:off x="1484763" y="5524355"/>
            <a:ext cx="4514102" cy="1780578"/>
            <a:chOff x="1674927" y="1416418"/>
            <a:chExt cx="2620873" cy="957879"/>
          </a:xfrm>
        </p:grpSpPr>
        <p:grpSp>
          <p:nvGrpSpPr>
            <p:cNvPr id="5" name="Group 4"/>
            <p:cNvGrpSpPr/>
            <p:nvPr/>
          </p:nvGrpSpPr>
          <p:grpSpPr>
            <a:xfrm>
              <a:off x="1674927" y="1416837"/>
              <a:ext cx="2620873" cy="957460"/>
              <a:chOff x="1674927" y="1416837"/>
              <a:chExt cx="2620873" cy="957460"/>
            </a:xfrm>
          </p:grpSpPr>
          <p:pic>
            <p:nvPicPr>
              <p:cNvPr id="10" name="Picture 9"/>
              <p:cNvPicPr>
                <a:picLocks noChangeAspect="1"/>
              </p:cNvPicPr>
              <p:nvPr/>
            </p:nvPicPr>
            <p:blipFill rotWithShape="1">
              <a:blip r:embed="rId2">
                <a:grayscl/>
              </a:blip>
              <a:srcRect r="66496"/>
              <a:stretch/>
            </p:blipFill>
            <p:spPr>
              <a:xfrm>
                <a:off x="1674927" y="1416837"/>
                <a:ext cx="1307970" cy="957460"/>
              </a:xfrm>
              <a:prstGeom prst="rect">
                <a:avLst/>
              </a:prstGeom>
            </p:spPr>
          </p:pic>
          <p:pic>
            <p:nvPicPr>
              <p:cNvPr id="11" name="Picture 10"/>
              <p:cNvPicPr>
                <a:picLocks noChangeAspect="1"/>
              </p:cNvPicPr>
              <p:nvPr/>
            </p:nvPicPr>
            <p:blipFill rotWithShape="1">
              <a:blip r:embed="rId2">
                <a:grayscl/>
              </a:blip>
              <a:srcRect l="71470" r="-1" b="15918"/>
              <a:stretch/>
            </p:blipFill>
            <p:spPr>
              <a:xfrm>
                <a:off x="3178969" y="1421599"/>
                <a:ext cx="1116831" cy="807251"/>
              </a:xfrm>
              <a:prstGeom prst="rect">
                <a:avLst/>
              </a:prstGeom>
            </p:spPr>
          </p:pic>
        </p:grpSp>
        <p:grpSp>
          <p:nvGrpSpPr>
            <p:cNvPr id="6" name="Group 5"/>
            <p:cNvGrpSpPr/>
            <p:nvPr/>
          </p:nvGrpSpPr>
          <p:grpSpPr>
            <a:xfrm>
              <a:off x="3024194" y="1416418"/>
              <a:ext cx="1266672" cy="952927"/>
              <a:chOff x="3024194" y="1416418"/>
              <a:chExt cx="1266672" cy="952927"/>
            </a:xfrm>
          </p:grpSpPr>
          <p:pic>
            <p:nvPicPr>
              <p:cNvPr id="7" name="Picture 6"/>
              <p:cNvPicPr>
                <a:picLocks noChangeAspect="1"/>
              </p:cNvPicPr>
              <p:nvPr/>
            </p:nvPicPr>
            <p:blipFill rotWithShape="1">
              <a:blip r:embed="rId2">
                <a:grayscl/>
              </a:blip>
              <a:srcRect l="4961" t="79338" r="66496" b="766"/>
              <a:stretch/>
            </p:blipFill>
            <p:spPr>
              <a:xfrm>
                <a:off x="3176587" y="2178845"/>
                <a:ext cx="1114279" cy="190500"/>
              </a:xfrm>
              <a:prstGeom prst="rect">
                <a:avLst/>
              </a:prstGeom>
            </p:spPr>
          </p:pic>
          <p:pic>
            <p:nvPicPr>
              <p:cNvPr id="8" name="Picture 7"/>
              <p:cNvPicPr>
                <a:picLocks noChangeAspect="1"/>
              </p:cNvPicPr>
              <p:nvPr/>
            </p:nvPicPr>
            <p:blipFill rotWithShape="1">
              <a:blip r:embed="rId2">
                <a:grayscl/>
              </a:blip>
              <a:srcRect l="1989" t="2" r="94351" b="17926"/>
              <a:stretch/>
            </p:blipFill>
            <p:spPr>
              <a:xfrm>
                <a:off x="3069431" y="1421605"/>
                <a:ext cx="142875" cy="785814"/>
              </a:xfrm>
              <a:prstGeom prst="rect">
                <a:avLst/>
              </a:prstGeom>
            </p:spPr>
          </p:pic>
          <p:pic>
            <p:nvPicPr>
              <p:cNvPr id="9" name="Picture 8"/>
              <p:cNvPicPr>
                <a:picLocks noChangeAspect="1"/>
              </p:cNvPicPr>
              <p:nvPr/>
            </p:nvPicPr>
            <p:blipFill rotWithShape="1">
              <a:blip r:embed="rId2">
                <a:grayscl/>
              </a:blip>
              <a:srcRect l="66969" r="31632" b="4217"/>
              <a:stretch/>
            </p:blipFill>
            <p:spPr>
              <a:xfrm>
                <a:off x="3024194" y="1416418"/>
                <a:ext cx="54762" cy="919588"/>
              </a:xfrm>
              <a:prstGeom prst="rect">
                <a:avLst/>
              </a:prstGeom>
            </p:spPr>
          </p:pic>
        </p:grpSp>
      </p:grpSp>
      <p:sp>
        <p:nvSpPr>
          <p:cNvPr id="14" name="Rectangle 13"/>
          <p:cNvSpPr/>
          <p:nvPr/>
        </p:nvSpPr>
        <p:spPr>
          <a:xfrm>
            <a:off x="7141748" y="6255407"/>
            <a:ext cx="6629467" cy="461665"/>
          </a:xfrm>
          <a:prstGeom prst="rect">
            <a:avLst/>
          </a:prstGeom>
        </p:spPr>
        <p:txBody>
          <a:bodyPr wrap="square">
            <a:spAutoFit/>
          </a:bodyPr>
          <a:lstStyle/>
          <a:p>
            <a:r>
              <a:rPr lang="en-US" sz="1200" dirty="0" smtClean="0">
                <a:cs typeface="Helvetica" panose="020B0604020202020204" pitchFamily="34" charset="0"/>
              </a:rPr>
              <a:t>Figure </a:t>
            </a:r>
            <a:r>
              <a:rPr lang="en-US" sz="1200" dirty="0">
                <a:cs typeface="Helvetica" panose="020B0604020202020204" pitchFamily="34" charset="0"/>
              </a:rPr>
              <a:t>3: left: manufacturing error of replicated shell;</a:t>
            </a:r>
          </a:p>
          <a:p>
            <a:r>
              <a:rPr lang="en-US" sz="1200" dirty="0">
                <a:cs typeface="Helvetica" panose="020B0604020202020204" pitchFamily="34" charset="0"/>
              </a:rPr>
              <a:t>right: analytical post-correction residual manufacturing</a:t>
            </a:r>
          </a:p>
        </p:txBody>
      </p:sp>
    </p:spTree>
    <p:extLst>
      <p:ext uri="{BB962C8B-B14F-4D97-AF65-F5344CB8AC3E}">
        <p14:creationId xmlns:p14="http://schemas.microsoft.com/office/powerpoint/2010/main" val="39757810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p:txBody>
          <a:bodyPr>
            <a:normAutofit/>
          </a:bodyPr>
          <a:lstStyle/>
          <a:p>
            <a:r>
              <a:rPr lang="en-US" dirty="0" smtClean="0"/>
              <a:t>Coupon Configuration Analysis</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5915" y="4064242"/>
            <a:ext cx="3714663" cy="2793758"/>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7475" y="4064242"/>
            <a:ext cx="3714663" cy="2793758"/>
          </a:xfrm>
          <a:prstGeom prst="rect">
            <a:avLst/>
          </a:prstGeom>
        </p:spPr>
      </p:pic>
      <p:grpSp>
        <p:nvGrpSpPr>
          <p:cNvPr id="13" name="Group 12"/>
          <p:cNvGrpSpPr>
            <a:grpSpLocks noChangeAspect="1"/>
          </p:cNvGrpSpPr>
          <p:nvPr/>
        </p:nvGrpSpPr>
        <p:grpSpPr>
          <a:xfrm>
            <a:off x="1606596" y="1522007"/>
            <a:ext cx="3967488" cy="1853800"/>
            <a:chOff x="616586" y="2922027"/>
            <a:chExt cx="5272253" cy="2463448"/>
          </a:xfrm>
        </p:grpSpPr>
        <p:sp>
          <p:nvSpPr>
            <p:cNvPr id="100" name="Can 99"/>
            <p:cNvSpPr/>
            <p:nvPr/>
          </p:nvSpPr>
          <p:spPr>
            <a:xfrm>
              <a:off x="616586" y="3839902"/>
              <a:ext cx="4914649" cy="1115648"/>
            </a:xfrm>
            <a:prstGeom prst="can">
              <a:avLst>
                <a:gd name="adj" fmla="val 50000"/>
              </a:avLst>
            </a:prstGeom>
            <a:solidFill>
              <a:srgbClr val="FFD1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 name="Cube 100"/>
            <p:cNvSpPr/>
            <p:nvPr/>
          </p:nvSpPr>
          <p:spPr>
            <a:xfrm rot="16312411" flipV="1">
              <a:off x="1407772" y="3311640"/>
              <a:ext cx="844539" cy="872788"/>
            </a:xfrm>
            <a:prstGeom prst="cube">
              <a:avLst>
                <a:gd name="adj" fmla="val 31501"/>
              </a:avLst>
            </a:prstGeom>
            <a:gradFill>
              <a:gsLst>
                <a:gs pos="0">
                  <a:srgbClr val="FEED63"/>
                </a:gs>
                <a:gs pos="74000">
                  <a:srgbClr val="FFD210"/>
                </a:gs>
                <a:gs pos="100000">
                  <a:srgbClr val="FFD10D"/>
                </a:gs>
              </a:gsLst>
              <a:lin ang="5400000" scaled="1"/>
            </a:gra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900" b="0" i="0" u="none" strike="noStrike" kern="0" cap="none" spc="0" normalizeH="0" baseline="0" noProof="0">
                <a:ln>
                  <a:noFill/>
                </a:ln>
                <a:effectLst/>
                <a:uLnTx/>
                <a:uFillTx/>
                <a:latin typeface="Corbel" panose="020B0503020204020204"/>
                <a:ea typeface="+mn-ea"/>
                <a:cs typeface="+mn-cs"/>
              </a:endParaRPr>
            </a:p>
          </p:txBody>
        </p:sp>
        <p:sp>
          <p:nvSpPr>
            <p:cNvPr id="104" name="TextBox 103"/>
            <p:cNvSpPr txBox="1"/>
            <p:nvPr/>
          </p:nvSpPr>
          <p:spPr>
            <a:xfrm rot="194689">
              <a:off x="1863498" y="2922027"/>
              <a:ext cx="2763643" cy="368094"/>
            </a:xfrm>
            <a:prstGeom prst="rect">
              <a:avLst/>
            </a:prstGeom>
            <a:noFill/>
          </p:spPr>
          <p:txBody>
            <a:bodyPr wrap="squar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effectLst/>
                  <a:uLnTx/>
                  <a:uFillTx/>
                  <a:latin typeface="Arial" charset="0"/>
                  <a:ea typeface="ＭＳ Ｐゴシック" pitchFamily="-107" charset="-128"/>
                </a:rPr>
                <a:t>surface-normal </a:t>
              </a:r>
              <a:r>
                <a:rPr kumimoji="0" lang="en-US" sz="1200" b="0" i="0" u="none" strike="noStrike" kern="0" cap="none" spc="0" normalizeH="0" baseline="0" noProof="0" dirty="0">
                  <a:ln>
                    <a:noFill/>
                  </a:ln>
                  <a:effectLst/>
                  <a:uLnTx/>
                  <a:uFillTx/>
                  <a:latin typeface="Arial" charset="0"/>
                  <a:ea typeface="ＭＳ Ｐゴシック" pitchFamily="-107" charset="-128"/>
                </a:rPr>
                <a:t>actuator</a:t>
              </a:r>
            </a:p>
          </p:txBody>
        </p:sp>
        <p:sp>
          <p:nvSpPr>
            <p:cNvPr id="105" name="TextBox 104"/>
            <p:cNvSpPr txBox="1"/>
            <p:nvPr/>
          </p:nvSpPr>
          <p:spPr>
            <a:xfrm>
              <a:off x="1314103" y="5017381"/>
              <a:ext cx="2373749" cy="368094"/>
            </a:xfrm>
            <a:prstGeom prst="rect">
              <a:avLst/>
            </a:prstGeom>
            <a:noFill/>
          </p:spPr>
          <p:txBody>
            <a:bodyPr wrap="squar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err="1">
                  <a:ln>
                    <a:noFill/>
                  </a:ln>
                  <a:effectLst/>
                  <a:uLnTx/>
                  <a:uFillTx/>
                  <a:latin typeface="Arial" charset="0"/>
                  <a:ea typeface="ＭＳ Ｐゴシック" pitchFamily="-107" charset="-128"/>
                </a:rPr>
                <a:t>NiCo</a:t>
              </a:r>
              <a:r>
                <a:rPr kumimoji="0" lang="en-US" sz="1200" b="0" i="0" u="none" strike="noStrike" kern="0" cap="none" spc="0" normalizeH="0" baseline="0" noProof="0" dirty="0">
                  <a:ln>
                    <a:noFill/>
                  </a:ln>
                  <a:effectLst/>
                  <a:uLnTx/>
                  <a:uFillTx/>
                  <a:latin typeface="Arial" charset="0"/>
                  <a:ea typeface="ＭＳ Ｐゴシック" pitchFamily="-107" charset="-128"/>
                </a:rPr>
                <a:t> replicated puck</a:t>
              </a:r>
            </a:p>
          </p:txBody>
        </p:sp>
        <p:sp>
          <p:nvSpPr>
            <p:cNvPr id="106" name="Flowchart: Magnetic Disk 105"/>
            <p:cNvSpPr/>
            <p:nvPr/>
          </p:nvSpPr>
          <p:spPr>
            <a:xfrm rot="5692641">
              <a:off x="2812927" y="2737578"/>
              <a:ext cx="545357" cy="2082785"/>
            </a:xfrm>
            <a:prstGeom prst="flowChartMagneticDisk">
              <a:avLst/>
            </a:prstGeom>
            <a:gradFill flip="none" rotWithShape="1">
              <a:gsLst>
                <a:gs pos="0">
                  <a:srgbClr val="FFFFFF">
                    <a:lumMod val="95000"/>
                  </a:srgbClr>
                </a:gs>
                <a:gs pos="50000">
                  <a:srgbClr val="F3F1E9"/>
                </a:gs>
                <a:gs pos="100000">
                  <a:srgbClr val="FFFFFF"/>
                </a:gs>
              </a:gsLst>
              <a:lin ang="16200000" scaled="1"/>
              <a:tileRect/>
            </a:gradFill>
            <a:ln w="28575" cap="flat" cmpd="sng" algn="ctr">
              <a:noFill/>
              <a:prstDash val="solid"/>
            </a:ln>
            <a:effectLst/>
          </p:spPr>
          <p:txBody>
            <a:bodyPr rtlCol="0" anchor="ctr"/>
            <a:lstStyle/>
            <a:p>
              <a:pPr marL="0" marR="0" lvl="0" indent="0" algn="ctr" defTabSz="685829" eaLnBrk="0" fontAlgn="base" latinLnBrk="0" hangingPunct="0">
                <a:lnSpc>
                  <a:spcPct val="100000"/>
                </a:lnSpc>
                <a:spcBef>
                  <a:spcPct val="0"/>
                </a:spcBef>
                <a:spcAft>
                  <a:spcPct val="0"/>
                </a:spcAft>
                <a:buClrTx/>
                <a:buSzTx/>
                <a:buFontTx/>
                <a:buNone/>
                <a:tabLst/>
                <a:defRPr/>
              </a:pPr>
              <a:endParaRPr kumimoji="0" lang="en-US" sz="675" b="1" i="0" u="none" strike="noStrike" kern="0" cap="none" spc="0" normalizeH="0" baseline="0" noProof="0">
                <a:ln>
                  <a:noFill/>
                </a:ln>
                <a:effectLst/>
                <a:uLnTx/>
                <a:uFillTx/>
                <a:latin typeface="Corbel" panose="020B0503020204020204"/>
                <a:ea typeface="ＭＳ Ｐゴシック" pitchFamily="-107" charset="-128"/>
              </a:endParaRPr>
            </a:p>
          </p:txBody>
        </p:sp>
        <p:sp>
          <p:nvSpPr>
            <p:cNvPr id="107" name="Cube 106"/>
            <p:cNvSpPr/>
            <p:nvPr/>
          </p:nvSpPr>
          <p:spPr>
            <a:xfrm rot="16312411" flipV="1">
              <a:off x="3715549" y="3479563"/>
              <a:ext cx="844539" cy="872788"/>
            </a:xfrm>
            <a:prstGeom prst="cube">
              <a:avLst>
                <a:gd name="adj" fmla="val 30022"/>
              </a:avLst>
            </a:prstGeom>
            <a:gradFill>
              <a:gsLst>
                <a:gs pos="0">
                  <a:srgbClr val="FEED63"/>
                </a:gs>
                <a:gs pos="74000">
                  <a:srgbClr val="FFD210"/>
                </a:gs>
                <a:gs pos="100000">
                  <a:srgbClr val="FFD10D"/>
                </a:gs>
              </a:gsLst>
              <a:lin ang="5400000" scaled="1"/>
            </a:gra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900" b="0" i="0" u="none" strike="noStrike" kern="0" cap="none" spc="0" normalizeH="0" baseline="0" noProof="0">
                <a:ln>
                  <a:noFill/>
                </a:ln>
                <a:effectLst/>
                <a:uLnTx/>
                <a:uFillTx/>
                <a:latin typeface="Corbel" panose="020B0503020204020204"/>
                <a:ea typeface="+mn-ea"/>
                <a:cs typeface="+mn-cs"/>
              </a:endParaRPr>
            </a:p>
          </p:txBody>
        </p:sp>
        <p:sp>
          <p:nvSpPr>
            <p:cNvPr id="108" name="TextBox 107"/>
            <p:cNvSpPr txBox="1"/>
            <p:nvPr/>
          </p:nvSpPr>
          <p:spPr>
            <a:xfrm>
              <a:off x="4505402" y="3299728"/>
              <a:ext cx="1383437" cy="858886"/>
            </a:xfrm>
            <a:prstGeom prst="rect">
              <a:avLst/>
            </a:prstGeom>
            <a:noFill/>
          </p:spPr>
          <p:txBody>
            <a:bodyPr wrap="squar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err="1">
                  <a:ln>
                    <a:noFill/>
                  </a:ln>
                  <a:effectLst/>
                  <a:uLnTx/>
                  <a:uFillTx/>
                  <a:latin typeface="Arial" charset="0"/>
                  <a:ea typeface="ＭＳ Ｐゴシック" pitchFamily="-107" charset="-128"/>
                </a:rPr>
                <a:t>NiCo</a:t>
              </a:r>
              <a:r>
                <a:rPr kumimoji="0" lang="en-US" sz="1200" b="0" i="0" u="none" strike="noStrike" kern="0" cap="none" spc="0" normalizeH="0" baseline="0" noProof="0" dirty="0">
                  <a:ln>
                    <a:noFill/>
                  </a:ln>
                  <a:effectLst/>
                  <a:uLnTx/>
                  <a:uFillTx/>
                  <a:latin typeface="Arial" charset="0"/>
                  <a:ea typeface="ＭＳ Ｐゴシック" pitchFamily="-107" charset="-128"/>
                </a:rPr>
                <a:t> “pusher-pads”</a:t>
              </a:r>
            </a:p>
          </p:txBody>
        </p:sp>
        <p:cxnSp>
          <p:nvCxnSpPr>
            <p:cNvPr id="109" name="Straight Arrow Connector 108"/>
            <p:cNvCxnSpPr>
              <a:stCxn id="104" idx="2"/>
              <a:endCxn id="106" idx="2"/>
            </p:cNvCxnSpPr>
            <p:nvPr/>
          </p:nvCxnSpPr>
          <p:spPr>
            <a:xfrm flipH="1">
              <a:off x="3108790" y="3289826"/>
              <a:ext cx="126113" cy="217454"/>
            </a:xfrm>
            <a:prstGeom prst="straightConnector1">
              <a:avLst/>
            </a:prstGeom>
            <a:noFill/>
            <a:ln w="9525" cap="flat" cmpd="sng" algn="ctr">
              <a:solidFill>
                <a:schemeClr val="tx1"/>
              </a:solidFill>
              <a:prstDash val="solid"/>
              <a:tailEnd type="triangle"/>
            </a:ln>
            <a:effectLst/>
          </p:spPr>
        </p:cxnSp>
        <p:cxnSp>
          <p:nvCxnSpPr>
            <p:cNvPr id="110" name="Straight Arrow Connector 109"/>
            <p:cNvCxnSpPr>
              <a:stCxn id="108" idx="1"/>
            </p:cNvCxnSpPr>
            <p:nvPr/>
          </p:nvCxnSpPr>
          <p:spPr>
            <a:xfrm flipH="1" flipV="1">
              <a:off x="4316273" y="3653793"/>
              <a:ext cx="189129" cy="75378"/>
            </a:xfrm>
            <a:prstGeom prst="straightConnector1">
              <a:avLst/>
            </a:prstGeom>
            <a:noFill/>
            <a:ln w="9525" cap="flat" cmpd="sng" algn="ctr">
              <a:solidFill>
                <a:schemeClr val="tx1"/>
              </a:solidFill>
              <a:prstDash val="solid"/>
              <a:tailEnd type="triangle"/>
            </a:ln>
            <a:effectLst/>
          </p:spPr>
        </p:cxnSp>
        <p:cxnSp>
          <p:nvCxnSpPr>
            <p:cNvPr id="111" name="Straight Arrow Connector 110"/>
            <p:cNvCxnSpPr>
              <a:stCxn id="105" idx="0"/>
            </p:cNvCxnSpPr>
            <p:nvPr/>
          </p:nvCxnSpPr>
          <p:spPr>
            <a:xfrm flipV="1">
              <a:off x="2500978" y="4618818"/>
              <a:ext cx="262060" cy="398563"/>
            </a:xfrm>
            <a:prstGeom prst="straightConnector1">
              <a:avLst/>
            </a:prstGeom>
            <a:noFill/>
            <a:ln w="9525" cap="flat" cmpd="sng" algn="ctr">
              <a:solidFill>
                <a:schemeClr val="tx1"/>
              </a:solidFill>
              <a:prstDash val="solid"/>
              <a:tailEnd type="triangle"/>
            </a:ln>
            <a:effectLst/>
          </p:spPr>
        </p:cxnSp>
      </p:grpSp>
      <p:grpSp>
        <p:nvGrpSpPr>
          <p:cNvPr id="14" name="Group 13"/>
          <p:cNvGrpSpPr>
            <a:grpSpLocks noChangeAspect="1"/>
          </p:cNvGrpSpPr>
          <p:nvPr/>
        </p:nvGrpSpPr>
        <p:grpSpPr>
          <a:xfrm>
            <a:off x="6604893" y="1463370"/>
            <a:ext cx="4123171" cy="1888461"/>
            <a:chOff x="6686998" y="1613001"/>
            <a:chExt cx="4828162" cy="2211355"/>
          </a:xfrm>
        </p:grpSpPr>
        <p:sp>
          <p:nvSpPr>
            <p:cNvPr id="99" name="Can 98"/>
            <p:cNvSpPr/>
            <p:nvPr/>
          </p:nvSpPr>
          <p:spPr>
            <a:xfrm>
              <a:off x="6686998" y="2395313"/>
              <a:ext cx="4828162" cy="1090825"/>
            </a:xfrm>
            <a:prstGeom prst="can">
              <a:avLst>
                <a:gd name="adj" fmla="val 50000"/>
              </a:avLst>
            </a:prstGeom>
            <a:solidFill>
              <a:srgbClr val="FFD1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2" name="Group 111"/>
            <p:cNvGrpSpPr/>
            <p:nvPr/>
          </p:nvGrpSpPr>
          <p:grpSpPr>
            <a:xfrm>
              <a:off x="7574429" y="1613001"/>
              <a:ext cx="3073839" cy="2211355"/>
              <a:chOff x="4115378" y="3707578"/>
              <a:chExt cx="4123121" cy="2987285"/>
            </a:xfrm>
          </p:grpSpPr>
          <p:sp>
            <p:nvSpPr>
              <p:cNvPr id="113" name="TextBox 112"/>
              <p:cNvSpPr txBox="1"/>
              <p:nvPr/>
            </p:nvSpPr>
            <p:spPr>
              <a:xfrm rot="194689">
                <a:off x="4752074" y="3707578"/>
                <a:ext cx="2996924" cy="425828"/>
              </a:xfrm>
              <a:prstGeom prst="rect">
                <a:avLst/>
              </a:prstGeom>
              <a:noFill/>
            </p:spPr>
            <p:txBody>
              <a:bodyPr wrap="squar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effectLst/>
                    <a:uLnTx/>
                    <a:uFillTx/>
                    <a:latin typeface="Arial" charset="0"/>
                    <a:ea typeface="ＭＳ Ｐゴシック" pitchFamily="-107" charset="-128"/>
                  </a:rPr>
                  <a:t>surface-parallel actuator</a:t>
                </a:r>
              </a:p>
            </p:txBody>
          </p:sp>
          <p:sp>
            <p:nvSpPr>
              <p:cNvPr id="114" name="TextBox 113"/>
              <p:cNvSpPr txBox="1"/>
              <p:nvPr/>
            </p:nvSpPr>
            <p:spPr>
              <a:xfrm>
                <a:off x="5463963" y="6269035"/>
                <a:ext cx="2774536" cy="425828"/>
              </a:xfrm>
              <a:prstGeom prst="rect">
                <a:avLst/>
              </a:prstGeom>
              <a:noFill/>
            </p:spPr>
            <p:txBody>
              <a:bodyPr wrap="squar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err="1">
                    <a:ln>
                      <a:noFill/>
                    </a:ln>
                    <a:effectLst/>
                    <a:uLnTx/>
                    <a:uFillTx/>
                    <a:latin typeface="Arial" charset="0"/>
                    <a:ea typeface="ＭＳ Ｐゴシック" pitchFamily="-107" charset="-128"/>
                  </a:rPr>
                  <a:t>NiCo</a:t>
                </a:r>
                <a:r>
                  <a:rPr kumimoji="0" lang="en-US" sz="1200" b="0" i="0" u="none" strike="noStrike" kern="0" cap="none" spc="0" normalizeH="0" baseline="0" noProof="0" dirty="0">
                    <a:ln>
                      <a:noFill/>
                    </a:ln>
                    <a:effectLst/>
                    <a:uLnTx/>
                    <a:uFillTx/>
                    <a:latin typeface="Arial" charset="0"/>
                    <a:ea typeface="ＭＳ Ｐゴシック" pitchFamily="-107" charset="-128"/>
                  </a:rPr>
                  <a:t> replicated puck</a:t>
                </a:r>
              </a:p>
            </p:txBody>
          </p:sp>
          <p:cxnSp>
            <p:nvCxnSpPr>
              <p:cNvPr id="115" name="Straight Arrow Connector 114"/>
              <p:cNvCxnSpPr>
                <a:stCxn id="114" idx="0"/>
              </p:cNvCxnSpPr>
              <p:nvPr/>
            </p:nvCxnSpPr>
            <p:spPr>
              <a:xfrm flipH="1" flipV="1">
                <a:off x="5698295" y="5836870"/>
                <a:ext cx="1152937" cy="432165"/>
              </a:xfrm>
              <a:prstGeom prst="straightConnector1">
                <a:avLst/>
              </a:prstGeom>
              <a:noFill/>
              <a:ln w="9525" cap="flat" cmpd="sng" algn="ctr">
                <a:solidFill>
                  <a:schemeClr val="tx1"/>
                </a:solidFill>
                <a:prstDash val="solid"/>
                <a:tailEnd type="triangle"/>
              </a:ln>
              <a:effectLst/>
            </p:spPr>
          </p:cxnSp>
          <p:sp>
            <p:nvSpPr>
              <p:cNvPr id="116" name="Cube 115"/>
              <p:cNvSpPr/>
              <p:nvPr/>
            </p:nvSpPr>
            <p:spPr>
              <a:xfrm rot="326923">
                <a:off x="4115378" y="4405157"/>
                <a:ext cx="3738202" cy="975643"/>
              </a:xfrm>
              <a:prstGeom prst="cube">
                <a:avLst>
                  <a:gd name="adj" fmla="val 67739"/>
                </a:avLst>
              </a:prstGeom>
              <a:gradFill>
                <a:gsLst>
                  <a:gs pos="0">
                    <a:srgbClr val="FFFFFF">
                      <a:lumMod val="95000"/>
                    </a:srgbClr>
                  </a:gs>
                  <a:gs pos="74000">
                    <a:srgbClr val="E4E4E4"/>
                  </a:gs>
                  <a:gs pos="100000">
                    <a:srgbClr val="D5D5D5"/>
                  </a:gs>
                </a:gsLst>
                <a:lin ang="5400000" scaled="1"/>
              </a:gradFill>
              <a:ln w="25400" cap="flat" cmpd="sng" algn="ctr">
                <a:no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900" b="0" i="0" u="none" strike="noStrike" kern="0" cap="none" spc="0" normalizeH="0" baseline="0" noProof="0">
                  <a:ln>
                    <a:noFill/>
                  </a:ln>
                  <a:effectLst/>
                  <a:uLnTx/>
                  <a:uFillTx/>
                  <a:latin typeface="Corbel" panose="020B0503020204020204"/>
                  <a:ea typeface="+mn-ea"/>
                  <a:cs typeface="+mn-cs"/>
                </a:endParaRPr>
              </a:p>
            </p:txBody>
          </p:sp>
          <p:cxnSp>
            <p:nvCxnSpPr>
              <p:cNvPr id="117" name="Straight Arrow Connector 116"/>
              <p:cNvCxnSpPr>
                <a:stCxn id="113" idx="2"/>
              </p:cNvCxnSpPr>
              <p:nvPr/>
            </p:nvCxnSpPr>
            <p:spPr>
              <a:xfrm flipH="1">
                <a:off x="5955818" y="4133065"/>
                <a:ext cx="282754" cy="718865"/>
              </a:xfrm>
              <a:prstGeom prst="straightConnector1">
                <a:avLst/>
              </a:prstGeom>
              <a:noFill/>
              <a:ln w="9525" cap="flat" cmpd="sng" algn="ctr">
                <a:solidFill>
                  <a:schemeClr val="tx1"/>
                </a:solidFill>
                <a:prstDash val="solid"/>
                <a:tailEnd type="triangle"/>
              </a:ln>
              <a:effectLst/>
            </p:spPr>
          </p:cxnSp>
        </p:grpSp>
      </p:grpSp>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960" y="3575578"/>
            <a:ext cx="2336079" cy="1756940"/>
          </a:xfrm>
          <a:prstGeom prst="rect">
            <a:avLst/>
          </a:prstGeom>
        </p:spPr>
      </p:pic>
      <p:pic>
        <p:nvPicPr>
          <p:cNvPr id="35" name="Picture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435791" y="3456406"/>
            <a:ext cx="1806094" cy="2406072"/>
          </a:xfrm>
          <a:prstGeom prst="rect">
            <a:avLst/>
          </a:prstGeom>
        </p:spPr>
      </p:pic>
      <p:grpSp>
        <p:nvGrpSpPr>
          <p:cNvPr id="50" name="Group 49"/>
          <p:cNvGrpSpPr>
            <a:grpSpLocks noChangeAspect="1"/>
          </p:cNvGrpSpPr>
          <p:nvPr/>
        </p:nvGrpSpPr>
        <p:grpSpPr>
          <a:xfrm>
            <a:off x="475789" y="3534008"/>
            <a:ext cx="999117" cy="1840079"/>
            <a:chOff x="8079195" y="1584852"/>
            <a:chExt cx="1227534" cy="2260756"/>
          </a:xfrm>
        </p:grpSpPr>
        <p:sp>
          <p:nvSpPr>
            <p:cNvPr id="53" name="Isosceles Triangle 52"/>
            <p:cNvSpPr/>
            <p:nvPr/>
          </p:nvSpPr>
          <p:spPr>
            <a:xfrm rot="10800000">
              <a:off x="9154329" y="1584852"/>
              <a:ext cx="152400" cy="102394"/>
            </a:xfrm>
            <a:prstGeom prst="triangle">
              <a:avLst/>
            </a:prstGeom>
            <a:noFill/>
            <a:ln w="25400">
              <a:solidFill>
                <a:srgbClr val="06F9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Isosceles Triangle 53"/>
            <p:cNvSpPr/>
            <p:nvPr/>
          </p:nvSpPr>
          <p:spPr>
            <a:xfrm>
              <a:off x="9151948" y="3743214"/>
              <a:ext cx="152400" cy="102394"/>
            </a:xfrm>
            <a:prstGeom prst="triangle">
              <a:avLst/>
            </a:prstGeom>
            <a:noFill/>
            <a:ln w="25400">
              <a:solidFill>
                <a:srgbClr val="06F9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54"/>
            <p:cNvSpPr/>
            <p:nvPr/>
          </p:nvSpPr>
          <p:spPr>
            <a:xfrm rot="5400000">
              <a:off x="8054192" y="2642226"/>
              <a:ext cx="152400" cy="102394"/>
            </a:xfrm>
            <a:prstGeom prst="triangle">
              <a:avLst/>
            </a:prstGeom>
            <a:noFill/>
            <a:ln w="25400">
              <a:solidFill>
                <a:srgbClr val="06F9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p:cNvGrpSpPr/>
          <p:nvPr/>
        </p:nvGrpSpPr>
        <p:grpSpPr>
          <a:xfrm>
            <a:off x="6604893" y="3775410"/>
            <a:ext cx="1408397" cy="1515336"/>
            <a:chOff x="5069294" y="1573672"/>
            <a:chExt cx="1983581" cy="1751409"/>
          </a:xfrm>
        </p:grpSpPr>
        <p:sp>
          <p:nvSpPr>
            <p:cNvPr id="59" name="Isosceles Triangle 58"/>
            <p:cNvSpPr/>
            <p:nvPr/>
          </p:nvSpPr>
          <p:spPr>
            <a:xfrm rot="10625847">
              <a:off x="5987266" y="1573672"/>
              <a:ext cx="152400" cy="102394"/>
            </a:xfrm>
            <a:prstGeom prst="triangle">
              <a:avLst/>
            </a:prstGeom>
            <a:noFill/>
            <a:ln w="31750">
              <a:solidFill>
                <a:srgbClr val="06F9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Isosceles Triangle 59"/>
            <p:cNvSpPr/>
            <p:nvPr/>
          </p:nvSpPr>
          <p:spPr>
            <a:xfrm rot="18158164">
              <a:off x="6925478" y="3197684"/>
              <a:ext cx="152400" cy="102394"/>
            </a:xfrm>
            <a:prstGeom prst="triangle">
              <a:avLst/>
            </a:prstGeom>
            <a:noFill/>
            <a:ln w="31750">
              <a:solidFill>
                <a:srgbClr val="06F9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Isosceles Triangle 60"/>
            <p:cNvSpPr/>
            <p:nvPr/>
          </p:nvSpPr>
          <p:spPr>
            <a:xfrm rot="3846519">
              <a:off x="5044291" y="3197684"/>
              <a:ext cx="152400" cy="102394"/>
            </a:xfrm>
            <a:prstGeom prst="triangle">
              <a:avLst/>
            </a:prstGeom>
            <a:noFill/>
            <a:ln w="31750">
              <a:solidFill>
                <a:srgbClr val="06F9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05891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 y="-389255"/>
            <a:ext cx="10389255" cy="1325563"/>
          </a:xfrm>
        </p:spPr>
        <p:txBody>
          <a:bodyPr>
            <a:normAutofit/>
          </a:bodyPr>
          <a:lstStyle/>
          <a:p>
            <a:r>
              <a:rPr lang="en-US" sz="5400" dirty="0" smtClean="0">
                <a:cs typeface="Helvetica" panose="020B0604020202020204" pitchFamily="34" charset="0"/>
              </a:rPr>
              <a:t>Active Optics Demonstrator</a:t>
            </a:r>
            <a:endParaRPr lang="en-US" sz="5400" dirty="0"/>
          </a:p>
        </p:txBody>
      </p:sp>
      <p:grpSp>
        <p:nvGrpSpPr>
          <p:cNvPr id="8" name="Group 7"/>
          <p:cNvGrpSpPr/>
          <p:nvPr/>
        </p:nvGrpSpPr>
        <p:grpSpPr>
          <a:xfrm>
            <a:off x="1114487" y="976834"/>
            <a:ext cx="9685523" cy="3270734"/>
            <a:chOff x="1275344" y="1523941"/>
            <a:chExt cx="9685523" cy="3270734"/>
          </a:xfrm>
        </p:grpSpPr>
        <p:pic>
          <p:nvPicPr>
            <p:cNvPr id="3" name="Picture 2"/>
            <p:cNvPicPr>
              <a:picLocks noChangeAspect="1"/>
            </p:cNvPicPr>
            <p:nvPr/>
          </p:nvPicPr>
          <p:blipFill>
            <a:blip r:embed="rId2"/>
            <a:stretch>
              <a:fillRect/>
            </a:stretch>
          </p:blipFill>
          <p:spPr>
            <a:xfrm>
              <a:off x="1275344" y="1523942"/>
              <a:ext cx="6133568" cy="3270733"/>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2103" r="23399" b="3292"/>
            <a:stretch/>
          </p:blipFill>
          <p:spPr>
            <a:xfrm>
              <a:off x="7702175" y="1523941"/>
              <a:ext cx="3258692" cy="3270733"/>
            </a:xfrm>
            <a:prstGeom prst="rect">
              <a:avLst/>
            </a:prstGeom>
          </p:spPr>
        </p:pic>
      </p:grpSp>
      <p:sp>
        <p:nvSpPr>
          <p:cNvPr id="6" name="Rectangle 5"/>
          <p:cNvSpPr/>
          <p:nvPr/>
        </p:nvSpPr>
        <p:spPr>
          <a:xfrm>
            <a:off x="1114487" y="4721027"/>
            <a:ext cx="5030674" cy="830997"/>
          </a:xfrm>
          <a:prstGeom prst="rect">
            <a:avLst/>
          </a:prstGeom>
        </p:spPr>
        <p:txBody>
          <a:bodyPr wrap="square">
            <a:spAutoFit/>
          </a:bodyPr>
          <a:lstStyle/>
          <a:p>
            <a:pPr marL="342900" indent="-342900" algn="just">
              <a:buFont typeface="Arial" panose="020B0604020202020204" pitchFamily="34" charset="0"/>
              <a:buChar char="•"/>
            </a:pPr>
            <a:r>
              <a:rPr lang="en-US" sz="2400" dirty="0" smtClean="0">
                <a:cs typeface="Helvetica" panose="020B0604020202020204" pitchFamily="34" charset="0"/>
              </a:rPr>
              <a:t>1.87” </a:t>
            </a:r>
            <a:r>
              <a:rPr lang="en-US" sz="2400" dirty="0">
                <a:cs typeface="Helvetica" panose="020B0604020202020204" pitchFamily="34" charset="0"/>
              </a:rPr>
              <a:t>diameter nickel-cobalt </a:t>
            </a:r>
            <a:r>
              <a:rPr lang="en-US" sz="2400" dirty="0" smtClean="0">
                <a:cs typeface="Helvetica" panose="020B0604020202020204" pitchFamily="34" charset="0"/>
              </a:rPr>
              <a:t>flat</a:t>
            </a:r>
          </a:p>
          <a:p>
            <a:pPr marL="342900" indent="-342900" algn="just">
              <a:buFont typeface="Arial" panose="020B0604020202020204" pitchFamily="34" charset="0"/>
              <a:buChar char="•"/>
            </a:pPr>
            <a:r>
              <a:rPr lang="en-US" sz="2400" dirty="0" smtClean="0">
                <a:cs typeface="Helvetica" panose="020B0604020202020204" pitchFamily="34" charset="0"/>
              </a:rPr>
              <a:t>1.43” square </a:t>
            </a:r>
            <a:r>
              <a:rPr lang="en-US" sz="2400" dirty="0">
                <a:cs typeface="Helvetica" panose="020B0604020202020204" pitchFamily="34" charset="0"/>
              </a:rPr>
              <a:t>sheet of piezo </a:t>
            </a:r>
            <a:r>
              <a:rPr lang="en-US" sz="2400" dirty="0" smtClean="0">
                <a:cs typeface="Helvetica" panose="020B0604020202020204" pitchFamily="34" charset="0"/>
              </a:rPr>
              <a:t>ceramic</a:t>
            </a:r>
            <a:endParaRPr lang="en-US" sz="2400" dirty="0" smtClean="0">
              <a:cs typeface="Helvetica" panose="020B0604020202020204" pitchFamily="34" charset="0"/>
            </a:endParaRPr>
          </a:p>
        </p:txBody>
      </p:sp>
      <p:pic>
        <p:nvPicPr>
          <p:cNvPr id="7" name="Picture 6"/>
          <p:cNvPicPr>
            <a:picLocks noChangeAspect="1"/>
          </p:cNvPicPr>
          <p:nvPr/>
        </p:nvPicPr>
        <p:blipFill>
          <a:blip r:embed="rId4"/>
          <a:stretch>
            <a:fillRect/>
          </a:stretch>
        </p:blipFill>
        <p:spPr>
          <a:xfrm>
            <a:off x="6252191" y="4419393"/>
            <a:ext cx="4700944" cy="2573725"/>
          </a:xfrm>
          <a:prstGeom prst="rect">
            <a:avLst/>
          </a:prstGeom>
          <a:solidFill>
            <a:schemeClr val="bg1"/>
          </a:solidFill>
        </p:spPr>
      </p:pic>
      <p:sp>
        <p:nvSpPr>
          <p:cNvPr id="4" name="Rectangle 3"/>
          <p:cNvSpPr/>
          <p:nvPr/>
        </p:nvSpPr>
        <p:spPr>
          <a:xfrm>
            <a:off x="7120235" y="5921356"/>
            <a:ext cx="3832900" cy="584775"/>
          </a:xfrm>
          <a:prstGeom prst="rect">
            <a:avLst/>
          </a:prstGeom>
          <a:solidFill>
            <a:schemeClr val="bg1"/>
          </a:solidFill>
        </p:spPr>
        <p:txBody>
          <a:bodyPr wrap="square">
            <a:spAutoFit/>
          </a:bodyPr>
          <a:lstStyle/>
          <a:p>
            <a:pPr algn="just"/>
            <a:r>
              <a:rPr lang="en-US" sz="1600" dirty="0">
                <a:cs typeface="Helvetica" panose="020B0604020202020204" pitchFamily="34" charset="0"/>
              </a:rPr>
              <a:t>1-D influence function at </a:t>
            </a:r>
            <a:r>
              <a:rPr lang="en-US" sz="1600" dirty="0" smtClean="0">
                <a:cs typeface="Helvetica" panose="020B0604020202020204" pitchFamily="34" charset="0"/>
              </a:rPr>
              <a:t>65V, collected with Keyence </a:t>
            </a:r>
            <a:r>
              <a:rPr lang="en-US" sz="1600" dirty="0">
                <a:cs typeface="Helvetica" panose="020B0604020202020204" pitchFamily="34" charset="0"/>
              </a:rPr>
              <a:t>LK-G10 laser displacement </a:t>
            </a:r>
            <a:r>
              <a:rPr lang="en-US" sz="1600" dirty="0" smtClean="0">
                <a:cs typeface="Helvetica" panose="020B0604020202020204" pitchFamily="34" charset="0"/>
              </a:rPr>
              <a:t>sensor  </a:t>
            </a:r>
            <a:endParaRPr lang="en-US" sz="1600" dirty="0">
              <a:cs typeface="Helvetica" panose="020B0604020202020204" pitchFamily="34" charset="0"/>
            </a:endParaRPr>
          </a:p>
        </p:txBody>
      </p:sp>
    </p:spTree>
    <p:extLst>
      <p:ext uri="{BB962C8B-B14F-4D97-AF65-F5344CB8AC3E}">
        <p14:creationId xmlns:p14="http://schemas.microsoft.com/office/powerpoint/2010/main" val="149491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title"/>
          </p:nvPr>
        </p:nvSpPr>
        <p:spPr/>
        <p:txBody>
          <a:bodyPr>
            <a:normAutofit/>
          </a:bodyPr>
          <a:lstStyle/>
          <a:p>
            <a:r>
              <a:rPr lang="en-US" dirty="0" smtClean="0"/>
              <a:t>Potential </a:t>
            </a:r>
            <a:r>
              <a:rPr lang="en-US" dirty="0" smtClean="0"/>
              <a:t>Prototype </a:t>
            </a:r>
            <a:r>
              <a:rPr lang="en-US" dirty="0" smtClean="0"/>
              <a:t>Designs</a:t>
            </a:r>
            <a:endParaRPr lang="en-US" dirty="0"/>
          </a:p>
        </p:txBody>
      </p:sp>
      <p:sp>
        <p:nvSpPr>
          <p:cNvPr id="44" name="Text Placeholder 43"/>
          <p:cNvSpPr>
            <a:spLocks noGrp="1"/>
          </p:cNvSpPr>
          <p:nvPr>
            <p:ph type="body" idx="1"/>
          </p:nvPr>
        </p:nvSpPr>
        <p:spPr>
          <a:xfrm>
            <a:off x="870803" y="4213471"/>
            <a:ext cx="10515600" cy="2685105"/>
          </a:xfrm>
        </p:spPr>
        <p:txBody>
          <a:bodyPr>
            <a:normAutofit fontScale="92500" lnSpcReduction="10000"/>
          </a:bodyPr>
          <a:lstStyle/>
          <a:p>
            <a:r>
              <a:rPr lang="en-US" sz="3200" dirty="0" smtClean="0"/>
              <a:t>Determine prototype design and build</a:t>
            </a:r>
          </a:p>
          <a:p>
            <a:r>
              <a:rPr lang="en-US" sz="3200" dirty="0" smtClean="0"/>
              <a:t>Collect metrology data using actuators</a:t>
            </a:r>
          </a:p>
          <a:p>
            <a:r>
              <a:rPr lang="en-US" sz="3200" dirty="0" smtClean="0"/>
              <a:t>Input influence functions to analytical design </a:t>
            </a:r>
          </a:p>
          <a:p>
            <a:pPr lvl="1"/>
            <a:r>
              <a:rPr lang="en-US" sz="2800" dirty="0" smtClean="0"/>
              <a:t>Calculate </a:t>
            </a:r>
            <a:r>
              <a:rPr lang="en-US" sz="2800" dirty="0" err="1" smtClean="0"/>
              <a:t>correctability</a:t>
            </a:r>
            <a:r>
              <a:rPr lang="en-US" sz="2800" dirty="0" smtClean="0"/>
              <a:t> of manufacturing errors and prescription switching</a:t>
            </a:r>
          </a:p>
          <a:p>
            <a:pPr lvl="1"/>
            <a:r>
              <a:rPr lang="en-US" sz="2800" dirty="0" smtClean="0"/>
              <a:t>Determine differences in analytical and measured influence functions</a:t>
            </a:r>
            <a:endParaRPr lang="en-US" sz="2800" dirty="0"/>
          </a:p>
        </p:txBody>
      </p:sp>
      <p:grpSp>
        <p:nvGrpSpPr>
          <p:cNvPr id="3" name="Group 2"/>
          <p:cNvGrpSpPr/>
          <p:nvPr/>
        </p:nvGrpSpPr>
        <p:grpSpPr>
          <a:xfrm>
            <a:off x="910924" y="867113"/>
            <a:ext cx="3159828" cy="3144233"/>
            <a:chOff x="-201899" y="1240496"/>
            <a:chExt cx="2956062" cy="2878565"/>
          </a:xfrm>
        </p:grpSpPr>
        <p:grpSp>
          <p:nvGrpSpPr>
            <p:cNvPr id="23" name="Group 22"/>
            <p:cNvGrpSpPr/>
            <p:nvPr/>
          </p:nvGrpSpPr>
          <p:grpSpPr>
            <a:xfrm rot="21115792">
              <a:off x="714073" y="1240496"/>
              <a:ext cx="2040090" cy="2878565"/>
              <a:chOff x="6451330" y="1225962"/>
              <a:chExt cx="2720120" cy="3838087"/>
            </a:xfrm>
          </p:grpSpPr>
          <p:grpSp>
            <p:nvGrpSpPr>
              <p:cNvPr id="28" name="Group 27"/>
              <p:cNvGrpSpPr/>
              <p:nvPr/>
            </p:nvGrpSpPr>
            <p:grpSpPr>
              <a:xfrm rot="515465">
                <a:off x="6629743" y="1225962"/>
                <a:ext cx="2306082" cy="3838087"/>
                <a:chOff x="5172434" y="795433"/>
                <a:chExt cx="1121383" cy="1784864"/>
              </a:xfrm>
            </p:grpSpPr>
            <p:sp>
              <p:nvSpPr>
                <p:cNvPr id="32" name="Flowchart: Magnetic Disk 31"/>
                <p:cNvSpPr/>
                <p:nvPr/>
              </p:nvSpPr>
              <p:spPr>
                <a:xfrm>
                  <a:off x="5172434" y="795433"/>
                  <a:ext cx="1121383" cy="1784864"/>
                </a:xfrm>
                <a:prstGeom prst="flowChartMagneticDisk">
                  <a:avLst/>
                </a:prstGeom>
                <a:gradFill flip="none" rotWithShape="1">
                  <a:gsLst>
                    <a:gs pos="0">
                      <a:srgbClr val="FFCF01"/>
                    </a:gs>
                    <a:gs pos="50000">
                      <a:srgbClr val="FFDA3B"/>
                    </a:gs>
                    <a:gs pos="100000">
                      <a:srgbClr val="FEF06A"/>
                    </a:gs>
                  </a:gsLst>
                  <a:lin ang="16200000" scaled="1"/>
                  <a:tileRect/>
                </a:gradFill>
                <a:ln w="28575" cap="flat" cmpd="sng" algn="ctr">
                  <a:noFill/>
                  <a:prstDash val="solid"/>
                </a:ln>
                <a:effectLst/>
              </p:spPr>
              <p:txBody>
                <a:bodyPr rtlCol="0" anchor="ctr"/>
                <a:lstStyle/>
                <a:p>
                  <a:pPr algn="ctr" defTabSz="685829">
                    <a:defRPr/>
                  </a:pPr>
                  <a:endParaRPr lang="en-US" sz="1100" b="1" kern="0">
                    <a:solidFill>
                      <a:srgbClr val="FFFFFF"/>
                    </a:solidFill>
                  </a:endParaRPr>
                </a:p>
              </p:txBody>
            </p:sp>
            <p:sp>
              <p:nvSpPr>
                <p:cNvPr id="33" name="Oval 32"/>
                <p:cNvSpPr/>
                <p:nvPr/>
              </p:nvSpPr>
              <p:spPr>
                <a:xfrm>
                  <a:off x="5172943" y="816484"/>
                  <a:ext cx="1107861" cy="474710"/>
                </a:xfrm>
                <a:prstGeom prst="ellipse">
                  <a:avLst/>
                </a:prstGeom>
                <a:solidFill>
                  <a:srgbClr val="FFCF01"/>
                </a:solidFill>
                <a:ln w="25400" cap="flat" cmpd="sng" algn="ctr">
                  <a:noFill/>
                  <a:prstDash val="solid"/>
                </a:ln>
                <a:effectLst/>
              </p:spPr>
              <p:txBody>
                <a:bodyPr rtlCol="0" anchor="ctr"/>
                <a:lstStyle/>
                <a:p>
                  <a:pPr algn="ctr" defTabSz="685829">
                    <a:defRPr/>
                  </a:pPr>
                  <a:endParaRPr lang="en-US" sz="1100" b="1" kern="0">
                    <a:solidFill>
                      <a:srgbClr val="FFFFFF"/>
                    </a:solidFill>
                  </a:endParaRPr>
                </a:p>
              </p:txBody>
            </p:sp>
          </p:grpSp>
          <p:sp>
            <p:nvSpPr>
              <p:cNvPr id="25" name="Arc 24"/>
              <p:cNvSpPr/>
              <p:nvPr/>
            </p:nvSpPr>
            <p:spPr>
              <a:xfrm rot="610558" flipH="1" flipV="1">
                <a:off x="6645933" y="2499218"/>
                <a:ext cx="2345835" cy="1133117"/>
              </a:xfrm>
              <a:prstGeom prst="arc">
                <a:avLst>
                  <a:gd name="adj1" fmla="val 15758731"/>
                  <a:gd name="adj2" fmla="val 17372300"/>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26" name="Arc 25"/>
              <p:cNvSpPr/>
              <p:nvPr/>
            </p:nvSpPr>
            <p:spPr>
              <a:xfrm rot="484208" flipH="1" flipV="1">
                <a:off x="6451330" y="3871691"/>
                <a:ext cx="2345835" cy="1133117"/>
              </a:xfrm>
              <a:prstGeom prst="arc">
                <a:avLst>
                  <a:gd name="adj1" fmla="val 15758731"/>
                  <a:gd name="adj2" fmla="val 17372300"/>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27" name="Arc 26"/>
              <p:cNvSpPr/>
              <p:nvPr/>
            </p:nvSpPr>
            <p:spPr>
              <a:xfrm rot="344095" flipH="1" flipV="1">
                <a:off x="6825615" y="1231958"/>
                <a:ext cx="2345835" cy="1133117"/>
              </a:xfrm>
              <a:prstGeom prst="arc">
                <a:avLst>
                  <a:gd name="adj1" fmla="val 15758731"/>
                  <a:gd name="adj2" fmla="val 17372300"/>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sp>
          <p:nvSpPr>
            <p:cNvPr id="35" name="TextBox 34"/>
            <p:cNvSpPr txBox="1"/>
            <p:nvPr/>
          </p:nvSpPr>
          <p:spPr>
            <a:xfrm>
              <a:off x="164451" y="2268278"/>
              <a:ext cx="1114749" cy="845314"/>
            </a:xfrm>
            <a:prstGeom prst="rect">
              <a:avLst/>
            </a:prstGeom>
            <a:noFill/>
          </p:spPr>
          <p:txBody>
            <a:bodyPr wrap="square" rtlCol="0">
              <a:spAutoFit/>
            </a:bodyPr>
            <a:lstStyle/>
            <a:p>
              <a:pPr algn="ctr"/>
              <a:r>
                <a:rPr lang="en-US" dirty="0" smtClean="0"/>
                <a:t>surface-parallel </a:t>
              </a:r>
              <a:r>
                <a:rPr lang="en-US" dirty="0"/>
                <a:t>actuators</a:t>
              </a:r>
            </a:p>
          </p:txBody>
        </p:sp>
        <p:sp>
          <p:nvSpPr>
            <p:cNvPr id="37" name="TextBox 36"/>
            <p:cNvSpPr txBox="1"/>
            <p:nvPr/>
          </p:nvSpPr>
          <p:spPr>
            <a:xfrm>
              <a:off x="-201899" y="1343021"/>
              <a:ext cx="732699" cy="591720"/>
            </a:xfrm>
            <a:prstGeom prst="rect">
              <a:avLst/>
            </a:prstGeom>
            <a:noFill/>
          </p:spPr>
          <p:txBody>
            <a:bodyPr wrap="square" rtlCol="0">
              <a:spAutoFit/>
            </a:bodyPr>
            <a:lstStyle/>
            <a:p>
              <a:pPr algn="ctr"/>
              <a:r>
                <a:rPr lang="en-US" dirty="0"/>
                <a:t>IXPE shell</a:t>
              </a:r>
            </a:p>
          </p:txBody>
        </p:sp>
        <p:cxnSp>
          <p:nvCxnSpPr>
            <p:cNvPr id="39" name="Straight Arrow Connector 38"/>
            <p:cNvCxnSpPr>
              <a:stCxn id="37" idx="3"/>
              <a:endCxn id="33" idx="2"/>
            </p:cNvCxnSpPr>
            <p:nvPr/>
          </p:nvCxnSpPr>
          <p:spPr>
            <a:xfrm>
              <a:off x="530800" y="1638881"/>
              <a:ext cx="327617" cy="136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35" idx="3"/>
              <a:endCxn id="27" idx="2"/>
            </p:cNvCxnSpPr>
            <p:nvPr/>
          </p:nvCxnSpPr>
          <p:spPr>
            <a:xfrm flipV="1">
              <a:off x="1279200" y="2084882"/>
              <a:ext cx="314794" cy="6060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6465702" y="955327"/>
            <a:ext cx="4351427" cy="3147685"/>
            <a:chOff x="6892518" y="2508772"/>
            <a:chExt cx="3872295" cy="2882684"/>
          </a:xfrm>
        </p:grpSpPr>
        <p:grpSp>
          <p:nvGrpSpPr>
            <p:cNvPr id="29" name="Group 28"/>
            <p:cNvGrpSpPr/>
            <p:nvPr/>
          </p:nvGrpSpPr>
          <p:grpSpPr>
            <a:xfrm rot="21115792">
              <a:off x="6892518" y="2512891"/>
              <a:ext cx="2789396" cy="2878565"/>
              <a:chOff x="5924906" y="1396551"/>
              <a:chExt cx="3719194" cy="3838087"/>
            </a:xfrm>
          </p:grpSpPr>
          <p:grpSp>
            <p:nvGrpSpPr>
              <p:cNvPr id="30" name="Group 29"/>
              <p:cNvGrpSpPr/>
              <p:nvPr/>
            </p:nvGrpSpPr>
            <p:grpSpPr>
              <a:xfrm rot="20197614">
                <a:off x="5924906" y="1396551"/>
                <a:ext cx="3719194" cy="3838087"/>
                <a:chOff x="4486331" y="876787"/>
                <a:chExt cx="3719194" cy="3838087"/>
              </a:xfrm>
            </p:grpSpPr>
            <p:grpSp>
              <p:nvGrpSpPr>
                <p:cNvPr id="43" name="Group 42"/>
                <p:cNvGrpSpPr/>
                <p:nvPr/>
              </p:nvGrpSpPr>
              <p:grpSpPr>
                <a:xfrm rot="1917851">
                  <a:off x="5180567" y="876787"/>
                  <a:ext cx="2306083" cy="3838087"/>
                  <a:chOff x="5180567" y="876788"/>
                  <a:chExt cx="1121383" cy="1784864"/>
                </a:xfrm>
              </p:grpSpPr>
              <p:sp>
                <p:nvSpPr>
                  <p:cNvPr id="51" name="Flowchart: Magnetic Disk 50"/>
                  <p:cNvSpPr/>
                  <p:nvPr/>
                </p:nvSpPr>
                <p:spPr>
                  <a:xfrm>
                    <a:off x="5180567" y="876788"/>
                    <a:ext cx="1121383" cy="1784864"/>
                  </a:xfrm>
                  <a:prstGeom prst="flowChartMagneticDisk">
                    <a:avLst/>
                  </a:prstGeom>
                  <a:gradFill flip="none" rotWithShape="1">
                    <a:gsLst>
                      <a:gs pos="0">
                        <a:srgbClr val="FFCF01"/>
                      </a:gs>
                      <a:gs pos="50000">
                        <a:srgbClr val="FFDA3B"/>
                      </a:gs>
                      <a:gs pos="100000">
                        <a:srgbClr val="FEF06A"/>
                      </a:gs>
                    </a:gsLst>
                    <a:lin ang="16200000" scaled="1"/>
                    <a:tileRect/>
                  </a:gradFill>
                  <a:ln w="28575" cap="flat" cmpd="sng" algn="ctr">
                    <a:noFill/>
                    <a:prstDash val="solid"/>
                  </a:ln>
                  <a:effectLst/>
                </p:spPr>
                <p:txBody>
                  <a:bodyPr rtlCol="0" anchor="ctr"/>
                  <a:lstStyle/>
                  <a:p>
                    <a:pPr algn="ctr" defTabSz="685829">
                      <a:defRPr/>
                    </a:pPr>
                    <a:endParaRPr lang="en-US" sz="1100" b="1" kern="0">
                      <a:solidFill>
                        <a:srgbClr val="FFFFFF"/>
                      </a:solidFill>
                    </a:endParaRPr>
                  </a:p>
                </p:txBody>
              </p:sp>
              <p:sp>
                <p:nvSpPr>
                  <p:cNvPr id="53" name="Oval 52"/>
                  <p:cNvSpPr/>
                  <p:nvPr/>
                </p:nvSpPr>
                <p:spPr>
                  <a:xfrm>
                    <a:off x="5189444" y="912619"/>
                    <a:ext cx="1107861" cy="474710"/>
                  </a:xfrm>
                  <a:prstGeom prst="ellipse">
                    <a:avLst/>
                  </a:prstGeom>
                  <a:solidFill>
                    <a:srgbClr val="FFCF01"/>
                  </a:solidFill>
                  <a:ln w="25400" cap="flat" cmpd="sng" algn="ctr">
                    <a:noFill/>
                    <a:prstDash val="solid"/>
                  </a:ln>
                  <a:effectLst/>
                </p:spPr>
                <p:txBody>
                  <a:bodyPr rtlCol="0" anchor="ctr"/>
                  <a:lstStyle/>
                  <a:p>
                    <a:pPr algn="ctr" defTabSz="685829">
                      <a:defRPr/>
                    </a:pPr>
                    <a:endParaRPr lang="en-US" sz="1100" b="1" kern="0">
                      <a:solidFill>
                        <a:srgbClr val="FFFFFF"/>
                      </a:solidFill>
                    </a:endParaRPr>
                  </a:p>
                </p:txBody>
              </p:sp>
            </p:grpSp>
            <p:sp>
              <p:nvSpPr>
                <p:cNvPr id="47" name="Arc 46"/>
                <p:cNvSpPr/>
                <p:nvPr/>
              </p:nvSpPr>
              <p:spPr>
                <a:xfrm rot="2012944" flipH="1" flipV="1">
                  <a:off x="5177460" y="2235240"/>
                  <a:ext cx="2345834" cy="1133118"/>
                </a:xfrm>
                <a:prstGeom prst="arc">
                  <a:avLst>
                    <a:gd name="adj1" fmla="val 10781756"/>
                    <a:gd name="adj2" fmla="val 0"/>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49" name="Arc 48"/>
                <p:cNvSpPr/>
                <p:nvPr/>
              </p:nvSpPr>
              <p:spPr>
                <a:xfrm rot="1803136" flipH="1" flipV="1">
                  <a:off x="5859691" y="1105779"/>
                  <a:ext cx="2345834" cy="1133118"/>
                </a:xfrm>
                <a:prstGeom prst="arc">
                  <a:avLst>
                    <a:gd name="adj1" fmla="val 10781756"/>
                    <a:gd name="adj2" fmla="val 10775868"/>
                  </a:avLst>
                </a:prstGeom>
                <a:ln w="508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50" name="Arc 49"/>
                <p:cNvSpPr/>
                <p:nvPr/>
              </p:nvSpPr>
              <p:spPr>
                <a:xfrm rot="2012944" flipH="1" flipV="1">
                  <a:off x="4486331" y="3270301"/>
                  <a:ext cx="2317252" cy="1243832"/>
                </a:xfrm>
                <a:prstGeom prst="arc">
                  <a:avLst>
                    <a:gd name="adj1" fmla="val 10781756"/>
                    <a:gd name="adj2" fmla="val 0"/>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sp>
            <p:nvSpPr>
              <p:cNvPr id="31" name="Arc 30"/>
              <p:cNvSpPr/>
              <p:nvPr/>
            </p:nvSpPr>
            <p:spPr>
              <a:xfrm rot="610558" flipH="1" flipV="1">
                <a:off x="6609456" y="2750046"/>
                <a:ext cx="2345834" cy="1133118"/>
              </a:xfrm>
              <a:prstGeom prst="arc">
                <a:avLst>
                  <a:gd name="adj1" fmla="val 15758731"/>
                  <a:gd name="adj2" fmla="val 17372300"/>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36" name="Arc 35"/>
              <p:cNvSpPr/>
              <p:nvPr/>
            </p:nvSpPr>
            <p:spPr>
              <a:xfrm rot="786471" flipH="1" flipV="1">
                <a:off x="6356551" y="4081780"/>
                <a:ext cx="2345834" cy="1133118"/>
              </a:xfrm>
              <a:prstGeom prst="arc">
                <a:avLst>
                  <a:gd name="adj1" fmla="val 15758731"/>
                  <a:gd name="adj2" fmla="val 17372300"/>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38" name="Arc 37"/>
              <p:cNvSpPr/>
              <p:nvPr/>
            </p:nvSpPr>
            <p:spPr>
              <a:xfrm rot="344095" flipH="1" flipV="1">
                <a:off x="6789005" y="1435364"/>
                <a:ext cx="2345834" cy="1133118"/>
              </a:xfrm>
              <a:prstGeom prst="arc">
                <a:avLst>
                  <a:gd name="adj1" fmla="val 15758731"/>
                  <a:gd name="adj2" fmla="val 17372300"/>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 name="Group 1"/>
            <p:cNvGrpSpPr/>
            <p:nvPr/>
          </p:nvGrpSpPr>
          <p:grpSpPr>
            <a:xfrm>
              <a:off x="8323753" y="2508772"/>
              <a:ext cx="2441060" cy="2705639"/>
              <a:chOff x="8323753" y="2508772"/>
              <a:chExt cx="2441060" cy="2705639"/>
            </a:xfrm>
          </p:grpSpPr>
          <p:sp>
            <p:nvSpPr>
              <p:cNvPr id="54" name="TextBox 53"/>
              <p:cNvSpPr txBox="1"/>
              <p:nvPr/>
            </p:nvSpPr>
            <p:spPr>
              <a:xfrm>
                <a:off x="9640687" y="4622494"/>
                <a:ext cx="1124126" cy="591917"/>
              </a:xfrm>
              <a:prstGeom prst="rect">
                <a:avLst/>
              </a:prstGeom>
              <a:noFill/>
            </p:spPr>
            <p:txBody>
              <a:bodyPr wrap="square" rtlCol="0">
                <a:spAutoFit/>
              </a:bodyPr>
              <a:lstStyle/>
              <a:p>
                <a:pPr algn="ctr"/>
                <a:r>
                  <a:rPr lang="en-US" dirty="0"/>
                  <a:t>stiffness rings</a:t>
                </a:r>
              </a:p>
            </p:txBody>
          </p:sp>
          <p:cxnSp>
            <p:nvCxnSpPr>
              <p:cNvPr id="55" name="Straight Arrow Connector 54"/>
              <p:cNvCxnSpPr>
                <a:stCxn id="54" idx="1"/>
                <a:endCxn id="50" idx="0"/>
              </p:cNvCxnSpPr>
              <p:nvPr/>
            </p:nvCxnSpPr>
            <p:spPr>
              <a:xfrm flipH="1">
                <a:off x="9124004" y="4918453"/>
                <a:ext cx="516683" cy="456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9301379" y="3269574"/>
                <a:ext cx="1114749" cy="845595"/>
              </a:xfrm>
              <a:prstGeom prst="rect">
                <a:avLst/>
              </a:prstGeom>
              <a:noFill/>
            </p:spPr>
            <p:txBody>
              <a:bodyPr wrap="square" rtlCol="0">
                <a:spAutoFit/>
              </a:bodyPr>
              <a:lstStyle/>
              <a:p>
                <a:pPr algn="ctr"/>
                <a:r>
                  <a:rPr lang="en-US" dirty="0"/>
                  <a:t>surface-parallel actuators</a:t>
                </a:r>
              </a:p>
            </p:txBody>
          </p:sp>
          <p:cxnSp>
            <p:nvCxnSpPr>
              <p:cNvPr id="57" name="Straight Arrow Connector 56"/>
              <p:cNvCxnSpPr>
                <a:stCxn id="56" idx="1"/>
                <a:endCxn id="31" idx="0"/>
              </p:cNvCxnSpPr>
              <p:nvPr/>
            </p:nvCxnSpPr>
            <p:spPr>
              <a:xfrm flipH="1">
                <a:off x="8323753" y="3692372"/>
                <a:ext cx="977626" cy="6866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9868178" y="2508772"/>
                <a:ext cx="669258" cy="591917"/>
              </a:xfrm>
              <a:prstGeom prst="rect">
                <a:avLst/>
              </a:prstGeom>
              <a:noFill/>
            </p:spPr>
            <p:txBody>
              <a:bodyPr wrap="square" rtlCol="0">
                <a:spAutoFit/>
              </a:bodyPr>
              <a:lstStyle/>
              <a:p>
                <a:pPr algn="ctr"/>
                <a:r>
                  <a:rPr lang="en-US" dirty="0"/>
                  <a:t>IXPE shell</a:t>
                </a:r>
              </a:p>
            </p:txBody>
          </p:sp>
          <p:cxnSp>
            <p:nvCxnSpPr>
              <p:cNvPr id="59" name="Straight Arrow Connector 58"/>
              <p:cNvCxnSpPr>
                <a:stCxn id="58" idx="1"/>
              </p:cNvCxnSpPr>
              <p:nvPr/>
            </p:nvCxnSpPr>
            <p:spPr>
              <a:xfrm flipH="1">
                <a:off x="8735582" y="2804731"/>
                <a:ext cx="1132596" cy="2105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63" name="Left-Right Arrow 62"/>
          <p:cNvSpPr/>
          <p:nvPr/>
        </p:nvSpPr>
        <p:spPr bwMode="auto">
          <a:xfrm>
            <a:off x="4358310" y="1646189"/>
            <a:ext cx="2325642" cy="1516882"/>
          </a:xfrm>
          <a:prstGeom prst="leftRightArrow">
            <a:avLst>
              <a:gd name="adj1" fmla="val 64260"/>
              <a:gd name="adj2" fmla="val 31202"/>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2800" dirty="0">
              <a:latin typeface="Arial" pitchFamily="-65" charset="0"/>
              <a:ea typeface="ＭＳ Ｐゴシック" pitchFamily="-65" charset="-128"/>
              <a:cs typeface="ＭＳ Ｐゴシック" pitchFamily="-65" charset="-128"/>
            </a:endParaRPr>
          </a:p>
        </p:txBody>
      </p:sp>
      <p:sp>
        <p:nvSpPr>
          <p:cNvPr id="6" name="Rectangle 5"/>
          <p:cNvSpPr/>
          <p:nvPr/>
        </p:nvSpPr>
        <p:spPr>
          <a:xfrm>
            <a:off x="4512687" y="2027839"/>
            <a:ext cx="1969941" cy="707886"/>
          </a:xfrm>
          <a:prstGeom prst="rect">
            <a:avLst/>
          </a:prstGeom>
        </p:spPr>
        <p:txBody>
          <a:bodyPr wrap="square">
            <a:spAutoFit/>
          </a:bodyPr>
          <a:lstStyle/>
          <a:p>
            <a:pPr algn="ctr"/>
            <a:r>
              <a:rPr lang="en-US" sz="2000" dirty="0"/>
              <a:t>choose after coupon studies</a:t>
            </a:r>
          </a:p>
        </p:txBody>
      </p:sp>
    </p:spTree>
    <p:extLst>
      <p:ext uri="{BB962C8B-B14F-4D97-AF65-F5344CB8AC3E}">
        <p14:creationId xmlns:p14="http://schemas.microsoft.com/office/powerpoint/2010/main" val="31220795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Work</a:t>
            </a:r>
            <a:endParaRPr lang="en-US" dirty="0"/>
          </a:p>
        </p:txBody>
      </p:sp>
      <p:sp>
        <p:nvSpPr>
          <p:cNvPr id="3" name="Text Placeholder 2"/>
          <p:cNvSpPr>
            <a:spLocks noGrp="1"/>
          </p:cNvSpPr>
          <p:nvPr>
            <p:ph type="body" idx="1"/>
          </p:nvPr>
        </p:nvSpPr>
        <p:spPr/>
        <p:txBody>
          <a:bodyPr/>
          <a:lstStyle/>
          <a:p>
            <a:r>
              <a:rPr lang="en-US" dirty="0" smtClean="0"/>
              <a:t>Bonding</a:t>
            </a:r>
          </a:p>
          <a:p>
            <a:r>
              <a:rPr lang="en-US" dirty="0" smtClean="0"/>
              <a:t>Actuators</a:t>
            </a:r>
          </a:p>
          <a:p>
            <a:r>
              <a:rPr lang="en-US" dirty="0" smtClean="0"/>
              <a:t>Collaborations</a:t>
            </a:r>
          </a:p>
          <a:p>
            <a:r>
              <a:rPr lang="en-US" dirty="0" smtClean="0"/>
              <a:t>Modeling and analysis</a:t>
            </a:r>
            <a:endParaRPr lang="en-US" dirty="0"/>
          </a:p>
        </p:txBody>
      </p:sp>
    </p:spTree>
    <p:extLst>
      <p:ext uri="{BB962C8B-B14F-4D97-AF65-F5344CB8AC3E}">
        <p14:creationId xmlns:p14="http://schemas.microsoft.com/office/powerpoint/2010/main" val="24236543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3786</TotalTime>
  <Words>676</Words>
  <Application>Microsoft Office PowerPoint</Application>
  <PresentationFormat>Widescreen</PresentationFormat>
  <Paragraphs>91</Paragraphs>
  <Slides>11</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ＭＳ Ｐゴシック</vt:lpstr>
      <vt:lpstr>Arial</vt:lpstr>
      <vt:lpstr>Calibri</vt:lpstr>
      <vt:lpstr>Calibri Light</vt:lpstr>
      <vt:lpstr>Corbel</vt:lpstr>
      <vt:lpstr>Helvetica</vt:lpstr>
      <vt:lpstr>Symbol</vt:lpstr>
      <vt:lpstr>Times New Roman</vt:lpstr>
      <vt:lpstr>Wingdings</vt:lpstr>
      <vt:lpstr>Office Theme</vt:lpstr>
      <vt:lpstr>Active full-shell grazing-incidence optics</vt:lpstr>
      <vt:lpstr>Scientific Discoveries with Chandra</vt:lpstr>
      <vt:lpstr>Increase Surface Area</vt:lpstr>
      <vt:lpstr>Off-axis Angular Resolution</vt:lpstr>
      <vt:lpstr>Pathfinder</vt:lpstr>
      <vt:lpstr>Potential Actuation</vt:lpstr>
      <vt:lpstr>Analytical Results</vt:lpstr>
      <vt:lpstr>Coupon Configuration Analysis</vt:lpstr>
      <vt:lpstr>Active Optics Demonstrator</vt:lpstr>
      <vt:lpstr>Potential Prototype Designs</vt:lpstr>
      <vt:lpstr>Continuation of Work</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Jacqueline (MSFC-ST12)</dc:creator>
  <cp:lastModifiedBy>Davis, Jacqueline (MSFC-ST12)</cp:lastModifiedBy>
  <cp:revision>106</cp:revision>
  <dcterms:created xsi:type="dcterms:W3CDTF">2021-07-26T19:18:53Z</dcterms:created>
  <dcterms:modified xsi:type="dcterms:W3CDTF">2021-07-30T22:01:48Z</dcterms:modified>
</cp:coreProperties>
</file>