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4" r:id="rId5"/>
  </p:sldMasterIdLst>
  <p:notesMasterIdLst>
    <p:notesMasterId r:id="rId25"/>
  </p:notesMasterIdLst>
  <p:sldIdLst>
    <p:sldId id="260" r:id="rId6"/>
    <p:sldId id="286" r:id="rId7"/>
    <p:sldId id="266" r:id="rId8"/>
    <p:sldId id="288" r:id="rId9"/>
    <p:sldId id="267" r:id="rId10"/>
    <p:sldId id="289" r:id="rId11"/>
    <p:sldId id="268" r:id="rId12"/>
    <p:sldId id="269" r:id="rId13"/>
    <p:sldId id="270" r:id="rId14"/>
    <p:sldId id="284" r:id="rId15"/>
    <p:sldId id="287" r:id="rId16"/>
    <p:sldId id="271" r:id="rId17"/>
    <p:sldId id="282" r:id="rId18"/>
    <p:sldId id="272" r:id="rId19"/>
    <p:sldId id="273" r:id="rId20"/>
    <p:sldId id="291" r:id="rId21"/>
    <p:sldId id="283" r:id="rId22"/>
    <p:sldId id="27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eykes, Amy J. (JSC-SD311)[WYLE LABORATORIES, INC.]" initials="KAJ(LI" lastIdx="5" clrIdx="0">
    <p:extLst>
      <p:ext uri="{19B8F6BF-5375-455C-9EA6-DF929625EA0E}">
        <p15:presenceInfo xmlns:p15="http://schemas.microsoft.com/office/powerpoint/2012/main" userId="S::akreykes@ndc.nasa.gov::395cfccc-e245-4f1b-a7d6-9932a48583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37517" autoAdjust="0"/>
  </p:normalViewPr>
  <p:slideViewPr>
    <p:cSldViewPr snapToGrid="0">
      <p:cViewPr varScale="1">
        <p:scale>
          <a:sx n="22" d="100"/>
          <a:sy n="22" d="100"/>
        </p:scale>
        <p:origin x="2116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E41A6-4206-4D4F-8EBB-72FFD8930D53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1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803BE-7FAE-4E70-9875-CD4F69801E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2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49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6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Lynn B – Added the new IMPACT project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86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57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Max concurrence ranking possible = 9 </a:t>
            </a:r>
          </a:p>
          <a:p>
            <a:endParaRPr lang="en-US" dirty="0"/>
          </a:p>
          <a:p>
            <a:r>
              <a:rPr lang="en-US" dirty="0"/>
              <a:t>All conditions with a concurrence ranking of 3 or higher were discussed to consensus by the CST.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98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CST backgrounds: </a:t>
            </a:r>
          </a:p>
          <a:p>
            <a:pPr lvl="0"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Physicians – Family Medicine, Internal Medicine, Emergency Medicine, Pathology, Physical Medicine &amp; Rehabilitation, Sports Medicine, Aerospace Medicine, Public Health.</a:t>
            </a:r>
          </a:p>
          <a:p>
            <a:pPr lvl="0"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Nurses – Registered Nurse, Master of Science in Nursing (emergency nursing, critical care, nursing informatics)  </a:t>
            </a:r>
          </a:p>
          <a:p>
            <a:pPr lvl="0"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Epidemiologist</a:t>
            </a:r>
          </a:p>
          <a:p>
            <a:pPr lvl="0"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 Scientists</a:t>
            </a:r>
          </a:p>
          <a:p>
            <a:endParaRPr lang="en-US" dirty="0"/>
          </a:p>
          <a:p>
            <a:r>
              <a:rPr lang="en-US" dirty="0"/>
              <a:t>3 SME’s vetted the list and provided feedback for the conditions, BC/WC. </a:t>
            </a:r>
          </a:p>
          <a:p>
            <a:pPr marL="228600" indent="-228600">
              <a:buAutoNum type="arabicParenR"/>
            </a:pPr>
            <a:r>
              <a:rPr lang="en-US" dirty="0"/>
              <a:t>Physician astronaut, 2/3) 2 Operational Flight docs </a:t>
            </a:r>
          </a:p>
          <a:p>
            <a:pPr marL="228600" indent="-22860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Remaining Conditions List (ARCL): (173 conditions)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Removed Conditions List (RCL): (68 conditions)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Proposed Future Conditions List (PFCL): (89 conditions).  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*Note – the 120 conditions was determined as a time and resource feasible target by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ExMC for IMPACT 1.0. 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3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Strove to include/collaborate with SMEs outside of ExMC for input into the ICL 1.0.  (This was not done with IMM).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25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BHP – (Lavender) IMM had 3 conditions (Anxiety, Depression, Sleep Disorder).  </a:t>
            </a:r>
          </a:p>
          <a:p>
            <a:r>
              <a:rPr lang="en-US" b="1" dirty="0"/>
              <a:t>Doubled in ICL 1.0 to 6 conditions</a:t>
            </a:r>
            <a:r>
              <a:rPr lang="en-US" b="0" dirty="0"/>
              <a:t> </a:t>
            </a:r>
          </a:p>
          <a:p>
            <a:r>
              <a:rPr lang="en-US" b="0" dirty="0">
                <a:sym typeface="Wingdings" panose="05000000000000000000" pitchFamily="2" charset="2"/>
              </a:rPr>
              <a:t> BHP assisted in the creation of these conditions and their BC/WC definitions. 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EVA Related conditions (Blue) – IMM had 3 conditions (DCS, Fingernail delamination, Paresthesia secondary to EVA)</a:t>
            </a:r>
          </a:p>
          <a:p>
            <a:r>
              <a:rPr lang="en-US" b="1" dirty="0"/>
              <a:t>More than doubled in ICL 1.0 to 8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19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Gravity Well conditions </a:t>
            </a:r>
            <a:r>
              <a:rPr lang="en-US" dirty="0"/>
              <a:t>– This is a new category of conditions that did not exist with IMM b/c this would be occurring post-flight.  With exploration missions, they may occur inflight during surface operations during gravity well transitions.  </a:t>
            </a:r>
          </a:p>
          <a:p>
            <a:endParaRPr lang="en-US" dirty="0"/>
          </a:p>
          <a:p>
            <a:r>
              <a:rPr lang="en-US" dirty="0"/>
              <a:t>The Space Adaptation Syndromes are still represented in ICL 1.0.  (Yellow)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575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ICL 1.0 has 120 conditions listed by name </a:t>
            </a:r>
          </a:p>
          <a:p>
            <a:endParaRPr lang="en-US" dirty="0"/>
          </a:p>
          <a:p>
            <a:r>
              <a:rPr lang="en-US" b="1" u="sng" dirty="0"/>
              <a:t>BUT….</a:t>
            </a:r>
            <a:r>
              <a:rPr lang="en-US" b="0" u="none" dirty="0"/>
              <a:t>  The best/worst case scenarios for the conditions were refined by the CST and they </a:t>
            </a:r>
            <a:r>
              <a:rPr lang="en-US" b="1" u="none" dirty="0"/>
              <a:t>include an additional 120 conditions</a:t>
            </a:r>
            <a:r>
              <a:rPr lang="en-US" b="0" u="none" dirty="0"/>
              <a:t> that are not listed explicitly in the condition titles.  </a:t>
            </a:r>
          </a:p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89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a condition not explicitly stated in the title, but included in the best/worst case scenario – </a:t>
            </a:r>
          </a:p>
          <a:p>
            <a:endParaRPr lang="en-US" dirty="0"/>
          </a:p>
          <a:p>
            <a:r>
              <a:rPr lang="en-US" dirty="0"/>
              <a:t>Pyelonephritis is included in the WC of UTI.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2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Recall that for forward planning for future iterations of IMPACT 1.0, there is a Proposed Future Conditions List as well as an archived “All Remaining Conditions List” from this process.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17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12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Especially Rachel Passmore w/ BHP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Rahul Suresh for his mentorship as I took on the lead for this project. </a:t>
            </a:r>
          </a:p>
          <a:p>
            <a:endParaRPr lang="en-US" dirty="0"/>
          </a:p>
          <a:p>
            <a:r>
              <a:rPr lang="en-US" dirty="0"/>
              <a:t>25 hours of consensus meetings with the entire CST (plus homework of reviewing conditions and providing feedback)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04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17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8" descr="Back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1" y="0"/>
            <a:ext cx="12211051" cy="7203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Line 34"/>
          <p:cNvSpPr>
            <a:spLocks noChangeShapeType="1"/>
          </p:cNvSpPr>
          <p:nvPr/>
        </p:nvSpPr>
        <p:spPr bwMode="auto">
          <a:xfrm>
            <a:off x="0" y="1603375"/>
            <a:ext cx="7721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0" y="1835150"/>
            <a:ext cx="7416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0" y="2062166"/>
            <a:ext cx="7213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0" y="1371600"/>
            <a:ext cx="8026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9" name="Line 43"/>
          <p:cNvSpPr>
            <a:spLocks noChangeShapeType="1"/>
          </p:cNvSpPr>
          <p:nvPr/>
        </p:nvSpPr>
        <p:spPr bwMode="auto">
          <a:xfrm rot="16200000">
            <a:off x="5149851" y="6515100"/>
            <a:ext cx="6858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rot="16200000">
            <a:off x="4773084" y="6438900"/>
            <a:ext cx="838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1" name="Line 45"/>
          <p:cNvSpPr>
            <a:spLocks noChangeShapeType="1"/>
          </p:cNvSpPr>
          <p:nvPr/>
        </p:nvSpPr>
        <p:spPr bwMode="auto">
          <a:xfrm rot="16200000">
            <a:off x="3477684" y="6057900"/>
            <a:ext cx="1600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>
            <a:off x="3977217" y="6248400"/>
            <a:ext cx="1219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rot="16200000">
            <a:off x="4396317" y="6362700"/>
            <a:ext cx="9906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4" name="Line 48"/>
          <p:cNvSpPr>
            <a:spLocks noChangeShapeType="1"/>
          </p:cNvSpPr>
          <p:nvPr/>
        </p:nvSpPr>
        <p:spPr bwMode="auto">
          <a:xfrm rot="16200000">
            <a:off x="2978151" y="5867400"/>
            <a:ext cx="1981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5" name="Text Box 74"/>
          <p:cNvSpPr txBox="1">
            <a:spLocks noChangeArrowheads="1"/>
          </p:cNvSpPr>
          <p:nvPr/>
        </p:nvSpPr>
        <p:spPr bwMode="auto">
          <a:xfrm>
            <a:off x="624421" y="423868"/>
            <a:ext cx="8824383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000" dirty="0">
                <a:latin typeface="Helvetica" charset="0"/>
                <a:ea typeface="MS PGothic" pitchFamily="34" charset="-128"/>
                <a:cs typeface="+mn-cs"/>
              </a:rPr>
              <a:t>National Aeronautics and Space Administration</a:t>
            </a:r>
          </a:p>
        </p:txBody>
      </p:sp>
      <p:sp>
        <p:nvSpPr>
          <p:cNvPr id="16" name="Line 113"/>
          <p:cNvSpPr>
            <a:spLocks noChangeShapeType="1"/>
          </p:cNvSpPr>
          <p:nvPr/>
        </p:nvSpPr>
        <p:spPr bwMode="auto">
          <a:xfrm rot="16200000">
            <a:off x="5524500" y="6591300"/>
            <a:ext cx="5334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7" name="Line 123"/>
          <p:cNvSpPr>
            <a:spLocks noChangeShapeType="1"/>
          </p:cNvSpPr>
          <p:nvPr/>
        </p:nvSpPr>
        <p:spPr bwMode="auto">
          <a:xfrm>
            <a:off x="0" y="2284418"/>
            <a:ext cx="6705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8" name="Line 124"/>
          <p:cNvSpPr>
            <a:spLocks noChangeShapeType="1"/>
          </p:cNvSpPr>
          <p:nvPr/>
        </p:nvSpPr>
        <p:spPr bwMode="auto">
          <a:xfrm>
            <a:off x="0" y="2516193"/>
            <a:ext cx="5588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9" name="Line 125"/>
          <p:cNvSpPr>
            <a:spLocks noChangeShapeType="1"/>
          </p:cNvSpPr>
          <p:nvPr/>
        </p:nvSpPr>
        <p:spPr bwMode="auto">
          <a:xfrm>
            <a:off x="0" y="2743200"/>
            <a:ext cx="52832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0" name="Line 127"/>
          <p:cNvSpPr>
            <a:spLocks noChangeShapeType="1"/>
          </p:cNvSpPr>
          <p:nvPr/>
        </p:nvSpPr>
        <p:spPr bwMode="auto">
          <a:xfrm>
            <a:off x="0" y="2974975"/>
            <a:ext cx="4978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1" name="Line 128"/>
          <p:cNvSpPr>
            <a:spLocks noChangeShapeType="1"/>
          </p:cNvSpPr>
          <p:nvPr/>
        </p:nvSpPr>
        <p:spPr bwMode="auto">
          <a:xfrm>
            <a:off x="0" y="3206750"/>
            <a:ext cx="4673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2" name="Line 129"/>
          <p:cNvSpPr>
            <a:spLocks noChangeShapeType="1"/>
          </p:cNvSpPr>
          <p:nvPr/>
        </p:nvSpPr>
        <p:spPr bwMode="auto">
          <a:xfrm>
            <a:off x="0" y="3433768"/>
            <a:ext cx="4368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3" name="Line 131"/>
          <p:cNvSpPr>
            <a:spLocks noChangeShapeType="1"/>
          </p:cNvSpPr>
          <p:nvPr/>
        </p:nvSpPr>
        <p:spPr bwMode="auto">
          <a:xfrm>
            <a:off x="0" y="3656013"/>
            <a:ext cx="4064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4" name="Line 132"/>
          <p:cNvSpPr>
            <a:spLocks noChangeShapeType="1"/>
          </p:cNvSpPr>
          <p:nvPr/>
        </p:nvSpPr>
        <p:spPr bwMode="auto">
          <a:xfrm>
            <a:off x="0" y="3887789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5" name="Line 133"/>
          <p:cNvSpPr>
            <a:spLocks noChangeShapeType="1"/>
          </p:cNvSpPr>
          <p:nvPr/>
        </p:nvSpPr>
        <p:spPr bwMode="auto">
          <a:xfrm>
            <a:off x="0" y="4114800"/>
            <a:ext cx="365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6" name="Line 134"/>
          <p:cNvSpPr>
            <a:spLocks noChangeShapeType="1"/>
          </p:cNvSpPr>
          <p:nvPr/>
        </p:nvSpPr>
        <p:spPr bwMode="auto">
          <a:xfrm>
            <a:off x="0" y="4344993"/>
            <a:ext cx="3657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7" name="Line 135"/>
          <p:cNvSpPr>
            <a:spLocks noChangeShapeType="1"/>
          </p:cNvSpPr>
          <p:nvPr/>
        </p:nvSpPr>
        <p:spPr bwMode="auto">
          <a:xfrm>
            <a:off x="0" y="4576768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8" name="Line 136"/>
          <p:cNvSpPr>
            <a:spLocks noChangeShapeType="1"/>
          </p:cNvSpPr>
          <p:nvPr/>
        </p:nvSpPr>
        <p:spPr bwMode="auto">
          <a:xfrm>
            <a:off x="0" y="480377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9" name="Line 138"/>
          <p:cNvSpPr>
            <a:spLocks noChangeShapeType="1"/>
          </p:cNvSpPr>
          <p:nvPr/>
        </p:nvSpPr>
        <p:spPr bwMode="auto">
          <a:xfrm>
            <a:off x="0" y="502602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0" name="Line 139"/>
          <p:cNvSpPr>
            <a:spLocks noChangeShapeType="1"/>
          </p:cNvSpPr>
          <p:nvPr/>
        </p:nvSpPr>
        <p:spPr bwMode="auto">
          <a:xfrm>
            <a:off x="0" y="5257800"/>
            <a:ext cx="4470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1" name="Line 140"/>
          <p:cNvSpPr>
            <a:spLocks noChangeShapeType="1"/>
          </p:cNvSpPr>
          <p:nvPr/>
        </p:nvSpPr>
        <p:spPr bwMode="auto">
          <a:xfrm>
            <a:off x="0" y="5484818"/>
            <a:ext cx="44704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2" name="Line 141"/>
          <p:cNvSpPr>
            <a:spLocks noChangeShapeType="1"/>
          </p:cNvSpPr>
          <p:nvPr/>
        </p:nvSpPr>
        <p:spPr bwMode="auto">
          <a:xfrm>
            <a:off x="0" y="5716593"/>
            <a:ext cx="47752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3" name="Line 142"/>
          <p:cNvSpPr>
            <a:spLocks noChangeShapeType="1"/>
          </p:cNvSpPr>
          <p:nvPr/>
        </p:nvSpPr>
        <p:spPr bwMode="auto">
          <a:xfrm>
            <a:off x="0" y="5948368"/>
            <a:ext cx="5080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4" name="Line 143"/>
          <p:cNvSpPr>
            <a:spLocks noChangeShapeType="1"/>
          </p:cNvSpPr>
          <p:nvPr/>
        </p:nvSpPr>
        <p:spPr bwMode="auto">
          <a:xfrm>
            <a:off x="0" y="6175375"/>
            <a:ext cx="5588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5" name="Line 144"/>
          <p:cNvSpPr>
            <a:spLocks noChangeShapeType="1"/>
          </p:cNvSpPr>
          <p:nvPr/>
        </p:nvSpPr>
        <p:spPr bwMode="auto">
          <a:xfrm>
            <a:off x="0" y="6397625"/>
            <a:ext cx="5892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6" name="Line 145"/>
          <p:cNvSpPr>
            <a:spLocks noChangeShapeType="1"/>
          </p:cNvSpPr>
          <p:nvPr/>
        </p:nvSpPr>
        <p:spPr bwMode="auto">
          <a:xfrm>
            <a:off x="0" y="6469061"/>
            <a:ext cx="619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310092" y="1006476"/>
            <a:ext cx="7609416" cy="5791200"/>
            <a:chOff x="149" y="672"/>
            <a:chExt cx="3595" cy="3648"/>
          </a:xfrm>
        </p:grpSpPr>
        <p:sp>
          <p:nvSpPr>
            <p:cNvPr id="38" name="Line 60"/>
            <p:cNvSpPr>
              <a:spLocks noChangeShapeType="1"/>
            </p:cNvSpPr>
            <p:nvPr userDrawn="1"/>
          </p:nvSpPr>
          <p:spPr bwMode="auto">
            <a:xfrm rot="-5400000">
              <a:off x="-1674" y="2495"/>
              <a:ext cx="3648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grpSp>
          <p:nvGrpSpPr>
            <p:cNvPr id="3" name="Group 157"/>
            <p:cNvGrpSpPr>
              <a:grpSpLocks/>
            </p:cNvGrpSpPr>
            <p:nvPr userDrawn="1"/>
          </p:nvGrpSpPr>
          <p:grpSpPr bwMode="auto">
            <a:xfrm>
              <a:off x="270" y="670"/>
              <a:ext cx="3474" cy="3653"/>
              <a:chOff x="270" y="718"/>
              <a:chExt cx="3474" cy="3602"/>
            </a:xfrm>
          </p:grpSpPr>
          <p:sp>
            <p:nvSpPr>
              <p:cNvPr id="40" name="Line 39"/>
              <p:cNvSpPr>
                <a:spLocks noChangeShapeType="1"/>
              </p:cNvSpPr>
              <p:nvPr userDrawn="1"/>
            </p:nvSpPr>
            <p:spPr bwMode="auto">
              <a:xfrm rot="-5400000">
                <a:off x="2814" y="1080"/>
                <a:ext cx="72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 userDrawn="1"/>
            </p:nvSpPr>
            <p:spPr bwMode="auto">
              <a:xfrm rot="-5400000">
                <a:off x="2507" y="1102"/>
                <a:ext cx="767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2" name="Line 42"/>
              <p:cNvSpPr>
                <a:spLocks noChangeShapeType="1"/>
              </p:cNvSpPr>
              <p:nvPr userDrawn="1"/>
            </p:nvSpPr>
            <p:spPr bwMode="auto">
              <a:xfrm rot="-5400000">
                <a:off x="2647" y="1104"/>
                <a:ext cx="768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3" name="Line 49"/>
              <p:cNvSpPr>
                <a:spLocks noChangeShapeType="1"/>
              </p:cNvSpPr>
              <p:nvPr userDrawn="1"/>
            </p:nvSpPr>
            <p:spPr bwMode="auto">
              <a:xfrm rot="-5400000">
                <a:off x="-39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4" name="Line 50"/>
              <p:cNvSpPr>
                <a:spLocks noChangeShapeType="1"/>
              </p:cNvSpPr>
              <p:nvPr userDrawn="1"/>
            </p:nvSpPr>
            <p:spPr bwMode="auto">
              <a:xfrm rot="-5400000">
                <a:off x="-25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5" name="Line 51"/>
              <p:cNvSpPr>
                <a:spLocks noChangeShapeType="1"/>
              </p:cNvSpPr>
              <p:nvPr userDrawn="1"/>
            </p:nvSpPr>
            <p:spPr bwMode="auto">
              <a:xfrm rot="-5400000">
                <a:off x="-10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6" name="Line 52"/>
              <p:cNvSpPr>
                <a:spLocks noChangeShapeType="1"/>
              </p:cNvSpPr>
              <p:nvPr userDrawn="1"/>
            </p:nvSpPr>
            <p:spPr bwMode="auto">
              <a:xfrm rot="-5400000">
                <a:off x="-536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7" name="Line 53"/>
              <p:cNvSpPr>
                <a:spLocks noChangeShapeType="1"/>
              </p:cNvSpPr>
              <p:nvPr userDrawn="1"/>
            </p:nvSpPr>
            <p:spPr bwMode="auto">
              <a:xfrm rot="-5400000">
                <a:off x="-96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8" name="Line 54"/>
              <p:cNvSpPr>
                <a:spLocks noChangeShapeType="1"/>
              </p:cNvSpPr>
              <p:nvPr userDrawn="1"/>
            </p:nvSpPr>
            <p:spPr bwMode="auto">
              <a:xfrm rot="-5400000">
                <a:off x="-82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 userDrawn="1"/>
            </p:nvSpPr>
            <p:spPr bwMode="auto">
              <a:xfrm rot="-5400000">
                <a:off x="-68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0" name="Line 56"/>
              <p:cNvSpPr>
                <a:spLocks noChangeShapeType="1"/>
              </p:cNvSpPr>
              <p:nvPr userDrawn="1"/>
            </p:nvSpPr>
            <p:spPr bwMode="auto">
              <a:xfrm rot="-5400000">
                <a:off x="-1114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1" name="Line 57"/>
              <p:cNvSpPr>
                <a:spLocks noChangeShapeType="1"/>
              </p:cNvSpPr>
              <p:nvPr userDrawn="1"/>
            </p:nvSpPr>
            <p:spPr bwMode="auto">
              <a:xfrm rot="-5400000">
                <a:off x="-154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 userDrawn="1"/>
            </p:nvSpPr>
            <p:spPr bwMode="auto">
              <a:xfrm rot="-5400000">
                <a:off x="-140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3" name="Line 59"/>
              <p:cNvSpPr>
                <a:spLocks noChangeShapeType="1"/>
              </p:cNvSpPr>
              <p:nvPr userDrawn="1"/>
            </p:nvSpPr>
            <p:spPr bwMode="auto">
              <a:xfrm rot="-5400000">
                <a:off x="-125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4" name="Line 112"/>
              <p:cNvSpPr>
                <a:spLocks noChangeShapeType="1"/>
              </p:cNvSpPr>
              <p:nvPr userDrawn="1"/>
            </p:nvSpPr>
            <p:spPr bwMode="auto">
              <a:xfrm rot="-5400000">
                <a:off x="2334" y="1128"/>
                <a:ext cx="81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5" name="Line 114"/>
              <p:cNvSpPr>
                <a:spLocks noChangeShapeType="1"/>
              </p:cNvSpPr>
              <p:nvPr userDrawn="1"/>
            </p:nvSpPr>
            <p:spPr bwMode="auto">
              <a:xfrm rot="-5400000">
                <a:off x="2137" y="1176"/>
                <a:ext cx="91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6" name="Line 115"/>
              <p:cNvSpPr>
                <a:spLocks noChangeShapeType="1"/>
              </p:cNvSpPr>
              <p:nvPr userDrawn="1"/>
            </p:nvSpPr>
            <p:spPr bwMode="auto">
              <a:xfrm rot="-5400000">
                <a:off x="1921" y="1248"/>
                <a:ext cx="105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7" name="Line 116"/>
              <p:cNvSpPr>
                <a:spLocks noChangeShapeType="1"/>
              </p:cNvSpPr>
              <p:nvPr userDrawn="1"/>
            </p:nvSpPr>
            <p:spPr bwMode="auto">
              <a:xfrm rot="-5400000">
                <a:off x="1729" y="1296"/>
                <a:ext cx="115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8" name="Line 117"/>
              <p:cNvSpPr>
                <a:spLocks noChangeShapeType="1"/>
              </p:cNvSpPr>
              <p:nvPr userDrawn="1"/>
            </p:nvSpPr>
            <p:spPr bwMode="auto">
              <a:xfrm rot="-5400000">
                <a:off x="1489" y="1392"/>
                <a:ext cx="134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9" name="Line 118"/>
              <p:cNvSpPr>
                <a:spLocks noChangeShapeType="1"/>
              </p:cNvSpPr>
              <p:nvPr userDrawn="1"/>
            </p:nvSpPr>
            <p:spPr bwMode="auto">
              <a:xfrm rot="-5400000">
                <a:off x="1297" y="1440"/>
                <a:ext cx="14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0" name="Line 119"/>
              <p:cNvSpPr>
                <a:spLocks noChangeShapeType="1"/>
              </p:cNvSpPr>
              <p:nvPr userDrawn="1"/>
            </p:nvSpPr>
            <p:spPr bwMode="auto">
              <a:xfrm rot="-5400000">
                <a:off x="1081" y="1512"/>
                <a:ext cx="15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1" name="Line 120"/>
              <p:cNvSpPr>
                <a:spLocks noChangeShapeType="1"/>
              </p:cNvSpPr>
              <p:nvPr userDrawn="1"/>
            </p:nvSpPr>
            <p:spPr bwMode="auto">
              <a:xfrm rot="-5400000">
                <a:off x="3192" y="984"/>
                <a:ext cx="53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2" name="Line 122"/>
              <p:cNvSpPr>
                <a:spLocks noChangeShapeType="1"/>
              </p:cNvSpPr>
              <p:nvPr userDrawn="1"/>
            </p:nvSpPr>
            <p:spPr bwMode="auto">
              <a:xfrm rot="-5400000">
                <a:off x="2977" y="1056"/>
                <a:ext cx="67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3" name="Line 153"/>
              <p:cNvSpPr>
                <a:spLocks noChangeShapeType="1"/>
              </p:cNvSpPr>
              <p:nvPr userDrawn="1"/>
            </p:nvSpPr>
            <p:spPr bwMode="auto">
              <a:xfrm rot="-5400000">
                <a:off x="3408" y="912"/>
                <a:ext cx="3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4" name="Line 156"/>
              <p:cNvSpPr>
                <a:spLocks noChangeShapeType="1"/>
              </p:cNvSpPr>
              <p:nvPr userDrawn="1"/>
            </p:nvSpPr>
            <p:spPr bwMode="auto">
              <a:xfrm rot="-5400000">
                <a:off x="3624" y="840"/>
                <a:ext cx="2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</p:grpSp>
      </p:grpSp>
      <p:sp>
        <p:nvSpPr>
          <p:cNvPr id="65" name="Line 180"/>
          <p:cNvSpPr>
            <a:spLocks noChangeShapeType="1"/>
          </p:cNvSpPr>
          <p:nvPr/>
        </p:nvSpPr>
        <p:spPr bwMode="auto">
          <a:xfrm>
            <a:off x="0" y="1139825"/>
            <a:ext cx="8229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268" name="Rectangle 76"/>
          <p:cNvSpPr>
            <a:spLocks noGrp="1" noChangeArrowheads="1"/>
          </p:cNvSpPr>
          <p:nvPr>
            <p:ph type="ctrTitle"/>
          </p:nvPr>
        </p:nvSpPr>
        <p:spPr>
          <a:xfrm>
            <a:off x="611717" y="1728788"/>
            <a:ext cx="10930467" cy="1090612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381" name="Rectangle 18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978959" y="5556253"/>
            <a:ext cx="8128000" cy="506408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r>
              <a:rPr lang="en-US" dirty="0"/>
              <a:t>Expanding the Boundaries of Space Medicine and </a:t>
            </a:r>
            <a:r>
              <a:rPr lang="en-US" dirty="0" err="1"/>
              <a:t>Technolog</a:t>
            </a:r>
            <a:endParaRPr lang="en-US" dirty="0"/>
          </a:p>
        </p:txBody>
      </p:sp>
      <p:pic>
        <p:nvPicPr>
          <p:cNvPr id="68" name="Picture 67" descr="NASA insignia RGB">
            <a:extLst>
              <a:ext uri="{FF2B5EF4-FFF2-40B4-BE49-F238E27FC236}">
                <a16:creationId xmlns:a16="http://schemas.microsoft.com/office/drawing/2014/main" id="{608C338A-E8D4-42E0-8560-3A87E362BCA1}"/>
              </a:ext>
            </a:extLst>
          </p:cNvPr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18982" y="137618"/>
            <a:ext cx="978285" cy="76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0" b="31790"/>
          <a:stretch/>
        </p:blipFill>
        <p:spPr>
          <a:xfrm>
            <a:off x="326412" y="99105"/>
            <a:ext cx="1857988" cy="8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6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78" y="152400"/>
            <a:ext cx="10366625" cy="60960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60E58D69-6F75-46EC-B381-A34C4F305958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2612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590805"/>
            <a:ext cx="10363200" cy="1362075"/>
          </a:xfrm>
        </p:spPr>
        <p:txBody>
          <a:bodyPr anchor="b"/>
          <a:lstStyle>
            <a:lvl1pPr algn="l">
              <a:defRPr sz="4000" b="1" cap="all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4214818"/>
            <a:ext cx="103632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F6290EF-6B7A-4CC3-93EE-77532C7427BA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10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69C1F80-93C5-4DEC-9FB2-B3D806245515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501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017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41479"/>
            <a:ext cx="5386917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0017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1641479"/>
            <a:ext cx="5389033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8A70AA8-900F-4D4B-A735-22E1C3C5EB1F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075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72" y="152400"/>
            <a:ext cx="10325528" cy="609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2E67ABD-C830-42F2-84DE-889032800E76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6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CC938F-F4A8-4EF5-BCC6-E49C6988B2EB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02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0D2584DC-FB79-4EC8-B101-F631349954DA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7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2A7B4D72-F554-45CA-A8A3-B0D518A19DBE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80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254312-A63A-4985-AC68-7A0A6205A89D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85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2717" y="939800"/>
            <a:ext cx="2664883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717" y="939800"/>
            <a:ext cx="7797800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5C164D4-12EE-4DD3-9BD3-9E0CF0397981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68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338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403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19200"/>
            <a:ext cx="10363200" cy="48768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133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74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9448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80070-7A2D-4176-90A9-269CCB5EB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8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4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FA0D1A-3EFA-4246-963A-A2E0775B3E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35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D78098-A2BD-43A3-A4D0-829DB88820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6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FE169-8231-4570-8F2D-D5A80BA9A1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31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E4C83-D12B-48FA-BE89-CD5AC4963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79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951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D6112E-683F-44DE-8D50-A9C9625FB1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92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99AA5-2FC7-4B0E-90F0-580349D2A7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44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13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top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-23813"/>
            <a:ext cx="12192000" cy="87947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7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1049868" y="152400"/>
            <a:ext cx="96181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pic>
        <p:nvPicPr>
          <p:cNvPr id="8199" name="Picture 67" descr="NASA insignia RGB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311467" y="137619"/>
            <a:ext cx="685800" cy="55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302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225425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60375" indent="-2333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687388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3pPr>
      <a:lvl4pPr marL="915988" indent="-2270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4pPr>
      <a:lvl5pPr marL="11445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5pPr>
      <a:lvl6pPr marL="16017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0589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61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9733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937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5AE1-D4EE-4FBE-84F8-0CAA5BA99C7A}" type="datetimeFigureOut">
              <a:rPr lang="en-US" smtClean="0"/>
              <a:pPr/>
              <a:t>7/27/2021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CBD418-C17D-4A55-A615-2BDB62ED8DA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4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0EF5-60F5-4D93-87C2-AB95BD222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72" y="1342422"/>
            <a:ext cx="11443480" cy="1687105"/>
          </a:xfrm>
        </p:spPr>
        <p:txBody>
          <a:bodyPr>
            <a:normAutofit/>
          </a:bodyPr>
          <a:lstStyle/>
          <a:p>
            <a:r>
              <a:rPr lang="en-US" dirty="0"/>
              <a:t>Developing A New Medical Condition List for Exploration Spaceflight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CBF58-09FC-45A6-981F-3FB2531024D5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304572" y="2717800"/>
            <a:ext cx="5606702" cy="3251200"/>
          </a:xfrm>
        </p:spPr>
        <p:txBody>
          <a:bodyPr>
            <a:normAutofit lnSpcReduction="10000"/>
          </a:bodyPr>
          <a:lstStyle/>
          <a:p>
            <a:endParaRPr lang="en-US" sz="2000" dirty="0"/>
          </a:p>
          <a:p>
            <a:r>
              <a:rPr lang="en-US" sz="2000" dirty="0"/>
              <a:t>Amy Kreykes, MD, MPH</a:t>
            </a:r>
          </a:p>
          <a:p>
            <a:r>
              <a:rPr lang="en-US" sz="2000" dirty="0"/>
              <a:t>Rahul Suresh, MD, MPH, MS</a:t>
            </a:r>
          </a:p>
          <a:p>
            <a:endParaRPr lang="en-US" sz="2000" dirty="0"/>
          </a:p>
          <a:p>
            <a:r>
              <a:rPr lang="en-US" sz="2000" i="1" dirty="0"/>
              <a:t>Aerospace Medical Association</a:t>
            </a:r>
          </a:p>
          <a:p>
            <a:r>
              <a:rPr lang="en-US" sz="2000" i="1" dirty="0"/>
              <a:t>91</a:t>
            </a:r>
            <a:r>
              <a:rPr lang="en-US" sz="2000" i="1" baseline="30000" dirty="0"/>
              <a:t>st</a:t>
            </a:r>
            <a:r>
              <a:rPr lang="en-US" sz="2000" i="1" dirty="0"/>
              <a:t> Annual Scientific Meeting</a:t>
            </a:r>
          </a:p>
          <a:p>
            <a:r>
              <a:rPr lang="en-US" sz="2000" dirty="0"/>
              <a:t>Denver, Colorado</a:t>
            </a:r>
            <a:br>
              <a:rPr lang="en-US" sz="2000" i="1" dirty="0"/>
            </a:br>
            <a:endParaRPr lang="en-US" sz="2000" dirty="0"/>
          </a:p>
          <a:p>
            <a:r>
              <a:rPr lang="en-US" sz="2000" dirty="0"/>
              <a:t>September 2, 2021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662545" y="6289964"/>
            <a:ext cx="7610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“Expanding the Boundaries of Space Medicine and Technology”</a:t>
            </a:r>
          </a:p>
        </p:txBody>
      </p:sp>
    </p:spTree>
    <p:extLst>
      <p:ext uri="{BB962C8B-B14F-4D97-AF65-F5344CB8AC3E}">
        <p14:creationId xmlns:p14="http://schemas.microsoft.com/office/powerpoint/2010/main" val="1999226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24200" y="274638"/>
            <a:ext cx="7086600" cy="1249362"/>
          </a:xfrm>
        </p:spPr>
        <p:txBody>
          <a:bodyPr>
            <a:normAutofit fontScale="90000"/>
          </a:bodyPr>
          <a:lstStyle/>
          <a:p>
            <a:r>
              <a:rPr lang="en-US" dirty="0"/>
              <a:t>Disclosure Information</a:t>
            </a:r>
            <a:br>
              <a:rPr lang="en-US" dirty="0"/>
            </a:br>
            <a:r>
              <a:rPr lang="en-US" sz="2700" i="1" dirty="0"/>
              <a:t>91</a:t>
            </a:r>
            <a:r>
              <a:rPr lang="en-US" sz="2700" i="1" baseline="30000" dirty="0"/>
              <a:t>st</a:t>
            </a:r>
            <a:r>
              <a:rPr lang="en-US" sz="2700" i="1" dirty="0"/>
              <a:t> Annual Scientific Meeting</a:t>
            </a:r>
            <a:br>
              <a:rPr lang="en-US" sz="2700" i="1" dirty="0"/>
            </a:br>
            <a:r>
              <a:rPr lang="en-US" sz="2700" i="1" dirty="0"/>
              <a:t>Amy J. Kreykes, MD, MPH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1"/>
            <a:ext cx="11277600" cy="437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I have no financial relationships to disclose.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I will not discuss off-label use and/or investigational use in my presentation </a:t>
            </a:r>
          </a:p>
          <a:p>
            <a:pPr>
              <a:buNone/>
            </a:pPr>
            <a:r>
              <a:rPr lang="en-US" sz="2800" dirty="0"/>
              <a:t>		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52182BD-DDF8-4D4A-9146-114DD47FBE5A}"/>
              </a:ext>
            </a:extLst>
          </p:cNvPr>
          <p:cNvSpPr txBox="1">
            <a:spLocks/>
          </p:cNvSpPr>
          <p:nvPr/>
        </p:nvSpPr>
        <p:spPr>
          <a:xfrm>
            <a:off x="0" y="6564573"/>
            <a:ext cx="2844800" cy="29342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September 2, 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451012-6262-460B-9ADE-4232C09AFCAC}"/>
              </a:ext>
            </a:extLst>
          </p:cNvPr>
          <p:cNvSpPr txBox="1"/>
          <p:nvPr/>
        </p:nvSpPr>
        <p:spPr>
          <a:xfrm>
            <a:off x="11734800" y="656457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15389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Background – Why IMPACT? Why a new condition list?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Overview development process for IMPACT 1.0 Condition List (ICL 1.0)</a:t>
            </a:r>
          </a:p>
          <a:p>
            <a:pPr marL="577850" lvl="1" indent="-342900"/>
            <a:r>
              <a:rPr lang="en-US" sz="2200" dirty="0"/>
              <a:t>Collaboration with subject matter experts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ICL 1.0 Preview </a:t>
            </a:r>
          </a:p>
          <a:p>
            <a:pPr marL="577850" lvl="1" indent="-342900"/>
            <a:r>
              <a:rPr lang="en-US" sz="2200" dirty="0"/>
              <a:t>Increased Scope </a:t>
            </a:r>
          </a:p>
          <a:p>
            <a:pPr marL="804863" lvl="2" indent="-342900"/>
            <a:r>
              <a:rPr lang="en-US" sz="2000" dirty="0"/>
              <a:t>Behavioral Health Conditions</a:t>
            </a:r>
          </a:p>
          <a:p>
            <a:pPr marL="804863" lvl="2" indent="-342900"/>
            <a:r>
              <a:rPr lang="en-US" sz="2000" dirty="0"/>
              <a:t>EVA Related Conditions </a:t>
            </a:r>
          </a:p>
          <a:p>
            <a:pPr marL="804863" lvl="2" indent="-342900"/>
            <a:r>
              <a:rPr lang="en-US" sz="2000" dirty="0"/>
              <a:t>Gravity Well Conditions</a:t>
            </a:r>
          </a:p>
          <a:p>
            <a:pPr marL="577850" lvl="1" indent="-342900"/>
            <a:r>
              <a:rPr lang="en-US" sz="2200" dirty="0"/>
              <a:t>“Conditions Not Explicitly Stated” in the title, but included in definitions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D099E1-EB7A-4253-8F2F-8FF23D96F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07DDA3-6C35-41C3-BB42-B6534F76B7D2}"/>
              </a:ext>
            </a:extLst>
          </p:cNvPr>
          <p:cNvSpPr txBox="1"/>
          <p:nvPr/>
        </p:nvSpPr>
        <p:spPr>
          <a:xfrm>
            <a:off x="11734800" y="656457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0331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0EDECE-D0A7-4611-A151-A1302CD2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FC86-43A2-4B2B-A671-9428A39FDD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26C94-8829-4711-A516-67AB6867F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9842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062" y="92983"/>
            <a:ext cx="8378686" cy="609600"/>
          </a:xfrm>
        </p:spPr>
        <p:txBody>
          <a:bodyPr/>
          <a:lstStyle/>
          <a:p>
            <a:pPr algn="ctr"/>
            <a:r>
              <a:rPr lang="en-US" dirty="0"/>
              <a:t>Why IMPACT, Why a New Condition List?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153891"/>
          </a:xfrm>
        </p:spPr>
        <p:txBody>
          <a:bodyPr>
            <a:normAutofit/>
          </a:bodyPr>
          <a:lstStyle/>
          <a:p>
            <a:r>
              <a:rPr lang="en-US" sz="2400" dirty="0"/>
              <a:t>For the last decade, NASA has utilized a probabilistic risk analysis tool called the Integrated Medical Model (IMM) for ISS operations</a:t>
            </a:r>
            <a:r>
              <a:rPr lang="en-US" sz="2400" baseline="30000" dirty="0"/>
              <a:t>1</a:t>
            </a:r>
            <a:endParaRPr lang="en-US" sz="2400" dirty="0"/>
          </a:p>
          <a:p>
            <a:r>
              <a:rPr lang="en-US" sz="2400" dirty="0"/>
              <a:t>Planning for future missions to the Moon and Mars will require updated tools and evidence that consider the unique features of exploration missions. </a:t>
            </a:r>
          </a:p>
          <a:p>
            <a:r>
              <a:rPr lang="en-US" sz="2400" dirty="0"/>
              <a:t>To address this need, the Exploration Medical Capability (ExMC) Element of the NASA Human Research Program is developing an advanced trade-space analysis tool suite, Informing Mission Planning via Analysis of Complex </a:t>
            </a:r>
            <a:r>
              <a:rPr lang="en-US" sz="2400" dirty="0" err="1"/>
              <a:t>Tradespaces</a:t>
            </a:r>
            <a:r>
              <a:rPr lang="en-US" sz="2400" dirty="0"/>
              <a:t> </a:t>
            </a:r>
            <a:r>
              <a:rPr lang="en-US" sz="2400" b="0" dirty="0"/>
              <a:t>(</a:t>
            </a:r>
            <a:r>
              <a:rPr lang="en-US" sz="2400" dirty="0"/>
              <a:t>IMPACT). </a:t>
            </a:r>
          </a:p>
          <a:p>
            <a:r>
              <a:rPr lang="en-US" sz="2400" dirty="0"/>
              <a:t>As a part of this effort, ExMC has produced the IMPACT version 1 Condition List (ICL 1.0) which expands the scope and definition of medical conditions.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C2461DA-4E9F-47A0-B356-8D326A059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333549F0-C933-411E-96F4-45B6566B6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5</a:t>
            </a:fld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0CCC7-7A29-4069-A30E-6FF9435E5B0E}"/>
              </a:ext>
            </a:extLst>
          </p:cNvPr>
          <p:cNvSpPr txBox="1"/>
          <p:nvPr/>
        </p:nvSpPr>
        <p:spPr>
          <a:xfrm>
            <a:off x="8088573" y="6542906"/>
            <a:ext cx="29145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 IMM Data Request D-20160309-348.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87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0EDECE-D0A7-4611-A151-A1302CD2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process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26C94-8829-4711-A516-67AB6867F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6</a:t>
            </a:fld>
            <a:endParaRPr lang="en-US" sz="1000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0E405B6-A0CE-469C-A314-9E4CA5D21761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2, 2021</a:t>
            </a:r>
          </a:p>
        </p:txBody>
      </p:sp>
    </p:spTree>
    <p:extLst>
      <p:ext uri="{BB962C8B-B14F-4D97-AF65-F5344CB8AC3E}">
        <p14:creationId xmlns:p14="http://schemas.microsoft.com/office/powerpoint/2010/main" val="14619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6791" y="92983"/>
            <a:ext cx="8666922" cy="609600"/>
          </a:xfrm>
        </p:spPr>
        <p:txBody>
          <a:bodyPr/>
          <a:lstStyle/>
          <a:p>
            <a:pPr algn="ctr"/>
            <a:r>
              <a:rPr lang="en-US" dirty="0"/>
              <a:t>Developing a New Condition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153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9 Source Condition Lists Provided the Candidate Conditions for ICL 1.0: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Integrated Medical Model Condition List (IMCL)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Historical Spaceflight condition list (conditions from IMCL which have occurred in spaceflight) 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Evidence Library Pilot Project Toxic Exposures and Injuries Condition List 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Evidence Library Pilot Rochester Epidemiology Project (REP) Condition List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Evidence Library Pilot Project Spaceflight Condition List 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Evidence Library Team Condition List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Exploration Medical Condition List (EMCL)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Artemis Phase I Missions: Functional Medical Concept of Operations</a:t>
            </a:r>
          </a:p>
          <a:p>
            <a:pPr marL="569912" lvl="1" indent="-342900">
              <a:buFont typeface="+mj-lt"/>
              <a:buAutoNum type="arabicPeriod"/>
            </a:pPr>
            <a:r>
              <a:rPr lang="en-US" sz="2200" dirty="0"/>
              <a:t>Lunar EVA Incapacitation Conditions List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6099FC-177A-4577-BABF-E7F9FDF5C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450D5D-4AE3-4159-AEBB-48F1DDA26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0753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Concurrence Ranking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1538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9675BC-C218-4AB3-B8A9-8E3526594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975" y="917552"/>
            <a:ext cx="6859262" cy="5940448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5855FEE-D335-4D69-881B-A3917605F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F00B6B2-7032-4448-B831-2CB5E1C85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31853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Talking Points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48E97A-4F6A-40A9-967A-8911398CD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986" y="0"/>
            <a:ext cx="8494028" cy="6858000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A45E790-9F0E-4607-A90E-6041C6925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>
                <a:solidFill>
                  <a:schemeClr val="bg1">
                    <a:lumMod val="75000"/>
                  </a:schemeClr>
                </a:solidFill>
              </a:rPr>
              <a:pPr/>
              <a:t>9</a:t>
            </a:fld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C631858-4175-4624-9111-D64E6F086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September 2, 2021</a:t>
            </a:r>
          </a:p>
        </p:txBody>
      </p:sp>
    </p:spTree>
    <p:extLst>
      <p:ext uri="{BB962C8B-B14F-4D97-AF65-F5344CB8AC3E}">
        <p14:creationId xmlns:p14="http://schemas.microsoft.com/office/powerpoint/2010/main" val="1061419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Collaboration with Subject Matter Experts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E48DF9-0351-45A7-BC8A-7AA764406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hangingPunct="0"/>
            <a:r>
              <a:rPr lang="en-US" sz="2000" dirty="0"/>
              <a:t>Obstetrics and Gynecology (OBGYN) ‒ regarding Women’s Health conditions.</a:t>
            </a:r>
          </a:p>
          <a:p>
            <a:pPr lvl="1" hangingPunct="0"/>
            <a:r>
              <a:rPr lang="en-US" sz="2000" dirty="0"/>
              <a:t>Dentistry – regarding all dental conditions.</a:t>
            </a:r>
          </a:p>
          <a:p>
            <a:pPr lvl="1" hangingPunct="0"/>
            <a:r>
              <a:rPr lang="en-US" sz="2000" dirty="0"/>
              <a:t>Johnson Space Center (JSC) Behavioral Health and Performance (BHP) ‒ regarding all behavioral health-related conditions. BHP prioritized 8 conditions as candidates for inclusion in the ICL 1.0 and assisted in writing the best/worst case scenarios for these conditions. </a:t>
            </a:r>
          </a:p>
          <a:p>
            <a:pPr lvl="1" hangingPunct="0"/>
            <a:r>
              <a:rPr lang="en-US" sz="2000" dirty="0"/>
              <a:t>JSC Undersea and Hyperbaric Medicine, the EVA Physiology Laboratory, and JSC Musculoskeletal Medicine and Rehabilitation – regarding EVA related conditions. </a:t>
            </a:r>
          </a:p>
          <a:p>
            <a:pPr lvl="1" hangingPunct="0"/>
            <a:r>
              <a:rPr lang="en-US" sz="2000" dirty="0"/>
              <a:t>JSC Undersea and Hyperbaric Medicine and Orion/Multipurpose Crew Vehicle Operations – regarding altitude illness. </a:t>
            </a:r>
          </a:p>
          <a:p>
            <a:pPr lvl="1" hangingPunct="0"/>
            <a:r>
              <a:rPr lang="en-US" sz="2000" dirty="0"/>
              <a:t>JSC Optometry – regarding eye conditions. </a:t>
            </a:r>
          </a:p>
          <a:p>
            <a:pPr lvl="1" hangingPunct="0"/>
            <a:r>
              <a:rPr lang="en-US" sz="2000" dirty="0"/>
              <a:t>Aerospace Technology, Technical Management – regarding Lunar/Martian dust exposure. </a:t>
            </a:r>
          </a:p>
          <a:p>
            <a:pPr lvl="1" hangingPunct="0"/>
            <a:r>
              <a:rPr lang="en-US" sz="2000" dirty="0"/>
              <a:t>Aerospace Technology, Life Sciences Research – regarding toxic exposures and combustion products.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AFB9B8B-8A44-4F75-8525-0871A83C3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A91FE46-2F91-4C51-B66C-5BFA57CE0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10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6369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0EDECE-D0A7-4611-A151-A1302CD2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ICL 1.0 Preview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26C94-8829-4711-A516-67AB6867F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11</a:t>
            </a:fld>
            <a:endParaRPr lang="en-US" sz="1000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C817662-A149-416D-A0F1-012B858EE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</p:spTree>
    <p:extLst>
      <p:ext uri="{BB962C8B-B14F-4D97-AF65-F5344CB8AC3E}">
        <p14:creationId xmlns:p14="http://schemas.microsoft.com/office/powerpoint/2010/main" val="579608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ICL 1.0 Preview of Increased Scope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DD24FE-1885-4774-A038-A81E49DD3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807" y="858597"/>
            <a:ext cx="7436386" cy="599940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D9AF76-42EE-4758-A1E1-2F4D956E8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A4C9E0E-2290-4F58-869E-C742DD58A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58872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ICL 1.0 Preview of Increased Scope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83FB7C-ACDA-4D1F-B47E-114E302D7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137" y="883891"/>
            <a:ext cx="8284684" cy="5974109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BCCEEB-DB57-452F-9516-EBAC1E29A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F2E3837-31F9-4BD6-BAFE-F5F599944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60963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56" y="92983"/>
            <a:ext cx="9098144" cy="609600"/>
          </a:xfrm>
        </p:spPr>
        <p:txBody>
          <a:bodyPr/>
          <a:lstStyle/>
          <a:p>
            <a:pPr algn="ctr"/>
            <a:r>
              <a:rPr lang="en-US" dirty="0"/>
              <a:t>Conditions Not Explicitly Stated But Included by ICL 1.0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573B2B4-D2F0-44FE-9A1C-4AFEA9A767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39971"/>
              </p:ext>
            </p:extLst>
          </p:nvPr>
        </p:nvGraphicFramePr>
        <p:xfrm>
          <a:off x="0" y="876662"/>
          <a:ext cx="4223133" cy="5767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305">
                  <a:extLst>
                    <a:ext uri="{9D8B030D-6E8A-4147-A177-3AD203B41FA5}">
                      <a16:colId xmlns:a16="http://schemas.microsoft.com/office/drawing/2014/main" val="4108502547"/>
                    </a:ext>
                  </a:extLst>
                </a:gridCol>
                <a:gridCol w="3619828">
                  <a:extLst>
                    <a:ext uri="{9D8B030D-6E8A-4147-A177-3AD203B41FA5}">
                      <a16:colId xmlns:a16="http://schemas.microsoft.com/office/drawing/2014/main" val="3827726875"/>
                    </a:ext>
                  </a:extLst>
                </a:gridCol>
              </a:tblGrid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ID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CONDITION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39227"/>
                  </a:ext>
                </a:extLst>
              </a:tr>
              <a:tr h="1435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Anemia, Acute Hypovolemic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539004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Angina, Unstable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830251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Arthropathy, acute - Crystalline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346820"/>
                  </a:ext>
                </a:extLst>
              </a:tr>
              <a:tr h="3635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Back Pain, Acute Low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970285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Back Pain, Chronic Low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072781"/>
                  </a:ext>
                </a:extLst>
              </a:tr>
              <a:tr h="1136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Adjustment Reaction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911416"/>
                  </a:ext>
                </a:extLst>
              </a:tr>
              <a:tr h="881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Apathy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43478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Circadian Rhythm-Sleep Wake Disorders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601134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Grief, Complicated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195289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Insomnia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240124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Irritability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430249"/>
                  </a:ext>
                </a:extLst>
              </a:tr>
              <a:tr h="676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Low Motivation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55582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Mood Disturbance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44829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BHP - Panic Symptoms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944733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Cellulitis, Periorbital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696347"/>
                  </a:ext>
                </a:extLst>
              </a:tr>
              <a:tr h="116437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Concussion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522912"/>
                  </a:ext>
                </a:extLst>
              </a:tr>
              <a:tr h="936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Deep Vein Thrombosis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766349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Diffuse Axonal Injury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416282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Dust Exposure (Lunar) - Pneumonitis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15106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Contusions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134977"/>
                  </a:ext>
                </a:extLst>
              </a:tr>
              <a:tr h="1038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Heat cramps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14098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Heat Exhaustion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24936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Heat Stroke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91935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Skin blister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04077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EVA related - Skin Chaffing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33594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Corneal Laceration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822652"/>
                  </a:ext>
                </a:extLst>
              </a:tr>
              <a:tr h="9663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Dry Eyes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077669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Hyphema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6598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29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Retinal Burn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806084"/>
                  </a:ext>
                </a:extLst>
              </a:tr>
              <a:tr h="495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Retinal Tear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414002"/>
                  </a:ext>
                </a:extLst>
              </a:tr>
              <a:tr h="108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Ruptured Globe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53495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 Scleral Laceration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821015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Eye -Retinal Detachment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850436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Fecal Impaction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681400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Finger tendon injury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98548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Capitate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794307"/>
                  </a:ext>
                </a:extLst>
              </a:tr>
              <a:tr h="994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Finger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076187"/>
                  </a:ext>
                </a:extLst>
              </a:tr>
              <a:tr h="1189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Hamate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667550"/>
                  </a:ext>
                </a:extLst>
              </a:tr>
              <a:tr h="831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39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Humerus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63434"/>
                  </a:ext>
                </a:extLst>
              </a:tr>
              <a:tr h="1968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Knee </a:t>
                      </a:r>
                      <a:br>
                        <a:rPr lang="en-US" sz="900" u="none" strike="noStrike" dirty="0">
                          <a:effectLst/>
                        </a:rPr>
                      </a:b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2439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39466D-C916-46D7-9126-29FF6D8FE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21071"/>
              </p:ext>
            </p:extLst>
          </p:nvPr>
        </p:nvGraphicFramePr>
        <p:xfrm>
          <a:off x="4223133" y="874325"/>
          <a:ext cx="3984433" cy="576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9206">
                  <a:extLst>
                    <a:ext uri="{9D8B030D-6E8A-4147-A177-3AD203B41FA5}">
                      <a16:colId xmlns:a16="http://schemas.microsoft.com/office/drawing/2014/main" val="2228772319"/>
                    </a:ext>
                  </a:extLst>
                </a:gridCol>
                <a:gridCol w="3415227">
                  <a:extLst>
                    <a:ext uri="{9D8B030D-6E8A-4147-A177-3AD203B41FA5}">
                      <a16:colId xmlns:a16="http://schemas.microsoft.com/office/drawing/2014/main" val="583835249"/>
                    </a:ext>
                  </a:extLst>
                </a:gridCol>
              </a:tblGrid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ID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CONDITION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02389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LE Stress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637756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Lunate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24635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Metacarpal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954492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Pilon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821661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Pisiform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969297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Proximal Fibular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490559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Radius (excluding radial head)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052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Scaphoid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593729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49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Thumb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68257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Tibial Shaft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178841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Trapezium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36207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Trapezoid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61898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Triquetrum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55310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 - Ulna (excluding olecranon)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744262"/>
                  </a:ext>
                </a:extLst>
              </a:tr>
              <a:tr h="8576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Fracture- Elbow (radial head / supracondylar / olecranon fracture)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746814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GERD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238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GI - Indigestion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319616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GI bleed (upper)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42132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59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GI Ulcer - Duodenal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917825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GI Ulcer - Ulcer, Gastric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332602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Hearing Loss - Conductive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671680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Hearing loss - Sensorineural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285889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High Altitude Cerebral Edema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327869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High Altitude Headache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822098"/>
                  </a:ext>
                </a:extLst>
              </a:tr>
              <a:tr h="379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High Altitude Pulmonary Edema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330585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Intracranial Bleed (Non-surgical)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404801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Intracranial Hematoma,  Subdural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52720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Intracranial Hematoma, Epidural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389944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69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Menorrhagia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21326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Menses, Irregular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5017890"/>
                  </a:ext>
                </a:extLst>
              </a:tr>
              <a:tr h="41867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Myocardial Infarction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52601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Neuropathy  - Brachial plexus injury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23645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Neuropathy - Lateral femoral cutaneous nerve entrapment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765367"/>
                  </a:ext>
                </a:extLst>
              </a:tr>
              <a:tr h="5028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Neuropathy - Pain related to nerve root impingement/disc herniation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830440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Neuropathy - Sciatica/piriform syndrome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170802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Onycholysis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812316"/>
                  </a:ext>
                </a:extLst>
              </a:tr>
              <a:tr h="917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Osteoarthritis, acute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272515"/>
                  </a:ext>
                </a:extLst>
              </a:tr>
              <a:tr h="961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Oval Window Rupture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379988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79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Peritonsillar Abscess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365353"/>
                  </a:ext>
                </a:extLst>
              </a:tr>
              <a:tr h="1263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Post-Concussive Syndrome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32037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9C52B9D-642C-419D-8219-54F37ADA2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911114"/>
              </p:ext>
            </p:extLst>
          </p:nvPr>
        </p:nvGraphicFramePr>
        <p:xfrm>
          <a:off x="8207566" y="894360"/>
          <a:ext cx="3984434" cy="6053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9205">
                  <a:extLst>
                    <a:ext uri="{9D8B030D-6E8A-4147-A177-3AD203B41FA5}">
                      <a16:colId xmlns:a16="http://schemas.microsoft.com/office/drawing/2014/main" val="2642835392"/>
                    </a:ext>
                  </a:extLst>
                </a:gridCol>
                <a:gridCol w="3415229">
                  <a:extLst>
                    <a:ext uri="{9D8B030D-6E8A-4147-A177-3AD203B41FA5}">
                      <a16:colId xmlns:a16="http://schemas.microsoft.com/office/drawing/2014/main" val="2698268167"/>
                    </a:ext>
                  </a:extLst>
                </a:gridCol>
              </a:tblGrid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ID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CONDITION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476347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Prostatic Abscess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091022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Pulmonary Embolism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964168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Pyelonephritis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784486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Distress Syndrome, Acute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815269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Tract Infection (Lower) - Bronchitis, Viral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005142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Tract Infection (Lower) - Influenza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024889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Tract Infection (Lower) - Pneumonia, Bacterial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171170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Tract Infection (Upper) - Pharyngitis, Non-strep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938836"/>
                  </a:ext>
                </a:extLst>
              </a:tr>
              <a:tr h="771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89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Respiratory Tract Infection (Upper) - Rhinitis, Allergic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035838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Respiratory Tract Infection (Upper) - Rhinitis, Viral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128235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Respiratory Tract Infection (Upper) - Sinusitis, Allergic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100229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Respiratory Tract Infection (Upper) - Sinusitis, Viral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65532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Shock - Anaphylactic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721870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Shock - Sepsis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14810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Shoulder - Labral Tear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78628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 - Finger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54122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Achilles tendon injury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089056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Ankle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14385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99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Elbow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085620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Foot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451535"/>
                  </a:ext>
                </a:extLst>
              </a:tr>
              <a:tr h="8861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Hip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824820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Knee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8511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Medial gastrocnemius muscle strain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646890"/>
                  </a:ext>
                </a:extLst>
              </a:tr>
              <a:tr h="649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Shoulder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560740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Sprain/Strain - Wrist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896101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Status Epilepticus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722422"/>
                  </a:ext>
                </a:extLst>
              </a:tr>
              <a:tr h="633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Dermal Exposure - Can be applied to any substance in theory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606141"/>
                  </a:ext>
                </a:extLst>
              </a:tr>
              <a:tr h="2697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Inhalation Exposure - Can be applied to any substance in theory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636016"/>
                  </a:ext>
                </a:extLst>
              </a:tr>
              <a:tr h="1118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109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900" u="none" strike="noStrike" dirty="0">
                          <a:effectLst/>
                        </a:rPr>
                        <a:t>Toxic Inhalation Exposure - Carbon Monoxide poisoning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0988217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Inhalation Exposure - Cyanide Poisoning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017782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Inhalation Exposure - Hydrocarbons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97874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Inhalation Exposure - Sulfur Dioxide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113689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Toxic Inhalation Exposure -Nitrogen Dioxide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35597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Transient Ischemic Attack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203917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 (Abdominal Blunt) - Mesenteric Injury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032217"/>
                  </a:ext>
                </a:extLst>
              </a:tr>
              <a:tr h="11520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 (Abdominal Blunt) - Peritonitis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00738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 (Chest Blunt) - Hemomediastinum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048113"/>
                  </a:ext>
                </a:extLst>
              </a:tr>
              <a:tr h="1258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 (Chest Blunt) - Hemopericardium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870831"/>
                  </a:ext>
                </a:extLst>
              </a:tr>
              <a:tr h="155916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119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 (Chest Blunt) - Hemothorax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200916"/>
                  </a:ext>
                </a:extLst>
              </a:tr>
              <a:tr h="215145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effectLst/>
                        </a:rPr>
                        <a:t>120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u="none" strike="noStrike" dirty="0">
                          <a:effectLst/>
                        </a:rPr>
                        <a:t>Traumatic Brain Injury</a:t>
                      </a:r>
                      <a:br>
                        <a:rPr lang="en-US" sz="900" u="none" strike="noStrike" dirty="0">
                          <a:effectLst/>
                        </a:rPr>
                      </a:b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8019"/>
                  </a:ext>
                </a:extLst>
              </a:tr>
            </a:tbl>
          </a:graphicData>
        </a:graphic>
      </p:graphicFrame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56D81CA-92B5-45B2-802F-518C2F47F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09C476B6-CECC-4B1A-A175-DFDA26CA9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73962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188" y="92983"/>
            <a:ext cx="8888506" cy="609600"/>
          </a:xfrm>
        </p:spPr>
        <p:txBody>
          <a:bodyPr/>
          <a:lstStyle/>
          <a:p>
            <a:pPr algn="ctr"/>
            <a:r>
              <a:rPr lang="en-US" dirty="0"/>
              <a:t>Example of a Condition Not Explicitly Stated But Included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93DF2F-95E3-4BD9-BE2A-EA9515B245D3}"/>
              </a:ext>
            </a:extLst>
          </p:cNvPr>
          <p:cNvSpPr/>
          <p:nvPr/>
        </p:nvSpPr>
        <p:spPr>
          <a:xfrm>
            <a:off x="3048000" y="310515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5AEC7-CEAA-4CAA-8DEE-1584D0DC3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53249"/>
            <a:ext cx="12192000" cy="182245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3FABAB4-0A8B-45B5-A9C8-C79EE802C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9270565-054D-42F1-BC8A-A973FB6E6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19460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Talking Points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48E97A-4F6A-40A9-967A-8911398CD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986" y="0"/>
            <a:ext cx="8494028" cy="6858000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A45E790-9F0E-4607-A90E-6041C6925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>
                <a:solidFill>
                  <a:schemeClr val="bg1">
                    <a:lumMod val="75000"/>
                  </a:schemeClr>
                </a:solidFill>
              </a:rPr>
              <a:pPr/>
              <a:t>16</a:t>
            </a:fld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C631858-4175-4624-9111-D64E6F086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September 2, 2021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0376D4-FD38-4858-B19E-DAAEB5DDA019}"/>
              </a:ext>
            </a:extLst>
          </p:cNvPr>
          <p:cNvSpPr/>
          <p:nvPr/>
        </p:nvSpPr>
        <p:spPr bwMode="auto">
          <a:xfrm>
            <a:off x="4068417" y="5009322"/>
            <a:ext cx="2027583" cy="157700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546357-91B2-428D-848A-498CB1ADB41F}"/>
              </a:ext>
            </a:extLst>
          </p:cNvPr>
          <p:cNvSpPr/>
          <p:nvPr/>
        </p:nvSpPr>
        <p:spPr bwMode="auto">
          <a:xfrm>
            <a:off x="1963555" y="5009322"/>
            <a:ext cx="1495262" cy="140473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89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709" y="92983"/>
            <a:ext cx="5421748" cy="609600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6982"/>
            <a:ext cx="10515600" cy="515389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Exploration missions will present challenges requiring an updated condition list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The Clinical &amp; Science Team of ExMC used 9 source lists to find candidate conditions for ICL 1.0 of which 120 were chosen via a systematic process of concurrence ranking and SME input </a:t>
            </a:r>
          </a:p>
          <a:p>
            <a:endParaRPr lang="en-US" sz="2400" dirty="0"/>
          </a:p>
          <a:p>
            <a:r>
              <a:rPr lang="en-US" sz="2400" dirty="0"/>
              <a:t>ICL 1.0 provides increased scope/breadth as compared to IMM</a:t>
            </a:r>
          </a:p>
          <a:p>
            <a:pPr marL="577850" lvl="1" indent="-342900"/>
            <a:r>
              <a:rPr lang="en-US" sz="2200" dirty="0"/>
              <a:t>SME input from outside of ExMC</a:t>
            </a:r>
          </a:p>
          <a:p>
            <a:pPr marL="577850" lvl="1" indent="-342900"/>
            <a:r>
              <a:rPr lang="en-US" sz="2200" dirty="0"/>
              <a:t>More conditions (120 vs. 100) </a:t>
            </a:r>
          </a:p>
          <a:p>
            <a:pPr marL="804863" lvl="2" indent="-342900"/>
            <a:r>
              <a:rPr lang="en-US" sz="2000" dirty="0"/>
              <a:t>Behavioral Health Conditions</a:t>
            </a:r>
          </a:p>
          <a:p>
            <a:pPr marL="804863" lvl="2" indent="-342900"/>
            <a:r>
              <a:rPr lang="en-US" sz="2000" dirty="0"/>
              <a:t>EVA Related Conditions </a:t>
            </a:r>
          </a:p>
          <a:p>
            <a:pPr marL="804863" lvl="2" indent="-342900"/>
            <a:r>
              <a:rPr lang="en-US" sz="2000" dirty="0"/>
              <a:t>Gravity Well Conditions</a:t>
            </a:r>
            <a:endParaRPr lang="en-US" sz="2200" dirty="0"/>
          </a:p>
          <a:p>
            <a:pPr marL="577850" lvl="1" indent="-342900"/>
            <a:r>
              <a:rPr lang="en-US" sz="2200" dirty="0"/>
              <a:t>120 additional Conditions Not Explicitly Stated, but included in definitions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C545FA-3D8E-47F8-B7C5-5911D44B9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</p:spPr>
        <p:txBody>
          <a:bodyPr/>
          <a:lstStyle/>
          <a:p>
            <a:r>
              <a:rPr lang="en-US" dirty="0"/>
              <a:t>September 2,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4D10590-11F3-460E-B768-0504C9112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17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02828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B87B0-8E62-4D71-9A52-B5D93FDF4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9600" y="1641479"/>
            <a:ext cx="8179558" cy="4530725"/>
          </a:xfrm>
        </p:spPr>
        <p:txBody>
          <a:bodyPr>
            <a:normAutofit/>
          </a:bodyPr>
          <a:lstStyle/>
          <a:p>
            <a:r>
              <a:rPr lang="en-US" dirty="0"/>
              <a:t>Subject matter experts who contributed to the ICL 1.0 </a:t>
            </a:r>
          </a:p>
          <a:p>
            <a:r>
              <a:rPr lang="en-US" dirty="0"/>
              <a:t>Clinical &amp; Science Team </a:t>
            </a:r>
          </a:p>
          <a:p>
            <a:r>
              <a:rPr lang="en-US" dirty="0"/>
              <a:t>ExMC Leadership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Acknowledgements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241435" y="1"/>
            <a:ext cx="1722120" cy="845954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97C848B-723C-4C9D-8741-91E848FF0EEE}"/>
              </a:ext>
            </a:extLst>
          </p:cNvPr>
          <p:cNvSpPr txBox="1">
            <a:spLocks/>
          </p:cNvSpPr>
          <p:nvPr/>
        </p:nvSpPr>
        <p:spPr bwMode="auto">
          <a:xfrm>
            <a:off x="67733" y="6550925"/>
            <a:ext cx="2844800" cy="26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5425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September 2,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87BB5-46F0-43EF-B5E8-8BA2298E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0AA8-900F-4D4B-A735-22E1C3C5EB1F}" type="slidenum">
              <a:rPr lang="en-US" smtClean="0"/>
              <a:pPr/>
              <a:t>18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44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0EF5-60F5-4D93-87C2-AB95BD222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3900" y="3869722"/>
            <a:ext cx="3937552" cy="1687105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2545" y="6289964"/>
            <a:ext cx="7610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“Expanding the Boundaries of Space Medicine and Technology”</a:t>
            </a:r>
          </a:p>
        </p:txBody>
      </p:sp>
    </p:spTree>
    <p:extLst>
      <p:ext uri="{BB962C8B-B14F-4D97-AF65-F5344CB8AC3E}">
        <p14:creationId xmlns:p14="http://schemas.microsoft.com/office/powerpoint/2010/main" val="1064090774"/>
      </p:ext>
    </p:extLst>
  </p:cSld>
  <p:clrMapOvr>
    <a:masterClrMapping/>
  </p:clrMapOvr>
</p:sld>
</file>

<file path=ppt/theme/theme1.xml><?xml version="1.0" encoding="utf-8"?>
<a:theme xmlns:a="http://schemas.openxmlformats.org/drawingml/2006/main" name="Earth-Moon-May2012_HRP">
  <a:themeElements>
    <a:clrScheme name="Exploration Ambassado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ploration Ambassadors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 algn="ctr">
          <a:solidFill>
            <a:srgbClr val="007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Exploration Ambassad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345987584D9B4CA3054BCED1D8E0B3" ma:contentTypeVersion="2" ma:contentTypeDescription="Create a new document." ma:contentTypeScope="" ma:versionID="aad9c93258f2032a3810ad339bd524ec">
  <xsd:schema xmlns:xsd="http://www.w3.org/2001/XMLSchema" xmlns:xs="http://www.w3.org/2001/XMLSchema" xmlns:p="http://schemas.microsoft.com/office/2006/metadata/properties" xmlns:ns2="ab8beb9e-2061-4c31-8fb0-89c04b60c960" targetNamespace="http://schemas.microsoft.com/office/2006/metadata/properties" ma:root="true" ma:fieldsID="e8145673551104da7b9e6ba21c563465" ns2:_="">
    <xsd:import namespace="ab8beb9e-2061-4c31-8fb0-89c04b60c9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beb9e-2061-4c31-8fb0-89c04b60c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6918FC-92BA-431B-B676-3AA460CDDA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7273F-E1B4-463E-AD2E-4D345807E263}">
  <ds:schemaRefs>
    <ds:schemaRef ds:uri="http://www.w3.org/XML/1998/namespace"/>
    <ds:schemaRef ds:uri="http://schemas.microsoft.com/office/infopath/2007/PartnerControls"/>
    <ds:schemaRef ds:uri="http://purl.org/dc/dcmitype/"/>
    <ds:schemaRef ds:uri="http://purl.org/dc/terms/"/>
    <ds:schemaRef ds:uri="a20c7e08-6245-4eb6-b638-c3d07fbf44d4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a535a5c2-cc66-4cd6-a99a-e1a3643b003a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59EE8DD-285B-4B64-A6CD-DABC7C9FA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8beb9e-2061-4c31-8fb0-89c04b60c9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1932</Words>
  <Application>Microsoft Office PowerPoint</Application>
  <PresentationFormat>Widescreen</PresentationFormat>
  <Paragraphs>417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Helvetica</vt:lpstr>
      <vt:lpstr>Helvetica Neue Black Condensed</vt:lpstr>
      <vt:lpstr>Times New Roman</vt:lpstr>
      <vt:lpstr>Earth-Moon-May2012_HRP</vt:lpstr>
      <vt:lpstr>Office Theme</vt:lpstr>
      <vt:lpstr>Developing A New Medical Condition List for Exploration Spaceflight</vt:lpstr>
      <vt:lpstr>Disclosure Information 91st Annual Scientific Meeting Amy J. Kreykes, MD, MPH</vt:lpstr>
      <vt:lpstr>Outline</vt:lpstr>
      <vt:lpstr>Background</vt:lpstr>
      <vt:lpstr>Why IMPACT, Why a New Condition List?</vt:lpstr>
      <vt:lpstr>Development process</vt:lpstr>
      <vt:lpstr>Developing a New Condition List</vt:lpstr>
      <vt:lpstr>Concurrence Ranking</vt:lpstr>
      <vt:lpstr>Talking Points</vt:lpstr>
      <vt:lpstr>Collaboration with Subject Matter Experts</vt:lpstr>
      <vt:lpstr>ICL 1.0 Preview</vt:lpstr>
      <vt:lpstr>ICL 1.0 Preview of Increased Scope</vt:lpstr>
      <vt:lpstr>ICL 1.0 Preview of Increased Scope</vt:lpstr>
      <vt:lpstr>Conditions Not Explicitly Stated But Included by ICL 1.0</vt:lpstr>
      <vt:lpstr>Example of a Condition Not Explicitly Stated But Included</vt:lpstr>
      <vt:lpstr>Talking Points</vt:lpstr>
      <vt:lpstr>Summary</vt:lpstr>
      <vt:lpstr>Acknowledgements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Template_Dark ppt _ExMC Blue</dc:title>
  <dc:creator>FLEMING, NANCY K (JSC-XB111)</dc:creator>
  <cp:lastModifiedBy>Kreykes, Amy J. (JSC-SD311)[WYLE LABORATORIES, INC.]</cp:lastModifiedBy>
  <cp:revision>78</cp:revision>
  <dcterms:created xsi:type="dcterms:W3CDTF">2018-08-02T14:31:37Z</dcterms:created>
  <dcterms:modified xsi:type="dcterms:W3CDTF">2021-07-27T19:44:21Z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0x010100B6345987584D9B4CA3054BCED1D8E0B3</vt:lpwstr>
  </property>
</Properties>
</file>