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2"/>
  </p:notesMasterIdLst>
  <p:sldIdLst>
    <p:sldId id="321" r:id="rId5"/>
    <p:sldId id="356" r:id="rId6"/>
    <p:sldId id="368" r:id="rId7"/>
    <p:sldId id="383" r:id="rId8"/>
    <p:sldId id="384" r:id="rId9"/>
    <p:sldId id="324" r:id="rId10"/>
    <p:sldId id="342" r:id="rId11"/>
    <p:sldId id="358" r:id="rId12"/>
    <p:sldId id="374" r:id="rId13"/>
    <p:sldId id="375" r:id="rId14"/>
    <p:sldId id="354" r:id="rId15"/>
    <p:sldId id="351" r:id="rId16"/>
    <p:sldId id="381" r:id="rId17"/>
    <p:sldId id="371" r:id="rId18"/>
    <p:sldId id="377" r:id="rId19"/>
    <p:sldId id="349" r:id="rId20"/>
    <p:sldId id="346" r:id="rId21"/>
    <p:sldId id="347" r:id="rId22"/>
    <p:sldId id="353" r:id="rId23"/>
    <p:sldId id="365" r:id="rId24"/>
    <p:sldId id="362" r:id="rId25"/>
    <p:sldId id="376" r:id="rId26"/>
    <p:sldId id="379" r:id="rId27"/>
    <p:sldId id="373" r:id="rId28"/>
    <p:sldId id="372" r:id="rId29"/>
    <p:sldId id="382" r:id="rId30"/>
    <p:sldId id="36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709C6AC-A4AC-4827-B031-DE771CCBEEF3}">
          <p14:sldIdLst>
            <p14:sldId id="321"/>
            <p14:sldId id="356"/>
            <p14:sldId id="368"/>
            <p14:sldId id="383"/>
            <p14:sldId id="384"/>
            <p14:sldId id="324"/>
            <p14:sldId id="342"/>
            <p14:sldId id="358"/>
            <p14:sldId id="374"/>
            <p14:sldId id="375"/>
            <p14:sldId id="354"/>
            <p14:sldId id="351"/>
            <p14:sldId id="381"/>
            <p14:sldId id="371"/>
            <p14:sldId id="377"/>
            <p14:sldId id="349"/>
            <p14:sldId id="346"/>
            <p14:sldId id="347"/>
            <p14:sldId id="353"/>
            <p14:sldId id="365"/>
          </p14:sldIdLst>
        </p14:section>
        <p14:section name="REFERENCE SLIDES" id="{B9FCE653-2E31-4EFF-ABD9-9C83986D704B}">
          <p14:sldIdLst>
            <p14:sldId id="362"/>
            <p14:sldId id="376"/>
            <p14:sldId id="379"/>
            <p14:sldId id="373"/>
            <p14:sldId id="372"/>
            <p14:sldId id="382"/>
            <p14:sldId id="36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 Holloway" initials="WH" lastIdx="15" clrIdx="0">
    <p:extLst>
      <p:ext uri="{19B8F6BF-5375-455C-9EA6-DF929625EA0E}">
        <p15:presenceInfo xmlns:p15="http://schemas.microsoft.com/office/powerpoint/2012/main" userId="S::william.holloway@ssaihq.com::ed437403-0229-45ac-9b99-cddd0ca2aa66" providerId="AD"/>
      </p:ext>
    </p:extLst>
  </p:cmAuthor>
  <p:cmAuthor id="2" name="Adriana Le Compte" initials="ALC" lastIdx="9" clrIdx="1">
    <p:extLst>
      <p:ext uri="{19B8F6BF-5375-455C-9EA6-DF929625EA0E}">
        <p15:presenceInfo xmlns:p15="http://schemas.microsoft.com/office/powerpoint/2012/main" userId="Adriana Le Compte" providerId="None"/>
      </p:ext>
    </p:extLst>
  </p:cmAuthor>
  <p:cmAuthor id="3" name="Patricia Murer" initials="PM" lastIdx="7" clrIdx="2">
    <p:extLst>
      <p:ext uri="{19B8F6BF-5375-455C-9EA6-DF929625EA0E}">
        <p15:presenceInfo xmlns:p15="http://schemas.microsoft.com/office/powerpoint/2012/main" userId="S::patricia.murer@ssaihq.com::49fe4d57-e9bd-4101-ab91-493f2085f6f7" providerId="AD"/>
      </p:ext>
    </p:extLst>
  </p:cmAuthor>
  <p:cmAuthor id="4" name="Rose Eichelmann" initials="RE" lastIdx="1" clrIdx="3">
    <p:extLst>
      <p:ext uri="{19B8F6BF-5375-455C-9EA6-DF929625EA0E}">
        <p15:presenceInfo xmlns:p15="http://schemas.microsoft.com/office/powerpoint/2012/main" userId="S::rose.eichelmann@ssaihq.com::6c97ea2e-5f5e-49b4-b7c4-464dd43f4593" providerId="AD"/>
      </p:ext>
    </p:extLst>
  </p:cmAuthor>
  <p:cmAuthor id="5" name="Patricia Murer" initials="PM [2]" lastIdx="9" clrIdx="4">
    <p:extLst>
      <p:ext uri="{19B8F6BF-5375-455C-9EA6-DF929625EA0E}">
        <p15:presenceInfo xmlns:p15="http://schemas.microsoft.com/office/powerpoint/2012/main" userId="Patricia Mur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6E99"/>
    <a:srgbClr val="FFFFFF"/>
    <a:srgbClr val="00267F"/>
    <a:srgbClr val="343434"/>
    <a:srgbClr val="BEE5FB"/>
    <a:srgbClr val="FFBCEA"/>
    <a:srgbClr val="9697A0"/>
    <a:srgbClr val="FEAB00"/>
    <a:srgbClr val="6479D2"/>
    <a:srgbClr val="72DE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ED4744-0F8D-CA1D-2263-1BC1B141FE0D}" v="17" dt="2021-07-31T02:22:53.714"/>
    <p1510:client id="{A64B711C-0281-48A0-87D8-7C386B2E66A5}" v="1443" dt="2021-07-30T18:12:14.9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899" autoAdjust="0"/>
  </p:normalViewPr>
  <p:slideViewPr>
    <p:cSldViewPr snapToGrid="0">
      <p:cViewPr varScale="1">
        <p:scale>
          <a:sx n="51" d="100"/>
          <a:sy n="51" d="100"/>
        </p:scale>
        <p:origin x="1166"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980542-443E-5244-B016-C88CCD66173A}" type="doc">
      <dgm:prSet loTypeId="urn:microsoft.com/office/officeart/2005/8/layout/vList3" loCatId="" qsTypeId="urn:microsoft.com/office/officeart/2005/8/quickstyle/simple4" qsCatId="simple" csTypeId="urn:microsoft.com/office/officeart/2005/8/colors/accent1_2" csCatId="accent1" phldr="1"/>
      <dgm:spPr/>
    </dgm:pt>
    <dgm:pt modelId="{6BA1DA59-F792-6D42-ACEE-B3D5E333B15C}">
      <dgm:prSet phldrT="[Text]" custT="1"/>
      <dgm:spPr>
        <a:effectLst>
          <a:outerShdw blurRad="50800" dist="38100" dir="2700000" algn="tl" rotWithShape="0">
            <a:prstClr val="black">
              <a:alpha val="40000"/>
            </a:prstClr>
          </a:outerShdw>
        </a:effectLst>
      </dgm:spPr>
      <dgm:t>
        <a:bodyPr/>
        <a:lstStyle/>
        <a:p>
          <a:r>
            <a:rPr lang="en-US" sz="1800">
              <a:latin typeface="Century Gothic" panose="020B0502020202020204" pitchFamily="34" charset="0"/>
            </a:rPr>
            <a:t>Materials used in urban environments absorb and emit more heat</a:t>
          </a:r>
        </a:p>
      </dgm:t>
    </dgm:pt>
    <dgm:pt modelId="{BEE40E42-9A5C-2D4F-80B3-84D1BE1CF56F}" type="parTrans" cxnId="{03602F75-17BF-D444-9B80-F007AE4E8E51}">
      <dgm:prSet/>
      <dgm:spPr/>
      <dgm:t>
        <a:bodyPr/>
        <a:lstStyle/>
        <a:p>
          <a:endParaRPr lang="en-US"/>
        </a:p>
      </dgm:t>
    </dgm:pt>
    <dgm:pt modelId="{57DFED0B-26B6-2349-85A7-B21B65F1707D}" type="sibTrans" cxnId="{03602F75-17BF-D444-9B80-F007AE4E8E51}">
      <dgm:prSet/>
      <dgm:spPr/>
      <dgm:t>
        <a:bodyPr/>
        <a:lstStyle/>
        <a:p>
          <a:endParaRPr lang="en-US"/>
        </a:p>
      </dgm:t>
    </dgm:pt>
    <dgm:pt modelId="{70325F8B-D702-6E40-893B-52BBDCDD1497}">
      <dgm:prSet phldrT="[Text]" custT="1"/>
      <dgm:spPr>
        <a:effectLst>
          <a:outerShdw blurRad="50800" dist="38100" dir="2700000" algn="tl" rotWithShape="0">
            <a:prstClr val="black">
              <a:alpha val="40000"/>
            </a:prstClr>
          </a:outerShdw>
        </a:effectLst>
      </dgm:spPr>
      <dgm:t>
        <a:bodyPr/>
        <a:lstStyle/>
        <a:p>
          <a:r>
            <a:rPr lang="en-US" sz="1800">
              <a:latin typeface="Century Gothic" panose="020B0502020202020204" pitchFamily="34" charset="0"/>
            </a:rPr>
            <a:t>Heat is generated from human activities i.e., vehicles, industrial facilities</a:t>
          </a:r>
        </a:p>
      </dgm:t>
    </dgm:pt>
    <dgm:pt modelId="{E49F4F94-B687-F546-A5F2-EF6F94D42D6E}" type="parTrans" cxnId="{254A9646-6A5E-634A-9870-37D69DED1BB6}">
      <dgm:prSet/>
      <dgm:spPr/>
      <dgm:t>
        <a:bodyPr/>
        <a:lstStyle/>
        <a:p>
          <a:endParaRPr lang="en-US"/>
        </a:p>
      </dgm:t>
    </dgm:pt>
    <dgm:pt modelId="{A35CD7E3-538E-A546-AF4D-66EBB0DC399D}" type="sibTrans" cxnId="{254A9646-6A5E-634A-9870-37D69DED1BB6}">
      <dgm:prSet/>
      <dgm:spPr/>
      <dgm:t>
        <a:bodyPr/>
        <a:lstStyle/>
        <a:p>
          <a:endParaRPr lang="en-US"/>
        </a:p>
      </dgm:t>
    </dgm:pt>
    <dgm:pt modelId="{105A6B33-782E-064C-A473-254A52833588}">
      <dgm:prSet phldrT="[Text]" custT="1"/>
      <dgm:spPr>
        <a:effectLst>
          <a:outerShdw blurRad="50800" dist="38100" dir="2700000" algn="tl" rotWithShape="0">
            <a:prstClr val="black">
              <a:alpha val="40000"/>
            </a:prstClr>
          </a:outerShdw>
        </a:effectLst>
      </dgm:spPr>
      <dgm:t>
        <a:bodyPr/>
        <a:lstStyle/>
        <a:p>
          <a:r>
            <a:rPr lang="en-US" sz="1800">
              <a:latin typeface="Century Gothic" panose="020B0502020202020204" pitchFamily="34" charset="0"/>
            </a:rPr>
            <a:t>Reduced vegetation which provide shade and cool the air with evapotranspiration</a:t>
          </a:r>
        </a:p>
      </dgm:t>
    </dgm:pt>
    <dgm:pt modelId="{89882E23-7CEB-B74A-96E9-E6710C2BE98D}" type="parTrans" cxnId="{2E382A64-5E7F-1843-A985-A358BC6F3FA4}">
      <dgm:prSet/>
      <dgm:spPr/>
      <dgm:t>
        <a:bodyPr/>
        <a:lstStyle/>
        <a:p>
          <a:endParaRPr lang="en-US"/>
        </a:p>
      </dgm:t>
    </dgm:pt>
    <dgm:pt modelId="{1C6D59D2-DEB3-4748-AF2B-537889BE12D4}" type="sibTrans" cxnId="{2E382A64-5E7F-1843-A985-A358BC6F3FA4}">
      <dgm:prSet/>
      <dgm:spPr/>
      <dgm:t>
        <a:bodyPr/>
        <a:lstStyle/>
        <a:p>
          <a:endParaRPr lang="en-US"/>
        </a:p>
      </dgm:t>
    </dgm:pt>
    <dgm:pt modelId="{21A5F8AA-04AD-B542-9E3E-6E39D4E29B0F}" type="pres">
      <dgm:prSet presAssocID="{58980542-443E-5244-B016-C88CCD66173A}" presName="linearFlow" presStyleCnt="0">
        <dgm:presLayoutVars>
          <dgm:dir/>
          <dgm:resizeHandles val="exact"/>
        </dgm:presLayoutVars>
      </dgm:prSet>
      <dgm:spPr/>
    </dgm:pt>
    <dgm:pt modelId="{28C72920-47B2-5544-9E04-596E9F0A07F3}" type="pres">
      <dgm:prSet presAssocID="{6BA1DA59-F792-6D42-ACEE-B3D5E333B15C}" presName="composite" presStyleCnt="0"/>
      <dgm:spPr/>
    </dgm:pt>
    <dgm:pt modelId="{6280FCEC-2A93-164A-96D8-30D679D0F5C1}" type="pres">
      <dgm:prSet presAssocID="{6BA1DA59-F792-6D42-ACEE-B3D5E333B15C}" presName="imgShp" presStyleLbl="fgImgPlace1" presStyleIdx="0" presStyleCnt="3"/>
      <dgm:spPr>
        <a:effectLst>
          <a:outerShdw blurRad="50800" dist="38100" dir="2700000" algn="tl" rotWithShape="0">
            <a:prstClr val="black">
              <a:alpha val="40000"/>
            </a:prstClr>
          </a:outerShdw>
        </a:effectLst>
      </dgm:spPr>
    </dgm:pt>
    <dgm:pt modelId="{DD867F8C-033E-ED4B-8837-9B1028790BD0}" type="pres">
      <dgm:prSet presAssocID="{6BA1DA59-F792-6D42-ACEE-B3D5E333B15C}" presName="txShp" presStyleLbl="node1" presStyleIdx="0" presStyleCnt="3">
        <dgm:presLayoutVars>
          <dgm:bulletEnabled val="1"/>
        </dgm:presLayoutVars>
      </dgm:prSet>
      <dgm:spPr/>
      <dgm:t>
        <a:bodyPr/>
        <a:lstStyle/>
        <a:p>
          <a:endParaRPr lang="en-US"/>
        </a:p>
      </dgm:t>
    </dgm:pt>
    <dgm:pt modelId="{EBA38029-5606-3545-A829-797A9649C148}" type="pres">
      <dgm:prSet presAssocID="{57DFED0B-26B6-2349-85A7-B21B65F1707D}" presName="spacing" presStyleCnt="0"/>
      <dgm:spPr/>
    </dgm:pt>
    <dgm:pt modelId="{DD67C2BD-E993-2249-9A00-B4AD30C5A157}" type="pres">
      <dgm:prSet presAssocID="{70325F8B-D702-6E40-893B-52BBDCDD1497}" presName="composite" presStyleCnt="0"/>
      <dgm:spPr/>
    </dgm:pt>
    <dgm:pt modelId="{E1F37190-CE51-C24D-867F-0BCA7564669F}" type="pres">
      <dgm:prSet presAssocID="{70325F8B-D702-6E40-893B-52BBDCDD1497}" presName="imgShp" presStyleLbl="fgImgPlace1" presStyleIdx="1" presStyleCnt="3"/>
      <dgm:spPr>
        <a:effectLst>
          <a:outerShdw blurRad="50800" dist="38100" dir="2700000" algn="tl" rotWithShape="0">
            <a:prstClr val="black">
              <a:alpha val="40000"/>
            </a:prstClr>
          </a:outerShdw>
        </a:effectLst>
      </dgm:spPr>
    </dgm:pt>
    <dgm:pt modelId="{51684B64-0242-E944-9D68-5B2555856A1A}" type="pres">
      <dgm:prSet presAssocID="{70325F8B-D702-6E40-893B-52BBDCDD1497}" presName="txShp" presStyleLbl="node1" presStyleIdx="1" presStyleCnt="3">
        <dgm:presLayoutVars>
          <dgm:bulletEnabled val="1"/>
        </dgm:presLayoutVars>
      </dgm:prSet>
      <dgm:spPr/>
      <dgm:t>
        <a:bodyPr/>
        <a:lstStyle/>
        <a:p>
          <a:endParaRPr lang="en-US"/>
        </a:p>
      </dgm:t>
    </dgm:pt>
    <dgm:pt modelId="{FC3AD90B-A114-8E48-992B-A1FFF99DB0B4}" type="pres">
      <dgm:prSet presAssocID="{A35CD7E3-538E-A546-AF4D-66EBB0DC399D}" presName="spacing" presStyleCnt="0"/>
      <dgm:spPr/>
    </dgm:pt>
    <dgm:pt modelId="{AFBBB7A3-6BAB-F148-B3AE-DFA2240588F9}" type="pres">
      <dgm:prSet presAssocID="{105A6B33-782E-064C-A473-254A52833588}" presName="composite" presStyleCnt="0"/>
      <dgm:spPr/>
    </dgm:pt>
    <dgm:pt modelId="{41E232AB-FF29-DC4B-AB26-7099C58E7C2F}" type="pres">
      <dgm:prSet presAssocID="{105A6B33-782E-064C-A473-254A52833588}" presName="imgShp" presStyleLbl="fgImgPlace1" presStyleIdx="2" presStyleCnt="3"/>
      <dgm:spPr>
        <a:effectLst>
          <a:outerShdw blurRad="50800" dist="38100" dir="2700000" algn="tl" rotWithShape="0">
            <a:prstClr val="black">
              <a:alpha val="40000"/>
            </a:prstClr>
          </a:outerShdw>
        </a:effectLst>
      </dgm:spPr>
    </dgm:pt>
    <dgm:pt modelId="{1100020C-1455-814F-913D-53A0AB9C6D7E}" type="pres">
      <dgm:prSet presAssocID="{105A6B33-782E-064C-A473-254A52833588}" presName="txShp" presStyleLbl="node1" presStyleIdx="2" presStyleCnt="3">
        <dgm:presLayoutVars>
          <dgm:bulletEnabled val="1"/>
        </dgm:presLayoutVars>
      </dgm:prSet>
      <dgm:spPr/>
      <dgm:t>
        <a:bodyPr/>
        <a:lstStyle/>
        <a:p>
          <a:endParaRPr lang="en-US"/>
        </a:p>
      </dgm:t>
    </dgm:pt>
  </dgm:ptLst>
  <dgm:cxnLst>
    <dgm:cxn modelId="{D2DCC3B7-187C-824F-8C32-D5F2CF070040}" type="presOf" srcId="{58980542-443E-5244-B016-C88CCD66173A}" destId="{21A5F8AA-04AD-B542-9E3E-6E39D4E29B0F}" srcOrd="0" destOrd="0" presId="urn:microsoft.com/office/officeart/2005/8/layout/vList3"/>
    <dgm:cxn modelId="{2E382A64-5E7F-1843-A985-A358BC6F3FA4}" srcId="{58980542-443E-5244-B016-C88CCD66173A}" destId="{105A6B33-782E-064C-A473-254A52833588}" srcOrd="2" destOrd="0" parTransId="{89882E23-7CEB-B74A-96E9-E6710C2BE98D}" sibTransId="{1C6D59D2-DEB3-4748-AF2B-537889BE12D4}"/>
    <dgm:cxn modelId="{46EB6C94-1061-7C4C-AD44-BF2CF87BB7BA}" type="presOf" srcId="{6BA1DA59-F792-6D42-ACEE-B3D5E333B15C}" destId="{DD867F8C-033E-ED4B-8837-9B1028790BD0}" srcOrd="0" destOrd="0" presId="urn:microsoft.com/office/officeart/2005/8/layout/vList3"/>
    <dgm:cxn modelId="{5B4B66DB-2ABE-5446-A1BA-A50B5CD587D8}" type="presOf" srcId="{105A6B33-782E-064C-A473-254A52833588}" destId="{1100020C-1455-814F-913D-53A0AB9C6D7E}" srcOrd="0" destOrd="0" presId="urn:microsoft.com/office/officeart/2005/8/layout/vList3"/>
    <dgm:cxn modelId="{03602F75-17BF-D444-9B80-F007AE4E8E51}" srcId="{58980542-443E-5244-B016-C88CCD66173A}" destId="{6BA1DA59-F792-6D42-ACEE-B3D5E333B15C}" srcOrd="0" destOrd="0" parTransId="{BEE40E42-9A5C-2D4F-80B3-84D1BE1CF56F}" sibTransId="{57DFED0B-26B6-2349-85A7-B21B65F1707D}"/>
    <dgm:cxn modelId="{254A9646-6A5E-634A-9870-37D69DED1BB6}" srcId="{58980542-443E-5244-B016-C88CCD66173A}" destId="{70325F8B-D702-6E40-893B-52BBDCDD1497}" srcOrd="1" destOrd="0" parTransId="{E49F4F94-B687-F546-A5F2-EF6F94D42D6E}" sibTransId="{A35CD7E3-538E-A546-AF4D-66EBB0DC399D}"/>
    <dgm:cxn modelId="{D4EB604E-2F92-1745-BA9A-53B9053DCE82}" type="presOf" srcId="{70325F8B-D702-6E40-893B-52BBDCDD1497}" destId="{51684B64-0242-E944-9D68-5B2555856A1A}" srcOrd="0" destOrd="0" presId="urn:microsoft.com/office/officeart/2005/8/layout/vList3"/>
    <dgm:cxn modelId="{D62BBB38-0AA7-174D-B4A3-2C544D953A10}" type="presParOf" srcId="{21A5F8AA-04AD-B542-9E3E-6E39D4E29B0F}" destId="{28C72920-47B2-5544-9E04-596E9F0A07F3}" srcOrd="0" destOrd="0" presId="urn:microsoft.com/office/officeart/2005/8/layout/vList3"/>
    <dgm:cxn modelId="{85274038-352C-764B-B159-1439B2C3E99F}" type="presParOf" srcId="{28C72920-47B2-5544-9E04-596E9F0A07F3}" destId="{6280FCEC-2A93-164A-96D8-30D679D0F5C1}" srcOrd="0" destOrd="0" presId="urn:microsoft.com/office/officeart/2005/8/layout/vList3"/>
    <dgm:cxn modelId="{97B949D8-C4A8-2E41-BC74-E42CF7C0AECA}" type="presParOf" srcId="{28C72920-47B2-5544-9E04-596E9F0A07F3}" destId="{DD867F8C-033E-ED4B-8837-9B1028790BD0}" srcOrd="1" destOrd="0" presId="urn:microsoft.com/office/officeart/2005/8/layout/vList3"/>
    <dgm:cxn modelId="{51E69182-DCD1-6040-9010-E0018009424F}" type="presParOf" srcId="{21A5F8AA-04AD-B542-9E3E-6E39D4E29B0F}" destId="{EBA38029-5606-3545-A829-797A9649C148}" srcOrd="1" destOrd="0" presId="urn:microsoft.com/office/officeart/2005/8/layout/vList3"/>
    <dgm:cxn modelId="{596DC6C9-F7F0-9F42-A7BE-7825CFDE7B51}" type="presParOf" srcId="{21A5F8AA-04AD-B542-9E3E-6E39D4E29B0F}" destId="{DD67C2BD-E993-2249-9A00-B4AD30C5A157}" srcOrd="2" destOrd="0" presId="urn:microsoft.com/office/officeart/2005/8/layout/vList3"/>
    <dgm:cxn modelId="{9D1F470F-4881-B844-879F-C5AD0151FA30}" type="presParOf" srcId="{DD67C2BD-E993-2249-9A00-B4AD30C5A157}" destId="{E1F37190-CE51-C24D-867F-0BCA7564669F}" srcOrd="0" destOrd="0" presId="urn:microsoft.com/office/officeart/2005/8/layout/vList3"/>
    <dgm:cxn modelId="{F9A9761D-79E7-E34F-B49B-A2B110E94CFA}" type="presParOf" srcId="{DD67C2BD-E993-2249-9A00-B4AD30C5A157}" destId="{51684B64-0242-E944-9D68-5B2555856A1A}" srcOrd="1" destOrd="0" presId="urn:microsoft.com/office/officeart/2005/8/layout/vList3"/>
    <dgm:cxn modelId="{7823FA1A-C521-264A-8010-5C53A09F1823}" type="presParOf" srcId="{21A5F8AA-04AD-B542-9E3E-6E39D4E29B0F}" destId="{FC3AD90B-A114-8E48-992B-A1FFF99DB0B4}" srcOrd="3" destOrd="0" presId="urn:microsoft.com/office/officeart/2005/8/layout/vList3"/>
    <dgm:cxn modelId="{CDE73080-1723-7A41-A271-9697E9D2D2DD}" type="presParOf" srcId="{21A5F8AA-04AD-B542-9E3E-6E39D4E29B0F}" destId="{AFBBB7A3-6BAB-F148-B3AE-DFA2240588F9}" srcOrd="4" destOrd="0" presId="urn:microsoft.com/office/officeart/2005/8/layout/vList3"/>
    <dgm:cxn modelId="{C2DB38FE-4920-4F48-88DD-585FA02F677E}" type="presParOf" srcId="{AFBBB7A3-6BAB-F148-B3AE-DFA2240588F9}" destId="{41E232AB-FF29-DC4B-AB26-7099C58E7C2F}" srcOrd="0" destOrd="0" presId="urn:microsoft.com/office/officeart/2005/8/layout/vList3"/>
    <dgm:cxn modelId="{9677C0ED-4F7F-1844-AC68-B30C39D077A3}" type="presParOf" srcId="{AFBBB7A3-6BAB-F148-B3AE-DFA2240588F9}" destId="{1100020C-1455-814F-913D-53A0AB9C6D7E}"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0C8D1F7-F4CF-41FE-A77C-61F5806D38C5}" type="doc">
      <dgm:prSet loTypeId="urn:microsoft.com/office/officeart/2005/8/layout/process1" loCatId="process" qsTypeId="urn:microsoft.com/office/officeart/2005/8/quickstyle/simple1" qsCatId="simple" csTypeId="urn:microsoft.com/office/officeart/2005/8/colors/accent1_2" csCatId="accent1" phldr="1"/>
      <dgm:spPr/>
    </dgm:pt>
    <dgm:pt modelId="{3276A922-2E74-420A-8D9F-5948AD071941}">
      <dgm:prSet phldrT="[Text]" custT="1"/>
      <dgm:spPr>
        <a:solidFill>
          <a:schemeClr val="bg1"/>
        </a:solidFill>
        <a:effectLst>
          <a:outerShdw blurRad="50800" dist="38100" dir="2700000" algn="tl" rotWithShape="0">
            <a:prstClr val="black">
              <a:alpha val="40000"/>
            </a:prstClr>
          </a:outerShdw>
        </a:effectLst>
      </dgm:spPr>
      <dgm:t>
        <a:bodyPr/>
        <a:lstStyle/>
        <a:p>
          <a:r>
            <a:rPr lang="en-US" sz="2000" dirty="0">
              <a:solidFill>
                <a:schemeClr val="tx1">
                  <a:lumMod val="75000"/>
                  <a:lumOff val="25000"/>
                </a:schemeClr>
              </a:solidFill>
              <a:latin typeface="Century Gothic" panose="020B0502020202020204" pitchFamily="34" charset="0"/>
            </a:rPr>
            <a:t>Surface Temperature  (ST)</a:t>
          </a:r>
        </a:p>
      </dgm:t>
    </dgm:pt>
    <dgm:pt modelId="{E112FB92-DD2E-4F09-A1BE-29753A60B8DB}" type="parTrans" cxnId="{94CD4248-7A8D-4445-BF6F-C3774D2658AF}">
      <dgm:prSet/>
      <dgm:spPr/>
      <dgm:t>
        <a:bodyPr/>
        <a:lstStyle/>
        <a:p>
          <a:endParaRPr lang="en-US"/>
        </a:p>
      </dgm:t>
    </dgm:pt>
    <dgm:pt modelId="{127B0B3D-BAC2-4AA9-B28C-24B8E7C2C28B}" type="sibTrans" cxnId="{94CD4248-7A8D-4445-BF6F-C3774D2658AF}">
      <dgm:prSet/>
      <dgm:spPr>
        <a:solidFill>
          <a:srgbClr val="266E99">
            <a:alpha val="80000"/>
          </a:srgbClr>
        </a:solidFill>
        <a:ln>
          <a:solidFill>
            <a:srgbClr val="266E99">
              <a:alpha val="40000"/>
            </a:srgbClr>
          </a:solidFill>
        </a:ln>
        <a:effectLst>
          <a:outerShdw blurRad="50800" dist="38100" dir="2700000" algn="tl" rotWithShape="0">
            <a:prstClr val="black">
              <a:alpha val="40000"/>
            </a:prstClr>
          </a:outerShdw>
        </a:effectLst>
      </dgm:spPr>
      <dgm:t>
        <a:bodyPr/>
        <a:lstStyle/>
        <a:p>
          <a:endParaRPr lang="en-US" dirty="0"/>
        </a:p>
      </dgm:t>
    </dgm:pt>
    <dgm:pt modelId="{EF7CA7E2-3EFE-4038-81B1-9C66CF2A1D55}">
      <dgm:prSet phldrT="[Text]" custT="1"/>
      <dgm:spPr>
        <a:solidFill>
          <a:schemeClr val="bg1"/>
        </a:solidFill>
        <a:effectLst>
          <a:outerShdw blurRad="50800" dist="38100" dir="2700000" algn="tl" rotWithShape="0">
            <a:prstClr val="black">
              <a:alpha val="40000"/>
            </a:prstClr>
          </a:outerShdw>
        </a:effectLst>
      </dgm:spPr>
      <dgm:t>
        <a:bodyPr/>
        <a:lstStyle/>
        <a:p>
          <a:r>
            <a:rPr lang="en-US" sz="2000" dirty="0">
              <a:solidFill>
                <a:schemeClr val="tx1">
                  <a:lumMod val="75000"/>
                  <a:lumOff val="25000"/>
                </a:schemeClr>
              </a:solidFill>
              <a:latin typeface="Century Gothic" panose="020B0502020202020204" pitchFamily="34" charset="0"/>
            </a:rPr>
            <a:t>Remove shadows, clouds</a:t>
          </a:r>
        </a:p>
      </dgm:t>
    </dgm:pt>
    <dgm:pt modelId="{6D6BD359-3C98-456C-BFD8-F9AA710651FA}" type="parTrans" cxnId="{B4A14FF4-3FAB-495C-BF4C-64A655AA38FB}">
      <dgm:prSet/>
      <dgm:spPr/>
      <dgm:t>
        <a:bodyPr/>
        <a:lstStyle/>
        <a:p>
          <a:endParaRPr lang="en-US"/>
        </a:p>
      </dgm:t>
    </dgm:pt>
    <dgm:pt modelId="{F73BA872-CD4A-4BA4-9361-6BEC223F36E4}" type="sibTrans" cxnId="{B4A14FF4-3FAB-495C-BF4C-64A655AA38FB}">
      <dgm:prSet/>
      <dgm:spPr>
        <a:solidFill>
          <a:srgbClr val="266E99">
            <a:alpha val="80000"/>
          </a:srgbClr>
        </a:solidFill>
        <a:ln>
          <a:solidFill>
            <a:srgbClr val="266E99">
              <a:alpha val="60000"/>
            </a:srgbClr>
          </a:solidFill>
        </a:ln>
        <a:effectLst>
          <a:outerShdw blurRad="50800" dist="38100" dir="2700000" algn="tl" rotWithShape="0">
            <a:prstClr val="black">
              <a:alpha val="40000"/>
            </a:prstClr>
          </a:outerShdw>
        </a:effectLst>
      </dgm:spPr>
      <dgm:t>
        <a:bodyPr/>
        <a:lstStyle/>
        <a:p>
          <a:endParaRPr lang="en-US" dirty="0"/>
        </a:p>
      </dgm:t>
    </dgm:pt>
    <dgm:pt modelId="{F876FD9C-A355-4B0B-898A-CFCB67E51B6D}">
      <dgm:prSet phldrT="[Text]" custT="1"/>
      <dgm:spPr>
        <a:solidFill>
          <a:srgbClr val="266E99"/>
        </a:solidFill>
        <a:ln>
          <a:solidFill>
            <a:srgbClr val="266E99"/>
          </a:solidFill>
        </a:ln>
        <a:effectLst>
          <a:outerShdw blurRad="50800" dist="38100" dir="2700000" algn="tl" rotWithShape="0">
            <a:prstClr val="black">
              <a:alpha val="40000"/>
            </a:prstClr>
          </a:outerShdw>
        </a:effectLst>
      </dgm:spPr>
      <dgm:t>
        <a:bodyPr/>
        <a:lstStyle/>
        <a:p>
          <a:r>
            <a:rPr lang="en-US" sz="2000" b="1" dirty="0">
              <a:solidFill>
                <a:schemeClr val="bg1"/>
              </a:solidFill>
              <a:latin typeface="Century Gothic" panose="020B0502020202020204" pitchFamily="34" charset="0"/>
            </a:rPr>
            <a:t>Heat Anomaly =</a:t>
          </a:r>
        </a:p>
        <a:p>
          <a:r>
            <a:rPr lang="en-US" sz="2000" dirty="0">
              <a:solidFill>
                <a:schemeClr val="bg1"/>
              </a:solidFill>
              <a:latin typeface="Century Gothic" panose="020B0502020202020204" pitchFamily="34" charset="0"/>
            </a:rPr>
            <a:t>Pixel mean minus   zonal mean</a:t>
          </a:r>
        </a:p>
      </dgm:t>
    </dgm:pt>
    <dgm:pt modelId="{7B26DDB3-CE0E-48CC-80A4-8C9F9FC0032E}" type="parTrans" cxnId="{B60F05A4-DE66-4F23-BA78-7D0DB8D97DAC}">
      <dgm:prSet/>
      <dgm:spPr/>
      <dgm:t>
        <a:bodyPr/>
        <a:lstStyle/>
        <a:p>
          <a:endParaRPr lang="en-US"/>
        </a:p>
      </dgm:t>
    </dgm:pt>
    <dgm:pt modelId="{E668A4AA-6EF0-401F-BC6D-102BBE3D1FA5}" type="sibTrans" cxnId="{B60F05A4-DE66-4F23-BA78-7D0DB8D97DAC}">
      <dgm:prSet/>
      <dgm:spPr/>
      <dgm:t>
        <a:bodyPr/>
        <a:lstStyle/>
        <a:p>
          <a:endParaRPr lang="en-US"/>
        </a:p>
      </dgm:t>
    </dgm:pt>
    <dgm:pt modelId="{3B1D2496-1C8A-49DF-A146-C098D5E56B7C}">
      <dgm:prSet phldrT="[Text]" custT="1"/>
      <dgm:spPr>
        <a:solidFill>
          <a:schemeClr val="bg1"/>
        </a:solidFill>
        <a:effectLst>
          <a:outerShdw blurRad="50800" dist="38100" dir="2700000" algn="tl" rotWithShape="0">
            <a:prstClr val="black">
              <a:alpha val="40000"/>
            </a:prstClr>
          </a:outerShdw>
        </a:effectLst>
      </dgm:spPr>
      <dgm:t>
        <a:bodyPr/>
        <a:lstStyle/>
        <a:p>
          <a:r>
            <a:rPr lang="en-US" sz="2000" dirty="0">
              <a:solidFill>
                <a:schemeClr val="tx1">
                  <a:lumMod val="75000"/>
                  <a:lumOff val="25000"/>
                </a:schemeClr>
              </a:solidFill>
              <a:latin typeface="Century Gothic" panose="020B0502020202020204" pitchFamily="34" charset="0"/>
            </a:rPr>
            <a:t>Calculate pixel mean ST</a:t>
          </a:r>
        </a:p>
      </dgm:t>
    </dgm:pt>
    <dgm:pt modelId="{A7795FC9-9911-4016-B8D7-7879DBF9BC7B}" type="parTrans" cxnId="{2BF95C42-48A0-4FED-BA65-4EC2177B70EA}">
      <dgm:prSet/>
      <dgm:spPr/>
      <dgm:t>
        <a:bodyPr/>
        <a:lstStyle/>
        <a:p>
          <a:endParaRPr lang="en-US"/>
        </a:p>
      </dgm:t>
    </dgm:pt>
    <dgm:pt modelId="{4E23285A-BA68-4915-8A18-1FBE0DADB6E8}" type="sibTrans" cxnId="{2BF95C42-48A0-4FED-BA65-4EC2177B70EA}">
      <dgm:prSet/>
      <dgm:spPr>
        <a:solidFill>
          <a:srgbClr val="266E99">
            <a:alpha val="90000"/>
          </a:srgbClr>
        </a:solidFill>
        <a:ln>
          <a:solidFill>
            <a:srgbClr val="266E99">
              <a:alpha val="80000"/>
            </a:srgbClr>
          </a:solidFill>
        </a:ln>
        <a:effectLst>
          <a:outerShdw blurRad="50800" dist="38100" dir="2700000" algn="tl" rotWithShape="0">
            <a:prstClr val="black">
              <a:alpha val="40000"/>
            </a:prstClr>
          </a:outerShdw>
        </a:effectLst>
      </dgm:spPr>
      <dgm:t>
        <a:bodyPr/>
        <a:lstStyle/>
        <a:p>
          <a:endParaRPr lang="en-US" dirty="0"/>
        </a:p>
      </dgm:t>
    </dgm:pt>
    <dgm:pt modelId="{0AEF369F-A5F2-4BBB-A61C-E9D8D5AE5271}">
      <dgm:prSet phldrT="[Text]" custT="1"/>
      <dgm:spPr>
        <a:solidFill>
          <a:schemeClr val="bg1"/>
        </a:solidFill>
        <a:effectLst>
          <a:outerShdw blurRad="50800" dist="38100" dir="2700000" algn="tl" rotWithShape="0">
            <a:prstClr val="black">
              <a:alpha val="40000"/>
            </a:prstClr>
          </a:outerShdw>
        </a:effectLst>
      </dgm:spPr>
      <dgm:t>
        <a:bodyPr/>
        <a:lstStyle/>
        <a:p>
          <a:r>
            <a:rPr lang="en-US" sz="2000" dirty="0">
              <a:solidFill>
                <a:schemeClr val="tx1">
                  <a:lumMod val="75000"/>
                  <a:lumOff val="25000"/>
                </a:schemeClr>
              </a:solidFill>
              <a:latin typeface="Century Gothic" panose="020B0502020202020204" pitchFamily="34" charset="0"/>
            </a:rPr>
            <a:t>Calculate county &amp; reference  mean ST</a:t>
          </a:r>
        </a:p>
      </dgm:t>
    </dgm:pt>
    <dgm:pt modelId="{875F7B94-73BD-4862-B786-28120868D7FB}" type="parTrans" cxnId="{EB0F4B1C-6EC6-4598-88FC-5F2517BB8BE7}">
      <dgm:prSet/>
      <dgm:spPr/>
      <dgm:t>
        <a:bodyPr/>
        <a:lstStyle/>
        <a:p>
          <a:endParaRPr lang="en-US"/>
        </a:p>
      </dgm:t>
    </dgm:pt>
    <dgm:pt modelId="{1A36E243-0AF0-4AA8-BAB3-33EE72C0BD6D}" type="sibTrans" cxnId="{EB0F4B1C-6EC6-4598-88FC-5F2517BB8BE7}">
      <dgm:prSet/>
      <dgm:spPr>
        <a:solidFill>
          <a:srgbClr val="266E99"/>
        </a:solidFill>
        <a:ln>
          <a:solidFill>
            <a:srgbClr val="266E99"/>
          </a:solidFill>
        </a:ln>
        <a:effectLst>
          <a:outerShdw blurRad="50800" dist="38100" dir="2700000" algn="tl" rotWithShape="0">
            <a:prstClr val="black">
              <a:alpha val="40000"/>
            </a:prstClr>
          </a:outerShdw>
        </a:effectLst>
      </dgm:spPr>
      <dgm:t>
        <a:bodyPr/>
        <a:lstStyle/>
        <a:p>
          <a:endParaRPr lang="en-US" dirty="0"/>
        </a:p>
      </dgm:t>
    </dgm:pt>
    <dgm:pt modelId="{468FC089-2AC1-4C9B-BD69-DDEBEAB477E7}" type="pres">
      <dgm:prSet presAssocID="{50C8D1F7-F4CF-41FE-A77C-61F5806D38C5}" presName="Name0" presStyleCnt="0">
        <dgm:presLayoutVars>
          <dgm:dir/>
          <dgm:resizeHandles val="exact"/>
        </dgm:presLayoutVars>
      </dgm:prSet>
      <dgm:spPr/>
    </dgm:pt>
    <dgm:pt modelId="{5D138351-B695-43E6-A678-62E2EDB3CEBE}" type="pres">
      <dgm:prSet presAssocID="{3276A922-2E74-420A-8D9F-5948AD071941}" presName="node" presStyleLbl="node1" presStyleIdx="0" presStyleCnt="5" custScaleX="118774" custScaleY="90554" custLinFactNeighborX="3936" custLinFactNeighborY="-937">
        <dgm:presLayoutVars>
          <dgm:bulletEnabled val="1"/>
        </dgm:presLayoutVars>
      </dgm:prSet>
      <dgm:spPr/>
      <dgm:t>
        <a:bodyPr/>
        <a:lstStyle/>
        <a:p>
          <a:endParaRPr lang="en-US"/>
        </a:p>
      </dgm:t>
    </dgm:pt>
    <dgm:pt modelId="{EBD34960-25BA-40EB-A8DB-329FE65D3DB4}" type="pres">
      <dgm:prSet presAssocID="{127B0B3D-BAC2-4AA9-B28C-24B8E7C2C28B}" presName="sibTrans" presStyleLbl="sibTrans2D1" presStyleIdx="0" presStyleCnt="4"/>
      <dgm:spPr/>
      <dgm:t>
        <a:bodyPr/>
        <a:lstStyle/>
        <a:p>
          <a:endParaRPr lang="en-US"/>
        </a:p>
      </dgm:t>
    </dgm:pt>
    <dgm:pt modelId="{352097C9-0923-45E9-A819-E5544074BBF1}" type="pres">
      <dgm:prSet presAssocID="{127B0B3D-BAC2-4AA9-B28C-24B8E7C2C28B}" presName="connectorText" presStyleLbl="sibTrans2D1" presStyleIdx="0" presStyleCnt="4"/>
      <dgm:spPr/>
      <dgm:t>
        <a:bodyPr/>
        <a:lstStyle/>
        <a:p>
          <a:endParaRPr lang="en-US"/>
        </a:p>
      </dgm:t>
    </dgm:pt>
    <dgm:pt modelId="{DF8028AB-ADE9-489F-81F9-D3E44A7E3F67}" type="pres">
      <dgm:prSet presAssocID="{EF7CA7E2-3EFE-4038-81B1-9C66CF2A1D55}" presName="node" presStyleLbl="node1" presStyleIdx="1" presStyleCnt="5" custScaleY="93845" custLinFactNeighborX="-2175" custLinFactNeighborY="-11664">
        <dgm:presLayoutVars>
          <dgm:bulletEnabled val="1"/>
        </dgm:presLayoutVars>
      </dgm:prSet>
      <dgm:spPr/>
      <dgm:t>
        <a:bodyPr/>
        <a:lstStyle/>
        <a:p>
          <a:endParaRPr lang="en-US"/>
        </a:p>
      </dgm:t>
    </dgm:pt>
    <dgm:pt modelId="{AD4DE54A-25EA-43D7-B126-380118FBBADC}" type="pres">
      <dgm:prSet presAssocID="{F73BA872-CD4A-4BA4-9361-6BEC223F36E4}" presName="sibTrans" presStyleLbl="sibTrans2D1" presStyleIdx="1" presStyleCnt="4"/>
      <dgm:spPr/>
      <dgm:t>
        <a:bodyPr/>
        <a:lstStyle/>
        <a:p>
          <a:endParaRPr lang="en-US"/>
        </a:p>
      </dgm:t>
    </dgm:pt>
    <dgm:pt modelId="{719C2FEA-357C-417C-AEA3-733C20DCCA9F}" type="pres">
      <dgm:prSet presAssocID="{F73BA872-CD4A-4BA4-9361-6BEC223F36E4}" presName="connectorText" presStyleLbl="sibTrans2D1" presStyleIdx="1" presStyleCnt="4"/>
      <dgm:spPr/>
      <dgm:t>
        <a:bodyPr/>
        <a:lstStyle/>
        <a:p>
          <a:endParaRPr lang="en-US"/>
        </a:p>
      </dgm:t>
    </dgm:pt>
    <dgm:pt modelId="{6948A7D2-6EDA-4BA7-9EED-AD438CE01671}" type="pres">
      <dgm:prSet presAssocID="{3B1D2496-1C8A-49DF-A146-C098D5E56B7C}" presName="node" presStyleLbl="node1" presStyleIdx="2" presStyleCnt="5" custScaleY="96361" custLinFactNeighborX="-13977" custLinFactNeighborY="-31803">
        <dgm:presLayoutVars>
          <dgm:bulletEnabled val="1"/>
        </dgm:presLayoutVars>
      </dgm:prSet>
      <dgm:spPr/>
      <dgm:t>
        <a:bodyPr/>
        <a:lstStyle/>
        <a:p>
          <a:endParaRPr lang="en-US"/>
        </a:p>
      </dgm:t>
    </dgm:pt>
    <dgm:pt modelId="{95E349BF-4436-4ADA-9346-A65910D78DEA}" type="pres">
      <dgm:prSet presAssocID="{4E23285A-BA68-4915-8A18-1FBE0DADB6E8}" presName="sibTrans" presStyleLbl="sibTrans2D1" presStyleIdx="2" presStyleCnt="4"/>
      <dgm:spPr/>
      <dgm:t>
        <a:bodyPr/>
        <a:lstStyle/>
        <a:p>
          <a:endParaRPr lang="en-US"/>
        </a:p>
      </dgm:t>
    </dgm:pt>
    <dgm:pt modelId="{C297AA24-E999-4325-92AB-5B55ED44FDBC}" type="pres">
      <dgm:prSet presAssocID="{4E23285A-BA68-4915-8A18-1FBE0DADB6E8}" presName="connectorText" presStyleLbl="sibTrans2D1" presStyleIdx="2" presStyleCnt="4"/>
      <dgm:spPr/>
      <dgm:t>
        <a:bodyPr/>
        <a:lstStyle/>
        <a:p>
          <a:endParaRPr lang="en-US"/>
        </a:p>
      </dgm:t>
    </dgm:pt>
    <dgm:pt modelId="{8926BEA7-E0F7-49A3-AF57-42702913E954}" type="pres">
      <dgm:prSet presAssocID="{0AEF369F-A5F2-4BBB-A61C-E9D8D5AE5271}" presName="node" presStyleLbl="node1" presStyleIdx="3" presStyleCnt="5" custScaleX="103931" custScaleY="96278" custLinFactNeighborX="-10525" custLinFactNeighborY="-25883">
        <dgm:presLayoutVars>
          <dgm:bulletEnabled val="1"/>
        </dgm:presLayoutVars>
      </dgm:prSet>
      <dgm:spPr/>
      <dgm:t>
        <a:bodyPr/>
        <a:lstStyle/>
        <a:p>
          <a:endParaRPr lang="en-US"/>
        </a:p>
      </dgm:t>
    </dgm:pt>
    <dgm:pt modelId="{54BE63C3-E309-4DC1-923C-02C7A5A42646}" type="pres">
      <dgm:prSet presAssocID="{1A36E243-0AF0-4AA8-BAB3-33EE72C0BD6D}" presName="sibTrans" presStyleLbl="sibTrans2D1" presStyleIdx="3" presStyleCnt="4"/>
      <dgm:spPr/>
      <dgm:t>
        <a:bodyPr/>
        <a:lstStyle/>
        <a:p>
          <a:endParaRPr lang="en-US"/>
        </a:p>
      </dgm:t>
    </dgm:pt>
    <dgm:pt modelId="{ED3CEDE7-B064-4ABD-A324-9B94C425B741}" type="pres">
      <dgm:prSet presAssocID="{1A36E243-0AF0-4AA8-BAB3-33EE72C0BD6D}" presName="connectorText" presStyleLbl="sibTrans2D1" presStyleIdx="3" presStyleCnt="4"/>
      <dgm:spPr/>
      <dgm:t>
        <a:bodyPr/>
        <a:lstStyle/>
        <a:p>
          <a:endParaRPr lang="en-US"/>
        </a:p>
      </dgm:t>
    </dgm:pt>
    <dgm:pt modelId="{AC4D7061-4639-4466-BBAF-8777A5434949}" type="pres">
      <dgm:prSet presAssocID="{F876FD9C-A355-4B0B-898A-CFCB67E51B6D}" presName="node" presStyleLbl="node1" presStyleIdx="4" presStyleCnt="5" custScaleX="109057" custScaleY="116886" custLinFactNeighborX="-12046" custLinFactNeighborY="-23119">
        <dgm:presLayoutVars>
          <dgm:bulletEnabled val="1"/>
        </dgm:presLayoutVars>
      </dgm:prSet>
      <dgm:spPr/>
      <dgm:t>
        <a:bodyPr/>
        <a:lstStyle/>
        <a:p>
          <a:endParaRPr lang="en-US"/>
        </a:p>
      </dgm:t>
    </dgm:pt>
  </dgm:ptLst>
  <dgm:cxnLst>
    <dgm:cxn modelId="{F8389701-3A14-47F4-950C-774C3858DFAB}" type="presOf" srcId="{F73BA872-CD4A-4BA4-9361-6BEC223F36E4}" destId="{AD4DE54A-25EA-43D7-B126-380118FBBADC}" srcOrd="0" destOrd="0" presId="urn:microsoft.com/office/officeart/2005/8/layout/process1"/>
    <dgm:cxn modelId="{B60F05A4-DE66-4F23-BA78-7D0DB8D97DAC}" srcId="{50C8D1F7-F4CF-41FE-A77C-61F5806D38C5}" destId="{F876FD9C-A355-4B0B-898A-CFCB67E51B6D}" srcOrd="4" destOrd="0" parTransId="{7B26DDB3-CE0E-48CC-80A4-8C9F9FC0032E}" sibTransId="{E668A4AA-6EF0-401F-BC6D-102BBE3D1FA5}"/>
    <dgm:cxn modelId="{1EFCA5FF-B2A0-4727-B58A-4828F3BE6FF7}" type="presOf" srcId="{EF7CA7E2-3EFE-4038-81B1-9C66CF2A1D55}" destId="{DF8028AB-ADE9-489F-81F9-D3E44A7E3F67}" srcOrd="0" destOrd="0" presId="urn:microsoft.com/office/officeart/2005/8/layout/process1"/>
    <dgm:cxn modelId="{94CD4248-7A8D-4445-BF6F-C3774D2658AF}" srcId="{50C8D1F7-F4CF-41FE-A77C-61F5806D38C5}" destId="{3276A922-2E74-420A-8D9F-5948AD071941}" srcOrd="0" destOrd="0" parTransId="{E112FB92-DD2E-4F09-A1BE-29753A60B8DB}" sibTransId="{127B0B3D-BAC2-4AA9-B28C-24B8E7C2C28B}"/>
    <dgm:cxn modelId="{A6B27EBF-75E3-4B9B-B727-A8C3D031D0E3}" type="presOf" srcId="{127B0B3D-BAC2-4AA9-B28C-24B8E7C2C28B}" destId="{352097C9-0923-45E9-A819-E5544074BBF1}" srcOrd="1" destOrd="0" presId="urn:microsoft.com/office/officeart/2005/8/layout/process1"/>
    <dgm:cxn modelId="{99839595-D4F9-4897-87AF-1A4AB9D9C654}" type="presOf" srcId="{4E23285A-BA68-4915-8A18-1FBE0DADB6E8}" destId="{95E349BF-4436-4ADA-9346-A65910D78DEA}" srcOrd="0" destOrd="0" presId="urn:microsoft.com/office/officeart/2005/8/layout/process1"/>
    <dgm:cxn modelId="{D708A666-180D-4C17-9532-8DB0A357A82A}" type="presOf" srcId="{F73BA872-CD4A-4BA4-9361-6BEC223F36E4}" destId="{719C2FEA-357C-417C-AEA3-733C20DCCA9F}" srcOrd="1" destOrd="0" presId="urn:microsoft.com/office/officeart/2005/8/layout/process1"/>
    <dgm:cxn modelId="{4E13A146-2459-4062-9886-CAFFD91A7FEC}" type="presOf" srcId="{F876FD9C-A355-4B0B-898A-CFCB67E51B6D}" destId="{AC4D7061-4639-4466-BBAF-8777A5434949}" srcOrd="0" destOrd="0" presId="urn:microsoft.com/office/officeart/2005/8/layout/process1"/>
    <dgm:cxn modelId="{6DFF01AC-7163-487E-881F-A973A5927F90}" type="presOf" srcId="{1A36E243-0AF0-4AA8-BAB3-33EE72C0BD6D}" destId="{54BE63C3-E309-4DC1-923C-02C7A5A42646}" srcOrd="0" destOrd="0" presId="urn:microsoft.com/office/officeart/2005/8/layout/process1"/>
    <dgm:cxn modelId="{E5BBDFD7-7658-445C-A855-68882415143A}" type="presOf" srcId="{1A36E243-0AF0-4AA8-BAB3-33EE72C0BD6D}" destId="{ED3CEDE7-B064-4ABD-A324-9B94C425B741}" srcOrd="1" destOrd="0" presId="urn:microsoft.com/office/officeart/2005/8/layout/process1"/>
    <dgm:cxn modelId="{2BF95C42-48A0-4FED-BA65-4EC2177B70EA}" srcId="{50C8D1F7-F4CF-41FE-A77C-61F5806D38C5}" destId="{3B1D2496-1C8A-49DF-A146-C098D5E56B7C}" srcOrd="2" destOrd="0" parTransId="{A7795FC9-9911-4016-B8D7-7879DBF9BC7B}" sibTransId="{4E23285A-BA68-4915-8A18-1FBE0DADB6E8}"/>
    <dgm:cxn modelId="{B4A14FF4-3FAB-495C-BF4C-64A655AA38FB}" srcId="{50C8D1F7-F4CF-41FE-A77C-61F5806D38C5}" destId="{EF7CA7E2-3EFE-4038-81B1-9C66CF2A1D55}" srcOrd="1" destOrd="0" parTransId="{6D6BD359-3C98-456C-BFD8-F9AA710651FA}" sibTransId="{F73BA872-CD4A-4BA4-9361-6BEC223F36E4}"/>
    <dgm:cxn modelId="{81124E6A-B34B-4F23-B2A1-3792D1891859}" type="presOf" srcId="{4E23285A-BA68-4915-8A18-1FBE0DADB6E8}" destId="{C297AA24-E999-4325-92AB-5B55ED44FDBC}" srcOrd="1" destOrd="0" presId="urn:microsoft.com/office/officeart/2005/8/layout/process1"/>
    <dgm:cxn modelId="{77B91C26-AECA-40BB-AC16-4E89F45557F5}" type="presOf" srcId="{50C8D1F7-F4CF-41FE-A77C-61F5806D38C5}" destId="{468FC089-2AC1-4C9B-BD69-DDEBEAB477E7}" srcOrd="0" destOrd="0" presId="urn:microsoft.com/office/officeart/2005/8/layout/process1"/>
    <dgm:cxn modelId="{18AE8836-15B6-4DEA-80BC-E4A57BAAEEF9}" type="presOf" srcId="{3276A922-2E74-420A-8D9F-5948AD071941}" destId="{5D138351-B695-43E6-A678-62E2EDB3CEBE}" srcOrd="0" destOrd="0" presId="urn:microsoft.com/office/officeart/2005/8/layout/process1"/>
    <dgm:cxn modelId="{D7AA70DA-F730-46D7-A3FB-5C97BC3FEB0F}" type="presOf" srcId="{0AEF369F-A5F2-4BBB-A61C-E9D8D5AE5271}" destId="{8926BEA7-E0F7-49A3-AF57-42702913E954}" srcOrd="0" destOrd="0" presId="urn:microsoft.com/office/officeart/2005/8/layout/process1"/>
    <dgm:cxn modelId="{030506DA-C8FC-4699-A0A1-1BA1A07AC177}" type="presOf" srcId="{3B1D2496-1C8A-49DF-A146-C098D5E56B7C}" destId="{6948A7D2-6EDA-4BA7-9EED-AD438CE01671}" srcOrd="0" destOrd="0" presId="urn:microsoft.com/office/officeart/2005/8/layout/process1"/>
    <dgm:cxn modelId="{EB0F4B1C-6EC6-4598-88FC-5F2517BB8BE7}" srcId="{50C8D1F7-F4CF-41FE-A77C-61F5806D38C5}" destId="{0AEF369F-A5F2-4BBB-A61C-E9D8D5AE5271}" srcOrd="3" destOrd="0" parTransId="{875F7B94-73BD-4862-B786-28120868D7FB}" sibTransId="{1A36E243-0AF0-4AA8-BAB3-33EE72C0BD6D}"/>
    <dgm:cxn modelId="{C135075C-13D3-4012-835E-512742F97616}" type="presOf" srcId="{127B0B3D-BAC2-4AA9-B28C-24B8E7C2C28B}" destId="{EBD34960-25BA-40EB-A8DB-329FE65D3DB4}" srcOrd="0" destOrd="0" presId="urn:microsoft.com/office/officeart/2005/8/layout/process1"/>
    <dgm:cxn modelId="{835FDE28-8D5C-4C18-A7DA-697BB858D445}" type="presParOf" srcId="{468FC089-2AC1-4C9B-BD69-DDEBEAB477E7}" destId="{5D138351-B695-43E6-A678-62E2EDB3CEBE}" srcOrd="0" destOrd="0" presId="urn:microsoft.com/office/officeart/2005/8/layout/process1"/>
    <dgm:cxn modelId="{EAD37411-0616-4A0C-828D-238221E00AD7}" type="presParOf" srcId="{468FC089-2AC1-4C9B-BD69-DDEBEAB477E7}" destId="{EBD34960-25BA-40EB-A8DB-329FE65D3DB4}" srcOrd="1" destOrd="0" presId="urn:microsoft.com/office/officeart/2005/8/layout/process1"/>
    <dgm:cxn modelId="{7874391C-0236-464A-9DB6-B3E3DCEFADE0}" type="presParOf" srcId="{EBD34960-25BA-40EB-A8DB-329FE65D3DB4}" destId="{352097C9-0923-45E9-A819-E5544074BBF1}" srcOrd="0" destOrd="0" presId="urn:microsoft.com/office/officeart/2005/8/layout/process1"/>
    <dgm:cxn modelId="{78201DE8-63DB-4CEF-8AAB-E511CC428F2F}" type="presParOf" srcId="{468FC089-2AC1-4C9B-BD69-DDEBEAB477E7}" destId="{DF8028AB-ADE9-489F-81F9-D3E44A7E3F67}" srcOrd="2" destOrd="0" presId="urn:microsoft.com/office/officeart/2005/8/layout/process1"/>
    <dgm:cxn modelId="{2A5C2FCF-B95E-4245-9315-C47BF88D2BB3}" type="presParOf" srcId="{468FC089-2AC1-4C9B-BD69-DDEBEAB477E7}" destId="{AD4DE54A-25EA-43D7-B126-380118FBBADC}" srcOrd="3" destOrd="0" presId="urn:microsoft.com/office/officeart/2005/8/layout/process1"/>
    <dgm:cxn modelId="{58AB0B72-4803-4012-AE58-7A34788EA63F}" type="presParOf" srcId="{AD4DE54A-25EA-43D7-B126-380118FBBADC}" destId="{719C2FEA-357C-417C-AEA3-733C20DCCA9F}" srcOrd="0" destOrd="0" presId="urn:microsoft.com/office/officeart/2005/8/layout/process1"/>
    <dgm:cxn modelId="{9601DDB8-C064-4F00-B75F-70308C28C197}" type="presParOf" srcId="{468FC089-2AC1-4C9B-BD69-DDEBEAB477E7}" destId="{6948A7D2-6EDA-4BA7-9EED-AD438CE01671}" srcOrd="4" destOrd="0" presId="urn:microsoft.com/office/officeart/2005/8/layout/process1"/>
    <dgm:cxn modelId="{4262A30F-D4E4-41CE-B8E8-80782E04FCCF}" type="presParOf" srcId="{468FC089-2AC1-4C9B-BD69-DDEBEAB477E7}" destId="{95E349BF-4436-4ADA-9346-A65910D78DEA}" srcOrd="5" destOrd="0" presId="urn:microsoft.com/office/officeart/2005/8/layout/process1"/>
    <dgm:cxn modelId="{C5F49CC9-D841-4661-BCA5-AF704E839A46}" type="presParOf" srcId="{95E349BF-4436-4ADA-9346-A65910D78DEA}" destId="{C297AA24-E999-4325-92AB-5B55ED44FDBC}" srcOrd="0" destOrd="0" presId="urn:microsoft.com/office/officeart/2005/8/layout/process1"/>
    <dgm:cxn modelId="{EF4E4FEB-1403-48E6-8031-2DBD5B66A38E}" type="presParOf" srcId="{468FC089-2AC1-4C9B-BD69-DDEBEAB477E7}" destId="{8926BEA7-E0F7-49A3-AF57-42702913E954}" srcOrd="6" destOrd="0" presId="urn:microsoft.com/office/officeart/2005/8/layout/process1"/>
    <dgm:cxn modelId="{546ABAFE-AC48-4C0C-9177-21546C96B4E1}" type="presParOf" srcId="{468FC089-2AC1-4C9B-BD69-DDEBEAB477E7}" destId="{54BE63C3-E309-4DC1-923C-02C7A5A42646}" srcOrd="7" destOrd="0" presId="urn:microsoft.com/office/officeart/2005/8/layout/process1"/>
    <dgm:cxn modelId="{5E1DAABE-F861-44F0-ADB8-C148C2886D9F}" type="presParOf" srcId="{54BE63C3-E309-4DC1-923C-02C7A5A42646}" destId="{ED3CEDE7-B064-4ABD-A324-9B94C425B741}" srcOrd="0" destOrd="0" presId="urn:microsoft.com/office/officeart/2005/8/layout/process1"/>
    <dgm:cxn modelId="{AB6913F3-F893-489B-AF59-EDBE9E9C8ED7}" type="presParOf" srcId="{468FC089-2AC1-4C9B-BD69-DDEBEAB477E7}" destId="{AC4D7061-4639-4466-BBAF-8777A5434949}" srcOrd="8" destOrd="0" presId="urn:microsoft.com/office/officeart/2005/8/layout/process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67F8C-033E-ED4B-8837-9B1028790BD0}">
      <dsp:nvSpPr>
        <dsp:cNvPr id="0" name=""/>
        <dsp:cNvSpPr/>
      </dsp:nvSpPr>
      <dsp:spPr>
        <a:xfrm rot="10800000">
          <a:off x="1321453" y="164"/>
          <a:ext cx="4034757" cy="1220719"/>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8303" tIns="68580" rIns="128016" bIns="68580" numCol="1" spcCol="1270" anchor="ctr" anchorCtr="0">
          <a:noAutofit/>
        </a:bodyPr>
        <a:lstStyle/>
        <a:p>
          <a:pPr lvl="0" algn="ctr" defTabSz="800100">
            <a:lnSpc>
              <a:spcPct val="90000"/>
            </a:lnSpc>
            <a:spcBef>
              <a:spcPct val="0"/>
            </a:spcBef>
            <a:spcAft>
              <a:spcPct val="35000"/>
            </a:spcAft>
          </a:pPr>
          <a:r>
            <a:rPr lang="en-US" sz="1800" kern="1200">
              <a:latin typeface="Century Gothic" panose="020B0502020202020204" pitchFamily="34" charset="0"/>
            </a:rPr>
            <a:t>Materials used in urban environments absorb and emit more heat</a:t>
          </a:r>
        </a:p>
      </dsp:txBody>
      <dsp:txXfrm rot="10800000">
        <a:off x="1626633" y="164"/>
        <a:ext cx="3729577" cy="1220719"/>
      </dsp:txXfrm>
    </dsp:sp>
    <dsp:sp modelId="{6280FCEC-2A93-164A-96D8-30D679D0F5C1}">
      <dsp:nvSpPr>
        <dsp:cNvPr id="0" name=""/>
        <dsp:cNvSpPr/>
      </dsp:nvSpPr>
      <dsp:spPr>
        <a:xfrm>
          <a:off x="711093" y="164"/>
          <a:ext cx="1220719" cy="1220719"/>
        </a:xfrm>
        <a:prstGeom prst="ellipse">
          <a:avLst/>
        </a:prstGeom>
        <a:solidFill>
          <a:schemeClr val="accent1">
            <a:tint val="5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sp>
    <dsp:sp modelId="{51684B64-0242-E944-9D68-5B2555856A1A}">
      <dsp:nvSpPr>
        <dsp:cNvPr id="0" name=""/>
        <dsp:cNvSpPr/>
      </dsp:nvSpPr>
      <dsp:spPr>
        <a:xfrm rot="10800000">
          <a:off x="1321453" y="1585277"/>
          <a:ext cx="4034757" cy="1220719"/>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8303" tIns="68580" rIns="128016" bIns="68580" numCol="1" spcCol="1270" anchor="ctr" anchorCtr="0">
          <a:noAutofit/>
        </a:bodyPr>
        <a:lstStyle/>
        <a:p>
          <a:pPr lvl="0" algn="ctr" defTabSz="800100">
            <a:lnSpc>
              <a:spcPct val="90000"/>
            </a:lnSpc>
            <a:spcBef>
              <a:spcPct val="0"/>
            </a:spcBef>
            <a:spcAft>
              <a:spcPct val="35000"/>
            </a:spcAft>
          </a:pPr>
          <a:r>
            <a:rPr lang="en-US" sz="1800" kern="1200">
              <a:latin typeface="Century Gothic" panose="020B0502020202020204" pitchFamily="34" charset="0"/>
            </a:rPr>
            <a:t>Heat is generated from human activities i.e., vehicles, industrial facilities</a:t>
          </a:r>
        </a:p>
      </dsp:txBody>
      <dsp:txXfrm rot="10800000">
        <a:off x="1626633" y="1585277"/>
        <a:ext cx="3729577" cy="1220719"/>
      </dsp:txXfrm>
    </dsp:sp>
    <dsp:sp modelId="{E1F37190-CE51-C24D-867F-0BCA7564669F}">
      <dsp:nvSpPr>
        <dsp:cNvPr id="0" name=""/>
        <dsp:cNvSpPr/>
      </dsp:nvSpPr>
      <dsp:spPr>
        <a:xfrm>
          <a:off x="711093" y="1585277"/>
          <a:ext cx="1220719" cy="1220719"/>
        </a:xfrm>
        <a:prstGeom prst="ellipse">
          <a:avLst/>
        </a:prstGeom>
        <a:solidFill>
          <a:schemeClr val="accent1">
            <a:tint val="5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sp>
    <dsp:sp modelId="{1100020C-1455-814F-913D-53A0AB9C6D7E}">
      <dsp:nvSpPr>
        <dsp:cNvPr id="0" name=""/>
        <dsp:cNvSpPr/>
      </dsp:nvSpPr>
      <dsp:spPr>
        <a:xfrm rot="10800000">
          <a:off x="1321453" y="3170390"/>
          <a:ext cx="4034757" cy="1220719"/>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8303" tIns="68580" rIns="128016" bIns="68580" numCol="1" spcCol="1270" anchor="ctr" anchorCtr="0">
          <a:noAutofit/>
        </a:bodyPr>
        <a:lstStyle/>
        <a:p>
          <a:pPr lvl="0" algn="ctr" defTabSz="800100">
            <a:lnSpc>
              <a:spcPct val="90000"/>
            </a:lnSpc>
            <a:spcBef>
              <a:spcPct val="0"/>
            </a:spcBef>
            <a:spcAft>
              <a:spcPct val="35000"/>
            </a:spcAft>
          </a:pPr>
          <a:r>
            <a:rPr lang="en-US" sz="1800" kern="1200">
              <a:latin typeface="Century Gothic" panose="020B0502020202020204" pitchFamily="34" charset="0"/>
            </a:rPr>
            <a:t>Reduced vegetation which provide shade and cool the air with evapotranspiration</a:t>
          </a:r>
        </a:p>
      </dsp:txBody>
      <dsp:txXfrm rot="10800000">
        <a:off x="1626633" y="3170390"/>
        <a:ext cx="3729577" cy="1220719"/>
      </dsp:txXfrm>
    </dsp:sp>
    <dsp:sp modelId="{41E232AB-FF29-DC4B-AB26-7099C58E7C2F}">
      <dsp:nvSpPr>
        <dsp:cNvPr id="0" name=""/>
        <dsp:cNvSpPr/>
      </dsp:nvSpPr>
      <dsp:spPr>
        <a:xfrm>
          <a:off x="711093" y="3170390"/>
          <a:ext cx="1220719" cy="1220719"/>
        </a:xfrm>
        <a:prstGeom prst="ellipse">
          <a:avLst/>
        </a:prstGeom>
        <a:solidFill>
          <a:schemeClr val="accent1">
            <a:tint val="5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138351-B695-43E6-A678-62E2EDB3CEBE}">
      <dsp:nvSpPr>
        <dsp:cNvPr id="0" name=""/>
        <dsp:cNvSpPr/>
      </dsp:nvSpPr>
      <dsp:spPr>
        <a:xfrm>
          <a:off x="31983" y="1322108"/>
          <a:ext cx="1921017" cy="1600471"/>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solidFill>
                <a:schemeClr val="tx1">
                  <a:lumMod val="75000"/>
                  <a:lumOff val="25000"/>
                </a:schemeClr>
              </a:solidFill>
              <a:latin typeface="Century Gothic" panose="020B0502020202020204" pitchFamily="34" charset="0"/>
            </a:rPr>
            <a:t>Surface Temperature  (ST)</a:t>
          </a:r>
        </a:p>
      </dsp:txBody>
      <dsp:txXfrm>
        <a:off x="78859" y="1368984"/>
        <a:ext cx="1827265" cy="1506719"/>
      </dsp:txXfrm>
    </dsp:sp>
    <dsp:sp modelId="{EBD34960-25BA-40EB-A8DB-329FE65D3DB4}">
      <dsp:nvSpPr>
        <dsp:cNvPr id="0" name=""/>
        <dsp:cNvSpPr/>
      </dsp:nvSpPr>
      <dsp:spPr>
        <a:xfrm rot="21326337">
          <a:off x="2104343" y="1820211"/>
          <a:ext cx="322952" cy="401108"/>
        </a:xfrm>
        <a:prstGeom prst="rightArrow">
          <a:avLst>
            <a:gd name="adj1" fmla="val 60000"/>
            <a:gd name="adj2" fmla="val 50000"/>
          </a:avLst>
        </a:prstGeom>
        <a:solidFill>
          <a:srgbClr val="266E99">
            <a:alpha val="80000"/>
          </a:srgbClr>
        </a:solidFill>
        <a:ln>
          <a:solidFill>
            <a:srgbClr val="266E99">
              <a:alpha val="40000"/>
            </a:srgbClr>
          </a:solid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2104496" y="1904285"/>
        <a:ext cx="226066" cy="240664"/>
      </dsp:txXfrm>
    </dsp:sp>
    <dsp:sp modelId="{DF8028AB-ADE9-489F-81F9-D3E44A7E3F67}">
      <dsp:nvSpPr>
        <dsp:cNvPr id="0" name=""/>
        <dsp:cNvSpPr/>
      </dsp:nvSpPr>
      <dsp:spPr>
        <a:xfrm>
          <a:off x="2560415" y="1103434"/>
          <a:ext cx="1617372" cy="1658636"/>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solidFill>
                <a:schemeClr val="tx1">
                  <a:lumMod val="75000"/>
                  <a:lumOff val="25000"/>
                </a:schemeClr>
              </a:solidFill>
              <a:latin typeface="Century Gothic" panose="020B0502020202020204" pitchFamily="34" charset="0"/>
            </a:rPr>
            <a:t>Remove shadows, clouds</a:t>
          </a:r>
        </a:p>
      </dsp:txBody>
      <dsp:txXfrm>
        <a:off x="2607786" y="1150805"/>
        <a:ext cx="1522630" cy="1563894"/>
      </dsp:txXfrm>
    </dsp:sp>
    <dsp:sp modelId="{AD4DE54A-25EA-43D7-B126-380118FBBADC}">
      <dsp:nvSpPr>
        <dsp:cNvPr id="0" name=""/>
        <dsp:cNvSpPr/>
      </dsp:nvSpPr>
      <dsp:spPr>
        <a:xfrm rot="21045600">
          <a:off x="4318448" y="1552835"/>
          <a:ext cx="306391" cy="401108"/>
        </a:xfrm>
        <a:prstGeom prst="rightArrow">
          <a:avLst>
            <a:gd name="adj1" fmla="val 60000"/>
            <a:gd name="adj2" fmla="val 50000"/>
          </a:avLst>
        </a:prstGeom>
        <a:solidFill>
          <a:srgbClr val="266E99">
            <a:alpha val="80000"/>
          </a:srgbClr>
        </a:solidFill>
        <a:ln>
          <a:solidFill>
            <a:srgbClr val="266E99">
              <a:alpha val="60000"/>
            </a:srgbClr>
          </a:solid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4319044" y="1640437"/>
        <a:ext cx="214474" cy="240664"/>
      </dsp:txXfrm>
    </dsp:sp>
    <dsp:sp modelId="{6948A7D2-6EDA-4BA7-9EED-AD438CE01671}">
      <dsp:nvSpPr>
        <dsp:cNvPr id="0" name=""/>
        <dsp:cNvSpPr/>
      </dsp:nvSpPr>
      <dsp:spPr>
        <a:xfrm>
          <a:off x="4748383" y="725259"/>
          <a:ext cx="1617372" cy="1703105"/>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solidFill>
                <a:schemeClr val="tx1">
                  <a:lumMod val="75000"/>
                  <a:lumOff val="25000"/>
                </a:schemeClr>
              </a:solidFill>
              <a:latin typeface="Century Gothic" panose="020B0502020202020204" pitchFamily="34" charset="0"/>
            </a:rPr>
            <a:t>Calculate pixel mean ST</a:t>
          </a:r>
        </a:p>
      </dsp:txBody>
      <dsp:txXfrm>
        <a:off x="4795754" y="772630"/>
        <a:ext cx="1522630" cy="1608363"/>
      </dsp:txXfrm>
    </dsp:sp>
    <dsp:sp modelId="{95E349BF-4436-4ADA-9346-A65910D78DEA}">
      <dsp:nvSpPr>
        <dsp:cNvPr id="0" name=""/>
        <dsp:cNvSpPr/>
      </dsp:nvSpPr>
      <dsp:spPr>
        <a:xfrm rot="155040">
          <a:off x="6532895" y="1428309"/>
          <a:ext cx="355080" cy="401108"/>
        </a:xfrm>
        <a:prstGeom prst="rightArrow">
          <a:avLst>
            <a:gd name="adj1" fmla="val 60000"/>
            <a:gd name="adj2" fmla="val 50000"/>
          </a:avLst>
        </a:prstGeom>
        <a:solidFill>
          <a:srgbClr val="266E99">
            <a:alpha val="90000"/>
          </a:srgbClr>
        </a:solidFill>
        <a:ln>
          <a:solidFill>
            <a:srgbClr val="266E99">
              <a:alpha val="80000"/>
            </a:srgbClr>
          </a:solid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6532949" y="1506130"/>
        <a:ext cx="248556" cy="240664"/>
      </dsp:txXfrm>
    </dsp:sp>
    <dsp:sp modelId="{8926BEA7-E0F7-49A3-AF57-42702913E954}">
      <dsp:nvSpPr>
        <dsp:cNvPr id="0" name=""/>
        <dsp:cNvSpPr/>
      </dsp:nvSpPr>
      <dsp:spPr>
        <a:xfrm>
          <a:off x="7035037" y="830624"/>
          <a:ext cx="1680951" cy="1701638"/>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solidFill>
                <a:schemeClr val="tx1">
                  <a:lumMod val="75000"/>
                  <a:lumOff val="25000"/>
                </a:schemeClr>
              </a:solidFill>
              <a:latin typeface="Century Gothic" panose="020B0502020202020204" pitchFamily="34" charset="0"/>
            </a:rPr>
            <a:t>Calculate county &amp; reference  mean ST</a:t>
          </a:r>
        </a:p>
      </dsp:txBody>
      <dsp:txXfrm>
        <a:off x="7084270" y="879857"/>
        <a:ext cx="1582485" cy="1603172"/>
      </dsp:txXfrm>
    </dsp:sp>
    <dsp:sp modelId="{54BE63C3-E309-4DC1-923C-02C7A5A42646}">
      <dsp:nvSpPr>
        <dsp:cNvPr id="0" name=""/>
        <dsp:cNvSpPr/>
      </dsp:nvSpPr>
      <dsp:spPr>
        <a:xfrm rot="71165">
          <a:off x="8875229" y="1505083"/>
          <a:ext cx="337740" cy="401108"/>
        </a:xfrm>
        <a:prstGeom prst="rightArrow">
          <a:avLst>
            <a:gd name="adj1" fmla="val 60000"/>
            <a:gd name="adj2" fmla="val 50000"/>
          </a:avLst>
        </a:prstGeom>
        <a:solidFill>
          <a:srgbClr val="266E99"/>
        </a:solidFill>
        <a:ln>
          <a:solidFill>
            <a:srgbClr val="266E99"/>
          </a:solid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8875240" y="1584256"/>
        <a:ext cx="236418" cy="240664"/>
      </dsp:txXfrm>
    </dsp:sp>
    <dsp:sp modelId="{AC4D7061-4639-4466-BBAF-8777A5434949}">
      <dsp:nvSpPr>
        <dsp:cNvPr id="0" name=""/>
        <dsp:cNvSpPr/>
      </dsp:nvSpPr>
      <dsp:spPr>
        <a:xfrm>
          <a:off x="9353097" y="697360"/>
          <a:ext cx="1763857" cy="2065868"/>
        </a:xfrm>
        <a:prstGeom prst="roundRect">
          <a:avLst>
            <a:gd name="adj" fmla="val 10000"/>
          </a:avLst>
        </a:prstGeom>
        <a:solidFill>
          <a:srgbClr val="266E99"/>
        </a:solidFill>
        <a:ln w="12700" cap="flat" cmpd="sng" algn="ctr">
          <a:solidFill>
            <a:srgbClr val="266E99"/>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latin typeface="Century Gothic" panose="020B0502020202020204" pitchFamily="34" charset="0"/>
            </a:rPr>
            <a:t>Heat Anomaly =</a:t>
          </a:r>
        </a:p>
        <a:p>
          <a:pPr lvl="0" algn="ctr" defTabSz="889000">
            <a:lnSpc>
              <a:spcPct val="90000"/>
            </a:lnSpc>
            <a:spcBef>
              <a:spcPct val="0"/>
            </a:spcBef>
            <a:spcAft>
              <a:spcPct val="35000"/>
            </a:spcAft>
          </a:pPr>
          <a:r>
            <a:rPr lang="en-US" sz="2000" kern="1200" dirty="0">
              <a:solidFill>
                <a:schemeClr val="bg1"/>
              </a:solidFill>
              <a:latin typeface="Century Gothic" panose="020B0502020202020204" pitchFamily="34" charset="0"/>
            </a:rPr>
            <a:t>Pixel mean minus   zonal mean</a:t>
          </a:r>
        </a:p>
      </dsp:txBody>
      <dsp:txXfrm>
        <a:off x="9404759" y="749022"/>
        <a:ext cx="1660533" cy="1962544"/>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8/4/2021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pexels.com/photo/white-antelope-from-genus-of-oryx-in-desert-6026442/"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pexels.com/photo/white-antelope-from-genus-of-oryx-in-desert-6026442/"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exels.com/photo/white-antelope-from-genus-of-oryx-in-desert-602644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ffectLst/>
              </a:rPr>
              <a:t>Hello, we are the Fairfax County Urban Development Team, made up of Pierce Holloway, Rose </a:t>
            </a:r>
            <a:r>
              <a:rPr lang="en-US" err="1">
                <a:effectLst/>
              </a:rPr>
              <a:t>Eichelmenn</a:t>
            </a:r>
            <a:r>
              <a:rPr lang="en-US">
                <a:effectLst/>
              </a:rPr>
              <a:t>, Patricia Murer, Ryan Newell, and Caden O’Connell. In our project, we worked to understand and visualize the effects of the urban heat island phenomenon throughout Fairfax County, Virginia. This</a:t>
            </a:r>
            <a:r>
              <a:rPr lang="en-US"/>
              <a:t> presentation </a:t>
            </a:r>
            <a:r>
              <a:rPr lang="en-US">
                <a:effectLst/>
              </a:rPr>
              <a:t>details the data we used to complete the project, how the data was used, and the results we found.</a:t>
            </a:r>
            <a:r>
              <a:rPr lang="en-US"/>
              <a:t> </a:t>
            </a:r>
            <a:endParaRPr lang="en-US">
              <a:effectLst/>
            </a:endParaRPr>
          </a:p>
          <a:p>
            <a:endParaRPr lang="en-US" sz="180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maps on this slide represent temperature anomalies in Fairfax County using nighttime LST measurements. Like in the previous slide, the left image shows anomalies with respect to the reference area mean, and the right image shows anomalies with respect to the county mean. The nighttime and daytime anomaly maps, calculated with respect to reference area mean, are used to identify the maximum magnitude of the urban heat island effect used later in the InVEST model, and are also used in a weighted average to create a temperature exposure map for our vulnerability analysis.</a:t>
            </a:r>
          </a:p>
          <a:p>
            <a:pPr>
              <a:spcAft>
                <a:spcPts val="600"/>
              </a:spcAft>
              <a:buClr>
                <a:srgbClr val="266E99"/>
              </a:buClr>
            </a:pPr>
            <a:endParaRPr lang="en-US" sz="1800" dirty="0">
              <a:solidFill>
                <a:srgbClr val="404040"/>
              </a:solidFill>
              <a:latin typeface="Century Gothic" panose="020F03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information and credits  ------------------------------</a:t>
            </a:r>
            <a:endParaRPr lang="en-US" sz="1200" dirty="0">
              <a:cs typeface="Calibri"/>
            </a:endParaRPr>
          </a:p>
          <a:p>
            <a:pPr>
              <a:lnSpc>
                <a:spcPct val="107000"/>
              </a:lnSpc>
              <a:spcAft>
                <a:spcPts val="800"/>
              </a:spcAft>
            </a:pPr>
            <a:endParaRPr lang="en-US" dirty="0"/>
          </a:p>
          <a:p>
            <a:pPr>
              <a:lnSpc>
                <a:spcPct val="107000"/>
              </a:lnSpc>
              <a:spcAft>
                <a:spcPts val="800"/>
              </a:spcAft>
            </a:pPr>
            <a:r>
              <a:rPr lang="en-US" dirty="0"/>
              <a:t>Maps credit: NASA DEVELOP 2020 Summer LaRC Fairfax County Urban Team</a:t>
            </a:r>
            <a:endParaRPr lang="en-US" dirty="0">
              <a:cs typeface="Calibri"/>
            </a:endParaRPr>
          </a:p>
          <a:p>
            <a:pPr>
              <a:lnSpc>
                <a:spcPct val="107000"/>
              </a:lnSpc>
              <a:spcAft>
                <a:spcPts val="800"/>
              </a:spcAft>
            </a:pPr>
            <a:r>
              <a:rPr lang="en-US" i="1" dirty="0"/>
              <a:t>Basemap: ESRI Dark Gray Canvas, at 30% transparency</a:t>
            </a:r>
            <a:endParaRPr lang="en-US" dirty="0"/>
          </a:p>
          <a:p>
            <a:pPr>
              <a:lnSpc>
                <a:spcPct val="100000"/>
              </a:lnSpc>
              <a:spcBef>
                <a:spcPts val="0"/>
              </a:spcBef>
              <a:spcAft>
                <a:spcPts val="600"/>
              </a:spcAft>
              <a:buClr>
                <a:srgbClr val="266E99"/>
              </a:buClr>
            </a:pPr>
            <a:endParaRPr lang="en-US" sz="1800"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1682255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a:t>
            </a:r>
            <a:r>
              <a:rPr lang="en-US" b="0" i="0" dirty="0">
                <a:effectLst/>
              </a:rPr>
              <a:t>heat </a:t>
            </a:r>
            <a:r>
              <a:rPr lang="en-US" dirty="0"/>
              <a:t>exposure data in conjunction with economic, health, </a:t>
            </a:r>
            <a:r>
              <a:rPr lang="en-US" b="0" i="0" dirty="0">
                <a:effectLst/>
              </a:rPr>
              <a:t>and </a:t>
            </a:r>
            <a:r>
              <a:rPr lang="en-US" dirty="0"/>
              <a:t>sociodemographic variables, we generated an index for heat vulnerability that can be used to identify areas most in need of heat mitigation efforts. Economic, health, and sociodemographic variables were delineated by census tract. They include rates of poverty, low income, households without a vehicle, populations over the age of 65</a:t>
            </a:r>
            <a:r>
              <a:rPr lang="en-US" b="0" i="0" dirty="0">
                <a:effectLst/>
              </a:rPr>
              <a:t> </a:t>
            </a:r>
            <a:r>
              <a:rPr lang="en-US" dirty="0"/>
              <a:t>or under </a:t>
            </a:r>
            <a:r>
              <a:rPr lang="en-US" b="0" i="0" dirty="0">
                <a:effectLst/>
              </a:rPr>
              <a:t>5 years </a:t>
            </a:r>
            <a:r>
              <a:rPr lang="en-US" dirty="0"/>
              <a:t>old, populations </a:t>
            </a:r>
            <a:r>
              <a:rPr lang="en-US" b="0" i="0" dirty="0">
                <a:effectLst/>
              </a:rPr>
              <a:t>with disabilities, </a:t>
            </a:r>
            <a:r>
              <a:rPr lang="en-US" dirty="0"/>
              <a:t>existing </a:t>
            </a:r>
            <a:r>
              <a:rPr lang="en-US" b="0" i="0" dirty="0">
                <a:effectLst/>
              </a:rPr>
              <a:t>health conditions </a:t>
            </a:r>
            <a:r>
              <a:rPr lang="en-US" dirty="0"/>
              <a:t>such as asthma, COPD, and populations that speak </a:t>
            </a:r>
            <a:r>
              <a:rPr lang="en-US" dirty="0" smtClean="0"/>
              <a:t>English </a:t>
            </a:r>
            <a:r>
              <a:rPr lang="en-US" dirty="0"/>
              <a:t>less than well. We separated </a:t>
            </a:r>
            <a:r>
              <a:rPr lang="en-US" b="0" i="0" dirty="0">
                <a:effectLst/>
              </a:rPr>
              <a:t>the </a:t>
            </a:r>
            <a:r>
              <a:rPr lang="en-US" dirty="0"/>
              <a:t>sensitivity variables into 4 categories</a:t>
            </a:r>
            <a:r>
              <a:rPr lang="en-US" b="0" i="0" dirty="0">
                <a:effectLst/>
              </a:rPr>
              <a:t>, </a:t>
            </a:r>
            <a:r>
              <a:rPr lang="en-US" dirty="0"/>
              <a:t>generated scores </a:t>
            </a:r>
            <a:r>
              <a:rPr lang="en-US" b="0" i="0" dirty="0">
                <a:effectLst/>
              </a:rPr>
              <a:t>for each </a:t>
            </a:r>
            <a:r>
              <a:rPr lang="en-US" dirty="0"/>
              <a:t>tract in each </a:t>
            </a:r>
            <a:r>
              <a:rPr lang="en-US" b="0" i="0" dirty="0">
                <a:effectLst/>
              </a:rPr>
              <a:t>of </a:t>
            </a:r>
            <a:r>
              <a:rPr lang="en-US" dirty="0"/>
              <a:t>those categories, then averaged </a:t>
            </a:r>
            <a:r>
              <a:rPr lang="en-US" b="0" i="0" dirty="0">
                <a:effectLst/>
              </a:rPr>
              <a:t>the </a:t>
            </a:r>
            <a:r>
              <a:rPr lang="en-US" dirty="0"/>
              <a:t>category scores to generate a sensitivity index value </a:t>
            </a:r>
            <a:r>
              <a:rPr lang="en-US" b="0" i="0" dirty="0">
                <a:effectLst/>
              </a:rPr>
              <a:t>for </a:t>
            </a:r>
            <a:r>
              <a:rPr lang="en-US" dirty="0"/>
              <a:t>each tract. The sensitivity score and exposure score for each census tract were then multiplied to get an overall vulnerability score per tract.</a:t>
            </a:r>
          </a:p>
          <a:p>
            <a:pPr>
              <a:spcAft>
                <a:spcPts val="600"/>
              </a:spcAft>
              <a:buClr>
                <a:srgbClr val="266E99"/>
              </a:buClr>
              <a:buFont typeface="Arial" panose="020B0604020202020204" pitchFamily="34" charset="0"/>
            </a:pPr>
            <a:endParaRPr lang="en-US" sz="1800" dirty="0">
              <a:latin typeface="Garamond" panose="020204040303010108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------------------------------Image Information and credits  ------------------------------</a:t>
            </a:r>
            <a:endParaRPr lang="en-US" sz="1800" dirty="0">
              <a:cs typeface="Calibri"/>
            </a:endParaRPr>
          </a:p>
          <a:p>
            <a:pPr>
              <a:defRPr/>
            </a:pPr>
            <a:endParaRPr lang="en-US" sz="1800" dirty="0">
              <a:cs typeface="Calibri"/>
            </a:endParaRPr>
          </a:p>
          <a:p>
            <a:pPr>
              <a:defRPr/>
            </a:pPr>
            <a:r>
              <a:rPr lang="en-US" sz="1800" dirty="0"/>
              <a:t>Background photo  by Pat Whelen from Pexels</a:t>
            </a:r>
            <a:endParaRPr lang="en-US" sz="1800" dirty="0">
              <a:cs typeface="Calibri"/>
            </a:endParaRPr>
          </a:p>
          <a:p>
            <a:pPr>
              <a:defRPr/>
            </a:pPr>
            <a:r>
              <a:rPr lang="en-US" sz="1800" dirty="0"/>
              <a:t>Source: </a:t>
            </a:r>
            <a:r>
              <a:rPr lang="en-US" sz="1800" dirty="0">
                <a:hlinkClick r:id="rId3"/>
              </a:rPr>
              <a:t>https://www.pexels.com/photo/white-antelope-from-genus-of-oryx-in-desert-6026442/</a:t>
            </a:r>
            <a:endParaRPr lang="en-US" sz="1800" dirty="0"/>
          </a:p>
          <a:p>
            <a:pPr>
              <a:spcAft>
                <a:spcPts val="600"/>
              </a:spcAft>
              <a:defRPr/>
            </a:pPr>
            <a:r>
              <a:rPr lang="en-US" sz="1800" dirty="0"/>
              <a:t>License: All photos and videos on Pexels can be downloaded and used for free.</a:t>
            </a:r>
            <a:endParaRPr lang="en-US" sz="1800" dirty="0">
              <a:cs typeface="Calibri"/>
            </a:endParaRPr>
          </a:p>
          <a:p>
            <a:pPr marL="0" marR="0">
              <a:lnSpc>
                <a:spcPct val="107000"/>
              </a:lnSpc>
              <a:spcBef>
                <a:spcPts val="0"/>
              </a:spcBef>
              <a:spcAft>
                <a:spcPts val="800"/>
              </a:spcAft>
            </a:pPr>
            <a:endParaRPr lang="en-US" sz="2800" b="0" i="0" dirty="0">
              <a:solidFill>
                <a:srgbClr val="000000"/>
              </a:solidFill>
              <a:effectLst/>
              <a:latin typeface="Garamond" panose="02020404030301010803" pitchFamily="18" charset="0"/>
            </a:endParaRPr>
          </a:p>
          <a:p>
            <a:pPr>
              <a:lnSpc>
                <a:spcPct val="107000"/>
              </a:lnSpc>
              <a:spcAft>
                <a:spcPts val="800"/>
              </a:spcAft>
            </a:pPr>
            <a:r>
              <a:rPr lang="en-US" sz="2800" i="0" dirty="0"/>
              <a:t>PowerPoint SmartArt</a:t>
            </a:r>
          </a:p>
          <a:p>
            <a:pPr marL="0" indent="0">
              <a:lnSpc>
                <a:spcPct val="100000"/>
              </a:lnSpc>
              <a:spcBef>
                <a:spcPts val="0"/>
              </a:spcBef>
              <a:spcAft>
                <a:spcPts val="600"/>
              </a:spcAft>
              <a:buClr>
                <a:srgbClr val="266E99"/>
              </a:buClr>
              <a:buFont typeface="Arial" panose="020B0604020202020204" pitchFamily="34" charset="0"/>
              <a:buNone/>
            </a:pPr>
            <a:endParaRPr lang="en-US" sz="1800" b="0" i="0" dirty="0">
              <a:solidFill>
                <a:srgbClr val="000000"/>
              </a:solidFill>
              <a:effectLst/>
              <a:latin typeface="Garamond" panose="02020404030301010803" pitchFamily="18"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2756372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smtClean="0">
                <a:solidFill>
                  <a:schemeClr val="tx1"/>
                </a:solidFill>
                <a:effectLst/>
                <a:latin typeface="+mn-lt"/>
                <a:ea typeface="+mn-ea"/>
                <a:cs typeface="+mn-cs"/>
              </a:rPr>
              <a:t>Heat </a:t>
            </a:r>
            <a:r>
              <a:rPr lang="en-US" sz="1200" b="0" i="0" kern="1200" dirty="0" smtClean="0">
                <a:solidFill>
                  <a:schemeClr val="tx1"/>
                </a:solidFill>
                <a:effectLst/>
                <a:latin typeface="+mn-lt"/>
                <a:ea typeface="+mn-ea"/>
                <a:cs typeface="+mn-cs"/>
              </a:rPr>
              <a:t>sensitivity and heat exposure are shown here on the left and right, respectively. We generated the heat sensitivity map as described in the previous slide, so the image represents the aggregated sensitivity index, taking into account all health, economic, and sociodemographic variables we considered in our study. For heat exposure, we considered a weighted average of nighttime and daytime temperature measurements.</a:t>
            </a:r>
            <a:endParaRPr lang="en-US" dirty="0"/>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------------------------------Image information and credits  ------------------------------</a:t>
            </a:r>
            <a:endParaRPr lang="en-US" sz="1400" dirty="0">
              <a:cs typeface="Calibri"/>
            </a:endParaRPr>
          </a:p>
          <a:p>
            <a:pPr>
              <a:lnSpc>
                <a:spcPct val="107000"/>
              </a:lnSpc>
              <a:spcAft>
                <a:spcPts val="800"/>
              </a:spcAft>
            </a:pPr>
            <a:endParaRPr lang="en-US" sz="1400" dirty="0"/>
          </a:p>
          <a:p>
            <a:pPr>
              <a:lnSpc>
                <a:spcPct val="107000"/>
              </a:lnSpc>
              <a:spcAft>
                <a:spcPts val="800"/>
              </a:spcAft>
            </a:pPr>
            <a:r>
              <a:rPr lang="en-US" sz="1400" dirty="0"/>
              <a:t>Maps credit: NASA DEVELOP 2020 Summer LaRC Fairfax County Urban Team</a:t>
            </a:r>
            <a:endParaRPr lang="en-US" sz="1400" dirty="0">
              <a:cs typeface="Calibri"/>
            </a:endParaRPr>
          </a:p>
          <a:p>
            <a:pPr>
              <a:lnSpc>
                <a:spcPct val="107000"/>
              </a:lnSpc>
              <a:spcAft>
                <a:spcPts val="800"/>
              </a:spcAft>
            </a:pPr>
            <a:r>
              <a:rPr lang="en-US" sz="1400" i="1" dirty="0"/>
              <a:t>Basemap: ESRI Dark Gray Canvas, at 30% transparency</a:t>
            </a:r>
            <a:endParaRPr lang="en-US" sz="1400" dirty="0"/>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598060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multiplying the sensitivity scores by the heat exposure scores, we created a map showing vulnerability to extreme heat by census tract in Fairfax County. The vulnerability map shows areas that have a combination of sensitive populations and higher-than-average temperatures, potentially putting those areas at greater risk during extreme heat events.</a:t>
            </a:r>
          </a:p>
          <a:p>
            <a:pPr>
              <a:spcAft>
                <a:spcPts val="600"/>
              </a:spcAft>
              <a:buClr>
                <a:srgbClr val="266E99"/>
              </a:buClr>
              <a:buFont typeface="Arial" panose="020B0604020202020204" pitchFamily="34" charset="0"/>
            </a:pPr>
            <a:endParaRPr lang="en-US" sz="2200" b="1" dirty="0">
              <a:solidFill>
                <a:srgbClr val="404040"/>
              </a:solidFill>
              <a:latin typeface="Century Gothic" panose="020F03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------------------------------Image information and credits  ------------------------------</a:t>
            </a:r>
            <a:endParaRPr lang="en-US" sz="1600" dirty="0">
              <a:cs typeface="Calibri"/>
            </a:endParaRPr>
          </a:p>
          <a:p>
            <a:pPr>
              <a:lnSpc>
                <a:spcPct val="107000"/>
              </a:lnSpc>
              <a:spcAft>
                <a:spcPts val="800"/>
              </a:spcAft>
            </a:pPr>
            <a:endParaRPr lang="en-US" sz="1600" dirty="0"/>
          </a:p>
          <a:p>
            <a:pPr>
              <a:lnSpc>
                <a:spcPct val="107000"/>
              </a:lnSpc>
              <a:spcAft>
                <a:spcPts val="800"/>
              </a:spcAft>
            </a:pPr>
            <a:r>
              <a:rPr lang="en-US" sz="1600" dirty="0"/>
              <a:t>Maps credit: NASA DEVELOP 2020 Summer LaRC Fairfax County Urban Team</a:t>
            </a:r>
            <a:endParaRPr lang="en-US" sz="1600" dirty="0">
              <a:cs typeface="Calibri"/>
            </a:endParaRPr>
          </a:p>
          <a:p>
            <a:pPr>
              <a:lnSpc>
                <a:spcPct val="107000"/>
              </a:lnSpc>
              <a:spcAft>
                <a:spcPts val="800"/>
              </a:spcAft>
            </a:pPr>
            <a:r>
              <a:rPr lang="en-US" sz="1600" i="1" dirty="0"/>
              <a:t>Basemap: ESRI Dark Gray Canvas, at 30% transparency</a:t>
            </a:r>
            <a:endParaRPr lang="en-US" sz="1600" dirty="0"/>
          </a:p>
          <a:p>
            <a:pPr marL="0" indent="0">
              <a:lnSpc>
                <a:spcPct val="100000"/>
              </a:lnSpc>
              <a:spcBef>
                <a:spcPts val="0"/>
              </a:spcBef>
              <a:spcAft>
                <a:spcPts val="600"/>
              </a:spcAft>
              <a:buClr>
                <a:srgbClr val="266E99"/>
              </a:buClr>
              <a:buFont typeface="Arial" panose="020B0604020202020204" pitchFamily="34" charset="0"/>
              <a:buNone/>
            </a:pPr>
            <a:endParaRPr lang="en-US" sz="2200" b="1"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3797266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into modeling, we used the Natural Capital </a:t>
            </a:r>
            <a:r>
              <a:rPr lang="en-US" b="0" i="0" dirty="0">
                <a:effectLst/>
              </a:rPr>
              <a:t>InVEST </a:t>
            </a:r>
            <a:r>
              <a:rPr lang="en-US" dirty="0"/>
              <a:t>urban cooling </a:t>
            </a:r>
            <a:r>
              <a:rPr lang="en-US" b="0" i="0" dirty="0">
                <a:effectLst/>
              </a:rPr>
              <a:t>model</a:t>
            </a:r>
            <a:r>
              <a:rPr lang="en-US" dirty="0"/>
              <a:t> to calculate and visualize the cooling capacity of the various physiology of the county. </a:t>
            </a:r>
            <a:r>
              <a:rPr lang="en-US" b="0" i="0" dirty="0">
                <a:effectLst/>
              </a:rPr>
              <a:t>The </a:t>
            </a:r>
            <a:r>
              <a:rPr lang="en-US" dirty="0"/>
              <a:t>urban cooling model relies on </a:t>
            </a:r>
            <a:r>
              <a:rPr lang="en-US" b="0" i="0" dirty="0">
                <a:effectLst/>
              </a:rPr>
              <a:t>inputs</a:t>
            </a:r>
            <a:r>
              <a:rPr lang="en-US" dirty="0"/>
              <a:t> </a:t>
            </a:r>
            <a:r>
              <a:rPr lang="en-US" b="0" i="0" dirty="0">
                <a:effectLst/>
              </a:rPr>
              <a:t>for </a:t>
            </a:r>
            <a:r>
              <a:rPr lang="en-US" dirty="0"/>
              <a:t>land use/land cover</a:t>
            </a:r>
            <a:r>
              <a:rPr lang="en-US" b="0" i="0" dirty="0">
                <a:effectLst/>
              </a:rPr>
              <a:t>, evapotranspiration</a:t>
            </a:r>
            <a:r>
              <a:rPr lang="en-US" dirty="0"/>
              <a:t>,</a:t>
            </a:r>
            <a:r>
              <a:rPr lang="en-US" b="0" i="0" dirty="0">
                <a:effectLst/>
              </a:rPr>
              <a:t> shade</a:t>
            </a:r>
            <a:r>
              <a:rPr lang="en-US" dirty="0"/>
              <a:t>, albedo,</a:t>
            </a:r>
            <a:r>
              <a:rPr lang="en-US" b="0" i="0" dirty="0">
                <a:effectLst/>
              </a:rPr>
              <a:t> and building intensity</a:t>
            </a:r>
            <a:r>
              <a:rPr lang="en-US" dirty="0"/>
              <a:t> in its</a:t>
            </a:r>
          </a:p>
          <a:p>
            <a:r>
              <a:rPr lang="en-US" dirty="0"/>
              <a:t>calculations, and outputs are useful in determining how </a:t>
            </a:r>
            <a:r>
              <a:rPr lang="en-US" b="0" i="0" dirty="0">
                <a:effectLst/>
              </a:rPr>
              <a:t>the</a:t>
            </a:r>
            <a:r>
              <a:rPr lang="en-US" dirty="0"/>
              <a:t> infrastructure around </a:t>
            </a:r>
            <a:r>
              <a:rPr lang="en-US" b="0" i="0" dirty="0">
                <a:effectLst/>
              </a:rPr>
              <a:t>the county</a:t>
            </a:r>
            <a:r>
              <a:rPr lang="en-US" dirty="0"/>
              <a:t> is contributing to or mitigating the UHI effect</a:t>
            </a:r>
            <a:r>
              <a:rPr lang="en-US" b="0" i="0" dirty="0">
                <a:effectLst/>
              </a:rPr>
              <a:t>.</a:t>
            </a:r>
            <a:r>
              <a:rPr lang="en-US" dirty="0"/>
              <a:t> The image on </a:t>
            </a:r>
            <a:r>
              <a:rPr lang="en-US" b="0" i="0" dirty="0">
                <a:effectLst/>
              </a:rPr>
              <a:t>the </a:t>
            </a:r>
            <a:r>
              <a:rPr lang="en-US" dirty="0"/>
              <a:t>left … NEED DESCRIPTION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information and credits  ------------------------------</a:t>
            </a:r>
            <a:endParaRPr lang="en-US" sz="1200" dirty="0">
              <a:cs typeface="Calibri"/>
            </a:endParaRPr>
          </a:p>
          <a:p>
            <a:pPr>
              <a:defRPr/>
            </a:pPr>
            <a:endParaRPr lang="en-US" dirty="0">
              <a:cs typeface="Calibri" panose="020F0502020204030204"/>
            </a:endParaRPr>
          </a:p>
          <a:p>
            <a:pPr>
              <a:defRPr/>
            </a:pPr>
            <a:r>
              <a:rPr lang="en-US" sz="1200" dirty="0"/>
              <a:t>Background photo </a:t>
            </a:r>
            <a:r>
              <a:rPr lang="en-US" dirty="0"/>
              <a:t> by Pat Whelen from Pexels</a:t>
            </a:r>
            <a:endParaRPr lang="en-US" dirty="0">
              <a:cs typeface="Calibri"/>
            </a:endParaRPr>
          </a:p>
          <a:p>
            <a:pPr>
              <a:defRPr/>
            </a:pPr>
            <a:r>
              <a:rPr lang="en-US" dirty="0"/>
              <a:t>Source: </a:t>
            </a:r>
            <a:r>
              <a:rPr lang="en-US" dirty="0">
                <a:hlinkClick r:id="rId3"/>
              </a:rPr>
              <a:t>https://www.pexels.com/photo/white-antelope-from-genus-of-oryx-in-desert-6026442/</a:t>
            </a:r>
            <a:endParaRPr lang="en-US" dirty="0"/>
          </a:p>
          <a:p>
            <a:pPr>
              <a:spcAft>
                <a:spcPts val="600"/>
              </a:spcAft>
              <a:defRPr/>
            </a:pPr>
            <a:r>
              <a:rPr lang="en-US" dirty="0"/>
              <a:t>License: All photos and videos on Pexels can be downloaded and used for free.</a:t>
            </a:r>
            <a:endParaRPr lang="en-US" dirty="0">
              <a:cs typeface="Calibri"/>
            </a:endParaRPr>
          </a:p>
          <a:p>
            <a:pPr marL="0" marR="0">
              <a:lnSpc>
                <a:spcPct val="107000"/>
              </a:lnSpc>
              <a:spcBef>
                <a:spcPts val="0"/>
              </a:spcBef>
              <a:spcAft>
                <a:spcPts val="800"/>
              </a:spcAft>
            </a:pPr>
            <a:endParaRPr lang="en-US" sz="1800" b="0" i="0" dirty="0">
              <a:solidFill>
                <a:srgbClr val="000000"/>
              </a:solidFill>
              <a:effectLst/>
              <a:latin typeface="Garamond" panose="02020404030301010803" pitchFamily="18" charset="0"/>
            </a:endParaRPr>
          </a:p>
          <a:p>
            <a:pPr>
              <a:lnSpc>
                <a:spcPct val="107000"/>
              </a:lnSpc>
              <a:spcAft>
                <a:spcPts val="800"/>
              </a:spcAft>
            </a:pPr>
            <a:r>
              <a:rPr lang="en-US" sz="1800" i="0" dirty="0"/>
              <a:t>PowerPoint SmartArt</a:t>
            </a:r>
          </a:p>
          <a:p>
            <a:pPr marL="0" indent="0">
              <a:lnSpc>
                <a:spcPct val="100000"/>
              </a:lnSpc>
              <a:spcBef>
                <a:spcPts val="0"/>
              </a:spcBef>
              <a:spcAft>
                <a:spcPts val="600"/>
              </a:spcAft>
              <a:buClr>
                <a:srgbClr val="266E99"/>
              </a:buClr>
              <a:buFont typeface="Arial" panose="020B0604020202020204" pitchFamily="34" charset="0"/>
              <a:buNone/>
            </a:pPr>
            <a:endParaRPr lang="en-US" sz="1800" b="0" i="0" dirty="0">
              <a:solidFill>
                <a:srgbClr val="000000"/>
              </a:solidFill>
              <a:effectLst/>
              <a:latin typeface="Garamond" panose="02020404030301010803" pitchFamily="18" charset="0"/>
            </a:endParaRPr>
          </a:p>
          <a:p>
            <a:pPr marL="285750" indent="-285750">
              <a:lnSpc>
                <a:spcPct val="100000"/>
              </a:lnSpc>
              <a:spcBef>
                <a:spcPts val="0"/>
              </a:spcBef>
              <a:spcAft>
                <a:spcPts val="600"/>
              </a:spcAft>
              <a:buClr>
                <a:srgbClr val="266E99"/>
              </a:buClr>
              <a:buFont typeface="Arial" panose="020B0604020202020204" pitchFamily="34" charset="0"/>
              <a:buChar char="•"/>
            </a:pPr>
            <a:endParaRPr lang="en-US" sz="1800" b="0" i="0" dirty="0">
              <a:solidFill>
                <a:srgbClr val="000000"/>
              </a:solidFill>
              <a:effectLst/>
              <a:latin typeface="Garamond" panose="02020404030301010803" pitchFamily="18"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1962341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heat mitigation index maps are shown here, representing daytime model on the left and nighttime model on the right. High values, shown in blue, represent areas that are effective at combating the UHI effect. Low values, shown in red, represent areas that are not effective at mitigating heat.</a:t>
            </a:r>
          </a:p>
          <a:p>
            <a:pPr>
              <a:spcAft>
                <a:spcPts val="600"/>
              </a:spcAft>
              <a:buClr>
                <a:srgbClr val="266E99"/>
              </a:buClr>
            </a:pPr>
            <a:endParaRPr lang="en-US" sz="1800" dirty="0">
              <a:solidFill>
                <a:srgbClr val="404040"/>
              </a:solidFill>
              <a:latin typeface="Century Gothic" panose="020F03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information and credits  ------------------------------</a:t>
            </a:r>
            <a:endParaRPr lang="en-US" sz="1200" dirty="0">
              <a:cs typeface="Calibri"/>
            </a:endParaRPr>
          </a:p>
          <a:p>
            <a:pPr>
              <a:lnSpc>
                <a:spcPct val="107000"/>
              </a:lnSpc>
              <a:spcAft>
                <a:spcPts val="800"/>
              </a:spcAft>
            </a:pPr>
            <a:endParaRPr lang="en-US" dirty="0"/>
          </a:p>
          <a:p>
            <a:pPr>
              <a:lnSpc>
                <a:spcPct val="107000"/>
              </a:lnSpc>
              <a:spcAft>
                <a:spcPts val="800"/>
              </a:spcAft>
            </a:pPr>
            <a:r>
              <a:rPr lang="en-US" dirty="0"/>
              <a:t>Maps credit: NASA DEVELOP 2020 Summer LaRC Fairfax County Urban Team</a:t>
            </a:r>
            <a:endParaRPr lang="en-US" dirty="0">
              <a:cs typeface="Calibri"/>
            </a:endParaRPr>
          </a:p>
          <a:p>
            <a:pPr>
              <a:lnSpc>
                <a:spcPct val="107000"/>
              </a:lnSpc>
              <a:spcAft>
                <a:spcPts val="800"/>
              </a:spcAft>
            </a:pPr>
            <a:r>
              <a:rPr lang="en-US" i="1" dirty="0"/>
              <a:t>Basemap: ESRI Dark Gray Canvas, at 30% transparency</a:t>
            </a:r>
            <a:endParaRPr lang="en-US" dirty="0"/>
          </a:p>
          <a:p>
            <a:pPr>
              <a:lnSpc>
                <a:spcPct val="100000"/>
              </a:lnSpc>
              <a:spcBef>
                <a:spcPts val="0"/>
              </a:spcBef>
              <a:spcAft>
                <a:spcPts val="600"/>
              </a:spcAft>
              <a:buClr>
                <a:srgbClr val="266E99"/>
              </a:buClr>
            </a:pPr>
            <a:endParaRPr lang="en-US" sz="1800"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53188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266E99"/>
              </a:buClr>
            </a:pPr>
            <a:r>
              <a:rPr lang="en-US" dirty="0"/>
              <a:t>In conclusion, by utilizing NASA earth observations and socioeconomic data, our team analyzed the distribution of the urban heat island effect in Fairfax County, located the most heat vulnerable populations, and mapped heat mitigation capacity across the county. </a:t>
            </a:r>
            <a:endParaRPr lang="en-US" sz="2200" b="1" dirty="0">
              <a:solidFill>
                <a:srgbClr val="404040"/>
              </a:solidFill>
              <a:latin typeface="Century Gothic" panose="020F0302020204030204"/>
            </a:endParaRPr>
          </a:p>
          <a:p>
            <a:endParaRPr lang="en-US" dirty="0"/>
          </a:p>
          <a:p>
            <a:r>
              <a:rPr lang="en-US" dirty="0"/>
              <a:t>The anomaly maps indicate that the hottest spots were located in the most urbanized areas, whereas low density residential and forested areas were cooler. In addition, while there were many areas that were cooler than the county mean, the county was always warmer than the mean of the rural reference areas, even in less urbanized locations. </a:t>
            </a:r>
            <a:endParaRPr lang="en-US" dirty="0">
              <a:cs typeface="Calibri" panose="020F0502020204030204"/>
            </a:endParaRPr>
          </a:p>
          <a:p>
            <a:endParaRPr lang="en-US" dirty="0"/>
          </a:p>
          <a:p>
            <a:r>
              <a:rPr lang="en-US" dirty="0"/>
              <a:t>The exposure map combined with our sensitivity map illustrate problematic areas where high temperatures and sensitive residents coincide, representing areas that would most benefit from heat mitigation efforts. We found that the most vulnerable areas were located on the Eastern side of Fairfax County. </a:t>
            </a:r>
            <a:endParaRPr lang="en-US" dirty="0">
              <a:cs typeface="Calibri" panose="020F0502020204030204"/>
            </a:endParaRPr>
          </a:p>
          <a:p>
            <a:endParaRPr lang="en-US" dirty="0"/>
          </a:p>
          <a:p>
            <a:r>
              <a:rPr lang="en-US" dirty="0"/>
              <a:t>The daytime heat mitigation capacity map displays a low HMI in urbanized areas and a higher HMI in areas with more vegetation. However, nighttime heat mitigation capacity was higher across the board.</a:t>
            </a:r>
            <a:endParaRPr lang="en-US" dirty="0">
              <a:cs typeface="Calibri" panose="020F0502020204030204"/>
            </a:endParaRPr>
          </a:p>
          <a:p>
            <a:pPr>
              <a:buFont typeface="Arial" panose="020B0604020202020204" pitchFamily="34" charset="0"/>
              <a:buChar char="•"/>
            </a:pPr>
            <a:endParaRPr lang="en-US" dirty="0"/>
          </a:p>
          <a:p>
            <a:r>
              <a:rPr lang="en-US" dirty="0"/>
              <a:t>With ever increasing temperatures in the face of climate change, it is imperative that cities implement cooling strategies to combat the consequences of extreme heat on human health, comfort, infrastructure, and energy consumption. The results of this project will aid Fairfax County in determining priority areas for heat mitigation strategies.</a:t>
            </a:r>
            <a:r>
              <a:rPr lang="en-US" sz="1200" dirty="0"/>
              <a:t>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information and credits  ------------------------------</a:t>
            </a:r>
            <a:endParaRPr lang="en-US" sz="1200" dirty="0">
              <a:cs typeface="Calibri"/>
            </a:endParaRPr>
          </a:p>
          <a:p>
            <a:pPr marL="0" marR="0">
              <a:lnSpc>
                <a:spcPct val="107000"/>
              </a:lnSpc>
              <a:spcBef>
                <a:spcPts val="0"/>
              </a:spcBef>
              <a:spcAft>
                <a:spcPts val="800"/>
              </a:spcAft>
            </a:pPr>
            <a:endParaRPr lang="en-US" sz="1200" b="0" i="0" dirty="0">
              <a:solidFill>
                <a:srgbClr val="000000"/>
              </a:solidFill>
              <a:effectLst/>
              <a:latin typeface="Garamond" panose="02020404030301010803" pitchFamily="18" charset="0"/>
            </a:endParaRPr>
          </a:p>
          <a:p>
            <a:pPr marL="0" marR="0">
              <a:lnSpc>
                <a:spcPct val="107000"/>
              </a:lnSpc>
              <a:spcBef>
                <a:spcPts val="0"/>
              </a:spcBef>
              <a:spcAft>
                <a:spcPts val="800"/>
              </a:spcAft>
            </a:pPr>
            <a:r>
              <a:rPr lang="en-US" sz="1200" dirty="0"/>
              <a:t>Background photo </a:t>
            </a:r>
            <a:r>
              <a:rPr lang="en-US" sz="1800" dirty="0">
                <a:effectLst/>
                <a:latin typeface="+mn-lt"/>
                <a:cs typeface="Calibri"/>
              </a:rPr>
              <a:t>by Johannes Plenio from Pexels, cropped and transparency set at 60%</a:t>
            </a:r>
            <a:endParaRPr lang="en-US" sz="1800" b="0" i="0" u="none" strike="noStrike" kern="1200" dirty="0">
              <a:solidFill>
                <a:schemeClr val="tx1"/>
              </a:solidFill>
              <a:effectLst/>
              <a:latin typeface="+mn-lt"/>
              <a:cs typeface="Calibri"/>
            </a:endParaRPr>
          </a:p>
          <a:p>
            <a:pPr>
              <a:lnSpc>
                <a:spcPct val="107000"/>
              </a:lnSpc>
              <a:spcAft>
                <a:spcPts val="800"/>
              </a:spcAft>
            </a:pPr>
            <a:r>
              <a:rPr lang="en-US" sz="1800" b="0" i="0" u="none" strike="noStrike" kern="1200" dirty="0">
                <a:solidFill>
                  <a:schemeClr val="tx1"/>
                </a:solidFill>
                <a:effectLst/>
                <a:latin typeface="+mn-lt"/>
                <a:ea typeface="+mn-ea"/>
                <a:cs typeface="+mn-cs"/>
              </a:rPr>
              <a:t>Source: </a:t>
            </a:r>
            <a:r>
              <a:rPr lang="en-US" sz="1200" u="sng" dirty="0">
                <a:solidFill>
                  <a:srgbClr val="0000FF"/>
                </a:solidFill>
                <a:effectLst/>
                <a:latin typeface="+mn-lt"/>
                <a:ea typeface="Calibri" panose="020F0502020204030204" pitchFamily="34" charset="0"/>
                <a:cs typeface="Calibri"/>
              </a:rPr>
              <a:t>https://www.pexels.com/photo/sunset-view-on-the-forest-1110658/</a:t>
            </a:r>
          </a:p>
          <a:p>
            <a:pPr>
              <a:lnSpc>
                <a:spcPct val="107000"/>
              </a:lnSpc>
              <a:spcAft>
                <a:spcPts val="800"/>
              </a:spcAft>
            </a:pPr>
            <a:r>
              <a:rPr lang="en-US" sz="1200" u="none" dirty="0">
                <a:solidFill>
                  <a:srgbClr val="0000FF"/>
                </a:solidFill>
                <a:effectLst/>
                <a:latin typeface="+mn-lt"/>
                <a:ea typeface="Calibri" panose="020F0502020204030204" pitchFamily="34" charset="0"/>
                <a:cs typeface="Calibri"/>
              </a:rPr>
              <a:t>License: </a:t>
            </a:r>
            <a:r>
              <a:rPr lang="en-US" sz="1200" dirty="0"/>
              <a:t>free to use. No attribution required.</a:t>
            </a:r>
            <a:endParaRPr lang="en-US" sz="1600" b="0" i="0" dirty="0">
              <a:solidFill>
                <a:srgbClr val="000000"/>
              </a:solidFill>
              <a:effectLst/>
              <a:latin typeface="Calibri" panose="020F0502020204030204" pitchFamily="34" charset="0"/>
              <a:cs typeface="Times New Roman" panose="02020603050405020304" pitchFamily="18" charset="0"/>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4082632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analyses, we identified a few key sources for potential error or uncertainty. As we embarked on analysis of the ECOSTRESS data, our maps displaying nighttime mean temperature values retained some non-uniformity attributed to imperfect acquisition conditions, and lack of sharpness, attributed to geopositional error. As a result, pixels for mean nighttime LST may represent as little as 8 samples, and consequently some numerical uncertainty is associated with mean values.</a:t>
            </a:r>
          </a:p>
          <a:p>
            <a:endParaRPr lang="en-US" dirty="0"/>
          </a:p>
          <a:p>
            <a:r>
              <a:rPr lang="en-US" dirty="0"/>
              <a:t>In addition, we leveraged a Fairfax County dataset for land cover, which had to be adjoined with NLCD data at the county peripheries to accommodate the InVEST modeling process. As a result, some inconsistency exists among land cover at the county borders and along roads. As the dataset we used assigned roads a building intensity value of zero, and the nighttime cooling model relies on building intensities to calculate cooling capacity, the cooling capacity along roads was erroneously high.</a:t>
            </a:r>
            <a:endParaRPr lang="en-US" dirty="0">
              <a:cs typeface="Calibri"/>
            </a:endParaRPr>
          </a:p>
          <a:p>
            <a:r>
              <a:rPr lang="en-US" dirty="0"/>
              <a:t>According to our best judgment, the roads were masked from any final cooling capacity results that incorporated building intensity.</a:t>
            </a:r>
            <a:endParaRPr lang="en-US" dirty="0">
              <a:cs typeface="Calibri"/>
            </a:endParaRPr>
          </a:p>
          <a:p>
            <a:endParaRPr lang="en-US" dirty="0"/>
          </a:p>
          <a:p>
            <a:r>
              <a:rPr lang="en-US" dirty="0"/>
              <a:t>In our sensitivity analysis, we grouped our variables according to our best judgment, and the resulting sensitivity indices are heavily influenced by how those variables are grouped. The final results best represent our interpretation of the variables and their influence on heat sensitivity, and the effects of our groupings persist into the vulnerability maps. Given the subjective nature of this aspect of the project, the results may vary depending on the judgment of those performing the sensitivity analysis.</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information and credits  ------------------------------</a:t>
            </a:r>
            <a:endParaRPr lang="en-US" sz="1200" dirty="0">
              <a:cs typeface="Calibri"/>
            </a:endParaRPr>
          </a:p>
          <a:p>
            <a:pPr marL="0" marR="0">
              <a:lnSpc>
                <a:spcPct val="107000"/>
              </a:lnSpc>
              <a:spcBef>
                <a:spcPts val="0"/>
              </a:spcBef>
              <a:spcAft>
                <a:spcPts val="800"/>
              </a:spcAft>
            </a:pPr>
            <a:endParaRPr lang="en-US" sz="1200" b="0" i="0" dirty="0">
              <a:solidFill>
                <a:srgbClr val="000000"/>
              </a:solidFill>
              <a:effectLst/>
              <a:latin typeface="Garamond" panose="02020404030301010803" pitchFamily="18" charset="0"/>
            </a:endParaRPr>
          </a:p>
          <a:p>
            <a:pPr marL="0" marR="0">
              <a:lnSpc>
                <a:spcPct val="107000"/>
              </a:lnSpc>
              <a:spcBef>
                <a:spcPts val="0"/>
              </a:spcBef>
              <a:spcAft>
                <a:spcPts val="800"/>
              </a:spcAft>
            </a:pPr>
            <a:r>
              <a:rPr lang="en-US" sz="1200" dirty="0"/>
              <a:t>Background photo </a:t>
            </a:r>
            <a:r>
              <a:rPr lang="en-US" sz="1800" dirty="0">
                <a:effectLst/>
                <a:latin typeface="+mn-lt"/>
                <a:cs typeface="Calibri"/>
              </a:rPr>
              <a:t>by Johannes Plenio from Pexels, cropped and transparency set at 60%</a:t>
            </a:r>
            <a:endParaRPr lang="en-US" sz="1800" b="0" i="0" u="none" strike="noStrike" kern="1200" dirty="0">
              <a:solidFill>
                <a:schemeClr val="tx1"/>
              </a:solidFill>
              <a:effectLst/>
              <a:latin typeface="+mn-lt"/>
              <a:cs typeface="Calibri"/>
            </a:endParaRPr>
          </a:p>
          <a:p>
            <a:pPr>
              <a:lnSpc>
                <a:spcPct val="107000"/>
              </a:lnSpc>
              <a:spcAft>
                <a:spcPts val="800"/>
              </a:spcAft>
            </a:pPr>
            <a:r>
              <a:rPr lang="en-US" sz="1800" b="0" i="0" u="none" strike="noStrike" kern="1200" dirty="0">
                <a:solidFill>
                  <a:schemeClr val="tx1"/>
                </a:solidFill>
                <a:effectLst/>
                <a:latin typeface="+mn-lt"/>
                <a:ea typeface="+mn-ea"/>
                <a:cs typeface="+mn-cs"/>
              </a:rPr>
              <a:t>Source: </a:t>
            </a:r>
            <a:r>
              <a:rPr lang="en-US" sz="1200" u="sng" dirty="0">
                <a:solidFill>
                  <a:srgbClr val="0000FF"/>
                </a:solidFill>
                <a:effectLst/>
                <a:latin typeface="+mn-lt"/>
                <a:ea typeface="Calibri" panose="020F0502020204030204" pitchFamily="34" charset="0"/>
                <a:cs typeface="Calibri"/>
              </a:rPr>
              <a:t>https://www.pexels.com/photo/sunset-view-on-the-forest-1110658/</a:t>
            </a:r>
          </a:p>
          <a:p>
            <a:pPr>
              <a:lnSpc>
                <a:spcPct val="107000"/>
              </a:lnSpc>
              <a:spcAft>
                <a:spcPts val="800"/>
              </a:spcAft>
            </a:pPr>
            <a:r>
              <a:rPr lang="en-US" sz="1200" u="none" dirty="0">
                <a:solidFill>
                  <a:srgbClr val="0000FF"/>
                </a:solidFill>
                <a:effectLst/>
                <a:latin typeface="+mn-lt"/>
                <a:ea typeface="Calibri" panose="020F0502020204030204" pitchFamily="34" charset="0"/>
                <a:cs typeface="Calibri"/>
              </a:rPr>
              <a:t>License: </a:t>
            </a:r>
            <a:r>
              <a:rPr lang="en-US" sz="1200" dirty="0"/>
              <a:t>free to use. No attribution required.</a:t>
            </a:r>
            <a:endParaRPr lang="en-US" sz="1600" b="0" i="0" dirty="0">
              <a:solidFill>
                <a:srgbClr val="000000"/>
              </a:solidFill>
              <a:effectLst/>
              <a:latin typeface="Calibri" panose="020F0502020204030204" pitchFamily="34" charset="0"/>
              <a:cs typeface="Times New Roman" panose="02020603050405020304" pitchFamily="18" charset="0"/>
            </a:endParaRPr>
          </a:p>
          <a:p>
            <a:pPr>
              <a:lnSpc>
                <a:spcPct val="100000"/>
              </a:lnSpc>
              <a:spcBef>
                <a:spcPts val="0"/>
              </a:spcBef>
              <a:spcAft>
                <a:spcPts val="600"/>
              </a:spcAft>
              <a:buClr>
                <a:srgbClr val="266E99"/>
              </a:buClr>
            </a:pPr>
            <a:endParaRPr lang="en-US" sz="1800"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3330610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efforts throughout this project, we have identified a few opportunities for future work to expand upon our project, or other similar urban heat projects. In dealing with ECOSTRESS data, the geopositional errors can be corrected either manually or using an algorithm. Given the relatively small sample numbers associated with ECOSTRESS in this project, it is feasible to use feature alignment to produce sharper images. As acquisition continues and ECOSTRESS generates more data, project teams may elect to align images by comparing a set of masked scenes and realigning them using a least squares algorithm.</a:t>
            </a:r>
          </a:p>
          <a:p>
            <a:endParaRPr lang="en-US" dirty="0"/>
          </a:p>
          <a:p>
            <a:r>
              <a:rPr lang="en-US" dirty="0"/>
              <a:t>In the InVEST model, to overcome our issue with the building intensity associated with roads a project team could identify and assign a representative value to produce a more complete cooling capacity product.</a:t>
            </a:r>
            <a:endParaRPr lang="en-US" dirty="0">
              <a:cs typeface="Calibri"/>
            </a:endParaRPr>
          </a:p>
          <a:p>
            <a:endParaRPr lang="en-US" dirty="0">
              <a:cs typeface="Calibri"/>
            </a:endParaRPr>
          </a:p>
          <a:p>
            <a:r>
              <a:rPr lang="en-US" dirty="0">
                <a:cs typeface="Calibri"/>
              </a:rPr>
              <a:t>When conducting our vulnerability analysis, we didn’t have time to delve into research on whether some variables of heat sensitivity contribute more to vulnerability than others, therefore our categories for health, income, demographics, and housing were weighted the same. Future projects could spend more time deducing whether certain variables should be weighted more than others.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information and credits  ------------------------------</a:t>
            </a:r>
            <a:endParaRPr lang="en-US" sz="1200" dirty="0">
              <a:cs typeface="Calibri"/>
            </a:endParaRPr>
          </a:p>
          <a:p>
            <a:pPr marL="0" marR="0">
              <a:lnSpc>
                <a:spcPct val="107000"/>
              </a:lnSpc>
              <a:spcBef>
                <a:spcPts val="0"/>
              </a:spcBef>
              <a:spcAft>
                <a:spcPts val="800"/>
              </a:spcAft>
            </a:pPr>
            <a:endParaRPr lang="en-US" sz="1200" b="0" i="0" dirty="0">
              <a:solidFill>
                <a:srgbClr val="000000"/>
              </a:solidFill>
              <a:effectLst/>
              <a:latin typeface="Garamond" panose="02020404030301010803" pitchFamily="18" charset="0"/>
            </a:endParaRPr>
          </a:p>
          <a:p>
            <a:pPr marL="0" marR="0">
              <a:lnSpc>
                <a:spcPct val="107000"/>
              </a:lnSpc>
              <a:spcBef>
                <a:spcPts val="0"/>
              </a:spcBef>
              <a:spcAft>
                <a:spcPts val="800"/>
              </a:spcAft>
            </a:pPr>
            <a:r>
              <a:rPr lang="en-US" sz="1200" dirty="0"/>
              <a:t>Background photo </a:t>
            </a:r>
            <a:r>
              <a:rPr lang="en-US" sz="1800" dirty="0">
                <a:effectLst/>
                <a:latin typeface="+mn-lt"/>
                <a:cs typeface="Calibri"/>
              </a:rPr>
              <a:t>by Johannes Plenio from Pexels, cropped and transparency set at 60%</a:t>
            </a:r>
            <a:endParaRPr lang="en-US" sz="1800" b="0" i="0" u="none" strike="noStrike" kern="1200" dirty="0">
              <a:solidFill>
                <a:schemeClr val="tx1"/>
              </a:solidFill>
              <a:effectLst/>
              <a:latin typeface="+mn-lt"/>
              <a:cs typeface="Calibri"/>
            </a:endParaRPr>
          </a:p>
          <a:p>
            <a:pPr>
              <a:lnSpc>
                <a:spcPct val="107000"/>
              </a:lnSpc>
              <a:spcAft>
                <a:spcPts val="800"/>
              </a:spcAft>
            </a:pPr>
            <a:r>
              <a:rPr lang="en-US" sz="1800" b="0" i="0" u="none" strike="noStrike" kern="1200" dirty="0">
                <a:solidFill>
                  <a:schemeClr val="tx1"/>
                </a:solidFill>
                <a:effectLst/>
                <a:latin typeface="+mn-lt"/>
                <a:ea typeface="+mn-ea"/>
                <a:cs typeface="+mn-cs"/>
              </a:rPr>
              <a:t>Source: </a:t>
            </a:r>
            <a:r>
              <a:rPr lang="en-US" sz="1200" u="sng" dirty="0">
                <a:solidFill>
                  <a:srgbClr val="0000FF"/>
                </a:solidFill>
                <a:effectLst/>
                <a:latin typeface="+mn-lt"/>
                <a:ea typeface="Calibri" panose="020F0502020204030204" pitchFamily="34" charset="0"/>
                <a:cs typeface="Calibri"/>
              </a:rPr>
              <a:t>https://www.pexels.com/photo/sunset-view-on-the-forest-1110658/</a:t>
            </a:r>
          </a:p>
          <a:p>
            <a:pPr>
              <a:lnSpc>
                <a:spcPct val="107000"/>
              </a:lnSpc>
              <a:spcAft>
                <a:spcPts val="800"/>
              </a:spcAft>
            </a:pPr>
            <a:r>
              <a:rPr lang="en-US" sz="1200" u="none" dirty="0">
                <a:solidFill>
                  <a:srgbClr val="0000FF"/>
                </a:solidFill>
                <a:effectLst/>
                <a:latin typeface="+mn-lt"/>
                <a:ea typeface="Calibri" panose="020F0502020204030204" pitchFamily="34" charset="0"/>
                <a:cs typeface="Calibri"/>
              </a:rPr>
              <a:t>License: </a:t>
            </a:r>
            <a:r>
              <a:rPr lang="en-US" sz="1200" dirty="0"/>
              <a:t>free to use. No attribution required.</a:t>
            </a:r>
            <a:endParaRPr lang="en-US" sz="1600" b="0" i="0" dirty="0">
              <a:solidFill>
                <a:srgbClr val="000000"/>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0" i="0" u="none" strike="noStrike" kern="1200" dirty="0">
              <a:solidFill>
                <a:srgbClr val="000000"/>
              </a:solidFill>
              <a:effectLst/>
              <a:latin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2541768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We’d like to thank our partners at the Fairfax County OEEC, Allison Homer and Matt Meyers, our NASA advisors, Dr. Ken Ross and Lauren Childs-Gleason, and our node Fellow, Adriana LeCompte, for all their wonderful support throughout the project.</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2923218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a:ea typeface="Calibri" panose="020F0502020204030204" pitchFamily="34" charset="0"/>
                <a:cs typeface="Calibri"/>
              </a:rPr>
              <a:t>In summer months, temperatures can rise to extreme highs and in urbanized areas these effects can be exacerbated by the presence of impervious surfaces and lack of vegetation. As a result, citizens can experience local temperatures that far exceed the average temperature for a given day. As populations experience more and more extreme heat, they are introduced to greater risk of declined productivity, increased energy cost, damage to infrastructure, and detrimental health effects that can even lead to increased rates of death. These consequences can radically affect the lives of a community, and have been shown to be disproportionate between groups of different demographics and socioeconomic status. </a:t>
            </a:r>
          </a:p>
          <a:p>
            <a:endParaRPr lang="en-US"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------------------------------Image information and credits  ------------------------------</a:t>
            </a:r>
            <a:endParaRPr lang="en-US" sz="800" dirty="0">
              <a:cs typeface="Calibri"/>
            </a:endParaRPr>
          </a:p>
          <a:p>
            <a:pPr marL="0" marR="0">
              <a:lnSpc>
                <a:spcPct val="107000"/>
              </a:lnSpc>
              <a:spcBef>
                <a:spcPts val="0"/>
              </a:spcBef>
              <a:spcAft>
                <a:spcPts val="800"/>
              </a:spcAft>
            </a:pPr>
            <a:endParaRPr lang="en-US" sz="800" dirty="0"/>
          </a:p>
          <a:p>
            <a:pPr marL="0" marR="0">
              <a:lnSpc>
                <a:spcPct val="107000"/>
              </a:lnSpc>
              <a:spcBef>
                <a:spcPts val="0"/>
              </a:spcBef>
              <a:spcAft>
                <a:spcPts val="800"/>
              </a:spcAft>
            </a:pPr>
            <a:r>
              <a:rPr lang="en-US" sz="800" dirty="0"/>
              <a:t>Photo of clouds: </a:t>
            </a:r>
            <a:r>
              <a:rPr lang="en-US" sz="1050" dirty="0">
                <a:effectLst/>
                <a:latin typeface="+mn-lt"/>
                <a:cs typeface="Calibri"/>
              </a:rPr>
              <a:t>Photo from </a:t>
            </a:r>
            <a:r>
              <a:rPr lang="en-US" sz="1050" dirty="0" err="1">
                <a:effectLst/>
                <a:latin typeface="+mn-lt"/>
                <a:cs typeface="Calibri"/>
              </a:rPr>
              <a:t>Pixabay</a:t>
            </a:r>
            <a:endParaRPr lang="en-US" sz="1050" b="0" i="0" u="none" strike="noStrike" kern="1200" dirty="0">
              <a:solidFill>
                <a:schemeClr val="tx1"/>
              </a:solidFill>
              <a:effectLst/>
              <a:latin typeface="+mn-lt"/>
              <a:cs typeface="Calibri"/>
            </a:endParaRPr>
          </a:p>
          <a:p>
            <a:pPr>
              <a:lnSpc>
                <a:spcPct val="107000"/>
              </a:lnSpc>
              <a:spcAft>
                <a:spcPts val="800"/>
              </a:spcAft>
            </a:pPr>
            <a:r>
              <a:rPr lang="en-US" sz="1050" b="0" i="0" u="none" strike="noStrike" kern="1200" dirty="0">
                <a:solidFill>
                  <a:schemeClr val="tx1"/>
                </a:solidFill>
                <a:effectLst/>
                <a:latin typeface="+mn-lt"/>
                <a:ea typeface="+mn-ea"/>
                <a:cs typeface="+mn-cs"/>
              </a:rPr>
              <a:t>Source: </a:t>
            </a:r>
            <a:r>
              <a:rPr lang="en-US" sz="800" u="sng" dirty="0">
                <a:solidFill>
                  <a:srgbClr val="0000FF"/>
                </a:solidFill>
                <a:effectLst/>
                <a:latin typeface="+mn-lt"/>
                <a:ea typeface="Calibri" panose="020F0502020204030204" pitchFamily="34" charset="0"/>
                <a:cs typeface="Calibri"/>
              </a:rPr>
              <a:t>https://www.pexels.com/photo/white-clouds-under-orange-sky-during-daytime-36464/</a:t>
            </a:r>
          </a:p>
          <a:p>
            <a:pPr>
              <a:lnSpc>
                <a:spcPct val="107000"/>
              </a:lnSpc>
              <a:spcAft>
                <a:spcPts val="800"/>
              </a:spcAft>
            </a:pPr>
            <a:r>
              <a:rPr lang="en-US" sz="800" u="none" dirty="0">
                <a:solidFill>
                  <a:srgbClr val="0000FF"/>
                </a:solidFill>
                <a:effectLst/>
                <a:latin typeface="+mn-lt"/>
                <a:ea typeface="Calibri" panose="020F0502020204030204" pitchFamily="34" charset="0"/>
                <a:cs typeface="Calibri"/>
              </a:rPr>
              <a:t>License: </a:t>
            </a:r>
            <a:r>
              <a:rPr lang="en-US" sz="800" dirty="0"/>
              <a:t>free to use. No attribution required.</a:t>
            </a:r>
            <a:endParaRPr lang="en-US" sz="1000" b="0" i="0" dirty="0">
              <a:solidFill>
                <a:srgbClr val="000000"/>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800" b="0" i="0" dirty="0">
              <a:solidFill>
                <a:srgbClr val="000000"/>
              </a:solidFill>
              <a:effectLst/>
              <a:latin typeface="Garamond" panose="02020404030301010803" pitchFamily="18" charset="0"/>
            </a:endParaRPr>
          </a:p>
          <a:p>
            <a:pPr>
              <a:lnSpc>
                <a:spcPct val="107000"/>
              </a:lnSpc>
              <a:spcAft>
                <a:spcPts val="800"/>
              </a:spcAft>
            </a:pPr>
            <a:r>
              <a:rPr lang="en-US" i="0" dirty="0"/>
              <a:t>PowerPoint icons</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539702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Thanks everyone for listening, we'll take any questions at this time.</a:t>
            </a:r>
          </a:p>
          <a:p>
            <a:pPr>
              <a:spcAft>
                <a:spcPts val="600"/>
              </a:spcAft>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------------------------------Image information and credits  ------------------------------</a:t>
            </a:r>
            <a:endParaRPr lang="en-US" sz="1800" dirty="0">
              <a:cs typeface="Calibri"/>
            </a:endParaRPr>
          </a:p>
          <a:p>
            <a:pPr marL="0" marR="0">
              <a:lnSpc>
                <a:spcPct val="107000"/>
              </a:lnSpc>
              <a:spcBef>
                <a:spcPts val="0"/>
              </a:spcBef>
              <a:spcAft>
                <a:spcPts val="800"/>
              </a:spcAft>
            </a:pPr>
            <a:endParaRPr lang="en-US" sz="1800" b="0" i="0" dirty="0">
              <a:solidFill>
                <a:srgbClr val="000000"/>
              </a:solidFill>
              <a:effectLst/>
              <a:latin typeface="Garamond" panose="02020404030301010803" pitchFamily="18" charset="0"/>
            </a:endParaRPr>
          </a:p>
          <a:p>
            <a:pPr marL="0" marR="0">
              <a:lnSpc>
                <a:spcPct val="107000"/>
              </a:lnSpc>
              <a:spcBef>
                <a:spcPts val="0"/>
              </a:spcBef>
              <a:spcAft>
                <a:spcPts val="800"/>
              </a:spcAft>
            </a:pPr>
            <a:r>
              <a:rPr lang="en-US" sz="1800" dirty="0"/>
              <a:t>Background photo </a:t>
            </a:r>
            <a:r>
              <a:rPr lang="en-US" sz="2800" dirty="0">
                <a:effectLst/>
                <a:latin typeface="+mn-lt"/>
                <a:cs typeface="Calibri"/>
              </a:rPr>
              <a:t>by Johannes Plenio from Pexels, cropped and transparency set at 60%</a:t>
            </a:r>
            <a:endParaRPr lang="en-US" sz="2800" b="0" i="0" u="none" strike="noStrike" kern="1200" dirty="0">
              <a:solidFill>
                <a:schemeClr val="tx1"/>
              </a:solidFill>
              <a:effectLst/>
              <a:latin typeface="+mn-lt"/>
              <a:cs typeface="Calibri"/>
            </a:endParaRPr>
          </a:p>
          <a:p>
            <a:pPr>
              <a:lnSpc>
                <a:spcPct val="107000"/>
              </a:lnSpc>
              <a:spcAft>
                <a:spcPts val="800"/>
              </a:spcAft>
            </a:pPr>
            <a:r>
              <a:rPr lang="en-US" sz="2800" b="0" i="0" u="none" strike="noStrike" kern="1200" dirty="0">
                <a:solidFill>
                  <a:schemeClr val="tx1"/>
                </a:solidFill>
                <a:effectLst/>
                <a:latin typeface="+mn-lt"/>
                <a:ea typeface="+mn-ea"/>
                <a:cs typeface="+mn-cs"/>
              </a:rPr>
              <a:t>Source: </a:t>
            </a:r>
            <a:r>
              <a:rPr lang="en-US" sz="1800" u="sng" dirty="0">
                <a:solidFill>
                  <a:srgbClr val="0000FF"/>
                </a:solidFill>
                <a:effectLst/>
                <a:latin typeface="+mn-lt"/>
                <a:ea typeface="Calibri" panose="020F0502020204030204" pitchFamily="34" charset="0"/>
                <a:cs typeface="Calibri"/>
              </a:rPr>
              <a:t>https://www.pexels.com/photo/sunset-view-on-the-forest-1110658/</a:t>
            </a:r>
          </a:p>
          <a:p>
            <a:pPr>
              <a:lnSpc>
                <a:spcPct val="107000"/>
              </a:lnSpc>
              <a:spcAft>
                <a:spcPts val="800"/>
              </a:spcAft>
            </a:pPr>
            <a:r>
              <a:rPr lang="en-US" sz="1800" u="none" dirty="0">
                <a:solidFill>
                  <a:srgbClr val="0000FF"/>
                </a:solidFill>
                <a:effectLst/>
                <a:latin typeface="+mn-lt"/>
                <a:ea typeface="Calibri" panose="020F0502020204030204" pitchFamily="34" charset="0"/>
                <a:cs typeface="Calibri"/>
              </a:rPr>
              <a:t>License: </a:t>
            </a:r>
            <a:r>
              <a:rPr lang="en-US" sz="1800" dirty="0"/>
              <a:t>free to use. No attribution required.</a:t>
            </a:r>
            <a:endParaRPr lang="en-US" sz="2400" b="0" i="0" dirty="0">
              <a:solidFill>
                <a:srgbClr val="000000"/>
              </a:solidFill>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2065819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2800" b="1" dirty="0">
                <a:solidFill>
                  <a:srgbClr val="404040"/>
                </a:solidFill>
                <a:latin typeface="Century Gothic"/>
              </a:rPr>
              <a:t>The mean surface temperature map illustrates the 2013 – 2020 summer daytime mean surface temperature for Fairfax County, derived from Landsat 8 earth observations. Lighter yellows indicate the cooler areas, while dark reds indicate the hottest areas in Fairfax. The highest surface temperature observed was a whopping 125 degrees.</a:t>
            </a:r>
            <a:endParaRPr lang="en-US" dirty="0"/>
          </a:p>
          <a:p>
            <a:pPr>
              <a:spcAft>
                <a:spcPts val="600"/>
              </a:spcAft>
              <a:buClr>
                <a:srgbClr val="266E99"/>
              </a:buClr>
              <a:buFont typeface="Arial" panose="020B0604020202020204" pitchFamily="34" charset="0"/>
            </a:pPr>
            <a:endParaRPr lang="en-US" sz="2200" b="1" dirty="0">
              <a:solidFill>
                <a:schemeClr val="tx1">
                  <a:lumMod val="75000"/>
                  <a:lumOff val="25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------------------------------Image information and credits  ------------------------------</a:t>
            </a:r>
            <a:endParaRPr lang="en-US" sz="1600" dirty="0">
              <a:cs typeface="Calibri"/>
            </a:endParaRPr>
          </a:p>
          <a:p>
            <a:pPr>
              <a:lnSpc>
                <a:spcPct val="107000"/>
              </a:lnSpc>
              <a:spcAft>
                <a:spcPts val="800"/>
              </a:spcAft>
            </a:pPr>
            <a:endParaRPr lang="en-US" sz="1600" dirty="0"/>
          </a:p>
          <a:p>
            <a:pPr>
              <a:lnSpc>
                <a:spcPct val="107000"/>
              </a:lnSpc>
              <a:spcAft>
                <a:spcPts val="800"/>
              </a:spcAft>
            </a:pPr>
            <a:r>
              <a:rPr lang="en-US" sz="1600" dirty="0"/>
              <a:t>Maps credit: NASA DEVELOP 2020 Summer LaRC Fairfax County Urban Team</a:t>
            </a:r>
            <a:endParaRPr lang="en-US" sz="1600" dirty="0">
              <a:cs typeface="Calibri"/>
            </a:endParaRPr>
          </a:p>
          <a:p>
            <a:pPr>
              <a:lnSpc>
                <a:spcPct val="107000"/>
              </a:lnSpc>
              <a:spcAft>
                <a:spcPts val="800"/>
              </a:spcAft>
            </a:pPr>
            <a:r>
              <a:rPr lang="en-US" sz="1600" i="1" dirty="0"/>
              <a:t>Basemap: ESRI Dark Gray Canvas, at 30% transparency</a:t>
            </a:r>
            <a:endParaRPr lang="en-US" sz="1600" dirty="0"/>
          </a:p>
          <a:p>
            <a:pPr marL="0" indent="0">
              <a:lnSpc>
                <a:spcPct val="100000"/>
              </a:lnSpc>
              <a:spcBef>
                <a:spcPts val="0"/>
              </a:spcBef>
              <a:spcAft>
                <a:spcPts val="600"/>
              </a:spcAft>
              <a:buClr>
                <a:srgbClr val="266E99"/>
              </a:buClr>
              <a:buFont typeface="Arial" panose="020B0604020202020204" pitchFamily="34" charset="0"/>
              <a:buNone/>
            </a:pPr>
            <a:endParaRPr lang="en-US" sz="2200" b="1"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1691165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We generated the Land Use map shown on this slide to support the calculations in the InVEST urban cooling model.</a:t>
            </a:r>
          </a:p>
          <a:p>
            <a:pPr marL="0" indent="0">
              <a:lnSpc>
                <a:spcPct val="100000"/>
              </a:lnSpc>
              <a:spcBef>
                <a:spcPts val="0"/>
              </a:spcBef>
              <a:spcAft>
                <a:spcPts val="600"/>
              </a:spcAft>
              <a:buClr>
                <a:srgbClr val="266E99"/>
              </a:buClr>
              <a:buNone/>
            </a:pPr>
            <a:endParaRPr lang="en-US" sz="3200" b="1" dirty="0">
              <a:solidFill>
                <a:schemeClr val="tx1">
                  <a:lumMod val="75000"/>
                  <a:lumOff val="25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------------------------------Image information and credits  ------------------------------</a:t>
            </a:r>
            <a:endParaRPr lang="en-US" sz="2400" dirty="0">
              <a:cs typeface="Calibri"/>
            </a:endParaRPr>
          </a:p>
          <a:p>
            <a:pPr>
              <a:lnSpc>
                <a:spcPct val="107000"/>
              </a:lnSpc>
              <a:spcAft>
                <a:spcPts val="800"/>
              </a:spcAft>
            </a:pPr>
            <a:endParaRPr lang="en-US" sz="2400" dirty="0"/>
          </a:p>
          <a:p>
            <a:pPr>
              <a:lnSpc>
                <a:spcPct val="107000"/>
              </a:lnSpc>
              <a:spcAft>
                <a:spcPts val="800"/>
              </a:spcAft>
            </a:pPr>
            <a:r>
              <a:rPr lang="en-US" sz="2400" dirty="0"/>
              <a:t>Maps credit: NASA DEVELOP 2020 Summer LaRC Fairfax County Urban Team</a:t>
            </a:r>
            <a:endParaRPr lang="en-US" sz="2400" dirty="0">
              <a:cs typeface="Calibri"/>
            </a:endParaRPr>
          </a:p>
          <a:p>
            <a:pPr>
              <a:lnSpc>
                <a:spcPct val="107000"/>
              </a:lnSpc>
              <a:spcAft>
                <a:spcPts val="800"/>
              </a:spcAft>
            </a:pPr>
            <a:r>
              <a:rPr lang="en-US" sz="2400" i="1" dirty="0"/>
              <a:t>Basemap: ESRI Dark Gray Canvas, at 30% transparency</a:t>
            </a:r>
            <a:endParaRPr lang="en-US" sz="2400" dirty="0"/>
          </a:p>
          <a:p>
            <a:pPr marL="0" indent="0">
              <a:lnSpc>
                <a:spcPct val="100000"/>
              </a:lnSpc>
              <a:spcBef>
                <a:spcPts val="0"/>
              </a:spcBef>
              <a:spcAft>
                <a:spcPts val="600"/>
              </a:spcAft>
              <a:buClr>
                <a:srgbClr val="266E99"/>
              </a:buClr>
              <a:buFont typeface="Arial" panose="020B0604020202020204" pitchFamily="34" charset="0"/>
              <a:buNone/>
            </a:pPr>
            <a:endParaRPr lang="en-US" sz="2200" b="1"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2657571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The tree canopy map shown here illustrates the tree coverage throughout Fairfax County. We used the canopy map in conjunction with the Land Use map to generate values of average shade for each land use category. Those values are stored in the Biophysical table.</a:t>
            </a:r>
          </a:p>
          <a:p>
            <a:pPr marL="0" indent="0">
              <a:lnSpc>
                <a:spcPct val="100000"/>
              </a:lnSpc>
              <a:spcBef>
                <a:spcPts val="0"/>
              </a:spcBef>
              <a:spcAft>
                <a:spcPts val="600"/>
              </a:spcAft>
              <a:buClr>
                <a:srgbClr val="266E99"/>
              </a:buClr>
              <a:buNone/>
            </a:pPr>
            <a:endParaRPr lang="en-US" sz="3200" b="1"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266E99"/>
              </a:buClr>
              <a:buFont typeface="Arial" panose="020B0604020202020204" pitchFamily="34" charset="0"/>
              <a:buNone/>
            </a:pPr>
            <a:endParaRPr lang="en-US" sz="2200" b="1" dirty="0">
              <a:solidFill>
                <a:schemeClr val="tx1">
                  <a:lumMod val="75000"/>
                  <a:lumOff val="25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------------------------------Image information and credits  ------------------------------</a:t>
            </a:r>
            <a:endParaRPr lang="en-US" sz="1600" dirty="0">
              <a:cs typeface="Calibri"/>
            </a:endParaRPr>
          </a:p>
          <a:p>
            <a:pPr>
              <a:lnSpc>
                <a:spcPct val="107000"/>
              </a:lnSpc>
              <a:spcAft>
                <a:spcPts val="800"/>
              </a:spcAft>
            </a:pPr>
            <a:endParaRPr lang="en-US" sz="1600" dirty="0"/>
          </a:p>
          <a:p>
            <a:pPr>
              <a:lnSpc>
                <a:spcPct val="107000"/>
              </a:lnSpc>
              <a:spcAft>
                <a:spcPts val="800"/>
              </a:spcAft>
            </a:pPr>
            <a:r>
              <a:rPr lang="en-US" sz="1600" dirty="0"/>
              <a:t>Maps credit: NASA DEVELOP 2020 Summer LaRC Fairfax County Urban Team</a:t>
            </a:r>
            <a:endParaRPr lang="en-US" sz="1600" dirty="0">
              <a:cs typeface="Calibri"/>
            </a:endParaRPr>
          </a:p>
          <a:p>
            <a:pPr>
              <a:lnSpc>
                <a:spcPct val="107000"/>
              </a:lnSpc>
              <a:spcAft>
                <a:spcPts val="800"/>
              </a:spcAft>
            </a:pPr>
            <a:r>
              <a:rPr lang="en-US" sz="1600" i="1" dirty="0"/>
              <a:t>Basemap: ESRI Dark Gray Canvas, at 30% transparency</a:t>
            </a:r>
            <a:endParaRPr lang="en-US" sz="1600" dirty="0"/>
          </a:p>
          <a:p>
            <a:pPr marL="0" indent="0">
              <a:lnSpc>
                <a:spcPct val="100000"/>
              </a:lnSpc>
              <a:spcBef>
                <a:spcPts val="0"/>
              </a:spcBef>
              <a:spcAft>
                <a:spcPts val="600"/>
              </a:spcAft>
              <a:buClr>
                <a:srgbClr val="266E99"/>
              </a:buClr>
              <a:buFont typeface="Arial" panose="020B0604020202020204" pitchFamily="34" charset="0"/>
              <a:buNone/>
            </a:pPr>
            <a:endParaRPr lang="en-US" sz="2200" b="1"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3243567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Like the canopy map, the albedo map shown here was used to calculate average albedo values for each land use. The albedo values are also stored in the biophysical table. The illustration represents mean albedo values from our Landsat 8 dataset acquired from USGS Earth Explorer.</a:t>
            </a:r>
          </a:p>
          <a:p>
            <a:pPr marL="0" indent="0">
              <a:lnSpc>
                <a:spcPct val="100000"/>
              </a:lnSpc>
              <a:spcBef>
                <a:spcPts val="0"/>
              </a:spcBef>
              <a:spcAft>
                <a:spcPts val="600"/>
              </a:spcAft>
              <a:buClr>
                <a:srgbClr val="266E99"/>
              </a:buClr>
              <a:buNone/>
            </a:pPr>
            <a:endParaRPr lang="en-US" sz="3200" b="1" dirty="0">
              <a:solidFill>
                <a:schemeClr val="tx1">
                  <a:lumMod val="75000"/>
                  <a:lumOff val="25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------------------------------Image information and credits  ------------------------------</a:t>
            </a:r>
            <a:endParaRPr lang="en-US" sz="3200" dirty="0">
              <a:cs typeface="Calibri"/>
            </a:endParaRPr>
          </a:p>
          <a:p>
            <a:pPr>
              <a:lnSpc>
                <a:spcPct val="107000"/>
              </a:lnSpc>
              <a:spcAft>
                <a:spcPts val="800"/>
              </a:spcAft>
            </a:pPr>
            <a:endParaRPr lang="en-US" sz="3200" dirty="0"/>
          </a:p>
          <a:p>
            <a:pPr>
              <a:lnSpc>
                <a:spcPct val="107000"/>
              </a:lnSpc>
              <a:spcAft>
                <a:spcPts val="800"/>
              </a:spcAft>
            </a:pPr>
            <a:r>
              <a:rPr lang="en-US" sz="3200" dirty="0"/>
              <a:t>Maps credit: NASA DEVELOP 2020 Summer LaRC Fairfax County Urban Team</a:t>
            </a:r>
            <a:endParaRPr lang="en-US" sz="3200" dirty="0">
              <a:cs typeface="Calibri"/>
            </a:endParaRPr>
          </a:p>
          <a:p>
            <a:pPr>
              <a:lnSpc>
                <a:spcPct val="107000"/>
              </a:lnSpc>
              <a:spcAft>
                <a:spcPts val="800"/>
              </a:spcAft>
            </a:pPr>
            <a:r>
              <a:rPr lang="en-US" sz="3200" i="1" dirty="0"/>
              <a:t>Basemap: ESRI Dark Gray Canvas, at 30% transparency</a:t>
            </a:r>
            <a:endParaRPr lang="en-US" sz="3200" dirty="0"/>
          </a:p>
          <a:p>
            <a:pPr marL="0" indent="0">
              <a:lnSpc>
                <a:spcPct val="100000"/>
              </a:lnSpc>
              <a:spcBef>
                <a:spcPts val="0"/>
              </a:spcBef>
              <a:spcAft>
                <a:spcPts val="600"/>
              </a:spcAft>
              <a:buClr>
                <a:srgbClr val="266E99"/>
              </a:buClr>
              <a:buNone/>
            </a:pPr>
            <a:endParaRPr lang="en-US" sz="3200" b="1" dirty="0">
              <a:solidFill>
                <a:schemeClr val="tx1">
                  <a:lumMod val="75000"/>
                  <a:lumOff val="25000"/>
                </a:schemeClr>
              </a:solidFill>
              <a:latin typeface="Century Gothic" panose="020F0302020204030204"/>
            </a:endParaRPr>
          </a:p>
          <a:p>
            <a:pPr marL="285750" indent="-285750">
              <a:lnSpc>
                <a:spcPct val="100000"/>
              </a:lnSpc>
              <a:spcBef>
                <a:spcPts val="0"/>
              </a:spcBef>
              <a:spcAft>
                <a:spcPts val="600"/>
              </a:spcAft>
              <a:buClr>
                <a:srgbClr val="266E99"/>
              </a:buClr>
              <a:buFont typeface="Arial" panose="020B0604020202020204" pitchFamily="34" charset="0"/>
              <a:buChar char="•"/>
            </a:pPr>
            <a:endParaRPr lang="en-US" sz="2200" b="1"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1986611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The evapotranspiration map shows the distribution of evapotranspiration values across Fairfax County. The map represents median albedo values from a set of ECOSTRESS images acquired from NASA EarthData</a:t>
            </a:r>
          </a:p>
          <a:p>
            <a:pPr marL="0" indent="0">
              <a:lnSpc>
                <a:spcPct val="100000"/>
              </a:lnSpc>
              <a:spcBef>
                <a:spcPts val="0"/>
              </a:spcBef>
              <a:spcAft>
                <a:spcPts val="600"/>
              </a:spcAft>
              <a:buClr>
                <a:srgbClr val="266E99"/>
              </a:buClr>
              <a:buNone/>
            </a:pPr>
            <a:endParaRPr lang="en-US" sz="3200" b="1"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266E99"/>
              </a:buClr>
              <a:buNone/>
            </a:pPr>
            <a:endParaRPr lang="en-US" sz="3200" b="1" dirty="0">
              <a:solidFill>
                <a:schemeClr val="tx1">
                  <a:lumMod val="75000"/>
                  <a:lumOff val="25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------------------------------Image information and credits  ------------------------------</a:t>
            </a:r>
            <a:endParaRPr lang="en-US" sz="2000" dirty="0">
              <a:cs typeface="Calibri"/>
            </a:endParaRPr>
          </a:p>
          <a:p>
            <a:pPr>
              <a:lnSpc>
                <a:spcPct val="107000"/>
              </a:lnSpc>
              <a:spcAft>
                <a:spcPts val="800"/>
              </a:spcAft>
            </a:pPr>
            <a:endParaRPr lang="en-US" sz="2000" dirty="0"/>
          </a:p>
          <a:p>
            <a:pPr>
              <a:lnSpc>
                <a:spcPct val="107000"/>
              </a:lnSpc>
              <a:spcAft>
                <a:spcPts val="800"/>
              </a:spcAft>
            </a:pPr>
            <a:r>
              <a:rPr lang="en-US" sz="2000" dirty="0"/>
              <a:t>Maps credit: NASA DEVELOP 2020 Summer LaRC Fairfax County Urban Team</a:t>
            </a:r>
            <a:endParaRPr lang="en-US" sz="2000" dirty="0">
              <a:cs typeface="Calibri"/>
            </a:endParaRPr>
          </a:p>
          <a:p>
            <a:pPr>
              <a:lnSpc>
                <a:spcPct val="107000"/>
              </a:lnSpc>
              <a:spcAft>
                <a:spcPts val="800"/>
              </a:spcAft>
            </a:pPr>
            <a:r>
              <a:rPr lang="en-US" sz="2000" i="1" dirty="0"/>
              <a:t>Basemap: ESRI Dark Gray Canvas, at 30% transparency</a:t>
            </a:r>
            <a:endParaRPr lang="en-US" sz="2000" dirty="0"/>
          </a:p>
          <a:p>
            <a:pPr marL="0" indent="0">
              <a:lnSpc>
                <a:spcPct val="100000"/>
              </a:lnSpc>
              <a:spcBef>
                <a:spcPts val="0"/>
              </a:spcBef>
              <a:spcAft>
                <a:spcPts val="600"/>
              </a:spcAft>
              <a:buClr>
                <a:srgbClr val="266E99"/>
              </a:buClr>
              <a:buNone/>
            </a:pPr>
            <a:endParaRPr lang="en-US" sz="3200" b="1" dirty="0">
              <a:solidFill>
                <a:schemeClr val="tx1">
                  <a:lumMod val="75000"/>
                  <a:lumOff val="25000"/>
                </a:schemeClr>
              </a:solidFill>
              <a:latin typeface="Century Gothic" panose="020F0302020204030204"/>
            </a:endParaRPr>
          </a:p>
          <a:p>
            <a:pPr marL="285750" indent="-285750">
              <a:lnSpc>
                <a:spcPct val="100000"/>
              </a:lnSpc>
              <a:spcBef>
                <a:spcPts val="0"/>
              </a:spcBef>
              <a:spcAft>
                <a:spcPts val="600"/>
              </a:spcAft>
              <a:buClr>
                <a:srgbClr val="266E99"/>
              </a:buClr>
              <a:buFont typeface="Arial" panose="020B0604020202020204" pitchFamily="34" charset="0"/>
              <a:buChar char="•"/>
            </a:pPr>
            <a:endParaRPr lang="en-US" sz="2200" b="1"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82311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buClr>
                <a:srgbClr val="266E99"/>
              </a:buClr>
            </a:pPr>
            <a:r>
              <a:rPr lang="en-US" sz="2800" b="1" dirty="0">
                <a:solidFill>
                  <a:schemeClr val="tx1">
                    <a:lumMod val="75000"/>
                    <a:lumOff val="25000"/>
                  </a:schemeClr>
                </a:solidFill>
                <a:latin typeface="Century Gothic" panose="020F0302020204030204"/>
              </a:rPr>
              <a:t>This map displays distance to cooling centers, shown with a 1-mile radius, and is overlayed on top of the vulnerability index map. Areas which are especially vulnerable to heat should have cooling centers near by, as a way for citizens to escape the heat if needed.</a:t>
            </a:r>
          </a:p>
          <a:p>
            <a:pPr>
              <a:spcAft>
                <a:spcPts val="600"/>
              </a:spcAft>
            </a:pPr>
            <a:endParaRPr lang="en-US" sz="2800" b="1" dirty="0">
              <a:solidFill>
                <a:srgbClr val="404040"/>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------------------------------Image information and credits  ------------------------------</a:t>
            </a:r>
            <a:endParaRPr lang="en-US" sz="2000" dirty="0">
              <a:cs typeface="Calibri"/>
            </a:endParaRPr>
          </a:p>
          <a:p>
            <a:pPr>
              <a:lnSpc>
                <a:spcPct val="107000"/>
              </a:lnSpc>
              <a:spcAft>
                <a:spcPts val="800"/>
              </a:spcAft>
            </a:pPr>
            <a:endParaRPr lang="en-US" sz="2000" dirty="0"/>
          </a:p>
          <a:p>
            <a:pPr>
              <a:lnSpc>
                <a:spcPct val="107000"/>
              </a:lnSpc>
              <a:spcAft>
                <a:spcPts val="800"/>
              </a:spcAft>
            </a:pPr>
            <a:r>
              <a:rPr lang="en-US" sz="2000" dirty="0"/>
              <a:t>Maps credit: NASA DEVELOP 2020 Summer LaRC Fairfax County Urban Team</a:t>
            </a:r>
            <a:endParaRPr lang="en-US" sz="2000" dirty="0">
              <a:cs typeface="Calibri"/>
            </a:endParaRPr>
          </a:p>
          <a:p>
            <a:pPr>
              <a:lnSpc>
                <a:spcPct val="107000"/>
              </a:lnSpc>
              <a:spcAft>
                <a:spcPts val="800"/>
              </a:spcAft>
            </a:pPr>
            <a:r>
              <a:rPr lang="en-US" sz="2000" i="1" dirty="0"/>
              <a:t>Basemap: ESRI Dark Gray Canvas, at 30% transparency</a:t>
            </a:r>
            <a:endParaRPr lang="en-US" sz="2000" dirty="0"/>
          </a:p>
          <a:p>
            <a:pPr marL="0" indent="0">
              <a:lnSpc>
                <a:spcPct val="100000"/>
              </a:lnSpc>
              <a:spcBef>
                <a:spcPts val="0"/>
              </a:spcBef>
              <a:spcAft>
                <a:spcPts val="600"/>
              </a:spcAft>
              <a:buClr>
                <a:srgbClr val="266E99"/>
              </a:buClr>
              <a:buNone/>
            </a:pPr>
            <a:endParaRPr lang="en-US" sz="3200" b="1" dirty="0">
              <a:solidFill>
                <a:schemeClr val="tx1">
                  <a:lumMod val="75000"/>
                  <a:lumOff val="25000"/>
                </a:schemeClr>
              </a:solidFill>
              <a:latin typeface="Century Gothic" panose="020F0302020204030204"/>
            </a:endParaRPr>
          </a:p>
          <a:p>
            <a:pPr marL="285750" indent="-285750">
              <a:lnSpc>
                <a:spcPct val="100000"/>
              </a:lnSpc>
              <a:spcBef>
                <a:spcPts val="0"/>
              </a:spcBef>
              <a:spcAft>
                <a:spcPts val="600"/>
              </a:spcAft>
              <a:buClr>
                <a:srgbClr val="266E99"/>
              </a:buClr>
              <a:buFont typeface="Arial" panose="020B0604020202020204" pitchFamily="34" charset="0"/>
              <a:buChar char="•"/>
            </a:pPr>
            <a:endParaRPr lang="en-US" sz="2200" b="1"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dirty="0"/>
          </a:p>
        </p:txBody>
      </p:sp>
    </p:spTree>
    <p:extLst>
      <p:ext uri="{BB962C8B-B14F-4D97-AF65-F5344CB8AC3E}">
        <p14:creationId xmlns:p14="http://schemas.microsoft.com/office/powerpoint/2010/main" val="1856444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methods compared to other DEVELOP studies: </a:t>
            </a:r>
          </a:p>
          <a:p>
            <a:endParaRPr lang="en-US" dirty="0"/>
          </a:p>
          <a:p>
            <a:r>
              <a:rPr lang="en-US" dirty="0"/>
              <a:t>• We downloaded Landsat Provisional Surface Temperature and Surface Reflectance products from the USGS </a:t>
            </a:r>
            <a:r>
              <a:rPr lang="en-US" dirty="0" err="1"/>
              <a:t>EarthExplorer</a:t>
            </a:r>
            <a:r>
              <a:rPr lang="en-US" dirty="0"/>
              <a:t> site in place of collecting them from Google Earth Explorer. We had to develop a Python script to remove clouds and shadows using the Quality Assessment band as no other DEVELOP team had gone this route before. We now have an effective cloud-masking script for future teams to implement who are using Landsat data and did not derive data from GEE. </a:t>
            </a:r>
            <a:endParaRPr lang="en-US" dirty="0">
              <a:cs typeface="Calibri"/>
            </a:endParaRPr>
          </a:p>
          <a:p>
            <a:endParaRPr lang="en-US" dirty="0"/>
          </a:p>
          <a:p>
            <a:r>
              <a:rPr lang="en-US" dirty="0"/>
              <a:t>Lessons learned: </a:t>
            </a:r>
            <a:endParaRPr lang="en-US" dirty="0">
              <a:cs typeface="Calibri"/>
            </a:endParaRPr>
          </a:p>
          <a:p>
            <a:endParaRPr lang="en-US" dirty="0"/>
          </a:p>
          <a:p>
            <a:r>
              <a:rPr lang="en-US" dirty="0"/>
              <a:t>• Surface Reflection included negative numbers and values above the expected range. The digital numbers on the data are reported as the sensor perceived them and they may be affected by shadows and water. However, the histogram centers the values between 0 and 1 and only a few outliers.</a:t>
            </a:r>
            <a:endParaRPr lang="en-US" dirty="0">
              <a:cs typeface="Calibri" panose="020F0502020204030204"/>
            </a:endParaRPr>
          </a:p>
          <a:p>
            <a:pPr marL="285750" indent="-285750">
              <a:buFont typeface="Arial"/>
              <a:buChar char="•"/>
            </a:pPr>
            <a:r>
              <a:rPr lang="en-US" dirty="0"/>
              <a:t>QGIS defaults to displaying the range of a raster for 2% - 98% of the values to account for outliers.</a:t>
            </a:r>
            <a:endParaRPr lang="en-US" dirty="0">
              <a:cs typeface="Calibri" panose="020F0502020204030204"/>
            </a:endParaRPr>
          </a:p>
          <a:p>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------------------------------Image information and credits  ------------------------------</a:t>
            </a:r>
            <a:endParaRPr lang="en-US" sz="2000" dirty="0">
              <a:cs typeface="Calibri"/>
            </a:endParaRPr>
          </a:p>
          <a:p>
            <a:pPr marL="0" marR="0">
              <a:lnSpc>
                <a:spcPct val="107000"/>
              </a:lnSpc>
              <a:spcBef>
                <a:spcPts val="0"/>
              </a:spcBef>
              <a:spcAft>
                <a:spcPts val="800"/>
              </a:spcAft>
            </a:pPr>
            <a:endParaRPr lang="en-US" sz="2000" b="0" i="0" dirty="0">
              <a:solidFill>
                <a:srgbClr val="000000"/>
              </a:solidFill>
              <a:effectLst/>
              <a:latin typeface="Garamond" panose="02020404030301010803" pitchFamily="18" charset="0"/>
            </a:endParaRPr>
          </a:p>
          <a:p>
            <a:pPr marL="0" marR="0">
              <a:lnSpc>
                <a:spcPct val="107000"/>
              </a:lnSpc>
              <a:spcBef>
                <a:spcPts val="0"/>
              </a:spcBef>
              <a:spcAft>
                <a:spcPts val="800"/>
              </a:spcAft>
            </a:pPr>
            <a:r>
              <a:rPr lang="en-US" sz="2000" dirty="0"/>
              <a:t>Background photo </a:t>
            </a:r>
            <a:r>
              <a:rPr lang="en-US" sz="3200" dirty="0">
                <a:effectLst/>
                <a:latin typeface="+mn-lt"/>
                <a:cs typeface="Calibri"/>
              </a:rPr>
              <a:t>by Johannes Plenio from Pexels, cropped and transparency set at 60%</a:t>
            </a:r>
            <a:endParaRPr lang="en-US" sz="3200" b="0" i="0" u="none" strike="noStrike" kern="1200" dirty="0">
              <a:solidFill>
                <a:schemeClr val="tx1"/>
              </a:solidFill>
              <a:effectLst/>
              <a:latin typeface="+mn-lt"/>
              <a:cs typeface="Calibri"/>
            </a:endParaRPr>
          </a:p>
          <a:p>
            <a:pPr>
              <a:lnSpc>
                <a:spcPct val="107000"/>
              </a:lnSpc>
              <a:spcAft>
                <a:spcPts val="800"/>
              </a:spcAft>
            </a:pPr>
            <a:r>
              <a:rPr lang="en-US" sz="3200" b="0" i="0" u="none" strike="noStrike" kern="1200" dirty="0">
                <a:solidFill>
                  <a:schemeClr val="tx1"/>
                </a:solidFill>
                <a:effectLst/>
                <a:latin typeface="+mn-lt"/>
                <a:ea typeface="+mn-ea"/>
                <a:cs typeface="+mn-cs"/>
              </a:rPr>
              <a:t>Source: </a:t>
            </a:r>
            <a:r>
              <a:rPr lang="en-US" sz="2000" u="sng" dirty="0">
                <a:solidFill>
                  <a:srgbClr val="0000FF"/>
                </a:solidFill>
                <a:effectLst/>
                <a:latin typeface="+mn-lt"/>
                <a:ea typeface="Calibri" panose="020F0502020204030204" pitchFamily="34" charset="0"/>
                <a:cs typeface="Calibri"/>
              </a:rPr>
              <a:t>https://www.pexels.com/photo/sunset-view-on-the-forest-1110658/</a:t>
            </a:r>
          </a:p>
          <a:p>
            <a:pPr>
              <a:lnSpc>
                <a:spcPct val="107000"/>
              </a:lnSpc>
              <a:spcAft>
                <a:spcPts val="800"/>
              </a:spcAft>
            </a:pPr>
            <a:r>
              <a:rPr lang="en-US" sz="2000" u="none" dirty="0">
                <a:solidFill>
                  <a:srgbClr val="0000FF"/>
                </a:solidFill>
                <a:effectLst/>
                <a:latin typeface="+mn-lt"/>
                <a:ea typeface="Calibri" panose="020F0502020204030204" pitchFamily="34" charset="0"/>
                <a:cs typeface="Calibri"/>
              </a:rPr>
              <a:t>License: </a:t>
            </a:r>
            <a:r>
              <a:rPr lang="en-US" sz="2000" dirty="0"/>
              <a:t>free to use. No attribution required.</a:t>
            </a:r>
            <a:endParaRPr lang="en-US" sz="2800" b="0" i="0" dirty="0">
              <a:solidFill>
                <a:srgbClr val="000000"/>
              </a:solidFill>
              <a:effectLst/>
              <a:latin typeface="Calibri" panose="020F0502020204030204" pitchFamily="34" charset="0"/>
              <a:cs typeface="Times New Roman" panose="02020603050405020304" pitchFamily="18" charset="0"/>
            </a:endParaRPr>
          </a:p>
          <a:p>
            <a:pPr marL="0" indent="0">
              <a:spcAft>
                <a:spcPts val="600"/>
              </a:spcAft>
              <a:buClr>
                <a:srgbClr val="266E99"/>
              </a:buClr>
              <a:buFont typeface="Arial" panose="020B0604020202020204" pitchFamily="34" charset="0"/>
              <a:buNone/>
            </a:pPr>
            <a:endParaRPr lang="en-US" sz="2200" b="1"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1269387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urban heat island effect briefly described in the last slide is defined in more detail here. In urbanized environments, the construction materials that make up buildings, roads, and other manmade facilities can absorb heat from the sun’s radiation. The heat accumulates in the impervious materials throughout the day and dissipates to their surroundings over time, increasing the local air temperatures. In addition, manmade heat generated by machinery such as industrial equipment and vehicles is also dissipated into the environment in more urbanized regions. Finally, vegetation typically mitigates extreme temperatures by absorbing the sun’s radiation for plant growth, and via a phenomenon called evapotranspiration which absorbs heat from its surroundings. As vegetation is often lacking in highly developed areas, these factors combine to produce exceptionally high local temperatures in some urbanized areas, and this phenomenon is known as the urban heat island effect. </a:t>
            </a:r>
            <a:endParaRPr lang="en-US" sz="1200" b="1" i="0" dirty="0">
              <a:solidFill>
                <a:srgbClr val="000000"/>
              </a:solidFill>
              <a:effectLst/>
              <a:latin typeface="Garamond"/>
            </a:endParaRP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information and credits  ------------------------------</a:t>
            </a:r>
            <a:endParaRPr lang="en-US" sz="1200" dirty="0">
              <a:cs typeface="Calibri"/>
            </a:endParaRPr>
          </a:p>
          <a:p>
            <a:pPr marL="285750" indent="-285750">
              <a:spcAft>
                <a:spcPts val="600"/>
              </a:spcAft>
              <a:buFont typeface="Arial,Sans-Serif"/>
              <a:buChar char="•"/>
            </a:pPr>
            <a:endParaRPr lang="en-US" dirty="0"/>
          </a:p>
          <a:p>
            <a:pPr marL="0" marR="0">
              <a:lnSpc>
                <a:spcPct val="107000"/>
              </a:lnSpc>
              <a:spcBef>
                <a:spcPts val="0"/>
              </a:spcBef>
              <a:spcAft>
                <a:spcPts val="800"/>
              </a:spcAft>
            </a:pPr>
            <a:r>
              <a:rPr lang="en-US" sz="1200" dirty="0"/>
              <a:t>Background photo </a:t>
            </a:r>
            <a:r>
              <a:rPr lang="en-US" sz="1800" dirty="0">
                <a:effectLst/>
                <a:latin typeface="+mn-lt"/>
                <a:cs typeface="Calibri"/>
              </a:rPr>
              <a:t>by Johannes Plenio from Pexels, cropped and transparency set at 60%</a:t>
            </a:r>
            <a:endParaRPr lang="en-US" sz="1800" b="0" i="0" u="none" strike="noStrike" kern="1200" dirty="0">
              <a:solidFill>
                <a:schemeClr val="tx1"/>
              </a:solidFill>
              <a:effectLst/>
              <a:latin typeface="+mn-lt"/>
              <a:cs typeface="Calibri"/>
            </a:endParaRPr>
          </a:p>
          <a:p>
            <a:pPr>
              <a:lnSpc>
                <a:spcPct val="107000"/>
              </a:lnSpc>
              <a:spcAft>
                <a:spcPts val="800"/>
              </a:spcAft>
            </a:pPr>
            <a:r>
              <a:rPr lang="en-US" sz="1800" b="0" i="0" u="none" strike="noStrike" kern="1200" dirty="0">
                <a:solidFill>
                  <a:schemeClr val="tx1"/>
                </a:solidFill>
                <a:effectLst/>
                <a:latin typeface="+mn-lt"/>
                <a:ea typeface="+mn-ea"/>
                <a:cs typeface="+mn-cs"/>
              </a:rPr>
              <a:t>Source: </a:t>
            </a:r>
            <a:r>
              <a:rPr lang="en-US" sz="1200" u="sng" dirty="0">
                <a:solidFill>
                  <a:srgbClr val="0000FF"/>
                </a:solidFill>
                <a:effectLst/>
                <a:latin typeface="+mn-lt"/>
                <a:ea typeface="Calibri" panose="020F0502020204030204" pitchFamily="34" charset="0"/>
                <a:cs typeface="Calibri"/>
              </a:rPr>
              <a:t>https://www.pexels.com/photo/sunset-view-on-the-forest-1110658/</a:t>
            </a:r>
          </a:p>
          <a:p>
            <a:pPr>
              <a:lnSpc>
                <a:spcPct val="107000"/>
              </a:lnSpc>
              <a:spcAft>
                <a:spcPts val="800"/>
              </a:spcAft>
            </a:pPr>
            <a:r>
              <a:rPr lang="en-US" sz="1200" u="none" dirty="0">
                <a:solidFill>
                  <a:srgbClr val="0000FF"/>
                </a:solidFill>
                <a:effectLst/>
                <a:latin typeface="+mn-lt"/>
                <a:ea typeface="Calibri" panose="020F0502020204030204" pitchFamily="34" charset="0"/>
                <a:cs typeface="Calibri"/>
              </a:rPr>
              <a:t>License: </a:t>
            </a:r>
            <a:r>
              <a:rPr lang="en-US" sz="1200" dirty="0"/>
              <a:t>free to use. No attribution required.</a:t>
            </a:r>
            <a:endParaRPr lang="en-US" sz="1600" b="0" i="0" dirty="0">
              <a:solidFill>
                <a:srgbClr val="000000"/>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0" i="0" dirty="0">
              <a:solidFill>
                <a:srgbClr val="000000"/>
              </a:solidFill>
              <a:effectLst/>
              <a:latin typeface="Garamond" panose="02020404030301010803" pitchFamily="18" charset="0"/>
            </a:endParaRPr>
          </a:p>
          <a:p>
            <a:pPr>
              <a:lnSpc>
                <a:spcPct val="107000"/>
              </a:lnSpc>
              <a:spcAft>
                <a:spcPts val="800"/>
              </a:spcAft>
            </a:pPr>
            <a:r>
              <a:rPr lang="en-US" i="0" dirty="0"/>
              <a:t>PowerPoint icons</a:t>
            </a:r>
          </a:p>
          <a:p>
            <a:pPr marL="0" indent="0">
              <a:buFont typeface="Arial" panose="020B0604020202020204" pitchFamily="34" charset="0"/>
              <a:buNone/>
              <a:defRPr/>
            </a:pPr>
            <a:endParaRPr lang="en-US" sz="1200" b="1" i="0" dirty="0">
              <a:solidFill>
                <a:srgbClr val="000000"/>
              </a:solidFill>
              <a:effectLst/>
              <a:latin typeface="Garamond" panose="02020404030301010803" pitchFamily="18"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543013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For this project, we partnered with the Fairfax County Office of Environmental and Energy Coordination, or OEEC. The county government is executing an initiative called Resilient Fairfax, aimed at mitigating the effects of potential natural disasters among its roughly 1.1 million residents. We collected data for Fairfax County, Virginia over the hot summer months of June, July, and August from 2013 to 2021. Some datasets were only available from 2018 to 2021, and we will describe in more detail those datasets in a later slide. </a:t>
            </a:r>
            <a:r>
              <a:rPr lang="en-US" sz="1800" dirty="0">
                <a:latin typeface="Calibri"/>
                <a:ea typeface="Calibri" panose="020F0502020204030204" pitchFamily="34" charset="0"/>
                <a:cs typeface="Calibri"/>
              </a:rPr>
              <a:t>In order to model the urban heat island effect, we chose three rural, mostly wooded reference areas to extract a mean rural surface temperature value for comparison to the county temperatures.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information and credits  ------------------------------</a:t>
            </a:r>
            <a:endParaRPr lang="en-US" sz="1200" dirty="0">
              <a:cs typeface="Calibri"/>
            </a:endParaRPr>
          </a:p>
          <a:p>
            <a:pPr marL="0" marR="0">
              <a:lnSpc>
                <a:spcPct val="107000"/>
              </a:lnSpc>
              <a:spcBef>
                <a:spcPts val="0"/>
              </a:spcBef>
              <a:spcAft>
                <a:spcPts val="800"/>
              </a:spcAft>
            </a:pPr>
            <a:endParaRPr lang="en-US" sz="1200" b="0" i="0" dirty="0">
              <a:solidFill>
                <a:srgbClr val="000000"/>
              </a:solidFill>
              <a:effectLst/>
              <a:latin typeface="Garamond" panose="02020404030301010803"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1" dirty="0">
                <a:solidFill>
                  <a:schemeClr val="bg1">
                    <a:lumMod val="75000"/>
                  </a:schemeClr>
                </a:solidFill>
                <a:latin typeface="Calibri"/>
                <a:ea typeface="Calibri" panose="020F0502020204030204" pitchFamily="34" charset="0"/>
                <a:cs typeface="Calibri"/>
              </a:rPr>
              <a:t>Map credit: </a:t>
            </a:r>
            <a:r>
              <a:rPr lang="en-US" sz="1800" b="0" i="1" u="none" strike="noStrike" kern="1200" dirty="0">
                <a:solidFill>
                  <a:schemeClr val="tx1"/>
                </a:solidFill>
                <a:effectLst/>
                <a:latin typeface="+mn-lt"/>
                <a:ea typeface="+mn-ea"/>
                <a:cs typeface="+mn-cs"/>
              </a:rPr>
              <a:t>NASA DEVELOP 2020 Summer LaRC Fairfax County Urban Team</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1" dirty="0"/>
              <a:t>ESRI Dark Gray Canvas </a:t>
            </a:r>
            <a:r>
              <a:rPr lang="en-US" sz="1800" i="1" dirty="0" err="1"/>
              <a:t>basemap</a:t>
            </a:r>
            <a:r>
              <a:rPr lang="en-US" sz="1800" i="1" dirty="0"/>
              <a:t> at 30 % transparency</a:t>
            </a:r>
            <a:endParaRPr lang="en-US" sz="1800" b="0" i="1" dirty="0">
              <a:effectLst/>
              <a:cs typeface="Calibri"/>
            </a:endParaRPr>
          </a:p>
          <a:p>
            <a:pPr marL="0" marR="0">
              <a:lnSpc>
                <a:spcPct val="107000"/>
              </a:lnSpc>
              <a:spcBef>
                <a:spcPts val="0"/>
              </a:spcBef>
              <a:spcAft>
                <a:spcPts val="800"/>
              </a:spcAft>
            </a:pPr>
            <a:endParaRPr lang="en-US" sz="18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1200" b="0" i="0" dirty="0">
              <a:solidFill>
                <a:srgbClr val="000000"/>
              </a:solidFill>
              <a:effectLst/>
              <a:latin typeface="Garamond" panose="02020404030301010803" pitchFamily="18"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4036707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Fairfax County Office of Environment and Energy Coordination (OEEC) is a relatively new  organization, officially launching July 1st, 2019. The office is responsible for advancing environmental policies across the various Fairfax County organizations, and relies on engaging Fairfax County departments, authorities, residents, and businesses for input on priority and effectiveness of its programs. The OEEC has embarked on a formal effort aimed at promoting Fairfax County’s resilience to climate change by proactively identifying climate risks and potential mitigation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t>
            </a:r>
            <a:r>
              <a:rPr lang="en-US" sz="1200" dirty="0"/>
              <a:t>Image information and credits  ------------------------------</a:t>
            </a:r>
            <a:endParaRPr lang="en-US" sz="1200" dirty="0">
              <a:cs typeface="Calibri"/>
            </a:endParaRPr>
          </a:p>
          <a:p>
            <a:pPr marL="0" marR="0">
              <a:lnSpc>
                <a:spcPct val="107000"/>
              </a:lnSpc>
              <a:spcBef>
                <a:spcPts val="0"/>
              </a:spcBef>
              <a:spcAft>
                <a:spcPts val="800"/>
              </a:spcAft>
            </a:pPr>
            <a:endParaRPr lang="en-US" sz="1200" b="0" i="0" dirty="0">
              <a:solidFill>
                <a:srgbClr val="000000"/>
              </a:solidFill>
              <a:effectLst/>
              <a:latin typeface="Garamond" panose="02020404030301010803" pitchFamily="18" charset="0"/>
            </a:endParaRPr>
          </a:p>
          <a:p>
            <a:pPr marL="0" marR="0">
              <a:lnSpc>
                <a:spcPct val="107000"/>
              </a:lnSpc>
              <a:spcBef>
                <a:spcPts val="0"/>
              </a:spcBef>
              <a:spcAft>
                <a:spcPts val="800"/>
              </a:spcAft>
            </a:pPr>
            <a:r>
              <a:rPr lang="en-US" sz="1800" dirty="0" smtClean="0"/>
              <a:t>Cub </a:t>
            </a:r>
            <a:r>
              <a:rPr lang="en-US" sz="1800" dirty="0"/>
              <a:t>Run </a:t>
            </a:r>
            <a:r>
              <a:rPr lang="en-US" sz="1800" dirty="0" smtClean="0"/>
              <a:t>Stream </a:t>
            </a:r>
            <a:r>
              <a:rPr lang="en-US" sz="1800" dirty="0"/>
              <a:t>photo by Sean Murphy</a:t>
            </a:r>
          </a:p>
          <a:p>
            <a:pPr marL="0" marR="0">
              <a:lnSpc>
                <a:spcPct val="107000"/>
              </a:lnSpc>
              <a:spcBef>
                <a:spcPts val="0"/>
              </a:spcBef>
              <a:spcAft>
                <a:spcPts val="800"/>
              </a:spcAft>
            </a:pPr>
            <a:r>
              <a:rPr lang="en-US" sz="1800" dirty="0"/>
              <a:t>Email permission given to use photo</a:t>
            </a:r>
          </a:p>
          <a:p>
            <a:pPr marL="0" marR="0">
              <a:lnSpc>
                <a:spcPct val="107000"/>
              </a:lnSpc>
              <a:spcBef>
                <a:spcPts val="0"/>
              </a:spcBef>
              <a:spcAft>
                <a:spcPts val="800"/>
              </a:spcAft>
            </a:pPr>
            <a:endParaRPr lang="en-US" sz="1800" dirty="0"/>
          </a:p>
          <a:p>
            <a:pPr marL="0" marR="0">
              <a:lnSpc>
                <a:spcPct val="107000"/>
              </a:lnSpc>
              <a:spcBef>
                <a:spcPts val="0"/>
              </a:spcBef>
              <a:spcAft>
                <a:spcPts val="800"/>
              </a:spcAft>
            </a:pPr>
            <a:r>
              <a:rPr lang="en-US" sz="1800" dirty="0"/>
              <a:t>Electric Transmission Poles: </a:t>
            </a:r>
            <a:r>
              <a:rPr lang="en-US" sz="2800" dirty="0">
                <a:effectLst/>
                <a:latin typeface="+mn-lt"/>
                <a:cs typeface="Calibri"/>
              </a:rPr>
              <a:t>Photo by Mayer Maged on Unsplash</a:t>
            </a:r>
          </a:p>
          <a:p>
            <a:pPr marL="0" marR="0">
              <a:lnSpc>
                <a:spcPct val="107000"/>
              </a:lnSpc>
              <a:spcBef>
                <a:spcPts val="0"/>
              </a:spcBef>
              <a:spcAft>
                <a:spcPts val="800"/>
              </a:spcAft>
            </a:pPr>
            <a:r>
              <a:rPr lang="en-US" sz="2800" b="0" i="0" u="none" strike="noStrike" kern="1200" dirty="0">
                <a:solidFill>
                  <a:schemeClr val="tx1"/>
                </a:solidFill>
                <a:effectLst/>
                <a:latin typeface="+mn-lt"/>
                <a:ea typeface="+mn-ea"/>
                <a:cs typeface="+mn-cs"/>
              </a:rPr>
              <a:t>Source: </a:t>
            </a:r>
            <a:r>
              <a:rPr lang="en-US" sz="2800" dirty="0"/>
              <a:t>https://unsplash.com/photos/yarLJ10VxzQ </a:t>
            </a:r>
          </a:p>
          <a:p>
            <a:pPr>
              <a:lnSpc>
                <a:spcPct val="107000"/>
              </a:lnSpc>
              <a:spcAft>
                <a:spcPts val="800"/>
              </a:spcAft>
            </a:pPr>
            <a:r>
              <a:rPr lang="en-US" sz="1800" u="none" dirty="0">
                <a:solidFill>
                  <a:srgbClr val="0000FF"/>
                </a:solidFill>
                <a:effectLst/>
                <a:latin typeface="+mn-lt"/>
                <a:ea typeface="Calibri" panose="020F0502020204030204" pitchFamily="34" charset="0"/>
                <a:cs typeface="Calibri"/>
              </a:rPr>
              <a:t>License: </a:t>
            </a:r>
            <a:r>
              <a:rPr lang="en-US" sz="2800" b="0" i="0" dirty="0">
                <a:solidFill>
                  <a:srgbClr val="111111"/>
                </a:solidFill>
                <a:effectLst/>
                <a:latin typeface="-apple-system"/>
              </a:rPr>
              <a:t>All photos can be </a:t>
            </a:r>
            <a:r>
              <a:rPr lang="en-US" sz="2800" b="1" i="0" dirty="0">
                <a:solidFill>
                  <a:srgbClr val="111111"/>
                </a:solidFill>
                <a:effectLst/>
                <a:latin typeface="-apple-system"/>
              </a:rPr>
              <a:t>downloaded</a:t>
            </a:r>
            <a:r>
              <a:rPr lang="en-US" sz="2800" b="0" i="0" dirty="0">
                <a:solidFill>
                  <a:srgbClr val="111111"/>
                </a:solidFill>
                <a:effectLst/>
                <a:latin typeface="-apple-system"/>
              </a:rPr>
              <a:t> and used for </a:t>
            </a:r>
            <a:r>
              <a:rPr lang="en-US" sz="2800" b="1" i="0" dirty="0">
                <a:solidFill>
                  <a:srgbClr val="111111"/>
                </a:solidFill>
                <a:effectLst/>
                <a:latin typeface="-apple-system"/>
              </a:rPr>
              <a:t>free</a:t>
            </a:r>
            <a:endParaRPr lang="en-US" sz="2800" b="0" i="0" dirty="0">
              <a:solidFill>
                <a:srgbClr val="111111"/>
              </a:solidFill>
              <a:effectLst/>
              <a:latin typeface="-apple-system"/>
            </a:endParaRPr>
          </a:p>
          <a:p>
            <a:pPr marL="0" marR="0">
              <a:lnSpc>
                <a:spcPct val="107000"/>
              </a:lnSpc>
              <a:spcBef>
                <a:spcPts val="0"/>
              </a:spcBef>
              <a:spcAft>
                <a:spcPts val="800"/>
              </a:spcAft>
            </a:pPr>
            <a:endParaRPr lang="en-US" sz="18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1200" b="0" i="0" dirty="0">
              <a:solidFill>
                <a:srgbClr val="000000"/>
              </a:solidFill>
              <a:effectLst/>
              <a:latin typeface="Garamond" panose="02020404030301010803" pitchFamily="18"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4186834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600"/>
              </a:spcAft>
              <a:buClr>
                <a:srgbClr val="266E99"/>
              </a:buClr>
            </a:pPr>
            <a:endParaRPr lang="en-US" sz="2200" b="1" dirty="0">
              <a:solidFill>
                <a:schemeClr val="tx1">
                  <a:lumMod val="75000"/>
                  <a:lumOff val="25000"/>
                </a:schemeClr>
              </a:solidFill>
              <a:latin typeface="Century Gothic" panose="020F0302020204030204"/>
            </a:endParaRPr>
          </a:p>
          <a:p>
            <a:pPr>
              <a:lnSpc>
                <a:spcPct val="107000"/>
              </a:lnSpc>
              <a:spcAft>
                <a:spcPts val="800"/>
              </a:spcAft>
            </a:pPr>
            <a:r>
              <a:rPr lang="en-US" sz="1800" dirty="0">
                <a:effectLst/>
                <a:latin typeface="Calibri"/>
                <a:ea typeface="Calibri" panose="020F0502020204030204" pitchFamily="34" charset="0"/>
                <a:cs typeface="Calibri"/>
              </a:rPr>
              <a:t>The objectives of our study were focused on identifying potential priority areas for county cooling initiatives and heat mitigation strategies. To accomplish this, we set out to visualize the distribution of heat across the county, and more specifically to generate visual aids for identifying those areas most impacted by the urban heat island effect. We also set out to use demographic and socioeconomic data in concert with temperature information to identify the residents most vulnerable to extreme heat. To explore the effects of specific initiatives on cooling potential across the county, we aimed to model the effects of current and prospective land physiology on local capacity to mitigate extreme heat. Land physiology here refers </a:t>
            </a:r>
            <a:r>
              <a:rPr lang="en-US" sz="1800" dirty="0">
                <a:latin typeface="Calibri"/>
                <a:ea typeface="Calibri" panose="020F0502020204030204" pitchFamily="34" charset="0"/>
                <a:cs typeface="Calibri"/>
              </a:rPr>
              <a:t>to physical </a:t>
            </a:r>
            <a:r>
              <a:rPr lang="en-US" sz="1800" dirty="0">
                <a:effectLst/>
                <a:latin typeface="Calibri"/>
                <a:ea typeface="Calibri" panose="020F0502020204030204" pitchFamily="34" charset="0"/>
                <a:cs typeface="Calibri"/>
              </a:rPr>
              <a:t>characteristics of the land, such as albedo or shade.</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a:lnSpc>
                <a:spcPct val="100000"/>
              </a:lnSpc>
              <a:spcBef>
                <a:spcPts val="0"/>
              </a:spcBef>
              <a:spcAft>
                <a:spcPts val="600"/>
              </a:spcAft>
              <a:buClr>
                <a:srgbClr val="266E99"/>
              </a:buClr>
            </a:pPr>
            <a:endParaRPr lang="en-US" sz="22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endParaRPr lang="en-US" sz="2200" b="1" dirty="0">
              <a:solidFill>
                <a:schemeClr val="tx1">
                  <a:lumMod val="75000"/>
                  <a:lumOff val="25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------------------------------Image information and credits  ------------------------------</a:t>
            </a:r>
            <a:endParaRPr lang="en-US" sz="2400" dirty="0">
              <a:cs typeface="Calibri"/>
            </a:endParaRPr>
          </a:p>
          <a:p>
            <a:pPr>
              <a:lnSpc>
                <a:spcPct val="107000"/>
              </a:lnSpc>
              <a:spcAft>
                <a:spcPts val="800"/>
              </a:spcAft>
            </a:pPr>
            <a:r>
              <a:rPr lang="en-US" sz="2400" i="0" dirty="0" smtClean="0"/>
              <a:t>PowerPoint </a:t>
            </a:r>
            <a:r>
              <a:rPr lang="en-US" sz="2400" i="0" dirty="0"/>
              <a:t>icons</a:t>
            </a:r>
          </a:p>
          <a:p>
            <a:pPr marL="0" marR="0">
              <a:lnSpc>
                <a:spcPct val="107000"/>
              </a:lnSpc>
              <a:spcBef>
                <a:spcPts val="0"/>
              </a:spcBef>
              <a:spcAft>
                <a:spcPts val="800"/>
              </a:spcAft>
            </a:pPr>
            <a:endParaRPr lang="en-US" sz="2200" b="1"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3603256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dirty="0"/>
              <a:t>For our analyses, we leveraged data collected by sensors on two satellites; Landsat 8 and a system on the International Space Station called ECOSTRESS. We downloaded Landsat Provisional Surface Temperature and Landsat Surface Reflectance data from the USGS Analysis Ready Data Bundle for the years of 2013 – 2020 to be used in our calculations for mean daytime temperature and albedo, respectively. The ECOSTRESS data was downloaded from the AppEEARS portal for nighttime land surface temperature calculations and from NASA EarthData for evapotranspiration calculations for the years 2018 - 2021. Other datasets used in our study supported vulnerability analyses and cooling capacity models, and included land use/land cover, canopy cover, and U.S. Census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information and credits  ------------------------------</a:t>
            </a:r>
            <a:endParaRPr lang="en-US" sz="1200" dirty="0">
              <a:cs typeface="Calibri"/>
            </a:endParaRPr>
          </a:p>
          <a:p>
            <a:endParaRPr lang="en-US" dirty="0"/>
          </a:p>
          <a:p>
            <a:pPr>
              <a:lnSpc>
                <a:spcPct val="107000"/>
              </a:lnSpc>
              <a:spcAft>
                <a:spcPts val="800"/>
              </a:spcAft>
            </a:pPr>
            <a:r>
              <a:rPr lang="en-US" i="0" dirty="0"/>
              <a:t>Satellite images from </a:t>
            </a:r>
            <a:r>
              <a:rPr lang="en-US" i="1" dirty="0"/>
              <a:t>NASA, acquired on NASA DEVELOPedia</a:t>
            </a:r>
            <a:endParaRPr lang="en-US" dirty="0"/>
          </a:p>
          <a:p>
            <a:r>
              <a:rPr lang="en-US" i="1" dirty="0"/>
              <a:t>Source: </a:t>
            </a:r>
            <a:r>
              <a:rPr lang="en-US" i="1" dirty="0">
                <a:hlinkClick r:id="rId3"/>
              </a:rPr>
              <a:t>http://www.devpedia.developexchange.com/dp/index.php?title=List_of_Satellite_Pictures</a:t>
            </a:r>
            <a:endParaRPr lang="en-US" dirty="0"/>
          </a:p>
          <a:p>
            <a:pPr marL="285750" indent="-285750">
              <a:spcAft>
                <a:spcPts val="600"/>
              </a:spcAft>
              <a:buFont typeface="Arial,Sans-Serif"/>
              <a:buChar char="•"/>
            </a:pPr>
            <a:endParaRPr lang="en-US" dirty="0"/>
          </a:p>
          <a:p>
            <a:pPr marL="0" marR="0">
              <a:lnSpc>
                <a:spcPct val="107000"/>
              </a:lnSpc>
              <a:spcBef>
                <a:spcPts val="0"/>
              </a:spcBef>
              <a:spcAft>
                <a:spcPts val="800"/>
              </a:spcAft>
            </a:pPr>
            <a:endParaRPr lang="en-US" sz="1800" b="0" i="0" dirty="0">
              <a:solidFill>
                <a:srgbClr val="000000"/>
              </a:solidFill>
              <a:effectLst/>
              <a:latin typeface="Garamond" panose="02020404030301010803" pitchFamily="18" charset="0"/>
            </a:endParaRPr>
          </a:p>
          <a:p>
            <a:pPr>
              <a:lnSpc>
                <a:spcPct val="107000"/>
              </a:lnSpc>
              <a:spcAft>
                <a:spcPts val="800"/>
              </a:spcAft>
            </a:pPr>
            <a:endParaRPr lang="en-US" sz="1800" dirty="0">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3956650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To illustrate the UHI effect, we generated maps of the heat anomalies across Fairfax County using both daytime and nighttime LST measurements. The process is illustrated here, and at a high level, is done by downloading each scene collected over our study area and period, using the corresponding pixel quality band to mask out contaminated pixels, such as clouds, then calculating average values of each pixel to generate a map for mean LST over the study period. The average of all resulting pixels within Fairfax County was taken to represent the mean County LST, and the average of each resulting pixel within the designated reference areas was taken to represent the mean reference area LST. Those specific mean values were subtracted from each pixel in the county LST map to produce anomaly maps with respect to the county and reference areas, respectively.</a:t>
            </a: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information and credits  ------------------------------</a:t>
            </a:r>
            <a:endParaRPr lang="en-US" sz="1200" dirty="0">
              <a:cs typeface="Calibri"/>
            </a:endParaRPr>
          </a:p>
          <a:p>
            <a:pPr>
              <a:defRPr/>
            </a:pPr>
            <a:endParaRPr lang="en-US" dirty="0">
              <a:cs typeface="Calibri" panose="020F0502020204030204"/>
            </a:endParaRPr>
          </a:p>
          <a:p>
            <a:pPr>
              <a:defRPr/>
            </a:pPr>
            <a:r>
              <a:rPr lang="en-US" sz="1200" dirty="0"/>
              <a:t>Background photo </a:t>
            </a:r>
            <a:r>
              <a:rPr lang="en-US" dirty="0"/>
              <a:t> by Pat Whelen from Pexels</a:t>
            </a:r>
            <a:endParaRPr lang="en-US" dirty="0">
              <a:cs typeface="Calibri"/>
            </a:endParaRPr>
          </a:p>
          <a:p>
            <a:pPr>
              <a:defRPr/>
            </a:pPr>
            <a:r>
              <a:rPr lang="en-US" dirty="0"/>
              <a:t>Source: </a:t>
            </a:r>
            <a:r>
              <a:rPr lang="en-US" dirty="0">
                <a:hlinkClick r:id="rId3"/>
              </a:rPr>
              <a:t>https://www.pexels.com/photo/white-antelope-from-genus-of-oryx-in-desert-6026442/</a:t>
            </a:r>
            <a:endParaRPr lang="en-US" dirty="0"/>
          </a:p>
          <a:p>
            <a:pPr>
              <a:spcAft>
                <a:spcPts val="600"/>
              </a:spcAft>
              <a:defRPr/>
            </a:pPr>
            <a:r>
              <a:rPr lang="en-US" dirty="0"/>
              <a:t>License: All photos and videos on Pexels can be downloaded and used for free.</a:t>
            </a:r>
            <a:endParaRPr lang="en-US" dirty="0">
              <a:cs typeface="Calibri"/>
            </a:endParaRPr>
          </a:p>
          <a:p>
            <a:pPr marL="0" marR="0">
              <a:lnSpc>
                <a:spcPct val="107000"/>
              </a:lnSpc>
              <a:spcBef>
                <a:spcPts val="0"/>
              </a:spcBef>
              <a:spcAft>
                <a:spcPts val="800"/>
              </a:spcAft>
            </a:pPr>
            <a:endParaRPr lang="en-US" sz="1800" b="0" i="0" dirty="0">
              <a:solidFill>
                <a:srgbClr val="000000"/>
              </a:solidFill>
              <a:effectLst/>
              <a:latin typeface="Garamond" panose="02020404030301010803" pitchFamily="18" charset="0"/>
            </a:endParaRPr>
          </a:p>
          <a:p>
            <a:pPr>
              <a:lnSpc>
                <a:spcPct val="107000"/>
              </a:lnSpc>
              <a:spcAft>
                <a:spcPts val="800"/>
              </a:spcAft>
            </a:pPr>
            <a:r>
              <a:rPr lang="en-US" sz="1800" i="0" dirty="0"/>
              <a:t>PowerPoint SmartArt</a:t>
            </a:r>
          </a:p>
          <a:p>
            <a:endParaRPr lang="en-US" sz="1800" dirty="0">
              <a:solidFill>
                <a:srgbClr val="000000"/>
              </a:solidFill>
              <a:latin typeface="Garamond" panose="02020404030301010803" pitchFamily="18"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3334841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buClr>
                <a:srgbClr val="266E99"/>
              </a:buClr>
            </a:pPr>
            <a:r>
              <a:rPr lang="en-US" dirty="0"/>
              <a:t>The maps on this slide illustrate the heat anomalies described in the previous slide, representing daytime measurements acquired by Landsat 8. The image on the left shows the temperature anomalies with respect to the reference area mean, demonstrating that most of the area in the county experiences on average higher temperatures than the undeveloped reference areas. The image on the right shows the temperature anomalies with respect to the county mean, which communicates which areas of the county are cooler and warmer than the county average. Some of the most urbanized areas experience extreme heat in excess of 20 degrees above average, with the highest differences found along the urbanized areas of Reston, </a:t>
            </a:r>
            <a:r>
              <a:rPr lang="en-US" dirty="0" smtClean="0"/>
              <a:t>Herndon, </a:t>
            </a:r>
            <a:r>
              <a:rPr lang="en-US" dirty="0"/>
              <a:t>Chantilly, Centreville, Fair Oaks, Tysons Corner, Springfield, Kingstown and the Route 1 Corridor. The highest observed temperature anomaly from the county mean was 36 degrees and the highest observed temperature anomaly from the rural reference area mean was 47 degrees.</a:t>
            </a:r>
          </a:p>
          <a:p>
            <a:pPr>
              <a:spcAft>
                <a:spcPts val="600"/>
              </a:spcAft>
              <a:buClr>
                <a:srgbClr val="266E99"/>
              </a:buClr>
            </a:pPr>
            <a:endParaRPr lang="en-US" dirty="0">
              <a:cs typeface="Calibri"/>
            </a:endParaRPr>
          </a:p>
          <a:p>
            <a:pPr>
              <a:lnSpc>
                <a:spcPct val="107000"/>
              </a:lnSpc>
              <a:spcAft>
                <a:spcPts val="800"/>
              </a:spcAft>
            </a:pPr>
            <a:endParaRPr lang="en-US" dirty="0"/>
          </a:p>
          <a:p>
            <a:pPr>
              <a:lnSpc>
                <a:spcPct val="107000"/>
              </a:lnSpc>
              <a:spcAft>
                <a:spcPts val="800"/>
              </a:spcAft>
            </a:pPr>
            <a:r>
              <a:rPr lang="en-US" dirty="0"/>
              <a:t>Maps credit: NASA DEVELOP 2020 Summer LaRC Fairfax County Urban Team</a:t>
            </a:r>
            <a:endParaRPr lang="en-US" dirty="0">
              <a:cs typeface="Calibri"/>
            </a:endParaRPr>
          </a:p>
          <a:p>
            <a:pPr>
              <a:lnSpc>
                <a:spcPct val="107000"/>
              </a:lnSpc>
              <a:spcAft>
                <a:spcPts val="800"/>
              </a:spcAft>
            </a:pPr>
            <a:r>
              <a:rPr lang="en-US" i="1" dirty="0"/>
              <a:t>Basemap: ESRI Dark Gray Canvas, at 30% transparency</a:t>
            </a:r>
            <a:endParaRPr lang="en-US" dirty="0"/>
          </a:p>
          <a:p>
            <a:pPr>
              <a:spcAft>
                <a:spcPts val="600"/>
              </a:spcAft>
              <a:buClr>
                <a:srgbClr val="266E99"/>
              </a:buClr>
            </a:pPr>
            <a:endParaRPr lang="en-US" sz="1800"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1545925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40602" r="7687"/>
          <a:stretch/>
        </p:blipFill>
        <p:spPr>
          <a:xfrm>
            <a:off x="0" y="0"/>
            <a:ext cx="5606980"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266E99"/>
                </a:solidFill>
                <a:latin typeface="Century Gothic" panose="020B0502020202020204" pitchFamily="34" charset="0"/>
              </a:rPr>
              <a:t>| </a:t>
            </a:r>
            <a:r>
              <a:rPr lang="en-US" sz="1600" spc="100" baseline="0">
                <a:solidFill>
                  <a:srgbClr val="266E99"/>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mod="1">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66E99"/>
                </a:solidFill>
                <a:latin typeface="Century Gothic" panose="020B0502020202020204" pitchFamily="34" charset="0"/>
              </a:rPr>
              <a:t>ACKNOWLEDGEMENTS</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7404"/>
            <a:ext cx="1468966" cy="228600"/>
          </a:xfrm>
          <a:prstGeom prst="rect">
            <a:avLst/>
          </a:prstGeom>
        </p:spPr>
      </p:pic>
      <p:sp>
        <p:nvSpPr>
          <p:cNvPr id="11" name="Rectangle 10"/>
          <p:cNvSpPr/>
          <p:nvPr userDrawn="1"/>
        </p:nvSpPr>
        <p:spPr>
          <a:xfrm>
            <a:off x="3702756" y="144574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2.svg"/><Relationship Id="rId5" Type="http://schemas.openxmlformats.org/officeDocument/2006/relationships/image" Target="../media/image41.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5.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jpe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5.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2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18.svg"/><Relationship Id="rId3" Type="http://schemas.openxmlformats.org/officeDocument/2006/relationships/image" Target="../media/image11.png"/><Relationship Id="rId7" Type="http://schemas.openxmlformats.org/officeDocument/2006/relationships/diagramData" Target="../diagrams/data1.xml"/><Relationship Id="rId12" Type="http://schemas.openxmlformats.org/officeDocument/2006/relationships/image" Target="../media/image13.png"/><Relationship Id="rId17" Type="http://schemas.openxmlformats.org/officeDocument/2006/relationships/image" Target="../media/image22.svg"/><Relationship Id="rId2" Type="http://schemas.openxmlformats.org/officeDocument/2006/relationships/notesSlide" Target="../notesSlides/notesSlide3.xml"/><Relationship Id="rId16"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6.svg"/><Relationship Id="rId11" Type="http://schemas.microsoft.com/office/2007/relationships/diagramDrawing" Target="../diagrams/drawing1.xml"/><Relationship Id="rId5" Type="http://schemas.openxmlformats.org/officeDocument/2006/relationships/image" Target="../media/image12.png"/><Relationship Id="rId15" Type="http://schemas.openxmlformats.org/officeDocument/2006/relationships/image" Target="../media/image20.svg"/><Relationship Id="rId10" Type="http://schemas.openxmlformats.org/officeDocument/2006/relationships/diagramColors" Target="../diagrams/colors1.xml"/><Relationship Id="rId4" Type="http://schemas.microsoft.com/office/2007/relationships/hdphoto" Target="../media/hdphoto1.wdp"/><Relationship Id="rId9" Type="http://schemas.openxmlformats.org/officeDocument/2006/relationships/diagramQuickStyle" Target="../diagrams/quickStyle1.xml"/><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0.svg"/><Relationship Id="rId5" Type="http://schemas.openxmlformats.org/officeDocument/2006/relationships/image" Target="../media/image23.png"/><Relationship Id="rId4" Type="http://schemas.openxmlformats.org/officeDocument/2006/relationships/image" Target="../media/image28.sv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8.png"/><Relationship Id="rId7" Type="http://schemas.openxmlformats.org/officeDocument/2006/relationships/diagramQuickStyle" Target="../diagrams/quickStyle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9.png"/><Relationship Id="rId4" Type="http://schemas.microsoft.com/office/2007/relationships/hdphoto" Target="../media/hdphoto3.wdp"/><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1.sv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4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07092" y="5736143"/>
            <a:ext cx="1915909" cy="338554"/>
          </a:xfrm>
          <a:prstGeom prst="rect">
            <a:avLst/>
          </a:prstGeom>
        </p:spPr>
        <p:txBody>
          <a:bodyPr wrap="none">
            <a:spAutoFit/>
          </a:bodyPr>
          <a:lstStyle/>
          <a:p>
            <a:r>
              <a:rPr lang="en-US" sz="1600" dirty="0">
                <a:solidFill>
                  <a:srgbClr val="266E99"/>
                </a:solidFill>
                <a:latin typeface="Century Gothic" panose="020B0502020202020204" pitchFamily="34" charset="0"/>
              </a:rPr>
              <a:t>Virginia – Langley</a:t>
            </a:r>
            <a:endParaRPr lang="en-US" dirty="0">
              <a:solidFill>
                <a:srgbClr val="266E99"/>
              </a:solidFill>
            </a:endParaRPr>
          </a:p>
        </p:txBody>
      </p:sp>
      <p:sp>
        <p:nvSpPr>
          <p:cNvPr id="3" name="Title 1"/>
          <p:cNvSpPr txBox="1">
            <a:spLocks/>
          </p:cNvSpPr>
          <p:nvPr/>
        </p:nvSpPr>
        <p:spPr>
          <a:xfrm>
            <a:off x="6102086" y="1837942"/>
            <a:ext cx="5366014"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266E99"/>
                </a:solidFill>
              </a:rPr>
              <a:t>FAIRFAX COUNTY</a:t>
            </a:r>
          </a:p>
          <a:p>
            <a:pPr algn="l"/>
            <a:r>
              <a:rPr lang="en-US" sz="2800" b="0" spc="0" dirty="0">
                <a:solidFill>
                  <a:srgbClr val="266E99"/>
                </a:solidFill>
              </a:rPr>
              <a:t>Urban Development</a:t>
            </a:r>
            <a:endParaRPr lang="en-US" sz="2800" b="0" spc="0" baseline="0" dirty="0">
              <a:solidFill>
                <a:srgbClr val="266E99"/>
              </a:solidFill>
            </a:endParaRPr>
          </a:p>
        </p:txBody>
      </p:sp>
      <p:sp>
        <p:nvSpPr>
          <p:cNvPr id="4" name="Subtitle 2"/>
          <p:cNvSpPr txBox="1">
            <a:spLocks/>
          </p:cNvSpPr>
          <p:nvPr/>
        </p:nvSpPr>
        <p:spPr>
          <a:xfrm>
            <a:off x="6102086" y="3092179"/>
            <a:ext cx="4890496"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chemeClr val="tx1">
                    <a:lumMod val="75000"/>
                    <a:lumOff val="25000"/>
                  </a:schemeClr>
                </a:solidFill>
              </a:rPr>
              <a:t>Identifying Urban Heat Mitigation Strategies for Climate Adaptation Planning in Fairfax County, Virginia</a:t>
            </a:r>
          </a:p>
        </p:txBody>
      </p:sp>
      <p:sp>
        <p:nvSpPr>
          <p:cNvPr id="5" name="TextBox 4"/>
          <p:cNvSpPr txBox="1"/>
          <p:nvPr/>
        </p:nvSpPr>
        <p:spPr>
          <a:xfrm>
            <a:off x="6096000" y="4709089"/>
            <a:ext cx="4738095" cy="523220"/>
          </a:xfrm>
          <a:prstGeom prst="rect">
            <a:avLst/>
          </a:prstGeom>
          <a:noFill/>
        </p:spPr>
        <p:txBody>
          <a:bodyPr wrap="square" rtlCol="0">
            <a:spAutoFit/>
          </a:bodyPr>
          <a:lstStyle/>
          <a:p>
            <a:pPr algn="l"/>
            <a:r>
              <a:rPr lang="en-US" sz="1400" dirty="0">
                <a:solidFill>
                  <a:schemeClr val="tx1">
                    <a:lumMod val="75000"/>
                    <a:lumOff val="25000"/>
                  </a:schemeClr>
                </a:solidFill>
                <a:latin typeface="Century Gothic" panose="020B0502020202020204" pitchFamily="34" charset="0"/>
              </a:rPr>
              <a:t>W. Pierce Holloway, Rose </a:t>
            </a:r>
            <a:r>
              <a:rPr lang="en-US" sz="1400" dirty="0" err="1">
                <a:solidFill>
                  <a:schemeClr val="tx1">
                    <a:lumMod val="75000"/>
                    <a:lumOff val="25000"/>
                  </a:schemeClr>
                </a:solidFill>
                <a:latin typeface="Century Gothic" panose="020B0502020202020204" pitchFamily="34" charset="0"/>
              </a:rPr>
              <a:t>Eichelmann</a:t>
            </a:r>
            <a:r>
              <a:rPr lang="en-US" sz="1400" dirty="0">
                <a:solidFill>
                  <a:schemeClr val="tx1">
                    <a:lumMod val="75000"/>
                    <a:lumOff val="25000"/>
                  </a:schemeClr>
                </a:solidFill>
                <a:latin typeface="Century Gothic" panose="020B0502020202020204" pitchFamily="34" charset="0"/>
              </a:rPr>
              <a:t>, Patricia </a:t>
            </a:r>
            <a:r>
              <a:rPr lang="en-US" sz="1400" dirty="0" err="1">
                <a:solidFill>
                  <a:schemeClr val="tx1">
                    <a:lumMod val="75000"/>
                    <a:lumOff val="25000"/>
                  </a:schemeClr>
                </a:solidFill>
                <a:latin typeface="Century Gothic" panose="020B0502020202020204" pitchFamily="34" charset="0"/>
              </a:rPr>
              <a:t>Murer</a:t>
            </a:r>
            <a:r>
              <a:rPr lang="en-US" sz="1400" dirty="0">
                <a:solidFill>
                  <a:schemeClr val="tx1">
                    <a:lumMod val="75000"/>
                    <a:lumOff val="25000"/>
                  </a:schemeClr>
                </a:solidFill>
                <a:latin typeface="Century Gothic" panose="020B0502020202020204" pitchFamily="34" charset="0"/>
              </a:rPr>
              <a:t>, Ryan Newell, </a:t>
            </a:r>
            <a:r>
              <a:rPr lang="en-US" sz="1400" dirty="0" smtClean="0">
                <a:solidFill>
                  <a:schemeClr val="tx1">
                    <a:lumMod val="75000"/>
                    <a:lumOff val="25000"/>
                  </a:schemeClr>
                </a:solidFill>
                <a:latin typeface="Century Gothic" panose="020B0502020202020204" pitchFamily="34" charset="0"/>
              </a:rPr>
              <a:t>&amp; </a:t>
            </a:r>
            <a:r>
              <a:rPr lang="en-US" sz="1400" dirty="0" err="1" smtClean="0">
                <a:solidFill>
                  <a:schemeClr val="tx1">
                    <a:lumMod val="75000"/>
                    <a:lumOff val="25000"/>
                  </a:schemeClr>
                </a:solidFill>
                <a:latin typeface="Century Gothic" panose="020B0502020202020204" pitchFamily="34" charset="0"/>
              </a:rPr>
              <a:t>Caden</a:t>
            </a:r>
            <a:r>
              <a:rPr lang="en-US" sz="1400" dirty="0" smtClean="0">
                <a:solidFill>
                  <a:schemeClr val="tx1">
                    <a:lumMod val="75000"/>
                    <a:lumOff val="25000"/>
                  </a:schemeClr>
                </a:solidFill>
                <a:latin typeface="Century Gothic" panose="020B0502020202020204" pitchFamily="34" charset="0"/>
              </a:rPr>
              <a:t> </a:t>
            </a:r>
            <a:r>
              <a:rPr lang="en-US" sz="1400" dirty="0">
                <a:solidFill>
                  <a:schemeClr val="tx1">
                    <a:lumMod val="75000"/>
                    <a:lumOff val="25000"/>
                  </a:schemeClr>
                </a:solidFill>
                <a:latin typeface="Century Gothic" panose="020B0502020202020204" pitchFamily="34" charset="0"/>
              </a:rPr>
              <a:t>O’Connell</a:t>
            </a:r>
          </a:p>
        </p:txBody>
      </p:sp>
    </p:spTree>
    <p:extLst>
      <p:ext uri="{BB962C8B-B14F-4D97-AF65-F5344CB8AC3E}">
        <p14:creationId xmlns:p14="http://schemas.microsoft.com/office/powerpoint/2010/main" val="3457887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36AFAA-9E1D-4389-AE1C-319846D2247C}"/>
              </a:ext>
            </a:extLst>
          </p:cNvPr>
          <p:cNvSpPr/>
          <p:nvPr/>
        </p:nvSpPr>
        <p:spPr>
          <a:xfrm>
            <a:off x="495297" y="754797"/>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RESULTS</a:t>
            </a:r>
          </a:p>
        </p:txBody>
      </p:sp>
      <p:cxnSp>
        <p:nvCxnSpPr>
          <p:cNvPr id="6" name="Straight Connector 5">
            <a:extLst>
              <a:ext uri="{FF2B5EF4-FFF2-40B4-BE49-F238E27FC236}">
                <a16:creationId xmlns:a16="http://schemas.microsoft.com/office/drawing/2014/main" id="{8A673529-0F2E-4420-9008-5457C40CE28D}"/>
              </a:ext>
            </a:extLst>
          </p:cNvPr>
          <p:cNvCxnSpPr>
            <a:cxnSpLocks/>
          </p:cNvCxnSpPr>
          <p:nvPr/>
        </p:nvCxnSpPr>
        <p:spPr>
          <a:xfrm>
            <a:off x="581891" y="1290762"/>
            <a:ext cx="18308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8CE2C8-0F64-4E47-99D9-5EEE8DB84072}"/>
              </a:ext>
            </a:extLst>
          </p:cNvPr>
          <p:cNvCxnSpPr>
            <a:cxnSpLocks/>
          </p:cNvCxnSpPr>
          <p:nvPr/>
        </p:nvCxnSpPr>
        <p:spPr>
          <a:xfrm>
            <a:off x="581891" y="528762"/>
            <a:ext cx="18308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DD88180-FF1F-4E32-912E-3D0F4B13248E}"/>
              </a:ext>
            </a:extLst>
          </p:cNvPr>
          <p:cNvSpPr/>
          <p:nvPr/>
        </p:nvSpPr>
        <p:spPr>
          <a:xfrm>
            <a:off x="2477825" y="754797"/>
            <a:ext cx="9714175" cy="419100"/>
          </a:xfrm>
          <a:prstGeom prst="rect">
            <a:avLst/>
          </a:prstGeom>
        </p:spPr>
        <p:txBody>
          <a:bodyPr wrap="square" anchor="ctr">
            <a:noAutofit/>
          </a:bodyPr>
          <a:lstStyle/>
          <a:p>
            <a:pPr lvl="0"/>
            <a:r>
              <a:rPr lang="en-US" sz="4000" dirty="0">
                <a:solidFill>
                  <a:srgbClr val="266E99"/>
                </a:solidFill>
                <a:latin typeface="Century Gothic" panose="020F0302020204030204"/>
              </a:rPr>
              <a:t>- Heat Anomalies - Nighttime</a:t>
            </a:r>
          </a:p>
        </p:txBody>
      </p:sp>
      <p:sp>
        <p:nvSpPr>
          <p:cNvPr id="17" name="TextBox 16">
            <a:extLst>
              <a:ext uri="{FF2B5EF4-FFF2-40B4-BE49-F238E27FC236}">
                <a16:creationId xmlns:a16="http://schemas.microsoft.com/office/drawing/2014/main" id="{AA3C1BD6-48B4-440F-BD96-7C028387BD9C}"/>
              </a:ext>
            </a:extLst>
          </p:cNvPr>
          <p:cNvSpPr txBox="1"/>
          <p:nvPr/>
        </p:nvSpPr>
        <p:spPr>
          <a:xfrm>
            <a:off x="2967164" y="5615731"/>
            <a:ext cx="4291786" cy="738664"/>
          </a:xfrm>
          <a:prstGeom prst="rect">
            <a:avLst/>
          </a:prstGeom>
          <a:noFill/>
        </p:spPr>
        <p:txBody>
          <a:bodyPr wrap="square" lIns="91440" tIns="45720" rIns="91440" bIns="45720" rtlCol="0" anchor="t">
            <a:spAutoFit/>
          </a:bodyPr>
          <a:lstStyle/>
          <a:p>
            <a:pPr algn="ctr"/>
            <a:r>
              <a:rPr lang="en-US" sz="1400" i="1" dirty="0">
                <a:solidFill>
                  <a:schemeClr val="tx1">
                    <a:lumMod val="75000"/>
                    <a:lumOff val="25000"/>
                  </a:schemeClr>
                </a:solidFill>
                <a:latin typeface="Century Gothic"/>
              </a:rPr>
              <a:t>Fairfax County temperatures compared to the mean temperature for the rural reference areas.</a:t>
            </a:r>
          </a:p>
        </p:txBody>
      </p:sp>
      <p:sp>
        <p:nvSpPr>
          <p:cNvPr id="18" name="TextBox 17">
            <a:extLst>
              <a:ext uri="{FF2B5EF4-FFF2-40B4-BE49-F238E27FC236}">
                <a16:creationId xmlns:a16="http://schemas.microsoft.com/office/drawing/2014/main" id="{634303EE-AF8B-4636-94EC-1E1A260E5FFB}"/>
              </a:ext>
            </a:extLst>
          </p:cNvPr>
          <p:cNvSpPr txBox="1"/>
          <p:nvPr/>
        </p:nvSpPr>
        <p:spPr>
          <a:xfrm>
            <a:off x="7418952" y="5664206"/>
            <a:ext cx="4304101" cy="523220"/>
          </a:xfrm>
          <a:prstGeom prst="rect">
            <a:avLst/>
          </a:prstGeom>
          <a:noFill/>
        </p:spPr>
        <p:txBody>
          <a:bodyPr wrap="square" lIns="91440" tIns="45720" rIns="91440" bIns="45720" rtlCol="0" anchor="t">
            <a:spAutoFit/>
          </a:bodyPr>
          <a:lstStyle/>
          <a:p>
            <a:pPr algn="ctr"/>
            <a:r>
              <a:rPr lang="en-US" sz="1400" i="1" dirty="0">
                <a:solidFill>
                  <a:schemeClr val="tx1">
                    <a:lumMod val="75000"/>
                    <a:lumOff val="25000"/>
                  </a:schemeClr>
                </a:solidFill>
                <a:latin typeface="Century Gothic"/>
              </a:rPr>
              <a:t>Fairfax County </a:t>
            </a:r>
            <a:r>
              <a:rPr lang="en-US" sz="1400" i="1" dirty="0" smtClean="0">
                <a:solidFill>
                  <a:schemeClr val="tx1">
                    <a:lumMod val="75000"/>
                    <a:lumOff val="25000"/>
                  </a:schemeClr>
                </a:solidFill>
                <a:latin typeface="Century Gothic"/>
              </a:rPr>
              <a:t>temperatures </a:t>
            </a:r>
            <a:r>
              <a:rPr lang="en-US" sz="1400" i="1" dirty="0">
                <a:solidFill>
                  <a:schemeClr val="tx1">
                    <a:lumMod val="75000"/>
                    <a:lumOff val="25000"/>
                  </a:schemeClr>
                </a:solidFill>
                <a:latin typeface="Century Gothic"/>
              </a:rPr>
              <a:t>compared to the county mean temperature.</a:t>
            </a:r>
          </a:p>
        </p:txBody>
      </p:sp>
      <p:pic>
        <p:nvPicPr>
          <p:cNvPr id="9" name="Picture 8" descr="A picture containing piece, eaten&#10;&#10;Description automatically generated">
            <a:extLst>
              <a:ext uri="{FF2B5EF4-FFF2-40B4-BE49-F238E27FC236}">
                <a16:creationId xmlns:a16="http://schemas.microsoft.com/office/drawing/2014/main" id="{404E0D6D-D92E-4513-9D93-EB250B738A62}"/>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4257" t="-427" r="10178" b="11639"/>
          <a:stretch/>
        </p:blipFill>
        <p:spPr>
          <a:xfrm>
            <a:off x="2925692" y="1672242"/>
            <a:ext cx="4340283" cy="3940754"/>
          </a:xfrm>
          <a:prstGeom prst="rect">
            <a:avLst/>
          </a:prstGeom>
        </p:spPr>
      </p:pic>
      <p:pic>
        <p:nvPicPr>
          <p:cNvPr id="3" name="Picture 2" descr="Map&#10;&#10;Description automatically generated">
            <a:extLst>
              <a:ext uri="{FF2B5EF4-FFF2-40B4-BE49-F238E27FC236}">
                <a16:creationId xmlns:a16="http://schemas.microsoft.com/office/drawing/2014/main" id="{1429869D-A86A-45AF-AC04-1BDED8E60C40}"/>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15110" t="1501" r="10226" b="11167"/>
          <a:stretch/>
        </p:blipFill>
        <p:spPr>
          <a:xfrm>
            <a:off x="7418952" y="1697506"/>
            <a:ext cx="4304101" cy="3890225"/>
          </a:xfrm>
          <a:prstGeom prst="rect">
            <a:avLst/>
          </a:prstGeom>
        </p:spPr>
      </p:pic>
      <p:grpSp>
        <p:nvGrpSpPr>
          <p:cNvPr id="31" name="Group 30">
            <a:extLst>
              <a:ext uri="{FF2B5EF4-FFF2-40B4-BE49-F238E27FC236}">
                <a16:creationId xmlns:a16="http://schemas.microsoft.com/office/drawing/2014/main" id="{77D0A1E3-5BBF-428C-8FA7-72102B0D260D}"/>
              </a:ext>
            </a:extLst>
          </p:cNvPr>
          <p:cNvGrpSpPr/>
          <p:nvPr/>
        </p:nvGrpSpPr>
        <p:grpSpPr>
          <a:xfrm>
            <a:off x="10461071" y="4573715"/>
            <a:ext cx="745332" cy="864756"/>
            <a:chOff x="10127578" y="5054076"/>
            <a:chExt cx="925444" cy="793818"/>
          </a:xfrm>
        </p:grpSpPr>
        <p:grpSp>
          <p:nvGrpSpPr>
            <p:cNvPr id="32" name="Group 31">
              <a:extLst>
                <a:ext uri="{FF2B5EF4-FFF2-40B4-BE49-F238E27FC236}">
                  <a16:creationId xmlns:a16="http://schemas.microsoft.com/office/drawing/2014/main" id="{67C22B62-7D1F-494E-ABFB-73886656A282}"/>
                </a:ext>
              </a:extLst>
            </p:cNvPr>
            <p:cNvGrpSpPr/>
            <p:nvPr/>
          </p:nvGrpSpPr>
          <p:grpSpPr>
            <a:xfrm>
              <a:off x="10127578" y="5440489"/>
              <a:ext cx="925444" cy="407405"/>
              <a:chOff x="10127578" y="5440489"/>
              <a:chExt cx="925444" cy="407405"/>
            </a:xfrm>
            <a:noFill/>
          </p:grpSpPr>
          <p:sp>
            <p:nvSpPr>
              <p:cNvPr id="37" name="TextBox 36">
                <a:extLst>
                  <a:ext uri="{FF2B5EF4-FFF2-40B4-BE49-F238E27FC236}">
                    <a16:creationId xmlns:a16="http://schemas.microsoft.com/office/drawing/2014/main" id="{651CADEF-0527-4431-9A5A-AA82BB5C1386}"/>
                  </a:ext>
                </a:extLst>
              </p:cNvPr>
              <p:cNvSpPr txBox="1"/>
              <p:nvPr/>
            </p:nvSpPr>
            <p:spPr>
              <a:xfrm>
                <a:off x="10127578" y="5444706"/>
                <a:ext cx="243904" cy="215444"/>
              </a:xfrm>
              <a:prstGeom prst="rect">
                <a:avLst/>
              </a:prstGeom>
              <a:grpFill/>
              <a:ln>
                <a:noFill/>
              </a:ln>
            </p:spPr>
            <p:txBody>
              <a:bodyPr wrap="square" rtlCol="0">
                <a:spAutoFit/>
              </a:bodyPr>
              <a:lstStyle/>
              <a:p>
                <a:pPr algn="ctr"/>
                <a:r>
                  <a:rPr lang="en-US" sz="800" dirty="0">
                    <a:solidFill>
                      <a:schemeClr val="bg1">
                        <a:lumMod val="50000"/>
                      </a:schemeClr>
                    </a:solidFill>
                    <a:latin typeface="Century Gothic" panose="020B0502020202020204" pitchFamily="34" charset="0"/>
                  </a:rPr>
                  <a:t>0</a:t>
                </a:r>
              </a:p>
            </p:txBody>
          </p:sp>
          <p:cxnSp>
            <p:nvCxnSpPr>
              <p:cNvPr id="38" name="Connector: Elbow 37">
                <a:extLst>
                  <a:ext uri="{FF2B5EF4-FFF2-40B4-BE49-F238E27FC236}">
                    <a16:creationId xmlns:a16="http://schemas.microsoft.com/office/drawing/2014/main" id="{6014D471-E36C-43E2-9B0D-A61936C0C919}"/>
                  </a:ext>
                </a:extLst>
              </p:cNvPr>
              <p:cNvCxnSpPr>
                <a:cxnSpLocks/>
              </p:cNvCxnSpPr>
              <p:nvPr/>
            </p:nvCxnSpPr>
            <p:spPr>
              <a:xfrm>
                <a:off x="10243160" y="5605621"/>
                <a:ext cx="691802" cy="76169"/>
              </a:xfrm>
              <a:prstGeom prst="bentConnector3">
                <a:avLst>
                  <a:gd name="adj1" fmla="val 90"/>
                </a:avLst>
              </a:prstGeom>
              <a:grpFill/>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41F3FA8-0870-430B-84EA-064342B17B2A}"/>
                  </a:ext>
                </a:extLst>
              </p:cNvPr>
              <p:cNvSpPr txBox="1"/>
              <p:nvPr/>
            </p:nvSpPr>
            <p:spPr>
              <a:xfrm>
                <a:off x="10816110" y="5440489"/>
                <a:ext cx="236912" cy="215444"/>
              </a:xfrm>
              <a:prstGeom prst="rect">
                <a:avLst/>
              </a:prstGeom>
              <a:grpFill/>
              <a:ln>
                <a:noFill/>
              </a:ln>
            </p:spPr>
            <p:txBody>
              <a:bodyPr wrap="square" rtlCol="0">
                <a:spAutoFit/>
              </a:bodyPr>
              <a:lstStyle/>
              <a:p>
                <a:pPr algn="ctr"/>
                <a:r>
                  <a:rPr lang="en-US" sz="800" dirty="0">
                    <a:solidFill>
                      <a:schemeClr val="bg1">
                        <a:lumMod val="50000"/>
                      </a:schemeClr>
                    </a:solidFill>
                    <a:latin typeface="Century Gothic" panose="020B0502020202020204" pitchFamily="34" charset="0"/>
                  </a:rPr>
                  <a:t>5</a:t>
                </a:r>
              </a:p>
            </p:txBody>
          </p:sp>
          <p:sp>
            <p:nvSpPr>
              <p:cNvPr id="40" name="TextBox 39">
                <a:extLst>
                  <a:ext uri="{FF2B5EF4-FFF2-40B4-BE49-F238E27FC236}">
                    <a16:creationId xmlns:a16="http://schemas.microsoft.com/office/drawing/2014/main" id="{BA93CFEB-521A-47BE-A093-5FC35DF79128}"/>
                  </a:ext>
                </a:extLst>
              </p:cNvPr>
              <p:cNvSpPr txBox="1"/>
              <p:nvPr/>
            </p:nvSpPr>
            <p:spPr>
              <a:xfrm>
                <a:off x="10248900" y="5632450"/>
                <a:ext cx="677748" cy="215444"/>
              </a:xfrm>
              <a:prstGeom prst="rect">
                <a:avLst/>
              </a:prstGeom>
              <a:grpFill/>
            </p:spPr>
            <p:txBody>
              <a:bodyPr wrap="square" rtlCol="0">
                <a:spAutoFit/>
              </a:bodyPr>
              <a:lstStyle/>
              <a:p>
                <a:pPr algn="ctr"/>
                <a:r>
                  <a:rPr lang="en-US" sz="800" dirty="0">
                    <a:solidFill>
                      <a:schemeClr val="bg1">
                        <a:lumMod val="50000"/>
                      </a:schemeClr>
                    </a:solidFill>
                    <a:latin typeface="Century Gothic" panose="020B0502020202020204" pitchFamily="34" charset="0"/>
                  </a:rPr>
                  <a:t>miles</a:t>
                </a:r>
              </a:p>
            </p:txBody>
          </p:sp>
          <p:cxnSp>
            <p:nvCxnSpPr>
              <p:cNvPr id="41" name="Connector: Elbow 40">
                <a:extLst>
                  <a:ext uri="{FF2B5EF4-FFF2-40B4-BE49-F238E27FC236}">
                    <a16:creationId xmlns:a16="http://schemas.microsoft.com/office/drawing/2014/main" id="{605289FB-C357-423B-A79D-F2EBCCDA74F0}"/>
                  </a:ext>
                </a:extLst>
              </p:cNvPr>
              <p:cNvCxnSpPr>
                <a:cxnSpLocks/>
              </p:cNvCxnSpPr>
              <p:nvPr/>
            </p:nvCxnSpPr>
            <p:spPr>
              <a:xfrm flipH="1">
                <a:off x="10239003" y="5605504"/>
                <a:ext cx="691802" cy="76169"/>
              </a:xfrm>
              <a:prstGeom prst="bentConnector3">
                <a:avLst>
                  <a:gd name="adj1" fmla="val 90"/>
                </a:avLst>
              </a:prstGeom>
              <a:grpFill/>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EAAD2EEF-E879-4125-94DA-44294CB0C1CE}"/>
                </a:ext>
              </a:extLst>
            </p:cNvPr>
            <p:cNvGrpSpPr/>
            <p:nvPr/>
          </p:nvGrpSpPr>
          <p:grpSpPr>
            <a:xfrm>
              <a:off x="10450445" y="5054076"/>
              <a:ext cx="260603" cy="527857"/>
              <a:chOff x="10450445" y="5054076"/>
              <a:chExt cx="260603" cy="527857"/>
            </a:xfrm>
          </p:grpSpPr>
          <p:sp>
            <p:nvSpPr>
              <p:cNvPr id="34" name="Freeform: Shape 33">
                <a:extLst>
                  <a:ext uri="{FF2B5EF4-FFF2-40B4-BE49-F238E27FC236}">
                    <a16:creationId xmlns:a16="http://schemas.microsoft.com/office/drawing/2014/main" id="{CD371353-6940-41E6-A6A7-F1C6F977DBBA}"/>
                  </a:ext>
                </a:extLst>
              </p:cNvPr>
              <p:cNvSpPr/>
              <p:nvPr/>
            </p:nvSpPr>
            <p:spPr>
              <a:xfrm>
                <a:off x="10506623" y="5298564"/>
                <a:ext cx="83344" cy="283369"/>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35" name="Freeform: Shape 34">
                <a:extLst>
                  <a:ext uri="{FF2B5EF4-FFF2-40B4-BE49-F238E27FC236}">
                    <a16:creationId xmlns:a16="http://schemas.microsoft.com/office/drawing/2014/main" id="{A07701E9-D1AD-449C-A248-9B1C0CF16E35}"/>
                  </a:ext>
                </a:extLst>
              </p:cNvPr>
              <p:cNvSpPr/>
              <p:nvPr/>
            </p:nvSpPr>
            <p:spPr>
              <a:xfrm flipH="1">
                <a:off x="10591895" y="5298564"/>
                <a:ext cx="83344" cy="283369"/>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36" name="TextBox 35">
                <a:extLst>
                  <a:ext uri="{FF2B5EF4-FFF2-40B4-BE49-F238E27FC236}">
                    <a16:creationId xmlns:a16="http://schemas.microsoft.com/office/drawing/2014/main" id="{D4E2FBF2-61A3-4E48-A9BA-318E28E5A081}"/>
                  </a:ext>
                </a:extLst>
              </p:cNvPr>
              <p:cNvSpPr txBox="1"/>
              <p:nvPr/>
            </p:nvSpPr>
            <p:spPr>
              <a:xfrm>
                <a:off x="10450445" y="5054076"/>
                <a:ext cx="260603" cy="276999"/>
              </a:xfrm>
              <a:prstGeom prst="rect">
                <a:avLst/>
              </a:prstGeom>
              <a:noFill/>
            </p:spPr>
            <p:txBody>
              <a:bodyPr wrap="square" rtlCol="0">
                <a:spAutoFit/>
              </a:bodyPr>
              <a:lstStyle/>
              <a:p>
                <a:r>
                  <a:rPr lang="en-US" sz="1200" b="1" dirty="0">
                    <a:solidFill>
                      <a:schemeClr val="bg1">
                        <a:lumMod val="50000"/>
                      </a:schemeClr>
                    </a:solidFill>
                  </a:rPr>
                  <a:t>N</a:t>
                </a:r>
              </a:p>
            </p:txBody>
          </p:sp>
        </p:grpSp>
      </p:grpSp>
      <p:grpSp>
        <p:nvGrpSpPr>
          <p:cNvPr id="43" name="Group 42">
            <a:extLst>
              <a:ext uri="{FF2B5EF4-FFF2-40B4-BE49-F238E27FC236}">
                <a16:creationId xmlns:a16="http://schemas.microsoft.com/office/drawing/2014/main" id="{2F947451-916F-452B-8E17-4AA78A67034D}"/>
              </a:ext>
            </a:extLst>
          </p:cNvPr>
          <p:cNvGrpSpPr/>
          <p:nvPr/>
        </p:nvGrpSpPr>
        <p:grpSpPr>
          <a:xfrm>
            <a:off x="4695768" y="4615308"/>
            <a:ext cx="745332" cy="864756"/>
            <a:chOff x="10127578" y="5054076"/>
            <a:chExt cx="925444" cy="793818"/>
          </a:xfrm>
        </p:grpSpPr>
        <p:grpSp>
          <p:nvGrpSpPr>
            <p:cNvPr id="44" name="Group 43">
              <a:extLst>
                <a:ext uri="{FF2B5EF4-FFF2-40B4-BE49-F238E27FC236}">
                  <a16:creationId xmlns:a16="http://schemas.microsoft.com/office/drawing/2014/main" id="{2770935C-876A-4C05-8936-D5F4AE281BC4}"/>
                </a:ext>
              </a:extLst>
            </p:cNvPr>
            <p:cNvGrpSpPr/>
            <p:nvPr/>
          </p:nvGrpSpPr>
          <p:grpSpPr>
            <a:xfrm>
              <a:off x="10127578" y="5440489"/>
              <a:ext cx="925444" cy="407405"/>
              <a:chOff x="10127578" y="5440489"/>
              <a:chExt cx="925444" cy="407405"/>
            </a:xfrm>
            <a:noFill/>
          </p:grpSpPr>
          <p:sp>
            <p:nvSpPr>
              <p:cNvPr id="49" name="TextBox 48">
                <a:extLst>
                  <a:ext uri="{FF2B5EF4-FFF2-40B4-BE49-F238E27FC236}">
                    <a16:creationId xmlns:a16="http://schemas.microsoft.com/office/drawing/2014/main" id="{F8D22137-BAA7-46C0-945C-924C4065D97D}"/>
                  </a:ext>
                </a:extLst>
              </p:cNvPr>
              <p:cNvSpPr txBox="1"/>
              <p:nvPr/>
            </p:nvSpPr>
            <p:spPr>
              <a:xfrm>
                <a:off x="10127578" y="5444706"/>
                <a:ext cx="243904" cy="215444"/>
              </a:xfrm>
              <a:prstGeom prst="rect">
                <a:avLst/>
              </a:prstGeom>
              <a:grpFill/>
              <a:ln>
                <a:noFill/>
              </a:ln>
            </p:spPr>
            <p:txBody>
              <a:bodyPr wrap="square" rtlCol="0">
                <a:spAutoFit/>
              </a:bodyPr>
              <a:lstStyle/>
              <a:p>
                <a:pPr algn="ctr"/>
                <a:r>
                  <a:rPr lang="en-US" sz="800" dirty="0">
                    <a:solidFill>
                      <a:schemeClr val="bg1">
                        <a:lumMod val="50000"/>
                      </a:schemeClr>
                    </a:solidFill>
                    <a:latin typeface="Century Gothic" panose="020B0502020202020204" pitchFamily="34" charset="0"/>
                  </a:rPr>
                  <a:t>0</a:t>
                </a:r>
              </a:p>
            </p:txBody>
          </p:sp>
          <p:cxnSp>
            <p:nvCxnSpPr>
              <p:cNvPr id="50" name="Connector: Elbow 49">
                <a:extLst>
                  <a:ext uri="{FF2B5EF4-FFF2-40B4-BE49-F238E27FC236}">
                    <a16:creationId xmlns:a16="http://schemas.microsoft.com/office/drawing/2014/main" id="{D3FD0459-8515-482E-B61F-2A5B5E021395}"/>
                  </a:ext>
                </a:extLst>
              </p:cNvPr>
              <p:cNvCxnSpPr>
                <a:cxnSpLocks/>
              </p:cNvCxnSpPr>
              <p:nvPr/>
            </p:nvCxnSpPr>
            <p:spPr>
              <a:xfrm>
                <a:off x="10243160" y="5605621"/>
                <a:ext cx="691802" cy="76169"/>
              </a:xfrm>
              <a:prstGeom prst="bentConnector3">
                <a:avLst>
                  <a:gd name="adj1" fmla="val 90"/>
                </a:avLst>
              </a:prstGeom>
              <a:grpFill/>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FDEBE10-BD66-45B1-A123-02B4C6ECC3EE}"/>
                  </a:ext>
                </a:extLst>
              </p:cNvPr>
              <p:cNvSpPr txBox="1"/>
              <p:nvPr/>
            </p:nvSpPr>
            <p:spPr>
              <a:xfrm>
                <a:off x="10816110" y="5440489"/>
                <a:ext cx="236912" cy="215444"/>
              </a:xfrm>
              <a:prstGeom prst="rect">
                <a:avLst/>
              </a:prstGeom>
              <a:grpFill/>
              <a:ln>
                <a:noFill/>
              </a:ln>
            </p:spPr>
            <p:txBody>
              <a:bodyPr wrap="square" rtlCol="0">
                <a:spAutoFit/>
              </a:bodyPr>
              <a:lstStyle/>
              <a:p>
                <a:pPr algn="ctr"/>
                <a:r>
                  <a:rPr lang="en-US" sz="800" dirty="0">
                    <a:solidFill>
                      <a:schemeClr val="bg1">
                        <a:lumMod val="50000"/>
                      </a:schemeClr>
                    </a:solidFill>
                    <a:latin typeface="Century Gothic" panose="020B0502020202020204" pitchFamily="34" charset="0"/>
                  </a:rPr>
                  <a:t>5</a:t>
                </a:r>
              </a:p>
            </p:txBody>
          </p:sp>
          <p:sp>
            <p:nvSpPr>
              <p:cNvPr id="54" name="TextBox 53">
                <a:extLst>
                  <a:ext uri="{FF2B5EF4-FFF2-40B4-BE49-F238E27FC236}">
                    <a16:creationId xmlns:a16="http://schemas.microsoft.com/office/drawing/2014/main" id="{0FF4601A-2777-4E14-BB08-06C4B2905EDF}"/>
                  </a:ext>
                </a:extLst>
              </p:cNvPr>
              <p:cNvSpPr txBox="1"/>
              <p:nvPr/>
            </p:nvSpPr>
            <p:spPr>
              <a:xfrm>
                <a:off x="10248900" y="5632450"/>
                <a:ext cx="677748" cy="215444"/>
              </a:xfrm>
              <a:prstGeom prst="rect">
                <a:avLst/>
              </a:prstGeom>
              <a:grpFill/>
            </p:spPr>
            <p:txBody>
              <a:bodyPr wrap="square" rtlCol="0">
                <a:spAutoFit/>
              </a:bodyPr>
              <a:lstStyle/>
              <a:p>
                <a:pPr algn="ctr"/>
                <a:r>
                  <a:rPr lang="en-US" sz="800" dirty="0">
                    <a:solidFill>
                      <a:schemeClr val="bg1">
                        <a:lumMod val="50000"/>
                      </a:schemeClr>
                    </a:solidFill>
                    <a:latin typeface="Century Gothic" panose="020B0502020202020204" pitchFamily="34" charset="0"/>
                  </a:rPr>
                  <a:t>miles</a:t>
                </a:r>
              </a:p>
            </p:txBody>
          </p:sp>
          <p:cxnSp>
            <p:nvCxnSpPr>
              <p:cNvPr id="55" name="Connector: Elbow 54">
                <a:extLst>
                  <a:ext uri="{FF2B5EF4-FFF2-40B4-BE49-F238E27FC236}">
                    <a16:creationId xmlns:a16="http://schemas.microsoft.com/office/drawing/2014/main" id="{44A70647-096D-4624-886B-63A1EE5B9E67}"/>
                  </a:ext>
                </a:extLst>
              </p:cNvPr>
              <p:cNvCxnSpPr>
                <a:cxnSpLocks/>
              </p:cNvCxnSpPr>
              <p:nvPr/>
            </p:nvCxnSpPr>
            <p:spPr>
              <a:xfrm flipH="1">
                <a:off x="10239003" y="5605504"/>
                <a:ext cx="691802" cy="76169"/>
              </a:xfrm>
              <a:prstGeom prst="bentConnector3">
                <a:avLst>
                  <a:gd name="adj1" fmla="val 90"/>
                </a:avLst>
              </a:prstGeom>
              <a:grpFill/>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D03807FE-C75E-4E2A-8CDB-B28F5B384B08}"/>
                </a:ext>
              </a:extLst>
            </p:cNvPr>
            <p:cNvGrpSpPr/>
            <p:nvPr/>
          </p:nvGrpSpPr>
          <p:grpSpPr>
            <a:xfrm>
              <a:off x="10450445" y="5054076"/>
              <a:ext cx="260603" cy="527857"/>
              <a:chOff x="10450445" y="5054076"/>
              <a:chExt cx="260603" cy="527857"/>
            </a:xfrm>
          </p:grpSpPr>
          <p:sp>
            <p:nvSpPr>
              <p:cNvPr id="46" name="Freeform: Shape 45">
                <a:extLst>
                  <a:ext uri="{FF2B5EF4-FFF2-40B4-BE49-F238E27FC236}">
                    <a16:creationId xmlns:a16="http://schemas.microsoft.com/office/drawing/2014/main" id="{69633288-9DDB-485C-B870-D0BDFC785781}"/>
                  </a:ext>
                </a:extLst>
              </p:cNvPr>
              <p:cNvSpPr/>
              <p:nvPr/>
            </p:nvSpPr>
            <p:spPr>
              <a:xfrm>
                <a:off x="10506623" y="5298564"/>
                <a:ext cx="83344" cy="283369"/>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47" name="Freeform: Shape 46">
                <a:extLst>
                  <a:ext uri="{FF2B5EF4-FFF2-40B4-BE49-F238E27FC236}">
                    <a16:creationId xmlns:a16="http://schemas.microsoft.com/office/drawing/2014/main" id="{60D2DF83-451A-4AC0-99EE-AD8637A7D3D9}"/>
                  </a:ext>
                </a:extLst>
              </p:cNvPr>
              <p:cNvSpPr/>
              <p:nvPr/>
            </p:nvSpPr>
            <p:spPr>
              <a:xfrm flipH="1">
                <a:off x="10591895" y="5298564"/>
                <a:ext cx="83344" cy="283369"/>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48" name="TextBox 47">
                <a:extLst>
                  <a:ext uri="{FF2B5EF4-FFF2-40B4-BE49-F238E27FC236}">
                    <a16:creationId xmlns:a16="http://schemas.microsoft.com/office/drawing/2014/main" id="{F024496D-997E-4E14-BB0D-7A6C957BBC4A}"/>
                  </a:ext>
                </a:extLst>
              </p:cNvPr>
              <p:cNvSpPr txBox="1"/>
              <p:nvPr/>
            </p:nvSpPr>
            <p:spPr>
              <a:xfrm>
                <a:off x="10450445" y="5054076"/>
                <a:ext cx="260603" cy="276999"/>
              </a:xfrm>
              <a:prstGeom prst="rect">
                <a:avLst/>
              </a:prstGeom>
              <a:noFill/>
            </p:spPr>
            <p:txBody>
              <a:bodyPr wrap="square" rtlCol="0">
                <a:spAutoFit/>
              </a:bodyPr>
              <a:lstStyle/>
              <a:p>
                <a:r>
                  <a:rPr lang="en-US" sz="1200" b="1" dirty="0">
                    <a:solidFill>
                      <a:schemeClr val="bg1">
                        <a:lumMod val="50000"/>
                      </a:schemeClr>
                    </a:solidFill>
                  </a:rPr>
                  <a:t>N</a:t>
                </a:r>
              </a:p>
            </p:txBody>
          </p:sp>
        </p:grpSp>
      </p:grpSp>
      <p:grpSp>
        <p:nvGrpSpPr>
          <p:cNvPr id="2" name="Group 1">
            <a:extLst>
              <a:ext uri="{FF2B5EF4-FFF2-40B4-BE49-F238E27FC236}">
                <a16:creationId xmlns:a16="http://schemas.microsoft.com/office/drawing/2014/main" id="{87475143-A2A2-4980-B162-AB1639E81137}"/>
              </a:ext>
            </a:extLst>
          </p:cNvPr>
          <p:cNvGrpSpPr/>
          <p:nvPr/>
        </p:nvGrpSpPr>
        <p:grpSpPr>
          <a:xfrm>
            <a:off x="1035885" y="2841382"/>
            <a:ext cx="1078497" cy="2989794"/>
            <a:chOff x="1035885" y="2841382"/>
            <a:chExt cx="1078497" cy="2989794"/>
          </a:xfrm>
        </p:grpSpPr>
        <p:pic>
          <p:nvPicPr>
            <p:cNvPr id="101" name="Picture 5">
              <a:extLst>
                <a:ext uri="{FF2B5EF4-FFF2-40B4-BE49-F238E27FC236}">
                  <a16:creationId xmlns:a16="http://schemas.microsoft.com/office/drawing/2014/main" id="{BFF20AD0-88F7-49F9-9DBA-9EAF0B1971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9262" y="3238888"/>
              <a:ext cx="209885" cy="10618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B0DD620B-9F3B-4968-B515-456720039065}"/>
                </a:ext>
              </a:extLst>
            </p:cNvPr>
            <p:cNvSpPr txBox="1"/>
            <p:nvPr/>
          </p:nvSpPr>
          <p:spPr>
            <a:xfrm>
              <a:off x="1153986" y="2841382"/>
              <a:ext cx="487329"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˚F</a:t>
              </a:r>
            </a:p>
          </p:txBody>
        </p:sp>
        <p:grpSp>
          <p:nvGrpSpPr>
            <p:cNvPr id="105" name="Group 104">
              <a:extLst>
                <a:ext uri="{FF2B5EF4-FFF2-40B4-BE49-F238E27FC236}">
                  <a16:creationId xmlns:a16="http://schemas.microsoft.com/office/drawing/2014/main" id="{F0E5EC3D-89BF-4745-931A-77BE6171B443}"/>
                </a:ext>
              </a:extLst>
            </p:cNvPr>
            <p:cNvGrpSpPr/>
            <p:nvPr/>
          </p:nvGrpSpPr>
          <p:grpSpPr>
            <a:xfrm>
              <a:off x="1035885" y="4708325"/>
              <a:ext cx="745332" cy="1122851"/>
              <a:chOff x="1241175" y="4346562"/>
              <a:chExt cx="745332" cy="1122851"/>
            </a:xfrm>
          </p:grpSpPr>
          <p:grpSp>
            <p:nvGrpSpPr>
              <p:cNvPr id="108" name="Group 107">
                <a:extLst>
                  <a:ext uri="{FF2B5EF4-FFF2-40B4-BE49-F238E27FC236}">
                    <a16:creationId xmlns:a16="http://schemas.microsoft.com/office/drawing/2014/main" id="{BCCA45E4-8E2B-4A45-ADC6-F0476FA68A5D}"/>
                  </a:ext>
                </a:extLst>
              </p:cNvPr>
              <p:cNvGrpSpPr/>
              <p:nvPr/>
            </p:nvGrpSpPr>
            <p:grpSpPr>
              <a:xfrm>
                <a:off x="1241175" y="5010625"/>
                <a:ext cx="745332" cy="458788"/>
                <a:chOff x="1241175" y="5010625"/>
                <a:chExt cx="745332" cy="458788"/>
              </a:xfrm>
            </p:grpSpPr>
            <p:sp>
              <p:nvSpPr>
                <p:cNvPr id="113" name="TextBox 112">
                  <a:extLst>
                    <a:ext uri="{FF2B5EF4-FFF2-40B4-BE49-F238E27FC236}">
                      <a16:creationId xmlns:a16="http://schemas.microsoft.com/office/drawing/2014/main" id="{5DFDCD6C-4E9E-4E5D-891D-A98064B32BA4}"/>
                    </a:ext>
                  </a:extLst>
                </p:cNvPr>
                <p:cNvSpPr txBox="1"/>
                <p:nvPr/>
              </p:nvSpPr>
              <p:spPr>
                <a:xfrm>
                  <a:off x="1241175" y="5015219"/>
                  <a:ext cx="196435" cy="215445"/>
                </a:xfrm>
                <a:prstGeom prst="rect">
                  <a:avLst/>
                </a:prstGeom>
                <a:noFill/>
                <a:ln>
                  <a:noFill/>
                </a:ln>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0</a:t>
                  </a:r>
                </a:p>
              </p:txBody>
            </p:sp>
            <p:cxnSp>
              <p:nvCxnSpPr>
                <p:cNvPr id="114" name="Connector: Elbow 113">
                  <a:extLst>
                    <a:ext uri="{FF2B5EF4-FFF2-40B4-BE49-F238E27FC236}">
                      <a16:creationId xmlns:a16="http://schemas.microsoft.com/office/drawing/2014/main" id="{95B79DF9-4A40-4D6B-8927-D99E529E7697}"/>
                    </a:ext>
                  </a:extLst>
                </p:cNvPr>
                <p:cNvCxnSpPr>
                  <a:cxnSpLocks/>
                </p:cNvCxnSpPr>
                <p:nvPr/>
              </p:nvCxnSpPr>
              <p:spPr>
                <a:xfrm>
                  <a:off x="1334262" y="5190514"/>
                  <a:ext cx="557162" cy="82976"/>
                </a:xfrm>
                <a:prstGeom prst="bentConnector3">
                  <a:avLst>
                    <a:gd name="adj1" fmla="val 90"/>
                  </a:avLst>
                </a:prstGeom>
                <a:noFill/>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05B78BD6-2F7D-4F47-A0B9-1B12A2DCF4E6}"/>
                    </a:ext>
                  </a:extLst>
                </p:cNvPr>
                <p:cNvSpPr txBox="1"/>
                <p:nvPr/>
              </p:nvSpPr>
              <p:spPr>
                <a:xfrm>
                  <a:off x="1795703" y="5010625"/>
                  <a:ext cx="190804" cy="215445"/>
                </a:xfrm>
                <a:prstGeom prst="rect">
                  <a:avLst/>
                </a:prstGeom>
                <a:noFill/>
                <a:ln>
                  <a:noFill/>
                </a:ln>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5</a:t>
                  </a:r>
                </a:p>
              </p:txBody>
            </p:sp>
            <p:sp>
              <p:nvSpPr>
                <p:cNvPr id="116" name="TextBox 115">
                  <a:extLst>
                    <a:ext uri="{FF2B5EF4-FFF2-40B4-BE49-F238E27FC236}">
                      <a16:creationId xmlns:a16="http://schemas.microsoft.com/office/drawing/2014/main" id="{AE77DCF2-CADE-43FE-88AD-A082A80302C5}"/>
                    </a:ext>
                  </a:extLst>
                </p:cNvPr>
                <p:cNvSpPr txBox="1"/>
                <p:nvPr/>
              </p:nvSpPr>
              <p:spPr>
                <a:xfrm>
                  <a:off x="1348929" y="5253968"/>
                  <a:ext cx="545843" cy="215445"/>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miles</a:t>
                  </a:r>
                </a:p>
              </p:txBody>
            </p:sp>
            <p:cxnSp>
              <p:nvCxnSpPr>
                <p:cNvPr id="117" name="Connector: Elbow 116">
                  <a:extLst>
                    <a:ext uri="{FF2B5EF4-FFF2-40B4-BE49-F238E27FC236}">
                      <a16:creationId xmlns:a16="http://schemas.microsoft.com/office/drawing/2014/main" id="{FA4AB88F-D59D-4BF3-8778-F85080E15982}"/>
                    </a:ext>
                  </a:extLst>
                </p:cNvPr>
                <p:cNvCxnSpPr>
                  <a:cxnSpLocks/>
                </p:cNvCxnSpPr>
                <p:nvPr/>
              </p:nvCxnSpPr>
              <p:spPr>
                <a:xfrm flipH="1">
                  <a:off x="1330914" y="5190386"/>
                  <a:ext cx="557162" cy="82976"/>
                </a:xfrm>
                <a:prstGeom prst="bentConnector3">
                  <a:avLst>
                    <a:gd name="adj1" fmla="val 90"/>
                  </a:avLst>
                </a:prstGeom>
                <a:noFill/>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C7377775-76B6-4562-BAD3-F8C289258C22}"/>
                  </a:ext>
                </a:extLst>
              </p:cNvPr>
              <p:cNvGrpSpPr/>
              <p:nvPr/>
            </p:nvGrpSpPr>
            <p:grpSpPr>
              <a:xfrm>
                <a:off x="1504553" y="4346562"/>
                <a:ext cx="209884" cy="645154"/>
                <a:chOff x="1504553" y="4519555"/>
                <a:chExt cx="209884" cy="645154"/>
              </a:xfrm>
            </p:grpSpPr>
            <p:sp>
              <p:nvSpPr>
                <p:cNvPr id="110" name="Freeform: Shape 109">
                  <a:extLst>
                    <a:ext uri="{FF2B5EF4-FFF2-40B4-BE49-F238E27FC236}">
                      <a16:creationId xmlns:a16="http://schemas.microsoft.com/office/drawing/2014/main" id="{D03A2AFD-2EFD-4286-AE6C-7B40B88A49B3}"/>
                    </a:ext>
                  </a:extLst>
                </p:cNvPr>
                <p:cNvSpPr/>
                <p:nvPr/>
              </p:nvSpPr>
              <p:spPr>
                <a:xfrm>
                  <a:off x="1542375" y="4855889"/>
                  <a:ext cx="67123" cy="308692"/>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11" name="Freeform: Shape 110">
                  <a:extLst>
                    <a:ext uri="{FF2B5EF4-FFF2-40B4-BE49-F238E27FC236}">
                      <a16:creationId xmlns:a16="http://schemas.microsoft.com/office/drawing/2014/main" id="{D22A20D5-8D7F-4AD2-A546-3168BCC3E223}"/>
                    </a:ext>
                  </a:extLst>
                </p:cNvPr>
                <p:cNvSpPr/>
                <p:nvPr/>
              </p:nvSpPr>
              <p:spPr>
                <a:xfrm flipH="1">
                  <a:off x="1615126" y="4856017"/>
                  <a:ext cx="67123" cy="308692"/>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12" name="TextBox 111">
                  <a:extLst>
                    <a:ext uri="{FF2B5EF4-FFF2-40B4-BE49-F238E27FC236}">
                      <a16:creationId xmlns:a16="http://schemas.microsoft.com/office/drawing/2014/main" id="{D4B4DF24-4569-4577-B11C-CA4DF4CEFABF}"/>
                    </a:ext>
                  </a:extLst>
                </p:cNvPr>
                <p:cNvSpPr txBox="1"/>
                <p:nvPr/>
              </p:nvSpPr>
              <p:spPr>
                <a:xfrm>
                  <a:off x="1504553" y="4519555"/>
                  <a:ext cx="209884" cy="276999"/>
                </a:xfrm>
                <a:prstGeom prst="rect">
                  <a:avLst/>
                </a:prstGeom>
                <a:noFill/>
              </p:spPr>
              <p:txBody>
                <a:bodyPr wrap="square" rtlCol="0">
                  <a:spAutoFit/>
                </a:bodyPr>
                <a:lstStyle/>
                <a:p>
                  <a:pPr algn="ctr"/>
                  <a:r>
                    <a:rPr lang="en-US" sz="1200" b="1" dirty="0">
                      <a:solidFill>
                        <a:schemeClr val="tx1">
                          <a:lumMod val="75000"/>
                          <a:lumOff val="25000"/>
                        </a:schemeClr>
                      </a:solidFill>
                    </a:rPr>
                    <a:t>N</a:t>
                  </a:r>
                </a:p>
              </p:txBody>
            </p:sp>
          </p:grpSp>
        </p:grpSp>
        <p:sp>
          <p:nvSpPr>
            <p:cNvPr id="106" name="TextBox 105">
              <a:extLst>
                <a:ext uri="{FF2B5EF4-FFF2-40B4-BE49-F238E27FC236}">
                  <a16:creationId xmlns:a16="http://schemas.microsoft.com/office/drawing/2014/main" id="{AD760590-56A3-48C4-AB73-391F756938E8}"/>
                </a:ext>
              </a:extLst>
            </p:cNvPr>
            <p:cNvSpPr txBox="1"/>
            <p:nvPr/>
          </p:nvSpPr>
          <p:spPr>
            <a:xfrm>
              <a:off x="1479807" y="3094091"/>
              <a:ext cx="63457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+ 20</a:t>
              </a:r>
            </a:p>
          </p:txBody>
        </p:sp>
      </p:grpSp>
      <p:sp>
        <p:nvSpPr>
          <p:cNvPr id="107" name="TextBox 106">
            <a:extLst>
              <a:ext uri="{FF2B5EF4-FFF2-40B4-BE49-F238E27FC236}">
                <a16:creationId xmlns:a16="http://schemas.microsoft.com/office/drawing/2014/main" id="{5A5620D2-4E95-4AF4-9921-8AB5C98CC6B6}"/>
              </a:ext>
            </a:extLst>
          </p:cNvPr>
          <p:cNvSpPr txBox="1"/>
          <p:nvPr/>
        </p:nvSpPr>
        <p:spPr>
          <a:xfrm>
            <a:off x="1479806" y="4115820"/>
            <a:ext cx="63457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- 20</a:t>
            </a:r>
          </a:p>
        </p:txBody>
      </p:sp>
      <p:sp>
        <p:nvSpPr>
          <p:cNvPr id="4" name="TextBox 3">
            <a:extLst>
              <a:ext uri="{FF2B5EF4-FFF2-40B4-BE49-F238E27FC236}">
                <a16:creationId xmlns:a16="http://schemas.microsoft.com/office/drawing/2014/main" id="{F50F9D01-646B-4A74-BDF4-D13CA98E4DF0}"/>
              </a:ext>
            </a:extLst>
          </p:cNvPr>
          <p:cNvSpPr txBox="1"/>
          <p:nvPr/>
        </p:nvSpPr>
        <p:spPr>
          <a:xfrm>
            <a:off x="4648938" y="1754514"/>
            <a:ext cx="2610012" cy="1323439"/>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r"/>
            <a:r>
              <a:rPr lang="en-US" sz="2000" b="1" dirty="0">
                <a:solidFill>
                  <a:schemeClr val="bg1"/>
                </a:solidFill>
                <a:latin typeface="Century Gothic"/>
              </a:rPr>
              <a:t>Anomaly to</a:t>
            </a:r>
          </a:p>
          <a:p>
            <a:pPr algn="r"/>
            <a:r>
              <a:rPr lang="en-US" sz="2000" b="1" dirty="0">
                <a:solidFill>
                  <a:schemeClr val="bg1"/>
                </a:solidFill>
                <a:latin typeface="Century Gothic"/>
              </a:rPr>
              <a:t>Reference</a:t>
            </a:r>
            <a:endParaRPr lang="en-US" sz="2000" b="1" dirty="0">
              <a:solidFill>
                <a:schemeClr val="bg1"/>
              </a:solidFill>
              <a:latin typeface="Century Gothic" panose="020B0502020202020204" pitchFamily="34" charset="0"/>
            </a:endParaRPr>
          </a:p>
          <a:p>
            <a:pPr algn="r"/>
            <a:r>
              <a:rPr lang="en-US" sz="2000" b="1" dirty="0">
                <a:solidFill>
                  <a:schemeClr val="bg1"/>
                </a:solidFill>
                <a:latin typeface="Century Gothic"/>
              </a:rPr>
              <a:t>Mean</a:t>
            </a:r>
            <a:endParaRPr lang="en-US" sz="2000" b="1" dirty="0">
              <a:solidFill>
                <a:schemeClr val="bg1"/>
              </a:solidFill>
              <a:latin typeface="Century Gothic" panose="020B0502020202020204" pitchFamily="34" charset="0"/>
            </a:endParaRPr>
          </a:p>
          <a:p>
            <a:pPr algn="r"/>
            <a:endParaRPr lang="en-US" sz="2000" b="1" dirty="0">
              <a:solidFill>
                <a:schemeClr val="bg1"/>
              </a:solidFill>
              <a:latin typeface="Century Gothic" panose="020B0502020202020204" pitchFamily="34" charset="0"/>
            </a:endParaRPr>
          </a:p>
        </p:txBody>
      </p:sp>
      <p:sp>
        <p:nvSpPr>
          <p:cNvPr id="10" name="TextBox 9">
            <a:extLst>
              <a:ext uri="{FF2B5EF4-FFF2-40B4-BE49-F238E27FC236}">
                <a16:creationId xmlns:a16="http://schemas.microsoft.com/office/drawing/2014/main" id="{9D9167AD-D86B-4193-854C-2BE661528717}"/>
              </a:ext>
            </a:extLst>
          </p:cNvPr>
          <p:cNvSpPr txBox="1"/>
          <p:nvPr/>
        </p:nvSpPr>
        <p:spPr>
          <a:xfrm>
            <a:off x="9045808" y="1752261"/>
            <a:ext cx="2610012" cy="1323439"/>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r"/>
            <a:r>
              <a:rPr lang="en-US" sz="2000" b="1" dirty="0">
                <a:solidFill>
                  <a:schemeClr val="bg1"/>
                </a:solidFill>
                <a:latin typeface="Century Gothic"/>
              </a:rPr>
              <a:t>Anomaly to</a:t>
            </a:r>
            <a:endParaRPr lang="en-US" dirty="0">
              <a:cs typeface="Calibri" panose="020F0502020204030204"/>
            </a:endParaRPr>
          </a:p>
          <a:p>
            <a:pPr algn="r"/>
            <a:r>
              <a:rPr lang="en-US" sz="2000" b="1" dirty="0">
                <a:solidFill>
                  <a:schemeClr val="bg1"/>
                </a:solidFill>
                <a:latin typeface="Century Gothic"/>
              </a:rPr>
              <a:t>County</a:t>
            </a:r>
            <a:endParaRPr lang="en-US" sz="2000" b="1" dirty="0">
              <a:solidFill>
                <a:schemeClr val="bg1"/>
              </a:solidFill>
              <a:latin typeface="Century Gothic" panose="020B0502020202020204" pitchFamily="34" charset="0"/>
            </a:endParaRPr>
          </a:p>
          <a:p>
            <a:pPr algn="r"/>
            <a:r>
              <a:rPr lang="en-US" sz="2000" b="1" dirty="0">
                <a:solidFill>
                  <a:schemeClr val="bg1"/>
                </a:solidFill>
                <a:latin typeface="Century Gothic"/>
              </a:rPr>
              <a:t>Mean</a:t>
            </a:r>
            <a:endParaRPr lang="en-US" sz="2000" b="1" dirty="0">
              <a:solidFill>
                <a:schemeClr val="bg1"/>
              </a:solidFill>
              <a:latin typeface="Century Gothic" panose="020B0502020202020204" pitchFamily="34" charset="0"/>
            </a:endParaRPr>
          </a:p>
          <a:p>
            <a:pPr algn="r"/>
            <a:endParaRPr lang="en-US"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983475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sky, outdoor, sunset, mammal&#10;&#10;Description automatically generated">
            <a:extLst>
              <a:ext uri="{FF2B5EF4-FFF2-40B4-BE49-F238E27FC236}">
                <a16:creationId xmlns:a16="http://schemas.microsoft.com/office/drawing/2014/main" id="{D8482929-3586-42B8-AF5E-1C73F589E3A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5578" t="18121" r="5578" b="43864"/>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D36AFAA-9E1D-4389-AE1C-319846D2247C}"/>
              </a:ext>
            </a:extLst>
          </p:cNvPr>
          <p:cNvSpPr/>
          <p:nvPr/>
        </p:nvSpPr>
        <p:spPr>
          <a:xfrm>
            <a:off x="324366" y="744125"/>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METHODOLOGY</a:t>
            </a:r>
          </a:p>
        </p:txBody>
      </p:sp>
      <p:cxnSp>
        <p:nvCxnSpPr>
          <p:cNvPr id="6" name="Straight Connector 5">
            <a:extLst>
              <a:ext uri="{FF2B5EF4-FFF2-40B4-BE49-F238E27FC236}">
                <a16:creationId xmlns:a16="http://schemas.microsoft.com/office/drawing/2014/main" id="{8A673529-0F2E-4420-9008-5457C40CE28D}"/>
              </a:ext>
            </a:extLst>
          </p:cNvPr>
          <p:cNvCxnSpPr>
            <a:cxnSpLocks/>
          </p:cNvCxnSpPr>
          <p:nvPr/>
        </p:nvCxnSpPr>
        <p:spPr>
          <a:xfrm>
            <a:off x="422434" y="1234616"/>
            <a:ext cx="3875809"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8CE2C8-0F64-4E47-99D9-5EEE8DB84072}"/>
              </a:ext>
            </a:extLst>
          </p:cNvPr>
          <p:cNvCxnSpPr>
            <a:cxnSpLocks/>
          </p:cNvCxnSpPr>
          <p:nvPr/>
        </p:nvCxnSpPr>
        <p:spPr>
          <a:xfrm>
            <a:off x="422434" y="684222"/>
            <a:ext cx="3875809"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A49A967-C911-4520-A142-F359BC61BBB9}"/>
              </a:ext>
            </a:extLst>
          </p:cNvPr>
          <p:cNvSpPr/>
          <p:nvPr/>
        </p:nvSpPr>
        <p:spPr>
          <a:xfrm>
            <a:off x="324366" y="1307760"/>
            <a:ext cx="6052326" cy="419100"/>
          </a:xfrm>
          <a:prstGeom prst="rect">
            <a:avLst/>
          </a:prstGeom>
        </p:spPr>
        <p:txBody>
          <a:bodyPr wrap="square" anchor="ctr">
            <a:noAutofit/>
          </a:bodyPr>
          <a:lstStyle/>
          <a:p>
            <a:pPr lvl="0"/>
            <a:r>
              <a:rPr lang="en-US" sz="4000" dirty="0">
                <a:solidFill>
                  <a:srgbClr val="266E99"/>
                </a:solidFill>
                <a:latin typeface="Century Gothic" panose="020F0302020204030204"/>
              </a:rPr>
              <a:t>Heat Vulnerability Index</a:t>
            </a:r>
          </a:p>
        </p:txBody>
      </p:sp>
      <p:grpSp>
        <p:nvGrpSpPr>
          <p:cNvPr id="11" name="Group 10">
            <a:extLst>
              <a:ext uri="{FF2B5EF4-FFF2-40B4-BE49-F238E27FC236}">
                <a16:creationId xmlns:a16="http://schemas.microsoft.com/office/drawing/2014/main" id="{3A8B4CBA-2DFF-4B5D-96D9-32CF09881051}"/>
              </a:ext>
            </a:extLst>
          </p:cNvPr>
          <p:cNvGrpSpPr/>
          <p:nvPr/>
        </p:nvGrpSpPr>
        <p:grpSpPr>
          <a:xfrm>
            <a:off x="3668049" y="1769737"/>
            <a:ext cx="7591687" cy="4628306"/>
            <a:chOff x="3894083" y="1835429"/>
            <a:chExt cx="7235436" cy="4628306"/>
          </a:xfrm>
          <a:effectLst>
            <a:outerShdw blurRad="50800" dist="38100" dir="2700000" algn="tl" rotWithShape="0">
              <a:prstClr val="black">
                <a:alpha val="40000"/>
              </a:prstClr>
            </a:outerShdw>
          </a:effectLst>
        </p:grpSpPr>
        <p:sp>
          <p:nvSpPr>
            <p:cNvPr id="13" name="Freeform: Shape 12">
              <a:extLst>
                <a:ext uri="{FF2B5EF4-FFF2-40B4-BE49-F238E27FC236}">
                  <a16:creationId xmlns:a16="http://schemas.microsoft.com/office/drawing/2014/main" id="{5B9A7A04-25EC-4951-8491-A85B4B281AA5}"/>
                </a:ext>
              </a:extLst>
            </p:cNvPr>
            <p:cNvSpPr/>
            <p:nvPr/>
          </p:nvSpPr>
          <p:spPr>
            <a:xfrm>
              <a:off x="6761500" y="4269175"/>
              <a:ext cx="2091577" cy="2194560"/>
            </a:xfrm>
            <a:custGeom>
              <a:avLst/>
              <a:gdLst>
                <a:gd name="connsiteX0" fmla="*/ 0 w 1895984"/>
                <a:gd name="connsiteY0" fmla="*/ 947992 h 1895984"/>
                <a:gd name="connsiteX1" fmla="*/ 947992 w 1895984"/>
                <a:gd name="connsiteY1" fmla="*/ 0 h 1895984"/>
                <a:gd name="connsiteX2" fmla="*/ 1895984 w 1895984"/>
                <a:gd name="connsiteY2" fmla="*/ 947992 h 1895984"/>
                <a:gd name="connsiteX3" fmla="*/ 947992 w 1895984"/>
                <a:gd name="connsiteY3" fmla="*/ 1895984 h 1895984"/>
                <a:gd name="connsiteX4" fmla="*/ 0 w 1895984"/>
                <a:gd name="connsiteY4" fmla="*/ 947992 h 189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984" h="1895984">
                  <a:moveTo>
                    <a:pt x="0" y="947992"/>
                  </a:moveTo>
                  <a:cubicBezTo>
                    <a:pt x="0" y="424430"/>
                    <a:pt x="424430" y="0"/>
                    <a:pt x="947992" y="0"/>
                  </a:cubicBezTo>
                  <a:cubicBezTo>
                    <a:pt x="1471554" y="0"/>
                    <a:pt x="1895984" y="424430"/>
                    <a:pt x="1895984" y="947992"/>
                  </a:cubicBezTo>
                  <a:cubicBezTo>
                    <a:pt x="1895984" y="1471554"/>
                    <a:pt x="1471554" y="1895984"/>
                    <a:pt x="947992" y="1895984"/>
                  </a:cubicBezTo>
                  <a:cubicBezTo>
                    <a:pt x="424430" y="1895984"/>
                    <a:pt x="0" y="1471554"/>
                    <a:pt x="0" y="947992"/>
                  </a:cubicBezTo>
                  <a:close/>
                </a:path>
              </a:pathLst>
            </a:custGeom>
            <a:solidFill>
              <a:srgbClr val="266E99"/>
            </a:solidFill>
            <a:ln>
              <a:solidFill>
                <a:srgbClr val="266E99"/>
              </a:solidFill>
            </a:ln>
            <a:scene3d>
              <a:camera prst="orthographicFront"/>
              <a:lightRig rig="threePt" dir="t"/>
            </a:scene3d>
            <a:sp3d>
              <a:bevelT prst="relaxedInse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8455" tIns="288455" rIns="288455" bIns="288455" numCol="1" spcCol="1270" anchor="ctr" anchorCtr="0">
              <a:noAutofit/>
            </a:bodyPr>
            <a:lstStyle/>
            <a:p>
              <a:pPr marL="0" lvl="0" indent="0" algn="ctr" defTabSz="755650">
                <a:lnSpc>
                  <a:spcPct val="90000"/>
                </a:lnSpc>
                <a:spcBef>
                  <a:spcPct val="0"/>
                </a:spcBef>
                <a:spcAft>
                  <a:spcPct val="35000"/>
                </a:spcAft>
                <a:buNone/>
              </a:pPr>
              <a:r>
                <a:rPr lang="en-US" sz="2000" kern="1200" dirty="0">
                  <a:solidFill>
                    <a:schemeClr val="bg1"/>
                  </a:solidFill>
                  <a:latin typeface="Century Gothic" panose="020B0502020202020204" pitchFamily="34" charset="0"/>
                </a:rPr>
                <a:t>Vulnerability INDEX</a:t>
              </a:r>
            </a:p>
          </p:txBody>
        </p:sp>
        <p:sp>
          <p:nvSpPr>
            <p:cNvPr id="14" name="Arrow: Left 13">
              <a:extLst>
                <a:ext uri="{FF2B5EF4-FFF2-40B4-BE49-F238E27FC236}">
                  <a16:creationId xmlns:a16="http://schemas.microsoft.com/office/drawing/2014/main" id="{3839C677-58CE-4E73-BFCC-CCAE3BB66AE4}"/>
                </a:ext>
              </a:extLst>
            </p:cNvPr>
            <p:cNvSpPr/>
            <p:nvPr/>
          </p:nvSpPr>
          <p:spPr>
            <a:xfrm rot="10800000">
              <a:off x="5944813" y="5142208"/>
              <a:ext cx="694989" cy="540355"/>
            </a:xfrm>
            <a:prstGeom prst="leftArrow">
              <a:avLst>
                <a:gd name="adj1" fmla="val 60000"/>
                <a:gd name="adj2" fmla="val 50000"/>
              </a:avLst>
            </a:prstGeom>
            <a:noFill/>
            <a:ln>
              <a:solidFill>
                <a:srgbClr val="266E99"/>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C175BA58-3728-46E1-A3DB-98EB7CDBF590}"/>
                </a:ext>
              </a:extLst>
            </p:cNvPr>
            <p:cNvSpPr/>
            <p:nvPr/>
          </p:nvSpPr>
          <p:spPr>
            <a:xfrm>
              <a:off x="3894083" y="4569811"/>
              <a:ext cx="1801185" cy="1440948"/>
            </a:xfrm>
            <a:custGeom>
              <a:avLst/>
              <a:gdLst>
                <a:gd name="connsiteX0" fmla="*/ 0 w 1801185"/>
                <a:gd name="connsiteY0" fmla="*/ 144095 h 1440948"/>
                <a:gd name="connsiteX1" fmla="*/ 144095 w 1801185"/>
                <a:gd name="connsiteY1" fmla="*/ 0 h 1440948"/>
                <a:gd name="connsiteX2" fmla="*/ 1657090 w 1801185"/>
                <a:gd name="connsiteY2" fmla="*/ 0 h 1440948"/>
                <a:gd name="connsiteX3" fmla="*/ 1801185 w 1801185"/>
                <a:gd name="connsiteY3" fmla="*/ 144095 h 1440948"/>
                <a:gd name="connsiteX4" fmla="*/ 1801185 w 1801185"/>
                <a:gd name="connsiteY4" fmla="*/ 1296853 h 1440948"/>
                <a:gd name="connsiteX5" fmla="*/ 1657090 w 1801185"/>
                <a:gd name="connsiteY5" fmla="*/ 1440948 h 1440948"/>
                <a:gd name="connsiteX6" fmla="*/ 144095 w 1801185"/>
                <a:gd name="connsiteY6" fmla="*/ 1440948 h 1440948"/>
                <a:gd name="connsiteX7" fmla="*/ 0 w 1801185"/>
                <a:gd name="connsiteY7" fmla="*/ 1296853 h 1440948"/>
                <a:gd name="connsiteX8" fmla="*/ 0 w 1801185"/>
                <a:gd name="connsiteY8" fmla="*/ 144095 h 1440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185" h="1440948">
                  <a:moveTo>
                    <a:pt x="0" y="144095"/>
                  </a:moveTo>
                  <a:cubicBezTo>
                    <a:pt x="0" y="64514"/>
                    <a:pt x="64514" y="0"/>
                    <a:pt x="144095" y="0"/>
                  </a:cubicBezTo>
                  <a:lnTo>
                    <a:pt x="1657090" y="0"/>
                  </a:lnTo>
                  <a:cubicBezTo>
                    <a:pt x="1736671" y="0"/>
                    <a:pt x="1801185" y="64514"/>
                    <a:pt x="1801185" y="144095"/>
                  </a:cubicBezTo>
                  <a:lnTo>
                    <a:pt x="1801185" y="1296853"/>
                  </a:lnTo>
                  <a:cubicBezTo>
                    <a:pt x="1801185" y="1376434"/>
                    <a:pt x="1736671" y="1440948"/>
                    <a:pt x="1657090" y="1440948"/>
                  </a:cubicBezTo>
                  <a:lnTo>
                    <a:pt x="144095" y="1440948"/>
                  </a:lnTo>
                  <a:cubicBezTo>
                    <a:pt x="64514" y="1440948"/>
                    <a:pt x="0" y="1376434"/>
                    <a:pt x="0" y="1296853"/>
                  </a:cubicBezTo>
                  <a:lnTo>
                    <a:pt x="0" y="144095"/>
                  </a:lnTo>
                  <a:close/>
                </a:path>
              </a:pathLst>
            </a:custGeom>
            <a:solidFill>
              <a:schemeClr val="bg1"/>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734" tIns="91734" rIns="91734" bIns="91734" numCol="1" spcCol="1270" anchor="ctr" anchorCtr="0">
              <a:noAutofit/>
            </a:bodyPr>
            <a:lstStyle/>
            <a:p>
              <a:pPr marL="0" lvl="0" indent="0" algn="ctr" defTabSz="1155700">
                <a:lnSpc>
                  <a:spcPct val="90000"/>
                </a:lnSpc>
                <a:spcBef>
                  <a:spcPct val="0"/>
                </a:spcBef>
                <a:spcAft>
                  <a:spcPct val="35000"/>
                </a:spcAft>
                <a:buNone/>
              </a:pPr>
              <a:r>
                <a:rPr lang="en-US" sz="2000" kern="1200" dirty="0">
                  <a:solidFill>
                    <a:schemeClr val="tx1">
                      <a:lumMod val="75000"/>
                      <a:lumOff val="25000"/>
                    </a:schemeClr>
                  </a:solidFill>
                  <a:latin typeface="Century Gothic" panose="020B0502020202020204" pitchFamily="34" charset="0"/>
                </a:rPr>
                <a:t>Living conditions</a:t>
              </a:r>
            </a:p>
          </p:txBody>
        </p:sp>
        <p:sp>
          <p:nvSpPr>
            <p:cNvPr id="16" name="Arrow: Left 15">
              <a:extLst>
                <a:ext uri="{FF2B5EF4-FFF2-40B4-BE49-F238E27FC236}">
                  <a16:creationId xmlns:a16="http://schemas.microsoft.com/office/drawing/2014/main" id="{A8EB4340-9691-439B-87B9-5FE782B3E43A}"/>
                </a:ext>
              </a:extLst>
            </p:cNvPr>
            <p:cNvSpPr/>
            <p:nvPr/>
          </p:nvSpPr>
          <p:spPr>
            <a:xfrm rot="13438343">
              <a:off x="6454766" y="3969596"/>
              <a:ext cx="658139" cy="566960"/>
            </a:xfrm>
            <a:prstGeom prst="leftArrow">
              <a:avLst>
                <a:gd name="adj1" fmla="val 60000"/>
                <a:gd name="adj2" fmla="val 50000"/>
              </a:avLst>
            </a:prstGeom>
            <a:noFill/>
            <a:ln>
              <a:solidFill>
                <a:srgbClr val="266E99"/>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Freeform: Shape 16">
              <a:extLst>
                <a:ext uri="{FF2B5EF4-FFF2-40B4-BE49-F238E27FC236}">
                  <a16:creationId xmlns:a16="http://schemas.microsoft.com/office/drawing/2014/main" id="{3A0CDF0B-6739-45E9-A280-C8917C7ACEDC}"/>
                </a:ext>
              </a:extLst>
            </p:cNvPr>
            <p:cNvSpPr/>
            <p:nvPr/>
          </p:nvSpPr>
          <p:spPr>
            <a:xfrm>
              <a:off x="4572648" y="2522830"/>
              <a:ext cx="1801185" cy="1440948"/>
            </a:xfrm>
            <a:custGeom>
              <a:avLst/>
              <a:gdLst>
                <a:gd name="connsiteX0" fmla="*/ 0 w 1801185"/>
                <a:gd name="connsiteY0" fmla="*/ 144095 h 1440948"/>
                <a:gd name="connsiteX1" fmla="*/ 144095 w 1801185"/>
                <a:gd name="connsiteY1" fmla="*/ 0 h 1440948"/>
                <a:gd name="connsiteX2" fmla="*/ 1657090 w 1801185"/>
                <a:gd name="connsiteY2" fmla="*/ 0 h 1440948"/>
                <a:gd name="connsiteX3" fmla="*/ 1801185 w 1801185"/>
                <a:gd name="connsiteY3" fmla="*/ 144095 h 1440948"/>
                <a:gd name="connsiteX4" fmla="*/ 1801185 w 1801185"/>
                <a:gd name="connsiteY4" fmla="*/ 1296853 h 1440948"/>
                <a:gd name="connsiteX5" fmla="*/ 1657090 w 1801185"/>
                <a:gd name="connsiteY5" fmla="*/ 1440948 h 1440948"/>
                <a:gd name="connsiteX6" fmla="*/ 144095 w 1801185"/>
                <a:gd name="connsiteY6" fmla="*/ 1440948 h 1440948"/>
                <a:gd name="connsiteX7" fmla="*/ 0 w 1801185"/>
                <a:gd name="connsiteY7" fmla="*/ 1296853 h 1440948"/>
                <a:gd name="connsiteX8" fmla="*/ 0 w 1801185"/>
                <a:gd name="connsiteY8" fmla="*/ 144095 h 1440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185" h="1440948">
                  <a:moveTo>
                    <a:pt x="0" y="144095"/>
                  </a:moveTo>
                  <a:cubicBezTo>
                    <a:pt x="0" y="64514"/>
                    <a:pt x="64514" y="0"/>
                    <a:pt x="144095" y="0"/>
                  </a:cubicBezTo>
                  <a:lnTo>
                    <a:pt x="1657090" y="0"/>
                  </a:lnTo>
                  <a:cubicBezTo>
                    <a:pt x="1736671" y="0"/>
                    <a:pt x="1801185" y="64514"/>
                    <a:pt x="1801185" y="144095"/>
                  </a:cubicBezTo>
                  <a:lnTo>
                    <a:pt x="1801185" y="1296853"/>
                  </a:lnTo>
                  <a:cubicBezTo>
                    <a:pt x="1801185" y="1376434"/>
                    <a:pt x="1736671" y="1440948"/>
                    <a:pt x="1657090" y="1440948"/>
                  </a:cubicBezTo>
                  <a:lnTo>
                    <a:pt x="144095" y="1440948"/>
                  </a:lnTo>
                  <a:cubicBezTo>
                    <a:pt x="64514" y="1440948"/>
                    <a:pt x="0" y="1376434"/>
                    <a:pt x="0" y="1296853"/>
                  </a:cubicBezTo>
                  <a:lnTo>
                    <a:pt x="0" y="144095"/>
                  </a:lnTo>
                  <a:close/>
                </a:path>
              </a:pathLst>
            </a:custGeom>
            <a:solidFill>
              <a:schemeClr val="bg1"/>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734" tIns="91734" rIns="91734" bIns="91734" numCol="1" spcCol="1270" anchor="ctr" anchorCtr="0">
              <a:noAutofit/>
            </a:bodyPr>
            <a:lstStyle/>
            <a:p>
              <a:pPr marL="0" lvl="0" indent="0" algn="ctr" defTabSz="1155700">
                <a:lnSpc>
                  <a:spcPct val="90000"/>
                </a:lnSpc>
                <a:spcBef>
                  <a:spcPct val="0"/>
                </a:spcBef>
                <a:spcAft>
                  <a:spcPct val="35000"/>
                </a:spcAft>
                <a:buNone/>
              </a:pPr>
              <a:r>
                <a:rPr lang="en-US" sz="2000" kern="1200" dirty="0">
                  <a:solidFill>
                    <a:schemeClr val="tx1">
                      <a:lumMod val="75000"/>
                      <a:lumOff val="25000"/>
                    </a:schemeClr>
                  </a:solidFill>
                  <a:latin typeface="Century Gothic" panose="020B0502020202020204" pitchFamily="34" charset="0"/>
                </a:rPr>
                <a:t>Economic variables</a:t>
              </a:r>
            </a:p>
          </p:txBody>
        </p:sp>
        <p:sp>
          <p:nvSpPr>
            <p:cNvPr id="18" name="Arrow: Left 17">
              <a:extLst>
                <a:ext uri="{FF2B5EF4-FFF2-40B4-BE49-F238E27FC236}">
                  <a16:creationId xmlns:a16="http://schemas.microsoft.com/office/drawing/2014/main" id="{138BC4B2-634B-4E4C-B30F-1DEA24E2F1CB}"/>
                </a:ext>
              </a:extLst>
            </p:cNvPr>
            <p:cNvSpPr/>
            <p:nvPr/>
          </p:nvSpPr>
          <p:spPr>
            <a:xfrm rot="18912853">
              <a:off x="8495115" y="3967538"/>
              <a:ext cx="658139" cy="566960"/>
            </a:xfrm>
            <a:prstGeom prst="leftArrow">
              <a:avLst>
                <a:gd name="adj1" fmla="val 60000"/>
                <a:gd name="adj2" fmla="val 50000"/>
              </a:avLst>
            </a:prstGeom>
            <a:noFill/>
            <a:ln>
              <a:solidFill>
                <a:srgbClr val="266E99"/>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Freeform: Shape 18">
              <a:extLst>
                <a:ext uri="{FF2B5EF4-FFF2-40B4-BE49-F238E27FC236}">
                  <a16:creationId xmlns:a16="http://schemas.microsoft.com/office/drawing/2014/main" id="{7A1E31BC-3298-4837-8BE5-8277ADEEE1C0}"/>
                </a:ext>
              </a:extLst>
            </p:cNvPr>
            <p:cNvSpPr/>
            <p:nvPr/>
          </p:nvSpPr>
          <p:spPr>
            <a:xfrm>
              <a:off x="6939425" y="1835429"/>
              <a:ext cx="1801185" cy="1440948"/>
            </a:xfrm>
            <a:custGeom>
              <a:avLst/>
              <a:gdLst>
                <a:gd name="connsiteX0" fmla="*/ 0 w 1801185"/>
                <a:gd name="connsiteY0" fmla="*/ 144095 h 1440948"/>
                <a:gd name="connsiteX1" fmla="*/ 144095 w 1801185"/>
                <a:gd name="connsiteY1" fmla="*/ 0 h 1440948"/>
                <a:gd name="connsiteX2" fmla="*/ 1657090 w 1801185"/>
                <a:gd name="connsiteY2" fmla="*/ 0 h 1440948"/>
                <a:gd name="connsiteX3" fmla="*/ 1801185 w 1801185"/>
                <a:gd name="connsiteY3" fmla="*/ 144095 h 1440948"/>
                <a:gd name="connsiteX4" fmla="*/ 1801185 w 1801185"/>
                <a:gd name="connsiteY4" fmla="*/ 1296853 h 1440948"/>
                <a:gd name="connsiteX5" fmla="*/ 1657090 w 1801185"/>
                <a:gd name="connsiteY5" fmla="*/ 1440948 h 1440948"/>
                <a:gd name="connsiteX6" fmla="*/ 144095 w 1801185"/>
                <a:gd name="connsiteY6" fmla="*/ 1440948 h 1440948"/>
                <a:gd name="connsiteX7" fmla="*/ 0 w 1801185"/>
                <a:gd name="connsiteY7" fmla="*/ 1296853 h 1440948"/>
                <a:gd name="connsiteX8" fmla="*/ 0 w 1801185"/>
                <a:gd name="connsiteY8" fmla="*/ 144095 h 1440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185" h="1440948">
                  <a:moveTo>
                    <a:pt x="0" y="144095"/>
                  </a:moveTo>
                  <a:cubicBezTo>
                    <a:pt x="0" y="64514"/>
                    <a:pt x="64514" y="0"/>
                    <a:pt x="144095" y="0"/>
                  </a:cubicBezTo>
                  <a:lnTo>
                    <a:pt x="1657090" y="0"/>
                  </a:lnTo>
                  <a:cubicBezTo>
                    <a:pt x="1736671" y="0"/>
                    <a:pt x="1801185" y="64514"/>
                    <a:pt x="1801185" y="144095"/>
                  </a:cubicBezTo>
                  <a:lnTo>
                    <a:pt x="1801185" y="1296853"/>
                  </a:lnTo>
                  <a:cubicBezTo>
                    <a:pt x="1801185" y="1376434"/>
                    <a:pt x="1736671" y="1440948"/>
                    <a:pt x="1657090" y="1440948"/>
                  </a:cubicBezTo>
                  <a:lnTo>
                    <a:pt x="144095" y="1440948"/>
                  </a:lnTo>
                  <a:cubicBezTo>
                    <a:pt x="64514" y="1440948"/>
                    <a:pt x="0" y="1376434"/>
                    <a:pt x="0" y="1296853"/>
                  </a:cubicBezTo>
                  <a:lnTo>
                    <a:pt x="0" y="144095"/>
                  </a:lnTo>
                  <a:close/>
                </a:path>
              </a:pathLst>
            </a:custGeom>
            <a:solidFill>
              <a:schemeClr val="bg1"/>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734" tIns="91734" rIns="91734" bIns="91734" numCol="1" spcCol="1270" anchor="ctr" anchorCtr="0">
              <a:noAutofit/>
            </a:bodyPr>
            <a:lstStyle/>
            <a:p>
              <a:pPr marL="0" lvl="0" indent="0" algn="ctr" defTabSz="1155700">
                <a:lnSpc>
                  <a:spcPct val="90000"/>
                </a:lnSpc>
                <a:spcBef>
                  <a:spcPct val="0"/>
                </a:spcBef>
                <a:spcAft>
                  <a:spcPct val="35000"/>
                </a:spcAft>
                <a:buNone/>
              </a:pPr>
              <a:r>
                <a:rPr lang="en-US" sz="2000" kern="1200" dirty="0">
                  <a:solidFill>
                    <a:schemeClr val="tx1">
                      <a:lumMod val="75000"/>
                      <a:lumOff val="25000"/>
                    </a:schemeClr>
                  </a:solidFill>
                  <a:latin typeface="Century Gothic" panose="020B0502020202020204" pitchFamily="34" charset="0"/>
                </a:rPr>
                <a:t>Health variables</a:t>
              </a:r>
            </a:p>
          </p:txBody>
        </p:sp>
        <p:sp>
          <p:nvSpPr>
            <p:cNvPr id="20" name="Arrow: Left 19">
              <a:extLst>
                <a:ext uri="{FF2B5EF4-FFF2-40B4-BE49-F238E27FC236}">
                  <a16:creationId xmlns:a16="http://schemas.microsoft.com/office/drawing/2014/main" id="{F4265828-F17B-4173-A9B3-0D2674848BA2}"/>
                </a:ext>
              </a:extLst>
            </p:cNvPr>
            <p:cNvSpPr/>
            <p:nvPr/>
          </p:nvSpPr>
          <p:spPr>
            <a:xfrm>
              <a:off x="8961748" y="5171368"/>
              <a:ext cx="694989" cy="540355"/>
            </a:xfrm>
            <a:prstGeom prst="leftArrow">
              <a:avLst>
                <a:gd name="adj1" fmla="val 60000"/>
                <a:gd name="adj2" fmla="val 50000"/>
              </a:avLst>
            </a:prstGeom>
            <a:noFill/>
            <a:ln>
              <a:solidFill>
                <a:srgbClr val="266E99"/>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Freeform: Shape 20">
              <a:extLst>
                <a:ext uri="{FF2B5EF4-FFF2-40B4-BE49-F238E27FC236}">
                  <a16:creationId xmlns:a16="http://schemas.microsoft.com/office/drawing/2014/main" id="{5FC852BE-6B47-4845-9EC4-200D1722AA6C}"/>
                </a:ext>
              </a:extLst>
            </p:cNvPr>
            <p:cNvSpPr/>
            <p:nvPr/>
          </p:nvSpPr>
          <p:spPr>
            <a:xfrm>
              <a:off x="9264764" y="2522830"/>
              <a:ext cx="1864755" cy="1440948"/>
            </a:xfrm>
            <a:custGeom>
              <a:avLst/>
              <a:gdLst>
                <a:gd name="connsiteX0" fmla="*/ 0 w 1801185"/>
                <a:gd name="connsiteY0" fmla="*/ 144095 h 1440948"/>
                <a:gd name="connsiteX1" fmla="*/ 144095 w 1801185"/>
                <a:gd name="connsiteY1" fmla="*/ 0 h 1440948"/>
                <a:gd name="connsiteX2" fmla="*/ 1657090 w 1801185"/>
                <a:gd name="connsiteY2" fmla="*/ 0 h 1440948"/>
                <a:gd name="connsiteX3" fmla="*/ 1801185 w 1801185"/>
                <a:gd name="connsiteY3" fmla="*/ 144095 h 1440948"/>
                <a:gd name="connsiteX4" fmla="*/ 1801185 w 1801185"/>
                <a:gd name="connsiteY4" fmla="*/ 1296853 h 1440948"/>
                <a:gd name="connsiteX5" fmla="*/ 1657090 w 1801185"/>
                <a:gd name="connsiteY5" fmla="*/ 1440948 h 1440948"/>
                <a:gd name="connsiteX6" fmla="*/ 144095 w 1801185"/>
                <a:gd name="connsiteY6" fmla="*/ 1440948 h 1440948"/>
                <a:gd name="connsiteX7" fmla="*/ 0 w 1801185"/>
                <a:gd name="connsiteY7" fmla="*/ 1296853 h 1440948"/>
                <a:gd name="connsiteX8" fmla="*/ 0 w 1801185"/>
                <a:gd name="connsiteY8" fmla="*/ 144095 h 1440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185" h="1440948">
                  <a:moveTo>
                    <a:pt x="0" y="144095"/>
                  </a:moveTo>
                  <a:cubicBezTo>
                    <a:pt x="0" y="64514"/>
                    <a:pt x="64514" y="0"/>
                    <a:pt x="144095" y="0"/>
                  </a:cubicBezTo>
                  <a:lnTo>
                    <a:pt x="1657090" y="0"/>
                  </a:lnTo>
                  <a:cubicBezTo>
                    <a:pt x="1736671" y="0"/>
                    <a:pt x="1801185" y="64514"/>
                    <a:pt x="1801185" y="144095"/>
                  </a:cubicBezTo>
                  <a:lnTo>
                    <a:pt x="1801185" y="1296853"/>
                  </a:lnTo>
                  <a:cubicBezTo>
                    <a:pt x="1801185" y="1376434"/>
                    <a:pt x="1736671" y="1440948"/>
                    <a:pt x="1657090" y="1440948"/>
                  </a:cubicBezTo>
                  <a:lnTo>
                    <a:pt x="144095" y="1440948"/>
                  </a:lnTo>
                  <a:cubicBezTo>
                    <a:pt x="64514" y="1440948"/>
                    <a:pt x="0" y="1376434"/>
                    <a:pt x="0" y="1296853"/>
                  </a:cubicBezTo>
                  <a:lnTo>
                    <a:pt x="0" y="144095"/>
                  </a:lnTo>
                  <a:close/>
                </a:path>
              </a:pathLst>
            </a:custGeom>
            <a:solidFill>
              <a:schemeClr val="bg1"/>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734" tIns="91734" rIns="91734" bIns="91734" numCol="1" spcCol="1270" anchor="ctr" anchorCtr="0">
              <a:noAutofit/>
            </a:bodyPr>
            <a:lstStyle/>
            <a:p>
              <a:pPr marL="0" lvl="0" indent="0" algn="ctr" defTabSz="1155700">
                <a:lnSpc>
                  <a:spcPct val="90000"/>
                </a:lnSpc>
                <a:spcBef>
                  <a:spcPct val="0"/>
                </a:spcBef>
                <a:spcAft>
                  <a:spcPct val="35000"/>
                </a:spcAft>
                <a:buNone/>
              </a:pPr>
              <a:r>
                <a:rPr lang="en-US" sz="2000" kern="1200" dirty="0">
                  <a:solidFill>
                    <a:schemeClr val="tx1">
                      <a:lumMod val="75000"/>
                      <a:lumOff val="25000"/>
                    </a:schemeClr>
                  </a:solidFill>
                  <a:latin typeface="Century Gothic" panose="020B0502020202020204" pitchFamily="34" charset="0"/>
                </a:rPr>
                <a:t>Demographic</a:t>
              </a:r>
            </a:p>
            <a:p>
              <a:pPr marL="0" lvl="0" indent="0" algn="ctr" defTabSz="1155700">
                <a:lnSpc>
                  <a:spcPct val="90000"/>
                </a:lnSpc>
                <a:spcBef>
                  <a:spcPct val="0"/>
                </a:spcBef>
                <a:spcAft>
                  <a:spcPct val="35000"/>
                </a:spcAft>
                <a:buNone/>
              </a:pPr>
              <a:r>
                <a:rPr lang="en-US" sz="2000" dirty="0">
                  <a:solidFill>
                    <a:schemeClr val="tx1">
                      <a:lumMod val="75000"/>
                      <a:lumOff val="25000"/>
                    </a:schemeClr>
                  </a:solidFill>
                  <a:latin typeface="Century Gothic" panose="020B0502020202020204" pitchFamily="34" charset="0"/>
                </a:rPr>
                <a:t>&amp; social</a:t>
              </a:r>
              <a:r>
                <a:rPr lang="en-US" sz="2000" kern="1200" dirty="0">
                  <a:solidFill>
                    <a:schemeClr val="tx1">
                      <a:lumMod val="75000"/>
                      <a:lumOff val="25000"/>
                    </a:schemeClr>
                  </a:solidFill>
                  <a:latin typeface="Century Gothic" panose="020B0502020202020204" pitchFamily="34" charset="0"/>
                </a:rPr>
                <a:t> variables</a:t>
              </a:r>
            </a:p>
          </p:txBody>
        </p:sp>
      </p:grpSp>
      <p:sp>
        <p:nvSpPr>
          <p:cNvPr id="43" name="Freeform: Shape 42">
            <a:extLst>
              <a:ext uri="{FF2B5EF4-FFF2-40B4-BE49-F238E27FC236}">
                <a16:creationId xmlns:a16="http://schemas.microsoft.com/office/drawing/2014/main" id="{6F0FBC9F-33EE-44BB-98A8-860535CE3267}"/>
              </a:ext>
            </a:extLst>
          </p:cNvPr>
          <p:cNvSpPr/>
          <p:nvPr/>
        </p:nvSpPr>
        <p:spPr>
          <a:xfrm>
            <a:off x="9848718" y="4508312"/>
            <a:ext cx="1889870" cy="1440948"/>
          </a:xfrm>
          <a:custGeom>
            <a:avLst/>
            <a:gdLst>
              <a:gd name="connsiteX0" fmla="*/ 0 w 1801185"/>
              <a:gd name="connsiteY0" fmla="*/ 144095 h 1440948"/>
              <a:gd name="connsiteX1" fmla="*/ 144095 w 1801185"/>
              <a:gd name="connsiteY1" fmla="*/ 0 h 1440948"/>
              <a:gd name="connsiteX2" fmla="*/ 1657090 w 1801185"/>
              <a:gd name="connsiteY2" fmla="*/ 0 h 1440948"/>
              <a:gd name="connsiteX3" fmla="*/ 1801185 w 1801185"/>
              <a:gd name="connsiteY3" fmla="*/ 144095 h 1440948"/>
              <a:gd name="connsiteX4" fmla="*/ 1801185 w 1801185"/>
              <a:gd name="connsiteY4" fmla="*/ 1296853 h 1440948"/>
              <a:gd name="connsiteX5" fmla="*/ 1657090 w 1801185"/>
              <a:gd name="connsiteY5" fmla="*/ 1440948 h 1440948"/>
              <a:gd name="connsiteX6" fmla="*/ 144095 w 1801185"/>
              <a:gd name="connsiteY6" fmla="*/ 1440948 h 1440948"/>
              <a:gd name="connsiteX7" fmla="*/ 0 w 1801185"/>
              <a:gd name="connsiteY7" fmla="*/ 1296853 h 1440948"/>
              <a:gd name="connsiteX8" fmla="*/ 0 w 1801185"/>
              <a:gd name="connsiteY8" fmla="*/ 144095 h 1440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185" h="1440948">
                <a:moveTo>
                  <a:pt x="0" y="144095"/>
                </a:moveTo>
                <a:cubicBezTo>
                  <a:pt x="0" y="64514"/>
                  <a:pt x="64514" y="0"/>
                  <a:pt x="144095" y="0"/>
                </a:cubicBezTo>
                <a:lnTo>
                  <a:pt x="1657090" y="0"/>
                </a:lnTo>
                <a:cubicBezTo>
                  <a:pt x="1736671" y="0"/>
                  <a:pt x="1801185" y="64514"/>
                  <a:pt x="1801185" y="144095"/>
                </a:cubicBezTo>
                <a:lnTo>
                  <a:pt x="1801185" y="1296853"/>
                </a:lnTo>
                <a:cubicBezTo>
                  <a:pt x="1801185" y="1376434"/>
                  <a:pt x="1736671" y="1440948"/>
                  <a:pt x="1657090" y="1440948"/>
                </a:cubicBezTo>
                <a:lnTo>
                  <a:pt x="144095" y="1440948"/>
                </a:lnTo>
                <a:cubicBezTo>
                  <a:pt x="64514" y="1440948"/>
                  <a:pt x="0" y="1376434"/>
                  <a:pt x="0" y="1296853"/>
                </a:cubicBezTo>
                <a:lnTo>
                  <a:pt x="0" y="144095"/>
                </a:lnTo>
                <a:close/>
              </a:path>
            </a:pathLst>
          </a:custGeom>
          <a:solidFill>
            <a:schemeClr val="bg1"/>
          </a:solidFill>
          <a:ln>
            <a:solidFill>
              <a:schemeClr val="bg1"/>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734" tIns="91734" rIns="91734" bIns="91734" numCol="1" spcCol="1270" anchor="ctr" anchorCtr="0">
            <a:noAutofit/>
          </a:bodyPr>
          <a:lstStyle/>
          <a:p>
            <a:pPr marL="0" lvl="0" indent="0" algn="ctr" defTabSz="1155700">
              <a:lnSpc>
                <a:spcPct val="90000"/>
              </a:lnSpc>
              <a:spcBef>
                <a:spcPct val="0"/>
              </a:spcBef>
              <a:spcAft>
                <a:spcPct val="35000"/>
              </a:spcAft>
              <a:buNone/>
            </a:pPr>
            <a:r>
              <a:rPr lang="en-US" sz="2000" kern="1200" dirty="0">
                <a:solidFill>
                  <a:schemeClr val="tx1">
                    <a:lumMod val="75000"/>
                    <a:lumOff val="25000"/>
                  </a:schemeClr>
                </a:solidFill>
                <a:latin typeface="Century Gothic" panose="020B0502020202020204" pitchFamily="34" charset="0"/>
              </a:rPr>
              <a:t>Heat Exposure</a:t>
            </a:r>
          </a:p>
        </p:txBody>
      </p:sp>
      <p:sp>
        <p:nvSpPr>
          <p:cNvPr id="65" name="Arrow: Left 64">
            <a:extLst>
              <a:ext uri="{FF2B5EF4-FFF2-40B4-BE49-F238E27FC236}">
                <a16:creationId xmlns:a16="http://schemas.microsoft.com/office/drawing/2014/main" id="{9A7F0E2C-D847-4488-BFC2-94A5A9D12160}"/>
              </a:ext>
            </a:extLst>
          </p:cNvPr>
          <p:cNvSpPr/>
          <p:nvPr/>
        </p:nvSpPr>
        <p:spPr>
          <a:xfrm rot="16200000">
            <a:off x="7386554" y="3505128"/>
            <a:ext cx="690544" cy="566960"/>
          </a:xfrm>
          <a:prstGeom prst="leftArrow">
            <a:avLst>
              <a:gd name="adj1" fmla="val 60000"/>
              <a:gd name="adj2" fmla="val 50000"/>
            </a:avLst>
          </a:prstGeom>
          <a:noFill/>
          <a:ln>
            <a:solidFill>
              <a:srgbClr val="266E99"/>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272EAE3F-E42F-4701-A5BD-1FF08BEE3B3F}"/>
              </a:ext>
            </a:extLst>
          </p:cNvPr>
          <p:cNvSpPr txBox="1"/>
          <p:nvPr/>
        </p:nvSpPr>
        <p:spPr>
          <a:xfrm>
            <a:off x="114506" y="6524066"/>
            <a:ext cx="5374774" cy="253916"/>
          </a:xfrm>
          <a:prstGeom prst="rect">
            <a:avLst/>
          </a:prstGeom>
          <a:noFill/>
        </p:spPr>
        <p:txBody>
          <a:bodyPr wrap="square" rtlCol="0">
            <a:spAutoFit/>
          </a:bodyPr>
          <a:lstStyle/>
          <a:p>
            <a:r>
              <a:rPr lang="en-US" sz="105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 </a:t>
            </a:r>
            <a:r>
              <a:rPr lang="en-US" sz="105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credits: </a:t>
            </a:r>
            <a:r>
              <a:rPr lang="en-US" sz="105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Photo </a:t>
            </a:r>
            <a:r>
              <a:rPr lang="en-US" sz="105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by Pat Whelen from </a:t>
            </a:r>
            <a:r>
              <a:rPr lang="en-US" sz="105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Pexels</a:t>
            </a:r>
            <a:endParaRPr lang="en-US" sz="105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7609185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3C0E3E2-7504-4D6A-B9AC-0BAD229D55F4}"/>
              </a:ext>
            </a:extLst>
          </p:cNvPr>
          <p:cNvPicPr>
            <a:picLocks noChangeAspect="1"/>
          </p:cNvPicPr>
          <p:nvPr/>
        </p:nvPicPr>
        <p:blipFill rotWithShape="1">
          <a:blip r:embed="rId3">
            <a:alphaModFix/>
          </a:blip>
          <a:srcRect l="13825" t="274" r="10015" b="11046"/>
          <a:stretch/>
        </p:blipFill>
        <p:spPr>
          <a:xfrm>
            <a:off x="2856417" y="1641487"/>
            <a:ext cx="4330869" cy="3928642"/>
          </a:xfrm>
          <a:prstGeom prst="rect">
            <a:avLst/>
          </a:prstGeom>
          <a:effectLst>
            <a:outerShdw blurRad="50800" dist="38100" dir="2700000" algn="tl" rotWithShape="0">
              <a:prstClr val="black">
                <a:alpha val="40000"/>
              </a:prstClr>
            </a:outerShdw>
          </a:effectLst>
        </p:spPr>
      </p:pic>
      <p:pic>
        <p:nvPicPr>
          <p:cNvPr id="4" name="Picture 13" descr="Map&#10;&#10;Description automatically generated">
            <a:extLst>
              <a:ext uri="{FF2B5EF4-FFF2-40B4-BE49-F238E27FC236}">
                <a16:creationId xmlns:a16="http://schemas.microsoft.com/office/drawing/2014/main" id="{FD0A45BC-1B72-494A-8F77-E05F65ECE1D0}"/>
              </a:ext>
            </a:extLst>
          </p:cNvPr>
          <p:cNvPicPr>
            <a:picLocks noChangeAspect="1"/>
          </p:cNvPicPr>
          <p:nvPr/>
        </p:nvPicPr>
        <p:blipFill rotWithShape="1">
          <a:blip r:embed="rId4">
            <a:alphaModFix/>
          </a:blip>
          <a:srcRect l="14245" t="838" r="9531" b="10155"/>
          <a:stretch/>
        </p:blipFill>
        <p:spPr>
          <a:xfrm>
            <a:off x="7349677" y="1641487"/>
            <a:ext cx="4304101" cy="3911871"/>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DD36AFAA-9E1D-4389-AE1C-319846D2247C}"/>
              </a:ext>
            </a:extLst>
          </p:cNvPr>
          <p:cNvSpPr/>
          <p:nvPr/>
        </p:nvSpPr>
        <p:spPr>
          <a:xfrm>
            <a:off x="495297" y="754797"/>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RESULTS</a:t>
            </a:r>
          </a:p>
        </p:txBody>
      </p:sp>
      <p:cxnSp>
        <p:nvCxnSpPr>
          <p:cNvPr id="6" name="Straight Connector 5">
            <a:extLst>
              <a:ext uri="{FF2B5EF4-FFF2-40B4-BE49-F238E27FC236}">
                <a16:creationId xmlns:a16="http://schemas.microsoft.com/office/drawing/2014/main" id="{8A673529-0F2E-4420-9008-5457C40CE28D}"/>
              </a:ext>
            </a:extLst>
          </p:cNvPr>
          <p:cNvCxnSpPr>
            <a:cxnSpLocks/>
          </p:cNvCxnSpPr>
          <p:nvPr/>
        </p:nvCxnSpPr>
        <p:spPr>
          <a:xfrm>
            <a:off x="581891" y="1290762"/>
            <a:ext cx="18308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8CE2C8-0F64-4E47-99D9-5EEE8DB84072}"/>
              </a:ext>
            </a:extLst>
          </p:cNvPr>
          <p:cNvCxnSpPr>
            <a:cxnSpLocks/>
          </p:cNvCxnSpPr>
          <p:nvPr/>
        </p:nvCxnSpPr>
        <p:spPr>
          <a:xfrm>
            <a:off x="581891" y="528762"/>
            <a:ext cx="18308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DD88180-FF1F-4E32-912E-3D0F4B13248E}"/>
              </a:ext>
            </a:extLst>
          </p:cNvPr>
          <p:cNvSpPr/>
          <p:nvPr/>
        </p:nvSpPr>
        <p:spPr>
          <a:xfrm>
            <a:off x="2477825" y="754797"/>
            <a:ext cx="9714175" cy="419100"/>
          </a:xfrm>
          <a:prstGeom prst="rect">
            <a:avLst/>
          </a:prstGeom>
        </p:spPr>
        <p:txBody>
          <a:bodyPr wrap="square" lIns="91440" tIns="45720" rIns="91440" bIns="45720" anchor="ctr">
            <a:noAutofit/>
          </a:bodyPr>
          <a:lstStyle/>
          <a:p>
            <a:r>
              <a:rPr lang="en-US" sz="4000" dirty="0">
                <a:solidFill>
                  <a:srgbClr val="266E99"/>
                </a:solidFill>
                <a:latin typeface="Century Gothic" panose="020F0302020204030204"/>
              </a:rPr>
              <a:t>- Sensitivity and Exposure Indexes</a:t>
            </a:r>
          </a:p>
        </p:txBody>
      </p:sp>
      <p:sp>
        <p:nvSpPr>
          <p:cNvPr id="9" name="TextBox 8">
            <a:extLst>
              <a:ext uri="{FF2B5EF4-FFF2-40B4-BE49-F238E27FC236}">
                <a16:creationId xmlns:a16="http://schemas.microsoft.com/office/drawing/2014/main" id="{C0DF64DA-9153-4F0B-AE36-C1258212FBAD}"/>
              </a:ext>
            </a:extLst>
          </p:cNvPr>
          <p:cNvSpPr txBox="1"/>
          <p:nvPr/>
        </p:nvSpPr>
        <p:spPr>
          <a:xfrm>
            <a:off x="2856417" y="5627421"/>
            <a:ext cx="4330869" cy="523220"/>
          </a:xfrm>
          <a:prstGeom prst="rect">
            <a:avLst/>
          </a:prstGeom>
          <a:noFill/>
        </p:spPr>
        <p:txBody>
          <a:bodyPr wrap="square" lIns="91440" tIns="45720" rIns="91440" bIns="45720" rtlCol="0" anchor="t">
            <a:spAutoFit/>
          </a:bodyPr>
          <a:lstStyle/>
          <a:p>
            <a:pPr algn="ctr"/>
            <a:r>
              <a:rPr lang="en-US" sz="1400" i="1" dirty="0">
                <a:solidFill>
                  <a:schemeClr val="tx1">
                    <a:lumMod val="75000"/>
                    <a:lumOff val="25000"/>
                  </a:schemeClr>
                </a:solidFill>
                <a:latin typeface="Century Gothic"/>
              </a:rPr>
              <a:t>Heat Sensitivity Index map shows areas that have heat-sensitive populations.</a:t>
            </a:r>
            <a:endParaRPr lang="en-US" sz="1400" i="1" dirty="0">
              <a:solidFill>
                <a:schemeClr val="tx1">
                  <a:lumMod val="75000"/>
                  <a:lumOff val="2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71AB5E5B-79DD-446C-8C8F-317341FAAACA}"/>
              </a:ext>
            </a:extLst>
          </p:cNvPr>
          <p:cNvSpPr txBox="1"/>
          <p:nvPr/>
        </p:nvSpPr>
        <p:spPr>
          <a:xfrm>
            <a:off x="7349678" y="5627421"/>
            <a:ext cx="4304100" cy="523220"/>
          </a:xfrm>
          <a:prstGeom prst="rect">
            <a:avLst/>
          </a:prstGeom>
          <a:noFill/>
        </p:spPr>
        <p:txBody>
          <a:bodyPr wrap="square" lIns="91440" tIns="45720" rIns="91440" bIns="45720" rtlCol="0" anchor="t">
            <a:spAutoFit/>
          </a:bodyPr>
          <a:lstStyle/>
          <a:p>
            <a:pPr algn="ctr"/>
            <a:r>
              <a:rPr lang="en-US" sz="1400" i="1" dirty="0">
                <a:solidFill>
                  <a:schemeClr val="tx1">
                    <a:lumMod val="75000"/>
                    <a:lumOff val="25000"/>
                  </a:schemeClr>
                </a:solidFill>
                <a:latin typeface="Century Gothic"/>
              </a:rPr>
              <a:t> Heat Exposure Index map shows areas that are more exposed to heat. </a:t>
            </a:r>
            <a:endParaRPr lang="en-US" sz="1400" i="1" dirty="0">
              <a:solidFill>
                <a:schemeClr val="tx1">
                  <a:lumMod val="75000"/>
                  <a:lumOff val="25000"/>
                </a:schemeClr>
              </a:solidFill>
              <a:latin typeface="Century Gothic" panose="020B0502020202020204" pitchFamily="34" charset="0"/>
            </a:endParaRPr>
          </a:p>
        </p:txBody>
      </p:sp>
      <p:grpSp>
        <p:nvGrpSpPr>
          <p:cNvPr id="32" name="Group 31">
            <a:extLst>
              <a:ext uri="{FF2B5EF4-FFF2-40B4-BE49-F238E27FC236}">
                <a16:creationId xmlns:a16="http://schemas.microsoft.com/office/drawing/2014/main" id="{F471AF92-33D7-4F0E-8613-1219284C984A}"/>
              </a:ext>
            </a:extLst>
          </p:cNvPr>
          <p:cNvGrpSpPr/>
          <p:nvPr/>
        </p:nvGrpSpPr>
        <p:grpSpPr>
          <a:xfrm>
            <a:off x="1016771" y="4504570"/>
            <a:ext cx="745332" cy="1122851"/>
            <a:chOff x="1241175" y="4346562"/>
            <a:chExt cx="745332" cy="1122851"/>
          </a:xfrm>
        </p:grpSpPr>
        <p:grpSp>
          <p:nvGrpSpPr>
            <p:cNvPr id="34" name="Group 33">
              <a:extLst>
                <a:ext uri="{FF2B5EF4-FFF2-40B4-BE49-F238E27FC236}">
                  <a16:creationId xmlns:a16="http://schemas.microsoft.com/office/drawing/2014/main" id="{30EE3738-D343-4BA4-AEBF-761FAD83C6B1}"/>
                </a:ext>
              </a:extLst>
            </p:cNvPr>
            <p:cNvGrpSpPr/>
            <p:nvPr/>
          </p:nvGrpSpPr>
          <p:grpSpPr>
            <a:xfrm>
              <a:off x="1241175" y="5010625"/>
              <a:ext cx="745332" cy="458788"/>
              <a:chOff x="1241175" y="5010625"/>
              <a:chExt cx="745332" cy="458788"/>
            </a:xfrm>
          </p:grpSpPr>
          <p:sp>
            <p:nvSpPr>
              <p:cNvPr id="39" name="TextBox 38">
                <a:extLst>
                  <a:ext uri="{FF2B5EF4-FFF2-40B4-BE49-F238E27FC236}">
                    <a16:creationId xmlns:a16="http://schemas.microsoft.com/office/drawing/2014/main" id="{4EC3EE6B-A1B8-4D7D-A824-32C79366086B}"/>
                  </a:ext>
                </a:extLst>
              </p:cNvPr>
              <p:cNvSpPr txBox="1"/>
              <p:nvPr/>
            </p:nvSpPr>
            <p:spPr>
              <a:xfrm>
                <a:off x="1241175" y="5015219"/>
                <a:ext cx="196435" cy="215445"/>
              </a:xfrm>
              <a:prstGeom prst="rect">
                <a:avLst/>
              </a:prstGeom>
              <a:noFill/>
              <a:ln>
                <a:noFill/>
              </a:ln>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0</a:t>
                </a:r>
              </a:p>
            </p:txBody>
          </p:sp>
          <p:cxnSp>
            <p:nvCxnSpPr>
              <p:cNvPr id="40" name="Connector: Elbow 39">
                <a:extLst>
                  <a:ext uri="{FF2B5EF4-FFF2-40B4-BE49-F238E27FC236}">
                    <a16:creationId xmlns:a16="http://schemas.microsoft.com/office/drawing/2014/main" id="{5EB989E7-90C0-46B4-894B-E7BE4CCB9F71}"/>
                  </a:ext>
                </a:extLst>
              </p:cNvPr>
              <p:cNvCxnSpPr>
                <a:cxnSpLocks/>
              </p:cNvCxnSpPr>
              <p:nvPr/>
            </p:nvCxnSpPr>
            <p:spPr>
              <a:xfrm>
                <a:off x="1334262" y="5190514"/>
                <a:ext cx="557162" cy="82976"/>
              </a:xfrm>
              <a:prstGeom prst="bentConnector3">
                <a:avLst>
                  <a:gd name="adj1" fmla="val 90"/>
                </a:avLst>
              </a:prstGeom>
              <a:noFill/>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2E5D647-F42A-4B4D-9081-DF423AB9BFFD}"/>
                  </a:ext>
                </a:extLst>
              </p:cNvPr>
              <p:cNvSpPr txBox="1"/>
              <p:nvPr/>
            </p:nvSpPr>
            <p:spPr>
              <a:xfrm>
                <a:off x="1795703" y="5010625"/>
                <a:ext cx="190804" cy="215445"/>
              </a:xfrm>
              <a:prstGeom prst="rect">
                <a:avLst/>
              </a:prstGeom>
              <a:noFill/>
              <a:ln>
                <a:noFill/>
              </a:ln>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5</a:t>
                </a:r>
              </a:p>
            </p:txBody>
          </p:sp>
          <p:sp>
            <p:nvSpPr>
              <p:cNvPr id="42" name="TextBox 41">
                <a:extLst>
                  <a:ext uri="{FF2B5EF4-FFF2-40B4-BE49-F238E27FC236}">
                    <a16:creationId xmlns:a16="http://schemas.microsoft.com/office/drawing/2014/main" id="{DC537C6B-9B7D-4F22-9E59-687A15089B92}"/>
                  </a:ext>
                </a:extLst>
              </p:cNvPr>
              <p:cNvSpPr txBox="1"/>
              <p:nvPr/>
            </p:nvSpPr>
            <p:spPr>
              <a:xfrm>
                <a:off x="1348929" y="5253968"/>
                <a:ext cx="545843" cy="215445"/>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miles</a:t>
                </a:r>
              </a:p>
            </p:txBody>
          </p:sp>
          <p:cxnSp>
            <p:nvCxnSpPr>
              <p:cNvPr id="43" name="Connector: Elbow 42">
                <a:extLst>
                  <a:ext uri="{FF2B5EF4-FFF2-40B4-BE49-F238E27FC236}">
                    <a16:creationId xmlns:a16="http://schemas.microsoft.com/office/drawing/2014/main" id="{24DCCE4D-C1BF-418B-8F35-83F964C6EF86}"/>
                  </a:ext>
                </a:extLst>
              </p:cNvPr>
              <p:cNvCxnSpPr>
                <a:cxnSpLocks/>
              </p:cNvCxnSpPr>
              <p:nvPr/>
            </p:nvCxnSpPr>
            <p:spPr>
              <a:xfrm flipH="1">
                <a:off x="1330914" y="5190386"/>
                <a:ext cx="557162" cy="82976"/>
              </a:xfrm>
              <a:prstGeom prst="bentConnector3">
                <a:avLst>
                  <a:gd name="adj1" fmla="val 90"/>
                </a:avLst>
              </a:prstGeom>
              <a:noFill/>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8A8D5BF6-48C8-4A15-A880-FDCCD049AE29}"/>
                </a:ext>
              </a:extLst>
            </p:cNvPr>
            <p:cNvGrpSpPr/>
            <p:nvPr/>
          </p:nvGrpSpPr>
          <p:grpSpPr>
            <a:xfrm>
              <a:off x="1504553" y="4346562"/>
              <a:ext cx="209884" cy="645154"/>
              <a:chOff x="1504553" y="4519555"/>
              <a:chExt cx="209884" cy="645154"/>
            </a:xfrm>
          </p:grpSpPr>
          <p:sp>
            <p:nvSpPr>
              <p:cNvPr id="36" name="Freeform: Shape 35">
                <a:extLst>
                  <a:ext uri="{FF2B5EF4-FFF2-40B4-BE49-F238E27FC236}">
                    <a16:creationId xmlns:a16="http://schemas.microsoft.com/office/drawing/2014/main" id="{E9B68D71-D0F6-4FE8-8B59-9D9123C9D55A}"/>
                  </a:ext>
                </a:extLst>
              </p:cNvPr>
              <p:cNvSpPr/>
              <p:nvPr/>
            </p:nvSpPr>
            <p:spPr>
              <a:xfrm>
                <a:off x="1542375" y="4855889"/>
                <a:ext cx="67123" cy="308692"/>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7" name="Freeform: Shape 36">
                <a:extLst>
                  <a:ext uri="{FF2B5EF4-FFF2-40B4-BE49-F238E27FC236}">
                    <a16:creationId xmlns:a16="http://schemas.microsoft.com/office/drawing/2014/main" id="{F0A04854-0871-4DD9-94DB-7438946EC67C}"/>
                  </a:ext>
                </a:extLst>
              </p:cNvPr>
              <p:cNvSpPr/>
              <p:nvPr/>
            </p:nvSpPr>
            <p:spPr>
              <a:xfrm flipH="1">
                <a:off x="1615126" y="4856017"/>
                <a:ext cx="67123" cy="308692"/>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8" name="TextBox 37">
                <a:extLst>
                  <a:ext uri="{FF2B5EF4-FFF2-40B4-BE49-F238E27FC236}">
                    <a16:creationId xmlns:a16="http://schemas.microsoft.com/office/drawing/2014/main" id="{FE24A8A4-9C59-4CA6-8623-7ED21F838EFF}"/>
                  </a:ext>
                </a:extLst>
              </p:cNvPr>
              <p:cNvSpPr txBox="1"/>
              <p:nvPr/>
            </p:nvSpPr>
            <p:spPr>
              <a:xfrm>
                <a:off x="1504553" y="4519555"/>
                <a:ext cx="209884" cy="276999"/>
              </a:xfrm>
              <a:prstGeom prst="rect">
                <a:avLst/>
              </a:prstGeom>
              <a:noFill/>
            </p:spPr>
            <p:txBody>
              <a:bodyPr wrap="square" rtlCol="0">
                <a:spAutoFit/>
              </a:bodyPr>
              <a:lstStyle/>
              <a:p>
                <a:pPr algn="ctr"/>
                <a:r>
                  <a:rPr lang="en-US" sz="1200" b="1" dirty="0">
                    <a:solidFill>
                      <a:schemeClr val="tx1">
                        <a:lumMod val="75000"/>
                        <a:lumOff val="25000"/>
                      </a:schemeClr>
                    </a:solidFill>
                  </a:rPr>
                  <a:t>N</a:t>
                </a:r>
              </a:p>
            </p:txBody>
          </p:sp>
        </p:grpSp>
      </p:grpSp>
      <p:grpSp>
        <p:nvGrpSpPr>
          <p:cNvPr id="13" name="Group 12">
            <a:extLst>
              <a:ext uri="{FF2B5EF4-FFF2-40B4-BE49-F238E27FC236}">
                <a16:creationId xmlns:a16="http://schemas.microsoft.com/office/drawing/2014/main" id="{DBAF18C9-64CC-4D01-B3D0-CCB068F2CBF1}"/>
              </a:ext>
            </a:extLst>
          </p:cNvPr>
          <p:cNvGrpSpPr/>
          <p:nvPr/>
        </p:nvGrpSpPr>
        <p:grpSpPr>
          <a:xfrm>
            <a:off x="1208996" y="2447966"/>
            <a:ext cx="870395" cy="1893520"/>
            <a:chOff x="712124" y="2481293"/>
            <a:chExt cx="870395" cy="1893520"/>
          </a:xfrm>
          <a:effectLst>
            <a:outerShdw blurRad="50800" dist="38100" dir="2700000" algn="tl" rotWithShape="0">
              <a:prstClr val="black">
                <a:alpha val="40000"/>
              </a:prstClr>
            </a:outerShdw>
          </a:effectLst>
        </p:grpSpPr>
        <p:grpSp>
          <p:nvGrpSpPr>
            <p:cNvPr id="12" name="Group 11">
              <a:extLst>
                <a:ext uri="{FF2B5EF4-FFF2-40B4-BE49-F238E27FC236}">
                  <a16:creationId xmlns:a16="http://schemas.microsoft.com/office/drawing/2014/main" id="{18724DA6-24C4-4A5E-811F-FBD4550E1AED}"/>
                </a:ext>
              </a:extLst>
            </p:cNvPr>
            <p:cNvGrpSpPr/>
            <p:nvPr/>
          </p:nvGrpSpPr>
          <p:grpSpPr>
            <a:xfrm>
              <a:off x="712124" y="2527683"/>
              <a:ext cx="312615" cy="1802634"/>
              <a:chOff x="712124" y="2778226"/>
              <a:chExt cx="312615" cy="1802634"/>
            </a:xfrm>
          </p:grpSpPr>
          <p:sp>
            <p:nvSpPr>
              <p:cNvPr id="14" name="Rectangle: Rounded Corners 13">
                <a:extLst>
                  <a:ext uri="{FF2B5EF4-FFF2-40B4-BE49-F238E27FC236}">
                    <a16:creationId xmlns:a16="http://schemas.microsoft.com/office/drawing/2014/main" id="{1CE7C7C1-C1D9-487E-AE06-8A621B10C6A9}"/>
                  </a:ext>
                </a:extLst>
              </p:cNvPr>
              <p:cNvSpPr/>
              <p:nvPr/>
            </p:nvSpPr>
            <p:spPr>
              <a:xfrm>
                <a:off x="712124" y="2778226"/>
                <a:ext cx="312615" cy="19538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661C4397-01C2-40D1-9470-AFE78C5DDF8B}"/>
                  </a:ext>
                </a:extLst>
              </p:cNvPr>
              <p:cNvSpPr/>
              <p:nvPr/>
            </p:nvSpPr>
            <p:spPr>
              <a:xfrm>
                <a:off x="712124" y="3581851"/>
                <a:ext cx="312615" cy="19538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Rounded Corners 25">
                <a:extLst>
                  <a:ext uri="{FF2B5EF4-FFF2-40B4-BE49-F238E27FC236}">
                    <a16:creationId xmlns:a16="http://schemas.microsoft.com/office/drawing/2014/main" id="{625EC3D7-EA6A-494B-B4D5-C1307A8371B4}"/>
                  </a:ext>
                </a:extLst>
              </p:cNvPr>
              <p:cNvSpPr/>
              <p:nvPr/>
            </p:nvSpPr>
            <p:spPr>
              <a:xfrm>
                <a:off x="712124" y="4385476"/>
                <a:ext cx="312615" cy="195384"/>
              </a:xfrm>
              <a:prstGeom prst="roundRect">
                <a:avLst/>
              </a:prstGeom>
              <a:solidFill>
                <a:srgbClr val="F3F7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A76EFA56-A2BF-434A-9691-E83723E9E480}"/>
                  </a:ext>
                </a:extLst>
              </p:cNvPr>
              <p:cNvSpPr/>
              <p:nvPr/>
            </p:nvSpPr>
            <p:spPr>
              <a:xfrm>
                <a:off x="712124" y="3180038"/>
                <a:ext cx="312615" cy="19538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5C5F3A29-2244-4AD9-A1E7-12370A9186A9}"/>
                  </a:ext>
                </a:extLst>
              </p:cNvPr>
              <p:cNvSpPr/>
              <p:nvPr/>
            </p:nvSpPr>
            <p:spPr>
              <a:xfrm>
                <a:off x="712124" y="3983664"/>
                <a:ext cx="312615" cy="19538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highlight>
                    <a:srgbClr val="FFFF00"/>
                  </a:highlight>
                  <a:cs typeface="Calibri"/>
                </a:endParaRPr>
              </a:p>
            </p:txBody>
          </p:sp>
        </p:grpSp>
        <p:sp>
          <p:nvSpPr>
            <p:cNvPr id="33" name="TextBox 32">
              <a:extLst>
                <a:ext uri="{FF2B5EF4-FFF2-40B4-BE49-F238E27FC236}">
                  <a16:creationId xmlns:a16="http://schemas.microsoft.com/office/drawing/2014/main" id="{A9FC91FA-7823-43F0-8BC6-157ABC5C6F59}"/>
                </a:ext>
              </a:extLst>
            </p:cNvPr>
            <p:cNvSpPr txBox="1"/>
            <p:nvPr/>
          </p:nvSpPr>
          <p:spPr>
            <a:xfrm>
              <a:off x="947944" y="2481293"/>
              <a:ext cx="6345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 5</a:t>
              </a:r>
            </a:p>
          </p:txBody>
        </p:sp>
        <p:sp>
          <p:nvSpPr>
            <p:cNvPr id="44" name="TextBox 43">
              <a:extLst>
                <a:ext uri="{FF2B5EF4-FFF2-40B4-BE49-F238E27FC236}">
                  <a16:creationId xmlns:a16="http://schemas.microsoft.com/office/drawing/2014/main" id="{4974A05F-F98E-4F5C-A806-3CBB58CDFE35}"/>
                </a:ext>
              </a:extLst>
            </p:cNvPr>
            <p:cNvSpPr txBox="1"/>
            <p:nvPr/>
          </p:nvSpPr>
          <p:spPr>
            <a:xfrm>
              <a:off x="947944" y="2877729"/>
              <a:ext cx="6345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 4</a:t>
              </a:r>
            </a:p>
          </p:txBody>
        </p:sp>
        <p:sp>
          <p:nvSpPr>
            <p:cNvPr id="45" name="TextBox 44">
              <a:extLst>
                <a:ext uri="{FF2B5EF4-FFF2-40B4-BE49-F238E27FC236}">
                  <a16:creationId xmlns:a16="http://schemas.microsoft.com/office/drawing/2014/main" id="{0226E899-5637-45A8-89A2-8A3D07CEAA0D}"/>
                </a:ext>
              </a:extLst>
            </p:cNvPr>
            <p:cNvSpPr txBox="1"/>
            <p:nvPr/>
          </p:nvSpPr>
          <p:spPr>
            <a:xfrm>
              <a:off x="947944" y="3274165"/>
              <a:ext cx="6345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 3</a:t>
              </a:r>
            </a:p>
          </p:txBody>
        </p:sp>
        <p:sp>
          <p:nvSpPr>
            <p:cNvPr id="46" name="TextBox 45">
              <a:extLst>
                <a:ext uri="{FF2B5EF4-FFF2-40B4-BE49-F238E27FC236}">
                  <a16:creationId xmlns:a16="http://schemas.microsoft.com/office/drawing/2014/main" id="{8BD3A720-074F-4545-9CB4-F6A219EC458E}"/>
                </a:ext>
              </a:extLst>
            </p:cNvPr>
            <p:cNvSpPr txBox="1"/>
            <p:nvPr/>
          </p:nvSpPr>
          <p:spPr>
            <a:xfrm>
              <a:off x="947944" y="3670601"/>
              <a:ext cx="6345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 2</a:t>
              </a:r>
            </a:p>
          </p:txBody>
        </p:sp>
        <p:sp>
          <p:nvSpPr>
            <p:cNvPr id="47" name="TextBox 46">
              <a:extLst>
                <a:ext uri="{FF2B5EF4-FFF2-40B4-BE49-F238E27FC236}">
                  <a16:creationId xmlns:a16="http://schemas.microsoft.com/office/drawing/2014/main" id="{0E39183A-7E73-4114-925B-641C75760AC4}"/>
                </a:ext>
              </a:extLst>
            </p:cNvPr>
            <p:cNvSpPr txBox="1"/>
            <p:nvPr/>
          </p:nvSpPr>
          <p:spPr>
            <a:xfrm>
              <a:off x="947944" y="4067036"/>
              <a:ext cx="6345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 1</a:t>
              </a:r>
            </a:p>
          </p:txBody>
        </p:sp>
      </p:grpSp>
      <p:sp>
        <p:nvSpPr>
          <p:cNvPr id="48" name="TextBox 47">
            <a:extLst>
              <a:ext uri="{FF2B5EF4-FFF2-40B4-BE49-F238E27FC236}">
                <a16:creationId xmlns:a16="http://schemas.microsoft.com/office/drawing/2014/main" id="{71A0AFF2-4113-4F96-ACF1-3740EF29D9D9}"/>
              </a:ext>
            </a:extLst>
          </p:cNvPr>
          <p:cNvSpPr txBox="1"/>
          <p:nvPr/>
        </p:nvSpPr>
        <p:spPr>
          <a:xfrm>
            <a:off x="843500" y="2032183"/>
            <a:ext cx="1154711"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Index</a:t>
            </a:r>
          </a:p>
        </p:txBody>
      </p:sp>
      <p:sp>
        <p:nvSpPr>
          <p:cNvPr id="49" name="TextBox 48">
            <a:extLst>
              <a:ext uri="{FF2B5EF4-FFF2-40B4-BE49-F238E27FC236}">
                <a16:creationId xmlns:a16="http://schemas.microsoft.com/office/drawing/2014/main" id="{1399F9D2-8879-4484-9703-FF60FF08F486}"/>
              </a:ext>
            </a:extLst>
          </p:cNvPr>
          <p:cNvSpPr txBox="1"/>
          <p:nvPr/>
        </p:nvSpPr>
        <p:spPr>
          <a:xfrm>
            <a:off x="5439266" y="1828739"/>
            <a:ext cx="1535898" cy="1015663"/>
          </a:xfrm>
          <a:prstGeom prst="rect">
            <a:avLst/>
          </a:prstGeom>
          <a:noFill/>
        </p:spPr>
        <p:txBody>
          <a:bodyPr wrap="square" rtlCol="0">
            <a:spAutoFit/>
          </a:bodyPr>
          <a:lstStyle/>
          <a:p>
            <a:pPr algn="r"/>
            <a:r>
              <a:rPr lang="en-US" sz="2000" b="1" dirty="0">
                <a:solidFill>
                  <a:schemeClr val="bg1"/>
                </a:solidFill>
                <a:latin typeface="Century Gothic" panose="020B0502020202020204" pitchFamily="34" charset="0"/>
              </a:rPr>
              <a:t>Heat</a:t>
            </a:r>
          </a:p>
          <a:p>
            <a:pPr algn="r"/>
            <a:r>
              <a:rPr lang="en-US" sz="2000" b="1" dirty="0">
                <a:solidFill>
                  <a:schemeClr val="accent4"/>
                </a:solidFill>
                <a:effectLst>
                  <a:outerShdw blurRad="50800" dist="38100" dir="2700000" algn="tl" rotWithShape="0">
                    <a:prstClr val="black">
                      <a:alpha val="40000"/>
                    </a:prstClr>
                  </a:outerShdw>
                </a:effectLst>
                <a:latin typeface="Century Gothic" panose="020B0502020202020204" pitchFamily="34" charset="0"/>
              </a:rPr>
              <a:t>Sensitivity</a:t>
            </a:r>
            <a:r>
              <a:rPr lang="en-US" sz="2000" b="1" dirty="0">
                <a:solidFill>
                  <a:schemeClr val="accent4"/>
                </a:solidFill>
                <a:latin typeface="Century Gothic" panose="020B0502020202020204" pitchFamily="34" charset="0"/>
              </a:rPr>
              <a:t> </a:t>
            </a:r>
            <a:r>
              <a:rPr lang="en-US" sz="2000" b="1" dirty="0">
                <a:solidFill>
                  <a:schemeClr val="bg1"/>
                </a:solidFill>
                <a:latin typeface="Century Gothic" panose="020B0502020202020204" pitchFamily="34" charset="0"/>
              </a:rPr>
              <a:t>Index</a:t>
            </a:r>
          </a:p>
        </p:txBody>
      </p:sp>
      <p:sp>
        <p:nvSpPr>
          <p:cNvPr id="50" name="TextBox 49">
            <a:extLst>
              <a:ext uri="{FF2B5EF4-FFF2-40B4-BE49-F238E27FC236}">
                <a16:creationId xmlns:a16="http://schemas.microsoft.com/office/drawing/2014/main" id="{39D8EB87-D9C4-4672-A0E5-03F1411A1007}"/>
              </a:ext>
            </a:extLst>
          </p:cNvPr>
          <p:cNvSpPr txBox="1"/>
          <p:nvPr/>
        </p:nvSpPr>
        <p:spPr>
          <a:xfrm>
            <a:off x="9888016" y="1842854"/>
            <a:ext cx="1535898" cy="1015663"/>
          </a:xfrm>
          <a:prstGeom prst="rect">
            <a:avLst/>
          </a:prstGeom>
          <a:noFill/>
        </p:spPr>
        <p:txBody>
          <a:bodyPr wrap="square" rtlCol="0">
            <a:spAutoFit/>
          </a:bodyPr>
          <a:lstStyle/>
          <a:p>
            <a:pPr algn="r"/>
            <a:r>
              <a:rPr lang="en-US" sz="2000" b="1" dirty="0">
                <a:solidFill>
                  <a:schemeClr val="bg1"/>
                </a:solidFill>
                <a:latin typeface="Century Gothic" panose="020B0502020202020204" pitchFamily="34" charset="0"/>
              </a:rPr>
              <a:t>Heat</a:t>
            </a:r>
          </a:p>
          <a:p>
            <a:pPr algn="r"/>
            <a:r>
              <a:rPr lang="en-US" sz="2000" b="1" dirty="0">
                <a:solidFill>
                  <a:schemeClr val="accent4"/>
                </a:solidFill>
                <a:effectLst>
                  <a:outerShdw blurRad="50800" dist="38100" dir="2700000" algn="tl" rotWithShape="0">
                    <a:prstClr val="black">
                      <a:alpha val="40000"/>
                    </a:prstClr>
                  </a:outerShdw>
                </a:effectLst>
                <a:latin typeface="Century Gothic" panose="020B0502020202020204" pitchFamily="34" charset="0"/>
              </a:rPr>
              <a:t>Exposure</a:t>
            </a:r>
          </a:p>
          <a:p>
            <a:pPr algn="r"/>
            <a:r>
              <a:rPr lang="en-US" sz="2000" b="1" dirty="0">
                <a:solidFill>
                  <a:schemeClr val="bg1"/>
                </a:solidFill>
                <a:latin typeface="Century Gothic" panose="020B0502020202020204" pitchFamily="34" charset="0"/>
              </a:rPr>
              <a:t>Index</a:t>
            </a:r>
          </a:p>
        </p:txBody>
      </p:sp>
    </p:spTree>
    <p:extLst>
      <p:ext uri="{BB962C8B-B14F-4D97-AF65-F5344CB8AC3E}">
        <p14:creationId xmlns:p14="http://schemas.microsoft.com/office/powerpoint/2010/main" val="20489063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id="{4F1D9DBA-8D81-4783-AE10-D3C01F42586B}"/>
              </a:ext>
            </a:extLst>
          </p:cNvPr>
          <p:cNvSpPr txBox="1"/>
          <p:nvPr/>
        </p:nvSpPr>
        <p:spPr>
          <a:xfrm>
            <a:off x="5200860" y="1422332"/>
            <a:ext cx="5792482" cy="646331"/>
          </a:xfrm>
          <a:prstGeom prst="rect">
            <a:avLst/>
          </a:prstGeom>
          <a:noFill/>
        </p:spPr>
        <p:txBody>
          <a:bodyPr wrap="square" rtlCol="0">
            <a:spAutoFit/>
          </a:bodyPr>
          <a:lstStyle/>
          <a:p>
            <a:pPr algn="r"/>
            <a:r>
              <a:rPr lang="en-US" sz="2000" b="1" dirty="0">
                <a:solidFill>
                  <a:schemeClr val="bg1"/>
                </a:solidFill>
                <a:latin typeface="Century Gothic" panose="020B0502020202020204" pitchFamily="34" charset="0"/>
              </a:rPr>
              <a:t>Land Use </a:t>
            </a:r>
          </a:p>
          <a:p>
            <a:pPr algn="r"/>
            <a:r>
              <a:rPr lang="en-US" sz="1600" b="1" dirty="0">
                <a:solidFill>
                  <a:schemeClr val="bg1"/>
                </a:solidFill>
                <a:latin typeface="Century Gothic" panose="020B0502020202020204" pitchFamily="34" charset="0"/>
              </a:rPr>
              <a:t>Fairfax County, VA</a:t>
            </a:r>
          </a:p>
        </p:txBody>
      </p:sp>
      <p:sp>
        <p:nvSpPr>
          <p:cNvPr id="8" name="TextBox 7">
            <a:extLst>
              <a:ext uri="{FF2B5EF4-FFF2-40B4-BE49-F238E27FC236}">
                <a16:creationId xmlns:a16="http://schemas.microsoft.com/office/drawing/2014/main" id="{23959619-ACDC-4D7C-8C83-198DE68B7D90}"/>
              </a:ext>
            </a:extLst>
          </p:cNvPr>
          <p:cNvSpPr txBox="1"/>
          <p:nvPr/>
        </p:nvSpPr>
        <p:spPr>
          <a:xfrm>
            <a:off x="9122586" y="5880259"/>
            <a:ext cx="1990084" cy="215444"/>
          </a:xfrm>
          <a:prstGeom prst="rect">
            <a:avLst/>
          </a:prstGeom>
          <a:noFill/>
        </p:spPr>
        <p:txBody>
          <a:bodyPr wrap="square" rtlCol="0">
            <a:spAutoFit/>
          </a:bodyPr>
          <a:lstStyle/>
          <a:p>
            <a:pPr algn="r"/>
            <a:r>
              <a:rPr lang="en-US" sz="800" i="1" dirty="0">
                <a:solidFill>
                  <a:schemeClr val="bg1">
                    <a:lumMod val="75000"/>
                  </a:schemeClr>
                </a:solidFill>
                <a:latin typeface="Century Gothic" panose="020B0502020202020204" pitchFamily="34" charset="0"/>
                <a:cs typeface="Times New Roman" panose="02020603050405020304" pitchFamily="18" charset="0"/>
              </a:rPr>
              <a:t>Basemap: Esri Light Gray Canvas</a:t>
            </a:r>
            <a:endParaRPr lang="en-US" sz="800" i="1" dirty="0">
              <a:solidFill>
                <a:schemeClr val="bg1">
                  <a:lumMod val="75000"/>
                </a:schemeClr>
              </a:solidFill>
              <a:latin typeface="Century Gothic" panose="020B0502020202020204" pitchFamily="34" charset="0"/>
            </a:endParaRPr>
          </a:p>
        </p:txBody>
      </p:sp>
      <p:cxnSp>
        <p:nvCxnSpPr>
          <p:cNvPr id="149" name="Straight Connector 148">
            <a:extLst>
              <a:ext uri="{FF2B5EF4-FFF2-40B4-BE49-F238E27FC236}">
                <a16:creationId xmlns:a16="http://schemas.microsoft.com/office/drawing/2014/main" id="{D1097A72-22DE-4184-A77E-70AF070DBDA8}"/>
              </a:ext>
            </a:extLst>
          </p:cNvPr>
          <p:cNvCxnSpPr/>
          <p:nvPr/>
        </p:nvCxnSpPr>
        <p:spPr>
          <a:xfrm>
            <a:off x="9915525" y="564118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92A48AE5-C2CC-4126-A442-DE304DEFFD05}"/>
              </a:ext>
            </a:extLst>
          </p:cNvPr>
          <p:cNvCxnSpPr/>
          <p:nvPr/>
        </p:nvCxnSpPr>
        <p:spPr>
          <a:xfrm flipV="1">
            <a:off x="10256044" y="5634038"/>
            <a:ext cx="0" cy="13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03A53183-EA61-4518-AF80-90CA8931AF96}"/>
              </a:ext>
            </a:extLst>
          </p:cNvPr>
          <p:cNvCxnSpPr>
            <a:cxnSpLocks/>
          </p:cNvCxnSpPr>
          <p:nvPr/>
        </p:nvCxnSpPr>
        <p:spPr>
          <a:xfrm>
            <a:off x="10910525" y="5408785"/>
            <a:ext cx="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4" name="TextBox 213">
            <a:extLst>
              <a:ext uri="{FF2B5EF4-FFF2-40B4-BE49-F238E27FC236}">
                <a16:creationId xmlns:a16="http://schemas.microsoft.com/office/drawing/2014/main" id="{76A87519-DD83-441A-BA4E-ABA3DDF5389B}"/>
              </a:ext>
            </a:extLst>
          </p:cNvPr>
          <p:cNvSpPr txBox="1"/>
          <p:nvPr/>
        </p:nvSpPr>
        <p:spPr>
          <a:xfrm>
            <a:off x="5268933" y="2814197"/>
            <a:ext cx="1131285" cy="461665"/>
          </a:xfrm>
          <a:prstGeom prst="rect">
            <a:avLst/>
          </a:prstGeom>
          <a:noFill/>
        </p:spPr>
        <p:txBody>
          <a:bodyPr wrap="square" rtlCol="0">
            <a:spAutoFit/>
          </a:bodyPr>
          <a:lstStyle/>
          <a:p>
            <a:pPr algn="ctr"/>
            <a:r>
              <a:rPr lang="en-US" sz="1200" b="1" dirty="0">
                <a:solidFill>
                  <a:schemeClr val="bg1"/>
                </a:solidFill>
                <a:latin typeface="Century Gothic" panose="020B0502020202020204" pitchFamily="34" charset="0"/>
              </a:rPr>
              <a:t>Categories</a:t>
            </a:r>
          </a:p>
          <a:p>
            <a:r>
              <a:rPr lang="en-US" sz="1200" b="1" dirty="0">
                <a:solidFill>
                  <a:schemeClr val="bg1"/>
                </a:solidFill>
                <a:latin typeface="Century Gothic" panose="020B0502020202020204" pitchFamily="34" charset="0"/>
              </a:rPr>
              <a:t>   </a:t>
            </a:r>
          </a:p>
        </p:txBody>
      </p:sp>
      <p:grpSp>
        <p:nvGrpSpPr>
          <p:cNvPr id="4" name="Group 3">
            <a:extLst>
              <a:ext uri="{FF2B5EF4-FFF2-40B4-BE49-F238E27FC236}">
                <a16:creationId xmlns:a16="http://schemas.microsoft.com/office/drawing/2014/main" id="{99D01264-2F3E-4D36-A487-F7FAC92841D3}"/>
              </a:ext>
            </a:extLst>
          </p:cNvPr>
          <p:cNvGrpSpPr/>
          <p:nvPr/>
        </p:nvGrpSpPr>
        <p:grpSpPr>
          <a:xfrm>
            <a:off x="10239352" y="4952950"/>
            <a:ext cx="909911" cy="959260"/>
            <a:chOff x="10143111" y="4878675"/>
            <a:chExt cx="909911" cy="959260"/>
          </a:xfrm>
        </p:grpSpPr>
        <p:grpSp>
          <p:nvGrpSpPr>
            <p:cNvPr id="52" name="Group 51">
              <a:extLst>
                <a:ext uri="{FF2B5EF4-FFF2-40B4-BE49-F238E27FC236}">
                  <a16:creationId xmlns:a16="http://schemas.microsoft.com/office/drawing/2014/main" id="{5251D03E-92C7-48F3-8F13-3041D18FE747}"/>
                </a:ext>
              </a:extLst>
            </p:cNvPr>
            <p:cNvGrpSpPr/>
            <p:nvPr/>
          </p:nvGrpSpPr>
          <p:grpSpPr>
            <a:xfrm>
              <a:off x="10143111" y="5424633"/>
              <a:ext cx="909911" cy="413302"/>
              <a:chOff x="10432714" y="4281124"/>
              <a:chExt cx="600075" cy="413302"/>
            </a:xfrm>
          </p:grpSpPr>
          <p:sp>
            <p:nvSpPr>
              <p:cNvPr id="58" name="TextBox 57">
                <a:extLst>
                  <a:ext uri="{FF2B5EF4-FFF2-40B4-BE49-F238E27FC236}">
                    <a16:creationId xmlns:a16="http://schemas.microsoft.com/office/drawing/2014/main" id="{53076578-1F2F-43E4-BA8F-B06918C89435}"/>
                  </a:ext>
                </a:extLst>
              </p:cNvPr>
              <p:cNvSpPr txBox="1"/>
              <p:nvPr/>
            </p:nvSpPr>
            <p:spPr>
              <a:xfrm>
                <a:off x="10432714" y="4285153"/>
                <a:ext cx="158152"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0</a:t>
                </a:r>
              </a:p>
            </p:txBody>
          </p:sp>
          <p:cxnSp>
            <p:nvCxnSpPr>
              <p:cNvPr id="59" name="Connector: Elbow 58">
                <a:extLst>
                  <a:ext uri="{FF2B5EF4-FFF2-40B4-BE49-F238E27FC236}">
                    <a16:creationId xmlns:a16="http://schemas.microsoft.com/office/drawing/2014/main" id="{21A3E1CB-D822-42DB-8715-BB0DE30E7648}"/>
                  </a:ext>
                </a:extLst>
              </p:cNvPr>
              <p:cNvCxnSpPr>
                <a:cxnSpLocks/>
              </p:cNvCxnSpPr>
              <p:nvPr/>
            </p:nvCxnSpPr>
            <p:spPr>
              <a:xfrm>
                <a:off x="10507403"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046354D5-CDB6-4447-A222-32D8B733FB39}"/>
                  </a:ext>
                </a:extLst>
              </p:cNvPr>
              <p:cNvSpPr txBox="1"/>
              <p:nvPr/>
            </p:nvSpPr>
            <p:spPr>
              <a:xfrm>
                <a:off x="10879171" y="4281124"/>
                <a:ext cx="153618"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5</a:t>
                </a:r>
              </a:p>
            </p:txBody>
          </p:sp>
          <p:sp>
            <p:nvSpPr>
              <p:cNvPr id="61" name="TextBox 60">
                <a:extLst>
                  <a:ext uri="{FF2B5EF4-FFF2-40B4-BE49-F238E27FC236}">
                    <a16:creationId xmlns:a16="http://schemas.microsoft.com/office/drawing/2014/main" id="{5F2E33B9-0E32-4458-9516-A25540B24BB0}"/>
                  </a:ext>
                </a:extLst>
              </p:cNvPr>
              <p:cNvSpPr txBox="1"/>
              <p:nvPr/>
            </p:nvSpPr>
            <p:spPr>
              <a:xfrm>
                <a:off x="10503284" y="4478982"/>
                <a:ext cx="439464" cy="215444"/>
              </a:xfrm>
              <a:prstGeom prst="rect">
                <a:avLst/>
              </a:prstGeom>
              <a:noFill/>
            </p:spPr>
            <p:txBody>
              <a:bodyPr wrap="square" rtlCol="0">
                <a:spAutoFit/>
              </a:bodyPr>
              <a:lstStyle/>
              <a:p>
                <a:pPr algn="ctr"/>
                <a:r>
                  <a:rPr lang="en-US" sz="800" dirty="0">
                    <a:solidFill>
                      <a:schemeClr val="bg1">
                        <a:lumMod val="85000"/>
                      </a:schemeClr>
                    </a:solidFill>
                    <a:latin typeface="Century Gothic" panose="020B0502020202020204" pitchFamily="34" charset="0"/>
                  </a:rPr>
                  <a:t>miles</a:t>
                </a:r>
              </a:p>
            </p:txBody>
          </p:sp>
          <p:cxnSp>
            <p:nvCxnSpPr>
              <p:cNvPr id="62" name="Connector: Elbow 61">
                <a:extLst>
                  <a:ext uri="{FF2B5EF4-FFF2-40B4-BE49-F238E27FC236}">
                    <a16:creationId xmlns:a16="http://schemas.microsoft.com/office/drawing/2014/main" id="{3BBA01D7-F7AF-4C91-BE88-A1BFECCC28A8}"/>
                  </a:ext>
                </a:extLst>
              </p:cNvPr>
              <p:cNvCxnSpPr>
                <a:cxnSpLocks/>
              </p:cNvCxnSpPr>
              <p:nvPr/>
            </p:nvCxnSpPr>
            <p:spPr>
              <a:xfrm flipH="1">
                <a:off x="10509920"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AB2AE3A0-23FA-466F-ABD2-78A03849A505}"/>
                </a:ext>
              </a:extLst>
            </p:cNvPr>
            <p:cNvGrpSpPr/>
            <p:nvPr/>
          </p:nvGrpSpPr>
          <p:grpSpPr>
            <a:xfrm>
              <a:off x="10471802" y="4878675"/>
              <a:ext cx="185943" cy="545958"/>
              <a:chOff x="10568680" y="3769770"/>
              <a:chExt cx="185943" cy="545958"/>
            </a:xfrm>
          </p:grpSpPr>
          <p:sp>
            <p:nvSpPr>
              <p:cNvPr id="54" name="Freeform: Shape 53">
                <a:extLst>
                  <a:ext uri="{FF2B5EF4-FFF2-40B4-BE49-F238E27FC236}">
                    <a16:creationId xmlns:a16="http://schemas.microsoft.com/office/drawing/2014/main" id="{2376DEBE-8010-4FA0-B901-902497BED8FC}"/>
                  </a:ext>
                </a:extLst>
              </p:cNvPr>
              <p:cNvSpPr/>
              <p:nvPr/>
            </p:nvSpPr>
            <p:spPr>
              <a:xfrm>
                <a:off x="10641193" y="4044990"/>
                <a:ext cx="54041"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nvGrpSpPr>
              <p:cNvPr id="55" name="Group 54">
                <a:extLst>
                  <a:ext uri="{FF2B5EF4-FFF2-40B4-BE49-F238E27FC236}">
                    <a16:creationId xmlns:a16="http://schemas.microsoft.com/office/drawing/2014/main" id="{E6E9B604-F6C4-4E4D-B610-9D5059617575}"/>
                  </a:ext>
                </a:extLst>
              </p:cNvPr>
              <p:cNvGrpSpPr/>
              <p:nvPr/>
            </p:nvGrpSpPr>
            <p:grpSpPr>
              <a:xfrm>
                <a:off x="10568680" y="3769770"/>
                <a:ext cx="185943" cy="545958"/>
                <a:chOff x="10952217" y="4612732"/>
                <a:chExt cx="185943" cy="545958"/>
              </a:xfrm>
            </p:grpSpPr>
            <p:sp>
              <p:nvSpPr>
                <p:cNvPr id="56" name="Freeform: Shape 55">
                  <a:extLst>
                    <a:ext uri="{FF2B5EF4-FFF2-40B4-BE49-F238E27FC236}">
                      <a16:creationId xmlns:a16="http://schemas.microsoft.com/office/drawing/2014/main" id="{E587909B-FED3-4C77-A5E0-46457DFE048D}"/>
                    </a:ext>
                  </a:extLst>
                </p:cNvPr>
                <p:cNvSpPr/>
                <p:nvPr/>
              </p:nvSpPr>
              <p:spPr>
                <a:xfrm flipH="1">
                  <a:off x="11084118" y="4887952"/>
                  <a:ext cx="54042"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57" name="TextBox 56">
                  <a:extLst>
                    <a:ext uri="{FF2B5EF4-FFF2-40B4-BE49-F238E27FC236}">
                      <a16:creationId xmlns:a16="http://schemas.microsoft.com/office/drawing/2014/main" id="{A40EC951-6838-4730-8902-1FEC1FCBA166}"/>
                    </a:ext>
                  </a:extLst>
                </p:cNvPr>
                <p:cNvSpPr txBox="1"/>
                <p:nvPr/>
              </p:nvSpPr>
              <p:spPr>
                <a:xfrm>
                  <a:off x="10952217" y="4612732"/>
                  <a:ext cx="168980" cy="276999"/>
                </a:xfrm>
                <a:prstGeom prst="rect">
                  <a:avLst/>
                </a:prstGeom>
                <a:noFill/>
              </p:spPr>
              <p:txBody>
                <a:bodyPr wrap="square" rtlCol="0">
                  <a:spAutoFit/>
                </a:bodyPr>
                <a:lstStyle/>
                <a:p>
                  <a:r>
                    <a:rPr lang="en-US" sz="1200" b="1" dirty="0">
                      <a:solidFill>
                        <a:schemeClr val="bg1">
                          <a:lumMod val="85000"/>
                        </a:schemeClr>
                      </a:solidFill>
                    </a:rPr>
                    <a:t>N</a:t>
                  </a:r>
                </a:p>
              </p:txBody>
            </p:sp>
          </p:grpSp>
        </p:grpSp>
      </p:grpSp>
      <p:pic>
        <p:nvPicPr>
          <p:cNvPr id="2" name="Picture 2">
            <a:extLst>
              <a:ext uri="{FF2B5EF4-FFF2-40B4-BE49-F238E27FC236}">
                <a16:creationId xmlns:a16="http://schemas.microsoft.com/office/drawing/2014/main" id="{0D1DE32E-BB27-42E2-9E5B-D5566EB04AAA}"/>
              </a:ext>
            </a:extLst>
          </p:cNvPr>
          <p:cNvPicPr>
            <a:picLocks noChangeAspect="1"/>
          </p:cNvPicPr>
          <p:nvPr/>
        </p:nvPicPr>
        <p:blipFill>
          <a:blip r:embed="rId3"/>
          <a:stretch>
            <a:fillRect/>
          </a:stretch>
        </p:blipFill>
        <p:spPr>
          <a:xfrm>
            <a:off x="5390417" y="3112844"/>
            <a:ext cx="590550" cy="2695575"/>
          </a:xfrm>
          <a:prstGeom prst="rect">
            <a:avLst/>
          </a:prstGeom>
        </p:spPr>
      </p:pic>
      <p:sp>
        <p:nvSpPr>
          <p:cNvPr id="19" name="Rectangle 18">
            <a:extLst>
              <a:ext uri="{FF2B5EF4-FFF2-40B4-BE49-F238E27FC236}">
                <a16:creationId xmlns:a16="http://schemas.microsoft.com/office/drawing/2014/main" id="{CF10B4B0-293C-45AC-AA71-38B1DDA6B557}"/>
              </a:ext>
            </a:extLst>
          </p:cNvPr>
          <p:cNvSpPr/>
          <p:nvPr/>
        </p:nvSpPr>
        <p:spPr>
          <a:xfrm>
            <a:off x="495297" y="754797"/>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RESULTS</a:t>
            </a:r>
          </a:p>
        </p:txBody>
      </p:sp>
      <p:cxnSp>
        <p:nvCxnSpPr>
          <p:cNvPr id="20" name="Straight Connector 19">
            <a:extLst>
              <a:ext uri="{FF2B5EF4-FFF2-40B4-BE49-F238E27FC236}">
                <a16:creationId xmlns:a16="http://schemas.microsoft.com/office/drawing/2014/main" id="{AEA16A17-080D-491E-AE6B-A41556736F93}"/>
              </a:ext>
            </a:extLst>
          </p:cNvPr>
          <p:cNvCxnSpPr>
            <a:cxnSpLocks/>
          </p:cNvCxnSpPr>
          <p:nvPr/>
        </p:nvCxnSpPr>
        <p:spPr>
          <a:xfrm>
            <a:off x="581891" y="1290762"/>
            <a:ext cx="18308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E46052C-73FB-45BF-A574-C33670B76190}"/>
              </a:ext>
            </a:extLst>
          </p:cNvPr>
          <p:cNvCxnSpPr>
            <a:cxnSpLocks/>
          </p:cNvCxnSpPr>
          <p:nvPr/>
        </p:nvCxnSpPr>
        <p:spPr>
          <a:xfrm>
            <a:off x="581891" y="528762"/>
            <a:ext cx="18308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EC627CB-C3E3-404F-9900-2BA82EACAE0A}"/>
              </a:ext>
            </a:extLst>
          </p:cNvPr>
          <p:cNvSpPr/>
          <p:nvPr/>
        </p:nvSpPr>
        <p:spPr>
          <a:xfrm>
            <a:off x="2477825" y="754797"/>
            <a:ext cx="9714175" cy="419100"/>
          </a:xfrm>
          <a:prstGeom prst="rect">
            <a:avLst/>
          </a:prstGeom>
        </p:spPr>
        <p:txBody>
          <a:bodyPr wrap="square" anchor="ctr">
            <a:noAutofit/>
          </a:bodyPr>
          <a:lstStyle/>
          <a:p>
            <a:pPr lvl="0"/>
            <a:r>
              <a:rPr lang="en-US" sz="4000" dirty="0">
                <a:solidFill>
                  <a:srgbClr val="266E99"/>
                </a:solidFill>
                <a:latin typeface="Century Gothic" panose="020F0302020204030204"/>
              </a:rPr>
              <a:t>- Vulnerability Index</a:t>
            </a:r>
          </a:p>
        </p:txBody>
      </p:sp>
      <p:sp>
        <p:nvSpPr>
          <p:cNvPr id="23" name="TextBox 22">
            <a:extLst>
              <a:ext uri="{FF2B5EF4-FFF2-40B4-BE49-F238E27FC236}">
                <a16:creationId xmlns:a16="http://schemas.microsoft.com/office/drawing/2014/main" id="{1EFD9128-EF1D-497C-A683-38109D8D0E0D}"/>
              </a:ext>
            </a:extLst>
          </p:cNvPr>
          <p:cNvSpPr txBox="1"/>
          <p:nvPr/>
        </p:nvSpPr>
        <p:spPr>
          <a:xfrm>
            <a:off x="865251" y="2646995"/>
            <a:ext cx="3740045" cy="1938992"/>
          </a:xfrm>
          <a:prstGeom prst="rect">
            <a:avLst/>
          </a:prstGeom>
          <a:noFill/>
        </p:spPr>
        <p:txBody>
          <a:bodyPr wrap="square" lIns="91440" tIns="45720" rIns="91440" bIns="45720" rtlCol="0" anchor="t">
            <a:spAutoFit/>
          </a:bodyPr>
          <a:lstStyle/>
          <a:p>
            <a:r>
              <a:rPr lang="en-US" sz="2000" i="1" dirty="0">
                <a:solidFill>
                  <a:schemeClr val="tx1">
                    <a:lumMod val="75000"/>
                    <a:lumOff val="25000"/>
                  </a:schemeClr>
                </a:solidFill>
                <a:latin typeface="Century Gothic"/>
              </a:rPr>
              <a:t>Heat Vulnerability Index map shows areas that have a combination of heat-sensitive populations and higher-than-average temperatures.</a:t>
            </a:r>
          </a:p>
        </p:txBody>
      </p:sp>
      <p:pic>
        <p:nvPicPr>
          <p:cNvPr id="6" name="Picture 5" descr="Map&#10;&#10;Description automatically generated">
            <a:extLst>
              <a:ext uri="{FF2B5EF4-FFF2-40B4-BE49-F238E27FC236}">
                <a16:creationId xmlns:a16="http://schemas.microsoft.com/office/drawing/2014/main" id="{03471D28-6A76-40BB-A196-38C04D11C890}"/>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8522" t="1687" r="167" b="10981"/>
          <a:stretch/>
        </p:blipFill>
        <p:spPr>
          <a:xfrm>
            <a:off x="5022170" y="1422332"/>
            <a:ext cx="6365843" cy="4704704"/>
          </a:xfrm>
          <a:prstGeom prst="rect">
            <a:avLst/>
          </a:prstGeom>
          <a:effectLst>
            <a:outerShdw blurRad="50800" dist="38100" dir="2700000" algn="tl" rotWithShape="0">
              <a:prstClr val="black">
                <a:alpha val="40000"/>
              </a:prstClr>
            </a:outerShdw>
          </a:effectLst>
        </p:spPr>
      </p:pic>
      <p:sp>
        <p:nvSpPr>
          <p:cNvPr id="64" name="TextBox 63">
            <a:extLst>
              <a:ext uri="{FF2B5EF4-FFF2-40B4-BE49-F238E27FC236}">
                <a16:creationId xmlns:a16="http://schemas.microsoft.com/office/drawing/2014/main" id="{99934AB1-CDDB-4226-AD41-C6FA6685BD97}"/>
              </a:ext>
            </a:extLst>
          </p:cNvPr>
          <p:cNvSpPr txBox="1"/>
          <p:nvPr/>
        </p:nvSpPr>
        <p:spPr>
          <a:xfrm>
            <a:off x="5455694" y="1630392"/>
            <a:ext cx="5792482"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2000" b="1" dirty="0">
                <a:solidFill>
                  <a:schemeClr val="bg1"/>
                </a:solidFill>
                <a:effectLst>
                  <a:outerShdw blurRad="50800" dist="38100" dir="2700000" algn="tl" rotWithShape="0">
                    <a:prstClr val="black">
                      <a:alpha val="40000"/>
                    </a:prstClr>
                  </a:outerShdw>
                </a:effectLst>
                <a:latin typeface="Century Gothic" panose="020B0502020202020204" pitchFamily="34" charset="0"/>
              </a:rPr>
              <a:t>Heat Vulnerability</a:t>
            </a:r>
            <a:r>
              <a:rPr lang="en-US" sz="2000" b="1" dirty="0">
                <a:solidFill>
                  <a:schemeClr val="bg1"/>
                </a:solidFill>
                <a:latin typeface="Century Gothic" panose="020B0502020202020204" pitchFamily="34" charset="0"/>
              </a:rPr>
              <a:t> </a:t>
            </a:r>
          </a:p>
          <a:p>
            <a:pPr algn="r"/>
            <a:r>
              <a:rPr lang="en-US" sz="2000" b="1" dirty="0">
                <a:solidFill>
                  <a:schemeClr val="bg1"/>
                </a:solidFill>
                <a:latin typeface="Century Gothic" panose="020B0502020202020204" pitchFamily="34" charset="0"/>
              </a:rPr>
              <a:t>Index</a:t>
            </a:r>
            <a:endParaRPr lang="en-US" sz="1600" b="1" dirty="0">
              <a:solidFill>
                <a:schemeClr val="bg1"/>
              </a:solidFill>
              <a:latin typeface="Century Gothic" panose="020B0502020202020204" pitchFamily="34" charset="0"/>
            </a:endParaRPr>
          </a:p>
        </p:txBody>
      </p:sp>
      <p:grpSp>
        <p:nvGrpSpPr>
          <p:cNvPr id="66" name="Group 65">
            <a:extLst>
              <a:ext uri="{FF2B5EF4-FFF2-40B4-BE49-F238E27FC236}">
                <a16:creationId xmlns:a16="http://schemas.microsoft.com/office/drawing/2014/main" id="{218F9F98-471D-4E7B-AC6E-0503771D4855}"/>
              </a:ext>
            </a:extLst>
          </p:cNvPr>
          <p:cNvGrpSpPr/>
          <p:nvPr/>
        </p:nvGrpSpPr>
        <p:grpSpPr>
          <a:xfrm>
            <a:off x="10353203" y="5088480"/>
            <a:ext cx="909911" cy="959260"/>
            <a:chOff x="10143111" y="4878675"/>
            <a:chExt cx="909911" cy="959260"/>
          </a:xfrm>
        </p:grpSpPr>
        <p:grpSp>
          <p:nvGrpSpPr>
            <p:cNvPr id="67" name="Group 66">
              <a:extLst>
                <a:ext uri="{FF2B5EF4-FFF2-40B4-BE49-F238E27FC236}">
                  <a16:creationId xmlns:a16="http://schemas.microsoft.com/office/drawing/2014/main" id="{5DEA968D-3623-4B69-B7A0-5898B90130A2}"/>
                </a:ext>
              </a:extLst>
            </p:cNvPr>
            <p:cNvGrpSpPr/>
            <p:nvPr/>
          </p:nvGrpSpPr>
          <p:grpSpPr>
            <a:xfrm>
              <a:off x="10143111" y="5424633"/>
              <a:ext cx="909911" cy="413302"/>
              <a:chOff x="10432714" y="4281124"/>
              <a:chExt cx="600075" cy="413302"/>
            </a:xfrm>
          </p:grpSpPr>
          <p:sp>
            <p:nvSpPr>
              <p:cNvPr id="73" name="TextBox 72">
                <a:extLst>
                  <a:ext uri="{FF2B5EF4-FFF2-40B4-BE49-F238E27FC236}">
                    <a16:creationId xmlns:a16="http://schemas.microsoft.com/office/drawing/2014/main" id="{9DDCD0F2-2C9D-4763-B5D4-B928BCAE638D}"/>
                  </a:ext>
                </a:extLst>
              </p:cNvPr>
              <p:cNvSpPr txBox="1"/>
              <p:nvPr/>
            </p:nvSpPr>
            <p:spPr>
              <a:xfrm>
                <a:off x="10432714" y="4285153"/>
                <a:ext cx="158152"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0</a:t>
                </a:r>
              </a:p>
            </p:txBody>
          </p:sp>
          <p:cxnSp>
            <p:nvCxnSpPr>
              <p:cNvPr id="74" name="Connector: Elbow 73">
                <a:extLst>
                  <a:ext uri="{FF2B5EF4-FFF2-40B4-BE49-F238E27FC236}">
                    <a16:creationId xmlns:a16="http://schemas.microsoft.com/office/drawing/2014/main" id="{2995BCF3-F4AA-4FCD-AEF8-CFA2EDF96586}"/>
                  </a:ext>
                </a:extLst>
              </p:cNvPr>
              <p:cNvCxnSpPr>
                <a:cxnSpLocks/>
              </p:cNvCxnSpPr>
              <p:nvPr/>
            </p:nvCxnSpPr>
            <p:spPr>
              <a:xfrm>
                <a:off x="10507403"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F3F9B85A-7ADF-4F9D-A4BF-3DC1EE294255}"/>
                  </a:ext>
                </a:extLst>
              </p:cNvPr>
              <p:cNvSpPr txBox="1"/>
              <p:nvPr/>
            </p:nvSpPr>
            <p:spPr>
              <a:xfrm>
                <a:off x="10879171" y="4281124"/>
                <a:ext cx="153618"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5</a:t>
                </a:r>
              </a:p>
            </p:txBody>
          </p:sp>
          <p:sp>
            <p:nvSpPr>
              <p:cNvPr id="76" name="TextBox 75">
                <a:extLst>
                  <a:ext uri="{FF2B5EF4-FFF2-40B4-BE49-F238E27FC236}">
                    <a16:creationId xmlns:a16="http://schemas.microsoft.com/office/drawing/2014/main" id="{44CC4346-709E-4445-A433-4635DED0DD22}"/>
                  </a:ext>
                </a:extLst>
              </p:cNvPr>
              <p:cNvSpPr txBox="1"/>
              <p:nvPr/>
            </p:nvSpPr>
            <p:spPr>
              <a:xfrm>
                <a:off x="10503284" y="4478982"/>
                <a:ext cx="439464" cy="215444"/>
              </a:xfrm>
              <a:prstGeom prst="rect">
                <a:avLst/>
              </a:prstGeom>
              <a:noFill/>
            </p:spPr>
            <p:txBody>
              <a:bodyPr wrap="square" rtlCol="0">
                <a:spAutoFit/>
              </a:bodyPr>
              <a:lstStyle/>
              <a:p>
                <a:pPr algn="ctr"/>
                <a:r>
                  <a:rPr lang="en-US" sz="800" dirty="0">
                    <a:solidFill>
                      <a:schemeClr val="bg1">
                        <a:lumMod val="85000"/>
                      </a:schemeClr>
                    </a:solidFill>
                    <a:latin typeface="Century Gothic" panose="020B0502020202020204" pitchFamily="34" charset="0"/>
                  </a:rPr>
                  <a:t>miles</a:t>
                </a:r>
              </a:p>
            </p:txBody>
          </p:sp>
          <p:cxnSp>
            <p:nvCxnSpPr>
              <p:cNvPr id="77" name="Connector: Elbow 76">
                <a:extLst>
                  <a:ext uri="{FF2B5EF4-FFF2-40B4-BE49-F238E27FC236}">
                    <a16:creationId xmlns:a16="http://schemas.microsoft.com/office/drawing/2014/main" id="{ADE3B7AD-7C16-488C-AC62-9D6F76F8C473}"/>
                  </a:ext>
                </a:extLst>
              </p:cNvPr>
              <p:cNvCxnSpPr>
                <a:cxnSpLocks/>
              </p:cNvCxnSpPr>
              <p:nvPr/>
            </p:nvCxnSpPr>
            <p:spPr>
              <a:xfrm flipH="1">
                <a:off x="10509920"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51A2DC57-5AF3-495D-96B9-6F143EF90B64}"/>
                </a:ext>
              </a:extLst>
            </p:cNvPr>
            <p:cNvGrpSpPr/>
            <p:nvPr/>
          </p:nvGrpSpPr>
          <p:grpSpPr>
            <a:xfrm>
              <a:off x="10471802" y="4878675"/>
              <a:ext cx="185943" cy="545958"/>
              <a:chOff x="10568680" y="3769770"/>
              <a:chExt cx="185943" cy="545958"/>
            </a:xfrm>
          </p:grpSpPr>
          <p:sp>
            <p:nvSpPr>
              <p:cNvPr id="69" name="Freeform: Shape 68">
                <a:extLst>
                  <a:ext uri="{FF2B5EF4-FFF2-40B4-BE49-F238E27FC236}">
                    <a16:creationId xmlns:a16="http://schemas.microsoft.com/office/drawing/2014/main" id="{400A3925-8406-45B6-BECC-490AF4B98F20}"/>
                  </a:ext>
                </a:extLst>
              </p:cNvPr>
              <p:cNvSpPr/>
              <p:nvPr/>
            </p:nvSpPr>
            <p:spPr>
              <a:xfrm>
                <a:off x="10641193" y="4044990"/>
                <a:ext cx="54041"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nvGrpSpPr>
              <p:cNvPr id="70" name="Group 69">
                <a:extLst>
                  <a:ext uri="{FF2B5EF4-FFF2-40B4-BE49-F238E27FC236}">
                    <a16:creationId xmlns:a16="http://schemas.microsoft.com/office/drawing/2014/main" id="{E732F1D7-867C-402C-BE75-6BC689FDFC11}"/>
                  </a:ext>
                </a:extLst>
              </p:cNvPr>
              <p:cNvGrpSpPr/>
              <p:nvPr/>
            </p:nvGrpSpPr>
            <p:grpSpPr>
              <a:xfrm>
                <a:off x="10568680" y="3769770"/>
                <a:ext cx="185943" cy="545958"/>
                <a:chOff x="10952217" y="4612732"/>
                <a:chExt cx="185943" cy="545958"/>
              </a:xfrm>
            </p:grpSpPr>
            <p:sp>
              <p:nvSpPr>
                <p:cNvPr id="71" name="Freeform: Shape 70">
                  <a:extLst>
                    <a:ext uri="{FF2B5EF4-FFF2-40B4-BE49-F238E27FC236}">
                      <a16:creationId xmlns:a16="http://schemas.microsoft.com/office/drawing/2014/main" id="{BDF248A3-C753-4192-91D4-1A8F04F1ABFD}"/>
                    </a:ext>
                  </a:extLst>
                </p:cNvPr>
                <p:cNvSpPr/>
                <p:nvPr/>
              </p:nvSpPr>
              <p:spPr>
                <a:xfrm flipH="1">
                  <a:off x="11084118" y="4887952"/>
                  <a:ext cx="54042"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72" name="TextBox 71">
                  <a:extLst>
                    <a:ext uri="{FF2B5EF4-FFF2-40B4-BE49-F238E27FC236}">
                      <a16:creationId xmlns:a16="http://schemas.microsoft.com/office/drawing/2014/main" id="{C01C2A05-A24A-4EC8-ADDF-F9AA2342EA46}"/>
                    </a:ext>
                  </a:extLst>
                </p:cNvPr>
                <p:cNvSpPr txBox="1"/>
                <p:nvPr/>
              </p:nvSpPr>
              <p:spPr>
                <a:xfrm>
                  <a:off x="10952217" y="4612732"/>
                  <a:ext cx="168980" cy="276999"/>
                </a:xfrm>
                <a:prstGeom prst="rect">
                  <a:avLst/>
                </a:prstGeom>
                <a:noFill/>
              </p:spPr>
              <p:txBody>
                <a:bodyPr wrap="square" rtlCol="0">
                  <a:spAutoFit/>
                </a:bodyPr>
                <a:lstStyle/>
                <a:p>
                  <a:r>
                    <a:rPr lang="en-US" sz="1200" b="1" dirty="0">
                      <a:solidFill>
                        <a:schemeClr val="bg1">
                          <a:lumMod val="85000"/>
                        </a:schemeClr>
                      </a:solidFill>
                    </a:rPr>
                    <a:t>N</a:t>
                  </a:r>
                </a:p>
              </p:txBody>
            </p:sp>
          </p:grpSp>
        </p:grpSp>
      </p:grpSp>
      <p:grpSp>
        <p:nvGrpSpPr>
          <p:cNvPr id="5" name="Group 4">
            <a:extLst>
              <a:ext uri="{FF2B5EF4-FFF2-40B4-BE49-F238E27FC236}">
                <a16:creationId xmlns:a16="http://schemas.microsoft.com/office/drawing/2014/main" id="{C538B750-27B7-472F-A78A-A5C2005F5511}"/>
              </a:ext>
            </a:extLst>
          </p:cNvPr>
          <p:cNvGrpSpPr/>
          <p:nvPr/>
        </p:nvGrpSpPr>
        <p:grpSpPr>
          <a:xfrm>
            <a:off x="5170355" y="4129308"/>
            <a:ext cx="1154711" cy="1782902"/>
            <a:chOff x="5145866" y="4047041"/>
            <a:chExt cx="1154711" cy="1782902"/>
          </a:xfrm>
        </p:grpSpPr>
        <p:grpSp>
          <p:nvGrpSpPr>
            <p:cNvPr id="9" name="Group 8">
              <a:extLst>
                <a:ext uri="{FF2B5EF4-FFF2-40B4-BE49-F238E27FC236}">
                  <a16:creationId xmlns:a16="http://schemas.microsoft.com/office/drawing/2014/main" id="{A29F8A4D-FDB0-4669-B8F8-B3E1B6746956}"/>
                </a:ext>
              </a:extLst>
            </p:cNvPr>
            <p:cNvGrpSpPr/>
            <p:nvPr/>
          </p:nvGrpSpPr>
          <p:grpSpPr>
            <a:xfrm>
              <a:off x="5377798" y="4451190"/>
              <a:ext cx="315545" cy="1334631"/>
              <a:chOff x="5377798" y="4451190"/>
              <a:chExt cx="315545" cy="1334631"/>
            </a:xfrm>
          </p:grpSpPr>
          <p:sp>
            <p:nvSpPr>
              <p:cNvPr id="85" name="Rectangle: Rounded Corners 84">
                <a:extLst>
                  <a:ext uri="{FF2B5EF4-FFF2-40B4-BE49-F238E27FC236}">
                    <a16:creationId xmlns:a16="http://schemas.microsoft.com/office/drawing/2014/main" id="{4B2621B9-0EC1-4D5A-A1DB-9F05240FE0FE}"/>
                  </a:ext>
                </a:extLst>
              </p:cNvPr>
              <p:cNvSpPr/>
              <p:nvPr/>
            </p:nvSpPr>
            <p:spPr>
              <a:xfrm>
                <a:off x="5377798" y="4451190"/>
                <a:ext cx="315545" cy="216158"/>
              </a:xfrm>
              <a:prstGeom prst="roundRect">
                <a:avLst/>
              </a:prstGeom>
              <a:solidFill>
                <a:srgbClr val="4D004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Rounded Corners 85">
                <a:extLst>
                  <a:ext uri="{FF2B5EF4-FFF2-40B4-BE49-F238E27FC236}">
                    <a16:creationId xmlns:a16="http://schemas.microsoft.com/office/drawing/2014/main" id="{02647764-8FD2-4781-A39E-266641BFC45A}"/>
                  </a:ext>
                </a:extLst>
              </p:cNvPr>
              <p:cNvSpPr/>
              <p:nvPr/>
            </p:nvSpPr>
            <p:spPr>
              <a:xfrm>
                <a:off x="5377798" y="5010426"/>
                <a:ext cx="315545" cy="216158"/>
              </a:xfrm>
              <a:prstGeom prst="roundRect">
                <a:avLst/>
              </a:prstGeom>
              <a:solidFill>
                <a:srgbClr val="8C96C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Rounded Corners 86">
                <a:extLst>
                  <a:ext uri="{FF2B5EF4-FFF2-40B4-BE49-F238E27FC236}">
                    <a16:creationId xmlns:a16="http://schemas.microsoft.com/office/drawing/2014/main" id="{17BAC63E-45B8-4B70-9DBA-8FC9C82154F6}"/>
                  </a:ext>
                </a:extLst>
              </p:cNvPr>
              <p:cNvSpPr/>
              <p:nvPr/>
            </p:nvSpPr>
            <p:spPr>
              <a:xfrm>
                <a:off x="5377798" y="5569663"/>
                <a:ext cx="315545" cy="216158"/>
              </a:xfrm>
              <a:prstGeom prst="roundRect">
                <a:avLst/>
              </a:prstGeom>
              <a:solidFill>
                <a:srgbClr val="F7FC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Rounded Corners 87">
                <a:extLst>
                  <a:ext uri="{FF2B5EF4-FFF2-40B4-BE49-F238E27FC236}">
                    <a16:creationId xmlns:a16="http://schemas.microsoft.com/office/drawing/2014/main" id="{6072CFA9-DAC6-4E5B-BF8A-18BA22DC3281}"/>
                  </a:ext>
                </a:extLst>
              </p:cNvPr>
              <p:cNvSpPr/>
              <p:nvPr/>
            </p:nvSpPr>
            <p:spPr>
              <a:xfrm>
                <a:off x="5377798" y="4730808"/>
                <a:ext cx="315545" cy="216158"/>
              </a:xfrm>
              <a:prstGeom prst="roundRect">
                <a:avLst/>
              </a:prstGeom>
              <a:solidFill>
                <a:srgbClr val="88419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Rounded Corners 88">
                <a:extLst>
                  <a:ext uri="{FF2B5EF4-FFF2-40B4-BE49-F238E27FC236}">
                    <a16:creationId xmlns:a16="http://schemas.microsoft.com/office/drawing/2014/main" id="{32798C6F-838D-4BB3-96FE-543A3949C8DF}"/>
                  </a:ext>
                </a:extLst>
              </p:cNvPr>
              <p:cNvSpPr/>
              <p:nvPr/>
            </p:nvSpPr>
            <p:spPr>
              <a:xfrm>
                <a:off x="5377798" y="5290044"/>
                <a:ext cx="315545" cy="216158"/>
              </a:xfrm>
              <a:prstGeom prst="roundRect">
                <a:avLst/>
              </a:prstGeom>
              <a:solidFill>
                <a:srgbClr val="BFD3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highlight>
                    <a:srgbClr val="FFFF00"/>
                  </a:highlight>
                  <a:cs typeface="Calibri"/>
                </a:endParaRPr>
              </a:p>
            </p:txBody>
          </p:sp>
        </p:grpSp>
        <p:sp>
          <p:nvSpPr>
            <p:cNvPr id="80" name="TextBox 79">
              <a:extLst>
                <a:ext uri="{FF2B5EF4-FFF2-40B4-BE49-F238E27FC236}">
                  <a16:creationId xmlns:a16="http://schemas.microsoft.com/office/drawing/2014/main" id="{1296F801-90D3-46A8-81EC-ED885B8B36B8}"/>
                </a:ext>
              </a:extLst>
            </p:cNvPr>
            <p:cNvSpPr txBox="1"/>
            <p:nvPr/>
          </p:nvSpPr>
          <p:spPr>
            <a:xfrm>
              <a:off x="5634243" y="4404003"/>
              <a:ext cx="634575" cy="307777"/>
            </a:xfrm>
            <a:prstGeom prst="rect">
              <a:avLst/>
            </a:prstGeom>
            <a:noFill/>
          </p:spPr>
          <p:txBody>
            <a:bodyPr wrap="square" rtlCol="0">
              <a:spAutoFit/>
            </a:bodyPr>
            <a:lstStyle/>
            <a:p>
              <a:r>
                <a:rPr lang="en-US" sz="1400" dirty="0">
                  <a:solidFill>
                    <a:srgbClr val="F7FCFD"/>
                  </a:solidFill>
                  <a:latin typeface="Century Gothic" panose="020B0502020202020204" pitchFamily="34" charset="0"/>
                </a:rPr>
                <a:t> 5</a:t>
              </a:r>
            </a:p>
          </p:txBody>
        </p:sp>
        <p:sp>
          <p:nvSpPr>
            <p:cNvPr id="81" name="TextBox 80">
              <a:extLst>
                <a:ext uri="{FF2B5EF4-FFF2-40B4-BE49-F238E27FC236}">
                  <a16:creationId xmlns:a16="http://schemas.microsoft.com/office/drawing/2014/main" id="{E140F945-CBB0-4D8E-82FB-88147C573046}"/>
                </a:ext>
              </a:extLst>
            </p:cNvPr>
            <p:cNvSpPr txBox="1"/>
            <p:nvPr/>
          </p:nvSpPr>
          <p:spPr>
            <a:xfrm>
              <a:off x="5634243" y="4682237"/>
              <a:ext cx="634575" cy="307777"/>
            </a:xfrm>
            <a:prstGeom prst="rect">
              <a:avLst/>
            </a:prstGeom>
            <a:noFill/>
          </p:spPr>
          <p:txBody>
            <a:bodyPr wrap="square" rtlCol="0">
              <a:spAutoFit/>
            </a:bodyPr>
            <a:lstStyle/>
            <a:p>
              <a:r>
                <a:rPr lang="en-US" sz="1400" dirty="0">
                  <a:solidFill>
                    <a:srgbClr val="F7FCFD"/>
                  </a:solidFill>
                  <a:latin typeface="Century Gothic" panose="020B0502020202020204" pitchFamily="34" charset="0"/>
                </a:rPr>
                <a:t> 4</a:t>
              </a:r>
            </a:p>
          </p:txBody>
        </p:sp>
        <p:sp>
          <p:nvSpPr>
            <p:cNvPr id="82" name="TextBox 81">
              <a:extLst>
                <a:ext uri="{FF2B5EF4-FFF2-40B4-BE49-F238E27FC236}">
                  <a16:creationId xmlns:a16="http://schemas.microsoft.com/office/drawing/2014/main" id="{77268A5F-9494-402B-A17A-1246CFE8F5BB}"/>
                </a:ext>
              </a:extLst>
            </p:cNvPr>
            <p:cNvSpPr txBox="1"/>
            <p:nvPr/>
          </p:nvSpPr>
          <p:spPr>
            <a:xfrm>
              <a:off x="5634243" y="4963239"/>
              <a:ext cx="634575" cy="307777"/>
            </a:xfrm>
            <a:prstGeom prst="rect">
              <a:avLst/>
            </a:prstGeom>
            <a:noFill/>
          </p:spPr>
          <p:txBody>
            <a:bodyPr wrap="square" rtlCol="0">
              <a:spAutoFit/>
            </a:bodyPr>
            <a:lstStyle/>
            <a:p>
              <a:r>
                <a:rPr lang="en-US" sz="1400" dirty="0">
                  <a:solidFill>
                    <a:srgbClr val="F7FCFD"/>
                  </a:solidFill>
                  <a:latin typeface="Century Gothic" panose="020B0502020202020204" pitchFamily="34" charset="0"/>
                </a:rPr>
                <a:t> 3</a:t>
              </a:r>
            </a:p>
          </p:txBody>
        </p:sp>
        <p:sp>
          <p:nvSpPr>
            <p:cNvPr id="83" name="TextBox 82">
              <a:extLst>
                <a:ext uri="{FF2B5EF4-FFF2-40B4-BE49-F238E27FC236}">
                  <a16:creationId xmlns:a16="http://schemas.microsoft.com/office/drawing/2014/main" id="{81A98BC1-86CB-4644-8525-84B303BFC6CF}"/>
                </a:ext>
              </a:extLst>
            </p:cNvPr>
            <p:cNvSpPr txBox="1"/>
            <p:nvPr/>
          </p:nvSpPr>
          <p:spPr>
            <a:xfrm>
              <a:off x="5634243" y="5234662"/>
              <a:ext cx="634575" cy="307777"/>
            </a:xfrm>
            <a:prstGeom prst="rect">
              <a:avLst/>
            </a:prstGeom>
            <a:noFill/>
          </p:spPr>
          <p:txBody>
            <a:bodyPr wrap="square" rtlCol="0">
              <a:spAutoFit/>
            </a:bodyPr>
            <a:lstStyle/>
            <a:p>
              <a:r>
                <a:rPr lang="en-US" sz="1400" dirty="0">
                  <a:solidFill>
                    <a:srgbClr val="F7FCFD"/>
                  </a:solidFill>
                  <a:latin typeface="Century Gothic" panose="020B0502020202020204" pitchFamily="34" charset="0"/>
                </a:rPr>
                <a:t> 2</a:t>
              </a:r>
            </a:p>
          </p:txBody>
        </p:sp>
        <p:sp>
          <p:nvSpPr>
            <p:cNvPr id="84" name="TextBox 83">
              <a:extLst>
                <a:ext uri="{FF2B5EF4-FFF2-40B4-BE49-F238E27FC236}">
                  <a16:creationId xmlns:a16="http://schemas.microsoft.com/office/drawing/2014/main" id="{A9651984-6B1B-42C4-9478-3F8D1FA2C879}"/>
                </a:ext>
              </a:extLst>
            </p:cNvPr>
            <p:cNvSpPr txBox="1"/>
            <p:nvPr/>
          </p:nvSpPr>
          <p:spPr>
            <a:xfrm>
              <a:off x="5634243" y="5522166"/>
              <a:ext cx="634575" cy="307777"/>
            </a:xfrm>
            <a:prstGeom prst="rect">
              <a:avLst/>
            </a:prstGeom>
            <a:noFill/>
          </p:spPr>
          <p:txBody>
            <a:bodyPr wrap="square" rtlCol="0">
              <a:spAutoFit/>
            </a:bodyPr>
            <a:lstStyle/>
            <a:p>
              <a:r>
                <a:rPr lang="en-US" sz="1400" dirty="0">
                  <a:solidFill>
                    <a:srgbClr val="F7FCFD"/>
                  </a:solidFill>
                  <a:latin typeface="Century Gothic" panose="020B0502020202020204" pitchFamily="34" charset="0"/>
                </a:rPr>
                <a:t> 1</a:t>
              </a:r>
            </a:p>
          </p:txBody>
        </p:sp>
        <p:sp>
          <p:nvSpPr>
            <p:cNvPr id="90" name="TextBox 89">
              <a:extLst>
                <a:ext uri="{FF2B5EF4-FFF2-40B4-BE49-F238E27FC236}">
                  <a16:creationId xmlns:a16="http://schemas.microsoft.com/office/drawing/2014/main" id="{996EC49D-D453-4A3A-8BAD-DCD40E65FA3A}"/>
                </a:ext>
              </a:extLst>
            </p:cNvPr>
            <p:cNvSpPr txBox="1"/>
            <p:nvPr/>
          </p:nvSpPr>
          <p:spPr>
            <a:xfrm>
              <a:off x="5145866" y="4047041"/>
              <a:ext cx="1154711"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dirty="0">
                  <a:solidFill>
                    <a:srgbClr val="F7FCFD"/>
                  </a:solidFill>
                  <a:latin typeface="Century Gothic" panose="020B0502020202020204" pitchFamily="34" charset="0"/>
                </a:rPr>
                <a:t>Index</a:t>
              </a:r>
            </a:p>
          </p:txBody>
        </p:sp>
      </p:grpSp>
      <p:grpSp>
        <p:nvGrpSpPr>
          <p:cNvPr id="79" name="Group 78">
            <a:extLst>
              <a:ext uri="{FF2B5EF4-FFF2-40B4-BE49-F238E27FC236}">
                <a16:creationId xmlns:a16="http://schemas.microsoft.com/office/drawing/2014/main" id="{E44FD4C0-5153-43A2-A8D6-3E7C2E8108CE}"/>
              </a:ext>
            </a:extLst>
          </p:cNvPr>
          <p:cNvGrpSpPr/>
          <p:nvPr/>
        </p:nvGrpSpPr>
        <p:grpSpPr>
          <a:xfrm>
            <a:off x="-138134" y="6161777"/>
            <a:ext cx="12382500" cy="609300"/>
            <a:chOff x="-95250" y="6180420"/>
            <a:chExt cx="12382500" cy="609300"/>
          </a:xfrm>
          <a:effectLst>
            <a:outerShdw blurRad="50800" dist="38100" dir="2700000" algn="tl" rotWithShape="0">
              <a:prstClr val="black">
                <a:alpha val="40000"/>
              </a:prstClr>
            </a:outerShdw>
          </a:effectLst>
        </p:grpSpPr>
        <p:sp>
          <p:nvSpPr>
            <p:cNvPr id="91" name="Rectangle 90">
              <a:extLst>
                <a:ext uri="{FF2B5EF4-FFF2-40B4-BE49-F238E27FC236}">
                  <a16:creationId xmlns:a16="http://schemas.microsoft.com/office/drawing/2014/main" id="{660CDB59-09E9-4B4A-AFD7-78480313DAA1}"/>
                </a:ext>
              </a:extLst>
            </p:cNvPr>
            <p:cNvSpPr/>
            <p:nvPr/>
          </p:nvSpPr>
          <p:spPr>
            <a:xfrm>
              <a:off x="-95250" y="6392499"/>
              <a:ext cx="12382500" cy="147639"/>
            </a:xfrm>
            <a:prstGeom prst="rect">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 name="Picture 91">
              <a:extLst>
                <a:ext uri="{FF2B5EF4-FFF2-40B4-BE49-F238E27FC236}">
                  <a16:creationId xmlns:a16="http://schemas.microsoft.com/office/drawing/2014/main" id="{919516A4-B4C2-4685-9EF8-B36B7D95A340}"/>
                </a:ext>
              </a:extLst>
            </p:cNvPr>
            <p:cNvPicPr>
              <a:picLocks noChangeAspect="1"/>
            </p:cNvPicPr>
            <p:nvPr/>
          </p:nvPicPr>
          <p:blipFill rotWithShape="1">
            <a:blip r:embed="rId5"/>
            <a:srcRect l="10115" t="16772" r="27615" b="30245"/>
            <a:stretch/>
          </p:blipFill>
          <p:spPr>
            <a:xfrm>
              <a:off x="186636" y="6180420"/>
              <a:ext cx="617322" cy="609300"/>
            </a:xfrm>
            <a:prstGeom prst="flowChartConnector">
              <a:avLst/>
            </a:prstGeom>
          </p:spPr>
        </p:pic>
      </p:grpSp>
    </p:spTree>
    <p:extLst>
      <p:ext uri="{BB962C8B-B14F-4D97-AF65-F5344CB8AC3E}">
        <p14:creationId xmlns:p14="http://schemas.microsoft.com/office/powerpoint/2010/main" val="26733535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picture containing sky, outdoor, sunset, mammal&#10;&#10;Description automatically generated">
            <a:extLst>
              <a:ext uri="{FF2B5EF4-FFF2-40B4-BE49-F238E27FC236}">
                <a16:creationId xmlns:a16="http://schemas.microsoft.com/office/drawing/2014/main" id="{5D7CC62B-C377-4C28-A471-F4B2F1DB6D1F}"/>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5578" t="18121" r="5578" b="43864"/>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D36AFAA-9E1D-4389-AE1C-319846D2247C}"/>
              </a:ext>
            </a:extLst>
          </p:cNvPr>
          <p:cNvSpPr/>
          <p:nvPr/>
        </p:nvSpPr>
        <p:spPr>
          <a:xfrm>
            <a:off x="333531" y="551052"/>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METHODOLOGY</a:t>
            </a:r>
          </a:p>
        </p:txBody>
      </p:sp>
      <p:cxnSp>
        <p:nvCxnSpPr>
          <p:cNvPr id="6" name="Straight Connector 5">
            <a:extLst>
              <a:ext uri="{FF2B5EF4-FFF2-40B4-BE49-F238E27FC236}">
                <a16:creationId xmlns:a16="http://schemas.microsoft.com/office/drawing/2014/main" id="{8A673529-0F2E-4420-9008-5457C40CE28D}"/>
              </a:ext>
            </a:extLst>
          </p:cNvPr>
          <p:cNvCxnSpPr>
            <a:cxnSpLocks/>
          </p:cNvCxnSpPr>
          <p:nvPr/>
        </p:nvCxnSpPr>
        <p:spPr>
          <a:xfrm>
            <a:off x="415021" y="1047406"/>
            <a:ext cx="3875809"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8CE2C8-0F64-4E47-99D9-5EEE8DB84072}"/>
              </a:ext>
            </a:extLst>
          </p:cNvPr>
          <p:cNvCxnSpPr>
            <a:cxnSpLocks/>
          </p:cNvCxnSpPr>
          <p:nvPr/>
        </p:nvCxnSpPr>
        <p:spPr>
          <a:xfrm>
            <a:off x="491979" y="472617"/>
            <a:ext cx="3875809"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970BE0A2-E22D-4D64-9B4E-384AAD33C3B1}"/>
              </a:ext>
            </a:extLst>
          </p:cNvPr>
          <p:cNvSpPr/>
          <p:nvPr/>
        </p:nvSpPr>
        <p:spPr>
          <a:xfrm>
            <a:off x="301731" y="1129364"/>
            <a:ext cx="3875809" cy="419100"/>
          </a:xfrm>
          <a:prstGeom prst="rect">
            <a:avLst/>
          </a:prstGeom>
        </p:spPr>
        <p:txBody>
          <a:bodyPr wrap="square" anchor="ctr">
            <a:noAutofit/>
          </a:bodyPr>
          <a:lstStyle/>
          <a:p>
            <a:pPr lvl="0"/>
            <a:r>
              <a:rPr lang="en-US" sz="4000" dirty="0">
                <a:solidFill>
                  <a:srgbClr val="266E99"/>
                </a:solidFill>
                <a:latin typeface="Century Gothic" panose="020F0302020204030204"/>
              </a:rPr>
              <a:t>InVEST model</a:t>
            </a:r>
          </a:p>
        </p:txBody>
      </p:sp>
      <p:grpSp>
        <p:nvGrpSpPr>
          <p:cNvPr id="29" name="Group 28">
            <a:extLst>
              <a:ext uri="{FF2B5EF4-FFF2-40B4-BE49-F238E27FC236}">
                <a16:creationId xmlns:a16="http://schemas.microsoft.com/office/drawing/2014/main" id="{CF09EA08-4691-4588-A0AC-F284CD989CCF}"/>
              </a:ext>
            </a:extLst>
          </p:cNvPr>
          <p:cNvGrpSpPr/>
          <p:nvPr/>
        </p:nvGrpSpPr>
        <p:grpSpPr>
          <a:xfrm>
            <a:off x="9120494" y="5652855"/>
            <a:ext cx="2541907" cy="1091154"/>
            <a:chOff x="9298913" y="5623624"/>
            <a:chExt cx="2541907" cy="1091154"/>
          </a:xfrm>
        </p:grpSpPr>
        <p:pic>
          <p:nvPicPr>
            <p:cNvPr id="16" name="Graphic 15" descr="Water outline">
              <a:extLst>
                <a:ext uri="{FF2B5EF4-FFF2-40B4-BE49-F238E27FC236}">
                  <a16:creationId xmlns:a16="http://schemas.microsoft.com/office/drawing/2014/main" id="{231C8E4D-C48E-48E1-835F-F33BBA5983F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flipH="1">
              <a:off x="9298913" y="5895551"/>
              <a:ext cx="819227" cy="819227"/>
            </a:xfrm>
            <a:prstGeom prst="rect">
              <a:avLst/>
            </a:prstGeom>
          </p:spPr>
        </p:pic>
        <p:pic>
          <p:nvPicPr>
            <p:cNvPr id="17" name="Graphic 16" descr="Water outline">
              <a:extLst>
                <a:ext uri="{FF2B5EF4-FFF2-40B4-BE49-F238E27FC236}">
                  <a16:creationId xmlns:a16="http://schemas.microsoft.com/office/drawing/2014/main" id="{DDC768ED-3E51-4DAA-9E70-32F9E7777EA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864004" y="5623624"/>
              <a:ext cx="710062" cy="710062"/>
            </a:xfrm>
            <a:prstGeom prst="rect">
              <a:avLst/>
            </a:prstGeom>
          </p:spPr>
        </p:pic>
        <p:pic>
          <p:nvPicPr>
            <p:cNvPr id="18" name="Graphic 17" descr="Water outline">
              <a:extLst>
                <a:ext uri="{FF2B5EF4-FFF2-40B4-BE49-F238E27FC236}">
                  <a16:creationId xmlns:a16="http://schemas.microsoft.com/office/drawing/2014/main" id="{1E2D94B3-2B92-41EB-BB20-EBF48C17AAC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0538676" y="5905348"/>
              <a:ext cx="544798" cy="544798"/>
            </a:xfrm>
            <a:prstGeom prst="rect">
              <a:avLst/>
            </a:prstGeom>
          </p:spPr>
        </p:pic>
        <p:pic>
          <p:nvPicPr>
            <p:cNvPr id="19" name="Graphic 18" descr="Water outline">
              <a:extLst>
                <a:ext uri="{FF2B5EF4-FFF2-40B4-BE49-F238E27FC236}">
                  <a16:creationId xmlns:a16="http://schemas.microsoft.com/office/drawing/2014/main" id="{8E3D7EC9-8518-44BD-94D6-EF4A25E4981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1130758" y="5987070"/>
              <a:ext cx="710062" cy="710062"/>
            </a:xfrm>
            <a:prstGeom prst="rect">
              <a:avLst/>
            </a:prstGeom>
          </p:spPr>
        </p:pic>
      </p:grpSp>
      <p:sp>
        <p:nvSpPr>
          <p:cNvPr id="23" name="Rectangle 22">
            <a:extLst>
              <a:ext uri="{FF2B5EF4-FFF2-40B4-BE49-F238E27FC236}">
                <a16:creationId xmlns:a16="http://schemas.microsoft.com/office/drawing/2014/main" id="{6BD3BCAB-2A17-4ECA-BDC1-F1131DB53625}"/>
              </a:ext>
            </a:extLst>
          </p:cNvPr>
          <p:cNvSpPr/>
          <p:nvPr/>
        </p:nvSpPr>
        <p:spPr>
          <a:xfrm>
            <a:off x="7782752" y="1861133"/>
            <a:ext cx="256635" cy="4169913"/>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B24BA442-54D9-4EB3-B820-3679E4129467}"/>
              </a:ext>
            </a:extLst>
          </p:cNvPr>
          <p:cNvGrpSpPr/>
          <p:nvPr/>
        </p:nvGrpSpPr>
        <p:grpSpPr>
          <a:xfrm>
            <a:off x="881953" y="3981794"/>
            <a:ext cx="1828800" cy="1828800"/>
            <a:chOff x="1478555" y="979505"/>
            <a:chExt cx="1490133" cy="1378806"/>
          </a:xfrm>
          <a:effectLst>
            <a:outerShdw blurRad="50800" dist="38100" dir="2700000" algn="tl" rotWithShape="0">
              <a:prstClr val="black">
                <a:alpha val="40000"/>
              </a:prstClr>
            </a:outerShdw>
          </a:effectLst>
          <a:scene3d>
            <a:camera prst="orthographicFront"/>
            <a:lightRig rig="threePt" dir="t">
              <a:rot lat="0" lon="0" rev="7500000"/>
            </a:lightRig>
          </a:scene3d>
        </p:grpSpPr>
        <p:sp>
          <p:nvSpPr>
            <p:cNvPr id="41" name="Oval 40">
              <a:extLst>
                <a:ext uri="{FF2B5EF4-FFF2-40B4-BE49-F238E27FC236}">
                  <a16:creationId xmlns:a16="http://schemas.microsoft.com/office/drawing/2014/main" id="{DF112654-EFD9-43A4-AC07-9F7BE69AA7E8}"/>
                </a:ext>
              </a:extLst>
            </p:cNvPr>
            <p:cNvSpPr/>
            <p:nvPr/>
          </p:nvSpPr>
          <p:spPr>
            <a:xfrm>
              <a:off x="1478555" y="979505"/>
              <a:ext cx="1490133" cy="1378806"/>
            </a:xfrm>
            <a:prstGeom prst="ellipse">
              <a:avLst/>
            </a:prstGeom>
            <a:solidFill>
              <a:srgbClr val="266E99"/>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50" name="Oval 4">
              <a:extLst>
                <a:ext uri="{FF2B5EF4-FFF2-40B4-BE49-F238E27FC236}">
                  <a16:creationId xmlns:a16="http://schemas.microsoft.com/office/drawing/2014/main" id="{08079FE9-02AA-4288-ACFF-025234F51B29}"/>
                </a:ext>
              </a:extLst>
            </p:cNvPr>
            <p:cNvSpPr txBox="1"/>
            <p:nvPr/>
          </p:nvSpPr>
          <p:spPr>
            <a:xfrm>
              <a:off x="1557260" y="1083785"/>
              <a:ext cx="1349903" cy="106069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buNone/>
              </a:pPr>
              <a:r>
                <a:rPr lang="en-US" sz="2000" dirty="0">
                  <a:latin typeface="Century Gothic" panose="020B0502020202020204" pitchFamily="34" charset="0"/>
                </a:rPr>
                <a:t>Evapo-transpiration</a:t>
              </a:r>
              <a:endParaRPr lang="en-US" sz="2000" kern="1200" dirty="0">
                <a:latin typeface="Century Gothic" panose="020B0502020202020204" pitchFamily="34" charset="0"/>
              </a:endParaRPr>
            </a:p>
          </p:txBody>
        </p:sp>
      </p:grpSp>
      <p:grpSp>
        <p:nvGrpSpPr>
          <p:cNvPr id="51" name="Group 50">
            <a:extLst>
              <a:ext uri="{FF2B5EF4-FFF2-40B4-BE49-F238E27FC236}">
                <a16:creationId xmlns:a16="http://schemas.microsoft.com/office/drawing/2014/main" id="{BC01B364-671F-4A34-AD49-CABE6E814AC8}"/>
              </a:ext>
            </a:extLst>
          </p:cNvPr>
          <p:cNvGrpSpPr/>
          <p:nvPr/>
        </p:nvGrpSpPr>
        <p:grpSpPr>
          <a:xfrm>
            <a:off x="4269828" y="1548464"/>
            <a:ext cx="1573865" cy="1554480"/>
            <a:chOff x="1478555" y="979505"/>
            <a:chExt cx="1192106" cy="1103045"/>
          </a:xfrm>
          <a:effectLst>
            <a:outerShdw blurRad="50800" dist="38100" dir="2700000" algn="tl" rotWithShape="0">
              <a:prstClr val="black">
                <a:alpha val="40000"/>
              </a:prstClr>
            </a:outerShdw>
          </a:effectLst>
          <a:scene3d>
            <a:camera prst="orthographicFront"/>
            <a:lightRig rig="threePt" dir="t">
              <a:rot lat="0" lon="0" rev="7500000"/>
            </a:lightRig>
          </a:scene3d>
        </p:grpSpPr>
        <p:sp>
          <p:nvSpPr>
            <p:cNvPr id="52" name="Oval 51">
              <a:extLst>
                <a:ext uri="{FF2B5EF4-FFF2-40B4-BE49-F238E27FC236}">
                  <a16:creationId xmlns:a16="http://schemas.microsoft.com/office/drawing/2014/main" id="{AAD1FCD9-FB8D-46BD-9221-ECB8AF2FA4CA}"/>
                </a:ext>
              </a:extLst>
            </p:cNvPr>
            <p:cNvSpPr/>
            <p:nvPr/>
          </p:nvSpPr>
          <p:spPr>
            <a:xfrm>
              <a:off x="1478555" y="979505"/>
              <a:ext cx="1192106" cy="1103045"/>
            </a:xfrm>
            <a:prstGeom prst="ellipse">
              <a:avLst/>
            </a:prstGeom>
            <a:solidFill>
              <a:srgbClr val="266E99"/>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53" name="Oval 4">
              <a:extLst>
                <a:ext uri="{FF2B5EF4-FFF2-40B4-BE49-F238E27FC236}">
                  <a16:creationId xmlns:a16="http://schemas.microsoft.com/office/drawing/2014/main" id="{AD756597-3D23-488F-9FB8-3CB4E2E3CD74}"/>
                </a:ext>
              </a:extLst>
            </p:cNvPr>
            <p:cNvSpPr txBox="1"/>
            <p:nvPr/>
          </p:nvSpPr>
          <p:spPr>
            <a:xfrm>
              <a:off x="1615487" y="1150402"/>
              <a:ext cx="897947" cy="77600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dirty="0">
                  <a:latin typeface="Century Gothic" panose="020B0502020202020204" pitchFamily="34" charset="0"/>
                </a:rPr>
                <a:t>Building Intensity</a:t>
              </a:r>
              <a:endParaRPr lang="en-US" sz="2000" kern="1200" dirty="0">
                <a:latin typeface="Century Gothic" panose="020B0502020202020204" pitchFamily="34" charset="0"/>
              </a:endParaRPr>
            </a:p>
          </p:txBody>
        </p:sp>
      </p:grpSp>
      <p:grpSp>
        <p:nvGrpSpPr>
          <p:cNvPr id="54" name="Group 53">
            <a:extLst>
              <a:ext uri="{FF2B5EF4-FFF2-40B4-BE49-F238E27FC236}">
                <a16:creationId xmlns:a16="http://schemas.microsoft.com/office/drawing/2014/main" id="{3BB16E92-F3CF-472C-85EC-F487937E2844}"/>
              </a:ext>
            </a:extLst>
          </p:cNvPr>
          <p:cNvGrpSpPr/>
          <p:nvPr/>
        </p:nvGrpSpPr>
        <p:grpSpPr>
          <a:xfrm>
            <a:off x="2564892" y="2698840"/>
            <a:ext cx="1737360" cy="1737360"/>
            <a:chOff x="1478555" y="979505"/>
            <a:chExt cx="1490133" cy="1378806"/>
          </a:xfrm>
          <a:effectLst>
            <a:outerShdw blurRad="50800" dist="38100" dir="2700000" algn="tl" rotWithShape="0">
              <a:prstClr val="black">
                <a:alpha val="40000"/>
              </a:prstClr>
            </a:outerShdw>
          </a:effectLst>
          <a:scene3d>
            <a:camera prst="orthographicFront"/>
            <a:lightRig rig="threePt" dir="t">
              <a:rot lat="0" lon="0" rev="7500000"/>
            </a:lightRig>
          </a:scene3d>
        </p:grpSpPr>
        <p:sp>
          <p:nvSpPr>
            <p:cNvPr id="55" name="Oval 54">
              <a:extLst>
                <a:ext uri="{FF2B5EF4-FFF2-40B4-BE49-F238E27FC236}">
                  <a16:creationId xmlns:a16="http://schemas.microsoft.com/office/drawing/2014/main" id="{3C4FA2D8-87EB-4DB3-8F5B-80A7042C9F9C}"/>
                </a:ext>
              </a:extLst>
            </p:cNvPr>
            <p:cNvSpPr/>
            <p:nvPr/>
          </p:nvSpPr>
          <p:spPr>
            <a:xfrm>
              <a:off x="1478555" y="979505"/>
              <a:ext cx="1490133" cy="1378806"/>
            </a:xfrm>
            <a:prstGeom prst="ellipse">
              <a:avLst/>
            </a:prstGeom>
            <a:solidFill>
              <a:srgbClr val="266E99"/>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56" name="Oval 4">
              <a:extLst>
                <a:ext uri="{FF2B5EF4-FFF2-40B4-BE49-F238E27FC236}">
                  <a16:creationId xmlns:a16="http://schemas.microsoft.com/office/drawing/2014/main" id="{8CADA5E0-A94F-4A7A-8616-5F95CCCA1022}"/>
                </a:ext>
              </a:extLst>
            </p:cNvPr>
            <p:cNvSpPr txBox="1"/>
            <p:nvPr/>
          </p:nvSpPr>
          <p:spPr>
            <a:xfrm>
              <a:off x="1557260" y="1083785"/>
              <a:ext cx="1349903" cy="106069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buNone/>
              </a:pPr>
              <a:r>
                <a:rPr lang="en-US" sz="2000" dirty="0">
                  <a:latin typeface="Century Gothic" panose="020B0502020202020204" pitchFamily="34" charset="0"/>
                </a:rPr>
                <a:t>Energy use</a:t>
              </a:r>
              <a:endParaRPr lang="en-US" sz="2000" kern="1200" dirty="0">
                <a:latin typeface="Century Gothic" panose="020B0502020202020204" pitchFamily="34" charset="0"/>
              </a:endParaRPr>
            </a:p>
          </p:txBody>
        </p:sp>
      </p:grpSp>
      <p:grpSp>
        <p:nvGrpSpPr>
          <p:cNvPr id="60" name="Group 59">
            <a:extLst>
              <a:ext uri="{FF2B5EF4-FFF2-40B4-BE49-F238E27FC236}">
                <a16:creationId xmlns:a16="http://schemas.microsoft.com/office/drawing/2014/main" id="{2415CF9C-3F16-432E-B5A5-EEE272D2B2EF}"/>
              </a:ext>
            </a:extLst>
          </p:cNvPr>
          <p:cNvGrpSpPr/>
          <p:nvPr/>
        </p:nvGrpSpPr>
        <p:grpSpPr>
          <a:xfrm>
            <a:off x="5814175" y="537180"/>
            <a:ext cx="1371600" cy="1371600"/>
            <a:chOff x="1478555" y="979505"/>
            <a:chExt cx="1192106" cy="1103045"/>
          </a:xfrm>
          <a:effectLst>
            <a:outerShdw blurRad="50800" dist="38100" dir="2700000" algn="tl" rotWithShape="0">
              <a:prstClr val="black">
                <a:alpha val="40000"/>
              </a:prstClr>
            </a:outerShdw>
          </a:effectLst>
          <a:scene3d>
            <a:camera prst="orthographicFront"/>
            <a:lightRig rig="threePt" dir="t">
              <a:rot lat="0" lon="0" rev="7500000"/>
            </a:lightRig>
          </a:scene3d>
        </p:grpSpPr>
        <p:sp>
          <p:nvSpPr>
            <p:cNvPr id="61" name="Oval 60">
              <a:extLst>
                <a:ext uri="{FF2B5EF4-FFF2-40B4-BE49-F238E27FC236}">
                  <a16:creationId xmlns:a16="http://schemas.microsoft.com/office/drawing/2014/main" id="{CF17BC65-C348-491C-85E3-48D8CCB9813C}"/>
                </a:ext>
              </a:extLst>
            </p:cNvPr>
            <p:cNvSpPr/>
            <p:nvPr/>
          </p:nvSpPr>
          <p:spPr>
            <a:xfrm>
              <a:off x="1478555" y="979505"/>
              <a:ext cx="1192106" cy="1103045"/>
            </a:xfrm>
            <a:prstGeom prst="ellipse">
              <a:avLst/>
            </a:prstGeom>
            <a:solidFill>
              <a:srgbClr val="266E99"/>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62" name="Oval 4">
              <a:extLst>
                <a:ext uri="{FF2B5EF4-FFF2-40B4-BE49-F238E27FC236}">
                  <a16:creationId xmlns:a16="http://schemas.microsoft.com/office/drawing/2014/main" id="{40F8DFD5-5321-4343-BB02-F64D3A65E3AF}"/>
                </a:ext>
              </a:extLst>
            </p:cNvPr>
            <p:cNvSpPr txBox="1"/>
            <p:nvPr/>
          </p:nvSpPr>
          <p:spPr>
            <a:xfrm>
              <a:off x="1615487" y="1150402"/>
              <a:ext cx="897947" cy="77600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dirty="0">
                  <a:latin typeface="Century Gothic" panose="020B0502020202020204" pitchFamily="34" charset="0"/>
                </a:rPr>
                <a:t>Land</a:t>
              </a:r>
            </a:p>
            <a:p>
              <a:pPr marL="0" lvl="0" indent="0" algn="ctr" defTabSz="889000">
                <a:lnSpc>
                  <a:spcPct val="90000"/>
                </a:lnSpc>
                <a:spcBef>
                  <a:spcPct val="0"/>
                </a:spcBef>
                <a:spcAft>
                  <a:spcPct val="35000"/>
                </a:spcAft>
                <a:buNone/>
              </a:pPr>
              <a:r>
                <a:rPr lang="en-US" sz="2000" dirty="0">
                  <a:latin typeface="Century Gothic" panose="020B0502020202020204" pitchFamily="34" charset="0"/>
                </a:rPr>
                <a:t>Use</a:t>
              </a:r>
              <a:endParaRPr lang="en-US" sz="2000" kern="1200" dirty="0">
                <a:latin typeface="Century Gothic" panose="020B0502020202020204" pitchFamily="34" charset="0"/>
              </a:endParaRPr>
            </a:p>
          </p:txBody>
        </p:sp>
      </p:grpSp>
      <p:grpSp>
        <p:nvGrpSpPr>
          <p:cNvPr id="11" name="Group 10">
            <a:extLst>
              <a:ext uri="{FF2B5EF4-FFF2-40B4-BE49-F238E27FC236}">
                <a16:creationId xmlns:a16="http://schemas.microsoft.com/office/drawing/2014/main" id="{8227ED4F-ADDD-4AAE-B501-CA051DF78A0A}"/>
              </a:ext>
            </a:extLst>
          </p:cNvPr>
          <p:cNvGrpSpPr/>
          <p:nvPr/>
        </p:nvGrpSpPr>
        <p:grpSpPr>
          <a:xfrm>
            <a:off x="1197031" y="771969"/>
            <a:ext cx="9303329" cy="2806754"/>
            <a:chOff x="1197031" y="771969"/>
            <a:chExt cx="9303329" cy="2806754"/>
          </a:xfrm>
        </p:grpSpPr>
        <p:sp>
          <p:nvSpPr>
            <p:cNvPr id="21" name="Arrow: U-Turn 20">
              <a:extLst>
                <a:ext uri="{FF2B5EF4-FFF2-40B4-BE49-F238E27FC236}">
                  <a16:creationId xmlns:a16="http://schemas.microsoft.com/office/drawing/2014/main" id="{72818D77-C37B-4DDA-8771-E82B248F6917}"/>
                </a:ext>
              </a:extLst>
            </p:cNvPr>
            <p:cNvSpPr/>
            <p:nvPr/>
          </p:nvSpPr>
          <p:spPr>
            <a:xfrm>
              <a:off x="7780034" y="771969"/>
              <a:ext cx="2720326" cy="1087101"/>
            </a:xfrm>
            <a:prstGeom prst="uturn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Rectangle 62">
              <a:extLst>
                <a:ext uri="{FF2B5EF4-FFF2-40B4-BE49-F238E27FC236}">
                  <a16:creationId xmlns:a16="http://schemas.microsoft.com/office/drawing/2014/main" id="{E43F3122-69B2-48FC-A74A-EAF6D1502264}"/>
                </a:ext>
              </a:extLst>
            </p:cNvPr>
            <p:cNvSpPr/>
            <p:nvPr/>
          </p:nvSpPr>
          <p:spPr>
            <a:xfrm rot="13759597">
              <a:off x="4991485" y="-416566"/>
              <a:ext cx="200835" cy="7789743"/>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a:extLst>
              <a:ext uri="{FF2B5EF4-FFF2-40B4-BE49-F238E27FC236}">
                <a16:creationId xmlns:a16="http://schemas.microsoft.com/office/drawing/2014/main" id="{429839F4-71EC-4317-AD4F-896026609448}"/>
              </a:ext>
            </a:extLst>
          </p:cNvPr>
          <p:cNvGrpSpPr/>
          <p:nvPr/>
        </p:nvGrpSpPr>
        <p:grpSpPr>
          <a:xfrm>
            <a:off x="8573667" y="1453515"/>
            <a:ext cx="3397283" cy="4085444"/>
            <a:chOff x="8573667" y="1453515"/>
            <a:chExt cx="3397283" cy="4085444"/>
          </a:xfrm>
        </p:grpSpPr>
        <p:sp>
          <p:nvSpPr>
            <p:cNvPr id="3" name="Oval 2">
              <a:extLst>
                <a:ext uri="{FF2B5EF4-FFF2-40B4-BE49-F238E27FC236}">
                  <a16:creationId xmlns:a16="http://schemas.microsoft.com/office/drawing/2014/main" id="{1039B28A-F0AF-4183-87C3-0B06269ACFDE}"/>
                </a:ext>
              </a:extLst>
            </p:cNvPr>
            <p:cNvSpPr/>
            <p:nvPr/>
          </p:nvSpPr>
          <p:spPr>
            <a:xfrm>
              <a:off x="8702278" y="1586980"/>
              <a:ext cx="3130353" cy="1087130"/>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4" name="Arrow: Down 3">
              <a:extLst>
                <a:ext uri="{FF2B5EF4-FFF2-40B4-BE49-F238E27FC236}">
                  <a16:creationId xmlns:a16="http://schemas.microsoft.com/office/drawing/2014/main" id="{2549ECFB-4A24-4135-865E-D7E2EE8566E3}"/>
                </a:ext>
              </a:extLst>
            </p:cNvPr>
            <p:cNvSpPr/>
            <p:nvPr/>
          </p:nvSpPr>
          <p:spPr>
            <a:xfrm>
              <a:off x="9968980" y="4248994"/>
              <a:ext cx="606657" cy="388260"/>
            </a:xfrm>
            <a:prstGeom prst="downArrow">
              <a:avLst/>
            </a:prstGeom>
            <a:solidFill>
              <a:srgbClr val="266E99"/>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id="{69A5CFD3-1FA2-4BEC-B198-46663DC17435}"/>
                </a:ext>
              </a:extLst>
            </p:cNvPr>
            <p:cNvSpPr/>
            <p:nvPr/>
          </p:nvSpPr>
          <p:spPr>
            <a:xfrm>
              <a:off x="8877335" y="4810970"/>
              <a:ext cx="2911957" cy="727989"/>
            </a:xfrm>
            <a:custGeom>
              <a:avLst/>
              <a:gdLst>
                <a:gd name="connsiteX0" fmla="*/ 0 w 2911957"/>
                <a:gd name="connsiteY0" fmla="*/ 0 h 727989"/>
                <a:gd name="connsiteX1" fmla="*/ 2911957 w 2911957"/>
                <a:gd name="connsiteY1" fmla="*/ 0 h 727989"/>
                <a:gd name="connsiteX2" fmla="*/ 2911957 w 2911957"/>
                <a:gd name="connsiteY2" fmla="*/ 727989 h 727989"/>
                <a:gd name="connsiteX3" fmla="*/ 0 w 2911957"/>
                <a:gd name="connsiteY3" fmla="*/ 727989 h 727989"/>
                <a:gd name="connsiteX4" fmla="*/ 0 w 2911957"/>
                <a:gd name="connsiteY4" fmla="*/ 0 h 727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57" h="727989">
                  <a:moveTo>
                    <a:pt x="0" y="0"/>
                  </a:moveTo>
                  <a:lnTo>
                    <a:pt x="2911957" y="0"/>
                  </a:lnTo>
                  <a:lnTo>
                    <a:pt x="2911957" y="727989"/>
                  </a:lnTo>
                  <a:lnTo>
                    <a:pt x="0" y="727989"/>
                  </a:lnTo>
                  <a:lnTo>
                    <a:pt x="0" y="0"/>
                  </a:lnTo>
                  <a:close/>
                </a:path>
              </a:pathLst>
            </a:custGeom>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rgbClr r="0" g="0" b="0"/>
            </a:effectRef>
            <a:fontRef idx="minor">
              <a:schemeClr val="tx1">
                <a:hueOff val="0"/>
                <a:satOff val="0"/>
                <a:lumOff val="0"/>
                <a:alphaOff val="0"/>
              </a:schemeClr>
            </a:fontRef>
          </p:style>
          <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lumMod val="75000"/>
                      <a:lumOff val="25000"/>
                    </a:schemeClr>
                  </a:solidFill>
                  <a:latin typeface="Century Gothic" panose="020B0502020202020204" pitchFamily="34" charset="0"/>
                </a:rPr>
                <a:t>Cooling Capacity</a:t>
              </a:r>
            </a:p>
          </p:txBody>
        </p:sp>
        <p:sp>
          <p:nvSpPr>
            <p:cNvPr id="9" name="Freeform: Shape 8">
              <a:extLst>
                <a:ext uri="{FF2B5EF4-FFF2-40B4-BE49-F238E27FC236}">
                  <a16:creationId xmlns:a16="http://schemas.microsoft.com/office/drawing/2014/main" id="{50325854-3F7A-4E75-877A-461FEBC306F3}"/>
                </a:ext>
              </a:extLst>
            </p:cNvPr>
            <p:cNvSpPr/>
            <p:nvPr/>
          </p:nvSpPr>
          <p:spPr>
            <a:xfrm>
              <a:off x="9532155" y="2540617"/>
              <a:ext cx="1494287" cy="1403530"/>
            </a:xfrm>
            <a:custGeom>
              <a:avLst/>
              <a:gdLst>
                <a:gd name="connsiteX0" fmla="*/ 0 w 1280165"/>
                <a:gd name="connsiteY0" fmla="*/ 640083 h 1280165"/>
                <a:gd name="connsiteX1" fmla="*/ 640083 w 1280165"/>
                <a:gd name="connsiteY1" fmla="*/ 0 h 1280165"/>
                <a:gd name="connsiteX2" fmla="*/ 1280166 w 1280165"/>
                <a:gd name="connsiteY2" fmla="*/ 640083 h 1280165"/>
                <a:gd name="connsiteX3" fmla="*/ 640083 w 1280165"/>
                <a:gd name="connsiteY3" fmla="*/ 1280166 h 1280165"/>
                <a:gd name="connsiteX4" fmla="*/ 0 w 1280165"/>
                <a:gd name="connsiteY4" fmla="*/ 640083 h 1280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165" h="1280165">
                  <a:moveTo>
                    <a:pt x="0" y="640083"/>
                  </a:moveTo>
                  <a:cubicBezTo>
                    <a:pt x="0" y="286575"/>
                    <a:pt x="286575" y="0"/>
                    <a:pt x="640083" y="0"/>
                  </a:cubicBezTo>
                  <a:cubicBezTo>
                    <a:pt x="993591" y="0"/>
                    <a:pt x="1280166" y="286575"/>
                    <a:pt x="1280166" y="640083"/>
                  </a:cubicBezTo>
                  <a:cubicBezTo>
                    <a:pt x="1280166" y="993591"/>
                    <a:pt x="993591" y="1280166"/>
                    <a:pt x="640083" y="1280166"/>
                  </a:cubicBezTo>
                  <a:cubicBezTo>
                    <a:pt x="286575" y="1280166"/>
                    <a:pt x="0" y="993591"/>
                    <a:pt x="0" y="640083"/>
                  </a:cubicBezTo>
                  <a:close/>
                </a:path>
              </a:pathLst>
            </a:custGeom>
            <a:scene3d>
              <a:camera prst="orthographicFront"/>
              <a:lightRig rig="threePt" dir="t"/>
            </a:scene3d>
            <a:sp3d>
              <a:bevelT prst="relaxedInse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2876" tIns="212876" rIns="212876" bIns="212876" numCol="1" spcCol="1270" anchor="ctr" anchorCtr="0">
              <a:noAutofit/>
            </a:bodyPr>
            <a:lstStyle/>
            <a:p>
              <a:pPr marL="0" lvl="0" indent="0" algn="ctr" defTabSz="889000">
                <a:lnSpc>
                  <a:spcPct val="90000"/>
                </a:lnSpc>
                <a:spcBef>
                  <a:spcPct val="0"/>
                </a:spcBef>
                <a:spcAft>
                  <a:spcPct val="35000"/>
                </a:spcAft>
                <a:buNone/>
              </a:pPr>
              <a:r>
                <a:rPr lang="en-US" kern="1200" dirty="0">
                  <a:latin typeface="Century Gothic" panose="020B0502020202020204" pitchFamily="34" charset="0"/>
                </a:rPr>
                <a:t>Tree Canopy</a:t>
              </a:r>
            </a:p>
          </p:txBody>
        </p:sp>
        <p:sp>
          <p:nvSpPr>
            <p:cNvPr id="10" name="Freeform: Shape 9">
              <a:extLst>
                <a:ext uri="{FF2B5EF4-FFF2-40B4-BE49-F238E27FC236}">
                  <a16:creationId xmlns:a16="http://schemas.microsoft.com/office/drawing/2014/main" id="{DB1A933B-22EB-4ACF-A172-939D665FA531}"/>
                </a:ext>
              </a:extLst>
            </p:cNvPr>
            <p:cNvSpPr/>
            <p:nvPr/>
          </p:nvSpPr>
          <p:spPr>
            <a:xfrm>
              <a:off x="8988660" y="1618975"/>
              <a:ext cx="1371597" cy="1371597"/>
            </a:xfrm>
            <a:custGeom>
              <a:avLst/>
              <a:gdLst>
                <a:gd name="connsiteX0" fmla="*/ 0 w 1371597"/>
                <a:gd name="connsiteY0" fmla="*/ 685799 h 1371597"/>
                <a:gd name="connsiteX1" fmla="*/ 685799 w 1371597"/>
                <a:gd name="connsiteY1" fmla="*/ 0 h 1371597"/>
                <a:gd name="connsiteX2" fmla="*/ 1371598 w 1371597"/>
                <a:gd name="connsiteY2" fmla="*/ 685799 h 1371597"/>
                <a:gd name="connsiteX3" fmla="*/ 685799 w 1371597"/>
                <a:gd name="connsiteY3" fmla="*/ 1371598 h 1371597"/>
                <a:gd name="connsiteX4" fmla="*/ 0 w 1371597"/>
                <a:gd name="connsiteY4" fmla="*/ 685799 h 1371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597" h="1371597">
                  <a:moveTo>
                    <a:pt x="0" y="685799"/>
                  </a:moveTo>
                  <a:cubicBezTo>
                    <a:pt x="0" y="307043"/>
                    <a:pt x="307043" y="0"/>
                    <a:pt x="685799" y="0"/>
                  </a:cubicBezTo>
                  <a:cubicBezTo>
                    <a:pt x="1064555" y="0"/>
                    <a:pt x="1371598" y="307043"/>
                    <a:pt x="1371598" y="685799"/>
                  </a:cubicBezTo>
                  <a:cubicBezTo>
                    <a:pt x="1371598" y="1064555"/>
                    <a:pt x="1064555" y="1371598"/>
                    <a:pt x="685799" y="1371598"/>
                  </a:cubicBezTo>
                  <a:cubicBezTo>
                    <a:pt x="307043" y="1371598"/>
                    <a:pt x="0" y="1064555"/>
                    <a:pt x="0" y="685799"/>
                  </a:cubicBezTo>
                  <a:close/>
                </a:path>
              </a:pathLst>
            </a:custGeom>
            <a:scene3d>
              <a:camera prst="orthographicFront"/>
              <a:lightRig rig="threePt" dir="t"/>
            </a:scene3d>
            <a:sp3d>
              <a:bevelT prst="relaxedInse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996" tIns="224996" rIns="224996" bIns="224996"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Century Gothic" panose="020B0502020202020204" pitchFamily="34" charset="0"/>
                </a:rPr>
                <a:t>Albedo</a:t>
              </a:r>
            </a:p>
          </p:txBody>
        </p:sp>
        <p:sp>
          <p:nvSpPr>
            <p:cNvPr id="12" name="Freeform: Shape 11">
              <a:extLst>
                <a:ext uri="{FF2B5EF4-FFF2-40B4-BE49-F238E27FC236}">
                  <a16:creationId xmlns:a16="http://schemas.microsoft.com/office/drawing/2014/main" id="{D061A4E2-2B40-4E63-ABA2-FA337295298C}"/>
                </a:ext>
              </a:extLst>
            </p:cNvPr>
            <p:cNvSpPr/>
            <p:nvPr/>
          </p:nvSpPr>
          <p:spPr>
            <a:xfrm>
              <a:off x="10293811" y="1759673"/>
              <a:ext cx="1280165" cy="1280165"/>
            </a:xfrm>
            <a:custGeom>
              <a:avLst/>
              <a:gdLst>
                <a:gd name="connsiteX0" fmla="*/ 0 w 1280165"/>
                <a:gd name="connsiteY0" fmla="*/ 640083 h 1280165"/>
                <a:gd name="connsiteX1" fmla="*/ 640083 w 1280165"/>
                <a:gd name="connsiteY1" fmla="*/ 0 h 1280165"/>
                <a:gd name="connsiteX2" fmla="*/ 1280166 w 1280165"/>
                <a:gd name="connsiteY2" fmla="*/ 640083 h 1280165"/>
                <a:gd name="connsiteX3" fmla="*/ 640083 w 1280165"/>
                <a:gd name="connsiteY3" fmla="*/ 1280166 h 1280165"/>
                <a:gd name="connsiteX4" fmla="*/ 0 w 1280165"/>
                <a:gd name="connsiteY4" fmla="*/ 640083 h 1280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165" h="1280165">
                  <a:moveTo>
                    <a:pt x="0" y="640083"/>
                  </a:moveTo>
                  <a:cubicBezTo>
                    <a:pt x="0" y="286575"/>
                    <a:pt x="286575" y="0"/>
                    <a:pt x="640083" y="0"/>
                  </a:cubicBezTo>
                  <a:cubicBezTo>
                    <a:pt x="993591" y="0"/>
                    <a:pt x="1280166" y="286575"/>
                    <a:pt x="1280166" y="640083"/>
                  </a:cubicBezTo>
                  <a:cubicBezTo>
                    <a:pt x="1280166" y="993591"/>
                    <a:pt x="993591" y="1280166"/>
                    <a:pt x="640083" y="1280166"/>
                  </a:cubicBezTo>
                  <a:cubicBezTo>
                    <a:pt x="286575" y="1280166"/>
                    <a:pt x="0" y="993591"/>
                    <a:pt x="0" y="640083"/>
                  </a:cubicBezTo>
                  <a:close/>
                </a:path>
              </a:pathLst>
            </a:custGeom>
            <a:solidFill>
              <a:srgbClr val="64A6E2"/>
            </a:solidFill>
            <a:ln>
              <a:solidFill>
                <a:schemeClr val="bg1"/>
              </a:solidFill>
            </a:ln>
            <a:scene3d>
              <a:camera prst="orthographicFront"/>
              <a:lightRig rig="threePt" dir="t"/>
            </a:scene3d>
            <a:sp3d>
              <a:bevelT prst="relaxedInset"/>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12876" tIns="212876" rIns="212876" bIns="212876"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entury Gothic" panose="020B0502020202020204" pitchFamily="34" charset="0"/>
                </a:rPr>
                <a:t>Shade</a:t>
              </a:r>
            </a:p>
          </p:txBody>
        </p:sp>
        <p:sp>
          <p:nvSpPr>
            <p:cNvPr id="13" name="Shape 12">
              <a:extLst>
                <a:ext uri="{FF2B5EF4-FFF2-40B4-BE49-F238E27FC236}">
                  <a16:creationId xmlns:a16="http://schemas.microsoft.com/office/drawing/2014/main" id="{5E98F20E-880A-4DB7-918C-207A49F1CB4C}"/>
                </a:ext>
              </a:extLst>
            </p:cNvPr>
            <p:cNvSpPr/>
            <p:nvPr/>
          </p:nvSpPr>
          <p:spPr>
            <a:xfrm>
              <a:off x="8573667" y="1453515"/>
              <a:ext cx="3397283" cy="2717826"/>
            </a:xfrm>
            <a:prstGeom prst="funnel">
              <a:avLst/>
            </a:prstGeom>
            <a:effectLst>
              <a:outerShdw blurRad="50800" dist="38100" dir="2700000" algn="tl" rotWithShape="0">
                <a:prstClr val="black">
                  <a:alpha val="40000"/>
                </a:prstClr>
              </a:outerShdw>
            </a:effectLst>
          </p:spPr>
          <p:style>
            <a:lnRef idx="1">
              <a:schemeClr val="accent1">
                <a:hueOff val="0"/>
                <a:satOff val="0"/>
                <a:lumOff val="0"/>
                <a:alphaOff val="0"/>
              </a:schemeClr>
            </a:lnRef>
            <a:fillRef idx="1">
              <a:schemeClr val="lt1">
                <a:alpha val="40000"/>
                <a:hueOff val="0"/>
                <a:satOff val="0"/>
                <a:lumOff val="0"/>
                <a:alphaOff val="0"/>
              </a:schemeClr>
            </a:fillRef>
            <a:effectRef idx="0">
              <a:scrgbClr r="0" g="0" b="0"/>
            </a:effectRef>
            <a:fontRef idx="minor">
              <a:schemeClr val="dk1">
                <a:hueOff val="0"/>
                <a:satOff val="0"/>
                <a:lumOff val="0"/>
                <a:alphaOff val="0"/>
              </a:schemeClr>
            </a:fontRef>
          </p:style>
        </p:sp>
      </p:grpSp>
      <p:sp>
        <p:nvSpPr>
          <p:cNvPr id="37" name="TextBox 36">
            <a:extLst>
              <a:ext uri="{FF2B5EF4-FFF2-40B4-BE49-F238E27FC236}">
                <a16:creationId xmlns:a16="http://schemas.microsoft.com/office/drawing/2014/main" id="{D8BC5B3F-D02F-41A6-AA5F-292C150D2073}"/>
              </a:ext>
            </a:extLst>
          </p:cNvPr>
          <p:cNvSpPr txBox="1"/>
          <p:nvPr/>
        </p:nvSpPr>
        <p:spPr>
          <a:xfrm>
            <a:off x="219436" y="6524066"/>
            <a:ext cx="3749040" cy="253916"/>
          </a:xfrm>
          <a:prstGeom prst="rect">
            <a:avLst/>
          </a:prstGeom>
          <a:noFill/>
        </p:spPr>
        <p:txBody>
          <a:bodyPr wrap="square" rtlCol="0">
            <a:spAutoFit/>
          </a:bodyPr>
          <a:lstStyle/>
          <a:p>
            <a:r>
              <a:rPr lang="en-US" sz="105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 </a:t>
            </a:r>
            <a:r>
              <a:rPr lang="en-US" sz="105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credits: </a:t>
            </a:r>
            <a:r>
              <a:rPr lang="en-US" sz="105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Photo </a:t>
            </a:r>
            <a:r>
              <a:rPr lang="en-US" sz="105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by Pat Whelen from </a:t>
            </a:r>
            <a:r>
              <a:rPr lang="en-US" sz="105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Pexels</a:t>
            </a:r>
            <a:endParaRPr lang="en-US" sz="105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3061756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p&#10;&#10;Description automatically generated">
            <a:extLst>
              <a:ext uri="{FF2B5EF4-FFF2-40B4-BE49-F238E27FC236}">
                <a16:creationId xmlns:a16="http://schemas.microsoft.com/office/drawing/2014/main" id="{CCAE0678-AACA-48FA-A80F-8ECC90C11265}"/>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5397" t="-131" r="9897" b="8873"/>
          <a:stretch/>
        </p:blipFill>
        <p:spPr>
          <a:xfrm>
            <a:off x="2811373" y="1566462"/>
            <a:ext cx="4283202" cy="4043178"/>
          </a:xfrm>
          <a:prstGeom prst="rect">
            <a:avLst/>
          </a:prstGeom>
          <a:effectLst>
            <a:outerShdw blurRad="50800" dist="38100" dir="2700000" algn="tl" rotWithShape="0">
              <a:prstClr val="black">
                <a:alpha val="40000"/>
              </a:prstClr>
            </a:outerShdw>
          </a:effectLst>
        </p:spPr>
      </p:pic>
      <p:pic>
        <p:nvPicPr>
          <p:cNvPr id="18" name="Picture 17" descr="Map&#10;&#10;Description automatically generated">
            <a:extLst>
              <a:ext uri="{FF2B5EF4-FFF2-40B4-BE49-F238E27FC236}">
                <a16:creationId xmlns:a16="http://schemas.microsoft.com/office/drawing/2014/main" id="{ABF9B638-BF13-41A7-9B7C-FB819DD4F00E}"/>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15548" t="-92" r="10426" b="10677"/>
          <a:stretch/>
        </p:blipFill>
        <p:spPr>
          <a:xfrm>
            <a:off x="7190418" y="1566461"/>
            <a:ext cx="4331858" cy="4043179"/>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DD36AFAA-9E1D-4389-AE1C-319846D2247C}"/>
              </a:ext>
            </a:extLst>
          </p:cNvPr>
          <p:cNvSpPr/>
          <p:nvPr/>
        </p:nvSpPr>
        <p:spPr>
          <a:xfrm>
            <a:off x="671721" y="672469"/>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RESULTS</a:t>
            </a:r>
          </a:p>
        </p:txBody>
      </p:sp>
      <p:cxnSp>
        <p:nvCxnSpPr>
          <p:cNvPr id="6" name="Straight Connector 5">
            <a:extLst>
              <a:ext uri="{FF2B5EF4-FFF2-40B4-BE49-F238E27FC236}">
                <a16:creationId xmlns:a16="http://schemas.microsoft.com/office/drawing/2014/main" id="{8A673529-0F2E-4420-9008-5457C40CE28D}"/>
              </a:ext>
            </a:extLst>
          </p:cNvPr>
          <p:cNvCxnSpPr>
            <a:cxnSpLocks/>
          </p:cNvCxnSpPr>
          <p:nvPr/>
        </p:nvCxnSpPr>
        <p:spPr>
          <a:xfrm>
            <a:off x="758315" y="1208434"/>
            <a:ext cx="18308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8CE2C8-0F64-4E47-99D9-5EEE8DB84072}"/>
              </a:ext>
            </a:extLst>
          </p:cNvPr>
          <p:cNvCxnSpPr>
            <a:cxnSpLocks/>
          </p:cNvCxnSpPr>
          <p:nvPr/>
        </p:nvCxnSpPr>
        <p:spPr>
          <a:xfrm>
            <a:off x="758315" y="446434"/>
            <a:ext cx="18308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DD88180-FF1F-4E32-912E-3D0F4B13248E}"/>
              </a:ext>
            </a:extLst>
          </p:cNvPr>
          <p:cNvSpPr/>
          <p:nvPr/>
        </p:nvSpPr>
        <p:spPr>
          <a:xfrm>
            <a:off x="2654250" y="672469"/>
            <a:ext cx="9057974" cy="419100"/>
          </a:xfrm>
          <a:prstGeom prst="rect">
            <a:avLst/>
          </a:prstGeom>
        </p:spPr>
        <p:txBody>
          <a:bodyPr wrap="square" anchor="ctr">
            <a:noAutofit/>
          </a:bodyPr>
          <a:lstStyle/>
          <a:p>
            <a:pPr lvl="0"/>
            <a:r>
              <a:rPr lang="en-US" sz="4000" dirty="0">
                <a:solidFill>
                  <a:srgbClr val="266E99"/>
                </a:solidFill>
                <a:latin typeface="Century Gothic" panose="020F0302020204030204"/>
              </a:rPr>
              <a:t>- InVEST Model</a:t>
            </a:r>
          </a:p>
        </p:txBody>
      </p:sp>
      <p:sp>
        <p:nvSpPr>
          <p:cNvPr id="2" name="TextBox 1">
            <a:extLst>
              <a:ext uri="{FF2B5EF4-FFF2-40B4-BE49-F238E27FC236}">
                <a16:creationId xmlns:a16="http://schemas.microsoft.com/office/drawing/2014/main" id="{28C7474F-84B6-408B-8157-53C486544DE6}"/>
              </a:ext>
            </a:extLst>
          </p:cNvPr>
          <p:cNvSpPr txBox="1"/>
          <p:nvPr/>
        </p:nvSpPr>
        <p:spPr>
          <a:xfrm>
            <a:off x="2712442" y="5620289"/>
            <a:ext cx="4331859" cy="307777"/>
          </a:xfrm>
          <a:prstGeom prst="rect">
            <a:avLst/>
          </a:prstGeom>
          <a:noFill/>
        </p:spPr>
        <p:txBody>
          <a:bodyPr wrap="square" lIns="91440" tIns="45720" rIns="91440" bIns="45720" rtlCol="0" anchor="t">
            <a:spAutoFit/>
          </a:bodyPr>
          <a:lstStyle/>
          <a:p>
            <a:pPr algn="ctr"/>
            <a:r>
              <a:rPr lang="en-US" sz="1400" i="1" dirty="0">
                <a:solidFill>
                  <a:schemeClr val="tx1">
                    <a:lumMod val="75000"/>
                    <a:lumOff val="25000"/>
                  </a:schemeClr>
                </a:solidFill>
                <a:latin typeface="Century Gothic"/>
              </a:rPr>
              <a:t>Daytime heat mitigation capacity</a:t>
            </a:r>
          </a:p>
        </p:txBody>
      </p:sp>
      <p:sp>
        <p:nvSpPr>
          <p:cNvPr id="17" name="TextBox 16">
            <a:extLst>
              <a:ext uri="{FF2B5EF4-FFF2-40B4-BE49-F238E27FC236}">
                <a16:creationId xmlns:a16="http://schemas.microsoft.com/office/drawing/2014/main" id="{3EB99F8F-CB5D-41F1-B483-3364A7D44B65}"/>
              </a:ext>
            </a:extLst>
          </p:cNvPr>
          <p:cNvSpPr txBox="1"/>
          <p:nvPr/>
        </p:nvSpPr>
        <p:spPr>
          <a:xfrm>
            <a:off x="7229607" y="5569224"/>
            <a:ext cx="4331858" cy="307777"/>
          </a:xfrm>
          <a:prstGeom prst="rect">
            <a:avLst/>
          </a:prstGeom>
          <a:noFill/>
        </p:spPr>
        <p:txBody>
          <a:bodyPr wrap="square" rtlCol="0">
            <a:spAutoFit/>
          </a:bodyPr>
          <a:lstStyle/>
          <a:p>
            <a:pPr algn="ctr"/>
            <a:r>
              <a:rPr lang="en-US" sz="1400" i="1" dirty="0">
                <a:solidFill>
                  <a:schemeClr val="tx1">
                    <a:lumMod val="75000"/>
                    <a:lumOff val="25000"/>
                  </a:schemeClr>
                </a:solidFill>
                <a:latin typeface="Century Gothic" panose="020B0502020202020204" pitchFamily="34" charset="0"/>
              </a:rPr>
              <a:t>Nighttime heat mitigation capacity</a:t>
            </a:r>
          </a:p>
        </p:txBody>
      </p:sp>
      <p:grpSp>
        <p:nvGrpSpPr>
          <p:cNvPr id="45" name="Group 44">
            <a:extLst>
              <a:ext uri="{FF2B5EF4-FFF2-40B4-BE49-F238E27FC236}">
                <a16:creationId xmlns:a16="http://schemas.microsoft.com/office/drawing/2014/main" id="{B905EA25-DE15-4207-8A21-B109DD8B2C1F}"/>
              </a:ext>
            </a:extLst>
          </p:cNvPr>
          <p:cNvGrpSpPr/>
          <p:nvPr/>
        </p:nvGrpSpPr>
        <p:grpSpPr>
          <a:xfrm>
            <a:off x="1241175" y="4346562"/>
            <a:ext cx="745332" cy="1122851"/>
            <a:chOff x="1241175" y="4346562"/>
            <a:chExt cx="745332" cy="1122851"/>
          </a:xfrm>
        </p:grpSpPr>
        <p:grpSp>
          <p:nvGrpSpPr>
            <p:cNvPr id="40" name="Group 39">
              <a:extLst>
                <a:ext uri="{FF2B5EF4-FFF2-40B4-BE49-F238E27FC236}">
                  <a16:creationId xmlns:a16="http://schemas.microsoft.com/office/drawing/2014/main" id="{854900EA-D72A-4049-A664-445C13CD63DA}"/>
                </a:ext>
              </a:extLst>
            </p:cNvPr>
            <p:cNvGrpSpPr/>
            <p:nvPr/>
          </p:nvGrpSpPr>
          <p:grpSpPr>
            <a:xfrm>
              <a:off x="1241175" y="5010625"/>
              <a:ext cx="745332" cy="458788"/>
              <a:chOff x="1241175" y="5010625"/>
              <a:chExt cx="745332" cy="458788"/>
            </a:xfrm>
          </p:grpSpPr>
          <p:sp>
            <p:nvSpPr>
              <p:cNvPr id="31" name="TextBox 30">
                <a:extLst>
                  <a:ext uri="{FF2B5EF4-FFF2-40B4-BE49-F238E27FC236}">
                    <a16:creationId xmlns:a16="http://schemas.microsoft.com/office/drawing/2014/main" id="{E8C20756-0FF0-44EA-B4C1-2ED65C8ACF40}"/>
                  </a:ext>
                </a:extLst>
              </p:cNvPr>
              <p:cNvSpPr txBox="1"/>
              <p:nvPr/>
            </p:nvSpPr>
            <p:spPr>
              <a:xfrm>
                <a:off x="1241175" y="5015219"/>
                <a:ext cx="196435" cy="215445"/>
              </a:xfrm>
              <a:prstGeom prst="rect">
                <a:avLst/>
              </a:prstGeom>
              <a:noFill/>
              <a:ln>
                <a:noFill/>
              </a:ln>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0</a:t>
                </a:r>
              </a:p>
            </p:txBody>
          </p:sp>
          <p:cxnSp>
            <p:nvCxnSpPr>
              <p:cNvPr id="32" name="Connector: Elbow 31">
                <a:extLst>
                  <a:ext uri="{FF2B5EF4-FFF2-40B4-BE49-F238E27FC236}">
                    <a16:creationId xmlns:a16="http://schemas.microsoft.com/office/drawing/2014/main" id="{CD5A7E85-2980-428B-809B-72419767B597}"/>
                  </a:ext>
                </a:extLst>
              </p:cNvPr>
              <p:cNvCxnSpPr>
                <a:cxnSpLocks/>
              </p:cNvCxnSpPr>
              <p:nvPr/>
            </p:nvCxnSpPr>
            <p:spPr>
              <a:xfrm>
                <a:off x="1334262" y="5190514"/>
                <a:ext cx="557162" cy="82976"/>
              </a:xfrm>
              <a:prstGeom prst="bentConnector3">
                <a:avLst>
                  <a:gd name="adj1" fmla="val 90"/>
                </a:avLst>
              </a:prstGeom>
              <a:noFill/>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93ECAC1-93A4-4D63-9F32-BBBBA695ED02}"/>
                  </a:ext>
                </a:extLst>
              </p:cNvPr>
              <p:cNvSpPr txBox="1"/>
              <p:nvPr/>
            </p:nvSpPr>
            <p:spPr>
              <a:xfrm>
                <a:off x="1795703" y="5010625"/>
                <a:ext cx="190804" cy="215445"/>
              </a:xfrm>
              <a:prstGeom prst="rect">
                <a:avLst/>
              </a:prstGeom>
              <a:noFill/>
              <a:ln>
                <a:noFill/>
              </a:ln>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5</a:t>
                </a:r>
              </a:p>
            </p:txBody>
          </p:sp>
          <p:sp>
            <p:nvSpPr>
              <p:cNvPr id="34" name="TextBox 33">
                <a:extLst>
                  <a:ext uri="{FF2B5EF4-FFF2-40B4-BE49-F238E27FC236}">
                    <a16:creationId xmlns:a16="http://schemas.microsoft.com/office/drawing/2014/main" id="{A4958F32-3F77-4D43-A238-02675B9A56C6}"/>
                  </a:ext>
                </a:extLst>
              </p:cNvPr>
              <p:cNvSpPr txBox="1"/>
              <p:nvPr/>
            </p:nvSpPr>
            <p:spPr>
              <a:xfrm>
                <a:off x="1348929" y="5253968"/>
                <a:ext cx="545843" cy="215445"/>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miles</a:t>
                </a:r>
              </a:p>
            </p:txBody>
          </p:sp>
          <p:cxnSp>
            <p:nvCxnSpPr>
              <p:cNvPr id="35" name="Connector: Elbow 34">
                <a:extLst>
                  <a:ext uri="{FF2B5EF4-FFF2-40B4-BE49-F238E27FC236}">
                    <a16:creationId xmlns:a16="http://schemas.microsoft.com/office/drawing/2014/main" id="{8102DC08-C8B8-424D-B809-B46E5C865610}"/>
                  </a:ext>
                </a:extLst>
              </p:cNvPr>
              <p:cNvCxnSpPr>
                <a:cxnSpLocks/>
              </p:cNvCxnSpPr>
              <p:nvPr/>
            </p:nvCxnSpPr>
            <p:spPr>
              <a:xfrm flipH="1">
                <a:off x="1330914" y="5190386"/>
                <a:ext cx="557162" cy="82976"/>
              </a:xfrm>
              <a:prstGeom prst="bentConnector3">
                <a:avLst>
                  <a:gd name="adj1" fmla="val 90"/>
                </a:avLst>
              </a:prstGeom>
              <a:noFill/>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1926C884-DA55-4652-81E2-A3A0DCC4C2CE}"/>
                </a:ext>
              </a:extLst>
            </p:cNvPr>
            <p:cNvGrpSpPr/>
            <p:nvPr/>
          </p:nvGrpSpPr>
          <p:grpSpPr>
            <a:xfrm>
              <a:off x="1504553" y="4346562"/>
              <a:ext cx="209884" cy="645154"/>
              <a:chOff x="1504553" y="4519555"/>
              <a:chExt cx="209884" cy="645154"/>
            </a:xfrm>
          </p:grpSpPr>
          <p:sp>
            <p:nvSpPr>
              <p:cNvPr id="27" name="Freeform: Shape 26">
                <a:extLst>
                  <a:ext uri="{FF2B5EF4-FFF2-40B4-BE49-F238E27FC236}">
                    <a16:creationId xmlns:a16="http://schemas.microsoft.com/office/drawing/2014/main" id="{0801D633-C237-4456-ABB3-737BC8CBA8D9}"/>
                  </a:ext>
                </a:extLst>
              </p:cNvPr>
              <p:cNvSpPr/>
              <p:nvPr/>
            </p:nvSpPr>
            <p:spPr>
              <a:xfrm>
                <a:off x="1542375" y="4855889"/>
                <a:ext cx="67123" cy="308692"/>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8" name="Freeform: Shape 27">
                <a:extLst>
                  <a:ext uri="{FF2B5EF4-FFF2-40B4-BE49-F238E27FC236}">
                    <a16:creationId xmlns:a16="http://schemas.microsoft.com/office/drawing/2014/main" id="{DE658293-3965-49DB-82BD-50D695EFC310}"/>
                  </a:ext>
                </a:extLst>
              </p:cNvPr>
              <p:cNvSpPr/>
              <p:nvPr/>
            </p:nvSpPr>
            <p:spPr>
              <a:xfrm flipH="1">
                <a:off x="1615126" y="4856017"/>
                <a:ext cx="67123" cy="308692"/>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0" name="TextBox 29">
                <a:extLst>
                  <a:ext uri="{FF2B5EF4-FFF2-40B4-BE49-F238E27FC236}">
                    <a16:creationId xmlns:a16="http://schemas.microsoft.com/office/drawing/2014/main" id="{CEE43CA3-3842-43C6-BEFA-4B2425FC0441}"/>
                  </a:ext>
                </a:extLst>
              </p:cNvPr>
              <p:cNvSpPr txBox="1"/>
              <p:nvPr/>
            </p:nvSpPr>
            <p:spPr>
              <a:xfrm>
                <a:off x="1504553" y="4519555"/>
                <a:ext cx="209884" cy="276999"/>
              </a:xfrm>
              <a:prstGeom prst="rect">
                <a:avLst/>
              </a:prstGeom>
              <a:noFill/>
            </p:spPr>
            <p:txBody>
              <a:bodyPr wrap="square" rtlCol="0">
                <a:spAutoFit/>
              </a:bodyPr>
              <a:lstStyle/>
              <a:p>
                <a:pPr algn="ctr"/>
                <a:r>
                  <a:rPr lang="en-US" sz="1200" b="1" dirty="0">
                    <a:solidFill>
                      <a:schemeClr val="tx1">
                        <a:lumMod val="75000"/>
                        <a:lumOff val="25000"/>
                      </a:schemeClr>
                    </a:solidFill>
                  </a:rPr>
                  <a:t>N</a:t>
                </a:r>
              </a:p>
            </p:txBody>
          </p:sp>
        </p:grpSp>
      </p:grpSp>
      <p:grpSp>
        <p:nvGrpSpPr>
          <p:cNvPr id="44" name="Group 43">
            <a:extLst>
              <a:ext uri="{FF2B5EF4-FFF2-40B4-BE49-F238E27FC236}">
                <a16:creationId xmlns:a16="http://schemas.microsoft.com/office/drawing/2014/main" id="{A31358AC-988F-4EAB-8475-0694945B6E59}"/>
              </a:ext>
            </a:extLst>
          </p:cNvPr>
          <p:cNvGrpSpPr/>
          <p:nvPr/>
        </p:nvGrpSpPr>
        <p:grpSpPr>
          <a:xfrm>
            <a:off x="1000675" y="2272762"/>
            <a:ext cx="1289030" cy="1748445"/>
            <a:chOff x="1000675" y="2272762"/>
            <a:chExt cx="1289030" cy="1748445"/>
          </a:xfrm>
        </p:grpSpPr>
        <p:pic>
          <p:nvPicPr>
            <p:cNvPr id="22" name="Picture 21">
              <a:extLst>
                <a:ext uri="{FF2B5EF4-FFF2-40B4-BE49-F238E27FC236}">
                  <a16:creationId xmlns:a16="http://schemas.microsoft.com/office/drawing/2014/main" id="{0312F80E-0A84-45E7-B374-8F78101F22D2}"/>
                </a:ext>
              </a:extLst>
            </p:cNvPr>
            <p:cNvPicPr>
              <a:picLocks noChangeAspect="1"/>
            </p:cNvPicPr>
            <p:nvPr/>
          </p:nvPicPr>
          <p:blipFill rotWithShape="1">
            <a:blip r:embed="rId5"/>
            <a:srcRect l="21518" t="14924" r="59494" b="69358"/>
            <a:stretch/>
          </p:blipFill>
          <p:spPr>
            <a:xfrm>
              <a:off x="1468822" y="2985370"/>
              <a:ext cx="190804" cy="892288"/>
            </a:xfrm>
            <a:prstGeom prst="rect">
              <a:avLst/>
            </a:prstGeom>
            <a:effectLst>
              <a:outerShdw blurRad="50800" dist="38100" dir="2700000" algn="tl" rotWithShape="0">
                <a:prstClr val="black">
                  <a:alpha val="40000"/>
                </a:prstClr>
              </a:outerShdw>
            </a:effectLst>
          </p:spPr>
        </p:pic>
        <p:sp>
          <p:nvSpPr>
            <p:cNvPr id="41" name="TextBox 40">
              <a:extLst>
                <a:ext uri="{FF2B5EF4-FFF2-40B4-BE49-F238E27FC236}">
                  <a16:creationId xmlns:a16="http://schemas.microsoft.com/office/drawing/2014/main" id="{FFBA3CBB-B92A-4D26-912A-F85DF3596DE7}"/>
                </a:ext>
              </a:extLst>
            </p:cNvPr>
            <p:cNvSpPr txBox="1"/>
            <p:nvPr/>
          </p:nvSpPr>
          <p:spPr>
            <a:xfrm>
              <a:off x="1655130" y="3744208"/>
              <a:ext cx="63457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p>
          </p:txBody>
        </p:sp>
        <p:sp>
          <p:nvSpPr>
            <p:cNvPr id="42" name="TextBox 41">
              <a:extLst>
                <a:ext uri="{FF2B5EF4-FFF2-40B4-BE49-F238E27FC236}">
                  <a16:creationId xmlns:a16="http://schemas.microsoft.com/office/drawing/2014/main" id="{299C441B-6113-4867-B78F-A527455BAFD1}"/>
                </a:ext>
              </a:extLst>
            </p:cNvPr>
            <p:cNvSpPr txBox="1"/>
            <p:nvPr/>
          </p:nvSpPr>
          <p:spPr>
            <a:xfrm>
              <a:off x="1655129" y="2860314"/>
              <a:ext cx="63457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a:t>
              </a:r>
            </a:p>
          </p:txBody>
        </p:sp>
        <p:sp>
          <p:nvSpPr>
            <p:cNvPr id="43" name="TextBox 42">
              <a:extLst>
                <a:ext uri="{FF2B5EF4-FFF2-40B4-BE49-F238E27FC236}">
                  <a16:creationId xmlns:a16="http://schemas.microsoft.com/office/drawing/2014/main" id="{111F8C90-3E9B-48DD-A3E7-106DB7823164}"/>
                </a:ext>
              </a:extLst>
            </p:cNvPr>
            <p:cNvSpPr txBox="1"/>
            <p:nvPr/>
          </p:nvSpPr>
          <p:spPr>
            <a:xfrm>
              <a:off x="1000675" y="2272762"/>
              <a:ext cx="1130491"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Century Gothic" panose="020B0502020202020204" pitchFamily="34" charset="0"/>
                </a:rPr>
                <a:t>Heat Mitigation Index</a:t>
              </a:r>
            </a:p>
          </p:txBody>
        </p:sp>
      </p:grpSp>
      <p:sp>
        <p:nvSpPr>
          <p:cNvPr id="3" name="TextBox 2">
            <a:extLst>
              <a:ext uri="{FF2B5EF4-FFF2-40B4-BE49-F238E27FC236}">
                <a16:creationId xmlns:a16="http://schemas.microsoft.com/office/drawing/2014/main" id="{E608B069-9FB8-4E92-A783-C9F4DF9F5E87}"/>
              </a:ext>
            </a:extLst>
          </p:cNvPr>
          <p:cNvSpPr txBox="1"/>
          <p:nvPr/>
        </p:nvSpPr>
        <p:spPr>
          <a:xfrm>
            <a:off x="8907105" y="1712569"/>
            <a:ext cx="2610012" cy="1323439"/>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r"/>
            <a:r>
              <a:rPr lang="en-US" sz="2000" b="1" dirty="0">
                <a:solidFill>
                  <a:schemeClr val="accent4"/>
                </a:solidFill>
                <a:latin typeface="Century Gothic"/>
              </a:rPr>
              <a:t>Nighttime</a:t>
            </a:r>
            <a:r>
              <a:rPr lang="en-US" sz="2000" b="1" dirty="0">
                <a:solidFill>
                  <a:schemeClr val="bg1"/>
                </a:solidFill>
                <a:latin typeface="Century Gothic"/>
              </a:rPr>
              <a:t> Heat</a:t>
            </a:r>
          </a:p>
          <a:p>
            <a:pPr algn="r"/>
            <a:r>
              <a:rPr lang="en-US" sz="2000" b="1" dirty="0">
                <a:solidFill>
                  <a:schemeClr val="bg1"/>
                </a:solidFill>
                <a:latin typeface="Century Gothic"/>
              </a:rPr>
              <a:t>Mitigation</a:t>
            </a:r>
          </a:p>
          <a:p>
            <a:pPr algn="r"/>
            <a:r>
              <a:rPr lang="en-US" sz="2000" b="1" dirty="0">
                <a:solidFill>
                  <a:schemeClr val="bg1"/>
                </a:solidFill>
                <a:latin typeface="Century Gothic"/>
              </a:rPr>
              <a:t>Index</a:t>
            </a:r>
            <a:endParaRPr lang="en-US" sz="2000" b="1" dirty="0">
              <a:solidFill>
                <a:schemeClr val="bg1"/>
              </a:solidFill>
              <a:latin typeface="Century Gothic" panose="020B0502020202020204" pitchFamily="34" charset="0"/>
            </a:endParaRPr>
          </a:p>
          <a:p>
            <a:pPr algn="r"/>
            <a:endParaRPr lang="en-US" sz="2000" b="1" dirty="0">
              <a:solidFill>
                <a:schemeClr val="bg1"/>
              </a:solidFill>
              <a:latin typeface="Century Gothic" panose="020B0502020202020204" pitchFamily="34" charset="0"/>
            </a:endParaRPr>
          </a:p>
        </p:txBody>
      </p:sp>
      <p:sp>
        <p:nvSpPr>
          <p:cNvPr id="37" name="TextBox 36">
            <a:extLst>
              <a:ext uri="{FF2B5EF4-FFF2-40B4-BE49-F238E27FC236}">
                <a16:creationId xmlns:a16="http://schemas.microsoft.com/office/drawing/2014/main" id="{7808E970-70FE-4096-81FD-EC3A7A9A51B3}"/>
              </a:ext>
            </a:extLst>
          </p:cNvPr>
          <p:cNvSpPr txBox="1"/>
          <p:nvPr/>
        </p:nvSpPr>
        <p:spPr>
          <a:xfrm>
            <a:off x="4432222" y="1712569"/>
            <a:ext cx="2610012" cy="1323439"/>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r"/>
            <a:r>
              <a:rPr lang="en-US" sz="2000" b="1" dirty="0">
                <a:solidFill>
                  <a:schemeClr val="accent4"/>
                </a:solidFill>
                <a:latin typeface="Century Gothic"/>
              </a:rPr>
              <a:t>Daytime</a:t>
            </a:r>
            <a:r>
              <a:rPr lang="en-US" sz="2000" b="1" dirty="0">
                <a:solidFill>
                  <a:schemeClr val="bg1"/>
                </a:solidFill>
                <a:latin typeface="Century Gothic"/>
              </a:rPr>
              <a:t> Heat</a:t>
            </a:r>
          </a:p>
          <a:p>
            <a:pPr algn="r"/>
            <a:r>
              <a:rPr lang="en-US" sz="2000" b="1" dirty="0">
                <a:solidFill>
                  <a:schemeClr val="bg1"/>
                </a:solidFill>
                <a:latin typeface="Century Gothic"/>
              </a:rPr>
              <a:t>Mitigation</a:t>
            </a:r>
            <a:endParaRPr lang="en-US" sz="2000" b="1" dirty="0">
              <a:solidFill>
                <a:schemeClr val="bg1"/>
              </a:solidFill>
              <a:latin typeface="Century Gothic" panose="020B0502020202020204" pitchFamily="34" charset="0"/>
            </a:endParaRPr>
          </a:p>
          <a:p>
            <a:pPr algn="r"/>
            <a:r>
              <a:rPr lang="en-US" sz="2000" b="1" dirty="0">
                <a:solidFill>
                  <a:schemeClr val="bg1"/>
                </a:solidFill>
                <a:latin typeface="Century Gothic"/>
              </a:rPr>
              <a:t>Index</a:t>
            </a:r>
            <a:endParaRPr lang="en-US" sz="2000" b="1" dirty="0">
              <a:solidFill>
                <a:schemeClr val="bg1"/>
              </a:solidFill>
              <a:latin typeface="Century Gothic" panose="020B0502020202020204" pitchFamily="34" charset="0"/>
            </a:endParaRPr>
          </a:p>
          <a:p>
            <a:pPr algn="r"/>
            <a:endParaRPr lang="en-US"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4933995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225B8F7-78BD-434B-9453-AE6685FBC870}"/>
              </a:ext>
            </a:extLst>
          </p:cNvPr>
          <p:cNvSpPr/>
          <p:nvPr/>
        </p:nvSpPr>
        <p:spPr>
          <a:xfrm>
            <a:off x="-9059" y="0"/>
            <a:ext cx="12192000" cy="68580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field of cotton&#10;&#10;Description automatically generated with medium confidence">
            <a:extLst>
              <a:ext uri="{FF2B5EF4-FFF2-40B4-BE49-F238E27FC236}">
                <a16:creationId xmlns:a16="http://schemas.microsoft.com/office/drawing/2014/main" id="{AE89B8E4-7E3A-4491-9C94-7C4BDA328DEF}"/>
              </a:ext>
            </a:extLst>
          </p:cNvPr>
          <p:cNvPicPr>
            <a:picLocks noChangeAspect="1"/>
          </p:cNvPicPr>
          <p:nvPr/>
        </p:nvPicPr>
        <p:blipFill rotWithShape="1">
          <a:blip r:embed="rId3">
            <a:alphaModFix amt="40000"/>
            <a:extLst>
              <a:ext uri="{BEBA8EAE-BF5A-486C-A8C5-ECC9F3942E4B}">
                <a14:imgProps xmlns:a14="http://schemas.microsoft.com/office/drawing/2010/main">
                  <a14:imgLayer r:embed="rId4">
                    <a14:imgEffect>
                      <a14:colorTemperature colorTemp="10545"/>
                    </a14:imgEffect>
                  </a14:imgLayer>
                </a14:imgProps>
              </a:ext>
              <a:ext uri="{28A0092B-C50C-407E-A947-70E740481C1C}">
                <a14:useLocalDpi xmlns:a14="http://schemas.microsoft.com/office/drawing/2010/main" val="0"/>
              </a:ext>
            </a:extLst>
          </a:blip>
          <a:srcRect r="51875" b="51876"/>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D36AFAA-9E1D-4389-AE1C-319846D2247C}"/>
              </a:ext>
            </a:extLst>
          </p:cNvPr>
          <p:cNvSpPr/>
          <p:nvPr/>
        </p:nvSpPr>
        <p:spPr>
          <a:xfrm>
            <a:off x="495297" y="754797"/>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CONCLUSIONS</a:t>
            </a:r>
          </a:p>
        </p:txBody>
      </p:sp>
      <p:cxnSp>
        <p:nvCxnSpPr>
          <p:cNvPr id="6" name="Straight Connector 5">
            <a:extLst>
              <a:ext uri="{FF2B5EF4-FFF2-40B4-BE49-F238E27FC236}">
                <a16:creationId xmlns:a16="http://schemas.microsoft.com/office/drawing/2014/main" id="{8A673529-0F2E-4420-9008-5457C40CE28D}"/>
              </a:ext>
            </a:extLst>
          </p:cNvPr>
          <p:cNvCxnSpPr>
            <a:cxnSpLocks/>
          </p:cNvCxnSpPr>
          <p:nvPr/>
        </p:nvCxnSpPr>
        <p:spPr>
          <a:xfrm>
            <a:off x="581891" y="1290762"/>
            <a:ext cx="3593502"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8CE2C8-0F64-4E47-99D9-5EEE8DB84072}"/>
              </a:ext>
            </a:extLst>
          </p:cNvPr>
          <p:cNvCxnSpPr>
            <a:cxnSpLocks/>
          </p:cNvCxnSpPr>
          <p:nvPr/>
        </p:nvCxnSpPr>
        <p:spPr>
          <a:xfrm>
            <a:off x="581891" y="528762"/>
            <a:ext cx="3593502"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96B810F-EBC3-40F7-A557-E6147969E1EF}"/>
              </a:ext>
            </a:extLst>
          </p:cNvPr>
          <p:cNvSpPr txBox="1"/>
          <p:nvPr/>
        </p:nvSpPr>
        <p:spPr>
          <a:xfrm>
            <a:off x="625976" y="1615344"/>
            <a:ext cx="940221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tx1">
                    <a:lumMod val="75000"/>
                    <a:lumOff val="25000"/>
                  </a:schemeClr>
                </a:solidFill>
                <a:latin typeface="Century Gothic"/>
                <a:ea typeface="+mn-lt"/>
                <a:cs typeface="+mn-lt"/>
              </a:rPr>
              <a:t>Heat Anomalies:</a:t>
            </a:r>
          </a:p>
          <a:p>
            <a:pPr marL="457200" indent="-457200">
              <a:buClr>
                <a:srgbClr val="266E99"/>
              </a:buClr>
              <a:buFont typeface="Arial"/>
              <a:buChar char="•"/>
            </a:pPr>
            <a:r>
              <a:rPr lang="en-US" sz="2800" dirty="0">
                <a:solidFill>
                  <a:schemeClr val="tx1">
                    <a:lumMod val="75000"/>
                    <a:lumOff val="25000"/>
                  </a:schemeClr>
                </a:solidFill>
                <a:latin typeface="Century Gothic"/>
                <a:ea typeface="+mn-lt"/>
                <a:cs typeface="+mn-lt"/>
              </a:rPr>
              <a:t>Hot spots clustered around urbanized areas</a:t>
            </a:r>
          </a:p>
          <a:p>
            <a:pPr marL="457200" indent="-457200">
              <a:buClr>
                <a:srgbClr val="266E99"/>
              </a:buClr>
              <a:buFont typeface="Arial"/>
              <a:buChar char="•"/>
            </a:pPr>
            <a:r>
              <a:rPr lang="en-US" sz="2800" dirty="0">
                <a:solidFill>
                  <a:schemeClr val="tx1">
                    <a:lumMod val="75000"/>
                    <a:lumOff val="25000"/>
                  </a:schemeClr>
                </a:solidFill>
                <a:latin typeface="Century Gothic"/>
                <a:ea typeface="+mn-lt"/>
                <a:cs typeface="+mn-lt"/>
              </a:rPr>
              <a:t>Hottest temp in Tyson's Corner</a:t>
            </a:r>
          </a:p>
          <a:p>
            <a:pPr marL="457200" indent="-457200">
              <a:buClr>
                <a:srgbClr val="266E99"/>
              </a:buClr>
              <a:buFont typeface="Arial"/>
              <a:buChar char="•"/>
            </a:pPr>
            <a:r>
              <a:rPr lang="en-US" sz="2800" dirty="0">
                <a:solidFill>
                  <a:schemeClr val="tx1">
                    <a:lumMod val="75000"/>
                    <a:lumOff val="25000"/>
                  </a:schemeClr>
                </a:solidFill>
                <a:latin typeface="Century Gothic"/>
                <a:ea typeface="+mn-lt"/>
                <a:cs typeface="+mn-lt"/>
              </a:rPr>
              <a:t>Reference areas always cooler than county</a:t>
            </a:r>
          </a:p>
        </p:txBody>
      </p:sp>
      <p:sp>
        <p:nvSpPr>
          <p:cNvPr id="4" name="TextBox 3">
            <a:extLst>
              <a:ext uri="{FF2B5EF4-FFF2-40B4-BE49-F238E27FC236}">
                <a16:creationId xmlns:a16="http://schemas.microsoft.com/office/drawing/2014/main" id="{6DC0E6A5-7A8E-41FF-8BF9-70B8BC776754}"/>
              </a:ext>
            </a:extLst>
          </p:cNvPr>
          <p:cNvSpPr txBox="1"/>
          <p:nvPr/>
        </p:nvSpPr>
        <p:spPr>
          <a:xfrm>
            <a:off x="626582" y="3561297"/>
            <a:ext cx="656074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404040"/>
                </a:solidFill>
                <a:latin typeface="Century Gothic"/>
                <a:cs typeface="Segoe UI"/>
              </a:rPr>
              <a:t>Vulnerability:</a:t>
            </a:r>
            <a:r>
              <a:rPr lang="en-US" sz="2800" dirty="0">
                <a:latin typeface="Century Gothic"/>
                <a:cs typeface="Segoe UI"/>
              </a:rPr>
              <a:t>​</a:t>
            </a:r>
          </a:p>
          <a:p>
            <a:pPr marL="457200" indent="-457200">
              <a:buClr>
                <a:srgbClr val="266E99"/>
              </a:buClr>
              <a:buFont typeface="Arial"/>
              <a:buChar char="•"/>
            </a:pPr>
            <a:r>
              <a:rPr lang="en-US" sz="2800" dirty="0">
                <a:solidFill>
                  <a:srgbClr val="404040"/>
                </a:solidFill>
                <a:latin typeface="Century Gothic"/>
                <a:cs typeface="Arial"/>
              </a:rPr>
              <a:t>Highest in East Fairfax County</a:t>
            </a:r>
          </a:p>
        </p:txBody>
      </p:sp>
      <p:sp>
        <p:nvSpPr>
          <p:cNvPr id="9" name="TextBox 8">
            <a:extLst>
              <a:ext uri="{FF2B5EF4-FFF2-40B4-BE49-F238E27FC236}">
                <a16:creationId xmlns:a16="http://schemas.microsoft.com/office/drawing/2014/main" id="{F2D72B3D-6237-4218-BCA4-BD86E975DFA6}"/>
              </a:ext>
            </a:extLst>
          </p:cNvPr>
          <p:cNvSpPr txBox="1"/>
          <p:nvPr/>
        </p:nvSpPr>
        <p:spPr>
          <a:xfrm>
            <a:off x="626582" y="4645984"/>
            <a:ext cx="874725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404040"/>
                </a:solidFill>
                <a:latin typeface="Century Gothic"/>
                <a:cs typeface="Segoe UI"/>
              </a:rPr>
              <a:t>Heat Mitigation Indices:</a:t>
            </a:r>
            <a:r>
              <a:rPr lang="en-US" sz="2800" dirty="0">
                <a:latin typeface="Century Gothic"/>
                <a:cs typeface="Segoe UI"/>
              </a:rPr>
              <a:t>​</a:t>
            </a:r>
          </a:p>
          <a:p>
            <a:pPr marL="457200" indent="-457200">
              <a:buClr>
                <a:srgbClr val="266E99"/>
              </a:buClr>
              <a:buFont typeface="Arial"/>
              <a:buChar char="•"/>
            </a:pPr>
            <a:r>
              <a:rPr lang="en-US" sz="2800" dirty="0">
                <a:solidFill>
                  <a:srgbClr val="404040"/>
                </a:solidFill>
                <a:latin typeface="Century Gothic"/>
                <a:cs typeface="Arial"/>
              </a:rPr>
              <a:t>Higher nighttime mitigation  capacity</a:t>
            </a:r>
          </a:p>
          <a:p>
            <a:pPr marL="457200" indent="-457200">
              <a:buClr>
                <a:srgbClr val="266E99"/>
              </a:buClr>
              <a:buFont typeface="Arial"/>
              <a:buChar char="•"/>
            </a:pPr>
            <a:r>
              <a:rPr lang="en-US" sz="2800" dirty="0">
                <a:solidFill>
                  <a:srgbClr val="404040"/>
                </a:solidFill>
                <a:latin typeface="Century Gothic"/>
                <a:cs typeface="Arial"/>
              </a:rPr>
              <a:t>More mitigation capacity in vegetated areas</a:t>
            </a:r>
          </a:p>
        </p:txBody>
      </p:sp>
      <p:grpSp>
        <p:nvGrpSpPr>
          <p:cNvPr id="19" name="Group 18">
            <a:extLst>
              <a:ext uri="{FF2B5EF4-FFF2-40B4-BE49-F238E27FC236}">
                <a16:creationId xmlns:a16="http://schemas.microsoft.com/office/drawing/2014/main" id="{9134EFA4-E82D-4968-A48F-7D3EB76C1B22}"/>
              </a:ext>
            </a:extLst>
          </p:cNvPr>
          <p:cNvGrpSpPr/>
          <p:nvPr/>
        </p:nvGrpSpPr>
        <p:grpSpPr>
          <a:xfrm>
            <a:off x="-91440" y="6112212"/>
            <a:ext cx="12283440" cy="639292"/>
            <a:chOff x="-91440" y="6120517"/>
            <a:chExt cx="12283440" cy="639292"/>
          </a:xfrm>
          <a:effectLst>
            <a:outerShdw blurRad="50800" dist="38100" dir="10800000" algn="r" rotWithShape="0">
              <a:prstClr val="black">
                <a:alpha val="40000"/>
              </a:prstClr>
            </a:outerShdw>
          </a:effectLst>
        </p:grpSpPr>
        <p:sp>
          <p:nvSpPr>
            <p:cNvPr id="20" name="Rectangle: Rounded Corners 19">
              <a:extLst>
                <a:ext uri="{FF2B5EF4-FFF2-40B4-BE49-F238E27FC236}">
                  <a16:creationId xmlns:a16="http://schemas.microsoft.com/office/drawing/2014/main" id="{EC07FDAF-26E7-49C4-912E-6D9A1B82D838}"/>
                </a:ext>
              </a:extLst>
            </p:cNvPr>
            <p:cNvSpPr/>
            <p:nvPr/>
          </p:nvSpPr>
          <p:spPr>
            <a:xfrm>
              <a:off x="-91440" y="6387737"/>
              <a:ext cx="12283440" cy="143039"/>
            </a:xfrm>
            <a:prstGeom prst="roundRect">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C4E23738-5A14-412A-9A07-D87832E33BC4}"/>
                </a:ext>
              </a:extLst>
            </p:cNvPr>
            <p:cNvPicPr>
              <a:picLocks noChangeAspect="1"/>
            </p:cNvPicPr>
            <p:nvPr/>
          </p:nvPicPr>
          <p:blipFill rotWithShape="1">
            <a:blip r:embed="rId5">
              <a:alphaModFix/>
            </a:blip>
            <a:srcRect l="7256" t="14007" r="10653" b="5911"/>
            <a:stretch/>
          </p:blipFill>
          <p:spPr>
            <a:xfrm>
              <a:off x="230395" y="6120517"/>
              <a:ext cx="629366" cy="639292"/>
            </a:xfrm>
            <a:prstGeom prst="flowChartConnector">
              <a:avLst/>
            </a:prstGeom>
            <a:effectLst>
              <a:outerShdw blurRad="50800" dist="38100" dir="10800000" algn="r" rotWithShape="0">
                <a:prstClr val="black">
                  <a:alpha val="40000"/>
                </a:prstClr>
              </a:outerShdw>
            </a:effectLst>
          </p:spPr>
        </p:pic>
      </p:grpSp>
      <p:sp>
        <p:nvSpPr>
          <p:cNvPr id="22" name="TextBox 21">
            <a:extLst>
              <a:ext uri="{FF2B5EF4-FFF2-40B4-BE49-F238E27FC236}">
                <a16:creationId xmlns:a16="http://schemas.microsoft.com/office/drawing/2014/main" id="{96B03CB1-53B4-4B36-8A8B-C9D35D1435AC}"/>
              </a:ext>
            </a:extLst>
          </p:cNvPr>
          <p:cNvSpPr txBox="1"/>
          <p:nvPr/>
        </p:nvSpPr>
        <p:spPr>
          <a:xfrm>
            <a:off x="780139" y="6505283"/>
            <a:ext cx="8156604" cy="246221"/>
          </a:xfrm>
          <a:prstGeom prst="rect">
            <a:avLst/>
          </a:prstGeom>
          <a:noFill/>
        </p:spPr>
        <p:txBody>
          <a:bodyPr wrap="square" rtlCol="0">
            <a:spAutoFit/>
          </a:bodyPr>
          <a:lstStyle/>
          <a:p>
            <a:r>
              <a:rPr lang="en-US" sz="100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 </a:t>
            </a:r>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credits: background photo by Johannes Plenio from Pexels</a:t>
            </a:r>
            <a:endParaRPr lang="en-US" sz="100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3561750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9E8F876-AD52-4D94-A8AF-57A5BB805D50}"/>
              </a:ext>
            </a:extLst>
          </p:cNvPr>
          <p:cNvSpPr/>
          <p:nvPr/>
        </p:nvSpPr>
        <p:spPr>
          <a:xfrm>
            <a:off x="-9059" y="0"/>
            <a:ext cx="12192000" cy="68580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field of cotton&#10;&#10;Description automatically generated with medium confidence">
            <a:extLst>
              <a:ext uri="{FF2B5EF4-FFF2-40B4-BE49-F238E27FC236}">
                <a16:creationId xmlns:a16="http://schemas.microsoft.com/office/drawing/2014/main" id="{A35A3B7B-6E3D-4ECC-AD16-E55CF4484B36}"/>
              </a:ext>
            </a:extLst>
          </p:cNvPr>
          <p:cNvPicPr>
            <a:picLocks noChangeAspect="1"/>
          </p:cNvPicPr>
          <p:nvPr/>
        </p:nvPicPr>
        <p:blipFill rotWithShape="1">
          <a:blip r:embed="rId3">
            <a:alphaModFix amt="40000"/>
            <a:extLst>
              <a:ext uri="{BEBA8EAE-BF5A-486C-A8C5-ECC9F3942E4B}">
                <a14:imgProps xmlns:a14="http://schemas.microsoft.com/office/drawing/2010/main">
                  <a14:imgLayer r:embed="rId4">
                    <a14:imgEffect>
                      <a14:colorTemperature colorTemp="10545"/>
                    </a14:imgEffect>
                  </a14:imgLayer>
                </a14:imgProps>
              </a:ext>
              <a:ext uri="{28A0092B-C50C-407E-A947-70E740481C1C}">
                <a14:useLocalDpi xmlns:a14="http://schemas.microsoft.com/office/drawing/2010/main" val="0"/>
              </a:ext>
            </a:extLst>
          </a:blip>
          <a:srcRect r="51875" b="51876"/>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D36AFAA-9E1D-4389-AE1C-319846D2247C}"/>
              </a:ext>
            </a:extLst>
          </p:cNvPr>
          <p:cNvSpPr/>
          <p:nvPr/>
        </p:nvSpPr>
        <p:spPr>
          <a:xfrm>
            <a:off x="495297" y="754797"/>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ERRORS &amp; UNCERTAINTIES</a:t>
            </a:r>
          </a:p>
        </p:txBody>
      </p:sp>
      <p:cxnSp>
        <p:nvCxnSpPr>
          <p:cNvPr id="6" name="Straight Connector 5">
            <a:extLst>
              <a:ext uri="{FF2B5EF4-FFF2-40B4-BE49-F238E27FC236}">
                <a16:creationId xmlns:a16="http://schemas.microsoft.com/office/drawing/2014/main" id="{8A673529-0F2E-4420-9008-5457C40CE28D}"/>
              </a:ext>
            </a:extLst>
          </p:cNvPr>
          <p:cNvCxnSpPr>
            <a:cxnSpLocks/>
          </p:cNvCxnSpPr>
          <p:nvPr/>
        </p:nvCxnSpPr>
        <p:spPr>
          <a:xfrm>
            <a:off x="581891" y="1290762"/>
            <a:ext cx="6094331"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8CE2C8-0F64-4E47-99D9-5EEE8DB84072}"/>
              </a:ext>
            </a:extLst>
          </p:cNvPr>
          <p:cNvCxnSpPr>
            <a:cxnSpLocks/>
          </p:cNvCxnSpPr>
          <p:nvPr/>
        </p:nvCxnSpPr>
        <p:spPr>
          <a:xfrm>
            <a:off x="581891" y="528762"/>
            <a:ext cx="6094331"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605130A-4BDA-4982-9F33-3A217B662023}"/>
              </a:ext>
            </a:extLst>
          </p:cNvPr>
          <p:cNvSpPr txBox="1"/>
          <p:nvPr/>
        </p:nvSpPr>
        <p:spPr>
          <a:xfrm>
            <a:off x="635018" y="1639899"/>
            <a:ext cx="11117783" cy="363176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Clr>
                <a:srgbClr val="266E99"/>
              </a:buClr>
              <a:buFont typeface="Arial"/>
              <a:buChar char="•"/>
            </a:pPr>
            <a:r>
              <a:rPr lang="en-US" sz="2800" dirty="0">
                <a:solidFill>
                  <a:schemeClr val="tx1">
                    <a:lumMod val="75000"/>
                    <a:lumOff val="25000"/>
                  </a:schemeClr>
                </a:solidFill>
                <a:latin typeface="Century Gothic"/>
                <a:cs typeface="Calibri"/>
              </a:rPr>
              <a:t>Fuzziness of ECOSTRESS LST data</a:t>
            </a:r>
          </a:p>
          <a:p>
            <a:pPr marL="285750" indent="-285750">
              <a:spcAft>
                <a:spcPts val="600"/>
              </a:spcAft>
              <a:buClr>
                <a:srgbClr val="266E99"/>
              </a:buClr>
              <a:buFont typeface="Arial"/>
              <a:buChar char="•"/>
            </a:pPr>
            <a:r>
              <a:rPr lang="en-US" sz="2800" dirty="0">
                <a:solidFill>
                  <a:schemeClr val="tx1">
                    <a:lumMod val="75000"/>
                    <a:lumOff val="25000"/>
                  </a:schemeClr>
                </a:solidFill>
                <a:latin typeface="Century Gothic"/>
                <a:cs typeface="Calibri"/>
              </a:rPr>
              <a:t>Joining NLCD and county-level LULC data</a:t>
            </a:r>
          </a:p>
          <a:p>
            <a:pPr marL="285750" indent="-285750">
              <a:spcAft>
                <a:spcPts val="600"/>
              </a:spcAft>
              <a:buClr>
                <a:srgbClr val="266E99"/>
              </a:buClr>
              <a:buFont typeface="Arial"/>
              <a:buChar char="•"/>
            </a:pPr>
            <a:r>
              <a:rPr lang="en-US" sz="2800" dirty="0">
                <a:solidFill>
                  <a:schemeClr val="tx1">
                    <a:lumMod val="75000"/>
                    <a:lumOff val="25000"/>
                  </a:schemeClr>
                </a:solidFill>
                <a:latin typeface="Century Gothic"/>
                <a:cs typeface="Calibri"/>
              </a:rPr>
              <a:t>Assumptions of vulnerability analysis</a:t>
            </a:r>
          </a:p>
          <a:p>
            <a:pPr marL="285750" indent="-285750">
              <a:spcAft>
                <a:spcPts val="600"/>
              </a:spcAft>
              <a:buClr>
                <a:srgbClr val="266E99"/>
              </a:buClr>
              <a:buFont typeface="Arial"/>
              <a:buChar char="•"/>
            </a:pPr>
            <a:r>
              <a:rPr lang="en-US" sz="2800" dirty="0">
                <a:solidFill>
                  <a:schemeClr val="tx1">
                    <a:lumMod val="75000"/>
                    <a:lumOff val="25000"/>
                  </a:schemeClr>
                </a:solidFill>
                <a:latin typeface="Century Gothic"/>
                <a:cs typeface="Calibri"/>
              </a:rPr>
              <a:t>InVEST does not consider bodies of water</a:t>
            </a:r>
          </a:p>
          <a:p>
            <a:pPr marL="285750" indent="-285750">
              <a:spcAft>
                <a:spcPts val="600"/>
              </a:spcAft>
              <a:buClr>
                <a:srgbClr val="266E99"/>
              </a:buClr>
              <a:buFont typeface="Arial"/>
              <a:buChar char="•"/>
            </a:pPr>
            <a:r>
              <a:rPr lang="en-US" sz="2800" dirty="0">
                <a:solidFill>
                  <a:schemeClr val="tx1">
                    <a:lumMod val="75000"/>
                    <a:lumOff val="25000"/>
                  </a:schemeClr>
                </a:solidFill>
                <a:latin typeface="Century Gothic"/>
                <a:cs typeface="Calibri"/>
              </a:rPr>
              <a:t>Impervious surfaces not utilized as standalone variable</a:t>
            </a:r>
          </a:p>
          <a:p>
            <a:pPr marL="285750" indent="-285750">
              <a:spcAft>
                <a:spcPts val="600"/>
              </a:spcAft>
              <a:buClr>
                <a:srgbClr val="266E99"/>
              </a:buClr>
              <a:buFont typeface="Arial"/>
              <a:buChar char="•"/>
            </a:pPr>
            <a:r>
              <a:rPr lang="en-US" sz="2800" dirty="0">
                <a:solidFill>
                  <a:schemeClr val="tx1">
                    <a:lumMod val="75000"/>
                    <a:lumOff val="25000"/>
                  </a:schemeClr>
                </a:solidFill>
                <a:latin typeface="Century Gothic"/>
                <a:cs typeface="Calibri"/>
              </a:rPr>
              <a:t>Subjective interpretation of sensitivity variables</a:t>
            </a:r>
          </a:p>
          <a:p>
            <a:endParaRPr lang="en-US" sz="3200" dirty="0">
              <a:solidFill>
                <a:schemeClr val="tx1">
                  <a:lumMod val="75000"/>
                  <a:lumOff val="25000"/>
                </a:schemeClr>
              </a:solidFill>
              <a:latin typeface="Century Gothic"/>
              <a:cs typeface="Calibri"/>
            </a:endParaRPr>
          </a:p>
        </p:txBody>
      </p:sp>
      <p:grpSp>
        <p:nvGrpSpPr>
          <p:cNvPr id="19" name="Group 18">
            <a:extLst>
              <a:ext uri="{FF2B5EF4-FFF2-40B4-BE49-F238E27FC236}">
                <a16:creationId xmlns:a16="http://schemas.microsoft.com/office/drawing/2014/main" id="{48F6BD7C-8121-4FBB-845F-71B95925D188}"/>
              </a:ext>
            </a:extLst>
          </p:cNvPr>
          <p:cNvGrpSpPr/>
          <p:nvPr/>
        </p:nvGrpSpPr>
        <p:grpSpPr>
          <a:xfrm>
            <a:off x="-91440" y="6112212"/>
            <a:ext cx="12283440" cy="639292"/>
            <a:chOff x="-91440" y="6120517"/>
            <a:chExt cx="12283440" cy="639292"/>
          </a:xfrm>
          <a:effectLst>
            <a:outerShdw blurRad="50800" dist="38100" dir="10800000" algn="r" rotWithShape="0">
              <a:prstClr val="black">
                <a:alpha val="40000"/>
              </a:prstClr>
            </a:outerShdw>
          </a:effectLst>
        </p:grpSpPr>
        <p:sp>
          <p:nvSpPr>
            <p:cNvPr id="20" name="Rectangle: Rounded Corners 19">
              <a:extLst>
                <a:ext uri="{FF2B5EF4-FFF2-40B4-BE49-F238E27FC236}">
                  <a16:creationId xmlns:a16="http://schemas.microsoft.com/office/drawing/2014/main" id="{63C207AF-F1D8-4727-B4F8-EEAD8DA969E3}"/>
                </a:ext>
              </a:extLst>
            </p:cNvPr>
            <p:cNvSpPr/>
            <p:nvPr/>
          </p:nvSpPr>
          <p:spPr>
            <a:xfrm>
              <a:off x="-91440" y="6387737"/>
              <a:ext cx="12283440" cy="143039"/>
            </a:xfrm>
            <a:prstGeom prst="roundRect">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A8346D1C-3569-4E42-B888-3EA0188B2B72}"/>
                </a:ext>
              </a:extLst>
            </p:cNvPr>
            <p:cNvPicPr>
              <a:picLocks noChangeAspect="1"/>
            </p:cNvPicPr>
            <p:nvPr/>
          </p:nvPicPr>
          <p:blipFill rotWithShape="1">
            <a:blip r:embed="rId5">
              <a:alphaModFix/>
            </a:blip>
            <a:srcRect l="7256" t="14007" r="10653" b="5911"/>
            <a:stretch/>
          </p:blipFill>
          <p:spPr>
            <a:xfrm>
              <a:off x="230395" y="6120517"/>
              <a:ext cx="629366" cy="639292"/>
            </a:xfrm>
            <a:prstGeom prst="flowChartConnector">
              <a:avLst/>
            </a:prstGeom>
            <a:effectLst>
              <a:outerShdw blurRad="50800" dist="38100" dir="10800000" algn="r" rotWithShape="0">
                <a:prstClr val="black">
                  <a:alpha val="40000"/>
                </a:prstClr>
              </a:outerShdw>
            </a:effectLst>
          </p:spPr>
        </p:pic>
      </p:grpSp>
      <p:sp>
        <p:nvSpPr>
          <p:cNvPr id="22" name="TextBox 21">
            <a:extLst>
              <a:ext uri="{FF2B5EF4-FFF2-40B4-BE49-F238E27FC236}">
                <a16:creationId xmlns:a16="http://schemas.microsoft.com/office/drawing/2014/main" id="{010A0E48-E766-43A0-B26D-70E8449B626D}"/>
              </a:ext>
            </a:extLst>
          </p:cNvPr>
          <p:cNvSpPr txBox="1"/>
          <p:nvPr/>
        </p:nvSpPr>
        <p:spPr>
          <a:xfrm>
            <a:off x="780139" y="6505283"/>
            <a:ext cx="8156604" cy="246221"/>
          </a:xfrm>
          <a:prstGeom prst="rect">
            <a:avLst/>
          </a:prstGeom>
          <a:noFill/>
        </p:spPr>
        <p:txBody>
          <a:bodyPr wrap="square" rtlCol="0">
            <a:spAutoFit/>
          </a:bodyPr>
          <a:lstStyle/>
          <a:p>
            <a:r>
              <a:rPr lang="en-US" sz="100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 </a:t>
            </a:r>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credits: background photo by Johannes Plenio from Pexels</a:t>
            </a:r>
            <a:endParaRPr lang="en-US" sz="100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9873692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1E8B31-A0CB-43F8-A79D-F8472449F46C}"/>
              </a:ext>
            </a:extLst>
          </p:cNvPr>
          <p:cNvSpPr/>
          <p:nvPr/>
        </p:nvSpPr>
        <p:spPr>
          <a:xfrm>
            <a:off x="-9059" y="0"/>
            <a:ext cx="12192000" cy="68580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field of cotton&#10;&#10;Description automatically generated with medium confidence">
            <a:extLst>
              <a:ext uri="{FF2B5EF4-FFF2-40B4-BE49-F238E27FC236}">
                <a16:creationId xmlns:a16="http://schemas.microsoft.com/office/drawing/2014/main" id="{B8F8607D-5E10-46FA-9190-F78C4C7BCCE4}"/>
              </a:ext>
            </a:extLst>
          </p:cNvPr>
          <p:cNvPicPr>
            <a:picLocks noChangeAspect="1"/>
          </p:cNvPicPr>
          <p:nvPr/>
        </p:nvPicPr>
        <p:blipFill rotWithShape="1">
          <a:blip r:embed="rId3">
            <a:alphaModFix amt="40000"/>
            <a:extLst>
              <a:ext uri="{BEBA8EAE-BF5A-486C-A8C5-ECC9F3942E4B}">
                <a14:imgProps xmlns:a14="http://schemas.microsoft.com/office/drawing/2010/main">
                  <a14:imgLayer r:embed="rId4">
                    <a14:imgEffect>
                      <a14:colorTemperature colorTemp="10545"/>
                    </a14:imgEffect>
                  </a14:imgLayer>
                </a14:imgProps>
              </a:ext>
              <a:ext uri="{28A0092B-C50C-407E-A947-70E740481C1C}">
                <a14:useLocalDpi xmlns:a14="http://schemas.microsoft.com/office/drawing/2010/main" val="0"/>
              </a:ext>
            </a:extLst>
          </a:blip>
          <a:srcRect r="51875" b="51876"/>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D36AFAA-9E1D-4389-AE1C-319846D2247C}"/>
              </a:ext>
            </a:extLst>
          </p:cNvPr>
          <p:cNvSpPr/>
          <p:nvPr/>
        </p:nvSpPr>
        <p:spPr>
          <a:xfrm>
            <a:off x="495297" y="754797"/>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FUTURE WORK</a:t>
            </a:r>
          </a:p>
        </p:txBody>
      </p:sp>
      <p:cxnSp>
        <p:nvCxnSpPr>
          <p:cNvPr id="6" name="Straight Connector 5">
            <a:extLst>
              <a:ext uri="{FF2B5EF4-FFF2-40B4-BE49-F238E27FC236}">
                <a16:creationId xmlns:a16="http://schemas.microsoft.com/office/drawing/2014/main" id="{8A673529-0F2E-4420-9008-5457C40CE28D}"/>
              </a:ext>
            </a:extLst>
          </p:cNvPr>
          <p:cNvCxnSpPr>
            <a:cxnSpLocks/>
          </p:cNvCxnSpPr>
          <p:nvPr/>
        </p:nvCxnSpPr>
        <p:spPr>
          <a:xfrm>
            <a:off x="581891" y="1290762"/>
            <a:ext cx="3318080"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8CE2C8-0F64-4E47-99D9-5EEE8DB84072}"/>
              </a:ext>
            </a:extLst>
          </p:cNvPr>
          <p:cNvCxnSpPr>
            <a:cxnSpLocks/>
          </p:cNvCxnSpPr>
          <p:nvPr/>
        </p:nvCxnSpPr>
        <p:spPr>
          <a:xfrm>
            <a:off x="581891" y="528762"/>
            <a:ext cx="3318080"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FC1A0AB-93DE-47D1-A6B5-95D02A2549AF}"/>
              </a:ext>
            </a:extLst>
          </p:cNvPr>
          <p:cNvSpPr txBox="1"/>
          <p:nvPr/>
        </p:nvSpPr>
        <p:spPr>
          <a:xfrm>
            <a:off x="634905" y="1617943"/>
            <a:ext cx="10772290"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spcAft>
                <a:spcPts val="600"/>
              </a:spcAft>
              <a:buClr>
                <a:srgbClr val="266E99"/>
              </a:buClr>
              <a:buFont typeface="Arial"/>
              <a:buChar char="•"/>
            </a:pPr>
            <a:r>
              <a:rPr lang="en-US" sz="2800" dirty="0">
                <a:solidFill>
                  <a:schemeClr val="tx1">
                    <a:lumMod val="75000"/>
                    <a:lumOff val="25000"/>
                  </a:schemeClr>
                </a:solidFill>
                <a:latin typeface="Century Gothic"/>
                <a:cs typeface="Calibri"/>
              </a:rPr>
              <a:t>Algorithm to fix ECOSTRESS geo-positional errors</a:t>
            </a:r>
          </a:p>
          <a:p>
            <a:pPr marL="285750" indent="-285750">
              <a:spcBef>
                <a:spcPts val="600"/>
              </a:spcBef>
              <a:spcAft>
                <a:spcPts val="600"/>
              </a:spcAft>
              <a:buClr>
                <a:srgbClr val="266E99"/>
              </a:buClr>
              <a:buFont typeface="Arial"/>
              <a:buChar char="•"/>
            </a:pPr>
            <a:r>
              <a:rPr lang="en-US" sz="2800" dirty="0">
                <a:solidFill>
                  <a:schemeClr val="tx1">
                    <a:lumMod val="75000"/>
                    <a:lumOff val="25000"/>
                  </a:schemeClr>
                </a:solidFill>
                <a:latin typeface="Century Gothic"/>
                <a:cs typeface="Calibri"/>
              </a:rPr>
              <a:t>InVEST building intensity issue</a:t>
            </a:r>
          </a:p>
          <a:p>
            <a:pPr marL="285750" indent="-285750">
              <a:spcBef>
                <a:spcPts val="600"/>
              </a:spcBef>
              <a:spcAft>
                <a:spcPts val="600"/>
              </a:spcAft>
              <a:buClr>
                <a:srgbClr val="266E99"/>
              </a:buClr>
              <a:buFont typeface="Arial"/>
              <a:buChar char="•"/>
            </a:pPr>
            <a:r>
              <a:rPr lang="en-US" sz="2800" dirty="0">
                <a:solidFill>
                  <a:schemeClr val="tx1">
                    <a:lumMod val="75000"/>
                    <a:lumOff val="25000"/>
                  </a:schemeClr>
                </a:solidFill>
                <a:latin typeface="Century Gothic"/>
                <a:cs typeface="Calibri"/>
              </a:rPr>
              <a:t>Explore weighting sensitivity variables</a:t>
            </a:r>
          </a:p>
        </p:txBody>
      </p:sp>
      <p:grpSp>
        <p:nvGrpSpPr>
          <p:cNvPr id="16" name="Group 15">
            <a:extLst>
              <a:ext uri="{FF2B5EF4-FFF2-40B4-BE49-F238E27FC236}">
                <a16:creationId xmlns:a16="http://schemas.microsoft.com/office/drawing/2014/main" id="{B4D1A37B-F3E7-4F91-8F16-B4C2416B915D}"/>
              </a:ext>
            </a:extLst>
          </p:cNvPr>
          <p:cNvGrpSpPr/>
          <p:nvPr/>
        </p:nvGrpSpPr>
        <p:grpSpPr>
          <a:xfrm>
            <a:off x="-91440" y="6112212"/>
            <a:ext cx="12283440" cy="639292"/>
            <a:chOff x="-91440" y="6120517"/>
            <a:chExt cx="12283440" cy="639292"/>
          </a:xfrm>
          <a:effectLst>
            <a:outerShdw blurRad="50800" dist="38100" dir="10800000" algn="r" rotWithShape="0">
              <a:prstClr val="black">
                <a:alpha val="40000"/>
              </a:prstClr>
            </a:outerShdw>
          </a:effectLst>
        </p:grpSpPr>
        <p:sp>
          <p:nvSpPr>
            <p:cNvPr id="17" name="Rectangle: Rounded Corners 16">
              <a:extLst>
                <a:ext uri="{FF2B5EF4-FFF2-40B4-BE49-F238E27FC236}">
                  <a16:creationId xmlns:a16="http://schemas.microsoft.com/office/drawing/2014/main" id="{3CC83721-2D8F-43E1-AF1F-465796F17BE7}"/>
                </a:ext>
              </a:extLst>
            </p:cNvPr>
            <p:cNvSpPr/>
            <p:nvPr/>
          </p:nvSpPr>
          <p:spPr>
            <a:xfrm>
              <a:off x="-91440" y="6387737"/>
              <a:ext cx="12283440" cy="143039"/>
            </a:xfrm>
            <a:prstGeom prst="roundRect">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E7FC047B-C0F7-476D-B126-C8992FEDA458}"/>
                </a:ext>
              </a:extLst>
            </p:cNvPr>
            <p:cNvPicPr>
              <a:picLocks noChangeAspect="1"/>
            </p:cNvPicPr>
            <p:nvPr/>
          </p:nvPicPr>
          <p:blipFill rotWithShape="1">
            <a:blip r:embed="rId5">
              <a:alphaModFix/>
            </a:blip>
            <a:srcRect l="7256" t="14007" r="10653" b="5911"/>
            <a:stretch/>
          </p:blipFill>
          <p:spPr>
            <a:xfrm>
              <a:off x="230395" y="6120517"/>
              <a:ext cx="629366" cy="639292"/>
            </a:xfrm>
            <a:prstGeom prst="flowChartConnector">
              <a:avLst/>
            </a:prstGeom>
            <a:effectLst>
              <a:outerShdw blurRad="50800" dist="38100" dir="10800000" algn="r" rotWithShape="0">
                <a:prstClr val="black">
                  <a:alpha val="40000"/>
                </a:prstClr>
              </a:outerShdw>
            </a:effectLst>
          </p:spPr>
        </p:pic>
      </p:grpSp>
      <p:sp>
        <p:nvSpPr>
          <p:cNvPr id="19" name="TextBox 18">
            <a:extLst>
              <a:ext uri="{FF2B5EF4-FFF2-40B4-BE49-F238E27FC236}">
                <a16:creationId xmlns:a16="http://schemas.microsoft.com/office/drawing/2014/main" id="{B30E5CAB-173D-43B3-8EB2-482F56FF4D75}"/>
              </a:ext>
            </a:extLst>
          </p:cNvPr>
          <p:cNvSpPr txBox="1"/>
          <p:nvPr/>
        </p:nvSpPr>
        <p:spPr>
          <a:xfrm>
            <a:off x="780139" y="6505283"/>
            <a:ext cx="8156604" cy="246221"/>
          </a:xfrm>
          <a:prstGeom prst="rect">
            <a:avLst/>
          </a:prstGeom>
          <a:noFill/>
        </p:spPr>
        <p:txBody>
          <a:bodyPr wrap="square" rtlCol="0">
            <a:spAutoFit/>
          </a:bodyPr>
          <a:lstStyle/>
          <a:p>
            <a:r>
              <a:rPr lang="en-US" sz="100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 </a:t>
            </a:r>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credits: background photo by Johannes Plenio from Pexels</a:t>
            </a:r>
            <a:endParaRPr lang="en-US" sz="100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4185199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0670FD0C-F220-43BB-83CE-DD3B923A8B28}"/>
              </a:ext>
            </a:extLst>
          </p:cNvPr>
          <p:cNvSpPr txBox="1">
            <a:spLocks/>
          </p:cNvSpPr>
          <p:nvPr/>
        </p:nvSpPr>
        <p:spPr>
          <a:xfrm>
            <a:off x="649921" y="1242792"/>
            <a:ext cx="8973417" cy="4755148"/>
          </a:xfrm>
          <a:prstGeom prst="rect">
            <a:avLst/>
          </a:prstGeom>
          <a:ln>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66E99"/>
              </a:buClr>
              <a:buNone/>
            </a:pPr>
            <a:r>
              <a:rPr lang="en-US" sz="2200" b="1" dirty="0">
                <a:solidFill>
                  <a:schemeClr val="tx1">
                    <a:lumMod val="75000"/>
                    <a:lumOff val="25000"/>
                  </a:schemeClr>
                </a:solidFill>
                <a:latin typeface="Century Gothic" panose="020F0302020204030204"/>
              </a:rPr>
              <a:t>Partner:</a:t>
            </a:r>
          </a:p>
          <a:p>
            <a:pPr marL="0" indent="0">
              <a:lnSpc>
                <a:spcPct val="100000"/>
              </a:lnSpc>
              <a:spcBef>
                <a:spcPts val="0"/>
              </a:spcBef>
              <a:spcAft>
                <a:spcPts val="600"/>
              </a:spcAft>
              <a:buClr>
                <a:srgbClr val="266E99"/>
              </a:buClr>
              <a:buNone/>
            </a:pPr>
            <a:r>
              <a:rPr lang="en-US" sz="2200" dirty="0">
                <a:solidFill>
                  <a:schemeClr val="tx1">
                    <a:lumMod val="75000"/>
                    <a:lumOff val="25000"/>
                  </a:schemeClr>
                </a:solidFill>
                <a:latin typeface="Century Gothic" panose="020F0302020204030204"/>
              </a:rPr>
              <a:t>Fairfax County Office of Environmental and Energy Coordination </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Allison Homer</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Matthew Meyers</a:t>
            </a:r>
          </a:p>
          <a:p>
            <a:pPr>
              <a:lnSpc>
                <a:spcPct val="100000"/>
              </a:lnSpc>
              <a:spcBef>
                <a:spcPts val="0"/>
              </a:spcBef>
              <a:spcAft>
                <a:spcPts val="600"/>
              </a:spcAft>
              <a:buClr>
                <a:srgbClr val="266E99"/>
              </a:buClr>
            </a:pPr>
            <a:endParaRPr lang="en-US" sz="2000"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266E99"/>
              </a:buClr>
              <a:buNone/>
            </a:pPr>
            <a:r>
              <a:rPr lang="en-US" sz="2200" b="1" dirty="0">
                <a:solidFill>
                  <a:schemeClr val="tx1">
                    <a:lumMod val="75000"/>
                    <a:lumOff val="25000"/>
                  </a:schemeClr>
                </a:solidFill>
                <a:latin typeface="Century Gothic" panose="020F0302020204030204"/>
              </a:rPr>
              <a:t>Advisors:</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Dr. Kenton Ross </a:t>
            </a:r>
            <a:r>
              <a:rPr lang="en-US" sz="2000" dirty="0" smtClean="0">
                <a:solidFill>
                  <a:schemeClr val="tx1">
                    <a:lumMod val="75000"/>
                    <a:lumOff val="25000"/>
                  </a:schemeClr>
                </a:solidFill>
                <a:latin typeface="Century Gothic" panose="020F0302020204030204"/>
              </a:rPr>
              <a:t>(NASA </a:t>
            </a:r>
            <a:r>
              <a:rPr lang="en-US" sz="2000" dirty="0">
                <a:solidFill>
                  <a:schemeClr val="tx1">
                    <a:lumMod val="75000"/>
                    <a:lumOff val="25000"/>
                  </a:schemeClr>
                </a:solidFill>
                <a:latin typeface="Century Gothic" panose="020F0302020204030204"/>
              </a:rPr>
              <a:t>Langley Research Center) </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Lauren Childs-Gleason (NASA Langley Research Center)</a:t>
            </a:r>
          </a:p>
          <a:p>
            <a:pPr>
              <a:lnSpc>
                <a:spcPct val="100000"/>
              </a:lnSpc>
              <a:spcBef>
                <a:spcPts val="0"/>
              </a:spcBef>
              <a:spcAft>
                <a:spcPts val="600"/>
              </a:spcAft>
              <a:buClr>
                <a:srgbClr val="266E99"/>
              </a:buClr>
            </a:pPr>
            <a:endParaRPr lang="en-US" sz="2000"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266E99"/>
              </a:buClr>
              <a:buNone/>
            </a:pPr>
            <a:r>
              <a:rPr lang="en-US" sz="2200" b="1" dirty="0">
                <a:solidFill>
                  <a:schemeClr val="tx1">
                    <a:lumMod val="75000"/>
                    <a:lumOff val="25000"/>
                  </a:schemeClr>
                </a:solidFill>
                <a:latin typeface="Century Gothic" panose="020F0302020204030204"/>
              </a:rPr>
              <a:t>DEVELOP Fellow:</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Adriana LeCompte </a:t>
            </a:r>
            <a:r>
              <a:rPr lang="en-US" sz="2000" dirty="0" smtClean="0">
                <a:solidFill>
                  <a:schemeClr val="tx1">
                    <a:lumMod val="75000"/>
                    <a:lumOff val="25000"/>
                  </a:schemeClr>
                </a:solidFill>
                <a:latin typeface="Century Gothic" panose="020F0302020204030204"/>
              </a:rPr>
              <a:t>(DEVELOP </a:t>
            </a:r>
            <a:r>
              <a:rPr lang="en-US" sz="2000" dirty="0">
                <a:solidFill>
                  <a:schemeClr val="tx1">
                    <a:lumMod val="75000"/>
                    <a:lumOff val="25000"/>
                  </a:schemeClr>
                </a:solidFill>
                <a:latin typeface="Century Gothic" panose="020F0302020204030204"/>
              </a:rPr>
              <a:t>Langley n</a:t>
            </a:r>
            <a:r>
              <a:rPr lang="en-US" sz="2000" dirty="0" smtClean="0">
                <a:solidFill>
                  <a:schemeClr val="tx1">
                    <a:lumMod val="75000"/>
                    <a:lumOff val="25000"/>
                  </a:schemeClr>
                </a:solidFill>
                <a:latin typeface="Century Gothic" panose="020F0302020204030204"/>
              </a:rPr>
              <a:t>ode) </a:t>
            </a:r>
            <a:endParaRPr lang="en-US" sz="2000"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266E99"/>
              </a:buClr>
              <a:buNone/>
            </a:pPr>
            <a:endParaRPr lang="en-US" sz="2000"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390852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0" fill="hold"/>
                                        <p:tgtEl>
                                          <p:spTgt spid="2"/>
                                        </p:tgtEl>
                                        <p:attrNameLst>
                                          <p:attrName>ppt_x</p:attrName>
                                        </p:attrNameLst>
                                      </p:cBhvr>
                                      <p:tavLst>
                                        <p:tav tm="0">
                                          <p:val>
                                            <p:strVal val="#ppt_x"/>
                                          </p:val>
                                        </p:tav>
                                        <p:tav tm="100000">
                                          <p:val>
                                            <p:strVal val="#ppt_x"/>
                                          </p:val>
                                        </p:tav>
                                      </p:tavLst>
                                    </p:anim>
                                    <p:anim calcmode="lin" valueType="num">
                                      <p:cBhvr>
                                        <p:cTn id="8" dur="15000" fill="hold"/>
                                        <p:tgtEl>
                                          <p:spTgt spid="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692625-9578-4E6E-9A19-07DCD064EDE9}"/>
              </a:ext>
            </a:extLst>
          </p:cNvPr>
          <p:cNvSpPr/>
          <p:nvPr/>
        </p:nvSpPr>
        <p:spPr>
          <a:xfrm>
            <a:off x="5520191" y="739680"/>
            <a:ext cx="6145932" cy="419100"/>
          </a:xfrm>
          <a:prstGeom prst="rect">
            <a:avLst/>
          </a:prstGeom>
        </p:spPr>
        <p:txBody>
          <a:bodyPr wrap="square" anchor="ctr">
            <a:noAutofit/>
          </a:bodyPr>
          <a:lstStyle/>
          <a:p>
            <a:pPr lvl="0"/>
            <a:r>
              <a:rPr lang="en-US" sz="4000" b="1">
                <a:solidFill>
                  <a:srgbClr val="266E99"/>
                </a:solidFill>
                <a:latin typeface="Century Gothic" panose="020F0302020204030204"/>
              </a:rPr>
              <a:t>THE PROBLEM</a:t>
            </a:r>
          </a:p>
        </p:txBody>
      </p:sp>
      <p:cxnSp>
        <p:nvCxnSpPr>
          <p:cNvPr id="5" name="Straight Connector 4">
            <a:extLst>
              <a:ext uri="{FF2B5EF4-FFF2-40B4-BE49-F238E27FC236}">
                <a16:creationId xmlns:a16="http://schemas.microsoft.com/office/drawing/2014/main" id="{C609833D-D8D4-4FB0-8898-57D624634CC8}"/>
              </a:ext>
            </a:extLst>
          </p:cNvPr>
          <p:cNvCxnSpPr>
            <a:cxnSpLocks/>
          </p:cNvCxnSpPr>
          <p:nvPr/>
        </p:nvCxnSpPr>
        <p:spPr>
          <a:xfrm>
            <a:off x="5614486" y="1237393"/>
            <a:ext cx="3191212"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F8B6B98-0803-4771-B669-A206E5E776D2}"/>
              </a:ext>
            </a:extLst>
          </p:cNvPr>
          <p:cNvCxnSpPr>
            <a:cxnSpLocks/>
          </p:cNvCxnSpPr>
          <p:nvPr/>
        </p:nvCxnSpPr>
        <p:spPr>
          <a:xfrm>
            <a:off x="5614486" y="673104"/>
            <a:ext cx="3191212"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5882350-2C7F-7F47-8F78-82178E22BDF2}"/>
              </a:ext>
            </a:extLst>
          </p:cNvPr>
          <p:cNvSpPr txBox="1"/>
          <p:nvPr/>
        </p:nvSpPr>
        <p:spPr>
          <a:xfrm>
            <a:off x="5562229" y="1410501"/>
            <a:ext cx="5507306" cy="707886"/>
          </a:xfrm>
          <a:prstGeom prst="rect">
            <a:avLst/>
          </a:prstGeom>
          <a:noFill/>
        </p:spPr>
        <p:txBody>
          <a:bodyPr wrap="square" rtlCol="0">
            <a:spAutoFit/>
          </a:bodyPr>
          <a:lstStyle/>
          <a:p>
            <a:pPr>
              <a:buClr>
                <a:srgbClr val="266E99"/>
              </a:buClr>
            </a:pPr>
            <a:r>
              <a:rPr lang="en-US" sz="2000">
                <a:solidFill>
                  <a:schemeClr val="tx1">
                    <a:lumMod val="75000"/>
                    <a:lumOff val="25000"/>
                  </a:schemeClr>
                </a:solidFill>
                <a:latin typeface="Century Gothic" panose="020B0502020202020204" pitchFamily="34" charset="0"/>
              </a:rPr>
              <a:t>Extreme hot temperatures are increasing in frequency and intensity, resulting in:</a:t>
            </a:r>
          </a:p>
        </p:txBody>
      </p:sp>
      <p:pic>
        <p:nvPicPr>
          <p:cNvPr id="16" name="Picture 15" descr="A picture containing outdoor, nature, sunset, dark&#10;&#10;Description automatically generated">
            <a:extLst>
              <a:ext uri="{FF2B5EF4-FFF2-40B4-BE49-F238E27FC236}">
                <a16:creationId xmlns:a16="http://schemas.microsoft.com/office/drawing/2014/main" id="{AC55E370-4D6F-3E40-89F3-F3294C2086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096" b="-142"/>
          <a:stretch/>
        </p:blipFill>
        <p:spPr>
          <a:xfrm>
            <a:off x="672574" y="1410501"/>
            <a:ext cx="4221724" cy="4550883"/>
          </a:xfrm>
          <a:prstGeom prst="rect">
            <a:avLst/>
          </a:prstGeom>
          <a:effectLst>
            <a:outerShdw blurRad="50800" dist="38100" dir="2700000" algn="tl" rotWithShape="0">
              <a:prstClr val="black">
                <a:alpha val="40000"/>
              </a:prstClr>
            </a:outerShdw>
          </a:effectLst>
        </p:spPr>
      </p:pic>
      <p:grpSp>
        <p:nvGrpSpPr>
          <p:cNvPr id="2" name="Group 1">
            <a:extLst>
              <a:ext uri="{FF2B5EF4-FFF2-40B4-BE49-F238E27FC236}">
                <a16:creationId xmlns:a16="http://schemas.microsoft.com/office/drawing/2014/main" id="{5992AE4A-3A06-4C54-A765-19DD3ADA861C}"/>
              </a:ext>
            </a:extLst>
          </p:cNvPr>
          <p:cNvGrpSpPr/>
          <p:nvPr/>
        </p:nvGrpSpPr>
        <p:grpSpPr>
          <a:xfrm>
            <a:off x="5459225" y="2633684"/>
            <a:ext cx="5875305" cy="3430310"/>
            <a:chOff x="5401886" y="2183476"/>
            <a:chExt cx="5875305" cy="3430310"/>
          </a:xfrm>
        </p:grpSpPr>
        <p:sp>
          <p:nvSpPr>
            <p:cNvPr id="3" name="Text Placeholder 3">
              <a:extLst>
                <a:ext uri="{FF2B5EF4-FFF2-40B4-BE49-F238E27FC236}">
                  <a16:creationId xmlns:a16="http://schemas.microsoft.com/office/drawing/2014/main" id="{F9D99728-EF45-48BF-A539-48C377058FA6}"/>
                </a:ext>
              </a:extLst>
            </p:cNvPr>
            <p:cNvSpPr txBox="1">
              <a:spLocks/>
            </p:cNvSpPr>
            <p:nvPr/>
          </p:nvSpPr>
          <p:spPr>
            <a:xfrm>
              <a:off x="6743415" y="2443687"/>
              <a:ext cx="4533776" cy="317009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1200"/>
                </a:spcAft>
                <a:buClr>
                  <a:srgbClr val="266E99"/>
                </a:buClr>
              </a:pPr>
              <a:r>
                <a:rPr lang="en-US" sz="2000" dirty="0">
                  <a:solidFill>
                    <a:schemeClr val="tx1">
                      <a:lumMod val="75000"/>
                      <a:lumOff val="25000"/>
                    </a:schemeClr>
                  </a:solidFill>
                  <a:latin typeface="Century Gothic" panose="020F0302020204030204"/>
                </a:rPr>
                <a:t>Detrimental consequences to human health and comfort</a:t>
              </a:r>
            </a:p>
            <a:p>
              <a:pPr>
                <a:lnSpc>
                  <a:spcPct val="100000"/>
                </a:lnSpc>
                <a:spcBef>
                  <a:spcPts val="600"/>
                </a:spcBef>
                <a:spcAft>
                  <a:spcPts val="1200"/>
                </a:spcAft>
                <a:buClr>
                  <a:srgbClr val="266E99"/>
                </a:buClr>
              </a:pPr>
              <a:r>
                <a:rPr lang="en-US" sz="2000" dirty="0">
                  <a:solidFill>
                    <a:schemeClr val="tx1">
                      <a:lumMod val="75000"/>
                      <a:lumOff val="25000"/>
                    </a:schemeClr>
                  </a:solidFill>
                  <a:latin typeface="Century Gothic" panose="020F0302020204030204"/>
                </a:rPr>
                <a:t>Increased energy consumption</a:t>
              </a:r>
            </a:p>
            <a:p>
              <a:pPr>
                <a:lnSpc>
                  <a:spcPct val="100000"/>
                </a:lnSpc>
                <a:spcBef>
                  <a:spcPts val="600"/>
                </a:spcBef>
                <a:spcAft>
                  <a:spcPts val="1200"/>
                </a:spcAft>
                <a:buClr>
                  <a:srgbClr val="266E99"/>
                </a:buClr>
              </a:pPr>
              <a:r>
                <a:rPr lang="en-US" sz="2000" dirty="0">
                  <a:solidFill>
                    <a:schemeClr val="tx1">
                      <a:lumMod val="75000"/>
                      <a:lumOff val="25000"/>
                    </a:schemeClr>
                  </a:solidFill>
                  <a:latin typeface="Century Gothic" panose="020F0302020204030204"/>
                </a:rPr>
                <a:t>Damage to infrastructure</a:t>
              </a:r>
            </a:p>
            <a:p>
              <a:pPr>
                <a:lnSpc>
                  <a:spcPct val="100000"/>
                </a:lnSpc>
                <a:spcBef>
                  <a:spcPts val="600"/>
                </a:spcBef>
                <a:spcAft>
                  <a:spcPts val="1200"/>
                </a:spcAft>
                <a:buClr>
                  <a:srgbClr val="266E99"/>
                </a:buClr>
              </a:pPr>
              <a:r>
                <a:rPr lang="en-US" sz="2000" dirty="0">
                  <a:solidFill>
                    <a:schemeClr val="tx1">
                      <a:lumMod val="75000"/>
                      <a:lumOff val="25000"/>
                    </a:schemeClr>
                  </a:solidFill>
                  <a:latin typeface="Century Gothic" panose="020F0302020204030204"/>
                </a:rPr>
                <a:t>Decline in productivity</a:t>
              </a:r>
            </a:p>
            <a:p>
              <a:pPr>
                <a:lnSpc>
                  <a:spcPct val="100000"/>
                </a:lnSpc>
                <a:spcBef>
                  <a:spcPts val="600"/>
                </a:spcBef>
                <a:spcAft>
                  <a:spcPts val="1200"/>
                </a:spcAft>
                <a:buClr>
                  <a:srgbClr val="266E99"/>
                </a:buClr>
              </a:pPr>
              <a:r>
                <a:rPr lang="en-US" sz="2000" dirty="0">
                  <a:solidFill>
                    <a:schemeClr val="tx1">
                      <a:lumMod val="75000"/>
                      <a:lumOff val="25000"/>
                    </a:schemeClr>
                  </a:solidFill>
                  <a:latin typeface="Century Gothic" panose="020F0302020204030204"/>
                </a:rPr>
                <a:t>Disproportionate effects on varying demographic groups</a:t>
              </a:r>
            </a:p>
          </p:txBody>
        </p:sp>
        <p:pic>
          <p:nvPicPr>
            <p:cNvPr id="23" name="Graphic 22" descr="Ambulance outline">
              <a:extLst>
                <a:ext uri="{FF2B5EF4-FFF2-40B4-BE49-F238E27FC236}">
                  <a16:creationId xmlns:a16="http://schemas.microsoft.com/office/drawing/2014/main" id="{2AA420E5-DFC7-AE4C-A535-28954F99953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504890" y="2183476"/>
              <a:ext cx="914400" cy="914400"/>
            </a:xfrm>
            <a:prstGeom prst="rect">
              <a:avLst/>
            </a:prstGeom>
          </p:spPr>
        </p:pic>
        <p:pic>
          <p:nvPicPr>
            <p:cNvPr id="27" name="Graphic 26" descr="Electric Tower outline">
              <a:extLst>
                <a:ext uri="{FF2B5EF4-FFF2-40B4-BE49-F238E27FC236}">
                  <a16:creationId xmlns:a16="http://schemas.microsoft.com/office/drawing/2014/main" id="{5EA4F2C8-F640-1749-A1AF-A052454DC45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401886" y="3399767"/>
              <a:ext cx="914400" cy="914400"/>
            </a:xfrm>
            <a:prstGeom prst="rect">
              <a:avLst/>
            </a:prstGeom>
          </p:spPr>
        </p:pic>
        <p:pic>
          <p:nvPicPr>
            <p:cNvPr id="29" name="Graphic 28" descr="Broken Fire Hydrant outline">
              <a:extLst>
                <a:ext uri="{FF2B5EF4-FFF2-40B4-BE49-F238E27FC236}">
                  <a16:creationId xmlns:a16="http://schemas.microsoft.com/office/drawing/2014/main" id="{63AD717D-FFF4-F145-B94C-C559BF58FF3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5543317" y="4616058"/>
              <a:ext cx="914400" cy="914400"/>
            </a:xfrm>
            <a:prstGeom prst="rect">
              <a:avLst/>
            </a:prstGeom>
          </p:spPr>
        </p:pic>
      </p:grpSp>
      <p:sp>
        <p:nvSpPr>
          <p:cNvPr id="14" name="TextBox 13">
            <a:extLst>
              <a:ext uri="{FF2B5EF4-FFF2-40B4-BE49-F238E27FC236}">
                <a16:creationId xmlns:a16="http://schemas.microsoft.com/office/drawing/2014/main" id="{EDB52E15-76D5-419E-BE46-6CDCE3448759}"/>
              </a:ext>
            </a:extLst>
          </p:cNvPr>
          <p:cNvSpPr txBox="1"/>
          <p:nvPr/>
        </p:nvSpPr>
        <p:spPr>
          <a:xfrm>
            <a:off x="768321" y="6511494"/>
            <a:ext cx="8156604" cy="246221"/>
          </a:xfrm>
          <a:prstGeom prst="rect">
            <a:avLst/>
          </a:prstGeom>
          <a:noFill/>
        </p:spPr>
        <p:txBody>
          <a:bodyPr wrap="square" rtlCol="0">
            <a:spAutoFit/>
          </a:bodyPr>
          <a:lstStyle/>
          <a:p>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Illustrations credits: </a:t>
            </a:r>
            <a:r>
              <a:rPr lang="en-US" sz="1000" i="1" dirty="0" err="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Pixabay</a:t>
            </a:r>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photo and PowerPoint icons</a:t>
            </a:r>
            <a:endParaRPr lang="en-US" sz="100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5252802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820FAB-B295-40DE-845E-DDF4FBA6A65B}"/>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field of cotton&#10;&#10;Description automatically generated with medium confidence">
            <a:extLst>
              <a:ext uri="{FF2B5EF4-FFF2-40B4-BE49-F238E27FC236}">
                <a16:creationId xmlns:a16="http://schemas.microsoft.com/office/drawing/2014/main" id="{7224E94E-E1A3-4B5B-9433-5762DCBCB28C}"/>
              </a:ext>
            </a:extLst>
          </p:cNvPr>
          <p:cNvPicPr>
            <a:picLocks noChangeAspect="1"/>
          </p:cNvPicPr>
          <p:nvPr/>
        </p:nvPicPr>
        <p:blipFill rotWithShape="1">
          <a:blip r:embed="rId3">
            <a:alphaModFix amt="40000"/>
            <a:extLst>
              <a:ext uri="{BEBA8EAE-BF5A-486C-A8C5-ECC9F3942E4B}">
                <a14:imgProps xmlns:a14="http://schemas.microsoft.com/office/drawing/2010/main">
                  <a14:imgLayer r:embed="rId4">
                    <a14:imgEffect>
                      <a14:colorTemperature colorTemp="10545"/>
                    </a14:imgEffect>
                  </a14:imgLayer>
                </a14:imgProps>
              </a:ext>
              <a:ext uri="{28A0092B-C50C-407E-A947-70E740481C1C}">
                <a14:useLocalDpi xmlns:a14="http://schemas.microsoft.com/office/drawing/2010/main" val="0"/>
              </a:ext>
            </a:extLst>
          </a:blip>
          <a:srcRect r="51875" b="51876"/>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D36AFAA-9E1D-4389-AE1C-319846D2247C}"/>
              </a:ext>
            </a:extLst>
          </p:cNvPr>
          <p:cNvSpPr/>
          <p:nvPr/>
        </p:nvSpPr>
        <p:spPr>
          <a:xfrm>
            <a:off x="3550418" y="2428349"/>
            <a:ext cx="5085203" cy="1003062"/>
          </a:xfrm>
          <a:prstGeom prst="rect">
            <a:avLst/>
          </a:prstGeom>
        </p:spPr>
        <p:txBody>
          <a:bodyPr wrap="square" lIns="91440" tIns="45720" rIns="91440" bIns="45720" anchor="ctr">
            <a:noAutofit/>
          </a:bodyPr>
          <a:lstStyle/>
          <a:p>
            <a:pPr lvl="0"/>
            <a:r>
              <a:rPr lang="en-US" sz="6600" b="1" dirty="0">
                <a:solidFill>
                  <a:srgbClr val="266E99"/>
                </a:solidFill>
                <a:latin typeface="Century Gothic" panose="020F0302020204030204"/>
              </a:rPr>
              <a:t>Questions?</a:t>
            </a:r>
          </a:p>
        </p:txBody>
      </p:sp>
      <p:sp>
        <p:nvSpPr>
          <p:cNvPr id="14" name="TextBox 13">
            <a:extLst>
              <a:ext uri="{FF2B5EF4-FFF2-40B4-BE49-F238E27FC236}">
                <a16:creationId xmlns:a16="http://schemas.microsoft.com/office/drawing/2014/main" id="{A77DA980-AE45-4B80-9FC7-A99B0C14C62B}"/>
              </a:ext>
            </a:extLst>
          </p:cNvPr>
          <p:cNvSpPr txBox="1"/>
          <p:nvPr/>
        </p:nvSpPr>
        <p:spPr>
          <a:xfrm>
            <a:off x="780139" y="6505283"/>
            <a:ext cx="8156604" cy="246221"/>
          </a:xfrm>
          <a:prstGeom prst="rect">
            <a:avLst/>
          </a:prstGeom>
          <a:noFill/>
        </p:spPr>
        <p:txBody>
          <a:bodyPr wrap="square" rtlCol="0">
            <a:spAutoFit/>
          </a:bodyPr>
          <a:lstStyle/>
          <a:p>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Illustrations credits: background photo by Johannes Plenio from Pexels</a:t>
            </a:r>
            <a:endParaRPr lang="en-US" sz="1000" i="1" dirty="0">
              <a:solidFill>
                <a:schemeClr val="tx1">
                  <a:lumMod val="75000"/>
                  <a:lumOff val="25000"/>
                </a:schemeClr>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2D925D6A-309B-4817-99C2-F82A39A43C6C}"/>
              </a:ext>
            </a:extLst>
          </p:cNvPr>
          <p:cNvGrpSpPr/>
          <p:nvPr/>
        </p:nvGrpSpPr>
        <p:grpSpPr>
          <a:xfrm>
            <a:off x="-91440" y="6112212"/>
            <a:ext cx="12283440" cy="639292"/>
            <a:chOff x="-91440" y="6120517"/>
            <a:chExt cx="12283440" cy="639292"/>
          </a:xfrm>
          <a:effectLst>
            <a:outerShdw blurRad="50800" dist="38100" dir="10800000" algn="r" rotWithShape="0">
              <a:prstClr val="black">
                <a:alpha val="40000"/>
              </a:prstClr>
            </a:outerShdw>
          </a:effectLst>
        </p:grpSpPr>
        <p:sp>
          <p:nvSpPr>
            <p:cNvPr id="16" name="Rectangle: Rounded Corners 15">
              <a:extLst>
                <a:ext uri="{FF2B5EF4-FFF2-40B4-BE49-F238E27FC236}">
                  <a16:creationId xmlns:a16="http://schemas.microsoft.com/office/drawing/2014/main" id="{4F6582C7-A2C2-44D1-BB2C-3DC855FDA8B3}"/>
                </a:ext>
              </a:extLst>
            </p:cNvPr>
            <p:cNvSpPr/>
            <p:nvPr/>
          </p:nvSpPr>
          <p:spPr>
            <a:xfrm>
              <a:off x="-91440" y="6387737"/>
              <a:ext cx="12283440" cy="143039"/>
            </a:xfrm>
            <a:prstGeom prst="roundRect">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9E72135D-93E8-47EA-98B5-034E22DD1187}"/>
                </a:ext>
              </a:extLst>
            </p:cNvPr>
            <p:cNvPicPr>
              <a:picLocks noChangeAspect="1"/>
            </p:cNvPicPr>
            <p:nvPr/>
          </p:nvPicPr>
          <p:blipFill rotWithShape="1">
            <a:blip r:embed="rId5">
              <a:alphaModFix/>
            </a:blip>
            <a:srcRect l="7256" t="14007" r="10653" b="5911"/>
            <a:stretch/>
          </p:blipFill>
          <p:spPr>
            <a:xfrm>
              <a:off x="230395" y="6120517"/>
              <a:ext cx="629366" cy="639292"/>
            </a:xfrm>
            <a:prstGeom prst="flowChartConnector">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1756771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Map&#10;&#10;Description automatically generated">
            <a:extLst>
              <a:ext uri="{FF2B5EF4-FFF2-40B4-BE49-F238E27FC236}">
                <a16:creationId xmlns:a16="http://schemas.microsoft.com/office/drawing/2014/main" id="{A0E05407-B865-4BD7-9BB2-34F30243C05C}"/>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8056" t="2496" r="4236" b="9981"/>
          <a:stretch/>
        </p:blipFill>
        <p:spPr>
          <a:xfrm>
            <a:off x="5536682" y="1357710"/>
            <a:ext cx="6140922" cy="4735318"/>
          </a:xfrm>
          <a:prstGeom prst="rect">
            <a:avLst/>
          </a:prstGeom>
          <a:ln>
            <a:no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DD36AFAA-9E1D-4389-AE1C-319846D2247C}"/>
              </a:ext>
            </a:extLst>
          </p:cNvPr>
          <p:cNvSpPr/>
          <p:nvPr/>
        </p:nvSpPr>
        <p:spPr>
          <a:xfrm>
            <a:off x="808212" y="730963"/>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Mean Surface Temperature</a:t>
            </a:r>
          </a:p>
        </p:txBody>
      </p:sp>
      <p:cxnSp>
        <p:nvCxnSpPr>
          <p:cNvPr id="6" name="Straight Connector 5">
            <a:extLst>
              <a:ext uri="{FF2B5EF4-FFF2-40B4-BE49-F238E27FC236}">
                <a16:creationId xmlns:a16="http://schemas.microsoft.com/office/drawing/2014/main" id="{8A673529-0F2E-4420-9008-5457C40CE28D}"/>
              </a:ext>
            </a:extLst>
          </p:cNvPr>
          <p:cNvCxnSpPr>
            <a:cxnSpLocks/>
          </p:cNvCxnSpPr>
          <p:nvPr/>
        </p:nvCxnSpPr>
        <p:spPr>
          <a:xfrm>
            <a:off x="878488" y="1234616"/>
            <a:ext cx="6665312"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8CE2C8-0F64-4E47-99D9-5EEE8DB84072}"/>
              </a:ext>
            </a:extLst>
          </p:cNvPr>
          <p:cNvCxnSpPr>
            <a:cxnSpLocks/>
          </p:cNvCxnSpPr>
          <p:nvPr/>
        </p:nvCxnSpPr>
        <p:spPr>
          <a:xfrm>
            <a:off x="894895" y="694011"/>
            <a:ext cx="6648905"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590FFF7-6755-4477-B070-52A54F002415}"/>
              </a:ext>
            </a:extLst>
          </p:cNvPr>
          <p:cNvSpPr txBox="1"/>
          <p:nvPr/>
        </p:nvSpPr>
        <p:spPr>
          <a:xfrm>
            <a:off x="1168971" y="2317319"/>
            <a:ext cx="3076512" cy="1938992"/>
          </a:xfrm>
          <a:prstGeom prst="rect">
            <a:avLst/>
          </a:prstGeom>
          <a:noFill/>
          <a:ln>
            <a:noFill/>
          </a:ln>
        </p:spPr>
        <p:txBody>
          <a:bodyPr wrap="square" lIns="91440" tIns="45720" rIns="91440" bIns="45720" rtlCol="0" anchor="t">
            <a:spAutoFit/>
          </a:bodyPr>
          <a:lstStyle/>
          <a:p>
            <a:r>
              <a:rPr lang="en-US" sz="2000" i="1" dirty="0">
                <a:solidFill>
                  <a:schemeClr val="tx1">
                    <a:lumMod val="75000"/>
                    <a:lumOff val="25000"/>
                  </a:schemeClr>
                </a:solidFill>
                <a:latin typeface="Century Gothic"/>
              </a:rPr>
              <a:t>This map illustrates the 2013-2020 summer (June, July, August) mean surface temperature for </a:t>
            </a:r>
            <a:endParaRPr lang="en-US" sz="2000" i="1" dirty="0">
              <a:solidFill>
                <a:schemeClr val="tx1">
                  <a:lumMod val="75000"/>
                  <a:lumOff val="25000"/>
                </a:schemeClr>
              </a:solidFill>
              <a:latin typeface="Century Gothic" panose="020B0502020202020204" pitchFamily="34" charset="0"/>
            </a:endParaRPr>
          </a:p>
          <a:p>
            <a:r>
              <a:rPr lang="en-US" sz="2000" i="1" dirty="0">
                <a:solidFill>
                  <a:schemeClr val="tx1">
                    <a:lumMod val="75000"/>
                    <a:lumOff val="25000"/>
                  </a:schemeClr>
                </a:solidFill>
                <a:latin typeface="Century Gothic"/>
              </a:rPr>
              <a:t>Fairfax County, VA.</a:t>
            </a:r>
          </a:p>
        </p:txBody>
      </p:sp>
      <p:sp>
        <p:nvSpPr>
          <p:cNvPr id="63" name="TextBox 62">
            <a:extLst>
              <a:ext uri="{FF2B5EF4-FFF2-40B4-BE49-F238E27FC236}">
                <a16:creationId xmlns:a16="http://schemas.microsoft.com/office/drawing/2014/main" id="{4F1D9DBA-8D81-4783-AE10-D3C01F42586B}"/>
              </a:ext>
            </a:extLst>
          </p:cNvPr>
          <p:cNvSpPr txBox="1"/>
          <p:nvPr/>
        </p:nvSpPr>
        <p:spPr>
          <a:xfrm>
            <a:off x="5885648" y="1435435"/>
            <a:ext cx="5792482" cy="923330"/>
          </a:xfrm>
          <a:prstGeom prst="rect">
            <a:avLst/>
          </a:prstGeom>
          <a:noFill/>
        </p:spPr>
        <p:txBody>
          <a:bodyPr wrap="square" rtlCol="0">
            <a:spAutoFit/>
          </a:bodyPr>
          <a:lstStyle/>
          <a:p>
            <a:pPr algn="r"/>
            <a:r>
              <a:rPr lang="en-US" sz="2000" b="1" dirty="0">
                <a:solidFill>
                  <a:schemeClr val="bg1"/>
                </a:solidFill>
                <a:latin typeface="Century Gothic" panose="020B0502020202020204" pitchFamily="34" charset="0"/>
              </a:rPr>
              <a:t>Summer Mean </a:t>
            </a:r>
          </a:p>
          <a:p>
            <a:pPr algn="r"/>
            <a:r>
              <a:rPr lang="en-US" sz="2000" b="1" dirty="0">
                <a:solidFill>
                  <a:schemeClr val="bg1"/>
                </a:solidFill>
                <a:latin typeface="Century Gothic" panose="020B0502020202020204" pitchFamily="34" charset="0"/>
              </a:rPr>
              <a:t>Surface Temperature</a:t>
            </a:r>
          </a:p>
          <a:p>
            <a:pPr algn="r"/>
            <a:r>
              <a:rPr lang="en-US" sz="1400" b="1" dirty="0">
                <a:solidFill>
                  <a:schemeClr val="bg1"/>
                </a:solidFill>
                <a:latin typeface="Century Gothic" panose="020B0502020202020204" pitchFamily="34" charset="0"/>
              </a:rPr>
              <a:t>Fairfax County, VA</a:t>
            </a:r>
          </a:p>
        </p:txBody>
      </p:sp>
      <p:sp>
        <p:nvSpPr>
          <p:cNvPr id="8" name="TextBox 7">
            <a:extLst>
              <a:ext uri="{FF2B5EF4-FFF2-40B4-BE49-F238E27FC236}">
                <a16:creationId xmlns:a16="http://schemas.microsoft.com/office/drawing/2014/main" id="{23959619-ACDC-4D7C-8C83-198DE68B7D90}"/>
              </a:ext>
            </a:extLst>
          </p:cNvPr>
          <p:cNvSpPr txBox="1"/>
          <p:nvPr/>
        </p:nvSpPr>
        <p:spPr>
          <a:xfrm>
            <a:off x="9527345" y="5850193"/>
            <a:ext cx="1990084" cy="215444"/>
          </a:xfrm>
          <a:prstGeom prst="rect">
            <a:avLst/>
          </a:prstGeom>
          <a:noFill/>
        </p:spPr>
        <p:txBody>
          <a:bodyPr wrap="square" rtlCol="0">
            <a:spAutoFit/>
          </a:bodyPr>
          <a:lstStyle/>
          <a:p>
            <a:pPr algn="r"/>
            <a:r>
              <a:rPr lang="en-US" sz="800" i="1" dirty="0">
                <a:solidFill>
                  <a:schemeClr val="bg1">
                    <a:lumMod val="75000"/>
                  </a:schemeClr>
                </a:solidFill>
                <a:latin typeface="Century Gothic" panose="020B0502020202020204" pitchFamily="34" charset="0"/>
                <a:cs typeface="Times New Roman" panose="02020603050405020304" pitchFamily="18" charset="0"/>
              </a:rPr>
              <a:t>Basemap: Esri Light Gray Canvas</a:t>
            </a:r>
            <a:endParaRPr lang="en-US" sz="800" i="1" dirty="0">
              <a:solidFill>
                <a:schemeClr val="bg1">
                  <a:lumMod val="75000"/>
                </a:schemeClr>
              </a:solidFill>
              <a:latin typeface="Century Gothic" panose="020B0502020202020204" pitchFamily="34" charset="0"/>
            </a:endParaRPr>
          </a:p>
        </p:txBody>
      </p:sp>
      <p:cxnSp>
        <p:nvCxnSpPr>
          <p:cNvPr id="149" name="Straight Connector 148">
            <a:extLst>
              <a:ext uri="{FF2B5EF4-FFF2-40B4-BE49-F238E27FC236}">
                <a16:creationId xmlns:a16="http://schemas.microsoft.com/office/drawing/2014/main" id="{D1097A72-22DE-4184-A77E-70AF070DBDA8}"/>
              </a:ext>
            </a:extLst>
          </p:cNvPr>
          <p:cNvCxnSpPr/>
          <p:nvPr/>
        </p:nvCxnSpPr>
        <p:spPr>
          <a:xfrm>
            <a:off x="9915525" y="564118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92A48AE5-C2CC-4126-A442-DE304DEFFD05}"/>
              </a:ext>
            </a:extLst>
          </p:cNvPr>
          <p:cNvCxnSpPr/>
          <p:nvPr/>
        </p:nvCxnSpPr>
        <p:spPr>
          <a:xfrm flipV="1">
            <a:off x="10256044" y="5634038"/>
            <a:ext cx="0" cy="13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03A53183-EA61-4518-AF80-90CA8931AF96}"/>
              </a:ext>
            </a:extLst>
          </p:cNvPr>
          <p:cNvCxnSpPr>
            <a:cxnSpLocks/>
          </p:cNvCxnSpPr>
          <p:nvPr/>
        </p:nvCxnSpPr>
        <p:spPr>
          <a:xfrm>
            <a:off x="10910525" y="5408785"/>
            <a:ext cx="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99D01264-2F3E-4D36-A487-F7FAC92841D3}"/>
              </a:ext>
            </a:extLst>
          </p:cNvPr>
          <p:cNvGrpSpPr/>
          <p:nvPr/>
        </p:nvGrpSpPr>
        <p:grpSpPr>
          <a:xfrm>
            <a:off x="10644111" y="4922884"/>
            <a:ext cx="909911" cy="959260"/>
            <a:chOff x="10143111" y="4878675"/>
            <a:chExt cx="909911" cy="959260"/>
          </a:xfrm>
        </p:grpSpPr>
        <p:grpSp>
          <p:nvGrpSpPr>
            <p:cNvPr id="52" name="Group 51">
              <a:extLst>
                <a:ext uri="{FF2B5EF4-FFF2-40B4-BE49-F238E27FC236}">
                  <a16:creationId xmlns:a16="http://schemas.microsoft.com/office/drawing/2014/main" id="{5251D03E-92C7-48F3-8F13-3041D18FE747}"/>
                </a:ext>
              </a:extLst>
            </p:cNvPr>
            <p:cNvGrpSpPr/>
            <p:nvPr/>
          </p:nvGrpSpPr>
          <p:grpSpPr>
            <a:xfrm>
              <a:off x="10143111" y="5424633"/>
              <a:ext cx="909911" cy="413302"/>
              <a:chOff x="10432714" y="4281124"/>
              <a:chExt cx="600075" cy="413302"/>
            </a:xfrm>
          </p:grpSpPr>
          <p:sp>
            <p:nvSpPr>
              <p:cNvPr id="58" name="TextBox 57">
                <a:extLst>
                  <a:ext uri="{FF2B5EF4-FFF2-40B4-BE49-F238E27FC236}">
                    <a16:creationId xmlns:a16="http://schemas.microsoft.com/office/drawing/2014/main" id="{53076578-1F2F-43E4-BA8F-B06918C89435}"/>
                  </a:ext>
                </a:extLst>
              </p:cNvPr>
              <p:cNvSpPr txBox="1"/>
              <p:nvPr/>
            </p:nvSpPr>
            <p:spPr>
              <a:xfrm>
                <a:off x="10432714" y="4285153"/>
                <a:ext cx="158152"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0</a:t>
                </a:r>
              </a:p>
            </p:txBody>
          </p:sp>
          <p:cxnSp>
            <p:nvCxnSpPr>
              <p:cNvPr id="59" name="Connector: Elbow 58">
                <a:extLst>
                  <a:ext uri="{FF2B5EF4-FFF2-40B4-BE49-F238E27FC236}">
                    <a16:creationId xmlns:a16="http://schemas.microsoft.com/office/drawing/2014/main" id="{21A3E1CB-D822-42DB-8715-BB0DE30E7648}"/>
                  </a:ext>
                </a:extLst>
              </p:cNvPr>
              <p:cNvCxnSpPr>
                <a:cxnSpLocks/>
              </p:cNvCxnSpPr>
              <p:nvPr/>
            </p:nvCxnSpPr>
            <p:spPr>
              <a:xfrm>
                <a:off x="10507403"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046354D5-CDB6-4447-A222-32D8B733FB39}"/>
                  </a:ext>
                </a:extLst>
              </p:cNvPr>
              <p:cNvSpPr txBox="1"/>
              <p:nvPr/>
            </p:nvSpPr>
            <p:spPr>
              <a:xfrm>
                <a:off x="10879171" y="4281124"/>
                <a:ext cx="153618"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5</a:t>
                </a:r>
              </a:p>
            </p:txBody>
          </p:sp>
          <p:sp>
            <p:nvSpPr>
              <p:cNvPr id="61" name="TextBox 60">
                <a:extLst>
                  <a:ext uri="{FF2B5EF4-FFF2-40B4-BE49-F238E27FC236}">
                    <a16:creationId xmlns:a16="http://schemas.microsoft.com/office/drawing/2014/main" id="{5F2E33B9-0E32-4458-9516-A25540B24BB0}"/>
                  </a:ext>
                </a:extLst>
              </p:cNvPr>
              <p:cNvSpPr txBox="1"/>
              <p:nvPr/>
            </p:nvSpPr>
            <p:spPr>
              <a:xfrm>
                <a:off x="10503284" y="4478982"/>
                <a:ext cx="439464" cy="215444"/>
              </a:xfrm>
              <a:prstGeom prst="rect">
                <a:avLst/>
              </a:prstGeom>
              <a:noFill/>
            </p:spPr>
            <p:txBody>
              <a:bodyPr wrap="square" rtlCol="0">
                <a:spAutoFit/>
              </a:bodyPr>
              <a:lstStyle/>
              <a:p>
                <a:pPr algn="ctr"/>
                <a:r>
                  <a:rPr lang="en-US" sz="800" dirty="0">
                    <a:solidFill>
                      <a:schemeClr val="bg1">
                        <a:lumMod val="85000"/>
                      </a:schemeClr>
                    </a:solidFill>
                    <a:latin typeface="Century Gothic" panose="020B0502020202020204" pitchFamily="34" charset="0"/>
                  </a:rPr>
                  <a:t>miles</a:t>
                </a:r>
              </a:p>
            </p:txBody>
          </p:sp>
          <p:cxnSp>
            <p:nvCxnSpPr>
              <p:cNvPr id="62" name="Connector: Elbow 61">
                <a:extLst>
                  <a:ext uri="{FF2B5EF4-FFF2-40B4-BE49-F238E27FC236}">
                    <a16:creationId xmlns:a16="http://schemas.microsoft.com/office/drawing/2014/main" id="{3BBA01D7-F7AF-4C91-BE88-A1BFECCC28A8}"/>
                  </a:ext>
                </a:extLst>
              </p:cNvPr>
              <p:cNvCxnSpPr>
                <a:cxnSpLocks/>
              </p:cNvCxnSpPr>
              <p:nvPr/>
            </p:nvCxnSpPr>
            <p:spPr>
              <a:xfrm flipH="1">
                <a:off x="10509920"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AB2AE3A0-23FA-466F-ABD2-78A03849A505}"/>
                </a:ext>
              </a:extLst>
            </p:cNvPr>
            <p:cNvGrpSpPr/>
            <p:nvPr/>
          </p:nvGrpSpPr>
          <p:grpSpPr>
            <a:xfrm>
              <a:off x="10471802" y="4878675"/>
              <a:ext cx="185943" cy="545958"/>
              <a:chOff x="10568680" y="3769770"/>
              <a:chExt cx="185943" cy="545958"/>
            </a:xfrm>
          </p:grpSpPr>
          <p:sp>
            <p:nvSpPr>
              <p:cNvPr id="54" name="Freeform: Shape 53">
                <a:extLst>
                  <a:ext uri="{FF2B5EF4-FFF2-40B4-BE49-F238E27FC236}">
                    <a16:creationId xmlns:a16="http://schemas.microsoft.com/office/drawing/2014/main" id="{2376DEBE-8010-4FA0-B901-902497BED8FC}"/>
                  </a:ext>
                </a:extLst>
              </p:cNvPr>
              <p:cNvSpPr/>
              <p:nvPr/>
            </p:nvSpPr>
            <p:spPr>
              <a:xfrm>
                <a:off x="10641193" y="4044990"/>
                <a:ext cx="54041"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nvGrpSpPr>
              <p:cNvPr id="55" name="Group 54">
                <a:extLst>
                  <a:ext uri="{FF2B5EF4-FFF2-40B4-BE49-F238E27FC236}">
                    <a16:creationId xmlns:a16="http://schemas.microsoft.com/office/drawing/2014/main" id="{E6E9B604-F6C4-4E4D-B610-9D5059617575}"/>
                  </a:ext>
                </a:extLst>
              </p:cNvPr>
              <p:cNvGrpSpPr/>
              <p:nvPr/>
            </p:nvGrpSpPr>
            <p:grpSpPr>
              <a:xfrm>
                <a:off x="10568680" y="3769770"/>
                <a:ext cx="185943" cy="545958"/>
                <a:chOff x="10952217" y="4612732"/>
                <a:chExt cx="185943" cy="545958"/>
              </a:xfrm>
            </p:grpSpPr>
            <p:sp>
              <p:nvSpPr>
                <p:cNvPr id="56" name="Freeform: Shape 55">
                  <a:extLst>
                    <a:ext uri="{FF2B5EF4-FFF2-40B4-BE49-F238E27FC236}">
                      <a16:creationId xmlns:a16="http://schemas.microsoft.com/office/drawing/2014/main" id="{E587909B-FED3-4C77-A5E0-46457DFE048D}"/>
                    </a:ext>
                  </a:extLst>
                </p:cNvPr>
                <p:cNvSpPr/>
                <p:nvPr/>
              </p:nvSpPr>
              <p:spPr>
                <a:xfrm flipH="1">
                  <a:off x="11084118" y="4887952"/>
                  <a:ext cx="54042"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57" name="TextBox 56">
                  <a:extLst>
                    <a:ext uri="{FF2B5EF4-FFF2-40B4-BE49-F238E27FC236}">
                      <a16:creationId xmlns:a16="http://schemas.microsoft.com/office/drawing/2014/main" id="{A40EC951-6838-4730-8902-1FEC1FCBA166}"/>
                    </a:ext>
                  </a:extLst>
                </p:cNvPr>
                <p:cNvSpPr txBox="1"/>
                <p:nvPr/>
              </p:nvSpPr>
              <p:spPr>
                <a:xfrm>
                  <a:off x="10952217" y="4612732"/>
                  <a:ext cx="168980" cy="276999"/>
                </a:xfrm>
                <a:prstGeom prst="rect">
                  <a:avLst/>
                </a:prstGeom>
                <a:noFill/>
              </p:spPr>
              <p:txBody>
                <a:bodyPr wrap="square" rtlCol="0">
                  <a:spAutoFit/>
                </a:bodyPr>
                <a:lstStyle/>
                <a:p>
                  <a:r>
                    <a:rPr lang="en-US" sz="1200" b="1" dirty="0">
                      <a:solidFill>
                        <a:schemeClr val="bg1">
                          <a:lumMod val="85000"/>
                        </a:schemeClr>
                      </a:solidFill>
                    </a:rPr>
                    <a:t>N</a:t>
                  </a:r>
                </a:p>
              </p:txBody>
            </p:sp>
          </p:grpSp>
        </p:grpSp>
      </p:grpSp>
      <p:grpSp>
        <p:nvGrpSpPr>
          <p:cNvPr id="10" name="Group 9">
            <a:extLst>
              <a:ext uri="{FF2B5EF4-FFF2-40B4-BE49-F238E27FC236}">
                <a16:creationId xmlns:a16="http://schemas.microsoft.com/office/drawing/2014/main" id="{C7D4A28E-74F2-4454-AE59-BC3B856D6A02}"/>
              </a:ext>
            </a:extLst>
          </p:cNvPr>
          <p:cNvGrpSpPr/>
          <p:nvPr/>
        </p:nvGrpSpPr>
        <p:grpSpPr>
          <a:xfrm>
            <a:off x="5931362" y="4322736"/>
            <a:ext cx="848291" cy="1599531"/>
            <a:chOff x="5906396" y="4300852"/>
            <a:chExt cx="848291" cy="1599531"/>
          </a:xfrm>
          <a:effectLst>
            <a:outerShdw blurRad="50800" dist="38100" dir="2700000" algn="tl" rotWithShape="0">
              <a:prstClr val="black">
                <a:alpha val="40000"/>
              </a:prstClr>
            </a:outerShdw>
          </a:effectLst>
        </p:grpSpPr>
        <p:sp>
          <p:nvSpPr>
            <p:cNvPr id="212" name="TextBox 211">
              <a:extLst>
                <a:ext uri="{FF2B5EF4-FFF2-40B4-BE49-F238E27FC236}">
                  <a16:creationId xmlns:a16="http://schemas.microsoft.com/office/drawing/2014/main" id="{E660DA44-BF76-4B43-A55D-9096B8D12359}"/>
                </a:ext>
              </a:extLst>
            </p:cNvPr>
            <p:cNvSpPr txBox="1"/>
            <p:nvPr/>
          </p:nvSpPr>
          <p:spPr>
            <a:xfrm>
              <a:off x="6096000" y="4613041"/>
              <a:ext cx="612837" cy="276999"/>
            </a:xfrm>
            <a:prstGeom prst="rect">
              <a:avLst/>
            </a:prstGeom>
            <a:noFill/>
          </p:spPr>
          <p:txBody>
            <a:bodyPr wrap="square" rtlCol="0">
              <a:spAutoFit/>
            </a:bodyPr>
            <a:lstStyle/>
            <a:p>
              <a:r>
                <a:rPr lang="en-US" sz="1200" dirty="0">
                  <a:solidFill>
                    <a:schemeClr val="bg1"/>
                  </a:solidFill>
                  <a:latin typeface="Century Gothic" panose="020B0502020202020204" pitchFamily="34" charset="0"/>
                </a:rPr>
                <a:t>125</a:t>
              </a:r>
            </a:p>
          </p:txBody>
        </p:sp>
        <p:sp>
          <p:nvSpPr>
            <p:cNvPr id="213" name="TextBox 212">
              <a:extLst>
                <a:ext uri="{FF2B5EF4-FFF2-40B4-BE49-F238E27FC236}">
                  <a16:creationId xmlns:a16="http://schemas.microsoft.com/office/drawing/2014/main" id="{3132FD4B-D6F1-449B-9899-662C205BE325}"/>
                </a:ext>
              </a:extLst>
            </p:cNvPr>
            <p:cNvSpPr txBox="1"/>
            <p:nvPr/>
          </p:nvSpPr>
          <p:spPr>
            <a:xfrm>
              <a:off x="6120112" y="5623384"/>
              <a:ext cx="634575" cy="276999"/>
            </a:xfrm>
            <a:prstGeom prst="rect">
              <a:avLst/>
            </a:prstGeom>
            <a:noFill/>
          </p:spPr>
          <p:txBody>
            <a:bodyPr wrap="square" rtlCol="0">
              <a:spAutoFit/>
            </a:bodyPr>
            <a:lstStyle/>
            <a:p>
              <a:r>
                <a:rPr lang="en-US" sz="1200" dirty="0">
                  <a:solidFill>
                    <a:schemeClr val="bg1"/>
                  </a:solidFill>
                  <a:latin typeface="Century Gothic" panose="020B0502020202020204" pitchFamily="34" charset="0"/>
                </a:rPr>
                <a:t>60</a:t>
              </a:r>
            </a:p>
          </p:txBody>
        </p:sp>
        <p:sp>
          <p:nvSpPr>
            <p:cNvPr id="71" name="TextBox 70">
              <a:extLst>
                <a:ext uri="{FF2B5EF4-FFF2-40B4-BE49-F238E27FC236}">
                  <a16:creationId xmlns:a16="http://schemas.microsoft.com/office/drawing/2014/main" id="{B52F1AC6-A551-4D79-BCF2-86BF22EFA47B}"/>
                </a:ext>
              </a:extLst>
            </p:cNvPr>
            <p:cNvSpPr txBox="1"/>
            <p:nvPr/>
          </p:nvSpPr>
          <p:spPr>
            <a:xfrm>
              <a:off x="5906396" y="4300852"/>
              <a:ext cx="379208" cy="369332"/>
            </a:xfrm>
            <a:prstGeom prst="rect">
              <a:avLst/>
            </a:prstGeom>
            <a:noFill/>
          </p:spPr>
          <p:txBody>
            <a:bodyPr wrap="square">
              <a:spAutoFit/>
            </a:bodyPr>
            <a:lstStyle/>
            <a:p>
              <a:r>
                <a:rPr lang="en-US" dirty="0">
                  <a:solidFill>
                    <a:schemeClr val="bg1"/>
                  </a:solidFill>
                  <a:latin typeface="Century Gothic" panose="020B0502020202020204" pitchFamily="34" charset="0"/>
                </a:rPr>
                <a:t>˚F</a:t>
              </a:r>
            </a:p>
          </p:txBody>
        </p:sp>
        <p:pic>
          <p:nvPicPr>
            <p:cNvPr id="3" name="Picture 2">
              <a:extLst>
                <a:ext uri="{FF2B5EF4-FFF2-40B4-BE49-F238E27FC236}">
                  <a16:creationId xmlns:a16="http://schemas.microsoft.com/office/drawing/2014/main" id="{21DAC89E-B9FD-458E-AB0B-AEA3CC120D45}"/>
                </a:ext>
              </a:extLst>
            </p:cNvPr>
            <p:cNvPicPr>
              <a:picLocks noChangeAspect="1"/>
            </p:cNvPicPr>
            <p:nvPr/>
          </p:nvPicPr>
          <p:blipFill rotWithShape="1">
            <a:blip r:embed="rId4"/>
            <a:srcRect l="-1" t="16320" r="1074" b="21802"/>
            <a:stretch/>
          </p:blipFill>
          <p:spPr>
            <a:xfrm rot="16200000">
              <a:off x="5515680" y="5175890"/>
              <a:ext cx="1160640" cy="149229"/>
            </a:xfrm>
            <a:prstGeom prst="rect">
              <a:avLst/>
            </a:prstGeom>
          </p:spPr>
        </p:pic>
      </p:grpSp>
      <p:sp>
        <p:nvSpPr>
          <p:cNvPr id="2" name="TextBox 1">
            <a:extLst>
              <a:ext uri="{FF2B5EF4-FFF2-40B4-BE49-F238E27FC236}">
                <a16:creationId xmlns:a16="http://schemas.microsoft.com/office/drawing/2014/main" id="{13440EEC-C4C1-4B90-A60C-FFBE6E423BD8}"/>
              </a:ext>
            </a:extLst>
          </p:cNvPr>
          <p:cNvSpPr txBox="1"/>
          <p:nvPr/>
        </p:nvSpPr>
        <p:spPr>
          <a:xfrm>
            <a:off x="712124" y="6497440"/>
            <a:ext cx="3594394" cy="246221"/>
          </a:xfrm>
          <a:prstGeom prst="rect">
            <a:avLst/>
          </a:prstGeom>
          <a:noFill/>
        </p:spPr>
        <p:txBody>
          <a:bodyPr wrap="square" rtlCol="0">
            <a:spAutoFit/>
          </a:bodyPr>
          <a:lstStyle/>
          <a:p>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Basemap credit: ESRI Dark Gray Canvas</a:t>
            </a:r>
            <a:endParaRPr lang="en-US" sz="100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293418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id="{F9B2E813-F8F0-4EB4-B8D6-5252893F1EAC}"/>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5203" t="1656" r="3324" b="8138"/>
          <a:stretch/>
        </p:blipFill>
        <p:spPr>
          <a:xfrm>
            <a:off x="5013238" y="1276066"/>
            <a:ext cx="6365843" cy="4850971"/>
          </a:xfrm>
          <a:prstGeom prst="rect">
            <a:avLst/>
          </a:prstGeom>
          <a:effectLst>
            <a:outerShdw blurRad="50800" dist="38100" dir="2700000" algn="tl" rotWithShape="0">
              <a:prstClr val="black">
                <a:alpha val="40000"/>
              </a:prstClr>
            </a:outerShdw>
          </a:effectLst>
        </p:spPr>
      </p:pic>
      <p:cxnSp>
        <p:nvCxnSpPr>
          <p:cNvPr id="6" name="Straight Connector 5">
            <a:extLst>
              <a:ext uri="{FF2B5EF4-FFF2-40B4-BE49-F238E27FC236}">
                <a16:creationId xmlns:a16="http://schemas.microsoft.com/office/drawing/2014/main" id="{8A673529-0F2E-4420-9008-5457C40CE28D}"/>
              </a:ext>
            </a:extLst>
          </p:cNvPr>
          <p:cNvCxnSpPr>
            <a:cxnSpLocks/>
          </p:cNvCxnSpPr>
          <p:nvPr/>
        </p:nvCxnSpPr>
        <p:spPr>
          <a:xfrm>
            <a:off x="878488" y="1234616"/>
            <a:ext cx="3069398"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8CE2C8-0F64-4E47-99D9-5EEE8DB84072}"/>
              </a:ext>
            </a:extLst>
          </p:cNvPr>
          <p:cNvCxnSpPr>
            <a:cxnSpLocks/>
          </p:cNvCxnSpPr>
          <p:nvPr/>
        </p:nvCxnSpPr>
        <p:spPr>
          <a:xfrm flipV="1">
            <a:off x="894895" y="691379"/>
            <a:ext cx="3052991" cy="2632"/>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590FFF7-6755-4477-B070-52A54F002415}"/>
              </a:ext>
            </a:extLst>
          </p:cNvPr>
          <p:cNvSpPr txBox="1"/>
          <p:nvPr/>
        </p:nvSpPr>
        <p:spPr>
          <a:xfrm>
            <a:off x="5140778" y="4946343"/>
            <a:ext cx="2320630" cy="1077218"/>
          </a:xfrm>
          <a:prstGeom prst="rect">
            <a:avLst/>
          </a:prstGeom>
          <a:noFill/>
        </p:spPr>
        <p:txBody>
          <a:bodyPr wrap="square" lIns="91440" tIns="45720" rIns="91440" bIns="45720" rtlCol="0" anchor="t">
            <a:spAutoFit/>
          </a:bodyPr>
          <a:lstStyle/>
          <a:p>
            <a:r>
              <a:rPr lang="en-US" sz="1600" i="1" dirty="0">
                <a:solidFill>
                  <a:schemeClr val="bg1">
                    <a:lumMod val="85000"/>
                  </a:schemeClr>
                </a:solidFill>
                <a:latin typeface="Century Gothic"/>
              </a:rPr>
              <a:t>This map displays the Fairfax County land-use categories with NLCD data to fill in.</a:t>
            </a:r>
          </a:p>
        </p:txBody>
      </p:sp>
      <p:sp>
        <p:nvSpPr>
          <p:cNvPr id="63" name="TextBox 62">
            <a:extLst>
              <a:ext uri="{FF2B5EF4-FFF2-40B4-BE49-F238E27FC236}">
                <a16:creationId xmlns:a16="http://schemas.microsoft.com/office/drawing/2014/main" id="{4F1D9DBA-8D81-4783-AE10-D3C01F42586B}"/>
              </a:ext>
            </a:extLst>
          </p:cNvPr>
          <p:cNvSpPr txBox="1"/>
          <p:nvPr/>
        </p:nvSpPr>
        <p:spPr>
          <a:xfrm>
            <a:off x="5200860" y="1422332"/>
            <a:ext cx="5792482" cy="646331"/>
          </a:xfrm>
          <a:prstGeom prst="rect">
            <a:avLst/>
          </a:prstGeom>
          <a:noFill/>
        </p:spPr>
        <p:txBody>
          <a:bodyPr wrap="square" rtlCol="0">
            <a:spAutoFit/>
          </a:bodyPr>
          <a:lstStyle/>
          <a:p>
            <a:pPr algn="r"/>
            <a:r>
              <a:rPr lang="en-US" sz="2000" b="1" dirty="0">
                <a:solidFill>
                  <a:schemeClr val="bg1"/>
                </a:solidFill>
                <a:latin typeface="Century Gothic" panose="020B0502020202020204" pitchFamily="34" charset="0"/>
              </a:rPr>
              <a:t>Land Use </a:t>
            </a:r>
          </a:p>
          <a:p>
            <a:pPr algn="r"/>
            <a:r>
              <a:rPr lang="en-US" sz="1600" b="1" dirty="0">
                <a:solidFill>
                  <a:schemeClr val="bg1"/>
                </a:solidFill>
                <a:latin typeface="Century Gothic" panose="020B0502020202020204" pitchFamily="34" charset="0"/>
              </a:rPr>
              <a:t>Fairfax County, VA</a:t>
            </a:r>
          </a:p>
        </p:txBody>
      </p:sp>
      <p:cxnSp>
        <p:nvCxnSpPr>
          <p:cNvPr id="149" name="Straight Connector 148">
            <a:extLst>
              <a:ext uri="{FF2B5EF4-FFF2-40B4-BE49-F238E27FC236}">
                <a16:creationId xmlns:a16="http://schemas.microsoft.com/office/drawing/2014/main" id="{D1097A72-22DE-4184-A77E-70AF070DBDA8}"/>
              </a:ext>
            </a:extLst>
          </p:cNvPr>
          <p:cNvCxnSpPr/>
          <p:nvPr/>
        </p:nvCxnSpPr>
        <p:spPr>
          <a:xfrm>
            <a:off x="9915525" y="564118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92A48AE5-C2CC-4126-A442-DE304DEFFD05}"/>
              </a:ext>
            </a:extLst>
          </p:cNvPr>
          <p:cNvCxnSpPr/>
          <p:nvPr/>
        </p:nvCxnSpPr>
        <p:spPr>
          <a:xfrm flipV="1">
            <a:off x="10256044" y="5634038"/>
            <a:ext cx="0" cy="13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03A53183-EA61-4518-AF80-90CA8931AF96}"/>
              </a:ext>
            </a:extLst>
          </p:cNvPr>
          <p:cNvCxnSpPr>
            <a:cxnSpLocks/>
          </p:cNvCxnSpPr>
          <p:nvPr/>
        </p:nvCxnSpPr>
        <p:spPr>
          <a:xfrm>
            <a:off x="10910525" y="5408785"/>
            <a:ext cx="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99D01264-2F3E-4D36-A487-F7FAC92841D3}"/>
              </a:ext>
            </a:extLst>
          </p:cNvPr>
          <p:cNvGrpSpPr/>
          <p:nvPr/>
        </p:nvGrpSpPr>
        <p:grpSpPr>
          <a:xfrm>
            <a:off x="10239352" y="4952950"/>
            <a:ext cx="909911" cy="959260"/>
            <a:chOff x="10143111" y="4878675"/>
            <a:chExt cx="909911" cy="959260"/>
          </a:xfrm>
        </p:grpSpPr>
        <p:grpSp>
          <p:nvGrpSpPr>
            <p:cNvPr id="52" name="Group 51">
              <a:extLst>
                <a:ext uri="{FF2B5EF4-FFF2-40B4-BE49-F238E27FC236}">
                  <a16:creationId xmlns:a16="http://schemas.microsoft.com/office/drawing/2014/main" id="{5251D03E-92C7-48F3-8F13-3041D18FE747}"/>
                </a:ext>
              </a:extLst>
            </p:cNvPr>
            <p:cNvGrpSpPr/>
            <p:nvPr/>
          </p:nvGrpSpPr>
          <p:grpSpPr>
            <a:xfrm>
              <a:off x="10143111" y="5424633"/>
              <a:ext cx="909911" cy="413302"/>
              <a:chOff x="10432714" y="4281124"/>
              <a:chExt cx="600075" cy="413302"/>
            </a:xfrm>
          </p:grpSpPr>
          <p:sp>
            <p:nvSpPr>
              <p:cNvPr id="58" name="TextBox 57">
                <a:extLst>
                  <a:ext uri="{FF2B5EF4-FFF2-40B4-BE49-F238E27FC236}">
                    <a16:creationId xmlns:a16="http://schemas.microsoft.com/office/drawing/2014/main" id="{53076578-1F2F-43E4-BA8F-B06918C89435}"/>
                  </a:ext>
                </a:extLst>
              </p:cNvPr>
              <p:cNvSpPr txBox="1"/>
              <p:nvPr/>
            </p:nvSpPr>
            <p:spPr>
              <a:xfrm>
                <a:off x="10432714" y="4285153"/>
                <a:ext cx="158152"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0</a:t>
                </a:r>
              </a:p>
            </p:txBody>
          </p:sp>
          <p:cxnSp>
            <p:nvCxnSpPr>
              <p:cNvPr id="59" name="Connector: Elbow 58">
                <a:extLst>
                  <a:ext uri="{FF2B5EF4-FFF2-40B4-BE49-F238E27FC236}">
                    <a16:creationId xmlns:a16="http://schemas.microsoft.com/office/drawing/2014/main" id="{21A3E1CB-D822-42DB-8715-BB0DE30E7648}"/>
                  </a:ext>
                </a:extLst>
              </p:cNvPr>
              <p:cNvCxnSpPr>
                <a:cxnSpLocks/>
              </p:cNvCxnSpPr>
              <p:nvPr/>
            </p:nvCxnSpPr>
            <p:spPr>
              <a:xfrm>
                <a:off x="10507403"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046354D5-CDB6-4447-A222-32D8B733FB39}"/>
                  </a:ext>
                </a:extLst>
              </p:cNvPr>
              <p:cNvSpPr txBox="1"/>
              <p:nvPr/>
            </p:nvSpPr>
            <p:spPr>
              <a:xfrm>
                <a:off x="10879171" y="4281124"/>
                <a:ext cx="153618"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5</a:t>
                </a:r>
              </a:p>
            </p:txBody>
          </p:sp>
          <p:sp>
            <p:nvSpPr>
              <p:cNvPr id="61" name="TextBox 60">
                <a:extLst>
                  <a:ext uri="{FF2B5EF4-FFF2-40B4-BE49-F238E27FC236}">
                    <a16:creationId xmlns:a16="http://schemas.microsoft.com/office/drawing/2014/main" id="{5F2E33B9-0E32-4458-9516-A25540B24BB0}"/>
                  </a:ext>
                </a:extLst>
              </p:cNvPr>
              <p:cNvSpPr txBox="1"/>
              <p:nvPr/>
            </p:nvSpPr>
            <p:spPr>
              <a:xfrm>
                <a:off x="10503284" y="4478982"/>
                <a:ext cx="439464" cy="215444"/>
              </a:xfrm>
              <a:prstGeom prst="rect">
                <a:avLst/>
              </a:prstGeom>
              <a:noFill/>
            </p:spPr>
            <p:txBody>
              <a:bodyPr wrap="square" rtlCol="0">
                <a:spAutoFit/>
              </a:bodyPr>
              <a:lstStyle/>
              <a:p>
                <a:pPr algn="ctr"/>
                <a:r>
                  <a:rPr lang="en-US" sz="800" dirty="0">
                    <a:solidFill>
                      <a:schemeClr val="bg1">
                        <a:lumMod val="85000"/>
                      </a:schemeClr>
                    </a:solidFill>
                    <a:latin typeface="Century Gothic" panose="020B0502020202020204" pitchFamily="34" charset="0"/>
                  </a:rPr>
                  <a:t>miles</a:t>
                </a:r>
              </a:p>
            </p:txBody>
          </p:sp>
          <p:cxnSp>
            <p:nvCxnSpPr>
              <p:cNvPr id="62" name="Connector: Elbow 61">
                <a:extLst>
                  <a:ext uri="{FF2B5EF4-FFF2-40B4-BE49-F238E27FC236}">
                    <a16:creationId xmlns:a16="http://schemas.microsoft.com/office/drawing/2014/main" id="{3BBA01D7-F7AF-4C91-BE88-A1BFECCC28A8}"/>
                  </a:ext>
                </a:extLst>
              </p:cNvPr>
              <p:cNvCxnSpPr>
                <a:cxnSpLocks/>
              </p:cNvCxnSpPr>
              <p:nvPr/>
            </p:nvCxnSpPr>
            <p:spPr>
              <a:xfrm flipH="1">
                <a:off x="10509920"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AB2AE3A0-23FA-466F-ABD2-78A03849A505}"/>
                </a:ext>
              </a:extLst>
            </p:cNvPr>
            <p:cNvGrpSpPr/>
            <p:nvPr/>
          </p:nvGrpSpPr>
          <p:grpSpPr>
            <a:xfrm>
              <a:off x="10471802" y="4878675"/>
              <a:ext cx="185943" cy="545958"/>
              <a:chOff x="10568680" y="3769770"/>
              <a:chExt cx="185943" cy="545958"/>
            </a:xfrm>
          </p:grpSpPr>
          <p:sp>
            <p:nvSpPr>
              <p:cNvPr id="54" name="Freeform: Shape 53">
                <a:extLst>
                  <a:ext uri="{FF2B5EF4-FFF2-40B4-BE49-F238E27FC236}">
                    <a16:creationId xmlns:a16="http://schemas.microsoft.com/office/drawing/2014/main" id="{2376DEBE-8010-4FA0-B901-902497BED8FC}"/>
                  </a:ext>
                </a:extLst>
              </p:cNvPr>
              <p:cNvSpPr/>
              <p:nvPr/>
            </p:nvSpPr>
            <p:spPr>
              <a:xfrm>
                <a:off x="10641193" y="4044990"/>
                <a:ext cx="54041"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nvGrpSpPr>
              <p:cNvPr id="55" name="Group 54">
                <a:extLst>
                  <a:ext uri="{FF2B5EF4-FFF2-40B4-BE49-F238E27FC236}">
                    <a16:creationId xmlns:a16="http://schemas.microsoft.com/office/drawing/2014/main" id="{E6E9B604-F6C4-4E4D-B610-9D5059617575}"/>
                  </a:ext>
                </a:extLst>
              </p:cNvPr>
              <p:cNvGrpSpPr/>
              <p:nvPr/>
            </p:nvGrpSpPr>
            <p:grpSpPr>
              <a:xfrm>
                <a:off x="10568680" y="3769770"/>
                <a:ext cx="185943" cy="545958"/>
                <a:chOff x="10952217" y="4612732"/>
                <a:chExt cx="185943" cy="545958"/>
              </a:xfrm>
            </p:grpSpPr>
            <p:sp>
              <p:nvSpPr>
                <p:cNvPr id="56" name="Freeform: Shape 55">
                  <a:extLst>
                    <a:ext uri="{FF2B5EF4-FFF2-40B4-BE49-F238E27FC236}">
                      <a16:creationId xmlns:a16="http://schemas.microsoft.com/office/drawing/2014/main" id="{E587909B-FED3-4C77-A5E0-46457DFE048D}"/>
                    </a:ext>
                  </a:extLst>
                </p:cNvPr>
                <p:cNvSpPr/>
                <p:nvPr/>
              </p:nvSpPr>
              <p:spPr>
                <a:xfrm flipH="1">
                  <a:off x="11084118" y="4887952"/>
                  <a:ext cx="54042"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57" name="TextBox 56">
                  <a:extLst>
                    <a:ext uri="{FF2B5EF4-FFF2-40B4-BE49-F238E27FC236}">
                      <a16:creationId xmlns:a16="http://schemas.microsoft.com/office/drawing/2014/main" id="{A40EC951-6838-4730-8902-1FEC1FCBA166}"/>
                    </a:ext>
                  </a:extLst>
                </p:cNvPr>
                <p:cNvSpPr txBox="1"/>
                <p:nvPr/>
              </p:nvSpPr>
              <p:spPr>
                <a:xfrm>
                  <a:off x="10952217" y="4612732"/>
                  <a:ext cx="168980" cy="276999"/>
                </a:xfrm>
                <a:prstGeom prst="rect">
                  <a:avLst/>
                </a:prstGeom>
                <a:noFill/>
              </p:spPr>
              <p:txBody>
                <a:bodyPr wrap="square" rtlCol="0">
                  <a:spAutoFit/>
                </a:bodyPr>
                <a:lstStyle/>
                <a:p>
                  <a:r>
                    <a:rPr lang="en-US" sz="1200" b="1" dirty="0">
                      <a:solidFill>
                        <a:schemeClr val="bg1">
                          <a:lumMod val="85000"/>
                        </a:schemeClr>
                      </a:solidFill>
                    </a:rPr>
                    <a:t>N</a:t>
                  </a:r>
                </a:p>
              </p:txBody>
            </p:sp>
          </p:grpSp>
        </p:grpSp>
      </p:grpSp>
      <p:sp>
        <p:nvSpPr>
          <p:cNvPr id="3" name="TextBox 2">
            <a:extLst>
              <a:ext uri="{FF2B5EF4-FFF2-40B4-BE49-F238E27FC236}">
                <a16:creationId xmlns:a16="http://schemas.microsoft.com/office/drawing/2014/main" id="{F32EBD45-E9B5-4490-B624-EFE0E5D2BFDE}"/>
              </a:ext>
            </a:extLst>
          </p:cNvPr>
          <p:cNvSpPr txBox="1"/>
          <p:nvPr/>
        </p:nvSpPr>
        <p:spPr>
          <a:xfrm>
            <a:off x="712124" y="6497440"/>
            <a:ext cx="3594394" cy="246221"/>
          </a:xfrm>
          <a:prstGeom prst="rect">
            <a:avLst/>
          </a:prstGeom>
          <a:noFill/>
        </p:spPr>
        <p:txBody>
          <a:bodyPr wrap="square" rtlCol="0">
            <a:spAutoFit/>
          </a:bodyPr>
          <a:lstStyle/>
          <a:p>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Basemap credit: ESRI Dark Gray Canvas</a:t>
            </a:r>
            <a:endParaRPr lang="en-US" sz="1000" i="1" dirty="0">
              <a:solidFill>
                <a:schemeClr val="tx1">
                  <a:lumMod val="75000"/>
                  <a:lumOff val="25000"/>
                </a:schemeClr>
              </a:solidFill>
              <a:latin typeface="Century Gothic" panose="020B0502020202020204" pitchFamily="34" charset="0"/>
            </a:endParaRPr>
          </a:p>
        </p:txBody>
      </p:sp>
      <p:sp>
        <p:nvSpPr>
          <p:cNvPr id="13" name="Rectangle: Rounded Corners 80">
            <a:extLst>
              <a:ext uri="{FF2B5EF4-FFF2-40B4-BE49-F238E27FC236}">
                <a16:creationId xmlns:a16="http://schemas.microsoft.com/office/drawing/2014/main" id="{B70A753B-4C5D-4EDA-AF61-65335901DAB8}"/>
              </a:ext>
            </a:extLst>
          </p:cNvPr>
          <p:cNvSpPr/>
          <p:nvPr/>
        </p:nvSpPr>
        <p:spPr>
          <a:xfrm>
            <a:off x="-1902934" y="-3305228"/>
            <a:ext cx="312615" cy="195384"/>
          </a:xfrm>
          <a:prstGeom prst="roundRect">
            <a:avLst/>
          </a:prstGeom>
          <a:solidFill>
            <a:srgbClr val="6479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D36AFAA-9E1D-4389-AE1C-319846D2247C}"/>
              </a:ext>
            </a:extLst>
          </p:cNvPr>
          <p:cNvSpPr/>
          <p:nvPr/>
        </p:nvSpPr>
        <p:spPr>
          <a:xfrm>
            <a:off x="789263" y="742491"/>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Land Use</a:t>
            </a:r>
          </a:p>
        </p:txBody>
      </p:sp>
      <p:sp>
        <p:nvSpPr>
          <p:cNvPr id="41" name="TextBox 40">
            <a:extLst>
              <a:ext uri="{FF2B5EF4-FFF2-40B4-BE49-F238E27FC236}">
                <a16:creationId xmlns:a16="http://schemas.microsoft.com/office/drawing/2014/main" id="{189DD378-F1B3-41AC-B033-667C1E8331E8}"/>
              </a:ext>
            </a:extLst>
          </p:cNvPr>
          <p:cNvSpPr txBox="1"/>
          <p:nvPr/>
        </p:nvSpPr>
        <p:spPr>
          <a:xfrm>
            <a:off x="1638746" y="2018220"/>
            <a:ext cx="2743200" cy="4108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1400" dirty="0">
                <a:solidFill>
                  <a:schemeClr val="tx1">
                    <a:lumMod val="75000"/>
                    <a:lumOff val="25000"/>
                  </a:schemeClr>
                </a:solidFill>
                <a:latin typeface="Century Gothic"/>
                <a:cs typeface="Calibri"/>
              </a:rPr>
              <a:t>Low-density Residential</a:t>
            </a:r>
          </a:p>
          <a:p>
            <a:pPr>
              <a:spcAft>
                <a:spcPts val="600"/>
              </a:spcAft>
            </a:pPr>
            <a:r>
              <a:rPr lang="en-US" sz="1400" dirty="0">
                <a:solidFill>
                  <a:schemeClr val="tx1">
                    <a:lumMod val="75000"/>
                    <a:lumOff val="25000"/>
                  </a:schemeClr>
                </a:solidFill>
                <a:latin typeface="Century Gothic"/>
                <a:cs typeface="Calibri"/>
              </a:rPr>
              <a:t>Medium-density Residential</a:t>
            </a:r>
          </a:p>
          <a:p>
            <a:pPr>
              <a:spcAft>
                <a:spcPts val="600"/>
              </a:spcAft>
            </a:pPr>
            <a:r>
              <a:rPr lang="en-US" sz="1400" dirty="0">
                <a:solidFill>
                  <a:schemeClr val="tx1">
                    <a:lumMod val="75000"/>
                    <a:lumOff val="25000"/>
                  </a:schemeClr>
                </a:solidFill>
                <a:latin typeface="Century Gothic"/>
                <a:cs typeface="Calibri"/>
              </a:rPr>
              <a:t>High-density Residential</a:t>
            </a:r>
          </a:p>
          <a:p>
            <a:pPr>
              <a:spcAft>
                <a:spcPts val="600"/>
              </a:spcAft>
            </a:pPr>
            <a:r>
              <a:rPr lang="en-US" sz="1400" dirty="0">
                <a:solidFill>
                  <a:schemeClr val="tx1">
                    <a:lumMod val="75000"/>
                    <a:lumOff val="25000"/>
                  </a:schemeClr>
                </a:solidFill>
                <a:latin typeface="Century Gothic"/>
                <a:cs typeface="Calibri"/>
              </a:rPr>
              <a:t>Commercial</a:t>
            </a:r>
          </a:p>
          <a:p>
            <a:pPr>
              <a:spcAft>
                <a:spcPts val="600"/>
              </a:spcAft>
            </a:pPr>
            <a:r>
              <a:rPr lang="en-US" sz="1400" dirty="0">
                <a:solidFill>
                  <a:schemeClr val="tx1">
                    <a:lumMod val="75000"/>
                    <a:lumOff val="25000"/>
                  </a:schemeClr>
                </a:solidFill>
                <a:latin typeface="Century Gothic"/>
                <a:cs typeface="Calibri"/>
              </a:rPr>
              <a:t>Industrial, light and heavy</a:t>
            </a:r>
          </a:p>
          <a:p>
            <a:pPr>
              <a:spcAft>
                <a:spcPts val="600"/>
              </a:spcAft>
            </a:pPr>
            <a:r>
              <a:rPr lang="en-US" sz="1400" dirty="0">
                <a:solidFill>
                  <a:schemeClr val="tx1">
                    <a:lumMod val="75000"/>
                    <a:lumOff val="25000"/>
                  </a:schemeClr>
                </a:solidFill>
                <a:latin typeface="Century Gothic"/>
                <a:cs typeface="Calibri"/>
              </a:rPr>
              <a:t>Public</a:t>
            </a:r>
          </a:p>
          <a:p>
            <a:pPr>
              <a:spcAft>
                <a:spcPts val="600"/>
              </a:spcAft>
            </a:pPr>
            <a:r>
              <a:rPr lang="en-US" sz="1400" dirty="0">
                <a:solidFill>
                  <a:schemeClr val="tx1">
                    <a:lumMod val="75000"/>
                    <a:lumOff val="25000"/>
                  </a:schemeClr>
                </a:solidFill>
                <a:latin typeface="Century Gothic"/>
                <a:cs typeface="Calibri"/>
              </a:rPr>
              <a:t>Recreation</a:t>
            </a:r>
          </a:p>
          <a:p>
            <a:pPr>
              <a:spcAft>
                <a:spcPts val="600"/>
              </a:spcAft>
            </a:pPr>
            <a:r>
              <a:rPr lang="en-US" sz="1400" dirty="0">
                <a:solidFill>
                  <a:schemeClr val="tx1">
                    <a:lumMod val="75000"/>
                    <a:lumOff val="25000"/>
                  </a:schemeClr>
                </a:solidFill>
                <a:latin typeface="Century Gothic"/>
                <a:cs typeface="Calibri"/>
              </a:rPr>
              <a:t>Institutional</a:t>
            </a:r>
          </a:p>
          <a:p>
            <a:pPr>
              <a:spcAft>
                <a:spcPts val="600"/>
              </a:spcAft>
            </a:pPr>
            <a:r>
              <a:rPr lang="en-US" sz="1400" dirty="0">
                <a:solidFill>
                  <a:schemeClr val="tx1">
                    <a:lumMod val="75000"/>
                    <a:lumOff val="25000"/>
                  </a:schemeClr>
                </a:solidFill>
                <a:latin typeface="Century Gothic"/>
                <a:cs typeface="Calibri"/>
              </a:rPr>
              <a:t>Open-land</a:t>
            </a:r>
          </a:p>
          <a:p>
            <a:pPr>
              <a:spcAft>
                <a:spcPts val="600"/>
              </a:spcAft>
            </a:pPr>
            <a:r>
              <a:rPr lang="en-US" sz="1400" dirty="0">
                <a:solidFill>
                  <a:schemeClr val="tx1">
                    <a:lumMod val="75000"/>
                    <a:lumOff val="25000"/>
                  </a:schemeClr>
                </a:solidFill>
                <a:latin typeface="Century Gothic"/>
                <a:cs typeface="Calibri"/>
              </a:rPr>
              <a:t>Low-intensity Road</a:t>
            </a:r>
          </a:p>
          <a:p>
            <a:pPr>
              <a:spcAft>
                <a:spcPts val="600"/>
              </a:spcAft>
            </a:pPr>
            <a:r>
              <a:rPr lang="en-US" sz="1400" dirty="0">
                <a:solidFill>
                  <a:schemeClr val="tx1">
                    <a:lumMod val="75000"/>
                    <a:lumOff val="25000"/>
                  </a:schemeClr>
                </a:solidFill>
                <a:latin typeface="Century Gothic"/>
                <a:cs typeface="Calibri"/>
              </a:rPr>
              <a:t>High-intensity Road</a:t>
            </a:r>
          </a:p>
          <a:p>
            <a:pPr>
              <a:spcAft>
                <a:spcPts val="600"/>
              </a:spcAft>
            </a:pPr>
            <a:r>
              <a:rPr lang="en-US" sz="1400" dirty="0">
                <a:solidFill>
                  <a:schemeClr val="tx1">
                    <a:lumMod val="75000"/>
                    <a:lumOff val="25000"/>
                  </a:schemeClr>
                </a:solidFill>
                <a:latin typeface="Century Gothic"/>
                <a:cs typeface="Calibri"/>
              </a:rPr>
              <a:t>Utilities</a:t>
            </a:r>
          </a:p>
          <a:p>
            <a:pPr>
              <a:spcAft>
                <a:spcPts val="600"/>
              </a:spcAft>
            </a:pPr>
            <a:r>
              <a:rPr lang="en-US" sz="1400" dirty="0">
                <a:solidFill>
                  <a:schemeClr val="tx1">
                    <a:lumMod val="75000"/>
                    <a:lumOff val="25000"/>
                  </a:schemeClr>
                </a:solidFill>
                <a:latin typeface="Century Gothic"/>
                <a:cs typeface="Calibri"/>
              </a:rPr>
              <a:t>Agricultural</a:t>
            </a:r>
          </a:p>
          <a:p>
            <a:pPr>
              <a:spcAft>
                <a:spcPts val="600"/>
              </a:spcAft>
            </a:pPr>
            <a:r>
              <a:rPr lang="en-US" sz="1400" dirty="0">
                <a:solidFill>
                  <a:schemeClr val="tx1">
                    <a:lumMod val="75000"/>
                    <a:lumOff val="25000"/>
                  </a:schemeClr>
                </a:solidFill>
                <a:latin typeface="Century Gothic"/>
                <a:cs typeface="Calibri"/>
              </a:rPr>
              <a:t>Open Water</a:t>
            </a:r>
          </a:p>
        </p:txBody>
      </p:sp>
      <p:grpSp>
        <p:nvGrpSpPr>
          <p:cNvPr id="42" name="Group 41">
            <a:extLst>
              <a:ext uri="{FF2B5EF4-FFF2-40B4-BE49-F238E27FC236}">
                <a16:creationId xmlns:a16="http://schemas.microsoft.com/office/drawing/2014/main" id="{69E623F8-832F-48BF-A018-670DFC8EFB05}"/>
              </a:ext>
            </a:extLst>
          </p:cNvPr>
          <p:cNvGrpSpPr/>
          <p:nvPr/>
        </p:nvGrpSpPr>
        <p:grpSpPr>
          <a:xfrm>
            <a:off x="1206560" y="2080359"/>
            <a:ext cx="320040" cy="3966152"/>
            <a:chOff x="1206560" y="2080359"/>
            <a:chExt cx="320040" cy="3966152"/>
          </a:xfrm>
          <a:effectLst>
            <a:outerShdw blurRad="50800" dist="38100" dir="2700000" algn="tl" rotWithShape="0">
              <a:prstClr val="black">
                <a:alpha val="40000"/>
              </a:prstClr>
            </a:outerShdw>
          </a:effectLst>
        </p:grpSpPr>
        <p:sp>
          <p:nvSpPr>
            <p:cNvPr id="43" name="Rectangle: Rounded Corners 89">
              <a:extLst>
                <a:ext uri="{FF2B5EF4-FFF2-40B4-BE49-F238E27FC236}">
                  <a16:creationId xmlns:a16="http://schemas.microsoft.com/office/drawing/2014/main" id="{CE755BC8-E305-4FC8-A57C-A2E4D527920B}"/>
                </a:ext>
              </a:extLst>
            </p:cNvPr>
            <p:cNvSpPr/>
            <p:nvPr/>
          </p:nvSpPr>
          <p:spPr>
            <a:xfrm>
              <a:off x="1206560" y="2371354"/>
              <a:ext cx="319118" cy="182880"/>
            </a:xfrm>
            <a:prstGeom prst="round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4" name="Rectangle: Rounded Corners 79">
              <a:extLst>
                <a:ext uri="{FF2B5EF4-FFF2-40B4-BE49-F238E27FC236}">
                  <a16:creationId xmlns:a16="http://schemas.microsoft.com/office/drawing/2014/main" id="{012F37D0-A648-4277-9972-8E15EA1E2B07}"/>
                </a:ext>
              </a:extLst>
            </p:cNvPr>
            <p:cNvSpPr/>
            <p:nvPr/>
          </p:nvSpPr>
          <p:spPr>
            <a:xfrm>
              <a:off x="1206560" y="3535334"/>
              <a:ext cx="319505" cy="182880"/>
            </a:xfrm>
            <a:prstGeom prst="roundRect">
              <a:avLst/>
            </a:prstGeom>
            <a:solidFill>
              <a:srgbClr val="72E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5" name="Rectangle: Rounded Corners 80">
              <a:extLst>
                <a:ext uri="{FF2B5EF4-FFF2-40B4-BE49-F238E27FC236}">
                  <a16:creationId xmlns:a16="http://schemas.microsoft.com/office/drawing/2014/main" id="{B70A753B-4C5D-4EDA-AF61-65335901DAB8}"/>
                </a:ext>
              </a:extLst>
            </p:cNvPr>
            <p:cNvSpPr/>
            <p:nvPr/>
          </p:nvSpPr>
          <p:spPr>
            <a:xfrm>
              <a:off x="1206560" y="2953344"/>
              <a:ext cx="319118" cy="182880"/>
            </a:xfrm>
            <a:prstGeom prst="roundRect">
              <a:avLst/>
            </a:prstGeom>
            <a:solidFill>
              <a:srgbClr val="647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6" name="Rectangle: Rounded Corners 83">
              <a:extLst>
                <a:ext uri="{FF2B5EF4-FFF2-40B4-BE49-F238E27FC236}">
                  <a16:creationId xmlns:a16="http://schemas.microsoft.com/office/drawing/2014/main" id="{6D23BF3C-E9EF-4524-95DE-9F471E3C88FD}"/>
                </a:ext>
              </a:extLst>
            </p:cNvPr>
            <p:cNvSpPr/>
            <p:nvPr/>
          </p:nvSpPr>
          <p:spPr>
            <a:xfrm>
              <a:off x="1206560" y="2662349"/>
              <a:ext cx="319118" cy="182880"/>
            </a:xfrm>
            <a:prstGeom prst="roundRect">
              <a:avLst/>
            </a:prstGeom>
            <a:solidFill>
              <a:srgbClr val="FEA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lumMod val="75000"/>
                    <a:lumOff val="25000"/>
                  </a:schemeClr>
                </a:solidFill>
                <a:highlight>
                  <a:srgbClr val="FFFF00"/>
                </a:highlight>
                <a:cs typeface="Calibri"/>
              </a:endParaRPr>
            </a:p>
          </p:txBody>
        </p:sp>
        <p:sp>
          <p:nvSpPr>
            <p:cNvPr id="47" name="Rectangle: Rounded Corners 81">
              <a:extLst>
                <a:ext uri="{FF2B5EF4-FFF2-40B4-BE49-F238E27FC236}">
                  <a16:creationId xmlns:a16="http://schemas.microsoft.com/office/drawing/2014/main" id="{BC526895-E8E8-41CD-BD0B-1ED6DD7F1F17}"/>
                </a:ext>
              </a:extLst>
            </p:cNvPr>
            <p:cNvSpPr/>
            <p:nvPr/>
          </p:nvSpPr>
          <p:spPr>
            <a:xfrm>
              <a:off x="1206560" y="3244339"/>
              <a:ext cx="319505" cy="182880"/>
            </a:xfrm>
            <a:prstGeom prst="roundRect">
              <a:avLst/>
            </a:prstGeom>
            <a:solidFill>
              <a:srgbClr val="969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8" name="Rectangle: Rounded Corners 86">
              <a:extLst>
                <a:ext uri="{FF2B5EF4-FFF2-40B4-BE49-F238E27FC236}">
                  <a16:creationId xmlns:a16="http://schemas.microsoft.com/office/drawing/2014/main" id="{22585B38-B8D3-492F-8354-6EB23B848405}"/>
                </a:ext>
              </a:extLst>
            </p:cNvPr>
            <p:cNvSpPr/>
            <p:nvPr/>
          </p:nvSpPr>
          <p:spPr>
            <a:xfrm>
              <a:off x="1206560" y="2080359"/>
              <a:ext cx="319118" cy="182880"/>
            </a:xfrm>
            <a:prstGeom prst="roundRect">
              <a:avLst/>
            </a:prstGeom>
            <a:solidFill>
              <a:srgbClr val="D2F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9" name="Rectangle: Rounded Corners 87">
              <a:extLst>
                <a:ext uri="{FF2B5EF4-FFF2-40B4-BE49-F238E27FC236}">
                  <a16:creationId xmlns:a16="http://schemas.microsoft.com/office/drawing/2014/main" id="{DFF90169-67E7-4B4A-8ECF-17181494F5EC}"/>
                </a:ext>
              </a:extLst>
            </p:cNvPr>
            <p:cNvSpPr/>
            <p:nvPr/>
          </p:nvSpPr>
          <p:spPr>
            <a:xfrm>
              <a:off x="1206560" y="4408319"/>
              <a:ext cx="320040" cy="182880"/>
            </a:xfrm>
            <a:prstGeom prst="roundRect">
              <a:avLst/>
            </a:prstGeom>
            <a:solidFill>
              <a:srgbClr val="69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0" name="Rectangle: Rounded Corners 88">
              <a:extLst>
                <a:ext uri="{FF2B5EF4-FFF2-40B4-BE49-F238E27FC236}">
                  <a16:creationId xmlns:a16="http://schemas.microsoft.com/office/drawing/2014/main" id="{12888ED4-30CC-4248-8F76-3B44F19BC236}"/>
                </a:ext>
              </a:extLst>
            </p:cNvPr>
            <p:cNvSpPr/>
            <p:nvPr/>
          </p:nvSpPr>
          <p:spPr>
            <a:xfrm>
              <a:off x="1206560" y="3826329"/>
              <a:ext cx="319505" cy="182880"/>
            </a:xfrm>
            <a:prstGeom prst="roundRect">
              <a:avLst/>
            </a:prstGeom>
            <a:solidFill>
              <a:srgbClr val="4CF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1" name="Rectangle: Rounded Corners 90">
              <a:extLst>
                <a:ext uri="{FF2B5EF4-FFF2-40B4-BE49-F238E27FC236}">
                  <a16:creationId xmlns:a16="http://schemas.microsoft.com/office/drawing/2014/main" id="{09505005-696A-45A7-A95B-326B1F0E3938}"/>
                </a:ext>
              </a:extLst>
            </p:cNvPr>
            <p:cNvSpPr/>
            <p:nvPr/>
          </p:nvSpPr>
          <p:spPr>
            <a:xfrm>
              <a:off x="1206560" y="5281645"/>
              <a:ext cx="319118" cy="182880"/>
            </a:xfrm>
            <a:prstGeom prst="roundRect">
              <a:avLst/>
            </a:prstGeom>
            <a:solidFill>
              <a:srgbClr val="78DBF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lumMod val="75000"/>
                    <a:lumOff val="25000"/>
                  </a:schemeClr>
                </a:solidFill>
                <a:highlight>
                  <a:srgbClr val="FFFF00"/>
                </a:highlight>
                <a:cs typeface="Calibri"/>
              </a:endParaRPr>
            </a:p>
          </p:txBody>
        </p:sp>
        <p:sp>
          <p:nvSpPr>
            <p:cNvPr id="64" name="Rectangle: Rounded Corners 92">
              <a:extLst>
                <a:ext uri="{FF2B5EF4-FFF2-40B4-BE49-F238E27FC236}">
                  <a16:creationId xmlns:a16="http://schemas.microsoft.com/office/drawing/2014/main" id="{19F81B9E-A1ED-4EC4-B189-28194AA3FE87}"/>
                </a:ext>
              </a:extLst>
            </p:cNvPr>
            <p:cNvSpPr/>
            <p:nvPr/>
          </p:nvSpPr>
          <p:spPr>
            <a:xfrm>
              <a:off x="1206560" y="5572640"/>
              <a:ext cx="319118" cy="182880"/>
            </a:xfrm>
            <a:prstGeom prst="roundRect">
              <a:avLst/>
            </a:prstGeom>
            <a:solidFill>
              <a:srgbClr val="840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5" name="Rectangle: Rounded Corners 93">
              <a:extLst>
                <a:ext uri="{FF2B5EF4-FFF2-40B4-BE49-F238E27FC236}">
                  <a16:creationId xmlns:a16="http://schemas.microsoft.com/office/drawing/2014/main" id="{4E2937B8-417F-4A7A-9F7D-183232A559AC}"/>
                </a:ext>
              </a:extLst>
            </p:cNvPr>
            <p:cNvSpPr/>
            <p:nvPr/>
          </p:nvSpPr>
          <p:spPr>
            <a:xfrm>
              <a:off x="1206560" y="4990309"/>
              <a:ext cx="320040" cy="183221"/>
            </a:xfrm>
            <a:prstGeom prst="roundRect">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6" name="Rectangle: Rounded Corners 95">
              <a:extLst>
                <a:ext uri="{FF2B5EF4-FFF2-40B4-BE49-F238E27FC236}">
                  <a16:creationId xmlns:a16="http://schemas.microsoft.com/office/drawing/2014/main" id="{C7A1AB00-CF3C-479A-8D2B-27D9A8140D4C}"/>
                </a:ext>
              </a:extLst>
            </p:cNvPr>
            <p:cNvSpPr/>
            <p:nvPr/>
          </p:nvSpPr>
          <p:spPr>
            <a:xfrm>
              <a:off x="1206560" y="5863631"/>
              <a:ext cx="319118" cy="182880"/>
            </a:xfrm>
            <a:prstGeom prst="roundRect">
              <a:avLst/>
            </a:prstGeom>
            <a:solidFill>
              <a:srgbClr val="BE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7" name="Rectangle: Rounded Corners 82">
              <a:extLst>
                <a:ext uri="{FF2B5EF4-FFF2-40B4-BE49-F238E27FC236}">
                  <a16:creationId xmlns:a16="http://schemas.microsoft.com/office/drawing/2014/main" id="{2B7D3391-6F81-4C02-8D04-EB3A9F5A6816}"/>
                </a:ext>
              </a:extLst>
            </p:cNvPr>
            <p:cNvSpPr/>
            <p:nvPr/>
          </p:nvSpPr>
          <p:spPr>
            <a:xfrm>
              <a:off x="1206560" y="4117324"/>
              <a:ext cx="319505" cy="182880"/>
            </a:xfrm>
            <a:prstGeom prst="roundRect">
              <a:avLst/>
            </a:prstGeom>
            <a:solidFill>
              <a:srgbClr val="72D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8" name="Rectangle: Rounded Corners 70">
              <a:extLst>
                <a:ext uri="{FF2B5EF4-FFF2-40B4-BE49-F238E27FC236}">
                  <a16:creationId xmlns:a16="http://schemas.microsoft.com/office/drawing/2014/main" id="{A525AC9E-A5DC-4739-8379-74E0376C4094}"/>
                </a:ext>
              </a:extLst>
            </p:cNvPr>
            <p:cNvSpPr/>
            <p:nvPr/>
          </p:nvSpPr>
          <p:spPr>
            <a:xfrm>
              <a:off x="1206560" y="4699314"/>
              <a:ext cx="320040" cy="182880"/>
            </a:xfrm>
            <a:prstGeom prst="roundRect">
              <a:avLst/>
            </a:prstGeom>
            <a:solidFill>
              <a:srgbClr val="0026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lumMod val="75000"/>
                    <a:lumOff val="25000"/>
                  </a:schemeClr>
                </a:solidFill>
                <a:highlight>
                  <a:srgbClr val="FFFF00"/>
                </a:highlight>
                <a:cs typeface="Calibri"/>
              </a:endParaRPr>
            </a:p>
          </p:txBody>
        </p:sp>
      </p:grpSp>
    </p:spTree>
    <p:extLst>
      <p:ext uri="{BB962C8B-B14F-4D97-AF65-F5344CB8AC3E}">
        <p14:creationId xmlns:p14="http://schemas.microsoft.com/office/powerpoint/2010/main" val="1579960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5D5B9F4-0E0C-4267-B68D-6A03719DD119}"/>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6558" t="1940" r="4158" b="9512"/>
          <a:stretch/>
        </p:blipFill>
        <p:spPr>
          <a:xfrm>
            <a:off x="5049072" y="1276066"/>
            <a:ext cx="6330009" cy="4850971"/>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DD36AFAA-9E1D-4389-AE1C-319846D2247C}"/>
              </a:ext>
            </a:extLst>
          </p:cNvPr>
          <p:cNvSpPr/>
          <p:nvPr/>
        </p:nvSpPr>
        <p:spPr>
          <a:xfrm>
            <a:off x="808212" y="730963"/>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Tree canopy</a:t>
            </a:r>
          </a:p>
        </p:txBody>
      </p:sp>
      <p:cxnSp>
        <p:nvCxnSpPr>
          <p:cNvPr id="6" name="Straight Connector 5">
            <a:extLst>
              <a:ext uri="{FF2B5EF4-FFF2-40B4-BE49-F238E27FC236}">
                <a16:creationId xmlns:a16="http://schemas.microsoft.com/office/drawing/2014/main" id="{8A673529-0F2E-4420-9008-5457C40CE28D}"/>
              </a:ext>
            </a:extLst>
          </p:cNvPr>
          <p:cNvCxnSpPr>
            <a:cxnSpLocks/>
          </p:cNvCxnSpPr>
          <p:nvPr/>
        </p:nvCxnSpPr>
        <p:spPr>
          <a:xfrm>
            <a:off x="878488" y="1234616"/>
            <a:ext cx="3069398"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8CE2C8-0F64-4E47-99D9-5EEE8DB84072}"/>
              </a:ext>
            </a:extLst>
          </p:cNvPr>
          <p:cNvCxnSpPr>
            <a:cxnSpLocks/>
          </p:cNvCxnSpPr>
          <p:nvPr/>
        </p:nvCxnSpPr>
        <p:spPr>
          <a:xfrm flipV="1">
            <a:off x="894895" y="691379"/>
            <a:ext cx="3052991" cy="2632"/>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590FFF7-6755-4477-B070-52A54F002415}"/>
              </a:ext>
            </a:extLst>
          </p:cNvPr>
          <p:cNvSpPr txBox="1"/>
          <p:nvPr/>
        </p:nvSpPr>
        <p:spPr>
          <a:xfrm>
            <a:off x="1168971" y="2317319"/>
            <a:ext cx="3076512" cy="2862322"/>
          </a:xfrm>
          <a:prstGeom prst="rect">
            <a:avLst/>
          </a:prstGeom>
          <a:noFill/>
        </p:spPr>
        <p:txBody>
          <a:bodyPr wrap="square" lIns="91440" tIns="45720" rIns="91440" bIns="45720" rtlCol="0" anchor="t">
            <a:spAutoFit/>
          </a:bodyPr>
          <a:lstStyle/>
          <a:p>
            <a:r>
              <a:rPr lang="en-US" sz="2000" i="1" dirty="0">
                <a:solidFill>
                  <a:schemeClr val="tx1">
                    <a:lumMod val="75000"/>
                    <a:lumOff val="25000"/>
                  </a:schemeClr>
                </a:solidFill>
                <a:latin typeface="Century Gothic"/>
              </a:rPr>
              <a:t>This map illustrates the percentage of tree canopy in Fairfax County, VA. </a:t>
            </a:r>
            <a:r>
              <a:rPr lang="en-US" sz="2000" i="1" dirty="0" smtClean="0">
                <a:solidFill>
                  <a:schemeClr val="tx1">
                    <a:lumMod val="75000"/>
                    <a:lumOff val="25000"/>
                  </a:schemeClr>
                </a:solidFill>
                <a:latin typeface="Century Gothic"/>
              </a:rPr>
              <a:t>Lighter </a:t>
            </a:r>
            <a:r>
              <a:rPr lang="en-US" sz="2000" i="1" dirty="0">
                <a:solidFill>
                  <a:schemeClr val="tx1">
                    <a:lumMod val="75000"/>
                    <a:lumOff val="25000"/>
                  </a:schemeClr>
                </a:solidFill>
                <a:latin typeface="Century Gothic"/>
              </a:rPr>
              <a:t>yellows indicate less tree cover and darker colors indicate larger amount of canopy cover.  </a:t>
            </a:r>
            <a:endParaRPr lang="en-US" sz="2000" i="1" dirty="0">
              <a:solidFill>
                <a:schemeClr val="tx1">
                  <a:lumMod val="75000"/>
                  <a:lumOff val="25000"/>
                </a:schemeClr>
              </a:solidFill>
              <a:latin typeface="Century Gothic" panose="020B0502020202020204" pitchFamily="34" charset="0"/>
            </a:endParaRPr>
          </a:p>
        </p:txBody>
      </p:sp>
      <p:sp>
        <p:nvSpPr>
          <p:cNvPr id="63" name="TextBox 62">
            <a:extLst>
              <a:ext uri="{FF2B5EF4-FFF2-40B4-BE49-F238E27FC236}">
                <a16:creationId xmlns:a16="http://schemas.microsoft.com/office/drawing/2014/main" id="{4F1D9DBA-8D81-4783-AE10-D3C01F42586B}"/>
              </a:ext>
            </a:extLst>
          </p:cNvPr>
          <p:cNvSpPr txBox="1"/>
          <p:nvPr/>
        </p:nvSpPr>
        <p:spPr>
          <a:xfrm>
            <a:off x="5200860" y="1422332"/>
            <a:ext cx="5792482" cy="646331"/>
          </a:xfrm>
          <a:prstGeom prst="rect">
            <a:avLst/>
          </a:prstGeom>
          <a:noFill/>
        </p:spPr>
        <p:txBody>
          <a:bodyPr wrap="square" rtlCol="0">
            <a:spAutoFit/>
          </a:bodyPr>
          <a:lstStyle/>
          <a:p>
            <a:pPr algn="r"/>
            <a:r>
              <a:rPr lang="en-US" sz="2000" b="1" dirty="0">
                <a:solidFill>
                  <a:schemeClr val="bg1"/>
                </a:solidFill>
                <a:latin typeface="Century Gothic" panose="020B0502020202020204" pitchFamily="34" charset="0"/>
              </a:rPr>
              <a:t>Tree Cover</a:t>
            </a:r>
          </a:p>
          <a:p>
            <a:pPr algn="r"/>
            <a:r>
              <a:rPr lang="en-US" sz="1600" b="1" dirty="0">
                <a:solidFill>
                  <a:schemeClr val="bg1"/>
                </a:solidFill>
                <a:latin typeface="Century Gothic" panose="020B0502020202020204" pitchFamily="34" charset="0"/>
              </a:rPr>
              <a:t>Fairfax County, VA</a:t>
            </a:r>
          </a:p>
        </p:txBody>
      </p:sp>
      <p:sp>
        <p:nvSpPr>
          <p:cNvPr id="8" name="TextBox 7">
            <a:extLst>
              <a:ext uri="{FF2B5EF4-FFF2-40B4-BE49-F238E27FC236}">
                <a16:creationId xmlns:a16="http://schemas.microsoft.com/office/drawing/2014/main" id="{23959619-ACDC-4D7C-8C83-198DE68B7D90}"/>
              </a:ext>
            </a:extLst>
          </p:cNvPr>
          <p:cNvSpPr txBox="1"/>
          <p:nvPr/>
        </p:nvSpPr>
        <p:spPr>
          <a:xfrm>
            <a:off x="9122586" y="5880259"/>
            <a:ext cx="1990084" cy="215444"/>
          </a:xfrm>
          <a:prstGeom prst="rect">
            <a:avLst/>
          </a:prstGeom>
          <a:noFill/>
        </p:spPr>
        <p:txBody>
          <a:bodyPr wrap="square" rtlCol="0">
            <a:spAutoFit/>
          </a:bodyPr>
          <a:lstStyle/>
          <a:p>
            <a:pPr algn="r"/>
            <a:r>
              <a:rPr lang="en-US" sz="800" i="1" dirty="0">
                <a:solidFill>
                  <a:schemeClr val="bg1">
                    <a:lumMod val="75000"/>
                  </a:schemeClr>
                </a:solidFill>
                <a:latin typeface="Century Gothic" panose="020B0502020202020204" pitchFamily="34" charset="0"/>
                <a:cs typeface="Times New Roman" panose="02020603050405020304" pitchFamily="18" charset="0"/>
              </a:rPr>
              <a:t>Basemap: Esri Light Gray Canvas</a:t>
            </a:r>
            <a:endParaRPr lang="en-US" sz="800" i="1" dirty="0">
              <a:solidFill>
                <a:schemeClr val="bg1">
                  <a:lumMod val="75000"/>
                </a:schemeClr>
              </a:solidFill>
              <a:latin typeface="Century Gothic" panose="020B0502020202020204" pitchFamily="34" charset="0"/>
            </a:endParaRPr>
          </a:p>
        </p:txBody>
      </p:sp>
      <p:cxnSp>
        <p:nvCxnSpPr>
          <p:cNvPr id="149" name="Straight Connector 148">
            <a:extLst>
              <a:ext uri="{FF2B5EF4-FFF2-40B4-BE49-F238E27FC236}">
                <a16:creationId xmlns:a16="http://schemas.microsoft.com/office/drawing/2014/main" id="{D1097A72-22DE-4184-A77E-70AF070DBDA8}"/>
              </a:ext>
            </a:extLst>
          </p:cNvPr>
          <p:cNvCxnSpPr/>
          <p:nvPr/>
        </p:nvCxnSpPr>
        <p:spPr>
          <a:xfrm>
            <a:off x="9915525" y="564118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92A48AE5-C2CC-4126-A442-DE304DEFFD05}"/>
              </a:ext>
            </a:extLst>
          </p:cNvPr>
          <p:cNvCxnSpPr/>
          <p:nvPr/>
        </p:nvCxnSpPr>
        <p:spPr>
          <a:xfrm flipV="1">
            <a:off x="10256044" y="5634038"/>
            <a:ext cx="0" cy="13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03A53183-EA61-4518-AF80-90CA8931AF96}"/>
              </a:ext>
            </a:extLst>
          </p:cNvPr>
          <p:cNvCxnSpPr>
            <a:cxnSpLocks/>
          </p:cNvCxnSpPr>
          <p:nvPr/>
        </p:nvCxnSpPr>
        <p:spPr>
          <a:xfrm>
            <a:off x="10910525" y="5408785"/>
            <a:ext cx="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E660DA44-BF76-4B43-A55D-9096B8D12359}"/>
              </a:ext>
            </a:extLst>
          </p:cNvPr>
          <p:cNvSpPr txBox="1"/>
          <p:nvPr/>
        </p:nvSpPr>
        <p:spPr>
          <a:xfrm>
            <a:off x="5787381" y="4779183"/>
            <a:ext cx="612837" cy="276999"/>
          </a:xfrm>
          <a:prstGeom prst="rect">
            <a:avLst/>
          </a:prstGeom>
          <a:noFill/>
        </p:spPr>
        <p:txBody>
          <a:bodyPr wrap="square" rtlCol="0">
            <a:spAutoFit/>
          </a:bodyPr>
          <a:lstStyle/>
          <a:p>
            <a:r>
              <a:rPr lang="en-US" sz="1200" dirty="0">
                <a:solidFill>
                  <a:schemeClr val="bg1"/>
                </a:solidFill>
                <a:latin typeface="Century Gothic" panose="020B0502020202020204" pitchFamily="34" charset="0"/>
              </a:rPr>
              <a:t>100 %</a:t>
            </a:r>
          </a:p>
        </p:txBody>
      </p:sp>
      <p:sp>
        <p:nvSpPr>
          <p:cNvPr id="213" name="TextBox 212">
            <a:extLst>
              <a:ext uri="{FF2B5EF4-FFF2-40B4-BE49-F238E27FC236}">
                <a16:creationId xmlns:a16="http://schemas.microsoft.com/office/drawing/2014/main" id="{3132FD4B-D6F1-449B-9899-662C205BE325}"/>
              </a:ext>
            </a:extLst>
          </p:cNvPr>
          <p:cNvSpPr txBox="1"/>
          <p:nvPr/>
        </p:nvSpPr>
        <p:spPr>
          <a:xfrm>
            <a:off x="5811758" y="5604469"/>
            <a:ext cx="634575" cy="276999"/>
          </a:xfrm>
          <a:prstGeom prst="rect">
            <a:avLst/>
          </a:prstGeom>
          <a:noFill/>
        </p:spPr>
        <p:txBody>
          <a:bodyPr wrap="square" rtlCol="0">
            <a:spAutoFit/>
          </a:bodyPr>
          <a:lstStyle/>
          <a:p>
            <a:r>
              <a:rPr lang="en-US" sz="1200" dirty="0">
                <a:solidFill>
                  <a:schemeClr val="bg1"/>
                </a:solidFill>
                <a:latin typeface="Century Gothic" panose="020B0502020202020204" pitchFamily="34" charset="0"/>
              </a:rPr>
              <a:t>0 %</a:t>
            </a:r>
          </a:p>
        </p:txBody>
      </p:sp>
      <p:sp>
        <p:nvSpPr>
          <p:cNvPr id="214" name="TextBox 213">
            <a:extLst>
              <a:ext uri="{FF2B5EF4-FFF2-40B4-BE49-F238E27FC236}">
                <a16:creationId xmlns:a16="http://schemas.microsoft.com/office/drawing/2014/main" id="{76A87519-DD83-441A-BA4E-ABA3DDF5389B}"/>
              </a:ext>
            </a:extLst>
          </p:cNvPr>
          <p:cNvSpPr txBox="1"/>
          <p:nvPr/>
        </p:nvSpPr>
        <p:spPr>
          <a:xfrm>
            <a:off x="5219191" y="4362703"/>
            <a:ext cx="1131285" cy="646331"/>
          </a:xfrm>
          <a:prstGeom prst="rect">
            <a:avLst/>
          </a:prstGeom>
          <a:noFill/>
        </p:spPr>
        <p:txBody>
          <a:bodyPr wrap="square" rtlCol="0">
            <a:spAutoFit/>
          </a:bodyPr>
          <a:lstStyle/>
          <a:p>
            <a:pPr algn="ctr"/>
            <a:r>
              <a:rPr lang="en-US" sz="1200" b="1" dirty="0">
                <a:solidFill>
                  <a:schemeClr val="bg1"/>
                </a:solidFill>
                <a:latin typeface="Century Gothic" panose="020B0502020202020204" pitchFamily="34" charset="0"/>
              </a:rPr>
              <a:t>Cover Percentage</a:t>
            </a:r>
          </a:p>
          <a:p>
            <a:r>
              <a:rPr lang="en-US" sz="1200" b="1" dirty="0">
                <a:solidFill>
                  <a:schemeClr val="bg1"/>
                </a:solidFill>
                <a:latin typeface="Century Gothic" panose="020B0502020202020204" pitchFamily="34" charset="0"/>
              </a:rPr>
              <a:t>   </a:t>
            </a:r>
          </a:p>
        </p:txBody>
      </p:sp>
      <p:pic>
        <p:nvPicPr>
          <p:cNvPr id="245" name="Picture 244">
            <a:extLst>
              <a:ext uri="{FF2B5EF4-FFF2-40B4-BE49-F238E27FC236}">
                <a16:creationId xmlns:a16="http://schemas.microsoft.com/office/drawing/2014/main" id="{34ADCD80-5DD5-4B56-9F3A-C56C218E3F02}"/>
              </a:ext>
            </a:extLst>
          </p:cNvPr>
          <p:cNvPicPr>
            <a:picLocks noChangeAspect="1"/>
          </p:cNvPicPr>
          <p:nvPr/>
        </p:nvPicPr>
        <p:blipFill rotWithShape="1">
          <a:blip r:embed="rId4"/>
          <a:srcRect l="9827" r="14299"/>
          <a:stretch/>
        </p:blipFill>
        <p:spPr>
          <a:xfrm>
            <a:off x="5664461" y="4929654"/>
            <a:ext cx="169878" cy="833205"/>
          </a:xfrm>
          <a:prstGeom prst="rect">
            <a:avLst/>
          </a:prstGeom>
          <a:effectLst>
            <a:outerShdw blurRad="50800" dist="38100" dir="2700000" algn="tl" rotWithShape="0">
              <a:prstClr val="black">
                <a:alpha val="40000"/>
              </a:prstClr>
            </a:outerShdw>
          </a:effectLst>
        </p:spPr>
      </p:pic>
      <p:grpSp>
        <p:nvGrpSpPr>
          <p:cNvPr id="4" name="Group 3">
            <a:extLst>
              <a:ext uri="{FF2B5EF4-FFF2-40B4-BE49-F238E27FC236}">
                <a16:creationId xmlns:a16="http://schemas.microsoft.com/office/drawing/2014/main" id="{99D01264-2F3E-4D36-A487-F7FAC92841D3}"/>
              </a:ext>
            </a:extLst>
          </p:cNvPr>
          <p:cNvGrpSpPr/>
          <p:nvPr/>
        </p:nvGrpSpPr>
        <p:grpSpPr>
          <a:xfrm>
            <a:off x="10239352" y="4952950"/>
            <a:ext cx="909911" cy="959260"/>
            <a:chOff x="10143111" y="4878675"/>
            <a:chExt cx="909911" cy="959260"/>
          </a:xfrm>
        </p:grpSpPr>
        <p:grpSp>
          <p:nvGrpSpPr>
            <p:cNvPr id="52" name="Group 51">
              <a:extLst>
                <a:ext uri="{FF2B5EF4-FFF2-40B4-BE49-F238E27FC236}">
                  <a16:creationId xmlns:a16="http://schemas.microsoft.com/office/drawing/2014/main" id="{5251D03E-92C7-48F3-8F13-3041D18FE747}"/>
                </a:ext>
              </a:extLst>
            </p:cNvPr>
            <p:cNvGrpSpPr/>
            <p:nvPr/>
          </p:nvGrpSpPr>
          <p:grpSpPr>
            <a:xfrm>
              <a:off x="10143111" y="5424633"/>
              <a:ext cx="909911" cy="413302"/>
              <a:chOff x="10432714" y="4281124"/>
              <a:chExt cx="600075" cy="413302"/>
            </a:xfrm>
          </p:grpSpPr>
          <p:sp>
            <p:nvSpPr>
              <p:cNvPr id="58" name="TextBox 57">
                <a:extLst>
                  <a:ext uri="{FF2B5EF4-FFF2-40B4-BE49-F238E27FC236}">
                    <a16:creationId xmlns:a16="http://schemas.microsoft.com/office/drawing/2014/main" id="{53076578-1F2F-43E4-BA8F-B06918C89435}"/>
                  </a:ext>
                </a:extLst>
              </p:cNvPr>
              <p:cNvSpPr txBox="1"/>
              <p:nvPr/>
            </p:nvSpPr>
            <p:spPr>
              <a:xfrm>
                <a:off x="10432714" y="4285153"/>
                <a:ext cx="158152"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0</a:t>
                </a:r>
              </a:p>
            </p:txBody>
          </p:sp>
          <p:cxnSp>
            <p:nvCxnSpPr>
              <p:cNvPr id="59" name="Connector: Elbow 58">
                <a:extLst>
                  <a:ext uri="{FF2B5EF4-FFF2-40B4-BE49-F238E27FC236}">
                    <a16:creationId xmlns:a16="http://schemas.microsoft.com/office/drawing/2014/main" id="{21A3E1CB-D822-42DB-8715-BB0DE30E7648}"/>
                  </a:ext>
                </a:extLst>
              </p:cNvPr>
              <p:cNvCxnSpPr>
                <a:cxnSpLocks/>
              </p:cNvCxnSpPr>
              <p:nvPr/>
            </p:nvCxnSpPr>
            <p:spPr>
              <a:xfrm>
                <a:off x="10507403"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046354D5-CDB6-4447-A222-32D8B733FB39}"/>
                  </a:ext>
                </a:extLst>
              </p:cNvPr>
              <p:cNvSpPr txBox="1"/>
              <p:nvPr/>
            </p:nvSpPr>
            <p:spPr>
              <a:xfrm>
                <a:off x="10879171" y="4281124"/>
                <a:ext cx="153618"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5</a:t>
                </a:r>
              </a:p>
            </p:txBody>
          </p:sp>
          <p:sp>
            <p:nvSpPr>
              <p:cNvPr id="61" name="TextBox 60">
                <a:extLst>
                  <a:ext uri="{FF2B5EF4-FFF2-40B4-BE49-F238E27FC236}">
                    <a16:creationId xmlns:a16="http://schemas.microsoft.com/office/drawing/2014/main" id="{5F2E33B9-0E32-4458-9516-A25540B24BB0}"/>
                  </a:ext>
                </a:extLst>
              </p:cNvPr>
              <p:cNvSpPr txBox="1"/>
              <p:nvPr/>
            </p:nvSpPr>
            <p:spPr>
              <a:xfrm>
                <a:off x="10503284" y="4478982"/>
                <a:ext cx="439464" cy="215444"/>
              </a:xfrm>
              <a:prstGeom prst="rect">
                <a:avLst/>
              </a:prstGeom>
              <a:noFill/>
            </p:spPr>
            <p:txBody>
              <a:bodyPr wrap="square" rtlCol="0">
                <a:spAutoFit/>
              </a:bodyPr>
              <a:lstStyle/>
              <a:p>
                <a:pPr algn="ctr"/>
                <a:r>
                  <a:rPr lang="en-US" sz="800" dirty="0">
                    <a:solidFill>
                      <a:schemeClr val="bg1">
                        <a:lumMod val="85000"/>
                      </a:schemeClr>
                    </a:solidFill>
                    <a:latin typeface="Century Gothic" panose="020B0502020202020204" pitchFamily="34" charset="0"/>
                  </a:rPr>
                  <a:t>miles</a:t>
                </a:r>
              </a:p>
            </p:txBody>
          </p:sp>
          <p:cxnSp>
            <p:nvCxnSpPr>
              <p:cNvPr id="62" name="Connector: Elbow 61">
                <a:extLst>
                  <a:ext uri="{FF2B5EF4-FFF2-40B4-BE49-F238E27FC236}">
                    <a16:creationId xmlns:a16="http://schemas.microsoft.com/office/drawing/2014/main" id="{3BBA01D7-F7AF-4C91-BE88-A1BFECCC28A8}"/>
                  </a:ext>
                </a:extLst>
              </p:cNvPr>
              <p:cNvCxnSpPr>
                <a:cxnSpLocks/>
              </p:cNvCxnSpPr>
              <p:nvPr/>
            </p:nvCxnSpPr>
            <p:spPr>
              <a:xfrm flipH="1">
                <a:off x="10509920"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AB2AE3A0-23FA-466F-ABD2-78A03849A505}"/>
                </a:ext>
              </a:extLst>
            </p:cNvPr>
            <p:cNvGrpSpPr/>
            <p:nvPr/>
          </p:nvGrpSpPr>
          <p:grpSpPr>
            <a:xfrm>
              <a:off x="10471802" y="4878675"/>
              <a:ext cx="185943" cy="545958"/>
              <a:chOff x="10568680" y="3769770"/>
              <a:chExt cx="185943" cy="545958"/>
            </a:xfrm>
          </p:grpSpPr>
          <p:sp>
            <p:nvSpPr>
              <p:cNvPr id="54" name="Freeform: Shape 53">
                <a:extLst>
                  <a:ext uri="{FF2B5EF4-FFF2-40B4-BE49-F238E27FC236}">
                    <a16:creationId xmlns:a16="http://schemas.microsoft.com/office/drawing/2014/main" id="{2376DEBE-8010-4FA0-B901-902497BED8FC}"/>
                  </a:ext>
                </a:extLst>
              </p:cNvPr>
              <p:cNvSpPr/>
              <p:nvPr/>
            </p:nvSpPr>
            <p:spPr>
              <a:xfrm>
                <a:off x="10641193" y="4044990"/>
                <a:ext cx="54041"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nvGrpSpPr>
              <p:cNvPr id="55" name="Group 54">
                <a:extLst>
                  <a:ext uri="{FF2B5EF4-FFF2-40B4-BE49-F238E27FC236}">
                    <a16:creationId xmlns:a16="http://schemas.microsoft.com/office/drawing/2014/main" id="{E6E9B604-F6C4-4E4D-B610-9D5059617575}"/>
                  </a:ext>
                </a:extLst>
              </p:cNvPr>
              <p:cNvGrpSpPr/>
              <p:nvPr/>
            </p:nvGrpSpPr>
            <p:grpSpPr>
              <a:xfrm>
                <a:off x="10568680" y="3769770"/>
                <a:ext cx="185943" cy="545958"/>
                <a:chOff x="10952217" y="4612732"/>
                <a:chExt cx="185943" cy="545958"/>
              </a:xfrm>
            </p:grpSpPr>
            <p:sp>
              <p:nvSpPr>
                <p:cNvPr id="56" name="Freeform: Shape 55">
                  <a:extLst>
                    <a:ext uri="{FF2B5EF4-FFF2-40B4-BE49-F238E27FC236}">
                      <a16:creationId xmlns:a16="http://schemas.microsoft.com/office/drawing/2014/main" id="{E587909B-FED3-4C77-A5E0-46457DFE048D}"/>
                    </a:ext>
                  </a:extLst>
                </p:cNvPr>
                <p:cNvSpPr/>
                <p:nvPr/>
              </p:nvSpPr>
              <p:spPr>
                <a:xfrm flipH="1">
                  <a:off x="11084118" y="4887952"/>
                  <a:ext cx="54042"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57" name="TextBox 56">
                  <a:extLst>
                    <a:ext uri="{FF2B5EF4-FFF2-40B4-BE49-F238E27FC236}">
                      <a16:creationId xmlns:a16="http://schemas.microsoft.com/office/drawing/2014/main" id="{A40EC951-6838-4730-8902-1FEC1FCBA166}"/>
                    </a:ext>
                  </a:extLst>
                </p:cNvPr>
                <p:cNvSpPr txBox="1"/>
                <p:nvPr/>
              </p:nvSpPr>
              <p:spPr>
                <a:xfrm>
                  <a:off x="10952217" y="4612732"/>
                  <a:ext cx="168980" cy="276999"/>
                </a:xfrm>
                <a:prstGeom prst="rect">
                  <a:avLst/>
                </a:prstGeom>
                <a:noFill/>
              </p:spPr>
              <p:txBody>
                <a:bodyPr wrap="square" rtlCol="0">
                  <a:spAutoFit/>
                </a:bodyPr>
                <a:lstStyle/>
                <a:p>
                  <a:r>
                    <a:rPr lang="en-US" sz="1200" b="1" dirty="0">
                      <a:solidFill>
                        <a:schemeClr val="bg1">
                          <a:lumMod val="85000"/>
                        </a:schemeClr>
                      </a:solidFill>
                    </a:rPr>
                    <a:t>N</a:t>
                  </a:r>
                </a:p>
              </p:txBody>
            </p:sp>
          </p:grpSp>
        </p:grpSp>
      </p:grpSp>
      <p:sp>
        <p:nvSpPr>
          <p:cNvPr id="2" name="TextBox 1">
            <a:extLst>
              <a:ext uri="{FF2B5EF4-FFF2-40B4-BE49-F238E27FC236}">
                <a16:creationId xmlns:a16="http://schemas.microsoft.com/office/drawing/2014/main" id="{30C8EE20-BF74-4825-AEC0-BF6B31E32791}"/>
              </a:ext>
            </a:extLst>
          </p:cNvPr>
          <p:cNvSpPr txBox="1"/>
          <p:nvPr/>
        </p:nvSpPr>
        <p:spPr>
          <a:xfrm>
            <a:off x="712124" y="6497440"/>
            <a:ext cx="3594394" cy="246221"/>
          </a:xfrm>
          <a:prstGeom prst="rect">
            <a:avLst/>
          </a:prstGeom>
          <a:noFill/>
        </p:spPr>
        <p:txBody>
          <a:bodyPr wrap="square" rtlCol="0">
            <a:spAutoFit/>
          </a:bodyPr>
          <a:lstStyle/>
          <a:p>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Basemap credit: ESRI Dark Gray Canvas</a:t>
            </a:r>
            <a:endParaRPr lang="en-US" sz="100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042309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C8A623D5-0B84-45F7-90B4-EB3E092DABB3}"/>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5676" t="11272" r="6105"/>
          <a:stretch/>
        </p:blipFill>
        <p:spPr>
          <a:xfrm>
            <a:off x="5073300" y="1220814"/>
            <a:ext cx="6310488" cy="4874884"/>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DD36AFAA-9E1D-4389-AE1C-319846D2247C}"/>
              </a:ext>
            </a:extLst>
          </p:cNvPr>
          <p:cNvSpPr/>
          <p:nvPr/>
        </p:nvSpPr>
        <p:spPr>
          <a:xfrm>
            <a:off x="808212" y="730963"/>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Albedo</a:t>
            </a:r>
          </a:p>
        </p:txBody>
      </p:sp>
      <p:cxnSp>
        <p:nvCxnSpPr>
          <p:cNvPr id="6" name="Straight Connector 5">
            <a:extLst>
              <a:ext uri="{FF2B5EF4-FFF2-40B4-BE49-F238E27FC236}">
                <a16:creationId xmlns:a16="http://schemas.microsoft.com/office/drawing/2014/main" id="{8A673529-0F2E-4420-9008-5457C40CE28D}"/>
              </a:ext>
            </a:extLst>
          </p:cNvPr>
          <p:cNvCxnSpPr>
            <a:cxnSpLocks/>
          </p:cNvCxnSpPr>
          <p:nvPr/>
        </p:nvCxnSpPr>
        <p:spPr>
          <a:xfrm>
            <a:off x="878488" y="1234616"/>
            <a:ext cx="1800701"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8CE2C8-0F64-4E47-99D9-5EEE8DB84072}"/>
              </a:ext>
            </a:extLst>
          </p:cNvPr>
          <p:cNvCxnSpPr>
            <a:cxnSpLocks/>
          </p:cNvCxnSpPr>
          <p:nvPr/>
        </p:nvCxnSpPr>
        <p:spPr>
          <a:xfrm>
            <a:off x="894895" y="694011"/>
            <a:ext cx="1800701"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590FFF7-6755-4477-B070-52A54F002415}"/>
              </a:ext>
            </a:extLst>
          </p:cNvPr>
          <p:cNvSpPr txBox="1"/>
          <p:nvPr/>
        </p:nvSpPr>
        <p:spPr>
          <a:xfrm>
            <a:off x="1168970" y="2317319"/>
            <a:ext cx="3243373" cy="2554545"/>
          </a:xfrm>
          <a:prstGeom prst="rect">
            <a:avLst/>
          </a:prstGeom>
          <a:noFill/>
          <a:ln>
            <a:noFill/>
          </a:ln>
        </p:spPr>
        <p:txBody>
          <a:bodyPr wrap="square" lIns="91440" tIns="45720" rIns="91440" bIns="45720" rtlCol="0" anchor="t">
            <a:spAutoFit/>
          </a:bodyPr>
          <a:lstStyle/>
          <a:p>
            <a:r>
              <a:rPr lang="en-US" sz="2000" i="1" dirty="0">
                <a:solidFill>
                  <a:schemeClr val="tx1">
                    <a:lumMod val="75000"/>
                    <a:lumOff val="25000"/>
                  </a:schemeClr>
                </a:solidFill>
                <a:latin typeface="Century Gothic"/>
              </a:rPr>
              <a:t>This map illustrates the albedo estimates for Fairfax County. </a:t>
            </a:r>
            <a:r>
              <a:rPr lang="en-US" sz="2000" i="1" dirty="0" smtClean="0">
                <a:solidFill>
                  <a:schemeClr val="tx1">
                    <a:lumMod val="75000"/>
                    <a:lumOff val="25000"/>
                  </a:schemeClr>
                </a:solidFill>
                <a:latin typeface="Century Gothic"/>
              </a:rPr>
              <a:t>Lighter </a:t>
            </a:r>
            <a:r>
              <a:rPr lang="en-US" sz="2000" i="1" dirty="0">
                <a:solidFill>
                  <a:schemeClr val="tx1">
                    <a:lumMod val="75000"/>
                    <a:lumOff val="25000"/>
                  </a:schemeClr>
                </a:solidFill>
                <a:latin typeface="Century Gothic"/>
              </a:rPr>
              <a:t>blues indicate more reflectivity and darker colors indicate larger solar energy absorption.  </a:t>
            </a:r>
            <a:endParaRPr lang="en-US" sz="2000" i="1" dirty="0">
              <a:solidFill>
                <a:schemeClr val="tx1">
                  <a:lumMod val="75000"/>
                  <a:lumOff val="25000"/>
                </a:schemeClr>
              </a:solidFill>
              <a:latin typeface="Century Gothic" panose="020B0502020202020204" pitchFamily="34" charset="0"/>
            </a:endParaRPr>
          </a:p>
        </p:txBody>
      </p:sp>
      <p:sp>
        <p:nvSpPr>
          <p:cNvPr id="63" name="TextBox 62">
            <a:extLst>
              <a:ext uri="{FF2B5EF4-FFF2-40B4-BE49-F238E27FC236}">
                <a16:creationId xmlns:a16="http://schemas.microsoft.com/office/drawing/2014/main" id="{4F1D9DBA-8D81-4783-AE10-D3C01F42586B}"/>
              </a:ext>
            </a:extLst>
          </p:cNvPr>
          <p:cNvSpPr txBox="1"/>
          <p:nvPr/>
        </p:nvSpPr>
        <p:spPr>
          <a:xfrm>
            <a:off x="5243919" y="1503418"/>
            <a:ext cx="5792482" cy="646331"/>
          </a:xfrm>
          <a:prstGeom prst="rect">
            <a:avLst/>
          </a:prstGeom>
          <a:noFill/>
        </p:spPr>
        <p:txBody>
          <a:bodyPr wrap="square" rtlCol="0">
            <a:spAutoFit/>
          </a:bodyPr>
          <a:lstStyle/>
          <a:p>
            <a:pPr algn="r"/>
            <a:r>
              <a:rPr lang="en-US" sz="2000" b="1" dirty="0">
                <a:solidFill>
                  <a:schemeClr val="bg1"/>
                </a:solidFill>
                <a:latin typeface="Century Gothic" panose="020B0502020202020204" pitchFamily="34" charset="0"/>
              </a:rPr>
              <a:t>Albedo Estimates </a:t>
            </a:r>
          </a:p>
          <a:p>
            <a:pPr algn="r"/>
            <a:r>
              <a:rPr lang="en-US" sz="1600" b="1" dirty="0">
                <a:solidFill>
                  <a:schemeClr val="bg1"/>
                </a:solidFill>
                <a:latin typeface="Century Gothic" panose="020B0502020202020204" pitchFamily="34" charset="0"/>
              </a:rPr>
              <a:t>Fairfax County, VA</a:t>
            </a:r>
          </a:p>
        </p:txBody>
      </p:sp>
      <p:sp>
        <p:nvSpPr>
          <p:cNvPr id="8" name="TextBox 7">
            <a:extLst>
              <a:ext uri="{FF2B5EF4-FFF2-40B4-BE49-F238E27FC236}">
                <a16:creationId xmlns:a16="http://schemas.microsoft.com/office/drawing/2014/main" id="{23959619-ACDC-4D7C-8C83-198DE68B7D90}"/>
              </a:ext>
            </a:extLst>
          </p:cNvPr>
          <p:cNvSpPr txBox="1"/>
          <p:nvPr/>
        </p:nvSpPr>
        <p:spPr>
          <a:xfrm>
            <a:off x="9393704" y="5892506"/>
            <a:ext cx="1990084" cy="215444"/>
          </a:xfrm>
          <a:prstGeom prst="rect">
            <a:avLst/>
          </a:prstGeom>
          <a:noFill/>
        </p:spPr>
        <p:txBody>
          <a:bodyPr wrap="square" rtlCol="0">
            <a:spAutoFit/>
          </a:bodyPr>
          <a:lstStyle/>
          <a:p>
            <a:pPr algn="r"/>
            <a:r>
              <a:rPr lang="en-US" sz="800" i="1" dirty="0">
                <a:solidFill>
                  <a:schemeClr val="bg1">
                    <a:lumMod val="65000"/>
                  </a:schemeClr>
                </a:solidFill>
                <a:latin typeface="Century Gothic" panose="020B0502020202020204" pitchFamily="34" charset="0"/>
                <a:cs typeface="Times New Roman" panose="02020603050405020304" pitchFamily="18" charset="0"/>
              </a:rPr>
              <a:t>Basemap: Esri Dark Gray Canvas</a:t>
            </a:r>
            <a:endParaRPr lang="en-US" sz="800" i="1" dirty="0">
              <a:solidFill>
                <a:schemeClr val="bg1">
                  <a:lumMod val="65000"/>
                </a:schemeClr>
              </a:solidFill>
              <a:latin typeface="Century Gothic" panose="020B0502020202020204" pitchFamily="34" charset="0"/>
            </a:endParaRPr>
          </a:p>
        </p:txBody>
      </p:sp>
      <p:cxnSp>
        <p:nvCxnSpPr>
          <p:cNvPr id="149" name="Straight Connector 148">
            <a:extLst>
              <a:ext uri="{FF2B5EF4-FFF2-40B4-BE49-F238E27FC236}">
                <a16:creationId xmlns:a16="http://schemas.microsoft.com/office/drawing/2014/main" id="{D1097A72-22DE-4184-A77E-70AF070DBDA8}"/>
              </a:ext>
            </a:extLst>
          </p:cNvPr>
          <p:cNvCxnSpPr/>
          <p:nvPr/>
        </p:nvCxnSpPr>
        <p:spPr>
          <a:xfrm>
            <a:off x="9915525" y="564118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92A48AE5-C2CC-4126-A442-DE304DEFFD05}"/>
              </a:ext>
            </a:extLst>
          </p:cNvPr>
          <p:cNvCxnSpPr/>
          <p:nvPr/>
        </p:nvCxnSpPr>
        <p:spPr>
          <a:xfrm flipV="1">
            <a:off x="10256044" y="5634038"/>
            <a:ext cx="0" cy="13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03A53183-EA61-4518-AF80-90CA8931AF96}"/>
              </a:ext>
            </a:extLst>
          </p:cNvPr>
          <p:cNvCxnSpPr>
            <a:cxnSpLocks/>
          </p:cNvCxnSpPr>
          <p:nvPr/>
        </p:nvCxnSpPr>
        <p:spPr>
          <a:xfrm>
            <a:off x="10910525" y="5408785"/>
            <a:ext cx="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E660DA44-BF76-4B43-A55D-9096B8D12359}"/>
              </a:ext>
            </a:extLst>
          </p:cNvPr>
          <p:cNvSpPr txBox="1"/>
          <p:nvPr/>
        </p:nvSpPr>
        <p:spPr>
          <a:xfrm>
            <a:off x="5872937" y="4781059"/>
            <a:ext cx="514056" cy="276999"/>
          </a:xfrm>
          <a:prstGeom prst="rect">
            <a:avLst/>
          </a:prstGeom>
          <a:noFill/>
        </p:spPr>
        <p:txBody>
          <a:bodyPr wrap="square" rtlCol="0">
            <a:spAutoFit/>
          </a:bodyPr>
          <a:lstStyle/>
          <a:p>
            <a:r>
              <a:rPr lang="en-US" sz="1200" dirty="0">
                <a:solidFill>
                  <a:schemeClr val="bg1"/>
                </a:solidFill>
                <a:latin typeface="Century Gothic" panose="020B0502020202020204" pitchFamily="34" charset="0"/>
              </a:rPr>
              <a:t>60 %</a:t>
            </a:r>
          </a:p>
        </p:txBody>
      </p:sp>
      <p:sp>
        <p:nvSpPr>
          <p:cNvPr id="213" name="TextBox 212">
            <a:extLst>
              <a:ext uri="{FF2B5EF4-FFF2-40B4-BE49-F238E27FC236}">
                <a16:creationId xmlns:a16="http://schemas.microsoft.com/office/drawing/2014/main" id="{3132FD4B-D6F1-449B-9899-662C205BE325}"/>
              </a:ext>
            </a:extLst>
          </p:cNvPr>
          <p:cNvSpPr txBox="1"/>
          <p:nvPr/>
        </p:nvSpPr>
        <p:spPr>
          <a:xfrm>
            <a:off x="5872937" y="5580804"/>
            <a:ext cx="514056" cy="276999"/>
          </a:xfrm>
          <a:prstGeom prst="rect">
            <a:avLst/>
          </a:prstGeom>
          <a:noFill/>
        </p:spPr>
        <p:txBody>
          <a:bodyPr wrap="square" rtlCol="0">
            <a:spAutoFit/>
          </a:bodyPr>
          <a:lstStyle/>
          <a:p>
            <a:r>
              <a:rPr lang="en-US" sz="1200" dirty="0">
                <a:solidFill>
                  <a:schemeClr val="bg1"/>
                </a:solidFill>
                <a:latin typeface="Century Gothic" panose="020B0502020202020204" pitchFamily="34" charset="0"/>
              </a:rPr>
              <a:t>  0 %</a:t>
            </a:r>
          </a:p>
        </p:txBody>
      </p:sp>
      <p:sp>
        <p:nvSpPr>
          <p:cNvPr id="214" name="TextBox 213">
            <a:extLst>
              <a:ext uri="{FF2B5EF4-FFF2-40B4-BE49-F238E27FC236}">
                <a16:creationId xmlns:a16="http://schemas.microsoft.com/office/drawing/2014/main" id="{76A87519-DD83-441A-BA4E-ABA3DDF5389B}"/>
              </a:ext>
            </a:extLst>
          </p:cNvPr>
          <p:cNvSpPr txBox="1"/>
          <p:nvPr/>
        </p:nvSpPr>
        <p:spPr>
          <a:xfrm>
            <a:off x="5453837" y="4473283"/>
            <a:ext cx="933156" cy="276999"/>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Albedo </a:t>
            </a:r>
          </a:p>
        </p:txBody>
      </p:sp>
      <p:grpSp>
        <p:nvGrpSpPr>
          <p:cNvPr id="10" name="Group 9">
            <a:extLst>
              <a:ext uri="{FF2B5EF4-FFF2-40B4-BE49-F238E27FC236}">
                <a16:creationId xmlns:a16="http://schemas.microsoft.com/office/drawing/2014/main" id="{ECBA3127-9E7F-450D-81E1-DB4CA290D16A}"/>
              </a:ext>
            </a:extLst>
          </p:cNvPr>
          <p:cNvGrpSpPr/>
          <p:nvPr/>
        </p:nvGrpSpPr>
        <p:grpSpPr>
          <a:xfrm>
            <a:off x="10127578" y="5054076"/>
            <a:ext cx="925444" cy="793818"/>
            <a:chOff x="10127578" y="5054076"/>
            <a:chExt cx="925444" cy="793818"/>
          </a:xfrm>
        </p:grpSpPr>
        <p:grpSp>
          <p:nvGrpSpPr>
            <p:cNvPr id="15" name="Group 14">
              <a:extLst>
                <a:ext uri="{FF2B5EF4-FFF2-40B4-BE49-F238E27FC236}">
                  <a16:creationId xmlns:a16="http://schemas.microsoft.com/office/drawing/2014/main" id="{072C1619-076E-4F96-8BDA-F4ADA2B20861}"/>
                </a:ext>
              </a:extLst>
            </p:cNvPr>
            <p:cNvGrpSpPr/>
            <p:nvPr/>
          </p:nvGrpSpPr>
          <p:grpSpPr>
            <a:xfrm>
              <a:off x="10127578" y="5440489"/>
              <a:ext cx="925444" cy="407405"/>
              <a:chOff x="10127578" y="5440489"/>
              <a:chExt cx="925444" cy="407405"/>
            </a:xfrm>
            <a:noFill/>
          </p:grpSpPr>
          <p:sp>
            <p:nvSpPr>
              <p:cNvPr id="74" name="TextBox 73">
                <a:extLst>
                  <a:ext uri="{FF2B5EF4-FFF2-40B4-BE49-F238E27FC236}">
                    <a16:creationId xmlns:a16="http://schemas.microsoft.com/office/drawing/2014/main" id="{417FE752-0BD1-4A7E-BA9C-B2EAD76AE1AE}"/>
                  </a:ext>
                </a:extLst>
              </p:cNvPr>
              <p:cNvSpPr txBox="1"/>
              <p:nvPr/>
            </p:nvSpPr>
            <p:spPr>
              <a:xfrm>
                <a:off x="10127578" y="5444706"/>
                <a:ext cx="243904" cy="215444"/>
              </a:xfrm>
              <a:prstGeom prst="rect">
                <a:avLst/>
              </a:prstGeom>
              <a:grpFill/>
              <a:ln>
                <a:noFill/>
              </a:ln>
            </p:spPr>
            <p:txBody>
              <a:bodyPr wrap="square" rtlCol="0">
                <a:spAutoFit/>
              </a:bodyPr>
              <a:lstStyle/>
              <a:p>
                <a:pPr algn="ctr"/>
                <a:r>
                  <a:rPr lang="en-US" sz="800" dirty="0">
                    <a:solidFill>
                      <a:schemeClr val="bg1">
                        <a:lumMod val="50000"/>
                      </a:schemeClr>
                    </a:solidFill>
                    <a:latin typeface="Century Gothic" panose="020B0502020202020204" pitchFamily="34" charset="0"/>
                  </a:rPr>
                  <a:t>0</a:t>
                </a:r>
              </a:p>
            </p:txBody>
          </p:sp>
          <p:cxnSp>
            <p:nvCxnSpPr>
              <p:cNvPr id="75" name="Connector: Elbow 74">
                <a:extLst>
                  <a:ext uri="{FF2B5EF4-FFF2-40B4-BE49-F238E27FC236}">
                    <a16:creationId xmlns:a16="http://schemas.microsoft.com/office/drawing/2014/main" id="{953E2B1A-2B82-488C-8EA3-8958FDDE15BE}"/>
                  </a:ext>
                </a:extLst>
              </p:cNvPr>
              <p:cNvCxnSpPr>
                <a:cxnSpLocks/>
              </p:cNvCxnSpPr>
              <p:nvPr/>
            </p:nvCxnSpPr>
            <p:spPr>
              <a:xfrm>
                <a:off x="10243160" y="5605621"/>
                <a:ext cx="691802" cy="76169"/>
              </a:xfrm>
              <a:prstGeom prst="bentConnector3">
                <a:avLst>
                  <a:gd name="adj1" fmla="val 90"/>
                </a:avLst>
              </a:prstGeom>
              <a:grpFill/>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FC936067-F728-4D7C-931F-3FCE6A546359}"/>
                  </a:ext>
                </a:extLst>
              </p:cNvPr>
              <p:cNvSpPr txBox="1"/>
              <p:nvPr/>
            </p:nvSpPr>
            <p:spPr>
              <a:xfrm>
                <a:off x="10816110" y="5440489"/>
                <a:ext cx="236912" cy="215444"/>
              </a:xfrm>
              <a:prstGeom prst="rect">
                <a:avLst/>
              </a:prstGeom>
              <a:grpFill/>
              <a:ln>
                <a:noFill/>
              </a:ln>
            </p:spPr>
            <p:txBody>
              <a:bodyPr wrap="square" rtlCol="0">
                <a:spAutoFit/>
              </a:bodyPr>
              <a:lstStyle/>
              <a:p>
                <a:pPr algn="ctr"/>
                <a:r>
                  <a:rPr lang="en-US" sz="800" dirty="0">
                    <a:solidFill>
                      <a:schemeClr val="bg1">
                        <a:lumMod val="50000"/>
                      </a:schemeClr>
                    </a:solidFill>
                    <a:latin typeface="Century Gothic" panose="020B0502020202020204" pitchFamily="34" charset="0"/>
                  </a:rPr>
                  <a:t>5</a:t>
                </a:r>
              </a:p>
            </p:txBody>
          </p:sp>
          <p:sp>
            <p:nvSpPr>
              <p:cNvPr id="77" name="TextBox 76">
                <a:extLst>
                  <a:ext uri="{FF2B5EF4-FFF2-40B4-BE49-F238E27FC236}">
                    <a16:creationId xmlns:a16="http://schemas.microsoft.com/office/drawing/2014/main" id="{405A3FD9-5AE4-4E67-B306-3ED35C37C701}"/>
                  </a:ext>
                </a:extLst>
              </p:cNvPr>
              <p:cNvSpPr txBox="1"/>
              <p:nvPr/>
            </p:nvSpPr>
            <p:spPr>
              <a:xfrm>
                <a:off x="10248900" y="5632450"/>
                <a:ext cx="677748" cy="215444"/>
              </a:xfrm>
              <a:prstGeom prst="rect">
                <a:avLst/>
              </a:prstGeom>
              <a:grpFill/>
            </p:spPr>
            <p:txBody>
              <a:bodyPr wrap="square" rtlCol="0">
                <a:spAutoFit/>
              </a:bodyPr>
              <a:lstStyle/>
              <a:p>
                <a:pPr algn="ctr"/>
                <a:r>
                  <a:rPr lang="en-US" sz="800" dirty="0">
                    <a:solidFill>
                      <a:schemeClr val="bg1">
                        <a:lumMod val="50000"/>
                      </a:schemeClr>
                    </a:solidFill>
                    <a:latin typeface="Century Gothic" panose="020B0502020202020204" pitchFamily="34" charset="0"/>
                  </a:rPr>
                  <a:t>miles</a:t>
                </a:r>
              </a:p>
            </p:txBody>
          </p:sp>
          <p:cxnSp>
            <p:nvCxnSpPr>
              <p:cNvPr id="78" name="Connector: Elbow 77">
                <a:extLst>
                  <a:ext uri="{FF2B5EF4-FFF2-40B4-BE49-F238E27FC236}">
                    <a16:creationId xmlns:a16="http://schemas.microsoft.com/office/drawing/2014/main" id="{BB469A0D-78A8-49BF-9B67-17ACF9DF943D}"/>
                  </a:ext>
                </a:extLst>
              </p:cNvPr>
              <p:cNvCxnSpPr>
                <a:cxnSpLocks/>
              </p:cNvCxnSpPr>
              <p:nvPr/>
            </p:nvCxnSpPr>
            <p:spPr>
              <a:xfrm flipH="1">
                <a:off x="10239003" y="5605504"/>
                <a:ext cx="691802" cy="76169"/>
              </a:xfrm>
              <a:prstGeom prst="bentConnector3">
                <a:avLst>
                  <a:gd name="adj1" fmla="val 90"/>
                </a:avLst>
              </a:prstGeom>
              <a:grpFill/>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3990FB91-9AB5-44B5-989C-A649039200D8}"/>
                </a:ext>
              </a:extLst>
            </p:cNvPr>
            <p:cNvGrpSpPr/>
            <p:nvPr/>
          </p:nvGrpSpPr>
          <p:grpSpPr>
            <a:xfrm>
              <a:off x="10450445" y="5054076"/>
              <a:ext cx="260603" cy="527857"/>
              <a:chOff x="10450445" y="5054076"/>
              <a:chExt cx="260603" cy="527857"/>
            </a:xfrm>
          </p:grpSpPr>
          <p:sp>
            <p:nvSpPr>
              <p:cNvPr id="71" name="Freeform: Shape 70">
                <a:extLst>
                  <a:ext uri="{FF2B5EF4-FFF2-40B4-BE49-F238E27FC236}">
                    <a16:creationId xmlns:a16="http://schemas.microsoft.com/office/drawing/2014/main" id="{828A0574-730F-4EEB-980C-C6EF5EECFB2E}"/>
                  </a:ext>
                </a:extLst>
              </p:cNvPr>
              <p:cNvSpPr/>
              <p:nvPr/>
            </p:nvSpPr>
            <p:spPr>
              <a:xfrm>
                <a:off x="10506623" y="5298564"/>
                <a:ext cx="83344" cy="283369"/>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72" name="Freeform: Shape 71">
                <a:extLst>
                  <a:ext uri="{FF2B5EF4-FFF2-40B4-BE49-F238E27FC236}">
                    <a16:creationId xmlns:a16="http://schemas.microsoft.com/office/drawing/2014/main" id="{AF4C8471-607F-4117-A5D8-7E63B642FA27}"/>
                  </a:ext>
                </a:extLst>
              </p:cNvPr>
              <p:cNvSpPr/>
              <p:nvPr/>
            </p:nvSpPr>
            <p:spPr>
              <a:xfrm flipH="1">
                <a:off x="10591895" y="5298564"/>
                <a:ext cx="83344" cy="283369"/>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73" name="TextBox 72">
                <a:extLst>
                  <a:ext uri="{FF2B5EF4-FFF2-40B4-BE49-F238E27FC236}">
                    <a16:creationId xmlns:a16="http://schemas.microsoft.com/office/drawing/2014/main" id="{7B0C283F-7257-41D0-A426-4A330C8C2367}"/>
                  </a:ext>
                </a:extLst>
              </p:cNvPr>
              <p:cNvSpPr txBox="1"/>
              <p:nvPr/>
            </p:nvSpPr>
            <p:spPr>
              <a:xfrm>
                <a:off x="10450445" y="5054076"/>
                <a:ext cx="260603" cy="276999"/>
              </a:xfrm>
              <a:prstGeom prst="rect">
                <a:avLst/>
              </a:prstGeom>
              <a:noFill/>
            </p:spPr>
            <p:txBody>
              <a:bodyPr wrap="square" rtlCol="0">
                <a:spAutoFit/>
              </a:bodyPr>
              <a:lstStyle/>
              <a:p>
                <a:r>
                  <a:rPr lang="en-US" sz="1200" b="1" dirty="0">
                    <a:solidFill>
                      <a:schemeClr val="bg1">
                        <a:lumMod val="50000"/>
                      </a:schemeClr>
                    </a:solidFill>
                  </a:rPr>
                  <a:t>N</a:t>
                </a:r>
              </a:p>
            </p:txBody>
          </p:sp>
        </p:grpSp>
      </p:grpSp>
      <p:pic>
        <p:nvPicPr>
          <p:cNvPr id="18" name="Picture 17">
            <a:extLst>
              <a:ext uri="{FF2B5EF4-FFF2-40B4-BE49-F238E27FC236}">
                <a16:creationId xmlns:a16="http://schemas.microsoft.com/office/drawing/2014/main" id="{999F95E1-0A9C-4901-AD88-7D67CA9FA989}"/>
              </a:ext>
            </a:extLst>
          </p:cNvPr>
          <p:cNvPicPr>
            <a:picLocks noChangeAspect="1"/>
          </p:cNvPicPr>
          <p:nvPr/>
        </p:nvPicPr>
        <p:blipFill rotWithShape="1">
          <a:blip r:embed="rId4"/>
          <a:srcRect t="-1" r="416" b="-1517"/>
          <a:stretch/>
        </p:blipFill>
        <p:spPr>
          <a:xfrm rot="10800000">
            <a:off x="5635908" y="4864471"/>
            <a:ext cx="256697" cy="89589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3FE24127-838B-4176-ACCF-AF74E0784DD8}"/>
              </a:ext>
            </a:extLst>
          </p:cNvPr>
          <p:cNvSpPr txBox="1"/>
          <p:nvPr/>
        </p:nvSpPr>
        <p:spPr>
          <a:xfrm>
            <a:off x="712124" y="6497440"/>
            <a:ext cx="3594394" cy="246221"/>
          </a:xfrm>
          <a:prstGeom prst="rect">
            <a:avLst/>
          </a:prstGeom>
          <a:noFill/>
        </p:spPr>
        <p:txBody>
          <a:bodyPr wrap="square" rtlCol="0">
            <a:spAutoFit/>
          </a:bodyPr>
          <a:lstStyle/>
          <a:p>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Basemap credit: ESRI Dark Gray Canvas</a:t>
            </a:r>
            <a:endParaRPr lang="en-US" sz="100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196639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2AB04643-B8E2-4C31-9BF0-6C363D8E0A13}"/>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5006" t="1319" r="4056" b="9837"/>
          <a:stretch/>
        </p:blipFill>
        <p:spPr>
          <a:xfrm>
            <a:off x="5411141" y="1372606"/>
            <a:ext cx="5992935" cy="4524281"/>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DD36AFAA-9E1D-4389-AE1C-319846D2247C}"/>
              </a:ext>
            </a:extLst>
          </p:cNvPr>
          <p:cNvSpPr/>
          <p:nvPr/>
        </p:nvSpPr>
        <p:spPr>
          <a:xfrm>
            <a:off x="638140" y="728198"/>
            <a:ext cx="9438260" cy="419100"/>
          </a:xfrm>
          <a:prstGeom prst="rect">
            <a:avLst/>
          </a:prstGeom>
        </p:spPr>
        <p:txBody>
          <a:bodyPr wrap="square" anchor="ctr">
            <a:noAutofit/>
          </a:bodyPr>
          <a:lstStyle/>
          <a:p>
            <a:pPr lvl="0"/>
            <a:r>
              <a:rPr lang="en-US" sz="4000" b="1" dirty="0">
                <a:solidFill>
                  <a:srgbClr val="266E99"/>
                </a:solidFill>
                <a:latin typeface="Century Gothic" panose="020F0302020204030204"/>
              </a:rPr>
              <a:t>Evapotranspiration</a:t>
            </a:r>
          </a:p>
        </p:txBody>
      </p:sp>
      <p:cxnSp>
        <p:nvCxnSpPr>
          <p:cNvPr id="6" name="Straight Connector 5">
            <a:extLst>
              <a:ext uri="{FF2B5EF4-FFF2-40B4-BE49-F238E27FC236}">
                <a16:creationId xmlns:a16="http://schemas.microsoft.com/office/drawing/2014/main" id="{8A673529-0F2E-4420-9008-5457C40CE28D}"/>
              </a:ext>
            </a:extLst>
          </p:cNvPr>
          <p:cNvCxnSpPr>
            <a:cxnSpLocks/>
          </p:cNvCxnSpPr>
          <p:nvPr/>
        </p:nvCxnSpPr>
        <p:spPr>
          <a:xfrm>
            <a:off x="691581" y="1247091"/>
            <a:ext cx="4575349"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8CE2C8-0F64-4E47-99D9-5EEE8DB84072}"/>
              </a:ext>
            </a:extLst>
          </p:cNvPr>
          <p:cNvCxnSpPr>
            <a:cxnSpLocks/>
          </p:cNvCxnSpPr>
          <p:nvPr/>
        </p:nvCxnSpPr>
        <p:spPr>
          <a:xfrm>
            <a:off x="707988" y="612256"/>
            <a:ext cx="4558942"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590FFF7-6755-4477-B070-52A54F002415}"/>
              </a:ext>
            </a:extLst>
          </p:cNvPr>
          <p:cNvSpPr txBox="1"/>
          <p:nvPr/>
        </p:nvSpPr>
        <p:spPr>
          <a:xfrm>
            <a:off x="1026117" y="2317319"/>
            <a:ext cx="3877033" cy="1631216"/>
          </a:xfrm>
          <a:prstGeom prst="rect">
            <a:avLst/>
          </a:prstGeom>
          <a:noFill/>
        </p:spPr>
        <p:txBody>
          <a:bodyPr wrap="square" lIns="91440" tIns="45720" rIns="91440" bIns="45720" rtlCol="0" anchor="t">
            <a:spAutoFit/>
          </a:bodyPr>
          <a:lstStyle/>
          <a:p>
            <a:r>
              <a:rPr lang="en-US" sz="2000" i="1" dirty="0">
                <a:solidFill>
                  <a:schemeClr val="tx1">
                    <a:lumMod val="75000"/>
                    <a:lumOff val="25000"/>
                  </a:schemeClr>
                </a:solidFill>
                <a:latin typeface="Century Gothic"/>
              </a:rPr>
              <a:t>This map displays the amount of evapotranspiration            in Fairfax County, VA.  </a:t>
            </a:r>
          </a:p>
          <a:p>
            <a:r>
              <a:rPr lang="en-US" sz="2000" i="1" dirty="0">
                <a:solidFill>
                  <a:schemeClr val="tx1">
                    <a:lumMod val="75000"/>
                    <a:lumOff val="25000"/>
                  </a:schemeClr>
                </a:solidFill>
                <a:latin typeface="Century Gothic"/>
              </a:rPr>
              <a:t>Darker green colors indicate more evapotranspiration.</a:t>
            </a:r>
          </a:p>
        </p:txBody>
      </p:sp>
      <p:sp>
        <p:nvSpPr>
          <p:cNvPr id="63" name="TextBox 62">
            <a:extLst>
              <a:ext uri="{FF2B5EF4-FFF2-40B4-BE49-F238E27FC236}">
                <a16:creationId xmlns:a16="http://schemas.microsoft.com/office/drawing/2014/main" id="{4F1D9DBA-8D81-4783-AE10-D3C01F42586B}"/>
              </a:ext>
            </a:extLst>
          </p:cNvPr>
          <p:cNvSpPr txBox="1"/>
          <p:nvPr/>
        </p:nvSpPr>
        <p:spPr>
          <a:xfrm>
            <a:off x="5455694" y="1630392"/>
            <a:ext cx="5792482" cy="646331"/>
          </a:xfrm>
          <a:prstGeom prst="rect">
            <a:avLst/>
          </a:prstGeom>
          <a:noFill/>
        </p:spPr>
        <p:txBody>
          <a:bodyPr wrap="square" rtlCol="0">
            <a:spAutoFit/>
          </a:bodyPr>
          <a:lstStyle/>
          <a:p>
            <a:pPr algn="r"/>
            <a:r>
              <a:rPr lang="en-US" sz="2000" b="1" dirty="0">
                <a:solidFill>
                  <a:schemeClr val="bg1"/>
                </a:solidFill>
                <a:latin typeface="Century Gothic" panose="020B0502020202020204" pitchFamily="34" charset="0"/>
              </a:rPr>
              <a:t>Evapotranspiration</a:t>
            </a:r>
          </a:p>
          <a:p>
            <a:pPr algn="r"/>
            <a:r>
              <a:rPr lang="en-US" sz="1600" b="1" dirty="0">
                <a:solidFill>
                  <a:schemeClr val="bg1"/>
                </a:solidFill>
                <a:latin typeface="Century Gothic" panose="020B0502020202020204" pitchFamily="34" charset="0"/>
              </a:rPr>
              <a:t>Fairfax County, VA</a:t>
            </a:r>
          </a:p>
        </p:txBody>
      </p:sp>
      <p:cxnSp>
        <p:nvCxnSpPr>
          <p:cNvPr id="149" name="Straight Connector 148">
            <a:extLst>
              <a:ext uri="{FF2B5EF4-FFF2-40B4-BE49-F238E27FC236}">
                <a16:creationId xmlns:a16="http://schemas.microsoft.com/office/drawing/2014/main" id="{D1097A72-22DE-4184-A77E-70AF070DBDA8}"/>
              </a:ext>
            </a:extLst>
          </p:cNvPr>
          <p:cNvCxnSpPr/>
          <p:nvPr/>
        </p:nvCxnSpPr>
        <p:spPr>
          <a:xfrm>
            <a:off x="9915525" y="564118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92A48AE5-C2CC-4126-A442-DE304DEFFD05}"/>
              </a:ext>
            </a:extLst>
          </p:cNvPr>
          <p:cNvCxnSpPr/>
          <p:nvPr/>
        </p:nvCxnSpPr>
        <p:spPr>
          <a:xfrm flipV="1">
            <a:off x="10256044" y="5634038"/>
            <a:ext cx="0" cy="13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03A53183-EA61-4518-AF80-90CA8931AF96}"/>
              </a:ext>
            </a:extLst>
          </p:cNvPr>
          <p:cNvCxnSpPr>
            <a:cxnSpLocks/>
          </p:cNvCxnSpPr>
          <p:nvPr/>
        </p:nvCxnSpPr>
        <p:spPr>
          <a:xfrm>
            <a:off x="10910525" y="5408785"/>
            <a:ext cx="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E660DA44-BF76-4B43-A55D-9096B8D12359}"/>
              </a:ext>
            </a:extLst>
          </p:cNvPr>
          <p:cNvSpPr txBox="1"/>
          <p:nvPr/>
        </p:nvSpPr>
        <p:spPr>
          <a:xfrm>
            <a:off x="6112930" y="4161991"/>
            <a:ext cx="514056" cy="276999"/>
          </a:xfrm>
          <a:prstGeom prst="rect">
            <a:avLst/>
          </a:prstGeom>
          <a:noFill/>
        </p:spPr>
        <p:txBody>
          <a:bodyPr wrap="square" lIns="91440" tIns="45720" rIns="91440" bIns="45720" rtlCol="0" anchor="t">
            <a:spAutoFit/>
          </a:bodyPr>
          <a:lstStyle/>
          <a:p>
            <a:r>
              <a:rPr lang="en-US" sz="1200" dirty="0">
                <a:solidFill>
                  <a:schemeClr val="bg1"/>
                </a:solidFill>
                <a:latin typeface="Century Gothic"/>
              </a:rPr>
              <a:t>1.6</a:t>
            </a:r>
            <a:endParaRPr lang="en-US" sz="1200" dirty="0">
              <a:solidFill>
                <a:schemeClr val="bg1"/>
              </a:solidFill>
              <a:latin typeface="Century Gothic" panose="020B0502020202020204" pitchFamily="34" charset="0"/>
            </a:endParaRPr>
          </a:p>
        </p:txBody>
      </p:sp>
      <p:sp>
        <p:nvSpPr>
          <p:cNvPr id="213" name="TextBox 212">
            <a:extLst>
              <a:ext uri="{FF2B5EF4-FFF2-40B4-BE49-F238E27FC236}">
                <a16:creationId xmlns:a16="http://schemas.microsoft.com/office/drawing/2014/main" id="{3132FD4B-D6F1-449B-9899-662C205BE325}"/>
              </a:ext>
            </a:extLst>
          </p:cNvPr>
          <p:cNvSpPr txBox="1"/>
          <p:nvPr/>
        </p:nvSpPr>
        <p:spPr>
          <a:xfrm>
            <a:off x="6142161" y="5429916"/>
            <a:ext cx="514056" cy="276999"/>
          </a:xfrm>
          <a:prstGeom prst="rect">
            <a:avLst/>
          </a:prstGeom>
          <a:noFill/>
        </p:spPr>
        <p:txBody>
          <a:bodyPr wrap="square" rtlCol="0">
            <a:spAutoFit/>
          </a:bodyPr>
          <a:lstStyle/>
          <a:p>
            <a:r>
              <a:rPr lang="en-US" sz="1200" dirty="0">
                <a:solidFill>
                  <a:schemeClr val="bg1"/>
                </a:solidFill>
                <a:latin typeface="Century Gothic" panose="020B0502020202020204" pitchFamily="34" charset="0"/>
              </a:rPr>
              <a:t>0.0</a:t>
            </a:r>
          </a:p>
        </p:txBody>
      </p:sp>
      <p:sp>
        <p:nvSpPr>
          <p:cNvPr id="60" name="TextBox 59">
            <a:extLst>
              <a:ext uri="{FF2B5EF4-FFF2-40B4-BE49-F238E27FC236}">
                <a16:creationId xmlns:a16="http://schemas.microsoft.com/office/drawing/2014/main" id="{0E5E533C-3CED-447B-B7A8-D6BEB29524A6}"/>
              </a:ext>
            </a:extLst>
          </p:cNvPr>
          <p:cNvSpPr txBox="1"/>
          <p:nvPr/>
        </p:nvSpPr>
        <p:spPr>
          <a:xfrm>
            <a:off x="9358509" y="5666748"/>
            <a:ext cx="1990084" cy="215444"/>
          </a:xfrm>
          <a:prstGeom prst="rect">
            <a:avLst/>
          </a:prstGeom>
          <a:noFill/>
        </p:spPr>
        <p:txBody>
          <a:bodyPr wrap="square" rtlCol="0">
            <a:spAutoFit/>
          </a:bodyPr>
          <a:lstStyle/>
          <a:p>
            <a:pPr algn="r"/>
            <a:r>
              <a:rPr lang="en-US" sz="800" i="1" dirty="0">
                <a:solidFill>
                  <a:schemeClr val="bg1">
                    <a:lumMod val="75000"/>
                  </a:schemeClr>
                </a:solidFill>
                <a:latin typeface="Century Gothic" panose="020B0502020202020204" pitchFamily="34" charset="0"/>
                <a:cs typeface="Times New Roman" panose="02020603050405020304" pitchFamily="18" charset="0"/>
              </a:rPr>
              <a:t>Basemap: Esri Light Gray Canvas</a:t>
            </a:r>
            <a:endParaRPr lang="en-US" sz="800" i="1" dirty="0">
              <a:solidFill>
                <a:schemeClr val="bg1">
                  <a:lumMod val="75000"/>
                </a:schemeClr>
              </a:solidFill>
              <a:latin typeface="Century Gothic" panose="020B0502020202020204" pitchFamily="34" charset="0"/>
            </a:endParaRPr>
          </a:p>
        </p:txBody>
      </p:sp>
      <p:grpSp>
        <p:nvGrpSpPr>
          <p:cNvPr id="61" name="Group 60">
            <a:extLst>
              <a:ext uri="{FF2B5EF4-FFF2-40B4-BE49-F238E27FC236}">
                <a16:creationId xmlns:a16="http://schemas.microsoft.com/office/drawing/2014/main" id="{235380C5-F2C9-404B-AB75-F38CFA1EAB6E}"/>
              </a:ext>
            </a:extLst>
          </p:cNvPr>
          <p:cNvGrpSpPr/>
          <p:nvPr/>
        </p:nvGrpSpPr>
        <p:grpSpPr>
          <a:xfrm>
            <a:off x="10353551" y="4755265"/>
            <a:ext cx="909911" cy="959260"/>
            <a:chOff x="10143111" y="4878675"/>
            <a:chExt cx="909911" cy="959260"/>
          </a:xfrm>
        </p:grpSpPr>
        <p:grpSp>
          <p:nvGrpSpPr>
            <p:cNvPr id="62" name="Group 61">
              <a:extLst>
                <a:ext uri="{FF2B5EF4-FFF2-40B4-BE49-F238E27FC236}">
                  <a16:creationId xmlns:a16="http://schemas.microsoft.com/office/drawing/2014/main" id="{73332503-3F2C-4602-83FC-D1F764B9860B}"/>
                </a:ext>
              </a:extLst>
            </p:cNvPr>
            <p:cNvGrpSpPr/>
            <p:nvPr/>
          </p:nvGrpSpPr>
          <p:grpSpPr>
            <a:xfrm>
              <a:off x="10143111" y="5424633"/>
              <a:ext cx="909911" cy="413302"/>
              <a:chOff x="10432714" y="4281124"/>
              <a:chExt cx="600075" cy="413302"/>
            </a:xfrm>
          </p:grpSpPr>
          <p:sp>
            <p:nvSpPr>
              <p:cNvPr id="69" name="TextBox 68">
                <a:extLst>
                  <a:ext uri="{FF2B5EF4-FFF2-40B4-BE49-F238E27FC236}">
                    <a16:creationId xmlns:a16="http://schemas.microsoft.com/office/drawing/2014/main" id="{28FDD1A7-C20F-4E22-BC7F-1F0C2A301901}"/>
                  </a:ext>
                </a:extLst>
              </p:cNvPr>
              <p:cNvSpPr txBox="1"/>
              <p:nvPr/>
            </p:nvSpPr>
            <p:spPr>
              <a:xfrm>
                <a:off x="10432714" y="4285153"/>
                <a:ext cx="158152"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0</a:t>
                </a:r>
              </a:p>
            </p:txBody>
          </p:sp>
          <p:cxnSp>
            <p:nvCxnSpPr>
              <p:cNvPr id="70" name="Connector: Elbow 69">
                <a:extLst>
                  <a:ext uri="{FF2B5EF4-FFF2-40B4-BE49-F238E27FC236}">
                    <a16:creationId xmlns:a16="http://schemas.microsoft.com/office/drawing/2014/main" id="{9F29FB04-BF86-459B-9691-A8BB53BBAE04}"/>
                  </a:ext>
                </a:extLst>
              </p:cNvPr>
              <p:cNvCxnSpPr>
                <a:cxnSpLocks/>
              </p:cNvCxnSpPr>
              <p:nvPr/>
            </p:nvCxnSpPr>
            <p:spPr>
              <a:xfrm>
                <a:off x="10507403"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19E7DBC1-D2A8-4B3C-9403-EFC9B855213D}"/>
                  </a:ext>
                </a:extLst>
              </p:cNvPr>
              <p:cNvSpPr txBox="1"/>
              <p:nvPr/>
            </p:nvSpPr>
            <p:spPr>
              <a:xfrm>
                <a:off x="10879171" y="4281124"/>
                <a:ext cx="153618"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5</a:t>
                </a:r>
              </a:p>
            </p:txBody>
          </p:sp>
          <p:sp>
            <p:nvSpPr>
              <p:cNvPr id="72" name="TextBox 71">
                <a:extLst>
                  <a:ext uri="{FF2B5EF4-FFF2-40B4-BE49-F238E27FC236}">
                    <a16:creationId xmlns:a16="http://schemas.microsoft.com/office/drawing/2014/main" id="{14045494-57F8-49AF-89FE-5554FE1636EF}"/>
                  </a:ext>
                </a:extLst>
              </p:cNvPr>
              <p:cNvSpPr txBox="1"/>
              <p:nvPr/>
            </p:nvSpPr>
            <p:spPr>
              <a:xfrm>
                <a:off x="10503284" y="4478982"/>
                <a:ext cx="439464" cy="215444"/>
              </a:xfrm>
              <a:prstGeom prst="rect">
                <a:avLst/>
              </a:prstGeom>
              <a:noFill/>
            </p:spPr>
            <p:txBody>
              <a:bodyPr wrap="square" rtlCol="0">
                <a:spAutoFit/>
              </a:bodyPr>
              <a:lstStyle/>
              <a:p>
                <a:pPr algn="ctr"/>
                <a:r>
                  <a:rPr lang="en-US" sz="800" dirty="0">
                    <a:solidFill>
                      <a:schemeClr val="bg1">
                        <a:lumMod val="85000"/>
                      </a:schemeClr>
                    </a:solidFill>
                    <a:latin typeface="Century Gothic" panose="020B0502020202020204" pitchFamily="34" charset="0"/>
                  </a:rPr>
                  <a:t>miles</a:t>
                </a:r>
              </a:p>
            </p:txBody>
          </p:sp>
          <p:cxnSp>
            <p:nvCxnSpPr>
              <p:cNvPr id="73" name="Connector: Elbow 72">
                <a:extLst>
                  <a:ext uri="{FF2B5EF4-FFF2-40B4-BE49-F238E27FC236}">
                    <a16:creationId xmlns:a16="http://schemas.microsoft.com/office/drawing/2014/main" id="{C9098E09-7FAC-4D23-88F3-38B1E26B45A3}"/>
                  </a:ext>
                </a:extLst>
              </p:cNvPr>
              <p:cNvCxnSpPr>
                <a:cxnSpLocks/>
              </p:cNvCxnSpPr>
              <p:nvPr/>
            </p:nvCxnSpPr>
            <p:spPr>
              <a:xfrm flipH="1">
                <a:off x="10509920"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E7D307AF-62BB-483F-B468-8B334DBADFD4}"/>
                </a:ext>
              </a:extLst>
            </p:cNvPr>
            <p:cNvGrpSpPr/>
            <p:nvPr/>
          </p:nvGrpSpPr>
          <p:grpSpPr>
            <a:xfrm>
              <a:off x="10471802" y="4878675"/>
              <a:ext cx="185943" cy="545958"/>
              <a:chOff x="10568680" y="3769770"/>
              <a:chExt cx="185943" cy="545958"/>
            </a:xfrm>
          </p:grpSpPr>
          <p:sp>
            <p:nvSpPr>
              <p:cNvPr id="65" name="Freeform: Shape 64">
                <a:extLst>
                  <a:ext uri="{FF2B5EF4-FFF2-40B4-BE49-F238E27FC236}">
                    <a16:creationId xmlns:a16="http://schemas.microsoft.com/office/drawing/2014/main" id="{3FC823ED-23F0-4D36-B83D-BF0499136E95}"/>
                  </a:ext>
                </a:extLst>
              </p:cNvPr>
              <p:cNvSpPr/>
              <p:nvPr/>
            </p:nvSpPr>
            <p:spPr>
              <a:xfrm>
                <a:off x="10641193" y="4044990"/>
                <a:ext cx="54041"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nvGrpSpPr>
              <p:cNvPr id="66" name="Group 65">
                <a:extLst>
                  <a:ext uri="{FF2B5EF4-FFF2-40B4-BE49-F238E27FC236}">
                    <a16:creationId xmlns:a16="http://schemas.microsoft.com/office/drawing/2014/main" id="{3D43641C-8387-431E-837F-CB6AC1ED8CC0}"/>
                  </a:ext>
                </a:extLst>
              </p:cNvPr>
              <p:cNvGrpSpPr/>
              <p:nvPr/>
            </p:nvGrpSpPr>
            <p:grpSpPr>
              <a:xfrm>
                <a:off x="10568680" y="3769770"/>
                <a:ext cx="185943" cy="545958"/>
                <a:chOff x="10952217" y="4612732"/>
                <a:chExt cx="185943" cy="545958"/>
              </a:xfrm>
            </p:grpSpPr>
            <p:sp>
              <p:nvSpPr>
                <p:cNvPr id="67" name="Freeform: Shape 66">
                  <a:extLst>
                    <a:ext uri="{FF2B5EF4-FFF2-40B4-BE49-F238E27FC236}">
                      <a16:creationId xmlns:a16="http://schemas.microsoft.com/office/drawing/2014/main" id="{A68C4902-8E98-4F22-A5CA-51E1E123CB4B}"/>
                    </a:ext>
                  </a:extLst>
                </p:cNvPr>
                <p:cNvSpPr/>
                <p:nvPr/>
              </p:nvSpPr>
              <p:spPr>
                <a:xfrm flipH="1">
                  <a:off x="11084118" y="4887952"/>
                  <a:ext cx="54042"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68" name="TextBox 67">
                  <a:extLst>
                    <a:ext uri="{FF2B5EF4-FFF2-40B4-BE49-F238E27FC236}">
                      <a16:creationId xmlns:a16="http://schemas.microsoft.com/office/drawing/2014/main" id="{9118A7E9-575C-4C1C-822A-D42474FFFCD8}"/>
                    </a:ext>
                  </a:extLst>
                </p:cNvPr>
                <p:cNvSpPr txBox="1"/>
                <p:nvPr/>
              </p:nvSpPr>
              <p:spPr>
                <a:xfrm>
                  <a:off x="10952217" y="4612732"/>
                  <a:ext cx="168980" cy="276999"/>
                </a:xfrm>
                <a:prstGeom prst="rect">
                  <a:avLst/>
                </a:prstGeom>
                <a:noFill/>
              </p:spPr>
              <p:txBody>
                <a:bodyPr wrap="square" rtlCol="0">
                  <a:spAutoFit/>
                </a:bodyPr>
                <a:lstStyle/>
                <a:p>
                  <a:r>
                    <a:rPr lang="en-US" sz="1200" b="1" dirty="0">
                      <a:solidFill>
                        <a:schemeClr val="bg1">
                          <a:lumMod val="85000"/>
                        </a:schemeClr>
                      </a:solidFill>
                    </a:rPr>
                    <a:t>N</a:t>
                  </a:r>
                </a:p>
              </p:txBody>
            </p:sp>
          </p:grpSp>
        </p:grpSp>
      </p:grpSp>
      <p:pic>
        <p:nvPicPr>
          <p:cNvPr id="14" name="Picture 13">
            <a:extLst>
              <a:ext uri="{FF2B5EF4-FFF2-40B4-BE49-F238E27FC236}">
                <a16:creationId xmlns:a16="http://schemas.microsoft.com/office/drawing/2014/main" id="{CA343BF3-ED5A-43BE-93F0-42B1BA4A0A32}"/>
              </a:ext>
            </a:extLst>
          </p:cNvPr>
          <p:cNvPicPr>
            <a:picLocks noChangeAspect="1"/>
          </p:cNvPicPr>
          <p:nvPr/>
        </p:nvPicPr>
        <p:blipFill rotWithShape="1">
          <a:blip r:embed="rId4"/>
          <a:srcRect t="26464" r="2103" b="25806"/>
          <a:stretch/>
        </p:blipFill>
        <p:spPr>
          <a:xfrm rot="5400000">
            <a:off x="5339458" y="4798034"/>
            <a:ext cx="1377729" cy="239809"/>
          </a:xfrm>
          <a:prstGeom prst="rect">
            <a:avLst/>
          </a:prstGeom>
          <a:effectLst>
            <a:outerShdw blurRad="50800" dist="38100" dir="2700000" algn="tl" rotWithShape="0">
              <a:prstClr val="black">
                <a:alpha val="40000"/>
              </a:prstClr>
            </a:outerShdw>
          </a:effectLst>
        </p:spPr>
      </p:pic>
      <p:sp>
        <p:nvSpPr>
          <p:cNvPr id="30" name="TextBox 29">
            <a:extLst>
              <a:ext uri="{FF2B5EF4-FFF2-40B4-BE49-F238E27FC236}">
                <a16:creationId xmlns:a16="http://schemas.microsoft.com/office/drawing/2014/main" id="{6472EBAB-D1AF-48EA-8CB4-1BA54C84A64D}"/>
              </a:ext>
            </a:extLst>
          </p:cNvPr>
          <p:cNvSpPr txBox="1"/>
          <p:nvPr/>
        </p:nvSpPr>
        <p:spPr>
          <a:xfrm>
            <a:off x="5413128" y="3854810"/>
            <a:ext cx="1365743" cy="307777"/>
          </a:xfrm>
          <a:prstGeom prst="rect">
            <a:avLst/>
          </a:prstGeom>
          <a:noFill/>
        </p:spPr>
        <p:txBody>
          <a:bodyPr wrap="square" lIns="91440" tIns="45720" rIns="91440" bIns="45720" rtlCol="0" anchor="t">
            <a:spAutoFit/>
          </a:bodyPr>
          <a:lstStyle/>
          <a:p>
            <a:pPr algn="ctr"/>
            <a:r>
              <a:rPr lang="en-US" sz="1400" b="1" dirty="0">
                <a:solidFill>
                  <a:schemeClr val="bg1"/>
                </a:solidFill>
                <a:latin typeface="Century Gothic"/>
              </a:rPr>
              <a:t>mm/day </a:t>
            </a:r>
            <a:r>
              <a:rPr lang="en-US" sz="1400" b="1" baseline="30000" dirty="0">
                <a:solidFill>
                  <a:schemeClr val="bg1"/>
                </a:solidFill>
                <a:latin typeface="Century Gothic"/>
              </a:rPr>
              <a:t>-1</a:t>
            </a:r>
          </a:p>
        </p:txBody>
      </p:sp>
      <p:sp>
        <p:nvSpPr>
          <p:cNvPr id="2" name="TextBox 1">
            <a:extLst>
              <a:ext uri="{FF2B5EF4-FFF2-40B4-BE49-F238E27FC236}">
                <a16:creationId xmlns:a16="http://schemas.microsoft.com/office/drawing/2014/main" id="{0008FD60-1313-478E-AF4C-066FECCE67F0}"/>
              </a:ext>
            </a:extLst>
          </p:cNvPr>
          <p:cNvSpPr txBox="1"/>
          <p:nvPr/>
        </p:nvSpPr>
        <p:spPr>
          <a:xfrm>
            <a:off x="712124" y="6497440"/>
            <a:ext cx="3594394" cy="246221"/>
          </a:xfrm>
          <a:prstGeom prst="rect">
            <a:avLst/>
          </a:prstGeom>
          <a:noFill/>
        </p:spPr>
        <p:txBody>
          <a:bodyPr wrap="square" rtlCol="0">
            <a:spAutoFit/>
          </a:bodyPr>
          <a:lstStyle/>
          <a:p>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Basemap credit: ESRI Dark Gray Canvas</a:t>
            </a:r>
            <a:endParaRPr lang="en-US" sz="100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74837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Map&#10;&#10;Description automatically generated">
            <a:extLst>
              <a:ext uri="{FF2B5EF4-FFF2-40B4-BE49-F238E27FC236}">
                <a16:creationId xmlns:a16="http://schemas.microsoft.com/office/drawing/2014/main" id="{4E3C2467-60A2-4F08-ABB6-295DC6B7DDB6}"/>
              </a:ext>
            </a:extLst>
          </p:cNvPr>
          <p:cNvPicPr>
            <a:picLocks noChangeAspect="1"/>
          </p:cNvPicPr>
          <p:nvPr/>
        </p:nvPicPr>
        <p:blipFill rotWithShape="1">
          <a:blip r:embed="rId3">
            <a:alphaModFix/>
          </a:blip>
          <a:srcRect l="4037" t="10652" r="5564" b="440"/>
          <a:stretch/>
        </p:blipFill>
        <p:spPr>
          <a:xfrm>
            <a:off x="5411141" y="1372606"/>
            <a:ext cx="5992936" cy="4524274"/>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DD36AFAA-9E1D-4389-AE1C-319846D2247C}"/>
              </a:ext>
            </a:extLst>
          </p:cNvPr>
          <p:cNvSpPr/>
          <p:nvPr/>
        </p:nvSpPr>
        <p:spPr>
          <a:xfrm>
            <a:off x="638140" y="728198"/>
            <a:ext cx="9438260" cy="419100"/>
          </a:xfrm>
          <a:prstGeom prst="rect">
            <a:avLst/>
          </a:prstGeom>
        </p:spPr>
        <p:txBody>
          <a:bodyPr wrap="square" anchor="ctr">
            <a:noAutofit/>
          </a:bodyPr>
          <a:lstStyle/>
          <a:p>
            <a:pPr lvl="0"/>
            <a:r>
              <a:rPr lang="en-US" sz="4000" b="1" dirty="0">
                <a:solidFill>
                  <a:srgbClr val="266E99"/>
                </a:solidFill>
                <a:latin typeface="Century Gothic" panose="020F0302020204030204"/>
              </a:rPr>
              <a:t>Cooling centers</a:t>
            </a:r>
          </a:p>
        </p:txBody>
      </p:sp>
      <p:cxnSp>
        <p:nvCxnSpPr>
          <p:cNvPr id="6" name="Straight Connector 5">
            <a:extLst>
              <a:ext uri="{FF2B5EF4-FFF2-40B4-BE49-F238E27FC236}">
                <a16:creationId xmlns:a16="http://schemas.microsoft.com/office/drawing/2014/main" id="{8A673529-0F2E-4420-9008-5457C40CE28D}"/>
              </a:ext>
            </a:extLst>
          </p:cNvPr>
          <p:cNvCxnSpPr>
            <a:cxnSpLocks/>
          </p:cNvCxnSpPr>
          <p:nvPr/>
        </p:nvCxnSpPr>
        <p:spPr>
          <a:xfrm>
            <a:off x="691581" y="1247091"/>
            <a:ext cx="6722679"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8CE2C8-0F64-4E47-99D9-5EEE8DB84072}"/>
              </a:ext>
            </a:extLst>
          </p:cNvPr>
          <p:cNvCxnSpPr>
            <a:cxnSpLocks/>
          </p:cNvCxnSpPr>
          <p:nvPr/>
        </p:nvCxnSpPr>
        <p:spPr>
          <a:xfrm>
            <a:off x="707988" y="612256"/>
            <a:ext cx="6706272"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590FFF7-6755-4477-B070-52A54F002415}"/>
              </a:ext>
            </a:extLst>
          </p:cNvPr>
          <p:cNvSpPr txBox="1"/>
          <p:nvPr/>
        </p:nvSpPr>
        <p:spPr>
          <a:xfrm>
            <a:off x="1179237" y="1912264"/>
            <a:ext cx="3850065" cy="1631216"/>
          </a:xfrm>
          <a:prstGeom prst="rect">
            <a:avLst/>
          </a:prstGeom>
          <a:noFill/>
          <a:ln>
            <a:noFill/>
          </a:ln>
        </p:spPr>
        <p:txBody>
          <a:bodyPr wrap="square" lIns="91440" tIns="45720" rIns="91440" bIns="45720" rtlCol="0" anchor="t">
            <a:spAutoFit/>
          </a:bodyPr>
          <a:lstStyle/>
          <a:p>
            <a:r>
              <a:rPr lang="en-US" sz="2000" i="1" dirty="0">
                <a:solidFill>
                  <a:schemeClr val="tx1">
                    <a:lumMod val="75000"/>
                    <a:lumOff val="25000"/>
                  </a:schemeClr>
                </a:solidFill>
                <a:latin typeface="Century Gothic"/>
              </a:rPr>
              <a:t>This map depicts a 1-mile radius around cooling centers in relation to the census tracts with highest heat vulnerability.</a:t>
            </a:r>
          </a:p>
        </p:txBody>
      </p:sp>
      <p:sp>
        <p:nvSpPr>
          <p:cNvPr id="63" name="TextBox 62">
            <a:extLst>
              <a:ext uri="{FF2B5EF4-FFF2-40B4-BE49-F238E27FC236}">
                <a16:creationId xmlns:a16="http://schemas.microsoft.com/office/drawing/2014/main" id="{4F1D9DBA-8D81-4783-AE10-D3C01F42586B}"/>
              </a:ext>
            </a:extLst>
          </p:cNvPr>
          <p:cNvSpPr txBox="1"/>
          <p:nvPr/>
        </p:nvSpPr>
        <p:spPr>
          <a:xfrm>
            <a:off x="5455694" y="1630392"/>
            <a:ext cx="5792482" cy="646331"/>
          </a:xfrm>
          <a:prstGeom prst="rect">
            <a:avLst/>
          </a:prstGeom>
          <a:noFill/>
        </p:spPr>
        <p:txBody>
          <a:bodyPr wrap="square" rtlCol="0">
            <a:spAutoFit/>
          </a:bodyPr>
          <a:lstStyle/>
          <a:p>
            <a:pPr algn="r"/>
            <a:r>
              <a:rPr lang="en-US" sz="2000" b="1" dirty="0">
                <a:solidFill>
                  <a:schemeClr val="bg1"/>
                </a:solidFill>
                <a:latin typeface="Century Gothic" panose="020B0502020202020204" pitchFamily="34" charset="0"/>
              </a:rPr>
              <a:t>Cooling Centers</a:t>
            </a:r>
          </a:p>
          <a:p>
            <a:pPr algn="r"/>
            <a:r>
              <a:rPr lang="en-US" sz="1600" b="1" dirty="0">
                <a:solidFill>
                  <a:schemeClr val="bg1"/>
                </a:solidFill>
                <a:latin typeface="Century Gothic" panose="020B0502020202020204" pitchFamily="34" charset="0"/>
              </a:rPr>
              <a:t>Fairfax County, VA</a:t>
            </a:r>
          </a:p>
        </p:txBody>
      </p:sp>
      <p:cxnSp>
        <p:nvCxnSpPr>
          <p:cNvPr id="149" name="Straight Connector 148">
            <a:extLst>
              <a:ext uri="{FF2B5EF4-FFF2-40B4-BE49-F238E27FC236}">
                <a16:creationId xmlns:a16="http://schemas.microsoft.com/office/drawing/2014/main" id="{D1097A72-22DE-4184-A77E-70AF070DBDA8}"/>
              </a:ext>
            </a:extLst>
          </p:cNvPr>
          <p:cNvCxnSpPr/>
          <p:nvPr/>
        </p:nvCxnSpPr>
        <p:spPr>
          <a:xfrm>
            <a:off x="9915525" y="564118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92A48AE5-C2CC-4126-A442-DE304DEFFD05}"/>
              </a:ext>
            </a:extLst>
          </p:cNvPr>
          <p:cNvCxnSpPr/>
          <p:nvPr/>
        </p:nvCxnSpPr>
        <p:spPr>
          <a:xfrm flipV="1">
            <a:off x="10256044" y="5634038"/>
            <a:ext cx="0" cy="13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03A53183-EA61-4518-AF80-90CA8931AF96}"/>
              </a:ext>
            </a:extLst>
          </p:cNvPr>
          <p:cNvCxnSpPr>
            <a:cxnSpLocks/>
          </p:cNvCxnSpPr>
          <p:nvPr/>
        </p:nvCxnSpPr>
        <p:spPr>
          <a:xfrm>
            <a:off x="10910525" y="5408785"/>
            <a:ext cx="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0E5E533C-3CED-447B-B7A8-D6BEB29524A6}"/>
              </a:ext>
            </a:extLst>
          </p:cNvPr>
          <p:cNvSpPr txBox="1"/>
          <p:nvPr/>
        </p:nvSpPr>
        <p:spPr>
          <a:xfrm>
            <a:off x="9358509" y="5666748"/>
            <a:ext cx="1990084" cy="215444"/>
          </a:xfrm>
          <a:prstGeom prst="rect">
            <a:avLst/>
          </a:prstGeom>
          <a:noFill/>
        </p:spPr>
        <p:txBody>
          <a:bodyPr wrap="square" rtlCol="0">
            <a:spAutoFit/>
          </a:bodyPr>
          <a:lstStyle/>
          <a:p>
            <a:pPr algn="r"/>
            <a:r>
              <a:rPr lang="en-US" sz="800" i="1" dirty="0">
                <a:solidFill>
                  <a:schemeClr val="bg1">
                    <a:lumMod val="75000"/>
                  </a:schemeClr>
                </a:solidFill>
                <a:latin typeface="Century Gothic" panose="020B0502020202020204" pitchFamily="34" charset="0"/>
                <a:cs typeface="Times New Roman" panose="02020603050405020304" pitchFamily="18" charset="0"/>
              </a:rPr>
              <a:t>Basemap: Esri Light Gray Canvas</a:t>
            </a:r>
            <a:endParaRPr lang="en-US" sz="800" i="1" dirty="0">
              <a:solidFill>
                <a:schemeClr val="bg1">
                  <a:lumMod val="75000"/>
                </a:schemeClr>
              </a:solidFill>
              <a:latin typeface="Century Gothic" panose="020B0502020202020204" pitchFamily="34" charset="0"/>
            </a:endParaRPr>
          </a:p>
        </p:txBody>
      </p:sp>
      <p:sp>
        <p:nvSpPr>
          <p:cNvPr id="2" name="TextBox 1">
            <a:extLst>
              <a:ext uri="{FF2B5EF4-FFF2-40B4-BE49-F238E27FC236}">
                <a16:creationId xmlns:a16="http://schemas.microsoft.com/office/drawing/2014/main" id="{3FACABC7-2415-4545-900F-78B373D50648}"/>
              </a:ext>
            </a:extLst>
          </p:cNvPr>
          <p:cNvSpPr txBox="1"/>
          <p:nvPr/>
        </p:nvSpPr>
        <p:spPr>
          <a:xfrm>
            <a:off x="712124" y="6497440"/>
            <a:ext cx="3594394" cy="246221"/>
          </a:xfrm>
          <a:prstGeom prst="rect">
            <a:avLst/>
          </a:prstGeom>
          <a:noFill/>
        </p:spPr>
        <p:txBody>
          <a:bodyPr wrap="square" rtlCol="0">
            <a:spAutoFit/>
          </a:bodyPr>
          <a:lstStyle/>
          <a:p>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Basemap credit: ESRI Dark Gray Canvas</a:t>
            </a:r>
            <a:endParaRPr lang="en-US" sz="1000" i="1" dirty="0">
              <a:solidFill>
                <a:schemeClr val="tx1">
                  <a:lumMod val="75000"/>
                  <a:lumOff val="25000"/>
                </a:schemeClr>
              </a:solidFill>
              <a:latin typeface="Century Gothic" panose="020B0502020202020204" pitchFamily="34" charset="0"/>
            </a:endParaRPr>
          </a:p>
        </p:txBody>
      </p:sp>
      <p:sp>
        <p:nvSpPr>
          <p:cNvPr id="11" name="Pentagon 10">
            <a:extLst>
              <a:ext uri="{FF2B5EF4-FFF2-40B4-BE49-F238E27FC236}">
                <a16:creationId xmlns:a16="http://schemas.microsoft.com/office/drawing/2014/main" id="{1666D79E-42A0-4E92-ACFA-5F45D1F87FD3}"/>
              </a:ext>
            </a:extLst>
          </p:cNvPr>
          <p:cNvSpPr/>
          <p:nvPr/>
        </p:nvSpPr>
        <p:spPr>
          <a:xfrm>
            <a:off x="5739291" y="5502824"/>
            <a:ext cx="45719" cy="45719"/>
          </a:xfrm>
          <a:prstGeom prst="pentagon">
            <a:avLst/>
          </a:prstGeom>
          <a:solidFill>
            <a:srgbClr val="00FFC5"/>
          </a:solidFill>
          <a:ln>
            <a:solidFill>
              <a:srgbClr val="00FFC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C66BCAC0-7226-476B-909E-78A45B479769}"/>
              </a:ext>
            </a:extLst>
          </p:cNvPr>
          <p:cNvGrpSpPr/>
          <p:nvPr/>
        </p:nvGrpSpPr>
        <p:grpSpPr>
          <a:xfrm>
            <a:off x="3339371" y="3725662"/>
            <a:ext cx="1760342" cy="2136943"/>
            <a:chOff x="1767493" y="1738155"/>
            <a:chExt cx="1760342" cy="2136943"/>
          </a:xfrm>
        </p:grpSpPr>
        <p:grpSp>
          <p:nvGrpSpPr>
            <p:cNvPr id="14" name="Group 13">
              <a:extLst>
                <a:ext uri="{FF2B5EF4-FFF2-40B4-BE49-F238E27FC236}">
                  <a16:creationId xmlns:a16="http://schemas.microsoft.com/office/drawing/2014/main" id="{ABA11A26-93AD-48D1-A7C8-9439F9C557A3}"/>
                </a:ext>
              </a:extLst>
            </p:cNvPr>
            <p:cNvGrpSpPr/>
            <p:nvPr/>
          </p:nvGrpSpPr>
          <p:grpSpPr>
            <a:xfrm>
              <a:off x="2476534" y="2449158"/>
              <a:ext cx="891020" cy="1425940"/>
              <a:chOff x="2506262" y="2160423"/>
              <a:chExt cx="891020" cy="1425940"/>
            </a:xfrm>
          </p:grpSpPr>
          <p:grpSp>
            <p:nvGrpSpPr>
              <p:cNvPr id="23" name="Group 22">
                <a:extLst>
                  <a:ext uri="{FF2B5EF4-FFF2-40B4-BE49-F238E27FC236}">
                    <a16:creationId xmlns:a16="http://schemas.microsoft.com/office/drawing/2014/main" id="{748071C5-0F97-40E3-A8B4-503894561BDB}"/>
                  </a:ext>
                </a:extLst>
              </p:cNvPr>
              <p:cNvGrpSpPr/>
              <p:nvPr/>
            </p:nvGrpSpPr>
            <p:grpSpPr>
              <a:xfrm>
                <a:off x="2506262" y="2207610"/>
                <a:ext cx="315545" cy="1334631"/>
                <a:chOff x="5377798" y="4451190"/>
                <a:chExt cx="315545" cy="1334631"/>
              </a:xfrm>
            </p:grpSpPr>
            <p:sp>
              <p:nvSpPr>
                <p:cNvPr id="30" name="Rectangle: Rounded Corners 29">
                  <a:extLst>
                    <a:ext uri="{FF2B5EF4-FFF2-40B4-BE49-F238E27FC236}">
                      <a16:creationId xmlns:a16="http://schemas.microsoft.com/office/drawing/2014/main" id="{FBCF5869-3D95-48B2-A670-6466526AB370}"/>
                    </a:ext>
                  </a:extLst>
                </p:cNvPr>
                <p:cNvSpPr/>
                <p:nvPr/>
              </p:nvSpPr>
              <p:spPr>
                <a:xfrm>
                  <a:off x="5377798" y="4451190"/>
                  <a:ext cx="315545" cy="216158"/>
                </a:xfrm>
                <a:prstGeom prst="roundRect">
                  <a:avLst/>
                </a:prstGeom>
                <a:solidFill>
                  <a:srgbClr val="4D004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1" name="Rectangle: Rounded Corners 30">
                  <a:extLst>
                    <a:ext uri="{FF2B5EF4-FFF2-40B4-BE49-F238E27FC236}">
                      <a16:creationId xmlns:a16="http://schemas.microsoft.com/office/drawing/2014/main" id="{4B22E805-4D3D-4250-9098-3D4A26F53A62}"/>
                    </a:ext>
                  </a:extLst>
                </p:cNvPr>
                <p:cNvSpPr/>
                <p:nvPr/>
              </p:nvSpPr>
              <p:spPr>
                <a:xfrm>
                  <a:off x="5377798" y="5010426"/>
                  <a:ext cx="315545" cy="216158"/>
                </a:xfrm>
                <a:prstGeom prst="roundRect">
                  <a:avLst/>
                </a:prstGeom>
                <a:solidFill>
                  <a:srgbClr val="8C96C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2" name="Rectangle: Rounded Corners 31">
                  <a:extLst>
                    <a:ext uri="{FF2B5EF4-FFF2-40B4-BE49-F238E27FC236}">
                      <a16:creationId xmlns:a16="http://schemas.microsoft.com/office/drawing/2014/main" id="{DA450A2C-8AD4-419D-9C5B-9726E32AAC22}"/>
                    </a:ext>
                  </a:extLst>
                </p:cNvPr>
                <p:cNvSpPr/>
                <p:nvPr/>
              </p:nvSpPr>
              <p:spPr>
                <a:xfrm>
                  <a:off x="5377798" y="5569663"/>
                  <a:ext cx="315545" cy="216158"/>
                </a:xfrm>
                <a:prstGeom prst="roundRect">
                  <a:avLst/>
                </a:prstGeom>
                <a:solidFill>
                  <a:srgbClr val="F7FC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3" name="Rectangle: Rounded Corners 32">
                  <a:extLst>
                    <a:ext uri="{FF2B5EF4-FFF2-40B4-BE49-F238E27FC236}">
                      <a16:creationId xmlns:a16="http://schemas.microsoft.com/office/drawing/2014/main" id="{13CF1448-D5B0-4348-A499-D19C3B41900A}"/>
                    </a:ext>
                  </a:extLst>
                </p:cNvPr>
                <p:cNvSpPr/>
                <p:nvPr/>
              </p:nvSpPr>
              <p:spPr>
                <a:xfrm>
                  <a:off x="5377798" y="4730808"/>
                  <a:ext cx="315545" cy="216158"/>
                </a:xfrm>
                <a:prstGeom prst="roundRect">
                  <a:avLst/>
                </a:prstGeom>
                <a:solidFill>
                  <a:srgbClr val="88419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4" name="Rectangle: Rounded Corners 33">
                  <a:extLst>
                    <a:ext uri="{FF2B5EF4-FFF2-40B4-BE49-F238E27FC236}">
                      <a16:creationId xmlns:a16="http://schemas.microsoft.com/office/drawing/2014/main" id="{1D0A593F-2969-4DA5-BB85-EE18BB2F33E9}"/>
                    </a:ext>
                  </a:extLst>
                </p:cNvPr>
                <p:cNvSpPr/>
                <p:nvPr/>
              </p:nvSpPr>
              <p:spPr>
                <a:xfrm>
                  <a:off x="5377798" y="5290044"/>
                  <a:ext cx="315545" cy="216158"/>
                </a:xfrm>
                <a:prstGeom prst="roundRect">
                  <a:avLst/>
                </a:prstGeom>
                <a:solidFill>
                  <a:srgbClr val="BFD3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chemeClr val="tx1">
                        <a:lumMod val="75000"/>
                        <a:lumOff val="25000"/>
                      </a:schemeClr>
                    </a:solidFill>
                    <a:highlight>
                      <a:srgbClr val="FFFF00"/>
                    </a:highlight>
                    <a:cs typeface="Calibri"/>
                  </a:endParaRPr>
                </a:p>
              </p:txBody>
            </p:sp>
          </p:grpSp>
          <p:sp>
            <p:nvSpPr>
              <p:cNvPr id="24" name="TextBox 23">
                <a:extLst>
                  <a:ext uri="{FF2B5EF4-FFF2-40B4-BE49-F238E27FC236}">
                    <a16:creationId xmlns:a16="http://schemas.microsoft.com/office/drawing/2014/main" id="{9A07AA42-8036-43CE-A9C4-6732CD8E4F19}"/>
                  </a:ext>
                </a:extLst>
              </p:cNvPr>
              <p:cNvSpPr txBox="1"/>
              <p:nvPr/>
            </p:nvSpPr>
            <p:spPr>
              <a:xfrm>
                <a:off x="2762707" y="2160423"/>
                <a:ext cx="6345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 5</a:t>
                </a:r>
              </a:p>
            </p:txBody>
          </p:sp>
          <p:sp>
            <p:nvSpPr>
              <p:cNvPr id="25" name="TextBox 24">
                <a:extLst>
                  <a:ext uri="{FF2B5EF4-FFF2-40B4-BE49-F238E27FC236}">
                    <a16:creationId xmlns:a16="http://schemas.microsoft.com/office/drawing/2014/main" id="{9D1103C9-AEF5-4AC8-9449-7D483C346E07}"/>
                  </a:ext>
                </a:extLst>
              </p:cNvPr>
              <p:cNvSpPr txBox="1"/>
              <p:nvPr/>
            </p:nvSpPr>
            <p:spPr>
              <a:xfrm>
                <a:off x="2762707" y="2438657"/>
                <a:ext cx="6345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 4</a:t>
                </a:r>
              </a:p>
            </p:txBody>
          </p:sp>
          <p:sp>
            <p:nvSpPr>
              <p:cNvPr id="26" name="TextBox 25">
                <a:extLst>
                  <a:ext uri="{FF2B5EF4-FFF2-40B4-BE49-F238E27FC236}">
                    <a16:creationId xmlns:a16="http://schemas.microsoft.com/office/drawing/2014/main" id="{1B9C39D7-1ABF-4319-BBC8-642933F45FE6}"/>
                  </a:ext>
                </a:extLst>
              </p:cNvPr>
              <p:cNvSpPr txBox="1"/>
              <p:nvPr/>
            </p:nvSpPr>
            <p:spPr>
              <a:xfrm>
                <a:off x="2762707" y="2719659"/>
                <a:ext cx="6345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 3</a:t>
                </a:r>
              </a:p>
            </p:txBody>
          </p:sp>
          <p:sp>
            <p:nvSpPr>
              <p:cNvPr id="27" name="TextBox 26">
                <a:extLst>
                  <a:ext uri="{FF2B5EF4-FFF2-40B4-BE49-F238E27FC236}">
                    <a16:creationId xmlns:a16="http://schemas.microsoft.com/office/drawing/2014/main" id="{3FD1A9CB-2A90-4912-AF1B-02ACA91944DE}"/>
                  </a:ext>
                </a:extLst>
              </p:cNvPr>
              <p:cNvSpPr txBox="1"/>
              <p:nvPr/>
            </p:nvSpPr>
            <p:spPr>
              <a:xfrm>
                <a:off x="2762707" y="2991082"/>
                <a:ext cx="6345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 2</a:t>
                </a:r>
              </a:p>
            </p:txBody>
          </p:sp>
          <p:sp>
            <p:nvSpPr>
              <p:cNvPr id="28" name="TextBox 27">
                <a:extLst>
                  <a:ext uri="{FF2B5EF4-FFF2-40B4-BE49-F238E27FC236}">
                    <a16:creationId xmlns:a16="http://schemas.microsoft.com/office/drawing/2014/main" id="{2375DFEE-6C26-4756-A58C-4AC63E5FB191}"/>
                  </a:ext>
                </a:extLst>
              </p:cNvPr>
              <p:cNvSpPr txBox="1"/>
              <p:nvPr/>
            </p:nvSpPr>
            <p:spPr>
              <a:xfrm>
                <a:off x="2762707" y="3278586"/>
                <a:ext cx="6345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 1</a:t>
                </a:r>
              </a:p>
            </p:txBody>
          </p:sp>
        </p:grpSp>
        <p:sp>
          <p:nvSpPr>
            <p:cNvPr id="29" name="TextBox 28">
              <a:extLst>
                <a:ext uri="{FF2B5EF4-FFF2-40B4-BE49-F238E27FC236}">
                  <a16:creationId xmlns:a16="http://schemas.microsoft.com/office/drawing/2014/main" id="{D573B783-7B25-4AF6-9AC3-DD440EA959AC}"/>
                </a:ext>
              </a:extLst>
            </p:cNvPr>
            <p:cNvSpPr txBox="1"/>
            <p:nvPr/>
          </p:nvSpPr>
          <p:spPr>
            <a:xfrm>
              <a:off x="1767493" y="1738155"/>
              <a:ext cx="1760342"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Vulnerability Index</a:t>
              </a:r>
            </a:p>
          </p:txBody>
        </p:sp>
      </p:grpSp>
      <p:grpSp>
        <p:nvGrpSpPr>
          <p:cNvPr id="18" name="Group 17">
            <a:extLst>
              <a:ext uri="{FF2B5EF4-FFF2-40B4-BE49-F238E27FC236}">
                <a16:creationId xmlns:a16="http://schemas.microsoft.com/office/drawing/2014/main" id="{83475F62-6928-403A-8E90-0FC81F98FA5B}"/>
              </a:ext>
            </a:extLst>
          </p:cNvPr>
          <p:cNvGrpSpPr/>
          <p:nvPr/>
        </p:nvGrpSpPr>
        <p:grpSpPr>
          <a:xfrm>
            <a:off x="10938956" y="5360507"/>
            <a:ext cx="113430" cy="270738"/>
            <a:chOff x="3068488" y="4177542"/>
            <a:chExt cx="113430" cy="270738"/>
          </a:xfrm>
        </p:grpSpPr>
        <p:sp>
          <p:nvSpPr>
            <p:cNvPr id="36" name="Freeform: Shape 35">
              <a:extLst>
                <a:ext uri="{FF2B5EF4-FFF2-40B4-BE49-F238E27FC236}">
                  <a16:creationId xmlns:a16="http://schemas.microsoft.com/office/drawing/2014/main" id="{1CBFE3DA-C913-46D2-8073-2BD7F39B8F44}"/>
                </a:ext>
              </a:extLst>
            </p:cNvPr>
            <p:cNvSpPr/>
            <p:nvPr/>
          </p:nvSpPr>
          <p:spPr>
            <a:xfrm>
              <a:off x="3068488" y="4177542"/>
              <a:ext cx="54041"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38" name="Freeform: Shape 37">
              <a:extLst>
                <a:ext uri="{FF2B5EF4-FFF2-40B4-BE49-F238E27FC236}">
                  <a16:creationId xmlns:a16="http://schemas.microsoft.com/office/drawing/2014/main" id="{02575C86-749C-40F3-8E67-BBD49A8238B2}"/>
                </a:ext>
              </a:extLst>
            </p:cNvPr>
            <p:cNvSpPr/>
            <p:nvPr/>
          </p:nvSpPr>
          <p:spPr>
            <a:xfrm flipH="1">
              <a:off x="3127876" y="4177542"/>
              <a:ext cx="54042"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grpSp>
      <p:sp>
        <p:nvSpPr>
          <p:cNvPr id="39" name="TextBox 38">
            <a:extLst>
              <a:ext uri="{FF2B5EF4-FFF2-40B4-BE49-F238E27FC236}">
                <a16:creationId xmlns:a16="http://schemas.microsoft.com/office/drawing/2014/main" id="{FE7B3C31-6643-4DAC-8A6B-8B8659CBCABE}"/>
              </a:ext>
            </a:extLst>
          </p:cNvPr>
          <p:cNvSpPr txBox="1"/>
          <p:nvPr/>
        </p:nvSpPr>
        <p:spPr>
          <a:xfrm>
            <a:off x="10866443" y="5085287"/>
            <a:ext cx="168980" cy="276999"/>
          </a:xfrm>
          <a:prstGeom prst="rect">
            <a:avLst/>
          </a:prstGeom>
          <a:noFill/>
          <a:ln>
            <a:noFill/>
          </a:ln>
        </p:spPr>
        <p:txBody>
          <a:bodyPr wrap="square" rtlCol="0">
            <a:spAutoFit/>
          </a:bodyPr>
          <a:lstStyle/>
          <a:p>
            <a:r>
              <a:rPr lang="en-US" sz="1200" b="1" dirty="0">
                <a:solidFill>
                  <a:schemeClr val="bg1">
                    <a:lumMod val="85000"/>
                  </a:schemeClr>
                </a:solidFill>
              </a:rPr>
              <a:t>N</a:t>
            </a:r>
          </a:p>
        </p:txBody>
      </p:sp>
      <p:pic>
        <p:nvPicPr>
          <p:cNvPr id="40" name="Picture 39">
            <a:extLst>
              <a:ext uri="{FF2B5EF4-FFF2-40B4-BE49-F238E27FC236}">
                <a16:creationId xmlns:a16="http://schemas.microsoft.com/office/drawing/2014/main" id="{2E88E766-7D00-41C9-90E3-565193B58C8A}"/>
              </a:ext>
            </a:extLst>
          </p:cNvPr>
          <p:cNvPicPr>
            <a:picLocks noChangeAspect="1"/>
          </p:cNvPicPr>
          <p:nvPr/>
        </p:nvPicPr>
        <p:blipFill rotWithShape="1">
          <a:blip r:embed="rId4"/>
          <a:srcRect l="15540" t="18278" r="21309" b="23162"/>
          <a:stretch/>
        </p:blipFill>
        <p:spPr>
          <a:xfrm>
            <a:off x="5672068" y="4849053"/>
            <a:ext cx="511299" cy="511299"/>
          </a:xfrm>
          <a:prstGeom prst="flowChartConnector">
            <a:avLst/>
          </a:prstGeom>
          <a:effectLst>
            <a:outerShdw blurRad="50800" dist="38100" dir="2700000" algn="tl" rotWithShape="0">
              <a:prstClr val="black">
                <a:alpha val="40000"/>
              </a:prstClr>
            </a:outerShdw>
          </a:effectLst>
        </p:spPr>
      </p:pic>
      <p:cxnSp>
        <p:nvCxnSpPr>
          <p:cNvPr id="41" name="Straight Arrow Connector 40">
            <a:extLst>
              <a:ext uri="{FF2B5EF4-FFF2-40B4-BE49-F238E27FC236}">
                <a16:creationId xmlns:a16="http://schemas.microsoft.com/office/drawing/2014/main" id="{318818A0-01AD-43C0-97F1-F084FE9C3542}"/>
              </a:ext>
            </a:extLst>
          </p:cNvPr>
          <p:cNvCxnSpPr>
            <a:cxnSpLocks/>
          </p:cNvCxnSpPr>
          <p:nvPr/>
        </p:nvCxnSpPr>
        <p:spPr>
          <a:xfrm>
            <a:off x="5929313" y="5104703"/>
            <a:ext cx="254054" cy="0"/>
          </a:xfrm>
          <a:prstGeom prst="straightConnector1">
            <a:avLst/>
          </a:prstGeom>
          <a:ln>
            <a:solidFill>
              <a:schemeClr val="bg1"/>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6BD0D16D-DA61-43F5-8011-F5938148CBB6}"/>
              </a:ext>
            </a:extLst>
          </p:cNvPr>
          <p:cNvSpPr txBox="1"/>
          <p:nvPr/>
        </p:nvSpPr>
        <p:spPr>
          <a:xfrm>
            <a:off x="5796969" y="5380077"/>
            <a:ext cx="1760342" cy="307777"/>
          </a:xfrm>
          <a:prstGeom prst="rect">
            <a:avLst/>
          </a:prstGeom>
          <a:noFill/>
        </p:spPr>
        <p:txBody>
          <a:bodyPr wrap="square" rtlCol="0">
            <a:spAutoFit/>
          </a:bodyPr>
          <a:lstStyle/>
          <a:p>
            <a:r>
              <a:rPr lang="en-US" sz="1400" dirty="0">
                <a:solidFill>
                  <a:schemeClr val="bg1">
                    <a:lumMod val="85000"/>
                  </a:schemeClr>
                </a:solidFill>
                <a:latin typeface="Century Gothic" panose="020B0502020202020204" pitchFamily="34" charset="0"/>
              </a:rPr>
              <a:t> Cooling Center</a:t>
            </a:r>
          </a:p>
        </p:txBody>
      </p:sp>
      <p:sp>
        <p:nvSpPr>
          <p:cNvPr id="53" name="TextBox 52">
            <a:extLst>
              <a:ext uri="{FF2B5EF4-FFF2-40B4-BE49-F238E27FC236}">
                <a16:creationId xmlns:a16="http://schemas.microsoft.com/office/drawing/2014/main" id="{BE8D16FA-DE82-4D9F-8F8E-8B1F7A5CF1B7}"/>
              </a:ext>
            </a:extLst>
          </p:cNvPr>
          <p:cNvSpPr txBox="1"/>
          <p:nvPr/>
        </p:nvSpPr>
        <p:spPr>
          <a:xfrm>
            <a:off x="6149340" y="4991191"/>
            <a:ext cx="1732602" cy="307777"/>
          </a:xfrm>
          <a:prstGeom prst="rect">
            <a:avLst/>
          </a:prstGeom>
          <a:noFill/>
        </p:spPr>
        <p:txBody>
          <a:bodyPr wrap="square" rtlCol="0">
            <a:spAutoFit/>
          </a:bodyPr>
          <a:lstStyle/>
          <a:p>
            <a:r>
              <a:rPr lang="en-US" sz="1400" dirty="0">
                <a:solidFill>
                  <a:schemeClr val="bg1">
                    <a:lumMod val="85000"/>
                  </a:schemeClr>
                </a:solidFill>
                <a:latin typeface="Century Gothic" panose="020B0502020202020204" pitchFamily="34" charset="0"/>
              </a:rPr>
              <a:t> 1-mile radius</a:t>
            </a:r>
          </a:p>
        </p:txBody>
      </p:sp>
    </p:spTree>
    <p:extLst>
      <p:ext uri="{BB962C8B-B14F-4D97-AF65-F5344CB8AC3E}">
        <p14:creationId xmlns:p14="http://schemas.microsoft.com/office/powerpoint/2010/main" val="1197678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812E77-5C35-429D-9D77-5B8A8496428D}"/>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field of cotton&#10;&#10;Description automatically generated with medium confidence">
            <a:extLst>
              <a:ext uri="{FF2B5EF4-FFF2-40B4-BE49-F238E27FC236}">
                <a16:creationId xmlns:a16="http://schemas.microsoft.com/office/drawing/2014/main" id="{8AF3290E-C5E2-4240-A905-566C4C861401}"/>
              </a:ext>
            </a:extLst>
          </p:cNvPr>
          <p:cNvPicPr>
            <a:picLocks noChangeAspect="1"/>
          </p:cNvPicPr>
          <p:nvPr/>
        </p:nvPicPr>
        <p:blipFill rotWithShape="1">
          <a:blip r:embed="rId3">
            <a:alphaModFix amt="40000"/>
            <a:extLst>
              <a:ext uri="{BEBA8EAE-BF5A-486C-A8C5-ECC9F3942E4B}">
                <a14:imgProps xmlns:a14="http://schemas.microsoft.com/office/drawing/2010/main">
                  <a14:imgLayer r:embed="rId4">
                    <a14:imgEffect>
                      <a14:colorTemperature colorTemp="10545"/>
                    </a14:imgEffect>
                  </a14:imgLayer>
                </a14:imgProps>
              </a:ext>
              <a:ext uri="{28A0092B-C50C-407E-A947-70E740481C1C}">
                <a14:useLocalDpi xmlns:a14="http://schemas.microsoft.com/office/drawing/2010/main" val="0"/>
              </a:ext>
            </a:extLst>
          </a:blip>
          <a:srcRect r="51875" b="51876"/>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B0823995-F0C9-479E-B289-F5B780EABEDA}"/>
              </a:ext>
            </a:extLst>
          </p:cNvPr>
          <p:cNvGrpSpPr/>
          <p:nvPr/>
        </p:nvGrpSpPr>
        <p:grpSpPr>
          <a:xfrm>
            <a:off x="-138134" y="6161777"/>
            <a:ext cx="12382500" cy="609300"/>
            <a:chOff x="-95250" y="6180420"/>
            <a:chExt cx="12382500" cy="609300"/>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82C78BFC-A7A5-4D3B-9AFA-63D9809E1E7A}"/>
                </a:ext>
              </a:extLst>
            </p:cNvPr>
            <p:cNvSpPr/>
            <p:nvPr/>
          </p:nvSpPr>
          <p:spPr>
            <a:xfrm>
              <a:off x="-95250" y="6392499"/>
              <a:ext cx="12382500" cy="147639"/>
            </a:xfrm>
            <a:prstGeom prst="rect">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5C257DC8-42F0-4DA6-BAF9-242F213127D3}"/>
                </a:ext>
              </a:extLst>
            </p:cNvPr>
            <p:cNvPicPr>
              <a:picLocks noChangeAspect="1"/>
            </p:cNvPicPr>
            <p:nvPr/>
          </p:nvPicPr>
          <p:blipFill rotWithShape="1">
            <a:blip r:embed="rId5"/>
            <a:srcRect l="10115" t="16772" r="27615" b="30245"/>
            <a:stretch/>
          </p:blipFill>
          <p:spPr>
            <a:xfrm>
              <a:off x="186636" y="6180420"/>
              <a:ext cx="617322" cy="609300"/>
            </a:xfrm>
            <a:prstGeom prst="flowChartConnector">
              <a:avLst/>
            </a:prstGeom>
          </p:spPr>
        </p:pic>
      </p:grpSp>
      <p:sp>
        <p:nvSpPr>
          <p:cNvPr id="5" name="Rectangle 4">
            <a:extLst>
              <a:ext uri="{FF2B5EF4-FFF2-40B4-BE49-F238E27FC236}">
                <a16:creationId xmlns:a16="http://schemas.microsoft.com/office/drawing/2014/main" id="{DD36AFAA-9E1D-4389-AE1C-319846D2247C}"/>
              </a:ext>
            </a:extLst>
          </p:cNvPr>
          <p:cNvSpPr/>
          <p:nvPr/>
        </p:nvSpPr>
        <p:spPr>
          <a:xfrm>
            <a:off x="495297" y="754797"/>
            <a:ext cx="9714175" cy="419100"/>
          </a:xfrm>
          <a:prstGeom prst="rect">
            <a:avLst/>
          </a:prstGeom>
        </p:spPr>
        <p:txBody>
          <a:bodyPr wrap="square" lIns="91440" tIns="45720" rIns="91440" bIns="45720" anchor="ctr">
            <a:noAutofit/>
          </a:bodyPr>
          <a:lstStyle/>
          <a:p>
            <a:r>
              <a:rPr lang="en-US" sz="4000" b="1" dirty="0">
                <a:solidFill>
                  <a:srgbClr val="266E99"/>
                </a:solidFill>
                <a:latin typeface="Century Gothic" panose="020F0302020204030204"/>
              </a:rPr>
              <a:t>New Methods and Lessons Learned</a:t>
            </a:r>
          </a:p>
        </p:txBody>
      </p:sp>
      <p:cxnSp>
        <p:nvCxnSpPr>
          <p:cNvPr id="6" name="Straight Connector 5">
            <a:extLst>
              <a:ext uri="{FF2B5EF4-FFF2-40B4-BE49-F238E27FC236}">
                <a16:creationId xmlns:a16="http://schemas.microsoft.com/office/drawing/2014/main" id="{8A673529-0F2E-4420-9008-5457C40CE28D}"/>
              </a:ext>
            </a:extLst>
          </p:cNvPr>
          <p:cNvCxnSpPr>
            <a:cxnSpLocks/>
          </p:cNvCxnSpPr>
          <p:nvPr/>
        </p:nvCxnSpPr>
        <p:spPr>
          <a:xfrm>
            <a:off x="581891" y="1290762"/>
            <a:ext cx="4209050"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8CE2C8-0F64-4E47-99D9-5EEE8DB84072}"/>
              </a:ext>
            </a:extLst>
          </p:cNvPr>
          <p:cNvCxnSpPr>
            <a:cxnSpLocks/>
          </p:cNvCxnSpPr>
          <p:nvPr/>
        </p:nvCxnSpPr>
        <p:spPr>
          <a:xfrm>
            <a:off x="581891" y="528762"/>
            <a:ext cx="4209050"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429788F-0D9E-40DE-959C-CB3A07DD9E28}"/>
              </a:ext>
            </a:extLst>
          </p:cNvPr>
          <p:cNvSpPr txBox="1"/>
          <p:nvPr/>
        </p:nvSpPr>
        <p:spPr>
          <a:xfrm>
            <a:off x="626861" y="1616309"/>
            <a:ext cx="7586418"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spcAft>
                <a:spcPts val="600"/>
              </a:spcAft>
              <a:buClr>
                <a:srgbClr val="266E99"/>
              </a:buClr>
              <a:buFont typeface="Arial"/>
              <a:buChar char="•"/>
            </a:pPr>
            <a:r>
              <a:rPr lang="en-US" sz="2800" dirty="0">
                <a:solidFill>
                  <a:schemeClr val="tx1">
                    <a:lumMod val="75000"/>
                    <a:lumOff val="25000"/>
                  </a:schemeClr>
                </a:solidFill>
                <a:latin typeface="Century Gothic"/>
                <a:cs typeface="Calibri"/>
              </a:rPr>
              <a:t>Python cloud-masking script</a:t>
            </a:r>
            <a:endParaRPr lang="en-US" sz="2800" dirty="0">
              <a:solidFill>
                <a:schemeClr val="tx1">
                  <a:lumMod val="75000"/>
                  <a:lumOff val="25000"/>
                </a:schemeClr>
              </a:solidFill>
              <a:latin typeface="Century Gothic"/>
            </a:endParaRPr>
          </a:p>
          <a:p>
            <a:pPr marL="285750" indent="-285750">
              <a:spcBef>
                <a:spcPts val="600"/>
              </a:spcBef>
              <a:spcAft>
                <a:spcPts val="600"/>
              </a:spcAft>
              <a:buClr>
                <a:srgbClr val="266E99"/>
              </a:buClr>
              <a:buFont typeface="Arial"/>
              <a:buChar char="•"/>
            </a:pPr>
            <a:r>
              <a:rPr lang="en-US" sz="2800" dirty="0">
                <a:solidFill>
                  <a:schemeClr val="tx1">
                    <a:lumMod val="75000"/>
                    <a:lumOff val="25000"/>
                  </a:schemeClr>
                </a:solidFill>
                <a:latin typeface="Century Gothic"/>
                <a:cs typeface="Calibri"/>
              </a:rPr>
              <a:t>Surface reflectance negative numbers</a:t>
            </a:r>
          </a:p>
          <a:p>
            <a:pPr marL="285750" indent="-285750">
              <a:spcBef>
                <a:spcPts val="600"/>
              </a:spcBef>
              <a:spcAft>
                <a:spcPts val="600"/>
              </a:spcAft>
              <a:buClr>
                <a:srgbClr val="266E99"/>
              </a:buClr>
              <a:buFont typeface="Arial"/>
              <a:buChar char="•"/>
            </a:pPr>
            <a:r>
              <a:rPr lang="en-US" sz="2800" dirty="0">
                <a:solidFill>
                  <a:schemeClr val="tx1">
                    <a:lumMod val="75000"/>
                    <a:lumOff val="25000"/>
                  </a:schemeClr>
                </a:solidFill>
                <a:latin typeface="Century Gothic"/>
                <a:cs typeface="Calibri"/>
              </a:rPr>
              <a:t>QGIS range defaults</a:t>
            </a:r>
          </a:p>
        </p:txBody>
      </p:sp>
      <p:grpSp>
        <p:nvGrpSpPr>
          <p:cNvPr id="9" name="Group 8">
            <a:extLst>
              <a:ext uri="{FF2B5EF4-FFF2-40B4-BE49-F238E27FC236}">
                <a16:creationId xmlns:a16="http://schemas.microsoft.com/office/drawing/2014/main" id="{D0259BB4-82D6-444A-82FA-467F03391A32}"/>
              </a:ext>
            </a:extLst>
          </p:cNvPr>
          <p:cNvGrpSpPr/>
          <p:nvPr/>
        </p:nvGrpSpPr>
        <p:grpSpPr>
          <a:xfrm>
            <a:off x="-138134" y="6161777"/>
            <a:ext cx="12382500" cy="609300"/>
            <a:chOff x="-95250" y="6180420"/>
            <a:chExt cx="12382500" cy="609300"/>
          </a:xfrm>
          <a:effectLst>
            <a:outerShdw blurRad="50800" dist="38100" dir="2700000" algn="tl" rotWithShape="0">
              <a:prstClr val="black">
                <a:alpha val="40000"/>
              </a:prstClr>
            </a:outerShdw>
          </a:effectLst>
        </p:grpSpPr>
        <p:sp>
          <p:nvSpPr>
            <p:cNvPr id="10" name="Rectangle 9">
              <a:extLst>
                <a:ext uri="{FF2B5EF4-FFF2-40B4-BE49-F238E27FC236}">
                  <a16:creationId xmlns:a16="http://schemas.microsoft.com/office/drawing/2014/main" id="{8A839E8F-D0FC-4053-B318-CDDB2574CF83}"/>
                </a:ext>
              </a:extLst>
            </p:cNvPr>
            <p:cNvSpPr/>
            <p:nvPr/>
          </p:nvSpPr>
          <p:spPr>
            <a:xfrm>
              <a:off x="-95250" y="6392499"/>
              <a:ext cx="12382500" cy="147639"/>
            </a:xfrm>
            <a:prstGeom prst="rect">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42BF26B-A026-4637-97E3-8686E2A78224}"/>
                </a:ext>
              </a:extLst>
            </p:cNvPr>
            <p:cNvPicPr>
              <a:picLocks noChangeAspect="1"/>
            </p:cNvPicPr>
            <p:nvPr/>
          </p:nvPicPr>
          <p:blipFill rotWithShape="1">
            <a:blip r:embed="rId5"/>
            <a:srcRect l="10115" t="16772" r="27615" b="30245"/>
            <a:stretch/>
          </p:blipFill>
          <p:spPr>
            <a:xfrm>
              <a:off x="186636" y="6180420"/>
              <a:ext cx="617322" cy="609300"/>
            </a:xfrm>
            <a:prstGeom prst="flowChartConnector">
              <a:avLst/>
            </a:prstGeom>
          </p:spPr>
        </p:pic>
      </p:grpSp>
      <p:sp>
        <p:nvSpPr>
          <p:cNvPr id="16" name="TextBox 15">
            <a:extLst>
              <a:ext uri="{FF2B5EF4-FFF2-40B4-BE49-F238E27FC236}">
                <a16:creationId xmlns:a16="http://schemas.microsoft.com/office/drawing/2014/main" id="{5F4B4803-5864-40B2-8E52-9D8A4CCC7790}"/>
              </a:ext>
            </a:extLst>
          </p:cNvPr>
          <p:cNvSpPr txBox="1"/>
          <p:nvPr/>
        </p:nvSpPr>
        <p:spPr>
          <a:xfrm>
            <a:off x="780139" y="6505283"/>
            <a:ext cx="8156604" cy="246221"/>
          </a:xfrm>
          <a:prstGeom prst="rect">
            <a:avLst/>
          </a:prstGeom>
          <a:noFill/>
        </p:spPr>
        <p:txBody>
          <a:bodyPr wrap="square" rtlCol="0">
            <a:spAutoFit/>
          </a:bodyPr>
          <a:lstStyle/>
          <a:p>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Illustrations credits: background photo by Johannes Plenio from Pexels</a:t>
            </a:r>
            <a:endParaRPr lang="en-US" sz="100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043408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2E5B4E-64A5-4250-B8D6-CF01522E3BC6}"/>
              </a:ext>
            </a:extLst>
          </p:cNvPr>
          <p:cNvSpPr/>
          <p:nvPr/>
        </p:nvSpPr>
        <p:spPr>
          <a:xfrm>
            <a:off x="0" y="0"/>
            <a:ext cx="12192000" cy="68580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field of cotton&#10;&#10;Description automatically generated with medium confidence">
            <a:extLst>
              <a:ext uri="{FF2B5EF4-FFF2-40B4-BE49-F238E27FC236}">
                <a16:creationId xmlns:a16="http://schemas.microsoft.com/office/drawing/2014/main" id="{5ADD3BAB-D4F2-429B-97AA-4139FF50D39F}"/>
              </a:ext>
            </a:extLst>
          </p:cNvPr>
          <p:cNvPicPr>
            <a:picLocks noChangeAspect="1"/>
          </p:cNvPicPr>
          <p:nvPr/>
        </p:nvPicPr>
        <p:blipFill rotWithShape="1">
          <a:blip r:embed="rId3">
            <a:alphaModFix amt="40000"/>
            <a:extLst>
              <a:ext uri="{BEBA8EAE-BF5A-486C-A8C5-ECC9F3942E4B}">
                <a14:imgProps xmlns:a14="http://schemas.microsoft.com/office/drawing/2010/main">
                  <a14:imgLayer r:embed="rId4">
                    <a14:imgEffect>
                      <a14:colorTemperature colorTemp="11500"/>
                    </a14:imgEffect>
                  </a14:imgLayer>
                </a14:imgProps>
              </a:ext>
              <a:ext uri="{28A0092B-C50C-407E-A947-70E740481C1C}">
                <a14:useLocalDpi xmlns:a14="http://schemas.microsoft.com/office/drawing/2010/main" val="0"/>
              </a:ext>
            </a:extLst>
          </a:blip>
          <a:srcRect r="51875" b="51876"/>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082C7B8-B71B-784F-8642-512974AC927C}"/>
              </a:ext>
            </a:extLst>
          </p:cNvPr>
          <p:cNvSpPr/>
          <p:nvPr/>
        </p:nvSpPr>
        <p:spPr>
          <a:xfrm>
            <a:off x="365598" y="282871"/>
            <a:ext cx="9714175" cy="963559"/>
          </a:xfrm>
          <a:prstGeom prst="rect">
            <a:avLst/>
          </a:prstGeom>
        </p:spPr>
        <p:txBody>
          <a:bodyPr wrap="square" lIns="91440" tIns="45720" rIns="91440" bIns="45720" anchor="ctr">
            <a:noAutofit/>
          </a:bodyPr>
          <a:lstStyle/>
          <a:p>
            <a:r>
              <a:rPr lang="en-US" sz="4000" b="1">
                <a:solidFill>
                  <a:srgbClr val="266E99"/>
                </a:solidFill>
                <a:latin typeface="Century Gothic" panose="020F0302020204030204"/>
              </a:rPr>
              <a:t>URBAN HEAT ISLAND EFFECT</a:t>
            </a:r>
            <a:endParaRPr lang="en-US"/>
          </a:p>
        </p:txBody>
      </p:sp>
      <p:sp>
        <p:nvSpPr>
          <p:cNvPr id="8" name="Text Placeholder 3">
            <a:extLst>
              <a:ext uri="{FF2B5EF4-FFF2-40B4-BE49-F238E27FC236}">
                <a16:creationId xmlns:a16="http://schemas.microsoft.com/office/drawing/2014/main" id="{95DC6EF3-EF49-7D4B-B809-A8901F8AEA15}"/>
              </a:ext>
            </a:extLst>
          </p:cNvPr>
          <p:cNvSpPr txBox="1">
            <a:spLocks/>
          </p:cNvSpPr>
          <p:nvPr/>
        </p:nvSpPr>
        <p:spPr>
          <a:xfrm>
            <a:off x="697545" y="4946367"/>
            <a:ext cx="5098733" cy="101566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266E99"/>
              </a:buClr>
              <a:buNone/>
            </a:pPr>
            <a:r>
              <a:rPr lang="en-US" sz="2000" i="1">
                <a:solidFill>
                  <a:schemeClr val="tx1">
                    <a:lumMod val="75000"/>
                    <a:lumOff val="25000"/>
                  </a:schemeClr>
                </a:solidFill>
                <a:latin typeface="Century Gothic" panose="020F0302020204030204"/>
              </a:rPr>
              <a:t>“Heat Islands are urbanized areas experiencing higher temperatures than outlying rural areas.” - US EPA</a:t>
            </a:r>
          </a:p>
        </p:txBody>
      </p:sp>
      <p:pic>
        <p:nvPicPr>
          <p:cNvPr id="15" name="Graphic 14" descr="High temperature outline">
            <a:extLst>
              <a:ext uri="{FF2B5EF4-FFF2-40B4-BE49-F238E27FC236}">
                <a16:creationId xmlns:a16="http://schemas.microsoft.com/office/drawing/2014/main" id="{EEBEF9A4-3A3B-B045-A934-7DAC6E24EA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341560" y="1472685"/>
            <a:ext cx="3538168" cy="3538168"/>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A98D3B2E-D734-3348-BD6D-98C706AE9C06}"/>
              </a:ext>
            </a:extLst>
          </p:cNvPr>
          <p:cNvGrpSpPr/>
          <p:nvPr/>
        </p:nvGrpSpPr>
        <p:grpSpPr>
          <a:xfrm>
            <a:off x="5796278" y="1472685"/>
            <a:ext cx="6067304" cy="4391274"/>
            <a:chOff x="2032000" y="719666"/>
            <a:chExt cx="8128000" cy="5418667"/>
          </a:xfrm>
          <a:effectLst>
            <a:outerShdw blurRad="50800" dist="38100" dir="2700000" algn="tl" rotWithShape="0">
              <a:prstClr val="black">
                <a:alpha val="40000"/>
              </a:prstClr>
            </a:outerShdw>
          </a:effectLst>
        </p:grpSpPr>
        <p:graphicFrame>
          <p:nvGraphicFramePr>
            <p:cNvPr id="20" name="Diagram 19">
              <a:extLst>
                <a:ext uri="{FF2B5EF4-FFF2-40B4-BE49-F238E27FC236}">
                  <a16:creationId xmlns:a16="http://schemas.microsoft.com/office/drawing/2014/main" id="{40486494-0E9E-4C44-9C5B-F478C77867AC}"/>
                </a:ext>
              </a:extLst>
            </p:cNvPr>
            <p:cNvGraphicFramePr/>
            <p:nvPr>
              <p:extLst>
                <p:ext uri="{D42A27DB-BD31-4B8C-83A1-F6EECF244321}">
                  <p14:modId xmlns:p14="http://schemas.microsoft.com/office/powerpoint/2010/main" val="209632506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4" name="Graphic 23" descr="City with solid fill">
              <a:extLst>
                <a:ext uri="{FF2B5EF4-FFF2-40B4-BE49-F238E27FC236}">
                  <a16:creationId xmlns:a16="http://schemas.microsoft.com/office/drawing/2014/main" id="{70AB5BA5-4338-8847-ABF0-47C7DE8E515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3246925" y="863499"/>
              <a:ext cx="1092282" cy="1092283"/>
            </a:xfrm>
            <a:prstGeom prst="rect">
              <a:avLst/>
            </a:prstGeom>
          </p:spPr>
        </p:pic>
        <p:pic>
          <p:nvPicPr>
            <p:cNvPr id="26" name="Graphic 25" descr="Deciduous tree with solid fill">
              <a:extLst>
                <a:ext uri="{FF2B5EF4-FFF2-40B4-BE49-F238E27FC236}">
                  <a16:creationId xmlns:a16="http://schemas.microsoft.com/office/drawing/2014/main" id="{0507BD54-73B5-F843-90E3-92AC2D4FD38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3246925" y="4845356"/>
              <a:ext cx="1092281" cy="1092282"/>
            </a:xfrm>
            <a:prstGeom prst="rect">
              <a:avLst/>
            </a:prstGeom>
          </p:spPr>
        </p:pic>
        <p:pic>
          <p:nvPicPr>
            <p:cNvPr id="28" name="Graphic 27" descr="Car with solid fill">
              <a:extLst>
                <a:ext uri="{FF2B5EF4-FFF2-40B4-BE49-F238E27FC236}">
                  <a16:creationId xmlns:a16="http://schemas.microsoft.com/office/drawing/2014/main" id="{8341C12A-879C-6845-B56A-0FD72A2D213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3246925" y="2875468"/>
              <a:ext cx="1092282" cy="1092283"/>
            </a:xfrm>
            <a:prstGeom prst="rect">
              <a:avLst/>
            </a:prstGeom>
          </p:spPr>
        </p:pic>
      </p:grpSp>
      <p:sp>
        <p:nvSpPr>
          <p:cNvPr id="37" name="Striped Right Arrow 36">
            <a:extLst>
              <a:ext uri="{FF2B5EF4-FFF2-40B4-BE49-F238E27FC236}">
                <a16:creationId xmlns:a16="http://schemas.microsoft.com/office/drawing/2014/main" id="{CA73B252-79FA-4048-B631-B77E7D2507ED}"/>
              </a:ext>
            </a:extLst>
          </p:cNvPr>
          <p:cNvSpPr/>
          <p:nvPr/>
        </p:nvSpPr>
        <p:spPr>
          <a:xfrm rot="10800000">
            <a:off x="4385183" y="2946730"/>
            <a:ext cx="1411095" cy="707886"/>
          </a:xfrm>
          <a:prstGeom prst="stripedRightArrow">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3E6032A3-E104-4181-B4E1-15C737C7FCD2}"/>
              </a:ext>
            </a:extLst>
          </p:cNvPr>
          <p:cNvCxnSpPr>
            <a:cxnSpLocks/>
          </p:cNvCxnSpPr>
          <p:nvPr/>
        </p:nvCxnSpPr>
        <p:spPr>
          <a:xfrm>
            <a:off x="470398" y="1031664"/>
            <a:ext cx="6607620"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9D0521A-706E-4405-A2C6-D0049E4167F4}"/>
              </a:ext>
            </a:extLst>
          </p:cNvPr>
          <p:cNvCxnSpPr>
            <a:cxnSpLocks/>
          </p:cNvCxnSpPr>
          <p:nvPr/>
        </p:nvCxnSpPr>
        <p:spPr>
          <a:xfrm>
            <a:off x="470399" y="451036"/>
            <a:ext cx="6607619"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5B8E4F9-C8AA-49D6-9B2F-3B5E9AA94DBB}"/>
              </a:ext>
            </a:extLst>
          </p:cNvPr>
          <p:cNvSpPr txBox="1"/>
          <p:nvPr/>
        </p:nvSpPr>
        <p:spPr>
          <a:xfrm>
            <a:off x="306881" y="6511494"/>
            <a:ext cx="8156604" cy="246221"/>
          </a:xfrm>
          <a:prstGeom prst="rect">
            <a:avLst/>
          </a:prstGeom>
          <a:noFill/>
        </p:spPr>
        <p:txBody>
          <a:bodyPr wrap="square" rtlCol="0">
            <a:spAutoFit/>
          </a:bodyPr>
          <a:lstStyle/>
          <a:p>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Illustrations credits: background photo by Johannes Plenio from Pexels </a:t>
            </a:r>
            <a:r>
              <a:rPr lang="en-US" sz="100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and </a:t>
            </a:r>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PowerPoint icons</a:t>
            </a:r>
            <a:endParaRPr lang="en-US" sz="100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7451801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id="{A5C4DB21-DE9C-4C3E-9CD3-4119F2259AE4}"/>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4268" r="21751" b="7462"/>
          <a:stretch/>
        </p:blipFill>
        <p:spPr>
          <a:xfrm>
            <a:off x="6389902" y="1087254"/>
            <a:ext cx="4834895" cy="4834895"/>
          </a:xfrm>
          <a:prstGeom prst="flowChartConnector">
            <a:avLst/>
          </a:prstGeom>
          <a:effectLst>
            <a:outerShdw blurRad="50800" dist="38100" dir="2700000" algn="tl" rotWithShape="0">
              <a:prstClr val="black">
                <a:alpha val="40000"/>
              </a:prstClr>
            </a:outerShdw>
          </a:effectLst>
        </p:spPr>
      </p:pic>
      <p:grpSp>
        <p:nvGrpSpPr>
          <p:cNvPr id="2" name="Group 1">
            <a:extLst>
              <a:ext uri="{FF2B5EF4-FFF2-40B4-BE49-F238E27FC236}">
                <a16:creationId xmlns:a16="http://schemas.microsoft.com/office/drawing/2014/main" id="{C901F263-C545-4967-B58D-45FD0615C2DB}"/>
              </a:ext>
            </a:extLst>
          </p:cNvPr>
          <p:cNvGrpSpPr/>
          <p:nvPr/>
        </p:nvGrpSpPr>
        <p:grpSpPr>
          <a:xfrm>
            <a:off x="1540075" y="2151727"/>
            <a:ext cx="4063449" cy="1277273"/>
            <a:chOff x="1217611" y="1490087"/>
            <a:chExt cx="4063449" cy="1277273"/>
          </a:xfrm>
        </p:grpSpPr>
        <p:grpSp>
          <p:nvGrpSpPr>
            <p:cNvPr id="38" name="Group 37">
              <a:extLst>
                <a:ext uri="{FF2B5EF4-FFF2-40B4-BE49-F238E27FC236}">
                  <a16:creationId xmlns:a16="http://schemas.microsoft.com/office/drawing/2014/main" id="{CBC2D189-4C29-4939-8631-10BFD7D759AE}"/>
                </a:ext>
              </a:extLst>
            </p:cNvPr>
            <p:cNvGrpSpPr/>
            <p:nvPr/>
          </p:nvGrpSpPr>
          <p:grpSpPr>
            <a:xfrm>
              <a:off x="1217611" y="1490087"/>
              <a:ext cx="4063449" cy="1277273"/>
              <a:chOff x="1656405" y="1468217"/>
              <a:chExt cx="4063449" cy="1277273"/>
            </a:xfrm>
          </p:grpSpPr>
          <p:sp>
            <p:nvSpPr>
              <p:cNvPr id="4" name="Text Placeholder 3">
                <a:extLst>
                  <a:ext uri="{FF2B5EF4-FFF2-40B4-BE49-F238E27FC236}">
                    <a16:creationId xmlns:a16="http://schemas.microsoft.com/office/drawing/2014/main" id="{B589DAA3-DB07-4E49-8181-4966F34AEA94}"/>
                  </a:ext>
                </a:extLst>
              </p:cNvPr>
              <p:cNvSpPr txBox="1">
                <a:spLocks/>
              </p:cNvSpPr>
              <p:nvPr/>
            </p:nvSpPr>
            <p:spPr>
              <a:xfrm>
                <a:off x="1656405" y="1468217"/>
                <a:ext cx="4063449" cy="1277273"/>
              </a:xfrm>
              <a:prstGeom prst="rect">
                <a:avLst/>
              </a:prstGeom>
              <a:ln>
                <a:noFill/>
              </a:ln>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66E99"/>
                  </a:buClr>
                  <a:buNone/>
                </a:pPr>
                <a:r>
                  <a:rPr lang="en-US" sz="2200" b="1">
                    <a:solidFill>
                      <a:schemeClr val="tx1">
                        <a:lumMod val="75000"/>
                        <a:lumOff val="25000"/>
                      </a:schemeClr>
                    </a:solidFill>
                    <a:latin typeface="Century Gothic" panose="020F0302020204030204"/>
                  </a:rPr>
                  <a:t>Study Area</a:t>
                </a:r>
              </a:p>
              <a:p>
                <a:pPr marL="0" indent="0">
                  <a:lnSpc>
                    <a:spcPct val="100000"/>
                  </a:lnSpc>
                  <a:spcBef>
                    <a:spcPts val="0"/>
                  </a:spcBef>
                  <a:spcAft>
                    <a:spcPts val="1200"/>
                  </a:spcAft>
                  <a:buClr>
                    <a:srgbClr val="266E99"/>
                  </a:buClr>
                  <a:buNone/>
                </a:pPr>
                <a:r>
                  <a:rPr lang="en-US" sz="2000">
                    <a:solidFill>
                      <a:schemeClr val="tx1">
                        <a:lumMod val="75000"/>
                        <a:lumOff val="25000"/>
                      </a:schemeClr>
                    </a:solidFill>
                    <a:latin typeface="Century Gothic" panose="020F0302020204030204"/>
                  </a:rPr>
                  <a:t>            	Fairfax County, VA</a:t>
                </a:r>
              </a:p>
              <a:p>
                <a:pPr marL="0" indent="0">
                  <a:lnSpc>
                    <a:spcPct val="100000"/>
                  </a:lnSpc>
                  <a:spcBef>
                    <a:spcPts val="0"/>
                  </a:spcBef>
                  <a:spcAft>
                    <a:spcPts val="1200"/>
                  </a:spcAft>
                  <a:buClr>
                    <a:srgbClr val="266E99"/>
                  </a:buClr>
                  <a:buNone/>
                </a:pPr>
                <a:r>
                  <a:rPr lang="en-US" sz="2000">
                    <a:solidFill>
                      <a:schemeClr val="tx1">
                        <a:lumMod val="75000"/>
                        <a:lumOff val="25000"/>
                      </a:schemeClr>
                    </a:solidFill>
                    <a:latin typeface="Century Gothic" panose="020F0302020204030204"/>
                  </a:rPr>
                  <a:t>            	Reference areas</a:t>
                </a:r>
              </a:p>
            </p:txBody>
          </p:sp>
          <p:pic>
            <p:nvPicPr>
              <p:cNvPr id="11" name="Picture 10">
                <a:extLst>
                  <a:ext uri="{FF2B5EF4-FFF2-40B4-BE49-F238E27FC236}">
                    <a16:creationId xmlns:a16="http://schemas.microsoft.com/office/drawing/2014/main" id="{48A1707D-123E-4808-9035-BBC963801FD3}"/>
                  </a:ext>
                </a:extLst>
              </p:cNvPr>
              <p:cNvPicPr>
                <a:picLocks noChangeAspect="1"/>
              </p:cNvPicPr>
              <p:nvPr/>
            </p:nvPicPr>
            <p:blipFill>
              <a:blip r:embed="rId4"/>
              <a:stretch>
                <a:fillRect/>
              </a:stretch>
            </p:blipFill>
            <p:spPr>
              <a:xfrm>
                <a:off x="2024729" y="1932139"/>
                <a:ext cx="488364" cy="306262"/>
              </a:xfrm>
              <a:prstGeom prst="rect">
                <a:avLst/>
              </a:prstGeom>
              <a:effectLst>
                <a:outerShdw blurRad="50800" dist="38100" dir="2700000" algn="tl" rotWithShape="0">
                  <a:prstClr val="black">
                    <a:alpha val="40000"/>
                  </a:prstClr>
                </a:outerShdw>
              </a:effectLst>
            </p:spPr>
          </p:pic>
        </p:grpSp>
        <p:pic>
          <p:nvPicPr>
            <p:cNvPr id="17" name="Picture 16">
              <a:extLst>
                <a:ext uri="{FF2B5EF4-FFF2-40B4-BE49-F238E27FC236}">
                  <a16:creationId xmlns:a16="http://schemas.microsoft.com/office/drawing/2014/main" id="{5CC67272-AF03-43D6-AD43-F315DE8D154D}"/>
                </a:ext>
              </a:extLst>
            </p:cNvPr>
            <p:cNvPicPr>
              <a:picLocks noChangeAspect="1"/>
            </p:cNvPicPr>
            <p:nvPr/>
          </p:nvPicPr>
          <p:blipFill>
            <a:blip r:embed="rId5"/>
            <a:stretch>
              <a:fillRect/>
            </a:stretch>
          </p:blipFill>
          <p:spPr>
            <a:xfrm>
              <a:off x="1585935" y="2389518"/>
              <a:ext cx="488364" cy="306288"/>
            </a:xfrm>
            <a:prstGeom prst="rect">
              <a:avLst/>
            </a:prstGeom>
            <a:effectLst>
              <a:outerShdw blurRad="50800" dist="38100" dir="2700000" algn="tl" rotWithShape="0">
                <a:prstClr val="black">
                  <a:alpha val="40000"/>
                </a:prstClr>
              </a:outerShdw>
            </a:effectLst>
          </p:spPr>
        </p:pic>
      </p:grpSp>
      <p:sp>
        <p:nvSpPr>
          <p:cNvPr id="3" name="Rectangle 2">
            <a:extLst>
              <a:ext uri="{FF2B5EF4-FFF2-40B4-BE49-F238E27FC236}">
                <a16:creationId xmlns:a16="http://schemas.microsoft.com/office/drawing/2014/main" id="{0E1B775F-5D44-442D-A209-D396239BF31D}"/>
              </a:ext>
            </a:extLst>
          </p:cNvPr>
          <p:cNvSpPr/>
          <p:nvPr/>
        </p:nvSpPr>
        <p:spPr>
          <a:xfrm>
            <a:off x="758823" y="838183"/>
            <a:ext cx="9714175" cy="419100"/>
          </a:xfrm>
          <a:prstGeom prst="rect">
            <a:avLst/>
          </a:prstGeom>
        </p:spPr>
        <p:txBody>
          <a:bodyPr wrap="square" lIns="91440" tIns="45720" rIns="91440" bIns="45720" anchor="ctr">
            <a:noAutofit/>
          </a:bodyPr>
          <a:lstStyle/>
          <a:p>
            <a:r>
              <a:rPr lang="en-US" sz="4000" b="1">
                <a:solidFill>
                  <a:srgbClr val="266E99"/>
                </a:solidFill>
                <a:latin typeface="Century Gothic" panose="020F0302020204030204"/>
              </a:rPr>
              <a:t>STUDY AREA</a:t>
            </a:r>
            <a:endParaRPr lang="en-US"/>
          </a:p>
        </p:txBody>
      </p:sp>
      <p:cxnSp>
        <p:nvCxnSpPr>
          <p:cNvPr id="6" name="Straight Connector 5">
            <a:extLst>
              <a:ext uri="{FF2B5EF4-FFF2-40B4-BE49-F238E27FC236}">
                <a16:creationId xmlns:a16="http://schemas.microsoft.com/office/drawing/2014/main" id="{D7A272E4-5E12-41AB-93E7-8FFA805A7543}"/>
              </a:ext>
            </a:extLst>
          </p:cNvPr>
          <p:cNvCxnSpPr>
            <a:cxnSpLocks/>
          </p:cNvCxnSpPr>
          <p:nvPr/>
        </p:nvCxnSpPr>
        <p:spPr>
          <a:xfrm>
            <a:off x="916386" y="1333934"/>
            <a:ext cx="29447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91607D-C7D1-46DE-881C-DC3B232F7641}"/>
              </a:ext>
            </a:extLst>
          </p:cNvPr>
          <p:cNvCxnSpPr>
            <a:cxnSpLocks/>
          </p:cNvCxnSpPr>
          <p:nvPr/>
        </p:nvCxnSpPr>
        <p:spPr>
          <a:xfrm>
            <a:off x="916386" y="761912"/>
            <a:ext cx="29447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79B702D9-7709-455F-81BE-C88D94164346}"/>
              </a:ext>
            </a:extLst>
          </p:cNvPr>
          <p:cNvSpPr txBox="1">
            <a:spLocks/>
          </p:cNvSpPr>
          <p:nvPr/>
        </p:nvSpPr>
        <p:spPr>
          <a:xfrm>
            <a:off x="1540075" y="3696050"/>
            <a:ext cx="4948864" cy="120032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66E99"/>
              </a:buClr>
              <a:buNone/>
            </a:pPr>
            <a:r>
              <a:rPr lang="en-US" sz="2200" b="1">
                <a:solidFill>
                  <a:schemeClr val="tx1">
                    <a:lumMod val="75000"/>
                    <a:lumOff val="25000"/>
                  </a:schemeClr>
                </a:solidFill>
                <a:latin typeface="Century Gothic" panose="020F0302020204030204"/>
              </a:rPr>
              <a:t>Time period</a:t>
            </a:r>
          </a:p>
          <a:p>
            <a:pPr marL="914400">
              <a:lnSpc>
                <a:spcPct val="100000"/>
              </a:lnSpc>
              <a:spcBef>
                <a:spcPts val="0"/>
              </a:spcBef>
              <a:spcAft>
                <a:spcPts val="600"/>
              </a:spcAft>
              <a:buClr>
                <a:srgbClr val="266E99"/>
              </a:buClr>
            </a:pPr>
            <a:r>
              <a:rPr lang="en-US" sz="2000">
                <a:solidFill>
                  <a:schemeClr val="tx1">
                    <a:lumMod val="75000"/>
                    <a:lumOff val="25000"/>
                  </a:schemeClr>
                </a:solidFill>
                <a:latin typeface="Century Gothic" panose="020F0302020204030204"/>
              </a:rPr>
              <a:t>June, July, August</a:t>
            </a:r>
          </a:p>
          <a:p>
            <a:pPr marL="914400">
              <a:lnSpc>
                <a:spcPct val="100000"/>
              </a:lnSpc>
              <a:spcBef>
                <a:spcPts val="0"/>
              </a:spcBef>
              <a:spcAft>
                <a:spcPts val="600"/>
              </a:spcAft>
              <a:buClr>
                <a:srgbClr val="266E99"/>
              </a:buClr>
            </a:pPr>
            <a:r>
              <a:rPr lang="en-US" sz="2000">
                <a:solidFill>
                  <a:schemeClr val="tx1">
                    <a:lumMod val="75000"/>
                    <a:lumOff val="25000"/>
                  </a:schemeClr>
                </a:solidFill>
                <a:latin typeface="Century Gothic" panose="020F0302020204030204"/>
              </a:rPr>
              <a:t>Years: 2013 to 2021</a:t>
            </a:r>
          </a:p>
        </p:txBody>
      </p:sp>
      <p:sp>
        <p:nvSpPr>
          <p:cNvPr id="40" name="Rectangle 39">
            <a:extLst>
              <a:ext uri="{FF2B5EF4-FFF2-40B4-BE49-F238E27FC236}">
                <a16:creationId xmlns:a16="http://schemas.microsoft.com/office/drawing/2014/main" id="{6B5B86D7-BE88-4205-B804-55E47D9471B1}"/>
              </a:ext>
            </a:extLst>
          </p:cNvPr>
          <p:cNvSpPr/>
          <p:nvPr/>
        </p:nvSpPr>
        <p:spPr>
          <a:xfrm rot="18180700">
            <a:off x="9807736" y="2777474"/>
            <a:ext cx="487360" cy="102903"/>
          </a:xfrm>
          <a:prstGeom prst="rect">
            <a:avLst/>
          </a:prstGeom>
          <a:solidFill>
            <a:srgbClr val="838385"/>
          </a:solidFill>
          <a:ln>
            <a:solidFill>
              <a:srgbClr val="8383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75796E32-0DA0-4E2A-884F-43E542C0C08F}"/>
              </a:ext>
            </a:extLst>
          </p:cNvPr>
          <p:cNvPicPr>
            <a:picLocks noChangeAspect="1"/>
          </p:cNvPicPr>
          <p:nvPr/>
        </p:nvPicPr>
        <p:blipFill>
          <a:blip r:embed="rId6"/>
          <a:stretch>
            <a:fillRect/>
          </a:stretch>
        </p:blipFill>
        <p:spPr>
          <a:xfrm>
            <a:off x="8115300" y="2828925"/>
            <a:ext cx="399684" cy="239810"/>
          </a:xfrm>
          <a:prstGeom prst="rect">
            <a:avLst/>
          </a:prstGeom>
        </p:spPr>
      </p:pic>
      <p:sp>
        <p:nvSpPr>
          <p:cNvPr id="44" name="TextBox 43">
            <a:extLst>
              <a:ext uri="{FF2B5EF4-FFF2-40B4-BE49-F238E27FC236}">
                <a16:creationId xmlns:a16="http://schemas.microsoft.com/office/drawing/2014/main" id="{05E6CADC-5DA1-40A8-B123-05E70D84AA3D}"/>
              </a:ext>
            </a:extLst>
          </p:cNvPr>
          <p:cNvSpPr txBox="1"/>
          <p:nvPr/>
        </p:nvSpPr>
        <p:spPr>
          <a:xfrm>
            <a:off x="8469476" y="3177702"/>
            <a:ext cx="1465052" cy="64633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a:solidFill>
                  <a:schemeClr val="bg1"/>
                </a:solidFill>
                <a:latin typeface="Century Gothic" panose="020B0502020202020204" pitchFamily="34" charset="0"/>
              </a:rPr>
              <a:t>Fairfax County</a:t>
            </a:r>
          </a:p>
        </p:txBody>
      </p:sp>
      <p:sp>
        <p:nvSpPr>
          <p:cNvPr id="39" name="TextBox 38">
            <a:extLst>
              <a:ext uri="{FF2B5EF4-FFF2-40B4-BE49-F238E27FC236}">
                <a16:creationId xmlns:a16="http://schemas.microsoft.com/office/drawing/2014/main" id="{9C03BC97-56FD-4D9E-9EE3-22BF1B62B4F9}"/>
              </a:ext>
            </a:extLst>
          </p:cNvPr>
          <p:cNvSpPr txBox="1"/>
          <p:nvPr/>
        </p:nvSpPr>
        <p:spPr>
          <a:xfrm>
            <a:off x="9401532" y="2404507"/>
            <a:ext cx="1465052" cy="276999"/>
          </a:xfrm>
          <a:prstGeom prst="rect">
            <a:avLst/>
          </a:prstGeom>
          <a:noFill/>
        </p:spPr>
        <p:txBody>
          <a:bodyPr wrap="square" rtlCol="0">
            <a:spAutoFit/>
          </a:bodyPr>
          <a:lstStyle/>
          <a:p>
            <a:r>
              <a:rPr lang="en-US" sz="1200">
                <a:solidFill>
                  <a:schemeClr val="bg1">
                    <a:lumMod val="75000"/>
                  </a:schemeClr>
                </a:solidFill>
                <a:latin typeface="Century Gothic" panose="020B0502020202020204" pitchFamily="34" charset="0"/>
              </a:rPr>
              <a:t>Washington, DC</a:t>
            </a:r>
          </a:p>
        </p:txBody>
      </p:sp>
      <p:grpSp>
        <p:nvGrpSpPr>
          <p:cNvPr id="21" name="Group 20">
            <a:extLst>
              <a:ext uri="{FF2B5EF4-FFF2-40B4-BE49-F238E27FC236}">
                <a16:creationId xmlns:a16="http://schemas.microsoft.com/office/drawing/2014/main" id="{B5D09B72-07FC-4B7B-B524-AAB99B984271}"/>
              </a:ext>
            </a:extLst>
          </p:cNvPr>
          <p:cNvGrpSpPr/>
          <p:nvPr/>
        </p:nvGrpSpPr>
        <p:grpSpPr>
          <a:xfrm>
            <a:off x="10305315" y="3822197"/>
            <a:ext cx="600075" cy="959260"/>
            <a:chOff x="10432714" y="3735166"/>
            <a:chExt cx="600075" cy="959260"/>
          </a:xfrm>
        </p:grpSpPr>
        <p:grpSp>
          <p:nvGrpSpPr>
            <p:cNvPr id="19" name="Group 18">
              <a:extLst>
                <a:ext uri="{FF2B5EF4-FFF2-40B4-BE49-F238E27FC236}">
                  <a16:creationId xmlns:a16="http://schemas.microsoft.com/office/drawing/2014/main" id="{8223DBE3-E196-4B19-A08C-36BD30473FF4}"/>
                </a:ext>
              </a:extLst>
            </p:cNvPr>
            <p:cNvGrpSpPr/>
            <p:nvPr/>
          </p:nvGrpSpPr>
          <p:grpSpPr>
            <a:xfrm>
              <a:off x="10432714" y="4281124"/>
              <a:ext cx="600075" cy="413302"/>
              <a:chOff x="10432714" y="4281124"/>
              <a:chExt cx="600075" cy="413302"/>
            </a:xfrm>
          </p:grpSpPr>
          <p:sp>
            <p:nvSpPr>
              <p:cNvPr id="81" name="TextBox 80">
                <a:extLst>
                  <a:ext uri="{FF2B5EF4-FFF2-40B4-BE49-F238E27FC236}">
                    <a16:creationId xmlns:a16="http://schemas.microsoft.com/office/drawing/2014/main" id="{CB94F654-2B71-49EE-87FA-39E45D8E75D5}"/>
                  </a:ext>
                </a:extLst>
              </p:cNvPr>
              <p:cNvSpPr txBox="1"/>
              <p:nvPr/>
            </p:nvSpPr>
            <p:spPr>
              <a:xfrm>
                <a:off x="10432714" y="4285153"/>
                <a:ext cx="158152" cy="215444"/>
              </a:xfrm>
              <a:prstGeom prst="rect">
                <a:avLst/>
              </a:prstGeom>
              <a:noFill/>
              <a:ln>
                <a:noFill/>
              </a:ln>
            </p:spPr>
            <p:txBody>
              <a:bodyPr wrap="square" rtlCol="0">
                <a:spAutoFit/>
              </a:bodyPr>
              <a:lstStyle/>
              <a:p>
                <a:pPr algn="ctr"/>
                <a:r>
                  <a:rPr lang="en-US" sz="800">
                    <a:solidFill>
                      <a:schemeClr val="bg1">
                        <a:lumMod val="85000"/>
                      </a:schemeClr>
                    </a:solidFill>
                    <a:latin typeface="Century Gothic" panose="020B0502020202020204" pitchFamily="34" charset="0"/>
                  </a:rPr>
                  <a:t>0</a:t>
                </a:r>
              </a:p>
            </p:txBody>
          </p:sp>
          <p:cxnSp>
            <p:nvCxnSpPr>
              <p:cNvPr id="82" name="Connector: Elbow 81">
                <a:extLst>
                  <a:ext uri="{FF2B5EF4-FFF2-40B4-BE49-F238E27FC236}">
                    <a16:creationId xmlns:a16="http://schemas.microsoft.com/office/drawing/2014/main" id="{2E703A7B-45AD-470E-B762-F58D01CD67FE}"/>
                  </a:ext>
                </a:extLst>
              </p:cNvPr>
              <p:cNvCxnSpPr>
                <a:cxnSpLocks/>
              </p:cNvCxnSpPr>
              <p:nvPr/>
            </p:nvCxnSpPr>
            <p:spPr>
              <a:xfrm>
                <a:off x="10507403"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51084852-AAB4-4F94-AA47-32341A9572EC}"/>
                  </a:ext>
                </a:extLst>
              </p:cNvPr>
              <p:cNvSpPr txBox="1"/>
              <p:nvPr/>
            </p:nvSpPr>
            <p:spPr>
              <a:xfrm>
                <a:off x="10879171" y="4281124"/>
                <a:ext cx="153618" cy="215444"/>
              </a:xfrm>
              <a:prstGeom prst="rect">
                <a:avLst/>
              </a:prstGeom>
              <a:noFill/>
              <a:ln>
                <a:noFill/>
              </a:ln>
            </p:spPr>
            <p:txBody>
              <a:bodyPr wrap="square" rtlCol="0">
                <a:spAutoFit/>
              </a:bodyPr>
              <a:lstStyle/>
              <a:p>
                <a:pPr algn="ctr"/>
                <a:r>
                  <a:rPr lang="en-US" sz="800">
                    <a:solidFill>
                      <a:schemeClr val="bg1">
                        <a:lumMod val="85000"/>
                      </a:schemeClr>
                    </a:solidFill>
                    <a:latin typeface="Century Gothic" panose="020B0502020202020204" pitchFamily="34" charset="0"/>
                  </a:rPr>
                  <a:t>5</a:t>
                </a:r>
              </a:p>
            </p:txBody>
          </p:sp>
          <p:sp>
            <p:nvSpPr>
              <p:cNvPr id="84" name="TextBox 83">
                <a:extLst>
                  <a:ext uri="{FF2B5EF4-FFF2-40B4-BE49-F238E27FC236}">
                    <a16:creationId xmlns:a16="http://schemas.microsoft.com/office/drawing/2014/main" id="{75BF36B8-8E29-4A23-BAFC-F2104A9F1546}"/>
                  </a:ext>
                </a:extLst>
              </p:cNvPr>
              <p:cNvSpPr txBox="1"/>
              <p:nvPr/>
            </p:nvSpPr>
            <p:spPr>
              <a:xfrm>
                <a:off x="10503284" y="4478982"/>
                <a:ext cx="439464" cy="215444"/>
              </a:xfrm>
              <a:prstGeom prst="rect">
                <a:avLst/>
              </a:prstGeom>
              <a:noFill/>
            </p:spPr>
            <p:txBody>
              <a:bodyPr wrap="square" rtlCol="0">
                <a:spAutoFit/>
              </a:bodyPr>
              <a:lstStyle/>
              <a:p>
                <a:pPr algn="ctr"/>
                <a:r>
                  <a:rPr lang="en-US" sz="800">
                    <a:solidFill>
                      <a:schemeClr val="bg1">
                        <a:lumMod val="85000"/>
                      </a:schemeClr>
                    </a:solidFill>
                    <a:latin typeface="Century Gothic" panose="020B0502020202020204" pitchFamily="34" charset="0"/>
                  </a:rPr>
                  <a:t>miles</a:t>
                </a:r>
              </a:p>
            </p:txBody>
          </p:sp>
          <p:cxnSp>
            <p:nvCxnSpPr>
              <p:cNvPr id="85" name="Connector: Elbow 84">
                <a:extLst>
                  <a:ext uri="{FF2B5EF4-FFF2-40B4-BE49-F238E27FC236}">
                    <a16:creationId xmlns:a16="http://schemas.microsoft.com/office/drawing/2014/main" id="{1EB5F55A-627D-4ECC-87A7-EE6DAAA500A3}"/>
                  </a:ext>
                </a:extLst>
              </p:cNvPr>
              <p:cNvCxnSpPr>
                <a:cxnSpLocks/>
              </p:cNvCxnSpPr>
              <p:nvPr/>
            </p:nvCxnSpPr>
            <p:spPr>
              <a:xfrm flipH="1">
                <a:off x="10509920"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98A6335A-15B3-47B6-AC06-CE817A5BC8D5}"/>
                </a:ext>
              </a:extLst>
            </p:cNvPr>
            <p:cNvGrpSpPr/>
            <p:nvPr/>
          </p:nvGrpSpPr>
          <p:grpSpPr>
            <a:xfrm>
              <a:off x="10604489" y="3735166"/>
              <a:ext cx="185943" cy="545958"/>
              <a:chOff x="10568680" y="3769770"/>
              <a:chExt cx="185943" cy="545958"/>
            </a:xfrm>
          </p:grpSpPr>
          <p:sp>
            <p:nvSpPr>
              <p:cNvPr id="78" name="Freeform: Shape 77">
                <a:extLst>
                  <a:ext uri="{FF2B5EF4-FFF2-40B4-BE49-F238E27FC236}">
                    <a16:creationId xmlns:a16="http://schemas.microsoft.com/office/drawing/2014/main" id="{88896C35-6D8E-4304-B357-E84333F6D984}"/>
                  </a:ext>
                </a:extLst>
              </p:cNvPr>
              <p:cNvSpPr/>
              <p:nvPr/>
            </p:nvSpPr>
            <p:spPr>
              <a:xfrm>
                <a:off x="10641193" y="4044990"/>
                <a:ext cx="54041"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nvGrpSpPr>
              <p:cNvPr id="16" name="Group 15">
                <a:extLst>
                  <a:ext uri="{FF2B5EF4-FFF2-40B4-BE49-F238E27FC236}">
                    <a16:creationId xmlns:a16="http://schemas.microsoft.com/office/drawing/2014/main" id="{98668F1D-608C-4CFD-B487-0B3C61032C45}"/>
                  </a:ext>
                </a:extLst>
              </p:cNvPr>
              <p:cNvGrpSpPr/>
              <p:nvPr/>
            </p:nvGrpSpPr>
            <p:grpSpPr>
              <a:xfrm>
                <a:off x="10568680" y="3769770"/>
                <a:ext cx="185943" cy="545958"/>
                <a:chOff x="10952217" y="4612732"/>
                <a:chExt cx="185943" cy="545958"/>
              </a:xfrm>
            </p:grpSpPr>
            <p:sp>
              <p:nvSpPr>
                <p:cNvPr id="79" name="Freeform: Shape 78">
                  <a:extLst>
                    <a:ext uri="{FF2B5EF4-FFF2-40B4-BE49-F238E27FC236}">
                      <a16:creationId xmlns:a16="http://schemas.microsoft.com/office/drawing/2014/main" id="{939D2DF6-2E8F-4806-B9F8-B7F0EBC576EF}"/>
                    </a:ext>
                  </a:extLst>
                </p:cNvPr>
                <p:cNvSpPr/>
                <p:nvPr/>
              </p:nvSpPr>
              <p:spPr>
                <a:xfrm flipH="1">
                  <a:off x="11084118" y="4887952"/>
                  <a:ext cx="54042"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0" name="TextBox 79">
                  <a:extLst>
                    <a:ext uri="{FF2B5EF4-FFF2-40B4-BE49-F238E27FC236}">
                      <a16:creationId xmlns:a16="http://schemas.microsoft.com/office/drawing/2014/main" id="{DE24B409-7ACC-4161-B100-7F1B04FE7339}"/>
                    </a:ext>
                  </a:extLst>
                </p:cNvPr>
                <p:cNvSpPr txBox="1"/>
                <p:nvPr/>
              </p:nvSpPr>
              <p:spPr>
                <a:xfrm>
                  <a:off x="10952217" y="4612732"/>
                  <a:ext cx="168980" cy="276999"/>
                </a:xfrm>
                <a:prstGeom prst="rect">
                  <a:avLst/>
                </a:prstGeom>
                <a:noFill/>
              </p:spPr>
              <p:txBody>
                <a:bodyPr wrap="square" rtlCol="0">
                  <a:spAutoFit/>
                </a:bodyPr>
                <a:lstStyle/>
                <a:p>
                  <a:r>
                    <a:rPr lang="en-US" sz="1200" b="1">
                      <a:solidFill>
                        <a:schemeClr val="bg1">
                          <a:lumMod val="85000"/>
                        </a:schemeClr>
                      </a:solidFill>
                    </a:rPr>
                    <a:t>N</a:t>
                  </a:r>
                </a:p>
              </p:txBody>
            </p:sp>
          </p:grpSp>
        </p:grpSp>
      </p:grpSp>
    </p:spTree>
    <p:extLst>
      <p:ext uri="{BB962C8B-B14F-4D97-AF65-F5344CB8AC3E}">
        <p14:creationId xmlns:p14="http://schemas.microsoft.com/office/powerpoint/2010/main" val="4012157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28FE8FB-0831-4B4F-BDD9-BBB0641072C5}"/>
              </a:ext>
            </a:extLst>
          </p:cNvPr>
          <p:cNvSpPr/>
          <p:nvPr/>
        </p:nvSpPr>
        <p:spPr>
          <a:xfrm>
            <a:off x="5572125" y="1966913"/>
            <a:ext cx="5965825" cy="29098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E1B775F-5D44-442D-A209-D396239BF31D}"/>
              </a:ext>
            </a:extLst>
          </p:cNvPr>
          <p:cNvSpPr/>
          <p:nvPr/>
        </p:nvSpPr>
        <p:spPr>
          <a:xfrm>
            <a:off x="758823" y="624381"/>
            <a:ext cx="9714175" cy="419100"/>
          </a:xfrm>
          <a:prstGeom prst="rect">
            <a:avLst/>
          </a:prstGeom>
        </p:spPr>
        <p:txBody>
          <a:bodyPr wrap="square" lIns="91440" tIns="45720" rIns="91440" bIns="45720" anchor="ctr">
            <a:noAutofit/>
          </a:bodyPr>
          <a:lstStyle/>
          <a:p>
            <a:r>
              <a:rPr lang="en-US" sz="4000" b="1">
                <a:solidFill>
                  <a:srgbClr val="266E99"/>
                </a:solidFill>
                <a:latin typeface="Century Gothic" panose="020F0302020204030204"/>
              </a:rPr>
              <a:t>PARTNERS</a:t>
            </a:r>
            <a:endParaRPr lang="en-US"/>
          </a:p>
        </p:txBody>
      </p:sp>
      <p:cxnSp>
        <p:nvCxnSpPr>
          <p:cNvPr id="6" name="Straight Connector 5">
            <a:extLst>
              <a:ext uri="{FF2B5EF4-FFF2-40B4-BE49-F238E27FC236}">
                <a16:creationId xmlns:a16="http://schemas.microsoft.com/office/drawing/2014/main" id="{D7A272E4-5E12-41AB-93E7-8FFA805A7543}"/>
              </a:ext>
            </a:extLst>
          </p:cNvPr>
          <p:cNvCxnSpPr>
            <a:cxnSpLocks/>
          </p:cNvCxnSpPr>
          <p:nvPr/>
        </p:nvCxnSpPr>
        <p:spPr>
          <a:xfrm>
            <a:off x="916386" y="1120132"/>
            <a:ext cx="29447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91607D-C7D1-46DE-881C-DC3B232F7641}"/>
              </a:ext>
            </a:extLst>
          </p:cNvPr>
          <p:cNvCxnSpPr>
            <a:cxnSpLocks/>
          </p:cNvCxnSpPr>
          <p:nvPr/>
        </p:nvCxnSpPr>
        <p:spPr>
          <a:xfrm>
            <a:off x="916386" y="548110"/>
            <a:ext cx="29447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D3E7521B-9146-4C33-8C23-F8BE526B6A07}"/>
              </a:ext>
            </a:extLst>
          </p:cNvPr>
          <p:cNvSpPr txBox="1">
            <a:spLocks/>
          </p:cNvSpPr>
          <p:nvPr/>
        </p:nvSpPr>
        <p:spPr>
          <a:xfrm>
            <a:off x="1089956" y="2755736"/>
            <a:ext cx="4383381" cy="120032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4950">
              <a:lnSpc>
                <a:spcPct val="100000"/>
              </a:lnSpc>
              <a:spcBef>
                <a:spcPts val="0"/>
              </a:spcBef>
              <a:spcAft>
                <a:spcPts val="600"/>
              </a:spcAft>
              <a:buClr>
                <a:srgbClr val="266E99"/>
              </a:buClr>
            </a:pPr>
            <a:r>
              <a:rPr lang="en-US" sz="2400">
                <a:solidFill>
                  <a:schemeClr val="tx1">
                    <a:lumMod val="75000"/>
                    <a:lumOff val="25000"/>
                  </a:schemeClr>
                </a:solidFill>
                <a:latin typeface="Century Gothic" panose="020F0302020204030204"/>
              </a:rPr>
              <a:t>Fairfax County, Office of Environmental and Energy Coordination (OEEC)</a:t>
            </a:r>
            <a:endParaRPr lang="en-US" sz="2400" b="1">
              <a:solidFill>
                <a:schemeClr val="tx1">
                  <a:lumMod val="75000"/>
                  <a:lumOff val="25000"/>
                </a:schemeClr>
              </a:solidFill>
              <a:latin typeface="Century Gothic" panose="020F0302020204030204"/>
            </a:endParaRPr>
          </a:p>
        </p:txBody>
      </p:sp>
      <p:sp>
        <p:nvSpPr>
          <p:cNvPr id="58" name="TextBox 57">
            <a:extLst>
              <a:ext uri="{FF2B5EF4-FFF2-40B4-BE49-F238E27FC236}">
                <a16:creationId xmlns:a16="http://schemas.microsoft.com/office/drawing/2014/main" id="{0B7D9037-D37C-4891-983B-45ECFEF44297}"/>
              </a:ext>
            </a:extLst>
          </p:cNvPr>
          <p:cNvSpPr txBox="1"/>
          <p:nvPr/>
        </p:nvSpPr>
        <p:spPr>
          <a:xfrm>
            <a:off x="758823" y="6493285"/>
            <a:ext cx="8156604" cy="400110"/>
          </a:xfrm>
          <a:prstGeom prst="rect">
            <a:avLst/>
          </a:prstGeom>
          <a:noFill/>
        </p:spPr>
        <p:txBody>
          <a:bodyPr wrap="square" rtlCol="0">
            <a:spAutoFit/>
          </a:bodyPr>
          <a:lstStyle/>
          <a:p>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Illustrations credits Cub Run Stream photo by Sean Murphy and electrical lines photo by Mayer Maged on Unsplash. </a:t>
            </a:r>
          </a:p>
          <a:p>
            <a:endParaRPr lang="en-US" sz="1000" i="1" dirty="0">
              <a:solidFill>
                <a:schemeClr val="tx1">
                  <a:lumMod val="75000"/>
                  <a:lumOff val="25000"/>
                </a:schemeClr>
              </a:solidFill>
              <a:latin typeface="Century Gothic" panose="020B0502020202020204" pitchFamily="34" charset="0"/>
            </a:endParaRPr>
          </a:p>
        </p:txBody>
      </p:sp>
      <p:pic>
        <p:nvPicPr>
          <p:cNvPr id="5" name="Picture 4" descr="A picture containing tree, outdoor, rock, grass&#10;&#10;Description automatically generated">
            <a:extLst>
              <a:ext uri="{FF2B5EF4-FFF2-40B4-BE49-F238E27FC236}">
                <a16:creationId xmlns:a16="http://schemas.microsoft.com/office/drawing/2014/main" id="{14BB226E-7F31-4B47-9094-5C7FF66D8A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0546" b="21142"/>
          <a:stretch/>
        </p:blipFill>
        <p:spPr>
          <a:xfrm>
            <a:off x="5616298" y="2003554"/>
            <a:ext cx="3997965" cy="2836974"/>
          </a:xfrm>
          <a:prstGeom prst="rect">
            <a:avLst/>
          </a:prstGeom>
        </p:spPr>
      </p:pic>
      <p:pic>
        <p:nvPicPr>
          <p:cNvPr id="12" name="Picture 11" descr="A picture containing sky, outdoor, outdoor object, power line&#10;&#10;Description automatically generated">
            <a:extLst>
              <a:ext uri="{FF2B5EF4-FFF2-40B4-BE49-F238E27FC236}">
                <a16:creationId xmlns:a16="http://schemas.microsoft.com/office/drawing/2014/main" id="{F826F5B1-9BFC-48FE-AFEE-77675E7289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4263" y="2003555"/>
            <a:ext cx="1891114" cy="2836974"/>
          </a:xfrm>
          <a:prstGeom prst="rect">
            <a:avLst/>
          </a:prstGeom>
        </p:spPr>
      </p:pic>
    </p:spTree>
    <p:extLst>
      <p:ext uri="{BB962C8B-B14F-4D97-AF65-F5344CB8AC3E}">
        <p14:creationId xmlns:p14="http://schemas.microsoft.com/office/powerpoint/2010/main" val="4264821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26D8133D-6216-4CFA-9FE3-0BF0163C42B0}"/>
              </a:ext>
            </a:extLst>
          </p:cNvPr>
          <p:cNvSpPr/>
          <p:nvPr/>
        </p:nvSpPr>
        <p:spPr>
          <a:xfrm>
            <a:off x="-9059" y="0"/>
            <a:ext cx="12192000" cy="68580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3"/>
          <p:cNvSpPr txBox="1">
            <a:spLocks/>
          </p:cNvSpPr>
          <p:nvPr/>
        </p:nvSpPr>
        <p:spPr>
          <a:xfrm>
            <a:off x="5155212" y="1814836"/>
            <a:ext cx="5886048" cy="400109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8795" indent="-457200">
              <a:lnSpc>
                <a:spcPct val="100000"/>
              </a:lnSpc>
              <a:spcBef>
                <a:spcPts val="1200"/>
              </a:spcBef>
              <a:spcAft>
                <a:spcPts val="600"/>
              </a:spcAft>
              <a:buClr>
                <a:srgbClr val="266E99"/>
              </a:buClr>
              <a:buFont typeface="+mj-lt"/>
              <a:buAutoNum type="arabicPeriod"/>
            </a:pPr>
            <a:r>
              <a:rPr lang="en-US" b="1" dirty="0">
                <a:solidFill>
                  <a:schemeClr val="tx1">
                    <a:lumMod val="75000"/>
                    <a:lumOff val="25000"/>
                  </a:schemeClr>
                </a:solidFill>
                <a:latin typeface="Century Gothic" panose="020F0302020204030204"/>
              </a:rPr>
              <a:t>Visualize</a:t>
            </a:r>
            <a:r>
              <a:rPr lang="en-US" dirty="0">
                <a:solidFill>
                  <a:schemeClr val="tx1">
                    <a:lumMod val="75000"/>
                    <a:lumOff val="25000"/>
                  </a:schemeClr>
                </a:solidFill>
                <a:latin typeface="Century Gothic" panose="020F0302020204030204"/>
              </a:rPr>
              <a:t> urban heat islands (UHI) in Fairfax County, VA</a:t>
            </a:r>
            <a:endParaRPr lang="en-US" dirty="0"/>
          </a:p>
          <a:p>
            <a:pPr marL="518795" indent="-457200">
              <a:lnSpc>
                <a:spcPct val="100000"/>
              </a:lnSpc>
              <a:spcBef>
                <a:spcPts val="1200"/>
              </a:spcBef>
              <a:spcAft>
                <a:spcPts val="600"/>
              </a:spcAft>
              <a:buClr>
                <a:srgbClr val="266E99"/>
              </a:buClr>
              <a:buFont typeface="+mj-lt"/>
              <a:buAutoNum type="arabicPeriod"/>
            </a:pPr>
            <a:r>
              <a:rPr lang="en-US" b="1" dirty="0">
                <a:solidFill>
                  <a:schemeClr val="tx1">
                    <a:lumMod val="75000"/>
                    <a:lumOff val="25000"/>
                  </a:schemeClr>
                </a:solidFill>
                <a:latin typeface="Century Gothic" panose="020F0302020204030204"/>
              </a:rPr>
              <a:t>Identify</a:t>
            </a:r>
            <a:r>
              <a:rPr lang="en-US" dirty="0">
                <a:solidFill>
                  <a:schemeClr val="tx1">
                    <a:lumMod val="75000"/>
                    <a:lumOff val="25000"/>
                  </a:schemeClr>
                </a:solidFill>
                <a:latin typeface="Century Gothic" panose="020F0302020204030204"/>
              </a:rPr>
              <a:t> the vulnerable populations impacted            by the UHI effect</a:t>
            </a:r>
          </a:p>
          <a:p>
            <a:pPr marL="518795" indent="-457200">
              <a:lnSpc>
                <a:spcPct val="100000"/>
              </a:lnSpc>
              <a:spcBef>
                <a:spcPts val="1200"/>
              </a:spcBef>
              <a:spcAft>
                <a:spcPts val="600"/>
              </a:spcAft>
              <a:buClr>
                <a:srgbClr val="266E99"/>
              </a:buClr>
              <a:buFont typeface="+mj-lt"/>
              <a:buAutoNum type="arabicPeriod"/>
            </a:pPr>
            <a:r>
              <a:rPr lang="en-US" b="1" dirty="0">
                <a:solidFill>
                  <a:schemeClr val="tx1">
                    <a:lumMod val="75000"/>
                    <a:lumOff val="25000"/>
                  </a:schemeClr>
                </a:solidFill>
                <a:latin typeface="Century Gothic" panose="020F0302020204030204"/>
              </a:rPr>
              <a:t>Model</a:t>
            </a:r>
            <a:r>
              <a:rPr lang="en-US" dirty="0">
                <a:solidFill>
                  <a:schemeClr val="tx1">
                    <a:lumMod val="75000"/>
                    <a:lumOff val="25000"/>
                  </a:schemeClr>
                </a:solidFill>
                <a:latin typeface="Century Gothic" panose="020F0302020204030204"/>
              </a:rPr>
              <a:t> cooling capacity and compare the impacts of heat mitigation strategies</a:t>
            </a:r>
          </a:p>
        </p:txBody>
      </p:sp>
      <p:sp>
        <p:nvSpPr>
          <p:cNvPr id="5" name="Rectangle 4">
            <a:extLst>
              <a:ext uri="{FF2B5EF4-FFF2-40B4-BE49-F238E27FC236}">
                <a16:creationId xmlns:a16="http://schemas.microsoft.com/office/drawing/2014/main" id="{DD36AFAA-9E1D-4389-AE1C-319846D2247C}"/>
              </a:ext>
            </a:extLst>
          </p:cNvPr>
          <p:cNvSpPr/>
          <p:nvPr/>
        </p:nvSpPr>
        <p:spPr>
          <a:xfrm>
            <a:off x="810942" y="727787"/>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OBJECTIVES</a:t>
            </a:r>
          </a:p>
        </p:txBody>
      </p:sp>
      <p:cxnSp>
        <p:nvCxnSpPr>
          <p:cNvPr id="6" name="Straight Connector 5">
            <a:extLst>
              <a:ext uri="{FF2B5EF4-FFF2-40B4-BE49-F238E27FC236}">
                <a16:creationId xmlns:a16="http://schemas.microsoft.com/office/drawing/2014/main" id="{8A673529-0F2E-4420-9008-5457C40CE28D}"/>
              </a:ext>
            </a:extLst>
          </p:cNvPr>
          <p:cNvCxnSpPr>
            <a:cxnSpLocks/>
          </p:cNvCxnSpPr>
          <p:nvPr/>
        </p:nvCxnSpPr>
        <p:spPr>
          <a:xfrm>
            <a:off x="916199" y="1236195"/>
            <a:ext cx="2812420"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8CE2C8-0F64-4E47-99D9-5EEE8DB84072}"/>
              </a:ext>
            </a:extLst>
          </p:cNvPr>
          <p:cNvCxnSpPr>
            <a:cxnSpLocks/>
          </p:cNvCxnSpPr>
          <p:nvPr/>
        </p:nvCxnSpPr>
        <p:spPr>
          <a:xfrm>
            <a:off x="916386" y="657517"/>
            <a:ext cx="281223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pic>
        <p:nvPicPr>
          <p:cNvPr id="79" name="Graphic 78" descr="Eye outline">
            <a:extLst>
              <a:ext uri="{FF2B5EF4-FFF2-40B4-BE49-F238E27FC236}">
                <a16:creationId xmlns:a16="http://schemas.microsoft.com/office/drawing/2014/main" id="{970EC84C-BA82-49F6-B1C5-481B7F2A04C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836080" y="1620241"/>
            <a:ext cx="1346367" cy="1346367"/>
          </a:xfrm>
          <a:prstGeom prst="rect">
            <a:avLst/>
          </a:prstGeom>
          <a:effectLst>
            <a:outerShdw blurRad="50800" dist="38100" dir="2700000" algn="tl" rotWithShape="0">
              <a:prstClr val="black">
                <a:alpha val="40000"/>
              </a:prstClr>
            </a:outerShdw>
          </a:effectLst>
        </p:spPr>
      </p:pic>
      <p:pic>
        <p:nvPicPr>
          <p:cNvPr id="81" name="Graphic 80" descr="Illustrator outline">
            <a:extLst>
              <a:ext uri="{FF2B5EF4-FFF2-40B4-BE49-F238E27FC236}">
                <a16:creationId xmlns:a16="http://schemas.microsoft.com/office/drawing/2014/main" id="{9F48ABD4-01DE-4783-A8E9-7D89D12E84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646430" y="4238052"/>
            <a:ext cx="1725666" cy="1725666"/>
          </a:xfrm>
          <a:prstGeom prst="rect">
            <a:avLst/>
          </a:prstGeom>
          <a:effectLst>
            <a:outerShdw blurRad="50800" dist="38100" dir="2700000" algn="tl" rotWithShape="0">
              <a:prstClr val="black">
                <a:alpha val="40000"/>
              </a:prstClr>
            </a:outerShdw>
          </a:effectLst>
        </p:spPr>
      </p:pic>
      <p:pic>
        <p:nvPicPr>
          <p:cNvPr id="83" name="Graphic 82" descr="Magnifying glass with solid fill">
            <a:extLst>
              <a:ext uri="{FF2B5EF4-FFF2-40B4-BE49-F238E27FC236}">
                <a16:creationId xmlns:a16="http://schemas.microsoft.com/office/drawing/2014/main" id="{81724E28-4F5E-4219-9948-55F78D5C482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flipH="1">
            <a:off x="2881160" y="2966270"/>
            <a:ext cx="1256206" cy="1256206"/>
          </a:xfrm>
          <a:prstGeom prst="rect">
            <a:avLst/>
          </a:prstGeom>
          <a:effectLst>
            <a:outerShdw blurRad="50800" dist="38100" dir="2700000" algn="tl" rotWithShape="0">
              <a:prstClr val="black">
                <a:alpha val="40000"/>
              </a:prstClr>
            </a:outerShdw>
          </a:effectLst>
        </p:spPr>
      </p:pic>
      <p:sp>
        <p:nvSpPr>
          <p:cNvPr id="38" name="TextBox 37">
            <a:extLst>
              <a:ext uri="{FF2B5EF4-FFF2-40B4-BE49-F238E27FC236}">
                <a16:creationId xmlns:a16="http://schemas.microsoft.com/office/drawing/2014/main" id="{C124322F-8D10-4D28-B505-52E902B6FF98}"/>
              </a:ext>
            </a:extLst>
          </p:cNvPr>
          <p:cNvSpPr txBox="1"/>
          <p:nvPr/>
        </p:nvSpPr>
        <p:spPr>
          <a:xfrm>
            <a:off x="780139" y="6505283"/>
            <a:ext cx="8156604" cy="246221"/>
          </a:xfrm>
          <a:prstGeom prst="rect">
            <a:avLst/>
          </a:prstGeom>
          <a:noFill/>
        </p:spPr>
        <p:txBody>
          <a:bodyPr wrap="square" lIns="91440" tIns="45720" rIns="91440" bIns="45720" rtlCol="0" anchor="t">
            <a:spAutoFit/>
          </a:bodyPr>
          <a:lstStyle/>
          <a:p>
            <a:r>
              <a:rPr lang="en-US" sz="1000" i="1" dirty="0" smtClean="0">
                <a:solidFill>
                  <a:schemeClr val="tx1">
                    <a:lumMod val="75000"/>
                    <a:lumOff val="25000"/>
                  </a:schemeClr>
                </a:solidFill>
                <a:latin typeface="Century Gothic"/>
                <a:ea typeface="Calibri" panose="020F0502020204030204" pitchFamily="34" charset="0"/>
                <a:cs typeface="Times New Roman"/>
              </a:rPr>
              <a:t>Illustration </a:t>
            </a:r>
            <a:r>
              <a:rPr lang="en-US" sz="1000" i="1" dirty="0">
                <a:solidFill>
                  <a:schemeClr val="tx1">
                    <a:lumMod val="75000"/>
                    <a:lumOff val="25000"/>
                  </a:schemeClr>
                </a:solidFill>
                <a:latin typeface="Century Gothic"/>
                <a:ea typeface="Calibri" panose="020F0502020204030204" pitchFamily="34" charset="0"/>
                <a:cs typeface="Times New Roman"/>
              </a:rPr>
              <a:t>credits: PowerPoint icons</a:t>
            </a:r>
            <a:endParaRPr lang="en-US" sz="1000" i="1" dirty="0">
              <a:solidFill>
                <a:schemeClr val="tx1">
                  <a:lumMod val="75000"/>
                  <a:lumOff val="25000"/>
                </a:schemeClr>
              </a:solidFill>
              <a:latin typeface="Century Gothic"/>
              <a:cs typeface="Times New Roman"/>
            </a:endParaRPr>
          </a:p>
        </p:txBody>
      </p:sp>
      <p:grpSp>
        <p:nvGrpSpPr>
          <p:cNvPr id="39" name="Group 38">
            <a:extLst>
              <a:ext uri="{FF2B5EF4-FFF2-40B4-BE49-F238E27FC236}">
                <a16:creationId xmlns:a16="http://schemas.microsoft.com/office/drawing/2014/main" id="{64CCF2CE-BA5C-4ADC-9AC8-D976D7A6CCFA}"/>
              </a:ext>
            </a:extLst>
          </p:cNvPr>
          <p:cNvGrpSpPr/>
          <p:nvPr/>
        </p:nvGrpSpPr>
        <p:grpSpPr>
          <a:xfrm>
            <a:off x="-91440" y="6112212"/>
            <a:ext cx="12283440" cy="639292"/>
            <a:chOff x="-91440" y="6120517"/>
            <a:chExt cx="12283440" cy="639292"/>
          </a:xfrm>
          <a:effectLst>
            <a:outerShdw blurRad="50800" dist="38100" dir="10800000" algn="r" rotWithShape="0">
              <a:prstClr val="black">
                <a:alpha val="40000"/>
              </a:prstClr>
            </a:outerShdw>
          </a:effectLst>
        </p:grpSpPr>
        <p:sp>
          <p:nvSpPr>
            <p:cNvPr id="40" name="Rectangle: Rounded Corners 39">
              <a:extLst>
                <a:ext uri="{FF2B5EF4-FFF2-40B4-BE49-F238E27FC236}">
                  <a16:creationId xmlns:a16="http://schemas.microsoft.com/office/drawing/2014/main" id="{654A4C03-C229-426D-BEA7-801077EAD3BD}"/>
                </a:ext>
              </a:extLst>
            </p:cNvPr>
            <p:cNvSpPr/>
            <p:nvPr/>
          </p:nvSpPr>
          <p:spPr>
            <a:xfrm>
              <a:off x="-91440" y="6387737"/>
              <a:ext cx="12283440" cy="143039"/>
            </a:xfrm>
            <a:prstGeom prst="roundRect">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a:extLst>
                <a:ext uri="{FF2B5EF4-FFF2-40B4-BE49-F238E27FC236}">
                  <a16:creationId xmlns:a16="http://schemas.microsoft.com/office/drawing/2014/main" id="{8DF6C796-EAAB-412D-A353-667DD4ECBA2F}"/>
                </a:ext>
              </a:extLst>
            </p:cNvPr>
            <p:cNvPicPr>
              <a:picLocks noChangeAspect="1"/>
            </p:cNvPicPr>
            <p:nvPr/>
          </p:nvPicPr>
          <p:blipFill rotWithShape="1">
            <a:blip r:embed="rId9">
              <a:alphaModFix/>
            </a:blip>
            <a:srcRect l="7256" t="14007" r="10653" b="5911"/>
            <a:stretch/>
          </p:blipFill>
          <p:spPr>
            <a:xfrm>
              <a:off x="230395" y="6120517"/>
              <a:ext cx="629366" cy="639292"/>
            </a:xfrm>
            <a:prstGeom prst="flowChartConnector">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30813573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36AFAA-9E1D-4389-AE1C-319846D2247C}"/>
              </a:ext>
            </a:extLst>
          </p:cNvPr>
          <p:cNvSpPr/>
          <p:nvPr/>
        </p:nvSpPr>
        <p:spPr>
          <a:xfrm>
            <a:off x="808212" y="749608"/>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EARTH OBSERVATIONS</a:t>
            </a:r>
          </a:p>
        </p:txBody>
      </p:sp>
      <p:cxnSp>
        <p:nvCxnSpPr>
          <p:cNvPr id="6" name="Straight Connector 5">
            <a:extLst>
              <a:ext uri="{FF2B5EF4-FFF2-40B4-BE49-F238E27FC236}">
                <a16:creationId xmlns:a16="http://schemas.microsoft.com/office/drawing/2014/main" id="{8A673529-0F2E-4420-9008-5457C40CE28D}"/>
              </a:ext>
            </a:extLst>
          </p:cNvPr>
          <p:cNvCxnSpPr>
            <a:cxnSpLocks/>
          </p:cNvCxnSpPr>
          <p:nvPr/>
        </p:nvCxnSpPr>
        <p:spPr>
          <a:xfrm>
            <a:off x="894806" y="1249944"/>
            <a:ext cx="5283388"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8CE2C8-0F64-4E47-99D9-5EEE8DB84072}"/>
              </a:ext>
            </a:extLst>
          </p:cNvPr>
          <p:cNvCxnSpPr>
            <a:cxnSpLocks/>
          </p:cNvCxnSpPr>
          <p:nvPr/>
        </p:nvCxnSpPr>
        <p:spPr>
          <a:xfrm>
            <a:off x="894806" y="693743"/>
            <a:ext cx="5283388"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3B591FAF-C134-AD43-A25C-00E64E14F174}"/>
              </a:ext>
            </a:extLst>
          </p:cNvPr>
          <p:cNvGrpSpPr/>
          <p:nvPr/>
        </p:nvGrpSpPr>
        <p:grpSpPr>
          <a:xfrm>
            <a:off x="1635403" y="2112414"/>
            <a:ext cx="3200400" cy="3200400"/>
            <a:chOff x="1478913" y="1662608"/>
            <a:chExt cx="3200400" cy="3200400"/>
          </a:xfrm>
          <a:effectLst>
            <a:outerShdw blurRad="50800" dist="38100" dir="2700000" algn="tl" rotWithShape="0">
              <a:prstClr val="black">
                <a:alpha val="40000"/>
              </a:prstClr>
            </a:outerShdw>
          </a:effectLst>
        </p:grpSpPr>
        <p:sp>
          <p:nvSpPr>
            <p:cNvPr id="9" name="Oval 8">
              <a:extLst>
                <a:ext uri="{FF2B5EF4-FFF2-40B4-BE49-F238E27FC236}">
                  <a16:creationId xmlns:a16="http://schemas.microsoft.com/office/drawing/2014/main" id="{42150877-AF25-904A-AA6A-E45C470BECC5}"/>
                </a:ext>
              </a:extLst>
            </p:cNvPr>
            <p:cNvSpPr/>
            <p:nvPr/>
          </p:nvSpPr>
          <p:spPr>
            <a:xfrm>
              <a:off x="1478913" y="1662608"/>
              <a:ext cx="3200400" cy="3200400"/>
            </a:xfrm>
            <a:prstGeom prst="ellipse">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E65BECB-EE8A-40E4-A2EB-C2AEE1121F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85152">
              <a:off x="1650124" y="2261089"/>
              <a:ext cx="2857978" cy="2335821"/>
            </a:xfrm>
            <a:prstGeom prst="rect">
              <a:avLst/>
            </a:prstGeom>
            <a:effectLst>
              <a:outerShdw blurRad="50800" dist="38100" dir="2700000" algn="tl" rotWithShape="0">
                <a:prstClr val="black">
                  <a:alpha val="40000"/>
                </a:prstClr>
              </a:outerShdw>
            </a:effectLst>
          </p:spPr>
        </p:pic>
      </p:grpSp>
      <p:grpSp>
        <p:nvGrpSpPr>
          <p:cNvPr id="17" name="Group 16">
            <a:extLst>
              <a:ext uri="{FF2B5EF4-FFF2-40B4-BE49-F238E27FC236}">
                <a16:creationId xmlns:a16="http://schemas.microsoft.com/office/drawing/2014/main" id="{66DE7F5D-3203-0E4E-A7AA-D531AABCDCA5}"/>
              </a:ext>
            </a:extLst>
          </p:cNvPr>
          <p:cNvGrpSpPr/>
          <p:nvPr/>
        </p:nvGrpSpPr>
        <p:grpSpPr>
          <a:xfrm>
            <a:off x="6763148" y="2112414"/>
            <a:ext cx="4381197" cy="3200400"/>
            <a:chOff x="6922290" y="1662608"/>
            <a:chExt cx="4381197" cy="3200400"/>
          </a:xfrm>
          <a:effectLst>
            <a:outerShdw blurRad="50800" dist="38100" dir="2700000" algn="tl" rotWithShape="0">
              <a:prstClr val="black">
                <a:alpha val="40000"/>
              </a:prstClr>
            </a:outerShdw>
          </a:effectLst>
        </p:grpSpPr>
        <p:sp>
          <p:nvSpPr>
            <p:cNvPr id="14" name="Oval 13">
              <a:extLst>
                <a:ext uri="{FF2B5EF4-FFF2-40B4-BE49-F238E27FC236}">
                  <a16:creationId xmlns:a16="http://schemas.microsoft.com/office/drawing/2014/main" id="{84C5FBBC-7970-1D4E-9EBC-52829D18EC12}"/>
                </a:ext>
              </a:extLst>
            </p:cNvPr>
            <p:cNvSpPr/>
            <p:nvPr/>
          </p:nvSpPr>
          <p:spPr>
            <a:xfrm>
              <a:off x="7512687" y="1662608"/>
              <a:ext cx="3200400" cy="3200400"/>
            </a:xfrm>
            <a:prstGeom prst="ellipse">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small airplane flying in the sky&#10;&#10;Description automatically generated with low confidence">
              <a:extLst>
                <a:ext uri="{FF2B5EF4-FFF2-40B4-BE49-F238E27FC236}">
                  <a16:creationId xmlns:a16="http://schemas.microsoft.com/office/drawing/2014/main" id="{80E9A769-8642-3D48-B350-CAA2377C57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4976" b="71284" l="11753" r="89863">
                          <a14:foregroundMark x1="15670" y1="48142" x2="16680" y2="49960"/>
                          <a14:foregroundMark x1="16074" y1="48546" x2="17084" y2="49758"/>
                          <a14:foregroundMark x1="11793" y1="48748" x2="14015" y2="52019"/>
                          <a14:foregroundMark x1="15267" y1="55089" x2="15267" y2="55089"/>
                          <a14:foregroundMark x1="66680" y1="42811" x2="64459" y2="41155"/>
                          <a14:foregroundMark x1="65267" y1="40751" x2="64257" y2="40347"/>
                          <a14:foregroundMark x1="66680" y1="37884" x2="71809" y2="42165"/>
                          <a14:foregroundMark x1="67528" y1="35016" x2="69548" y2="37076"/>
                          <a14:foregroundMark x1="89863" y1="53877" x2="84532" y2="49556"/>
                          <a14:foregroundMark x1="85137" y1="54079" x2="83926" y2="53231"/>
                          <a14:foregroundMark x1="23869" y1="71284" x2="25525" y2="71082"/>
                        </a14:backgroundRemoval>
                      </a14:imgEffect>
                    </a14:imgLayer>
                  </a14:imgProps>
                </a:ext>
                <a:ext uri="{28A0092B-C50C-407E-A947-70E740481C1C}">
                  <a14:useLocalDpi xmlns:a14="http://schemas.microsoft.com/office/drawing/2010/main" val="0"/>
                </a:ext>
              </a:extLst>
            </a:blip>
            <a:srcRect l="9254" t="32223" r="6866" b="24885"/>
            <a:stretch/>
          </p:blipFill>
          <p:spPr>
            <a:xfrm rot="1702346">
              <a:off x="6922290" y="2218422"/>
              <a:ext cx="4381197" cy="2240376"/>
            </a:xfrm>
            <a:prstGeom prst="rect">
              <a:avLst/>
            </a:prstGeom>
          </p:spPr>
        </p:pic>
      </p:grpSp>
      <p:sp>
        <p:nvSpPr>
          <p:cNvPr id="10" name="TextBox 9">
            <a:extLst>
              <a:ext uri="{FF2B5EF4-FFF2-40B4-BE49-F238E27FC236}">
                <a16:creationId xmlns:a16="http://schemas.microsoft.com/office/drawing/2014/main" id="{4AD5B3B4-F9D1-074E-A7EA-749A9F045CB3}"/>
              </a:ext>
            </a:extLst>
          </p:cNvPr>
          <p:cNvSpPr txBox="1"/>
          <p:nvPr/>
        </p:nvSpPr>
        <p:spPr>
          <a:xfrm>
            <a:off x="1202821" y="5576397"/>
            <a:ext cx="4065563"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Landsat 8 OLI &amp; TIRS</a:t>
            </a:r>
          </a:p>
        </p:txBody>
      </p:sp>
      <p:sp>
        <p:nvSpPr>
          <p:cNvPr id="15" name="TextBox 14">
            <a:extLst>
              <a:ext uri="{FF2B5EF4-FFF2-40B4-BE49-F238E27FC236}">
                <a16:creationId xmlns:a16="http://schemas.microsoft.com/office/drawing/2014/main" id="{20BC6EF2-2DDD-0241-BE19-712FE62AD7AE}"/>
              </a:ext>
            </a:extLst>
          </p:cNvPr>
          <p:cNvSpPr txBox="1"/>
          <p:nvPr/>
        </p:nvSpPr>
        <p:spPr>
          <a:xfrm>
            <a:off x="6920966" y="5588063"/>
            <a:ext cx="4065563"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ISS ECOSTRESS</a:t>
            </a:r>
          </a:p>
        </p:txBody>
      </p:sp>
      <p:sp>
        <p:nvSpPr>
          <p:cNvPr id="46" name="TextBox 45">
            <a:extLst>
              <a:ext uri="{FF2B5EF4-FFF2-40B4-BE49-F238E27FC236}">
                <a16:creationId xmlns:a16="http://schemas.microsoft.com/office/drawing/2014/main" id="{3A78DEDB-FC9B-46EE-9420-CA9836C2AFC5}"/>
              </a:ext>
            </a:extLst>
          </p:cNvPr>
          <p:cNvSpPr txBox="1"/>
          <p:nvPr/>
        </p:nvSpPr>
        <p:spPr>
          <a:xfrm>
            <a:off x="834017" y="6514302"/>
            <a:ext cx="8156604" cy="246221"/>
          </a:xfrm>
          <a:prstGeom prst="rect">
            <a:avLst/>
          </a:prstGeom>
          <a:noFill/>
        </p:spPr>
        <p:txBody>
          <a:bodyPr wrap="square" rtlCol="0">
            <a:spAutoFit/>
          </a:bodyPr>
          <a:lstStyle/>
          <a:p>
            <a:r>
              <a:rPr lang="en-US" sz="100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 </a:t>
            </a:r>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credits: </a:t>
            </a:r>
            <a:r>
              <a:rPr lang="en-US" sz="100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NASA</a:t>
            </a:r>
            <a:endParaRPr lang="en-US" sz="100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86416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picture containing sky, outdoor, sunset, mammal&#10;&#10;Description automatically generated">
            <a:extLst>
              <a:ext uri="{FF2B5EF4-FFF2-40B4-BE49-F238E27FC236}">
                <a16:creationId xmlns:a16="http://schemas.microsoft.com/office/drawing/2014/main" id="{64A1EF34-9AC4-4965-9A51-AFCABDA4286F}"/>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5578" t="18121" r="5578" b="43864"/>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D36AFAA-9E1D-4389-AE1C-319846D2247C}"/>
              </a:ext>
            </a:extLst>
          </p:cNvPr>
          <p:cNvSpPr/>
          <p:nvPr/>
        </p:nvSpPr>
        <p:spPr>
          <a:xfrm>
            <a:off x="865853" y="743174"/>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METHODOLOGY</a:t>
            </a:r>
          </a:p>
        </p:txBody>
      </p:sp>
      <p:cxnSp>
        <p:nvCxnSpPr>
          <p:cNvPr id="6" name="Straight Connector 5">
            <a:extLst>
              <a:ext uri="{FF2B5EF4-FFF2-40B4-BE49-F238E27FC236}">
                <a16:creationId xmlns:a16="http://schemas.microsoft.com/office/drawing/2014/main" id="{8A673529-0F2E-4420-9008-5457C40CE28D}"/>
              </a:ext>
            </a:extLst>
          </p:cNvPr>
          <p:cNvCxnSpPr>
            <a:cxnSpLocks/>
          </p:cNvCxnSpPr>
          <p:nvPr/>
        </p:nvCxnSpPr>
        <p:spPr>
          <a:xfrm>
            <a:off x="886429" y="1234616"/>
            <a:ext cx="3875809"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8CE2C8-0F64-4E47-99D9-5EEE8DB84072}"/>
              </a:ext>
            </a:extLst>
          </p:cNvPr>
          <p:cNvCxnSpPr>
            <a:cxnSpLocks/>
          </p:cNvCxnSpPr>
          <p:nvPr/>
        </p:nvCxnSpPr>
        <p:spPr>
          <a:xfrm>
            <a:off x="886429" y="694011"/>
            <a:ext cx="3875809"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A49A967-C911-4520-A142-F359BC61BBB9}"/>
              </a:ext>
            </a:extLst>
          </p:cNvPr>
          <p:cNvSpPr/>
          <p:nvPr/>
        </p:nvSpPr>
        <p:spPr>
          <a:xfrm>
            <a:off x="865853" y="1279115"/>
            <a:ext cx="6052326" cy="419100"/>
          </a:xfrm>
          <a:prstGeom prst="rect">
            <a:avLst/>
          </a:prstGeom>
        </p:spPr>
        <p:txBody>
          <a:bodyPr wrap="square" anchor="ctr">
            <a:noAutofit/>
          </a:bodyPr>
          <a:lstStyle/>
          <a:p>
            <a:pPr lvl="0"/>
            <a:r>
              <a:rPr lang="en-US" sz="4000" dirty="0">
                <a:solidFill>
                  <a:srgbClr val="266E99"/>
                </a:solidFill>
                <a:latin typeface="Century Gothic" panose="020F0302020204030204"/>
              </a:rPr>
              <a:t>Heat Anomalies</a:t>
            </a:r>
          </a:p>
        </p:txBody>
      </p:sp>
      <p:graphicFrame>
        <p:nvGraphicFramePr>
          <p:cNvPr id="2" name="Diagram 1">
            <a:extLst>
              <a:ext uri="{FF2B5EF4-FFF2-40B4-BE49-F238E27FC236}">
                <a16:creationId xmlns:a16="http://schemas.microsoft.com/office/drawing/2014/main" id="{167025C0-7F01-467C-AB5E-C4D1C4238F15}"/>
              </a:ext>
            </a:extLst>
          </p:cNvPr>
          <p:cNvGraphicFramePr/>
          <p:nvPr>
            <p:extLst>
              <p:ext uri="{D42A27DB-BD31-4B8C-83A1-F6EECF244321}">
                <p14:modId xmlns:p14="http://schemas.microsoft.com/office/powerpoint/2010/main" val="4268566871"/>
              </p:ext>
            </p:extLst>
          </p:nvPr>
        </p:nvGraphicFramePr>
        <p:xfrm>
          <a:off x="495297" y="1920843"/>
          <a:ext cx="11201406" cy="42778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2" name="TextBox 31">
            <a:extLst>
              <a:ext uri="{FF2B5EF4-FFF2-40B4-BE49-F238E27FC236}">
                <a16:creationId xmlns:a16="http://schemas.microsoft.com/office/drawing/2014/main" id="{46E086F2-08B2-4AAD-BCCE-D0CC64D9A7EF}"/>
              </a:ext>
            </a:extLst>
          </p:cNvPr>
          <p:cNvSpPr txBox="1"/>
          <p:nvPr/>
        </p:nvSpPr>
        <p:spPr>
          <a:xfrm>
            <a:off x="736715" y="6530782"/>
            <a:ext cx="5492173" cy="415498"/>
          </a:xfrm>
          <a:prstGeom prst="rect">
            <a:avLst/>
          </a:prstGeom>
          <a:noFill/>
        </p:spPr>
        <p:txBody>
          <a:bodyPr wrap="square" rtlCol="0">
            <a:spAutoFit/>
          </a:bodyPr>
          <a:lstStyle/>
          <a:p>
            <a:r>
              <a:rPr lang="en-US" sz="105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Illustrations credits: Photo by Pat Whelen from </a:t>
            </a:r>
            <a:r>
              <a:rPr lang="en-US" sz="105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Pexels</a:t>
            </a:r>
            <a:endParaRPr lang="en-US" sz="105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r>
              <a:rPr lang="en-US" sz="105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a:t>
            </a:r>
            <a:endParaRPr lang="en-US" sz="1050" i="1" dirty="0">
              <a:solidFill>
                <a:schemeClr val="tx1">
                  <a:lumMod val="75000"/>
                  <a:lumOff val="25000"/>
                </a:schemeClr>
              </a:solidFill>
              <a:latin typeface="Century Gothic" panose="020B0502020202020204" pitchFamily="34" charset="0"/>
            </a:endParaRPr>
          </a:p>
        </p:txBody>
      </p:sp>
      <p:grpSp>
        <p:nvGrpSpPr>
          <p:cNvPr id="33" name="Group 32">
            <a:extLst>
              <a:ext uri="{FF2B5EF4-FFF2-40B4-BE49-F238E27FC236}">
                <a16:creationId xmlns:a16="http://schemas.microsoft.com/office/drawing/2014/main" id="{98EF7E04-75B2-432D-9B06-4E68D57D0D55}"/>
              </a:ext>
            </a:extLst>
          </p:cNvPr>
          <p:cNvGrpSpPr/>
          <p:nvPr/>
        </p:nvGrpSpPr>
        <p:grpSpPr>
          <a:xfrm>
            <a:off x="-138134" y="6161777"/>
            <a:ext cx="12382500" cy="609300"/>
            <a:chOff x="-95250" y="6180420"/>
            <a:chExt cx="12382500" cy="609300"/>
          </a:xfrm>
          <a:effectLst>
            <a:outerShdw blurRad="50800" dist="38100" dir="2700000" algn="tl" rotWithShape="0">
              <a:prstClr val="black">
                <a:alpha val="40000"/>
              </a:prstClr>
            </a:outerShdw>
          </a:effectLst>
        </p:grpSpPr>
        <p:sp>
          <p:nvSpPr>
            <p:cNvPr id="34" name="Rectangle 33">
              <a:extLst>
                <a:ext uri="{FF2B5EF4-FFF2-40B4-BE49-F238E27FC236}">
                  <a16:creationId xmlns:a16="http://schemas.microsoft.com/office/drawing/2014/main" id="{D68A38A2-35FA-4B2A-9C46-F14389BEE9D6}"/>
                </a:ext>
              </a:extLst>
            </p:cNvPr>
            <p:cNvSpPr/>
            <p:nvPr/>
          </p:nvSpPr>
          <p:spPr>
            <a:xfrm>
              <a:off x="-95250" y="6392499"/>
              <a:ext cx="12382500" cy="147639"/>
            </a:xfrm>
            <a:prstGeom prst="rect">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D5539364-4316-4355-8FEC-2D82E725499F}"/>
                </a:ext>
              </a:extLst>
            </p:cNvPr>
            <p:cNvPicPr>
              <a:picLocks noChangeAspect="1"/>
            </p:cNvPicPr>
            <p:nvPr/>
          </p:nvPicPr>
          <p:blipFill rotWithShape="1">
            <a:blip r:embed="rId10"/>
            <a:srcRect l="10115" t="16772" r="27615" b="30245"/>
            <a:stretch/>
          </p:blipFill>
          <p:spPr>
            <a:xfrm>
              <a:off x="186636" y="6180420"/>
              <a:ext cx="617322" cy="609300"/>
            </a:xfrm>
            <a:prstGeom prst="flowChartConnector">
              <a:avLst/>
            </a:prstGeom>
          </p:spPr>
        </p:pic>
      </p:grpSp>
    </p:spTree>
    <p:extLst>
      <p:ext uri="{BB962C8B-B14F-4D97-AF65-F5344CB8AC3E}">
        <p14:creationId xmlns:p14="http://schemas.microsoft.com/office/powerpoint/2010/main" val="1082029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Map&#10;&#10;Description automatically generated">
            <a:extLst>
              <a:ext uri="{FF2B5EF4-FFF2-40B4-BE49-F238E27FC236}">
                <a16:creationId xmlns:a16="http://schemas.microsoft.com/office/drawing/2014/main" id="{51ED14A6-6021-4C69-92B1-B9D19EE0C7FF}"/>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5406" t="210" r="9945" b="9623"/>
          <a:stretch/>
        </p:blipFill>
        <p:spPr>
          <a:xfrm>
            <a:off x="2782131" y="1570567"/>
            <a:ext cx="4331860" cy="4043180"/>
          </a:xfrm>
          <a:prstGeom prst="rect">
            <a:avLst/>
          </a:prstGeom>
          <a:effectLst>
            <a:outerShdw blurRad="50800" dist="38100" dir="2700000" algn="tl" rotWithShape="0">
              <a:prstClr val="black">
                <a:alpha val="40000"/>
              </a:prstClr>
            </a:outerShdw>
          </a:effectLst>
        </p:spPr>
      </p:pic>
      <p:pic>
        <p:nvPicPr>
          <p:cNvPr id="13" name="Picture 12" descr="Map&#10;&#10;Description automatically generated">
            <a:extLst>
              <a:ext uri="{FF2B5EF4-FFF2-40B4-BE49-F238E27FC236}">
                <a16:creationId xmlns:a16="http://schemas.microsoft.com/office/drawing/2014/main" id="{8DEBB84A-C421-4A89-9DAA-BBB4861A7B5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15040" t="-353" r="9966" b="9863"/>
          <a:stretch/>
        </p:blipFill>
        <p:spPr>
          <a:xfrm>
            <a:off x="7193810" y="1570567"/>
            <a:ext cx="4331859" cy="4039073"/>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DD36AFAA-9E1D-4389-AE1C-319846D2247C}"/>
              </a:ext>
            </a:extLst>
          </p:cNvPr>
          <p:cNvSpPr/>
          <p:nvPr/>
        </p:nvSpPr>
        <p:spPr>
          <a:xfrm>
            <a:off x="671721" y="672469"/>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RESULTS</a:t>
            </a:r>
          </a:p>
        </p:txBody>
      </p:sp>
      <p:cxnSp>
        <p:nvCxnSpPr>
          <p:cNvPr id="6" name="Straight Connector 5">
            <a:extLst>
              <a:ext uri="{FF2B5EF4-FFF2-40B4-BE49-F238E27FC236}">
                <a16:creationId xmlns:a16="http://schemas.microsoft.com/office/drawing/2014/main" id="{8A673529-0F2E-4420-9008-5457C40CE28D}"/>
              </a:ext>
            </a:extLst>
          </p:cNvPr>
          <p:cNvCxnSpPr>
            <a:cxnSpLocks/>
          </p:cNvCxnSpPr>
          <p:nvPr/>
        </p:nvCxnSpPr>
        <p:spPr>
          <a:xfrm>
            <a:off x="758315" y="1208434"/>
            <a:ext cx="18308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8CE2C8-0F64-4E47-99D9-5EEE8DB84072}"/>
              </a:ext>
            </a:extLst>
          </p:cNvPr>
          <p:cNvCxnSpPr>
            <a:cxnSpLocks/>
          </p:cNvCxnSpPr>
          <p:nvPr/>
        </p:nvCxnSpPr>
        <p:spPr>
          <a:xfrm>
            <a:off x="758315" y="446434"/>
            <a:ext cx="18308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DD88180-FF1F-4E32-912E-3D0F4B13248E}"/>
              </a:ext>
            </a:extLst>
          </p:cNvPr>
          <p:cNvSpPr/>
          <p:nvPr/>
        </p:nvSpPr>
        <p:spPr>
          <a:xfrm>
            <a:off x="2654250" y="672469"/>
            <a:ext cx="9057974" cy="419100"/>
          </a:xfrm>
          <a:prstGeom prst="rect">
            <a:avLst/>
          </a:prstGeom>
        </p:spPr>
        <p:txBody>
          <a:bodyPr wrap="square" anchor="ctr">
            <a:noAutofit/>
          </a:bodyPr>
          <a:lstStyle/>
          <a:p>
            <a:pPr lvl="0"/>
            <a:r>
              <a:rPr lang="en-US" sz="4000" dirty="0">
                <a:solidFill>
                  <a:srgbClr val="266E99"/>
                </a:solidFill>
                <a:latin typeface="Century Gothic" panose="020F0302020204030204"/>
              </a:rPr>
              <a:t>- Heat Anomalies - Daytime</a:t>
            </a:r>
          </a:p>
        </p:txBody>
      </p:sp>
      <p:sp>
        <p:nvSpPr>
          <p:cNvPr id="2" name="TextBox 1">
            <a:extLst>
              <a:ext uri="{FF2B5EF4-FFF2-40B4-BE49-F238E27FC236}">
                <a16:creationId xmlns:a16="http://schemas.microsoft.com/office/drawing/2014/main" id="{28C7474F-84B6-408B-8157-53C486544DE6}"/>
              </a:ext>
            </a:extLst>
          </p:cNvPr>
          <p:cNvSpPr txBox="1"/>
          <p:nvPr/>
        </p:nvSpPr>
        <p:spPr>
          <a:xfrm>
            <a:off x="2712442" y="5620289"/>
            <a:ext cx="4331859" cy="738664"/>
          </a:xfrm>
          <a:prstGeom prst="rect">
            <a:avLst/>
          </a:prstGeom>
          <a:noFill/>
        </p:spPr>
        <p:txBody>
          <a:bodyPr wrap="square" lIns="91440" tIns="45720" rIns="91440" bIns="45720" rtlCol="0" anchor="t">
            <a:spAutoFit/>
          </a:bodyPr>
          <a:lstStyle/>
          <a:p>
            <a:pPr algn="ctr"/>
            <a:r>
              <a:rPr lang="en-US" sz="1400" i="1" dirty="0">
                <a:solidFill>
                  <a:schemeClr val="tx1">
                    <a:lumMod val="75000"/>
                    <a:lumOff val="25000"/>
                  </a:schemeClr>
                </a:solidFill>
                <a:latin typeface="Century Gothic"/>
              </a:rPr>
              <a:t>Fairfax County temperatures compared to the mean temperature for the rural reference areas.</a:t>
            </a:r>
          </a:p>
        </p:txBody>
      </p:sp>
      <p:sp>
        <p:nvSpPr>
          <p:cNvPr id="17" name="TextBox 16">
            <a:extLst>
              <a:ext uri="{FF2B5EF4-FFF2-40B4-BE49-F238E27FC236}">
                <a16:creationId xmlns:a16="http://schemas.microsoft.com/office/drawing/2014/main" id="{3EB99F8F-CB5D-41F1-B483-3364A7D44B65}"/>
              </a:ext>
            </a:extLst>
          </p:cNvPr>
          <p:cNvSpPr txBox="1"/>
          <p:nvPr/>
        </p:nvSpPr>
        <p:spPr>
          <a:xfrm>
            <a:off x="7229607" y="5569224"/>
            <a:ext cx="4331858" cy="523220"/>
          </a:xfrm>
          <a:prstGeom prst="rect">
            <a:avLst/>
          </a:prstGeom>
          <a:noFill/>
        </p:spPr>
        <p:txBody>
          <a:bodyPr wrap="square" lIns="91440" tIns="45720" rIns="91440" bIns="45720" rtlCol="0" anchor="t">
            <a:spAutoFit/>
          </a:bodyPr>
          <a:lstStyle/>
          <a:p>
            <a:pPr algn="ctr"/>
            <a:r>
              <a:rPr lang="en-US" sz="1400" i="1" dirty="0">
                <a:solidFill>
                  <a:schemeClr val="tx1">
                    <a:lumMod val="75000"/>
                    <a:lumOff val="25000"/>
                  </a:schemeClr>
                </a:solidFill>
                <a:latin typeface="Century Gothic"/>
              </a:rPr>
              <a:t>Fairfax County temperatures compared to the county mean temperature.</a:t>
            </a:r>
          </a:p>
        </p:txBody>
      </p:sp>
      <p:pic>
        <p:nvPicPr>
          <p:cNvPr id="63" name="Graphic 62" descr="Pin with solid fill">
            <a:extLst>
              <a:ext uri="{FF2B5EF4-FFF2-40B4-BE49-F238E27FC236}">
                <a16:creationId xmlns:a16="http://schemas.microsoft.com/office/drawing/2014/main" id="{5ACA2D55-F4FD-430C-A217-6C1A2B7CD8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3352566">
            <a:off x="9466239" y="2497370"/>
            <a:ext cx="363691" cy="363691"/>
          </a:xfrm>
          <a:prstGeom prst="rect">
            <a:avLst/>
          </a:prstGeom>
          <a:effectLst>
            <a:glow rad="63500">
              <a:schemeClr val="accent4">
                <a:satMod val="175000"/>
                <a:alpha val="40000"/>
              </a:schemeClr>
            </a:glow>
          </a:effectLst>
        </p:spPr>
      </p:pic>
      <p:sp>
        <p:nvSpPr>
          <p:cNvPr id="9" name="TextBox 8">
            <a:extLst>
              <a:ext uri="{FF2B5EF4-FFF2-40B4-BE49-F238E27FC236}">
                <a16:creationId xmlns:a16="http://schemas.microsoft.com/office/drawing/2014/main" id="{0508B3C3-8065-420B-8117-F176E129A0B1}"/>
              </a:ext>
            </a:extLst>
          </p:cNvPr>
          <p:cNvSpPr txBox="1"/>
          <p:nvPr/>
        </p:nvSpPr>
        <p:spPr>
          <a:xfrm>
            <a:off x="9648084" y="2105545"/>
            <a:ext cx="1811590" cy="369332"/>
          </a:xfrm>
          <a:prstGeom prst="rect">
            <a:avLst/>
          </a:prstGeom>
          <a:noFill/>
        </p:spPr>
        <p:txBody>
          <a:bodyPr wrap="square" rtlCol="0">
            <a:spAutoFit/>
          </a:bodyPr>
          <a:lstStyle/>
          <a:p>
            <a:r>
              <a:rPr lang="en-US" dirty="0">
                <a:solidFill>
                  <a:schemeClr val="bg1">
                    <a:lumMod val="85000"/>
                  </a:schemeClr>
                </a:solidFill>
                <a:latin typeface="Century Gothic" panose="020B0502020202020204" pitchFamily="34" charset="0"/>
              </a:rPr>
              <a:t>Tyson’s Corner</a:t>
            </a:r>
          </a:p>
        </p:txBody>
      </p:sp>
      <p:grpSp>
        <p:nvGrpSpPr>
          <p:cNvPr id="10" name="Group 9">
            <a:extLst>
              <a:ext uri="{FF2B5EF4-FFF2-40B4-BE49-F238E27FC236}">
                <a16:creationId xmlns:a16="http://schemas.microsoft.com/office/drawing/2014/main" id="{AA68A590-2166-4308-AF39-B6450DEBDA6B}"/>
              </a:ext>
            </a:extLst>
          </p:cNvPr>
          <p:cNvGrpSpPr/>
          <p:nvPr/>
        </p:nvGrpSpPr>
        <p:grpSpPr>
          <a:xfrm>
            <a:off x="998267" y="1791759"/>
            <a:ext cx="1411123" cy="3991015"/>
            <a:chOff x="998267" y="1791759"/>
            <a:chExt cx="1411123" cy="3991015"/>
          </a:xfrm>
        </p:grpSpPr>
        <p:pic>
          <p:nvPicPr>
            <p:cNvPr id="1029" name="Picture 5">
              <a:extLst>
                <a:ext uri="{FF2B5EF4-FFF2-40B4-BE49-F238E27FC236}">
                  <a16:creationId xmlns:a16="http://schemas.microsoft.com/office/drawing/2014/main" id="{DCA971BA-9E9D-4EC3-87CE-2A0FC0D147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3944" y="3190486"/>
              <a:ext cx="209885" cy="10618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2838B2-FABE-42AD-A017-2CED671FAD6E}"/>
                </a:ext>
              </a:extLst>
            </p:cNvPr>
            <p:cNvSpPr txBox="1"/>
            <p:nvPr/>
          </p:nvSpPr>
          <p:spPr>
            <a:xfrm>
              <a:off x="1348668" y="2792980"/>
              <a:ext cx="487329"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˚F</a:t>
              </a:r>
            </a:p>
          </p:txBody>
        </p:sp>
        <p:sp>
          <p:nvSpPr>
            <p:cNvPr id="36" name="TextBox 35">
              <a:extLst>
                <a:ext uri="{FF2B5EF4-FFF2-40B4-BE49-F238E27FC236}">
                  <a16:creationId xmlns:a16="http://schemas.microsoft.com/office/drawing/2014/main" id="{A625E4AA-8D2C-40D6-BCC4-8A25EA53AD3D}"/>
                </a:ext>
              </a:extLst>
            </p:cNvPr>
            <p:cNvSpPr txBox="1"/>
            <p:nvPr/>
          </p:nvSpPr>
          <p:spPr>
            <a:xfrm>
              <a:off x="998267" y="2139551"/>
              <a:ext cx="1411123"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Hottest place</a:t>
              </a:r>
            </a:p>
          </p:txBody>
        </p:sp>
        <p:pic>
          <p:nvPicPr>
            <p:cNvPr id="37" name="Graphic 36" descr="Pin with solid fill">
              <a:extLst>
                <a:ext uri="{FF2B5EF4-FFF2-40B4-BE49-F238E27FC236}">
                  <a16:creationId xmlns:a16="http://schemas.microsoft.com/office/drawing/2014/main" id="{3E4ADED8-A97F-4FE0-A727-624DD58CC4D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rot="3352566">
              <a:off x="1449770" y="1791759"/>
              <a:ext cx="363691" cy="363691"/>
            </a:xfrm>
            <a:prstGeom prst="rect">
              <a:avLst/>
            </a:prstGeom>
          </p:spPr>
        </p:pic>
        <p:grpSp>
          <p:nvGrpSpPr>
            <p:cNvPr id="39" name="Group 38">
              <a:extLst>
                <a:ext uri="{FF2B5EF4-FFF2-40B4-BE49-F238E27FC236}">
                  <a16:creationId xmlns:a16="http://schemas.microsoft.com/office/drawing/2014/main" id="{2AC11833-7870-4510-ABD9-4757669EA58C}"/>
                </a:ext>
              </a:extLst>
            </p:cNvPr>
            <p:cNvGrpSpPr/>
            <p:nvPr/>
          </p:nvGrpSpPr>
          <p:grpSpPr>
            <a:xfrm>
              <a:off x="1230567" y="4659923"/>
              <a:ext cx="745332" cy="1122851"/>
              <a:chOff x="1241175" y="4346562"/>
              <a:chExt cx="745332" cy="1122851"/>
            </a:xfrm>
          </p:grpSpPr>
          <p:grpSp>
            <p:nvGrpSpPr>
              <p:cNvPr id="40" name="Group 39">
                <a:extLst>
                  <a:ext uri="{FF2B5EF4-FFF2-40B4-BE49-F238E27FC236}">
                    <a16:creationId xmlns:a16="http://schemas.microsoft.com/office/drawing/2014/main" id="{B43FB9BF-D9CF-4656-A62E-E97663631D6C}"/>
                  </a:ext>
                </a:extLst>
              </p:cNvPr>
              <p:cNvGrpSpPr/>
              <p:nvPr/>
            </p:nvGrpSpPr>
            <p:grpSpPr>
              <a:xfrm>
                <a:off x="1241175" y="5010625"/>
                <a:ext cx="745332" cy="458788"/>
                <a:chOff x="1241175" y="5010625"/>
                <a:chExt cx="745332" cy="458788"/>
              </a:xfrm>
            </p:grpSpPr>
            <p:sp>
              <p:nvSpPr>
                <p:cNvPr id="46" name="TextBox 45">
                  <a:extLst>
                    <a:ext uri="{FF2B5EF4-FFF2-40B4-BE49-F238E27FC236}">
                      <a16:creationId xmlns:a16="http://schemas.microsoft.com/office/drawing/2014/main" id="{814EBA50-52E4-410E-8364-252167DF7B43}"/>
                    </a:ext>
                  </a:extLst>
                </p:cNvPr>
                <p:cNvSpPr txBox="1"/>
                <p:nvPr/>
              </p:nvSpPr>
              <p:spPr>
                <a:xfrm>
                  <a:off x="1241175" y="5015219"/>
                  <a:ext cx="196435" cy="215445"/>
                </a:xfrm>
                <a:prstGeom prst="rect">
                  <a:avLst/>
                </a:prstGeom>
                <a:noFill/>
                <a:ln>
                  <a:noFill/>
                </a:ln>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0</a:t>
                  </a:r>
                </a:p>
              </p:txBody>
            </p:sp>
            <p:cxnSp>
              <p:nvCxnSpPr>
                <p:cNvPr id="48" name="Connector: Elbow 47">
                  <a:extLst>
                    <a:ext uri="{FF2B5EF4-FFF2-40B4-BE49-F238E27FC236}">
                      <a16:creationId xmlns:a16="http://schemas.microsoft.com/office/drawing/2014/main" id="{415D117D-BE5E-42F3-8C18-599624573086}"/>
                    </a:ext>
                  </a:extLst>
                </p:cNvPr>
                <p:cNvCxnSpPr>
                  <a:cxnSpLocks/>
                </p:cNvCxnSpPr>
                <p:nvPr/>
              </p:nvCxnSpPr>
              <p:spPr>
                <a:xfrm>
                  <a:off x="1334262" y="5190514"/>
                  <a:ext cx="557162" cy="82976"/>
                </a:xfrm>
                <a:prstGeom prst="bentConnector3">
                  <a:avLst>
                    <a:gd name="adj1" fmla="val 90"/>
                  </a:avLst>
                </a:prstGeom>
                <a:noFill/>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E9EE0681-EB02-4FCA-80EE-7D2806D0F9EC}"/>
                    </a:ext>
                  </a:extLst>
                </p:cNvPr>
                <p:cNvSpPr txBox="1"/>
                <p:nvPr/>
              </p:nvSpPr>
              <p:spPr>
                <a:xfrm>
                  <a:off x="1795703" y="5010625"/>
                  <a:ext cx="190804" cy="215445"/>
                </a:xfrm>
                <a:prstGeom prst="rect">
                  <a:avLst/>
                </a:prstGeom>
                <a:noFill/>
                <a:ln>
                  <a:noFill/>
                </a:ln>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5</a:t>
                  </a:r>
                </a:p>
              </p:txBody>
            </p:sp>
            <p:sp>
              <p:nvSpPr>
                <p:cNvPr id="50" name="TextBox 49">
                  <a:extLst>
                    <a:ext uri="{FF2B5EF4-FFF2-40B4-BE49-F238E27FC236}">
                      <a16:creationId xmlns:a16="http://schemas.microsoft.com/office/drawing/2014/main" id="{162C21D5-F218-478D-8F51-4615D749B7FB}"/>
                    </a:ext>
                  </a:extLst>
                </p:cNvPr>
                <p:cNvSpPr txBox="1"/>
                <p:nvPr/>
              </p:nvSpPr>
              <p:spPr>
                <a:xfrm>
                  <a:off x="1348929" y="5253968"/>
                  <a:ext cx="545843" cy="215445"/>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miles</a:t>
                  </a:r>
                </a:p>
              </p:txBody>
            </p:sp>
            <p:cxnSp>
              <p:nvCxnSpPr>
                <p:cNvPr id="51" name="Connector: Elbow 50">
                  <a:extLst>
                    <a:ext uri="{FF2B5EF4-FFF2-40B4-BE49-F238E27FC236}">
                      <a16:creationId xmlns:a16="http://schemas.microsoft.com/office/drawing/2014/main" id="{9492232A-AC9E-4022-89B3-375E43E85400}"/>
                    </a:ext>
                  </a:extLst>
                </p:cNvPr>
                <p:cNvCxnSpPr>
                  <a:cxnSpLocks/>
                </p:cNvCxnSpPr>
                <p:nvPr/>
              </p:nvCxnSpPr>
              <p:spPr>
                <a:xfrm flipH="1">
                  <a:off x="1330914" y="5190386"/>
                  <a:ext cx="557162" cy="82976"/>
                </a:xfrm>
                <a:prstGeom prst="bentConnector3">
                  <a:avLst>
                    <a:gd name="adj1" fmla="val 90"/>
                  </a:avLst>
                </a:prstGeom>
                <a:noFill/>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6C1EA454-455C-4FFD-A5CE-9359DBA7A18B}"/>
                  </a:ext>
                </a:extLst>
              </p:cNvPr>
              <p:cNvGrpSpPr/>
              <p:nvPr/>
            </p:nvGrpSpPr>
            <p:grpSpPr>
              <a:xfrm>
                <a:off x="1504553" y="4346562"/>
                <a:ext cx="209884" cy="645154"/>
                <a:chOff x="1504553" y="4519555"/>
                <a:chExt cx="209884" cy="645154"/>
              </a:xfrm>
            </p:grpSpPr>
            <p:sp>
              <p:nvSpPr>
                <p:cNvPr id="42" name="Freeform: Shape 41">
                  <a:extLst>
                    <a:ext uri="{FF2B5EF4-FFF2-40B4-BE49-F238E27FC236}">
                      <a16:creationId xmlns:a16="http://schemas.microsoft.com/office/drawing/2014/main" id="{6647EAA1-EAA2-4229-A067-5C289953BD54}"/>
                    </a:ext>
                  </a:extLst>
                </p:cNvPr>
                <p:cNvSpPr/>
                <p:nvPr/>
              </p:nvSpPr>
              <p:spPr>
                <a:xfrm>
                  <a:off x="1542375" y="4855889"/>
                  <a:ext cx="67123" cy="308692"/>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3" name="Freeform: Shape 42">
                  <a:extLst>
                    <a:ext uri="{FF2B5EF4-FFF2-40B4-BE49-F238E27FC236}">
                      <a16:creationId xmlns:a16="http://schemas.microsoft.com/office/drawing/2014/main" id="{E712A95E-AA11-4E1E-9E39-D47A6B241C49}"/>
                    </a:ext>
                  </a:extLst>
                </p:cNvPr>
                <p:cNvSpPr/>
                <p:nvPr/>
              </p:nvSpPr>
              <p:spPr>
                <a:xfrm flipH="1">
                  <a:off x="1615126" y="4856017"/>
                  <a:ext cx="67123" cy="308692"/>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4" name="TextBox 43">
                  <a:extLst>
                    <a:ext uri="{FF2B5EF4-FFF2-40B4-BE49-F238E27FC236}">
                      <a16:creationId xmlns:a16="http://schemas.microsoft.com/office/drawing/2014/main" id="{42DFEA7A-DC7D-43D0-8D2F-0B8E01234BC0}"/>
                    </a:ext>
                  </a:extLst>
                </p:cNvPr>
                <p:cNvSpPr txBox="1"/>
                <p:nvPr/>
              </p:nvSpPr>
              <p:spPr>
                <a:xfrm>
                  <a:off x="1504553" y="4519555"/>
                  <a:ext cx="209884" cy="276999"/>
                </a:xfrm>
                <a:prstGeom prst="rect">
                  <a:avLst/>
                </a:prstGeom>
                <a:noFill/>
              </p:spPr>
              <p:txBody>
                <a:bodyPr wrap="square" rtlCol="0">
                  <a:spAutoFit/>
                </a:bodyPr>
                <a:lstStyle/>
                <a:p>
                  <a:pPr algn="ctr"/>
                  <a:r>
                    <a:rPr lang="en-US" sz="1200" b="1" dirty="0">
                      <a:solidFill>
                        <a:schemeClr val="tx1">
                          <a:lumMod val="75000"/>
                          <a:lumOff val="25000"/>
                        </a:schemeClr>
                      </a:solidFill>
                    </a:rPr>
                    <a:t>N</a:t>
                  </a:r>
                </a:p>
              </p:txBody>
            </p:sp>
          </p:grpSp>
        </p:grpSp>
        <p:sp>
          <p:nvSpPr>
            <p:cNvPr id="57" name="TextBox 56">
              <a:extLst>
                <a:ext uri="{FF2B5EF4-FFF2-40B4-BE49-F238E27FC236}">
                  <a16:creationId xmlns:a16="http://schemas.microsoft.com/office/drawing/2014/main" id="{ED305A2A-3568-4D5C-B4FD-DD08A4BA0ED4}"/>
                </a:ext>
              </a:extLst>
            </p:cNvPr>
            <p:cNvSpPr txBox="1"/>
            <p:nvPr/>
          </p:nvSpPr>
          <p:spPr>
            <a:xfrm>
              <a:off x="1674489" y="3045689"/>
              <a:ext cx="63457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+ 20</a:t>
              </a:r>
            </a:p>
          </p:txBody>
        </p:sp>
        <p:sp>
          <p:nvSpPr>
            <p:cNvPr id="58" name="TextBox 57">
              <a:extLst>
                <a:ext uri="{FF2B5EF4-FFF2-40B4-BE49-F238E27FC236}">
                  <a16:creationId xmlns:a16="http://schemas.microsoft.com/office/drawing/2014/main" id="{47001EED-54D0-47A8-9BF0-7E596397440B}"/>
                </a:ext>
              </a:extLst>
            </p:cNvPr>
            <p:cNvSpPr txBox="1"/>
            <p:nvPr/>
          </p:nvSpPr>
          <p:spPr>
            <a:xfrm>
              <a:off x="1674488" y="4067418"/>
              <a:ext cx="63457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- 20</a:t>
              </a:r>
            </a:p>
          </p:txBody>
        </p:sp>
      </p:grpSp>
      <p:sp>
        <p:nvSpPr>
          <p:cNvPr id="4" name="TextBox 3">
            <a:extLst>
              <a:ext uri="{FF2B5EF4-FFF2-40B4-BE49-F238E27FC236}">
                <a16:creationId xmlns:a16="http://schemas.microsoft.com/office/drawing/2014/main" id="{52C939A6-B51C-41EB-A8EC-72513677A3C8}"/>
              </a:ext>
            </a:extLst>
          </p:cNvPr>
          <p:cNvSpPr txBox="1"/>
          <p:nvPr/>
        </p:nvSpPr>
        <p:spPr>
          <a:xfrm>
            <a:off x="4432222" y="1712569"/>
            <a:ext cx="2610012" cy="1323439"/>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r"/>
            <a:r>
              <a:rPr lang="en-US" sz="2000" b="1" dirty="0">
                <a:solidFill>
                  <a:schemeClr val="bg1"/>
                </a:solidFill>
                <a:latin typeface="Century Gothic"/>
              </a:rPr>
              <a:t>Anomaly to</a:t>
            </a:r>
          </a:p>
          <a:p>
            <a:pPr algn="r"/>
            <a:r>
              <a:rPr lang="en-US" sz="2000" b="1" dirty="0">
                <a:solidFill>
                  <a:schemeClr val="bg1"/>
                </a:solidFill>
                <a:latin typeface="Century Gothic"/>
              </a:rPr>
              <a:t>Reference</a:t>
            </a:r>
            <a:endParaRPr lang="en-US" sz="2000" b="1" dirty="0">
              <a:solidFill>
                <a:schemeClr val="bg1"/>
              </a:solidFill>
              <a:latin typeface="Century Gothic" panose="020B0502020202020204" pitchFamily="34" charset="0"/>
            </a:endParaRPr>
          </a:p>
          <a:p>
            <a:pPr algn="r"/>
            <a:r>
              <a:rPr lang="en-US" sz="2000" b="1" dirty="0">
                <a:solidFill>
                  <a:schemeClr val="bg1"/>
                </a:solidFill>
                <a:latin typeface="Century Gothic"/>
              </a:rPr>
              <a:t>Mean</a:t>
            </a:r>
            <a:endParaRPr lang="en-US" sz="2000" b="1" dirty="0">
              <a:solidFill>
                <a:schemeClr val="bg1"/>
              </a:solidFill>
              <a:latin typeface="Century Gothic" panose="020B0502020202020204" pitchFamily="34" charset="0"/>
            </a:endParaRPr>
          </a:p>
          <a:p>
            <a:pPr algn="r"/>
            <a:endParaRPr lang="en-US" sz="2000" b="1" dirty="0">
              <a:solidFill>
                <a:schemeClr val="bg1"/>
              </a:solidFill>
              <a:latin typeface="Century Gothic" panose="020B0502020202020204" pitchFamily="34" charset="0"/>
            </a:endParaRPr>
          </a:p>
        </p:txBody>
      </p:sp>
      <p:sp>
        <p:nvSpPr>
          <p:cNvPr id="33" name="TextBox 32">
            <a:extLst>
              <a:ext uri="{FF2B5EF4-FFF2-40B4-BE49-F238E27FC236}">
                <a16:creationId xmlns:a16="http://schemas.microsoft.com/office/drawing/2014/main" id="{586E5047-0FC8-4C59-84E3-E2B7B523F420}"/>
              </a:ext>
            </a:extLst>
          </p:cNvPr>
          <p:cNvSpPr txBox="1"/>
          <p:nvPr/>
        </p:nvSpPr>
        <p:spPr>
          <a:xfrm>
            <a:off x="7228194" y="1710316"/>
            <a:ext cx="2610012" cy="1323439"/>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r>
              <a:rPr lang="en-US" sz="2000" b="1" dirty="0">
                <a:solidFill>
                  <a:schemeClr val="bg1"/>
                </a:solidFill>
                <a:latin typeface="Century Gothic"/>
              </a:rPr>
              <a:t>Anomaly to</a:t>
            </a:r>
            <a:endParaRPr lang="en-US" dirty="0"/>
          </a:p>
          <a:p>
            <a:r>
              <a:rPr lang="en-US" sz="2000" b="1" dirty="0">
                <a:solidFill>
                  <a:schemeClr val="bg1"/>
                </a:solidFill>
                <a:latin typeface="Century Gothic"/>
              </a:rPr>
              <a:t>County</a:t>
            </a:r>
            <a:endParaRPr lang="en-US" sz="2000" b="1" dirty="0">
              <a:solidFill>
                <a:schemeClr val="bg1"/>
              </a:solidFill>
              <a:latin typeface="Century Gothic" panose="020B0502020202020204" pitchFamily="34" charset="0"/>
            </a:endParaRPr>
          </a:p>
          <a:p>
            <a:r>
              <a:rPr lang="en-US" sz="2000" b="1" dirty="0">
                <a:solidFill>
                  <a:schemeClr val="bg1"/>
                </a:solidFill>
                <a:latin typeface="Century Gothic"/>
              </a:rPr>
              <a:t>Mean</a:t>
            </a:r>
            <a:endParaRPr lang="en-US" sz="2000" b="1" dirty="0">
              <a:solidFill>
                <a:schemeClr val="bg1"/>
              </a:solidFill>
              <a:latin typeface="Century Gothic" panose="020B0502020202020204" pitchFamily="34" charset="0"/>
            </a:endParaRPr>
          </a:p>
          <a:p>
            <a:pPr algn="r"/>
            <a:endParaRPr lang="en-US"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3539390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355B65F892EF48B05F4508F05A727D" ma:contentTypeVersion="12" ma:contentTypeDescription="Create a new document." ma:contentTypeScope="" ma:versionID="c69cafddeb4c3112dcb04428a0bb806b">
  <xsd:schema xmlns:xsd="http://www.w3.org/2001/XMLSchema" xmlns:xs="http://www.w3.org/2001/XMLSchema" xmlns:p="http://schemas.microsoft.com/office/2006/metadata/properties" xmlns:ns2="578628e5-d5d7-4894-b065-23c1825f258f" xmlns:ns3="61c4e6bf-d7ae-473d-afd4-77f5390db304" targetNamespace="http://schemas.microsoft.com/office/2006/metadata/properties" ma:root="true" ma:fieldsID="94ab2364e687b53957fa62773fbf4608" ns2:_="" ns3:_="">
    <xsd:import namespace="578628e5-d5d7-4894-b065-23c1825f258f"/>
    <xsd:import namespace="61c4e6bf-d7ae-473d-afd4-77f5390db30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8628e5-d5d7-4894-b065-23c1825f25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c4e6bf-d7ae-473d-afd4-77f5390db30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1c4e6bf-d7ae-473d-afd4-77f5390db304">
      <UserInfo>
        <DisplayName>Adriana Le Compte</DisplayName>
        <AccountId>6</AccountId>
        <AccountType/>
      </UserInfo>
      <UserInfo>
        <DisplayName>Madeleine Gregory</DisplayName>
        <AccountId>23</AccountId>
        <AccountType/>
      </UserInfo>
      <UserInfo>
        <DisplayName>Amanda Clayton</DisplayName>
        <AccountId>44</AccountId>
        <AccountType/>
      </UserInfo>
    </SharedWithUsers>
  </documentManagement>
</p:properties>
</file>

<file path=customXml/itemProps1.xml><?xml version="1.0" encoding="utf-8"?>
<ds:datastoreItem xmlns:ds="http://schemas.openxmlformats.org/officeDocument/2006/customXml" ds:itemID="{79D749B4-5683-473A-A217-F06A2B47A30E}">
  <ds:schemaRefs>
    <ds:schemaRef ds:uri="578628e5-d5d7-4894-b065-23c1825f258f"/>
    <ds:schemaRef ds:uri="61c4e6bf-d7ae-473d-afd4-77f5390db3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8B66D33-1B4C-4AF7-9CED-43978AB3C180}">
  <ds:schemaRefs>
    <ds:schemaRef ds:uri="http://schemas.microsoft.com/sharepoint/v3/contenttype/forms"/>
  </ds:schemaRefs>
</ds:datastoreItem>
</file>

<file path=customXml/itemProps3.xml><?xml version="1.0" encoding="utf-8"?>
<ds:datastoreItem xmlns:ds="http://schemas.openxmlformats.org/officeDocument/2006/customXml" ds:itemID="{FE76E49E-8D1F-4D06-BCBF-466CB3DC3C5E}">
  <ds:schemaRefs>
    <ds:schemaRef ds:uri="http://schemas.microsoft.com/office/2006/metadata/properties"/>
    <ds:schemaRef ds:uri="61c4e6bf-d7ae-473d-afd4-77f5390db304"/>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578628e5-d5d7-4894-b065-23c1825f258f"/>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48</TotalTime>
  <Words>4909</Words>
  <Application>Microsoft Office PowerPoint</Application>
  <PresentationFormat>Widescreen</PresentationFormat>
  <Paragraphs>549</Paragraphs>
  <Slides>27</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-apple-system</vt:lpstr>
      <vt:lpstr>Arial</vt:lpstr>
      <vt:lpstr>Arial,Sans-Serif</vt:lpstr>
      <vt:lpstr>Calibri</vt:lpstr>
      <vt:lpstr>Century Gothic</vt:lpstr>
      <vt:lpstr>Garamond</vt:lpstr>
      <vt:lpstr>Segoe UI</vt:lpstr>
      <vt:lpstr>Times New Roman</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9</cp:revision>
  <dcterms:created xsi:type="dcterms:W3CDTF">2019-11-12T17:46:59Z</dcterms:created>
  <dcterms:modified xsi:type="dcterms:W3CDTF">2021-08-04T15:09:11Z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0x01010087355B65F892EF48B05F4508F05A727D</vt:lpwstr>
  </property>
</Properties>
</file>