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 id="2147483672" r:id="rId5"/>
  </p:sldMasterIdLst>
  <p:notesMasterIdLst>
    <p:notesMasterId r:id="rId15"/>
  </p:notesMasterIdLst>
  <p:sldIdLst>
    <p:sldId id="554" r:id="rId6"/>
    <p:sldId id="555" r:id="rId7"/>
    <p:sldId id="556" r:id="rId8"/>
    <p:sldId id="549" r:id="rId9"/>
    <p:sldId id="557" r:id="rId10"/>
    <p:sldId id="551" r:id="rId11"/>
    <p:sldId id="552" r:id="rId12"/>
    <p:sldId id="553" r:id="rId13"/>
    <p:sldId id="5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yle, Cayden (LARC-D307)[UNIVERSITIES SPACE RESEARCH ASSOCIATION]" initials="DC(SRA" lastIdx="1" clrIdx="0">
    <p:extLst>
      <p:ext uri="{19B8F6BF-5375-455C-9EA6-DF929625EA0E}">
        <p15:presenceInfo xmlns:p15="http://schemas.microsoft.com/office/powerpoint/2012/main" userId="S::cmdoyle1@ndc.nasa.gov::1989f442-1f29-4f0d-9a70-dbee977d1fa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C208"/>
    <a:srgbClr val="3763B1"/>
    <a:srgbClr val="AB8100"/>
    <a:srgbClr val="F0EA00"/>
    <a:srgbClr val="0033CC"/>
    <a:srgbClr val="D4EFF8"/>
    <a:srgbClr val="E8D9F3"/>
    <a:srgbClr val="9E0000"/>
    <a:srgbClr val="00CC99"/>
    <a:srgbClr val="C1B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98" autoAdjust="0"/>
    <p:restoredTop sz="94660"/>
  </p:normalViewPr>
  <p:slideViewPr>
    <p:cSldViewPr snapToGrid="0">
      <p:cViewPr varScale="1">
        <p:scale>
          <a:sx n="124" d="100"/>
          <a:sy n="124" d="100"/>
        </p:scale>
        <p:origin x="560" y="168"/>
      </p:cViewPr>
      <p:guideLst/>
    </p:cSldViewPr>
  </p:slideViewPr>
  <p:notesTextViewPr>
    <p:cViewPr>
      <p:scale>
        <a:sx n="1" d="1"/>
        <a:sy n="1" d="1"/>
      </p:scale>
      <p:origin x="0" y="0"/>
    </p:cViewPr>
  </p:notesText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rts/_rels/chart1.xml.rels><?xml version="1.0" encoding="UTF-8" standalone="yes"?>
<Relationships xmlns="http://schemas.openxmlformats.org/package/2006/relationships"><Relationship Id="rId3" Type="http://schemas.openxmlformats.org/officeDocument/2006/relationships/oleObject" Target="https://nasa-my.sharepoint.com/personal/cmdoyle1_ndc_nasa_gov/Documents/Documents/NASA%20Internship/OLTARIS%20concrete%20calculation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nasa-my.sharepoint.com/personal/cmdoyle1_ndc_nasa_gov/Documents/Documents/NASA%20Internship/OLTARIS%20concrete%20calculation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nasa-my.sharepoint.com/personal/cmdoyle1_ndc_nasa_gov/Documents/Documents/NASA%20Internship/OLTARIS%20concrete%20calculation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nasa-my.sharepoint.com/personal/cmdoyle1_ndc_nasa_gov/Documents/Documents/NASA%20Internship/OLTARIS%20concrete%20calculation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08807444508658"/>
          <c:y val="6.3629467690110103E-2"/>
          <c:w val="0.76238454911278064"/>
          <c:h val="0.74155433456024022"/>
        </c:manualLayout>
      </c:layout>
      <c:scatterChart>
        <c:scatterStyle val="lineMarker"/>
        <c:varyColors val="0"/>
        <c:ser>
          <c:idx val="1"/>
          <c:order val="0"/>
          <c:tx>
            <c:v>MLS-1</c:v>
          </c:tx>
          <c:spPr>
            <a:ln w="6350" cap="rnd">
              <a:solidFill>
                <a:schemeClr val="accent2"/>
              </a:solidFill>
              <a:round/>
            </a:ln>
            <a:effectLst/>
          </c:spPr>
          <c:marker>
            <c:symbol val="none"/>
          </c:marker>
          <c:xVal>
            <c:numRef>
              <c:f>'Replot GCR'!$F$3:$F$13</c:f>
              <c:numCache>
                <c:formatCode>General</c:formatCode>
                <c:ptCount val="11"/>
                <c:pt idx="0">
                  <c:v>0</c:v>
                </c:pt>
                <c:pt idx="1">
                  <c:v>18.5</c:v>
                </c:pt>
                <c:pt idx="2">
                  <c:v>37</c:v>
                </c:pt>
                <c:pt idx="3">
                  <c:v>55.5</c:v>
                </c:pt>
                <c:pt idx="4">
                  <c:v>74</c:v>
                </c:pt>
                <c:pt idx="5">
                  <c:v>92.5</c:v>
                </c:pt>
                <c:pt idx="6">
                  <c:v>111</c:v>
                </c:pt>
                <c:pt idx="7">
                  <c:v>129.5</c:v>
                </c:pt>
                <c:pt idx="8">
                  <c:v>148</c:v>
                </c:pt>
                <c:pt idx="9">
                  <c:v>166.5</c:v>
                </c:pt>
                <c:pt idx="10">
                  <c:v>185</c:v>
                </c:pt>
              </c:numCache>
            </c:numRef>
          </c:xVal>
          <c:yVal>
            <c:numRef>
              <c:f>'Replot GCR'!$H$3:$H$13</c:f>
              <c:numCache>
                <c:formatCode>General</c:formatCode>
                <c:ptCount val="11"/>
                <c:pt idx="0">
                  <c:v>13.756119999999999</c:v>
                </c:pt>
                <c:pt idx="1">
                  <c:v>15.558125</c:v>
                </c:pt>
                <c:pt idx="2">
                  <c:v>14.926309999999999</c:v>
                </c:pt>
                <c:pt idx="3">
                  <c:v>14.25179</c:v>
                </c:pt>
                <c:pt idx="4">
                  <c:v>13.501715000000001</c:v>
                </c:pt>
                <c:pt idx="5">
                  <c:v>12.728645</c:v>
                </c:pt>
                <c:pt idx="6">
                  <c:v>11.895350000000001</c:v>
                </c:pt>
                <c:pt idx="7">
                  <c:v>11.016795</c:v>
                </c:pt>
                <c:pt idx="8">
                  <c:v>10.081664999999999</c:v>
                </c:pt>
                <c:pt idx="9">
                  <c:v>9.0958000000000006</c:v>
                </c:pt>
                <c:pt idx="10">
                  <c:v>8.0654050000000002</c:v>
                </c:pt>
              </c:numCache>
            </c:numRef>
          </c:yVal>
          <c:smooth val="0"/>
          <c:extLst>
            <c:ext xmlns:c16="http://schemas.microsoft.com/office/drawing/2014/chart" uri="{C3380CC4-5D6E-409C-BE32-E72D297353CC}">
              <c16:uniqueId val="{00000000-E92E-4795-B1D7-639F45A0950E}"/>
            </c:ext>
          </c:extLst>
        </c:ser>
        <c:ser>
          <c:idx val="2"/>
          <c:order val="1"/>
          <c:tx>
            <c:v>LLDPE</c:v>
          </c:tx>
          <c:spPr>
            <a:ln w="6350" cap="rnd">
              <a:solidFill>
                <a:schemeClr val="tx1"/>
              </a:solidFill>
              <a:round/>
            </a:ln>
            <a:effectLst/>
          </c:spPr>
          <c:marker>
            <c:symbol val="none"/>
          </c:marker>
          <c:xVal>
            <c:numRef>
              <c:f>'Replot GCR'!$K$3:$K$13</c:f>
              <c:numCache>
                <c:formatCode>General</c:formatCode>
                <c:ptCount val="11"/>
                <c:pt idx="0">
                  <c:v>0</c:v>
                </c:pt>
                <c:pt idx="1">
                  <c:v>9.1999999999999993</c:v>
                </c:pt>
                <c:pt idx="2">
                  <c:v>18.399999999999999</c:v>
                </c:pt>
                <c:pt idx="3">
                  <c:v>27.6</c:v>
                </c:pt>
                <c:pt idx="4">
                  <c:v>36.799999999999997</c:v>
                </c:pt>
                <c:pt idx="5">
                  <c:v>46</c:v>
                </c:pt>
                <c:pt idx="6">
                  <c:v>55.2</c:v>
                </c:pt>
                <c:pt idx="7">
                  <c:v>64.400000000000006</c:v>
                </c:pt>
                <c:pt idx="8">
                  <c:v>73.599999999999994</c:v>
                </c:pt>
                <c:pt idx="9">
                  <c:v>82.8</c:v>
                </c:pt>
                <c:pt idx="10">
                  <c:v>92</c:v>
                </c:pt>
              </c:numCache>
            </c:numRef>
          </c:xVal>
          <c:yVal>
            <c:numRef>
              <c:f>'Replot GCR'!$M$3:$M$13</c:f>
              <c:numCache>
                <c:formatCode>General</c:formatCode>
                <c:ptCount val="11"/>
                <c:pt idx="0">
                  <c:v>13.49259</c:v>
                </c:pt>
                <c:pt idx="1">
                  <c:v>13.905040000000001</c:v>
                </c:pt>
                <c:pt idx="2">
                  <c:v>13.305709999999999</c:v>
                </c:pt>
                <c:pt idx="3">
                  <c:v>12.868074999999997</c:v>
                </c:pt>
                <c:pt idx="4">
                  <c:v>12.422409999999998</c:v>
                </c:pt>
                <c:pt idx="5">
                  <c:v>12.026384999999999</c:v>
                </c:pt>
                <c:pt idx="6">
                  <c:v>11.618314999999999</c:v>
                </c:pt>
                <c:pt idx="7">
                  <c:v>11.209515</c:v>
                </c:pt>
                <c:pt idx="8">
                  <c:v>10.787574999999999</c:v>
                </c:pt>
                <c:pt idx="9">
                  <c:v>10.326945</c:v>
                </c:pt>
                <c:pt idx="10">
                  <c:v>9.8820099999999993</c:v>
                </c:pt>
              </c:numCache>
            </c:numRef>
          </c:yVal>
          <c:smooth val="0"/>
          <c:extLst>
            <c:ext xmlns:c16="http://schemas.microsoft.com/office/drawing/2014/chart" uri="{C3380CC4-5D6E-409C-BE32-E72D297353CC}">
              <c16:uniqueId val="{00000001-E92E-4795-B1D7-639F45A0950E}"/>
            </c:ext>
          </c:extLst>
        </c:ser>
        <c:ser>
          <c:idx val="3"/>
          <c:order val="2"/>
          <c:tx>
            <c:v>10% LLDPE in MLS-1</c:v>
          </c:tx>
          <c:spPr>
            <a:ln w="6350" cap="rnd">
              <a:solidFill>
                <a:srgbClr val="00B050"/>
              </a:solidFill>
              <a:round/>
            </a:ln>
            <a:effectLst/>
          </c:spPr>
          <c:marker>
            <c:symbol val="none"/>
          </c:marker>
          <c:xVal>
            <c:numRef>
              <c:f>'Replot GCR'!$O$3:$O$13</c:f>
              <c:numCache>
                <c:formatCode>General</c:formatCode>
                <c:ptCount val="11"/>
                <c:pt idx="0">
                  <c:v>0</c:v>
                </c:pt>
                <c:pt idx="1">
                  <c:v>17.57</c:v>
                </c:pt>
                <c:pt idx="2">
                  <c:v>35.14</c:v>
                </c:pt>
                <c:pt idx="3">
                  <c:v>52.71</c:v>
                </c:pt>
                <c:pt idx="4">
                  <c:v>70.28</c:v>
                </c:pt>
                <c:pt idx="5">
                  <c:v>87.85</c:v>
                </c:pt>
                <c:pt idx="6">
                  <c:v>105.42</c:v>
                </c:pt>
                <c:pt idx="7">
                  <c:v>122.99</c:v>
                </c:pt>
                <c:pt idx="8">
                  <c:v>140.56</c:v>
                </c:pt>
                <c:pt idx="9">
                  <c:v>158.13</c:v>
                </c:pt>
                <c:pt idx="10">
                  <c:v>175.7</c:v>
                </c:pt>
              </c:numCache>
            </c:numRef>
          </c:xVal>
          <c:yVal>
            <c:numRef>
              <c:f>'Replot GCR'!$Q$3:$Q$13</c:f>
              <c:numCache>
                <c:formatCode>General</c:formatCode>
                <c:ptCount val="11"/>
                <c:pt idx="0">
                  <c:v>13.611215000000001</c:v>
                </c:pt>
                <c:pt idx="1">
                  <c:v>15.092749999999999</c:v>
                </c:pt>
                <c:pt idx="2">
                  <c:v>14.322965</c:v>
                </c:pt>
                <c:pt idx="3">
                  <c:v>13.569240000000001</c:v>
                </c:pt>
                <c:pt idx="4">
                  <c:v>12.797264999999998</c:v>
                </c:pt>
                <c:pt idx="5">
                  <c:v>12.036605</c:v>
                </c:pt>
                <c:pt idx="6">
                  <c:v>11.268645000000001</c:v>
                </c:pt>
                <c:pt idx="7">
                  <c:v>10.497035</c:v>
                </c:pt>
                <c:pt idx="8">
                  <c:v>9.715205000000001</c:v>
                </c:pt>
                <c:pt idx="9">
                  <c:v>8.9209649999999989</c:v>
                </c:pt>
                <c:pt idx="10">
                  <c:v>8.1029999999999998</c:v>
                </c:pt>
              </c:numCache>
            </c:numRef>
          </c:yVal>
          <c:smooth val="0"/>
          <c:extLst>
            <c:ext xmlns:c16="http://schemas.microsoft.com/office/drawing/2014/chart" uri="{C3380CC4-5D6E-409C-BE32-E72D297353CC}">
              <c16:uniqueId val="{00000002-E92E-4795-B1D7-639F45A0950E}"/>
            </c:ext>
          </c:extLst>
        </c:ser>
        <c:ser>
          <c:idx val="4"/>
          <c:order val="3"/>
          <c:tx>
            <c:v>20% LLDPE in MLS-1</c:v>
          </c:tx>
          <c:spPr>
            <a:ln w="6350" cap="rnd">
              <a:solidFill>
                <a:srgbClr val="7030A0"/>
              </a:solidFill>
              <a:round/>
            </a:ln>
            <a:effectLst/>
          </c:spPr>
          <c:marker>
            <c:symbol val="none"/>
          </c:marker>
          <c:xVal>
            <c:numRef>
              <c:f>'Replot GCR'!$S$3:$S$13</c:f>
              <c:numCache>
                <c:formatCode>General</c:formatCode>
                <c:ptCount val="11"/>
                <c:pt idx="0">
                  <c:v>0</c:v>
                </c:pt>
                <c:pt idx="1">
                  <c:v>15.72</c:v>
                </c:pt>
                <c:pt idx="2">
                  <c:v>31.44</c:v>
                </c:pt>
                <c:pt idx="3">
                  <c:v>47.16</c:v>
                </c:pt>
                <c:pt idx="4">
                  <c:v>62.88</c:v>
                </c:pt>
                <c:pt idx="5">
                  <c:v>78.599999999999994</c:v>
                </c:pt>
                <c:pt idx="6">
                  <c:v>94.32</c:v>
                </c:pt>
                <c:pt idx="7">
                  <c:v>110.04</c:v>
                </c:pt>
                <c:pt idx="8">
                  <c:v>125.76</c:v>
                </c:pt>
                <c:pt idx="9">
                  <c:v>141.47999999999999</c:v>
                </c:pt>
                <c:pt idx="10">
                  <c:v>157.19999999999999</c:v>
                </c:pt>
              </c:numCache>
            </c:numRef>
          </c:xVal>
          <c:yVal>
            <c:numRef>
              <c:f>'Replot GCR'!$U$3:$U$13</c:f>
              <c:numCache>
                <c:formatCode>General</c:formatCode>
                <c:ptCount val="11"/>
                <c:pt idx="0">
                  <c:v>13.571795</c:v>
                </c:pt>
                <c:pt idx="1">
                  <c:v>14.920835</c:v>
                </c:pt>
                <c:pt idx="2">
                  <c:v>14.199960000000001</c:v>
                </c:pt>
                <c:pt idx="3">
                  <c:v>13.50062</c:v>
                </c:pt>
                <c:pt idx="4">
                  <c:v>12.816974999999999</c:v>
                </c:pt>
                <c:pt idx="5">
                  <c:v>12.131505000000001</c:v>
                </c:pt>
                <c:pt idx="6">
                  <c:v>11.423040000000002</c:v>
                </c:pt>
                <c:pt idx="7">
                  <c:v>10.733919999999999</c:v>
                </c:pt>
                <c:pt idx="8">
                  <c:v>10.019250000000001</c:v>
                </c:pt>
                <c:pt idx="9">
                  <c:v>9.2958200000000009</c:v>
                </c:pt>
                <c:pt idx="10">
                  <c:v>8.5548699999999993</c:v>
                </c:pt>
              </c:numCache>
            </c:numRef>
          </c:yVal>
          <c:smooth val="0"/>
          <c:extLst>
            <c:ext xmlns:c16="http://schemas.microsoft.com/office/drawing/2014/chart" uri="{C3380CC4-5D6E-409C-BE32-E72D297353CC}">
              <c16:uniqueId val="{00000003-E92E-4795-B1D7-639F45A0950E}"/>
            </c:ext>
          </c:extLst>
        </c:ser>
        <c:ser>
          <c:idx val="0"/>
          <c:order val="4"/>
          <c:tx>
            <c:v>IsoGeo</c:v>
          </c:tx>
          <c:spPr>
            <a:ln w="6350" cap="rnd">
              <a:solidFill>
                <a:schemeClr val="accent1"/>
              </a:solidFill>
              <a:round/>
            </a:ln>
            <a:effectLst/>
          </c:spPr>
          <c:marker>
            <c:symbol val="none"/>
          </c:marker>
          <c:xVal>
            <c:numRef>
              <c:f>'Replot GCR'!$A$3:$A$13</c:f>
              <c:numCache>
                <c:formatCode>General</c:formatCode>
                <c:ptCount val="11"/>
                <c:pt idx="0">
                  <c:v>0</c:v>
                </c:pt>
                <c:pt idx="1">
                  <c:v>22.9</c:v>
                </c:pt>
                <c:pt idx="2">
                  <c:v>45.8</c:v>
                </c:pt>
                <c:pt idx="3">
                  <c:v>68.7</c:v>
                </c:pt>
                <c:pt idx="4">
                  <c:v>91.6</c:v>
                </c:pt>
                <c:pt idx="5">
                  <c:v>114.5</c:v>
                </c:pt>
                <c:pt idx="6">
                  <c:v>137.4</c:v>
                </c:pt>
                <c:pt idx="7">
                  <c:v>160.30000000000001</c:v>
                </c:pt>
                <c:pt idx="8">
                  <c:v>183.2</c:v>
                </c:pt>
                <c:pt idx="9">
                  <c:v>206.1</c:v>
                </c:pt>
                <c:pt idx="10">
                  <c:v>229</c:v>
                </c:pt>
              </c:numCache>
            </c:numRef>
          </c:xVal>
          <c:yVal>
            <c:numRef>
              <c:f>'Replot GCR'!$C$3:$C$13</c:f>
              <c:numCache>
                <c:formatCode>General</c:formatCode>
                <c:ptCount val="11"/>
                <c:pt idx="0">
                  <c:v>13.681295</c:v>
                </c:pt>
                <c:pt idx="1">
                  <c:v>15.181080000000001</c:v>
                </c:pt>
                <c:pt idx="2">
                  <c:v>14.271500000000001</c:v>
                </c:pt>
                <c:pt idx="3">
                  <c:v>13.329800000000001</c:v>
                </c:pt>
                <c:pt idx="4">
                  <c:v>12.382624999999999</c:v>
                </c:pt>
                <c:pt idx="5">
                  <c:v>11.450414999999998</c:v>
                </c:pt>
                <c:pt idx="6">
                  <c:v>10.487909999999999</c:v>
                </c:pt>
                <c:pt idx="7">
                  <c:v>9.5531450000000007</c:v>
                </c:pt>
                <c:pt idx="8">
                  <c:v>8.61327</c:v>
                </c:pt>
                <c:pt idx="9">
                  <c:v>7.6573350000000007</c:v>
                </c:pt>
                <c:pt idx="10">
                  <c:v>6.6572349999999991</c:v>
                </c:pt>
              </c:numCache>
            </c:numRef>
          </c:yVal>
          <c:smooth val="0"/>
          <c:extLst>
            <c:ext xmlns:c16="http://schemas.microsoft.com/office/drawing/2014/chart" uri="{C3380CC4-5D6E-409C-BE32-E72D297353CC}">
              <c16:uniqueId val="{00000004-E92E-4795-B1D7-639F45A0950E}"/>
            </c:ext>
          </c:extLst>
        </c:ser>
        <c:dLbls>
          <c:showLegendKey val="0"/>
          <c:showVal val="0"/>
          <c:showCatName val="0"/>
          <c:showSerName val="0"/>
          <c:showPercent val="0"/>
          <c:showBubbleSize val="0"/>
        </c:dLbls>
        <c:axId val="1243898911"/>
        <c:axId val="1276895327"/>
      </c:scatterChart>
      <c:valAx>
        <c:axId val="124389891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dirty="0">
                    <a:solidFill>
                      <a:schemeClr val="tx1"/>
                    </a:solidFill>
                  </a:rPr>
                  <a:t>Depth (g/cm</a:t>
                </a:r>
                <a:r>
                  <a:rPr lang="en-US" sz="1200" baseline="30000" dirty="0">
                    <a:solidFill>
                      <a:schemeClr val="tx1"/>
                    </a:solidFill>
                  </a:rPr>
                  <a:t>2</a:t>
                </a:r>
                <a:r>
                  <a:rPr lang="en-US" sz="1200" baseline="0" dirty="0">
                    <a:solidFill>
                      <a:schemeClr val="tx1"/>
                    </a:solidFill>
                  </a:rPr>
                  <a:t>)</a:t>
                </a:r>
                <a:endParaRPr lang="en-US" sz="1200" dirty="0">
                  <a:solidFill>
                    <a:schemeClr val="tx1"/>
                  </a:solidFill>
                </a:endParaRPr>
              </a:p>
            </c:rich>
          </c:tx>
          <c:layout>
            <c:manualLayout>
              <c:xMode val="edge"/>
              <c:yMode val="edge"/>
              <c:x val="0.37912807155546996"/>
              <c:y val="0.8880999711410878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6895327"/>
        <c:crosses val="autoZero"/>
        <c:crossBetween val="midCat"/>
        <c:minorUnit val="25"/>
      </c:valAx>
      <c:valAx>
        <c:axId val="1276895327"/>
        <c:scaling>
          <c:orientation val="minMax"/>
          <c:max val="16"/>
          <c:min val="6"/>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100" dirty="0">
                    <a:solidFill>
                      <a:schemeClr val="tx1"/>
                    </a:solidFill>
                  </a:rPr>
                  <a:t>Dose GCR (cSv/yr)</a:t>
                </a:r>
              </a:p>
            </c:rich>
          </c:tx>
          <c:layout>
            <c:manualLayout>
              <c:xMode val="edge"/>
              <c:yMode val="edge"/>
              <c:x val="4.023724287763009E-3"/>
              <c:y val="0.27700242963020288"/>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3898911"/>
        <c:crosses val="autoZero"/>
        <c:crossBetween val="midCat"/>
        <c:majorUnit val="2"/>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34814029064522"/>
          <c:y val="5.6307123314615348E-2"/>
          <c:w val="0.78086723386431678"/>
          <c:h val="0.74995405145269967"/>
        </c:manualLayout>
      </c:layout>
      <c:scatterChart>
        <c:scatterStyle val="lineMarker"/>
        <c:varyColors val="0"/>
        <c:ser>
          <c:idx val="1"/>
          <c:order val="0"/>
          <c:tx>
            <c:v>MLS-1</c:v>
          </c:tx>
          <c:spPr>
            <a:ln w="6350" cap="rnd">
              <a:solidFill>
                <a:schemeClr val="accent2"/>
              </a:solidFill>
              <a:round/>
            </a:ln>
            <a:effectLst/>
          </c:spPr>
          <c:marker>
            <c:symbol val="none"/>
          </c:marker>
          <c:xVal>
            <c:numRef>
              <c:f>'Replot SPE'!$A$3:$A$13</c:f>
              <c:numCache>
                <c:formatCode>General</c:formatCode>
                <c:ptCount val="11"/>
                <c:pt idx="0">
                  <c:v>0</c:v>
                </c:pt>
                <c:pt idx="1">
                  <c:v>18.5</c:v>
                </c:pt>
                <c:pt idx="2">
                  <c:v>37</c:v>
                </c:pt>
                <c:pt idx="3">
                  <c:v>55.5</c:v>
                </c:pt>
                <c:pt idx="4">
                  <c:v>74</c:v>
                </c:pt>
                <c:pt idx="5">
                  <c:v>92.5</c:v>
                </c:pt>
                <c:pt idx="6">
                  <c:v>111</c:v>
                </c:pt>
                <c:pt idx="7">
                  <c:v>129.5</c:v>
                </c:pt>
                <c:pt idx="8">
                  <c:v>148</c:v>
                </c:pt>
                <c:pt idx="9">
                  <c:v>166.5</c:v>
                </c:pt>
                <c:pt idx="10">
                  <c:v>185</c:v>
                </c:pt>
              </c:numCache>
            </c:numRef>
          </c:xVal>
          <c:yVal>
            <c:numRef>
              <c:f>'Replot SPE'!$C$3:$C$13</c:f>
              <c:numCache>
                <c:formatCode>General</c:formatCode>
                <c:ptCount val="11"/>
                <c:pt idx="0">
                  <c:v>235290</c:v>
                </c:pt>
                <c:pt idx="1">
                  <c:v>26.205000000000002</c:v>
                </c:pt>
                <c:pt idx="2">
                  <c:v>5.1237000000000004</c:v>
                </c:pt>
                <c:pt idx="3">
                  <c:v>1.7594000000000001</c:v>
                </c:pt>
                <c:pt idx="4">
                  <c:v>0.84521000000000002</c:v>
                </c:pt>
                <c:pt idx="5">
                  <c:v>0.50968000000000002</c:v>
                </c:pt>
                <c:pt idx="6">
                  <c:v>0.35143000000000002</c:v>
                </c:pt>
                <c:pt idx="7">
                  <c:v>0.25695000000000001</c:v>
                </c:pt>
                <c:pt idx="8">
                  <c:v>0.18873999999999999</c:v>
                </c:pt>
                <c:pt idx="9">
                  <c:v>0.13202</c:v>
                </c:pt>
                <c:pt idx="10">
                  <c:v>8.0042000000000002E-2</c:v>
                </c:pt>
              </c:numCache>
            </c:numRef>
          </c:yVal>
          <c:smooth val="0"/>
          <c:extLst>
            <c:ext xmlns:c16="http://schemas.microsoft.com/office/drawing/2014/chart" uri="{C3380CC4-5D6E-409C-BE32-E72D297353CC}">
              <c16:uniqueId val="{00000000-B141-490A-8554-177F4FFCD6B4}"/>
            </c:ext>
          </c:extLst>
        </c:ser>
        <c:ser>
          <c:idx val="0"/>
          <c:order val="1"/>
          <c:tx>
            <c:v>LLDPE</c:v>
          </c:tx>
          <c:spPr>
            <a:ln w="6350" cap="rnd">
              <a:solidFill>
                <a:schemeClr val="tx1"/>
              </a:solidFill>
              <a:round/>
            </a:ln>
            <a:effectLst/>
          </c:spPr>
          <c:marker>
            <c:symbol val="none"/>
          </c:marker>
          <c:xVal>
            <c:numRef>
              <c:f>'Replot SPE'!$F$3:$F$13</c:f>
              <c:numCache>
                <c:formatCode>General</c:formatCode>
                <c:ptCount val="11"/>
                <c:pt idx="0">
                  <c:v>0</c:v>
                </c:pt>
                <c:pt idx="1">
                  <c:v>9.1999999999999993</c:v>
                </c:pt>
                <c:pt idx="2">
                  <c:v>18.399999999999999</c:v>
                </c:pt>
                <c:pt idx="3">
                  <c:v>27.6</c:v>
                </c:pt>
                <c:pt idx="4">
                  <c:v>36.799999999999997</c:v>
                </c:pt>
                <c:pt idx="5">
                  <c:v>46</c:v>
                </c:pt>
                <c:pt idx="6">
                  <c:v>55.2</c:v>
                </c:pt>
                <c:pt idx="7">
                  <c:v>64.400000000000006</c:v>
                </c:pt>
                <c:pt idx="8">
                  <c:v>73.599999999999994</c:v>
                </c:pt>
                <c:pt idx="9">
                  <c:v>82.8</c:v>
                </c:pt>
                <c:pt idx="10">
                  <c:v>92</c:v>
                </c:pt>
              </c:numCache>
            </c:numRef>
          </c:xVal>
          <c:yVal>
            <c:numRef>
              <c:f>'Replot SPE'!$H$3:$H$13</c:f>
              <c:numCache>
                <c:formatCode>General</c:formatCode>
                <c:ptCount val="11"/>
                <c:pt idx="0">
                  <c:v>235290</c:v>
                </c:pt>
                <c:pt idx="1">
                  <c:v>59.11</c:v>
                </c:pt>
                <c:pt idx="2">
                  <c:v>14.300999999999998</c:v>
                </c:pt>
                <c:pt idx="3">
                  <c:v>5.3003</c:v>
                </c:pt>
                <c:pt idx="4">
                  <c:v>2.411</c:v>
                </c:pt>
                <c:pt idx="5">
                  <c:v>1.2494999999999998</c:v>
                </c:pt>
                <c:pt idx="6">
                  <c:v>0.71412000000000009</c:v>
                </c:pt>
                <c:pt idx="7">
                  <c:v>0.44255000000000005</c:v>
                </c:pt>
                <c:pt idx="8">
                  <c:v>0.29287000000000002</c:v>
                </c:pt>
                <c:pt idx="9">
                  <c:v>0.20527999999999999</c:v>
                </c:pt>
                <c:pt idx="10">
                  <c:v>0.14873</c:v>
                </c:pt>
              </c:numCache>
            </c:numRef>
          </c:yVal>
          <c:smooth val="0"/>
          <c:extLst>
            <c:ext xmlns:c16="http://schemas.microsoft.com/office/drawing/2014/chart" uri="{C3380CC4-5D6E-409C-BE32-E72D297353CC}">
              <c16:uniqueId val="{00000001-B141-490A-8554-177F4FFCD6B4}"/>
            </c:ext>
          </c:extLst>
        </c:ser>
        <c:ser>
          <c:idx val="3"/>
          <c:order val="2"/>
          <c:tx>
            <c:v>10%LLDPE in MLS-1</c:v>
          </c:tx>
          <c:spPr>
            <a:ln w="6350" cap="rnd">
              <a:solidFill>
                <a:srgbClr val="00B050"/>
              </a:solidFill>
              <a:round/>
            </a:ln>
            <a:effectLst/>
          </c:spPr>
          <c:marker>
            <c:symbol val="none"/>
          </c:marker>
          <c:xVal>
            <c:numRef>
              <c:f>'Replot SPE'!$P$3:$P$13</c:f>
              <c:numCache>
                <c:formatCode>General</c:formatCode>
                <c:ptCount val="11"/>
                <c:pt idx="0">
                  <c:v>0</c:v>
                </c:pt>
                <c:pt idx="1">
                  <c:v>17.57</c:v>
                </c:pt>
                <c:pt idx="2">
                  <c:v>35.14</c:v>
                </c:pt>
                <c:pt idx="3">
                  <c:v>52.71</c:v>
                </c:pt>
                <c:pt idx="4">
                  <c:v>70.28</c:v>
                </c:pt>
                <c:pt idx="5">
                  <c:v>87.85</c:v>
                </c:pt>
                <c:pt idx="6">
                  <c:v>105.42</c:v>
                </c:pt>
                <c:pt idx="7">
                  <c:v>122.99</c:v>
                </c:pt>
                <c:pt idx="8">
                  <c:v>140.56</c:v>
                </c:pt>
                <c:pt idx="9">
                  <c:v>158.13</c:v>
                </c:pt>
                <c:pt idx="10">
                  <c:v>175.7</c:v>
                </c:pt>
              </c:numCache>
            </c:numRef>
          </c:xVal>
          <c:yVal>
            <c:numRef>
              <c:f>'Replot SPE'!$R$3:$R$13</c:f>
              <c:numCache>
                <c:formatCode>General</c:formatCode>
                <c:ptCount val="11"/>
                <c:pt idx="0">
                  <c:v>235290</c:v>
                </c:pt>
                <c:pt idx="1">
                  <c:v>27.169999999999998</c:v>
                </c:pt>
                <c:pt idx="2">
                  <c:v>5.2934999999999999</c:v>
                </c:pt>
                <c:pt idx="3">
                  <c:v>1.7329000000000001</c:v>
                </c:pt>
                <c:pt idx="4">
                  <c:v>0.75578999999999996</c:v>
                </c:pt>
                <c:pt idx="5">
                  <c:v>0.40449000000000002</c:v>
                </c:pt>
                <c:pt idx="6">
                  <c:v>0.25152999999999998</c:v>
                </c:pt>
                <c:pt idx="7">
                  <c:v>0.17276</c:v>
                </c:pt>
                <c:pt idx="8">
                  <c:v>0.12578</c:v>
                </c:pt>
                <c:pt idx="9">
                  <c:v>9.3306E-2</c:v>
                </c:pt>
                <c:pt idx="10">
                  <c:v>6.7102999999999996E-2</c:v>
                </c:pt>
              </c:numCache>
            </c:numRef>
          </c:yVal>
          <c:smooth val="0"/>
          <c:extLst>
            <c:ext xmlns:c16="http://schemas.microsoft.com/office/drawing/2014/chart" uri="{C3380CC4-5D6E-409C-BE32-E72D297353CC}">
              <c16:uniqueId val="{00000002-B141-490A-8554-177F4FFCD6B4}"/>
            </c:ext>
          </c:extLst>
        </c:ser>
        <c:ser>
          <c:idx val="4"/>
          <c:order val="3"/>
          <c:tx>
            <c:v>20%LLDPE in MLS-1</c:v>
          </c:tx>
          <c:spPr>
            <a:ln w="6350" cap="rnd">
              <a:solidFill>
                <a:srgbClr val="7030A0"/>
              </a:solidFill>
              <a:round/>
            </a:ln>
            <a:effectLst/>
          </c:spPr>
          <c:marker>
            <c:symbol val="none"/>
          </c:marker>
          <c:xVal>
            <c:numRef>
              <c:f>'Replot SPE'!$U$3:$U$13</c:f>
              <c:numCache>
                <c:formatCode>General</c:formatCode>
                <c:ptCount val="11"/>
                <c:pt idx="0">
                  <c:v>0</c:v>
                </c:pt>
                <c:pt idx="1">
                  <c:v>15.72</c:v>
                </c:pt>
                <c:pt idx="2">
                  <c:v>31.44</c:v>
                </c:pt>
                <c:pt idx="3">
                  <c:v>47.16</c:v>
                </c:pt>
                <c:pt idx="4">
                  <c:v>62.88</c:v>
                </c:pt>
                <c:pt idx="5">
                  <c:v>78.599999999999994</c:v>
                </c:pt>
                <c:pt idx="6">
                  <c:v>94.32</c:v>
                </c:pt>
                <c:pt idx="7">
                  <c:v>110.04</c:v>
                </c:pt>
                <c:pt idx="8">
                  <c:v>125.76</c:v>
                </c:pt>
                <c:pt idx="9">
                  <c:v>141.47999999999999</c:v>
                </c:pt>
                <c:pt idx="10">
                  <c:v>157.19999999999999</c:v>
                </c:pt>
              </c:numCache>
            </c:numRef>
          </c:xVal>
          <c:yVal>
            <c:numRef>
              <c:f>'Replot SPE'!$W$3:$W$13</c:f>
              <c:numCache>
                <c:formatCode>General</c:formatCode>
                <c:ptCount val="11"/>
                <c:pt idx="0">
                  <c:v>235290</c:v>
                </c:pt>
                <c:pt idx="1">
                  <c:v>32.113999999999997</c:v>
                </c:pt>
                <c:pt idx="2">
                  <c:v>6.5324</c:v>
                </c:pt>
                <c:pt idx="3">
                  <c:v>2.1711999999999998</c:v>
                </c:pt>
                <c:pt idx="4">
                  <c:v>0.93744999999999989</c:v>
                </c:pt>
                <c:pt idx="5">
                  <c:v>0.48642000000000002</c:v>
                </c:pt>
                <c:pt idx="6">
                  <c:v>0.29134000000000004</c:v>
                </c:pt>
                <c:pt idx="7">
                  <c:v>0.19387000000000001</c:v>
                </c:pt>
                <c:pt idx="8">
                  <c:v>0.13861000000000001</c:v>
                </c:pt>
                <c:pt idx="9">
                  <c:v>0.10281999999999999</c:v>
                </c:pt>
                <c:pt idx="10">
                  <c:v>7.5756000000000004E-2</c:v>
                </c:pt>
              </c:numCache>
            </c:numRef>
          </c:yVal>
          <c:smooth val="0"/>
          <c:extLst>
            <c:ext xmlns:c16="http://schemas.microsoft.com/office/drawing/2014/chart" uri="{C3380CC4-5D6E-409C-BE32-E72D297353CC}">
              <c16:uniqueId val="{00000003-B141-490A-8554-177F4FFCD6B4}"/>
            </c:ext>
          </c:extLst>
        </c:ser>
        <c:ser>
          <c:idx val="2"/>
          <c:order val="4"/>
          <c:tx>
            <c:v>IsoGeo</c:v>
          </c:tx>
          <c:spPr>
            <a:ln w="6350" cap="rnd">
              <a:solidFill>
                <a:srgbClr val="0070C0"/>
              </a:solidFill>
              <a:round/>
            </a:ln>
            <a:effectLst/>
          </c:spPr>
          <c:marker>
            <c:symbol val="none"/>
          </c:marker>
          <c:xVal>
            <c:numRef>
              <c:f>'Replot SPE'!$K$3:$K$13</c:f>
              <c:numCache>
                <c:formatCode>General</c:formatCode>
                <c:ptCount val="11"/>
                <c:pt idx="0">
                  <c:v>0</c:v>
                </c:pt>
                <c:pt idx="1">
                  <c:v>22.9</c:v>
                </c:pt>
                <c:pt idx="2">
                  <c:v>45.8</c:v>
                </c:pt>
                <c:pt idx="3">
                  <c:v>68.7</c:v>
                </c:pt>
                <c:pt idx="4">
                  <c:v>91.6</c:v>
                </c:pt>
                <c:pt idx="5">
                  <c:v>114.5</c:v>
                </c:pt>
                <c:pt idx="6">
                  <c:v>137.4</c:v>
                </c:pt>
                <c:pt idx="7">
                  <c:v>160.30000000000001</c:v>
                </c:pt>
                <c:pt idx="8">
                  <c:v>183.2</c:v>
                </c:pt>
                <c:pt idx="9">
                  <c:v>206.1</c:v>
                </c:pt>
                <c:pt idx="10">
                  <c:v>229</c:v>
                </c:pt>
              </c:numCache>
            </c:numRef>
          </c:xVal>
          <c:yVal>
            <c:numRef>
              <c:f>'Replot SPE'!$M$3:$M$13</c:f>
              <c:numCache>
                <c:formatCode>General</c:formatCode>
                <c:ptCount val="11"/>
                <c:pt idx="0">
                  <c:v>235290</c:v>
                </c:pt>
                <c:pt idx="1">
                  <c:v>15.997999999999999</c:v>
                </c:pt>
                <c:pt idx="2">
                  <c:v>2.7827999999999999</c:v>
                </c:pt>
                <c:pt idx="3">
                  <c:v>0.90678999999999998</c:v>
                </c:pt>
                <c:pt idx="4">
                  <c:v>0.43006</c:v>
                </c:pt>
                <c:pt idx="5">
                  <c:v>0.25769000000000003</c:v>
                </c:pt>
                <c:pt idx="6">
                  <c:v>0.17555000000000001</c:v>
                </c:pt>
                <c:pt idx="7">
                  <c:v>0.12706000000000001</c:v>
                </c:pt>
                <c:pt idx="8">
                  <c:v>9.3691999999999998E-2</c:v>
                </c:pt>
                <c:pt idx="9">
                  <c:v>6.7507999999999999E-2</c:v>
                </c:pt>
                <c:pt idx="10">
                  <c:v>4.4134E-2</c:v>
                </c:pt>
              </c:numCache>
            </c:numRef>
          </c:yVal>
          <c:smooth val="0"/>
          <c:extLst>
            <c:ext xmlns:c16="http://schemas.microsoft.com/office/drawing/2014/chart" uri="{C3380CC4-5D6E-409C-BE32-E72D297353CC}">
              <c16:uniqueId val="{00000004-B141-490A-8554-177F4FFCD6B4}"/>
            </c:ext>
          </c:extLst>
        </c:ser>
        <c:dLbls>
          <c:showLegendKey val="0"/>
          <c:showVal val="0"/>
          <c:showCatName val="0"/>
          <c:showSerName val="0"/>
          <c:showPercent val="0"/>
          <c:showBubbleSize val="0"/>
        </c:dLbls>
        <c:axId val="1243898911"/>
        <c:axId val="1276895327"/>
      </c:scatterChart>
      <c:valAx>
        <c:axId val="1243898911"/>
        <c:scaling>
          <c:orientation val="minMax"/>
          <c:max val="250"/>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dirty="0">
                    <a:solidFill>
                      <a:schemeClr val="tx1"/>
                    </a:solidFill>
                  </a:rPr>
                  <a:t>Depth (g/cm</a:t>
                </a:r>
                <a:r>
                  <a:rPr lang="en-US" sz="1200" baseline="30000" dirty="0">
                    <a:solidFill>
                      <a:schemeClr val="tx1"/>
                    </a:solidFill>
                  </a:rPr>
                  <a:t>2</a:t>
                </a:r>
                <a:r>
                  <a:rPr lang="en-US" sz="1200" baseline="0" dirty="0">
                    <a:solidFill>
                      <a:schemeClr val="tx1"/>
                    </a:solidFill>
                  </a:rPr>
                  <a:t>)</a:t>
                </a:r>
                <a:endParaRPr lang="en-US" sz="1200" dirty="0">
                  <a:solidFill>
                    <a:schemeClr val="tx1"/>
                  </a:solidFill>
                </a:endParaRPr>
              </a:p>
            </c:rich>
          </c:tx>
          <c:layout>
            <c:manualLayout>
              <c:xMode val="edge"/>
              <c:yMode val="edge"/>
              <c:x val="0.33187782272737004"/>
              <c:y val="0.8891773436580525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6895327"/>
        <c:crosses val="autoZero"/>
        <c:crossBetween val="midCat"/>
      </c:valAx>
      <c:valAx>
        <c:axId val="1276895327"/>
        <c:scaling>
          <c:orientation val="minMax"/>
          <c:max val="2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dirty="0">
                    <a:solidFill>
                      <a:schemeClr val="tx1"/>
                    </a:solidFill>
                  </a:rPr>
                  <a:t>Dose SPE (cSv)</a:t>
                </a:r>
              </a:p>
            </c:rich>
          </c:tx>
          <c:layout>
            <c:manualLayout>
              <c:xMode val="edge"/>
              <c:yMode val="edge"/>
              <c:x val="1.4558558832577827E-3"/>
              <c:y val="0.3359459516105369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3898911"/>
        <c:crosses val="autoZero"/>
        <c:crossBetween val="midCat"/>
        <c:majorUnit val="5"/>
        <c:minorUnit val="2.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596088875076"/>
          <c:y val="5.6307123314615348E-2"/>
          <c:w val="0.80052572988642801"/>
          <c:h val="0.74995405145269967"/>
        </c:manualLayout>
      </c:layout>
      <c:scatterChart>
        <c:scatterStyle val="lineMarker"/>
        <c:varyColors val="0"/>
        <c:ser>
          <c:idx val="0"/>
          <c:order val="0"/>
          <c:tx>
            <c:v>MLS-1</c:v>
          </c:tx>
          <c:spPr>
            <a:ln w="6350" cap="rnd">
              <a:solidFill>
                <a:schemeClr val="accent2"/>
              </a:solidFill>
              <a:round/>
            </a:ln>
            <a:effectLst/>
          </c:spPr>
          <c:marker>
            <c:symbol val="none"/>
          </c:marker>
          <c:xVal>
            <c:numRef>
              <c:f>'Replot Orbit'!$A$3:$A$13</c:f>
              <c:numCache>
                <c:formatCode>General</c:formatCode>
                <c:ptCount val="11"/>
                <c:pt idx="0">
                  <c:v>0</c:v>
                </c:pt>
                <c:pt idx="1">
                  <c:v>18.5</c:v>
                </c:pt>
                <c:pt idx="2">
                  <c:v>37</c:v>
                </c:pt>
                <c:pt idx="3">
                  <c:v>55.5</c:v>
                </c:pt>
                <c:pt idx="4">
                  <c:v>74</c:v>
                </c:pt>
                <c:pt idx="5">
                  <c:v>92.5</c:v>
                </c:pt>
                <c:pt idx="6">
                  <c:v>111</c:v>
                </c:pt>
                <c:pt idx="7">
                  <c:v>129.5</c:v>
                </c:pt>
                <c:pt idx="8">
                  <c:v>148</c:v>
                </c:pt>
                <c:pt idx="9">
                  <c:v>166.5</c:v>
                </c:pt>
                <c:pt idx="10">
                  <c:v>185</c:v>
                </c:pt>
              </c:numCache>
            </c:numRef>
          </c:xVal>
          <c:yVal>
            <c:numRef>
              <c:f>'Replot Orbit'!$C$3:$C$13</c:f>
              <c:numCache>
                <c:formatCode>General</c:formatCode>
                <c:ptCount val="11"/>
                <c:pt idx="0">
                  <c:v>2.4185630000000002</c:v>
                </c:pt>
                <c:pt idx="1">
                  <c:v>3.5714155000000001</c:v>
                </c:pt>
                <c:pt idx="2">
                  <c:v>3.7120500000000001</c:v>
                </c:pt>
                <c:pt idx="3">
                  <c:v>3.7489149999999998</c:v>
                </c:pt>
                <c:pt idx="4">
                  <c:v>3.7178900000000001</c:v>
                </c:pt>
                <c:pt idx="5">
                  <c:v>3.6443060000000003</c:v>
                </c:pt>
                <c:pt idx="6">
                  <c:v>3.5236735000000001</c:v>
                </c:pt>
                <c:pt idx="7">
                  <c:v>3.3641320000000001</c:v>
                </c:pt>
                <c:pt idx="8">
                  <c:v>3.1648784999999995</c:v>
                </c:pt>
                <c:pt idx="9">
                  <c:v>2.9297089999999999</c:v>
                </c:pt>
                <c:pt idx="10">
                  <c:v>2.6628575000000003</c:v>
                </c:pt>
              </c:numCache>
            </c:numRef>
          </c:yVal>
          <c:smooth val="0"/>
          <c:extLst>
            <c:ext xmlns:c16="http://schemas.microsoft.com/office/drawing/2014/chart" uri="{C3380CC4-5D6E-409C-BE32-E72D297353CC}">
              <c16:uniqueId val="{00000000-A3A1-4E71-B4A4-2E0E0EF7F2B9}"/>
            </c:ext>
          </c:extLst>
        </c:ser>
        <c:ser>
          <c:idx val="1"/>
          <c:order val="1"/>
          <c:tx>
            <c:v>LLDPE</c:v>
          </c:tx>
          <c:spPr>
            <a:ln w="6350" cap="rnd">
              <a:solidFill>
                <a:schemeClr val="tx1"/>
              </a:solidFill>
              <a:round/>
            </a:ln>
            <a:effectLst/>
          </c:spPr>
          <c:marker>
            <c:symbol val="none"/>
          </c:marker>
          <c:xVal>
            <c:numRef>
              <c:f>'Replot Orbit'!$F$3:$F$13</c:f>
              <c:numCache>
                <c:formatCode>General</c:formatCode>
                <c:ptCount val="11"/>
                <c:pt idx="0">
                  <c:v>0</c:v>
                </c:pt>
                <c:pt idx="1">
                  <c:v>9.1999999999999993</c:v>
                </c:pt>
                <c:pt idx="2">
                  <c:v>18.399999999999999</c:v>
                </c:pt>
                <c:pt idx="3">
                  <c:v>27.6</c:v>
                </c:pt>
                <c:pt idx="4">
                  <c:v>36.799999999999997</c:v>
                </c:pt>
                <c:pt idx="5">
                  <c:v>46</c:v>
                </c:pt>
                <c:pt idx="6">
                  <c:v>55.2</c:v>
                </c:pt>
                <c:pt idx="7">
                  <c:v>64.400000000000006</c:v>
                </c:pt>
                <c:pt idx="8">
                  <c:v>73.599999999999994</c:v>
                </c:pt>
                <c:pt idx="9">
                  <c:v>82.8</c:v>
                </c:pt>
                <c:pt idx="10">
                  <c:v>92</c:v>
                </c:pt>
              </c:numCache>
            </c:numRef>
          </c:xVal>
          <c:yVal>
            <c:numRef>
              <c:f>'Replot Orbit'!$H$3:$H$13</c:f>
              <c:numCache>
                <c:formatCode>General</c:formatCode>
                <c:ptCount val="11"/>
                <c:pt idx="0">
                  <c:v>2.3395405</c:v>
                </c:pt>
                <c:pt idx="1">
                  <c:v>2.8801785000000004</c:v>
                </c:pt>
                <c:pt idx="2">
                  <c:v>2.9306580000000002</c:v>
                </c:pt>
                <c:pt idx="3">
                  <c:v>2.9601134999999998</c:v>
                </c:pt>
                <c:pt idx="4">
                  <c:v>2.9646395000000001</c:v>
                </c:pt>
                <c:pt idx="5">
                  <c:v>2.9661724999999999</c:v>
                </c:pt>
                <c:pt idx="6">
                  <c:v>2.9531419999999997</c:v>
                </c:pt>
                <c:pt idx="7">
                  <c:v>2.9295264999999997</c:v>
                </c:pt>
                <c:pt idx="8">
                  <c:v>2.8929899999999997</c:v>
                </c:pt>
                <c:pt idx="9">
                  <c:v>2.837364</c:v>
                </c:pt>
                <c:pt idx="10">
                  <c:v>2.7760075</c:v>
                </c:pt>
              </c:numCache>
            </c:numRef>
          </c:yVal>
          <c:smooth val="0"/>
          <c:extLst>
            <c:ext xmlns:c16="http://schemas.microsoft.com/office/drawing/2014/chart" uri="{C3380CC4-5D6E-409C-BE32-E72D297353CC}">
              <c16:uniqueId val="{00000001-A3A1-4E71-B4A4-2E0E0EF7F2B9}"/>
            </c:ext>
          </c:extLst>
        </c:ser>
        <c:ser>
          <c:idx val="3"/>
          <c:order val="2"/>
          <c:tx>
            <c:v>10%LLDPE MLS-1</c:v>
          </c:tx>
          <c:spPr>
            <a:ln w="6350" cap="rnd">
              <a:solidFill>
                <a:srgbClr val="00B050"/>
              </a:solidFill>
              <a:round/>
            </a:ln>
            <a:effectLst/>
          </c:spPr>
          <c:marker>
            <c:symbol val="none"/>
          </c:marker>
          <c:xVal>
            <c:numRef>
              <c:f>'Replot Orbit'!$P$3:$P$13</c:f>
              <c:numCache>
                <c:formatCode>General</c:formatCode>
                <c:ptCount val="11"/>
                <c:pt idx="0">
                  <c:v>0</c:v>
                </c:pt>
                <c:pt idx="1">
                  <c:v>17.57</c:v>
                </c:pt>
                <c:pt idx="2">
                  <c:v>35.14</c:v>
                </c:pt>
                <c:pt idx="3">
                  <c:v>52.71</c:v>
                </c:pt>
                <c:pt idx="4">
                  <c:v>70.28</c:v>
                </c:pt>
                <c:pt idx="5">
                  <c:v>87.85</c:v>
                </c:pt>
                <c:pt idx="6">
                  <c:v>105.42</c:v>
                </c:pt>
                <c:pt idx="7">
                  <c:v>122.99</c:v>
                </c:pt>
                <c:pt idx="8">
                  <c:v>140.56</c:v>
                </c:pt>
                <c:pt idx="9">
                  <c:v>158.13</c:v>
                </c:pt>
                <c:pt idx="10">
                  <c:v>175.7</c:v>
                </c:pt>
              </c:numCache>
            </c:numRef>
          </c:xVal>
          <c:yVal>
            <c:numRef>
              <c:f>'Replot Orbit'!$R$3:$R$13</c:f>
              <c:numCache>
                <c:formatCode>General</c:formatCode>
                <c:ptCount val="11"/>
                <c:pt idx="0">
                  <c:v>2.3746900000000002</c:v>
                </c:pt>
                <c:pt idx="1">
                  <c:v>3.4151225000000003</c:v>
                </c:pt>
                <c:pt idx="2">
                  <c:v>3.5029415000000004</c:v>
                </c:pt>
                <c:pt idx="3">
                  <c:v>3.5083435000000001</c:v>
                </c:pt>
                <c:pt idx="4">
                  <c:v>3.4654560000000001</c:v>
                </c:pt>
                <c:pt idx="5">
                  <c:v>3.3931495000000003</c:v>
                </c:pt>
                <c:pt idx="6">
                  <c:v>3.2917525000000003</c:v>
                </c:pt>
                <c:pt idx="7">
                  <c:v>3.1659369999999996</c:v>
                </c:pt>
                <c:pt idx="8">
                  <c:v>3.0163600000000002</c:v>
                </c:pt>
                <c:pt idx="9">
                  <c:v>2.8439705000000002</c:v>
                </c:pt>
                <c:pt idx="10">
                  <c:v>2.6470164999999999</c:v>
                </c:pt>
              </c:numCache>
            </c:numRef>
          </c:yVal>
          <c:smooth val="0"/>
          <c:extLst>
            <c:ext xmlns:c16="http://schemas.microsoft.com/office/drawing/2014/chart" uri="{C3380CC4-5D6E-409C-BE32-E72D297353CC}">
              <c16:uniqueId val="{00000002-A3A1-4E71-B4A4-2E0E0EF7F2B9}"/>
            </c:ext>
          </c:extLst>
        </c:ser>
        <c:ser>
          <c:idx val="4"/>
          <c:order val="3"/>
          <c:tx>
            <c:v>20%LLDPE MLS-1</c:v>
          </c:tx>
          <c:spPr>
            <a:ln w="6350" cap="rnd">
              <a:solidFill>
                <a:srgbClr val="7030A0"/>
              </a:solidFill>
              <a:round/>
            </a:ln>
            <a:effectLst/>
          </c:spPr>
          <c:marker>
            <c:symbol val="none"/>
          </c:marker>
          <c:xVal>
            <c:numRef>
              <c:f>'Replot Orbit'!$U$3:$U$13</c:f>
              <c:numCache>
                <c:formatCode>General</c:formatCode>
                <c:ptCount val="11"/>
                <c:pt idx="0">
                  <c:v>0</c:v>
                </c:pt>
                <c:pt idx="1">
                  <c:v>15.72</c:v>
                </c:pt>
                <c:pt idx="2">
                  <c:v>31.44</c:v>
                </c:pt>
                <c:pt idx="3">
                  <c:v>47.16</c:v>
                </c:pt>
                <c:pt idx="4">
                  <c:v>62.88</c:v>
                </c:pt>
                <c:pt idx="5">
                  <c:v>78.599999999999994</c:v>
                </c:pt>
                <c:pt idx="6">
                  <c:v>94.32</c:v>
                </c:pt>
                <c:pt idx="7">
                  <c:v>110.04</c:v>
                </c:pt>
                <c:pt idx="8">
                  <c:v>125.76</c:v>
                </c:pt>
                <c:pt idx="9">
                  <c:v>141.47999999999999</c:v>
                </c:pt>
                <c:pt idx="10">
                  <c:v>157.19999999999999</c:v>
                </c:pt>
              </c:numCache>
            </c:numRef>
          </c:xVal>
          <c:yVal>
            <c:numRef>
              <c:f>'Replot Orbit'!$W$3:$W$13</c:f>
              <c:numCache>
                <c:formatCode>General</c:formatCode>
                <c:ptCount val="11"/>
                <c:pt idx="0">
                  <c:v>2.3629735000000003</c:v>
                </c:pt>
                <c:pt idx="1">
                  <c:v>3.3243834999999997</c:v>
                </c:pt>
                <c:pt idx="2">
                  <c:v>3.4095379999999995</c:v>
                </c:pt>
                <c:pt idx="3">
                  <c:v>3.4193929999999999</c:v>
                </c:pt>
                <c:pt idx="4">
                  <c:v>3.3938065000000002</c:v>
                </c:pt>
                <c:pt idx="5">
                  <c:v>3.3395675000000007</c:v>
                </c:pt>
                <c:pt idx="6">
                  <c:v>3.2558000000000002</c:v>
                </c:pt>
                <c:pt idx="7">
                  <c:v>3.156374</c:v>
                </c:pt>
                <c:pt idx="8">
                  <c:v>3.0314710000000002</c:v>
                </c:pt>
                <c:pt idx="9">
                  <c:v>2.8868944999999999</c:v>
                </c:pt>
                <c:pt idx="10">
                  <c:v>2.7210019999999999</c:v>
                </c:pt>
              </c:numCache>
            </c:numRef>
          </c:yVal>
          <c:smooth val="0"/>
          <c:extLst>
            <c:ext xmlns:c16="http://schemas.microsoft.com/office/drawing/2014/chart" uri="{C3380CC4-5D6E-409C-BE32-E72D297353CC}">
              <c16:uniqueId val="{00000003-A3A1-4E71-B4A4-2E0E0EF7F2B9}"/>
            </c:ext>
          </c:extLst>
        </c:ser>
        <c:ser>
          <c:idx val="2"/>
          <c:order val="4"/>
          <c:tx>
            <c:v>IsoGeo</c:v>
          </c:tx>
          <c:spPr>
            <a:ln w="6350" cap="rnd">
              <a:solidFill>
                <a:srgbClr val="0070C0"/>
              </a:solidFill>
              <a:round/>
            </a:ln>
            <a:effectLst/>
          </c:spPr>
          <c:marker>
            <c:symbol val="none"/>
          </c:marker>
          <c:xVal>
            <c:numRef>
              <c:f>'Replot Orbit'!$K$3:$K$13</c:f>
              <c:numCache>
                <c:formatCode>General</c:formatCode>
                <c:ptCount val="11"/>
                <c:pt idx="0">
                  <c:v>0</c:v>
                </c:pt>
                <c:pt idx="1">
                  <c:v>22.9</c:v>
                </c:pt>
                <c:pt idx="2">
                  <c:v>45.8</c:v>
                </c:pt>
                <c:pt idx="3">
                  <c:v>68.7</c:v>
                </c:pt>
                <c:pt idx="4">
                  <c:v>91.6</c:v>
                </c:pt>
                <c:pt idx="5">
                  <c:v>114.5</c:v>
                </c:pt>
                <c:pt idx="6">
                  <c:v>137.4</c:v>
                </c:pt>
                <c:pt idx="7">
                  <c:v>160.30000000000001</c:v>
                </c:pt>
                <c:pt idx="8">
                  <c:v>183.2</c:v>
                </c:pt>
                <c:pt idx="9">
                  <c:v>206.1</c:v>
                </c:pt>
                <c:pt idx="10">
                  <c:v>229</c:v>
                </c:pt>
              </c:numCache>
            </c:numRef>
          </c:xVal>
          <c:yVal>
            <c:numRef>
              <c:f>'Replot Orbit'!$M$3:$M$13</c:f>
              <c:numCache>
                <c:formatCode>General</c:formatCode>
                <c:ptCount val="11"/>
                <c:pt idx="0">
                  <c:v>2.3962980000000003</c:v>
                </c:pt>
                <c:pt idx="1">
                  <c:v>3.5521800000000003</c:v>
                </c:pt>
                <c:pt idx="2">
                  <c:v>3.6368600000000004</c:v>
                </c:pt>
                <c:pt idx="3">
                  <c:v>3.6155440000000003</c:v>
                </c:pt>
                <c:pt idx="4">
                  <c:v>3.535609</c:v>
                </c:pt>
                <c:pt idx="5">
                  <c:v>3.415889</c:v>
                </c:pt>
                <c:pt idx="6">
                  <c:v>3.251493</c:v>
                </c:pt>
                <c:pt idx="7">
                  <c:v>3.0641019999999997</c:v>
                </c:pt>
                <c:pt idx="8">
                  <c:v>2.8482775</c:v>
                </c:pt>
                <c:pt idx="9">
                  <c:v>2.6035815000000002</c:v>
                </c:pt>
                <c:pt idx="10">
                  <c:v>2.3236995</c:v>
                </c:pt>
              </c:numCache>
            </c:numRef>
          </c:yVal>
          <c:smooth val="0"/>
          <c:extLst>
            <c:ext xmlns:c16="http://schemas.microsoft.com/office/drawing/2014/chart" uri="{C3380CC4-5D6E-409C-BE32-E72D297353CC}">
              <c16:uniqueId val="{00000004-A3A1-4E71-B4A4-2E0E0EF7F2B9}"/>
            </c:ext>
          </c:extLst>
        </c:ser>
        <c:dLbls>
          <c:showLegendKey val="0"/>
          <c:showVal val="0"/>
          <c:showCatName val="0"/>
          <c:showSerName val="0"/>
          <c:showPercent val="0"/>
          <c:showBubbleSize val="0"/>
        </c:dLbls>
        <c:axId val="1019387839"/>
        <c:axId val="788509343"/>
      </c:scatterChart>
      <c:valAx>
        <c:axId val="101938783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dirty="0">
                    <a:solidFill>
                      <a:schemeClr val="tx1"/>
                    </a:solidFill>
                  </a:rPr>
                  <a:t>Depth (g/cm</a:t>
                </a:r>
                <a:r>
                  <a:rPr lang="en-US" sz="1200" baseline="30000" dirty="0">
                    <a:solidFill>
                      <a:schemeClr val="tx1"/>
                    </a:solidFill>
                  </a:rPr>
                  <a:t>2</a:t>
                </a:r>
                <a:r>
                  <a:rPr lang="en-US" sz="1200" baseline="0" dirty="0">
                    <a:solidFill>
                      <a:schemeClr val="tx1"/>
                    </a:solidFill>
                  </a:rPr>
                  <a:t>)</a:t>
                </a:r>
                <a:endParaRPr lang="en-US" sz="1200" dirty="0">
                  <a:solidFill>
                    <a:schemeClr val="tx1"/>
                  </a:solidFill>
                </a:endParaRP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8509343"/>
        <c:crosses val="autoZero"/>
        <c:crossBetween val="midCat"/>
        <c:minorUnit val="10"/>
      </c:valAx>
      <c:valAx>
        <c:axId val="788509343"/>
        <c:scaling>
          <c:orientation val="minMax"/>
          <c:max val="4"/>
          <c:min val="2"/>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dirty="0">
                    <a:solidFill>
                      <a:sysClr val="windowText" lastClr="000000"/>
                    </a:solidFill>
                  </a:rPr>
                  <a:t>Dose GCR (cSv/yr)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9387839"/>
        <c:crosses val="autoZero"/>
        <c:crossBetween val="midCat"/>
        <c:majorUnit val="1"/>
        <c:minorUnit val="0.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26072293234454"/>
          <c:y val="5.6307123314615348E-2"/>
          <c:w val="0.72196445705827095"/>
          <c:h val="0.7704293690216506"/>
        </c:manualLayout>
      </c:layout>
      <c:scatterChart>
        <c:scatterStyle val="lineMarker"/>
        <c:varyColors val="0"/>
        <c:ser>
          <c:idx val="0"/>
          <c:order val="0"/>
          <c:tx>
            <c:v>MLS-1</c:v>
          </c:tx>
          <c:spPr>
            <a:ln w="6350" cap="rnd">
              <a:solidFill>
                <a:schemeClr val="accent2"/>
              </a:solidFill>
              <a:round/>
            </a:ln>
            <a:effectLst/>
          </c:spPr>
          <c:marker>
            <c:symbol val="none"/>
          </c:marker>
          <c:xVal>
            <c:numRef>
              <c:f>'Replot Orbit'!$A$35:$A$44</c:f>
              <c:numCache>
                <c:formatCode>General</c:formatCode>
                <c:ptCount val="10"/>
                <c:pt idx="0">
                  <c:v>18.5</c:v>
                </c:pt>
                <c:pt idx="1">
                  <c:v>37</c:v>
                </c:pt>
                <c:pt idx="2">
                  <c:v>55.5</c:v>
                </c:pt>
                <c:pt idx="3">
                  <c:v>74</c:v>
                </c:pt>
                <c:pt idx="4">
                  <c:v>92.5</c:v>
                </c:pt>
                <c:pt idx="5">
                  <c:v>111</c:v>
                </c:pt>
                <c:pt idx="6">
                  <c:v>129.5</c:v>
                </c:pt>
                <c:pt idx="7">
                  <c:v>148</c:v>
                </c:pt>
                <c:pt idx="8">
                  <c:v>166.5</c:v>
                </c:pt>
                <c:pt idx="9">
                  <c:v>185</c:v>
                </c:pt>
              </c:numCache>
            </c:numRef>
          </c:xVal>
          <c:yVal>
            <c:numRef>
              <c:f>'Replot Orbit'!$C$35:$C$44</c:f>
              <c:numCache>
                <c:formatCode>General</c:formatCode>
                <c:ptCount val="10"/>
                <c:pt idx="0">
                  <c:v>18.281389999999998</c:v>
                </c:pt>
                <c:pt idx="1">
                  <c:v>7.2280950000000006</c:v>
                </c:pt>
                <c:pt idx="2">
                  <c:v>3.5248780000000006</c:v>
                </c:pt>
                <c:pt idx="3">
                  <c:v>1.9628970000000001</c:v>
                </c:pt>
                <c:pt idx="4">
                  <c:v>1.208734</c:v>
                </c:pt>
                <c:pt idx="5">
                  <c:v>0.80099249999999989</c:v>
                </c:pt>
                <c:pt idx="6">
                  <c:v>0.53023549999999997</c:v>
                </c:pt>
                <c:pt idx="7">
                  <c:v>0.28887195000000004</c:v>
                </c:pt>
                <c:pt idx="8">
                  <c:v>0.17468900000000001</c:v>
                </c:pt>
                <c:pt idx="9">
                  <c:v>0.10589744999999999</c:v>
                </c:pt>
              </c:numCache>
            </c:numRef>
          </c:yVal>
          <c:smooth val="0"/>
          <c:extLst>
            <c:ext xmlns:c16="http://schemas.microsoft.com/office/drawing/2014/chart" uri="{C3380CC4-5D6E-409C-BE32-E72D297353CC}">
              <c16:uniqueId val="{00000000-0E48-4DF7-AD71-5DB112F257D1}"/>
            </c:ext>
          </c:extLst>
        </c:ser>
        <c:ser>
          <c:idx val="1"/>
          <c:order val="1"/>
          <c:tx>
            <c:v>LLDPE</c:v>
          </c:tx>
          <c:spPr>
            <a:ln w="6350" cap="rnd">
              <a:solidFill>
                <a:schemeClr val="tx1"/>
              </a:solidFill>
              <a:round/>
            </a:ln>
            <a:effectLst/>
          </c:spPr>
          <c:marker>
            <c:symbol val="none"/>
          </c:marker>
          <c:xVal>
            <c:numRef>
              <c:f>'Replot Orbit'!$F$35:$F$44</c:f>
              <c:numCache>
                <c:formatCode>General</c:formatCode>
                <c:ptCount val="10"/>
                <c:pt idx="0">
                  <c:v>9.1999999999999993</c:v>
                </c:pt>
                <c:pt idx="1">
                  <c:v>18.399999999999999</c:v>
                </c:pt>
                <c:pt idx="2">
                  <c:v>27.6</c:v>
                </c:pt>
                <c:pt idx="3">
                  <c:v>36.799999999999997</c:v>
                </c:pt>
                <c:pt idx="4">
                  <c:v>46</c:v>
                </c:pt>
                <c:pt idx="5">
                  <c:v>55.2</c:v>
                </c:pt>
                <c:pt idx="6">
                  <c:v>64.400000000000006</c:v>
                </c:pt>
                <c:pt idx="7">
                  <c:v>73.599999999999994</c:v>
                </c:pt>
                <c:pt idx="8">
                  <c:v>82.8</c:v>
                </c:pt>
                <c:pt idx="9">
                  <c:v>92</c:v>
                </c:pt>
              </c:numCache>
            </c:numRef>
          </c:xVal>
          <c:yVal>
            <c:numRef>
              <c:f>'Replot Orbit'!$H$35:$H$44</c:f>
              <c:numCache>
                <c:formatCode>General</c:formatCode>
                <c:ptCount val="10"/>
                <c:pt idx="0">
                  <c:v>27.667364999999997</c:v>
                </c:pt>
                <c:pt idx="1">
                  <c:v>13.3225</c:v>
                </c:pt>
                <c:pt idx="2">
                  <c:v>7.5339650000000002</c:v>
                </c:pt>
                <c:pt idx="3">
                  <c:v>4.622725</c:v>
                </c:pt>
                <c:pt idx="4">
                  <c:v>3.0370190000000004</c:v>
                </c:pt>
                <c:pt idx="5">
                  <c:v>2.044584</c:v>
                </c:pt>
                <c:pt idx="6">
                  <c:v>1.4202515</c:v>
                </c:pt>
                <c:pt idx="7">
                  <c:v>1.0509809999999999</c:v>
                </c:pt>
                <c:pt idx="8">
                  <c:v>0.76347050000000005</c:v>
                </c:pt>
                <c:pt idx="9">
                  <c:v>0.57195499999999999</c:v>
                </c:pt>
              </c:numCache>
            </c:numRef>
          </c:yVal>
          <c:smooth val="0"/>
          <c:extLst>
            <c:ext xmlns:c16="http://schemas.microsoft.com/office/drawing/2014/chart" uri="{C3380CC4-5D6E-409C-BE32-E72D297353CC}">
              <c16:uniqueId val="{00000001-0E48-4DF7-AD71-5DB112F257D1}"/>
            </c:ext>
          </c:extLst>
        </c:ser>
        <c:ser>
          <c:idx val="3"/>
          <c:order val="2"/>
          <c:tx>
            <c:v>10%LLDPE MLS-1</c:v>
          </c:tx>
          <c:spPr>
            <a:ln w="6350" cap="rnd">
              <a:solidFill>
                <a:srgbClr val="00B050"/>
              </a:solidFill>
              <a:round/>
            </a:ln>
            <a:effectLst/>
          </c:spPr>
          <c:marker>
            <c:symbol val="none"/>
          </c:marker>
          <c:xVal>
            <c:numRef>
              <c:f>'Replot Orbit'!$P$35:$P$44</c:f>
              <c:numCache>
                <c:formatCode>General</c:formatCode>
                <c:ptCount val="10"/>
                <c:pt idx="0">
                  <c:v>17.57</c:v>
                </c:pt>
                <c:pt idx="1">
                  <c:v>35.14</c:v>
                </c:pt>
                <c:pt idx="2">
                  <c:v>52.71</c:v>
                </c:pt>
                <c:pt idx="3">
                  <c:v>70.28</c:v>
                </c:pt>
                <c:pt idx="4">
                  <c:v>87.85</c:v>
                </c:pt>
                <c:pt idx="5">
                  <c:v>105.42</c:v>
                </c:pt>
                <c:pt idx="6">
                  <c:v>122.99</c:v>
                </c:pt>
                <c:pt idx="7">
                  <c:v>140.56</c:v>
                </c:pt>
                <c:pt idx="8">
                  <c:v>158.13</c:v>
                </c:pt>
                <c:pt idx="9">
                  <c:v>175.7</c:v>
                </c:pt>
              </c:numCache>
            </c:numRef>
          </c:xVal>
          <c:yVal>
            <c:numRef>
              <c:f>'Replot Orbit'!$R$35:$R$44</c:f>
              <c:numCache>
                <c:formatCode>General</c:formatCode>
                <c:ptCount val="10"/>
                <c:pt idx="0">
                  <c:v>18.647485</c:v>
                </c:pt>
                <c:pt idx="1">
                  <c:v>7.4284800000000004</c:v>
                </c:pt>
                <c:pt idx="2">
                  <c:v>3.6071490000000002</c:v>
                </c:pt>
                <c:pt idx="3">
                  <c:v>1.9891405</c:v>
                </c:pt>
                <c:pt idx="4">
                  <c:v>1.1932945000000001</c:v>
                </c:pt>
                <c:pt idx="5">
                  <c:v>0.77452999999999994</c:v>
                </c:pt>
                <c:pt idx="6">
                  <c:v>0.507131</c:v>
                </c:pt>
                <c:pt idx="7">
                  <c:v>0.27579400000000004</c:v>
                </c:pt>
                <c:pt idx="8">
                  <c:v>0.16167310000000001</c:v>
                </c:pt>
                <c:pt idx="9">
                  <c:v>9.8754399999999992E-2</c:v>
                </c:pt>
              </c:numCache>
            </c:numRef>
          </c:yVal>
          <c:smooth val="0"/>
          <c:extLst>
            <c:ext xmlns:c16="http://schemas.microsoft.com/office/drawing/2014/chart" uri="{C3380CC4-5D6E-409C-BE32-E72D297353CC}">
              <c16:uniqueId val="{00000002-0E48-4DF7-AD71-5DB112F257D1}"/>
            </c:ext>
          </c:extLst>
        </c:ser>
        <c:ser>
          <c:idx val="4"/>
          <c:order val="3"/>
          <c:tx>
            <c:v>20%LLDPE MLS-1</c:v>
          </c:tx>
          <c:spPr>
            <a:ln w="6350" cap="rnd">
              <a:solidFill>
                <a:srgbClr val="7030A0"/>
              </a:solidFill>
              <a:round/>
            </a:ln>
            <a:effectLst/>
          </c:spPr>
          <c:marker>
            <c:symbol val="none"/>
          </c:marker>
          <c:xVal>
            <c:numRef>
              <c:f>'Replot Orbit'!$U$35:$U$44</c:f>
              <c:numCache>
                <c:formatCode>General</c:formatCode>
                <c:ptCount val="10"/>
                <c:pt idx="0">
                  <c:v>15.72</c:v>
                </c:pt>
                <c:pt idx="1">
                  <c:v>31.44</c:v>
                </c:pt>
                <c:pt idx="2">
                  <c:v>47.16</c:v>
                </c:pt>
                <c:pt idx="3">
                  <c:v>62.88</c:v>
                </c:pt>
                <c:pt idx="4">
                  <c:v>78.599999999999994</c:v>
                </c:pt>
                <c:pt idx="5">
                  <c:v>94.32</c:v>
                </c:pt>
                <c:pt idx="6">
                  <c:v>110.04</c:v>
                </c:pt>
                <c:pt idx="7">
                  <c:v>125.76</c:v>
                </c:pt>
                <c:pt idx="8">
                  <c:v>141.47999999999999</c:v>
                </c:pt>
                <c:pt idx="9">
                  <c:v>157.19999999999999</c:v>
                </c:pt>
              </c:numCache>
            </c:numRef>
          </c:xVal>
          <c:yVal>
            <c:numRef>
              <c:f>'Replot Orbit'!$W$35:$W$44</c:f>
              <c:numCache>
                <c:formatCode>General</c:formatCode>
                <c:ptCount val="10"/>
                <c:pt idx="0">
                  <c:v>20.374664999999997</c:v>
                </c:pt>
                <c:pt idx="1">
                  <c:v>8.4373400000000007</c:v>
                </c:pt>
                <c:pt idx="2">
                  <c:v>4.2412999999999998</c:v>
                </c:pt>
                <c:pt idx="3">
                  <c:v>2.3899104999999996</c:v>
                </c:pt>
                <c:pt idx="4">
                  <c:v>1.4294495</c:v>
                </c:pt>
                <c:pt idx="5">
                  <c:v>0.93980199999999992</c:v>
                </c:pt>
                <c:pt idx="6">
                  <c:v>0.64152400000000009</c:v>
                </c:pt>
                <c:pt idx="7">
                  <c:v>0.41792499999999999</c:v>
                </c:pt>
                <c:pt idx="8">
                  <c:v>0.23662949999999999</c:v>
                </c:pt>
                <c:pt idx="9">
                  <c:v>0.12458545000000001</c:v>
                </c:pt>
              </c:numCache>
            </c:numRef>
          </c:yVal>
          <c:smooth val="0"/>
          <c:extLst>
            <c:ext xmlns:c16="http://schemas.microsoft.com/office/drawing/2014/chart" uri="{C3380CC4-5D6E-409C-BE32-E72D297353CC}">
              <c16:uniqueId val="{00000003-0E48-4DF7-AD71-5DB112F257D1}"/>
            </c:ext>
          </c:extLst>
        </c:ser>
        <c:ser>
          <c:idx val="2"/>
          <c:order val="4"/>
          <c:tx>
            <c:v>IsoGeo</c:v>
          </c:tx>
          <c:spPr>
            <a:ln w="6350" cap="rnd">
              <a:solidFill>
                <a:schemeClr val="accent1"/>
              </a:solidFill>
              <a:round/>
            </a:ln>
            <a:effectLst/>
          </c:spPr>
          <c:marker>
            <c:symbol val="none"/>
          </c:marker>
          <c:xVal>
            <c:numRef>
              <c:f>'Replot Orbit'!$K$35:$K$44</c:f>
              <c:numCache>
                <c:formatCode>General</c:formatCode>
                <c:ptCount val="10"/>
                <c:pt idx="0">
                  <c:v>22.9</c:v>
                </c:pt>
                <c:pt idx="1">
                  <c:v>45.8</c:v>
                </c:pt>
                <c:pt idx="2">
                  <c:v>68.7</c:v>
                </c:pt>
                <c:pt idx="3">
                  <c:v>91.6</c:v>
                </c:pt>
                <c:pt idx="4">
                  <c:v>114.5</c:v>
                </c:pt>
                <c:pt idx="5">
                  <c:v>137.4</c:v>
                </c:pt>
                <c:pt idx="6">
                  <c:v>160.30000000000001</c:v>
                </c:pt>
                <c:pt idx="7">
                  <c:v>183.2</c:v>
                </c:pt>
                <c:pt idx="8">
                  <c:v>206.1</c:v>
                </c:pt>
                <c:pt idx="9">
                  <c:v>229</c:v>
                </c:pt>
              </c:numCache>
            </c:numRef>
          </c:xVal>
          <c:yVal>
            <c:numRef>
              <c:f>'Replot Orbit'!$M$35:$M$44</c:f>
              <c:numCache>
                <c:formatCode>General</c:formatCode>
                <c:ptCount val="10"/>
                <c:pt idx="0">
                  <c:v>14.078415</c:v>
                </c:pt>
                <c:pt idx="1">
                  <c:v>4.9271349999999998</c:v>
                </c:pt>
                <c:pt idx="2">
                  <c:v>2.2192729999999998</c:v>
                </c:pt>
                <c:pt idx="3">
                  <c:v>1.1490200000000002</c:v>
                </c:pt>
                <c:pt idx="4">
                  <c:v>0.68222149999999993</c:v>
                </c:pt>
                <c:pt idx="5">
                  <c:v>0.37949050000000001</c:v>
                </c:pt>
                <c:pt idx="6">
                  <c:v>0.19338795</c:v>
                </c:pt>
                <c:pt idx="7">
                  <c:v>0.12357075000000001</c:v>
                </c:pt>
                <c:pt idx="8">
                  <c:v>9.5721250000000008E-2</c:v>
                </c:pt>
                <c:pt idx="9">
                  <c:v>7.00654E-2</c:v>
                </c:pt>
              </c:numCache>
            </c:numRef>
          </c:yVal>
          <c:smooth val="0"/>
          <c:extLst>
            <c:ext xmlns:c16="http://schemas.microsoft.com/office/drawing/2014/chart" uri="{C3380CC4-5D6E-409C-BE32-E72D297353CC}">
              <c16:uniqueId val="{00000004-0E48-4DF7-AD71-5DB112F257D1}"/>
            </c:ext>
          </c:extLst>
        </c:ser>
        <c:dLbls>
          <c:showLegendKey val="0"/>
          <c:showVal val="0"/>
          <c:showCatName val="0"/>
          <c:showSerName val="0"/>
          <c:showPercent val="0"/>
          <c:showBubbleSize val="0"/>
        </c:dLbls>
        <c:axId val="1019413039"/>
        <c:axId val="1113578783"/>
      </c:scatterChart>
      <c:valAx>
        <c:axId val="101941303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dirty="0">
                    <a:solidFill>
                      <a:sysClr val="windowText" lastClr="000000"/>
                    </a:solidFill>
                  </a:rPr>
                  <a:t>Depth (g/cm</a:t>
                </a:r>
                <a:r>
                  <a:rPr lang="en-US" sz="1200" baseline="30000" dirty="0">
                    <a:solidFill>
                      <a:sysClr val="windowText" lastClr="000000"/>
                    </a:solidFill>
                  </a:rPr>
                  <a:t>2</a:t>
                </a:r>
                <a:r>
                  <a:rPr lang="en-US" sz="1200" baseline="0" dirty="0">
                    <a:solidFill>
                      <a:sysClr val="windowText" lastClr="000000"/>
                    </a:solidFill>
                  </a:rPr>
                  <a:t>]</a:t>
                </a:r>
                <a:endParaRPr lang="en-US" sz="1200" dirty="0">
                  <a:solidFill>
                    <a:sysClr val="windowText" lastClr="000000"/>
                  </a:solidFill>
                </a:endParaRPr>
              </a:p>
            </c:rich>
          </c:tx>
          <c:layout>
            <c:manualLayout>
              <c:xMode val="edge"/>
              <c:yMode val="edge"/>
              <c:x val="0.40345322451343923"/>
              <c:y val="0.9045338318347657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13578783"/>
        <c:crosses val="autoZero"/>
        <c:crossBetween val="midCat"/>
      </c:valAx>
      <c:valAx>
        <c:axId val="1113578783"/>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dirty="0">
                    <a:solidFill>
                      <a:sysClr val="windowText" lastClr="000000"/>
                    </a:solidFill>
                  </a:rPr>
                  <a:t>Dose AP8 (cSv/yr)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9413039"/>
        <c:crosses val="autoZero"/>
        <c:crossBetween val="midCat"/>
        <c:minorUnit val="2.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7/27/21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dirty="0"/>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108202" y="6615212"/>
            <a:ext cx="1967205" cy="261610"/>
          </a:xfrm>
          <a:prstGeom prst="rect">
            <a:avLst/>
          </a:prstGeom>
          <a:noFill/>
        </p:spPr>
        <p:txBody>
          <a:bodyPr wrap="none" rtlCol="0">
            <a:spAutoFit/>
          </a:bodyPr>
          <a:lstStyle/>
          <a:p>
            <a:pPr algn="ctr"/>
            <a:r>
              <a:rPr lang="en-US" sz="1100" dirty="0"/>
              <a:t>2021 Summer NIFS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162209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7/27/21</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7/27/21</a:t>
            </a:fld>
            <a:endParaRPr lang="en-US" dirty="0"/>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5" name="TextBox 34"/>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7/27/21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dirty="0"/>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7/27/21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dirty="0"/>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1" name="TextBox 30"/>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7/27/21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3213734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7/27/21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407414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203629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7/27/21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691544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5.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7/27/21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dirty="0"/>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4438"/>
            <a:ext cx="12284766" cy="2387600"/>
          </a:xfrm>
        </p:spPr>
        <p:txBody>
          <a:bodyPr>
            <a:normAutofit/>
          </a:bodyPr>
          <a:lstStyle/>
          <a:p>
            <a:r>
              <a:rPr lang="en-US" sz="4900" b="1" dirty="0">
                <a:latin typeface="Calibri" panose="020F0502020204030204" pitchFamily="34" charset="0"/>
                <a:cs typeface="Calibri" panose="020F0502020204030204" pitchFamily="34" charset="0"/>
              </a:rPr>
              <a:t>Consolidating Lunar Regolith</a:t>
            </a:r>
            <a:br>
              <a:rPr lang="en-US" sz="4400" b="1"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8"/>
            <a:ext cx="9144000" cy="627062"/>
          </a:xfrm>
        </p:spPr>
        <p:txBody>
          <a:bodyPr>
            <a:normAutofit fontScale="85000" lnSpcReduction="20000"/>
          </a:bodyPr>
          <a:lstStyle/>
          <a:p>
            <a:r>
              <a:rPr lang="en-US" sz="2000" dirty="0">
                <a:cs typeface="Times New Roman" panose="02020603050405020304" pitchFamily="18" charset="0"/>
              </a:rPr>
              <a:t>Cayden Doyle</a:t>
            </a:r>
          </a:p>
          <a:p>
            <a:r>
              <a:rPr lang="en-US" sz="2000" dirty="0">
                <a:cs typeface="Times New Roman" panose="02020603050405020304" pitchFamily="18" charset="0"/>
              </a:rPr>
              <a:t>Sheila A. Thibeault, Jin Ho Kang, and Keith L. Gordon</a:t>
            </a:r>
          </a:p>
        </p:txBody>
      </p:sp>
      <p:sp>
        <p:nvSpPr>
          <p:cNvPr id="4" name="TextBox 3"/>
          <p:cNvSpPr txBox="1"/>
          <p:nvPr/>
        </p:nvSpPr>
        <p:spPr>
          <a:xfrm>
            <a:off x="3932386" y="5678323"/>
            <a:ext cx="4327275" cy="369332"/>
          </a:xfrm>
          <a:prstGeom prst="rect">
            <a:avLst/>
          </a:prstGeom>
          <a:noFill/>
        </p:spPr>
        <p:txBody>
          <a:bodyPr wrap="none" rtlCol="0">
            <a:spAutoFit/>
          </a:bodyPr>
          <a:lstStyle/>
          <a:p>
            <a:pPr algn="ctr"/>
            <a:r>
              <a:rPr lang="en-US" dirty="0">
                <a:cs typeface="Times New Roman" panose="02020603050405020304" pitchFamily="18" charset="0"/>
              </a:rPr>
              <a:t>2021 Summer Student Research Symposium</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825780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7116"/>
            <a:ext cx="10515600" cy="762175"/>
          </a:xfrm>
        </p:spPr>
        <p:txBody>
          <a:bodyPr>
            <a:normAutofit/>
          </a:bodyPr>
          <a:lstStyle/>
          <a:p>
            <a:r>
              <a:rPr lang="en-US" dirty="0"/>
              <a:t>Challenge, Objective, and Approach </a:t>
            </a:r>
          </a:p>
        </p:txBody>
      </p:sp>
      <p:sp>
        <p:nvSpPr>
          <p:cNvPr id="3" name="Content Placeholder 2"/>
          <p:cNvSpPr>
            <a:spLocks noGrp="1"/>
          </p:cNvSpPr>
          <p:nvPr>
            <p:ph idx="1"/>
          </p:nvPr>
        </p:nvSpPr>
        <p:spPr>
          <a:xfrm>
            <a:off x="836139" y="1103729"/>
            <a:ext cx="5832106" cy="5364803"/>
          </a:xfrm>
        </p:spPr>
        <p:txBody>
          <a:bodyPr>
            <a:normAutofit fontScale="25000" lnSpcReduction="20000"/>
          </a:bodyPr>
          <a:lstStyle/>
          <a:p>
            <a:pPr marL="0" indent="0">
              <a:buNone/>
            </a:pPr>
            <a:r>
              <a:rPr lang="en-US" sz="8000" b="1" dirty="0"/>
              <a:t>Challenge:</a:t>
            </a:r>
          </a:p>
          <a:p>
            <a:r>
              <a:rPr lang="en-US" sz="8000" dirty="0"/>
              <a:t>The Moon has a harsh environment compared with Earth</a:t>
            </a:r>
          </a:p>
          <a:p>
            <a:pPr lvl="1"/>
            <a:r>
              <a:rPr lang="en-US" sz="7200" dirty="0"/>
              <a:t>Day and nighttime temperature cycling, radiation, solar exposure limits, etc.</a:t>
            </a:r>
          </a:p>
          <a:p>
            <a:r>
              <a:rPr lang="en-US" sz="8000" dirty="0"/>
              <a:t>In-situ utilization of lunar regolith</a:t>
            </a:r>
          </a:p>
          <a:p>
            <a:pPr lvl="1"/>
            <a:r>
              <a:rPr lang="en-US" sz="7200" dirty="0"/>
              <a:t>Consolidation of regolith for construction</a:t>
            </a:r>
          </a:p>
          <a:p>
            <a:pPr marL="0" indent="0">
              <a:buNone/>
            </a:pPr>
            <a:r>
              <a:rPr lang="en-US" sz="8000" b="1" dirty="0"/>
              <a:t>Objective:</a:t>
            </a:r>
          </a:p>
          <a:p>
            <a:r>
              <a:rPr lang="en-US" sz="8000" dirty="0"/>
              <a:t>The primary objective is to build a base on the Moon</a:t>
            </a:r>
          </a:p>
          <a:p>
            <a:pPr lvl="1"/>
            <a:r>
              <a:rPr lang="en-US" sz="7200" dirty="0"/>
              <a:t>Artemis Program</a:t>
            </a:r>
          </a:p>
          <a:p>
            <a:r>
              <a:rPr lang="en-US" sz="8000" dirty="0"/>
              <a:t>Through this research, the construction of a base becomes possible</a:t>
            </a:r>
          </a:p>
          <a:p>
            <a:pPr marL="0" indent="0">
              <a:buNone/>
            </a:pPr>
            <a:r>
              <a:rPr lang="en-US" sz="8000" b="1" dirty="0"/>
              <a:t>Approach:</a:t>
            </a:r>
          </a:p>
          <a:p>
            <a:r>
              <a:rPr lang="en-US" sz="8000" dirty="0"/>
              <a:t>Online research and summary of possible results</a:t>
            </a:r>
          </a:p>
          <a:p>
            <a:pPr lvl="1"/>
            <a:r>
              <a:rPr lang="en-US" sz="7200" dirty="0"/>
              <a:t>Collected research papers on methods related to the project</a:t>
            </a:r>
          </a:p>
          <a:p>
            <a:pPr lvl="1"/>
            <a:r>
              <a:rPr lang="en-US" sz="7200" dirty="0"/>
              <a:t>Created and suggested the most feasible methods to test</a:t>
            </a:r>
          </a:p>
          <a:p>
            <a:pPr lvl="1"/>
            <a:r>
              <a:rPr lang="en-US" sz="7200" dirty="0"/>
              <a:t>Performed radiation dose calculations</a:t>
            </a:r>
          </a:p>
          <a:p>
            <a:pPr marL="0" indent="0">
              <a:buNone/>
            </a:pPr>
            <a:endParaRPr lang="en-US" b="1" dirty="0"/>
          </a:p>
          <a:p>
            <a:pPr marL="0" indent="0">
              <a:buNone/>
            </a:pPr>
            <a:endParaRPr lang="en-US" dirty="0"/>
          </a:p>
          <a:p>
            <a:pPr lvl="2"/>
            <a:endParaRPr lang="en-US" dirty="0"/>
          </a:p>
          <a:p>
            <a:pPr lvl="2"/>
            <a:endParaRPr lang="en-US" dirty="0"/>
          </a:p>
          <a:p>
            <a:pPr lvl="2"/>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2</a:t>
            </a:fld>
            <a:endParaRPr lang="en-US" dirty="0"/>
          </a:p>
        </p:txBody>
      </p:sp>
      <p:sp>
        <p:nvSpPr>
          <p:cNvPr id="7" name="TextBox 6">
            <a:extLst>
              <a:ext uri="{FF2B5EF4-FFF2-40B4-BE49-F238E27FC236}">
                <a16:creationId xmlns:a16="http://schemas.microsoft.com/office/drawing/2014/main" id="{DBE68BC0-129E-444F-B134-9758EE03A945}"/>
              </a:ext>
            </a:extLst>
          </p:cNvPr>
          <p:cNvSpPr txBox="1"/>
          <p:nvPr/>
        </p:nvSpPr>
        <p:spPr>
          <a:xfrm>
            <a:off x="10632708" y="4063881"/>
            <a:ext cx="1442184" cy="1600438"/>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Fig 2. Lunar Reconnaissance Orbiter recorded temperature map of south pole</a:t>
            </a:r>
            <a:r>
              <a:rPr lang="en-US" sz="1400" i="1" baseline="300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(Image Credit: NASA)</a:t>
            </a:r>
            <a:endParaRPr lang="en-US" sz="1400" i="1" baseline="300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D8BE166-5FD2-4ABE-B80A-2556B0D0830B}"/>
              </a:ext>
            </a:extLst>
          </p:cNvPr>
          <p:cNvSpPr txBox="1"/>
          <p:nvPr/>
        </p:nvSpPr>
        <p:spPr>
          <a:xfrm>
            <a:off x="9892177" y="1895252"/>
            <a:ext cx="1905000" cy="738664"/>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Fig 1. Buzz Aldrin boot print on lunar surface (Image Credit: NASA)</a:t>
            </a:r>
          </a:p>
        </p:txBody>
      </p:sp>
      <p:pic>
        <p:nvPicPr>
          <p:cNvPr id="14" name="Picture 13" descr="Bootprint on the Lunar Surface">
            <a:extLst>
              <a:ext uri="{FF2B5EF4-FFF2-40B4-BE49-F238E27FC236}">
                <a16:creationId xmlns:a16="http://schemas.microsoft.com/office/drawing/2014/main" id="{A3F70C6F-D637-4DAE-A0E5-57B768FD30F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2834" y="1103730"/>
            <a:ext cx="2247254" cy="2259979"/>
          </a:xfrm>
          <a:prstGeom prst="rect">
            <a:avLst/>
          </a:prstGeom>
          <a:noFill/>
          <a:ln>
            <a:noFill/>
          </a:ln>
        </p:spPr>
      </p:pic>
      <p:pic>
        <p:nvPicPr>
          <p:cNvPr id="16" name="Picture 15">
            <a:extLst>
              <a:ext uri="{FF2B5EF4-FFF2-40B4-BE49-F238E27FC236}">
                <a16:creationId xmlns:a16="http://schemas.microsoft.com/office/drawing/2014/main" id="{BA5EB4B4-8E8B-417C-8DBF-584EC5F609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87" t="4297" r="1805" b="3591"/>
          <a:stretch/>
        </p:blipFill>
        <p:spPr bwMode="auto">
          <a:xfrm>
            <a:off x="6701367" y="3564467"/>
            <a:ext cx="4033524" cy="2904066"/>
          </a:xfrm>
          <a:prstGeom prst="rect">
            <a:avLst/>
          </a:prstGeom>
          <a:noFill/>
          <a:ln>
            <a:noFill/>
          </a:ln>
        </p:spPr>
      </p:pic>
    </p:spTree>
    <p:extLst>
      <p:ext uri="{BB962C8B-B14F-4D97-AF65-F5344CB8AC3E}">
        <p14:creationId xmlns:p14="http://schemas.microsoft.com/office/powerpoint/2010/main" val="3524054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8DE04DE3-141E-49EC-8633-AF5EA256C000}"/>
              </a:ext>
            </a:extLst>
          </p:cNvPr>
          <p:cNvGraphicFramePr>
            <a:graphicFrameLocks noGrp="1"/>
          </p:cNvGraphicFramePr>
          <p:nvPr>
            <p:ph idx="1"/>
            <p:extLst>
              <p:ext uri="{D42A27DB-BD31-4B8C-83A1-F6EECF244321}">
                <p14:modId xmlns:p14="http://schemas.microsoft.com/office/powerpoint/2010/main" val="1304078331"/>
              </p:ext>
            </p:extLst>
          </p:nvPr>
        </p:nvGraphicFramePr>
        <p:xfrm>
          <a:off x="7379305" y="1105881"/>
          <a:ext cx="4257686" cy="3749040"/>
        </p:xfrm>
        <a:graphic>
          <a:graphicData uri="http://schemas.openxmlformats.org/drawingml/2006/table">
            <a:tbl>
              <a:tblPr firstRow="1" bandRow="1">
                <a:tableStyleId>{5940675A-B579-460E-94D1-54222C63F5DA}</a:tableStyleId>
              </a:tblPr>
              <a:tblGrid>
                <a:gridCol w="853554">
                  <a:extLst>
                    <a:ext uri="{9D8B030D-6E8A-4147-A177-3AD203B41FA5}">
                      <a16:colId xmlns:a16="http://schemas.microsoft.com/office/drawing/2014/main" val="1338667745"/>
                    </a:ext>
                  </a:extLst>
                </a:gridCol>
                <a:gridCol w="853554">
                  <a:extLst>
                    <a:ext uri="{9D8B030D-6E8A-4147-A177-3AD203B41FA5}">
                      <a16:colId xmlns:a16="http://schemas.microsoft.com/office/drawing/2014/main" val="3488161960"/>
                    </a:ext>
                  </a:extLst>
                </a:gridCol>
                <a:gridCol w="843470">
                  <a:extLst>
                    <a:ext uri="{9D8B030D-6E8A-4147-A177-3AD203B41FA5}">
                      <a16:colId xmlns:a16="http://schemas.microsoft.com/office/drawing/2014/main" val="173562202"/>
                    </a:ext>
                  </a:extLst>
                </a:gridCol>
                <a:gridCol w="853554">
                  <a:extLst>
                    <a:ext uri="{9D8B030D-6E8A-4147-A177-3AD203B41FA5}">
                      <a16:colId xmlns:a16="http://schemas.microsoft.com/office/drawing/2014/main" val="2913222004"/>
                    </a:ext>
                  </a:extLst>
                </a:gridCol>
                <a:gridCol w="853554">
                  <a:extLst>
                    <a:ext uri="{9D8B030D-6E8A-4147-A177-3AD203B41FA5}">
                      <a16:colId xmlns:a16="http://schemas.microsoft.com/office/drawing/2014/main" val="629545984"/>
                    </a:ext>
                  </a:extLst>
                </a:gridCol>
              </a:tblGrid>
              <a:tr h="338183">
                <a:tc>
                  <a:txBody>
                    <a:bodyPr/>
                    <a:lstStyle/>
                    <a:p>
                      <a:pPr algn="ctr"/>
                      <a:r>
                        <a:rPr lang="en-US" sz="1200" b="1" dirty="0"/>
                        <a:t>Material</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Apollo 11 (10084)</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MLS-1</a:t>
                      </a:r>
                    </a:p>
                    <a:p>
                      <a:pPr algn="ctr"/>
                      <a:r>
                        <a:rPr lang="en-US" sz="1200" dirty="0"/>
                        <a:t>simulant</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Apollo 14 (14163)</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JSC-1</a:t>
                      </a:r>
                    </a:p>
                    <a:p>
                      <a:pPr algn="ctr"/>
                      <a:r>
                        <a:rPr lang="en-US" sz="1200" dirty="0"/>
                        <a:t>simulant</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36475894"/>
                  </a:ext>
                </a:extLst>
              </a:tr>
              <a:tr h="202910">
                <a:tc>
                  <a:txBody>
                    <a:bodyPr/>
                    <a:lstStyle/>
                    <a:p>
                      <a:pPr algn="ctr"/>
                      <a:r>
                        <a:rPr lang="en-US" sz="1200" dirty="0"/>
                        <a:t>SiO</a:t>
                      </a:r>
                      <a:r>
                        <a:rPr lang="en-US" sz="1200" baseline="-25000" dirty="0"/>
                        <a:t>2</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t>42</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t>42.8</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t>47.3</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200" dirty="0"/>
                        <a:t>47.71</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80697075"/>
                  </a:ext>
                </a:extLst>
              </a:tr>
              <a:tr h="202910">
                <a:tc>
                  <a:txBody>
                    <a:bodyPr/>
                    <a:lstStyle/>
                    <a:p>
                      <a:pPr algn="ctr"/>
                      <a:r>
                        <a:rPr lang="en-US" sz="1200" dirty="0"/>
                        <a:t>TiO</a:t>
                      </a:r>
                      <a:r>
                        <a:rPr lang="en-US" sz="1200" baseline="-25000" dirty="0"/>
                        <a:t>2</a:t>
                      </a:r>
                      <a:endParaRPr lang="en-US" sz="12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7.54</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6.77</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1.6</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22845184"/>
                  </a:ext>
                </a:extLst>
              </a:tr>
              <a:tr h="202910">
                <a:tc>
                  <a:txBody>
                    <a:bodyPr/>
                    <a:lstStyle/>
                    <a:p>
                      <a:pPr algn="ctr"/>
                      <a:r>
                        <a:rPr lang="en-US" sz="1200" dirty="0"/>
                        <a:t>Al</a:t>
                      </a:r>
                      <a:r>
                        <a:rPr lang="en-US" sz="1200" baseline="-25000" dirty="0"/>
                        <a:t>2</a:t>
                      </a:r>
                      <a:r>
                        <a:rPr lang="en-US" sz="1200" baseline="0" dirty="0"/>
                        <a:t>O</a:t>
                      </a:r>
                      <a:r>
                        <a:rPr lang="en-US" sz="1200" baseline="-25000" dirty="0"/>
                        <a:t>3</a:t>
                      </a:r>
                      <a:endParaRPr lang="en-US" sz="12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13.55</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12.1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17.8</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15.02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75606149"/>
                  </a:ext>
                </a:extLst>
              </a:tr>
              <a:tr h="202910">
                <a:tc>
                  <a:txBody>
                    <a:bodyPr/>
                    <a:lstStyle/>
                    <a:p>
                      <a:pPr algn="ctr"/>
                      <a:r>
                        <a:rPr lang="en-US" sz="1200" dirty="0"/>
                        <a:t>FeO</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15.81</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16.3</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10.5</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7.35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895234"/>
                  </a:ext>
                </a:extLst>
              </a:tr>
              <a:tr h="202910">
                <a:tc>
                  <a:txBody>
                    <a:bodyPr/>
                    <a:lstStyle/>
                    <a:p>
                      <a:pPr algn="ctr"/>
                      <a:r>
                        <a:rPr lang="en-US" sz="1200" dirty="0"/>
                        <a:t>Fe</a:t>
                      </a:r>
                      <a:r>
                        <a:rPr lang="en-US" sz="1200" baseline="-25000" dirty="0"/>
                        <a:t>2</a:t>
                      </a:r>
                      <a:r>
                        <a:rPr lang="en-US" sz="1200" baseline="0" dirty="0"/>
                        <a:t>O</a:t>
                      </a:r>
                      <a:r>
                        <a:rPr lang="en-US" sz="1200" baseline="-25000" dirty="0"/>
                        <a:t>3</a:t>
                      </a:r>
                      <a:endParaRPr lang="en-US" sz="12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3.44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92442913"/>
                  </a:ext>
                </a:extLst>
              </a:tr>
              <a:tr h="202910">
                <a:tc>
                  <a:txBody>
                    <a:bodyPr/>
                    <a:lstStyle/>
                    <a:p>
                      <a:pPr algn="ctr"/>
                      <a:r>
                        <a:rPr lang="en-US" sz="1200" dirty="0"/>
                        <a:t>MnO</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0.213</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0.22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0.1</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61348113"/>
                  </a:ext>
                </a:extLst>
              </a:tr>
              <a:tr h="202910">
                <a:tc>
                  <a:txBody>
                    <a:bodyPr/>
                    <a:lstStyle/>
                    <a:p>
                      <a:pPr algn="ctr"/>
                      <a:r>
                        <a:rPr lang="en-US" sz="1200" dirty="0"/>
                        <a:t>MgO</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7.88</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6.19</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9.6</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9.01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2296325"/>
                  </a:ext>
                </a:extLst>
              </a:tr>
              <a:tr h="202910">
                <a:tc>
                  <a:txBody>
                    <a:bodyPr/>
                    <a:lstStyle/>
                    <a:p>
                      <a:pPr algn="ctr"/>
                      <a:r>
                        <a:rPr lang="en-US" sz="1200" dirty="0"/>
                        <a:t>CaO</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11.96</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11.1</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11.4</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10.42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05653275"/>
                  </a:ext>
                </a:extLst>
              </a:tr>
              <a:tr h="202910">
                <a:tc>
                  <a:txBody>
                    <a:bodyPr/>
                    <a:lstStyle/>
                    <a:p>
                      <a:pPr algn="ctr"/>
                      <a:r>
                        <a:rPr lang="en-US" sz="1200" dirty="0"/>
                        <a:t>Na</a:t>
                      </a:r>
                      <a:r>
                        <a:rPr lang="en-US" sz="1200" baseline="-25000" dirty="0"/>
                        <a:t>2</a:t>
                      </a:r>
                      <a:r>
                        <a:rPr lang="en-US" sz="1200" baseline="0" dirty="0"/>
                        <a:t>O</a:t>
                      </a:r>
                      <a:endParaRPr lang="en-US" sz="12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0.438</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2.22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0.7</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94703723"/>
                  </a:ext>
                </a:extLst>
              </a:tr>
              <a:tr h="202910">
                <a:tc>
                  <a:txBody>
                    <a:bodyPr/>
                    <a:lstStyle/>
                    <a:p>
                      <a:pPr algn="ctr"/>
                      <a:r>
                        <a:rPr lang="en-US" sz="1200" dirty="0"/>
                        <a:t>K</a:t>
                      </a:r>
                      <a:r>
                        <a:rPr lang="en-US" sz="1200" baseline="-25000" dirty="0"/>
                        <a:t>2</a:t>
                      </a:r>
                      <a:r>
                        <a:rPr lang="en-US" sz="1200" baseline="0" dirty="0"/>
                        <a:t>O</a:t>
                      </a:r>
                      <a:endParaRPr lang="en-US" sz="12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0.135</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0.2</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0.6</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19186482"/>
                  </a:ext>
                </a:extLst>
              </a:tr>
              <a:tr h="202910">
                <a:tc>
                  <a:txBody>
                    <a:bodyPr/>
                    <a:lstStyle/>
                    <a:p>
                      <a:pPr algn="ctr"/>
                      <a:r>
                        <a:rPr lang="en-US" sz="1200" dirty="0"/>
                        <a:t>P</a:t>
                      </a:r>
                      <a:r>
                        <a:rPr lang="en-US" sz="1200" baseline="-25000" dirty="0"/>
                        <a:t>2</a:t>
                      </a:r>
                      <a:r>
                        <a:rPr lang="en-US" sz="1200" baseline="0" dirty="0"/>
                        <a:t>O</a:t>
                      </a:r>
                      <a:r>
                        <a:rPr lang="en-US" sz="1200" baseline="-25000" dirty="0"/>
                        <a:t>5</a:t>
                      </a:r>
                      <a:endParaRPr lang="en-US" sz="12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0.101</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0.04</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200" dirty="0"/>
                        <a:t>0.66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16719956"/>
                  </a:ext>
                </a:extLst>
              </a:tr>
              <a:tr h="202910">
                <a:tc>
                  <a:txBody>
                    <a:bodyPr/>
                    <a:lstStyle/>
                    <a:p>
                      <a:pPr algn="ctr"/>
                      <a:r>
                        <a:rPr lang="en-US" sz="1200" dirty="0"/>
                        <a:t>S</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0.11</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70479486"/>
                  </a:ext>
                </a:extLst>
              </a:tr>
            </a:tbl>
          </a:graphicData>
        </a:graphic>
      </p:graphicFrame>
      <p:sp>
        <p:nvSpPr>
          <p:cNvPr id="4" name="Slide Number Placeholder 3"/>
          <p:cNvSpPr>
            <a:spLocks noGrp="1"/>
          </p:cNvSpPr>
          <p:nvPr>
            <p:ph type="sldNum" sz="quarter" idx="12"/>
          </p:nvPr>
        </p:nvSpPr>
        <p:spPr/>
        <p:txBody>
          <a:bodyPr/>
          <a:lstStyle/>
          <a:p>
            <a:fld id="{224C0C37-3CEC-4CB4-B902-37F94E20E969}" type="slidenum">
              <a:rPr lang="en-US" smtClean="0"/>
              <a:pPr/>
              <a:t>3</a:t>
            </a:fld>
            <a:endParaRPr lang="en-US" dirty="0"/>
          </a:p>
        </p:txBody>
      </p:sp>
      <p:sp>
        <p:nvSpPr>
          <p:cNvPr id="7" name="Content Placeholder 2">
            <a:extLst>
              <a:ext uri="{FF2B5EF4-FFF2-40B4-BE49-F238E27FC236}">
                <a16:creationId xmlns:a16="http://schemas.microsoft.com/office/drawing/2014/main" id="{AAF04002-74FB-4171-9D6C-277A4C156A3C}"/>
              </a:ext>
            </a:extLst>
          </p:cNvPr>
          <p:cNvSpPr txBox="1">
            <a:spLocks/>
          </p:cNvSpPr>
          <p:nvPr/>
        </p:nvSpPr>
        <p:spPr>
          <a:xfrm>
            <a:off x="708379" y="1012976"/>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Chemical composition of lunar regolith</a:t>
            </a:r>
          </a:p>
          <a:p>
            <a:pPr lvl="1"/>
            <a:r>
              <a:rPr lang="en-US" sz="1400" dirty="0"/>
              <a:t>Required for simulations and other calculations</a:t>
            </a:r>
          </a:p>
          <a:p>
            <a:r>
              <a:rPr lang="en-US" sz="1800" dirty="0"/>
              <a:t>Environmental conditions</a:t>
            </a:r>
          </a:p>
          <a:p>
            <a:pPr lvl="1"/>
            <a:r>
              <a:rPr lang="en-US" sz="1400" dirty="0"/>
              <a:t>Required for manufacturing and testing of consolidated regolith</a:t>
            </a:r>
          </a:p>
          <a:p>
            <a:r>
              <a:rPr lang="en-US" sz="1800" dirty="0"/>
              <a:t>Solar exposure </a:t>
            </a:r>
          </a:p>
          <a:p>
            <a:pPr lvl="1"/>
            <a:r>
              <a:rPr lang="en-US" sz="1400" dirty="0"/>
              <a:t>Required for choosing a viable landing site</a:t>
            </a:r>
          </a:p>
          <a:p>
            <a:endParaRPr lang="en-US" sz="1800" dirty="0"/>
          </a:p>
          <a:p>
            <a:pPr lvl="1"/>
            <a:endParaRPr lang="en-US" sz="1400" dirty="0"/>
          </a:p>
        </p:txBody>
      </p:sp>
      <p:graphicFrame>
        <p:nvGraphicFramePr>
          <p:cNvPr id="8" name="Table 6">
            <a:extLst>
              <a:ext uri="{FF2B5EF4-FFF2-40B4-BE49-F238E27FC236}">
                <a16:creationId xmlns:a16="http://schemas.microsoft.com/office/drawing/2014/main" id="{7F844965-3A9B-41FC-89FB-65E03098600F}"/>
              </a:ext>
            </a:extLst>
          </p:cNvPr>
          <p:cNvGraphicFramePr>
            <a:graphicFrameLocks noGrp="1"/>
          </p:cNvGraphicFramePr>
          <p:nvPr>
            <p:extLst>
              <p:ext uri="{D42A27DB-BD31-4B8C-83A1-F6EECF244321}">
                <p14:modId xmlns:p14="http://schemas.microsoft.com/office/powerpoint/2010/main" val="55191906"/>
              </p:ext>
            </p:extLst>
          </p:nvPr>
        </p:nvGraphicFramePr>
        <p:xfrm>
          <a:off x="6766597" y="5165467"/>
          <a:ext cx="5151036" cy="1036320"/>
        </p:xfrm>
        <a:graphic>
          <a:graphicData uri="http://schemas.openxmlformats.org/drawingml/2006/table">
            <a:tbl>
              <a:tblPr firstRow="1" bandRow="1">
                <a:tableStyleId>{5940675A-B579-460E-94D1-54222C63F5DA}</a:tableStyleId>
              </a:tblPr>
              <a:tblGrid>
                <a:gridCol w="1287759">
                  <a:extLst>
                    <a:ext uri="{9D8B030D-6E8A-4147-A177-3AD203B41FA5}">
                      <a16:colId xmlns:a16="http://schemas.microsoft.com/office/drawing/2014/main" val="1684277212"/>
                    </a:ext>
                  </a:extLst>
                </a:gridCol>
                <a:gridCol w="1287759">
                  <a:extLst>
                    <a:ext uri="{9D8B030D-6E8A-4147-A177-3AD203B41FA5}">
                      <a16:colId xmlns:a16="http://schemas.microsoft.com/office/drawing/2014/main" val="369049683"/>
                    </a:ext>
                  </a:extLst>
                </a:gridCol>
                <a:gridCol w="1287759">
                  <a:extLst>
                    <a:ext uri="{9D8B030D-6E8A-4147-A177-3AD203B41FA5}">
                      <a16:colId xmlns:a16="http://schemas.microsoft.com/office/drawing/2014/main" val="1894933031"/>
                    </a:ext>
                  </a:extLst>
                </a:gridCol>
                <a:gridCol w="1287759">
                  <a:extLst>
                    <a:ext uri="{9D8B030D-6E8A-4147-A177-3AD203B41FA5}">
                      <a16:colId xmlns:a16="http://schemas.microsoft.com/office/drawing/2014/main" val="3994096981"/>
                    </a:ext>
                  </a:extLst>
                </a:gridCol>
              </a:tblGrid>
              <a:tr h="370840">
                <a:tc>
                  <a:txBody>
                    <a:bodyPr/>
                    <a:lstStyle/>
                    <a:p>
                      <a:pPr algn="ctr"/>
                      <a:r>
                        <a:rPr lang="en-US" sz="1400" b="1" dirty="0">
                          <a:solidFill>
                            <a:schemeClr val="tx1"/>
                          </a:solidFill>
                        </a:rPr>
                        <a:t>Temp Extremes (</a:t>
                      </a:r>
                      <a:r>
                        <a:rPr lang="en-US" sz="1400" b="1" kern="1200" dirty="0">
                          <a:solidFill>
                            <a:schemeClr val="tx1"/>
                          </a:solidFill>
                          <a:effectLst/>
                        </a:rPr>
                        <a:t>°C)</a:t>
                      </a:r>
                      <a:endParaRPr lang="en-US" sz="1400" b="1"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tx1"/>
                          </a:solidFill>
                        </a:rPr>
                        <a:t>Average Temp (</a:t>
                      </a:r>
                      <a:r>
                        <a:rPr lang="en-US" sz="1400" b="1" i="0" kern="1200" dirty="0">
                          <a:solidFill>
                            <a:schemeClr val="tx1"/>
                          </a:solidFill>
                          <a:effectLst/>
                          <a:latin typeface="+mn-lt"/>
                          <a:ea typeface="+mn-ea"/>
                          <a:cs typeface="+mn-cs"/>
                        </a:rPr>
                        <a:t>°C)</a:t>
                      </a:r>
                      <a:endParaRPr lang="en-US" sz="1400" b="1"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tx1"/>
                          </a:solidFill>
                        </a:rPr>
                        <a:t>Equator Temp (</a:t>
                      </a:r>
                      <a:r>
                        <a:rPr lang="en-US" sz="1400" b="1" kern="1200" dirty="0">
                          <a:solidFill>
                            <a:schemeClr val="tx1"/>
                          </a:solidFill>
                          <a:effectLst/>
                        </a:rPr>
                        <a:t>°C)</a:t>
                      </a:r>
                      <a:endParaRPr lang="en-US" sz="1400" b="1"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tx1"/>
                          </a:solidFill>
                        </a:rPr>
                        <a:t>South Pole Temp (</a:t>
                      </a:r>
                      <a:r>
                        <a:rPr lang="en-US" sz="1400" b="1" kern="1200" dirty="0">
                          <a:solidFill>
                            <a:schemeClr val="tx1"/>
                          </a:solidFill>
                          <a:effectLst/>
                        </a:rPr>
                        <a:t>°C)</a:t>
                      </a:r>
                      <a:endParaRPr lang="en-US" sz="1400" b="1" dirty="0">
                        <a:solidFill>
                          <a:schemeClr val="tx1"/>
                        </a:solidFill>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68800310"/>
                  </a:ext>
                </a:extLst>
              </a:tr>
              <a:tr h="370840">
                <a:tc>
                  <a:txBody>
                    <a:bodyPr/>
                    <a:lstStyle/>
                    <a:p>
                      <a:pPr algn="ctr"/>
                      <a:r>
                        <a:rPr lang="en-US" sz="1400" dirty="0">
                          <a:solidFill>
                            <a:schemeClr val="tx1"/>
                          </a:solidFill>
                        </a:rPr>
                        <a:t>-233 to 123 </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solidFill>
                            <a:schemeClr val="tx1"/>
                          </a:solidFill>
                        </a:rPr>
                        <a:t>-163 to 117 (night and day)</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solidFill>
                            <a:schemeClr val="tx1"/>
                          </a:solidFill>
                        </a:rPr>
                        <a:t>-178 to 117 (night and day)</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solidFill>
                            <a:schemeClr val="tx1"/>
                          </a:solidFill>
                        </a:rPr>
                        <a:t>-23 to -3</a:t>
                      </a:r>
                    </a:p>
                    <a:p>
                      <a:pPr algn="ctr"/>
                      <a:r>
                        <a:rPr lang="en-US" sz="1400" dirty="0">
                          <a:solidFill>
                            <a:schemeClr val="tx1"/>
                          </a:solidFill>
                        </a:rPr>
                        <a:t>(night and day)</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447756"/>
                  </a:ext>
                </a:extLst>
              </a:tr>
            </a:tbl>
          </a:graphicData>
        </a:graphic>
      </p:graphicFrame>
      <p:sp>
        <p:nvSpPr>
          <p:cNvPr id="14" name="TextBox 13">
            <a:extLst>
              <a:ext uri="{FF2B5EF4-FFF2-40B4-BE49-F238E27FC236}">
                <a16:creationId xmlns:a16="http://schemas.microsoft.com/office/drawing/2014/main" id="{3CAA3186-C175-4E99-96AB-5D492FE7F620}"/>
              </a:ext>
            </a:extLst>
          </p:cNvPr>
          <p:cNvSpPr txBox="1"/>
          <p:nvPr/>
        </p:nvSpPr>
        <p:spPr>
          <a:xfrm>
            <a:off x="1202076" y="5494774"/>
            <a:ext cx="5352836" cy="1169551"/>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Fig 3. Grayscale image showing illumination of lunar south pole (in percent) over four lunar precession cycles (each approx. 18.6 years); highlighted points have greatest illumination; the arrow shows a 92% illumination rate location at surface level near Shackleton Crater (Image Credit: NASA)</a:t>
            </a:r>
          </a:p>
        </p:txBody>
      </p:sp>
      <p:sp>
        <p:nvSpPr>
          <p:cNvPr id="15" name="TextBox 14">
            <a:extLst>
              <a:ext uri="{FF2B5EF4-FFF2-40B4-BE49-F238E27FC236}">
                <a16:creationId xmlns:a16="http://schemas.microsoft.com/office/drawing/2014/main" id="{76FE3F42-F444-4623-8566-34B5EEB50CEF}"/>
              </a:ext>
            </a:extLst>
          </p:cNvPr>
          <p:cNvSpPr txBox="1"/>
          <p:nvPr/>
        </p:nvSpPr>
        <p:spPr>
          <a:xfrm>
            <a:off x="7531151" y="620681"/>
            <a:ext cx="3643159" cy="523220"/>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Table 1. Oxide content of regolith from Apollo missions and comparable simulants</a:t>
            </a:r>
            <a:r>
              <a:rPr lang="en-US" sz="1400" i="1" baseline="30000" dirty="0">
                <a:latin typeface="Times New Roman" panose="02020603050405020304" pitchFamily="18" charset="0"/>
                <a:cs typeface="Times New Roman" panose="02020603050405020304" pitchFamily="18" charset="0"/>
              </a:rPr>
              <a:t>[1,2]</a:t>
            </a:r>
            <a:endParaRPr lang="en-US" sz="1400" i="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86904FB1-762C-48EB-B0E2-96E4B70E05C1}"/>
              </a:ext>
            </a:extLst>
          </p:cNvPr>
          <p:cNvSpPr txBox="1"/>
          <p:nvPr/>
        </p:nvSpPr>
        <p:spPr>
          <a:xfrm>
            <a:off x="7881323" y="4881861"/>
            <a:ext cx="2828544" cy="307777"/>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Table 2. Lunar temperatures</a:t>
            </a:r>
            <a:r>
              <a:rPr lang="en-US" sz="1400" i="1" baseline="30000" dirty="0">
                <a:latin typeface="Times New Roman" panose="02020603050405020304" pitchFamily="18" charset="0"/>
                <a:cs typeface="Times New Roman" panose="02020603050405020304" pitchFamily="18" charset="0"/>
              </a:rPr>
              <a:t>[3,4,5,6]</a:t>
            </a:r>
            <a:endParaRPr lang="en-US" sz="1400" i="1" dirty="0">
              <a:latin typeface="Times New Roman" panose="02020603050405020304" pitchFamily="18" charset="0"/>
              <a:cs typeface="Times New Roman" panose="02020603050405020304" pitchFamily="18" charset="0"/>
            </a:endParaRPr>
          </a:p>
        </p:txBody>
      </p:sp>
      <p:sp>
        <p:nvSpPr>
          <p:cNvPr id="27" name="Title 1">
            <a:extLst>
              <a:ext uri="{FF2B5EF4-FFF2-40B4-BE49-F238E27FC236}">
                <a16:creationId xmlns:a16="http://schemas.microsoft.com/office/drawing/2014/main" id="{BC75C554-EFAA-46B1-93A1-922EEEE058F3}"/>
              </a:ext>
            </a:extLst>
          </p:cNvPr>
          <p:cNvSpPr txBox="1">
            <a:spLocks/>
          </p:cNvSpPr>
          <p:nvPr/>
        </p:nvSpPr>
        <p:spPr>
          <a:xfrm>
            <a:off x="838200" y="138417"/>
            <a:ext cx="10515600" cy="82098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t>Results I</a:t>
            </a:r>
          </a:p>
        </p:txBody>
      </p:sp>
      <p:pic>
        <p:nvPicPr>
          <p:cNvPr id="2" name="Picture 1">
            <a:extLst>
              <a:ext uri="{FF2B5EF4-FFF2-40B4-BE49-F238E27FC236}">
                <a16:creationId xmlns:a16="http://schemas.microsoft.com/office/drawing/2014/main" id="{1E619222-9F6B-497A-99DF-23013EE84716}"/>
              </a:ext>
            </a:extLst>
          </p:cNvPr>
          <p:cNvPicPr>
            <a:picLocks noChangeAspect="1"/>
          </p:cNvPicPr>
          <p:nvPr/>
        </p:nvPicPr>
        <p:blipFill rotWithShape="1">
          <a:blip r:embed="rId2"/>
          <a:srcRect l="3829" t="3039" r="2738" b="5217"/>
          <a:stretch/>
        </p:blipFill>
        <p:spPr>
          <a:xfrm>
            <a:off x="2473453" y="2806961"/>
            <a:ext cx="2828544" cy="2561994"/>
          </a:xfrm>
          <a:prstGeom prst="rect">
            <a:avLst/>
          </a:prstGeom>
        </p:spPr>
      </p:pic>
      <p:sp>
        <p:nvSpPr>
          <p:cNvPr id="3" name="TextBox 2">
            <a:extLst>
              <a:ext uri="{FF2B5EF4-FFF2-40B4-BE49-F238E27FC236}">
                <a16:creationId xmlns:a16="http://schemas.microsoft.com/office/drawing/2014/main" id="{9406F33E-417F-49A6-B0A9-EEB07538BAE1}"/>
              </a:ext>
            </a:extLst>
          </p:cNvPr>
          <p:cNvSpPr txBox="1"/>
          <p:nvPr/>
        </p:nvSpPr>
        <p:spPr>
          <a:xfrm rot="16200000">
            <a:off x="1631523" y="3935262"/>
            <a:ext cx="1562319" cy="276999"/>
          </a:xfrm>
          <a:prstGeom prst="rect">
            <a:avLst/>
          </a:prstGeom>
          <a:noFill/>
        </p:spPr>
        <p:txBody>
          <a:bodyPr wrap="square" rtlCol="0">
            <a:spAutoFit/>
          </a:bodyPr>
          <a:lstStyle/>
          <a:p>
            <a:pPr algn="ctr"/>
            <a:r>
              <a:rPr lang="en-US" sz="1200" dirty="0"/>
              <a:t>Gnomonic Y (km)</a:t>
            </a:r>
          </a:p>
        </p:txBody>
      </p:sp>
      <p:sp>
        <p:nvSpPr>
          <p:cNvPr id="12" name="TextBox 11">
            <a:extLst>
              <a:ext uri="{FF2B5EF4-FFF2-40B4-BE49-F238E27FC236}">
                <a16:creationId xmlns:a16="http://schemas.microsoft.com/office/drawing/2014/main" id="{72092BAB-C01D-4C0D-A203-A6E3C0A0E002}"/>
              </a:ext>
            </a:extLst>
          </p:cNvPr>
          <p:cNvSpPr txBox="1"/>
          <p:nvPr/>
        </p:nvSpPr>
        <p:spPr>
          <a:xfrm>
            <a:off x="3090618" y="5293638"/>
            <a:ext cx="1562319" cy="276999"/>
          </a:xfrm>
          <a:prstGeom prst="rect">
            <a:avLst/>
          </a:prstGeom>
          <a:noFill/>
        </p:spPr>
        <p:txBody>
          <a:bodyPr wrap="square" rtlCol="0">
            <a:spAutoFit/>
          </a:bodyPr>
          <a:lstStyle/>
          <a:p>
            <a:pPr algn="ctr"/>
            <a:r>
              <a:rPr lang="en-US" sz="1200" dirty="0"/>
              <a:t>Gnomonic X (km)</a:t>
            </a:r>
          </a:p>
        </p:txBody>
      </p:sp>
      <p:sp>
        <p:nvSpPr>
          <p:cNvPr id="13" name="TextBox 12">
            <a:extLst>
              <a:ext uri="{FF2B5EF4-FFF2-40B4-BE49-F238E27FC236}">
                <a16:creationId xmlns:a16="http://schemas.microsoft.com/office/drawing/2014/main" id="{1DDBB76A-169D-4EDC-B4A4-F7B09B7CD2E2}"/>
              </a:ext>
            </a:extLst>
          </p:cNvPr>
          <p:cNvSpPr txBox="1"/>
          <p:nvPr/>
        </p:nvSpPr>
        <p:spPr>
          <a:xfrm rot="16200000">
            <a:off x="4393000" y="3949458"/>
            <a:ext cx="2055105" cy="276999"/>
          </a:xfrm>
          <a:prstGeom prst="rect">
            <a:avLst/>
          </a:prstGeom>
          <a:noFill/>
        </p:spPr>
        <p:txBody>
          <a:bodyPr wrap="square" rtlCol="0">
            <a:spAutoFit/>
          </a:bodyPr>
          <a:lstStyle/>
          <a:p>
            <a:pPr algn="ctr"/>
            <a:r>
              <a:rPr lang="en-US" sz="1200" dirty="0"/>
              <a:t>Illumination Rate (%)</a:t>
            </a:r>
          </a:p>
        </p:txBody>
      </p:sp>
    </p:spTree>
    <p:extLst>
      <p:ext uri="{BB962C8B-B14F-4D97-AF65-F5344CB8AC3E}">
        <p14:creationId xmlns:p14="http://schemas.microsoft.com/office/powerpoint/2010/main" val="3948127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7378" y="832632"/>
            <a:ext cx="5753100" cy="5721353"/>
          </a:xfrm>
        </p:spPr>
        <p:txBody>
          <a:bodyPr>
            <a:noAutofit/>
          </a:bodyPr>
          <a:lstStyle/>
          <a:p>
            <a:r>
              <a:rPr lang="en-US" sz="1600" dirty="0"/>
              <a:t>Desired Parameters</a:t>
            </a:r>
          </a:p>
          <a:p>
            <a:pPr lvl="1"/>
            <a:r>
              <a:rPr lang="en-US" sz="1400" dirty="0"/>
              <a:t>Have an equivalent strength to concrete used on Earth (20-40 MPa)</a:t>
            </a:r>
          </a:p>
          <a:p>
            <a:pPr lvl="1"/>
            <a:r>
              <a:rPr lang="en-US" sz="1400" dirty="0"/>
              <a:t>Minimizes the radiation dose in space</a:t>
            </a:r>
          </a:p>
          <a:p>
            <a:pPr lvl="1"/>
            <a:r>
              <a:rPr lang="en-US" sz="1400" dirty="0"/>
              <a:t>Withstands vacuum conditions on the Moon (2x10</a:t>
            </a:r>
            <a:r>
              <a:rPr lang="en-US" sz="1400" baseline="30000" dirty="0"/>
              <a:t>-12</a:t>
            </a:r>
            <a:r>
              <a:rPr lang="en-US" sz="1400" dirty="0"/>
              <a:t> torr) </a:t>
            </a:r>
          </a:p>
          <a:p>
            <a:pPr lvl="1"/>
            <a:r>
              <a:rPr lang="en-US" sz="1400" dirty="0"/>
              <a:t>Manufacturable at lunar south pole temperature (-23 to -3°C)</a:t>
            </a:r>
          </a:p>
          <a:p>
            <a:r>
              <a:rPr lang="en-US" sz="1600" dirty="0"/>
              <a:t>Types of “lunar concrete”</a:t>
            </a:r>
          </a:p>
          <a:p>
            <a:pPr lvl="1"/>
            <a:r>
              <a:rPr lang="en-US" sz="1400" dirty="0"/>
              <a:t>Sintered, polymeric, sulfuric, and geopolymeric concrete</a:t>
            </a:r>
          </a:p>
          <a:p>
            <a:r>
              <a:rPr lang="en-US" sz="1600" dirty="0"/>
              <a:t>Sintered </a:t>
            </a:r>
          </a:p>
          <a:p>
            <a:pPr lvl="1"/>
            <a:r>
              <a:rPr lang="en-US" sz="1400" dirty="0"/>
              <a:t>Requires high temperature, but no binder is needed </a:t>
            </a:r>
          </a:p>
          <a:p>
            <a:pPr lvl="1"/>
            <a:r>
              <a:rPr lang="en-US" sz="1400" dirty="0"/>
              <a:t>Highest strength and density by far</a:t>
            </a:r>
          </a:p>
          <a:p>
            <a:r>
              <a:rPr lang="en-US" sz="1600" dirty="0"/>
              <a:t>Polymeric</a:t>
            </a:r>
          </a:p>
          <a:p>
            <a:pPr lvl="1"/>
            <a:r>
              <a:rPr lang="en-US" sz="1400" dirty="0"/>
              <a:t>Manufactured by addition of linear low-density polyethylene (LLDPE) to regolith simulant</a:t>
            </a:r>
          </a:p>
          <a:p>
            <a:pPr lvl="1"/>
            <a:r>
              <a:rPr lang="en-US" sz="1400" dirty="0"/>
              <a:t>Requires melting of PE and heat treatment above 100°C to form </a:t>
            </a:r>
          </a:p>
          <a:p>
            <a:r>
              <a:rPr lang="en-US" sz="1600" dirty="0"/>
              <a:t>Sulfuric </a:t>
            </a:r>
          </a:p>
          <a:p>
            <a:pPr lvl="1"/>
            <a:r>
              <a:rPr lang="en-US" sz="1400" dirty="0"/>
              <a:t>Manufactured by addition of sulfur to regolith simulant</a:t>
            </a:r>
          </a:p>
          <a:p>
            <a:pPr lvl="1"/>
            <a:r>
              <a:rPr lang="en-US" sz="1400" dirty="0"/>
              <a:t>Requires casting in 140°C heated molds</a:t>
            </a:r>
          </a:p>
          <a:p>
            <a:r>
              <a:rPr lang="en-US" sz="1600" dirty="0"/>
              <a:t>Geopolymeric</a:t>
            </a:r>
          </a:p>
          <a:p>
            <a:pPr lvl="1"/>
            <a:r>
              <a:rPr lang="en-US" sz="1400" dirty="0"/>
              <a:t>Manufactured by addition of activator solution (H</a:t>
            </a:r>
            <a:r>
              <a:rPr lang="en-US" sz="1400" baseline="-25000" dirty="0"/>
              <a:t>2</a:t>
            </a:r>
            <a:r>
              <a:rPr lang="en-US" sz="1400" dirty="0"/>
              <a:t>O + Na</a:t>
            </a:r>
            <a:r>
              <a:rPr lang="en-US" sz="1400" baseline="-25000" dirty="0"/>
              <a:t>2</a:t>
            </a:r>
            <a:r>
              <a:rPr lang="en-US" sz="1400" dirty="0"/>
              <a:t>O &amp; SiO</a:t>
            </a:r>
            <a:r>
              <a:rPr lang="en-US" sz="1400" baseline="-25000" dirty="0"/>
              <a:t>2 </a:t>
            </a:r>
            <a:r>
              <a:rPr lang="en-US" sz="1400" dirty="0"/>
              <a:t>mixed with NaOH)</a:t>
            </a:r>
          </a:p>
          <a:p>
            <a:pPr lvl="1"/>
            <a:r>
              <a:rPr lang="en-US" sz="1400" dirty="0"/>
              <a:t>Can be formed without heat, but requires pressure </a:t>
            </a:r>
          </a:p>
          <a:p>
            <a:pPr lvl="1"/>
            <a:endParaRPr lang="en-US" sz="300" dirty="0"/>
          </a:p>
          <a:p>
            <a:pPr lvl="1"/>
            <a:endParaRPr lang="en-US" sz="300" dirty="0"/>
          </a:p>
          <a:p>
            <a:endParaRPr lang="en-US" sz="400" dirty="0"/>
          </a:p>
          <a:p>
            <a:pPr lvl="1"/>
            <a:endParaRPr lang="en-US" sz="5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4</a:t>
            </a:fld>
            <a:endParaRPr lang="en-US" dirty="0"/>
          </a:p>
        </p:txBody>
      </p:sp>
      <p:graphicFrame>
        <p:nvGraphicFramePr>
          <p:cNvPr id="5" name="Table 5">
            <a:extLst>
              <a:ext uri="{FF2B5EF4-FFF2-40B4-BE49-F238E27FC236}">
                <a16:creationId xmlns:a16="http://schemas.microsoft.com/office/drawing/2014/main" id="{CEF2129A-75CA-4E33-A032-32DEA118E884}"/>
              </a:ext>
            </a:extLst>
          </p:cNvPr>
          <p:cNvGraphicFramePr>
            <a:graphicFrameLocks noGrp="1"/>
          </p:cNvGraphicFramePr>
          <p:nvPr>
            <p:extLst>
              <p:ext uri="{D42A27DB-BD31-4B8C-83A1-F6EECF244321}">
                <p14:modId xmlns:p14="http://schemas.microsoft.com/office/powerpoint/2010/main" val="2284494422"/>
              </p:ext>
            </p:extLst>
          </p:nvPr>
        </p:nvGraphicFramePr>
        <p:xfrm>
          <a:off x="6477000" y="1289959"/>
          <a:ext cx="5562600" cy="2870200"/>
        </p:xfrm>
        <a:graphic>
          <a:graphicData uri="http://schemas.openxmlformats.org/drawingml/2006/table">
            <a:tbl>
              <a:tblPr firstRow="1" bandRow="1">
                <a:tableStyleId>{5940675A-B579-460E-94D1-54222C63F5DA}</a:tableStyleId>
              </a:tblPr>
              <a:tblGrid>
                <a:gridCol w="1390650">
                  <a:extLst>
                    <a:ext uri="{9D8B030D-6E8A-4147-A177-3AD203B41FA5}">
                      <a16:colId xmlns:a16="http://schemas.microsoft.com/office/drawing/2014/main" val="1438124669"/>
                    </a:ext>
                  </a:extLst>
                </a:gridCol>
                <a:gridCol w="1390650">
                  <a:extLst>
                    <a:ext uri="{9D8B030D-6E8A-4147-A177-3AD203B41FA5}">
                      <a16:colId xmlns:a16="http://schemas.microsoft.com/office/drawing/2014/main" val="3218157983"/>
                    </a:ext>
                  </a:extLst>
                </a:gridCol>
                <a:gridCol w="1390650">
                  <a:extLst>
                    <a:ext uri="{9D8B030D-6E8A-4147-A177-3AD203B41FA5}">
                      <a16:colId xmlns:a16="http://schemas.microsoft.com/office/drawing/2014/main" val="3435710772"/>
                    </a:ext>
                  </a:extLst>
                </a:gridCol>
                <a:gridCol w="1390650">
                  <a:extLst>
                    <a:ext uri="{9D8B030D-6E8A-4147-A177-3AD203B41FA5}">
                      <a16:colId xmlns:a16="http://schemas.microsoft.com/office/drawing/2014/main" val="1284765895"/>
                    </a:ext>
                  </a:extLst>
                </a:gridCol>
              </a:tblGrid>
              <a:tr h="370840">
                <a:tc>
                  <a:txBody>
                    <a:bodyPr/>
                    <a:lstStyle/>
                    <a:p>
                      <a:pPr algn="ctr"/>
                      <a:r>
                        <a:rPr lang="en-US" sz="1400" b="1" dirty="0"/>
                        <a:t>Material</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t>Manufacturing</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t>Environment</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t>Strength</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959228"/>
                  </a:ext>
                </a:extLst>
              </a:tr>
              <a:tr h="163743">
                <a:tc>
                  <a:txBody>
                    <a:bodyPr/>
                    <a:lstStyle/>
                    <a:p>
                      <a:pPr algn="ctr"/>
                      <a:r>
                        <a:rPr lang="en-US" sz="1400" dirty="0"/>
                        <a:t>Sintered</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400" dirty="0"/>
                        <a:t>Requires furnace</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400" dirty="0"/>
                        <a:t>-</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400" dirty="0"/>
                        <a:t>&gt;150 MPa</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93897483"/>
                  </a:ext>
                </a:extLst>
              </a:tr>
              <a:tr h="370840">
                <a:tc>
                  <a:txBody>
                    <a:bodyPr/>
                    <a:lstStyle/>
                    <a:p>
                      <a:pPr algn="ctr"/>
                      <a:r>
                        <a:rPr lang="en-US" sz="1400" dirty="0"/>
                        <a:t>Polymeric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t>Requires at least 10 wt% PE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t>≈12 MPa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78198698"/>
                  </a:ext>
                </a:extLst>
              </a:tr>
              <a:tr h="370840">
                <a:tc>
                  <a:txBody>
                    <a:bodyPr/>
                    <a:lstStyle/>
                    <a:p>
                      <a:pPr algn="ctr"/>
                      <a:r>
                        <a:rPr lang="en-US" sz="1400" dirty="0"/>
                        <a:t>Sulfuric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t>Requires 35 wt% Sulfur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t>Integrity significantly reduced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t>&gt;30 MPa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58533129"/>
                  </a:ext>
                </a:extLst>
              </a:tr>
              <a:tr h="370840">
                <a:tc>
                  <a:txBody>
                    <a:bodyPr/>
                    <a:lstStyle/>
                    <a:p>
                      <a:pPr algn="ctr"/>
                      <a:r>
                        <a:rPr lang="en-US" sz="1400" dirty="0"/>
                        <a:t>Geopolymeric</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Requires &lt;6 wt% activator</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Seems maintainable at south pole</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&gt; 30 MPa</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0337550"/>
                  </a:ext>
                </a:extLst>
              </a:tr>
            </a:tbl>
          </a:graphicData>
        </a:graphic>
      </p:graphicFrame>
      <p:sp>
        <p:nvSpPr>
          <p:cNvPr id="8" name="TextBox 7">
            <a:extLst>
              <a:ext uri="{FF2B5EF4-FFF2-40B4-BE49-F238E27FC236}">
                <a16:creationId xmlns:a16="http://schemas.microsoft.com/office/drawing/2014/main" id="{4F68ED1B-855E-46C6-AFDB-07BA4EE6F436}"/>
              </a:ext>
            </a:extLst>
          </p:cNvPr>
          <p:cNvSpPr txBox="1"/>
          <p:nvPr/>
        </p:nvSpPr>
        <p:spPr>
          <a:xfrm>
            <a:off x="9296399" y="4860347"/>
            <a:ext cx="2542646" cy="954107"/>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Fig 4. Alan B. Shepard from Apollo 14 standing beside boulder on lunar surface (Image Credit: NASA)</a:t>
            </a:r>
          </a:p>
        </p:txBody>
      </p:sp>
      <p:sp>
        <p:nvSpPr>
          <p:cNvPr id="9" name="TextBox 8">
            <a:extLst>
              <a:ext uri="{FF2B5EF4-FFF2-40B4-BE49-F238E27FC236}">
                <a16:creationId xmlns:a16="http://schemas.microsoft.com/office/drawing/2014/main" id="{A912A6DC-23F5-48EB-93B2-AF7F8ADE5011}"/>
              </a:ext>
            </a:extLst>
          </p:cNvPr>
          <p:cNvSpPr txBox="1"/>
          <p:nvPr/>
        </p:nvSpPr>
        <p:spPr>
          <a:xfrm>
            <a:off x="7443455" y="757027"/>
            <a:ext cx="3705889" cy="523220"/>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Table 3. Lunar concrete strength and manufacturing</a:t>
            </a:r>
            <a:r>
              <a:rPr lang="en-US" sz="1400" i="1" baseline="30000" dirty="0">
                <a:latin typeface="Times New Roman" panose="02020603050405020304" pitchFamily="18" charset="0"/>
                <a:cs typeface="Times New Roman" panose="02020603050405020304" pitchFamily="18" charset="0"/>
              </a:rPr>
              <a:t>[7-16]</a:t>
            </a:r>
            <a:endParaRPr lang="en-US" sz="1400" i="1" dirty="0">
              <a:latin typeface="Times New Roman" panose="02020603050405020304" pitchFamily="18" charset="0"/>
              <a:cs typeface="Times New Roman" panose="02020603050405020304" pitchFamily="18" charset="0"/>
            </a:endParaRPr>
          </a:p>
        </p:txBody>
      </p:sp>
      <p:sp>
        <p:nvSpPr>
          <p:cNvPr id="13" name="Title 1">
            <a:extLst>
              <a:ext uri="{FF2B5EF4-FFF2-40B4-BE49-F238E27FC236}">
                <a16:creationId xmlns:a16="http://schemas.microsoft.com/office/drawing/2014/main" id="{44EA0185-1D2F-45C6-B821-1EFB5576668C}"/>
              </a:ext>
            </a:extLst>
          </p:cNvPr>
          <p:cNvSpPr txBox="1">
            <a:spLocks/>
          </p:cNvSpPr>
          <p:nvPr/>
        </p:nvSpPr>
        <p:spPr>
          <a:xfrm>
            <a:off x="737064" y="175503"/>
            <a:ext cx="10515600" cy="76191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t>Results II</a:t>
            </a:r>
          </a:p>
        </p:txBody>
      </p:sp>
      <p:pic>
        <p:nvPicPr>
          <p:cNvPr id="11" name="Picture 10" descr="AS14-68-9414 (6 Feb. 1971) --- Astronaut Alan B. Shepard Jr., Apollo 14 commander, stands beside a large boulder on the lunar surface during the mission's second extravehicular activity (EVA), on Feb. 6, 1971. Note the lunar dust clinging to Shepard's space suit. Astronauts Shepard and Edgar D. Mitchell, lunar module pilot, explored the lunar surface while astronaut Stuart A. Roosa, command module pilot, orbited the moon in the Command and Service Modules (CSM).">
            <a:extLst>
              <a:ext uri="{FF2B5EF4-FFF2-40B4-BE49-F238E27FC236}">
                <a16:creationId xmlns:a16="http://schemas.microsoft.com/office/drawing/2014/main" id="{89F7B9E5-030B-4387-A52C-783767988D3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0896" y="4233306"/>
            <a:ext cx="2364554" cy="2361775"/>
          </a:xfrm>
          <a:prstGeom prst="rect">
            <a:avLst/>
          </a:prstGeom>
          <a:noFill/>
          <a:ln>
            <a:noFill/>
          </a:ln>
        </p:spPr>
      </p:pic>
    </p:spTree>
    <p:extLst>
      <p:ext uri="{BB962C8B-B14F-4D97-AF65-F5344CB8AC3E}">
        <p14:creationId xmlns:p14="http://schemas.microsoft.com/office/powerpoint/2010/main" val="4188289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17317"/>
            <a:ext cx="11064752" cy="4351338"/>
          </a:xfrm>
        </p:spPr>
        <p:txBody>
          <a:bodyPr/>
          <a:lstStyle/>
          <a:p>
            <a:r>
              <a:rPr lang="en-US" sz="1800" dirty="0"/>
              <a:t>Radiation dose simulations</a:t>
            </a:r>
          </a:p>
          <a:p>
            <a:pPr lvl="1"/>
            <a:r>
              <a:rPr lang="en-US" sz="1400" dirty="0"/>
              <a:t>Radiation doses need to be researched to protect astronauts in space</a:t>
            </a:r>
          </a:p>
          <a:p>
            <a:pPr lvl="1"/>
            <a:r>
              <a:rPr lang="en-US" sz="1400" dirty="0"/>
              <a:t>Radiation from three sources: galactic cosmic rays (GCR), solar energetic particles (SEP), trapped particles (low Earth orbit) (LEO)</a:t>
            </a:r>
          </a:p>
          <a:p>
            <a:r>
              <a:rPr lang="en-US" sz="1800" dirty="0"/>
              <a:t>Online Tool for the Assessment of Radiation In Space (OLTARIS)</a:t>
            </a:r>
          </a:p>
          <a:p>
            <a:pPr lvl="1"/>
            <a:r>
              <a:rPr lang="en-US" sz="1400" dirty="0"/>
              <a:t>Radiation dose simulated through lunar concrete candidates (HZETRN based code)</a:t>
            </a:r>
          </a:p>
          <a:p>
            <a:pPr lvl="1"/>
            <a:r>
              <a:rPr lang="en-US" sz="1400" dirty="0"/>
              <a:t>Four conditions: GCR dose in free space, SEP dose in free space, GCR dose in LEO, AP8 (trapped proton environmental model) dose in LEO</a:t>
            </a:r>
          </a:p>
          <a:p>
            <a:pPr lvl="1"/>
            <a:endParaRPr lang="en-US" dirty="0"/>
          </a:p>
          <a:p>
            <a:pPr lvl="1"/>
            <a:endParaRPr lang="en-US" dirty="0"/>
          </a:p>
        </p:txBody>
      </p:sp>
      <p:sp>
        <p:nvSpPr>
          <p:cNvPr id="4" name="Slide Number Placeholder 3"/>
          <p:cNvSpPr>
            <a:spLocks noGrp="1"/>
          </p:cNvSpPr>
          <p:nvPr>
            <p:ph type="sldNum" sz="quarter" idx="12"/>
          </p:nvPr>
        </p:nvSpPr>
        <p:spPr>
          <a:xfrm>
            <a:off x="9354339" y="6299200"/>
            <a:ext cx="2743200" cy="365125"/>
          </a:xfrm>
        </p:spPr>
        <p:txBody>
          <a:bodyPr/>
          <a:lstStyle/>
          <a:p>
            <a:fld id="{224C0C37-3CEC-4CB4-B902-37F94E20E969}" type="slidenum">
              <a:rPr lang="en-US" smtClean="0"/>
              <a:pPr/>
              <a:t>5</a:t>
            </a:fld>
            <a:endParaRPr lang="en-US" dirty="0"/>
          </a:p>
        </p:txBody>
      </p:sp>
      <p:sp>
        <p:nvSpPr>
          <p:cNvPr id="6" name="TextBox 5">
            <a:extLst>
              <a:ext uri="{FF2B5EF4-FFF2-40B4-BE49-F238E27FC236}">
                <a16:creationId xmlns:a16="http://schemas.microsoft.com/office/drawing/2014/main" id="{58556B85-7214-4282-AADB-B27FE4E710C0}"/>
              </a:ext>
            </a:extLst>
          </p:cNvPr>
          <p:cNvSpPr txBox="1"/>
          <p:nvPr/>
        </p:nvSpPr>
        <p:spPr>
          <a:xfrm>
            <a:off x="791049" y="5368655"/>
            <a:ext cx="2256336" cy="523220"/>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Fig 5.</a:t>
            </a:r>
            <a:r>
              <a:rPr lang="en-US" sz="1400" i="1" baseline="300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GCR dose rate vs depth in free space in tissue</a:t>
            </a:r>
          </a:p>
        </p:txBody>
      </p:sp>
      <p:sp>
        <p:nvSpPr>
          <p:cNvPr id="9" name="TextBox 8">
            <a:extLst>
              <a:ext uri="{FF2B5EF4-FFF2-40B4-BE49-F238E27FC236}">
                <a16:creationId xmlns:a16="http://schemas.microsoft.com/office/drawing/2014/main" id="{62C21C56-600C-4E05-AE86-D8D165CF8EF5}"/>
              </a:ext>
            </a:extLst>
          </p:cNvPr>
          <p:cNvSpPr txBox="1"/>
          <p:nvPr/>
        </p:nvSpPr>
        <p:spPr>
          <a:xfrm>
            <a:off x="3799822" y="5368655"/>
            <a:ext cx="2140829" cy="738664"/>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Fig 6.</a:t>
            </a:r>
            <a:r>
              <a:rPr lang="en-US" sz="1400" i="1" baseline="300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Solar particle event (SPE) dose vs depth in free space in tissue</a:t>
            </a:r>
          </a:p>
        </p:txBody>
      </p:sp>
      <p:graphicFrame>
        <p:nvGraphicFramePr>
          <p:cNvPr id="12" name="Chart 11">
            <a:extLst>
              <a:ext uri="{FF2B5EF4-FFF2-40B4-BE49-F238E27FC236}">
                <a16:creationId xmlns:a16="http://schemas.microsoft.com/office/drawing/2014/main" id="{9E1EAC53-D9B5-4D8A-8195-51F02EE153E9}"/>
              </a:ext>
            </a:extLst>
          </p:cNvPr>
          <p:cNvGraphicFramePr>
            <a:graphicFrameLocks/>
          </p:cNvGraphicFramePr>
          <p:nvPr>
            <p:extLst>
              <p:ext uri="{D42A27DB-BD31-4B8C-83A1-F6EECF244321}">
                <p14:modId xmlns:p14="http://schemas.microsoft.com/office/powerpoint/2010/main" val="3549469238"/>
              </p:ext>
            </p:extLst>
          </p:nvPr>
        </p:nvGraphicFramePr>
        <p:xfrm>
          <a:off x="178650" y="2917148"/>
          <a:ext cx="2990016" cy="24810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0193B906-513F-4E24-9FED-D58C28A35687}"/>
              </a:ext>
            </a:extLst>
          </p:cNvPr>
          <p:cNvGraphicFramePr>
            <a:graphicFrameLocks/>
          </p:cNvGraphicFramePr>
          <p:nvPr>
            <p:extLst>
              <p:ext uri="{D42A27DB-BD31-4B8C-83A1-F6EECF244321}">
                <p14:modId xmlns:p14="http://schemas.microsoft.com/office/powerpoint/2010/main" val="1985939991"/>
              </p:ext>
            </p:extLst>
          </p:nvPr>
        </p:nvGraphicFramePr>
        <p:xfrm>
          <a:off x="3159128" y="2917148"/>
          <a:ext cx="2990016" cy="24810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6EAB5941-81BB-4FFE-8D48-CB31D0BCB570}"/>
              </a:ext>
            </a:extLst>
          </p:cNvPr>
          <p:cNvGraphicFramePr>
            <a:graphicFrameLocks/>
          </p:cNvGraphicFramePr>
          <p:nvPr>
            <p:extLst>
              <p:ext uri="{D42A27DB-BD31-4B8C-83A1-F6EECF244321}">
                <p14:modId xmlns:p14="http://schemas.microsoft.com/office/powerpoint/2010/main" val="1139579056"/>
              </p:ext>
            </p:extLst>
          </p:nvPr>
        </p:nvGraphicFramePr>
        <p:xfrm>
          <a:off x="6096000" y="2917148"/>
          <a:ext cx="2985944" cy="24810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693513E0-99CB-4334-B99E-4606C8616069}"/>
              </a:ext>
            </a:extLst>
          </p:cNvPr>
          <p:cNvGraphicFramePr>
            <a:graphicFrameLocks/>
          </p:cNvGraphicFramePr>
          <p:nvPr>
            <p:extLst>
              <p:ext uri="{D42A27DB-BD31-4B8C-83A1-F6EECF244321}">
                <p14:modId xmlns:p14="http://schemas.microsoft.com/office/powerpoint/2010/main" val="801968836"/>
              </p:ext>
            </p:extLst>
          </p:nvPr>
        </p:nvGraphicFramePr>
        <p:xfrm>
          <a:off x="8984707" y="2911471"/>
          <a:ext cx="2985944" cy="2481036"/>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F0D482FB-197C-4A02-B723-BBAFF62EA1ED}"/>
              </a:ext>
            </a:extLst>
          </p:cNvPr>
          <p:cNvSpPr txBox="1"/>
          <p:nvPr/>
        </p:nvSpPr>
        <p:spPr>
          <a:xfrm>
            <a:off x="6758200" y="5397522"/>
            <a:ext cx="1964353" cy="523220"/>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Fig 7.</a:t>
            </a:r>
            <a:r>
              <a:rPr lang="en-US" sz="1400" i="1" baseline="300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GCR dose rate vs depth in LEO in tissue</a:t>
            </a:r>
          </a:p>
        </p:txBody>
      </p:sp>
      <p:sp>
        <p:nvSpPr>
          <p:cNvPr id="18" name="TextBox 17">
            <a:extLst>
              <a:ext uri="{FF2B5EF4-FFF2-40B4-BE49-F238E27FC236}">
                <a16:creationId xmlns:a16="http://schemas.microsoft.com/office/drawing/2014/main" id="{64C4FFD9-DBFB-45D4-9A75-71FBAF7934AA}"/>
              </a:ext>
            </a:extLst>
          </p:cNvPr>
          <p:cNvSpPr txBox="1"/>
          <p:nvPr/>
        </p:nvSpPr>
        <p:spPr>
          <a:xfrm>
            <a:off x="9606252" y="5393028"/>
            <a:ext cx="2239374" cy="523220"/>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Fig 8.</a:t>
            </a:r>
            <a:r>
              <a:rPr lang="en-US" sz="1400" i="1" baseline="300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AP8 model dose rate vs depth in LEO in tissue</a:t>
            </a:r>
          </a:p>
        </p:txBody>
      </p:sp>
      <p:sp>
        <p:nvSpPr>
          <p:cNvPr id="19" name="TextBox 18">
            <a:extLst>
              <a:ext uri="{FF2B5EF4-FFF2-40B4-BE49-F238E27FC236}">
                <a16:creationId xmlns:a16="http://schemas.microsoft.com/office/drawing/2014/main" id="{D4BA1BB1-3814-4B5D-92B0-EBF923F26541}"/>
              </a:ext>
            </a:extLst>
          </p:cNvPr>
          <p:cNvSpPr txBox="1"/>
          <p:nvPr/>
        </p:nvSpPr>
        <p:spPr>
          <a:xfrm>
            <a:off x="573450" y="6062869"/>
            <a:ext cx="2239374" cy="338554"/>
          </a:xfrm>
          <a:prstGeom prst="rect">
            <a:avLst/>
          </a:prstGeom>
          <a:noFill/>
        </p:spPr>
        <p:txBody>
          <a:bodyPr wrap="square" rtlCol="0">
            <a:spAutoFit/>
          </a:bodyPr>
          <a:lstStyle/>
          <a:p>
            <a:pPr algn="ctr"/>
            <a:r>
              <a:rPr lang="en-US" sz="1600" i="1" dirty="0">
                <a:latin typeface="Times New Roman" panose="02020603050405020304" pitchFamily="18" charset="0"/>
                <a:cs typeface="Times New Roman" panose="02020603050405020304" pitchFamily="18" charset="0"/>
              </a:rPr>
              <a:t>Legend: </a:t>
            </a:r>
          </a:p>
        </p:txBody>
      </p:sp>
      <p:sp>
        <p:nvSpPr>
          <p:cNvPr id="26" name="Title 1">
            <a:extLst>
              <a:ext uri="{FF2B5EF4-FFF2-40B4-BE49-F238E27FC236}">
                <a16:creationId xmlns:a16="http://schemas.microsoft.com/office/drawing/2014/main" id="{2095D145-1C1A-477F-A772-DB62BD52859A}"/>
              </a:ext>
            </a:extLst>
          </p:cNvPr>
          <p:cNvSpPr txBox="1">
            <a:spLocks/>
          </p:cNvSpPr>
          <p:nvPr/>
        </p:nvSpPr>
        <p:spPr>
          <a:xfrm>
            <a:off x="838200" y="104020"/>
            <a:ext cx="10515600" cy="93899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t>Results III</a:t>
            </a:r>
          </a:p>
        </p:txBody>
      </p:sp>
      <p:pic>
        <p:nvPicPr>
          <p:cNvPr id="2" name="Picture 1">
            <a:extLst>
              <a:ext uri="{FF2B5EF4-FFF2-40B4-BE49-F238E27FC236}">
                <a16:creationId xmlns:a16="http://schemas.microsoft.com/office/drawing/2014/main" id="{26D41E62-C010-4952-A1A3-B494AF80526C}"/>
              </a:ext>
            </a:extLst>
          </p:cNvPr>
          <p:cNvPicPr>
            <a:picLocks noChangeAspect="1"/>
          </p:cNvPicPr>
          <p:nvPr/>
        </p:nvPicPr>
        <p:blipFill rotWithShape="1">
          <a:blip r:embed="rId6"/>
          <a:srcRect l="1414"/>
          <a:stretch/>
        </p:blipFill>
        <p:spPr>
          <a:xfrm>
            <a:off x="2091099" y="6077024"/>
            <a:ext cx="9334201" cy="267276"/>
          </a:xfrm>
          <a:prstGeom prst="rect">
            <a:avLst/>
          </a:prstGeom>
        </p:spPr>
      </p:pic>
    </p:spTree>
    <p:extLst>
      <p:ext uri="{BB962C8B-B14F-4D97-AF65-F5344CB8AC3E}">
        <p14:creationId xmlns:p14="http://schemas.microsoft.com/office/powerpoint/2010/main" val="597861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00000"/>
              </a:lnSpc>
            </a:pPr>
            <a:r>
              <a:rPr lang="en-US" sz="2000" dirty="0"/>
              <a:t>The lunar environment was summarized </a:t>
            </a:r>
          </a:p>
          <a:p>
            <a:pPr lvl="1">
              <a:lnSpc>
                <a:spcPct val="100000"/>
              </a:lnSpc>
            </a:pPr>
            <a:r>
              <a:rPr lang="en-US" sz="1600" dirty="0"/>
              <a:t>Temperature, solar exposure, pressure, and radiation </a:t>
            </a:r>
          </a:p>
          <a:p>
            <a:pPr>
              <a:lnSpc>
                <a:spcPct val="100000"/>
              </a:lnSpc>
            </a:pPr>
            <a:r>
              <a:rPr lang="en-US" sz="2000" dirty="0"/>
              <a:t>Several lunar concrete candidates were researched</a:t>
            </a:r>
          </a:p>
          <a:p>
            <a:pPr lvl="1">
              <a:lnSpc>
                <a:spcPct val="100000"/>
              </a:lnSpc>
            </a:pPr>
            <a:r>
              <a:rPr lang="en-US" sz="1600" dirty="0"/>
              <a:t>Data was presented for composition and manufacturing methods </a:t>
            </a:r>
          </a:p>
          <a:p>
            <a:pPr lvl="1">
              <a:lnSpc>
                <a:spcPct val="100000"/>
              </a:lnSpc>
            </a:pPr>
            <a:r>
              <a:rPr lang="en-US" sz="1600" dirty="0"/>
              <a:t>Pros and cons were suggested </a:t>
            </a:r>
          </a:p>
          <a:p>
            <a:pPr>
              <a:lnSpc>
                <a:spcPct val="100000"/>
              </a:lnSpc>
            </a:pPr>
            <a:r>
              <a:rPr lang="en-US" sz="2000" dirty="0"/>
              <a:t>Radiation dose from environmental radiation sources was simulated using OLTARIS</a:t>
            </a:r>
          </a:p>
          <a:p>
            <a:pPr lvl="1">
              <a:lnSpc>
                <a:spcPct val="100000"/>
              </a:lnSpc>
            </a:pPr>
            <a:r>
              <a:rPr lang="en-US" sz="1600" dirty="0"/>
              <a:t>Values for dose or dose rate versus depth were given </a:t>
            </a:r>
          </a:p>
          <a:p>
            <a:pPr lvl="1">
              <a:lnSpc>
                <a:spcPct val="100000"/>
              </a:lnSpc>
            </a:pPr>
            <a:r>
              <a:rPr lang="en-US" sz="1600" dirty="0"/>
              <a:t>Higher PE content coincided with greater radiation dose mitigation</a:t>
            </a:r>
            <a:endParaRPr lang="en-US" sz="2000" dirty="0"/>
          </a:p>
          <a:p>
            <a:pPr>
              <a:lnSpc>
                <a:spcPct val="100000"/>
              </a:lnSpc>
            </a:pPr>
            <a:r>
              <a:rPr lang="en-US" sz="2000" dirty="0"/>
              <a:t>Preliminary material selection was made possible from this research </a:t>
            </a:r>
          </a:p>
          <a:p>
            <a:pPr lvl="1">
              <a:lnSpc>
                <a:spcPct val="100000"/>
              </a:lnSpc>
            </a:pPr>
            <a:r>
              <a:rPr lang="en-US" sz="1600" dirty="0"/>
              <a:t>Through comparison of materials and their reactions to the lunar environment</a:t>
            </a:r>
          </a:p>
          <a:p>
            <a:pPr lvl="1">
              <a:lnSpc>
                <a:spcPct val="100000"/>
              </a:lnSpc>
            </a:pPr>
            <a:r>
              <a:rPr lang="en-US" sz="1600" dirty="0"/>
              <a:t>Polymeric and geopolymeric concrete seem to be the best options with current knowledge</a:t>
            </a:r>
          </a:p>
          <a:p>
            <a:pPr marL="457200" lvl="1" indent="0">
              <a:buNone/>
            </a:pPr>
            <a:endParaRPr lang="en-US" sz="1400" dirty="0"/>
          </a:p>
          <a:p>
            <a:pPr marL="0" indent="0">
              <a:buNone/>
            </a:pP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dirty="0"/>
          </a:p>
        </p:txBody>
      </p:sp>
      <p:sp>
        <p:nvSpPr>
          <p:cNvPr id="7" name="Title 1">
            <a:extLst>
              <a:ext uri="{FF2B5EF4-FFF2-40B4-BE49-F238E27FC236}">
                <a16:creationId xmlns:a16="http://schemas.microsoft.com/office/drawing/2014/main" id="{A28274E5-9CB4-4EA1-80CF-143EFC8201F3}"/>
              </a:ext>
            </a:extLst>
          </p:cNvPr>
          <p:cNvSpPr txBox="1">
            <a:spLocks/>
          </p:cNvSpPr>
          <p:nvPr/>
        </p:nvSpPr>
        <p:spPr>
          <a:xfrm>
            <a:off x="838200" y="176062"/>
            <a:ext cx="10515600" cy="79692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t>Analysis/Summary</a:t>
            </a:r>
          </a:p>
        </p:txBody>
      </p:sp>
    </p:spTree>
    <p:extLst>
      <p:ext uri="{BB962C8B-B14F-4D97-AF65-F5344CB8AC3E}">
        <p14:creationId xmlns:p14="http://schemas.microsoft.com/office/powerpoint/2010/main" val="1450131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2013"/>
            <a:ext cx="10515600" cy="764058"/>
          </a:xfrm>
        </p:spPr>
        <p:txBody>
          <a:bodyPr>
            <a:normAutofit/>
          </a:bodyPr>
          <a:lstStyle/>
          <a:p>
            <a:r>
              <a:rPr lang="en-US" dirty="0"/>
              <a:t>Next Steps/Outlook/Future Work</a:t>
            </a:r>
          </a:p>
        </p:txBody>
      </p:sp>
      <p:sp>
        <p:nvSpPr>
          <p:cNvPr id="3" name="Content Placeholder 2"/>
          <p:cNvSpPr>
            <a:spLocks noGrp="1"/>
          </p:cNvSpPr>
          <p:nvPr>
            <p:ph idx="1"/>
          </p:nvPr>
        </p:nvSpPr>
        <p:spPr>
          <a:xfrm>
            <a:off x="838200" y="926071"/>
            <a:ext cx="6324512" cy="5659664"/>
          </a:xfrm>
        </p:spPr>
        <p:txBody>
          <a:bodyPr>
            <a:normAutofit fontScale="25000" lnSpcReduction="20000"/>
          </a:bodyPr>
          <a:lstStyle/>
          <a:p>
            <a:pPr>
              <a:lnSpc>
                <a:spcPct val="120000"/>
              </a:lnSpc>
            </a:pPr>
            <a:r>
              <a:rPr lang="en-US" sz="7200" dirty="0"/>
              <a:t>From this research, lunar concrete candidates have been selected</a:t>
            </a:r>
          </a:p>
          <a:p>
            <a:pPr>
              <a:lnSpc>
                <a:spcPct val="120000"/>
              </a:lnSpc>
            </a:pPr>
            <a:r>
              <a:rPr lang="en-US" sz="7200" dirty="0"/>
              <a:t>Next steps</a:t>
            </a:r>
          </a:p>
          <a:p>
            <a:pPr lvl="1">
              <a:lnSpc>
                <a:spcPct val="120000"/>
              </a:lnSpc>
            </a:pPr>
            <a:r>
              <a:rPr lang="en-US" sz="6400" dirty="0"/>
              <a:t>Begin fabrication of concrete in lab, ideally under lunar conditions, otherwise test post-lunar exposure</a:t>
            </a:r>
          </a:p>
          <a:p>
            <a:pPr lvl="1">
              <a:lnSpc>
                <a:spcPct val="120000"/>
              </a:lnSpc>
            </a:pPr>
            <a:r>
              <a:rPr lang="en-US" sz="6400" dirty="0"/>
              <a:t>Test concrete samples mechanically with ASTM standardized tests</a:t>
            </a:r>
          </a:p>
          <a:p>
            <a:pPr lvl="1">
              <a:lnSpc>
                <a:spcPct val="120000"/>
              </a:lnSpc>
            </a:pPr>
            <a:r>
              <a:rPr lang="en-US" sz="6400" dirty="0"/>
              <a:t>Use HZETRN, or other code, to simulate radiation doses more accurately</a:t>
            </a:r>
          </a:p>
          <a:p>
            <a:pPr lvl="2">
              <a:lnSpc>
                <a:spcPct val="120000"/>
              </a:lnSpc>
            </a:pPr>
            <a:r>
              <a:rPr lang="en-US" sz="6400" dirty="0"/>
              <a:t>Use lunar surface environment with OLTARIS for simulations</a:t>
            </a:r>
          </a:p>
          <a:p>
            <a:pPr lvl="1">
              <a:lnSpc>
                <a:spcPct val="120000"/>
              </a:lnSpc>
            </a:pPr>
            <a:r>
              <a:rPr lang="en-US" sz="6400" dirty="0"/>
              <a:t>Attach concrete samples to International Space Station (ISS) through Materials International Space Station Experiment (MISSE) program to test properties and possibly compare with HZETRN data</a:t>
            </a:r>
            <a:endParaRPr lang="en-US" sz="11200" dirty="0"/>
          </a:p>
          <a:p>
            <a:pPr>
              <a:lnSpc>
                <a:spcPct val="120000"/>
              </a:lnSpc>
            </a:pPr>
            <a:r>
              <a:rPr lang="en-US" sz="7200" dirty="0"/>
              <a:t>Summary</a:t>
            </a:r>
          </a:p>
          <a:p>
            <a:pPr lvl="1">
              <a:lnSpc>
                <a:spcPct val="120000"/>
              </a:lnSpc>
            </a:pPr>
            <a:r>
              <a:rPr lang="en-US" sz="6400" dirty="0"/>
              <a:t>This research serves as a preliminary investigation into the methods for fabricating lunar concrete and the test methods to measure their physical integrity and radiation shielding capabilities in space. From these data, the methods for establishing a base on the Moon narrows and a greater focus can be put on items contained within this research.</a:t>
            </a:r>
          </a:p>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7</a:t>
            </a:fld>
            <a:endParaRPr lang="en-US" dirty="0"/>
          </a:p>
        </p:txBody>
      </p:sp>
      <p:graphicFrame>
        <p:nvGraphicFramePr>
          <p:cNvPr id="5" name="Table 5">
            <a:extLst>
              <a:ext uri="{FF2B5EF4-FFF2-40B4-BE49-F238E27FC236}">
                <a16:creationId xmlns:a16="http://schemas.microsoft.com/office/drawing/2014/main" id="{D2366CBE-FA3E-40AE-9240-68EA18BA5030}"/>
              </a:ext>
            </a:extLst>
          </p:cNvPr>
          <p:cNvGraphicFramePr>
            <a:graphicFrameLocks/>
          </p:cNvGraphicFramePr>
          <p:nvPr>
            <p:extLst>
              <p:ext uri="{D42A27DB-BD31-4B8C-83A1-F6EECF244321}">
                <p14:modId xmlns:p14="http://schemas.microsoft.com/office/powerpoint/2010/main" val="1164807594"/>
              </p:ext>
            </p:extLst>
          </p:nvPr>
        </p:nvGraphicFramePr>
        <p:xfrm>
          <a:off x="7162713" y="1679871"/>
          <a:ext cx="4817361" cy="2925459"/>
        </p:xfrm>
        <a:graphic>
          <a:graphicData uri="http://schemas.openxmlformats.org/drawingml/2006/table">
            <a:tbl>
              <a:tblPr firstRow="1" bandRow="1">
                <a:tableStyleId>{5940675A-B579-460E-94D1-54222C63F5DA}</a:tableStyleId>
              </a:tblPr>
              <a:tblGrid>
                <a:gridCol w="1605787">
                  <a:extLst>
                    <a:ext uri="{9D8B030D-6E8A-4147-A177-3AD203B41FA5}">
                      <a16:colId xmlns:a16="http://schemas.microsoft.com/office/drawing/2014/main" val="3641813338"/>
                    </a:ext>
                  </a:extLst>
                </a:gridCol>
                <a:gridCol w="1605787">
                  <a:extLst>
                    <a:ext uri="{9D8B030D-6E8A-4147-A177-3AD203B41FA5}">
                      <a16:colId xmlns:a16="http://schemas.microsoft.com/office/drawing/2014/main" val="3327382155"/>
                    </a:ext>
                  </a:extLst>
                </a:gridCol>
                <a:gridCol w="1605787">
                  <a:extLst>
                    <a:ext uri="{9D8B030D-6E8A-4147-A177-3AD203B41FA5}">
                      <a16:colId xmlns:a16="http://schemas.microsoft.com/office/drawing/2014/main" val="3372442023"/>
                    </a:ext>
                  </a:extLst>
                </a:gridCol>
              </a:tblGrid>
              <a:tr h="213513">
                <a:tc>
                  <a:txBody>
                    <a:bodyPr/>
                    <a:lstStyle/>
                    <a:p>
                      <a:pPr algn="ctr"/>
                      <a:r>
                        <a:rPr lang="en-US" sz="1300" b="1" dirty="0">
                          <a:latin typeface="Times New Roman" panose="02020603050405020304" pitchFamily="18" charset="0"/>
                          <a:cs typeface="Times New Roman" panose="02020603050405020304" pitchFamily="18" charset="0"/>
                        </a:rPr>
                        <a:t>Test Name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b="1" dirty="0">
                          <a:latin typeface="Times New Roman" panose="02020603050405020304" pitchFamily="18" charset="0"/>
                          <a:cs typeface="Times New Roman" panose="02020603050405020304" pitchFamily="18" charset="0"/>
                        </a:rPr>
                        <a:t>ASTM</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b="1" dirty="0">
                          <a:latin typeface="Times New Roman" panose="02020603050405020304" pitchFamily="18" charset="0"/>
                          <a:cs typeface="Times New Roman" panose="02020603050405020304" pitchFamily="18" charset="0"/>
                        </a:rPr>
                        <a:t>Measured Value</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6218115"/>
                  </a:ext>
                </a:extLst>
              </a:tr>
              <a:tr h="505689">
                <a:tc>
                  <a:txBody>
                    <a:bodyPr/>
                    <a:lstStyle/>
                    <a:p>
                      <a:pPr algn="ctr"/>
                      <a:r>
                        <a:rPr lang="en-US" sz="1300" dirty="0">
                          <a:latin typeface="Times New Roman" panose="02020603050405020304" pitchFamily="18" charset="0"/>
                          <a:cs typeface="Times New Roman" panose="02020603050405020304" pitchFamily="18" charset="0"/>
                        </a:rPr>
                        <a:t>Sieve Test</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D421 (prep) and D422</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Particle Size Distribution &gt; 75 </a:t>
                      </a:r>
                      <a:r>
                        <a:rPr lang="el-GR" sz="1300" dirty="0">
                          <a:latin typeface="Times New Roman" panose="02020603050405020304" pitchFamily="18" charset="0"/>
                          <a:cs typeface="Times New Roman" panose="02020603050405020304" pitchFamily="18" charset="0"/>
                        </a:rPr>
                        <a:t>μ</a:t>
                      </a:r>
                      <a:r>
                        <a:rPr lang="en-US" sz="1300" dirty="0">
                          <a:latin typeface="Times New Roman" panose="02020603050405020304" pitchFamily="18" charset="0"/>
                          <a:cs typeface="Times New Roman" panose="02020603050405020304" pitchFamily="18" charset="0"/>
                        </a:rPr>
                        <a:t>m</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99900227"/>
                  </a:ext>
                </a:extLst>
              </a:tr>
              <a:tr h="505689">
                <a:tc>
                  <a:txBody>
                    <a:bodyPr/>
                    <a:lstStyle/>
                    <a:p>
                      <a:pPr algn="ctr"/>
                      <a:r>
                        <a:rPr lang="en-US" sz="1300" dirty="0">
                          <a:latin typeface="Times New Roman" panose="02020603050405020304" pitchFamily="18" charset="0"/>
                          <a:cs typeface="Times New Roman" panose="02020603050405020304" pitchFamily="18" charset="0"/>
                        </a:rPr>
                        <a:t>Hydrometer Test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D421 (prep) and D422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dirty="0">
                          <a:latin typeface="Times New Roman" panose="02020603050405020304" pitchFamily="18" charset="0"/>
                          <a:cs typeface="Times New Roman" panose="02020603050405020304" pitchFamily="18" charset="0"/>
                        </a:rPr>
                        <a:t>Particle Size Distribution &lt; 75 </a:t>
                      </a:r>
                      <a:r>
                        <a:rPr lang="el-GR" sz="1300" dirty="0">
                          <a:latin typeface="Times New Roman" panose="02020603050405020304" pitchFamily="18" charset="0"/>
                          <a:cs typeface="Times New Roman" panose="02020603050405020304" pitchFamily="18" charset="0"/>
                        </a:rPr>
                        <a:t>μ</a:t>
                      </a:r>
                      <a:r>
                        <a:rPr lang="en-US" sz="1300" dirty="0">
                          <a:latin typeface="Times New Roman" panose="02020603050405020304" pitchFamily="18" charset="0"/>
                          <a:cs typeface="Times New Roman" panose="02020603050405020304" pitchFamily="18" charset="0"/>
                        </a:rPr>
                        <a:t>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17375625"/>
                  </a:ext>
                </a:extLst>
              </a:tr>
              <a:tr h="359601">
                <a:tc>
                  <a:txBody>
                    <a:bodyPr/>
                    <a:lstStyle/>
                    <a:p>
                      <a:pPr algn="ctr"/>
                      <a:r>
                        <a:rPr lang="en-US" sz="1300" dirty="0">
                          <a:latin typeface="Times New Roman" panose="02020603050405020304" pitchFamily="18" charset="0"/>
                          <a:cs typeface="Times New Roman" panose="02020603050405020304" pitchFamily="18" charset="0"/>
                        </a:rPr>
                        <a:t>Specific Gravity Test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D854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Specific Gravity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18358416"/>
                  </a:ext>
                </a:extLst>
              </a:tr>
              <a:tr h="359601">
                <a:tc>
                  <a:txBody>
                    <a:bodyPr/>
                    <a:lstStyle/>
                    <a:p>
                      <a:pPr algn="ctr"/>
                      <a:r>
                        <a:rPr lang="en-US" sz="1300" dirty="0">
                          <a:latin typeface="Times New Roman" panose="02020603050405020304" pitchFamily="18" charset="0"/>
                          <a:cs typeface="Times New Roman" panose="02020603050405020304" pitchFamily="18" charset="0"/>
                        </a:rPr>
                        <a:t>Relative Density Test(s)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D4253 (max) and D4254 (min)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Max/Min Index Density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96574978"/>
                  </a:ext>
                </a:extLst>
              </a:tr>
              <a:tr h="359601">
                <a:tc>
                  <a:txBody>
                    <a:bodyPr/>
                    <a:lstStyle/>
                    <a:p>
                      <a:pPr algn="ctr"/>
                      <a:r>
                        <a:rPr lang="en-US" sz="1300" dirty="0">
                          <a:latin typeface="Times New Roman" panose="02020603050405020304" pitchFamily="18" charset="0"/>
                          <a:cs typeface="Times New Roman" panose="02020603050405020304" pitchFamily="18" charset="0"/>
                        </a:rPr>
                        <a:t>Triaxial Compression Test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D2850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Compressive Stress vs Strain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23052081"/>
                  </a:ext>
                </a:extLst>
              </a:tr>
              <a:tr h="213513">
                <a:tc>
                  <a:txBody>
                    <a:bodyPr/>
                    <a:lstStyle/>
                    <a:p>
                      <a:pPr algn="ctr"/>
                      <a:r>
                        <a:rPr lang="en-US" sz="1300" dirty="0">
                          <a:latin typeface="Times New Roman" panose="02020603050405020304" pitchFamily="18" charset="0"/>
                          <a:cs typeface="Times New Roman" panose="02020603050405020304" pitchFamily="18" charset="0"/>
                        </a:rPr>
                        <a:t>Direct Shear Test*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D3080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latin typeface="Times New Roman" panose="02020603050405020304" pitchFamily="18" charset="0"/>
                          <a:cs typeface="Times New Roman" panose="02020603050405020304" pitchFamily="18" charset="0"/>
                        </a:rPr>
                        <a:t>Shear Strength</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38157792"/>
                  </a:ext>
                </a:extLst>
              </a:tr>
            </a:tbl>
          </a:graphicData>
        </a:graphic>
      </p:graphicFrame>
      <p:pic>
        <p:nvPicPr>
          <p:cNvPr id="7" name="Picture 6">
            <a:extLst>
              <a:ext uri="{FF2B5EF4-FFF2-40B4-BE49-F238E27FC236}">
                <a16:creationId xmlns:a16="http://schemas.microsoft.com/office/drawing/2014/main" id="{3B980BBA-DB19-48AD-95CC-D1E8B1FE2D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3800" y="4787695"/>
            <a:ext cx="2506138" cy="1652195"/>
          </a:xfrm>
          <a:prstGeom prst="rect">
            <a:avLst/>
          </a:prstGeom>
        </p:spPr>
      </p:pic>
      <p:sp>
        <p:nvSpPr>
          <p:cNvPr id="8" name="TextBox 7">
            <a:extLst>
              <a:ext uri="{FF2B5EF4-FFF2-40B4-BE49-F238E27FC236}">
                <a16:creationId xmlns:a16="http://schemas.microsoft.com/office/drawing/2014/main" id="{98E83F84-A00E-4F06-8772-C15DF7C01881}"/>
              </a:ext>
            </a:extLst>
          </p:cNvPr>
          <p:cNvSpPr txBox="1"/>
          <p:nvPr/>
        </p:nvSpPr>
        <p:spPr>
          <a:xfrm>
            <a:off x="7666395" y="1150506"/>
            <a:ext cx="3809996" cy="523220"/>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Table 4. Commonly used ASTM standards for lunar regolith testing (*needs to be updated)</a:t>
            </a:r>
          </a:p>
        </p:txBody>
      </p:sp>
      <p:sp>
        <p:nvSpPr>
          <p:cNvPr id="11" name="TextBox 10">
            <a:extLst>
              <a:ext uri="{FF2B5EF4-FFF2-40B4-BE49-F238E27FC236}">
                <a16:creationId xmlns:a16="http://schemas.microsoft.com/office/drawing/2014/main" id="{D7C8D2C7-3AE0-4A2D-A7C5-2DD465BCBB40}"/>
              </a:ext>
            </a:extLst>
          </p:cNvPr>
          <p:cNvSpPr txBox="1"/>
          <p:nvPr/>
        </p:nvSpPr>
        <p:spPr>
          <a:xfrm>
            <a:off x="10022677" y="5148696"/>
            <a:ext cx="1809721" cy="738664"/>
          </a:xfrm>
          <a:prstGeom prst="rect">
            <a:avLst/>
          </a:prstGeom>
          <a:noFill/>
        </p:spPr>
        <p:txBody>
          <a:bodyPr wrap="square" rtlCol="0">
            <a:spAutoFit/>
          </a:bodyPr>
          <a:lstStyle/>
          <a:p>
            <a:pPr algn="ctr"/>
            <a:r>
              <a:rPr lang="en-US" sz="1400" i="1" dirty="0">
                <a:latin typeface="Times New Roman" panose="02020603050405020304" pitchFamily="18" charset="0"/>
                <a:cs typeface="Times New Roman" panose="02020603050405020304" pitchFamily="18" charset="0"/>
              </a:rPr>
              <a:t>Fig 9.</a:t>
            </a:r>
            <a:r>
              <a:rPr lang="en-US" sz="1400" i="1" baseline="300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MISSE-6 panels on ram side of ISS (Image Credit: NASA)</a:t>
            </a:r>
          </a:p>
        </p:txBody>
      </p:sp>
    </p:spTree>
    <p:extLst>
      <p:ext uri="{BB962C8B-B14F-4D97-AF65-F5344CB8AC3E}">
        <p14:creationId xmlns:p14="http://schemas.microsoft.com/office/powerpoint/2010/main" val="1818800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478944"/>
            <a:ext cx="10515600" cy="4351338"/>
          </a:xfrm>
        </p:spPr>
        <p:txBody>
          <a:bodyPr>
            <a:normAutofit/>
          </a:bodyPr>
          <a:lstStyle/>
          <a:p>
            <a:r>
              <a:rPr lang="en-US" sz="3200" dirty="0"/>
              <a:t>Idaho Space Grant Consortium</a:t>
            </a:r>
          </a:p>
          <a:p>
            <a:r>
              <a:rPr lang="en-US" sz="3200" dirty="0"/>
              <a:t>NIFS Program Coordinators (LaRC)</a:t>
            </a:r>
          </a:p>
          <a:p>
            <a:pPr lvl="1"/>
            <a:r>
              <a:rPr lang="en-US" sz="2800" dirty="0"/>
              <a:t>Valerie Ellis, Jessica Gangitano, Patricia Sanchez, Jalisa Thomas, and Christine Dillard</a:t>
            </a:r>
          </a:p>
          <a:p>
            <a:r>
              <a:rPr lang="en-US" sz="3200" dirty="0"/>
              <a:t>Aerospace Technologist (for assistance with OLTARIS)</a:t>
            </a:r>
          </a:p>
          <a:p>
            <a:pPr lvl="1"/>
            <a:r>
              <a:rPr lang="en-US" sz="2800" dirty="0"/>
              <a:t>Chris Sandridge (LaRC)</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8</a:t>
            </a:fld>
            <a:endParaRPr lang="en-US" dirty="0"/>
          </a:p>
        </p:txBody>
      </p:sp>
      <p:sp>
        <p:nvSpPr>
          <p:cNvPr id="7" name="Title 1">
            <a:extLst>
              <a:ext uri="{FF2B5EF4-FFF2-40B4-BE49-F238E27FC236}">
                <a16:creationId xmlns:a16="http://schemas.microsoft.com/office/drawing/2014/main" id="{72DCD69B-2C54-4737-B781-9605D3048B1B}"/>
              </a:ext>
            </a:extLst>
          </p:cNvPr>
          <p:cNvSpPr txBox="1">
            <a:spLocks/>
          </p:cNvSpPr>
          <p:nvPr/>
        </p:nvSpPr>
        <p:spPr>
          <a:xfrm>
            <a:off x="838199" y="139019"/>
            <a:ext cx="10515600" cy="87100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t>Acknowledgements</a:t>
            </a:r>
          </a:p>
        </p:txBody>
      </p:sp>
    </p:spTree>
    <p:extLst>
      <p:ext uri="{BB962C8B-B14F-4D97-AF65-F5344CB8AC3E}">
        <p14:creationId xmlns:p14="http://schemas.microsoft.com/office/powerpoint/2010/main" val="3395995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9765" y="742950"/>
            <a:ext cx="9932469" cy="5815164"/>
          </a:xfrm>
        </p:spPr>
        <p:txBody>
          <a:bodyPr>
            <a:noAutofit/>
          </a:bodyPr>
          <a:lstStyle/>
          <a:p>
            <a:pPr marL="0" indent="0">
              <a:buNone/>
            </a:pPr>
            <a:r>
              <a:rPr lang="en-US" sz="1100" dirty="0"/>
              <a:t>[1] Gustafson, Robert. “JSC‐1A Lunar Regolith Simulant Availability and Characterization.” Orbital Technologies Corporation. </a:t>
            </a:r>
          </a:p>
          <a:p>
            <a:pPr marL="0" indent="0">
              <a:buNone/>
            </a:pPr>
            <a:r>
              <a:rPr lang="en-US" sz="1100" dirty="0"/>
              <a:t>[2] </a:t>
            </a:r>
            <a:r>
              <a:rPr lang="en-US" sz="1100" i="1" dirty="0"/>
              <a:t>Planetary Simulant Database</a:t>
            </a:r>
            <a:r>
              <a:rPr lang="en-US" sz="1100" dirty="0"/>
              <a:t>, Colorado School of Mines, 2021, simulantdb.com/. </a:t>
            </a:r>
          </a:p>
          <a:p>
            <a:pPr marL="0" indent="0">
              <a:buNone/>
            </a:pPr>
            <a:r>
              <a:rPr lang="en-US" sz="1100" dirty="0"/>
              <a:t>[3] </a:t>
            </a:r>
            <a:r>
              <a:rPr lang="en-US" sz="1100" dirty="0">
                <a:ea typeface="Times New Roman" panose="02020603050405020304" pitchFamily="18" charset="0"/>
              </a:rPr>
              <a:t>Dunbar, Brian. “The Moon.” </a:t>
            </a:r>
            <a:r>
              <a:rPr lang="en-US" sz="1100" i="1" dirty="0">
                <a:ea typeface="Times New Roman" panose="02020603050405020304" pitchFamily="18" charset="0"/>
              </a:rPr>
              <a:t>NASA</a:t>
            </a:r>
            <a:r>
              <a:rPr lang="en-US" sz="1100" dirty="0">
                <a:ea typeface="Times New Roman" panose="02020603050405020304" pitchFamily="18" charset="0"/>
              </a:rPr>
              <a:t>, NASA, 6 May 2015, www.nasa.gov/moon. </a:t>
            </a:r>
            <a:endParaRPr lang="en-US" sz="1100" dirty="0"/>
          </a:p>
          <a:p>
            <a:pPr marL="0" indent="0">
              <a:buNone/>
            </a:pPr>
            <a:r>
              <a:rPr lang="en-US" sz="1100" dirty="0"/>
              <a:t>[4] Wong-Swanson, Belinda Gum-Hung. “Energy Analysis of Manufacturing Processes on the Moon.” </a:t>
            </a:r>
            <a:r>
              <a:rPr lang="en-US" sz="1100" i="1" dirty="0"/>
              <a:t>The University of Arizona</a:t>
            </a:r>
            <a:r>
              <a:rPr lang="en-US" sz="1100" dirty="0"/>
              <a:t>, The University of Arizona, 1991. </a:t>
            </a:r>
            <a:endParaRPr lang="en-US" sz="1100" dirty="0">
              <a:ea typeface="Times New Roman" panose="02020603050405020304" pitchFamily="18" charset="0"/>
            </a:endParaRPr>
          </a:p>
          <a:p>
            <a:pPr marL="0" indent="0">
              <a:buNone/>
            </a:pPr>
            <a:r>
              <a:rPr lang="en-US" sz="1100" dirty="0">
                <a:ea typeface="Yu Mincho" panose="02020400000000000000" pitchFamily="18" charset="-128"/>
              </a:rPr>
              <a:t>[5] </a:t>
            </a:r>
            <a:r>
              <a:rPr lang="en-US" sz="1100" dirty="0">
                <a:ea typeface="Times New Roman" panose="02020603050405020304" pitchFamily="18" charset="0"/>
              </a:rPr>
              <a:t>Williams, David R. “Moon Fact Sheet.” </a:t>
            </a:r>
            <a:r>
              <a:rPr lang="en-US" sz="1100" i="1" dirty="0">
                <a:ea typeface="Times New Roman" panose="02020603050405020304" pitchFamily="18" charset="0"/>
              </a:rPr>
              <a:t>NASA</a:t>
            </a:r>
            <a:r>
              <a:rPr lang="en-US" sz="1100" dirty="0">
                <a:ea typeface="Times New Roman" panose="02020603050405020304" pitchFamily="18" charset="0"/>
              </a:rPr>
              <a:t>, NASA, 2020, nssdc.gsfc.nasa.gov/planetary/factsheet/moonfact.html. </a:t>
            </a:r>
          </a:p>
          <a:p>
            <a:pPr marL="0" indent="0">
              <a:buNone/>
            </a:pPr>
            <a:r>
              <a:rPr lang="en-US" sz="1100" dirty="0">
                <a:ea typeface="Yu Mincho" panose="02020400000000000000" pitchFamily="18" charset="-128"/>
              </a:rPr>
              <a:t>[6] </a:t>
            </a:r>
            <a:r>
              <a:rPr lang="en-US" sz="1100" dirty="0"/>
              <a:t>Spudis, P, et al. “Physical Environment of the Lunar South Pole from Clementine Data: Implications for Future Exploration of the Moon.” Mar. 1995. </a:t>
            </a:r>
          </a:p>
          <a:p>
            <a:pPr marL="0" indent="0">
              <a:buNone/>
            </a:pPr>
            <a:r>
              <a:rPr lang="en-US" sz="1100" dirty="0"/>
              <a:t>[7] Meurisse, A., et al. “Influence of Mineral Composition on Sintering Lunar Regolith.” </a:t>
            </a:r>
            <a:r>
              <a:rPr lang="en-US" sz="1100" i="1" dirty="0"/>
              <a:t>Journal of Aerospace Engineering</a:t>
            </a:r>
            <a:r>
              <a:rPr lang="en-US" sz="1100" dirty="0"/>
              <a:t>, vol. 30, no. 4, July 2017, pp. 1–8. </a:t>
            </a:r>
            <a:r>
              <a:rPr lang="en-US" sz="1100" i="1" dirty="0"/>
              <a:t>EBSCOhost</a:t>
            </a:r>
            <a:r>
              <a:rPr lang="en-US" sz="1100" dirty="0"/>
              <a:t>, doi:10.1061/(ASCE)AS.1943-5525.0000721.</a:t>
            </a:r>
          </a:p>
          <a:p>
            <a:pPr marL="0" indent="0">
              <a:buNone/>
            </a:pPr>
            <a:r>
              <a:rPr lang="en-US" sz="1100" dirty="0"/>
              <a:t>[8] Zhang, Xiang, et al. “Spark Plasma Sintering of a Lunar Regolith Simulant: Effects of Parameters on Microstructure Evolution, Phase Transformation, and Mechanical Properties.” </a:t>
            </a:r>
            <a:r>
              <a:rPr lang="en-US" sz="1100" i="1" dirty="0"/>
              <a:t>Ceramics International</a:t>
            </a:r>
            <a:r>
              <a:rPr lang="en-US" sz="1100" dirty="0"/>
              <a:t>, vol. 47, no. 4, Feb. 2021, pp. 5209–5220. </a:t>
            </a:r>
            <a:r>
              <a:rPr lang="en-US" sz="1100" i="1" dirty="0"/>
              <a:t>EBSCOhost</a:t>
            </a:r>
            <a:r>
              <a:rPr lang="en-US" sz="1100" dirty="0"/>
              <a:t>, doi:10.1016/j.ceramint.2020.10.100.</a:t>
            </a:r>
          </a:p>
          <a:p>
            <a:pPr marL="0" indent="0">
              <a:buNone/>
            </a:pPr>
            <a:r>
              <a:rPr lang="en-US" sz="1100" dirty="0"/>
              <a:t>[9] Toutanji, Houssam A., et al. “Performance of Lunar Sulfur Concrete in Lunar Environments.” </a:t>
            </a:r>
            <a:r>
              <a:rPr lang="en-US" sz="1100" i="1" dirty="0"/>
              <a:t>Construction &amp; Building Materials</a:t>
            </a:r>
            <a:r>
              <a:rPr lang="en-US" sz="1100" dirty="0"/>
              <a:t>, vol. 29, Apr. 2012, pp. 444–448. </a:t>
            </a:r>
            <a:r>
              <a:rPr lang="en-US" sz="1100" i="1" dirty="0"/>
              <a:t>EBSCOhost</a:t>
            </a:r>
            <a:r>
              <a:rPr lang="en-US" sz="1100" dirty="0"/>
              <a:t>, doi:10.1016/j.conbuildmat.2011.10.041.</a:t>
            </a:r>
          </a:p>
          <a:p>
            <a:pPr marL="0" indent="0">
              <a:buNone/>
            </a:pPr>
            <a:r>
              <a:rPr lang="en-US" sz="1100" dirty="0"/>
              <a:t>[10] Grugel, Richard N., and Houssam Toutanji. “Sulfur ‘Concrete’ for Lunar Applications – Sublimation Concerns.” </a:t>
            </a:r>
            <a:r>
              <a:rPr lang="en-US" sz="1100" i="1" dirty="0"/>
              <a:t>Advances in Space Research</a:t>
            </a:r>
            <a:r>
              <a:rPr lang="en-US" sz="1100" dirty="0"/>
              <a:t>, vol. 41, no. 1, Jan. 2008, pp. 103–112. </a:t>
            </a:r>
            <a:r>
              <a:rPr lang="en-US" sz="1100" i="1" dirty="0"/>
              <a:t>EBSCOhost</a:t>
            </a:r>
            <a:r>
              <a:rPr lang="en-US" sz="1100" dirty="0"/>
              <a:t>, doi:10.1016/j.asr.2007.08.018</a:t>
            </a:r>
          </a:p>
          <a:p>
            <a:pPr marL="0" indent="0">
              <a:buNone/>
            </a:pPr>
            <a:r>
              <a:rPr lang="en-US" sz="1100" dirty="0"/>
              <a:t>[11] Grugel, Richard N. “Integrity of Sulfur Concrete Subjected to Simulated Lunar Temperature Cycles.” </a:t>
            </a:r>
            <a:r>
              <a:rPr lang="en-US" sz="1100" i="1" dirty="0"/>
              <a:t>Advances in Space Research</a:t>
            </a:r>
            <a:r>
              <a:rPr lang="en-US" sz="1100" dirty="0"/>
              <a:t>, vol. 50, no. 9, Nov. 2012, pp. 1294–1299. </a:t>
            </a:r>
            <a:r>
              <a:rPr lang="en-US" sz="1100" i="1" dirty="0"/>
              <a:t>EBSCOhost</a:t>
            </a:r>
            <a:r>
              <a:rPr lang="en-US" sz="1100" dirty="0"/>
              <a:t>, doi:10.1016/j.asr.2012.06.027.</a:t>
            </a:r>
          </a:p>
          <a:p>
            <a:pPr marL="0" indent="0">
              <a:buNone/>
            </a:pPr>
            <a:r>
              <a:rPr lang="en-US" sz="1100" dirty="0"/>
              <a:t>[12] Sik Lee, Tai, et al. “Manufacture of Polymeric Concrete on the Moon.” </a:t>
            </a:r>
            <a:r>
              <a:rPr lang="en-US" sz="1100" i="1" dirty="0"/>
              <a:t>Acta Astronautica</a:t>
            </a:r>
            <a:r>
              <a:rPr lang="en-US" sz="1100" dirty="0"/>
              <a:t>, vol. 114, Sept. 2015, pp. 60–64. </a:t>
            </a:r>
            <a:r>
              <a:rPr lang="en-US" sz="1100" i="1" dirty="0"/>
              <a:t>EBSCOhost</a:t>
            </a:r>
            <a:r>
              <a:rPr lang="en-US" sz="1100" dirty="0"/>
              <a:t>, doi:10.1016/j.actaastro.2015.04.004.</a:t>
            </a:r>
          </a:p>
          <a:p>
            <a:pPr marL="0" indent="0">
              <a:buNone/>
            </a:pPr>
            <a:r>
              <a:rPr lang="en-US" sz="1100" dirty="0"/>
              <a:t>[13] Lee, Jaeho, et al. “Bottom-up Heating Method for Producing Polyethylene Lunar Concrete in Lunar Environment.” </a:t>
            </a:r>
            <a:r>
              <a:rPr lang="en-US" sz="1100" i="1" dirty="0"/>
              <a:t>Advances in Space Research</a:t>
            </a:r>
            <a:r>
              <a:rPr lang="en-US" sz="1100" dirty="0"/>
              <a:t>, vol. 62, no. 1, July 2018, pp. 164–173. </a:t>
            </a:r>
            <a:r>
              <a:rPr lang="en-US" sz="1100" i="1" dirty="0"/>
              <a:t>EBSCOhost</a:t>
            </a:r>
            <a:r>
              <a:rPr lang="en-US" sz="1100" dirty="0"/>
              <a:t>, doi:10.1016/j.asr.2018.03.039.</a:t>
            </a:r>
          </a:p>
          <a:p>
            <a:pPr marL="0" indent="0">
              <a:buNone/>
            </a:pPr>
            <a:r>
              <a:rPr lang="en-US" sz="1100" dirty="0"/>
              <a:t>[14] Montes, Carlos, et al. “Evaluation of Lunar Regolith Geopolymer Binder as a Radioactive Shielding Material for Space Exploration Applications.” </a:t>
            </a:r>
            <a:r>
              <a:rPr lang="en-US" sz="1100" i="1" dirty="0"/>
              <a:t>Advances in Space Research</a:t>
            </a:r>
            <a:r>
              <a:rPr lang="en-US" sz="1100" dirty="0"/>
              <a:t>, vol. 56, no. 6, 2015, pp. 1212–1221., doi:10.1016/j.asr.2015.05.044.</a:t>
            </a:r>
          </a:p>
          <a:p>
            <a:pPr marL="0" indent="0">
              <a:buNone/>
            </a:pPr>
            <a:r>
              <a:rPr lang="en-US" sz="1100" dirty="0"/>
              <a:t>[15] Davis, Gabrielle, et al. “Preparation of Lunar Regolith Based Geopolymer Cement under Heat and Vacuum.” </a:t>
            </a:r>
            <a:r>
              <a:rPr lang="en-US" sz="1100" i="1" dirty="0"/>
              <a:t>Advances in Space Research</a:t>
            </a:r>
            <a:r>
              <a:rPr lang="en-US" sz="1100" dirty="0"/>
              <a:t>, vol. 59, no. 7, 2017, pp. 1872–1885., doi:10.1016/j.asr.2017.01.024. </a:t>
            </a:r>
          </a:p>
          <a:p>
            <a:pPr marL="0" indent="0">
              <a:buNone/>
            </a:pPr>
            <a:r>
              <a:rPr lang="en-US" sz="1100" dirty="0">
                <a:ea typeface="Yu Mincho" panose="02020400000000000000" pitchFamily="18" charset="-128"/>
              </a:rPr>
              <a:t>[16] Toutanji, Houssam A., et al. “Performance of Lunar Sulfur Concrete in Lunar Environments.” </a:t>
            </a:r>
            <a:r>
              <a:rPr lang="en-US" sz="1100" i="1" dirty="0">
                <a:ea typeface="Yu Mincho" panose="02020400000000000000" pitchFamily="18" charset="-128"/>
              </a:rPr>
              <a:t>Construction &amp; Building Materials</a:t>
            </a:r>
            <a:r>
              <a:rPr lang="en-US" sz="1100" dirty="0">
                <a:ea typeface="Yu Mincho" panose="02020400000000000000" pitchFamily="18" charset="-128"/>
              </a:rPr>
              <a:t>, vol. 29, Apr. 2012, pp. 444–448. </a:t>
            </a:r>
            <a:r>
              <a:rPr lang="en-US" sz="1100" i="1" dirty="0">
                <a:ea typeface="Yu Mincho" panose="02020400000000000000" pitchFamily="18" charset="-128"/>
              </a:rPr>
              <a:t>EBSCOhost</a:t>
            </a:r>
            <a:r>
              <a:rPr lang="en-US" sz="1100" dirty="0">
                <a:ea typeface="Yu Mincho" panose="02020400000000000000" pitchFamily="18" charset="-128"/>
              </a:rPr>
              <a:t>, doi:10.1016/j.conbuildmat.2011.10.041.</a:t>
            </a:r>
          </a:p>
          <a:p>
            <a:pPr marL="0" indent="0">
              <a:buNone/>
            </a:pPr>
            <a:endParaRPr lang="en-US" sz="1100" dirty="0"/>
          </a:p>
          <a:p>
            <a:pPr marL="0" indent="0">
              <a:buNone/>
            </a:pPr>
            <a:endParaRPr lang="en-US" sz="1100" dirty="0"/>
          </a:p>
          <a:p>
            <a:pPr marL="0" indent="0">
              <a:buNone/>
            </a:pPr>
            <a:endParaRPr lang="en-US" sz="1100" dirty="0">
              <a:ea typeface="Times New Roman" panose="02020603050405020304" pitchFamily="18" charset="0"/>
            </a:endParaRPr>
          </a:p>
          <a:p>
            <a:pPr marL="0" indent="0">
              <a:buNone/>
            </a:pPr>
            <a:endParaRPr lang="en-US" sz="11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9</a:t>
            </a:fld>
            <a:endParaRPr lang="en-US" dirty="0"/>
          </a:p>
        </p:txBody>
      </p:sp>
      <p:sp>
        <p:nvSpPr>
          <p:cNvPr id="7" name="Title 1">
            <a:extLst>
              <a:ext uri="{FF2B5EF4-FFF2-40B4-BE49-F238E27FC236}">
                <a16:creationId xmlns:a16="http://schemas.microsoft.com/office/drawing/2014/main" id="{C705ADDD-2184-4B7C-B3B3-0BA6F2C54AB4}"/>
              </a:ext>
            </a:extLst>
          </p:cNvPr>
          <p:cNvSpPr txBox="1">
            <a:spLocks/>
          </p:cNvSpPr>
          <p:nvPr/>
        </p:nvSpPr>
        <p:spPr>
          <a:xfrm>
            <a:off x="838200" y="299886"/>
            <a:ext cx="10515600" cy="54927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t>References</a:t>
            </a:r>
          </a:p>
        </p:txBody>
      </p:sp>
    </p:spTree>
    <p:extLst>
      <p:ext uri="{BB962C8B-B14F-4D97-AF65-F5344CB8AC3E}">
        <p14:creationId xmlns:p14="http://schemas.microsoft.com/office/powerpoint/2010/main" val="39830238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6357579D-3170-4028-9FF6-2B00D8EF8E36}">
  <ds:schemaRefs>
    <ds:schemaRef ds:uri="http://schemas.microsoft.com/sharepoint/v3/contenttype/forms"/>
  </ds:schemaRefs>
</ds:datastoreItem>
</file>

<file path=customXml/itemProps2.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2883E6-4E45-469D-A6CD-CBF4B7EC55C4}">
  <ds:schemaRefs>
    <ds:schemaRef ds:uri="http://schemas.openxmlformats.org/package/2006/metadata/core-properties"/>
    <ds:schemaRef ds:uri="3cb15ddf-dbe9-47ea-851d-c70642058130"/>
    <ds:schemaRef ds:uri="http://schemas.microsoft.com/office/2006/documentManagement/types"/>
    <ds:schemaRef ds:uri="http://purl.org/dc/terms/"/>
    <ds:schemaRef ds:uri="http://purl.org/dc/dcmitype/"/>
    <ds:schemaRef ds:uri="http://purl.org/dc/elements/1.1/"/>
    <ds:schemaRef ds:uri="http://schemas.microsoft.com/office/2006/metadata/properties"/>
    <ds:schemaRef ds:uri="http://schemas.microsoft.com/office/infopath/2007/PartnerControls"/>
    <ds:schemaRef ds:uri="4817ca35-7031-43a6-bda2-0d9832ef6347"/>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23065</TotalTime>
  <Words>1952</Words>
  <Application>Microsoft Macintosh PowerPoint</Application>
  <PresentationFormat>Widescreen</PresentationFormat>
  <Paragraphs>256</Paragraphs>
  <Slides>9</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.AppleSystemUIFont</vt:lpstr>
      <vt:lpstr>Arial</vt:lpstr>
      <vt:lpstr>Arial</vt:lpstr>
      <vt:lpstr>Arial Bold</vt:lpstr>
      <vt:lpstr>Calibri</vt:lpstr>
      <vt:lpstr>Calibri Light</vt:lpstr>
      <vt:lpstr>Times New Roman</vt:lpstr>
      <vt:lpstr>Wingdings</vt:lpstr>
      <vt:lpstr>Office Theme</vt:lpstr>
      <vt:lpstr>2_Office Theme</vt:lpstr>
      <vt:lpstr>Consolidating Lunar Regolith </vt:lpstr>
      <vt:lpstr>Challenge, Objective, and Approach </vt:lpstr>
      <vt:lpstr>PowerPoint Presentation</vt:lpstr>
      <vt:lpstr>PowerPoint Presentation</vt:lpstr>
      <vt:lpstr>PowerPoint Presentation</vt:lpstr>
      <vt:lpstr>PowerPoint Presentation</vt:lpstr>
      <vt:lpstr>Next Steps/Outlook/Future Work</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Thibeault, Sheila Ann (LARC-D307)</cp:lastModifiedBy>
  <cp:revision>439</cp:revision>
  <dcterms:created xsi:type="dcterms:W3CDTF">2016-08-05T18:34:48Z</dcterms:created>
  <dcterms:modified xsi:type="dcterms:W3CDTF">2021-07-28T02:03:55Z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