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4">
  <p:sldMasterIdLst>
    <p:sldMasterId id="2147483660" r:id="rId4"/>
    <p:sldMasterId id="2147483672" r:id="rId5"/>
  </p:sldMasterIdLst>
  <p:notesMasterIdLst>
    <p:notesMasterId r:id="rId20"/>
  </p:notesMasterIdLst>
  <p:sldIdLst>
    <p:sldId id="546" r:id="rId6"/>
    <p:sldId id="550" r:id="rId7"/>
    <p:sldId id="547" r:id="rId8"/>
    <p:sldId id="548" r:id="rId9"/>
    <p:sldId id="554" r:id="rId10"/>
    <p:sldId id="555" r:id="rId11"/>
    <p:sldId id="549" r:id="rId12"/>
    <p:sldId id="265" r:id="rId13"/>
    <p:sldId id="266" r:id="rId14"/>
    <p:sldId id="559" r:id="rId15"/>
    <p:sldId id="557" r:id="rId16"/>
    <p:sldId id="558" r:id="rId17"/>
    <p:sldId id="553" r:id="rId18"/>
    <p:sldId id="55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63B1"/>
    <a:srgbClr val="FEC208"/>
    <a:srgbClr val="AB8100"/>
    <a:srgbClr val="F0EA00"/>
    <a:srgbClr val="0033CC"/>
    <a:srgbClr val="D4EFF8"/>
    <a:srgbClr val="E8D9F3"/>
    <a:srgbClr val="9E0000"/>
    <a:srgbClr val="00CC99"/>
    <a:srgbClr val="C1B7E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8" d="100"/>
          <a:sy n="98" d="100"/>
        </p:scale>
        <p:origin x="2658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ains\AppData\Roaming\Microsoft\Excel\60dev-graphs%20(version%202).xlsb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ains\AppData\Roaming\Microsoft\Excel\60dev-graphs%20(version%201).xlsb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ains\AppData\Roaming\Microsoft\Excel\60dev-graphs%20(version%201).xlsb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ains\AppData\Roaming\Microsoft\Excel\60dev-graphs%20(version%201).xlsb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ains\AppData\Roaming\Microsoft\Excel\pressure%20study%20data%20trial%201%20(version%201).xlsb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ains\AppData\Roaming\Microsoft\Excel\pressure%20study%20data%20trial%201%20(version%201).xlsb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ains\AppData\Roaming\Microsoft\Excel\pressure%20study%20data%20trial%201%20(version%201).xlsb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>
                <a:solidFill>
                  <a:sysClr val="windowText" lastClr="000000"/>
                </a:solidFill>
              </a:rPr>
              <a:t>Volume Percent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Sheet2!$C$21</c:f>
              <c:strCache>
                <c:ptCount val="1"/>
                <c:pt idx="0">
                  <c:v>30 nm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Sheet2!$B$22:$B$31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Sheet2!$C$22:$C$31</c:f>
              <c:numCache>
                <c:formatCode>General</c:formatCode>
                <c:ptCount val="10"/>
                <c:pt idx="0">
                  <c:v>65.89222222222223</c:v>
                </c:pt>
                <c:pt idx="1">
                  <c:v>65.87222222222222</c:v>
                </c:pt>
                <c:pt idx="2">
                  <c:v>66.121111111111119</c:v>
                </c:pt>
                <c:pt idx="3">
                  <c:v>66.528888888888886</c:v>
                </c:pt>
                <c:pt idx="4">
                  <c:v>66.98</c:v>
                </c:pt>
                <c:pt idx="5">
                  <c:v>67.417777777777772</c:v>
                </c:pt>
                <c:pt idx="6">
                  <c:v>68.240000000000009</c:v>
                </c:pt>
                <c:pt idx="7">
                  <c:v>68.822222222222223</c:v>
                </c:pt>
                <c:pt idx="8">
                  <c:v>69.094444444444449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288-4F01-990D-0E2E3DD5BB9B}"/>
            </c:ext>
          </c:extLst>
        </c:ser>
        <c:ser>
          <c:idx val="1"/>
          <c:order val="1"/>
          <c:tx>
            <c:strRef>
              <c:f>Sheet2!$D$21</c:f>
              <c:strCache>
                <c:ptCount val="1"/>
                <c:pt idx="0">
                  <c:v>40 nm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Sheet2!$B$22:$B$31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Sheet2!$D$22:$D$31</c:f>
              <c:numCache>
                <c:formatCode>General</c:formatCode>
                <c:ptCount val="10"/>
                <c:pt idx="0">
                  <c:v>65.63</c:v>
                </c:pt>
                <c:pt idx="1">
                  <c:v>65.510000000000005</c:v>
                </c:pt>
                <c:pt idx="2">
                  <c:v>65.581111111111113</c:v>
                </c:pt>
                <c:pt idx="3">
                  <c:v>65.84333333333332</c:v>
                </c:pt>
                <c:pt idx="4">
                  <c:v>66.137777777777785</c:v>
                </c:pt>
                <c:pt idx="5">
                  <c:v>66.491111111111124</c:v>
                </c:pt>
                <c:pt idx="6">
                  <c:v>67.293333333333337</c:v>
                </c:pt>
                <c:pt idx="7">
                  <c:v>67.351111111111095</c:v>
                </c:pt>
                <c:pt idx="8">
                  <c:v>67.884444444444441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288-4F01-990D-0E2E3DD5BB9B}"/>
            </c:ext>
          </c:extLst>
        </c:ser>
        <c:ser>
          <c:idx val="2"/>
          <c:order val="2"/>
          <c:tx>
            <c:strRef>
              <c:f>Sheet2!$E$21</c:f>
              <c:strCache>
                <c:ptCount val="1"/>
                <c:pt idx="0">
                  <c:v>60 nm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Sheet2!$B$22:$B$31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Sheet2!$E$22:$E$31</c:f>
              <c:numCache>
                <c:formatCode>General</c:formatCode>
                <c:ptCount val="10"/>
                <c:pt idx="0">
                  <c:v>65.165555555555557</c:v>
                </c:pt>
                <c:pt idx="1">
                  <c:v>64.958888888888893</c:v>
                </c:pt>
                <c:pt idx="2">
                  <c:v>64.62777777777778</c:v>
                </c:pt>
                <c:pt idx="3">
                  <c:v>64.62777777777778</c:v>
                </c:pt>
                <c:pt idx="4">
                  <c:v>64.723888888888879</c:v>
                </c:pt>
                <c:pt idx="5">
                  <c:v>65.096666666666678</c:v>
                </c:pt>
                <c:pt idx="6">
                  <c:v>65.580555555555563</c:v>
                </c:pt>
                <c:pt idx="7">
                  <c:v>66.113888888888894</c:v>
                </c:pt>
                <c:pt idx="8">
                  <c:v>66.835555555555558</c:v>
                </c:pt>
                <c:pt idx="9">
                  <c:v>67.250555555555565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0288-4F01-990D-0E2E3DD5BB9B}"/>
            </c:ext>
          </c:extLst>
        </c:ser>
        <c:ser>
          <c:idx val="3"/>
          <c:order val="3"/>
          <c:tx>
            <c:strRef>
              <c:f>Sheet2!$F$21</c:f>
              <c:strCache>
                <c:ptCount val="1"/>
                <c:pt idx="0">
                  <c:v>80 nm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Sheet2!$B$22:$B$31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Sheet2!$F$22:$F$31</c:f>
              <c:numCache>
                <c:formatCode>General</c:formatCode>
                <c:ptCount val="10"/>
                <c:pt idx="0">
                  <c:v>65.988518518518518</c:v>
                </c:pt>
                <c:pt idx="1">
                  <c:v>65.48555555555555</c:v>
                </c:pt>
                <c:pt idx="2">
                  <c:v>63.999841269841262</c:v>
                </c:pt>
                <c:pt idx="3">
                  <c:v>63.957777777777778</c:v>
                </c:pt>
                <c:pt idx="4">
                  <c:v>64.017777777777781</c:v>
                </c:pt>
                <c:pt idx="5">
                  <c:v>64.127407407407404</c:v>
                </c:pt>
                <c:pt idx="6">
                  <c:v>64.334999999999994</c:v>
                </c:pt>
                <c:pt idx="7">
                  <c:v>65.584074074074067</c:v>
                </c:pt>
                <c:pt idx="8">
                  <c:v>64.8671111111111</c:v>
                </c:pt>
                <c:pt idx="9">
                  <c:v>66.629259259259257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0288-4F01-990D-0E2E3DD5BB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708473168"/>
        <c:axId val="1809429376"/>
      </c:scatterChart>
      <c:valAx>
        <c:axId val="1708473168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dirty="0">
                    <a:solidFill>
                      <a:schemeClr val="tx1"/>
                    </a:solidFill>
                  </a:rPr>
                  <a:t>Particle Size Deviation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429376"/>
        <c:crosses val="autoZero"/>
        <c:crossBetween val="midCat"/>
      </c:valAx>
      <c:valAx>
        <c:axId val="18094293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500" dirty="0">
                    <a:solidFill>
                      <a:sysClr val="windowText" lastClr="000000"/>
                    </a:solidFill>
                  </a:rPr>
                  <a:t>Volume Percent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0847316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Case I – Conductivity </a:t>
            </a:r>
            <a:r>
              <a:rPr lang="en-US" b="0" dirty="0">
                <a:solidFill>
                  <a:schemeClr val="tx1"/>
                </a:solidFill>
              </a:rPr>
              <a:t>(average of 9 trials)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Sheet1!$Q$21</c:f>
              <c:strCache>
                <c:ptCount val="1"/>
                <c:pt idx="0">
                  <c:v>30 nm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Sheet1!$P$22:$P$31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Sheet1!$Q$22:$Q$31</c:f>
              <c:numCache>
                <c:formatCode>General</c:formatCode>
                <c:ptCount val="10"/>
                <c:pt idx="0">
                  <c:v>2.2068333333333332E-4</c:v>
                </c:pt>
                <c:pt idx="1">
                  <c:v>2.1987444444444441E-4</c:v>
                </c:pt>
                <c:pt idx="2">
                  <c:v>2.1601222222222225E-4</c:v>
                </c:pt>
                <c:pt idx="3">
                  <c:v>2.1158777777777779E-4</c:v>
                </c:pt>
                <c:pt idx="4">
                  <c:v>2.0744111111111114E-4</c:v>
                </c:pt>
                <c:pt idx="5">
                  <c:v>2.0589555555555555E-4</c:v>
                </c:pt>
                <c:pt idx="6">
                  <c:v>2.1688444444444444E-4</c:v>
                </c:pt>
                <c:pt idx="7">
                  <c:v>2.3688124999999999E-4</c:v>
                </c:pt>
                <c:pt idx="8">
                  <c:v>2.8271333333333335E-4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2B46-4ED4-8264-0575AB37777A}"/>
            </c:ext>
          </c:extLst>
        </c:ser>
        <c:ser>
          <c:idx val="1"/>
          <c:order val="1"/>
          <c:tx>
            <c:strRef>
              <c:f>Sheet1!$R$21</c:f>
              <c:strCache>
                <c:ptCount val="1"/>
                <c:pt idx="0">
                  <c:v>40 nm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Sheet1!$P$22:$P$31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Sheet1!$R$22:$R$31</c:f>
              <c:numCache>
                <c:formatCode>General</c:formatCode>
                <c:ptCount val="10"/>
                <c:pt idx="0">
                  <c:v>2.7564444444444443E-4</c:v>
                </c:pt>
                <c:pt idx="1">
                  <c:v>2.6898111111111109E-4</c:v>
                </c:pt>
                <c:pt idx="2">
                  <c:v>2.6682888888888886E-4</c:v>
                </c:pt>
                <c:pt idx="3">
                  <c:v>2.6248555555555557E-4</c:v>
                </c:pt>
                <c:pt idx="4">
                  <c:v>2.555477777777778E-4</c:v>
                </c:pt>
                <c:pt idx="5">
                  <c:v>2.5404333333333334E-4</c:v>
                </c:pt>
                <c:pt idx="6">
                  <c:v>2.4784888888888888E-4</c:v>
                </c:pt>
                <c:pt idx="7">
                  <c:v>2.4764111111111108E-4</c:v>
                </c:pt>
                <c:pt idx="8">
                  <c:v>2.8247444444444447E-4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2B46-4ED4-8264-0575AB37777A}"/>
            </c:ext>
          </c:extLst>
        </c:ser>
        <c:ser>
          <c:idx val="2"/>
          <c:order val="2"/>
          <c:tx>
            <c:strRef>
              <c:f>Sheet1!$S$21</c:f>
              <c:strCache>
                <c:ptCount val="1"/>
                <c:pt idx="0">
                  <c:v>60 nm 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Sheet1!$P$22:$P$31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Sheet1!$S$22:$S$31</c:f>
              <c:numCache>
                <c:formatCode>General</c:formatCode>
                <c:ptCount val="10"/>
                <c:pt idx="0">
                  <c:v>3.7689625000000002E-4</c:v>
                </c:pt>
                <c:pt idx="1">
                  <c:v>3.65965E-4</c:v>
                </c:pt>
                <c:pt idx="2">
                  <c:v>3.3602249999999996E-4</c:v>
                </c:pt>
                <c:pt idx="3">
                  <c:v>3.3507624999999999E-4</c:v>
                </c:pt>
                <c:pt idx="4">
                  <c:v>3.2310571428571425E-4</c:v>
                </c:pt>
                <c:pt idx="5">
                  <c:v>3.2788000000000001E-4</c:v>
                </c:pt>
                <c:pt idx="6">
                  <c:v>3.1537375000000002E-4</c:v>
                </c:pt>
                <c:pt idx="7">
                  <c:v>3.1856000000000001E-4</c:v>
                </c:pt>
                <c:pt idx="8">
                  <c:v>3.5134375000000004E-4</c:v>
                </c:pt>
                <c:pt idx="9">
                  <c:v>3.674671428571429E-4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2B46-4ED4-8264-0575AB37777A}"/>
            </c:ext>
          </c:extLst>
        </c:ser>
        <c:ser>
          <c:idx val="3"/>
          <c:order val="3"/>
          <c:tx>
            <c:strRef>
              <c:f>Sheet1!$T$21</c:f>
              <c:strCache>
                <c:ptCount val="1"/>
                <c:pt idx="0">
                  <c:v>80 nm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Sheet1!$P$22:$P$31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Sheet1!$T$22:$T$31</c:f>
              <c:numCache>
                <c:formatCode>General</c:formatCode>
                <c:ptCount val="10"/>
                <c:pt idx="0">
                  <c:v>4.9667555555555547E-4</c:v>
                </c:pt>
                <c:pt idx="1">
                  <c:v>4.2008333333333329E-4</c:v>
                </c:pt>
                <c:pt idx="2">
                  <c:v>4.4959000000000009E-4</c:v>
                </c:pt>
                <c:pt idx="3">
                  <c:v>4.7574888888888889E-4</c:v>
                </c:pt>
                <c:pt idx="4">
                  <c:v>4.6048666666666661E-4</c:v>
                </c:pt>
                <c:pt idx="5">
                  <c:v>4.2533888888888886E-4</c:v>
                </c:pt>
                <c:pt idx="6">
                  <c:v>3.7360571428571423E-4</c:v>
                </c:pt>
                <c:pt idx="7">
                  <c:v>4.2741000000000003E-4</c:v>
                </c:pt>
                <c:pt idx="8">
                  <c:v>4.0582399999999994E-4</c:v>
                </c:pt>
                <c:pt idx="9">
                  <c:v>4.5584222222222221E-4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2B46-4ED4-8264-0575AB377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0936880"/>
        <c:axId val="1809464736"/>
      </c:scatterChart>
      <c:valAx>
        <c:axId val="1810936880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Particle Size Deviation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464736"/>
        <c:crosses val="autoZero"/>
        <c:crossBetween val="midCat"/>
      </c:valAx>
      <c:valAx>
        <c:axId val="1809464736"/>
        <c:scaling>
          <c:orientation val="minMax"/>
          <c:max val="5.0000000000000012E-4"/>
          <c:min val="2.0000000000000006E-4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Conductivity (S cm</a:t>
                </a:r>
                <a:r>
                  <a:rPr lang="en-US" baseline="30000" dirty="0">
                    <a:solidFill>
                      <a:schemeClr val="tx1"/>
                    </a:solidFill>
                  </a:rPr>
                  <a:t>-1</a:t>
                </a:r>
                <a:r>
                  <a:rPr lang="en-US" baseline="0" dirty="0">
                    <a:solidFill>
                      <a:schemeClr val="tx1"/>
                    </a:solidFill>
                  </a:rPr>
                  <a:t>)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936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Case II - Conductivity </a:t>
            </a:r>
            <a:r>
              <a:rPr lang="en-US" b="0" dirty="0">
                <a:solidFill>
                  <a:schemeClr val="tx1"/>
                </a:solidFill>
              </a:rPr>
              <a:t>(average of 9 trials)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Sheet1!$V$53</c:f>
              <c:strCache>
                <c:ptCount val="1"/>
                <c:pt idx="0">
                  <c:v>30 nm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Sheet1!$U$54:$U$63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Sheet1!$V$54:$V$63</c:f>
              <c:numCache>
                <c:formatCode>General</c:formatCode>
                <c:ptCount val="10"/>
                <c:pt idx="0">
                  <c:v>7.6144666666666666E-2</c:v>
                </c:pt>
                <c:pt idx="1">
                  <c:v>7.5839222222222225E-2</c:v>
                </c:pt>
                <c:pt idx="2">
                  <c:v>7.4694777777777777E-2</c:v>
                </c:pt>
                <c:pt idx="3">
                  <c:v>7.3086999999999999E-2</c:v>
                </c:pt>
                <c:pt idx="4">
                  <c:v>7.1240555555555557E-2</c:v>
                </c:pt>
                <c:pt idx="5">
                  <c:v>6.9936222222222233E-2</c:v>
                </c:pt>
                <c:pt idx="6">
                  <c:v>6.8960888888888891E-2</c:v>
                </c:pt>
                <c:pt idx="7">
                  <c:v>6.9448142857142861E-2</c:v>
                </c:pt>
                <c:pt idx="8">
                  <c:v>7.3329555555555564E-2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840-4DC1-B7DE-7C7E786F12F9}"/>
            </c:ext>
          </c:extLst>
        </c:ser>
        <c:ser>
          <c:idx val="1"/>
          <c:order val="1"/>
          <c:tx>
            <c:strRef>
              <c:f>Sheet1!$W$53</c:f>
              <c:strCache>
                <c:ptCount val="1"/>
                <c:pt idx="0">
                  <c:v>40 nm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Sheet1!$U$54:$U$63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Sheet1!$W$54:$W$63</c:f>
              <c:numCache>
                <c:formatCode>General</c:formatCode>
                <c:ptCount val="10"/>
                <c:pt idx="0">
                  <c:v>7.9363666666666666E-2</c:v>
                </c:pt>
                <c:pt idx="1">
                  <c:v>7.7859111111111115E-2</c:v>
                </c:pt>
                <c:pt idx="2">
                  <c:v>7.7296444444444445E-2</c:v>
                </c:pt>
                <c:pt idx="3">
                  <c:v>7.6147999999999993E-2</c:v>
                </c:pt>
                <c:pt idx="4">
                  <c:v>7.4218777777777772E-2</c:v>
                </c:pt>
                <c:pt idx="5">
                  <c:v>7.3219333333333345E-2</c:v>
                </c:pt>
                <c:pt idx="6">
                  <c:v>6.9962555555555556E-2</c:v>
                </c:pt>
                <c:pt idx="7">
                  <c:v>6.5822444444444447E-2</c:v>
                </c:pt>
                <c:pt idx="8">
                  <c:v>6.8931666666666669E-2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840-4DC1-B7DE-7C7E786F12F9}"/>
            </c:ext>
          </c:extLst>
        </c:ser>
        <c:ser>
          <c:idx val="2"/>
          <c:order val="2"/>
          <c:tx>
            <c:strRef>
              <c:f>Sheet1!$X$53</c:f>
              <c:strCache>
                <c:ptCount val="1"/>
                <c:pt idx="0">
                  <c:v>60 nm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Sheet1!$U$54:$U$63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Sheet1!$X$54:$X$63</c:f>
              <c:numCache>
                <c:formatCode>General</c:formatCode>
                <c:ptCount val="10"/>
                <c:pt idx="0">
                  <c:v>8.1777777777777783E-2</c:v>
                </c:pt>
                <c:pt idx="1">
                  <c:v>7.9299999999999995E-2</c:v>
                </c:pt>
                <c:pt idx="2">
                  <c:v>7.4822222222222221E-2</c:v>
                </c:pt>
                <c:pt idx="3">
                  <c:v>7.4477777777777796E-2</c:v>
                </c:pt>
                <c:pt idx="4">
                  <c:v>7.2437500000000002E-2</c:v>
                </c:pt>
                <c:pt idx="5">
                  <c:v>7.3077777777777783E-2</c:v>
                </c:pt>
                <c:pt idx="6">
                  <c:v>7.0677777777777784E-2</c:v>
                </c:pt>
                <c:pt idx="7">
                  <c:v>6.9624999999999992E-2</c:v>
                </c:pt>
                <c:pt idx="8">
                  <c:v>7.1877777777777763E-2</c:v>
                </c:pt>
                <c:pt idx="9">
                  <c:v>7.1357142857142855E-2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840-4DC1-B7DE-7C7E786F12F9}"/>
            </c:ext>
          </c:extLst>
        </c:ser>
        <c:ser>
          <c:idx val="3"/>
          <c:order val="3"/>
          <c:tx>
            <c:strRef>
              <c:f>Sheet1!$Y$53</c:f>
              <c:strCache>
                <c:ptCount val="1"/>
                <c:pt idx="0">
                  <c:v>80 nm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Sheet1!$U$54:$U$63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Sheet1!$Y$54:$Y$63</c:f>
              <c:numCache>
                <c:formatCode>General</c:formatCode>
                <c:ptCount val="10"/>
                <c:pt idx="0">
                  <c:v>5.5350453333333334E-2</c:v>
                </c:pt>
                <c:pt idx="1">
                  <c:v>7.6010999999999995E-2</c:v>
                </c:pt>
                <c:pt idx="2">
                  <c:v>7.8803999999999999E-2</c:v>
                </c:pt>
                <c:pt idx="3">
                  <c:v>8.2882222222222232E-2</c:v>
                </c:pt>
                <c:pt idx="4">
                  <c:v>8.0607222222222219E-2</c:v>
                </c:pt>
                <c:pt idx="5">
                  <c:v>7.7900333333333335E-2</c:v>
                </c:pt>
                <c:pt idx="6">
                  <c:v>6.8366625000000014E-2</c:v>
                </c:pt>
                <c:pt idx="7">
                  <c:v>7.5336111111111104E-2</c:v>
                </c:pt>
                <c:pt idx="8">
                  <c:v>6.9827400000000012E-2</c:v>
                </c:pt>
                <c:pt idx="9">
                  <c:v>7.6282333333333327E-2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840-4DC1-B7DE-7C7E786F12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10938880"/>
        <c:axId val="1809364064"/>
      </c:scatterChart>
      <c:valAx>
        <c:axId val="1810938880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Particle Size Deviation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364064"/>
        <c:crosses val="autoZero"/>
        <c:crossBetween val="midCat"/>
      </c:valAx>
      <c:valAx>
        <c:axId val="1809364064"/>
        <c:scaling>
          <c:orientation val="minMax"/>
          <c:max val="8.500000000000002E-2"/>
          <c:min val="5.5000000000000007E-2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Conductivity </a:t>
                </a:r>
                <a:r>
                  <a:rPr lang="en-US" sz="1000" b="0" i="0" u="none" strike="noStrike" baseline="0" dirty="0">
                    <a:effectLst/>
                  </a:rPr>
                  <a:t>(S cm</a:t>
                </a:r>
                <a:r>
                  <a:rPr lang="en-US" sz="1000" b="0" i="0" u="none" strike="noStrike" baseline="30000" dirty="0">
                    <a:effectLst/>
                  </a:rPr>
                  <a:t>-1</a:t>
                </a:r>
                <a:r>
                  <a:rPr lang="en-US" sz="1000" b="0" i="0" u="none" strike="noStrike" baseline="0" dirty="0">
                    <a:effectLst/>
                  </a:rPr>
                  <a:t>)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10938880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b="1" dirty="0">
                <a:solidFill>
                  <a:schemeClr val="tx1"/>
                </a:solidFill>
              </a:rPr>
              <a:t>Case III - Conductivity </a:t>
            </a:r>
            <a:r>
              <a:rPr lang="en-US" b="0" dirty="0">
                <a:solidFill>
                  <a:schemeClr val="tx1"/>
                </a:solidFill>
              </a:rPr>
              <a:t>(average of 9 trials)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Sheet1!$V$87</c:f>
              <c:strCache>
                <c:ptCount val="1"/>
                <c:pt idx="0">
                  <c:v>30 nm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Sheet1!$U$88:$U$97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Sheet1!$V$88:$V$97</c:f>
              <c:numCache>
                <c:formatCode>General</c:formatCode>
                <c:ptCount val="10"/>
                <c:pt idx="0">
                  <c:v>1.1868666666666666E-4</c:v>
                </c:pt>
                <c:pt idx="1">
                  <c:v>1.1820111111111112E-4</c:v>
                </c:pt>
                <c:pt idx="2">
                  <c:v>1.1667888888888888E-4</c:v>
                </c:pt>
                <c:pt idx="3">
                  <c:v>1.1428888888888889E-4</c:v>
                </c:pt>
                <c:pt idx="4">
                  <c:v>1.1127222222222223E-4</c:v>
                </c:pt>
                <c:pt idx="5">
                  <c:v>1.0870777777777779E-4</c:v>
                </c:pt>
                <c:pt idx="6">
                  <c:v>1.0390222222222223E-4</c:v>
                </c:pt>
                <c:pt idx="7">
                  <c:v>1.0064928571428572E-4</c:v>
                </c:pt>
                <c:pt idx="8">
                  <c:v>1.0150744444444445E-4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101-4EA9-9045-573BA716E520}"/>
            </c:ext>
          </c:extLst>
        </c:ser>
        <c:ser>
          <c:idx val="1"/>
          <c:order val="1"/>
          <c:tx>
            <c:strRef>
              <c:f>Sheet1!$W$87</c:f>
              <c:strCache>
                <c:ptCount val="1"/>
                <c:pt idx="0">
                  <c:v>40 nm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Sheet1!$U$88:$U$97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Sheet1!$W$88:$W$97</c:f>
              <c:numCache>
                <c:formatCode>General</c:formatCode>
                <c:ptCount val="10"/>
                <c:pt idx="0">
                  <c:v>1.1347333333333332E-4</c:v>
                </c:pt>
                <c:pt idx="1">
                  <c:v>1.1153222222222223E-4</c:v>
                </c:pt>
                <c:pt idx="2">
                  <c:v>1.1080222222222223E-4</c:v>
                </c:pt>
                <c:pt idx="3">
                  <c:v>1.093311111111111E-4</c:v>
                </c:pt>
                <c:pt idx="4">
                  <c:v>1.067288888888889E-4</c:v>
                </c:pt>
                <c:pt idx="5">
                  <c:v>1.0507000000000002E-4</c:v>
                </c:pt>
                <c:pt idx="6">
                  <c:v>9.9713444444444449E-5</c:v>
                </c:pt>
                <c:pt idx="7">
                  <c:v>1.0866477777777777E-4</c:v>
                </c:pt>
                <c:pt idx="8">
                  <c:v>1.1530211111111112E-4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101-4EA9-9045-573BA716E520}"/>
            </c:ext>
          </c:extLst>
        </c:ser>
        <c:ser>
          <c:idx val="2"/>
          <c:order val="2"/>
          <c:tx>
            <c:strRef>
              <c:f>Sheet1!$X$87</c:f>
              <c:strCache>
                <c:ptCount val="1"/>
                <c:pt idx="0">
                  <c:v>60 nm</c:v>
                </c:pt>
              </c:strCache>
            </c:strRef>
          </c:tx>
          <c:spPr>
            <a:ln w="19050" cap="rnd">
              <a:solidFill>
                <a:schemeClr val="accent3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3"/>
              </a:solidFill>
              <a:ln w="9525">
                <a:solidFill>
                  <a:schemeClr val="accent3"/>
                </a:solidFill>
              </a:ln>
              <a:effectLst/>
            </c:spPr>
          </c:marker>
          <c:xVal>
            <c:numRef>
              <c:f>Sheet1!$U$88:$U$97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Sheet1!$X$88:$X$97</c:f>
              <c:numCache>
                <c:formatCode>General</c:formatCode>
                <c:ptCount val="10"/>
                <c:pt idx="0">
                  <c:v>1.0617777777777777E-4</c:v>
                </c:pt>
                <c:pt idx="1">
                  <c:v>1.029888888888889E-4</c:v>
                </c:pt>
                <c:pt idx="2">
                  <c:v>9.7644444444444452E-5</c:v>
                </c:pt>
                <c:pt idx="3">
                  <c:v>9.7122222222222228E-5</c:v>
                </c:pt>
                <c:pt idx="4">
                  <c:v>9.462500000000001E-5</c:v>
                </c:pt>
                <c:pt idx="5">
                  <c:v>9.5399999999999988E-5</c:v>
                </c:pt>
                <c:pt idx="6">
                  <c:v>9.2488888888888886E-5</c:v>
                </c:pt>
                <c:pt idx="7">
                  <c:v>9.0475000000000004E-5</c:v>
                </c:pt>
                <c:pt idx="8">
                  <c:v>9.2022222222222212E-5</c:v>
                </c:pt>
                <c:pt idx="9">
                  <c:v>9.018571428571428E-5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2-8101-4EA9-9045-573BA716E520}"/>
            </c:ext>
          </c:extLst>
        </c:ser>
        <c:ser>
          <c:idx val="3"/>
          <c:order val="3"/>
          <c:tx>
            <c:strRef>
              <c:f>Sheet1!$Y$87</c:f>
              <c:strCache>
                <c:ptCount val="1"/>
                <c:pt idx="0">
                  <c:v>80 nm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xVal>
            <c:numRef>
              <c:f>Sheet1!$U$88:$U$97</c:f>
              <c:numCache>
                <c:formatCode>General</c:formatCode>
                <c:ptCount val="10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10</c:v>
                </c:pt>
                <c:pt idx="6">
                  <c:v>15</c:v>
                </c:pt>
                <c:pt idx="7">
                  <c:v>20</c:v>
                </c:pt>
                <c:pt idx="8">
                  <c:v>25</c:v>
                </c:pt>
                <c:pt idx="9">
                  <c:v>30</c:v>
                </c:pt>
              </c:numCache>
            </c:numRef>
          </c:xVal>
          <c:yVal>
            <c:numRef>
              <c:f>Sheet1!$Y$88:$Y$97</c:f>
              <c:numCache>
                <c:formatCode>General</c:formatCode>
                <c:ptCount val="10"/>
                <c:pt idx="0">
                  <c:v>1.0674088888888888E-4</c:v>
                </c:pt>
                <c:pt idx="1">
                  <c:v>1.2892922222222222E-4</c:v>
                </c:pt>
                <c:pt idx="2">
                  <c:v>9.8091999999999995E-5</c:v>
                </c:pt>
                <c:pt idx="3">
                  <c:v>1.01411E-4</c:v>
                </c:pt>
                <c:pt idx="4">
                  <c:v>9.8790333333333328E-5</c:v>
                </c:pt>
                <c:pt idx="5">
                  <c:v>9.3224555555555539E-5</c:v>
                </c:pt>
                <c:pt idx="6">
                  <c:v>8.4620749999999998E-5</c:v>
                </c:pt>
                <c:pt idx="7">
                  <c:v>9.2666777777777781E-5</c:v>
                </c:pt>
                <c:pt idx="8">
                  <c:v>8.5924333333333333E-5</c:v>
                </c:pt>
                <c:pt idx="9">
                  <c:v>9.2963777777777781E-5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3-8101-4EA9-9045-573BA716E5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04925408"/>
        <c:axId val="1809371968"/>
      </c:scatterChart>
      <c:valAx>
        <c:axId val="1804925408"/>
        <c:scaling>
          <c:orientation val="minMax"/>
          <c:max val="3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Particle Size Deviation (nm)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9371968"/>
        <c:crosses val="autoZero"/>
        <c:crossBetween val="midCat"/>
      </c:valAx>
      <c:valAx>
        <c:axId val="1809371968"/>
        <c:scaling>
          <c:orientation val="minMax"/>
          <c:max val="1.3000000000000004E-4"/>
          <c:min val="8.0000000000000034E-5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Conductivity </a:t>
                </a:r>
                <a:r>
                  <a:rPr lang="en-US" sz="1000" b="0" i="0" u="none" strike="noStrike" baseline="0" dirty="0">
                    <a:effectLst/>
                  </a:rPr>
                  <a:t>(S cm</a:t>
                </a:r>
                <a:r>
                  <a:rPr lang="en-US" sz="1000" b="0" i="0" u="none" strike="noStrike" baseline="30000" dirty="0">
                    <a:effectLst/>
                  </a:rPr>
                  <a:t>-1</a:t>
                </a:r>
                <a:r>
                  <a:rPr lang="en-US" sz="1000" b="0" i="0" u="none" strike="noStrike" baseline="0" dirty="0">
                    <a:effectLst/>
                  </a:rPr>
                  <a:t>)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04925408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chemeClr val="tx1"/>
                </a:solidFill>
                <a:effectLst/>
              </a:rPr>
              <a:t>Case I</a:t>
            </a:r>
            <a:endParaRPr lang="en-US" dirty="0">
              <a:solidFill>
                <a:schemeClr val="tx1"/>
              </a:solidFill>
            </a:endParaRPr>
          </a:p>
        </c:rich>
      </c:tx>
      <c:layout>
        <c:manualLayout>
          <c:xMode val="edge"/>
          <c:yMode val="edge"/>
          <c:x val="0.39440972222222226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'pressure study data trial 1'!$I$9</c:f>
              <c:strCache>
                <c:ptCount val="1"/>
                <c:pt idx="0">
                  <c:v>Random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'pressure study data trial 1'!$H$10:$H$18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100</c:v>
                </c:pt>
              </c:numCache>
            </c:numRef>
          </c:xVal>
          <c:yVal>
            <c:numRef>
              <c:f>'pressure study data trial 1'!$I$10:$I$18</c:f>
              <c:numCache>
                <c:formatCode>0.00E+00</c:formatCode>
                <c:ptCount val="9"/>
                <c:pt idx="0">
                  <c:v>3.8223999999999999E-5</c:v>
                </c:pt>
                <c:pt idx="1">
                  <c:v>6.7972000000000006E-5</c:v>
                </c:pt>
                <c:pt idx="2">
                  <c:v>1.1344E-4</c:v>
                </c:pt>
                <c:pt idx="3">
                  <c:v>1.5297999999999999E-4</c:v>
                </c:pt>
                <c:pt idx="4">
                  <c:v>1.8631E-4</c:v>
                </c:pt>
                <c:pt idx="5">
                  <c:v>3.0894000000000001E-4</c:v>
                </c:pt>
                <c:pt idx="6">
                  <c:v>5.1002999999999997E-4</c:v>
                </c:pt>
                <c:pt idx="7">
                  <c:v>8.5234000000000004E-4</c:v>
                </c:pt>
                <c:pt idx="8">
                  <c:v>1.4191E-3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0D8D-43CD-A753-BC896CA18D50}"/>
            </c:ext>
          </c:extLst>
        </c:ser>
        <c:ser>
          <c:idx val="1"/>
          <c:order val="1"/>
          <c:tx>
            <c:strRef>
              <c:f>'pressure study data trial 1'!$J$9</c:f>
              <c:strCache>
                <c:ptCount val="1"/>
                <c:pt idx="0">
                  <c:v>HCP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'pressure study data trial 1'!$H$10:$H$18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100</c:v>
                </c:pt>
              </c:numCache>
            </c:numRef>
          </c:xVal>
          <c:yVal>
            <c:numRef>
              <c:f>'pressure study data trial 1'!$J$10:$J$18</c:f>
              <c:numCache>
                <c:formatCode>0.00E+00</c:formatCode>
                <c:ptCount val="9"/>
                <c:pt idx="0">
                  <c:v>1.0522999999999999E-4</c:v>
                </c:pt>
                <c:pt idx="1">
                  <c:v>1.6686000000000001E-4</c:v>
                </c:pt>
                <c:pt idx="2">
                  <c:v>2.6447999999999999E-4</c:v>
                </c:pt>
                <c:pt idx="4">
                  <c:v>4.1889999999999999E-4</c:v>
                </c:pt>
                <c:pt idx="5">
                  <c:v>6.6266000000000003E-4</c:v>
                </c:pt>
                <c:pt idx="6">
                  <c:v>1.0463E-3</c:v>
                </c:pt>
                <c:pt idx="7">
                  <c:v>1.6471999999999999E-3</c:v>
                </c:pt>
                <c:pt idx="8">
                  <c:v>2.2012999999999998E-3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0D8D-43CD-A753-BC896CA18D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92899103"/>
        <c:axId val="585543839"/>
      </c:scatterChart>
      <c:valAx>
        <c:axId val="592899103"/>
        <c:scaling>
          <c:orientation val="minMax"/>
          <c:max val="1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Pressure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5543839"/>
        <c:crosses val="autoZero"/>
        <c:crossBetween val="midCat"/>
      </c:valAx>
      <c:valAx>
        <c:axId val="58554383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Conductivity </a:t>
                </a:r>
                <a:r>
                  <a:rPr lang="en-US" sz="1000" b="0" i="0" u="none" strike="noStrike" baseline="0" dirty="0">
                    <a:effectLst/>
                  </a:rPr>
                  <a:t>(S cm</a:t>
                </a:r>
                <a:r>
                  <a:rPr lang="en-US" sz="1000" b="0" i="0" u="none" strike="noStrike" baseline="30000" dirty="0">
                    <a:effectLst/>
                  </a:rPr>
                  <a:t>-1</a:t>
                </a:r>
                <a:r>
                  <a:rPr lang="en-US" sz="1000" b="0" i="0" u="none" strike="noStrike" baseline="0" dirty="0">
                    <a:effectLst/>
                  </a:rPr>
                  <a:t>)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92899103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b="0" i="0" baseline="0" dirty="0">
                <a:solidFill>
                  <a:schemeClr val="tx1"/>
                </a:solidFill>
                <a:effectLst/>
              </a:rPr>
              <a:t>Case II</a:t>
            </a:r>
            <a:endParaRPr lang="en-US" dirty="0">
              <a:solidFill>
                <a:schemeClr val="tx1"/>
              </a:solidFill>
              <a:effectLst/>
            </a:endParaRPr>
          </a:p>
        </c:rich>
      </c:tx>
      <c:layout>
        <c:manualLayout>
          <c:xMode val="edge"/>
          <c:yMode val="edge"/>
          <c:x val="0.39695291994750659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'pressure study data trial 1'!$I$21</c:f>
              <c:strCache>
                <c:ptCount val="1"/>
                <c:pt idx="0">
                  <c:v>Random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'pressure study data trial 1'!$H$22:$H$30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100</c:v>
                </c:pt>
              </c:numCache>
            </c:numRef>
          </c:xVal>
          <c:yVal>
            <c:numRef>
              <c:f>'pressure study data trial 1'!$I$22:$I$30</c:f>
              <c:numCache>
                <c:formatCode>0.00E+00</c:formatCode>
                <c:ptCount val="9"/>
                <c:pt idx="0">
                  <c:v>1.9651999999999999E-2</c:v>
                </c:pt>
                <c:pt idx="1">
                  <c:v>3.1685999999999999E-2</c:v>
                </c:pt>
                <c:pt idx="2">
                  <c:v>4.6892999999999997E-2</c:v>
                </c:pt>
                <c:pt idx="3">
                  <c:v>5.8382000000000003E-2</c:v>
                </c:pt>
                <c:pt idx="4">
                  <c:v>6.7610000000000003E-2</c:v>
                </c:pt>
                <c:pt idx="5">
                  <c:v>9.6866999999999995E-2</c:v>
                </c:pt>
                <c:pt idx="6">
                  <c:v>0.13850999999999999</c:v>
                </c:pt>
                <c:pt idx="7">
                  <c:v>0.22891</c:v>
                </c:pt>
                <c:pt idx="8">
                  <c:v>0.28994999999999999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C5BB-49EA-B6B2-F4B2ED9A7EF6}"/>
            </c:ext>
          </c:extLst>
        </c:ser>
        <c:ser>
          <c:idx val="1"/>
          <c:order val="1"/>
          <c:tx>
            <c:strRef>
              <c:f>'pressure study data trial 1'!$J$21</c:f>
              <c:strCache>
                <c:ptCount val="1"/>
                <c:pt idx="0">
                  <c:v>HCP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'pressure study data trial 1'!$H$22:$H$30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100</c:v>
                </c:pt>
              </c:numCache>
            </c:numRef>
          </c:xVal>
          <c:yVal>
            <c:numRef>
              <c:f>'pressure study data trial 1'!$J$22:$J$30</c:f>
              <c:numCache>
                <c:formatCode>0.00E+00</c:formatCode>
                <c:ptCount val="9"/>
                <c:pt idx="0">
                  <c:v>5.4771E-2</c:v>
                </c:pt>
                <c:pt idx="1">
                  <c:v>7.7275999999999997E-2</c:v>
                </c:pt>
                <c:pt idx="2">
                  <c:v>0.1076</c:v>
                </c:pt>
                <c:pt idx="4">
                  <c:v>0.14792</c:v>
                </c:pt>
                <c:pt idx="5">
                  <c:v>0.20091999999999999</c:v>
                </c:pt>
                <c:pt idx="6">
                  <c:v>0.26993</c:v>
                </c:pt>
                <c:pt idx="7">
                  <c:v>0.35920000000000002</c:v>
                </c:pt>
                <c:pt idx="8">
                  <c:v>0.42987999999999998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C5BB-49EA-B6B2-F4B2ED9A7E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723413247"/>
        <c:axId val="588057199"/>
      </c:scatterChart>
      <c:valAx>
        <c:axId val="723413247"/>
        <c:scaling>
          <c:orientation val="minMax"/>
          <c:max val="1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Pressure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8057199"/>
        <c:crosses val="autoZero"/>
        <c:crossBetween val="midCat"/>
      </c:valAx>
      <c:valAx>
        <c:axId val="58805719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Conductivity </a:t>
                </a:r>
                <a:r>
                  <a:rPr lang="en-US" sz="1000" b="0" i="0" u="none" strike="noStrike" baseline="0" dirty="0">
                    <a:effectLst/>
                  </a:rPr>
                  <a:t>(S cm</a:t>
                </a:r>
                <a:r>
                  <a:rPr lang="en-US" sz="1000" b="0" i="0" u="none" strike="noStrike" baseline="30000" dirty="0">
                    <a:effectLst/>
                  </a:rPr>
                  <a:t>-1</a:t>
                </a:r>
                <a:r>
                  <a:rPr lang="en-US" sz="1000" b="0" i="0" u="none" strike="noStrike" baseline="0" dirty="0">
                    <a:effectLst/>
                  </a:rPr>
                  <a:t>)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723413247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sz="1800" dirty="0">
                <a:solidFill>
                  <a:schemeClr val="tx1"/>
                </a:solidFill>
              </a:rPr>
              <a:t>Case III</a:t>
            </a:r>
          </a:p>
        </c:rich>
      </c:tx>
      <c:layout>
        <c:manualLayout>
          <c:xMode val="edge"/>
          <c:yMode val="edge"/>
          <c:x val="0.3994963910761154"/>
          <c:y val="4.873294346978557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'pressure study data trial 1'!$J$33</c:f>
              <c:strCache>
                <c:ptCount val="1"/>
                <c:pt idx="0">
                  <c:v>Random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xVal>
            <c:numRef>
              <c:f>'pressure study data trial 1'!$I$34:$I$42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100</c:v>
                </c:pt>
              </c:numCache>
            </c:numRef>
          </c:xVal>
          <c:yVal>
            <c:numRef>
              <c:f>'pressure study data trial 1'!$J$34:$J$42</c:f>
              <c:numCache>
                <c:formatCode>0.00E+00</c:formatCode>
                <c:ptCount val="9"/>
                <c:pt idx="0">
                  <c:v>4.2898999999999997E-5</c:v>
                </c:pt>
                <c:pt idx="1">
                  <c:v>6.0463E-5</c:v>
                </c:pt>
                <c:pt idx="2">
                  <c:v>8.1231999999999997E-5</c:v>
                </c:pt>
                <c:pt idx="3">
                  <c:v>9.5481000000000003E-5</c:v>
                </c:pt>
                <c:pt idx="4">
                  <c:v>1.082E-4</c:v>
                </c:pt>
                <c:pt idx="5">
                  <c:v>1.4440000000000001E-4</c:v>
                </c:pt>
                <c:pt idx="6">
                  <c:v>2.1678999999999999E-4</c:v>
                </c:pt>
                <c:pt idx="7">
                  <c:v>2.9730000000000002E-4</c:v>
                </c:pt>
                <c:pt idx="8">
                  <c:v>3.6528999999999999E-4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0-8765-4746-B90E-AB38D487FDF0}"/>
            </c:ext>
          </c:extLst>
        </c:ser>
        <c:ser>
          <c:idx val="1"/>
          <c:order val="1"/>
          <c:tx>
            <c:strRef>
              <c:f>'pressure study data trial 1'!$K$33</c:f>
              <c:strCache>
                <c:ptCount val="1"/>
                <c:pt idx="0">
                  <c:v>HCP</c:v>
                </c:pt>
              </c:strCache>
            </c:strRef>
          </c:tx>
          <c:spPr>
            <a:ln w="19050" cap="rnd">
              <a:solidFill>
                <a:schemeClr val="accent2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xVal>
            <c:numRef>
              <c:f>'pressure study data trial 1'!$I$34:$I$42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4</c:v>
                </c:pt>
                <c:pt idx="3">
                  <c:v>6</c:v>
                </c:pt>
                <c:pt idx="4">
                  <c:v>8</c:v>
                </c:pt>
                <c:pt idx="5">
                  <c:v>16</c:v>
                </c:pt>
                <c:pt idx="6">
                  <c:v>32</c:v>
                </c:pt>
                <c:pt idx="7">
                  <c:v>64</c:v>
                </c:pt>
                <c:pt idx="8">
                  <c:v>100</c:v>
                </c:pt>
              </c:numCache>
            </c:numRef>
          </c:xVal>
          <c:yVal>
            <c:numRef>
              <c:f>'pressure study data trial 1'!$K$34:$K$42</c:f>
              <c:numCache>
                <c:formatCode>0.00E+00</c:formatCode>
                <c:ptCount val="9"/>
                <c:pt idx="0">
                  <c:v>1.1422E-4</c:v>
                </c:pt>
                <c:pt idx="1">
                  <c:v>1.4393000000000001E-4</c:v>
                </c:pt>
                <c:pt idx="2">
                  <c:v>1.8139E-4</c:v>
                </c:pt>
                <c:pt idx="4">
                  <c:v>2.2866E-4</c:v>
                </c:pt>
                <c:pt idx="5">
                  <c:v>2.8833999999999999E-4</c:v>
                </c:pt>
                <c:pt idx="6">
                  <c:v>3.6378000000000002E-4</c:v>
                </c:pt>
                <c:pt idx="7">
                  <c:v>4.5937000000000001E-4</c:v>
                </c:pt>
                <c:pt idx="8">
                  <c:v>5.3419999999999997E-4</c:v>
                </c:pt>
              </c:numCache>
            </c:numRef>
          </c:yVal>
          <c:smooth val="1"/>
          <c:extLst>
            <c:ext xmlns:c16="http://schemas.microsoft.com/office/drawing/2014/chart" uri="{C3380CC4-5D6E-409C-BE32-E72D297353CC}">
              <c16:uniqueId val="{00000001-8765-4746-B90E-AB38D487FD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43596975"/>
        <c:axId val="628715759"/>
      </c:scatterChart>
      <c:valAx>
        <c:axId val="443596975"/>
        <c:scaling>
          <c:orientation val="minMax"/>
          <c:max val="10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solidFill>
                      <a:schemeClr val="tx1"/>
                    </a:solidFill>
                  </a:rPr>
                  <a:t>Pressure (MPa)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8715759"/>
        <c:crosses val="autoZero"/>
        <c:crossBetween val="midCat"/>
      </c:valAx>
      <c:valAx>
        <c:axId val="628715759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>
                    <a:solidFill>
                      <a:schemeClr val="tx1"/>
                    </a:solidFill>
                  </a:rPr>
                  <a:t>Conductivity </a:t>
                </a:r>
                <a:r>
                  <a:rPr lang="en-US" sz="1000" b="0" i="0" u="none" strike="noStrike" baseline="0" dirty="0">
                    <a:effectLst/>
                  </a:rPr>
                  <a:t>(S cm</a:t>
                </a:r>
                <a:r>
                  <a:rPr lang="en-US" sz="1000" b="0" i="0" u="none" strike="noStrike" baseline="30000" dirty="0">
                    <a:effectLst/>
                  </a:rPr>
                  <a:t>-1</a:t>
                </a:r>
                <a:r>
                  <a:rPr lang="en-US" sz="1000" b="0" i="0" u="none" strike="noStrike" baseline="0" dirty="0">
                    <a:effectLst/>
                  </a:rPr>
                  <a:t>)</a:t>
                </a:r>
                <a:endParaRPr lang="en-US" dirty="0">
                  <a:solidFill>
                    <a:schemeClr val="tx1"/>
                  </a:solidFill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E+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43596975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DC41DD6-BBBB-497B-A3A3-E2AAFF26D568}" type="doc">
      <dgm:prSet loTypeId="urn:microsoft.com/office/officeart/2011/layout/CircleProcess" loCatId="process" qsTypeId="urn:microsoft.com/office/officeart/2005/8/quickstyle/3d2" qsCatId="3D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9C43761-2ED1-43CF-A0F3-791E852F6FF2}">
      <dgm:prSet phldrT="[Text]" custT="1"/>
      <dgm:spPr/>
      <dgm:t>
        <a:bodyPr/>
        <a:lstStyle/>
        <a:p>
          <a:pPr algn="ctr"/>
          <a:r>
            <a:rPr lang="en-US" sz="1800" dirty="0"/>
            <a:t>Spheres</a:t>
          </a:r>
        </a:p>
      </dgm:t>
    </dgm:pt>
    <dgm:pt modelId="{3724C51C-AEC7-4BFE-BFDD-1B8C79820E90}" type="parTrans" cxnId="{D36C255E-C9EE-4DCB-8890-C4F9E672995B}">
      <dgm:prSet/>
      <dgm:spPr/>
      <dgm:t>
        <a:bodyPr/>
        <a:lstStyle/>
        <a:p>
          <a:pPr algn="ctr"/>
          <a:endParaRPr lang="en-US"/>
        </a:p>
      </dgm:t>
    </dgm:pt>
    <dgm:pt modelId="{5EC44A51-6ADC-4ED9-9679-5C14BCC12228}" type="sibTrans" cxnId="{D36C255E-C9EE-4DCB-8890-C4F9E672995B}">
      <dgm:prSet/>
      <dgm:spPr/>
      <dgm:t>
        <a:bodyPr/>
        <a:lstStyle/>
        <a:p>
          <a:pPr algn="ctr"/>
          <a:endParaRPr lang="en-US"/>
        </a:p>
      </dgm:t>
    </dgm:pt>
    <dgm:pt modelId="{A3B109EF-0C07-4AAA-86C2-7A73E391A3BB}">
      <dgm:prSet phldrT="[Text]" custT="1"/>
      <dgm:spPr/>
      <dgm:t>
        <a:bodyPr/>
        <a:lstStyle/>
        <a:p>
          <a:pPr algn="ctr"/>
          <a:r>
            <a:rPr lang="en-US" sz="1800" dirty="0"/>
            <a:t>Compress</a:t>
          </a:r>
        </a:p>
      </dgm:t>
    </dgm:pt>
    <dgm:pt modelId="{DBF00548-EF1F-4372-9A06-34919FB76059}" type="parTrans" cxnId="{AF15F536-164F-48F1-9DC9-E1956C65714C}">
      <dgm:prSet/>
      <dgm:spPr/>
      <dgm:t>
        <a:bodyPr/>
        <a:lstStyle/>
        <a:p>
          <a:pPr algn="ctr"/>
          <a:endParaRPr lang="en-US"/>
        </a:p>
      </dgm:t>
    </dgm:pt>
    <dgm:pt modelId="{FD241FD1-FF60-4D5C-91C3-BE48B35C2C0D}" type="sibTrans" cxnId="{AF15F536-164F-48F1-9DC9-E1956C65714C}">
      <dgm:prSet/>
      <dgm:spPr/>
      <dgm:t>
        <a:bodyPr/>
        <a:lstStyle/>
        <a:p>
          <a:pPr algn="ctr"/>
          <a:endParaRPr lang="en-US"/>
        </a:p>
      </dgm:t>
    </dgm:pt>
    <dgm:pt modelId="{E18264C7-E334-49D2-8314-0E94A7D87A6B}">
      <dgm:prSet phldrT="[Text]" custT="1"/>
      <dgm:spPr/>
      <dgm:t>
        <a:bodyPr/>
        <a:lstStyle/>
        <a:p>
          <a:pPr algn="ctr"/>
          <a:r>
            <a:rPr lang="en-US" sz="1800" dirty="0"/>
            <a:t>Solver</a:t>
          </a:r>
        </a:p>
      </dgm:t>
    </dgm:pt>
    <dgm:pt modelId="{8EED8241-FC69-4A0B-81C0-6B11C78A8B67}" type="parTrans" cxnId="{ED54EF9E-590E-4F2F-B1DC-07A0AA153D06}">
      <dgm:prSet/>
      <dgm:spPr/>
      <dgm:t>
        <a:bodyPr/>
        <a:lstStyle/>
        <a:p>
          <a:pPr algn="ctr"/>
          <a:endParaRPr lang="en-US"/>
        </a:p>
      </dgm:t>
    </dgm:pt>
    <dgm:pt modelId="{DF06D4F0-A268-4C8D-9878-F07B05934422}" type="sibTrans" cxnId="{ED54EF9E-590E-4F2F-B1DC-07A0AA153D06}">
      <dgm:prSet/>
      <dgm:spPr/>
      <dgm:t>
        <a:bodyPr/>
        <a:lstStyle/>
        <a:p>
          <a:pPr algn="ctr"/>
          <a:endParaRPr lang="en-US"/>
        </a:p>
      </dgm:t>
    </dgm:pt>
    <dgm:pt modelId="{6A2292D4-63ED-495E-8B53-055313120740}">
      <dgm:prSet phldrT="[Text]" custT="1"/>
      <dgm:spPr/>
      <dgm:t>
        <a:bodyPr/>
        <a:lstStyle/>
        <a:p>
          <a:pPr algn="ctr"/>
          <a:r>
            <a:rPr lang="en-US" sz="1800" dirty="0"/>
            <a:t>Visualization</a:t>
          </a:r>
        </a:p>
      </dgm:t>
    </dgm:pt>
    <dgm:pt modelId="{1C4FB2A2-3868-4C3D-9338-595AF5452CB2}" type="parTrans" cxnId="{EB425882-6A55-4687-8E0B-121EA50EFE35}">
      <dgm:prSet/>
      <dgm:spPr/>
      <dgm:t>
        <a:bodyPr/>
        <a:lstStyle/>
        <a:p>
          <a:pPr algn="ctr"/>
          <a:endParaRPr lang="en-US"/>
        </a:p>
      </dgm:t>
    </dgm:pt>
    <dgm:pt modelId="{15FC770C-D4BE-47BF-BFA7-FEF0992E9E1F}" type="sibTrans" cxnId="{EB425882-6A55-4687-8E0B-121EA50EFE35}">
      <dgm:prSet/>
      <dgm:spPr/>
      <dgm:t>
        <a:bodyPr/>
        <a:lstStyle/>
        <a:p>
          <a:pPr algn="ctr"/>
          <a:endParaRPr lang="en-US"/>
        </a:p>
      </dgm:t>
    </dgm:pt>
    <dgm:pt modelId="{14F440D3-864B-41E0-B058-731F92F57726}" type="pres">
      <dgm:prSet presAssocID="{9DC41DD6-BBBB-497B-A3A3-E2AAFF26D568}" presName="Name0" presStyleCnt="0">
        <dgm:presLayoutVars>
          <dgm:chMax val="11"/>
          <dgm:chPref val="11"/>
          <dgm:dir/>
          <dgm:resizeHandles/>
        </dgm:presLayoutVars>
      </dgm:prSet>
      <dgm:spPr/>
    </dgm:pt>
    <dgm:pt modelId="{EBCADCF7-13C2-4038-A47B-95C189F42734}" type="pres">
      <dgm:prSet presAssocID="{6A2292D4-63ED-495E-8B53-055313120740}" presName="Accent4" presStyleCnt="0"/>
      <dgm:spPr/>
    </dgm:pt>
    <dgm:pt modelId="{C385F2D7-6218-4BFC-A505-4F4DAA6BFFCD}" type="pres">
      <dgm:prSet presAssocID="{6A2292D4-63ED-495E-8B53-055313120740}" presName="Accent" presStyleLbl="node1" presStyleIdx="0" presStyleCnt="4"/>
      <dgm:spPr/>
    </dgm:pt>
    <dgm:pt modelId="{2ED68663-E67C-455B-B153-0BDFECDCEB6A}" type="pres">
      <dgm:prSet presAssocID="{6A2292D4-63ED-495E-8B53-055313120740}" presName="ParentBackground4" presStyleCnt="0"/>
      <dgm:spPr/>
    </dgm:pt>
    <dgm:pt modelId="{3EDBF887-A159-49FC-ABFA-8415C879CA9C}" type="pres">
      <dgm:prSet presAssocID="{6A2292D4-63ED-495E-8B53-055313120740}" presName="ParentBackground" presStyleLbl="fgAcc1" presStyleIdx="0" presStyleCnt="4"/>
      <dgm:spPr/>
    </dgm:pt>
    <dgm:pt modelId="{35F510DE-4D0D-482B-B517-58DC0BDDCFA3}" type="pres">
      <dgm:prSet presAssocID="{6A2292D4-63ED-495E-8B53-055313120740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6E489C18-D241-4C9B-9257-C8941F06A783}" type="pres">
      <dgm:prSet presAssocID="{E18264C7-E334-49D2-8314-0E94A7D87A6B}" presName="Accent3" presStyleCnt="0"/>
      <dgm:spPr/>
    </dgm:pt>
    <dgm:pt modelId="{A994C578-51DA-4613-9180-5DC28F3B19DA}" type="pres">
      <dgm:prSet presAssocID="{E18264C7-E334-49D2-8314-0E94A7D87A6B}" presName="Accent" presStyleLbl="node1" presStyleIdx="1" presStyleCnt="4"/>
      <dgm:spPr/>
    </dgm:pt>
    <dgm:pt modelId="{5FD93865-A201-4965-A034-1C0DB94F0FD3}" type="pres">
      <dgm:prSet presAssocID="{E18264C7-E334-49D2-8314-0E94A7D87A6B}" presName="ParentBackground3" presStyleCnt="0"/>
      <dgm:spPr/>
    </dgm:pt>
    <dgm:pt modelId="{C063B9BC-66FD-4943-B7A9-22427498E897}" type="pres">
      <dgm:prSet presAssocID="{E18264C7-E334-49D2-8314-0E94A7D87A6B}" presName="ParentBackground" presStyleLbl="fgAcc1" presStyleIdx="1" presStyleCnt="4"/>
      <dgm:spPr/>
    </dgm:pt>
    <dgm:pt modelId="{D5ED45B6-1100-4373-AF47-822CD7E3C646}" type="pres">
      <dgm:prSet presAssocID="{E18264C7-E334-49D2-8314-0E94A7D87A6B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9227B1F5-1361-47A1-A49E-D4492C947963}" type="pres">
      <dgm:prSet presAssocID="{A3B109EF-0C07-4AAA-86C2-7A73E391A3BB}" presName="Accent2" presStyleCnt="0"/>
      <dgm:spPr/>
    </dgm:pt>
    <dgm:pt modelId="{BB7BDEBF-A8D4-4454-A3D1-A217F10FB96A}" type="pres">
      <dgm:prSet presAssocID="{A3B109EF-0C07-4AAA-86C2-7A73E391A3BB}" presName="Accent" presStyleLbl="node1" presStyleIdx="2" presStyleCnt="4"/>
      <dgm:spPr/>
    </dgm:pt>
    <dgm:pt modelId="{6E31F815-9F80-4DE1-A77F-664BD8CC3FE0}" type="pres">
      <dgm:prSet presAssocID="{A3B109EF-0C07-4AAA-86C2-7A73E391A3BB}" presName="ParentBackground2" presStyleCnt="0"/>
      <dgm:spPr/>
    </dgm:pt>
    <dgm:pt modelId="{679573AD-D402-4AEB-9D83-BDE4B7AE1493}" type="pres">
      <dgm:prSet presAssocID="{A3B109EF-0C07-4AAA-86C2-7A73E391A3BB}" presName="ParentBackground" presStyleLbl="fgAcc1" presStyleIdx="2" presStyleCnt="4"/>
      <dgm:spPr/>
    </dgm:pt>
    <dgm:pt modelId="{31D75556-9525-4085-B248-E118F2DFE86A}" type="pres">
      <dgm:prSet presAssocID="{A3B109EF-0C07-4AAA-86C2-7A73E391A3BB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</dgm:pt>
    <dgm:pt modelId="{4D40072E-7797-4AAF-9250-732A9EB9C75C}" type="pres">
      <dgm:prSet presAssocID="{B9C43761-2ED1-43CF-A0F3-791E852F6FF2}" presName="Accent1" presStyleCnt="0"/>
      <dgm:spPr/>
    </dgm:pt>
    <dgm:pt modelId="{C65A29FA-AF66-4D0F-A39A-1E2742C34756}" type="pres">
      <dgm:prSet presAssocID="{B9C43761-2ED1-43CF-A0F3-791E852F6FF2}" presName="Accent" presStyleLbl="node1" presStyleIdx="3" presStyleCnt="4"/>
      <dgm:spPr/>
    </dgm:pt>
    <dgm:pt modelId="{1AFA5CB1-2471-4DF5-9F0D-3D262149BBB5}" type="pres">
      <dgm:prSet presAssocID="{B9C43761-2ED1-43CF-A0F3-791E852F6FF2}" presName="ParentBackground1" presStyleCnt="0"/>
      <dgm:spPr/>
    </dgm:pt>
    <dgm:pt modelId="{938F0CA4-DC80-470D-A30D-3BA16936FC37}" type="pres">
      <dgm:prSet presAssocID="{B9C43761-2ED1-43CF-A0F3-791E852F6FF2}" presName="ParentBackground" presStyleLbl="fgAcc1" presStyleIdx="3" presStyleCnt="4"/>
      <dgm:spPr/>
    </dgm:pt>
    <dgm:pt modelId="{75BCBC21-23C1-48A7-8B08-DD5A7C8DBA87}" type="pres">
      <dgm:prSet presAssocID="{B9C43761-2ED1-43CF-A0F3-791E852F6FF2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</dgm:pt>
  </dgm:ptLst>
  <dgm:cxnLst>
    <dgm:cxn modelId="{CFC2E70B-B095-48E3-8F61-C8EE2C485F8F}" type="presOf" srcId="{E18264C7-E334-49D2-8314-0E94A7D87A6B}" destId="{C063B9BC-66FD-4943-B7A9-22427498E897}" srcOrd="0" destOrd="0" presId="urn:microsoft.com/office/officeart/2011/layout/CircleProcess"/>
    <dgm:cxn modelId="{E4E3FE19-306B-465D-843E-0087F6A6CD1A}" type="presOf" srcId="{6A2292D4-63ED-495E-8B53-055313120740}" destId="{3EDBF887-A159-49FC-ABFA-8415C879CA9C}" srcOrd="0" destOrd="0" presId="urn:microsoft.com/office/officeart/2011/layout/CircleProcess"/>
    <dgm:cxn modelId="{6C9F161B-F81C-4356-9EAA-E2596C47AC4D}" type="presOf" srcId="{B9C43761-2ED1-43CF-A0F3-791E852F6FF2}" destId="{75BCBC21-23C1-48A7-8B08-DD5A7C8DBA87}" srcOrd="1" destOrd="0" presId="urn:microsoft.com/office/officeart/2011/layout/CircleProcess"/>
    <dgm:cxn modelId="{AF15F536-164F-48F1-9DC9-E1956C65714C}" srcId="{9DC41DD6-BBBB-497B-A3A3-E2AAFF26D568}" destId="{A3B109EF-0C07-4AAA-86C2-7A73E391A3BB}" srcOrd="1" destOrd="0" parTransId="{DBF00548-EF1F-4372-9A06-34919FB76059}" sibTransId="{FD241FD1-FF60-4D5C-91C3-BE48B35C2C0D}"/>
    <dgm:cxn modelId="{D36C255E-C9EE-4DCB-8890-C4F9E672995B}" srcId="{9DC41DD6-BBBB-497B-A3A3-E2AAFF26D568}" destId="{B9C43761-2ED1-43CF-A0F3-791E852F6FF2}" srcOrd="0" destOrd="0" parTransId="{3724C51C-AEC7-4BFE-BFDD-1B8C79820E90}" sibTransId="{5EC44A51-6ADC-4ED9-9679-5C14BCC12228}"/>
    <dgm:cxn modelId="{22CFBB5F-D6E8-404D-B642-F72A1B571306}" type="presOf" srcId="{E18264C7-E334-49D2-8314-0E94A7D87A6B}" destId="{D5ED45B6-1100-4373-AF47-822CD7E3C646}" srcOrd="1" destOrd="0" presId="urn:microsoft.com/office/officeart/2011/layout/CircleProcess"/>
    <dgm:cxn modelId="{A1B62345-78F4-424F-8D6D-F863FAE47CD2}" type="presOf" srcId="{6A2292D4-63ED-495E-8B53-055313120740}" destId="{35F510DE-4D0D-482B-B517-58DC0BDDCFA3}" srcOrd="1" destOrd="0" presId="urn:microsoft.com/office/officeart/2011/layout/CircleProcess"/>
    <dgm:cxn modelId="{EB425882-6A55-4687-8E0B-121EA50EFE35}" srcId="{9DC41DD6-BBBB-497B-A3A3-E2AAFF26D568}" destId="{6A2292D4-63ED-495E-8B53-055313120740}" srcOrd="3" destOrd="0" parTransId="{1C4FB2A2-3868-4C3D-9338-595AF5452CB2}" sibTransId="{15FC770C-D4BE-47BF-BFA7-FEF0992E9E1F}"/>
    <dgm:cxn modelId="{246AD085-792C-4D5F-B4FB-A9EE75DA2D3E}" type="presOf" srcId="{A3B109EF-0C07-4AAA-86C2-7A73E391A3BB}" destId="{679573AD-D402-4AEB-9D83-BDE4B7AE1493}" srcOrd="0" destOrd="0" presId="urn:microsoft.com/office/officeart/2011/layout/CircleProcess"/>
    <dgm:cxn modelId="{4133F089-957C-4FE7-A16F-466BBFF3B40B}" type="presOf" srcId="{A3B109EF-0C07-4AAA-86C2-7A73E391A3BB}" destId="{31D75556-9525-4085-B248-E118F2DFE86A}" srcOrd="1" destOrd="0" presId="urn:microsoft.com/office/officeart/2011/layout/CircleProcess"/>
    <dgm:cxn modelId="{ED54EF9E-590E-4F2F-B1DC-07A0AA153D06}" srcId="{9DC41DD6-BBBB-497B-A3A3-E2AAFF26D568}" destId="{E18264C7-E334-49D2-8314-0E94A7D87A6B}" srcOrd="2" destOrd="0" parTransId="{8EED8241-FC69-4A0B-81C0-6B11C78A8B67}" sibTransId="{DF06D4F0-A268-4C8D-9878-F07B05934422}"/>
    <dgm:cxn modelId="{CB088AA6-89DF-411D-B4A9-9EFACE436239}" type="presOf" srcId="{9DC41DD6-BBBB-497B-A3A3-E2AAFF26D568}" destId="{14F440D3-864B-41E0-B058-731F92F57726}" srcOrd="0" destOrd="0" presId="urn:microsoft.com/office/officeart/2011/layout/CircleProcess"/>
    <dgm:cxn modelId="{C91F35DC-75D1-40FF-B3E7-8CDB2744A15F}" type="presOf" srcId="{B9C43761-2ED1-43CF-A0F3-791E852F6FF2}" destId="{938F0CA4-DC80-470D-A30D-3BA16936FC37}" srcOrd="0" destOrd="0" presId="urn:microsoft.com/office/officeart/2011/layout/CircleProcess"/>
    <dgm:cxn modelId="{CAC5E990-29C6-4E41-9317-549379C042A7}" type="presParOf" srcId="{14F440D3-864B-41E0-B058-731F92F57726}" destId="{EBCADCF7-13C2-4038-A47B-95C189F42734}" srcOrd="0" destOrd="0" presId="urn:microsoft.com/office/officeart/2011/layout/CircleProcess"/>
    <dgm:cxn modelId="{770AC7BD-ABE3-44EF-8486-481B44B45ECB}" type="presParOf" srcId="{EBCADCF7-13C2-4038-A47B-95C189F42734}" destId="{C385F2D7-6218-4BFC-A505-4F4DAA6BFFCD}" srcOrd="0" destOrd="0" presId="urn:microsoft.com/office/officeart/2011/layout/CircleProcess"/>
    <dgm:cxn modelId="{206CB38A-794C-44B8-A7C5-8E058A7279C9}" type="presParOf" srcId="{14F440D3-864B-41E0-B058-731F92F57726}" destId="{2ED68663-E67C-455B-B153-0BDFECDCEB6A}" srcOrd="1" destOrd="0" presId="urn:microsoft.com/office/officeart/2011/layout/CircleProcess"/>
    <dgm:cxn modelId="{5F967B92-135C-4D7A-A6F6-A31B4B7AC014}" type="presParOf" srcId="{2ED68663-E67C-455B-B153-0BDFECDCEB6A}" destId="{3EDBF887-A159-49FC-ABFA-8415C879CA9C}" srcOrd="0" destOrd="0" presId="urn:microsoft.com/office/officeart/2011/layout/CircleProcess"/>
    <dgm:cxn modelId="{4C19F62E-B5B5-47FE-A3D6-3257D8FD6F07}" type="presParOf" srcId="{14F440D3-864B-41E0-B058-731F92F57726}" destId="{35F510DE-4D0D-482B-B517-58DC0BDDCFA3}" srcOrd="2" destOrd="0" presId="urn:microsoft.com/office/officeart/2011/layout/CircleProcess"/>
    <dgm:cxn modelId="{E8ED319A-B5B1-4B8A-8583-02975CFC588D}" type="presParOf" srcId="{14F440D3-864B-41E0-B058-731F92F57726}" destId="{6E489C18-D241-4C9B-9257-C8941F06A783}" srcOrd="3" destOrd="0" presId="urn:microsoft.com/office/officeart/2011/layout/CircleProcess"/>
    <dgm:cxn modelId="{3179B905-318A-463B-B917-EDCFC425A48C}" type="presParOf" srcId="{6E489C18-D241-4C9B-9257-C8941F06A783}" destId="{A994C578-51DA-4613-9180-5DC28F3B19DA}" srcOrd="0" destOrd="0" presId="urn:microsoft.com/office/officeart/2011/layout/CircleProcess"/>
    <dgm:cxn modelId="{8E5781E9-A86B-4CF5-9094-B5D3ABA97438}" type="presParOf" srcId="{14F440D3-864B-41E0-B058-731F92F57726}" destId="{5FD93865-A201-4965-A034-1C0DB94F0FD3}" srcOrd="4" destOrd="0" presId="urn:microsoft.com/office/officeart/2011/layout/CircleProcess"/>
    <dgm:cxn modelId="{779E29B7-0531-43F5-8621-E61607D41C42}" type="presParOf" srcId="{5FD93865-A201-4965-A034-1C0DB94F0FD3}" destId="{C063B9BC-66FD-4943-B7A9-22427498E897}" srcOrd="0" destOrd="0" presId="urn:microsoft.com/office/officeart/2011/layout/CircleProcess"/>
    <dgm:cxn modelId="{9EAE9727-1E0A-4AE8-ADDD-CEF75DF07252}" type="presParOf" srcId="{14F440D3-864B-41E0-B058-731F92F57726}" destId="{D5ED45B6-1100-4373-AF47-822CD7E3C646}" srcOrd="5" destOrd="0" presId="urn:microsoft.com/office/officeart/2011/layout/CircleProcess"/>
    <dgm:cxn modelId="{CAFD6A80-D091-4E04-9F93-88F1BF305753}" type="presParOf" srcId="{14F440D3-864B-41E0-B058-731F92F57726}" destId="{9227B1F5-1361-47A1-A49E-D4492C947963}" srcOrd="6" destOrd="0" presId="urn:microsoft.com/office/officeart/2011/layout/CircleProcess"/>
    <dgm:cxn modelId="{27E93F71-8B97-4EED-9AD4-15049DE2547F}" type="presParOf" srcId="{9227B1F5-1361-47A1-A49E-D4492C947963}" destId="{BB7BDEBF-A8D4-4454-A3D1-A217F10FB96A}" srcOrd="0" destOrd="0" presId="urn:microsoft.com/office/officeart/2011/layout/CircleProcess"/>
    <dgm:cxn modelId="{B52D7DCF-E70A-4911-B58F-F2DD69268B10}" type="presParOf" srcId="{14F440D3-864B-41E0-B058-731F92F57726}" destId="{6E31F815-9F80-4DE1-A77F-664BD8CC3FE0}" srcOrd="7" destOrd="0" presId="urn:microsoft.com/office/officeart/2011/layout/CircleProcess"/>
    <dgm:cxn modelId="{4D36F8BE-1758-41C6-931F-B9C10538E954}" type="presParOf" srcId="{6E31F815-9F80-4DE1-A77F-664BD8CC3FE0}" destId="{679573AD-D402-4AEB-9D83-BDE4B7AE1493}" srcOrd="0" destOrd="0" presId="urn:microsoft.com/office/officeart/2011/layout/CircleProcess"/>
    <dgm:cxn modelId="{FD337812-D2C7-4F6D-93C3-81C2ADF8EE36}" type="presParOf" srcId="{14F440D3-864B-41E0-B058-731F92F57726}" destId="{31D75556-9525-4085-B248-E118F2DFE86A}" srcOrd="8" destOrd="0" presId="urn:microsoft.com/office/officeart/2011/layout/CircleProcess"/>
    <dgm:cxn modelId="{17E635AA-BA17-40F9-81AF-6CC6F2E2D60E}" type="presParOf" srcId="{14F440D3-864B-41E0-B058-731F92F57726}" destId="{4D40072E-7797-4AAF-9250-732A9EB9C75C}" srcOrd="9" destOrd="0" presId="urn:microsoft.com/office/officeart/2011/layout/CircleProcess"/>
    <dgm:cxn modelId="{98870901-698E-420E-9287-32F0EBDC5385}" type="presParOf" srcId="{4D40072E-7797-4AAF-9250-732A9EB9C75C}" destId="{C65A29FA-AF66-4D0F-A39A-1E2742C34756}" srcOrd="0" destOrd="0" presId="urn:microsoft.com/office/officeart/2011/layout/CircleProcess"/>
    <dgm:cxn modelId="{CE2CF47F-A47D-4ED1-B88C-59065410FE63}" type="presParOf" srcId="{14F440D3-864B-41E0-B058-731F92F57726}" destId="{1AFA5CB1-2471-4DF5-9F0D-3D262149BBB5}" srcOrd="10" destOrd="0" presId="urn:microsoft.com/office/officeart/2011/layout/CircleProcess"/>
    <dgm:cxn modelId="{2C61FE5B-0F3C-435B-99CF-7F5B2F3A2DE0}" type="presParOf" srcId="{1AFA5CB1-2471-4DF5-9F0D-3D262149BBB5}" destId="{938F0CA4-DC80-470D-A30D-3BA16936FC37}" srcOrd="0" destOrd="0" presId="urn:microsoft.com/office/officeart/2011/layout/CircleProcess"/>
    <dgm:cxn modelId="{AB810B46-F720-4B2F-A023-EEA3F97AEFF6}" type="presParOf" srcId="{14F440D3-864B-41E0-B058-731F92F57726}" destId="{75BCBC21-23C1-48A7-8B08-DD5A7C8DBA87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385F2D7-6218-4BFC-A505-4F4DAA6BFFCD}">
      <dsp:nvSpPr>
        <dsp:cNvPr id="0" name=""/>
        <dsp:cNvSpPr/>
      </dsp:nvSpPr>
      <dsp:spPr>
        <a:xfrm>
          <a:off x="6111138" y="692917"/>
          <a:ext cx="1835765" cy="183585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EDBF887-A159-49FC-ABFA-8415C879CA9C}">
      <dsp:nvSpPr>
        <dsp:cNvPr id="0" name=""/>
        <dsp:cNvSpPr/>
      </dsp:nvSpPr>
      <dsp:spPr>
        <a:xfrm>
          <a:off x="6172540" y="754123"/>
          <a:ext cx="1713748" cy="17134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Visualization</a:t>
          </a:r>
        </a:p>
      </dsp:txBody>
      <dsp:txXfrm>
        <a:off x="6417361" y="998947"/>
        <a:ext cx="1224106" cy="1223799"/>
      </dsp:txXfrm>
    </dsp:sp>
    <dsp:sp modelId="{A994C578-51DA-4613-9180-5DC28F3B19DA}">
      <dsp:nvSpPr>
        <dsp:cNvPr id="0" name=""/>
        <dsp:cNvSpPr/>
      </dsp:nvSpPr>
      <dsp:spPr>
        <a:xfrm rot="2700000">
          <a:off x="4206082" y="692787"/>
          <a:ext cx="1835796" cy="1835796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63B9BC-66FD-4943-B7A9-22427498E897}">
      <dsp:nvSpPr>
        <dsp:cNvPr id="0" name=""/>
        <dsp:cNvSpPr/>
      </dsp:nvSpPr>
      <dsp:spPr>
        <a:xfrm>
          <a:off x="4275372" y="754123"/>
          <a:ext cx="1713748" cy="17134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Solver</a:t>
          </a:r>
        </a:p>
      </dsp:txBody>
      <dsp:txXfrm>
        <a:off x="4520193" y="998947"/>
        <a:ext cx="1224106" cy="1223799"/>
      </dsp:txXfrm>
    </dsp:sp>
    <dsp:sp modelId="{BB7BDEBF-A8D4-4454-A3D1-A217F10FB96A}">
      <dsp:nvSpPr>
        <dsp:cNvPr id="0" name=""/>
        <dsp:cNvSpPr/>
      </dsp:nvSpPr>
      <dsp:spPr>
        <a:xfrm rot="2700000">
          <a:off x="2316786" y="692787"/>
          <a:ext cx="1835796" cy="1835796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573AD-D402-4AEB-9D83-BDE4B7AE1493}">
      <dsp:nvSpPr>
        <dsp:cNvPr id="0" name=""/>
        <dsp:cNvSpPr/>
      </dsp:nvSpPr>
      <dsp:spPr>
        <a:xfrm>
          <a:off x="2378204" y="754123"/>
          <a:ext cx="1713748" cy="17134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Compress</a:t>
          </a:r>
        </a:p>
      </dsp:txBody>
      <dsp:txXfrm>
        <a:off x="2623025" y="998947"/>
        <a:ext cx="1224106" cy="1223799"/>
      </dsp:txXfrm>
    </dsp:sp>
    <dsp:sp modelId="{C65A29FA-AF66-4D0F-A39A-1E2742C34756}">
      <dsp:nvSpPr>
        <dsp:cNvPr id="0" name=""/>
        <dsp:cNvSpPr/>
      </dsp:nvSpPr>
      <dsp:spPr>
        <a:xfrm rot="2700000">
          <a:off x="419618" y="692787"/>
          <a:ext cx="1835796" cy="1835796"/>
        </a:xfrm>
        <a:prstGeom prst="teardrop">
          <a:avLst>
            <a:gd name="adj" fmla="val 1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38F0CA4-DC80-470D-A30D-3BA16936FC37}">
      <dsp:nvSpPr>
        <dsp:cNvPr id="0" name=""/>
        <dsp:cNvSpPr/>
      </dsp:nvSpPr>
      <dsp:spPr>
        <a:xfrm>
          <a:off x="481035" y="754123"/>
          <a:ext cx="1713748" cy="1713447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Spheres</a:t>
          </a:r>
        </a:p>
      </dsp:txBody>
      <dsp:txXfrm>
        <a:off x="725857" y="998947"/>
        <a:ext cx="1224106" cy="12237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EBB2BDF-65BD-40E4-AC32-7140E17DDCC8}" type="datetimeFigureOut">
              <a:rPr lang="en-US" smtClean="0"/>
              <a:t>7/20/2021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57C9CB-75E8-4897-8DC3-F05D0F144F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878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 userDrawn="1"/>
        </p:nvCxnSpPr>
        <p:spPr>
          <a:xfrm>
            <a:off x="458724" y="3406100"/>
            <a:ext cx="11274552" cy="0"/>
          </a:xfrm>
          <a:prstGeom prst="line">
            <a:avLst/>
          </a:prstGeom>
          <a:ln w="187325" cap="rnd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0FD8E-851B-4659-897B-85518CEAD3D0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4961" y="5433583"/>
            <a:ext cx="1289687" cy="1331493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563726" y="12783"/>
            <a:ext cx="1688676" cy="1333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3" name="Straight Connector 12"/>
          <p:cNvCxnSpPr/>
          <p:nvPr userDrawn="1"/>
        </p:nvCxnSpPr>
        <p:spPr>
          <a:xfrm>
            <a:off x="915924" y="3406100"/>
            <a:ext cx="10360152" cy="0"/>
          </a:xfrm>
          <a:prstGeom prst="line">
            <a:avLst/>
          </a:prstGeom>
          <a:ln w="101600" cap="rnd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373124" y="3406100"/>
            <a:ext cx="9445752" cy="0"/>
          </a:xfrm>
          <a:prstGeom prst="line">
            <a:avLst/>
          </a:prstGeom>
          <a:ln w="25400" cap="rnd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510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6858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buFont typeface="Wingdings" panose="05000000000000000000" pitchFamily="2" charset="2"/>
              <a:buChar char="v"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E1E407-4069-4CF1-8ECE-BB756A4D9798}" type="datetime1">
              <a:rPr lang="en-US" smtClean="0"/>
              <a:t>7/20/2021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 userDrawn="1"/>
        </p:nvSpPr>
        <p:spPr>
          <a:xfrm>
            <a:off x="12012851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 userDrawn="1"/>
        </p:nvSpPr>
        <p:spPr>
          <a:xfrm>
            <a:off x="-4010" y="0"/>
            <a:ext cx="183159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9" name="Picture 2" descr="http://www.nasa.gov/sites/default/files/images/nasaLogo-570x450.png"/>
          <p:cNvPicPr>
            <a:picLocks noChangeAspect="1" noChangeArrowheads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61609" y="192726"/>
            <a:ext cx="974171" cy="769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/>
          <p:cNvSpPr/>
          <p:nvPr userDrawn="1"/>
        </p:nvSpPr>
        <p:spPr>
          <a:xfrm>
            <a:off x="-1" y="0"/>
            <a:ext cx="12188952" cy="18288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 userDrawn="1"/>
        </p:nvSpPr>
        <p:spPr>
          <a:xfrm>
            <a:off x="0" y="6629571"/>
            <a:ext cx="12192000" cy="2286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 userDrawn="1"/>
        </p:nvSpPr>
        <p:spPr>
          <a:xfrm>
            <a:off x="47244" y="6675291"/>
            <a:ext cx="12097512" cy="1371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 userDrawn="1"/>
        </p:nvSpPr>
        <p:spPr>
          <a:xfrm>
            <a:off x="45719" y="45720"/>
            <a:ext cx="12097512" cy="914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 userDrawn="1"/>
        </p:nvSpPr>
        <p:spPr>
          <a:xfrm>
            <a:off x="12058710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 userDrawn="1"/>
        </p:nvSpPr>
        <p:spPr>
          <a:xfrm>
            <a:off x="41849" y="45720"/>
            <a:ext cx="91440" cy="67665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 userDrawn="1"/>
        </p:nvCxnSpPr>
        <p:spPr>
          <a:xfrm>
            <a:off x="91439" y="91440"/>
            <a:ext cx="12006072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 userDrawn="1"/>
        </p:nvCxnSpPr>
        <p:spPr>
          <a:xfrm flipV="1">
            <a:off x="87569" y="81915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 userDrawn="1"/>
        </p:nvCxnSpPr>
        <p:spPr>
          <a:xfrm flipV="1">
            <a:off x="12104430" y="81914"/>
            <a:ext cx="0" cy="667512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NIFS Symposium</a:t>
            </a:r>
          </a:p>
        </p:txBody>
      </p:sp>
      <p:cxnSp>
        <p:nvCxnSpPr>
          <p:cNvPr id="33" name="Straight Connector 32"/>
          <p:cNvCxnSpPr/>
          <p:nvPr userDrawn="1"/>
        </p:nvCxnSpPr>
        <p:spPr>
          <a:xfrm>
            <a:off x="76138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 userDrawn="1"/>
        </p:nvSpPr>
        <p:spPr>
          <a:xfrm>
            <a:off x="8453276" y="6615212"/>
            <a:ext cx="263886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100" dirty="0"/>
              <a:t>Advanced Materials and Processing</a:t>
            </a:r>
            <a:r>
              <a:rPr lang="en-US" sz="1100" baseline="0" dirty="0"/>
              <a:t> Branch</a:t>
            </a:r>
            <a:endParaRPr lang="en-US" sz="1100" dirty="0"/>
          </a:p>
        </p:txBody>
      </p:sp>
      <p:sp>
        <p:nvSpPr>
          <p:cNvPr id="36" name="TextBox 35"/>
          <p:cNvSpPr txBox="1"/>
          <p:nvPr userDrawn="1"/>
        </p:nvSpPr>
        <p:spPr>
          <a:xfrm>
            <a:off x="1441234" y="6615212"/>
            <a:ext cx="194155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100" dirty="0"/>
              <a:t>NASA Langley Research Center</a:t>
            </a:r>
          </a:p>
        </p:txBody>
      </p:sp>
      <p:cxnSp>
        <p:nvCxnSpPr>
          <p:cNvPr id="37" name="Straight Connector 36"/>
          <p:cNvCxnSpPr/>
          <p:nvPr userDrawn="1"/>
        </p:nvCxnSpPr>
        <p:spPr>
          <a:xfrm>
            <a:off x="3614030" y="6755542"/>
            <a:ext cx="1133856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 userDrawn="1"/>
        </p:nvCxnSpPr>
        <p:spPr>
          <a:xfrm>
            <a:off x="7435653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 userDrawn="1"/>
        </p:nvCxnSpPr>
        <p:spPr>
          <a:xfrm>
            <a:off x="11323381" y="6755542"/>
            <a:ext cx="786384" cy="0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6276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4A675D-FF15-42AD-A0BB-7B49477CDBCD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0980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3B13AC-706D-40DF-88AE-1DF114596698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0" name="Group 9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1" name="Rectangle 10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4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1" name="Straight Connector 20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25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7" name="TextBox 26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8" name="Straight Connector 27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4" name="Picture 33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135402091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E64FE-3B77-4B94-B894-04EC32C9417F}" type="datetime1">
              <a:rPr lang="en-US" smtClean="0"/>
              <a:t>7/20/2021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12" name="Group 11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3" name="Rectangle 12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3" name="Straight Connector 22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9" name="TextBox 28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30" name="Straight Connector 29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96400" y="6299200"/>
            <a:ext cx="2743200" cy="365125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224C0C37-3CEC-4CB4-B902-37F94E20E969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6" name="Picture 35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sp>
        <p:nvSpPr>
          <p:cNvPr id="35" name="TextBox 34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36165321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8C01AB-F464-4D5C-89CA-750160D73C12}" type="datetime1">
              <a:rPr lang="en-US" smtClean="0"/>
              <a:t>7/20/2021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9" name="Group 8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10" name="Rectangle 9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Rectangle 13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Straight Connector 19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6" name="TextBox 25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7" name="Straight Connector 26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Picture 31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3" name="TextBox 32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22817266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8D0FFD-A8C8-4EFA-A5A7-91466935EDD8}" type="datetime1">
              <a:rPr lang="en-US" smtClean="0"/>
              <a:t>7/20/2021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-4010" y="0"/>
            <a:ext cx="12200020" cy="6876822"/>
            <a:chOff x="-4010" y="0"/>
            <a:chExt cx="12200020" cy="6876822"/>
          </a:xfrm>
        </p:grpSpPr>
        <p:sp>
          <p:nvSpPr>
            <p:cNvPr id="8" name="Rectangle 7"/>
            <p:cNvSpPr/>
            <p:nvPr userDrawn="1"/>
          </p:nvSpPr>
          <p:spPr>
            <a:xfrm>
              <a:off x="12012851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-4010" y="0"/>
              <a:ext cx="183159" cy="68580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Picture 2" descr="http://www.nasa.gov/sites/default/files/images/nasaLogo-570x450.png"/>
            <p:cNvPicPr>
              <a:picLocks noChangeAspect="1" noChangeArrowheads="1"/>
            </p:cNvPicPr>
            <p:nvPr userDrawn="1"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61609" y="192726"/>
              <a:ext cx="974171" cy="7690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Rectangle 11"/>
            <p:cNvSpPr/>
            <p:nvPr userDrawn="1"/>
          </p:nvSpPr>
          <p:spPr>
            <a:xfrm>
              <a:off x="-1" y="0"/>
              <a:ext cx="12188952" cy="18288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0" y="6629571"/>
              <a:ext cx="12192000" cy="228600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47244" y="6675291"/>
              <a:ext cx="12097512" cy="1371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45719" y="45720"/>
              <a:ext cx="12097512" cy="914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12058710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41849" y="45720"/>
              <a:ext cx="91440" cy="676656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Connector 17"/>
            <p:cNvCxnSpPr/>
            <p:nvPr userDrawn="1"/>
          </p:nvCxnSpPr>
          <p:spPr>
            <a:xfrm>
              <a:off x="91439" y="91440"/>
              <a:ext cx="12006072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 userDrawn="1"/>
          </p:nvCxnSpPr>
          <p:spPr>
            <a:xfrm flipV="1">
              <a:off x="87569" y="81915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 userDrawn="1"/>
          </p:nvCxnSpPr>
          <p:spPr>
            <a:xfrm flipV="1">
              <a:off x="12104430" y="81914"/>
              <a:ext cx="0" cy="667512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/>
            <p:cNvCxnSpPr/>
            <p:nvPr userDrawn="1"/>
          </p:nvCxnSpPr>
          <p:spPr>
            <a:xfrm>
              <a:off x="76138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TextBox 22"/>
            <p:cNvSpPr txBox="1"/>
            <p:nvPr userDrawn="1"/>
          </p:nvSpPr>
          <p:spPr>
            <a:xfrm>
              <a:off x="8453276" y="6615212"/>
              <a:ext cx="263886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sz="1100" dirty="0"/>
                <a:t>Advanced Materials and Processing</a:t>
              </a:r>
              <a:r>
                <a:rPr lang="en-US" sz="1100" baseline="0" dirty="0"/>
                <a:t> Branch</a:t>
              </a:r>
              <a:endParaRPr lang="en-US" sz="1100" dirty="0"/>
            </a:p>
          </p:txBody>
        </p:sp>
        <p:sp>
          <p:nvSpPr>
            <p:cNvPr id="24" name="TextBox 23"/>
            <p:cNvSpPr txBox="1"/>
            <p:nvPr userDrawn="1"/>
          </p:nvSpPr>
          <p:spPr>
            <a:xfrm>
              <a:off x="1441234" y="6615212"/>
              <a:ext cx="194155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100" dirty="0"/>
                <a:t>NASA Langley Research Center</a:t>
              </a:r>
            </a:p>
          </p:txBody>
        </p:sp>
        <p:cxnSp>
          <p:nvCxnSpPr>
            <p:cNvPr id="25" name="Straight Connector 24"/>
            <p:cNvCxnSpPr/>
            <p:nvPr userDrawn="1"/>
          </p:nvCxnSpPr>
          <p:spPr>
            <a:xfrm>
              <a:off x="3614030" y="6755542"/>
              <a:ext cx="1133856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 userDrawn="1"/>
          </p:nvCxnSpPr>
          <p:spPr>
            <a:xfrm>
              <a:off x="7435653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/>
            <p:cNvCxnSpPr/>
            <p:nvPr userDrawn="1"/>
          </p:nvCxnSpPr>
          <p:spPr>
            <a:xfrm>
              <a:off x="11323381" y="6755542"/>
              <a:ext cx="786384" cy="0"/>
            </a:xfrm>
            <a:prstGeom prst="line">
              <a:avLst/>
            </a:prstGeom>
            <a:ln w="19050">
              <a:solidFill>
                <a:srgbClr val="C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0" name="Picture 29"/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7264" y="5733358"/>
            <a:ext cx="839943" cy="86717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214" y="196989"/>
            <a:ext cx="1398933" cy="616591"/>
          </a:xfrm>
          <a:prstGeom prst="rect">
            <a:avLst/>
          </a:prstGeom>
        </p:spPr>
      </p:pic>
      <p:sp>
        <p:nvSpPr>
          <p:cNvPr id="31" name="TextBox 30"/>
          <p:cNvSpPr txBox="1"/>
          <p:nvPr userDrawn="1"/>
        </p:nvSpPr>
        <p:spPr>
          <a:xfrm>
            <a:off x="5108202" y="6615212"/>
            <a:ext cx="196720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100" dirty="0"/>
              <a:t>2021 Summer NIFS Symposium</a:t>
            </a:r>
          </a:p>
        </p:txBody>
      </p:sp>
    </p:spTree>
    <p:extLst>
      <p:ext uri="{BB962C8B-B14F-4D97-AF65-F5344CB8AC3E}">
        <p14:creationId xmlns:p14="http://schemas.microsoft.com/office/powerpoint/2010/main" val="411743554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CF79FE-330F-4E52-B6EF-9072569AC7D3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7345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F975F-E830-40AF-B49A-C5BFC23B73CD}" type="datetime1">
              <a:rPr lang="en-US" smtClean="0"/>
              <a:t>7/20/2021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4147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F1102-1BD8-4D40-B1B1-1F59F23CFE8E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292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F226E-6F81-4B15-8C31-6BD4049B451D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445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200" b="1" i="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aseline="0">
                <a:solidFill>
                  <a:schemeClr val="bg1"/>
                </a:solidFill>
                <a:latin typeface="Arial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solidFill>
                  <a:schemeClr val="bg1">
                    <a:lumMod val="95000"/>
                    <a:lumOff val="5000"/>
                  </a:schemeClr>
                </a:solidFill>
                <a:latin typeface="Arial" charset="0"/>
              </a:rPr>
              <a:pPr>
                <a:defRPr/>
              </a:pPr>
              <a:t>‹#›</a:t>
            </a:fld>
            <a:endParaRPr lang="uk-UA" sz="12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7414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34067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10972800" cy="1664558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95000"/>
              </a:lnSpc>
              <a:spcBef>
                <a:spcPts val="1000"/>
              </a:spcBef>
              <a:buFontTx/>
              <a:buNone/>
              <a:tabLst/>
              <a:defRPr sz="1800" b="1" i="0" baseline="0">
                <a:solidFill>
                  <a:schemeClr val="bg1"/>
                </a:solidFill>
                <a:latin typeface="arial" charset="0"/>
              </a:defRPr>
            </a:lvl1pPr>
            <a:lvl2pPr marL="279400" indent="-165100">
              <a:lnSpc>
                <a:spcPct val="95000"/>
              </a:lnSpc>
              <a:spcBef>
                <a:spcPts val="500"/>
              </a:spcBef>
              <a:buFont typeface="Arial" charset="0"/>
              <a:buChar char="•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2pPr>
            <a:lvl3pPr marL="571500" indent="-228600">
              <a:lnSpc>
                <a:spcPct val="95000"/>
              </a:lnSpc>
              <a:spcBef>
                <a:spcPts val="500"/>
              </a:spcBef>
              <a:buFont typeface=".AppleSystemUIFont" charset="-120"/>
              <a:buChar char="‒"/>
              <a:tabLst/>
              <a:defRPr sz="1800" baseline="0">
                <a:solidFill>
                  <a:schemeClr val="bg1"/>
                </a:solidFill>
                <a:latin typeface="arial" charset="0"/>
              </a:defRPr>
            </a:lvl3pPr>
            <a:lvl4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4pPr>
            <a:lvl5pPr>
              <a:lnSpc>
                <a:spcPct val="95000"/>
              </a:lnSpc>
              <a:spcBef>
                <a:spcPts val="500"/>
              </a:spcBef>
              <a:defRPr sz="1800" baseline="0">
                <a:solidFill>
                  <a:schemeClr val="bg1"/>
                </a:solidFill>
                <a:latin typeface="arial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65306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  <p15:guide id="3" pos="678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  <a:prstGeom prst="rect">
            <a:avLst/>
          </a:prstGeo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4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64000" y="616192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256740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600">
                <a:solidFill>
                  <a:schemeClr val="bg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609600" y="6126164"/>
            <a:ext cx="28448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65600" y="6126164"/>
            <a:ext cx="3860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solidFill>
                  <a:prstClr val="black"/>
                </a:solidFill>
                <a:latin typeface="Calibri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32434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800" baseline="0" smtClean="0">
                <a:solidFill>
                  <a:schemeClr val="tx1"/>
                </a:solidFill>
                <a:latin typeface="Arial" charset="0"/>
                <a:ea typeface=""/>
              </a:defRPr>
            </a:lvl1pPr>
          </a:lstStyle>
          <a:p>
            <a:pPr>
              <a:defRPr/>
            </a:pPr>
            <a:fld id="{75D13D49-2B6F-174C-9E1E-1013A06E5C50}" type="slidenum">
              <a:rPr lang="uk-UA" smtClean="0"/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600" y="0"/>
            <a:ext cx="9144000" cy="1066800"/>
          </a:xfrm>
          <a:prstGeom prst="rect">
            <a:avLst/>
          </a:prstGeom>
        </p:spPr>
        <p:txBody>
          <a:bodyPr anchor="ctr"/>
          <a:lstStyle>
            <a:lvl1pPr>
              <a:defRPr lang="en-US" sz="2400" baseline="0">
                <a:solidFill>
                  <a:schemeClr val="bg1"/>
                </a:solidFill>
                <a:latin typeface="Arial Bold" charset="0"/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FY18</a:t>
            </a:r>
            <a:r>
              <a:rPr lang="en-US" sz="800" baseline="0" dirty="0">
                <a:solidFill>
                  <a:schemeClr val="bg1"/>
                </a:solidFill>
              </a:rPr>
              <a:t> Mid Year Review</a:t>
            </a:r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ysClr val="windowText" lastClr="000000"/>
                </a:solidFill>
              </a:rPr>
              <a:t>GCD PPBE</a:t>
            </a:r>
            <a:r>
              <a:rPr lang="en-US" sz="800" baseline="0" dirty="0">
                <a:solidFill>
                  <a:sysClr val="windowText" lastClr="000000"/>
                </a:solidFill>
              </a:rPr>
              <a:t> 22 New Start Projects – Full Proposal </a:t>
            </a:r>
            <a:endParaRPr lang="en-US" sz="800" dirty="0">
              <a:solidFill>
                <a:sysClr val="windowText" lastClr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42596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816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60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1445127"/>
            <a:ext cx="4011084" cy="872288"/>
          </a:xfrm>
          <a:prstGeom prst="rect">
            <a:avLst/>
          </a:prstGeom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1445127"/>
            <a:ext cx="6815667" cy="4393616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  <a:lvl2pPr>
              <a:defRPr sz="2800">
                <a:solidFill>
                  <a:schemeClr val="bg1"/>
                </a:solidFill>
              </a:defRPr>
            </a:lvl2pPr>
            <a:lvl3pPr>
              <a:defRPr sz="24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500560"/>
            <a:ext cx="4011084" cy="352132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lang="en-US" sz="1200" baseline="0" smtClean="0">
                <a:solidFill>
                  <a:schemeClr val="bg1"/>
                </a:solidFill>
                <a:latin typeface="Calibri"/>
                <a:ea typeface=""/>
              </a:defRPr>
            </a:lvl1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46286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solidFill>
            <a:schemeClr val="tx1"/>
          </a:solidFill>
        </p:spPr>
        <p:txBody>
          <a:bodyPr anchor="b"/>
          <a:lstStyle>
            <a:lvl1pPr algn="l">
              <a:defRPr sz="2000"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1548063"/>
            <a:ext cx="7315200" cy="3179512"/>
          </a:xfrm>
          <a:prstGeom prst="rect">
            <a:avLst/>
          </a:prstGeom>
          <a:solidFill>
            <a:schemeClr val="tx1"/>
          </a:solidFill>
        </p:spPr>
        <p:txBody>
          <a:bodyPr rtlCol="0">
            <a:normAutofit/>
          </a:bodyPr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solidFill>
            <a:schemeClr val="tx1"/>
          </a:solidFill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9" name="TextBox 8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71509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eaVert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11789664" y="6629400"/>
            <a:ext cx="402336" cy="228600"/>
          </a:xfrm>
          <a:prstGeom prst="rect">
            <a:avLst/>
          </a:prstGeom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r" rtl="0" eaLnBrk="1" fontAlgn="auto" hangingPunct="1">
              <a:spcBef>
                <a:spcPts val="0"/>
              </a:spcBef>
              <a:spcAft>
                <a:spcPts val="0"/>
              </a:spcAft>
              <a:defRPr lang="en-US" sz="1200" kern="1200" baseline="0" smtClean="0">
                <a:solidFill>
                  <a:schemeClr val="bg1"/>
                </a:solidFill>
                <a:latin typeface="Calibri"/>
                <a:ea typeface="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MS PGothic" charset="-128"/>
                <a:cs typeface="+mn-cs"/>
              </a:defRPr>
            </a:lvl9pPr>
          </a:lstStyle>
          <a:p>
            <a:pPr>
              <a:defRPr/>
            </a:pPr>
            <a:fld id="{E8CC769F-ADCB-2641-BD2F-4076D1C41918}" type="slidenum">
              <a:rPr lang="uk-UA" sz="800" smtClean="0">
                <a:latin typeface="Arial" charset="0"/>
              </a:rPr>
              <a:pPr>
                <a:defRPr/>
              </a:pPr>
              <a:t>‹#›</a:t>
            </a:fld>
            <a:endParaRPr lang="uk-UA" sz="1200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" y="6629400"/>
            <a:ext cx="28341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/>
                </a:solidFill>
              </a:rPr>
              <a:t>GCD PPBE</a:t>
            </a:r>
            <a:r>
              <a:rPr lang="en-US" sz="800" baseline="0" dirty="0">
                <a:solidFill>
                  <a:schemeClr val="bg1"/>
                </a:solidFill>
              </a:rPr>
              <a:t> 22 Existing Project – New Content  </a:t>
            </a:r>
            <a:endParaRPr lang="en-US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62713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7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image" Target="../media/image6.jpeg"/><Relationship Id="rId5" Type="http://schemas.openxmlformats.org/officeDocument/2006/relationships/slideLayout" Target="../slideLayouts/slideLayout16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38BD33-461B-4688-8AB9-170C7688F2F3}" type="datetime1">
              <a:rPr lang="en-US" smtClean="0"/>
              <a:t>7/20/2021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4C0C37-3CEC-4CB4-B902-37F94E20E96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918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Banner OCT template.jpg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12192000" cy="112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1" y="-1"/>
            <a:ext cx="12192000" cy="1127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2986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</p:sldLayoutIdLst>
  <p:hf hdr="0" ftr="0" dt="0"/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tiff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chart" Target="../charts/char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tiff"/><Relationship Id="rId4" Type="http://schemas.openxmlformats.org/officeDocument/2006/relationships/chart" Target="../charts/char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214438"/>
            <a:ext cx="12284766" cy="2387600"/>
          </a:xfrm>
        </p:spPr>
        <p:txBody>
          <a:bodyPr>
            <a:normAutofit/>
          </a:bodyPr>
          <a:lstStyle/>
          <a:p>
            <a:r>
              <a:rPr lang="en-US" dirty="0"/>
              <a:t>Modeling of Solid Electrolyte for</a:t>
            </a:r>
            <a:br>
              <a:rPr lang="en-US" dirty="0"/>
            </a:br>
            <a:r>
              <a:rPr lang="en-US" dirty="0"/>
              <a:t> NASA SABERS Project</a:t>
            </a:r>
            <a:br>
              <a:rPr lang="en-US" sz="44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en-US" sz="4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40137"/>
            <a:ext cx="9144000" cy="1301663"/>
          </a:xfrm>
        </p:spPr>
        <p:txBody>
          <a:bodyPr>
            <a:normAutofit/>
          </a:bodyPr>
          <a:lstStyle/>
          <a:p>
            <a:r>
              <a:rPr lang="en-US" sz="2200" dirty="0">
                <a:cs typeface="Times New Roman" panose="02020603050405020304" pitchFamily="18" charset="0"/>
              </a:rPr>
              <a:t>April A Rains</a:t>
            </a:r>
          </a:p>
          <a:p>
            <a:r>
              <a:rPr lang="en-US" sz="2200" dirty="0"/>
              <a:t>Dr. Vesselin Yamakov, Dr. Yi Lin and Dr. John Connell</a:t>
            </a:r>
            <a:endParaRPr lang="en-US" sz="2200" dirty="0"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094063" y="5678323"/>
            <a:ext cx="40039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cs typeface="Times New Roman" panose="02020603050405020304" pitchFamily="18" charset="0"/>
              </a:rPr>
              <a:t>2021 Summer NIFS Research Symposium</a:t>
            </a:r>
          </a:p>
        </p:txBody>
      </p:sp>
      <p:sp>
        <p:nvSpPr>
          <p:cNvPr id="8" name="Rectangle 7"/>
          <p:cNvSpPr/>
          <p:nvPr/>
        </p:nvSpPr>
        <p:spPr>
          <a:xfrm>
            <a:off x="2328863" y="4603247"/>
            <a:ext cx="783907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1600" dirty="0">
              <a:solidFill>
                <a:srgbClr val="002060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13328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-104377"/>
            <a:ext cx="10629900" cy="3603625"/>
          </a:xfrm>
        </p:spPr>
        <p:txBody>
          <a:bodyPr>
            <a:normAutofit/>
          </a:bodyPr>
          <a:lstStyle/>
          <a:p>
            <a:r>
              <a:rPr lang="en-US" kern="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S</a:t>
            </a:r>
            <a: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olid-state  </a:t>
            </a:r>
            <a:r>
              <a:rPr lang="en-US" kern="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A</a:t>
            </a:r>
            <a: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rchitecture  </a:t>
            </a:r>
            <a:r>
              <a:rPr lang="en-US" kern="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B</a:t>
            </a:r>
            <a: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atteries  for </a:t>
            </a:r>
            <a:b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kern="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E</a:t>
            </a:r>
            <a: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nhanced </a:t>
            </a:r>
            <a:r>
              <a:rPr lang="en-US" kern="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R</a:t>
            </a:r>
            <a: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echargeability and </a:t>
            </a:r>
            <a:r>
              <a:rPr lang="en-US" kern="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S</a:t>
            </a:r>
            <a: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afety </a:t>
            </a:r>
            <a:br>
              <a:rPr lang="en-US" sz="1500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  <a:t>  </a:t>
            </a:r>
            <a:br>
              <a:rPr lang="en-US" kern="0" dirty="0">
                <a:solidFill>
                  <a:schemeClr val="accent5">
                    <a:lumMod val="75000"/>
                  </a:schemeClr>
                </a:solidFill>
                <a:latin typeface="Century Gothic" charset="0"/>
                <a:ea typeface="Century Gothic" charset="0"/>
                <a:cs typeface="Century Gothic" charset="0"/>
              </a:rPr>
            </a:br>
            <a:r>
              <a:rPr lang="en-US" kern="0" dirty="0">
                <a:solidFill>
                  <a:srgbClr val="C00000"/>
                </a:solidFill>
                <a:latin typeface="Century Gothic" charset="0"/>
                <a:ea typeface="Century Gothic" charset="0"/>
                <a:cs typeface="Century Gothic" charset="0"/>
              </a:rPr>
              <a:t>SABERS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1256" y="3106738"/>
            <a:ext cx="4953000" cy="1846262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High performance all solid-state battery research focused on electric aircraft battery requirements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2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B3A18EF-0B72-4CB9-9D32-E017A8CE39ED}"/>
              </a:ext>
            </a:extLst>
          </p:cNvPr>
          <p:cNvCxnSpPr/>
          <p:nvPr/>
        </p:nvCxnSpPr>
        <p:spPr>
          <a:xfrm>
            <a:off x="3003550" y="1905000"/>
            <a:ext cx="5435600" cy="0"/>
          </a:xfrm>
          <a:prstGeom prst="line">
            <a:avLst/>
          </a:prstGeom>
          <a:ln>
            <a:solidFill>
              <a:schemeClr val="accent5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2FEF3AB3-602D-441F-9028-DEDCFB372C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4256" y="2882584"/>
            <a:ext cx="6698466" cy="337105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30546E-BA67-402B-8834-4D217F222A9C}"/>
              </a:ext>
            </a:extLst>
          </p:cNvPr>
          <p:cNvSpPr txBox="1"/>
          <p:nvPr/>
        </p:nvSpPr>
        <p:spPr>
          <a:xfrm>
            <a:off x="5295143" y="6208083"/>
            <a:ext cx="6547579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R. </a:t>
            </a:r>
            <a:r>
              <a:rPr lang="en-US" sz="800" dirty="0" err="1"/>
              <a:t>Viggiano</a:t>
            </a:r>
            <a:r>
              <a:rPr lang="en-US" sz="800" dirty="0"/>
              <a:t>, D. Dornbusch, J. Wu, J. Connell, Y. Lin, V. Yamakov. “Solid-state Architecture Batteries for Enhanced Rechargeability and Safety (SABERS) - A Transformative Solution to Meet Challenging Aerospace Requirements”, 2021 AIAA Aviation Forum (Virtual), 06/15/20 – 06/19/20.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60438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Aviation Battery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56314" y="2130424"/>
            <a:ext cx="4445000" cy="4351338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Safety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Scalable 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High energy density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Low weight packaging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Discharge rate performance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A64A66-9137-4846-8547-32485822BD9F}"/>
              </a:ext>
            </a:extLst>
          </p:cNvPr>
          <p:cNvSpPr/>
          <p:nvPr/>
        </p:nvSpPr>
        <p:spPr>
          <a:xfrm>
            <a:off x="5930066" y="5288677"/>
            <a:ext cx="2779928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/>
              <a:t>https://www.usfa.fema.gov/blog/cb-061819.html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648A6E5-DE6E-4243-A0B5-CA1808D1FD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717" y="1635125"/>
            <a:ext cx="5381625" cy="358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4048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1508"/>
            <a:ext cx="10515600" cy="1325563"/>
          </a:xfrm>
        </p:spPr>
        <p:txBody>
          <a:bodyPr/>
          <a:lstStyle/>
          <a:p>
            <a:r>
              <a:rPr lang="en-US" dirty="0"/>
              <a:t>How to meet the battery requirements?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852" y="1541879"/>
            <a:ext cx="4039172" cy="4351338"/>
          </a:xfrm>
        </p:spPr>
        <p:txBody>
          <a:bodyPr>
            <a:normAutofit lnSpcReduction="1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All Solid-State Li-S batteries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Innovative holey graphene scaffold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Improved power density with the addition of selenium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Solid electrolyte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Non-flammable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Li dendrite suppression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High ionic conductivity at room temperature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Low interfacial resistance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7F359B7-CBCF-46D7-9638-F4EEB7FBC3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4024" y="1541879"/>
            <a:ext cx="7458076" cy="37290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AB1BE52-7FBA-487B-8C81-84CDBE3233AB}"/>
              </a:ext>
            </a:extLst>
          </p:cNvPr>
          <p:cNvSpPr txBox="1"/>
          <p:nvPr/>
        </p:nvSpPr>
        <p:spPr>
          <a:xfrm>
            <a:off x="4264024" y="5243513"/>
            <a:ext cx="74580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/>
              <a:t>R. </a:t>
            </a:r>
            <a:r>
              <a:rPr lang="en-US" sz="800" dirty="0" err="1"/>
              <a:t>Viggiano</a:t>
            </a:r>
            <a:r>
              <a:rPr lang="en-US" sz="800" dirty="0"/>
              <a:t>, D. Dornbusch, J. Wu, J. Connell, Y. Lin, V. Yamakov. “Solid-state Architecture Batteries for Enhanced Rechargeability and Safety (SABERS) - A Transformative Solution to Meet Challenging Aerospace Requirements”, 2021 AIAA Aviation Forum (Virtual), 06/15/20 – 06/19/20.</a:t>
            </a:r>
          </a:p>
        </p:txBody>
      </p:sp>
    </p:spTree>
    <p:extLst>
      <p:ext uri="{BB962C8B-B14F-4D97-AF65-F5344CB8AC3E}">
        <p14:creationId xmlns:p14="http://schemas.microsoft.com/office/powerpoint/2010/main" val="6264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FD357-DA45-4D2C-B14F-E544DA70D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1B32B1-2F53-43EE-819A-73F5694538D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To learn about the ionic conductivity of solid electrolytes through computational modeling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The models that are generated provide useful information that can be used during the experimental portion of this project. 	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To find the optimal composition of the solid electrolyte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E7C357-226F-4307-A32C-53E691AAF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791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75731-F355-4F03-91D9-912F4ADB6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0118" y="193675"/>
            <a:ext cx="10515600" cy="1052614"/>
          </a:xfrm>
        </p:spPr>
        <p:txBody>
          <a:bodyPr/>
          <a:lstStyle/>
          <a:p>
            <a:r>
              <a:rPr lang="en-US" dirty="0"/>
              <a:t>Methods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43CCD-F88E-4F04-A04B-FA0498BEF2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01" y="1161933"/>
            <a:ext cx="10515600" cy="5221623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dirty="0"/>
              <a:t>Solid Electrolyte Sphere Approximation Model – SESAM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endParaRPr lang="en-US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600" dirty="0"/>
              <a:t>Models were created for Al-doped LLZO electrolyte (lithium lanthanum zirconium oxide Li</a:t>
            </a:r>
            <a:r>
              <a:rPr lang="en-US" sz="2600" baseline="-25000" dirty="0"/>
              <a:t>7</a:t>
            </a:r>
            <a:r>
              <a:rPr lang="en-US" sz="2600" dirty="0"/>
              <a:t>La</a:t>
            </a:r>
            <a:r>
              <a:rPr lang="en-US" sz="2600" baseline="-25000" dirty="0"/>
              <a:t>3</a:t>
            </a:r>
            <a:r>
              <a:rPr lang="en-US" sz="2600" dirty="0"/>
              <a:t>Zr</a:t>
            </a:r>
            <a:r>
              <a:rPr lang="en-US" sz="2600" baseline="-25000" dirty="0"/>
              <a:t>2</a:t>
            </a:r>
            <a:r>
              <a:rPr lang="en-US" sz="2600" dirty="0"/>
              <a:t>O</a:t>
            </a:r>
            <a:r>
              <a:rPr lang="en-US" sz="2600" baseline="-25000" dirty="0"/>
              <a:t>12</a:t>
            </a:r>
            <a:r>
              <a:rPr lang="en-US" sz="2600" dirty="0"/>
              <a:t>)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Hexagonal-close packing (HCP) models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Random packing models 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en-US" dirty="0"/>
              <a:t>For each system, HCP and random packing, different amounts of interfacial resistance were modeled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DB20812-A5CE-4713-9A2C-F1BD4C380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6</a:t>
            </a:fld>
            <a:endParaRPr lang="en-US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D8F7E24D-CD9A-4EE7-AD22-4ACFDBE58DA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9259190"/>
              </p:ext>
            </p:extLst>
          </p:nvPr>
        </p:nvGraphicFramePr>
        <p:xfrm>
          <a:off x="1554759" y="1192284"/>
          <a:ext cx="7986317" cy="32213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777773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11289"/>
            <a:ext cx="10515600" cy="1325563"/>
          </a:xfrm>
        </p:spPr>
        <p:txBody>
          <a:bodyPr/>
          <a:lstStyle/>
          <a:p>
            <a:r>
              <a:rPr lang="en-US" dirty="0"/>
              <a:t>Electrolyte Modeling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A9B306-66E3-489C-BE9C-F35341FF8F0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31"/>
          <a:stretch/>
        </p:blipFill>
        <p:spPr>
          <a:xfrm>
            <a:off x="9296400" y="2402027"/>
            <a:ext cx="2481118" cy="229944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4F6B764-1CDC-402B-9DD6-72CC5DFECC6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975"/>
          <a:stretch/>
        </p:blipFill>
        <p:spPr>
          <a:xfrm>
            <a:off x="806162" y="2402931"/>
            <a:ext cx="3215986" cy="23241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46A3783-8DB4-40BB-8FDA-35CB8E7DC256}"/>
              </a:ext>
            </a:extLst>
          </p:cNvPr>
          <p:cNvSpPr txBox="1"/>
          <p:nvPr/>
        </p:nvSpPr>
        <p:spPr>
          <a:xfrm>
            <a:off x="1099705" y="1781537"/>
            <a:ext cx="2628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Hexagonal Close-Packing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ECCF1EB-92FB-4E0B-89C0-C946E0102522}"/>
              </a:ext>
            </a:extLst>
          </p:cNvPr>
          <p:cNvSpPr txBox="1"/>
          <p:nvPr/>
        </p:nvSpPr>
        <p:spPr>
          <a:xfrm>
            <a:off x="7799431" y="1781537"/>
            <a:ext cx="1993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Random Packing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1BCD167-1FBA-4F65-A9BE-1E573EE615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2894"/>
          <a:stretch/>
        </p:blipFill>
        <p:spPr>
          <a:xfrm>
            <a:off x="5017442" y="2415260"/>
            <a:ext cx="3338251" cy="2299442"/>
          </a:xfrm>
          <a:prstGeom prst="rect">
            <a:avLst/>
          </a:prstGeom>
        </p:spPr>
      </p:pic>
      <p:sp>
        <p:nvSpPr>
          <p:cNvPr id="15" name="Arrow: Right 14">
            <a:extLst>
              <a:ext uri="{FF2B5EF4-FFF2-40B4-BE49-F238E27FC236}">
                <a16:creationId xmlns:a16="http://schemas.microsoft.com/office/drawing/2014/main" id="{7646B4AF-5F88-4C80-B7DD-CD802A432994}"/>
              </a:ext>
            </a:extLst>
          </p:cNvPr>
          <p:cNvSpPr/>
          <p:nvPr/>
        </p:nvSpPr>
        <p:spPr>
          <a:xfrm>
            <a:off x="8542804" y="3429000"/>
            <a:ext cx="642505" cy="135981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0147CA-DCF1-443B-939D-01AD24AE588D}"/>
              </a:ext>
            </a:extLst>
          </p:cNvPr>
          <p:cNvSpPr txBox="1"/>
          <p:nvPr/>
        </p:nvSpPr>
        <p:spPr>
          <a:xfrm>
            <a:off x="8397366" y="3203240"/>
            <a:ext cx="9536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Compress</a:t>
            </a:r>
          </a:p>
        </p:txBody>
      </p:sp>
    </p:spTree>
    <p:extLst>
      <p:ext uri="{BB962C8B-B14F-4D97-AF65-F5344CB8AC3E}">
        <p14:creationId xmlns:p14="http://schemas.microsoft.com/office/powerpoint/2010/main" val="41882897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3FC465E-0696-4849-B1A5-38A9F1166E2E}"/>
              </a:ext>
            </a:extLst>
          </p:cNvPr>
          <p:cNvSpPr/>
          <p:nvPr/>
        </p:nvSpPr>
        <p:spPr>
          <a:xfrm>
            <a:off x="657087" y="2953917"/>
            <a:ext cx="303805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Particle size deviation 1 nm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5612967-8E5A-4685-BA4D-45ED6BF6D997}"/>
              </a:ext>
            </a:extLst>
          </p:cNvPr>
          <p:cNvSpPr/>
          <p:nvPr/>
        </p:nvSpPr>
        <p:spPr>
          <a:xfrm>
            <a:off x="4437773" y="2980197"/>
            <a:ext cx="2792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Particle size deviation 4 nm 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79CE26E-651A-4FA9-9AA7-786E9BA6F1D8}"/>
              </a:ext>
            </a:extLst>
          </p:cNvPr>
          <p:cNvSpPr/>
          <p:nvPr/>
        </p:nvSpPr>
        <p:spPr>
          <a:xfrm>
            <a:off x="780027" y="5479821"/>
            <a:ext cx="27921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Particle size deviation 8 nm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5BFF1E9-4D69-49A1-80AC-1E344E77CC25}"/>
              </a:ext>
            </a:extLst>
          </p:cNvPr>
          <p:cNvSpPr/>
          <p:nvPr/>
        </p:nvSpPr>
        <p:spPr>
          <a:xfrm>
            <a:off x="4379265" y="5496430"/>
            <a:ext cx="2909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Particle size deviation 25 nm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6E1BD8E-4112-479C-8E4A-7BB5E6D6F8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77" y="1047583"/>
            <a:ext cx="3221023" cy="19326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7F2AF01-EFFA-4741-B756-3462304148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1221" y="1047584"/>
            <a:ext cx="3221023" cy="193261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486977E-1C24-413C-A1DF-36B001E755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77" y="3563816"/>
            <a:ext cx="3221023" cy="193261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393EFA3-2761-40CD-B8D0-AAFEA61F552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350" y="3563816"/>
            <a:ext cx="3221023" cy="1932614"/>
          </a:xfrm>
          <a:prstGeom prst="rect">
            <a:avLst/>
          </a:prstGeom>
        </p:spPr>
      </p:pic>
      <p:sp>
        <p:nvSpPr>
          <p:cNvPr id="11" name="Title 1">
            <a:extLst>
              <a:ext uri="{FF2B5EF4-FFF2-40B4-BE49-F238E27FC236}">
                <a16:creationId xmlns:a16="http://schemas.microsoft.com/office/drawing/2014/main" id="{BCE01001-6402-418B-960F-2CE312A2A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377" y="-80511"/>
            <a:ext cx="10269523" cy="1325563"/>
          </a:xfrm>
        </p:spPr>
        <p:txBody>
          <a:bodyPr>
            <a:normAutofit/>
          </a:bodyPr>
          <a:lstStyle/>
          <a:p>
            <a:r>
              <a:rPr lang="en-US" dirty="0"/>
              <a:t>Electrolyte Modeling - Particle Size Affect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ABD735F-C363-4E21-B546-A7018542171E}"/>
              </a:ext>
            </a:extLst>
          </p:cNvPr>
          <p:cNvSpPr txBox="1"/>
          <p:nvPr/>
        </p:nvSpPr>
        <p:spPr>
          <a:xfrm>
            <a:off x="7444373" y="4464159"/>
            <a:ext cx="444421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SzPct val="110000"/>
              <a:buFont typeface="Wingdings" panose="05000000000000000000" pitchFamily="2" charset="2"/>
              <a:buChar char="§"/>
            </a:pPr>
            <a:r>
              <a:rPr lang="en-US" dirty="0"/>
              <a:t>The small particle size deviation shows a packing system similar to HCP packing</a:t>
            </a:r>
          </a:p>
          <a:p>
            <a:pPr marL="285750" indent="-285750">
              <a:buSzPct val="110000"/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SzPct val="110000"/>
              <a:buFont typeface="Wingdings" panose="05000000000000000000" pitchFamily="2" charset="2"/>
              <a:buChar char="§"/>
            </a:pPr>
            <a:r>
              <a:rPr lang="en-US" dirty="0"/>
              <a:t>The large particle size deviation allows for the smaller particles to fill the empty spaces thereby increasing the volume percent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4CC9525-44AB-4489-92AD-55D2C10DEEAA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45670" y="1193969"/>
            <a:ext cx="4142918" cy="3197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774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CEA41AEB-41AD-4974-9C48-BC70693D2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1236" y="385463"/>
            <a:ext cx="5257800" cy="795338"/>
          </a:xfrm>
        </p:spPr>
        <p:txBody>
          <a:bodyPr/>
          <a:lstStyle/>
          <a:p>
            <a:r>
              <a:rPr lang="en-US" dirty="0"/>
              <a:t>Analysis</a:t>
            </a: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1C7C27-919D-4E2C-959E-5FCDE7B5649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702968"/>
              </p:ext>
            </p:extLst>
          </p:nvPr>
        </p:nvGraphicFramePr>
        <p:xfrm>
          <a:off x="856922" y="1483360"/>
          <a:ext cx="6539558" cy="42278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6" name="TextBox 145">
            <a:extLst>
              <a:ext uri="{FF2B5EF4-FFF2-40B4-BE49-F238E27FC236}">
                <a16:creationId xmlns:a16="http://schemas.microsoft.com/office/drawing/2014/main" id="{519689CE-8D59-4B2D-B152-47824F0CAEA0}"/>
              </a:ext>
            </a:extLst>
          </p:cNvPr>
          <p:cNvSpPr txBox="1"/>
          <p:nvPr/>
        </p:nvSpPr>
        <p:spPr>
          <a:xfrm>
            <a:off x="7538720" y="1615441"/>
            <a:ext cx="447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Using smaller particle sizes increased the volume percent of the system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All particle sizes showed a drop in the volume percent going from 1 nm deviation to 4 nm deviations 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dirty="0"/>
              <a:t>There was an upward trend in the volume percent after a deviation of 4 nm, as the ratio of particle sizes increase.  This allows for the smaller particles to fit inside the empty spaces </a:t>
            </a:r>
          </a:p>
        </p:txBody>
      </p:sp>
    </p:spTree>
    <p:extLst>
      <p:ext uri="{BB962C8B-B14F-4D97-AF65-F5344CB8AC3E}">
        <p14:creationId xmlns:p14="http://schemas.microsoft.com/office/powerpoint/2010/main" val="36631106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00CD3A-C996-4BB0-9C32-C06E3F9F8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10</a:t>
            </a:fld>
            <a:endParaRPr lang="en-US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8CB157B-2291-4451-9097-3CC394E496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77322411"/>
              </p:ext>
            </p:extLst>
          </p:nvPr>
        </p:nvGraphicFramePr>
        <p:xfrm>
          <a:off x="848677" y="3074691"/>
          <a:ext cx="4901184" cy="3191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A6D80EA-8F2F-4E21-AAF5-376279AFA7D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97617569"/>
              </p:ext>
            </p:extLst>
          </p:nvPr>
        </p:nvGraphicFramePr>
        <p:xfrm>
          <a:off x="6443825" y="352531"/>
          <a:ext cx="4901349" cy="3190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1F3754DD-67DE-4A1F-AE64-01BDA7B6FF7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41175789"/>
              </p:ext>
            </p:extLst>
          </p:nvPr>
        </p:nvGraphicFramePr>
        <p:xfrm>
          <a:off x="6443825" y="3440847"/>
          <a:ext cx="4901184" cy="3191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A12A28F-7273-4C5F-A418-7381A001D75C}"/>
              </a:ext>
            </a:extLst>
          </p:cNvPr>
          <p:cNvSpPr/>
          <p:nvPr/>
        </p:nvSpPr>
        <p:spPr>
          <a:xfrm>
            <a:off x="154713" y="1113178"/>
            <a:ext cx="314455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/>
              <a:t>Case I - Particle resistance is dominant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31B8D5C-1B04-4839-93B7-7309673ECDBB}"/>
              </a:ext>
            </a:extLst>
          </p:cNvPr>
          <p:cNvSpPr/>
          <p:nvPr/>
        </p:nvSpPr>
        <p:spPr>
          <a:xfrm>
            <a:off x="3299269" y="1105239"/>
            <a:ext cx="320542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/>
              <a:t>Case III - Interface resistance is dominant 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6039373-BF86-4776-887A-D4DCACA674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701" y="314664"/>
            <a:ext cx="5257800" cy="795338"/>
          </a:xfrm>
        </p:spPr>
        <p:txBody>
          <a:bodyPr/>
          <a:lstStyle/>
          <a:p>
            <a:r>
              <a:rPr lang="en-US" dirty="0"/>
              <a:t>Analysis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15FBABB-7B86-4275-9CFA-AAEA2153F98D}"/>
              </a:ext>
            </a:extLst>
          </p:cNvPr>
          <p:cNvSpPr/>
          <p:nvPr/>
        </p:nvSpPr>
        <p:spPr>
          <a:xfrm>
            <a:off x="2771490" y="3440847"/>
            <a:ext cx="260763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Case I -  Particle resistance is dominant</a:t>
            </a:r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E6BF08A9-0F5A-437D-95E3-F07E4D1889F4}"/>
              </a:ext>
            </a:extLst>
          </p:cNvPr>
          <p:cNvSpPr/>
          <p:nvPr/>
        </p:nvSpPr>
        <p:spPr>
          <a:xfrm>
            <a:off x="7347971" y="631311"/>
            <a:ext cx="380770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Case II -  Particle resistance is equal to interface resistance</a:t>
            </a:r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6B3FDF9-B4C9-49FF-BC52-1D252510B567}"/>
              </a:ext>
            </a:extLst>
          </p:cNvPr>
          <p:cNvSpPr/>
          <p:nvPr/>
        </p:nvSpPr>
        <p:spPr>
          <a:xfrm>
            <a:off x="8417751" y="3766663"/>
            <a:ext cx="273792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prstClr val="black"/>
                </a:solidFill>
              </a:rPr>
              <a:t>Case III - Interface resistance is dominant</a:t>
            </a:r>
            <a:endParaRPr lang="en-US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D8D9585-38B3-49A7-828C-6BD58E3F793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097503" y="962077"/>
            <a:ext cx="1258974" cy="2337449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59C0CD6-873F-4F18-9F6D-0B255FAFA6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4268932" y="960037"/>
            <a:ext cx="1266102" cy="2357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9636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676F0-E8FA-4BCF-8EF6-7212DA2B4C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8E9D6A-8569-4306-8548-76674F97400E}"/>
              </a:ext>
            </a:extLst>
          </p:cNvPr>
          <p:cNvSpPr/>
          <p:nvPr/>
        </p:nvSpPr>
        <p:spPr>
          <a:xfrm>
            <a:off x="651244" y="296546"/>
            <a:ext cx="9578605" cy="4700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Pressure Dependent Study – HPC and Random packing, 30 nm particles</a:t>
            </a:r>
            <a:endParaRPr lang="en-US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DF01359-E6B3-4E6A-8EB6-F4AF58C9FF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0622088"/>
              </p:ext>
            </p:extLst>
          </p:nvPr>
        </p:nvGraphicFramePr>
        <p:xfrm>
          <a:off x="477520" y="1533133"/>
          <a:ext cx="365760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94B86CBA-D099-41B2-A052-D79095CCF3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61571812"/>
              </p:ext>
            </p:extLst>
          </p:nvPr>
        </p:nvGraphicFramePr>
        <p:xfrm>
          <a:off x="4152898" y="1533132"/>
          <a:ext cx="3657600" cy="26095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09299999-B394-46CC-854F-675F03CAFAF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944843"/>
              </p:ext>
            </p:extLst>
          </p:nvPr>
        </p:nvGraphicFramePr>
        <p:xfrm>
          <a:off x="8039101" y="1533131"/>
          <a:ext cx="3657600" cy="26060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12D26817-E6C6-4F96-9F2F-3865719C9190}"/>
              </a:ext>
            </a:extLst>
          </p:cNvPr>
          <p:cNvSpPr txBox="1"/>
          <p:nvPr/>
        </p:nvSpPr>
        <p:spPr>
          <a:xfrm>
            <a:off x="1804453" y="4478061"/>
            <a:ext cx="33492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Experimental data:</a:t>
            </a:r>
          </a:p>
          <a:p>
            <a:r>
              <a:rPr lang="en-US" sz="1500" dirty="0"/>
              <a:t>Electrolyte – lithium phosphorous sulfide chloride (</a:t>
            </a:r>
            <a:r>
              <a:rPr lang="en-US" sz="1500" dirty="0" err="1"/>
              <a:t>LPSCl</a:t>
            </a:r>
            <a:r>
              <a:rPr lang="en-US" sz="1500" dirty="0"/>
              <a:t>)</a:t>
            </a:r>
          </a:p>
          <a:p>
            <a:r>
              <a:rPr lang="en-US" dirty="0"/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D3ED808-B11A-48EC-BBEC-8F0566219DD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93994" y="4388115"/>
            <a:ext cx="2604011" cy="211618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ED6430B3-37BC-4FC3-905B-4D51A14E5B92}"/>
              </a:ext>
            </a:extLst>
          </p:cNvPr>
          <p:cNvSpPr/>
          <p:nvPr/>
        </p:nvSpPr>
        <p:spPr>
          <a:xfrm>
            <a:off x="5294783" y="5605963"/>
            <a:ext cx="291525" cy="37120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A40907E-7B13-45C4-AFB2-1B11F51AB85B}"/>
              </a:ext>
            </a:extLst>
          </p:cNvPr>
          <p:cNvCxnSpPr>
            <a:cxnSpLocks/>
          </p:cNvCxnSpPr>
          <p:nvPr/>
        </p:nvCxnSpPr>
        <p:spPr>
          <a:xfrm>
            <a:off x="4980680" y="3631812"/>
            <a:ext cx="314103" cy="195424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2C15549A-D203-4297-9B50-92FA538D5D33}"/>
              </a:ext>
            </a:extLst>
          </p:cNvPr>
          <p:cNvCxnSpPr>
            <a:cxnSpLocks/>
          </p:cNvCxnSpPr>
          <p:nvPr/>
        </p:nvCxnSpPr>
        <p:spPr>
          <a:xfrm flipH="1">
            <a:off x="5598352" y="3631812"/>
            <a:ext cx="1945856" cy="1978905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60380FD3-BAC7-42AA-B6A3-B6DB5B1B6B80}"/>
              </a:ext>
            </a:extLst>
          </p:cNvPr>
          <p:cNvSpPr txBox="1"/>
          <p:nvPr/>
        </p:nvSpPr>
        <p:spPr>
          <a:xfrm>
            <a:off x="7898794" y="4609771"/>
            <a:ext cx="3799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2000" dirty="0"/>
              <a:t>The experimental data is in agreement with the simulation data from SESAM model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B6BEF77-663C-4850-BB68-95C7AEBE3011}"/>
              </a:ext>
            </a:extLst>
          </p:cNvPr>
          <p:cNvSpPr/>
          <p:nvPr/>
        </p:nvSpPr>
        <p:spPr>
          <a:xfrm>
            <a:off x="1667897" y="1812146"/>
            <a:ext cx="240880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Particle resistance is dominant</a:t>
            </a:r>
            <a:endParaRPr lang="en-US" sz="1400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F42610F-CE94-4384-8F82-4CA5617B752C}"/>
              </a:ext>
            </a:extLst>
          </p:cNvPr>
          <p:cNvSpPr/>
          <p:nvPr/>
        </p:nvSpPr>
        <p:spPr>
          <a:xfrm>
            <a:off x="5233935" y="1766809"/>
            <a:ext cx="266087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Particle and interface resistance are equal</a:t>
            </a:r>
            <a:endParaRPr lang="en-US" sz="14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3D55EA-CB0C-4589-B410-3AAAEF912EE4}"/>
              </a:ext>
            </a:extLst>
          </p:cNvPr>
          <p:cNvSpPr/>
          <p:nvPr/>
        </p:nvSpPr>
        <p:spPr>
          <a:xfrm>
            <a:off x="9050421" y="1766809"/>
            <a:ext cx="251293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400" dirty="0">
                <a:solidFill>
                  <a:prstClr val="black"/>
                </a:solidFill>
              </a:rPr>
              <a:t>Interface resistance is dominant</a:t>
            </a:r>
            <a:endParaRPr lang="en-US" sz="1400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A0CE4B8-B607-403D-A3CC-32650F92386B}"/>
              </a:ext>
            </a:extLst>
          </p:cNvPr>
          <p:cNvSpPr txBox="1"/>
          <p:nvPr/>
        </p:nvSpPr>
        <p:spPr>
          <a:xfrm>
            <a:off x="707708" y="1104680"/>
            <a:ext cx="3197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SESAM Models:</a:t>
            </a:r>
          </a:p>
        </p:txBody>
      </p:sp>
    </p:spTree>
    <p:extLst>
      <p:ext uri="{BB962C8B-B14F-4D97-AF65-F5344CB8AC3E}">
        <p14:creationId xmlns:p14="http://schemas.microsoft.com/office/powerpoint/2010/main" val="14690953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EF50E-10FD-448F-B3AA-E6ECB0EA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F78F71-7D3A-4F32-8B69-0ED286FE5C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1820" y="1819275"/>
            <a:ext cx="11008360" cy="4351338"/>
          </a:xfrm>
        </p:spPr>
        <p:txBody>
          <a:bodyPr/>
          <a:lstStyle/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Models were generated using SESAM to show the effects of particle size distribution on the conductivity of the electrolyte </a:t>
            </a:r>
          </a:p>
          <a:p>
            <a:pPr lvl="0">
              <a:buFont typeface="Wingdings" panose="05000000000000000000" pitchFamily="2" charset="2"/>
              <a:buChar char="§"/>
            </a:pPr>
            <a:r>
              <a:rPr lang="en-US" dirty="0"/>
              <a:t>Models were also generated to show how pressure effects the conductivity of the electrolyte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dirty="0"/>
              <a:t>This pressure dependent study was validated by experimental results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C78FF4-19E3-425B-BD56-53737F83B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137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4200" y="1690688"/>
            <a:ext cx="4762500" cy="313690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My Amazing Mentors:</a:t>
            </a:r>
          </a:p>
          <a:p>
            <a:pPr marL="0" indent="0" algn="ctr">
              <a:buNone/>
            </a:pPr>
            <a:r>
              <a:rPr lang="en-US" sz="1400" dirty="0">
                <a:solidFill>
                  <a:schemeClr val="bg1"/>
                </a:solidFill>
              </a:rPr>
              <a:t> 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Dr. Yamakov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Dr. Lin</a:t>
            </a:r>
          </a:p>
          <a:p>
            <a:pPr marL="0" indent="0" algn="ctr">
              <a:buNone/>
            </a:pPr>
            <a:r>
              <a:rPr lang="en-US" dirty="0">
                <a:solidFill>
                  <a:schemeClr val="bg1"/>
                </a:solidFill>
              </a:rPr>
              <a:t>Dr. Connell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450F1E4-E275-4D27-9FB2-7512A86595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6230" y="2247838"/>
            <a:ext cx="5275262" cy="3443648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048E22B-6FFA-4BFC-B208-668CCF3F1C7A}"/>
              </a:ext>
            </a:extLst>
          </p:cNvPr>
          <p:cNvSpPr txBox="1"/>
          <p:nvPr/>
        </p:nvSpPr>
        <p:spPr>
          <a:xfrm>
            <a:off x="6556230" y="1807380"/>
            <a:ext cx="322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NASA Internship Team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C3D5EA7-E1B3-4B2C-A908-DFE37823E5B2}"/>
              </a:ext>
            </a:extLst>
          </p:cNvPr>
          <p:cNvSpPr txBox="1"/>
          <p:nvPr/>
        </p:nvSpPr>
        <p:spPr>
          <a:xfrm>
            <a:off x="10185400" y="6374040"/>
            <a:ext cx="142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Images from nasa.gov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6D0504-8E02-45A9-9B47-0D40CCA3ED7F}"/>
              </a:ext>
            </a:extLst>
          </p:cNvPr>
          <p:cNvSpPr txBox="1"/>
          <p:nvPr/>
        </p:nvSpPr>
        <p:spPr>
          <a:xfrm>
            <a:off x="1916018" y="5167312"/>
            <a:ext cx="4035447" cy="923330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Lab mates:</a:t>
            </a:r>
          </a:p>
          <a:p>
            <a:r>
              <a:rPr lang="en-US" dirty="0">
                <a:solidFill>
                  <a:schemeClr val="bg1"/>
                </a:solidFill>
              </a:rPr>
              <a:t>Brandon Walker, Elizabeth A Barrios, Malik A Satterwhite, and Justyn Lewis  </a:t>
            </a:r>
          </a:p>
        </p:txBody>
      </p:sp>
    </p:spTree>
    <p:extLst>
      <p:ext uri="{BB962C8B-B14F-4D97-AF65-F5344CB8AC3E}">
        <p14:creationId xmlns:p14="http://schemas.microsoft.com/office/powerpoint/2010/main" val="33959954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A89C5-E50B-495A-BA31-892C003E77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97623"/>
            <a:ext cx="10515600" cy="4857226"/>
          </a:xfr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b="-18135"/>
            </a:stretch>
          </a:blipFill>
        </p:spPr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Thank you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AA458-D8D0-47AD-8C4C-255B71E26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4C0C37-3CEC-4CB4-B902-37F94E20E969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F30B65-1D98-44F2-B4B4-8C0B63BF2FAB}"/>
              </a:ext>
            </a:extLst>
          </p:cNvPr>
          <p:cNvSpPr txBox="1"/>
          <p:nvPr/>
        </p:nvSpPr>
        <p:spPr>
          <a:xfrm>
            <a:off x="10185400" y="6374040"/>
            <a:ext cx="14224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Image from nasa.gov</a:t>
            </a:r>
          </a:p>
        </p:txBody>
      </p:sp>
    </p:spTree>
    <p:extLst>
      <p:ext uri="{BB962C8B-B14F-4D97-AF65-F5344CB8AC3E}">
        <p14:creationId xmlns:p14="http://schemas.microsoft.com/office/powerpoint/2010/main" val="25774386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2D71F3C3AD162418168A3D1EEC31C68" ma:contentTypeVersion="13" ma:contentTypeDescription="Create a new document." ma:contentTypeScope="" ma:versionID="bd4f02a2ef4b175d17b1596f2aa4b6ce">
  <xsd:schema xmlns:xsd="http://www.w3.org/2001/XMLSchema" xmlns:xs="http://www.w3.org/2001/XMLSchema" xmlns:p="http://schemas.microsoft.com/office/2006/metadata/properties" xmlns:ns1="http://schemas.microsoft.com/sharepoint/v3" xmlns:ns3="3cb15ddf-dbe9-47ea-851d-c70642058130" xmlns:ns4="4817ca35-7031-43a6-bda2-0d9832ef6347" targetNamespace="http://schemas.microsoft.com/office/2006/metadata/properties" ma:root="true" ma:fieldsID="75eaf6942e3198bc47429d20a20f83bf" ns1:_="" ns3:_="" ns4:_="">
    <xsd:import namespace="http://schemas.microsoft.com/sharepoint/v3"/>
    <xsd:import namespace="3cb15ddf-dbe9-47ea-851d-c70642058130"/>
    <xsd:import namespace="4817ca35-7031-43a6-bda2-0d9832ef634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1:_ip_UnifiedCompliancePolicyProperties" minOccurs="0"/>
                <xsd:element ref="ns1:_ip_UnifiedCompliancePolicyUIActio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b15ddf-dbe9-47ea-851d-c7064205813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17ca35-7031-43a6-bda2-0d9832ef634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71A5D04F-A9C1-4A1D-87B5-0846A027D9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b15ddf-dbe9-47ea-851d-c70642058130"/>
    <ds:schemaRef ds:uri="4817ca35-7031-43a6-bda2-0d9832ef634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357579D-3170-4028-9FF6-2B00D8EF8E3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72883E6-4E45-469D-A6CD-CBF4B7EC55C4}">
  <ds:schemaRefs>
    <ds:schemaRef ds:uri="http://www.w3.org/XML/1998/namespace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purl.org/dc/dcmitype/"/>
    <ds:schemaRef ds:uri="http://schemas.openxmlformats.org/package/2006/metadata/core-properties"/>
    <ds:schemaRef ds:uri="4817ca35-7031-43a6-bda2-0d9832ef6347"/>
    <ds:schemaRef ds:uri="3cb15ddf-dbe9-47ea-851d-c70642058130"/>
    <ds:schemaRef ds:uri="http://schemas.microsoft.com/sharepoint/v3"/>
    <ds:schemaRef ds:uri="http://purl.org/dc/terms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63062</TotalTime>
  <Words>767</Words>
  <Application>Microsoft Office PowerPoint</Application>
  <PresentationFormat>Widescreen</PresentationFormat>
  <Paragraphs>130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25" baseType="lpstr">
      <vt:lpstr>.AppleSystemUIFont</vt:lpstr>
      <vt:lpstr>Arial</vt:lpstr>
      <vt:lpstr>Arial</vt:lpstr>
      <vt:lpstr>Arial Bold</vt:lpstr>
      <vt:lpstr>Calibri</vt:lpstr>
      <vt:lpstr>Calibri Light</vt:lpstr>
      <vt:lpstr>Century Gothic</vt:lpstr>
      <vt:lpstr>Times New Roman</vt:lpstr>
      <vt:lpstr>Wingdings</vt:lpstr>
      <vt:lpstr>Office Theme</vt:lpstr>
      <vt:lpstr>2_Office Theme</vt:lpstr>
      <vt:lpstr>Modeling of Solid Electrolyte for  NASA SABERS Project </vt:lpstr>
      <vt:lpstr>Solid-state  Architecture  Batteries  for  Enhanced Rechargeability and Safety     SABERS</vt:lpstr>
      <vt:lpstr>Aviation Battery Requirements</vt:lpstr>
      <vt:lpstr>How to meet the battery requirements?</vt:lpstr>
      <vt:lpstr>Objectives</vt:lpstr>
      <vt:lpstr>Methods</vt:lpstr>
      <vt:lpstr>Electrolyte Modeling</vt:lpstr>
      <vt:lpstr>Electrolyte Modeling - Particle Size Affect</vt:lpstr>
      <vt:lpstr>Analysis</vt:lpstr>
      <vt:lpstr>Analysis</vt:lpstr>
      <vt:lpstr>PowerPoint Presentation</vt:lpstr>
      <vt:lpstr>Conclusion</vt:lpstr>
      <vt:lpstr>Acknowledgements</vt:lpstr>
      <vt:lpstr>Thank you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Robbins, Samuel J. (LARC-D307)[UNIVERSITIES SPACE RESEARCH ASSOCIATION]</dc:creator>
  <cp:lastModifiedBy>Rains, April A. (LARC-D307)[UNIVERSITIES SPACE RESEARCH ASSOCIATION]</cp:lastModifiedBy>
  <cp:revision>540</cp:revision>
  <dcterms:created xsi:type="dcterms:W3CDTF">2016-08-05T18:34:48Z</dcterms:created>
  <dcterms:modified xsi:type="dcterms:W3CDTF">2021-07-28T17:42:48Z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0x010100E2D71F3C3AD162418168A3D1EEC31C68</vt:lpwstr>
  </property>
</Properties>
</file>