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7"/>
  </p:notesMasterIdLst>
  <p:sldIdLst>
    <p:sldId id="256" r:id="rId5"/>
    <p:sldId id="258" r:id="rId6"/>
    <p:sldId id="257" r:id="rId7"/>
    <p:sldId id="266" r:id="rId8"/>
    <p:sldId id="438" r:id="rId9"/>
    <p:sldId id="261" r:id="rId10"/>
    <p:sldId id="277" r:id="rId11"/>
    <p:sldId id="437" r:id="rId12"/>
    <p:sldId id="426" r:id="rId13"/>
    <p:sldId id="259" r:id="rId14"/>
    <p:sldId id="262" r:id="rId15"/>
    <p:sldId id="263" r:id="rId16"/>
    <p:sldId id="439" r:id="rId17"/>
    <p:sldId id="267" r:id="rId18"/>
    <p:sldId id="264" r:id="rId19"/>
    <p:sldId id="440" r:id="rId20"/>
    <p:sldId id="420" r:id="rId21"/>
    <p:sldId id="270" r:id="rId22"/>
    <p:sldId id="265" r:id="rId23"/>
    <p:sldId id="271" r:id="rId24"/>
    <p:sldId id="276" r:id="rId25"/>
    <p:sldId id="27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6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44C0A-E015-451D-9705-F456C66478D1}" type="datetimeFigureOut">
              <a:rPr lang="en-US" smtClean="0"/>
              <a:t>8/8/2021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B8ABF-D440-447B-B029-C5219E94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20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Brighter3.jpg">
            <a:extLst>
              <a:ext uri="{FF2B5EF4-FFF2-40B4-BE49-F238E27FC236}">
                <a16:creationId xmlns:a16="http://schemas.microsoft.com/office/drawing/2014/main" id="{FC8ECD76-33AF-4A73-971D-83FDC1BA5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D02A-123C-4882-88AB-ABC96A41D993}" type="datetime1">
              <a:rPr lang="en-US" smtClean="0"/>
              <a:t>8/8/2021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89C261-8A34-46E5-8513-F4FE28212D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013" y="2526103"/>
            <a:ext cx="2822833" cy="281794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230" y="136524"/>
            <a:ext cx="7772400" cy="2073276"/>
          </a:xfrm>
        </p:spPr>
        <p:txBody>
          <a:bodyPr anchor="b"/>
          <a:lstStyle>
            <a:lvl1pPr algn="ctr">
              <a:defRPr sz="600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0430" y="5480576"/>
            <a:ext cx="6858000" cy="664851"/>
          </a:xfr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98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7684-10A7-45F7-803A-F1B8438F4C9F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879455"/>
            <a:ext cx="1971675" cy="529750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879455"/>
            <a:ext cx="5800725" cy="529750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46E5-698A-4D84-A3B1-371B774B657B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1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 b="0" cap="none" spc="0">
                <a:ln w="635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94043-4E32-45B4-9A94-1BFEF11D3A0A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56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0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CF9C-613F-4ADE-9C71-1D7D98FABB87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7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888872"/>
            <a:ext cx="3886200" cy="5288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888872"/>
            <a:ext cx="3886200" cy="52334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44B28-83E2-4E88-B049-D68BA086AA2D}" type="datetime1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77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246" y="61986"/>
            <a:ext cx="7886700" cy="6554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884131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08043"/>
            <a:ext cx="3868340" cy="44816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767" y="884131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08043"/>
            <a:ext cx="3887391" cy="44816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00356-C19B-4CC1-9575-45E503ECD9C9}" type="datetime1">
              <a:rPr lang="en-US" smtClean="0"/>
              <a:t>8/8/2021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0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5D90E-3D74-494A-85F9-8DCCBEFC6F65}" type="datetime1">
              <a:rPr lang="en-US" smtClean="0"/>
              <a:t>8/8/2021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9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973AA-870D-476A-840B-8DDF1864CB99}" type="datetime1">
              <a:rPr lang="en-US" smtClean="0"/>
              <a:t>8/8/2021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5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D4F3-CFC5-4274-A79A-26BD83CD4243}" type="datetime1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14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23A64-C01D-4B4C-9F23-A29A85EC31F6}" type="datetime1">
              <a:rPr lang="en-US" smtClean="0"/>
              <a:t>8/8/2021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98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s047e120417.jpg">
            <a:extLst>
              <a:ext uri="{FF2B5EF4-FFF2-40B4-BE49-F238E27FC236}">
                <a16:creationId xmlns:a16="http://schemas.microsoft.com/office/drawing/2014/main" id="{AD09D6FF-9568-4061-98DF-90B8E1DAB1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/>
          <a:srcRect l="48768" t="1667" r="38896"/>
          <a:stretch>
            <a:fillRect/>
          </a:stretch>
        </p:blipFill>
        <p:spPr>
          <a:xfrm rot="5400000">
            <a:off x="4190245" y="-4190244"/>
            <a:ext cx="763513" cy="9144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5246" y="54027"/>
            <a:ext cx="7886700" cy="655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817541"/>
            <a:ext cx="7886700" cy="5359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58F0A-7C15-48DD-AA42-5E0E6D50CA66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2EE66-7DF0-4C40-AE62-5F4BF7F24E3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68818F-E53C-4C84-9B26-3D2B800342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64836" cy="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ln>
            <a:solidFill>
              <a:schemeClr val="tx1"/>
            </a:solidFill>
          </a:ln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60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0.png"/><Relationship Id="rId21" Type="http://schemas.microsoft.com/office/2007/relationships/hdphoto" Target="../media/hdphoto2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40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51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2CA7-3FB0-416F-9A32-4EAD305BC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000" b="1" dirty="0"/>
              <a:t>Starling Mission: ROMEO Experiment for Autonomous Swarm Control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75138-8AA8-4C3A-B780-685CA4F3EB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Ted Hendriks</a:t>
            </a:r>
          </a:p>
        </p:txBody>
      </p:sp>
    </p:spTree>
    <p:extLst>
      <p:ext uri="{BB962C8B-B14F-4D97-AF65-F5344CB8AC3E}">
        <p14:creationId xmlns:p14="http://schemas.microsoft.com/office/powerpoint/2010/main" val="4240598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09C1D-D3EF-4D95-AE80-E0DFDD869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Swarm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7A61E-A730-4FE4-9AED-367986E4A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Three different configurations throughout the mission</a:t>
            </a:r>
          </a:p>
          <a:p>
            <a:pPr lvl="1"/>
            <a:r>
              <a:rPr lang="en-US" dirty="0"/>
              <a:t>4 Weeks of In-train</a:t>
            </a:r>
          </a:p>
          <a:p>
            <a:pPr lvl="1"/>
            <a:r>
              <a:rPr lang="en-US" dirty="0"/>
              <a:t>7 Weeks of passive safety ellipses (PSE) configuration 1</a:t>
            </a:r>
          </a:p>
          <a:p>
            <a:pPr lvl="1"/>
            <a:r>
              <a:rPr lang="en-US" dirty="0"/>
              <a:t>5 Weeks of PSE-2</a:t>
            </a:r>
          </a:p>
          <a:p>
            <a:r>
              <a:rPr lang="en-US" dirty="0"/>
              <a:t>Minimum inter-satellite distance of 63 km</a:t>
            </a:r>
          </a:p>
          <a:p>
            <a:r>
              <a:rPr lang="en-US" dirty="0"/>
              <a:t>Maximum inter-satellite distance of 200 km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77427-7072-4685-9452-D0EFE98B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BFA04-861A-45A0-B047-3DB44C296B6A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7AF19-D086-4F69-9FBB-4098D29D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7109556-8851-4337-82E2-504811FFB7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671"/>
          <a:stretch/>
        </p:blipFill>
        <p:spPr>
          <a:xfrm>
            <a:off x="5044392" y="1537034"/>
            <a:ext cx="3055716" cy="3937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5A065-3436-45C3-BC52-24A5478DF3D0}"/>
              </a:ext>
            </a:extLst>
          </p:cNvPr>
          <p:cNvSpPr txBox="1"/>
          <p:nvPr/>
        </p:nvSpPr>
        <p:spPr>
          <a:xfrm>
            <a:off x="5112712" y="6176963"/>
            <a:ext cx="29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Images courtesy of NASA Ames Research Center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097583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6CE20-202A-45D9-857F-0D07DCAD3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ROMEO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866F8-CD44-4634-9A88-542D269EC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65FF0-4E7F-4C57-BFD5-3714F5338045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9AF938-45D9-48F7-A160-B3835BE75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5D16E9-21BA-4B02-AA68-699C4784F69D}"/>
              </a:ext>
            </a:extLst>
          </p:cNvPr>
          <p:cNvSpPr txBox="1"/>
          <p:nvPr/>
        </p:nvSpPr>
        <p:spPr>
          <a:xfrm>
            <a:off x="628650" y="888873"/>
            <a:ext cx="7886700" cy="1015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ROMEO (</a:t>
            </a:r>
            <a:r>
              <a:rPr lang="en-US" sz="2000" b="1" dirty="0">
                <a:solidFill>
                  <a:schemeClr val="bg1"/>
                </a:solidFill>
              </a:rPr>
              <a:t>R</a:t>
            </a:r>
            <a:r>
              <a:rPr lang="en-US" sz="2000" dirty="0">
                <a:solidFill>
                  <a:schemeClr val="bg1"/>
                </a:solidFill>
              </a:rPr>
              <a:t>econfiguration and </a:t>
            </a:r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dirty="0">
                <a:solidFill>
                  <a:schemeClr val="bg1"/>
                </a:solidFill>
              </a:rPr>
              <a:t>rbit </a:t>
            </a:r>
            <a:r>
              <a:rPr lang="en-US" sz="2000" b="1" dirty="0">
                <a:solidFill>
                  <a:schemeClr val="bg1"/>
                </a:solidFill>
              </a:rPr>
              <a:t>M</a:t>
            </a:r>
            <a:r>
              <a:rPr lang="en-US" sz="2000" dirty="0">
                <a:solidFill>
                  <a:schemeClr val="bg1"/>
                </a:solidFill>
              </a:rPr>
              <a:t>aintenance </a:t>
            </a:r>
            <a:r>
              <a:rPr lang="en-US" sz="2000" b="1" dirty="0">
                <a:solidFill>
                  <a:schemeClr val="bg1"/>
                </a:solidFill>
              </a:rPr>
              <a:t>E</a:t>
            </a:r>
            <a:r>
              <a:rPr lang="en-US" sz="2000" dirty="0">
                <a:solidFill>
                  <a:schemeClr val="bg1"/>
                </a:solidFill>
              </a:rPr>
              <a:t>xperiments </a:t>
            </a:r>
            <a:r>
              <a:rPr lang="en-US" sz="2000" b="1" dirty="0">
                <a:solidFill>
                  <a:schemeClr val="bg1"/>
                </a:solidFill>
              </a:rPr>
              <a:t>O</a:t>
            </a:r>
            <a:r>
              <a:rPr lang="en-US" sz="2000" dirty="0">
                <a:solidFill>
                  <a:schemeClr val="bg1"/>
                </a:solidFill>
              </a:rPr>
              <a:t>nboard)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is an experimental software payload to </a:t>
            </a:r>
            <a:r>
              <a:rPr lang="en-US" sz="2000" b="1" dirty="0">
                <a:solidFill>
                  <a:schemeClr val="bg1"/>
                </a:solidFill>
              </a:rPr>
              <a:t>demonstrate autonomous swarm maneuver planning and execution.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C20E3A7-9160-4F93-BC07-5E33789C4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83925"/>
            <a:ext cx="7886700" cy="40930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Objectives:</a:t>
            </a:r>
          </a:p>
          <a:p>
            <a:r>
              <a:rPr lang="en-US" sz="2800" dirty="0"/>
              <a:t>Perform autonomous relative orbit maintenance with respect to a reference ephemeris</a:t>
            </a:r>
          </a:p>
          <a:p>
            <a:r>
              <a:rPr lang="en-US" sz="2800" dirty="0"/>
              <a:t>Perform autonomous swarm maintenance with respect to a specified reference spacecraft</a:t>
            </a:r>
          </a:p>
          <a:p>
            <a:r>
              <a:rPr lang="en-US" sz="2800" dirty="0"/>
              <a:t>Perform autonomous swarm reconfiguration to a new, specified formation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855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E7789-6D78-4024-B2C1-7CFEA130D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Autonomous Mission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9640F-A52F-448B-AEA4-FAC67A6D1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7542"/>
            <a:ext cx="7886700" cy="2426246"/>
          </a:xfrm>
        </p:spPr>
        <p:txBody>
          <a:bodyPr>
            <a:normAutofit/>
          </a:bodyPr>
          <a:lstStyle/>
          <a:p>
            <a:r>
              <a:rPr lang="en-US" dirty="0"/>
              <a:t>Process for maintaining a swarm is the same regardless of what is performing the maintenance</a:t>
            </a:r>
          </a:p>
          <a:p>
            <a:r>
              <a:rPr lang="en-US" dirty="0"/>
              <a:t>Ground utilizes the Flight Dynamics System</a:t>
            </a:r>
          </a:p>
          <a:p>
            <a:r>
              <a:rPr lang="en-US" dirty="0"/>
              <a:t>ROMEO utilizes onboard software (Cluster Flight Application)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1FA1DA-D3AF-4D64-95BF-2C685D736D48}"/>
              </a:ext>
            </a:extLst>
          </p:cNvPr>
          <p:cNvGrpSpPr/>
          <p:nvPr/>
        </p:nvGrpSpPr>
        <p:grpSpPr>
          <a:xfrm>
            <a:off x="303307" y="3695171"/>
            <a:ext cx="8537385" cy="2203448"/>
            <a:chOff x="302810" y="2051050"/>
            <a:chExt cx="8537385" cy="220344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1358B9-1B4F-4E01-B767-31D216391565}"/>
                </a:ext>
              </a:extLst>
            </p:cNvPr>
            <p:cNvGrpSpPr/>
            <p:nvPr/>
          </p:nvGrpSpPr>
          <p:grpSpPr>
            <a:xfrm>
              <a:off x="303805" y="2051050"/>
              <a:ext cx="8536390" cy="920750"/>
              <a:chOff x="332781" y="2440308"/>
              <a:chExt cx="8536390" cy="92075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302DB2C-4874-4C15-9C86-ACDE98A603DB}"/>
                  </a:ext>
                </a:extLst>
              </p:cNvPr>
              <p:cNvSpPr/>
              <p:nvPr/>
            </p:nvSpPr>
            <p:spPr>
              <a:xfrm>
                <a:off x="332781" y="2446658"/>
                <a:ext cx="1828800" cy="914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Determine S/C  orbits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70868B8-12CB-45F7-8801-90C0E56273E5}"/>
                  </a:ext>
                </a:extLst>
              </p:cNvPr>
              <p:cNvSpPr/>
              <p:nvPr/>
            </p:nvSpPr>
            <p:spPr>
              <a:xfrm>
                <a:off x="2572552" y="2446658"/>
                <a:ext cx="1828800" cy="914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Evaluate current vs. desired ROE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A70F042-005F-49DC-8E47-0265EE97C9F6}"/>
                  </a:ext>
                </a:extLst>
              </p:cNvPr>
              <p:cNvSpPr/>
              <p:nvPr/>
            </p:nvSpPr>
            <p:spPr>
              <a:xfrm>
                <a:off x="4812323" y="2446658"/>
                <a:ext cx="1828800" cy="914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Create maneuver plans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E9EA715-BB36-4F3A-85C5-FD1117F21E65}"/>
                  </a:ext>
                </a:extLst>
              </p:cNvPr>
              <p:cNvSpPr/>
              <p:nvPr/>
            </p:nvSpPr>
            <p:spPr>
              <a:xfrm>
                <a:off x="7040371" y="2446658"/>
                <a:ext cx="1828800" cy="914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Swarm S/C execute maneuvers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0FB5E532-3F87-47D9-A359-9660A3D275E8}"/>
                  </a:ext>
                </a:extLst>
              </p:cNvPr>
              <p:cNvCxnSpPr>
                <a:stCxn id="12" idx="3"/>
                <a:endCxn id="13" idx="1"/>
              </p:cNvCxnSpPr>
              <p:nvPr/>
            </p:nvCxnSpPr>
            <p:spPr>
              <a:xfrm>
                <a:off x="2161581" y="2903858"/>
                <a:ext cx="41097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9466BE25-9C7C-4911-BB55-9DCF3B69E027}"/>
                  </a:ext>
                </a:extLst>
              </p:cNvPr>
              <p:cNvCxnSpPr>
                <a:stCxn id="13" idx="3"/>
                <a:endCxn id="14" idx="1"/>
              </p:cNvCxnSpPr>
              <p:nvPr/>
            </p:nvCxnSpPr>
            <p:spPr>
              <a:xfrm>
                <a:off x="4401352" y="2903858"/>
                <a:ext cx="41097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E37696C-8165-457F-B931-833F076BAD53}"/>
                  </a:ext>
                </a:extLst>
              </p:cNvPr>
              <p:cNvCxnSpPr>
                <a:stCxn id="14" idx="3"/>
                <a:endCxn id="15" idx="1"/>
              </p:cNvCxnSpPr>
              <p:nvPr/>
            </p:nvCxnSpPr>
            <p:spPr>
              <a:xfrm>
                <a:off x="6641123" y="2903858"/>
                <a:ext cx="39924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21">
                <a:extLst>
                  <a:ext uri="{FF2B5EF4-FFF2-40B4-BE49-F238E27FC236}">
                    <a16:creationId xmlns:a16="http://schemas.microsoft.com/office/drawing/2014/main" id="{4868D6CA-4509-4FB1-948F-93BE4FE10C34}"/>
                  </a:ext>
                </a:extLst>
              </p:cNvPr>
              <p:cNvCxnSpPr>
                <a:cxnSpLocks/>
                <a:stCxn id="15" idx="0"/>
                <a:endCxn id="12" idx="0"/>
              </p:cNvCxnSpPr>
              <p:nvPr/>
            </p:nvCxnSpPr>
            <p:spPr>
              <a:xfrm rot="16200000" flipV="1">
                <a:off x="4600976" y="-907137"/>
                <a:ext cx="12700" cy="6707590"/>
              </a:xfrm>
              <a:prstGeom prst="bentConnector3">
                <a:avLst>
                  <a:gd name="adj1" fmla="val 180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CBED72-0C02-4C7D-8E2B-3EFDEF48B4BD}"/>
                </a:ext>
              </a:extLst>
            </p:cNvPr>
            <p:cNvGrpSpPr/>
            <p:nvPr/>
          </p:nvGrpSpPr>
          <p:grpSpPr>
            <a:xfrm>
              <a:off x="302810" y="3007312"/>
              <a:ext cx="8537385" cy="1247186"/>
              <a:chOff x="338974" y="3318345"/>
              <a:chExt cx="8537385" cy="75055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584767B-CE51-4B01-9559-CCDE9E0DC800}"/>
                  </a:ext>
                </a:extLst>
              </p:cNvPr>
              <p:cNvSpPr/>
              <p:nvPr/>
            </p:nvSpPr>
            <p:spPr>
              <a:xfrm>
                <a:off x="338974" y="3320784"/>
                <a:ext cx="1824597" cy="74811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Filter GPS data to determine the absolute orbits of all spacecraft, compute relative position of spacecraft in swarm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9D9F5DA-E0AE-413D-97BE-F38063E23F82}"/>
                  </a:ext>
                </a:extLst>
              </p:cNvPr>
              <p:cNvSpPr/>
              <p:nvPr/>
            </p:nvSpPr>
            <p:spPr>
              <a:xfrm>
                <a:off x="2579740" y="3323587"/>
                <a:ext cx="1828800" cy="7453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Compute ROE relative to either a selected spacecraft or a “virtual” reference, compare to desired ROE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24A94B8-7720-4443-AE99-19C8C90FDE0A}"/>
                  </a:ext>
                </a:extLst>
              </p:cNvPr>
              <p:cNvSpPr/>
              <p:nvPr/>
            </p:nvSpPr>
            <p:spPr>
              <a:xfrm>
                <a:off x="4824709" y="3318346"/>
                <a:ext cx="1828800" cy="75055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Given initial state, compute maneuver(s) for spacecraft to achieve desired final state, accounting for propulsion performance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781A71C-43D2-4274-8EE2-D859E809FF08}"/>
                  </a:ext>
                </a:extLst>
              </p:cNvPr>
              <p:cNvSpPr/>
              <p:nvPr/>
            </p:nvSpPr>
            <p:spPr>
              <a:xfrm>
                <a:off x="7047559" y="3318345"/>
                <a:ext cx="1828800" cy="7505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Generate command for spacecraft to execute maneuver, uplink/transfer to S/C CDH, perform required burns</a:t>
                </a:r>
              </a:p>
            </p:txBody>
          </p:sp>
        </p:grpSp>
      </p:grp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6457697-BEED-46A7-AB72-00547C27A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89E85-897A-4A35-95B4-99468AAF633F}" type="datetime1">
              <a:rPr lang="en-US" smtClean="0"/>
              <a:t>8/8/2021</a:t>
            </a:fld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C6C2E87-9376-4FA0-893A-9A6E265C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37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A588E-14B2-4969-A9BB-A42ECF9F8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Cluster Flight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A42AE-994D-4AAF-9907-373F41E39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by Emergent Space technologies</a:t>
            </a:r>
          </a:p>
          <a:p>
            <a:r>
              <a:rPr lang="en-US" dirty="0"/>
              <a:t>Modular autonomous control system that ROMEO utilizes</a:t>
            </a:r>
          </a:p>
          <a:p>
            <a:pPr lvl="1"/>
            <a:r>
              <a:rPr lang="en-US" dirty="0"/>
              <a:t>Calculates spacecraft position from onboard GPS measurements</a:t>
            </a:r>
          </a:p>
          <a:p>
            <a:pPr lvl="1"/>
            <a:r>
              <a:rPr lang="en-US" dirty="0"/>
              <a:t>Determines if maneuver is necessary</a:t>
            </a:r>
          </a:p>
          <a:p>
            <a:pPr lvl="1"/>
            <a:r>
              <a:rPr lang="en-US" dirty="0"/>
              <a:t>Computes optimal maneuvers through simulated annealing</a:t>
            </a:r>
          </a:p>
          <a:p>
            <a:pPr lvl="1"/>
            <a:r>
              <a:rPr lang="en-US" dirty="0"/>
              <a:t>Coordinates maneuver across all vehicles in the swarm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8B746-6E73-4C73-ACF9-C3E2075C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B5D3-B094-42D8-9C3B-E07BB5BC460F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9F471-E785-46B3-9C12-E66B80FD2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99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495FA-3DBC-4236-B520-979109E5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7B4C9-B092-4AD7-98E2-6742804FAA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753643"/>
            <a:ext cx="3886200" cy="1695273"/>
          </a:xfrm>
        </p:spPr>
        <p:txBody>
          <a:bodyPr>
            <a:normAutofit fontScale="92500"/>
          </a:bodyPr>
          <a:lstStyle/>
          <a:p>
            <a:r>
              <a:rPr lang="en-US" dirty="0"/>
              <a:t>Shadow Mode</a:t>
            </a:r>
          </a:p>
          <a:p>
            <a:pPr lvl="1"/>
            <a:r>
              <a:rPr lang="en-US" dirty="0"/>
              <a:t>Demonstrate experiment configuration validity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524B11A-1A11-4938-BCA7-D08C9124B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776148"/>
            <a:ext cx="3886200" cy="1652851"/>
          </a:xfrm>
        </p:spPr>
        <p:txBody>
          <a:bodyPr>
            <a:normAutofit fontScale="92500"/>
          </a:bodyPr>
          <a:lstStyle/>
          <a:p>
            <a:r>
              <a:rPr lang="en-US" dirty="0"/>
              <a:t>Activity Mode</a:t>
            </a:r>
          </a:p>
          <a:p>
            <a:pPr lvl="1"/>
            <a:r>
              <a:rPr lang="en-US" dirty="0"/>
              <a:t>Demonstrate experiment configuration performance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D67D0B-95B6-4096-9C7E-D8E054B9D65B}"/>
              </a:ext>
            </a:extLst>
          </p:cNvPr>
          <p:cNvCxnSpPr>
            <a:cxnSpLocks/>
          </p:cNvCxnSpPr>
          <p:nvPr/>
        </p:nvCxnSpPr>
        <p:spPr>
          <a:xfrm flipV="1">
            <a:off x="0" y="5529211"/>
            <a:ext cx="9144000" cy="371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849A063-001D-4F2C-9DB0-86952C863F47}"/>
              </a:ext>
            </a:extLst>
          </p:cNvPr>
          <p:cNvSpPr/>
          <p:nvPr/>
        </p:nvSpPr>
        <p:spPr>
          <a:xfrm>
            <a:off x="428526" y="5351856"/>
            <a:ext cx="5334832" cy="36905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Ground commands swarm maneuvers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C28ADA-97AB-4000-B38A-9C8D31B46611}"/>
              </a:ext>
            </a:extLst>
          </p:cNvPr>
          <p:cNvSpPr/>
          <p:nvPr/>
        </p:nvSpPr>
        <p:spPr>
          <a:xfrm>
            <a:off x="1762858" y="3609135"/>
            <a:ext cx="1617783" cy="36905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Shadow Mode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7BDA2-2FCB-4C5E-AF08-5EC4DB92CD4A}"/>
              </a:ext>
            </a:extLst>
          </p:cNvPr>
          <p:cNvSpPr/>
          <p:nvPr/>
        </p:nvSpPr>
        <p:spPr>
          <a:xfrm>
            <a:off x="5763358" y="3603676"/>
            <a:ext cx="1617783" cy="36905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Activity Mode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D32D7E-3E43-496B-A222-0257D8614694}"/>
              </a:ext>
            </a:extLst>
          </p:cNvPr>
          <p:cNvSpPr/>
          <p:nvPr/>
        </p:nvSpPr>
        <p:spPr>
          <a:xfrm>
            <a:off x="2327343" y="5777311"/>
            <a:ext cx="1524000" cy="369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Evaluate ROMEO performance</a:t>
            </a:r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8D6DC03F-A5A6-4745-864F-11AB13E464B9}"/>
              </a:ext>
            </a:extLst>
          </p:cNvPr>
          <p:cNvSpPr/>
          <p:nvPr/>
        </p:nvSpPr>
        <p:spPr>
          <a:xfrm>
            <a:off x="3668463" y="5777311"/>
            <a:ext cx="365760" cy="365760"/>
          </a:xfrm>
          <a:prstGeom prst="diamond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96DA41-27A0-40B9-B1C7-5939DA6EA400}"/>
              </a:ext>
            </a:extLst>
          </p:cNvPr>
          <p:cNvSpPr txBox="1"/>
          <p:nvPr/>
        </p:nvSpPr>
        <p:spPr>
          <a:xfrm>
            <a:off x="2338740" y="6199467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Proceed If ROMEO performance nominal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33ED97-1916-48DE-863A-AC515BA3E209}"/>
              </a:ext>
            </a:extLst>
          </p:cNvPr>
          <p:cNvSpPr/>
          <p:nvPr/>
        </p:nvSpPr>
        <p:spPr>
          <a:xfrm>
            <a:off x="7381141" y="5351856"/>
            <a:ext cx="1403526" cy="36905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Ground commands swarm maneuvers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F9C55C-9AE4-4A03-9A15-067F6112AAFC}"/>
              </a:ext>
            </a:extLst>
          </p:cNvPr>
          <p:cNvSpPr/>
          <p:nvPr/>
        </p:nvSpPr>
        <p:spPr>
          <a:xfrm>
            <a:off x="6821144" y="5777311"/>
            <a:ext cx="1320735" cy="3690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Evaluate ROMEO performance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2BC9B985-EA1F-4319-84D1-A901E80E1678}"/>
              </a:ext>
            </a:extLst>
          </p:cNvPr>
          <p:cNvSpPr/>
          <p:nvPr/>
        </p:nvSpPr>
        <p:spPr>
          <a:xfrm>
            <a:off x="7958999" y="5777311"/>
            <a:ext cx="365760" cy="365760"/>
          </a:xfrm>
          <a:prstGeom prst="diamond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FAD0DF-5303-4932-8CE2-D9BF4700B568}"/>
              </a:ext>
            </a:extLst>
          </p:cNvPr>
          <p:cNvSpPr txBox="1"/>
          <p:nvPr/>
        </p:nvSpPr>
        <p:spPr>
          <a:xfrm>
            <a:off x="1106635" y="4434192"/>
            <a:ext cx="1307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Configure ROMEO for shadow mode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467E87-DF6B-4166-B704-4269ECF83A70}"/>
              </a:ext>
            </a:extLst>
          </p:cNvPr>
          <p:cNvSpPr txBox="1"/>
          <p:nvPr/>
        </p:nvSpPr>
        <p:spPr>
          <a:xfrm>
            <a:off x="2741029" y="4307104"/>
            <a:ext cx="130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Downlink ROMEO telemetry and ancillary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A4796C-0E0B-4001-9BE9-FAC7EF96B76E}"/>
              </a:ext>
            </a:extLst>
          </p:cNvPr>
          <p:cNvSpPr txBox="1"/>
          <p:nvPr/>
        </p:nvSpPr>
        <p:spPr>
          <a:xfrm>
            <a:off x="5070202" y="4399438"/>
            <a:ext cx="13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Configure ROMEO for activity mode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D1D93E-04DE-4EA7-BCCE-FE2F308BBB3E}"/>
              </a:ext>
            </a:extLst>
          </p:cNvPr>
          <p:cNvSpPr txBox="1"/>
          <p:nvPr/>
        </p:nvSpPr>
        <p:spPr>
          <a:xfrm>
            <a:off x="6733259" y="4340998"/>
            <a:ext cx="1301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Downlink ROMEO telemetry and ancillary data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74ADA026-57FD-40B8-ACC3-CB2467AC4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2A56-5C92-4929-B29B-A5CCC9965147}" type="datetime1">
              <a:rPr lang="en-US" smtClean="0"/>
              <a:t>8/8/2021</a:t>
            </a:fld>
            <a:endParaRPr lang="en-US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30C96BD8-FC78-4238-8AEC-3AFA4426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14</a:t>
            </a:fld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F8A831B-C9D5-4A1D-9702-B0542FD3427F}"/>
              </a:ext>
            </a:extLst>
          </p:cNvPr>
          <p:cNvCxnSpPr>
            <a:cxnSpLocks/>
          </p:cNvCxnSpPr>
          <p:nvPr/>
        </p:nvCxnSpPr>
        <p:spPr>
          <a:xfrm flipV="1">
            <a:off x="1760571" y="3991132"/>
            <a:ext cx="0" cy="1360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09EA0DC-00BF-4478-8C7E-704188ABA7B8}"/>
              </a:ext>
            </a:extLst>
          </p:cNvPr>
          <p:cNvCxnSpPr/>
          <p:nvPr/>
        </p:nvCxnSpPr>
        <p:spPr>
          <a:xfrm>
            <a:off x="3380641" y="3972735"/>
            <a:ext cx="11297" cy="13791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D3328D-C925-48AF-91E5-3818257903FC}"/>
              </a:ext>
            </a:extLst>
          </p:cNvPr>
          <p:cNvCxnSpPr>
            <a:cxnSpLocks/>
          </p:cNvCxnSpPr>
          <p:nvPr/>
        </p:nvCxnSpPr>
        <p:spPr>
          <a:xfrm flipV="1">
            <a:off x="5763358" y="3991132"/>
            <a:ext cx="0" cy="13607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3B39538-7E51-4848-90FF-B6132DB6E54F}"/>
              </a:ext>
            </a:extLst>
          </p:cNvPr>
          <p:cNvCxnSpPr/>
          <p:nvPr/>
        </p:nvCxnSpPr>
        <p:spPr>
          <a:xfrm>
            <a:off x="7369843" y="3978194"/>
            <a:ext cx="11297" cy="137912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F6934F3-786E-4AC9-ABEA-9437B05A66A1}"/>
              </a:ext>
            </a:extLst>
          </p:cNvPr>
          <p:cNvSpPr txBox="1"/>
          <p:nvPr/>
        </p:nvSpPr>
        <p:spPr>
          <a:xfrm>
            <a:off x="628650" y="888873"/>
            <a:ext cx="78867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ROMEO includes multiple cycles to demonstrate increasing degrees of onboard autonomy.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3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5E3FE-9FEE-435B-BE7F-D3857841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Experiment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D56B4-34E2-4086-9B16-9F7220175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17541"/>
            <a:ext cx="7886700" cy="110444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Baseline plan for ROMEO includes 4 experiment configurations</a:t>
            </a:r>
          </a:p>
          <a:p>
            <a:pPr lvl="1"/>
            <a:r>
              <a:rPr lang="en-US" sz="2000" dirty="0"/>
              <a:t>May be executed multiple times and/or in different formation phases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D0F2514-BEBF-407E-8B34-70BCF1FC1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32220"/>
              </p:ext>
            </p:extLst>
          </p:nvPr>
        </p:nvGraphicFramePr>
        <p:xfrm>
          <a:off x="1390713" y="2468880"/>
          <a:ext cx="636257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518">
                  <a:extLst>
                    <a:ext uri="{9D8B030D-6E8A-4147-A177-3AD203B41FA5}">
                      <a16:colId xmlns:a16="http://schemas.microsoft.com/office/drawing/2014/main" val="3036029686"/>
                    </a:ext>
                  </a:extLst>
                </a:gridCol>
                <a:gridCol w="1216216">
                  <a:extLst>
                    <a:ext uri="{9D8B030D-6E8A-4147-A177-3AD203B41FA5}">
                      <a16:colId xmlns:a16="http://schemas.microsoft.com/office/drawing/2014/main" val="1368485241"/>
                    </a:ext>
                  </a:extLst>
                </a:gridCol>
                <a:gridCol w="1707134">
                  <a:extLst>
                    <a:ext uri="{9D8B030D-6E8A-4147-A177-3AD203B41FA5}">
                      <a16:colId xmlns:a16="http://schemas.microsoft.com/office/drawing/2014/main" val="4001668492"/>
                    </a:ext>
                  </a:extLst>
                </a:gridCol>
                <a:gridCol w="1080199">
                  <a:extLst>
                    <a:ext uri="{9D8B030D-6E8A-4147-A177-3AD203B41FA5}">
                      <a16:colId xmlns:a16="http://schemas.microsoft.com/office/drawing/2014/main" val="4032724207"/>
                    </a:ext>
                  </a:extLst>
                </a:gridCol>
                <a:gridCol w="1647508">
                  <a:extLst>
                    <a:ext uri="{9D8B030D-6E8A-4147-A177-3AD203B41FA5}">
                      <a16:colId xmlns:a16="http://schemas.microsoft.com/office/drawing/2014/main" val="967846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Exp’t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Formation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Passively Safe?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310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In-Train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041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PSE-1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926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PSE-1 or 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81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PSE-2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Reconfiguration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7497539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0EE886-0757-4D56-AC69-7BD0B1F4B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DB2F-CB6F-4495-B175-7CC4E2F0532B}" type="datetime1">
              <a:rPr lang="en-US" smtClean="0"/>
              <a:t>8/8/2021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B40D4-0C05-4145-B8B1-6A7EC361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84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Non-Crosslink Enabled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49305" y="19921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49305" y="30589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49305" y="41257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49305" y="51925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98896" y="200287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04816" y="1727663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4816" y="2814729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4816" y="3856870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08010" y="4936972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5155" y="3728209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Swarm Management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88054" y="160418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Maneuver Plan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271049" y="1727663"/>
            <a:ext cx="516619" cy="373553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Receive Ephemerides from Ground</a:t>
            </a:r>
          </a:p>
        </p:txBody>
      </p:sp>
      <p:sp>
        <p:nvSpPr>
          <p:cNvPr id="36" name="Isosceles Triangle 35"/>
          <p:cNvSpPr/>
          <p:nvPr/>
        </p:nvSpPr>
        <p:spPr>
          <a:xfrm>
            <a:off x="6784563" y="1773146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7813614" y="2802365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6982751" y="3826190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7441696" y="4954398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813614" y="29383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84563" y="1918155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90935" y="3962897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53208" y="5093866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6" y="1266863"/>
            <a:ext cx="1009223" cy="1187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" y="2251947"/>
            <a:ext cx="1009223" cy="11879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3330424"/>
            <a:ext cx="1009223" cy="11879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8" y="4298629"/>
            <a:ext cx="1009223" cy="11879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65982" y="1444785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9086" y="2514822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9922" y="3592295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4627" y="4605129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SV4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7E25EAE-A2CF-4582-A139-6838CA94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239E-78DB-4DFF-AE67-90D59E613F8E}" type="datetime1">
              <a:rPr lang="en-US" smtClean="0"/>
              <a:t>8/8/2021</a:t>
            </a:fld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43032EB-092B-4105-BE27-B91B0B168879}"/>
              </a:ext>
            </a:extLst>
          </p:cNvPr>
          <p:cNvSpPr/>
          <p:nvPr/>
        </p:nvSpPr>
        <p:spPr>
          <a:xfrm>
            <a:off x="2895155" y="265662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Swarm Management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67D489E-1217-4989-B104-3207577FF90F}"/>
              </a:ext>
            </a:extLst>
          </p:cNvPr>
          <p:cNvSpPr/>
          <p:nvPr/>
        </p:nvSpPr>
        <p:spPr>
          <a:xfrm>
            <a:off x="2895155" y="479979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Swarm Management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A13EECC-E82C-4339-87B5-1BF48C680450}"/>
              </a:ext>
            </a:extLst>
          </p:cNvPr>
          <p:cNvSpPr/>
          <p:nvPr/>
        </p:nvSpPr>
        <p:spPr>
          <a:xfrm>
            <a:off x="2888389" y="1606310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Swarm Management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665825-16C5-482B-AB1A-5F868EA2C0E4}"/>
              </a:ext>
            </a:extLst>
          </p:cNvPr>
          <p:cNvSpPr/>
          <p:nvPr/>
        </p:nvSpPr>
        <p:spPr>
          <a:xfrm>
            <a:off x="4488054" y="265662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Maneuver Plan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82EF690-1471-4696-94EE-62AB9E80F344}"/>
              </a:ext>
            </a:extLst>
          </p:cNvPr>
          <p:cNvSpPr/>
          <p:nvPr/>
        </p:nvSpPr>
        <p:spPr>
          <a:xfrm>
            <a:off x="4488054" y="3728209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Maneuver Plan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1DC55FE-49CC-4739-BF3F-52BB89DD0C60}"/>
              </a:ext>
            </a:extLst>
          </p:cNvPr>
          <p:cNvSpPr/>
          <p:nvPr/>
        </p:nvSpPr>
        <p:spPr>
          <a:xfrm>
            <a:off x="4493497" y="479979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Maneuver 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52E915-C0EC-4AF7-8366-5B9372C0B6C2}"/>
              </a:ext>
            </a:extLst>
          </p:cNvPr>
          <p:cNvSpPr txBox="1"/>
          <p:nvPr/>
        </p:nvSpPr>
        <p:spPr>
          <a:xfrm>
            <a:off x="5553625" y="6094741"/>
            <a:ext cx="29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Images courtesy of NASA Ames Research Center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45490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Crosslink Enabled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49305" y="19921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249305" y="30589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49305" y="41257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249305" y="5192552"/>
            <a:ext cx="712685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98896" y="200287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04816" y="1727663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04816" y="2814729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OD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504816" y="3856870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08010" y="4936972"/>
            <a:ext cx="655552" cy="527732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OD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269443" y="1727663"/>
            <a:ext cx="516619" cy="3737041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Exchange ephemerides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905927" y="373165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Swarm Management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00414" y="3731654"/>
            <a:ext cx="1485412" cy="778163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Maneuver Plan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094901" y="1860813"/>
            <a:ext cx="516619" cy="371781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Exchange Maneuver Plans</a:t>
            </a:r>
          </a:p>
        </p:txBody>
      </p:sp>
      <p:sp>
        <p:nvSpPr>
          <p:cNvPr id="36" name="Isosceles Triangle 35"/>
          <p:cNvSpPr/>
          <p:nvPr/>
        </p:nvSpPr>
        <p:spPr>
          <a:xfrm>
            <a:off x="6784563" y="1773146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7813614" y="2802365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>
            <a:off x="6982751" y="3826190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>
            <a:off x="7441696" y="4954398"/>
            <a:ext cx="457200" cy="436765"/>
          </a:xfrm>
          <a:prstGeom prst="triangl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7813614" y="293839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784563" y="1918155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90935" y="3962897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53208" y="5093866"/>
            <a:ext cx="1524000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Δ</a:t>
            </a:r>
            <a:r>
              <a:rPr lang="en-US" dirty="0">
                <a:solidFill>
                  <a:schemeClr val="bg1"/>
                </a:solidFill>
              </a:rPr>
              <a:t>V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6" y="1266863"/>
            <a:ext cx="1009223" cy="11879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" y="2251947"/>
            <a:ext cx="1009223" cy="11879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35" y="3330424"/>
            <a:ext cx="1009223" cy="11879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8" y="4298629"/>
            <a:ext cx="1009223" cy="11879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65982" y="1444785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69086" y="2514822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9922" y="3592295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SV3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4627" y="4605129"/>
            <a:ext cx="54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SV4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7E25EAE-A2CF-4582-A139-6838CA94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4660D-9565-4878-98D2-343AB8609F01}" type="datetime1">
              <a:rPr lang="en-US" smtClean="0"/>
              <a:t>8/8/2021</a:t>
            </a:fld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8867F93-1C52-418C-BEFD-7AE40136D9F9}"/>
              </a:ext>
            </a:extLst>
          </p:cNvPr>
          <p:cNvSpPr txBox="1"/>
          <p:nvPr/>
        </p:nvSpPr>
        <p:spPr>
          <a:xfrm>
            <a:off x="5553625" y="6094741"/>
            <a:ext cx="29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Images courtesy of NASA Ames Research Center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6494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3C56C-D497-45E8-8704-49BF411DE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Evaluation Criteria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23A3F5A-71C7-4A34-AAD1-A6FEC4F80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6509763"/>
              </p:ext>
            </p:extLst>
          </p:nvPr>
        </p:nvGraphicFramePr>
        <p:xfrm>
          <a:off x="1391802" y="2468880"/>
          <a:ext cx="6360396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668">
                  <a:extLst>
                    <a:ext uri="{9D8B030D-6E8A-4147-A177-3AD203B41FA5}">
                      <a16:colId xmlns:a16="http://schemas.microsoft.com/office/drawing/2014/main" val="2508689029"/>
                    </a:ext>
                  </a:extLst>
                </a:gridCol>
                <a:gridCol w="1368688">
                  <a:extLst>
                    <a:ext uri="{9D8B030D-6E8A-4147-A177-3AD203B41FA5}">
                      <a16:colId xmlns:a16="http://schemas.microsoft.com/office/drawing/2014/main" val="3122452030"/>
                    </a:ext>
                  </a:extLst>
                </a:gridCol>
                <a:gridCol w="2324040">
                  <a:extLst>
                    <a:ext uri="{9D8B030D-6E8A-4147-A177-3AD203B41FA5}">
                      <a16:colId xmlns:a16="http://schemas.microsoft.com/office/drawing/2014/main" val="38634218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Metric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453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Swarm</a:t>
                      </a:r>
                      <a:r>
                        <a:rPr lang="en-US" sz="1800" baseline="0" dirty="0"/>
                        <a:t> Maintenance Efficiency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Δ</a:t>
                      </a:r>
                      <a:r>
                        <a:rPr lang="en-US" sz="1800" dirty="0"/>
                        <a:t>V [cm/s]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Commanded</a:t>
                      </a:r>
                      <a:r>
                        <a:rPr lang="en-US" sz="1800" baseline="0" dirty="0"/>
                        <a:t> maneuvers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172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Swarm Maintenance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dirty="0"/>
                        <a:t>σ</a:t>
                      </a:r>
                      <a:r>
                        <a:rPr lang="en-US" sz="1800" baseline="-25000" dirty="0"/>
                        <a:t>ROE</a:t>
                      </a:r>
                      <a:r>
                        <a:rPr lang="en-US" sz="1800" baseline="0" dirty="0"/>
                        <a:t> [</a:t>
                      </a:r>
                      <a:r>
                        <a:rPr lang="en-US" sz="1800" baseline="0" dirty="0" err="1"/>
                        <a:t>n.d.</a:t>
                      </a:r>
                      <a:r>
                        <a:rPr lang="en-US" sz="1800" baseline="0" dirty="0"/>
                        <a:t>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Definitive ephemerides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284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Swarm Maintenance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 err="1"/>
                        <a:t>n</a:t>
                      </a:r>
                      <a:r>
                        <a:rPr lang="en-US" sz="1800" baseline="-25000" dirty="0" err="1"/>
                        <a:t>mnvrs</a:t>
                      </a:r>
                      <a:r>
                        <a:rPr lang="en-US" sz="1800" baseline="0" dirty="0"/>
                        <a:t> [</a:t>
                      </a:r>
                      <a:r>
                        <a:rPr lang="en-US" sz="1800" baseline="0" dirty="0" err="1"/>
                        <a:t>n.d.</a:t>
                      </a:r>
                      <a:r>
                        <a:rPr lang="en-US" sz="1800" baseline="0" dirty="0"/>
                        <a:t>]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Commanded maneuvers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15515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FDA76-33F5-40C7-B04D-5B290D48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C2293-BAE0-4B5D-9FB1-70A9738E198C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EFFF2F-9396-4873-9111-1AE454214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D3FD8E-9526-4DDB-A5AC-FCDF4643E4FA}"/>
              </a:ext>
            </a:extLst>
          </p:cNvPr>
          <p:cNvSpPr txBox="1">
            <a:spLocks/>
          </p:cNvSpPr>
          <p:nvPr/>
        </p:nvSpPr>
        <p:spPr>
          <a:xfrm>
            <a:off x="628650" y="817540"/>
            <a:ext cx="7886700" cy="1081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Quantitative comparison between ground commanded maneuvers and autonomous formation maintenance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1717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687AF-719C-4E02-BE61-A3EE26A42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Experiment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089E-794D-44F3-A06B-0CAE80B19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Crosslink is necessary for full demonstration of autonomous capability</a:t>
            </a:r>
          </a:p>
          <a:p>
            <a:pPr lvl="1"/>
            <a:r>
              <a:rPr lang="en-US" dirty="0"/>
              <a:t>During earlier stages of the mission, Crosslink radios are not available</a:t>
            </a:r>
          </a:p>
          <a:p>
            <a:pPr lvl="1"/>
            <a:r>
              <a:rPr lang="en-US" dirty="0"/>
              <a:t>CFA can operate each vehicle independently of each other but requires knowledge of other vehicle positions</a:t>
            </a:r>
          </a:p>
          <a:p>
            <a:r>
              <a:rPr lang="en-US" dirty="0"/>
              <a:t>Two autonomously operated swarms pose significant risk to each other</a:t>
            </a:r>
          </a:p>
          <a:p>
            <a:pPr lvl="1"/>
            <a:r>
              <a:rPr lang="en-US" dirty="0"/>
              <a:t>No cross-swarm communication</a:t>
            </a:r>
          </a:p>
          <a:p>
            <a:pPr lvl="1"/>
            <a:r>
              <a:rPr lang="en-US" dirty="0"/>
              <a:t>Mitigated by screening Starling maneuvers on the ground</a:t>
            </a:r>
          </a:p>
          <a:p>
            <a:pPr lvl="2"/>
            <a:r>
              <a:rPr lang="en-US" dirty="0"/>
              <a:t>Large impact on experiment </a:t>
            </a:r>
            <a:r>
              <a:rPr lang="en-US" dirty="0" err="1"/>
              <a:t>ConOps</a:t>
            </a:r>
            <a:endParaRPr lang="en-US" dirty="0"/>
          </a:p>
          <a:p>
            <a:pPr lvl="2"/>
            <a:r>
              <a:rPr lang="en-US" dirty="0"/>
              <a:t>Impacts CFA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6FCF3-E000-4053-B879-CABD75AC3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47612-17F2-490D-8539-19E086536C28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DBDB4-2663-43BD-B5CE-007A64CC2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7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0BB31-FAB4-4F1F-A633-3F29D0B32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8312E-D3ED-427C-A62A-15DEB47F4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Starling Mission Overview</a:t>
            </a:r>
          </a:p>
          <a:p>
            <a:pPr lvl="1"/>
            <a:r>
              <a:rPr lang="en-US" dirty="0"/>
              <a:t>Partners</a:t>
            </a:r>
          </a:p>
          <a:p>
            <a:pPr lvl="1"/>
            <a:r>
              <a:rPr lang="en-US" dirty="0"/>
              <a:t>Motivation</a:t>
            </a:r>
          </a:p>
          <a:p>
            <a:pPr lvl="1"/>
            <a:r>
              <a:rPr lang="en-US" dirty="0"/>
              <a:t>Swarm Overview</a:t>
            </a:r>
          </a:p>
          <a:p>
            <a:r>
              <a:rPr lang="en-US" dirty="0"/>
              <a:t>ROMEO Overview</a:t>
            </a:r>
          </a:p>
          <a:p>
            <a:pPr lvl="1"/>
            <a:r>
              <a:rPr lang="en-US" dirty="0"/>
              <a:t>Objective</a:t>
            </a:r>
          </a:p>
          <a:p>
            <a:pPr lvl="1"/>
            <a:r>
              <a:rPr lang="en-US" dirty="0"/>
              <a:t>Setup</a:t>
            </a:r>
          </a:p>
          <a:p>
            <a:pPr lvl="1"/>
            <a:r>
              <a:rPr lang="en-US" dirty="0"/>
              <a:t>Challenges</a:t>
            </a:r>
          </a:p>
          <a:p>
            <a:r>
              <a:rPr lang="en-US" dirty="0"/>
              <a:t>Future 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EB2CC-9424-46A6-B500-E676C17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19F97-4607-419B-9178-47498F3DB119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82F6BB-A55B-43A7-AA98-7629D8D4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A47F-3C99-4308-9675-0860780E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Experiment </a:t>
            </a:r>
            <a:r>
              <a:rPr lang="en-US" b="1" dirty="0" err="1"/>
              <a:t>ConOps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4BA08-39AE-4192-B41E-2A92A9FF4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Ground uploads CFA configuration prior to experiment window</a:t>
            </a:r>
          </a:p>
          <a:p>
            <a:pPr marL="514350" indent="-514350">
              <a:buAutoNum type="arabicPeriod"/>
            </a:pPr>
            <a:r>
              <a:rPr lang="en-US" dirty="0"/>
              <a:t>CFA Generates a maneuver plan</a:t>
            </a:r>
          </a:p>
          <a:p>
            <a:pPr lvl="1"/>
            <a:r>
              <a:rPr lang="en-US" dirty="0"/>
              <a:t>1+ hours</a:t>
            </a:r>
          </a:p>
          <a:p>
            <a:pPr marL="514350" indent="-514350">
              <a:buAutoNum type="arabicPeriod"/>
            </a:pPr>
            <a:r>
              <a:rPr lang="en-US" dirty="0"/>
              <a:t>Plan is screened by ground for potential collisions</a:t>
            </a:r>
          </a:p>
          <a:p>
            <a:pPr lvl="1"/>
            <a:r>
              <a:rPr lang="en-US" dirty="0"/>
              <a:t>7+ hours</a:t>
            </a:r>
          </a:p>
          <a:p>
            <a:pPr marL="514350" indent="-514350">
              <a:buAutoNum type="arabicPeriod"/>
            </a:pPr>
            <a:r>
              <a:rPr lang="en-US" dirty="0"/>
              <a:t>24-hour notification period for maneuvers to be distributed to relevant parties</a:t>
            </a:r>
          </a:p>
          <a:p>
            <a:pPr lvl="1"/>
            <a:r>
              <a:rPr lang="en-US" dirty="0"/>
              <a:t>Allows for abort command to be sent</a:t>
            </a:r>
          </a:p>
          <a:p>
            <a:pPr marL="514350" indent="-514350">
              <a:buAutoNum type="arabicPeriod"/>
            </a:pPr>
            <a:r>
              <a:rPr lang="en-US" dirty="0"/>
              <a:t>Maneuvers executed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Ground performs orbit determination and evaluates maneuver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80B9E-57A9-4B80-8FF1-B4FDB065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FD415-947E-493E-A7B4-6E5E13102F6B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0C5538-DA6B-4018-A071-D8798F39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8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8CFFE-C113-46B2-99C4-2B83DB8D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Future Work and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BD971-078F-4B1D-802C-C421CB62C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to have distinct swarms communicate with each other needs to be developed</a:t>
            </a:r>
          </a:p>
          <a:p>
            <a:r>
              <a:rPr lang="en-US" dirty="0"/>
              <a:t>As technology gains maturity need for ground validation is reduced</a:t>
            </a:r>
          </a:p>
          <a:p>
            <a:r>
              <a:rPr lang="en-US" dirty="0"/>
              <a:t>Use demonstrated technologies on larger swarms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96F35-0080-44E1-A3F3-DE7348F1D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9740-C88E-48D4-9CD8-013E5A22C9C4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E6DC1-FBAA-47A7-A195-D3241765A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8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5CB4F-A4A0-47EB-812F-5F115F22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90904-7310-49FA-AF9F-47A4A447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01492-4948-455F-B4AE-69C7F238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4D5B-FC5B-473B-B07C-556CA4359BD0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82D9A4-CE96-4B51-AA50-FFDAAC03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EBA90-E280-48C5-A977-26170AE80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Starling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42264-01AC-4469-9258-5A69C38B5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Multi-CubeSat mission to demonstrate swarm technologies</a:t>
            </a:r>
          </a:p>
          <a:p>
            <a:pPr lvl="1"/>
            <a:r>
              <a:rPr lang="en-US" dirty="0"/>
              <a:t>4 – 6U spacecraft</a:t>
            </a:r>
          </a:p>
          <a:p>
            <a:pPr lvl="1"/>
            <a:r>
              <a:rPr lang="en-US" dirty="0"/>
              <a:t>550km Sun-Synchronous orbit</a:t>
            </a:r>
          </a:p>
          <a:p>
            <a:pPr lvl="1"/>
            <a:r>
              <a:rPr lang="en-US" dirty="0"/>
              <a:t>26-week mission set to launch in mid-2022</a:t>
            </a:r>
          </a:p>
          <a:p>
            <a:pPr lvl="1"/>
            <a:r>
              <a:rPr lang="en-US" dirty="0"/>
              <a:t>Four onboard experiments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756240-E23E-4609-9F93-53A9AC01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711C1-C5B3-4E9B-8A45-AA949D716775}" type="datetime1">
              <a:rPr lang="en-US" smtClean="0"/>
              <a:t>8/8/2021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8DD3A-5794-43EA-9F37-2D4B0372D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39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F9451-F9BB-4D2D-A5C7-6058CEF59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Starling Partners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95778B1-63D1-4EB0-9956-6203D029FD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192967"/>
              </p:ext>
            </p:extLst>
          </p:nvPr>
        </p:nvGraphicFramePr>
        <p:xfrm>
          <a:off x="628650" y="817561"/>
          <a:ext cx="7886700" cy="5431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3714545313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2880757080"/>
                    </a:ext>
                  </a:extLst>
                </a:gridCol>
              </a:tblGrid>
              <a:tr h="387986">
                <a:tc>
                  <a:txBody>
                    <a:bodyPr/>
                    <a:lstStyle/>
                    <a:p>
                      <a:r>
                        <a:rPr lang="en-US" dirty="0"/>
                        <a:t>Partners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Role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437681"/>
                  </a:ext>
                </a:extLst>
              </a:tr>
              <a:tr h="1842935">
                <a:tc>
                  <a:txBody>
                    <a:bodyPr/>
                    <a:lstStyle/>
                    <a:p>
                      <a:r>
                        <a:rPr lang="en-US" dirty="0"/>
                        <a:t>NASA Ames Research</a:t>
                      </a:r>
                      <a:r>
                        <a:rPr lang="en-US" baseline="0" dirty="0"/>
                        <a:t> Center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Project</a:t>
                      </a:r>
                      <a:r>
                        <a:rPr lang="en-US" baseline="0" dirty="0"/>
                        <a:t> Management</a:t>
                      </a:r>
                    </a:p>
                    <a:p>
                      <a:r>
                        <a:rPr lang="en-US" baseline="0" dirty="0"/>
                        <a:t>Systems Engineering</a:t>
                      </a:r>
                    </a:p>
                    <a:p>
                      <a:r>
                        <a:rPr lang="en-US" baseline="0" dirty="0"/>
                        <a:t>Payload Avionics &amp; Software</a:t>
                      </a:r>
                    </a:p>
                    <a:p>
                      <a:r>
                        <a:rPr lang="en-US" baseline="0" dirty="0"/>
                        <a:t>Propulsion System</a:t>
                      </a:r>
                    </a:p>
                    <a:p>
                      <a:r>
                        <a:rPr lang="en-US" baseline="0" dirty="0"/>
                        <a:t>Spacecraft I&amp;T</a:t>
                      </a:r>
                    </a:p>
                    <a:p>
                      <a:r>
                        <a:rPr lang="en-US" baseline="0" dirty="0"/>
                        <a:t>Mission &amp; Experiment Operations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754356"/>
                  </a:ext>
                </a:extLst>
              </a:tr>
              <a:tr h="678976">
                <a:tc>
                  <a:txBody>
                    <a:bodyPr/>
                    <a:lstStyle/>
                    <a:p>
                      <a:r>
                        <a:rPr lang="en-US" dirty="0"/>
                        <a:t>Blue</a:t>
                      </a:r>
                      <a:r>
                        <a:rPr lang="en-US" baseline="0" dirty="0"/>
                        <a:t> Canyon Technologies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Spacecraft</a:t>
                      </a:r>
                      <a:r>
                        <a:rPr lang="en-US" baseline="0" dirty="0"/>
                        <a:t> Bus</a:t>
                      </a:r>
                    </a:p>
                    <a:p>
                      <a:r>
                        <a:rPr lang="en-US" baseline="0" dirty="0"/>
                        <a:t>Spacecraft Operations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96544"/>
                  </a:ext>
                </a:extLst>
              </a:tr>
              <a:tr h="969966">
                <a:tc>
                  <a:txBody>
                    <a:bodyPr/>
                    <a:lstStyle/>
                    <a:p>
                      <a:r>
                        <a:rPr lang="en-US" dirty="0"/>
                        <a:t>NASA Launch Services</a:t>
                      </a:r>
                      <a:r>
                        <a:rPr lang="en-US" baseline="0" dirty="0"/>
                        <a:t> Program</a:t>
                      </a:r>
                    </a:p>
                    <a:p>
                      <a:r>
                        <a:rPr lang="en-US" dirty="0"/>
                        <a:t> Launch</a:t>
                      </a:r>
                      <a:r>
                        <a:rPr lang="en-US" baseline="0" dirty="0"/>
                        <a:t> Provider: Firefly Black</a:t>
                      </a:r>
                      <a:endParaRPr lang="en-US" dirty="0"/>
                    </a:p>
                    <a:p>
                      <a:r>
                        <a:rPr lang="en-US" dirty="0"/>
                        <a:t> Launch</a:t>
                      </a:r>
                      <a:r>
                        <a:rPr lang="en-US" baseline="0" dirty="0"/>
                        <a:t> Integrator: </a:t>
                      </a:r>
                      <a:r>
                        <a:rPr lang="en-US" dirty="0" err="1"/>
                        <a:t>Nanoracks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4859302"/>
                  </a:ext>
                </a:extLst>
              </a:tr>
              <a:tr h="387986">
                <a:tc>
                  <a:txBody>
                    <a:bodyPr/>
                    <a:lstStyle/>
                    <a:p>
                      <a:r>
                        <a:rPr lang="en-US" dirty="0"/>
                        <a:t>Stanford</a:t>
                      </a:r>
                      <a:r>
                        <a:rPr lang="en-US" baseline="0" dirty="0"/>
                        <a:t> University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Navigation Experiment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087359"/>
                  </a:ext>
                </a:extLst>
              </a:tr>
              <a:tr h="387986">
                <a:tc>
                  <a:txBody>
                    <a:bodyPr/>
                    <a:lstStyle/>
                    <a:p>
                      <a:r>
                        <a:rPr lang="en-US" dirty="0"/>
                        <a:t>Emergent Space Technologies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Cluster</a:t>
                      </a:r>
                      <a:r>
                        <a:rPr lang="en-US" baseline="0" dirty="0"/>
                        <a:t> Management Software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73233"/>
                  </a:ext>
                </a:extLst>
              </a:tr>
              <a:tr h="387986">
                <a:tc>
                  <a:txBody>
                    <a:bodyPr/>
                    <a:lstStyle/>
                    <a:p>
                      <a:r>
                        <a:rPr lang="en-US" dirty="0" err="1"/>
                        <a:t>CesiumAstro</a:t>
                      </a:r>
                      <a:r>
                        <a:rPr lang="en-US" dirty="0"/>
                        <a:t> Inc.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Crosslink Radios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186500"/>
                  </a:ext>
                </a:extLst>
              </a:tr>
              <a:tr h="387986">
                <a:tc>
                  <a:txBody>
                    <a:bodyPr/>
                    <a:lstStyle/>
                    <a:p>
                      <a:r>
                        <a:rPr lang="en-US" dirty="0"/>
                        <a:t>L3 Harris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Flight Dynamics System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63878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6B566-8773-4408-814A-4F8BE0D8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A2F8-A8F5-4BDE-9D24-A3A260DD85D5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9B03B-4ACC-4BC5-980A-78F7293E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5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9733D-44AC-4667-808A-E0D202D11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Starling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8A58E-F78C-47A8-9EA8-07C21922F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4623"/>
            <a:ext cx="7886700" cy="4342339"/>
          </a:xfrm>
        </p:spPr>
        <p:txBody>
          <a:bodyPr/>
          <a:lstStyle/>
          <a:p>
            <a:r>
              <a:rPr lang="en-US" dirty="0"/>
              <a:t>Swarms are becoming more popular</a:t>
            </a:r>
          </a:p>
          <a:p>
            <a:r>
              <a:rPr lang="en-US" dirty="0"/>
              <a:t>Large swarms of spacecraft require more effort to maintain</a:t>
            </a:r>
          </a:p>
          <a:p>
            <a:r>
              <a:rPr lang="en-US" dirty="0"/>
              <a:t>More effort to maintain means more people</a:t>
            </a:r>
          </a:p>
          <a:p>
            <a:r>
              <a:rPr lang="en-US" dirty="0"/>
              <a:t>As swarms become more prevalent, technologies to control and maintain large swarms will need to be developed.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07ACF-200A-4856-8964-A7D0571B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6FB69-2AA6-46C1-B770-D3BDD215530A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FC24D-8083-4325-A55A-9F19D25F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5D063D-843A-45F1-94E2-DFAFAAE9A212}"/>
              </a:ext>
            </a:extLst>
          </p:cNvPr>
          <p:cNvSpPr txBox="1"/>
          <p:nvPr/>
        </p:nvSpPr>
        <p:spPr>
          <a:xfrm>
            <a:off x="628650" y="888873"/>
            <a:ext cx="7886700" cy="707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Starling is a tech demo to advance technologies in autonomous swarm control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19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7988F-3075-4348-9C8D-CA97263E6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Onboard Experiments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F93CE4E-5A79-4338-9A43-894BAF977A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4025856"/>
              </p:ext>
            </p:extLst>
          </p:nvPr>
        </p:nvGraphicFramePr>
        <p:xfrm>
          <a:off x="628650" y="817563"/>
          <a:ext cx="78867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9224500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4970284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5220171"/>
                    </a:ext>
                  </a:extLst>
                </a:gridCol>
              </a:tblGrid>
              <a:tr h="325319">
                <a:tc>
                  <a:txBody>
                    <a:bodyPr/>
                    <a:lstStyle/>
                    <a:p>
                      <a:r>
                        <a:rPr lang="en-US" dirty="0"/>
                        <a:t>Experiments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Approach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137197"/>
                  </a:ext>
                </a:extLst>
              </a:tr>
              <a:tr h="1057286"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ROMEO - </a:t>
                      </a:r>
                    </a:p>
                    <a:p>
                      <a:pPr lvl="0">
                        <a:buNone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Onboard Cluster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Flight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Control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trike="noStrike" dirty="0">
                          <a:solidFill>
                            <a:schemeClr val="tx1"/>
                          </a:solidFill>
                        </a:rPr>
                        <a:t>Emergent – Cluster</a:t>
                      </a:r>
                      <a:r>
                        <a:rPr lang="en-US" sz="1600" strike="noStrike" baseline="0" dirty="0">
                          <a:solidFill>
                            <a:schemeClr val="tx1"/>
                          </a:solidFill>
                        </a:rPr>
                        <a:t> Flight Application (CFA) Software</a:t>
                      </a:r>
                      <a:endParaRPr lang="en-US" sz="1600" strike="noStrik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strike="noStrike" dirty="0">
                          <a:solidFill>
                            <a:schemeClr val="tx1"/>
                          </a:solidFill>
                        </a:rPr>
                        <a:t>Implement CFA in Payload software and demonstrate automated cluster station-keeping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4060069"/>
                  </a:ext>
                </a:extLst>
              </a:tr>
              <a:tr h="105728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MANET - Crosslink/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CesiumAstro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strike="noStrike" dirty="0">
                          <a:solidFill>
                            <a:schemeClr val="tx1"/>
                          </a:solidFill>
                        </a:rPr>
                        <a:t>–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>
                          <a:solidFill>
                            <a:schemeClr val="tx1"/>
                          </a:solidFill>
                        </a:rPr>
                        <a:t>CommPack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S-band Crosslink Radio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Implement BATMAN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networking protocol and demonstrate onboard network management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380075"/>
                  </a:ext>
                </a:extLst>
              </a:tr>
              <a:tr h="130127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DSA - Distributed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Spacecraft Autonomy 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DSA Project out of NASA Game Changing Development (GCD) Program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Detect Total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Electron Count (TEC) using bus L1/L2 GPS receiver, and have swarm autonomously change observation tactics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141342"/>
                  </a:ext>
                </a:extLst>
              </a:tr>
              <a:tr h="1301275"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StarFOX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- Relative Navigation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Stanford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– Dr. Simone D’Amico for Relative Navigation algorithms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Use bus star tracker to image fellow</a:t>
                      </a:r>
                      <a:r>
                        <a:rPr lang="en-US" sz="1600" baseline="0" dirty="0">
                          <a:solidFill>
                            <a:schemeClr val="tx1"/>
                          </a:solidFill>
                        </a:rPr>
                        <a:t> swarm S/C over multiple orbits and run payload software to determine relative position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213300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31D1A-E2AD-4C47-AB0D-91774FC2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84BC-F0F3-4C8B-B57E-7B1B2CDB446E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C94A8-1147-48BF-9B5E-A439F1886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3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C4E7F-BC51-403A-AC5D-E9BE8944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Swarm vs. Constellation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544C26-288D-4B71-B3F1-12DC009873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Swarm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9F378-22DC-411A-91ED-0C294433F29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2+ distributed spacecraft</a:t>
            </a:r>
          </a:p>
          <a:p>
            <a:r>
              <a:rPr lang="en-US" dirty="0"/>
              <a:t>Relative navigation and control</a:t>
            </a:r>
          </a:p>
          <a:p>
            <a:r>
              <a:rPr lang="en-US" dirty="0"/>
              <a:t>Inter-satellite distance magnitude is fraction of orbital distance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79EABA-374E-47AB-9039-4A6A69C231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Constellation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7EFE65-B25C-4DDF-9079-6A3D2EB3876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2+ distributed spacecraft</a:t>
            </a:r>
          </a:p>
          <a:p>
            <a:r>
              <a:rPr lang="en-US" dirty="0"/>
              <a:t>Inter-satellite distance magnitude is same as orbital distance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45482-8C0B-4201-8A33-147F2802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EAE85-21F5-4AF5-8C29-FD4BFE55823E}" type="datetime1">
              <a:rPr lang="en-US" smtClean="0"/>
              <a:t>8/8/2021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27C53-ECB6-4461-8884-704682307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2EE66-7DF0-4C40-AE62-5F4BF7F24E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21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996410" y="2242566"/>
            <a:ext cx="6711972" cy="6418479"/>
            <a:chOff x="-1005375" y="1993981"/>
            <a:chExt cx="6711972" cy="6418479"/>
          </a:xfrm>
        </p:grpSpPr>
        <p:grpSp>
          <p:nvGrpSpPr>
            <p:cNvPr id="27" name="Group 26"/>
            <p:cNvGrpSpPr/>
            <p:nvPr/>
          </p:nvGrpSpPr>
          <p:grpSpPr>
            <a:xfrm>
              <a:off x="-1005375" y="1993981"/>
              <a:ext cx="6711972" cy="6418479"/>
              <a:chOff x="-983138" y="1993981"/>
              <a:chExt cx="6711972" cy="64184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5544873" y="2776217"/>
                    <a:ext cx="183961" cy="25289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acc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44873" y="2776217"/>
                    <a:ext cx="183961" cy="25289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2581" t="-16667" r="-67742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3308739" y="3136525"/>
                    <a:ext cx="202170" cy="25289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61" name="TextBox 6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8739" y="3136525"/>
                    <a:ext cx="202170" cy="25289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242" t="-16667" r="-60606"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TextBox 80"/>
                  <p:cNvSpPr txBox="1"/>
                  <p:nvPr/>
                </p:nvSpPr>
                <p:spPr>
                  <a:xfrm>
                    <a:off x="3481662" y="2364032"/>
                    <a:ext cx="172804" cy="252890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81" name="TextBox 8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81662" y="2364032"/>
                    <a:ext cx="172804" cy="25289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8571" t="-19512" r="-67857" b="-73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" name="Straight Arrow Connector 9"/>
              <p:cNvCxnSpPr/>
              <p:nvPr/>
            </p:nvCxnSpPr>
            <p:spPr>
              <a:xfrm flipV="1">
                <a:off x="2133600" y="3669278"/>
                <a:ext cx="1994472" cy="119340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oup 16"/>
              <p:cNvGrpSpPr/>
              <p:nvPr/>
            </p:nvGrpSpPr>
            <p:grpSpPr>
              <a:xfrm>
                <a:off x="3535304" y="2559575"/>
                <a:ext cx="1979666" cy="1075803"/>
                <a:chOff x="3604057" y="2492922"/>
                <a:chExt cx="1979666" cy="1075803"/>
              </a:xfrm>
            </p:grpSpPr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4295346" y="2836009"/>
                  <a:ext cx="1288377" cy="71292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 flipH="1" flipV="1">
                  <a:off x="3723219" y="2492922"/>
                  <a:ext cx="584002" cy="107580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H="1" flipV="1">
                  <a:off x="3604057" y="3189875"/>
                  <a:ext cx="697716" cy="3788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>
              <a:xfrm flipV="1">
                <a:off x="4248466" y="2870734"/>
                <a:ext cx="62824" cy="596143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Arc 25"/>
              <p:cNvSpPr>
                <a:spLocks noChangeAspect="1"/>
              </p:cNvSpPr>
              <p:nvPr/>
            </p:nvSpPr>
            <p:spPr>
              <a:xfrm>
                <a:off x="-334218" y="2642901"/>
                <a:ext cx="5120640" cy="5120640"/>
              </a:xfrm>
              <a:prstGeom prst="arc">
                <a:avLst>
                  <a:gd name="adj1" fmla="val 12714766"/>
                  <a:gd name="adj2" fmla="val 1115527"/>
                </a:avLst>
              </a:prstGeom>
              <a:ln>
                <a:solidFill>
                  <a:srgbClr val="00B0F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Arc 75"/>
              <p:cNvSpPr>
                <a:spLocks noChangeAspect="1"/>
              </p:cNvSpPr>
              <p:nvPr/>
            </p:nvSpPr>
            <p:spPr>
              <a:xfrm>
                <a:off x="-983138" y="1993981"/>
                <a:ext cx="6418479" cy="6418479"/>
              </a:xfrm>
              <a:prstGeom prst="arc">
                <a:avLst>
                  <a:gd name="adj1" fmla="val 13659798"/>
                  <a:gd name="adj2" fmla="val 929057"/>
                </a:avLst>
              </a:prstGeom>
              <a:ln>
                <a:solidFill>
                  <a:srgbClr val="7030A0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NASA Satellite Camera Provides “EPIC” View of Earth | NASA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006" b="92969" l="5420" r="98145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802" y="3246363"/>
                <a:ext cx="3022600" cy="3022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4443490" y="2612019"/>
              <a:ext cx="1053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Deputy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314017" y="3556023"/>
              <a:ext cx="1053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Chief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Hill Frame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04800" y="875120"/>
            <a:ext cx="8534400" cy="13589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Relative motion modeled in the Hill frame (sometimes referred to as RIC, LVLH)</a:t>
            </a:r>
          </a:p>
          <a:p>
            <a:pPr lvl="1"/>
            <a:r>
              <a:rPr lang="en-US" sz="1600" dirty="0"/>
              <a:t>Note: tangential direction is not the same as the in-track direction for non-circular orbits, relative motion analysis frequently assumes circular orbits (</a:t>
            </a:r>
            <a:r>
              <a:rPr lang="en-US" sz="1600" i="1" dirty="0"/>
              <a:t>e</a:t>
            </a:r>
            <a:r>
              <a:rPr lang="en-US" sz="1600" dirty="0"/>
              <a:t>~0)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5859" y="5771575"/>
            <a:ext cx="1053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to scale!</a:t>
            </a:r>
          </a:p>
        </p:txBody>
      </p:sp>
      <p:sp>
        <p:nvSpPr>
          <p:cNvPr id="88" name="Content Placeholder 1"/>
          <p:cNvSpPr txBox="1">
            <a:spLocks/>
          </p:cNvSpPr>
          <p:nvPr/>
        </p:nvSpPr>
        <p:spPr>
          <a:xfrm>
            <a:off x="5923744" y="2237764"/>
            <a:ext cx="2912399" cy="38457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Radial</a:t>
            </a:r>
            <a:r>
              <a:rPr lang="en-US" sz="2400" dirty="0"/>
              <a:t> direction lies along position vector to chief</a:t>
            </a:r>
          </a:p>
          <a:p>
            <a:pPr marL="0" indent="0">
              <a:buNone/>
            </a:pPr>
            <a:r>
              <a:rPr lang="en-US" sz="2400" b="1" dirty="0"/>
              <a:t>Tangential</a:t>
            </a:r>
            <a:r>
              <a:rPr lang="en-US" sz="2400" dirty="0"/>
              <a:t> direction completes the right-handed triad</a:t>
            </a:r>
            <a:endParaRPr lang="en-US" sz="1600" dirty="0"/>
          </a:p>
          <a:p>
            <a:pPr marL="0" indent="0">
              <a:buNone/>
            </a:pPr>
            <a:r>
              <a:rPr lang="en-US" sz="2400" b="1" dirty="0"/>
              <a:t>Normal</a:t>
            </a:r>
            <a:r>
              <a:rPr lang="en-US" sz="2400" dirty="0"/>
              <a:t> direction lies along the chief orbit normal 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700723" y="4253614"/>
            <a:ext cx="6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1600" b="0" dirty="0"/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674357" y="4257982"/>
                <a:ext cx="1669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357" y="4257982"/>
                <a:ext cx="166969" cy="276999"/>
              </a:xfrm>
              <a:prstGeom prst="rect">
                <a:avLst/>
              </a:prstGeom>
              <a:blipFill>
                <a:blip r:embed="rId7"/>
                <a:stretch>
                  <a:fillRect l="-44444" t="-45652" r="-107407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4337989" y="3315050"/>
                <a:ext cx="185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89" y="3315050"/>
                <a:ext cx="185564" cy="276999"/>
              </a:xfrm>
              <a:prstGeom prst="rect">
                <a:avLst/>
              </a:prstGeom>
              <a:blipFill>
                <a:blip r:embed="rId8"/>
                <a:stretch>
                  <a:fillRect l="-33333" t="-48889" r="-10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9554">
            <a:off x="4137302" y="2503707"/>
            <a:ext cx="529381" cy="62310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4111">
            <a:off x="4088989" y="3394583"/>
            <a:ext cx="529381" cy="62310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ABB632-803B-4691-989A-7C09C5DF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F82A6-B70A-448B-8DC0-0F3B647A333E}" type="datetime1">
              <a:rPr lang="en-US" smtClean="0"/>
              <a:t>8/8/2021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59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Relative Orbital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F2107-1728-CF4B-B9CE-67131BF22805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4294967295"/>
              </p:nvPr>
            </p:nvSpPr>
            <p:spPr>
              <a:xfrm>
                <a:off x="304800" y="960337"/>
                <a:ext cx="8534400" cy="135731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sz="2400" dirty="0"/>
                  <a:t>Starling formation designed using </a:t>
                </a:r>
                <a:r>
                  <a:rPr lang="en-US" sz="2400" b="1" dirty="0"/>
                  <a:t>relative orbital elements (ROE) </a:t>
                </a:r>
                <a:r>
                  <a:rPr lang="en-US" sz="2400" dirty="0"/>
                  <a:t>as articulated by D’Amico and </a:t>
                </a:r>
                <a:r>
                  <a:rPr lang="en-US" sz="2400" dirty="0" err="1"/>
                  <a:t>Montenbruck</a:t>
                </a:r>
                <a:endParaRPr lang="en-US" sz="2400" dirty="0"/>
              </a:p>
              <a:p>
                <a:r>
                  <a:rPr lang="en-US" sz="2400" dirty="0"/>
                  <a:t>ROE derived from inclination and eccentricity vectors</a:t>
                </a:r>
              </a:p>
              <a:p>
                <a:pPr lvl="1"/>
                <a:r>
                  <a:rPr lang="en-US" sz="2000" dirty="0"/>
                  <a:t>φ is the relative eccentricity phase angle (function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pPr lvl="1"/>
                <a:r>
                  <a:rPr lang="en-US" sz="2000" dirty="0"/>
                  <a:t>θ is the argument latitude where the chief and deputy orbital planes intersect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304800" y="960337"/>
                <a:ext cx="8534400" cy="1357312"/>
              </a:xfrm>
              <a:blipFill>
                <a:blip r:embed="rId2"/>
                <a:stretch>
                  <a:fillRect l="-500" t="-7658" r="-857" b="-2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812015" y="2624161"/>
            <a:ext cx="2805425" cy="1648740"/>
            <a:chOff x="4357193" y="2654796"/>
            <a:chExt cx="3564221" cy="2094682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6324602" y="2962500"/>
              <a:ext cx="0" cy="17869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572000" y="3886200"/>
              <a:ext cx="33494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4953000" y="3200400"/>
              <a:ext cx="2743200" cy="1371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248400" y="3223565"/>
              <a:ext cx="0" cy="66263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6324600" y="3962400"/>
              <a:ext cx="1295400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5748752" y="3404940"/>
                  <a:ext cx="4234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8752" y="3404940"/>
                  <a:ext cx="423449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5455" r="-34545" b="-3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696455" y="4002419"/>
                  <a:ext cx="55168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6455" y="4002419"/>
                  <a:ext cx="55168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9444" r="-31944" b="-3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221046" y="2654796"/>
                  <a:ext cx="207108" cy="2844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21046" y="2654796"/>
                  <a:ext cx="207108" cy="284436"/>
                </a:xfrm>
                <a:prstGeom prst="rect">
                  <a:avLst/>
                </a:prstGeom>
                <a:blipFill>
                  <a:blip r:embed="rId5"/>
                  <a:stretch>
                    <a:fillRect l="-48148" t="-21622" r="-70370" b="-378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357193" y="3743981"/>
                  <a:ext cx="195823" cy="2844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7193" y="3743981"/>
                  <a:ext cx="195823" cy="284437"/>
                </a:xfrm>
                <a:prstGeom prst="rect">
                  <a:avLst/>
                </a:prstGeom>
                <a:blipFill>
                  <a:blip r:embed="rId6"/>
                  <a:stretch>
                    <a:fillRect l="-46154" t="-21622" r="-65385" b="-378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6774215" y="2624161"/>
            <a:ext cx="1798499" cy="1688833"/>
            <a:chOff x="5026470" y="2672015"/>
            <a:chExt cx="2284948" cy="2145620"/>
          </a:xfrm>
        </p:grpSpPr>
        <p:cxnSp>
          <p:nvCxnSpPr>
            <p:cNvPr id="53" name="Straight Arrow Connector 52"/>
            <p:cNvCxnSpPr/>
            <p:nvPr/>
          </p:nvCxnSpPr>
          <p:spPr>
            <a:xfrm flipV="1">
              <a:off x="6324599" y="2973610"/>
              <a:ext cx="0" cy="18440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>
              <a:off x="5278404" y="3886200"/>
              <a:ext cx="203301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/>
            <p:cNvSpPr/>
            <p:nvPr/>
          </p:nvSpPr>
          <p:spPr>
            <a:xfrm>
              <a:off x="5639185" y="3200400"/>
              <a:ext cx="1370832" cy="1371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6248400" y="3223565"/>
              <a:ext cx="0" cy="662635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6343316" y="3962400"/>
              <a:ext cx="616812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5748752" y="3404940"/>
                  <a:ext cx="4234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8752" y="3404940"/>
                  <a:ext cx="42344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25926" r="-37037" b="-36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/>
                <p:cNvSpPr txBox="1"/>
                <p:nvPr/>
              </p:nvSpPr>
              <p:spPr>
                <a:xfrm>
                  <a:off x="6387540" y="3979563"/>
                  <a:ext cx="489918" cy="3519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7540" y="3979563"/>
                  <a:ext cx="489918" cy="351920"/>
                </a:xfrm>
                <a:prstGeom prst="rect">
                  <a:avLst/>
                </a:prstGeom>
                <a:blipFill>
                  <a:blip r:embed="rId8"/>
                  <a:stretch>
                    <a:fillRect l="-15873" r="-12698" b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6239762" y="2672015"/>
                  <a:ext cx="207108" cy="28443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39762" y="2672015"/>
                  <a:ext cx="207108" cy="284437"/>
                </a:xfrm>
                <a:prstGeom prst="rect">
                  <a:avLst/>
                </a:prstGeom>
                <a:blipFill>
                  <a:blip r:embed="rId9"/>
                  <a:stretch>
                    <a:fillRect l="-48148" t="-21622" r="-70370" b="-378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5026470" y="3713113"/>
                  <a:ext cx="288216" cy="3613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26470" y="3713113"/>
                  <a:ext cx="288216" cy="361370"/>
                </a:xfrm>
                <a:prstGeom prst="rect">
                  <a:avLst/>
                </a:prstGeom>
                <a:blipFill>
                  <a:blip r:embed="rId10"/>
                  <a:stretch>
                    <a:fillRect l="-24324" t="-19149" r="-59459"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2" name="Group 101"/>
          <p:cNvGrpSpPr/>
          <p:nvPr/>
        </p:nvGrpSpPr>
        <p:grpSpPr>
          <a:xfrm>
            <a:off x="4218336" y="4334419"/>
            <a:ext cx="3997708" cy="1841195"/>
            <a:chOff x="1183892" y="4400924"/>
            <a:chExt cx="3997708" cy="1841195"/>
          </a:xfrm>
        </p:grpSpPr>
        <p:cxnSp>
          <p:nvCxnSpPr>
            <p:cNvPr id="73" name="Straight Arrow Connector 72"/>
            <p:cNvCxnSpPr/>
            <p:nvPr/>
          </p:nvCxnSpPr>
          <p:spPr>
            <a:xfrm flipV="1">
              <a:off x="3501248" y="4659207"/>
              <a:ext cx="0" cy="14065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H="1">
              <a:off x="1352970" y="5370171"/>
              <a:ext cx="382863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1621108" y="5141571"/>
              <a:ext cx="914400" cy="457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 flipH="1">
              <a:off x="3501249" y="5791200"/>
              <a:ext cx="896773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/>
                <p:cNvSpPr txBox="1"/>
                <p:nvPr/>
              </p:nvSpPr>
              <p:spPr>
                <a:xfrm>
                  <a:off x="2598975" y="5965120"/>
                  <a:ext cx="40761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78" name="TextBox 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8975" y="5965120"/>
                  <a:ext cx="407612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13433" r="-5970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/>
                <p:cNvSpPr txBox="1"/>
                <p:nvPr/>
              </p:nvSpPr>
              <p:spPr>
                <a:xfrm>
                  <a:off x="3419740" y="4400924"/>
                  <a:ext cx="163016" cy="22388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0" name="TextBox 7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740" y="4400924"/>
                  <a:ext cx="163016" cy="223882"/>
                </a:xfrm>
                <a:prstGeom prst="rect">
                  <a:avLst/>
                </a:prstGeom>
                <a:blipFill>
                  <a:blip r:embed="rId12"/>
                  <a:stretch>
                    <a:fillRect l="-50000" t="-21622" r="-76923" b="-378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1183892" y="5258230"/>
                  <a:ext cx="154134" cy="22388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3892" y="5258230"/>
                  <a:ext cx="154134" cy="223883"/>
                </a:xfrm>
                <a:prstGeom prst="rect">
                  <a:avLst/>
                </a:prstGeom>
                <a:blipFill>
                  <a:blip r:embed="rId13"/>
                  <a:stretch>
                    <a:fillRect l="-52000" t="-25000" r="-68000" b="-3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Oval 83"/>
            <p:cNvSpPr/>
            <p:nvPr/>
          </p:nvSpPr>
          <p:spPr>
            <a:xfrm>
              <a:off x="3803662" y="5053974"/>
              <a:ext cx="1188720" cy="5943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/>
            <p:cNvCxnSpPr/>
            <p:nvPr/>
          </p:nvCxnSpPr>
          <p:spPr>
            <a:xfrm flipH="1">
              <a:off x="2078308" y="4993956"/>
              <a:ext cx="0" cy="109728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4398022" y="4977815"/>
              <a:ext cx="0" cy="109728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/>
            <p:cNvSpPr/>
            <p:nvPr/>
          </p:nvSpPr>
          <p:spPr>
            <a:xfrm>
              <a:off x="2756491" y="5239005"/>
              <a:ext cx="548640" cy="27432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3044049" y="4992477"/>
              <a:ext cx="0" cy="79872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>
              <a:off x="3043908" y="5598771"/>
              <a:ext cx="457340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2104314" y="5947410"/>
              <a:ext cx="1396934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/>
                <p:cNvSpPr txBox="1"/>
                <p:nvPr/>
              </p:nvSpPr>
              <p:spPr>
                <a:xfrm>
                  <a:off x="3072526" y="5613569"/>
                  <a:ext cx="4129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00" name="TextBox 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526" y="5613569"/>
                  <a:ext cx="41293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3235" r="-4412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/>
                <p:cNvSpPr txBox="1"/>
                <p:nvPr/>
              </p:nvSpPr>
              <p:spPr>
                <a:xfrm>
                  <a:off x="3756663" y="5798096"/>
                  <a:ext cx="41293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01" name="TextBox 1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6663" y="5798096"/>
                  <a:ext cx="412934" cy="276999"/>
                </a:xfrm>
                <a:prstGeom prst="rect">
                  <a:avLst/>
                </a:prstGeom>
                <a:blipFill>
                  <a:blip r:embed="rId15"/>
                  <a:stretch>
                    <a:fillRect l="-13235" r="-5882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4" name="Group 103"/>
          <p:cNvGrpSpPr/>
          <p:nvPr/>
        </p:nvGrpSpPr>
        <p:grpSpPr>
          <a:xfrm>
            <a:off x="415670" y="2471929"/>
            <a:ext cx="3261530" cy="3703685"/>
            <a:chOff x="408808" y="2518573"/>
            <a:chExt cx="3261530" cy="3703685"/>
          </a:xfrm>
        </p:grpSpPr>
        <p:grpSp>
          <p:nvGrpSpPr>
            <p:cNvPr id="71" name="Group 70"/>
            <p:cNvGrpSpPr/>
            <p:nvPr/>
          </p:nvGrpSpPr>
          <p:grpSpPr>
            <a:xfrm>
              <a:off x="408808" y="2518573"/>
              <a:ext cx="3261530" cy="3703685"/>
              <a:chOff x="914400" y="2682184"/>
              <a:chExt cx="3261530" cy="3703685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1038017" y="2867724"/>
                <a:ext cx="2987879" cy="3404984"/>
                <a:chOff x="3043822" y="2417373"/>
                <a:chExt cx="2987879" cy="340498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" name="TextBox 5"/>
                    <p:cNvSpPr txBox="1"/>
                    <p:nvPr/>
                  </p:nvSpPr>
                  <p:spPr>
                    <a:xfrm>
                      <a:off x="3048000" y="2417373"/>
                      <a:ext cx="2810256" cy="331950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𝛿𝜆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}</m:t>
                            </m:r>
                          </m:oMath>
                        </m:oMathPara>
                      </a14:m>
                      <a:endParaRPr lang="en-US" b="0" dirty="0"/>
                    </a:p>
                  </p:txBody>
                </p:sp>
              </mc:Choice>
              <mc:Fallback xmlns="">
                <p:sp>
                  <p:nvSpPr>
                    <p:cNvPr id="6" name="TextBox 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48000" y="2417373"/>
                      <a:ext cx="2810256" cy="331950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l="-2820" r="-2820" b="-277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3043822" y="4339951"/>
                      <a:ext cx="2749021" cy="68653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</m:acc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os</m:t>
                                          </m:r>
                                        </m:fName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func>
                                    </m:e>
                                  </m:mr>
                                  <m:m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d>
                          </m:oMath>
                        </m:oMathPara>
                      </a14:m>
                      <a:endParaRPr lang="en-US" b="0" dirty="0"/>
                    </a:p>
                  </p:txBody>
                </p:sp>
              </mc:Choice>
              <mc:Fallback xmlns="">
                <p:sp>
                  <p:nvSpPr>
                    <p:cNvPr id="7" name="TextBox 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43822" y="4339951"/>
                      <a:ext cx="2749021" cy="686535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3048000" y="5135822"/>
                      <a:ext cx="2983701" cy="686535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⃗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unc>
                              <m:func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func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c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os</m:t>
                                          </m:r>
                                        </m:fName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mr>
                                  <m:mr>
                                    <m:e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mr>
                                </m:m>
                              </m:e>
                            </m:d>
                          </m:oMath>
                        </m:oMathPara>
                      </a14:m>
                      <a:endParaRPr lang="en-US" b="0" dirty="0"/>
                    </a:p>
                  </p:txBody>
                </p:sp>
              </mc:Choice>
              <mc:Fallback xmlns="">
                <p:sp>
                  <p:nvSpPr>
                    <p:cNvPr id="8" name="TextBox 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48000" y="5135822"/>
                      <a:ext cx="2983701" cy="686535"/>
                    </a:xfrm>
                    <a:prstGeom prst="rect">
                      <a:avLst/>
                    </a:prstGeom>
                    <a:blipFill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70" name="Rectangle 69"/>
              <p:cNvSpPr/>
              <p:nvPr/>
            </p:nvSpPr>
            <p:spPr>
              <a:xfrm>
                <a:off x="914400" y="2682184"/>
                <a:ext cx="3261530" cy="370368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/>
                <p:cNvSpPr txBox="1"/>
                <p:nvPr/>
              </p:nvSpPr>
              <p:spPr>
                <a:xfrm>
                  <a:off x="536603" y="3135568"/>
                  <a:ext cx="2979347" cy="14773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solidFill>
                        <a:srgbClr val="00B0F0"/>
                      </a:solidFill>
                    </a:rPr>
                    <a:t>First five ROE </a:t>
                  </a:r>
                  <a:r>
                    <a:rPr lang="en-US" dirty="0"/>
                    <a:t>describe cyclical RT and RN plane motion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𝛿𝜆</m:t>
                      </m:r>
                    </m:oMath>
                  </a14:m>
                  <a:r>
                    <a:rPr lang="en-US" dirty="0"/>
                    <a:t> describes offset along the T axis</a:t>
                  </a:r>
                </a:p>
              </p:txBody>
            </p:sp>
          </mc:Choice>
          <mc:Fallback xmlns="">
            <p:sp>
              <p:nvSpPr>
                <p:cNvPr id="103" name="TextBox 1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3" y="3135568"/>
                  <a:ext cx="2979347" cy="1477328"/>
                </a:xfrm>
                <a:prstGeom prst="rect">
                  <a:avLst/>
                </a:prstGeom>
                <a:blipFill>
                  <a:blip r:embed="rId19"/>
                  <a:stretch>
                    <a:fillRect l="-1227" t="-2479" b="-57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543" y="2704971"/>
            <a:ext cx="595775" cy="70125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95" y="2682609"/>
            <a:ext cx="595775" cy="701254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80" y="4584745"/>
            <a:ext cx="595775" cy="701254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132" y="4712672"/>
            <a:ext cx="595775" cy="701254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58949" y1="58926" x2="84533" y2="4545"/>
                        <a14:foregroundMark x1="14494" y1="90661" x2="50195" y2="68264"/>
                        <a14:foregroundMark x1="49514" y1="59835" x2="67510" y2="63554"/>
                        <a14:foregroundMark x1="23152" y1="77603" x2="41342" y2="82314"/>
                        <a14:foregroundMark x1="24222" y1="79091" x2="32296" y2="81322"/>
                        <a14:foregroundMark x1="19844" y1="95785" x2="61868" y2="69174"/>
                        <a14:foregroundMark x1="1946" y1="90661" x2="40661" y2="66198"/>
                        <a14:foregroundMark x1="69358" y1="64132" x2="95720" y2="5455"/>
                        <a14:foregroundMark x1="49027" y1="59917" x2="75292" y2="826"/>
                        <a14:foregroundMark x1="57490" y1="53306" x2="77918" y2="3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15" y="4953039"/>
            <a:ext cx="595775" cy="701254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3D66DB-0FDA-4BD8-8A36-58939E4E2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7A01D-9FD6-454E-8AC8-8C5FDF2BAA49}" type="datetime1">
              <a:rPr lang="en-US" smtClean="0"/>
              <a:t>8/8/2021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72E63E-F017-4152-8F01-9D17BAEA1EB1}"/>
              </a:ext>
            </a:extLst>
          </p:cNvPr>
          <p:cNvSpPr txBox="1"/>
          <p:nvPr/>
        </p:nvSpPr>
        <p:spPr>
          <a:xfrm>
            <a:off x="3966149" y="6190450"/>
            <a:ext cx="29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Images courtesy of NASA Ames Research Center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85576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E0BF9370479E42937914BF2DFC8226" ma:contentTypeVersion="9" ma:contentTypeDescription="Create a new document." ma:contentTypeScope="" ma:versionID="49f42c3c63f26445a5350c26a48a27d0">
  <xsd:schema xmlns:xsd="http://www.w3.org/2001/XMLSchema" xmlns:xs="http://www.w3.org/2001/XMLSchema" xmlns:p="http://schemas.microsoft.com/office/2006/metadata/properties" xmlns:ns3="42a225a7-ed23-459a-b838-3bc0b670b98d" xmlns:ns4="9ceea287-4331-4c9b-b5ee-d04a7bd4c60f" targetNamespace="http://schemas.microsoft.com/office/2006/metadata/properties" ma:root="true" ma:fieldsID="387a7a7d5928eac03199d458ab6bd293" ns3:_="" ns4:_="">
    <xsd:import namespace="42a225a7-ed23-459a-b838-3bc0b670b98d"/>
    <xsd:import namespace="9ceea287-4331-4c9b-b5ee-d04a7bd4c6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a225a7-ed23-459a-b838-3bc0b670b98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eea287-4331-4c9b-b5ee-d04a7bd4c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193D8F-956D-4D0D-856D-9FB8957502A1}">
  <ds:schemaRefs>
    <ds:schemaRef ds:uri="http://purl.org/dc/dcmitype/"/>
    <ds:schemaRef ds:uri="9ceea287-4331-4c9b-b5ee-d04a7bd4c60f"/>
    <ds:schemaRef ds:uri="42a225a7-ed23-459a-b838-3bc0b670b98d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82A31C-7CAA-4DA4-9E3F-C219FC7CC0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5E14AA-EDFD-465D-A2DD-CC49BA8034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a225a7-ed23-459a-b838-3bc0b670b98d"/>
    <ds:schemaRef ds:uri="9ceea287-4331-4c9b-b5ee-d04a7bd4c6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2071</TotalTime>
  <Words>1278</Words>
  <Application>Microsoft Office PowerPoint</Application>
  <PresentationFormat>On-screen Show (4:3)</PresentationFormat>
  <Paragraphs>315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Office Theme</vt:lpstr>
      <vt:lpstr>Starling Mission: ROMEO Experiment for Autonomous Swarm Control</vt:lpstr>
      <vt:lpstr>Outline</vt:lpstr>
      <vt:lpstr>Starling Summary</vt:lpstr>
      <vt:lpstr>Starling Partners</vt:lpstr>
      <vt:lpstr>Starling Motivation</vt:lpstr>
      <vt:lpstr>Onboard Experiments</vt:lpstr>
      <vt:lpstr>Swarm vs. Constellation</vt:lpstr>
      <vt:lpstr>Hill Frame</vt:lpstr>
      <vt:lpstr>Relative Orbital Elements</vt:lpstr>
      <vt:lpstr>Swarm Design</vt:lpstr>
      <vt:lpstr>ROMEO Overview</vt:lpstr>
      <vt:lpstr>Autonomous Mission Operations</vt:lpstr>
      <vt:lpstr>Cluster Flight Application</vt:lpstr>
      <vt:lpstr>Experiment Approach</vt:lpstr>
      <vt:lpstr>Experiment Phases</vt:lpstr>
      <vt:lpstr>Non-Crosslink Enabled Experiment</vt:lpstr>
      <vt:lpstr>Crosslink Enabled Experiment</vt:lpstr>
      <vt:lpstr>Evaluation Criteria</vt:lpstr>
      <vt:lpstr>Experiment Challenges</vt:lpstr>
      <vt:lpstr>Experiment ConOps</vt:lpstr>
      <vt:lpstr>Future Work and Goals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Starling Mission: ROMEO Experiment for Autonomous Swarm Control</dc:title>
  <dc:creator>Hendriks, Theodore G. (ARC-RS)[MILLENNIUM ENGINEERING &amp; INTEGRATION CO]</dc:creator>
  <cp:lastModifiedBy>Hendriks, Theodore G. (ARC-RS)[MILLENNIUM ENGINEERING &amp; INTEGRATION CO]</cp:lastModifiedBy>
  <cp:revision>11</cp:revision>
  <dcterms:created xsi:type="dcterms:W3CDTF">2021-07-08T23:36:10Z</dcterms:created>
  <dcterms:modified xsi:type="dcterms:W3CDTF">2021-08-09T05:00:31Z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0x0101004DE0BF9370479E42937914BF2DFC8226</vt:lpwstr>
  </property>
</Properties>
</file>