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672" r:id="rId5"/>
  </p:sldMasterIdLst>
  <p:notesMasterIdLst>
    <p:notesMasterId r:id="rId20"/>
  </p:notesMasterIdLst>
  <p:sldIdLst>
    <p:sldId id="546" r:id="rId6"/>
    <p:sldId id="554" r:id="rId7"/>
    <p:sldId id="550" r:id="rId8"/>
    <p:sldId id="547" r:id="rId9"/>
    <p:sldId id="548" r:id="rId10"/>
    <p:sldId id="556" r:id="rId11"/>
    <p:sldId id="558" r:id="rId12"/>
    <p:sldId id="561" r:id="rId13"/>
    <p:sldId id="549" r:id="rId14"/>
    <p:sldId id="560" r:id="rId15"/>
    <p:sldId id="559" r:id="rId16"/>
    <p:sldId id="551" r:id="rId17"/>
    <p:sldId id="552" r:id="rId18"/>
    <p:sldId id="5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93"/>
    <a:srgbClr val="FFF911"/>
    <a:srgbClr val="F0EA00"/>
    <a:srgbClr val="99CBB2"/>
    <a:srgbClr val="94489E"/>
    <a:srgbClr val="FAFAFA"/>
    <a:srgbClr val="CBDDFB"/>
    <a:srgbClr val="DAA600"/>
    <a:srgbClr val="BDD4FA"/>
    <a:srgbClr val="AB8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796" autoAdjust="0"/>
  </p:normalViewPr>
  <p:slideViewPr>
    <p:cSldViewPr snapToGrid="0">
      <p:cViewPr varScale="1">
        <p:scale>
          <a:sx n="58" d="100"/>
          <a:sy n="58" d="100"/>
        </p:scale>
        <p:origin x="1096" y="56"/>
      </p:cViewPr>
      <p:guideLst/>
    </p:cSldViewPr>
  </p:slideViewPr>
  <p:notesTextViewPr>
    <p:cViewPr>
      <p:scale>
        <a:sx n="1" d="1"/>
        <a:sy n="1" d="1"/>
      </p:scale>
      <p:origin x="0" y="0"/>
    </p:cViewPr>
  </p:notesTextViewPr>
  <p:notesViewPr>
    <p:cSldViewPr snapToGrid="0">
      <p:cViewPr varScale="1">
        <p:scale>
          <a:sx n="98" d="100"/>
          <a:sy n="98" d="100"/>
        </p:scale>
        <p:origin x="26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Julia L. (LARC-D307)[UNIVERSITIES SPACE RESEARCH ASSOCIATION]" userId="5110ff3b-c9f0-4e12-bc11-0070ff4e4240" providerId="ADAL" clId="{E90CAA11-3607-4178-846A-8DDE3770A6C6}"/>
    <pc:docChg chg="custSel modSld">
      <pc:chgData name="Wood, Julia L. (LARC-D307)[UNIVERSITIES SPACE RESEARCH ASSOCIATION]" userId="5110ff3b-c9f0-4e12-bc11-0070ff4e4240" providerId="ADAL" clId="{E90CAA11-3607-4178-846A-8DDE3770A6C6}" dt="2021-08-03T12:28:24.056" v="12" actId="20577"/>
      <pc:docMkLst>
        <pc:docMk/>
      </pc:docMkLst>
      <pc:sldChg chg="modSp">
        <pc:chgData name="Wood, Julia L. (LARC-D307)[UNIVERSITIES SPACE RESEARCH ASSOCIATION]" userId="5110ff3b-c9f0-4e12-bc11-0070ff4e4240" providerId="ADAL" clId="{E90CAA11-3607-4178-846A-8DDE3770A6C6}" dt="2021-08-03T12:28:19.051" v="9" actId="20577"/>
        <pc:sldMkLst>
          <pc:docMk/>
          <pc:sldMk cId="4188289731" sldId="549"/>
        </pc:sldMkLst>
        <pc:spChg chg="mod">
          <ac:chgData name="Wood, Julia L. (LARC-D307)[UNIVERSITIES SPACE RESEARCH ASSOCIATION]" userId="5110ff3b-c9f0-4e12-bc11-0070ff4e4240" providerId="ADAL" clId="{E90CAA11-3607-4178-846A-8DDE3770A6C6}" dt="2021-08-03T12:27:58.073" v="2" actId="27636"/>
          <ac:spMkLst>
            <pc:docMk/>
            <pc:sldMk cId="4188289731" sldId="549"/>
            <ac:spMk id="3" creationId="{00000000-0000-0000-0000-000000000000}"/>
          </ac:spMkLst>
        </pc:spChg>
        <pc:spChg chg="mod">
          <ac:chgData name="Wood, Julia L. (LARC-D307)[UNIVERSITIES SPACE RESEARCH ASSOCIATION]" userId="5110ff3b-c9f0-4e12-bc11-0070ff4e4240" providerId="ADAL" clId="{E90CAA11-3607-4178-846A-8DDE3770A6C6}" dt="2021-08-03T12:28:19.051" v="9" actId="20577"/>
          <ac:spMkLst>
            <pc:docMk/>
            <pc:sldMk cId="4188289731" sldId="549"/>
            <ac:spMk id="19" creationId="{570BBCB3-FEC6-43A5-8C60-0D856F00E25B}"/>
          </ac:spMkLst>
        </pc:spChg>
      </pc:sldChg>
      <pc:sldChg chg="modSp">
        <pc:chgData name="Wood, Julia L. (LARC-D307)[UNIVERSITIES SPACE RESEARCH ASSOCIATION]" userId="5110ff3b-c9f0-4e12-bc11-0070ff4e4240" providerId="ADAL" clId="{E90CAA11-3607-4178-846A-8DDE3770A6C6}" dt="2021-08-03T12:27:58.100" v="3" actId="27636"/>
        <pc:sldMkLst>
          <pc:docMk/>
          <pc:sldMk cId="1818800820" sldId="552"/>
        </pc:sldMkLst>
        <pc:spChg chg="mod">
          <ac:chgData name="Wood, Julia L. (LARC-D307)[UNIVERSITIES SPACE RESEARCH ASSOCIATION]" userId="5110ff3b-c9f0-4e12-bc11-0070ff4e4240" providerId="ADAL" clId="{E90CAA11-3607-4178-846A-8DDE3770A6C6}" dt="2021-08-03T12:27:58.100" v="3" actId="27636"/>
          <ac:spMkLst>
            <pc:docMk/>
            <pc:sldMk cId="1818800820" sldId="552"/>
            <ac:spMk id="3" creationId="{00000000-0000-0000-0000-000000000000}"/>
          </ac:spMkLst>
        </pc:spChg>
      </pc:sldChg>
      <pc:sldChg chg="modSp">
        <pc:chgData name="Wood, Julia L. (LARC-D307)[UNIVERSITIES SPACE RESEARCH ASSOCIATION]" userId="5110ff3b-c9f0-4e12-bc11-0070ff4e4240" providerId="ADAL" clId="{E90CAA11-3607-4178-846A-8DDE3770A6C6}" dt="2021-08-03T12:28:10.643" v="5" actId="20577"/>
        <pc:sldMkLst>
          <pc:docMk/>
          <pc:sldMk cId="1377391005" sldId="558"/>
        </pc:sldMkLst>
        <pc:spChg chg="mod">
          <ac:chgData name="Wood, Julia L. (LARC-D307)[UNIVERSITIES SPACE RESEARCH ASSOCIATION]" userId="5110ff3b-c9f0-4e12-bc11-0070ff4e4240" providerId="ADAL" clId="{E90CAA11-3607-4178-846A-8DDE3770A6C6}" dt="2021-08-03T12:27:58.040" v="0" actId="27636"/>
          <ac:spMkLst>
            <pc:docMk/>
            <pc:sldMk cId="1377391005" sldId="558"/>
            <ac:spMk id="3" creationId="{63FF157E-2C92-42F3-A23C-F8E98C0148E8}"/>
          </ac:spMkLst>
        </pc:spChg>
        <pc:spChg chg="mod">
          <ac:chgData name="Wood, Julia L. (LARC-D307)[UNIVERSITIES SPACE RESEARCH ASSOCIATION]" userId="5110ff3b-c9f0-4e12-bc11-0070ff4e4240" providerId="ADAL" clId="{E90CAA11-3607-4178-846A-8DDE3770A6C6}" dt="2021-08-03T12:28:10.643" v="5" actId="20577"/>
          <ac:spMkLst>
            <pc:docMk/>
            <pc:sldMk cId="1377391005" sldId="558"/>
            <ac:spMk id="55" creationId="{3483BF0C-B970-4F03-BD16-A761FB31BC0F}"/>
          </ac:spMkLst>
        </pc:spChg>
      </pc:sldChg>
      <pc:sldChg chg="modSp">
        <pc:chgData name="Wood, Julia L. (LARC-D307)[UNIVERSITIES SPACE RESEARCH ASSOCIATION]" userId="5110ff3b-c9f0-4e12-bc11-0070ff4e4240" providerId="ADAL" clId="{E90CAA11-3607-4178-846A-8DDE3770A6C6}" dt="2021-08-03T12:28:24.056" v="12" actId="20577"/>
        <pc:sldMkLst>
          <pc:docMk/>
          <pc:sldMk cId="864478791" sldId="560"/>
        </pc:sldMkLst>
        <pc:spChg chg="mod">
          <ac:chgData name="Wood, Julia L. (LARC-D307)[UNIVERSITIES SPACE RESEARCH ASSOCIATION]" userId="5110ff3b-c9f0-4e12-bc11-0070ff4e4240" providerId="ADAL" clId="{E90CAA11-3607-4178-846A-8DDE3770A6C6}" dt="2021-08-03T12:28:24.056" v="12" actId="20577"/>
          <ac:spMkLst>
            <pc:docMk/>
            <pc:sldMk cId="864478791" sldId="560"/>
            <ac:spMk id="7" creationId="{3A0E24BD-336A-43BA-B06C-DD4EE57E6DB8}"/>
          </ac:spMkLst>
        </pc:spChg>
      </pc:sldChg>
      <pc:sldChg chg="modSp">
        <pc:chgData name="Wood, Julia L. (LARC-D307)[UNIVERSITIES SPACE RESEARCH ASSOCIATION]" userId="5110ff3b-c9f0-4e12-bc11-0070ff4e4240" providerId="ADAL" clId="{E90CAA11-3607-4178-846A-8DDE3770A6C6}" dt="2021-08-03T12:28:14.511" v="7" actId="20577"/>
        <pc:sldMkLst>
          <pc:docMk/>
          <pc:sldMk cId="3187162207" sldId="561"/>
        </pc:sldMkLst>
        <pc:spChg chg="mod">
          <ac:chgData name="Wood, Julia L. (LARC-D307)[UNIVERSITIES SPACE RESEARCH ASSOCIATION]" userId="5110ff3b-c9f0-4e12-bc11-0070ff4e4240" providerId="ADAL" clId="{E90CAA11-3607-4178-846A-8DDE3770A6C6}" dt="2021-08-03T12:27:58.060" v="1" actId="27636"/>
          <ac:spMkLst>
            <pc:docMk/>
            <pc:sldMk cId="3187162207" sldId="561"/>
            <ac:spMk id="3" creationId="{00000000-0000-0000-0000-000000000000}"/>
          </ac:spMkLst>
        </pc:spChg>
        <pc:spChg chg="mod">
          <ac:chgData name="Wood, Julia L. (LARC-D307)[UNIVERSITIES SPACE RESEARCH ASSOCIATION]" userId="5110ff3b-c9f0-4e12-bc11-0070ff4e4240" providerId="ADAL" clId="{E90CAA11-3607-4178-846A-8DDE3770A6C6}" dt="2021-08-03T12:28:14.511" v="7" actId="20577"/>
          <ac:spMkLst>
            <pc:docMk/>
            <pc:sldMk cId="3187162207" sldId="561"/>
            <ac:spMk id="15" creationId="{7F7095BF-1A16-4DBA-B231-A3E61AA419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B2BDF-65BD-40E4-AC32-7140E17DDCC8}"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7C9CB-75E8-4897-8DC3-F05D0F144F2D}" type="slidenum">
              <a:rPr lang="en-US" smtClean="0"/>
              <a:t>‹#›</a:t>
            </a:fld>
            <a:endParaRPr lang="en-US"/>
          </a:p>
        </p:txBody>
      </p:sp>
    </p:spTree>
    <p:extLst>
      <p:ext uri="{BB962C8B-B14F-4D97-AF65-F5344CB8AC3E}">
        <p14:creationId xmlns:p14="http://schemas.microsoft.com/office/powerpoint/2010/main" val="320587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2</a:t>
            </a:fld>
            <a:endParaRPr lang="en-US"/>
          </a:p>
        </p:txBody>
      </p:sp>
    </p:spTree>
    <p:extLst>
      <p:ext uri="{BB962C8B-B14F-4D97-AF65-F5344CB8AC3E}">
        <p14:creationId xmlns:p14="http://schemas.microsoft.com/office/powerpoint/2010/main" val="299482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11</a:t>
            </a:fld>
            <a:endParaRPr lang="en-US"/>
          </a:p>
        </p:txBody>
      </p:sp>
    </p:spTree>
    <p:extLst>
      <p:ext uri="{BB962C8B-B14F-4D97-AF65-F5344CB8AC3E}">
        <p14:creationId xmlns:p14="http://schemas.microsoft.com/office/powerpoint/2010/main" val="275641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14</a:t>
            </a:fld>
            <a:endParaRPr lang="en-US"/>
          </a:p>
        </p:txBody>
      </p:sp>
    </p:spTree>
    <p:extLst>
      <p:ext uri="{BB962C8B-B14F-4D97-AF65-F5344CB8AC3E}">
        <p14:creationId xmlns:p14="http://schemas.microsoft.com/office/powerpoint/2010/main" val="334505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ighlight>
                  <a:srgbClr val="FFFF00"/>
                </a:highlight>
              </a:rPr>
              <a:t>What challenge or issue was your project focused on addressing?</a:t>
            </a:r>
          </a:p>
          <a:p>
            <a:r>
              <a:rPr lang="en-US" sz="1200" dirty="0">
                <a:highlight>
                  <a:srgbClr val="FFFF00"/>
                </a:highlight>
              </a:rPr>
              <a:t>What is the history of the challenge?</a:t>
            </a:r>
          </a:p>
          <a:p>
            <a:r>
              <a:rPr lang="en-US" sz="1200" dirty="0">
                <a:highlight>
                  <a:srgbClr val="FFFF00"/>
                </a:highlight>
              </a:rPr>
              <a:t>What has been done to address that challenge in the past?</a:t>
            </a:r>
          </a:p>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3</a:t>
            </a:fld>
            <a:endParaRPr lang="en-US"/>
          </a:p>
        </p:txBody>
      </p:sp>
    </p:spTree>
    <p:extLst>
      <p:ext uri="{BB962C8B-B14F-4D97-AF65-F5344CB8AC3E}">
        <p14:creationId xmlns:p14="http://schemas.microsoft.com/office/powerpoint/2010/main" val="63501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objective of the entire research project?</a:t>
            </a:r>
          </a:p>
          <a:p>
            <a:r>
              <a:rPr lang="en-US" dirty="0"/>
              <a:t>What is the objective of your specific work?</a:t>
            </a:r>
          </a:p>
          <a:p>
            <a:r>
              <a:rPr lang="en-US" dirty="0"/>
              <a:t>How does your work tie in with the overarching project research objectives?</a:t>
            </a:r>
          </a:p>
          <a:p>
            <a:endParaRPr lang="en-US" dirty="0"/>
          </a:p>
          <a:p>
            <a:r>
              <a:rPr lang="en-US" sz="1200" b="0" i="1" kern="1200" dirty="0">
                <a:solidFill>
                  <a:schemeClr val="tx1"/>
                </a:solidFill>
                <a:effectLst/>
                <a:latin typeface="+mn-lt"/>
                <a:ea typeface="+mn-ea"/>
                <a:cs typeface="+mn-cs"/>
              </a:rPr>
              <a:t>he image was taken by the left Navigation Camera, or Navcam, aboard the agency's Perseverance Mars rover from a distance of 210 feet (</a:t>
            </a:r>
            <a:endParaRPr lang="en-US" dirty="0"/>
          </a:p>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4</a:t>
            </a:fld>
            <a:endParaRPr lang="en-US"/>
          </a:p>
        </p:txBody>
      </p:sp>
    </p:spTree>
    <p:extLst>
      <p:ext uri="{BB962C8B-B14F-4D97-AF65-F5344CB8AC3E}">
        <p14:creationId xmlns:p14="http://schemas.microsoft.com/office/powerpoint/2010/main" val="227089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you do?</a:t>
            </a:r>
          </a:p>
          <a:p>
            <a:r>
              <a:rPr lang="en-US" dirty="0"/>
              <a:t>How did you do it?</a:t>
            </a:r>
          </a:p>
          <a:p>
            <a:r>
              <a:rPr lang="en-US" dirty="0"/>
              <a:t>How does it contribute to your research objectives?</a:t>
            </a:r>
          </a:p>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5</a:t>
            </a:fld>
            <a:endParaRPr lang="en-US"/>
          </a:p>
        </p:txBody>
      </p:sp>
    </p:spTree>
    <p:extLst>
      <p:ext uri="{BB962C8B-B14F-4D97-AF65-F5344CB8AC3E}">
        <p14:creationId xmlns:p14="http://schemas.microsoft.com/office/powerpoint/2010/main" val="59044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6</a:t>
            </a:fld>
            <a:endParaRPr lang="en-US"/>
          </a:p>
        </p:txBody>
      </p:sp>
    </p:spTree>
    <p:extLst>
      <p:ext uri="{BB962C8B-B14F-4D97-AF65-F5344CB8AC3E}">
        <p14:creationId xmlns:p14="http://schemas.microsoft.com/office/powerpoint/2010/main" val="31310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7</a:t>
            </a:fld>
            <a:endParaRPr lang="en-US"/>
          </a:p>
        </p:txBody>
      </p:sp>
    </p:spTree>
    <p:extLst>
      <p:ext uri="{BB962C8B-B14F-4D97-AF65-F5344CB8AC3E}">
        <p14:creationId xmlns:p14="http://schemas.microsoft.com/office/powerpoint/2010/main" val="127579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8</a:t>
            </a:fld>
            <a:endParaRPr lang="en-US"/>
          </a:p>
        </p:txBody>
      </p:sp>
    </p:spTree>
    <p:extLst>
      <p:ext uri="{BB962C8B-B14F-4D97-AF65-F5344CB8AC3E}">
        <p14:creationId xmlns:p14="http://schemas.microsoft.com/office/powerpoint/2010/main" val="74622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9</a:t>
            </a:fld>
            <a:endParaRPr lang="en-US"/>
          </a:p>
        </p:txBody>
      </p:sp>
    </p:spTree>
    <p:extLst>
      <p:ext uri="{BB962C8B-B14F-4D97-AF65-F5344CB8AC3E}">
        <p14:creationId xmlns:p14="http://schemas.microsoft.com/office/powerpoint/2010/main" val="428861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10</a:t>
            </a:fld>
            <a:endParaRPr lang="en-US"/>
          </a:p>
        </p:txBody>
      </p:sp>
    </p:spTree>
    <p:extLst>
      <p:ext uri="{BB962C8B-B14F-4D97-AF65-F5344CB8AC3E}">
        <p14:creationId xmlns:p14="http://schemas.microsoft.com/office/powerpoint/2010/main" val="1195986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458724" y="3406100"/>
            <a:ext cx="11274552" cy="0"/>
          </a:xfrm>
          <a:prstGeom prst="line">
            <a:avLst/>
          </a:prstGeom>
          <a:ln w="187325"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0FD8E-851B-4659-897B-85518CEAD3D0}" type="datetime1">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4961" y="5433583"/>
            <a:ext cx="1289687" cy="1331493"/>
          </a:xfrm>
          <a:prstGeom prst="rect">
            <a:avLst/>
          </a:prstGeom>
        </p:spPr>
      </p:pic>
      <p:pic>
        <p:nvPicPr>
          <p:cNvPr id="9" name="Picture 2" descr="http://www.nasa.gov/sites/default/files/images/nasaLogo-570x450.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63726" y="12783"/>
            <a:ext cx="1688676" cy="133316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915924" y="3406100"/>
            <a:ext cx="10360152" cy="0"/>
          </a:xfrm>
          <a:prstGeom prst="line">
            <a:avLst/>
          </a:prstGeom>
          <a:ln w="1016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373124" y="3406100"/>
            <a:ext cx="9445752" cy="0"/>
          </a:xfrm>
          <a:prstGeom prst="line">
            <a:avLst/>
          </a:prstGeom>
          <a:ln w="254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510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F1102-1BD8-4D40-B1B1-1F59F23CFE8E}" type="datetime1">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203629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F226E-6F81-4B15-8C31-6BD4049B451D}" type="datetime1">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69154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dirty="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96741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3956530692"/>
      </p:ext>
    </p:extLst>
  </p:cSld>
  <p:clrMapOvr>
    <a:masterClrMapping/>
  </p:clrMapOvr>
  <p:extLst>
    <p:ext uri="{DCECCB84-F9BA-43D5-87BE-67443E8EF086}">
      <p15:sldGuideLst xmlns:p15="http://schemas.microsoft.com/office/powerpoint/2012/main">
        <p15:guide id="1" orient="horz" pos="816">
          <p15:clr>
            <a:srgbClr val="FBAE40"/>
          </p15:clr>
        </p15:guide>
        <p15:guide id="2" pos="3840">
          <p15:clr>
            <a:srgbClr val="FBAE40"/>
          </p15:clr>
        </p15:guide>
        <p15:guide id="3" pos="67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dirty="0"/>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dirty="0"/>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32567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dirty="0"/>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dirty="0"/>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333243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dirty="0"/>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dirty="0"/>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ysClr val="windowText" lastClr="000000"/>
                </a:solidFill>
              </a:rPr>
              <a:t>GCD PPBE</a:t>
            </a:r>
            <a:r>
              <a:rPr lang="en-US" sz="800" baseline="0" dirty="0">
                <a:solidFill>
                  <a:sysClr val="windowText" lastClr="000000"/>
                </a:solidFill>
              </a:rPr>
              <a:t> 22 New Start Projects – Full Proposal </a:t>
            </a:r>
            <a:endParaRPr lang="en-US" sz="800" dirty="0">
              <a:solidFill>
                <a:sysClr val="windowText" lastClr="000000"/>
              </a:solidFill>
            </a:endParaRPr>
          </a:p>
        </p:txBody>
      </p:sp>
    </p:spTree>
    <p:extLst>
      <p:ext uri="{BB962C8B-B14F-4D97-AF65-F5344CB8AC3E}">
        <p14:creationId xmlns:p14="http://schemas.microsoft.com/office/powerpoint/2010/main" val="1814259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96607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3324628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38371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1pPr>
            <a:lvl2pPr marL="6858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2pPr>
            <a:lvl3pPr marL="11430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3pPr>
            <a:lvl4pPr marL="16002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4pPr>
            <a:lvl5pPr marL="20574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E1E407-4069-4CF1-8ECE-BB756A4D9798}" type="datetime1">
              <a:rPr lang="en-US" smtClean="0"/>
              <a:t>8/3/2021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6400" y="6299200"/>
            <a:ext cx="2743200"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224C0C37-3CEC-4CB4-B902-37F94E20E969}" type="slidenum">
              <a:rPr lang="en-US" smtClean="0"/>
              <a:pPr/>
              <a:t>‹#›</a:t>
            </a:fld>
            <a:endParaRPr lang="en-US"/>
          </a:p>
        </p:txBody>
      </p:sp>
      <p:sp>
        <p:nvSpPr>
          <p:cNvPr id="15" name="Rectangle 14"/>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pic>
        <p:nvPicPr>
          <p:cNvPr id="9" name="Picture 2" descr="http://www.nasa.gov/sites/default/files/images/nasaLogo-570x450.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cxnSp>
        <p:nvCxnSpPr>
          <p:cNvPr id="33" name="Straight Connector 32"/>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36" name="TextBox 35"/>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37" name="Straight Connector 36"/>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2760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90627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A675D-FF15-42AD-A0BB-7B49477CDBCD}" type="datetime1">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162209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3B13AC-706D-40DF-88AE-1DF114596698}" type="datetime1">
              <a:rPr lang="en-US" smtClean="0"/>
              <a:t>8/3/2021</a:t>
            </a:fld>
            <a:endParaRPr lang="en-US"/>
          </a:p>
        </p:txBody>
      </p:sp>
      <p:sp>
        <p:nvSpPr>
          <p:cNvPr id="6" name="Footer Placeholder 5"/>
          <p:cNvSpPr>
            <a:spLocks noGrp="1"/>
          </p:cNvSpPr>
          <p:nvPr>
            <p:ph type="ftr" sz="quarter" idx="11"/>
          </p:nvPr>
        </p:nvSpPr>
        <p:spPr/>
        <p:txBody>
          <a:bodyPr/>
          <a:lstStyle/>
          <a:p>
            <a:endParaRPr lang="en-US" dirty="0"/>
          </a:p>
        </p:txBody>
      </p:sp>
      <p:grpSp>
        <p:nvGrpSpPr>
          <p:cNvPr id="10" name="Group 9"/>
          <p:cNvGrpSpPr/>
          <p:nvPr userDrawn="1"/>
        </p:nvGrpSpPr>
        <p:grpSpPr>
          <a:xfrm>
            <a:off x="-4010" y="0"/>
            <a:ext cx="12200020" cy="6876822"/>
            <a:chOff x="-4010" y="0"/>
            <a:chExt cx="12200020" cy="6876822"/>
          </a:xfrm>
        </p:grpSpPr>
        <p:sp>
          <p:nvSpPr>
            <p:cNvPr id="11" name="Rectangle 10"/>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7" name="TextBox 26"/>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28" name="Straight Connector 27"/>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p:cNvSpPr>
            <a:spLocks noGrp="1"/>
          </p:cNvSpPr>
          <p:nvPr>
            <p:ph type="sldNum" sz="quarter" idx="12"/>
          </p:nvPr>
        </p:nvSpPr>
        <p:spPr>
          <a:xfrm>
            <a:off x="9296400" y="6299200"/>
            <a:ext cx="2743200"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224C0C37-3CEC-4CB4-B902-37F94E20E969}" type="slidenum">
              <a:rPr lang="en-US" smtClean="0"/>
              <a:pPr/>
              <a:t>‹#›</a:t>
            </a:fld>
            <a:endParaRPr lang="en-US"/>
          </a:p>
        </p:txBody>
      </p:sp>
      <p:pic>
        <p:nvPicPr>
          <p:cNvPr id="34" name="Picture 3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33" name="TextBox 32">
            <a:extLst>
              <a:ext uri="{FF2B5EF4-FFF2-40B4-BE49-F238E27FC236}">
                <a16:creationId xmlns:a16="http://schemas.microsoft.com/office/drawing/2014/main" id="{A239D11E-7D27-449B-A908-7043B5800AD8}"/>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135402091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3E64FE-3B77-4B94-B894-04EC32C9417F}" type="datetime1">
              <a:rPr lang="en-US" smtClean="0"/>
              <a:t>8/3/2021</a:t>
            </a:fld>
            <a:endParaRPr lang="en-US"/>
          </a:p>
        </p:txBody>
      </p:sp>
      <p:sp>
        <p:nvSpPr>
          <p:cNvPr id="8" name="Footer Placeholder 7"/>
          <p:cNvSpPr>
            <a:spLocks noGrp="1"/>
          </p:cNvSpPr>
          <p:nvPr>
            <p:ph type="ftr" sz="quarter" idx="11"/>
          </p:nvPr>
        </p:nvSpPr>
        <p:spPr/>
        <p:txBody>
          <a:bodyPr/>
          <a:lstStyle/>
          <a:p>
            <a:endParaRPr lang="en-US" dirty="0"/>
          </a:p>
        </p:txBody>
      </p:sp>
      <p:grpSp>
        <p:nvGrpSpPr>
          <p:cNvPr id="12" name="Group 11"/>
          <p:cNvGrpSpPr/>
          <p:nvPr userDrawn="1"/>
        </p:nvGrpSpPr>
        <p:grpSpPr>
          <a:xfrm>
            <a:off x="-4010" y="0"/>
            <a:ext cx="12200020" cy="6876822"/>
            <a:chOff x="-4010" y="0"/>
            <a:chExt cx="12200020" cy="6876822"/>
          </a:xfrm>
        </p:grpSpPr>
        <p:sp>
          <p:nvSpPr>
            <p:cNvPr id="13" name="Rectangle 12"/>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9" name="TextBox 28"/>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30" name="Straight Connector 29"/>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 name="Slide Number Placeholder 5"/>
          <p:cNvSpPr>
            <a:spLocks noGrp="1"/>
          </p:cNvSpPr>
          <p:nvPr>
            <p:ph type="sldNum" sz="quarter" idx="12"/>
          </p:nvPr>
        </p:nvSpPr>
        <p:spPr>
          <a:xfrm>
            <a:off x="9296400" y="6299200"/>
            <a:ext cx="2743200"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224C0C37-3CEC-4CB4-B902-37F94E20E969}" type="slidenum">
              <a:rPr lang="en-US" smtClean="0"/>
              <a:pPr/>
              <a:t>‹#›</a:t>
            </a:fld>
            <a:endParaRPr lang="en-US"/>
          </a:p>
        </p:txBody>
      </p:sp>
      <p:pic>
        <p:nvPicPr>
          <p:cNvPr id="36" name="Picture 3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35" name="TextBox 34">
            <a:extLst>
              <a:ext uri="{FF2B5EF4-FFF2-40B4-BE49-F238E27FC236}">
                <a16:creationId xmlns:a16="http://schemas.microsoft.com/office/drawing/2014/main" id="{512C0566-216D-4CA9-A403-CB0C1538BDFB}"/>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3616532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C01AB-F464-4D5C-89CA-750160D73C12}" type="datetime1">
              <a:rPr lang="en-US" smtClean="0"/>
              <a:t>8/3/2021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4C0C37-3CEC-4CB4-B902-37F94E20E969}" type="slidenum">
              <a:rPr lang="en-US" smtClean="0"/>
              <a:t>‹#›</a:t>
            </a:fld>
            <a:endParaRPr lang="en-US"/>
          </a:p>
        </p:txBody>
      </p:sp>
      <p:grpSp>
        <p:nvGrpSpPr>
          <p:cNvPr id="9" name="Group 8"/>
          <p:cNvGrpSpPr/>
          <p:nvPr userDrawn="1"/>
        </p:nvGrpSpPr>
        <p:grpSpPr>
          <a:xfrm>
            <a:off x="-4010" y="0"/>
            <a:ext cx="12200020" cy="6876822"/>
            <a:chOff x="-4010" y="0"/>
            <a:chExt cx="12200020" cy="6876822"/>
          </a:xfrm>
        </p:grpSpPr>
        <p:sp>
          <p:nvSpPr>
            <p:cNvPr id="10" name="Rectangle 9"/>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6" name="TextBox 25"/>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27" name="Straight Connector 26"/>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31" name="TextBox 30">
            <a:extLst>
              <a:ext uri="{FF2B5EF4-FFF2-40B4-BE49-F238E27FC236}">
                <a16:creationId xmlns:a16="http://schemas.microsoft.com/office/drawing/2014/main" id="{9874A60C-E7BD-4D7F-BBCB-4570CB6F2B47}"/>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22817266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D0FFD-A8C8-4EFA-A5A7-91466935EDD8}" type="datetime1">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C0C37-3CEC-4CB4-B902-37F94E20E969}" type="slidenum">
              <a:rPr lang="en-US" smtClean="0"/>
              <a:t>‹#›</a:t>
            </a:fld>
            <a:endParaRPr lang="en-US"/>
          </a:p>
        </p:txBody>
      </p:sp>
      <p:grpSp>
        <p:nvGrpSpPr>
          <p:cNvPr id="7" name="Group 6"/>
          <p:cNvGrpSpPr/>
          <p:nvPr userDrawn="1"/>
        </p:nvGrpSpPr>
        <p:grpSpPr>
          <a:xfrm>
            <a:off x="-4010" y="0"/>
            <a:ext cx="12200020" cy="6876822"/>
            <a:chOff x="-4010" y="0"/>
            <a:chExt cx="12200020" cy="6876822"/>
          </a:xfrm>
        </p:grpSpPr>
        <p:sp>
          <p:nvSpPr>
            <p:cNvPr id="8" name="Rectangle 7"/>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4" name="TextBox 23"/>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25" name="Straight Connector 24"/>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29" name="TextBox 28">
            <a:extLst>
              <a:ext uri="{FF2B5EF4-FFF2-40B4-BE49-F238E27FC236}">
                <a16:creationId xmlns:a16="http://schemas.microsoft.com/office/drawing/2014/main" id="{F910D14A-3A28-4912-AD99-5C5941C2EA17}"/>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41174355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F79FE-330F-4E52-B6EF-9072569AC7D3}" type="datetime1">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321373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EF975F-E830-40AF-B49A-C5BFC23B73CD}" type="datetime1">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407414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8BD33-461B-4688-8AB9-170C7688F2F3}" type="datetime1">
              <a:rPr lang="en-US" smtClean="0"/>
              <a:t>8/3/2021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C0C37-3CEC-4CB4-B902-37F94E20E969}" type="slidenum">
              <a:rPr lang="en-US" smtClean="0"/>
              <a:t>‹#›</a:t>
            </a:fld>
            <a:endParaRPr lang="en-US"/>
          </a:p>
        </p:txBody>
      </p:sp>
    </p:spTree>
    <p:extLst>
      <p:ext uri="{BB962C8B-B14F-4D97-AF65-F5344CB8AC3E}">
        <p14:creationId xmlns:p14="http://schemas.microsoft.com/office/powerpoint/2010/main" val="895918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1002986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8514120936598051231302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trs.nasa.gov/citations/2017000134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780" y="1730374"/>
            <a:ext cx="9060440" cy="1487488"/>
          </a:xfrm>
        </p:spPr>
        <p:txBody>
          <a:bodyPr>
            <a:noAutofit/>
          </a:bodyPr>
          <a:lstStyle/>
          <a:p>
            <a:r>
              <a:rPr lang="en-US" sz="3200" b="1" dirty="0">
                <a:latin typeface="Times New Roman" panose="02020603050405020304" pitchFamily="18" charset="0"/>
                <a:cs typeface="Times New Roman" panose="02020603050405020304" pitchFamily="18" charset="0"/>
              </a:rPr>
              <a:t>Designing a Self-Sterilizing and CO</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Sequestering Surface Coating from an ISRU Perspective</a:t>
            </a:r>
            <a:br>
              <a:rPr lang="en-US" sz="2000" b="1"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640853"/>
            <a:ext cx="9144000" cy="627062"/>
          </a:xfrm>
        </p:spPr>
        <p:txBody>
          <a:bodyPr>
            <a:normAutofit fontScale="85000" lnSpcReduction="20000"/>
          </a:bodyPr>
          <a:lstStyle/>
          <a:p>
            <a:r>
              <a:rPr lang="en-US" sz="2000" dirty="0">
                <a:latin typeface="Times New Roman" panose="02020603050405020304" pitchFamily="18" charset="0"/>
                <a:cs typeface="Times New Roman" panose="02020603050405020304" pitchFamily="18" charset="0"/>
              </a:rPr>
              <a:t>Julia Wood</a:t>
            </a:r>
          </a:p>
          <a:p>
            <a:r>
              <a:rPr lang="en-US" sz="2000" dirty="0">
                <a:latin typeface="Times New Roman" panose="02020603050405020304" pitchFamily="18" charset="0"/>
                <a:cs typeface="Times New Roman" panose="02020603050405020304" pitchFamily="18" charset="0"/>
              </a:rPr>
              <a:t>Dr. Sang-Hyon Chu and Dr. Cheol Park</a:t>
            </a:r>
          </a:p>
        </p:txBody>
      </p:sp>
      <p:sp>
        <p:nvSpPr>
          <p:cNvPr id="4" name="TextBox 3"/>
          <p:cNvSpPr txBox="1"/>
          <p:nvPr/>
        </p:nvSpPr>
        <p:spPr>
          <a:xfrm>
            <a:off x="3932387" y="5678323"/>
            <a:ext cx="432727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2021 Summer Student Research Symposium</a:t>
            </a:r>
          </a:p>
        </p:txBody>
      </p:sp>
      <p:sp>
        <p:nvSpPr>
          <p:cNvPr id="8" name="Rectangle 7"/>
          <p:cNvSpPr/>
          <p:nvPr/>
        </p:nvSpPr>
        <p:spPr>
          <a:xfrm>
            <a:off x="2328863" y="4603247"/>
            <a:ext cx="7839075" cy="338554"/>
          </a:xfrm>
          <a:prstGeom prst="rect">
            <a:avLst/>
          </a:prstGeom>
        </p:spPr>
        <p:txBody>
          <a:bodyPr wrap="square">
            <a:spAutoFit/>
          </a:bodyPr>
          <a:lstStyle/>
          <a:p>
            <a:pPr algn="ctr"/>
            <a:endParaRPr lang="en-US" sz="1600" dirty="0">
              <a:solidFill>
                <a:srgbClr val="002060"/>
              </a:solidFill>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133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ISRU Potential</a:t>
            </a:r>
          </a:p>
        </p:txBody>
      </p:sp>
      <p:sp>
        <p:nvSpPr>
          <p:cNvPr id="3" name="Content Placeholder 2"/>
          <p:cNvSpPr>
            <a:spLocks noGrp="1"/>
          </p:cNvSpPr>
          <p:nvPr>
            <p:ph idx="1"/>
          </p:nvPr>
        </p:nvSpPr>
        <p:spPr>
          <a:xfrm>
            <a:off x="838200" y="1825625"/>
            <a:ext cx="7561729" cy="4351338"/>
          </a:xfrm>
        </p:spPr>
        <p:txBody>
          <a:bodyPr>
            <a:normAutofit fontScale="70000" lnSpcReduction="20000"/>
          </a:bodyPr>
          <a:lstStyle/>
          <a:p>
            <a:pPr marL="0" indent="0">
              <a:buNone/>
            </a:pPr>
            <a:r>
              <a:rPr lang="en-US" sz="2400" b="1" dirty="0">
                <a:solidFill>
                  <a:schemeClr val="accent1"/>
                </a:solidFill>
              </a:rPr>
              <a:t>Iron Biomining</a:t>
            </a:r>
          </a:p>
          <a:p>
            <a:pPr lvl="1"/>
            <a:r>
              <a:rPr lang="en-US" sz="2100" dirty="0"/>
              <a:t>Iron has been extracted from Martian and Lunar regolith simulants using </a:t>
            </a:r>
            <a:r>
              <a:rPr lang="en-US" sz="2100" i="1" dirty="0"/>
              <a:t>S. oneidensis</a:t>
            </a:r>
            <a:r>
              <a:rPr lang="en-US" sz="2100" dirty="0"/>
              <a:t>, an iron reducing bacteria (</a:t>
            </a:r>
            <a:r>
              <a:rPr lang="en-US" sz="2100" dirty="0" err="1"/>
              <a:t>Castelein</a:t>
            </a:r>
            <a:r>
              <a:rPr lang="en-US" sz="2100" dirty="0"/>
              <a:t> et al. </a:t>
            </a:r>
            <a:r>
              <a:rPr lang="en-US" sz="2100" i="1" dirty="0" err="1"/>
              <a:t>PLoS</a:t>
            </a:r>
            <a:r>
              <a:rPr lang="en-US" sz="2100" i="1" dirty="0"/>
              <a:t> One</a:t>
            </a:r>
            <a:r>
              <a:rPr lang="en-US" sz="2100" dirty="0"/>
              <a:t>, 2021; 16(4))</a:t>
            </a:r>
          </a:p>
          <a:p>
            <a:pPr lvl="2">
              <a:buFont typeface="Wingdings" panose="05000000000000000000" pitchFamily="2" charset="2"/>
              <a:buChar char="§"/>
            </a:pPr>
            <a:r>
              <a:rPr lang="en-US" sz="1900" i="1" dirty="0"/>
              <a:t>S. oneidensis</a:t>
            </a:r>
            <a:r>
              <a:rPr lang="en-US" sz="1900" dirty="0"/>
              <a:t> uses Fe</a:t>
            </a:r>
            <a:r>
              <a:rPr lang="en-US" sz="1900" baseline="30000" dirty="0"/>
              <a:t>3+  </a:t>
            </a:r>
            <a:r>
              <a:rPr lang="en-US" sz="1900" dirty="0"/>
              <a:t>as terminal electron acceptor, producing Fe</a:t>
            </a:r>
            <a:r>
              <a:rPr lang="en-US" sz="1900" baseline="30000" dirty="0"/>
              <a:t>2+</a:t>
            </a:r>
          </a:p>
          <a:p>
            <a:pPr lvl="2">
              <a:buFont typeface="Wingdings" panose="05000000000000000000" pitchFamily="2" charset="2"/>
              <a:buChar char="§"/>
            </a:pPr>
            <a:r>
              <a:rPr lang="en-US" sz="1900" dirty="0"/>
              <a:t>When Fe</a:t>
            </a:r>
            <a:r>
              <a:rPr lang="en-US" sz="1900" baseline="30000" dirty="0"/>
              <a:t>2+</a:t>
            </a:r>
            <a:r>
              <a:rPr lang="en-US" sz="1900" dirty="0"/>
              <a:t> reaches critical concentration, Fe</a:t>
            </a:r>
            <a:r>
              <a:rPr lang="en-US" sz="1900" baseline="-25000" dirty="0"/>
              <a:t>3</a:t>
            </a:r>
            <a:r>
              <a:rPr lang="en-US" sz="1900" dirty="0"/>
              <a:t>O</a:t>
            </a:r>
            <a:r>
              <a:rPr lang="en-US" sz="1900" baseline="-25000" dirty="0"/>
              <a:t>4</a:t>
            </a:r>
            <a:r>
              <a:rPr lang="en-US" sz="1900" dirty="0"/>
              <a:t> (magnetite) precipitates which can be extracted magnetically</a:t>
            </a:r>
          </a:p>
          <a:p>
            <a:pPr lvl="2">
              <a:buFont typeface="Wingdings" panose="05000000000000000000" pitchFamily="2" charset="2"/>
              <a:buChar char="§"/>
            </a:pPr>
            <a:r>
              <a:rPr lang="en-US" sz="1900" dirty="0"/>
              <a:t>Compared to using only magnetic extraction, the addition of </a:t>
            </a:r>
            <a:r>
              <a:rPr lang="en-US" sz="1900" i="1" dirty="0"/>
              <a:t>S. oneidensis </a:t>
            </a:r>
            <a:r>
              <a:rPr lang="en-US" sz="1900" dirty="0"/>
              <a:t>extracted 5.8 times higher quantity of iron</a:t>
            </a:r>
          </a:p>
          <a:p>
            <a:pPr lvl="1"/>
            <a:r>
              <a:rPr lang="en-US" sz="2100" dirty="0"/>
              <a:t>Biomining has been tested in different gravities on the ISS (microgravity, Earth gravity, Mars gravity) and no statistical significance was seen between performance of microorganisms in different gravities (</a:t>
            </a:r>
            <a:r>
              <a:rPr lang="en-US" sz="2100" dirty="0" err="1"/>
              <a:t>Cockell</a:t>
            </a:r>
            <a:r>
              <a:rPr lang="en-US" sz="2100" dirty="0"/>
              <a:t> et al. </a:t>
            </a:r>
            <a:r>
              <a:rPr lang="en-US" sz="2100" i="1" dirty="0"/>
              <a:t>Nature Communications</a:t>
            </a:r>
            <a:r>
              <a:rPr lang="en-US" sz="2100" dirty="0"/>
              <a:t>, 2020, 11, 5523) </a:t>
            </a:r>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marL="0" indent="0">
              <a:buNone/>
            </a:pPr>
            <a:r>
              <a:rPr lang="en-US" sz="2400" b="1" dirty="0">
                <a:solidFill>
                  <a:schemeClr val="accent1"/>
                </a:solidFill>
              </a:rPr>
              <a:t>Ilmenite Nanoparticles</a:t>
            </a:r>
          </a:p>
          <a:p>
            <a:pPr lvl="1"/>
            <a:r>
              <a:rPr lang="en-US" sz="2100" dirty="0"/>
              <a:t>Ilmenite is main natural space resource of interest for the Moon and Mars</a:t>
            </a:r>
          </a:p>
          <a:p>
            <a:pPr lvl="1"/>
            <a:r>
              <a:rPr lang="en-US" sz="2100" dirty="0"/>
              <a:t>TiO</a:t>
            </a:r>
            <a:r>
              <a:rPr lang="en-US" sz="2100" baseline="-25000" dirty="0"/>
              <a:t>2</a:t>
            </a:r>
            <a:r>
              <a:rPr lang="en-US" sz="2100" dirty="0"/>
              <a:t> nanoparticles have been synthesized from ilmenite via HCl leaching (Lee et al. </a:t>
            </a:r>
            <a:r>
              <a:rPr lang="en-US" sz="2100" i="1" dirty="0"/>
              <a:t>Advanced Powder Technology</a:t>
            </a:r>
            <a:r>
              <a:rPr lang="en-US" sz="2100" dirty="0"/>
              <a:t>, 2018, 29(8), 1779-1786)</a:t>
            </a:r>
          </a:p>
          <a:p>
            <a:pPr lvl="2">
              <a:buFont typeface="Wingdings" panose="05000000000000000000" pitchFamily="2" charset="2"/>
              <a:buChar char="§"/>
            </a:pPr>
            <a:r>
              <a:rPr lang="en-US" sz="1900" dirty="0"/>
              <a:t>HCl concentration can alter crystal phase, surface area, and concentration of Fe dopant</a:t>
            </a:r>
          </a:p>
          <a:p>
            <a:pPr lvl="2">
              <a:buFont typeface="Wingdings" panose="05000000000000000000" pitchFamily="2" charset="2"/>
              <a:buChar char="§"/>
            </a:pPr>
            <a:r>
              <a:rPr lang="en-US" sz="1900" dirty="0"/>
              <a:t>Photodegradation of RB 5 dye was exhibited</a:t>
            </a:r>
          </a:p>
          <a:p>
            <a:pPr marL="0" indent="0">
              <a:buNone/>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224C0C37-3CEC-4CB4-B902-37F94E20E969}" type="slidenum">
              <a:rPr lang="en-US" smtClean="0"/>
              <a:pPr/>
              <a:t>10</a:t>
            </a:fld>
            <a:endParaRPr lang="en-US"/>
          </a:p>
        </p:txBody>
      </p:sp>
      <p:grpSp>
        <p:nvGrpSpPr>
          <p:cNvPr id="5" name="Group 4">
            <a:extLst>
              <a:ext uri="{FF2B5EF4-FFF2-40B4-BE49-F238E27FC236}">
                <a16:creationId xmlns:a16="http://schemas.microsoft.com/office/drawing/2014/main" id="{7F17E621-7415-4065-9BBF-7D387CB1839F}"/>
              </a:ext>
            </a:extLst>
          </p:cNvPr>
          <p:cNvGrpSpPr/>
          <p:nvPr/>
        </p:nvGrpSpPr>
        <p:grpSpPr>
          <a:xfrm>
            <a:off x="8724084" y="2600122"/>
            <a:ext cx="3035369" cy="2623743"/>
            <a:chOff x="8724084" y="2387056"/>
            <a:chExt cx="3035369" cy="2623743"/>
          </a:xfrm>
        </p:grpSpPr>
        <p:pic>
          <p:nvPicPr>
            <p:cNvPr id="3074" name="Picture 2">
              <a:extLst>
                <a:ext uri="{FF2B5EF4-FFF2-40B4-BE49-F238E27FC236}">
                  <a16:creationId xmlns:a16="http://schemas.microsoft.com/office/drawing/2014/main" id="{AF8350D9-B3B0-4D14-A757-DBB652698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085" y="2387056"/>
              <a:ext cx="3035368" cy="20235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0E24BD-336A-43BA-B06C-DD4EE57E6DB8}"/>
                </a:ext>
              </a:extLst>
            </p:cNvPr>
            <p:cNvSpPr txBox="1"/>
            <p:nvPr/>
          </p:nvSpPr>
          <p:spPr>
            <a:xfrm>
              <a:off x="8724084" y="4410635"/>
              <a:ext cx="3035369" cy="600164"/>
            </a:xfrm>
            <a:prstGeom prst="rect">
              <a:avLst/>
            </a:prstGeom>
            <a:solidFill>
              <a:srgbClr val="CBDDFB"/>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9:  </a:t>
              </a:r>
              <a:r>
                <a:rPr lang="en-US" sz="1100" dirty="0" err="1">
                  <a:latin typeface="Times New Roman" panose="02020603050405020304" pitchFamily="18" charset="0"/>
                  <a:cs typeface="Times New Roman" panose="02020603050405020304" pitchFamily="18" charset="0"/>
                </a:rPr>
                <a:t>BioRock</a:t>
              </a:r>
              <a:r>
                <a:rPr lang="en-US" sz="1100" dirty="0">
                  <a:latin typeface="Times New Roman" panose="02020603050405020304" pitchFamily="18" charset="0"/>
                  <a:cs typeface="Times New Roman" panose="02020603050405020304" pitchFamily="18" charset="0"/>
                </a:rPr>
                <a:t> experiment on ISS, testing the effect of different gravities on biomining; Credits: NASA</a:t>
              </a:r>
              <a:endParaRPr lang="en-US" sz="1100" dirty="0">
                <a:latin typeface="NexusSerif"/>
              </a:endParaRPr>
            </a:p>
          </p:txBody>
        </p:sp>
      </p:grpSp>
    </p:spTree>
    <p:extLst>
      <p:ext uri="{BB962C8B-B14F-4D97-AF65-F5344CB8AC3E}">
        <p14:creationId xmlns:p14="http://schemas.microsoft.com/office/powerpoint/2010/main" val="86447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Results: Testing Photocatalytic Efficiency</a:t>
            </a:r>
          </a:p>
        </p:txBody>
      </p:sp>
      <p:sp>
        <p:nvSpPr>
          <p:cNvPr id="3" name="Content Placeholder 2"/>
          <p:cNvSpPr>
            <a:spLocks noGrp="1"/>
          </p:cNvSpPr>
          <p:nvPr>
            <p:ph idx="1"/>
          </p:nvPr>
        </p:nvSpPr>
        <p:spPr>
          <a:xfrm>
            <a:off x="838199" y="1825625"/>
            <a:ext cx="10374745" cy="4351338"/>
          </a:xfrm>
        </p:spPr>
        <p:txBody>
          <a:bodyPr>
            <a:normAutofit/>
          </a:bodyPr>
          <a:lstStyle/>
          <a:p>
            <a:pPr marL="0" indent="0">
              <a:buNone/>
            </a:pPr>
            <a:r>
              <a:rPr lang="en-US" sz="1700" b="1" dirty="0">
                <a:solidFill>
                  <a:schemeClr val="accent1"/>
                </a:solidFill>
              </a:rPr>
              <a:t>Dyes</a:t>
            </a:r>
          </a:p>
          <a:p>
            <a:pPr lvl="1"/>
            <a:r>
              <a:rPr lang="en-US" sz="1500" dirty="0"/>
              <a:t>Synthetic dyes are often used to test photocatalytic disinfection efficiency because they can be degraded similarly to microbes via ROS (Ajmal et al. </a:t>
            </a:r>
            <a:r>
              <a:rPr lang="en-US" sz="1500" i="1" dirty="0"/>
              <a:t>Royal Society of Chemistry Advances</a:t>
            </a:r>
            <a:r>
              <a:rPr lang="en-US" sz="1500" dirty="0"/>
              <a:t>, 2014; 4, 37007-37026)</a:t>
            </a:r>
          </a:p>
          <a:p>
            <a:pPr lvl="1"/>
            <a:r>
              <a:rPr lang="en-US" sz="1500" dirty="0"/>
              <a:t>It is important to note that dyes can enhance photocatalytic efficiency</a:t>
            </a:r>
          </a:p>
          <a:p>
            <a:pPr lvl="2">
              <a:buFont typeface="Wingdings" panose="05000000000000000000" pitchFamily="2" charset="2"/>
              <a:buChar char="§"/>
            </a:pPr>
            <a:r>
              <a:rPr lang="en-US" sz="1300" dirty="0"/>
              <a:t>Dyes can absorb visible light and transfer this energy to the photocatalyst</a:t>
            </a:r>
          </a:p>
          <a:p>
            <a:pPr lvl="2">
              <a:buFont typeface="Arial" panose="020B0604020202020204" pitchFamily="34" charset="0"/>
              <a:buChar char="•"/>
            </a:pPr>
            <a:endParaRPr lang="en-US" sz="1100" dirty="0"/>
          </a:p>
          <a:p>
            <a:pPr marL="0" indent="0">
              <a:buNone/>
            </a:pPr>
            <a:r>
              <a:rPr lang="en-US" sz="1700" b="1" dirty="0">
                <a:solidFill>
                  <a:schemeClr val="accent1"/>
                </a:solidFill>
              </a:rPr>
              <a:t>ROS Scavenging Technique</a:t>
            </a:r>
          </a:p>
          <a:p>
            <a:pPr lvl="1"/>
            <a:r>
              <a:rPr lang="en-US" sz="1500" dirty="0"/>
              <a:t>In order to verify ROS are responsible for the degradation of a dye or microbe, different radical scavengers can be introduced to the system (Ali et al. </a:t>
            </a:r>
            <a:r>
              <a:rPr lang="en-US" sz="1500" i="1" dirty="0"/>
              <a:t>Materials Research Express</a:t>
            </a:r>
            <a:r>
              <a:rPr lang="en-US" sz="1500" dirty="0"/>
              <a:t>, 2017; 4, 15022)</a:t>
            </a:r>
          </a:p>
          <a:p>
            <a:pPr lvl="2">
              <a:buFont typeface="Wingdings" panose="05000000000000000000" pitchFamily="2" charset="2"/>
              <a:buChar char="§"/>
            </a:pPr>
            <a:r>
              <a:rPr lang="en-US" sz="1300" dirty="0"/>
              <a:t>For instance, isopropanol (IPA) will scavenge hydroxyl radicals (∙OH)</a:t>
            </a:r>
          </a:p>
          <a:p>
            <a:pPr lvl="1"/>
            <a:r>
              <a:rPr lang="en-US" sz="1500" dirty="0"/>
              <a:t>When a radical scavenger is introduced to the system, photocatalytic action should decrease</a:t>
            </a:r>
          </a:p>
          <a:p>
            <a:pPr marL="0" indent="0">
              <a:buNone/>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224C0C37-3CEC-4CB4-B902-37F94E20E969}" type="slidenum">
              <a:rPr lang="en-US" smtClean="0"/>
              <a:pPr/>
              <a:t>11</a:t>
            </a:fld>
            <a:endParaRPr lang="en-US"/>
          </a:p>
        </p:txBody>
      </p:sp>
    </p:spTree>
    <p:extLst>
      <p:ext uri="{BB962C8B-B14F-4D97-AF65-F5344CB8AC3E}">
        <p14:creationId xmlns:p14="http://schemas.microsoft.com/office/powerpoint/2010/main" val="301877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Summary</a:t>
            </a:r>
          </a:p>
        </p:txBody>
      </p:sp>
      <p:sp>
        <p:nvSpPr>
          <p:cNvPr id="3" name="Content Placeholder 2"/>
          <p:cNvSpPr>
            <a:spLocks noGrp="1"/>
          </p:cNvSpPr>
          <p:nvPr>
            <p:ph idx="1"/>
          </p:nvPr>
        </p:nvSpPr>
        <p:spPr>
          <a:xfrm>
            <a:off x="838200" y="1825625"/>
            <a:ext cx="10383982" cy="4351338"/>
          </a:xfrm>
        </p:spPr>
        <p:txBody>
          <a:bodyPr>
            <a:normAutofit/>
          </a:bodyPr>
          <a:lstStyle/>
          <a:p>
            <a:pPr>
              <a:spcBef>
                <a:spcPts val="3000"/>
              </a:spcBef>
            </a:pPr>
            <a:r>
              <a:rPr lang="en-US" sz="1600" dirty="0"/>
              <a:t>A dopant should be added to shift light absorption of TiO</a:t>
            </a:r>
            <a:r>
              <a:rPr lang="en-US" sz="1600" baseline="-25000" dirty="0"/>
              <a:t>2</a:t>
            </a:r>
            <a:r>
              <a:rPr lang="en-US" sz="1600" dirty="0"/>
              <a:t> to the visible range.  Iron has great ISRU potential as it is one of the main resources of interest on the Moon and Mars, and its extraction has been studied via bioleaching.  The photocatalytic memory of an Fe-TiO</a:t>
            </a:r>
            <a:r>
              <a:rPr lang="en-US" sz="1600" baseline="-25000" dirty="0"/>
              <a:t>2</a:t>
            </a:r>
            <a:r>
              <a:rPr lang="en-US" sz="1600" dirty="0"/>
              <a:t> system should be further explored as iron has exhibited energy storing capabilities.</a:t>
            </a:r>
          </a:p>
          <a:p>
            <a:pPr>
              <a:spcBef>
                <a:spcPts val="3000"/>
              </a:spcBef>
            </a:pPr>
            <a:r>
              <a:rPr lang="en-US" sz="1600" dirty="0"/>
              <a:t>Optimal crystal composition can be controlled by altering the annealing temperature.</a:t>
            </a:r>
          </a:p>
          <a:p>
            <a:pPr>
              <a:spcBef>
                <a:spcPts val="3000"/>
              </a:spcBef>
            </a:pPr>
            <a:r>
              <a:rPr lang="en-US" sz="1600" dirty="0"/>
              <a:t>Although synthesis may be more complex, hollow nanospheres have shown promising light absorption efficiency compared to a solid structure.</a:t>
            </a:r>
          </a:p>
          <a:p>
            <a:pPr>
              <a:spcBef>
                <a:spcPts val="3000"/>
              </a:spcBef>
            </a:pPr>
            <a:r>
              <a:rPr lang="en-US" sz="1600" dirty="0"/>
              <a:t>Synthetic dyes can be used for further testing of the designed photocatalyst.  A scavenging technique can explore the activity of different ROS in the degradation process.</a:t>
            </a:r>
          </a:p>
          <a:p>
            <a:pPr>
              <a:spcBef>
                <a:spcPts val="3000"/>
              </a:spcBef>
            </a:pPr>
            <a:endParaRPr lang="en-US" sz="1600" dirty="0"/>
          </a:p>
        </p:txBody>
      </p:sp>
      <p:sp>
        <p:nvSpPr>
          <p:cNvPr id="4" name="Slide Number Placeholder 3"/>
          <p:cNvSpPr>
            <a:spLocks noGrp="1"/>
          </p:cNvSpPr>
          <p:nvPr>
            <p:ph type="sldNum" sz="quarter" idx="12"/>
          </p:nvPr>
        </p:nvSpPr>
        <p:spPr/>
        <p:txBody>
          <a:bodyPr/>
          <a:lstStyle/>
          <a:p>
            <a:fld id="{224C0C37-3CEC-4CB4-B902-37F94E20E969}" type="slidenum">
              <a:rPr lang="en-US" smtClean="0"/>
              <a:pPr/>
              <a:t>12</a:t>
            </a:fld>
            <a:endParaRPr lang="en-US"/>
          </a:p>
        </p:txBody>
      </p:sp>
    </p:spTree>
    <p:extLst>
      <p:ext uri="{BB962C8B-B14F-4D97-AF65-F5344CB8AC3E}">
        <p14:creationId xmlns:p14="http://schemas.microsoft.com/office/powerpoint/2010/main" val="145013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Future Work</a:t>
            </a:r>
          </a:p>
        </p:txBody>
      </p:sp>
      <p:sp>
        <p:nvSpPr>
          <p:cNvPr id="3" name="Content Placeholder 2"/>
          <p:cNvSpPr>
            <a:spLocks noGrp="1"/>
          </p:cNvSpPr>
          <p:nvPr>
            <p:ph idx="1"/>
          </p:nvPr>
        </p:nvSpPr>
        <p:spPr>
          <a:xfrm>
            <a:off x="838200" y="1825625"/>
            <a:ext cx="10596418" cy="4351338"/>
          </a:xfrm>
        </p:spPr>
        <p:txBody>
          <a:bodyPr>
            <a:normAutofit/>
          </a:bodyPr>
          <a:lstStyle/>
          <a:p>
            <a:r>
              <a:rPr lang="en-US" sz="1600" dirty="0"/>
              <a:t>Continue to optimize TiO</a:t>
            </a:r>
            <a:r>
              <a:rPr lang="en-US" sz="1600" baseline="-25000" dirty="0"/>
              <a:t>2</a:t>
            </a:r>
            <a:r>
              <a:rPr lang="en-US" sz="1600" dirty="0"/>
              <a:t> photocatalyst synthesis for Martian and Lunar compatibility</a:t>
            </a:r>
          </a:p>
          <a:p>
            <a:pPr lvl="1">
              <a:buFont typeface="Wingdings" panose="05000000000000000000" pitchFamily="2" charset="2"/>
              <a:buChar char="§"/>
            </a:pPr>
            <a:r>
              <a:rPr lang="en-US" sz="1500" dirty="0"/>
              <a:t>Materials and synthesis techniques used should be further studied, specifically considering Fe-TiO</a:t>
            </a:r>
            <a:r>
              <a:rPr lang="en-US" sz="1500" baseline="-25000" dirty="0"/>
              <a:t>2</a:t>
            </a:r>
            <a:r>
              <a:rPr lang="en-US" sz="1500" dirty="0"/>
              <a:t> as a memory photocatalyst</a:t>
            </a:r>
          </a:p>
          <a:p>
            <a:pPr marL="457200" lvl="1" indent="0">
              <a:buNone/>
            </a:pPr>
            <a:endParaRPr lang="en-US" sz="1600" dirty="0"/>
          </a:p>
          <a:p>
            <a:r>
              <a:rPr lang="en-US" sz="1600" dirty="0"/>
              <a:t>The Fe-TiO</a:t>
            </a:r>
            <a:r>
              <a:rPr lang="en-US" sz="1600" baseline="-25000" dirty="0"/>
              <a:t>2</a:t>
            </a:r>
            <a:r>
              <a:rPr lang="en-US" sz="1600" dirty="0"/>
              <a:t> system should be further tested to verify antimicrobial efficiency and methane selectivity</a:t>
            </a:r>
          </a:p>
          <a:p>
            <a:pPr lvl="1">
              <a:buFont typeface="Wingdings" panose="05000000000000000000" pitchFamily="2" charset="2"/>
              <a:buChar char="§"/>
            </a:pPr>
            <a:r>
              <a:rPr lang="en-US" sz="1500" dirty="0"/>
              <a:t>The intensity and prevalence of light on a space habitat should be reviewed</a:t>
            </a:r>
          </a:p>
          <a:p>
            <a:pPr lvl="1"/>
            <a:endParaRPr lang="en-US" sz="1600" dirty="0"/>
          </a:p>
          <a:p>
            <a:r>
              <a:rPr lang="en-US" sz="1600" dirty="0"/>
              <a:t>The effect of different gravities on microorganisms (specifically the cell membrane) should be further explored</a:t>
            </a:r>
          </a:p>
          <a:p>
            <a:pPr marL="0" indent="0">
              <a:buNone/>
            </a:pPr>
            <a:endParaRPr lang="en-US" sz="1600" dirty="0"/>
          </a:p>
          <a:p>
            <a:endParaRPr lang="en-US" sz="1600" dirty="0"/>
          </a:p>
          <a:p>
            <a:pPr lvl="1"/>
            <a:endParaRPr lang="en-US" sz="1600" dirty="0"/>
          </a:p>
        </p:txBody>
      </p:sp>
      <p:sp>
        <p:nvSpPr>
          <p:cNvPr id="4" name="Slide Number Placeholder 3"/>
          <p:cNvSpPr>
            <a:spLocks noGrp="1"/>
          </p:cNvSpPr>
          <p:nvPr>
            <p:ph type="sldNum" sz="quarter" idx="12"/>
          </p:nvPr>
        </p:nvSpPr>
        <p:spPr/>
        <p:txBody>
          <a:bodyPr/>
          <a:lstStyle/>
          <a:p>
            <a:fld id="{224C0C37-3CEC-4CB4-B902-37F94E20E969}" type="slidenum">
              <a:rPr lang="en-US" smtClean="0"/>
              <a:pPr/>
              <a:t>13</a:t>
            </a:fld>
            <a:endParaRPr lang="en-US"/>
          </a:p>
        </p:txBody>
      </p:sp>
    </p:spTree>
    <p:extLst>
      <p:ext uri="{BB962C8B-B14F-4D97-AF65-F5344CB8AC3E}">
        <p14:creationId xmlns:p14="http://schemas.microsoft.com/office/powerpoint/2010/main" val="181880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Acknowledgements</a:t>
            </a:r>
          </a:p>
        </p:txBody>
      </p:sp>
      <p:sp>
        <p:nvSpPr>
          <p:cNvPr id="3" name="Content Placeholder 2"/>
          <p:cNvSpPr>
            <a:spLocks noGrp="1"/>
          </p:cNvSpPr>
          <p:nvPr>
            <p:ph idx="1"/>
          </p:nvPr>
        </p:nvSpPr>
        <p:spPr>
          <a:xfrm>
            <a:off x="903576" y="1690688"/>
            <a:ext cx="10384848" cy="4351338"/>
          </a:xfrm>
        </p:spPr>
        <p:txBody>
          <a:bodyPr>
            <a:normAutofit/>
          </a:bodyPr>
          <a:lstStyle/>
          <a:p>
            <a:pPr marL="0" indent="0" algn="ctr">
              <a:buNone/>
            </a:pPr>
            <a:endParaRPr lang="en-US" sz="2000" dirty="0"/>
          </a:p>
          <a:p>
            <a:pPr marL="0" indent="0" algn="ctr">
              <a:buNone/>
            </a:pPr>
            <a:r>
              <a:rPr lang="en-US" sz="2000" dirty="0"/>
              <a:t>This research was made possible through mentorship from </a:t>
            </a:r>
            <a:r>
              <a:rPr lang="en-US" sz="2000" b="1" dirty="0">
                <a:solidFill>
                  <a:schemeClr val="accent1"/>
                </a:solidFill>
              </a:rPr>
              <a:t>Dr. Cheol Park</a:t>
            </a:r>
            <a:r>
              <a:rPr lang="en-US" sz="2000" b="1" dirty="0"/>
              <a:t> </a:t>
            </a:r>
            <a:r>
              <a:rPr lang="en-US" sz="2000" dirty="0"/>
              <a:t>and </a:t>
            </a:r>
            <a:r>
              <a:rPr lang="en-US" sz="2000" b="1" dirty="0">
                <a:solidFill>
                  <a:schemeClr val="accent1"/>
                </a:solidFill>
              </a:rPr>
              <a:t>Dr. Sang-Hyon Chu </a:t>
            </a:r>
            <a:r>
              <a:rPr lang="en-US" sz="2000" dirty="0"/>
              <a:t>at NASA Langley and financial support from the </a:t>
            </a:r>
            <a:r>
              <a:rPr lang="en-US" sz="2000" b="1" dirty="0">
                <a:solidFill>
                  <a:schemeClr val="accent1"/>
                </a:solidFill>
              </a:rPr>
              <a:t>South Carolina Space Grant Consortium</a:t>
            </a:r>
            <a:r>
              <a:rPr lang="en-US" sz="2000" dirty="0"/>
              <a:t>.  </a:t>
            </a:r>
          </a:p>
          <a:p>
            <a:pPr marL="0" indent="0" algn="ctr">
              <a:buNone/>
            </a:pPr>
            <a:endParaRPr lang="en-US" sz="2000" dirty="0"/>
          </a:p>
          <a:p>
            <a:pPr marL="0" indent="0" algn="ctr">
              <a:buNone/>
            </a:pPr>
            <a:r>
              <a:rPr lang="en-US" sz="2000" dirty="0"/>
              <a:t>Thank you to </a:t>
            </a:r>
            <a:r>
              <a:rPr lang="en-US" sz="2000" b="1" dirty="0">
                <a:solidFill>
                  <a:schemeClr val="accent1"/>
                </a:solidFill>
              </a:rPr>
              <a:t>Jessica Gangitano</a:t>
            </a:r>
            <a:r>
              <a:rPr lang="en-US" sz="2000" dirty="0"/>
              <a:t>, </a:t>
            </a:r>
            <a:r>
              <a:rPr lang="en-US" sz="2000" b="1" dirty="0">
                <a:solidFill>
                  <a:schemeClr val="accent1"/>
                </a:solidFill>
              </a:rPr>
              <a:t>Patricia Sanchez</a:t>
            </a:r>
            <a:r>
              <a:rPr lang="en-US" sz="2000" dirty="0"/>
              <a:t>, and </a:t>
            </a:r>
            <a:r>
              <a:rPr lang="en-US" sz="2000" b="1" dirty="0">
                <a:solidFill>
                  <a:schemeClr val="accent1"/>
                </a:solidFill>
              </a:rPr>
              <a:t>Jalisa Thomas </a:t>
            </a:r>
            <a:r>
              <a:rPr lang="en-US" sz="2000" dirty="0"/>
              <a:t>for coordination of the NIFS Program.</a:t>
            </a:r>
          </a:p>
          <a:p>
            <a:pPr marL="0" indent="0" algn="ctr">
              <a:buNone/>
            </a:pPr>
            <a:endParaRPr lang="en-US" sz="2000" dirty="0"/>
          </a:p>
          <a:p>
            <a:pPr marL="0" indent="0" algn="ctr">
              <a:buNone/>
            </a:pPr>
            <a:r>
              <a:rPr lang="en-US" sz="2000" dirty="0"/>
              <a:t>Best wishes to my colleague interns, </a:t>
            </a:r>
            <a:r>
              <a:rPr lang="en-US" sz="2000" b="1" dirty="0">
                <a:solidFill>
                  <a:schemeClr val="accent1"/>
                </a:solidFill>
              </a:rPr>
              <a:t>Calista Lum </a:t>
            </a:r>
            <a:r>
              <a:rPr lang="en-US" sz="2000" dirty="0"/>
              <a:t>and </a:t>
            </a:r>
            <a:r>
              <a:rPr lang="en-US" sz="2000" b="1" dirty="0">
                <a:solidFill>
                  <a:schemeClr val="accent1"/>
                </a:solidFill>
              </a:rPr>
              <a:t>Kelly Chen</a:t>
            </a:r>
            <a:r>
              <a:rPr lang="en-US" sz="2000" dirty="0"/>
              <a:t>, in their future endeavors.</a:t>
            </a:r>
          </a:p>
        </p:txBody>
      </p:sp>
      <p:sp>
        <p:nvSpPr>
          <p:cNvPr id="4" name="Slide Number Placeholder 3"/>
          <p:cNvSpPr>
            <a:spLocks noGrp="1"/>
          </p:cNvSpPr>
          <p:nvPr>
            <p:ph type="sldNum" sz="quarter" idx="12"/>
          </p:nvPr>
        </p:nvSpPr>
        <p:spPr/>
        <p:txBody>
          <a:bodyPr/>
          <a:lstStyle/>
          <a:p>
            <a:fld id="{224C0C37-3CEC-4CB4-B902-37F94E20E969}" type="slidenum">
              <a:rPr lang="en-US" smtClean="0"/>
              <a:pPr/>
              <a:t>14</a:t>
            </a:fld>
            <a:endParaRPr lang="en-US"/>
          </a:p>
        </p:txBody>
      </p:sp>
    </p:spTree>
    <p:extLst>
      <p:ext uri="{BB962C8B-B14F-4D97-AF65-F5344CB8AC3E}">
        <p14:creationId xmlns:p14="http://schemas.microsoft.com/office/powerpoint/2010/main" val="339599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DE6B3-93EA-4D86-BE8D-61E2EFB7D981}"/>
              </a:ext>
            </a:extLst>
          </p:cNvPr>
          <p:cNvSpPr/>
          <p:nvPr/>
        </p:nvSpPr>
        <p:spPr>
          <a:xfrm>
            <a:off x="9082314" y="2664541"/>
            <a:ext cx="2497394" cy="2406079"/>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t>About Me</a:t>
            </a:r>
          </a:p>
        </p:txBody>
      </p:sp>
      <p:sp>
        <p:nvSpPr>
          <p:cNvPr id="3" name="Content Placeholder 2"/>
          <p:cNvSpPr>
            <a:spLocks noGrp="1"/>
          </p:cNvSpPr>
          <p:nvPr>
            <p:ph idx="1"/>
          </p:nvPr>
        </p:nvSpPr>
        <p:spPr>
          <a:xfrm>
            <a:off x="838200" y="1825625"/>
            <a:ext cx="7411065" cy="3962779"/>
          </a:xfrm>
        </p:spPr>
        <p:txBody>
          <a:bodyPr>
            <a:normAutofit fontScale="92500" lnSpcReduction="10000"/>
          </a:bodyPr>
          <a:lstStyle/>
          <a:p>
            <a:pPr marL="0" indent="0">
              <a:spcBef>
                <a:spcPts val="600"/>
              </a:spcBef>
              <a:buNone/>
            </a:pPr>
            <a:r>
              <a:rPr lang="en-US" sz="1800" b="1" dirty="0">
                <a:solidFill>
                  <a:schemeClr val="accent1"/>
                </a:solidFill>
              </a:rPr>
              <a:t>Clemson University</a:t>
            </a:r>
          </a:p>
          <a:p>
            <a:pPr lvl="1">
              <a:spcBef>
                <a:spcPts val="600"/>
              </a:spcBef>
            </a:pPr>
            <a:r>
              <a:rPr lang="en-US" sz="1600" dirty="0"/>
              <a:t>Rising junior undergraduate studying Chemical Engineering</a:t>
            </a:r>
          </a:p>
          <a:p>
            <a:pPr lvl="1">
              <a:spcBef>
                <a:spcPts val="600"/>
              </a:spcBef>
            </a:pPr>
            <a:endParaRPr lang="en-US" sz="1600" dirty="0"/>
          </a:p>
          <a:p>
            <a:pPr marL="0" indent="0">
              <a:spcBef>
                <a:spcPts val="600"/>
              </a:spcBef>
              <a:buNone/>
            </a:pPr>
            <a:r>
              <a:rPr lang="en-US" sz="1800" b="1" dirty="0">
                <a:solidFill>
                  <a:schemeClr val="accent1"/>
                </a:solidFill>
              </a:rPr>
              <a:t>Involvement</a:t>
            </a:r>
          </a:p>
          <a:p>
            <a:pPr lvl="1">
              <a:spcBef>
                <a:spcPts val="600"/>
              </a:spcBef>
            </a:pPr>
            <a:r>
              <a:rPr lang="en-US" sz="1600" dirty="0"/>
              <a:t>Clemson Tigers for Green Innovation Club</a:t>
            </a:r>
          </a:p>
          <a:p>
            <a:pPr lvl="1">
              <a:spcBef>
                <a:spcPts val="600"/>
              </a:spcBef>
            </a:pPr>
            <a:r>
              <a:rPr lang="en-US" sz="1600" dirty="0"/>
              <a:t>Clemson Undergraduate Student Government</a:t>
            </a:r>
          </a:p>
          <a:p>
            <a:pPr lvl="1">
              <a:spcBef>
                <a:spcPts val="600"/>
              </a:spcBef>
            </a:pPr>
            <a:r>
              <a:rPr lang="en-US" sz="1600" dirty="0"/>
              <a:t>Deep </a:t>
            </a:r>
            <a:r>
              <a:rPr lang="en-US" sz="1600" dirty="0" err="1"/>
              <a:t>Griha</a:t>
            </a:r>
            <a:r>
              <a:rPr lang="en-US" sz="1600" dirty="0"/>
              <a:t> Society Volunteer</a:t>
            </a:r>
          </a:p>
          <a:p>
            <a:pPr lvl="1">
              <a:spcBef>
                <a:spcPts val="600"/>
              </a:spcBef>
            </a:pPr>
            <a:endParaRPr lang="en-US" sz="1600" dirty="0"/>
          </a:p>
          <a:p>
            <a:pPr marL="0" indent="0">
              <a:spcBef>
                <a:spcPts val="600"/>
              </a:spcBef>
              <a:buNone/>
            </a:pPr>
            <a:r>
              <a:rPr lang="en-US" sz="1800" b="1" dirty="0">
                <a:solidFill>
                  <a:schemeClr val="accent1"/>
                </a:solidFill>
              </a:rPr>
              <a:t>Research Experience</a:t>
            </a:r>
          </a:p>
          <a:p>
            <a:pPr lvl="1">
              <a:spcBef>
                <a:spcPts val="600"/>
              </a:spcBef>
            </a:pPr>
            <a:r>
              <a:rPr lang="en-US" sz="1600" dirty="0"/>
              <a:t>Experiences in Undergraduate Research, Exploration, and Knowledge Advancement (EUREKA!) Program in Dr. Hong Luo’s lab</a:t>
            </a:r>
          </a:p>
          <a:p>
            <a:pPr lvl="1">
              <a:spcBef>
                <a:spcPts val="600"/>
              </a:spcBef>
            </a:pPr>
            <a:r>
              <a:rPr lang="en-US" sz="1600" dirty="0"/>
              <a:t>Undergraduate Researcher in Dr. Marc Birtwistle’s lab on the Multiplexing using Spectral Imaging and Combinatorics (</a:t>
            </a:r>
            <a:r>
              <a:rPr lang="en-US" sz="1600" dirty="0" err="1"/>
              <a:t>MuSIC</a:t>
            </a:r>
            <a:r>
              <a:rPr lang="en-US" sz="1600" dirty="0"/>
              <a:t>) Project</a:t>
            </a:r>
          </a:p>
          <a:p>
            <a:pPr lvl="2">
              <a:spcBef>
                <a:spcPts val="600"/>
              </a:spcBef>
            </a:pPr>
            <a:endParaRPr lang="en-US" sz="1200" dirty="0"/>
          </a:p>
          <a:p>
            <a:pPr marL="0" indent="0">
              <a:spcBef>
                <a:spcPts val="600"/>
              </a:spcBef>
              <a:buNone/>
            </a:pPr>
            <a:r>
              <a:rPr lang="en-US" sz="1800" b="1" dirty="0">
                <a:solidFill>
                  <a:schemeClr val="accent1"/>
                </a:solidFill>
              </a:rPr>
              <a:t>Working from home in Columbus, Ohio</a:t>
            </a:r>
          </a:p>
        </p:txBody>
      </p:sp>
      <p:sp>
        <p:nvSpPr>
          <p:cNvPr id="4" name="Slide Number Placeholder 3"/>
          <p:cNvSpPr>
            <a:spLocks noGrp="1"/>
          </p:cNvSpPr>
          <p:nvPr>
            <p:ph type="sldNum" sz="quarter" idx="12"/>
          </p:nvPr>
        </p:nvSpPr>
        <p:spPr/>
        <p:txBody>
          <a:bodyPr/>
          <a:lstStyle/>
          <a:p>
            <a:fld id="{224C0C37-3CEC-4CB4-B902-37F94E20E969}" type="slidenum">
              <a:rPr lang="en-US" smtClean="0"/>
              <a:pPr/>
              <a:t>2</a:t>
            </a:fld>
            <a:endParaRPr lang="en-US"/>
          </a:p>
        </p:txBody>
      </p:sp>
      <p:sp>
        <p:nvSpPr>
          <p:cNvPr id="7" name="Rectangle 4">
            <a:extLst>
              <a:ext uri="{FF2B5EF4-FFF2-40B4-BE49-F238E27FC236}">
                <a16:creationId xmlns:a16="http://schemas.microsoft.com/office/drawing/2014/main" id="{F28D8B95-E1D4-470C-9DBF-879A885BBD9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8D9DA533-86CD-404D-B4C4-66553E85C911}"/>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5500" t="12374" r="11459" b="29363"/>
          <a:stretch>
            <a:fillRect/>
          </a:stretch>
        </p:blipFill>
        <p:spPr bwMode="auto">
          <a:xfrm>
            <a:off x="8732939" y="2287741"/>
            <a:ext cx="2598504" cy="25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1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Challenge</a:t>
            </a:r>
          </a:p>
        </p:txBody>
      </p:sp>
      <p:sp>
        <p:nvSpPr>
          <p:cNvPr id="3" name="Content Placeholder 2"/>
          <p:cNvSpPr>
            <a:spLocks noGrp="1"/>
          </p:cNvSpPr>
          <p:nvPr>
            <p:ph idx="1"/>
          </p:nvPr>
        </p:nvSpPr>
        <p:spPr>
          <a:xfrm>
            <a:off x="889821" y="2340076"/>
            <a:ext cx="7910050" cy="3994202"/>
          </a:xfrm>
        </p:spPr>
        <p:txBody>
          <a:bodyPr>
            <a:normAutofit fontScale="62500" lnSpcReduction="20000"/>
          </a:bodyPr>
          <a:lstStyle/>
          <a:p>
            <a:pPr marL="0" indent="0">
              <a:buNone/>
            </a:pPr>
            <a:r>
              <a:rPr lang="en-US" sz="2700" b="1" dirty="0">
                <a:solidFill>
                  <a:schemeClr val="accent1"/>
                </a:solidFill>
              </a:rPr>
              <a:t>Space Microbiome</a:t>
            </a:r>
          </a:p>
          <a:p>
            <a:pPr lvl="1"/>
            <a:r>
              <a:rPr lang="en-US" dirty="0"/>
              <a:t>Containing human-related microorganisms, the microbiome of the International Space Station (ISS) is similar to a home</a:t>
            </a:r>
          </a:p>
          <a:p>
            <a:pPr lvl="2">
              <a:buFont typeface="Wingdings" panose="05000000000000000000" pitchFamily="2" charset="2"/>
              <a:buChar char="§"/>
            </a:pPr>
            <a:r>
              <a:rPr lang="en-US" dirty="0"/>
              <a:t>Pathogenic bacteria found on ISS include </a:t>
            </a:r>
            <a:r>
              <a:rPr lang="en-US" i="1" dirty="0"/>
              <a:t>Staphylococcus aureus </a:t>
            </a:r>
            <a:r>
              <a:rPr lang="en-US" dirty="0"/>
              <a:t>and </a:t>
            </a:r>
            <a:r>
              <a:rPr lang="en-US" i="1" dirty="0"/>
              <a:t>Bacillus cereus</a:t>
            </a:r>
          </a:p>
          <a:p>
            <a:pPr lvl="2">
              <a:buFont typeface="Wingdings" panose="05000000000000000000" pitchFamily="2" charset="2"/>
              <a:buChar char="§"/>
            </a:pPr>
            <a:r>
              <a:rPr lang="en-US" dirty="0"/>
              <a:t>Some evidence of increased microbial resistance in the microgravity environment of space</a:t>
            </a:r>
          </a:p>
          <a:p>
            <a:pPr lvl="1"/>
            <a:r>
              <a:rPr lang="en-US" dirty="0"/>
              <a:t>Astronauts experience immune dysregulation during spaceflight which can increase risk of infection</a:t>
            </a:r>
          </a:p>
          <a:p>
            <a:pPr lvl="1"/>
            <a:r>
              <a:rPr lang="en-US" dirty="0"/>
              <a:t>Biofilm formation can damage structural components of the habitat and equipment on board</a:t>
            </a:r>
          </a:p>
          <a:p>
            <a:pPr marL="457200" lvl="1" indent="0">
              <a:buNone/>
            </a:pPr>
            <a:endParaRPr lang="en-US" sz="1100" dirty="0"/>
          </a:p>
          <a:p>
            <a:pPr marL="0" indent="0">
              <a:buNone/>
            </a:pPr>
            <a:r>
              <a:rPr lang="en-US" sz="2700" b="1" dirty="0">
                <a:solidFill>
                  <a:schemeClr val="accent1"/>
                </a:solidFill>
              </a:rPr>
              <a:t>Sustainable Solutions</a:t>
            </a:r>
          </a:p>
          <a:p>
            <a:pPr lvl="1"/>
            <a:r>
              <a:rPr lang="en-US" dirty="0"/>
              <a:t>For prolonged deep space exploration, in-situ resource utilization (ISRU) is an important factor when designing widespread solutions</a:t>
            </a:r>
          </a:p>
          <a:p>
            <a:pPr marL="457200" lvl="1" indent="0">
              <a:buNone/>
            </a:pPr>
            <a:endParaRPr lang="en-US" sz="1100" dirty="0"/>
          </a:p>
          <a:p>
            <a:pPr marL="0" indent="0">
              <a:buNone/>
            </a:pPr>
            <a:r>
              <a:rPr lang="en-US" sz="2700" b="1" dirty="0">
                <a:solidFill>
                  <a:schemeClr val="accent1"/>
                </a:solidFill>
              </a:rPr>
              <a:t>Current Technology</a:t>
            </a:r>
          </a:p>
          <a:p>
            <a:pPr lvl="1"/>
            <a:r>
              <a:rPr lang="en-US" dirty="0"/>
              <a:t>Surfaces on the ISS are wiped with antimicrobial wipes weekly</a:t>
            </a:r>
          </a:p>
          <a:p>
            <a:pPr lvl="1"/>
            <a:r>
              <a:rPr lang="en-US" dirty="0"/>
              <a:t>Air on the ISS is purified by </a:t>
            </a:r>
            <a:r>
              <a:rPr lang="en-US" dirty="0" err="1"/>
              <a:t>AiroCide</a:t>
            </a:r>
            <a:r>
              <a:rPr lang="en-US" dirty="0"/>
              <a:t> technology which eliminates airborne bacteria, fungi, and viruses</a:t>
            </a:r>
          </a:p>
        </p:txBody>
      </p:sp>
      <p:sp>
        <p:nvSpPr>
          <p:cNvPr id="4" name="Slide Number Placeholder 3"/>
          <p:cNvSpPr>
            <a:spLocks noGrp="1"/>
          </p:cNvSpPr>
          <p:nvPr>
            <p:ph type="sldNum" sz="quarter" idx="12"/>
          </p:nvPr>
        </p:nvSpPr>
        <p:spPr/>
        <p:txBody>
          <a:bodyPr/>
          <a:lstStyle/>
          <a:p>
            <a:fld id="{224C0C37-3CEC-4CB4-B902-37F94E20E969}" type="slidenum">
              <a:rPr lang="en-US" smtClean="0"/>
              <a:pPr/>
              <a:t>3</a:t>
            </a:fld>
            <a:endParaRPr lang="en-US" dirty="0"/>
          </a:p>
        </p:txBody>
      </p:sp>
      <p:pic>
        <p:nvPicPr>
          <p:cNvPr id="2054" name="Picture 6" descr="iss064e029074 (February 3, 2021) --- Some of the 1,000 samples taken by swabbing various locations aboard the International Space Station for the Three-dimensional Microbial Monitoring (3DMM) of ISS Environment study. By advancing our understanding of the space station microbiome, this work helps identify potential risks and supports developing countermeasures to mitigate those risks.">
            <a:extLst>
              <a:ext uri="{FF2B5EF4-FFF2-40B4-BE49-F238E27FC236}">
                <a16:creationId xmlns:a16="http://schemas.microsoft.com/office/drawing/2014/main" id="{09063057-F557-4A32-A887-CB84CFB15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6089" y="1510508"/>
            <a:ext cx="2454921" cy="16358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1C40F1-F2DF-49E2-9B1E-7B08F870B633}"/>
              </a:ext>
            </a:extLst>
          </p:cNvPr>
          <p:cNvSpPr/>
          <p:nvPr/>
        </p:nvSpPr>
        <p:spPr>
          <a:xfrm>
            <a:off x="9216089" y="3128375"/>
            <a:ext cx="2454921" cy="769441"/>
          </a:xfrm>
          <a:prstGeom prst="rect">
            <a:avLst/>
          </a:prstGeom>
          <a:solidFill>
            <a:schemeClr val="accent1">
              <a:lumMod val="20000"/>
              <a:lumOff val="80000"/>
            </a:schemeClr>
          </a:solidFill>
        </p:spPr>
        <p:txBody>
          <a:bodyPr wrap="square">
            <a:spAutoFit/>
          </a:bodyPr>
          <a:lstStyle/>
          <a:p>
            <a:pPr algn="ctr"/>
            <a:r>
              <a:rPr lang="en-US" sz="1100" dirty="0">
                <a:latin typeface="Times New Roman" panose="02020603050405020304" pitchFamily="18" charset="0"/>
                <a:cs typeface="Times New Roman" panose="02020603050405020304" pitchFamily="18" charset="0"/>
              </a:rPr>
              <a:t>Figure 1:  Samples for the Three-dimensional Microbial Monitoring (3DMM) of ISS Environment study; Credits: NASA</a:t>
            </a:r>
          </a:p>
        </p:txBody>
      </p:sp>
      <p:sp>
        <p:nvSpPr>
          <p:cNvPr id="7" name="Rectangle 6">
            <a:extLst>
              <a:ext uri="{FF2B5EF4-FFF2-40B4-BE49-F238E27FC236}">
                <a16:creationId xmlns:a16="http://schemas.microsoft.com/office/drawing/2014/main" id="{229184E2-3365-49AF-A0B7-F64038AA48F6}"/>
              </a:ext>
            </a:extLst>
          </p:cNvPr>
          <p:cNvSpPr/>
          <p:nvPr/>
        </p:nvSpPr>
        <p:spPr>
          <a:xfrm>
            <a:off x="563125" y="1730016"/>
            <a:ext cx="7742902" cy="353943"/>
          </a:xfrm>
          <a:prstGeom prst="rect">
            <a:avLst/>
          </a:prstGeom>
        </p:spPr>
        <p:txBody>
          <a:bodyPr wrap="square">
            <a:spAutoFit/>
          </a:bodyPr>
          <a:lstStyle/>
          <a:p>
            <a:pPr algn="ctr"/>
            <a:r>
              <a:rPr lang="en-US" sz="1700" b="1" dirty="0">
                <a:solidFill>
                  <a:schemeClr val="accent1"/>
                </a:solidFill>
                <a:latin typeface="Times New Roman" panose="02020603050405020304" pitchFamily="18" charset="0"/>
                <a:cs typeface="Times New Roman" panose="02020603050405020304" pitchFamily="18" charset="0"/>
              </a:rPr>
              <a:t>A safe living environment is essential to a long-term human space presence.</a:t>
            </a:r>
            <a:endParaRPr lang="en-US" sz="1700" dirty="0">
              <a:latin typeface="Times New Roman" panose="02020603050405020304" pitchFamily="18" charset="0"/>
              <a:cs typeface="Times New Roman" panose="02020603050405020304" pitchFamily="18" charset="0"/>
            </a:endParaRPr>
          </a:p>
        </p:txBody>
      </p:sp>
      <p:pic>
        <p:nvPicPr>
          <p:cNvPr id="1026" name="Picture 2" descr="iss063e004827 (May 2, 2020) --- NASA astronaut and Expedition 63 Commander Chris Cassidy performs household chores and cleans life support gear aboard the International Space Station.">
            <a:extLst>
              <a:ext uri="{FF2B5EF4-FFF2-40B4-BE49-F238E27FC236}">
                <a16:creationId xmlns:a16="http://schemas.microsoft.com/office/drawing/2014/main" id="{92FA6E91-D4AA-459E-B414-A1FC30AD08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6089" y="4179862"/>
            <a:ext cx="2457624" cy="16358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96997B-8698-48BA-AE7A-0EA03A2D3738}"/>
              </a:ext>
            </a:extLst>
          </p:cNvPr>
          <p:cNvSpPr/>
          <p:nvPr/>
        </p:nvSpPr>
        <p:spPr>
          <a:xfrm>
            <a:off x="9216089" y="5815718"/>
            <a:ext cx="2457624" cy="600164"/>
          </a:xfrm>
          <a:prstGeom prst="rect">
            <a:avLst/>
          </a:prstGeom>
          <a:solidFill>
            <a:schemeClr val="accent1">
              <a:lumMod val="20000"/>
              <a:lumOff val="80000"/>
            </a:schemeClr>
          </a:solidFill>
        </p:spPr>
        <p:txBody>
          <a:bodyPr wrap="square">
            <a:spAutoFit/>
          </a:bodyPr>
          <a:lstStyle/>
          <a:p>
            <a:pPr algn="ctr"/>
            <a:r>
              <a:rPr lang="en-US" sz="1100" dirty="0">
                <a:latin typeface="Times New Roman" panose="02020603050405020304" pitchFamily="18" charset="0"/>
                <a:cs typeface="Times New Roman" panose="02020603050405020304" pitchFamily="18" charset="0"/>
              </a:rPr>
              <a:t>Figure 2:  An astronaut cleans life support equipment on ISS; </a:t>
            </a:r>
          </a:p>
          <a:p>
            <a:pPr algn="ctr"/>
            <a:r>
              <a:rPr lang="en-US" sz="1100" dirty="0">
                <a:latin typeface="Times New Roman" panose="02020603050405020304" pitchFamily="18" charset="0"/>
                <a:cs typeface="Times New Roman" panose="02020603050405020304" pitchFamily="18" charset="0"/>
              </a:rPr>
              <a:t>Credits: NASA</a:t>
            </a:r>
          </a:p>
        </p:txBody>
      </p:sp>
    </p:spTree>
    <p:extLst>
      <p:ext uri="{BB962C8B-B14F-4D97-AF65-F5344CB8AC3E}">
        <p14:creationId xmlns:p14="http://schemas.microsoft.com/office/powerpoint/2010/main" val="122604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A4FF31-37F3-490F-BF9E-C04C86909F0F}"/>
              </a:ext>
            </a:extLst>
          </p:cNvPr>
          <p:cNvSpPr/>
          <p:nvPr/>
        </p:nvSpPr>
        <p:spPr>
          <a:xfrm>
            <a:off x="1192335" y="2579478"/>
            <a:ext cx="6963373" cy="122590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t>Objective</a:t>
            </a:r>
          </a:p>
        </p:txBody>
      </p:sp>
      <p:sp>
        <p:nvSpPr>
          <p:cNvPr id="3" name="Content Placeholder 2"/>
          <p:cNvSpPr>
            <a:spLocks noGrp="1"/>
          </p:cNvSpPr>
          <p:nvPr>
            <p:ph idx="1"/>
          </p:nvPr>
        </p:nvSpPr>
        <p:spPr>
          <a:xfrm>
            <a:off x="838201" y="1825625"/>
            <a:ext cx="7317508" cy="3978275"/>
          </a:xfrm>
        </p:spPr>
        <p:txBody>
          <a:bodyPr>
            <a:normAutofit/>
          </a:bodyPr>
          <a:lstStyle/>
          <a:p>
            <a:pPr marL="0" indent="0">
              <a:buNone/>
            </a:pPr>
            <a:r>
              <a:rPr lang="en-US" sz="1700" b="1" dirty="0">
                <a:solidFill>
                  <a:schemeClr val="accent1"/>
                </a:solidFill>
              </a:rPr>
              <a:t>Develop a multifunctional surface treatment for the inner lining of space habitats that:</a:t>
            </a:r>
          </a:p>
          <a:p>
            <a:pPr marL="0" indent="0">
              <a:buNone/>
            </a:pPr>
            <a:endParaRPr lang="en-US" sz="1500" dirty="0"/>
          </a:p>
          <a:p>
            <a:pPr marL="971550" lvl="1" indent="-514350">
              <a:buFont typeface="+mj-lt"/>
              <a:buAutoNum type="arabicPeriod"/>
            </a:pPr>
            <a:r>
              <a:rPr lang="en-US" sz="1500" dirty="0"/>
              <a:t>Self-sterilizes under visible light and in the dark</a:t>
            </a:r>
          </a:p>
          <a:p>
            <a:pPr marL="971550" lvl="1" indent="-514350">
              <a:buFont typeface="+mj-lt"/>
              <a:buAutoNum type="arabicPeriod"/>
            </a:pPr>
            <a:r>
              <a:rPr lang="en-US" sz="1500" dirty="0"/>
              <a:t>Transforms readily available carbon dioxide (CO</a:t>
            </a:r>
            <a:r>
              <a:rPr lang="en-US" sz="1500" baseline="-25000" dirty="0"/>
              <a:t>2</a:t>
            </a:r>
            <a:r>
              <a:rPr lang="en-US" sz="1500" dirty="0"/>
              <a:t>) to methane (CH</a:t>
            </a:r>
            <a:r>
              <a:rPr lang="en-US" sz="1500" baseline="-25000" dirty="0"/>
              <a:t>4</a:t>
            </a:r>
            <a:r>
              <a:rPr lang="en-US" sz="1500" dirty="0"/>
              <a:t>) for fuels</a:t>
            </a:r>
          </a:p>
          <a:p>
            <a:pPr marL="971550" lvl="1" indent="-514350">
              <a:buFont typeface="+mj-lt"/>
              <a:buAutoNum type="arabicPeriod"/>
            </a:pPr>
            <a:r>
              <a:rPr lang="en-US" sz="1500" dirty="0"/>
              <a:t>Can be synthesized sustainably by utilizing resources already in the Martian and Lunar environments</a:t>
            </a:r>
          </a:p>
          <a:p>
            <a:pPr marL="514350" indent="-514350">
              <a:buFont typeface="+mj-lt"/>
              <a:buAutoNum type="arabicPeriod"/>
            </a:pPr>
            <a:endParaRPr lang="en-US" dirty="0"/>
          </a:p>
          <a:p>
            <a:pPr marL="514350" indent="-514350">
              <a:buFont typeface="+mj-lt"/>
              <a:buAutoNum type="arabicPeriod"/>
            </a:pPr>
            <a:endParaRPr lang="en-US" sz="1600" dirty="0"/>
          </a:p>
          <a:p>
            <a:pPr marL="0" indent="0">
              <a:buNone/>
            </a:pPr>
            <a:r>
              <a:rPr lang="en-US" sz="1700" b="1" dirty="0">
                <a:solidFill>
                  <a:schemeClr val="accent1"/>
                </a:solidFill>
              </a:rPr>
              <a:t>Focus of Summer 2021:</a:t>
            </a:r>
          </a:p>
          <a:p>
            <a:pPr lvl="1"/>
            <a:r>
              <a:rPr lang="en-US" sz="1500" dirty="0"/>
              <a:t>Optimize photocatalytic efficiency of TiO</a:t>
            </a:r>
            <a:r>
              <a:rPr lang="en-US" sz="1500" baseline="-25000" dirty="0"/>
              <a:t>2</a:t>
            </a:r>
            <a:r>
              <a:rPr lang="en-US" sz="1500" dirty="0"/>
              <a:t> </a:t>
            </a:r>
          </a:p>
          <a:p>
            <a:pPr lvl="1"/>
            <a:r>
              <a:rPr lang="en-US" sz="1500" dirty="0"/>
              <a:t>Applying photocatalyst surface coating to inner lining</a:t>
            </a:r>
          </a:p>
          <a:p>
            <a:pPr lvl="1"/>
            <a:r>
              <a:rPr lang="en-US" sz="1500" dirty="0"/>
              <a:t>Consider ISRU capabilities of proposed systems</a:t>
            </a:r>
          </a:p>
          <a:p>
            <a:pPr marL="0" indent="0">
              <a:buNone/>
            </a:pPr>
            <a:endParaRPr lang="en-US" dirty="0"/>
          </a:p>
          <a:p>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24C0C37-3CEC-4CB4-B902-37F94E20E969}" type="slidenum">
              <a:rPr lang="en-US" smtClean="0"/>
              <a:pPr/>
              <a:t>4</a:t>
            </a:fld>
            <a:endParaRPr lang="en-US"/>
          </a:p>
        </p:txBody>
      </p:sp>
      <p:pic>
        <p:nvPicPr>
          <p:cNvPr id="2052" name="Picture 4">
            <a:extLst>
              <a:ext uri="{FF2B5EF4-FFF2-40B4-BE49-F238E27FC236}">
                <a16:creationId xmlns:a16="http://schemas.microsoft.com/office/drawing/2014/main" id="{5BF63077-E96F-4671-8023-1DDD7BFB7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69" t="8832" r="7070" b="10058"/>
          <a:stretch/>
        </p:blipFill>
        <p:spPr bwMode="auto">
          <a:xfrm>
            <a:off x="9591370" y="1531973"/>
            <a:ext cx="2261418" cy="2194660"/>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435196D-C682-4E9D-8005-2F9ED2C53E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9" r="21936"/>
          <a:stretch/>
        </p:blipFill>
        <p:spPr bwMode="auto">
          <a:xfrm>
            <a:off x="9028023" y="3704853"/>
            <a:ext cx="1500318" cy="1516626"/>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C8AB18-45BA-4554-B00D-EE0E60C98876}"/>
              </a:ext>
            </a:extLst>
          </p:cNvPr>
          <p:cNvSpPr txBox="1"/>
          <p:nvPr/>
        </p:nvSpPr>
        <p:spPr>
          <a:xfrm>
            <a:off x="8950036" y="5455337"/>
            <a:ext cx="2902752" cy="430887"/>
          </a:xfrm>
          <a:prstGeom prst="rect">
            <a:avLst/>
          </a:prstGeom>
          <a:solidFill>
            <a:schemeClr val="accent1">
              <a:lumMod val="20000"/>
              <a:lumOff val="80000"/>
            </a:schemeClr>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3:  Images of Mars and the Moon; Credits: NASA</a:t>
            </a:r>
          </a:p>
        </p:txBody>
      </p:sp>
    </p:spTree>
    <p:extLst>
      <p:ext uri="{BB962C8B-B14F-4D97-AF65-F5344CB8AC3E}">
        <p14:creationId xmlns:p14="http://schemas.microsoft.com/office/powerpoint/2010/main" val="252740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Approach</a:t>
            </a:r>
          </a:p>
        </p:txBody>
      </p:sp>
      <p:sp>
        <p:nvSpPr>
          <p:cNvPr id="3" name="Content Placeholder 2"/>
          <p:cNvSpPr>
            <a:spLocks noGrp="1"/>
          </p:cNvSpPr>
          <p:nvPr>
            <p:ph idx="1"/>
          </p:nvPr>
        </p:nvSpPr>
        <p:spPr>
          <a:xfrm>
            <a:off x="838199" y="1819275"/>
            <a:ext cx="10515599" cy="4279684"/>
          </a:xfrm>
        </p:spPr>
        <p:txBody>
          <a:bodyPr>
            <a:normAutofit/>
          </a:bodyPr>
          <a:lstStyle/>
          <a:p>
            <a:pPr marL="0" indent="0">
              <a:buNone/>
            </a:pPr>
            <a:r>
              <a:rPr lang="en-US" sz="1700" b="1" dirty="0">
                <a:solidFill>
                  <a:schemeClr val="accent1"/>
                </a:solidFill>
              </a:rPr>
              <a:t>Gain a background knowledge on the project</a:t>
            </a:r>
          </a:p>
          <a:p>
            <a:pPr lvl="1"/>
            <a:r>
              <a:rPr lang="en-US" sz="1500" dirty="0"/>
              <a:t>Examine the mechanism of photocatalytic disinfection, photoreduction of CO</a:t>
            </a:r>
            <a:r>
              <a:rPr lang="en-US" sz="1500" baseline="-25000" dirty="0"/>
              <a:t>2</a:t>
            </a:r>
            <a:r>
              <a:rPr lang="en-US" sz="1500" dirty="0"/>
              <a:t>, and photocatalytic memory</a:t>
            </a:r>
          </a:p>
          <a:p>
            <a:pPr lvl="1"/>
            <a:r>
              <a:rPr lang="en-US" sz="1500" dirty="0"/>
              <a:t>Identify factors which affect photocatalytic efficiency</a:t>
            </a:r>
          </a:p>
          <a:p>
            <a:pPr lvl="1"/>
            <a:r>
              <a:rPr lang="en-US" sz="1500" dirty="0"/>
              <a:t>Investigate standard inner lining materials of space habitat</a:t>
            </a:r>
          </a:p>
          <a:p>
            <a:pPr lvl="1"/>
            <a:endParaRPr lang="en-US" sz="1600" dirty="0"/>
          </a:p>
          <a:p>
            <a:pPr marL="0" indent="0">
              <a:buNone/>
            </a:pPr>
            <a:r>
              <a:rPr lang="en-US" sz="1700" b="1" dirty="0">
                <a:solidFill>
                  <a:schemeClr val="accent1"/>
                </a:solidFill>
              </a:rPr>
              <a:t>Explore literature surrounding the modification of TiO</a:t>
            </a:r>
            <a:r>
              <a:rPr lang="en-US" sz="1700" b="1" baseline="-25000" dirty="0">
                <a:solidFill>
                  <a:schemeClr val="accent1"/>
                </a:solidFill>
              </a:rPr>
              <a:t>2</a:t>
            </a:r>
            <a:r>
              <a:rPr lang="en-US" sz="1700" b="1" dirty="0">
                <a:solidFill>
                  <a:schemeClr val="accent1"/>
                </a:solidFill>
              </a:rPr>
              <a:t> for optimization</a:t>
            </a:r>
          </a:p>
          <a:p>
            <a:pPr lvl="1"/>
            <a:r>
              <a:rPr lang="en-US" sz="1500" dirty="0"/>
              <a:t>Evaluate potential dopants considering memory photocatalytic ability</a:t>
            </a:r>
          </a:p>
          <a:p>
            <a:pPr lvl="1"/>
            <a:r>
              <a:rPr lang="en-US" sz="1500" dirty="0"/>
              <a:t>Analyze TiO</a:t>
            </a:r>
            <a:r>
              <a:rPr lang="en-US" sz="1500" baseline="-25000" dirty="0"/>
              <a:t>2</a:t>
            </a:r>
            <a:r>
              <a:rPr lang="en-US" sz="1500" dirty="0"/>
              <a:t> photocatalyst synthesis considering crystal composition and structure</a:t>
            </a:r>
          </a:p>
          <a:p>
            <a:pPr marL="0" indent="0">
              <a:buNone/>
            </a:pPr>
            <a:endParaRPr lang="en-US" sz="1800" dirty="0"/>
          </a:p>
          <a:p>
            <a:pPr marL="0" indent="0">
              <a:buNone/>
            </a:pPr>
            <a:r>
              <a:rPr lang="en-US" sz="1700" b="1" dirty="0">
                <a:solidFill>
                  <a:schemeClr val="accent1"/>
                </a:solidFill>
              </a:rPr>
              <a:t>Consider ISRU capabilities of potential modifications</a:t>
            </a:r>
          </a:p>
          <a:p>
            <a:pPr lvl="1"/>
            <a:r>
              <a:rPr lang="en-US" sz="1500" dirty="0"/>
              <a:t>Assess TiO</a:t>
            </a:r>
            <a:r>
              <a:rPr lang="en-US" sz="1500" baseline="-25000" dirty="0"/>
              <a:t>2</a:t>
            </a:r>
            <a:r>
              <a:rPr lang="en-US" sz="1500" dirty="0"/>
              <a:t> coating methods on space habitat inner lining</a:t>
            </a:r>
          </a:p>
          <a:p>
            <a:pPr lvl="1"/>
            <a:r>
              <a:rPr lang="en-US" sz="1500" dirty="0"/>
              <a:t>Analyze prevalence and extraction of needed materials within the Martian and Lunar regolith</a:t>
            </a:r>
          </a:p>
        </p:txBody>
      </p:sp>
      <p:sp>
        <p:nvSpPr>
          <p:cNvPr id="4" name="Slide Number Placeholder 3"/>
          <p:cNvSpPr>
            <a:spLocks noGrp="1"/>
          </p:cNvSpPr>
          <p:nvPr>
            <p:ph type="sldNum" sz="quarter" idx="12"/>
          </p:nvPr>
        </p:nvSpPr>
        <p:spPr/>
        <p:txBody>
          <a:bodyPr/>
          <a:lstStyle/>
          <a:p>
            <a:fld id="{224C0C37-3CEC-4CB4-B902-37F94E20E969}" type="slidenum">
              <a:rPr lang="en-US" smtClean="0"/>
              <a:pPr/>
              <a:t>5</a:t>
            </a:fld>
            <a:endParaRPr lang="en-US"/>
          </a:p>
        </p:txBody>
      </p:sp>
    </p:spTree>
    <p:extLst>
      <p:ext uri="{BB962C8B-B14F-4D97-AF65-F5344CB8AC3E}">
        <p14:creationId xmlns:p14="http://schemas.microsoft.com/office/powerpoint/2010/main" val="6264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D13B-F272-4E9C-AABF-6FE389F57C8B}"/>
              </a:ext>
            </a:extLst>
          </p:cNvPr>
          <p:cNvSpPr>
            <a:spLocks noGrp="1"/>
          </p:cNvSpPr>
          <p:nvPr>
            <p:ph type="title"/>
          </p:nvPr>
        </p:nvSpPr>
        <p:spPr/>
        <p:txBody>
          <a:bodyPr>
            <a:normAutofit/>
          </a:bodyPr>
          <a:lstStyle/>
          <a:p>
            <a:r>
              <a:rPr lang="en-US" sz="3600" dirty="0"/>
              <a:t>Background</a:t>
            </a:r>
          </a:p>
        </p:txBody>
      </p:sp>
      <p:sp>
        <p:nvSpPr>
          <p:cNvPr id="3" name="Content Placeholder 2">
            <a:extLst>
              <a:ext uri="{FF2B5EF4-FFF2-40B4-BE49-F238E27FC236}">
                <a16:creationId xmlns:a16="http://schemas.microsoft.com/office/drawing/2014/main" id="{63FF157E-2C92-42F3-A23C-F8E98C0148E8}"/>
              </a:ext>
            </a:extLst>
          </p:cNvPr>
          <p:cNvSpPr>
            <a:spLocks noGrp="1"/>
          </p:cNvSpPr>
          <p:nvPr>
            <p:ph idx="1"/>
          </p:nvPr>
        </p:nvSpPr>
        <p:spPr>
          <a:xfrm>
            <a:off x="838200" y="1619250"/>
            <a:ext cx="6353535" cy="4662488"/>
          </a:xfrm>
        </p:spPr>
        <p:txBody>
          <a:bodyPr>
            <a:normAutofit fontScale="62500" lnSpcReduction="20000"/>
          </a:bodyPr>
          <a:lstStyle/>
          <a:p>
            <a:pPr marL="0" indent="0">
              <a:buNone/>
            </a:pPr>
            <a:r>
              <a:rPr lang="en-US" sz="2700" b="1" dirty="0">
                <a:solidFill>
                  <a:schemeClr val="accent1"/>
                </a:solidFill>
              </a:rPr>
              <a:t>Photocatalytic Disinfection</a:t>
            </a:r>
          </a:p>
          <a:p>
            <a:pPr marL="0" indent="0">
              <a:buNone/>
            </a:pPr>
            <a:r>
              <a:rPr lang="en-US" sz="2600" dirty="0"/>
              <a:t>Mechanism</a:t>
            </a:r>
          </a:p>
          <a:p>
            <a:pPr lvl="1"/>
            <a:r>
              <a:rPr lang="en-US" dirty="0"/>
              <a:t>When a photocatalyst is excited by light, electrons in the valence band can jump to the conduction band</a:t>
            </a:r>
          </a:p>
          <a:p>
            <a:pPr lvl="1"/>
            <a:r>
              <a:rPr lang="en-US" dirty="0"/>
              <a:t>Photoinduced electrons (</a:t>
            </a:r>
            <a:r>
              <a:rPr lang="en-US" dirty="0" err="1"/>
              <a:t>e</a:t>
            </a:r>
            <a:r>
              <a:rPr lang="en-US" baseline="-25000" dirty="0" err="1"/>
              <a:t>cb</a:t>
            </a:r>
            <a:r>
              <a:rPr lang="en-US" dirty="0"/>
              <a:t>) and holes (</a:t>
            </a:r>
            <a:r>
              <a:rPr lang="en-US" dirty="0" err="1"/>
              <a:t>h</a:t>
            </a:r>
            <a:r>
              <a:rPr lang="en-US" baseline="-25000" dirty="0" err="1"/>
              <a:t>vb</a:t>
            </a:r>
            <a:r>
              <a:rPr lang="en-US" dirty="0"/>
              <a:t>) can convert absorbed oxygen and water to reactive oxygen species (ROS)</a:t>
            </a:r>
          </a:p>
          <a:p>
            <a:pPr lvl="1"/>
            <a:r>
              <a:rPr lang="en-US" dirty="0"/>
              <a:t>ROS are used for disinfection because they destroy the cell membrane by damaging DNA, RNA, and proteins</a:t>
            </a:r>
          </a:p>
          <a:p>
            <a:pPr marL="0" indent="0">
              <a:buNone/>
            </a:pPr>
            <a:endParaRPr lang="en-US" sz="1100" b="1" dirty="0"/>
          </a:p>
          <a:p>
            <a:pPr marL="0" indent="0">
              <a:buNone/>
            </a:pPr>
            <a:r>
              <a:rPr lang="en-US" sz="2700" b="1" dirty="0">
                <a:solidFill>
                  <a:schemeClr val="accent1"/>
                </a:solidFill>
              </a:rPr>
              <a:t>TiO</a:t>
            </a:r>
            <a:r>
              <a:rPr lang="en-US" sz="2700" b="1" baseline="-25000" dirty="0">
                <a:solidFill>
                  <a:schemeClr val="accent1"/>
                </a:solidFill>
              </a:rPr>
              <a:t>2</a:t>
            </a:r>
            <a:r>
              <a:rPr lang="en-US" sz="2700" b="1" dirty="0">
                <a:solidFill>
                  <a:schemeClr val="accent1"/>
                </a:solidFill>
              </a:rPr>
              <a:t> Photocatalyst</a:t>
            </a:r>
          </a:p>
          <a:p>
            <a:pPr marL="0" indent="0">
              <a:buNone/>
            </a:pPr>
            <a:r>
              <a:rPr lang="en-US" sz="2600" i="1" dirty="0"/>
              <a:t>     Efficient, economical, and safe to humans</a:t>
            </a:r>
          </a:p>
          <a:p>
            <a:pPr marL="0" indent="0">
              <a:buNone/>
            </a:pPr>
            <a:r>
              <a:rPr lang="en-US" sz="2600" dirty="0"/>
              <a:t>Crystal Polymorphs</a:t>
            </a:r>
          </a:p>
          <a:p>
            <a:pPr lvl="1"/>
            <a:r>
              <a:rPr lang="en-US" dirty="0"/>
              <a:t>Anatase, rutile, and brookite</a:t>
            </a:r>
          </a:p>
          <a:p>
            <a:pPr lvl="1"/>
            <a:r>
              <a:rPr lang="en-US" dirty="0"/>
              <a:t>Individually, anatase is considered the best polymorph for photocatalysis</a:t>
            </a:r>
          </a:p>
          <a:p>
            <a:pPr marL="0" indent="0">
              <a:buNone/>
            </a:pPr>
            <a:r>
              <a:rPr lang="en-US" sz="2600" dirty="0"/>
              <a:t>Dopants</a:t>
            </a:r>
          </a:p>
          <a:p>
            <a:pPr lvl="1"/>
            <a:r>
              <a:rPr lang="en-US" dirty="0"/>
              <a:t>TiO</a:t>
            </a:r>
            <a:r>
              <a:rPr lang="en-US" baseline="-25000" dirty="0"/>
              <a:t>2</a:t>
            </a:r>
            <a:r>
              <a:rPr lang="en-US" dirty="0"/>
              <a:t> is excited by UV light which would not be readily available on human occupied space habitat</a:t>
            </a:r>
          </a:p>
          <a:p>
            <a:pPr lvl="1"/>
            <a:r>
              <a:rPr lang="en-US" dirty="0"/>
              <a:t>Adding a dopant to TiO</a:t>
            </a:r>
            <a:r>
              <a:rPr lang="en-US" baseline="-25000" dirty="0"/>
              <a:t>2</a:t>
            </a:r>
            <a:r>
              <a:rPr lang="en-US" dirty="0"/>
              <a:t> can narrow the bandgap, shifting absorption to the visible light region</a:t>
            </a:r>
          </a:p>
          <a:p>
            <a:pPr lvl="1">
              <a:buFont typeface="Arial" panose="020B0604020202020204" pitchFamily="34" charset="0"/>
              <a:buChar cha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A5D74A0-B9A1-4704-921A-FDAD22778A5B}"/>
              </a:ext>
            </a:extLst>
          </p:cNvPr>
          <p:cNvSpPr>
            <a:spLocks noGrp="1"/>
          </p:cNvSpPr>
          <p:nvPr>
            <p:ph type="sldNum" sz="quarter" idx="12"/>
          </p:nvPr>
        </p:nvSpPr>
        <p:spPr/>
        <p:txBody>
          <a:bodyPr/>
          <a:lstStyle/>
          <a:p>
            <a:fld id="{224C0C37-3CEC-4CB4-B902-37F94E20E969}" type="slidenum">
              <a:rPr lang="en-US" smtClean="0"/>
              <a:pPr/>
              <a:t>6</a:t>
            </a:fld>
            <a:endParaRPr lang="en-US"/>
          </a:p>
        </p:txBody>
      </p:sp>
      <p:grpSp>
        <p:nvGrpSpPr>
          <p:cNvPr id="55" name="Group 54">
            <a:extLst>
              <a:ext uri="{FF2B5EF4-FFF2-40B4-BE49-F238E27FC236}">
                <a16:creationId xmlns:a16="http://schemas.microsoft.com/office/drawing/2014/main" id="{AF4D4F02-3228-4C69-B2FB-356F2266D500}"/>
              </a:ext>
            </a:extLst>
          </p:cNvPr>
          <p:cNvGrpSpPr/>
          <p:nvPr/>
        </p:nvGrpSpPr>
        <p:grpSpPr>
          <a:xfrm>
            <a:off x="7937449" y="1441939"/>
            <a:ext cx="4368700" cy="2403173"/>
            <a:chOff x="8060654" y="1812925"/>
            <a:chExt cx="4368700" cy="2403173"/>
          </a:xfrm>
        </p:grpSpPr>
        <p:grpSp>
          <p:nvGrpSpPr>
            <p:cNvPr id="28" name="Group 27">
              <a:extLst>
                <a:ext uri="{FF2B5EF4-FFF2-40B4-BE49-F238E27FC236}">
                  <a16:creationId xmlns:a16="http://schemas.microsoft.com/office/drawing/2014/main" id="{6190C128-6F69-48C1-A98C-5E294C834E07}"/>
                </a:ext>
              </a:extLst>
            </p:cNvPr>
            <p:cNvGrpSpPr/>
            <p:nvPr/>
          </p:nvGrpSpPr>
          <p:grpSpPr>
            <a:xfrm>
              <a:off x="8060654" y="1812925"/>
              <a:ext cx="4368700" cy="2403173"/>
              <a:chOff x="3624466" y="1164270"/>
              <a:chExt cx="4368700" cy="2403173"/>
            </a:xfrm>
          </p:grpSpPr>
          <p:sp>
            <p:nvSpPr>
              <p:cNvPr id="29" name="TextBox 28">
                <a:extLst>
                  <a:ext uri="{FF2B5EF4-FFF2-40B4-BE49-F238E27FC236}">
                    <a16:creationId xmlns:a16="http://schemas.microsoft.com/office/drawing/2014/main" id="{7CE181B5-2CE9-4310-B1E6-8BB7136C80EF}"/>
                  </a:ext>
                </a:extLst>
              </p:cNvPr>
              <p:cNvSpPr txBox="1"/>
              <p:nvPr/>
            </p:nvSpPr>
            <p:spPr>
              <a:xfrm>
                <a:off x="3624466" y="1358842"/>
                <a:ext cx="1524000" cy="430887"/>
              </a:xfrm>
              <a:prstGeom prst="rect">
                <a:avLst/>
              </a:prstGeom>
              <a:noFill/>
            </p:spPr>
            <p:txBody>
              <a:bodyPr wrap="square" rtlCol="0">
                <a:spAutoFit/>
              </a:bodyPr>
              <a:lstStyle/>
              <a:p>
                <a:pPr algn="r"/>
                <a:r>
                  <a:rPr lang="en-US" sz="1100" b="1" dirty="0">
                    <a:solidFill>
                      <a:schemeClr val="accent3">
                        <a:lumMod val="75000"/>
                      </a:schemeClr>
                    </a:solidFill>
                    <a:latin typeface="Times New Roman" panose="02020603050405020304" pitchFamily="18" charset="0"/>
                    <a:cs typeface="Times New Roman" panose="02020603050405020304" pitchFamily="18" charset="0"/>
                  </a:rPr>
                  <a:t>TiO</a:t>
                </a:r>
                <a:r>
                  <a:rPr lang="en-US" sz="1100" b="1" baseline="-25000" dirty="0">
                    <a:solidFill>
                      <a:schemeClr val="accent3">
                        <a:lumMod val="75000"/>
                      </a:schemeClr>
                    </a:solidFill>
                    <a:latin typeface="Times New Roman" panose="02020603050405020304" pitchFamily="18" charset="0"/>
                    <a:cs typeface="Times New Roman" panose="02020603050405020304" pitchFamily="18" charset="0"/>
                  </a:rPr>
                  <a:t>2</a:t>
                </a:r>
                <a:r>
                  <a:rPr lang="en-US" sz="1100" b="1" dirty="0">
                    <a:solidFill>
                      <a:schemeClr val="accent3">
                        <a:lumMod val="75000"/>
                      </a:schemeClr>
                    </a:solidFill>
                    <a:latin typeface="Times New Roman" panose="02020603050405020304" pitchFamily="18" charset="0"/>
                    <a:cs typeface="Times New Roman" panose="02020603050405020304" pitchFamily="18" charset="0"/>
                  </a:rPr>
                  <a:t> </a:t>
                </a:r>
              </a:p>
              <a:p>
                <a:pPr algn="r"/>
                <a:r>
                  <a:rPr lang="en-US" sz="1100" b="1" dirty="0">
                    <a:solidFill>
                      <a:schemeClr val="accent3">
                        <a:lumMod val="75000"/>
                      </a:schemeClr>
                    </a:solidFill>
                    <a:latin typeface="Times New Roman" panose="02020603050405020304" pitchFamily="18" charset="0"/>
                    <a:cs typeface="Times New Roman" panose="02020603050405020304" pitchFamily="18" charset="0"/>
                  </a:rPr>
                  <a:t>Photocatalyst</a:t>
                </a:r>
                <a:r>
                  <a:rPr lang="en-US" sz="1100" b="1" dirty="0">
                    <a:solidFill>
                      <a:schemeClr val="bg1"/>
                    </a:solidFill>
                    <a:latin typeface="Times New Roman" panose="02020603050405020304" pitchFamily="18" charset="0"/>
                    <a:cs typeface="Times New Roman" panose="02020603050405020304" pitchFamily="18" charset="0"/>
                  </a:rPr>
                  <a:t>ggg</a:t>
                </a:r>
                <a:endParaRPr lang="en-US" sz="1100" b="1" baseline="-25000" dirty="0">
                  <a:solidFill>
                    <a:schemeClr val="bg1"/>
                  </a:solidFill>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22F8C2E4-12E8-435B-AC5A-7EE7F19ED551}"/>
                  </a:ext>
                </a:extLst>
              </p:cNvPr>
              <p:cNvSpPr/>
              <p:nvPr/>
            </p:nvSpPr>
            <p:spPr>
              <a:xfrm>
                <a:off x="4798136" y="1387226"/>
                <a:ext cx="1656739" cy="1877086"/>
              </a:xfrm>
              <a:prstGeom prst="ellipse">
                <a:avLst/>
              </a:prstGeom>
              <a:solidFill>
                <a:srgbClr val="BDD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D6F9250-4EB3-45C6-93E0-308CEC7F7E56}"/>
                  </a:ext>
                </a:extLst>
              </p:cNvPr>
              <p:cNvCxnSpPr>
                <a:cxnSpLocks/>
              </p:cNvCxnSpPr>
              <p:nvPr/>
            </p:nvCxnSpPr>
            <p:spPr>
              <a:xfrm>
                <a:off x="5041786" y="1842431"/>
                <a:ext cx="109544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DFB761B-E9BE-440E-83D0-B97C16ED6D48}"/>
                  </a:ext>
                </a:extLst>
              </p:cNvPr>
              <p:cNvSpPr txBox="1"/>
              <p:nvPr/>
            </p:nvSpPr>
            <p:spPr>
              <a:xfrm>
                <a:off x="4840224" y="1569899"/>
                <a:ext cx="1524000" cy="261610"/>
              </a:xfrm>
              <a:prstGeom prst="rect">
                <a:avLst/>
              </a:prstGeom>
              <a:noFill/>
            </p:spPr>
            <p:txBody>
              <a:bodyPr wrap="square" rtlCol="0">
                <a:spAutoFit/>
              </a:bodyPr>
              <a:lstStyle/>
              <a:p>
                <a:pPr algn="ctr"/>
                <a:r>
                  <a:rPr lang="en-US" sz="1100" b="1" dirty="0">
                    <a:solidFill>
                      <a:schemeClr val="accent4"/>
                    </a:solidFill>
                    <a:latin typeface="Times New Roman" panose="02020603050405020304" pitchFamily="18" charset="0"/>
                    <a:cs typeface="Times New Roman" panose="02020603050405020304" pitchFamily="18" charset="0"/>
                  </a:rPr>
                  <a:t>Conduction Band</a:t>
                </a:r>
              </a:p>
            </p:txBody>
          </p:sp>
          <p:sp>
            <p:nvSpPr>
              <p:cNvPr id="33" name="TextBox 32">
                <a:extLst>
                  <a:ext uri="{FF2B5EF4-FFF2-40B4-BE49-F238E27FC236}">
                    <a16:creationId xmlns:a16="http://schemas.microsoft.com/office/drawing/2014/main" id="{D78FE656-83FC-4DC6-A727-AABDD1609442}"/>
                  </a:ext>
                </a:extLst>
              </p:cNvPr>
              <p:cNvSpPr txBox="1"/>
              <p:nvPr/>
            </p:nvSpPr>
            <p:spPr>
              <a:xfrm>
                <a:off x="4885728" y="2875506"/>
                <a:ext cx="1524000" cy="261610"/>
              </a:xfrm>
              <a:prstGeom prst="rect">
                <a:avLst/>
              </a:prstGeom>
              <a:noFill/>
            </p:spPr>
            <p:txBody>
              <a:bodyPr wrap="square" rtlCol="0">
                <a:spAutoFit/>
              </a:bodyPr>
              <a:lstStyle/>
              <a:p>
                <a:pPr algn="ctr"/>
                <a:r>
                  <a:rPr lang="en-US" sz="1100" b="1" dirty="0">
                    <a:solidFill>
                      <a:schemeClr val="accent4"/>
                    </a:solidFill>
                    <a:latin typeface="Times New Roman" panose="02020603050405020304" pitchFamily="18" charset="0"/>
                    <a:cs typeface="Times New Roman" panose="02020603050405020304" pitchFamily="18" charset="0"/>
                  </a:rPr>
                  <a:t>Valence Band</a:t>
                </a:r>
              </a:p>
            </p:txBody>
          </p:sp>
          <p:sp>
            <p:nvSpPr>
              <p:cNvPr id="34" name="TextBox 33">
                <a:extLst>
                  <a:ext uri="{FF2B5EF4-FFF2-40B4-BE49-F238E27FC236}">
                    <a16:creationId xmlns:a16="http://schemas.microsoft.com/office/drawing/2014/main" id="{57A6C14B-4B7A-4D3A-B52B-BA6C627C126D}"/>
                  </a:ext>
                </a:extLst>
              </p:cNvPr>
              <p:cNvSpPr txBox="1"/>
              <p:nvPr/>
            </p:nvSpPr>
            <p:spPr>
              <a:xfrm>
                <a:off x="3687216" y="2485671"/>
                <a:ext cx="1524000" cy="261610"/>
              </a:xfrm>
              <a:prstGeom prst="rect">
                <a:avLst/>
              </a:prstGeom>
              <a:noFill/>
            </p:spPr>
            <p:txBody>
              <a:bodyPr wrap="square" rtlCol="0">
                <a:spAutoFit/>
              </a:bodyPr>
              <a:lstStyle/>
              <a:p>
                <a:pPr algn="ctr"/>
                <a:r>
                  <a:rPr lang="en-US" sz="1100" b="1" dirty="0">
                    <a:solidFill>
                      <a:srgbClr val="DAA600"/>
                    </a:solidFill>
                    <a:latin typeface="Times New Roman" panose="02020603050405020304" pitchFamily="18" charset="0"/>
                    <a:cs typeface="Times New Roman" panose="02020603050405020304" pitchFamily="18" charset="0"/>
                  </a:rPr>
                  <a:t>Light</a:t>
                </a:r>
              </a:p>
            </p:txBody>
          </p:sp>
          <p:sp>
            <p:nvSpPr>
              <p:cNvPr id="35" name="Lightning Bolt 34">
                <a:extLst>
                  <a:ext uri="{FF2B5EF4-FFF2-40B4-BE49-F238E27FC236}">
                    <a16:creationId xmlns:a16="http://schemas.microsoft.com/office/drawing/2014/main" id="{9046C5F3-70B0-405B-B1CF-AF918518A7AD}"/>
                  </a:ext>
                </a:extLst>
              </p:cNvPr>
              <p:cNvSpPr/>
              <p:nvPr/>
            </p:nvSpPr>
            <p:spPr>
              <a:xfrm rot="20571130">
                <a:off x="4481785" y="2082566"/>
                <a:ext cx="449051" cy="714285"/>
              </a:xfrm>
              <a:prstGeom prst="lightningBolt">
                <a:avLst/>
              </a:prstGeom>
              <a:solidFill>
                <a:srgbClr val="DAA600">
                  <a:alpha val="67843"/>
                </a:srgbClr>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10BACFFC-ACC5-47ED-B202-88DF7149D458}"/>
                  </a:ext>
                </a:extLst>
              </p:cNvPr>
              <p:cNvCxnSpPr>
                <a:cxnSpLocks/>
              </p:cNvCxnSpPr>
              <p:nvPr/>
            </p:nvCxnSpPr>
            <p:spPr>
              <a:xfrm flipV="1">
                <a:off x="5624296" y="1918110"/>
                <a:ext cx="1" cy="847486"/>
              </a:xfrm>
              <a:prstGeom prst="straightConnector1">
                <a:avLst/>
              </a:prstGeom>
              <a:ln w="57150">
                <a:solidFill>
                  <a:srgbClr val="DAA6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8863FC0-861C-4CC4-8502-696ADA687A23}"/>
                  </a:ext>
                </a:extLst>
              </p:cNvPr>
              <p:cNvSpPr/>
              <p:nvPr/>
            </p:nvSpPr>
            <p:spPr>
              <a:xfrm>
                <a:off x="6286557" y="1192036"/>
                <a:ext cx="226142" cy="245806"/>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4CBE450-7393-4142-9DA4-9F0D4EFCA6E1}"/>
                  </a:ext>
                </a:extLst>
              </p:cNvPr>
              <p:cNvSpPr/>
              <p:nvPr/>
            </p:nvSpPr>
            <p:spPr>
              <a:xfrm>
                <a:off x="6737671" y="1558977"/>
                <a:ext cx="289930" cy="28345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92D9999-DA13-4C94-90F6-543875933D87}"/>
                  </a:ext>
                </a:extLst>
              </p:cNvPr>
              <p:cNvSpPr txBox="1"/>
              <p:nvPr/>
            </p:nvSpPr>
            <p:spPr>
              <a:xfrm>
                <a:off x="6145833" y="1164270"/>
                <a:ext cx="507590" cy="261610"/>
              </a:xfrm>
              <a:prstGeom prst="rect">
                <a:avLst/>
              </a:prstGeom>
              <a:noFill/>
            </p:spPr>
            <p:txBody>
              <a:bodyPr wrap="square" rtlCol="0">
                <a:spAutoFit/>
              </a:bodyPr>
              <a:lstStyle/>
              <a:p>
                <a:pPr algn="ctr"/>
                <a:r>
                  <a:rPr lang="en-US" sz="1100" b="1" dirty="0">
                    <a:solidFill>
                      <a:schemeClr val="accent2">
                        <a:lumMod val="75000"/>
                      </a:schemeClr>
                    </a:solidFill>
                    <a:latin typeface="Times New Roman" panose="02020603050405020304" pitchFamily="18" charset="0"/>
                    <a:cs typeface="Times New Roman" panose="02020603050405020304" pitchFamily="18" charset="0"/>
                  </a:rPr>
                  <a:t>O</a:t>
                </a:r>
                <a:r>
                  <a:rPr lang="en-US" sz="1100" b="1" baseline="-25000" dirty="0">
                    <a:solidFill>
                      <a:schemeClr val="accent2">
                        <a:lumMod val="75000"/>
                      </a:schemeClr>
                    </a:solidFill>
                    <a:latin typeface="Times New Roman" panose="02020603050405020304" pitchFamily="18" charset="0"/>
                    <a:cs typeface="Times New Roman" panose="02020603050405020304" pitchFamily="18" charset="0"/>
                  </a:rPr>
                  <a:t>2</a:t>
                </a:r>
              </a:p>
            </p:txBody>
          </p:sp>
          <p:sp>
            <p:nvSpPr>
              <p:cNvPr id="41" name="TextBox 40">
                <a:extLst>
                  <a:ext uri="{FF2B5EF4-FFF2-40B4-BE49-F238E27FC236}">
                    <a16:creationId xmlns:a16="http://schemas.microsoft.com/office/drawing/2014/main" id="{76A00AE6-D842-44C4-9D83-1B7AE90686D0}"/>
                  </a:ext>
                </a:extLst>
              </p:cNvPr>
              <p:cNvSpPr txBox="1"/>
              <p:nvPr/>
            </p:nvSpPr>
            <p:spPr>
              <a:xfrm>
                <a:off x="6595724" y="1558977"/>
                <a:ext cx="558035" cy="261610"/>
              </a:xfrm>
              <a:prstGeom prst="rect">
                <a:avLst/>
              </a:prstGeom>
              <a:noFill/>
            </p:spPr>
            <p:txBody>
              <a:bodyPr wrap="square" rtlCol="0">
                <a:spAutoFit/>
              </a:bodyPr>
              <a:lstStyle/>
              <a:p>
                <a:pPr algn="ctr"/>
                <a:r>
                  <a:rPr lang="en-US" sz="1100" b="1" dirty="0">
                    <a:solidFill>
                      <a:schemeClr val="accent4"/>
                    </a:solidFill>
                    <a:latin typeface="Times New Roman" panose="02020603050405020304" pitchFamily="18" charset="0"/>
                    <a:cs typeface="Times New Roman" panose="02020603050405020304" pitchFamily="18" charset="0"/>
                  </a:rPr>
                  <a:t>∙O</a:t>
                </a:r>
                <a:r>
                  <a:rPr lang="en-US" sz="1100" b="1" baseline="-25000" dirty="0">
                    <a:solidFill>
                      <a:schemeClr val="accent4"/>
                    </a:solidFill>
                    <a:latin typeface="Times New Roman" panose="02020603050405020304" pitchFamily="18" charset="0"/>
                    <a:cs typeface="Times New Roman" panose="02020603050405020304" pitchFamily="18" charset="0"/>
                  </a:rPr>
                  <a:t>2</a:t>
                </a:r>
                <a:r>
                  <a:rPr lang="en-US" sz="1100" b="1" baseline="30000" dirty="0">
                    <a:solidFill>
                      <a:schemeClr val="accent4"/>
                    </a:solidFill>
                    <a:latin typeface="Times New Roman" panose="02020603050405020304" pitchFamily="18" charset="0"/>
                    <a:cs typeface="Times New Roman" panose="02020603050405020304" pitchFamily="18" charset="0"/>
                  </a:rPr>
                  <a:t>-</a:t>
                </a:r>
              </a:p>
            </p:txBody>
          </p:sp>
          <p:sp>
            <p:nvSpPr>
              <p:cNvPr id="42" name="Arrow: Curved Up 41">
                <a:extLst>
                  <a:ext uri="{FF2B5EF4-FFF2-40B4-BE49-F238E27FC236}">
                    <a16:creationId xmlns:a16="http://schemas.microsoft.com/office/drawing/2014/main" id="{7660574F-0397-4B26-8336-DC9CC32DEA34}"/>
                  </a:ext>
                </a:extLst>
              </p:cNvPr>
              <p:cNvSpPr/>
              <p:nvPr/>
            </p:nvSpPr>
            <p:spPr>
              <a:xfrm rot="2571387">
                <a:off x="6221659" y="1612422"/>
                <a:ext cx="457037" cy="221437"/>
              </a:xfrm>
              <a:prstGeom prst="curved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F85979E7-D459-4620-A392-547970FCC0C7}"/>
                  </a:ext>
                </a:extLst>
              </p:cNvPr>
              <p:cNvSpPr/>
              <p:nvPr/>
            </p:nvSpPr>
            <p:spPr>
              <a:xfrm>
                <a:off x="6513317" y="2751025"/>
                <a:ext cx="289930" cy="305469"/>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Curved Up 43">
                <a:extLst>
                  <a:ext uri="{FF2B5EF4-FFF2-40B4-BE49-F238E27FC236}">
                    <a16:creationId xmlns:a16="http://schemas.microsoft.com/office/drawing/2014/main" id="{5058ECB9-2B56-427D-A015-1DF0C4790C02}"/>
                  </a:ext>
                </a:extLst>
              </p:cNvPr>
              <p:cNvSpPr/>
              <p:nvPr/>
            </p:nvSpPr>
            <p:spPr>
              <a:xfrm rot="6188364">
                <a:off x="6068484" y="3032402"/>
                <a:ext cx="457037" cy="221437"/>
              </a:xfrm>
              <a:prstGeom prst="curved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67525D77-E343-428F-84E2-169220C14AE2}"/>
                  </a:ext>
                </a:extLst>
              </p:cNvPr>
              <p:cNvSpPr txBox="1"/>
              <p:nvPr/>
            </p:nvSpPr>
            <p:spPr>
              <a:xfrm>
                <a:off x="6846871" y="3138634"/>
                <a:ext cx="507590" cy="261610"/>
              </a:xfrm>
              <a:prstGeom prst="rect">
                <a:avLst/>
              </a:prstGeom>
              <a:noFill/>
            </p:spPr>
            <p:txBody>
              <a:bodyPr wrap="square" rtlCol="0">
                <a:spAutoFit/>
              </a:bodyPr>
              <a:lstStyle/>
              <a:p>
                <a:pPr algn="ctr"/>
                <a:r>
                  <a:rPr lang="en-US" sz="1100" b="1" dirty="0">
                    <a:solidFill>
                      <a:schemeClr val="accent4"/>
                    </a:solidFill>
                    <a:latin typeface="Times New Roman" panose="02020603050405020304" pitchFamily="18" charset="0"/>
                    <a:cs typeface="Times New Roman" panose="02020603050405020304" pitchFamily="18" charset="0"/>
                  </a:rPr>
                  <a:t>H</a:t>
                </a:r>
                <a:r>
                  <a:rPr lang="en-US" sz="1100" b="1" baseline="30000" dirty="0">
                    <a:solidFill>
                      <a:schemeClr val="accent4"/>
                    </a:solidFill>
                    <a:latin typeface="Times New Roman" panose="02020603050405020304" pitchFamily="18" charset="0"/>
                    <a:cs typeface="Times New Roman" panose="02020603050405020304" pitchFamily="18" charset="0"/>
                  </a:rPr>
                  <a:t>+</a:t>
                </a:r>
              </a:p>
            </p:txBody>
          </p:sp>
          <p:sp>
            <p:nvSpPr>
              <p:cNvPr id="46" name="Oval 45">
                <a:extLst>
                  <a:ext uri="{FF2B5EF4-FFF2-40B4-BE49-F238E27FC236}">
                    <a16:creationId xmlns:a16="http://schemas.microsoft.com/office/drawing/2014/main" id="{EE3615AE-A051-4F2F-8DA8-98061993B445}"/>
                  </a:ext>
                </a:extLst>
              </p:cNvPr>
              <p:cNvSpPr/>
              <p:nvPr/>
            </p:nvSpPr>
            <p:spPr>
              <a:xfrm>
                <a:off x="6512672" y="3283989"/>
                <a:ext cx="289930" cy="28345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F881FBC-2AD1-454C-946D-E38EF26D609A}"/>
                  </a:ext>
                </a:extLst>
              </p:cNvPr>
              <p:cNvSpPr txBox="1"/>
              <p:nvPr/>
            </p:nvSpPr>
            <p:spPr>
              <a:xfrm>
                <a:off x="6402690" y="2770994"/>
                <a:ext cx="507590" cy="261610"/>
              </a:xfrm>
              <a:prstGeom prst="rect">
                <a:avLst/>
              </a:prstGeom>
              <a:noFill/>
            </p:spPr>
            <p:txBody>
              <a:bodyPr wrap="square" rtlCol="0">
                <a:spAutoFit/>
              </a:bodyPr>
              <a:lstStyle/>
              <a:p>
                <a:pPr algn="ctr"/>
                <a:r>
                  <a:rPr lang="en-US" sz="1100" b="1" dirty="0">
                    <a:solidFill>
                      <a:schemeClr val="accent2">
                        <a:lumMod val="75000"/>
                      </a:schemeClr>
                    </a:solidFill>
                    <a:latin typeface="Times New Roman" panose="02020603050405020304" pitchFamily="18" charset="0"/>
                    <a:cs typeface="Times New Roman" panose="02020603050405020304" pitchFamily="18" charset="0"/>
                  </a:rPr>
                  <a:t>H</a:t>
                </a:r>
                <a:r>
                  <a:rPr lang="en-US" sz="1100" b="1" baseline="-25000" dirty="0">
                    <a:solidFill>
                      <a:schemeClr val="accent2">
                        <a:lumMod val="75000"/>
                      </a:schemeClr>
                    </a:solidFill>
                    <a:latin typeface="Times New Roman" panose="02020603050405020304" pitchFamily="18" charset="0"/>
                    <a:cs typeface="Times New Roman" panose="02020603050405020304" pitchFamily="18" charset="0"/>
                  </a:rPr>
                  <a:t>2</a:t>
                </a:r>
                <a:r>
                  <a:rPr lang="en-US" sz="1100" b="1" dirty="0">
                    <a:solidFill>
                      <a:schemeClr val="accent2">
                        <a:lumMod val="75000"/>
                      </a:schemeClr>
                    </a:solidFill>
                    <a:latin typeface="Times New Roman" panose="02020603050405020304" pitchFamily="18" charset="0"/>
                    <a:cs typeface="Times New Roman" panose="02020603050405020304" pitchFamily="18" charset="0"/>
                  </a:rPr>
                  <a:t>O</a:t>
                </a:r>
              </a:p>
            </p:txBody>
          </p:sp>
          <p:sp>
            <p:nvSpPr>
              <p:cNvPr id="48" name="Oval 47">
                <a:extLst>
                  <a:ext uri="{FF2B5EF4-FFF2-40B4-BE49-F238E27FC236}">
                    <a16:creationId xmlns:a16="http://schemas.microsoft.com/office/drawing/2014/main" id="{420C1F68-4A28-459B-9C6C-8B4CF64707A7}"/>
                  </a:ext>
                </a:extLst>
              </p:cNvPr>
              <p:cNvSpPr/>
              <p:nvPr/>
            </p:nvSpPr>
            <p:spPr>
              <a:xfrm>
                <a:off x="6941236" y="3127495"/>
                <a:ext cx="289930" cy="28345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16FDF5C-813F-4D6B-BA03-8837CD784BD4}"/>
                  </a:ext>
                </a:extLst>
              </p:cNvPr>
              <p:cNvSpPr txBox="1"/>
              <p:nvPr/>
            </p:nvSpPr>
            <p:spPr>
              <a:xfrm>
                <a:off x="6307262" y="3295439"/>
                <a:ext cx="689118" cy="261610"/>
              </a:xfrm>
              <a:prstGeom prst="rect">
                <a:avLst/>
              </a:prstGeom>
              <a:noFill/>
            </p:spPr>
            <p:txBody>
              <a:bodyPr wrap="square" rtlCol="0">
                <a:spAutoFit/>
              </a:bodyPr>
              <a:lstStyle/>
              <a:p>
                <a:pPr algn="ctr"/>
                <a:r>
                  <a:rPr lang="en-US" sz="1100" b="1" dirty="0">
                    <a:solidFill>
                      <a:schemeClr val="accent4"/>
                    </a:solidFill>
                    <a:latin typeface="Times New Roman" panose="02020603050405020304" pitchFamily="18" charset="0"/>
                    <a:cs typeface="Times New Roman" panose="02020603050405020304" pitchFamily="18" charset="0"/>
                  </a:rPr>
                  <a:t>∙OH</a:t>
                </a:r>
                <a:endParaRPr lang="en-US" sz="1100" b="1" baseline="30000" dirty="0">
                  <a:solidFill>
                    <a:schemeClr val="accent4"/>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F4A7BC61-35FD-41F2-9F87-0E95ED86EFA7}"/>
                  </a:ext>
                </a:extLst>
              </p:cNvPr>
              <p:cNvSpPr txBox="1"/>
              <p:nvPr/>
            </p:nvSpPr>
            <p:spPr>
              <a:xfrm>
                <a:off x="6469166" y="2119024"/>
                <a:ext cx="1524000" cy="430887"/>
              </a:xfrm>
              <a:prstGeom prst="rect">
                <a:avLst/>
              </a:prstGeom>
              <a:noFill/>
            </p:spPr>
            <p:txBody>
              <a:bodyPr wrap="square" rtlCol="0">
                <a:spAutoFit/>
              </a:bodyPr>
              <a:lstStyle/>
              <a:p>
                <a:r>
                  <a:rPr lang="en-US" sz="1100" b="1" dirty="0">
                    <a:solidFill>
                      <a:schemeClr val="accent2"/>
                    </a:solidFill>
                    <a:latin typeface="Times New Roman" panose="02020603050405020304" pitchFamily="18" charset="0"/>
                    <a:cs typeface="Times New Roman" panose="02020603050405020304" pitchFamily="18" charset="0"/>
                  </a:rPr>
                  <a:t>ROS </a:t>
                </a:r>
              </a:p>
              <a:p>
                <a:r>
                  <a:rPr lang="en-US" sz="1100" b="1" dirty="0">
                    <a:solidFill>
                      <a:schemeClr val="accent2"/>
                    </a:solidFill>
                    <a:latin typeface="Times New Roman" panose="02020603050405020304" pitchFamily="18" charset="0"/>
                    <a:cs typeface="Times New Roman" panose="02020603050405020304" pitchFamily="18" charset="0"/>
                  </a:rPr>
                  <a:t>Generation</a:t>
                </a:r>
              </a:p>
            </p:txBody>
          </p:sp>
        </p:grpSp>
        <p:cxnSp>
          <p:nvCxnSpPr>
            <p:cNvPr id="53" name="Straight Connector 52">
              <a:extLst>
                <a:ext uri="{FF2B5EF4-FFF2-40B4-BE49-F238E27FC236}">
                  <a16:creationId xmlns:a16="http://schemas.microsoft.com/office/drawing/2014/main" id="{7D65F409-74AC-466F-BB80-5A6EDA77A2A6}"/>
                </a:ext>
              </a:extLst>
            </p:cNvPr>
            <p:cNvCxnSpPr>
              <a:cxnSpLocks/>
            </p:cNvCxnSpPr>
            <p:nvPr/>
          </p:nvCxnSpPr>
          <p:spPr>
            <a:xfrm>
              <a:off x="9512759" y="3495829"/>
              <a:ext cx="109544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7C7D3B74-2144-4610-8DAA-3BAED9B57F14}"/>
              </a:ext>
            </a:extLst>
          </p:cNvPr>
          <p:cNvSpPr txBox="1"/>
          <p:nvPr/>
        </p:nvSpPr>
        <p:spPr>
          <a:xfrm>
            <a:off x="9678289" y="4744456"/>
            <a:ext cx="2198651" cy="1846659"/>
          </a:xfrm>
          <a:prstGeom prst="rect">
            <a:avLst/>
          </a:prstGeom>
          <a:noFill/>
        </p:spPr>
        <p:txBody>
          <a:bodyPr wrap="square" rtlCol="0">
            <a:spAutoFit/>
          </a:bodyPr>
          <a:lstStyle/>
          <a:p>
            <a:pPr>
              <a:spcBef>
                <a:spcPts val="600"/>
              </a:spcBef>
            </a:pPr>
            <a:r>
              <a:rPr lang="en-US" sz="1200" dirty="0">
                <a:latin typeface="Times New Roman" panose="02020603050405020304" pitchFamily="18" charset="0"/>
                <a:cs typeface="Times New Roman" panose="02020603050405020304" pitchFamily="18" charset="0"/>
              </a:rPr>
              <a:t>TiO</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 </a:t>
            </a:r>
            <a:r>
              <a:rPr lang="en-US" sz="1200" dirty="0" err="1">
                <a:latin typeface="Times New Roman" panose="02020603050405020304" pitchFamily="18" charset="0"/>
                <a:cs typeface="Times New Roman" panose="02020603050405020304" pitchFamily="18" charset="0"/>
              </a:rPr>
              <a:t>h</a:t>
            </a:r>
            <a:r>
              <a:rPr lang="en-US" sz="1200" i="1" dirty="0" err="1">
                <a:latin typeface="Times New Roman" panose="02020603050405020304" pitchFamily="18" charset="0"/>
                <a:cs typeface="Times New Roman" panose="02020603050405020304" pitchFamily="18" charset="0"/>
              </a:rPr>
              <a:t>v</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a:latin typeface="Times New Roman" panose="02020603050405020304" pitchFamily="18" charset="0"/>
                <a:cs typeface="Times New Roman" panose="02020603050405020304" pitchFamily="18" charset="0"/>
                <a:sym typeface="Wingdings" panose="05000000000000000000" pitchFamily="2" charset="2"/>
              </a:rPr>
              <a:t>e</a:t>
            </a:r>
            <a:r>
              <a:rPr lang="en-US" sz="1200" baseline="-25000" dirty="0" err="1">
                <a:latin typeface="Times New Roman" panose="02020603050405020304" pitchFamily="18" charset="0"/>
                <a:cs typeface="Times New Roman" panose="02020603050405020304" pitchFamily="18" charset="0"/>
                <a:sym typeface="Wingdings" panose="05000000000000000000" pitchFamily="2" charset="2"/>
              </a:rPr>
              <a:t>cb</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 </a:t>
            </a:r>
            <a:r>
              <a:rPr lang="en-US" sz="1200" dirty="0" err="1">
                <a:latin typeface="Times New Roman" panose="02020603050405020304" pitchFamily="18" charset="0"/>
                <a:cs typeface="Times New Roman" panose="02020603050405020304" pitchFamily="18" charset="0"/>
                <a:sym typeface="Wingdings" panose="05000000000000000000" pitchFamily="2" charset="2"/>
              </a:rPr>
              <a:t>h</a:t>
            </a:r>
            <a:r>
              <a:rPr lang="en-US" sz="1200" baseline="-25000" dirty="0" err="1">
                <a:latin typeface="Times New Roman" panose="02020603050405020304" pitchFamily="18" charset="0"/>
                <a:cs typeface="Times New Roman" panose="02020603050405020304" pitchFamily="18" charset="0"/>
                <a:sym typeface="Wingdings" panose="05000000000000000000" pitchFamily="2" charset="2"/>
              </a:rPr>
              <a:t>vb</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sz="1200" dirty="0">
              <a:latin typeface="Times New Roman" panose="02020603050405020304" pitchFamily="18" charset="0"/>
              <a:cs typeface="Times New Roman" panose="02020603050405020304" pitchFamily="18" charset="0"/>
              <a:sym typeface="Wingdings" panose="05000000000000000000" pitchFamily="2" charset="2"/>
            </a:endParaRPr>
          </a:p>
          <a:p>
            <a:pPr>
              <a:spcBef>
                <a:spcPts val="600"/>
              </a:spcBef>
            </a:pPr>
            <a:r>
              <a:rPr lang="en-US" sz="1200" dirty="0" err="1">
                <a:latin typeface="Times New Roman" panose="02020603050405020304" pitchFamily="18" charset="0"/>
                <a:cs typeface="Times New Roman" panose="02020603050405020304" pitchFamily="18" charset="0"/>
                <a:sym typeface="Wingdings" panose="05000000000000000000" pitchFamily="2" charset="2"/>
              </a:rPr>
              <a:t>h</a:t>
            </a:r>
            <a:r>
              <a:rPr lang="en-US" sz="1200" baseline="-25000" dirty="0" err="1">
                <a:latin typeface="Times New Roman" panose="02020603050405020304" pitchFamily="18" charset="0"/>
                <a:cs typeface="Times New Roman" panose="02020603050405020304" pitchFamily="18" charset="0"/>
                <a:sym typeface="Wingdings" panose="05000000000000000000" pitchFamily="2" charset="2"/>
              </a:rPr>
              <a:t>vb</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 H</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dirty="0">
                <a:latin typeface="Times New Roman" panose="02020603050405020304" pitchFamily="18" charset="0"/>
                <a:cs typeface="Times New Roman" panose="02020603050405020304" pitchFamily="18" charset="0"/>
                <a:sym typeface="Wingdings" panose="05000000000000000000" pitchFamily="2" charset="2"/>
              </a:rPr>
              <a:t>O  </a:t>
            </a:r>
            <a:r>
              <a:rPr lang="en-US" sz="1200" b="1" dirty="0">
                <a:latin typeface="Times New Roman" panose="02020603050405020304" pitchFamily="18" charset="0"/>
                <a:cs typeface="Times New Roman" panose="02020603050405020304" pitchFamily="18" charset="0"/>
                <a:sym typeface="Wingdings" panose="05000000000000000000" pitchFamily="2" charset="2"/>
              </a:rPr>
              <a:t>∙OH</a:t>
            </a:r>
            <a:r>
              <a:rPr lang="en-US" sz="1200" dirty="0">
                <a:latin typeface="Times New Roman" panose="02020603050405020304" pitchFamily="18" charset="0"/>
                <a:cs typeface="Times New Roman" panose="02020603050405020304" pitchFamily="18" charset="0"/>
                <a:sym typeface="Wingdings" panose="05000000000000000000" pitchFamily="2" charset="2"/>
              </a:rPr>
              <a:t> + H</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a:t>
            </a:r>
          </a:p>
          <a:p>
            <a:pPr>
              <a:spcBef>
                <a:spcPts val="600"/>
              </a:spcBef>
            </a:pPr>
            <a:r>
              <a:rPr lang="en-US" sz="1200" dirty="0">
                <a:latin typeface="Times New Roman" panose="02020603050405020304" pitchFamily="18" charset="0"/>
                <a:cs typeface="Times New Roman" panose="02020603050405020304" pitchFamily="18" charset="0"/>
                <a:sym typeface="Wingdings" panose="05000000000000000000" pitchFamily="2" charset="2"/>
              </a:rPr>
              <a:t>∙OH + ∙OH  </a:t>
            </a:r>
            <a:r>
              <a:rPr lang="en-US" sz="1200" b="1" dirty="0">
                <a:latin typeface="Times New Roman" panose="02020603050405020304" pitchFamily="18" charset="0"/>
                <a:cs typeface="Times New Roman" panose="02020603050405020304" pitchFamily="18" charset="0"/>
                <a:sym typeface="Wingdings" panose="05000000000000000000" pitchFamily="2" charset="2"/>
              </a:rPr>
              <a:t>H</a:t>
            </a:r>
            <a:r>
              <a:rPr lang="en-US" sz="1200" b="1"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b="1" dirty="0">
                <a:latin typeface="Times New Roman" panose="02020603050405020304" pitchFamily="18" charset="0"/>
                <a:cs typeface="Times New Roman" panose="02020603050405020304" pitchFamily="18" charset="0"/>
                <a:sym typeface="Wingdings" panose="05000000000000000000" pitchFamily="2" charset="2"/>
              </a:rPr>
              <a:t>O</a:t>
            </a:r>
            <a:r>
              <a:rPr lang="en-US" sz="1200" b="1" baseline="-25000" dirty="0">
                <a:latin typeface="Times New Roman" panose="02020603050405020304" pitchFamily="18" charset="0"/>
                <a:cs typeface="Times New Roman" panose="02020603050405020304" pitchFamily="18" charset="0"/>
                <a:sym typeface="Wingdings" panose="05000000000000000000" pitchFamily="2" charset="2"/>
              </a:rPr>
              <a:t>2</a:t>
            </a:r>
            <a:endParaRPr lang="en-US" sz="1200" baseline="-25000" dirty="0">
              <a:latin typeface="Times New Roman" panose="02020603050405020304" pitchFamily="18" charset="0"/>
              <a:cs typeface="Times New Roman" panose="02020603050405020304" pitchFamily="18" charset="0"/>
              <a:sym typeface="Wingdings" panose="05000000000000000000" pitchFamily="2" charset="2"/>
            </a:endParaRPr>
          </a:p>
          <a:p>
            <a:pPr>
              <a:spcBef>
                <a:spcPts val="600"/>
              </a:spcBef>
            </a:pPr>
            <a:r>
              <a:rPr lang="en-US" sz="1200" dirty="0" err="1">
                <a:latin typeface="Times New Roman" panose="02020603050405020304" pitchFamily="18" charset="0"/>
                <a:cs typeface="Times New Roman" panose="02020603050405020304" pitchFamily="18" charset="0"/>
                <a:sym typeface="Wingdings" panose="05000000000000000000" pitchFamily="2" charset="2"/>
              </a:rPr>
              <a:t>e</a:t>
            </a:r>
            <a:r>
              <a:rPr lang="en-US" sz="1200" baseline="-25000" dirty="0" err="1">
                <a:latin typeface="Times New Roman" panose="02020603050405020304" pitchFamily="18" charset="0"/>
                <a:cs typeface="Times New Roman" panose="02020603050405020304" pitchFamily="18" charset="0"/>
                <a:sym typeface="Wingdings" panose="05000000000000000000" pitchFamily="2" charset="2"/>
              </a:rPr>
              <a:t>cb</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 O</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dirty="0">
                <a:latin typeface="Times New Roman" panose="02020603050405020304" pitchFamily="18" charset="0"/>
                <a:cs typeface="Times New Roman" panose="02020603050405020304" pitchFamily="18" charset="0"/>
                <a:sym typeface="Wingdings" panose="05000000000000000000" pitchFamily="2" charset="2"/>
              </a:rPr>
              <a:t> </a:t>
            </a:r>
            <a:r>
              <a:rPr lang="en-US" sz="1200" b="1" dirty="0">
                <a:latin typeface="Times New Roman" panose="02020603050405020304" pitchFamily="18" charset="0"/>
                <a:cs typeface="Times New Roman" panose="02020603050405020304" pitchFamily="18" charset="0"/>
                <a:sym typeface="Wingdings" panose="05000000000000000000" pitchFamily="2" charset="2"/>
              </a:rPr>
              <a:t> ∙O</a:t>
            </a:r>
            <a:r>
              <a:rPr lang="en-US" sz="1200" b="1"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b="1"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sz="1200" baseline="30000" dirty="0">
              <a:latin typeface="Times New Roman" panose="02020603050405020304" pitchFamily="18" charset="0"/>
              <a:cs typeface="Times New Roman" panose="02020603050405020304" pitchFamily="18" charset="0"/>
              <a:sym typeface="Wingdings" panose="05000000000000000000" pitchFamily="2" charset="2"/>
            </a:endParaRPr>
          </a:p>
          <a:p>
            <a:pPr>
              <a:spcBef>
                <a:spcPts val="600"/>
              </a:spcBef>
            </a:pPr>
            <a:r>
              <a:rPr lang="en-US" sz="1200" dirty="0">
                <a:latin typeface="Times New Roman" panose="02020603050405020304" pitchFamily="18" charset="0"/>
                <a:cs typeface="Times New Roman" panose="02020603050405020304" pitchFamily="18" charset="0"/>
                <a:sym typeface="Wingdings" panose="05000000000000000000" pitchFamily="2" charset="2"/>
              </a:rPr>
              <a:t>∙O</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 H</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dirty="0">
                <a:latin typeface="Times New Roman" panose="02020603050405020304" pitchFamily="18" charset="0"/>
                <a:cs typeface="Times New Roman" panose="02020603050405020304" pitchFamily="18" charset="0"/>
                <a:sym typeface="Wingdings" panose="05000000000000000000" pitchFamily="2" charset="2"/>
              </a:rPr>
              <a:t>O</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dirty="0">
                <a:latin typeface="Times New Roman" panose="02020603050405020304" pitchFamily="18" charset="0"/>
                <a:cs typeface="Times New Roman" panose="02020603050405020304" pitchFamily="18" charset="0"/>
                <a:sym typeface="Wingdings" panose="05000000000000000000" pitchFamily="2" charset="2"/>
              </a:rPr>
              <a:t>  ∙OH + OH</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+O</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p>
          <a:p>
            <a:pPr>
              <a:spcBef>
                <a:spcPts val="600"/>
              </a:spcBef>
            </a:pPr>
            <a:r>
              <a:rPr lang="en-US" sz="1200" dirty="0">
                <a:latin typeface="Times New Roman" panose="02020603050405020304" pitchFamily="18" charset="0"/>
                <a:cs typeface="Times New Roman" panose="02020603050405020304" pitchFamily="18" charset="0"/>
                <a:sym typeface="Wingdings" panose="05000000000000000000" pitchFamily="2" charset="2"/>
              </a:rPr>
              <a:t>∙O</a:t>
            </a:r>
            <a:r>
              <a:rPr lang="en-US" sz="12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 H</a:t>
            </a:r>
            <a:r>
              <a:rPr lang="en-US" sz="12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200" dirty="0">
                <a:latin typeface="Times New Roman" panose="02020603050405020304" pitchFamily="18" charset="0"/>
                <a:cs typeface="Times New Roman" panose="02020603050405020304" pitchFamily="18" charset="0"/>
                <a:sym typeface="Wingdings" panose="05000000000000000000" pitchFamily="2" charset="2"/>
              </a:rPr>
              <a:t>  </a:t>
            </a:r>
            <a:r>
              <a:rPr lang="en-US" sz="1200" b="1" dirty="0">
                <a:latin typeface="Times New Roman" panose="02020603050405020304" pitchFamily="18" charset="0"/>
                <a:cs typeface="Times New Roman" panose="02020603050405020304" pitchFamily="18" charset="0"/>
                <a:sym typeface="Wingdings" panose="05000000000000000000" pitchFamily="2" charset="2"/>
              </a:rPr>
              <a:t>∙OOH</a:t>
            </a:r>
          </a:p>
          <a:p>
            <a:pPr>
              <a:spcBef>
                <a:spcPts val="600"/>
              </a:spcBef>
            </a:pPr>
            <a:endParaRPr lang="en-US" sz="1200" i="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078C4630-653D-4123-8479-D187C0E3F76D}"/>
              </a:ext>
            </a:extLst>
          </p:cNvPr>
          <p:cNvSpPr txBox="1"/>
          <p:nvPr/>
        </p:nvSpPr>
        <p:spPr>
          <a:xfrm>
            <a:off x="8255347" y="4809592"/>
            <a:ext cx="1384959" cy="1446550"/>
          </a:xfrm>
          <a:prstGeom prst="rect">
            <a:avLst/>
          </a:prstGeom>
          <a:solidFill>
            <a:schemeClr val="accent1">
              <a:lumMod val="20000"/>
              <a:lumOff val="80000"/>
            </a:schemeClr>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5: </a:t>
            </a:r>
          </a:p>
          <a:p>
            <a:pPr algn="ctr"/>
            <a:r>
              <a:rPr lang="en-US" sz="1100" dirty="0">
                <a:latin typeface="Times New Roman" panose="02020603050405020304" pitchFamily="18" charset="0"/>
                <a:cs typeface="Times New Roman" panose="02020603050405020304" pitchFamily="18" charset="0"/>
              </a:rPr>
              <a:t>Generation of four ROS (</a:t>
            </a:r>
            <a:r>
              <a:rPr lang="en-US" sz="1100" dirty="0">
                <a:latin typeface="Times New Roman" panose="02020603050405020304" pitchFamily="18" charset="0"/>
                <a:cs typeface="Times New Roman" panose="02020603050405020304" pitchFamily="18" charset="0"/>
                <a:sym typeface="Wingdings" panose="05000000000000000000" pitchFamily="2" charset="2"/>
              </a:rPr>
              <a:t>∙OH, H</a:t>
            </a:r>
            <a:r>
              <a:rPr lang="en-US" sz="11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100" dirty="0">
                <a:latin typeface="Times New Roman" panose="02020603050405020304" pitchFamily="18" charset="0"/>
                <a:cs typeface="Times New Roman" panose="02020603050405020304" pitchFamily="18" charset="0"/>
                <a:sym typeface="Wingdings" panose="05000000000000000000" pitchFamily="2" charset="2"/>
              </a:rPr>
              <a:t>O</a:t>
            </a:r>
            <a:r>
              <a:rPr lang="en-US" sz="11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100" dirty="0">
                <a:latin typeface="Times New Roman" panose="02020603050405020304" pitchFamily="18" charset="0"/>
                <a:cs typeface="Times New Roman" panose="02020603050405020304" pitchFamily="18" charset="0"/>
                <a:sym typeface="Wingdings" panose="05000000000000000000" pitchFamily="2" charset="2"/>
              </a:rPr>
              <a:t>, ∙O</a:t>
            </a:r>
            <a:r>
              <a:rPr lang="en-US" sz="11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1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1100" dirty="0">
                <a:latin typeface="Times New Roman" panose="02020603050405020304" pitchFamily="18" charset="0"/>
                <a:cs typeface="Times New Roman" panose="02020603050405020304" pitchFamily="18" charset="0"/>
                <a:sym typeface="Wingdings" panose="05000000000000000000" pitchFamily="2" charset="2"/>
              </a:rPr>
              <a:t>, ∙OOH) when water and oxygen are absorbed on TiO</a:t>
            </a:r>
            <a:r>
              <a:rPr lang="en-US" sz="11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1100" dirty="0">
                <a:latin typeface="Times New Roman" panose="02020603050405020304" pitchFamily="18" charset="0"/>
                <a:cs typeface="Times New Roman" panose="02020603050405020304" pitchFamily="18" charset="0"/>
                <a:sym typeface="Wingdings" panose="05000000000000000000" pitchFamily="2" charset="2"/>
              </a:rPr>
              <a:t> photocatalyst in the presence of light</a:t>
            </a:r>
          </a:p>
        </p:txBody>
      </p:sp>
      <p:sp>
        <p:nvSpPr>
          <p:cNvPr id="59" name="TextBox 58">
            <a:extLst>
              <a:ext uri="{FF2B5EF4-FFF2-40B4-BE49-F238E27FC236}">
                <a16:creationId xmlns:a16="http://schemas.microsoft.com/office/drawing/2014/main" id="{C6EC2349-6D4A-46EC-9528-14F56F0FEFFD}"/>
              </a:ext>
            </a:extLst>
          </p:cNvPr>
          <p:cNvSpPr txBox="1"/>
          <p:nvPr/>
        </p:nvSpPr>
        <p:spPr>
          <a:xfrm>
            <a:off x="8255347" y="4057690"/>
            <a:ext cx="3431966" cy="261610"/>
          </a:xfrm>
          <a:prstGeom prst="rect">
            <a:avLst/>
          </a:prstGeom>
          <a:solidFill>
            <a:schemeClr val="accent1">
              <a:lumMod val="20000"/>
              <a:lumOff val="80000"/>
            </a:schemeClr>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4:  Visual representation of the TiO</a:t>
            </a:r>
            <a:r>
              <a:rPr lang="en-US" sz="1100" baseline="-25000" dirty="0">
                <a:latin typeface="Times New Roman" panose="02020603050405020304" pitchFamily="18" charset="0"/>
                <a:cs typeface="Times New Roman" panose="02020603050405020304" pitchFamily="18" charset="0"/>
              </a:rPr>
              <a:t>2</a:t>
            </a:r>
            <a:r>
              <a:rPr lang="en-US" sz="1100" dirty="0">
                <a:latin typeface="Times New Roman" panose="02020603050405020304" pitchFamily="18" charset="0"/>
                <a:cs typeface="Times New Roman" panose="02020603050405020304" pitchFamily="18" charset="0"/>
              </a:rPr>
              <a:t> photocatalyst</a:t>
            </a:r>
          </a:p>
        </p:txBody>
      </p:sp>
    </p:spTree>
    <p:extLst>
      <p:ext uri="{BB962C8B-B14F-4D97-AF65-F5344CB8AC3E}">
        <p14:creationId xmlns:p14="http://schemas.microsoft.com/office/powerpoint/2010/main" val="370850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D13B-F272-4E9C-AABF-6FE389F57C8B}"/>
              </a:ext>
            </a:extLst>
          </p:cNvPr>
          <p:cNvSpPr>
            <a:spLocks noGrp="1"/>
          </p:cNvSpPr>
          <p:nvPr>
            <p:ph type="title"/>
          </p:nvPr>
        </p:nvSpPr>
        <p:spPr/>
        <p:txBody>
          <a:bodyPr>
            <a:normAutofit/>
          </a:bodyPr>
          <a:lstStyle/>
          <a:p>
            <a:r>
              <a:rPr lang="en-US" sz="3600" dirty="0"/>
              <a:t>Background</a:t>
            </a:r>
          </a:p>
        </p:txBody>
      </p:sp>
      <p:sp>
        <p:nvSpPr>
          <p:cNvPr id="3" name="Content Placeholder 2">
            <a:extLst>
              <a:ext uri="{FF2B5EF4-FFF2-40B4-BE49-F238E27FC236}">
                <a16:creationId xmlns:a16="http://schemas.microsoft.com/office/drawing/2014/main" id="{63FF157E-2C92-42F3-A23C-F8E98C0148E8}"/>
              </a:ext>
            </a:extLst>
          </p:cNvPr>
          <p:cNvSpPr>
            <a:spLocks noGrp="1"/>
          </p:cNvSpPr>
          <p:nvPr>
            <p:ph idx="1"/>
          </p:nvPr>
        </p:nvSpPr>
        <p:spPr>
          <a:xfrm>
            <a:off x="838201" y="1577783"/>
            <a:ext cx="7969370" cy="4473575"/>
          </a:xfrm>
        </p:spPr>
        <p:txBody>
          <a:bodyPr>
            <a:normAutofit/>
          </a:bodyPr>
          <a:lstStyle/>
          <a:p>
            <a:pPr lvl="1">
              <a:buFont typeface="Arial" panose="020B0604020202020204" pitchFamily="34" charset="0"/>
              <a:buChar char="•"/>
            </a:pPr>
            <a:endParaRPr lang="en-US" sz="700" dirty="0"/>
          </a:p>
          <a:p>
            <a:pPr marL="0" indent="0">
              <a:buNone/>
            </a:pPr>
            <a:r>
              <a:rPr lang="en-US" sz="1800" b="1" dirty="0">
                <a:solidFill>
                  <a:schemeClr val="accent1"/>
                </a:solidFill>
              </a:rPr>
              <a:t>Photoreduction of CO</a:t>
            </a:r>
            <a:r>
              <a:rPr lang="en-US" sz="1800" b="1" baseline="-25000" dirty="0">
                <a:solidFill>
                  <a:schemeClr val="accent1"/>
                </a:solidFill>
              </a:rPr>
              <a:t>2</a:t>
            </a:r>
          </a:p>
          <a:p>
            <a:pPr lvl="1"/>
            <a:r>
              <a:rPr lang="en-US" sz="1600" dirty="0"/>
              <a:t>Absorbed CO</a:t>
            </a:r>
            <a:r>
              <a:rPr lang="en-US" sz="1600" baseline="-25000" dirty="0"/>
              <a:t>2</a:t>
            </a:r>
            <a:r>
              <a:rPr lang="en-US" sz="1600" dirty="0"/>
              <a:t> can be reduced to several products</a:t>
            </a:r>
          </a:p>
          <a:p>
            <a:pPr lvl="2">
              <a:buFont typeface="Wingdings" panose="05000000000000000000" pitchFamily="2" charset="2"/>
              <a:buChar char="§"/>
            </a:pPr>
            <a:r>
              <a:rPr lang="en-US" sz="1400" dirty="0"/>
              <a:t>The binding energy of intermediates to the photocatalyst surface impacts product selectivity</a:t>
            </a:r>
          </a:p>
          <a:p>
            <a:pPr lvl="2">
              <a:buFont typeface="Wingdings" panose="05000000000000000000" pitchFamily="2" charset="2"/>
              <a:buChar char="§"/>
            </a:pPr>
            <a:r>
              <a:rPr lang="en-US" sz="1400" dirty="0"/>
              <a:t>Surface ligand, taurine, has been shown to increase CH</a:t>
            </a:r>
            <a:r>
              <a:rPr lang="en-US" sz="1400" baseline="-25000" dirty="0"/>
              <a:t>4</a:t>
            </a:r>
            <a:r>
              <a:rPr lang="en-US" sz="1400" dirty="0"/>
              <a:t> production (</a:t>
            </a:r>
            <a:r>
              <a:rPr lang="en-US" sz="1400" dirty="0" err="1"/>
              <a:t>Jeong</a:t>
            </a:r>
            <a:r>
              <a:rPr lang="en-US" sz="1400" dirty="0"/>
              <a:t>, S. et al. </a:t>
            </a:r>
            <a:r>
              <a:rPr lang="en-US" sz="1400" i="1" dirty="0"/>
              <a:t>The Journal of Physical Chemistry</a:t>
            </a:r>
            <a:r>
              <a:rPr lang="en-US" sz="1400" dirty="0"/>
              <a:t>, 2019; 123(48), 29184-29191)</a:t>
            </a:r>
          </a:p>
          <a:p>
            <a:pPr lvl="1"/>
            <a:r>
              <a:rPr lang="en-US" sz="1600" dirty="0"/>
              <a:t>CH</a:t>
            </a:r>
            <a:r>
              <a:rPr lang="en-US" sz="1600" baseline="-25000" dirty="0"/>
              <a:t>4</a:t>
            </a:r>
            <a:r>
              <a:rPr lang="en-US" sz="1600" dirty="0"/>
              <a:t> can be used for fuels on Mars </a:t>
            </a:r>
          </a:p>
          <a:p>
            <a:pPr lvl="1">
              <a:buFont typeface="Arial" panose="020B0604020202020204" pitchFamily="34" charset="0"/>
              <a:buChar char="•"/>
            </a:pPr>
            <a:endParaRPr lang="en-US" sz="1100" dirty="0"/>
          </a:p>
          <a:p>
            <a:pPr marL="0" indent="0">
              <a:buNone/>
            </a:pPr>
            <a:r>
              <a:rPr lang="en-US" sz="1800" b="1" dirty="0">
                <a:solidFill>
                  <a:schemeClr val="accent1"/>
                </a:solidFill>
              </a:rPr>
              <a:t>Photocatalytic Memory</a:t>
            </a:r>
          </a:p>
          <a:p>
            <a:pPr lvl="1"/>
            <a:r>
              <a:rPr lang="en-US" sz="1600" dirty="0"/>
              <a:t>The ability to store photogenerated electrons for later use when light is not available</a:t>
            </a:r>
          </a:p>
          <a:p>
            <a:pPr lvl="1"/>
            <a:r>
              <a:rPr lang="en-US" sz="1600" dirty="0"/>
              <a:t>This capability is important for a human-habitat application</a:t>
            </a:r>
          </a:p>
          <a:p>
            <a:pPr lvl="1">
              <a:buFont typeface="Arial" panose="020B0604020202020204" pitchFamily="34" charset="0"/>
              <a:buChar char="•"/>
            </a:pPr>
            <a:endParaRPr lang="en-US" sz="800" dirty="0"/>
          </a:p>
          <a:p>
            <a:pPr marL="0" indent="0">
              <a:buNone/>
            </a:pPr>
            <a:r>
              <a:rPr lang="en-US" sz="1800" b="1" dirty="0">
                <a:solidFill>
                  <a:schemeClr val="accent1"/>
                </a:solidFill>
              </a:rPr>
              <a:t>Space Habitat Inner Lining</a:t>
            </a:r>
          </a:p>
          <a:p>
            <a:pPr lvl="1"/>
            <a:r>
              <a:rPr lang="en-US" sz="1600" dirty="0"/>
              <a:t>The </a:t>
            </a:r>
            <a:r>
              <a:rPr lang="en-US" sz="1600" dirty="0" err="1"/>
              <a:t>TransHab</a:t>
            </a:r>
            <a:r>
              <a:rPr lang="en-US" sz="1600" dirty="0"/>
              <a:t> is an inflatable space habitat concept</a:t>
            </a:r>
          </a:p>
          <a:p>
            <a:pPr lvl="2">
              <a:buFont typeface="Wingdings" panose="05000000000000000000" pitchFamily="2" charset="2"/>
              <a:buChar char="§"/>
            </a:pPr>
            <a:r>
              <a:rPr lang="en-US" sz="1400" dirty="0"/>
              <a:t>Its inner liner is composed of 95% Nomex, 5% Kevlar woven fabric</a:t>
            </a:r>
          </a:p>
          <a:p>
            <a:pPr lvl="1"/>
            <a:r>
              <a:rPr lang="en-US" sz="1600" dirty="0"/>
              <a:t>The inner lining is designed to be flame resistant, durable, and easy to clean</a:t>
            </a:r>
          </a:p>
          <a:p>
            <a:pPr lvl="1">
              <a:buFont typeface="Arial" panose="020B0604020202020204" pitchFamily="34" charset="0"/>
              <a:buChar char="•"/>
            </a:pPr>
            <a:endParaRPr lang="en-US" sz="1000" dirty="0"/>
          </a:p>
          <a:p>
            <a:pPr marL="0" indent="0">
              <a:buNone/>
            </a:pPr>
            <a:endParaRPr lang="en-US" b="1" dirty="0"/>
          </a:p>
        </p:txBody>
      </p:sp>
      <p:sp>
        <p:nvSpPr>
          <p:cNvPr id="4" name="Slide Number Placeholder 3">
            <a:extLst>
              <a:ext uri="{FF2B5EF4-FFF2-40B4-BE49-F238E27FC236}">
                <a16:creationId xmlns:a16="http://schemas.microsoft.com/office/drawing/2014/main" id="{8A5D74A0-B9A1-4704-921A-FDAD22778A5B}"/>
              </a:ext>
            </a:extLst>
          </p:cNvPr>
          <p:cNvSpPr>
            <a:spLocks noGrp="1"/>
          </p:cNvSpPr>
          <p:nvPr>
            <p:ph type="sldNum" sz="quarter" idx="12"/>
          </p:nvPr>
        </p:nvSpPr>
        <p:spPr/>
        <p:txBody>
          <a:bodyPr/>
          <a:lstStyle/>
          <a:p>
            <a:fld id="{224C0C37-3CEC-4CB4-B902-37F94E20E969}" type="slidenum">
              <a:rPr lang="en-US" smtClean="0"/>
              <a:pPr/>
              <a:t>7</a:t>
            </a:fld>
            <a:endParaRPr lang="en-US"/>
          </a:p>
        </p:txBody>
      </p:sp>
      <p:grpSp>
        <p:nvGrpSpPr>
          <p:cNvPr id="6" name="Group 5">
            <a:extLst>
              <a:ext uri="{FF2B5EF4-FFF2-40B4-BE49-F238E27FC236}">
                <a16:creationId xmlns:a16="http://schemas.microsoft.com/office/drawing/2014/main" id="{D4F00CD6-ACD7-44C2-9EBF-4AECE1682A10}"/>
              </a:ext>
            </a:extLst>
          </p:cNvPr>
          <p:cNvGrpSpPr/>
          <p:nvPr/>
        </p:nvGrpSpPr>
        <p:grpSpPr>
          <a:xfrm>
            <a:off x="9015699" y="2775780"/>
            <a:ext cx="2675969" cy="2621493"/>
            <a:chOff x="9015699" y="2775780"/>
            <a:chExt cx="2675969" cy="2621493"/>
          </a:xfrm>
        </p:grpSpPr>
        <p:pic>
          <p:nvPicPr>
            <p:cNvPr id="54" name="Picture 53">
              <a:hlinkClick r:id="rId3"/>
              <a:extLst>
                <a:ext uri="{FF2B5EF4-FFF2-40B4-BE49-F238E27FC236}">
                  <a16:creationId xmlns:a16="http://schemas.microsoft.com/office/drawing/2014/main" id="{B2BB9797-D29F-4AC4-A0B8-D114DF36509E}"/>
                </a:ext>
              </a:extLst>
            </p:cNvPr>
            <p:cNvPicPr>
              <a:picLocks noChangeAspect="1"/>
            </p:cNvPicPr>
            <p:nvPr/>
          </p:nvPicPr>
          <p:blipFill>
            <a:blip r:embed="rId4"/>
            <a:stretch>
              <a:fillRect/>
            </a:stretch>
          </p:blipFill>
          <p:spPr>
            <a:xfrm>
              <a:off x="9015699" y="2775780"/>
              <a:ext cx="2675969" cy="2175173"/>
            </a:xfrm>
            <a:prstGeom prst="rect">
              <a:avLst/>
            </a:prstGeom>
          </p:spPr>
        </p:pic>
        <p:sp>
          <p:nvSpPr>
            <p:cNvPr id="55" name="TextBox 54">
              <a:extLst>
                <a:ext uri="{FF2B5EF4-FFF2-40B4-BE49-F238E27FC236}">
                  <a16:creationId xmlns:a16="http://schemas.microsoft.com/office/drawing/2014/main" id="{3483BF0C-B970-4F03-BD16-A761FB31BC0F}"/>
                </a:ext>
              </a:extLst>
            </p:cNvPr>
            <p:cNvSpPr txBox="1"/>
            <p:nvPr/>
          </p:nvSpPr>
          <p:spPr>
            <a:xfrm>
              <a:off x="9015699" y="4966386"/>
              <a:ext cx="2675969" cy="430887"/>
            </a:xfrm>
            <a:prstGeom prst="rect">
              <a:avLst/>
            </a:prstGeom>
            <a:solidFill>
              <a:schemeClr val="accent1">
                <a:lumMod val="20000"/>
                <a:lumOff val="80000"/>
              </a:schemeClr>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6:  </a:t>
              </a:r>
              <a:r>
                <a:rPr lang="en-US" sz="1100" dirty="0" err="1">
                  <a:latin typeface="Times New Roman" panose="02020603050405020304" pitchFamily="18" charset="0"/>
                  <a:cs typeface="Times New Roman" panose="02020603050405020304" pitchFamily="18" charset="0"/>
                </a:rPr>
                <a:t>TransHab</a:t>
              </a:r>
              <a:r>
                <a:rPr lang="en-US" sz="1100" dirty="0">
                  <a:latin typeface="Times New Roman" panose="02020603050405020304" pitchFamily="18" charset="0"/>
                  <a:cs typeface="Times New Roman" panose="02020603050405020304" pitchFamily="18" charset="0"/>
                </a:rPr>
                <a:t> structural layers</a:t>
              </a:r>
            </a:p>
            <a:p>
              <a:pPr algn="ctr"/>
              <a:r>
                <a:rPr lang="en-US" sz="1100" dirty="0">
                  <a:latin typeface="Times New Roman" panose="02020603050405020304" pitchFamily="18" charset="0"/>
                  <a:cs typeface="Times New Roman" panose="02020603050405020304" pitchFamily="18" charset="0"/>
                </a:rPr>
                <a:t>Credits: NASA</a:t>
              </a:r>
              <a:endParaRPr lang="en-US" sz="1100" dirty="0">
                <a:latin typeface="NexusSerif"/>
              </a:endParaRPr>
            </a:p>
          </p:txBody>
        </p:sp>
        <p:sp>
          <p:nvSpPr>
            <p:cNvPr id="5" name="Rectangle 4">
              <a:extLst>
                <a:ext uri="{FF2B5EF4-FFF2-40B4-BE49-F238E27FC236}">
                  <a16:creationId xmlns:a16="http://schemas.microsoft.com/office/drawing/2014/main" id="{88F73FAF-3BE3-4BD7-81F3-6CDB34263C12}"/>
                </a:ext>
              </a:extLst>
            </p:cNvPr>
            <p:cNvSpPr/>
            <p:nvPr/>
          </p:nvSpPr>
          <p:spPr>
            <a:xfrm>
              <a:off x="11171208" y="4502989"/>
              <a:ext cx="520460" cy="14664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739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TiO</a:t>
            </a:r>
            <a:r>
              <a:rPr lang="en-US" sz="3600" baseline="-25000" dirty="0"/>
              <a:t>2</a:t>
            </a:r>
            <a:r>
              <a:rPr lang="en-US" sz="3600" dirty="0"/>
              <a:t> Photocatalyst Design</a:t>
            </a:r>
          </a:p>
        </p:txBody>
      </p:sp>
      <p:sp>
        <p:nvSpPr>
          <p:cNvPr id="3" name="Content Placeholder 2"/>
          <p:cNvSpPr>
            <a:spLocks noGrp="1"/>
          </p:cNvSpPr>
          <p:nvPr>
            <p:ph idx="1"/>
          </p:nvPr>
        </p:nvSpPr>
        <p:spPr>
          <a:xfrm>
            <a:off x="838202" y="1731144"/>
            <a:ext cx="7284866" cy="4708463"/>
          </a:xfrm>
        </p:spPr>
        <p:txBody>
          <a:bodyPr>
            <a:normAutofit fontScale="77500" lnSpcReduction="20000"/>
          </a:bodyPr>
          <a:lstStyle/>
          <a:p>
            <a:pPr marL="0" indent="0">
              <a:buNone/>
            </a:pPr>
            <a:r>
              <a:rPr lang="en-US" sz="2400" b="1" dirty="0">
                <a:solidFill>
                  <a:schemeClr val="accent1"/>
                </a:solidFill>
              </a:rPr>
              <a:t>Iron and Copper Dopants</a:t>
            </a:r>
          </a:p>
          <a:p>
            <a:pPr lvl="1"/>
            <a:r>
              <a:rPr lang="en-US" sz="2100" dirty="0"/>
              <a:t>Copper is a common dopant of TiO</a:t>
            </a:r>
            <a:r>
              <a:rPr lang="en-US" sz="2100" baseline="-25000" dirty="0"/>
              <a:t>2</a:t>
            </a:r>
            <a:r>
              <a:rPr lang="en-US" sz="2100" dirty="0"/>
              <a:t> due to its antimicrobial properties, but it is not prevalent within Martian and Lunar regolith</a:t>
            </a:r>
          </a:p>
          <a:p>
            <a:pPr lvl="1"/>
            <a:r>
              <a:rPr lang="en-US" sz="2100" dirty="0"/>
              <a:t>Although less commonly seen, iron has also been coupled with TiO</a:t>
            </a:r>
            <a:r>
              <a:rPr lang="en-US" sz="2100" baseline="-25000" dirty="0"/>
              <a:t>2</a:t>
            </a:r>
            <a:r>
              <a:rPr lang="en-US" sz="2100" dirty="0"/>
              <a:t> for photocatalytic disinfection under visible light</a:t>
            </a:r>
          </a:p>
          <a:p>
            <a:pPr lvl="1"/>
            <a:r>
              <a:rPr lang="en-US" sz="2100" dirty="0"/>
              <a:t>From an ISRU perspective, iron would be a better choice of dopant since it is prevalent within Martian and Lunar regolith</a:t>
            </a:r>
          </a:p>
          <a:p>
            <a:pPr lvl="1">
              <a:buFont typeface="Arial" panose="020B0604020202020204" pitchFamily="34" charset="0"/>
              <a:buChar char="•"/>
            </a:pPr>
            <a:endParaRPr lang="en-US" dirty="0">
              <a:solidFill>
                <a:schemeClr val="accent1"/>
              </a:solidFill>
            </a:endParaRPr>
          </a:p>
          <a:p>
            <a:pPr lvl="1">
              <a:buFont typeface="Arial" panose="020B0604020202020204" pitchFamily="34" charset="0"/>
              <a:buChar char="•"/>
            </a:pPr>
            <a:endParaRPr lang="en-US" dirty="0">
              <a:solidFill>
                <a:schemeClr val="accent1"/>
              </a:solidFill>
            </a:endParaRPr>
          </a:p>
          <a:p>
            <a:pPr marL="0" indent="0">
              <a:buNone/>
            </a:pPr>
            <a:r>
              <a:rPr lang="en-US" sz="2400" b="1" dirty="0">
                <a:solidFill>
                  <a:schemeClr val="accent1"/>
                </a:solidFill>
              </a:rPr>
              <a:t>Photocatalytic memory</a:t>
            </a:r>
          </a:p>
          <a:p>
            <a:pPr lvl="1"/>
            <a:r>
              <a:rPr lang="en-US" sz="2100" dirty="0"/>
              <a:t>The TiO</a:t>
            </a:r>
            <a:r>
              <a:rPr lang="en-US" sz="2100" baseline="-25000" dirty="0"/>
              <a:t>2</a:t>
            </a:r>
            <a:r>
              <a:rPr lang="en-US" sz="2100" dirty="0"/>
              <a:t>-Cu</a:t>
            </a:r>
            <a:r>
              <a:rPr lang="en-US" sz="2100" baseline="-25000" dirty="0"/>
              <a:t>2</a:t>
            </a:r>
            <a:r>
              <a:rPr lang="en-US" sz="2100" dirty="0"/>
              <a:t>O system has demonstrated photocatalytic memory via the multielectron-storage mechanism (Sakar et al. </a:t>
            </a:r>
            <a:r>
              <a:rPr lang="en-US" sz="2100" i="1" dirty="0" err="1"/>
              <a:t>ChemSusChem</a:t>
            </a:r>
            <a:r>
              <a:rPr lang="en-US" sz="2100" dirty="0"/>
              <a:t>, 2018; 11(5), 809-820)</a:t>
            </a:r>
          </a:p>
          <a:p>
            <a:pPr lvl="2">
              <a:buFont typeface="Wingdings" panose="05000000000000000000" pitchFamily="2" charset="2"/>
              <a:buChar char="§"/>
            </a:pPr>
            <a:r>
              <a:rPr lang="en-US" sz="1900" dirty="0"/>
              <a:t>Since there is a large difference in the conductive band potential of TiO</a:t>
            </a:r>
            <a:r>
              <a:rPr lang="en-US" sz="1900" baseline="-25000" dirty="0"/>
              <a:t>2</a:t>
            </a:r>
            <a:r>
              <a:rPr lang="en-US" sz="1900" dirty="0"/>
              <a:t> and Cu</a:t>
            </a:r>
            <a:r>
              <a:rPr lang="en-US" sz="1900" baseline="-25000" dirty="0"/>
              <a:t>2</a:t>
            </a:r>
            <a:r>
              <a:rPr lang="en-US" sz="1900" dirty="0"/>
              <a:t>O, an electron trapping center can form where electrons flow to and from the conductive bands of TiO</a:t>
            </a:r>
            <a:r>
              <a:rPr lang="en-US" sz="1900" baseline="-25000" dirty="0"/>
              <a:t>2</a:t>
            </a:r>
            <a:r>
              <a:rPr lang="en-US" sz="1900" dirty="0"/>
              <a:t> and Cu</a:t>
            </a:r>
            <a:r>
              <a:rPr lang="en-US" sz="1900" baseline="-25000" dirty="0"/>
              <a:t>2</a:t>
            </a:r>
            <a:r>
              <a:rPr lang="en-US" sz="1900" dirty="0"/>
              <a:t>O</a:t>
            </a:r>
          </a:p>
          <a:p>
            <a:pPr lvl="1"/>
            <a:r>
              <a:rPr lang="en-US" sz="2100" dirty="0"/>
              <a:t>When partnered with Ni(OH)</a:t>
            </a:r>
            <a:r>
              <a:rPr lang="en-US" sz="2100" baseline="-25000" dirty="0"/>
              <a:t>2</a:t>
            </a:r>
            <a:r>
              <a:rPr lang="en-US" sz="2100" dirty="0"/>
              <a:t>, Fe-TiO</a:t>
            </a:r>
            <a:r>
              <a:rPr lang="en-US" sz="2100" baseline="-25000" dirty="0"/>
              <a:t>2</a:t>
            </a:r>
            <a:r>
              <a:rPr lang="en-US" sz="2100" dirty="0"/>
              <a:t> has demonstrated photocatalytic memory via oxidative energy storage (Yang et al. </a:t>
            </a:r>
            <a:r>
              <a:rPr lang="en-US" sz="2100" i="1" dirty="0"/>
              <a:t>Journal of Materials Chemistry</a:t>
            </a:r>
            <a:r>
              <a:rPr lang="en-US" sz="2100" dirty="0"/>
              <a:t>, 2011; 7; 2288-2293)</a:t>
            </a:r>
          </a:p>
          <a:p>
            <a:pPr lvl="2">
              <a:buFont typeface="Wingdings" panose="05000000000000000000" pitchFamily="2" charset="2"/>
              <a:buChar char="§"/>
            </a:pPr>
            <a:r>
              <a:rPr lang="en-US" sz="1900" dirty="0"/>
              <a:t>TiO</a:t>
            </a:r>
            <a:r>
              <a:rPr lang="en-US" sz="1900" baseline="-25000" dirty="0"/>
              <a:t>2</a:t>
            </a:r>
            <a:r>
              <a:rPr lang="en-US" sz="1900" dirty="0"/>
              <a:t> and Ni(OH)</a:t>
            </a:r>
            <a:r>
              <a:rPr lang="en-US" sz="1900" baseline="-25000" dirty="0"/>
              <a:t>2</a:t>
            </a:r>
            <a:r>
              <a:rPr lang="en-US" sz="1900" dirty="0"/>
              <a:t> form a p-n semiconductor junction</a:t>
            </a:r>
          </a:p>
          <a:p>
            <a:pPr lvl="2">
              <a:buFont typeface="Wingdings" panose="05000000000000000000" pitchFamily="2" charset="2"/>
              <a:buChar char="§"/>
            </a:pPr>
            <a:r>
              <a:rPr lang="en-US" sz="1900" dirty="0"/>
              <a:t>Ni(OH)</a:t>
            </a:r>
            <a:r>
              <a:rPr lang="en-US" sz="1900" baseline="-25000" dirty="0"/>
              <a:t>2</a:t>
            </a:r>
            <a:r>
              <a:rPr lang="en-US" sz="1900" dirty="0"/>
              <a:t> is oxidized to form an energy storing intermediate (</a:t>
            </a:r>
            <a:r>
              <a:rPr lang="en-US" sz="1900" dirty="0" err="1"/>
              <a:t>NiO</a:t>
            </a:r>
            <a:r>
              <a:rPr lang="en-US" sz="1900" i="1" baseline="-25000" dirty="0" err="1"/>
              <a:t>x</a:t>
            </a:r>
            <a:r>
              <a:rPr lang="en-US" sz="1900" dirty="0"/>
              <a:t>(OH)</a:t>
            </a:r>
            <a:r>
              <a:rPr lang="en-US" sz="1900" baseline="-25000" dirty="0"/>
              <a:t>2-</a:t>
            </a:r>
            <a:r>
              <a:rPr lang="en-US" sz="1900" i="1" baseline="-25000" dirty="0"/>
              <a:t>x</a:t>
            </a:r>
            <a:r>
              <a:rPr lang="en-US" sz="1900" dirty="0"/>
              <a:t>)</a:t>
            </a:r>
          </a:p>
        </p:txBody>
      </p:sp>
      <p:sp>
        <p:nvSpPr>
          <p:cNvPr id="4" name="Slide Number Placeholder 3"/>
          <p:cNvSpPr>
            <a:spLocks noGrp="1"/>
          </p:cNvSpPr>
          <p:nvPr>
            <p:ph type="sldNum" sz="quarter" idx="12"/>
          </p:nvPr>
        </p:nvSpPr>
        <p:spPr/>
        <p:txBody>
          <a:bodyPr/>
          <a:lstStyle/>
          <a:p>
            <a:fld id="{224C0C37-3CEC-4CB4-B902-37F94E20E969}" type="slidenum">
              <a:rPr lang="en-US" smtClean="0"/>
              <a:pPr/>
              <a:t>8</a:t>
            </a:fld>
            <a:endParaRPr lang="en-US"/>
          </a:p>
        </p:txBody>
      </p:sp>
      <p:pic>
        <p:nvPicPr>
          <p:cNvPr id="13" name="Picture 12">
            <a:extLst>
              <a:ext uri="{FF2B5EF4-FFF2-40B4-BE49-F238E27FC236}">
                <a16:creationId xmlns:a16="http://schemas.microsoft.com/office/drawing/2014/main" id="{B126672D-4708-4DAC-BD96-381BAE05792D}"/>
              </a:ext>
            </a:extLst>
          </p:cNvPr>
          <p:cNvPicPr>
            <a:picLocks noChangeAspect="1"/>
          </p:cNvPicPr>
          <p:nvPr/>
        </p:nvPicPr>
        <p:blipFill rotWithShape="1">
          <a:blip r:embed="rId3"/>
          <a:srcRect l="3613" t="66076" r="40250" b="6652"/>
          <a:stretch/>
        </p:blipFill>
        <p:spPr>
          <a:xfrm>
            <a:off x="8262830" y="3105343"/>
            <a:ext cx="3673397" cy="1345801"/>
          </a:xfrm>
          <a:prstGeom prst="rect">
            <a:avLst/>
          </a:prstGeom>
        </p:spPr>
      </p:pic>
      <p:pic>
        <p:nvPicPr>
          <p:cNvPr id="14" name="Picture 13">
            <a:extLst>
              <a:ext uri="{FF2B5EF4-FFF2-40B4-BE49-F238E27FC236}">
                <a16:creationId xmlns:a16="http://schemas.microsoft.com/office/drawing/2014/main" id="{FB4A1D06-6D74-46F1-B770-F8CF47C7A97D}"/>
              </a:ext>
            </a:extLst>
          </p:cNvPr>
          <p:cNvPicPr>
            <a:picLocks noChangeAspect="1"/>
          </p:cNvPicPr>
          <p:nvPr/>
        </p:nvPicPr>
        <p:blipFill rotWithShape="1">
          <a:blip r:embed="rId3"/>
          <a:srcRect l="12932" t="12643" r="53460" b="81218"/>
          <a:stretch/>
        </p:blipFill>
        <p:spPr>
          <a:xfrm>
            <a:off x="8854063" y="2724105"/>
            <a:ext cx="2675889" cy="368745"/>
          </a:xfrm>
          <a:prstGeom prst="rect">
            <a:avLst/>
          </a:prstGeom>
        </p:spPr>
      </p:pic>
      <p:sp>
        <p:nvSpPr>
          <p:cNvPr id="15" name="TextBox 14">
            <a:extLst>
              <a:ext uri="{FF2B5EF4-FFF2-40B4-BE49-F238E27FC236}">
                <a16:creationId xmlns:a16="http://schemas.microsoft.com/office/drawing/2014/main" id="{7F7095BF-1A16-4DBA-B231-A3E61AA419D4}"/>
              </a:ext>
            </a:extLst>
          </p:cNvPr>
          <p:cNvSpPr txBox="1"/>
          <p:nvPr/>
        </p:nvSpPr>
        <p:spPr>
          <a:xfrm>
            <a:off x="8351634" y="4528289"/>
            <a:ext cx="3584593" cy="769441"/>
          </a:xfrm>
          <a:prstGeom prst="rect">
            <a:avLst/>
          </a:prstGeom>
          <a:solidFill>
            <a:schemeClr val="accent1">
              <a:lumMod val="20000"/>
              <a:lumOff val="80000"/>
            </a:schemeClr>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7: Main natural space resources of interest</a:t>
            </a:r>
          </a:p>
          <a:p>
            <a:pPr algn="ctr"/>
            <a:r>
              <a:rPr lang="en-US" sz="1100" dirty="0">
                <a:latin typeface="Times New Roman" panose="02020603050405020304" pitchFamily="18" charset="0"/>
                <a:cs typeface="Times New Roman" panose="02020603050405020304" pitchFamily="18" charset="0"/>
              </a:rPr>
              <a:t>Credits: NASA JSC- Gerald Sanders (Presentation to the NAC Technology, Innovation, and Engineering Committee Meeting; Dec. 7, 2018)</a:t>
            </a:r>
            <a:endParaRPr lang="en-US" sz="1100" dirty="0">
              <a:latin typeface="NexusSerif"/>
            </a:endParaRPr>
          </a:p>
        </p:txBody>
      </p:sp>
    </p:spTree>
    <p:extLst>
      <p:ext uri="{BB962C8B-B14F-4D97-AF65-F5344CB8AC3E}">
        <p14:creationId xmlns:p14="http://schemas.microsoft.com/office/powerpoint/2010/main" val="318716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TiO</a:t>
            </a:r>
            <a:r>
              <a:rPr lang="en-US" sz="3600" baseline="-25000" dirty="0"/>
              <a:t>2</a:t>
            </a:r>
            <a:r>
              <a:rPr lang="en-US" sz="3600" dirty="0"/>
              <a:t> Photocatalyst Design</a:t>
            </a:r>
          </a:p>
        </p:txBody>
      </p:sp>
      <p:sp>
        <p:nvSpPr>
          <p:cNvPr id="3" name="Content Placeholder 2"/>
          <p:cNvSpPr>
            <a:spLocks noGrp="1"/>
          </p:cNvSpPr>
          <p:nvPr>
            <p:ph idx="1"/>
          </p:nvPr>
        </p:nvSpPr>
        <p:spPr>
          <a:xfrm>
            <a:off x="838201" y="1689186"/>
            <a:ext cx="8111835" cy="4610014"/>
          </a:xfrm>
        </p:spPr>
        <p:txBody>
          <a:bodyPr>
            <a:normAutofit fontScale="32500" lnSpcReduction="20000"/>
          </a:bodyPr>
          <a:lstStyle/>
          <a:p>
            <a:pPr marL="0" indent="0">
              <a:buNone/>
            </a:pPr>
            <a:r>
              <a:rPr lang="en-US" sz="4300" b="1" dirty="0">
                <a:solidFill>
                  <a:schemeClr val="accent1"/>
                </a:solidFill>
              </a:rPr>
              <a:t>Crystal Composition</a:t>
            </a:r>
          </a:p>
          <a:p>
            <a:pPr lvl="1"/>
            <a:r>
              <a:rPr lang="en-US" sz="3800" dirty="0"/>
              <a:t>A combination of anatase and rutile can be more effective than a pure anatase photocatalyst (Tan et al. </a:t>
            </a:r>
            <a:r>
              <a:rPr lang="en-US" sz="3800" i="1" dirty="0"/>
              <a:t>Chemical Engineering Journal</a:t>
            </a:r>
            <a:r>
              <a:rPr lang="en-US" sz="3800" dirty="0"/>
              <a:t>, 2016; 283; 1254-1263)</a:t>
            </a:r>
          </a:p>
          <a:p>
            <a:pPr lvl="2">
              <a:buFont typeface="Wingdings" panose="05000000000000000000" pitchFamily="2" charset="2"/>
              <a:buChar char="§"/>
            </a:pPr>
            <a:r>
              <a:rPr lang="en-US" sz="3300" dirty="0"/>
              <a:t>The anatase/rutile phase junction allows for efficient electron-hole separation with less recombination</a:t>
            </a:r>
          </a:p>
          <a:p>
            <a:pPr lvl="2">
              <a:buFont typeface="Wingdings" panose="05000000000000000000" pitchFamily="2" charset="2"/>
              <a:buChar char="§"/>
            </a:pPr>
            <a:r>
              <a:rPr lang="en-US" sz="3300" dirty="0"/>
              <a:t>Anatase has a higher electron affinity so photogenerated electrons flow to from rutile to anatase, while photoinduced holes flow from anatase to rutile</a:t>
            </a:r>
          </a:p>
          <a:p>
            <a:pPr lvl="1"/>
            <a:r>
              <a:rPr lang="en-US" sz="3800" dirty="0"/>
              <a:t>The annealing temperature can be used to control crystal phases for the optimum composition</a:t>
            </a:r>
          </a:p>
          <a:p>
            <a:pPr lvl="1"/>
            <a:endParaRPr lang="en-US" sz="2300" dirty="0"/>
          </a:p>
          <a:p>
            <a:pPr marL="0" indent="0">
              <a:buNone/>
            </a:pPr>
            <a:r>
              <a:rPr lang="en-US" sz="4300" b="1" dirty="0">
                <a:solidFill>
                  <a:schemeClr val="accent1"/>
                </a:solidFill>
              </a:rPr>
              <a:t>Hollow Structure</a:t>
            </a:r>
          </a:p>
          <a:p>
            <a:pPr lvl="1"/>
            <a:r>
              <a:rPr lang="en-US" sz="3800" dirty="0"/>
              <a:t>Nanoparticles are commonly used in photocatalytic coatings, however some of the current research focuses on optimization through structural modifications (nanospheres, nanotubes, nanorods, etc.)</a:t>
            </a:r>
          </a:p>
          <a:p>
            <a:pPr lvl="1"/>
            <a:r>
              <a:rPr lang="en-US" sz="3800" dirty="0"/>
              <a:t>A photocatalytic hollow structure has the potential to increase light absorption, reduce charge transfer, decrease density, and allows for creativity in modifying outer and inner surfaces (Xiao et al. </a:t>
            </a:r>
            <a:r>
              <a:rPr lang="en-US" sz="3800" i="1" dirty="0"/>
              <a:t>Advanced Materials</a:t>
            </a:r>
            <a:r>
              <a:rPr lang="en-US" sz="3800" dirty="0"/>
              <a:t>, 2019; 31; 1801369)</a:t>
            </a:r>
          </a:p>
          <a:p>
            <a:pPr lvl="2">
              <a:buFont typeface="Wingdings" panose="05000000000000000000" pitchFamily="2" charset="2"/>
              <a:buChar char="§"/>
            </a:pPr>
            <a:r>
              <a:rPr lang="en-US" sz="3300" dirty="0"/>
              <a:t>This structure was designed to model the naturally occurring photosynthetic system</a:t>
            </a:r>
          </a:p>
          <a:p>
            <a:pPr lvl="2">
              <a:buFont typeface="Wingdings" panose="05000000000000000000" pitchFamily="2" charset="2"/>
              <a:buChar char="§"/>
            </a:pPr>
            <a:r>
              <a:rPr lang="en-US" sz="3300" dirty="0"/>
              <a:t>Hollowness is often achieved via Ostwald Ripening</a:t>
            </a:r>
          </a:p>
          <a:p>
            <a:pPr lvl="2">
              <a:buFont typeface="Wingdings" panose="05000000000000000000" pitchFamily="2" charset="2"/>
              <a:buChar char="§"/>
            </a:pPr>
            <a:endParaRPr lang="en-US" sz="2300" dirty="0"/>
          </a:p>
          <a:p>
            <a:pPr marL="0" indent="0">
              <a:buNone/>
            </a:pPr>
            <a:r>
              <a:rPr lang="en-US" sz="4300" b="1" dirty="0">
                <a:solidFill>
                  <a:schemeClr val="accent1"/>
                </a:solidFill>
              </a:rPr>
              <a:t>TiO</a:t>
            </a:r>
            <a:r>
              <a:rPr lang="en-US" sz="4300" b="1" baseline="-25000" dirty="0">
                <a:solidFill>
                  <a:schemeClr val="accent1"/>
                </a:solidFill>
              </a:rPr>
              <a:t>2</a:t>
            </a:r>
            <a:r>
              <a:rPr lang="en-US" sz="4300" b="1" dirty="0">
                <a:solidFill>
                  <a:schemeClr val="accent1"/>
                </a:solidFill>
              </a:rPr>
              <a:t> Coatings</a:t>
            </a:r>
          </a:p>
          <a:p>
            <a:pPr lvl="1"/>
            <a:r>
              <a:rPr lang="en-US" sz="3800" dirty="0"/>
              <a:t>For a space habitat application, it is important for the coating to be durable</a:t>
            </a:r>
          </a:p>
          <a:p>
            <a:pPr lvl="1"/>
            <a:r>
              <a:rPr lang="en-US" sz="3800" dirty="0"/>
              <a:t>TiO</a:t>
            </a:r>
            <a:r>
              <a:rPr lang="en-US" sz="3800" baseline="-25000" dirty="0"/>
              <a:t>2</a:t>
            </a:r>
            <a:r>
              <a:rPr lang="en-US" sz="3800" dirty="0"/>
              <a:t> sols (colloidal suspension) can be sprayed onto substrates</a:t>
            </a:r>
          </a:p>
          <a:p>
            <a:pPr lvl="1"/>
            <a:r>
              <a:rPr lang="en-US" sz="3800" dirty="0"/>
              <a:t>TiO</a:t>
            </a:r>
            <a:r>
              <a:rPr lang="en-US" sz="3800" baseline="-25000" dirty="0"/>
              <a:t>2</a:t>
            </a:r>
            <a:r>
              <a:rPr lang="en-US" sz="3800" dirty="0"/>
              <a:t> nanoparticles have been incorporated into epoxy resin and tested for antibiofilm formation (Santhosh et al. </a:t>
            </a:r>
            <a:r>
              <a:rPr lang="en-US" sz="3800" i="1" dirty="0"/>
              <a:t>Coatings</a:t>
            </a:r>
            <a:r>
              <a:rPr lang="en-US" sz="3800" dirty="0"/>
              <a:t>, 2015; 5(2), 95-114)</a:t>
            </a:r>
          </a:p>
          <a:p>
            <a:pPr lvl="1">
              <a:buFont typeface="Arial" panose="020B0604020202020204" pitchFamily="34" charset="0"/>
              <a:buChar char="•"/>
            </a:pPr>
            <a:endParaRPr lang="en-US" dirty="0"/>
          </a:p>
          <a:p>
            <a:pPr lvl="1">
              <a:buFont typeface="Arial" panose="020B0604020202020204" pitchFamily="34" charset="0"/>
              <a:buChar char="•"/>
            </a:pPr>
            <a:endParaRPr lang="en-US" sz="1500" dirty="0"/>
          </a:p>
          <a:p>
            <a:pPr lvl="1">
              <a:buFont typeface="Arial" panose="020B0604020202020204" pitchFamily="34" charset="0"/>
              <a:buChar char="•"/>
            </a:pPr>
            <a:endParaRPr lang="en-US" sz="1700" dirty="0"/>
          </a:p>
        </p:txBody>
      </p:sp>
      <p:sp>
        <p:nvSpPr>
          <p:cNvPr id="4" name="Slide Number Placeholder 3"/>
          <p:cNvSpPr>
            <a:spLocks noGrp="1"/>
          </p:cNvSpPr>
          <p:nvPr>
            <p:ph type="sldNum" sz="quarter" idx="12"/>
          </p:nvPr>
        </p:nvSpPr>
        <p:spPr/>
        <p:txBody>
          <a:bodyPr/>
          <a:lstStyle/>
          <a:p>
            <a:fld id="{224C0C37-3CEC-4CB4-B902-37F94E20E969}" type="slidenum">
              <a:rPr lang="en-US" smtClean="0"/>
              <a:pPr/>
              <a:t>9</a:t>
            </a:fld>
            <a:endParaRPr lang="en-US"/>
          </a:p>
        </p:txBody>
      </p:sp>
      <p:sp>
        <p:nvSpPr>
          <p:cNvPr id="19" name="TextBox 18">
            <a:extLst>
              <a:ext uri="{FF2B5EF4-FFF2-40B4-BE49-F238E27FC236}">
                <a16:creationId xmlns:a16="http://schemas.microsoft.com/office/drawing/2014/main" id="{570BBCB3-FEC6-43A5-8C60-0D856F00E25B}"/>
              </a:ext>
            </a:extLst>
          </p:cNvPr>
          <p:cNvSpPr txBox="1"/>
          <p:nvPr/>
        </p:nvSpPr>
        <p:spPr>
          <a:xfrm>
            <a:off x="9267483" y="4658649"/>
            <a:ext cx="2529802" cy="938719"/>
          </a:xfrm>
          <a:prstGeom prst="rect">
            <a:avLst/>
          </a:prstGeom>
          <a:solidFill>
            <a:srgbClr val="CBDDFB"/>
          </a:solid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Figure 8: Naturally occurring photosynthetic system (a), and the hollow sphere modification with increased light scattering capabilities (b) compared to the solid sphere structure (c)</a:t>
            </a:r>
            <a:endParaRPr lang="en-US" sz="1100" dirty="0">
              <a:latin typeface="NexusSerif"/>
            </a:endParaRPr>
          </a:p>
        </p:txBody>
      </p:sp>
      <p:pic>
        <p:nvPicPr>
          <p:cNvPr id="51" name="Picture 50">
            <a:extLst>
              <a:ext uri="{FF2B5EF4-FFF2-40B4-BE49-F238E27FC236}">
                <a16:creationId xmlns:a16="http://schemas.microsoft.com/office/drawing/2014/main" id="{22C8D479-C8CB-4FC9-AB96-BE9E870189F4}"/>
              </a:ext>
            </a:extLst>
          </p:cNvPr>
          <p:cNvPicPr>
            <a:picLocks noChangeAspect="1"/>
          </p:cNvPicPr>
          <p:nvPr/>
        </p:nvPicPr>
        <p:blipFill rotWithShape="1">
          <a:blip r:embed="rId3"/>
          <a:srcRect l="5193" t="4567" r="4679" b="7404"/>
          <a:stretch/>
        </p:blipFill>
        <p:spPr>
          <a:xfrm>
            <a:off x="9267483" y="2200852"/>
            <a:ext cx="2529803" cy="2457797"/>
          </a:xfrm>
          <a:prstGeom prst="rect">
            <a:avLst/>
          </a:prstGeom>
        </p:spPr>
      </p:pic>
    </p:spTree>
    <p:extLst>
      <p:ext uri="{BB962C8B-B14F-4D97-AF65-F5344CB8AC3E}">
        <p14:creationId xmlns:p14="http://schemas.microsoft.com/office/powerpoint/2010/main" val="4188289731"/>
      </p:ext>
    </p:extLst>
  </p:cSld>
  <p:clrMapOvr>
    <a:masterClrMapping/>
  </p:clrMapOvr>
</p:sld>
</file>

<file path=ppt/theme/theme1.xml><?xml version="1.0" encoding="utf-8"?>
<a:theme xmlns:a="http://schemas.openxmlformats.org/drawingml/2006/main" name="Office Theme">
  <a:themeElements>
    <a:clrScheme name="Custom 1">
      <a:dk1>
        <a:srgbClr val="494440"/>
      </a:dk1>
      <a:lt1>
        <a:srgbClr val="FFFFFF"/>
      </a:lt1>
      <a:dk2>
        <a:srgbClr val="061F4A"/>
      </a:dk2>
      <a:lt2>
        <a:srgbClr val="DCE4EF"/>
      </a:lt2>
      <a:accent1>
        <a:srgbClr val="0B3D91"/>
      </a:accent1>
      <a:accent2>
        <a:srgbClr val="FC3D21"/>
      </a:accent2>
      <a:accent3>
        <a:srgbClr val="105BD8"/>
      </a:accent3>
      <a:accent4>
        <a:srgbClr val="99231B"/>
      </a:accent4>
      <a:accent5>
        <a:srgbClr val="AEB0B5"/>
      </a:accent5>
      <a:accent6>
        <a:srgbClr val="046B99"/>
      </a:accent6>
      <a:hlink>
        <a:srgbClr val="02BFE7"/>
      </a:hlink>
      <a:folHlink>
        <a:srgbClr val="02BFE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D12EA295C0794882B79603342C520D" ma:contentTypeVersion="5" ma:contentTypeDescription="Create a new document." ma:contentTypeScope="" ma:versionID="84d43365c2f5e4e75c48401fcb848ebc">
  <xsd:schema xmlns:xsd="http://www.w3.org/2001/XMLSchema" xmlns:xs="http://www.w3.org/2001/XMLSchema" xmlns:p="http://schemas.microsoft.com/office/2006/metadata/properties" xmlns:ns3="0c45e5c3-1a49-4e3c-9948-818c1833ef4f" xmlns:ns4="a3097c6f-3153-469d-8da7-390f10a77b17" targetNamespace="http://schemas.microsoft.com/office/2006/metadata/properties" ma:root="true" ma:fieldsID="fa383103e5597f0d34df9e5868ba9830" ns3:_="" ns4:_="">
    <xsd:import namespace="0c45e5c3-1a49-4e3c-9948-818c1833ef4f"/>
    <xsd:import namespace="a3097c6f-3153-469d-8da7-390f10a77b1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5e5c3-1a49-4e3c-9948-818c1833e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097c6f-3153-469d-8da7-390f10a77b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2883E6-4E45-469D-A6CD-CBF4B7EC55C4}">
  <ds:schemaRefs>
    <ds:schemaRef ds:uri="http://purl.org/dc/dcmitype/"/>
    <ds:schemaRef ds:uri="0c45e5c3-1a49-4e3c-9948-818c1833ef4f"/>
    <ds:schemaRef ds:uri="http://purl.org/dc/terms/"/>
    <ds:schemaRef ds:uri="http://schemas.microsoft.com/office/2006/metadata/properties"/>
    <ds:schemaRef ds:uri="http://schemas.openxmlformats.org/package/2006/metadata/core-properties"/>
    <ds:schemaRef ds:uri="http://purl.org/dc/elements/1.1/"/>
    <ds:schemaRef ds:uri="a3097c6f-3153-469d-8da7-390f10a77b17"/>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357579D-3170-4028-9FF6-2B00D8EF8E36}">
  <ds:schemaRefs>
    <ds:schemaRef ds:uri="http://schemas.microsoft.com/sharepoint/v3/contenttype/forms"/>
  </ds:schemaRefs>
</ds:datastoreItem>
</file>

<file path=customXml/itemProps3.xml><?xml version="1.0" encoding="utf-8"?>
<ds:datastoreItem xmlns:ds="http://schemas.openxmlformats.org/officeDocument/2006/customXml" ds:itemID="{177BE5A8-2CCE-4E98-B095-B1326E418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5e5c3-1a49-4e3c-9948-818c1833ef4f"/>
    <ds:schemaRef ds:uri="a3097c6f-3153-469d-8da7-390f10a77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22136</TotalTime>
  <Words>2086</Words>
  <Application>Microsoft Office PowerPoint</Application>
  <PresentationFormat>Widescreen</PresentationFormat>
  <Paragraphs>234</Paragraphs>
  <Slides>14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.AppleSystemUIFont</vt:lpstr>
      <vt:lpstr>Arial</vt:lpstr>
      <vt:lpstr>Arial</vt:lpstr>
      <vt:lpstr>Arial Bold</vt:lpstr>
      <vt:lpstr>Calibri</vt:lpstr>
      <vt:lpstr>Calibri Light</vt:lpstr>
      <vt:lpstr>NexusSerif</vt:lpstr>
      <vt:lpstr>Times New Roman</vt:lpstr>
      <vt:lpstr>Wingdings</vt:lpstr>
      <vt:lpstr>Office Theme</vt:lpstr>
      <vt:lpstr>2_Office Theme</vt:lpstr>
      <vt:lpstr>Designing a Self-Sterilizing and CO2 Sequestering Surface Coating from an ISRU Perspective </vt:lpstr>
      <vt:lpstr>About Me</vt:lpstr>
      <vt:lpstr>Challenge</vt:lpstr>
      <vt:lpstr>Objective</vt:lpstr>
      <vt:lpstr>Approach</vt:lpstr>
      <vt:lpstr>Background</vt:lpstr>
      <vt:lpstr>Background</vt:lpstr>
      <vt:lpstr>Results: TiO2 Photocatalyst Design</vt:lpstr>
      <vt:lpstr>Results: TiO2 Photocatalyst Design</vt:lpstr>
      <vt:lpstr>Results: ISRU Potential</vt:lpstr>
      <vt:lpstr>Results: Testing Photocatalytic Efficiency</vt:lpstr>
      <vt:lpstr>Summary</vt:lpstr>
      <vt:lpstr>Future Work</vt:lpstr>
      <vt:lpstr>Acknowledgements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Robbins, Samuel J. (LARC-D307)[UNIVERSITIES SPACE RESEARCH ASSOCIATION]</dc:creator>
  <cp:lastModifiedBy>Wood, Julia L. (LARC-D307)[UNIVERSITIES SPACE RESEARCH ASSOCIATION]</cp:lastModifiedBy>
  <cp:revision>424</cp:revision>
  <dcterms:created xsi:type="dcterms:W3CDTF">2016-08-05T18:34:48Z</dcterms:created>
  <dcterms:modified xsi:type="dcterms:W3CDTF">2021-08-03T12:28:32Z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0x01010078D12EA295C0794882B79603342C520D</vt:lpwstr>
  </property>
</Properties>
</file>