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16"/>
  </p:notesMasterIdLst>
  <p:sldIdLst>
    <p:sldId id="546" r:id="rId6"/>
    <p:sldId id="550" r:id="rId7"/>
    <p:sldId id="577" r:id="rId8"/>
    <p:sldId id="575" r:id="rId9"/>
    <p:sldId id="556" r:id="rId10"/>
    <p:sldId id="549" r:id="rId11"/>
    <p:sldId id="548" r:id="rId12"/>
    <p:sldId id="715" r:id="rId13"/>
    <p:sldId id="716" r:id="rId14"/>
    <p:sldId id="5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los.perez67@upr.edu" initials="c" lastIdx="1" clrIdx="0">
    <p:extLst>
      <p:ext uri="{19B8F6BF-5375-455C-9EA6-DF929625EA0E}">
        <p15:presenceInfo xmlns:p15="http://schemas.microsoft.com/office/powerpoint/2012/main" userId="carlos.perez67@upr.ed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BC7E"/>
    <a:srgbClr val="D4EFF8"/>
    <a:srgbClr val="FEC208"/>
    <a:srgbClr val="3763B1"/>
    <a:srgbClr val="AB8100"/>
    <a:srgbClr val="F0EA00"/>
    <a:srgbClr val="0033CC"/>
    <a:srgbClr val="E8D9F3"/>
    <a:srgbClr val="9E0000"/>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83" autoAdjust="0"/>
    <p:restoredTop sz="96333"/>
  </p:normalViewPr>
  <p:slideViewPr>
    <p:cSldViewPr snapToGrid="0">
      <p:cViewPr varScale="1">
        <p:scale>
          <a:sx n="73" d="100"/>
          <a:sy n="73" d="100"/>
        </p:scale>
        <p:origin x="260" y="5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85000"/>
                    <a:lumOff val="15000"/>
                  </a:schemeClr>
                </a:solidFill>
                <a:latin typeface="Times New Roman" panose="02020603050405020304" pitchFamily="18" charset="0"/>
                <a:ea typeface="+mn-ea"/>
                <a:cs typeface="Times New Roman" panose="02020603050405020304" pitchFamily="18" charset="0"/>
              </a:defRPr>
            </a:pPr>
            <a:r>
              <a:rPr lang="en-US" dirty="0">
                <a:solidFill>
                  <a:schemeClr val="tx1">
                    <a:lumMod val="85000"/>
                    <a:lumOff val="15000"/>
                  </a:schemeClr>
                </a:solidFill>
                <a:latin typeface="Times New Roman" panose="02020603050405020304" pitchFamily="18" charset="0"/>
                <a:cs typeface="Times New Roman" panose="02020603050405020304" pitchFamily="18" charset="0"/>
              </a:rPr>
              <a:t>70 Specimens Exposed</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85000"/>
                  <a:lumOff val="1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0.25618608040252228"/>
          <c:y val="0.13167190639308307"/>
          <c:w val="0.53356330660395501"/>
          <c:h val="0.73238895642748669"/>
        </c:manualLayout>
      </c:layout>
      <c:pieChart>
        <c:varyColors val="1"/>
        <c:ser>
          <c:idx val="0"/>
          <c:order val="0"/>
          <c:tx>
            <c:strRef>
              <c:f>Sheet1!$B$1</c:f>
              <c:strCache>
                <c:ptCount val="1"/>
                <c:pt idx="0">
                  <c:v>Total Specimens</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1420-4630-A633-EC559459050C}"/>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1420-4630-A633-EC559459050C}"/>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1420-4630-A633-EC559459050C}"/>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1420-4630-A633-EC559459050C}"/>
              </c:ext>
            </c:extLst>
          </c:dPt>
          <c:dLbls>
            <c:dLbl>
              <c:idx val="0"/>
              <c:tx>
                <c:rich>
                  <a:bodyPr/>
                  <a:lstStyle/>
                  <a:p>
                    <a:r>
                      <a:rPr lang="en-US" sz="1600" baseline="0" dirty="0"/>
                      <a:t>34(48%)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420-4630-A633-EC559459050C}"/>
                </c:ext>
              </c:extLst>
            </c:dLbl>
            <c:dLbl>
              <c:idx val="1"/>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AD0FD101-3545-433A-9915-95FB2076C6F5}" type="VALUE">
                      <a:rPr lang="en-US" sz="160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[VALUE]</a:t>
                    </a:fld>
                    <a:r>
                      <a:rPr lang="en-US" sz="1600" dirty="0">
                        <a:solidFill>
                          <a:schemeClr val="tx1"/>
                        </a:solidFill>
                        <a:latin typeface="Times New Roman" panose="02020603050405020304" pitchFamily="18" charset="0"/>
                        <a:cs typeface="Times New Roman" panose="02020603050405020304" pitchFamily="18" charset="0"/>
                      </a:rPr>
                      <a:t>(17%)</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420-4630-A633-EC559459050C}"/>
                </c:ext>
              </c:extLst>
            </c:dLbl>
            <c:dLbl>
              <c:idx val="2"/>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2907EA5C-1A70-46B9-8A43-29A37663D923}" type="VALUE">
                      <a:rPr lang="en-US" sz="160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[VALUE]</a:t>
                    </a:fld>
                    <a:r>
                      <a:rPr lang="en-US" sz="1600" dirty="0">
                        <a:solidFill>
                          <a:schemeClr val="tx1"/>
                        </a:solidFill>
                        <a:latin typeface="Times New Roman" panose="02020603050405020304" pitchFamily="18" charset="0"/>
                        <a:cs typeface="Times New Roman" panose="02020603050405020304" pitchFamily="18" charset="0"/>
                      </a:rPr>
                      <a:t>(6%)</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420-4630-A633-EC559459050C}"/>
                </c:ext>
              </c:extLst>
            </c:dLbl>
            <c:dLbl>
              <c:idx val="3"/>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fld id="{6B2EA219-23E9-44F0-8DCD-6862576C4785}" type="VALUE">
                      <a:rPr lang="en-US" sz="1600">
                        <a:solidFill>
                          <a:schemeClr val="tx1"/>
                        </a:solidFill>
                        <a:latin typeface="Times New Roman" panose="02020603050405020304" pitchFamily="18" charset="0"/>
                        <a:cs typeface="Times New Roman" panose="02020603050405020304" pitchFamily="18" charset="0"/>
                      </a:rPr>
                      <a:pPr>
                        <a:defRPr sz="1600">
                          <a:solidFill>
                            <a:schemeClr val="tx1"/>
                          </a:solidFill>
                          <a:latin typeface="Times New Roman" panose="02020603050405020304" pitchFamily="18" charset="0"/>
                          <a:cs typeface="Times New Roman" panose="02020603050405020304" pitchFamily="18" charset="0"/>
                        </a:defRPr>
                      </a:pPr>
                      <a:t>[VALUE]</a:t>
                    </a:fld>
                    <a:r>
                      <a:rPr lang="en-US" sz="1600" dirty="0">
                        <a:solidFill>
                          <a:schemeClr val="tx1"/>
                        </a:solidFill>
                        <a:latin typeface="Times New Roman" panose="02020603050405020304" pitchFamily="18" charset="0"/>
                        <a:cs typeface="Times New Roman" panose="02020603050405020304" pitchFamily="18" charset="0"/>
                      </a:rPr>
                      <a:t>(29%)</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1420-4630-A633-EC55945905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No change</c:v>
                </c:pt>
                <c:pt idx="1">
                  <c:v>Change of color</c:v>
                </c:pt>
                <c:pt idx="2">
                  <c:v>Change of color &amp; texture</c:v>
                </c:pt>
                <c:pt idx="3">
                  <c:v>Undetermined</c:v>
                </c:pt>
              </c:strCache>
            </c:strRef>
          </c:cat>
          <c:val>
            <c:numRef>
              <c:f>Sheet1!$B$2:$B$5</c:f>
              <c:numCache>
                <c:formatCode>General</c:formatCode>
                <c:ptCount val="4"/>
                <c:pt idx="0">
                  <c:v>34</c:v>
                </c:pt>
                <c:pt idx="1">
                  <c:v>12</c:v>
                </c:pt>
                <c:pt idx="2">
                  <c:v>4</c:v>
                </c:pt>
                <c:pt idx="3">
                  <c:v>20</c:v>
                </c:pt>
              </c:numCache>
            </c:numRef>
          </c:val>
          <c:extLst>
            <c:ext xmlns:c16="http://schemas.microsoft.com/office/drawing/2014/chart" uri="{C3380CC4-5D6E-409C-BE32-E72D297353CC}">
              <c16:uniqueId val="{00000000-0B77-44F2-B655-C2B30B14FEC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86432783273014979"/>
          <c:w val="1"/>
          <c:h val="0.1270740662089889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8/3/2021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dirty="0"/>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8/3/2021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8/3/2021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4564789" y="6615212"/>
            <a:ext cx="3054041" cy="261610"/>
          </a:xfrm>
          <a:prstGeom prst="rect">
            <a:avLst/>
          </a:prstGeom>
          <a:noFill/>
        </p:spPr>
        <p:txBody>
          <a:bodyPr wrap="none" rtlCol="0">
            <a:spAutoFit/>
          </a:bodyPr>
          <a:lstStyle/>
          <a:p>
            <a:pPr algn="ctr"/>
            <a:r>
              <a:rPr lang="en-US" sz="1100" dirty="0"/>
              <a:t>Physical Sciences Lunar Surface Science Workshop</a:t>
            </a:r>
          </a:p>
        </p:txBody>
      </p:sp>
      <p:cxnSp>
        <p:nvCxnSpPr>
          <p:cNvPr id="33" name="Straight Connector 32"/>
          <p:cNvCxnSpPr/>
          <p:nvPr userDrawn="1"/>
        </p:nvCxnSpPr>
        <p:spPr>
          <a:xfrm>
            <a:off x="76138" y="6743185"/>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393862" y="6743185"/>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633364" y="6742585"/>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43185"/>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8/3/2021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8/3/2021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8/3/2021</a:t>
            </a:fld>
            <a:endParaRPr lang="en-US" dirty="0"/>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8/3/2021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dirty="0"/>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395662"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64037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4564789" y="6615212"/>
            <a:ext cx="3054041" cy="261610"/>
          </a:xfrm>
          <a:prstGeom prst="rect">
            <a:avLst/>
          </a:prstGeom>
          <a:noFill/>
        </p:spPr>
        <p:txBody>
          <a:bodyPr wrap="none" rtlCol="0">
            <a:spAutoFit/>
          </a:bodyPr>
          <a:lstStyle/>
          <a:p>
            <a:pPr algn="ctr"/>
            <a:r>
              <a:rPr lang="en-US" sz="1100" dirty="0"/>
              <a:t>Physical Sciences Lunar Surface Science Workshop</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8/3/2021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dirty="0"/>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8/3/2021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8/3/2021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8/3/2021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8/3/2021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8/3/2021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dirty="0"/>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407560"/>
            <a:ext cx="12192000" cy="1520575"/>
          </a:xfrm>
        </p:spPr>
        <p:txBody>
          <a:bodyPr>
            <a:normAutofit/>
          </a:bodyPr>
          <a:lstStyle/>
          <a:p>
            <a:r>
              <a:rPr lang="en-US" sz="4400" b="1" dirty="0">
                <a:latin typeface="Calibri" panose="020F0502020204030204" pitchFamily="34" charset="0"/>
                <a:cs typeface="Calibri" panose="020F0502020204030204" pitchFamily="34" charset="0"/>
              </a:rPr>
              <a:t>MISSE – Space Environmental Effects</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 on Materials</a:t>
            </a: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2873678"/>
          </a:xfrm>
        </p:spPr>
        <p:txBody>
          <a:bodyPr>
            <a:normAutofit/>
          </a:bodyPr>
          <a:lstStyle/>
          <a:p>
            <a:pPr>
              <a:lnSpc>
                <a:spcPct val="100000"/>
              </a:lnSpc>
            </a:pPr>
            <a:r>
              <a:rPr lang="en-US" dirty="0">
                <a:cs typeface="Times New Roman" panose="02020603050405020304" pitchFamily="18" charset="0"/>
              </a:rPr>
              <a:t>Sheila A. Thibeault</a:t>
            </a:r>
          </a:p>
          <a:p>
            <a:pPr>
              <a:lnSpc>
                <a:spcPct val="100000"/>
              </a:lnSpc>
            </a:pPr>
            <a:r>
              <a:rPr lang="en-US" sz="1800" dirty="0">
                <a:cs typeface="Times New Roman" panose="02020603050405020304" pitchFamily="18" charset="0"/>
              </a:rPr>
              <a:t>Advanced Materials and Processing Branch</a:t>
            </a:r>
          </a:p>
          <a:p>
            <a:pPr>
              <a:lnSpc>
                <a:spcPct val="100000"/>
              </a:lnSpc>
            </a:pPr>
            <a:r>
              <a:rPr lang="en-US" sz="1800" dirty="0">
                <a:cs typeface="Times New Roman" panose="02020603050405020304" pitchFamily="18" charset="0"/>
              </a:rPr>
              <a:t>NASA Langley Research Center, Hampton, Virginia</a:t>
            </a:r>
          </a:p>
        </p:txBody>
      </p:sp>
      <p:sp>
        <p:nvSpPr>
          <p:cNvPr id="4" name="TextBox 3"/>
          <p:cNvSpPr txBox="1"/>
          <p:nvPr/>
        </p:nvSpPr>
        <p:spPr>
          <a:xfrm>
            <a:off x="3409754" y="5113363"/>
            <a:ext cx="5402313" cy="677108"/>
          </a:xfrm>
          <a:prstGeom prst="rect">
            <a:avLst/>
          </a:prstGeom>
          <a:noFill/>
        </p:spPr>
        <p:txBody>
          <a:bodyPr wrap="none" rtlCol="0">
            <a:spAutoFit/>
          </a:bodyPr>
          <a:lstStyle/>
          <a:p>
            <a:pPr algn="ctr"/>
            <a:r>
              <a:rPr lang="en-US" sz="2000" dirty="0">
                <a:cs typeface="Times New Roman" panose="02020603050405020304" pitchFamily="18" charset="0"/>
              </a:rPr>
              <a:t>Physical Sciences Lunar Surface Science Workshop</a:t>
            </a:r>
          </a:p>
          <a:p>
            <a:pPr algn="ctr"/>
            <a:r>
              <a:rPr lang="en-US" dirty="0">
                <a:cs typeface="Times New Roman" panose="02020603050405020304" pitchFamily="18" charset="0"/>
              </a:rPr>
              <a:t>August 18-19, 2021</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
        <p:nvSpPr>
          <p:cNvPr id="5" name="TextBox 4">
            <a:extLst>
              <a:ext uri="{FF2B5EF4-FFF2-40B4-BE49-F238E27FC236}">
                <a16:creationId xmlns:a16="http://schemas.microsoft.com/office/drawing/2014/main" id="{D826D361-17BD-A148-9938-5E7949A4A80D}"/>
              </a:ext>
            </a:extLst>
          </p:cNvPr>
          <p:cNvSpPr txBox="1"/>
          <p:nvPr/>
        </p:nvSpPr>
        <p:spPr>
          <a:xfrm>
            <a:off x="4884061" y="5993685"/>
            <a:ext cx="2451697" cy="369332"/>
          </a:xfrm>
          <a:prstGeom prst="rect">
            <a:avLst/>
          </a:prstGeom>
          <a:noFill/>
        </p:spPr>
        <p:txBody>
          <a:bodyPr wrap="none" rtlCol="0">
            <a:spAutoFit/>
          </a:bodyPr>
          <a:lstStyle/>
          <a:p>
            <a:pPr algn="ctr"/>
            <a:r>
              <a:rPr lang="en-US" i="1" dirty="0"/>
              <a:t>All Images Credit: NASA</a:t>
            </a: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3341"/>
            <a:ext cx="10515600" cy="1055900"/>
          </a:xfrm>
        </p:spPr>
        <p:txBody>
          <a:bodyPr/>
          <a:lstStyle/>
          <a:p>
            <a:r>
              <a:rPr lang="en-US" dirty="0">
                <a:latin typeface="+mn-lt"/>
              </a:rPr>
              <a:t>Introduction - MISSE</a:t>
            </a:r>
          </a:p>
        </p:txBody>
      </p:sp>
      <p:sp>
        <p:nvSpPr>
          <p:cNvPr id="3" name="Content Placeholder 2"/>
          <p:cNvSpPr>
            <a:spLocks noGrp="1"/>
          </p:cNvSpPr>
          <p:nvPr>
            <p:ph idx="1"/>
          </p:nvPr>
        </p:nvSpPr>
        <p:spPr>
          <a:xfrm>
            <a:off x="1097695" y="1371597"/>
            <a:ext cx="5562601" cy="5071849"/>
          </a:xfrm>
        </p:spPr>
        <p:txBody>
          <a:bodyPr>
            <a:normAutofit/>
          </a:bodyPr>
          <a:lstStyle/>
          <a:p>
            <a:pPr>
              <a:buFont typeface="Arial" panose="020B0604020202020204" pitchFamily="34" charset="0"/>
              <a:buChar char="•"/>
            </a:pPr>
            <a:r>
              <a:rPr lang="en-US" sz="2000" dirty="0">
                <a:latin typeface="+mn-lt"/>
              </a:rPr>
              <a:t>MISSE - Materials International Space Station Experiment</a:t>
            </a:r>
          </a:p>
          <a:p>
            <a:pPr>
              <a:buFont typeface="Arial" panose="020B0604020202020204" pitchFamily="34" charset="0"/>
              <a:buChar char="•"/>
            </a:pPr>
            <a:r>
              <a:rPr lang="en-US" sz="2000" dirty="0">
                <a:latin typeface="+mn-lt"/>
              </a:rPr>
              <a:t>Began at NASA Langley in 1999</a:t>
            </a:r>
          </a:p>
          <a:p>
            <a:pPr>
              <a:buFont typeface="Arial" panose="020B0604020202020204" pitchFamily="34" charset="0"/>
              <a:buChar char="•"/>
            </a:pPr>
            <a:r>
              <a:rPr lang="en-US" sz="2000" dirty="0">
                <a:latin typeface="+mn-lt"/>
              </a:rPr>
              <a:t>First external payload on ISS</a:t>
            </a:r>
          </a:p>
          <a:p>
            <a:pPr>
              <a:buFont typeface="Arial" panose="020B0604020202020204" pitchFamily="34" charset="0"/>
              <a:buChar char="•"/>
            </a:pPr>
            <a:r>
              <a:rPr lang="en-US" sz="2000" dirty="0">
                <a:latin typeface="+mn-lt"/>
              </a:rPr>
              <a:t>Contains individual test specimens - materials and devices - exposed to the space environment</a:t>
            </a:r>
          </a:p>
          <a:p>
            <a:pPr>
              <a:buFont typeface="Arial" panose="020B0604020202020204" pitchFamily="34" charset="0"/>
              <a:buChar char="•"/>
            </a:pPr>
            <a:r>
              <a:rPr lang="en-US" sz="2000" dirty="0">
                <a:latin typeface="+mn-lt"/>
              </a:rPr>
              <a:t>All specimens returned to Earth for analysis</a:t>
            </a:r>
          </a:p>
          <a:p>
            <a:pPr>
              <a:buFont typeface="Arial" panose="020B0604020202020204" pitchFamily="34" charset="0"/>
              <a:buChar char="•"/>
            </a:pPr>
            <a:r>
              <a:rPr lang="en-US" sz="2000" dirty="0">
                <a:latin typeface="+mn-lt"/>
              </a:rPr>
              <a:t>Purpose is to determine the effects on the specimens due to the space environment</a:t>
            </a:r>
          </a:p>
          <a:p>
            <a:pPr>
              <a:buFont typeface="Arial" panose="020B0604020202020204" pitchFamily="34" charset="0"/>
              <a:buChar char="•"/>
            </a:pPr>
            <a:r>
              <a:rPr lang="en-US" sz="2000" dirty="0">
                <a:latin typeface="+mn-lt"/>
              </a:rPr>
              <a:t>MISSE platform was originally 2-sided (shown in figure)</a:t>
            </a:r>
          </a:p>
          <a:p>
            <a:pPr>
              <a:buFont typeface="Arial" panose="020B0604020202020204" pitchFamily="34" charset="0"/>
              <a:buChar char="•"/>
            </a:pPr>
            <a:r>
              <a:rPr lang="en-US" sz="2000" dirty="0">
                <a:latin typeface="+mn-lt"/>
              </a:rPr>
              <a:t>Platform is now called MISSE-FF (Flight Facility) and is 4-sided</a:t>
            </a:r>
          </a:p>
          <a:p>
            <a:pPr>
              <a:buFont typeface="Arial" panose="020B0604020202020204" pitchFamily="34" charset="0"/>
              <a:buChar char="•"/>
            </a:pPr>
            <a:r>
              <a:rPr lang="en-US" sz="2000" dirty="0">
                <a:latin typeface="+mn-lt"/>
              </a:rPr>
              <a:t>Currently working on the MISSE-16 mission</a:t>
            </a:r>
            <a:endParaRPr lang="en-US" sz="2000" dirty="0">
              <a:highlight>
                <a:srgbClr val="FFFF00"/>
              </a:highlight>
              <a:latin typeface="+mn-lt"/>
            </a:endParaRP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dirty="0"/>
          </a:p>
        </p:txBody>
      </p:sp>
      <p:pic>
        <p:nvPicPr>
          <p:cNvPr id="8" name="Picture 7">
            <a:extLst>
              <a:ext uri="{FF2B5EF4-FFF2-40B4-BE49-F238E27FC236}">
                <a16:creationId xmlns:a16="http://schemas.microsoft.com/office/drawing/2014/main" id="{1974ECA5-D7B6-C54C-B0CB-B4011C66B8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0233" y="1865870"/>
            <a:ext cx="4828093" cy="3144966"/>
          </a:xfrm>
          <a:prstGeom prst="rect">
            <a:avLst/>
          </a:prstGeom>
        </p:spPr>
      </p:pic>
      <p:sp>
        <p:nvSpPr>
          <p:cNvPr id="9" name="TextBox 8">
            <a:extLst>
              <a:ext uri="{FF2B5EF4-FFF2-40B4-BE49-F238E27FC236}">
                <a16:creationId xmlns:a16="http://schemas.microsoft.com/office/drawing/2014/main" id="{FB25A11E-33D1-8048-8E7D-45C6C8DC703C}"/>
              </a:ext>
            </a:extLst>
          </p:cNvPr>
          <p:cNvSpPr txBox="1"/>
          <p:nvPr/>
        </p:nvSpPr>
        <p:spPr>
          <a:xfrm>
            <a:off x="6862524" y="5189839"/>
            <a:ext cx="4828093" cy="707886"/>
          </a:xfrm>
          <a:prstGeom prst="rect">
            <a:avLst/>
          </a:prstGeom>
          <a:noFill/>
        </p:spPr>
        <p:txBody>
          <a:bodyPr wrap="square" rtlCol="0">
            <a:spAutoFit/>
          </a:bodyPr>
          <a:lstStyle/>
          <a:p>
            <a:pPr algn="ctr"/>
            <a:r>
              <a:rPr lang="en-US" sz="2000" i="1" dirty="0"/>
              <a:t>Wake side of MISSE-2, during deployment on the ISS in 2001</a:t>
            </a:r>
          </a:p>
        </p:txBody>
      </p:sp>
    </p:spTree>
    <p:extLst>
      <p:ext uri="{BB962C8B-B14F-4D97-AF65-F5344CB8AC3E}">
        <p14:creationId xmlns:p14="http://schemas.microsoft.com/office/powerpoint/2010/main" val="122604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5225"/>
            <a:ext cx="10515600" cy="1325563"/>
          </a:xfrm>
        </p:spPr>
        <p:txBody>
          <a:bodyPr/>
          <a:lstStyle/>
          <a:p>
            <a:r>
              <a:rPr lang="en-US" dirty="0">
                <a:latin typeface="+mn-lt"/>
              </a:rPr>
              <a:t>MISSE - Orientations on the ISS</a:t>
            </a:r>
          </a:p>
        </p:txBody>
      </p:sp>
      <p:sp>
        <p:nvSpPr>
          <p:cNvPr id="3" name="Content Placeholder 2"/>
          <p:cNvSpPr>
            <a:spLocks noGrp="1"/>
          </p:cNvSpPr>
          <p:nvPr>
            <p:ph idx="1"/>
          </p:nvPr>
        </p:nvSpPr>
        <p:spPr>
          <a:xfrm>
            <a:off x="205180" y="1380437"/>
            <a:ext cx="5655973" cy="4482059"/>
          </a:xfrm>
        </p:spPr>
        <p:txBody>
          <a:bodyPr>
            <a:normAutofit fontScale="25000" lnSpcReduction="20000"/>
          </a:bodyPr>
          <a:lstStyle/>
          <a:p>
            <a:pPr lvl="1" indent="-347472">
              <a:lnSpc>
                <a:spcPct val="120000"/>
              </a:lnSpc>
              <a:spcBef>
                <a:spcPts val="0"/>
              </a:spcBef>
              <a:buFont typeface="Arial" panose="020B0604020202020204" pitchFamily="34" charset="0"/>
              <a:buChar char="•"/>
            </a:pPr>
            <a:r>
              <a:rPr lang="en-US" sz="8800" dirty="0">
                <a:solidFill>
                  <a:srgbClr val="0070C0"/>
                </a:solidFill>
                <a:latin typeface="+mn-lt"/>
              </a:rPr>
              <a:t>Ram Direction - Facing in the direction of ISS travel, highest atomic oxygen (AO) and moderate solar exposure</a:t>
            </a:r>
          </a:p>
          <a:p>
            <a:pPr lvl="1" indent="-347472">
              <a:lnSpc>
                <a:spcPct val="120000"/>
              </a:lnSpc>
              <a:spcBef>
                <a:spcPts val="0"/>
              </a:spcBef>
              <a:buFont typeface="Arial" panose="020B0604020202020204" pitchFamily="34" charset="0"/>
              <a:buChar char="•"/>
            </a:pPr>
            <a:endParaRPr lang="en-US" sz="8800" dirty="0">
              <a:latin typeface="+mn-lt"/>
            </a:endParaRPr>
          </a:p>
          <a:p>
            <a:pPr lvl="1" indent="-347472">
              <a:lnSpc>
                <a:spcPct val="120000"/>
              </a:lnSpc>
              <a:spcBef>
                <a:spcPts val="0"/>
              </a:spcBef>
              <a:buFont typeface="Arial" panose="020B0604020202020204" pitchFamily="34" charset="0"/>
              <a:buChar char="•"/>
            </a:pPr>
            <a:r>
              <a:rPr lang="en-US" sz="8800" dirty="0">
                <a:solidFill>
                  <a:srgbClr val="7030A0"/>
                </a:solidFill>
                <a:latin typeface="+mn-lt"/>
              </a:rPr>
              <a:t>Wake Direction - Facing away from the direction of ISS travel, essentially no AO and moderate solar exposure</a:t>
            </a:r>
          </a:p>
          <a:p>
            <a:pPr marL="338328" lvl="1" indent="0">
              <a:lnSpc>
                <a:spcPct val="120000"/>
              </a:lnSpc>
              <a:spcBef>
                <a:spcPts val="0"/>
              </a:spcBef>
              <a:buNone/>
            </a:pPr>
            <a:endParaRPr lang="en-US" sz="8800" dirty="0">
              <a:latin typeface="+mn-lt"/>
            </a:endParaRPr>
          </a:p>
          <a:p>
            <a:pPr lvl="1" indent="-347472">
              <a:lnSpc>
                <a:spcPct val="120000"/>
              </a:lnSpc>
              <a:spcBef>
                <a:spcPts val="0"/>
              </a:spcBef>
              <a:buFont typeface="Arial" panose="020B0604020202020204" pitchFamily="34" charset="0"/>
              <a:buChar char="•"/>
            </a:pPr>
            <a:r>
              <a:rPr lang="en-US" sz="8800" dirty="0">
                <a:solidFill>
                  <a:srgbClr val="FF0000"/>
                </a:solidFill>
                <a:latin typeface="+mn-lt"/>
              </a:rPr>
              <a:t>Zenith Direction - Facing away from Earth, grazing AO and highest solar exposure</a:t>
            </a:r>
          </a:p>
          <a:p>
            <a:pPr marL="457200" lvl="1" indent="-347472">
              <a:lnSpc>
                <a:spcPct val="120000"/>
              </a:lnSpc>
              <a:spcBef>
                <a:spcPts val="0"/>
              </a:spcBef>
              <a:buNone/>
            </a:pPr>
            <a:endParaRPr lang="en-US" sz="8800" u="sng" dirty="0">
              <a:latin typeface="+mn-lt"/>
            </a:endParaRPr>
          </a:p>
          <a:p>
            <a:pPr lvl="1" indent="-347472">
              <a:lnSpc>
                <a:spcPct val="120000"/>
              </a:lnSpc>
              <a:spcBef>
                <a:spcPts val="0"/>
              </a:spcBef>
              <a:buFont typeface="Arial" panose="020B0604020202020204" pitchFamily="34" charset="0"/>
              <a:buChar char="•"/>
            </a:pPr>
            <a:r>
              <a:rPr lang="en-US" sz="8800" dirty="0">
                <a:solidFill>
                  <a:srgbClr val="00B050"/>
                </a:solidFill>
                <a:latin typeface="+mn-lt"/>
              </a:rPr>
              <a:t>Nadir Direction - Facing toward Earth, grazing AO and lowest solar exposure</a:t>
            </a:r>
            <a:endParaRPr lang="en-US" sz="8800" dirty="0">
              <a:latin typeface="+mn-lt"/>
            </a:endParaRPr>
          </a:p>
          <a:p>
            <a:endParaRPr lang="en-US" sz="18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dirty="0"/>
          </a:p>
        </p:txBody>
      </p:sp>
      <p:sp>
        <p:nvSpPr>
          <p:cNvPr id="10" name="TextBox 9">
            <a:extLst>
              <a:ext uri="{FF2B5EF4-FFF2-40B4-BE49-F238E27FC236}">
                <a16:creationId xmlns:a16="http://schemas.microsoft.com/office/drawing/2014/main" id="{92531B01-ED1D-4F69-9BFB-4555AFC7C3D7}"/>
              </a:ext>
            </a:extLst>
          </p:cNvPr>
          <p:cNvSpPr txBox="1"/>
          <p:nvPr/>
        </p:nvSpPr>
        <p:spPr>
          <a:xfrm>
            <a:off x="7082789" y="5544930"/>
            <a:ext cx="3658114" cy="430887"/>
          </a:xfrm>
          <a:prstGeom prst="rect">
            <a:avLst/>
          </a:prstGeom>
          <a:noFill/>
        </p:spPr>
        <p:txBody>
          <a:bodyPr wrap="square" rtlCol="0">
            <a:spAutoFit/>
          </a:bodyPr>
          <a:lstStyle/>
          <a:p>
            <a:pPr algn="ctr"/>
            <a:r>
              <a:rPr lang="en-US" sz="2200" i="1" dirty="0">
                <a:cs typeface="Times New Roman" panose="02020603050405020304" pitchFamily="18" charset="0"/>
              </a:rPr>
              <a:t>MISSE directions on ISS</a:t>
            </a:r>
          </a:p>
        </p:txBody>
      </p:sp>
      <p:pic>
        <p:nvPicPr>
          <p:cNvPr id="6" name="Picture 5">
            <a:extLst>
              <a:ext uri="{FF2B5EF4-FFF2-40B4-BE49-F238E27FC236}">
                <a16:creationId xmlns:a16="http://schemas.microsoft.com/office/drawing/2014/main" id="{E93A95C7-0C45-4E83-9935-68408801DC39}"/>
              </a:ext>
            </a:extLst>
          </p:cNvPr>
          <p:cNvPicPr/>
          <p:nvPr/>
        </p:nvPicPr>
        <p:blipFill>
          <a:blip r:embed="rId2"/>
          <a:stretch>
            <a:fillRect/>
          </a:stretch>
        </p:blipFill>
        <p:spPr>
          <a:xfrm>
            <a:off x="6043603" y="1928356"/>
            <a:ext cx="5458326" cy="3413640"/>
          </a:xfrm>
          <a:prstGeom prst="rect">
            <a:avLst/>
          </a:prstGeom>
        </p:spPr>
      </p:pic>
    </p:spTree>
    <p:extLst>
      <p:ext uri="{BB962C8B-B14F-4D97-AF65-F5344CB8AC3E}">
        <p14:creationId xmlns:p14="http://schemas.microsoft.com/office/powerpoint/2010/main" val="3235910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223646"/>
            <a:ext cx="10676242" cy="905429"/>
          </a:xfrm>
        </p:spPr>
        <p:txBody>
          <a:bodyPr>
            <a:normAutofit fontScale="90000"/>
          </a:bodyPr>
          <a:lstStyle/>
          <a:p>
            <a:br>
              <a:rPr lang="en-US" dirty="0"/>
            </a:br>
            <a:br>
              <a:rPr lang="en-US" dirty="0"/>
            </a:br>
            <a:br>
              <a:rPr lang="en-US" dirty="0"/>
            </a:br>
            <a:r>
              <a:rPr lang="en-US" b="1" dirty="0">
                <a:latin typeface="+mn-lt"/>
              </a:rPr>
              <a:t>Low Earth Orbit (LEO) versus Lunar Surface</a:t>
            </a:r>
            <a:br>
              <a:rPr lang="en-US" b="1" dirty="0"/>
            </a:br>
            <a:br>
              <a:rPr lang="en-US" dirty="0"/>
            </a:br>
            <a:br>
              <a:rPr lang="en-US" dirty="0"/>
            </a:br>
            <a:endParaRPr lang="en-US" dirty="0"/>
          </a:p>
        </p:txBody>
      </p:sp>
      <p:sp>
        <p:nvSpPr>
          <p:cNvPr id="3" name="Content Placeholder 2"/>
          <p:cNvSpPr>
            <a:spLocks noGrp="1"/>
          </p:cNvSpPr>
          <p:nvPr>
            <p:ph idx="1"/>
          </p:nvPr>
        </p:nvSpPr>
        <p:spPr>
          <a:xfrm>
            <a:off x="361450" y="1051200"/>
            <a:ext cx="5702644" cy="4626269"/>
          </a:xfrm>
          <a:ln w="28575">
            <a:solidFill>
              <a:srgbClr val="00B050"/>
            </a:solidFill>
          </a:ln>
        </p:spPr>
        <p:txBody>
          <a:bodyPr>
            <a:noAutofit/>
          </a:bodyPr>
          <a:lstStyle/>
          <a:p>
            <a:pPr indent="-347472">
              <a:lnSpc>
                <a:spcPct val="100000"/>
              </a:lnSpc>
              <a:spcBef>
                <a:spcPts val="0"/>
              </a:spcBef>
              <a:buFont typeface="Arial" panose="020B0604020202020204" pitchFamily="34" charset="0"/>
              <a:buChar char="•"/>
            </a:pPr>
            <a:r>
              <a:rPr lang="en-US" sz="2000" b="1" dirty="0">
                <a:solidFill>
                  <a:srgbClr val="00B050"/>
                </a:solidFill>
                <a:latin typeface="+mn-lt"/>
              </a:rPr>
              <a:t>LEO Environment</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Atomic oxygen (AO)</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Ultraviolet (UV) radiation</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Micrometeoroids</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Orbital debris </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Charged particles (electrons, protons, light ions, heavy ions) </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Extreme temperatures</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Thermal cycling</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Vacuum</a:t>
            </a:r>
          </a:p>
          <a:p>
            <a:pPr lvl="1" indent="-347472">
              <a:lnSpc>
                <a:spcPct val="100000"/>
              </a:lnSpc>
              <a:spcBef>
                <a:spcPts val="0"/>
              </a:spcBef>
              <a:buFont typeface="Arial" panose="020B0604020202020204" pitchFamily="34" charset="0"/>
              <a:buChar char="•"/>
            </a:pPr>
            <a:r>
              <a:rPr lang="en-US" sz="2000" dirty="0">
                <a:solidFill>
                  <a:srgbClr val="00B050"/>
                </a:solidFill>
                <a:latin typeface="+mn-lt"/>
              </a:rPr>
              <a:t>Microgravity</a:t>
            </a:r>
          </a:p>
          <a:p>
            <a:pPr indent="-347472">
              <a:lnSpc>
                <a:spcPct val="100000"/>
              </a:lnSpc>
              <a:spcBef>
                <a:spcPts val="0"/>
              </a:spcBef>
              <a:buFont typeface="Arial" panose="020B0604020202020204" pitchFamily="34" charset="0"/>
              <a:buChar char="•"/>
            </a:pPr>
            <a:r>
              <a:rPr lang="en-US" sz="2000" dirty="0">
                <a:solidFill>
                  <a:srgbClr val="00B050"/>
                </a:solidFill>
                <a:latin typeface="+mn-lt"/>
              </a:rPr>
              <a:t>MISSE provides testing of all these LEO   </a:t>
            </a:r>
          </a:p>
          <a:p>
            <a:pPr marL="0" indent="0">
              <a:lnSpc>
                <a:spcPct val="100000"/>
              </a:lnSpc>
              <a:spcBef>
                <a:spcPts val="0"/>
              </a:spcBef>
              <a:buNone/>
            </a:pPr>
            <a:r>
              <a:rPr lang="en-US" sz="2000" dirty="0">
                <a:solidFill>
                  <a:srgbClr val="00B050"/>
                </a:solidFill>
                <a:latin typeface="+mn-lt"/>
              </a:rPr>
              <a:t>      environmental parameters</a:t>
            </a:r>
          </a:p>
          <a:p>
            <a:pPr indent="-347472">
              <a:lnSpc>
                <a:spcPct val="100000"/>
              </a:lnSpc>
              <a:spcBef>
                <a:spcPts val="0"/>
              </a:spcBef>
              <a:buFont typeface="Arial" panose="020B0604020202020204" pitchFamily="34" charset="0"/>
              <a:buChar char="•"/>
            </a:pPr>
            <a:r>
              <a:rPr lang="en-US" sz="2000" dirty="0">
                <a:solidFill>
                  <a:srgbClr val="00B050"/>
                </a:solidFill>
                <a:latin typeface="+mn-lt"/>
              </a:rPr>
              <a:t>AO (in the Ram direction) is the most dominant     </a:t>
            </a:r>
          </a:p>
          <a:p>
            <a:pPr marL="0" indent="0">
              <a:lnSpc>
                <a:spcPct val="100000"/>
              </a:lnSpc>
              <a:spcBef>
                <a:spcPts val="0"/>
              </a:spcBef>
              <a:buNone/>
            </a:pPr>
            <a:r>
              <a:rPr lang="en-US" sz="2000" dirty="0">
                <a:solidFill>
                  <a:srgbClr val="00B050"/>
                </a:solidFill>
                <a:latin typeface="+mn-lt"/>
              </a:rPr>
              <a:t>      threat to materials in LEO</a:t>
            </a:r>
            <a:endParaRPr lang="en-US" sz="20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dirty="0"/>
          </a:p>
        </p:txBody>
      </p:sp>
      <p:sp>
        <p:nvSpPr>
          <p:cNvPr id="7" name="TextBox 6">
            <a:extLst>
              <a:ext uri="{FF2B5EF4-FFF2-40B4-BE49-F238E27FC236}">
                <a16:creationId xmlns:a16="http://schemas.microsoft.com/office/drawing/2014/main" id="{06E930CE-D8AB-7F49-98EB-3754EC21AA30}"/>
              </a:ext>
            </a:extLst>
          </p:cNvPr>
          <p:cNvSpPr txBox="1"/>
          <p:nvPr/>
        </p:nvSpPr>
        <p:spPr>
          <a:xfrm>
            <a:off x="6222153" y="1053551"/>
            <a:ext cx="5569516" cy="5324535"/>
          </a:xfrm>
          <a:prstGeom prst="rect">
            <a:avLst/>
          </a:prstGeom>
          <a:noFill/>
          <a:ln w="28575">
            <a:solidFill>
              <a:srgbClr val="0070C0"/>
            </a:solidFill>
          </a:ln>
        </p:spPr>
        <p:txBody>
          <a:bodyPr wrap="square" rtlCol="0">
            <a:spAutoFit/>
          </a:bodyPr>
          <a:lstStyle/>
          <a:p>
            <a:pPr marL="342900" indent="-342900">
              <a:buFont typeface="Arial" panose="020B0604020202020204" pitchFamily="34" charset="0"/>
              <a:buChar char="•"/>
            </a:pPr>
            <a:r>
              <a:rPr lang="en-US" sz="2000" b="1" dirty="0">
                <a:solidFill>
                  <a:srgbClr val="0070C0"/>
                </a:solidFill>
              </a:rPr>
              <a:t>Lunar Surface Environment</a:t>
            </a:r>
          </a:p>
          <a:p>
            <a:pPr marL="800100" lvl="1" indent="-342900">
              <a:buFont typeface="Arial" panose="020B0604020202020204" pitchFamily="34" charset="0"/>
              <a:buChar char="•"/>
            </a:pPr>
            <a:r>
              <a:rPr lang="en-US" sz="2000" dirty="0">
                <a:solidFill>
                  <a:srgbClr val="0070C0"/>
                </a:solidFill>
              </a:rPr>
              <a:t>No atomic oxygen (AO)</a:t>
            </a:r>
          </a:p>
          <a:p>
            <a:pPr marL="800100" lvl="1" indent="-342900">
              <a:buFont typeface="Arial" panose="020B0604020202020204" pitchFamily="34" charset="0"/>
              <a:buChar char="•"/>
            </a:pPr>
            <a:r>
              <a:rPr lang="en-US" sz="2000" dirty="0">
                <a:solidFill>
                  <a:srgbClr val="0070C0"/>
                </a:solidFill>
              </a:rPr>
              <a:t>Ultraviolet (UV) radiation</a:t>
            </a:r>
          </a:p>
          <a:p>
            <a:pPr marL="800100" lvl="1" indent="-342900">
              <a:buFont typeface="Arial" panose="020B0604020202020204" pitchFamily="34" charset="0"/>
              <a:buChar char="•"/>
            </a:pPr>
            <a:r>
              <a:rPr lang="en-US" sz="2000" dirty="0">
                <a:solidFill>
                  <a:srgbClr val="0070C0"/>
                </a:solidFill>
              </a:rPr>
              <a:t>Micrometeoroids</a:t>
            </a:r>
          </a:p>
          <a:p>
            <a:pPr marL="800100" lvl="1" indent="-342900">
              <a:buFont typeface="Arial" panose="020B0604020202020204" pitchFamily="34" charset="0"/>
              <a:buChar char="•"/>
              <a:tabLst>
                <a:tab pos="5311775" algn="l"/>
              </a:tabLst>
            </a:pPr>
            <a:r>
              <a:rPr lang="en-US" sz="2000" dirty="0">
                <a:solidFill>
                  <a:srgbClr val="0070C0"/>
                </a:solidFill>
              </a:rPr>
              <a:t>No orbital debris </a:t>
            </a:r>
          </a:p>
          <a:p>
            <a:pPr marL="800100" lvl="1" indent="-342900">
              <a:buFont typeface="Arial" panose="020B0604020202020204" pitchFamily="34" charset="0"/>
              <a:buChar char="•"/>
            </a:pPr>
            <a:r>
              <a:rPr lang="en-US" sz="2000" dirty="0">
                <a:solidFill>
                  <a:srgbClr val="0070C0"/>
                </a:solidFill>
              </a:rPr>
              <a:t>Charged particles (electrons, protons, light ions, heavy ions) </a:t>
            </a:r>
          </a:p>
          <a:p>
            <a:pPr marL="800100" lvl="1" indent="-342900">
              <a:buFont typeface="Arial" panose="020B0604020202020204" pitchFamily="34" charset="0"/>
              <a:buChar char="•"/>
            </a:pPr>
            <a:r>
              <a:rPr lang="en-US" sz="2000" dirty="0">
                <a:solidFill>
                  <a:srgbClr val="0070C0"/>
                </a:solidFill>
              </a:rPr>
              <a:t>Extreme temperatures</a:t>
            </a:r>
          </a:p>
          <a:p>
            <a:pPr marL="800100" lvl="1" indent="-342900">
              <a:buFont typeface="Arial" panose="020B0604020202020204" pitchFamily="34" charset="0"/>
              <a:buChar char="•"/>
            </a:pPr>
            <a:r>
              <a:rPr lang="en-US" sz="2000" dirty="0">
                <a:solidFill>
                  <a:srgbClr val="0070C0"/>
                </a:solidFill>
              </a:rPr>
              <a:t>Thermal cycling</a:t>
            </a:r>
          </a:p>
          <a:p>
            <a:pPr marL="800100" lvl="1" indent="-342900">
              <a:buFont typeface="Arial" panose="020B0604020202020204" pitchFamily="34" charset="0"/>
              <a:buChar char="•"/>
            </a:pPr>
            <a:r>
              <a:rPr lang="en-US" sz="2000" dirty="0">
                <a:solidFill>
                  <a:srgbClr val="0070C0"/>
                </a:solidFill>
              </a:rPr>
              <a:t>Vacuum</a:t>
            </a:r>
          </a:p>
          <a:p>
            <a:pPr marL="800100" lvl="1" indent="-342900">
              <a:buFont typeface="Arial" panose="020B0604020202020204" pitchFamily="34" charset="0"/>
              <a:buChar char="•"/>
            </a:pPr>
            <a:r>
              <a:rPr lang="en-US" sz="2000" dirty="0">
                <a:solidFill>
                  <a:srgbClr val="0070C0"/>
                </a:solidFill>
              </a:rPr>
              <a:t>Reduced (1/6 of Earth) gravity</a:t>
            </a:r>
          </a:p>
          <a:p>
            <a:pPr marL="800100" lvl="1" indent="-342900">
              <a:buFont typeface="Arial" panose="020B0604020202020204" pitchFamily="34" charset="0"/>
              <a:buChar char="•"/>
            </a:pPr>
            <a:r>
              <a:rPr lang="en-US" sz="2000" dirty="0">
                <a:solidFill>
                  <a:srgbClr val="0070C0"/>
                </a:solidFill>
              </a:rPr>
              <a:t>Secondary neutrons</a:t>
            </a:r>
          </a:p>
          <a:p>
            <a:pPr marL="800100" lvl="1" indent="-342900">
              <a:buFont typeface="Arial" panose="020B0604020202020204" pitchFamily="34" charset="0"/>
              <a:buChar char="•"/>
            </a:pPr>
            <a:r>
              <a:rPr lang="en-US" sz="2000" dirty="0">
                <a:solidFill>
                  <a:srgbClr val="0070C0"/>
                </a:solidFill>
              </a:rPr>
              <a:t>Dust</a:t>
            </a:r>
          </a:p>
          <a:p>
            <a:pPr marL="342900" indent="-342900">
              <a:buFont typeface="Arial" panose="020B0604020202020204" pitchFamily="34" charset="0"/>
              <a:buChar char="•"/>
            </a:pPr>
            <a:r>
              <a:rPr lang="en-US" sz="2000" dirty="0">
                <a:solidFill>
                  <a:srgbClr val="0070C0"/>
                </a:solidFill>
              </a:rPr>
              <a:t>MISSE can provide testing of most of these lunar surface environmental parameters</a:t>
            </a:r>
          </a:p>
          <a:p>
            <a:pPr marL="342900" indent="-342900">
              <a:buFont typeface="Arial" panose="020B0604020202020204" pitchFamily="34" charset="0"/>
              <a:buChar char="•"/>
            </a:pPr>
            <a:r>
              <a:rPr lang="en-US" sz="2000" dirty="0">
                <a:solidFill>
                  <a:srgbClr val="0070C0"/>
                </a:solidFill>
              </a:rPr>
              <a:t>To simulate lunar surface environment on MISSE, do NOT use the Ram direction</a:t>
            </a:r>
          </a:p>
        </p:txBody>
      </p:sp>
    </p:spTree>
    <p:extLst>
      <p:ext uri="{BB962C8B-B14F-4D97-AF65-F5344CB8AC3E}">
        <p14:creationId xmlns:p14="http://schemas.microsoft.com/office/powerpoint/2010/main" val="1570841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A3BF-4760-4DEA-A3BC-279F83BAFE0B}"/>
              </a:ext>
            </a:extLst>
          </p:cNvPr>
          <p:cNvSpPr>
            <a:spLocks noGrp="1"/>
          </p:cNvSpPr>
          <p:nvPr>
            <p:ph type="title"/>
          </p:nvPr>
        </p:nvSpPr>
        <p:spPr>
          <a:xfrm>
            <a:off x="824552" y="310534"/>
            <a:ext cx="10515600" cy="943348"/>
          </a:xfrm>
        </p:spPr>
        <p:txBody>
          <a:bodyPr/>
          <a:lstStyle/>
          <a:p>
            <a:r>
              <a:rPr lang="en-US" dirty="0">
                <a:latin typeface="+mn-lt"/>
              </a:rPr>
              <a:t>On-Orbit Photographic Images of Materials</a:t>
            </a:r>
            <a:endParaRPr lang="en-PR">
              <a:latin typeface="+mn-lt"/>
            </a:endParaRPr>
          </a:p>
        </p:txBody>
      </p:sp>
      <p:sp>
        <p:nvSpPr>
          <p:cNvPr id="4" name="Slide Number Placeholder 3">
            <a:extLst>
              <a:ext uri="{FF2B5EF4-FFF2-40B4-BE49-F238E27FC236}">
                <a16:creationId xmlns:a16="http://schemas.microsoft.com/office/drawing/2014/main" id="{EA5FD640-E7B4-4D66-8804-24507C01841D}"/>
              </a:ext>
            </a:extLst>
          </p:cNvPr>
          <p:cNvSpPr>
            <a:spLocks noGrp="1"/>
          </p:cNvSpPr>
          <p:nvPr>
            <p:ph type="sldNum" sz="quarter" idx="12"/>
          </p:nvPr>
        </p:nvSpPr>
        <p:spPr/>
        <p:txBody>
          <a:bodyPr/>
          <a:lstStyle/>
          <a:p>
            <a:fld id="{224C0C37-3CEC-4CB4-B902-37F94E20E969}" type="slidenum">
              <a:rPr lang="en-US" smtClean="0"/>
              <a:pPr/>
              <a:t>5</a:t>
            </a:fld>
            <a:endParaRPr lang="en-US" dirty="0"/>
          </a:p>
        </p:txBody>
      </p:sp>
      <p:pic>
        <p:nvPicPr>
          <p:cNvPr id="5" name="Picture 4">
            <a:extLst>
              <a:ext uri="{FF2B5EF4-FFF2-40B4-BE49-F238E27FC236}">
                <a16:creationId xmlns:a16="http://schemas.microsoft.com/office/drawing/2014/main" id="{89D0B21E-44D1-4403-8693-619D0327FD3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1302" y="2525467"/>
            <a:ext cx="1836420" cy="1209675"/>
          </a:xfrm>
          <a:prstGeom prst="rect">
            <a:avLst/>
          </a:prstGeom>
          <a:noFill/>
          <a:ln>
            <a:solidFill>
              <a:schemeClr val="tx1"/>
            </a:solidFill>
          </a:ln>
        </p:spPr>
      </p:pic>
      <p:pic>
        <p:nvPicPr>
          <p:cNvPr id="6" name="Picture 5">
            <a:extLst>
              <a:ext uri="{FF2B5EF4-FFF2-40B4-BE49-F238E27FC236}">
                <a16:creationId xmlns:a16="http://schemas.microsoft.com/office/drawing/2014/main" id="{DBDF861E-1DF3-4050-A099-C14D2B7FF42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3399" y="2531182"/>
            <a:ext cx="1828800" cy="1203960"/>
          </a:xfrm>
          <a:prstGeom prst="rect">
            <a:avLst/>
          </a:prstGeom>
          <a:noFill/>
          <a:ln>
            <a:solidFill>
              <a:schemeClr val="tx1"/>
            </a:solidFill>
          </a:ln>
        </p:spPr>
      </p:pic>
      <p:pic>
        <p:nvPicPr>
          <p:cNvPr id="7" name="Picture 6">
            <a:extLst>
              <a:ext uri="{FF2B5EF4-FFF2-40B4-BE49-F238E27FC236}">
                <a16:creationId xmlns:a16="http://schemas.microsoft.com/office/drawing/2014/main" id="{10E7770F-0E31-462B-9709-45DD407BD65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4794" y="2531182"/>
            <a:ext cx="1821180" cy="1207770"/>
          </a:xfrm>
          <a:prstGeom prst="rect">
            <a:avLst/>
          </a:prstGeom>
          <a:noFill/>
          <a:ln>
            <a:solidFill>
              <a:schemeClr val="tx1"/>
            </a:solidFill>
          </a:ln>
        </p:spPr>
      </p:pic>
      <p:pic>
        <p:nvPicPr>
          <p:cNvPr id="8" name="Picture 7">
            <a:extLst>
              <a:ext uri="{FF2B5EF4-FFF2-40B4-BE49-F238E27FC236}">
                <a16:creationId xmlns:a16="http://schemas.microsoft.com/office/drawing/2014/main" id="{E77430AC-8B63-487C-A4A1-5401025CD76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3809" y="2533087"/>
            <a:ext cx="1821180" cy="1203960"/>
          </a:xfrm>
          <a:prstGeom prst="rect">
            <a:avLst/>
          </a:prstGeom>
          <a:noFill/>
          <a:ln>
            <a:solidFill>
              <a:schemeClr val="tx1"/>
            </a:solidFill>
          </a:ln>
        </p:spPr>
      </p:pic>
      <p:pic>
        <p:nvPicPr>
          <p:cNvPr id="9" name="Picture 8">
            <a:extLst>
              <a:ext uri="{FF2B5EF4-FFF2-40B4-BE49-F238E27FC236}">
                <a16:creationId xmlns:a16="http://schemas.microsoft.com/office/drawing/2014/main" id="{D128091B-620F-424C-BE5A-340CD8A32EE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5334" y="4252842"/>
            <a:ext cx="1830705" cy="1209676"/>
          </a:xfrm>
          <a:prstGeom prst="rect">
            <a:avLst/>
          </a:prstGeom>
          <a:noFill/>
          <a:ln>
            <a:solidFill>
              <a:schemeClr val="tx1"/>
            </a:solidFill>
          </a:ln>
        </p:spPr>
      </p:pic>
      <p:pic>
        <p:nvPicPr>
          <p:cNvPr id="10" name="Picture 9">
            <a:extLst>
              <a:ext uri="{FF2B5EF4-FFF2-40B4-BE49-F238E27FC236}">
                <a16:creationId xmlns:a16="http://schemas.microsoft.com/office/drawing/2014/main" id="{C9944346-5955-40E2-B975-0B5F674B74A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45779" y="4252842"/>
            <a:ext cx="1828800" cy="1203961"/>
          </a:xfrm>
          <a:prstGeom prst="rect">
            <a:avLst/>
          </a:prstGeom>
          <a:noFill/>
          <a:ln>
            <a:solidFill>
              <a:schemeClr val="tx1"/>
            </a:solidFill>
          </a:ln>
        </p:spPr>
      </p:pic>
      <p:pic>
        <p:nvPicPr>
          <p:cNvPr id="11" name="Picture 10">
            <a:extLst>
              <a:ext uri="{FF2B5EF4-FFF2-40B4-BE49-F238E27FC236}">
                <a16:creationId xmlns:a16="http://schemas.microsoft.com/office/drawing/2014/main" id="{4DD9C0BC-014A-4113-B662-DFB155D9DF63}"/>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54794" y="4252841"/>
            <a:ext cx="1821180" cy="1203961"/>
          </a:xfrm>
          <a:prstGeom prst="rect">
            <a:avLst/>
          </a:prstGeom>
          <a:noFill/>
          <a:ln>
            <a:solidFill>
              <a:schemeClr val="tx1"/>
            </a:solidFill>
          </a:ln>
        </p:spPr>
      </p:pic>
      <p:pic>
        <p:nvPicPr>
          <p:cNvPr id="12" name="Picture 11">
            <a:extLst>
              <a:ext uri="{FF2B5EF4-FFF2-40B4-BE49-F238E27FC236}">
                <a16:creationId xmlns:a16="http://schemas.microsoft.com/office/drawing/2014/main" id="{801CB713-42E1-492C-BE4C-7FBAFC9B2B2F}"/>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56189" y="4252840"/>
            <a:ext cx="1821180" cy="1203961"/>
          </a:xfrm>
          <a:prstGeom prst="rect">
            <a:avLst/>
          </a:prstGeom>
          <a:noFill/>
          <a:ln>
            <a:solidFill>
              <a:schemeClr val="tx1"/>
            </a:solidFill>
          </a:ln>
        </p:spPr>
      </p:pic>
      <p:sp>
        <p:nvSpPr>
          <p:cNvPr id="13" name="TextBox 12">
            <a:extLst>
              <a:ext uri="{FF2B5EF4-FFF2-40B4-BE49-F238E27FC236}">
                <a16:creationId xmlns:a16="http://schemas.microsoft.com/office/drawing/2014/main" id="{7CD92222-93DC-4A68-9B16-56383B53ED03}"/>
              </a:ext>
            </a:extLst>
          </p:cNvPr>
          <p:cNvSpPr txBox="1"/>
          <p:nvPr/>
        </p:nvSpPr>
        <p:spPr>
          <a:xfrm>
            <a:off x="1579028" y="3735142"/>
            <a:ext cx="1191670" cy="369332"/>
          </a:xfrm>
          <a:prstGeom prst="rect">
            <a:avLst/>
          </a:prstGeom>
          <a:noFill/>
        </p:spPr>
        <p:txBody>
          <a:bodyPr wrap="square" rtlCol="0">
            <a:spAutoFit/>
          </a:bodyPr>
          <a:lstStyle/>
          <a:p>
            <a:pPr algn="ctr"/>
            <a:r>
              <a:rPr lang="en-US" dirty="0">
                <a:cs typeface="Times New Roman" panose="02020603050405020304" pitchFamily="18" charset="0"/>
              </a:rPr>
              <a:t>June 2019</a:t>
            </a:r>
            <a:endParaRPr lang="en-PR">
              <a:cs typeface="Times New Roman" panose="02020603050405020304" pitchFamily="18" charset="0"/>
            </a:endParaRPr>
          </a:p>
        </p:txBody>
      </p:sp>
      <p:sp>
        <p:nvSpPr>
          <p:cNvPr id="14" name="TextBox 13">
            <a:extLst>
              <a:ext uri="{FF2B5EF4-FFF2-40B4-BE49-F238E27FC236}">
                <a16:creationId xmlns:a16="http://schemas.microsoft.com/office/drawing/2014/main" id="{5D77F5F3-31E4-41F1-9F2D-D3E5924D92E3}"/>
              </a:ext>
            </a:extLst>
          </p:cNvPr>
          <p:cNvSpPr txBox="1"/>
          <p:nvPr/>
        </p:nvSpPr>
        <p:spPr>
          <a:xfrm>
            <a:off x="6254794" y="3735142"/>
            <a:ext cx="1821180" cy="369332"/>
          </a:xfrm>
          <a:prstGeom prst="rect">
            <a:avLst/>
          </a:prstGeom>
          <a:noFill/>
        </p:spPr>
        <p:txBody>
          <a:bodyPr wrap="square" rtlCol="0">
            <a:spAutoFit/>
          </a:bodyPr>
          <a:lstStyle/>
          <a:p>
            <a:pPr algn="ctr"/>
            <a:r>
              <a:rPr lang="en-US" dirty="0">
                <a:cs typeface="Times New Roman" panose="02020603050405020304" pitchFamily="18" charset="0"/>
              </a:rPr>
              <a:t>August 2019</a:t>
            </a:r>
            <a:endParaRPr lang="en-PR">
              <a:cs typeface="Times New Roman" panose="02020603050405020304" pitchFamily="18" charset="0"/>
            </a:endParaRPr>
          </a:p>
        </p:txBody>
      </p:sp>
      <p:sp>
        <p:nvSpPr>
          <p:cNvPr id="15" name="TextBox 14">
            <a:extLst>
              <a:ext uri="{FF2B5EF4-FFF2-40B4-BE49-F238E27FC236}">
                <a16:creationId xmlns:a16="http://schemas.microsoft.com/office/drawing/2014/main" id="{3D99CE6F-21DB-4EF6-BE83-548797A837A8}"/>
              </a:ext>
            </a:extLst>
          </p:cNvPr>
          <p:cNvSpPr txBox="1"/>
          <p:nvPr/>
        </p:nvSpPr>
        <p:spPr>
          <a:xfrm>
            <a:off x="4071964" y="3739925"/>
            <a:ext cx="1191670" cy="369332"/>
          </a:xfrm>
          <a:prstGeom prst="rect">
            <a:avLst/>
          </a:prstGeom>
          <a:noFill/>
        </p:spPr>
        <p:txBody>
          <a:bodyPr wrap="square" rtlCol="0">
            <a:spAutoFit/>
          </a:bodyPr>
          <a:lstStyle/>
          <a:p>
            <a:pPr algn="ctr"/>
            <a:r>
              <a:rPr lang="en-US" dirty="0">
                <a:cs typeface="Times New Roman" panose="02020603050405020304" pitchFamily="18" charset="0"/>
              </a:rPr>
              <a:t>July 2019</a:t>
            </a:r>
            <a:endParaRPr lang="en-PR">
              <a:cs typeface="Times New Roman" panose="02020603050405020304" pitchFamily="18" charset="0"/>
            </a:endParaRPr>
          </a:p>
        </p:txBody>
      </p:sp>
      <p:sp>
        <p:nvSpPr>
          <p:cNvPr id="16" name="TextBox 15">
            <a:extLst>
              <a:ext uri="{FF2B5EF4-FFF2-40B4-BE49-F238E27FC236}">
                <a16:creationId xmlns:a16="http://schemas.microsoft.com/office/drawing/2014/main" id="{AD7B6AF2-4A2B-4825-8514-65CC284E6E46}"/>
              </a:ext>
            </a:extLst>
          </p:cNvPr>
          <p:cNvSpPr txBox="1"/>
          <p:nvPr/>
        </p:nvSpPr>
        <p:spPr>
          <a:xfrm>
            <a:off x="8763809" y="3734786"/>
            <a:ext cx="1813560" cy="369332"/>
          </a:xfrm>
          <a:prstGeom prst="rect">
            <a:avLst/>
          </a:prstGeom>
          <a:noFill/>
        </p:spPr>
        <p:txBody>
          <a:bodyPr wrap="square" rtlCol="0">
            <a:spAutoFit/>
          </a:bodyPr>
          <a:lstStyle/>
          <a:p>
            <a:pPr algn="ctr"/>
            <a:r>
              <a:rPr lang="en-US" dirty="0">
                <a:cs typeface="Times New Roman" panose="02020603050405020304" pitchFamily="18" charset="0"/>
              </a:rPr>
              <a:t>September 2019</a:t>
            </a:r>
            <a:endParaRPr lang="en-PR">
              <a:cs typeface="Times New Roman" panose="02020603050405020304" pitchFamily="18" charset="0"/>
            </a:endParaRPr>
          </a:p>
        </p:txBody>
      </p:sp>
      <p:sp>
        <p:nvSpPr>
          <p:cNvPr id="17" name="TextBox 16">
            <a:extLst>
              <a:ext uri="{FF2B5EF4-FFF2-40B4-BE49-F238E27FC236}">
                <a16:creationId xmlns:a16="http://schemas.microsoft.com/office/drawing/2014/main" id="{405365AB-495C-4179-A125-D0065120DA0E}"/>
              </a:ext>
            </a:extLst>
          </p:cNvPr>
          <p:cNvSpPr txBox="1"/>
          <p:nvPr/>
        </p:nvSpPr>
        <p:spPr>
          <a:xfrm>
            <a:off x="1210095" y="5484097"/>
            <a:ext cx="1845944" cy="369332"/>
          </a:xfrm>
          <a:prstGeom prst="rect">
            <a:avLst/>
          </a:prstGeom>
          <a:noFill/>
        </p:spPr>
        <p:txBody>
          <a:bodyPr wrap="square" rtlCol="0">
            <a:spAutoFit/>
          </a:bodyPr>
          <a:lstStyle/>
          <a:p>
            <a:pPr algn="ctr"/>
            <a:r>
              <a:rPr lang="en-US" dirty="0">
                <a:cs typeface="Times New Roman" panose="02020603050405020304" pitchFamily="18" charset="0"/>
              </a:rPr>
              <a:t>October 2019</a:t>
            </a:r>
            <a:endParaRPr lang="en-PR">
              <a:cs typeface="Times New Roman" panose="02020603050405020304" pitchFamily="18" charset="0"/>
            </a:endParaRPr>
          </a:p>
        </p:txBody>
      </p:sp>
      <p:sp>
        <p:nvSpPr>
          <p:cNvPr id="18" name="TextBox 17">
            <a:extLst>
              <a:ext uri="{FF2B5EF4-FFF2-40B4-BE49-F238E27FC236}">
                <a16:creationId xmlns:a16="http://schemas.microsoft.com/office/drawing/2014/main" id="{185373BE-36EC-4C3F-B86E-77DD943FECB7}"/>
              </a:ext>
            </a:extLst>
          </p:cNvPr>
          <p:cNvSpPr txBox="1"/>
          <p:nvPr/>
        </p:nvSpPr>
        <p:spPr>
          <a:xfrm>
            <a:off x="3736254" y="5456801"/>
            <a:ext cx="1845945" cy="369332"/>
          </a:xfrm>
          <a:prstGeom prst="rect">
            <a:avLst/>
          </a:prstGeom>
          <a:noFill/>
        </p:spPr>
        <p:txBody>
          <a:bodyPr wrap="square" rtlCol="0">
            <a:spAutoFit/>
          </a:bodyPr>
          <a:lstStyle/>
          <a:p>
            <a:pPr algn="ctr"/>
            <a:r>
              <a:rPr lang="en-US" dirty="0">
                <a:cs typeface="Times New Roman" panose="02020603050405020304" pitchFamily="18" charset="0"/>
              </a:rPr>
              <a:t>December 2019</a:t>
            </a:r>
            <a:endParaRPr lang="en-PR">
              <a:cs typeface="Times New Roman" panose="02020603050405020304" pitchFamily="18" charset="0"/>
            </a:endParaRPr>
          </a:p>
        </p:txBody>
      </p:sp>
      <p:sp>
        <p:nvSpPr>
          <p:cNvPr id="19" name="TextBox 18">
            <a:extLst>
              <a:ext uri="{FF2B5EF4-FFF2-40B4-BE49-F238E27FC236}">
                <a16:creationId xmlns:a16="http://schemas.microsoft.com/office/drawing/2014/main" id="{4608B291-280D-4420-951C-8B3164F340F1}"/>
              </a:ext>
            </a:extLst>
          </p:cNvPr>
          <p:cNvSpPr txBox="1"/>
          <p:nvPr/>
        </p:nvSpPr>
        <p:spPr>
          <a:xfrm>
            <a:off x="6254793" y="5473313"/>
            <a:ext cx="1821180" cy="369332"/>
          </a:xfrm>
          <a:prstGeom prst="rect">
            <a:avLst/>
          </a:prstGeom>
          <a:noFill/>
        </p:spPr>
        <p:txBody>
          <a:bodyPr wrap="square" rtlCol="0">
            <a:spAutoFit/>
          </a:bodyPr>
          <a:lstStyle/>
          <a:p>
            <a:pPr algn="ctr"/>
            <a:r>
              <a:rPr lang="en-US" dirty="0">
                <a:cs typeface="Times New Roman" panose="02020603050405020304" pitchFamily="18" charset="0"/>
              </a:rPr>
              <a:t>January 2020</a:t>
            </a:r>
            <a:endParaRPr lang="en-PR">
              <a:cs typeface="Times New Roman" panose="02020603050405020304" pitchFamily="18" charset="0"/>
            </a:endParaRPr>
          </a:p>
        </p:txBody>
      </p:sp>
      <p:sp>
        <p:nvSpPr>
          <p:cNvPr id="20" name="TextBox 19">
            <a:extLst>
              <a:ext uri="{FF2B5EF4-FFF2-40B4-BE49-F238E27FC236}">
                <a16:creationId xmlns:a16="http://schemas.microsoft.com/office/drawing/2014/main" id="{07443F1F-7C7D-4AA2-A9A5-35E3C90029A0}"/>
              </a:ext>
            </a:extLst>
          </p:cNvPr>
          <p:cNvSpPr txBox="1"/>
          <p:nvPr/>
        </p:nvSpPr>
        <p:spPr>
          <a:xfrm>
            <a:off x="8773333" y="5462345"/>
            <a:ext cx="1811655" cy="369332"/>
          </a:xfrm>
          <a:prstGeom prst="rect">
            <a:avLst/>
          </a:prstGeom>
          <a:noFill/>
        </p:spPr>
        <p:txBody>
          <a:bodyPr wrap="square" rtlCol="0">
            <a:spAutoFit/>
          </a:bodyPr>
          <a:lstStyle/>
          <a:p>
            <a:pPr algn="ctr"/>
            <a:r>
              <a:rPr lang="en-US" dirty="0">
                <a:cs typeface="Times New Roman" panose="02020603050405020304" pitchFamily="18" charset="0"/>
              </a:rPr>
              <a:t>February 2020</a:t>
            </a:r>
            <a:endParaRPr lang="en-PR">
              <a:cs typeface="Times New Roman" panose="02020603050405020304" pitchFamily="18" charset="0"/>
            </a:endParaRPr>
          </a:p>
        </p:txBody>
      </p:sp>
      <p:sp>
        <p:nvSpPr>
          <p:cNvPr id="22" name="Content Placeholder 2">
            <a:extLst>
              <a:ext uri="{FF2B5EF4-FFF2-40B4-BE49-F238E27FC236}">
                <a16:creationId xmlns:a16="http://schemas.microsoft.com/office/drawing/2014/main" id="{4AA44925-73EF-4230-B2A0-49C5CDCCBA9B}"/>
              </a:ext>
            </a:extLst>
          </p:cNvPr>
          <p:cNvSpPr txBox="1">
            <a:spLocks/>
          </p:cNvSpPr>
          <p:nvPr/>
        </p:nvSpPr>
        <p:spPr>
          <a:xfrm>
            <a:off x="838199" y="1443545"/>
            <a:ext cx="10515599" cy="7087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Arial" panose="020B0604020202020204" pitchFamily="34" charset="0"/>
              <a:buChar char="•"/>
            </a:pPr>
            <a:r>
              <a:rPr lang="en-US" sz="2000" dirty="0">
                <a:latin typeface="+mn-lt"/>
              </a:rPr>
              <a:t>High-resolution cameras scan and take photographs of specimens about once a month to detect changes as a function of time</a:t>
            </a:r>
          </a:p>
        </p:txBody>
      </p:sp>
      <p:sp>
        <p:nvSpPr>
          <p:cNvPr id="23" name="Content Placeholder 2">
            <a:extLst>
              <a:ext uri="{FF2B5EF4-FFF2-40B4-BE49-F238E27FC236}">
                <a16:creationId xmlns:a16="http://schemas.microsoft.com/office/drawing/2014/main" id="{125D2850-6378-40E8-86E0-30D1F7DE45B7}"/>
              </a:ext>
            </a:extLst>
          </p:cNvPr>
          <p:cNvSpPr txBox="1">
            <a:spLocks/>
          </p:cNvSpPr>
          <p:nvPr/>
        </p:nvSpPr>
        <p:spPr>
          <a:xfrm>
            <a:off x="838199" y="6299200"/>
            <a:ext cx="10515599" cy="457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600" dirty="0"/>
          </a:p>
        </p:txBody>
      </p:sp>
      <p:sp>
        <p:nvSpPr>
          <p:cNvPr id="21" name="TextBox 20">
            <a:extLst>
              <a:ext uri="{FF2B5EF4-FFF2-40B4-BE49-F238E27FC236}">
                <a16:creationId xmlns:a16="http://schemas.microsoft.com/office/drawing/2014/main" id="{6F648ACA-8665-2E42-A6D5-EB2F6D925506}"/>
              </a:ext>
            </a:extLst>
          </p:cNvPr>
          <p:cNvSpPr txBox="1"/>
          <p:nvPr/>
        </p:nvSpPr>
        <p:spPr>
          <a:xfrm>
            <a:off x="1429230" y="5988838"/>
            <a:ext cx="9092723" cy="400110"/>
          </a:xfrm>
          <a:prstGeom prst="rect">
            <a:avLst/>
          </a:prstGeom>
          <a:noFill/>
        </p:spPr>
        <p:txBody>
          <a:bodyPr wrap="square" rtlCol="0">
            <a:spAutoFit/>
          </a:bodyPr>
          <a:lstStyle/>
          <a:p>
            <a:r>
              <a:rPr lang="en-US" sz="2000" i="1" dirty="0"/>
              <a:t>On-orbit images of specimen # MIR1 (Polyvinyl fluoride) on MISSE-11 in Ram direction</a:t>
            </a:r>
          </a:p>
        </p:txBody>
      </p:sp>
    </p:spTree>
    <p:extLst>
      <p:ext uri="{BB962C8B-B14F-4D97-AF65-F5344CB8AC3E}">
        <p14:creationId xmlns:p14="http://schemas.microsoft.com/office/powerpoint/2010/main" val="1437405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Results of Qualitative Analysis of Images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dirty="0"/>
          </a:p>
        </p:txBody>
      </p:sp>
      <p:graphicFrame>
        <p:nvGraphicFramePr>
          <p:cNvPr id="12" name="Content Placeholder 11">
            <a:extLst>
              <a:ext uri="{FF2B5EF4-FFF2-40B4-BE49-F238E27FC236}">
                <a16:creationId xmlns:a16="http://schemas.microsoft.com/office/drawing/2014/main" id="{E35B225D-A2F0-416D-9888-6D91183AB719}"/>
              </a:ext>
            </a:extLst>
          </p:cNvPr>
          <p:cNvGraphicFramePr>
            <a:graphicFrameLocks noGrp="1"/>
          </p:cNvGraphicFramePr>
          <p:nvPr>
            <p:ph idx="1"/>
            <p:extLst>
              <p:ext uri="{D42A27DB-BD31-4B8C-83A1-F6EECF244321}">
                <p14:modId xmlns:p14="http://schemas.microsoft.com/office/powerpoint/2010/main" val="228102151"/>
              </p:ext>
            </p:extLst>
          </p:nvPr>
        </p:nvGraphicFramePr>
        <p:xfrm>
          <a:off x="5728062" y="1779338"/>
          <a:ext cx="6082446" cy="4431211"/>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2">
            <a:extLst>
              <a:ext uri="{FF2B5EF4-FFF2-40B4-BE49-F238E27FC236}">
                <a16:creationId xmlns:a16="http://schemas.microsoft.com/office/drawing/2014/main" id="{3573E6A2-6F96-45C2-A4EB-56192ACE9B15}"/>
              </a:ext>
            </a:extLst>
          </p:cNvPr>
          <p:cNvSpPr txBox="1">
            <a:spLocks/>
          </p:cNvSpPr>
          <p:nvPr/>
        </p:nvSpPr>
        <p:spPr>
          <a:xfrm>
            <a:off x="838200" y="1772575"/>
            <a:ext cx="4943168" cy="41778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Font typeface="Arial" panose="020B0604020202020204" pitchFamily="34" charset="0"/>
              <a:buChar char="•"/>
            </a:pPr>
            <a:r>
              <a:rPr lang="en-US" sz="2000" dirty="0">
                <a:latin typeface="+mn-lt"/>
              </a:rPr>
              <a:t>We have complete image data for MISSE-9, MISSE-10, MISSE-11, and we have partial image data for MISSE-12, MISSE-13</a:t>
            </a:r>
          </a:p>
          <a:p>
            <a:pPr>
              <a:lnSpc>
                <a:spcPct val="100000"/>
              </a:lnSpc>
              <a:buFont typeface="Arial" panose="020B0604020202020204" pitchFamily="34" charset="0"/>
              <a:buChar char="•"/>
            </a:pPr>
            <a:r>
              <a:rPr lang="en-US" sz="2000" dirty="0">
                <a:latin typeface="+mn-lt"/>
              </a:rPr>
              <a:t>The results for the 70 exposed specimens are as follows:</a:t>
            </a:r>
          </a:p>
          <a:p>
            <a:pPr lvl="1">
              <a:lnSpc>
                <a:spcPct val="100000"/>
              </a:lnSpc>
              <a:buFont typeface="Arial" panose="020B0604020202020204" pitchFamily="34" charset="0"/>
              <a:buChar char="•"/>
            </a:pPr>
            <a:r>
              <a:rPr lang="en-US" sz="2000" dirty="0">
                <a:latin typeface="+mn-lt"/>
              </a:rPr>
              <a:t>48% of the materials did not show a change </a:t>
            </a:r>
          </a:p>
          <a:p>
            <a:pPr lvl="1">
              <a:lnSpc>
                <a:spcPct val="100000"/>
              </a:lnSpc>
              <a:buFont typeface="Arial" panose="020B0604020202020204" pitchFamily="34" charset="0"/>
              <a:buChar char="•"/>
            </a:pPr>
            <a:r>
              <a:rPr lang="en-US" sz="2000" dirty="0">
                <a:latin typeface="+mn-lt"/>
              </a:rPr>
              <a:t>17% demonstrated a change in color only</a:t>
            </a:r>
          </a:p>
          <a:p>
            <a:pPr lvl="1">
              <a:lnSpc>
                <a:spcPct val="100000"/>
              </a:lnSpc>
              <a:buFont typeface="Arial" panose="020B0604020202020204" pitchFamily="34" charset="0"/>
              <a:buChar char="•"/>
            </a:pPr>
            <a:r>
              <a:rPr lang="en-US" sz="2000" dirty="0">
                <a:latin typeface="+mn-lt"/>
              </a:rPr>
              <a:t>6% demonstrated a change in both color and texture</a:t>
            </a:r>
          </a:p>
          <a:p>
            <a:pPr lvl="1">
              <a:lnSpc>
                <a:spcPct val="100000"/>
              </a:lnSpc>
              <a:buFont typeface="Arial" panose="020B0604020202020204" pitchFamily="34" charset="0"/>
              <a:buChar char="•"/>
            </a:pPr>
            <a:r>
              <a:rPr lang="en-US" sz="2000" dirty="0">
                <a:latin typeface="+mn-lt"/>
              </a:rPr>
              <a:t>29% cannot yet be determined</a:t>
            </a:r>
            <a:endParaRPr lang="en-US" sz="2200" dirty="0">
              <a:latin typeface="+mn-lt"/>
            </a:endParaRPr>
          </a:p>
          <a:p>
            <a:pPr marL="0" indent="0" algn="just">
              <a:buNone/>
            </a:pPr>
            <a:endParaRPr lang="en-US" sz="2200" dirty="0">
              <a:latin typeface="+mn-lt"/>
            </a:endParaRPr>
          </a:p>
        </p:txBody>
      </p:sp>
    </p:spTree>
    <p:extLst>
      <p:ext uri="{BB962C8B-B14F-4D97-AF65-F5344CB8AC3E}">
        <p14:creationId xmlns:p14="http://schemas.microsoft.com/office/powerpoint/2010/main" val="4188289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1349"/>
            <a:ext cx="10515600" cy="1325563"/>
          </a:xfrm>
        </p:spPr>
        <p:txBody>
          <a:bodyPr>
            <a:normAutofit/>
          </a:bodyPr>
          <a:lstStyle/>
          <a:p>
            <a:r>
              <a:rPr lang="en-US" dirty="0">
                <a:latin typeface="+mn-lt"/>
              </a:rPr>
              <a:t>MISSE Space Exposure Durations</a:t>
            </a:r>
          </a:p>
        </p:txBody>
      </p:sp>
      <p:sp>
        <p:nvSpPr>
          <p:cNvPr id="3" name="Content Placeholder 2"/>
          <p:cNvSpPr>
            <a:spLocks noGrp="1"/>
          </p:cNvSpPr>
          <p:nvPr>
            <p:ph idx="1"/>
          </p:nvPr>
        </p:nvSpPr>
        <p:spPr>
          <a:xfrm>
            <a:off x="1228299" y="1551434"/>
            <a:ext cx="10372298" cy="4802358"/>
          </a:xfrm>
        </p:spPr>
        <p:txBody>
          <a:bodyPr>
            <a:normAutofit fontScale="85000" lnSpcReduction="20000"/>
          </a:bodyPr>
          <a:lstStyle/>
          <a:p>
            <a:pPr>
              <a:lnSpc>
                <a:spcPct val="100000"/>
              </a:lnSpc>
              <a:buFont typeface="Arial" panose="020B0604020202020204" pitchFamily="34" charset="0"/>
              <a:buChar char="•"/>
            </a:pPr>
            <a:r>
              <a:rPr lang="en-US" sz="3000" dirty="0">
                <a:latin typeface="+mn-lt"/>
              </a:rPr>
              <a:t>The space exposure durations vary, for examples:</a:t>
            </a:r>
          </a:p>
          <a:p>
            <a:pPr lvl="1">
              <a:lnSpc>
                <a:spcPct val="100000"/>
              </a:lnSpc>
              <a:buFont typeface="Arial" panose="020B0604020202020204" pitchFamily="34" charset="0"/>
              <a:buChar char="•"/>
            </a:pPr>
            <a:endParaRPr lang="en-US" sz="2600" dirty="0">
              <a:latin typeface="+mn-lt"/>
            </a:endParaRPr>
          </a:p>
          <a:p>
            <a:pPr lvl="1">
              <a:lnSpc>
                <a:spcPct val="100000"/>
              </a:lnSpc>
              <a:buFont typeface="Arial" panose="020B0604020202020204" pitchFamily="34" charset="0"/>
              <a:buChar char="•"/>
            </a:pPr>
            <a:r>
              <a:rPr lang="en-US" sz="2600" dirty="0">
                <a:latin typeface="+mn-lt"/>
              </a:rPr>
              <a:t>MISSE-9, Ram, Carrier 2:		280 days, 17 hours, 13 minutes</a:t>
            </a:r>
          </a:p>
          <a:p>
            <a:pPr lvl="1">
              <a:lnSpc>
                <a:spcPct val="100000"/>
              </a:lnSpc>
              <a:buFont typeface="Arial" panose="020B0604020202020204" pitchFamily="34" charset="0"/>
              <a:buChar char="•"/>
            </a:pPr>
            <a:r>
              <a:rPr lang="en-US" sz="2600" dirty="0">
                <a:latin typeface="+mn-lt"/>
              </a:rPr>
              <a:t>MISSE-9, Wake, Carrier 3:		198 days, 23 hours, 32 minutes</a:t>
            </a:r>
          </a:p>
          <a:p>
            <a:pPr lvl="1">
              <a:lnSpc>
                <a:spcPct val="100000"/>
              </a:lnSpc>
              <a:buFont typeface="Arial" panose="020B0604020202020204" pitchFamily="34" charset="0"/>
              <a:buChar char="•"/>
            </a:pPr>
            <a:r>
              <a:rPr lang="en-US" sz="2600" dirty="0">
                <a:latin typeface="+mn-lt"/>
              </a:rPr>
              <a:t>MISSE-9, Zenith, Carrier 3:		198 days, 4 hours, 24 minutes</a:t>
            </a:r>
          </a:p>
          <a:p>
            <a:pPr lvl="1">
              <a:lnSpc>
                <a:spcPct val="100000"/>
              </a:lnSpc>
              <a:buFont typeface="Arial" panose="020B0604020202020204" pitchFamily="34" charset="0"/>
              <a:buChar char="•"/>
            </a:pPr>
            <a:endParaRPr lang="en-US" sz="2600" dirty="0">
              <a:latin typeface="+mn-lt"/>
            </a:endParaRPr>
          </a:p>
          <a:p>
            <a:pPr lvl="1">
              <a:lnSpc>
                <a:spcPct val="100000"/>
              </a:lnSpc>
              <a:buFont typeface="Arial" panose="020B0604020202020204" pitchFamily="34" charset="0"/>
              <a:buChar char="•"/>
            </a:pPr>
            <a:r>
              <a:rPr lang="en-US" sz="2600" dirty="0">
                <a:latin typeface="+mn-lt"/>
              </a:rPr>
              <a:t>MISSE-10, Ram, Carrier 1:		426 days, 0 hours, 32 minutes</a:t>
            </a:r>
          </a:p>
          <a:p>
            <a:pPr lvl="1">
              <a:lnSpc>
                <a:spcPct val="100000"/>
              </a:lnSpc>
              <a:buFont typeface="Arial" panose="020B0604020202020204" pitchFamily="34" charset="0"/>
              <a:buChar char="•"/>
            </a:pPr>
            <a:r>
              <a:rPr lang="en-US" sz="2600" dirty="0">
                <a:latin typeface="+mn-lt"/>
              </a:rPr>
              <a:t>MISSE-10, Zenith, Carrier 2:	250 days, 7 hours, 52 minutes</a:t>
            </a:r>
          </a:p>
          <a:p>
            <a:pPr lvl="1">
              <a:lnSpc>
                <a:spcPct val="100000"/>
              </a:lnSpc>
              <a:buFont typeface="Arial" panose="020B0604020202020204" pitchFamily="34" charset="0"/>
              <a:buChar char="•"/>
            </a:pPr>
            <a:r>
              <a:rPr lang="en-US" sz="2600" dirty="0">
                <a:latin typeface="+mn-lt"/>
              </a:rPr>
              <a:t>MISSE-10, Nadir, Carrier 3:	174 days, 0 hours, 20 minutes</a:t>
            </a:r>
          </a:p>
          <a:p>
            <a:pPr lvl="1">
              <a:lnSpc>
                <a:spcPct val="100000"/>
              </a:lnSpc>
              <a:buFont typeface="Arial" panose="020B0604020202020204" pitchFamily="34" charset="0"/>
              <a:buChar char="•"/>
            </a:pPr>
            <a:endParaRPr lang="en-US" sz="2600" dirty="0">
              <a:latin typeface="+mn-lt"/>
            </a:endParaRPr>
          </a:p>
          <a:p>
            <a:pPr lvl="1">
              <a:lnSpc>
                <a:spcPct val="100000"/>
              </a:lnSpc>
              <a:buFont typeface="Arial" panose="020B0604020202020204" pitchFamily="34" charset="0"/>
              <a:buChar char="•"/>
            </a:pPr>
            <a:r>
              <a:rPr lang="en-US" sz="2600" dirty="0">
                <a:latin typeface="+mn-lt"/>
              </a:rPr>
              <a:t>MISSE-11, Ram, Carrier 3:		150 days, 3 hours, 25 minutes</a:t>
            </a:r>
          </a:p>
          <a:p>
            <a:pPr lvl="1">
              <a:lnSpc>
                <a:spcPct val="100000"/>
              </a:lnSpc>
              <a:buFont typeface="Arial" panose="020B0604020202020204" pitchFamily="34" charset="0"/>
              <a:buChar char="•"/>
            </a:pPr>
            <a:r>
              <a:rPr lang="en-US" sz="2600" dirty="0">
                <a:latin typeface="+mn-lt"/>
              </a:rPr>
              <a:t>MISSE-11, Wake, Carrier 2:	313 days, 3 hours, 4 minutes</a:t>
            </a:r>
          </a:p>
          <a:p>
            <a:pPr lvl="1">
              <a:lnSpc>
                <a:spcPct val="100000"/>
              </a:lnSpc>
              <a:buFont typeface="Arial" panose="020B0604020202020204" pitchFamily="34" charset="0"/>
              <a:buChar char="•"/>
            </a:pPr>
            <a:r>
              <a:rPr lang="en-US" sz="2600" dirty="0">
                <a:latin typeface="+mn-lt"/>
              </a:rPr>
              <a:t>MISSE-11, Zenith, Carrier 3:	318 days, 4 hours, 55 minutes</a:t>
            </a:r>
            <a:endParaRPr lang="en-US" dirty="0">
              <a:latin typeface="+mn-lt"/>
            </a:endParaRPr>
          </a:p>
          <a:p>
            <a:pPr lvl="1">
              <a:lnSpc>
                <a:spcPct val="100000"/>
              </a:lnSpc>
              <a:buFont typeface="Arial" panose="020B0604020202020204" pitchFamily="34" charset="0"/>
              <a:buChar char="•"/>
            </a:pPr>
            <a:endParaRPr lang="en-US" dirty="0">
              <a:latin typeface="+mn-lt"/>
            </a:endParaRPr>
          </a:p>
          <a:p>
            <a:pPr algn="just"/>
            <a:endParaRPr lang="en-US" sz="24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7</a:t>
            </a:fld>
            <a:endParaRPr lang="en-US" dirty="0"/>
          </a:p>
        </p:txBody>
      </p:sp>
    </p:spTree>
    <p:extLst>
      <p:ext uri="{BB962C8B-B14F-4D97-AF65-F5344CB8AC3E}">
        <p14:creationId xmlns:p14="http://schemas.microsoft.com/office/powerpoint/2010/main" val="62649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523963" y="341201"/>
            <a:ext cx="7360455" cy="882620"/>
          </a:xfrm>
        </p:spPr>
        <p:txBody>
          <a:bodyPr>
            <a:noAutofit/>
          </a:bodyPr>
          <a:lstStyle/>
          <a:p>
            <a:pPr>
              <a:spcBef>
                <a:spcPct val="50000"/>
              </a:spcBef>
            </a:pPr>
            <a:r>
              <a:rPr lang="en-US" altLang="en-US" dirty="0">
                <a:latin typeface="+mn-lt"/>
              </a:rPr>
              <a:t>MISSE Environment Flight Data</a:t>
            </a:r>
            <a:endParaRPr lang="en-US" dirty="0">
              <a:solidFill>
                <a:schemeClr val="bg1"/>
              </a:solidFill>
              <a:latin typeface="+mn-lt"/>
            </a:endParaRPr>
          </a:p>
        </p:txBody>
      </p:sp>
      <p:cxnSp>
        <p:nvCxnSpPr>
          <p:cNvPr id="79" name="Straight Arrow Connector 78"/>
          <p:cNvCxnSpPr/>
          <p:nvPr/>
        </p:nvCxnSpPr>
        <p:spPr>
          <a:xfrm>
            <a:off x="4165035" y="2546351"/>
            <a:ext cx="182880" cy="4660"/>
          </a:xfrm>
          <a:prstGeom prst="straightConnector1">
            <a:avLst/>
          </a:prstGeom>
          <a:ln w="38100" cmpd="sng">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4714977" y="3688874"/>
            <a:ext cx="182880" cy="4660"/>
          </a:xfrm>
          <a:prstGeom prst="straightConnector1">
            <a:avLst/>
          </a:prstGeom>
          <a:ln w="38100" cmpd="sng">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AC99152-D286-1448-A101-9F7C524CF47E}"/>
              </a:ext>
            </a:extLst>
          </p:cNvPr>
          <p:cNvSpPr>
            <a:spLocks noGrp="1"/>
          </p:cNvSpPr>
          <p:nvPr>
            <p:ph type="sldNum" sz="quarter" idx="12"/>
          </p:nvPr>
        </p:nvSpPr>
        <p:spPr>
          <a:xfrm>
            <a:off x="11573149" y="6310170"/>
            <a:ext cx="473364" cy="365125"/>
          </a:xfrm>
        </p:spPr>
        <p:txBody>
          <a:bodyPr/>
          <a:lstStyle/>
          <a:p>
            <a:fld id="{1B4934D2-0F03-0845-B5F2-EB5434C8A2A7}" type="slidenum">
              <a:rPr lang="en-US" sz="2000" smtClean="0">
                <a:solidFill>
                  <a:schemeClr val="tx1"/>
                </a:solidFill>
                <a:latin typeface="Times New Roman" panose="02020603050405020304" pitchFamily="18" charset="0"/>
                <a:cs typeface="Times New Roman" panose="02020603050405020304" pitchFamily="18" charset="0"/>
              </a:rPr>
              <a:pPr/>
              <a:t>8</a:t>
            </a:fld>
            <a:endParaRPr lang="en-US" sz="2000" dirty="0">
              <a:solidFill>
                <a:schemeClr val="tx1"/>
              </a:solidFill>
              <a:latin typeface="Times New Roman" panose="02020603050405020304" pitchFamily="18" charset="0"/>
              <a:cs typeface="Times New Roman" panose="02020603050405020304" pitchFamily="18" charset="0"/>
            </a:endParaRPr>
          </a:p>
        </p:txBody>
      </p:sp>
      <p:pic>
        <p:nvPicPr>
          <p:cNvPr id="51" name="Picture 50">
            <a:extLst>
              <a:ext uri="{FF2B5EF4-FFF2-40B4-BE49-F238E27FC236}">
                <a16:creationId xmlns:a16="http://schemas.microsoft.com/office/drawing/2014/main" id="{970959E2-2F9A-F144-BD15-ACF1DAC99B99}"/>
              </a:ext>
            </a:extLst>
          </p:cNvPr>
          <p:cNvPicPr>
            <a:picLocks noChangeAspect="1"/>
          </p:cNvPicPr>
          <p:nvPr/>
        </p:nvPicPr>
        <p:blipFill>
          <a:blip r:embed="rId2"/>
          <a:stretch>
            <a:fillRect/>
          </a:stretch>
        </p:blipFill>
        <p:spPr>
          <a:xfrm>
            <a:off x="439259" y="1232254"/>
            <a:ext cx="11313628" cy="4354068"/>
          </a:xfrm>
          <a:prstGeom prst="rect">
            <a:avLst/>
          </a:prstGeom>
        </p:spPr>
      </p:pic>
      <p:sp>
        <p:nvSpPr>
          <p:cNvPr id="3" name="Rectangle 2">
            <a:extLst>
              <a:ext uri="{FF2B5EF4-FFF2-40B4-BE49-F238E27FC236}">
                <a16:creationId xmlns:a16="http://schemas.microsoft.com/office/drawing/2014/main" id="{B6914EDC-88BB-2F4E-BF16-FF0138AA26A7}"/>
              </a:ext>
            </a:extLst>
          </p:cNvPr>
          <p:cNvSpPr/>
          <p:nvPr/>
        </p:nvSpPr>
        <p:spPr>
          <a:xfrm>
            <a:off x="1201003" y="5731547"/>
            <a:ext cx="10146112" cy="707886"/>
          </a:xfrm>
          <a:prstGeom prst="rect">
            <a:avLst/>
          </a:prstGeom>
        </p:spPr>
        <p:txBody>
          <a:bodyPr wrap="square">
            <a:spAutoFit/>
          </a:bodyPr>
          <a:lstStyle/>
          <a:p>
            <a:pPr algn="ctr"/>
            <a:r>
              <a:rPr lang="en-US" sz="2000" i="1" dirty="0">
                <a:solidFill>
                  <a:srgbClr val="2C30BF"/>
                </a:solidFill>
                <a:cs typeface="Arial" panose="020B0604020202020204" pitchFamily="34" charset="0"/>
              </a:rPr>
              <a:t>Temperature</a:t>
            </a:r>
            <a:r>
              <a:rPr lang="en-US" sz="2000" i="1" dirty="0">
                <a:solidFill>
                  <a:srgbClr val="000000"/>
                </a:solidFill>
                <a:cs typeface="Arial" panose="020B0604020202020204" pitchFamily="34" charset="0"/>
              </a:rPr>
              <a:t>, </a:t>
            </a:r>
            <a:r>
              <a:rPr lang="en-US" sz="2000" i="1" dirty="0">
                <a:solidFill>
                  <a:srgbClr val="FF0000"/>
                </a:solidFill>
                <a:cs typeface="Arial" panose="020B0604020202020204" pitchFamily="34" charset="0"/>
              </a:rPr>
              <a:t>UV</a:t>
            </a:r>
            <a:r>
              <a:rPr lang="en-US" sz="2000" i="1" dirty="0">
                <a:solidFill>
                  <a:srgbClr val="000000"/>
                </a:solidFill>
                <a:cs typeface="Arial" panose="020B0604020202020204" pitchFamily="34" charset="0"/>
              </a:rPr>
              <a:t>, and </a:t>
            </a:r>
            <a:r>
              <a:rPr lang="en-US" sz="2000" i="1" dirty="0">
                <a:solidFill>
                  <a:srgbClr val="008000"/>
                </a:solidFill>
                <a:cs typeface="Arial" panose="020B0604020202020204" pitchFamily="34" charset="0"/>
              </a:rPr>
              <a:t>QCM (Contamination)</a:t>
            </a:r>
            <a:r>
              <a:rPr lang="en-US" sz="2000" i="1" dirty="0">
                <a:solidFill>
                  <a:srgbClr val="000000"/>
                </a:solidFill>
                <a:cs typeface="Arial" panose="020B0604020202020204" pitchFamily="34" charset="0"/>
              </a:rPr>
              <a:t> from May 2018 to December 2018 on the Wake side</a:t>
            </a:r>
            <a:r>
              <a:rPr lang="en-US" sz="2000" i="1" dirty="0">
                <a:cs typeface="Arial" panose="020B0604020202020204" pitchFamily="34" charset="0"/>
              </a:rPr>
              <a:t> of MISSE-9</a:t>
            </a:r>
          </a:p>
        </p:txBody>
      </p:sp>
    </p:spTree>
    <p:extLst>
      <p:ext uri="{BB962C8B-B14F-4D97-AF65-F5344CB8AC3E}">
        <p14:creationId xmlns:p14="http://schemas.microsoft.com/office/powerpoint/2010/main" val="3700522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82271"/>
            <a:ext cx="10515600" cy="2677530"/>
          </a:xfrm>
        </p:spPr>
        <p:txBody>
          <a:bodyPr>
            <a:normAutofit/>
          </a:bodyPr>
          <a:lstStyle/>
          <a:p>
            <a:pPr>
              <a:lnSpc>
                <a:spcPct val="100000"/>
              </a:lnSpc>
              <a:buFont typeface="Arial" panose="020B0604020202020204" pitchFamily="34" charset="0"/>
              <a:buChar char="•"/>
            </a:pPr>
            <a:r>
              <a:rPr lang="en-US" sz="2400" dirty="0">
                <a:latin typeface="+mn-lt"/>
              </a:rPr>
              <a:t>RAC (Regolith Adherence Characterization) - lunar payload, under the Lunar Surface Instrument and Technology Payloads (LSITP) program, to understand how the lunar regolith interacts with materials</a:t>
            </a:r>
          </a:p>
          <a:p>
            <a:pPr>
              <a:lnSpc>
                <a:spcPct val="100000"/>
              </a:lnSpc>
              <a:buFont typeface="Arial" panose="020B0604020202020204" pitchFamily="34" charset="0"/>
              <a:buChar char="•"/>
            </a:pPr>
            <a:r>
              <a:rPr lang="en-US" sz="2400" dirty="0">
                <a:latin typeface="+mn-lt"/>
              </a:rPr>
              <a:t>Same materials as RAC specimens to be flown on MISSE-16 in the Zenith direction for comparison</a:t>
            </a:r>
          </a:p>
          <a:p>
            <a:pPr>
              <a:lnSpc>
                <a:spcPct val="100000"/>
              </a:lnSpc>
              <a:buFont typeface="Arial" panose="020B0604020202020204" pitchFamily="34" charset="0"/>
              <a:buChar char="•"/>
            </a:pPr>
            <a:r>
              <a:rPr lang="en-US" sz="2400" dirty="0">
                <a:latin typeface="+mn-lt"/>
              </a:rPr>
              <a:t>MISSE-17, MISSE-18, etc., in roughly 6-month intervals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dirty="0"/>
          </a:p>
        </p:txBody>
      </p:sp>
      <p:sp>
        <p:nvSpPr>
          <p:cNvPr id="7" name="Title 1">
            <a:extLst>
              <a:ext uri="{FF2B5EF4-FFF2-40B4-BE49-F238E27FC236}">
                <a16:creationId xmlns:a16="http://schemas.microsoft.com/office/drawing/2014/main" id="{A28274E5-9CB4-4EA1-80CF-143EFC8201F3}"/>
              </a:ext>
            </a:extLst>
          </p:cNvPr>
          <p:cNvSpPr txBox="1">
            <a:spLocks/>
          </p:cNvSpPr>
          <p:nvPr/>
        </p:nvSpPr>
        <p:spPr>
          <a:xfrm>
            <a:off x="838200" y="290475"/>
            <a:ext cx="10515600" cy="79692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latin typeface="+mn-lt"/>
              </a:rPr>
              <a:t>Upcoming Flights</a:t>
            </a:r>
          </a:p>
        </p:txBody>
      </p:sp>
      <p:pic>
        <p:nvPicPr>
          <p:cNvPr id="6" name="Picture 5" descr="Bootprint on the Lunar Surface">
            <a:extLst>
              <a:ext uri="{FF2B5EF4-FFF2-40B4-BE49-F238E27FC236}">
                <a16:creationId xmlns:a16="http://schemas.microsoft.com/office/drawing/2014/main" id="{977C12DF-7462-6841-9CAC-1C880B263BF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9920" y="4113386"/>
            <a:ext cx="2305588" cy="2318643"/>
          </a:xfrm>
          <a:prstGeom prst="rect">
            <a:avLst/>
          </a:prstGeom>
          <a:noFill/>
          <a:ln>
            <a:noFill/>
          </a:ln>
        </p:spPr>
      </p:pic>
      <p:pic>
        <p:nvPicPr>
          <p:cNvPr id="8" name="Picture 7" descr="AS14-68-9414 (6 Feb. 1971) --- Astronaut Alan B. Shepard Jr., Apollo 14 commander, stands beside a large boulder on the lunar surface during the mission's second extravehicular activity (EVA), on Feb. 6, 1971. Note the lunar dust clinging to Shepard's space suit. Astronauts Shepard and Edgar D. Mitchell, lunar module pilot, explored the lunar surface while astronaut Stuart A. Roosa, command module pilot, orbited the moon in the Command and Service Modules (CSM).">
            <a:extLst>
              <a:ext uri="{FF2B5EF4-FFF2-40B4-BE49-F238E27FC236}">
                <a16:creationId xmlns:a16="http://schemas.microsoft.com/office/drawing/2014/main" id="{E1F1D851-D0EA-EA4C-BC36-5DCE64F2CB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6006" y="4099738"/>
            <a:ext cx="2364554" cy="2361775"/>
          </a:xfrm>
          <a:prstGeom prst="rect">
            <a:avLst/>
          </a:prstGeom>
          <a:noFill/>
          <a:ln>
            <a:noFill/>
          </a:ln>
        </p:spPr>
      </p:pic>
      <p:sp>
        <p:nvSpPr>
          <p:cNvPr id="9" name="TextBox 8">
            <a:extLst>
              <a:ext uri="{FF2B5EF4-FFF2-40B4-BE49-F238E27FC236}">
                <a16:creationId xmlns:a16="http://schemas.microsoft.com/office/drawing/2014/main" id="{0D4D7F0F-B2FF-7B42-8D8B-004787F3BA6A}"/>
              </a:ext>
            </a:extLst>
          </p:cNvPr>
          <p:cNvSpPr txBox="1"/>
          <p:nvPr/>
        </p:nvSpPr>
        <p:spPr>
          <a:xfrm>
            <a:off x="3732553" y="4752263"/>
            <a:ext cx="1603105" cy="1015663"/>
          </a:xfrm>
          <a:prstGeom prst="rect">
            <a:avLst/>
          </a:prstGeom>
          <a:noFill/>
        </p:spPr>
        <p:txBody>
          <a:bodyPr wrap="square" rtlCol="0">
            <a:spAutoFit/>
          </a:bodyPr>
          <a:lstStyle/>
          <a:p>
            <a:pPr algn="ctr"/>
            <a:r>
              <a:rPr lang="en-US" sz="2000" i="1" dirty="0">
                <a:cs typeface="Times New Roman" panose="02020603050405020304" pitchFamily="18" charset="0"/>
              </a:rPr>
              <a:t>Buzz Aldrin’s boot print on lunar surface</a:t>
            </a:r>
          </a:p>
        </p:txBody>
      </p:sp>
      <p:sp>
        <p:nvSpPr>
          <p:cNvPr id="10" name="TextBox 9">
            <a:extLst>
              <a:ext uri="{FF2B5EF4-FFF2-40B4-BE49-F238E27FC236}">
                <a16:creationId xmlns:a16="http://schemas.microsoft.com/office/drawing/2014/main" id="{F79C73E1-2D0F-8140-A05C-4B4176492040}"/>
              </a:ext>
            </a:extLst>
          </p:cNvPr>
          <p:cNvSpPr txBox="1"/>
          <p:nvPr/>
        </p:nvSpPr>
        <p:spPr>
          <a:xfrm>
            <a:off x="9161489" y="4770407"/>
            <a:ext cx="2192311" cy="1015663"/>
          </a:xfrm>
          <a:prstGeom prst="rect">
            <a:avLst/>
          </a:prstGeom>
          <a:noFill/>
        </p:spPr>
        <p:txBody>
          <a:bodyPr wrap="square" rtlCol="0">
            <a:spAutoFit/>
          </a:bodyPr>
          <a:lstStyle/>
          <a:p>
            <a:pPr algn="ctr"/>
            <a:r>
              <a:rPr lang="en-US" sz="2000" i="1" dirty="0">
                <a:cs typeface="Times New Roman" panose="02020603050405020304" pitchFamily="18" charset="0"/>
              </a:rPr>
              <a:t>Alan Shepard beside boulder on lunar surface</a:t>
            </a:r>
          </a:p>
        </p:txBody>
      </p:sp>
    </p:spTree>
    <p:extLst>
      <p:ext uri="{BB962C8B-B14F-4D97-AF65-F5344CB8AC3E}">
        <p14:creationId xmlns:p14="http://schemas.microsoft.com/office/powerpoint/2010/main" val="1995771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30345"/>
            <a:ext cx="10515600" cy="2227760"/>
          </a:xfrm>
        </p:spPr>
        <p:txBody>
          <a:bodyPr>
            <a:normAutofit/>
          </a:bodyPr>
          <a:lstStyle/>
          <a:p>
            <a:pPr marL="457200" lvl="1" indent="0">
              <a:buNone/>
            </a:pPr>
            <a:endParaRPr lang="en-US" sz="1400" dirty="0"/>
          </a:p>
          <a:p>
            <a:pPr marL="0" indent="0">
              <a:buNone/>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10</a:t>
            </a:fld>
            <a:endParaRPr lang="en-US" dirty="0"/>
          </a:p>
        </p:txBody>
      </p:sp>
      <p:sp>
        <p:nvSpPr>
          <p:cNvPr id="7" name="Title 1">
            <a:extLst>
              <a:ext uri="{FF2B5EF4-FFF2-40B4-BE49-F238E27FC236}">
                <a16:creationId xmlns:a16="http://schemas.microsoft.com/office/drawing/2014/main" id="{A28274E5-9CB4-4EA1-80CF-143EFC8201F3}"/>
              </a:ext>
            </a:extLst>
          </p:cNvPr>
          <p:cNvSpPr txBox="1">
            <a:spLocks/>
          </p:cNvSpPr>
          <p:nvPr/>
        </p:nvSpPr>
        <p:spPr>
          <a:xfrm>
            <a:off x="838200" y="271598"/>
            <a:ext cx="10515600" cy="516021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endParaRPr lang="en-US" sz="6000" dirty="0">
              <a:latin typeface="+mn-lt"/>
            </a:endParaRPr>
          </a:p>
          <a:p>
            <a:r>
              <a:rPr lang="en-US" sz="6000" dirty="0">
                <a:latin typeface="+mn-lt"/>
              </a:rPr>
              <a:t>THANK YOU!</a:t>
            </a:r>
          </a:p>
          <a:p>
            <a:endParaRPr lang="en-US" dirty="0">
              <a:latin typeface="+mn-lt"/>
            </a:endParaRPr>
          </a:p>
          <a:p>
            <a:r>
              <a:rPr lang="en-US" dirty="0">
                <a:latin typeface="+mn-lt"/>
              </a:rPr>
              <a:t>Questions?</a:t>
            </a:r>
          </a:p>
        </p:txBody>
      </p:sp>
    </p:spTree>
    <p:extLst>
      <p:ext uri="{BB962C8B-B14F-4D97-AF65-F5344CB8AC3E}">
        <p14:creationId xmlns:p14="http://schemas.microsoft.com/office/powerpoint/2010/main" val="84501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3.xml><?xml version="1.0" encoding="utf-8"?>
<ds:datastoreItem xmlns:ds="http://schemas.openxmlformats.org/officeDocument/2006/customXml" ds:itemID="{D72883E6-4E45-469D-A6CD-CBF4B7EC55C4}">
  <ds:schemaRefs>
    <ds:schemaRef ds:uri="http://schemas.openxmlformats.org/package/2006/metadata/core-properties"/>
    <ds:schemaRef ds:uri="3cb15ddf-dbe9-47ea-851d-c70642058130"/>
    <ds:schemaRef ds:uri="http://schemas.microsoft.com/office/2006/documentManagement/types"/>
    <ds:schemaRef ds:uri="http://purl.org/dc/terms/"/>
    <ds:schemaRef ds:uri="http://purl.org/dc/dcmitype/"/>
    <ds:schemaRef ds:uri="http://purl.org/dc/elements/1.1/"/>
    <ds:schemaRef ds:uri="http://schemas.microsoft.com/office/2006/metadata/properties"/>
    <ds:schemaRef ds:uri="http://schemas.microsoft.com/office/infopath/2007/PartnerControls"/>
    <ds:schemaRef ds:uri="4817ca35-7031-43a6-bda2-0d9832ef6347"/>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20748</TotalTime>
  <Words>777</Words>
  <Application>Microsoft Office PowerPoint</Application>
  <PresentationFormat>Widescreen</PresentationFormat>
  <Paragraphs>114</Paragraphs>
  <Slides>10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vt:i4>
      </vt:variant>
    </vt:vector>
  </HeadingPairs>
  <TitlesOfParts>
    <vt:vector size="20" baseType="lpstr">
      <vt:lpstr>.AppleSystemUIFont</vt:lpstr>
      <vt:lpstr>arial</vt:lpstr>
      <vt:lpstr>arial</vt:lpstr>
      <vt:lpstr>Arial Bold</vt:lpstr>
      <vt:lpstr>Calibri</vt:lpstr>
      <vt:lpstr>Calibri Light</vt:lpstr>
      <vt:lpstr>Times New Roman</vt:lpstr>
      <vt:lpstr>Wingdings</vt:lpstr>
      <vt:lpstr>Office Theme</vt:lpstr>
      <vt:lpstr>2_Office Theme</vt:lpstr>
      <vt:lpstr>MISSE – Space Environmental Effects  on Materials</vt:lpstr>
      <vt:lpstr>Introduction - MISSE</vt:lpstr>
      <vt:lpstr>MISSE - Orientations on the ISS</vt:lpstr>
      <vt:lpstr>   Low Earth Orbit (LEO) versus Lunar Surface   </vt:lpstr>
      <vt:lpstr>On-Orbit Photographic Images of Materials</vt:lpstr>
      <vt:lpstr>Results of Qualitative Analysis of Images</vt:lpstr>
      <vt:lpstr>MISSE Space Exposure Durations</vt:lpstr>
      <vt:lpstr>MISSE Environment Flight Data</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Holley, Sherri (LARC-D307)[LAMPS 2]</cp:lastModifiedBy>
  <cp:revision>518</cp:revision>
  <dcterms:created xsi:type="dcterms:W3CDTF">2016-08-05T18:34:48Z</dcterms:created>
  <dcterms:modified xsi:type="dcterms:W3CDTF">2021-08-03T15:55:14Z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