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  <p:sldMasterId id="2147483672" r:id="rId5"/>
    <p:sldMasterId id="2147483682" r:id="rId6"/>
  </p:sldMasterIdLst>
  <p:notesMasterIdLst>
    <p:notesMasterId r:id="rId16"/>
  </p:notesMasterIdLst>
  <p:sldIdLst>
    <p:sldId id="546" r:id="rId7"/>
    <p:sldId id="550" r:id="rId8"/>
    <p:sldId id="547" r:id="rId9"/>
    <p:sldId id="548" r:id="rId10"/>
    <p:sldId id="549" r:id="rId11"/>
    <p:sldId id="551" r:id="rId12"/>
    <p:sldId id="552" r:id="rId13"/>
    <p:sldId id="553" r:id="rId14"/>
    <p:sldId id="55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208"/>
    <a:srgbClr val="3763B1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83" autoAdjust="0"/>
    <p:restoredTop sz="94660"/>
  </p:normalViewPr>
  <p:slideViewPr>
    <p:cSldViewPr snapToGrid="0">
      <p:cViewPr varScale="1">
        <p:scale>
          <a:sx n="67" d="100"/>
          <a:sy n="67" d="100"/>
        </p:scale>
        <p:origin x="6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atterw\OneDrive%20-%20NASA\Documents\Sigma0_Run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chemeClr val="tx1"/>
                </a:solidFill>
                <a:effectLst/>
              </a:rPr>
              <a:t>10,000 spheres of D=40 nm,  66% density </a:t>
            </a:r>
            <a:endParaRPr lang="en-US" dirty="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Sigma0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Sheet3!$A$2:$A$12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Sheet3!$B$2:$B$12</c:f>
              <c:numCache>
                <c:formatCode>General</c:formatCode>
                <c:ptCount val="11"/>
                <c:pt idx="0">
                  <c:v>1</c:v>
                </c:pt>
                <c:pt idx="1">
                  <c:v>0.79396266184884101</c:v>
                </c:pt>
                <c:pt idx="2">
                  <c:v>0.61218006624510701</c:v>
                </c:pt>
                <c:pt idx="3">
                  <c:v>0.43611111111111101</c:v>
                </c:pt>
                <c:pt idx="4">
                  <c:v>0.28835441132189099</c:v>
                </c:pt>
                <c:pt idx="5">
                  <c:v>0.160267991568805</c:v>
                </c:pt>
                <c:pt idx="6">
                  <c:v>6.5578891900030106E-2</c:v>
                </c:pt>
                <c:pt idx="7">
                  <c:v>9.9864498644986407E-3</c:v>
                </c:pt>
                <c:pt idx="8">
                  <c:v>1.43375489310449E-5</c:v>
                </c:pt>
                <c:pt idx="9">
                  <c:v>1.12782294489612E-5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89-4C5D-A724-D11B51D188B2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1/2(3(1-f)-1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Sheet3!$A$2:$A$12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Sheet3!$C$2:$C$12</c:f>
              <c:numCache>
                <c:formatCode>General</c:formatCode>
                <c:ptCount val="11"/>
                <c:pt idx="0">
                  <c:v>1</c:v>
                </c:pt>
                <c:pt idx="1">
                  <c:v>0.85000000000000009</c:v>
                </c:pt>
                <c:pt idx="2">
                  <c:v>0.70000000000000018</c:v>
                </c:pt>
                <c:pt idx="3">
                  <c:v>0.54999999999999982</c:v>
                </c:pt>
                <c:pt idx="4">
                  <c:v>0.39999999999999991</c:v>
                </c:pt>
                <c:pt idx="5">
                  <c:v>0.25</c:v>
                </c:pt>
                <c:pt idx="6">
                  <c:v>0.10000000000000009</c:v>
                </c:pt>
                <c:pt idx="7">
                  <c:v>-4.9999999999999933E-2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289-4C5D-A724-D11B51D18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4775407"/>
        <c:axId val="392503055"/>
      </c:scatterChart>
      <c:valAx>
        <c:axId val="7747754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Fraction of Insulating Spheres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03055"/>
        <c:crosses val="autoZero"/>
        <c:crossBetween val="midCat"/>
      </c:valAx>
      <c:valAx>
        <c:axId val="39250305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Conductivity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477540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819328668960368"/>
          <c:y val="0.89370204836291101"/>
          <c:w val="0.22361327268109082"/>
          <c:h val="8.71712631797190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0.10205</cdr:x>
      <cdr:y>0.2312</cdr:y>
    </cdr:from>
    <cdr:to>
      <cdr:x>0.59407</cdr:x>
      <cdr:y>0.74601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CE009C9-4817-924D-B4B9-87E82D287A95}"/>
            </a:ext>
          </a:extLst>
        </cdr:cNvPr>
        <cdr:cNvCxnSpPr/>
      </cdr:nvCxnSpPr>
      <cdr:spPr>
        <a:xfrm xmlns:a="http://schemas.openxmlformats.org/drawingml/2006/main">
          <a:off x="662922" y="921092"/>
          <a:ext cx="3196186" cy="205098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0.43066</cdr:x>
      <cdr:y>0.91118</cdr:y>
    </cdr:from>
    <cdr:to>
      <cdr:x>0.49714</cdr:x>
      <cdr:y>0.98882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395B511B-C06E-41FA-B1F5-1FDF394D9F7A}"/>
            </a:ext>
          </a:extLst>
        </cdr:cNvPr>
        <cdr:cNvSpPr txBox="1"/>
      </cdr:nvSpPr>
      <cdr:spPr>
        <a:xfrm xmlns:a="http://schemas.openxmlformats.org/drawingml/2006/main">
          <a:off x="3659689" y="3962398"/>
          <a:ext cx="565027" cy="3376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/>
            <a:t>SESAM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DA9A-199D-4D12-BAF0-88AD684DC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70A420-33FF-4D51-8312-C0B5AE19E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F2F9-9A09-4619-BD56-D7EA88B46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6DBE3-5B6D-4899-99D3-E79BF982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BBA16-CD3A-431A-8062-4258F579E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7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FCBE-92F0-4AA6-B318-8B480D089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1FB59-7967-4443-BA31-91A37C2F5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B6A50-4EE2-4850-A5C3-8D9FCDDC3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C5865-C16D-4735-9B76-5A8A2B602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9BD2F-66EF-409C-92A0-842BF5617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3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7E0A3-6560-4C43-AE17-9638164A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01EB3-FAE3-4A91-84E6-E421CA139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5CA55-6E7D-46B1-B3ED-275E29857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D8554-C056-49FD-9751-C03708871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1844B-6AAF-483A-A25A-75D90716D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3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2AC9-42EC-45C2-AA8F-00FBAF525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CDE99-5C8B-40CB-A56E-BDDE18690A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7A9AA-7492-4A00-9EAA-5EEFED4CD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ADFA8-80E0-4B66-B1DB-994740DE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3DC61-2034-414D-8A2A-F140DB3F2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F2094-7F28-410D-8873-BD51956B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64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38A5D-7E45-42FC-AD9B-9D4FDE7E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E65AB-A6FE-4CB4-B6A5-F76D1DD79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8A882-80C7-4773-BBE4-D4A37B9B4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B2B0A-5E65-467B-98AF-8C605EDCE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6B25E5-A29A-4A5E-BF50-9BA9DCA3EF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CE92A9-51B3-4C4A-9446-C8811A14A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0F9F65-0833-430E-9273-B5021D4A5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1EE8B3-3F4E-4862-810E-9BE3287FB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2E5C7-4972-4E54-93D5-A3E7DB6E8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6B1E84-D005-4B53-99DD-B43AA82DC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B68F1-63C1-4EB7-A1C8-E485A06E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1D702B-4AA2-4B83-9F7C-D8ACFFFAD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90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9D15D-56E8-4090-955B-7DD338CFB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2FD1D-AC86-4745-B2B7-0BB4F9DA9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61307-0EF0-4622-B2CF-ABCA9D49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7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B7679-B87E-41CE-B076-0EA8FF906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C1110-74FE-423E-85B4-4076F8860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2B6E7-B30A-4076-AEC7-0D8A20631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D7707-D77E-4E47-86D8-8B7AF52E0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1A121-4F1A-4A2D-A580-8788227A7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0B763-ADCD-4D66-BB42-1F31C298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2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28A7-ED0D-42E1-B7DC-441706862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F7BDCC-620E-466D-91B2-EDE9560C7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7671C-C701-4EBC-BF39-DC9ABC9A9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67F14C-CE00-4ADE-A072-F944525E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53F2D-5A1B-49F2-96D6-FD5692ED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E9352-090E-4395-AE92-2275D10DE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09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15CEF-A708-4D3C-A718-8B843C186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9CCF46-2592-4DC4-B3CE-579E5CE43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E4BAB-FC5D-4BA3-83D2-3512446B8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46857-6586-4274-8DA4-3220272C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992DD-EA17-46DA-961C-0F676108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59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5BF315-A753-4A77-8397-0BBB1960E3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356F4B-B905-474C-B7D8-FDBE15F9E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566B2-A59C-459E-8B03-AC6FC036D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CB9A7-7F7A-441B-A8B0-5F392C64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CE9-D4A3-4E48-842C-5DD2F12AA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14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43B1BF9-3302-4FD7-A4DA-AC061024E75A}"/>
              </a:ext>
            </a:extLst>
          </p:cNvPr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AA7DEDBB-16B0-4AB4-B7F5-8B5AFE5B87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22" name="Picture 2" descr="http://www.nasa.gov/sites/default/files/images/nasaLogo-570x450.png">
            <a:extLst>
              <a:ext uri="{FF2B5EF4-FFF2-40B4-BE49-F238E27FC236}">
                <a16:creationId xmlns:a16="http://schemas.microsoft.com/office/drawing/2014/main" id="{C8DD9879-E6A4-4799-9729-571480FCB4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84B49BF-7980-43A7-AD73-5F61AF343170}"/>
              </a:ext>
            </a:extLst>
          </p:cNvPr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91EEA4-C209-4FF8-A990-52BB6F761B22}"/>
              </a:ext>
            </a:extLst>
          </p:cNvPr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039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1B75C-CF3A-471C-B894-69FAB1AEBDFD}"/>
              </a:ext>
            </a:extLst>
          </p:cNvPr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F5A45C-607D-4F86-B1D2-DC391B32DE7E}"/>
              </a:ext>
            </a:extLst>
          </p:cNvPr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52927D-0150-4078-B19D-54B0C8DD68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10" name="Picture 2" descr="http://www.nasa.gov/sites/default/files/images/nasaLogo-570x450.png">
            <a:extLst>
              <a:ext uri="{FF2B5EF4-FFF2-40B4-BE49-F238E27FC236}">
                <a16:creationId xmlns:a16="http://schemas.microsoft.com/office/drawing/2014/main" id="{7014BB2E-FB26-4B6A-A9DD-560E720332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EE6E21-5839-4E80-A37F-0DD6BF2CAC5D}"/>
              </a:ext>
            </a:extLst>
          </p:cNvPr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B73B63-B464-488D-8C00-B60B457EE5D3}"/>
              </a:ext>
            </a:extLst>
          </p:cNvPr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1B931D-64B5-4978-B841-B7AA3E0AE3EB}"/>
              </a:ext>
            </a:extLst>
          </p:cNvPr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868C3A-30A9-45BD-AD79-31C3BBA8FACF}"/>
              </a:ext>
            </a:extLst>
          </p:cNvPr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116AC-B760-4852-A4C1-52E8021DBF35}"/>
              </a:ext>
            </a:extLst>
          </p:cNvPr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3DB165-B111-445C-9181-86B47CABBF3A}"/>
              </a:ext>
            </a:extLst>
          </p:cNvPr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45F983-C5EE-4E69-AF10-6D66879AF3CE}"/>
              </a:ext>
            </a:extLst>
          </p:cNvPr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AE5A3B-2AED-4A67-A2C4-9A1633610FEF}"/>
              </a:ext>
            </a:extLst>
          </p:cNvPr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8C8BA6-31BC-46C6-A214-8BC71A16B563}"/>
              </a:ext>
            </a:extLst>
          </p:cNvPr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F042D38-0607-4D1D-A863-D8C88328686F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628A205-BAB0-4276-BF22-4C97E59A870F}"/>
              </a:ext>
            </a:extLst>
          </p:cNvPr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FF5D24C-5629-423D-87DB-565B7E8ED7A7}"/>
              </a:ext>
            </a:extLst>
          </p:cNvPr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581453-4CF9-4F4E-88FC-33D13F82BEFD}"/>
              </a:ext>
            </a:extLst>
          </p:cNvPr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D642AFD-632B-4B7A-AE82-A368AADFE14F}"/>
              </a:ext>
            </a:extLst>
          </p:cNvPr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347E141-55E8-405C-8C51-D45CA73AEBCB}"/>
              </a:ext>
            </a:extLst>
          </p:cNvPr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012F5CD-9383-451B-B0F6-BC552E132336}"/>
              </a:ext>
            </a:extLst>
          </p:cNvPr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064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83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30245E7-0B3C-48F4-B03B-E873C712439F}"/>
              </a:ext>
            </a:extLst>
          </p:cNvPr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85C762-F5CD-48F1-B022-10504FC19FF0}"/>
                </a:ext>
              </a:extLst>
            </p:cNvPr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0DB9F-12B5-421A-A406-64178AC36C38}"/>
                </a:ext>
              </a:extLst>
            </p:cNvPr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>
              <a:extLst>
                <a:ext uri="{FF2B5EF4-FFF2-40B4-BE49-F238E27FC236}">
                  <a16:creationId xmlns:a16="http://schemas.microsoft.com/office/drawing/2014/main" id="{5C442685-5482-4C89-887D-67B8FE66B85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B32F59-AA64-4B27-8EF3-8545B5B13827}"/>
                </a:ext>
              </a:extLst>
            </p:cNvPr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108C805-E8E3-4E29-9283-66C8EB8B4B92}"/>
                </a:ext>
              </a:extLst>
            </p:cNvPr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48C74E0-8456-424B-A2EF-FDB0FD88CEAF}"/>
                </a:ext>
              </a:extLst>
            </p:cNvPr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FF1DF3F-E4A8-4336-AED5-9FC381BE5189}"/>
                </a:ext>
              </a:extLst>
            </p:cNvPr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AC087-3F59-4F84-B10D-AA6465DE9386}"/>
                </a:ext>
              </a:extLst>
            </p:cNvPr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0AAE9B9-4A3B-4686-A7FD-2B12BAB7C5BD}"/>
                </a:ext>
              </a:extLst>
            </p:cNvPr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8472FCC-585B-4C04-9DCC-CA6897AD898D}"/>
                </a:ext>
              </a:extLst>
            </p:cNvPr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F059ECD-3466-4EA0-A418-254ECF399BA0}"/>
                </a:ext>
              </a:extLst>
            </p:cNvPr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9DD47E8-7B33-43A5-95DE-83D757DA1530}"/>
                </a:ext>
              </a:extLst>
            </p:cNvPr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C9FC80E-D074-4E31-9785-9186C024E41E}"/>
                </a:ext>
              </a:extLst>
            </p:cNvPr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E596E2-E6E3-4665-9BFB-96A3C6A07481}"/>
                </a:ext>
              </a:extLst>
            </p:cNvPr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DC046-7716-4CE0-9B21-11D3EDDF6903}"/>
                </a:ext>
              </a:extLst>
            </p:cNvPr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9FB82B2-575A-4D3C-808B-5BB4240EEFE7}"/>
                </a:ext>
              </a:extLst>
            </p:cNvPr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070C0D7-58CC-4BE6-96D1-62A1093B2A7C}"/>
                </a:ext>
              </a:extLst>
            </p:cNvPr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FAE155E-171C-487B-95DB-35C6EF1BBCC4}"/>
                </a:ext>
              </a:extLst>
            </p:cNvPr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E12C6DF-6F5D-4483-999F-B2ECEB20FF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FFC6085-4EB8-40F8-8D47-9409C6ABE503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2930654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7/28/2021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CEAE37-61F3-4825-9302-4C9EF5E6D972}"/>
              </a:ext>
            </a:extLst>
          </p:cNvPr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8402D2-2DAF-480B-B0B1-B73F3FD6229E}"/>
                </a:ext>
              </a:extLst>
            </p:cNvPr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C163C-E66D-44C2-B960-60DE903627C3}"/>
                </a:ext>
              </a:extLst>
            </p:cNvPr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>
              <a:extLst>
                <a:ext uri="{FF2B5EF4-FFF2-40B4-BE49-F238E27FC236}">
                  <a16:creationId xmlns:a16="http://schemas.microsoft.com/office/drawing/2014/main" id="{46659A37-77E0-4CCE-BE55-CBBDE27BCC4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21945D-6A19-4E91-95E8-DE640369AEEB}"/>
                </a:ext>
              </a:extLst>
            </p:cNvPr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C50CA2E-C690-42B2-BAEB-51CCCEED6709}"/>
                </a:ext>
              </a:extLst>
            </p:cNvPr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246CEE6-86BA-42E6-B606-B39352466648}"/>
                </a:ext>
              </a:extLst>
            </p:cNvPr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43385EB-3CCA-429E-8FE3-0C9F7A9FB7F5}"/>
                </a:ext>
              </a:extLst>
            </p:cNvPr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0417559-48F3-4924-AE25-412A6A37ADC2}"/>
                </a:ext>
              </a:extLst>
            </p:cNvPr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CA4D5D3-629D-445D-BC40-F6E7F1253647}"/>
                </a:ext>
              </a:extLst>
            </p:cNvPr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C93CCBA-520D-40C5-AEE8-D2B11AAA515E}"/>
                </a:ext>
              </a:extLst>
            </p:cNvPr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37DB4DB-B7C9-4BDB-82A4-6BB36D099512}"/>
                </a:ext>
              </a:extLst>
            </p:cNvPr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7A34416-B2A9-4443-981F-7836401268B0}"/>
                </a:ext>
              </a:extLst>
            </p:cNvPr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C56C806-8CC8-4F38-8BA3-7186F8352CA8}"/>
                </a:ext>
              </a:extLst>
            </p:cNvPr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0AE33B-D116-403D-A451-8060CC414AB2}"/>
                </a:ext>
              </a:extLst>
            </p:cNvPr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98744A-CDF7-4E73-A1FD-C75CBE874B8F}"/>
                </a:ext>
              </a:extLst>
            </p:cNvPr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A68B548-B024-4E75-8F79-AE7569AE7813}"/>
                </a:ext>
              </a:extLst>
            </p:cNvPr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E46789A-11DB-4343-BD21-5D0FBA32973A}"/>
                </a:ext>
              </a:extLst>
            </p:cNvPr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1634A6D-2251-4A7E-AA39-C04EBA7DFDC5}"/>
                </a:ext>
              </a:extLst>
            </p:cNvPr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B0272DCF-0ED3-4EBB-AE55-8FD07F6BA1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309C2-BC2C-4DAA-9986-95329F79FE74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39014757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7/28/2021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5A50D4-C294-4D3A-A9DD-D2AAC5CD67BD}"/>
              </a:ext>
            </a:extLst>
          </p:cNvPr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9A53C64-1B0C-4A60-8AB4-6534F386D610}"/>
                </a:ext>
              </a:extLst>
            </p:cNvPr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0EC78F-B260-4D5B-8591-CCCB11CD91D1}"/>
                </a:ext>
              </a:extLst>
            </p:cNvPr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2" descr="http://www.nasa.gov/sites/default/files/images/nasaLogo-570x450.png">
              <a:extLst>
                <a:ext uri="{FF2B5EF4-FFF2-40B4-BE49-F238E27FC236}">
                  <a16:creationId xmlns:a16="http://schemas.microsoft.com/office/drawing/2014/main" id="{78F63412-268A-441B-B4EC-958A252C1DD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0E876E-1BF6-4793-896C-B33FD76E0B00}"/>
                </a:ext>
              </a:extLst>
            </p:cNvPr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2C1F9-4B2C-46CF-8530-7C30EF67350A}"/>
                </a:ext>
              </a:extLst>
            </p:cNvPr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A09DADA-3B39-4D2A-A1B3-37DFABD1395E}"/>
                </a:ext>
              </a:extLst>
            </p:cNvPr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1E4CD65-9877-4260-A22B-24839F39D111}"/>
                </a:ext>
              </a:extLst>
            </p:cNvPr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35E6582-26BB-4481-AD01-2DFCCE0F17BE}"/>
                </a:ext>
              </a:extLst>
            </p:cNvPr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3F3CC7-931F-424F-81BD-140AD10D6619}"/>
                </a:ext>
              </a:extLst>
            </p:cNvPr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DED23EE-B273-4F5F-90FE-71BD2F547DDD}"/>
                </a:ext>
              </a:extLst>
            </p:cNvPr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9B5845C-749C-432F-8EFE-5E74E9CA6E4B}"/>
                </a:ext>
              </a:extLst>
            </p:cNvPr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5549BDB-2EEC-4680-A808-C0766EE4BCF2}"/>
                </a:ext>
              </a:extLst>
            </p:cNvPr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E672193-D6B8-45A3-9973-C066D6E3D698}"/>
                </a:ext>
              </a:extLst>
            </p:cNvPr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60CC8C-5300-4767-98D1-D4E18D17E35D}"/>
                </a:ext>
              </a:extLst>
            </p:cNvPr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74E1E7-F270-4BF4-BCC4-FF18A90D419F}"/>
                </a:ext>
              </a:extLst>
            </p:cNvPr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0EB2B36-AFD1-4E85-9293-248EC12B47A3}"/>
                </a:ext>
              </a:extLst>
            </p:cNvPr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B72617A-79E8-42B6-8D2C-DF6DFDB5B51C}"/>
                </a:ext>
              </a:extLst>
            </p:cNvPr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C4CBBCB-CC99-4C1C-B928-002EA6E40358}"/>
                </a:ext>
              </a:extLst>
            </p:cNvPr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271F91A2-335C-4389-807E-5F8E7F88AE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1AFF0B3-0471-43EF-B177-31053F577AF1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2331454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7/28/2021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90BFB7-750B-484B-8E91-915A5F37590C}"/>
              </a:ext>
            </a:extLst>
          </p:cNvPr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23189EA-9E2A-486E-A01E-B7DA2390A555}"/>
                </a:ext>
              </a:extLst>
            </p:cNvPr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BA01DC-A007-4DF9-BA66-97F4385C3473}"/>
                </a:ext>
              </a:extLst>
            </p:cNvPr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2" descr="http://www.nasa.gov/sites/default/files/images/nasaLogo-570x450.png">
              <a:extLst>
                <a:ext uri="{FF2B5EF4-FFF2-40B4-BE49-F238E27FC236}">
                  <a16:creationId xmlns:a16="http://schemas.microsoft.com/office/drawing/2014/main" id="{C5D09712-C636-4C2B-BFCA-ED6CA132168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3FE4F86-E3BA-4B79-B5D5-20F05FEDEA54}"/>
                </a:ext>
              </a:extLst>
            </p:cNvPr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82FA28-A9F7-473F-B31E-14E42DCDA00A}"/>
                </a:ext>
              </a:extLst>
            </p:cNvPr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CAE6E2-DEDC-45DE-A7A4-B585DD591CA3}"/>
                </a:ext>
              </a:extLst>
            </p:cNvPr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C985684-A248-4ECD-8106-A312CA600616}"/>
                </a:ext>
              </a:extLst>
            </p:cNvPr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267D90-9293-4195-85FA-E26BB85DB9A9}"/>
                </a:ext>
              </a:extLst>
            </p:cNvPr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D14B122-6B21-4734-BD4D-E3EB9DFFA191}"/>
                </a:ext>
              </a:extLst>
            </p:cNvPr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BED4419-FAA5-4029-910F-DD702E4E03BC}"/>
                </a:ext>
              </a:extLst>
            </p:cNvPr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4C72D6C-36E3-4E03-949C-F89CA6C6C9BF}"/>
                </a:ext>
              </a:extLst>
            </p:cNvPr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7218B0-C1B3-4B79-B957-60067700DEAF}"/>
                </a:ext>
              </a:extLst>
            </p:cNvPr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B54B04A-56EA-4A26-8BE5-6E08722A484B}"/>
                </a:ext>
              </a:extLst>
            </p:cNvPr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12F3F9-05FD-4AAB-9421-2A7AC52CB1E6}"/>
                </a:ext>
              </a:extLst>
            </p:cNvPr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B7D94C7-978A-4A0A-9E35-1AFEC990B0D4}"/>
                </a:ext>
              </a:extLst>
            </p:cNvPr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70540DA-66F1-4B48-B0F1-89C1EA380F36}"/>
                </a:ext>
              </a:extLst>
            </p:cNvPr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DAD0815-0AC8-4B14-ADEA-5B6754DA4312}"/>
                </a:ext>
              </a:extLst>
            </p:cNvPr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0D643A3-7129-424C-8547-618BC1EAC919}"/>
                </a:ext>
              </a:extLst>
            </p:cNvPr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904F7E8E-207F-470D-AE9E-F3D7210EFB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7648F55-33C6-40B8-831C-FD8A69DA5013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1135519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975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549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8BD33-461B-4688-8AB9-170C7688F2F3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59726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8BD33-461B-4688-8AB9-170C7688F2F3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378846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8BD33-461B-4688-8AB9-170C7688F2F3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11670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8BD33-461B-4688-8AB9-170C7688F2F3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0614833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8BD33-461B-4688-8AB9-170C7688F2F3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72527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283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E75583-32D6-451A-9132-35CCE970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A9CB5-B780-4375-BD21-0B034664C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ED414-A157-462F-9A3B-8A55C162A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F97C4-2C57-48F3-8F81-8D1E95D0A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B6AF2-3E51-47BC-B756-C2624D770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0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1C0D1-A4B4-447C-8956-3C66F814AD6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83338CF-045B-4ADE-BAC6-47FA676FC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5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14438"/>
            <a:ext cx="10237862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  <a:t>Modeling of Electrolyte Conductivity in </a:t>
            </a:r>
            <a:b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  <a:t>a Solid State Cathode Structure  </a:t>
            </a:r>
            <a:b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8"/>
            <a:ext cx="9144000" cy="627062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Malik Satterwhite-Austin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Vesselin Yamakov and Yi Lin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2387" y="5678323"/>
            <a:ext cx="4327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cs typeface="Times New Roman" panose="02020603050405020304" pitchFamily="18" charset="0"/>
              </a:rPr>
              <a:t>2021 Summer Student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sz="2600" dirty="0"/>
              <a:t>SABERS – (Solid-state Architecture Batteries for Enhanced Rechargeability and Safety).</a:t>
            </a:r>
          </a:p>
          <a:p>
            <a:r>
              <a:rPr lang="en-US" sz="2600" dirty="0"/>
              <a:t>Solid-State battery: </a:t>
            </a:r>
          </a:p>
          <a:p>
            <a:pPr lvl="1"/>
            <a:r>
              <a:rPr lang="en-US" sz="2600" dirty="0"/>
              <a:t>Non flammable solid materials inside of the battery.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87B09F-5116-4DDF-A6C3-E7BB5BC1E7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1454150"/>
            <a:ext cx="3133725" cy="330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09508F-75BD-453D-99D8-EC8474544973}"/>
              </a:ext>
            </a:extLst>
          </p:cNvPr>
          <p:cNvSpPr txBox="1"/>
          <p:nvPr/>
        </p:nvSpPr>
        <p:spPr>
          <a:xfrm>
            <a:off x="6416581" y="4762500"/>
            <a:ext cx="4348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Illustrated by: Dr. Rocco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Viggiano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Dr. James Wu, and Dr. John Connell</a:t>
            </a:r>
          </a:p>
        </p:txBody>
      </p:sp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2087"/>
            <a:ext cx="5418666" cy="388077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Solid Electrolyte Sphere Approximation Model</a:t>
            </a:r>
          </a:p>
          <a:p>
            <a:r>
              <a:rPr lang="en-US" sz="2800" dirty="0"/>
              <a:t>Spherical particles are randomly placed inside the cathode</a:t>
            </a:r>
          </a:p>
          <a:p>
            <a:r>
              <a:rPr lang="en-US" sz="2800" dirty="0"/>
              <a:t>The cathode is then compressed to achieve the optimal density</a:t>
            </a:r>
          </a:p>
          <a:p>
            <a:r>
              <a:rPr lang="en-US" sz="2800" dirty="0"/>
              <a:t> Power output:</a:t>
            </a:r>
          </a:p>
          <a:p>
            <a:pPr lvl="1"/>
            <a:r>
              <a:rPr lang="en-US" sz="2800" dirty="0"/>
              <a:t>Electron and Lithium-ion conductivity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355397-971A-4784-AE15-2C7B41EAF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157" y="1166462"/>
            <a:ext cx="2328121" cy="24244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15AA9B-4396-47CE-8B71-97DBBD7660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998" y="259749"/>
            <a:ext cx="2328121" cy="17690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34D6AC-415D-4857-87F3-B68487834295}"/>
              </a:ext>
            </a:extLst>
          </p:cNvPr>
          <p:cNvSpPr txBox="1"/>
          <p:nvPr/>
        </p:nvSpPr>
        <p:spPr>
          <a:xfrm>
            <a:off x="6285176" y="1724487"/>
            <a:ext cx="2483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40 nm sized spheres randomly placed in a simulated cathode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DF72FC-B488-4876-A365-ED2CFB1A3AFC}"/>
              </a:ext>
            </a:extLst>
          </p:cNvPr>
          <p:cNvSpPr txBox="1"/>
          <p:nvPr/>
        </p:nvSpPr>
        <p:spPr>
          <a:xfrm>
            <a:off x="8590663" y="3671709"/>
            <a:ext cx="232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2: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spheres in Figure 1 condensed to reach a higher density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ED8754C-6842-41BE-8F7B-89AEDE177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176" y="3190694"/>
            <a:ext cx="1938337" cy="17852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1D5743B-1789-47CB-947E-D5FB862F32FD}"/>
              </a:ext>
            </a:extLst>
          </p:cNvPr>
          <p:cNvSpPr txBox="1"/>
          <p:nvPr/>
        </p:nvSpPr>
        <p:spPr>
          <a:xfrm>
            <a:off x="6195702" y="4979312"/>
            <a:ext cx="2394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3: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tested power output in the cathode.</a:t>
            </a:r>
          </a:p>
        </p:txBody>
      </p:sp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Why/Purpose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389612" cy="3880773"/>
          </a:xfrm>
        </p:spPr>
        <p:txBody>
          <a:bodyPr>
            <a:normAutofit/>
          </a:bodyPr>
          <a:lstStyle/>
          <a:p>
            <a:r>
              <a:rPr lang="en-US" sz="2600" dirty="0"/>
              <a:t>Create an improved cathode composition for an efficient solid-state battery</a:t>
            </a:r>
          </a:p>
          <a:p>
            <a:r>
              <a:rPr lang="en-US" sz="2600" dirty="0"/>
              <a:t>Study the conductivity, </a:t>
            </a:r>
            <a:r>
              <a:rPr lang="el-GR" sz="2600" dirty="0"/>
              <a:t>σ</a:t>
            </a:r>
            <a:r>
              <a:rPr lang="en-US" sz="2600" dirty="0"/>
              <a:t>, of the cathode constructed of conductive and non-conductive randomly compacted spheres subject to Maxwells equation:</a:t>
            </a:r>
          </a:p>
          <a:p>
            <a:pPr marL="457200" lvl="1" indent="0">
              <a:buNone/>
            </a:pPr>
            <a:r>
              <a:rPr lang="el-GR" sz="2600" dirty="0"/>
              <a:t>σ</a:t>
            </a:r>
            <a:r>
              <a:rPr lang="pt-BR" sz="2600" i="1" dirty="0"/>
              <a:t>/</a:t>
            </a:r>
            <a:r>
              <a:rPr lang="el-GR" sz="2600" dirty="0"/>
              <a:t>σ</a:t>
            </a:r>
            <a:r>
              <a:rPr lang="pt-BR" sz="2600" i="1" baseline="-25000" dirty="0"/>
              <a:t>o</a:t>
            </a:r>
            <a:r>
              <a:rPr lang="pt-BR" sz="2600" i="1" dirty="0"/>
              <a:t> </a:t>
            </a:r>
            <a:r>
              <a:rPr lang="pt-BR" sz="2600" dirty="0"/>
              <a:t>= ½(3p- 1); </a:t>
            </a:r>
          </a:p>
          <a:p>
            <a:pPr marL="457200" lvl="1" indent="0">
              <a:buNone/>
            </a:pPr>
            <a:r>
              <a:rPr lang="pt-BR" sz="2600" dirty="0" err="1"/>
              <a:t>p</a:t>
            </a:r>
            <a:r>
              <a:rPr lang="pt-BR" sz="2600" dirty="0"/>
              <a:t> = </a:t>
            </a:r>
            <a:r>
              <a:rPr lang="pt-BR" sz="2600" dirty="0" err="1"/>
              <a:t>fraction</a:t>
            </a:r>
            <a:r>
              <a:rPr lang="pt-BR" sz="2600" dirty="0"/>
              <a:t> </a:t>
            </a:r>
            <a:r>
              <a:rPr lang="pt-BR" sz="2600" dirty="0" err="1"/>
              <a:t>of</a:t>
            </a:r>
            <a:r>
              <a:rPr lang="pt-BR" sz="2600" dirty="0"/>
              <a:t> </a:t>
            </a:r>
            <a:r>
              <a:rPr lang="pt-BR" sz="2600" dirty="0" err="1"/>
              <a:t>conductive</a:t>
            </a:r>
            <a:r>
              <a:rPr lang="pt-BR" sz="2600" dirty="0"/>
              <a:t> </a:t>
            </a:r>
            <a:r>
              <a:rPr lang="pt-BR" sz="2600" dirty="0" err="1"/>
              <a:t>spheres</a:t>
            </a:r>
            <a:r>
              <a:rPr lang="pt-BR" sz="2600" dirty="0"/>
              <a:t> </a:t>
            </a:r>
          </a:p>
          <a:p>
            <a:pPr marL="457200" lvl="1" indent="0">
              <a:buNone/>
            </a:pPr>
            <a:r>
              <a:rPr lang="el-GR" sz="2600" dirty="0"/>
              <a:t>σ</a:t>
            </a:r>
            <a:r>
              <a:rPr lang="pt-BR" sz="2600" i="1" baseline="-25000" dirty="0"/>
              <a:t>o</a:t>
            </a:r>
            <a:r>
              <a:rPr lang="pt-BR" sz="2600" dirty="0"/>
              <a:t> = </a:t>
            </a:r>
            <a:r>
              <a:rPr lang="pt-BR" sz="2600" dirty="0" err="1"/>
              <a:t>conductivity</a:t>
            </a:r>
            <a:r>
              <a:rPr lang="pt-BR" sz="2600" dirty="0"/>
              <a:t> </a:t>
            </a:r>
            <a:r>
              <a:rPr lang="pt-BR" sz="2600" dirty="0" err="1"/>
              <a:t>at</a:t>
            </a:r>
            <a:r>
              <a:rPr lang="pt-BR" sz="2600" dirty="0"/>
              <a:t> </a:t>
            </a:r>
            <a:r>
              <a:rPr lang="pt-BR" sz="2600" dirty="0" err="1"/>
              <a:t>p</a:t>
            </a:r>
            <a:r>
              <a:rPr lang="pt-BR" sz="2600" dirty="0"/>
              <a:t>=1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17B1104-FA23-4CF5-BB98-48A1999172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371753"/>
              </p:ext>
            </p:extLst>
          </p:nvPr>
        </p:nvGraphicFramePr>
        <p:xfrm>
          <a:off x="1620078" y="1396170"/>
          <a:ext cx="8497957" cy="4348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013F89C-B0B4-194B-90D0-3C0D68AF9613}"/>
                  </a:ext>
                </a:extLst>
              </p:cNvPr>
              <p:cNvSpPr txBox="1"/>
              <p:nvPr/>
            </p:nvSpPr>
            <p:spPr>
              <a:xfrm>
                <a:off x="6009551" y="5288994"/>
                <a:ext cx="760593" cy="34567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−1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013F89C-B0B4-194B-90D0-3C0D68AF9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9551" y="5288994"/>
                <a:ext cx="760593" cy="345672"/>
              </a:xfrm>
              <a:prstGeom prst="rect">
                <a:avLst/>
              </a:prstGeom>
              <a:blipFill>
                <a:blip r:embed="rId3"/>
                <a:stretch>
                  <a:fillRect l="-4000" t="-3571" b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EE2A50-B7B7-984C-8516-7FEB980422F2}"/>
                  </a:ext>
                </a:extLst>
              </p:cNvPr>
              <p:cNvSpPr txBox="1"/>
              <p:nvPr/>
            </p:nvSpPr>
            <p:spPr>
              <a:xfrm>
                <a:off x="4693155" y="4681321"/>
                <a:ext cx="565026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−1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EE2A50-B7B7-984C-8516-7FEB98042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155" y="4681321"/>
                <a:ext cx="565026" cy="184666"/>
              </a:xfrm>
              <a:prstGeom prst="rect">
                <a:avLst/>
              </a:prstGeom>
              <a:blipFill>
                <a:blip r:embed="rId4"/>
                <a:stretch>
                  <a:fillRect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C6E8A-35C0-9543-994B-4582AF50F1E1}"/>
                  </a:ext>
                </a:extLst>
              </p:cNvPr>
              <p:cNvSpPr txBox="1"/>
              <p:nvPr/>
            </p:nvSpPr>
            <p:spPr>
              <a:xfrm>
                <a:off x="1620078" y="2177403"/>
                <a:ext cx="502638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C6E8A-35C0-9543-994B-4582AF50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0078" y="2177403"/>
                <a:ext cx="502638" cy="246221"/>
              </a:xfrm>
              <a:prstGeom prst="rect">
                <a:avLst/>
              </a:prstGeom>
              <a:blipFill>
                <a:blip r:embed="rId5"/>
                <a:stretch>
                  <a:fillRect l="-41463" t="-153659" r="-79268" b="-243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Maxwell’s formula for conductivity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7104591" cy="3880773"/>
          </a:xfrm>
        </p:spPr>
        <p:txBody>
          <a:bodyPr>
            <a:normAutofit/>
          </a:bodyPr>
          <a:lstStyle/>
          <a:p>
            <a:r>
              <a:rPr lang="en-US" sz="2000" dirty="0"/>
              <a:t>Maxwells' formula presumes that equation 1/2(3p-1) (p= fraction of the conductive spheres) will approximately equate to the corresponding σ/</a:t>
            </a:r>
            <a:r>
              <a:rPr lang="en-US" sz="2000" dirty="0" err="1"/>
              <a:t>σ</a:t>
            </a:r>
            <a:r>
              <a:rPr lang="en-US" sz="2000" baseline="-25000" dirty="0" err="1"/>
              <a:t>o</a:t>
            </a:r>
            <a:r>
              <a:rPr lang="en-US" sz="2000" dirty="0"/>
              <a:t> point</a:t>
            </a:r>
          </a:p>
          <a:p>
            <a:r>
              <a:rPr lang="en-US" sz="2000" dirty="0"/>
              <a:t>The more insulating spheres added the less conductive the mixture becomes</a:t>
            </a:r>
          </a:p>
          <a:p>
            <a:r>
              <a:rPr lang="en-US" sz="2000" dirty="0"/>
              <a:t>Simulated data is consistent with the experimental data published by J.P. FITZPATRICK </a:t>
            </a:r>
            <a:r>
              <a:rPr lang="en-US" dirty="0"/>
              <a:t>PHYSICS LETTERS 47A (1974) 207.</a:t>
            </a:r>
            <a:endParaRPr lang="en-US" sz="2600" dirty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3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Steps/Outlook/Future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With more time on this project, I would:</a:t>
            </a:r>
          </a:p>
          <a:p>
            <a:pPr lvl="1"/>
            <a:r>
              <a:rPr lang="en-US" sz="2400" dirty="0"/>
              <a:t>Continue to study Maxwells equation using different sized spheres in my simulations.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923866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My Mentors: 							NASA Internship Team:	</a:t>
            </a:r>
          </a:p>
          <a:p>
            <a:pPr marL="0" indent="0">
              <a:buNone/>
            </a:pPr>
            <a:r>
              <a:rPr lang="en-US" sz="2600" dirty="0"/>
              <a:t>	Dr. Yamakov								Langley Research 		</a:t>
            </a:r>
          </a:p>
          <a:p>
            <a:pPr marL="0" indent="0">
              <a:buNone/>
            </a:pPr>
            <a:r>
              <a:rPr lang="en-US" sz="2600" dirty="0"/>
              <a:t>	Dr. Lin									Center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My lab mates: </a:t>
            </a:r>
          </a:p>
          <a:p>
            <a:pPr marL="0" indent="0">
              <a:buNone/>
            </a:pPr>
            <a:r>
              <a:rPr lang="en-US" sz="2600" dirty="0"/>
              <a:t>	Brandon Walker, Elizabeth A Barrios, April Rains,</a:t>
            </a:r>
          </a:p>
          <a:p>
            <a:pPr marL="0" indent="0">
              <a:buNone/>
            </a:pPr>
            <a:r>
              <a:rPr lang="en-US" sz="2600" dirty="0"/>
              <a:t>and </a:t>
            </a:r>
            <a:r>
              <a:rPr lang="en-US" sz="2600" dirty="0" err="1"/>
              <a:t>Jystin</a:t>
            </a:r>
            <a:r>
              <a:rPr lang="en-US" sz="2600" dirty="0"/>
              <a:t> Lewis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3320-0F53-4550-A7FD-728F1BCB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670872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2883E6-4E45-469D-A6CD-CBF4B7EC55C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20201</TotalTime>
  <Words>384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.AppleSystemUIFont</vt:lpstr>
      <vt:lpstr>Arial</vt:lpstr>
      <vt:lpstr>Arial</vt:lpstr>
      <vt:lpstr>Arial Bold</vt:lpstr>
      <vt:lpstr>Calibri</vt:lpstr>
      <vt:lpstr>Calibri Light</vt:lpstr>
      <vt:lpstr>Cambria Math</vt:lpstr>
      <vt:lpstr>Trebuchet MS</vt:lpstr>
      <vt:lpstr>Wingdings 3</vt:lpstr>
      <vt:lpstr>Office Theme</vt:lpstr>
      <vt:lpstr>2_Office Theme</vt:lpstr>
      <vt:lpstr>Facet</vt:lpstr>
      <vt:lpstr>Modeling of Electrolyte Conductivity in  a Solid State Cathode Structure   </vt:lpstr>
      <vt:lpstr>Background</vt:lpstr>
      <vt:lpstr>SESAM</vt:lpstr>
      <vt:lpstr>Why/Purpose</vt:lpstr>
      <vt:lpstr>Results</vt:lpstr>
      <vt:lpstr>Maxwell’s formula for conductivity</vt:lpstr>
      <vt:lpstr>Next Steps/Outlook/Future Work</vt:lpstr>
      <vt:lpstr>Acknowledgements</vt:lpstr>
      <vt:lpstr>Questions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Satterwhite-Austin, Malik A. (LARC-D307)[UNIVERSITIES SPACE RESEARCH ASSOCIATION]</cp:lastModifiedBy>
  <cp:revision>464</cp:revision>
  <dcterms:created xsi:type="dcterms:W3CDTF">2016-08-05T18:34:48Z</dcterms:created>
  <dcterms:modified xsi:type="dcterms:W3CDTF">2021-07-28T13:55:31Z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