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18">
  <p:sldMasterIdLst>
    <p:sldMasterId id="2147483660" r:id="rId4"/>
    <p:sldMasterId id="2147483673" r:id="rId5"/>
  </p:sldMasterIdLst>
  <p:notesMasterIdLst>
    <p:notesMasterId r:id="rId21"/>
  </p:notesMasterIdLst>
  <p:sldIdLst>
    <p:sldId id="1897" r:id="rId6"/>
    <p:sldId id="1920" r:id="rId7"/>
    <p:sldId id="1913" r:id="rId8"/>
    <p:sldId id="1914" r:id="rId9"/>
    <p:sldId id="1912" r:id="rId10"/>
    <p:sldId id="1923" r:id="rId11"/>
    <p:sldId id="1924" r:id="rId12"/>
    <p:sldId id="1922" r:id="rId13"/>
    <p:sldId id="1915" r:id="rId14"/>
    <p:sldId id="1917" r:id="rId15"/>
    <p:sldId id="1916" r:id="rId16"/>
    <p:sldId id="1918" r:id="rId17"/>
    <p:sldId id="1919" r:id="rId18"/>
    <p:sldId id="1921" r:id="rId19"/>
    <p:sldId id="189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65"/>
    <p:restoredTop sz="94694"/>
  </p:normalViewPr>
  <p:slideViewPr>
    <p:cSldViewPr snapToGrid="0" snapToObjects="1">
      <p:cViewPr varScale="1">
        <p:scale>
          <a:sx n="110" d="100"/>
          <a:sy n="110" d="100"/>
        </p:scale>
        <p:origin x="1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26975D-2FD8-4260-8CA8-ECC7A680FB9B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485094-59BD-496A-838B-26B26891E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838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100AAAC3-8F78-1C4C-B959-8C6F368DC1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C6D95EA-4B47-6349-B2C2-212D3ECD8E89}"/>
              </a:ext>
            </a:extLst>
          </p:cNvPr>
          <p:cNvSpPr txBox="1"/>
          <p:nvPr userDrawn="1"/>
        </p:nvSpPr>
        <p:spPr>
          <a:xfrm>
            <a:off x="807260" y="651204"/>
            <a:ext cx="52887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Aeronautics and Space Administration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E0EB3-2DBC-0F40-98D0-6652C60A2C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7260" y="2942387"/>
            <a:ext cx="7676340" cy="1274762"/>
          </a:xfrm>
        </p:spPr>
        <p:txBody>
          <a:bodyPr anchor="t">
            <a:noAutofit/>
          </a:bodyPr>
          <a:lstStyle>
            <a:lvl1pPr algn="l">
              <a:defRPr sz="47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C9FCCA-7E9F-8345-AE4B-8A1649D460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07260" y="4364787"/>
            <a:ext cx="7676340" cy="1488440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3539AA-42F9-1441-85F8-283DA3D37E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7705" y="338876"/>
            <a:ext cx="931059" cy="77239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FCEA98A-6763-E14A-83EC-293F9BF56540}"/>
              </a:ext>
            </a:extLst>
          </p:cNvPr>
          <p:cNvSpPr txBox="1"/>
          <p:nvPr userDrawn="1"/>
        </p:nvSpPr>
        <p:spPr>
          <a:xfrm>
            <a:off x="10363913" y="6452046"/>
            <a:ext cx="15341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www.nasa.gov</a:t>
            </a:r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F59C2EB3-E198-FD49-8F89-87A452375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FC4746-DF12-4373-8551-B6FF5D3A05B9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D9B83BAB-DC43-CD4D-96EE-48E7DC07F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221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Tri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0FFB1-95C8-154C-ABEB-94D84C66C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6A49B-6BBF-5A4E-8342-5A880A3A0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" y="1554480"/>
            <a:ext cx="11795760" cy="48053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344D7-BCFF-784E-8975-79A0932C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029AD8D-578F-4A04-B1CA-B3A224CA5B23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A30E6-0B82-5D40-A654-76CD6D3EC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401DC-1F81-E34D-82E3-959FF795F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A21668-7E2D-D34B-8F28-D8590BEFEB5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4F4100-54F3-0E4B-827A-1261A60D5AC9}"/>
              </a:ext>
            </a:extLst>
          </p:cNvPr>
          <p:cNvSpPr txBox="1"/>
          <p:nvPr userDrawn="1"/>
        </p:nvSpPr>
        <p:spPr>
          <a:xfrm>
            <a:off x="11945815" y="256735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975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Swoos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1D4AA14-4063-2443-A9D6-0BCB844EB0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30FFB1-95C8-154C-ABEB-94D84C66C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6A49B-6BBF-5A4E-8342-5A880A3A0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344D7-BCFF-784E-8975-79A0932C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F9E68D8-4EED-4F78-A900-C27D65D51E91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A30E6-0B82-5D40-A654-76CD6D3EC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401DC-1F81-E34D-82E3-959FF795F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A21668-7E2D-D34B-8F28-D8590BEFEB5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6543" y="11430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399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827E313-3DA8-8C46-8AD9-F5ECBC5ACB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9E59E8-1875-B141-9FDB-1641CDE39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F8A4096-CAC7-41C7-8C45-A15752654690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2D66B3-E2E9-3F46-B8EA-87CDA0E4E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421A84-9834-FF4B-BBAF-34F4F9586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AA21668-7E2D-D34B-8F28-D8590BEFE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92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C1E86-7A73-5B47-893D-57C07E3F2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21C57-5C13-7442-8B9B-C435902332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C8F913-E8D8-7A43-B5CA-55E34B8BDE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C65B3-D09A-7C49-90AF-3732B38B5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A958-9DD9-441E-9436-08B93382A26E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428249-EB91-B84C-A7A8-BF47D24C9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84B752-72EA-CB43-88DF-11D337EE6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740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F7714-F9DE-5549-A994-E31DDFC27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7BC61-2A6B-F14D-AEE7-F6FE4689F9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885B73-736E-5541-A0FF-612927D0FF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DF2F5D-4F65-5446-9DED-1A5834D1B1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7DB25A-2C98-7842-A2B3-468F36DE21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D2AA16-D324-D448-93CC-86341AC76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969B5-78F1-4B86-AB24-5D142F0FF242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A97442-3BAC-C744-955E-3FA557640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DC992F-CCB6-434D-861D-32D643E26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398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A0EB3-F186-354B-9BFE-C379EC6AF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3CCBB0-51C3-2F48-8D70-04ECAB38F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871A9-7CF2-462B-9167-9835D344926B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078886-FFB1-4843-BF32-3DD3EB91F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2DA97E-A7FF-3A40-B2BF-19DE68288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867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9E59E8-1875-B141-9FDB-1641CDE39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CD35C-2BF6-4F70-9515-9B2AC66A412E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2D66B3-E2E9-3F46-B8EA-87CDA0E4E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421A84-9834-FF4B-BBAF-34F4F9586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460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4405D-2AE0-1E4D-BC0B-B165E5B5E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E354D-4308-AE4E-8570-53157DB40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72F12A-9D13-8E44-A8F9-0DD1BB306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118851-558D-364D-A8D2-4D77969C7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B208D-A841-483D-BAD3-88A42F4CB899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33A453-A4A7-5E4F-80DF-96B4A7B18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D0BC36-6E09-1F4C-A026-C51A6472C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891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8EFCF-B6AE-F64E-A065-FB7141251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DEE119-92F1-7944-A8F4-96BD446DAC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C7911A-F4C7-3340-9C3D-52C9FC3317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0D038A-F2FE-7040-9ED4-22A123E21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D24C1-EDE0-4EC3-B304-B94B374F4701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F92E64-E19F-4946-8E1B-59A7CA3A9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4DA8B8-75CA-2D4B-AD53-06ACD7B64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596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A3E72-5579-D44D-8067-7D7C4A30C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B03802-5AF4-6240-8B23-34C9BDA233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50DFB-DC9E-2945-AB47-F1FF41ED9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2011F-6D30-4136-8EEB-6A35EF4217F4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D7B12C-9BE6-994A-9164-3413500F4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97B8B-DBE4-6B48-9ED6-202B0CF35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421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BED994-87F5-BC46-81D8-BED53FB656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4077A8-331E-EA40-8D4E-3A7B24152F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1EEBB-69EB-884A-B31E-983E90BC1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C4B88-3C06-491C-9D21-5A34FD8DB33C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64505-28DF-3746-B197-9290A0DC8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5A26B-2553-9A42-B48E-5FA34B8E1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590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6A780-2509-3F42-94E3-91A8E78F5D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973B6B-2BFE-374D-A0CD-3A9FAA78A5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3BB9F1-4F64-1440-800F-A922AB438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48E92-44EB-485D-AC21-3692843900FF}" type="datetime1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48E66-3EE9-D149-8550-A1E5BF602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B02713-3F8C-BD48-9735-D12CEA7E2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90D5-9AC0-F848-8808-CD9BF4BC7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365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Swoos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1D4AA14-4063-2443-A9D6-0BCB844EB0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30FFB1-95C8-154C-ABEB-94D84C66C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3537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6A49B-6BBF-5A4E-8342-5A880A3A0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8781"/>
            <a:ext cx="10515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344D7-BCFF-784E-8975-79A0932C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111114-4BAC-4B81-B154-9D6C1B77FB80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A30E6-0B82-5D40-A654-76CD6D3EC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401DC-1F81-E34D-82E3-959FF795F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A21668-7E2D-D34B-8F28-D8590BEFEB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2955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B0D98-61F1-A64A-88CC-80181A6FF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29B42-3BFE-9D49-8943-F148FC1BAF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D5CE56-1579-AB4F-900C-C3093124D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F04D5-C446-44E8-A790-3764AC571848}" type="datetime1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AA53E-B1A4-E046-A02D-F9D850316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5C35C-FF8E-7B43-BC80-B0253D6C0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90D5-9AC0-F848-8808-CD9BF4BC7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6683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F41FC-A19B-834E-9582-A699771D7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D913E1-56F8-2147-8AF8-208AE58FE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78157B-A0DD-8B4D-A706-2B8C4F1C8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4EFB-493F-4BAC-B1D7-CC9B06F65B97}" type="datetime1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E6E3C9-1191-744A-A96D-A18B67073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0C60CA-F943-D64F-9E5C-8C7BD16B5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90D5-9AC0-F848-8808-CD9BF4BC7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72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34B9F-5250-8343-9FF6-03EBAB51C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00BEF-0472-1A49-9C9A-52BA19F143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F7BC96-8B4A-DF40-ADC4-7A7E053FC0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386E54-A825-CF4F-B256-D5D2F88E0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EA6AA-B7DA-4DCA-80A7-BA891D33A77F}" type="datetime1">
              <a:rPr lang="en-US" smtClean="0"/>
              <a:t>8/4/2021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67B28E-D9FF-6B44-9E51-1A035CA18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37C325-2546-6246-921D-AB67A8BF8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90D5-9AC0-F848-8808-CD9BF4BC7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3536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B00F8-5B25-6243-84F7-63FC88637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6C5727-7B5F-E945-ACB2-DB1EC7F1B7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66E3D3-1706-564A-9D6B-FAF1B5A558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F52492-34D7-3B4E-A369-E6D2F33569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154B81-9A01-5F45-AA16-DDDDEC55C9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93B6F4-9116-514C-AD03-BE3791CE1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752C2-226C-42A9-B139-2D2A87DE8AB3}" type="datetime1">
              <a:rPr lang="en-US" smtClean="0"/>
              <a:t>8/4/2021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8929C4-9DA8-D04A-8B97-D15B33CD5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96DFE2-859B-BE46-A1B3-F0F38A082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90D5-9AC0-F848-8808-CD9BF4BC7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0684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EC4E6-F78B-9943-A656-2BA2FB19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FE89BC-CF71-A540-9B2C-ECC942B63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0AE2A-F72D-4BDC-8134-D83F4A145FA5}" type="datetime1">
              <a:rPr lang="en-US" smtClean="0"/>
              <a:t>8/4/2021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020D95-BD7D-4542-9CB5-2D331264B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CD978A-35AC-D547-8290-CE61F7EBD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90D5-9AC0-F848-8808-CD9BF4BC7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8309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739869-1CD1-0E49-880D-C5E993434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BE72-A7FF-48C1-8633-4DE4717C244B}" type="datetime1">
              <a:rPr lang="en-US" smtClean="0"/>
              <a:t>8/4/2021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EE62AF-D1F2-BE49-BEA1-F0DDCA2A4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C5F975-B786-AF4E-89D5-2B63FBCCB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90D5-9AC0-F848-8808-CD9BF4BC7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5354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B8CC8-3FD1-8E43-8C3F-C5D5A3A4D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5C163-7F63-CF49-9F32-5475709EC4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E4D8E2-0C97-784D-AE98-E976E34B73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692EF3-9EDB-5B41-82F6-3D015684E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8998A-E58F-4A73-B35F-73763B1C9307}" type="datetime1">
              <a:rPr lang="en-US" smtClean="0"/>
              <a:t>8/4/2021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26972-6305-8746-87AC-C780A0F40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3256C8-9B15-674E-82AC-A9B50A1F6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90D5-9AC0-F848-8808-CD9BF4BC7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366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2778C-0940-1B44-881E-4B0EF7798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9ED142-F9A7-EA40-81C4-ED2278448D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6948E4-15B5-C243-8647-62ADD18B69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ED9986-8FE9-2E4C-A6E5-160B6A59B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82309-6E0D-4ADC-8FA6-196C77095485}" type="datetime1">
              <a:rPr lang="en-US" smtClean="0"/>
              <a:t>8/4/2021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44BE50-73A2-9E45-9258-D7950B962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9D2C01-8725-F24F-9B10-47703D15F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90D5-9AC0-F848-8808-CD9BF4BC7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1284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6802D-E3F8-BF49-AA45-518BD733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ACA315-8AA9-514B-AF32-D85EFD3411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2B270-D0C2-8B45-BCD0-E01CE982D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AAB0-5458-4442-B6F0-D80F3E22B24F}" type="datetime1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F07790-9D14-0E4D-93C3-0FD2C25D9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DF9F4C-C4BE-DF44-BAD2-148D207E5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90D5-9AC0-F848-8808-CD9BF4BC7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0691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4985F8-A259-6545-8457-CD49549CE9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DCD707-0F61-3240-9A91-D35F3F0102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2534E4-32E5-5B44-A8F3-C0E356332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64B3B-430B-4097-A0A7-4B6062567475}" type="datetime1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3CFF6E-842C-3F42-B965-0028FB63A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F998CB-D718-3742-B8F9-8ABFCEE41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90D5-9AC0-F848-8808-CD9BF4BC7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430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FD5A06D-018B-0343-A54E-2C3D039CD5B3}"/>
              </a:ext>
            </a:extLst>
          </p:cNvPr>
          <p:cNvSpPr/>
          <p:nvPr userDrawn="1"/>
        </p:nvSpPr>
        <p:spPr>
          <a:xfrm>
            <a:off x="0" y="0"/>
            <a:ext cx="12192000" cy="13716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26FB86-D894-4D42-84BE-9C0D479F8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2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092499-E2CE-484C-BF8D-A72DFDE955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42465A-E776-584B-B3C2-769DA137EA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99F27BE-BB6E-49EE-A20E-5F711877582D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6F335-F990-5947-A715-B10B3A7A6D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9A5AB9-9525-2548-BA4B-F84F5DB410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AA21668-7E2D-D34B-8F28-D8590BEFEB5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6543" y="11430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64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04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4152">
          <p15:clr>
            <a:srgbClr val="F26B43"/>
          </p15:clr>
        </p15:guide>
        <p15:guide id="4" pos="74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E2E10B-390B-1B41-BB85-7548B1962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6F3782-7142-5146-BF7D-BF6EF1427E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E91D95-54CD-8B44-91C0-5F23574826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E94EB-0575-4467-8562-306192590796}" type="datetime1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F2DE0-EA27-6347-92CB-196A7486A0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0E8F3F-BF92-BF4A-94AF-E5D3AABE17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990D5-9AC0-F848-8808-CD9BF4BC7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63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6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cid:image007.jpg@01D5CAE6.6648BEF0" TargetMode="External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ntrs.nasa.gov/citations/20205007447" TargetMode="External"/><Relationship Id="rId2" Type="http://schemas.openxmlformats.org/officeDocument/2006/relationships/hyperlink" Target="https://ntrs.nasa.gov/citations/20210010030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msfc-ltett@mail.nasa.gov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1"/>
          <p:cNvSpPr txBox="1">
            <a:spLocks/>
          </p:cNvSpPr>
          <p:nvPr/>
        </p:nvSpPr>
        <p:spPr>
          <a:xfrm>
            <a:off x="807260" y="4067328"/>
            <a:ext cx="7676340" cy="1488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324E182-FBD7-5A44-9DF0-EB1052499AA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47" y="5846058"/>
            <a:ext cx="840143" cy="772390"/>
          </a:xfrm>
          <a:prstGeom prst="rect">
            <a:avLst/>
          </a:prstGeom>
        </p:spPr>
      </p:pic>
      <p:sp>
        <p:nvSpPr>
          <p:cNvPr id="5" name="Title 26">
            <a:extLst>
              <a:ext uri="{FF2B5EF4-FFF2-40B4-BE49-F238E27FC236}">
                <a16:creationId xmlns:a16="http://schemas.microsoft.com/office/drawing/2014/main" id="{996FD06C-5136-3349-BB4B-3C60185F0B02}"/>
              </a:ext>
            </a:extLst>
          </p:cNvPr>
          <p:cNvSpPr txBox="1">
            <a:spLocks/>
          </p:cNvSpPr>
          <p:nvPr/>
        </p:nvSpPr>
        <p:spPr>
          <a:xfrm>
            <a:off x="807260" y="2942386"/>
            <a:ext cx="7676340" cy="13283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700" b="1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 sz="2400" dirty="0"/>
              <a:t>HLS-UG-001, Lunar Thermal Analysis Guidebook</a:t>
            </a:r>
            <a:br>
              <a:rPr lang="en-US" sz="2800" b="0" dirty="0"/>
            </a:br>
            <a:r>
              <a:rPr lang="en-US" sz="2800" b="0" dirty="0"/>
              <a:t>Brian Hamill</a:t>
            </a:r>
            <a:br>
              <a:rPr lang="en-US" sz="2800" b="0" dirty="0"/>
            </a:br>
            <a:r>
              <a:rPr lang="en-US" sz="2400" b="0" dirty="0">
                <a:ea typeface="ヒラギノ角ゴ Pro W3" charset="-128"/>
              </a:rPr>
              <a:t>8/4/2020</a:t>
            </a:r>
          </a:p>
        </p:txBody>
      </p:sp>
    </p:spTree>
    <p:extLst>
      <p:ext uri="{BB962C8B-B14F-4D97-AF65-F5344CB8AC3E}">
        <p14:creationId xmlns:p14="http://schemas.microsoft.com/office/powerpoint/2010/main" val="3964599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L-TETT Charter</a:t>
            </a:r>
          </a:p>
          <a:p>
            <a:r>
              <a:rPr lang="en-US" dirty="0"/>
              <a:t>Lunar Thermal Analysis Guidebook Intro</a:t>
            </a:r>
          </a:p>
          <a:p>
            <a:r>
              <a:rPr lang="en-US" dirty="0"/>
              <a:t>LTAG Overview</a:t>
            </a:r>
          </a:p>
          <a:p>
            <a:r>
              <a:rPr lang="en-US" dirty="0"/>
              <a:t>Detailed example (Orbital)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520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Lunar Thermal Environments Task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800" dirty="0"/>
              <a:t>The Lunar Thermal Environments Task Team (L-TETT) chartered by HLS to support MSFC/EV44 in formulating Sections 3.3.9.1 and 3.4.6 of the Cross-Program Design Specification of Natural Environments (DSNE) as stated.  It will also develop and document thermal analysis methodologies for orbital and surface missions. </a:t>
            </a:r>
          </a:p>
          <a:p>
            <a:r>
              <a:rPr lang="en-US" sz="1800" dirty="0"/>
              <a:t>Responsibility for defining Lunar Thermal Environments for DSNE belongs to MSFC/EV44. </a:t>
            </a:r>
          </a:p>
          <a:p>
            <a:r>
              <a:rPr lang="en-US" sz="1800" dirty="0"/>
              <a:t>The L-TETT will generate a </a:t>
            </a:r>
            <a:r>
              <a:rPr lang="en-US" sz="1800" b="1" dirty="0"/>
              <a:t>companion document </a:t>
            </a:r>
            <a:r>
              <a:rPr lang="en-US" sz="1800" dirty="0"/>
              <a:t>to DSNE to aid thermal analysts in appropriate application of Lunar Thermal Environments. </a:t>
            </a:r>
          </a:p>
          <a:p>
            <a:r>
              <a:rPr lang="en-US" sz="1800" dirty="0"/>
              <a:t>L-TETT will be led by MSFC/EV34 (including assigning a “L-TETT Coordinator”) with support from the Core Membership list to develop the guidebook document.</a:t>
            </a:r>
          </a:p>
          <a:p>
            <a:r>
              <a:rPr lang="en-US" sz="1800" dirty="0"/>
              <a:t>The Support Membership will provided review to the product and feedback to the Core Membership. 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/>
              <a:t>Core Members represent their organization/project in the L-TETT.  </a:t>
            </a:r>
          </a:p>
          <a:p>
            <a:pPr lvl="1"/>
            <a:r>
              <a:rPr lang="en-US" sz="1600" dirty="0"/>
              <a:t>Supporting Members are stakeholders in the products and will be provided draft versions of the documentation products to be reviewers.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052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Lunar Thermal Analysis Guidebook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The guidebook describes methodologies for performing lunar thermal analyses in support of the Human Landing System (HLS) Program. </a:t>
            </a:r>
          </a:p>
          <a:p>
            <a:pPr lvl="1"/>
            <a:endParaRPr lang="en-US" sz="1600" dirty="0"/>
          </a:p>
          <a:p>
            <a:r>
              <a:rPr lang="en-US" sz="2000" dirty="0"/>
              <a:t>Developed by the HLS Lunar Thermal Environments Task Team (L-TETT) composed of members from Marshall Space Flight Center (MSFC) Natural Environments team and members of the thermal discipline from across NASA, </a:t>
            </a:r>
          </a:p>
          <a:p>
            <a:pPr lvl="1"/>
            <a:r>
              <a:rPr lang="en-US" sz="1600" dirty="0"/>
              <a:t>Including Marshall Space Flight Center (MSFC), Johnson Space Center (JSC), Glenn Research Center (GRC), and Jet Propulsion Laboratory (JPL). </a:t>
            </a:r>
          </a:p>
          <a:p>
            <a:pPr lvl="1"/>
            <a:endParaRPr lang="en-US" sz="1600" dirty="0"/>
          </a:p>
          <a:p>
            <a:r>
              <a:rPr lang="en-US" sz="2000" dirty="0"/>
              <a:t>Core Team Membership:</a:t>
            </a:r>
          </a:p>
          <a:p>
            <a:pPr lvl="1"/>
            <a:r>
              <a:rPr lang="en-US" sz="1600" dirty="0"/>
              <a:t>MSFC Nat </a:t>
            </a:r>
            <a:r>
              <a:rPr lang="en-US" sz="1600" dirty="0" err="1"/>
              <a:t>Env</a:t>
            </a:r>
            <a:r>
              <a:rPr lang="en-US" sz="1600" dirty="0"/>
              <a:t>: Robert Suggs, Leo Paez, Anthony DeStefano, Caleb </a:t>
            </a:r>
            <a:r>
              <a:rPr lang="en-US" sz="1600" dirty="0" err="1"/>
              <a:t>Fasset</a:t>
            </a:r>
            <a:r>
              <a:rPr lang="en-US" sz="1600" dirty="0"/>
              <a:t>, Michael Zanetti</a:t>
            </a:r>
          </a:p>
          <a:p>
            <a:pPr lvl="1"/>
            <a:r>
              <a:rPr lang="en-US" sz="1600" dirty="0"/>
              <a:t>MSFC Thermal: Callie Mckelvey, Greg Schunk, Brian Hamill, Brian O’Conner</a:t>
            </a:r>
          </a:p>
          <a:p>
            <a:pPr lvl="1"/>
            <a:r>
              <a:rPr lang="en-US" sz="1600" dirty="0"/>
              <a:t>JSC: Lisa Erickson, Angel Alvarez-Hernandez, Clark Craig</a:t>
            </a:r>
          </a:p>
          <a:p>
            <a:pPr lvl="1"/>
            <a:r>
              <a:rPr lang="en-US" sz="1600" dirty="0"/>
              <a:t>GRC: Ryan Edwards</a:t>
            </a:r>
          </a:p>
          <a:p>
            <a:pPr lvl="1"/>
            <a:r>
              <a:rPr lang="en-US" sz="1600" dirty="0"/>
              <a:t>JPL: Eric Sunada</a:t>
            </a:r>
          </a:p>
          <a:p>
            <a:pPr lvl="1"/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436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Lunar Thermal Analysis Guidebook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Earth’s Moon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575" y="1963934"/>
            <a:ext cx="3670300" cy="2072640"/>
          </a:xfrm>
          <a:prstGeom prst="rect">
            <a:avLst/>
          </a:prstGeom>
        </p:spPr>
      </p:pic>
      <p:pic>
        <p:nvPicPr>
          <p:cNvPr id="7" name="pictur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832" y="1734887"/>
            <a:ext cx="4486910" cy="1987550"/>
          </a:xfrm>
          <a:prstGeom prst="rect">
            <a:avLst/>
          </a:prstGeom>
        </p:spPr>
      </p:pic>
      <p:pic>
        <p:nvPicPr>
          <p:cNvPr id="8" name="pictur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277" y="3970721"/>
            <a:ext cx="2655069" cy="2550798"/>
          </a:xfrm>
          <a:prstGeom prst="rect">
            <a:avLst/>
          </a:prstGeom>
        </p:spPr>
      </p:pic>
      <p:pic>
        <p:nvPicPr>
          <p:cNvPr id="12" name="pictur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575" y="4255782"/>
            <a:ext cx="3670300" cy="220334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967256" y="3914055"/>
            <a:ext cx="403693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200"/>
              </a:lnSpc>
              <a:spcAft>
                <a:spcPts val="1200"/>
              </a:spcAft>
              <a:tabLst>
                <a:tab pos="0" algn="l"/>
                <a:tab pos="914400" algn="l"/>
                <a:tab pos="1828800" algn="l"/>
                <a:tab pos="2743200" algn="l"/>
              </a:tabLst>
            </a:pPr>
            <a:r>
              <a:rPr lang="en-US" sz="1200" b="1" cap="all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3.1‑1</a:t>
            </a:r>
            <a:r>
              <a:rPr lang="en-US" sz="1200" cap="all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200" b="1" cap="all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Near and Far Sides of the Moon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453873" y="3668671"/>
            <a:ext cx="231345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200"/>
              </a:lnSpc>
              <a:spcAft>
                <a:spcPts val="1200"/>
              </a:spcAft>
              <a:tabLst>
                <a:tab pos="0" algn="l"/>
                <a:tab pos="914400" algn="l"/>
                <a:tab pos="1828800" algn="l"/>
                <a:tab pos="2743200" algn="l"/>
              </a:tabLst>
            </a:pPr>
            <a:r>
              <a:rPr lang="en-US" sz="1200" b="1" cap="all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3.2‑1: Lunar Orbit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21678" y="6454237"/>
            <a:ext cx="412010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200"/>
              </a:lnSpc>
              <a:spcAft>
                <a:spcPts val="1200"/>
              </a:spcAft>
              <a:tabLst>
                <a:tab pos="0" algn="l"/>
                <a:tab pos="914400" algn="l"/>
                <a:tab pos="1828800" algn="l"/>
                <a:tab pos="2743200" algn="l"/>
              </a:tabLst>
            </a:pPr>
            <a:r>
              <a:rPr lang="en-US" sz="1200" b="1" cap="all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3.2‑3: Seasonal Variation on the Moon</a:t>
            </a:r>
            <a:endParaRPr lang="en-US" sz="1200" b="1" cap="all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6832" y="6402368"/>
            <a:ext cx="6096000" cy="4076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ts val="1200"/>
              </a:lnSpc>
              <a:spcAft>
                <a:spcPts val="1200"/>
              </a:spcAft>
              <a:tabLst>
                <a:tab pos="0" algn="l"/>
                <a:tab pos="914400" algn="l"/>
                <a:tab pos="1828800" algn="l"/>
                <a:tab pos="2743200" algn="l"/>
              </a:tabLst>
            </a:pPr>
            <a:r>
              <a:rPr lang="en-US" sz="1200" b="1" cap="all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3.2‑4: </a:t>
            </a:r>
            <a:r>
              <a:rPr lang="en-US" sz="1200" b="1" cap="all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Diviner Maximum Bolometric Temperatures of the South Pole (85</a:t>
            </a:r>
            <a:r>
              <a:rPr lang="en-US" sz="1200" b="1" cap="al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°</a:t>
            </a:r>
            <a:r>
              <a:rPr lang="en-US" sz="1200" b="1" cap="all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-90</a:t>
            </a:r>
            <a:r>
              <a:rPr lang="en-US" sz="1200" b="1" cap="al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°</a:t>
            </a:r>
            <a:r>
              <a:rPr lang="en-US" sz="1200" b="1" cap="all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S) Split into Seasons</a:t>
            </a:r>
            <a:endParaRPr lang="en-US" sz="1200" b="1" cap="all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550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Lunar Thermal Analysis Guidebook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Orbital Environments</a:t>
            </a:r>
          </a:p>
          <a:p>
            <a:pPr lvl="1"/>
            <a:r>
              <a:rPr lang="en-US" dirty="0"/>
              <a:t>NRHO</a:t>
            </a:r>
          </a:p>
          <a:p>
            <a:pPr lvl="1"/>
            <a:r>
              <a:rPr lang="en-US" dirty="0"/>
              <a:t>LLO</a:t>
            </a:r>
          </a:p>
          <a:p>
            <a:pPr lvl="1"/>
            <a:r>
              <a:rPr lang="en-US" dirty="0"/>
              <a:t>Decent/Ascent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Orbital Modeling Techniques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453" y="2013595"/>
            <a:ext cx="2420620" cy="1729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8465" y="4335896"/>
            <a:ext cx="1868012" cy="1828800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1704913"/>
              </p:ext>
            </p:extLst>
          </p:nvPr>
        </p:nvGraphicFramePr>
        <p:xfrm>
          <a:off x="1128822" y="5131921"/>
          <a:ext cx="5700395" cy="1143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73350">
                  <a:extLst>
                    <a:ext uri="{9D8B030D-6E8A-4147-A177-3AD203B41FA5}">
                      <a16:colId xmlns:a16="http://schemas.microsoft.com/office/drawing/2014/main" val="2742378870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1416897824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3392565160"/>
                    </a:ext>
                  </a:extLst>
                </a:gridCol>
                <a:gridCol w="1071245">
                  <a:extLst>
                    <a:ext uri="{9D8B030D-6E8A-4147-A177-3AD203B41FA5}">
                      <a16:colId xmlns:a16="http://schemas.microsoft.com/office/drawing/2014/main" val="284632249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100">
                          <a:effectLst/>
                        </a:rPr>
                        <a:t>Orbital Parameter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100">
                          <a:effectLst/>
                        </a:rPr>
                        <a:t>Hot (Beta 0°)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100">
                          <a:effectLst/>
                        </a:rPr>
                        <a:t>Cold (Beta 0°)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100">
                          <a:effectLst/>
                        </a:rPr>
                        <a:t>Cold (Beta 90°)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780541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100">
                          <a:effectLst/>
                        </a:rPr>
                        <a:t>Orbit Inclination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100">
                          <a:effectLst/>
                        </a:rPr>
                        <a:t>90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100">
                          <a:effectLst/>
                        </a:rPr>
                        <a:t>90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100">
                          <a:effectLst/>
                        </a:rPr>
                        <a:t>90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618509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100">
                          <a:effectLst/>
                        </a:rPr>
                        <a:t>Right Ascension of Ascending Node (RAAN)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100">
                          <a:effectLst/>
                        </a:rPr>
                        <a:t>270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100">
                          <a:effectLst/>
                        </a:rPr>
                        <a:t>270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100">
                          <a:effectLst/>
                        </a:rPr>
                        <a:t>90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445281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100">
                          <a:effectLst/>
                        </a:rPr>
                        <a:t>Argument of Periapsis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100">
                          <a:effectLst/>
                        </a:rPr>
                        <a:t>88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100">
                          <a:effectLst/>
                        </a:rPr>
                        <a:t>88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100">
                          <a:effectLst/>
                        </a:rPr>
                        <a:t>90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51885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100">
                          <a:effectLst/>
                        </a:rPr>
                        <a:t>Right Ascension of the Sun (RAS)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100" dirty="0">
                          <a:effectLst/>
                        </a:rPr>
                        <a:t>90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100">
                          <a:effectLst/>
                        </a:rPr>
                        <a:t>270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721732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100">
                          <a:effectLst/>
                        </a:rPr>
                        <a:t>Right Ascension of the Prime Meridian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1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32449108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7847457" y="6255615"/>
            <a:ext cx="29700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200"/>
              </a:lnSpc>
              <a:spcAft>
                <a:spcPts val="1200"/>
              </a:spcAft>
              <a:tabLst>
                <a:tab pos="0" algn="l"/>
                <a:tab pos="914400" algn="l"/>
                <a:tab pos="1828800" algn="l"/>
                <a:tab pos="2743200" algn="l"/>
              </a:tabLst>
            </a:pPr>
            <a:r>
              <a:rPr lang="en-US" sz="1200" b="1" cap="all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 8.3.2‑2: </a:t>
            </a:r>
            <a:r>
              <a:rPr lang="en-US" sz="1200" b="1" cap="al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Images of lander </a:t>
            </a:r>
            <a:br>
              <a:rPr lang="en-US" sz="1200" b="1" cap="al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sz="1200" b="1" cap="all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orientation during descent.</a:t>
            </a:r>
            <a:endParaRPr lang="en-US" sz="1200" b="1" cap="all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20726" y="4885700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ts val="1200"/>
              </a:lnSpc>
              <a:spcAft>
                <a:spcPts val="1200"/>
              </a:spcAft>
              <a:tabLst>
                <a:tab pos="0" algn="l"/>
                <a:tab pos="914400" algn="l"/>
                <a:tab pos="1828800" algn="l"/>
                <a:tab pos="2743200" algn="l"/>
              </a:tabLst>
            </a:pPr>
            <a:r>
              <a:rPr lang="en-US" sz="1200" b="1" cap="all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Table 8.1.2.2‑1: </a:t>
            </a:r>
            <a:r>
              <a:rPr lang="en-US" sz="1200" b="1" cap="all" dirty="0" err="1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Keplerian</a:t>
            </a:r>
            <a:r>
              <a:rPr lang="en-US" sz="1200" b="1" cap="all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Approximation Orbital Parameters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28968" t="770" r="26865" b="17666"/>
          <a:stretch/>
        </p:blipFill>
        <p:spPr>
          <a:xfrm>
            <a:off x="7180521" y="1751406"/>
            <a:ext cx="1935125" cy="234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6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Lunar Thermal Environments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" y="1554480"/>
            <a:ext cx="6783977" cy="4805363"/>
          </a:xfrm>
        </p:spPr>
        <p:txBody>
          <a:bodyPr>
            <a:normAutofit/>
          </a:bodyPr>
          <a:lstStyle/>
          <a:p>
            <a:r>
              <a:rPr lang="en-US" sz="2400" dirty="0"/>
              <a:t>Given the properties of Lunar regolith:</a:t>
            </a:r>
            <a:br>
              <a:rPr lang="en-US" sz="2400" dirty="0"/>
            </a:br>
            <a:r>
              <a:rPr lang="en-US" sz="2400" dirty="0"/>
              <a:t>A vehicle may receive almost as much energy from the Lunar surface (Albedo and </a:t>
            </a:r>
            <a:r>
              <a:rPr lang="en-US" sz="2400" dirty="0" err="1"/>
              <a:t>Planetshine</a:t>
            </a:r>
            <a:r>
              <a:rPr lang="en-US" sz="2400" dirty="0"/>
              <a:t>) as Direct Solar.</a:t>
            </a:r>
          </a:p>
          <a:p>
            <a:pPr lvl="1"/>
            <a:r>
              <a:rPr lang="en-US" sz="1800" dirty="0"/>
              <a:t>1250W/m</a:t>
            </a:r>
            <a:r>
              <a:rPr lang="en-US" sz="1800" baseline="30000" dirty="0"/>
              <a:t>2</a:t>
            </a:r>
            <a:r>
              <a:rPr lang="en-US" sz="1800" dirty="0"/>
              <a:t> OLR + 170W/m</a:t>
            </a:r>
            <a:r>
              <a:rPr lang="en-US" sz="1800" baseline="30000" dirty="0"/>
              <a:t>2</a:t>
            </a:r>
            <a:r>
              <a:rPr lang="en-US" sz="1800" dirty="0"/>
              <a:t> Albedo vs 1426 W/m</a:t>
            </a:r>
            <a:r>
              <a:rPr lang="en-US" sz="1800" baseline="30000" dirty="0"/>
              <a:t>2</a:t>
            </a:r>
            <a:r>
              <a:rPr lang="en-US" sz="1800" dirty="0"/>
              <a:t> Solar</a:t>
            </a:r>
            <a:endParaRPr lang="en-US" sz="2000" dirty="0"/>
          </a:p>
          <a:p>
            <a:r>
              <a:rPr lang="en-US" sz="2400" dirty="0"/>
              <a:t>Unlike Earth, Surface cannot be set to a fixed boundary and interacts with vehicle.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23966" t="49770" r="24305" b="10392"/>
          <a:stretch/>
        </p:blipFill>
        <p:spPr>
          <a:xfrm>
            <a:off x="6810102" y="1489167"/>
            <a:ext cx="5168537" cy="513475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" y="4056544"/>
            <a:ext cx="6775602" cy="2535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018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Lunar Thermal Analysis Guidebook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" y="1554480"/>
            <a:ext cx="11795760" cy="504479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Surface Environments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Surface Modeling Techniques</a:t>
            </a:r>
          </a:p>
          <a:p>
            <a:pPr lvl="1"/>
            <a:r>
              <a:rPr lang="en-US" dirty="0"/>
              <a:t>Ground Plane</a:t>
            </a:r>
          </a:p>
          <a:p>
            <a:pPr lvl="1"/>
            <a:r>
              <a:rPr lang="en-US" dirty="0"/>
              <a:t>Subsurface</a:t>
            </a:r>
          </a:p>
          <a:p>
            <a:pPr lvl="1"/>
            <a:r>
              <a:rPr lang="en-US" dirty="0"/>
              <a:t>Terrain</a:t>
            </a:r>
          </a:p>
          <a:p>
            <a:pPr lvl="1"/>
            <a:r>
              <a:rPr lang="en-US" dirty="0"/>
              <a:t>Dust</a:t>
            </a:r>
          </a:p>
          <a:p>
            <a:pPr lvl="1"/>
            <a:r>
              <a:rPr lang="en-US" dirty="0"/>
              <a:t>Special Considerations for </a:t>
            </a:r>
            <a:br>
              <a:rPr lang="en-US" dirty="0"/>
            </a:br>
            <a:r>
              <a:rPr lang="en-US" dirty="0"/>
              <a:t>Permanently Shadowed </a:t>
            </a:r>
            <a:br>
              <a:rPr lang="en-US" dirty="0"/>
            </a:br>
            <a:r>
              <a:rPr lang="en-US" dirty="0"/>
              <a:t>Regions (PSRs)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8" name="pictur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678" y="1457106"/>
            <a:ext cx="2391830" cy="18288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066028" y="3387016"/>
            <a:ext cx="31259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200"/>
              </a:lnSpc>
              <a:spcAft>
                <a:spcPts val="1200"/>
              </a:spcAft>
              <a:tabLst>
                <a:tab pos="0" algn="l"/>
                <a:tab pos="914400" algn="l"/>
                <a:tab pos="1828800" algn="l"/>
                <a:tab pos="2743200" algn="l"/>
              </a:tabLst>
            </a:pPr>
            <a:r>
              <a:rPr lang="en-US" sz="1200" b="1" cap="all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Solar Occultation based </a:t>
            </a:r>
            <a:br>
              <a:rPr lang="en-US" sz="1200" b="1" cap="all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b="1" cap="all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Height and Diameter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t="19076"/>
          <a:stretch/>
        </p:blipFill>
        <p:spPr bwMode="auto">
          <a:xfrm>
            <a:off x="1230512" y="2132847"/>
            <a:ext cx="3551007" cy="1371600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2"/>
          <a:stretch/>
        </p:blipFill>
        <p:spPr bwMode="auto">
          <a:xfrm>
            <a:off x="5304370" y="1774383"/>
            <a:ext cx="3657600" cy="1828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10"/>
          <a:stretch/>
        </p:blipFill>
        <p:spPr bwMode="auto">
          <a:xfrm>
            <a:off x="4353657" y="4348636"/>
            <a:ext cx="2400028" cy="1828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3"/>
          <a:stretch/>
        </p:blipFill>
        <p:spPr bwMode="auto">
          <a:xfrm>
            <a:off x="6715836" y="4234957"/>
            <a:ext cx="2590842" cy="1662427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6821356" y="6064889"/>
            <a:ext cx="241765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200"/>
              </a:lnSpc>
              <a:spcAft>
                <a:spcPts val="1200"/>
              </a:spcAft>
              <a:tabLst>
                <a:tab pos="0" algn="l"/>
                <a:tab pos="914400" algn="l"/>
                <a:tab pos="1828800" algn="l"/>
                <a:tab pos="2743200" algn="l"/>
              </a:tabLst>
            </a:pPr>
            <a:r>
              <a:rPr lang="en-US" sz="1100" b="1" cap="all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LUNA 27 FAR-FIELD BOUNDARY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497503" y="6064889"/>
            <a:ext cx="21123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200"/>
              </a:lnSpc>
              <a:spcAft>
                <a:spcPts val="1200"/>
              </a:spcAft>
              <a:tabLst>
                <a:tab pos="0" algn="l"/>
                <a:tab pos="914400" algn="l"/>
                <a:tab pos="1828800" algn="l"/>
                <a:tab pos="2743200" algn="l"/>
              </a:tabLst>
            </a:pPr>
            <a:r>
              <a:rPr lang="en-US" sz="1200" b="1" cap="all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Ground Plane Sizing</a:t>
            </a:r>
          </a:p>
        </p:txBody>
      </p:sp>
      <p:pic>
        <p:nvPicPr>
          <p:cNvPr id="16" name="Picture 15" descr="cid:image007.jpg@01D5CAE6.6648BEF0"/>
          <p:cNvPicPr>
            <a:picLocks noChangeAspect="1"/>
          </p:cNvPicPr>
          <p:nvPr/>
        </p:nvPicPr>
        <p:blipFill rotWithShape="1"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9" t="5201" r="8524" b="3575"/>
          <a:stretch/>
        </p:blipFill>
        <p:spPr bwMode="auto">
          <a:xfrm>
            <a:off x="9499272" y="4197215"/>
            <a:ext cx="2370556" cy="1828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9813959" y="6064041"/>
            <a:ext cx="174118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200"/>
              </a:lnSpc>
              <a:spcAft>
                <a:spcPts val="1200"/>
              </a:spcAft>
              <a:tabLst>
                <a:tab pos="0" algn="l"/>
                <a:tab pos="914400" algn="l"/>
                <a:tab pos="1828800" algn="l"/>
                <a:tab pos="2743200" algn="l"/>
              </a:tabLst>
            </a:pPr>
            <a:r>
              <a:rPr lang="en-US" sz="1200" b="1" cap="all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Terrain Modeling</a:t>
            </a:r>
          </a:p>
        </p:txBody>
      </p:sp>
    </p:spTree>
    <p:extLst>
      <p:ext uri="{BB962C8B-B14F-4D97-AF65-F5344CB8AC3E}">
        <p14:creationId xmlns:p14="http://schemas.microsoft.com/office/powerpoint/2010/main" val="841621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LTAG Environments Definition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Creating inputs for </a:t>
            </a:r>
            <a:r>
              <a:rPr lang="en-US" dirty="0" err="1"/>
              <a:t>planetshine</a:t>
            </a:r>
            <a:r>
              <a:rPr lang="en-US" dirty="0"/>
              <a:t> – orbital cases</a:t>
            </a:r>
          </a:p>
          <a:p>
            <a:pPr lvl="1"/>
            <a:r>
              <a:rPr lang="en-US" dirty="0"/>
              <a:t>Can use planetary coordinate system, requiring care to calculate the subsolar point with respect to the lunar coordinate system including lunar declination.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Or use option in Thermal Desktop (or other software) to utilize a  subsolar coordinate system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pPr/>
              <a:t>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640080" y="3017520"/>
                <a:ext cx="10972800" cy="5277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1600"/>
                            <m:t>Q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1600" i="1"/>
                            <m:t>IR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1600" i="1">
                          <a:latin typeface="Cambria Math" panose="02040503050406030204" pitchFamily="18" charset="0"/>
                        </a:rPr>
                        <m:t> =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nor/>
                                </m:rPr>
                                <a:rPr lang="en-US" sz="1600" i="1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Long</m:t>
                                      </m:r>
                                    </m:e>
                                    <m:sub>
                                      <m:r>
                                        <m:rPr>
                                          <m:nor/>
                                        </m:r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planetary</m:t>
                                      </m:r>
                                      <m:r>
                                        <m:rPr>
                                          <m:nor/>
                                        </m:r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sub>
                                  </m:sSub>
                                  <m:r>
                                    <m:rPr>
                                      <m:nor/>
                                    </m:r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600" i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nor/>
                                        </m:r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Long</m:t>
                                      </m:r>
                                    </m:e>
                                    <m:sub>
                                      <m:r>
                                        <m:rPr>
                                          <m:nor/>
                                        </m:r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subsolar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  <m:r>
                            <m:rPr>
                              <m:nor/>
                            </m:rPr>
                            <a:rPr lang="en-US" sz="1600" i="1">
                              <a:latin typeface="Cambria Math" panose="02040503050406030204" pitchFamily="18" charset="0"/>
                            </a:rPr>
                            <m:t>∙ 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Lat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planetary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 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Lat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subsolar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m:rPr>
                          <m:nor/>
                        </m:rPr>
                        <a:rPr lang="en-US" sz="1600" i="1">
                          <a:latin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16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m:rPr>
                                  <m:nor/>
                                </m:rPr>
                                <a:rPr lang="en-US" sz="1600" i="1"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</m:d>
                          <m:r>
                            <m:rPr>
                              <m:nor/>
                            </m:rPr>
                            <a:rPr lang="en-US" sz="1600" i="1">
                              <a:latin typeface="Cambria Math" panose="02040503050406030204" pitchFamily="18" charset="0"/>
                            </a:rPr>
                            <m:t> ∙ </m:t>
                          </m:r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sz="1600" i="1"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sz="1600" i="1">
                              <a:latin typeface="Cambria Math" panose="02040503050406030204" pitchFamily="18" charset="0"/>
                            </a:rPr>
                            <m:t>− </m:t>
                          </m:r>
                          <m:r>
                            <m:rPr>
                              <m:nor/>
                            </m:rPr>
                            <a:rPr lang="en-US" sz="1600" i="1">
                              <a:latin typeface="Cambria Math" panose="02040503050406030204" pitchFamily="18" charset="0"/>
                            </a:rPr>
                            <m:t>σ</m:t>
                          </m:r>
                          <m:r>
                            <m:rPr>
                              <m:nor/>
                            </m:rPr>
                            <a:rPr lang="en-US" sz="1600" i="1">
                              <a:latin typeface="Cambria Math" panose="02040503050406030204" pitchFamily="18" charset="0"/>
                            </a:rPr>
                            <m:t> ∙ </m:t>
                          </m:r>
                          <m:r>
                            <m:rPr>
                              <m:nor/>
                            </m:rPr>
                            <a:rPr lang="en-US" sz="1600" i="1">
                              <a:latin typeface="Cambria Math" panose="02040503050406030204" pitchFamily="18" charset="0"/>
                            </a:rPr>
                            <m:t>ε</m:t>
                          </m:r>
                          <m:r>
                            <m:rPr>
                              <m:nor/>
                            </m:rPr>
                            <a:rPr lang="en-US" sz="1600" i="1">
                              <a:latin typeface="Cambria Math" panose="02040503050406030204" pitchFamily="18" charset="0"/>
                            </a:rPr>
                            <m:t> ∙ 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T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Dark</m:t>
                                  </m:r>
                                </m:sub>
                              </m:sSub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US" sz="16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  <m:r>
                        <m:rPr>
                          <m:nor/>
                        </m:rPr>
                        <a:rPr lang="en-US" sz="1600" i="1">
                          <a:latin typeface="Cambria Math" panose="02040503050406030204" pitchFamily="18" charset="0"/>
                        </a:rPr>
                        <m:t>+ </m:t>
                      </m:r>
                      <m:r>
                        <m:rPr>
                          <m:nor/>
                        </m:rPr>
                        <a:rPr lang="en-US" sz="1600" i="1">
                          <a:latin typeface="Cambria Math" panose="02040503050406030204" pitchFamily="18" charset="0"/>
                        </a:rPr>
                        <m:t>σ</m:t>
                      </m:r>
                      <m:r>
                        <m:rPr>
                          <m:nor/>
                        </m:rPr>
                        <a:rPr lang="en-US" sz="1600" i="1">
                          <a:latin typeface="Cambria Math" panose="02040503050406030204" pitchFamily="18" charset="0"/>
                        </a:rPr>
                        <m:t> ∙ </m:t>
                      </m:r>
                      <m:r>
                        <m:rPr>
                          <m:nor/>
                        </m:rPr>
                        <a:rPr lang="en-US" sz="1600" i="1">
                          <a:latin typeface="Cambria Math" panose="02040503050406030204" pitchFamily="18" charset="0"/>
                        </a:rPr>
                        <m:t>ε</m:t>
                      </m:r>
                      <m:r>
                        <m:rPr>
                          <m:nor/>
                        </m:rPr>
                        <a:rPr lang="en-US" sz="1600" i="1">
                          <a:latin typeface="Cambria Math" panose="02040503050406030204" pitchFamily="18" charset="0"/>
                        </a:rPr>
                        <m:t> ∙ 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sz="1600" i="1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sz="1600" i="1">
                                  <a:latin typeface="Cambria Math" panose="02040503050406030204" pitchFamily="18" charset="0"/>
                                </a:rPr>
                                <m:t>Dark</m:t>
                              </m:r>
                            </m:sub>
                          </m:sSub>
                        </m:e>
                        <m:sup>
                          <m:r>
                            <m:rPr>
                              <m:nor/>
                            </m:rPr>
                            <a:rPr lang="en-US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80" y="3017520"/>
                <a:ext cx="10972800" cy="527773"/>
              </a:xfrm>
              <a:prstGeom prst="rect">
                <a:avLst/>
              </a:prstGeom>
              <a:blipFill>
                <a:blip r:embed="rId2"/>
                <a:stretch>
                  <a:fillRect b="-11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640080" y="4699587"/>
                <a:ext cx="10972800" cy="5277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1600"/>
                            <m:t>Q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1600" i="1"/>
                            <m:t>IR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1600" i="1">
                          <a:latin typeface="Cambria Math" panose="02040503050406030204" pitchFamily="18" charset="0"/>
                        </a:rPr>
                        <m:t> = </m:t>
                      </m:r>
                      <m:r>
                        <m:rPr>
                          <m:nor/>
                        </m:rPr>
                        <a:rPr lang="en-US" sz="1600" i="1">
                          <a:latin typeface="Cambria Math" panose="02040503050406030204" pitchFamily="18" charset="0"/>
                        </a:rPr>
                        <m:t>sin</m:t>
                      </m:r>
                      <m:r>
                        <m:rPr>
                          <m:nor/>
                        </m:rPr>
                        <a:rPr lang="en-US" sz="1600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1600" i="1">
                              <a:latin typeface="Cambria Math" panose="02040503050406030204" pitchFamily="18" charset="0"/>
                            </a:rPr>
                            <m:t>Lat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1600" i="1">
                              <a:latin typeface="Cambria Math" panose="02040503050406030204" pitchFamily="18" charset="0"/>
                            </a:rPr>
                            <m:t>SS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1600" i="1">
                          <a:latin typeface="Cambria Math" panose="02040503050406030204" pitchFamily="18" charset="0"/>
                        </a:rPr>
                        <m:t>) ∙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1600" i="1">
                                  <a:latin typeface="Cambria Math" panose="02040503050406030204" pitchFamily="18" charset="0"/>
                                </a:rPr>
                                <m:t>1 − </m:t>
                              </m:r>
                              <m:r>
                                <m:rPr>
                                  <m:nor/>
                                </m:rPr>
                                <a:rPr lang="en-US" sz="1600" i="1"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</m:d>
                          <m:r>
                            <m:rPr>
                              <m:nor/>
                            </m:rPr>
                            <a:rPr lang="en-US" sz="1600" i="1">
                              <a:latin typeface="Cambria Math" panose="02040503050406030204" pitchFamily="18" charset="0"/>
                            </a:rPr>
                            <m:t> ∙ </m:t>
                          </m:r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sz="1600" i="1">
                                  <a:latin typeface="Cambria Math" panose="02040503050406030204" pitchFamily="18" charset="0"/>
                                </a:rPr>
                                <m:t>S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1600" i="1">
                              <a:latin typeface="Cambria Math" panose="02040503050406030204" pitchFamily="18" charset="0"/>
                            </a:rPr>
                            <m:t>− </m:t>
                          </m:r>
                          <m:r>
                            <m:rPr>
                              <m:nor/>
                            </m:rPr>
                            <a:rPr lang="en-US" sz="1600" i="1">
                              <a:latin typeface="Cambria Math" panose="02040503050406030204" pitchFamily="18" charset="0"/>
                            </a:rPr>
                            <m:t>σ</m:t>
                          </m:r>
                          <m:r>
                            <m:rPr>
                              <m:nor/>
                            </m:rPr>
                            <a:rPr lang="en-US" sz="1600" i="1">
                              <a:latin typeface="Cambria Math" panose="02040503050406030204" pitchFamily="18" charset="0"/>
                            </a:rPr>
                            <m:t> ∙ </m:t>
                          </m:r>
                          <m:r>
                            <m:rPr>
                              <m:nor/>
                            </m:rPr>
                            <a:rPr lang="en-US" sz="1600" i="1">
                              <a:latin typeface="Cambria Math" panose="02040503050406030204" pitchFamily="18" charset="0"/>
                            </a:rPr>
                            <m:t>ε</m:t>
                          </m:r>
                          <m:r>
                            <m:rPr>
                              <m:nor/>
                            </m:rPr>
                            <a:rPr lang="en-US" sz="1600" i="1">
                              <a:latin typeface="Cambria Math" panose="02040503050406030204" pitchFamily="18" charset="0"/>
                            </a:rPr>
                            <m:t> ∙</m:t>
                          </m:r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T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Dark</m:t>
                                  </m:r>
                                </m:sub>
                              </m:sSub>
                            </m:e>
                            <m:sup>
                              <m:r>
                                <m:rPr>
                                  <m:nor/>
                                </m:rPr>
                                <a:rPr lang="en-US" sz="16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  <m:r>
                        <m:rPr>
                          <m:nor/>
                        </m:rPr>
                        <a:rPr lang="en-US" sz="1600" i="1">
                          <a:latin typeface="Cambria Math" panose="02040503050406030204" pitchFamily="18" charset="0"/>
                        </a:rPr>
                        <m:t>+ </m:t>
                      </m:r>
                      <m:r>
                        <m:rPr>
                          <m:nor/>
                        </m:rPr>
                        <a:rPr lang="en-US" sz="1600" i="1">
                          <a:latin typeface="Cambria Math" panose="02040503050406030204" pitchFamily="18" charset="0"/>
                        </a:rPr>
                        <m:t>σ</m:t>
                      </m:r>
                      <m:r>
                        <m:rPr>
                          <m:nor/>
                        </m:rPr>
                        <a:rPr lang="en-US" sz="1600" i="1">
                          <a:latin typeface="Cambria Math" panose="02040503050406030204" pitchFamily="18" charset="0"/>
                        </a:rPr>
                        <m:t> ∙ </m:t>
                      </m:r>
                      <m:r>
                        <m:rPr>
                          <m:nor/>
                        </m:rPr>
                        <a:rPr lang="en-US" sz="1600" i="1">
                          <a:latin typeface="Cambria Math" panose="02040503050406030204" pitchFamily="18" charset="0"/>
                        </a:rPr>
                        <m:t>ε</m:t>
                      </m:r>
                      <m:r>
                        <m:rPr>
                          <m:nor/>
                        </m:rPr>
                        <a:rPr lang="en-US" sz="1600" i="1">
                          <a:latin typeface="Cambria Math" panose="02040503050406030204" pitchFamily="18" charset="0"/>
                        </a:rPr>
                        <m:t> ∙</m:t>
                      </m:r>
                      <m:r>
                        <a:rPr lang="en-US" sz="1600" i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sz="1600" i="1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sz="1600" i="1">
                                  <a:latin typeface="Cambria Math" panose="02040503050406030204" pitchFamily="18" charset="0"/>
                                </a:rPr>
                                <m:t>Dark</m:t>
                              </m:r>
                            </m:sub>
                          </m:sSub>
                        </m:e>
                        <m:sup>
                          <m:r>
                            <m:rPr>
                              <m:nor/>
                            </m:rPr>
                            <a:rPr lang="en-US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80" y="4699587"/>
                <a:ext cx="10972800" cy="52777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8122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LTAG Environments Definition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Subsolar definition results in a simpler input table</a:t>
            </a:r>
          </a:p>
          <a:p>
            <a:pPr lvl="1"/>
            <a:r>
              <a:rPr lang="en-US"/>
              <a:t>Could have been defined as 2 columns, but 0 Longitude included for clarity.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Using the subsolar coordinate system also avoids another issue…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706" y="2306708"/>
            <a:ext cx="5791200" cy="347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2908" y="2306708"/>
            <a:ext cx="1432148" cy="3474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8137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LTAG Environments Definition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Aligning Subsolar and </a:t>
            </a:r>
            <a:r>
              <a:rPr lang="en-US" dirty="0" err="1"/>
              <a:t>Planetshine</a:t>
            </a:r>
            <a:r>
              <a:rPr lang="en-US" dirty="0"/>
              <a:t> maximums</a:t>
            </a:r>
          </a:p>
          <a:p>
            <a:pPr lvl="1"/>
            <a:r>
              <a:rPr lang="en-US" dirty="0"/>
              <a:t>Solar and </a:t>
            </a:r>
            <a:r>
              <a:rPr lang="en-US" dirty="0" err="1"/>
              <a:t>Planetshine</a:t>
            </a:r>
            <a:r>
              <a:rPr lang="en-US" dirty="0"/>
              <a:t> environments are input separately in many analysis </a:t>
            </a:r>
            <a:r>
              <a:rPr lang="en-US" dirty="0" err="1"/>
              <a:t>softwares</a:t>
            </a:r>
            <a:r>
              <a:rPr lang="en-US" dirty="0"/>
              <a:t>. (Thermal Desktop used here for example)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If care is not taken when using planetary coordinate system for </a:t>
            </a:r>
            <a:r>
              <a:rPr lang="en-US" dirty="0" err="1"/>
              <a:t>planetshine</a:t>
            </a:r>
            <a:r>
              <a:rPr lang="en-US" dirty="0"/>
              <a:t>, the solar and OLR environments may not be aligned.</a:t>
            </a:r>
          </a:p>
          <a:p>
            <a:pPr lvl="2"/>
            <a:r>
              <a:rPr lang="en-US" dirty="0"/>
              <a:t>At time of publication, there was no way to align coordinate systems when using Sun/Planet Vector orbit definition, so subsolar coordinate system MUST be used.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126" y="2844136"/>
            <a:ext cx="2420620" cy="1729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6047" y="2826356"/>
            <a:ext cx="2367915" cy="17468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3152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LTAG Modeling example – NRHO Orbits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For NRHO orbits, Sun/Planet Vector lists describing an as flown NRHO can be used. L-TAG users are directed to the Gateway Program Documentation.</a:t>
            </a:r>
          </a:p>
          <a:p>
            <a:pPr lvl="1"/>
            <a:r>
              <a:rPr lang="en-US" sz="2000" dirty="0"/>
              <a:t>Difficult to visualize in post processing, or when using complex orientations.</a:t>
            </a:r>
          </a:p>
          <a:p>
            <a:pPr lvl="1"/>
            <a:r>
              <a:rPr lang="en-US" sz="2000" dirty="0"/>
              <a:t>Hard to create bounding orbital thermal environments from “as flown” trajectories.</a:t>
            </a:r>
          </a:p>
          <a:p>
            <a:pPr lvl="1"/>
            <a:r>
              <a:rPr lang="en-US" sz="2000" dirty="0"/>
              <a:t>Does not utilize Thermal Desktop features like inserting orbit positions at terminator.</a:t>
            </a:r>
          </a:p>
          <a:p>
            <a:pPr lvl="1"/>
            <a:r>
              <a:rPr lang="en-US" sz="2000" dirty="0"/>
              <a:t>If inputs aren’t curated carefully model may incur unnecessary calculation durations.</a:t>
            </a:r>
          </a:p>
          <a:p>
            <a:r>
              <a:rPr lang="en-US" sz="2400" dirty="0" err="1"/>
              <a:t>Keplerian</a:t>
            </a:r>
            <a:r>
              <a:rPr lang="en-US" sz="2400" dirty="0"/>
              <a:t> Orbits can offer a close approximation.</a:t>
            </a:r>
          </a:p>
          <a:p>
            <a:pPr lvl="1"/>
            <a:r>
              <a:rPr lang="en-US" sz="2000" dirty="0" err="1"/>
              <a:t>Keplerian</a:t>
            </a:r>
            <a:r>
              <a:rPr lang="en-US" sz="2000" dirty="0"/>
              <a:t> orbit may be “tuned” to provide close approximation of NRHO trajectory while providing for worst case thermal analysis.</a:t>
            </a:r>
          </a:p>
          <a:p>
            <a:pPr lvl="1"/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8212998"/>
              </p:ext>
            </p:extLst>
          </p:nvPr>
        </p:nvGraphicFramePr>
        <p:xfrm>
          <a:off x="1854201" y="5120640"/>
          <a:ext cx="8128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57395711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71663493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10987477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518613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Orbit</a:t>
                      </a:r>
                      <a:r>
                        <a:rPr lang="en-US" baseline="0" dirty="0"/>
                        <a:t> Parameter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NRHO Trajectory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Keplerian</a:t>
                      </a:r>
                      <a:r>
                        <a:rPr lang="en-US" dirty="0"/>
                        <a:t> Approx.</a:t>
                      </a:r>
                      <a:r>
                        <a:rPr lang="en-US" baseline="0" dirty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Keplerian</a:t>
                      </a:r>
                      <a:r>
                        <a:rPr lang="en-US" baseline="0" dirty="0"/>
                        <a:t> Approx.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766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Apolune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71283 km (</a:t>
                      </a:r>
                      <a:r>
                        <a:rPr lang="en-US" dirty="0" err="1"/>
                        <a:t>avg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71283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C00000"/>
                          </a:solidFill>
                        </a:rPr>
                        <a:t>65122</a:t>
                      </a:r>
                      <a:r>
                        <a:rPr lang="en-US" baseline="0" dirty="0"/>
                        <a:t> km (</a:t>
                      </a:r>
                      <a:r>
                        <a:rPr lang="en-US" baseline="0" dirty="0" err="1"/>
                        <a:t>adj</a:t>
                      </a:r>
                      <a:r>
                        <a:rPr lang="en-US" baseline="0" dirty="0"/>
                        <a:t>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063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Perilune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3354 km (</a:t>
                      </a:r>
                      <a:r>
                        <a:rPr lang="en-US" dirty="0" err="1"/>
                        <a:t>avg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3354 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3354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315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Period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6.58 days (</a:t>
                      </a:r>
                      <a:r>
                        <a:rPr lang="en-US" dirty="0" err="1"/>
                        <a:t>avg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C00000"/>
                          </a:solidFill>
                        </a:rPr>
                        <a:t>7.47</a:t>
                      </a:r>
                      <a:r>
                        <a:rPr lang="en-US" dirty="0"/>
                        <a:t>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6.58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2709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7312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LTAG Modeling example – NRHO Orbits</a:t>
            </a:r>
          </a:p>
        </p:txBody>
      </p:sp>
      <p:graphicFrame>
        <p:nvGraphicFramePr>
          <p:cNvPr id="15" name="Content Placeholder 1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9020571"/>
              </p:ext>
            </p:extLst>
          </p:nvPr>
        </p:nvGraphicFramePr>
        <p:xfrm>
          <a:off x="109287" y="1481684"/>
          <a:ext cx="7901050" cy="1463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30955">
                  <a:extLst>
                    <a:ext uri="{9D8B030D-6E8A-4147-A177-3AD203B41FA5}">
                      <a16:colId xmlns:a16="http://schemas.microsoft.com/office/drawing/2014/main" val="1704385827"/>
                    </a:ext>
                  </a:extLst>
                </a:gridCol>
                <a:gridCol w="1276794">
                  <a:extLst>
                    <a:ext uri="{9D8B030D-6E8A-4147-A177-3AD203B41FA5}">
                      <a16:colId xmlns:a16="http://schemas.microsoft.com/office/drawing/2014/main" val="1916560926"/>
                    </a:ext>
                  </a:extLst>
                </a:gridCol>
                <a:gridCol w="1345057">
                  <a:extLst>
                    <a:ext uri="{9D8B030D-6E8A-4147-A177-3AD203B41FA5}">
                      <a16:colId xmlns:a16="http://schemas.microsoft.com/office/drawing/2014/main" val="4244616373"/>
                    </a:ext>
                  </a:extLst>
                </a:gridCol>
                <a:gridCol w="1448244">
                  <a:extLst>
                    <a:ext uri="{9D8B030D-6E8A-4147-A177-3AD203B41FA5}">
                      <a16:colId xmlns:a16="http://schemas.microsoft.com/office/drawing/2014/main" val="28370949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</a:rPr>
                        <a:t>Orbital Parameter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Hot (Beta 0°)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Cold (Beta 0°)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Cold (Beta 90°)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786924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Orbit Inclination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90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90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90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437284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Right Ascension of Ascending Node (RAAN)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270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270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90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537264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Argument of Periapsis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88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88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90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011675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Right Ascension of the Sun (RAS)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90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270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867347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Right Ascension of the Prime Meridian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endParaRPr lang="en-US" sz="16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5852160" algn="r"/>
                          <a:tab pos="457200" algn="l"/>
                        </a:tabLst>
                      </a:pPr>
                      <a:r>
                        <a:rPr lang="en-US" sz="1600" dirty="0">
                          <a:effectLst/>
                        </a:rPr>
                        <a:t>0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35416271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3791683" y="6512122"/>
            <a:ext cx="438972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/>
              <a:t>-Thanks to Jonah Smith for collaborating on these sections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6337005" y="2617905"/>
            <a:ext cx="5089525" cy="3593030"/>
            <a:chOff x="6337005" y="3128445"/>
            <a:chExt cx="5089525" cy="3593030"/>
          </a:xfrm>
        </p:grpSpPr>
        <p:grpSp>
          <p:nvGrpSpPr>
            <p:cNvPr id="11" name="Group 10"/>
            <p:cNvGrpSpPr/>
            <p:nvPr/>
          </p:nvGrpSpPr>
          <p:grpSpPr>
            <a:xfrm>
              <a:off x="6337005" y="3534232"/>
              <a:ext cx="5089525" cy="3187243"/>
              <a:chOff x="0" y="457200"/>
              <a:chExt cx="5089525" cy="3187243"/>
            </a:xfrm>
          </p:grpSpPr>
          <p:pic>
            <p:nvPicPr>
              <p:cNvPr id="1028" name="Picture 94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457200"/>
                <a:ext cx="5089525" cy="2743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0" y="3213556"/>
                <a:ext cx="5089525" cy="4308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914400" algn="l"/>
                    <a:tab pos="1828800" algn="l"/>
                    <a:tab pos="274320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</a:tabLst>
                </a:pPr>
                <a:r>
                  <a:rPr kumimoji="0" lang="en-US" altLang="en-US" sz="1100" b="1" i="0" u="none" strike="noStrike" cap="none" normalizeH="0" baseline="0" dirty="0" bmk="_Toc40818151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FIGURE 8.1.2.2‑1: COMPARISON OF NRHO AND KEPLERIAN PERILUNE TRUE ANOMALY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cxnSp>
          <p:nvCxnSpPr>
            <p:cNvPr id="17" name="Straight Connector 16"/>
            <p:cNvCxnSpPr/>
            <p:nvPr/>
          </p:nvCxnSpPr>
          <p:spPr>
            <a:xfrm flipV="1">
              <a:off x="8330184" y="3359272"/>
              <a:ext cx="0" cy="914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8293608" y="3359272"/>
              <a:ext cx="36576" cy="914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8164830" y="3128445"/>
              <a:ext cx="3369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2°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24195" y="3145929"/>
            <a:ext cx="5494338" cy="3065006"/>
            <a:chOff x="0" y="457200"/>
            <a:chExt cx="5494338" cy="3065006"/>
          </a:xfrm>
        </p:grpSpPr>
        <p:pic>
          <p:nvPicPr>
            <p:cNvPr id="1034" name="Picture 7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57200"/>
              <a:ext cx="5494338" cy="26209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Rectangle 12"/>
            <p:cNvSpPr>
              <a:spLocks noChangeArrowheads="1"/>
            </p:cNvSpPr>
            <p:nvPr/>
          </p:nvSpPr>
          <p:spPr bwMode="auto">
            <a:xfrm>
              <a:off x="0" y="3091319"/>
              <a:ext cx="5494338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</a:tabLst>
              </a:pPr>
              <a:r>
                <a:rPr kumimoji="0" lang="en-US" altLang="en-US" sz="1100" b="1" i="0" u="none" strike="noStrike" cap="none" normalizeH="0" baseline="0" dirty="0" bmk="_Toc40818152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FIGURE 8.1.2.2‑2: COMPARISON OF NRHO AND KEPLERIAN ORBITAL RADII NEAR MOON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1640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LTAG: </a:t>
            </a:r>
            <a:r>
              <a:rPr lang="en-US" sz="2000" dirty="0">
                <a:hlinkClick r:id="rId2"/>
              </a:rPr>
              <a:t>Human Landing System Lunar Thermal Analysis Guidebook - NASA Technical Reports Server (NTRS)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DSNE: </a:t>
            </a:r>
            <a:r>
              <a:rPr lang="en-US" sz="2000" dirty="0">
                <a:hlinkClick r:id="rId3"/>
              </a:rPr>
              <a:t>Cross-Program Design Specification for Natural Environments (DSNE) Revision H - NASA Technical Reports Server (NTRS)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Lunar Thermal Environments Task Team (LTETT): </a:t>
            </a:r>
            <a:r>
              <a:rPr lang="en-US" sz="2000" dirty="0">
                <a:hlinkClick r:id="rId4"/>
              </a:rPr>
              <a:t>msfc-ltett@mail.nasa.gov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0778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8FAED79-BEBB-C943-A054-D53D35C9D573}"/>
              </a:ext>
            </a:extLst>
          </p:cNvPr>
          <p:cNvGrpSpPr/>
          <p:nvPr/>
        </p:nvGrpSpPr>
        <p:grpSpPr>
          <a:xfrm>
            <a:off x="3630681" y="2414253"/>
            <a:ext cx="4740501" cy="2020583"/>
            <a:chOff x="3630681" y="2780017"/>
            <a:chExt cx="4740501" cy="2020583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AE8F73B-1B8D-EE40-87B4-6B5F6DC855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30681" y="2804262"/>
              <a:ext cx="2406437" cy="1996338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78D3767-3697-244F-88D8-B6E15A032A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73355" y="2780017"/>
              <a:ext cx="2197827" cy="20205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603674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2ACB3351C3C54E882B56E5C3B38F94" ma:contentTypeVersion="1" ma:contentTypeDescription="Create a new document." ma:contentTypeScope="" ma:versionID="732eec42d3c8de34a80cfa0fe7d91c69">
  <xsd:schema xmlns:xsd="http://www.w3.org/2001/XMLSchema" xmlns:xs="http://www.w3.org/2001/XMLSchema" xmlns:p="http://schemas.microsoft.com/office/2006/metadata/properties" xmlns:ns2="62b1d304-c87d-41b7-a25d-0756122cf0f5" targetNamespace="http://schemas.microsoft.com/office/2006/metadata/properties" ma:root="true" ma:fieldsID="9ed451d2d17e774b0b2390210912c48b" ns2:_="">
    <xsd:import namespace="62b1d304-c87d-41b7-a25d-0756122cf0f5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b1d304-c87d-41b7-a25d-0756122cf0f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213A7AA-5F12-425F-92F8-61732BF6B15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3BD24F9-1C15-4499-B07B-196A39C03D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b1d304-c87d-41b7-a25d-0756122cf0f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58AF43E-7A70-4A6D-B50B-DADDCDB2CFCA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62b1d304-c87d-41b7-a25d-0756122cf0f5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12129</TotalTime>
  <Words>1105</Words>
  <Application>Microsoft Office PowerPoint</Application>
  <PresentationFormat>Widescreen</PresentationFormat>
  <Paragraphs>193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1_Office Theme</vt:lpstr>
      <vt:lpstr>Custom Design</vt:lpstr>
      <vt:lpstr>PowerPoint Presentation</vt:lpstr>
      <vt:lpstr>Agenda</vt:lpstr>
      <vt:lpstr>Lunar Thermal Environments Task Team</vt:lpstr>
      <vt:lpstr>Lunar Thermal Analysis Guidebook</vt:lpstr>
      <vt:lpstr>Lunar Thermal Analysis Guidebook</vt:lpstr>
      <vt:lpstr>Lunar Thermal Analysis Guidebook</vt:lpstr>
      <vt:lpstr>Lunar Thermal Environments</vt:lpstr>
      <vt:lpstr>Lunar Thermal Analysis Guidebook</vt:lpstr>
      <vt:lpstr>LTAG Environments Definition example</vt:lpstr>
      <vt:lpstr>LTAG Environments Definition example</vt:lpstr>
      <vt:lpstr>LTAG Environments Definition example</vt:lpstr>
      <vt:lpstr>LTAG Modeling example – NRHO Orbits</vt:lpstr>
      <vt:lpstr>LTAG Modeling example – NRHO Orbits</vt:lpstr>
      <vt:lpstr>Questions?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SUB-TITLE</dc:title>
  <dc:creator>Hall, Heather D. (MSFC-HP01)</dc:creator>
  <cp:lastModifiedBy>Hamill, Brian D. (MSFC-ER43)</cp:lastModifiedBy>
  <cp:revision>113</cp:revision>
  <dcterms:created xsi:type="dcterms:W3CDTF">2020-02-26T15:11:52Z</dcterms:created>
  <dcterms:modified xsi:type="dcterms:W3CDTF">2021-08-04T17:41:43Z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0x0101001C2ACB3351C3C54E882B56E5C3B38F94</vt:lpwstr>
  </property>
</Properties>
</file>