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0" r:id="rId4"/>
    <p:sldId id="267" r:id="rId5"/>
    <p:sldId id="261" r:id="rId6"/>
    <p:sldId id="266" r:id="rId7"/>
    <p:sldId id="262" r:id="rId8"/>
    <p:sldId id="268" r:id="rId9"/>
    <p:sldId id="269" r:id="rId10"/>
    <p:sldId id="263" r:id="rId11"/>
    <p:sldId id="270" r:id="rId12"/>
    <p:sldId id="271" r:id="rId13"/>
    <p:sldId id="264" r:id="rId14"/>
    <p:sldId id="259" r:id="rId15"/>
    <p:sldId id="265" r:id="rId16"/>
    <p:sldId id="272" r:id="rId17"/>
    <p:sldId id="273" r:id="rId18"/>
    <p:sldId id="3796" r:id="rId19"/>
    <p:sldId id="3816" r:id="rId20"/>
    <p:sldId id="558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65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6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F15A9A-62EA-AB4A-B97E-8BA1E0A65A6F}" type="datetimeFigureOut">
              <a:rPr lang="en-US" smtClean="0"/>
              <a:t>8/6/21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4A02F2-0C5C-3F40-AFE6-1B0F79533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416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4C54A-A8A3-D847-983F-45DD878EFE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02E2E6-62B2-C741-969B-BC6552D811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F5BBC3-BA04-D94B-A1D1-726762E06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8/10/21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9AB47-8391-4046-B593-4568F707C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SmallSat</a:t>
            </a:r>
            <a:r>
              <a:rPr lang="en-US" dirty="0"/>
              <a:t> Conference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0BC4AE-8A5C-BA43-BEC9-22A40A9FD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  <p:pic>
        <p:nvPicPr>
          <p:cNvPr id="1028" name="Picture 4" descr="Symbols of NASA | NASA">
            <a:extLst>
              <a:ext uri="{FF2B5EF4-FFF2-40B4-BE49-F238E27FC236}">
                <a16:creationId xmlns:a16="http://schemas.microsoft.com/office/drawing/2014/main" id="{791756FF-6B81-DF43-B58E-30DC128B410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8030" y="381000"/>
            <a:ext cx="1863969" cy="931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7644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ECC0F-838B-2A40-8F20-DAB9F1E9EB2E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F7A1D-0DDF-454D-8714-54163915A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9C16F5-6E6C-B740-8F4F-4626D6AD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8/10/21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2FF036-881C-2240-95AB-B717B5574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SmallSat</a:t>
            </a:r>
            <a:r>
              <a:rPr lang="en-US" dirty="0"/>
              <a:t> Conference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90292E-1174-3145-B5B9-822DCA78C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42B55-3744-9548-B3ED-43293952A1C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4" descr="Symbols of NASA | NASA">
            <a:extLst>
              <a:ext uri="{FF2B5EF4-FFF2-40B4-BE49-F238E27FC236}">
                <a16:creationId xmlns:a16="http://schemas.microsoft.com/office/drawing/2014/main" id="{4E26A27B-EE8E-E042-AC1D-1961A0E0D74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8030" y="381000"/>
            <a:ext cx="1863969" cy="931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426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8E7A4-90C9-E747-8B85-0BA9B8646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8A8DA1-1073-C34D-8E1F-9A8F6BDD1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0AB020-FC59-C04E-BBE2-F4876494C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8/10/21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7527D-1274-E841-9EC1-FBB3F1655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SmallSat Conference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BDB164-B2CB-4B44-B12B-FF974ED08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42B55-3744-9548-B3ED-43293952A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70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4326-9848-D54E-A148-BA26AC4ED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DE7A8-6938-4D4D-B84E-23A3A3550D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ACD531-C82B-7A40-8ABB-E53D534214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63BEAA-E820-8F4D-BBD3-152ACE2AD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8/10/21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5EB47B-80AD-F24A-8264-CF31DF496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SmallSat Conference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D2E600-5BE1-034D-A857-29DF2B066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42B55-3744-9548-B3ED-43293952A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750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5B968-10C2-344B-9FE9-9083F837E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4DDAE0-7E1E-1E4C-8866-3B76A6BA1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08B3B8-53E8-654C-9590-0164F720E3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E6B0BF-1821-6C40-9BF3-8B98E5BF51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826A73-91C4-6D49-90FC-0FDCEB8109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839344-E393-2B41-85E7-BE5DB5093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8/10/21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BA442E-E510-FD49-8915-0BB288AF6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SmallSat Conference 2021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B46744-6924-ED47-BAC0-E50F1EAF8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42B55-3744-9548-B3ED-43293952A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102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B5573-9C66-AA4D-A8E5-216CA8FCB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A841B9-1E28-DF43-8615-2CD694B57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8/10/21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135F08-4C73-3F48-828A-DDF8A8FBE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SmallSat Conference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E126A4-F4E8-FC4A-9E41-8E77A7F62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42B55-3744-9548-B3ED-43293952A1C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4" descr="Symbols of NASA | NASA">
            <a:extLst>
              <a:ext uri="{FF2B5EF4-FFF2-40B4-BE49-F238E27FC236}">
                <a16:creationId xmlns:a16="http://schemas.microsoft.com/office/drawing/2014/main" id="{5DA164FA-8301-CC45-9EEC-8CFE925C68A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8030" y="381000"/>
            <a:ext cx="1863969" cy="931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233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4A5215-04B8-AA4E-AD82-41DBDE5C3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8/10/21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DE63B5-73B2-9344-9677-5BA33D407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SmallSat Conference 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1203C-9D61-5048-928F-2BD55F87D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42B55-3744-9548-B3ED-43293952A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673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7F968-5E7F-804C-9909-FAAED87FE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033AE-43D5-2544-A04A-BB8D4CA789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1AFAB6-9956-4E46-8DA3-E4F9DD3776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157CE4-0AB5-434D-9F23-B66FD8CF3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8/10/21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48BFCB-41C4-7A48-B200-6577B68D2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SmallSat Conference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0A3E70-DD7D-9346-8BB5-A17D766C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42B55-3744-9548-B3ED-43293952A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35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E7ED5-7684-FA40-B2BE-F79D1FE49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01D2EC-D86B-FF41-9200-183328B752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EF5E8F-DAC7-7B49-9171-E277D9FE3D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C2084B-7E19-FE41-ABE0-47079F213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8/10/21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764C5C-4D30-2347-8851-6AD2B97FF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SmallSat Conference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3A597B-098D-5541-9253-3685D9274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42B55-3744-9548-B3ED-43293952A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085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D64BC-7B0A-FA45-9190-7BEF3B866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9427D7-3DE5-C44D-84F3-CD89FFCE4F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C23D82-3EB7-994D-AD56-8FB0228E3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8/10/21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5F503C-3594-0849-A55D-BF1B4A769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SmallSat Conference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EED04E-608F-D74C-BF7A-84F9C4AC6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42B55-3744-9548-B3ED-43293952A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936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87C5CF-B0D3-9847-A469-D226D24DAD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7AE68A-D36B-DB4F-B176-B8931B65A3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7F27F4-C319-C64E-8702-0FF6EA40A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8/10/21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99C92-29AE-184B-8C41-0CC25761A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SmallSat Conference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CB94D9-0522-EE4B-B54D-7CDF01AD8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42B55-3744-9548-B3ED-43293952A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150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3AEED4-9F6B-DA4A-AE81-4A1EF9E36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0CA4EC-EBE7-F645-BE03-6888AD308F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E4DC9B-166E-104E-B071-3E92718F4B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8/10/21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F46F0-9381-2541-B7A0-0C6B817BA8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/>
              <a:t>SmallSat</a:t>
            </a:r>
            <a:r>
              <a:rPr lang="en-US" dirty="0"/>
              <a:t> Conference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9AF1E-68EC-D64C-9138-6D38659853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42B55-3744-9548-B3ED-43293952A1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064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3D27F-F2A3-DC41-B917-4FCA8880F9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V&amp;V for Autonomy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248589-1ADB-6744-9B70-E6BC6890F2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Dr. Guillaume Brat</a:t>
            </a:r>
          </a:p>
          <a:p>
            <a:r>
              <a:rPr lang="en-US" dirty="0"/>
              <a:t>NASA Ames Research Center</a:t>
            </a:r>
          </a:p>
          <a:p>
            <a:r>
              <a:rPr lang="en-US" dirty="0"/>
              <a:t>Intelligent Systems Division</a:t>
            </a:r>
          </a:p>
          <a:p>
            <a:r>
              <a:rPr lang="en-US" dirty="0"/>
              <a:t>Robust Software Engineering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4289AA-6B2F-0444-A583-16F291881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8/10/21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BC4BE5-F383-7548-9E9D-119F2B6D4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SmallSat Conference 2021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D79CE4-2143-C841-A8CB-260DFBAE8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1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B162E-694F-284E-A482-56CD4A02B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17CAAB7-B18A-4141-BD38-53AADAC603ED}"/>
              </a:ext>
            </a:extLst>
          </p:cNvPr>
          <p:cNvGrpSpPr/>
          <p:nvPr/>
        </p:nvGrpSpPr>
        <p:grpSpPr>
          <a:xfrm>
            <a:off x="838200" y="3706480"/>
            <a:ext cx="3733800" cy="2649870"/>
            <a:chOff x="838200" y="3886200"/>
            <a:chExt cx="3733800" cy="2743200"/>
          </a:xfrm>
        </p:grpSpPr>
        <p:sp>
          <p:nvSpPr>
            <p:cNvPr id="9" name="Chevron 8">
              <a:extLst>
                <a:ext uri="{FF2B5EF4-FFF2-40B4-BE49-F238E27FC236}">
                  <a16:creationId xmlns:a16="http://schemas.microsoft.com/office/drawing/2014/main" id="{29C16F70-BAA8-7D42-928C-EA233667275C}"/>
                </a:ext>
              </a:extLst>
            </p:cNvPr>
            <p:cNvSpPr/>
            <p:nvPr/>
          </p:nvSpPr>
          <p:spPr>
            <a:xfrm>
              <a:off x="838200" y="3886200"/>
              <a:ext cx="3657600" cy="2743200"/>
            </a:xfrm>
            <a:prstGeom prst="chevron">
              <a:avLst>
                <a:gd name="adj" fmla="val 20833"/>
              </a:avLst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Content Placeholder 2">
              <a:extLst>
                <a:ext uri="{FF2B5EF4-FFF2-40B4-BE49-F238E27FC236}">
                  <a16:creationId xmlns:a16="http://schemas.microsoft.com/office/drawing/2014/main" id="{34D54C12-95B1-D441-A8E8-240E3D6DF840}"/>
                </a:ext>
              </a:extLst>
            </p:cNvPr>
            <p:cNvSpPr txBox="1">
              <a:spLocks/>
            </p:cNvSpPr>
            <p:nvPr/>
          </p:nvSpPr>
          <p:spPr>
            <a:xfrm>
              <a:off x="1066800" y="3910955"/>
              <a:ext cx="3505200" cy="246975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rgbClr val="FF0000"/>
                  </a:solidFill>
                </a:rPr>
                <a:t>ASSET: Automated Software &amp; System Engineering Technologies</a:t>
              </a:r>
              <a:r>
                <a:rPr lang="en-US" sz="1600" dirty="0">
                  <a:solidFill>
                    <a:srgbClr val="A50021"/>
                  </a:solidFill>
                </a:rPr>
                <a:t> </a:t>
              </a:r>
            </a:p>
            <a:p>
              <a:pPr marL="460375" lvl="1" indent="-238125"/>
              <a:r>
                <a:rPr lang="en-US" sz="1600" dirty="0"/>
                <a:t>Formal methods</a:t>
              </a:r>
            </a:p>
            <a:p>
              <a:pPr marL="917575" lvl="2" indent="-238125"/>
              <a:r>
                <a:rPr lang="en-US" sz="1200" dirty="0"/>
                <a:t>Requirement Elicitation/Analysis</a:t>
              </a:r>
            </a:p>
            <a:p>
              <a:pPr marL="917575" lvl="2" indent="-238125"/>
              <a:r>
                <a:rPr lang="en-US" sz="1200" dirty="0"/>
                <a:t>Design Model Analysis</a:t>
              </a:r>
            </a:p>
            <a:p>
              <a:pPr marL="917575" lvl="2" indent="-238125"/>
              <a:r>
                <a:rPr lang="en-US" sz="1200" dirty="0">
                  <a:ea typeface="Microsoft YaHei" panose="020B0503020204020204" pitchFamily="34" charset="-122"/>
                </a:rPr>
                <a:t>Static Code Analysis</a:t>
              </a:r>
            </a:p>
            <a:p>
              <a:pPr marL="917575" lvl="2" indent="-238125"/>
              <a:r>
                <a:rPr lang="en-US" sz="1200" dirty="0">
                  <a:ea typeface="Microsoft YaHei" panose="020B0503020204020204" pitchFamily="34" charset="-122"/>
                </a:rPr>
                <a:t>Run-Time Analysis</a:t>
              </a:r>
            </a:p>
            <a:p>
              <a:pPr marL="460375" lvl="1" indent="-238125"/>
              <a:r>
                <a:rPr lang="en-US" sz="1600" dirty="0">
                  <a:ea typeface="Microsoft YaHei" panose="020B0503020204020204" pitchFamily="34" charset="-122"/>
                </a:rPr>
                <a:t>Adaptive stress testing</a:t>
              </a:r>
            </a:p>
            <a:p>
              <a:pPr marL="460375" lvl="1" indent="-238125"/>
              <a:r>
                <a:rPr lang="en-US" sz="1600" dirty="0">
                  <a:ea typeface="Microsoft YaHei" panose="020B0503020204020204" pitchFamily="34" charset="-122"/>
                </a:rPr>
                <a:t>Assurance Cases</a:t>
              </a:r>
            </a:p>
            <a:p>
              <a:pPr marL="460375" lvl="1" indent="-238125"/>
              <a:r>
                <a:rPr lang="en-US" sz="1600" dirty="0">
                  <a:ea typeface="Microsoft YaHei" panose="020B0503020204020204" pitchFamily="34" charset="-122"/>
                </a:rPr>
                <a:t>Machine learning V&amp;V</a:t>
              </a:r>
            </a:p>
            <a:p>
              <a:pPr marL="0" indent="0">
                <a:buFont typeface="Arial" panose="020B0604020202020204" pitchFamily="34" charset="0"/>
                <a:buNone/>
              </a:pPr>
              <a:endParaRPr lang="en-US" sz="1600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6958951-EFDD-5847-A3B3-E18D2C730ED9}"/>
              </a:ext>
            </a:extLst>
          </p:cNvPr>
          <p:cNvGrpSpPr/>
          <p:nvPr/>
        </p:nvGrpSpPr>
        <p:grpSpPr>
          <a:xfrm>
            <a:off x="4019550" y="3703808"/>
            <a:ext cx="3803373" cy="2649870"/>
            <a:chOff x="838200" y="3886200"/>
            <a:chExt cx="3803373" cy="2743200"/>
          </a:xfrm>
        </p:grpSpPr>
        <p:sp>
          <p:nvSpPr>
            <p:cNvPr id="12" name="Chevron 11">
              <a:extLst>
                <a:ext uri="{FF2B5EF4-FFF2-40B4-BE49-F238E27FC236}">
                  <a16:creationId xmlns:a16="http://schemas.microsoft.com/office/drawing/2014/main" id="{663697A9-D037-9247-9A61-F41BE14B2B09}"/>
                </a:ext>
              </a:extLst>
            </p:cNvPr>
            <p:cNvSpPr/>
            <p:nvPr/>
          </p:nvSpPr>
          <p:spPr>
            <a:xfrm>
              <a:off x="838200" y="3886200"/>
              <a:ext cx="3657600" cy="2743200"/>
            </a:xfrm>
            <a:prstGeom prst="chevron">
              <a:avLst>
                <a:gd name="adj" fmla="val 20833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Content Placeholder 2">
              <a:extLst>
                <a:ext uri="{FF2B5EF4-FFF2-40B4-BE49-F238E27FC236}">
                  <a16:creationId xmlns:a16="http://schemas.microsoft.com/office/drawing/2014/main" id="{3BC865C1-DBEA-824B-ADFE-C1E5977DE0DC}"/>
                </a:ext>
              </a:extLst>
            </p:cNvPr>
            <p:cNvSpPr txBox="1">
              <a:spLocks/>
            </p:cNvSpPr>
            <p:nvPr/>
          </p:nvSpPr>
          <p:spPr>
            <a:xfrm>
              <a:off x="1136373" y="3962400"/>
              <a:ext cx="3505200" cy="215855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rgbClr val="FF0000"/>
                  </a:solidFill>
                </a:rPr>
                <a:t>ARMD</a:t>
              </a:r>
              <a:endParaRPr lang="en-US" sz="1600" dirty="0">
                <a:solidFill>
                  <a:srgbClr val="A50021"/>
                </a:solidFill>
              </a:endParaRPr>
            </a:p>
            <a:p>
              <a:pPr marL="460375" lvl="1" indent="-238125"/>
              <a:r>
                <a:rPr lang="en-US" sz="1400" dirty="0"/>
                <a:t>AOSP: System-Wide Safety</a:t>
              </a:r>
            </a:p>
            <a:p>
              <a:pPr marL="917575" lvl="2" indent="-238125"/>
              <a:r>
                <a:rPr lang="en-US" sz="1200" dirty="0"/>
                <a:t>Aviation software assurance</a:t>
              </a:r>
            </a:p>
            <a:p>
              <a:pPr marL="917575" lvl="2" indent="-238125"/>
              <a:r>
                <a:rPr lang="en-US" sz="1200" dirty="0"/>
                <a:t>Autonomous systems assurance</a:t>
              </a:r>
            </a:p>
            <a:p>
              <a:pPr marL="460375" lvl="1" indent="-238125"/>
              <a:r>
                <a:rPr lang="en-US" sz="1400" dirty="0">
                  <a:ea typeface="Microsoft YaHei" panose="020B0503020204020204" pitchFamily="34" charset="-122"/>
                </a:rPr>
                <a:t>Low Boom Flight Demonstrator</a:t>
              </a:r>
            </a:p>
            <a:p>
              <a:pPr marL="3175" indent="-238125"/>
              <a:r>
                <a:rPr lang="en-US" sz="1600" dirty="0">
                  <a:solidFill>
                    <a:srgbClr val="FF0000"/>
                  </a:solidFill>
                  <a:ea typeface="Microsoft YaHei" panose="020B0503020204020204" pitchFamily="34" charset="-122"/>
                </a:rPr>
                <a:t>Others</a:t>
              </a:r>
            </a:p>
            <a:p>
              <a:pPr marL="460375" lvl="1" indent="-238125"/>
              <a:r>
                <a:rPr lang="en-US" sz="1400" dirty="0">
                  <a:solidFill>
                    <a:srgbClr val="002060"/>
                  </a:solidFill>
                  <a:ea typeface="Microsoft YaHei" panose="020B0503020204020204" pitchFamily="34" charset="-122"/>
                </a:rPr>
                <a:t>Gateway contractors V&amp;V</a:t>
              </a:r>
            </a:p>
            <a:p>
              <a:pPr marL="460375" lvl="1" indent="-238125"/>
              <a:r>
                <a:rPr lang="en-US" sz="1400" dirty="0" err="1">
                  <a:solidFill>
                    <a:srgbClr val="002060"/>
                  </a:solidFill>
                  <a:ea typeface="Microsoft YaHei" panose="020B0503020204020204" pitchFamily="34" charset="-122"/>
                </a:rPr>
                <a:t>BlueOrigin</a:t>
              </a:r>
              <a:r>
                <a:rPr lang="en-US" sz="1400" dirty="0">
                  <a:solidFill>
                    <a:srgbClr val="002060"/>
                  </a:solidFill>
                  <a:ea typeface="Microsoft YaHei" panose="020B0503020204020204" pitchFamily="34" charset="-122"/>
                </a:rPr>
                <a:t>: ROS 2 V&amp;V</a:t>
              </a:r>
            </a:p>
            <a:p>
              <a:pPr marL="460375" lvl="1" indent="-238125"/>
              <a:r>
                <a:rPr lang="en-US" sz="1400" dirty="0">
                  <a:solidFill>
                    <a:srgbClr val="002060"/>
                  </a:solidFill>
                  <a:ea typeface="Microsoft YaHei" panose="020B0503020204020204" pitchFamily="34" charset="-122"/>
                </a:rPr>
                <a:t>DoD Autonomous Systems T&amp;E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8E74258-AC61-1D46-B512-CD3D7388F84A}"/>
              </a:ext>
            </a:extLst>
          </p:cNvPr>
          <p:cNvGrpSpPr/>
          <p:nvPr/>
        </p:nvGrpSpPr>
        <p:grpSpPr>
          <a:xfrm>
            <a:off x="7219950" y="3713217"/>
            <a:ext cx="3819856" cy="2649870"/>
            <a:chOff x="838200" y="3886200"/>
            <a:chExt cx="3819856" cy="2752085"/>
          </a:xfrm>
        </p:grpSpPr>
        <p:sp>
          <p:nvSpPr>
            <p:cNvPr id="15" name="Chevron 14">
              <a:extLst>
                <a:ext uri="{FF2B5EF4-FFF2-40B4-BE49-F238E27FC236}">
                  <a16:creationId xmlns:a16="http://schemas.microsoft.com/office/drawing/2014/main" id="{9CAA4F82-B733-B142-A370-91A2438780BE}"/>
                </a:ext>
              </a:extLst>
            </p:cNvPr>
            <p:cNvSpPr/>
            <p:nvPr/>
          </p:nvSpPr>
          <p:spPr>
            <a:xfrm>
              <a:off x="838200" y="3886200"/>
              <a:ext cx="3657600" cy="2743200"/>
            </a:xfrm>
            <a:prstGeom prst="chevron">
              <a:avLst>
                <a:gd name="adj" fmla="val 20833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Content Placeholder 2">
              <a:extLst>
                <a:ext uri="{FF2B5EF4-FFF2-40B4-BE49-F238E27FC236}">
                  <a16:creationId xmlns:a16="http://schemas.microsoft.com/office/drawing/2014/main" id="{1FD995D8-9493-CC46-81D8-E5CCA7E06AF4}"/>
                </a:ext>
              </a:extLst>
            </p:cNvPr>
            <p:cNvSpPr txBox="1">
              <a:spLocks/>
            </p:cNvSpPr>
            <p:nvPr/>
          </p:nvSpPr>
          <p:spPr>
            <a:xfrm>
              <a:off x="1152856" y="3971285"/>
              <a:ext cx="3505200" cy="26670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dirty="0">
                  <a:solidFill>
                    <a:srgbClr val="FF0000"/>
                  </a:solidFill>
                </a:rPr>
                <a:t>Traditional Aviation</a:t>
              </a:r>
              <a:endParaRPr lang="en-US" sz="1400" dirty="0">
                <a:solidFill>
                  <a:srgbClr val="A50021"/>
                </a:solidFill>
              </a:endParaRPr>
            </a:p>
            <a:p>
              <a:pPr marL="460375" lvl="1" indent="-238125"/>
              <a:r>
                <a:rPr lang="en-US" sz="1400" dirty="0"/>
                <a:t>US </a:t>
              </a:r>
              <a:r>
                <a:rPr lang="en-US" sz="1400" dirty="0" err="1"/>
                <a:t>Airframers</a:t>
              </a:r>
              <a:r>
                <a:rPr lang="en-US" sz="1400" dirty="0"/>
                <a:t>, OEMs, Airlines</a:t>
              </a:r>
            </a:p>
            <a:p>
              <a:pPr marL="460375" lvl="1" indent="-238125"/>
              <a:r>
                <a:rPr lang="en-US" sz="1400" dirty="0"/>
                <a:t>FAA, NTSB</a:t>
              </a:r>
            </a:p>
            <a:p>
              <a:pPr marL="460375" lvl="1" indent="-238125"/>
              <a:r>
                <a:rPr lang="en-US" sz="1400" dirty="0"/>
                <a:t>AFRL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E09D2CF-01B2-044F-9B69-D6CAD992B642}"/>
              </a:ext>
            </a:extLst>
          </p:cNvPr>
          <p:cNvGrpSpPr/>
          <p:nvPr/>
        </p:nvGrpSpPr>
        <p:grpSpPr>
          <a:xfrm>
            <a:off x="4076700" y="1557338"/>
            <a:ext cx="4000500" cy="2353468"/>
            <a:chOff x="895350" y="4201320"/>
            <a:chExt cx="4000500" cy="2751930"/>
          </a:xfrm>
        </p:grpSpPr>
        <p:sp>
          <p:nvSpPr>
            <p:cNvPr id="18" name="Chevron 17">
              <a:extLst>
                <a:ext uri="{FF2B5EF4-FFF2-40B4-BE49-F238E27FC236}">
                  <a16:creationId xmlns:a16="http://schemas.microsoft.com/office/drawing/2014/main" id="{81C0CC76-876A-BA43-B0BB-0860EC027333}"/>
                </a:ext>
              </a:extLst>
            </p:cNvPr>
            <p:cNvSpPr/>
            <p:nvPr/>
          </p:nvSpPr>
          <p:spPr>
            <a:xfrm>
              <a:off x="895350" y="4201320"/>
              <a:ext cx="3543300" cy="2428080"/>
            </a:xfrm>
            <a:prstGeom prst="chevron">
              <a:avLst>
                <a:gd name="adj" fmla="val 20833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Content Placeholder 2">
              <a:extLst>
                <a:ext uri="{FF2B5EF4-FFF2-40B4-BE49-F238E27FC236}">
                  <a16:creationId xmlns:a16="http://schemas.microsoft.com/office/drawing/2014/main" id="{CBA9055C-D7D6-6445-BB59-787061CC13AF}"/>
                </a:ext>
              </a:extLst>
            </p:cNvPr>
            <p:cNvSpPr txBox="1">
              <a:spLocks/>
            </p:cNvSpPr>
            <p:nvPr/>
          </p:nvSpPr>
          <p:spPr>
            <a:xfrm>
              <a:off x="1390650" y="4286250"/>
              <a:ext cx="3505200" cy="26670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rgbClr val="FF0000"/>
                  </a:solidFill>
                </a:rPr>
                <a:t>ESMD: </a:t>
              </a:r>
              <a:r>
                <a:rPr lang="en-US" sz="1600" dirty="0"/>
                <a:t>LCROSS, LADEE</a:t>
              </a:r>
            </a:p>
            <a:p>
              <a:r>
                <a:rPr lang="en-US" sz="1600" dirty="0">
                  <a:solidFill>
                    <a:srgbClr val="FF0000"/>
                  </a:solidFill>
                </a:rPr>
                <a:t>HEOMD: </a:t>
              </a:r>
              <a:r>
                <a:rPr lang="en-US" sz="1600" dirty="0" err="1"/>
                <a:t>BioSentinel</a:t>
              </a:r>
              <a:endParaRPr lang="en-US" sz="1600" dirty="0"/>
            </a:p>
            <a:p>
              <a:r>
                <a:rPr lang="en-US" sz="1600" dirty="0">
                  <a:solidFill>
                    <a:srgbClr val="FF0000"/>
                  </a:solidFill>
                </a:rPr>
                <a:t>SMD: </a:t>
              </a:r>
              <a:r>
                <a:rPr lang="en-US" sz="1600" dirty="0">
                  <a:ea typeface="Microsoft YaHei" panose="020B0503020204020204" pitchFamily="34" charset="-122"/>
                </a:rPr>
                <a:t>RP, VIPER</a:t>
              </a:r>
              <a:endParaRPr lang="en-US" sz="1600" dirty="0"/>
            </a:p>
            <a:p>
              <a:r>
                <a:rPr lang="en-US" sz="1600" dirty="0">
                  <a:solidFill>
                    <a:srgbClr val="FF0000"/>
                  </a:solidFill>
                </a:rPr>
                <a:t>STMD: </a:t>
              </a:r>
              <a:r>
                <a:rPr lang="en-US" sz="1600" dirty="0">
                  <a:ea typeface="Microsoft YaHei" panose="020B0503020204020204" pitchFamily="34" charset="-122"/>
                </a:rPr>
                <a:t>Starling, DSA</a:t>
              </a:r>
            </a:p>
            <a:p>
              <a:r>
                <a:rPr lang="en-US" sz="1600" dirty="0">
                  <a:solidFill>
                    <a:srgbClr val="FF0000"/>
                  </a:solidFill>
                  <a:ea typeface="Microsoft YaHei" panose="020B0503020204020204" pitchFamily="34" charset="-122"/>
                </a:rPr>
                <a:t>ARC</a:t>
              </a:r>
              <a:r>
                <a:rPr lang="en-US" sz="1600" dirty="0">
                  <a:ea typeface="Microsoft YaHei" panose="020B0503020204020204" pitchFamily="34" charset="-122"/>
                </a:rPr>
                <a:t>: CASAS</a:t>
              </a:r>
            </a:p>
            <a:p>
              <a:pPr marL="222250" lvl="1" indent="0">
                <a:buNone/>
              </a:pPr>
              <a:endParaRPr lang="en-US" sz="1600" dirty="0">
                <a:ea typeface="Microsoft YaHei" panose="020B0503020204020204" pitchFamily="34" charset="-122"/>
              </a:endParaRPr>
            </a:p>
          </p:txBody>
        </p:sp>
      </p:grpSp>
      <p:sp>
        <p:nvSpPr>
          <p:cNvPr id="20" name="Chevron 19">
            <a:extLst>
              <a:ext uri="{FF2B5EF4-FFF2-40B4-BE49-F238E27FC236}">
                <a16:creationId xmlns:a16="http://schemas.microsoft.com/office/drawing/2014/main" id="{E0AE669C-7442-9E43-AED6-CBFC14F61363}"/>
              </a:ext>
            </a:extLst>
          </p:cNvPr>
          <p:cNvSpPr/>
          <p:nvPr/>
        </p:nvSpPr>
        <p:spPr>
          <a:xfrm>
            <a:off x="838200" y="1557338"/>
            <a:ext cx="3657600" cy="2090323"/>
          </a:xfrm>
          <a:prstGeom prst="chevron">
            <a:avLst>
              <a:gd name="adj" fmla="val 20833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73250F6-7D7B-234B-B415-CE5DBC1AD1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9668" y="1743870"/>
            <a:ext cx="2933700" cy="1203325"/>
          </a:xfrm>
        </p:spPr>
        <p:txBody>
          <a:bodyPr>
            <a:no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CAST: Core Avionics and Software Technologies</a:t>
            </a:r>
          </a:p>
          <a:p>
            <a:pPr marL="460375" lvl="1" indent="-238125"/>
            <a:r>
              <a:rPr lang="en-US" sz="1600" dirty="0" err="1"/>
              <a:t>cFS</a:t>
            </a:r>
            <a:r>
              <a:rPr lang="en-US" sz="1600" dirty="0"/>
              <a:t>/</a:t>
            </a:r>
            <a:r>
              <a:rPr lang="en-US" sz="1600" dirty="0" err="1"/>
              <a:t>cFE</a:t>
            </a:r>
            <a:r>
              <a:rPr lang="en-US" sz="1600" dirty="0"/>
              <a:t> based FSW</a:t>
            </a:r>
          </a:p>
          <a:p>
            <a:pPr marL="460375" lvl="1" indent="-238125"/>
            <a:r>
              <a:rPr lang="en-US" sz="1600" dirty="0"/>
              <a:t>Model-based development</a:t>
            </a:r>
          </a:p>
          <a:p>
            <a:pPr marL="460375" lvl="1" indent="-238125"/>
            <a:r>
              <a:rPr lang="en-US" sz="1600" dirty="0"/>
              <a:t>Swarm simulation</a:t>
            </a:r>
          </a:p>
          <a:p>
            <a:pPr marL="460375" lvl="1" indent="-238125"/>
            <a:r>
              <a:rPr lang="en-US" sz="1600" dirty="0"/>
              <a:t>Small spacecraft swarm</a:t>
            </a:r>
            <a:endParaRPr lang="en-US" sz="1600" dirty="0">
              <a:solidFill>
                <a:srgbClr val="FF0000"/>
              </a:solidFill>
            </a:endParaRPr>
          </a:p>
          <a:p>
            <a:pPr marL="460375" lvl="1" indent="-238125"/>
            <a:r>
              <a:rPr lang="en-US" sz="1600" dirty="0"/>
              <a:t>FSW Monitoring &amp; Review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5DA8532-EDF8-6447-B7A8-122AAF53877F}"/>
              </a:ext>
            </a:extLst>
          </p:cNvPr>
          <p:cNvSpPr/>
          <p:nvPr/>
        </p:nvSpPr>
        <p:spPr>
          <a:xfrm>
            <a:off x="7635818" y="5160191"/>
            <a:ext cx="306705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FF0000"/>
                </a:solidFill>
              </a:rPr>
              <a:t>Emerging Markets</a:t>
            </a:r>
          </a:p>
          <a:p>
            <a:pPr marL="50800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Urban Air Mobility</a:t>
            </a:r>
          </a:p>
          <a:p>
            <a:pPr marL="50800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Plant inspection, disaster response, precision agriculture, USGS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7EA6F1-2736-DF43-961D-9F77AF58B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8/10/21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CD0BAC-A2CF-7042-9743-D5CD25668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SmallSat Conference 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4C1DCD-3061-BB4E-AFD3-5090949F0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42B55-3744-9548-B3ED-43293952A1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531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C784E-0B02-7A4F-8B24-158FC2A5A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Focus elements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1639F-7865-D742-A1D6-AF68085763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strategy for the V&amp;V of autonomy is focusing on the following elements:</a:t>
            </a:r>
          </a:p>
          <a:p>
            <a:pPr lvl="1"/>
            <a:r>
              <a:rPr lang="en-US" dirty="0"/>
              <a:t>Explaining why a system is safe, and remains safe in operations, through dynamic safety cases</a:t>
            </a:r>
          </a:p>
          <a:p>
            <a:pPr lvl="1"/>
            <a:r>
              <a:rPr lang="en-US" dirty="0"/>
              <a:t>Identifying more hazards, especially when a system is complex or adapting to changing conditions</a:t>
            </a:r>
          </a:p>
          <a:p>
            <a:pPr lvl="1"/>
            <a:r>
              <a:rPr lang="en-US" dirty="0"/>
              <a:t>Formalizing requirements to facilitate safety analysis and traceability</a:t>
            </a:r>
          </a:p>
          <a:p>
            <a:pPr lvl="1"/>
            <a:r>
              <a:rPr lang="en-US" dirty="0"/>
              <a:t>Computing “provenly” safe bounds of operations </a:t>
            </a:r>
          </a:p>
          <a:p>
            <a:pPr lvl="1"/>
            <a:r>
              <a:rPr lang="en-US" dirty="0"/>
              <a:t>Addressing verification of machine learning components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3D4E77-CA3F-B445-B2D4-B4D7B493B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8/10/21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5D96DF-045A-D348-83A1-8D7D52588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SmallSat Conference 2021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A8546-B65F-2146-8A9F-D7E2816DA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42B55-3744-9548-B3ED-43293952A1C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28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5350F-E935-2F45-9913-8F929CDF6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Safety Cases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D73001F-2760-F24E-833C-B47389AC04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264" y="2996046"/>
            <a:ext cx="6224296" cy="3504144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dirty="0" err="1"/>
              <a:t>AdvoCATE</a:t>
            </a:r>
            <a:r>
              <a:rPr lang="en-US" sz="2400" dirty="0"/>
              <a:t> Barrier models</a:t>
            </a:r>
          </a:p>
          <a:p>
            <a:pPr marL="466725" lvl="1">
              <a:lnSpc>
                <a:spcPct val="120000"/>
              </a:lnSpc>
            </a:pPr>
            <a:r>
              <a:rPr lang="en-US" dirty="0"/>
              <a:t>Risk scenarios showing chain of events leading to accidents, loss, or harm</a:t>
            </a:r>
          </a:p>
          <a:p>
            <a:pPr marL="466725" lvl="1">
              <a:lnSpc>
                <a:spcPct val="120000"/>
              </a:lnSpc>
            </a:pPr>
            <a:r>
              <a:rPr lang="en-US" dirty="0"/>
              <a:t>Represented using Bow Tie Diagrams</a:t>
            </a:r>
          </a:p>
          <a:p>
            <a:pPr marL="466725" lvl="1">
              <a:lnSpc>
                <a:spcPct val="120000"/>
              </a:lnSpc>
            </a:pPr>
            <a:r>
              <a:rPr lang="en-US" dirty="0"/>
              <a:t>Barrier = Risk reduction mitigation</a:t>
            </a:r>
          </a:p>
          <a:p>
            <a:pPr marL="693738" lvl="2" indent="-227013">
              <a:lnSpc>
                <a:spcPct val="120000"/>
              </a:lnSpc>
            </a:pPr>
            <a:r>
              <a:rPr lang="en-US" sz="2400" dirty="0"/>
              <a:t>Prevention or recovery function</a:t>
            </a:r>
          </a:p>
          <a:p>
            <a:pPr marL="693738" lvl="2" indent="-227013">
              <a:lnSpc>
                <a:spcPct val="120000"/>
              </a:lnSpc>
            </a:pPr>
            <a:r>
              <a:rPr lang="en-US" sz="2400" dirty="0"/>
              <a:t>Reduction of event probability and severity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6AB8FE-74E2-2D40-854B-0BB94B182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3920" y="4038323"/>
            <a:ext cx="6017079" cy="204072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4100BED-471E-E745-9FBE-95BEE732A15E}"/>
              </a:ext>
            </a:extLst>
          </p:cNvPr>
          <p:cNvSpPr/>
          <p:nvPr/>
        </p:nvSpPr>
        <p:spPr>
          <a:xfrm>
            <a:off x="1063486" y="1581034"/>
            <a:ext cx="10290313" cy="923330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/>
              <a:t>‘A safety case is a structured argument, supported by a body of evidence, that provides a compelling, comprehensible and valid case that a system is safe for a given application in a given operating environment’ </a:t>
            </a:r>
          </a:p>
          <a:p>
            <a:pPr algn="r"/>
            <a:r>
              <a:rPr lang="en-US" dirty="0"/>
              <a:t>- </a:t>
            </a:r>
            <a:r>
              <a:rPr lang="en-US" i="1" dirty="0"/>
              <a:t>NASA System Safety Handbook ver. 1 (2014)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21C9066-1D9A-3348-B671-2AF906E1B829}"/>
              </a:ext>
            </a:extLst>
          </p:cNvPr>
          <p:cNvSpPr txBox="1">
            <a:spLocks/>
          </p:cNvSpPr>
          <p:nvPr/>
        </p:nvSpPr>
        <p:spPr>
          <a:xfrm>
            <a:off x="216264" y="2585985"/>
            <a:ext cx="10955319" cy="752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 dirty="0"/>
              <a:t>We have developed a tool called </a:t>
            </a:r>
            <a:r>
              <a:rPr lang="en-US" sz="2400" dirty="0" err="1"/>
              <a:t>AdvoCATE</a:t>
            </a:r>
            <a:r>
              <a:rPr lang="en-US" sz="2400" dirty="0"/>
              <a:t> for creating and visualizing safety cases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4EBB96-6102-644A-BA89-95EF6E6D1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8/10/21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3E9D14-1BBF-1E40-A20E-2C2F95FDC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SmallSat Conference 2021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F37435-4899-6C4E-997C-B313ED2DA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42B55-3744-9548-B3ED-43293952A1C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183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C784E-0B02-7A4F-8B24-158FC2A5A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Safety Cases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2AFC9B6-BD11-A841-800D-0932DA984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2122" y="2253493"/>
            <a:ext cx="4888916" cy="3104133"/>
          </a:xfrm>
        </p:spPr>
        <p:txBody>
          <a:bodyPr>
            <a:noAutofit/>
          </a:bodyPr>
          <a:lstStyle/>
          <a:p>
            <a:r>
              <a:rPr lang="en-US" sz="2400" dirty="0"/>
              <a:t>Extend </a:t>
            </a:r>
            <a:r>
              <a:rPr lang="en-US" sz="2400" dirty="0" err="1"/>
              <a:t>AdvoCATE</a:t>
            </a:r>
            <a:r>
              <a:rPr lang="en-US" sz="2400" dirty="0"/>
              <a:t> into a dynamic dashboard to reason about safety during operations and support risk-based decision making </a:t>
            </a:r>
          </a:p>
          <a:p>
            <a:r>
              <a:rPr lang="en-US" sz="2400" dirty="0"/>
              <a:t>Integration of risk-based design, development, and assurance in </a:t>
            </a:r>
            <a:r>
              <a:rPr lang="en-US" sz="2400" dirty="0" err="1"/>
              <a:t>AdvoCATE</a:t>
            </a:r>
            <a:endParaRPr lang="en-US" sz="2400" dirty="0"/>
          </a:p>
          <a:p>
            <a:r>
              <a:rPr lang="en-US" sz="2400" dirty="0"/>
              <a:t>Demonstrated in March 2021 on a centerline tracking example implemented with DNNs</a:t>
            </a:r>
          </a:p>
          <a:p>
            <a:endParaRPr lang="en-US" sz="24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938751D-8E01-EF48-91E2-A947FE02A78A}"/>
              </a:ext>
            </a:extLst>
          </p:cNvPr>
          <p:cNvGrpSpPr/>
          <p:nvPr/>
        </p:nvGrpSpPr>
        <p:grpSpPr>
          <a:xfrm>
            <a:off x="5965659" y="2037522"/>
            <a:ext cx="5484219" cy="4002756"/>
            <a:chOff x="7119099" y="2737955"/>
            <a:chExt cx="4872015" cy="3325988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9A2549AC-9EF6-5A4C-8DEC-9C41237AE864}"/>
                </a:ext>
              </a:extLst>
            </p:cNvPr>
            <p:cNvSpPr/>
            <p:nvPr/>
          </p:nvSpPr>
          <p:spPr>
            <a:xfrm>
              <a:off x="7807962" y="2737955"/>
              <a:ext cx="1336387" cy="324258"/>
            </a:xfrm>
            <a:prstGeom prst="roundRect">
              <a:avLst>
                <a:gd name="adj" fmla="val 6322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latin typeface="Franklin Gothic Book" panose="020B0503020102020204" pitchFamily="34" charset="0"/>
                </a:rPr>
                <a:t>System simulation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E71F8E3F-9ADE-8C4C-9589-3B49F759DCDF}"/>
                </a:ext>
              </a:extLst>
            </p:cNvPr>
            <p:cNvCxnSpPr>
              <a:cxnSpLocks/>
            </p:cNvCxnSpPr>
            <p:nvPr/>
          </p:nvCxnSpPr>
          <p:spPr>
            <a:xfrm>
              <a:off x="8819380" y="3072416"/>
              <a:ext cx="0" cy="20794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AEB8F6D-520E-3E40-94DE-BE0572581F99}"/>
                </a:ext>
              </a:extLst>
            </p:cNvPr>
            <p:cNvSpPr txBox="1"/>
            <p:nvPr/>
          </p:nvSpPr>
          <p:spPr>
            <a:xfrm>
              <a:off x="8176568" y="3280362"/>
              <a:ext cx="34714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Franklin Gothic Book" panose="020B0503020102020204" pitchFamily="34" charset="0"/>
                </a:rPr>
                <a:t>Coverage / validation of assurance argument </a:t>
              </a:r>
            </a:p>
            <a:p>
              <a:pPr algn="ctr"/>
              <a:r>
                <a:rPr lang="en-US" sz="1000" dirty="0">
                  <a:latin typeface="Franklin Gothic Book" panose="020B0503020102020204" pitchFamily="34" charset="0"/>
                </a:rPr>
                <a:t>Assessment of system / safety performance measures</a:t>
              </a: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EFD76B18-E570-294F-AF11-9FC807082B2C}"/>
                </a:ext>
              </a:extLst>
            </p:cNvPr>
            <p:cNvSpPr/>
            <p:nvPr/>
          </p:nvSpPr>
          <p:spPr>
            <a:xfrm>
              <a:off x="9387609" y="2737955"/>
              <a:ext cx="1336387" cy="324258"/>
            </a:xfrm>
            <a:prstGeom prst="roundRect">
              <a:avLst>
                <a:gd name="adj" fmla="val 6322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latin typeface="Franklin Gothic Book" panose="020B0503020102020204" pitchFamily="34" charset="0"/>
                </a:rPr>
                <a:t>Operational testing</a:t>
              </a: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BB62985C-8062-1E4A-9469-C8178F29665A}"/>
                </a:ext>
              </a:extLst>
            </p:cNvPr>
            <p:cNvSpPr/>
            <p:nvPr/>
          </p:nvSpPr>
          <p:spPr>
            <a:xfrm>
              <a:off x="10944905" y="2746742"/>
              <a:ext cx="859807" cy="324258"/>
            </a:xfrm>
            <a:prstGeom prst="roundRect">
              <a:avLst>
                <a:gd name="adj" fmla="val 6322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latin typeface="Franklin Gothic Book" panose="020B0503020102020204" pitchFamily="34" charset="0"/>
                </a:rPr>
                <a:t>Monitoring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1596A119-81FA-CE44-8775-427628C27A3A}"/>
                </a:ext>
              </a:extLst>
            </p:cNvPr>
            <p:cNvCxnSpPr>
              <a:cxnSpLocks/>
              <a:stCxn id="9" idx="2"/>
            </p:cNvCxnSpPr>
            <p:nvPr/>
          </p:nvCxnSpPr>
          <p:spPr>
            <a:xfrm flipH="1">
              <a:off x="10055802" y="3062213"/>
              <a:ext cx="1" cy="1938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C3368E1-3725-DB4F-83AC-F5876F4AB8A1}"/>
                </a:ext>
              </a:extLst>
            </p:cNvPr>
            <p:cNvCxnSpPr>
              <a:cxnSpLocks/>
            </p:cNvCxnSpPr>
            <p:nvPr/>
          </p:nvCxnSpPr>
          <p:spPr>
            <a:xfrm>
              <a:off x="11152239" y="3071000"/>
              <a:ext cx="0" cy="21815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6B1BFD97-9229-2B4D-87C7-5C9F1676781B}"/>
                </a:ext>
              </a:extLst>
            </p:cNvPr>
            <p:cNvSpPr/>
            <p:nvPr/>
          </p:nvSpPr>
          <p:spPr>
            <a:xfrm>
              <a:off x="9142668" y="3898094"/>
              <a:ext cx="1826270" cy="306750"/>
            </a:xfrm>
            <a:prstGeom prst="roundRect">
              <a:avLst>
                <a:gd name="adj" fmla="val 6322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latin typeface="Franklin Gothic Book" panose="020B0503020102020204" pitchFamily="34" charset="0"/>
                </a:rPr>
                <a:t>Tracing and Impact Analysis</a:t>
              </a:r>
            </a:p>
          </p:txBody>
        </p:sp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2EB08011-45AD-B743-856E-5C482A886414}"/>
                </a:ext>
              </a:extLst>
            </p:cNvPr>
            <p:cNvSpPr/>
            <p:nvPr/>
          </p:nvSpPr>
          <p:spPr>
            <a:xfrm>
              <a:off x="9331389" y="5070027"/>
              <a:ext cx="1448827" cy="410822"/>
            </a:xfrm>
            <a:prstGeom prst="roundRect">
              <a:avLst>
                <a:gd name="adj" fmla="val 6322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latin typeface="Franklin Gothic Book" panose="020B0503020102020204" pitchFamily="34" charset="0"/>
                </a:rPr>
                <a:t>Evaluation, risk-based decisions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D73531DC-04E7-7D49-A740-4385DC74CCB0}"/>
                </a:ext>
              </a:extLst>
            </p:cNvPr>
            <p:cNvCxnSpPr>
              <a:cxnSpLocks/>
              <a:endCxn id="13" idx="0"/>
            </p:cNvCxnSpPr>
            <p:nvPr/>
          </p:nvCxnSpPr>
          <p:spPr>
            <a:xfrm>
              <a:off x="10055803" y="3642155"/>
              <a:ext cx="0" cy="25594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AFA2A3FA-CBF6-2B42-AC7B-3088B2ECAD72}"/>
                </a:ext>
              </a:extLst>
            </p:cNvPr>
            <p:cNvCxnSpPr>
              <a:cxnSpLocks/>
              <a:stCxn id="13" idx="2"/>
              <a:endCxn id="17" idx="0"/>
            </p:cNvCxnSpPr>
            <p:nvPr/>
          </p:nvCxnSpPr>
          <p:spPr>
            <a:xfrm>
              <a:off x="10055803" y="4204844"/>
              <a:ext cx="0" cy="26989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7FD2CA7-463D-C14C-9139-5CA2DF887CBC}"/>
                </a:ext>
              </a:extLst>
            </p:cNvPr>
            <p:cNvSpPr txBox="1"/>
            <p:nvPr/>
          </p:nvSpPr>
          <p:spPr>
            <a:xfrm>
              <a:off x="8662059" y="4474734"/>
              <a:ext cx="278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Franklin Gothic Book" panose="020B0503020102020204" pitchFamily="34" charset="0"/>
                </a:rPr>
                <a:t>Linking operational anomalies and performance violations to hazards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D02B6D4E-772A-7D41-AA19-5171E6FA1EB7}"/>
                </a:ext>
              </a:extLst>
            </p:cNvPr>
            <p:cNvCxnSpPr>
              <a:cxnSpLocks/>
              <a:stCxn id="17" idx="2"/>
              <a:endCxn id="14" idx="0"/>
            </p:cNvCxnSpPr>
            <p:nvPr/>
          </p:nvCxnSpPr>
          <p:spPr>
            <a:xfrm>
              <a:off x="10055803" y="4874844"/>
              <a:ext cx="0" cy="19518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DD5E9BB-E934-5B4D-948D-FACCD918F10A}"/>
                </a:ext>
              </a:extLst>
            </p:cNvPr>
            <p:cNvSpPr txBox="1"/>
            <p:nvPr/>
          </p:nvSpPr>
          <p:spPr>
            <a:xfrm>
              <a:off x="9391682" y="5663833"/>
              <a:ext cx="13323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Franklin Gothic Book" panose="020B0503020102020204" pitchFamily="34" charset="0"/>
                </a:rPr>
                <a:t>Design alternatives, Objectives, Criteria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B4315CB4-22DF-7E4C-A28E-6E198EE75048}"/>
                </a:ext>
              </a:extLst>
            </p:cNvPr>
            <p:cNvCxnSpPr>
              <a:cxnSpLocks/>
              <a:endCxn id="14" idx="2"/>
            </p:cNvCxnSpPr>
            <p:nvPr/>
          </p:nvCxnSpPr>
          <p:spPr>
            <a:xfrm flipV="1">
              <a:off x="10055802" y="5480849"/>
              <a:ext cx="0" cy="19566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7EB72AD2-09F0-5D4C-BF5A-6858BE478823}"/>
                </a:ext>
              </a:extLst>
            </p:cNvPr>
            <p:cNvCxnSpPr>
              <a:cxnSpLocks/>
              <a:stCxn id="14" idx="3"/>
            </p:cNvCxnSpPr>
            <p:nvPr/>
          </p:nvCxnSpPr>
          <p:spPr>
            <a:xfrm>
              <a:off x="10780216" y="5275438"/>
              <a:ext cx="669331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0AAD36D-8F8D-4D43-817D-935CD62EA98F}"/>
                </a:ext>
              </a:extLst>
            </p:cNvPr>
            <p:cNvSpPr txBox="1"/>
            <p:nvPr/>
          </p:nvSpPr>
          <p:spPr>
            <a:xfrm>
              <a:off x="11345441" y="5099927"/>
              <a:ext cx="6456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Franklin Gothic Book" panose="020B0503020102020204" pitchFamily="34" charset="0"/>
                </a:rPr>
                <a:t>Design choices</a:t>
              </a:r>
            </a:p>
          </p:txBody>
        </p:sp>
        <p:cxnSp>
          <p:nvCxnSpPr>
            <p:cNvPr id="23" name="Straight Arrow Connector 75">
              <a:extLst>
                <a:ext uri="{FF2B5EF4-FFF2-40B4-BE49-F238E27FC236}">
                  <a16:creationId xmlns:a16="http://schemas.microsoft.com/office/drawing/2014/main" id="{86C0C5F6-A701-9B4E-9636-45BB5C321567}"/>
                </a:ext>
              </a:extLst>
            </p:cNvPr>
            <p:cNvCxnSpPr>
              <a:cxnSpLocks/>
              <a:stCxn id="22" idx="0"/>
              <a:endCxn id="13" idx="3"/>
            </p:cNvCxnSpPr>
            <p:nvPr/>
          </p:nvCxnSpPr>
          <p:spPr>
            <a:xfrm rot="16200000" flipV="1">
              <a:off x="10794379" y="4226028"/>
              <a:ext cx="1048458" cy="699340"/>
            </a:xfrm>
            <a:prstGeom prst="bent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78">
              <a:extLst>
                <a:ext uri="{FF2B5EF4-FFF2-40B4-BE49-F238E27FC236}">
                  <a16:creationId xmlns:a16="http://schemas.microsoft.com/office/drawing/2014/main" id="{8211A372-89D5-2C46-97EE-45F7360E7D31}"/>
                </a:ext>
              </a:extLst>
            </p:cNvPr>
            <p:cNvCxnSpPr>
              <a:cxnSpLocks/>
              <a:stCxn id="13" idx="1"/>
              <a:endCxn id="25" idx="0"/>
            </p:cNvCxnSpPr>
            <p:nvPr/>
          </p:nvCxnSpPr>
          <p:spPr>
            <a:xfrm rot="10800000" flipV="1">
              <a:off x="8130884" y="4051468"/>
              <a:ext cx="1011784" cy="972681"/>
            </a:xfrm>
            <a:prstGeom prst="bent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1048516-B932-1348-8DE0-60829F861AB7}"/>
                </a:ext>
              </a:extLst>
            </p:cNvPr>
            <p:cNvSpPr txBox="1"/>
            <p:nvPr/>
          </p:nvSpPr>
          <p:spPr>
            <a:xfrm>
              <a:off x="7119099" y="5024150"/>
              <a:ext cx="202356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Franklin Gothic Book" panose="020B0503020102020204" pitchFamily="34" charset="0"/>
                </a:rPr>
                <a:t>Risk &amp; assurance impact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Franklin Gothic Book" panose="020B0503020102020204" pitchFamily="34" charset="0"/>
                </a:rPr>
                <a:t>System &amp; assurance case updates</a:t>
              </a:r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814422-3B39-8D4F-A894-84599454B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8/10/21</a:t>
            </a:r>
          </a:p>
        </p:txBody>
      </p:sp>
      <p:sp>
        <p:nvSpPr>
          <p:cNvPr id="26" name="Footer Placeholder 25">
            <a:extLst>
              <a:ext uri="{FF2B5EF4-FFF2-40B4-BE49-F238E27FC236}">
                <a16:creationId xmlns:a16="http://schemas.microsoft.com/office/drawing/2014/main" id="{80E3983E-0EBC-3541-92CB-E0FB5C38D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SmallSat Conference 2021</a:t>
            </a:r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6C341AEF-E162-AB45-B8B4-C61126CBC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42B55-3744-9548-B3ED-43293952A1C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220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0363D-505D-8A4E-BF48-EEA247D58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Safety Cases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92D73D5-C83E-F540-9C4B-7D371780D6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288" y="2088252"/>
            <a:ext cx="6468103" cy="3805652"/>
          </a:xfrm>
        </p:spPr>
        <p:txBody>
          <a:bodyPr>
            <a:noAutofit/>
          </a:bodyPr>
          <a:lstStyle/>
          <a:p>
            <a:r>
              <a:rPr lang="en-US" sz="2400" dirty="0"/>
              <a:t>Trade trees record decision alternatives (e.g., design decisions) to be presented with</a:t>
            </a:r>
          </a:p>
          <a:p>
            <a:pPr lvl="1"/>
            <a:r>
              <a:rPr lang="en-US" dirty="0"/>
              <a:t>impact of each alternative on baseline risk levels, as well as on existing assurance artifacts, </a:t>
            </a:r>
          </a:p>
          <a:p>
            <a:pPr lvl="1"/>
            <a:r>
              <a:rPr lang="en-US" dirty="0"/>
              <a:t>decisions about alternatives to be made and recorded, and </a:t>
            </a:r>
          </a:p>
          <a:p>
            <a:pPr lvl="1"/>
            <a:r>
              <a:rPr lang="en-US" dirty="0"/>
              <a:t>justifications of those decisions to be provided as assurance arguments.</a:t>
            </a:r>
          </a:p>
          <a:p>
            <a:r>
              <a:rPr lang="en-US" sz="2400" dirty="0"/>
              <a:t>Integration of decision-making, assurance impact analysis, and (safety) assurance case development within a common framework. 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3C67ED-E57D-E049-85BA-1AB99E854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7391" y="1581357"/>
            <a:ext cx="4936051" cy="5092075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BDB771-ACE4-0E4E-A78B-94B4C809E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8/10/21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971E4-EFFE-D145-9DF9-97C322840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SmallSat Conference 2021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4DE3A1-2643-394E-ADC2-5D4E3A4EE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42B55-3744-9548-B3ED-43293952A1CE}" type="slidenum">
              <a:rPr lang="en-US" smtClean="0"/>
              <a:t>6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767091-2282-CA4F-8DDC-F196481DD6A9}"/>
              </a:ext>
            </a:extLst>
          </p:cNvPr>
          <p:cNvSpPr txBox="1"/>
          <p:nvPr/>
        </p:nvSpPr>
        <p:spPr>
          <a:xfrm>
            <a:off x="9084365" y="5893904"/>
            <a:ext cx="2756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Sample Trade Decision Tree</a:t>
            </a:r>
          </a:p>
        </p:txBody>
      </p:sp>
    </p:spTree>
    <p:extLst>
      <p:ext uri="{BB962C8B-B14F-4D97-AF65-F5344CB8AC3E}">
        <p14:creationId xmlns:p14="http://schemas.microsoft.com/office/powerpoint/2010/main" val="2183858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C784E-0B02-7A4F-8B24-158FC2A5A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More Hazards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1639F-7865-D742-A1D6-AF68085763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Identifying more hazards, especially when a system is complex or adapting to changing conditions</a:t>
            </a:r>
          </a:p>
          <a:p>
            <a:pPr lvl="1"/>
            <a:r>
              <a:rPr lang="en-US" dirty="0"/>
              <a:t>Adaptive Stress (</a:t>
            </a:r>
            <a:r>
              <a:rPr lang="en-US" dirty="0" err="1"/>
              <a:t>AdaStress</a:t>
            </a:r>
            <a:r>
              <a:rPr lang="en-US" dirty="0"/>
              <a:t>) testing</a:t>
            </a:r>
          </a:p>
          <a:p>
            <a:pPr lvl="1"/>
            <a:r>
              <a:rPr lang="en-US" dirty="0"/>
              <a:t>Functional and fault modelling with </a:t>
            </a:r>
            <a:r>
              <a:rPr lang="en-US" dirty="0" err="1"/>
              <a:t>Fmdtools</a:t>
            </a:r>
            <a:endParaRPr lang="en-US" dirty="0"/>
          </a:p>
          <a:p>
            <a:pPr lvl="1"/>
            <a:r>
              <a:rPr lang="en-US" dirty="0"/>
              <a:t>Use of NLP for mining historical data and identify hazards that are often overlooked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CC229-0B2E-C247-A866-AB1A6A0AA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8/10/21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5AB009-7EA7-2341-B679-2AF99C3A3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SmallSat Conference 2021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373EAE-2B73-CE4B-B51B-2F4C14CF7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42B55-3744-9548-B3ED-43293952A1C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511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C7DD2-F1F2-EB42-B939-BBB168BFE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More Hazards: </a:t>
            </a:r>
            <a:r>
              <a:rPr lang="en-US" dirty="0" err="1"/>
              <a:t>AdaStress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9C68529-D962-CF44-B1C0-35BA1DBD7D7B}"/>
              </a:ext>
            </a:extLst>
          </p:cNvPr>
          <p:cNvSpPr txBox="1">
            <a:spLocks/>
          </p:cNvSpPr>
          <p:nvPr/>
        </p:nvSpPr>
        <p:spPr>
          <a:xfrm>
            <a:off x="838200" y="2126822"/>
            <a:ext cx="4942391" cy="303461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err="1"/>
              <a:t>AdaStress</a:t>
            </a:r>
            <a:r>
              <a:rPr lang="en-US" sz="2400" dirty="0"/>
              <a:t> (Adaptive Stress testing)  is a software package for an accelerated simulation-based stress testing method for finding the most likely path to a failure event</a:t>
            </a:r>
          </a:p>
          <a:p>
            <a:r>
              <a:rPr lang="en-US" sz="2400" dirty="0"/>
              <a:t>It has been successfully demonstrated to industry</a:t>
            </a:r>
          </a:p>
          <a:p>
            <a:pPr lvl="1"/>
            <a:r>
              <a:rPr lang="en-US" dirty="0"/>
              <a:t>It has been adopted by GE Aviation Systems and is being incorporated in their continuum testing environments.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B53288-AD2F-6642-8B95-CBB0257938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6" b="17546"/>
          <a:stretch/>
        </p:blipFill>
        <p:spPr>
          <a:xfrm>
            <a:off x="6194091" y="2276306"/>
            <a:ext cx="4575546" cy="3192838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E496A9-4DCD-4A44-84DE-5D1F5FEE4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8/10/21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460CC-332D-AE42-B981-2BF9C518F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SmallSat Conference 2021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C9393D-42BB-3849-8108-F03D8C4DB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42B55-3744-9548-B3ED-43293952A1C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702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C7DD2-F1F2-EB42-B939-BBB168BFE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More Hazards: </a:t>
            </a:r>
            <a:r>
              <a:rPr lang="en-US" dirty="0" err="1"/>
              <a:t>Fmdtools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AB5C52C-683D-0549-B42A-2FE1986BAF94}"/>
              </a:ext>
            </a:extLst>
          </p:cNvPr>
          <p:cNvSpPr txBox="1">
            <a:spLocks/>
          </p:cNvSpPr>
          <p:nvPr/>
        </p:nvSpPr>
        <p:spPr>
          <a:xfrm>
            <a:off x="256322" y="2255145"/>
            <a:ext cx="6005330" cy="291216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err="1"/>
              <a:t>Fmdtools</a:t>
            </a:r>
            <a:r>
              <a:rPr lang="en-US" sz="2400" dirty="0"/>
              <a:t> (Fault Model Design </a:t>
            </a:r>
            <a:r>
              <a:rPr lang="en-US" sz="2400" i="1" dirty="0"/>
              <a:t>tools</a:t>
            </a:r>
            <a:r>
              <a:rPr lang="en-US" sz="2400" dirty="0"/>
              <a:t>) is a design and analysis environment, which enables a designer to </a:t>
            </a:r>
          </a:p>
          <a:p>
            <a:pPr lvl="1"/>
            <a:r>
              <a:rPr lang="en-US" dirty="0"/>
              <a:t>represent the system in the early design process, </a:t>
            </a:r>
          </a:p>
          <a:p>
            <a:pPr lvl="1"/>
            <a:r>
              <a:rPr lang="en-US" dirty="0"/>
              <a:t>simulate the effects of faults, and </a:t>
            </a:r>
          </a:p>
          <a:p>
            <a:pPr lvl="1"/>
            <a:r>
              <a:rPr lang="en-US" dirty="0"/>
              <a:t>quantify corresponding resilience metrics.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458F16-7F15-E242-8E06-0EFBE435E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628" y="2255145"/>
            <a:ext cx="4676172" cy="3198325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22C316-B216-6045-9B8C-55C122AB0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8/10/21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B4413E-23C1-C841-9176-F752E0B20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SmallSat Conference 2021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765114-AFBE-3E4F-A357-2D0F9834F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42B55-3744-9548-B3ED-43293952A1C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957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C784E-0B02-7A4F-8B24-158FC2A5A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Formalizing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1639F-7865-D742-A1D6-AF68085763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have developed a tool called FRET that allows a user to specify requirements in a quasi-natural language in order to formalize them into various logics</a:t>
            </a:r>
          </a:p>
          <a:p>
            <a:r>
              <a:rPr lang="en-US" dirty="0"/>
              <a:t>This helps support formal analysis in later stages of the development process</a:t>
            </a:r>
          </a:p>
          <a:p>
            <a:pPr lvl="1"/>
            <a:r>
              <a:rPr lang="en-US" dirty="0"/>
              <a:t>E.g., for formalizing requirements that we want to prove on Simulink models using the </a:t>
            </a:r>
            <a:r>
              <a:rPr lang="en-US" dirty="0" err="1"/>
              <a:t>CoCoSim</a:t>
            </a:r>
            <a:r>
              <a:rPr lang="en-US" dirty="0"/>
              <a:t> tool.</a:t>
            </a:r>
          </a:p>
          <a:p>
            <a:r>
              <a:rPr lang="en-US" dirty="0"/>
              <a:t>It also allows us to perform formal analysis on requirements</a:t>
            </a:r>
          </a:p>
          <a:p>
            <a:pPr lvl="1"/>
            <a:r>
              <a:rPr lang="en-US" dirty="0"/>
              <a:t>E.g., detecting inconsistencies between requirements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03FB0A-D249-0C4E-9641-BEA3D0767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8/10/21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488F88-1F25-054A-AB30-23CB658C6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SmallSat Conference 2021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22F1DF-F7D2-D24A-BF57-E356504EF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42B55-3744-9548-B3ED-43293952A1C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731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EA266-7763-3D40-B476-E3986BEE8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Formalizing Requirements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CB8852-3E84-5242-BBB0-04FF179630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593" y="1859652"/>
            <a:ext cx="5277979" cy="38840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1A923D-177E-8F45-83A1-1AC6F934A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8738" y="1351721"/>
            <a:ext cx="3227027" cy="5017551"/>
          </a:xfrm>
          <a:prstGeom prst="rect">
            <a:avLst/>
          </a:prstGeom>
        </p:spPr>
      </p:pic>
      <p:sp>
        <p:nvSpPr>
          <p:cNvPr id="6" name="Up Arrow Callout 5">
            <a:extLst>
              <a:ext uri="{FF2B5EF4-FFF2-40B4-BE49-F238E27FC236}">
                <a16:creationId xmlns:a16="http://schemas.microsoft.com/office/drawing/2014/main" id="{497DDE08-B734-DF48-8B44-7412F26259C4}"/>
              </a:ext>
            </a:extLst>
          </p:cNvPr>
          <p:cNvSpPr/>
          <p:nvPr/>
        </p:nvSpPr>
        <p:spPr bwMode="auto">
          <a:xfrm>
            <a:off x="1017377" y="5104012"/>
            <a:ext cx="1182532" cy="763147"/>
          </a:xfrm>
          <a:prstGeom prst="upArrowCallout">
            <a:avLst>
              <a:gd name="adj1" fmla="val 3951"/>
              <a:gd name="adj2" fmla="val 9664"/>
              <a:gd name="adj3" fmla="val 25000"/>
              <a:gd name="adj4" fmla="val 64977"/>
            </a:avLst>
          </a:prstGeom>
          <a:solidFill>
            <a:srgbClr val="8EE819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 dirty="0"/>
              <a:t>user types </a:t>
            </a:r>
          </a:p>
          <a:p>
            <a:pPr algn="ctr"/>
            <a:r>
              <a:rPr lang="en-US" sz="1200" dirty="0"/>
              <a:t>requirement </a:t>
            </a:r>
          </a:p>
        </p:txBody>
      </p:sp>
      <p:sp>
        <p:nvSpPr>
          <p:cNvPr id="7" name="Right Arrow Callout 6">
            <a:extLst>
              <a:ext uri="{FF2B5EF4-FFF2-40B4-BE49-F238E27FC236}">
                <a16:creationId xmlns:a16="http://schemas.microsoft.com/office/drawing/2014/main" id="{B8F34897-6EB9-5143-982E-9E67CD7BD78F}"/>
              </a:ext>
            </a:extLst>
          </p:cNvPr>
          <p:cNvSpPr/>
          <p:nvPr/>
        </p:nvSpPr>
        <p:spPr bwMode="auto">
          <a:xfrm>
            <a:off x="5585960" y="4813744"/>
            <a:ext cx="1380067" cy="773029"/>
          </a:xfrm>
          <a:prstGeom prst="rightArrowCallout">
            <a:avLst>
              <a:gd name="adj1" fmla="val 7984"/>
              <a:gd name="adj2" fmla="val 8788"/>
              <a:gd name="adj3" fmla="val 22429"/>
              <a:gd name="adj4" fmla="val 79483"/>
            </a:avLst>
          </a:prstGeom>
          <a:solidFill>
            <a:srgbClr val="8EE819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/>
              <a:t>FRET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/>
              <a:t>generates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Arial" charset="0"/>
              </a:rPr>
              <a:t>formal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Arial" charset="0"/>
              </a:rPr>
              <a:t>semantics</a:t>
            </a:r>
          </a:p>
        </p:txBody>
      </p:sp>
      <p:sp>
        <p:nvSpPr>
          <p:cNvPr id="8" name="Up Arrow Callout 7">
            <a:extLst>
              <a:ext uri="{FF2B5EF4-FFF2-40B4-BE49-F238E27FC236}">
                <a16:creationId xmlns:a16="http://schemas.microsoft.com/office/drawing/2014/main" id="{778BB326-9C42-A446-9B32-F7FFAFA39D7A}"/>
              </a:ext>
            </a:extLst>
          </p:cNvPr>
          <p:cNvSpPr/>
          <p:nvPr/>
        </p:nvSpPr>
        <p:spPr bwMode="auto">
          <a:xfrm>
            <a:off x="2452770" y="4899180"/>
            <a:ext cx="2445898" cy="989383"/>
          </a:xfrm>
          <a:prstGeom prst="upArrowCallout">
            <a:avLst>
              <a:gd name="adj1" fmla="val 3951"/>
              <a:gd name="adj2" fmla="val 9664"/>
              <a:gd name="adj3" fmla="val 25000"/>
              <a:gd name="adj4" fmla="val 64977"/>
            </a:avLst>
          </a:prstGeom>
          <a:solidFill>
            <a:srgbClr val="8EE819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 dirty="0"/>
              <a:t>parser recognizes fields and </a:t>
            </a:r>
          </a:p>
          <a:p>
            <a:pPr algn="ctr"/>
            <a:r>
              <a:rPr lang="en-US" sz="1200" dirty="0"/>
              <a:t>color codes them dynamically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DB6ED7-0127-2946-9919-C096902DB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8/10/21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AB1EFBE-01CD-2E4B-ADDD-571425502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SmallSat Conference 2021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2E64538-3ABB-C244-9945-1CEECD0EE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42B55-3744-9548-B3ED-43293952A1C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52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6C7FF64-FE7D-014E-A88A-A26DEA8A4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1358" y="1598202"/>
            <a:ext cx="7601348" cy="46044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B9E7D1-844C-E245-ADC9-61856637C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Formalizing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89C3F-C955-E040-A52C-7761F0F43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98027"/>
            <a:ext cx="5257800" cy="3004792"/>
          </a:xfrm>
        </p:spPr>
        <p:txBody>
          <a:bodyPr>
            <a:normAutofit/>
          </a:bodyPr>
          <a:lstStyle/>
          <a:p>
            <a:r>
              <a:rPr lang="en-US" sz="2400" dirty="0"/>
              <a:t>Checking realizability of requirements, which aims  at determining  whether  an  implementation  exists,  always  complying  with  a  set  of  requirements,  regardless  of  the  stimuli  provided  by  the system’s environment.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4D47FD-0731-004C-B345-5FAD81A48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8/10/21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B2484B-029F-1849-8C87-F7A314869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SmallSat Conference 2021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292052-02A4-CE4D-97FD-C50C96314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42B55-3744-9548-B3ED-43293952A1C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617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C784E-0B02-7A4F-8B24-158FC2A5A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Safe Bounds of Operations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57EC39B-7D77-0341-85D0-1D93C6970D56}"/>
              </a:ext>
            </a:extLst>
          </p:cNvPr>
          <p:cNvSpPr txBox="1">
            <a:spLocks/>
          </p:cNvSpPr>
          <p:nvPr/>
        </p:nvSpPr>
        <p:spPr>
          <a:xfrm>
            <a:off x="758686" y="2033129"/>
            <a:ext cx="4636326" cy="20283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Perturbations in the operational phase due to fluctuations in the data input and prediction output or in the model itself.</a:t>
            </a:r>
          </a:p>
          <a:p>
            <a:pPr lvl="1"/>
            <a:r>
              <a:rPr lang="en-US" dirty="0"/>
              <a:t>Use of </a:t>
            </a:r>
            <a:r>
              <a:rPr lang="en-US" dirty="0" err="1"/>
              <a:t>SysAI</a:t>
            </a:r>
            <a:r>
              <a:rPr lang="en-US" dirty="0"/>
              <a:t> (new branch of </a:t>
            </a:r>
            <a:r>
              <a:rPr lang="en-US" dirty="0" err="1"/>
              <a:t>MARGInS</a:t>
            </a:r>
            <a:r>
              <a:rPr lang="en-US" dirty="0"/>
              <a:t>) to evaluate the </a:t>
            </a:r>
            <a:r>
              <a:rPr lang="en-US" dirty="0" err="1"/>
              <a:t>Taxinet</a:t>
            </a:r>
            <a:r>
              <a:rPr lang="en-US" dirty="0"/>
              <a:t> example with noisy data.</a:t>
            </a:r>
          </a:p>
          <a:p>
            <a:pPr lvl="1"/>
            <a:r>
              <a:rPr lang="en-US" dirty="0"/>
              <a:t>Perturbations in the design phase could also be found using </a:t>
            </a:r>
            <a:r>
              <a:rPr lang="en-US" dirty="0" err="1"/>
              <a:t>SysAI</a:t>
            </a:r>
            <a:r>
              <a:rPr lang="en-US"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76C141-629D-F041-90D8-4C038B9AE4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2154" y="2607192"/>
            <a:ext cx="5302273" cy="2410807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91844E-1522-B84A-8916-111271625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8/10/21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E8C256-C708-B344-B0A5-AD4F329E1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SmallSat Conference 2021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BA3F6B-6676-1848-A4DA-7240D55C5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42B55-3744-9548-B3ED-43293952A1C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332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D3CEF-47CE-B34E-9B1F-4B7C289B2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V&amp;V of Machine Learning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6DA44B4-19E2-5846-9F39-857CC8E60DD2}"/>
              </a:ext>
            </a:extLst>
          </p:cNvPr>
          <p:cNvSpPr/>
          <p:nvPr/>
        </p:nvSpPr>
        <p:spPr>
          <a:xfrm>
            <a:off x="4466896" y="2210601"/>
            <a:ext cx="3100552" cy="387831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B05456-B6C6-954A-9673-4F929041FAEB}"/>
              </a:ext>
            </a:extLst>
          </p:cNvPr>
          <p:cNvSpPr txBox="1"/>
          <p:nvPr/>
        </p:nvSpPr>
        <p:spPr>
          <a:xfrm flipH="1">
            <a:off x="4543096" y="2398848"/>
            <a:ext cx="33175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Artificial Intelligence (AI)</a:t>
            </a:r>
          </a:p>
          <a:p>
            <a:r>
              <a:rPr lang="en-US" sz="1200" dirty="0">
                <a:solidFill>
                  <a:schemeClr val="bg1"/>
                </a:solidFill>
              </a:rPr>
              <a:t>A technology that appears to emulate human performance. Includes both model-driven and data-driven approaches.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C95AB47-5999-C843-ADC6-EFAAFA2F02DF}"/>
              </a:ext>
            </a:extLst>
          </p:cNvPr>
          <p:cNvSpPr/>
          <p:nvPr/>
        </p:nvSpPr>
        <p:spPr>
          <a:xfrm>
            <a:off x="4619296" y="3225110"/>
            <a:ext cx="2790497" cy="273243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3FD9C2-E03D-FD4A-BD79-C30BCD2E7048}"/>
              </a:ext>
            </a:extLst>
          </p:cNvPr>
          <p:cNvSpPr txBox="1"/>
          <p:nvPr/>
        </p:nvSpPr>
        <p:spPr>
          <a:xfrm>
            <a:off x="4684197" y="3418092"/>
            <a:ext cx="28236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Machine Learning (ML)</a:t>
            </a:r>
          </a:p>
          <a:p>
            <a:r>
              <a:rPr lang="en-US" sz="1200" dirty="0">
                <a:solidFill>
                  <a:schemeClr val="bg1"/>
                </a:solidFill>
              </a:rPr>
              <a:t>Algorithms whose performance improves as that they are exposed to data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EACB5C2-B1B1-A444-BADD-8FF1C627AFC0}"/>
              </a:ext>
            </a:extLst>
          </p:cNvPr>
          <p:cNvSpPr/>
          <p:nvPr/>
        </p:nvSpPr>
        <p:spPr>
          <a:xfrm>
            <a:off x="4771697" y="4080566"/>
            <a:ext cx="2454604" cy="1749974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063643-7C27-8445-A78B-B978C24E5F6A}"/>
              </a:ext>
            </a:extLst>
          </p:cNvPr>
          <p:cNvSpPr txBox="1"/>
          <p:nvPr/>
        </p:nvSpPr>
        <p:spPr>
          <a:xfrm>
            <a:off x="4805065" y="4224813"/>
            <a:ext cx="24212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Deep learning (DL)</a:t>
            </a:r>
          </a:p>
          <a:p>
            <a:r>
              <a:rPr lang="en-US" sz="1200" dirty="0">
                <a:solidFill>
                  <a:schemeClr val="bg1"/>
                </a:solidFill>
              </a:rPr>
              <a:t>Subset of machine learning in which multilayered neural networks learn from vast amount of data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82B8443-552F-BF4C-91BA-1D24D8BA50F5}"/>
              </a:ext>
            </a:extLst>
          </p:cNvPr>
          <p:cNvSpPr/>
          <p:nvPr/>
        </p:nvSpPr>
        <p:spPr>
          <a:xfrm>
            <a:off x="5054600" y="5286115"/>
            <a:ext cx="431800" cy="360156"/>
          </a:xfrm>
          <a:prstGeom prst="roundRect">
            <a:avLst/>
          </a:prstGeom>
          <a:noFill/>
          <a:ln w="38100">
            <a:solidFill>
              <a:schemeClr val="accent4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0BAFAD9-1796-AF43-B2AD-1B63CEBE9E3F}"/>
              </a:ext>
            </a:extLst>
          </p:cNvPr>
          <p:cNvSpPr/>
          <p:nvPr/>
        </p:nvSpPr>
        <p:spPr>
          <a:xfrm>
            <a:off x="5753100" y="5286115"/>
            <a:ext cx="431800" cy="360156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2A714C1C-BF54-1C4B-ABBA-8D538EFA4213}"/>
              </a:ext>
            </a:extLst>
          </p:cNvPr>
          <p:cNvSpPr/>
          <p:nvPr/>
        </p:nvSpPr>
        <p:spPr>
          <a:xfrm>
            <a:off x="6489702" y="5286115"/>
            <a:ext cx="431800" cy="360156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91A4C5-F458-BF48-BCDD-64CC8082801A}"/>
              </a:ext>
            </a:extLst>
          </p:cNvPr>
          <p:cNvSpPr txBox="1"/>
          <p:nvPr/>
        </p:nvSpPr>
        <p:spPr>
          <a:xfrm>
            <a:off x="3446896" y="6088918"/>
            <a:ext cx="1273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Type of ML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A3A924-BB5B-C946-8C97-65CF3817092A}"/>
              </a:ext>
            </a:extLst>
          </p:cNvPr>
          <p:cNvSpPr txBox="1"/>
          <p:nvPr/>
        </p:nvSpPr>
        <p:spPr>
          <a:xfrm>
            <a:off x="4720771" y="6164440"/>
            <a:ext cx="8689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Supervised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BAC615-BC81-BA43-BAA3-AB759C19AA22}"/>
              </a:ext>
            </a:extLst>
          </p:cNvPr>
          <p:cNvSpPr txBox="1"/>
          <p:nvPr/>
        </p:nvSpPr>
        <p:spPr>
          <a:xfrm>
            <a:off x="5549900" y="6144874"/>
            <a:ext cx="1038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Unsupervised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59C01C-FA47-5446-A600-D282B2332CD1}"/>
              </a:ext>
            </a:extLst>
          </p:cNvPr>
          <p:cNvSpPr txBox="1"/>
          <p:nvPr/>
        </p:nvSpPr>
        <p:spPr>
          <a:xfrm>
            <a:off x="6512691" y="6144874"/>
            <a:ext cx="11055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Reinforcement</a:t>
            </a:r>
          </a:p>
        </p:txBody>
      </p:sp>
      <p:sp>
        <p:nvSpPr>
          <p:cNvPr id="18" name="Left Arrow 17">
            <a:extLst>
              <a:ext uri="{FF2B5EF4-FFF2-40B4-BE49-F238E27FC236}">
                <a16:creationId xmlns:a16="http://schemas.microsoft.com/office/drawing/2014/main" id="{0098AF9D-8A30-8244-A2A9-9E66E49FE8A4}"/>
              </a:ext>
            </a:extLst>
          </p:cNvPr>
          <p:cNvSpPr/>
          <p:nvPr/>
        </p:nvSpPr>
        <p:spPr>
          <a:xfrm>
            <a:off x="4114800" y="3737666"/>
            <a:ext cx="569397" cy="3429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Arrow 18">
            <a:extLst>
              <a:ext uri="{FF2B5EF4-FFF2-40B4-BE49-F238E27FC236}">
                <a16:creationId xmlns:a16="http://schemas.microsoft.com/office/drawing/2014/main" id="{81B9FF8E-6943-BD45-AAD3-6163BC1A7DBB}"/>
              </a:ext>
            </a:extLst>
          </p:cNvPr>
          <p:cNvSpPr/>
          <p:nvPr/>
        </p:nvSpPr>
        <p:spPr>
          <a:xfrm>
            <a:off x="4137659" y="4831460"/>
            <a:ext cx="667406" cy="342900"/>
          </a:xfrm>
          <a:prstGeom prst="lef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 Arrow 19">
            <a:extLst>
              <a:ext uri="{FF2B5EF4-FFF2-40B4-BE49-F238E27FC236}">
                <a16:creationId xmlns:a16="http://schemas.microsoft.com/office/drawing/2014/main" id="{B6E53E30-40E2-D840-8D1B-91D47F12FED2}"/>
              </a:ext>
            </a:extLst>
          </p:cNvPr>
          <p:cNvSpPr/>
          <p:nvPr/>
        </p:nvSpPr>
        <p:spPr>
          <a:xfrm flipH="1">
            <a:off x="7203441" y="3737666"/>
            <a:ext cx="716102" cy="342900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Left Arrow 20">
            <a:extLst>
              <a:ext uri="{FF2B5EF4-FFF2-40B4-BE49-F238E27FC236}">
                <a16:creationId xmlns:a16="http://schemas.microsoft.com/office/drawing/2014/main" id="{D35C3454-7E18-A445-B997-CC125385F19B}"/>
              </a:ext>
            </a:extLst>
          </p:cNvPr>
          <p:cNvSpPr/>
          <p:nvPr/>
        </p:nvSpPr>
        <p:spPr>
          <a:xfrm flipH="1">
            <a:off x="7226301" y="4831460"/>
            <a:ext cx="667406" cy="342900"/>
          </a:xfrm>
          <a:prstGeom prst="lef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Left Arrow 21">
            <a:extLst>
              <a:ext uri="{FF2B5EF4-FFF2-40B4-BE49-F238E27FC236}">
                <a16:creationId xmlns:a16="http://schemas.microsoft.com/office/drawing/2014/main" id="{7EB60053-E61F-3D4D-821F-F9F89D680EC9}"/>
              </a:ext>
            </a:extLst>
          </p:cNvPr>
          <p:cNvSpPr/>
          <p:nvPr/>
        </p:nvSpPr>
        <p:spPr>
          <a:xfrm flipH="1">
            <a:off x="7226301" y="2332084"/>
            <a:ext cx="716102" cy="342900"/>
          </a:xfrm>
          <a:prstGeom prst="lef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59A5F5D-F37D-424A-9796-9F2451BF65D5}"/>
              </a:ext>
            </a:extLst>
          </p:cNvPr>
          <p:cNvSpPr txBox="1"/>
          <p:nvPr/>
        </p:nvSpPr>
        <p:spPr>
          <a:xfrm>
            <a:off x="8140700" y="1645059"/>
            <a:ext cx="1969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Field of application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A2FFC4F-A2FD-9940-9446-0A493A1CEE1D}"/>
              </a:ext>
            </a:extLst>
          </p:cNvPr>
          <p:cNvSpPr txBox="1"/>
          <p:nvPr/>
        </p:nvSpPr>
        <p:spPr>
          <a:xfrm>
            <a:off x="8003850" y="3770616"/>
            <a:ext cx="20509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E.g., Classification (Clustering)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495A7C9-6474-4843-B31A-B5EB7C1BFD5B}"/>
              </a:ext>
            </a:extLst>
          </p:cNvPr>
          <p:cNvSpPr txBox="1"/>
          <p:nvPr/>
        </p:nvSpPr>
        <p:spPr>
          <a:xfrm>
            <a:off x="8003850" y="2398848"/>
            <a:ext cx="13690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E.g., Expert System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158F1B7-471E-4F4F-A2CB-F97DEDC0EA90}"/>
              </a:ext>
            </a:extLst>
          </p:cNvPr>
          <p:cNvSpPr txBox="1"/>
          <p:nvPr/>
        </p:nvSpPr>
        <p:spPr>
          <a:xfrm>
            <a:off x="8003850" y="4910959"/>
            <a:ext cx="244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E.g., Computer vision (CNNs) or Natural Language Processing (RNNs)</a:t>
            </a:r>
          </a:p>
        </p:txBody>
      </p:sp>
      <p:sp>
        <p:nvSpPr>
          <p:cNvPr id="27" name="Line Callout 1 26">
            <a:extLst>
              <a:ext uri="{FF2B5EF4-FFF2-40B4-BE49-F238E27FC236}">
                <a16:creationId xmlns:a16="http://schemas.microsoft.com/office/drawing/2014/main" id="{54731ECC-E703-5A49-8B50-0076E01D6308}"/>
              </a:ext>
            </a:extLst>
          </p:cNvPr>
          <p:cNvSpPr/>
          <p:nvPr/>
        </p:nvSpPr>
        <p:spPr>
          <a:xfrm>
            <a:off x="653875" y="3225110"/>
            <a:ext cx="2311400" cy="1661993"/>
          </a:xfrm>
          <a:prstGeom prst="borderCallout1">
            <a:avLst>
              <a:gd name="adj1" fmla="val 70712"/>
              <a:gd name="adj2" fmla="val 101008"/>
              <a:gd name="adj3" fmla="val 137634"/>
              <a:gd name="adj4" fmla="val 190525"/>
            </a:avLst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We focus mostly on off-line-trained, supervised DNNs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Some of our results apply only to </a:t>
            </a:r>
            <a:r>
              <a:rPr lang="en-US" sz="1600" dirty="0" err="1">
                <a:solidFill>
                  <a:schemeClr val="tx1"/>
                </a:solidFill>
              </a:rPr>
              <a:t>ReLU</a:t>
            </a:r>
            <a:r>
              <a:rPr lang="en-US" sz="1600" dirty="0">
                <a:solidFill>
                  <a:schemeClr val="tx1"/>
                </a:solidFill>
              </a:rPr>
              <a:t> DNNs</a:t>
            </a:r>
          </a:p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83FCF4-9FEA-974E-8180-78478808C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8/10/21</a:t>
            </a:r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64094513-6CD8-3F4A-A9EE-3C4631BDD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SmallSat Conference 2021</a:t>
            </a:r>
            <a:endParaRPr lang="en-US" dirty="0"/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84C2A66C-8020-4843-AEE4-53413C17D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42B55-3744-9548-B3ED-43293952A1C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5979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C784E-0B02-7A4F-8B24-158FC2A5A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V&amp;V of Machine Learning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D818911-B6FB-F24C-A6A6-470AF960AE75}"/>
              </a:ext>
            </a:extLst>
          </p:cNvPr>
          <p:cNvSpPr txBox="1">
            <a:spLocks/>
          </p:cNvSpPr>
          <p:nvPr/>
        </p:nvSpPr>
        <p:spPr>
          <a:xfrm>
            <a:off x="838199" y="1926456"/>
            <a:ext cx="9632324" cy="263046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Prophecy Key Idea:</a:t>
            </a:r>
          </a:p>
          <a:p>
            <a:pPr lvl="1"/>
            <a:r>
              <a:rPr lang="en-US" dirty="0"/>
              <a:t>Infer “likely” properties, aka contracts, of a NN </a:t>
            </a:r>
          </a:p>
          <a:p>
            <a:pPr lvl="1"/>
            <a:r>
              <a:rPr lang="en-US" dirty="0"/>
              <a:t>Prove them using a decision procedure</a:t>
            </a:r>
          </a:p>
          <a:p>
            <a:r>
              <a:rPr lang="en-US" sz="2400" dirty="0"/>
              <a:t>What is a contract? </a:t>
            </a:r>
            <a:r>
              <a:rPr lang="el-GR" sz="2400" dirty="0"/>
              <a:t>σ =&gt; </a:t>
            </a:r>
            <a:r>
              <a:rPr lang="en-US" sz="2400" dirty="0"/>
              <a:t>P</a:t>
            </a:r>
          </a:p>
          <a:p>
            <a:pPr lvl="1"/>
            <a:r>
              <a:rPr lang="el-GR" dirty="0"/>
              <a:t>σ </a:t>
            </a:r>
            <a:r>
              <a:rPr lang="en-US" dirty="0"/>
              <a:t>is a precondition (“safe region”)</a:t>
            </a:r>
          </a:p>
          <a:p>
            <a:pPr lvl="1"/>
            <a:r>
              <a:rPr lang="en-US" dirty="0"/>
              <a:t>P is a postcondition; desired output behavior (e.g. some prediction)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A1BF55-439A-F942-A79D-76F1E0EFB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5201" y="4494154"/>
            <a:ext cx="4051926" cy="15219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6F76FFA-A0D6-8648-B843-0FD7F36097C5}"/>
              </a:ext>
            </a:extLst>
          </p:cNvPr>
          <p:cNvSpPr/>
          <p:nvPr/>
        </p:nvSpPr>
        <p:spPr>
          <a:xfrm>
            <a:off x="2632083" y="4926956"/>
            <a:ext cx="4571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4000" dirty="0">
                <a:solidFill>
                  <a:srgbClr val="FF0000"/>
                </a:solidFill>
              </a:rPr>
              <a:t>σ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3F648C-EB31-2443-A09B-E91B8F65B381}"/>
              </a:ext>
            </a:extLst>
          </p:cNvPr>
          <p:cNvSpPr txBox="1"/>
          <p:nvPr/>
        </p:nvSpPr>
        <p:spPr>
          <a:xfrm>
            <a:off x="2325798" y="5145195"/>
            <a:ext cx="18239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If          holds for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438CC3C-E6A4-0E4E-84E9-4CD5BB263F5C}"/>
              </a:ext>
            </a:extLst>
          </p:cNvPr>
          <p:cNvSpPr/>
          <p:nvPr/>
        </p:nvSpPr>
        <p:spPr>
          <a:xfrm>
            <a:off x="4405201" y="4758462"/>
            <a:ext cx="308467" cy="125766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CC54EA-71D0-E446-A6CC-6E468626999F}"/>
              </a:ext>
            </a:extLst>
          </p:cNvPr>
          <p:cNvSpPr/>
          <p:nvPr/>
        </p:nvSpPr>
        <p:spPr>
          <a:xfrm>
            <a:off x="8034897" y="4716417"/>
            <a:ext cx="308467" cy="1257667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388474-4CE8-F54F-9A13-89809FCE6426}"/>
              </a:ext>
            </a:extLst>
          </p:cNvPr>
          <p:cNvSpPr txBox="1"/>
          <p:nvPr/>
        </p:nvSpPr>
        <p:spPr>
          <a:xfrm>
            <a:off x="8646705" y="5127031"/>
            <a:ext cx="12667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satisfies  </a:t>
            </a:r>
            <a:r>
              <a:rPr lang="en-US" sz="2000" dirty="0">
                <a:solidFill>
                  <a:srgbClr val="00B050"/>
                </a:solidFill>
              </a:rPr>
              <a:t>P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509E42-9BC7-2C41-AB9B-887A7B2AC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8/10/21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0D778B8-C36B-2843-848F-084113879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SmallSat Conference 2021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CD3496E-93E4-4E41-8C5D-413A6E03B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42B55-3744-9548-B3ED-43293952A1C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427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660F5-092F-A144-9E2D-08BD58C1F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V&amp;V Techniques Working together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64A58E-1009-1044-B177-86E065744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1083" y="2777624"/>
            <a:ext cx="3733465" cy="13837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BD7DA7-5ED7-1F48-A47C-BE5A90394B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4435" y="2195668"/>
            <a:ext cx="1138768" cy="4457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20DC79-DF8D-D14C-8646-C29EAB24D5AF}"/>
              </a:ext>
            </a:extLst>
          </p:cNvPr>
          <p:cNvSpPr txBox="1"/>
          <p:nvPr/>
        </p:nvSpPr>
        <p:spPr>
          <a:xfrm>
            <a:off x="8076598" y="2292462"/>
            <a:ext cx="86786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Prophecy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8F1FD22-7EFB-2B47-AD1E-4AF446B65069}"/>
              </a:ext>
            </a:extLst>
          </p:cNvPr>
          <p:cNvSpPr/>
          <p:nvPr/>
        </p:nvSpPr>
        <p:spPr>
          <a:xfrm>
            <a:off x="9288992" y="2234398"/>
            <a:ext cx="173250" cy="4199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630E26-E533-454A-B1DE-4A1F75E1EF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0786" y="2208609"/>
            <a:ext cx="1138768" cy="44579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8BAEE8D-AB95-5D44-A7B6-D53662A090ED}"/>
              </a:ext>
            </a:extLst>
          </p:cNvPr>
          <p:cNvSpPr/>
          <p:nvPr/>
        </p:nvSpPr>
        <p:spPr>
          <a:xfrm>
            <a:off x="10332802" y="2239425"/>
            <a:ext cx="173250" cy="41990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C375AAC-F780-864E-9F49-8EF7E725F50B}"/>
              </a:ext>
            </a:extLst>
          </p:cNvPr>
          <p:cNvCxnSpPr>
            <a:endCxn id="8" idx="2"/>
          </p:cNvCxnSpPr>
          <p:nvPr/>
        </p:nvCxnSpPr>
        <p:spPr>
          <a:xfrm flipV="1">
            <a:off x="7250170" y="2654399"/>
            <a:ext cx="0" cy="2664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89952B8-6E83-404E-B201-4BAF8172D39F}"/>
              </a:ext>
            </a:extLst>
          </p:cNvPr>
          <p:cNvCxnSpPr>
            <a:cxnSpLocks/>
          </p:cNvCxnSpPr>
          <p:nvPr/>
        </p:nvCxnSpPr>
        <p:spPr>
          <a:xfrm>
            <a:off x="7787988" y="2444352"/>
            <a:ext cx="291460" cy="95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FB085D2-9A7A-754E-9D7F-91BC0D147097}"/>
              </a:ext>
            </a:extLst>
          </p:cNvPr>
          <p:cNvCxnSpPr>
            <a:cxnSpLocks/>
          </p:cNvCxnSpPr>
          <p:nvPr/>
        </p:nvCxnSpPr>
        <p:spPr>
          <a:xfrm>
            <a:off x="8947314" y="2453869"/>
            <a:ext cx="291460" cy="95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E1361FB-0AB6-C94A-A026-7AF515032C4C}"/>
              </a:ext>
            </a:extLst>
          </p:cNvPr>
          <p:cNvCxnSpPr>
            <a:cxnSpLocks/>
          </p:cNvCxnSpPr>
          <p:nvPr/>
        </p:nvCxnSpPr>
        <p:spPr>
          <a:xfrm>
            <a:off x="9375617" y="2656993"/>
            <a:ext cx="0" cy="3574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8BCD8AA-BB56-9E48-94F3-EAF542537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441" y="2284304"/>
            <a:ext cx="5873791" cy="1679101"/>
          </a:xfrm>
        </p:spPr>
        <p:txBody>
          <a:bodyPr>
            <a:normAutofit/>
          </a:bodyPr>
          <a:lstStyle/>
          <a:p>
            <a:r>
              <a:rPr lang="en-US" sz="2400" dirty="0"/>
              <a:t>Use of runtime monitoring (R2U2 tool) to monitor inputs based on pre-conditions computed by Prophecy</a:t>
            </a:r>
          </a:p>
          <a:p>
            <a:pPr lvl="1"/>
            <a:r>
              <a:rPr lang="en-US" dirty="0"/>
              <a:t>Or by </a:t>
            </a:r>
            <a:r>
              <a:rPr lang="en-US" dirty="0" err="1"/>
              <a:t>MARGInS</a:t>
            </a:r>
            <a:r>
              <a:rPr lang="en-US" dirty="0"/>
              <a:t> or </a:t>
            </a:r>
            <a:r>
              <a:rPr lang="en-US" dirty="0" err="1"/>
              <a:t>SysAI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0DD2AB1-B8B2-F047-89F9-0BF910D4E7CD}"/>
              </a:ext>
            </a:extLst>
          </p:cNvPr>
          <p:cNvSpPr txBox="1">
            <a:spLocks/>
          </p:cNvSpPr>
          <p:nvPr/>
        </p:nvSpPr>
        <p:spPr>
          <a:xfrm>
            <a:off x="564441" y="4576843"/>
            <a:ext cx="10396472" cy="1389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R2U2 is a run-time monitoring and V&amp;V tool that combines Metric Temporal Logic observers, Bayesian Network reasoners, and model-based prognostics.</a:t>
            </a:r>
          </a:p>
          <a:p>
            <a:r>
              <a:rPr lang="en-US" sz="2400" dirty="0"/>
              <a:t>FRET can also be used to generate formal monitors for R2U2 based on safety requirements.</a:t>
            </a:r>
          </a:p>
          <a:p>
            <a:endParaRPr lang="en-US" sz="24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DD26EB-F764-CF44-9795-CD80278E5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8/10/21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E0D0A977-8374-E24B-A070-A274A191B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SmallSat Conference 2021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EA2810C-0569-924A-A361-2014C5704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42B55-3744-9548-B3ED-43293952A1C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2463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0A5A5-0EBA-E34D-9E3F-025CDCE78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9543B-9CF5-B548-9F22-70D4059E9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609119" cy="4351338"/>
          </a:xfrm>
        </p:spPr>
        <p:txBody>
          <a:bodyPr/>
          <a:lstStyle/>
          <a:p>
            <a:r>
              <a:rPr lang="en-US" dirty="0"/>
              <a:t>RSE is developing tools to make the software and system engineering processes more efficient.</a:t>
            </a:r>
          </a:p>
          <a:p>
            <a:r>
              <a:rPr lang="en-US" dirty="0"/>
              <a:t>Most of the funding has been coming from ARMD, hence a focus on aviation systems</a:t>
            </a:r>
          </a:p>
          <a:p>
            <a:r>
              <a:rPr lang="en-US" dirty="0"/>
              <a:t>Since we believe they make a difference, we are also injecting these tools in our small Sat missions</a:t>
            </a:r>
          </a:p>
          <a:p>
            <a:r>
              <a:rPr lang="en-US" dirty="0"/>
              <a:t>We have created an internal mission called Troupe1, which we use to</a:t>
            </a:r>
          </a:p>
          <a:p>
            <a:pPr lvl="1"/>
            <a:r>
              <a:rPr lang="en-US" dirty="0"/>
              <a:t>Train new staff for missions</a:t>
            </a:r>
          </a:p>
          <a:p>
            <a:pPr lvl="1"/>
            <a:r>
              <a:rPr lang="en-US" dirty="0"/>
              <a:t>Evaluate the use of new tools and processes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84275478-5AD7-5341-9CE6-A3C0D2AEFAEE}"/>
              </a:ext>
            </a:extLst>
          </p:cNvPr>
          <p:cNvGrpSpPr/>
          <p:nvPr/>
        </p:nvGrpSpPr>
        <p:grpSpPr>
          <a:xfrm>
            <a:off x="8419325" y="2858294"/>
            <a:ext cx="3125750" cy="1673949"/>
            <a:chOff x="3615070" y="1702190"/>
            <a:chExt cx="6577401" cy="4384934"/>
          </a:xfrm>
        </p:grpSpPr>
        <p:pic>
          <p:nvPicPr>
            <p:cNvPr id="4" name="Picture 6" descr="Desert Dunes Sand Rock - Free photo on Pixabay">
              <a:extLst>
                <a:ext uri="{FF2B5EF4-FFF2-40B4-BE49-F238E27FC236}">
                  <a16:creationId xmlns:a16="http://schemas.microsoft.com/office/drawing/2014/main" id="{11251469-9872-8E46-BB47-60AEAFA499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5070" y="1702190"/>
              <a:ext cx="6577401" cy="43849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129CC48-DF49-BF42-B840-3A6AF694923F}"/>
                </a:ext>
              </a:extLst>
            </p:cNvPr>
            <p:cNvGrpSpPr/>
            <p:nvPr/>
          </p:nvGrpSpPr>
          <p:grpSpPr>
            <a:xfrm>
              <a:off x="5139846" y="5388276"/>
              <a:ext cx="844781" cy="621004"/>
              <a:chOff x="8806512" y="1485305"/>
              <a:chExt cx="844781" cy="621004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861B2672-9F90-7243-99FE-8A4C544EC404}"/>
                  </a:ext>
                </a:extLst>
              </p:cNvPr>
              <p:cNvSpPr/>
              <p:nvPr/>
            </p:nvSpPr>
            <p:spPr>
              <a:xfrm>
                <a:off x="9431837" y="1833576"/>
                <a:ext cx="219456" cy="221064"/>
              </a:xfrm>
              <a:prstGeom prst="ellips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D1D6672B-79A2-DA4C-9013-4E0F57874FCC}"/>
                  </a:ext>
                </a:extLst>
              </p:cNvPr>
              <p:cNvSpPr/>
              <p:nvPr/>
            </p:nvSpPr>
            <p:spPr>
              <a:xfrm>
                <a:off x="8870053" y="1833576"/>
                <a:ext cx="219456" cy="221064"/>
              </a:xfrm>
              <a:prstGeom prst="ellips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Cube 7">
                <a:extLst>
                  <a:ext uri="{FF2B5EF4-FFF2-40B4-BE49-F238E27FC236}">
                    <a16:creationId xmlns:a16="http://schemas.microsoft.com/office/drawing/2014/main" id="{C5E855A2-8DD8-4840-9110-6F910B1FD59A}"/>
                  </a:ext>
                </a:extLst>
              </p:cNvPr>
              <p:cNvSpPr/>
              <p:nvPr/>
            </p:nvSpPr>
            <p:spPr>
              <a:xfrm>
                <a:off x="8921363" y="1825625"/>
                <a:ext cx="620202" cy="170152"/>
              </a:xfrm>
              <a:prstGeom prst="cube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0D134721-094A-DD44-A81B-999101AA62F8}"/>
                  </a:ext>
                </a:extLst>
              </p:cNvPr>
              <p:cNvSpPr/>
              <p:nvPr/>
            </p:nvSpPr>
            <p:spPr>
              <a:xfrm>
                <a:off x="9368296" y="1885245"/>
                <a:ext cx="219456" cy="221064"/>
              </a:xfrm>
              <a:prstGeom prst="ellips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8B18C500-E5E4-8B40-964A-F91E52449968}"/>
                  </a:ext>
                </a:extLst>
              </p:cNvPr>
              <p:cNvSpPr/>
              <p:nvPr/>
            </p:nvSpPr>
            <p:spPr>
              <a:xfrm>
                <a:off x="8806512" y="1885245"/>
                <a:ext cx="219456" cy="221064"/>
              </a:xfrm>
              <a:prstGeom prst="ellips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4DCAA26-4185-9043-9130-819CB0A6C04B}"/>
                  </a:ext>
                </a:extLst>
              </p:cNvPr>
              <p:cNvSpPr/>
              <p:nvPr/>
            </p:nvSpPr>
            <p:spPr>
              <a:xfrm>
                <a:off x="9237814" y="1676137"/>
                <a:ext cx="45719" cy="17015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Can 11">
                <a:extLst>
                  <a:ext uri="{FF2B5EF4-FFF2-40B4-BE49-F238E27FC236}">
                    <a16:creationId xmlns:a16="http://schemas.microsoft.com/office/drawing/2014/main" id="{4485B4B2-054D-E44B-ABA8-7A2640421E0A}"/>
                  </a:ext>
                </a:extLst>
              </p:cNvPr>
              <p:cNvSpPr/>
              <p:nvPr/>
            </p:nvSpPr>
            <p:spPr>
              <a:xfrm>
                <a:off x="9193087" y="1626684"/>
                <a:ext cx="135172" cy="79513"/>
              </a:xfrm>
              <a:prstGeom prst="ca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Arc 12">
                <a:extLst>
                  <a:ext uri="{FF2B5EF4-FFF2-40B4-BE49-F238E27FC236}">
                    <a16:creationId xmlns:a16="http://schemas.microsoft.com/office/drawing/2014/main" id="{388E4E41-63D6-F540-8C40-5C76B0F371F0}"/>
                  </a:ext>
                </a:extLst>
              </p:cNvPr>
              <p:cNvSpPr/>
              <p:nvPr/>
            </p:nvSpPr>
            <p:spPr>
              <a:xfrm>
                <a:off x="9197065" y="1574357"/>
                <a:ext cx="171164" cy="155693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Arc 13">
                <a:extLst>
                  <a:ext uri="{FF2B5EF4-FFF2-40B4-BE49-F238E27FC236}">
                    <a16:creationId xmlns:a16="http://schemas.microsoft.com/office/drawing/2014/main" id="{1685CD2B-94BF-C64D-9BB8-E75FE93A1678}"/>
                  </a:ext>
                </a:extLst>
              </p:cNvPr>
              <p:cNvSpPr/>
              <p:nvPr/>
            </p:nvSpPr>
            <p:spPr>
              <a:xfrm>
                <a:off x="9166585" y="1526213"/>
                <a:ext cx="243410" cy="221064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Arc 14">
                <a:extLst>
                  <a:ext uri="{FF2B5EF4-FFF2-40B4-BE49-F238E27FC236}">
                    <a16:creationId xmlns:a16="http://schemas.microsoft.com/office/drawing/2014/main" id="{2154A219-CDE0-A24E-B78F-2FD1FEB06BBA}"/>
                  </a:ext>
                </a:extLst>
              </p:cNvPr>
              <p:cNvSpPr/>
              <p:nvPr/>
            </p:nvSpPr>
            <p:spPr>
              <a:xfrm>
                <a:off x="9183813" y="1485305"/>
                <a:ext cx="263329" cy="223540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E71DFF9F-DBC8-784D-B85F-88EB15ADCE53}"/>
                </a:ext>
              </a:extLst>
            </p:cNvPr>
            <p:cNvGrpSpPr/>
            <p:nvPr/>
          </p:nvGrpSpPr>
          <p:grpSpPr>
            <a:xfrm>
              <a:off x="8309988" y="4349541"/>
              <a:ext cx="557784" cy="420624"/>
              <a:chOff x="8806512" y="1485305"/>
              <a:chExt cx="844781" cy="621004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44C9B922-0EDA-B242-88E6-601285DF800A}"/>
                  </a:ext>
                </a:extLst>
              </p:cNvPr>
              <p:cNvSpPr/>
              <p:nvPr/>
            </p:nvSpPr>
            <p:spPr>
              <a:xfrm>
                <a:off x="9431837" y="1833576"/>
                <a:ext cx="219456" cy="221064"/>
              </a:xfrm>
              <a:prstGeom prst="ellips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989F3B09-91EB-984E-87CC-CCB7575A2FC3}"/>
                  </a:ext>
                </a:extLst>
              </p:cNvPr>
              <p:cNvSpPr/>
              <p:nvPr/>
            </p:nvSpPr>
            <p:spPr>
              <a:xfrm>
                <a:off x="8870053" y="1833576"/>
                <a:ext cx="219456" cy="221064"/>
              </a:xfrm>
              <a:prstGeom prst="ellips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Cube 18">
                <a:extLst>
                  <a:ext uri="{FF2B5EF4-FFF2-40B4-BE49-F238E27FC236}">
                    <a16:creationId xmlns:a16="http://schemas.microsoft.com/office/drawing/2014/main" id="{8C92355E-860D-2348-AEB9-448EE3656245}"/>
                  </a:ext>
                </a:extLst>
              </p:cNvPr>
              <p:cNvSpPr/>
              <p:nvPr/>
            </p:nvSpPr>
            <p:spPr>
              <a:xfrm>
                <a:off x="8921363" y="1825625"/>
                <a:ext cx="620202" cy="170152"/>
              </a:xfrm>
              <a:prstGeom prst="cube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65ECC9C0-1981-B943-A2AC-998E7A4F56D3}"/>
                  </a:ext>
                </a:extLst>
              </p:cNvPr>
              <p:cNvSpPr/>
              <p:nvPr/>
            </p:nvSpPr>
            <p:spPr>
              <a:xfrm>
                <a:off x="9368296" y="1885245"/>
                <a:ext cx="219456" cy="221064"/>
              </a:xfrm>
              <a:prstGeom prst="ellips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DB4DADA8-8042-8D4B-A960-FED6548FA15E}"/>
                  </a:ext>
                </a:extLst>
              </p:cNvPr>
              <p:cNvSpPr/>
              <p:nvPr/>
            </p:nvSpPr>
            <p:spPr>
              <a:xfrm>
                <a:off x="8806512" y="1885245"/>
                <a:ext cx="219456" cy="221064"/>
              </a:xfrm>
              <a:prstGeom prst="ellips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7DE35DC-73B6-C743-86FD-799B7D2ADD65}"/>
                  </a:ext>
                </a:extLst>
              </p:cNvPr>
              <p:cNvSpPr/>
              <p:nvPr/>
            </p:nvSpPr>
            <p:spPr>
              <a:xfrm>
                <a:off x="9237814" y="1676137"/>
                <a:ext cx="45719" cy="17015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Can 22">
                <a:extLst>
                  <a:ext uri="{FF2B5EF4-FFF2-40B4-BE49-F238E27FC236}">
                    <a16:creationId xmlns:a16="http://schemas.microsoft.com/office/drawing/2014/main" id="{C3F2D714-8F5F-5141-BF81-047B3C96B4B2}"/>
                  </a:ext>
                </a:extLst>
              </p:cNvPr>
              <p:cNvSpPr/>
              <p:nvPr/>
            </p:nvSpPr>
            <p:spPr>
              <a:xfrm>
                <a:off x="9193087" y="1626684"/>
                <a:ext cx="135172" cy="79513"/>
              </a:xfrm>
              <a:prstGeom prst="ca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Arc 23">
                <a:extLst>
                  <a:ext uri="{FF2B5EF4-FFF2-40B4-BE49-F238E27FC236}">
                    <a16:creationId xmlns:a16="http://schemas.microsoft.com/office/drawing/2014/main" id="{2329D4D8-5363-E949-8235-C34EB8930102}"/>
                  </a:ext>
                </a:extLst>
              </p:cNvPr>
              <p:cNvSpPr/>
              <p:nvPr/>
            </p:nvSpPr>
            <p:spPr>
              <a:xfrm>
                <a:off x="9197065" y="1574357"/>
                <a:ext cx="171164" cy="155693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Arc 24">
                <a:extLst>
                  <a:ext uri="{FF2B5EF4-FFF2-40B4-BE49-F238E27FC236}">
                    <a16:creationId xmlns:a16="http://schemas.microsoft.com/office/drawing/2014/main" id="{F056AB3C-AE3F-024F-91EF-98C4D65FCF50}"/>
                  </a:ext>
                </a:extLst>
              </p:cNvPr>
              <p:cNvSpPr/>
              <p:nvPr/>
            </p:nvSpPr>
            <p:spPr>
              <a:xfrm>
                <a:off x="9166585" y="1526213"/>
                <a:ext cx="243410" cy="221064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Arc 25">
                <a:extLst>
                  <a:ext uri="{FF2B5EF4-FFF2-40B4-BE49-F238E27FC236}">
                    <a16:creationId xmlns:a16="http://schemas.microsoft.com/office/drawing/2014/main" id="{4066CBA9-FDE4-B446-9246-A68922DA8131}"/>
                  </a:ext>
                </a:extLst>
              </p:cNvPr>
              <p:cNvSpPr/>
              <p:nvPr/>
            </p:nvSpPr>
            <p:spPr>
              <a:xfrm>
                <a:off x="9183813" y="1485305"/>
                <a:ext cx="263329" cy="223540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08C159AE-27C7-154E-B722-FA22E2E99E32}"/>
                </a:ext>
              </a:extLst>
            </p:cNvPr>
            <p:cNvGrpSpPr/>
            <p:nvPr/>
          </p:nvGrpSpPr>
          <p:grpSpPr>
            <a:xfrm>
              <a:off x="6490144" y="3312371"/>
              <a:ext cx="512064" cy="310896"/>
              <a:chOff x="8806512" y="1485305"/>
              <a:chExt cx="844781" cy="621004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CD58BD0E-9672-2E40-8A40-8EADBB4B19DE}"/>
                  </a:ext>
                </a:extLst>
              </p:cNvPr>
              <p:cNvSpPr/>
              <p:nvPr/>
            </p:nvSpPr>
            <p:spPr>
              <a:xfrm>
                <a:off x="9431837" y="1833576"/>
                <a:ext cx="219456" cy="221064"/>
              </a:xfrm>
              <a:prstGeom prst="ellips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C59419C9-165C-114D-8993-FEEB6B8C6A15}"/>
                  </a:ext>
                </a:extLst>
              </p:cNvPr>
              <p:cNvSpPr/>
              <p:nvPr/>
            </p:nvSpPr>
            <p:spPr>
              <a:xfrm>
                <a:off x="8870053" y="1833576"/>
                <a:ext cx="219456" cy="221064"/>
              </a:xfrm>
              <a:prstGeom prst="ellips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Cube 29">
                <a:extLst>
                  <a:ext uri="{FF2B5EF4-FFF2-40B4-BE49-F238E27FC236}">
                    <a16:creationId xmlns:a16="http://schemas.microsoft.com/office/drawing/2014/main" id="{AD9F8126-B49B-554D-A79C-E69EA212DAC2}"/>
                  </a:ext>
                </a:extLst>
              </p:cNvPr>
              <p:cNvSpPr/>
              <p:nvPr/>
            </p:nvSpPr>
            <p:spPr>
              <a:xfrm>
                <a:off x="8921363" y="1825625"/>
                <a:ext cx="620202" cy="170152"/>
              </a:xfrm>
              <a:prstGeom prst="cube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7F5279D7-945C-7145-9E3D-A0ED6352E4E4}"/>
                  </a:ext>
                </a:extLst>
              </p:cNvPr>
              <p:cNvSpPr/>
              <p:nvPr/>
            </p:nvSpPr>
            <p:spPr>
              <a:xfrm>
                <a:off x="9368296" y="1885245"/>
                <a:ext cx="219456" cy="221064"/>
              </a:xfrm>
              <a:prstGeom prst="ellips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91FEF052-A932-8943-8F0D-E88EBC859E19}"/>
                  </a:ext>
                </a:extLst>
              </p:cNvPr>
              <p:cNvSpPr/>
              <p:nvPr/>
            </p:nvSpPr>
            <p:spPr>
              <a:xfrm>
                <a:off x="8806512" y="1885245"/>
                <a:ext cx="219456" cy="221064"/>
              </a:xfrm>
              <a:prstGeom prst="ellips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41B3A17-6169-AC43-8B5D-70FF31731CE8}"/>
                  </a:ext>
                </a:extLst>
              </p:cNvPr>
              <p:cNvSpPr/>
              <p:nvPr/>
            </p:nvSpPr>
            <p:spPr>
              <a:xfrm>
                <a:off x="9237814" y="1676137"/>
                <a:ext cx="45719" cy="17015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Can 33">
                <a:extLst>
                  <a:ext uri="{FF2B5EF4-FFF2-40B4-BE49-F238E27FC236}">
                    <a16:creationId xmlns:a16="http://schemas.microsoft.com/office/drawing/2014/main" id="{BF7DF96A-0D8C-1842-B96B-76CB47D48A07}"/>
                  </a:ext>
                </a:extLst>
              </p:cNvPr>
              <p:cNvSpPr/>
              <p:nvPr/>
            </p:nvSpPr>
            <p:spPr>
              <a:xfrm>
                <a:off x="9193087" y="1626684"/>
                <a:ext cx="135172" cy="79513"/>
              </a:xfrm>
              <a:prstGeom prst="ca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Arc 34">
                <a:extLst>
                  <a:ext uri="{FF2B5EF4-FFF2-40B4-BE49-F238E27FC236}">
                    <a16:creationId xmlns:a16="http://schemas.microsoft.com/office/drawing/2014/main" id="{66764460-AEE4-DF4D-9EAD-FBA48B59141E}"/>
                  </a:ext>
                </a:extLst>
              </p:cNvPr>
              <p:cNvSpPr/>
              <p:nvPr/>
            </p:nvSpPr>
            <p:spPr>
              <a:xfrm>
                <a:off x="9197065" y="1574357"/>
                <a:ext cx="171164" cy="155693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Arc 35">
                <a:extLst>
                  <a:ext uri="{FF2B5EF4-FFF2-40B4-BE49-F238E27FC236}">
                    <a16:creationId xmlns:a16="http://schemas.microsoft.com/office/drawing/2014/main" id="{1DAB220F-0DA8-B548-B677-38D4A8191B22}"/>
                  </a:ext>
                </a:extLst>
              </p:cNvPr>
              <p:cNvSpPr/>
              <p:nvPr/>
            </p:nvSpPr>
            <p:spPr>
              <a:xfrm>
                <a:off x="9166585" y="1526213"/>
                <a:ext cx="243410" cy="221064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Arc 36">
                <a:extLst>
                  <a:ext uri="{FF2B5EF4-FFF2-40B4-BE49-F238E27FC236}">
                    <a16:creationId xmlns:a16="http://schemas.microsoft.com/office/drawing/2014/main" id="{070409FF-5924-1D43-BAFA-EBB8C0F2FEB4}"/>
                  </a:ext>
                </a:extLst>
              </p:cNvPr>
              <p:cNvSpPr/>
              <p:nvPr/>
            </p:nvSpPr>
            <p:spPr>
              <a:xfrm>
                <a:off x="9183813" y="1485305"/>
                <a:ext cx="263329" cy="223540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52D63439-F973-644E-91F6-62B862393BF2}"/>
                </a:ext>
              </a:extLst>
            </p:cNvPr>
            <p:cNvGrpSpPr/>
            <p:nvPr/>
          </p:nvGrpSpPr>
          <p:grpSpPr>
            <a:xfrm>
              <a:off x="8352146" y="3845846"/>
              <a:ext cx="512064" cy="310896"/>
              <a:chOff x="8806512" y="1485305"/>
              <a:chExt cx="844781" cy="621004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8B3338AF-9ACD-6E45-8911-2F6319CB67F3}"/>
                  </a:ext>
                </a:extLst>
              </p:cNvPr>
              <p:cNvSpPr/>
              <p:nvPr/>
            </p:nvSpPr>
            <p:spPr>
              <a:xfrm>
                <a:off x="9431837" y="1833576"/>
                <a:ext cx="219456" cy="221064"/>
              </a:xfrm>
              <a:prstGeom prst="ellips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83252E7D-C40C-CB43-B28D-651BB7F567F1}"/>
                  </a:ext>
                </a:extLst>
              </p:cNvPr>
              <p:cNvSpPr/>
              <p:nvPr/>
            </p:nvSpPr>
            <p:spPr>
              <a:xfrm>
                <a:off x="8870053" y="1833576"/>
                <a:ext cx="219456" cy="221064"/>
              </a:xfrm>
              <a:prstGeom prst="ellips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Cube 40">
                <a:extLst>
                  <a:ext uri="{FF2B5EF4-FFF2-40B4-BE49-F238E27FC236}">
                    <a16:creationId xmlns:a16="http://schemas.microsoft.com/office/drawing/2014/main" id="{D9B0A90E-16A5-AC40-BBB5-95EEF22E5DD2}"/>
                  </a:ext>
                </a:extLst>
              </p:cNvPr>
              <p:cNvSpPr/>
              <p:nvPr/>
            </p:nvSpPr>
            <p:spPr>
              <a:xfrm>
                <a:off x="8921363" y="1825625"/>
                <a:ext cx="620202" cy="170152"/>
              </a:xfrm>
              <a:prstGeom prst="cube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0C84426C-FACD-564F-879B-033CEB1C4D47}"/>
                  </a:ext>
                </a:extLst>
              </p:cNvPr>
              <p:cNvSpPr/>
              <p:nvPr/>
            </p:nvSpPr>
            <p:spPr>
              <a:xfrm>
                <a:off x="9368296" y="1885245"/>
                <a:ext cx="219456" cy="221064"/>
              </a:xfrm>
              <a:prstGeom prst="ellips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E28F0078-BBBB-D14B-B656-FFFC31353679}"/>
                  </a:ext>
                </a:extLst>
              </p:cNvPr>
              <p:cNvSpPr/>
              <p:nvPr/>
            </p:nvSpPr>
            <p:spPr>
              <a:xfrm>
                <a:off x="8806512" y="1885245"/>
                <a:ext cx="219456" cy="221064"/>
              </a:xfrm>
              <a:prstGeom prst="ellips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99724F2B-E3DE-AF40-819B-E3121891420B}"/>
                  </a:ext>
                </a:extLst>
              </p:cNvPr>
              <p:cNvSpPr/>
              <p:nvPr/>
            </p:nvSpPr>
            <p:spPr>
              <a:xfrm>
                <a:off x="9237814" y="1676137"/>
                <a:ext cx="45719" cy="17015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Can 44">
                <a:extLst>
                  <a:ext uri="{FF2B5EF4-FFF2-40B4-BE49-F238E27FC236}">
                    <a16:creationId xmlns:a16="http://schemas.microsoft.com/office/drawing/2014/main" id="{F0AA48C8-3914-D743-9831-120D3271CF4A}"/>
                  </a:ext>
                </a:extLst>
              </p:cNvPr>
              <p:cNvSpPr/>
              <p:nvPr/>
            </p:nvSpPr>
            <p:spPr>
              <a:xfrm>
                <a:off x="9193087" y="1626684"/>
                <a:ext cx="135172" cy="79513"/>
              </a:xfrm>
              <a:prstGeom prst="ca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Arc 45">
                <a:extLst>
                  <a:ext uri="{FF2B5EF4-FFF2-40B4-BE49-F238E27FC236}">
                    <a16:creationId xmlns:a16="http://schemas.microsoft.com/office/drawing/2014/main" id="{B475E897-FE6A-624A-9A6A-11C14830C271}"/>
                  </a:ext>
                </a:extLst>
              </p:cNvPr>
              <p:cNvSpPr/>
              <p:nvPr/>
            </p:nvSpPr>
            <p:spPr>
              <a:xfrm>
                <a:off x="9197065" y="1574357"/>
                <a:ext cx="171164" cy="155693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Arc 46">
                <a:extLst>
                  <a:ext uri="{FF2B5EF4-FFF2-40B4-BE49-F238E27FC236}">
                    <a16:creationId xmlns:a16="http://schemas.microsoft.com/office/drawing/2014/main" id="{C7BE6479-D589-7B4D-889C-378C7F9ECD89}"/>
                  </a:ext>
                </a:extLst>
              </p:cNvPr>
              <p:cNvSpPr/>
              <p:nvPr/>
            </p:nvSpPr>
            <p:spPr>
              <a:xfrm>
                <a:off x="9166585" y="1526213"/>
                <a:ext cx="243410" cy="221064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Arc 47">
                <a:extLst>
                  <a:ext uri="{FF2B5EF4-FFF2-40B4-BE49-F238E27FC236}">
                    <a16:creationId xmlns:a16="http://schemas.microsoft.com/office/drawing/2014/main" id="{2CFC2DF2-4586-5740-8A20-CC02647EC17E}"/>
                  </a:ext>
                </a:extLst>
              </p:cNvPr>
              <p:cNvSpPr/>
              <p:nvPr/>
            </p:nvSpPr>
            <p:spPr>
              <a:xfrm>
                <a:off x="9183813" y="1485305"/>
                <a:ext cx="263329" cy="223540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B281ECC1-4DDB-D04B-B008-7814DEFE1C6A}"/>
                </a:ext>
              </a:extLst>
            </p:cNvPr>
            <p:cNvGrpSpPr/>
            <p:nvPr/>
          </p:nvGrpSpPr>
          <p:grpSpPr>
            <a:xfrm>
              <a:off x="4091788" y="3580670"/>
              <a:ext cx="557784" cy="420624"/>
              <a:chOff x="8806512" y="1485305"/>
              <a:chExt cx="844781" cy="621004"/>
            </a:xfrm>
          </p:grpSpPr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93DF474B-2E1B-ED41-890C-B626B7E66BC6}"/>
                  </a:ext>
                </a:extLst>
              </p:cNvPr>
              <p:cNvSpPr/>
              <p:nvPr/>
            </p:nvSpPr>
            <p:spPr>
              <a:xfrm>
                <a:off x="9431837" y="1833576"/>
                <a:ext cx="219456" cy="221064"/>
              </a:xfrm>
              <a:prstGeom prst="ellips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E6FC28E3-7886-934D-8318-71C845454A58}"/>
                  </a:ext>
                </a:extLst>
              </p:cNvPr>
              <p:cNvSpPr/>
              <p:nvPr/>
            </p:nvSpPr>
            <p:spPr>
              <a:xfrm>
                <a:off x="8870053" y="1833576"/>
                <a:ext cx="219456" cy="221064"/>
              </a:xfrm>
              <a:prstGeom prst="ellips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Cube 51">
                <a:extLst>
                  <a:ext uri="{FF2B5EF4-FFF2-40B4-BE49-F238E27FC236}">
                    <a16:creationId xmlns:a16="http://schemas.microsoft.com/office/drawing/2014/main" id="{081C1071-64ED-BA46-A3BE-C4DC6E2BBB55}"/>
                  </a:ext>
                </a:extLst>
              </p:cNvPr>
              <p:cNvSpPr/>
              <p:nvPr/>
            </p:nvSpPr>
            <p:spPr>
              <a:xfrm>
                <a:off x="8921363" y="1825625"/>
                <a:ext cx="620202" cy="170152"/>
              </a:xfrm>
              <a:prstGeom prst="cube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B65BF771-7566-FE40-9518-31D9C23B428B}"/>
                  </a:ext>
                </a:extLst>
              </p:cNvPr>
              <p:cNvSpPr/>
              <p:nvPr/>
            </p:nvSpPr>
            <p:spPr>
              <a:xfrm>
                <a:off x="9368296" y="1885245"/>
                <a:ext cx="219456" cy="221064"/>
              </a:xfrm>
              <a:prstGeom prst="ellips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0ADD051E-CF6B-7B41-8DD4-DC65A58EA6AD}"/>
                  </a:ext>
                </a:extLst>
              </p:cNvPr>
              <p:cNvSpPr/>
              <p:nvPr/>
            </p:nvSpPr>
            <p:spPr>
              <a:xfrm>
                <a:off x="8806512" y="1885245"/>
                <a:ext cx="219456" cy="221064"/>
              </a:xfrm>
              <a:prstGeom prst="ellips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56E83249-7046-0848-99F0-03413C07205A}"/>
                  </a:ext>
                </a:extLst>
              </p:cNvPr>
              <p:cNvSpPr/>
              <p:nvPr/>
            </p:nvSpPr>
            <p:spPr>
              <a:xfrm>
                <a:off x="9237814" y="1676137"/>
                <a:ext cx="45719" cy="17015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Can 55">
                <a:extLst>
                  <a:ext uri="{FF2B5EF4-FFF2-40B4-BE49-F238E27FC236}">
                    <a16:creationId xmlns:a16="http://schemas.microsoft.com/office/drawing/2014/main" id="{6BA3760A-31AE-D141-8E03-E2506EBFB944}"/>
                  </a:ext>
                </a:extLst>
              </p:cNvPr>
              <p:cNvSpPr/>
              <p:nvPr/>
            </p:nvSpPr>
            <p:spPr>
              <a:xfrm>
                <a:off x="9193087" y="1626684"/>
                <a:ext cx="135172" cy="79513"/>
              </a:xfrm>
              <a:prstGeom prst="ca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Arc 56">
                <a:extLst>
                  <a:ext uri="{FF2B5EF4-FFF2-40B4-BE49-F238E27FC236}">
                    <a16:creationId xmlns:a16="http://schemas.microsoft.com/office/drawing/2014/main" id="{F12CC03C-5F93-584C-B68D-958F1A51B841}"/>
                  </a:ext>
                </a:extLst>
              </p:cNvPr>
              <p:cNvSpPr/>
              <p:nvPr/>
            </p:nvSpPr>
            <p:spPr>
              <a:xfrm>
                <a:off x="9197065" y="1574357"/>
                <a:ext cx="171164" cy="155693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Arc 57">
                <a:extLst>
                  <a:ext uri="{FF2B5EF4-FFF2-40B4-BE49-F238E27FC236}">
                    <a16:creationId xmlns:a16="http://schemas.microsoft.com/office/drawing/2014/main" id="{737F0D35-BE9A-F047-94C1-987DE6D2DCDB}"/>
                  </a:ext>
                </a:extLst>
              </p:cNvPr>
              <p:cNvSpPr/>
              <p:nvPr/>
            </p:nvSpPr>
            <p:spPr>
              <a:xfrm>
                <a:off x="9166585" y="1526213"/>
                <a:ext cx="243410" cy="221064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Arc 58">
                <a:extLst>
                  <a:ext uri="{FF2B5EF4-FFF2-40B4-BE49-F238E27FC236}">
                    <a16:creationId xmlns:a16="http://schemas.microsoft.com/office/drawing/2014/main" id="{0F4867D3-D21E-AD4B-A320-BAD6738FF19D}"/>
                  </a:ext>
                </a:extLst>
              </p:cNvPr>
              <p:cNvSpPr/>
              <p:nvPr/>
            </p:nvSpPr>
            <p:spPr>
              <a:xfrm>
                <a:off x="9183813" y="1485305"/>
                <a:ext cx="263329" cy="223540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27FC5D23-4C02-AE48-A796-987F70C44299}"/>
                </a:ext>
              </a:extLst>
            </p:cNvPr>
            <p:cNvGrpSpPr/>
            <p:nvPr/>
          </p:nvGrpSpPr>
          <p:grpSpPr>
            <a:xfrm>
              <a:off x="4542407" y="4446809"/>
              <a:ext cx="557784" cy="420624"/>
              <a:chOff x="8806512" y="1485305"/>
              <a:chExt cx="844781" cy="621004"/>
            </a:xfrm>
          </p:grpSpPr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652993B3-3A46-E74E-A71F-E184E893C038}"/>
                  </a:ext>
                </a:extLst>
              </p:cNvPr>
              <p:cNvSpPr/>
              <p:nvPr/>
            </p:nvSpPr>
            <p:spPr>
              <a:xfrm>
                <a:off x="9431837" y="1833576"/>
                <a:ext cx="219456" cy="221064"/>
              </a:xfrm>
              <a:prstGeom prst="ellips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53C06A16-5887-8342-9771-C3AB2B03C425}"/>
                  </a:ext>
                </a:extLst>
              </p:cNvPr>
              <p:cNvSpPr/>
              <p:nvPr/>
            </p:nvSpPr>
            <p:spPr>
              <a:xfrm>
                <a:off x="8870053" y="1833576"/>
                <a:ext cx="219456" cy="221064"/>
              </a:xfrm>
              <a:prstGeom prst="ellips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Cube 62">
                <a:extLst>
                  <a:ext uri="{FF2B5EF4-FFF2-40B4-BE49-F238E27FC236}">
                    <a16:creationId xmlns:a16="http://schemas.microsoft.com/office/drawing/2014/main" id="{389BE02E-5DE0-934B-8C8A-6E35D9ADE24F}"/>
                  </a:ext>
                </a:extLst>
              </p:cNvPr>
              <p:cNvSpPr/>
              <p:nvPr/>
            </p:nvSpPr>
            <p:spPr>
              <a:xfrm>
                <a:off x="8921363" y="1825625"/>
                <a:ext cx="620202" cy="170152"/>
              </a:xfrm>
              <a:prstGeom prst="cube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E2A25FA4-B172-A348-BC60-47BA5095754B}"/>
                  </a:ext>
                </a:extLst>
              </p:cNvPr>
              <p:cNvSpPr/>
              <p:nvPr/>
            </p:nvSpPr>
            <p:spPr>
              <a:xfrm>
                <a:off x="9368296" y="1885245"/>
                <a:ext cx="219456" cy="221064"/>
              </a:xfrm>
              <a:prstGeom prst="ellips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22EDBC54-170A-594D-9840-A0560F798549}"/>
                  </a:ext>
                </a:extLst>
              </p:cNvPr>
              <p:cNvSpPr/>
              <p:nvPr/>
            </p:nvSpPr>
            <p:spPr>
              <a:xfrm>
                <a:off x="8806512" y="1885245"/>
                <a:ext cx="219456" cy="221064"/>
              </a:xfrm>
              <a:prstGeom prst="ellips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F2EADAF8-6612-5A4B-A292-B5C44F7170CD}"/>
                  </a:ext>
                </a:extLst>
              </p:cNvPr>
              <p:cNvSpPr/>
              <p:nvPr/>
            </p:nvSpPr>
            <p:spPr>
              <a:xfrm>
                <a:off x="9237814" y="1676137"/>
                <a:ext cx="45719" cy="17015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Can 66">
                <a:extLst>
                  <a:ext uri="{FF2B5EF4-FFF2-40B4-BE49-F238E27FC236}">
                    <a16:creationId xmlns:a16="http://schemas.microsoft.com/office/drawing/2014/main" id="{6149FEE9-D131-C94B-9D36-AE0274B06BD3}"/>
                  </a:ext>
                </a:extLst>
              </p:cNvPr>
              <p:cNvSpPr/>
              <p:nvPr/>
            </p:nvSpPr>
            <p:spPr>
              <a:xfrm>
                <a:off x="9193087" y="1626684"/>
                <a:ext cx="135172" cy="79513"/>
              </a:xfrm>
              <a:prstGeom prst="ca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Arc 67">
                <a:extLst>
                  <a:ext uri="{FF2B5EF4-FFF2-40B4-BE49-F238E27FC236}">
                    <a16:creationId xmlns:a16="http://schemas.microsoft.com/office/drawing/2014/main" id="{B2F7F546-3918-B146-95A6-A7DF76C2FC62}"/>
                  </a:ext>
                </a:extLst>
              </p:cNvPr>
              <p:cNvSpPr/>
              <p:nvPr/>
            </p:nvSpPr>
            <p:spPr>
              <a:xfrm>
                <a:off x="9197065" y="1574357"/>
                <a:ext cx="171164" cy="155693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Arc 68">
                <a:extLst>
                  <a:ext uri="{FF2B5EF4-FFF2-40B4-BE49-F238E27FC236}">
                    <a16:creationId xmlns:a16="http://schemas.microsoft.com/office/drawing/2014/main" id="{958F8352-93E0-7347-BA74-1D7F88D654F4}"/>
                  </a:ext>
                </a:extLst>
              </p:cNvPr>
              <p:cNvSpPr/>
              <p:nvPr/>
            </p:nvSpPr>
            <p:spPr>
              <a:xfrm>
                <a:off x="9166585" y="1526213"/>
                <a:ext cx="243410" cy="221064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Arc 69">
                <a:extLst>
                  <a:ext uri="{FF2B5EF4-FFF2-40B4-BE49-F238E27FC236}">
                    <a16:creationId xmlns:a16="http://schemas.microsoft.com/office/drawing/2014/main" id="{2BF8B5A4-1C6D-0D4A-9E04-4948679306CB}"/>
                  </a:ext>
                </a:extLst>
              </p:cNvPr>
              <p:cNvSpPr/>
              <p:nvPr/>
            </p:nvSpPr>
            <p:spPr>
              <a:xfrm>
                <a:off x="9183813" y="1485305"/>
                <a:ext cx="263329" cy="223540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C3327F2C-3A16-A84D-8D97-D165B7E920C5}"/>
                </a:ext>
              </a:extLst>
            </p:cNvPr>
            <p:cNvGrpSpPr/>
            <p:nvPr/>
          </p:nvGrpSpPr>
          <p:grpSpPr>
            <a:xfrm>
              <a:off x="6938667" y="4960348"/>
              <a:ext cx="844781" cy="621004"/>
              <a:chOff x="8806512" y="1485305"/>
              <a:chExt cx="844781" cy="621004"/>
            </a:xfrm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53B4BE40-4EA5-7F47-8037-EE1B6A8C7A88}"/>
                  </a:ext>
                </a:extLst>
              </p:cNvPr>
              <p:cNvSpPr/>
              <p:nvPr/>
            </p:nvSpPr>
            <p:spPr>
              <a:xfrm>
                <a:off x="9431837" y="1833576"/>
                <a:ext cx="219456" cy="221064"/>
              </a:xfrm>
              <a:prstGeom prst="ellips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08A292BC-E7F0-C042-8A66-35BEF062FEDB}"/>
                  </a:ext>
                </a:extLst>
              </p:cNvPr>
              <p:cNvSpPr/>
              <p:nvPr/>
            </p:nvSpPr>
            <p:spPr>
              <a:xfrm>
                <a:off x="8870053" y="1833576"/>
                <a:ext cx="219456" cy="221064"/>
              </a:xfrm>
              <a:prstGeom prst="ellips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Cube 73">
                <a:extLst>
                  <a:ext uri="{FF2B5EF4-FFF2-40B4-BE49-F238E27FC236}">
                    <a16:creationId xmlns:a16="http://schemas.microsoft.com/office/drawing/2014/main" id="{BE904C71-45A7-FB4A-9AEB-67A1A0F6E393}"/>
                  </a:ext>
                </a:extLst>
              </p:cNvPr>
              <p:cNvSpPr/>
              <p:nvPr/>
            </p:nvSpPr>
            <p:spPr>
              <a:xfrm>
                <a:off x="8921363" y="1825625"/>
                <a:ext cx="620202" cy="170152"/>
              </a:xfrm>
              <a:prstGeom prst="cube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A936F1A9-340B-454D-A5E8-C85CDA5376B0}"/>
                  </a:ext>
                </a:extLst>
              </p:cNvPr>
              <p:cNvSpPr/>
              <p:nvPr/>
            </p:nvSpPr>
            <p:spPr>
              <a:xfrm>
                <a:off x="9368296" y="1885245"/>
                <a:ext cx="219456" cy="221064"/>
              </a:xfrm>
              <a:prstGeom prst="ellips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92917083-4910-2644-9E66-FFC74B4911EA}"/>
                  </a:ext>
                </a:extLst>
              </p:cNvPr>
              <p:cNvSpPr/>
              <p:nvPr/>
            </p:nvSpPr>
            <p:spPr>
              <a:xfrm>
                <a:off x="8806512" y="1885245"/>
                <a:ext cx="219456" cy="221064"/>
              </a:xfrm>
              <a:prstGeom prst="ellipse">
                <a:avLst/>
              </a:prstGeom>
              <a:ln w="476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D7757BC5-41F9-954C-85C0-7E980D1AF5A9}"/>
                  </a:ext>
                </a:extLst>
              </p:cNvPr>
              <p:cNvSpPr/>
              <p:nvPr/>
            </p:nvSpPr>
            <p:spPr>
              <a:xfrm>
                <a:off x="9237814" y="1676137"/>
                <a:ext cx="45719" cy="17015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Can 77">
                <a:extLst>
                  <a:ext uri="{FF2B5EF4-FFF2-40B4-BE49-F238E27FC236}">
                    <a16:creationId xmlns:a16="http://schemas.microsoft.com/office/drawing/2014/main" id="{85A50D09-CC7C-6141-A78D-BE134E040CAE}"/>
                  </a:ext>
                </a:extLst>
              </p:cNvPr>
              <p:cNvSpPr/>
              <p:nvPr/>
            </p:nvSpPr>
            <p:spPr>
              <a:xfrm>
                <a:off x="9193087" y="1626684"/>
                <a:ext cx="135172" cy="79513"/>
              </a:xfrm>
              <a:prstGeom prst="ca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Arc 78">
                <a:extLst>
                  <a:ext uri="{FF2B5EF4-FFF2-40B4-BE49-F238E27FC236}">
                    <a16:creationId xmlns:a16="http://schemas.microsoft.com/office/drawing/2014/main" id="{92FEB21E-855D-FE4E-90B7-8A407AF40784}"/>
                  </a:ext>
                </a:extLst>
              </p:cNvPr>
              <p:cNvSpPr/>
              <p:nvPr/>
            </p:nvSpPr>
            <p:spPr>
              <a:xfrm>
                <a:off x="9197065" y="1574357"/>
                <a:ext cx="171164" cy="155693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Arc 79">
                <a:extLst>
                  <a:ext uri="{FF2B5EF4-FFF2-40B4-BE49-F238E27FC236}">
                    <a16:creationId xmlns:a16="http://schemas.microsoft.com/office/drawing/2014/main" id="{D6F0AF82-15DC-E340-A759-7C84741C3A15}"/>
                  </a:ext>
                </a:extLst>
              </p:cNvPr>
              <p:cNvSpPr/>
              <p:nvPr/>
            </p:nvSpPr>
            <p:spPr>
              <a:xfrm>
                <a:off x="9166585" y="1526213"/>
                <a:ext cx="243410" cy="221064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Arc 80">
                <a:extLst>
                  <a:ext uri="{FF2B5EF4-FFF2-40B4-BE49-F238E27FC236}">
                    <a16:creationId xmlns:a16="http://schemas.microsoft.com/office/drawing/2014/main" id="{113A4A47-14B7-6046-B5B2-4B401DFB8983}"/>
                  </a:ext>
                </a:extLst>
              </p:cNvPr>
              <p:cNvSpPr/>
              <p:nvPr/>
            </p:nvSpPr>
            <p:spPr>
              <a:xfrm>
                <a:off x="9183813" y="1485305"/>
                <a:ext cx="263329" cy="223540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83" name="Date Placeholder 82">
            <a:extLst>
              <a:ext uri="{FF2B5EF4-FFF2-40B4-BE49-F238E27FC236}">
                <a16:creationId xmlns:a16="http://schemas.microsoft.com/office/drawing/2014/main" id="{D0B9A183-1CE0-CA40-92D4-7524A17E1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8/10/21</a:t>
            </a:r>
          </a:p>
        </p:txBody>
      </p:sp>
      <p:sp>
        <p:nvSpPr>
          <p:cNvPr id="84" name="Footer Placeholder 83">
            <a:extLst>
              <a:ext uri="{FF2B5EF4-FFF2-40B4-BE49-F238E27FC236}">
                <a16:creationId xmlns:a16="http://schemas.microsoft.com/office/drawing/2014/main" id="{9EBC8551-C80B-314E-ADEC-2F88265BA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SmallSat Conference 2021</a:t>
            </a:r>
            <a:endParaRPr lang="en-US" dirty="0"/>
          </a:p>
        </p:txBody>
      </p:sp>
      <p:sp>
        <p:nvSpPr>
          <p:cNvPr id="85" name="Slide Number Placeholder 84">
            <a:extLst>
              <a:ext uri="{FF2B5EF4-FFF2-40B4-BE49-F238E27FC236}">
                <a16:creationId xmlns:a16="http://schemas.microsoft.com/office/drawing/2014/main" id="{3CB9E702-675D-1040-B662-413630C96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42B55-3744-9548-B3ED-43293952A1CE}" type="slidenum">
              <a:rPr lang="en-US" smtClean="0"/>
              <a:t>17</a:t>
            </a:fld>
            <a:endParaRPr lang="en-US"/>
          </a:p>
        </p:txBody>
      </p:sp>
      <p:sp>
        <p:nvSpPr>
          <p:cNvPr id="86" name="Slide Number Placeholder 4">
            <a:extLst>
              <a:ext uri="{FF2B5EF4-FFF2-40B4-BE49-F238E27FC236}">
                <a16:creationId xmlns:a16="http://schemas.microsoft.com/office/drawing/2014/main" id="{7C474291-9618-7241-8132-47EE022F690E}"/>
              </a:ext>
            </a:extLst>
          </p:cNvPr>
          <p:cNvSpPr txBox="1">
            <a:spLocks/>
          </p:cNvSpPr>
          <p:nvPr/>
        </p:nvSpPr>
        <p:spPr>
          <a:xfrm>
            <a:off x="8419034" y="4580704"/>
            <a:ext cx="31566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Image courtesy of NASA Ames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39974298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BA02E-722F-7C4E-B1C5-EFC9B1557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RSE Software Engineering Tools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92F8668-7012-084C-A6D2-AC7D1A6DE001}"/>
              </a:ext>
            </a:extLst>
          </p:cNvPr>
          <p:cNvGraphicFramePr>
            <a:graphicFrameLocks noGrp="1"/>
          </p:cNvGraphicFramePr>
          <p:nvPr/>
        </p:nvGraphicFramePr>
        <p:xfrm>
          <a:off x="551644" y="1527126"/>
          <a:ext cx="11088711" cy="4785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4634">
                  <a:extLst>
                    <a:ext uri="{9D8B030D-6E8A-4147-A177-3AD203B41FA5}">
                      <a16:colId xmlns:a16="http://schemas.microsoft.com/office/drawing/2014/main" val="3536998196"/>
                    </a:ext>
                  </a:extLst>
                </a:gridCol>
                <a:gridCol w="3154018">
                  <a:extLst>
                    <a:ext uri="{9D8B030D-6E8A-4147-A177-3AD203B41FA5}">
                      <a16:colId xmlns:a16="http://schemas.microsoft.com/office/drawing/2014/main" val="445630285"/>
                    </a:ext>
                  </a:extLst>
                </a:gridCol>
                <a:gridCol w="1762539">
                  <a:extLst>
                    <a:ext uri="{9D8B030D-6E8A-4147-A177-3AD203B41FA5}">
                      <a16:colId xmlns:a16="http://schemas.microsoft.com/office/drawing/2014/main" val="1527203155"/>
                    </a:ext>
                  </a:extLst>
                </a:gridCol>
                <a:gridCol w="1908313">
                  <a:extLst>
                    <a:ext uri="{9D8B030D-6E8A-4147-A177-3AD203B41FA5}">
                      <a16:colId xmlns:a16="http://schemas.microsoft.com/office/drawing/2014/main" val="2025529480"/>
                    </a:ext>
                  </a:extLst>
                </a:gridCol>
                <a:gridCol w="3119207">
                  <a:extLst>
                    <a:ext uri="{9D8B030D-6E8A-4147-A177-3AD203B41FA5}">
                      <a16:colId xmlns:a16="http://schemas.microsoft.com/office/drawing/2014/main" val="759522022"/>
                    </a:ext>
                  </a:extLst>
                </a:gridCol>
              </a:tblGrid>
              <a:tr h="674094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Tools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Description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Availability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Technical POC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POC Email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9952822"/>
                  </a:ext>
                </a:extLst>
              </a:tr>
              <a:tr h="77831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FRET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Requirement elicitation and analysis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Open Source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 b="0" dirty="0" err="1"/>
                        <a:t>Dimitra</a:t>
                      </a:r>
                      <a:r>
                        <a:rPr lang="sv-SE" sz="1600" b="0" dirty="0"/>
                        <a:t> </a:t>
                      </a:r>
                      <a:r>
                        <a:rPr lang="sv-SE" sz="1600" b="0" dirty="0" err="1"/>
                        <a:t>Giannakopoulou</a:t>
                      </a:r>
                      <a:endParaRPr lang="en-US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b="0" dirty="0" err="1"/>
                        <a:t>dimitra.giannakopoulou@nasa.gov</a:t>
                      </a:r>
                      <a:endParaRPr lang="en-US" sz="16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5015956"/>
                  </a:ext>
                </a:extLst>
              </a:tr>
              <a:tr h="77831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CoCoSim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Simulink model analyzer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Open Source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err="1"/>
                        <a:t>Khanh</a:t>
                      </a:r>
                      <a:r>
                        <a:rPr lang="en-US" sz="1600" b="0" dirty="0"/>
                        <a:t> Trinh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err="1"/>
                        <a:t>khanh.v.trinh@nasa.gov</a:t>
                      </a:r>
                      <a:endParaRPr lang="en-US" sz="16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1881156"/>
                  </a:ext>
                </a:extLst>
              </a:tr>
              <a:tr h="61807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IKOS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Static code analysis for C/C++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Open Source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Guillaume Brat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err="1"/>
                        <a:t>guillaume.p.brat@nasa.gov</a:t>
                      </a:r>
                      <a:endParaRPr lang="en-US" sz="16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3913977"/>
                  </a:ext>
                </a:extLst>
              </a:tr>
              <a:tr h="77831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AdvoCATE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Assurance case automation toolset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Open Source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Ewen Denney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err="1"/>
                        <a:t>ewen.w.denney@nasa.gov</a:t>
                      </a:r>
                      <a:endParaRPr lang="en-US" sz="16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8377917"/>
                  </a:ext>
                </a:extLst>
              </a:tr>
              <a:tr h="55702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MARGInS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ML/statistical libraries for system testing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Usage Agreement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Carlos Paradis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err="1"/>
                        <a:t>carlos.v.paradis@nasa.gov</a:t>
                      </a:r>
                      <a:endParaRPr lang="en-US" sz="16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1312380"/>
                  </a:ext>
                </a:extLst>
              </a:tr>
              <a:tr h="55702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/>
                        <a:t>SysAI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ML/statistical libraries for system testing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Not available yet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err="1"/>
                        <a:t>Yuning</a:t>
                      </a:r>
                      <a:r>
                        <a:rPr lang="en-US" sz="1600" b="0" dirty="0"/>
                        <a:t> 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err="1"/>
                        <a:t>yuning.he@nasa.gov</a:t>
                      </a:r>
                      <a:endParaRPr lang="en-US" sz="16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0627121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8C3CC-8D7F-BC42-8B1C-CF97EE64F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8/10/21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BA116-E4C6-6A47-BFFA-9F04B16D6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SmallSat Conference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5EBE36-E409-4B45-9A6F-AFBC68D06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42B55-3744-9548-B3ED-43293952A1C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0029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BA02E-722F-7C4E-B1C5-EFC9B1557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RSE Software Engineering Tools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92F8668-7012-084C-A6D2-AC7D1A6DE001}"/>
              </a:ext>
            </a:extLst>
          </p:cNvPr>
          <p:cNvGraphicFramePr>
            <a:graphicFrameLocks noGrp="1"/>
          </p:cNvGraphicFramePr>
          <p:nvPr/>
        </p:nvGraphicFramePr>
        <p:xfrm>
          <a:off x="551644" y="1527126"/>
          <a:ext cx="11088711" cy="48604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349">
                  <a:extLst>
                    <a:ext uri="{9D8B030D-6E8A-4147-A177-3AD203B41FA5}">
                      <a16:colId xmlns:a16="http://schemas.microsoft.com/office/drawing/2014/main" val="3536998196"/>
                    </a:ext>
                  </a:extLst>
                </a:gridCol>
                <a:gridCol w="3303059">
                  <a:extLst>
                    <a:ext uri="{9D8B030D-6E8A-4147-A177-3AD203B41FA5}">
                      <a16:colId xmlns:a16="http://schemas.microsoft.com/office/drawing/2014/main" val="445630285"/>
                    </a:ext>
                  </a:extLst>
                </a:gridCol>
                <a:gridCol w="1736035">
                  <a:extLst>
                    <a:ext uri="{9D8B030D-6E8A-4147-A177-3AD203B41FA5}">
                      <a16:colId xmlns:a16="http://schemas.microsoft.com/office/drawing/2014/main" val="1527203155"/>
                    </a:ext>
                  </a:extLst>
                </a:gridCol>
                <a:gridCol w="2001078">
                  <a:extLst>
                    <a:ext uri="{9D8B030D-6E8A-4147-A177-3AD203B41FA5}">
                      <a16:colId xmlns:a16="http://schemas.microsoft.com/office/drawing/2014/main" val="2025529480"/>
                    </a:ext>
                  </a:extLst>
                </a:gridCol>
                <a:gridCol w="3013190">
                  <a:extLst>
                    <a:ext uri="{9D8B030D-6E8A-4147-A177-3AD203B41FA5}">
                      <a16:colId xmlns:a16="http://schemas.microsoft.com/office/drawing/2014/main" val="759522022"/>
                    </a:ext>
                  </a:extLst>
                </a:gridCol>
              </a:tblGrid>
              <a:tr h="633121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Tools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Description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Availability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Technical POC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POC Email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9952822"/>
                  </a:ext>
                </a:extLst>
              </a:tr>
              <a:tr h="580504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AdaStress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Adaptive stress testing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Open Source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Ritchie Lee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err="1"/>
                        <a:t>ritchie.lee@nasa.gov</a:t>
                      </a:r>
                      <a:endParaRPr lang="en-US" sz="16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8605856"/>
                  </a:ext>
                </a:extLst>
              </a:tr>
              <a:tr h="82859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RACE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Runtime for Airspace Concept Evaluation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Open Source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Peter </a:t>
                      </a:r>
                      <a:r>
                        <a:rPr lang="en-US" sz="1600" b="0" dirty="0" err="1"/>
                        <a:t>Mehlitz</a:t>
                      </a:r>
                      <a:endParaRPr lang="en-US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err="1"/>
                        <a:t>peter.c.mehlitz@nasa.gov</a:t>
                      </a:r>
                      <a:endParaRPr lang="en-US" sz="16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8862129"/>
                  </a:ext>
                </a:extLst>
              </a:tr>
              <a:tr h="82859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MESA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Run-time analysis of live data streams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Open Source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err="1"/>
                        <a:t>Nastaran</a:t>
                      </a:r>
                      <a:r>
                        <a:rPr lang="en-US" sz="1600" b="0" dirty="0"/>
                        <a:t> </a:t>
                      </a:r>
                      <a:r>
                        <a:rPr lang="en-US" sz="1600" b="0" dirty="0" err="1"/>
                        <a:t>Shafiei</a:t>
                      </a:r>
                      <a:endParaRPr lang="en-US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err="1"/>
                        <a:t>nastaran.shafiei@nasa.gov</a:t>
                      </a:r>
                      <a:endParaRPr lang="en-US" sz="16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4520424"/>
                  </a:ext>
                </a:extLst>
              </a:tr>
              <a:tr h="580504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Prophecy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Formal analysis of Neural Networks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Not available yet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Corina </a:t>
                      </a:r>
                      <a:r>
                        <a:rPr lang="en-US" sz="1600" b="0" dirty="0" err="1"/>
                        <a:t>Pasareanu</a:t>
                      </a:r>
                      <a:endParaRPr lang="en-US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err="1"/>
                        <a:t>corina.s.pasareanu@nasa.gov</a:t>
                      </a:r>
                      <a:endParaRPr lang="en-US" sz="16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4066728"/>
                  </a:ext>
                </a:extLst>
              </a:tr>
              <a:tr h="82859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R2U2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Vehicle-level run-time analysis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Usage Agreement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Johann Schumann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err="1"/>
                        <a:t>johann.m.schumann@nasa.gov</a:t>
                      </a:r>
                      <a:endParaRPr lang="en-US" sz="16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4045522"/>
                  </a:ext>
                </a:extLst>
              </a:tr>
              <a:tr h="580504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Drishti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NLP for requirement traceability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Not available yet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err="1"/>
                        <a:t>Nija</a:t>
                      </a:r>
                      <a:r>
                        <a:rPr lang="en-US" sz="1600" b="0" dirty="0"/>
                        <a:t> Shi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err="1"/>
                        <a:t>nija.shi@nasa.gov</a:t>
                      </a:r>
                      <a:endParaRPr lang="en-US" sz="16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2940754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F7E06-A117-8D46-8D05-A01F612B2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8/10/21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80AB77-A720-2B40-833B-49A3BA48A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SmallSat Conference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5F6352-B2D1-6444-99F4-DDDA3AA03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42B55-3744-9548-B3ED-43293952A1C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6336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E0FCF7A-7F2F-4FF5-965B-D334BED2C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1415"/>
            <a:ext cx="10515600" cy="499961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/>
              <a:t>TECHNICAL SESSIONS </a:t>
            </a:r>
            <a:endParaRPr lang="en-US" dirty="0"/>
          </a:p>
          <a:p>
            <a:r>
              <a:rPr lang="en-US" dirty="0"/>
              <a:t> </a:t>
            </a:r>
            <a:r>
              <a:rPr lang="en-US" u="sng" dirty="0"/>
              <a:t>Mission Operations and Autonomy: </a:t>
            </a:r>
            <a:r>
              <a:rPr lang="en-US" i="1" dirty="0"/>
              <a:t>Design and Testing of Autonomous Distributed Space Systems</a:t>
            </a:r>
          </a:p>
          <a:p>
            <a:r>
              <a:rPr lang="en-US" dirty="0"/>
              <a:t> </a:t>
            </a:r>
            <a:r>
              <a:rPr lang="en-US" u="sng" dirty="0"/>
              <a:t>Science/Mission Payloads: </a:t>
            </a:r>
            <a:r>
              <a:rPr lang="en-US" i="1" dirty="0"/>
              <a:t>The Pandora </a:t>
            </a:r>
            <a:r>
              <a:rPr lang="en-US" i="1" dirty="0" err="1"/>
              <a:t>SmallSat</a:t>
            </a:r>
            <a:r>
              <a:rPr lang="en-US" i="1" dirty="0"/>
              <a:t>: Multiwavelength Characterization of Exoplanets and their Host Stars</a:t>
            </a:r>
          </a:p>
          <a:p>
            <a:r>
              <a:rPr lang="en-US" u="sng" dirty="0"/>
              <a:t>Constellation Missions: </a:t>
            </a:r>
            <a:r>
              <a:rPr lang="en-US" i="1" dirty="0"/>
              <a:t>Design and Validation of an Autonomous Mission Manager towards Coordinated Multi-Spacecraft Missions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b="1" dirty="0"/>
              <a:t>NASA SHORT TALKS</a:t>
            </a:r>
            <a:endParaRPr lang="en-US" dirty="0"/>
          </a:p>
          <a:p>
            <a:pPr lvl="0"/>
            <a:r>
              <a:rPr lang="en-US" i="1" dirty="0"/>
              <a:t>Framework for Autonomous Planning of Distributed Space Systems</a:t>
            </a:r>
          </a:p>
          <a:p>
            <a:pPr lvl="0"/>
            <a:r>
              <a:rPr lang="en-US" i="1" dirty="0"/>
              <a:t>How to Partner with NASA and Use Patented Technologies</a:t>
            </a:r>
          </a:p>
          <a:p>
            <a:pPr lvl="0"/>
            <a:r>
              <a:rPr lang="en-US" i="1" dirty="0"/>
              <a:t>NASA Art in Space: A Rich History and The PACE-1 Flight Mission</a:t>
            </a:r>
          </a:p>
          <a:p>
            <a:pPr lvl="0"/>
            <a:r>
              <a:rPr lang="en-US" i="1" dirty="0"/>
              <a:t>NASA Flight Opportunities: Competitive Access to Suborbital Flight Testing</a:t>
            </a:r>
          </a:p>
          <a:p>
            <a:pPr lvl="0"/>
            <a:r>
              <a:rPr lang="en-US" i="1" dirty="0"/>
              <a:t>NASA SSTP’s </a:t>
            </a:r>
            <a:r>
              <a:rPr lang="en-US" i="1" dirty="0" err="1"/>
              <a:t>SmallSat</a:t>
            </a:r>
            <a:r>
              <a:rPr lang="en-US" i="1" dirty="0"/>
              <a:t> Technology Partnerships for Universities</a:t>
            </a:r>
          </a:p>
          <a:p>
            <a:pPr lvl="0"/>
            <a:r>
              <a:rPr lang="en-US" i="1" dirty="0"/>
              <a:t>Novel Communication Experiments in the Nano-Orbital Workshop (NOW) Series, Closing the Link to Geostationary Orbit with Automated Doppler Correction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7411EB-BC2E-4726-AA99-91526860C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Other Topics From Ames Research Center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3CC6DA-3C6D-9143-A197-E241B7B88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8/10/21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660F68-E977-C54C-819B-4B59387CC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SmallSat Conference 2021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88F847-E07F-2744-AB72-6250C29C8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42B55-3744-9548-B3ED-43293952A1C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810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1648</Words>
  <Application>Microsoft Macintosh PowerPoint</Application>
  <PresentationFormat>Widescreen</PresentationFormat>
  <Paragraphs>303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Franklin Gothic Book</vt:lpstr>
      <vt:lpstr>Office Theme</vt:lpstr>
      <vt:lpstr>V&amp;V for Autonomy</vt:lpstr>
      <vt:lpstr>Introduction</vt:lpstr>
      <vt:lpstr>Focus elements</vt:lpstr>
      <vt:lpstr>Dynamic Safety Cases</vt:lpstr>
      <vt:lpstr>Dynamic Safety Cases</vt:lpstr>
      <vt:lpstr>Dynamic Safety Cases</vt:lpstr>
      <vt:lpstr>Identifying More Hazards</vt:lpstr>
      <vt:lpstr>Identifying More Hazards: AdaStress</vt:lpstr>
      <vt:lpstr>Identifying More Hazards: Fmdtools</vt:lpstr>
      <vt:lpstr>Formalizing Requirements</vt:lpstr>
      <vt:lpstr>Formalizing Requirements</vt:lpstr>
      <vt:lpstr>Formalizing Requirements</vt:lpstr>
      <vt:lpstr>Computing Safe Bounds of Operations</vt:lpstr>
      <vt:lpstr>V&amp;V of Machine Learning</vt:lpstr>
      <vt:lpstr>V&amp;V of Machine Learning</vt:lpstr>
      <vt:lpstr>V&amp;V Techniques Working together</vt:lpstr>
      <vt:lpstr>Conclusions</vt:lpstr>
      <vt:lpstr>RSE Software Engineering Tools</vt:lpstr>
      <vt:lpstr>RSE Software Engineering Tools</vt:lpstr>
      <vt:lpstr>Other Topics From Ames Research Center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V&amp;V for Autonomy</dc:title>
  <dc:creator>Brat, Guillaume P. (ARC-TI)</dc:creator>
  <cp:lastModifiedBy>Brat, Guillaume P. (ARC-TI)</cp:lastModifiedBy>
  <cp:revision>36</cp:revision>
  <dcterms:created xsi:type="dcterms:W3CDTF">2021-08-03T16:25:19Z</dcterms:created>
  <dcterms:modified xsi:type="dcterms:W3CDTF">2021-08-07T06:09:37Z</dcterms:modified>
</cp:coreProperties>
</file>