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47" r:id="rId2"/>
    <p:sldId id="493" r:id="rId3"/>
    <p:sldId id="512" r:id="rId4"/>
    <p:sldId id="513" r:id="rId5"/>
    <p:sldId id="511" r:id="rId6"/>
    <p:sldId id="486" r:id="rId7"/>
    <p:sldId id="487" r:id="rId8"/>
    <p:sldId id="488" r:id="rId9"/>
    <p:sldId id="489" r:id="rId10"/>
    <p:sldId id="515" r:id="rId11"/>
    <p:sldId id="491" r:id="rId12"/>
    <p:sldId id="494" r:id="rId13"/>
    <p:sldId id="510" r:id="rId14"/>
    <p:sldId id="495" r:id="rId15"/>
    <p:sldId id="496" r:id="rId16"/>
    <p:sldId id="517" r:id="rId17"/>
    <p:sldId id="497" r:id="rId18"/>
    <p:sldId id="516" r:id="rId19"/>
    <p:sldId id="498" r:id="rId20"/>
    <p:sldId id="500" r:id="rId21"/>
    <p:sldId id="501" r:id="rId22"/>
    <p:sldId id="506" r:id="rId23"/>
    <p:sldId id="499" r:id="rId24"/>
    <p:sldId id="507" r:id="rId25"/>
    <p:sldId id="508" r:id="rId26"/>
    <p:sldId id="509" r:id="rId27"/>
  </p:sldIdLst>
  <p:sldSz cx="9144000" cy="6858000" type="screen4x3"/>
  <p:notesSz cx="6986588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DBE2BC"/>
    <a:srgbClr val="FFCCCC"/>
    <a:srgbClr val="0000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97" autoAdjust="0"/>
  </p:normalViewPr>
  <p:slideViewPr>
    <p:cSldViewPr>
      <p:cViewPr varScale="1">
        <p:scale>
          <a:sx n="107" d="100"/>
          <a:sy n="107" d="100"/>
        </p:scale>
        <p:origin x="17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t" anchorCtr="0" compatLnSpc="1">
            <a:prstTxWarp prst="textNoShape">
              <a:avLst/>
            </a:prstTxWarp>
          </a:bodyPr>
          <a:lstStyle>
            <a:lvl1pPr defTabSz="9301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t" anchorCtr="0" compatLnSpc="1">
            <a:prstTxWarp prst="textNoShape">
              <a:avLst/>
            </a:prstTxWarp>
          </a:bodyPr>
          <a:lstStyle>
            <a:lvl1pPr algn="r" defTabSz="9301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b" anchorCtr="0" compatLnSpc="1">
            <a:prstTxWarp prst="textNoShape">
              <a:avLst/>
            </a:prstTxWarp>
          </a:bodyPr>
          <a:lstStyle>
            <a:lvl1pPr defTabSz="9301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18563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b" anchorCtr="0" compatLnSpc="1">
            <a:prstTxWarp prst="textNoShape">
              <a:avLst/>
            </a:prstTxWarp>
          </a:bodyPr>
          <a:lstStyle>
            <a:lvl1pPr algn="r" defTabSz="930177">
              <a:defRPr sz="1200"/>
            </a:lvl1pPr>
          </a:lstStyle>
          <a:p>
            <a:pPr>
              <a:defRPr/>
            </a:pPr>
            <a:fld id="{782033E2-B4FA-45D3-942B-D3B67F147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75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t" anchorCtr="0" compatLnSpc="1">
            <a:prstTxWarp prst="textNoShape">
              <a:avLst/>
            </a:prstTxWarp>
          </a:bodyPr>
          <a:lstStyle>
            <a:lvl1pPr defTabSz="9301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t" anchorCtr="0" compatLnSpc="1">
            <a:prstTxWarp prst="textNoShape">
              <a:avLst/>
            </a:prstTxWarp>
          </a:bodyPr>
          <a:lstStyle>
            <a:lvl1pPr algn="r" defTabSz="9301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1" y="4410078"/>
            <a:ext cx="5589588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b" anchorCtr="0" compatLnSpc="1">
            <a:prstTxWarp prst="textNoShape">
              <a:avLst/>
            </a:prstTxWarp>
          </a:bodyPr>
          <a:lstStyle>
            <a:lvl1pPr defTabSz="9301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18563"/>
            <a:ext cx="30273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7" tIns="46479" rIns="92957" bIns="46479" numCol="1" anchor="b" anchorCtr="0" compatLnSpc="1">
            <a:prstTxWarp prst="textNoShape">
              <a:avLst/>
            </a:prstTxWarp>
          </a:bodyPr>
          <a:lstStyle>
            <a:lvl1pPr algn="r" defTabSz="930177">
              <a:defRPr sz="1200"/>
            </a:lvl1pPr>
          </a:lstStyle>
          <a:p>
            <a:pPr>
              <a:defRPr/>
            </a:pPr>
            <a:fld id="{21AA7318-57E3-47C7-A328-B50BCDD63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53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850215-A8DC-40F2-854E-D84CA32A6509}" type="slidenum">
              <a:rPr lang="en-US"/>
              <a:pPr/>
              <a:t>2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92150"/>
            <a:ext cx="4619625" cy="3463925"/>
          </a:xfrm>
          <a:ln w="12700" cap="flat">
            <a:solidFill>
              <a:schemeClr val="tx1"/>
            </a:solidFill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386263"/>
            <a:ext cx="5145088" cy="4232275"/>
          </a:xfrm>
          <a:ln/>
        </p:spPr>
        <p:txBody>
          <a:bodyPr lIns="94670" tIns="47336" rIns="94670" bIns="47336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948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DF087-4B0C-418A-96CF-6850B4B9D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AC7EE-383D-43B2-89D5-B41D0CE0E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49349-BCD2-479E-839C-30CB473747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82ED4-7136-4FD1-B87A-9DBA89E0C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4B207-A60C-46C4-B330-7ED684C90F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2C095-CEE9-433C-8475-BC42259AD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DA838-0312-41E8-B143-1913C8177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D294B-772C-4B7E-985B-FCC5B06D73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53DDF-C4CF-4CC0-A249-4601F3B3A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4D6EA-4C1D-40F9-9CCE-4A502F44D2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6035B-568E-4EF2-8619-9E88D65FD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2EA2B-5331-4DD4-A949-44DFA29B8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79D8F-EE25-4AAA-98D9-BF2979C35D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A35C9-7CE7-4F60-BD52-5B46B2AE5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A59A0-46C0-4C5F-A567-F539F63328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B69A91F-9E8E-4147-94BF-1BC69DCE4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909" name="Picture 12190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5" y="0"/>
            <a:ext cx="81980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7494" y="1524000"/>
            <a:ext cx="7543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Biological Dosimetry for Astronauts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4200" y="3657600"/>
            <a:ext cx="3211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Honglu Wu</a:t>
            </a:r>
          </a:p>
          <a:p>
            <a:pPr algn="ctr"/>
            <a:r>
              <a:rPr lang="en-US" dirty="0">
                <a:solidFill>
                  <a:srgbClr val="FFFF00"/>
                </a:solidFill>
              </a:rPr>
              <a:t>NASA Johnson Space Center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98665"/>
            <a:ext cx="1206094" cy="11325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0532" y="6324600"/>
            <a:ext cx="5089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FFF00"/>
                </a:solidFill>
              </a:rPr>
              <a:t>University of the District of Columbia, August 10,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017588" y="1968500"/>
            <a:ext cx="3586162" cy="2733675"/>
            <a:chOff x="641" y="1240"/>
            <a:chExt cx="2259" cy="1722"/>
          </a:xfrm>
        </p:grpSpPr>
        <p:sp>
          <p:nvSpPr>
            <p:cNvPr id="28675" name="Freeform 3"/>
            <p:cNvSpPr>
              <a:spLocks/>
            </p:cNvSpPr>
            <p:nvPr/>
          </p:nvSpPr>
          <p:spPr bwMode="auto">
            <a:xfrm>
              <a:off x="641" y="1240"/>
              <a:ext cx="2259" cy="863"/>
            </a:xfrm>
            <a:custGeom>
              <a:avLst/>
              <a:gdLst/>
              <a:ahLst/>
              <a:cxnLst>
                <a:cxn ang="0">
                  <a:pos x="2258" y="862"/>
                </a:cxn>
                <a:cxn ang="0">
                  <a:pos x="2213" y="704"/>
                </a:cxn>
                <a:cxn ang="0">
                  <a:pos x="2167" y="616"/>
                </a:cxn>
                <a:cxn ang="0">
                  <a:pos x="2123" y="546"/>
                </a:cxn>
                <a:cxn ang="0">
                  <a:pos x="2077" y="487"/>
                </a:cxn>
                <a:cxn ang="0">
                  <a:pos x="2032" y="436"/>
                </a:cxn>
                <a:cxn ang="0">
                  <a:pos x="1987" y="390"/>
                </a:cxn>
                <a:cxn ang="0">
                  <a:pos x="1942" y="346"/>
                </a:cxn>
                <a:cxn ang="0">
                  <a:pos x="1896" y="309"/>
                </a:cxn>
                <a:cxn ang="0">
                  <a:pos x="1852" y="273"/>
                </a:cxn>
                <a:cxn ang="0">
                  <a:pos x="1807" y="242"/>
                </a:cxn>
                <a:cxn ang="0">
                  <a:pos x="1761" y="212"/>
                </a:cxn>
                <a:cxn ang="0">
                  <a:pos x="1715" y="186"/>
                </a:cxn>
                <a:cxn ang="0">
                  <a:pos x="1671" y="160"/>
                </a:cxn>
                <a:cxn ang="0">
                  <a:pos x="1626" y="138"/>
                </a:cxn>
                <a:cxn ang="0">
                  <a:pos x="1581" y="117"/>
                </a:cxn>
                <a:cxn ang="0">
                  <a:pos x="1535" y="98"/>
                </a:cxn>
                <a:cxn ang="0">
                  <a:pos x="1490" y="81"/>
                </a:cxn>
                <a:cxn ang="0">
                  <a:pos x="1446" y="66"/>
                </a:cxn>
                <a:cxn ang="0">
                  <a:pos x="1400" y="53"/>
                </a:cxn>
                <a:cxn ang="0">
                  <a:pos x="1355" y="41"/>
                </a:cxn>
                <a:cxn ang="0">
                  <a:pos x="1309" y="31"/>
                </a:cxn>
                <a:cxn ang="0">
                  <a:pos x="1264" y="22"/>
                </a:cxn>
                <a:cxn ang="0">
                  <a:pos x="1219" y="14"/>
                </a:cxn>
                <a:cxn ang="0">
                  <a:pos x="1174" y="8"/>
                </a:cxn>
                <a:cxn ang="0">
                  <a:pos x="1129" y="4"/>
                </a:cxn>
                <a:cxn ang="0">
                  <a:pos x="1083" y="2"/>
                </a:cxn>
                <a:cxn ang="0">
                  <a:pos x="1039" y="0"/>
                </a:cxn>
                <a:cxn ang="0">
                  <a:pos x="994" y="1"/>
                </a:cxn>
                <a:cxn ang="0">
                  <a:pos x="948" y="3"/>
                </a:cxn>
                <a:cxn ang="0">
                  <a:pos x="903" y="6"/>
                </a:cxn>
                <a:cxn ang="0">
                  <a:pos x="858" y="12"/>
                </a:cxn>
                <a:cxn ang="0">
                  <a:pos x="813" y="19"/>
                </a:cxn>
                <a:cxn ang="0">
                  <a:pos x="768" y="28"/>
                </a:cxn>
                <a:cxn ang="0">
                  <a:pos x="723" y="38"/>
                </a:cxn>
                <a:cxn ang="0">
                  <a:pos x="677" y="50"/>
                </a:cxn>
                <a:cxn ang="0">
                  <a:pos x="632" y="64"/>
                </a:cxn>
                <a:cxn ang="0">
                  <a:pos x="587" y="81"/>
                </a:cxn>
                <a:cxn ang="0">
                  <a:pos x="542" y="101"/>
                </a:cxn>
                <a:cxn ang="0">
                  <a:pos x="497" y="122"/>
                </a:cxn>
                <a:cxn ang="0">
                  <a:pos x="451" y="145"/>
                </a:cxn>
                <a:cxn ang="0">
                  <a:pos x="406" y="172"/>
                </a:cxn>
                <a:cxn ang="0">
                  <a:pos x="361" y="202"/>
                </a:cxn>
                <a:cxn ang="0">
                  <a:pos x="316" y="236"/>
                </a:cxn>
                <a:cxn ang="0">
                  <a:pos x="270" y="276"/>
                </a:cxn>
                <a:cxn ang="0">
                  <a:pos x="226" y="319"/>
                </a:cxn>
                <a:cxn ang="0">
                  <a:pos x="180" y="370"/>
                </a:cxn>
                <a:cxn ang="0">
                  <a:pos x="135" y="431"/>
                </a:cxn>
                <a:cxn ang="0">
                  <a:pos x="91" y="506"/>
                </a:cxn>
                <a:cxn ang="0">
                  <a:pos x="45" y="606"/>
                </a:cxn>
                <a:cxn ang="0">
                  <a:pos x="0" y="862"/>
                </a:cxn>
              </a:cxnLst>
              <a:rect l="0" t="0" r="r" b="b"/>
              <a:pathLst>
                <a:path w="2259" h="863">
                  <a:moveTo>
                    <a:pt x="2258" y="862"/>
                  </a:moveTo>
                  <a:lnTo>
                    <a:pt x="2213" y="704"/>
                  </a:lnTo>
                  <a:lnTo>
                    <a:pt x="2167" y="616"/>
                  </a:lnTo>
                  <a:lnTo>
                    <a:pt x="2123" y="546"/>
                  </a:lnTo>
                  <a:lnTo>
                    <a:pt x="2077" y="487"/>
                  </a:lnTo>
                  <a:lnTo>
                    <a:pt x="2032" y="436"/>
                  </a:lnTo>
                  <a:lnTo>
                    <a:pt x="1987" y="390"/>
                  </a:lnTo>
                  <a:lnTo>
                    <a:pt x="1942" y="346"/>
                  </a:lnTo>
                  <a:lnTo>
                    <a:pt x="1896" y="309"/>
                  </a:lnTo>
                  <a:lnTo>
                    <a:pt x="1852" y="273"/>
                  </a:lnTo>
                  <a:lnTo>
                    <a:pt x="1807" y="242"/>
                  </a:lnTo>
                  <a:lnTo>
                    <a:pt x="1761" y="212"/>
                  </a:lnTo>
                  <a:lnTo>
                    <a:pt x="1715" y="186"/>
                  </a:lnTo>
                  <a:lnTo>
                    <a:pt x="1671" y="160"/>
                  </a:lnTo>
                  <a:lnTo>
                    <a:pt x="1626" y="138"/>
                  </a:lnTo>
                  <a:lnTo>
                    <a:pt x="1581" y="117"/>
                  </a:lnTo>
                  <a:lnTo>
                    <a:pt x="1535" y="98"/>
                  </a:lnTo>
                  <a:lnTo>
                    <a:pt x="1490" y="81"/>
                  </a:lnTo>
                  <a:lnTo>
                    <a:pt x="1446" y="66"/>
                  </a:lnTo>
                  <a:lnTo>
                    <a:pt x="1400" y="53"/>
                  </a:lnTo>
                  <a:lnTo>
                    <a:pt x="1355" y="41"/>
                  </a:lnTo>
                  <a:lnTo>
                    <a:pt x="1309" y="31"/>
                  </a:lnTo>
                  <a:lnTo>
                    <a:pt x="1264" y="22"/>
                  </a:lnTo>
                  <a:lnTo>
                    <a:pt x="1219" y="14"/>
                  </a:lnTo>
                  <a:lnTo>
                    <a:pt x="1174" y="8"/>
                  </a:lnTo>
                  <a:lnTo>
                    <a:pt x="1129" y="4"/>
                  </a:lnTo>
                  <a:lnTo>
                    <a:pt x="1083" y="2"/>
                  </a:lnTo>
                  <a:lnTo>
                    <a:pt x="1039" y="0"/>
                  </a:lnTo>
                  <a:lnTo>
                    <a:pt x="994" y="1"/>
                  </a:lnTo>
                  <a:lnTo>
                    <a:pt x="948" y="3"/>
                  </a:lnTo>
                  <a:lnTo>
                    <a:pt x="903" y="6"/>
                  </a:lnTo>
                  <a:lnTo>
                    <a:pt x="858" y="12"/>
                  </a:lnTo>
                  <a:lnTo>
                    <a:pt x="813" y="19"/>
                  </a:lnTo>
                  <a:lnTo>
                    <a:pt x="768" y="28"/>
                  </a:lnTo>
                  <a:lnTo>
                    <a:pt x="723" y="38"/>
                  </a:lnTo>
                  <a:lnTo>
                    <a:pt x="677" y="50"/>
                  </a:lnTo>
                  <a:lnTo>
                    <a:pt x="632" y="64"/>
                  </a:lnTo>
                  <a:lnTo>
                    <a:pt x="587" y="81"/>
                  </a:lnTo>
                  <a:lnTo>
                    <a:pt x="542" y="101"/>
                  </a:lnTo>
                  <a:lnTo>
                    <a:pt x="497" y="122"/>
                  </a:lnTo>
                  <a:lnTo>
                    <a:pt x="451" y="145"/>
                  </a:lnTo>
                  <a:lnTo>
                    <a:pt x="406" y="172"/>
                  </a:lnTo>
                  <a:lnTo>
                    <a:pt x="361" y="202"/>
                  </a:lnTo>
                  <a:lnTo>
                    <a:pt x="316" y="236"/>
                  </a:lnTo>
                  <a:lnTo>
                    <a:pt x="270" y="276"/>
                  </a:lnTo>
                  <a:lnTo>
                    <a:pt x="226" y="319"/>
                  </a:lnTo>
                  <a:lnTo>
                    <a:pt x="180" y="370"/>
                  </a:lnTo>
                  <a:lnTo>
                    <a:pt x="135" y="431"/>
                  </a:lnTo>
                  <a:lnTo>
                    <a:pt x="91" y="506"/>
                  </a:lnTo>
                  <a:lnTo>
                    <a:pt x="45" y="606"/>
                  </a:lnTo>
                  <a:lnTo>
                    <a:pt x="0" y="862"/>
                  </a:lnTo>
                </a:path>
              </a:pathLst>
            </a:custGeom>
            <a:solidFill>
              <a:srgbClr val="33CC33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676" name="Freeform 4"/>
            <p:cNvSpPr>
              <a:spLocks/>
            </p:cNvSpPr>
            <p:nvPr/>
          </p:nvSpPr>
          <p:spPr bwMode="auto">
            <a:xfrm>
              <a:off x="641" y="2098"/>
              <a:ext cx="2258" cy="864"/>
            </a:xfrm>
            <a:custGeom>
              <a:avLst/>
              <a:gdLst/>
              <a:ahLst/>
              <a:cxnLst>
                <a:cxn ang="0">
                  <a:pos x="2257" y="0"/>
                </a:cxn>
                <a:cxn ang="0">
                  <a:pos x="2213" y="159"/>
                </a:cxn>
                <a:cxn ang="0">
                  <a:pos x="2167" y="247"/>
                </a:cxn>
                <a:cxn ang="0">
                  <a:pos x="2123" y="317"/>
                </a:cxn>
                <a:cxn ang="0">
                  <a:pos x="2077" y="377"/>
                </a:cxn>
                <a:cxn ang="0">
                  <a:pos x="2032" y="427"/>
                </a:cxn>
                <a:cxn ang="0">
                  <a:pos x="1987" y="475"/>
                </a:cxn>
                <a:cxn ang="0">
                  <a:pos x="1941" y="517"/>
                </a:cxn>
                <a:cxn ang="0">
                  <a:pos x="1896" y="555"/>
                </a:cxn>
                <a:cxn ang="0">
                  <a:pos x="1852" y="591"/>
                </a:cxn>
                <a:cxn ang="0">
                  <a:pos x="1806" y="621"/>
                </a:cxn>
                <a:cxn ang="0">
                  <a:pos x="1761" y="651"/>
                </a:cxn>
                <a:cxn ang="0">
                  <a:pos x="1715" y="678"/>
                </a:cxn>
                <a:cxn ang="0">
                  <a:pos x="1670" y="703"/>
                </a:cxn>
                <a:cxn ang="0">
                  <a:pos x="1625" y="726"/>
                </a:cxn>
                <a:cxn ang="0">
                  <a:pos x="1581" y="746"/>
                </a:cxn>
                <a:cxn ang="0">
                  <a:pos x="1535" y="765"/>
                </a:cxn>
                <a:cxn ang="0">
                  <a:pos x="1489" y="782"/>
                </a:cxn>
                <a:cxn ang="0">
                  <a:pos x="1445" y="796"/>
                </a:cxn>
                <a:cxn ang="0">
                  <a:pos x="1400" y="811"/>
                </a:cxn>
                <a:cxn ang="0">
                  <a:pos x="1355" y="822"/>
                </a:cxn>
                <a:cxn ang="0">
                  <a:pos x="1309" y="833"/>
                </a:cxn>
                <a:cxn ang="0">
                  <a:pos x="1264" y="841"/>
                </a:cxn>
                <a:cxn ang="0">
                  <a:pos x="1219" y="849"/>
                </a:cxn>
                <a:cxn ang="0">
                  <a:pos x="1174" y="855"/>
                </a:cxn>
                <a:cxn ang="0">
                  <a:pos x="1129" y="859"/>
                </a:cxn>
                <a:cxn ang="0">
                  <a:pos x="1083" y="861"/>
                </a:cxn>
                <a:cxn ang="0">
                  <a:pos x="1038" y="863"/>
                </a:cxn>
                <a:cxn ang="0">
                  <a:pos x="993" y="863"/>
                </a:cxn>
                <a:cxn ang="0">
                  <a:pos x="948" y="860"/>
                </a:cxn>
                <a:cxn ang="0">
                  <a:pos x="903" y="857"/>
                </a:cxn>
                <a:cxn ang="0">
                  <a:pos x="857" y="851"/>
                </a:cxn>
                <a:cxn ang="0">
                  <a:pos x="813" y="844"/>
                </a:cxn>
                <a:cxn ang="0">
                  <a:pos x="768" y="836"/>
                </a:cxn>
                <a:cxn ang="0">
                  <a:pos x="722" y="825"/>
                </a:cxn>
                <a:cxn ang="0">
                  <a:pos x="677" y="814"/>
                </a:cxn>
                <a:cxn ang="0">
                  <a:pos x="632" y="799"/>
                </a:cxn>
                <a:cxn ang="0">
                  <a:pos x="587" y="782"/>
                </a:cxn>
                <a:cxn ang="0">
                  <a:pos x="542" y="763"/>
                </a:cxn>
                <a:cxn ang="0">
                  <a:pos x="497" y="742"/>
                </a:cxn>
                <a:cxn ang="0">
                  <a:pos x="451" y="719"/>
                </a:cxn>
                <a:cxn ang="0">
                  <a:pos x="406" y="691"/>
                </a:cxn>
                <a:cxn ang="0">
                  <a:pos x="361" y="661"/>
                </a:cxn>
                <a:cxn ang="0">
                  <a:pos x="316" y="627"/>
                </a:cxn>
                <a:cxn ang="0">
                  <a:pos x="270" y="588"/>
                </a:cxn>
                <a:cxn ang="0">
                  <a:pos x="225" y="544"/>
                </a:cxn>
                <a:cxn ang="0">
                  <a:pos x="180" y="494"/>
                </a:cxn>
                <a:cxn ang="0">
                  <a:pos x="135" y="433"/>
                </a:cxn>
                <a:cxn ang="0">
                  <a:pos x="90" y="357"/>
                </a:cxn>
                <a:cxn ang="0">
                  <a:pos x="45" y="256"/>
                </a:cxn>
                <a:cxn ang="0">
                  <a:pos x="0" y="0"/>
                </a:cxn>
              </a:cxnLst>
              <a:rect l="0" t="0" r="r" b="b"/>
              <a:pathLst>
                <a:path w="2258" h="864">
                  <a:moveTo>
                    <a:pt x="2257" y="0"/>
                  </a:moveTo>
                  <a:lnTo>
                    <a:pt x="2213" y="159"/>
                  </a:lnTo>
                  <a:lnTo>
                    <a:pt x="2167" y="247"/>
                  </a:lnTo>
                  <a:lnTo>
                    <a:pt x="2123" y="317"/>
                  </a:lnTo>
                  <a:lnTo>
                    <a:pt x="2077" y="377"/>
                  </a:lnTo>
                  <a:lnTo>
                    <a:pt x="2032" y="427"/>
                  </a:lnTo>
                  <a:lnTo>
                    <a:pt x="1987" y="475"/>
                  </a:lnTo>
                  <a:lnTo>
                    <a:pt x="1941" y="517"/>
                  </a:lnTo>
                  <a:lnTo>
                    <a:pt x="1896" y="555"/>
                  </a:lnTo>
                  <a:lnTo>
                    <a:pt x="1852" y="591"/>
                  </a:lnTo>
                  <a:lnTo>
                    <a:pt x="1806" y="621"/>
                  </a:lnTo>
                  <a:lnTo>
                    <a:pt x="1761" y="651"/>
                  </a:lnTo>
                  <a:lnTo>
                    <a:pt x="1715" y="678"/>
                  </a:lnTo>
                  <a:lnTo>
                    <a:pt x="1670" y="703"/>
                  </a:lnTo>
                  <a:lnTo>
                    <a:pt x="1625" y="726"/>
                  </a:lnTo>
                  <a:lnTo>
                    <a:pt x="1581" y="746"/>
                  </a:lnTo>
                  <a:lnTo>
                    <a:pt x="1535" y="765"/>
                  </a:lnTo>
                  <a:lnTo>
                    <a:pt x="1489" y="782"/>
                  </a:lnTo>
                  <a:lnTo>
                    <a:pt x="1445" y="796"/>
                  </a:lnTo>
                  <a:lnTo>
                    <a:pt x="1400" y="811"/>
                  </a:lnTo>
                  <a:lnTo>
                    <a:pt x="1355" y="822"/>
                  </a:lnTo>
                  <a:lnTo>
                    <a:pt x="1309" y="833"/>
                  </a:lnTo>
                  <a:lnTo>
                    <a:pt x="1264" y="841"/>
                  </a:lnTo>
                  <a:lnTo>
                    <a:pt x="1219" y="849"/>
                  </a:lnTo>
                  <a:lnTo>
                    <a:pt x="1174" y="855"/>
                  </a:lnTo>
                  <a:lnTo>
                    <a:pt x="1129" y="859"/>
                  </a:lnTo>
                  <a:lnTo>
                    <a:pt x="1083" y="861"/>
                  </a:lnTo>
                  <a:lnTo>
                    <a:pt x="1038" y="863"/>
                  </a:lnTo>
                  <a:lnTo>
                    <a:pt x="993" y="863"/>
                  </a:lnTo>
                  <a:lnTo>
                    <a:pt x="948" y="860"/>
                  </a:lnTo>
                  <a:lnTo>
                    <a:pt x="903" y="857"/>
                  </a:lnTo>
                  <a:lnTo>
                    <a:pt x="857" y="851"/>
                  </a:lnTo>
                  <a:lnTo>
                    <a:pt x="813" y="844"/>
                  </a:lnTo>
                  <a:lnTo>
                    <a:pt x="768" y="836"/>
                  </a:lnTo>
                  <a:lnTo>
                    <a:pt x="722" y="825"/>
                  </a:lnTo>
                  <a:lnTo>
                    <a:pt x="677" y="814"/>
                  </a:lnTo>
                  <a:lnTo>
                    <a:pt x="632" y="799"/>
                  </a:lnTo>
                  <a:lnTo>
                    <a:pt x="587" y="782"/>
                  </a:lnTo>
                  <a:lnTo>
                    <a:pt x="542" y="763"/>
                  </a:lnTo>
                  <a:lnTo>
                    <a:pt x="497" y="742"/>
                  </a:lnTo>
                  <a:lnTo>
                    <a:pt x="451" y="719"/>
                  </a:lnTo>
                  <a:lnTo>
                    <a:pt x="406" y="691"/>
                  </a:lnTo>
                  <a:lnTo>
                    <a:pt x="361" y="661"/>
                  </a:lnTo>
                  <a:lnTo>
                    <a:pt x="316" y="627"/>
                  </a:lnTo>
                  <a:lnTo>
                    <a:pt x="270" y="588"/>
                  </a:lnTo>
                  <a:lnTo>
                    <a:pt x="225" y="544"/>
                  </a:lnTo>
                  <a:lnTo>
                    <a:pt x="180" y="494"/>
                  </a:lnTo>
                  <a:lnTo>
                    <a:pt x="135" y="433"/>
                  </a:lnTo>
                  <a:lnTo>
                    <a:pt x="90" y="357"/>
                  </a:lnTo>
                  <a:lnTo>
                    <a:pt x="45" y="256"/>
                  </a:lnTo>
                  <a:lnTo>
                    <a:pt x="0" y="0"/>
                  </a:lnTo>
                </a:path>
              </a:pathLst>
            </a:custGeom>
            <a:solidFill>
              <a:srgbClr val="33CC33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605338" y="1970088"/>
            <a:ext cx="3586162" cy="2733675"/>
            <a:chOff x="2901" y="1241"/>
            <a:chExt cx="2259" cy="1722"/>
          </a:xfrm>
        </p:grpSpPr>
        <p:sp>
          <p:nvSpPr>
            <p:cNvPr id="28678" name="Freeform 6"/>
            <p:cNvSpPr>
              <a:spLocks/>
            </p:cNvSpPr>
            <p:nvPr/>
          </p:nvSpPr>
          <p:spPr bwMode="auto">
            <a:xfrm>
              <a:off x="2901" y="1241"/>
              <a:ext cx="2259" cy="863"/>
            </a:xfrm>
            <a:custGeom>
              <a:avLst/>
              <a:gdLst/>
              <a:ahLst/>
              <a:cxnLst>
                <a:cxn ang="0">
                  <a:pos x="0" y="862"/>
                </a:cxn>
                <a:cxn ang="0">
                  <a:pos x="45" y="703"/>
                </a:cxn>
                <a:cxn ang="0">
                  <a:pos x="90" y="616"/>
                </a:cxn>
                <a:cxn ang="0">
                  <a:pos x="135" y="545"/>
                </a:cxn>
                <a:cxn ang="0">
                  <a:pos x="181" y="487"/>
                </a:cxn>
                <a:cxn ang="0">
                  <a:pos x="226" y="435"/>
                </a:cxn>
                <a:cxn ang="0">
                  <a:pos x="270" y="389"/>
                </a:cxn>
                <a:cxn ang="0">
                  <a:pos x="316" y="346"/>
                </a:cxn>
                <a:cxn ang="0">
                  <a:pos x="362" y="309"/>
                </a:cxn>
                <a:cxn ang="0">
                  <a:pos x="406" y="273"/>
                </a:cxn>
                <a:cxn ang="0">
                  <a:pos x="451" y="242"/>
                </a:cxn>
                <a:cxn ang="0">
                  <a:pos x="497" y="212"/>
                </a:cxn>
                <a:cxn ang="0">
                  <a:pos x="542" y="185"/>
                </a:cxn>
                <a:cxn ang="0">
                  <a:pos x="587" y="160"/>
                </a:cxn>
                <a:cxn ang="0">
                  <a:pos x="632" y="137"/>
                </a:cxn>
                <a:cxn ang="0">
                  <a:pos x="677" y="117"/>
                </a:cxn>
                <a:cxn ang="0">
                  <a:pos x="723" y="97"/>
                </a:cxn>
                <a:cxn ang="0">
                  <a:pos x="768" y="80"/>
                </a:cxn>
                <a:cxn ang="0">
                  <a:pos x="812" y="66"/>
                </a:cxn>
                <a:cxn ang="0">
                  <a:pos x="858" y="53"/>
                </a:cxn>
                <a:cxn ang="0">
                  <a:pos x="903" y="40"/>
                </a:cxn>
                <a:cxn ang="0">
                  <a:pos x="949" y="31"/>
                </a:cxn>
                <a:cxn ang="0">
                  <a:pos x="994" y="21"/>
                </a:cxn>
                <a:cxn ang="0">
                  <a:pos x="1038" y="13"/>
                </a:cxn>
                <a:cxn ang="0">
                  <a:pos x="1084" y="8"/>
                </a:cxn>
                <a:cxn ang="0">
                  <a:pos x="1129" y="4"/>
                </a:cxn>
                <a:cxn ang="0">
                  <a:pos x="1175" y="2"/>
                </a:cxn>
                <a:cxn ang="0">
                  <a:pos x="1220" y="0"/>
                </a:cxn>
                <a:cxn ang="0">
                  <a:pos x="1264" y="1"/>
                </a:cxn>
                <a:cxn ang="0">
                  <a:pos x="1310" y="3"/>
                </a:cxn>
                <a:cxn ang="0">
                  <a:pos x="1356" y="6"/>
                </a:cxn>
                <a:cxn ang="0">
                  <a:pos x="1400" y="11"/>
                </a:cxn>
                <a:cxn ang="0">
                  <a:pos x="1444" y="19"/>
                </a:cxn>
                <a:cxn ang="0">
                  <a:pos x="1490" y="27"/>
                </a:cxn>
                <a:cxn ang="0">
                  <a:pos x="1535" y="38"/>
                </a:cxn>
                <a:cxn ang="0">
                  <a:pos x="1581" y="50"/>
                </a:cxn>
                <a:cxn ang="0">
                  <a:pos x="1626" y="64"/>
                </a:cxn>
                <a:cxn ang="0">
                  <a:pos x="1671" y="80"/>
                </a:cxn>
                <a:cxn ang="0">
                  <a:pos x="1716" y="100"/>
                </a:cxn>
                <a:cxn ang="0">
                  <a:pos x="1761" y="121"/>
                </a:cxn>
                <a:cxn ang="0">
                  <a:pos x="1807" y="145"/>
                </a:cxn>
                <a:cxn ang="0">
                  <a:pos x="1852" y="172"/>
                </a:cxn>
                <a:cxn ang="0">
                  <a:pos x="1896" y="201"/>
                </a:cxn>
                <a:cxn ang="0">
                  <a:pos x="1942" y="235"/>
                </a:cxn>
                <a:cxn ang="0">
                  <a:pos x="1988" y="275"/>
                </a:cxn>
                <a:cxn ang="0">
                  <a:pos x="2032" y="318"/>
                </a:cxn>
                <a:cxn ang="0">
                  <a:pos x="2078" y="370"/>
                </a:cxn>
                <a:cxn ang="0">
                  <a:pos x="2122" y="430"/>
                </a:cxn>
                <a:cxn ang="0">
                  <a:pos x="2167" y="506"/>
                </a:cxn>
                <a:cxn ang="0">
                  <a:pos x="2212" y="606"/>
                </a:cxn>
                <a:cxn ang="0">
                  <a:pos x="2258" y="862"/>
                </a:cxn>
              </a:cxnLst>
              <a:rect l="0" t="0" r="r" b="b"/>
              <a:pathLst>
                <a:path w="2259" h="863">
                  <a:moveTo>
                    <a:pt x="0" y="862"/>
                  </a:moveTo>
                  <a:lnTo>
                    <a:pt x="45" y="703"/>
                  </a:lnTo>
                  <a:lnTo>
                    <a:pt x="90" y="616"/>
                  </a:lnTo>
                  <a:lnTo>
                    <a:pt x="135" y="545"/>
                  </a:lnTo>
                  <a:lnTo>
                    <a:pt x="181" y="487"/>
                  </a:lnTo>
                  <a:lnTo>
                    <a:pt x="226" y="435"/>
                  </a:lnTo>
                  <a:lnTo>
                    <a:pt x="270" y="389"/>
                  </a:lnTo>
                  <a:lnTo>
                    <a:pt x="316" y="346"/>
                  </a:lnTo>
                  <a:lnTo>
                    <a:pt x="362" y="309"/>
                  </a:lnTo>
                  <a:lnTo>
                    <a:pt x="406" y="273"/>
                  </a:lnTo>
                  <a:lnTo>
                    <a:pt x="451" y="242"/>
                  </a:lnTo>
                  <a:lnTo>
                    <a:pt x="497" y="212"/>
                  </a:lnTo>
                  <a:lnTo>
                    <a:pt x="542" y="185"/>
                  </a:lnTo>
                  <a:lnTo>
                    <a:pt x="587" y="160"/>
                  </a:lnTo>
                  <a:lnTo>
                    <a:pt x="632" y="137"/>
                  </a:lnTo>
                  <a:lnTo>
                    <a:pt x="677" y="117"/>
                  </a:lnTo>
                  <a:lnTo>
                    <a:pt x="723" y="97"/>
                  </a:lnTo>
                  <a:lnTo>
                    <a:pt x="768" y="80"/>
                  </a:lnTo>
                  <a:lnTo>
                    <a:pt x="812" y="66"/>
                  </a:lnTo>
                  <a:lnTo>
                    <a:pt x="858" y="53"/>
                  </a:lnTo>
                  <a:lnTo>
                    <a:pt x="903" y="40"/>
                  </a:lnTo>
                  <a:lnTo>
                    <a:pt x="949" y="31"/>
                  </a:lnTo>
                  <a:lnTo>
                    <a:pt x="994" y="21"/>
                  </a:lnTo>
                  <a:lnTo>
                    <a:pt x="1038" y="13"/>
                  </a:lnTo>
                  <a:lnTo>
                    <a:pt x="1084" y="8"/>
                  </a:lnTo>
                  <a:lnTo>
                    <a:pt x="1129" y="4"/>
                  </a:lnTo>
                  <a:lnTo>
                    <a:pt x="1175" y="2"/>
                  </a:lnTo>
                  <a:lnTo>
                    <a:pt x="1220" y="0"/>
                  </a:lnTo>
                  <a:lnTo>
                    <a:pt x="1264" y="1"/>
                  </a:lnTo>
                  <a:lnTo>
                    <a:pt x="1310" y="3"/>
                  </a:lnTo>
                  <a:lnTo>
                    <a:pt x="1356" y="6"/>
                  </a:lnTo>
                  <a:lnTo>
                    <a:pt x="1400" y="11"/>
                  </a:lnTo>
                  <a:lnTo>
                    <a:pt x="1444" y="19"/>
                  </a:lnTo>
                  <a:lnTo>
                    <a:pt x="1490" y="27"/>
                  </a:lnTo>
                  <a:lnTo>
                    <a:pt x="1535" y="38"/>
                  </a:lnTo>
                  <a:lnTo>
                    <a:pt x="1581" y="50"/>
                  </a:lnTo>
                  <a:lnTo>
                    <a:pt x="1626" y="64"/>
                  </a:lnTo>
                  <a:lnTo>
                    <a:pt x="1671" y="80"/>
                  </a:lnTo>
                  <a:lnTo>
                    <a:pt x="1716" y="100"/>
                  </a:lnTo>
                  <a:lnTo>
                    <a:pt x="1761" y="121"/>
                  </a:lnTo>
                  <a:lnTo>
                    <a:pt x="1807" y="145"/>
                  </a:lnTo>
                  <a:lnTo>
                    <a:pt x="1852" y="172"/>
                  </a:lnTo>
                  <a:lnTo>
                    <a:pt x="1896" y="201"/>
                  </a:lnTo>
                  <a:lnTo>
                    <a:pt x="1942" y="235"/>
                  </a:lnTo>
                  <a:lnTo>
                    <a:pt x="1988" y="275"/>
                  </a:lnTo>
                  <a:lnTo>
                    <a:pt x="2032" y="318"/>
                  </a:lnTo>
                  <a:lnTo>
                    <a:pt x="2078" y="370"/>
                  </a:lnTo>
                  <a:lnTo>
                    <a:pt x="2122" y="430"/>
                  </a:lnTo>
                  <a:lnTo>
                    <a:pt x="2167" y="506"/>
                  </a:lnTo>
                  <a:lnTo>
                    <a:pt x="2212" y="606"/>
                  </a:lnTo>
                  <a:lnTo>
                    <a:pt x="2258" y="862"/>
                  </a:lnTo>
                </a:path>
              </a:pathLst>
            </a:custGeom>
            <a:solidFill>
              <a:srgbClr val="33CC33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679" name="Freeform 7"/>
            <p:cNvSpPr>
              <a:spLocks/>
            </p:cNvSpPr>
            <p:nvPr/>
          </p:nvSpPr>
          <p:spPr bwMode="auto">
            <a:xfrm>
              <a:off x="2902" y="2099"/>
              <a:ext cx="2258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" y="159"/>
                </a:cxn>
                <a:cxn ang="0">
                  <a:pos x="89" y="246"/>
                </a:cxn>
                <a:cxn ang="0">
                  <a:pos x="134" y="316"/>
                </a:cxn>
                <a:cxn ang="0">
                  <a:pos x="180" y="376"/>
                </a:cxn>
                <a:cxn ang="0">
                  <a:pos x="225" y="427"/>
                </a:cxn>
                <a:cxn ang="0">
                  <a:pos x="270" y="474"/>
                </a:cxn>
                <a:cxn ang="0">
                  <a:pos x="315" y="516"/>
                </a:cxn>
                <a:cxn ang="0">
                  <a:pos x="361" y="554"/>
                </a:cxn>
                <a:cxn ang="0">
                  <a:pos x="405" y="590"/>
                </a:cxn>
                <a:cxn ang="0">
                  <a:pos x="451" y="621"/>
                </a:cxn>
                <a:cxn ang="0">
                  <a:pos x="496" y="651"/>
                </a:cxn>
                <a:cxn ang="0">
                  <a:pos x="541" y="678"/>
                </a:cxn>
                <a:cxn ang="0">
                  <a:pos x="587" y="702"/>
                </a:cxn>
                <a:cxn ang="0">
                  <a:pos x="632" y="726"/>
                </a:cxn>
                <a:cxn ang="0">
                  <a:pos x="676" y="746"/>
                </a:cxn>
                <a:cxn ang="0">
                  <a:pos x="722" y="765"/>
                </a:cxn>
                <a:cxn ang="0">
                  <a:pos x="767" y="782"/>
                </a:cxn>
                <a:cxn ang="0">
                  <a:pos x="812" y="796"/>
                </a:cxn>
                <a:cxn ang="0">
                  <a:pos x="857" y="810"/>
                </a:cxn>
                <a:cxn ang="0">
                  <a:pos x="903" y="822"/>
                </a:cxn>
                <a:cxn ang="0">
                  <a:pos x="948" y="832"/>
                </a:cxn>
                <a:cxn ang="0">
                  <a:pos x="993" y="841"/>
                </a:cxn>
                <a:cxn ang="0">
                  <a:pos x="1037" y="848"/>
                </a:cxn>
                <a:cxn ang="0">
                  <a:pos x="1083" y="854"/>
                </a:cxn>
                <a:cxn ang="0">
                  <a:pos x="1128" y="858"/>
                </a:cxn>
                <a:cxn ang="0">
                  <a:pos x="1174" y="860"/>
                </a:cxn>
                <a:cxn ang="0">
                  <a:pos x="1219" y="863"/>
                </a:cxn>
                <a:cxn ang="0">
                  <a:pos x="1264" y="862"/>
                </a:cxn>
                <a:cxn ang="0">
                  <a:pos x="1309" y="859"/>
                </a:cxn>
                <a:cxn ang="0">
                  <a:pos x="1355" y="856"/>
                </a:cxn>
                <a:cxn ang="0">
                  <a:pos x="1400" y="851"/>
                </a:cxn>
                <a:cxn ang="0">
                  <a:pos x="1444" y="844"/>
                </a:cxn>
                <a:cxn ang="0">
                  <a:pos x="1489" y="836"/>
                </a:cxn>
                <a:cxn ang="0">
                  <a:pos x="1535" y="824"/>
                </a:cxn>
                <a:cxn ang="0">
                  <a:pos x="1580" y="813"/>
                </a:cxn>
                <a:cxn ang="0">
                  <a:pos x="1625" y="798"/>
                </a:cxn>
                <a:cxn ang="0">
                  <a:pos x="1671" y="782"/>
                </a:cxn>
                <a:cxn ang="0">
                  <a:pos x="1715" y="762"/>
                </a:cxn>
                <a:cxn ang="0">
                  <a:pos x="1760" y="741"/>
                </a:cxn>
                <a:cxn ang="0">
                  <a:pos x="1806" y="718"/>
                </a:cxn>
                <a:cxn ang="0">
                  <a:pos x="1851" y="690"/>
                </a:cxn>
                <a:cxn ang="0">
                  <a:pos x="1896" y="661"/>
                </a:cxn>
                <a:cxn ang="0">
                  <a:pos x="1941" y="626"/>
                </a:cxn>
                <a:cxn ang="0">
                  <a:pos x="1987" y="588"/>
                </a:cxn>
                <a:cxn ang="0">
                  <a:pos x="2032" y="544"/>
                </a:cxn>
                <a:cxn ang="0">
                  <a:pos x="2077" y="493"/>
                </a:cxn>
                <a:cxn ang="0">
                  <a:pos x="2122" y="432"/>
                </a:cxn>
                <a:cxn ang="0">
                  <a:pos x="2167" y="357"/>
                </a:cxn>
                <a:cxn ang="0">
                  <a:pos x="2212" y="256"/>
                </a:cxn>
                <a:cxn ang="0">
                  <a:pos x="2257" y="0"/>
                </a:cxn>
              </a:cxnLst>
              <a:rect l="0" t="0" r="r" b="b"/>
              <a:pathLst>
                <a:path w="2258" h="864">
                  <a:moveTo>
                    <a:pt x="0" y="0"/>
                  </a:moveTo>
                  <a:lnTo>
                    <a:pt x="44" y="159"/>
                  </a:lnTo>
                  <a:lnTo>
                    <a:pt x="89" y="246"/>
                  </a:lnTo>
                  <a:lnTo>
                    <a:pt x="134" y="316"/>
                  </a:lnTo>
                  <a:lnTo>
                    <a:pt x="180" y="376"/>
                  </a:lnTo>
                  <a:lnTo>
                    <a:pt x="225" y="427"/>
                  </a:lnTo>
                  <a:lnTo>
                    <a:pt x="270" y="474"/>
                  </a:lnTo>
                  <a:lnTo>
                    <a:pt x="315" y="516"/>
                  </a:lnTo>
                  <a:lnTo>
                    <a:pt x="361" y="554"/>
                  </a:lnTo>
                  <a:lnTo>
                    <a:pt x="405" y="590"/>
                  </a:lnTo>
                  <a:lnTo>
                    <a:pt x="451" y="621"/>
                  </a:lnTo>
                  <a:lnTo>
                    <a:pt x="496" y="651"/>
                  </a:lnTo>
                  <a:lnTo>
                    <a:pt x="541" y="678"/>
                  </a:lnTo>
                  <a:lnTo>
                    <a:pt x="587" y="702"/>
                  </a:lnTo>
                  <a:lnTo>
                    <a:pt x="632" y="726"/>
                  </a:lnTo>
                  <a:lnTo>
                    <a:pt x="676" y="746"/>
                  </a:lnTo>
                  <a:lnTo>
                    <a:pt x="722" y="765"/>
                  </a:lnTo>
                  <a:lnTo>
                    <a:pt x="767" y="782"/>
                  </a:lnTo>
                  <a:lnTo>
                    <a:pt x="812" y="796"/>
                  </a:lnTo>
                  <a:lnTo>
                    <a:pt x="857" y="810"/>
                  </a:lnTo>
                  <a:lnTo>
                    <a:pt x="903" y="822"/>
                  </a:lnTo>
                  <a:lnTo>
                    <a:pt x="948" y="832"/>
                  </a:lnTo>
                  <a:lnTo>
                    <a:pt x="993" y="841"/>
                  </a:lnTo>
                  <a:lnTo>
                    <a:pt x="1037" y="848"/>
                  </a:lnTo>
                  <a:lnTo>
                    <a:pt x="1083" y="854"/>
                  </a:lnTo>
                  <a:lnTo>
                    <a:pt x="1128" y="858"/>
                  </a:lnTo>
                  <a:lnTo>
                    <a:pt x="1174" y="860"/>
                  </a:lnTo>
                  <a:lnTo>
                    <a:pt x="1219" y="863"/>
                  </a:lnTo>
                  <a:lnTo>
                    <a:pt x="1264" y="862"/>
                  </a:lnTo>
                  <a:lnTo>
                    <a:pt x="1309" y="859"/>
                  </a:lnTo>
                  <a:lnTo>
                    <a:pt x="1355" y="856"/>
                  </a:lnTo>
                  <a:lnTo>
                    <a:pt x="1400" y="851"/>
                  </a:lnTo>
                  <a:lnTo>
                    <a:pt x="1444" y="844"/>
                  </a:lnTo>
                  <a:lnTo>
                    <a:pt x="1489" y="836"/>
                  </a:lnTo>
                  <a:lnTo>
                    <a:pt x="1535" y="824"/>
                  </a:lnTo>
                  <a:lnTo>
                    <a:pt x="1580" y="813"/>
                  </a:lnTo>
                  <a:lnTo>
                    <a:pt x="1625" y="798"/>
                  </a:lnTo>
                  <a:lnTo>
                    <a:pt x="1671" y="782"/>
                  </a:lnTo>
                  <a:lnTo>
                    <a:pt x="1715" y="762"/>
                  </a:lnTo>
                  <a:lnTo>
                    <a:pt x="1760" y="741"/>
                  </a:lnTo>
                  <a:lnTo>
                    <a:pt x="1806" y="718"/>
                  </a:lnTo>
                  <a:lnTo>
                    <a:pt x="1851" y="690"/>
                  </a:lnTo>
                  <a:lnTo>
                    <a:pt x="1896" y="661"/>
                  </a:lnTo>
                  <a:lnTo>
                    <a:pt x="1941" y="626"/>
                  </a:lnTo>
                  <a:lnTo>
                    <a:pt x="1987" y="588"/>
                  </a:lnTo>
                  <a:lnTo>
                    <a:pt x="2032" y="544"/>
                  </a:lnTo>
                  <a:lnTo>
                    <a:pt x="2077" y="493"/>
                  </a:lnTo>
                  <a:lnTo>
                    <a:pt x="2122" y="432"/>
                  </a:lnTo>
                  <a:lnTo>
                    <a:pt x="2167" y="357"/>
                  </a:lnTo>
                  <a:lnTo>
                    <a:pt x="2212" y="256"/>
                  </a:lnTo>
                  <a:lnTo>
                    <a:pt x="2257" y="0"/>
                  </a:lnTo>
                </a:path>
              </a:pathLst>
            </a:custGeom>
            <a:solidFill>
              <a:srgbClr val="33CC33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0" name="Line 8"/>
          <p:cNvSpPr>
            <a:spLocks noChangeShapeType="1"/>
          </p:cNvSpPr>
          <p:nvPr/>
        </p:nvSpPr>
        <p:spPr bwMode="auto">
          <a:xfrm flipH="1">
            <a:off x="4424363" y="1884363"/>
            <a:ext cx="581025" cy="30575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739900" y="2266950"/>
            <a:ext cx="2863850" cy="2136775"/>
            <a:chOff x="1096" y="1428"/>
            <a:chExt cx="1804" cy="1346"/>
          </a:xfrm>
        </p:grpSpPr>
        <p:sp useBgFill="1">
          <p:nvSpPr>
            <p:cNvPr id="28682" name="Freeform 10"/>
            <p:cNvSpPr>
              <a:spLocks/>
            </p:cNvSpPr>
            <p:nvPr/>
          </p:nvSpPr>
          <p:spPr bwMode="auto">
            <a:xfrm>
              <a:off x="1096" y="1428"/>
              <a:ext cx="1804" cy="673"/>
            </a:xfrm>
            <a:custGeom>
              <a:avLst/>
              <a:gdLst/>
              <a:ahLst/>
              <a:cxnLst>
                <a:cxn ang="0">
                  <a:pos x="1803" y="672"/>
                </a:cxn>
                <a:cxn ang="0">
                  <a:pos x="1767" y="548"/>
                </a:cxn>
                <a:cxn ang="0">
                  <a:pos x="1730" y="480"/>
                </a:cxn>
                <a:cxn ang="0">
                  <a:pos x="1695" y="425"/>
                </a:cxn>
                <a:cxn ang="0">
                  <a:pos x="1658" y="379"/>
                </a:cxn>
                <a:cxn ang="0">
                  <a:pos x="1623" y="339"/>
                </a:cxn>
                <a:cxn ang="0">
                  <a:pos x="1586" y="303"/>
                </a:cxn>
                <a:cxn ang="0">
                  <a:pos x="1550" y="269"/>
                </a:cxn>
                <a:cxn ang="0">
                  <a:pos x="1514" y="241"/>
                </a:cxn>
                <a:cxn ang="0">
                  <a:pos x="1478" y="214"/>
                </a:cxn>
                <a:cxn ang="0">
                  <a:pos x="1443" y="189"/>
                </a:cxn>
                <a:cxn ang="0">
                  <a:pos x="1406" y="165"/>
                </a:cxn>
                <a:cxn ang="0">
                  <a:pos x="1370" y="144"/>
                </a:cxn>
                <a:cxn ang="0">
                  <a:pos x="1334" y="125"/>
                </a:cxn>
                <a:cxn ang="0">
                  <a:pos x="1298" y="107"/>
                </a:cxn>
                <a:cxn ang="0">
                  <a:pos x="1262" y="91"/>
                </a:cxn>
                <a:cxn ang="0">
                  <a:pos x="1226" y="76"/>
                </a:cxn>
                <a:cxn ang="0">
                  <a:pos x="1190" y="64"/>
                </a:cxn>
                <a:cxn ang="0">
                  <a:pos x="1154" y="52"/>
                </a:cxn>
                <a:cxn ang="0">
                  <a:pos x="1118" y="41"/>
                </a:cxn>
                <a:cxn ang="0">
                  <a:pos x="1082" y="33"/>
                </a:cxn>
                <a:cxn ang="0">
                  <a:pos x="1046" y="24"/>
                </a:cxn>
                <a:cxn ang="0">
                  <a:pos x="1010" y="17"/>
                </a:cxn>
                <a:cxn ang="0">
                  <a:pos x="974" y="11"/>
                </a:cxn>
                <a:cxn ang="0">
                  <a:pos x="938" y="7"/>
                </a:cxn>
                <a:cxn ang="0">
                  <a:pos x="902" y="4"/>
                </a:cxn>
                <a:cxn ang="0">
                  <a:pos x="866" y="2"/>
                </a:cxn>
                <a:cxn ang="0">
                  <a:pos x="830" y="0"/>
                </a:cxn>
                <a:cxn ang="0">
                  <a:pos x="794" y="2"/>
                </a:cxn>
                <a:cxn ang="0">
                  <a:pos x="757" y="3"/>
                </a:cxn>
                <a:cxn ang="0">
                  <a:pos x="721" y="6"/>
                </a:cxn>
                <a:cxn ang="0">
                  <a:pos x="685" y="10"/>
                </a:cxn>
                <a:cxn ang="0">
                  <a:pos x="650" y="15"/>
                </a:cxn>
                <a:cxn ang="0">
                  <a:pos x="614" y="22"/>
                </a:cxn>
                <a:cxn ang="0">
                  <a:pos x="578" y="30"/>
                </a:cxn>
                <a:cxn ang="0">
                  <a:pos x="541" y="39"/>
                </a:cxn>
                <a:cxn ang="0">
                  <a:pos x="505" y="50"/>
                </a:cxn>
                <a:cxn ang="0">
                  <a:pos x="469" y="64"/>
                </a:cxn>
                <a:cxn ang="0">
                  <a:pos x="433" y="78"/>
                </a:cxn>
                <a:cxn ang="0">
                  <a:pos x="397" y="95"/>
                </a:cxn>
                <a:cxn ang="0">
                  <a:pos x="361" y="113"/>
                </a:cxn>
                <a:cxn ang="0">
                  <a:pos x="325" y="135"/>
                </a:cxn>
                <a:cxn ang="0">
                  <a:pos x="289" y="158"/>
                </a:cxn>
                <a:cxn ang="0">
                  <a:pos x="253" y="184"/>
                </a:cxn>
                <a:cxn ang="0">
                  <a:pos x="217" y="214"/>
                </a:cxn>
                <a:cxn ang="0">
                  <a:pos x="181" y="248"/>
                </a:cxn>
                <a:cxn ang="0">
                  <a:pos x="144" y="288"/>
                </a:cxn>
                <a:cxn ang="0">
                  <a:pos x="109" y="335"/>
                </a:cxn>
                <a:cxn ang="0">
                  <a:pos x="73" y="394"/>
                </a:cxn>
                <a:cxn ang="0">
                  <a:pos x="37" y="473"/>
                </a:cxn>
                <a:cxn ang="0">
                  <a:pos x="0" y="672"/>
                </a:cxn>
              </a:cxnLst>
              <a:rect l="0" t="0" r="r" b="b"/>
              <a:pathLst>
                <a:path w="1804" h="673">
                  <a:moveTo>
                    <a:pt x="1803" y="672"/>
                  </a:moveTo>
                  <a:lnTo>
                    <a:pt x="1767" y="548"/>
                  </a:lnTo>
                  <a:lnTo>
                    <a:pt x="1730" y="480"/>
                  </a:lnTo>
                  <a:lnTo>
                    <a:pt x="1695" y="425"/>
                  </a:lnTo>
                  <a:lnTo>
                    <a:pt x="1658" y="379"/>
                  </a:lnTo>
                  <a:lnTo>
                    <a:pt x="1623" y="339"/>
                  </a:lnTo>
                  <a:lnTo>
                    <a:pt x="1586" y="303"/>
                  </a:lnTo>
                  <a:lnTo>
                    <a:pt x="1550" y="269"/>
                  </a:lnTo>
                  <a:lnTo>
                    <a:pt x="1514" y="241"/>
                  </a:lnTo>
                  <a:lnTo>
                    <a:pt x="1478" y="214"/>
                  </a:lnTo>
                  <a:lnTo>
                    <a:pt x="1443" y="189"/>
                  </a:lnTo>
                  <a:lnTo>
                    <a:pt x="1406" y="165"/>
                  </a:lnTo>
                  <a:lnTo>
                    <a:pt x="1370" y="144"/>
                  </a:lnTo>
                  <a:lnTo>
                    <a:pt x="1334" y="125"/>
                  </a:lnTo>
                  <a:lnTo>
                    <a:pt x="1298" y="107"/>
                  </a:lnTo>
                  <a:lnTo>
                    <a:pt x="1262" y="91"/>
                  </a:lnTo>
                  <a:lnTo>
                    <a:pt x="1226" y="76"/>
                  </a:lnTo>
                  <a:lnTo>
                    <a:pt x="1190" y="64"/>
                  </a:lnTo>
                  <a:lnTo>
                    <a:pt x="1154" y="52"/>
                  </a:lnTo>
                  <a:lnTo>
                    <a:pt x="1118" y="41"/>
                  </a:lnTo>
                  <a:lnTo>
                    <a:pt x="1082" y="33"/>
                  </a:lnTo>
                  <a:lnTo>
                    <a:pt x="1046" y="24"/>
                  </a:lnTo>
                  <a:lnTo>
                    <a:pt x="1010" y="17"/>
                  </a:lnTo>
                  <a:lnTo>
                    <a:pt x="974" y="11"/>
                  </a:lnTo>
                  <a:lnTo>
                    <a:pt x="938" y="7"/>
                  </a:lnTo>
                  <a:lnTo>
                    <a:pt x="902" y="4"/>
                  </a:lnTo>
                  <a:lnTo>
                    <a:pt x="866" y="2"/>
                  </a:lnTo>
                  <a:lnTo>
                    <a:pt x="830" y="0"/>
                  </a:lnTo>
                  <a:lnTo>
                    <a:pt x="794" y="2"/>
                  </a:lnTo>
                  <a:lnTo>
                    <a:pt x="757" y="3"/>
                  </a:lnTo>
                  <a:lnTo>
                    <a:pt x="721" y="6"/>
                  </a:lnTo>
                  <a:lnTo>
                    <a:pt x="685" y="10"/>
                  </a:lnTo>
                  <a:lnTo>
                    <a:pt x="650" y="15"/>
                  </a:lnTo>
                  <a:lnTo>
                    <a:pt x="614" y="22"/>
                  </a:lnTo>
                  <a:lnTo>
                    <a:pt x="578" y="30"/>
                  </a:lnTo>
                  <a:lnTo>
                    <a:pt x="541" y="39"/>
                  </a:lnTo>
                  <a:lnTo>
                    <a:pt x="505" y="50"/>
                  </a:lnTo>
                  <a:lnTo>
                    <a:pt x="469" y="64"/>
                  </a:lnTo>
                  <a:lnTo>
                    <a:pt x="433" y="78"/>
                  </a:lnTo>
                  <a:lnTo>
                    <a:pt x="397" y="95"/>
                  </a:lnTo>
                  <a:lnTo>
                    <a:pt x="361" y="113"/>
                  </a:lnTo>
                  <a:lnTo>
                    <a:pt x="325" y="135"/>
                  </a:lnTo>
                  <a:lnTo>
                    <a:pt x="289" y="158"/>
                  </a:lnTo>
                  <a:lnTo>
                    <a:pt x="253" y="184"/>
                  </a:lnTo>
                  <a:lnTo>
                    <a:pt x="217" y="214"/>
                  </a:lnTo>
                  <a:lnTo>
                    <a:pt x="181" y="248"/>
                  </a:lnTo>
                  <a:lnTo>
                    <a:pt x="144" y="288"/>
                  </a:lnTo>
                  <a:lnTo>
                    <a:pt x="109" y="335"/>
                  </a:lnTo>
                  <a:lnTo>
                    <a:pt x="73" y="394"/>
                  </a:lnTo>
                  <a:lnTo>
                    <a:pt x="37" y="473"/>
                  </a:lnTo>
                  <a:lnTo>
                    <a:pt x="0" y="672"/>
                  </a:lnTo>
                </a:path>
              </a:pathLst>
            </a:custGeom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 useBgFill="1">
          <p:nvSpPr>
            <p:cNvPr id="28683" name="Freeform 11"/>
            <p:cNvSpPr>
              <a:spLocks/>
            </p:cNvSpPr>
            <p:nvPr/>
          </p:nvSpPr>
          <p:spPr bwMode="auto">
            <a:xfrm>
              <a:off x="1096" y="2102"/>
              <a:ext cx="1803" cy="672"/>
            </a:xfrm>
            <a:custGeom>
              <a:avLst/>
              <a:gdLst/>
              <a:ahLst/>
              <a:cxnLst>
                <a:cxn ang="0">
                  <a:pos x="1802" y="0"/>
                </a:cxn>
                <a:cxn ang="0">
                  <a:pos x="1766" y="123"/>
                </a:cxn>
                <a:cxn ang="0">
                  <a:pos x="1730" y="191"/>
                </a:cxn>
                <a:cxn ang="0">
                  <a:pos x="1694" y="245"/>
                </a:cxn>
                <a:cxn ang="0">
                  <a:pos x="1658" y="291"/>
                </a:cxn>
                <a:cxn ang="0">
                  <a:pos x="1622" y="332"/>
                </a:cxn>
                <a:cxn ang="0">
                  <a:pos x="1586" y="368"/>
                </a:cxn>
                <a:cxn ang="0">
                  <a:pos x="1550" y="402"/>
                </a:cxn>
                <a:cxn ang="0">
                  <a:pos x="1514" y="431"/>
                </a:cxn>
                <a:cxn ang="0">
                  <a:pos x="1478" y="459"/>
                </a:cxn>
                <a:cxn ang="0">
                  <a:pos x="1442" y="482"/>
                </a:cxn>
                <a:cxn ang="0">
                  <a:pos x="1406" y="505"/>
                </a:cxn>
                <a:cxn ang="0">
                  <a:pos x="1370" y="527"/>
                </a:cxn>
                <a:cxn ang="0">
                  <a:pos x="1334" y="546"/>
                </a:cxn>
                <a:cxn ang="0">
                  <a:pos x="1298" y="564"/>
                </a:cxn>
                <a:cxn ang="0">
                  <a:pos x="1262" y="580"/>
                </a:cxn>
                <a:cxn ang="0">
                  <a:pos x="1225" y="595"/>
                </a:cxn>
                <a:cxn ang="0">
                  <a:pos x="1189" y="607"/>
                </a:cxn>
                <a:cxn ang="0">
                  <a:pos x="1154" y="619"/>
                </a:cxn>
                <a:cxn ang="0">
                  <a:pos x="1118" y="629"/>
                </a:cxn>
                <a:cxn ang="0">
                  <a:pos x="1082" y="639"/>
                </a:cxn>
                <a:cxn ang="0">
                  <a:pos x="1045" y="647"/>
                </a:cxn>
                <a:cxn ang="0">
                  <a:pos x="1009" y="654"/>
                </a:cxn>
                <a:cxn ang="0">
                  <a:pos x="974" y="660"/>
                </a:cxn>
                <a:cxn ang="0">
                  <a:pos x="938" y="664"/>
                </a:cxn>
                <a:cxn ang="0">
                  <a:pos x="901" y="668"/>
                </a:cxn>
                <a:cxn ang="0">
                  <a:pos x="865" y="669"/>
                </a:cxn>
                <a:cxn ang="0">
                  <a:pos x="829" y="671"/>
                </a:cxn>
                <a:cxn ang="0">
                  <a:pos x="793" y="670"/>
                </a:cxn>
                <a:cxn ang="0">
                  <a:pos x="757" y="668"/>
                </a:cxn>
                <a:cxn ang="0">
                  <a:pos x="720" y="666"/>
                </a:cxn>
                <a:cxn ang="0">
                  <a:pos x="685" y="661"/>
                </a:cxn>
                <a:cxn ang="0">
                  <a:pos x="650" y="656"/>
                </a:cxn>
                <a:cxn ang="0">
                  <a:pos x="614" y="649"/>
                </a:cxn>
                <a:cxn ang="0">
                  <a:pos x="577" y="641"/>
                </a:cxn>
                <a:cxn ang="0">
                  <a:pos x="540" y="632"/>
                </a:cxn>
                <a:cxn ang="0">
                  <a:pos x="505" y="621"/>
                </a:cxn>
                <a:cxn ang="0">
                  <a:pos x="469" y="607"/>
                </a:cxn>
                <a:cxn ang="0">
                  <a:pos x="433" y="593"/>
                </a:cxn>
                <a:cxn ang="0">
                  <a:pos x="396" y="576"/>
                </a:cxn>
                <a:cxn ang="0">
                  <a:pos x="360" y="558"/>
                </a:cxn>
                <a:cxn ang="0">
                  <a:pos x="325" y="536"/>
                </a:cxn>
                <a:cxn ang="0">
                  <a:pos x="288" y="513"/>
                </a:cxn>
                <a:cxn ang="0">
                  <a:pos x="252" y="487"/>
                </a:cxn>
                <a:cxn ang="0">
                  <a:pos x="216" y="457"/>
                </a:cxn>
                <a:cxn ang="0">
                  <a:pos x="181" y="423"/>
                </a:cxn>
                <a:cxn ang="0">
                  <a:pos x="144" y="384"/>
                </a:cxn>
                <a:cxn ang="0">
                  <a:pos x="109" y="336"/>
                </a:cxn>
                <a:cxn ang="0">
                  <a:pos x="72" y="277"/>
                </a:cxn>
                <a:cxn ang="0">
                  <a:pos x="37" y="199"/>
                </a:cxn>
                <a:cxn ang="0">
                  <a:pos x="0" y="0"/>
                </a:cxn>
              </a:cxnLst>
              <a:rect l="0" t="0" r="r" b="b"/>
              <a:pathLst>
                <a:path w="1803" h="672">
                  <a:moveTo>
                    <a:pt x="1802" y="0"/>
                  </a:moveTo>
                  <a:lnTo>
                    <a:pt x="1766" y="123"/>
                  </a:lnTo>
                  <a:lnTo>
                    <a:pt x="1730" y="191"/>
                  </a:lnTo>
                  <a:lnTo>
                    <a:pt x="1694" y="245"/>
                  </a:lnTo>
                  <a:lnTo>
                    <a:pt x="1658" y="291"/>
                  </a:lnTo>
                  <a:lnTo>
                    <a:pt x="1622" y="332"/>
                  </a:lnTo>
                  <a:lnTo>
                    <a:pt x="1586" y="368"/>
                  </a:lnTo>
                  <a:lnTo>
                    <a:pt x="1550" y="402"/>
                  </a:lnTo>
                  <a:lnTo>
                    <a:pt x="1514" y="431"/>
                  </a:lnTo>
                  <a:lnTo>
                    <a:pt x="1478" y="459"/>
                  </a:lnTo>
                  <a:lnTo>
                    <a:pt x="1442" y="482"/>
                  </a:lnTo>
                  <a:lnTo>
                    <a:pt x="1406" y="505"/>
                  </a:lnTo>
                  <a:lnTo>
                    <a:pt x="1370" y="527"/>
                  </a:lnTo>
                  <a:lnTo>
                    <a:pt x="1334" y="546"/>
                  </a:lnTo>
                  <a:lnTo>
                    <a:pt x="1298" y="564"/>
                  </a:lnTo>
                  <a:lnTo>
                    <a:pt x="1262" y="580"/>
                  </a:lnTo>
                  <a:lnTo>
                    <a:pt x="1225" y="595"/>
                  </a:lnTo>
                  <a:lnTo>
                    <a:pt x="1189" y="607"/>
                  </a:lnTo>
                  <a:lnTo>
                    <a:pt x="1154" y="619"/>
                  </a:lnTo>
                  <a:lnTo>
                    <a:pt x="1118" y="629"/>
                  </a:lnTo>
                  <a:lnTo>
                    <a:pt x="1082" y="639"/>
                  </a:lnTo>
                  <a:lnTo>
                    <a:pt x="1045" y="647"/>
                  </a:lnTo>
                  <a:lnTo>
                    <a:pt x="1009" y="654"/>
                  </a:lnTo>
                  <a:lnTo>
                    <a:pt x="974" y="660"/>
                  </a:lnTo>
                  <a:lnTo>
                    <a:pt x="938" y="664"/>
                  </a:lnTo>
                  <a:lnTo>
                    <a:pt x="901" y="668"/>
                  </a:lnTo>
                  <a:lnTo>
                    <a:pt x="865" y="669"/>
                  </a:lnTo>
                  <a:lnTo>
                    <a:pt x="829" y="671"/>
                  </a:lnTo>
                  <a:lnTo>
                    <a:pt x="793" y="670"/>
                  </a:lnTo>
                  <a:lnTo>
                    <a:pt x="757" y="668"/>
                  </a:lnTo>
                  <a:lnTo>
                    <a:pt x="720" y="666"/>
                  </a:lnTo>
                  <a:lnTo>
                    <a:pt x="685" y="661"/>
                  </a:lnTo>
                  <a:lnTo>
                    <a:pt x="650" y="656"/>
                  </a:lnTo>
                  <a:lnTo>
                    <a:pt x="614" y="649"/>
                  </a:lnTo>
                  <a:lnTo>
                    <a:pt x="577" y="641"/>
                  </a:lnTo>
                  <a:lnTo>
                    <a:pt x="540" y="632"/>
                  </a:lnTo>
                  <a:lnTo>
                    <a:pt x="505" y="621"/>
                  </a:lnTo>
                  <a:lnTo>
                    <a:pt x="469" y="607"/>
                  </a:lnTo>
                  <a:lnTo>
                    <a:pt x="433" y="593"/>
                  </a:lnTo>
                  <a:lnTo>
                    <a:pt x="396" y="576"/>
                  </a:lnTo>
                  <a:lnTo>
                    <a:pt x="360" y="558"/>
                  </a:lnTo>
                  <a:lnTo>
                    <a:pt x="325" y="536"/>
                  </a:lnTo>
                  <a:lnTo>
                    <a:pt x="288" y="513"/>
                  </a:lnTo>
                  <a:lnTo>
                    <a:pt x="252" y="487"/>
                  </a:lnTo>
                  <a:lnTo>
                    <a:pt x="216" y="457"/>
                  </a:lnTo>
                  <a:lnTo>
                    <a:pt x="181" y="423"/>
                  </a:lnTo>
                  <a:lnTo>
                    <a:pt x="144" y="384"/>
                  </a:lnTo>
                  <a:lnTo>
                    <a:pt x="109" y="336"/>
                  </a:lnTo>
                  <a:lnTo>
                    <a:pt x="72" y="277"/>
                  </a:lnTo>
                  <a:lnTo>
                    <a:pt x="37" y="199"/>
                  </a:lnTo>
                  <a:lnTo>
                    <a:pt x="0" y="0"/>
                  </a:lnTo>
                </a:path>
              </a:pathLst>
            </a:custGeom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4" name="Freeform 12"/>
          <p:cNvSpPr>
            <a:spLocks/>
          </p:cNvSpPr>
          <p:nvPr/>
        </p:nvSpPr>
        <p:spPr bwMode="auto">
          <a:xfrm>
            <a:off x="1270000" y="793750"/>
            <a:ext cx="1919288" cy="1824038"/>
          </a:xfrm>
          <a:custGeom>
            <a:avLst/>
            <a:gdLst/>
            <a:ahLst/>
            <a:cxnLst>
              <a:cxn ang="0">
                <a:pos x="4" y="83"/>
              </a:cxn>
              <a:cxn ang="0">
                <a:pos x="30" y="70"/>
              </a:cxn>
              <a:cxn ang="0">
                <a:pos x="49" y="49"/>
              </a:cxn>
              <a:cxn ang="0">
                <a:pos x="60" y="22"/>
              </a:cxn>
              <a:cxn ang="0">
                <a:pos x="61" y="20"/>
              </a:cxn>
              <a:cxn ang="0">
                <a:pos x="60" y="19"/>
              </a:cxn>
              <a:cxn ang="0">
                <a:pos x="138" y="7"/>
              </a:cxn>
              <a:cxn ang="0">
                <a:pos x="236" y="0"/>
              </a:cxn>
              <a:cxn ang="0">
                <a:pos x="333" y="4"/>
              </a:cxn>
              <a:cxn ang="0">
                <a:pos x="428" y="18"/>
              </a:cxn>
              <a:cxn ang="0">
                <a:pos x="523" y="41"/>
              </a:cxn>
              <a:cxn ang="0">
                <a:pos x="614" y="74"/>
              </a:cxn>
              <a:cxn ang="0">
                <a:pos x="702" y="115"/>
              </a:cxn>
              <a:cxn ang="0">
                <a:pos x="785" y="165"/>
              </a:cxn>
              <a:cxn ang="0">
                <a:pos x="863" y="224"/>
              </a:cxn>
              <a:cxn ang="0">
                <a:pos x="934" y="290"/>
              </a:cxn>
              <a:cxn ang="0">
                <a:pos x="999" y="362"/>
              </a:cxn>
              <a:cxn ang="0">
                <a:pos x="1055" y="441"/>
              </a:cxn>
              <a:cxn ang="0">
                <a:pos x="1104" y="526"/>
              </a:cxn>
              <a:cxn ang="0">
                <a:pos x="1143" y="614"/>
              </a:cxn>
              <a:cxn ang="0">
                <a:pos x="1174" y="706"/>
              </a:cxn>
              <a:cxn ang="0">
                <a:pos x="1195" y="801"/>
              </a:cxn>
              <a:cxn ang="0">
                <a:pos x="1206" y="897"/>
              </a:cxn>
              <a:cxn ang="0">
                <a:pos x="1208" y="995"/>
              </a:cxn>
              <a:cxn ang="0">
                <a:pos x="1208" y="994"/>
              </a:cxn>
              <a:cxn ang="0">
                <a:pos x="1204" y="1016"/>
              </a:cxn>
              <a:cxn ang="0">
                <a:pos x="1188" y="1055"/>
              </a:cxn>
              <a:cxn ang="0">
                <a:pos x="1164" y="1089"/>
              </a:cxn>
              <a:cxn ang="0">
                <a:pos x="1132" y="1116"/>
              </a:cxn>
              <a:cxn ang="0">
                <a:pos x="1095" y="1136"/>
              </a:cxn>
              <a:cxn ang="0">
                <a:pos x="1054" y="1146"/>
              </a:cxn>
              <a:cxn ang="0">
                <a:pos x="1012" y="1148"/>
              </a:cxn>
              <a:cxn ang="0">
                <a:pos x="972" y="1138"/>
              </a:cxn>
              <a:cxn ang="0">
                <a:pos x="934" y="1120"/>
              </a:cxn>
              <a:cxn ang="0">
                <a:pos x="901" y="1094"/>
              </a:cxn>
              <a:cxn ang="0">
                <a:pos x="876" y="1060"/>
              </a:cxn>
              <a:cxn ang="0">
                <a:pos x="858" y="1022"/>
              </a:cxn>
              <a:cxn ang="0">
                <a:pos x="858" y="1020"/>
              </a:cxn>
              <a:cxn ang="0">
                <a:pos x="858" y="926"/>
              </a:cxn>
              <a:cxn ang="0">
                <a:pos x="847" y="833"/>
              </a:cxn>
              <a:cxn ang="0">
                <a:pos x="827" y="742"/>
              </a:cxn>
              <a:cxn ang="0">
                <a:pos x="797" y="653"/>
              </a:cxn>
              <a:cxn ang="0">
                <a:pos x="758" y="567"/>
              </a:cxn>
              <a:cxn ang="0">
                <a:pos x="711" y="486"/>
              </a:cxn>
              <a:cxn ang="0">
                <a:pos x="655" y="410"/>
              </a:cxn>
              <a:cxn ang="0">
                <a:pos x="592" y="341"/>
              </a:cxn>
              <a:cxn ang="0">
                <a:pos x="521" y="279"/>
              </a:cxn>
              <a:cxn ang="0">
                <a:pos x="445" y="224"/>
              </a:cxn>
              <a:cxn ang="0">
                <a:pos x="364" y="178"/>
              </a:cxn>
              <a:cxn ang="0">
                <a:pos x="278" y="140"/>
              </a:cxn>
              <a:cxn ang="0">
                <a:pos x="188" y="112"/>
              </a:cxn>
              <a:cxn ang="0">
                <a:pos x="96" y="93"/>
              </a:cxn>
              <a:cxn ang="0">
                <a:pos x="3" y="83"/>
              </a:cxn>
              <a:cxn ang="0">
                <a:pos x="0" y="83"/>
              </a:cxn>
              <a:cxn ang="0">
                <a:pos x="4" y="83"/>
              </a:cxn>
            </a:cxnLst>
            <a:rect l="0" t="0" r="r" b="b"/>
            <a:pathLst>
              <a:path w="1209" h="1149">
                <a:moveTo>
                  <a:pt x="4" y="83"/>
                </a:moveTo>
                <a:lnTo>
                  <a:pt x="30" y="70"/>
                </a:lnTo>
                <a:lnTo>
                  <a:pt x="49" y="49"/>
                </a:lnTo>
                <a:lnTo>
                  <a:pt x="60" y="22"/>
                </a:lnTo>
                <a:lnTo>
                  <a:pt x="61" y="20"/>
                </a:lnTo>
                <a:lnTo>
                  <a:pt x="60" y="19"/>
                </a:lnTo>
                <a:lnTo>
                  <a:pt x="138" y="7"/>
                </a:lnTo>
                <a:lnTo>
                  <a:pt x="236" y="0"/>
                </a:lnTo>
                <a:lnTo>
                  <a:pt x="333" y="4"/>
                </a:lnTo>
                <a:lnTo>
                  <a:pt x="428" y="18"/>
                </a:lnTo>
                <a:lnTo>
                  <a:pt x="523" y="41"/>
                </a:lnTo>
                <a:lnTo>
                  <a:pt x="614" y="74"/>
                </a:lnTo>
                <a:lnTo>
                  <a:pt x="702" y="115"/>
                </a:lnTo>
                <a:lnTo>
                  <a:pt x="785" y="165"/>
                </a:lnTo>
                <a:lnTo>
                  <a:pt x="863" y="224"/>
                </a:lnTo>
                <a:lnTo>
                  <a:pt x="934" y="290"/>
                </a:lnTo>
                <a:lnTo>
                  <a:pt x="999" y="362"/>
                </a:lnTo>
                <a:lnTo>
                  <a:pt x="1055" y="441"/>
                </a:lnTo>
                <a:lnTo>
                  <a:pt x="1104" y="526"/>
                </a:lnTo>
                <a:lnTo>
                  <a:pt x="1143" y="614"/>
                </a:lnTo>
                <a:lnTo>
                  <a:pt x="1174" y="706"/>
                </a:lnTo>
                <a:lnTo>
                  <a:pt x="1195" y="801"/>
                </a:lnTo>
                <a:lnTo>
                  <a:pt x="1206" y="897"/>
                </a:lnTo>
                <a:lnTo>
                  <a:pt x="1208" y="995"/>
                </a:lnTo>
                <a:lnTo>
                  <a:pt x="1208" y="994"/>
                </a:lnTo>
                <a:lnTo>
                  <a:pt x="1204" y="1016"/>
                </a:lnTo>
                <a:lnTo>
                  <a:pt x="1188" y="1055"/>
                </a:lnTo>
                <a:lnTo>
                  <a:pt x="1164" y="1089"/>
                </a:lnTo>
                <a:lnTo>
                  <a:pt x="1132" y="1116"/>
                </a:lnTo>
                <a:lnTo>
                  <a:pt x="1095" y="1136"/>
                </a:lnTo>
                <a:lnTo>
                  <a:pt x="1054" y="1146"/>
                </a:lnTo>
                <a:lnTo>
                  <a:pt x="1012" y="1148"/>
                </a:lnTo>
                <a:lnTo>
                  <a:pt x="972" y="1138"/>
                </a:lnTo>
                <a:lnTo>
                  <a:pt x="934" y="1120"/>
                </a:lnTo>
                <a:lnTo>
                  <a:pt x="901" y="1094"/>
                </a:lnTo>
                <a:lnTo>
                  <a:pt x="876" y="1060"/>
                </a:lnTo>
                <a:lnTo>
                  <a:pt x="858" y="1022"/>
                </a:lnTo>
                <a:lnTo>
                  <a:pt x="858" y="1020"/>
                </a:lnTo>
                <a:lnTo>
                  <a:pt x="858" y="926"/>
                </a:lnTo>
                <a:lnTo>
                  <a:pt x="847" y="833"/>
                </a:lnTo>
                <a:lnTo>
                  <a:pt x="827" y="742"/>
                </a:lnTo>
                <a:lnTo>
                  <a:pt x="797" y="653"/>
                </a:lnTo>
                <a:lnTo>
                  <a:pt x="758" y="567"/>
                </a:lnTo>
                <a:lnTo>
                  <a:pt x="711" y="486"/>
                </a:lnTo>
                <a:lnTo>
                  <a:pt x="655" y="410"/>
                </a:lnTo>
                <a:lnTo>
                  <a:pt x="592" y="341"/>
                </a:lnTo>
                <a:lnTo>
                  <a:pt x="521" y="279"/>
                </a:lnTo>
                <a:lnTo>
                  <a:pt x="445" y="224"/>
                </a:lnTo>
                <a:lnTo>
                  <a:pt x="364" y="178"/>
                </a:lnTo>
                <a:lnTo>
                  <a:pt x="278" y="140"/>
                </a:lnTo>
                <a:lnTo>
                  <a:pt x="188" y="112"/>
                </a:lnTo>
                <a:lnTo>
                  <a:pt x="96" y="93"/>
                </a:lnTo>
                <a:lnTo>
                  <a:pt x="3" y="83"/>
                </a:lnTo>
                <a:lnTo>
                  <a:pt x="0" y="83"/>
                </a:lnTo>
                <a:lnTo>
                  <a:pt x="4" y="83"/>
                </a:lnTo>
              </a:path>
            </a:pathLst>
          </a:custGeom>
          <a:solidFill>
            <a:srgbClr val="FAFD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5" name="Freeform 13" descr="70%"/>
          <p:cNvSpPr>
            <a:spLocks/>
          </p:cNvSpPr>
          <p:nvPr/>
        </p:nvSpPr>
        <p:spPr bwMode="auto">
          <a:xfrm>
            <a:off x="2471738" y="2551113"/>
            <a:ext cx="1346200" cy="1573212"/>
          </a:xfrm>
          <a:custGeom>
            <a:avLst/>
            <a:gdLst/>
            <a:ahLst/>
            <a:cxnLst>
              <a:cxn ang="0">
                <a:pos x="830" y="30"/>
              </a:cxn>
              <a:cxn ang="0">
                <a:pos x="670" y="0"/>
              </a:cxn>
              <a:cxn ang="0">
                <a:pos x="537" y="0"/>
              </a:cxn>
              <a:cxn ang="0">
                <a:pos x="353" y="40"/>
              </a:cxn>
              <a:cxn ang="0">
                <a:pos x="210" y="120"/>
              </a:cxn>
              <a:cxn ang="0">
                <a:pos x="138" y="170"/>
              </a:cxn>
              <a:cxn ang="0">
                <a:pos x="55" y="259"/>
              </a:cxn>
              <a:cxn ang="0">
                <a:pos x="13" y="370"/>
              </a:cxn>
              <a:cxn ang="0">
                <a:pos x="0" y="470"/>
              </a:cxn>
              <a:cxn ang="0">
                <a:pos x="0" y="540"/>
              </a:cxn>
              <a:cxn ang="0">
                <a:pos x="34" y="670"/>
              </a:cxn>
              <a:cxn ang="0">
                <a:pos x="126" y="810"/>
              </a:cxn>
              <a:cxn ang="0">
                <a:pos x="294" y="930"/>
              </a:cxn>
              <a:cxn ang="0">
                <a:pos x="515" y="990"/>
              </a:cxn>
              <a:cxn ang="0">
                <a:pos x="696" y="970"/>
              </a:cxn>
              <a:cxn ang="0">
                <a:pos x="796" y="960"/>
              </a:cxn>
              <a:cxn ang="0">
                <a:pos x="830" y="940"/>
              </a:cxn>
              <a:cxn ang="0">
                <a:pos x="847" y="881"/>
              </a:cxn>
              <a:cxn ang="0">
                <a:pos x="817" y="830"/>
              </a:cxn>
              <a:cxn ang="0">
                <a:pos x="700" y="810"/>
              </a:cxn>
              <a:cxn ang="0">
                <a:pos x="613" y="780"/>
              </a:cxn>
              <a:cxn ang="0">
                <a:pos x="503" y="700"/>
              </a:cxn>
              <a:cxn ang="0">
                <a:pos x="453" y="620"/>
              </a:cxn>
              <a:cxn ang="0">
                <a:pos x="436" y="511"/>
              </a:cxn>
              <a:cxn ang="0">
                <a:pos x="436" y="430"/>
              </a:cxn>
              <a:cxn ang="0">
                <a:pos x="466" y="340"/>
              </a:cxn>
              <a:cxn ang="0">
                <a:pos x="528" y="259"/>
              </a:cxn>
              <a:cxn ang="0">
                <a:pos x="621" y="200"/>
              </a:cxn>
              <a:cxn ang="0">
                <a:pos x="713" y="160"/>
              </a:cxn>
              <a:cxn ang="0">
                <a:pos x="779" y="150"/>
              </a:cxn>
              <a:cxn ang="0">
                <a:pos x="826" y="130"/>
              </a:cxn>
              <a:cxn ang="0">
                <a:pos x="843" y="80"/>
              </a:cxn>
              <a:cxn ang="0">
                <a:pos x="826" y="40"/>
              </a:cxn>
              <a:cxn ang="0">
                <a:pos x="821" y="40"/>
              </a:cxn>
              <a:cxn ang="0">
                <a:pos x="830" y="30"/>
              </a:cxn>
            </a:cxnLst>
            <a:rect l="0" t="0" r="r" b="b"/>
            <a:pathLst>
              <a:path w="848" h="991">
                <a:moveTo>
                  <a:pt x="830" y="30"/>
                </a:moveTo>
                <a:lnTo>
                  <a:pt x="670" y="0"/>
                </a:lnTo>
                <a:lnTo>
                  <a:pt x="537" y="0"/>
                </a:lnTo>
                <a:lnTo>
                  <a:pt x="353" y="40"/>
                </a:lnTo>
                <a:lnTo>
                  <a:pt x="210" y="120"/>
                </a:lnTo>
                <a:lnTo>
                  <a:pt x="138" y="170"/>
                </a:lnTo>
                <a:lnTo>
                  <a:pt x="55" y="259"/>
                </a:lnTo>
                <a:lnTo>
                  <a:pt x="13" y="370"/>
                </a:lnTo>
                <a:lnTo>
                  <a:pt x="0" y="470"/>
                </a:lnTo>
                <a:lnTo>
                  <a:pt x="0" y="540"/>
                </a:lnTo>
                <a:lnTo>
                  <a:pt x="34" y="670"/>
                </a:lnTo>
                <a:lnTo>
                  <a:pt x="126" y="810"/>
                </a:lnTo>
                <a:lnTo>
                  <a:pt x="294" y="930"/>
                </a:lnTo>
                <a:lnTo>
                  <a:pt x="515" y="990"/>
                </a:lnTo>
                <a:lnTo>
                  <a:pt x="696" y="970"/>
                </a:lnTo>
                <a:lnTo>
                  <a:pt x="796" y="960"/>
                </a:lnTo>
                <a:lnTo>
                  <a:pt x="830" y="940"/>
                </a:lnTo>
                <a:lnTo>
                  <a:pt x="847" y="881"/>
                </a:lnTo>
                <a:lnTo>
                  <a:pt x="817" y="830"/>
                </a:lnTo>
                <a:lnTo>
                  <a:pt x="700" y="810"/>
                </a:lnTo>
                <a:lnTo>
                  <a:pt x="613" y="780"/>
                </a:lnTo>
                <a:lnTo>
                  <a:pt x="503" y="700"/>
                </a:lnTo>
                <a:lnTo>
                  <a:pt x="453" y="620"/>
                </a:lnTo>
                <a:lnTo>
                  <a:pt x="436" y="511"/>
                </a:lnTo>
                <a:lnTo>
                  <a:pt x="436" y="430"/>
                </a:lnTo>
                <a:lnTo>
                  <a:pt x="466" y="340"/>
                </a:lnTo>
                <a:lnTo>
                  <a:pt x="528" y="259"/>
                </a:lnTo>
                <a:lnTo>
                  <a:pt x="621" y="200"/>
                </a:lnTo>
                <a:lnTo>
                  <a:pt x="713" y="160"/>
                </a:lnTo>
                <a:lnTo>
                  <a:pt x="779" y="150"/>
                </a:lnTo>
                <a:lnTo>
                  <a:pt x="826" y="130"/>
                </a:lnTo>
                <a:lnTo>
                  <a:pt x="843" y="80"/>
                </a:lnTo>
                <a:lnTo>
                  <a:pt x="826" y="40"/>
                </a:lnTo>
                <a:lnTo>
                  <a:pt x="821" y="40"/>
                </a:lnTo>
                <a:lnTo>
                  <a:pt x="830" y="30"/>
                </a:lnTo>
              </a:path>
            </a:pathLst>
          </a:custGeom>
          <a:pattFill prst="pct70">
            <a:fgClr>
              <a:schemeClr val="hlink"/>
            </a:fgClr>
            <a:bgClr>
              <a:schemeClr val="bg1"/>
            </a:bgClr>
          </a:patt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4222750" y="4968875"/>
            <a:ext cx="285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1200">
                <a:solidFill>
                  <a:srgbClr val="FDFDFD"/>
                </a:solidFill>
              </a:rPr>
              <a:t>S</a:t>
            </a: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3016250" y="1495425"/>
            <a:ext cx="846138" cy="14859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17500" y="5327650"/>
            <a:ext cx="2952750" cy="476250"/>
            <a:chOff x="200" y="3356"/>
            <a:chExt cx="1860" cy="300"/>
          </a:xfrm>
        </p:grpSpPr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200" y="3356"/>
              <a:ext cx="18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GALACTIC COSMIC RADIATION (GCR)</a:t>
              </a:r>
            </a:p>
          </p:txBody>
        </p:sp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515" y="3483"/>
              <a:ext cx="110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(Protons to Iron Nuclei)</a:t>
              </a:r>
            </a:p>
          </p:txBody>
        </p:sp>
      </p:grpSp>
      <p:sp>
        <p:nvSpPr>
          <p:cNvPr id="28691" name="Line 19"/>
          <p:cNvSpPr>
            <a:spLocks noChangeShapeType="1"/>
          </p:cNvSpPr>
          <p:nvPr/>
        </p:nvSpPr>
        <p:spPr bwMode="auto">
          <a:xfrm flipV="1">
            <a:off x="2173288" y="5062538"/>
            <a:ext cx="665162" cy="20320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92" name="Freeform 20"/>
          <p:cNvSpPr>
            <a:spLocks/>
          </p:cNvSpPr>
          <p:nvPr/>
        </p:nvSpPr>
        <p:spPr bwMode="auto">
          <a:xfrm>
            <a:off x="2473325" y="4695825"/>
            <a:ext cx="1854200" cy="652463"/>
          </a:xfrm>
          <a:custGeom>
            <a:avLst/>
            <a:gdLst/>
            <a:ahLst/>
            <a:cxnLst>
              <a:cxn ang="0">
                <a:pos x="1167" y="0"/>
              </a:cxn>
              <a:cxn ang="0">
                <a:pos x="0" y="410"/>
              </a:cxn>
              <a:cxn ang="0">
                <a:pos x="10" y="410"/>
              </a:cxn>
            </a:cxnLst>
            <a:rect l="0" t="0" r="r" b="b"/>
            <a:pathLst>
              <a:path w="1168" h="411">
                <a:moveTo>
                  <a:pt x="1167" y="0"/>
                </a:moveTo>
                <a:lnTo>
                  <a:pt x="0" y="410"/>
                </a:lnTo>
                <a:lnTo>
                  <a:pt x="10" y="410"/>
                </a:lnTo>
              </a:path>
            </a:pathLst>
          </a:custGeom>
          <a:noFill/>
          <a:ln w="12700" cap="rnd" cmpd="sng">
            <a:solidFill>
              <a:srgbClr val="FDFDFD"/>
            </a:solidFill>
            <a:prstDash val="solid"/>
            <a:round/>
            <a:headEnd type="stealth" w="med" len="lg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5364163" y="5224463"/>
            <a:ext cx="2284412" cy="482600"/>
            <a:chOff x="3379" y="3291"/>
            <a:chExt cx="1439" cy="304"/>
          </a:xfrm>
        </p:grpSpPr>
        <p:sp>
          <p:nvSpPr>
            <p:cNvPr id="28694" name="Rectangle 22"/>
            <p:cNvSpPr>
              <a:spLocks noChangeArrowheads="1"/>
            </p:cNvSpPr>
            <p:nvPr/>
          </p:nvSpPr>
          <p:spPr bwMode="auto">
            <a:xfrm>
              <a:off x="3379" y="3291"/>
              <a:ext cx="143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SOUTH ATLANTIC ANOMALY</a:t>
              </a:r>
            </a:p>
          </p:txBody>
        </p:sp>
        <p:sp>
          <p:nvSpPr>
            <p:cNvPr id="28695" name="Rectangle 23"/>
            <p:cNvSpPr>
              <a:spLocks noChangeArrowheads="1"/>
            </p:cNvSpPr>
            <p:nvPr/>
          </p:nvSpPr>
          <p:spPr bwMode="auto">
            <a:xfrm>
              <a:off x="3766" y="3422"/>
              <a:ext cx="51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(Protons)</a:t>
              </a:r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3179763" y="936625"/>
            <a:ext cx="1954212" cy="460375"/>
            <a:chOff x="2003" y="590"/>
            <a:chExt cx="1231" cy="290"/>
          </a:xfrm>
        </p:grpSpPr>
        <p:sp>
          <p:nvSpPr>
            <p:cNvPr id="28697" name="Rectangle 25"/>
            <p:cNvSpPr>
              <a:spLocks noChangeArrowheads="1"/>
            </p:cNvSpPr>
            <p:nvPr/>
          </p:nvSpPr>
          <p:spPr bwMode="auto">
            <a:xfrm>
              <a:off x="2003" y="590"/>
              <a:ext cx="12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INNER RADIATION BELT</a:t>
              </a:r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2303" y="707"/>
              <a:ext cx="51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(Protons)</a:t>
              </a:r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509588" y="2416175"/>
            <a:ext cx="2012950" cy="438150"/>
            <a:chOff x="321" y="1522"/>
            <a:chExt cx="1268" cy="276"/>
          </a:xfrm>
        </p:grpSpPr>
        <p:sp>
          <p:nvSpPr>
            <p:cNvPr id="28700" name="Rectangle 28"/>
            <p:cNvSpPr>
              <a:spLocks noChangeArrowheads="1"/>
            </p:cNvSpPr>
            <p:nvPr/>
          </p:nvSpPr>
          <p:spPr bwMode="auto">
            <a:xfrm>
              <a:off x="321" y="1522"/>
              <a:ext cx="12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OUTER RADIATION BELT</a:t>
              </a:r>
            </a:p>
          </p:txBody>
        </p:sp>
        <p:sp>
          <p:nvSpPr>
            <p:cNvPr id="28701" name="Rectangle 29"/>
            <p:cNvSpPr>
              <a:spLocks noChangeArrowheads="1"/>
            </p:cNvSpPr>
            <p:nvPr/>
          </p:nvSpPr>
          <p:spPr bwMode="auto">
            <a:xfrm>
              <a:off x="608" y="1625"/>
              <a:ext cx="5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(Electrons)</a:t>
              </a:r>
            </a:p>
          </p:txBody>
        </p:sp>
      </p:grpSp>
      <p:sp>
        <p:nvSpPr>
          <p:cNvPr id="28702" name="Rectangle 30"/>
          <p:cNvSpPr>
            <a:spLocks noChangeArrowheads="1"/>
          </p:cNvSpPr>
          <p:nvPr/>
        </p:nvSpPr>
        <p:spPr bwMode="auto">
          <a:xfrm>
            <a:off x="1616075" y="15875"/>
            <a:ext cx="64706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en-US" sz="3200">
                <a:solidFill>
                  <a:srgbClr val="FFFF00"/>
                </a:solidFill>
                <a:latin typeface="Helvetica" pitchFamily="34" charset="0"/>
              </a:rPr>
              <a:t>The Space </a:t>
            </a:r>
            <a:r>
              <a:rPr lang="en-US" altLang="en-US" sz="3400">
                <a:solidFill>
                  <a:srgbClr val="FFFF00"/>
                </a:solidFill>
                <a:latin typeface="Helvetica" pitchFamily="34" charset="0"/>
              </a:rPr>
              <a:t>Radiation</a:t>
            </a:r>
            <a:r>
              <a:rPr lang="en-US" altLang="en-US" sz="3200">
                <a:solidFill>
                  <a:srgbClr val="FFFF00"/>
                </a:solidFill>
                <a:latin typeface="Helvetica" pitchFamily="34" charset="0"/>
              </a:rPr>
              <a:t> Environment</a:t>
            </a:r>
            <a:endParaRPr lang="en-US" altLang="en-US" sz="3200">
              <a:solidFill>
                <a:schemeClr val="tx2"/>
              </a:solidFill>
              <a:latin typeface="Helvetica" pitchFamily="34" charset="0"/>
            </a:endParaRPr>
          </a:p>
        </p:txBody>
      </p:sp>
      <p:sp>
        <p:nvSpPr>
          <p:cNvPr id="28703" name="Arc 31"/>
          <p:cNvSpPr>
            <a:spLocks/>
          </p:cNvSpPr>
          <p:nvPr/>
        </p:nvSpPr>
        <p:spPr bwMode="auto">
          <a:xfrm>
            <a:off x="522288" y="493713"/>
            <a:ext cx="728662" cy="728662"/>
          </a:xfrm>
          <a:custGeom>
            <a:avLst/>
            <a:gdLst>
              <a:gd name="G0" fmla="+- 47 0 0"/>
              <a:gd name="G1" fmla="+- 0 0 0"/>
              <a:gd name="G2" fmla="+- 21600 0 0"/>
              <a:gd name="T0" fmla="*/ 21647 w 21647"/>
              <a:gd name="T1" fmla="*/ 0 h 21600"/>
              <a:gd name="T2" fmla="*/ 0 w 21647"/>
              <a:gd name="T3" fmla="*/ 21600 h 21600"/>
              <a:gd name="T4" fmla="*/ 47 w 2164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7" h="21600" fill="none" extrusionOk="0">
                <a:moveTo>
                  <a:pt x="21647" y="0"/>
                </a:moveTo>
                <a:cubicBezTo>
                  <a:pt x="21647" y="11929"/>
                  <a:pt x="11976" y="21600"/>
                  <a:pt x="47" y="21600"/>
                </a:cubicBezTo>
                <a:cubicBezTo>
                  <a:pt x="31" y="21600"/>
                  <a:pt x="15" y="21599"/>
                  <a:pt x="0" y="21599"/>
                </a:cubicBezTo>
              </a:path>
              <a:path w="21647" h="21600" stroke="0" extrusionOk="0">
                <a:moveTo>
                  <a:pt x="21647" y="0"/>
                </a:moveTo>
                <a:cubicBezTo>
                  <a:pt x="21647" y="11929"/>
                  <a:pt x="11976" y="21600"/>
                  <a:pt x="47" y="21600"/>
                </a:cubicBezTo>
                <a:cubicBezTo>
                  <a:pt x="31" y="21600"/>
                  <a:pt x="15" y="21599"/>
                  <a:pt x="0" y="21599"/>
                </a:cubicBezTo>
                <a:lnTo>
                  <a:pt x="47" y="0"/>
                </a:lnTo>
                <a:close/>
              </a:path>
            </a:pathLst>
          </a:custGeom>
          <a:solidFill>
            <a:srgbClr val="FE9B03"/>
          </a:solidFill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04" name="Freeform 32"/>
          <p:cNvSpPr>
            <a:spLocks/>
          </p:cNvSpPr>
          <p:nvPr/>
        </p:nvSpPr>
        <p:spPr bwMode="auto">
          <a:xfrm>
            <a:off x="928688" y="738188"/>
            <a:ext cx="158750" cy="146050"/>
          </a:xfrm>
          <a:custGeom>
            <a:avLst/>
            <a:gdLst/>
            <a:ahLst/>
            <a:cxnLst>
              <a:cxn ang="0">
                <a:pos x="96" y="25"/>
              </a:cxn>
              <a:cxn ang="0">
                <a:pos x="95" y="13"/>
              </a:cxn>
              <a:cxn ang="0">
                <a:pos x="86" y="8"/>
              </a:cxn>
              <a:cxn ang="0">
                <a:pos x="75" y="4"/>
              </a:cxn>
              <a:cxn ang="0">
                <a:pos x="66" y="0"/>
              </a:cxn>
              <a:cxn ang="0">
                <a:pos x="55" y="0"/>
              </a:cxn>
              <a:cxn ang="0">
                <a:pos x="45" y="0"/>
              </a:cxn>
              <a:cxn ang="0">
                <a:pos x="37" y="8"/>
              </a:cxn>
              <a:cxn ang="0">
                <a:pos x="28" y="13"/>
              </a:cxn>
              <a:cxn ang="0">
                <a:pos x="21" y="23"/>
              </a:cxn>
              <a:cxn ang="0">
                <a:pos x="12" y="29"/>
              </a:cxn>
              <a:cxn ang="0">
                <a:pos x="6" y="39"/>
              </a:cxn>
              <a:cxn ang="0">
                <a:pos x="2" y="50"/>
              </a:cxn>
              <a:cxn ang="0">
                <a:pos x="0" y="64"/>
              </a:cxn>
              <a:cxn ang="0">
                <a:pos x="0" y="77"/>
              </a:cxn>
              <a:cxn ang="0">
                <a:pos x="9" y="83"/>
              </a:cxn>
              <a:cxn ang="0">
                <a:pos x="18" y="89"/>
              </a:cxn>
              <a:cxn ang="0">
                <a:pos x="28" y="91"/>
              </a:cxn>
              <a:cxn ang="0">
                <a:pos x="39" y="91"/>
              </a:cxn>
              <a:cxn ang="0">
                <a:pos x="49" y="91"/>
              </a:cxn>
              <a:cxn ang="0">
                <a:pos x="59" y="89"/>
              </a:cxn>
              <a:cxn ang="0">
                <a:pos x="69" y="85"/>
              </a:cxn>
              <a:cxn ang="0">
                <a:pos x="77" y="75"/>
              </a:cxn>
              <a:cxn ang="0">
                <a:pos x="84" y="65"/>
              </a:cxn>
              <a:cxn ang="0">
                <a:pos x="91" y="56"/>
              </a:cxn>
              <a:cxn ang="0">
                <a:pos x="96" y="45"/>
              </a:cxn>
              <a:cxn ang="0">
                <a:pos x="99" y="31"/>
              </a:cxn>
              <a:cxn ang="0">
                <a:pos x="96" y="25"/>
              </a:cxn>
            </a:cxnLst>
            <a:rect l="0" t="0" r="r" b="b"/>
            <a:pathLst>
              <a:path w="100" h="92">
                <a:moveTo>
                  <a:pt x="96" y="25"/>
                </a:moveTo>
                <a:lnTo>
                  <a:pt x="95" y="13"/>
                </a:lnTo>
                <a:lnTo>
                  <a:pt x="86" y="8"/>
                </a:lnTo>
                <a:lnTo>
                  <a:pt x="75" y="4"/>
                </a:lnTo>
                <a:lnTo>
                  <a:pt x="66" y="0"/>
                </a:lnTo>
                <a:lnTo>
                  <a:pt x="55" y="0"/>
                </a:lnTo>
                <a:lnTo>
                  <a:pt x="45" y="0"/>
                </a:lnTo>
                <a:lnTo>
                  <a:pt x="37" y="8"/>
                </a:lnTo>
                <a:lnTo>
                  <a:pt x="28" y="13"/>
                </a:lnTo>
                <a:lnTo>
                  <a:pt x="21" y="23"/>
                </a:lnTo>
                <a:lnTo>
                  <a:pt x="12" y="29"/>
                </a:lnTo>
                <a:lnTo>
                  <a:pt x="6" y="39"/>
                </a:lnTo>
                <a:lnTo>
                  <a:pt x="2" y="50"/>
                </a:lnTo>
                <a:lnTo>
                  <a:pt x="0" y="64"/>
                </a:lnTo>
                <a:lnTo>
                  <a:pt x="0" y="77"/>
                </a:lnTo>
                <a:lnTo>
                  <a:pt x="9" y="83"/>
                </a:lnTo>
                <a:lnTo>
                  <a:pt x="18" y="89"/>
                </a:lnTo>
                <a:lnTo>
                  <a:pt x="28" y="91"/>
                </a:lnTo>
                <a:lnTo>
                  <a:pt x="39" y="91"/>
                </a:lnTo>
                <a:lnTo>
                  <a:pt x="49" y="91"/>
                </a:lnTo>
                <a:lnTo>
                  <a:pt x="59" y="89"/>
                </a:lnTo>
                <a:lnTo>
                  <a:pt x="69" y="85"/>
                </a:lnTo>
                <a:lnTo>
                  <a:pt x="77" y="75"/>
                </a:lnTo>
                <a:lnTo>
                  <a:pt x="84" y="65"/>
                </a:lnTo>
                <a:lnTo>
                  <a:pt x="91" y="56"/>
                </a:lnTo>
                <a:lnTo>
                  <a:pt x="96" y="45"/>
                </a:lnTo>
                <a:lnTo>
                  <a:pt x="99" y="31"/>
                </a:lnTo>
                <a:lnTo>
                  <a:pt x="96" y="25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705" name="Freeform 33"/>
          <p:cNvSpPr>
            <a:spLocks/>
          </p:cNvSpPr>
          <p:nvPr/>
        </p:nvSpPr>
        <p:spPr bwMode="auto">
          <a:xfrm>
            <a:off x="769938" y="596900"/>
            <a:ext cx="450850" cy="477838"/>
          </a:xfrm>
          <a:custGeom>
            <a:avLst/>
            <a:gdLst/>
            <a:ahLst/>
            <a:cxnLst>
              <a:cxn ang="0">
                <a:pos x="130" y="0"/>
              </a:cxn>
              <a:cxn ang="0">
                <a:pos x="197" y="29"/>
              </a:cxn>
              <a:cxn ang="0">
                <a:pos x="274" y="25"/>
              </a:cxn>
              <a:cxn ang="0">
                <a:pos x="221" y="48"/>
              </a:cxn>
              <a:cxn ang="0">
                <a:pos x="227" y="56"/>
              </a:cxn>
              <a:cxn ang="0">
                <a:pos x="267" y="78"/>
              </a:cxn>
              <a:cxn ang="0">
                <a:pos x="283" y="176"/>
              </a:cxn>
              <a:cxn ang="0">
                <a:pos x="257" y="128"/>
              </a:cxn>
              <a:cxn ang="0">
                <a:pos x="241" y="130"/>
              </a:cxn>
              <a:cxn ang="0">
                <a:pos x="232" y="176"/>
              </a:cxn>
              <a:cxn ang="0">
                <a:pos x="202" y="199"/>
              </a:cxn>
              <a:cxn ang="0">
                <a:pos x="186" y="267"/>
              </a:cxn>
              <a:cxn ang="0">
                <a:pos x="160" y="215"/>
              </a:cxn>
              <a:cxn ang="0">
                <a:pos x="128" y="213"/>
              </a:cxn>
              <a:cxn ang="0">
                <a:pos x="112" y="242"/>
              </a:cxn>
              <a:cxn ang="0">
                <a:pos x="105" y="300"/>
              </a:cxn>
              <a:cxn ang="0">
                <a:pos x="88" y="220"/>
              </a:cxn>
              <a:cxn ang="0">
                <a:pos x="47" y="192"/>
              </a:cxn>
              <a:cxn ang="0">
                <a:pos x="0" y="109"/>
              </a:cxn>
              <a:cxn ang="0">
                <a:pos x="27" y="68"/>
              </a:cxn>
              <a:cxn ang="0">
                <a:pos x="52" y="161"/>
              </a:cxn>
              <a:cxn ang="0">
                <a:pos x="68" y="82"/>
              </a:cxn>
              <a:cxn ang="0">
                <a:pos x="102" y="52"/>
              </a:cxn>
              <a:cxn ang="0">
                <a:pos x="132" y="80"/>
              </a:cxn>
              <a:cxn ang="0">
                <a:pos x="151" y="72"/>
              </a:cxn>
              <a:cxn ang="0">
                <a:pos x="172" y="70"/>
              </a:cxn>
              <a:cxn ang="0">
                <a:pos x="193" y="74"/>
              </a:cxn>
              <a:cxn ang="0">
                <a:pos x="211" y="87"/>
              </a:cxn>
              <a:cxn ang="0">
                <a:pos x="221" y="105"/>
              </a:cxn>
              <a:cxn ang="0">
                <a:pos x="215" y="132"/>
              </a:cxn>
              <a:cxn ang="0">
                <a:pos x="205" y="153"/>
              </a:cxn>
              <a:cxn ang="0">
                <a:pos x="191" y="174"/>
              </a:cxn>
              <a:cxn ang="0">
                <a:pos x="174" y="186"/>
              </a:cxn>
              <a:cxn ang="0">
                <a:pos x="155" y="197"/>
              </a:cxn>
              <a:cxn ang="0">
                <a:pos x="135" y="201"/>
              </a:cxn>
              <a:cxn ang="0">
                <a:pos x="114" y="197"/>
              </a:cxn>
              <a:cxn ang="0">
                <a:pos x="94" y="188"/>
              </a:cxn>
              <a:cxn ang="0">
                <a:pos x="82" y="172"/>
              </a:cxn>
              <a:cxn ang="0">
                <a:pos x="84" y="145"/>
              </a:cxn>
              <a:cxn ang="0">
                <a:pos x="95" y="124"/>
              </a:cxn>
              <a:cxn ang="0">
                <a:pos x="107" y="102"/>
              </a:cxn>
              <a:cxn ang="0">
                <a:pos x="124" y="87"/>
              </a:cxn>
            </a:cxnLst>
            <a:rect l="0" t="0" r="r" b="b"/>
            <a:pathLst>
              <a:path w="284" h="301">
                <a:moveTo>
                  <a:pt x="103" y="48"/>
                </a:moveTo>
                <a:lnTo>
                  <a:pt x="130" y="0"/>
                </a:lnTo>
                <a:lnTo>
                  <a:pt x="155" y="58"/>
                </a:lnTo>
                <a:lnTo>
                  <a:pt x="197" y="29"/>
                </a:lnTo>
                <a:lnTo>
                  <a:pt x="229" y="24"/>
                </a:lnTo>
                <a:lnTo>
                  <a:pt x="274" y="25"/>
                </a:lnTo>
                <a:lnTo>
                  <a:pt x="253" y="45"/>
                </a:lnTo>
                <a:lnTo>
                  <a:pt x="221" y="48"/>
                </a:lnTo>
                <a:lnTo>
                  <a:pt x="204" y="62"/>
                </a:lnTo>
                <a:lnTo>
                  <a:pt x="227" y="56"/>
                </a:lnTo>
                <a:lnTo>
                  <a:pt x="244" y="64"/>
                </a:lnTo>
                <a:lnTo>
                  <a:pt x="267" y="78"/>
                </a:lnTo>
                <a:lnTo>
                  <a:pt x="277" y="106"/>
                </a:lnTo>
                <a:lnTo>
                  <a:pt x="283" y="176"/>
                </a:lnTo>
                <a:lnTo>
                  <a:pt x="264" y="158"/>
                </a:lnTo>
                <a:lnTo>
                  <a:pt x="257" y="128"/>
                </a:lnTo>
                <a:lnTo>
                  <a:pt x="244" y="118"/>
                </a:lnTo>
                <a:lnTo>
                  <a:pt x="241" y="130"/>
                </a:lnTo>
                <a:lnTo>
                  <a:pt x="237" y="164"/>
                </a:lnTo>
                <a:lnTo>
                  <a:pt x="232" y="176"/>
                </a:lnTo>
                <a:lnTo>
                  <a:pt x="204" y="182"/>
                </a:lnTo>
                <a:lnTo>
                  <a:pt x="202" y="199"/>
                </a:lnTo>
                <a:lnTo>
                  <a:pt x="191" y="240"/>
                </a:lnTo>
                <a:lnTo>
                  <a:pt x="186" y="267"/>
                </a:lnTo>
                <a:lnTo>
                  <a:pt x="170" y="216"/>
                </a:lnTo>
                <a:lnTo>
                  <a:pt x="160" y="215"/>
                </a:lnTo>
                <a:lnTo>
                  <a:pt x="139" y="213"/>
                </a:lnTo>
                <a:lnTo>
                  <a:pt x="128" y="213"/>
                </a:lnTo>
                <a:lnTo>
                  <a:pt x="117" y="228"/>
                </a:lnTo>
                <a:lnTo>
                  <a:pt x="112" y="242"/>
                </a:lnTo>
                <a:lnTo>
                  <a:pt x="112" y="263"/>
                </a:lnTo>
                <a:lnTo>
                  <a:pt x="105" y="300"/>
                </a:lnTo>
                <a:lnTo>
                  <a:pt x="82" y="267"/>
                </a:lnTo>
                <a:lnTo>
                  <a:pt x="88" y="220"/>
                </a:lnTo>
                <a:lnTo>
                  <a:pt x="94" y="201"/>
                </a:lnTo>
                <a:lnTo>
                  <a:pt x="47" y="192"/>
                </a:lnTo>
                <a:lnTo>
                  <a:pt x="5" y="154"/>
                </a:lnTo>
                <a:lnTo>
                  <a:pt x="0" y="109"/>
                </a:lnTo>
                <a:lnTo>
                  <a:pt x="27" y="35"/>
                </a:lnTo>
                <a:lnTo>
                  <a:pt x="27" y="68"/>
                </a:lnTo>
                <a:lnTo>
                  <a:pt x="22" y="120"/>
                </a:lnTo>
                <a:lnTo>
                  <a:pt x="52" y="161"/>
                </a:lnTo>
                <a:lnTo>
                  <a:pt x="76" y="126"/>
                </a:lnTo>
                <a:lnTo>
                  <a:pt x="68" y="82"/>
                </a:lnTo>
                <a:lnTo>
                  <a:pt x="70" y="28"/>
                </a:lnTo>
                <a:lnTo>
                  <a:pt x="102" y="52"/>
                </a:lnTo>
                <a:lnTo>
                  <a:pt x="102" y="51"/>
                </a:lnTo>
                <a:lnTo>
                  <a:pt x="132" y="80"/>
                </a:lnTo>
                <a:lnTo>
                  <a:pt x="140" y="74"/>
                </a:lnTo>
                <a:lnTo>
                  <a:pt x="151" y="72"/>
                </a:lnTo>
                <a:lnTo>
                  <a:pt x="161" y="70"/>
                </a:lnTo>
                <a:lnTo>
                  <a:pt x="172" y="70"/>
                </a:lnTo>
                <a:lnTo>
                  <a:pt x="183" y="70"/>
                </a:lnTo>
                <a:lnTo>
                  <a:pt x="193" y="74"/>
                </a:lnTo>
                <a:lnTo>
                  <a:pt x="204" y="78"/>
                </a:lnTo>
                <a:lnTo>
                  <a:pt x="211" y="87"/>
                </a:lnTo>
                <a:lnTo>
                  <a:pt x="220" y="93"/>
                </a:lnTo>
                <a:lnTo>
                  <a:pt x="221" y="105"/>
                </a:lnTo>
                <a:lnTo>
                  <a:pt x="219" y="118"/>
                </a:lnTo>
                <a:lnTo>
                  <a:pt x="215" y="132"/>
                </a:lnTo>
                <a:lnTo>
                  <a:pt x="211" y="143"/>
                </a:lnTo>
                <a:lnTo>
                  <a:pt x="205" y="153"/>
                </a:lnTo>
                <a:lnTo>
                  <a:pt x="197" y="162"/>
                </a:lnTo>
                <a:lnTo>
                  <a:pt x="191" y="174"/>
                </a:lnTo>
                <a:lnTo>
                  <a:pt x="183" y="180"/>
                </a:lnTo>
                <a:lnTo>
                  <a:pt x="174" y="186"/>
                </a:lnTo>
                <a:lnTo>
                  <a:pt x="165" y="192"/>
                </a:lnTo>
                <a:lnTo>
                  <a:pt x="155" y="197"/>
                </a:lnTo>
                <a:lnTo>
                  <a:pt x="145" y="201"/>
                </a:lnTo>
                <a:lnTo>
                  <a:pt x="135" y="201"/>
                </a:lnTo>
                <a:lnTo>
                  <a:pt x="124" y="201"/>
                </a:lnTo>
                <a:lnTo>
                  <a:pt x="114" y="197"/>
                </a:lnTo>
                <a:lnTo>
                  <a:pt x="105" y="192"/>
                </a:lnTo>
                <a:lnTo>
                  <a:pt x="94" y="188"/>
                </a:lnTo>
                <a:lnTo>
                  <a:pt x="85" y="184"/>
                </a:lnTo>
                <a:lnTo>
                  <a:pt x="82" y="172"/>
                </a:lnTo>
                <a:lnTo>
                  <a:pt x="82" y="158"/>
                </a:lnTo>
                <a:lnTo>
                  <a:pt x="84" y="145"/>
                </a:lnTo>
                <a:lnTo>
                  <a:pt x="88" y="134"/>
                </a:lnTo>
                <a:lnTo>
                  <a:pt x="95" y="124"/>
                </a:lnTo>
                <a:lnTo>
                  <a:pt x="100" y="112"/>
                </a:lnTo>
                <a:lnTo>
                  <a:pt x="107" y="102"/>
                </a:lnTo>
                <a:lnTo>
                  <a:pt x="117" y="95"/>
                </a:lnTo>
                <a:lnTo>
                  <a:pt x="124" y="87"/>
                </a:lnTo>
                <a:lnTo>
                  <a:pt x="103" y="48"/>
                </a:lnTo>
              </a:path>
            </a:pathLst>
          </a:custGeom>
          <a:solidFill>
            <a:srgbClr val="FAFD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338138" y="1243013"/>
            <a:ext cx="2038350" cy="449262"/>
            <a:chOff x="213" y="783"/>
            <a:chExt cx="1284" cy="283"/>
          </a:xfrm>
        </p:grpSpPr>
        <p:sp>
          <p:nvSpPr>
            <p:cNvPr id="28707" name="Rectangle 35"/>
            <p:cNvSpPr>
              <a:spLocks noChangeArrowheads="1"/>
            </p:cNvSpPr>
            <p:nvPr/>
          </p:nvSpPr>
          <p:spPr bwMode="auto">
            <a:xfrm>
              <a:off x="213" y="783"/>
              <a:ext cx="12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SOLAR PARTICLE EVENT</a:t>
              </a:r>
            </a:p>
          </p:txBody>
        </p:sp>
        <p:sp>
          <p:nvSpPr>
            <p:cNvPr id="28708" name="Rectangle 36"/>
            <p:cNvSpPr>
              <a:spLocks noChangeArrowheads="1"/>
            </p:cNvSpPr>
            <p:nvPr/>
          </p:nvSpPr>
          <p:spPr bwMode="auto">
            <a:xfrm>
              <a:off x="289" y="893"/>
              <a:ext cx="110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1200">
                  <a:solidFill>
                    <a:srgbClr val="FDFDFD"/>
                  </a:solidFill>
                </a:rPr>
                <a:t>(Protons to Iron Nuclei)</a:t>
              </a:r>
            </a:p>
          </p:txBody>
        </p:sp>
      </p:grpSp>
      <p:sp>
        <p:nvSpPr>
          <p:cNvPr id="28713" name="Freeform 41"/>
          <p:cNvSpPr>
            <a:spLocks/>
          </p:cNvSpPr>
          <p:nvPr/>
        </p:nvSpPr>
        <p:spPr bwMode="auto">
          <a:xfrm>
            <a:off x="1238250" y="1660525"/>
            <a:ext cx="1143000" cy="509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0"/>
              </a:cxn>
              <a:cxn ang="0">
                <a:pos x="719" y="64"/>
              </a:cxn>
            </a:cxnLst>
            <a:rect l="0" t="0" r="r" b="b"/>
            <a:pathLst>
              <a:path w="720" h="321">
                <a:moveTo>
                  <a:pt x="0" y="0"/>
                </a:moveTo>
                <a:lnTo>
                  <a:pt x="0" y="320"/>
                </a:lnTo>
                <a:lnTo>
                  <a:pt x="719" y="64"/>
                </a:lnTo>
              </a:path>
            </a:pathLst>
          </a:custGeom>
          <a:noFill/>
          <a:ln w="12700" cap="rnd" cmpd="sng">
            <a:solidFill>
              <a:srgbClr val="FDFDFD"/>
            </a:solidFill>
            <a:prstDash val="solid"/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714" name="Line 42"/>
          <p:cNvSpPr>
            <a:spLocks noChangeShapeType="1"/>
          </p:cNvSpPr>
          <p:nvPr/>
        </p:nvSpPr>
        <p:spPr bwMode="auto">
          <a:xfrm flipV="1">
            <a:off x="581025" y="4095750"/>
            <a:ext cx="792163" cy="15875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15" name="Arc 43"/>
          <p:cNvSpPr>
            <a:spLocks/>
          </p:cNvSpPr>
          <p:nvPr/>
        </p:nvSpPr>
        <p:spPr bwMode="auto">
          <a:xfrm>
            <a:off x="1379538" y="4076700"/>
            <a:ext cx="1411287" cy="1581150"/>
          </a:xfrm>
          <a:custGeom>
            <a:avLst/>
            <a:gdLst>
              <a:gd name="G0" fmla="+- 2275 0 0"/>
              <a:gd name="G1" fmla="+- 21600 0 0"/>
              <a:gd name="G2" fmla="+- 21600 0 0"/>
              <a:gd name="T0" fmla="*/ 0 w 19277"/>
              <a:gd name="T1" fmla="*/ 120 h 21600"/>
              <a:gd name="T2" fmla="*/ 19277 w 19277"/>
              <a:gd name="T3" fmla="*/ 8278 h 21600"/>
              <a:gd name="T4" fmla="*/ 2275 w 1927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77" h="21600" fill="none" extrusionOk="0">
                <a:moveTo>
                  <a:pt x="0" y="120"/>
                </a:moveTo>
                <a:cubicBezTo>
                  <a:pt x="755" y="40"/>
                  <a:pt x="1515" y="-1"/>
                  <a:pt x="2275" y="0"/>
                </a:cubicBezTo>
                <a:cubicBezTo>
                  <a:pt x="8913" y="0"/>
                  <a:pt x="15182" y="3052"/>
                  <a:pt x="19277" y="8277"/>
                </a:cubicBezTo>
              </a:path>
              <a:path w="19277" h="21600" stroke="0" extrusionOk="0">
                <a:moveTo>
                  <a:pt x="0" y="120"/>
                </a:moveTo>
                <a:cubicBezTo>
                  <a:pt x="755" y="40"/>
                  <a:pt x="1515" y="-1"/>
                  <a:pt x="2275" y="0"/>
                </a:cubicBezTo>
                <a:cubicBezTo>
                  <a:pt x="8913" y="0"/>
                  <a:pt x="15182" y="3052"/>
                  <a:pt x="19277" y="8277"/>
                </a:cubicBezTo>
                <a:lnTo>
                  <a:pt x="2275" y="21600"/>
                </a:lnTo>
                <a:close/>
              </a:path>
            </a:pathLst>
          </a:custGeom>
          <a:noFill/>
          <a:ln w="25400" cap="rnd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16" name="Line 44"/>
          <p:cNvSpPr>
            <a:spLocks noChangeShapeType="1"/>
          </p:cNvSpPr>
          <p:nvPr/>
        </p:nvSpPr>
        <p:spPr bwMode="auto">
          <a:xfrm>
            <a:off x="2776538" y="4675188"/>
            <a:ext cx="744537" cy="86995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17" name="Arc 45"/>
          <p:cNvSpPr>
            <a:spLocks/>
          </p:cNvSpPr>
          <p:nvPr/>
        </p:nvSpPr>
        <p:spPr bwMode="auto">
          <a:xfrm>
            <a:off x="1168400" y="3563938"/>
            <a:ext cx="2779713" cy="3190875"/>
          </a:xfrm>
          <a:custGeom>
            <a:avLst/>
            <a:gdLst>
              <a:gd name="G0" fmla="+- 5231 0 0"/>
              <a:gd name="G1" fmla="+- 21600 0 0"/>
              <a:gd name="G2" fmla="+- 21600 0 0"/>
              <a:gd name="T0" fmla="*/ 0 w 18813"/>
              <a:gd name="T1" fmla="*/ 643 h 21600"/>
              <a:gd name="T2" fmla="*/ 18813 w 18813"/>
              <a:gd name="T3" fmla="*/ 4805 h 21600"/>
              <a:gd name="T4" fmla="*/ 5231 w 188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813" h="21600" fill="none" extrusionOk="0">
                <a:moveTo>
                  <a:pt x="-1" y="642"/>
                </a:moveTo>
                <a:cubicBezTo>
                  <a:pt x="1710" y="215"/>
                  <a:pt x="3467" y="-1"/>
                  <a:pt x="5231" y="0"/>
                </a:cubicBezTo>
                <a:cubicBezTo>
                  <a:pt x="10174" y="0"/>
                  <a:pt x="14969" y="1695"/>
                  <a:pt x="18813" y="4804"/>
                </a:cubicBezTo>
              </a:path>
              <a:path w="18813" h="21600" stroke="0" extrusionOk="0">
                <a:moveTo>
                  <a:pt x="-1" y="642"/>
                </a:moveTo>
                <a:cubicBezTo>
                  <a:pt x="1710" y="215"/>
                  <a:pt x="3467" y="-1"/>
                  <a:pt x="5231" y="0"/>
                </a:cubicBezTo>
                <a:cubicBezTo>
                  <a:pt x="10174" y="0"/>
                  <a:pt x="14969" y="1695"/>
                  <a:pt x="18813" y="4804"/>
                </a:cubicBezTo>
                <a:lnTo>
                  <a:pt x="5231" y="21600"/>
                </a:lnTo>
                <a:close/>
              </a:path>
            </a:pathLst>
          </a:custGeom>
          <a:noFill/>
          <a:ln w="25400" cap="rnd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18" name="Line 46"/>
          <p:cNvSpPr>
            <a:spLocks noChangeShapeType="1"/>
          </p:cNvSpPr>
          <p:nvPr/>
        </p:nvSpPr>
        <p:spPr bwMode="auto">
          <a:xfrm>
            <a:off x="3935413" y="4267200"/>
            <a:ext cx="1155700" cy="814388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19" name="Line 47"/>
          <p:cNvSpPr>
            <a:spLocks noChangeShapeType="1"/>
          </p:cNvSpPr>
          <p:nvPr/>
        </p:nvSpPr>
        <p:spPr bwMode="auto">
          <a:xfrm flipH="1">
            <a:off x="561975" y="3659188"/>
            <a:ext cx="652463" cy="142875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48"/>
          <p:cNvGrpSpPr>
            <a:grpSpLocks/>
          </p:cNvGrpSpPr>
          <p:nvPr/>
        </p:nvGrpSpPr>
        <p:grpSpPr bwMode="auto">
          <a:xfrm>
            <a:off x="4605338" y="2259013"/>
            <a:ext cx="2862262" cy="2144712"/>
            <a:chOff x="2901" y="1423"/>
            <a:chExt cx="1803" cy="1351"/>
          </a:xfrm>
        </p:grpSpPr>
        <p:sp useBgFill="1">
          <p:nvSpPr>
            <p:cNvPr id="28721" name="Freeform 49"/>
            <p:cNvSpPr>
              <a:spLocks/>
            </p:cNvSpPr>
            <p:nvPr/>
          </p:nvSpPr>
          <p:spPr bwMode="auto">
            <a:xfrm>
              <a:off x="2901" y="1423"/>
              <a:ext cx="1803" cy="672"/>
            </a:xfrm>
            <a:custGeom>
              <a:avLst/>
              <a:gdLst/>
              <a:ahLst/>
              <a:cxnLst>
                <a:cxn ang="0">
                  <a:pos x="0" y="671"/>
                </a:cxn>
                <a:cxn ang="0">
                  <a:pos x="36" y="547"/>
                </a:cxn>
                <a:cxn ang="0">
                  <a:pos x="72" y="479"/>
                </a:cxn>
                <a:cxn ang="0">
                  <a:pos x="108" y="425"/>
                </a:cxn>
                <a:cxn ang="0">
                  <a:pos x="145" y="379"/>
                </a:cxn>
                <a:cxn ang="0">
                  <a:pos x="180" y="339"/>
                </a:cxn>
                <a:cxn ang="0">
                  <a:pos x="216" y="303"/>
                </a:cxn>
                <a:cxn ang="0">
                  <a:pos x="252" y="269"/>
                </a:cxn>
                <a:cxn ang="0">
                  <a:pos x="289" y="240"/>
                </a:cxn>
                <a:cxn ang="0">
                  <a:pos x="324" y="213"/>
                </a:cxn>
                <a:cxn ang="0">
                  <a:pos x="360" y="189"/>
                </a:cxn>
                <a:cxn ang="0">
                  <a:pos x="396" y="165"/>
                </a:cxn>
                <a:cxn ang="0">
                  <a:pos x="433" y="144"/>
                </a:cxn>
                <a:cxn ang="0">
                  <a:pos x="468" y="125"/>
                </a:cxn>
                <a:cxn ang="0">
                  <a:pos x="505" y="107"/>
                </a:cxn>
                <a:cxn ang="0">
                  <a:pos x="541" y="91"/>
                </a:cxn>
                <a:cxn ang="0">
                  <a:pos x="577" y="76"/>
                </a:cxn>
                <a:cxn ang="0">
                  <a:pos x="613" y="63"/>
                </a:cxn>
                <a:cxn ang="0">
                  <a:pos x="648" y="52"/>
                </a:cxn>
                <a:cxn ang="0">
                  <a:pos x="685" y="41"/>
                </a:cxn>
                <a:cxn ang="0">
                  <a:pos x="720" y="32"/>
                </a:cxn>
                <a:cxn ang="0">
                  <a:pos x="757" y="24"/>
                </a:cxn>
                <a:cxn ang="0">
                  <a:pos x="794" y="17"/>
                </a:cxn>
                <a:cxn ang="0">
                  <a:pos x="829" y="11"/>
                </a:cxn>
                <a:cxn ang="0">
                  <a:pos x="865" y="6"/>
                </a:cxn>
                <a:cxn ang="0">
                  <a:pos x="901" y="3"/>
                </a:cxn>
                <a:cxn ang="0">
                  <a:pos x="937" y="2"/>
                </a:cxn>
                <a:cxn ang="0">
                  <a:pos x="973" y="0"/>
                </a:cxn>
                <a:cxn ang="0">
                  <a:pos x="1009" y="1"/>
                </a:cxn>
                <a:cxn ang="0">
                  <a:pos x="1046" y="3"/>
                </a:cxn>
                <a:cxn ang="0">
                  <a:pos x="1082" y="5"/>
                </a:cxn>
                <a:cxn ang="0">
                  <a:pos x="1118" y="9"/>
                </a:cxn>
                <a:cxn ang="0">
                  <a:pos x="1153" y="15"/>
                </a:cxn>
                <a:cxn ang="0">
                  <a:pos x="1189" y="21"/>
                </a:cxn>
                <a:cxn ang="0">
                  <a:pos x="1225" y="29"/>
                </a:cxn>
                <a:cxn ang="0">
                  <a:pos x="1262" y="39"/>
                </a:cxn>
                <a:cxn ang="0">
                  <a:pos x="1298" y="49"/>
                </a:cxn>
                <a:cxn ang="0">
                  <a:pos x="1334" y="63"/>
                </a:cxn>
                <a:cxn ang="0">
                  <a:pos x="1370" y="77"/>
                </a:cxn>
                <a:cxn ang="0">
                  <a:pos x="1406" y="95"/>
                </a:cxn>
                <a:cxn ang="0">
                  <a:pos x="1442" y="112"/>
                </a:cxn>
                <a:cxn ang="0">
                  <a:pos x="1478" y="134"/>
                </a:cxn>
                <a:cxn ang="0">
                  <a:pos x="1514" y="157"/>
                </a:cxn>
                <a:cxn ang="0">
                  <a:pos x="1550" y="184"/>
                </a:cxn>
                <a:cxn ang="0">
                  <a:pos x="1586" y="214"/>
                </a:cxn>
                <a:cxn ang="0">
                  <a:pos x="1622" y="248"/>
                </a:cxn>
                <a:cxn ang="0">
                  <a:pos x="1658" y="288"/>
                </a:cxn>
                <a:cxn ang="0">
                  <a:pos x="1694" y="335"/>
                </a:cxn>
                <a:cxn ang="0">
                  <a:pos x="1730" y="394"/>
                </a:cxn>
                <a:cxn ang="0">
                  <a:pos x="1766" y="473"/>
                </a:cxn>
                <a:cxn ang="0">
                  <a:pos x="1802" y="671"/>
                </a:cxn>
              </a:cxnLst>
              <a:rect l="0" t="0" r="r" b="b"/>
              <a:pathLst>
                <a:path w="1803" h="672">
                  <a:moveTo>
                    <a:pt x="0" y="671"/>
                  </a:moveTo>
                  <a:lnTo>
                    <a:pt x="36" y="547"/>
                  </a:lnTo>
                  <a:lnTo>
                    <a:pt x="72" y="479"/>
                  </a:lnTo>
                  <a:lnTo>
                    <a:pt x="108" y="425"/>
                  </a:lnTo>
                  <a:lnTo>
                    <a:pt x="145" y="379"/>
                  </a:lnTo>
                  <a:lnTo>
                    <a:pt x="180" y="339"/>
                  </a:lnTo>
                  <a:lnTo>
                    <a:pt x="216" y="303"/>
                  </a:lnTo>
                  <a:lnTo>
                    <a:pt x="252" y="269"/>
                  </a:lnTo>
                  <a:lnTo>
                    <a:pt x="289" y="240"/>
                  </a:lnTo>
                  <a:lnTo>
                    <a:pt x="324" y="213"/>
                  </a:lnTo>
                  <a:lnTo>
                    <a:pt x="360" y="189"/>
                  </a:lnTo>
                  <a:lnTo>
                    <a:pt x="396" y="165"/>
                  </a:lnTo>
                  <a:lnTo>
                    <a:pt x="433" y="144"/>
                  </a:lnTo>
                  <a:lnTo>
                    <a:pt x="468" y="125"/>
                  </a:lnTo>
                  <a:lnTo>
                    <a:pt x="505" y="107"/>
                  </a:lnTo>
                  <a:lnTo>
                    <a:pt x="541" y="91"/>
                  </a:lnTo>
                  <a:lnTo>
                    <a:pt x="577" y="76"/>
                  </a:lnTo>
                  <a:lnTo>
                    <a:pt x="613" y="63"/>
                  </a:lnTo>
                  <a:lnTo>
                    <a:pt x="648" y="52"/>
                  </a:lnTo>
                  <a:lnTo>
                    <a:pt x="685" y="41"/>
                  </a:lnTo>
                  <a:lnTo>
                    <a:pt x="720" y="32"/>
                  </a:lnTo>
                  <a:lnTo>
                    <a:pt x="757" y="24"/>
                  </a:lnTo>
                  <a:lnTo>
                    <a:pt x="794" y="17"/>
                  </a:lnTo>
                  <a:lnTo>
                    <a:pt x="829" y="11"/>
                  </a:lnTo>
                  <a:lnTo>
                    <a:pt x="865" y="6"/>
                  </a:lnTo>
                  <a:lnTo>
                    <a:pt x="901" y="3"/>
                  </a:lnTo>
                  <a:lnTo>
                    <a:pt x="937" y="2"/>
                  </a:lnTo>
                  <a:lnTo>
                    <a:pt x="973" y="0"/>
                  </a:lnTo>
                  <a:lnTo>
                    <a:pt x="1009" y="1"/>
                  </a:lnTo>
                  <a:lnTo>
                    <a:pt x="1046" y="3"/>
                  </a:lnTo>
                  <a:lnTo>
                    <a:pt x="1082" y="5"/>
                  </a:lnTo>
                  <a:lnTo>
                    <a:pt x="1118" y="9"/>
                  </a:lnTo>
                  <a:lnTo>
                    <a:pt x="1153" y="15"/>
                  </a:lnTo>
                  <a:lnTo>
                    <a:pt x="1189" y="21"/>
                  </a:lnTo>
                  <a:lnTo>
                    <a:pt x="1225" y="29"/>
                  </a:lnTo>
                  <a:lnTo>
                    <a:pt x="1262" y="39"/>
                  </a:lnTo>
                  <a:lnTo>
                    <a:pt x="1298" y="49"/>
                  </a:lnTo>
                  <a:lnTo>
                    <a:pt x="1334" y="63"/>
                  </a:lnTo>
                  <a:lnTo>
                    <a:pt x="1370" y="77"/>
                  </a:lnTo>
                  <a:lnTo>
                    <a:pt x="1406" y="95"/>
                  </a:lnTo>
                  <a:lnTo>
                    <a:pt x="1442" y="112"/>
                  </a:lnTo>
                  <a:lnTo>
                    <a:pt x="1478" y="134"/>
                  </a:lnTo>
                  <a:lnTo>
                    <a:pt x="1514" y="157"/>
                  </a:lnTo>
                  <a:lnTo>
                    <a:pt x="1550" y="184"/>
                  </a:lnTo>
                  <a:lnTo>
                    <a:pt x="1586" y="214"/>
                  </a:lnTo>
                  <a:lnTo>
                    <a:pt x="1622" y="248"/>
                  </a:lnTo>
                  <a:lnTo>
                    <a:pt x="1658" y="288"/>
                  </a:lnTo>
                  <a:lnTo>
                    <a:pt x="1694" y="335"/>
                  </a:lnTo>
                  <a:lnTo>
                    <a:pt x="1730" y="394"/>
                  </a:lnTo>
                  <a:lnTo>
                    <a:pt x="1766" y="473"/>
                  </a:lnTo>
                  <a:lnTo>
                    <a:pt x="1802" y="671"/>
                  </a:lnTo>
                </a:path>
              </a:pathLst>
            </a:custGeom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 useBgFill="1">
          <p:nvSpPr>
            <p:cNvPr id="28722" name="Freeform 50"/>
            <p:cNvSpPr>
              <a:spLocks/>
            </p:cNvSpPr>
            <p:nvPr/>
          </p:nvSpPr>
          <p:spPr bwMode="auto">
            <a:xfrm>
              <a:off x="2902" y="2102"/>
              <a:ext cx="1802" cy="6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4"/>
                </a:cxn>
                <a:cxn ang="0">
                  <a:pos x="72" y="192"/>
                </a:cxn>
                <a:cxn ang="0">
                  <a:pos x="108" y="246"/>
                </a:cxn>
                <a:cxn ang="0">
                  <a:pos x="144" y="292"/>
                </a:cxn>
                <a:cxn ang="0">
                  <a:pos x="180" y="333"/>
                </a:cxn>
                <a:cxn ang="0">
                  <a:pos x="216" y="369"/>
                </a:cxn>
                <a:cxn ang="0">
                  <a:pos x="252" y="403"/>
                </a:cxn>
                <a:cxn ang="0">
                  <a:pos x="288" y="431"/>
                </a:cxn>
                <a:cxn ang="0">
                  <a:pos x="324" y="459"/>
                </a:cxn>
                <a:cxn ang="0">
                  <a:pos x="360" y="483"/>
                </a:cxn>
                <a:cxn ang="0">
                  <a:pos x="396" y="506"/>
                </a:cxn>
                <a:cxn ang="0">
                  <a:pos x="432" y="528"/>
                </a:cxn>
                <a:cxn ang="0">
                  <a:pos x="468" y="547"/>
                </a:cxn>
                <a:cxn ang="0">
                  <a:pos x="504" y="565"/>
                </a:cxn>
                <a:cxn ang="0">
                  <a:pos x="541" y="581"/>
                </a:cxn>
                <a:cxn ang="0">
                  <a:pos x="577" y="595"/>
                </a:cxn>
                <a:cxn ang="0">
                  <a:pos x="613" y="608"/>
                </a:cxn>
                <a:cxn ang="0">
                  <a:pos x="648" y="619"/>
                </a:cxn>
                <a:cxn ang="0">
                  <a:pos x="684" y="630"/>
                </a:cxn>
                <a:cxn ang="0">
                  <a:pos x="720" y="639"/>
                </a:cxn>
                <a:cxn ang="0">
                  <a:pos x="757" y="648"/>
                </a:cxn>
                <a:cxn ang="0">
                  <a:pos x="793" y="655"/>
                </a:cxn>
                <a:cxn ang="0">
                  <a:pos x="828" y="660"/>
                </a:cxn>
                <a:cxn ang="0">
                  <a:pos x="865" y="665"/>
                </a:cxn>
                <a:cxn ang="0">
                  <a:pos x="901" y="668"/>
                </a:cxn>
                <a:cxn ang="0">
                  <a:pos x="937" y="669"/>
                </a:cxn>
                <a:cxn ang="0">
                  <a:pos x="973" y="671"/>
                </a:cxn>
                <a:cxn ang="0">
                  <a:pos x="1009" y="670"/>
                </a:cxn>
                <a:cxn ang="0">
                  <a:pos x="1045" y="669"/>
                </a:cxn>
                <a:cxn ang="0">
                  <a:pos x="1081" y="667"/>
                </a:cxn>
                <a:cxn ang="0">
                  <a:pos x="1117" y="662"/>
                </a:cxn>
                <a:cxn ang="0">
                  <a:pos x="1152" y="656"/>
                </a:cxn>
                <a:cxn ang="0">
                  <a:pos x="1188" y="650"/>
                </a:cxn>
                <a:cxn ang="0">
                  <a:pos x="1225" y="642"/>
                </a:cxn>
                <a:cxn ang="0">
                  <a:pos x="1261" y="633"/>
                </a:cxn>
                <a:cxn ang="0">
                  <a:pos x="1297" y="622"/>
                </a:cxn>
                <a:cxn ang="0">
                  <a:pos x="1333" y="608"/>
                </a:cxn>
                <a:cxn ang="0">
                  <a:pos x="1369" y="593"/>
                </a:cxn>
                <a:cxn ang="0">
                  <a:pos x="1405" y="577"/>
                </a:cxn>
                <a:cxn ang="0">
                  <a:pos x="1442" y="559"/>
                </a:cxn>
                <a:cxn ang="0">
                  <a:pos x="1477" y="537"/>
                </a:cxn>
                <a:cxn ang="0">
                  <a:pos x="1514" y="515"/>
                </a:cxn>
                <a:cxn ang="0">
                  <a:pos x="1549" y="487"/>
                </a:cxn>
                <a:cxn ang="0">
                  <a:pos x="1585" y="457"/>
                </a:cxn>
                <a:cxn ang="0">
                  <a:pos x="1621" y="424"/>
                </a:cxn>
                <a:cxn ang="0">
                  <a:pos x="1658" y="384"/>
                </a:cxn>
                <a:cxn ang="0">
                  <a:pos x="1693" y="337"/>
                </a:cxn>
                <a:cxn ang="0">
                  <a:pos x="1729" y="278"/>
                </a:cxn>
                <a:cxn ang="0">
                  <a:pos x="1765" y="199"/>
                </a:cxn>
                <a:cxn ang="0">
                  <a:pos x="1801" y="0"/>
                </a:cxn>
              </a:cxnLst>
              <a:rect l="0" t="0" r="r" b="b"/>
              <a:pathLst>
                <a:path w="1802" h="672">
                  <a:moveTo>
                    <a:pt x="0" y="0"/>
                  </a:moveTo>
                  <a:lnTo>
                    <a:pt x="36" y="124"/>
                  </a:lnTo>
                  <a:lnTo>
                    <a:pt x="72" y="192"/>
                  </a:lnTo>
                  <a:lnTo>
                    <a:pt x="108" y="246"/>
                  </a:lnTo>
                  <a:lnTo>
                    <a:pt x="144" y="292"/>
                  </a:lnTo>
                  <a:lnTo>
                    <a:pt x="180" y="333"/>
                  </a:lnTo>
                  <a:lnTo>
                    <a:pt x="216" y="369"/>
                  </a:lnTo>
                  <a:lnTo>
                    <a:pt x="252" y="403"/>
                  </a:lnTo>
                  <a:lnTo>
                    <a:pt x="288" y="431"/>
                  </a:lnTo>
                  <a:lnTo>
                    <a:pt x="324" y="459"/>
                  </a:lnTo>
                  <a:lnTo>
                    <a:pt x="360" y="483"/>
                  </a:lnTo>
                  <a:lnTo>
                    <a:pt x="396" y="506"/>
                  </a:lnTo>
                  <a:lnTo>
                    <a:pt x="432" y="528"/>
                  </a:lnTo>
                  <a:lnTo>
                    <a:pt x="468" y="547"/>
                  </a:lnTo>
                  <a:lnTo>
                    <a:pt x="504" y="565"/>
                  </a:lnTo>
                  <a:lnTo>
                    <a:pt x="541" y="581"/>
                  </a:lnTo>
                  <a:lnTo>
                    <a:pt x="577" y="595"/>
                  </a:lnTo>
                  <a:lnTo>
                    <a:pt x="613" y="608"/>
                  </a:lnTo>
                  <a:lnTo>
                    <a:pt x="648" y="619"/>
                  </a:lnTo>
                  <a:lnTo>
                    <a:pt x="684" y="630"/>
                  </a:lnTo>
                  <a:lnTo>
                    <a:pt x="720" y="639"/>
                  </a:lnTo>
                  <a:lnTo>
                    <a:pt x="757" y="648"/>
                  </a:lnTo>
                  <a:lnTo>
                    <a:pt x="793" y="655"/>
                  </a:lnTo>
                  <a:lnTo>
                    <a:pt x="828" y="660"/>
                  </a:lnTo>
                  <a:lnTo>
                    <a:pt x="865" y="665"/>
                  </a:lnTo>
                  <a:lnTo>
                    <a:pt x="901" y="668"/>
                  </a:lnTo>
                  <a:lnTo>
                    <a:pt x="937" y="669"/>
                  </a:lnTo>
                  <a:lnTo>
                    <a:pt x="973" y="671"/>
                  </a:lnTo>
                  <a:lnTo>
                    <a:pt x="1009" y="670"/>
                  </a:lnTo>
                  <a:lnTo>
                    <a:pt x="1045" y="669"/>
                  </a:lnTo>
                  <a:lnTo>
                    <a:pt x="1081" y="667"/>
                  </a:lnTo>
                  <a:lnTo>
                    <a:pt x="1117" y="662"/>
                  </a:lnTo>
                  <a:lnTo>
                    <a:pt x="1152" y="656"/>
                  </a:lnTo>
                  <a:lnTo>
                    <a:pt x="1188" y="650"/>
                  </a:lnTo>
                  <a:lnTo>
                    <a:pt x="1225" y="642"/>
                  </a:lnTo>
                  <a:lnTo>
                    <a:pt x="1261" y="633"/>
                  </a:lnTo>
                  <a:lnTo>
                    <a:pt x="1297" y="622"/>
                  </a:lnTo>
                  <a:lnTo>
                    <a:pt x="1333" y="608"/>
                  </a:lnTo>
                  <a:lnTo>
                    <a:pt x="1369" y="593"/>
                  </a:lnTo>
                  <a:lnTo>
                    <a:pt x="1405" y="577"/>
                  </a:lnTo>
                  <a:lnTo>
                    <a:pt x="1442" y="559"/>
                  </a:lnTo>
                  <a:lnTo>
                    <a:pt x="1477" y="537"/>
                  </a:lnTo>
                  <a:lnTo>
                    <a:pt x="1514" y="515"/>
                  </a:lnTo>
                  <a:lnTo>
                    <a:pt x="1549" y="487"/>
                  </a:lnTo>
                  <a:lnTo>
                    <a:pt x="1585" y="457"/>
                  </a:lnTo>
                  <a:lnTo>
                    <a:pt x="1621" y="424"/>
                  </a:lnTo>
                  <a:lnTo>
                    <a:pt x="1658" y="384"/>
                  </a:lnTo>
                  <a:lnTo>
                    <a:pt x="1693" y="337"/>
                  </a:lnTo>
                  <a:lnTo>
                    <a:pt x="1729" y="278"/>
                  </a:lnTo>
                  <a:lnTo>
                    <a:pt x="1765" y="199"/>
                  </a:lnTo>
                  <a:lnTo>
                    <a:pt x="1801" y="0"/>
                  </a:lnTo>
                </a:path>
              </a:pathLst>
            </a:custGeom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723" name="Rectangle 51"/>
          <p:cNvSpPr>
            <a:spLocks noChangeArrowheads="1"/>
          </p:cNvSpPr>
          <p:nvPr/>
        </p:nvSpPr>
        <p:spPr bwMode="auto">
          <a:xfrm>
            <a:off x="4854575" y="1595438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1200">
                <a:solidFill>
                  <a:srgbClr val="FDFDFD"/>
                </a:solidFill>
              </a:rPr>
              <a:t>N</a:t>
            </a:r>
          </a:p>
        </p:txBody>
      </p: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5614988" y="1806575"/>
            <a:ext cx="2012950" cy="438150"/>
            <a:chOff x="3537" y="1138"/>
            <a:chExt cx="1268" cy="276"/>
          </a:xfrm>
        </p:grpSpPr>
        <p:sp>
          <p:nvSpPr>
            <p:cNvPr id="28725" name="Rectangle 53"/>
            <p:cNvSpPr>
              <a:spLocks noChangeArrowheads="1"/>
            </p:cNvSpPr>
            <p:nvPr/>
          </p:nvSpPr>
          <p:spPr bwMode="auto">
            <a:xfrm>
              <a:off x="3537" y="1138"/>
              <a:ext cx="12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altLang="en-US" sz="1200">
                  <a:solidFill>
                    <a:srgbClr val="FDFDFD"/>
                  </a:solidFill>
                </a:rPr>
                <a:t>OUTER RADIATION BELT</a:t>
              </a:r>
            </a:p>
          </p:txBody>
        </p:sp>
        <p:sp>
          <p:nvSpPr>
            <p:cNvPr id="28726" name="Rectangle 54"/>
            <p:cNvSpPr>
              <a:spLocks noChangeArrowheads="1"/>
            </p:cNvSpPr>
            <p:nvPr/>
          </p:nvSpPr>
          <p:spPr bwMode="auto">
            <a:xfrm>
              <a:off x="3882" y="1241"/>
              <a:ext cx="5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altLang="en-US" sz="1200">
                  <a:solidFill>
                    <a:srgbClr val="FDFDFD"/>
                  </a:solidFill>
                </a:rPr>
                <a:t>(Electrons)</a:t>
              </a:r>
            </a:p>
          </p:txBody>
        </p:sp>
      </p:grpSp>
      <p:sp>
        <p:nvSpPr>
          <p:cNvPr id="28727" name="Line 55"/>
          <p:cNvSpPr>
            <a:spLocks noChangeShapeType="1"/>
          </p:cNvSpPr>
          <p:nvPr/>
        </p:nvSpPr>
        <p:spPr bwMode="auto">
          <a:xfrm flipH="1" flipV="1">
            <a:off x="5387975" y="4067175"/>
            <a:ext cx="174625" cy="1103313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28" name="Freeform 56" descr="70%"/>
          <p:cNvSpPr>
            <a:spLocks/>
          </p:cNvSpPr>
          <p:nvPr/>
        </p:nvSpPr>
        <p:spPr bwMode="auto">
          <a:xfrm>
            <a:off x="5372100" y="2560638"/>
            <a:ext cx="1344613" cy="1573212"/>
          </a:xfrm>
          <a:custGeom>
            <a:avLst/>
            <a:gdLst/>
            <a:ahLst/>
            <a:cxnLst>
              <a:cxn ang="0">
                <a:pos x="17" y="29"/>
              </a:cxn>
              <a:cxn ang="0">
                <a:pos x="176" y="0"/>
              </a:cxn>
              <a:cxn ang="0">
                <a:pos x="310" y="0"/>
              </a:cxn>
              <a:cxn ang="0">
                <a:pos x="494" y="40"/>
              </a:cxn>
              <a:cxn ang="0">
                <a:pos x="636" y="119"/>
              </a:cxn>
              <a:cxn ang="0">
                <a:pos x="708" y="169"/>
              </a:cxn>
              <a:cxn ang="0">
                <a:pos x="791" y="259"/>
              </a:cxn>
              <a:cxn ang="0">
                <a:pos x="834" y="369"/>
              </a:cxn>
              <a:cxn ang="0">
                <a:pos x="846" y="469"/>
              </a:cxn>
              <a:cxn ang="0">
                <a:pos x="846" y="540"/>
              </a:cxn>
              <a:cxn ang="0">
                <a:pos x="812" y="670"/>
              </a:cxn>
              <a:cxn ang="0">
                <a:pos x="720" y="809"/>
              </a:cxn>
              <a:cxn ang="0">
                <a:pos x="553" y="930"/>
              </a:cxn>
              <a:cxn ang="0">
                <a:pos x="331" y="990"/>
              </a:cxn>
              <a:cxn ang="0">
                <a:pos x="150" y="970"/>
              </a:cxn>
              <a:cxn ang="0">
                <a:pos x="50" y="960"/>
              </a:cxn>
              <a:cxn ang="0">
                <a:pos x="17" y="939"/>
              </a:cxn>
              <a:cxn ang="0">
                <a:pos x="0" y="880"/>
              </a:cxn>
              <a:cxn ang="0">
                <a:pos x="29" y="830"/>
              </a:cxn>
              <a:cxn ang="0">
                <a:pos x="146" y="809"/>
              </a:cxn>
              <a:cxn ang="0">
                <a:pos x="234" y="779"/>
              </a:cxn>
              <a:cxn ang="0">
                <a:pos x="344" y="700"/>
              </a:cxn>
              <a:cxn ang="0">
                <a:pos x="393" y="619"/>
              </a:cxn>
              <a:cxn ang="0">
                <a:pos x="410" y="510"/>
              </a:cxn>
              <a:cxn ang="0">
                <a:pos x="410" y="429"/>
              </a:cxn>
              <a:cxn ang="0">
                <a:pos x="380" y="339"/>
              </a:cxn>
              <a:cxn ang="0">
                <a:pos x="318" y="259"/>
              </a:cxn>
              <a:cxn ang="0">
                <a:pos x="225" y="199"/>
              </a:cxn>
              <a:cxn ang="0">
                <a:pos x="134" y="160"/>
              </a:cxn>
              <a:cxn ang="0">
                <a:pos x="67" y="149"/>
              </a:cxn>
              <a:cxn ang="0">
                <a:pos x="21" y="129"/>
              </a:cxn>
              <a:cxn ang="0">
                <a:pos x="4" y="80"/>
              </a:cxn>
              <a:cxn ang="0">
                <a:pos x="21" y="40"/>
              </a:cxn>
              <a:cxn ang="0">
                <a:pos x="25" y="40"/>
              </a:cxn>
              <a:cxn ang="0">
                <a:pos x="17" y="29"/>
              </a:cxn>
            </a:cxnLst>
            <a:rect l="0" t="0" r="r" b="b"/>
            <a:pathLst>
              <a:path w="847" h="991">
                <a:moveTo>
                  <a:pt x="17" y="29"/>
                </a:moveTo>
                <a:lnTo>
                  <a:pt x="176" y="0"/>
                </a:lnTo>
                <a:lnTo>
                  <a:pt x="310" y="0"/>
                </a:lnTo>
                <a:lnTo>
                  <a:pt x="494" y="40"/>
                </a:lnTo>
                <a:lnTo>
                  <a:pt x="636" y="119"/>
                </a:lnTo>
                <a:lnTo>
                  <a:pt x="708" y="169"/>
                </a:lnTo>
                <a:lnTo>
                  <a:pt x="791" y="259"/>
                </a:lnTo>
                <a:lnTo>
                  <a:pt x="834" y="369"/>
                </a:lnTo>
                <a:lnTo>
                  <a:pt x="846" y="469"/>
                </a:lnTo>
                <a:lnTo>
                  <a:pt x="846" y="540"/>
                </a:lnTo>
                <a:lnTo>
                  <a:pt x="812" y="670"/>
                </a:lnTo>
                <a:lnTo>
                  <a:pt x="720" y="809"/>
                </a:lnTo>
                <a:lnTo>
                  <a:pt x="553" y="930"/>
                </a:lnTo>
                <a:lnTo>
                  <a:pt x="331" y="990"/>
                </a:lnTo>
                <a:lnTo>
                  <a:pt x="150" y="970"/>
                </a:lnTo>
                <a:lnTo>
                  <a:pt x="50" y="960"/>
                </a:lnTo>
                <a:lnTo>
                  <a:pt x="17" y="939"/>
                </a:lnTo>
                <a:lnTo>
                  <a:pt x="0" y="880"/>
                </a:lnTo>
                <a:lnTo>
                  <a:pt x="29" y="830"/>
                </a:lnTo>
                <a:lnTo>
                  <a:pt x="146" y="809"/>
                </a:lnTo>
                <a:lnTo>
                  <a:pt x="234" y="779"/>
                </a:lnTo>
                <a:lnTo>
                  <a:pt x="344" y="700"/>
                </a:lnTo>
                <a:lnTo>
                  <a:pt x="393" y="619"/>
                </a:lnTo>
                <a:lnTo>
                  <a:pt x="410" y="510"/>
                </a:lnTo>
                <a:lnTo>
                  <a:pt x="410" y="429"/>
                </a:lnTo>
                <a:lnTo>
                  <a:pt x="380" y="339"/>
                </a:lnTo>
                <a:lnTo>
                  <a:pt x="318" y="259"/>
                </a:lnTo>
                <a:lnTo>
                  <a:pt x="225" y="199"/>
                </a:lnTo>
                <a:lnTo>
                  <a:pt x="134" y="160"/>
                </a:lnTo>
                <a:lnTo>
                  <a:pt x="67" y="149"/>
                </a:lnTo>
                <a:lnTo>
                  <a:pt x="21" y="129"/>
                </a:lnTo>
                <a:lnTo>
                  <a:pt x="4" y="80"/>
                </a:lnTo>
                <a:lnTo>
                  <a:pt x="21" y="40"/>
                </a:lnTo>
                <a:lnTo>
                  <a:pt x="25" y="40"/>
                </a:lnTo>
                <a:lnTo>
                  <a:pt x="17" y="29"/>
                </a:lnTo>
              </a:path>
            </a:pathLst>
          </a:custGeom>
          <a:pattFill prst="pct70">
            <a:fgClr>
              <a:schemeClr val="hlink"/>
            </a:fgClr>
            <a:bgClr>
              <a:schemeClr val="bg1"/>
            </a:bgClr>
          </a:patt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729" name="Line 57"/>
          <p:cNvSpPr>
            <a:spLocks noChangeShapeType="1"/>
          </p:cNvSpPr>
          <p:nvPr/>
        </p:nvSpPr>
        <p:spPr bwMode="auto">
          <a:xfrm>
            <a:off x="4038600" y="1447800"/>
            <a:ext cx="1752600" cy="1295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30" name="Line 58"/>
          <p:cNvSpPr>
            <a:spLocks noChangeShapeType="1"/>
          </p:cNvSpPr>
          <p:nvPr/>
        </p:nvSpPr>
        <p:spPr bwMode="auto">
          <a:xfrm>
            <a:off x="5567363" y="3324225"/>
            <a:ext cx="452437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31" name="Line 59"/>
          <p:cNvSpPr>
            <a:spLocks noChangeShapeType="1"/>
          </p:cNvSpPr>
          <p:nvPr/>
        </p:nvSpPr>
        <p:spPr bwMode="auto">
          <a:xfrm>
            <a:off x="6724650" y="3324225"/>
            <a:ext cx="733425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32" name="Freeform 60"/>
          <p:cNvSpPr>
            <a:spLocks/>
          </p:cNvSpPr>
          <p:nvPr/>
        </p:nvSpPr>
        <p:spPr bwMode="auto">
          <a:xfrm>
            <a:off x="3898900" y="2568575"/>
            <a:ext cx="1663700" cy="1614488"/>
          </a:xfrm>
          <a:custGeom>
            <a:avLst/>
            <a:gdLst/>
            <a:ahLst/>
            <a:cxnLst>
              <a:cxn ang="0">
                <a:pos x="1038" y="607"/>
              </a:cxn>
              <a:cxn ang="0">
                <a:pos x="1047" y="530"/>
              </a:cxn>
              <a:cxn ang="0">
                <a:pos x="1044" y="451"/>
              </a:cxn>
              <a:cxn ang="0">
                <a:pos x="1028" y="375"/>
              </a:cxn>
              <a:cxn ang="0">
                <a:pos x="1000" y="302"/>
              </a:cxn>
              <a:cxn ang="0">
                <a:pos x="962" y="233"/>
              </a:cxn>
              <a:cxn ang="0">
                <a:pos x="911" y="171"/>
              </a:cxn>
              <a:cxn ang="0">
                <a:pos x="855" y="117"/>
              </a:cxn>
              <a:cxn ang="0">
                <a:pos x="788" y="70"/>
              </a:cxn>
              <a:cxn ang="0">
                <a:pos x="717" y="36"/>
              </a:cxn>
              <a:cxn ang="0">
                <a:pos x="639" y="13"/>
              </a:cxn>
              <a:cxn ang="0">
                <a:pos x="559" y="0"/>
              </a:cxn>
              <a:cxn ang="0">
                <a:pos x="479" y="1"/>
              </a:cxn>
              <a:cxn ang="0">
                <a:pos x="398" y="12"/>
              </a:cxn>
              <a:cxn ang="0">
                <a:pos x="322" y="36"/>
              </a:cxn>
              <a:cxn ang="0">
                <a:pos x="250" y="70"/>
              </a:cxn>
              <a:cxn ang="0">
                <a:pos x="185" y="115"/>
              </a:cxn>
              <a:cxn ang="0">
                <a:pos x="127" y="168"/>
              </a:cxn>
              <a:cxn ang="0">
                <a:pos x="79" y="231"/>
              </a:cxn>
              <a:cxn ang="0">
                <a:pos x="42" y="299"/>
              </a:cxn>
              <a:cxn ang="0">
                <a:pos x="16" y="373"/>
              </a:cxn>
              <a:cxn ang="0">
                <a:pos x="1" y="449"/>
              </a:cxn>
              <a:cxn ang="0">
                <a:pos x="0" y="528"/>
              </a:cxn>
              <a:cxn ang="0">
                <a:pos x="11" y="605"/>
              </a:cxn>
              <a:cxn ang="0">
                <a:pos x="34" y="680"/>
              </a:cxn>
              <a:cxn ang="0">
                <a:pos x="67" y="752"/>
              </a:cxn>
              <a:cxn ang="0">
                <a:pos x="112" y="816"/>
              </a:cxn>
              <a:cxn ang="0">
                <a:pos x="166" y="875"/>
              </a:cxn>
              <a:cxn ang="0">
                <a:pos x="228" y="925"/>
              </a:cxn>
              <a:cxn ang="0">
                <a:pos x="298" y="963"/>
              </a:cxn>
              <a:cxn ang="0">
                <a:pos x="374" y="991"/>
              </a:cxn>
              <a:cxn ang="0">
                <a:pos x="453" y="1010"/>
              </a:cxn>
              <a:cxn ang="0">
                <a:pos x="533" y="1016"/>
              </a:cxn>
              <a:cxn ang="0">
                <a:pos x="614" y="1008"/>
              </a:cxn>
              <a:cxn ang="0">
                <a:pos x="691" y="989"/>
              </a:cxn>
              <a:cxn ang="0">
                <a:pos x="766" y="960"/>
              </a:cxn>
              <a:cxn ang="0">
                <a:pos x="834" y="921"/>
              </a:cxn>
              <a:cxn ang="0">
                <a:pos x="896" y="869"/>
              </a:cxn>
              <a:cxn ang="0">
                <a:pos x="947" y="811"/>
              </a:cxn>
              <a:cxn ang="0">
                <a:pos x="991" y="745"/>
              </a:cxn>
              <a:cxn ang="0">
                <a:pos x="1021" y="674"/>
              </a:cxn>
              <a:cxn ang="0">
                <a:pos x="1038" y="607"/>
              </a:cxn>
            </a:cxnLst>
            <a:rect l="0" t="0" r="r" b="b"/>
            <a:pathLst>
              <a:path w="1048" h="1017">
                <a:moveTo>
                  <a:pt x="1038" y="607"/>
                </a:moveTo>
                <a:lnTo>
                  <a:pt x="1047" y="530"/>
                </a:lnTo>
                <a:lnTo>
                  <a:pt x="1044" y="451"/>
                </a:lnTo>
                <a:lnTo>
                  <a:pt x="1028" y="375"/>
                </a:lnTo>
                <a:lnTo>
                  <a:pt x="1000" y="302"/>
                </a:lnTo>
                <a:lnTo>
                  <a:pt x="962" y="233"/>
                </a:lnTo>
                <a:lnTo>
                  <a:pt x="911" y="171"/>
                </a:lnTo>
                <a:lnTo>
                  <a:pt x="855" y="117"/>
                </a:lnTo>
                <a:lnTo>
                  <a:pt x="788" y="70"/>
                </a:lnTo>
                <a:lnTo>
                  <a:pt x="717" y="36"/>
                </a:lnTo>
                <a:lnTo>
                  <a:pt x="639" y="13"/>
                </a:lnTo>
                <a:lnTo>
                  <a:pt x="559" y="0"/>
                </a:lnTo>
                <a:lnTo>
                  <a:pt x="479" y="1"/>
                </a:lnTo>
                <a:lnTo>
                  <a:pt x="398" y="12"/>
                </a:lnTo>
                <a:lnTo>
                  <a:pt x="322" y="36"/>
                </a:lnTo>
                <a:lnTo>
                  <a:pt x="250" y="70"/>
                </a:lnTo>
                <a:lnTo>
                  <a:pt x="185" y="115"/>
                </a:lnTo>
                <a:lnTo>
                  <a:pt x="127" y="168"/>
                </a:lnTo>
                <a:lnTo>
                  <a:pt x="79" y="231"/>
                </a:lnTo>
                <a:lnTo>
                  <a:pt x="42" y="299"/>
                </a:lnTo>
                <a:lnTo>
                  <a:pt x="16" y="373"/>
                </a:lnTo>
                <a:lnTo>
                  <a:pt x="1" y="449"/>
                </a:lnTo>
                <a:lnTo>
                  <a:pt x="0" y="528"/>
                </a:lnTo>
                <a:lnTo>
                  <a:pt x="11" y="605"/>
                </a:lnTo>
                <a:lnTo>
                  <a:pt x="34" y="680"/>
                </a:lnTo>
                <a:lnTo>
                  <a:pt x="67" y="752"/>
                </a:lnTo>
                <a:lnTo>
                  <a:pt x="112" y="816"/>
                </a:lnTo>
                <a:lnTo>
                  <a:pt x="166" y="875"/>
                </a:lnTo>
                <a:lnTo>
                  <a:pt x="228" y="925"/>
                </a:lnTo>
                <a:lnTo>
                  <a:pt x="298" y="963"/>
                </a:lnTo>
                <a:lnTo>
                  <a:pt x="374" y="991"/>
                </a:lnTo>
                <a:lnTo>
                  <a:pt x="453" y="1010"/>
                </a:lnTo>
                <a:lnTo>
                  <a:pt x="533" y="1016"/>
                </a:lnTo>
                <a:lnTo>
                  <a:pt x="614" y="1008"/>
                </a:lnTo>
                <a:lnTo>
                  <a:pt x="691" y="989"/>
                </a:lnTo>
                <a:lnTo>
                  <a:pt x="766" y="960"/>
                </a:lnTo>
                <a:lnTo>
                  <a:pt x="834" y="921"/>
                </a:lnTo>
                <a:lnTo>
                  <a:pt x="896" y="869"/>
                </a:lnTo>
                <a:lnTo>
                  <a:pt x="947" y="811"/>
                </a:lnTo>
                <a:lnTo>
                  <a:pt x="991" y="745"/>
                </a:lnTo>
                <a:lnTo>
                  <a:pt x="1021" y="674"/>
                </a:lnTo>
                <a:lnTo>
                  <a:pt x="1038" y="607"/>
                </a:lnTo>
              </a:path>
            </a:pathLst>
          </a:custGeom>
          <a:solidFill>
            <a:schemeClr val="accent1"/>
          </a:solidFill>
          <a:ln w="254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733" name="Line 61"/>
          <p:cNvSpPr>
            <a:spLocks noChangeShapeType="1"/>
          </p:cNvSpPr>
          <p:nvPr/>
        </p:nvSpPr>
        <p:spPr bwMode="auto">
          <a:xfrm flipH="1">
            <a:off x="5229225" y="2738438"/>
            <a:ext cx="11113" cy="476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62"/>
          <p:cNvGrpSpPr>
            <a:grpSpLocks/>
          </p:cNvGrpSpPr>
          <p:nvPr/>
        </p:nvGrpSpPr>
        <p:grpSpPr bwMode="auto">
          <a:xfrm>
            <a:off x="3905250" y="2582863"/>
            <a:ext cx="1649413" cy="1582737"/>
            <a:chOff x="2460" y="1627"/>
            <a:chExt cx="1039" cy="997"/>
          </a:xfrm>
        </p:grpSpPr>
        <p:sp>
          <p:nvSpPr>
            <p:cNvPr id="28735" name="Line 63"/>
            <p:cNvSpPr>
              <a:spLocks noChangeShapeType="1"/>
            </p:cNvSpPr>
            <p:nvPr/>
          </p:nvSpPr>
          <p:spPr bwMode="auto">
            <a:xfrm>
              <a:off x="2469" y="2019"/>
              <a:ext cx="1030" cy="19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6" name="Freeform 64"/>
            <p:cNvSpPr>
              <a:spLocks/>
            </p:cNvSpPr>
            <p:nvPr/>
          </p:nvSpPr>
          <p:spPr bwMode="auto">
            <a:xfrm>
              <a:off x="2460" y="2207"/>
              <a:ext cx="966" cy="191"/>
            </a:xfrm>
            <a:custGeom>
              <a:avLst/>
              <a:gdLst/>
              <a:ahLst/>
              <a:cxnLst>
                <a:cxn ang="0">
                  <a:pos x="965" y="190"/>
                </a:cxn>
                <a:cxn ang="0">
                  <a:pos x="825" y="128"/>
                </a:cxn>
                <a:cxn ang="0">
                  <a:pos x="680" y="80"/>
                </a:cxn>
                <a:cxn ang="0">
                  <a:pos x="533" y="41"/>
                </a:cxn>
                <a:cxn ang="0">
                  <a:pos x="381" y="15"/>
                </a:cxn>
                <a:cxn ang="0">
                  <a:pos x="229" y="3"/>
                </a:cxn>
                <a:cxn ang="0">
                  <a:pos x="76" y="0"/>
                </a:cxn>
                <a:cxn ang="0">
                  <a:pos x="0" y="3"/>
                </a:cxn>
              </a:cxnLst>
              <a:rect l="0" t="0" r="r" b="b"/>
              <a:pathLst>
                <a:path w="966" h="191">
                  <a:moveTo>
                    <a:pt x="965" y="190"/>
                  </a:moveTo>
                  <a:lnTo>
                    <a:pt x="825" y="128"/>
                  </a:lnTo>
                  <a:lnTo>
                    <a:pt x="680" y="80"/>
                  </a:lnTo>
                  <a:lnTo>
                    <a:pt x="533" y="41"/>
                  </a:lnTo>
                  <a:lnTo>
                    <a:pt x="381" y="15"/>
                  </a:lnTo>
                  <a:lnTo>
                    <a:pt x="229" y="3"/>
                  </a:lnTo>
                  <a:lnTo>
                    <a:pt x="76" y="0"/>
                  </a:lnTo>
                  <a:lnTo>
                    <a:pt x="0" y="3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37" name="Freeform 65"/>
            <p:cNvSpPr>
              <a:spLocks/>
            </p:cNvSpPr>
            <p:nvPr/>
          </p:nvSpPr>
          <p:spPr bwMode="auto">
            <a:xfrm>
              <a:off x="2521" y="2332"/>
              <a:ext cx="802" cy="179"/>
            </a:xfrm>
            <a:custGeom>
              <a:avLst/>
              <a:gdLst/>
              <a:ahLst/>
              <a:cxnLst>
                <a:cxn ang="0">
                  <a:pos x="801" y="178"/>
                </a:cxn>
                <a:cxn ang="0">
                  <a:pos x="709" y="120"/>
                </a:cxn>
                <a:cxn ang="0">
                  <a:pos x="609" y="75"/>
                </a:cxn>
                <a:cxn ang="0">
                  <a:pos x="505" y="39"/>
                </a:cxn>
                <a:cxn ang="0">
                  <a:pos x="398" y="14"/>
                </a:cxn>
                <a:cxn ang="0">
                  <a:pos x="286" y="1"/>
                </a:cxn>
                <a:cxn ang="0">
                  <a:pos x="176" y="0"/>
                </a:cxn>
                <a:cxn ang="0">
                  <a:pos x="67" y="10"/>
                </a:cxn>
                <a:cxn ang="0">
                  <a:pos x="0" y="22"/>
                </a:cxn>
              </a:cxnLst>
              <a:rect l="0" t="0" r="r" b="b"/>
              <a:pathLst>
                <a:path w="802" h="179">
                  <a:moveTo>
                    <a:pt x="801" y="178"/>
                  </a:moveTo>
                  <a:lnTo>
                    <a:pt x="709" y="120"/>
                  </a:lnTo>
                  <a:lnTo>
                    <a:pt x="609" y="75"/>
                  </a:lnTo>
                  <a:lnTo>
                    <a:pt x="505" y="39"/>
                  </a:lnTo>
                  <a:lnTo>
                    <a:pt x="398" y="14"/>
                  </a:lnTo>
                  <a:lnTo>
                    <a:pt x="286" y="1"/>
                  </a:lnTo>
                  <a:lnTo>
                    <a:pt x="176" y="0"/>
                  </a:lnTo>
                  <a:lnTo>
                    <a:pt x="67" y="10"/>
                  </a:lnTo>
                  <a:lnTo>
                    <a:pt x="0" y="22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38" name="Freeform 66"/>
            <p:cNvSpPr>
              <a:spLocks/>
            </p:cNvSpPr>
            <p:nvPr/>
          </p:nvSpPr>
          <p:spPr bwMode="auto">
            <a:xfrm>
              <a:off x="2642" y="2463"/>
              <a:ext cx="507" cy="142"/>
            </a:xfrm>
            <a:custGeom>
              <a:avLst/>
              <a:gdLst/>
              <a:ahLst/>
              <a:cxnLst>
                <a:cxn ang="0">
                  <a:pos x="506" y="141"/>
                </a:cxn>
                <a:cxn ang="0">
                  <a:pos x="456" y="93"/>
                </a:cxn>
                <a:cxn ang="0">
                  <a:pos x="397" y="53"/>
                </a:cxn>
                <a:cxn ang="0">
                  <a:pos x="330" y="24"/>
                </a:cxn>
                <a:cxn ang="0">
                  <a:pos x="259" y="7"/>
                </a:cxn>
                <a:cxn ang="0">
                  <a:pos x="187" y="0"/>
                </a:cxn>
                <a:cxn ang="0">
                  <a:pos x="116" y="7"/>
                </a:cxn>
                <a:cxn ang="0">
                  <a:pos x="46" y="24"/>
                </a:cxn>
                <a:cxn ang="0">
                  <a:pos x="0" y="44"/>
                </a:cxn>
              </a:cxnLst>
              <a:rect l="0" t="0" r="r" b="b"/>
              <a:pathLst>
                <a:path w="507" h="142">
                  <a:moveTo>
                    <a:pt x="506" y="141"/>
                  </a:moveTo>
                  <a:lnTo>
                    <a:pt x="456" y="93"/>
                  </a:lnTo>
                  <a:lnTo>
                    <a:pt x="397" y="53"/>
                  </a:lnTo>
                  <a:lnTo>
                    <a:pt x="330" y="24"/>
                  </a:lnTo>
                  <a:lnTo>
                    <a:pt x="259" y="7"/>
                  </a:lnTo>
                  <a:lnTo>
                    <a:pt x="187" y="0"/>
                  </a:lnTo>
                  <a:lnTo>
                    <a:pt x="116" y="7"/>
                  </a:lnTo>
                  <a:lnTo>
                    <a:pt x="46" y="24"/>
                  </a:lnTo>
                  <a:lnTo>
                    <a:pt x="0" y="4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39" name="Freeform 67"/>
            <p:cNvSpPr>
              <a:spLocks/>
            </p:cNvSpPr>
            <p:nvPr/>
          </p:nvSpPr>
          <p:spPr bwMode="auto">
            <a:xfrm>
              <a:off x="2702" y="1631"/>
              <a:ext cx="370" cy="993"/>
            </a:xfrm>
            <a:custGeom>
              <a:avLst/>
              <a:gdLst/>
              <a:ahLst/>
              <a:cxnLst>
                <a:cxn ang="0">
                  <a:pos x="369" y="0"/>
                </a:cxn>
                <a:cxn ang="0">
                  <a:pos x="291" y="44"/>
                </a:cxn>
                <a:cxn ang="0">
                  <a:pos x="221" y="95"/>
                </a:cxn>
                <a:cxn ang="0">
                  <a:pos x="158" y="155"/>
                </a:cxn>
                <a:cxn ang="0">
                  <a:pos x="105" y="223"/>
                </a:cxn>
                <a:cxn ang="0">
                  <a:pos x="61" y="300"/>
                </a:cxn>
                <a:cxn ang="0">
                  <a:pos x="29" y="379"/>
                </a:cxn>
                <a:cxn ang="0">
                  <a:pos x="11" y="463"/>
                </a:cxn>
                <a:cxn ang="0">
                  <a:pos x="0" y="550"/>
                </a:cxn>
                <a:cxn ang="0">
                  <a:pos x="6" y="636"/>
                </a:cxn>
                <a:cxn ang="0">
                  <a:pos x="22" y="721"/>
                </a:cxn>
                <a:cxn ang="0">
                  <a:pos x="52" y="802"/>
                </a:cxn>
                <a:cxn ang="0">
                  <a:pos x="92" y="880"/>
                </a:cxn>
                <a:cxn ang="0">
                  <a:pos x="143" y="952"/>
                </a:cxn>
                <a:cxn ang="0">
                  <a:pos x="176" y="992"/>
                </a:cxn>
              </a:cxnLst>
              <a:rect l="0" t="0" r="r" b="b"/>
              <a:pathLst>
                <a:path w="370" h="993">
                  <a:moveTo>
                    <a:pt x="369" y="0"/>
                  </a:moveTo>
                  <a:lnTo>
                    <a:pt x="291" y="44"/>
                  </a:lnTo>
                  <a:lnTo>
                    <a:pt x="221" y="95"/>
                  </a:lnTo>
                  <a:lnTo>
                    <a:pt x="158" y="155"/>
                  </a:lnTo>
                  <a:lnTo>
                    <a:pt x="105" y="223"/>
                  </a:lnTo>
                  <a:lnTo>
                    <a:pt x="61" y="300"/>
                  </a:lnTo>
                  <a:lnTo>
                    <a:pt x="29" y="379"/>
                  </a:lnTo>
                  <a:lnTo>
                    <a:pt x="11" y="463"/>
                  </a:lnTo>
                  <a:lnTo>
                    <a:pt x="0" y="550"/>
                  </a:lnTo>
                  <a:lnTo>
                    <a:pt x="6" y="636"/>
                  </a:lnTo>
                  <a:lnTo>
                    <a:pt x="22" y="721"/>
                  </a:lnTo>
                  <a:lnTo>
                    <a:pt x="52" y="802"/>
                  </a:lnTo>
                  <a:lnTo>
                    <a:pt x="92" y="880"/>
                  </a:lnTo>
                  <a:lnTo>
                    <a:pt x="143" y="952"/>
                  </a:lnTo>
                  <a:lnTo>
                    <a:pt x="176" y="992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40" name="Freeform 68"/>
            <p:cNvSpPr>
              <a:spLocks/>
            </p:cNvSpPr>
            <p:nvPr/>
          </p:nvSpPr>
          <p:spPr bwMode="auto">
            <a:xfrm>
              <a:off x="2826" y="1627"/>
              <a:ext cx="248" cy="991"/>
            </a:xfrm>
            <a:custGeom>
              <a:avLst/>
              <a:gdLst/>
              <a:ahLst/>
              <a:cxnLst>
                <a:cxn ang="0">
                  <a:pos x="247" y="0"/>
                </a:cxn>
                <a:cxn ang="0">
                  <a:pos x="177" y="89"/>
                </a:cxn>
                <a:cxn ang="0">
                  <a:pos x="120" y="185"/>
                </a:cxn>
                <a:cxn ang="0">
                  <a:pos x="73" y="288"/>
                </a:cxn>
                <a:cxn ang="0">
                  <a:pos x="37" y="394"/>
                </a:cxn>
                <a:cxn ang="0">
                  <a:pos x="12" y="504"/>
                </a:cxn>
                <a:cxn ang="0">
                  <a:pos x="0" y="614"/>
                </a:cxn>
                <a:cxn ang="0">
                  <a:pos x="3" y="728"/>
                </a:cxn>
                <a:cxn ang="0">
                  <a:pos x="16" y="840"/>
                </a:cxn>
                <a:cxn ang="0">
                  <a:pos x="41" y="951"/>
                </a:cxn>
                <a:cxn ang="0">
                  <a:pos x="53" y="990"/>
                </a:cxn>
              </a:cxnLst>
              <a:rect l="0" t="0" r="r" b="b"/>
              <a:pathLst>
                <a:path w="248" h="991">
                  <a:moveTo>
                    <a:pt x="247" y="0"/>
                  </a:moveTo>
                  <a:lnTo>
                    <a:pt x="177" y="89"/>
                  </a:lnTo>
                  <a:lnTo>
                    <a:pt x="120" y="185"/>
                  </a:lnTo>
                  <a:lnTo>
                    <a:pt x="73" y="288"/>
                  </a:lnTo>
                  <a:lnTo>
                    <a:pt x="37" y="394"/>
                  </a:lnTo>
                  <a:lnTo>
                    <a:pt x="12" y="504"/>
                  </a:lnTo>
                  <a:lnTo>
                    <a:pt x="0" y="614"/>
                  </a:lnTo>
                  <a:lnTo>
                    <a:pt x="3" y="728"/>
                  </a:lnTo>
                  <a:lnTo>
                    <a:pt x="16" y="840"/>
                  </a:lnTo>
                  <a:lnTo>
                    <a:pt x="41" y="951"/>
                  </a:lnTo>
                  <a:lnTo>
                    <a:pt x="53" y="99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41" name="Line 69"/>
            <p:cNvSpPr>
              <a:spLocks noChangeShapeType="1"/>
            </p:cNvSpPr>
            <p:nvPr/>
          </p:nvSpPr>
          <p:spPr bwMode="auto">
            <a:xfrm flipH="1">
              <a:off x="2882" y="1627"/>
              <a:ext cx="194" cy="99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42" name="Freeform 70"/>
            <p:cNvSpPr>
              <a:spLocks/>
            </p:cNvSpPr>
            <p:nvPr/>
          </p:nvSpPr>
          <p:spPr bwMode="auto">
            <a:xfrm>
              <a:off x="2531" y="1845"/>
              <a:ext cx="966" cy="1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0" y="61"/>
                </a:cxn>
                <a:cxn ang="0">
                  <a:pos x="285" y="113"/>
                </a:cxn>
                <a:cxn ang="0">
                  <a:pos x="434" y="148"/>
                </a:cxn>
                <a:cxn ang="0">
                  <a:pos x="584" y="176"/>
                </a:cxn>
                <a:cxn ang="0">
                  <a:pos x="736" y="188"/>
                </a:cxn>
                <a:cxn ang="0">
                  <a:pos x="890" y="190"/>
                </a:cxn>
                <a:cxn ang="0">
                  <a:pos x="965" y="187"/>
                </a:cxn>
              </a:cxnLst>
              <a:rect l="0" t="0" r="r" b="b"/>
              <a:pathLst>
                <a:path w="966" h="191">
                  <a:moveTo>
                    <a:pt x="0" y="0"/>
                  </a:moveTo>
                  <a:lnTo>
                    <a:pt x="140" y="61"/>
                  </a:lnTo>
                  <a:lnTo>
                    <a:pt x="285" y="113"/>
                  </a:lnTo>
                  <a:lnTo>
                    <a:pt x="434" y="148"/>
                  </a:lnTo>
                  <a:lnTo>
                    <a:pt x="584" y="176"/>
                  </a:lnTo>
                  <a:lnTo>
                    <a:pt x="736" y="188"/>
                  </a:lnTo>
                  <a:lnTo>
                    <a:pt x="890" y="190"/>
                  </a:lnTo>
                  <a:lnTo>
                    <a:pt x="965" y="187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43" name="Freeform 71"/>
            <p:cNvSpPr>
              <a:spLocks/>
            </p:cNvSpPr>
            <p:nvPr/>
          </p:nvSpPr>
          <p:spPr bwMode="auto">
            <a:xfrm>
              <a:off x="2641" y="1735"/>
              <a:ext cx="804" cy="1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57"/>
                </a:cxn>
                <a:cxn ang="0">
                  <a:pos x="194" y="104"/>
                </a:cxn>
                <a:cxn ang="0">
                  <a:pos x="299" y="141"/>
                </a:cxn>
                <a:cxn ang="0">
                  <a:pos x="406" y="165"/>
                </a:cxn>
                <a:cxn ang="0">
                  <a:pos x="515" y="178"/>
                </a:cxn>
                <a:cxn ang="0">
                  <a:pos x="626" y="178"/>
                </a:cxn>
                <a:cxn ang="0">
                  <a:pos x="736" y="167"/>
                </a:cxn>
                <a:cxn ang="0">
                  <a:pos x="803" y="154"/>
                </a:cxn>
              </a:cxnLst>
              <a:rect l="0" t="0" r="r" b="b"/>
              <a:pathLst>
                <a:path w="804" h="179">
                  <a:moveTo>
                    <a:pt x="0" y="0"/>
                  </a:moveTo>
                  <a:lnTo>
                    <a:pt x="95" y="57"/>
                  </a:lnTo>
                  <a:lnTo>
                    <a:pt x="194" y="104"/>
                  </a:lnTo>
                  <a:lnTo>
                    <a:pt x="299" y="141"/>
                  </a:lnTo>
                  <a:lnTo>
                    <a:pt x="406" y="165"/>
                  </a:lnTo>
                  <a:lnTo>
                    <a:pt x="515" y="178"/>
                  </a:lnTo>
                  <a:lnTo>
                    <a:pt x="626" y="178"/>
                  </a:lnTo>
                  <a:lnTo>
                    <a:pt x="736" y="167"/>
                  </a:lnTo>
                  <a:lnTo>
                    <a:pt x="803" y="154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44" name="Freeform 72"/>
            <p:cNvSpPr>
              <a:spLocks/>
            </p:cNvSpPr>
            <p:nvPr/>
          </p:nvSpPr>
          <p:spPr bwMode="auto">
            <a:xfrm>
              <a:off x="2812" y="1640"/>
              <a:ext cx="506" cy="1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" y="48"/>
                </a:cxn>
                <a:cxn ang="0">
                  <a:pos x="111" y="88"/>
                </a:cxn>
                <a:cxn ang="0">
                  <a:pos x="178" y="116"/>
                </a:cxn>
                <a:cxn ang="0">
                  <a:pos x="247" y="135"/>
                </a:cxn>
                <a:cxn ang="0">
                  <a:pos x="319" y="141"/>
                </a:cxn>
                <a:cxn ang="0">
                  <a:pos x="390" y="134"/>
                </a:cxn>
                <a:cxn ang="0">
                  <a:pos x="459" y="116"/>
                </a:cxn>
                <a:cxn ang="0">
                  <a:pos x="505" y="96"/>
                </a:cxn>
              </a:cxnLst>
              <a:rect l="0" t="0" r="r" b="b"/>
              <a:pathLst>
                <a:path w="506" h="142">
                  <a:moveTo>
                    <a:pt x="0" y="0"/>
                  </a:moveTo>
                  <a:lnTo>
                    <a:pt x="52" y="48"/>
                  </a:lnTo>
                  <a:lnTo>
                    <a:pt x="111" y="88"/>
                  </a:lnTo>
                  <a:lnTo>
                    <a:pt x="178" y="116"/>
                  </a:lnTo>
                  <a:lnTo>
                    <a:pt x="247" y="135"/>
                  </a:lnTo>
                  <a:lnTo>
                    <a:pt x="319" y="141"/>
                  </a:lnTo>
                  <a:lnTo>
                    <a:pt x="390" y="134"/>
                  </a:lnTo>
                  <a:lnTo>
                    <a:pt x="459" y="116"/>
                  </a:lnTo>
                  <a:lnTo>
                    <a:pt x="505" y="96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45" name="Freeform 73"/>
            <p:cNvSpPr>
              <a:spLocks/>
            </p:cNvSpPr>
            <p:nvPr/>
          </p:nvSpPr>
          <p:spPr bwMode="auto">
            <a:xfrm>
              <a:off x="2878" y="1631"/>
              <a:ext cx="370" cy="993"/>
            </a:xfrm>
            <a:custGeom>
              <a:avLst/>
              <a:gdLst/>
              <a:ahLst/>
              <a:cxnLst>
                <a:cxn ang="0">
                  <a:pos x="0" y="992"/>
                </a:cxn>
                <a:cxn ang="0">
                  <a:pos x="77" y="950"/>
                </a:cxn>
                <a:cxn ang="0">
                  <a:pos x="151" y="898"/>
                </a:cxn>
                <a:cxn ang="0">
                  <a:pos x="212" y="838"/>
                </a:cxn>
                <a:cxn ang="0">
                  <a:pos x="264" y="769"/>
                </a:cxn>
                <a:cxn ang="0">
                  <a:pos x="309" y="693"/>
                </a:cxn>
                <a:cxn ang="0">
                  <a:pos x="341" y="613"/>
                </a:cxn>
                <a:cxn ang="0">
                  <a:pos x="360" y="529"/>
                </a:cxn>
                <a:cxn ang="0">
                  <a:pos x="369" y="443"/>
                </a:cxn>
                <a:cxn ang="0">
                  <a:pos x="363" y="358"/>
                </a:cxn>
                <a:cxn ang="0">
                  <a:pos x="348" y="273"/>
                </a:cxn>
                <a:cxn ang="0">
                  <a:pos x="319" y="188"/>
                </a:cxn>
                <a:cxn ang="0">
                  <a:pos x="279" y="109"/>
                </a:cxn>
                <a:cxn ang="0">
                  <a:pos x="227" y="38"/>
                </a:cxn>
                <a:cxn ang="0">
                  <a:pos x="193" y="0"/>
                </a:cxn>
              </a:cxnLst>
              <a:rect l="0" t="0" r="r" b="b"/>
              <a:pathLst>
                <a:path w="370" h="993">
                  <a:moveTo>
                    <a:pt x="0" y="992"/>
                  </a:moveTo>
                  <a:lnTo>
                    <a:pt x="77" y="950"/>
                  </a:lnTo>
                  <a:lnTo>
                    <a:pt x="151" y="898"/>
                  </a:lnTo>
                  <a:lnTo>
                    <a:pt x="212" y="838"/>
                  </a:lnTo>
                  <a:lnTo>
                    <a:pt x="264" y="769"/>
                  </a:lnTo>
                  <a:lnTo>
                    <a:pt x="309" y="693"/>
                  </a:lnTo>
                  <a:lnTo>
                    <a:pt x="341" y="613"/>
                  </a:lnTo>
                  <a:lnTo>
                    <a:pt x="360" y="529"/>
                  </a:lnTo>
                  <a:lnTo>
                    <a:pt x="369" y="443"/>
                  </a:lnTo>
                  <a:lnTo>
                    <a:pt x="363" y="358"/>
                  </a:lnTo>
                  <a:lnTo>
                    <a:pt x="348" y="273"/>
                  </a:lnTo>
                  <a:lnTo>
                    <a:pt x="319" y="188"/>
                  </a:lnTo>
                  <a:lnTo>
                    <a:pt x="279" y="109"/>
                  </a:lnTo>
                  <a:lnTo>
                    <a:pt x="227" y="38"/>
                  </a:lnTo>
                  <a:lnTo>
                    <a:pt x="193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46" name="Freeform 74"/>
            <p:cNvSpPr>
              <a:spLocks/>
            </p:cNvSpPr>
            <p:nvPr/>
          </p:nvSpPr>
          <p:spPr bwMode="auto">
            <a:xfrm>
              <a:off x="2879" y="1627"/>
              <a:ext cx="247" cy="991"/>
            </a:xfrm>
            <a:custGeom>
              <a:avLst/>
              <a:gdLst/>
              <a:ahLst/>
              <a:cxnLst>
                <a:cxn ang="0">
                  <a:pos x="0" y="990"/>
                </a:cxn>
                <a:cxn ang="0">
                  <a:pos x="69" y="900"/>
                </a:cxn>
                <a:cxn ang="0">
                  <a:pos x="128" y="803"/>
                </a:cxn>
                <a:cxn ang="0">
                  <a:pos x="174" y="699"/>
                </a:cxn>
                <a:cxn ang="0">
                  <a:pos x="211" y="594"/>
                </a:cxn>
                <a:cxn ang="0">
                  <a:pos x="234" y="485"/>
                </a:cxn>
                <a:cxn ang="0">
                  <a:pos x="246" y="373"/>
                </a:cxn>
                <a:cxn ang="0">
                  <a:pos x="244" y="260"/>
                </a:cxn>
                <a:cxn ang="0">
                  <a:pos x="232" y="147"/>
                </a:cxn>
                <a:cxn ang="0">
                  <a:pos x="205" y="38"/>
                </a:cxn>
                <a:cxn ang="0">
                  <a:pos x="194" y="0"/>
                </a:cxn>
              </a:cxnLst>
              <a:rect l="0" t="0" r="r" b="b"/>
              <a:pathLst>
                <a:path w="247" h="991">
                  <a:moveTo>
                    <a:pt x="0" y="990"/>
                  </a:moveTo>
                  <a:lnTo>
                    <a:pt x="69" y="900"/>
                  </a:lnTo>
                  <a:lnTo>
                    <a:pt x="128" y="803"/>
                  </a:lnTo>
                  <a:lnTo>
                    <a:pt x="174" y="699"/>
                  </a:lnTo>
                  <a:lnTo>
                    <a:pt x="211" y="594"/>
                  </a:lnTo>
                  <a:lnTo>
                    <a:pt x="234" y="485"/>
                  </a:lnTo>
                  <a:lnTo>
                    <a:pt x="246" y="373"/>
                  </a:lnTo>
                  <a:lnTo>
                    <a:pt x="244" y="260"/>
                  </a:lnTo>
                  <a:lnTo>
                    <a:pt x="232" y="147"/>
                  </a:lnTo>
                  <a:lnTo>
                    <a:pt x="205" y="38"/>
                  </a:lnTo>
                  <a:lnTo>
                    <a:pt x="194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47" name="Freeform 75"/>
            <p:cNvSpPr>
              <a:spLocks/>
            </p:cNvSpPr>
            <p:nvPr/>
          </p:nvSpPr>
          <p:spPr bwMode="auto">
            <a:xfrm>
              <a:off x="2577" y="1627"/>
              <a:ext cx="497" cy="997"/>
            </a:xfrm>
            <a:custGeom>
              <a:avLst/>
              <a:gdLst/>
              <a:ahLst/>
              <a:cxnLst>
                <a:cxn ang="0">
                  <a:pos x="496" y="0"/>
                </a:cxn>
                <a:cxn ang="0">
                  <a:pos x="414" y="13"/>
                </a:cxn>
                <a:cxn ang="0">
                  <a:pos x="338" y="35"/>
                </a:cxn>
                <a:cxn ang="0">
                  <a:pos x="263" y="69"/>
                </a:cxn>
                <a:cxn ang="0">
                  <a:pos x="196" y="116"/>
                </a:cxn>
                <a:cxn ang="0">
                  <a:pos x="137" y="171"/>
                </a:cxn>
                <a:cxn ang="0">
                  <a:pos x="87" y="233"/>
                </a:cxn>
                <a:cxn ang="0">
                  <a:pos x="49" y="302"/>
                </a:cxn>
                <a:cxn ang="0">
                  <a:pos x="20" y="375"/>
                </a:cxn>
                <a:cxn ang="0">
                  <a:pos x="3" y="453"/>
                </a:cxn>
                <a:cxn ang="0">
                  <a:pos x="0" y="532"/>
                </a:cxn>
                <a:cxn ang="0">
                  <a:pos x="8" y="612"/>
                </a:cxn>
                <a:cxn ang="0">
                  <a:pos x="28" y="689"/>
                </a:cxn>
                <a:cxn ang="0">
                  <a:pos x="60" y="761"/>
                </a:cxn>
                <a:cxn ang="0">
                  <a:pos x="103" y="832"/>
                </a:cxn>
                <a:cxn ang="0">
                  <a:pos x="156" y="892"/>
                </a:cxn>
                <a:cxn ang="0">
                  <a:pos x="217" y="944"/>
                </a:cxn>
                <a:cxn ang="0">
                  <a:pos x="287" y="988"/>
                </a:cxn>
                <a:cxn ang="0">
                  <a:pos x="301" y="996"/>
                </a:cxn>
              </a:cxnLst>
              <a:rect l="0" t="0" r="r" b="b"/>
              <a:pathLst>
                <a:path w="497" h="997">
                  <a:moveTo>
                    <a:pt x="496" y="0"/>
                  </a:moveTo>
                  <a:lnTo>
                    <a:pt x="414" y="13"/>
                  </a:lnTo>
                  <a:lnTo>
                    <a:pt x="338" y="35"/>
                  </a:lnTo>
                  <a:lnTo>
                    <a:pt x="263" y="69"/>
                  </a:lnTo>
                  <a:lnTo>
                    <a:pt x="196" y="116"/>
                  </a:lnTo>
                  <a:lnTo>
                    <a:pt x="137" y="171"/>
                  </a:lnTo>
                  <a:lnTo>
                    <a:pt x="87" y="233"/>
                  </a:lnTo>
                  <a:lnTo>
                    <a:pt x="49" y="302"/>
                  </a:lnTo>
                  <a:lnTo>
                    <a:pt x="20" y="375"/>
                  </a:lnTo>
                  <a:lnTo>
                    <a:pt x="3" y="453"/>
                  </a:lnTo>
                  <a:lnTo>
                    <a:pt x="0" y="532"/>
                  </a:lnTo>
                  <a:lnTo>
                    <a:pt x="8" y="612"/>
                  </a:lnTo>
                  <a:lnTo>
                    <a:pt x="28" y="689"/>
                  </a:lnTo>
                  <a:lnTo>
                    <a:pt x="60" y="761"/>
                  </a:lnTo>
                  <a:lnTo>
                    <a:pt x="103" y="832"/>
                  </a:lnTo>
                  <a:lnTo>
                    <a:pt x="156" y="892"/>
                  </a:lnTo>
                  <a:lnTo>
                    <a:pt x="217" y="944"/>
                  </a:lnTo>
                  <a:lnTo>
                    <a:pt x="287" y="988"/>
                  </a:lnTo>
                  <a:lnTo>
                    <a:pt x="301" y="996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748" name="Freeform 76"/>
            <p:cNvSpPr>
              <a:spLocks/>
            </p:cNvSpPr>
            <p:nvPr/>
          </p:nvSpPr>
          <p:spPr bwMode="auto">
            <a:xfrm>
              <a:off x="2878" y="1627"/>
              <a:ext cx="498" cy="997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81" y="984"/>
                </a:cxn>
                <a:cxn ang="0">
                  <a:pos x="159" y="960"/>
                </a:cxn>
                <a:cxn ang="0">
                  <a:pos x="233" y="924"/>
                </a:cxn>
                <a:cxn ang="0">
                  <a:pos x="299" y="879"/>
                </a:cxn>
                <a:cxn ang="0">
                  <a:pos x="359" y="824"/>
                </a:cxn>
                <a:cxn ang="0">
                  <a:pos x="409" y="761"/>
                </a:cxn>
                <a:cxn ang="0">
                  <a:pos x="448" y="694"/>
                </a:cxn>
                <a:cxn ang="0">
                  <a:pos x="477" y="618"/>
                </a:cxn>
                <a:cxn ang="0">
                  <a:pos x="493" y="540"/>
                </a:cxn>
                <a:cxn ang="0">
                  <a:pos x="497" y="463"/>
                </a:cxn>
                <a:cxn ang="0">
                  <a:pos x="487" y="381"/>
                </a:cxn>
                <a:cxn ang="0">
                  <a:pos x="469" y="306"/>
                </a:cxn>
                <a:cxn ang="0">
                  <a:pos x="435" y="231"/>
                </a:cxn>
                <a:cxn ang="0">
                  <a:pos x="393" y="164"/>
                </a:cxn>
                <a:cxn ang="0">
                  <a:pos x="339" y="102"/>
                </a:cxn>
                <a:cxn ang="0">
                  <a:pos x="278" y="49"/>
                </a:cxn>
                <a:cxn ang="0">
                  <a:pos x="209" y="7"/>
                </a:cxn>
                <a:cxn ang="0">
                  <a:pos x="195" y="0"/>
                </a:cxn>
              </a:cxnLst>
              <a:rect l="0" t="0" r="r" b="b"/>
              <a:pathLst>
                <a:path w="498" h="997">
                  <a:moveTo>
                    <a:pt x="0" y="996"/>
                  </a:moveTo>
                  <a:lnTo>
                    <a:pt x="81" y="984"/>
                  </a:lnTo>
                  <a:lnTo>
                    <a:pt x="159" y="960"/>
                  </a:lnTo>
                  <a:lnTo>
                    <a:pt x="233" y="924"/>
                  </a:lnTo>
                  <a:lnTo>
                    <a:pt x="299" y="879"/>
                  </a:lnTo>
                  <a:lnTo>
                    <a:pt x="359" y="824"/>
                  </a:lnTo>
                  <a:lnTo>
                    <a:pt x="409" y="761"/>
                  </a:lnTo>
                  <a:lnTo>
                    <a:pt x="448" y="694"/>
                  </a:lnTo>
                  <a:lnTo>
                    <a:pt x="477" y="618"/>
                  </a:lnTo>
                  <a:lnTo>
                    <a:pt x="493" y="540"/>
                  </a:lnTo>
                  <a:lnTo>
                    <a:pt x="497" y="463"/>
                  </a:lnTo>
                  <a:lnTo>
                    <a:pt x="487" y="381"/>
                  </a:lnTo>
                  <a:lnTo>
                    <a:pt x="469" y="306"/>
                  </a:lnTo>
                  <a:lnTo>
                    <a:pt x="435" y="231"/>
                  </a:lnTo>
                  <a:lnTo>
                    <a:pt x="393" y="164"/>
                  </a:lnTo>
                  <a:lnTo>
                    <a:pt x="339" y="102"/>
                  </a:lnTo>
                  <a:lnTo>
                    <a:pt x="278" y="49"/>
                  </a:lnTo>
                  <a:lnTo>
                    <a:pt x="209" y="7"/>
                  </a:lnTo>
                  <a:lnTo>
                    <a:pt x="195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749" name="Arc 77"/>
          <p:cNvSpPr>
            <a:spLocks/>
          </p:cNvSpPr>
          <p:nvPr/>
        </p:nvSpPr>
        <p:spPr bwMode="auto">
          <a:xfrm>
            <a:off x="7419975" y="2560638"/>
            <a:ext cx="1520825" cy="1630362"/>
          </a:xfrm>
          <a:custGeom>
            <a:avLst/>
            <a:gdLst>
              <a:gd name="G0" fmla="+- 21600 0 0"/>
              <a:gd name="G1" fmla="+- 10814 0 0"/>
              <a:gd name="G2" fmla="+- 21600 0 0"/>
              <a:gd name="T0" fmla="*/ 3889 w 21600"/>
              <a:gd name="T1" fmla="*/ 23178 h 23178"/>
              <a:gd name="T2" fmla="*/ 2902 w 21600"/>
              <a:gd name="T3" fmla="*/ 0 h 23178"/>
              <a:gd name="T4" fmla="*/ 21600 w 21600"/>
              <a:gd name="T5" fmla="*/ 10814 h 23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178" fill="none" extrusionOk="0">
                <a:moveTo>
                  <a:pt x="3888" y="23178"/>
                </a:moveTo>
                <a:cubicBezTo>
                  <a:pt x="1357" y="19552"/>
                  <a:pt x="0" y="15236"/>
                  <a:pt x="0" y="10814"/>
                </a:cubicBezTo>
                <a:cubicBezTo>
                  <a:pt x="-1" y="7016"/>
                  <a:pt x="1000" y="3286"/>
                  <a:pt x="2901" y="-1"/>
                </a:cubicBezTo>
              </a:path>
              <a:path w="21600" h="23178" stroke="0" extrusionOk="0">
                <a:moveTo>
                  <a:pt x="3888" y="23178"/>
                </a:moveTo>
                <a:cubicBezTo>
                  <a:pt x="1357" y="19552"/>
                  <a:pt x="0" y="15236"/>
                  <a:pt x="0" y="10814"/>
                </a:cubicBezTo>
                <a:cubicBezTo>
                  <a:pt x="-1" y="7016"/>
                  <a:pt x="1000" y="3286"/>
                  <a:pt x="2901" y="-1"/>
                </a:cubicBezTo>
                <a:lnTo>
                  <a:pt x="21600" y="10814"/>
                </a:lnTo>
                <a:close/>
              </a:path>
            </a:pathLst>
          </a:custGeom>
          <a:noFill/>
          <a:ln w="25400" cap="rnd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50" name="Line 78"/>
          <p:cNvSpPr>
            <a:spLocks noChangeShapeType="1"/>
          </p:cNvSpPr>
          <p:nvPr/>
        </p:nvSpPr>
        <p:spPr bwMode="auto">
          <a:xfrm flipV="1">
            <a:off x="7620000" y="1212850"/>
            <a:ext cx="717550" cy="1370013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51" name="Line 79"/>
          <p:cNvSpPr>
            <a:spLocks noChangeShapeType="1"/>
          </p:cNvSpPr>
          <p:nvPr/>
        </p:nvSpPr>
        <p:spPr bwMode="auto">
          <a:xfrm>
            <a:off x="7688263" y="4165600"/>
            <a:ext cx="641350" cy="881063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52" name="Line 80"/>
          <p:cNvSpPr>
            <a:spLocks noChangeShapeType="1"/>
          </p:cNvSpPr>
          <p:nvPr/>
        </p:nvSpPr>
        <p:spPr bwMode="auto">
          <a:xfrm>
            <a:off x="3171825" y="3333750"/>
            <a:ext cx="71913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753" name="Line 81"/>
          <p:cNvSpPr>
            <a:spLocks noChangeShapeType="1"/>
          </p:cNvSpPr>
          <p:nvPr/>
        </p:nvSpPr>
        <p:spPr bwMode="auto">
          <a:xfrm>
            <a:off x="1747838" y="3333750"/>
            <a:ext cx="71437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33400" y="6096000"/>
            <a:ext cx="8233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Space radiation : Energetic charged particles, high-LET (linear energy transfer)</a:t>
            </a:r>
          </a:p>
        </p:txBody>
      </p:sp>
    </p:spTree>
    <p:extLst>
      <p:ext uri="{BB962C8B-B14F-4D97-AF65-F5344CB8AC3E}">
        <p14:creationId xmlns:p14="http://schemas.microsoft.com/office/powerpoint/2010/main" val="37219166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nasa6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-11113"/>
            <a:ext cx="9194800" cy="686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790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4060" y="2057400"/>
            <a:ext cx="5315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Health Risks from Space Radiation Exposure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8845" y="415527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Cancer risks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1800" y="4038600"/>
            <a:ext cx="1964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Acute radiation syndrome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9036" y="4038601"/>
            <a:ext cx="1584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Degenerative tissue risks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75625" y="4033757"/>
            <a:ext cx="1833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Central nervous system risks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871337" y="3215606"/>
            <a:ext cx="1330037" cy="818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959142" y="3273795"/>
            <a:ext cx="231446" cy="672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271242" y="3273795"/>
            <a:ext cx="423949" cy="672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011075" y="3215606"/>
            <a:ext cx="1571105" cy="730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49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45"/>
    </mc:Choice>
    <mc:Fallback xmlns="">
      <p:transition spd="slow" advTm="1954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09800"/>
            <a:ext cx="7239000" cy="1905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</a:rPr>
              <a:t>What are the evident biological effects of space radiation in astronauts?</a:t>
            </a:r>
          </a:p>
        </p:txBody>
      </p:sp>
    </p:spTree>
    <p:extLst>
      <p:ext uri="{BB962C8B-B14F-4D97-AF65-F5344CB8AC3E}">
        <p14:creationId xmlns:p14="http://schemas.microsoft.com/office/powerpoint/2010/main" val="84694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6019800" cy="6858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Light Flashes</a:t>
            </a:r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143000"/>
            <a:ext cx="533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4325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4"/>
          <p:cNvGraphicFramePr>
            <a:graphicFrameLocks noGrp="1" noChangeAspect="1"/>
          </p:cNvGraphicFramePr>
          <p:nvPr>
            <p:ph type="pic" idx="1"/>
          </p:nvPr>
        </p:nvGraphicFramePr>
        <p:xfrm>
          <a:off x="311280" y="304800"/>
          <a:ext cx="8527920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Photo Editor Photo" r:id="rId3" imgW="10371429" imgH="6211167" progId="">
                  <p:embed/>
                </p:oleObj>
              </mc:Choice>
              <mc:Fallback>
                <p:oleObj name="Photo Editor Photo" r:id="rId3" imgW="10371429" imgH="6211167" progId="">
                  <p:embed/>
                  <p:pic>
                    <p:nvPicPr>
                      <p:cNvPr id="11266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280" y="304800"/>
                        <a:ext cx="8527920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00400" y="5486400"/>
            <a:ext cx="3083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Budinger</a:t>
            </a:r>
            <a:r>
              <a:rPr lang="en-US" dirty="0">
                <a:solidFill>
                  <a:schemeClr val="bg1"/>
                </a:solidFill>
              </a:rPr>
              <a:t>, Lyman and Tobias</a:t>
            </a:r>
          </a:p>
        </p:txBody>
      </p:sp>
    </p:spTree>
    <p:extLst>
      <p:ext uri="{BB962C8B-B14F-4D97-AF65-F5344CB8AC3E}">
        <p14:creationId xmlns:p14="http://schemas.microsoft.com/office/powerpoint/2010/main" val="1663998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274638"/>
            <a:ext cx="6096000" cy="715962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</a:rPr>
              <a:t>Cataracts</a:t>
            </a:r>
          </a:p>
        </p:txBody>
      </p:sp>
      <p:graphicFrame>
        <p:nvGraphicFramePr>
          <p:cNvPr id="12290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152400" y="1447800"/>
          <a:ext cx="4267200" cy="2924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Photo Editor Photo" r:id="rId3" imgW="6961905" imgH="4772691" progId="">
                  <p:embed/>
                </p:oleObj>
              </mc:Choice>
              <mc:Fallback>
                <p:oleObj name="Photo Editor Photo" r:id="rId3" imgW="6961905" imgH="4772691" progId="">
                  <p:embed/>
                  <p:pic>
                    <p:nvPicPr>
                      <p:cNvPr id="1229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447800"/>
                        <a:ext cx="4267200" cy="29248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4495800" y="1447800"/>
            <a:ext cx="35734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Brenner et al. Rad. Res. 1993</a:t>
            </a:r>
          </a:p>
        </p:txBody>
      </p:sp>
      <p:sp>
        <p:nvSpPr>
          <p:cNvPr id="12294" name="Rectangle 10"/>
          <p:cNvSpPr>
            <a:spLocks noChangeArrowheads="1"/>
          </p:cNvSpPr>
          <p:nvPr/>
        </p:nvSpPr>
        <p:spPr bwMode="auto">
          <a:xfrm>
            <a:off x="2057400" y="60198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Cucinotta et al. 2001</a:t>
            </a:r>
          </a:p>
        </p:txBody>
      </p:sp>
      <p:graphicFrame>
        <p:nvGraphicFramePr>
          <p:cNvPr id="12291" name="Object 11"/>
          <p:cNvGraphicFramePr>
            <a:graphicFrameLocks noChangeAspect="1"/>
          </p:cNvGraphicFramePr>
          <p:nvPr/>
        </p:nvGraphicFramePr>
        <p:xfrm>
          <a:off x="4572000" y="2819400"/>
          <a:ext cx="4378307" cy="356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Photo Editor Photo" r:id="rId5" imgW="5114286" imgH="4161905" progId="">
                  <p:embed/>
                </p:oleObj>
              </mc:Choice>
              <mc:Fallback>
                <p:oleObj name="Photo Editor Photo" r:id="rId5" imgW="5114286" imgH="4161905" progId="">
                  <p:embed/>
                  <p:pic>
                    <p:nvPicPr>
                      <p:cNvPr id="1229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819400"/>
                        <a:ext cx="4378307" cy="356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045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Chromosome Aberrations Observed in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Astronauts’ Lymphocytes</a:t>
            </a:r>
          </a:p>
        </p:txBody>
      </p:sp>
      <p:graphicFrame>
        <p:nvGraphicFramePr>
          <p:cNvPr id="13314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382587" y="3733800"/>
          <a:ext cx="4037013" cy="288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Photo Editor Photo" r:id="rId3" imgW="4191585" imgH="2991268" progId="">
                  <p:embed/>
                </p:oleObj>
              </mc:Choice>
              <mc:Fallback>
                <p:oleObj name="Photo Editor Photo" r:id="rId3" imgW="4191585" imgH="2991268" progId="">
                  <p:embed/>
                  <p:pic>
                    <p:nvPicPr>
                      <p:cNvPr id="13314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7" y="3733800"/>
                        <a:ext cx="4037013" cy="288131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5181600" y="3718972"/>
          <a:ext cx="3657600" cy="2945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Photo Editor Photo" r:id="rId5" imgW="5334745" imgH="4296375" progId="">
                  <p:embed/>
                </p:oleObj>
              </mc:Choice>
              <mc:Fallback>
                <p:oleObj name="Photo Editor Photo" r:id="rId5" imgW="5334745" imgH="4296375" progId="">
                  <p:embed/>
                  <p:pic>
                    <p:nvPicPr>
                      <p:cNvPr id="13315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718972"/>
                        <a:ext cx="3657600" cy="29459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7" name="Picture 5" descr="Chromatin_chromosom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38400" y="1406265"/>
            <a:ext cx="4419600" cy="209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2632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096000" cy="639762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Biodosimetry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591270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use of physiological, chemical or biological markers of exposure of human tissues to ionizing radiation for the purpose of reconstructing doses to individuals or populations (NCRP 2009).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3429000"/>
            <a:ext cx="754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u="sng" dirty="0">
                <a:solidFill>
                  <a:schemeClr val="bg1"/>
                </a:solidFill>
              </a:rPr>
              <a:t>Objectives of biodosimetry for ISS astronauts</a:t>
            </a:r>
          </a:p>
          <a:p>
            <a:pPr algn="ctr"/>
            <a:endParaRPr lang="en-US" sz="2400" u="sng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Complement the measurement using physical dosimeters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Take into account the individual susceptibility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Take into account the self-shielding of the body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Take into account the possible synergistic effect of other spaceflight factors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Hopefully use as a marker to predict risk</a:t>
            </a:r>
          </a:p>
        </p:txBody>
      </p:sp>
    </p:spTree>
    <p:extLst>
      <p:ext uri="{BB962C8B-B14F-4D97-AF65-F5344CB8AC3E}">
        <p14:creationId xmlns:p14="http://schemas.microsoft.com/office/powerpoint/2010/main" val="1797067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819400" y="381000"/>
            <a:ext cx="39853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Biodosimetry procedure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76962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15889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8534" y="917196"/>
            <a:ext cx="767300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Biodosimetry samples collected from 43 ISS crewmembers were analyzed.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Pre-flight blood was collected at ~2 weeks before launch. The blood sample was also exposed ex vivo to gamma rays acutely at a set of doses from 0 to 2 </a:t>
            </a:r>
            <a:r>
              <a:rPr lang="en-US" dirty="0" err="1">
                <a:solidFill>
                  <a:schemeClr val="bg1"/>
                </a:solidFill>
              </a:rPr>
              <a:t>Gy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1</a:t>
            </a:r>
            <a:r>
              <a:rPr lang="en-US" baseline="30000" dirty="0">
                <a:solidFill>
                  <a:schemeClr val="bg1"/>
                </a:solidFill>
              </a:rPr>
              <a:t>st</a:t>
            </a:r>
            <a:r>
              <a:rPr lang="en-US" dirty="0">
                <a:solidFill>
                  <a:schemeClr val="bg1"/>
                </a:solidFill>
              </a:rPr>
              <a:t> post-flight sample was collected at ~2 weeks after landing and the 2</a:t>
            </a:r>
            <a:r>
              <a:rPr lang="en-US" baseline="30000" dirty="0">
                <a:solidFill>
                  <a:schemeClr val="bg1"/>
                </a:solidFill>
              </a:rPr>
              <a:t>nd</a:t>
            </a:r>
            <a:r>
              <a:rPr lang="en-US" dirty="0">
                <a:solidFill>
                  <a:schemeClr val="bg1"/>
                </a:solidFill>
              </a:rPr>
              <a:t> at 6-12 mo. after landing.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Five (5) of the 43 crewmembers flew twice on the ISS.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Chromosome aberrations were analyzed using fluorescent in situ hybridization (FISH) with 3 chromosomes stained in 3 different colors.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Chromosome aberrations were compared to cytokines measured before, in and after mission for 22 of the 43 crewmembers</a:t>
            </a: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642102"/>
              </p:ext>
            </p:extLst>
          </p:nvPr>
        </p:nvGraphicFramePr>
        <p:xfrm>
          <a:off x="7745769" y="5718510"/>
          <a:ext cx="1371598" cy="1104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Photo Editor Photo" r:id="rId3" imgW="5334745" imgH="4296375" progId="">
                  <p:embed/>
                </p:oleObj>
              </mc:Choice>
              <mc:Fallback>
                <p:oleObj name="Photo Editor Photo" r:id="rId3" imgW="5334745" imgH="4296375" progId="">
                  <p:embed/>
                  <p:pic>
                    <p:nvPicPr>
                      <p:cNvPr id="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5769" y="5718510"/>
                        <a:ext cx="1371598" cy="11047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20720" y="228600"/>
            <a:ext cx="3958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chemeClr val="bg1"/>
                </a:solidFill>
              </a:rPr>
              <a:t>ISS Biodosimetry Study</a:t>
            </a:r>
          </a:p>
        </p:txBody>
      </p:sp>
    </p:spTree>
    <p:extLst>
      <p:ext uri="{BB962C8B-B14F-4D97-AF65-F5344CB8AC3E}">
        <p14:creationId xmlns:p14="http://schemas.microsoft.com/office/powerpoint/2010/main" val="47813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490"/>
    </mc:Choice>
    <mc:Fallback xmlns="">
      <p:transition spd="slow" advTm="10549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199" y="990600"/>
            <a:ext cx="6326283" cy="2960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48495" y="5181600"/>
            <a:ext cx="5429692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Data of total chromosome aberrations is presented.</a:t>
            </a:r>
          </a:p>
        </p:txBody>
      </p:sp>
    </p:spTree>
    <p:extLst>
      <p:ext uri="{BB962C8B-B14F-4D97-AF65-F5344CB8AC3E}">
        <p14:creationId xmlns:p14="http://schemas.microsoft.com/office/powerpoint/2010/main" val="2379968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8877" y="5492643"/>
            <a:ext cx="825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Chromosome aberration rate (CAR) in lymphocytes, collected  pre-flight from the ISS crewmembers, after exposure to gamma rays ex vivo (blue circles) as a function of dose. Red triangles represent the post-flight AR as a function of the estimated BFO dose for the individuals. The average BFO dose received during ISS missions was 0.028 </a:t>
            </a:r>
            <a:r>
              <a:rPr lang="en-US" sz="1600" dirty="0" err="1">
                <a:solidFill>
                  <a:schemeClr val="bg1"/>
                </a:solidFill>
              </a:rPr>
              <a:t>Gy</a:t>
            </a:r>
            <a:r>
              <a:rPr lang="en-US" sz="1600" dirty="0">
                <a:solidFill>
                  <a:schemeClr val="bg1"/>
                </a:solidFill>
              </a:rPr>
              <a:t>, and the average AR post-mission was 0.0049, resulting in an average RBE of 3.2.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7521"/>
            <a:ext cx="7348183" cy="53351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81000"/>
            <a:ext cx="3505200" cy="25475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392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22"/>
    </mc:Choice>
    <mc:Fallback xmlns="">
      <p:transition spd="slow" advTm="3162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0308" y="5909501"/>
            <a:ext cx="7962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Preflight yields of chromosome aberrations and </a:t>
            </a:r>
            <a:r>
              <a:rPr lang="en-US" i="1" dirty="0">
                <a:solidFill>
                  <a:schemeClr val="bg1"/>
                </a:solidFill>
              </a:rPr>
              <a:t>ex vivo</a:t>
            </a:r>
            <a:r>
              <a:rPr lang="en-US" dirty="0">
                <a:solidFill>
                  <a:schemeClr val="bg1"/>
                </a:solidFill>
              </a:rPr>
              <a:t> dose response to gamma irradiation varied considerably among individuals 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38200"/>
            <a:ext cx="6831762" cy="496535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" y="258276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Poisson regression of pre-flight dose response for individual crewmembers </a:t>
            </a:r>
          </a:p>
        </p:txBody>
      </p:sp>
    </p:spTree>
    <p:extLst>
      <p:ext uri="{BB962C8B-B14F-4D97-AF65-F5344CB8AC3E}">
        <p14:creationId xmlns:p14="http://schemas.microsoft.com/office/powerpoint/2010/main" val="243992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52"/>
    </mc:Choice>
    <mc:Fallback xmlns="">
      <p:transition spd="slow" advTm="2075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3000" y="1752600"/>
            <a:ext cx="7315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Question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Is the post-flight chromosome aberration rate in the ISS crewmembers dependent on the </a:t>
            </a:r>
            <a:r>
              <a:rPr lang="en-US" sz="2800" b="1" u="sng" dirty="0">
                <a:solidFill>
                  <a:schemeClr val="bg1"/>
                </a:solidFill>
              </a:rPr>
              <a:t>individual</a:t>
            </a:r>
            <a:r>
              <a:rPr lang="en-US" sz="2800" dirty="0">
                <a:solidFill>
                  <a:schemeClr val="bg1"/>
                </a:solidFill>
              </a:rPr>
              <a:t> radiosensitivity determined in pre-flight blood samples?</a:t>
            </a:r>
          </a:p>
        </p:txBody>
      </p:sp>
    </p:spTree>
    <p:extLst>
      <p:ext uri="{BB962C8B-B14F-4D97-AF65-F5344CB8AC3E}">
        <p14:creationId xmlns:p14="http://schemas.microsoft.com/office/powerpoint/2010/main" val="4106952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6130" y="200421"/>
            <a:ext cx="3568503" cy="645826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Poisson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15338" y="846247"/>
                <a:ext cx="8057264" cy="2499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1400" i="1" u="sng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Pre-flight Model.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be the gamma-ray dose in 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Gy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for the </a:t>
                </a:r>
                <a:r>
                  <a:rPr lang="en-US" sz="1400" i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exposure of cells from the </a:t>
                </a:r>
                <a:r>
                  <a:rPr lang="en-US" sz="1400" i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-th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subject,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be the corresponding observed total aberration count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cells. Then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we used the following random-effects version of a Poisson regression model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en-US" sz="1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𝑃𝑜𝑖𝑠𝑠𝑜𝑛</m:t>
                    </m:r>
                    <m:d>
                      <m:d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	</a:t>
                </a:r>
                <a:endParaRPr lang="en-US" sz="1400" dirty="0">
                  <a:solidFill>
                    <a:schemeClr val="bg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+(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50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		</a:t>
                </a: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50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the subject’s </a:t>
                </a:r>
                <a:r>
                  <a:rPr lang="en-US" sz="1400" dirty="0">
                    <a:solidFill>
                      <a:srgbClr val="FF7C8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age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centered at 50 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yrs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an indicator variable for </a:t>
                </a:r>
                <a:r>
                  <a:rPr lang="en-US" sz="1400" dirty="0">
                    <a:solidFill>
                      <a:srgbClr val="FF7C8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gender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(0 = male, 1 = female). The random effects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are </a:t>
                </a:r>
                <a:r>
                  <a:rPr lang="en-US" sz="1400" dirty="0">
                    <a:solidFill>
                      <a:srgbClr val="FF7C8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subject-specific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perturbations</a:t>
                </a:r>
                <a:r>
                  <a:rPr lang="en-US" sz="1400" dirty="0">
                    <a:solidFill>
                      <a:srgbClr val="FF7C8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to the intercept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and slope with respect to dose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338" y="846247"/>
                <a:ext cx="8057264" cy="2499595"/>
              </a:xfrm>
              <a:prstGeom prst="rect">
                <a:avLst/>
              </a:prstGeom>
              <a:blipFill>
                <a:blip r:embed="rId2"/>
                <a:stretch>
                  <a:fillRect l="-227" b="-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15339" y="3488476"/>
                <a:ext cx="8147662" cy="30600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1400" i="1" u="sng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Post-flight Model.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post-flight Poisson regression model resembled 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Eqs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1 and 2 in form, but with the following differences:</a:t>
                </a:r>
                <a:endParaRPr lang="en-US" sz="1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lvl="0" indent="-34290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denotes the baseline (pre-flight, no irradiation) aberration count for the 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-the subject</a:t>
                </a:r>
                <a:endParaRPr lang="en-US" sz="1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lvl="0" indent="-34290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denotes the aberration count for the j-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post-mission sample of cells from the 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i-th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subject (</a:t>
                </a:r>
                <a:r>
                  <a:rPr lang="en-US" sz="1400" i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1, 2, . . .)</a:t>
                </a:r>
                <a:endParaRPr lang="en-US" sz="1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lvl="0" indent="-34290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en-US" sz="1400" i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&gt; 0,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the </a:t>
                </a:r>
                <a:r>
                  <a:rPr lang="en-US" sz="1400" dirty="0">
                    <a:solidFill>
                      <a:srgbClr val="FF7C8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BFO mission dose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the </a:t>
                </a:r>
                <a:r>
                  <a:rPr lang="en-US" sz="1400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i-th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subject.</a:t>
                </a:r>
                <a:endParaRPr lang="en-US" sz="1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lvl="0" indent="-34290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en-US" sz="1400" i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0, there is no irradiation,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=0.</m:t>
                    </m:r>
                  </m:oMath>
                </a14:m>
                <a:endParaRPr lang="en-US" sz="1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lvl="0" indent="-342900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are included as additional explanatory variables along with age and gender.</a:t>
                </a:r>
                <a:endParaRPr lang="en-US" sz="1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With the incorporation of the above, Eq.2 is replaced by Eq.3 for the post-flight prediction model:</a:t>
                </a:r>
                <a:endParaRPr lang="en-US" sz="1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457200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            log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  <m:r>
                              <a:rPr lang="en-US" sz="1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50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	</a:t>
                </a: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 this model,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like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sz="1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is also a subject-specific perturbation to the intercept.</a:t>
                </a:r>
                <a:endParaRPr lang="en-US" sz="14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339" y="3488476"/>
                <a:ext cx="8147662" cy="3060068"/>
              </a:xfrm>
              <a:prstGeom prst="rect">
                <a:avLst/>
              </a:prstGeom>
              <a:blipFill>
                <a:blip r:embed="rId3"/>
                <a:stretch>
                  <a:fillRect l="-224" r="-75" b="-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241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82"/>
    </mc:Choice>
    <mc:Fallback xmlns="">
      <p:transition spd="slow" advTm="42082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5651387"/>
            <a:ext cx="7899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Pre-flight radiosensitivity tended to be higher for individuals having a higher background CAR, suggesting that individuals with greater radiosensitivity can be more sensitive to other environmental stressors encountered in daily life.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48" y="1642466"/>
            <a:ext cx="4435704" cy="3223888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3505200" y="2116625"/>
            <a:ext cx="2590800" cy="227557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43000" y="90869"/>
            <a:ext cx="70839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Pre-flight CAR baseline vs. slope (radiosensitivity) </a:t>
            </a:r>
          </a:p>
        </p:txBody>
      </p:sp>
    </p:spTree>
    <p:extLst>
      <p:ext uri="{BB962C8B-B14F-4D97-AF65-F5344CB8AC3E}">
        <p14:creationId xmlns:p14="http://schemas.microsoft.com/office/powerpoint/2010/main" val="294443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74"/>
    </mc:Choice>
    <mc:Fallback xmlns="">
      <p:transition spd="slow" advTm="31674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341" y="140353"/>
            <a:ext cx="7603073" cy="657916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effects of chromosome aberrations and radiosensitivity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50" y="886516"/>
            <a:ext cx="4106430" cy="58311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121" y="3419061"/>
            <a:ext cx="39757" cy="198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0600" y="1498143"/>
            <a:ext cx="4010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Although highly variable, both background chromosome aberration rate and radiosensitivity increase with age.</a:t>
            </a:r>
          </a:p>
        </p:txBody>
      </p:sp>
      <p:graphicFrame>
        <p:nvGraphicFramePr>
          <p:cNvPr id="8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296667"/>
              </p:ext>
            </p:extLst>
          </p:nvPr>
        </p:nvGraphicFramePr>
        <p:xfrm>
          <a:off x="4419600" y="3438939"/>
          <a:ext cx="4606982" cy="3278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Photo Editor Photo" r:id="rId5" imgW="12552381" imgH="8933333" progId="">
                  <p:embed/>
                </p:oleObj>
              </mc:Choice>
              <mc:Fallback>
                <p:oleObj name="Photo Editor Photo" r:id="rId5" imgW="12552381" imgH="8933333" progId="">
                  <p:embed/>
                  <p:pic>
                    <p:nvPicPr>
                      <p:cNvPr id="14338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3438939"/>
                        <a:ext cx="4606982" cy="32787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584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97"/>
    </mc:Choice>
    <mc:Fallback xmlns="">
      <p:transition spd="slow" advTm="2219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5791200"/>
            <a:ext cx="7593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Post-flight AR as a function of the average preflight dose response for individual ISS crewmembers, indicating that </a:t>
            </a:r>
            <a:r>
              <a:rPr lang="en-US" sz="1600" dirty="0" err="1">
                <a:solidFill>
                  <a:schemeClr val="bg1"/>
                </a:solidFill>
              </a:rPr>
              <a:t>radiosensitivity</a:t>
            </a:r>
            <a:r>
              <a:rPr lang="en-US" sz="1600" dirty="0">
                <a:solidFill>
                  <a:schemeClr val="bg1"/>
                </a:solidFill>
              </a:rPr>
              <a:t> determined preflight is a predictor for post-flight AR.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939734"/>
            <a:ext cx="6222459" cy="4522509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3505200" y="2362200"/>
            <a:ext cx="3505200" cy="210885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034538" y="304800"/>
            <a:ext cx="5352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Post-flight CAR vs. Pre-flight slot (radiosensitivity)</a:t>
            </a:r>
          </a:p>
        </p:txBody>
      </p:sp>
    </p:spTree>
    <p:extLst>
      <p:ext uri="{BB962C8B-B14F-4D97-AF65-F5344CB8AC3E}">
        <p14:creationId xmlns:p14="http://schemas.microsoft.com/office/powerpoint/2010/main" val="3717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13"/>
    </mc:Choice>
    <mc:Fallback xmlns="">
      <p:transition spd="slow" advTm="17813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1" y="5829312"/>
            <a:ext cx="5257800" cy="342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The average RBE value of all crewmembers is about 3.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98391"/>
            <a:ext cx="6033129" cy="43849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8200" y="363627"/>
            <a:ext cx="8105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Individual relative biological effectiveness (RBE) for chromosome aberrations </a:t>
            </a:r>
          </a:p>
        </p:txBody>
      </p:sp>
    </p:spTree>
    <p:extLst>
      <p:ext uri="{BB962C8B-B14F-4D97-AF65-F5344CB8AC3E}">
        <p14:creationId xmlns:p14="http://schemas.microsoft.com/office/powerpoint/2010/main" val="3320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10"/>
    </mc:Choice>
    <mc:Fallback xmlns="">
      <p:transition spd="slow" advTm="1371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457200"/>
            <a:ext cx="7747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Comparison between the 1</a:t>
            </a:r>
            <a:r>
              <a:rPr lang="en-US" baseline="30000" dirty="0">
                <a:solidFill>
                  <a:schemeClr val="bg1"/>
                </a:solidFill>
              </a:rPr>
              <a:t>st</a:t>
            </a:r>
            <a:r>
              <a:rPr lang="en-US" dirty="0">
                <a:solidFill>
                  <a:schemeClr val="bg1"/>
                </a:solidFill>
              </a:rPr>
              <a:t> and 2</a:t>
            </a:r>
            <a:r>
              <a:rPr lang="en-US" baseline="30000" dirty="0">
                <a:solidFill>
                  <a:schemeClr val="bg1"/>
                </a:solidFill>
              </a:rPr>
              <a:t>nd</a:t>
            </a:r>
            <a:r>
              <a:rPr lang="en-US" dirty="0">
                <a:solidFill>
                  <a:schemeClr val="bg1"/>
                </a:solidFill>
              </a:rPr>
              <a:t> ISS missions for the 5 repeat fliers.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605" y="1145150"/>
            <a:ext cx="3887184" cy="55000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2345" y="4387582"/>
            <a:ext cx="39337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Calibri" panose="020F0502020204030204" pitchFamily="34" charset="0"/>
              </a:rPr>
              <a:t>Background (top panel) and average slope (bottom panel) for the first (blue circle) and second (red triangle) ISS missions for 5 repeated flyers. The background was higher for the second flight for all 5 astronauts, whereas the average slopes were higher for the second flight for 4 of the astronauts.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22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57"/>
    </mc:Choice>
    <mc:Fallback xmlns="">
      <p:transition spd="slow" advTm="27157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6750" y="5591990"/>
            <a:ext cx="810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The chromosome aberration rate is not statistically different between these two time points, suggesting that the chromosome damage detected post-flight reflected mostly that in the bone marrow.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19200"/>
            <a:ext cx="5527575" cy="40174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36750" y="151151"/>
            <a:ext cx="82451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Comparison of CAR between blood samples collected at the first time point (~ 2 weeks post landing) and the second time point (6-12 mo. after landing)</a:t>
            </a:r>
          </a:p>
        </p:txBody>
      </p:sp>
    </p:spTree>
    <p:extLst>
      <p:ext uri="{BB962C8B-B14F-4D97-AF65-F5344CB8AC3E}">
        <p14:creationId xmlns:p14="http://schemas.microsoft.com/office/powerpoint/2010/main" val="73214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24"/>
    </mc:Choice>
    <mc:Fallback xmlns="">
      <p:transition spd="slow" advTm="32524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484430"/>
            <a:ext cx="763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Relationship between cytokine and baseline chromosome aberration rate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016" y="1227253"/>
            <a:ext cx="6318145" cy="459205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3030971" y="1974235"/>
            <a:ext cx="4051903" cy="208285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066800" y="6041771"/>
            <a:ext cx="7283513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16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Levels of CXCL5_ENA7 in plasma collected preflight decreased as a function preflight aberration rates.</a:t>
            </a:r>
            <a:endParaRPr lang="en-US" sz="16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93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17"/>
    </mc:Choice>
    <mc:Fallback xmlns="">
      <p:transition spd="slow" advTm="25217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599" y="37656"/>
            <a:ext cx="1734023" cy="53791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15090" cy="5638800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The dose response slopes determined in pre-flight blood samples tend to be higher for crewmembers having a higher chromosome aberration background, suggesting that individuals with greater radiosensitivity can be more sensitive to other environmental stressors encountered in daily life.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Post-flight chromosome aberration rates (CAR) between individuals are dependent on the radiosensitivity determined in pre-flight samples.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There appears to be little if any gender difference, but the mean CAR and the radiosensitivity increase as a function of age.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The relative biological effectiveness (RBE) in comparison to the ex vivo dose response to gamma irradiation is ~ 3. 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</a:rPr>
              <a:t>There was no significant difference between the observed CAR shortly after mission and at &gt;6 months post-mission, suggesting that the damage detected post-mission may reflect damage in bone marrow cells. </a:t>
            </a:r>
          </a:p>
          <a:p>
            <a:endParaRPr lang="en-US" sz="16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</a:rPr>
              <a:t>In general, cytokine levels were not predictive of CAR, although subjects with higher pre-flight levels of CXCL5_ENA7 tended to have lower CAR background. </a:t>
            </a:r>
          </a:p>
        </p:txBody>
      </p:sp>
    </p:spTree>
    <p:extLst>
      <p:ext uri="{BB962C8B-B14F-4D97-AF65-F5344CB8AC3E}">
        <p14:creationId xmlns:p14="http://schemas.microsoft.com/office/powerpoint/2010/main" val="150185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61"/>
    </mc:Choice>
    <mc:Fallback xmlns="">
      <p:transition spd="slow" advTm="4076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0993" y="1146175"/>
            <a:ext cx="3460221" cy="388618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Acknowledgement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2362200"/>
            <a:ext cx="3868209" cy="35422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Alan Feiveson</a:t>
            </a:r>
            <a:endParaRPr lang="en-US" sz="2000" baseline="30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Kerry George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Mark Shavers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Maria Moreno-Villanueva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Ye Zhang</a:t>
            </a:r>
            <a:endParaRPr lang="en-US" sz="2000" baseline="30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Brian Crucian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Eddie Semones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Francis </a:t>
            </a:r>
            <a:r>
              <a:rPr lang="en-US" sz="2000" dirty="0" err="1">
                <a:solidFill>
                  <a:schemeClr val="bg1"/>
                </a:solidFill>
              </a:rPr>
              <a:t>Cucinotta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2103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3620</TotalTime>
  <Words>1267</Words>
  <Application>Microsoft Office PowerPoint</Application>
  <PresentationFormat>On-screen Show (4:3)</PresentationFormat>
  <Paragraphs>111</Paragraphs>
  <Slides>26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Cambria Math</vt:lpstr>
      <vt:lpstr>Helvetica</vt:lpstr>
      <vt:lpstr>Symbol</vt:lpstr>
      <vt:lpstr>Times New Roman</vt:lpstr>
      <vt:lpstr>Default Design</vt:lpstr>
      <vt:lpstr>Photo Editor Photo</vt:lpstr>
      <vt:lpstr>PowerPoint Presentation</vt:lpstr>
      <vt:lpstr>PowerPoint Presentation</vt:lpstr>
      <vt:lpstr>PowerPoint Presentation</vt:lpstr>
      <vt:lpstr>PowerPoint Presentation</vt:lpstr>
      <vt:lpstr>What are the evident biological effects of space radiation in astronauts?</vt:lpstr>
      <vt:lpstr>Light Flashes</vt:lpstr>
      <vt:lpstr>PowerPoint Presentation</vt:lpstr>
      <vt:lpstr>Cataracts</vt:lpstr>
      <vt:lpstr>Chromosome Aberrations Observed in  Astronauts’ Lymphocytes</vt:lpstr>
      <vt:lpstr>Biodosimetry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Poisson Regression</vt:lpstr>
      <vt:lpstr>PowerPoint Presentation</vt:lpstr>
      <vt:lpstr>Age effects of chromosome aberrations and radiosensitivity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Acknowledgement</vt:lpstr>
    </vt:vector>
  </TitlesOfParts>
  <Company>NASA/JSC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Path Roadmap (Radiation Effects)</dc:title>
  <dc:creator>NASA USER</dc:creator>
  <cp:lastModifiedBy>Wu, Honglu (JSC-SK411)</cp:lastModifiedBy>
  <cp:revision>457</cp:revision>
  <cp:lastPrinted>2018-06-26T00:22:52Z</cp:lastPrinted>
  <dcterms:created xsi:type="dcterms:W3CDTF">2003-06-02T21:41:21Z</dcterms:created>
  <dcterms:modified xsi:type="dcterms:W3CDTF">2021-08-09T15:02:15Z</dcterms:modified>
</cp:coreProperties>
</file>