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1"/>
  </p:notesMasterIdLst>
  <p:sldIdLst>
    <p:sldId id="256" r:id="rId5"/>
    <p:sldId id="263" r:id="rId6"/>
    <p:sldId id="258" r:id="rId7"/>
    <p:sldId id="259" r:id="rId8"/>
    <p:sldId id="260" r:id="rId9"/>
    <p:sldId id="264" r:id="rId1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753016-685A-1F5A-CCE3-13B5B77B7CAB}" v="100" dt="2021-08-02T19:21:00.240"/>
    <p1510:client id="{35F1EE8D-044B-B92C-2530-A2398B9ACB26}" v="4" dt="2021-07-30T21:55:57.979"/>
    <p1510:client id="{5DEA1037-D735-7E69-E55A-B5FB011AFD3F}" v="1059" dt="2021-08-03T21:26:26.484"/>
    <p1510:client id="{63224FCE-1A3C-E92C-F157-7907E19F1D17}" v="764" dt="2021-07-23T22:07:13.651"/>
    <p1510:client id="{6F025328-9C3C-FBD8-2C12-1FF61B5315D4}" v="244" dt="2021-07-27T18:58:02.941"/>
    <p1510:client id="{89599425-73FC-BB29-89B4-61AD21F19509}" v="88" dt="2021-08-05T17:42:47.220"/>
    <p1510:client id="{BD48231D-2E83-4E13-083D-FEE0B676F2E0}" v="84" dt="2021-08-03T16:06:25.490"/>
    <p1510:client id="{BE60AC6A-8CFD-EF19-DB74-52E8107B0F97}" v="1422" dt="2021-07-30T21:38:52.576"/>
    <p1510:client id="{BFA282AD-2080-34BD-FFB2-4D7FE7CD87B5}" v="28" dt="2021-08-03T19:03:16.074"/>
    <p1510:client id="{D40A794D-8657-F168-A64B-3106022186D5}" v="134" dt="2021-07-29T14:47:03.160"/>
    <p1510:client id="{FDE84353-BFAD-41D7-83E7-02ED1D738D5D}" v="4" dt="2021-07-23T20:54:06.18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1" d="100"/>
          <a:sy n="31" d="100"/>
        </p:scale>
        <p:origin x="8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5" name="Shape 45"/>
          <p:cNvSpPr>
            <a:spLocks noGrp="1" noRot="1" noChangeAspect="1"/>
          </p:cNvSpPr>
          <p:nvPr>
            <p:ph type="sldImg"/>
          </p:nvPr>
        </p:nvSpPr>
        <p:spPr>
          <a:xfrm>
            <a:off x="1143000" y="685800"/>
            <a:ext cx="4572000" cy="3429000"/>
          </a:xfrm>
          <a:prstGeom prst="rect">
            <a:avLst/>
          </a:prstGeom>
        </p:spPr>
        <p:txBody>
          <a:bodyPr/>
          <a:lstStyle/>
          <a:p>
            <a:endParaRPr/>
          </a:p>
        </p:txBody>
      </p:sp>
      <p:sp>
        <p:nvSpPr>
          <p:cNvPr id="46" name="Shape 4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asa.gov/specials/timeline/"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nasa.gov/multimedia/imagegallery/image_feature_479.html" TargetMode="External"/><Relationship Id="rId4" Type="http://schemas.openxmlformats.org/officeDocument/2006/relationships/hyperlink" Target="https://www.nasa.gov/mission_pages/landsat/news/landsat-history.html"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ppliedsciences.nasa.gov/about"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usgs.gov/media/images/landsat-citations" TargetMode="External"/><Relationship Id="rId4" Type="http://schemas.openxmlformats.org/officeDocument/2006/relationships/hyperlink" Target="https://nasa.sharepoint.com/teams/2021SummerInternTeam/Shared%20Documents/Applied%20Sciences%20Support%20Project/AppSciHistory.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Calibri"/>
                <a:cs typeface="Calibri"/>
              </a:rPr>
              <a:t>Notes: </a:t>
            </a:r>
          </a:p>
          <a:p>
            <a:r>
              <a:rPr lang="en-US">
                <a:solidFill>
                  <a:srgbClr val="000000"/>
                </a:solidFill>
                <a:latin typeface="Calibri"/>
                <a:cs typeface="Calibri"/>
              </a:rPr>
              <a:t>Teresa: Hello I am Teresa Purello</a:t>
            </a:r>
          </a:p>
          <a:p>
            <a:r>
              <a:rPr lang="en-US">
                <a:solidFill>
                  <a:srgbClr val="000000"/>
                </a:solidFill>
                <a:latin typeface="Calibri"/>
                <a:cs typeface="Calibri"/>
              </a:rPr>
              <a:t>Monica: and I am Monica Namo</a:t>
            </a:r>
          </a:p>
          <a:p>
            <a:r>
              <a:rPr lang="en-US">
                <a:solidFill>
                  <a:srgbClr val="000000"/>
                </a:solidFill>
                <a:latin typeface="Calibri"/>
                <a:cs typeface="Calibri"/>
              </a:rPr>
              <a:t>Teresa: We are interns with the Capacity Building Program and today we will celebrate the 20th anniversary of the Applied Sciences Program by looking at its history</a:t>
            </a:r>
          </a:p>
        </p:txBody>
      </p:sp>
    </p:spTree>
    <p:extLst>
      <p:ext uri="{BB962C8B-B14F-4D97-AF65-F5344CB8AC3E}">
        <p14:creationId xmlns:p14="http://schemas.microsoft.com/office/powerpoint/2010/main" val="48294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Calibri"/>
                <a:cs typeface="Calibri"/>
              </a:rPr>
              <a:t>Notes:</a:t>
            </a:r>
          </a:p>
          <a:p>
            <a:r>
              <a:rPr lang="en-US">
                <a:solidFill>
                  <a:srgbClr val="000000"/>
                </a:solidFill>
                <a:latin typeface="Calibri"/>
                <a:cs typeface="Calibri"/>
              </a:rPr>
              <a:t>Teresa: This is an timeline of some of the major events that have happened with applied sciences at NASA since NASA's beginning. Over the past 20 years and before, NASA has impacted many people through its applied sciences work</a:t>
            </a:r>
          </a:p>
        </p:txBody>
      </p:sp>
    </p:spTree>
    <p:extLst>
      <p:ext uri="{BB962C8B-B14F-4D97-AF65-F5344CB8AC3E}">
        <p14:creationId xmlns:p14="http://schemas.microsoft.com/office/powerpoint/2010/main" val="3087309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Calibri"/>
                <a:cs typeface="Calibri"/>
              </a:rPr>
              <a:t>Notes: </a:t>
            </a:r>
          </a:p>
          <a:p>
            <a:r>
              <a:rPr lang="en-US">
                <a:latin typeface="Calibri"/>
                <a:cs typeface="Calibri"/>
              </a:rPr>
              <a:t>Teresa: </a:t>
            </a:r>
            <a:endParaRPr lang="en-US" dirty="0">
              <a:latin typeface="Calibri"/>
              <a:cs typeface="Calibri"/>
            </a:endParaRPr>
          </a:p>
          <a:p>
            <a:pPr marL="342900" indent="-342900">
              <a:buFont typeface="Arial"/>
              <a:buChar char="•"/>
            </a:pPr>
            <a:r>
              <a:rPr lang="en-US">
                <a:latin typeface="Calibri"/>
                <a:cs typeface="Calibri"/>
              </a:rPr>
              <a:t>Legislation was passed in 1958 that allowed NASA to do applied sciences work. In 1960, the first weather satellite, TIROS was launched. This gave us our first television image of Earth from space and proved that scientists could use space to better understand our planet. Over the next 40 years, NASA launched the first 7 Landsat satellites which have become key sources of Earth observations data. In this time, most of the applied sciences work was at the request of university researchers and local governments rather than NASA leading projects. This changed in 2001 -- </a:t>
            </a:r>
          </a:p>
          <a:p>
            <a:endParaRPr lang="en-US">
              <a:latin typeface="Calibri"/>
              <a:cs typeface="Calibri"/>
            </a:endParaRPr>
          </a:p>
          <a:p>
            <a:r>
              <a:rPr lang="en-US">
                <a:latin typeface="Calibri"/>
                <a:cs typeface="Calibri"/>
              </a:rPr>
              <a:t>Image Credits:</a:t>
            </a:r>
          </a:p>
          <a:p>
            <a:r>
              <a:rPr lang="en-US">
                <a:latin typeface="Calibri"/>
                <a:cs typeface="Calibri"/>
              </a:rPr>
              <a:t>TIROS - </a:t>
            </a:r>
            <a:r>
              <a:rPr lang="en-US" dirty="0">
                <a:hlinkClick r:id="rId3"/>
              </a:rPr>
              <a:t>60 Moments in NASA History</a:t>
            </a:r>
          </a:p>
          <a:p>
            <a:r>
              <a:rPr lang="en-US">
                <a:latin typeface="Calibri"/>
                <a:cs typeface="Calibri"/>
              </a:rPr>
              <a:t>Landsat 1 -  </a:t>
            </a:r>
            <a:r>
              <a:rPr lang="en-US" dirty="0">
                <a:hlinkClick r:id="rId4"/>
              </a:rPr>
              <a:t>NASA - Landsat Looks and Sees</a:t>
            </a:r>
          </a:p>
          <a:p>
            <a:r>
              <a:rPr lang="en-US">
                <a:latin typeface="Calibri"/>
                <a:cs typeface="Calibri"/>
              </a:rPr>
              <a:t>Scientists -  </a:t>
            </a:r>
            <a:r>
              <a:rPr lang="en-US" dirty="0">
                <a:hlinkClick r:id="rId4"/>
              </a:rPr>
              <a:t>NASA - Landsat Looks and Sees</a:t>
            </a:r>
          </a:p>
          <a:p>
            <a:r>
              <a:rPr lang="en-US">
                <a:latin typeface="Calibri"/>
                <a:cs typeface="Calibri"/>
              </a:rPr>
              <a:t>Landsat image - </a:t>
            </a:r>
            <a:r>
              <a:rPr lang="en-US" dirty="0">
                <a:hlinkClick r:id="rId5"/>
              </a:rPr>
              <a:t>Chimborazo and Tungurahua | NASA</a:t>
            </a:r>
            <a:endParaRPr lang="en-US" dirty="0">
              <a:latin typeface="Calibri"/>
              <a:cs typeface="Calibri"/>
            </a:endParaRPr>
          </a:p>
        </p:txBody>
      </p:sp>
    </p:spTree>
    <p:extLst>
      <p:ext uri="{BB962C8B-B14F-4D97-AF65-F5344CB8AC3E}">
        <p14:creationId xmlns:p14="http://schemas.microsoft.com/office/powerpoint/2010/main" val="72128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Calibri"/>
                <a:cs typeface="Calibri"/>
              </a:rPr>
              <a:t>Notes: </a:t>
            </a:r>
          </a:p>
          <a:p>
            <a:r>
              <a:rPr lang="en-US" dirty="0">
                <a:solidFill>
                  <a:srgbClr val="000000"/>
                </a:solidFill>
                <a:latin typeface="Calibri"/>
                <a:cs typeface="Calibri"/>
              </a:rPr>
              <a:t>Monica: </a:t>
            </a:r>
          </a:p>
          <a:p>
            <a:r>
              <a:rPr lang="en-US" dirty="0">
                <a:solidFill>
                  <a:srgbClr val="000000"/>
                </a:solidFill>
                <a:latin typeface="Calibri"/>
                <a:cs typeface="Calibri"/>
              </a:rPr>
              <a:t>From 2001 to 2011 there were initially 12 Application focuses and as NASA Applied Sciences expanded, this led to greater partnerships alongside local, federal, and international institutions, to further establish additional application focuses especially as </a:t>
            </a:r>
            <a:r>
              <a:rPr lang="en-US" dirty="0" err="1">
                <a:solidFill>
                  <a:srgbClr val="000000"/>
                </a:solidFill>
                <a:latin typeface="Calibri"/>
                <a:cs typeface="Calibri"/>
              </a:rPr>
              <a:t>Satelettie</a:t>
            </a:r>
            <a:r>
              <a:rPr lang="en-US" dirty="0">
                <a:solidFill>
                  <a:srgbClr val="000000"/>
                </a:solidFill>
                <a:latin typeface="Calibri"/>
                <a:cs typeface="Calibri"/>
              </a:rPr>
              <a:t> data became more readily </a:t>
            </a:r>
            <a:r>
              <a:rPr lang="en-US" dirty="0" err="1">
                <a:solidFill>
                  <a:srgbClr val="000000"/>
                </a:solidFill>
                <a:latin typeface="Calibri"/>
                <a:cs typeface="Calibri"/>
              </a:rPr>
              <a:t>avaiable</a:t>
            </a:r>
            <a:r>
              <a:rPr lang="en-US" dirty="0">
                <a:solidFill>
                  <a:srgbClr val="000000"/>
                </a:solidFill>
                <a:latin typeface="Calibri"/>
                <a:cs typeface="Calibri"/>
              </a:rPr>
              <a:t> and free for anyone to utilize. For example, in 2008, Landsat data became free and open source for anyone to use and as the graph showcases, this data was used </a:t>
            </a:r>
            <a:r>
              <a:rPr lang="en-US" dirty="0" err="1">
                <a:solidFill>
                  <a:srgbClr val="000000"/>
                </a:solidFill>
                <a:latin typeface="Calibri"/>
                <a:cs typeface="Calibri"/>
              </a:rPr>
              <a:t>signifigatly</a:t>
            </a:r>
            <a:r>
              <a:rPr lang="en-US" dirty="0">
                <a:solidFill>
                  <a:srgbClr val="000000"/>
                </a:solidFill>
                <a:latin typeface="Calibri"/>
                <a:cs typeface="Calibri"/>
              </a:rPr>
              <a:t> more after 2008! </a:t>
            </a:r>
          </a:p>
          <a:p>
            <a:endParaRPr lang="en-US" dirty="0">
              <a:solidFill>
                <a:srgbClr val="000000"/>
              </a:solidFill>
              <a:latin typeface="Calibri"/>
              <a:cs typeface="Calibri"/>
            </a:endParaRPr>
          </a:p>
          <a:p>
            <a:r>
              <a:rPr lang="en-US" dirty="0">
                <a:solidFill>
                  <a:srgbClr val="000000"/>
                </a:solidFill>
                <a:latin typeface="Calibri"/>
                <a:cs typeface="Calibri"/>
              </a:rPr>
              <a:t>Image Credits: </a:t>
            </a:r>
            <a:endParaRPr lang="en-US" dirty="0"/>
          </a:p>
          <a:p>
            <a:r>
              <a:rPr lang="en-US" dirty="0">
                <a:solidFill>
                  <a:srgbClr val="000000"/>
                </a:solidFill>
                <a:latin typeface="Calibri"/>
                <a:cs typeface="Calibri"/>
              </a:rPr>
              <a:t>Applied Sciences - </a:t>
            </a:r>
            <a:r>
              <a:rPr lang="en-US" dirty="0">
                <a:hlinkClick r:id="rId3"/>
              </a:rPr>
              <a:t>About Applied Sciences | NASA Applied Science</a:t>
            </a:r>
            <a:endParaRPr lang="en-US" dirty="0">
              <a:solidFill>
                <a:srgbClr val="000000"/>
              </a:solidFill>
              <a:latin typeface="Calibri"/>
              <a:cs typeface="Calibri"/>
            </a:endParaRPr>
          </a:p>
          <a:p>
            <a:r>
              <a:rPr lang="en-US" dirty="0">
                <a:solidFill>
                  <a:srgbClr val="000000"/>
                </a:solidFill>
                <a:latin typeface="Calibri"/>
                <a:cs typeface="Calibri"/>
              </a:rPr>
              <a:t>Assessment -  </a:t>
            </a:r>
            <a:r>
              <a:rPr lang="en-US" dirty="0">
                <a:hlinkClick r:id="rId4"/>
              </a:rPr>
              <a:t>Assessment of the NASA Applied Sciences Program (sharepoint.com)</a:t>
            </a:r>
          </a:p>
          <a:p>
            <a:r>
              <a:rPr lang="en-US" dirty="0">
                <a:solidFill>
                  <a:srgbClr val="000000"/>
                </a:solidFill>
                <a:latin typeface="Calibri"/>
                <a:cs typeface="Calibri"/>
              </a:rPr>
              <a:t>Landsat usage - </a:t>
            </a:r>
            <a:r>
              <a:rPr lang="en-US" dirty="0">
                <a:hlinkClick r:id="rId5"/>
              </a:rPr>
              <a:t>https://www.usgs.gov/media/images/landsat-citations</a:t>
            </a:r>
            <a:endParaRPr lang="en-US" dirty="0">
              <a:latin typeface="Calibri"/>
              <a:cs typeface="Calibri"/>
            </a:endParaRPr>
          </a:p>
          <a:p>
            <a:endParaRPr lang="en-US" dirty="0">
              <a:solidFill>
                <a:srgbClr val="000000"/>
              </a:solidFill>
              <a:latin typeface="Helvetica Neue"/>
              <a:cs typeface="Calibri"/>
            </a:endParaRPr>
          </a:p>
        </p:txBody>
      </p:sp>
    </p:spTree>
    <p:extLst>
      <p:ext uri="{BB962C8B-B14F-4D97-AF65-F5344CB8AC3E}">
        <p14:creationId xmlns:p14="http://schemas.microsoft.com/office/powerpoint/2010/main" val="4087568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Calibri"/>
                <a:cs typeface="Calibri"/>
              </a:rPr>
              <a:t>Notes:</a:t>
            </a:r>
          </a:p>
          <a:p>
            <a:r>
              <a:rPr lang="en-US">
                <a:solidFill>
                  <a:srgbClr val="000000"/>
                </a:solidFill>
                <a:latin typeface="Calibri"/>
                <a:cs typeface="Calibri"/>
              </a:rPr>
              <a:t>Monica:</a:t>
            </a:r>
            <a:endParaRPr lang="en-US" dirty="0">
              <a:solidFill>
                <a:srgbClr val="000000"/>
              </a:solidFill>
              <a:latin typeface="Calibri"/>
              <a:cs typeface="Calibri"/>
            </a:endParaRPr>
          </a:p>
          <a:p>
            <a:r>
              <a:rPr lang="en-US">
                <a:solidFill>
                  <a:srgbClr val="000000"/>
                </a:solidFill>
                <a:latin typeface="Calibri"/>
                <a:cs typeface="Calibri"/>
              </a:rPr>
              <a:t>Through 2011 and now, our current 6 funded areas under the applied sciences as well as 3 additional focus groups, you will also be hearing more about their work throughout this week! In 2011, the CBP was founded which now manages three program areas; DEVELOP, ARSET, and SERVIER. Moreover, </a:t>
            </a:r>
            <a:r>
              <a:rPr lang="en-US"/>
              <a:t>Over the past 10 years, ASP has become more involved in the planning stages of Earth Science missions</a:t>
            </a:r>
            <a:r>
              <a:rPr lang="en-US">
                <a:solidFill>
                  <a:srgbClr val="000000"/>
                </a:solidFill>
                <a:latin typeface="Calibri"/>
                <a:cs typeface="Calibri"/>
              </a:rPr>
              <a:t>.  </a:t>
            </a:r>
            <a:endParaRPr lang="en-US"/>
          </a:p>
          <a:p>
            <a:endParaRPr lang="en-US" dirty="0">
              <a:solidFill>
                <a:srgbClr val="000000"/>
              </a:solidFill>
              <a:latin typeface="Calibri"/>
              <a:cs typeface="Calibri"/>
            </a:endParaRPr>
          </a:p>
          <a:p>
            <a:r>
              <a:rPr lang="en-US">
                <a:solidFill>
                  <a:srgbClr val="000000"/>
                </a:solidFill>
                <a:latin typeface="Calibri"/>
                <a:cs typeface="Calibri"/>
              </a:rPr>
              <a:t>Image Credits:</a:t>
            </a:r>
            <a:endParaRPr lang="en-US"/>
          </a:p>
          <a:p>
            <a:r>
              <a:rPr lang="en-US">
                <a:solidFill>
                  <a:srgbClr val="000000"/>
                </a:solidFill>
                <a:latin typeface="Calibri"/>
                <a:cs typeface="Calibri"/>
              </a:rPr>
              <a:t>Logos – NASA Applied Sciences</a:t>
            </a:r>
          </a:p>
          <a:p>
            <a:r>
              <a:rPr lang="en-US">
                <a:solidFill>
                  <a:srgbClr val="000000"/>
                </a:solidFill>
                <a:latin typeface="Calibri"/>
                <a:cs typeface="Calibri"/>
              </a:rPr>
              <a:t>Earth – Earth Science Applications Week icon</a:t>
            </a:r>
            <a:endParaRPr lang="en-US" dirty="0">
              <a:solidFill>
                <a:srgbClr val="000000"/>
              </a:solidFill>
              <a:latin typeface="Calibri"/>
              <a:cs typeface="Calibri"/>
            </a:endParaRPr>
          </a:p>
        </p:txBody>
      </p:sp>
    </p:spTree>
    <p:extLst>
      <p:ext uri="{BB962C8B-B14F-4D97-AF65-F5344CB8AC3E}">
        <p14:creationId xmlns:p14="http://schemas.microsoft.com/office/powerpoint/2010/main" val="75608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Calibri"/>
                <a:cs typeface="Calibri"/>
              </a:rPr>
              <a:t>Notes:</a:t>
            </a:r>
          </a:p>
          <a:p>
            <a:r>
              <a:rPr lang="en-US">
                <a:solidFill>
                  <a:srgbClr val="000000"/>
                </a:solidFill>
                <a:latin typeface="Calibri"/>
                <a:cs typeface="Calibri"/>
              </a:rPr>
              <a:t>Teresa: That brings us to today. We look forward to seeing the impact of the program over the next 20 years and thank you for celebrating with us! </a:t>
            </a:r>
          </a:p>
        </p:txBody>
      </p:sp>
    </p:spTree>
    <p:extLst>
      <p:ext uri="{BB962C8B-B14F-4D97-AF65-F5344CB8AC3E}">
        <p14:creationId xmlns:p14="http://schemas.microsoft.com/office/powerpoint/2010/main" val="4258224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C37AC3B-6FFE-8843-BCAB-FBF03DC86CC1}"/>
              </a:ext>
            </a:extLst>
          </p:cNvPr>
          <p:cNvPicPr>
            <a:picLocks noChangeAspect="1"/>
          </p:cNvPicPr>
          <p:nvPr userDrawn="1"/>
        </p:nvPicPr>
        <p:blipFill>
          <a:blip r:embed="rId2"/>
          <a:stretch>
            <a:fillRect/>
          </a:stretch>
        </p:blipFill>
        <p:spPr>
          <a:xfrm>
            <a:off x="387413" y="388236"/>
            <a:ext cx="23584132" cy="12934586"/>
          </a:xfrm>
          <a:prstGeom prst="rect">
            <a:avLst/>
          </a:prstGeom>
        </p:spPr>
      </p:pic>
      <p:sp>
        <p:nvSpPr>
          <p:cNvPr id="12" name="Subtitle"/>
          <p:cNvSpPr txBox="1">
            <a:spLocks noGrp="1"/>
          </p:cNvSpPr>
          <p:nvPr>
            <p:ph type="body" sz="quarter" idx="21"/>
          </p:nvPr>
        </p:nvSpPr>
        <p:spPr>
          <a:xfrm>
            <a:off x="12134652" y="8240373"/>
            <a:ext cx="11003418" cy="2217212"/>
          </a:xfrm>
          <a:prstGeom prst="rect">
            <a:avLst/>
          </a:prstGeom>
        </p:spPr>
        <p:txBody>
          <a:bodyPr lIns="45719" tIns="45719" rIns="45719" bIns="45719">
            <a:noAutofit/>
          </a:bodyPr>
          <a:lstStyle>
            <a:lvl1pPr marL="0" indent="0" algn="r" defTabSz="825500">
              <a:lnSpc>
                <a:spcPct val="100000"/>
              </a:lnSpc>
              <a:spcBef>
                <a:spcPts val="0"/>
              </a:spcBef>
              <a:buSzTx/>
              <a:buNone/>
              <a:defRPr sz="5700" b="1">
                <a:solidFill>
                  <a:schemeClr val="bg1"/>
                </a:solidFill>
              </a:defRPr>
            </a:lvl1pPr>
          </a:lstStyle>
          <a:p>
            <a:r>
              <a:t>Subtitle</a:t>
            </a:r>
          </a:p>
        </p:txBody>
      </p:sp>
      <p:sp>
        <p:nvSpPr>
          <p:cNvPr id="15" name="Presentation Title"/>
          <p:cNvSpPr txBox="1">
            <a:spLocks noGrp="1"/>
          </p:cNvSpPr>
          <p:nvPr>
            <p:ph type="body" sz="quarter" idx="22"/>
          </p:nvPr>
        </p:nvSpPr>
        <p:spPr>
          <a:xfrm>
            <a:off x="11193963" y="4066654"/>
            <a:ext cx="11956807" cy="3695681"/>
          </a:xfrm>
          <a:prstGeom prst="rect">
            <a:avLst/>
          </a:prstGeom>
        </p:spPr>
        <p:txBody>
          <a:bodyPr lIns="45719" tIns="45719" rIns="45719" bIns="45719" anchor="b">
            <a:noAutofit/>
          </a:bodyPr>
          <a:lstStyle>
            <a:lvl1pPr marL="0" indent="0" algn="r" defTabSz="825500">
              <a:lnSpc>
                <a:spcPct val="100000"/>
              </a:lnSpc>
              <a:spcBef>
                <a:spcPts val="0"/>
              </a:spcBef>
              <a:buSzTx/>
              <a:buNone/>
              <a:defRPr sz="9500" b="1" spc="-327">
                <a:solidFill>
                  <a:schemeClr val="bg1"/>
                </a:solidFill>
              </a:defRPr>
            </a:lvl1pPr>
          </a:lstStyle>
          <a:p>
            <a:r>
              <a:t>Presentation Title</a:t>
            </a:r>
          </a:p>
        </p:txBody>
      </p:sp>
      <p:pic>
        <p:nvPicPr>
          <p:cNvPr id="16" name="Image" descr="Image"/>
          <p:cNvPicPr>
            <a:picLocks noChangeAspect="1"/>
          </p:cNvPicPr>
          <p:nvPr/>
        </p:nvPicPr>
        <p:blipFill>
          <a:blip r:embed="rId3"/>
          <a:stretch>
            <a:fillRect/>
          </a:stretch>
        </p:blipFill>
        <p:spPr>
          <a:xfrm>
            <a:off x="14717315" y="11733333"/>
            <a:ext cx="8469362" cy="473002"/>
          </a:xfrm>
          <a:prstGeom prst="rect">
            <a:avLst/>
          </a:prstGeom>
          <a:ln w="12700">
            <a:miter lim="400000"/>
          </a:ln>
        </p:spPr>
      </p:pic>
      <p:pic>
        <p:nvPicPr>
          <p:cNvPr id="18" name="Picture 17">
            <a:extLst>
              <a:ext uri="{FF2B5EF4-FFF2-40B4-BE49-F238E27FC236}">
                <a16:creationId xmlns:a16="http://schemas.microsoft.com/office/drawing/2014/main" id="{D6522C8E-45F3-7841-939D-35ABCF91B1C5}"/>
              </a:ext>
            </a:extLst>
          </p:cNvPr>
          <p:cNvPicPr>
            <a:picLocks noChangeAspect="1"/>
          </p:cNvPicPr>
          <p:nvPr userDrawn="1"/>
        </p:nvPicPr>
        <p:blipFill>
          <a:blip r:embed="rId4"/>
          <a:stretch>
            <a:fillRect/>
          </a:stretch>
        </p:blipFill>
        <p:spPr>
          <a:xfrm>
            <a:off x="16984660" y="1711493"/>
            <a:ext cx="6202017" cy="16256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26" name="Slide Title"/>
          <p:cNvSpPr txBox="1">
            <a:spLocks noGrp="1"/>
          </p:cNvSpPr>
          <p:nvPr>
            <p:ph type="title" hasCustomPrompt="1"/>
          </p:nvPr>
        </p:nvSpPr>
        <p:spPr>
          <a:xfrm>
            <a:off x="1768395" y="3916863"/>
            <a:ext cx="9779001" cy="5882274"/>
          </a:xfrm>
          <a:prstGeom prst="rect">
            <a:avLst/>
          </a:prstGeom>
        </p:spPr>
        <p:txBody>
          <a:bodyPr anchor="ctr"/>
          <a:lstStyle>
            <a:lvl1pPr>
              <a:defRPr>
                <a:solidFill>
                  <a:srgbClr val="FFFFFF"/>
                </a:solidFill>
              </a:defRPr>
            </a:lvl1pPr>
          </a:lstStyle>
          <a:p>
            <a:r>
              <a:t>Slide Title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280AC8-F101-8F4C-B47E-EDB5DE319DE0}"/>
              </a:ext>
            </a:extLst>
          </p:cNvPr>
          <p:cNvPicPr>
            <a:picLocks noChangeAspect="1"/>
          </p:cNvPicPr>
          <p:nvPr userDrawn="1"/>
        </p:nvPicPr>
        <p:blipFill>
          <a:blip r:embed="rId2"/>
          <a:stretch>
            <a:fillRect/>
          </a:stretch>
        </p:blipFill>
        <p:spPr>
          <a:xfrm>
            <a:off x="0" y="0"/>
            <a:ext cx="24416512" cy="13734288"/>
          </a:xfrm>
          <a:prstGeom prst="rect">
            <a:avLst/>
          </a:prstGeom>
        </p:spPr>
      </p:pic>
      <p:sp>
        <p:nvSpPr>
          <p:cNvPr id="36" name="Slide Title"/>
          <p:cNvSpPr txBox="1">
            <a:spLocks noGrp="1"/>
          </p:cNvSpPr>
          <p:nvPr>
            <p:ph type="title" hasCustomPrompt="1"/>
          </p:nvPr>
        </p:nvSpPr>
        <p:spPr>
          <a:xfrm>
            <a:off x="1206500" y="1443779"/>
            <a:ext cx="21971000" cy="1433163"/>
          </a:xfrm>
          <a:prstGeom prst="rect">
            <a:avLst/>
          </a:prstGeom>
        </p:spPr>
        <p:txBody>
          <a:bodyPr/>
          <a:lstStyle>
            <a:lvl1pPr>
              <a:defRPr sz="7500">
                <a:solidFill>
                  <a:srgbClr val="00204D"/>
                </a:solidFill>
              </a:defRPr>
            </a:lvl1pPr>
          </a:lstStyle>
          <a:p>
            <a:r>
              <a:t>Slide Title</a:t>
            </a:r>
          </a:p>
        </p:txBody>
      </p:sp>
      <p:sp>
        <p:nvSpPr>
          <p:cNvPr id="38" name="Body Level One…"/>
          <p:cNvSpPr txBox="1">
            <a:spLocks noGrp="1"/>
          </p:cNvSpPr>
          <p:nvPr>
            <p:ph type="body" idx="1" hasCustomPrompt="1"/>
          </p:nvPr>
        </p:nvSpPr>
        <p:spPr>
          <a:xfrm>
            <a:off x="1206500" y="3147237"/>
            <a:ext cx="21971000" cy="9357279"/>
          </a:xfrm>
          <a:prstGeom prst="rect">
            <a:avLst/>
          </a:prstGeom>
        </p:spPr>
        <p:txBody>
          <a:bodyPr/>
          <a:lstStyle>
            <a:lvl1pPr>
              <a:lnSpc>
                <a:spcPts val="4520"/>
              </a:lnSpc>
              <a:spcBef>
                <a:spcPts val="2000"/>
              </a:spcBef>
              <a:defRPr sz="3600">
                <a:solidFill>
                  <a:srgbClr val="00204D"/>
                </a:solidFill>
              </a:defRPr>
            </a:lvl1pPr>
            <a:lvl2pPr>
              <a:spcBef>
                <a:spcPts val="2000"/>
              </a:spcBef>
              <a:defRPr/>
            </a:lvl2pPr>
            <a:lvl3pPr>
              <a:spcBef>
                <a:spcPts val="2000"/>
              </a:spcBef>
              <a:defRPr/>
            </a:lvl3pPr>
            <a:lvl4pPr>
              <a:spcBef>
                <a:spcPts val="2000"/>
              </a:spcBef>
              <a:defRPr/>
            </a:lvl4pPr>
            <a:lvl5pPr>
              <a:spcBef>
                <a:spcPts val="2000"/>
              </a:spcBef>
              <a:defRPr/>
            </a:lvl5pPr>
          </a:lstStyle>
          <a:p>
            <a:r>
              <a:t>Slide bullet text</a:t>
            </a:r>
          </a:p>
          <a:p>
            <a:pPr lvl="1"/>
            <a:endParaRPr/>
          </a:p>
          <a:p>
            <a:pPr lvl="2"/>
            <a:endParaRPr/>
          </a:p>
          <a:p>
            <a:pPr lvl="3"/>
            <a:endParaRPr/>
          </a:p>
          <a:p>
            <a:pPr lvl="4"/>
            <a:endParaRPr/>
          </a:p>
        </p:txBody>
      </p:sp>
      <p:pic>
        <p:nvPicPr>
          <p:cNvPr id="7" name="Image" descr="Image">
            <a:extLst>
              <a:ext uri="{FF2B5EF4-FFF2-40B4-BE49-F238E27FC236}">
                <a16:creationId xmlns:a16="http://schemas.microsoft.com/office/drawing/2014/main" id="{0145692C-1179-3A45-87C4-944A61EB5BB7}"/>
              </a:ext>
            </a:extLst>
          </p:cNvPr>
          <p:cNvPicPr>
            <a:picLocks noChangeAspect="1"/>
          </p:cNvPicPr>
          <p:nvPr userDrawn="1"/>
        </p:nvPicPr>
        <p:blipFill>
          <a:blip r:embed="rId3"/>
          <a:srcRect r="66318"/>
          <a:stretch>
            <a:fillRect/>
          </a:stretch>
        </p:blipFill>
        <p:spPr>
          <a:xfrm>
            <a:off x="22747760" y="12273954"/>
            <a:ext cx="1345617" cy="1048868"/>
          </a:xfrm>
          <a:prstGeom prst="rect">
            <a:avLst/>
          </a:prstGeom>
          <a:ln w="12700">
            <a:miter lim="400000"/>
          </a:ln>
        </p:spPr>
      </p:pic>
      <p:pic>
        <p:nvPicPr>
          <p:cNvPr id="8" name="Picture 7">
            <a:extLst>
              <a:ext uri="{FF2B5EF4-FFF2-40B4-BE49-F238E27FC236}">
                <a16:creationId xmlns:a16="http://schemas.microsoft.com/office/drawing/2014/main" id="{FF3C79E3-3769-924A-8C4D-001063F0E5DA}"/>
              </a:ext>
            </a:extLst>
          </p:cNvPr>
          <p:cNvPicPr>
            <a:picLocks noChangeAspect="1"/>
          </p:cNvPicPr>
          <p:nvPr userDrawn="1"/>
        </p:nvPicPr>
        <p:blipFill>
          <a:blip r:embed="rId4"/>
          <a:stretch>
            <a:fillRect/>
          </a:stretch>
        </p:blipFill>
        <p:spPr>
          <a:xfrm>
            <a:off x="16545193" y="12729527"/>
            <a:ext cx="5641848" cy="205573"/>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DC778076-8B51-7848-AE31-49A20BABFDA8}"/>
              </a:ext>
            </a:extLst>
          </p:cNvPr>
          <p:cNvSpPr txBox="1">
            <a:spLocks/>
          </p:cNvSpPr>
          <p:nvPr userDrawn="1"/>
        </p:nvSpPr>
        <p:spPr>
          <a:xfrm>
            <a:off x="1038428" y="12593379"/>
            <a:ext cx="642448" cy="562928"/>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fld id="{15BE0BA6-D88B-0344-9731-D8924B799DE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hyperlink" Target="https://www.nasa.gov/mission_pages/landsat/news/landsat-history.html" TargetMode="External"/><Relationship Id="rId3" Type="http://schemas.openxmlformats.org/officeDocument/2006/relationships/image" Target="../media/image10.png"/><Relationship Id="rId7" Type="http://schemas.openxmlformats.org/officeDocument/2006/relationships/hyperlink" Target="https://www.nasa.gov/specials/timeline/"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hyperlink" Target="https://www.nasa.gov/multimedia/imagegallery/image_feature_479.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usgs.gov/media/images/landsat-citations" TargetMode="External"/><Relationship Id="rId3" Type="http://schemas.openxmlformats.org/officeDocument/2006/relationships/image" Target="../media/image14.png"/><Relationship Id="rId7" Type="http://schemas.openxmlformats.org/officeDocument/2006/relationships/hyperlink" Target="https://nasa.sharepoint.com/teams/2021SummerInternTeam/Shared%20Documents/Applied%20Sciences%20Support%20Project/AppSciHistory.pd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appliedsciences.nasa.gov/about"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ubtitle"/>
          <p:cNvSpPr txBox="1">
            <a:spLocks noGrp="1"/>
          </p:cNvSpPr>
          <p:nvPr>
            <p:ph type="body" idx="21"/>
          </p:nvPr>
        </p:nvSpPr>
        <p:spPr>
          <a:xfrm>
            <a:off x="11686332" y="8240373"/>
            <a:ext cx="11944107" cy="2217212"/>
          </a:xfrm>
          <a:prstGeom prst="rect">
            <a:avLst/>
          </a:prstGeom>
        </p:spPr>
        <p:txBody>
          <a:bodyPr lIns="45719" tIns="45719" rIns="45719" bIns="45719" anchor="t">
            <a:noAutofit/>
          </a:bodyPr>
          <a:lstStyle/>
          <a:p>
            <a:r>
              <a:rPr lang="en-US"/>
              <a:t>Monica Namo and Teresa Purello</a:t>
            </a:r>
            <a:endParaRPr/>
          </a:p>
        </p:txBody>
      </p:sp>
      <p:sp>
        <p:nvSpPr>
          <p:cNvPr id="49" name="Presentation Title"/>
          <p:cNvSpPr txBox="1">
            <a:spLocks noGrp="1"/>
          </p:cNvSpPr>
          <p:nvPr>
            <p:ph type="body" idx="22"/>
          </p:nvPr>
        </p:nvSpPr>
        <p:spPr>
          <a:prstGeom prst="rect">
            <a:avLst/>
          </a:prstGeom>
        </p:spPr>
        <p:txBody>
          <a:bodyPr/>
          <a:lstStyle/>
          <a:p>
            <a:r>
              <a:rPr lang="en-US"/>
              <a:t>Applied Sciences Program 20</a:t>
            </a:r>
            <a:r>
              <a:rPr lang="en-US" baseline="30000"/>
              <a:t>th</a:t>
            </a:r>
            <a:r>
              <a:rPr lang="en-US"/>
              <a:t> Anniversary </a:t>
            </a: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126DE8AF-0A24-40B6-B89A-641A21A3C419}"/>
              </a:ext>
            </a:extLst>
          </p:cNvPr>
          <p:cNvPicPr>
            <a:picLocks noChangeAspect="1"/>
          </p:cNvPicPr>
          <p:nvPr/>
        </p:nvPicPr>
        <p:blipFill>
          <a:blip r:embed="rId3"/>
          <a:stretch>
            <a:fillRect/>
          </a:stretch>
        </p:blipFill>
        <p:spPr>
          <a:xfrm>
            <a:off x="-4969" y="2954"/>
            <a:ext cx="24450907" cy="13708005"/>
          </a:xfrm>
          <a:prstGeom prst="rect">
            <a:avLst/>
          </a:prstGeom>
        </p:spPr>
      </p:pic>
      <p:pic>
        <p:nvPicPr>
          <p:cNvPr id="5" name="Graphic 5" descr="Fireworks outline">
            <a:extLst>
              <a:ext uri="{FF2B5EF4-FFF2-40B4-BE49-F238E27FC236}">
                <a16:creationId xmlns:a16="http://schemas.microsoft.com/office/drawing/2014/main" id="{B69518D0-D2AC-41B7-A7AF-EFBC1D0CF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601821" y="8460984"/>
            <a:ext cx="1304692" cy="1304692"/>
          </a:xfrm>
          <a:prstGeom prst="rect">
            <a:avLst/>
          </a:prstGeom>
        </p:spPr>
      </p:pic>
      <p:pic>
        <p:nvPicPr>
          <p:cNvPr id="6" name="Graphic 5" descr="Fireworks outline">
            <a:extLst>
              <a:ext uri="{FF2B5EF4-FFF2-40B4-BE49-F238E27FC236}">
                <a16:creationId xmlns:a16="http://schemas.microsoft.com/office/drawing/2014/main" id="{8B948BB6-25EA-4419-9ACA-341B4010FD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713383" y="10447127"/>
            <a:ext cx="1304692" cy="1304692"/>
          </a:xfrm>
          <a:prstGeom prst="rect">
            <a:avLst/>
          </a:prstGeom>
        </p:spPr>
      </p:pic>
      <p:pic>
        <p:nvPicPr>
          <p:cNvPr id="7" name="Graphic 5" descr="Fireworks outline">
            <a:extLst>
              <a:ext uri="{FF2B5EF4-FFF2-40B4-BE49-F238E27FC236}">
                <a16:creationId xmlns:a16="http://schemas.microsoft.com/office/drawing/2014/main" id="{336621E4-5053-4486-89AF-22626EF8BD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291202" y="9463637"/>
            <a:ext cx="1304692" cy="1304692"/>
          </a:xfrm>
          <a:prstGeom prst="rect">
            <a:avLst/>
          </a:prstGeom>
        </p:spPr>
      </p:pic>
      <p:pic>
        <p:nvPicPr>
          <p:cNvPr id="8" name="Graphic 5" descr="Fireworks outline">
            <a:extLst>
              <a:ext uri="{FF2B5EF4-FFF2-40B4-BE49-F238E27FC236}">
                <a16:creationId xmlns:a16="http://schemas.microsoft.com/office/drawing/2014/main" id="{7575B568-8713-470C-88FD-5A3EA7CB16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894884" y="9463838"/>
            <a:ext cx="1304692" cy="1304692"/>
          </a:xfrm>
          <a:prstGeom prst="rect">
            <a:avLst/>
          </a:prstGeom>
        </p:spPr>
      </p:pic>
    </p:spTree>
    <p:extLst>
      <p:ext uri="{BB962C8B-B14F-4D97-AF65-F5344CB8AC3E}">
        <p14:creationId xmlns:p14="http://schemas.microsoft.com/office/powerpoint/2010/main" val="111500388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2186B7-DA15-7A48-A92F-422E01A84A02}"/>
              </a:ext>
            </a:extLst>
          </p:cNvPr>
          <p:cNvSpPr>
            <a:spLocks noGrp="1"/>
          </p:cNvSpPr>
          <p:nvPr>
            <p:ph type="title"/>
          </p:nvPr>
        </p:nvSpPr>
        <p:spPr/>
        <p:txBody>
          <a:bodyPr lIns="91440" tIns="45720" rIns="91440" bIns="45720" anchor="t"/>
          <a:lstStyle/>
          <a:p>
            <a:r>
              <a:rPr lang="en-US"/>
              <a:t>1958 - 2001</a:t>
            </a:r>
          </a:p>
        </p:txBody>
      </p:sp>
      <p:sp>
        <p:nvSpPr>
          <p:cNvPr id="11" name="Text Placeholder 10">
            <a:extLst>
              <a:ext uri="{FF2B5EF4-FFF2-40B4-BE49-F238E27FC236}">
                <a16:creationId xmlns:a16="http://schemas.microsoft.com/office/drawing/2014/main" id="{9D07CF6B-7A43-C241-B490-8F08F64D48CD}"/>
              </a:ext>
            </a:extLst>
          </p:cNvPr>
          <p:cNvSpPr>
            <a:spLocks noGrp="1"/>
          </p:cNvSpPr>
          <p:nvPr>
            <p:ph type="body" idx="1"/>
          </p:nvPr>
        </p:nvSpPr>
        <p:spPr>
          <a:xfrm>
            <a:off x="16137890" y="2350798"/>
            <a:ext cx="7036258" cy="1494827"/>
          </a:xfrm>
        </p:spPr>
        <p:txBody>
          <a:bodyPr lIns="91440" tIns="45720" rIns="91440" bIns="45720" anchor="t"/>
          <a:lstStyle/>
          <a:p>
            <a:pPr marL="0" indent="0">
              <a:lnSpc>
                <a:spcPct val="100000"/>
              </a:lnSpc>
              <a:spcBef>
                <a:spcPts val="0"/>
              </a:spcBef>
              <a:buNone/>
            </a:pPr>
            <a:r>
              <a:rPr lang="en-US" sz="3200"/>
              <a:t>Landsat Satellites</a:t>
            </a:r>
            <a:endParaRPr lang="en-US" sz="3200">
              <a:solidFill>
                <a:srgbClr val="000000"/>
              </a:solidFill>
            </a:endParaRPr>
          </a:p>
          <a:p>
            <a:pPr marL="457200" indent="-457200">
              <a:lnSpc>
                <a:spcPct val="100000"/>
              </a:lnSpc>
              <a:spcBef>
                <a:spcPts val="0"/>
              </a:spcBef>
              <a:buFont typeface="Arial"/>
              <a:buChar char="•"/>
            </a:pPr>
            <a:r>
              <a:rPr lang="en-US" sz="3200">
                <a:solidFill>
                  <a:srgbClr val="000000"/>
                </a:solidFill>
              </a:rPr>
              <a:t>Landsat 1 launched July 23, </a:t>
            </a:r>
            <a:r>
              <a:rPr lang="en-US" sz="3200" dirty="0">
                <a:solidFill>
                  <a:srgbClr val="000000"/>
                </a:solidFill>
              </a:rPr>
              <a:t>1972</a:t>
            </a:r>
          </a:p>
          <a:p>
            <a:pPr marL="457200" indent="-457200">
              <a:lnSpc>
                <a:spcPct val="100000"/>
              </a:lnSpc>
              <a:spcBef>
                <a:spcPts val="0"/>
              </a:spcBef>
              <a:buFont typeface="Arial"/>
              <a:buChar char="•"/>
            </a:pPr>
            <a:r>
              <a:rPr lang="en-US" sz="3200">
                <a:solidFill>
                  <a:srgbClr val="000000"/>
                </a:solidFill>
              </a:rPr>
              <a:t>Landsat 7 launched April 15, 1999</a:t>
            </a:r>
            <a:endParaRPr lang="en-US" sz="3200" dirty="0">
              <a:solidFill>
                <a:srgbClr val="000000"/>
              </a:solidFill>
            </a:endParaRPr>
          </a:p>
          <a:p>
            <a:pPr marL="0" indent="0">
              <a:buNone/>
            </a:pPr>
            <a:endParaRPr lang="en-US" dirty="0"/>
          </a:p>
        </p:txBody>
      </p:sp>
      <p:pic>
        <p:nvPicPr>
          <p:cNvPr id="2" name="Picture 1393">
            <a:extLst>
              <a:ext uri="{FF2B5EF4-FFF2-40B4-BE49-F238E27FC236}">
                <a16:creationId xmlns:a16="http://schemas.microsoft.com/office/drawing/2014/main" id="{7837E707-ECAD-4ADB-AE0C-FC27FCF44C5E}"/>
              </a:ext>
            </a:extLst>
          </p:cNvPr>
          <p:cNvPicPr>
            <a:picLocks noChangeAspect="1"/>
          </p:cNvPicPr>
          <p:nvPr/>
        </p:nvPicPr>
        <p:blipFill>
          <a:blip r:embed="rId3"/>
          <a:stretch>
            <a:fillRect/>
          </a:stretch>
        </p:blipFill>
        <p:spPr>
          <a:xfrm>
            <a:off x="1073028" y="4294607"/>
            <a:ext cx="6154881" cy="6737703"/>
          </a:xfrm>
          <a:prstGeom prst="rect">
            <a:avLst/>
          </a:prstGeom>
        </p:spPr>
      </p:pic>
      <p:sp>
        <p:nvSpPr>
          <p:cNvPr id="3" name="TextBox 2">
            <a:extLst>
              <a:ext uri="{FF2B5EF4-FFF2-40B4-BE49-F238E27FC236}">
                <a16:creationId xmlns:a16="http://schemas.microsoft.com/office/drawing/2014/main" id="{E4BBAE00-AD78-48DD-9274-FC00B00D1CF6}"/>
              </a:ext>
            </a:extLst>
          </p:cNvPr>
          <p:cNvSpPr txBox="1"/>
          <p:nvPr/>
        </p:nvSpPr>
        <p:spPr>
          <a:xfrm>
            <a:off x="1065739" y="2630990"/>
            <a:ext cx="670906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3200">
                <a:solidFill>
                  <a:srgbClr val="00204D"/>
                </a:solidFill>
                <a:cs typeface="Arial"/>
              </a:rPr>
              <a:t>TIROS 1 – First Weather Satellite</a:t>
            </a:r>
            <a:r>
              <a:rPr lang="en-US" sz="3200">
                <a:cs typeface="Arial"/>
              </a:rPr>
              <a:t>​</a:t>
            </a:r>
            <a:endParaRPr lang="en-US" sz="3200"/>
          </a:p>
          <a:p>
            <a:pPr marL="342900" lvl="1" indent="-342900" algn="l">
              <a:buFont typeface="Arial"/>
              <a:buChar char="•"/>
            </a:pPr>
            <a:r>
              <a:rPr lang="en-US" sz="3200" dirty="0">
                <a:solidFill>
                  <a:srgbClr val="00204D"/>
                </a:solidFill>
                <a:cs typeface="Arial"/>
              </a:rPr>
              <a:t>Launched April 1, </a:t>
            </a:r>
            <a:r>
              <a:rPr lang="en-US" sz="3200">
                <a:solidFill>
                  <a:srgbClr val="00204D"/>
                </a:solidFill>
                <a:cs typeface="Arial"/>
              </a:rPr>
              <a:t>1960</a:t>
            </a:r>
            <a:endParaRPr lang="en-US" sz="3200" dirty="0">
              <a:solidFill>
                <a:srgbClr val="00204D"/>
              </a:solidFill>
              <a:cs typeface="Arial"/>
            </a:endParaRPr>
          </a:p>
          <a:p>
            <a:pPr marL="342900" lvl="1" indent="-342900" algn="l">
              <a:buFont typeface="Arial"/>
              <a:buChar char="•"/>
            </a:pPr>
            <a:r>
              <a:rPr lang="en-US" sz="3200">
                <a:cs typeface="Arial"/>
              </a:rPr>
              <a:t>​</a:t>
            </a:r>
            <a:r>
              <a:rPr lang="en-US" sz="3200">
                <a:solidFill>
                  <a:srgbClr val="00204D"/>
                </a:solidFill>
                <a:cs typeface="Arial"/>
              </a:rPr>
              <a:t>First television image from space</a:t>
            </a:r>
            <a:endParaRPr lang="en-US" sz="3200"/>
          </a:p>
        </p:txBody>
      </p:sp>
      <p:sp>
        <p:nvSpPr>
          <p:cNvPr id="4" name="TextBox 3">
            <a:extLst>
              <a:ext uri="{FF2B5EF4-FFF2-40B4-BE49-F238E27FC236}">
                <a16:creationId xmlns:a16="http://schemas.microsoft.com/office/drawing/2014/main" id="{0A8CFC5B-E8EE-4820-887D-1A3D78BF41BF}"/>
              </a:ext>
            </a:extLst>
          </p:cNvPr>
          <p:cNvSpPr txBox="1"/>
          <p:nvPr/>
        </p:nvSpPr>
        <p:spPr>
          <a:xfrm>
            <a:off x="7029546" y="10754914"/>
            <a:ext cx="9809018"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r>
              <a:rPr lang="en-US" sz="3200" dirty="0">
                <a:solidFill>
                  <a:srgbClr val="00204D"/>
                </a:solidFill>
              </a:rPr>
              <a:t>Between 1960 – 2001, applied sciences at NASA were done on a demand basis with universities and local governments</a:t>
            </a:r>
            <a:endParaRPr lang="en-US" sz="3200"/>
          </a:p>
        </p:txBody>
      </p:sp>
      <p:pic>
        <p:nvPicPr>
          <p:cNvPr id="5" name="Picture 6" descr="ERTS-1, the first Landsat satellite">
            <a:extLst>
              <a:ext uri="{FF2B5EF4-FFF2-40B4-BE49-F238E27FC236}">
                <a16:creationId xmlns:a16="http://schemas.microsoft.com/office/drawing/2014/main" id="{320C0A3A-1A2B-461D-AD7B-654E96DF3C9D}"/>
              </a:ext>
            </a:extLst>
          </p:cNvPr>
          <p:cNvPicPr>
            <a:picLocks noChangeAspect="1"/>
          </p:cNvPicPr>
          <p:nvPr/>
        </p:nvPicPr>
        <p:blipFill>
          <a:blip r:embed="rId4"/>
          <a:stretch>
            <a:fillRect/>
          </a:stretch>
        </p:blipFill>
        <p:spPr>
          <a:xfrm>
            <a:off x="7688162" y="5292495"/>
            <a:ext cx="4475014" cy="4729761"/>
          </a:xfrm>
          <a:prstGeom prst="rect">
            <a:avLst/>
          </a:prstGeom>
        </p:spPr>
      </p:pic>
      <p:pic>
        <p:nvPicPr>
          <p:cNvPr id="7" name="Picture 7">
            <a:extLst>
              <a:ext uri="{FF2B5EF4-FFF2-40B4-BE49-F238E27FC236}">
                <a16:creationId xmlns:a16="http://schemas.microsoft.com/office/drawing/2014/main" id="{B3DE2148-703B-445F-8B49-302D77EB1AF9}"/>
              </a:ext>
            </a:extLst>
          </p:cNvPr>
          <p:cNvPicPr>
            <a:picLocks noChangeAspect="1"/>
          </p:cNvPicPr>
          <p:nvPr/>
        </p:nvPicPr>
        <p:blipFill>
          <a:blip r:embed="rId5"/>
          <a:stretch>
            <a:fillRect/>
          </a:stretch>
        </p:blipFill>
        <p:spPr>
          <a:xfrm>
            <a:off x="12447110" y="5286265"/>
            <a:ext cx="3711286" cy="4726997"/>
          </a:xfrm>
          <a:prstGeom prst="rect">
            <a:avLst/>
          </a:prstGeom>
        </p:spPr>
      </p:pic>
      <p:pic>
        <p:nvPicPr>
          <p:cNvPr id="8" name="Picture 8">
            <a:extLst>
              <a:ext uri="{FF2B5EF4-FFF2-40B4-BE49-F238E27FC236}">
                <a16:creationId xmlns:a16="http://schemas.microsoft.com/office/drawing/2014/main" id="{4685E882-E5CF-4CD3-AC82-D34DA0786E0E}"/>
              </a:ext>
            </a:extLst>
          </p:cNvPr>
          <p:cNvPicPr>
            <a:picLocks noChangeAspect="1"/>
          </p:cNvPicPr>
          <p:nvPr/>
        </p:nvPicPr>
        <p:blipFill>
          <a:blip r:embed="rId6"/>
          <a:stretch>
            <a:fillRect/>
          </a:stretch>
        </p:blipFill>
        <p:spPr>
          <a:xfrm>
            <a:off x="16362329" y="4002694"/>
            <a:ext cx="6761017" cy="6795653"/>
          </a:xfrm>
          <a:prstGeom prst="rect">
            <a:avLst/>
          </a:prstGeom>
        </p:spPr>
      </p:pic>
      <p:sp>
        <p:nvSpPr>
          <p:cNvPr id="9" name="TextBox 8">
            <a:extLst>
              <a:ext uri="{FF2B5EF4-FFF2-40B4-BE49-F238E27FC236}">
                <a16:creationId xmlns:a16="http://schemas.microsoft.com/office/drawing/2014/main" id="{09A11ADF-BE84-4970-BBFB-11C16FBE4151}"/>
              </a:ext>
            </a:extLst>
          </p:cNvPr>
          <p:cNvSpPr txBox="1"/>
          <p:nvPr/>
        </p:nvSpPr>
        <p:spPr>
          <a:xfrm>
            <a:off x="17715832" y="10747858"/>
            <a:ext cx="5355771"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r>
              <a:rPr lang="en-US" sz="1800"/>
              <a:t>Landsat 7 image from 7/16/01 of Ecuador's Mount Chimborazo</a:t>
            </a:r>
          </a:p>
        </p:txBody>
      </p:sp>
      <p:sp>
        <p:nvSpPr>
          <p:cNvPr id="12" name="TextBox 11">
            <a:extLst>
              <a:ext uri="{FF2B5EF4-FFF2-40B4-BE49-F238E27FC236}">
                <a16:creationId xmlns:a16="http://schemas.microsoft.com/office/drawing/2014/main" id="{1AF385F5-62B5-4FA2-BA5E-A3021C54F53C}"/>
              </a:ext>
            </a:extLst>
          </p:cNvPr>
          <p:cNvSpPr txBox="1"/>
          <p:nvPr/>
        </p:nvSpPr>
        <p:spPr>
          <a:xfrm>
            <a:off x="1556267" y="11003409"/>
            <a:ext cx="5355771"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r>
              <a:rPr lang="en-US" sz="1800"/>
              <a:t>First television image from space</a:t>
            </a:r>
          </a:p>
        </p:txBody>
      </p:sp>
      <p:sp>
        <p:nvSpPr>
          <p:cNvPr id="13" name="TextBox 12">
            <a:extLst>
              <a:ext uri="{FF2B5EF4-FFF2-40B4-BE49-F238E27FC236}">
                <a16:creationId xmlns:a16="http://schemas.microsoft.com/office/drawing/2014/main" id="{A66212DF-E917-401B-AD30-8EBBF00D1DB6}"/>
              </a:ext>
            </a:extLst>
          </p:cNvPr>
          <p:cNvSpPr txBox="1"/>
          <p:nvPr/>
        </p:nvSpPr>
        <p:spPr>
          <a:xfrm>
            <a:off x="7711290" y="4824908"/>
            <a:ext cx="4101847"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r>
              <a:rPr lang="en-US" sz="1800"/>
              <a:t>Landsat 1</a:t>
            </a:r>
          </a:p>
        </p:txBody>
      </p:sp>
      <p:sp>
        <p:nvSpPr>
          <p:cNvPr id="14" name="TextBox 13">
            <a:extLst>
              <a:ext uri="{FF2B5EF4-FFF2-40B4-BE49-F238E27FC236}">
                <a16:creationId xmlns:a16="http://schemas.microsoft.com/office/drawing/2014/main" id="{8F7B3440-2A7E-453A-B783-022834F1CE3E}"/>
              </a:ext>
            </a:extLst>
          </p:cNvPr>
          <p:cNvSpPr txBox="1"/>
          <p:nvPr/>
        </p:nvSpPr>
        <p:spPr>
          <a:xfrm>
            <a:off x="12112621" y="4698843"/>
            <a:ext cx="425617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r>
              <a:rPr lang="en-US" sz="1800"/>
              <a:t>Scientists viewing Landsat imagery in 1972</a:t>
            </a:r>
            <a:endParaRPr lang="en-US"/>
          </a:p>
        </p:txBody>
      </p:sp>
      <p:sp>
        <p:nvSpPr>
          <p:cNvPr id="10" name="TextBox 9">
            <a:extLst>
              <a:ext uri="{FF2B5EF4-FFF2-40B4-BE49-F238E27FC236}">
                <a16:creationId xmlns:a16="http://schemas.microsoft.com/office/drawing/2014/main" id="{C0CD2A9C-1E74-4DE0-9696-BA41F25334A8}"/>
              </a:ext>
            </a:extLst>
          </p:cNvPr>
          <p:cNvSpPr txBox="1"/>
          <p:nvPr/>
        </p:nvSpPr>
        <p:spPr>
          <a:xfrm>
            <a:off x="1068108" y="11000502"/>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7"/>
              </a:rPr>
              <a:t>Credit: NASA</a:t>
            </a:r>
            <a:endParaRPr lang="en-US" sz="1600" b="1" dirty="0"/>
          </a:p>
        </p:txBody>
      </p:sp>
      <p:sp>
        <p:nvSpPr>
          <p:cNvPr id="15" name="TextBox 14">
            <a:extLst>
              <a:ext uri="{FF2B5EF4-FFF2-40B4-BE49-F238E27FC236}">
                <a16:creationId xmlns:a16="http://schemas.microsoft.com/office/drawing/2014/main" id="{768FAF78-FD50-465A-AC27-E1DA8EDAFE92}"/>
              </a:ext>
            </a:extLst>
          </p:cNvPr>
          <p:cNvSpPr txBox="1"/>
          <p:nvPr/>
        </p:nvSpPr>
        <p:spPr>
          <a:xfrm>
            <a:off x="7701640" y="10040197"/>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8"/>
              </a:rPr>
              <a:t>Credit: NASA</a:t>
            </a:r>
          </a:p>
        </p:txBody>
      </p:sp>
      <p:sp>
        <p:nvSpPr>
          <p:cNvPr id="16" name="TextBox 15">
            <a:extLst>
              <a:ext uri="{FF2B5EF4-FFF2-40B4-BE49-F238E27FC236}">
                <a16:creationId xmlns:a16="http://schemas.microsoft.com/office/drawing/2014/main" id="{DFF24EE7-15E0-42AF-A896-CC15F08996DA}"/>
              </a:ext>
            </a:extLst>
          </p:cNvPr>
          <p:cNvSpPr txBox="1"/>
          <p:nvPr/>
        </p:nvSpPr>
        <p:spPr>
          <a:xfrm>
            <a:off x="16356271" y="10787034"/>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9"/>
              </a:rPr>
              <a:t>Credit: NASA</a:t>
            </a:r>
          </a:p>
        </p:txBody>
      </p:sp>
      <p:sp>
        <p:nvSpPr>
          <p:cNvPr id="17" name="TextBox 16">
            <a:extLst>
              <a:ext uri="{FF2B5EF4-FFF2-40B4-BE49-F238E27FC236}">
                <a16:creationId xmlns:a16="http://schemas.microsoft.com/office/drawing/2014/main" id="{7E9A3158-5365-462C-B563-C759C3FE0ECE}"/>
              </a:ext>
            </a:extLst>
          </p:cNvPr>
          <p:cNvSpPr txBox="1"/>
          <p:nvPr/>
        </p:nvSpPr>
        <p:spPr>
          <a:xfrm>
            <a:off x="12452620" y="10042575"/>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8"/>
              </a:rPr>
              <a:t>Credit: NASA</a:t>
            </a:r>
          </a:p>
        </p:txBody>
      </p:sp>
    </p:spTree>
    <p:extLst>
      <p:ext uri="{BB962C8B-B14F-4D97-AF65-F5344CB8AC3E}">
        <p14:creationId xmlns:p14="http://schemas.microsoft.com/office/powerpoint/2010/main" val="2832011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2186B7-DA15-7A48-A92F-422E01A84A02}"/>
              </a:ext>
            </a:extLst>
          </p:cNvPr>
          <p:cNvSpPr>
            <a:spLocks noGrp="1"/>
          </p:cNvSpPr>
          <p:nvPr>
            <p:ph type="title"/>
          </p:nvPr>
        </p:nvSpPr>
        <p:spPr/>
        <p:txBody>
          <a:bodyPr lIns="91440" tIns="45720" rIns="91440" bIns="45720" anchor="t"/>
          <a:lstStyle/>
          <a:p>
            <a:r>
              <a:rPr lang="en-US"/>
              <a:t>2001 - 2011</a:t>
            </a:r>
          </a:p>
        </p:txBody>
      </p:sp>
      <p:sp>
        <p:nvSpPr>
          <p:cNvPr id="11" name="Text Placeholder 10">
            <a:extLst>
              <a:ext uri="{FF2B5EF4-FFF2-40B4-BE49-F238E27FC236}">
                <a16:creationId xmlns:a16="http://schemas.microsoft.com/office/drawing/2014/main" id="{9D07CF6B-7A43-C241-B490-8F08F64D48CD}"/>
              </a:ext>
            </a:extLst>
          </p:cNvPr>
          <p:cNvSpPr>
            <a:spLocks noGrp="1"/>
          </p:cNvSpPr>
          <p:nvPr>
            <p:ph type="body" idx="1"/>
          </p:nvPr>
        </p:nvSpPr>
        <p:spPr>
          <a:xfrm>
            <a:off x="13292746" y="2432167"/>
            <a:ext cx="9824486" cy="8820416"/>
          </a:xfrm>
        </p:spPr>
        <p:txBody>
          <a:bodyPr lIns="91440" tIns="45720" rIns="91440" bIns="45720" anchor="t"/>
          <a:lstStyle/>
          <a:p>
            <a:pPr>
              <a:buFont typeface="Arial"/>
              <a:buChar char="•"/>
            </a:pPr>
            <a:r>
              <a:rPr lang="en-US" sz="3400" dirty="0"/>
              <a:t>The Applied Sciences Program was officially created in 2001</a:t>
            </a:r>
          </a:p>
          <a:p>
            <a:pPr lvl="1">
              <a:buFont typeface="Arial"/>
              <a:buChar char="•"/>
            </a:pPr>
            <a:r>
              <a:rPr lang="en-US" sz="3400" dirty="0">
                <a:solidFill>
                  <a:srgbClr val="00204D"/>
                </a:solidFill>
              </a:rPr>
              <a:t>Original focus areas: </a:t>
            </a:r>
            <a:r>
              <a:rPr lang="en-US" sz="3400" dirty="0">
                <a:solidFill>
                  <a:srgbClr val="00204D"/>
                </a:solidFill>
                <a:ea typeface="+mn-lt"/>
                <a:cs typeface="+mn-lt"/>
              </a:rPr>
              <a:t>Agricultural Efficiency, Air Quality, Aviation, Carbon Management, Coastal Management, Disaster Management, Ecological Forecasting, Energy Management, Homeland Security, Invasive Species, Public Health, and Water Management</a:t>
            </a:r>
            <a:endParaRPr lang="en-US" sz="3400" dirty="0">
              <a:solidFill>
                <a:srgbClr val="00204D"/>
              </a:solidFill>
            </a:endParaRPr>
          </a:p>
          <a:p>
            <a:pPr lvl="1">
              <a:buFont typeface="Arial"/>
            </a:pPr>
            <a:r>
              <a:rPr lang="en-US" sz="3400" dirty="0">
                <a:solidFill>
                  <a:srgbClr val="00204D"/>
                </a:solidFill>
              </a:rPr>
              <a:t>Led to more partnerships with federal agencies and a top-down applications </a:t>
            </a:r>
            <a:r>
              <a:rPr lang="en-US" sz="3400">
                <a:solidFill>
                  <a:srgbClr val="00204D"/>
                </a:solidFill>
              </a:rPr>
              <a:t>approach</a:t>
            </a:r>
            <a:endParaRPr lang="en-US" sz="3400"/>
          </a:p>
          <a:p>
            <a:pPr>
              <a:buFont typeface="Arial,Sans-Serif"/>
            </a:pPr>
            <a:r>
              <a:rPr lang="en-US" sz="3400">
                <a:ea typeface="+mn-lt"/>
                <a:cs typeface="+mn-lt"/>
              </a:rPr>
              <a:t>The Program was reviewed in 2007</a:t>
            </a:r>
          </a:p>
          <a:p>
            <a:r>
              <a:rPr lang="en-US" sz="3400" dirty="0"/>
              <a:t>Landsat data became available to the public in 2008</a:t>
            </a:r>
          </a:p>
          <a:p>
            <a:endParaRPr lang="en-US" sz="2800"/>
          </a:p>
        </p:txBody>
      </p:sp>
      <p:pic>
        <p:nvPicPr>
          <p:cNvPr id="3" name="Picture 3">
            <a:extLst>
              <a:ext uri="{FF2B5EF4-FFF2-40B4-BE49-F238E27FC236}">
                <a16:creationId xmlns:a16="http://schemas.microsoft.com/office/drawing/2014/main" id="{1E719FCA-2A6D-4463-8D64-3970134DB6FA}"/>
              </a:ext>
            </a:extLst>
          </p:cNvPr>
          <p:cNvPicPr>
            <a:picLocks noChangeAspect="1"/>
          </p:cNvPicPr>
          <p:nvPr/>
        </p:nvPicPr>
        <p:blipFill>
          <a:blip r:embed="rId3"/>
          <a:stretch>
            <a:fillRect/>
          </a:stretch>
        </p:blipFill>
        <p:spPr>
          <a:xfrm>
            <a:off x="1200654" y="3407414"/>
            <a:ext cx="5254336" cy="1563340"/>
          </a:xfrm>
          <a:prstGeom prst="rect">
            <a:avLst/>
          </a:prstGeom>
        </p:spPr>
      </p:pic>
      <p:pic>
        <p:nvPicPr>
          <p:cNvPr id="7" name="Picture 7">
            <a:extLst>
              <a:ext uri="{FF2B5EF4-FFF2-40B4-BE49-F238E27FC236}">
                <a16:creationId xmlns:a16="http://schemas.microsoft.com/office/drawing/2014/main" id="{B1777D71-4D02-4997-812F-4173A7734E2D}"/>
              </a:ext>
            </a:extLst>
          </p:cNvPr>
          <p:cNvPicPr>
            <a:picLocks noChangeAspect="1"/>
          </p:cNvPicPr>
          <p:nvPr/>
        </p:nvPicPr>
        <p:blipFill>
          <a:blip r:embed="rId4"/>
          <a:stretch>
            <a:fillRect/>
          </a:stretch>
        </p:blipFill>
        <p:spPr>
          <a:xfrm>
            <a:off x="1200653" y="5886463"/>
            <a:ext cx="10778835" cy="6567759"/>
          </a:xfrm>
          <a:prstGeom prst="rect">
            <a:avLst/>
          </a:prstGeom>
        </p:spPr>
      </p:pic>
      <p:pic>
        <p:nvPicPr>
          <p:cNvPr id="2" name="Picture 3">
            <a:extLst>
              <a:ext uri="{FF2B5EF4-FFF2-40B4-BE49-F238E27FC236}">
                <a16:creationId xmlns:a16="http://schemas.microsoft.com/office/drawing/2014/main" id="{B700D105-3812-4075-B4F7-003A81EB754B}"/>
              </a:ext>
            </a:extLst>
          </p:cNvPr>
          <p:cNvPicPr>
            <a:picLocks noChangeAspect="1"/>
          </p:cNvPicPr>
          <p:nvPr/>
        </p:nvPicPr>
        <p:blipFill>
          <a:blip r:embed="rId5"/>
          <a:stretch>
            <a:fillRect/>
          </a:stretch>
        </p:blipFill>
        <p:spPr>
          <a:xfrm>
            <a:off x="7064033" y="872576"/>
            <a:ext cx="5219700" cy="5083520"/>
          </a:xfrm>
          <a:prstGeom prst="rect">
            <a:avLst/>
          </a:prstGeom>
        </p:spPr>
      </p:pic>
      <p:sp>
        <p:nvSpPr>
          <p:cNvPr id="4" name="TextBox 3">
            <a:extLst>
              <a:ext uri="{FF2B5EF4-FFF2-40B4-BE49-F238E27FC236}">
                <a16:creationId xmlns:a16="http://schemas.microsoft.com/office/drawing/2014/main" id="{C72E4FAF-09AD-4F77-AFEB-4BB8C20C5E69}"/>
              </a:ext>
            </a:extLst>
          </p:cNvPr>
          <p:cNvSpPr txBox="1"/>
          <p:nvPr/>
        </p:nvSpPr>
        <p:spPr>
          <a:xfrm>
            <a:off x="4010091" y="12467457"/>
            <a:ext cx="4826642"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r>
              <a:rPr lang="en-US" sz="1800"/>
              <a:t>Landsat data </a:t>
            </a:r>
            <a:r>
              <a:rPr lang="en-US" sz="1800" dirty="0"/>
              <a:t>usage overtime</a:t>
            </a:r>
          </a:p>
        </p:txBody>
      </p:sp>
      <p:sp>
        <p:nvSpPr>
          <p:cNvPr id="8" name="TextBox 7">
            <a:extLst>
              <a:ext uri="{FF2B5EF4-FFF2-40B4-BE49-F238E27FC236}">
                <a16:creationId xmlns:a16="http://schemas.microsoft.com/office/drawing/2014/main" id="{5C7360A4-67B0-4B23-99AA-8258B31B87A7}"/>
              </a:ext>
            </a:extLst>
          </p:cNvPr>
          <p:cNvSpPr txBox="1"/>
          <p:nvPr/>
        </p:nvSpPr>
        <p:spPr>
          <a:xfrm>
            <a:off x="1382065" y="5015695"/>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6"/>
              </a:rPr>
              <a:t>Credit: NASA</a:t>
            </a:r>
          </a:p>
        </p:txBody>
      </p:sp>
      <p:sp>
        <p:nvSpPr>
          <p:cNvPr id="12" name="TextBox 11">
            <a:extLst>
              <a:ext uri="{FF2B5EF4-FFF2-40B4-BE49-F238E27FC236}">
                <a16:creationId xmlns:a16="http://schemas.microsoft.com/office/drawing/2014/main" id="{171B42BF-E648-4C4D-9E5E-451EBD29C558}"/>
              </a:ext>
            </a:extLst>
          </p:cNvPr>
          <p:cNvSpPr txBox="1"/>
          <p:nvPr/>
        </p:nvSpPr>
        <p:spPr>
          <a:xfrm>
            <a:off x="10193674" y="5016884"/>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7"/>
              </a:rPr>
              <a:t>Credit: NASA</a:t>
            </a:r>
          </a:p>
        </p:txBody>
      </p:sp>
      <p:sp>
        <p:nvSpPr>
          <p:cNvPr id="13" name="TextBox 12">
            <a:extLst>
              <a:ext uri="{FF2B5EF4-FFF2-40B4-BE49-F238E27FC236}">
                <a16:creationId xmlns:a16="http://schemas.microsoft.com/office/drawing/2014/main" id="{B6236848-1DD3-4D4E-B9B9-EDBBC508C499}"/>
              </a:ext>
            </a:extLst>
          </p:cNvPr>
          <p:cNvSpPr txBox="1"/>
          <p:nvPr/>
        </p:nvSpPr>
        <p:spPr>
          <a:xfrm>
            <a:off x="1659155" y="12396065"/>
            <a:ext cx="2743200"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1600" b="1" dirty="0">
                <a:hlinkClick r:id="rId8"/>
              </a:rPr>
              <a:t>Credit: USGS</a:t>
            </a:r>
          </a:p>
        </p:txBody>
      </p:sp>
    </p:spTree>
    <p:extLst>
      <p:ext uri="{BB962C8B-B14F-4D97-AF65-F5344CB8AC3E}">
        <p14:creationId xmlns:p14="http://schemas.microsoft.com/office/powerpoint/2010/main" val="298282788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2186B7-DA15-7A48-A92F-422E01A84A02}"/>
              </a:ext>
            </a:extLst>
          </p:cNvPr>
          <p:cNvSpPr>
            <a:spLocks noGrp="1"/>
          </p:cNvSpPr>
          <p:nvPr>
            <p:ph type="title"/>
          </p:nvPr>
        </p:nvSpPr>
        <p:spPr/>
        <p:txBody>
          <a:bodyPr lIns="91440" tIns="45720" rIns="91440" bIns="45720" anchor="t"/>
          <a:lstStyle/>
          <a:p>
            <a:r>
              <a:rPr lang="en-US"/>
              <a:t>2011 - 2021</a:t>
            </a:r>
          </a:p>
        </p:txBody>
      </p:sp>
      <p:sp>
        <p:nvSpPr>
          <p:cNvPr id="11" name="Text Placeholder 10">
            <a:extLst>
              <a:ext uri="{FF2B5EF4-FFF2-40B4-BE49-F238E27FC236}">
                <a16:creationId xmlns:a16="http://schemas.microsoft.com/office/drawing/2014/main" id="{9D07CF6B-7A43-C241-B490-8F08F64D48CD}"/>
              </a:ext>
            </a:extLst>
          </p:cNvPr>
          <p:cNvSpPr>
            <a:spLocks noGrp="1"/>
          </p:cNvSpPr>
          <p:nvPr>
            <p:ph type="body" idx="1"/>
          </p:nvPr>
        </p:nvSpPr>
        <p:spPr>
          <a:xfrm>
            <a:off x="974473" y="2947277"/>
            <a:ext cx="7226757" cy="3850097"/>
          </a:xfrm>
        </p:spPr>
        <p:txBody>
          <a:bodyPr lIns="91440" tIns="45720" rIns="91440" bIns="45720" anchor="t"/>
          <a:lstStyle/>
          <a:p>
            <a:pPr marL="0" indent="0">
              <a:buNone/>
            </a:pPr>
            <a:r>
              <a:rPr lang="en-US" dirty="0"/>
              <a:t>Currently funded areas: Capacity Building Program, Disasters, Ecological Forecasting, Food Security and Agriculture, </a:t>
            </a:r>
            <a:r>
              <a:rPr lang="en-US"/>
              <a:t>Health and Air Quality, and Water </a:t>
            </a:r>
            <a:r>
              <a:rPr lang="en-US" dirty="0"/>
              <a:t>Resources</a:t>
            </a:r>
            <a:endParaRPr lang="en-US"/>
          </a:p>
        </p:txBody>
      </p:sp>
      <p:pic>
        <p:nvPicPr>
          <p:cNvPr id="2" name="Picture 2">
            <a:extLst>
              <a:ext uri="{FF2B5EF4-FFF2-40B4-BE49-F238E27FC236}">
                <a16:creationId xmlns:a16="http://schemas.microsoft.com/office/drawing/2014/main" id="{BDF3B127-3766-4418-AA42-05EACD32FC57}"/>
              </a:ext>
            </a:extLst>
          </p:cNvPr>
          <p:cNvPicPr>
            <a:picLocks noChangeAspect="1"/>
          </p:cNvPicPr>
          <p:nvPr/>
        </p:nvPicPr>
        <p:blipFill>
          <a:blip r:embed="rId3"/>
          <a:stretch>
            <a:fillRect/>
          </a:stretch>
        </p:blipFill>
        <p:spPr>
          <a:xfrm>
            <a:off x="10763944" y="2770392"/>
            <a:ext cx="2743200" cy="2799096"/>
          </a:xfrm>
          <a:prstGeom prst="rect">
            <a:avLst/>
          </a:prstGeom>
        </p:spPr>
      </p:pic>
      <p:pic>
        <p:nvPicPr>
          <p:cNvPr id="4" name="Picture 4">
            <a:extLst>
              <a:ext uri="{FF2B5EF4-FFF2-40B4-BE49-F238E27FC236}">
                <a16:creationId xmlns:a16="http://schemas.microsoft.com/office/drawing/2014/main" id="{071C470D-D0EB-4566-9B26-343FAFAF4C72}"/>
              </a:ext>
            </a:extLst>
          </p:cNvPr>
          <p:cNvPicPr>
            <a:picLocks noChangeAspect="1"/>
          </p:cNvPicPr>
          <p:nvPr/>
        </p:nvPicPr>
        <p:blipFill>
          <a:blip r:embed="rId4"/>
          <a:stretch>
            <a:fillRect/>
          </a:stretch>
        </p:blipFill>
        <p:spPr>
          <a:xfrm>
            <a:off x="13141843" y="4323385"/>
            <a:ext cx="2743200" cy="2794715"/>
          </a:xfrm>
          <a:prstGeom prst="rect">
            <a:avLst/>
          </a:prstGeom>
        </p:spPr>
      </p:pic>
      <p:pic>
        <p:nvPicPr>
          <p:cNvPr id="5" name="Picture 6">
            <a:extLst>
              <a:ext uri="{FF2B5EF4-FFF2-40B4-BE49-F238E27FC236}">
                <a16:creationId xmlns:a16="http://schemas.microsoft.com/office/drawing/2014/main" id="{5EA70890-1CEC-4D7F-97EE-84D10793A5A9}"/>
              </a:ext>
            </a:extLst>
          </p:cNvPr>
          <p:cNvPicPr>
            <a:picLocks noChangeAspect="1"/>
          </p:cNvPicPr>
          <p:nvPr/>
        </p:nvPicPr>
        <p:blipFill>
          <a:blip r:embed="rId5"/>
          <a:stretch>
            <a:fillRect/>
          </a:stretch>
        </p:blipFill>
        <p:spPr>
          <a:xfrm>
            <a:off x="13141845" y="7149295"/>
            <a:ext cx="2743200" cy="2794715"/>
          </a:xfrm>
          <a:prstGeom prst="rect">
            <a:avLst/>
          </a:prstGeom>
        </p:spPr>
      </p:pic>
      <p:pic>
        <p:nvPicPr>
          <p:cNvPr id="7" name="Picture 7">
            <a:extLst>
              <a:ext uri="{FF2B5EF4-FFF2-40B4-BE49-F238E27FC236}">
                <a16:creationId xmlns:a16="http://schemas.microsoft.com/office/drawing/2014/main" id="{9941A0DA-A56C-45FC-96A8-EFBC960AA70E}"/>
              </a:ext>
            </a:extLst>
          </p:cNvPr>
          <p:cNvPicPr>
            <a:picLocks noChangeAspect="1"/>
          </p:cNvPicPr>
          <p:nvPr/>
        </p:nvPicPr>
        <p:blipFill>
          <a:blip r:embed="rId6"/>
          <a:stretch>
            <a:fillRect/>
          </a:stretch>
        </p:blipFill>
        <p:spPr>
          <a:xfrm>
            <a:off x="10763945" y="8542829"/>
            <a:ext cx="2743200" cy="2799096"/>
          </a:xfrm>
          <a:prstGeom prst="rect">
            <a:avLst/>
          </a:prstGeom>
        </p:spPr>
      </p:pic>
      <p:pic>
        <p:nvPicPr>
          <p:cNvPr id="8" name="Picture 8">
            <a:extLst>
              <a:ext uri="{FF2B5EF4-FFF2-40B4-BE49-F238E27FC236}">
                <a16:creationId xmlns:a16="http://schemas.microsoft.com/office/drawing/2014/main" id="{F5C5F9EB-20A5-4A87-9DBD-955001CED0FF}"/>
              </a:ext>
            </a:extLst>
          </p:cNvPr>
          <p:cNvPicPr>
            <a:picLocks noChangeAspect="1"/>
          </p:cNvPicPr>
          <p:nvPr/>
        </p:nvPicPr>
        <p:blipFill>
          <a:blip r:embed="rId7"/>
          <a:stretch>
            <a:fillRect/>
          </a:stretch>
        </p:blipFill>
        <p:spPr>
          <a:xfrm>
            <a:off x="8299889" y="7149296"/>
            <a:ext cx="2743200" cy="2794715"/>
          </a:xfrm>
          <a:prstGeom prst="rect">
            <a:avLst/>
          </a:prstGeom>
        </p:spPr>
      </p:pic>
      <p:pic>
        <p:nvPicPr>
          <p:cNvPr id="9" name="Picture 9">
            <a:extLst>
              <a:ext uri="{FF2B5EF4-FFF2-40B4-BE49-F238E27FC236}">
                <a16:creationId xmlns:a16="http://schemas.microsoft.com/office/drawing/2014/main" id="{8D77FCC7-079D-4AA6-AD9A-065DDF698A74}"/>
              </a:ext>
            </a:extLst>
          </p:cNvPr>
          <p:cNvPicPr>
            <a:picLocks noChangeAspect="1"/>
          </p:cNvPicPr>
          <p:nvPr/>
        </p:nvPicPr>
        <p:blipFill>
          <a:blip r:embed="rId8"/>
          <a:stretch>
            <a:fillRect/>
          </a:stretch>
        </p:blipFill>
        <p:spPr>
          <a:xfrm>
            <a:off x="8299889" y="4323386"/>
            <a:ext cx="2743200" cy="2794715"/>
          </a:xfrm>
          <a:prstGeom prst="rect">
            <a:avLst/>
          </a:prstGeom>
        </p:spPr>
      </p:pic>
      <p:pic>
        <p:nvPicPr>
          <p:cNvPr id="10" name="Picture 11">
            <a:extLst>
              <a:ext uri="{FF2B5EF4-FFF2-40B4-BE49-F238E27FC236}">
                <a16:creationId xmlns:a16="http://schemas.microsoft.com/office/drawing/2014/main" id="{63EDC70A-2F60-43D5-808A-F597325EACBB}"/>
              </a:ext>
            </a:extLst>
          </p:cNvPr>
          <p:cNvPicPr>
            <a:picLocks noChangeAspect="1"/>
          </p:cNvPicPr>
          <p:nvPr/>
        </p:nvPicPr>
        <p:blipFill>
          <a:blip r:embed="rId9"/>
          <a:stretch>
            <a:fillRect/>
          </a:stretch>
        </p:blipFill>
        <p:spPr>
          <a:xfrm>
            <a:off x="753947" y="9874148"/>
            <a:ext cx="1808019" cy="1890554"/>
          </a:xfrm>
          <a:prstGeom prst="rect">
            <a:avLst/>
          </a:prstGeom>
        </p:spPr>
      </p:pic>
      <p:pic>
        <p:nvPicPr>
          <p:cNvPr id="12" name="Picture 12">
            <a:extLst>
              <a:ext uri="{FF2B5EF4-FFF2-40B4-BE49-F238E27FC236}">
                <a16:creationId xmlns:a16="http://schemas.microsoft.com/office/drawing/2014/main" id="{8930E12A-1E3C-4E84-A540-5F6188BD2D7D}"/>
              </a:ext>
            </a:extLst>
          </p:cNvPr>
          <p:cNvPicPr>
            <a:picLocks noChangeAspect="1"/>
          </p:cNvPicPr>
          <p:nvPr/>
        </p:nvPicPr>
        <p:blipFill>
          <a:blip r:embed="rId10"/>
          <a:stretch>
            <a:fillRect/>
          </a:stretch>
        </p:blipFill>
        <p:spPr>
          <a:xfrm>
            <a:off x="2718300" y="9878595"/>
            <a:ext cx="1877291" cy="1881488"/>
          </a:xfrm>
          <a:prstGeom prst="rect">
            <a:avLst/>
          </a:prstGeom>
        </p:spPr>
      </p:pic>
      <p:pic>
        <p:nvPicPr>
          <p:cNvPr id="13" name="Picture 13">
            <a:extLst>
              <a:ext uri="{FF2B5EF4-FFF2-40B4-BE49-F238E27FC236}">
                <a16:creationId xmlns:a16="http://schemas.microsoft.com/office/drawing/2014/main" id="{86E74E8B-EB95-47C2-A0DB-45F3F9AAB76C}"/>
              </a:ext>
            </a:extLst>
          </p:cNvPr>
          <p:cNvPicPr>
            <a:picLocks noChangeAspect="1"/>
          </p:cNvPicPr>
          <p:nvPr/>
        </p:nvPicPr>
        <p:blipFill>
          <a:blip r:embed="rId11"/>
          <a:stretch>
            <a:fillRect/>
          </a:stretch>
        </p:blipFill>
        <p:spPr>
          <a:xfrm>
            <a:off x="4703537" y="9826591"/>
            <a:ext cx="1929245" cy="1960259"/>
          </a:xfrm>
          <a:prstGeom prst="rect">
            <a:avLst/>
          </a:prstGeom>
        </p:spPr>
      </p:pic>
      <p:sp>
        <p:nvSpPr>
          <p:cNvPr id="15" name="TextBox 14">
            <a:extLst>
              <a:ext uri="{FF2B5EF4-FFF2-40B4-BE49-F238E27FC236}">
                <a16:creationId xmlns:a16="http://schemas.microsoft.com/office/drawing/2014/main" id="{4FCE7DB0-E87A-45AF-8062-820660227948}"/>
              </a:ext>
            </a:extLst>
          </p:cNvPr>
          <p:cNvSpPr txBox="1"/>
          <p:nvPr/>
        </p:nvSpPr>
        <p:spPr>
          <a:xfrm>
            <a:off x="14315801" y="2942699"/>
            <a:ext cx="9185564" cy="43499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r"/>
            <a:r>
              <a:rPr lang="en-US" sz="3600" dirty="0">
                <a:solidFill>
                  <a:srgbClr val="00204D"/>
                </a:solidFill>
                <a:cs typeface="Arial"/>
              </a:rPr>
              <a:t>Capacity Building Program created in 2011</a:t>
            </a:r>
            <a:r>
              <a:rPr lang="en-US" sz="3600" dirty="0">
                <a:cs typeface="Arial"/>
              </a:rPr>
              <a:t>​</a:t>
            </a:r>
            <a:endParaRPr lang="en-US"/>
          </a:p>
          <a:p>
            <a:pPr lvl="1" indent="0" algn="r"/>
            <a:r>
              <a:rPr lang="en-US" sz="3600" dirty="0">
                <a:solidFill>
                  <a:srgbClr val="00204D"/>
                </a:solidFill>
                <a:cs typeface="Arial"/>
              </a:rPr>
              <a:t>Adopted DEVELOP (et.1998), </a:t>
            </a:r>
          </a:p>
          <a:p>
            <a:pPr lvl="1" indent="0" algn="r"/>
            <a:r>
              <a:rPr lang="en-US" sz="3600">
                <a:solidFill>
                  <a:srgbClr val="00204D"/>
                </a:solidFill>
                <a:cs typeface="Arial"/>
              </a:rPr>
              <a:t>SERVIR (et.2005), </a:t>
            </a:r>
            <a:r>
              <a:rPr lang="en-US" sz="3600" dirty="0">
                <a:solidFill>
                  <a:srgbClr val="00204D"/>
                </a:solidFill>
                <a:cs typeface="Arial"/>
              </a:rPr>
              <a:t>and </a:t>
            </a:r>
            <a:endParaRPr lang="en-US">
              <a:cs typeface="Arial"/>
            </a:endParaRPr>
          </a:p>
          <a:p>
            <a:pPr lvl="1" indent="0" algn="r"/>
            <a:r>
              <a:rPr lang="en-US" sz="3600">
                <a:solidFill>
                  <a:srgbClr val="00204D"/>
                </a:solidFill>
                <a:cs typeface="Arial"/>
              </a:rPr>
              <a:t>ARSET (et.2009)</a:t>
            </a:r>
            <a:r>
              <a:rPr lang="en-US" sz="3600">
                <a:cs typeface="Arial"/>
              </a:rPr>
              <a:t>​</a:t>
            </a:r>
            <a:endParaRPr lang="en-US"/>
          </a:p>
          <a:p>
            <a:pPr lvl="1" indent="0" algn="r"/>
            <a:r>
              <a:rPr lang="en-US" sz="3600">
                <a:solidFill>
                  <a:srgbClr val="00204D"/>
                </a:solidFill>
                <a:cs typeface="Arial"/>
              </a:rPr>
              <a:t>Indigenous Peoples Pilot </a:t>
            </a:r>
          </a:p>
          <a:p>
            <a:pPr lvl="1" indent="0" algn="r"/>
            <a:r>
              <a:rPr lang="en-US" sz="3600">
                <a:solidFill>
                  <a:srgbClr val="00204D"/>
                </a:solidFill>
                <a:cs typeface="Arial"/>
              </a:rPr>
              <a:t>created in 2017</a:t>
            </a:r>
            <a:r>
              <a:rPr lang="en-US" sz="3600" dirty="0">
                <a:cs typeface="Arial"/>
              </a:rPr>
              <a:t>​</a:t>
            </a:r>
            <a:endParaRPr lang="en-US"/>
          </a:p>
          <a:p>
            <a:pPr algn="l"/>
            <a:endParaRPr lang="en-US" sz="3600" dirty="0">
              <a:cs typeface="Arial"/>
            </a:endParaRPr>
          </a:p>
          <a:p>
            <a:pPr marL="0" marR="0" indent="0" defTabSz="2438338" rtl="0" fontAlgn="auto" latinLnBrk="0" hangingPunct="0">
              <a:lnSpc>
                <a:spcPct val="100000"/>
              </a:lnSpc>
              <a:spcBef>
                <a:spcPts val="0"/>
              </a:spcBef>
              <a:spcAft>
                <a:spcPts val="0"/>
              </a:spcAft>
              <a:buClrTx/>
              <a:buSzTx/>
              <a:tabLst/>
            </a:pPr>
            <a:endParaRPr lang="en-US" dirty="0">
              <a:solidFill>
                <a:srgbClr val="5E5E5E"/>
              </a:solidFill>
              <a:latin typeface="+mn-lt"/>
              <a:cs typeface="Arial"/>
            </a:endParaRPr>
          </a:p>
        </p:txBody>
      </p:sp>
      <p:sp>
        <p:nvSpPr>
          <p:cNvPr id="16" name="TextBox 15">
            <a:extLst>
              <a:ext uri="{FF2B5EF4-FFF2-40B4-BE49-F238E27FC236}">
                <a16:creationId xmlns:a16="http://schemas.microsoft.com/office/drawing/2014/main" id="{D374B180-73C5-421D-B298-2141C0552F4E}"/>
              </a:ext>
            </a:extLst>
          </p:cNvPr>
          <p:cNvSpPr txBox="1"/>
          <p:nvPr/>
        </p:nvSpPr>
        <p:spPr>
          <a:xfrm>
            <a:off x="1079053" y="7283888"/>
            <a:ext cx="5462154" cy="2318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3600" dirty="0">
                <a:solidFill>
                  <a:srgbClr val="00204D"/>
                </a:solidFill>
              </a:rPr>
              <a:t>Other areas: Urban Development, Transportation and Infrastructure, and Energy</a:t>
            </a:r>
            <a:r>
              <a:rPr lang="en-US" sz="3600" dirty="0"/>
              <a:t>​</a:t>
            </a:r>
            <a:endParaRPr lang="en-US"/>
          </a:p>
        </p:txBody>
      </p:sp>
      <p:pic>
        <p:nvPicPr>
          <p:cNvPr id="3" name="Picture 16">
            <a:extLst>
              <a:ext uri="{FF2B5EF4-FFF2-40B4-BE49-F238E27FC236}">
                <a16:creationId xmlns:a16="http://schemas.microsoft.com/office/drawing/2014/main" id="{2C91C8C5-ACEA-42B4-918A-A86FEBC394E4}"/>
              </a:ext>
            </a:extLst>
          </p:cNvPr>
          <p:cNvPicPr>
            <a:picLocks noChangeAspect="1"/>
          </p:cNvPicPr>
          <p:nvPr/>
        </p:nvPicPr>
        <p:blipFill>
          <a:blip r:embed="rId12"/>
          <a:stretch>
            <a:fillRect/>
          </a:stretch>
        </p:blipFill>
        <p:spPr>
          <a:xfrm>
            <a:off x="10350398" y="5201016"/>
            <a:ext cx="3591790" cy="3490631"/>
          </a:xfrm>
          <a:prstGeom prst="rect">
            <a:avLst/>
          </a:prstGeom>
        </p:spPr>
      </p:pic>
      <p:sp>
        <p:nvSpPr>
          <p:cNvPr id="17" name="TextBox 16">
            <a:extLst>
              <a:ext uri="{FF2B5EF4-FFF2-40B4-BE49-F238E27FC236}">
                <a16:creationId xmlns:a16="http://schemas.microsoft.com/office/drawing/2014/main" id="{9144D0F6-C579-4A82-B918-14862637E3CC}"/>
              </a:ext>
            </a:extLst>
          </p:cNvPr>
          <p:cNvSpPr txBox="1"/>
          <p:nvPr/>
        </p:nvSpPr>
        <p:spPr>
          <a:xfrm>
            <a:off x="15865300" y="8775813"/>
            <a:ext cx="7852063"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r"/>
            <a:r>
              <a:rPr lang="en-US" sz="3600" dirty="0">
                <a:solidFill>
                  <a:srgbClr val="00204D"/>
                </a:solidFill>
              </a:rPr>
              <a:t>Over the past 10 years, ASP has become more involved in the </a:t>
            </a:r>
            <a:r>
              <a:rPr lang="en-US" sz="3600">
                <a:solidFill>
                  <a:srgbClr val="00204D"/>
                </a:solidFill>
              </a:rPr>
              <a:t>planning stages of Earth Science missions</a:t>
            </a:r>
            <a:endParaRPr lang="en-US"/>
          </a:p>
        </p:txBody>
      </p:sp>
    </p:spTree>
    <p:extLst>
      <p:ext uri="{BB962C8B-B14F-4D97-AF65-F5344CB8AC3E}">
        <p14:creationId xmlns:p14="http://schemas.microsoft.com/office/powerpoint/2010/main" val="395433338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4D"/>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6E80BF6-ACF5-8548-9780-33D6BA1E366F}"/>
              </a:ext>
            </a:extLst>
          </p:cNvPr>
          <p:cNvPicPr>
            <a:picLocks noChangeAspect="1"/>
          </p:cNvPicPr>
          <p:nvPr/>
        </p:nvPicPr>
        <p:blipFill>
          <a:blip r:embed="rId3"/>
          <a:stretch>
            <a:fillRect/>
          </a:stretch>
        </p:blipFill>
        <p:spPr>
          <a:xfrm>
            <a:off x="16545193" y="12729527"/>
            <a:ext cx="5641848" cy="205573"/>
          </a:xfrm>
          <a:prstGeom prst="rect">
            <a:avLst/>
          </a:prstGeom>
        </p:spPr>
      </p:pic>
      <p:pic>
        <p:nvPicPr>
          <p:cNvPr id="2" name="Picture 2" descr="congrats APS.gif">
            <a:extLst>
              <a:ext uri="{FF2B5EF4-FFF2-40B4-BE49-F238E27FC236}">
                <a16:creationId xmlns:a16="http://schemas.microsoft.com/office/drawing/2014/main" id="{CBE802CC-1EDF-418C-A727-04DDFC459C43}"/>
              </a:ext>
            </a:extLst>
          </p:cNvPr>
          <p:cNvPicPr>
            <a:picLocks noChangeAspect="1"/>
          </p:cNvPicPr>
          <p:nvPr/>
        </p:nvPicPr>
        <p:blipFill>
          <a:blip r:embed="rId4"/>
          <a:stretch>
            <a:fillRect/>
          </a:stretch>
        </p:blipFill>
        <p:spPr>
          <a:xfrm>
            <a:off x="-206" y="-1276"/>
            <a:ext cx="24432321" cy="13716464"/>
          </a:xfrm>
          <a:prstGeom prst="rect">
            <a:avLst/>
          </a:prstGeom>
        </p:spPr>
      </p:pic>
    </p:spTree>
    <p:extLst>
      <p:ext uri="{BB962C8B-B14F-4D97-AF65-F5344CB8AC3E}">
        <p14:creationId xmlns:p14="http://schemas.microsoft.com/office/powerpoint/2010/main" val="362138150"/>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59CBECB3D49549867DEE38EAF42200" ma:contentTypeVersion="10" ma:contentTypeDescription="Create a new document." ma:contentTypeScope="" ma:versionID="b7a342c22ffa0bfa3564ec431ab33619">
  <xsd:schema xmlns:xsd="http://www.w3.org/2001/XMLSchema" xmlns:xs="http://www.w3.org/2001/XMLSchema" xmlns:p="http://schemas.microsoft.com/office/2006/metadata/properties" xmlns:ns2="e5406a12-2270-49fc-b5e6-27ac67b36966" xmlns:ns3="36296af7-f009-40ab-8f41-5d3ce837c1ba" targetNamespace="http://schemas.microsoft.com/office/2006/metadata/properties" ma:root="true" ma:fieldsID="f62b15a4d5f8cd7333e8c5178157d910" ns2:_="" ns3:_="">
    <xsd:import namespace="e5406a12-2270-49fc-b5e6-27ac67b36966"/>
    <xsd:import namespace="36296af7-f009-40ab-8f41-5d3ce837c1b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406a12-2270-49fc-b5e6-27ac67b369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296af7-f009-40ab-8f41-5d3ce837c1b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E98752-5A3D-4B34-B680-F9DF540C7FE9}">
  <ds:schemaRefs>
    <ds:schemaRef ds:uri="36296af7-f009-40ab-8f41-5d3ce837c1ba"/>
    <ds:schemaRef ds:uri="e5406a12-2270-49fc-b5e6-27ac67b3696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89B7E0E-F0F1-451D-9D36-B0AA4947C5A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47AB472-4480-40C5-AD64-93A68E703F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780</Words>
  <Application>Microsoft Office PowerPoint</Application>
  <PresentationFormat>Custom</PresentationFormat>
  <Paragraphs>70</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Arial,Sans-Serif</vt:lpstr>
      <vt:lpstr>Calibri</vt:lpstr>
      <vt:lpstr>Helvetica Neue</vt:lpstr>
      <vt:lpstr>21_BasicWhite</vt:lpstr>
      <vt:lpstr>PowerPoint Presentation</vt:lpstr>
      <vt:lpstr>PowerPoint Presentation</vt:lpstr>
      <vt:lpstr>1958 - 2001</vt:lpstr>
      <vt:lpstr>2001 - 2011</vt:lpstr>
      <vt:lpstr>2011 - 2021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Ruiz, Michael L. (LARC-E3)</dc:creator>
  <cp:lastModifiedBy>MICHAEL</cp:lastModifiedBy>
  <cp:revision>514</cp:revision>
  <dcterms:modified xsi:type="dcterms:W3CDTF">2021-08-05T18:13:01Z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0x010100A559CBECB3D49549867DEE38EAF42200</vt:lpwstr>
  </property>
</Properties>
</file>