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4"/>
  </p:sldMasterIdLst>
  <p:notesMasterIdLst>
    <p:notesMasterId r:id="rId23"/>
  </p:notesMasterIdLst>
  <p:handoutMasterIdLst>
    <p:handoutMasterId r:id="rId24"/>
  </p:handoutMasterIdLst>
  <p:sldIdLst>
    <p:sldId id="270" r:id="rId5"/>
    <p:sldId id="288" r:id="rId6"/>
    <p:sldId id="279" r:id="rId7"/>
    <p:sldId id="272" r:id="rId8"/>
    <p:sldId id="273" r:id="rId9"/>
    <p:sldId id="274" r:id="rId10"/>
    <p:sldId id="280" r:id="rId11"/>
    <p:sldId id="281" r:id="rId12"/>
    <p:sldId id="275" r:id="rId13"/>
    <p:sldId id="276" r:id="rId14"/>
    <p:sldId id="278" r:id="rId15"/>
    <p:sldId id="277" r:id="rId16"/>
    <p:sldId id="282" r:id="rId17"/>
    <p:sldId id="283" r:id="rId18"/>
    <p:sldId id="284" r:id="rId19"/>
    <p:sldId id="285" r:id="rId20"/>
    <p:sldId id="286" r:id="rId21"/>
    <p:sldId id="287" r:id="rId22"/>
  </p:sldIdLst>
  <p:sldSz cx="9144000" cy="6858000" type="screen4x3"/>
  <p:notesSz cx="7302500" cy="9588500"/>
  <p:defaultTextStyle>
    <a:defPPr>
      <a:defRPr lang="en-US"/>
    </a:defPPr>
    <a:lvl1pPr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1pPr>
    <a:lvl2pPr marL="4572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2pPr>
    <a:lvl3pPr marL="9144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3pPr>
    <a:lvl4pPr marL="13716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4pPr>
    <a:lvl5pPr marL="18288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5pPr>
    <a:lvl6pPr marL="2286000" algn="l" defTabSz="914400" rtl="0" eaLnBrk="1" latinLnBrk="0" hangingPunct="1">
      <a:defRPr sz="2000" b="1" kern="1200">
        <a:solidFill>
          <a:schemeClr val="tx1"/>
        </a:solidFill>
        <a:latin typeface="Times" charset="0"/>
        <a:ea typeface="ＭＳ Ｐゴシック" charset="-128"/>
        <a:cs typeface="+mn-cs"/>
      </a:defRPr>
    </a:lvl6pPr>
    <a:lvl7pPr marL="2743200" algn="l" defTabSz="914400" rtl="0" eaLnBrk="1" latinLnBrk="0" hangingPunct="1">
      <a:defRPr sz="2000" b="1" kern="1200">
        <a:solidFill>
          <a:schemeClr val="tx1"/>
        </a:solidFill>
        <a:latin typeface="Times" charset="0"/>
        <a:ea typeface="ＭＳ Ｐゴシック" charset="-128"/>
        <a:cs typeface="+mn-cs"/>
      </a:defRPr>
    </a:lvl7pPr>
    <a:lvl8pPr marL="3200400" algn="l" defTabSz="914400" rtl="0" eaLnBrk="1" latinLnBrk="0" hangingPunct="1">
      <a:defRPr sz="2000" b="1" kern="1200">
        <a:solidFill>
          <a:schemeClr val="tx1"/>
        </a:solidFill>
        <a:latin typeface="Times" charset="0"/>
        <a:ea typeface="ＭＳ Ｐゴシック" charset="-128"/>
        <a:cs typeface="+mn-cs"/>
      </a:defRPr>
    </a:lvl8pPr>
    <a:lvl9pPr marL="3657600" algn="l" defTabSz="914400" rtl="0" eaLnBrk="1" latinLnBrk="0" hangingPunct="1">
      <a:defRPr sz="2000" b="1" kern="1200">
        <a:solidFill>
          <a:schemeClr val="tx1"/>
        </a:solidFill>
        <a:latin typeface="Times" charset="0"/>
        <a:ea typeface="ＭＳ Ｐゴシック" charset="-128"/>
        <a:cs typeface="+mn-cs"/>
      </a:defRPr>
    </a:lvl9pPr>
  </p:defaultTextStyle>
  <p:extLst>
    <p:ext uri="{EFAFB233-063F-42B5-8137-9DF3F51BA10A}">
      <p15:sldGuideLst xmlns:p15="http://schemas.microsoft.com/office/powerpoint/2012/main">
        <p15:guide id="1" orient="horz" pos="288">
          <p15:clr>
            <a:srgbClr val="A4A3A4"/>
          </p15:clr>
        </p15:guide>
        <p15:guide id="2" pos="2880">
          <p15:clr>
            <a:srgbClr val="A4A3A4"/>
          </p15:clr>
        </p15:guide>
      </p15:sldGuideLst>
    </p:ext>
    <p:ext uri="{2D200454-40CA-4A62-9FC3-DE9A4176ACB9}">
      <p15:notesGuideLst xmlns:p15="http://schemas.microsoft.com/office/powerpoint/2012/main">
        <p15:guide id="1" orient="horz" pos="3020">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B3F6"/>
    <a:srgbClr val="5F5F5F"/>
    <a:srgbClr val="DDDDDD"/>
    <a:srgbClr val="777777"/>
    <a:srgbClr val="CCFFCC"/>
    <a:srgbClr val="FFFF99"/>
    <a:srgbClr val="FFCCCC"/>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115" d="100"/>
          <a:sy n="115" d="100"/>
        </p:scale>
        <p:origin x="1740" y="114"/>
      </p:cViewPr>
      <p:guideLst>
        <p:guide orient="horz"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56" y="-90"/>
      </p:cViewPr>
      <p:guideLst>
        <p:guide orient="horz" pos="3020"/>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areaChart>
        <c:grouping val="stacked"/>
        <c:varyColors val="0"/>
        <c:ser>
          <c:idx val="1"/>
          <c:order val="1"/>
          <c:spPr>
            <a:solidFill>
              <a:schemeClr val="accent1">
                <a:lumMod val="40000"/>
                <a:lumOff val="60000"/>
              </a:schemeClr>
            </a:solidFill>
            <a:ln>
              <a:solidFill>
                <a:schemeClr val="accent1"/>
              </a:solidFill>
            </a:ln>
            <a:effectLst/>
          </c:spPr>
          <c:cat>
            <c:numRef>
              <c:f>Results!$S$27:$S$31</c:f>
              <c:numCache>
                <c:formatCode>0</c:formatCode>
                <c:ptCount val="5"/>
                <c:pt idx="0">
                  <c:v>8</c:v>
                </c:pt>
                <c:pt idx="1">
                  <c:v>9</c:v>
                </c:pt>
                <c:pt idx="2">
                  <c:v>10</c:v>
                </c:pt>
                <c:pt idx="3">
                  <c:v>11</c:v>
                </c:pt>
                <c:pt idx="4">
                  <c:v>12</c:v>
                </c:pt>
              </c:numCache>
            </c:numRef>
          </c:cat>
          <c:val>
            <c:numRef>
              <c:f>Results!$T$27:$T$31</c:f>
              <c:numCache>
                <c:formatCode>General</c:formatCode>
                <c:ptCount val="5"/>
                <c:pt idx="0">
                  <c:v>75.489060629149904</c:v>
                </c:pt>
                <c:pt idx="1">
                  <c:v>80.37456965588018</c:v>
                </c:pt>
                <c:pt idx="2">
                  <c:v>89.136053274036271</c:v>
                </c:pt>
                <c:pt idx="3">
                  <c:v>93.885322427653989</c:v>
                </c:pt>
                <c:pt idx="4">
                  <c:v>100.65220109160458</c:v>
                </c:pt>
              </c:numCache>
            </c:numRef>
          </c:val>
          <c:extLst>
            <c:ext xmlns:c16="http://schemas.microsoft.com/office/drawing/2014/chart" uri="{C3380CC4-5D6E-409C-BE32-E72D297353CC}">
              <c16:uniqueId val="{00000000-070B-4C0B-B76C-B2107ABA4EFF}"/>
            </c:ext>
          </c:extLst>
        </c:ser>
        <c:ser>
          <c:idx val="2"/>
          <c:order val="2"/>
          <c:spPr>
            <a:solidFill>
              <a:schemeClr val="accent1">
                <a:lumMod val="20000"/>
                <a:lumOff val="80000"/>
              </a:schemeClr>
            </a:solidFill>
            <a:ln>
              <a:solidFill>
                <a:schemeClr val="accent1"/>
              </a:solidFill>
            </a:ln>
            <a:effectLst/>
          </c:spPr>
          <c:cat>
            <c:numRef>
              <c:f>Results!$S$27:$S$31</c:f>
              <c:numCache>
                <c:formatCode>0</c:formatCode>
                <c:ptCount val="5"/>
                <c:pt idx="0">
                  <c:v>8</c:v>
                </c:pt>
                <c:pt idx="1">
                  <c:v>9</c:v>
                </c:pt>
                <c:pt idx="2">
                  <c:v>10</c:v>
                </c:pt>
                <c:pt idx="3">
                  <c:v>11</c:v>
                </c:pt>
                <c:pt idx="4">
                  <c:v>12</c:v>
                </c:pt>
              </c:numCache>
            </c:numRef>
          </c:cat>
          <c:val>
            <c:numRef>
              <c:f>Results!$U$27:$U$31</c:f>
              <c:numCache>
                <c:formatCode>General</c:formatCode>
                <c:ptCount val="5"/>
                <c:pt idx="0">
                  <c:v>679.40154566234912</c:v>
                </c:pt>
                <c:pt idx="1">
                  <c:v>723.37112690292167</c:v>
                </c:pt>
                <c:pt idx="2">
                  <c:v>802.22447946632644</c:v>
                </c:pt>
                <c:pt idx="3">
                  <c:v>844.96790184888584</c:v>
                </c:pt>
                <c:pt idx="4">
                  <c:v>905.86980982444129</c:v>
                </c:pt>
              </c:numCache>
            </c:numRef>
          </c:val>
          <c:extLst>
            <c:ext xmlns:c16="http://schemas.microsoft.com/office/drawing/2014/chart" uri="{C3380CC4-5D6E-409C-BE32-E72D297353CC}">
              <c16:uniqueId val="{00000001-070B-4C0B-B76C-B2107ABA4EFF}"/>
            </c:ext>
          </c:extLst>
        </c:ser>
        <c:dLbls>
          <c:showLegendKey val="0"/>
          <c:showVal val="0"/>
          <c:showCatName val="0"/>
          <c:showSerName val="0"/>
          <c:showPercent val="0"/>
          <c:showBubbleSize val="0"/>
        </c:dLbls>
        <c:axId val="633858752"/>
        <c:axId val="633859144"/>
        <c:extLst>
          <c:ext xmlns:c15="http://schemas.microsoft.com/office/drawing/2012/chart" uri="{02D57815-91ED-43cb-92C2-25804820EDAC}">
            <c15:filteredAreaSeries>
              <c15:ser>
                <c:idx val="0"/>
                <c:order val="0"/>
                <c:spPr>
                  <a:solidFill>
                    <a:schemeClr val="accent1"/>
                  </a:solidFill>
                  <a:ln>
                    <a:noFill/>
                  </a:ln>
                  <a:effectLst/>
                </c:spPr>
                <c:cat>
                  <c:numRef>
                    <c:extLst>
                      <c:ext uri="{02D57815-91ED-43cb-92C2-25804820EDAC}">
                        <c15:formulaRef>
                          <c15:sqref>Results!$S$27:$S$31</c15:sqref>
                        </c15:formulaRef>
                      </c:ext>
                    </c:extLst>
                    <c:numCache>
                      <c:formatCode>0</c:formatCode>
                      <c:ptCount val="5"/>
                      <c:pt idx="0">
                        <c:v>8</c:v>
                      </c:pt>
                      <c:pt idx="1">
                        <c:v>9</c:v>
                      </c:pt>
                      <c:pt idx="2">
                        <c:v>10</c:v>
                      </c:pt>
                      <c:pt idx="3">
                        <c:v>11</c:v>
                      </c:pt>
                      <c:pt idx="4">
                        <c:v>12</c:v>
                      </c:pt>
                    </c:numCache>
                  </c:numRef>
                </c:cat>
                <c:val>
                  <c:numRef>
                    <c:extLst>
                      <c:ext uri="{02D57815-91ED-43cb-92C2-25804820EDAC}">
                        <c15:formulaRef>
                          <c15:sqref>Results!$S$27:$S$31</c15:sqref>
                        </c15:formulaRef>
                      </c:ext>
                    </c:extLst>
                    <c:numCache>
                      <c:formatCode>0</c:formatCode>
                      <c:ptCount val="5"/>
                      <c:pt idx="0">
                        <c:v>8</c:v>
                      </c:pt>
                      <c:pt idx="1">
                        <c:v>9</c:v>
                      </c:pt>
                      <c:pt idx="2">
                        <c:v>10</c:v>
                      </c:pt>
                      <c:pt idx="3">
                        <c:v>11</c:v>
                      </c:pt>
                      <c:pt idx="4">
                        <c:v>12</c:v>
                      </c:pt>
                    </c:numCache>
                  </c:numRef>
                </c:val>
                <c:extLst>
                  <c:ext xmlns:c16="http://schemas.microsoft.com/office/drawing/2014/chart" uri="{C3380CC4-5D6E-409C-BE32-E72D297353CC}">
                    <c16:uniqueId val="{00000002-070B-4C0B-B76C-B2107ABA4EFF}"/>
                  </c:ext>
                </c:extLst>
              </c15:ser>
            </c15:filteredAreaSeries>
          </c:ext>
        </c:extLst>
      </c:areaChart>
      <c:catAx>
        <c:axId val="63385875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aseline="0"/>
                  <a:t>Number of Thermal Radiator Panels (-)</a:t>
                </a:r>
                <a:endParaRPr lang="en-US" sz="120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33859144"/>
        <c:crosses val="autoZero"/>
        <c:auto val="1"/>
        <c:lblAlgn val="ctr"/>
        <c:lblOffset val="100"/>
        <c:noMultiLvlLbl val="0"/>
      </c:catAx>
      <c:valAx>
        <c:axId val="6338591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aseline="0"/>
                  <a:t>Regenerable Fuel Cell Mass (kg)</a:t>
                </a:r>
                <a:endParaRPr lang="en-US" sz="120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in"/>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33858752"/>
        <c:crosses val="autoZero"/>
        <c:crossBetween val="midCat"/>
      </c:valAx>
      <c:spPr>
        <a:solidFill>
          <a:schemeClr val="accent4">
            <a:lumMod val="20000"/>
            <a:lumOff val="80000"/>
          </a:schemeClr>
        </a:solid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3163888" cy="4794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lvl1pPr algn="l" defTabSz="955675">
              <a:defRPr sz="1300">
                <a:latin typeface="Times" pitchFamily="18" charset="0"/>
                <a:ea typeface="+mn-ea"/>
              </a:defRPr>
            </a:lvl1pPr>
          </a:lstStyle>
          <a:p>
            <a:pPr>
              <a:defRPr/>
            </a:pPr>
            <a:endParaRPr lang="en-US"/>
          </a:p>
        </p:txBody>
      </p:sp>
      <p:sp>
        <p:nvSpPr>
          <p:cNvPr id="73731" name="Rectangle 3"/>
          <p:cNvSpPr>
            <a:spLocks noGrp="1" noChangeArrowheads="1"/>
          </p:cNvSpPr>
          <p:nvPr>
            <p:ph type="dt" sz="quarter" idx="1"/>
          </p:nvPr>
        </p:nvSpPr>
        <p:spPr bwMode="auto">
          <a:xfrm>
            <a:off x="4138613" y="0"/>
            <a:ext cx="3163887" cy="4794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lvl1pPr algn="r" defTabSz="955675">
              <a:defRPr sz="1300">
                <a:latin typeface="Times" pitchFamily="18" charset="0"/>
                <a:ea typeface="+mn-ea"/>
              </a:defRPr>
            </a:lvl1pPr>
          </a:lstStyle>
          <a:p>
            <a:pPr>
              <a:defRPr/>
            </a:pPr>
            <a:endParaRPr lang="en-US"/>
          </a:p>
        </p:txBody>
      </p:sp>
      <p:sp>
        <p:nvSpPr>
          <p:cNvPr id="73732" name="Rectangle 4"/>
          <p:cNvSpPr>
            <a:spLocks noGrp="1" noChangeArrowheads="1"/>
          </p:cNvSpPr>
          <p:nvPr>
            <p:ph type="ftr" sz="quarter" idx="2"/>
          </p:nvPr>
        </p:nvSpPr>
        <p:spPr bwMode="auto">
          <a:xfrm>
            <a:off x="0" y="9109075"/>
            <a:ext cx="3163888" cy="479425"/>
          </a:xfrm>
          <a:prstGeom prst="rect">
            <a:avLst/>
          </a:prstGeom>
          <a:noFill/>
          <a:ln w="9525">
            <a:noFill/>
            <a:miter lim="800000"/>
            <a:headEnd/>
            <a:tailEnd/>
          </a:ln>
          <a:effectLst/>
        </p:spPr>
        <p:txBody>
          <a:bodyPr vert="horz" wrap="square" lIns="95601" tIns="47800" rIns="95601" bIns="47800" numCol="1" anchor="b" anchorCtr="0" compatLnSpc="1">
            <a:prstTxWarp prst="textNoShape">
              <a:avLst/>
            </a:prstTxWarp>
          </a:bodyPr>
          <a:lstStyle>
            <a:lvl1pPr algn="l" defTabSz="955675">
              <a:defRPr sz="1300">
                <a:latin typeface="Times" pitchFamily="18" charset="0"/>
                <a:ea typeface="+mn-ea"/>
              </a:defRPr>
            </a:lvl1pPr>
          </a:lstStyle>
          <a:p>
            <a:pPr>
              <a:defRPr/>
            </a:pPr>
            <a:endParaRPr lang="en-US"/>
          </a:p>
        </p:txBody>
      </p:sp>
      <p:sp>
        <p:nvSpPr>
          <p:cNvPr id="73733" name="Rectangle 5"/>
          <p:cNvSpPr>
            <a:spLocks noGrp="1" noChangeArrowheads="1"/>
          </p:cNvSpPr>
          <p:nvPr>
            <p:ph type="sldNum" sz="quarter" idx="3"/>
          </p:nvPr>
        </p:nvSpPr>
        <p:spPr bwMode="auto">
          <a:xfrm>
            <a:off x="4138613" y="9109075"/>
            <a:ext cx="3163887" cy="479425"/>
          </a:xfrm>
          <a:prstGeom prst="rect">
            <a:avLst/>
          </a:prstGeom>
          <a:noFill/>
          <a:ln w="9525">
            <a:noFill/>
            <a:miter lim="800000"/>
            <a:headEnd/>
            <a:tailEnd/>
          </a:ln>
          <a:effectLst/>
        </p:spPr>
        <p:txBody>
          <a:bodyPr vert="horz" wrap="square" lIns="95601" tIns="47800" rIns="95601" bIns="47800" numCol="1" anchor="b" anchorCtr="0" compatLnSpc="1">
            <a:prstTxWarp prst="textNoShape">
              <a:avLst/>
            </a:prstTxWarp>
          </a:bodyPr>
          <a:lstStyle>
            <a:lvl1pPr algn="r" defTabSz="955675">
              <a:defRPr sz="1300"/>
            </a:lvl1pPr>
          </a:lstStyle>
          <a:p>
            <a:fld id="{3C251C5B-2413-49AF-878E-346224ED81B7}" type="slidenum">
              <a:rPr lang="en-US"/>
              <a:pPr/>
              <a:t>‹#›</a:t>
            </a:fld>
            <a:endParaRPr lang="en-US"/>
          </a:p>
        </p:txBody>
      </p:sp>
    </p:spTree>
    <p:extLst>
      <p:ext uri="{BB962C8B-B14F-4D97-AF65-F5344CB8AC3E}">
        <p14:creationId xmlns:p14="http://schemas.microsoft.com/office/powerpoint/2010/main" val="1404876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3163888" cy="4794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lvl1pPr algn="l" defTabSz="955675">
              <a:defRPr sz="1300">
                <a:latin typeface="Times" pitchFamily="18" charset="0"/>
                <a:ea typeface="+mn-ea"/>
              </a:defRPr>
            </a:lvl1pPr>
          </a:lstStyle>
          <a:p>
            <a:pPr>
              <a:defRPr/>
            </a:pPr>
            <a:endParaRPr lang="en-US"/>
          </a:p>
        </p:txBody>
      </p:sp>
      <p:sp>
        <p:nvSpPr>
          <p:cNvPr id="57347" name="Rectangle 3"/>
          <p:cNvSpPr>
            <a:spLocks noGrp="1" noChangeArrowheads="1"/>
          </p:cNvSpPr>
          <p:nvPr>
            <p:ph type="dt" idx="1"/>
          </p:nvPr>
        </p:nvSpPr>
        <p:spPr bwMode="auto">
          <a:xfrm>
            <a:off x="4138613" y="0"/>
            <a:ext cx="3163887" cy="4794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lvl1pPr algn="r" defTabSz="955675">
              <a:defRPr sz="1300">
                <a:latin typeface="Times" pitchFamily="18" charset="0"/>
                <a:ea typeface="+mn-ea"/>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973138" y="4554538"/>
            <a:ext cx="5356225" cy="43148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p:cNvSpPr>
            <a:spLocks noGrp="1" noChangeArrowheads="1"/>
          </p:cNvSpPr>
          <p:nvPr>
            <p:ph type="ftr" sz="quarter" idx="4"/>
          </p:nvPr>
        </p:nvSpPr>
        <p:spPr bwMode="auto">
          <a:xfrm>
            <a:off x="0" y="9109075"/>
            <a:ext cx="3163888" cy="479425"/>
          </a:xfrm>
          <a:prstGeom prst="rect">
            <a:avLst/>
          </a:prstGeom>
          <a:noFill/>
          <a:ln w="9525">
            <a:noFill/>
            <a:miter lim="800000"/>
            <a:headEnd/>
            <a:tailEnd/>
          </a:ln>
          <a:effectLst/>
        </p:spPr>
        <p:txBody>
          <a:bodyPr vert="horz" wrap="square" lIns="95601" tIns="47800" rIns="95601" bIns="47800" numCol="1" anchor="b" anchorCtr="0" compatLnSpc="1">
            <a:prstTxWarp prst="textNoShape">
              <a:avLst/>
            </a:prstTxWarp>
          </a:bodyPr>
          <a:lstStyle>
            <a:lvl1pPr algn="l" defTabSz="955675">
              <a:defRPr sz="1300">
                <a:latin typeface="Times" pitchFamily="18" charset="0"/>
                <a:ea typeface="+mn-ea"/>
              </a:defRPr>
            </a:lvl1pPr>
          </a:lstStyle>
          <a:p>
            <a:pPr>
              <a:defRPr/>
            </a:pPr>
            <a:endParaRPr lang="en-US"/>
          </a:p>
        </p:txBody>
      </p:sp>
      <p:sp>
        <p:nvSpPr>
          <p:cNvPr id="57351" name="Rectangle 7"/>
          <p:cNvSpPr>
            <a:spLocks noGrp="1" noChangeArrowheads="1"/>
          </p:cNvSpPr>
          <p:nvPr>
            <p:ph type="sldNum" sz="quarter" idx="5"/>
          </p:nvPr>
        </p:nvSpPr>
        <p:spPr bwMode="auto">
          <a:xfrm>
            <a:off x="4138613" y="9109075"/>
            <a:ext cx="3163887" cy="479425"/>
          </a:xfrm>
          <a:prstGeom prst="rect">
            <a:avLst/>
          </a:prstGeom>
          <a:noFill/>
          <a:ln w="9525">
            <a:noFill/>
            <a:miter lim="800000"/>
            <a:headEnd/>
            <a:tailEnd/>
          </a:ln>
          <a:effectLst/>
        </p:spPr>
        <p:txBody>
          <a:bodyPr vert="horz" wrap="square" lIns="95601" tIns="47800" rIns="95601" bIns="47800" numCol="1" anchor="b" anchorCtr="0" compatLnSpc="1">
            <a:prstTxWarp prst="textNoShape">
              <a:avLst/>
            </a:prstTxWarp>
          </a:bodyPr>
          <a:lstStyle>
            <a:lvl1pPr algn="r" defTabSz="955675">
              <a:defRPr sz="1300"/>
            </a:lvl1pPr>
          </a:lstStyle>
          <a:p>
            <a:fld id="{6653CE95-F5CB-483A-9B02-1D2576EA1684}" type="slidenum">
              <a:rPr lang="en-US"/>
              <a:pPr/>
              <a:t>‹#›</a:t>
            </a:fld>
            <a:endParaRPr lang="en-US"/>
          </a:p>
        </p:txBody>
      </p:sp>
    </p:spTree>
    <p:extLst>
      <p:ext uri="{BB962C8B-B14F-4D97-AF65-F5344CB8AC3E}">
        <p14:creationId xmlns:p14="http://schemas.microsoft.com/office/powerpoint/2010/main" val="38940371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5"/>
          </p:nvPr>
        </p:nvSpPr>
        <p:spPr>
          <a:noFill/>
        </p:spPr>
        <p:txBody>
          <a:bodyPr/>
          <a:lstStyle/>
          <a:p>
            <a:fld id="{3113401D-7A41-4710-97B0-05C9D2CF1C69}" type="slidenum">
              <a:rPr lang="en-US"/>
              <a:pPr/>
              <a:t>1</a:t>
            </a:fld>
            <a:endParaRPr 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endParaRPr>
          </a:p>
        </p:txBody>
      </p:sp>
    </p:spTree>
    <p:extLst>
      <p:ext uri="{BB962C8B-B14F-4D97-AF65-F5344CB8AC3E}">
        <p14:creationId xmlns:p14="http://schemas.microsoft.com/office/powerpoint/2010/main" val="970035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smtClean="0">
                <a:ea typeface="ＭＳ Ｐゴシック" charset="-128"/>
              </a:defRPr>
            </a:lvl1pPr>
          </a:lstStyle>
          <a:p>
            <a:fld id="{7C6A8B33-A7B1-4BD3-B67F-70D32039F353}" type="datetime1">
              <a:rPr lang="en-US" smtClean="0"/>
              <a:t>8/5/2021</a:t>
            </a:fld>
            <a:endParaRPr lang="en-US"/>
          </a:p>
        </p:txBody>
      </p:sp>
      <p:sp>
        <p:nvSpPr>
          <p:cNvPr id="5" name="Rectangle 5"/>
          <p:cNvSpPr>
            <a:spLocks noGrp="1" noChangeArrowheads="1"/>
          </p:cNvSpPr>
          <p:nvPr>
            <p:ph type="ftr" sz="quarter" idx="11"/>
          </p:nvPr>
        </p:nvSpPr>
        <p:spPr/>
        <p:txBody>
          <a:bodyPr/>
          <a:lstStyle>
            <a:lvl1pPr>
              <a:defRPr/>
            </a:lvl1pPr>
          </a:lstStyle>
          <a:p>
            <a:r>
              <a:rPr lang="en-US"/>
              <a:t>TFAWS 2020 – August 18-20, 2020</a:t>
            </a:r>
            <a:endParaRPr lang="en-US" dirty="0"/>
          </a:p>
        </p:txBody>
      </p:sp>
      <p:sp>
        <p:nvSpPr>
          <p:cNvPr id="6" name="Rectangle 6"/>
          <p:cNvSpPr>
            <a:spLocks noGrp="1" noChangeArrowheads="1"/>
          </p:cNvSpPr>
          <p:nvPr>
            <p:ph type="sldNum" sz="quarter" idx="12"/>
          </p:nvPr>
        </p:nvSpPr>
        <p:spPr/>
        <p:txBody>
          <a:bodyPr/>
          <a:lstStyle>
            <a:lvl1pPr>
              <a:defRPr/>
            </a:lvl1pPr>
          </a:lstStyle>
          <a:p>
            <a:fld id="{79A0CEF2-A099-4D25-A627-2C96918E261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a:defRPr smtClean="0">
                <a:ea typeface="ＭＳ Ｐゴシック" charset="-128"/>
              </a:defRPr>
            </a:lvl1pPr>
          </a:lstStyle>
          <a:p>
            <a:fld id="{3CBEFAA8-3E03-4C05-99B0-1C51205B13A9}" type="datetime1">
              <a:rPr lang="en-US" smtClean="0"/>
              <a:t>8/5/2021</a:t>
            </a:fld>
            <a:endParaRPr lang="en-US"/>
          </a:p>
        </p:txBody>
      </p:sp>
      <p:sp>
        <p:nvSpPr>
          <p:cNvPr id="5" name="Rectangle 5"/>
          <p:cNvSpPr>
            <a:spLocks noGrp="1" noChangeArrowheads="1"/>
          </p:cNvSpPr>
          <p:nvPr>
            <p:ph type="ftr" sz="quarter" idx="11"/>
          </p:nvPr>
        </p:nvSpPr>
        <p:spPr/>
        <p:txBody>
          <a:bodyPr/>
          <a:lstStyle>
            <a:lvl1pPr>
              <a:defRPr/>
            </a:lvl1pPr>
          </a:lstStyle>
          <a:p>
            <a:r>
              <a:rPr lang="en-US" dirty="0"/>
              <a:t>TFAWS 2021 – August 24-26, 2021</a:t>
            </a:r>
          </a:p>
        </p:txBody>
      </p:sp>
      <p:sp>
        <p:nvSpPr>
          <p:cNvPr id="6" name="Rectangle 6"/>
          <p:cNvSpPr>
            <a:spLocks noGrp="1" noChangeArrowheads="1"/>
          </p:cNvSpPr>
          <p:nvPr>
            <p:ph type="sldNum" sz="quarter" idx="12"/>
          </p:nvPr>
        </p:nvSpPr>
        <p:spPr/>
        <p:txBody>
          <a:bodyPr/>
          <a:lstStyle>
            <a:lvl1pPr>
              <a:defRPr/>
            </a:lvl1pPr>
          </a:lstStyle>
          <a:p>
            <a:fld id="{33F42015-0FC7-4B0E-8D2B-76EADF48D95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smtClean="0">
                <a:ea typeface="ＭＳ Ｐゴシック" charset="-128"/>
              </a:defRPr>
            </a:lvl1pPr>
          </a:lstStyle>
          <a:p>
            <a:fld id="{28FFC1A1-357C-4D04-A7FF-A99E13725E4C}" type="datetime1">
              <a:rPr lang="en-US" smtClean="0"/>
              <a:t>8/5/2021</a:t>
            </a:fld>
            <a:endParaRPr lang="en-US"/>
          </a:p>
        </p:txBody>
      </p:sp>
      <p:sp>
        <p:nvSpPr>
          <p:cNvPr id="5" name="Rectangle 5"/>
          <p:cNvSpPr>
            <a:spLocks noGrp="1" noChangeArrowheads="1"/>
          </p:cNvSpPr>
          <p:nvPr>
            <p:ph type="ftr" sz="quarter" idx="11"/>
          </p:nvPr>
        </p:nvSpPr>
        <p:spPr/>
        <p:txBody>
          <a:bodyPr/>
          <a:lstStyle>
            <a:lvl1pPr>
              <a:defRPr/>
            </a:lvl1pPr>
          </a:lstStyle>
          <a:p>
            <a:r>
              <a:rPr lang="en-US"/>
              <a:t>TFAWS 2020 – August 18-20, 2020</a:t>
            </a:r>
            <a:endParaRPr lang="en-US" dirty="0"/>
          </a:p>
        </p:txBody>
      </p:sp>
      <p:sp>
        <p:nvSpPr>
          <p:cNvPr id="6" name="Rectangle 6"/>
          <p:cNvSpPr>
            <a:spLocks noGrp="1" noChangeArrowheads="1"/>
          </p:cNvSpPr>
          <p:nvPr>
            <p:ph type="sldNum" sz="quarter" idx="12"/>
          </p:nvPr>
        </p:nvSpPr>
        <p:spPr/>
        <p:txBody>
          <a:bodyPr/>
          <a:lstStyle>
            <a:lvl1pPr>
              <a:defRPr/>
            </a:lvl1pPr>
          </a:lstStyle>
          <a:p>
            <a:fld id="{EE9E8C48-CEA1-40D7-918C-CBF5F81BA8C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14400"/>
            <a:ext cx="4038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14400"/>
            <a:ext cx="4038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smtClean="0">
                <a:ea typeface="ＭＳ Ｐゴシック" charset="-128"/>
              </a:defRPr>
            </a:lvl1pPr>
          </a:lstStyle>
          <a:p>
            <a:fld id="{FDE92F4F-3DA3-4433-B916-6F44D6A37356}" type="datetime1">
              <a:rPr lang="en-US" smtClean="0"/>
              <a:t>8/5/2021</a:t>
            </a:fld>
            <a:endParaRPr lang="en-US" dirty="0"/>
          </a:p>
        </p:txBody>
      </p:sp>
      <p:sp>
        <p:nvSpPr>
          <p:cNvPr id="6" name="Rectangle 5"/>
          <p:cNvSpPr>
            <a:spLocks noGrp="1" noChangeArrowheads="1"/>
          </p:cNvSpPr>
          <p:nvPr>
            <p:ph type="ftr" sz="quarter" idx="11"/>
          </p:nvPr>
        </p:nvSpPr>
        <p:spPr/>
        <p:txBody>
          <a:bodyPr/>
          <a:lstStyle>
            <a:lvl1pPr>
              <a:defRPr/>
            </a:lvl1pPr>
          </a:lstStyle>
          <a:p>
            <a:r>
              <a:rPr lang="en-US"/>
              <a:t>TFAWS 2020 – August 18-20, 2020</a:t>
            </a:r>
            <a:endParaRPr lang="en-US" dirty="0"/>
          </a:p>
        </p:txBody>
      </p:sp>
      <p:sp>
        <p:nvSpPr>
          <p:cNvPr id="7" name="Rectangle 6"/>
          <p:cNvSpPr>
            <a:spLocks noGrp="1" noChangeArrowheads="1"/>
          </p:cNvSpPr>
          <p:nvPr>
            <p:ph type="sldNum" sz="quarter" idx="12"/>
          </p:nvPr>
        </p:nvSpPr>
        <p:spPr/>
        <p:txBody>
          <a:bodyPr/>
          <a:lstStyle>
            <a:lvl1pPr>
              <a:defRPr/>
            </a:lvl1pPr>
          </a:lstStyle>
          <a:p>
            <a:fld id="{89199CED-6919-4E7D-A690-AD3E6D16DAA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2192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858962"/>
            <a:ext cx="4040188" cy="4160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2192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858962"/>
            <a:ext cx="4041775" cy="4160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smtClean="0">
                <a:ea typeface="ＭＳ Ｐゴシック" charset="-128"/>
              </a:defRPr>
            </a:lvl1pPr>
          </a:lstStyle>
          <a:p>
            <a:fld id="{047CB4CD-B48C-44E8-8BC9-3A9E8EBB441E}" type="datetime1">
              <a:rPr lang="en-US" smtClean="0"/>
              <a:t>8/5/2021</a:t>
            </a:fld>
            <a:endParaRPr lang="en-US"/>
          </a:p>
        </p:txBody>
      </p:sp>
      <p:sp>
        <p:nvSpPr>
          <p:cNvPr id="8" name="Rectangle 5"/>
          <p:cNvSpPr>
            <a:spLocks noGrp="1" noChangeArrowheads="1"/>
          </p:cNvSpPr>
          <p:nvPr>
            <p:ph type="ftr" sz="quarter" idx="11"/>
          </p:nvPr>
        </p:nvSpPr>
        <p:spPr/>
        <p:txBody>
          <a:bodyPr/>
          <a:lstStyle>
            <a:lvl1pPr>
              <a:defRPr/>
            </a:lvl1pPr>
          </a:lstStyle>
          <a:p>
            <a:r>
              <a:rPr lang="en-US"/>
              <a:t>TFAWS 2020 – August 18-20, 2020</a:t>
            </a:r>
            <a:endParaRPr lang="en-US" dirty="0"/>
          </a:p>
        </p:txBody>
      </p:sp>
      <p:sp>
        <p:nvSpPr>
          <p:cNvPr id="9" name="Rectangle 6"/>
          <p:cNvSpPr>
            <a:spLocks noGrp="1" noChangeArrowheads="1"/>
          </p:cNvSpPr>
          <p:nvPr>
            <p:ph type="sldNum" sz="quarter" idx="12"/>
          </p:nvPr>
        </p:nvSpPr>
        <p:spPr/>
        <p:txBody>
          <a:bodyPr/>
          <a:lstStyle>
            <a:lvl1pPr>
              <a:defRPr/>
            </a:lvl1pPr>
          </a:lstStyle>
          <a:p>
            <a:fld id="{7FABF8B5-A29F-4527-8EF2-13DD397BE68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smtClean="0">
                <a:ea typeface="ＭＳ Ｐゴシック" charset="-128"/>
              </a:defRPr>
            </a:lvl1pPr>
          </a:lstStyle>
          <a:p>
            <a:fld id="{EE89485A-0B8B-4AB6-8C98-03B54E364AD6}" type="datetime1">
              <a:rPr lang="en-US" smtClean="0"/>
              <a:t>8/5/2021</a:t>
            </a:fld>
            <a:endParaRPr lang="en-US"/>
          </a:p>
        </p:txBody>
      </p:sp>
      <p:sp>
        <p:nvSpPr>
          <p:cNvPr id="4" name="Rectangle 5"/>
          <p:cNvSpPr>
            <a:spLocks noGrp="1" noChangeArrowheads="1"/>
          </p:cNvSpPr>
          <p:nvPr>
            <p:ph type="ftr" sz="quarter" idx="11"/>
          </p:nvPr>
        </p:nvSpPr>
        <p:spPr/>
        <p:txBody>
          <a:bodyPr/>
          <a:lstStyle>
            <a:lvl1pPr>
              <a:defRPr/>
            </a:lvl1pPr>
          </a:lstStyle>
          <a:p>
            <a:r>
              <a:rPr lang="en-US"/>
              <a:t>TFAWS 2020 – August 18-20, 2020</a:t>
            </a:r>
            <a:endParaRPr lang="en-US" dirty="0"/>
          </a:p>
        </p:txBody>
      </p:sp>
      <p:sp>
        <p:nvSpPr>
          <p:cNvPr id="5" name="Rectangle 6"/>
          <p:cNvSpPr>
            <a:spLocks noGrp="1" noChangeArrowheads="1"/>
          </p:cNvSpPr>
          <p:nvPr>
            <p:ph type="sldNum" sz="quarter" idx="12"/>
          </p:nvPr>
        </p:nvSpPr>
        <p:spPr/>
        <p:txBody>
          <a:bodyPr/>
          <a:lstStyle>
            <a:lvl1pPr>
              <a:defRPr/>
            </a:lvl1pPr>
          </a:lstStyle>
          <a:p>
            <a:fld id="{640FA3E2-4CB8-43B1-9AF4-23FEB8A0CB9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smtClean="0">
                <a:ea typeface="ＭＳ Ｐゴシック" charset="-128"/>
              </a:defRPr>
            </a:lvl1pPr>
          </a:lstStyle>
          <a:p>
            <a:fld id="{3ED766DD-20F6-417E-8B73-0038B3B3FADA}" type="datetime1">
              <a:rPr lang="en-US" smtClean="0"/>
              <a:t>8/5/2021</a:t>
            </a:fld>
            <a:endParaRPr lang="en-US"/>
          </a:p>
        </p:txBody>
      </p:sp>
      <p:sp>
        <p:nvSpPr>
          <p:cNvPr id="3" name="Rectangle 5"/>
          <p:cNvSpPr>
            <a:spLocks noGrp="1" noChangeArrowheads="1"/>
          </p:cNvSpPr>
          <p:nvPr>
            <p:ph type="ftr" sz="quarter" idx="11"/>
          </p:nvPr>
        </p:nvSpPr>
        <p:spPr/>
        <p:txBody>
          <a:bodyPr/>
          <a:lstStyle>
            <a:lvl1pPr>
              <a:defRPr/>
            </a:lvl1pPr>
          </a:lstStyle>
          <a:p>
            <a:r>
              <a:rPr lang="en-US"/>
              <a:t>TFAWS 2020 – August 18-20, 2020</a:t>
            </a:r>
            <a:endParaRPr lang="en-US" dirty="0"/>
          </a:p>
        </p:txBody>
      </p:sp>
      <p:sp>
        <p:nvSpPr>
          <p:cNvPr id="4" name="Rectangle 6"/>
          <p:cNvSpPr>
            <a:spLocks noGrp="1" noChangeArrowheads="1"/>
          </p:cNvSpPr>
          <p:nvPr>
            <p:ph type="sldNum" sz="quarter" idx="12"/>
          </p:nvPr>
        </p:nvSpPr>
        <p:spPr/>
        <p:txBody>
          <a:bodyPr/>
          <a:lstStyle>
            <a:lvl1pPr>
              <a:defRPr/>
            </a:lvl1pPr>
          </a:lstStyle>
          <a:p>
            <a:fld id="{2624FCD2-9C05-4241-882C-3D134303B4E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smtClean="0">
                <a:ea typeface="ＭＳ Ｐゴシック" charset="-128"/>
              </a:defRPr>
            </a:lvl1pPr>
          </a:lstStyle>
          <a:p>
            <a:fld id="{D5769631-E892-4404-8251-DD54D6A4F13B}" type="datetime1">
              <a:rPr lang="en-US" smtClean="0"/>
              <a:t>8/5/2021</a:t>
            </a:fld>
            <a:endParaRPr lang="en-US"/>
          </a:p>
        </p:txBody>
      </p:sp>
      <p:sp>
        <p:nvSpPr>
          <p:cNvPr id="6" name="Rectangle 5"/>
          <p:cNvSpPr>
            <a:spLocks noGrp="1" noChangeArrowheads="1"/>
          </p:cNvSpPr>
          <p:nvPr>
            <p:ph type="ftr" sz="quarter" idx="11"/>
          </p:nvPr>
        </p:nvSpPr>
        <p:spPr/>
        <p:txBody>
          <a:bodyPr/>
          <a:lstStyle>
            <a:lvl1pPr>
              <a:defRPr/>
            </a:lvl1pPr>
          </a:lstStyle>
          <a:p>
            <a:r>
              <a:rPr lang="en-US"/>
              <a:t>TFAWS 2020 – August 18-20, 2020</a:t>
            </a:r>
            <a:endParaRPr lang="en-US" dirty="0"/>
          </a:p>
        </p:txBody>
      </p:sp>
      <p:sp>
        <p:nvSpPr>
          <p:cNvPr id="7" name="Rectangle 6"/>
          <p:cNvSpPr>
            <a:spLocks noGrp="1" noChangeArrowheads="1"/>
          </p:cNvSpPr>
          <p:nvPr>
            <p:ph type="sldNum" sz="quarter" idx="12"/>
          </p:nvPr>
        </p:nvSpPr>
        <p:spPr/>
        <p:txBody>
          <a:bodyPr/>
          <a:lstStyle>
            <a:lvl1pPr>
              <a:defRPr/>
            </a:lvl1pPr>
          </a:lstStyle>
          <a:p>
            <a:fld id="{8340803C-64EA-4536-A101-47E17B86F67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smtClean="0">
                <a:ea typeface="ＭＳ Ｐゴシック" charset="-128"/>
              </a:defRPr>
            </a:lvl1pPr>
          </a:lstStyle>
          <a:p>
            <a:fld id="{96B86037-676D-4AA0-AA8F-987504AA19CF}" type="datetime1">
              <a:rPr lang="en-US" smtClean="0"/>
              <a:t>8/5/2021</a:t>
            </a:fld>
            <a:endParaRPr lang="en-US"/>
          </a:p>
        </p:txBody>
      </p:sp>
      <p:sp>
        <p:nvSpPr>
          <p:cNvPr id="6" name="Rectangle 5"/>
          <p:cNvSpPr>
            <a:spLocks noGrp="1" noChangeArrowheads="1"/>
          </p:cNvSpPr>
          <p:nvPr>
            <p:ph type="ftr" sz="quarter" idx="11"/>
          </p:nvPr>
        </p:nvSpPr>
        <p:spPr/>
        <p:txBody>
          <a:bodyPr/>
          <a:lstStyle>
            <a:lvl1pPr>
              <a:defRPr/>
            </a:lvl1pPr>
          </a:lstStyle>
          <a:p>
            <a:r>
              <a:rPr lang="en-US"/>
              <a:t>TFAWS 2020 – August 18-20, 2020</a:t>
            </a:r>
            <a:endParaRPr lang="en-US" dirty="0"/>
          </a:p>
        </p:txBody>
      </p:sp>
      <p:sp>
        <p:nvSpPr>
          <p:cNvPr id="7" name="Rectangle 6"/>
          <p:cNvSpPr>
            <a:spLocks noGrp="1" noChangeArrowheads="1"/>
          </p:cNvSpPr>
          <p:nvPr>
            <p:ph type="sldNum" sz="quarter" idx="12"/>
          </p:nvPr>
        </p:nvSpPr>
        <p:spPr/>
        <p:txBody>
          <a:bodyPr/>
          <a:lstStyle>
            <a:lvl1pPr>
              <a:defRPr/>
            </a:lvl1pPr>
          </a:lstStyle>
          <a:p>
            <a:fld id="{BACCA9B2-5165-4ADC-9763-7293ADD3F29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2" name="Text Box 28"/>
          <p:cNvSpPr txBox="1">
            <a:spLocks noChangeArrowheads="1"/>
          </p:cNvSpPr>
          <p:nvPr userDrawn="1"/>
        </p:nvSpPr>
        <p:spPr bwMode="auto">
          <a:xfrm>
            <a:off x="533400" y="685800"/>
            <a:ext cx="8153400" cy="76200"/>
          </a:xfrm>
          <a:prstGeom prst="rect">
            <a:avLst/>
          </a:prstGeom>
          <a:gradFill rotWithShape="0">
            <a:gsLst>
              <a:gs pos="0">
                <a:schemeClr val="accent2"/>
              </a:gs>
              <a:gs pos="100000">
                <a:schemeClr val="accent2">
                  <a:gamma/>
                  <a:shade val="48627"/>
                  <a:invGamma/>
                </a:schemeClr>
              </a:gs>
            </a:gsLst>
            <a:lin ang="0" scaled="1"/>
          </a:gradFill>
          <a:ln w="9525">
            <a:noFill/>
            <a:miter lim="800000"/>
            <a:headEnd/>
            <a:tailEnd/>
          </a:ln>
          <a:effectLst/>
        </p:spPr>
        <p:txBody>
          <a:bodyPr anchor="ctr"/>
          <a:lstStyle/>
          <a:p>
            <a:pPr algn="l">
              <a:spcBef>
                <a:spcPct val="50000"/>
              </a:spcBef>
              <a:tabLst>
                <a:tab pos="4459288" algn="ctr"/>
              </a:tabLst>
              <a:defRPr/>
            </a:pPr>
            <a:r>
              <a:rPr lang="en-US" sz="2800">
                <a:solidFill>
                  <a:schemeClr val="bg1"/>
                </a:solidFill>
                <a:latin typeface="Arial" charset="0"/>
                <a:ea typeface="+mn-ea"/>
              </a:rPr>
              <a:t>	</a:t>
            </a:r>
          </a:p>
        </p:txBody>
      </p:sp>
      <p:sp>
        <p:nvSpPr>
          <p:cNvPr id="1051" name="Text Box 27"/>
          <p:cNvSpPr txBox="1">
            <a:spLocks noChangeArrowheads="1"/>
          </p:cNvSpPr>
          <p:nvPr userDrawn="1"/>
        </p:nvSpPr>
        <p:spPr bwMode="auto">
          <a:xfrm>
            <a:off x="533400" y="152400"/>
            <a:ext cx="8153400" cy="76200"/>
          </a:xfrm>
          <a:prstGeom prst="rect">
            <a:avLst/>
          </a:prstGeom>
          <a:gradFill rotWithShape="0">
            <a:gsLst>
              <a:gs pos="0">
                <a:schemeClr val="accent2"/>
              </a:gs>
              <a:gs pos="100000">
                <a:schemeClr val="accent2">
                  <a:gamma/>
                  <a:shade val="48627"/>
                  <a:invGamma/>
                </a:schemeClr>
              </a:gs>
            </a:gsLst>
            <a:lin ang="0" scaled="1"/>
          </a:gradFill>
          <a:ln w="9525">
            <a:noFill/>
            <a:miter lim="800000"/>
            <a:headEnd/>
            <a:tailEnd/>
          </a:ln>
          <a:effectLst/>
        </p:spPr>
        <p:txBody>
          <a:bodyPr anchor="ctr"/>
          <a:lstStyle/>
          <a:p>
            <a:pPr algn="l">
              <a:spcBef>
                <a:spcPct val="50000"/>
              </a:spcBef>
              <a:tabLst>
                <a:tab pos="4459288" algn="ctr"/>
              </a:tabLst>
              <a:defRPr/>
            </a:pPr>
            <a:endParaRPr lang="en-US" sz="2800">
              <a:solidFill>
                <a:schemeClr val="bg1"/>
              </a:solidFill>
              <a:latin typeface="Arial" charset="0"/>
              <a:ea typeface="+mn-ea"/>
            </a:endParaRPr>
          </a:p>
        </p:txBody>
      </p:sp>
      <p:sp>
        <p:nvSpPr>
          <p:cNvPr id="1028" name="Rectangle 2"/>
          <p:cNvSpPr>
            <a:spLocks noGrp="1" noChangeArrowheads="1"/>
          </p:cNvSpPr>
          <p:nvPr>
            <p:ph type="title"/>
          </p:nvPr>
        </p:nvSpPr>
        <p:spPr bwMode="auto">
          <a:xfrm>
            <a:off x="457200" y="190500"/>
            <a:ext cx="8229600" cy="533400"/>
          </a:xfrm>
          <a:prstGeom prst="rect">
            <a:avLst/>
          </a:prstGeom>
          <a:noFill/>
          <a:ln w="9525">
            <a:noFill/>
            <a:miter lim="800000"/>
            <a:headEnd/>
            <a:tailEnd/>
          </a:ln>
        </p:spPr>
        <p:txBody>
          <a:bodyPr vert="horz" wrap="square" lIns="91440" tIns="0" rIns="91440" bIns="0" numCol="1" anchor="ctr" anchorCtr="0" compatLnSpc="1">
            <a:prstTxWarp prst="textNoShape">
              <a:avLst/>
            </a:prstTxWarp>
          </a:bodyPr>
          <a:lstStyle/>
          <a:p>
            <a:pPr lvl="0"/>
            <a:r>
              <a:rPr lang="en-US"/>
              <a:t>Click to edit Master title style</a:t>
            </a:r>
          </a:p>
        </p:txBody>
      </p:sp>
      <p:sp>
        <p:nvSpPr>
          <p:cNvPr id="1029" name="Rectangle 3"/>
          <p:cNvSpPr>
            <a:spLocks noGrp="1" noChangeArrowheads="1"/>
          </p:cNvSpPr>
          <p:nvPr>
            <p:ph type="body" idx="1"/>
          </p:nvPr>
        </p:nvSpPr>
        <p:spPr bwMode="auto">
          <a:xfrm>
            <a:off x="457200" y="914400"/>
            <a:ext cx="82296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457200" y="6400800"/>
            <a:ext cx="1905000"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000" b="0">
                <a:solidFill>
                  <a:srgbClr val="333399"/>
                </a:solidFill>
                <a:latin typeface="+mn-lt"/>
                <a:ea typeface="+mn-ea"/>
              </a:defRPr>
            </a:lvl1pPr>
          </a:lstStyle>
          <a:p>
            <a:pPr>
              <a:defRPr/>
            </a:pPr>
            <a:fld id="{709A230E-095C-467B-87F5-1EF32D4D6E5B}" type="datetime1">
              <a:rPr lang="en-US" smtClean="0"/>
              <a:t>8/5/2021</a:t>
            </a:fld>
            <a:endParaRPr lang="en-US"/>
          </a:p>
        </p:txBody>
      </p:sp>
      <p:sp>
        <p:nvSpPr>
          <p:cNvPr id="3" name="Rectangle 5"/>
          <p:cNvSpPr>
            <a:spLocks noGrp="1" noChangeArrowheads="1"/>
          </p:cNvSpPr>
          <p:nvPr>
            <p:ph type="ftr" sz="quarter" idx="3"/>
          </p:nvPr>
        </p:nvSpPr>
        <p:spPr bwMode="auto">
          <a:xfrm>
            <a:off x="2743200" y="6400800"/>
            <a:ext cx="3657600"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200" b="0">
                <a:solidFill>
                  <a:srgbClr val="333399"/>
                </a:solidFill>
                <a:latin typeface="Arial" pitchFamily="34" charset="0"/>
              </a:defRPr>
            </a:lvl1pPr>
          </a:lstStyle>
          <a:p>
            <a:r>
              <a:rPr lang="en-US" dirty="0"/>
              <a:t>TFAWS 2021 – August 24-26, 2021</a:t>
            </a:r>
          </a:p>
        </p:txBody>
      </p:sp>
      <p:sp>
        <p:nvSpPr>
          <p:cNvPr id="1030" name="Rectangle 6"/>
          <p:cNvSpPr>
            <a:spLocks noGrp="1" noChangeArrowheads="1"/>
          </p:cNvSpPr>
          <p:nvPr>
            <p:ph type="sldNum" sz="quarter" idx="4"/>
          </p:nvPr>
        </p:nvSpPr>
        <p:spPr bwMode="auto">
          <a:xfrm>
            <a:off x="6781800" y="6400800"/>
            <a:ext cx="1905000"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000" b="0">
                <a:solidFill>
                  <a:srgbClr val="333399"/>
                </a:solidFill>
                <a:latin typeface="Arial" pitchFamily="34" charset="0"/>
              </a:defRPr>
            </a:lvl1pPr>
          </a:lstStyle>
          <a:p>
            <a:fld id="{A937B6BC-EA0C-470E-B991-7E852790E29C}" type="slidenum">
              <a:rPr lang="en-US"/>
              <a:pPr/>
              <a:t>‹#›</a:t>
            </a:fld>
            <a:endParaRPr lang="en-US"/>
          </a:p>
        </p:txBody>
      </p:sp>
      <p:pic>
        <p:nvPicPr>
          <p:cNvPr id="1033" name="Picture 23"/>
          <p:cNvPicPr>
            <a:picLocks noChangeAspect="1" noChangeArrowheads="1"/>
          </p:cNvPicPr>
          <p:nvPr userDrawn="1"/>
        </p:nvPicPr>
        <p:blipFill>
          <a:blip r:embed="rId11">
            <a:clrChange>
              <a:clrFrom>
                <a:srgbClr val="FFFFFF"/>
              </a:clrFrom>
              <a:clrTo>
                <a:srgbClr val="FFFFFF">
                  <a:alpha val="0"/>
                </a:srgbClr>
              </a:clrTo>
            </a:clrChange>
          </a:blip>
          <a:srcRect/>
          <a:stretch>
            <a:fillRect/>
          </a:stretch>
        </p:blipFill>
        <p:spPr bwMode="auto">
          <a:xfrm>
            <a:off x="8077200" y="0"/>
            <a:ext cx="1066800" cy="904875"/>
          </a:xfrm>
          <a:prstGeom prst="rect">
            <a:avLst/>
          </a:prstGeom>
          <a:noFill/>
          <a:ln w="9525">
            <a:noFill/>
            <a:miter lim="800000"/>
            <a:headEnd/>
            <a:tailEnd/>
          </a:ln>
        </p:spPr>
      </p:pic>
      <p:pic>
        <p:nvPicPr>
          <p:cNvPr id="8" name="Picture 7"/>
          <p:cNvPicPr>
            <a:picLocks noChangeAspect="1"/>
          </p:cNvPicPr>
          <p:nvPr userDrawn="1"/>
        </p:nvPicPr>
        <p:blipFill>
          <a:blip r:embed="rId12"/>
          <a:stretch>
            <a:fillRect/>
          </a:stretch>
        </p:blipFill>
        <p:spPr>
          <a:xfrm>
            <a:off x="60919" y="19583"/>
            <a:ext cx="944962" cy="865707"/>
          </a:xfrm>
          <a:prstGeom prst="rect">
            <a:avLst/>
          </a:prstGeom>
        </p:spPr>
      </p:pic>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Lst>
  <p:hf hdr="0" dt="0"/>
  <p:txStyles>
    <p:titleStyle>
      <a:lvl1pPr algn="ctr" rtl="0" eaLnBrk="0" fontAlgn="base" hangingPunct="0">
        <a:spcBef>
          <a:spcPct val="0"/>
        </a:spcBef>
        <a:spcAft>
          <a:spcPct val="0"/>
        </a:spcAft>
        <a:defRPr sz="2800" b="1">
          <a:solidFill>
            <a:schemeClr val="accent2"/>
          </a:solidFill>
          <a:latin typeface="+mj-lt"/>
          <a:ea typeface="ＭＳ Ｐゴシック" charset="0"/>
          <a:cs typeface="+mj-cs"/>
        </a:defRPr>
      </a:lvl1pPr>
      <a:lvl2pPr algn="ctr" rtl="0" eaLnBrk="0" fontAlgn="base" hangingPunct="0">
        <a:spcBef>
          <a:spcPct val="0"/>
        </a:spcBef>
        <a:spcAft>
          <a:spcPct val="0"/>
        </a:spcAft>
        <a:defRPr sz="2800" b="1">
          <a:solidFill>
            <a:schemeClr val="accent2"/>
          </a:solidFill>
          <a:latin typeface="Arial" charset="0"/>
          <a:ea typeface="ＭＳ Ｐゴシック" charset="0"/>
        </a:defRPr>
      </a:lvl2pPr>
      <a:lvl3pPr algn="ctr" rtl="0" eaLnBrk="0" fontAlgn="base" hangingPunct="0">
        <a:spcBef>
          <a:spcPct val="0"/>
        </a:spcBef>
        <a:spcAft>
          <a:spcPct val="0"/>
        </a:spcAft>
        <a:defRPr sz="2800" b="1">
          <a:solidFill>
            <a:schemeClr val="accent2"/>
          </a:solidFill>
          <a:latin typeface="Arial" charset="0"/>
          <a:ea typeface="ＭＳ Ｐゴシック" charset="0"/>
        </a:defRPr>
      </a:lvl3pPr>
      <a:lvl4pPr algn="ctr" rtl="0" eaLnBrk="0" fontAlgn="base" hangingPunct="0">
        <a:spcBef>
          <a:spcPct val="0"/>
        </a:spcBef>
        <a:spcAft>
          <a:spcPct val="0"/>
        </a:spcAft>
        <a:defRPr sz="2800" b="1">
          <a:solidFill>
            <a:schemeClr val="accent2"/>
          </a:solidFill>
          <a:latin typeface="Arial" charset="0"/>
          <a:ea typeface="ＭＳ Ｐゴシック" charset="0"/>
        </a:defRPr>
      </a:lvl4pPr>
      <a:lvl5pPr algn="ctr" rtl="0" eaLnBrk="0" fontAlgn="base" hangingPunct="0">
        <a:spcBef>
          <a:spcPct val="0"/>
        </a:spcBef>
        <a:spcAft>
          <a:spcPct val="0"/>
        </a:spcAft>
        <a:defRPr sz="2800" b="1">
          <a:solidFill>
            <a:schemeClr val="accent2"/>
          </a:solidFill>
          <a:latin typeface="Arial" charset="0"/>
          <a:ea typeface="ＭＳ Ｐゴシック" charset="0"/>
        </a:defRPr>
      </a:lvl5pPr>
      <a:lvl6pPr marL="457200" algn="ctr" rtl="0" fontAlgn="base">
        <a:spcBef>
          <a:spcPct val="0"/>
        </a:spcBef>
        <a:spcAft>
          <a:spcPct val="0"/>
        </a:spcAft>
        <a:defRPr sz="2800" b="1">
          <a:solidFill>
            <a:schemeClr val="accent2"/>
          </a:solidFill>
          <a:latin typeface="Arial" charset="0"/>
        </a:defRPr>
      </a:lvl6pPr>
      <a:lvl7pPr marL="914400" algn="ctr" rtl="0" fontAlgn="base">
        <a:spcBef>
          <a:spcPct val="0"/>
        </a:spcBef>
        <a:spcAft>
          <a:spcPct val="0"/>
        </a:spcAft>
        <a:defRPr sz="2800" b="1">
          <a:solidFill>
            <a:schemeClr val="accent2"/>
          </a:solidFill>
          <a:latin typeface="Arial" charset="0"/>
        </a:defRPr>
      </a:lvl7pPr>
      <a:lvl8pPr marL="1371600" algn="ctr" rtl="0" fontAlgn="base">
        <a:spcBef>
          <a:spcPct val="0"/>
        </a:spcBef>
        <a:spcAft>
          <a:spcPct val="0"/>
        </a:spcAft>
        <a:defRPr sz="2800" b="1">
          <a:solidFill>
            <a:schemeClr val="accent2"/>
          </a:solidFill>
          <a:latin typeface="Arial" charset="0"/>
        </a:defRPr>
      </a:lvl8pPr>
      <a:lvl9pPr marL="1828800" algn="ctr" rtl="0" fontAlgn="base">
        <a:spcBef>
          <a:spcPct val="0"/>
        </a:spcBef>
        <a:spcAft>
          <a:spcPct val="0"/>
        </a:spcAft>
        <a:defRPr sz="28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2400">
          <a:solidFill>
            <a:schemeClr val="accent2"/>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3" name="Rectangle 5"/>
          <p:cNvSpPr>
            <a:spLocks noGrp="1" noChangeArrowheads="1"/>
          </p:cNvSpPr>
          <p:nvPr>
            <p:ph type="subTitle" idx="1"/>
          </p:nvPr>
        </p:nvSpPr>
        <p:spPr>
          <a:xfrm>
            <a:off x="2743200" y="4038600"/>
            <a:ext cx="6096000" cy="914400"/>
          </a:xfrm>
        </p:spPr>
        <p:txBody>
          <a:bodyPr/>
          <a:lstStyle/>
          <a:p>
            <a:pPr eaLnBrk="1" hangingPunct="1"/>
            <a:r>
              <a:rPr lang="en-US" sz="1800" dirty="0">
                <a:solidFill>
                  <a:schemeClr val="tx1"/>
                </a:solidFill>
                <a:ea typeface="ＭＳ Ｐゴシック" charset="-128"/>
              </a:rPr>
              <a:t>Presented By</a:t>
            </a:r>
            <a:br>
              <a:rPr lang="en-US" sz="1800" dirty="0">
                <a:solidFill>
                  <a:schemeClr val="tx1"/>
                </a:solidFill>
                <a:ea typeface="ＭＳ Ｐゴシック" charset="-128"/>
              </a:rPr>
            </a:br>
            <a:r>
              <a:rPr lang="en-US" sz="1800" dirty="0">
                <a:solidFill>
                  <a:schemeClr val="tx1"/>
                </a:solidFill>
                <a:ea typeface="ＭＳ Ｐゴシック" charset="-128"/>
              </a:rPr>
              <a:t>Greg Schunk</a:t>
            </a:r>
          </a:p>
        </p:txBody>
      </p:sp>
      <p:sp>
        <p:nvSpPr>
          <p:cNvPr id="13315" name="Rectangle 11"/>
          <p:cNvSpPr>
            <a:spLocks noChangeArrowheads="1"/>
          </p:cNvSpPr>
          <p:nvPr/>
        </p:nvSpPr>
        <p:spPr bwMode="auto">
          <a:xfrm>
            <a:off x="3810000" y="5334000"/>
            <a:ext cx="4038600" cy="1200329"/>
          </a:xfrm>
          <a:prstGeom prst="rect">
            <a:avLst/>
          </a:prstGeom>
          <a:noFill/>
          <a:ln w="9525">
            <a:noFill/>
            <a:miter lim="800000"/>
            <a:headEnd/>
            <a:tailEnd/>
          </a:ln>
        </p:spPr>
        <p:txBody>
          <a:bodyPr wrap="square">
            <a:spAutoFit/>
          </a:bodyPr>
          <a:lstStyle/>
          <a:p>
            <a:pPr eaLnBrk="1" hangingPunct="1"/>
            <a:r>
              <a:rPr lang="en-US" sz="1800" b="0" dirty="0">
                <a:solidFill>
                  <a:schemeClr val="accent2"/>
                </a:solidFill>
                <a:latin typeface="Arial" pitchFamily="34" charset="0"/>
              </a:rPr>
              <a:t>Thermal &amp; Fluids Analysis Workshop</a:t>
            </a:r>
            <a:br>
              <a:rPr lang="en-US" sz="1800" b="0" dirty="0">
                <a:solidFill>
                  <a:schemeClr val="accent2"/>
                </a:solidFill>
                <a:latin typeface="Arial" pitchFamily="34" charset="0"/>
              </a:rPr>
            </a:br>
            <a:r>
              <a:rPr lang="en-US" sz="1800" b="0" dirty="0">
                <a:solidFill>
                  <a:schemeClr val="accent2"/>
                </a:solidFill>
                <a:latin typeface="Arial" pitchFamily="34" charset="0"/>
              </a:rPr>
              <a:t>TFAWS 2021</a:t>
            </a:r>
            <a:br>
              <a:rPr lang="en-US" sz="1800" b="0" dirty="0">
                <a:solidFill>
                  <a:schemeClr val="accent2"/>
                </a:solidFill>
                <a:latin typeface="Arial" pitchFamily="34" charset="0"/>
              </a:rPr>
            </a:br>
            <a:r>
              <a:rPr lang="en-US" sz="1800" b="0" dirty="0">
                <a:solidFill>
                  <a:schemeClr val="accent2"/>
                </a:solidFill>
                <a:latin typeface="Arial" pitchFamily="34" charset="0"/>
              </a:rPr>
              <a:t>August 24-26, 2021</a:t>
            </a:r>
          </a:p>
          <a:p>
            <a:pPr eaLnBrk="1" hangingPunct="1"/>
            <a:r>
              <a:rPr lang="en-US" sz="1800" b="0" dirty="0">
                <a:solidFill>
                  <a:schemeClr val="accent2"/>
                </a:solidFill>
                <a:latin typeface="Arial" pitchFamily="34" charset="0"/>
              </a:rPr>
              <a:t>Virtual Conference</a:t>
            </a:r>
          </a:p>
        </p:txBody>
      </p:sp>
      <p:sp>
        <p:nvSpPr>
          <p:cNvPr id="112676" name="Text Box 36"/>
          <p:cNvSpPr txBox="1">
            <a:spLocks noChangeArrowheads="1"/>
          </p:cNvSpPr>
          <p:nvPr/>
        </p:nvSpPr>
        <p:spPr bwMode="auto">
          <a:xfrm>
            <a:off x="0" y="152400"/>
            <a:ext cx="8686800" cy="609600"/>
          </a:xfrm>
          <a:prstGeom prst="rect">
            <a:avLst/>
          </a:prstGeom>
          <a:gradFill rotWithShape="0">
            <a:gsLst>
              <a:gs pos="0">
                <a:schemeClr val="accent2"/>
              </a:gs>
              <a:gs pos="100000">
                <a:schemeClr val="accent2">
                  <a:gamma/>
                  <a:shade val="48627"/>
                  <a:invGamma/>
                </a:schemeClr>
              </a:gs>
            </a:gsLst>
            <a:lin ang="0" scaled="1"/>
          </a:gradFill>
          <a:ln w="9525">
            <a:noFill/>
            <a:miter lim="800000"/>
            <a:headEnd/>
            <a:tailEnd/>
          </a:ln>
          <a:effectLst/>
        </p:spPr>
        <p:txBody>
          <a:bodyPr anchor="ctr"/>
          <a:lstStyle/>
          <a:p>
            <a:pPr algn="l">
              <a:spcBef>
                <a:spcPct val="50000"/>
              </a:spcBef>
              <a:tabLst>
                <a:tab pos="4459288" algn="ctr"/>
              </a:tabLst>
              <a:defRPr/>
            </a:pPr>
            <a:r>
              <a:rPr lang="en-US" sz="2800" dirty="0">
                <a:solidFill>
                  <a:schemeClr val="bg1"/>
                </a:solidFill>
                <a:latin typeface="Arial" charset="0"/>
                <a:ea typeface="+mn-ea"/>
              </a:rPr>
              <a:t>	TFAWS Active Thermal Paper Session</a:t>
            </a:r>
          </a:p>
        </p:txBody>
      </p:sp>
      <p:pic>
        <p:nvPicPr>
          <p:cNvPr id="13317" name="Picture 19"/>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8077200" y="0"/>
            <a:ext cx="1066800" cy="904875"/>
          </a:xfrm>
          <a:prstGeom prst="rect">
            <a:avLst/>
          </a:prstGeom>
          <a:noFill/>
          <a:ln w="9525">
            <a:noFill/>
            <a:miter lim="800000"/>
            <a:headEnd/>
            <a:tailEnd/>
          </a:ln>
        </p:spPr>
      </p:pic>
      <p:pic>
        <p:nvPicPr>
          <p:cNvPr id="2" name="Picture 1"/>
          <p:cNvPicPr>
            <a:picLocks noChangeAspect="1"/>
          </p:cNvPicPr>
          <p:nvPr/>
        </p:nvPicPr>
        <p:blipFill>
          <a:blip r:embed="rId4"/>
          <a:stretch>
            <a:fillRect/>
          </a:stretch>
        </p:blipFill>
        <p:spPr>
          <a:xfrm>
            <a:off x="381000" y="2209800"/>
            <a:ext cx="3523793" cy="3340898"/>
          </a:xfrm>
          <a:prstGeom prst="rect">
            <a:avLst/>
          </a:prstGeom>
        </p:spPr>
      </p:pic>
      <p:sp>
        <p:nvSpPr>
          <p:cNvPr id="13314" name="Rectangle 10"/>
          <p:cNvSpPr>
            <a:spLocks noGrp="1" noChangeArrowheads="1"/>
          </p:cNvSpPr>
          <p:nvPr>
            <p:ph type="ctrTitle"/>
          </p:nvPr>
        </p:nvSpPr>
        <p:spPr>
          <a:xfrm>
            <a:off x="2743200" y="1905000"/>
            <a:ext cx="6324600" cy="1600200"/>
          </a:xfrm>
        </p:spPr>
        <p:txBody>
          <a:bodyPr/>
          <a:lstStyle/>
          <a:p>
            <a:pPr eaLnBrk="1" hangingPunct="1"/>
            <a:r>
              <a:rPr lang="en-US" dirty="0"/>
              <a:t>Conceptual Thermal Control System Design for a Lunar Surface Habitat</a:t>
            </a:r>
            <a:br>
              <a:rPr lang="en-US" sz="3200" b="0" dirty="0">
                <a:ea typeface="ＭＳ Ｐゴシック" charset="-128"/>
              </a:rPr>
            </a:br>
            <a:r>
              <a:rPr lang="en-US" sz="3200" b="0" dirty="0">
                <a:ea typeface="ＭＳ Ｐゴシック" charset="-128"/>
              </a:rPr>
              <a:t> </a:t>
            </a:r>
            <a:r>
              <a:rPr lang="en-US" sz="2000" b="0" dirty="0">
                <a:ea typeface="ＭＳ Ｐゴシック" charset="-128"/>
              </a:rPr>
              <a:t>Greg Schunk, Stephanie </a:t>
            </a:r>
            <a:r>
              <a:rPr lang="en-US" sz="2000" b="0" dirty="0" err="1">
                <a:ea typeface="ＭＳ Ｐゴシック" charset="-128"/>
              </a:rPr>
              <a:t>Babiak</a:t>
            </a:r>
            <a:r>
              <a:rPr lang="en-US" sz="2000" b="0" dirty="0">
                <a:ea typeface="ＭＳ Ｐゴシック" charset="-128"/>
              </a:rPr>
              <a:t> and Dawn </a:t>
            </a:r>
            <a:r>
              <a:rPr lang="en-US" sz="2000" b="0" dirty="0" err="1">
                <a:ea typeface="ＭＳ Ｐゴシック" charset="-128"/>
              </a:rPr>
              <a:t>Naville</a:t>
            </a:r>
            <a:br>
              <a:rPr lang="en-US" sz="2000" b="0" dirty="0">
                <a:ea typeface="ＭＳ Ｐゴシック" charset="-128"/>
              </a:rPr>
            </a:br>
            <a:r>
              <a:rPr lang="en-US" sz="2000" b="0" dirty="0">
                <a:ea typeface="ＭＳ Ｐゴシック" charset="-128"/>
              </a:rPr>
              <a:t>Thermal Analysis and Control Branch/MSFC</a:t>
            </a:r>
            <a:br>
              <a:rPr lang="en-US" sz="2000" b="0" dirty="0">
                <a:ea typeface="ＭＳ Ｐゴシック" charset="-128"/>
              </a:rPr>
            </a:br>
            <a:r>
              <a:rPr lang="en-US" sz="2000" b="0" dirty="0">
                <a:ea typeface="ＭＳ Ｐゴシック" charset="-128"/>
              </a:rPr>
              <a:t>Brian Evans</a:t>
            </a:r>
            <a:br>
              <a:rPr lang="en-US" sz="2000" b="0" dirty="0">
                <a:ea typeface="ＭＳ Ｐゴシック" charset="-128"/>
              </a:rPr>
            </a:br>
            <a:r>
              <a:rPr lang="en-US" sz="2000" b="0" dirty="0">
                <a:ea typeface="ＭＳ Ｐゴシック" charset="-128"/>
              </a:rPr>
              <a:t>Jacobs Space Exploration Group/ESSCA</a:t>
            </a:r>
            <a:br>
              <a:rPr lang="en-US" sz="2000" b="0" dirty="0">
                <a:ea typeface="ＭＳ Ｐゴシック" charset="-128"/>
              </a:rPr>
            </a:br>
            <a:br>
              <a:rPr lang="en-US" sz="2000" b="0" dirty="0">
                <a:ea typeface="ＭＳ Ｐゴシック" charset="-128"/>
              </a:rPr>
            </a:br>
            <a:endParaRPr lang="en-US" sz="2000" b="0" dirty="0">
              <a:ea typeface="ＭＳ Ｐゴシック"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Surface Habitat Survive-the-Night</a:t>
            </a:r>
          </a:p>
        </p:txBody>
      </p:sp>
      <p:sp>
        <p:nvSpPr>
          <p:cNvPr id="5" name="Slide Number Placeholder 4"/>
          <p:cNvSpPr>
            <a:spLocks noGrp="1"/>
          </p:cNvSpPr>
          <p:nvPr>
            <p:ph type="sldNum" sz="quarter" idx="12"/>
          </p:nvPr>
        </p:nvSpPr>
        <p:spPr/>
        <p:txBody>
          <a:bodyPr/>
          <a:lstStyle/>
          <a:p>
            <a:fld id="{33F42015-0FC7-4B0E-8D2B-76EADF48D957}" type="slidenum">
              <a:rPr lang="en-US" smtClean="0"/>
              <a:pPr/>
              <a:t>10</a:t>
            </a:fld>
            <a:endParaRPr lang="en-US"/>
          </a:p>
        </p:txBody>
      </p:sp>
      <p:pic>
        <p:nvPicPr>
          <p:cNvPr id="6" name="Picture 5"/>
          <p:cNvPicPr>
            <a:picLocks noChangeAspect="1"/>
          </p:cNvPicPr>
          <p:nvPr/>
        </p:nvPicPr>
        <p:blipFill>
          <a:blip r:embed="rId2"/>
          <a:stretch>
            <a:fillRect/>
          </a:stretch>
        </p:blipFill>
        <p:spPr>
          <a:xfrm>
            <a:off x="2938" y="1143005"/>
            <a:ext cx="4472108" cy="4373650"/>
          </a:xfrm>
          <a:prstGeom prst="rect">
            <a:avLst/>
          </a:prstGeom>
        </p:spPr>
      </p:pic>
      <p:sp>
        <p:nvSpPr>
          <p:cNvPr id="3" name="Content Placeholder 2"/>
          <p:cNvSpPr>
            <a:spLocks noGrp="1"/>
          </p:cNvSpPr>
          <p:nvPr>
            <p:ph idx="1"/>
          </p:nvPr>
        </p:nvSpPr>
        <p:spPr>
          <a:xfrm>
            <a:off x="4343400" y="914400"/>
            <a:ext cx="4800600" cy="5410200"/>
          </a:xfrm>
        </p:spPr>
        <p:txBody>
          <a:bodyPr/>
          <a:lstStyle/>
          <a:p>
            <a:r>
              <a:rPr lang="en-US" sz="1400" dirty="0">
                <a:ea typeface="Calibri" panose="020F0502020204030204" pitchFamily="34" charset="0"/>
                <a:cs typeface="Times New Roman" panose="02020603050405020304" pitchFamily="18" charset="0"/>
              </a:rPr>
              <a:t>A 100-hour eclipse is possible at the Lunar South Pole. Additional heat will be needed to maintain the SH inflatable volume and thermal radiators above minimum temperature limits during the dormant Survive-the-Night scenario. </a:t>
            </a:r>
            <a:endParaRPr lang="en-US" sz="1400" dirty="0"/>
          </a:p>
          <a:p>
            <a:r>
              <a:rPr lang="en-US" sz="1400" dirty="0"/>
              <a:t>Survive-the-Night may vary in duration and with partial illumination. </a:t>
            </a:r>
          </a:p>
          <a:p>
            <a:r>
              <a:rPr lang="en-US" sz="1400" dirty="0"/>
              <a:t>To maintain the SH at minimum temperature would require 1550 watts to offset the heat leak through the inflatable volume.</a:t>
            </a:r>
          </a:p>
          <a:p>
            <a:r>
              <a:rPr lang="en-US" sz="1400" dirty="0"/>
              <a:t>The radiator fluid (HFE 7200) has a lower working temperature limit of -100</a:t>
            </a:r>
            <a:r>
              <a:rPr lang="en-US" sz="1400" baseline="30000" dirty="0"/>
              <a:t>o</a:t>
            </a:r>
            <a:r>
              <a:rPr lang="en-US" sz="1400" dirty="0"/>
              <a:t>C (-148</a:t>
            </a:r>
            <a:r>
              <a:rPr lang="en-US" sz="1400" baseline="30000" dirty="0"/>
              <a:t>o</a:t>
            </a:r>
            <a:r>
              <a:rPr lang="en-US" sz="1400" dirty="0"/>
              <a:t>F) and a freezing point of -137</a:t>
            </a:r>
            <a:r>
              <a:rPr lang="en-US" sz="1400" baseline="30000" dirty="0"/>
              <a:t>o</a:t>
            </a:r>
            <a:r>
              <a:rPr lang="en-US" sz="1400" dirty="0"/>
              <a:t>C (-215</a:t>
            </a:r>
            <a:r>
              <a:rPr lang="en-US" sz="1400" baseline="30000" dirty="0"/>
              <a:t>o</a:t>
            </a:r>
            <a:r>
              <a:rPr lang="en-US" sz="1400" dirty="0"/>
              <a:t>F).</a:t>
            </a:r>
          </a:p>
          <a:p>
            <a:r>
              <a:rPr lang="en-US" sz="1400" dirty="0"/>
              <a:t>To maintain the radiators just above the working or freezing temperature limits would require nearly continuous heat of at least 3840 or 1353 watts, respectively.</a:t>
            </a:r>
          </a:p>
          <a:p>
            <a:r>
              <a:rPr lang="en-US" sz="1400" dirty="0"/>
              <a:t>For the fluid working limit, the un-mitigated (i.e. no counter-measures) total energy required would be 540 kWh for the 100 hour Survive-the-Night scenario. </a:t>
            </a:r>
          </a:p>
          <a:p>
            <a:r>
              <a:rPr lang="en-US" sz="1400" dirty="0"/>
              <a:t>Mitigation strategies to reduce the power requirement, including energy storage, preconditioning the SH (warm) and stowing or reconfiguring the radiators, are under consideration</a:t>
            </a:r>
          </a:p>
        </p:txBody>
      </p:sp>
      <p:sp>
        <p:nvSpPr>
          <p:cNvPr id="7" name="Footer Placeholder 3"/>
          <p:cNvSpPr>
            <a:spLocks noGrp="1"/>
          </p:cNvSpPr>
          <p:nvPr>
            <p:ph type="ftr" sz="quarter" idx="11"/>
          </p:nvPr>
        </p:nvSpPr>
        <p:spPr>
          <a:xfrm>
            <a:off x="2743200" y="6400800"/>
            <a:ext cx="3657600" cy="304800"/>
          </a:xfrm>
        </p:spPr>
        <p:txBody>
          <a:bodyPr/>
          <a:lstStyle/>
          <a:p>
            <a:r>
              <a:rPr lang="en-US" dirty="0"/>
              <a:t>TFAWS 2021 – August 24-26, 2021</a:t>
            </a:r>
          </a:p>
        </p:txBody>
      </p:sp>
    </p:spTree>
    <p:extLst>
      <p:ext uri="{BB962C8B-B14F-4D97-AF65-F5344CB8AC3E}">
        <p14:creationId xmlns:p14="http://schemas.microsoft.com/office/powerpoint/2010/main" val="3101920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533400"/>
          </a:xfrm>
        </p:spPr>
        <p:txBody>
          <a:bodyPr/>
          <a:lstStyle/>
          <a:p>
            <a:r>
              <a:rPr lang="en-US" sz="2000" dirty="0"/>
              <a:t>Simulation for Survive-the-Night Heat Load (3.7 </a:t>
            </a:r>
            <a:r>
              <a:rPr lang="en-US" sz="2000" dirty="0" err="1"/>
              <a:t>kWt</a:t>
            </a:r>
            <a:r>
              <a:rPr lang="en-US" sz="2000" dirty="0"/>
              <a:t>) </a:t>
            </a:r>
            <a:br>
              <a:rPr lang="en-US" sz="2000" dirty="0"/>
            </a:br>
            <a:endParaRPr lang="en-US" sz="2000" dirty="0"/>
          </a:p>
        </p:txBody>
      </p:sp>
      <p:sp>
        <p:nvSpPr>
          <p:cNvPr id="3" name="Content Placeholder 2"/>
          <p:cNvSpPr>
            <a:spLocks noGrp="1"/>
          </p:cNvSpPr>
          <p:nvPr>
            <p:ph idx="1"/>
          </p:nvPr>
        </p:nvSpPr>
        <p:spPr>
          <a:xfrm>
            <a:off x="6781800" y="1295400"/>
            <a:ext cx="2362200" cy="2895600"/>
          </a:xfrm>
        </p:spPr>
        <p:txBody>
          <a:bodyPr/>
          <a:lstStyle/>
          <a:p>
            <a:r>
              <a:rPr lang="en-US" sz="1800" dirty="0"/>
              <a:t>Re-generative fuel cell sized to provide 2.5 </a:t>
            </a:r>
            <a:r>
              <a:rPr lang="en-US" sz="1800" dirty="0" err="1"/>
              <a:t>kWe</a:t>
            </a:r>
            <a:r>
              <a:rPr lang="en-US" sz="1800" dirty="0"/>
              <a:t> which results in 1.2 </a:t>
            </a:r>
            <a:r>
              <a:rPr lang="en-US" sz="1800" dirty="0" err="1"/>
              <a:t>kWt</a:t>
            </a:r>
            <a:r>
              <a:rPr lang="en-US" sz="1800" dirty="0"/>
              <a:t> waste heat introduced into the external loop via cold plate mounting. </a:t>
            </a:r>
          </a:p>
        </p:txBody>
      </p:sp>
      <p:sp>
        <p:nvSpPr>
          <p:cNvPr id="5" name="Slide Number Placeholder 4"/>
          <p:cNvSpPr>
            <a:spLocks noGrp="1"/>
          </p:cNvSpPr>
          <p:nvPr>
            <p:ph type="sldNum" sz="quarter" idx="12"/>
          </p:nvPr>
        </p:nvSpPr>
        <p:spPr/>
        <p:txBody>
          <a:bodyPr/>
          <a:lstStyle/>
          <a:p>
            <a:fld id="{33F42015-0FC7-4B0E-8D2B-76EADF48D957}" type="slidenum">
              <a:rPr lang="en-US" smtClean="0"/>
              <a:pPr/>
              <a:t>11</a:t>
            </a:fld>
            <a:endParaRPr lang="en-US"/>
          </a:p>
        </p:txBody>
      </p:sp>
      <p:cxnSp>
        <p:nvCxnSpPr>
          <p:cNvPr id="6" name="Elbow Connector 5"/>
          <p:cNvCxnSpPr>
            <a:endCxn id="14" idx="4"/>
          </p:cNvCxnSpPr>
          <p:nvPr/>
        </p:nvCxnSpPr>
        <p:spPr>
          <a:xfrm flipV="1">
            <a:off x="2781300" y="1981200"/>
            <a:ext cx="3200400" cy="1524000"/>
          </a:xfrm>
          <a:prstGeom prst="bentConnector2">
            <a:avLst/>
          </a:prstGeom>
          <a:noFill/>
          <a:ln w="15875" cap="flat" cmpd="sng" algn="ctr">
            <a:solidFill>
              <a:srgbClr val="FFC000">
                <a:lumMod val="75000"/>
              </a:srgbClr>
            </a:solidFill>
            <a:prstDash val="solid"/>
            <a:miter lim="800000"/>
            <a:tailEnd type="triangle"/>
          </a:ln>
          <a:effectLst/>
        </p:spPr>
      </p:cxnSp>
      <p:sp>
        <p:nvSpPr>
          <p:cNvPr id="7" name="Rectangle 6"/>
          <p:cNvSpPr/>
          <p:nvPr/>
        </p:nvSpPr>
        <p:spPr>
          <a:xfrm>
            <a:off x="1790700" y="3429000"/>
            <a:ext cx="990600" cy="152400"/>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cxnSp>
        <p:nvCxnSpPr>
          <p:cNvPr id="8" name="Straight Connector 7"/>
          <p:cNvCxnSpPr/>
          <p:nvPr/>
        </p:nvCxnSpPr>
        <p:spPr>
          <a:xfrm>
            <a:off x="76200" y="3543300"/>
            <a:ext cx="6477000" cy="0"/>
          </a:xfrm>
          <a:prstGeom prst="line">
            <a:avLst/>
          </a:prstGeom>
          <a:noFill/>
          <a:ln w="6350" cap="flat" cmpd="sng" algn="ctr">
            <a:solidFill>
              <a:sysClr val="windowText" lastClr="000000"/>
            </a:solidFill>
            <a:prstDash val="lgDash"/>
            <a:miter lim="800000"/>
          </a:ln>
          <a:effectLst/>
        </p:spPr>
      </p:cxnSp>
      <p:grpSp>
        <p:nvGrpSpPr>
          <p:cNvPr id="9" name="Group 8"/>
          <p:cNvGrpSpPr/>
          <p:nvPr/>
        </p:nvGrpSpPr>
        <p:grpSpPr>
          <a:xfrm>
            <a:off x="5829300" y="4495800"/>
            <a:ext cx="304800" cy="304800"/>
            <a:chOff x="7391400" y="1066800"/>
            <a:chExt cx="304800" cy="304800"/>
          </a:xfrm>
        </p:grpSpPr>
        <p:sp>
          <p:nvSpPr>
            <p:cNvPr id="10" name="Oval 9"/>
            <p:cNvSpPr/>
            <p:nvPr/>
          </p:nvSpPr>
          <p:spPr>
            <a:xfrm>
              <a:off x="7391400" y="1066800"/>
              <a:ext cx="304800" cy="304800"/>
            </a:xfrm>
            <a:prstGeom prst="ellipse">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11" name="Oval 10"/>
            <p:cNvSpPr/>
            <p:nvPr/>
          </p:nvSpPr>
          <p:spPr>
            <a:xfrm>
              <a:off x="7391400" y="1143000"/>
              <a:ext cx="152400" cy="152400"/>
            </a:xfrm>
            <a:prstGeom prst="ellipse">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12" name="Oval 11"/>
            <p:cNvSpPr/>
            <p:nvPr/>
          </p:nvSpPr>
          <p:spPr>
            <a:xfrm>
              <a:off x="7543800" y="1143000"/>
              <a:ext cx="152400" cy="152400"/>
            </a:xfrm>
            <a:prstGeom prst="ellipse">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grpSp>
      <p:grpSp>
        <p:nvGrpSpPr>
          <p:cNvPr id="13" name="Group 12"/>
          <p:cNvGrpSpPr/>
          <p:nvPr/>
        </p:nvGrpSpPr>
        <p:grpSpPr>
          <a:xfrm>
            <a:off x="5829300" y="1676400"/>
            <a:ext cx="304800" cy="304800"/>
            <a:chOff x="7391400" y="1066800"/>
            <a:chExt cx="304800" cy="304800"/>
          </a:xfrm>
        </p:grpSpPr>
        <p:sp>
          <p:nvSpPr>
            <p:cNvPr id="14" name="Oval 13"/>
            <p:cNvSpPr/>
            <p:nvPr/>
          </p:nvSpPr>
          <p:spPr>
            <a:xfrm>
              <a:off x="7391400" y="1066800"/>
              <a:ext cx="304800" cy="304800"/>
            </a:xfrm>
            <a:prstGeom prst="ellipse">
              <a:avLst/>
            </a:prstGeom>
            <a:solidFill>
              <a:sysClr val="window" lastClr="FFFFFF"/>
            </a:solidFill>
            <a:ln w="12700" cap="flat" cmpd="sng" algn="ctr">
              <a:solidFill>
                <a:srgbClr val="FFC000">
                  <a:lumMod val="75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15" name="Oval 14"/>
            <p:cNvSpPr/>
            <p:nvPr/>
          </p:nvSpPr>
          <p:spPr>
            <a:xfrm>
              <a:off x="7391400" y="1143000"/>
              <a:ext cx="152400" cy="152400"/>
            </a:xfrm>
            <a:prstGeom prst="ellipse">
              <a:avLst/>
            </a:prstGeom>
            <a:solidFill>
              <a:sysClr val="window" lastClr="FFFFFF"/>
            </a:solidFill>
            <a:ln w="12700" cap="flat" cmpd="sng" algn="ctr">
              <a:solidFill>
                <a:srgbClr val="FFC000">
                  <a:lumMod val="75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16" name="Oval 15"/>
            <p:cNvSpPr/>
            <p:nvPr/>
          </p:nvSpPr>
          <p:spPr>
            <a:xfrm>
              <a:off x="7543800" y="1143000"/>
              <a:ext cx="152400" cy="152400"/>
            </a:xfrm>
            <a:prstGeom prst="ellipse">
              <a:avLst/>
            </a:prstGeom>
            <a:solidFill>
              <a:sysClr val="window" lastClr="FFFFFF"/>
            </a:solidFill>
            <a:ln w="12700" cap="flat" cmpd="sng" algn="ctr">
              <a:solidFill>
                <a:srgbClr val="FFC000">
                  <a:lumMod val="75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grpSp>
      <p:sp>
        <p:nvSpPr>
          <p:cNvPr id="17" name="Rectangle 16"/>
          <p:cNvSpPr/>
          <p:nvPr/>
        </p:nvSpPr>
        <p:spPr>
          <a:xfrm rot="5400000">
            <a:off x="1905000" y="1066800"/>
            <a:ext cx="914400" cy="1143000"/>
          </a:xfrm>
          <a:prstGeom prst="rect">
            <a:avLst/>
          </a:prstGeom>
          <a:solidFill>
            <a:srgbClr val="FFC000">
              <a:lumMod val="20000"/>
              <a:lumOff val="80000"/>
            </a:srgbClr>
          </a:solidFill>
          <a:ln w="12700" cap="flat" cmpd="sng" algn="ctr">
            <a:solidFill>
              <a:srgbClr val="FFC000">
                <a:lumMod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cxnSp>
        <p:nvCxnSpPr>
          <p:cNvPr id="18" name="Elbow Connector 17"/>
          <p:cNvCxnSpPr>
            <a:stCxn id="96" idx="4"/>
            <a:endCxn id="90" idx="2"/>
          </p:cNvCxnSpPr>
          <p:nvPr/>
        </p:nvCxnSpPr>
        <p:spPr>
          <a:xfrm rot="5400000">
            <a:off x="2266950" y="1619250"/>
            <a:ext cx="457200" cy="1866900"/>
          </a:xfrm>
          <a:prstGeom prst="bentConnector3">
            <a:avLst>
              <a:gd name="adj1" fmla="val 150000"/>
            </a:avLst>
          </a:prstGeom>
          <a:noFill/>
          <a:ln w="15875" cap="flat" cmpd="sng" algn="ctr">
            <a:solidFill>
              <a:srgbClr val="FFC000">
                <a:lumMod val="75000"/>
              </a:srgbClr>
            </a:solidFill>
            <a:prstDash val="solid"/>
            <a:miter lim="800000"/>
            <a:tailEnd type="triangle"/>
          </a:ln>
          <a:effectLst/>
        </p:spPr>
      </p:cxnSp>
      <p:sp>
        <p:nvSpPr>
          <p:cNvPr id="19" name="Rectangle 18"/>
          <p:cNvSpPr/>
          <p:nvPr/>
        </p:nvSpPr>
        <p:spPr>
          <a:xfrm>
            <a:off x="1790700" y="3429000"/>
            <a:ext cx="990600" cy="381000"/>
          </a:xfrm>
          <a:prstGeom prst="rect">
            <a:avLst/>
          </a:prstGeom>
          <a:solidFill>
            <a:srgbClr val="5B9BD5">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20" name="Rectangle 19"/>
          <p:cNvSpPr/>
          <p:nvPr/>
        </p:nvSpPr>
        <p:spPr>
          <a:xfrm>
            <a:off x="4457700" y="3429000"/>
            <a:ext cx="990600" cy="381000"/>
          </a:xfrm>
          <a:prstGeom prst="rect">
            <a:avLst/>
          </a:prstGeom>
          <a:solidFill>
            <a:srgbClr val="5B9BD5">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21" name="Oval 20"/>
          <p:cNvSpPr/>
          <p:nvPr/>
        </p:nvSpPr>
        <p:spPr>
          <a:xfrm>
            <a:off x="1181100" y="4114800"/>
            <a:ext cx="152400" cy="152400"/>
          </a:xfrm>
          <a:prstGeom prst="ellipse">
            <a:avLst/>
          </a:prstGeom>
          <a:solidFill>
            <a:srgbClr val="5B9BD5">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22" name="Rectangle 21"/>
          <p:cNvSpPr/>
          <p:nvPr/>
        </p:nvSpPr>
        <p:spPr>
          <a:xfrm>
            <a:off x="3238500" y="5486400"/>
            <a:ext cx="457200" cy="228600"/>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23" name="Oval 22"/>
          <p:cNvSpPr/>
          <p:nvPr/>
        </p:nvSpPr>
        <p:spPr>
          <a:xfrm>
            <a:off x="4076700" y="4114800"/>
            <a:ext cx="152400" cy="152400"/>
          </a:xfrm>
          <a:prstGeom prst="ellipse">
            <a:avLst/>
          </a:prstGeom>
          <a:solidFill>
            <a:srgbClr val="5B9BD5">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24" name="Rectangle 23"/>
          <p:cNvSpPr/>
          <p:nvPr/>
        </p:nvSpPr>
        <p:spPr>
          <a:xfrm>
            <a:off x="1104900" y="4648200"/>
            <a:ext cx="304800" cy="381000"/>
          </a:xfrm>
          <a:prstGeom prst="rect">
            <a:avLst/>
          </a:prstGeom>
          <a:solidFill>
            <a:srgbClr val="70AD47">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25" name="Rectangle 24"/>
          <p:cNvSpPr/>
          <p:nvPr/>
        </p:nvSpPr>
        <p:spPr>
          <a:xfrm>
            <a:off x="4838700" y="5410200"/>
            <a:ext cx="304800" cy="381000"/>
          </a:xfrm>
          <a:prstGeom prst="rect">
            <a:avLst/>
          </a:prstGeom>
          <a:solidFill>
            <a:srgbClr val="ED7D31">
              <a:lumMod val="60000"/>
              <a:lumOff val="4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cxnSp>
        <p:nvCxnSpPr>
          <p:cNvPr id="26" name="Elbow Connector 25"/>
          <p:cNvCxnSpPr>
            <a:stCxn id="19" idx="1"/>
            <a:endCxn id="21" idx="0"/>
          </p:cNvCxnSpPr>
          <p:nvPr/>
        </p:nvCxnSpPr>
        <p:spPr>
          <a:xfrm rot="10800000" flipV="1">
            <a:off x="1257300" y="3619500"/>
            <a:ext cx="533400" cy="495300"/>
          </a:xfrm>
          <a:prstGeom prst="bentConnector2">
            <a:avLst/>
          </a:prstGeom>
          <a:noFill/>
          <a:ln w="15875" cap="flat" cmpd="sng" algn="ctr">
            <a:solidFill>
              <a:srgbClr val="5B9BD5"/>
            </a:solidFill>
            <a:prstDash val="solid"/>
            <a:miter lim="800000"/>
            <a:tailEnd type="triangle"/>
          </a:ln>
          <a:effectLst/>
        </p:spPr>
      </p:cxnSp>
      <p:cxnSp>
        <p:nvCxnSpPr>
          <p:cNvPr id="27" name="Straight Arrow Connector 26"/>
          <p:cNvCxnSpPr>
            <a:stCxn id="21" idx="4"/>
            <a:endCxn id="24" idx="0"/>
          </p:cNvCxnSpPr>
          <p:nvPr/>
        </p:nvCxnSpPr>
        <p:spPr>
          <a:xfrm>
            <a:off x="1257300" y="4267200"/>
            <a:ext cx="0" cy="381000"/>
          </a:xfrm>
          <a:prstGeom prst="straightConnector1">
            <a:avLst/>
          </a:prstGeom>
          <a:noFill/>
          <a:ln w="15875" cap="flat" cmpd="sng" algn="ctr">
            <a:solidFill>
              <a:srgbClr val="5B9BD5"/>
            </a:solidFill>
            <a:prstDash val="solid"/>
            <a:miter lim="800000"/>
            <a:tailEnd type="triangle"/>
          </a:ln>
          <a:effectLst/>
        </p:spPr>
      </p:cxnSp>
      <p:cxnSp>
        <p:nvCxnSpPr>
          <p:cNvPr id="28" name="Elbow Connector 27"/>
          <p:cNvCxnSpPr>
            <a:stCxn id="24" idx="2"/>
            <a:endCxn id="22" idx="1"/>
          </p:cNvCxnSpPr>
          <p:nvPr/>
        </p:nvCxnSpPr>
        <p:spPr>
          <a:xfrm rot="16200000" flipH="1">
            <a:off x="1962150" y="4324350"/>
            <a:ext cx="571500" cy="1981200"/>
          </a:xfrm>
          <a:prstGeom prst="bentConnector2">
            <a:avLst/>
          </a:prstGeom>
          <a:noFill/>
          <a:ln w="15875" cap="flat" cmpd="sng" algn="ctr">
            <a:solidFill>
              <a:srgbClr val="5B9BD5"/>
            </a:solidFill>
            <a:prstDash val="solid"/>
            <a:miter lim="800000"/>
            <a:tailEnd type="triangle"/>
          </a:ln>
          <a:effectLst/>
        </p:spPr>
      </p:cxnSp>
      <p:cxnSp>
        <p:nvCxnSpPr>
          <p:cNvPr id="29" name="Elbow Connector 28"/>
          <p:cNvCxnSpPr>
            <a:stCxn id="19" idx="3"/>
            <a:endCxn id="21" idx="6"/>
          </p:cNvCxnSpPr>
          <p:nvPr/>
        </p:nvCxnSpPr>
        <p:spPr>
          <a:xfrm flipH="1">
            <a:off x="1333500" y="3619500"/>
            <a:ext cx="1447800" cy="571500"/>
          </a:xfrm>
          <a:prstGeom prst="bentConnector3">
            <a:avLst>
              <a:gd name="adj1" fmla="val -15789"/>
            </a:avLst>
          </a:prstGeom>
          <a:noFill/>
          <a:ln w="15875" cap="flat" cmpd="sng" algn="ctr">
            <a:solidFill>
              <a:srgbClr val="5B9BD5"/>
            </a:solidFill>
            <a:prstDash val="solid"/>
            <a:miter lim="800000"/>
            <a:tailEnd type="triangle"/>
          </a:ln>
          <a:effectLst/>
        </p:spPr>
      </p:cxnSp>
      <p:cxnSp>
        <p:nvCxnSpPr>
          <p:cNvPr id="30" name="Elbow Connector 29"/>
          <p:cNvCxnSpPr>
            <a:stCxn id="20" idx="1"/>
            <a:endCxn id="23" idx="0"/>
          </p:cNvCxnSpPr>
          <p:nvPr/>
        </p:nvCxnSpPr>
        <p:spPr>
          <a:xfrm rot="10800000" flipV="1">
            <a:off x="4152900" y="3619500"/>
            <a:ext cx="304800" cy="495300"/>
          </a:xfrm>
          <a:prstGeom prst="bentConnector2">
            <a:avLst/>
          </a:prstGeom>
          <a:noFill/>
          <a:ln w="15875" cap="flat" cmpd="sng" algn="ctr">
            <a:solidFill>
              <a:srgbClr val="5B9BD5"/>
            </a:solidFill>
            <a:prstDash val="solid"/>
            <a:miter lim="800000"/>
            <a:tailEnd type="triangle"/>
          </a:ln>
          <a:effectLst/>
        </p:spPr>
      </p:cxnSp>
      <p:cxnSp>
        <p:nvCxnSpPr>
          <p:cNvPr id="31" name="Elbow Connector 30"/>
          <p:cNvCxnSpPr>
            <a:stCxn id="20" idx="3"/>
            <a:endCxn id="23" idx="6"/>
          </p:cNvCxnSpPr>
          <p:nvPr/>
        </p:nvCxnSpPr>
        <p:spPr>
          <a:xfrm flipH="1">
            <a:off x="4229100" y="3619500"/>
            <a:ext cx="1219200" cy="571500"/>
          </a:xfrm>
          <a:prstGeom prst="bentConnector3">
            <a:avLst>
              <a:gd name="adj1" fmla="val -18750"/>
            </a:avLst>
          </a:prstGeom>
          <a:noFill/>
          <a:ln w="15875" cap="flat" cmpd="sng" algn="ctr">
            <a:solidFill>
              <a:srgbClr val="5B9BD5"/>
            </a:solidFill>
            <a:prstDash val="solid"/>
            <a:miter lim="800000"/>
            <a:tailEnd type="triangle"/>
          </a:ln>
          <a:effectLst/>
        </p:spPr>
      </p:cxnSp>
      <p:sp>
        <p:nvSpPr>
          <p:cNvPr id="32" name="Rectangle 31"/>
          <p:cNvSpPr/>
          <p:nvPr/>
        </p:nvSpPr>
        <p:spPr>
          <a:xfrm>
            <a:off x="3238500" y="5257800"/>
            <a:ext cx="457200" cy="228600"/>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cxnSp>
        <p:nvCxnSpPr>
          <p:cNvPr id="33" name="Elbow Connector 32"/>
          <p:cNvCxnSpPr>
            <a:stCxn id="32" idx="1"/>
          </p:cNvCxnSpPr>
          <p:nvPr/>
        </p:nvCxnSpPr>
        <p:spPr>
          <a:xfrm rot="10800000">
            <a:off x="3009900" y="4191000"/>
            <a:ext cx="228600" cy="1181100"/>
          </a:xfrm>
          <a:prstGeom prst="bentConnector2">
            <a:avLst/>
          </a:prstGeom>
          <a:noFill/>
          <a:ln w="15875" cap="flat" cmpd="sng" algn="ctr">
            <a:solidFill>
              <a:srgbClr val="5B9BD5"/>
            </a:solidFill>
            <a:prstDash val="solid"/>
            <a:miter lim="800000"/>
            <a:tailEnd type="triangle"/>
          </a:ln>
          <a:effectLst/>
        </p:spPr>
      </p:cxnSp>
      <p:cxnSp>
        <p:nvCxnSpPr>
          <p:cNvPr id="34" name="Elbow Connector 33"/>
          <p:cNvCxnSpPr>
            <a:stCxn id="25" idx="3"/>
            <a:endCxn id="20" idx="3"/>
          </p:cNvCxnSpPr>
          <p:nvPr/>
        </p:nvCxnSpPr>
        <p:spPr>
          <a:xfrm flipV="1">
            <a:off x="5143500" y="3619500"/>
            <a:ext cx="304800" cy="1981200"/>
          </a:xfrm>
          <a:prstGeom prst="bentConnector3">
            <a:avLst>
              <a:gd name="adj1" fmla="val 273902"/>
            </a:avLst>
          </a:prstGeom>
          <a:noFill/>
          <a:ln w="15875" cap="flat" cmpd="sng" algn="ctr">
            <a:solidFill>
              <a:srgbClr val="5B9BD5"/>
            </a:solidFill>
            <a:prstDash val="solid"/>
            <a:miter lim="800000"/>
            <a:tailEnd type="triangle"/>
          </a:ln>
          <a:effectLst/>
        </p:spPr>
      </p:cxnSp>
      <p:sp>
        <p:nvSpPr>
          <p:cNvPr id="35" name="Rectangle 34"/>
          <p:cNvSpPr/>
          <p:nvPr/>
        </p:nvSpPr>
        <p:spPr>
          <a:xfrm>
            <a:off x="3238500" y="5257800"/>
            <a:ext cx="457200" cy="457200"/>
          </a:xfrm>
          <a:prstGeom prst="rect">
            <a:avLst/>
          </a:prstGeom>
          <a:solidFill>
            <a:srgbClr val="5B9BD5">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cxnSp>
        <p:nvCxnSpPr>
          <p:cNvPr id="36" name="Straight Arrow Connector 35"/>
          <p:cNvCxnSpPr>
            <a:stCxn id="22" idx="3"/>
            <a:endCxn id="25" idx="1"/>
          </p:cNvCxnSpPr>
          <p:nvPr/>
        </p:nvCxnSpPr>
        <p:spPr>
          <a:xfrm>
            <a:off x="3695700" y="5600700"/>
            <a:ext cx="1143000" cy="0"/>
          </a:xfrm>
          <a:prstGeom prst="straightConnector1">
            <a:avLst/>
          </a:prstGeom>
          <a:noFill/>
          <a:ln w="15875" cap="flat" cmpd="sng" algn="ctr">
            <a:solidFill>
              <a:srgbClr val="5B9BD5"/>
            </a:solidFill>
            <a:prstDash val="solid"/>
            <a:miter lim="800000"/>
            <a:tailEnd type="triangle"/>
          </a:ln>
          <a:effectLst/>
        </p:spPr>
      </p:cxnSp>
      <p:cxnSp>
        <p:nvCxnSpPr>
          <p:cNvPr id="37" name="Straight Arrow Connector 36"/>
          <p:cNvCxnSpPr>
            <a:stCxn id="23" idx="4"/>
          </p:cNvCxnSpPr>
          <p:nvPr/>
        </p:nvCxnSpPr>
        <p:spPr>
          <a:xfrm>
            <a:off x="4152900" y="4267200"/>
            <a:ext cx="0" cy="1333500"/>
          </a:xfrm>
          <a:prstGeom prst="straightConnector1">
            <a:avLst/>
          </a:prstGeom>
          <a:noFill/>
          <a:ln w="15875" cap="flat" cmpd="sng" algn="ctr">
            <a:solidFill>
              <a:srgbClr val="5B9BD5"/>
            </a:solidFill>
            <a:prstDash val="solid"/>
            <a:miter lim="800000"/>
            <a:tailEnd type="triangle"/>
          </a:ln>
          <a:effectLst/>
        </p:spPr>
      </p:cxnSp>
      <p:cxnSp>
        <p:nvCxnSpPr>
          <p:cNvPr id="38" name="Straight Arrow Connector 37"/>
          <p:cNvCxnSpPr/>
          <p:nvPr/>
        </p:nvCxnSpPr>
        <p:spPr>
          <a:xfrm flipH="1">
            <a:off x="3695700" y="5391150"/>
            <a:ext cx="457200" cy="0"/>
          </a:xfrm>
          <a:prstGeom prst="straightConnector1">
            <a:avLst/>
          </a:prstGeom>
          <a:noFill/>
          <a:ln w="15875" cap="flat" cmpd="sng" algn="ctr">
            <a:solidFill>
              <a:srgbClr val="5B9BD5"/>
            </a:solidFill>
            <a:prstDash val="solid"/>
            <a:miter lim="800000"/>
            <a:tailEnd type="triangle"/>
          </a:ln>
          <a:effectLst/>
        </p:spPr>
      </p:cxnSp>
      <p:grpSp>
        <p:nvGrpSpPr>
          <p:cNvPr id="39" name="Group 38"/>
          <p:cNvGrpSpPr/>
          <p:nvPr/>
        </p:nvGrpSpPr>
        <p:grpSpPr>
          <a:xfrm rot="5400000">
            <a:off x="3886200" y="5295900"/>
            <a:ext cx="114300" cy="190500"/>
            <a:chOff x="7162800" y="571500"/>
            <a:chExt cx="114300" cy="190500"/>
          </a:xfrm>
          <a:solidFill>
            <a:srgbClr val="4472C4">
              <a:lumMod val="60000"/>
              <a:lumOff val="40000"/>
            </a:srgbClr>
          </a:solidFill>
        </p:grpSpPr>
        <p:sp>
          <p:nvSpPr>
            <p:cNvPr id="40" name="Isosceles Triangle 39"/>
            <p:cNvSpPr/>
            <p:nvPr/>
          </p:nvSpPr>
          <p:spPr>
            <a:xfrm>
              <a:off x="7162800" y="647700"/>
              <a:ext cx="114300" cy="114300"/>
            </a:xfrm>
            <a:prstGeom prst="triangle">
              <a:avLst/>
            </a:prstGeom>
            <a:grpFill/>
            <a:ln w="12700" cap="flat" cmpd="sng" algn="ctr">
              <a:solidFill>
                <a:srgbClr val="4472C4">
                  <a:lumMod val="75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41" name="Isosceles Triangle 40"/>
            <p:cNvSpPr/>
            <p:nvPr/>
          </p:nvSpPr>
          <p:spPr>
            <a:xfrm flipV="1">
              <a:off x="7162800" y="571500"/>
              <a:ext cx="114300" cy="114300"/>
            </a:xfrm>
            <a:prstGeom prst="triangle">
              <a:avLst/>
            </a:prstGeom>
            <a:grpFill/>
            <a:ln w="12700" cap="flat" cmpd="sng" algn="ctr">
              <a:solidFill>
                <a:srgbClr val="4472C4">
                  <a:lumMod val="75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grpSp>
      <p:cxnSp>
        <p:nvCxnSpPr>
          <p:cNvPr id="42" name="Straight Connector 41"/>
          <p:cNvCxnSpPr>
            <a:stCxn id="21" idx="1"/>
            <a:endCxn id="21" idx="5"/>
          </p:cNvCxnSpPr>
          <p:nvPr/>
        </p:nvCxnSpPr>
        <p:spPr>
          <a:xfrm>
            <a:off x="1203418" y="4137118"/>
            <a:ext cx="107764" cy="107764"/>
          </a:xfrm>
          <a:prstGeom prst="line">
            <a:avLst/>
          </a:prstGeom>
          <a:noFill/>
          <a:ln w="6350" cap="flat" cmpd="sng" algn="ctr">
            <a:solidFill>
              <a:srgbClr val="5B9BD5"/>
            </a:solidFill>
            <a:prstDash val="solid"/>
            <a:miter lim="800000"/>
          </a:ln>
          <a:effectLst/>
        </p:spPr>
      </p:cxnSp>
      <p:cxnSp>
        <p:nvCxnSpPr>
          <p:cNvPr id="43" name="Straight Connector 42"/>
          <p:cNvCxnSpPr>
            <a:stCxn id="21" idx="7"/>
            <a:endCxn id="21" idx="3"/>
          </p:cNvCxnSpPr>
          <p:nvPr/>
        </p:nvCxnSpPr>
        <p:spPr>
          <a:xfrm flipH="1">
            <a:off x="1203418" y="4137118"/>
            <a:ext cx="107764" cy="107764"/>
          </a:xfrm>
          <a:prstGeom prst="line">
            <a:avLst/>
          </a:prstGeom>
          <a:noFill/>
          <a:ln w="6350" cap="flat" cmpd="sng" algn="ctr">
            <a:solidFill>
              <a:srgbClr val="5B9BD5"/>
            </a:solidFill>
            <a:prstDash val="solid"/>
            <a:miter lim="800000"/>
          </a:ln>
          <a:effectLst/>
        </p:spPr>
      </p:cxnSp>
      <p:cxnSp>
        <p:nvCxnSpPr>
          <p:cNvPr id="44" name="Straight Connector 43"/>
          <p:cNvCxnSpPr>
            <a:stCxn id="23" idx="1"/>
            <a:endCxn id="23" idx="5"/>
          </p:cNvCxnSpPr>
          <p:nvPr/>
        </p:nvCxnSpPr>
        <p:spPr>
          <a:xfrm>
            <a:off x="4099018" y="4137118"/>
            <a:ext cx="107764" cy="107764"/>
          </a:xfrm>
          <a:prstGeom prst="line">
            <a:avLst/>
          </a:prstGeom>
          <a:noFill/>
          <a:ln w="6350" cap="flat" cmpd="sng" algn="ctr">
            <a:solidFill>
              <a:srgbClr val="5B9BD5"/>
            </a:solidFill>
            <a:prstDash val="solid"/>
            <a:miter lim="800000"/>
          </a:ln>
          <a:effectLst/>
        </p:spPr>
      </p:cxnSp>
      <p:cxnSp>
        <p:nvCxnSpPr>
          <p:cNvPr id="45" name="Straight Connector 44"/>
          <p:cNvCxnSpPr>
            <a:stCxn id="23" idx="7"/>
            <a:endCxn id="23" idx="3"/>
          </p:cNvCxnSpPr>
          <p:nvPr/>
        </p:nvCxnSpPr>
        <p:spPr>
          <a:xfrm flipH="1">
            <a:off x="4099018" y="4137118"/>
            <a:ext cx="107764" cy="107764"/>
          </a:xfrm>
          <a:prstGeom prst="line">
            <a:avLst/>
          </a:prstGeom>
          <a:noFill/>
          <a:ln w="6350" cap="flat" cmpd="sng" algn="ctr">
            <a:solidFill>
              <a:srgbClr val="5B9BD5"/>
            </a:solidFill>
            <a:prstDash val="solid"/>
            <a:miter lim="800000"/>
          </a:ln>
          <a:effectLst/>
        </p:spPr>
      </p:cxnSp>
      <p:sp>
        <p:nvSpPr>
          <p:cNvPr id="46" name="Rectangle 45"/>
          <p:cNvSpPr/>
          <p:nvPr/>
        </p:nvSpPr>
        <p:spPr>
          <a:xfrm>
            <a:off x="4876800" y="5448300"/>
            <a:ext cx="304800" cy="381000"/>
          </a:xfrm>
          <a:prstGeom prst="rect">
            <a:avLst/>
          </a:prstGeom>
          <a:solidFill>
            <a:srgbClr val="ED7D31">
              <a:lumMod val="60000"/>
              <a:lumOff val="4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47" name="Rectangle 46"/>
          <p:cNvSpPr/>
          <p:nvPr/>
        </p:nvSpPr>
        <p:spPr>
          <a:xfrm>
            <a:off x="4914900" y="5486400"/>
            <a:ext cx="304800" cy="381000"/>
          </a:xfrm>
          <a:prstGeom prst="rect">
            <a:avLst/>
          </a:prstGeom>
          <a:solidFill>
            <a:srgbClr val="ED7D31">
              <a:lumMod val="60000"/>
              <a:lumOff val="4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48" name="Rectangle 47"/>
          <p:cNvSpPr/>
          <p:nvPr/>
        </p:nvSpPr>
        <p:spPr>
          <a:xfrm>
            <a:off x="1143000" y="4686300"/>
            <a:ext cx="304800" cy="381000"/>
          </a:xfrm>
          <a:prstGeom prst="rect">
            <a:avLst/>
          </a:prstGeom>
          <a:solidFill>
            <a:srgbClr val="70AD47">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49" name="Rectangle 48"/>
          <p:cNvSpPr/>
          <p:nvPr/>
        </p:nvSpPr>
        <p:spPr>
          <a:xfrm>
            <a:off x="1181100" y="4724400"/>
            <a:ext cx="304800" cy="381000"/>
          </a:xfrm>
          <a:prstGeom prst="rect">
            <a:avLst/>
          </a:prstGeom>
          <a:solidFill>
            <a:srgbClr val="70AD47">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50" name="TextBox 49"/>
          <p:cNvSpPr txBox="1"/>
          <p:nvPr/>
        </p:nvSpPr>
        <p:spPr>
          <a:xfrm>
            <a:off x="1828800" y="3467100"/>
            <a:ext cx="890500" cy="307777"/>
          </a:xfrm>
          <a:prstGeom prst="rect">
            <a:avLst/>
          </a:prstGeom>
          <a:noFill/>
        </p:spPr>
        <p:txBody>
          <a:bodyPr wrap="none" rtlCol="0">
            <a:spAutoFit/>
          </a:bodyPr>
          <a:lstStyle/>
          <a:p>
            <a:pPr algn="l" eaLnBrk="1" fontAlgn="auto" hangingPunct="1">
              <a:spcBef>
                <a:spcPts val="0"/>
              </a:spcBef>
              <a:spcAft>
                <a:spcPts val="0"/>
              </a:spcAft>
              <a:defRPr/>
            </a:pPr>
            <a:r>
              <a:rPr lang="en-US" sz="1400" b="0" i="1" kern="0" dirty="0">
                <a:solidFill>
                  <a:prstClr val="black"/>
                </a:solidFill>
                <a:latin typeface="Calibri"/>
                <a:ea typeface="+mn-ea"/>
              </a:rPr>
              <a:t>LTL I/F HX</a:t>
            </a:r>
          </a:p>
        </p:txBody>
      </p:sp>
      <p:sp>
        <p:nvSpPr>
          <p:cNvPr id="51" name="TextBox 50"/>
          <p:cNvSpPr txBox="1"/>
          <p:nvPr/>
        </p:nvSpPr>
        <p:spPr>
          <a:xfrm>
            <a:off x="4495800" y="3467100"/>
            <a:ext cx="982961" cy="307777"/>
          </a:xfrm>
          <a:prstGeom prst="rect">
            <a:avLst/>
          </a:prstGeom>
          <a:noFill/>
        </p:spPr>
        <p:txBody>
          <a:bodyPr wrap="none" rtlCol="0">
            <a:spAutoFit/>
          </a:bodyPr>
          <a:lstStyle/>
          <a:p>
            <a:pPr algn="l" eaLnBrk="1" fontAlgn="auto" hangingPunct="1">
              <a:spcBef>
                <a:spcPts val="0"/>
              </a:spcBef>
              <a:spcAft>
                <a:spcPts val="0"/>
              </a:spcAft>
              <a:defRPr/>
            </a:pPr>
            <a:r>
              <a:rPr lang="en-US" sz="1400" b="0" i="1" kern="0" dirty="0">
                <a:solidFill>
                  <a:prstClr val="black"/>
                </a:solidFill>
                <a:latin typeface="Calibri"/>
                <a:ea typeface="+mn-ea"/>
              </a:rPr>
              <a:t>MTL I/F HX</a:t>
            </a:r>
          </a:p>
        </p:txBody>
      </p:sp>
      <p:cxnSp>
        <p:nvCxnSpPr>
          <p:cNvPr id="52" name="Straight Arrow Connector 51"/>
          <p:cNvCxnSpPr/>
          <p:nvPr/>
        </p:nvCxnSpPr>
        <p:spPr>
          <a:xfrm flipV="1">
            <a:off x="6248400" y="4343400"/>
            <a:ext cx="0" cy="571500"/>
          </a:xfrm>
          <a:prstGeom prst="straightConnector1">
            <a:avLst/>
          </a:prstGeom>
          <a:noFill/>
          <a:ln w="6350" cap="flat" cmpd="sng" algn="ctr">
            <a:solidFill>
              <a:srgbClr val="5B9BD5"/>
            </a:solidFill>
            <a:prstDash val="solid"/>
            <a:miter lim="800000"/>
            <a:tailEnd type="triangle"/>
          </a:ln>
          <a:effectLst/>
        </p:spPr>
      </p:cxnSp>
      <p:sp>
        <p:nvSpPr>
          <p:cNvPr id="53" name="TextBox 52"/>
          <p:cNvSpPr txBox="1"/>
          <p:nvPr/>
        </p:nvSpPr>
        <p:spPr>
          <a:xfrm>
            <a:off x="5914292" y="4876800"/>
            <a:ext cx="982000" cy="307777"/>
          </a:xfrm>
          <a:prstGeom prst="rect">
            <a:avLst/>
          </a:prstGeom>
          <a:noFill/>
        </p:spPr>
        <p:txBody>
          <a:bodyPr wrap="none" rtlCol="0">
            <a:spAutoFit/>
          </a:bodyPr>
          <a:lstStyle/>
          <a:p>
            <a:pPr algn="l" eaLnBrk="1" fontAlgn="auto" hangingPunct="1">
              <a:spcBef>
                <a:spcPts val="0"/>
              </a:spcBef>
              <a:spcAft>
                <a:spcPts val="0"/>
              </a:spcAft>
              <a:defRPr/>
            </a:pPr>
            <a:r>
              <a:rPr lang="en-US" sz="1400" b="0" i="1" kern="0" dirty="0">
                <a:solidFill>
                  <a:prstClr val="black"/>
                </a:solidFill>
                <a:latin typeface="Calibri"/>
                <a:ea typeface="+mn-ea"/>
              </a:rPr>
              <a:t>1100 kg/hr</a:t>
            </a:r>
          </a:p>
        </p:txBody>
      </p:sp>
      <p:sp>
        <p:nvSpPr>
          <p:cNvPr id="54" name="TextBox 53"/>
          <p:cNvSpPr txBox="1"/>
          <p:nvPr/>
        </p:nvSpPr>
        <p:spPr>
          <a:xfrm>
            <a:off x="5914292" y="2057400"/>
            <a:ext cx="982000" cy="307777"/>
          </a:xfrm>
          <a:prstGeom prst="rect">
            <a:avLst/>
          </a:prstGeom>
          <a:noFill/>
        </p:spPr>
        <p:txBody>
          <a:bodyPr wrap="none" rtlCol="0">
            <a:spAutoFit/>
          </a:bodyPr>
          <a:lstStyle/>
          <a:p>
            <a:pPr algn="l" eaLnBrk="1" fontAlgn="auto" hangingPunct="1">
              <a:spcBef>
                <a:spcPts val="0"/>
              </a:spcBef>
              <a:spcAft>
                <a:spcPts val="0"/>
              </a:spcAft>
              <a:defRPr/>
            </a:pPr>
            <a:r>
              <a:rPr lang="en-US" sz="1400" b="0" i="1" kern="0" dirty="0">
                <a:solidFill>
                  <a:prstClr val="black"/>
                </a:solidFill>
                <a:latin typeface="Calibri"/>
                <a:ea typeface="+mn-ea"/>
              </a:rPr>
              <a:t>2487 kg/hr</a:t>
            </a:r>
          </a:p>
        </p:txBody>
      </p:sp>
      <p:sp>
        <p:nvSpPr>
          <p:cNvPr id="55" name="TextBox 54"/>
          <p:cNvSpPr txBox="1"/>
          <p:nvPr/>
        </p:nvSpPr>
        <p:spPr>
          <a:xfrm>
            <a:off x="3162300" y="5257800"/>
            <a:ext cx="675249" cy="523220"/>
          </a:xfrm>
          <a:prstGeom prst="rect">
            <a:avLst/>
          </a:prstGeom>
          <a:noFill/>
        </p:spPr>
        <p:txBody>
          <a:bodyPr wrap="none" rtlCol="0">
            <a:spAutoFit/>
          </a:bodyPr>
          <a:lstStyle/>
          <a:p>
            <a:pPr eaLnBrk="1" fontAlgn="auto" hangingPunct="1">
              <a:spcBef>
                <a:spcPts val="0"/>
              </a:spcBef>
              <a:spcAft>
                <a:spcPts val="0"/>
              </a:spcAft>
              <a:defRPr/>
            </a:pPr>
            <a:r>
              <a:rPr lang="en-US" sz="1400" b="0" i="1" kern="0" dirty="0">
                <a:solidFill>
                  <a:prstClr val="black"/>
                </a:solidFill>
                <a:latin typeface="Calibri"/>
                <a:ea typeface="+mn-ea"/>
              </a:rPr>
              <a:t>Regen </a:t>
            </a:r>
          </a:p>
          <a:p>
            <a:pPr eaLnBrk="1" fontAlgn="auto" hangingPunct="1">
              <a:spcBef>
                <a:spcPts val="0"/>
              </a:spcBef>
              <a:spcAft>
                <a:spcPts val="0"/>
              </a:spcAft>
              <a:defRPr/>
            </a:pPr>
            <a:r>
              <a:rPr lang="en-US" sz="1400" b="0" i="1" kern="0" dirty="0">
                <a:solidFill>
                  <a:prstClr val="black"/>
                </a:solidFill>
                <a:latin typeface="Calibri"/>
                <a:ea typeface="+mn-ea"/>
              </a:rPr>
              <a:t>HX</a:t>
            </a:r>
          </a:p>
        </p:txBody>
      </p:sp>
      <p:sp>
        <p:nvSpPr>
          <p:cNvPr id="56" name="TextBox 55"/>
          <p:cNvSpPr txBox="1"/>
          <p:nvPr/>
        </p:nvSpPr>
        <p:spPr>
          <a:xfrm>
            <a:off x="4533900" y="4762500"/>
            <a:ext cx="982770" cy="646331"/>
          </a:xfrm>
          <a:prstGeom prst="rect">
            <a:avLst/>
          </a:prstGeom>
          <a:noFill/>
        </p:spPr>
        <p:txBody>
          <a:bodyPr wrap="none" rtlCol="0">
            <a:spAutoFit/>
          </a:bodyPr>
          <a:lstStyle/>
          <a:p>
            <a:pPr eaLnBrk="1" fontAlgn="auto" hangingPunct="1">
              <a:spcBef>
                <a:spcPts val="0"/>
              </a:spcBef>
              <a:spcAft>
                <a:spcPts val="0"/>
              </a:spcAft>
              <a:defRPr/>
            </a:pPr>
            <a:r>
              <a:rPr lang="en-US" sz="1200" b="0" i="1" kern="0" dirty="0">
                <a:solidFill>
                  <a:prstClr val="black"/>
                </a:solidFill>
                <a:latin typeface="Calibri"/>
                <a:ea typeface="+mn-ea"/>
              </a:rPr>
              <a:t>Moderate </a:t>
            </a:r>
          </a:p>
          <a:p>
            <a:pPr eaLnBrk="1" fontAlgn="auto" hangingPunct="1">
              <a:spcBef>
                <a:spcPts val="0"/>
              </a:spcBef>
              <a:spcAft>
                <a:spcPts val="0"/>
              </a:spcAft>
              <a:defRPr/>
            </a:pPr>
            <a:r>
              <a:rPr lang="en-US" sz="1200" b="0" i="1" kern="0" dirty="0">
                <a:solidFill>
                  <a:prstClr val="black"/>
                </a:solidFill>
                <a:latin typeface="Calibri"/>
                <a:ea typeface="+mn-ea"/>
              </a:rPr>
              <a:t>Temperature</a:t>
            </a:r>
          </a:p>
          <a:p>
            <a:pPr eaLnBrk="1" fontAlgn="auto" hangingPunct="1">
              <a:spcBef>
                <a:spcPts val="0"/>
              </a:spcBef>
              <a:spcAft>
                <a:spcPts val="0"/>
              </a:spcAft>
              <a:defRPr/>
            </a:pPr>
            <a:r>
              <a:rPr lang="en-US" sz="1200" b="0" i="1" kern="0" dirty="0">
                <a:solidFill>
                  <a:prstClr val="black"/>
                </a:solidFill>
                <a:latin typeface="Calibri"/>
                <a:ea typeface="+mn-ea"/>
              </a:rPr>
              <a:t>Loads</a:t>
            </a:r>
          </a:p>
        </p:txBody>
      </p:sp>
      <p:sp>
        <p:nvSpPr>
          <p:cNvPr id="57" name="TextBox 56"/>
          <p:cNvSpPr txBox="1"/>
          <p:nvPr/>
        </p:nvSpPr>
        <p:spPr>
          <a:xfrm>
            <a:off x="1409700" y="4610100"/>
            <a:ext cx="982770" cy="646331"/>
          </a:xfrm>
          <a:prstGeom prst="rect">
            <a:avLst/>
          </a:prstGeom>
          <a:noFill/>
        </p:spPr>
        <p:txBody>
          <a:bodyPr wrap="none" rtlCol="0">
            <a:spAutoFit/>
          </a:bodyPr>
          <a:lstStyle/>
          <a:p>
            <a:pPr eaLnBrk="1" fontAlgn="auto" hangingPunct="1">
              <a:spcBef>
                <a:spcPts val="0"/>
              </a:spcBef>
              <a:spcAft>
                <a:spcPts val="0"/>
              </a:spcAft>
              <a:defRPr/>
            </a:pPr>
            <a:r>
              <a:rPr lang="en-US" sz="1200" b="0" i="1" kern="0" dirty="0">
                <a:solidFill>
                  <a:prstClr val="black"/>
                </a:solidFill>
                <a:latin typeface="Calibri"/>
                <a:ea typeface="+mn-ea"/>
              </a:rPr>
              <a:t>Low</a:t>
            </a:r>
          </a:p>
          <a:p>
            <a:pPr eaLnBrk="1" fontAlgn="auto" hangingPunct="1">
              <a:spcBef>
                <a:spcPts val="0"/>
              </a:spcBef>
              <a:spcAft>
                <a:spcPts val="0"/>
              </a:spcAft>
              <a:defRPr/>
            </a:pPr>
            <a:r>
              <a:rPr lang="en-US" sz="1200" b="0" i="1" kern="0" dirty="0">
                <a:solidFill>
                  <a:prstClr val="black"/>
                </a:solidFill>
                <a:latin typeface="Calibri"/>
                <a:ea typeface="+mn-ea"/>
              </a:rPr>
              <a:t>Temperature</a:t>
            </a:r>
          </a:p>
          <a:p>
            <a:pPr eaLnBrk="1" fontAlgn="auto" hangingPunct="1">
              <a:spcBef>
                <a:spcPts val="0"/>
              </a:spcBef>
              <a:spcAft>
                <a:spcPts val="0"/>
              </a:spcAft>
              <a:defRPr/>
            </a:pPr>
            <a:r>
              <a:rPr lang="en-US" sz="1200" b="0" i="1" kern="0" dirty="0">
                <a:solidFill>
                  <a:prstClr val="black"/>
                </a:solidFill>
                <a:latin typeface="Calibri"/>
                <a:ea typeface="+mn-ea"/>
              </a:rPr>
              <a:t>Loads</a:t>
            </a:r>
          </a:p>
        </p:txBody>
      </p:sp>
      <p:sp>
        <p:nvSpPr>
          <p:cNvPr id="58" name="TextBox 57"/>
          <p:cNvSpPr txBox="1"/>
          <p:nvPr/>
        </p:nvSpPr>
        <p:spPr>
          <a:xfrm>
            <a:off x="3733800" y="5143500"/>
            <a:ext cx="429926" cy="261610"/>
          </a:xfrm>
          <a:prstGeom prst="rect">
            <a:avLst/>
          </a:prstGeom>
          <a:noFill/>
        </p:spPr>
        <p:txBody>
          <a:bodyPr wrap="none" rtlCol="0">
            <a:spAutoFit/>
          </a:bodyPr>
          <a:lstStyle/>
          <a:p>
            <a:pPr algn="l" eaLnBrk="1" fontAlgn="auto" hangingPunct="1">
              <a:spcBef>
                <a:spcPts val="0"/>
              </a:spcBef>
              <a:spcAft>
                <a:spcPts val="0"/>
              </a:spcAft>
              <a:defRPr/>
            </a:pPr>
            <a:r>
              <a:rPr lang="en-US" sz="1100" b="0" i="1" kern="0" dirty="0">
                <a:solidFill>
                  <a:prstClr val="black"/>
                </a:solidFill>
                <a:latin typeface="Calibri"/>
                <a:ea typeface="+mn-ea"/>
              </a:rPr>
              <a:t>20%</a:t>
            </a:r>
          </a:p>
        </p:txBody>
      </p:sp>
      <p:sp>
        <p:nvSpPr>
          <p:cNvPr id="59" name="TextBox 58"/>
          <p:cNvSpPr txBox="1"/>
          <p:nvPr/>
        </p:nvSpPr>
        <p:spPr>
          <a:xfrm>
            <a:off x="3314700" y="4229100"/>
            <a:ext cx="918841" cy="276999"/>
          </a:xfrm>
          <a:prstGeom prst="rect">
            <a:avLst/>
          </a:prstGeom>
          <a:noFill/>
        </p:spPr>
        <p:txBody>
          <a:bodyPr wrap="none" rtlCol="0">
            <a:spAutoFit/>
          </a:bodyPr>
          <a:lstStyle/>
          <a:p>
            <a:pPr algn="l" eaLnBrk="1" fontAlgn="auto" hangingPunct="1">
              <a:spcBef>
                <a:spcPts val="0"/>
              </a:spcBef>
              <a:spcAft>
                <a:spcPts val="0"/>
              </a:spcAft>
              <a:defRPr/>
            </a:pPr>
            <a:r>
              <a:rPr lang="en-US" sz="1200" i="1" kern="0" dirty="0">
                <a:solidFill>
                  <a:srgbClr val="C00000"/>
                </a:solidFill>
                <a:latin typeface="Calibri"/>
                <a:ea typeface="+mn-ea"/>
              </a:rPr>
              <a:t>62</a:t>
            </a:r>
            <a:r>
              <a:rPr lang="en-US" sz="1200" i="1" kern="0" baseline="30000" dirty="0">
                <a:solidFill>
                  <a:srgbClr val="C00000"/>
                </a:solidFill>
                <a:latin typeface="Calibri"/>
                <a:ea typeface="+mn-ea"/>
              </a:rPr>
              <a:t>o</a:t>
            </a:r>
            <a:r>
              <a:rPr lang="en-US" sz="1200" i="1" kern="0" dirty="0">
                <a:solidFill>
                  <a:srgbClr val="C00000"/>
                </a:solidFill>
                <a:latin typeface="Calibri"/>
                <a:ea typeface="+mn-ea"/>
              </a:rPr>
              <a:t>F (290K)</a:t>
            </a:r>
          </a:p>
        </p:txBody>
      </p:sp>
      <p:sp>
        <p:nvSpPr>
          <p:cNvPr id="60" name="TextBox 59"/>
          <p:cNvSpPr txBox="1"/>
          <p:nvPr/>
        </p:nvSpPr>
        <p:spPr>
          <a:xfrm>
            <a:off x="381000" y="4191000"/>
            <a:ext cx="918841" cy="276999"/>
          </a:xfrm>
          <a:prstGeom prst="rect">
            <a:avLst/>
          </a:prstGeom>
          <a:noFill/>
        </p:spPr>
        <p:txBody>
          <a:bodyPr wrap="none" rtlCol="0">
            <a:spAutoFit/>
          </a:bodyPr>
          <a:lstStyle/>
          <a:p>
            <a:pPr algn="l" eaLnBrk="1" fontAlgn="auto" hangingPunct="1">
              <a:spcBef>
                <a:spcPts val="0"/>
              </a:spcBef>
              <a:spcAft>
                <a:spcPts val="0"/>
              </a:spcAft>
              <a:defRPr/>
            </a:pPr>
            <a:r>
              <a:rPr lang="en-US" sz="1200" i="1" kern="0" dirty="0">
                <a:solidFill>
                  <a:srgbClr val="C00000"/>
                </a:solidFill>
                <a:latin typeface="Calibri"/>
                <a:ea typeface="+mn-ea"/>
              </a:rPr>
              <a:t>42</a:t>
            </a:r>
            <a:r>
              <a:rPr lang="en-US" sz="1200" i="1" kern="0" baseline="30000" dirty="0">
                <a:solidFill>
                  <a:srgbClr val="C00000"/>
                </a:solidFill>
                <a:latin typeface="Calibri"/>
                <a:ea typeface="+mn-ea"/>
              </a:rPr>
              <a:t>o</a:t>
            </a:r>
            <a:r>
              <a:rPr lang="en-US" sz="1200" i="1" kern="0" dirty="0">
                <a:solidFill>
                  <a:srgbClr val="C00000"/>
                </a:solidFill>
                <a:latin typeface="Calibri"/>
                <a:ea typeface="+mn-ea"/>
              </a:rPr>
              <a:t>F (279K)</a:t>
            </a:r>
          </a:p>
        </p:txBody>
      </p:sp>
      <p:sp>
        <p:nvSpPr>
          <p:cNvPr id="61" name="TextBox 60"/>
          <p:cNvSpPr txBox="1"/>
          <p:nvPr/>
        </p:nvSpPr>
        <p:spPr>
          <a:xfrm>
            <a:off x="495300" y="3162300"/>
            <a:ext cx="918841" cy="276999"/>
          </a:xfrm>
          <a:prstGeom prst="rect">
            <a:avLst/>
          </a:prstGeom>
          <a:noFill/>
          <a:ln>
            <a:noFill/>
          </a:ln>
        </p:spPr>
        <p:txBody>
          <a:bodyPr wrap="none" rtlCol="0">
            <a:spAutoFit/>
          </a:bodyPr>
          <a:lstStyle/>
          <a:p>
            <a:pPr algn="l" eaLnBrk="1" fontAlgn="auto" hangingPunct="1">
              <a:spcBef>
                <a:spcPts val="0"/>
              </a:spcBef>
              <a:spcAft>
                <a:spcPts val="0"/>
              </a:spcAft>
              <a:defRPr/>
            </a:pPr>
            <a:r>
              <a:rPr lang="en-US" sz="1200" b="0" i="1" kern="0" dirty="0">
                <a:solidFill>
                  <a:srgbClr val="FFC000">
                    <a:lumMod val="75000"/>
                  </a:srgbClr>
                </a:solidFill>
                <a:latin typeface="Calibri"/>
                <a:ea typeface="+mn-ea"/>
              </a:rPr>
              <a:t>11</a:t>
            </a:r>
            <a:r>
              <a:rPr lang="en-US" sz="1200" b="0" i="1" kern="0" baseline="30000" dirty="0">
                <a:solidFill>
                  <a:srgbClr val="FFC000">
                    <a:lumMod val="75000"/>
                  </a:srgbClr>
                </a:solidFill>
                <a:latin typeface="Calibri"/>
                <a:ea typeface="+mn-ea"/>
              </a:rPr>
              <a:t>o</a:t>
            </a:r>
            <a:r>
              <a:rPr lang="en-US" sz="1200" b="0" i="1" kern="0" dirty="0">
                <a:solidFill>
                  <a:srgbClr val="FFC000">
                    <a:lumMod val="75000"/>
                  </a:srgbClr>
                </a:solidFill>
                <a:latin typeface="Calibri"/>
                <a:ea typeface="+mn-ea"/>
              </a:rPr>
              <a:t>F (262K)</a:t>
            </a:r>
          </a:p>
        </p:txBody>
      </p:sp>
      <p:sp>
        <p:nvSpPr>
          <p:cNvPr id="62" name="Rectangle 61"/>
          <p:cNvSpPr/>
          <p:nvPr/>
        </p:nvSpPr>
        <p:spPr>
          <a:xfrm rot="5400000">
            <a:off x="1981200" y="1143000"/>
            <a:ext cx="914400" cy="1143000"/>
          </a:xfrm>
          <a:prstGeom prst="rect">
            <a:avLst/>
          </a:prstGeom>
          <a:solidFill>
            <a:srgbClr val="FFC000">
              <a:lumMod val="20000"/>
              <a:lumOff val="80000"/>
            </a:srgbClr>
          </a:solidFill>
          <a:ln w="12700" cap="flat" cmpd="sng" algn="ctr">
            <a:solidFill>
              <a:srgbClr val="FFC000">
                <a:lumMod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63" name="TextBox 62"/>
          <p:cNvSpPr txBox="1"/>
          <p:nvPr/>
        </p:nvSpPr>
        <p:spPr>
          <a:xfrm>
            <a:off x="2057400" y="1524000"/>
            <a:ext cx="806439" cy="307777"/>
          </a:xfrm>
          <a:prstGeom prst="rect">
            <a:avLst/>
          </a:prstGeom>
          <a:noFill/>
        </p:spPr>
        <p:txBody>
          <a:bodyPr wrap="none" rtlCol="0">
            <a:spAutoFit/>
          </a:bodyPr>
          <a:lstStyle/>
          <a:p>
            <a:pPr algn="l" eaLnBrk="1" fontAlgn="auto" hangingPunct="1">
              <a:spcBef>
                <a:spcPts val="0"/>
              </a:spcBef>
              <a:spcAft>
                <a:spcPts val="0"/>
              </a:spcAft>
              <a:defRPr/>
            </a:pPr>
            <a:r>
              <a:rPr lang="en-US" sz="1400" b="0" i="1" kern="0" dirty="0">
                <a:solidFill>
                  <a:prstClr val="black"/>
                </a:solidFill>
                <a:latin typeface="Calibri"/>
                <a:ea typeface="+mn-ea"/>
              </a:rPr>
              <a:t>Radiator</a:t>
            </a:r>
          </a:p>
        </p:txBody>
      </p:sp>
      <p:sp>
        <p:nvSpPr>
          <p:cNvPr id="64" name="TextBox 63"/>
          <p:cNvSpPr txBox="1"/>
          <p:nvPr/>
        </p:nvSpPr>
        <p:spPr>
          <a:xfrm>
            <a:off x="2438400" y="4686300"/>
            <a:ext cx="593432" cy="461665"/>
          </a:xfrm>
          <a:prstGeom prst="rect">
            <a:avLst/>
          </a:prstGeom>
          <a:noFill/>
        </p:spPr>
        <p:txBody>
          <a:bodyPr wrap="none" rtlCol="0">
            <a:spAutoFit/>
          </a:bodyPr>
          <a:lstStyle/>
          <a:p>
            <a:pPr eaLnBrk="1" fontAlgn="auto" hangingPunct="1">
              <a:spcBef>
                <a:spcPts val="0"/>
              </a:spcBef>
              <a:spcAft>
                <a:spcPts val="0"/>
              </a:spcAft>
              <a:defRPr/>
            </a:pPr>
            <a:r>
              <a:rPr lang="en-US" sz="1200" b="0" i="1" kern="0" dirty="0">
                <a:solidFill>
                  <a:srgbClr val="4472C4">
                    <a:lumMod val="75000"/>
                  </a:srgbClr>
                </a:solidFill>
                <a:latin typeface="Calibri"/>
                <a:ea typeface="+mn-ea"/>
              </a:rPr>
              <a:t>52</a:t>
            </a:r>
            <a:r>
              <a:rPr lang="en-US" sz="1200" b="0" i="1" kern="0" baseline="30000" dirty="0">
                <a:solidFill>
                  <a:srgbClr val="4472C4">
                    <a:lumMod val="75000"/>
                  </a:srgbClr>
                </a:solidFill>
                <a:latin typeface="Calibri"/>
                <a:ea typeface="+mn-ea"/>
              </a:rPr>
              <a:t>o</a:t>
            </a:r>
            <a:r>
              <a:rPr lang="en-US" sz="1200" b="0" i="1" kern="0" dirty="0">
                <a:solidFill>
                  <a:srgbClr val="4472C4">
                    <a:lumMod val="75000"/>
                  </a:srgbClr>
                </a:solidFill>
                <a:latin typeface="Calibri"/>
                <a:ea typeface="+mn-ea"/>
              </a:rPr>
              <a:t>F</a:t>
            </a:r>
          </a:p>
          <a:p>
            <a:pPr eaLnBrk="1" fontAlgn="auto" hangingPunct="1">
              <a:spcBef>
                <a:spcPts val="0"/>
              </a:spcBef>
              <a:spcAft>
                <a:spcPts val="0"/>
              </a:spcAft>
              <a:defRPr/>
            </a:pPr>
            <a:r>
              <a:rPr lang="en-US" sz="1200" b="0" i="1" kern="0" dirty="0">
                <a:solidFill>
                  <a:srgbClr val="4472C4">
                    <a:lumMod val="75000"/>
                  </a:srgbClr>
                </a:solidFill>
                <a:latin typeface="Calibri"/>
                <a:ea typeface="+mn-ea"/>
              </a:rPr>
              <a:t>(284K)</a:t>
            </a:r>
          </a:p>
        </p:txBody>
      </p:sp>
      <p:sp>
        <p:nvSpPr>
          <p:cNvPr id="65" name="TextBox 64"/>
          <p:cNvSpPr txBox="1"/>
          <p:nvPr/>
        </p:nvSpPr>
        <p:spPr>
          <a:xfrm>
            <a:off x="4191000" y="5562600"/>
            <a:ext cx="593432" cy="461665"/>
          </a:xfrm>
          <a:prstGeom prst="rect">
            <a:avLst/>
          </a:prstGeom>
          <a:noFill/>
        </p:spPr>
        <p:txBody>
          <a:bodyPr wrap="none" rtlCol="0">
            <a:spAutoFit/>
          </a:bodyPr>
          <a:lstStyle/>
          <a:p>
            <a:pPr eaLnBrk="1" fontAlgn="auto" hangingPunct="1">
              <a:spcBef>
                <a:spcPts val="0"/>
              </a:spcBef>
              <a:spcAft>
                <a:spcPts val="0"/>
              </a:spcAft>
              <a:defRPr/>
            </a:pPr>
            <a:r>
              <a:rPr lang="en-US" sz="1200" b="0" i="1" kern="0" dirty="0">
                <a:solidFill>
                  <a:srgbClr val="4472C4">
                    <a:lumMod val="75000"/>
                  </a:srgbClr>
                </a:solidFill>
                <a:latin typeface="Calibri"/>
                <a:ea typeface="+mn-ea"/>
              </a:rPr>
              <a:t>62</a:t>
            </a:r>
            <a:r>
              <a:rPr lang="en-US" sz="1200" b="0" i="1" kern="0" baseline="30000" dirty="0">
                <a:solidFill>
                  <a:srgbClr val="4472C4">
                    <a:lumMod val="75000"/>
                  </a:srgbClr>
                </a:solidFill>
                <a:latin typeface="Calibri"/>
                <a:ea typeface="+mn-ea"/>
              </a:rPr>
              <a:t>o</a:t>
            </a:r>
            <a:r>
              <a:rPr lang="en-US" sz="1200" b="0" i="1" kern="0" dirty="0">
                <a:solidFill>
                  <a:srgbClr val="4472C4">
                    <a:lumMod val="75000"/>
                  </a:srgbClr>
                </a:solidFill>
                <a:latin typeface="Calibri"/>
                <a:ea typeface="+mn-ea"/>
              </a:rPr>
              <a:t>F </a:t>
            </a:r>
          </a:p>
          <a:p>
            <a:pPr eaLnBrk="1" fontAlgn="auto" hangingPunct="1">
              <a:spcBef>
                <a:spcPts val="0"/>
              </a:spcBef>
              <a:spcAft>
                <a:spcPts val="0"/>
              </a:spcAft>
              <a:defRPr/>
            </a:pPr>
            <a:r>
              <a:rPr lang="en-US" sz="1200" b="0" i="1" kern="0" dirty="0">
                <a:solidFill>
                  <a:srgbClr val="4472C4">
                    <a:lumMod val="75000"/>
                  </a:srgbClr>
                </a:solidFill>
                <a:latin typeface="Calibri"/>
                <a:ea typeface="+mn-ea"/>
              </a:rPr>
              <a:t>(290K)</a:t>
            </a:r>
          </a:p>
        </p:txBody>
      </p:sp>
      <p:sp>
        <p:nvSpPr>
          <p:cNvPr id="66" name="TextBox 65"/>
          <p:cNvSpPr txBox="1"/>
          <p:nvPr/>
        </p:nvSpPr>
        <p:spPr>
          <a:xfrm>
            <a:off x="2438400" y="5562600"/>
            <a:ext cx="593432" cy="461665"/>
          </a:xfrm>
          <a:prstGeom prst="rect">
            <a:avLst/>
          </a:prstGeom>
          <a:noFill/>
        </p:spPr>
        <p:txBody>
          <a:bodyPr wrap="none" rtlCol="0">
            <a:spAutoFit/>
          </a:bodyPr>
          <a:lstStyle/>
          <a:p>
            <a:pPr eaLnBrk="1" fontAlgn="auto" hangingPunct="1">
              <a:spcBef>
                <a:spcPts val="0"/>
              </a:spcBef>
              <a:spcAft>
                <a:spcPts val="0"/>
              </a:spcAft>
              <a:defRPr/>
            </a:pPr>
            <a:r>
              <a:rPr lang="en-US" sz="1200" b="0" i="1" kern="0" dirty="0">
                <a:solidFill>
                  <a:srgbClr val="4472C4">
                    <a:lumMod val="75000"/>
                  </a:srgbClr>
                </a:solidFill>
                <a:latin typeface="Calibri"/>
                <a:ea typeface="+mn-ea"/>
              </a:rPr>
              <a:t>50</a:t>
            </a:r>
            <a:r>
              <a:rPr lang="en-US" sz="1200" b="0" i="1" kern="0" baseline="30000" dirty="0">
                <a:solidFill>
                  <a:srgbClr val="4472C4">
                    <a:lumMod val="75000"/>
                  </a:srgbClr>
                </a:solidFill>
                <a:latin typeface="Calibri"/>
                <a:ea typeface="+mn-ea"/>
              </a:rPr>
              <a:t>o</a:t>
            </a:r>
            <a:r>
              <a:rPr lang="en-US" sz="1200" b="0" i="1" kern="0" dirty="0">
                <a:solidFill>
                  <a:srgbClr val="4472C4">
                    <a:lumMod val="75000"/>
                  </a:srgbClr>
                </a:solidFill>
                <a:latin typeface="Calibri"/>
                <a:ea typeface="+mn-ea"/>
              </a:rPr>
              <a:t>F </a:t>
            </a:r>
          </a:p>
          <a:p>
            <a:pPr eaLnBrk="1" fontAlgn="auto" hangingPunct="1">
              <a:spcBef>
                <a:spcPts val="0"/>
              </a:spcBef>
              <a:spcAft>
                <a:spcPts val="0"/>
              </a:spcAft>
              <a:defRPr/>
            </a:pPr>
            <a:r>
              <a:rPr lang="en-US" sz="1200" b="0" i="1" kern="0" dirty="0">
                <a:solidFill>
                  <a:srgbClr val="4472C4">
                    <a:lumMod val="75000"/>
                  </a:srgbClr>
                </a:solidFill>
                <a:latin typeface="Calibri"/>
                <a:ea typeface="+mn-ea"/>
              </a:rPr>
              <a:t>(283K)</a:t>
            </a:r>
          </a:p>
        </p:txBody>
      </p:sp>
      <p:sp>
        <p:nvSpPr>
          <p:cNvPr id="67" name="TextBox 66"/>
          <p:cNvSpPr txBox="1"/>
          <p:nvPr/>
        </p:nvSpPr>
        <p:spPr>
          <a:xfrm>
            <a:off x="1257300" y="3581400"/>
            <a:ext cx="593432" cy="461665"/>
          </a:xfrm>
          <a:prstGeom prst="rect">
            <a:avLst/>
          </a:prstGeom>
          <a:noFill/>
        </p:spPr>
        <p:txBody>
          <a:bodyPr wrap="none" rtlCol="0">
            <a:spAutoFit/>
          </a:bodyPr>
          <a:lstStyle/>
          <a:p>
            <a:pPr eaLnBrk="1" fontAlgn="auto" hangingPunct="1">
              <a:spcBef>
                <a:spcPts val="0"/>
              </a:spcBef>
              <a:spcAft>
                <a:spcPts val="0"/>
              </a:spcAft>
              <a:defRPr/>
            </a:pPr>
            <a:r>
              <a:rPr lang="en-US" sz="1200" b="0" i="1" kern="0" dirty="0">
                <a:solidFill>
                  <a:srgbClr val="4472C4">
                    <a:lumMod val="75000"/>
                  </a:srgbClr>
                </a:solidFill>
                <a:latin typeface="Calibri"/>
                <a:ea typeface="+mn-ea"/>
              </a:rPr>
              <a:t>17</a:t>
            </a:r>
            <a:r>
              <a:rPr lang="en-US" sz="1200" b="0" i="1" kern="0" baseline="30000" dirty="0">
                <a:solidFill>
                  <a:srgbClr val="4472C4">
                    <a:lumMod val="75000"/>
                  </a:srgbClr>
                </a:solidFill>
                <a:latin typeface="Calibri"/>
                <a:ea typeface="+mn-ea"/>
              </a:rPr>
              <a:t>o</a:t>
            </a:r>
            <a:r>
              <a:rPr lang="en-US" sz="1200" b="0" i="1" kern="0" dirty="0">
                <a:solidFill>
                  <a:srgbClr val="4472C4">
                    <a:lumMod val="75000"/>
                  </a:srgbClr>
                </a:solidFill>
                <a:latin typeface="Calibri"/>
                <a:ea typeface="+mn-ea"/>
              </a:rPr>
              <a:t>F </a:t>
            </a:r>
          </a:p>
          <a:p>
            <a:pPr eaLnBrk="1" fontAlgn="auto" hangingPunct="1">
              <a:spcBef>
                <a:spcPts val="0"/>
              </a:spcBef>
              <a:spcAft>
                <a:spcPts val="0"/>
              </a:spcAft>
              <a:defRPr/>
            </a:pPr>
            <a:r>
              <a:rPr lang="en-US" sz="1200" b="0" i="1" kern="0" dirty="0">
                <a:solidFill>
                  <a:srgbClr val="4472C4">
                    <a:lumMod val="75000"/>
                  </a:srgbClr>
                </a:solidFill>
                <a:latin typeface="Calibri"/>
                <a:ea typeface="+mn-ea"/>
              </a:rPr>
              <a:t>(265K)</a:t>
            </a:r>
          </a:p>
        </p:txBody>
      </p:sp>
      <p:sp>
        <p:nvSpPr>
          <p:cNvPr id="68" name="TextBox 67"/>
          <p:cNvSpPr txBox="1"/>
          <p:nvPr/>
        </p:nvSpPr>
        <p:spPr>
          <a:xfrm>
            <a:off x="1714500" y="4114800"/>
            <a:ext cx="955198" cy="276999"/>
          </a:xfrm>
          <a:prstGeom prst="rect">
            <a:avLst/>
          </a:prstGeom>
          <a:noFill/>
        </p:spPr>
        <p:txBody>
          <a:bodyPr wrap="none" rtlCol="0">
            <a:spAutoFit/>
          </a:bodyPr>
          <a:lstStyle/>
          <a:p>
            <a:pPr eaLnBrk="1" fontAlgn="auto" hangingPunct="1">
              <a:spcBef>
                <a:spcPts val="0"/>
              </a:spcBef>
              <a:spcAft>
                <a:spcPts val="0"/>
              </a:spcAft>
              <a:defRPr/>
            </a:pPr>
            <a:r>
              <a:rPr lang="en-US" sz="1200" b="0" i="1" kern="0" dirty="0">
                <a:solidFill>
                  <a:srgbClr val="4472C4">
                    <a:lumMod val="75000"/>
                  </a:srgbClr>
                </a:solidFill>
                <a:latin typeface="Calibri"/>
                <a:ea typeface="+mn-ea"/>
              </a:rPr>
              <a:t>Bypass=84%</a:t>
            </a:r>
          </a:p>
        </p:txBody>
      </p:sp>
      <p:sp>
        <p:nvSpPr>
          <p:cNvPr id="69" name="TextBox 68"/>
          <p:cNvSpPr txBox="1"/>
          <p:nvPr/>
        </p:nvSpPr>
        <p:spPr>
          <a:xfrm>
            <a:off x="1981200" y="3771900"/>
            <a:ext cx="611065" cy="276999"/>
          </a:xfrm>
          <a:prstGeom prst="rect">
            <a:avLst/>
          </a:prstGeom>
          <a:noFill/>
        </p:spPr>
        <p:txBody>
          <a:bodyPr wrap="none" rtlCol="0">
            <a:spAutoFit/>
          </a:bodyPr>
          <a:lstStyle/>
          <a:p>
            <a:pPr algn="l" eaLnBrk="1" fontAlgn="auto" hangingPunct="1">
              <a:spcBef>
                <a:spcPts val="0"/>
              </a:spcBef>
              <a:spcAft>
                <a:spcPts val="0"/>
              </a:spcAft>
              <a:defRPr/>
            </a:pPr>
            <a:r>
              <a:rPr lang="en-US" sz="1200" b="0" i="1" kern="0" dirty="0">
                <a:solidFill>
                  <a:prstClr val="black"/>
                </a:solidFill>
                <a:latin typeface="Symbol" panose="05050102010706020507" pitchFamily="18" charset="2"/>
                <a:ea typeface="+mn-ea"/>
                <a:sym typeface="Symbol" panose="05050102010706020507" pitchFamily="18" charset="2"/>
              </a:rPr>
              <a:t></a:t>
            </a:r>
            <a:r>
              <a:rPr lang="en-US" sz="1200" b="0" i="1" kern="0" dirty="0">
                <a:solidFill>
                  <a:prstClr val="black"/>
                </a:solidFill>
                <a:latin typeface="Calibri"/>
                <a:ea typeface="+mn-ea"/>
              </a:rPr>
              <a:t>=0.85</a:t>
            </a:r>
          </a:p>
        </p:txBody>
      </p:sp>
      <p:sp>
        <p:nvSpPr>
          <p:cNvPr id="70" name="TextBox 69"/>
          <p:cNvSpPr txBox="1"/>
          <p:nvPr/>
        </p:nvSpPr>
        <p:spPr>
          <a:xfrm>
            <a:off x="4648200" y="3771900"/>
            <a:ext cx="611065" cy="276999"/>
          </a:xfrm>
          <a:prstGeom prst="rect">
            <a:avLst/>
          </a:prstGeom>
          <a:noFill/>
        </p:spPr>
        <p:txBody>
          <a:bodyPr wrap="none" rtlCol="0">
            <a:spAutoFit/>
          </a:bodyPr>
          <a:lstStyle/>
          <a:p>
            <a:pPr algn="l" eaLnBrk="1" fontAlgn="auto" hangingPunct="1">
              <a:spcBef>
                <a:spcPts val="0"/>
              </a:spcBef>
              <a:spcAft>
                <a:spcPts val="0"/>
              </a:spcAft>
              <a:defRPr/>
            </a:pPr>
            <a:r>
              <a:rPr lang="en-US" sz="1200" b="0" i="1" kern="0" dirty="0">
                <a:solidFill>
                  <a:prstClr val="black"/>
                </a:solidFill>
                <a:latin typeface="Symbol" panose="05050102010706020507" pitchFamily="18" charset="2"/>
                <a:ea typeface="+mn-ea"/>
                <a:sym typeface="Symbol" panose="05050102010706020507" pitchFamily="18" charset="2"/>
              </a:rPr>
              <a:t></a:t>
            </a:r>
            <a:r>
              <a:rPr lang="en-US" sz="1200" b="0" i="1" kern="0" dirty="0">
                <a:solidFill>
                  <a:prstClr val="black"/>
                </a:solidFill>
                <a:latin typeface="Calibri"/>
                <a:ea typeface="+mn-ea"/>
              </a:rPr>
              <a:t>=0.85</a:t>
            </a:r>
          </a:p>
        </p:txBody>
      </p:sp>
      <p:sp>
        <p:nvSpPr>
          <p:cNvPr id="71" name="TextBox 70"/>
          <p:cNvSpPr txBox="1"/>
          <p:nvPr/>
        </p:nvSpPr>
        <p:spPr>
          <a:xfrm>
            <a:off x="3124200" y="5676900"/>
            <a:ext cx="611065" cy="276999"/>
          </a:xfrm>
          <a:prstGeom prst="rect">
            <a:avLst/>
          </a:prstGeom>
          <a:noFill/>
        </p:spPr>
        <p:txBody>
          <a:bodyPr wrap="none" rtlCol="0">
            <a:spAutoFit/>
          </a:bodyPr>
          <a:lstStyle/>
          <a:p>
            <a:pPr algn="l" eaLnBrk="1" fontAlgn="auto" hangingPunct="1">
              <a:spcBef>
                <a:spcPts val="0"/>
              </a:spcBef>
              <a:spcAft>
                <a:spcPts val="0"/>
              </a:spcAft>
              <a:defRPr/>
            </a:pPr>
            <a:r>
              <a:rPr lang="en-US" sz="1200" b="0" i="1" kern="0" dirty="0">
                <a:solidFill>
                  <a:prstClr val="black"/>
                </a:solidFill>
                <a:latin typeface="Symbol" panose="05050102010706020507" pitchFamily="18" charset="2"/>
                <a:ea typeface="+mn-ea"/>
                <a:sym typeface="Symbol" panose="05050102010706020507" pitchFamily="18" charset="2"/>
              </a:rPr>
              <a:t></a:t>
            </a:r>
            <a:r>
              <a:rPr lang="en-US" sz="1200" b="0" i="1" kern="0" dirty="0">
                <a:solidFill>
                  <a:prstClr val="black"/>
                </a:solidFill>
                <a:latin typeface="Calibri"/>
                <a:ea typeface="+mn-ea"/>
              </a:rPr>
              <a:t>=0.83</a:t>
            </a:r>
          </a:p>
        </p:txBody>
      </p:sp>
      <p:sp>
        <p:nvSpPr>
          <p:cNvPr id="72" name="Right Arrow 71"/>
          <p:cNvSpPr/>
          <p:nvPr/>
        </p:nvSpPr>
        <p:spPr>
          <a:xfrm>
            <a:off x="762000" y="4724400"/>
            <a:ext cx="266700" cy="342900"/>
          </a:xfrm>
          <a:prstGeom prst="rightArrow">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73" name="Right Arrow 72"/>
          <p:cNvSpPr/>
          <p:nvPr/>
        </p:nvSpPr>
        <p:spPr>
          <a:xfrm rot="16200000">
            <a:off x="4914900" y="5867400"/>
            <a:ext cx="266700" cy="342900"/>
          </a:xfrm>
          <a:prstGeom prst="rightArrow">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74" name="TextBox 73"/>
          <p:cNvSpPr txBox="1"/>
          <p:nvPr/>
        </p:nvSpPr>
        <p:spPr>
          <a:xfrm>
            <a:off x="46892" y="4724400"/>
            <a:ext cx="750526" cy="307777"/>
          </a:xfrm>
          <a:prstGeom prst="rect">
            <a:avLst/>
          </a:prstGeom>
          <a:noFill/>
        </p:spPr>
        <p:txBody>
          <a:bodyPr wrap="none" rtlCol="0">
            <a:spAutoFit/>
          </a:bodyPr>
          <a:lstStyle/>
          <a:p>
            <a:pPr algn="l" eaLnBrk="1" fontAlgn="auto" hangingPunct="1">
              <a:spcBef>
                <a:spcPts val="0"/>
              </a:spcBef>
              <a:spcAft>
                <a:spcPts val="0"/>
              </a:spcAft>
              <a:defRPr/>
            </a:pPr>
            <a:r>
              <a:rPr lang="en-US" sz="1400" b="0" i="1" kern="0" dirty="0">
                <a:solidFill>
                  <a:prstClr val="black"/>
                </a:solidFill>
                <a:latin typeface="Calibri"/>
                <a:ea typeface="+mn-ea"/>
              </a:rPr>
              <a:t>1000 W</a:t>
            </a:r>
          </a:p>
        </p:txBody>
      </p:sp>
      <p:sp>
        <p:nvSpPr>
          <p:cNvPr id="75" name="TextBox 74"/>
          <p:cNvSpPr txBox="1"/>
          <p:nvPr/>
        </p:nvSpPr>
        <p:spPr>
          <a:xfrm>
            <a:off x="4724400" y="6096000"/>
            <a:ext cx="750526" cy="307777"/>
          </a:xfrm>
          <a:prstGeom prst="rect">
            <a:avLst/>
          </a:prstGeom>
          <a:noFill/>
        </p:spPr>
        <p:txBody>
          <a:bodyPr wrap="none" rtlCol="0">
            <a:spAutoFit/>
          </a:bodyPr>
          <a:lstStyle/>
          <a:p>
            <a:pPr algn="l" eaLnBrk="1" fontAlgn="auto" hangingPunct="1">
              <a:spcBef>
                <a:spcPts val="0"/>
              </a:spcBef>
              <a:spcAft>
                <a:spcPts val="0"/>
              </a:spcAft>
              <a:defRPr/>
            </a:pPr>
            <a:r>
              <a:rPr lang="en-US" sz="1400" b="0" i="1" kern="0" dirty="0">
                <a:solidFill>
                  <a:prstClr val="black"/>
                </a:solidFill>
                <a:latin typeface="Calibri"/>
                <a:ea typeface="+mn-ea"/>
              </a:rPr>
              <a:t>1500 W</a:t>
            </a:r>
          </a:p>
        </p:txBody>
      </p:sp>
      <p:sp>
        <p:nvSpPr>
          <p:cNvPr id="76" name="Right Arrow 75"/>
          <p:cNvSpPr/>
          <p:nvPr/>
        </p:nvSpPr>
        <p:spPr>
          <a:xfrm rot="5400000" flipH="1">
            <a:off x="2209800" y="838200"/>
            <a:ext cx="266700" cy="342900"/>
          </a:xfrm>
          <a:prstGeom prst="rightArrow">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77" name="TextBox 76"/>
          <p:cNvSpPr txBox="1"/>
          <p:nvPr/>
        </p:nvSpPr>
        <p:spPr>
          <a:xfrm>
            <a:off x="2438400" y="762000"/>
            <a:ext cx="902811" cy="307777"/>
          </a:xfrm>
          <a:prstGeom prst="rect">
            <a:avLst/>
          </a:prstGeom>
          <a:noFill/>
        </p:spPr>
        <p:txBody>
          <a:bodyPr wrap="none" rtlCol="0">
            <a:spAutoFit/>
          </a:bodyPr>
          <a:lstStyle/>
          <a:p>
            <a:pPr algn="l" eaLnBrk="1" fontAlgn="auto" hangingPunct="1">
              <a:spcBef>
                <a:spcPts val="0"/>
              </a:spcBef>
              <a:spcAft>
                <a:spcPts val="0"/>
              </a:spcAft>
              <a:defRPr/>
            </a:pPr>
            <a:r>
              <a:rPr lang="en-US" sz="1400" b="0" i="1" kern="0" dirty="0">
                <a:solidFill>
                  <a:prstClr val="black"/>
                </a:solidFill>
                <a:latin typeface="Calibri"/>
                <a:ea typeface="+mn-ea"/>
              </a:rPr>
              <a:t>Q=3.7 kW</a:t>
            </a:r>
          </a:p>
        </p:txBody>
      </p:sp>
      <p:sp>
        <p:nvSpPr>
          <p:cNvPr id="78" name="TextBox 77"/>
          <p:cNvSpPr txBox="1"/>
          <p:nvPr/>
        </p:nvSpPr>
        <p:spPr>
          <a:xfrm>
            <a:off x="5905500" y="3543300"/>
            <a:ext cx="593432" cy="461665"/>
          </a:xfrm>
          <a:prstGeom prst="rect">
            <a:avLst/>
          </a:prstGeom>
          <a:noFill/>
        </p:spPr>
        <p:txBody>
          <a:bodyPr wrap="none" rtlCol="0">
            <a:spAutoFit/>
          </a:bodyPr>
          <a:lstStyle/>
          <a:p>
            <a:pPr eaLnBrk="1" fontAlgn="auto" hangingPunct="1">
              <a:spcBef>
                <a:spcPts val="0"/>
              </a:spcBef>
              <a:spcAft>
                <a:spcPts val="0"/>
              </a:spcAft>
              <a:defRPr/>
            </a:pPr>
            <a:r>
              <a:rPr lang="en-US" sz="1200" b="0" i="1" kern="0" dirty="0">
                <a:solidFill>
                  <a:srgbClr val="4472C4">
                    <a:lumMod val="75000"/>
                  </a:srgbClr>
                </a:solidFill>
                <a:latin typeface="Calibri"/>
                <a:ea typeface="+mn-ea"/>
              </a:rPr>
              <a:t>64</a:t>
            </a:r>
            <a:r>
              <a:rPr lang="en-US" sz="1200" b="0" i="1" kern="0" baseline="30000" dirty="0">
                <a:solidFill>
                  <a:srgbClr val="4472C4">
                    <a:lumMod val="75000"/>
                  </a:srgbClr>
                </a:solidFill>
                <a:latin typeface="Calibri"/>
                <a:ea typeface="+mn-ea"/>
              </a:rPr>
              <a:t>o</a:t>
            </a:r>
            <a:r>
              <a:rPr lang="en-US" sz="1200" b="0" i="1" kern="0" dirty="0">
                <a:solidFill>
                  <a:srgbClr val="4472C4">
                    <a:lumMod val="75000"/>
                  </a:srgbClr>
                </a:solidFill>
                <a:latin typeface="Calibri"/>
                <a:ea typeface="+mn-ea"/>
              </a:rPr>
              <a:t>F </a:t>
            </a:r>
          </a:p>
          <a:p>
            <a:pPr eaLnBrk="1" fontAlgn="auto" hangingPunct="1">
              <a:spcBef>
                <a:spcPts val="0"/>
              </a:spcBef>
              <a:spcAft>
                <a:spcPts val="0"/>
              </a:spcAft>
              <a:defRPr/>
            </a:pPr>
            <a:r>
              <a:rPr lang="en-US" sz="1200" b="0" i="1" kern="0" dirty="0">
                <a:solidFill>
                  <a:srgbClr val="4472C4">
                    <a:lumMod val="75000"/>
                  </a:srgbClr>
                </a:solidFill>
                <a:latin typeface="Calibri"/>
                <a:ea typeface="+mn-ea"/>
              </a:rPr>
              <a:t>(291K)</a:t>
            </a:r>
          </a:p>
        </p:txBody>
      </p:sp>
      <p:sp>
        <p:nvSpPr>
          <p:cNvPr id="79" name="TextBox 78"/>
          <p:cNvSpPr txBox="1"/>
          <p:nvPr/>
        </p:nvSpPr>
        <p:spPr>
          <a:xfrm>
            <a:off x="3200400" y="3238500"/>
            <a:ext cx="909223" cy="276999"/>
          </a:xfrm>
          <a:prstGeom prst="rect">
            <a:avLst/>
          </a:prstGeom>
          <a:noFill/>
        </p:spPr>
        <p:txBody>
          <a:bodyPr wrap="none" rtlCol="0">
            <a:spAutoFit/>
          </a:bodyPr>
          <a:lstStyle/>
          <a:p>
            <a:pPr eaLnBrk="1" fontAlgn="auto" hangingPunct="1">
              <a:spcBef>
                <a:spcPts val="0"/>
              </a:spcBef>
              <a:spcAft>
                <a:spcPts val="0"/>
              </a:spcAft>
              <a:defRPr/>
            </a:pPr>
            <a:r>
              <a:rPr lang="en-US" sz="1200" b="0" i="1" kern="0" dirty="0">
                <a:solidFill>
                  <a:srgbClr val="FFC000">
                    <a:lumMod val="75000"/>
                  </a:srgbClr>
                </a:solidFill>
                <a:latin typeface="Calibri"/>
                <a:ea typeface="+mn-ea"/>
              </a:rPr>
              <a:t>14</a:t>
            </a:r>
            <a:r>
              <a:rPr lang="en-US" sz="1200" b="0" i="1" kern="0" baseline="30000" dirty="0">
                <a:solidFill>
                  <a:srgbClr val="FFC000">
                    <a:lumMod val="75000"/>
                  </a:srgbClr>
                </a:solidFill>
                <a:latin typeface="Calibri"/>
                <a:ea typeface="+mn-ea"/>
              </a:rPr>
              <a:t>o</a:t>
            </a:r>
            <a:r>
              <a:rPr lang="en-US" sz="1200" b="0" i="1" kern="0" dirty="0">
                <a:solidFill>
                  <a:srgbClr val="FFC000">
                    <a:lumMod val="75000"/>
                  </a:srgbClr>
                </a:solidFill>
                <a:latin typeface="Calibri"/>
                <a:ea typeface="+mn-ea"/>
              </a:rPr>
              <a:t>F (263K)</a:t>
            </a:r>
          </a:p>
        </p:txBody>
      </p:sp>
      <p:sp>
        <p:nvSpPr>
          <p:cNvPr id="80" name="TextBox 79"/>
          <p:cNvSpPr txBox="1"/>
          <p:nvPr/>
        </p:nvSpPr>
        <p:spPr>
          <a:xfrm>
            <a:off x="5105400" y="1447800"/>
            <a:ext cx="593432" cy="461665"/>
          </a:xfrm>
          <a:prstGeom prst="rect">
            <a:avLst/>
          </a:prstGeom>
          <a:noFill/>
        </p:spPr>
        <p:txBody>
          <a:bodyPr wrap="none" rtlCol="0">
            <a:spAutoFit/>
          </a:bodyPr>
          <a:lstStyle/>
          <a:p>
            <a:pPr eaLnBrk="1" fontAlgn="auto" hangingPunct="1">
              <a:spcBef>
                <a:spcPts val="0"/>
              </a:spcBef>
              <a:spcAft>
                <a:spcPts val="0"/>
              </a:spcAft>
              <a:defRPr/>
            </a:pPr>
            <a:r>
              <a:rPr lang="en-US" sz="1200" b="0" i="1" kern="0" dirty="0">
                <a:solidFill>
                  <a:srgbClr val="FFC000">
                    <a:lumMod val="75000"/>
                  </a:srgbClr>
                </a:solidFill>
                <a:latin typeface="Calibri"/>
                <a:ea typeface="+mn-ea"/>
              </a:rPr>
              <a:t>19</a:t>
            </a:r>
            <a:r>
              <a:rPr lang="en-US" sz="1200" b="0" i="1" kern="0" baseline="30000" dirty="0">
                <a:solidFill>
                  <a:srgbClr val="FFC000">
                    <a:lumMod val="75000"/>
                  </a:srgbClr>
                </a:solidFill>
                <a:latin typeface="Calibri"/>
                <a:ea typeface="+mn-ea"/>
              </a:rPr>
              <a:t>o</a:t>
            </a:r>
            <a:r>
              <a:rPr lang="en-US" sz="1200" b="0" i="1" kern="0" dirty="0">
                <a:solidFill>
                  <a:srgbClr val="FFC000">
                    <a:lumMod val="75000"/>
                  </a:srgbClr>
                </a:solidFill>
                <a:latin typeface="Calibri"/>
                <a:ea typeface="+mn-ea"/>
              </a:rPr>
              <a:t>F </a:t>
            </a:r>
          </a:p>
          <a:p>
            <a:pPr eaLnBrk="1" fontAlgn="auto" hangingPunct="1">
              <a:spcBef>
                <a:spcPts val="0"/>
              </a:spcBef>
              <a:spcAft>
                <a:spcPts val="0"/>
              </a:spcAft>
              <a:defRPr/>
            </a:pPr>
            <a:r>
              <a:rPr lang="en-US" sz="1200" b="0" i="1" kern="0" dirty="0">
                <a:solidFill>
                  <a:srgbClr val="FFC000">
                    <a:lumMod val="75000"/>
                  </a:srgbClr>
                </a:solidFill>
                <a:latin typeface="Calibri"/>
                <a:ea typeface="+mn-ea"/>
              </a:rPr>
              <a:t>(266K)</a:t>
            </a:r>
          </a:p>
        </p:txBody>
      </p:sp>
      <p:cxnSp>
        <p:nvCxnSpPr>
          <p:cNvPr id="81" name="Straight Arrow Connector 80"/>
          <p:cNvCxnSpPr/>
          <p:nvPr/>
        </p:nvCxnSpPr>
        <p:spPr>
          <a:xfrm flipV="1">
            <a:off x="6248400" y="1524000"/>
            <a:ext cx="0" cy="571500"/>
          </a:xfrm>
          <a:prstGeom prst="straightConnector1">
            <a:avLst/>
          </a:prstGeom>
          <a:noFill/>
          <a:ln w="6350" cap="flat" cmpd="sng" algn="ctr">
            <a:solidFill>
              <a:srgbClr val="FFC000">
                <a:lumMod val="75000"/>
              </a:srgbClr>
            </a:solidFill>
            <a:prstDash val="solid"/>
            <a:miter lim="800000"/>
            <a:tailEnd type="triangle"/>
          </a:ln>
          <a:effectLst/>
        </p:spPr>
      </p:cxnSp>
      <p:sp>
        <p:nvSpPr>
          <p:cNvPr id="82" name="TextBox 81"/>
          <p:cNvSpPr txBox="1"/>
          <p:nvPr/>
        </p:nvSpPr>
        <p:spPr>
          <a:xfrm>
            <a:off x="3619500" y="3581400"/>
            <a:ext cx="593432" cy="461665"/>
          </a:xfrm>
          <a:prstGeom prst="rect">
            <a:avLst/>
          </a:prstGeom>
          <a:noFill/>
        </p:spPr>
        <p:txBody>
          <a:bodyPr wrap="none" rtlCol="0">
            <a:spAutoFit/>
          </a:bodyPr>
          <a:lstStyle/>
          <a:p>
            <a:pPr eaLnBrk="1" fontAlgn="auto" hangingPunct="1">
              <a:spcBef>
                <a:spcPts val="0"/>
              </a:spcBef>
              <a:spcAft>
                <a:spcPts val="0"/>
              </a:spcAft>
              <a:defRPr/>
            </a:pPr>
            <a:r>
              <a:rPr lang="en-US" sz="1200" b="0" i="1" kern="0" dirty="0">
                <a:solidFill>
                  <a:srgbClr val="4472C4">
                    <a:lumMod val="75000"/>
                  </a:srgbClr>
                </a:solidFill>
                <a:latin typeface="Calibri"/>
                <a:ea typeface="+mn-ea"/>
              </a:rPr>
              <a:t>20</a:t>
            </a:r>
            <a:r>
              <a:rPr lang="en-US" sz="1200" b="0" i="1" kern="0" baseline="30000" dirty="0">
                <a:solidFill>
                  <a:srgbClr val="4472C4">
                    <a:lumMod val="75000"/>
                  </a:srgbClr>
                </a:solidFill>
                <a:latin typeface="Calibri"/>
                <a:ea typeface="+mn-ea"/>
              </a:rPr>
              <a:t>o</a:t>
            </a:r>
            <a:r>
              <a:rPr lang="en-US" sz="1200" b="0" i="1" kern="0" dirty="0">
                <a:solidFill>
                  <a:srgbClr val="4472C4">
                    <a:lumMod val="75000"/>
                  </a:srgbClr>
                </a:solidFill>
                <a:latin typeface="Calibri"/>
                <a:ea typeface="+mn-ea"/>
              </a:rPr>
              <a:t>F </a:t>
            </a:r>
          </a:p>
          <a:p>
            <a:pPr eaLnBrk="1" fontAlgn="auto" hangingPunct="1">
              <a:spcBef>
                <a:spcPts val="0"/>
              </a:spcBef>
              <a:spcAft>
                <a:spcPts val="0"/>
              </a:spcAft>
              <a:defRPr/>
            </a:pPr>
            <a:r>
              <a:rPr lang="en-US" sz="1200" b="0" i="1" kern="0" dirty="0">
                <a:solidFill>
                  <a:srgbClr val="4472C4">
                    <a:lumMod val="75000"/>
                  </a:srgbClr>
                </a:solidFill>
                <a:latin typeface="Calibri"/>
                <a:ea typeface="+mn-ea"/>
              </a:rPr>
              <a:t>(267K)</a:t>
            </a:r>
          </a:p>
        </p:txBody>
      </p:sp>
      <p:sp>
        <p:nvSpPr>
          <p:cNvPr id="83" name="TextBox 82"/>
          <p:cNvSpPr txBox="1"/>
          <p:nvPr/>
        </p:nvSpPr>
        <p:spPr>
          <a:xfrm>
            <a:off x="4533900" y="4114800"/>
            <a:ext cx="955198" cy="276999"/>
          </a:xfrm>
          <a:prstGeom prst="rect">
            <a:avLst/>
          </a:prstGeom>
          <a:noFill/>
        </p:spPr>
        <p:txBody>
          <a:bodyPr wrap="none" rtlCol="0">
            <a:spAutoFit/>
          </a:bodyPr>
          <a:lstStyle/>
          <a:p>
            <a:pPr eaLnBrk="1" fontAlgn="auto" hangingPunct="1">
              <a:spcBef>
                <a:spcPts val="0"/>
              </a:spcBef>
              <a:spcAft>
                <a:spcPts val="0"/>
              </a:spcAft>
              <a:defRPr/>
            </a:pPr>
            <a:r>
              <a:rPr lang="en-US" sz="1200" b="0" i="1" kern="0" dirty="0">
                <a:solidFill>
                  <a:srgbClr val="4472C4">
                    <a:lumMod val="75000"/>
                  </a:srgbClr>
                </a:solidFill>
                <a:latin typeface="Calibri"/>
                <a:ea typeface="+mn-ea"/>
              </a:rPr>
              <a:t>Bypass=96%</a:t>
            </a:r>
          </a:p>
        </p:txBody>
      </p:sp>
      <p:sp>
        <p:nvSpPr>
          <p:cNvPr id="84" name="TextBox 83"/>
          <p:cNvSpPr txBox="1"/>
          <p:nvPr/>
        </p:nvSpPr>
        <p:spPr>
          <a:xfrm>
            <a:off x="3429000" y="2552700"/>
            <a:ext cx="876650" cy="276999"/>
          </a:xfrm>
          <a:prstGeom prst="rect">
            <a:avLst/>
          </a:prstGeom>
          <a:noFill/>
        </p:spPr>
        <p:txBody>
          <a:bodyPr wrap="none" rtlCol="0">
            <a:spAutoFit/>
          </a:bodyPr>
          <a:lstStyle/>
          <a:p>
            <a:pPr eaLnBrk="1" fontAlgn="auto" hangingPunct="1">
              <a:spcBef>
                <a:spcPts val="0"/>
              </a:spcBef>
              <a:spcAft>
                <a:spcPts val="0"/>
              </a:spcAft>
              <a:defRPr/>
            </a:pPr>
            <a:r>
              <a:rPr lang="en-US" sz="1200" b="0" i="1" kern="0" dirty="0">
                <a:solidFill>
                  <a:srgbClr val="FFC000">
                    <a:lumMod val="75000"/>
                  </a:srgbClr>
                </a:solidFill>
                <a:latin typeface="Calibri"/>
                <a:ea typeface="+mn-ea"/>
              </a:rPr>
              <a:t>Bypass=0%</a:t>
            </a:r>
          </a:p>
        </p:txBody>
      </p:sp>
      <p:sp>
        <p:nvSpPr>
          <p:cNvPr id="85" name="TextBox 84"/>
          <p:cNvSpPr txBox="1"/>
          <p:nvPr/>
        </p:nvSpPr>
        <p:spPr>
          <a:xfrm>
            <a:off x="4914900" y="1143000"/>
            <a:ext cx="872355" cy="307777"/>
          </a:xfrm>
          <a:prstGeom prst="rect">
            <a:avLst/>
          </a:prstGeom>
          <a:noFill/>
        </p:spPr>
        <p:txBody>
          <a:bodyPr wrap="none" rtlCol="0">
            <a:spAutoFit/>
          </a:bodyPr>
          <a:lstStyle/>
          <a:p>
            <a:pPr algn="l" eaLnBrk="1" fontAlgn="auto" hangingPunct="1">
              <a:spcBef>
                <a:spcPts val="0"/>
              </a:spcBef>
              <a:spcAft>
                <a:spcPts val="0"/>
              </a:spcAft>
              <a:defRPr/>
            </a:pPr>
            <a:r>
              <a:rPr lang="en-US" sz="1400" b="0" i="1" kern="0" dirty="0">
                <a:solidFill>
                  <a:srgbClr val="FFC000">
                    <a:lumMod val="75000"/>
                  </a:srgbClr>
                </a:solidFill>
                <a:latin typeface="Calibri"/>
                <a:ea typeface="+mn-ea"/>
              </a:rPr>
              <a:t>HFE 7200</a:t>
            </a:r>
          </a:p>
        </p:txBody>
      </p:sp>
      <p:sp>
        <p:nvSpPr>
          <p:cNvPr id="86" name="TextBox 85"/>
          <p:cNvSpPr txBox="1"/>
          <p:nvPr/>
        </p:nvSpPr>
        <p:spPr>
          <a:xfrm>
            <a:off x="2171700" y="1752600"/>
            <a:ext cx="561372" cy="261610"/>
          </a:xfrm>
          <a:prstGeom prst="rect">
            <a:avLst/>
          </a:prstGeom>
          <a:noFill/>
        </p:spPr>
        <p:txBody>
          <a:bodyPr wrap="none" rtlCol="0">
            <a:spAutoFit/>
          </a:bodyPr>
          <a:lstStyle/>
          <a:p>
            <a:pPr algn="l" eaLnBrk="1" fontAlgn="auto" hangingPunct="1">
              <a:spcBef>
                <a:spcPts val="0"/>
              </a:spcBef>
              <a:spcAft>
                <a:spcPts val="0"/>
              </a:spcAft>
              <a:defRPr/>
            </a:pPr>
            <a:r>
              <a:rPr lang="en-US" sz="1100" b="0" i="1" kern="0" dirty="0">
                <a:solidFill>
                  <a:prstClr val="black"/>
                </a:solidFill>
                <a:latin typeface="Calibri"/>
                <a:ea typeface="+mn-ea"/>
              </a:rPr>
              <a:t>(173K)</a:t>
            </a:r>
          </a:p>
        </p:txBody>
      </p:sp>
      <p:sp>
        <p:nvSpPr>
          <p:cNvPr id="87" name="Rectangle 86"/>
          <p:cNvSpPr/>
          <p:nvPr/>
        </p:nvSpPr>
        <p:spPr>
          <a:xfrm>
            <a:off x="5829300" y="2743200"/>
            <a:ext cx="304800" cy="381000"/>
          </a:xfrm>
          <a:prstGeom prst="rect">
            <a:avLst/>
          </a:prstGeom>
          <a:solidFill>
            <a:srgbClr val="ED7D31">
              <a:lumMod val="60000"/>
              <a:lumOff val="40000"/>
            </a:srgbClr>
          </a:solidFill>
          <a:ln w="12700" cap="flat" cmpd="sng" algn="ctr">
            <a:solidFill>
              <a:srgbClr val="5B9BD5"/>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grpSp>
        <p:nvGrpSpPr>
          <p:cNvPr id="88" name="Group 87"/>
          <p:cNvGrpSpPr/>
          <p:nvPr/>
        </p:nvGrpSpPr>
        <p:grpSpPr>
          <a:xfrm>
            <a:off x="1333500" y="2400300"/>
            <a:ext cx="304800" cy="381000"/>
            <a:chOff x="4610100" y="2171700"/>
            <a:chExt cx="304800" cy="381000"/>
          </a:xfrm>
        </p:grpSpPr>
        <p:sp>
          <p:nvSpPr>
            <p:cNvPr id="89" name="Rectangle 88"/>
            <p:cNvSpPr/>
            <p:nvPr/>
          </p:nvSpPr>
          <p:spPr>
            <a:xfrm>
              <a:off x="4610100" y="2171700"/>
              <a:ext cx="152400" cy="381000"/>
            </a:xfrm>
            <a:prstGeom prst="rect">
              <a:avLst/>
            </a:prstGeom>
            <a:solidFill>
              <a:srgbClr val="4472C4">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90" name="Rectangle 89"/>
            <p:cNvSpPr/>
            <p:nvPr/>
          </p:nvSpPr>
          <p:spPr>
            <a:xfrm>
              <a:off x="4762500" y="2171700"/>
              <a:ext cx="152400" cy="3810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grpSp>
      <p:cxnSp>
        <p:nvCxnSpPr>
          <p:cNvPr id="91" name="Elbow Connector 90"/>
          <p:cNvCxnSpPr>
            <a:stCxn id="96" idx="0"/>
            <a:endCxn id="62" idx="0"/>
          </p:cNvCxnSpPr>
          <p:nvPr/>
        </p:nvCxnSpPr>
        <p:spPr>
          <a:xfrm rot="16200000" flipV="1">
            <a:off x="2990850" y="1733550"/>
            <a:ext cx="457200" cy="419100"/>
          </a:xfrm>
          <a:prstGeom prst="bentConnector2">
            <a:avLst/>
          </a:prstGeom>
          <a:noFill/>
          <a:ln w="15875" cap="flat" cmpd="sng" algn="ctr">
            <a:solidFill>
              <a:srgbClr val="FFC000">
                <a:lumMod val="75000"/>
              </a:srgbClr>
            </a:solidFill>
            <a:prstDash val="solid"/>
            <a:miter lim="800000"/>
            <a:tailEnd type="triangle"/>
          </a:ln>
          <a:effectLst/>
        </p:spPr>
      </p:cxnSp>
      <p:cxnSp>
        <p:nvCxnSpPr>
          <p:cNvPr id="92" name="Elbow Connector 91"/>
          <p:cNvCxnSpPr>
            <a:stCxn id="14" idx="0"/>
            <a:endCxn id="96" idx="4"/>
          </p:cNvCxnSpPr>
          <p:nvPr/>
        </p:nvCxnSpPr>
        <p:spPr>
          <a:xfrm rot="16200000" flipH="1" flipV="1">
            <a:off x="4381500" y="723900"/>
            <a:ext cx="647700" cy="2552700"/>
          </a:xfrm>
          <a:prstGeom prst="bentConnector5">
            <a:avLst>
              <a:gd name="adj1" fmla="val -35294"/>
              <a:gd name="adj2" fmla="val 51493"/>
              <a:gd name="adj3" fmla="val 205883"/>
            </a:avLst>
          </a:prstGeom>
          <a:noFill/>
          <a:ln w="15875" cap="flat" cmpd="sng" algn="ctr">
            <a:solidFill>
              <a:srgbClr val="FFC000">
                <a:lumMod val="75000"/>
              </a:srgbClr>
            </a:solidFill>
            <a:prstDash val="solid"/>
            <a:miter lim="800000"/>
            <a:tailEnd type="triangle"/>
          </a:ln>
          <a:effectLst/>
        </p:spPr>
      </p:cxnSp>
      <p:sp>
        <p:nvSpPr>
          <p:cNvPr id="93" name="TextBox 92"/>
          <p:cNvSpPr txBox="1"/>
          <p:nvPr/>
        </p:nvSpPr>
        <p:spPr>
          <a:xfrm>
            <a:off x="2971800" y="1219200"/>
            <a:ext cx="625492" cy="461665"/>
          </a:xfrm>
          <a:prstGeom prst="rect">
            <a:avLst/>
          </a:prstGeom>
          <a:noFill/>
        </p:spPr>
        <p:txBody>
          <a:bodyPr wrap="none" rtlCol="0">
            <a:spAutoFit/>
          </a:bodyPr>
          <a:lstStyle/>
          <a:p>
            <a:pPr eaLnBrk="1" fontAlgn="auto" hangingPunct="1">
              <a:spcBef>
                <a:spcPts val="0"/>
              </a:spcBef>
              <a:spcAft>
                <a:spcPts val="0"/>
              </a:spcAft>
              <a:defRPr/>
            </a:pPr>
            <a:r>
              <a:rPr lang="en-US" sz="1200" b="0" i="1" kern="0" dirty="0">
                <a:solidFill>
                  <a:srgbClr val="FFC000">
                    <a:lumMod val="75000"/>
                  </a:srgbClr>
                </a:solidFill>
                <a:latin typeface="Calibri"/>
                <a:ea typeface="+mn-ea"/>
              </a:rPr>
              <a:t>-143</a:t>
            </a:r>
            <a:r>
              <a:rPr lang="en-US" sz="1200" b="0" i="1" kern="0" baseline="30000" dirty="0">
                <a:solidFill>
                  <a:srgbClr val="FFC000">
                    <a:lumMod val="75000"/>
                  </a:srgbClr>
                </a:solidFill>
                <a:latin typeface="Calibri"/>
                <a:ea typeface="+mn-ea"/>
              </a:rPr>
              <a:t>o</a:t>
            </a:r>
            <a:r>
              <a:rPr lang="en-US" sz="1200" b="0" i="1" kern="0" dirty="0">
                <a:solidFill>
                  <a:srgbClr val="FFC000">
                    <a:lumMod val="75000"/>
                  </a:srgbClr>
                </a:solidFill>
                <a:latin typeface="Calibri"/>
                <a:ea typeface="+mn-ea"/>
              </a:rPr>
              <a:t>F </a:t>
            </a:r>
          </a:p>
          <a:p>
            <a:pPr eaLnBrk="1" fontAlgn="auto" hangingPunct="1">
              <a:spcBef>
                <a:spcPts val="0"/>
              </a:spcBef>
              <a:spcAft>
                <a:spcPts val="0"/>
              </a:spcAft>
              <a:defRPr/>
            </a:pPr>
            <a:r>
              <a:rPr lang="en-US" sz="1200" b="0" i="1" kern="0" dirty="0">
                <a:solidFill>
                  <a:srgbClr val="FFC000">
                    <a:lumMod val="75000"/>
                  </a:srgbClr>
                </a:solidFill>
                <a:latin typeface="Calibri"/>
                <a:ea typeface="+mn-ea"/>
              </a:rPr>
              <a:t>(176K)</a:t>
            </a:r>
          </a:p>
        </p:txBody>
      </p:sp>
      <p:sp>
        <p:nvSpPr>
          <p:cNvPr id="94" name="TextBox 93"/>
          <p:cNvSpPr txBox="1"/>
          <p:nvPr/>
        </p:nvSpPr>
        <p:spPr>
          <a:xfrm>
            <a:off x="1181100" y="1181100"/>
            <a:ext cx="625492" cy="461665"/>
          </a:xfrm>
          <a:prstGeom prst="rect">
            <a:avLst/>
          </a:prstGeom>
          <a:noFill/>
        </p:spPr>
        <p:txBody>
          <a:bodyPr wrap="none" rtlCol="0">
            <a:spAutoFit/>
          </a:bodyPr>
          <a:lstStyle/>
          <a:p>
            <a:pPr eaLnBrk="1" fontAlgn="auto" hangingPunct="1">
              <a:spcBef>
                <a:spcPts val="0"/>
              </a:spcBef>
              <a:spcAft>
                <a:spcPts val="0"/>
              </a:spcAft>
              <a:defRPr/>
            </a:pPr>
            <a:r>
              <a:rPr lang="en-US" sz="1200" b="0" i="1" kern="0" dirty="0">
                <a:solidFill>
                  <a:srgbClr val="FFC000">
                    <a:lumMod val="75000"/>
                  </a:srgbClr>
                </a:solidFill>
                <a:latin typeface="Calibri"/>
                <a:ea typeface="+mn-ea"/>
              </a:rPr>
              <a:t>-152</a:t>
            </a:r>
            <a:r>
              <a:rPr lang="en-US" sz="1200" b="0" i="1" kern="0" baseline="30000" dirty="0">
                <a:solidFill>
                  <a:srgbClr val="FFC000">
                    <a:lumMod val="75000"/>
                  </a:srgbClr>
                </a:solidFill>
                <a:latin typeface="Calibri"/>
                <a:ea typeface="+mn-ea"/>
              </a:rPr>
              <a:t>o</a:t>
            </a:r>
            <a:r>
              <a:rPr lang="en-US" sz="1200" b="0" i="1" kern="0" dirty="0">
                <a:solidFill>
                  <a:srgbClr val="FFC000">
                    <a:lumMod val="75000"/>
                  </a:srgbClr>
                </a:solidFill>
                <a:latin typeface="Calibri"/>
                <a:ea typeface="+mn-ea"/>
              </a:rPr>
              <a:t>F </a:t>
            </a:r>
          </a:p>
          <a:p>
            <a:pPr eaLnBrk="1" fontAlgn="auto" hangingPunct="1">
              <a:spcBef>
                <a:spcPts val="0"/>
              </a:spcBef>
              <a:spcAft>
                <a:spcPts val="0"/>
              </a:spcAft>
              <a:defRPr/>
            </a:pPr>
            <a:r>
              <a:rPr lang="en-US" sz="1200" b="0" i="1" kern="0" dirty="0">
                <a:solidFill>
                  <a:srgbClr val="FFC000">
                    <a:lumMod val="75000"/>
                  </a:srgbClr>
                </a:solidFill>
                <a:latin typeface="Calibri"/>
                <a:ea typeface="+mn-ea"/>
              </a:rPr>
              <a:t>(171K)</a:t>
            </a:r>
          </a:p>
        </p:txBody>
      </p:sp>
      <p:grpSp>
        <p:nvGrpSpPr>
          <p:cNvPr id="95" name="Group 94"/>
          <p:cNvGrpSpPr/>
          <p:nvPr/>
        </p:nvGrpSpPr>
        <p:grpSpPr>
          <a:xfrm>
            <a:off x="3352800" y="2171700"/>
            <a:ext cx="152400" cy="152400"/>
            <a:chOff x="1600200" y="3162300"/>
            <a:chExt cx="152400" cy="152400"/>
          </a:xfrm>
        </p:grpSpPr>
        <p:sp>
          <p:nvSpPr>
            <p:cNvPr id="96" name="Oval 95"/>
            <p:cNvSpPr/>
            <p:nvPr/>
          </p:nvSpPr>
          <p:spPr>
            <a:xfrm>
              <a:off x="1600200" y="3162300"/>
              <a:ext cx="152400" cy="152400"/>
            </a:xfrm>
            <a:prstGeom prst="ellipse">
              <a:avLst/>
            </a:prstGeom>
            <a:solidFill>
              <a:srgbClr val="FFC000">
                <a:lumMod val="20000"/>
                <a:lumOff val="80000"/>
              </a:srgbClr>
            </a:solidFill>
            <a:ln w="12700" cap="flat" cmpd="sng" algn="ctr">
              <a:solidFill>
                <a:srgbClr val="FFC000">
                  <a:lumMod val="75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cxnSp>
          <p:nvCxnSpPr>
            <p:cNvPr id="97" name="Straight Connector 96"/>
            <p:cNvCxnSpPr>
              <a:stCxn id="96" idx="7"/>
              <a:endCxn id="96" idx="3"/>
            </p:cNvCxnSpPr>
            <p:nvPr/>
          </p:nvCxnSpPr>
          <p:spPr>
            <a:xfrm flipH="1">
              <a:off x="1622518" y="3184618"/>
              <a:ext cx="107764" cy="107764"/>
            </a:xfrm>
            <a:prstGeom prst="line">
              <a:avLst/>
            </a:prstGeom>
            <a:noFill/>
            <a:ln w="6350" cap="flat" cmpd="sng" algn="ctr">
              <a:solidFill>
                <a:srgbClr val="FFC000">
                  <a:lumMod val="75000"/>
                </a:srgbClr>
              </a:solidFill>
              <a:prstDash val="solid"/>
              <a:miter lim="800000"/>
            </a:ln>
            <a:effectLst/>
          </p:spPr>
        </p:cxnSp>
        <p:cxnSp>
          <p:nvCxnSpPr>
            <p:cNvPr id="98" name="Straight Connector 97"/>
            <p:cNvCxnSpPr>
              <a:stCxn id="96" idx="1"/>
              <a:endCxn id="96" idx="5"/>
            </p:cNvCxnSpPr>
            <p:nvPr/>
          </p:nvCxnSpPr>
          <p:spPr>
            <a:xfrm>
              <a:off x="1622518" y="3184618"/>
              <a:ext cx="107764" cy="107764"/>
            </a:xfrm>
            <a:prstGeom prst="line">
              <a:avLst/>
            </a:prstGeom>
            <a:noFill/>
            <a:ln w="6350" cap="flat" cmpd="sng" algn="ctr">
              <a:solidFill>
                <a:srgbClr val="FFC000">
                  <a:lumMod val="75000"/>
                </a:srgbClr>
              </a:solidFill>
              <a:prstDash val="solid"/>
              <a:miter lim="800000"/>
            </a:ln>
            <a:effectLst/>
          </p:spPr>
        </p:cxnSp>
      </p:grpSp>
      <p:cxnSp>
        <p:nvCxnSpPr>
          <p:cNvPr id="99" name="Elbow Connector 98"/>
          <p:cNvCxnSpPr>
            <a:stCxn id="17" idx="2"/>
            <a:endCxn id="89" idx="0"/>
          </p:cNvCxnSpPr>
          <p:nvPr/>
        </p:nvCxnSpPr>
        <p:spPr>
          <a:xfrm rot="10800000" flipV="1">
            <a:off x="1409700" y="1638300"/>
            <a:ext cx="381000" cy="762000"/>
          </a:xfrm>
          <a:prstGeom prst="bentConnector2">
            <a:avLst/>
          </a:prstGeom>
          <a:noFill/>
          <a:ln w="15875" cap="flat" cmpd="sng" algn="ctr">
            <a:solidFill>
              <a:srgbClr val="FFC000">
                <a:lumMod val="75000"/>
              </a:srgbClr>
            </a:solidFill>
            <a:prstDash val="solid"/>
            <a:miter lim="800000"/>
            <a:tailEnd type="triangle"/>
          </a:ln>
          <a:effectLst/>
        </p:spPr>
      </p:cxnSp>
      <p:cxnSp>
        <p:nvCxnSpPr>
          <p:cNvPr id="100" name="Elbow Connector 99"/>
          <p:cNvCxnSpPr>
            <a:stCxn id="90" idx="0"/>
            <a:endCxn id="96" idx="2"/>
          </p:cNvCxnSpPr>
          <p:nvPr/>
        </p:nvCxnSpPr>
        <p:spPr>
          <a:xfrm rot="5400000" flipH="1" flipV="1">
            <a:off x="2381250" y="1428750"/>
            <a:ext cx="152400" cy="1790700"/>
          </a:xfrm>
          <a:prstGeom prst="bentConnector2">
            <a:avLst/>
          </a:prstGeom>
          <a:noFill/>
          <a:ln w="15875" cap="flat" cmpd="sng" algn="ctr">
            <a:solidFill>
              <a:srgbClr val="FFC000">
                <a:lumMod val="75000"/>
              </a:srgbClr>
            </a:solidFill>
            <a:prstDash val="solid"/>
            <a:miter lim="800000"/>
            <a:tailEnd type="triangle"/>
          </a:ln>
          <a:effectLst/>
        </p:spPr>
      </p:cxnSp>
      <p:cxnSp>
        <p:nvCxnSpPr>
          <p:cNvPr id="101" name="Elbow Connector 100"/>
          <p:cNvCxnSpPr>
            <a:stCxn id="89" idx="2"/>
            <a:endCxn id="7" idx="1"/>
          </p:cNvCxnSpPr>
          <p:nvPr/>
        </p:nvCxnSpPr>
        <p:spPr>
          <a:xfrm rot="16200000" flipH="1">
            <a:off x="1238250" y="2952750"/>
            <a:ext cx="723900" cy="381000"/>
          </a:xfrm>
          <a:prstGeom prst="bentConnector2">
            <a:avLst/>
          </a:prstGeom>
          <a:noFill/>
          <a:ln w="15875" cap="flat" cmpd="sng" algn="ctr">
            <a:solidFill>
              <a:srgbClr val="FFC000">
                <a:lumMod val="75000"/>
              </a:srgbClr>
            </a:solidFill>
            <a:prstDash val="solid"/>
            <a:miter lim="800000"/>
            <a:tailEnd type="triangle"/>
          </a:ln>
          <a:effectLst/>
        </p:spPr>
      </p:cxnSp>
      <p:sp>
        <p:nvSpPr>
          <p:cNvPr id="102" name="Right Arrow 101"/>
          <p:cNvSpPr/>
          <p:nvPr/>
        </p:nvSpPr>
        <p:spPr>
          <a:xfrm flipH="1">
            <a:off x="6172200" y="2781300"/>
            <a:ext cx="266700" cy="342900"/>
          </a:xfrm>
          <a:prstGeom prst="rightArrow">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103" name="TextBox 102"/>
          <p:cNvSpPr txBox="1"/>
          <p:nvPr/>
        </p:nvSpPr>
        <p:spPr>
          <a:xfrm>
            <a:off x="6371492" y="2781300"/>
            <a:ext cx="750526" cy="307777"/>
          </a:xfrm>
          <a:prstGeom prst="rect">
            <a:avLst/>
          </a:prstGeom>
          <a:noFill/>
        </p:spPr>
        <p:txBody>
          <a:bodyPr wrap="none" rtlCol="0">
            <a:spAutoFit/>
          </a:bodyPr>
          <a:lstStyle/>
          <a:p>
            <a:pPr algn="l" eaLnBrk="1" fontAlgn="auto" hangingPunct="1">
              <a:spcBef>
                <a:spcPts val="0"/>
              </a:spcBef>
              <a:spcAft>
                <a:spcPts val="0"/>
              </a:spcAft>
              <a:defRPr/>
            </a:pPr>
            <a:r>
              <a:rPr lang="en-US" sz="1400" b="0" i="1" kern="0" dirty="0">
                <a:solidFill>
                  <a:prstClr val="black"/>
                </a:solidFill>
                <a:latin typeface="Calibri"/>
                <a:ea typeface="+mn-ea"/>
              </a:rPr>
              <a:t>1200 W</a:t>
            </a:r>
          </a:p>
        </p:txBody>
      </p:sp>
      <p:sp>
        <p:nvSpPr>
          <p:cNvPr id="104" name="TextBox 103"/>
          <p:cNvSpPr txBox="1"/>
          <p:nvPr/>
        </p:nvSpPr>
        <p:spPr>
          <a:xfrm>
            <a:off x="5105400" y="2819400"/>
            <a:ext cx="702436" cy="276999"/>
          </a:xfrm>
          <a:prstGeom prst="rect">
            <a:avLst/>
          </a:prstGeom>
          <a:noFill/>
        </p:spPr>
        <p:txBody>
          <a:bodyPr wrap="none" rtlCol="0">
            <a:spAutoFit/>
          </a:bodyPr>
          <a:lstStyle/>
          <a:p>
            <a:pPr eaLnBrk="1" fontAlgn="auto" hangingPunct="1">
              <a:spcBef>
                <a:spcPts val="0"/>
              </a:spcBef>
              <a:spcAft>
                <a:spcPts val="0"/>
              </a:spcAft>
              <a:defRPr/>
            </a:pPr>
            <a:r>
              <a:rPr lang="en-US" sz="1200" b="0" i="1" kern="0" dirty="0">
                <a:solidFill>
                  <a:prstClr val="black"/>
                </a:solidFill>
                <a:latin typeface="Calibri"/>
                <a:ea typeface="+mn-ea"/>
              </a:rPr>
              <a:t>Fuel Cell</a:t>
            </a:r>
          </a:p>
        </p:txBody>
      </p:sp>
      <p:grpSp>
        <p:nvGrpSpPr>
          <p:cNvPr id="105" name="Group 104"/>
          <p:cNvGrpSpPr/>
          <p:nvPr/>
        </p:nvGrpSpPr>
        <p:grpSpPr>
          <a:xfrm>
            <a:off x="7181850" y="4816382"/>
            <a:ext cx="152400" cy="152400"/>
            <a:chOff x="8054882" y="5349782"/>
            <a:chExt cx="152400" cy="152400"/>
          </a:xfrm>
        </p:grpSpPr>
        <p:sp>
          <p:nvSpPr>
            <p:cNvPr id="106" name="Oval 105"/>
            <p:cNvSpPr/>
            <p:nvPr/>
          </p:nvSpPr>
          <p:spPr>
            <a:xfrm>
              <a:off x="8054882" y="5349782"/>
              <a:ext cx="152400" cy="152400"/>
            </a:xfrm>
            <a:prstGeom prst="ellipse">
              <a:avLst/>
            </a:prstGeom>
            <a:solidFill>
              <a:srgbClr val="5B9BD5">
                <a:lumMod val="20000"/>
                <a:lumOff val="80000"/>
              </a:srgbClr>
            </a:solidFill>
            <a:ln w="12700" cap="flat" cmpd="sng" algn="ctr">
              <a:solidFill>
                <a:srgbClr val="5B9BD5"/>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cxnSp>
          <p:nvCxnSpPr>
            <p:cNvPr id="107" name="Straight Connector 106"/>
            <p:cNvCxnSpPr>
              <a:stCxn id="106" idx="1"/>
              <a:endCxn id="106" idx="5"/>
            </p:cNvCxnSpPr>
            <p:nvPr/>
          </p:nvCxnSpPr>
          <p:spPr>
            <a:xfrm>
              <a:off x="8077200" y="5372100"/>
              <a:ext cx="107764" cy="107764"/>
            </a:xfrm>
            <a:prstGeom prst="line">
              <a:avLst/>
            </a:prstGeom>
            <a:noFill/>
            <a:ln w="6350" cap="flat" cmpd="sng" algn="ctr">
              <a:solidFill>
                <a:srgbClr val="5B9BD5"/>
              </a:solidFill>
              <a:prstDash val="solid"/>
              <a:miter lim="800000"/>
            </a:ln>
            <a:effectLst/>
          </p:spPr>
        </p:cxnSp>
        <p:cxnSp>
          <p:nvCxnSpPr>
            <p:cNvPr id="108" name="Straight Connector 107"/>
            <p:cNvCxnSpPr>
              <a:stCxn id="106" idx="7"/>
              <a:endCxn id="106" idx="3"/>
            </p:cNvCxnSpPr>
            <p:nvPr/>
          </p:nvCxnSpPr>
          <p:spPr>
            <a:xfrm flipH="1">
              <a:off x="8077200" y="5372100"/>
              <a:ext cx="107764" cy="107764"/>
            </a:xfrm>
            <a:prstGeom prst="line">
              <a:avLst/>
            </a:prstGeom>
            <a:noFill/>
            <a:ln w="6350" cap="flat" cmpd="sng" algn="ctr">
              <a:solidFill>
                <a:srgbClr val="5B9BD5"/>
              </a:solidFill>
              <a:prstDash val="solid"/>
              <a:miter lim="800000"/>
            </a:ln>
            <a:effectLst/>
          </p:spPr>
        </p:cxnSp>
      </p:grpSp>
      <p:grpSp>
        <p:nvGrpSpPr>
          <p:cNvPr id="109" name="Group 108"/>
          <p:cNvGrpSpPr/>
          <p:nvPr/>
        </p:nvGrpSpPr>
        <p:grpSpPr>
          <a:xfrm rot="5400000">
            <a:off x="7200900" y="5105400"/>
            <a:ext cx="114300" cy="190500"/>
            <a:chOff x="7162800" y="571500"/>
            <a:chExt cx="114300" cy="190500"/>
          </a:xfrm>
          <a:solidFill>
            <a:srgbClr val="4472C4">
              <a:lumMod val="60000"/>
              <a:lumOff val="40000"/>
            </a:srgbClr>
          </a:solidFill>
        </p:grpSpPr>
        <p:sp>
          <p:nvSpPr>
            <p:cNvPr id="110" name="Isosceles Triangle 109"/>
            <p:cNvSpPr/>
            <p:nvPr/>
          </p:nvSpPr>
          <p:spPr>
            <a:xfrm>
              <a:off x="7162800" y="647700"/>
              <a:ext cx="114300" cy="114300"/>
            </a:xfrm>
            <a:prstGeom prst="triangle">
              <a:avLst/>
            </a:prstGeom>
            <a:grpFill/>
            <a:ln w="12700" cap="flat" cmpd="sng" algn="ctr">
              <a:solidFill>
                <a:srgbClr val="5B9BD5"/>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111" name="Isosceles Triangle 110"/>
            <p:cNvSpPr/>
            <p:nvPr/>
          </p:nvSpPr>
          <p:spPr>
            <a:xfrm flipV="1">
              <a:off x="7162800" y="571500"/>
              <a:ext cx="114300" cy="114300"/>
            </a:xfrm>
            <a:prstGeom prst="triangle">
              <a:avLst/>
            </a:prstGeom>
            <a:grpFill/>
            <a:ln w="12700" cap="flat" cmpd="sng" algn="ctr">
              <a:solidFill>
                <a:srgbClr val="5B9BD5"/>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grpSp>
      <p:sp>
        <p:nvSpPr>
          <p:cNvPr id="112" name="Right Arrow 111"/>
          <p:cNvSpPr/>
          <p:nvPr/>
        </p:nvSpPr>
        <p:spPr>
          <a:xfrm rot="16200000">
            <a:off x="7124700" y="5334000"/>
            <a:ext cx="266700" cy="342900"/>
          </a:xfrm>
          <a:prstGeom prst="rightArrow">
            <a:avLst/>
          </a:prstGeom>
          <a:solidFill>
            <a:srgbClr val="ED7D31">
              <a:lumMod val="20000"/>
              <a:lumOff val="80000"/>
            </a:srgbClr>
          </a:solidFill>
          <a:ln w="12700" cap="flat" cmpd="sng" algn="ctr">
            <a:solidFill>
              <a:srgbClr val="5B9BD5"/>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113" name="Rectangle 112"/>
          <p:cNvSpPr/>
          <p:nvPr/>
        </p:nvSpPr>
        <p:spPr>
          <a:xfrm>
            <a:off x="7105650" y="5753100"/>
            <a:ext cx="304800" cy="381000"/>
          </a:xfrm>
          <a:prstGeom prst="rect">
            <a:avLst/>
          </a:prstGeom>
          <a:solidFill>
            <a:srgbClr val="ED7D31">
              <a:lumMod val="60000"/>
              <a:lumOff val="40000"/>
            </a:srgbClr>
          </a:solidFill>
          <a:ln w="12700" cap="flat" cmpd="sng" algn="ctr">
            <a:solidFill>
              <a:srgbClr val="5B9BD5"/>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grpSp>
        <p:nvGrpSpPr>
          <p:cNvPr id="114" name="Group 113"/>
          <p:cNvGrpSpPr/>
          <p:nvPr/>
        </p:nvGrpSpPr>
        <p:grpSpPr>
          <a:xfrm>
            <a:off x="7105650" y="4419600"/>
            <a:ext cx="304800" cy="304800"/>
            <a:chOff x="7391400" y="1066800"/>
            <a:chExt cx="304800" cy="304800"/>
          </a:xfrm>
        </p:grpSpPr>
        <p:sp>
          <p:nvSpPr>
            <p:cNvPr id="115" name="Oval 114"/>
            <p:cNvSpPr/>
            <p:nvPr/>
          </p:nvSpPr>
          <p:spPr>
            <a:xfrm>
              <a:off x="7391400" y="1066800"/>
              <a:ext cx="304800" cy="304800"/>
            </a:xfrm>
            <a:prstGeom prst="ellipse">
              <a:avLst/>
            </a:prstGeom>
            <a:solidFill>
              <a:sysClr val="window" lastClr="FFFFFF"/>
            </a:solidFill>
            <a:ln w="12700" cap="flat" cmpd="sng" algn="ctr">
              <a:solidFill>
                <a:srgbClr val="5B9BD5"/>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116" name="Oval 115"/>
            <p:cNvSpPr/>
            <p:nvPr/>
          </p:nvSpPr>
          <p:spPr>
            <a:xfrm>
              <a:off x="7391400" y="1143000"/>
              <a:ext cx="152400" cy="152400"/>
            </a:xfrm>
            <a:prstGeom prst="ellipse">
              <a:avLst/>
            </a:prstGeom>
            <a:solidFill>
              <a:sysClr val="window" lastClr="FFFFFF"/>
            </a:solidFill>
            <a:ln w="12700" cap="flat" cmpd="sng" algn="ctr">
              <a:solidFill>
                <a:srgbClr val="5B9BD5"/>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117" name="Oval 116"/>
            <p:cNvSpPr/>
            <p:nvPr/>
          </p:nvSpPr>
          <p:spPr>
            <a:xfrm>
              <a:off x="7543800" y="1143000"/>
              <a:ext cx="152400" cy="152400"/>
            </a:xfrm>
            <a:prstGeom prst="ellipse">
              <a:avLst/>
            </a:prstGeom>
            <a:solidFill>
              <a:sysClr val="window" lastClr="FFFFFF"/>
            </a:solidFill>
            <a:ln w="12700" cap="flat" cmpd="sng" algn="ctr">
              <a:solidFill>
                <a:srgbClr val="5B9BD5"/>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grpSp>
      <p:sp>
        <p:nvSpPr>
          <p:cNvPr id="118" name="TextBox 117"/>
          <p:cNvSpPr txBox="1"/>
          <p:nvPr/>
        </p:nvSpPr>
        <p:spPr>
          <a:xfrm>
            <a:off x="7448550" y="4419600"/>
            <a:ext cx="668773" cy="338554"/>
          </a:xfrm>
          <a:prstGeom prst="rect">
            <a:avLst/>
          </a:prstGeom>
          <a:noFill/>
          <a:ln>
            <a:noFill/>
          </a:ln>
        </p:spPr>
        <p:txBody>
          <a:bodyPr wrap="none" rtlCol="0">
            <a:spAutoFit/>
          </a:bodyPr>
          <a:lstStyle/>
          <a:p>
            <a:pPr algn="l" eaLnBrk="1" fontAlgn="auto" hangingPunct="1">
              <a:spcBef>
                <a:spcPts val="0"/>
              </a:spcBef>
              <a:spcAft>
                <a:spcPts val="0"/>
              </a:spcAft>
              <a:defRPr/>
            </a:pPr>
            <a:r>
              <a:rPr lang="en-US" sz="1600" b="0" i="1" kern="0" dirty="0">
                <a:solidFill>
                  <a:prstClr val="black"/>
                </a:solidFill>
                <a:latin typeface="Calibri"/>
                <a:ea typeface="+mn-ea"/>
              </a:rPr>
              <a:t>Pump</a:t>
            </a:r>
          </a:p>
        </p:txBody>
      </p:sp>
      <p:sp>
        <p:nvSpPr>
          <p:cNvPr id="119" name="TextBox 118"/>
          <p:cNvSpPr txBox="1"/>
          <p:nvPr/>
        </p:nvSpPr>
        <p:spPr>
          <a:xfrm>
            <a:off x="7448550" y="4724400"/>
            <a:ext cx="1247073" cy="338554"/>
          </a:xfrm>
          <a:prstGeom prst="rect">
            <a:avLst/>
          </a:prstGeom>
          <a:noFill/>
          <a:ln>
            <a:noFill/>
          </a:ln>
        </p:spPr>
        <p:txBody>
          <a:bodyPr wrap="none" rtlCol="0">
            <a:spAutoFit/>
          </a:bodyPr>
          <a:lstStyle/>
          <a:p>
            <a:pPr algn="l" eaLnBrk="1" fontAlgn="auto" hangingPunct="1">
              <a:spcBef>
                <a:spcPts val="0"/>
              </a:spcBef>
              <a:spcAft>
                <a:spcPts val="0"/>
              </a:spcAft>
              <a:defRPr/>
            </a:pPr>
            <a:r>
              <a:rPr lang="en-US" sz="1600" b="0" i="1" kern="0" dirty="0">
                <a:solidFill>
                  <a:prstClr val="black"/>
                </a:solidFill>
                <a:latin typeface="Calibri"/>
                <a:ea typeface="+mn-ea"/>
              </a:rPr>
              <a:t>Mixing Valve</a:t>
            </a:r>
          </a:p>
        </p:txBody>
      </p:sp>
      <p:sp>
        <p:nvSpPr>
          <p:cNvPr id="120" name="TextBox 119"/>
          <p:cNvSpPr txBox="1"/>
          <p:nvPr/>
        </p:nvSpPr>
        <p:spPr>
          <a:xfrm>
            <a:off x="7448550" y="5029200"/>
            <a:ext cx="1281954" cy="338554"/>
          </a:xfrm>
          <a:prstGeom prst="rect">
            <a:avLst/>
          </a:prstGeom>
          <a:noFill/>
          <a:ln>
            <a:noFill/>
          </a:ln>
        </p:spPr>
        <p:txBody>
          <a:bodyPr wrap="none" rtlCol="0">
            <a:spAutoFit/>
          </a:bodyPr>
          <a:lstStyle/>
          <a:p>
            <a:pPr algn="l" eaLnBrk="1" fontAlgn="auto" hangingPunct="1">
              <a:spcBef>
                <a:spcPts val="0"/>
              </a:spcBef>
              <a:spcAft>
                <a:spcPts val="0"/>
              </a:spcAft>
              <a:defRPr/>
            </a:pPr>
            <a:r>
              <a:rPr lang="en-US" sz="1600" b="0" i="1" kern="0" dirty="0">
                <a:solidFill>
                  <a:prstClr val="black"/>
                </a:solidFill>
                <a:latin typeface="Calibri"/>
                <a:ea typeface="+mn-ea"/>
              </a:rPr>
              <a:t>Shutoff Valve</a:t>
            </a:r>
          </a:p>
        </p:txBody>
      </p:sp>
      <p:sp>
        <p:nvSpPr>
          <p:cNvPr id="121" name="TextBox 120"/>
          <p:cNvSpPr txBox="1"/>
          <p:nvPr/>
        </p:nvSpPr>
        <p:spPr>
          <a:xfrm>
            <a:off x="7448550" y="5334000"/>
            <a:ext cx="1035861" cy="338554"/>
          </a:xfrm>
          <a:prstGeom prst="rect">
            <a:avLst/>
          </a:prstGeom>
          <a:noFill/>
          <a:ln>
            <a:noFill/>
          </a:ln>
        </p:spPr>
        <p:txBody>
          <a:bodyPr wrap="none" rtlCol="0">
            <a:spAutoFit/>
          </a:bodyPr>
          <a:lstStyle/>
          <a:p>
            <a:pPr algn="l" eaLnBrk="1" fontAlgn="auto" hangingPunct="1">
              <a:spcBef>
                <a:spcPts val="0"/>
              </a:spcBef>
              <a:spcAft>
                <a:spcPts val="0"/>
              </a:spcAft>
              <a:defRPr/>
            </a:pPr>
            <a:r>
              <a:rPr lang="en-US" sz="1600" b="0" i="1" kern="0" dirty="0">
                <a:solidFill>
                  <a:prstClr val="black"/>
                </a:solidFill>
                <a:latin typeface="Calibri"/>
                <a:ea typeface="+mn-ea"/>
              </a:rPr>
              <a:t>Heat Load</a:t>
            </a:r>
          </a:p>
        </p:txBody>
      </p:sp>
      <p:sp>
        <p:nvSpPr>
          <p:cNvPr id="122" name="TextBox 121"/>
          <p:cNvSpPr txBox="1"/>
          <p:nvPr/>
        </p:nvSpPr>
        <p:spPr>
          <a:xfrm>
            <a:off x="7486650" y="5753100"/>
            <a:ext cx="1019253" cy="338554"/>
          </a:xfrm>
          <a:prstGeom prst="rect">
            <a:avLst/>
          </a:prstGeom>
          <a:noFill/>
          <a:ln>
            <a:noFill/>
          </a:ln>
        </p:spPr>
        <p:txBody>
          <a:bodyPr wrap="none" rtlCol="0">
            <a:spAutoFit/>
          </a:bodyPr>
          <a:lstStyle/>
          <a:p>
            <a:pPr algn="l" eaLnBrk="1" fontAlgn="auto" hangingPunct="1">
              <a:spcBef>
                <a:spcPts val="0"/>
              </a:spcBef>
              <a:spcAft>
                <a:spcPts val="0"/>
              </a:spcAft>
              <a:defRPr/>
            </a:pPr>
            <a:r>
              <a:rPr lang="en-US" sz="1600" b="0" i="1" kern="0" dirty="0">
                <a:solidFill>
                  <a:prstClr val="black"/>
                </a:solidFill>
                <a:latin typeface="Calibri"/>
                <a:ea typeface="+mn-ea"/>
              </a:rPr>
              <a:t>Cold Plate</a:t>
            </a:r>
          </a:p>
        </p:txBody>
      </p:sp>
      <p:sp>
        <p:nvSpPr>
          <p:cNvPr id="123" name="Rectangle 122"/>
          <p:cNvSpPr/>
          <p:nvPr/>
        </p:nvSpPr>
        <p:spPr>
          <a:xfrm>
            <a:off x="7010400" y="4343400"/>
            <a:ext cx="1943100" cy="1866900"/>
          </a:xfrm>
          <a:prstGeom prst="rect">
            <a:avLst/>
          </a:prstGeom>
          <a:no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124" name="Footer Placeholder 3"/>
          <p:cNvSpPr>
            <a:spLocks noGrp="1"/>
          </p:cNvSpPr>
          <p:nvPr>
            <p:ph type="ftr" sz="quarter" idx="11"/>
          </p:nvPr>
        </p:nvSpPr>
        <p:spPr>
          <a:xfrm>
            <a:off x="2743200" y="6400800"/>
            <a:ext cx="3657600" cy="304800"/>
          </a:xfrm>
        </p:spPr>
        <p:txBody>
          <a:bodyPr/>
          <a:lstStyle/>
          <a:p>
            <a:r>
              <a:rPr lang="en-US" dirty="0"/>
              <a:t>TFAWS 2021 – August 24-26, 2021</a:t>
            </a:r>
          </a:p>
        </p:txBody>
      </p:sp>
    </p:spTree>
    <p:extLst>
      <p:ext uri="{BB962C8B-B14F-4D97-AF65-F5344CB8AC3E}">
        <p14:creationId xmlns:p14="http://schemas.microsoft.com/office/powerpoint/2010/main" val="1607792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stretch>
            <a:fillRect/>
          </a:stretch>
        </p:blipFill>
        <p:spPr>
          <a:xfrm>
            <a:off x="0" y="1066800"/>
            <a:ext cx="4507043" cy="3962400"/>
          </a:xfrm>
          <a:prstGeom prst="rect">
            <a:avLst/>
          </a:prstGeom>
        </p:spPr>
      </p:pic>
      <p:sp>
        <p:nvSpPr>
          <p:cNvPr id="2" name="Title 1"/>
          <p:cNvSpPr>
            <a:spLocks noGrp="1"/>
          </p:cNvSpPr>
          <p:nvPr>
            <p:ph type="title"/>
          </p:nvPr>
        </p:nvSpPr>
        <p:spPr/>
        <p:txBody>
          <a:bodyPr/>
          <a:lstStyle/>
          <a:p>
            <a:r>
              <a:rPr lang="en-US" sz="2400" dirty="0"/>
              <a:t>Mitigation Strategy: Retractable Radiators</a:t>
            </a:r>
          </a:p>
        </p:txBody>
      </p:sp>
      <p:sp>
        <p:nvSpPr>
          <p:cNvPr id="5" name="Slide Number Placeholder 4"/>
          <p:cNvSpPr>
            <a:spLocks noGrp="1"/>
          </p:cNvSpPr>
          <p:nvPr>
            <p:ph type="sldNum" sz="quarter" idx="12"/>
          </p:nvPr>
        </p:nvSpPr>
        <p:spPr/>
        <p:txBody>
          <a:bodyPr/>
          <a:lstStyle/>
          <a:p>
            <a:fld id="{33F42015-0FC7-4B0E-8D2B-76EADF48D957}" type="slidenum">
              <a:rPr lang="en-US" smtClean="0"/>
              <a:pPr/>
              <a:t>12</a:t>
            </a:fld>
            <a:endParaRPr lang="en-US"/>
          </a:p>
        </p:txBody>
      </p:sp>
      <p:pic>
        <p:nvPicPr>
          <p:cNvPr id="7" name="Picture 6"/>
          <p:cNvPicPr>
            <a:picLocks noChangeAspect="1"/>
          </p:cNvPicPr>
          <p:nvPr/>
        </p:nvPicPr>
        <p:blipFill>
          <a:blip r:embed="rId3"/>
          <a:stretch>
            <a:fillRect/>
          </a:stretch>
        </p:blipFill>
        <p:spPr>
          <a:xfrm>
            <a:off x="4419600" y="1600200"/>
            <a:ext cx="2219136" cy="2266689"/>
          </a:xfrm>
          <a:prstGeom prst="rect">
            <a:avLst/>
          </a:prstGeom>
        </p:spPr>
      </p:pic>
      <p:pic>
        <p:nvPicPr>
          <p:cNvPr id="8" name="Picture 7"/>
          <p:cNvPicPr>
            <a:picLocks noChangeAspect="1"/>
          </p:cNvPicPr>
          <p:nvPr/>
        </p:nvPicPr>
        <p:blipFill>
          <a:blip r:embed="rId4"/>
          <a:stretch>
            <a:fillRect/>
          </a:stretch>
        </p:blipFill>
        <p:spPr>
          <a:xfrm>
            <a:off x="6705600" y="1600200"/>
            <a:ext cx="2222306" cy="2257179"/>
          </a:xfrm>
          <a:prstGeom prst="rect">
            <a:avLst/>
          </a:prstGeom>
        </p:spPr>
      </p:pic>
      <p:pic>
        <p:nvPicPr>
          <p:cNvPr id="9" name="Picture 8"/>
          <p:cNvPicPr>
            <a:picLocks noChangeAspect="1"/>
          </p:cNvPicPr>
          <p:nvPr/>
        </p:nvPicPr>
        <p:blipFill>
          <a:blip r:embed="rId5"/>
          <a:stretch>
            <a:fillRect/>
          </a:stretch>
        </p:blipFill>
        <p:spPr>
          <a:xfrm>
            <a:off x="4419603" y="4038600"/>
            <a:ext cx="2222306" cy="2247668"/>
          </a:xfrm>
          <a:prstGeom prst="rect">
            <a:avLst/>
          </a:prstGeom>
        </p:spPr>
      </p:pic>
      <p:pic>
        <p:nvPicPr>
          <p:cNvPr id="10" name="Picture 9"/>
          <p:cNvPicPr>
            <a:picLocks noChangeAspect="1"/>
          </p:cNvPicPr>
          <p:nvPr/>
        </p:nvPicPr>
        <p:blipFill>
          <a:blip r:embed="rId6"/>
          <a:stretch>
            <a:fillRect/>
          </a:stretch>
        </p:blipFill>
        <p:spPr>
          <a:xfrm>
            <a:off x="6705597" y="4038597"/>
            <a:ext cx="2219136" cy="2247668"/>
          </a:xfrm>
          <a:prstGeom prst="rect">
            <a:avLst/>
          </a:prstGeom>
        </p:spPr>
      </p:pic>
      <p:sp>
        <p:nvSpPr>
          <p:cNvPr id="11" name="Rectangle 10"/>
          <p:cNvSpPr/>
          <p:nvPr/>
        </p:nvSpPr>
        <p:spPr>
          <a:xfrm>
            <a:off x="8153400" y="4038600"/>
            <a:ext cx="922047" cy="338554"/>
          </a:xfrm>
          <a:prstGeom prst="rect">
            <a:avLst/>
          </a:prstGeom>
        </p:spPr>
        <p:txBody>
          <a:bodyPr wrap="none">
            <a:spAutoFit/>
          </a:bodyPr>
          <a:lstStyle/>
          <a:p>
            <a:pPr algn="l" eaLnBrk="1" fontAlgn="auto" hangingPunct="1">
              <a:spcBef>
                <a:spcPts val="0"/>
              </a:spcBef>
              <a:spcAft>
                <a:spcPts val="0"/>
              </a:spcAft>
              <a:defRPr/>
            </a:pPr>
            <a:r>
              <a:rPr lang="el-GR" sz="1600" b="0" kern="0" dirty="0">
                <a:solidFill>
                  <a:prstClr val="black"/>
                </a:solidFill>
                <a:latin typeface="Calibri"/>
                <a:ea typeface="+mn-ea"/>
              </a:rPr>
              <a:t>α=1</a:t>
            </a:r>
            <a:r>
              <a:rPr lang="en-US" sz="1600" b="0" kern="0" dirty="0">
                <a:solidFill>
                  <a:prstClr val="black"/>
                </a:solidFill>
                <a:latin typeface="Calibri"/>
                <a:ea typeface="+mn-ea"/>
              </a:rPr>
              <a:t>5</a:t>
            </a:r>
            <a:r>
              <a:rPr lang="el-GR" sz="1600" b="0" kern="0" dirty="0">
                <a:solidFill>
                  <a:prstClr val="black"/>
                </a:solidFill>
                <a:latin typeface="Calibri"/>
                <a:ea typeface="+mn-ea"/>
              </a:rPr>
              <a:t>0°</a:t>
            </a:r>
            <a:endParaRPr lang="en-US" sz="1600" b="0" kern="0" dirty="0">
              <a:solidFill>
                <a:prstClr val="black"/>
              </a:solidFill>
              <a:latin typeface="Calibri"/>
              <a:ea typeface="+mn-ea"/>
            </a:endParaRPr>
          </a:p>
        </p:txBody>
      </p:sp>
      <p:sp>
        <p:nvSpPr>
          <p:cNvPr id="12" name="Rectangle 11"/>
          <p:cNvSpPr/>
          <p:nvPr/>
        </p:nvSpPr>
        <p:spPr>
          <a:xfrm>
            <a:off x="6019800" y="1447800"/>
            <a:ext cx="713657" cy="338554"/>
          </a:xfrm>
          <a:prstGeom prst="rect">
            <a:avLst/>
          </a:prstGeom>
        </p:spPr>
        <p:txBody>
          <a:bodyPr wrap="none">
            <a:spAutoFit/>
          </a:bodyPr>
          <a:lstStyle/>
          <a:p>
            <a:pPr algn="l" eaLnBrk="1" fontAlgn="auto" hangingPunct="1">
              <a:spcBef>
                <a:spcPts val="0"/>
              </a:spcBef>
              <a:spcAft>
                <a:spcPts val="0"/>
              </a:spcAft>
              <a:defRPr/>
            </a:pPr>
            <a:r>
              <a:rPr lang="el-GR" sz="1600" b="0" kern="0" dirty="0">
                <a:solidFill>
                  <a:prstClr val="black"/>
                </a:solidFill>
                <a:latin typeface="Calibri"/>
                <a:ea typeface="+mn-ea"/>
              </a:rPr>
              <a:t>α=0°</a:t>
            </a:r>
            <a:endParaRPr lang="en-US" sz="1600" b="0" kern="0" dirty="0">
              <a:solidFill>
                <a:prstClr val="black"/>
              </a:solidFill>
              <a:latin typeface="Calibri"/>
              <a:ea typeface="+mn-ea"/>
            </a:endParaRPr>
          </a:p>
        </p:txBody>
      </p:sp>
      <p:sp>
        <p:nvSpPr>
          <p:cNvPr id="13" name="Rectangle 12"/>
          <p:cNvSpPr/>
          <p:nvPr/>
        </p:nvSpPr>
        <p:spPr>
          <a:xfrm>
            <a:off x="8326147" y="1447800"/>
            <a:ext cx="817853" cy="338554"/>
          </a:xfrm>
          <a:prstGeom prst="rect">
            <a:avLst/>
          </a:prstGeom>
        </p:spPr>
        <p:txBody>
          <a:bodyPr wrap="none">
            <a:spAutoFit/>
          </a:bodyPr>
          <a:lstStyle/>
          <a:p>
            <a:pPr algn="l" eaLnBrk="1" fontAlgn="auto" hangingPunct="1">
              <a:spcBef>
                <a:spcPts val="0"/>
              </a:spcBef>
              <a:spcAft>
                <a:spcPts val="0"/>
              </a:spcAft>
              <a:defRPr/>
            </a:pPr>
            <a:r>
              <a:rPr lang="el-GR" sz="1600" b="0" kern="0" dirty="0">
                <a:solidFill>
                  <a:prstClr val="black"/>
                </a:solidFill>
                <a:latin typeface="Calibri"/>
                <a:ea typeface="+mn-ea"/>
              </a:rPr>
              <a:t>α=</a:t>
            </a:r>
            <a:r>
              <a:rPr lang="en-US" sz="1600" b="0" kern="0" dirty="0">
                <a:solidFill>
                  <a:prstClr val="black"/>
                </a:solidFill>
                <a:latin typeface="Calibri"/>
                <a:ea typeface="+mn-ea"/>
              </a:rPr>
              <a:t>3</a:t>
            </a:r>
            <a:r>
              <a:rPr lang="el-GR" sz="1600" b="0" kern="0" dirty="0">
                <a:solidFill>
                  <a:prstClr val="black"/>
                </a:solidFill>
                <a:latin typeface="Calibri"/>
                <a:ea typeface="+mn-ea"/>
              </a:rPr>
              <a:t>0°</a:t>
            </a:r>
            <a:endParaRPr lang="en-US" sz="1600" b="0" kern="0" dirty="0">
              <a:solidFill>
                <a:prstClr val="black"/>
              </a:solidFill>
              <a:latin typeface="Calibri"/>
              <a:ea typeface="+mn-ea"/>
            </a:endParaRPr>
          </a:p>
        </p:txBody>
      </p:sp>
      <p:sp>
        <p:nvSpPr>
          <p:cNvPr id="14" name="Rectangle 13"/>
          <p:cNvSpPr/>
          <p:nvPr/>
        </p:nvSpPr>
        <p:spPr>
          <a:xfrm>
            <a:off x="5961353" y="4038600"/>
            <a:ext cx="817853" cy="338554"/>
          </a:xfrm>
          <a:prstGeom prst="rect">
            <a:avLst/>
          </a:prstGeom>
        </p:spPr>
        <p:txBody>
          <a:bodyPr wrap="none">
            <a:spAutoFit/>
          </a:bodyPr>
          <a:lstStyle/>
          <a:p>
            <a:pPr algn="l" eaLnBrk="1" fontAlgn="auto" hangingPunct="1">
              <a:spcBef>
                <a:spcPts val="0"/>
              </a:spcBef>
              <a:spcAft>
                <a:spcPts val="0"/>
              </a:spcAft>
              <a:defRPr/>
            </a:pPr>
            <a:r>
              <a:rPr lang="el-GR" sz="1600" b="0" kern="0" dirty="0">
                <a:solidFill>
                  <a:prstClr val="black"/>
                </a:solidFill>
                <a:latin typeface="Calibri"/>
                <a:ea typeface="+mn-ea"/>
              </a:rPr>
              <a:t>α=</a:t>
            </a:r>
            <a:r>
              <a:rPr lang="en-US" sz="1600" b="0" kern="0" dirty="0">
                <a:solidFill>
                  <a:prstClr val="black"/>
                </a:solidFill>
                <a:latin typeface="Calibri"/>
                <a:ea typeface="+mn-ea"/>
              </a:rPr>
              <a:t>6</a:t>
            </a:r>
            <a:r>
              <a:rPr lang="el-GR" sz="1600" b="0" kern="0" dirty="0">
                <a:solidFill>
                  <a:prstClr val="black"/>
                </a:solidFill>
                <a:latin typeface="Calibri"/>
                <a:ea typeface="+mn-ea"/>
              </a:rPr>
              <a:t>0°</a:t>
            </a:r>
            <a:endParaRPr lang="en-US" sz="1600" b="0" kern="0" dirty="0">
              <a:solidFill>
                <a:prstClr val="black"/>
              </a:solidFill>
              <a:latin typeface="Calibri"/>
              <a:ea typeface="+mn-ea"/>
            </a:endParaRPr>
          </a:p>
        </p:txBody>
      </p:sp>
      <p:grpSp>
        <p:nvGrpSpPr>
          <p:cNvPr id="22" name="Group 21"/>
          <p:cNvGrpSpPr/>
          <p:nvPr/>
        </p:nvGrpSpPr>
        <p:grpSpPr>
          <a:xfrm>
            <a:off x="2743200" y="3581400"/>
            <a:ext cx="1221658" cy="342900"/>
            <a:chOff x="228600" y="2095500"/>
            <a:chExt cx="1221658" cy="342900"/>
          </a:xfrm>
        </p:grpSpPr>
        <p:cxnSp>
          <p:nvCxnSpPr>
            <p:cNvPr id="23" name="Straight Connector 22"/>
            <p:cNvCxnSpPr/>
            <p:nvPr/>
          </p:nvCxnSpPr>
          <p:spPr>
            <a:xfrm>
              <a:off x="228600" y="2095500"/>
              <a:ext cx="304800" cy="342900"/>
            </a:xfrm>
            <a:prstGeom prst="line">
              <a:avLst/>
            </a:prstGeom>
            <a:noFill/>
            <a:ln w="6350" cap="flat" cmpd="sng" algn="ctr">
              <a:solidFill>
                <a:sysClr val="windowText" lastClr="000000"/>
              </a:solidFill>
              <a:prstDash val="solid"/>
              <a:miter lim="800000"/>
            </a:ln>
            <a:effectLst/>
          </p:spPr>
        </p:cxnSp>
        <p:cxnSp>
          <p:nvCxnSpPr>
            <p:cNvPr id="24" name="Straight Connector 23"/>
            <p:cNvCxnSpPr/>
            <p:nvPr/>
          </p:nvCxnSpPr>
          <p:spPr>
            <a:xfrm flipV="1">
              <a:off x="533400" y="2095500"/>
              <a:ext cx="304800" cy="342900"/>
            </a:xfrm>
            <a:prstGeom prst="line">
              <a:avLst/>
            </a:prstGeom>
            <a:noFill/>
            <a:ln w="6350" cap="flat" cmpd="sng" algn="ctr">
              <a:solidFill>
                <a:sysClr val="windowText" lastClr="000000"/>
              </a:solidFill>
              <a:prstDash val="solid"/>
              <a:miter lim="800000"/>
            </a:ln>
            <a:effectLst/>
          </p:spPr>
        </p:cxnSp>
        <p:cxnSp>
          <p:nvCxnSpPr>
            <p:cNvPr id="25" name="Straight Connector 24"/>
            <p:cNvCxnSpPr/>
            <p:nvPr/>
          </p:nvCxnSpPr>
          <p:spPr>
            <a:xfrm>
              <a:off x="838200" y="2095500"/>
              <a:ext cx="304800" cy="342900"/>
            </a:xfrm>
            <a:prstGeom prst="line">
              <a:avLst/>
            </a:prstGeom>
            <a:noFill/>
            <a:ln w="6350" cap="flat" cmpd="sng" algn="ctr">
              <a:solidFill>
                <a:sysClr val="windowText" lastClr="000000"/>
              </a:solidFill>
              <a:prstDash val="solid"/>
              <a:miter lim="800000"/>
            </a:ln>
            <a:effectLst/>
          </p:spPr>
        </p:cxnSp>
        <p:cxnSp>
          <p:nvCxnSpPr>
            <p:cNvPr id="26" name="Straight Connector 25"/>
            <p:cNvCxnSpPr/>
            <p:nvPr/>
          </p:nvCxnSpPr>
          <p:spPr>
            <a:xfrm flipV="1">
              <a:off x="1143000" y="2095500"/>
              <a:ext cx="307258" cy="342900"/>
            </a:xfrm>
            <a:prstGeom prst="line">
              <a:avLst/>
            </a:prstGeom>
            <a:noFill/>
            <a:ln w="6350" cap="flat" cmpd="sng" algn="ctr">
              <a:solidFill>
                <a:sysClr val="windowText" lastClr="000000"/>
              </a:solidFill>
              <a:prstDash val="solid"/>
              <a:miter lim="800000"/>
            </a:ln>
            <a:effectLst/>
          </p:spPr>
        </p:cxnSp>
      </p:grpSp>
      <p:sp>
        <p:nvSpPr>
          <p:cNvPr id="27" name="Arc 26"/>
          <p:cNvSpPr/>
          <p:nvPr/>
        </p:nvSpPr>
        <p:spPr>
          <a:xfrm>
            <a:off x="3431458" y="3675492"/>
            <a:ext cx="457200" cy="476250"/>
          </a:xfrm>
          <a:prstGeom prst="arc">
            <a:avLst>
              <a:gd name="adj1" fmla="val 13538877"/>
              <a:gd name="adj2" fmla="val 18925102"/>
            </a:avLst>
          </a:prstGeom>
          <a:noFill/>
          <a:ln w="19050" cap="flat" cmpd="sng" algn="ctr">
            <a:solidFill>
              <a:srgbClr val="5B9BD5"/>
            </a:solidFill>
            <a:prstDash val="solid"/>
            <a:miter lim="800000"/>
            <a:headEnd type="triangle"/>
            <a:tailEnd type="triangle"/>
          </a:ln>
          <a:effectLst/>
        </p:spPr>
        <p:txBody>
          <a:bodyPr rtlCol="0" anchor="ctr"/>
          <a:lstStyle/>
          <a:p>
            <a:pPr eaLnBrk="1" fontAlgn="auto" hangingPunct="1">
              <a:spcBef>
                <a:spcPts val="0"/>
              </a:spcBef>
              <a:spcAft>
                <a:spcPts val="0"/>
              </a:spcAft>
              <a:defRPr/>
            </a:pPr>
            <a:endParaRPr lang="en-US" sz="1800" b="0" kern="0" dirty="0">
              <a:solidFill>
                <a:prstClr val="black"/>
              </a:solidFill>
              <a:latin typeface="Calibri" panose="020F0502020204030204"/>
              <a:ea typeface="+mn-ea"/>
            </a:endParaRPr>
          </a:p>
        </p:txBody>
      </p:sp>
      <p:sp>
        <p:nvSpPr>
          <p:cNvPr id="28" name="TextBox 27"/>
          <p:cNvSpPr txBox="1"/>
          <p:nvPr/>
        </p:nvSpPr>
        <p:spPr>
          <a:xfrm>
            <a:off x="3480689" y="3306160"/>
            <a:ext cx="330540" cy="369332"/>
          </a:xfrm>
          <a:prstGeom prst="rect">
            <a:avLst/>
          </a:prstGeom>
          <a:noFill/>
        </p:spPr>
        <p:txBody>
          <a:bodyPr wrap="none" rtlCol="0">
            <a:spAutoFit/>
          </a:bodyPr>
          <a:lstStyle/>
          <a:p>
            <a:pPr algn="l" eaLnBrk="1" fontAlgn="auto" hangingPunct="1">
              <a:spcBef>
                <a:spcPts val="0"/>
              </a:spcBef>
              <a:spcAft>
                <a:spcPts val="0"/>
              </a:spcAft>
            </a:pPr>
            <a:r>
              <a:rPr lang="en-US" sz="1800" b="0" i="1" dirty="0">
                <a:solidFill>
                  <a:prstClr val="black"/>
                </a:solidFill>
                <a:latin typeface="Symbol" panose="05050102010706020507" pitchFamily="18" charset="2"/>
                <a:ea typeface="+mn-ea"/>
              </a:rPr>
              <a:t>a</a:t>
            </a:r>
          </a:p>
        </p:txBody>
      </p:sp>
      <p:sp>
        <p:nvSpPr>
          <p:cNvPr id="29" name="Content Placeholder 2"/>
          <p:cNvSpPr>
            <a:spLocks noGrp="1"/>
          </p:cNvSpPr>
          <p:nvPr>
            <p:ph idx="1"/>
          </p:nvPr>
        </p:nvSpPr>
        <p:spPr>
          <a:xfrm>
            <a:off x="23446" y="4953000"/>
            <a:ext cx="4396154" cy="838200"/>
          </a:xfrm>
        </p:spPr>
        <p:txBody>
          <a:bodyPr/>
          <a:lstStyle/>
          <a:p>
            <a:r>
              <a:rPr lang="en-US" sz="1800" dirty="0">
                <a:ea typeface="Calibri" panose="020F0502020204030204" pitchFamily="34" charset="0"/>
                <a:cs typeface="Times New Roman" panose="02020603050405020304" pitchFamily="18" charset="0"/>
              </a:rPr>
              <a:t>Stowing the thermal radiators for Survive-the-Night could greatly reduce energy storage requirements. Heat leak from the Surface Habitat is fixed.</a:t>
            </a:r>
          </a:p>
        </p:txBody>
      </p:sp>
      <p:sp>
        <p:nvSpPr>
          <p:cNvPr id="30" name="Footer Placeholder 3"/>
          <p:cNvSpPr>
            <a:spLocks noGrp="1"/>
          </p:cNvSpPr>
          <p:nvPr>
            <p:ph type="ftr" sz="quarter" idx="11"/>
          </p:nvPr>
        </p:nvSpPr>
        <p:spPr>
          <a:xfrm>
            <a:off x="2743200" y="6400800"/>
            <a:ext cx="3657600" cy="304800"/>
          </a:xfrm>
        </p:spPr>
        <p:txBody>
          <a:bodyPr/>
          <a:lstStyle/>
          <a:p>
            <a:r>
              <a:rPr lang="en-US" dirty="0"/>
              <a:t>TFAWS 2021 – August 24-26, 2021</a:t>
            </a:r>
          </a:p>
        </p:txBody>
      </p:sp>
    </p:spTree>
    <p:extLst>
      <p:ext uri="{BB962C8B-B14F-4D97-AF65-F5344CB8AC3E}">
        <p14:creationId xmlns:p14="http://schemas.microsoft.com/office/powerpoint/2010/main" val="1819698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Mitigation Strategy: Habitat Temperature</a:t>
            </a:r>
          </a:p>
        </p:txBody>
      </p:sp>
      <p:sp>
        <p:nvSpPr>
          <p:cNvPr id="3" name="Content Placeholder 2"/>
          <p:cNvSpPr>
            <a:spLocks noGrp="1"/>
          </p:cNvSpPr>
          <p:nvPr>
            <p:ph idx="1"/>
          </p:nvPr>
        </p:nvSpPr>
        <p:spPr>
          <a:xfrm>
            <a:off x="4648200" y="838200"/>
            <a:ext cx="4419600" cy="4267200"/>
          </a:xfrm>
        </p:spPr>
        <p:txBody>
          <a:bodyPr/>
          <a:lstStyle/>
          <a:p>
            <a:r>
              <a:rPr lang="en-US" sz="1600" dirty="0"/>
              <a:t>In addition to the heat loss from the radiators, approximately 1550 watts of make-up heat would be needed to maintain the SH habitable volume above 68</a:t>
            </a:r>
            <a:r>
              <a:rPr lang="en-US" sz="1600" baseline="30000" dirty="0"/>
              <a:t>o</a:t>
            </a:r>
            <a:r>
              <a:rPr lang="en-US" sz="1600" dirty="0"/>
              <a:t>F</a:t>
            </a:r>
            <a:r>
              <a:rPr lang="en-US" sz="1600" dirty="0">
                <a:solidFill>
                  <a:prstClr val="black"/>
                </a:solidFill>
              </a:rPr>
              <a:t>.</a:t>
            </a:r>
          </a:p>
          <a:p>
            <a:r>
              <a:rPr lang="en-US" sz="1600" dirty="0"/>
              <a:t>The heat required is proportional to the habitat internal temperature as shown.</a:t>
            </a:r>
          </a:p>
          <a:p>
            <a:r>
              <a:rPr lang="en-US" sz="1600" dirty="0"/>
              <a:t>Allowing the un-crewed habitat temperature to sink below respirable atmosphere limits could save on the total energy required (and ostensibly returned before crew arrives).</a:t>
            </a:r>
          </a:p>
          <a:p>
            <a:r>
              <a:rPr lang="en-US" sz="1600" dirty="0"/>
              <a:t>Pre-heating the habitat to store energy may also mitigate the energy required. For the nominal case, the energy required would be </a:t>
            </a:r>
            <a:r>
              <a:rPr lang="en-US" sz="1600" b="1" dirty="0"/>
              <a:t>155 kWh</a:t>
            </a:r>
            <a:r>
              <a:rPr lang="en-US" sz="1600" dirty="0"/>
              <a:t>.</a:t>
            </a:r>
          </a:p>
          <a:p>
            <a:r>
              <a:rPr lang="en-US" sz="1600" dirty="0"/>
              <a:t>For both the thermal radiators and habitat, the total required stored energy would be </a:t>
            </a:r>
            <a:r>
              <a:rPr lang="en-US" sz="1600" b="1" dirty="0"/>
              <a:t>~550 kW</a:t>
            </a:r>
            <a:r>
              <a:rPr lang="en-US" sz="1600" dirty="0"/>
              <a:t>h if no measures to reduce the heat loss are taken.</a:t>
            </a:r>
          </a:p>
          <a:p>
            <a:endParaRPr lang="en-US" dirty="0"/>
          </a:p>
        </p:txBody>
      </p:sp>
      <p:sp>
        <p:nvSpPr>
          <p:cNvPr id="4" name="Footer Placeholder 3"/>
          <p:cNvSpPr>
            <a:spLocks noGrp="1"/>
          </p:cNvSpPr>
          <p:nvPr>
            <p:ph type="ftr" sz="quarter" idx="11"/>
          </p:nvPr>
        </p:nvSpPr>
        <p:spPr/>
        <p:txBody>
          <a:bodyPr/>
          <a:lstStyle/>
          <a:p>
            <a:r>
              <a:rPr lang="en-US" dirty="0"/>
              <a:t>TFAWS 2021 – August 24-26, 2021</a:t>
            </a:r>
          </a:p>
        </p:txBody>
      </p:sp>
      <p:sp>
        <p:nvSpPr>
          <p:cNvPr id="5" name="Slide Number Placeholder 4"/>
          <p:cNvSpPr>
            <a:spLocks noGrp="1"/>
          </p:cNvSpPr>
          <p:nvPr>
            <p:ph type="sldNum" sz="quarter" idx="12"/>
          </p:nvPr>
        </p:nvSpPr>
        <p:spPr/>
        <p:txBody>
          <a:bodyPr/>
          <a:lstStyle/>
          <a:p>
            <a:fld id="{33F42015-0FC7-4B0E-8D2B-76EADF48D957}" type="slidenum">
              <a:rPr lang="en-US" smtClean="0"/>
              <a:pPr/>
              <a:t>13</a:t>
            </a:fld>
            <a:endParaRPr lang="en-US"/>
          </a:p>
        </p:txBody>
      </p:sp>
      <p:pic>
        <p:nvPicPr>
          <p:cNvPr id="6" name="Picture 5"/>
          <p:cNvPicPr>
            <a:picLocks noChangeAspect="1"/>
          </p:cNvPicPr>
          <p:nvPr/>
        </p:nvPicPr>
        <p:blipFill>
          <a:blip r:embed="rId2"/>
          <a:stretch>
            <a:fillRect/>
          </a:stretch>
        </p:blipFill>
        <p:spPr>
          <a:xfrm>
            <a:off x="0" y="990600"/>
            <a:ext cx="4633362" cy="4877223"/>
          </a:xfrm>
          <a:prstGeom prst="rect">
            <a:avLst/>
          </a:prstGeom>
        </p:spPr>
      </p:pic>
    </p:spTree>
    <p:extLst>
      <p:ext uri="{BB962C8B-B14F-4D97-AF65-F5344CB8AC3E}">
        <p14:creationId xmlns:p14="http://schemas.microsoft.com/office/powerpoint/2010/main" val="50052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Mitigation Strategy: Lower Emittance Covering</a:t>
            </a:r>
          </a:p>
        </p:txBody>
      </p:sp>
      <p:sp>
        <p:nvSpPr>
          <p:cNvPr id="3" name="Content Placeholder 2"/>
          <p:cNvSpPr>
            <a:spLocks noGrp="1"/>
          </p:cNvSpPr>
          <p:nvPr>
            <p:ph idx="1"/>
          </p:nvPr>
        </p:nvSpPr>
        <p:spPr>
          <a:xfrm>
            <a:off x="5638800" y="914400"/>
            <a:ext cx="3505200" cy="5410200"/>
          </a:xfrm>
        </p:spPr>
        <p:txBody>
          <a:bodyPr/>
          <a:lstStyle/>
          <a:p>
            <a:pPr marL="228600" lvl="0" indent="-228600" eaLnBrk="1" fontAlgn="auto" hangingPunct="1">
              <a:lnSpc>
                <a:spcPct val="90000"/>
              </a:lnSpc>
              <a:spcBef>
                <a:spcPts val="1000"/>
              </a:spcBef>
              <a:spcAft>
                <a:spcPts val="0"/>
              </a:spcAft>
              <a:buFont typeface="Arial" panose="020B0604020202020204" pitchFamily="34" charset="0"/>
              <a:buChar char="•"/>
              <a:defRPr/>
            </a:pPr>
            <a:r>
              <a:rPr lang="en-US" sz="1800" kern="1200" dirty="0">
                <a:solidFill>
                  <a:schemeClr val="accent2">
                    <a:lumMod val="75000"/>
                  </a:schemeClr>
                </a:solidFill>
                <a:latin typeface="Calibri" panose="020F0502020204030204"/>
                <a:ea typeface="+mn-ea"/>
              </a:rPr>
              <a:t>Baseline design utilizes beta cloth for the outer covering of the inflatable structure. Beta cloth has an infrared emittance of 0.9 (along with a solar </a:t>
            </a:r>
            <a:r>
              <a:rPr lang="en-US" sz="1800" kern="1200" dirty="0" err="1">
                <a:solidFill>
                  <a:schemeClr val="accent2">
                    <a:lumMod val="75000"/>
                  </a:schemeClr>
                </a:solidFill>
                <a:latin typeface="Calibri" panose="020F0502020204030204"/>
                <a:ea typeface="+mn-ea"/>
              </a:rPr>
              <a:t>absorptance</a:t>
            </a:r>
            <a:r>
              <a:rPr lang="en-US" sz="1800" kern="1200" dirty="0">
                <a:solidFill>
                  <a:schemeClr val="accent2">
                    <a:lumMod val="75000"/>
                  </a:schemeClr>
                </a:solidFill>
                <a:latin typeface="Calibri" panose="020F0502020204030204"/>
                <a:ea typeface="+mn-ea"/>
              </a:rPr>
              <a:t> 0.4).</a:t>
            </a:r>
          </a:p>
          <a:p>
            <a:pPr marL="228600" lvl="0" indent="-228600" eaLnBrk="1" fontAlgn="auto" hangingPunct="1">
              <a:lnSpc>
                <a:spcPct val="90000"/>
              </a:lnSpc>
              <a:spcBef>
                <a:spcPts val="1000"/>
              </a:spcBef>
              <a:spcAft>
                <a:spcPts val="0"/>
              </a:spcAft>
              <a:buFont typeface="Arial" panose="020B0604020202020204" pitchFamily="34" charset="0"/>
              <a:buChar char="•"/>
              <a:defRPr/>
            </a:pPr>
            <a:r>
              <a:rPr lang="en-US" sz="1800" kern="1200" dirty="0">
                <a:solidFill>
                  <a:schemeClr val="accent2">
                    <a:lumMod val="75000"/>
                  </a:schemeClr>
                </a:solidFill>
                <a:latin typeface="Calibri" panose="020F0502020204030204"/>
                <a:ea typeface="+mn-ea"/>
              </a:rPr>
              <a:t>Reducing the emittance could significantly reduce heat leak during survive-the-night periods.</a:t>
            </a:r>
          </a:p>
          <a:p>
            <a:pPr marL="228600" lvl="0" indent="-228600" eaLnBrk="1" fontAlgn="auto" hangingPunct="1">
              <a:lnSpc>
                <a:spcPct val="90000"/>
              </a:lnSpc>
              <a:spcBef>
                <a:spcPts val="1000"/>
              </a:spcBef>
              <a:spcAft>
                <a:spcPts val="0"/>
              </a:spcAft>
              <a:buFont typeface="Arial" panose="020B0604020202020204" pitchFamily="34" charset="0"/>
              <a:buChar char="•"/>
              <a:defRPr/>
            </a:pPr>
            <a:r>
              <a:rPr lang="en-US" sz="1800" kern="1200" dirty="0">
                <a:solidFill>
                  <a:schemeClr val="accent2">
                    <a:lumMod val="75000"/>
                  </a:schemeClr>
                </a:solidFill>
                <a:latin typeface="Calibri" panose="020F0502020204030204"/>
                <a:ea typeface="+mn-ea"/>
              </a:rPr>
              <a:t>Some margin to reduce the emittance exists as the surface habitat has a net heat loss during daylight operations. Prefer not to have a net heat gain during operational periods because of extra load for the TCS. </a:t>
            </a:r>
          </a:p>
          <a:p>
            <a:pPr marL="228600" lvl="0" indent="-228600" eaLnBrk="1" fontAlgn="auto" hangingPunct="1">
              <a:lnSpc>
                <a:spcPct val="90000"/>
              </a:lnSpc>
              <a:spcBef>
                <a:spcPts val="1000"/>
              </a:spcBef>
              <a:spcAft>
                <a:spcPts val="0"/>
              </a:spcAft>
              <a:buFont typeface="Arial" panose="020B0604020202020204" pitchFamily="34" charset="0"/>
              <a:buChar char="•"/>
              <a:defRPr/>
            </a:pPr>
            <a:r>
              <a:rPr lang="en-US" sz="1800" kern="1200" dirty="0">
                <a:solidFill>
                  <a:schemeClr val="accent2">
                    <a:lumMod val="75000"/>
                  </a:schemeClr>
                </a:solidFill>
                <a:latin typeface="Calibri" panose="020F0502020204030204"/>
                <a:ea typeface="+mn-ea"/>
              </a:rPr>
              <a:t>The potential energy savings is on the order of </a:t>
            </a:r>
            <a:r>
              <a:rPr lang="en-US" sz="1800" b="1" kern="1200" dirty="0">
                <a:solidFill>
                  <a:schemeClr val="accent2">
                    <a:lumMod val="75000"/>
                  </a:schemeClr>
                </a:solidFill>
                <a:latin typeface="Calibri" panose="020F0502020204030204"/>
                <a:ea typeface="+mn-ea"/>
              </a:rPr>
              <a:t>50 kWh</a:t>
            </a:r>
            <a:r>
              <a:rPr lang="en-US" sz="1800" kern="1200" dirty="0">
                <a:solidFill>
                  <a:schemeClr val="accent2">
                    <a:lumMod val="75000"/>
                  </a:schemeClr>
                </a:solidFill>
                <a:latin typeface="Calibri" panose="020F0502020204030204"/>
                <a:ea typeface="+mn-ea"/>
              </a:rPr>
              <a:t>.</a:t>
            </a:r>
          </a:p>
        </p:txBody>
      </p:sp>
      <p:sp>
        <p:nvSpPr>
          <p:cNvPr id="4" name="Footer Placeholder 3"/>
          <p:cNvSpPr>
            <a:spLocks noGrp="1"/>
          </p:cNvSpPr>
          <p:nvPr>
            <p:ph type="ftr" sz="quarter" idx="11"/>
          </p:nvPr>
        </p:nvSpPr>
        <p:spPr/>
        <p:txBody>
          <a:bodyPr/>
          <a:lstStyle/>
          <a:p>
            <a:r>
              <a:rPr lang="en-US"/>
              <a:t>TFAWS 2021 – August 24-26, 2021</a:t>
            </a:r>
            <a:endParaRPr lang="en-US" dirty="0"/>
          </a:p>
        </p:txBody>
      </p:sp>
      <p:sp>
        <p:nvSpPr>
          <p:cNvPr id="5" name="Slide Number Placeholder 4"/>
          <p:cNvSpPr>
            <a:spLocks noGrp="1"/>
          </p:cNvSpPr>
          <p:nvPr>
            <p:ph type="sldNum" sz="quarter" idx="12"/>
          </p:nvPr>
        </p:nvSpPr>
        <p:spPr/>
        <p:txBody>
          <a:bodyPr/>
          <a:lstStyle/>
          <a:p>
            <a:fld id="{33F42015-0FC7-4B0E-8D2B-76EADF48D957}" type="slidenum">
              <a:rPr lang="en-US" smtClean="0"/>
              <a:pPr/>
              <a:t>14</a:t>
            </a:fld>
            <a:endParaRPr lang="en-US"/>
          </a:p>
        </p:txBody>
      </p:sp>
      <p:pic>
        <p:nvPicPr>
          <p:cNvPr id="6" name="Picture 5"/>
          <p:cNvPicPr>
            <a:picLocks noChangeAspect="1"/>
          </p:cNvPicPr>
          <p:nvPr/>
        </p:nvPicPr>
        <p:blipFill>
          <a:blip r:embed="rId2"/>
          <a:stretch>
            <a:fillRect/>
          </a:stretch>
        </p:blipFill>
        <p:spPr>
          <a:xfrm>
            <a:off x="0" y="1143000"/>
            <a:ext cx="4511431" cy="4749196"/>
          </a:xfrm>
          <a:prstGeom prst="rect">
            <a:avLst/>
          </a:prstGeom>
        </p:spPr>
      </p:pic>
      <p:sp>
        <p:nvSpPr>
          <p:cNvPr id="7" name="TextBox 6"/>
          <p:cNvSpPr txBox="1"/>
          <p:nvPr/>
        </p:nvSpPr>
        <p:spPr>
          <a:xfrm rot="-1740000">
            <a:off x="1229880" y="2341077"/>
            <a:ext cx="1399742" cy="276999"/>
          </a:xfrm>
          <a:prstGeom prst="rect">
            <a:avLst/>
          </a:prstGeom>
          <a:noFill/>
        </p:spPr>
        <p:txBody>
          <a:bodyPr wrap="none" rtlCol="0">
            <a:spAutoFit/>
          </a:bodyPr>
          <a:lstStyle/>
          <a:p>
            <a:pPr algn="l" eaLnBrk="1" fontAlgn="auto" hangingPunct="1">
              <a:spcBef>
                <a:spcPts val="0"/>
              </a:spcBef>
              <a:spcAft>
                <a:spcPts val="0"/>
              </a:spcAft>
            </a:pPr>
            <a:r>
              <a:rPr lang="en-US" sz="1200" b="0" i="1" dirty="0">
                <a:solidFill>
                  <a:prstClr val="black"/>
                </a:solidFill>
                <a:latin typeface="Arial"/>
                <a:ea typeface="+mn-ea"/>
                <a:cs typeface="Arial"/>
              </a:rPr>
              <a:t>Beta Cloth </a:t>
            </a:r>
            <a:r>
              <a:rPr lang="en-US" sz="1200" b="0" i="1" dirty="0">
                <a:solidFill>
                  <a:prstClr val="black"/>
                </a:solidFill>
                <a:latin typeface="Symbol" panose="05050102010706020507" pitchFamily="18" charset="2"/>
                <a:ea typeface="+mn-ea"/>
                <a:cs typeface="Arial"/>
              </a:rPr>
              <a:t>e</a:t>
            </a:r>
            <a:r>
              <a:rPr lang="en-US" sz="1200" b="0" i="1" dirty="0">
                <a:solidFill>
                  <a:prstClr val="black"/>
                </a:solidFill>
                <a:latin typeface="Arial"/>
                <a:ea typeface="+mn-ea"/>
                <a:cs typeface="Arial"/>
              </a:rPr>
              <a:t>=0.90</a:t>
            </a:r>
          </a:p>
        </p:txBody>
      </p:sp>
      <p:sp>
        <p:nvSpPr>
          <p:cNvPr id="8" name="TextBox 7"/>
          <p:cNvSpPr txBox="1"/>
          <p:nvPr/>
        </p:nvSpPr>
        <p:spPr>
          <a:xfrm rot="-1320000">
            <a:off x="1369514" y="3826975"/>
            <a:ext cx="1577676" cy="276999"/>
          </a:xfrm>
          <a:prstGeom prst="rect">
            <a:avLst/>
          </a:prstGeom>
          <a:noFill/>
        </p:spPr>
        <p:txBody>
          <a:bodyPr wrap="none" rtlCol="0">
            <a:spAutoFit/>
          </a:bodyPr>
          <a:lstStyle/>
          <a:p>
            <a:pPr algn="l" eaLnBrk="1" fontAlgn="auto" hangingPunct="1">
              <a:spcBef>
                <a:spcPts val="0"/>
              </a:spcBef>
              <a:spcAft>
                <a:spcPts val="0"/>
              </a:spcAft>
            </a:pPr>
            <a:r>
              <a:rPr lang="en-US" sz="1200" b="0" i="1" dirty="0">
                <a:solidFill>
                  <a:prstClr val="black"/>
                </a:solidFill>
                <a:latin typeface="Arial"/>
                <a:ea typeface="+mn-ea"/>
                <a:cs typeface="Arial"/>
              </a:rPr>
              <a:t>New Material </a:t>
            </a:r>
            <a:r>
              <a:rPr lang="en-US" sz="1200" b="0" i="1" dirty="0">
                <a:solidFill>
                  <a:prstClr val="black"/>
                </a:solidFill>
                <a:latin typeface="Symbol" panose="05050102010706020507" pitchFamily="18" charset="2"/>
                <a:ea typeface="+mn-ea"/>
                <a:cs typeface="Arial"/>
              </a:rPr>
              <a:t>e</a:t>
            </a:r>
            <a:r>
              <a:rPr lang="en-US" sz="1200" b="0" i="1" dirty="0">
                <a:solidFill>
                  <a:prstClr val="black"/>
                </a:solidFill>
                <a:latin typeface="Arial"/>
                <a:ea typeface="+mn-ea"/>
                <a:cs typeface="Arial"/>
              </a:rPr>
              <a:t>=0.70</a:t>
            </a:r>
          </a:p>
        </p:txBody>
      </p:sp>
      <p:cxnSp>
        <p:nvCxnSpPr>
          <p:cNvPr id="9" name="Straight Arrow Connector 8"/>
          <p:cNvCxnSpPr/>
          <p:nvPr/>
        </p:nvCxnSpPr>
        <p:spPr>
          <a:xfrm>
            <a:off x="3009900" y="2133600"/>
            <a:ext cx="0" cy="1600200"/>
          </a:xfrm>
          <a:prstGeom prst="straightConnector1">
            <a:avLst/>
          </a:prstGeom>
          <a:noFill/>
          <a:ln w="25400" cap="flat" cmpd="sng" algn="ctr">
            <a:solidFill>
              <a:srgbClr val="4F81BD"/>
            </a:solidFill>
            <a:prstDash val="solid"/>
            <a:headEnd type="triangle"/>
            <a:tailEnd type="triangle"/>
          </a:ln>
          <a:effectLst>
            <a:outerShdw blurRad="40000" dist="20000" dir="5400000" rotWithShape="0">
              <a:srgbClr val="000000">
                <a:alpha val="38000"/>
              </a:srgbClr>
            </a:outerShdw>
          </a:effectLst>
        </p:spPr>
      </p:cxnSp>
      <p:sp>
        <p:nvSpPr>
          <p:cNvPr id="10" name="TextBox 9"/>
          <p:cNvSpPr txBox="1"/>
          <p:nvPr/>
        </p:nvSpPr>
        <p:spPr>
          <a:xfrm>
            <a:off x="2247900" y="2628900"/>
            <a:ext cx="822661" cy="523220"/>
          </a:xfrm>
          <a:prstGeom prst="rect">
            <a:avLst/>
          </a:prstGeom>
          <a:noFill/>
        </p:spPr>
        <p:txBody>
          <a:bodyPr wrap="none" rtlCol="0">
            <a:spAutoFit/>
          </a:bodyPr>
          <a:lstStyle/>
          <a:p>
            <a:pPr eaLnBrk="1" fontAlgn="auto" hangingPunct="1">
              <a:spcBef>
                <a:spcPts val="0"/>
              </a:spcBef>
              <a:spcAft>
                <a:spcPts val="0"/>
              </a:spcAft>
            </a:pPr>
            <a:r>
              <a:rPr lang="en-US" sz="1400" b="0" i="1" dirty="0">
                <a:solidFill>
                  <a:prstClr val="black"/>
                </a:solidFill>
                <a:latin typeface="Arial"/>
                <a:ea typeface="+mn-ea"/>
                <a:cs typeface="Arial"/>
              </a:rPr>
              <a:t>Savings</a:t>
            </a:r>
          </a:p>
          <a:p>
            <a:pPr eaLnBrk="1" fontAlgn="auto" hangingPunct="1">
              <a:spcBef>
                <a:spcPts val="0"/>
              </a:spcBef>
              <a:spcAft>
                <a:spcPts val="0"/>
              </a:spcAft>
            </a:pPr>
            <a:r>
              <a:rPr lang="en-US" sz="1400" b="0" i="1" dirty="0">
                <a:solidFill>
                  <a:prstClr val="black"/>
                </a:solidFill>
                <a:latin typeface="Arial"/>
                <a:ea typeface="+mn-ea"/>
                <a:cs typeface="Arial"/>
              </a:rPr>
              <a:t>50 kWh</a:t>
            </a:r>
          </a:p>
        </p:txBody>
      </p:sp>
      <p:pic>
        <p:nvPicPr>
          <p:cNvPr id="11" name="Picture 10"/>
          <p:cNvPicPr>
            <a:picLocks noChangeAspect="1"/>
          </p:cNvPicPr>
          <p:nvPr/>
        </p:nvPicPr>
        <p:blipFill>
          <a:blip r:embed="rId3"/>
          <a:stretch>
            <a:fillRect/>
          </a:stretch>
        </p:blipFill>
        <p:spPr>
          <a:xfrm>
            <a:off x="4343400" y="2286000"/>
            <a:ext cx="1390008" cy="2213040"/>
          </a:xfrm>
          <a:prstGeom prst="rect">
            <a:avLst/>
          </a:prstGeom>
        </p:spPr>
      </p:pic>
    </p:spTree>
    <p:extLst>
      <p:ext uri="{BB962C8B-B14F-4D97-AF65-F5344CB8AC3E}">
        <p14:creationId xmlns:p14="http://schemas.microsoft.com/office/powerpoint/2010/main" val="3803836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447800" y="1295400"/>
            <a:ext cx="5877053" cy="5377138"/>
          </a:xfrm>
          <a:prstGeom prst="rect">
            <a:avLst/>
          </a:prstGeom>
        </p:spPr>
      </p:pic>
      <p:sp>
        <p:nvSpPr>
          <p:cNvPr id="2" name="Title 1"/>
          <p:cNvSpPr>
            <a:spLocks noGrp="1"/>
          </p:cNvSpPr>
          <p:nvPr>
            <p:ph type="title"/>
          </p:nvPr>
        </p:nvSpPr>
        <p:spPr/>
        <p:txBody>
          <a:bodyPr/>
          <a:lstStyle/>
          <a:p>
            <a:r>
              <a:rPr lang="en-US" dirty="0"/>
              <a:t>Thermal/Power Growth Sensitivity</a:t>
            </a:r>
          </a:p>
        </p:txBody>
      </p:sp>
      <p:sp>
        <p:nvSpPr>
          <p:cNvPr id="4" name="Footer Placeholder 3"/>
          <p:cNvSpPr>
            <a:spLocks noGrp="1"/>
          </p:cNvSpPr>
          <p:nvPr>
            <p:ph type="ftr" sz="quarter" idx="11"/>
          </p:nvPr>
        </p:nvSpPr>
        <p:spPr>
          <a:xfrm>
            <a:off x="2743200" y="6553200"/>
            <a:ext cx="3657600" cy="304800"/>
          </a:xfrm>
        </p:spPr>
        <p:txBody>
          <a:bodyPr/>
          <a:lstStyle/>
          <a:p>
            <a:r>
              <a:rPr lang="en-US" dirty="0"/>
              <a:t>TFAWS 2021 – August 24-26, 2021</a:t>
            </a:r>
          </a:p>
        </p:txBody>
      </p:sp>
      <p:sp>
        <p:nvSpPr>
          <p:cNvPr id="5" name="Slide Number Placeholder 4"/>
          <p:cNvSpPr>
            <a:spLocks noGrp="1"/>
          </p:cNvSpPr>
          <p:nvPr>
            <p:ph type="sldNum" sz="quarter" idx="12"/>
          </p:nvPr>
        </p:nvSpPr>
        <p:spPr/>
        <p:txBody>
          <a:bodyPr/>
          <a:lstStyle/>
          <a:p>
            <a:fld id="{33F42015-0FC7-4B0E-8D2B-76EADF48D957}" type="slidenum">
              <a:rPr lang="en-US" smtClean="0"/>
              <a:pPr/>
              <a:t>15</a:t>
            </a:fld>
            <a:endParaRPr lang="en-US"/>
          </a:p>
        </p:txBody>
      </p:sp>
      <p:sp>
        <p:nvSpPr>
          <p:cNvPr id="7" name="TextBox 6"/>
          <p:cNvSpPr txBox="1"/>
          <p:nvPr/>
        </p:nvSpPr>
        <p:spPr>
          <a:xfrm>
            <a:off x="2552700" y="800100"/>
            <a:ext cx="4255076" cy="646331"/>
          </a:xfrm>
          <a:prstGeom prst="rect">
            <a:avLst/>
          </a:prstGeom>
          <a:noFill/>
        </p:spPr>
        <p:txBody>
          <a:bodyPr wrap="none" rtlCol="0">
            <a:spAutoFit/>
          </a:bodyPr>
          <a:lstStyle/>
          <a:p>
            <a:pPr eaLnBrk="1" fontAlgn="auto" hangingPunct="1">
              <a:spcBef>
                <a:spcPts val="0"/>
              </a:spcBef>
              <a:spcAft>
                <a:spcPts val="0"/>
              </a:spcAft>
            </a:pPr>
            <a:r>
              <a:rPr lang="en-US" sz="1800" b="0" dirty="0">
                <a:solidFill>
                  <a:prstClr val="black"/>
                </a:solidFill>
                <a:latin typeface="Calibri" panose="020F0502020204030204"/>
                <a:ea typeface="+mn-ea"/>
              </a:rPr>
              <a:t>Normalized Thermal Radiator and </a:t>
            </a:r>
          </a:p>
          <a:p>
            <a:pPr eaLnBrk="1" fontAlgn="auto" hangingPunct="1">
              <a:spcBef>
                <a:spcPts val="0"/>
              </a:spcBef>
              <a:spcAft>
                <a:spcPts val="0"/>
              </a:spcAft>
            </a:pPr>
            <a:r>
              <a:rPr lang="en-US" sz="1800" b="0" dirty="0">
                <a:solidFill>
                  <a:prstClr val="black"/>
                </a:solidFill>
                <a:latin typeface="Calibri" panose="020F0502020204030204"/>
                <a:ea typeface="+mn-ea"/>
              </a:rPr>
              <a:t>Photovoltaic Panel Mass vs Electrical Power</a:t>
            </a:r>
          </a:p>
        </p:txBody>
      </p:sp>
      <p:sp>
        <p:nvSpPr>
          <p:cNvPr id="8" name="TextBox 7"/>
          <p:cNvSpPr txBox="1"/>
          <p:nvPr/>
        </p:nvSpPr>
        <p:spPr>
          <a:xfrm>
            <a:off x="3848100" y="3238500"/>
            <a:ext cx="980205" cy="369332"/>
          </a:xfrm>
          <a:prstGeom prst="rect">
            <a:avLst/>
          </a:prstGeom>
          <a:noFill/>
        </p:spPr>
        <p:txBody>
          <a:bodyPr wrap="none" rtlCol="0">
            <a:spAutoFit/>
          </a:bodyPr>
          <a:lstStyle/>
          <a:p>
            <a:pPr algn="l" eaLnBrk="1" fontAlgn="auto" hangingPunct="1">
              <a:spcBef>
                <a:spcPts val="0"/>
              </a:spcBef>
              <a:spcAft>
                <a:spcPts val="0"/>
              </a:spcAft>
            </a:pPr>
            <a:r>
              <a:rPr lang="en-US" sz="1800" b="0" i="1" dirty="0">
                <a:solidFill>
                  <a:prstClr val="black"/>
                </a:solidFill>
                <a:latin typeface="Calibri" panose="020F0502020204030204"/>
                <a:ea typeface="+mn-ea"/>
              </a:rPr>
              <a:t>Radiator</a:t>
            </a:r>
          </a:p>
        </p:txBody>
      </p:sp>
      <p:sp>
        <p:nvSpPr>
          <p:cNvPr id="9" name="TextBox 8"/>
          <p:cNvSpPr txBox="1"/>
          <p:nvPr/>
        </p:nvSpPr>
        <p:spPr>
          <a:xfrm>
            <a:off x="4457700" y="4762500"/>
            <a:ext cx="1346844" cy="369332"/>
          </a:xfrm>
          <a:prstGeom prst="rect">
            <a:avLst/>
          </a:prstGeom>
          <a:noFill/>
        </p:spPr>
        <p:txBody>
          <a:bodyPr wrap="none" rtlCol="0">
            <a:spAutoFit/>
          </a:bodyPr>
          <a:lstStyle/>
          <a:p>
            <a:pPr algn="l" eaLnBrk="1" fontAlgn="auto" hangingPunct="1">
              <a:spcBef>
                <a:spcPts val="0"/>
              </a:spcBef>
              <a:spcAft>
                <a:spcPts val="0"/>
              </a:spcAft>
            </a:pPr>
            <a:r>
              <a:rPr lang="en-US" sz="1800" b="0" i="1" dirty="0">
                <a:solidFill>
                  <a:prstClr val="black"/>
                </a:solidFill>
                <a:latin typeface="Calibri" panose="020F0502020204030204"/>
                <a:ea typeface="+mn-ea"/>
              </a:rPr>
              <a:t>Photovoltaic</a:t>
            </a:r>
          </a:p>
        </p:txBody>
      </p:sp>
    </p:spTree>
    <p:extLst>
      <p:ext uri="{BB962C8B-B14F-4D97-AF65-F5344CB8AC3E}">
        <p14:creationId xmlns:p14="http://schemas.microsoft.com/office/powerpoint/2010/main" val="3089342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Survive the Night Considerations for Growth</a:t>
            </a:r>
          </a:p>
        </p:txBody>
      </p:sp>
      <p:sp>
        <p:nvSpPr>
          <p:cNvPr id="4" name="Footer Placeholder 3"/>
          <p:cNvSpPr>
            <a:spLocks noGrp="1"/>
          </p:cNvSpPr>
          <p:nvPr>
            <p:ph type="ftr" sz="quarter" idx="11"/>
          </p:nvPr>
        </p:nvSpPr>
        <p:spPr>
          <a:xfrm>
            <a:off x="2667000" y="6248400"/>
            <a:ext cx="3657600" cy="304800"/>
          </a:xfrm>
        </p:spPr>
        <p:txBody>
          <a:bodyPr/>
          <a:lstStyle/>
          <a:p>
            <a:r>
              <a:rPr lang="en-US" dirty="0"/>
              <a:t>TFAWS 2021 – August 24-26, 2021</a:t>
            </a:r>
          </a:p>
        </p:txBody>
      </p:sp>
      <p:sp>
        <p:nvSpPr>
          <p:cNvPr id="5" name="Slide Number Placeholder 4"/>
          <p:cNvSpPr>
            <a:spLocks noGrp="1"/>
          </p:cNvSpPr>
          <p:nvPr>
            <p:ph type="sldNum" sz="quarter" idx="12"/>
          </p:nvPr>
        </p:nvSpPr>
        <p:spPr/>
        <p:txBody>
          <a:bodyPr/>
          <a:lstStyle/>
          <a:p>
            <a:fld id="{33F42015-0FC7-4B0E-8D2B-76EADF48D957}" type="slidenum">
              <a:rPr lang="en-US" smtClean="0"/>
              <a:pPr/>
              <a:t>16</a:t>
            </a:fld>
            <a:endParaRPr lang="en-US"/>
          </a:p>
        </p:txBody>
      </p:sp>
      <p:graphicFrame>
        <p:nvGraphicFramePr>
          <p:cNvPr id="6" name="Chart 5"/>
          <p:cNvGraphicFramePr>
            <a:graphicFrameLocks/>
          </p:cNvGraphicFramePr>
          <p:nvPr>
            <p:extLst>
              <p:ext uri="{D42A27DB-BD31-4B8C-83A1-F6EECF244321}">
                <p14:modId xmlns:p14="http://schemas.microsoft.com/office/powerpoint/2010/main" val="3455614086"/>
              </p:ext>
            </p:extLst>
          </p:nvPr>
        </p:nvGraphicFramePr>
        <p:xfrm>
          <a:off x="4229100" y="1333500"/>
          <a:ext cx="4310063" cy="4419600"/>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p:cNvPicPr>
            <a:picLocks noChangeAspect="1"/>
          </p:cNvPicPr>
          <p:nvPr/>
        </p:nvPicPr>
        <p:blipFill>
          <a:blip r:embed="rId3"/>
          <a:stretch>
            <a:fillRect/>
          </a:stretch>
        </p:blipFill>
        <p:spPr>
          <a:xfrm>
            <a:off x="0" y="1333500"/>
            <a:ext cx="4267570" cy="4365114"/>
          </a:xfrm>
          <a:prstGeom prst="rect">
            <a:avLst/>
          </a:prstGeom>
        </p:spPr>
      </p:pic>
      <p:sp>
        <p:nvSpPr>
          <p:cNvPr id="8" name="TextBox 7"/>
          <p:cNvSpPr txBox="1"/>
          <p:nvPr/>
        </p:nvSpPr>
        <p:spPr>
          <a:xfrm>
            <a:off x="1092749" y="838200"/>
            <a:ext cx="2435282" cy="584775"/>
          </a:xfrm>
          <a:prstGeom prst="rect">
            <a:avLst/>
          </a:prstGeom>
          <a:noFill/>
        </p:spPr>
        <p:txBody>
          <a:bodyPr wrap="none" rtlCol="0">
            <a:spAutoFit/>
          </a:bodyPr>
          <a:lstStyle/>
          <a:p>
            <a:pPr eaLnBrk="1" fontAlgn="auto" hangingPunct="1">
              <a:spcBef>
                <a:spcPts val="0"/>
              </a:spcBef>
              <a:spcAft>
                <a:spcPts val="0"/>
              </a:spcAft>
            </a:pPr>
            <a:r>
              <a:rPr lang="en-US" sz="1600" b="0" dirty="0">
                <a:solidFill>
                  <a:prstClr val="black"/>
                </a:solidFill>
                <a:latin typeface="Calibri" panose="020F0502020204030204"/>
                <a:ea typeface="+mn-ea"/>
              </a:rPr>
              <a:t>Thermal Energy needed to </a:t>
            </a:r>
          </a:p>
          <a:p>
            <a:pPr eaLnBrk="1" fontAlgn="auto" hangingPunct="1">
              <a:spcBef>
                <a:spcPts val="0"/>
              </a:spcBef>
              <a:spcAft>
                <a:spcPts val="0"/>
              </a:spcAft>
            </a:pPr>
            <a:r>
              <a:rPr lang="en-US" sz="1600" b="0" dirty="0">
                <a:solidFill>
                  <a:prstClr val="black"/>
                </a:solidFill>
                <a:latin typeface="Calibri" panose="020F0502020204030204"/>
                <a:ea typeface="+mn-ea"/>
              </a:rPr>
              <a:t>Maintain Habitat</a:t>
            </a:r>
          </a:p>
        </p:txBody>
      </p:sp>
      <p:sp>
        <p:nvSpPr>
          <p:cNvPr id="9" name="TextBox 8"/>
          <p:cNvSpPr txBox="1"/>
          <p:nvPr/>
        </p:nvSpPr>
        <p:spPr>
          <a:xfrm>
            <a:off x="4876800" y="838200"/>
            <a:ext cx="3468013" cy="584775"/>
          </a:xfrm>
          <a:prstGeom prst="rect">
            <a:avLst/>
          </a:prstGeom>
          <a:noFill/>
        </p:spPr>
        <p:txBody>
          <a:bodyPr wrap="square" rtlCol="0">
            <a:spAutoFit/>
          </a:bodyPr>
          <a:lstStyle/>
          <a:p>
            <a:pPr eaLnBrk="1" fontAlgn="auto" hangingPunct="1">
              <a:spcBef>
                <a:spcPts val="0"/>
              </a:spcBef>
              <a:spcAft>
                <a:spcPts val="0"/>
              </a:spcAft>
            </a:pPr>
            <a:r>
              <a:rPr lang="en-US" sz="1600" b="0" dirty="0">
                <a:solidFill>
                  <a:prstClr val="black"/>
                </a:solidFill>
                <a:latin typeface="Calibri" panose="020F0502020204030204"/>
                <a:ea typeface="+mn-ea"/>
              </a:rPr>
              <a:t>Total Re-generable Fuel Cell Mass Needed to Thermally maintain Habitat*</a:t>
            </a:r>
          </a:p>
        </p:txBody>
      </p:sp>
      <p:sp>
        <p:nvSpPr>
          <p:cNvPr id="10" name="TextBox 9"/>
          <p:cNvSpPr txBox="1"/>
          <p:nvPr/>
        </p:nvSpPr>
        <p:spPr>
          <a:xfrm>
            <a:off x="1181100" y="3124200"/>
            <a:ext cx="2473113" cy="307777"/>
          </a:xfrm>
          <a:prstGeom prst="rect">
            <a:avLst/>
          </a:prstGeom>
          <a:noFill/>
        </p:spPr>
        <p:txBody>
          <a:bodyPr wrap="none" rtlCol="0">
            <a:spAutoFit/>
          </a:bodyPr>
          <a:lstStyle/>
          <a:p>
            <a:pPr algn="l" eaLnBrk="1" fontAlgn="auto" hangingPunct="1">
              <a:spcBef>
                <a:spcPts val="0"/>
              </a:spcBef>
              <a:spcAft>
                <a:spcPts val="0"/>
              </a:spcAft>
            </a:pPr>
            <a:r>
              <a:rPr lang="en-US" sz="1400" b="0" i="1" dirty="0">
                <a:solidFill>
                  <a:prstClr val="black"/>
                </a:solidFill>
                <a:latin typeface="Calibri" panose="020F0502020204030204"/>
                <a:ea typeface="+mn-ea"/>
              </a:rPr>
              <a:t>Parasitic Thermal Radiator Loss</a:t>
            </a:r>
          </a:p>
        </p:txBody>
      </p:sp>
      <p:sp>
        <p:nvSpPr>
          <p:cNvPr id="11" name="TextBox 10"/>
          <p:cNvSpPr txBox="1"/>
          <p:nvPr/>
        </p:nvSpPr>
        <p:spPr>
          <a:xfrm>
            <a:off x="1447800" y="4495800"/>
            <a:ext cx="1768241" cy="307777"/>
          </a:xfrm>
          <a:prstGeom prst="rect">
            <a:avLst/>
          </a:prstGeom>
          <a:noFill/>
        </p:spPr>
        <p:txBody>
          <a:bodyPr wrap="none" rtlCol="0">
            <a:spAutoFit/>
          </a:bodyPr>
          <a:lstStyle/>
          <a:p>
            <a:pPr algn="l" eaLnBrk="1" fontAlgn="auto" hangingPunct="1">
              <a:spcBef>
                <a:spcPts val="0"/>
              </a:spcBef>
              <a:spcAft>
                <a:spcPts val="0"/>
              </a:spcAft>
            </a:pPr>
            <a:r>
              <a:rPr lang="en-US" sz="1400" b="0" i="1" dirty="0">
                <a:solidFill>
                  <a:prstClr val="black"/>
                </a:solidFill>
                <a:latin typeface="Calibri" panose="020F0502020204030204"/>
                <a:ea typeface="+mn-ea"/>
              </a:rPr>
              <a:t>Habitat Heat Leakage</a:t>
            </a:r>
          </a:p>
        </p:txBody>
      </p:sp>
      <p:sp>
        <p:nvSpPr>
          <p:cNvPr id="12" name="TextBox 11"/>
          <p:cNvSpPr txBox="1"/>
          <p:nvPr/>
        </p:nvSpPr>
        <p:spPr>
          <a:xfrm>
            <a:off x="5867400" y="3429000"/>
            <a:ext cx="1755532" cy="338554"/>
          </a:xfrm>
          <a:prstGeom prst="rect">
            <a:avLst/>
          </a:prstGeom>
          <a:noFill/>
        </p:spPr>
        <p:txBody>
          <a:bodyPr wrap="square" rtlCol="0">
            <a:spAutoFit/>
          </a:bodyPr>
          <a:lstStyle/>
          <a:p>
            <a:pPr algn="l" eaLnBrk="1" fontAlgn="auto" hangingPunct="1">
              <a:spcBef>
                <a:spcPts val="0"/>
              </a:spcBef>
              <a:spcAft>
                <a:spcPts val="0"/>
              </a:spcAft>
            </a:pPr>
            <a:r>
              <a:rPr lang="en-US" sz="1600" b="0" i="1" dirty="0">
                <a:solidFill>
                  <a:prstClr val="black"/>
                </a:solidFill>
                <a:latin typeface="Calibri" panose="020F0502020204030204"/>
                <a:ea typeface="+mn-ea"/>
              </a:rPr>
              <a:t>2H</a:t>
            </a:r>
            <a:r>
              <a:rPr lang="en-US" sz="1600" b="0" i="1" baseline="-25000" dirty="0">
                <a:solidFill>
                  <a:prstClr val="black"/>
                </a:solidFill>
                <a:latin typeface="Calibri" panose="020F0502020204030204"/>
                <a:ea typeface="+mn-ea"/>
              </a:rPr>
              <a:t>2</a:t>
            </a:r>
            <a:r>
              <a:rPr lang="en-US" sz="1600" b="0" i="1" dirty="0">
                <a:solidFill>
                  <a:prstClr val="black"/>
                </a:solidFill>
                <a:latin typeface="Calibri" panose="020F0502020204030204"/>
                <a:ea typeface="+mn-ea"/>
              </a:rPr>
              <a:t>O </a:t>
            </a:r>
            <a:r>
              <a:rPr lang="en-US" sz="1600" b="0" i="1" dirty="0">
                <a:solidFill>
                  <a:prstClr val="black"/>
                </a:solidFill>
                <a:latin typeface="Calibri" panose="020F0502020204030204"/>
                <a:ea typeface="+mn-ea"/>
                <a:sym typeface="Wingdings" panose="05000000000000000000" pitchFamily="2" charset="2"/>
              </a:rPr>
              <a:t> </a:t>
            </a:r>
            <a:r>
              <a:rPr lang="en-US" sz="1600" b="0" i="1" dirty="0">
                <a:solidFill>
                  <a:prstClr val="black"/>
                </a:solidFill>
                <a:latin typeface="Calibri" panose="020F0502020204030204"/>
                <a:ea typeface="+mn-ea"/>
              </a:rPr>
              <a:t>O</a:t>
            </a:r>
            <a:r>
              <a:rPr lang="en-US" sz="1600" b="0" i="1" baseline="-25000" dirty="0">
                <a:solidFill>
                  <a:prstClr val="black"/>
                </a:solidFill>
                <a:latin typeface="Calibri" panose="020F0502020204030204"/>
                <a:ea typeface="+mn-ea"/>
              </a:rPr>
              <a:t>2</a:t>
            </a:r>
            <a:r>
              <a:rPr lang="en-US" sz="1600" b="0" i="1" dirty="0">
                <a:solidFill>
                  <a:prstClr val="black"/>
                </a:solidFill>
                <a:latin typeface="Calibri" panose="020F0502020204030204"/>
                <a:ea typeface="+mn-ea"/>
              </a:rPr>
              <a:t> + 2H</a:t>
            </a:r>
            <a:r>
              <a:rPr lang="en-US" sz="1600" b="0" i="1" baseline="-25000" dirty="0">
                <a:solidFill>
                  <a:prstClr val="black"/>
                </a:solidFill>
                <a:latin typeface="Calibri" panose="020F0502020204030204"/>
                <a:ea typeface="+mn-ea"/>
              </a:rPr>
              <a:t>2</a:t>
            </a:r>
          </a:p>
        </p:txBody>
      </p:sp>
      <p:sp>
        <p:nvSpPr>
          <p:cNvPr id="13" name="TextBox 12"/>
          <p:cNvSpPr txBox="1"/>
          <p:nvPr/>
        </p:nvSpPr>
        <p:spPr>
          <a:xfrm>
            <a:off x="6019800" y="4800600"/>
            <a:ext cx="1338828" cy="307777"/>
          </a:xfrm>
          <a:prstGeom prst="rect">
            <a:avLst/>
          </a:prstGeom>
          <a:noFill/>
        </p:spPr>
        <p:txBody>
          <a:bodyPr wrap="none" rtlCol="0">
            <a:spAutoFit/>
          </a:bodyPr>
          <a:lstStyle/>
          <a:p>
            <a:pPr algn="l" eaLnBrk="1" fontAlgn="auto" hangingPunct="1">
              <a:spcBef>
                <a:spcPts val="0"/>
              </a:spcBef>
              <a:spcAft>
                <a:spcPts val="0"/>
              </a:spcAft>
            </a:pPr>
            <a:r>
              <a:rPr lang="en-US" sz="1400" b="0" i="1" dirty="0">
                <a:solidFill>
                  <a:prstClr val="black"/>
                </a:solidFill>
                <a:latin typeface="Calibri" panose="020F0502020204030204"/>
                <a:ea typeface="+mn-ea"/>
              </a:rPr>
              <a:t>Hardware Mass</a:t>
            </a:r>
          </a:p>
        </p:txBody>
      </p:sp>
      <p:sp>
        <p:nvSpPr>
          <p:cNvPr id="14" name="Content Placeholder 2"/>
          <p:cNvSpPr txBox="1">
            <a:spLocks/>
          </p:cNvSpPr>
          <p:nvPr/>
        </p:nvSpPr>
        <p:spPr>
          <a:xfrm>
            <a:off x="228600" y="5715000"/>
            <a:ext cx="8382000" cy="685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Thermal can utilize both electrical energy and waste heat from fuel cells. Fuel cells nominally produce 400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kWe</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/kg with 243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kWt</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/kg of waste heat at 62.2% efficiency.</a:t>
            </a:r>
          </a:p>
        </p:txBody>
      </p:sp>
      <p:sp>
        <p:nvSpPr>
          <p:cNvPr id="15" name="Rectangle 14"/>
          <p:cNvSpPr/>
          <p:nvPr/>
        </p:nvSpPr>
        <p:spPr>
          <a:xfrm>
            <a:off x="381000" y="6581001"/>
            <a:ext cx="8153400" cy="276999"/>
          </a:xfrm>
          <a:prstGeom prst="rect">
            <a:avLst/>
          </a:prstGeom>
        </p:spPr>
        <p:txBody>
          <a:bodyPr wrap="square">
            <a:spAutoFit/>
          </a:bodyPr>
          <a:lstStyle/>
          <a:p>
            <a:pPr algn="l" eaLnBrk="1" fontAlgn="auto" hangingPunct="1">
              <a:spcBef>
                <a:spcPts val="0"/>
              </a:spcBef>
              <a:spcAft>
                <a:spcPts val="0"/>
              </a:spcAft>
            </a:pPr>
            <a:r>
              <a:rPr lang="en-US" sz="1200" b="0" dirty="0">
                <a:solidFill>
                  <a:prstClr val="black"/>
                </a:solidFill>
                <a:latin typeface="Calibri" panose="020F0502020204030204"/>
                <a:ea typeface="+mn-ea"/>
              </a:rPr>
              <a:t>*Ian </a:t>
            </a:r>
            <a:r>
              <a:rPr lang="en-US" sz="1200" b="0" dirty="0" err="1">
                <a:solidFill>
                  <a:prstClr val="black"/>
                </a:solidFill>
                <a:latin typeface="Calibri" panose="020F0502020204030204"/>
                <a:ea typeface="+mn-ea"/>
              </a:rPr>
              <a:t>Jakupca</a:t>
            </a:r>
            <a:r>
              <a:rPr lang="en-US" sz="1200" b="0" dirty="0">
                <a:solidFill>
                  <a:prstClr val="black"/>
                </a:solidFill>
                <a:latin typeface="Calibri" panose="020F0502020204030204"/>
                <a:ea typeface="+mn-ea"/>
              </a:rPr>
              <a:t>, NASA Glenn Research Center, </a:t>
            </a:r>
            <a:r>
              <a:rPr lang="en-US" sz="1200" b="0" i="1" dirty="0">
                <a:solidFill>
                  <a:prstClr val="black"/>
                </a:solidFill>
                <a:latin typeface="Calibri" panose="020F0502020204030204"/>
                <a:ea typeface="+mn-ea"/>
              </a:rPr>
              <a:t>Overview of Regenerative Fuel Cell Technologies for Space Applications</a:t>
            </a:r>
            <a:r>
              <a:rPr lang="en-US" sz="1200" b="0" dirty="0">
                <a:solidFill>
                  <a:prstClr val="black"/>
                </a:solidFill>
                <a:latin typeface="Calibri" panose="020F0502020204030204"/>
                <a:ea typeface="+mn-ea"/>
              </a:rPr>
              <a:t>, 29 July 2020</a:t>
            </a:r>
          </a:p>
        </p:txBody>
      </p:sp>
    </p:spTree>
    <p:extLst>
      <p:ext uri="{BB962C8B-B14F-4D97-AF65-F5344CB8AC3E}">
        <p14:creationId xmlns:p14="http://schemas.microsoft.com/office/powerpoint/2010/main" val="2567601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Overall Thermal/Power Growth Sensitivity</a:t>
            </a:r>
          </a:p>
        </p:txBody>
      </p:sp>
      <p:sp>
        <p:nvSpPr>
          <p:cNvPr id="4" name="Footer Placeholder 3"/>
          <p:cNvSpPr>
            <a:spLocks noGrp="1"/>
          </p:cNvSpPr>
          <p:nvPr>
            <p:ph type="ftr" sz="quarter" idx="11"/>
          </p:nvPr>
        </p:nvSpPr>
        <p:spPr/>
        <p:txBody>
          <a:bodyPr/>
          <a:lstStyle/>
          <a:p>
            <a:r>
              <a:rPr lang="en-US"/>
              <a:t>TFAWS 2021 – August 24-26, 2021</a:t>
            </a:r>
            <a:endParaRPr lang="en-US" dirty="0"/>
          </a:p>
        </p:txBody>
      </p:sp>
      <p:sp>
        <p:nvSpPr>
          <p:cNvPr id="5" name="Slide Number Placeholder 4"/>
          <p:cNvSpPr>
            <a:spLocks noGrp="1"/>
          </p:cNvSpPr>
          <p:nvPr>
            <p:ph type="sldNum" sz="quarter" idx="12"/>
          </p:nvPr>
        </p:nvSpPr>
        <p:spPr/>
        <p:txBody>
          <a:bodyPr/>
          <a:lstStyle/>
          <a:p>
            <a:fld id="{33F42015-0FC7-4B0E-8D2B-76EADF48D957}" type="slidenum">
              <a:rPr lang="en-US" smtClean="0"/>
              <a:pPr/>
              <a:t>17</a:t>
            </a:fld>
            <a:endParaRPr lang="en-US"/>
          </a:p>
        </p:txBody>
      </p:sp>
      <p:pic>
        <p:nvPicPr>
          <p:cNvPr id="6" name="Picture 5"/>
          <p:cNvPicPr>
            <a:picLocks noChangeAspect="1"/>
          </p:cNvPicPr>
          <p:nvPr/>
        </p:nvPicPr>
        <p:blipFill>
          <a:blip r:embed="rId2"/>
          <a:stretch>
            <a:fillRect/>
          </a:stretch>
        </p:blipFill>
        <p:spPr>
          <a:xfrm>
            <a:off x="0" y="1371600"/>
            <a:ext cx="5151566" cy="5377138"/>
          </a:xfrm>
          <a:prstGeom prst="rect">
            <a:avLst/>
          </a:prstGeom>
        </p:spPr>
      </p:pic>
      <p:sp>
        <p:nvSpPr>
          <p:cNvPr id="7" name="TextBox 6"/>
          <p:cNvSpPr txBox="1"/>
          <p:nvPr/>
        </p:nvSpPr>
        <p:spPr>
          <a:xfrm rot="-1200000">
            <a:off x="1618264" y="2726464"/>
            <a:ext cx="2982035" cy="276999"/>
          </a:xfrm>
          <a:prstGeom prst="rect">
            <a:avLst/>
          </a:prstGeom>
          <a:noFill/>
        </p:spPr>
        <p:txBody>
          <a:bodyPr wrap="none" rtlCol="0">
            <a:spAutoFit/>
          </a:bodyPr>
          <a:lstStyle/>
          <a:p>
            <a:pPr algn="l" eaLnBrk="1" fontAlgn="auto" hangingPunct="1">
              <a:spcBef>
                <a:spcPts val="0"/>
              </a:spcBef>
              <a:spcAft>
                <a:spcPts val="0"/>
              </a:spcAft>
            </a:pPr>
            <a:r>
              <a:rPr lang="en-US" sz="1200" b="0" i="1" dirty="0">
                <a:solidFill>
                  <a:prstClr val="black"/>
                </a:solidFill>
                <a:latin typeface="Calibri" panose="020F0502020204030204"/>
                <a:ea typeface="+mn-ea"/>
              </a:rPr>
              <a:t>Regenerative Fuel Cell (Fixed Hardware Only)</a:t>
            </a:r>
          </a:p>
        </p:txBody>
      </p:sp>
      <p:sp>
        <p:nvSpPr>
          <p:cNvPr id="8" name="TextBox 7"/>
          <p:cNvSpPr txBox="1"/>
          <p:nvPr/>
        </p:nvSpPr>
        <p:spPr>
          <a:xfrm>
            <a:off x="2133600" y="5295900"/>
            <a:ext cx="1706814" cy="338554"/>
          </a:xfrm>
          <a:prstGeom prst="rect">
            <a:avLst/>
          </a:prstGeom>
          <a:noFill/>
        </p:spPr>
        <p:txBody>
          <a:bodyPr wrap="none" rtlCol="0">
            <a:spAutoFit/>
          </a:bodyPr>
          <a:lstStyle/>
          <a:p>
            <a:pPr algn="l" eaLnBrk="1" fontAlgn="auto" hangingPunct="1">
              <a:spcBef>
                <a:spcPts val="0"/>
              </a:spcBef>
              <a:spcAft>
                <a:spcPts val="0"/>
              </a:spcAft>
            </a:pPr>
            <a:r>
              <a:rPr lang="en-US" sz="1600" b="0" i="1" dirty="0">
                <a:solidFill>
                  <a:prstClr val="black"/>
                </a:solidFill>
                <a:latin typeface="Calibri" panose="020F0502020204030204"/>
                <a:ea typeface="+mn-ea"/>
              </a:rPr>
              <a:t>Photovoltaic Mass</a:t>
            </a:r>
          </a:p>
        </p:txBody>
      </p:sp>
      <p:sp>
        <p:nvSpPr>
          <p:cNvPr id="9" name="TextBox 8"/>
          <p:cNvSpPr txBox="1"/>
          <p:nvPr/>
        </p:nvSpPr>
        <p:spPr>
          <a:xfrm>
            <a:off x="2057400" y="3810000"/>
            <a:ext cx="2125005" cy="338554"/>
          </a:xfrm>
          <a:prstGeom prst="rect">
            <a:avLst/>
          </a:prstGeom>
          <a:noFill/>
        </p:spPr>
        <p:txBody>
          <a:bodyPr wrap="none" rtlCol="0">
            <a:spAutoFit/>
          </a:bodyPr>
          <a:lstStyle/>
          <a:p>
            <a:pPr algn="l" eaLnBrk="1" fontAlgn="auto" hangingPunct="1">
              <a:spcBef>
                <a:spcPts val="0"/>
              </a:spcBef>
              <a:spcAft>
                <a:spcPts val="0"/>
              </a:spcAft>
            </a:pPr>
            <a:r>
              <a:rPr lang="en-US" sz="1600" b="0" i="1" dirty="0">
                <a:solidFill>
                  <a:prstClr val="black"/>
                </a:solidFill>
                <a:latin typeface="Calibri" panose="020F0502020204030204"/>
                <a:ea typeface="+mn-ea"/>
              </a:rPr>
              <a:t>Thermal Radiator Mass</a:t>
            </a:r>
          </a:p>
        </p:txBody>
      </p:sp>
      <p:sp>
        <p:nvSpPr>
          <p:cNvPr id="10" name="TextBox 9"/>
          <p:cNvSpPr txBox="1"/>
          <p:nvPr/>
        </p:nvSpPr>
        <p:spPr>
          <a:xfrm>
            <a:off x="1104900" y="800100"/>
            <a:ext cx="3680175" cy="646331"/>
          </a:xfrm>
          <a:prstGeom prst="rect">
            <a:avLst/>
          </a:prstGeom>
          <a:noFill/>
        </p:spPr>
        <p:txBody>
          <a:bodyPr wrap="none" rtlCol="0">
            <a:spAutoFit/>
          </a:bodyPr>
          <a:lstStyle/>
          <a:p>
            <a:pPr eaLnBrk="1" fontAlgn="auto" hangingPunct="1">
              <a:spcBef>
                <a:spcPts val="0"/>
              </a:spcBef>
              <a:spcAft>
                <a:spcPts val="0"/>
              </a:spcAft>
            </a:pPr>
            <a:r>
              <a:rPr lang="en-US" sz="1800" b="0" dirty="0">
                <a:solidFill>
                  <a:prstClr val="black"/>
                </a:solidFill>
                <a:latin typeface="Calibri" panose="020F0502020204030204"/>
                <a:ea typeface="+mn-ea"/>
              </a:rPr>
              <a:t>Total Radiator/Photovoltaic/Fuel Cell </a:t>
            </a:r>
          </a:p>
          <a:p>
            <a:pPr eaLnBrk="1" fontAlgn="auto" hangingPunct="1">
              <a:spcBef>
                <a:spcPts val="0"/>
              </a:spcBef>
              <a:spcAft>
                <a:spcPts val="0"/>
              </a:spcAft>
            </a:pPr>
            <a:r>
              <a:rPr lang="en-US" sz="1800" b="0" dirty="0">
                <a:solidFill>
                  <a:prstClr val="black"/>
                </a:solidFill>
                <a:latin typeface="Calibri" panose="020F0502020204030204"/>
                <a:ea typeface="+mn-ea"/>
              </a:rPr>
              <a:t>Mass vs Electrical Power</a:t>
            </a:r>
          </a:p>
        </p:txBody>
      </p:sp>
      <p:sp>
        <p:nvSpPr>
          <p:cNvPr id="11" name="Content Placeholder 2"/>
          <p:cNvSpPr txBox="1">
            <a:spLocks/>
          </p:cNvSpPr>
          <p:nvPr/>
        </p:nvSpPr>
        <p:spPr>
          <a:xfrm>
            <a:off x="5181600" y="1371600"/>
            <a:ext cx="3962400" cy="44196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Regenerative fuel cell represents energy needed to support a 100 hour Survive-the-Night Scenario for a given thermal radiator size.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Habitat heat leak does not vary with electrical power sizing and is approximately a constant 1550 watts during the eclipse.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Electrical power and thermal heat rejection correlate 1:1 in the Survive-the-Night scenario.</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Additional EPS mass may be required to scale up peripheral components for increased power requirements.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Thermal Control System needs additional pump power to support increased power levels (included).</a:t>
            </a:r>
          </a:p>
        </p:txBody>
      </p:sp>
    </p:spTree>
    <p:extLst>
      <p:ext uri="{BB962C8B-B14F-4D97-AF65-F5344CB8AC3E}">
        <p14:creationId xmlns:p14="http://schemas.microsoft.com/office/powerpoint/2010/main" val="3742102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sz="1600" dirty="0"/>
              <a:t>A TCS Reference Architecture for a 30 day Surface Habitat mission to the Lunar South Pole is presented.</a:t>
            </a:r>
          </a:p>
          <a:p>
            <a:pPr marL="0" indent="0">
              <a:buNone/>
            </a:pPr>
            <a:endParaRPr lang="en-US" sz="1600" dirty="0"/>
          </a:p>
          <a:p>
            <a:r>
              <a:rPr lang="en-US" sz="1600" dirty="0"/>
              <a:t>TCS and energy storage needs may be minimized through Survive-the-Night mitigation strategies.</a:t>
            </a:r>
          </a:p>
          <a:p>
            <a:endParaRPr lang="en-US" sz="1600" dirty="0"/>
          </a:p>
          <a:p>
            <a:r>
              <a:rPr lang="en-US" sz="1600" dirty="0"/>
              <a:t>Additional thermal radiator capacity is needed to accommodate EPS growth. With the current TCS deployable radiator design, approximately 500 kg per 10 </a:t>
            </a:r>
            <a:r>
              <a:rPr lang="en-US" sz="1600" dirty="0" err="1"/>
              <a:t>kWe</a:t>
            </a:r>
            <a:r>
              <a:rPr lang="en-US" sz="1600" dirty="0"/>
              <a:t> is needed for the radiator panels.</a:t>
            </a:r>
          </a:p>
          <a:p>
            <a:pPr lvl="1"/>
            <a:r>
              <a:rPr lang="en-US" sz="1600" dirty="0">
                <a:solidFill>
                  <a:schemeClr val="accent2"/>
                </a:solidFill>
              </a:rPr>
              <a:t>Some additional TCS pump power will also be required to accommodate larger heat dissipation.</a:t>
            </a:r>
          </a:p>
          <a:p>
            <a:endParaRPr lang="en-US" sz="1600" dirty="0"/>
          </a:p>
          <a:p>
            <a:r>
              <a:rPr lang="en-US" sz="1600" dirty="0"/>
              <a:t>Fixed re-generable fuel cell mass impacts for Survive-the-Night appear to be slight with increasing radiator size. The amount of water or oxygen/hydrogen required for Survive-the-Night energy storage will grow with increased radiator size (approximately 240 kg per 10 </a:t>
            </a:r>
            <a:r>
              <a:rPr lang="en-US" sz="1600" dirty="0" err="1"/>
              <a:t>kWe</a:t>
            </a:r>
            <a:r>
              <a:rPr lang="en-US" sz="1600" dirty="0"/>
              <a:t>). </a:t>
            </a:r>
          </a:p>
          <a:p>
            <a:endParaRPr lang="en-US" sz="1600" dirty="0"/>
          </a:p>
          <a:p>
            <a:r>
              <a:rPr lang="en-US" sz="1600" dirty="0"/>
              <a:t>Future plans are to continue refinement of the SH ATCS concept with detailed thermal modeling to provide performance predictions and support trade studies. </a:t>
            </a:r>
          </a:p>
          <a:p>
            <a:endParaRPr lang="en-US" sz="1800" dirty="0"/>
          </a:p>
          <a:p>
            <a:endParaRPr lang="en-US" sz="1800" dirty="0"/>
          </a:p>
          <a:p>
            <a:endParaRPr lang="en-US" sz="1800" dirty="0"/>
          </a:p>
        </p:txBody>
      </p:sp>
      <p:sp>
        <p:nvSpPr>
          <p:cNvPr id="4" name="Footer Placeholder 3"/>
          <p:cNvSpPr>
            <a:spLocks noGrp="1"/>
          </p:cNvSpPr>
          <p:nvPr>
            <p:ph type="ftr" sz="quarter" idx="11"/>
          </p:nvPr>
        </p:nvSpPr>
        <p:spPr/>
        <p:txBody>
          <a:bodyPr/>
          <a:lstStyle/>
          <a:p>
            <a:r>
              <a:rPr lang="en-US"/>
              <a:t>TFAWS 2021 – August 24-26, 2021</a:t>
            </a:r>
            <a:endParaRPr lang="en-US" dirty="0"/>
          </a:p>
        </p:txBody>
      </p:sp>
      <p:sp>
        <p:nvSpPr>
          <p:cNvPr id="5" name="Slide Number Placeholder 4"/>
          <p:cNvSpPr>
            <a:spLocks noGrp="1"/>
          </p:cNvSpPr>
          <p:nvPr>
            <p:ph type="sldNum" sz="quarter" idx="12"/>
          </p:nvPr>
        </p:nvSpPr>
        <p:spPr/>
        <p:txBody>
          <a:bodyPr/>
          <a:lstStyle/>
          <a:p>
            <a:fld id="{33F42015-0FC7-4B0E-8D2B-76EADF48D957}" type="slidenum">
              <a:rPr lang="en-US" smtClean="0"/>
              <a:pPr/>
              <a:t>18</a:t>
            </a:fld>
            <a:endParaRPr lang="en-US"/>
          </a:p>
        </p:txBody>
      </p:sp>
    </p:spTree>
    <p:extLst>
      <p:ext uri="{BB962C8B-B14F-4D97-AF65-F5344CB8AC3E}">
        <p14:creationId xmlns:p14="http://schemas.microsoft.com/office/powerpoint/2010/main" val="3902702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lstStyle/>
          <a:p>
            <a:r>
              <a:rPr lang="en-US" sz="1800" dirty="0"/>
              <a:t>The </a:t>
            </a:r>
            <a:r>
              <a:rPr lang="en-US" sz="1800" dirty="0" err="1"/>
              <a:t>NextSTEP</a:t>
            </a:r>
            <a:r>
              <a:rPr lang="en-US" sz="1800" dirty="0"/>
              <a:t>, Appendix A-Habitation BAA was released in April 2016, with a focus on developing deep space habitation concepts, engineering design and development, and risk reduction efforts leading to a habitation capability in cislunar space. </a:t>
            </a:r>
          </a:p>
          <a:p>
            <a:endParaRPr lang="en-US" sz="1800" dirty="0"/>
          </a:p>
          <a:p>
            <a:r>
              <a:rPr lang="en-US" sz="1800" dirty="0"/>
              <a:t>The objective of the </a:t>
            </a:r>
            <a:r>
              <a:rPr lang="en-US" sz="1800" dirty="0" err="1"/>
              <a:t>NextSTEP</a:t>
            </a:r>
            <a:r>
              <a:rPr lang="en-US" sz="1800" dirty="0"/>
              <a:t> solicitation is to identify habitation concepts that can support extensive human spaceflight missions in the Proving Ground (around and beyond </a:t>
            </a:r>
            <a:r>
              <a:rPr lang="en-US" sz="1800" dirty="0" err="1"/>
              <a:t>cislunar</a:t>
            </a:r>
            <a:r>
              <a:rPr lang="en-US" sz="1800" dirty="0"/>
              <a:t> space) while encouraging application to commercial habitation capabilities in low-Earth orbit.</a:t>
            </a:r>
          </a:p>
          <a:p>
            <a:endParaRPr lang="en-US" sz="1800" dirty="0"/>
          </a:p>
          <a:p>
            <a:r>
              <a:rPr lang="en-US" sz="1800" dirty="0"/>
              <a:t>Government sponsored Moon-to-Mars Surface Habitat (SH) conceptual design studies and trades have been undertaken to develop a Reference Architecture for the SH Thermal Control System (and other systems) to inform and exchange lessons learned, ground rules &amp; assumptions and requirements with </a:t>
            </a:r>
            <a:r>
              <a:rPr lang="en-US" sz="1800" dirty="0" err="1"/>
              <a:t>NextSTEP</a:t>
            </a:r>
            <a:r>
              <a:rPr lang="en-US" sz="1800" dirty="0"/>
              <a:t> partner efforts. </a:t>
            </a:r>
          </a:p>
        </p:txBody>
      </p:sp>
      <p:sp>
        <p:nvSpPr>
          <p:cNvPr id="4" name="Footer Placeholder 3"/>
          <p:cNvSpPr>
            <a:spLocks noGrp="1"/>
          </p:cNvSpPr>
          <p:nvPr>
            <p:ph type="ftr" sz="quarter" idx="11"/>
          </p:nvPr>
        </p:nvSpPr>
        <p:spPr/>
        <p:txBody>
          <a:bodyPr/>
          <a:lstStyle/>
          <a:p>
            <a:r>
              <a:rPr lang="en-US"/>
              <a:t>TFAWS 2021 – August 24-26, 2021</a:t>
            </a:r>
            <a:endParaRPr lang="en-US" dirty="0"/>
          </a:p>
        </p:txBody>
      </p:sp>
      <p:sp>
        <p:nvSpPr>
          <p:cNvPr id="5" name="Slide Number Placeholder 4"/>
          <p:cNvSpPr>
            <a:spLocks noGrp="1"/>
          </p:cNvSpPr>
          <p:nvPr>
            <p:ph type="sldNum" sz="quarter" idx="12"/>
          </p:nvPr>
        </p:nvSpPr>
        <p:spPr/>
        <p:txBody>
          <a:bodyPr/>
          <a:lstStyle/>
          <a:p>
            <a:fld id="{33F42015-0FC7-4B0E-8D2B-76EADF48D957}" type="slidenum">
              <a:rPr lang="en-US" smtClean="0"/>
              <a:pPr/>
              <a:t>2</a:t>
            </a:fld>
            <a:endParaRPr lang="en-US"/>
          </a:p>
        </p:txBody>
      </p:sp>
    </p:spTree>
    <p:extLst>
      <p:ext uri="{BB962C8B-B14F-4D97-AF65-F5344CB8AC3E}">
        <p14:creationId xmlns:p14="http://schemas.microsoft.com/office/powerpoint/2010/main" val="227054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3269" r="3461"/>
          <a:stretch/>
        </p:blipFill>
        <p:spPr>
          <a:xfrm>
            <a:off x="0" y="914400"/>
            <a:ext cx="9144000" cy="5943600"/>
          </a:xfrm>
          <a:prstGeom prst="rect">
            <a:avLst/>
          </a:prstGeom>
        </p:spPr>
      </p:pic>
      <p:sp>
        <p:nvSpPr>
          <p:cNvPr id="2" name="Title 1"/>
          <p:cNvSpPr>
            <a:spLocks noGrp="1"/>
          </p:cNvSpPr>
          <p:nvPr>
            <p:ph type="title"/>
          </p:nvPr>
        </p:nvSpPr>
        <p:spPr/>
        <p:txBody>
          <a:bodyPr/>
          <a:lstStyle/>
          <a:p>
            <a:r>
              <a:rPr lang="en-US" sz="2400" dirty="0">
                <a:solidFill>
                  <a:srgbClr val="B0B3F6"/>
                </a:solidFill>
              </a:rPr>
              <a:t>Lunar Surface Habitat Architecture Reference</a:t>
            </a:r>
          </a:p>
        </p:txBody>
      </p:sp>
      <p:sp>
        <p:nvSpPr>
          <p:cNvPr id="4" name="Footer Placeholder 3"/>
          <p:cNvSpPr>
            <a:spLocks noGrp="1"/>
          </p:cNvSpPr>
          <p:nvPr>
            <p:ph type="ftr" sz="quarter" idx="11"/>
          </p:nvPr>
        </p:nvSpPr>
        <p:spPr/>
        <p:txBody>
          <a:bodyPr/>
          <a:lstStyle/>
          <a:p>
            <a:r>
              <a:rPr lang="en-US" dirty="0">
                <a:solidFill>
                  <a:srgbClr val="B0B3F6"/>
                </a:solidFill>
              </a:rPr>
              <a:t>TFAWS 2021 – August 24-26, 2021</a:t>
            </a:r>
          </a:p>
        </p:txBody>
      </p:sp>
      <p:sp>
        <p:nvSpPr>
          <p:cNvPr id="5" name="Slide Number Placeholder 4"/>
          <p:cNvSpPr>
            <a:spLocks noGrp="1"/>
          </p:cNvSpPr>
          <p:nvPr>
            <p:ph type="sldNum" sz="quarter" idx="12"/>
          </p:nvPr>
        </p:nvSpPr>
        <p:spPr/>
        <p:txBody>
          <a:bodyPr/>
          <a:lstStyle/>
          <a:p>
            <a:fld id="{33F42015-0FC7-4B0E-8D2B-76EADF48D957}" type="slidenum">
              <a:rPr lang="en-US" smtClean="0"/>
              <a:pPr/>
              <a:t>3</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3183368152"/>
              </p:ext>
            </p:extLst>
          </p:nvPr>
        </p:nvGraphicFramePr>
        <p:xfrm>
          <a:off x="4876800" y="990600"/>
          <a:ext cx="4038600" cy="2228850"/>
        </p:xfrm>
        <a:graphic>
          <a:graphicData uri="http://schemas.openxmlformats.org/drawingml/2006/table">
            <a:tbl>
              <a:tblPr/>
              <a:tblGrid>
                <a:gridCol w="19812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1905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sz="1400" b="0" i="0" u="none" strike="noStrike" dirty="0">
                          <a:solidFill>
                            <a:schemeClr val="bg1"/>
                          </a:solidFill>
                          <a:effectLst/>
                          <a:latin typeface="+mn-lt"/>
                        </a:rPr>
                        <a:t>Crew:  </a:t>
                      </a:r>
                    </a:p>
                  </a:txBody>
                  <a:tcPr marL="9525" marR="9525" marT="9525"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400" b="0" i="0" u="none" strike="noStrike" dirty="0">
                          <a:solidFill>
                            <a:schemeClr val="bg1"/>
                          </a:solidFill>
                          <a:effectLst/>
                          <a:latin typeface="+mn-lt"/>
                        </a:rPr>
                        <a:t>2-4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905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sz="1400" b="0" i="0" u="none" strike="noStrike" dirty="0">
                          <a:solidFill>
                            <a:schemeClr val="bg1"/>
                          </a:solidFill>
                          <a:effectLst/>
                          <a:latin typeface="+mn-lt"/>
                        </a:rPr>
                        <a:t>Power:        </a:t>
                      </a:r>
                    </a:p>
                  </a:txBody>
                  <a:tcPr marL="9525" marR="9525" marT="9525"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dirty="0">
                          <a:solidFill>
                            <a:schemeClr val="bg1"/>
                          </a:solidFill>
                          <a:effectLst/>
                          <a:latin typeface="+mn-lt"/>
                        </a:rPr>
                        <a:t>15 kW</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05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sz="1400" b="0" i="0" u="none" strike="noStrike" dirty="0">
                          <a:solidFill>
                            <a:schemeClr val="bg1"/>
                          </a:solidFill>
                          <a:effectLst/>
                          <a:latin typeface="+mn-lt"/>
                        </a:rPr>
                        <a:t>Night Power:  </a:t>
                      </a:r>
                    </a:p>
                  </a:txBody>
                  <a:tcPr marL="9525" marR="9525" marT="9525"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dirty="0">
                          <a:solidFill>
                            <a:schemeClr val="bg1"/>
                          </a:solidFill>
                          <a:effectLst/>
                          <a:latin typeface="+mn-lt"/>
                        </a:rPr>
                        <a:t>2 kW</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905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sz="1400" b="0" i="0" u="none" strike="noStrike" dirty="0">
                          <a:solidFill>
                            <a:schemeClr val="bg1"/>
                          </a:solidFill>
                          <a:effectLst/>
                          <a:latin typeface="+mn-lt"/>
                        </a:rPr>
                        <a:t>Eclipse:    </a:t>
                      </a:r>
                    </a:p>
                  </a:txBody>
                  <a:tcPr marL="9525" marR="9525" marT="9525"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dirty="0">
                          <a:solidFill>
                            <a:schemeClr val="bg1"/>
                          </a:solidFill>
                          <a:effectLst/>
                          <a:latin typeface="+mn-lt"/>
                        </a:rPr>
                        <a:t>100 hours</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905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sz="1400" b="0" i="0" u="none" strike="noStrike" dirty="0">
                          <a:solidFill>
                            <a:schemeClr val="bg1"/>
                          </a:solidFill>
                          <a:effectLst/>
                          <a:latin typeface="+mn-lt"/>
                        </a:rPr>
                        <a:t>Pressure:     </a:t>
                      </a:r>
                    </a:p>
                  </a:txBody>
                  <a:tcPr marL="9525" marR="9525" marT="9525"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dirty="0">
                          <a:solidFill>
                            <a:schemeClr val="bg1"/>
                          </a:solidFill>
                          <a:effectLst/>
                          <a:latin typeface="+mn-lt"/>
                        </a:rPr>
                        <a:t>10.2 </a:t>
                      </a:r>
                      <a:r>
                        <a:rPr lang="en-US" sz="1400" b="0" i="0" u="none" strike="noStrike" dirty="0" err="1">
                          <a:solidFill>
                            <a:schemeClr val="bg1"/>
                          </a:solidFill>
                          <a:effectLst/>
                          <a:latin typeface="+mn-lt"/>
                        </a:rPr>
                        <a:t>psia</a:t>
                      </a:r>
                      <a:endParaRPr lang="en-US" sz="1400" b="0" i="0" u="none" strike="noStrike" dirty="0">
                        <a:solidFill>
                          <a:schemeClr val="bg1"/>
                        </a:solidFill>
                        <a:effectLst/>
                        <a:latin typeface="+mn-l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905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sz="1400" b="0" i="0" u="none" strike="noStrike" dirty="0">
                          <a:solidFill>
                            <a:schemeClr val="bg1"/>
                          </a:solidFill>
                          <a:effectLst/>
                          <a:latin typeface="+mn-lt"/>
                        </a:rPr>
                        <a:t>Lifetime:     </a:t>
                      </a:r>
                    </a:p>
                  </a:txBody>
                  <a:tcPr marL="9525" marR="9525" marT="9525"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dirty="0">
                          <a:solidFill>
                            <a:schemeClr val="bg1"/>
                          </a:solidFill>
                          <a:effectLst/>
                          <a:latin typeface="+mn-lt"/>
                        </a:rPr>
                        <a:t>15 years</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905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sz="1400" b="0" i="0" u="none" strike="noStrike" dirty="0">
                          <a:solidFill>
                            <a:schemeClr val="bg1"/>
                          </a:solidFill>
                          <a:effectLst/>
                          <a:latin typeface="+mn-lt"/>
                        </a:rPr>
                        <a:t>Mission Duration:</a:t>
                      </a:r>
                    </a:p>
                  </a:txBody>
                  <a:tcPr marL="9525" marR="9525" marT="9525"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dirty="0">
                          <a:solidFill>
                            <a:schemeClr val="bg1"/>
                          </a:solidFill>
                          <a:effectLst/>
                          <a:latin typeface="+mn-lt"/>
                        </a:rPr>
                        <a:t>30-60</a:t>
                      </a:r>
                      <a:r>
                        <a:rPr lang="en-US" sz="1400" b="0" i="0" u="none" strike="noStrike" baseline="0" dirty="0">
                          <a:solidFill>
                            <a:schemeClr val="bg1"/>
                          </a:solidFill>
                          <a:effectLst/>
                          <a:latin typeface="+mn-lt"/>
                        </a:rPr>
                        <a:t> days</a:t>
                      </a:r>
                      <a:endParaRPr lang="en-US" sz="1400" b="0" i="0" u="none" strike="noStrike" dirty="0">
                        <a:solidFill>
                          <a:schemeClr val="bg1"/>
                        </a:solidFill>
                        <a:effectLst/>
                        <a:latin typeface="+mn-l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905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sz="1400" b="0" i="0" u="none" strike="noStrike" dirty="0">
                          <a:solidFill>
                            <a:schemeClr val="bg1"/>
                          </a:solidFill>
                          <a:effectLst/>
                          <a:latin typeface="+mn-lt"/>
                        </a:rPr>
                        <a:t>Mass:</a:t>
                      </a:r>
                    </a:p>
                  </a:txBody>
                  <a:tcPr marL="9525" marR="9525" marT="9525"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dirty="0">
                          <a:solidFill>
                            <a:schemeClr val="bg1"/>
                          </a:solidFill>
                          <a:effectLst/>
                          <a:latin typeface="+mn-lt"/>
                        </a:rPr>
                        <a:t>12 mT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905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sz="1400" b="0" i="0" u="none" strike="noStrike" dirty="0">
                          <a:solidFill>
                            <a:schemeClr val="bg1"/>
                          </a:solidFill>
                          <a:effectLst/>
                          <a:latin typeface="+mn-lt"/>
                        </a:rPr>
                        <a:t>Habitable Volume:</a:t>
                      </a:r>
                    </a:p>
                  </a:txBody>
                  <a:tcPr marL="9525" marR="9525" marT="9525"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mn-lt"/>
                          <a:ea typeface="+mn-ea"/>
                          <a:cs typeface="+mn-cs"/>
                        </a:rPr>
                        <a:t>175 m</a:t>
                      </a:r>
                      <a:r>
                        <a:rPr kumimoji="0" lang="en-US" sz="1400" b="0" i="0" u="none" strike="noStrike" kern="1200" cap="none" spc="0" normalizeH="0" baseline="30000" noProof="0" dirty="0">
                          <a:ln>
                            <a:noFill/>
                          </a:ln>
                          <a:solidFill>
                            <a:prstClr val="white"/>
                          </a:solidFill>
                          <a:effectLst/>
                          <a:uLnTx/>
                          <a:uFillTx/>
                          <a:latin typeface="+mn-lt"/>
                          <a:ea typeface="+mn-ea"/>
                          <a:cs typeface="+mn-cs"/>
                        </a:rPr>
                        <a:t>3</a:t>
                      </a:r>
                      <a:endParaRPr lang="en-US" sz="1400" b="0" i="0" u="none" strike="noStrike" dirty="0">
                        <a:solidFill>
                          <a:schemeClr val="bg1"/>
                        </a:solidFill>
                        <a:effectLst/>
                        <a:latin typeface="+mn-l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905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sz="1400" b="0" i="0" u="none" strike="noStrike" dirty="0">
                          <a:solidFill>
                            <a:schemeClr val="bg1"/>
                          </a:solidFill>
                          <a:effectLst/>
                          <a:latin typeface="+mn-lt"/>
                        </a:rPr>
                        <a:t>Location:     </a:t>
                      </a:r>
                    </a:p>
                  </a:txBody>
                  <a:tcPr marL="9525" marR="9525" marT="9525"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dirty="0">
                          <a:solidFill>
                            <a:schemeClr val="bg1"/>
                          </a:solidFill>
                          <a:effectLst/>
                          <a:latin typeface="+mn-lt"/>
                        </a:rPr>
                        <a:t>Lunar South Pole</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830094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Surface Habitat ATCS Description</a:t>
            </a:r>
          </a:p>
        </p:txBody>
      </p:sp>
      <p:sp>
        <p:nvSpPr>
          <p:cNvPr id="3" name="Content Placeholder 2"/>
          <p:cNvSpPr>
            <a:spLocks noGrp="1"/>
          </p:cNvSpPr>
          <p:nvPr>
            <p:ph idx="1"/>
          </p:nvPr>
        </p:nvSpPr>
        <p:spPr>
          <a:xfrm>
            <a:off x="457200" y="914400"/>
            <a:ext cx="8229600" cy="3581400"/>
          </a:xfrm>
        </p:spPr>
        <p:txBody>
          <a:bodyPr/>
          <a:lstStyle/>
          <a:p>
            <a:r>
              <a:rPr lang="en-US" sz="1800" dirty="0"/>
              <a:t>The Surface Habitat (SH) Thermal Control System (TCS) is designed to reject 15 </a:t>
            </a:r>
            <a:r>
              <a:rPr lang="en-US" sz="1800" dirty="0" err="1"/>
              <a:t>kWt</a:t>
            </a:r>
            <a:r>
              <a:rPr lang="en-US" sz="1800" dirty="0"/>
              <a:t> of heat under nominal conditions at the Lunar South Pole with 48 m</a:t>
            </a:r>
            <a:r>
              <a:rPr lang="en-US" sz="1800" baseline="30000" dirty="0"/>
              <a:t>2</a:t>
            </a:r>
            <a:r>
              <a:rPr lang="en-US" sz="1800" dirty="0"/>
              <a:t> of radiator surface area (double sided). The two-sided deployable thermal radiators are derived from the International Space Station (ISS) design utilizing a honeycomb core. </a:t>
            </a:r>
          </a:p>
          <a:p>
            <a:r>
              <a:rPr lang="en-US" sz="1800" dirty="0"/>
              <a:t>The TCS has two loops with HFE 7200 as the working fluid externally and a 60/40 water/propylene glycol mixture as the internal fluid. </a:t>
            </a:r>
          </a:p>
          <a:p>
            <a:r>
              <a:rPr lang="en-US" sz="1800" dirty="0"/>
              <a:t>The internal TCS loop is subdivided to provide both low and moderate temperature service analogous to the ISS ATCS. The low temperature service is intended primarily for ECLSS (e.g. condensing heat exchanger) as well as any payloads that may require it.</a:t>
            </a:r>
          </a:p>
          <a:p>
            <a:r>
              <a:rPr lang="en-US" sz="1800" dirty="0"/>
              <a:t>Heritage hardware is utilized where possible.</a:t>
            </a:r>
          </a:p>
        </p:txBody>
      </p:sp>
      <p:sp>
        <p:nvSpPr>
          <p:cNvPr id="5" name="Slide Number Placeholder 4"/>
          <p:cNvSpPr>
            <a:spLocks noGrp="1"/>
          </p:cNvSpPr>
          <p:nvPr>
            <p:ph type="sldNum" sz="quarter" idx="12"/>
          </p:nvPr>
        </p:nvSpPr>
        <p:spPr/>
        <p:txBody>
          <a:bodyPr/>
          <a:lstStyle/>
          <a:p>
            <a:fld id="{33F42015-0FC7-4B0E-8D2B-76EADF48D957}" type="slidenum">
              <a:rPr lang="en-US" smtClean="0"/>
              <a:pPr/>
              <a:t>4</a:t>
            </a:fld>
            <a:endParaRPr lang="en-US"/>
          </a:p>
        </p:txBody>
      </p:sp>
      <p:pic>
        <p:nvPicPr>
          <p:cNvPr id="8" name="Picture 7"/>
          <p:cNvPicPr>
            <a:picLocks noChangeAspect="1"/>
          </p:cNvPicPr>
          <p:nvPr/>
        </p:nvPicPr>
        <p:blipFill>
          <a:blip r:embed="rId2"/>
          <a:stretch>
            <a:fillRect/>
          </a:stretch>
        </p:blipFill>
        <p:spPr>
          <a:xfrm>
            <a:off x="1447800" y="4495800"/>
            <a:ext cx="2971800" cy="1973461"/>
          </a:xfrm>
          <a:prstGeom prst="rect">
            <a:avLst/>
          </a:prstGeom>
        </p:spPr>
      </p:pic>
      <p:sp>
        <p:nvSpPr>
          <p:cNvPr id="9" name="TextBox 8"/>
          <p:cNvSpPr txBox="1"/>
          <p:nvPr/>
        </p:nvSpPr>
        <p:spPr>
          <a:xfrm>
            <a:off x="1447800" y="4495800"/>
            <a:ext cx="1422184" cy="276999"/>
          </a:xfrm>
          <a:prstGeom prst="rect">
            <a:avLst/>
          </a:prstGeom>
          <a:noFill/>
        </p:spPr>
        <p:txBody>
          <a:bodyPr wrap="none" rtlCol="0">
            <a:spAutoFit/>
          </a:bodyPr>
          <a:lstStyle/>
          <a:p>
            <a:pPr algn="l" eaLnBrk="1" fontAlgn="auto" hangingPunct="1">
              <a:spcBef>
                <a:spcPts val="0"/>
              </a:spcBef>
              <a:spcAft>
                <a:spcPts val="0"/>
              </a:spcAft>
            </a:pPr>
            <a:r>
              <a:rPr lang="en-US" sz="1200" b="0" i="1" dirty="0">
                <a:solidFill>
                  <a:prstClr val="white"/>
                </a:solidFill>
                <a:latin typeface="Arial"/>
                <a:ea typeface="+mn-ea"/>
                <a:cs typeface="Arial"/>
              </a:rPr>
              <a:t>ISS HRS Radiator</a:t>
            </a:r>
          </a:p>
        </p:txBody>
      </p:sp>
      <p:pic>
        <p:nvPicPr>
          <p:cNvPr id="10" name="Picture 9"/>
          <p:cNvPicPr>
            <a:picLocks noChangeAspect="1"/>
          </p:cNvPicPr>
          <p:nvPr/>
        </p:nvPicPr>
        <p:blipFill>
          <a:blip r:embed="rId3"/>
          <a:stretch>
            <a:fillRect/>
          </a:stretch>
        </p:blipFill>
        <p:spPr>
          <a:xfrm>
            <a:off x="4876800" y="4495800"/>
            <a:ext cx="2971800" cy="1969569"/>
          </a:xfrm>
          <a:prstGeom prst="rect">
            <a:avLst/>
          </a:prstGeom>
        </p:spPr>
      </p:pic>
      <p:sp>
        <p:nvSpPr>
          <p:cNvPr id="11" name="TextBox 10"/>
          <p:cNvSpPr txBox="1"/>
          <p:nvPr/>
        </p:nvSpPr>
        <p:spPr>
          <a:xfrm>
            <a:off x="4914900" y="6172200"/>
            <a:ext cx="1284326" cy="276999"/>
          </a:xfrm>
          <a:prstGeom prst="rect">
            <a:avLst/>
          </a:prstGeom>
          <a:noFill/>
        </p:spPr>
        <p:txBody>
          <a:bodyPr wrap="none" rtlCol="0">
            <a:spAutoFit/>
          </a:bodyPr>
          <a:lstStyle/>
          <a:p>
            <a:pPr algn="l" eaLnBrk="1" fontAlgn="auto" hangingPunct="1">
              <a:spcBef>
                <a:spcPts val="0"/>
              </a:spcBef>
              <a:spcAft>
                <a:spcPts val="0"/>
              </a:spcAft>
            </a:pPr>
            <a:r>
              <a:rPr lang="en-US" sz="1200" b="0" i="1" dirty="0">
                <a:solidFill>
                  <a:prstClr val="white"/>
                </a:solidFill>
                <a:latin typeface="Arial"/>
                <a:ea typeface="+mn-ea"/>
                <a:cs typeface="Arial"/>
              </a:rPr>
              <a:t>X-38 Sublimator</a:t>
            </a:r>
          </a:p>
        </p:txBody>
      </p:sp>
      <p:sp>
        <p:nvSpPr>
          <p:cNvPr id="12" name="Footer Placeholder 3"/>
          <p:cNvSpPr>
            <a:spLocks noGrp="1"/>
          </p:cNvSpPr>
          <p:nvPr>
            <p:ph type="ftr" sz="quarter" idx="11"/>
          </p:nvPr>
        </p:nvSpPr>
        <p:spPr>
          <a:xfrm>
            <a:off x="2743200" y="6400800"/>
            <a:ext cx="3657600" cy="304800"/>
          </a:xfrm>
        </p:spPr>
        <p:txBody>
          <a:bodyPr/>
          <a:lstStyle/>
          <a:p>
            <a:r>
              <a:rPr lang="en-US" dirty="0"/>
              <a:t>TFAWS 2021 – August 24-26, 2021</a:t>
            </a:r>
          </a:p>
        </p:txBody>
      </p:sp>
    </p:spTree>
    <p:extLst>
      <p:ext uri="{BB962C8B-B14F-4D97-AF65-F5344CB8AC3E}">
        <p14:creationId xmlns:p14="http://schemas.microsoft.com/office/powerpoint/2010/main" val="1117904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Conceptual Surface Habitat Thermal Control System </a:t>
            </a:r>
          </a:p>
        </p:txBody>
      </p:sp>
      <p:sp>
        <p:nvSpPr>
          <p:cNvPr id="3" name="Content Placeholder 2"/>
          <p:cNvSpPr>
            <a:spLocks noGrp="1"/>
          </p:cNvSpPr>
          <p:nvPr>
            <p:ph idx="1"/>
          </p:nvPr>
        </p:nvSpPr>
        <p:spPr>
          <a:xfrm>
            <a:off x="6400800" y="990600"/>
            <a:ext cx="2743200" cy="2362200"/>
          </a:xfrm>
        </p:spPr>
        <p:txBody>
          <a:bodyPr/>
          <a:lstStyle/>
          <a:p>
            <a:r>
              <a:rPr lang="en-US" sz="1600" dirty="0"/>
              <a:t>Internal ATCS parsed into low and moderate temperature loops.</a:t>
            </a:r>
          </a:p>
          <a:p>
            <a:r>
              <a:rPr lang="en-US" sz="1600" dirty="0"/>
              <a:t>An external </a:t>
            </a:r>
            <a:r>
              <a:rPr lang="en-US" sz="1600" dirty="0" err="1"/>
              <a:t>recuperator</a:t>
            </a:r>
            <a:r>
              <a:rPr lang="en-US" sz="1600" dirty="0"/>
              <a:t> is added to thermally manage (i.e. minimize) parasitic heat loss during Survive-the-Night.</a:t>
            </a:r>
          </a:p>
        </p:txBody>
      </p:sp>
      <p:sp>
        <p:nvSpPr>
          <p:cNvPr id="5" name="Slide Number Placeholder 4"/>
          <p:cNvSpPr>
            <a:spLocks noGrp="1"/>
          </p:cNvSpPr>
          <p:nvPr>
            <p:ph type="sldNum" sz="quarter" idx="12"/>
          </p:nvPr>
        </p:nvSpPr>
        <p:spPr/>
        <p:txBody>
          <a:bodyPr/>
          <a:lstStyle/>
          <a:p>
            <a:fld id="{33F42015-0FC7-4B0E-8D2B-76EADF48D957}" type="slidenum">
              <a:rPr lang="en-US" smtClean="0"/>
              <a:pPr/>
              <a:t>5</a:t>
            </a:fld>
            <a:endParaRPr lang="en-US"/>
          </a:p>
        </p:txBody>
      </p:sp>
      <p:grpSp>
        <p:nvGrpSpPr>
          <p:cNvPr id="162" name="Group 161"/>
          <p:cNvGrpSpPr>
            <a:grpSpLocks noChangeAspect="1"/>
          </p:cNvGrpSpPr>
          <p:nvPr/>
        </p:nvGrpSpPr>
        <p:grpSpPr>
          <a:xfrm>
            <a:off x="76200" y="1219200"/>
            <a:ext cx="7590663" cy="5137785"/>
            <a:chOff x="137746" y="876300"/>
            <a:chExt cx="8724900" cy="5905500"/>
          </a:xfrm>
        </p:grpSpPr>
        <p:sp>
          <p:nvSpPr>
            <p:cNvPr id="7" name="Slide Number Placeholder 3"/>
            <p:cNvSpPr txBox="1">
              <a:spLocks/>
            </p:cNvSpPr>
            <p:nvPr/>
          </p:nvSpPr>
          <p:spPr>
            <a:xfrm>
              <a:off x="594946"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ltLang="x-none" b="0" dirty="0">
                <a:solidFill>
                  <a:prstClr val="black">
                    <a:tint val="75000"/>
                  </a:prstClr>
                </a:solidFill>
                <a:latin typeface="Calibri" panose="020F0502020204030204"/>
              </a:endParaRPr>
            </a:p>
          </p:txBody>
        </p:sp>
        <p:sp>
          <p:nvSpPr>
            <p:cNvPr id="8" name="Rounded Rectangle 7"/>
            <p:cNvSpPr/>
            <p:nvPr/>
          </p:nvSpPr>
          <p:spPr>
            <a:xfrm>
              <a:off x="137746" y="3467100"/>
              <a:ext cx="8305800" cy="3314700"/>
            </a:xfrm>
            <a:prstGeom prst="roundRect">
              <a:avLst/>
            </a:prstGeom>
            <a:noFill/>
            <a:ln w="25400" cap="flat" cmpd="sng" algn="ctr">
              <a:solidFill>
                <a:srgbClr val="ED7D31">
                  <a:lumMod val="75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sp>
          <p:nvSpPr>
            <p:cNvPr id="9" name="Rectangle 8"/>
            <p:cNvSpPr/>
            <p:nvPr/>
          </p:nvSpPr>
          <p:spPr>
            <a:xfrm>
              <a:off x="1661746" y="3009900"/>
              <a:ext cx="685800" cy="457200"/>
            </a:xfrm>
            <a:prstGeom prst="rect">
              <a:avLst/>
            </a:prstGeom>
            <a:solidFill>
              <a:srgbClr val="4472C4">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sp>
          <p:nvSpPr>
            <p:cNvPr id="10" name="Rectangle 9"/>
            <p:cNvSpPr/>
            <p:nvPr/>
          </p:nvSpPr>
          <p:spPr>
            <a:xfrm>
              <a:off x="1661746" y="3848100"/>
              <a:ext cx="685800" cy="457200"/>
            </a:xfrm>
            <a:prstGeom prst="rect">
              <a:avLst/>
            </a:prstGeom>
            <a:solidFill>
              <a:srgbClr val="4472C4">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sp>
          <p:nvSpPr>
            <p:cNvPr id="11" name="Rectangle 10"/>
            <p:cNvSpPr/>
            <p:nvPr/>
          </p:nvSpPr>
          <p:spPr>
            <a:xfrm>
              <a:off x="4328746" y="3009900"/>
              <a:ext cx="685800" cy="457200"/>
            </a:xfrm>
            <a:prstGeom prst="rect">
              <a:avLst/>
            </a:prstGeom>
            <a:solidFill>
              <a:srgbClr val="4472C4">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sp>
          <p:nvSpPr>
            <p:cNvPr id="12" name="Rectangle 11"/>
            <p:cNvSpPr/>
            <p:nvPr/>
          </p:nvSpPr>
          <p:spPr>
            <a:xfrm>
              <a:off x="4328746" y="3848100"/>
              <a:ext cx="685800" cy="457200"/>
            </a:xfrm>
            <a:prstGeom prst="rect">
              <a:avLst/>
            </a:prstGeom>
            <a:solidFill>
              <a:srgbClr val="4472C4">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sp>
          <p:nvSpPr>
            <p:cNvPr id="13" name="Rectangle 12"/>
            <p:cNvSpPr/>
            <p:nvPr/>
          </p:nvSpPr>
          <p:spPr>
            <a:xfrm>
              <a:off x="4328746" y="4381500"/>
              <a:ext cx="685800" cy="457200"/>
            </a:xfrm>
            <a:prstGeom prst="rect">
              <a:avLst/>
            </a:prstGeom>
            <a:solidFill>
              <a:srgbClr val="5B9BD5">
                <a:lumMod val="60000"/>
                <a:lumOff val="4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cxnSp>
          <p:nvCxnSpPr>
            <p:cNvPr id="14" name="Elbow Connector 13"/>
            <p:cNvCxnSpPr>
              <a:stCxn id="12" idx="1"/>
              <a:endCxn id="59" idx="0"/>
            </p:cNvCxnSpPr>
            <p:nvPr/>
          </p:nvCxnSpPr>
          <p:spPr>
            <a:xfrm rot="10800000" flipV="1">
              <a:off x="3757246" y="4076700"/>
              <a:ext cx="571500" cy="914400"/>
            </a:xfrm>
            <a:prstGeom prst="bentConnector2">
              <a:avLst/>
            </a:prstGeom>
            <a:noFill/>
            <a:ln w="15875" cap="flat" cmpd="sng" algn="ctr">
              <a:solidFill>
                <a:srgbClr val="5B9BD5"/>
              </a:solidFill>
              <a:prstDash val="solid"/>
              <a:miter lim="800000"/>
              <a:tailEnd type="triangle"/>
            </a:ln>
            <a:effectLst/>
          </p:spPr>
        </p:cxnSp>
        <p:cxnSp>
          <p:nvCxnSpPr>
            <p:cNvPr id="15" name="Elbow Connector 14"/>
            <p:cNvCxnSpPr>
              <a:stCxn id="12" idx="3"/>
              <a:endCxn id="59" idx="6"/>
            </p:cNvCxnSpPr>
            <p:nvPr/>
          </p:nvCxnSpPr>
          <p:spPr>
            <a:xfrm flipH="1">
              <a:off x="3871546" y="4076700"/>
              <a:ext cx="1143000" cy="1028700"/>
            </a:xfrm>
            <a:prstGeom prst="bentConnector3">
              <a:avLst>
                <a:gd name="adj1" fmla="val -52500"/>
              </a:avLst>
            </a:prstGeom>
            <a:noFill/>
            <a:ln w="15875" cap="flat" cmpd="sng" algn="ctr">
              <a:solidFill>
                <a:srgbClr val="5B9BD5"/>
              </a:solidFill>
              <a:prstDash val="solid"/>
              <a:miter lim="800000"/>
              <a:tailEnd type="triangle"/>
            </a:ln>
            <a:effectLst/>
          </p:spPr>
        </p:cxnSp>
        <p:grpSp>
          <p:nvGrpSpPr>
            <p:cNvPr id="16" name="Group 15"/>
            <p:cNvGrpSpPr/>
            <p:nvPr/>
          </p:nvGrpSpPr>
          <p:grpSpPr>
            <a:xfrm>
              <a:off x="2652346" y="5524500"/>
              <a:ext cx="609600" cy="914400"/>
              <a:chOff x="3276600" y="4191000"/>
              <a:chExt cx="609600" cy="914400"/>
            </a:xfrm>
          </p:grpSpPr>
          <p:sp>
            <p:nvSpPr>
              <p:cNvPr id="17" name="Oval 16"/>
              <p:cNvSpPr/>
              <p:nvPr/>
            </p:nvSpPr>
            <p:spPr>
              <a:xfrm>
                <a:off x="3276600" y="4495800"/>
                <a:ext cx="609600" cy="609600"/>
              </a:xfrm>
              <a:prstGeom prst="ellipse">
                <a:avLst/>
              </a:prstGeom>
              <a:noFill/>
              <a:ln w="15875"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cxnSp>
            <p:nvCxnSpPr>
              <p:cNvPr id="18" name="Straight Connector 17"/>
              <p:cNvCxnSpPr/>
              <p:nvPr/>
            </p:nvCxnSpPr>
            <p:spPr>
              <a:xfrm flipV="1">
                <a:off x="3429000" y="4724400"/>
                <a:ext cx="76200" cy="152400"/>
              </a:xfrm>
              <a:prstGeom prst="line">
                <a:avLst/>
              </a:prstGeom>
              <a:noFill/>
              <a:ln w="15875" cap="flat" cmpd="sng" algn="ctr">
                <a:solidFill>
                  <a:srgbClr val="5B9BD5"/>
                </a:solidFill>
                <a:prstDash val="solid"/>
                <a:miter lim="800000"/>
              </a:ln>
              <a:effectLst/>
            </p:spPr>
          </p:cxnSp>
          <p:cxnSp>
            <p:nvCxnSpPr>
              <p:cNvPr id="19" name="Straight Connector 18"/>
              <p:cNvCxnSpPr/>
              <p:nvPr/>
            </p:nvCxnSpPr>
            <p:spPr>
              <a:xfrm>
                <a:off x="3505200" y="4724400"/>
                <a:ext cx="76200" cy="152400"/>
              </a:xfrm>
              <a:prstGeom prst="line">
                <a:avLst/>
              </a:prstGeom>
              <a:noFill/>
              <a:ln w="15875" cap="flat" cmpd="sng" algn="ctr">
                <a:solidFill>
                  <a:srgbClr val="5B9BD5"/>
                </a:solidFill>
                <a:prstDash val="solid"/>
                <a:miter lim="800000"/>
              </a:ln>
              <a:effectLst/>
            </p:spPr>
          </p:cxnSp>
          <p:cxnSp>
            <p:nvCxnSpPr>
              <p:cNvPr id="20" name="Straight Connector 19"/>
              <p:cNvCxnSpPr/>
              <p:nvPr/>
            </p:nvCxnSpPr>
            <p:spPr>
              <a:xfrm flipV="1">
                <a:off x="3581400" y="4724400"/>
                <a:ext cx="76200" cy="152400"/>
              </a:xfrm>
              <a:prstGeom prst="line">
                <a:avLst/>
              </a:prstGeom>
              <a:noFill/>
              <a:ln w="15875" cap="flat" cmpd="sng" algn="ctr">
                <a:solidFill>
                  <a:srgbClr val="5B9BD5"/>
                </a:solidFill>
                <a:prstDash val="solid"/>
                <a:miter lim="800000"/>
              </a:ln>
              <a:effectLst/>
            </p:spPr>
          </p:cxnSp>
          <p:cxnSp>
            <p:nvCxnSpPr>
              <p:cNvPr id="21" name="Straight Connector 20"/>
              <p:cNvCxnSpPr/>
              <p:nvPr/>
            </p:nvCxnSpPr>
            <p:spPr>
              <a:xfrm>
                <a:off x="3657600" y="4724400"/>
                <a:ext cx="76200" cy="152400"/>
              </a:xfrm>
              <a:prstGeom prst="line">
                <a:avLst/>
              </a:prstGeom>
              <a:noFill/>
              <a:ln w="15875" cap="flat" cmpd="sng" algn="ctr">
                <a:solidFill>
                  <a:srgbClr val="5B9BD5"/>
                </a:solidFill>
                <a:prstDash val="solid"/>
                <a:miter lim="800000"/>
              </a:ln>
              <a:effectLst/>
            </p:spPr>
          </p:cxnSp>
          <p:cxnSp>
            <p:nvCxnSpPr>
              <p:cNvPr id="22" name="Straight Connector 21"/>
              <p:cNvCxnSpPr/>
              <p:nvPr/>
            </p:nvCxnSpPr>
            <p:spPr>
              <a:xfrm flipV="1">
                <a:off x="3733800" y="4191000"/>
                <a:ext cx="0" cy="685800"/>
              </a:xfrm>
              <a:prstGeom prst="line">
                <a:avLst/>
              </a:prstGeom>
              <a:noFill/>
              <a:ln w="15875" cap="flat" cmpd="sng" algn="ctr">
                <a:solidFill>
                  <a:srgbClr val="5B9BD5"/>
                </a:solidFill>
                <a:prstDash val="solid"/>
                <a:miter lim="800000"/>
              </a:ln>
              <a:effectLst/>
            </p:spPr>
          </p:cxnSp>
          <p:cxnSp>
            <p:nvCxnSpPr>
              <p:cNvPr id="23" name="Straight Connector 22"/>
              <p:cNvCxnSpPr/>
              <p:nvPr/>
            </p:nvCxnSpPr>
            <p:spPr>
              <a:xfrm flipV="1">
                <a:off x="3429000" y="4191000"/>
                <a:ext cx="0" cy="685800"/>
              </a:xfrm>
              <a:prstGeom prst="line">
                <a:avLst/>
              </a:prstGeom>
              <a:noFill/>
              <a:ln w="15875" cap="flat" cmpd="sng" algn="ctr">
                <a:solidFill>
                  <a:srgbClr val="5B9BD5"/>
                </a:solidFill>
                <a:prstDash val="solid"/>
                <a:miter lim="800000"/>
              </a:ln>
              <a:effectLst/>
            </p:spPr>
          </p:cxnSp>
        </p:grpSp>
        <p:cxnSp>
          <p:nvCxnSpPr>
            <p:cNvPr id="24" name="Elbow Connector 23"/>
            <p:cNvCxnSpPr>
              <a:stCxn id="10" idx="1"/>
              <a:endCxn id="63" idx="0"/>
            </p:cNvCxnSpPr>
            <p:nvPr/>
          </p:nvCxnSpPr>
          <p:spPr>
            <a:xfrm rot="10800000" flipV="1">
              <a:off x="1166446" y="4076700"/>
              <a:ext cx="495300" cy="454270"/>
            </a:xfrm>
            <a:prstGeom prst="bentConnector2">
              <a:avLst/>
            </a:prstGeom>
            <a:noFill/>
            <a:ln w="15875" cap="flat" cmpd="sng" algn="ctr">
              <a:solidFill>
                <a:srgbClr val="5B9BD5"/>
              </a:solidFill>
              <a:prstDash val="solid"/>
              <a:miter lim="800000"/>
              <a:tailEnd type="triangle"/>
            </a:ln>
            <a:effectLst/>
          </p:spPr>
        </p:cxnSp>
        <p:sp>
          <p:nvSpPr>
            <p:cNvPr id="25" name="Rectangle 24"/>
            <p:cNvSpPr/>
            <p:nvPr/>
          </p:nvSpPr>
          <p:spPr>
            <a:xfrm>
              <a:off x="442546" y="4911970"/>
              <a:ext cx="457200" cy="457200"/>
            </a:xfrm>
            <a:prstGeom prst="rect">
              <a:avLst/>
            </a:prstGeom>
            <a:solidFill>
              <a:srgbClr val="70AD47">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cxnSp>
          <p:nvCxnSpPr>
            <p:cNvPr id="26" name="Elbow Connector 25"/>
            <p:cNvCxnSpPr>
              <a:stCxn id="63" idx="2"/>
              <a:endCxn id="25" idx="0"/>
            </p:cNvCxnSpPr>
            <p:nvPr/>
          </p:nvCxnSpPr>
          <p:spPr>
            <a:xfrm rot="10800000" flipV="1">
              <a:off x="671146" y="4645270"/>
              <a:ext cx="381000" cy="266700"/>
            </a:xfrm>
            <a:prstGeom prst="bentConnector2">
              <a:avLst/>
            </a:prstGeom>
            <a:noFill/>
            <a:ln w="15875" cap="flat" cmpd="sng" algn="ctr">
              <a:solidFill>
                <a:srgbClr val="5B9BD5"/>
              </a:solidFill>
              <a:prstDash val="solid"/>
              <a:miter lim="800000"/>
              <a:tailEnd type="triangle"/>
            </a:ln>
            <a:effectLst/>
          </p:spPr>
        </p:cxnSp>
        <p:sp>
          <p:nvSpPr>
            <p:cNvPr id="27" name="Rectangle 26"/>
            <p:cNvSpPr/>
            <p:nvPr/>
          </p:nvSpPr>
          <p:spPr>
            <a:xfrm>
              <a:off x="442546" y="5597770"/>
              <a:ext cx="457200" cy="457200"/>
            </a:xfrm>
            <a:prstGeom prst="rect">
              <a:avLst/>
            </a:prstGeom>
            <a:solidFill>
              <a:srgbClr val="70AD47">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cxnSp>
          <p:nvCxnSpPr>
            <p:cNvPr id="28" name="Straight Arrow Connector 27"/>
            <p:cNvCxnSpPr>
              <a:stCxn id="25" idx="2"/>
              <a:endCxn id="27" idx="0"/>
            </p:cNvCxnSpPr>
            <p:nvPr/>
          </p:nvCxnSpPr>
          <p:spPr>
            <a:xfrm>
              <a:off x="671146" y="5369170"/>
              <a:ext cx="0" cy="228600"/>
            </a:xfrm>
            <a:prstGeom prst="straightConnector1">
              <a:avLst/>
            </a:prstGeom>
            <a:noFill/>
            <a:ln w="15875" cap="flat" cmpd="sng" algn="ctr">
              <a:solidFill>
                <a:srgbClr val="5B9BD5"/>
              </a:solidFill>
              <a:prstDash val="solid"/>
              <a:miter lim="800000"/>
              <a:tailEnd type="triangle"/>
            </a:ln>
            <a:effectLst/>
          </p:spPr>
        </p:cxnSp>
        <p:cxnSp>
          <p:nvCxnSpPr>
            <p:cNvPr id="29" name="Elbow Connector 28"/>
            <p:cNvCxnSpPr>
              <a:stCxn id="27" idx="2"/>
              <a:endCxn id="17" idx="2"/>
            </p:cNvCxnSpPr>
            <p:nvPr/>
          </p:nvCxnSpPr>
          <p:spPr>
            <a:xfrm rot="16200000" flipH="1">
              <a:off x="1622181" y="5103935"/>
              <a:ext cx="79130" cy="1981200"/>
            </a:xfrm>
            <a:prstGeom prst="bentConnector2">
              <a:avLst/>
            </a:prstGeom>
            <a:noFill/>
            <a:ln w="15875" cap="flat" cmpd="sng" algn="ctr">
              <a:solidFill>
                <a:srgbClr val="5B9BD5"/>
              </a:solidFill>
              <a:prstDash val="solid"/>
              <a:miter lim="800000"/>
              <a:tailEnd type="triangle"/>
            </a:ln>
            <a:effectLst/>
          </p:spPr>
        </p:cxnSp>
        <p:sp>
          <p:nvSpPr>
            <p:cNvPr id="30" name="Rectangle 29"/>
            <p:cNvSpPr/>
            <p:nvPr/>
          </p:nvSpPr>
          <p:spPr>
            <a:xfrm>
              <a:off x="4443046" y="5905500"/>
              <a:ext cx="457200" cy="4572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grpSp>
          <p:nvGrpSpPr>
            <p:cNvPr id="31" name="Group 30"/>
            <p:cNvGrpSpPr/>
            <p:nvPr/>
          </p:nvGrpSpPr>
          <p:grpSpPr>
            <a:xfrm>
              <a:off x="6081346" y="3619500"/>
              <a:ext cx="304800" cy="304800"/>
              <a:chOff x="7391400" y="1143000"/>
              <a:chExt cx="304800" cy="304800"/>
            </a:xfrm>
          </p:grpSpPr>
          <p:sp>
            <p:nvSpPr>
              <p:cNvPr id="32" name="Oval 31"/>
              <p:cNvSpPr/>
              <p:nvPr/>
            </p:nvSpPr>
            <p:spPr>
              <a:xfrm>
                <a:off x="7391400" y="1143000"/>
                <a:ext cx="304800" cy="304800"/>
              </a:xfrm>
              <a:prstGeom prst="ellipse">
                <a:avLst/>
              </a:prstGeom>
              <a:no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sp>
            <p:nvSpPr>
              <p:cNvPr id="33" name="Oval 32"/>
              <p:cNvSpPr/>
              <p:nvPr/>
            </p:nvSpPr>
            <p:spPr>
              <a:xfrm>
                <a:off x="7467600" y="1143000"/>
                <a:ext cx="152400" cy="152400"/>
              </a:xfrm>
              <a:prstGeom prst="ellipse">
                <a:avLst/>
              </a:prstGeom>
              <a:no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sp>
            <p:nvSpPr>
              <p:cNvPr id="34" name="Oval 33"/>
              <p:cNvSpPr/>
              <p:nvPr/>
            </p:nvSpPr>
            <p:spPr>
              <a:xfrm>
                <a:off x="7467600" y="1295400"/>
                <a:ext cx="152400" cy="152400"/>
              </a:xfrm>
              <a:prstGeom prst="ellipse">
                <a:avLst/>
              </a:prstGeom>
              <a:no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grpSp>
        <p:grpSp>
          <p:nvGrpSpPr>
            <p:cNvPr id="35" name="Group 34"/>
            <p:cNvGrpSpPr/>
            <p:nvPr/>
          </p:nvGrpSpPr>
          <p:grpSpPr>
            <a:xfrm>
              <a:off x="6081346" y="4152900"/>
              <a:ext cx="304800" cy="304800"/>
              <a:chOff x="7391400" y="1143000"/>
              <a:chExt cx="304800" cy="304800"/>
            </a:xfrm>
          </p:grpSpPr>
          <p:sp>
            <p:nvSpPr>
              <p:cNvPr id="36" name="Oval 35"/>
              <p:cNvSpPr/>
              <p:nvPr/>
            </p:nvSpPr>
            <p:spPr>
              <a:xfrm>
                <a:off x="7391400" y="1143000"/>
                <a:ext cx="304800" cy="304800"/>
              </a:xfrm>
              <a:prstGeom prst="ellipse">
                <a:avLst/>
              </a:prstGeom>
              <a:no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sp>
            <p:nvSpPr>
              <p:cNvPr id="37" name="Oval 36"/>
              <p:cNvSpPr/>
              <p:nvPr/>
            </p:nvSpPr>
            <p:spPr>
              <a:xfrm>
                <a:off x="7467600" y="1143000"/>
                <a:ext cx="152400" cy="152400"/>
              </a:xfrm>
              <a:prstGeom prst="ellipse">
                <a:avLst/>
              </a:prstGeom>
              <a:no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sp>
            <p:nvSpPr>
              <p:cNvPr id="38" name="Oval 37"/>
              <p:cNvSpPr/>
              <p:nvPr/>
            </p:nvSpPr>
            <p:spPr>
              <a:xfrm>
                <a:off x="7467600" y="1295400"/>
                <a:ext cx="152400" cy="152400"/>
              </a:xfrm>
              <a:prstGeom prst="ellipse">
                <a:avLst/>
              </a:prstGeom>
              <a:no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grpSp>
        <p:cxnSp>
          <p:nvCxnSpPr>
            <p:cNvPr id="39" name="Elbow Connector 38"/>
            <p:cNvCxnSpPr>
              <a:stCxn id="32" idx="2"/>
              <a:endCxn id="36" idx="2"/>
            </p:cNvCxnSpPr>
            <p:nvPr/>
          </p:nvCxnSpPr>
          <p:spPr>
            <a:xfrm rot="10800000" flipV="1">
              <a:off x="6081346" y="3771900"/>
              <a:ext cx="12700" cy="533400"/>
            </a:xfrm>
            <a:prstGeom prst="bentConnector3">
              <a:avLst>
                <a:gd name="adj1" fmla="val 1800000"/>
              </a:avLst>
            </a:prstGeom>
            <a:noFill/>
            <a:ln w="15875" cap="flat" cmpd="sng" algn="ctr">
              <a:solidFill>
                <a:srgbClr val="5B9BD5"/>
              </a:solidFill>
              <a:prstDash val="solid"/>
              <a:miter lim="800000"/>
            </a:ln>
            <a:effectLst/>
          </p:spPr>
        </p:cxnSp>
        <p:cxnSp>
          <p:nvCxnSpPr>
            <p:cNvPr id="40" name="Straight Arrow Connector 39"/>
            <p:cNvCxnSpPr/>
            <p:nvPr/>
          </p:nvCxnSpPr>
          <p:spPr>
            <a:xfrm flipH="1">
              <a:off x="5624146" y="4076700"/>
              <a:ext cx="228600" cy="0"/>
            </a:xfrm>
            <a:prstGeom prst="straightConnector1">
              <a:avLst/>
            </a:prstGeom>
            <a:noFill/>
            <a:ln w="15875" cap="flat" cmpd="sng" algn="ctr">
              <a:solidFill>
                <a:srgbClr val="5B9BD5"/>
              </a:solidFill>
              <a:prstDash val="solid"/>
              <a:miter lim="800000"/>
              <a:tailEnd type="triangle"/>
            </a:ln>
            <a:effectLst/>
          </p:spPr>
        </p:cxnSp>
        <p:grpSp>
          <p:nvGrpSpPr>
            <p:cNvPr id="41" name="Group 40"/>
            <p:cNvGrpSpPr/>
            <p:nvPr/>
          </p:nvGrpSpPr>
          <p:grpSpPr>
            <a:xfrm rot="5400000">
              <a:off x="7910146" y="3924300"/>
              <a:ext cx="152400" cy="304800"/>
              <a:chOff x="914400" y="990600"/>
              <a:chExt cx="152400" cy="304800"/>
            </a:xfrm>
          </p:grpSpPr>
          <p:sp>
            <p:nvSpPr>
              <p:cNvPr id="42" name="Isosceles Triangle 41"/>
              <p:cNvSpPr/>
              <p:nvPr/>
            </p:nvSpPr>
            <p:spPr>
              <a:xfrm>
                <a:off x="914400" y="1143000"/>
                <a:ext cx="152400" cy="152400"/>
              </a:xfrm>
              <a:prstGeom prst="triangle">
                <a:avLst/>
              </a:prstGeom>
              <a:solidFill>
                <a:srgbClr val="5B9BD5"/>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sp>
            <p:nvSpPr>
              <p:cNvPr id="43" name="Isosceles Triangle 42"/>
              <p:cNvSpPr/>
              <p:nvPr/>
            </p:nvSpPr>
            <p:spPr>
              <a:xfrm flipV="1">
                <a:off x="914400" y="990600"/>
                <a:ext cx="152400" cy="152400"/>
              </a:xfrm>
              <a:prstGeom prst="triangle">
                <a:avLst/>
              </a:prstGeom>
              <a:solidFill>
                <a:srgbClr val="5B9BD5"/>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grpSp>
        <p:grpSp>
          <p:nvGrpSpPr>
            <p:cNvPr id="44" name="Group 43"/>
            <p:cNvGrpSpPr/>
            <p:nvPr/>
          </p:nvGrpSpPr>
          <p:grpSpPr>
            <a:xfrm rot="5400000">
              <a:off x="8024446" y="5981700"/>
              <a:ext cx="152400" cy="304800"/>
              <a:chOff x="914400" y="990600"/>
              <a:chExt cx="152400" cy="304800"/>
            </a:xfrm>
          </p:grpSpPr>
          <p:sp>
            <p:nvSpPr>
              <p:cNvPr id="45" name="Isosceles Triangle 44"/>
              <p:cNvSpPr/>
              <p:nvPr/>
            </p:nvSpPr>
            <p:spPr>
              <a:xfrm>
                <a:off x="914400" y="1143000"/>
                <a:ext cx="152400" cy="152400"/>
              </a:xfrm>
              <a:prstGeom prst="triangle">
                <a:avLst/>
              </a:prstGeom>
              <a:solidFill>
                <a:srgbClr val="5B9BD5"/>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sp>
            <p:nvSpPr>
              <p:cNvPr id="46" name="Isosceles Triangle 45"/>
              <p:cNvSpPr/>
              <p:nvPr/>
            </p:nvSpPr>
            <p:spPr>
              <a:xfrm flipV="1">
                <a:off x="914400" y="990600"/>
                <a:ext cx="152400" cy="152400"/>
              </a:xfrm>
              <a:prstGeom prst="triangle">
                <a:avLst/>
              </a:prstGeom>
              <a:solidFill>
                <a:srgbClr val="5B9BD5"/>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grpSp>
        <p:cxnSp>
          <p:nvCxnSpPr>
            <p:cNvPr id="47" name="Straight Arrow Connector 46"/>
            <p:cNvCxnSpPr>
              <a:stCxn id="42" idx="3"/>
            </p:cNvCxnSpPr>
            <p:nvPr/>
          </p:nvCxnSpPr>
          <p:spPr>
            <a:xfrm flipH="1">
              <a:off x="6614746" y="4076700"/>
              <a:ext cx="1219200" cy="0"/>
            </a:xfrm>
            <a:prstGeom prst="straightConnector1">
              <a:avLst/>
            </a:prstGeom>
            <a:noFill/>
            <a:ln w="15875" cap="flat" cmpd="sng" algn="ctr">
              <a:solidFill>
                <a:srgbClr val="5B9BD5"/>
              </a:solidFill>
              <a:prstDash val="solid"/>
              <a:miter lim="800000"/>
              <a:tailEnd type="triangle"/>
            </a:ln>
            <a:effectLst/>
          </p:spPr>
        </p:cxnSp>
        <p:grpSp>
          <p:nvGrpSpPr>
            <p:cNvPr id="48" name="Group 47"/>
            <p:cNvGrpSpPr/>
            <p:nvPr/>
          </p:nvGrpSpPr>
          <p:grpSpPr>
            <a:xfrm rot="5400000" flipV="1">
              <a:off x="3985846" y="3962400"/>
              <a:ext cx="228600" cy="304800"/>
              <a:chOff x="1524000" y="990600"/>
              <a:chExt cx="228600" cy="304800"/>
            </a:xfrm>
          </p:grpSpPr>
          <p:sp>
            <p:nvSpPr>
              <p:cNvPr id="49" name="Isosceles Triangle 48"/>
              <p:cNvSpPr/>
              <p:nvPr/>
            </p:nvSpPr>
            <p:spPr>
              <a:xfrm>
                <a:off x="1524000" y="1143000"/>
                <a:ext cx="152400" cy="152400"/>
              </a:xfrm>
              <a:prstGeom prst="triangle">
                <a:avLst/>
              </a:prstGeom>
              <a:solidFill>
                <a:srgbClr val="5B9BD5"/>
              </a:solidFill>
              <a:ln w="12700" cap="flat" cmpd="sng" algn="ctr">
                <a:solidFill>
                  <a:srgbClr val="5B9BD5">
                    <a:lumMod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sp>
            <p:nvSpPr>
              <p:cNvPr id="50" name="Isosceles Triangle 49"/>
              <p:cNvSpPr/>
              <p:nvPr/>
            </p:nvSpPr>
            <p:spPr>
              <a:xfrm flipV="1">
                <a:off x="1524000" y="990600"/>
                <a:ext cx="152400" cy="152400"/>
              </a:xfrm>
              <a:prstGeom prst="triangle">
                <a:avLst/>
              </a:prstGeom>
              <a:solidFill>
                <a:srgbClr val="5B9BD5"/>
              </a:solidFill>
              <a:ln w="12700" cap="flat" cmpd="sng" algn="ctr">
                <a:solidFill>
                  <a:srgbClr val="5B9BD5">
                    <a:lumMod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sp>
            <p:nvSpPr>
              <p:cNvPr id="51" name="Isosceles Triangle 50"/>
              <p:cNvSpPr/>
              <p:nvPr/>
            </p:nvSpPr>
            <p:spPr>
              <a:xfrm rot="16200000">
                <a:off x="1600200" y="1066800"/>
                <a:ext cx="152400" cy="152400"/>
              </a:xfrm>
              <a:prstGeom prst="triangle">
                <a:avLst/>
              </a:prstGeom>
              <a:solidFill>
                <a:srgbClr val="5B9BD5"/>
              </a:solidFill>
              <a:ln w="12700" cap="flat" cmpd="sng" algn="ctr">
                <a:solidFill>
                  <a:srgbClr val="5B9BD5">
                    <a:lumMod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grpSp>
        <p:grpSp>
          <p:nvGrpSpPr>
            <p:cNvPr id="52" name="Group 51"/>
            <p:cNvGrpSpPr/>
            <p:nvPr/>
          </p:nvGrpSpPr>
          <p:grpSpPr>
            <a:xfrm rot="5400000" flipV="1">
              <a:off x="5205046" y="3962400"/>
              <a:ext cx="228600" cy="304800"/>
              <a:chOff x="1524000" y="990600"/>
              <a:chExt cx="228600" cy="304800"/>
            </a:xfrm>
          </p:grpSpPr>
          <p:sp>
            <p:nvSpPr>
              <p:cNvPr id="53" name="Isosceles Triangle 52"/>
              <p:cNvSpPr/>
              <p:nvPr/>
            </p:nvSpPr>
            <p:spPr>
              <a:xfrm>
                <a:off x="1524000" y="1143000"/>
                <a:ext cx="152400" cy="152400"/>
              </a:xfrm>
              <a:prstGeom prst="triangle">
                <a:avLst/>
              </a:prstGeom>
              <a:solidFill>
                <a:srgbClr val="5B9BD5"/>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sp>
            <p:nvSpPr>
              <p:cNvPr id="54" name="Isosceles Triangle 53"/>
              <p:cNvSpPr/>
              <p:nvPr/>
            </p:nvSpPr>
            <p:spPr>
              <a:xfrm flipV="1">
                <a:off x="1524000" y="990600"/>
                <a:ext cx="152400" cy="152400"/>
              </a:xfrm>
              <a:prstGeom prst="triangle">
                <a:avLst/>
              </a:prstGeom>
              <a:solidFill>
                <a:srgbClr val="5B9BD5"/>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sp>
            <p:nvSpPr>
              <p:cNvPr id="55" name="Isosceles Triangle 54"/>
              <p:cNvSpPr/>
              <p:nvPr/>
            </p:nvSpPr>
            <p:spPr>
              <a:xfrm rot="16200000">
                <a:off x="1600200" y="1066800"/>
                <a:ext cx="152400" cy="152400"/>
              </a:xfrm>
              <a:prstGeom prst="triangle">
                <a:avLst/>
              </a:prstGeom>
              <a:solidFill>
                <a:srgbClr val="5B9BD5"/>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grpSp>
        <p:cxnSp>
          <p:nvCxnSpPr>
            <p:cNvPr id="56" name="Elbow Connector 55"/>
            <p:cNvCxnSpPr>
              <a:stCxn id="55" idx="3"/>
              <a:endCxn id="13" idx="3"/>
            </p:cNvCxnSpPr>
            <p:nvPr/>
          </p:nvCxnSpPr>
          <p:spPr>
            <a:xfrm rot="5400000">
              <a:off x="4976446" y="4267200"/>
              <a:ext cx="381000" cy="304800"/>
            </a:xfrm>
            <a:prstGeom prst="bentConnector2">
              <a:avLst/>
            </a:prstGeom>
            <a:noFill/>
            <a:ln w="15875" cap="flat" cmpd="sng" algn="ctr">
              <a:solidFill>
                <a:srgbClr val="5B9BD5"/>
              </a:solidFill>
              <a:prstDash val="solid"/>
              <a:miter lim="800000"/>
              <a:tailEnd type="triangle"/>
            </a:ln>
            <a:effectLst/>
          </p:spPr>
        </p:cxnSp>
        <p:cxnSp>
          <p:nvCxnSpPr>
            <p:cNvPr id="57" name="Elbow Connector 56"/>
            <p:cNvCxnSpPr>
              <a:stCxn id="13" idx="1"/>
              <a:endCxn id="51" idx="3"/>
            </p:cNvCxnSpPr>
            <p:nvPr/>
          </p:nvCxnSpPr>
          <p:spPr>
            <a:xfrm rot="10800000">
              <a:off x="4100146" y="4229100"/>
              <a:ext cx="228600" cy="381000"/>
            </a:xfrm>
            <a:prstGeom prst="bentConnector2">
              <a:avLst/>
            </a:prstGeom>
            <a:noFill/>
            <a:ln w="15875" cap="flat" cmpd="sng" algn="ctr">
              <a:solidFill>
                <a:srgbClr val="5B9BD5"/>
              </a:solidFill>
              <a:prstDash val="solid"/>
              <a:miter lim="800000"/>
              <a:tailEnd type="triangle"/>
            </a:ln>
            <a:effectLst/>
          </p:spPr>
        </p:cxnSp>
        <p:grpSp>
          <p:nvGrpSpPr>
            <p:cNvPr id="58" name="Group 57"/>
            <p:cNvGrpSpPr/>
            <p:nvPr/>
          </p:nvGrpSpPr>
          <p:grpSpPr>
            <a:xfrm>
              <a:off x="3642946" y="4991100"/>
              <a:ext cx="228600" cy="228600"/>
              <a:chOff x="3962400" y="762000"/>
              <a:chExt cx="228600" cy="228600"/>
            </a:xfrm>
          </p:grpSpPr>
          <p:sp>
            <p:nvSpPr>
              <p:cNvPr id="59" name="Oval 58"/>
              <p:cNvSpPr/>
              <p:nvPr/>
            </p:nvSpPr>
            <p:spPr>
              <a:xfrm>
                <a:off x="3962400" y="762000"/>
                <a:ext cx="228600" cy="228600"/>
              </a:xfrm>
              <a:prstGeom prst="ellipse">
                <a:avLst/>
              </a:prstGeom>
              <a:no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cxnSp>
            <p:nvCxnSpPr>
              <p:cNvPr id="60" name="Straight Connector 59"/>
              <p:cNvCxnSpPr>
                <a:stCxn id="59" idx="1"/>
                <a:endCxn id="59" idx="5"/>
              </p:cNvCxnSpPr>
              <p:nvPr/>
            </p:nvCxnSpPr>
            <p:spPr>
              <a:xfrm>
                <a:off x="3995878" y="795478"/>
                <a:ext cx="161644" cy="161644"/>
              </a:xfrm>
              <a:prstGeom prst="line">
                <a:avLst/>
              </a:prstGeom>
              <a:noFill/>
              <a:ln w="6350" cap="flat" cmpd="sng" algn="ctr">
                <a:solidFill>
                  <a:srgbClr val="5B9BD5"/>
                </a:solidFill>
                <a:prstDash val="solid"/>
                <a:miter lim="800000"/>
              </a:ln>
              <a:effectLst/>
            </p:spPr>
          </p:cxnSp>
          <p:cxnSp>
            <p:nvCxnSpPr>
              <p:cNvPr id="61" name="Straight Connector 60"/>
              <p:cNvCxnSpPr>
                <a:stCxn id="59" idx="3"/>
                <a:endCxn id="59" idx="7"/>
              </p:cNvCxnSpPr>
              <p:nvPr/>
            </p:nvCxnSpPr>
            <p:spPr>
              <a:xfrm flipV="1">
                <a:off x="3995878" y="795478"/>
                <a:ext cx="161644" cy="161644"/>
              </a:xfrm>
              <a:prstGeom prst="line">
                <a:avLst/>
              </a:prstGeom>
              <a:noFill/>
              <a:ln w="6350" cap="flat" cmpd="sng" algn="ctr">
                <a:solidFill>
                  <a:srgbClr val="5B9BD5"/>
                </a:solidFill>
                <a:prstDash val="solid"/>
                <a:miter lim="800000"/>
              </a:ln>
              <a:effectLst/>
            </p:spPr>
          </p:cxnSp>
        </p:grpSp>
        <p:grpSp>
          <p:nvGrpSpPr>
            <p:cNvPr id="62" name="Group 61"/>
            <p:cNvGrpSpPr/>
            <p:nvPr/>
          </p:nvGrpSpPr>
          <p:grpSpPr>
            <a:xfrm>
              <a:off x="1052146" y="4530970"/>
              <a:ext cx="228600" cy="228600"/>
              <a:chOff x="3962400" y="762000"/>
              <a:chExt cx="228600" cy="228600"/>
            </a:xfrm>
          </p:grpSpPr>
          <p:sp>
            <p:nvSpPr>
              <p:cNvPr id="63" name="Oval 62"/>
              <p:cNvSpPr/>
              <p:nvPr/>
            </p:nvSpPr>
            <p:spPr>
              <a:xfrm>
                <a:off x="3962400" y="762000"/>
                <a:ext cx="228600" cy="228600"/>
              </a:xfrm>
              <a:prstGeom prst="ellipse">
                <a:avLst/>
              </a:prstGeom>
              <a:no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cxnSp>
            <p:nvCxnSpPr>
              <p:cNvPr id="64" name="Straight Connector 63"/>
              <p:cNvCxnSpPr>
                <a:stCxn id="63" idx="1"/>
                <a:endCxn id="63" idx="5"/>
              </p:cNvCxnSpPr>
              <p:nvPr/>
            </p:nvCxnSpPr>
            <p:spPr>
              <a:xfrm>
                <a:off x="3995878" y="795478"/>
                <a:ext cx="161644" cy="161644"/>
              </a:xfrm>
              <a:prstGeom prst="line">
                <a:avLst/>
              </a:prstGeom>
              <a:noFill/>
              <a:ln w="6350" cap="flat" cmpd="sng" algn="ctr">
                <a:solidFill>
                  <a:srgbClr val="5B9BD5"/>
                </a:solidFill>
                <a:prstDash val="solid"/>
                <a:miter lim="800000"/>
              </a:ln>
              <a:effectLst/>
            </p:spPr>
          </p:cxnSp>
          <p:cxnSp>
            <p:nvCxnSpPr>
              <p:cNvPr id="65" name="Straight Connector 64"/>
              <p:cNvCxnSpPr>
                <a:stCxn id="63" idx="3"/>
                <a:endCxn id="63" idx="7"/>
              </p:cNvCxnSpPr>
              <p:nvPr/>
            </p:nvCxnSpPr>
            <p:spPr>
              <a:xfrm flipV="1">
                <a:off x="3995878" y="795478"/>
                <a:ext cx="161644" cy="161644"/>
              </a:xfrm>
              <a:prstGeom prst="line">
                <a:avLst/>
              </a:prstGeom>
              <a:noFill/>
              <a:ln w="6350" cap="flat" cmpd="sng" algn="ctr">
                <a:solidFill>
                  <a:srgbClr val="5B9BD5"/>
                </a:solidFill>
                <a:prstDash val="solid"/>
                <a:miter lim="800000"/>
              </a:ln>
              <a:effectLst/>
            </p:spPr>
          </p:cxnSp>
        </p:grpSp>
        <p:cxnSp>
          <p:nvCxnSpPr>
            <p:cNvPr id="66" name="Elbow Connector 65"/>
            <p:cNvCxnSpPr>
              <a:stCxn id="10" idx="3"/>
              <a:endCxn id="63" idx="6"/>
            </p:cNvCxnSpPr>
            <p:nvPr/>
          </p:nvCxnSpPr>
          <p:spPr>
            <a:xfrm flipH="1">
              <a:off x="1280746" y="4076700"/>
              <a:ext cx="1066800" cy="568570"/>
            </a:xfrm>
            <a:prstGeom prst="bentConnector3">
              <a:avLst>
                <a:gd name="adj1" fmla="val -43494"/>
              </a:avLst>
            </a:prstGeom>
            <a:noFill/>
            <a:ln w="15875" cap="flat" cmpd="sng" algn="ctr">
              <a:solidFill>
                <a:srgbClr val="5B9BD5"/>
              </a:solidFill>
              <a:prstDash val="solid"/>
              <a:miter lim="800000"/>
              <a:tailEnd type="triangle"/>
            </a:ln>
            <a:effectLst/>
          </p:spPr>
        </p:cxnSp>
        <p:cxnSp>
          <p:nvCxnSpPr>
            <p:cNvPr id="67" name="Elbow Connector 66"/>
            <p:cNvCxnSpPr>
              <a:stCxn id="32" idx="6"/>
              <a:endCxn id="36" idx="6"/>
            </p:cNvCxnSpPr>
            <p:nvPr/>
          </p:nvCxnSpPr>
          <p:spPr>
            <a:xfrm>
              <a:off x="6386146" y="3771900"/>
              <a:ext cx="12700" cy="533400"/>
            </a:xfrm>
            <a:prstGeom prst="bentConnector3">
              <a:avLst>
                <a:gd name="adj1" fmla="val 1800000"/>
              </a:avLst>
            </a:prstGeom>
            <a:noFill/>
            <a:ln w="15875" cap="flat" cmpd="sng" algn="ctr">
              <a:solidFill>
                <a:srgbClr val="5B9BD5"/>
              </a:solidFill>
              <a:prstDash val="solid"/>
              <a:miter lim="800000"/>
            </a:ln>
            <a:effectLst/>
          </p:spPr>
        </p:cxnSp>
        <p:cxnSp>
          <p:nvCxnSpPr>
            <p:cNvPr id="68" name="Straight Arrow Connector 67"/>
            <p:cNvCxnSpPr>
              <a:stCxn id="30" idx="3"/>
            </p:cNvCxnSpPr>
            <p:nvPr/>
          </p:nvCxnSpPr>
          <p:spPr>
            <a:xfrm>
              <a:off x="4900246" y="6134100"/>
              <a:ext cx="2438400" cy="0"/>
            </a:xfrm>
            <a:prstGeom prst="straightConnector1">
              <a:avLst/>
            </a:prstGeom>
            <a:noFill/>
            <a:ln w="15875" cap="flat" cmpd="sng" algn="ctr">
              <a:solidFill>
                <a:srgbClr val="5B9BD5"/>
              </a:solidFill>
              <a:prstDash val="solid"/>
              <a:miter lim="800000"/>
              <a:tailEnd type="triangle"/>
            </a:ln>
            <a:effectLst/>
          </p:spPr>
        </p:cxnSp>
        <p:cxnSp>
          <p:nvCxnSpPr>
            <p:cNvPr id="69" name="Straight Arrow Connector 68"/>
            <p:cNvCxnSpPr/>
            <p:nvPr/>
          </p:nvCxnSpPr>
          <p:spPr>
            <a:xfrm>
              <a:off x="7338646" y="6134100"/>
              <a:ext cx="609600" cy="0"/>
            </a:xfrm>
            <a:prstGeom prst="straightConnector1">
              <a:avLst/>
            </a:prstGeom>
            <a:noFill/>
            <a:ln w="15875" cap="flat" cmpd="sng" algn="ctr">
              <a:solidFill>
                <a:srgbClr val="5B9BD5"/>
              </a:solidFill>
              <a:prstDash val="solid"/>
              <a:miter lim="800000"/>
              <a:tailEnd type="triangle"/>
            </a:ln>
            <a:effectLst/>
          </p:spPr>
        </p:cxnSp>
        <p:grpSp>
          <p:nvGrpSpPr>
            <p:cNvPr id="70" name="Group 69"/>
            <p:cNvGrpSpPr/>
            <p:nvPr/>
          </p:nvGrpSpPr>
          <p:grpSpPr>
            <a:xfrm rot="5400000">
              <a:off x="5655896" y="1225550"/>
              <a:ext cx="317500" cy="838200"/>
              <a:chOff x="5029200" y="76200"/>
              <a:chExt cx="317500" cy="838200"/>
            </a:xfrm>
          </p:grpSpPr>
          <p:grpSp>
            <p:nvGrpSpPr>
              <p:cNvPr id="71" name="Group 70"/>
              <p:cNvGrpSpPr/>
              <p:nvPr/>
            </p:nvGrpSpPr>
            <p:grpSpPr>
              <a:xfrm>
                <a:off x="5029200" y="76200"/>
                <a:ext cx="304800" cy="304800"/>
                <a:chOff x="7391400" y="1143000"/>
                <a:chExt cx="304800" cy="304800"/>
              </a:xfrm>
            </p:grpSpPr>
            <p:sp>
              <p:nvSpPr>
                <p:cNvPr id="78" name="Oval 77"/>
                <p:cNvSpPr/>
                <p:nvPr/>
              </p:nvSpPr>
              <p:spPr>
                <a:xfrm>
                  <a:off x="7391400" y="1143000"/>
                  <a:ext cx="304800" cy="304800"/>
                </a:xfrm>
                <a:prstGeom prst="ellipse">
                  <a:avLst/>
                </a:prstGeom>
                <a:noFill/>
                <a:ln w="12700" cap="flat" cmpd="sng" algn="ctr">
                  <a:solidFill>
                    <a:srgbClr val="FFC000">
                      <a:lumMod val="75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sp>
              <p:nvSpPr>
                <p:cNvPr id="79" name="Oval 78"/>
                <p:cNvSpPr/>
                <p:nvPr/>
              </p:nvSpPr>
              <p:spPr>
                <a:xfrm>
                  <a:off x="7467600" y="1143000"/>
                  <a:ext cx="152400" cy="152400"/>
                </a:xfrm>
                <a:prstGeom prst="ellipse">
                  <a:avLst/>
                </a:prstGeom>
                <a:noFill/>
                <a:ln w="12700" cap="flat" cmpd="sng" algn="ctr">
                  <a:solidFill>
                    <a:srgbClr val="FFC000">
                      <a:lumMod val="75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sp>
              <p:nvSpPr>
                <p:cNvPr id="80" name="Oval 79"/>
                <p:cNvSpPr/>
                <p:nvPr/>
              </p:nvSpPr>
              <p:spPr>
                <a:xfrm>
                  <a:off x="7467600" y="1295400"/>
                  <a:ext cx="152400" cy="152400"/>
                </a:xfrm>
                <a:prstGeom prst="ellipse">
                  <a:avLst/>
                </a:prstGeom>
                <a:noFill/>
                <a:ln w="12700" cap="flat" cmpd="sng" algn="ctr">
                  <a:solidFill>
                    <a:srgbClr val="FFC000">
                      <a:lumMod val="75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grpSp>
          <p:grpSp>
            <p:nvGrpSpPr>
              <p:cNvPr id="72" name="Group 71"/>
              <p:cNvGrpSpPr/>
              <p:nvPr/>
            </p:nvGrpSpPr>
            <p:grpSpPr>
              <a:xfrm>
                <a:off x="5029200" y="609600"/>
                <a:ext cx="304800" cy="304800"/>
                <a:chOff x="7391400" y="1143000"/>
                <a:chExt cx="304800" cy="304800"/>
              </a:xfrm>
            </p:grpSpPr>
            <p:sp>
              <p:nvSpPr>
                <p:cNvPr id="75" name="Oval 74"/>
                <p:cNvSpPr/>
                <p:nvPr/>
              </p:nvSpPr>
              <p:spPr>
                <a:xfrm>
                  <a:off x="7391400" y="1143000"/>
                  <a:ext cx="304800" cy="304800"/>
                </a:xfrm>
                <a:prstGeom prst="ellipse">
                  <a:avLst/>
                </a:prstGeom>
                <a:noFill/>
                <a:ln w="12700" cap="flat" cmpd="sng" algn="ctr">
                  <a:solidFill>
                    <a:srgbClr val="FFC000">
                      <a:lumMod val="75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sp>
              <p:nvSpPr>
                <p:cNvPr id="76" name="Oval 75"/>
                <p:cNvSpPr/>
                <p:nvPr/>
              </p:nvSpPr>
              <p:spPr>
                <a:xfrm>
                  <a:off x="7467600" y="1143000"/>
                  <a:ext cx="152400" cy="152400"/>
                </a:xfrm>
                <a:prstGeom prst="ellipse">
                  <a:avLst/>
                </a:prstGeom>
                <a:noFill/>
                <a:ln w="12700" cap="flat" cmpd="sng" algn="ctr">
                  <a:solidFill>
                    <a:srgbClr val="FFC000">
                      <a:lumMod val="75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sp>
              <p:nvSpPr>
                <p:cNvPr id="77" name="Oval 76"/>
                <p:cNvSpPr/>
                <p:nvPr/>
              </p:nvSpPr>
              <p:spPr>
                <a:xfrm>
                  <a:off x="7467600" y="1295400"/>
                  <a:ext cx="152400" cy="152400"/>
                </a:xfrm>
                <a:prstGeom prst="ellipse">
                  <a:avLst/>
                </a:prstGeom>
                <a:noFill/>
                <a:ln w="12700" cap="flat" cmpd="sng" algn="ctr">
                  <a:solidFill>
                    <a:srgbClr val="FFC000">
                      <a:lumMod val="75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grpSp>
          <p:cxnSp>
            <p:nvCxnSpPr>
              <p:cNvPr id="73" name="Elbow Connector 72"/>
              <p:cNvCxnSpPr>
                <a:stCxn id="78" idx="2"/>
                <a:endCxn id="75" idx="2"/>
              </p:cNvCxnSpPr>
              <p:nvPr/>
            </p:nvCxnSpPr>
            <p:spPr>
              <a:xfrm rot="10800000" flipV="1">
                <a:off x="5029200" y="228600"/>
                <a:ext cx="12700" cy="533400"/>
              </a:xfrm>
              <a:prstGeom prst="bentConnector3">
                <a:avLst>
                  <a:gd name="adj1" fmla="val 1951583"/>
                </a:avLst>
              </a:prstGeom>
              <a:noFill/>
              <a:ln w="15875" cap="flat" cmpd="sng" algn="ctr">
                <a:solidFill>
                  <a:srgbClr val="FFC000">
                    <a:lumMod val="75000"/>
                  </a:srgbClr>
                </a:solidFill>
                <a:prstDash val="solid"/>
                <a:miter lim="800000"/>
              </a:ln>
              <a:effectLst/>
            </p:spPr>
          </p:cxnSp>
          <p:cxnSp>
            <p:nvCxnSpPr>
              <p:cNvPr id="74" name="Elbow Connector 73"/>
              <p:cNvCxnSpPr>
                <a:stCxn id="78" idx="6"/>
                <a:endCxn id="75" idx="6"/>
              </p:cNvCxnSpPr>
              <p:nvPr/>
            </p:nvCxnSpPr>
            <p:spPr>
              <a:xfrm>
                <a:off x="5334000" y="228600"/>
                <a:ext cx="12700" cy="533400"/>
              </a:xfrm>
              <a:prstGeom prst="bentConnector3">
                <a:avLst>
                  <a:gd name="adj1" fmla="val 1800000"/>
                </a:avLst>
              </a:prstGeom>
              <a:noFill/>
              <a:ln w="15875" cap="flat" cmpd="sng" algn="ctr">
                <a:solidFill>
                  <a:srgbClr val="FFC000">
                    <a:lumMod val="75000"/>
                  </a:srgbClr>
                </a:solidFill>
                <a:prstDash val="solid"/>
                <a:miter lim="800000"/>
              </a:ln>
              <a:effectLst/>
            </p:spPr>
          </p:cxnSp>
        </p:grpSp>
        <p:sp>
          <p:nvSpPr>
            <p:cNvPr id="81" name="Rectangle 80"/>
            <p:cNvSpPr/>
            <p:nvPr/>
          </p:nvSpPr>
          <p:spPr>
            <a:xfrm>
              <a:off x="5586046" y="2247900"/>
              <a:ext cx="457200" cy="457200"/>
            </a:xfrm>
            <a:prstGeom prst="rect">
              <a:avLst/>
            </a:prstGeom>
            <a:solidFill>
              <a:srgbClr val="ED7D31">
                <a:lumMod val="60000"/>
                <a:lumOff val="4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cxnSp>
          <p:nvCxnSpPr>
            <p:cNvPr id="82" name="Straight Arrow Connector 81"/>
            <p:cNvCxnSpPr>
              <a:stCxn id="9" idx="3"/>
              <a:endCxn id="11" idx="1"/>
            </p:cNvCxnSpPr>
            <p:nvPr/>
          </p:nvCxnSpPr>
          <p:spPr>
            <a:xfrm>
              <a:off x="2347546" y="3238500"/>
              <a:ext cx="1981200" cy="0"/>
            </a:xfrm>
            <a:prstGeom prst="straightConnector1">
              <a:avLst/>
            </a:prstGeom>
            <a:noFill/>
            <a:ln w="15875" cap="flat" cmpd="sng" algn="ctr">
              <a:solidFill>
                <a:srgbClr val="FFC000">
                  <a:lumMod val="75000"/>
                </a:srgbClr>
              </a:solidFill>
              <a:prstDash val="solid"/>
              <a:miter lim="800000"/>
              <a:tailEnd type="triangle"/>
            </a:ln>
            <a:effectLst/>
          </p:spPr>
        </p:cxnSp>
        <p:cxnSp>
          <p:nvCxnSpPr>
            <p:cNvPr id="83" name="Elbow Connector 82"/>
            <p:cNvCxnSpPr>
              <a:stCxn id="11" idx="3"/>
              <a:endCxn id="81" idx="2"/>
            </p:cNvCxnSpPr>
            <p:nvPr/>
          </p:nvCxnSpPr>
          <p:spPr>
            <a:xfrm flipV="1">
              <a:off x="5014546" y="2705100"/>
              <a:ext cx="800100" cy="533400"/>
            </a:xfrm>
            <a:prstGeom prst="bentConnector2">
              <a:avLst/>
            </a:prstGeom>
            <a:noFill/>
            <a:ln w="15875" cap="flat" cmpd="sng" algn="ctr">
              <a:solidFill>
                <a:srgbClr val="FFC000">
                  <a:lumMod val="75000"/>
                </a:srgbClr>
              </a:solidFill>
              <a:prstDash val="solid"/>
              <a:miter lim="800000"/>
              <a:tailEnd type="triangle"/>
            </a:ln>
            <a:effectLst/>
          </p:spPr>
        </p:cxnSp>
        <p:sp>
          <p:nvSpPr>
            <p:cNvPr id="84" name="Rectangle 83"/>
            <p:cNvSpPr/>
            <p:nvPr/>
          </p:nvSpPr>
          <p:spPr>
            <a:xfrm>
              <a:off x="1661746" y="3009900"/>
              <a:ext cx="685800" cy="1295400"/>
            </a:xfrm>
            <a:prstGeom prst="rect">
              <a:avLst/>
            </a:prstGeom>
            <a:solidFill>
              <a:srgbClr val="5B9BD5">
                <a:lumMod val="60000"/>
                <a:lumOff val="4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sp>
          <p:nvSpPr>
            <p:cNvPr id="85" name="Rectangle 84"/>
            <p:cNvSpPr/>
            <p:nvPr/>
          </p:nvSpPr>
          <p:spPr>
            <a:xfrm>
              <a:off x="4328746" y="3009900"/>
              <a:ext cx="685800" cy="1295400"/>
            </a:xfrm>
            <a:prstGeom prst="rect">
              <a:avLst/>
            </a:prstGeom>
            <a:solidFill>
              <a:srgbClr val="5B9BD5">
                <a:lumMod val="60000"/>
                <a:lumOff val="4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cxnSp>
          <p:nvCxnSpPr>
            <p:cNvPr id="86" name="Straight Arrow Connector 85"/>
            <p:cNvCxnSpPr/>
            <p:nvPr/>
          </p:nvCxnSpPr>
          <p:spPr>
            <a:xfrm flipH="1">
              <a:off x="8138746" y="4076700"/>
              <a:ext cx="609600" cy="0"/>
            </a:xfrm>
            <a:prstGeom prst="straightConnector1">
              <a:avLst/>
            </a:prstGeom>
            <a:noFill/>
            <a:ln w="15875" cap="flat" cmpd="sng" algn="ctr">
              <a:solidFill>
                <a:srgbClr val="5B9BD5"/>
              </a:solidFill>
              <a:prstDash val="solid"/>
              <a:miter lim="800000"/>
              <a:tailEnd type="triangle"/>
            </a:ln>
            <a:effectLst/>
          </p:spPr>
        </p:cxnSp>
        <p:cxnSp>
          <p:nvCxnSpPr>
            <p:cNvPr id="87" name="Straight Arrow Connector 86"/>
            <p:cNvCxnSpPr>
              <a:stCxn id="46" idx="3"/>
            </p:cNvCxnSpPr>
            <p:nvPr/>
          </p:nvCxnSpPr>
          <p:spPr>
            <a:xfrm>
              <a:off x="8253046" y="6134100"/>
              <a:ext cx="609600" cy="0"/>
            </a:xfrm>
            <a:prstGeom prst="straightConnector1">
              <a:avLst/>
            </a:prstGeom>
            <a:noFill/>
            <a:ln w="15875" cap="flat" cmpd="sng" algn="ctr">
              <a:solidFill>
                <a:srgbClr val="5B9BD5"/>
              </a:solidFill>
              <a:prstDash val="solid"/>
              <a:miter lim="800000"/>
              <a:tailEnd type="triangle"/>
            </a:ln>
            <a:effectLst/>
          </p:spPr>
        </p:cxnSp>
        <p:grpSp>
          <p:nvGrpSpPr>
            <p:cNvPr id="88" name="Group 87"/>
            <p:cNvGrpSpPr/>
            <p:nvPr/>
          </p:nvGrpSpPr>
          <p:grpSpPr>
            <a:xfrm>
              <a:off x="1790700" y="876300"/>
              <a:ext cx="1295400" cy="727944"/>
              <a:chOff x="1409700" y="1257300"/>
              <a:chExt cx="1295400" cy="727944"/>
            </a:xfrm>
          </p:grpSpPr>
          <p:sp>
            <p:nvSpPr>
              <p:cNvPr id="89" name="Rectangle 88"/>
              <p:cNvSpPr/>
              <p:nvPr/>
            </p:nvSpPr>
            <p:spPr>
              <a:xfrm rot="5400000">
                <a:off x="1733550" y="933450"/>
                <a:ext cx="647700" cy="1295400"/>
              </a:xfrm>
              <a:prstGeom prst="rect">
                <a:avLst/>
              </a:prstGeom>
              <a:gradFill flip="none" rotWithShape="1">
                <a:gsLst>
                  <a:gs pos="0">
                    <a:srgbClr val="C00000"/>
                  </a:gs>
                  <a:gs pos="100000">
                    <a:srgbClr val="5B9BD5">
                      <a:lumMod val="75000"/>
                    </a:srgbClr>
                  </a:gs>
                </a:gsLst>
                <a:lin ang="5400000" scaled="1"/>
                <a:tileRect/>
              </a:gra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sp>
            <p:nvSpPr>
              <p:cNvPr id="90" name="Rectangle 89"/>
              <p:cNvSpPr/>
              <p:nvPr/>
            </p:nvSpPr>
            <p:spPr>
              <a:xfrm>
                <a:off x="1600200" y="1295400"/>
                <a:ext cx="914400" cy="689844"/>
              </a:xfrm>
              <a:prstGeom prst="rect">
                <a:avLst/>
              </a:prstGeom>
            </p:spPr>
            <p:txBody>
              <a:bodyPr wrap="square">
                <a:spAutoFit/>
              </a:bodyPr>
              <a:lstStyle/>
              <a:p>
                <a:pPr eaLnBrk="1" fontAlgn="auto" hangingPunct="1">
                  <a:spcBef>
                    <a:spcPts val="0"/>
                  </a:spcBef>
                  <a:spcAft>
                    <a:spcPts val="0"/>
                  </a:spcAft>
                  <a:defRPr/>
                </a:pPr>
                <a:r>
                  <a:rPr lang="en-US" sz="1100" b="0" i="1" kern="0" dirty="0">
                    <a:solidFill>
                      <a:prstClr val="white"/>
                    </a:solidFill>
                    <a:latin typeface="Calibri"/>
                    <a:ea typeface="+mn-ea"/>
                  </a:rPr>
                  <a:t>Thermal</a:t>
                </a:r>
              </a:p>
              <a:p>
                <a:pPr eaLnBrk="1" fontAlgn="auto" hangingPunct="1">
                  <a:spcBef>
                    <a:spcPts val="0"/>
                  </a:spcBef>
                  <a:spcAft>
                    <a:spcPts val="0"/>
                  </a:spcAft>
                  <a:defRPr/>
                </a:pPr>
                <a:r>
                  <a:rPr lang="en-US" sz="1100" b="0" i="1" kern="0" dirty="0">
                    <a:solidFill>
                      <a:prstClr val="white"/>
                    </a:solidFill>
                    <a:latin typeface="Calibri"/>
                    <a:ea typeface="+mn-ea"/>
                  </a:rPr>
                  <a:t>Radiator</a:t>
                </a:r>
              </a:p>
              <a:p>
                <a:pPr eaLnBrk="1" fontAlgn="auto" hangingPunct="1">
                  <a:spcBef>
                    <a:spcPts val="0"/>
                  </a:spcBef>
                  <a:spcAft>
                    <a:spcPts val="0"/>
                  </a:spcAft>
                  <a:defRPr/>
                </a:pPr>
                <a:r>
                  <a:rPr lang="en-US" sz="1100" b="0" i="1" kern="0" dirty="0">
                    <a:solidFill>
                      <a:prstClr val="white"/>
                    </a:solidFill>
                    <a:latin typeface="Calibri"/>
                    <a:ea typeface="+mn-ea"/>
                  </a:rPr>
                  <a:t>#1</a:t>
                </a:r>
              </a:p>
            </p:txBody>
          </p:sp>
        </p:grpSp>
        <p:grpSp>
          <p:nvGrpSpPr>
            <p:cNvPr id="91" name="Group 90"/>
            <p:cNvGrpSpPr/>
            <p:nvPr/>
          </p:nvGrpSpPr>
          <p:grpSpPr>
            <a:xfrm>
              <a:off x="1790700" y="1600200"/>
              <a:ext cx="1295400" cy="727944"/>
              <a:chOff x="2628900" y="1257300"/>
              <a:chExt cx="1295400" cy="727944"/>
            </a:xfrm>
          </p:grpSpPr>
          <p:sp>
            <p:nvSpPr>
              <p:cNvPr id="92" name="Rectangle 91"/>
              <p:cNvSpPr/>
              <p:nvPr/>
            </p:nvSpPr>
            <p:spPr>
              <a:xfrm rot="5400000">
                <a:off x="2952750" y="933450"/>
                <a:ext cx="647700" cy="1295400"/>
              </a:xfrm>
              <a:prstGeom prst="rect">
                <a:avLst/>
              </a:prstGeom>
              <a:gradFill>
                <a:gsLst>
                  <a:gs pos="0">
                    <a:srgbClr val="C00000"/>
                  </a:gs>
                  <a:gs pos="100000">
                    <a:srgbClr val="5B9BD5">
                      <a:lumMod val="75000"/>
                    </a:srgbClr>
                  </a:gs>
                </a:gsLst>
                <a:lin ang="5400000" scaled="1"/>
              </a:gra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sp>
            <p:nvSpPr>
              <p:cNvPr id="93" name="Rectangle 92"/>
              <p:cNvSpPr/>
              <p:nvPr/>
            </p:nvSpPr>
            <p:spPr>
              <a:xfrm>
                <a:off x="2819400" y="1295400"/>
                <a:ext cx="914400" cy="689844"/>
              </a:xfrm>
              <a:prstGeom prst="rect">
                <a:avLst/>
              </a:prstGeom>
            </p:spPr>
            <p:txBody>
              <a:bodyPr wrap="square">
                <a:spAutoFit/>
              </a:bodyPr>
              <a:lstStyle/>
              <a:p>
                <a:pPr eaLnBrk="1" fontAlgn="auto" hangingPunct="1">
                  <a:spcBef>
                    <a:spcPts val="0"/>
                  </a:spcBef>
                  <a:spcAft>
                    <a:spcPts val="0"/>
                  </a:spcAft>
                  <a:defRPr/>
                </a:pPr>
                <a:r>
                  <a:rPr lang="en-US" sz="1100" b="0" i="1" kern="0" dirty="0">
                    <a:solidFill>
                      <a:prstClr val="white"/>
                    </a:solidFill>
                    <a:latin typeface="Calibri"/>
                    <a:ea typeface="+mn-ea"/>
                  </a:rPr>
                  <a:t>Thermal</a:t>
                </a:r>
              </a:p>
              <a:p>
                <a:pPr eaLnBrk="1" fontAlgn="auto" hangingPunct="1">
                  <a:spcBef>
                    <a:spcPts val="0"/>
                  </a:spcBef>
                  <a:spcAft>
                    <a:spcPts val="0"/>
                  </a:spcAft>
                  <a:defRPr/>
                </a:pPr>
                <a:r>
                  <a:rPr lang="en-US" sz="1100" b="0" i="1" kern="0" dirty="0">
                    <a:solidFill>
                      <a:prstClr val="white"/>
                    </a:solidFill>
                    <a:latin typeface="Calibri"/>
                    <a:ea typeface="+mn-ea"/>
                  </a:rPr>
                  <a:t>Radiator</a:t>
                </a:r>
              </a:p>
              <a:p>
                <a:pPr eaLnBrk="1" fontAlgn="auto" hangingPunct="1">
                  <a:spcBef>
                    <a:spcPts val="0"/>
                  </a:spcBef>
                  <a:spcAft>
                    <a:spcPts val="0"/>
                  </a:spcAft>
                  <a:defRPr/>
                </a:pPr>
                <a:r>
                  <a:rPr lang="en-US" sz="1100" b="0" i="1" kern="0" dirty="0">
                    <a:solidFill>
                      <a:prstClr val="white"/>
                    </a:solidFill>
                    <a:latin typeface="Calibri"/>
                    <a:ea typeface="+mn-ea"/>
                  </a:rPr>
                  <a:t>#2</a:t>
                </a:r>
              </a:p>
            </p:txBody>
          </p:sp>
        </p:grpSp>
        <p:cxnSp>
          <p:nvCxnSpPr>
            <p:cNvPr id="94" name="Elbow Connector 93"/>
            <p:cNvCxnSpPr>
              <a:stCxn id="81" idx="0"/>
              <a:endCxn id="78" idx="6"/>
            </p:cNvCxnSpPr>
            <p:nvPr/>
          </p:nvCxnSpPr>
          <p:spPr>
            <a:xfrm rot="5400000" flipH="1" flipV="1">
              <a:off x="5719396" y="1885950"/>
              <a:ext cx="457200" cy="266700"/>
            </a:xfrm>
            <a:prstGeom prst="bentConnector3">
              <a:avLst>
                <a:gd name="adj1" fmla="val 50000"/>
              </a:avLst>
            </a:prstGeom>
            <a:noFill/>
            <a:ln w="15875" cap="flat" cmpd="sng" algn="ctr">
              <a:solidFill>
                <a:srgbClr val="FFC000">
                  <a:lumMod val="75000"/>
                </a:srgbClr>
              </a:solidFill>
              <a:prstDash val="solid"/>
              <a:miter lim="800000"/>
              <a:tailEnd type="triangle"/>
            </a:ln>
            <a:effectLst/>
          </p:spPr>
        </p:cxnSp>
        <p:cxnSp>
          <p:nvCxnSpPr>
            <p:cNvPr id="95" name="Elbow Connector 94"/>
            <p:cNvCxnSpPr>
              <a:stCxn id="81" idx="0"/>
              <a:endCxn id="75" idx="6"/>
            </p:cNvCxnSpPr>
            <p:nvPr/>
          </p:nvCxnSpPr>
          <p:spPr>
            <a:xfrm rot="16200000" flipV="1">
              <a:off x="5452696" y="1885950"/>
              <a:ext cx="457200" cy="266700"/>
            </a:xfrm>
            <a:prstGeom prst="bentConnector3">
              <a:avLst/>
            </a:prstGeom>
            <a:noFill/>
            <a:ln w="15875" cap="flat" cmpd="sng" algn="ctr">
              <a:solidFill>
                <a:srgbClr val="FFC000">
                  <a:lumMod val="75000"/>
                </a:srgbClr>
              </a:solidFill>
              <a:prstDash val="solid"/>
              <a:miter lim="800000"/>
              <a:tailEnd type="triangle"/>
            </a:ln>
            <a:effectLst/>
          </p:spPr>
        </p:cxnSp>
        <p:sp>
          <p:nvSpPr>
            <p:cNvPr id="96" name="Rectangle 95"/>
            <p:cNvSpPr/>
            <p:nvPr/>
          </p:nvSpPr>
          <p:spPr>
            <a:xfrm>
              <a:off x="1509346" y="3162300"/>
              <a:ext cx="990600" cy="884415"/>
            </a:xfrm>
            <a:prstGeom prst="rect">
              <a:avLst/>
            </a:prstGeom>
          </p:spPr>
          <p:txBody>
            <a:bodyPr wrap="square">
              <a:spAutoFit/>
            </a:bodyPr>
            <a:lstStyle/>
            <a:p>
              <a:pPr eaLnBrk="1" fontAlgn="auto" hangingPunct="1">
                <a:spcBef>
                  <a:spcPts val="0"/>
                </a:spcBef>
                <a:spcAft>
                  <a:spcPts val="0"/>
                </a:spcAft>
                <a:defRPr/>
              </a:pPr>
              <a:r>
                <a:rPr lang="en-US" sz="1100" b="0" i="1" kern="0" dirty="0">
                  <a:solidFill>
                    <a:prstClr val="black"/>
                  </a:solidFill>
                  <a:latin typeface="Calibri"/>
                  <a:ea typeface="+mn-ea"/>
                </a:rPr>
                <a:t>LTL</a:t>
              </a:r>
            </a:p>
            <a:p>
              <a:pPr eaLnBrk="1" fontAlgn="auto" hangingPunct="1">
                <a:spcBef>
                  <a:spcPts val="0"/>
                </a:spcBef>
                <a:spcAft>
                  <a:spcPts val="0"/>
                </a:spcAft>
                <a:defRPr/>
              </a:pPr>
              <a:r>
                <a:rPr lang="en-US" sz="1100" b="0" i="1" kern="0" dirty="0">
                  <a:solidFill>
                    <a:prstClr val="black"/>
                  </a:solidFill>
                  <a:latin typeface="Calibri"/>
                  <a:ea typeface="+mn-ea"/>
                </a:rPr>
                <a:t>Interface</a:t>
              </a:r>
            </a:p>
            <a:p>
              <a:pPr eaLnBrk="1" fontAlgn="auto" hangingPunct="1">
                <a:spcBef>
                  <a:spcPts val="0"/>
                </a:spcBef>
                <a:spcAft>
                  <a:spcPts val="0"/>
                </a:spcAft>
                <a:defRPr/>
              </a:pPr>
              <a:r>
                <a:rPr lang="en-US" sz="1100" b="0" i="1" kern="0" dirty="0">
                  <a:solidFill>
                    <a:prstClr val="black"/>
                  </a:solidFill>
                  <a:latin typeface="Calibri"/>
                  <a:ea typeface="+mn-ea"/>
                </a:rPr>
                <a:t>Heat</a:t>
              </a:r>
            </a:p>
            <a:p>
              <a:pPr eaLnBrk="1" fontAlgn="auto" hangingPunct="1">
                <a:spcBef>
                  <a:spcPts val="0"/>
                </a:spcBef>
                <a:spcAft>
                  <a:spcPts val="0"/>
                </a:spcAft>
                <a:defRPr/>
              </a:pPr>
              <a:r>
                <a:rPr lang="en-US" sz="1100" b="0" i="1" kern="0" dirty="0">
                  <a:solidFill>
                    <a:prstClr val="black"/>
                  </a:solidFill>
                  <a:latin typeface="Calibri"/>
                  <a:ea typeface="+mn-ea"/>
                </a:rPr>
                <a:t>Exchanger</a:t>
              </a:r>
            </a:p>
          </p:txBody>
        </p:sp>
        <p:sp>
          <p:nvSpPr>
            <p:cNvPr id="97" name="Rectangle 96"/>
            <p:cNvSpPr/>
            <p:nvPr/>
          </p:nvSpPr>
          <p:spPr>
            <a:xfrm>
              <a:off x="4176346" y="3162300"/>
              <a:ext cx="990600" cy="884415"/>
            </a:xfrm>
            <a:prstGeom prst="rect">
              <a:avLst/>
            </a:prstGeom>
          </p:spPr>
          <p:txBody>
            <a:bodyPr wrap="square">
              <a:spAutoFit/>
            </a:bodyPr>
            <a:lstStyle/>
            <a:p>
              <a:pPr eaLnBrk="1" fontAlgn="auto" hangingPunct="1">
                <a:spcBef>
                  <a:spcPts val="0"/>
                </a:spcBef>
                <a:spcAft>
                  <a:spcPts val="0"/>
                </a:spcAft>
                <a:defRPr/>
              </a:pPr>
              <a:r>
                <a:rPr lang="en-US" sz="1100" b="0" i="1" kern="0" dirty="0">
                  <a:solidFill>
                    <a:prstClr val="black"/>
                  </a:solidFill>
                  <a:latin typeface="Calibri"/>
                  <a:ea typeface="+mn-ea"/>
                </a:rPr>
                <a:t>MTL</a:t>
              </a:r>
            </a:p>
            <a:p>
              <a:pPr eaLnBrk="1" fontAlgn="auto" hangingPunct="1">
                <a:spcBef>
                  <a:spcPts val="0"/>
                </a:spcBef>
                <a:spcAft>
                  <a:spcPts val="0"/>
                </a:spcAft>
                <a:defRPr/>
              </a:pPr>
              <a:r>
                <a:rPr lang="en-US" sz="1100" b="0" i="1" kern="0" dirty="0">
                  <a:solidFill>
                    <a:prstClr val="black"/>
                  </a:solidFill>
                  <a:latin typeface="Calibri"/>
                  <a:ea typeface="+mn-ea"/>
                </a:rPr>
                <a:t>Interface</a:t>
              </a:r>
            </a:p>
            <a:p>
              <a:pPr eaLnBrk="1" fontAlgn="auto" hangingPunct="1">
                <a:spcBef>
                  <a:spcPts val="0"/>
                </a:spcBef>
                <a:spcAft>
                  <a:spcPts val="0"/>
                </a:spcAft>
                <a:defRPr/>
              </a:pPr>
              <a:r>
                <a:rPr lang="en-US" sz="1100" b="0" i="1" kern="0" dirty="0">
                  <a:solidFill>
                    <a:prstClr val="black"/>
                  </a:solidFill>
                  <a:latin typeface="Calibri"/>
                  <a:ea typeface="+mn-ea"/>
                </a:rPr>
                <a:t>Heat</a:t>
              </a:r>
            </a:p>
            <a:p>
              <a:pPr eaLnBrk="1" fontAlgn="auto" hangingPunct="1">
                <a:spcBef>
                  <a:spcPts val="0"/>
                </a:spcBef>
                <a:spcAft>
                  <a:spcPts val="0"/>
                </a:spcAft>
                <a:defRPr/>
              </a:pPr>
              <a:r>
                <a:rPr lang="en-US" sz="1100" b="0" i="1" kern="0" dirty="0">
                  <a:solidFill>
                    <a:prstClr val="black"/>
                  </a:solidFill>
                  <a:latin typeface="Calibri"/>
                  <a:ea typeface="+mn-ea"/>
                </a:rPr>
                <a:t>Exchanger</a:t>
              </a:r>
            </a:p>
          </p:txBody>
        </p:sp>
        <p:sp>
          <p:nvSpPr>
            <p:cNvPr id="98" name="Rectangle 97"/>
            <p:cNvSpPr/>
            <p:nvPr/>
          </p:nvSpPr>
          <p:spPr>
            <a:xfrm>
              <a:off x="4176346" y="4457700"/>
              <a:ext cx="990600" cy="300701"/>
            </a:xfrm>
            <a:prstGeom prst="rect">
              <a:avLst/>
            </a:prstGeom>
          </p:spPr>
          <p:txBody>
            <a:bodyPr wrap="square">
              <a:spAutoFit/>
            </a:bodyPr>
            <a:lstStyle/>
            <a:p>
              <a:pPr eaLnBrk="1" fontAlgn="auto" hangingPunct="1">
                <a:spcBef>
                  <a:spcPts val="0"/>
                </a:spcBef>
                <a:spcAft>
                  <a:spcPts val="0"/>
                </a:spcAft>
                <a:defRPr/>
              </a:pPr>
              <a:r>
                <a:rPr lang="en-US" sz="1100" b="0" i="1" kern="0" dirty="0">
                  <a:solidFill>
                    <a:prstClr val="black"/>
                  </a:solidFill>
                  <a:latin typeface="Calibri"/>
                  <a:ea typeface="+mn-ea"/>
                </a:rPr>
                <a:t>Sublimator</a:t>
              </a:r>
            </a:p>
          </p:txBody>
        </p:sp>
        <p:sp>
          <p:nvSpPr>
            <p:cNvPr id="99" name="Rectangle 98"/>
            <p:cNvSpPr/>
            <p:nvPr/>
          </p:nvSpPr>
          <p:spPr>
            <a:xfrm>
              <a:off x="366346" y="4911970"/>
              <a:ext cx="609600" cy="461665"/>
            </a:xfrm>
            <a:prstGeom prst="rect">
              <a:avLst/>
            </a:prstGeom>
          </p:spPr>
          <p:txBody>
            <a:bodyPr wrap="square">
              <a:spAutoFit/>
            </a:bodyPr>
            <a:lstStyle/>
            <a:p>
              <a:pPr eaLnBrk="1" fontAlgn="auto" hangingPunct="1">
                <a:spcBef>
                  <a:spcPts val="0"/>
                </a:spcBef>
                <a:spcAft>
                  <a:spcPts val="0"/>
                </a:spcAft>
                <a:defRPr/>
              </a:pPr>
              <a:r>
                <a:rPr lang="en-US" sz="1200" b="0" i="1" kern="0" dirty="0">
                  <a:solidFill>
                    <a:prstClr val="black"/>
                  </a:solidFill>
                  <a:latin typeface="Calibri"/>
                  <a:ea typeface="+mn-ea"/>
                </a:rPr>
                <a:t>Cond</a:t>
              </a:r>
            </a:p>
            <a:p>
              <a:pPr eaLnBrk="1" fontAlgn="auto" hangingPunct="1">
                <a:spcBef>
                  <a:spcPts val="0"/>
                </a:spcBef>
                <a:spcAft>
                  <a:spcPts val="0"/>
                </a:spcAft>
                <a:defRPr/>
              </a:pPr>
              <a:r>
                <a:rPr lang="en-US" sz="1200" b="0" i="1" kern="0" dirty="0">
                  <a:solidFill>
                    <a:prstClr val="black"/>
                  </a:solidFill>
                  <a:latin typeface="Calibri"/>
                  <a:ea typeface="+mn-ea"/>
                </a:rPr>
                <a:t>Hx</a:t>
              </a:r>
            </a:p>
          </p:txBody>
        </p:sp>
        <p:sp>
          <p:nvSpPr>
            <p:cNvPr id="100" name="Rectangle 99"/>
            <p:cNvSpPr/>
            <p:nvPr/>
          </p:nvSpPr>
          <p:spPr>
            <a:xfrm>
              <a:off x="518746" y="5673970"/>
              <a:ext cx="457200" cy="457200"/>
            </a:xfrm>
            <a:prstGeom prst="rect">
              <a:avLst/>
            </a:prstGeom>
            <a:solidFill>
              <a:srgbClr val="70AD47">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sp>
          <p:nvSpPr>
            <p:cNvPr id="101" name="Rectangle 100"/>
            <p:cNvSpPr/>
            <p:nvPr/>
          </p:nvSpPr>
          <p:spPr>
            <a:xfrm>
              <a:off x="594946" y="5750170"/>
              <a:ext cx="457200" cy="457200"/>
            </a:xfrm>
            <a:prstGeom prst="rect">
              <a:avLst/>
            </a:prstGeom>
            <a:solidFill>
              <a:srgbClr val="70AD47">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sp>
          <p:nvSpPr>
            <p:cNvPr id="102" name="Rectangle 101"/>
            <p:cNvSpPr/>
            <p:nvPr/>
          </p:nvSpPr>
          <p:spPr>
            <a:xfrm>
              <a:off x="4519246" y="5981700"/>
              <a:ext cx="457200" cy="4572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sp>
          <p:nvSpPr>
            <p:cNvPr id="103" name="Rectangle 102"/>
            <p:cNvSpPr/>
            <p:nvPr/>
          </p:nvSpPr>
          <p:spPr>
            <a:xfrm>
              <a:off x="4595446" y="6057900"/>
              <a:ext cx="457200" cy="4572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sp>
          <p:nvSpPr>
            <p:cNvPr id="104" name="Rectangle 103"/>
            <p:cNvSpPr/>
            <p:nvPr/>
          </p:nvSpPr>
          <p:spPr>
            <a:xfrm>
              <a:off x="5700346" y="2324100"/>
              <a:ext cx="457200" cy="457200"/>
            </a:xfrm>
            <a:prstGeom prst="rect">
              <a:avLst/>
            </a:prstGeom>
            <a:solidFill>
              <a:srgbClr val="ED7D31">
                <a:lumMod val="60000"/>
                <a:lumOff val="4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sp>
          <p:nvSpPr>
            <p:cNvPr id="105" name="Rectangle 104"/>
            <p:cNvSpPr/>
            <p:nvPr/>
          </p:nvSpPr>
          <p:spPr>
            <a:xfrm>
              <a:off x="5814646" y="2400300"/>
              <a:ext cx="457200" cy="457200"/>
            </a:xfrm>
            <a:prstGeom prst="rect">
              <a:avLst/>
            </a:prstGeom>
            <a:solidFill>
              <a:srgbClr val="ED7D31">
                <a:lumMod val="60000"/>
                <a:lumOff val="4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sp>
          <p:nvSpPr>
            <p:cNvPr id="106" name="TextBox 105"/>
            <p:cNvSpPr txBox="1"/>
            <p:nvPr/>
          </p:nvSpPr>
          <p:spPr>
            <a:xfrm>
              <a:off x="975946" y="5521570"/>
              <a:ext cx="808876" cy="461665"/>
            </a:xfrm>
            <a:prstGeom prst="rect">
              <a:avLst/>
            </a:prstGeom>
            <a:noFill/>
          </p:spPr>
          <p:txBody>
            <a:bodyPr wrap="none" rtlCol="0">
              <a:spAutoFit/>
            </a:bodyPr>
            <a:lstStyle/>
            <a:p>
              <a:pPr eaLnBrk="1" fontAlgn="auto" hangingPunct="1">
                <a:spcBef>
                  <a:spcPts val="0"/>
                </a:spcBef>
                <a:spcAft>
                  <a:spcPts val="0"/>
                </a:spcAft>
                <a:defRPr/>
              </a:pPr>
              <a:r>
                <a:rPr lang="en-US" sz="1200" b="0" i="1" kern="0" dirty="0">
                  <a:solidFill>
                    <a:prstClr val="black"/>
                  </a:solidFill>
                  <a:latin typeface="Calibri"/>
                  <a:ea typeface="+mn-ea"/>
                </a:rPr>
                <a:t>Low Temp</a:t>
              </a:r>
            </a:p>
            <a:p>
              <a:pPr eaLnBrk="1" fontAlgn="auto" hangingPunct="1">
                <a:spcBef>
                  <a:spcPts val="0"/>
                </a:spcBef>
                <a:spcAft>
                  <a:spcPts val="0"/>
                </a:spcAft>
                <a:defRPr/>
              </a:pPr>
              <a:r>
                <a:rPr lang="en-US" sz="1200" b="0" i="1" kern="0" dirty="0">
                  <a:solidFill>
                    <a:prstClr val="black"/>
                  </a:solidFill>
                  <a:latin typeface="Calibri"/>
                  <a:ea typeface="+mn-ea"/>
                </a:rPr>
                <a:t>Loads</a:t>
              </a:r>
            </a:p>
          </p:txBody>
        </p:sp>
        <p:sp>
          <p:nvSpPr>
            <p:cNvPr id="107" name="TextBox 106"/>
            <p:cNvSpPr txBox="1"/>
            <p:nvPr/>
          </p:nvSpPr>
          <p:spPr>
            <a:xfrm>
              <a:off x="4709064" y="5562154"/>
              <a:ext cx="1173463" cy="461666"/>
            </a:xfrm>
            <a:prstGeom prst="rect">
              <a:avLst/>
            </a:prstGeom>
            <a:noFill/>
          </p:spPr>
          <p:txBody>
            <a:bodyPr wrap="none" rtlCol="0">
              <a:spAutoFit/>
            </a:bodyPr>
            <a:lstStyle/>
            <a:p>
              <a:pPr eaLnBrk="1" fontAlgn="auto" hangingPunct="1">
                <a:spcBef>
                  <a:spcPts val="0"/>
                </a:spcBef>
                <a:spcAft>
                  <a:spcPts val="0"/>
                </a:spcAft>
                <a:defRPr/>
              </a:pPr>
              <a:r>
                <a:rPr lang="en-US" sz="1200" b="0" i="1" kern="0" dirty="0">
                  <a:solidFill>
                    <a:prstClr val="black"/>
                  </a:solidFill>
                  <a:latin typeface="Calibri"/>
                  <a:ea typeface="+mn-ea"/>
                </a:rPr>
                <a:t>Moderate Temp</a:t>
              </a:r>
            </a:p>
            <a:p>
              <a:pPr eaLnBrk="1" fontAlgn="auto" hangingPunct="1">
                <a:spcBef>
                  <a:spcPts val="0"/>
                </a:spcBef>
                <a:spcAft>
                  <a:spcPts val="0"/>
                </a:spcAft>
                <a:defRPr/>
              </a:pPr>
              <a:r>
                <a:rPr lang="en-US" sz="1200" b="0" i="1" kern="0" dirty="0">
                  <a:solidFill>
                    <a:prstClr val="black"/>
                  </a:solidFill>
                  <a:latin typeface="Calibri"/>
                  <a:ea typeface="+mn-ea"/>
                </a:rPr>
                <a:t>Loads</a:t>
              </a:r>
            </a:p>
          </p:txBody>
        </p:sp>
        <p:sp>
          <p:nvSpPr>
            <p:cNvPr id="108" name="TextBox 107"/>
            <p:cNvSpPr txBox="1"/>
            <p:nvPr/>
          </p:nvSpPr>
          <p:spPr>
            <a:xfrm>
              <a:off x="5755493" y="4457700"/>
              <a:ext cx="1063176" cy="461665"/>
            </a:xfrm>
            <a:prstGeom prst="rect">
              <a:avLst/>
            </a:prstGeom>
            <a:noFill/>
          </p:spPr>
          <p:txBody>
            <a:bodyPr wrap="none" rtlCol="0">
              <a:spAutoFit/>
            </a:bodyPr>
            <a:lstStyle/>
            <a:p>
              <a:pPr eaLnBrk="1" fontAlgn="auto" hangingPunct="1">
                <a:spcBef>
                  <a:spcPts val="0"/>
                </a:spcBef>
                <a:spcAft>
                  <a:spcPts val="0"/>
                </a:spcAft>
                <a:defRPr/>
              </a:pPr>
              <a:r>
                <a:rPr lang="en-US" sz="1200" b="0" i="1" kern="0" dirty="0">
                  <a:solidFill>
                    <a:prstClr val="black"/>
                  </a:solidFill>
                  <a:latin typeface="Calibri"/>
                  <a:ea typeface="+mn-ea"/>
                </a:rPr>
                <a:t>Internal Pump</a:t>
              </a:r>
            </a:p>
            <a:p>
              <a:pPr eaLnBrk="1" fontAlgn="auto" hangingPunct="1">
                <a:spcBef>
                  <a:spcPts val="0"/>
                </a:spcBef>
                <a:spcAft>
                  <a:spcPts val="0"/>
                </a:spcAft>
                <a:defRPr/>
              </a:pPr>
              <a:r>
                <a:rPr lang="en-US" sz="1200" b="0" i="1" kern="0" dirty="0">
                  <a:solidFill>
                    <a:prstClr val="black"/>
                  </a:solidFill>
                  <a:latin typeface="Calibri"/>
                  <a:ea typeface="+mn-ea"/>
                </a:rPr>
                <a:t>Package</a:t>
              </a:r>
            </a:p>
          </p:txBody>
        </p:sp>
        <p:sp>
          <p:nvSpPr>
            <p:cNvPr id="109" name="TextBox 108"/>
            <p:cNvSpPr txBox="1"/>
            <p:nvPr/>
          </p:nvSpPr>
          <p:spPr>
            <a:xfrm>
              <a:off x="6233746" y="1409700"/>
              <a:ext cx="1090748" cy="461665"/>
            </a:xfrm>
            <a:prstGeom prst="rect">
              <a:avLst/>
            </a:prstGeom>
            <a:noFill/>
          </p:spPr>
          <p:txBody>
            <a:bodyPr wrap="none" rtlCol="0">
              <a:spAutoFit/>
            </a:bodyPr>
            <a:lstStyle/>
            <a:p>
              <a:pPr eaLnBrk="1" fontAlgn="auto" hangingPunct="1">
                <a:spcBef>
                  <a:spcPts val="0"/>
                </a:spcBef>
                <a:spcAft>
                  <a:spcPts val="0"/>
                </a:spcAft>
                <a:defRPr/>
              </a:pPr>
              <a:r>
                <a:rPr lang="en-US" sz="1200" b="0" i="1" kern="0" dirty="0">
                  <a:solidFill>
                    <a:prstClr val="black"/>
                  </a:solidFill>
                  <a:latin typeface="Calibri"/>
                  <a:ea typeface="+mn-ea"/>
                </a:rPr>
                <a:t>External Pump</a:t>
              </a:r>
            </a:p>
            <a:p>
              <a:pPr eaLnBrk="1" fontAlgn="auto" hangingPunct="1">
                <a:spcBef>
                  <a:spcPts val="0"/>
                </a:spcBef>
                <a:spcAft>
                  <a:spcPts val="0"/>
                </a:spcAft>
                <a:defRPr/>
              </a:pPr>
              <a:r>
                <a:rPr lang="en-US" sz="1200" b="0" i="1" kern="0" dirty="0">
                  <a:solidFill>
                    <a:prstClr val="black"/>
                  </a:solidFill>
                  <a:latin typeface="Calibri"/>
                  <a:ea typeface="+mn-ea"/>
                </a:rPr>
                <a:t>Package</a:t>
              </a:r>
            </a:p>
          </p:txBody>
        </p:sp>
        <p:sp>
          <p:nvSpPr>
            <p:cNvPr id="110" name="TextBox 109"/>
            <p:cNvSpPr txBox="1"/>
            <p:nvPr/>
          </p:nvSpPr>
          <p:spPr>
            <a:xfrm>
              <a:off x="6338968" y="2324100"/>
              <a:ext cx="880306" cy="461665"/>
            </a:xfrm>
            <a:prstGeom prst="rect">
              <a:avLst/>
            </a:prstGeom>
            <a:noFill/>
          </p:spPr>
          <p:txBody>
            <a:bodyPr wrap="none" rtlCol="0">
              <a:spAutoFit/>
            </a:bodyPr>
            <a:lstStyle/>
            <a:p>
              <a:pPr eaLnBrk="1" fontAlgn="auto" hangingPunct="1">
                <a:spcBef>
                  <a:spcPts val="0"/>
                </a:spcBef>
                <a:spcAft>
                  <a:spcPts val="0"/>
                </a:spcAft>
                <a:defRPr/>
              </a:pPr>
              <a:r>
                <a:rPr lang="en-US" sz="1200" b="0" i="1" kern="0" dirty="0">
                  <a:solidFill>
                    <a:prstClr val="black"/>
                  </a:solidFill>
                  <a:latin typeface="Calibri"/>
                  <a:ea typeface="+mn-ea"/>
                </a:rPr>
                <a:t>External</a:t>
              </a:r>
            </a:p>
            <a:p>
              <a:pPr eaLnBrk="1" fontAlgn="auto" hangingPunct="1">
                <a:spcBef>
                  <a:spcPts val="0"/>
                </a:spcBef>
                <a:spcAft>
                  <a:spcPts val="0"/>
                </a:spcAft>
                <a:defRPr/>
              </a:pPr>
              <a:r>
                <a:rPr lang="en-US" sz="1200" b="0" i="1" kern="0" dirty="0">
                  <a:solidFill>
                    <a:prstClr val="black"/>
                  </a:solidFill>
                  <a:latin typeface="Calibri"/>
                  <a:ea typeface="+mn-ea"/>
                </a:rPr>
                <a:t>Cold-Plates</a:t>
              </a:r>
            </a:p>
          </p:txBody>
        </p:sp>
        <p:sp>
          <p:nvSpPr>
            <p:cNvPr id="111" name="TextBox 110"/>
            <p:cNvSpPr txBox="1"/>
            <p:nvPr/>
          </p:nvSpPr>
          <p:spPr>
            <a:xfrm>
              <a:off x="7452946" y="3695700"/>
              <a:ext cx="968086" cy="276999"/>
            </a:xfrm>
            <a:prstGeom prst="rect">
              <a:avLst/>
            </a:prstGeom>
            <a:noFill/>
          </p:spPr>
          <p:txBody>
            <a:bodyPr wrap="none" rtlCol="0">
              <a:spAutoFit/>
            </a:bodyPr>
            <a:lstStyle/>
            <a:p>
              <a:pPr eaLnBrk="1" fontAlgn="auto" hangingPunct="1">
                <a:spcBef>
                  <a:spcPts val="0"/>
                </a:spcBef>
                <a:spcAft>
                  <a:spcPts val="0"/>
                </a:spcAft>
                <a:defRPr/>
              </a:pPr>
              <a:r>
                <a:rPr lang="en-US" sz="1200" b="0" i="1" kern="0" dirty="0">
                  <a:solidFill>
                    <a:prstClr val="black"/>
                  </a:solidFill>
                  <a:latin typeface="Calibri"/>
                  <a:ea typeface="+mn-ea"/>
                </a:rPr>
                <a:t>From Airlock</a:t>
              </a:r>
            </a:p>
          </p:txBody>
        </p:sp>
        <p:sp>
          <p:nvSpPr>
            <p:cNvPr id="112" name="TextBox 111"/>
            <p:cNvSpPr txBox="1"/>
            <p:nvPr/>
          </p:nvSpPr>
          <p:spPr>
            <a:xfrm>
              <a:off x="7643446" y="5753100"/>
              <a:ext cx="787203" cy="276999"/>
            </a:xfrm>
            <a:prstGeom prst="rect">
              <a:avLst/>
            </a:prstGeom>
            <a:noFill/>
          </p:spPr>
          <p:txBody>
            <a:bodyPr wrap="none" rtlCol="0">
              <a:spAutoFit/>
            </a:bodyPr>
            <a:lstStyle/>
            <a:p>
              <a:pPr eaLnBrk="1" fontAlgn="auto" hangingPunct="1">
                <a:spcBef>
                  <a:spcPts val="0"/>
                </a:spcBef>
                <a:spcAft>
                  <a:spcPts val="0"/>
                </a:spcAft>
                <a:defRPr/>
              </a:pPr>
              <a:r>
                <a:rPr lang="en-US" sz="1200" b="0" i="1" kern="0" dirty="0">
                  <a:solidFill>
                    <a:prstClr val="black"/>
                  </a:solidFill>
                  <a:latin typeface="Calibri"/>
                  <a:ea typeface="+mn-ea"/>
                </a:rPr>
                <a:t>To Airlock</a:t>
              </a:r>
            </a:p>
          </p:txBody>
        </p:sp>
        <p:sp>
          <p:nvSpPr>
            <p:cNvPr id="113" name="TextBox 112"/>
            <p:cNvSpPr txBox="1"/>
            <p:nvPr/>
          </p:nvSpPr>
          <p:spPr>
            <a:xfrm>
              <a:off x="3871546" y="5105400"/>
              <a:ext cx="611065" cy="461665"/>
            </a:xfrm>
            <a:prstGeom prst="rect">
              <a:avLst/>
            </a:prstGeom>
            <a:noFill/>
          </p:spPr>
          <p:txBody>
            <a:bodyPr wrap="none" rtlCol="0">
              <a:spAutoFit/>
            </a:bodyPr>
            <a:lstStyle/>
            <a:p>
              <a:pPr eaLnBrk="1" fontAlgn="auto" hangingPunct="1">
                <a:spcBef>
                  <a:spcPts val="0"/>
                </a:spcBef>
                <a:spcAft>
                  <a:spcPts val="0"/>
                </a:spcAft>
                <a:defRPr/>
              </a:pPr>
              <a:r>
                <a:rPr lang="en-US" sz="1200" b="0" i="1" kern="0" dirty="0">
                  <a:solidFill>
                    <a:prstClr val="black"/>
                  </a:solidFill>
                  <a:latin typeface="Calibri"/>
                  <a:ea typeface="+mn-ea"/>
                </a:rPr>
                <a:t>Mixing</a:t>
              </a:r>
            </a:p>
            <a:p>
              <a:pPr eaLnBrk="1" fontAlgn="auto" hangingPunct="1">
                <a:spcBef>
                  <a:spcPts val="0"/>
                </a:spcBef>
                <a:spcAft>
                  <a:spcPts val="0"/>
                </a:spcAft>
                <a:defRPr/>
              </a:pPr>
              <a:r>
                <a:rPr lang="en-US" sz="1200" b="0" i="1" kern="0" dirty="0">
                  <a:solidFill>
                    <a:prstClr val="black"/>
                  </a:solidFill>
                  <a:latin typeface="Calibri"/>
                  <a:ea typeface="+mn-ea"/>
                </a:rPr>
                <a:t>Valve</a:t>
              </a:r>
            </a:p>
          </p:txBody>
        </p:sp>
        <p:sp>
          <p:nvSpPr>
            <p:cNvPr id="114" name="TextBox 113"/>
            <p:cNvSpPr txBox="1"/>
            <p:nvPr/>
          </p:nvSpPr>
          <p:spPr>
            <a:xfrm>
              <a:off x="899746" y="4759570"/>
              <a:ext cx="611065" cy="461665"/>
            </a:xfrm>
            <a:prstGeom prst="rect">
              <a:avLst/>
            </a:prstGeom>
            <a:noFill/>
          </p:spPr>
          <p:txBody>
            <a:bodyPr wrap="none" rtlCol="0">
              <a:spAutoFit/>
            </a:bodyPr>
            <a:lstStyle/>
            <a:p>
              <a:pPr eaLnBrk="1" fontAlgn="auto" hangingPunct="1">
                <a:spcBef>
                  <a:spcPts val="0"/>
                </a:spcBef>
                <a:spcAft>
                  <a:spcPts val="0"/>
                </a:spcAft>
                <a:defRPr/>
              </a:pPr>
              <a:r>
                <a:rPr lang="en-US" sz="1200" b="0" i="1" kern="0" dirty="0">
                  <a:solidFill>
                    <a:prstClr val="black"/>
                  </a:solidFill>
                  <a:latin typeface="Calibri"/>
                  <a:ea typeface="+mn-ea"/>
                </a:rPr>
                <a:t>Mixing</a:t>
              </a:r>
            </a:p>
            <a:p>
              <a:pPr eaLnBrk="1" fontAlgn="auto" hangingPunct="1">
                <a:spcBef>
                  <a:spcPts val="0"/>
                </a:spcBef>
                <a:spcAft>
                  <a:spcPts val="0"/>
                </a:spcAft>
                <a:defRPr/>
              </a:pPr>
              <a:r>
                <a:rPr lang="en-US" sz="1200" b="0" i="1" kern="0" dirty="0">
                  <a:solidFill>
                    <a:prstClr val="black"/>
                  </a:solidFill>
                  <a:latin typeface="Calibri"/>
                  <a:ea typeface="+mn-ea"/>
                </a:rPr>
                <a:t>Valve</a:t>
              </a:r>
            </a:p>
          </p:txBody>
        </p:sp>
        <p:sp>
          <p:nvSpPr>
            <p:cNvPr id="115" name="TextBox 114"/>
            <p:cNvSpPr txBox="1"/>
            <p:nvPr/>
          </p:nvSpPr>
          <p:spPr>
            <a:xfrm>
              <a:off x="3390900" y="2095500"/>
              <a:ext cx="611065" cy="461665"/>
            </a:xfrm>
            <a:prstGeom prst="rect">
              <a:avLst/>
            </a:prstGeom>
            <a:noFill/>
          </p:spPr>
          <p:txBody>
            <a:bodyPr wrap="none" rtlCol="0">
              <a:spAutoFit/>
            </a:bodyPr>
            <a:lstStyle/>
            <a:p>
              <a:pPr eaLnBrk="1" fontAlgn="auto" hangingPunct="1">
                <a:spcBef>
                  <a:spcPts val="0"/>
                </a:spcBef>
                <a:spcAft>
                  <a:spcPts val="0"/>
                </a:spcAft>
                <a:defRPr/>
              </a:pPr>
              <a:r>
                <a:rPr lang="en-US" sz="1200" b="0" i="1" kern="0" dirty="0">
                  <a:solidFill>
                    <a:prstClr val="black"/>
                  </a:solidFill>
                  <a:latin typeface="Calibri"/>
                  <a:ea typeface="+mn-ea"/>
                </a:rPr>
                <a:t>Mixing</a:t>
              </a:r>
            </a:p>
            <a:p>
              <a:pPr eaLnBrk="1" fontAlgn="auto" hangingPunct="1">
                <a:spcBef>
                  <a:spcPts val="0"/>
                </a:spcBef>
                <a:spcAft>
                  <a:spcPts val="0"/>
                </a:spcAft>
                <a:defRPr/>
              </a:pPr>
              <a:r>
                <a:rPr lang="en-US" sz="1200" b="0" i="1" kern="0" dirty="0">
                  <a:solidFill>
                    <a:prstClr val="black"/>
                  </a:solidFill>
                  <a:latin typeface="Calibri"/>
                  <a:ea typeface="+mn-ea"/>
                </a:rPr>
                <a:t>Valve</a:t>
              </a:r>
            </a:p>
          </p:txBody>
        </p:sp>
        <p:sp>
          <p:nvSpPr>
            <p:cNvPr id="116" name="TextBox 115"/>
            <p:cNvSpPr txBox="1"/>
            <p:nvPr/>
          </p:nvSpPr>
          <p:spPr>
            <a:xfrm>
              <a:off x="4648200" y="990600"/>
              <a:ext cx="776175" cy="276999"/>
            </a:xfrm>
            <a:prstGeom prst="rect">
              <a:avLst/>
            </a:prstGeom>
            <a:noFill/>
          </p:spPr>
          <p:txBody>
            <a:bodyPr wrap="none" rtlCol="0">
              <a:spAutoFit/>
            </a:bodyPr>
            <a:lstStyle/>
            <a:p>
              <a:pPr eaLnBrk="1" fontAlgn="auto" hangingPunct="1">
                <a:spcBef>
                  <a:spcPts val="0"/>
                </a:spcBef>
                <a:spcAft>
                  <a:spcPts val="0"/>
                </a:spcAft>
                <a:defRPr/>
              </a:pPr>
              <a:r>
                <a:rPr lang="en-US" sz="1200" i="1" kern="0" dirty="0">
                  <a:solidFill>
                    <a:srgbClr val="FFC000">
                      <a:lumMod val="75000"/>
                    </a:srgbClr>
                  </a:solidFill>
                  <a:latin typeface="Calibri"/>
                  <a:ea typeface="+mn-ea"/>
                </a:rPr>
                <a:t>HFE 7200</a:t>
              </a:r>
            </a:p>
          </p:txBody>
        </p:sp>
        <p:sp>
          <p:nvSpPr>
            <p:cNvPr id="117" name="TextBox 116"/>
            <p:cNvSpPr txBox="1"/>
            <p:nvPr/>
          </p:nvSpPr>
          <p:spPr>
            <a:xfrm>
              <a:off x="5471746" y="6172200"/>
              <a:ext cx="1717650" cy="276999"/>
            </a:xfrm>
            <a:prstGeom prst="rect">
              <a:avLst/>
            </a:prstGeom>
            <a:noFill/>
          </p:spPr>
          <p:txBody>
            <a:bodyPr wrap="none" rtlCol="0">
              <a:spAutoFit/>
            </a:bodyPr>
            <a:lstStyle/>
            <a:p>
              <a:pPr eaLnBrk="1" fontAlgn="auto" hangingPunct="1">
                <a:spcBef>
                  <a:spcPts val="0"/>
                </a:spcBef>
                <a:spcAft>
                  <a:spcPts val="0"/>
                </a:spcAft>
                <a:defRPr/>
              </a:pPr>
              <a:r>
                <a:rPr lang="en-US" sz="1200" i="1" kern="0" dirty="0">
                  <a:solidFill>
                    <a:srgbClr val="5B9BD5">
                      <a:lumMod val="75000"/>
                    </a:srgbClr>
                  </a:solidFill>
                  <a:latin typeface="Calibri"/>
                  <a:ea typeface="+mn-ea"/>
                </a:rPr>
                <a:t>Propylene Glycol/Water</a:t>
              </a:r>
            </a:p>
          </p:txBody>
        </p:sp>
        <p:grpSp>
          <p:nvGrpSpPr>
            <p:cNvPr id="118" name="Group 3916"/>
            <p:cNvGrpSpPr>
              <a:grpSpLocks/>
            </p:cNvGrpSpPr>
            <p:nvPr/>
          </p:nvGrpSpPr>
          <p:grpSpPr bwMode="auto">
            <a:xfrm flipH="1">
              <a:off x="3109546" y="3543300"/>
              <a:ext cx="228600" cy="457200"/>
              <a:chOff x="2710" y="151"/>
              <a:chExt cx="170" cy="339"/>
            </a:xfrm>
          </p:grpSpPr>
          <p:sp>
            <p:nvSpPr>
              <p:cNvPr id="119" name="Line 3917"/>
              <p:cNvSpPr>
                <a:spLocks noChangeShapeType="1"/>
              </p:cNvSpPr>
              <p:nvPr/>
            </p:nvSpPr>
            <p:spPr bwMode="auto">
              <a:xfrm flipH="1">
                <a:off x="2759" y="176"/>
                <a:ext cx="72" cy="0"/>
              </a:xfrm>
              <a:prstGeom prst="line">
                <a:avLst/>
              </a:prstGeom>
              <a:noFill/>
              <a:ln w="95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eaLnBrk="1" fontAlgn="auto" hangingPunct="1">
                  <a:spcBef>
                    <a:spcPts val="0"/>
                  </a:spcBef>
                  <a:spcAft>
                    <a:spcPts val="0"/>
                  </a:spcAft>
                  <a:defRPr/>
                </a:pPr>
                <a:endParaRPr lang="en-US" sz="1800" b="0" kern="0" dirty="0">
                  <a:solidFill>
                    <a:prstClr val="black"/>
                  </a:solidFill>
                  <a:latin typeface="Calibri"/>
                  <a:ea typeface="+mn-ea"/>
                </a:endParaRPr>
              </a:p>
            </p:txBody>
          </p:sp>
          <p:sp>
            <p:nvSpPr>
              <p:cNvPr id="120" name="Line 3918"/>
              <p:cNvSpPr>
                <a:spLocks noChangeShapeType="1"/>
              </p:cNvSpPr>
              <p:nvPr/>
            </p:nvSpPr>
            <p:spPr bwMode="auto">
              <a:xfrm flipH="1">
                <a:off x="2710" y="248"/>
                <a:ext cx="49" cy="25"/>
              </a:xfrm>
              <a:prstGeom prst="line">
                <a:avLst/>
              </a:prstGeom>
              <a:noFill/>
              <a:ln w="95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eaLnBrk="1" fontAlgn="auto" hangingPunct="1">
                  <a:spcBef>
                    <a:spcPts val="0"/>
                  </a:spcBef>
                  <a:spcAft>
                    <a:spcPts val="0"/>
                  </a:spcAft>
                  <a:defRPr/>
                </a:pPr>
                <a:endParaRPr lang="en-US" sz="1800" b="0" kern="0" dirty="0">
                  <a:solidFill>
                    <a:prstClr val="black"/>
                  </a:solidFill>
                  <a:latin typeface="Calibri"/>
                  <a:ea typeface="+mn-ea"/>
                </a:endParaRPr>
              </a:p>
            </p:txBody>
          </p:sp>
          <p:sp>
            <p:nvSpPr>
              <p:cNvPr id="121" name="Line 3919"/>
              <p:cNvSpPr>
                <a:spLocks noChangeShapeType="1"/>
              </p:cNvSpPr>
              <p:nvPr/>
            </p:nvSpPr>
            <p:spPr bwMode="auto">
              <a:xfrm>
                <a:off x="2710" y="273"/>
                <a:ext cx="49" cy="24"/>
              </a:xfrm>
              <a:prstGeom prst="line">
                <a:avLst/>
              </a:prstGeom>
              <a:noFill/>
              <a:ln w="95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eaLnBrk="1" fontAlgn="auto" hangingPunct="1">
                  <a:spcBef>
                    <a:spcPts val="0"/>
                  </a:spcBef>
                  <a:spcAft>
                    <a:spcPts val="0"/>
                  </a:spcAft>
                  <a:defRPr/>
                </a:pPr>
                <a:endParaRPr lang="en-US" sz="1800" b="0" kern="0" dirty="0">
                  <a:solidFill>
                    <a:prstClr val="black"/>
                  </a:solidFill>
                  <a:latin typeface="Calibri"/>
                  <a:ea typeface="+mn-ea"/>
                </a:endParaRPr>
              </a:p>
            </p:txBody>
          </p:sp>
          <p:sp>
            <p:nvSpPr>
              <p:cNvPr id="122" name="Line 3920"/>
              <p:cNvSpPr>
                <a:spLocks noChangeShapeType="1"/>
              </p:cNvSpPr>
              <p:nvPr/>
            </p:nvSpPr>
            <p:spPr bwMode="auto">
              <a:xfrm>
                <a:off x="2759" y="297"/>
                <a:ext cx="49" cy="24"/>
              </a:xfrm>
              <a:prstGeom prst="line">
                <a:avLst/>
              </a:prstGeom>
              <a:noFill/>
              <a:ln w="95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eaLnBrk="1" fontAlgn="auto" hangingPunct="1">
                  <a:spcBef>
                    <a:spcPts val="0"/>
                  </a:spcBef>
                  <a:spcAft>
                    <a:spcPts val="0"/>
                  </a:spcAft>
                  <a:defRPr/>
                </a:pPr>
                <a:endParaRPr lang="en-US" sz="1800" b="0" kern="0" dirty="0">
                  <a:solidFill>
                    <a:prstClr val="black"/>
                  </a:solidFill>
                  <a:latin typeface="Calibri"/>
                  <a:ea typeface="+mn-ea"/>
                </a:endParaRPr>
              </a:p>
            </p:txBody>
          </p:sp>
          <p:sp>
            <p:nvSpPr>
              <p:cNvPr id="123" name="Line 3921"/>
              <p:cNvSpPr>
                <a:spLocks noChangeShapeType="1"/>
              </p:cNvSpPr>
              <p:nvPr/>
            </p:nvSpPr>
            <p:spPr bwMode="auto">
              <a:xfrm flipH="1">
                <a:off x="2759" y="321"/>
                <a:ext cx="49" cy="25"/>
              </a:xfrm>
              <a:prstGeom prst="line">
                <a:avLst/>
              </a:prstGeom>
              <a:noFill/>
              <a:ln w="95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eaLnBrk="1" fontAlgn="auto" hangingPunct="1">
                  <a:spcBef>
                    <a:spcPts val="0"/>
                  </a:spcBef>
                  <a:spcAft>
                    <a:spcPts val="0"/>
                  </a:spcAft>
                  <a:defRPr/>
                </a:pPr>
                <a:endParaRPr lang="en-US" sz="1800" b="0" kern="0" dirty="0">
                  <a:solidFill>
                    <a:prstClr val="black"/>
                  </a:solidFill>
                  <a:latin typeface="Calibri"/>
                  <a:ea typeface="+mn-ea"/>
                </a:endParaRPr>
              </a:p>
            </p:txBody>
          </p:sp>
          <p:sp>
            <p:nvSpPr>
              <p:cNvPr id="124" name="Line 3922"/>
              <p:cNvSpPr>
                <a:spLocks noChangeShapeType="1"/>
              </p:cNvSpPr>
              <p:nvPr/>
            </p:nvSpPr>
            <p:spPr bwMode="auto">
              <a:xfrm flipH="1">
                <a:off x="2710" y="345"/>
                <a:ext cx="49" cy="25"/>
              </a:xfrm>
              <a:prstGeom prst="line">
                <a:avLst/>
              </a:prstGeom>
              <a:noFill/>
              <a:ln w="95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eaLnBrk="1" fontAlgn="auto" hangingPunct="1">
                  <a:spcBef>
                    <a:spcPts val="0"/>
                  </a:spcBef>
                  <a:spcAft>
                    <a:spcPts val="0"/>
                  </a:spcAft>
                  <a:defRPr/>
                </a:pPr>
                <a:endParaRPr lang="en-US" sz="1800" b="0" kern="0" dirty="0">
                  <a:solidFill>
                    <a:prstClr val="black"/>
                  </a:solidFill>
                  <a:latin typeface="Calibri"/>
                  <a:ea typeface="+mn-ea"/>
                </a:endParaRPr>
              </a:p>
            </p:txBody>
          </p:sp>
          <p:sp>
            <p:nvSpPr>
              <p:cNvPr id="125" name="Line 3923"/>
              <p:cNvSpPr>
                <a:spLocks noChangeShapeType="1"/>
              </p:cNvSpPr>
              <p:nvPr/>
            </p:nvSpPr>
            <p:spPr bwMode="auto">
              <a:xfrm>
                <a:off x="2710" y="370"/>
                <a:ext cx="49" cy="24"/>
              </a:xfrm>
              <a:prstGeom prst="line">
                <a:avLst/>
              </a:prstGeom>
              <a:noFill/>
              <a:ln w="95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eaLnBrk="1" fontAlgn="auto" hangingPunct="1">
                  <a:spcBef>
                    <a:spcPts val="0"/>
                  </a:spcBef>
                  <a:spcAft>
                    <a:spcPts val="0"/>
                  </a:spcAft>
                  <a:defRPr/>
                </a:pPr>
                <a:endParaRPr lang="en-US" sz="1800" b="0" kern="0" dirty="0">
                  <a:solidFill>
                    <a:prstClr val="black"/>
                  </a:solidFill>
                  <a:latin typeface="Calibri"/>
                  <a:ea typeface="+mn-ea"/>
                </a:endParaRPr>
              </a:p>
            </p:txBody>
          </p:sp>
          <p:sp>
            <p:nvSpPr>
              <p:cNvPr id="126" name="Line 3924"/>
              <p:cNvSpPr>
                <a:spLocks noChangeShapeType="1"/>
              </p:cNvSpPr>
              <p:nvPr/>
            </p:nvSpPr>
            <p:spPr bwMode="auto">
              <a:xfrm>
                <a:off x="2759" y="394"/>
                <a:ext cx="49" cy="24"/>
              </a:xfrm>
              <a:prstGeom prst="line">
                <a:avLst/>
              </a:prstGeom>
              <a:noFill/>
              <a:ln w="95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eaLnBrk="1" fontAlgn="auto" hangingPunct="1">
                  <a:spcBef>
                    <a:spcPts val="0"/>
                  </a:spcBef>
                  <a:spcAft>
                    <a:spcPts val="0"/>
                  </a:spcAft>
                  <a:defRPr/>
                </a:pPr>
                <a:endParaRPr lang="en-US" sz="1800" b="0" kern="0" dirty="0">
                  <a:solidFill>
                    <a:prstClr val="black"/>
                  </a:solidFill>
                  <a:latin typeface="Calibri"/>
                  <a:ea typeface="+mn-ea"/>
                </a:endParaRPr>
              </a:p>
            </p:txBody>
          </p:sp>
          <p:sp>
            <p:nvSpPr>
              <p:cNvPr id="127" name="Line 3925"/>
              <p:cNvSpPr>
                <a:spLocks noChangeShapeType="1"/>
              </p:cNvSpPr>
              <p:nvPr/>
            </p:nvSpPr>
            <p:spPr bwMode="auto">
              <a:xfrm flipH="1">
                <a:off x="2759" y="418"/>
                <a:ext cx="49" cy="25"/>
              </a:xfrm>
              <a:prstGeom prst="line">
                <a:avLst/>
              </a:prstGeom>
              <a:noFill/>
              <a:ln w="95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eaLnBrk="1" fontAlgn="auto" hangingPunct="1">
                  <a:spcBef>
                    <a:spcPts val="0"/>
                  </a:spcBef>
                  <a:spcAft>
                    <a:spcPts val="0"/>
                  </a:spcAft>
                  <a:defRPr/>
                </a:pPr>
                <a:endParaRPr lang="en-US" sz="1800" b="0" kern="0" dirty="0">
                  <a:solidFill>
                    <a:prstClr val="black"/>
                  </a:solidFill>
                  <a:latin typeface="Calibri"/>
                  <a:ea typeface="+mn-ea"/>
                </a:endParaRPr>
              </a:p>
            </p:txBody>
          </p:sp>
          <p:sp>
            <p:nvSpPr>
              <p:cNvPr id="128" name="Line 3926"/>
              <p:cNvSpPr>
                <a:spLocks noChangeShapeType="1"/>
              </p:cNvSpPr>
              <p:nvPr/>
            </p:nvSpPr>
            <p:spPr bwMode="auto">
              <a:xfrm flipH="1">
                <a:off x="2759" y="467"/>
                <a:ext cx="72" cy="0"/>
              </a:xfrm>
              <a:prstGeom prst="line">
                <a:avLst/>
              </a:prstGeom>
              <a:noFill/>
              <a:ln w="95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eaLnBrk="1" fontAlgn="auto" hangingPunct="1">
                  <a:spcBef>
                    <a:spcPts val="0"/>
                  </a:spcBef>
                  <a:spcAft>
                    <a:spcPts val="0"/>
                  </a:spcAft>
                  <a:defRPr/>
                </a:pPr>
                <a:endParaRPr lang="en-US" sz="1800" b="0" kern="0" dirty="0">
                  <a:solidFill>
                    <a:prstClr val="black"/>
                  </a:solidFill>
                  <a:latin typeface="Calibri"/>
                  <a:ea typeface="+mn-ea"/>
                </a:endParaRPr>
              </a:p>
            </p:txBody>
          </p:sp>
          <p:sp>
            <p:nvSpPr>
              <p:cNvPr id="129" name="Oval 3927"/>
              <p:cNvSpPr>
                <a:spLocks noChangeArrowheads="1"/>
              </p:cNvSpPr>
              <p:nvPr/>
            </p:nvSpPr>
            <p:spPr bwMode="auto">
              <a:xfrm>
                <a:off x="2832" y="151"/>
                <a:ext cx="48" cy="48"/>
              </a:xfrm>
              <a:prstGeom prst="ellipse">
                <a:avLst/>
              </a:prstGeom>
              <a:solidFill>
                <a:sysClr val="window" lastClr="FFFFFF"/>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eaLnBrk="1" fontAlgn="auto" hangingPunct="1">
                  <a:spcBef>
                    <a:spcPts val="0"/>
                  </a:spcBef>
                  <a:spcAft>
                    <a:spcPts val="0"/>
                  </a:spcAft>
                  <a:defRPr/>
                </a:pPr>
                <a:endParaRPr lang="en-US" sz="1800" b="0" kern="0" dirty="0">
                  <a:solidFill>
                    <a:prstClr val="black"/>
                  </a:solidFill>
                  <a:latin typeface="Calibri"/>
                  <a:ea typeface="+mn-ea"/>
                </a:endParaRPr>
              </a:p>
            </p:txBody>
          </p:sp>
          <p:sp>
            <p:nvSpPr>
              <p:cNvPr id="130" name="Oval 3928"/>
              <p:cNvSpPr>
                <a:spLocks noChangeArrowheads="1"/>
              </p:cNvSpPr>
              <p:nvPr/>
            </p:nvSpPr>
            <p:spPr bwMode="auto">
              <a:xfrm>
                <a:off x="2832" y="442"/>
                <a:ext cx="48" cy="48"/>
              </a:xfrm>
              <a:prstGeom prst="ellipse">
                <a:avLst/>
              </a:prstGeom>
              <a:solidFill>
                <a:sysClr val="window" lastClr="FFFFFF"/>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eaLnBrk="1" fontAlgn="auto" hangingPunct="1">
                  <a:spcBef>
                    <a:spcPts val="0"/>
                  </a:spcBef>
                  <a:spcAft>
                    <a:spcPts val="0"/>
                  </a:spcAft>
                  <a:defRPr/>
                </a:pPr>
                <a:endParaRPr lang="en-US" sz="1800" b="0" kern="0" dirty="0">
                  <a:solidFill>
                    <a:prstClr val="black"/>
                  </a:solidFill>
                  <a:latin typeface="Calibri"/>
                  <a:ea typeface="+mn-ea"/>
                </a:endParaRPr>
              </a:p>
            </p:txBody>
          </p:sp>
          <p:sp>
            <p:nvSpPr>
              <p:cNvPr id="131" name="Line 3929"/>
              <p:cNvSpPr>
                <a:spLocks noChangeShapeType="1"/>
              </p:cNvSpPr>
              <p:nvPr/>
            </p:nvSpPr>
            <p:spPr bwMode="auto">
              <a:xfrm>
                <a:off x="2759" y="442"/>
                <a:ext cx="0" cy="25"/>
              </a:xfrm>
              <a:prstGeom prst="line">
                <a:avLst/>
              </a:prstGeom>
              <a:noFill/>
              <a:ln w="95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eaLnBrk="1" fontAlgn="auto" hangingPunct="1">
                  <a:spcBef>
                    <a:spcPts val="0"/>
                  </a:spcBef>
                  <a:spcAft>
                    <a:spcPts val="0"/>
                  </a:spcAft>
                  <a:defRPr/>
                </a:pPr>
                <a:endParaRPr lang="en-US" sz="1800" b="0" kern="0" dirty="0">
                  <a:solidFill>
                    <a:prstClr val="black"/>
                  </a:solidFill>
                  <a:latin typeface="Calibri"/>
                  <a:ea typeface="+mn-ea"/>
                </a:endParaRPr>
              </a:p>
            </p:txBody>
          </p:sp>
          <p:sp>
            <p:nvSpPr>
              <p:cNvPr id="132" name="Line 3930"/>
              <p:cNvSpPr>
                <a:spLocks noChangeShapeType="1"/>
              </p:cNvSpPr>
              <p:nvPr/>
            </p:nvSpPr>
            <p:spPr bwMode="auto">
              <a:xfrm>
                <a:off x="2759" y="176"/>
                <a:ext cx="0" cy="25"/>
              </a:xfrm>
              <a:prstGeom prst="line">
                <a:avLst/>
              </a:prstGeom>
              <a:noFill/>
              <a:ln w="95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eaLnBrk="1" fontAlgn="auto" hangingPunct="1">
                  <a:spcBef>
                    <a:spcPts val="0"/>
                  </a:spcBef>
                  <a:spcAft>
                    <a:spcPts val="0"/>
                  </a:spcAft>
                  <a:defRPr/>
                </a:pPr>
                <a:endParaRPr lang="en-US" sz="1800" b="0" kern="0" dirty="0">
                  <a:solidFill>
                    <a:prstClr val="black"/>
                  </a:solidFill>
                  <a:latin typeface="Calibri"/>
                  <a:ea typeface="+mn-ea"/>
                </a:endParaRPr>
              </a:p>
            </p:txBody>
          </p:sp>
          <p:sp>
            <p:nvSpPr>
              <p:cNvPr id="133" name="Line 3931"/>
              <p:cNvSpPr>
                <a:spLocks noChangeShapeType="1"/>
              </p:cNvSpPr>
              <p:nvPr/>
            </p:nvSpPr>
            <p:spPr bwMode="auto">
              <a:xfrm>
                <a:off x="2759" y="200"/>
                <a:ext cx="49" cy="24"/>
              </a:xfrm>
              <a:prstGeom prst="line">
                <a:avLst/>
              </a:prstGeom>
              <a:noFill/>
              <a:ln w="95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eaLnBrk="1" fontAlgn="auto" hangingPunct="1">
                  <a:spcBef>
                    <a:spcPts val="0"/>
                  </a:spcBef>
                  <a:spcAft>
                    <a:spcPts val="0"/>
                  </a:spcAft>
                  <a:defRPr/>
                </a:pPr>
                <a:endParaRPr lang="en-US" sz="1800" b="0" kern="0" dirty="0">
                  <a:solidFill>
                    <a:prstClr val="black"/>
                  </a:solidFill>
                  <a:latin typeface="Calibri"/>
                  <a:ea typeface="+mn-ea"/>
                </a:endParaRPr>
              </a:p>
            </p:txBody>
          </p:sp>
          <p:sp>
            <p:nvSpPr>
              <p:cNvPr id="134" name="Line 3932"/>
              <p:cNvSpPr>
                <a:spLocks noChangeShapeType="1"/>
              </p:cNvSpPr>
              <p:nvPr/>
            </p:nvSpPr>
            <p:spPr bwMode="auto">
              <a:xfrm flipH="1">
                <a:off x="2759" y="224"/>
                <a:ext cx="49" cy="25"/>
              </a:xfrm>
              <a:prstGeom prst="line">
                <a:avLst/>
              </a:prstGeom>
              <a:noFill/>
              <a:ln w="95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eaLnBrk="1" fontAlgn="auto" hangingPunct="1">
                  <a:spcBef>
                    <a:spcPts val="0"/>
                  </a:spcBef>
                  <a:spcAft>
                    <a:spcPts val="0"/>
                  </a:spcAft>
                  <a:defRPr/>
                </a:pPr>
                <a:endParaRPr lang="en-US" sz="1800" b="0" kern="0" dirty="0">
                  <a:solidFill>
                    <a:prstClr val="black"/>
                  </a:solidFill>
                  <a:latin typeface="Calibri"/>
                  <a:ea typeface="+mn-ea"/>
                </a:endParaRPr>
              </a:p>
            </p:txBody>
          </p:sp>
        </p:grpSp>
        <p:sp>
          <p:nvSpPr>
            <p:cNvPr id="135" name="L-Shape 134"/>
            <p:cNvSpPr/>
            <p:nvPr/>
          </p:nvSpPr>
          <p:spPr>
            <a:xfrm>
              <a:off x="3338146" y="3314700"/>
              <a:ext cx="990600" cy="1524000"/>
            </a:xfrm>
            <a:prstGeom prst="corner">
              <a:avLst>
                <a:gd name="adj1" fmla="val 15385"/>
                <a:gd name="adj2" fmla="val 15385"/>
              </a:avLst>
            </a:prstGeom>
            <a:noFill/>
            <a:ln w="9525" cap="flat" cmpd="sng" algn="ctr">
              <a:solidFill>
                <a:srgbClr val="5B9BD5">
                  <a:shade val="50000"/>
                </a:srgbClr>
              </a:solidFill>
              <a:prstDash val="dash"/>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sp>
          <p:nvSpPr>
            <p:cNvPr id="136" name="TextBox 135"/>
            <p:cNvSpPr txBox="1"/>
            <p:nvPr/>
          </p:nvSpPr>
          <p:spPr>
            <a:xfrm>
              <a:off x="3414346" y="3238500"/>
              <a:ext cx="465640" cy="276999"/>
            </a:xfrm>
            <a:prstGeom prst="rect">
              <a:avLst/>
            </a:prstGeom>
            <a:noFill/>
          </p:spPr>
          <p:txBody>
            <a:bodyPr wrap="none" rtlCol="0">
              <a:spAutoFit/>
            </a:bodyPr>
            <a:lstStyle/>
            <a:p>
              <a:pPr eaLnBrk="1" fontAlgn="auto" hangingPunct="1">
                <a:spcBef>
                  <a:spcPts val="0"/>
                </a:spcBef>
                <a:spcAft>
                  <a:spcPts val="0"/>
                </a:spcAft>
                <a:defRPr/>
              </a:pPr>
              <a:r>
                <a:rPr lang="en-US" sz="1200" b="0" i="1" kern="0" dirty="0">
                  <a:solidFill>
                    <a:prstClr val="black"/>
                  </a:solidFill>
                  <a:latin typeface="Calibri"/>
                  <a:ea typeface="+mn-ea"/>
                </a:rPr>
                <a:t>Vent</a:t>
              </a:r>
            </a:p>
          </p:txBody>
        </p:sp>
        <p:sp>
          <p:nvSpPr>
            <p:cNvPr id="137" name="TextBox 136"/>
            <p:cNvSpPr txBox="1"/>
            <p:nvPr/>
          </p:nvSpPr>
          <p:spPr>
            <a:xfrm>
              <a:off x="1814146" y="5448300"/>
              <a:ext cx="1004313" cy="646331"/>
            </a:xfrm>
            <a:prstGeom prst="rect">
              <a:avLst/>
            </a:prstGeom>
            <a:noFill/>
          </p:spPr>
          <p:txBody>
            <a:bodyPr wrap="none" rtlCol="0">
              <a:spAutoFit/>
            </a:bodyPr>
            <a:lstStyle/>
            <a:p>
              <a:pPr eaLnBrk="1" fontAlgn="auto" hangingPunct="1">
                <a:spcBef>
                  <a:spcPts val="0"/>
                </a:spcBef>
                <a:spcAft>
                  <a:spcPts val="0"/>
                </a:spcAft>
                <a:defRPr/>
              </a:pPr>
              <a:r>
                <a:rPr lang="en-US" sz="1200" b="0" i="1" kern="0" dirty="0">
                  <a:solidFill>
                    <a:prstClr val="black"/>
                  </a:solidFill>
                  <a:latin typeface="Calibri"/>
                  <a:ea typeface="+mn-ea"/>
                </a:rPr>
                <a:t>Regenerative</a:t>
              </a:r>
            </a:p>
            <a:p>
              <a:pPr eaLnBrk="1" fontAlgn="auto" hangingPunct="1">
                <a:spcBef>
                  <a:spcPts val="0"/>
                </a:spcBef>
                <a:spcAft>
                  <a:spcPts val="0"/>
                </a:spcAft>
                <a:defRPr/>
              </a:pPr>
              <a:r>
                <a:rPr lang="en-US" sz="1200" b="0" i="1" kern="0" dirty="0">
                  <a:solidFill>
                    <a:prstClr val="black"/>
                  </a:solidFill>
                  <a:latin typeface="Calibri"/>
                  <a:ea typeface="+mn-ea"/>
                </a:rPr>
                <a:t>Heat </a:t>
              </a:r>
            </a:p>
            <a:p>
              <a:pPr eaLnBrk="1" fontAlgn="auto" hangingPunct="1">
                <a:spcBef>
                  <a:spcPts val="0"/>
                </a:spcBef>
                <a:spcAft>
                  <a:spcPts val="0"/>
                </a:spcAft>
                <a:defRPr/>
              </a:pPr>
              <a:r>
                <a:rPr lang="en-US" sz="1200" b="0" i="1" kern="0" dirty="0">
                  <a:solidFill>
                    <a:prstClr val="black"/>
                  </a:solidFill>
                  <a:latin typeface="Calibri"/>
                  <a:ea typeface="+mn-ea"/>
                </a:rPr>
                <a:t>Exchanger</a:t>
              </a:r>
            </a:p>
          </p:txBody>
        </p:sp>
        <p:cxnSp>
          <p:nvCxnSpPr>
            <p:cNvPr id="138" name="Straight Arrow Connector 137"/>
            <p:cNvCxnSpPr/>
            <p:nvPr/>
          </p:nvCxnSpPr>
          <p:spPr>
            <a:xfrm flipV="1">
              <a:off x="2804746" y="4610100"/>
              <a:ext cx="0" cy="1219200"/>
            </a:xfrm>
            <a:prstGeom prst="straightConnector1">
              <a:avLst/>
            </a:prstGeom>
            <a:noFill/>
            <a:ln w="15875" cap="flat" cmpd="sng" algn="ctr">
              <a:solidFill>
                <a:srgbClr val="44546A">
                  <a:lumMod val="60000"/>
                  <a:lumOff val="40000"/>
                </a:srgbClr>
              </a:solidFill>
              <a:prstDash val="solid"/>
              <a:miter lim="800000"/>
              <a:tailEnd type="triangle"/>
            </a:ln>
            <a:effectLst/>
          </p:spPr>
        </p:cxnSp>
        <p:cxnSp>
          <p:nvCxnSpPr>
            <p:cNvPr id="139" name="Straight Arrow Connector 138"/>
            <p:cNvCxnSpPr>
              <a:stCxn id="17" idx="6"/>
              <a:endCxn id="30" idx="1"/>
            </p:cNvCxnSpPr>
            <p:nvPr/>
          </p:nvCxnSpPr>
          <p:spPr>
            <a:xfrm>
              <a:off x="3261946" y="6134100"/>
              <a:ext cx="1181100" cy="0"/>
            </a:xfrm>
            <a:prstGeom prst="straightConnector1">
              <a:avLst/>
            </a:prstGeom>
            <a:noFill/>
            <a:ln w="15875" cap="flat" cmpd="sng" algn="ctr">
              <a:solidFill>
                <a:srgbClr val="44546A">
                  <a:lumMod val="60000"/>
                  <a:lumOff val="40000"/>
                </a:srgbClr>
              </a:solidFill>
              <a:prstDash val="solid"/>
              <a:miter lim="800000"/>
              <a:tailEnd type="triangle"/>
            </a:ln>
            <a:effectLst/>
          </p:spPr>
        </p:cxnSp>
        <p:cxnSp>
          <p:nvCxnSpPr>
            <p:cNvPr id="140" name="Straight Arrow Connector 139"/>
            <p:cNvCxnSpPr/>
            <p:nvPr/>
          </p:nvCxnSpPr>
          <p:spPr>
            <a:xfrm flipH="1">
              <a:off x="3109546" y="5524500"/>
              <a:ext cx="647700" cy="0"/>
            </a:xfrm>
            <a:prstGeom prst="straightConnector1">
              <a:avLst/>
            </a:prstGeom>
            <a:noFill/>
            <a:ln w="15875" cap="flat" cmpd="sng" algn="ctr">
              <a:solidFill>
                <a:srgbClr val="44546A">
                  <a:lumMod val="60000"/>
                  <a:lumOff val="40000"/>
                </a:srgbClr>
              </a:solidFill>
              <a:prstDash val="solid"/>
              <a:miter lim="800000"/>
              <a:tailEnd type="triangle"/>
            </a:ln>
            <a:effectLst/>
          </p:spPr>
        </p:cxnSp>
        <p:grpSp>
          <p:nvGrpSpPr>
            <p:cNvPr id="141" name="Group 140"/>
            <p:cNvGrpSpPr/>
            <p:nvPr/>
          </p:nvGrpSpPr>
          <p:grpSpPr>
            <a:xfrm rot="5400000">
              <a:off x="3376246" y="5372100"/>
              <a:ext cx="152400" cy="304800"/>
              <a:chOff x="914400" y="990600"/>
              <a:chExt cx="152400" cy="304800"/>
            </a:xfrm>
          </p:grpSpPr>
          <p:sp>
            <p:nvSpPr>
              <p:cNvPr id="142" name="Isosceles Triangle 141"/>
              <p:cNvSpPr/>
              <p:nvPr/>
            </p:nvSpPr>
            <p:spPr>
              <a:xfrm>
                <a:off x="914400" y="1143000"/>
                <a:ext cx="152400" cy="152400"/>
              </a:xfrm>
              <a:prstGeom prst="triangle">
                <a:avLst/>
              </a:prstGeom>
              <a:solidFill>
                <a:srgbClr val="5B9BD5"/>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sp>
            <p:nvSpPr>
              <p:cNvPr id="143" name="Isosceles Triangle 142"/>
              <p:cNvSpPr/>
              <p:nvPr/>
            </p:nvSpPr>
            <p:spPr>
              <a:xfrm flipV="1">
                <a:off x="914400" y="990600"/>
                <a:ext cx="152400" cy="152400"/>
              </a:xfrm>
              <a:prstGeom prst="triangle">
                <a:avLst/>
              </a:prstGeom>
              <a:solidFill>
                <a:srgbClr val="5B9BD5"/>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grpSp>
        <p:cxnSp>
          <p:nvCxnSpPr>
            <p:cNvPr id="144" name="Straight Arrow Connector 143"/>
            <p:cNvCxnSpPr>
              <a:stCxn id="59" idx="4"/>
            </p:cNvCxnSpPr>
            <p:nvPr/>
          </p:nvCxnSpPr>
          <p:spPr>
            <a:xfrm>
              <a:off x="3757246" y="5219700"/>
              <a:ext cx="0" cy="914400"/>
            </a:xfrm>
            <a:prstGeom prst="straightConnector1">
              <a:avLst/>
            </a:prstGeom>
            <a:noFill/>
            <a:ln w="15875" cap="flat" cmpd="sng" algn="ctr">
              <a:solidFill>
                <a:srgbClr val="44546A">
                  <a:lumMod val="60000"/>
                  <a:lumOff val="40000"/>
                </a:srgbClr>
              </a:solidFill>
              <a:prstDash val="solid"/>
              <a:miter lim="800000"/>
              <a:tailEnd type="triangle"/>
            </a:ln>
            <a:effectLst/>
          </p:spPr>
        </p:cxnSp>
        <p:cxnSp>
          <p:nvCxnSpPr>
            <p:cNvPr id="145" name="Straight Arrow Connector 144"/>
            <p:cNvCxnSpPr/>
            <p:nvPr/>
          </p:nvCxnSpPr>
          <p:spPr>
            <a:xfrm flipV="1">
              <a:off x="7338646" y="4076700"/>
              <a:ext cx="0" cy="2057400"/>
            </a:xfrm>
            <a:prstGeom prst="straightConnector1">
              <a:avLst/>
            </a:prstGeom>
            <a:noFill/>
            <a:ln w="15875" cap="flat" cmpd="sng" algn="ctr">
              <a:solidFill>
                <a:srgbClr val="44546A">
                  <a:lumMod val="60000"/>
                  <a:lumOff val="40000"/>
                </a:srgbClr>
              </a:solidFill>
              <a:prstDash val="solid"/>
              <a:miter lim="800000"/>
              <a:tailEnd type="triangle"/>
            </a:ln>
            <a:effectLst/>
          </p:spPr>
        </p:cxnSp>
        <p:grpSp>
          <p:nvGrpSpPr>
            <p:cNvPr id="146" name="Group 145"/>
            <p:cNvGrpSpPr/>
            <p:nvPr/>
          </p:nvGrpSpPr>
          <p:grpSpPr>
            <a:xfrm>
              <a:off x="1409700" y="2476500"/>
              <a:ext cx="228600" cy="266700"/>
              <a:chOff x="2362200" y="2171700"/>
              <a:chExt cx="228600" cy="266700"/>
            </a:xfrm>
          </p:grpSpPr>
          <p:sp>
            <p:nvSpPr>
              <p:cNvPr id="147" name="Rectangle 146"/>
              <p:cNvSpPr/>
              <p:nvPr/>
            </p:nvSpPr>
            <p:spPr>
              <a:xfrm>
                <a:off x="2362200" y="2171700"/>
                <a:ext cx="114300" cy="266700"/>
              </a:xfrm>
              <a:prstGeom prst="rect">
                <a:avLst/>
              </a:prstGeom>
              <a:solidFill>
                <a:srgbClr val="4472C4">
                  <a:lumMod val="60000"/>
                  <a:lumOff val="4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148" name="Rectangle 147"/>
              <p:cNvSpPr/>
              <p:nvPr/>
            </p:nvSpPr>
            <p:spPr>
              <a:xfrm>
                <a:off x="2476500" y="2171700"/>
                <a:ext cx="114300" cy="266700"/>
              </a:xfrm>
              <a:prstGeom prst="rect">
                <a:avLst/>
              </a:prstGeom>
              <a:solidFill>
                <a:srgbClr val="ED7D31">
                  <a:lumMod val="60000"/>
                  <a:lumOff val="4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grpSp>
        <p:cxnSp>
          <p:nvCxnSpPr>
            <p:cNvPr id="149" name="Elbow Connector 148"/>
            <p:cNvCxnSpPr>
              <a:stCxn id="158" idx="0"/>
              <a:endCxn id="92" idx="0"/>
            </p:cNvCxnSpPr>
            <p:nvPr/>
          </p:nvCxnSpPr>
          <p:spPr>
            <a:xfrm rot="16200000" flipV="1">
              <a:off x="3019425" y="1990725"/>
              <a:ext cx="361950" cy="228600"/>
            </a:xfrm>
            <a:prstGeom prst="bentConnector2">
              <a:avLst/>
            </a:prstGeom>
            <a:noFill/>
            <a:ln w="15875" cap="flat" cmpd="sng" algn="ctr">
              <a:solidFill>
                <a:srgbClr val="FFC000">
                  <a:lumMod val="75000"/>
                </a:srgbClr>
              </a:solidFill>
              <a:prstDash val="solid"/>
              <a:miter lim="800000"/>
              <a:tailEnd type="triangle"/>
            </a:ln>
            <a:effectLst/>
          </p:spPr>
        </p:cxnSp>
        <p:cxnSp>
          <p:nvCxnSpPr>
            <p:cNvPr id="150" name="Elbow Connector 149"/>
            <p:cNvCxnSpPr>
              <a:stCxn id="158" idx="0"/>
              <a:endCxn id="89" idx="0"/>
            </p:cNvCxnSpPr>
            <p:nvPr/>
          </p:nvCxnSpPr>
          <p:spPr>
            <a:xfrm rot="16200000" flipV="1">
              <a:off x="2657475" y="1628775"/>
              <a:ext cx="1085850" cy="228600"/>
            </a:xfrm>
            <a:prstGeom prst="bentConnector2">
              <a:avLst/>
            </a:prstGeom>
            <a:noFill/>
            <a:ln w="15875" cap="flat" cmpd="sng" algn="ctr">
              <a:solidFill>
                <a:srgbClr val="FFC000">
                  <a:lumMod val="75000"/>
                </a:srgbClr>
              </a:solidFill>
              <a:prstDash val="solid"/>
              <a:miter lim="800000"/>
              <a:tailEnd type="triangle"/>
            </a:ln>
            <a:effectLst/>
          </p:spPr>
        </p:cxnSp>
        <p:cxnSp>
          <p:nvCxnSpPr>
            <p:cNvPr id="151" name="Elbow Connector 150"/>
            <p:cNvCxnSpPr>
              <a:stCxn id="89" idx="2"/>
              <a:endCxn id="147" idx="0"/>
            </p:cNvCxnSpPr>
            <p:nvPr/>
          </p:nvCxnSpPr>
          <p:spPr>
            <a:xfrm rot="10800000" flipV="1">
              <a:off x="1466850" y="1200150"/>
              <a:ext cx="323850" cy="1276350"/>
            </a:xfrm>
            <a:prstGeom prst="bentConnector2">
              <a:avLst/>
            </a:prstGeom>
            <a:noFill/>
            <a:ln w="15875" cap="flat" cmpd="sng" algn="ctr">
              <a:solidFill>
                <a:srgbClr val="FFC000">
                  <a:lumMod val="75000"/>
                </a:srgbClr>
              </a:solidFill>
              <a:prstDash val="solid"/>
              <a:miter lim="800000"/>
              <a:tailEnd type="triangle"/>
            </a:ln>
            <a:effectLst/>
          </p:spPr>
        </p:cxnSp>
        <p:cxnSp>
          <p:nvCxnSpPr>
            <p:cNvPr id="152" name="Elbow Connector 151"/>
            <p:cNvCxnSpPr>
              <a:stCxn id="75" idx="2"/>
              <a:endCxn id="148" idx="2"/>
            </p:cNvCxnSpPr>
            <p:nvPr/>
          </p:nvCxnSpPr>
          <p:spPr>
            <a:xfrm rot="16200000" flipH="1" flipV="1">
              <a:off x="2935898" y="131152"/>
              <a:ext cx="1257300" cy="3966796"/>
            </a:xfrm>
            <a:prstGeom prst="bentConnector5">
              <a:avLst>
                <a:gd name="adj1" fmla="val -18948"/>
                <a:gd name="adj2" fmla="val 33245"/>
                <a:gd name="adj3" fmla="val 118182"/>
              </a:avLst>
            </a:prstGeom>
            <a:noFill/>
            <a:ln w="15875" cap="flat" cmpd="sng" algn="ctr">
              <a:solidFill>
                <a:srgbClr val="FFC000">
                  <a:lumMod val="75000"/>
                </a:srgbClr>
              </a:solidFill>
              <a:prstDash val="solid"/>
              <a:miter lim="800000"/>
              <a:tailEnd type="triangle"/>
            </a:ln>
            <a:effectLst/>
          </p:spPr>
        </p:cxnSp>
        <p:cxnSp>
          <p:nvCxnSpPr>
            <p:cNvPr id="153" name="Elbow Connector 152"/>
            <p:cNvCxnSpPr>
              <a:stCxn id="147" idx="2"/>
              <a:endCxn id="9" idx="1"/>
            </p:cNvCxnSpPr>
            <p:nvPr/>
          </p:nvCxnSpPr>
          <p:spPr>
            <a:xfrm rot="16200000" flipH="1">
              <a:off x="1316648" y="2893402"/>
              <a:ext cx="495300" cy="194896"/>
            </a:xfrm>
            <a:prstGeom prst="bentConnector2">
              <a:avLst/>
            </a:prstGeom>
            <a:noFill/>
            <a:ln w="15875" cap="flat" cmpd="sng" algn="ctr">
              <a:solidFill>
                <a:srgbClr val="FFC000">
                  <a:lumMod val="75000"/>
                </a:srgbClr>
              </a:solidFill>
              <a:prstDash val="solid"/>
              <a:miter lim="800000"/>
              <a:tailEnd type="triangle"/>
            </a:ln>
            <a:effectLst/>
          </p:spPr>
        </p:cxnSp>
        <p:sp>
          <p:nvSpPr>
            <p:cNvPr id="154" name="TextBox 153"/>
            <p:cNvSpPr txBox="1"/>
            <p:nvPr/>
          </p:nvSpPr>
          <p:spPr>
            <a:xfrm>
              <a:off x="417340" y="2496637"/>
              <a:ext cx="950901" cy="276999"/>
            </a:xfrm>
            <a:prstGeom prst="rect">
              <a:avLst/>
            </a:prstGeom>
            <a:noFill/>
          </p:spPr>
          <p:txBody>
            <a:bodyPr wrap="none" rtlCol="0">
              <a:spAutoFit/>
            </a:bodyPr>
            <a:lstStyle/>
            <a:p>
              <a:pPr eaLnBrk="1" fontAlgn="auto" hangingPunct="1">
                <a:spcBef>
                  <a:spcPts val="0"/>
                </a:spcBef>
                <a:spcAft>
                  <a:spcPts val="0"/>
                </a:spcAft>
                <a:defRPr/>
              </a:pPr>
              <a:r>
                <a:rPr lang="en-US" sz="1200" b="0" i="1" kern="0" dirty="0">
                  <a:solidFill>
                    <a:prstClr val="black"/>
                  </a:solidFill>
                  <a:latin typeface="Calibri"/>
                  <a:ea typeface="+mn-ea"/>
                </a:rPr>
                <a:t>Recuperator</a:t>
              </a:r>
            </a:p>
          </p:txBody>
        </p:sp>
        <p:grpSp>
          <p:nvGrpSpPr>
            <p:cNvPr id="155" name="Group 154"/>
            <p:cNvGrpSpPr/>
            <p:nvPr/>
          </p:nvGrpSpPr>
          <p:grpSpPr>
            <a:xfrm>
              <a:off x="3200400" y="2286000"/>
              <a:ext cx="228600" cy="228600"/>
              <a:chOff x="3962400" y="762000"/>
              <a:chExt cx="228600" cy="228600"/>
            </a:xfrm>
          </p:grpSpPr>
          <p:cxnSp>
            <p:nvCxnSpPr>
              <p:cNvPr id="156" name="Straight Connector 155"/>
              <p:cNvCxnSpPr>
                <a:stCxn id="158" idx="1"/>
                <a:endCxn id="158" idx="5"/>
              </p:cNvCxnSpPr>
              <p:nvPr/>
            </p:nvCxnSpPr>
            <p:spPr>
              <a:xfrm>
                <a:off x="3995878" y="795478"/>
                <a:ext cx="161644" cy="161644"/>
              </a:xfrm>
              <a:prstGeom prst="line">
                <a:avLst/>
              </a:prstGeom>
              <a:noFill/>
              <a:ln w="6350" cap="flat" cmpd="sng" algn="ctr">
                <a:solidFill>
                  <a:srgbClr val="FFC000">
                    <a:lumMod val="75000"/>
                  </a:srgbClr>
                </a:solidFill>
                <a:prstDash val="solid"/>
                <a:miter lim="800000"/>
              </a:ln>
              <a:effectLst/>
            </p:spPr>
          </p:cxnSp>
          <p:cxnSp>
            <p:nvCxnSpPr>
              <p:cNvPr id="157" name="Straight Connector 156"/>
              <p:cNvCxnSpPr>
                <a:stCxn id="158" idx="3"/>
                <a:endCxn id="158" idx="7"/>
              </p:cNvCxnSpPr>
              <p:nvPr/>
            </p:nvCxnSpPr>
            <p:spPr>
              <a:xfrm flipV="1">
                <a:off x="3995878" y="795478"/>
                <a:ext cx="161644" cy="161644"/>
              </a:xfrm>
              <a:prstGeom prst="line">
                <a:avLst/>
              </a:prstGeom>
              <a:noFill/>
              <a:ln w="6350" cap="flat" cmpd="sng" algn="ctr">
                <a:solidFill>
                  <a:srgbClr val="FFC000">
                    <a:lumMod val="75000"/>
                  </a:srgbClr>
                </a:solidFill>
                <a:prstDash val="solid"/>
                <a:miter lim="800000"/>
              </a:ln>
              <a:effectLst/>
            </p:spPr>
          </p:cxnSp>
          <p:sp>
            <p:nvSpPr>
              <p:cNvPr id="158" name="Oval 157"/>
              <p:cNvSpPr/>
              <p:nvPr/>
            </p:nvSpPr>
            <p:spPr>
              <a:xfrm>
                <a:off x="3962400" y="762000"/>
                <a:ext cx="228600" cy="228600"/>
              </a:xfrm>
              <a:prstGeom prst="ellipse">
                <a:avLst/>
              </a:prstGeom>
              <a:noFill/>
              <a:ln w="12700" cap="flat" cmpd="sng" algn="ctr">
                <a:solidFill>
                  <a:srgbClr val="FFC000">
                    <a:lumMod val="75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grpSp>
        <p:cxnSp>
          <p:nvCxnSpPr>
            <p:cNvPr id="159" name="Elbow Connector 158"/>
            <p:cNvCxnSpPr>
              <a:stCxn id="92" idx="2"/>
              <a:endCxn id="147" idx="0"/>
            </p:cNvCxnSpPr>
            <p:nvPr/>
          </p:nvCxnSpPr>
          <p:spPr>
            <a:xfrm rot="10800000" flipV="1">
              <a:off x="1466850" y="1924050"/>
              <a:ext cx="323850" cy="552450"/>
            </a:xfrm>
            <a:prstGeom prst="bentConnector2">
              <a:avLst/>
            </a:prstGeom>
            <a:noFill/>
            <a:ln w="15875" cap="flat" cmpd="sng" algn="ctr">
              <a:solidFill>
                <a:srgbClr val="FFC000">
                  <a:lumMod val="75000"/>
                </a:srgbClr>
              </a:solidFill>
              <a:prstDash val="solid"/>
              <a:miter lim="800000"/>
              <a:tailEnd type="triangle"/>
            </a:ln>
            <a:effectLst/>
          </p:spPr>
        </p:cxnSp>
        <p:cxnSp>
          <p:nvCxnSpPr>
            <p:cNvPr id="160" name="Elbow Connector 159"/>
            <p:cNvCxnSpPr>
              <a:stCxn id="148" idx="0"/>
              <a:endCxn id="158" idx="2"/>
            </p:cNvCxnSpPr>
            <p:nvPr/>
          </p:nvCxnSpPr>
          <p:spPr>
            <a:xfrm rot="5400000" flipH="1" flipV="1">
              <a:off x="2352675" y="1628775"/>
              <a:ext cx="76200" cy="1619250"/>
            </a:xfrm>
            <a:prstGeom prst="bentConnector2">
              <a:avLst/>
            </a:prstGeom>
            <a:noFill/>
            <a:ln w="15875" cap="flat" cmpd="sng" algn="ctr">
              <a:solidFill>
                <a:srgbClr val="FFC000">
                  <a:lumMod val="75000"/>
                </a:srgbClr>
              </a:solidFill>
              <a:prstDash val="solid"/>
              <a:miter lim="800000"/>
              <a:tailEnd type="triangle"/>
            </a:ln>
            <a:effectLst/>
          </p:spPr>
        </p:cxnSp>
        <p:cxnSp>
          <p:nvCxnSpPr>
            <p:cNvPr id="161" name="Straight Connector 160"/>
            <p:cNvCxnSpPr>
              <a:stCxn id="158" idx="4"/>
            </p:cNvCxnSpPr>
            <p:nvPr/>
          </p:nvCxnSpPr>
          <p:spPr>
            <a:xfrm>
              <a:off x="3314700" y="2514600"/>
              <a:ext cx="0" cy="457200"/>
            </a:xfrm>
            <a:prstGeom prst="line">
              <a:avLst/>
            </a:prstGeom>
            <a:noFill/>
            <a:ln w="15875" cap="flat" cmpd="sng" algn="ctr">
              <a:solidFill>
                <a:srgbClr val="FFC000">
                  <a:lumMod val="75000"/>
                </a:srgbClr>
              </a:solidFill>
              <a:prstDash val="solid"/>
              <a:miter lim="800000"/>
              <a:headEnd type="triangle"/>
              <a:tailEnd type="none"/>
            </a:ln>
            <a:effectLst/>
          </p:spPr>
        </p:cxnSp>
      </p:grpSp>
      <p:sp>
        <p:nvSpPr>
          <p:cNvPr id="163" name="Footer Placeholder 3"/>
          <p:cNvSpPr>
            <a:spLocks noGrp="1"/>
          </p:cNvSpPr>
          <p:nvPr>
            <p:ph type="ftr" sz="quarter" idx="11"/>
          </p:nvPr>
        </p:nvSpPr>
        <p:spPr>
          <a:xfrm>
            <a:off x="2743200" y="6400800"/>
            <a:ext cx="3657600" cy="304800"/>
          </a:xfrm>
        </p:spPr>
        <p:txBody>
          <a:bodyPr/>
          <a:lstStyle/>
          <a:p>
            <a:r>
              <a:rPr lang="en-US" dirty="0"/>
              <a:t>TFAWS 2021 – August 24-26, 2021</a:t>
            </a:r>
          </a:p>
        </p:txBody>
      </p:sp>
    </p:spTree>
    <p:extLst>
      <p:ext uri="{BB962C8B-B14F-4D97-AF65-F5344CB8AC3E}">
        <p14:creationId xmlns:p14="http://schemas.microsoft.com/office/powerpoint/2010/main" val="3885012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Surface Habitat TCS Resource Estimates</a:t>
            </a:r>
          </a:p>
        </p:txBody>
      </p:sp>
      <p:sp>
        <p:nvSpPr>
          <p:cNvPr id="3" name="Content Placeholder 2"/>
          <p:cNvSpPr>
            <a:spLocks noGrp="1"/>
          </p:cNvSpPr>
          <p:nvPr>
            <p:ph idx="1"/>
          </p:nvPr>
        </p:nvSpPr>
        <p:spPr>
          <a:xfrm>
            <a:off x="457200" y="5105400"/>
            <a:ext cx="8229600" cy="1219200"/>
          </a:xfrm>
        </p:spPr>
        <p:txBody>
          <a:bodyPr/>
          <a:lstStyle/>
          <a:p>
            <a:r>
              <a:rPr lang="en-US" sz="1600" dirty="0"/>
              <a:t>Primary drivers for mass and power are the thermal radiators and circulating fluid pump packages. Internal volume for TCS &lt; 1 m</a:t>
            </a:r>
            <a:r>
              <a:rPr lang="en-US" sz="1600" baseline="30000" dirty="0"/>
              <a:t>3</a:t>
            </a:r>
            <a:r>
              <a:rPr lang="en-US" sz="1600" dirty="0"/>
              <a:t>.</a:t>
            </a:r>
          </a:p>
          <a:p>
            <a:r>
              <a:rPr lang="en-US" sz="1600" dirty="0"/>
              <a:t>MLI included for reference but is generally considered part of the SH inflatable structure. Outer beta cloth covering not included but surface optical properties are a factor in thermal heat leak in to and out of the habitat.</a:t>
            </a:r>
          </a:p>
          <a:p>
            <a:endParaRPr lang="en-US" dirty="0"/>
          </a:p>
        </p:txBody>
      </p:sp>
      <p:sp>
        <p:nvSpPr>
          <p:cNvPr id="5" name="Slide Number Placeholder 4"/>
          <p:cNvSpPr>
            <a:spLocks noGrp="1"/>
          </p:cNvSpPr>
          <p:nvPr>
            <p:ph type="sldNum" sz="quarter" idx="12"/>
          </p:nvPr>
        </p:nvSpPr>
        <p:spPr/>
        <p:txBody>
          <a:bodyPr/>
          <a:lstStyle/>
          <a:p>
            <a:fld id="{33F42015-0FC7-4B0E-8D2B-76EADF48D957}" type="slidenum">
              <a:rPr lang="en-US" smtClean="0"/>
              <a:pPr/>
              <a:t>6</a:t>
            </a:fld>
            <a:endParaRPr lang="en-US"/>
          </a:p>
        </p:txBody>
      </p:sp>
      <p:pic>
        <p:nvPicPr>
          <p:cNvPr id="6" name="Picture 5"/>
          <p:cNvPicPr>
            <a:picLocks noChangeAspect="1"/>
          </p:cNvPicPr>
          <p:nvPr/>
        </p:nvPicPr>
        <p:blipFill>
          <a:blip r:embed="rId2"/>
          <a:stretch>
            <a:fillRect/>
          </a:stretch>
        </p:blipFill>
        <p:spPr>
          <a:xfrm>
            <a:off x="228600" y="914400"/>
            <a:ext cx="4360237" cy="4082235"/>
          </a:xfrm>
          <a:prstGeom prst="rect">
            <a:avLst/>
          </a:prstGeom>
        </p:spPr>
      </p:pic>
      <p:pic>
        <p:nvPicPr>
          <p:cNvPr id="7" name="Picture 6"/>
          <p:cNvPicPr>
            <a:picLocks noChangeAspect="1"/>
          </p:cNvPicPr>
          <p:nvPr/>
        </p:nvPicPr>
        <p:blipFill>
          <a:blip r:embed="rId3"/>
          <a:stretch>
            <a:fillRect/>
          </a:stretch>
        </p:blipFill>
        <p:spPr>
          <a:xfrm>
            <a:off x="4343400" y="914400"/>
            <a:ext cx="4360237" cy="4082235"/>
          </a:xfrm>
          <a:prstGeom prst="rect">
            <a:avLst/>
          </a:prstGeom>
        </p:spPr>
      </p:pic>
      <p:sp>
        <p:nvSpPr>
          <p:cNvPr id="8" name="Footer Placeholder 3"/>
          <p:cNvSpPr>
            <a:spLocks noGrp="1"/>
          </p:cNvSpPr>
          <p:nvPr>
            <p:ph type="ftr" sz="quarter" idx="11"/>
          </p:nvPr>
        </p:nvSpPr>
        <p:spPr>
          <a:xfrm>
            <a:off x="2743200" y="6400800"/>
            <a:ext cx="3657600" cy="304800"/>
          </a:xfrm>
        </p:spPr>
        <p:txBody>
          <a:bodyPr/>
          <a:lstStyle/>
          <a:p>
            <a:r>
              <a:rPr lang="en-US" dirty="0"/>
              <a:t>TFAWS 2021 – August 24-26, 2021</a:t>
            </a:r>
          </a:p>
        </p:txBody>
      </p:sp>
    </p:spTree>
    <p:extLst>
      <p:ext uri="{BB962C8B-B14F-4D97-AF65-F5344CB8AC3E}">
        <p14:creationId xmlns:p14="http://schemas.microsoft.com/office/powerpoint/2010/main" val="30148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Surface Habitat Thermal Radiator Design</a:t>
            </a:r>
          </a:p>
        </p:txBody>
      </p:sp>
      <p:sp>
        <p:nvSpPr>
          <p:cNvPr id="3" name="Content Placeholder 2"/>
          <p:cNvSpPr>
            <a:spLocks noGrp="1"/>
          </p:cNvSpPr>
          <p:nvPr>
            <p:ph idx="1"/>
          </p:nvPr>
        </p:nvSpPr>
        <p:spPr>
          <a:xfrm>
            <a:off x="0" y="1066800"/>
            <a:ext cx="2971800" cy="5410200"/>
          </a:xfrm>
        </p:spPr>
        <p:txBody>
          <a:bodyPr/>
          <a:lstStyle/>
          <a:p>
            <a:r>
              <a:rPr lang="en-US" sz="1600" dirty="0"/>
              <a:t>Based on ISS deployable radiator design with modifications.</a:t>
            </a:r>
          </a:p>
          <a:p>
            <a:r>
              <a:rPr lang="en-US" sz="1600" dirty="0"/>
              <a:t>ISS design may not be retractable in lunar gravitational field without modification.</a:t>
            </a:r>
          </a:p>
          <a:p>
            <a:r>
              <a:rPr lang="en-US" sz="1600" dirty="0"/>
              <a:t>Coolant tube diameter layout and geometry modified to support single phase HFE 7200 instead of freezable Ammonia.</a:t>
            </a:r>
          </a:p>
          <a:p>
            <a:r>
              <a:rPr lang="en-US" sz="1600" dirty="0"/>
              <a:t>Aluminum face-sheet thickness increased from 0.010” to 0.015” for performance improvement.</a:t>
            </a:r>
          </a:p>
          <a:p>
            <a:r>
              <a:rPr lang="en-US" sz="1600" dirty="0"/>
              <a:t>Four panels per side (~3 x 2m) needed for total area of 48 m</a:t>
            </a:r>
            <a:r>
              <a:rPr lang="en-US" sz="1600" baseline="30000" dirty="0"/>
              <a:t>2</a:t>
            </a:r>
            <a:r>
              <a:rPr lang="en-US" sz="1600" dirty="0"/>
              <a:t> in SH application.</a:t>
            </a:r>
          </a:p>
        </p:txBody>
      </p:sp>
      <p:sp>
        <p:nvSpPr>
          <p:cNvPr id="4" name="Footer Placeholder 3"/>
          <p:cNvSpPr>
            <a:spLocks noGrp="1"/>
          </p:cNvSpPr>
          <p:nvPr>
            <p:ph type="ftr" sz="quarter" idx="11"/>
          </p:nvPr>
        </p:nvSpPr>
        <p:spPr/>
        <p:txBody>
          <a:bodyPr/>
          <a:lstStyle/>
          <a:p>
            <a:r>
              <a:rPr lang="en-US"/>
              <a:t>TFAWS 2021 – August 24-26, 2021</a:t>
            </a:r>
            <a:endParaRPr lang="en-US" dirty="0"/>
          </a:p>
        </p:txBody>
      </p:sp>
      <p:sp>
        <p:nvSpPr>
          <p:cNvPr id="6" name="TextBox 47"/>
          <p:cNvSpPr txBox="1"/>
          <p:nvPr/>
        </p:nvSpPr>
        <p:spPr>
          <a:xfrm>
            <a:off x="5662673" y="759023"/>
            <a:ext cx="2390654"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400" b="0" i="1" dirty="0">
                <a:solidFill>
                  <a:prstClr val="black"/>
                </a:solidFill>
                <a:latin typeface="Calibri" panose="020F0502020204030204"/>
              </a:rPr>
              <a:t>Aluminum Face-sheet (0.015”)</a:t>
            </a:r>
          </a:p>
        </p:txBody>
      </p:sp>
      <p:sp>
        <p:nvSpPr>
          <p:cNvPr id="7" name="TextBox 48"/>
          <p:cNvSpPr txBox="1"/>
          <p:nvPr/>
        </p:nvSpPr>
        <p:spPr>
          <a:xfrm>
            <a:off x="2840448" y="1818907"/>
            <a:ext cx="1086131" cy="523220"/>
          </a:xfrm>
          <a:prstGeom prst="rect">
            <a:avLst/>
          </a:prstGeom>
          <a:noFill/>
          <a:ln>
            <a:no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sz="1400" b="0" i="1" dirty="0">
                <a:solidFill>
                  <a:prstClr val="black"/>
                </a:solidFill>
                <a:latin typeface="Calibri" panose="020F0502020204030204"/>
              </a:rPr>
              <a:t>Aluminum </a:t>
            </a:r>
          </a:p>
          <a:p>
            <a:pPr algn="ctr" fontAlgn="auto">
              <a:spcBef>
                <a:spcPts val="0"/>
              </a:spcBef>
              <a:spcAft>
                <a:spcPts val="0"/>
              </a:spcAft>
              <a:defRPr/>
            </a:pPr>
            <a:r>
              <a:rPr lang="en-US" sz="1400" b="0" i="1" dirty="0">
                <a:solidFill>
                  <a:prstClr val="black"/>
                </a:solidFill>
                <a:latin typeface="Calibri" panose="020F0502020204030204"/>
              </a:rPr>
              <a:t>Honeycomb </a:t>
            </a:r>
          </a:p>
        </p:txBody>
      </p:sp>
      <p:sp>
        <p:nvSpPr>
          <p:cNvPr id="8" name="TextBox 49"/>
          <p:cNvSpPr txBox="1"/>
          <p:nvPr/>
        </p:nvSpPr>
        <p:spPr>
          <a:xfrm>
            <a:off x="2713485" y="847139"/>
            <a:ext cx="2194832"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400" b="0" i="1" dirty="0">
                <a:solidFill>
                  <a:prstClr val="black"/>
                </a:solidFill>
                <a:latin typeface="Calibri" panose="020F0502020204030204"/>
              </a:rPr>
              <a:t>Inconel/Stainless Steel Tube</a:t>
            </a:r>
          </a:p>
        </p:txBody>
      </p:sp>
      <p:cxnSp>
        <p:nvCxnSpPr>
          <p:cNvPr id="9" name="Straight Connector 8"/>
          <p:cNvCxnSpPr>
            <a:stCxn id="6" idx="2"/>
          </p:cNvCxnSpPr>
          <p:nvPr/>
        </p:nvCxnSpPr>
        <p:spPr>
          <a:xfrm flipH="1">
            <a:off x="6360128" y="1066800"/>
            <a:ext cx="497872" cy="333005"/>
          </a:xfrm>
          <a:prstGeom prst="line">
            <a:avLst/>
          </a:prstGeom>
          <a:noFill/>
          <a:ln w="6350" cap="flat" cmpd="sng" algn="ctr">
            <a:solidFill>
              <a:sysClr val="windowText" lastClr="000000"/>
            </a:solidFill>
            <a:prstDash val="solid"/>
            <a:miter lim="800000"/>
          </a:ln>
          <a:effectLst/>
        </p:spPr>
      </p:cxnSp>
      <p:cxnSp>
        <p:nvCxnSpPr>
          <p:cNvPr id="10" name="Straight Connector 9"/>
          <p:cNvCxnSpPr>
            <a:stCxn id="7" idx="0"/>
            <a:endCxn id="13" idx="1"/>
          </p:cNvCxnSpPr>
          <p:nvPr/>
        </p:nvCxnSpPr>
        <p:spPr>
          <a:xfrm flipV="1">
            <a:off x="3383514" y="1661294"/>
            <a:ext cx="537153" cy="157613"/>
          </a:xfrm>
          <a:prstGeom prst="line">
            <a:avLst/>
          </a:prstGeom>
          <a:noFill/>
          <a:ln w="6350" cap="flat" cmpd="sng" algn="ctr">
            <a:solidFill>
              <a:sysClr val="windowText" lastClr="000000"/>
            </a:solidFill>
            <a:prstDash val="solid"/>
            <a:miter lim="800000"/>
          </a:ln>
          <a:effectLst/>
        </p:spPr>
      </p:cxnSp>
      <p:cxnSp>
        <p:nvCxnSpPr>
          <p:cNvPr id="11" name="Straight Arrow Connector 10"/>
          <p:cNvCxnSpPr/>
          <p:nvPr/>
        </p:nvCxnSpPr>
        <p:spPr>
          <a:xfrm>
            <a:off x="8621692" y="1445953"/>
            <a:ext cx="6469" cy="448571"/>
          </a:xfrm>
          <a:prstGeom prst="straightConnector1">
            <a:avLst/>
          </a:prstGeom>
          <a:noFill/>
          <a:ln w="6350" cap="flat" cmpd="sng" algn="ctr">
            <a:solidFill>
              <a:sysClr val="windowText" lastClr="000000"/>
            </a:solidFill>
            <a:prstDash val="solid"/>
            <a:miter lim="800000"/>
            <a:headEnd type="triangle"/>
            <a:tailEnd type="triangle"/>
          </a:ln>
          <a:effectLst/>
        </p:spPr>
      </p:cxnSp>
      <p:grpSp>
        <p:nvGrpSpPr>
          <p:cNvPr id="12" name="Group 11"/>
          <p:cNvGrpSpPr/>
          <p:nvPr/>
        </p:nvGrpSpPr>
        <p:grpSpPr>
          <a:xfrm>
            <a:off x="3918640" y="1399807"/>
            <a:ext cx="4650114" cy="518469"/>
            <a:chOff x="6706372" y="2903554"/>
            <a:chExt cx="4650114" cy="518469"/>
          </a:xfrm>
        </p:grpSpPr>
        <p:sp>
          <p:nvSpPr>
            <p:cNvPr id="13" name="Rectangle 12"/>
            <p:cNvSpPr/>
            <p:nvPr/>
          </p:nvSpPr>
          <p:spPr>
            <a:xfrm>
              <a:off x="6708399" y="2951059"/>
              <a:ext cx="4648087" cy="427963"/>
            </a:xfrm>
            <a:prstGeom prst="rect">
              <a:avLst/>
            </a:prstGeom>
            <a:pattFill prst="ltVert">
              <a:fgClr>
                <a:srgbClr val="5B9BD5"/>
              </a:fgClr>
              <a:bgClr>
                <a:sysClr val="window" lastClr="FFFFFF"/>
              </a:bgClr>
            </a:pattFill>
            <a:ln w="12700" cap="flat" cmpd="sng" algn="ctr">
              <a:solidFill>
                <a:srgbClr val="5B9BD5">
                  <a:shade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b="0" dirty="0">
                <a:solidFill>
                  <a:prstClr val="white"/>
                </a:solidFill>
                <a:latin typeface="Calibri" panose="020F0502020204030204"/>
              </a:endParaRPr>
            </a:p>
          </p:txBody>
        </p:sp>
        <p:sp>
          <p:nvSpPr>
            <p:cNvPr id="14" name="Rectangle 13"/>
            <p:cNvSpPr/>
            <p:nvPr/>
          </p:nvSpPr>
          <p:spPr>
            <a:xfrm>
              <a:off x="6706372" y="2903554"/>
              <a:ext cx="4650114" cy="47503"/>
            </a:xfrm>
            <a:prstGeom prst="rect">
              <a:avLst/>
            </a:prstGeom>
            <a:pattFill prst="wdDnDiag">
              <a:fgClr>
                <a:sysClr val="windowText" lastClr="000000"/>
              </a:fgClr>
              <a:bgClr>
                <a:sysClr val="window" lastClr="FFFFFF"/>
              </a:bgClr>
            </a:pattFill>
            <a:ln w="12700" cap="flat" cmpd="sng" algn="ctr">
              <a:solidFill>
                <a:srgbClr val="5B9BD5">
                  <a:shade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b="0" dirty="0">
                <a:solidFill>
                  <a:prstClr val="white"/>
                </a:solidFill>
                <a:latin typeface="Calibri" panose="020F0502020204030204"/>
              </a:endParaRPr>
            </a:p>
          </p:txBody>
        </p:sp>
        <p:sp>
          <p:nvSpPr>
            <p:cNvPr id="15" name="Rectangle 14"/>
            <p:cNvSpPr/>
            <p:nvPr/>
          </p:nvSpPr>
          <p:spPr>
            <a:xfrm>
              <a:off x="6979859" y="2946554"/>
              <a:ext cx="243718" cy="432469"/>
            </a:xfrm>
            <a:prstGeom prst="rect">
              <a:avLst/>
            </a:prstGeom>
            <a:solidFill>
              <a:srgbClr val="E7E6E6"/>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16" name="Oval 15"/>
            <p:cNvSpPr/>
            <p:nvPr/>
          </p:nvSpPr>
          <p:spPr>
            <a:xfrm>
              <a:off x="7025518" y="3076791"/>
              <a:ext cx="147888" cy="167009"/>
            </a:xfrm>
            <a:prstGeom prst="ellipse">
              <a:avLst/>
            </a:prstGeom>
            <a:solidFill>
              <a:sysClr val="window" lastClr="FFFFFF"/>
            </a:solidFill>
            <a:ln w="34925" cap="flat" cmpd="sng" algn="ctr">
              <a:solidFill>
                <a:srgbClr val="C00000"/>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b="0" dirty="0">
                <a:solidFill>
                  <a:prstClr val="white"/>
                </a:solidFill>
                <a:latin typeface="Calibri" panose="020F0502020204030204"/>
              </a:endParaRPr>
            </a:p>
          </p:txBody>
        </p:sp>
        <p:grpSp>
          <p:nvGrpSpPr>
            <p:cNvPr id="17" name="Group 16"/>
            <p:cNvGrpSpPr/>
            <p:nvPr/>
          </p:nvGrpSpPr>
          <p:grpSpPr>
            <a:xfrm>
              <a:off x="7756205" y="2946554"/>
              <a:ext cx="243718" cy="432469"/>
              <a:chOff x="6979859" y="2946554"/>
              <a:chExt cx="243718" cy="432469"/>
            </a:xfrm>
          </p:grpSpPr>
          <p:sp>
            <p:nvSpPr>
              <p:cNvPr id="31" name="Rectangle 30"/>
              <p:cNvSpPr/>
              <p:nvPr/>
            </p:nvSpPr>
            <p:spPr>
              <a:xfrm>
                <a:off x="6979859" y="2946554"/>
                <a:ext cx="243718" cy="432469"/>
              </a:xfrm>
              <a:prstGeom prst="rect">
                <a:avLst/>
              </a:prstGeom>
              <a:solidFill>
                <a:srgbClr val="E7E6E6"/>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32" name="Oval 31"/>
              <p:cNvSpPr/>
              <p:nvPr/>
            </p:nvSpPr>
            <p:spPr>
              <a:xfrm>
                <a:off x="7025518" y="3076791"/>
                <a:ext cx="147888" cy="167009"/>
              </a:xfrm>
              <a:prstGeom prst="ellipse">
                <a:avLst/>
              </a:prstGeom>
              <a:solidFill>
                <a:sysClr val="window" lastClr="FFFFFF"/>
              </a:solidFill>
              <a:ln w="34925" cap="flat" cmpd="sng" algn="ctr">
                <a:solidFill>
                  <a:srgbClr val="C00000"/>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b="0" dirty="0">
                  <a:solidFill>
                    <a:prstClr val="white"/>
                  </a:solidFill>
                  <a:latin typeface="Calibri" panose="020F0502020204030204"/>
                </a:endParaRPr>
              </a:p>
            </p:txBody>
          </p:sp>
        </p:grpSp>
        <p:grpSp>
          <p:nvGrpSpPr>
            <p:cNvPr id="18" name="Group 17"/>
            <p:cNvGrpSpPr/>
            <p:nvPr/>
          </p:nvGrpSpPr>
          <p:grpSpPr>
            <a:xfrm>
              <a:off x="8532551" y="2946554"/>
              <a:ext cx="243718" cy="432469"/>
              <a:chOff x="6979859" y="2946554"/>
              <a:chExt cx="243718" cy="432469"/>
            </a:xfrm>
          </p:grpSpPr>
          <p:sp>
            <p:nvSpPr>
              <p:cNvPr id="29" name="Rectangle 28"/>
              <p:cNvSpPr/>
              <p:nvPr/>
            </p:nvSpPr>
            <p:spPr>
              <a:xfrm>
                <a:off x="6979859" y="2946554"/>
                <a:ext cx="243718" cy="432469"/>
              </a:xfrm>
              <a:prstGeom prst="rect">
                <a:avLst/>
              </a:prstGeom>
              <a:solidFill>
                <a:srgbClr val="E7E6E6"/>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30" name="Oval 29"/>
              <p:cNvSpPr/>
              <p:nvPr/>
            </p:nvSpPr>
            <p:spPr>
              <a:xfrm>
                <a:off x="7025518" y="3076791"/>
                <a:ext cx="147888" cy="167009"/>
              </a:xfrm>
              <a:prstGeom prst="ellipse">
                <a:avLst/>
              </a:prstGeom>
              <a:solidFill>
                <a:sysClr val="window" lastClr="FFFFFF"/>
              </a:solidFill>
              <a:ln w="34925" cap="flat" cmpd="sng" algn="ctr">
                <a:solidFill>
                  <a:srgbClr val="C00000"/>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b="0" dirty="0">
                  <a:solidFill>
                    <a:prstClr val="white"/>
                  </a:solidFill>
                  <a:latin typeface="Calibri" panose="020F0502020204030204"/>
                </a:endParaRPr>
              </a:p>
            </p:txBody>
          </p:sp>
        </p:grpSp>
        <p:grpSp>
          <p:nvGrpSpPr>
            <p:cNvPr id="19" name="Group 18"/>
            <p:cNvGrpSpPr/>
            <p:nvPr/>
          </p:nvGrpSpPr>
          <p:grpSpPr>
            <a:xfrm>
              <a:off x="9308897" y="2946554"/>
              <a:ext cx="243718" cy="432469"/>
              <a:chOff x="6979859" y="2946554"/>
              <a:chExt cx="243718" cy="432469"/>
            </a:xfrm>
          </p:grpSpPr>
          <p:sp>
            <p:nvSpPr>
              <p:cNvPr id="27" name="Rectangle 26"/>
              <p:cNvSpPr/>
              <p:nvPr/>
            </p:nvSpPr>
            <p:spPr>
              <a:xfrm>
                <a:off x="6979859" y="2946554"/>
                <a:ext cx="243718" cy="432469"/>
              </a:xfrm>
              <a:prstGeom prst="rect">
                <a:avLst/>
              </a:prstGeom>
              <a:solidFill>
                <a:srgbClr val="E7E6E6"/>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28" name="Oval 27"/>
              <p:cNvSpPr/>
              <p:nvPr/>
            </p:nvSpPr>
            <p:spPr>
              <a:xfrm>
                <a:off x="7025518" y="3076791"/>
                <a:ext cx="147888" cy="167009"/>
              </a:xfrm>
              <a:prstGeom prst="ellipse">
                <a:avLst/>
              </a:prstGeom>
              <a:solidFill>
                <a:sysClr val="window" lastClr="FFFFFF"/>
              </a:solidFill>
              <a:ln w="34925" cap="flat" cmpd="sng" algn="ctr">
                <a:solidFill>
                  <a:srgbClr val="C00000"/>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b="0" dirty="0">
                  <a:solidFill>
                    <a:prstClr val="white"/>
                  </a:solidFill>
                  <a:latin typeface="Calibri" panose="020F0502020204030204"/>
                </a:endParaRPr>
              </a:p>
            </p:txBody>
          </p:sp>
        </p:grpSp>
        <p:grpSp>
          <p:nvGrpSpPr>
            <p:cNvPr id="20" name="Group 19"/>
            <p:cNvGrpSpPr/>
            <p:nvPr/>
          </p:nvGrpSpPr>
          <p:grpSpPr>
            <a:xfrm>
              <a:off x="10085243" y="2946554"/>
              <a:ext cx="243718" cy="432469"/>
              <a:chOff x="6979859" y="2946554"/>
              <a:chExt cx="243718" cy="432469"/>
            </a:xfrm>
          </p:grpSpPr>
          <p:sp>
            <p:nvSpPr>
              <p:cNvPr id="25" name="Rectangle 24"/>
              <p:cNvSpPr/>
              <p:nvPr/>
            </p:nvSpPr>
            <p:spPr>
              <a:xfrm>
                <a:off x="6979859" y="2946554"/>
                <a:ext cx="243718" cy="432469"/>
              </a:xfrm>
              <a:prstGeom prst="rect">
                <a:avLst/>
              </a:prstGeom>
              <a:solidFill>
                <a:srgbClr val="E7E6E6"/>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26" name="Oval 25"/>
              <p:cNvSpPr/>
              <p:nvPr/>
            </p:nvSpPr>
            <p:spPr>
              <a:xfrm>
                <a:off x="7025518" y="3076791"/>
                <a:ext cx="147888" cy="167009"/>
              </a:xfrm>
              <a:prstGeom prst="ellipse">
                <a:avLst/>
              </a:prstGeom>
              <a:solidFill>
                <a:sysClr val="window" lastClr="FFFFFF"/>
              </a:solidFill>
              <a:ln w="34925" cap="flat" cmpd="sng" algn="ctr">
                <a:solidFill>
                  <a:srgbClr val="C00000"/>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b="0" dirty="0">
                  <a:solidFill>
                    <a:prstClr val="white"/>
                  </a:solidFill>
                  <a:latin typeface="Calibri" panose="020F0502020204030204"/>
                </a:endParaRPr>
              </a:p>
            </p:txBody>
          </p:sp>
        </p:grpSp>
        <p:grpSp>
          <p:nvGrpSpPr>
            <p:cNvPr id="21" name="Group 20"/>
            <p:cNvGrpSpPr/>
            <p:nvPr/>
          </p:nvGrpSpPr>
          <p:grpSpPr>
            <a:xfrm>
              <a:off x="10861589" y="2946554"/>
              <a:ext cx="243718" cy="432469"/>
              <a:chOff x="6979859" y="2946554"/>
              <a:chExt cx="243718" cy="432469"/>
            </a:xfrm>
          </p:grpSpPr>
          <p:sp>
            <p:nvSpPr>
              <p:cNvPr id="23" name="Rectangle 22"/>
              <p:cNvSpPr/>
              <p:nvPr/>
            </p:nvSpPr>
            <p:spPr>
              <a:xfrm>
                <a:off x="6979859" y="2946554"/>
                <a:ext cx="243718" cy="432469"/>
              </a:xfrm>
              <a:prstGeom prst="rect">
                <a:avLst/>
              </a:prstGeom>
              <a:solidFill>
                <a:srgbClr val="E7E6E6"/>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24" name="Oval 23"/>
              <p:cNvSpPr/>
              <p:nvPr/>
            </p:nvSpPr>
            <p:spPr>
              <a:xfrm>
                <a:off x="7025518" y="3076791"/>
                <a:ext cx="147888" cy="167009"/>
              </a:xfrm>
              <a:prstGeom prst="ellipse">
                <a:avLst/>
              </a:prstGeom>
              <a:solidFill>
                <a:sysClr val="window" lastClr="FFFFFF"/>
              </a:solidFill>
              <a:ln w="34925" cap="flat" cmpd="sng" algn="ctr">
                <a:solidFill>
                  <a:srgbClr val="C00000"/>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b="0" dirty="0">
                  <a:solidFill>
                    <a:prstClr val="white"/>
                  </a:solidFill>
                  <a:latin typeface="Calibri" panose="020F0502020204030204"/>
                </a:endParaRPr>
              </a:p>
            </p:txBody>
          </p:sp>
        </p:grpSp>
        <p:sp>
          <p:nvSpPr>
            <p:cNvPr id="22" name="Rectangle 21"/>
            <p:cNvSpPr/>
            <p:nvPr/>
          </p:nvSpPr>
          <p:spPr>
            <a:xfrm>
              <a:off x="6706372" y="3374520"/>
              <a:ext cx="4650114" cy="47503"/>
            </a:xfrm>
            <a:prstGeom prst="rect">
              <a:avLst/>
            </a:prstGeom>
            <a:pattFill prst="wdDnDiag">
              <a:fgClr>
                <a:sysClr val="windowText" lastClr="000000"/>
              </a:fgClr>
              <a:bgClr>
                <a:sysClr val="window" lastClr="FFFFFF"/>
              </a:bgClr>
            </a:pattFill>
            <a:ln w="12700" cap="flat" cmpd="sng" algn="ctr">
              <a:solidFill>
                <a:srgbClr val="5B9BD5">
                  <a:shade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b="0" dirty="0">
                <a:solidFill>
                  <a:prstClr val="white"/>
                </a:solidFill>
                <a:latin typeface="Calibri" panose="020F0502020204030204"/>
              </a:endParaRPr>
            </a:p>
          </p:txBody>
        </p:sp>
      </p:grpSp>
      <p:cxnSp>
        <p:nvCxnSpPr>
          <p:cNvPr id="33" name="Straight Connector 32"/>
          <p:cNvCxnSpPr>
            <a:stCxn id="8" idx="2"/>
            <a:endCxn id="16" idx="2"/>
          </p:cNvCxnSpPr>
          <p:nvPr/>
        </p:nvCxnSpPr>
        <p:spPr>
          <a:xfrm>
            <a:off x="3810901" y="1154916"/>
            <a:ext cx="426885" cy="501633"/>
          </a:xfrm>
          <a:prstGeom prst="line">
            <a:avLst/>
          </a:prstGeom>
          <a:noFill/>
          <a:ln w="6350" cap="flat" cmpd="sng" algn="ctr">
            <a:solidFill>
              <a:sysClr val="windowText" lastClr="000000"/>
            </a:solidFill>
            <a:prstDash val="solid"/>
            <a:miter lim="800000"/>
          </a:ln>
          <a:effectLst/>
        </p:spPr>
      </p:cxnSp>
      <p:cxnSp>
        <p:nvCxnSpPr>
          <p:cNvPr id="34" name="Straight Connector 33"/>
          <p:cNvCxnSpPr>
            <a:stCxn id="8" idx="2"/>
            <a:endCxn id="32" idx="2"/>
          </p:cNvCxnSpPr>
          <p:nvPr/>
        </p:nvCxnSpPr>
        <p:spPr>
          <a:xfrm>
            <a:off x="3810901" y="1154916"/>
            <a:ext cx="1203231" cy="501633"/>
          </a:xfrm>
          <a:prstGeom prst="line">
            <a:avLst/>
          </a:prstGeom>
          <a:noFill/>
          <a:ln w="6350" cap="flat" cmpd="sng" algn="ctr">
            <a:solidFill>
              <a:sysClr val="windowText" lastClr="000000"/>
            </a:solidFill>
            <a:prstDash val="solid"/>
            <a:miter lim="800000"/>
          </a:ln>
          <a:effectLst/>
        </p:spPr>
      </p:cxnSp>
      <p:cxnSp>
        <p:nvCxnSpPr>
          <p:cNvPr id="35" name="Straight Connector 34"/>
          <p:cNvCxnSpPr>
            <a:stCxn id="6" idx="2"/>
          </p:cNvCxnSpPr>
          <p:nvPr/>
        </p:nvCxnSpPr>
        <p:spPr>
          <a:xfrm>
            <a:off x="6858000" y="1066800"/>
            <a:ext cx="131154" cy="780915"/>
          </a:xfrm>
          <a:prstGeom prst="line">
            <a:avLst/>
          </a:prstGeom>
          <a:noFill/>
          <a:ln w="6350" cap="flat" cmpd="sng" algn="ctr">
            <a:solidFill>
              <a:sysClr val="windowText" lastClr="000000"/>
            </a:solidFill>
            <a:prstDash val="solid"/>
            <a:miter lim="800000"/>
          </a:ln>
          <a:effectLst/>
        </p:spPr>
      </p:cxnSp>
      <p:pic>
        <p:nvPicPr>
          <p:cNvPr id="36" name="Picture 35"/>
          <p:cNvPicPr>
            <a:picLocks noChangeAspect="1"/>
          </p:cNvPicPr>
          <p:nvPr/>
        </p:nvPicPr>
        <p:blipFill>
          <a:blip r:embed="rId2"/>
          <a:stretch>
            <a:fillRect/>
          </a:stretch>
        </p:blipFill>
        <p:spPr>
          <a:xfrm>
            <a:off x="3221448" y="2365589"/>
            <a:ext cx="2781300" cy="2073776"/>
          </a:xfrm>
          <a:prstGeom prst="rect">
            <a:avLst/>
          </a:prstGeom>
        </p:spPr>
      </p:pic>
      <p:pic>
        <p:nvPicPr>
          <p:cNvPr id="37" name="Picture 3" descr="image00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019800" y="2349778"/>
            <a:ext cx="30480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7"/>
          <p:cNvPicPr>
            <a:picLocks noChangeAspect="1"/>
          </p:cNvPicPr>
          <p:nvPr/>
        </p:nvPicPr>
        <p:blipFill rotWithShape="1">
          <a:blip r:embed="rId4"/>
          <a:srcRect b="31139"/>
          <a:stretch/>
        </p:blipFill>
        <p:spPr>
          <a:xfrm>
            <a:off x="6019800" y="3657600"/>
            <a:ext cx="3063778" cy="1574496"/>
          </a:xfrm>
          <a:prstGeom prst="rect">
            <a:avLst/>
          </a:prstGeom>
        </p:spPr>
      </p:pic>
      <p:sp>
        <p:nvSpPr>
          <p:cNvPr id="39" name="TextBox 38"/>
          <p:cNvSpPr txBox="1"/>
          <p:nvPr/>
        </p:nvSpPr>
        <p:spPr>
          <a:xfrm>
            <a:off x="4266478" y="2048999"/>
            <a:ext cx="2149050" cy="307777"/>
          </a:xfrm>
          <a:prstGeom prst="rect">
            <a:avLst/>
          </a:prstGeom>
          <a:noFill/>
        </p:spPr>
        <p:txBody>
          <a:bodyPr wrap="none" rtlCol="0">
            <a:spAutoFit/>
          </a:bodyPr>
          <a:lstStyle/>
          <a:p>
            <a:pPr algn="l" eaLnBrk="1" fontAlgn="auto" hangingPunct="1">
              <a:spcBef>
                <a:spcPts val="0"/>
              </a:spcBef>
              <a:spcAft>
                <a:spcPts val="0"/>
              </a:spcAft>
              <a:defRPr/>
            </a:pPr>
            <a:r>
              <a:rPr lang="en-US" sz="1400" b="0" i="1" kern="0" dirty="0">
                <a:solidFill>
                  <a:prstClr val="black"/>
                </a:solidFill>
                <a:latin typeface="Calibri"/>
                <a:ea typeface="+mn-ea"/>
              </a:rPr>
              <a:t>Conductive Bracket/Saddle</a:t>
            </a:r>
          </a:p>
        </p:txBody>
      </p:sp>
      <p:cxnSp>
        <p:nvCxnSpPr>
          <p:cNvPr id="40" name="Straight Connector 39"/>
          <p:cNvCxnSpPr>
            <a:stCxn id="39" idx="3"/>
            <a:endCxn id="27" idx="1"/>
          </p:cNvCxnSpPr>
          <p:nvPr/>
        </p:nvCxnSpPr>
        <p:spPr>
          <a:xfrm flipV="1">
            <a:off x="6415528" y="1659042"/>
            <a:ext cx="105637" cy="543846"/>
          </a:xfrm>
          <a:prstGeom prst="line">
            <a:avLst/>
          </a:prstGeom>
          <a:noFill/>
          <a:ln w="6350" cap="flat" cmpd="sng" algn="ctr">
            <a:solidFill>
              <a:sysClr val="windowText" lastClr="000000"/>
            </a:solidFill>
            <a:prstDash val="solid"/>
            <a:miter lim="800000"/>
          </a:ln>
          <a:effectLst/>
        </p:spPr>
      </p:cxnSp>
      <p:sp>
        <p:nvSpPr>
          <p:cNvPr id="41" name="TextBox 40"/>
          <p:cNvSpPr txBox="1"/>
          <p:nvPr/>
        </p:nvSpPr>
        <p:spPr>
          <a:xfrm>
            <a:off x="6019003" y="4932022"/>
            <a:ext cx="1464696" cy="307777"/>
          </a:xfrm>
          <a:prstGeom prst="rect">
            <a:avLst/>
          </a:prstGeom>
          <a:noFill/>
        </p:spPr>
        <p:txBody>
          <a:bodyPr wrap="none" rtlCol="0">
            <a:spAutoFit/>
          </a:bodyPr>
          <a:lstStyle/>
          <a:p>
            <a:pPr algn="l" eaLnBrk="1" fontAlgn="auto" hangingPunct="1">
              <a:spcBef>
                <a:spcPts val="0"/>
              </a:spcBef>
              <a:spcAft>
                <a:spcPts val="0"/>
              </a:spcAft>
              <a:defRPr/>
            </a:pPr>
            <a:r>
              <a:rPr lang="en-US" sz="1400" b="0" i="1" kern="0" dirty="0">
                <a:solidFill>
                  <a:prstClr val="white"/>
                </a:solidFill>
                <a:latin typeface="Calibri"/>
                <a:ea typeface="+mn-ea"/>
              </a:rPr>
              <a:t>Bracket Assembly</a:t>
            </a:r>
          </a:p>
        </p:txBody>
      </p:sp>
      <p:sp>
        <p:nvSpPr>
          <p:cNvPr id="42" name="TextBox 41"/>
          <p:cNvSpPr txBox="1"/>
          <p:nvPr/>
        </p:nvSpPr>
        <p:spPr>
          <a:xfrm>
            <a:off x="6043530" y="3282683"/>
            <a:ext cx="1141659" cy="307777"/>
          </a:xfrm>
          <a:prstGeom prst="rect">
            <a:avLst/>
          </a:prstGeom>
          <a:noFill/>
        </p:spPr>
        <p:txBody>
          <a:bodyPr wrap="none" rtlCol="0">
            <a:spAutoFit/>
          </a:bodyPr>
          <a:lstStyle/>
          <a:p>
            <a:pPr algn="l" eaLnBrk="1" fontAlgn="auto" hangingPunct="1">
              <a:spcBef>
                <a:spcPts val="0"/>
              </a:spcBef>
              <a:spcAft>
                <a:spcPts val="0"/>
              </a:spcAft>
              <a:defRPr/>
            </a:pPr>
            <a:r>
              <a:rPr lang="en-US" sz="1400" b="0" i="1" kern="0" dirty="0">
                <a:solidFill>
                  <a:prstClr val="black"/>
                </a:solidFill>
                <a:latin typeface="Calibri"/>
                <a:ea typeface="+mn-ea"/>
              </a:rPr>
              <a:t>Cross Section</a:t>
            </a:r>
          </a:p>
        </p:txBody>
      </p:sp>
      <p:sp>
        <p:nvSpPr>
          <p:cNvPr id="43" name="TextBox 91"/>
          <p:cNvSpPr txBox="1"/>
          <p:nvPr/>
        </p:nvSpPr>
        <p:spPr>
          <a:xfrm>
            <a:off x="8308400" y="1905000"/>
            <a:ext cx="683200"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400" b="0" i="1" dirty="0">
                <a:solidFill>
                  <a:prstClr val="black"/>
                </a:solidFill>
                <a:latin typeface="Calibri" panose="020F0502020204030204"/>
              </a:rPr>
              <a:t>~1.00’’</a:t>
            </a:r>
          </a:p>
        </p:txBody>
      </p:sp>
      <p:pic>
        <p:nvPicPr>
          <p:cNvPr id="44" name="Picture 43"/>
          <p:cNvPicPr>
            <a:picLocks noChangeAspect="1"/>
          </p:cNvPicPr>
          <p:nvPr/>
        </p:nvPicPr>
        <p:blipFill>
          <a:blip r:embed="rId5"/>
          <a:stretch>
            <a:fillRect/>
          </a:stretch>
        </p:blipFill>
        <p:spPr>
          <a:xfrm>
            <a:off x="3221448" y="4485907"/>
            <a:ext cx="2781300" cy="1781376"/>
          </a:xfrm>
          <a:prstGeom prst="rect">
            <a:avLst/>
          </a:prstGeom>
        </p:spPr>
      </p:pic>
      <p:pic>
        <p:nvPicPr>
          <p:cNvPr id="45" name="Picture 44"/>
          <p:cNvPicPr>
            <a:picLocks noChangeAspect="1"/>
          </p:cNvPicPr>
          <p:nvPr/>
        </p:nvPicPr>
        <p:blipFill rotWithShape="1">
          <a:blip r:embed="rId6"/>
          <a:srcRect l="7630" t="16352" r="36025" b="4940"/>
          <a:stretch/>
        </p:blipFill>
        <p:spPr>
          <a:xfrm>
            <a:off x="6078948" y="5286007"/>
            <a:ext cx="2286000" cy="1318546"/>
          </a:xfrm>
          <a:prstGeom prst="rect">
            <a:avLst/>
          </a:prstGeom>
        </p:spPr>
      </p:pic>
      <p:sp>
        <p:nvSpPr>
          <p:cNvPr id="46" name="TextBox 45"/>
          <p:cNvSpPr txBox="1"/>
          <p:nvPr/>
        </p:nvSpPr>
        <p:spPr>
          <a:xfrm>
            <a:off x="6040848" y="6314707"/>
            <a:ext cx="1367682" cy="307777"/>
          </a:xfrm>
          <a:prstGeom prst="rect">
            <a:avLst/>
          </a:prstGeom>
          <a:noFill/>
        </p:spPr>
        <p:txBody>
          <a:bodyPr wrap="none" rtlCol="0">
            <a:spAutoFit/>
          </a:bodyPr>
          <a:lstStyle/>
          <a:p>
            <a:pPr algn="l" eaLnBrk="1" fontAlgn="auto" hangingPunct="1">
              <a:spcBef>
                <a:spcPts val="0"/>
              </a:spcBef>
              <a:spcAft>
                <a:spcPts val="0"/>
              </a:spcAft>
              <a:defRPr/>
            </a:pPr>
            <a:r>
              <a:rPr lang="en-US" sz="1400" b="0" i="1" kern="0" dirty="0">
                <a:solidFill>
                  <a:prstClr val="black"/>
                </a:solidFill>
                <a:latin typeface="Calibri"/>
                <a:ea typeface="+mn-ea"/>
              </a:rPr>
              <a:t>Test Orientation</a:t>
            </a:r>
          </a:p>
        </p:txBody>
      </p:sp>
      <p:sp>
        <p:nvSpPr>
          <p:cNvPr id="47" name="TextBox 46"/>
          <p:cNvSpPr txBox="1"/>
          <p:nvPr/>
        </p:nvSpPr>
        <p:spPr>
          <a:xfrm>
            <a:off x="4897848" y="4600207"/>
            <a:ext cx="1112805" cy="307777"/>
          </a:xfrm>
          <a:prstGeom prst="rect">
            <a:avLst/>
          </a:prstGeom>
          <a:noFill/>
        </p:spPr>
        <p:txBody>
          <a:bodyPr wrap="none" rtlCol="0">
            <a:spAutoFit/>
          </a:bodyPr>
          <a:lstStyle/>
          <a:p>
            <a:pPr algn="l" eaLnBrk="1" fontAlgn="auto" hangingPunct="1">
              <a:spcBef>
                <a:spcPts val="0"/>
              </a:spcBef>
              <a:spcAft>
                <a:spcPts val="0"/>
              </a:spcAft>
              <a:defRPr/>
            </a:pPr>
            <a:r>
              <a:rPr lang="en-US" sz="1400" b="0" i="1" kern="0" dirty="0">
                <a:solidFill>
                  <a:prstClr val="white"/>
                </a:solidFill>
                <a:latin typeface="Calibri"/>
                <a:ea typeface="+mn-ea"/>
              </a:rPr>
              <a:t>ISS Deployed</a:t>
            </a:r>
          </a:p>
        </p:txBody>
      </p:sp>
    </p:spTree>
    <p:extLst>
      <p:ext uri="{BB962C8B-B14F-4D97-AF65-F5344CB8AC3E}">
        <p14:creationId xmlns:p14="http://schemas.microsoft.com/office/powerpoint/2010/main" val="2711929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Thermal Radiator Panel Design</a:t>
            </a:r>
            <a:endParaRPr lang="en-US" dirty="0"/>
          </a:p>
        </p:txBody>
      </p:sp>
      <p:sp>
        <p:nvSpPr>
          <p:cNvPr id="4" name="Footer Placeholder 3"/>
          <p:cNvSpPr>
            <a:spLocks noGrp="1"/>
          </p:cNvSpPr>
          <p:nvPr>
            <p:ph type="ftr" sz="quarter" idx="11"/>
          </p:nvPr>
        </p:nvSpPr>
        <p:spPr>
          <a:xfrm>
            <a:off x="2743200" y="6532685"/>
            <a:ext cx="3657600" cy="304800"/>
          </a:xfrm>
        </p:spPr>
        <p:txBody>
          <a:bodyPr/>
          <a:lstStyle/>
          <a:p>
            <a:r>
              <a:rPr lang="en-US" dirty="0"/>
              <a:t>TFAWS 2021 – August 24-26, 2021</a:t>
            </a:r>
          </a:p>
        </p:txBody>
      </p:sp>
      <p:sp>
        <p:nvSpPr>
          <p:cNvPr id="5" name="Slide Number Placeholder 4"/>
          <p:cNvSpPr>
            <a:spLocks noGrp="1"/>
          </p:cNvSpPr>
          <p:nvPr>
            <p:ph type="sldNum" sz="quarter" idx="12"/>
          </p:nvPr>
        </p:nvSpPr>
        <p:spPr/>
        <p:txBody>
          <a:bodyPr/>
          <a:lstStyle/>
          <a:p>
            <a:fld id="{33F42015-0FC7-4B0E-8D2B-76EADF48D957}" type="slidenum">
              <a:rPr lang="en-US" smtClean="0"/>
              <a:pPr/>
              <a:t>8</a:t>
            </a:fld>
            <a:endParaRPr lang="en-US"/>
          </a:p>
        </p:txBody>
      </p:sp>
      <p:grpSp>
        <p:nvGrpSpPr>
          <p:cNvPr id="79" name="Group 78"/>
          <p:cNvGrpSpPr/>
          <p:nvPr/>
        </p:nvGrpSpPr>
        <p:grpSpPr>
          <a:xfrm>
            <a:off x="1002638" y="1201883"/>
            <a:ext cx="183597" cy="856322"/>
            <a:chOff x="1918559" y="638441"/>
            <a:chExt cx="183597" cy="856322"/>
          </a:xfrm>
        </p:grpSpPr>
        <p:cxnSp>
          <p:nvCxnSpPr>
            <p:cNvPr id="80" name="Straight Connector 79"/>
            <p:cNvCxnSpPr/>
            <p:nvPr/>
          </p:nvCxnSpPr>
          <p:spPr>
            <a:xfrm flipV="1">
              <a:off x="1918559" y="638442"/>
              <a:ext cx="0" cy="856321"/>
            </a:xfrm>
            <a:prstGeom prst="line">
              <a:avLst/>
            </a:prstGeom>
            <a:noFill/>
            <a:ln w="6350" cap="flat" cmpd="sng" algn="ctr">
              <a:solidFill>
                <a:srgbClr val="5B9BD5"/>
              </a:solidFill>
              <a:prstDash val="dash"/>
              <a:miter lim="800000"/>
            </a:ln>
            <a:effectLst/>
          </p:spPr>
        </p:cxnSp>
        <p:cxnSp>
          <p:nvCxnSpPr>
            <p:cNvPr id="81" name="Straight Connector 80"/>
            <p:cNvCxnSpPr/>
            <p:nvPr/>
          </p:nvCxnSpPr>
          <p:spPr>
            <a:xfrm flipV="1">
              <a:off x="2102156" y="638441"/>
              <a:ext cx="0" cy="856321"/>
            </a:xfrm>
            <a:prstGeom prst="line">
              <a:avLst/>
            </a:prstGeom>
            <a:noFill/>
            <a:ln w="6350" cap="flat" cmpd="sng" algn="ctr">
              <a:solidFill>
                <a:srgbClr val="5B9BD5"/>
              </a:solidFill>
              <a:prstDash val="dash"/>
              <a:miter lim="800000"/>
            </a:ln>
            <a:effectLst/>
          </p:spPr>
        </p:cxnSp>
      </p:grpSp>
      <p:grpSp>
        <p:nvGrpSpPr>
          <p:cNvPr id="82" name="Group 81"/>
          <p:cNvGrpSpPr/>
          <p:nvPr/>
        </p:nvGrpSpPr>
        <p:grpSpPr>
          <a:xfrm>
            <a:off x="867840" y="2072000"/>
            <a:ext cx="2674202" cy="1722966"/>
            <a:chOff x="4577087" y="4766953"/>
            <a:chExt cx="2674202" cy="1722966"/>
          </a:xfrm>
        </p:grpSpPr>
        <p:sp>
          <p:nvSpPr>
            <p:cNvPr id="83" name="Rectangle 82"/>
            <p:cNvSpPr/>
            <p:nvPr/>
          </p:nvSpPr>
          <p:spPr>
            <a:xfrm>
              <a:off x="4625640" y="4766953"/>
              <a:ext cx="2577096" cy="1722966"/>
            </a:xfrm>
            <a:prstGeom prst="rect">
              <a:avLst/>
            </a:prstGeom>
            <a:solidFill>
              <a:srgbClr val="ED7D31">
                <a:lumMod val="60000"/>
                <a:lumOff val="4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grpSp>
          <p:nvGrpSpPr>
            <p:cNvPr id="84" name="Group 83"/>
            <p:cNvGrpSpPr/>
            <p:nvPr/>
          </p:nvGrpSpPr>
          <p:grpSpPr>
            <a:xfrm>
              <a:off x="5939193" y="4766953"/>
              <a:ext cx="1312096" cy="1722966"/>
              <a:chOff x="5939193" y="4766953"/>
              <a:chExt cx="1312096" cy="1722966"/>
            </a:xfrm>
          </p:grpSpPr>
          <p:sp>
            <p:nvSpPr>
              <p:cNvPr id="94" name="Rectangle 93"/>
              <p:cNvSpPr/>
              <p:nvPr/>
            </p:nvSpPr>
            <p:spPr>
              <a:xfrm>
                <a:off x="5939193" y="4766953"/>
                <a:ext cx="123202" cy="1722966"/>
              </a:xfrm>
              <a:prstGeom prst="rect">
                <a:avLst/>
              </a:prstGeom>
              <a:solidFill>
                <a:srgbClr val="4472C4">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95" name="Rectangle 94"/>
              <p:cNvSpPr/>
              <p:nvPr/>
            </p:nvSpPr>
            <p:spPr>
              <a:xfrm>
                <a:off x="6112763" y="4766953"/>
                <a:ext cx="123202" cy="1722966"/>
              </a:xfrm>
              <a:prstGeom prst="rect">
                <a:avLst/>
              </a:prstGeom>
              <a:solidFill>
                <a:srgbClr val="4472C4">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96" name="Rectangle 95"/>
              <p:cNvSpPr/>
              <p:nvPr/>
            </p:nvSpPr>
            <p:spPr>
              <a:xfrm>
                <a:off x="6286333" y="4766953"/>
                <a:ext cx="123202" cy="1722966"/>
              </a:xfrm>
              <a:prstGeom prst="rect">
                <a:avLst/>
              </a:prstGeom>
              <a:solidFill>
                <a:srgbClr val="4472C4">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97" name="Rectangle 96"/>
              <p:cNvSpPr/>
              <p:nvPr/>
            </p:nvSpPr>
            <p:spPr>
              <a:xfrm>
                <a:off x="6459903" y="4766953"/>
                <a:ext cx="123202" cy="1722966"/>
              </a:xfrm>
              <a:prstGeom prst="rect">
                <a:avLst/>
              </a:prstGeom>
              <a:solidFill>
                <a:srgbClr val="4472C4">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98" name="Rectangle 97"/>
              <p:cNvSpPr/>
              <p:nvPr/>
            </p:nvSpPr>
            <p:spPr>
              <a:xfrm>
                <a:off x="6633473" y="4766953"/>
                <a:ext cx="123202" cy="1722966"/>
              </a:xfrm>
              <a:prstGeom prst="rect">
                <a:avLst/>
              </a:prstGeom>
              <a:solidFill>
                <a:srgbClr val="4472C4">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99" name="Rectangle 98"/>
              <p:cNvSpPr/>
              <p:nvPr/>
            </p:nvSpPr>
            <p:spPr>
              <a:xfrm>
                <a:off x="6807043" y="4766953"/>
                <a:ext cx="123202" cy="1722966"/>
              </a:xfrm>
              <a:prstGeom prst="rect">
                <a:avLst/>
              </a:prstGeom>
              <a:solidFill>
                <a:srgbClr val="4472C4">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100" name="Rectangle 99"/>
              <p:cNvSpPr/>
              <p:nvPr/>
            </p:nvSpPr>
            <p:spPr>
              <a:xfrm>
                <a:off x="6980613" y="4766953"/>
                <a:ext cx="123202" cy="1722966"/>
              </a:xfrm>
              <a:prstGeom prst="rect">
                <a:avLst/>
              </a:prstGeom>
              <a:solidFill>
                <a:srgbClr val="4472C4">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101" name="Rectangle 100"/>
              <p:cNvSpPr/>
              <p:nvPr/>
            </p:nvSpPr>
            <p:spPr>
              <a:xfrm>
                <a:off x="7154183" y="4766953"/>
                <a:ext cx="97106" cy="1722966"/>
              </a:xfrm>
              <a:prstGeom prst="rect">
                <a:avLst/>
              </a:prstGeom>
              <a:solidFill>
                <a:srgbClr val="4472C4">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grpSp>
        <p:grpSp>
          <p:nvGrpSpPr>
            <p:cNvPr id="85" name="Group 84"/>
            <p:cNvGrpSpPr/>
            <p:nvPr/>
          </p:nvGrpSpPr>
          <p:grpSpPr>
            <a:xfrm flipH="1">
              <a:off x="4577087" y="4766953"/>
              <a:ext cx="1312096" cy="1722966"/>
              <a:chOff x="5939193" y="4766953"/>
              <a:chExt cx="1312096" cy="1722966"/>
            </a:xfrm>
          </p:grpSpPr>
          <p:sp>
            <p:nvSpPr>
              <p:cNvPr id="86" name="Rectangle 85"/>
              <p:cNvSpPr/>
              <p:nvPr/>
            </p:nvSpPr>
            <p:spPr>
              <a:xfrm>
                <a:off x="5939193" y="4766953"/>
                <a:ext cx="123202" cy="1722966"/>
              </a:xfrm>
              <a:prstGeom prst="rect">
                <a:avLst/>
              </a:prstGeom>
              <a:solidFill>
                <a:srgbClr val="4472C4">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87" name="Rectangle 86"/>
              <p:cNvSpPr/>
              <p:nvPr/>
            </p:nvSpPr>
            <p:spPr>
              <a:xfrm>
                <a:off x="6112763" y="4766953"/>
                <a:ext cx="123202" cy="1722966"/>
              </a:xfrm>
              <a:prstGeom prst="rect">
                <a:avLst/>
              </a:prstGeom>
              <a:solidFill>
                <a:srgbClr val="4472C4">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88" name="Rectangle 87"/>
              <p:cNvSpPr/>
              <p:nvPr/>
            </p:nvSpPr>
            <p:spPr>
              <a:xfrm>
                <a:off x="6286333" y="4766953"/>
                <a:ext cx="123202" cy="1722966"/>
              </a:xfrm>
              <a:prstGeom prst="rect">
                <a:avLst/>
              </a:prstGeom>
              <a:solidFill>
                <a:srgbClr val="4472C4">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89" name="Rectangle 88"/>
              <p:cNvSpPr/>
              <p:nvPr/>
            </p:nvSpPr>
            <p:spPr>
              <a:xfrm>
                <a:off x="6459903" y="4766953"/>
                <a:ext cx="123202" cy="1722966"/>
              </a:xfrm>
              <a:prstGeom prst="rect">
                <a:avLst/>
              </a:prstGeom>
              <a:solidFill>
                <a:srgbClr val="4472C4">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90" name="Rectangle 89"/>
              <p:cNvSpPr/>
              <p:nvPr/>
            </p:nvSpPr>
            <p:spPr>
              <a:xfrm>
                <a:off x="6633473" y="4766953"/>
                <a:ext cx="123202" cy="1722966"/>
              </a:xfrm>
              <a:prstGeom prst="rect">
                <a:avLst/>
              </a:prstGeom>
              <a:solidFill>
                <a:srgbClr val="4472C4">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91" name="Rectangle 90"/>
              <p:cNvSpPr/>
              <p:nvPr/>
            </p:nvSpPr>
            <p:spPr>
              <a:xfrm>
                <a:off x="6807043" y="4766953"/>
                <a:ext cx="123202" cy="1722966"/>
              </a:xfrm>
              <a:prstGeom prst="rect">
                <a:avLst/>
              </a:prstGeom>
              <a:solidFill>
                <a:srgbClr val="4472C4">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92" name="Rectangle 91"/>
              <p:cNvSpPr/>
              <p:nvPr/>
            </p:nvSpPr>
            <p:spPr>
              <a:xfrm>
                <a:off x="6980613" y="4766953"/>
                <a:ext cx="123202" cy="1722966"/>
              </a:xfrm>
              <a:prstGeom prst="rect">
                <a:avLst/>
              </a:prstGeom>
              <a:solidFill>
                <a:srgbClr val="4472C4">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93" name="Rectangle 92"/>
              <p:cNvSpPr/>
              <p:nvPr/>
            </p:nvSpPr>
            <p:spPr>
              <a:xfrm>
                <a:off x="7154183" y="4766953"/>
                <a:ext cx="97106" cy="1722966"/>
              </a:xfrm>
              <a:prstGeom prst="rect">
                <a:avLst/>
              </a:prstGeom>
              <a:solidFill>
                <a:srgbClr val="4472C4">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grpSp>
      </p:grpSp>
      <p:sp>
        <p:nvSpPr>
          <p:cNvPr id="102" name="Rectangle 101"/>
          <p:cNvSpPr/>
          <p:nvPr/>
        </p:nvSpPr>
        <p:spPr>
          <a:xfrm>
            <a:off x="862677" y="4137334"/>
            <a:ext cx="2674202" cy="120390"/>
          </a:xfrm>
          <a:prstGeom prst="rect">
            <a:avLst/>
          </a:prstGeom>
          <a:solidFill>
            <a:srgbClr val="ED7D31">
              <a:lumMod val="60000"/>
              <a:lumOff val="4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103" name="Rectangle 102"/>
          <p:cNvSpPr/>
          <p:nvPr/>
        </p:nvSpPr>
        <p:spPr>
          <a:xfrm>
            <a:off x="862677" y="1600200"/>
            <a:ext cx="2674202" cy="120390"/>
          </a:xfrm>
          <a:prstGeom prst="rect">
            <a:avLst/>
          </a:prstGeom>
          <a:solidFill>
            <a:srgbClr val="ED7D31">
              <a:lumMod val="60000"/>
              <a:lumOff val="4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grpSp>
        <p:nvGrpSpPr>
          <p:cNvPr id="104" name="Group 103"/>
          <p:cNvGrpSpPr/>
          <p:nvPr/>
        </p:nvGrpSpPr>
        <p:grpSpPr>
          <a:xfrm>
            <a:off x="1003667" y="1728087"/>
            <a:ext cx="2423506" cy="342900"/>
            <a:chOff x="5295900" y="1943100"/>
            <a:chExt cx="1600200" cy="228600"/>
          </a:xfrm>
        </p:grpSpPr>
        <p:cxnSp>
          <p:nvCxnSpPr>
            <p:cNvPr id="105" name="Straight Arrow Connector 104"/>
            <p:cNvCxnSpPr/>
            <p:nvPr/>
          </p:nvCxnSpPr>
          <p:spPr>
            <a:xfrm flipV="1">
              <a:off x="5295900" y="1943100"/>
              <a:ext cx="0" cy="228600"/>
            </a:xfrm>
            <a:prstGeom prst="straightConnector1">
              <a:avLst/>
            </a:prstGeom>
            <a:noFill/>
            <a:ln w="15875" cap="flat" cmpd="sng" algn="ctr">
              <a:solidFill>
                <a:srgbClr val="C00000"/>
              </a:solidFill>
              <a:prstDash val="solid"/>
              <a:miter lim="800000"/>
              <a:tailEnd type="arrow"/>
            </a:ln>
            <a:effectLst/>
          </p:spPr>
        </p:cxnSp>
        <p:cxnSp>
          <p:nvCxnSpPr>
            <p:cNvPr id="106" name="Straight Arrow Connector 105"/>
            <p:cNvCxnSpPr/>
            <p:nvPr/>
          </p:nvCxnSpPr>
          <p:spPr>
            <a:xfrm flipV="1">
              <a:off x="5410200" y="1943100"/>
              <a:ext cx="0" cy="228600"/>
            </a:xfrm>
            <a:prstGeom prst="straightConnector1">
              <a:avLst/>
            </a:prstGeom>
            <a:noFill/>
            <a:ln w="15875" cap="flat" cmpd="sng" algn="ctr">
              <a:solidFill>
                <a:srgbClr val="C00000"/>
              </a:solidFill>
              <a:prstDash val="solid"/>
              <a:miter lim="800000"/>
              <a:tailEnd type="arrow"/>
            </a:ln>
            <a:effectLst/>
          </p:spPr>
        </p:cxnSp>
        <p:cxnSp>
          <p:nvCxnSpPr>
            <p:cNvPr id="107" name="Straight Arrow Connector 106"/>
            <p:cNvCxnSpPr/>
            <p:nvPr/>
          </p:nvCxnSpPr>
          <p:spPr>
            <a:xfrm flipV="1">
              <a:off x="5524500" y="1943100"/>
              <a:ext cx="0" cy="228600"/>
            </a:xfrm>
            <a:prstGeom prst="straightConnector1">
              <a:avLst/>
            </a:prstGeom>
            <a:noFill/>
            <a:ln w="15875" cap="flat" cmpd="sng" algn="ctr">
              <a:solidFill>
                <a:srgbClr val="C00000"/>
              </a:solidFill>
              <a:prstDash val="solid"/>
              <a:miter lim="800000"/>
              <a:tailEnd type="arrow"/>
            </a:ln>
            <a:effectLst/>
          </p:spPr>
        </p:cxnSp>
        <p:cxnSp>
          <p:nvCxnSpPr>
            <p:cNvPr id="108" name="Straight Arrow Connector 107"/>
            <p:cNvCxnSpPr/>
            <p:nvPr/>
          </p:nvCxnSpPr>
          <p:spPr>
            <a:xfrm flipV="1">
              <a:off x="5638800" y="1943100"/>
              <a:ext cx="0" cy="228600"/>
            </a:xfrm>
            <a:prstGeom prst="straightConnector1">
              <a:avLst/>
            </a:prstGeom>
            <a:noFill/>
            <a:ln w="15875" cap="flat" cmpd="sng" algn="ctr">
              <a:solidFill>
                <a:srgbClr val="C00000"/>
              </a:solidFill>
              <a:prstDash val="solid"/>
              <a:miter lim="800000"/>
              <a:tailEnd type="arrow"/>
            </a:ln>
            <a:effectLst/>
          </p:spPr>
        </p:cxnSp>
        <p:cxnSp>
          <p:nvCxnSpPr>
            <p:cNvPr id="109" name="Straight Arrow Connector 108"/>
            <p:cNvCxnSpPr/>
            <p:nvPr/>
          </p:nvCxnSpPr>
          <p:spPr>
            <a:xfrm flipV="1">
              <a:off x="5753100" y="1943100"/>
              <a:ext cx="0" cy="228600"/>
            </a:xfrm>
            <a:prstGeom prst="straightConnector1">
              <a:avLst/>
            </a:prstGeom>
            <a:noFill/>
            <a:ln w="15875" cap="flat" cmpd="sng" algn="ctr">
              <a:solidFill>
                <a:srgbClr val="C00000"/>
              </a:solidFill>
              <a:prstDash val="solid"/>
              <a:miter lim="800000"/>
              <a:tailEnd type="arrow"/>
            </a:ln>
            <a:effectLst/>
          </p:spPr>
        </p:cxnSp>
        <p:cxnSp>
          <p:nvCxnSpPr>
            <p:cNvPr id="110" name="Straight Arrow Connector 109"/>
            <p:cNvCxnSpPr/>
            <p:nvPr/>
          </p:nvCxnSpPr>
          <p:spPr>
            <a:xfrm flipV="1">
              <a:off x="5867400" y="1943100"/>
              <a:ext cx="0" cy="228600"/>
            </a:xfrm>
            <a:prstGeom prst="straightConnector1">
              <a:avLst/>
            </a:prstGeom>
            <a:noFill/>
            <a:ln w="15875" cap="flat" cmpd="sng" algn="ctr">
              <a:solidFill>
                <a:srgbClr val="C00000"/>
              </a:solidFill>
              <a:prstDash val="solid"/>
              <a:miter lim="800000"/>
              <a:tailEnd type="arrow"/>
            </a:ln>
            <a:effectLst/>
          </p:spPr>
        </p:cxnSp>
        <p:cxnSp>
          <p:nvCxnSpPr>
            <p:cNvPr id="111" name="Straight Arrow Connector 110"/>
            <p:cNvCxnSpPr/>
            <p:nvPr/>
          </p:nvCxnSpPr>
          <p:spPr>
            <a:xfrm flipV="1">
              <a:off x="5981700" y="1943100"/>
              <a:ext cx="0" cy="228600"/>
            </a:xfrm>
            <a:prstGeom prst="straightConnector1">
              <a:avLst/>
            </a:prstGeom>
            <a:noFill/>
            <a:ln w="15875" cap="flat" cmpd="sng" algn="ctr">
              <a:solidFill>
                <a:srgbClr val="C00000"/>
              </a:solidFill>
              <a:prstDash val="solid"/>
              <a:miter lim="800000"/>
              <a:tailEnd type="arrow"/>
            </a:ln>
            <a:effectLst/>
          </p:spPr>
        </p:cxnSp>
        <p:cxnSp>
          <p:nvCxnSpPr>
            <p:cNvPr id="112" name="Straight Arrow Connector 111"/>
            <p:cNvCxnSpPr/>
            <p:nvPr/>
          </p:nvCxnSpPr>
          <p:spPr>
            <a:xfrm flipV="1">
              <a:off x="6096000" y="1943100"/>
              <a:ext cx="0" cy="228600"/>
            </a:xfrm>
            <a:prstGeom prst="straightConnector1">
              <a:avLst/>
            </a:prstGeom>
            <a:noFill/>
            <a:ln w="15875" cap="flat" cmpd="sng" algn="ctr">
              <a:solidFill>
                <a:srgbClr val="C00000"/>
              </a:solidFill>
              <a:prstDash val="solid"/>
              <a:miter lim="800000"/>
              <a:tailEnd type="arrow"/>
            </a:ln>
            <a:effectLst/>
          </p:spPr>
        </p:cxnSp>
        <p:cxnSp>
          <p:nvCxnSpPr>
            <p:cNvPr id="113" name="Straight Arrow Connector 112"/>
            <p:cNvCxnSpPr/>
            <p:nvPr/>
          </p:nvCxnSpPr>
          <p:spPr>
            <a:xfrm flipV="1">
              <a:off x="6210300" y="1943100"/>
              <a:ext cx="0" cy="228600"/>
            </a:xfrm>
            <a:prstGeom prst="straightConnector1">
              <a:avLst/>
            </a:prstGeom>
            <a:noFill/>
            <a:ln w="15875" cap="flat" cmpd="sng" algn="ctr">
              <a:solidFill>
                <a:srgbClr val="C00000"/>
              </a:solidFill>
              <a:prstDash val="solid"/>
              <a:miter lim="800000"/>
              <a:tailEnd type="arrow"/>
            </a:ln>
            <a:effectLst/>
          </p:spPr>
        </p:cxnSp>
        <p:cxnSp>
          <p:nvCxnSpPr>
            <p:cNvPr id="114" name="Straight Arrow Connector 113"/>
            <p:cNvCxnSpPr/>
            <p:nvPr/>
          </p:nvCxnSpPr>
          <p:spPr>
            <a:xfrm flipV="1">
              <a:off x="6324600" y="1943100"/>
              <a:ext cx="0" cy="228600"/>
            </a:xfrm>
            <a:prstGeom prst="straightConnector1">
              <a:avLst/>
            </a:prstGeom>
            <a:noFill/>
            <a:ln w="15875" cap="flat" cmpd="sng" algn="ctr">
              <a:solidFill>
                <a:srgbClr val="C00000"/>
              </a:solidFill>
              <a:prstDash val="solid"/>
              <a:miter lim="800000"/>
              <a:tailEnd type="arrow"/>
            </a:ln>
            <a:effectLst/>
          </p:spPr>
        </p:cxnSp>
        <p:cxnSp>
          <p:nvCxnSpPr>
            <p:cNvPr id="115" name="Straight Arrow Connector 114"/>
            <p:cNvCxnSpPr/>
            <p:nvPr/>
          </p:nvCxnSpPr>
          <p:spPr>
            <a:xfrm flipV="1">
              <a:off x="6438900" y="1943100"/>
              <a:ext cx="0" cy="228600"/>
            </a:xfrm>
            <a:prstGeom prst="straightConnector1">
              <a:avLst/>
            </a:prstGeom>
            <a:noFill/>
            <a:ln w="15875" cap="flat" cmpd="sng" algn="ctr">
              <a:solidFill>
                <a:srgbClr val="C00000"/>
              </a:solidFill>
              <a:prstDash val="solid"/>
              <a:miter lim="800000"/>
              <a:tailEnd type="arrow"/>
            </a:ln>
            <a:effectLst/>
          </p:spPr>
        </p:cxnSp>
        <p:cxnSp>
          <p:nvCxnSpPr>
            <p:cNvPr id="116" name="Straight Arrow Connector 115"/>
            <p:cNvCxnSpPr/>
            <p:nvPr/>
          </p:nvCxnSpPr>
          <p:spPr>
            <a:xfrm flipV="1">
              <a:off x="6553200" y="1943100"/>
              <a:ext cx="0" cy="228600"/>
            </a:xfrm>
            <a:prstGeom prst="straightConnector1">
              <a:avLst/>
            </a:prstGeom>
            <a:noFill/>
            <a:ln w="15875" cap="flat" cmpd="sng" algn="ctr">
              <a:solidFill>
                <a:srgbClr val="C00000"/>
              </a:solidFill>
              <a:prstDash val="solid"/>
              <a:miter lim="800000"/>
              <a:tailEnd type="arrow"/>
            </a:ln>
            <a:effectLst/>
          </p:spPr>
        </p:cxnSp>
        <p:cxnSp>
          <p:nvCxnSpPr>
            <p:cNvPr id="117" name="Straight Arrow Connector 116"/>
            <p:cNvCxnSpPr/>
            <p:nvPr/>
          </p:nvCxnSpPr>
          <p:spPr>
            <a:xfrm flipV="1">
              <a:off x="6667500" y="1943100"/>
              <a:ext cx="0" cy="228600"/>
            </a:xfrm>
            <a:prstGeom prst="straightConnector1">
              <a:avLst/>
            </a:prstGeom>
            <a:noFill/>
            <a:ln w="15875" cap="flat" cmpd="sng" algn="ctr">
              <a:solidFill>
                <a:srgbClr val="C00000"/>
              </a:solidFill>
              <a:prstDash val="solid"/>
              <a:miter lim="800000"/>
              <a:tailEnd type="arrow"/>
            </a:ln>
            <a:effectLst/>
          </p:spPr>
        </p:cxnSp>
        <p:cxnSp>
          <p:nvCxnSpPr>
            <p:cNvPr id="118" name="Straight Arrow Connector 117"/>
            <p:cNvCxnSpPr/>
            <p:nvPr/>
          </p:nvCxnSpPr>
          <p:spPr>
            <a:xfrm flipV="1">
              <a:off x="6781800" y="1943100"/>
              <a:ext cx="0" cy="228600"/>
            </a:xfrm>
            <a:prstGeom prst="straightConnector1">
              <a:avLst/>
            </a:prstGeom>
            <a:noFill/>
            <a:ln w="15875" cap="flat" cmpd="sng" algn="ctr">
              <a:solidFill>
                <a:srgbClr val="C00000"/>
              </a:solidFill>
              <a:prstDash val="solid"/>
              <a:miter lim="800000"/>
              <a:tailEnd type="arrow"/>
            </a:ln>
            <a:effectLst/>
          </p:spPr>
        </p:cxnSp>
        <p:cxnSp>
          <p:nvCxnSpPr>
            <p:cNvPr id="119" name="Straight Arrow Connector 118"/>
            <p:cNvCxnSpPr/>
            <p:nvPr/>
          </p:nvCxnSpPr>
          <p:spPr>
            <a:xfrm flipV="1">
              <a:off x="6896100" y="1943100"/>
              <a:ext cx="0" cy="228600"/>
            </a:xfrm>
            <a:prstGeom prst="straightConnector1">
              <a:avLst/>
            </a:prstGeom>
            <a:noFill/>
            <a:ln w="15875" cap="flat" cmpd="sng" algn="ctr">
              <a:solidFill>
                <a:srgbClr val="C00000"/>
              </a:solidFill>
              <a:prstDash val="solid"/>
              <a:miter lim="800000"/>
              <a:tailEnd type="arrow"/>
            </a:ln>
            <a:effectLst/>
          </p:spPr>
        </p:cxnSp>
      </p:grpSp>
      <p:grpSp>
        <p:nvGrpSpPr>
          <p:cNvPr id="120" name="Group 119"/>
          <p:cNvGrpSpPr/>
          <p:nvPr/>
        </p:nvGrpSpPr>
        <p:grpSpPr>
          <a:xfrm>
            <a:off x="993178" y="3794434"/>
            <a:ext cx="2423506" cy="342900"/>
            <a:chOff x="5295900" y="1943100"/>
            <a:chExt cx="1600200" cy="228600"/>
          </a:xfrm>
        </p:grpSpPr>
        <p:cxnSp>
          <p:nvCxnSpPr>
            <p:cNvPr id="121" name="Straight Arrow Connector 120"/>
            <p:cNvCxnSpPr/>
            <p:nvPr/>
          </p:nvCxnSpPr>
          <p:spPr>
            <a:xfrm flipV="1">
              <a:off x="5295900" y="1943100"/>
              <a:ext cx="0" cy="228600"/>
            </a:xfrm>
            <a:prstGeom prst="straightConnector1">
              <a:avLst/>
            </a:prstGeom>
            <a:noFill/>
            <a:ln w="15875" cap="flat" cmpd="sng" algn="ctr">
              <a:solidFill>
                <a:srgbClr val="C00000"/>
              </a:solidFill>
              <a:prstDash val="solid"/>
              <a:miter lim="800000"/>
              <a:tailEnd type="arrow"/>
            </a:ln>
            <a:effectLst/>
          </p:spPr>
        </p:cxnSp>
        <p:cxnSp>
          <p:nvCxnSpPr>
            <p:cNvPr id="122" name="Straight Arrow Connector 121"/>
            <p:cNvCxnSpPr/>
            <p:nvPr/>
          </p:nvCxnSpPr>
          <p:spPr>
            <a:xfrm flipV="1">
              <a:off x="5410200" y="1943100"/>
              <a:ext cx="0" cy="228600"/>
            </a:xfrm>
            <a:prstGeom prst="straightConnector1">
              <a:avLst/>
            </a:prstGeom>
            <a:noFill/>
            <a:ln w="15875" cap="flat" cmpd="sng" algn="ctr">
              <a:solidFill>
                <a:srgbClr val="C00000"/>
              </a:solidFill>
              <a:prstDash val="solid"/>
              <a:miter lim="800000"/>
              <a:tailEnd type="arrow"/>
            </a:ln>
            <a:effectLst/>
          </p:spPr>
        </p:cxnSp>
        <p:cxnSp>
          <p:nvCxnSpPr>
            <p:cNvPr id="123" name="Straight Arrow Connector 122"/>
            <p:cNvCxnSpPr/>
            <p:nvPr/>
          </p:nvCxnSpPr>
          <p:spPr>
            <a:xfrm flipV="1">
              <a:off x="5524500" y="1943100"/>
              <a:ext cx="0" cy="228600"/>
            </a:xfrm>
            <a:prstGeom prst="straightConnector1">
              <a:avLst/>
            </a:prstGeom>
            <a:noFill/>
            <a:ln w="15875" cap="flat" cmpd="sng" algn="ctr">
              <a:solidFill>
                <a:srgbClr val="C00000"/>
              </a:solidFill>
              <a:prstDash val="solid"/>
              <a:miter lim="800000"/>
              <a:tailEnd type="arrow"/>
            </a:ln>
            <a:effectLst/>
          </p:spPr>
        </p:cxnSp>
        <p:cxnSp>
          <p:nvCxnSpPr>
            <p:cNvPr id="124" name="Straight Arrow Connector 123"/>
            <p:cNvCxnSpPr/>
            <p:nvPr/>
          </p:nvCxnSpPr>
          <p:spPr>
            <a:xfrm flipV="1">
              <a:off x="5638800" y="1943100"/>
              <a:ext cx="0" cy="228600"/>
            </a:xfrm>
            <a:prstGeom prst="straightConnector1">
              <a:avLst/>
            </a:prstGeom>
            <a:noFill/>
            <a:ln w="15875" cap="flat" cmpd="sng" algn="ctr">
              <a:solidFill>
                <a:srgbClr val="C00000"/>
              </a:solidFill>
              <a:prstDash val="solid"/>
              <a:miter lim="800000"/>
              <a:tailEnd type="arrow"/>
            </a:ln>
            <a:effectLst/>
          </p:spPr>
        </p:cxnSp>
        <p:cxnSp>
          <p:nvCxnSpPr>
            <p:cNvPr id="125" name="Straight Arrow Connector 124"/>
            <p:cNvCxnSpPr/>
            <p:nvPr/>
          </p:nvCxnSpPr>
          <p:spPr>
            <a:xfrm flipV="1">
              <a:off x="5753100" y="1943100"/>
              <a:ext cx="0" cy="228600"/>
            </a:xfrm>
            <a:prstGeom prst="straightConnector1">
              <a:avLst/>
            </a:prstGeom>
            <a:noFill/>
            <a:ln w="15875" cap="flat" cmpd="sng" algn="ctr">
              <a:solidFill>
                <a:srgbClr val="C00000"/>
              </a:solidFill>
              <a:prstDash val="solid"/>
              <a:miter lim="800000"/>
              <a:tailEnd type="arrow"/>
            </a:ln>
            <a:effectLst/>
          </p:spPr>
        </p:cxnSp>
        <p:cxnSp>
          <p:nvCxnSpPr>
            <p:cNvPr id="126" name="Straight Arrow Connector 125"/>
            <p:cNvCxnSpPr/>
            <p:nvPr/>
          </p:nvCxnSpPr>
          <p:spPr>
            <a:xfrm flipV="1">
              <a:off x="5867400" y="1943100"/>
              <a:ext cx="0" cy="228600"/>
            </a:xfrm>
            <a:prstGeom prst="straightConnector1">
              <a:avLst/>
            </a:prstGeom>
            <a:noFill/>
            <a:ln w="15875" cap="flat" cmpd="sng" algn="ctr">
              <a:solidFill>
                <a:srgbClr val="C00000"/>
              </a:solidFill>
              <a:prstDash val="solid"/>
              <a:miter lim="800000"/>
              <a:tailEnd type="arrow"/>
            </a:ln>
            <a:effectLst/>
          </p:spPr>
        </p:cxnSp>
        <p:cxnSp>
          <p:nvCxnSpPr>
            <p:cNvPr id="127" name="Straight Arrow Connector 126"/>
            <p:cNvCxnSpPr/>
            <p:nvPr/>
          </p:nvCxnSpPr>
          <p:spPr>
            <a:xfrm flipV="1">
              <a:off x="5981700" y="1943100"/>
              <a:ext cx="0" cy="228600"/>
            </a:xfrm>
            <a:prstGeom prst="straightConnector1">
              <a:avLst/>
            </a:prstGeom>
            <a:noFill/>
            <a:ln w="15875" cap="flat" cmpd="sng" algn="ctr">
              <a:solidFill>
                <a:srgbClr val="C00000"/>
              </a:solidFill>
              <a:prstDash val="solid"/>
              <a:miter lim="800000"/>
              <a:tailEnd type="arrow"/>
            </a:ln>
            <a:effectLst/>
          </p:spPr>
        </p:cxnSp>
        <p:cxnSp>
          <p:nvCxnSpPr>
            <p:cNvPr id="128" name="Straight Arrow Connector 127"/>
            <p:cNvCxnSpPr/>
            <p:nvPr/>
          </p:nvCxnSpPr>
          <p:spPr>
            <a:xfrm flipV="1">
              <a:off x="6096000" y="1943100"/>
              <a:ext cx="0" cy="228600"/>
            </a:xfrm>
            <a:prstGeom prst="straightConnector1">
              <a:avLst/>
            </a:prstGeom>
            <a:noFill/>
            <a:ln w="15875" cap="flat" cmpd="sng" algn="ctr">
              <a:solidFill>
                <a:srgbClr val="C00000"/>
              </a:solidFill>
              <a:prstDash val="solid"/>
              <a:miter lim="800000"/>
              <a:tailEnd type="arrow"/>
            </a:ln>
            <a:effectLst/>
          </p:spPr>
        </p:cxnSp>
        <p:cxnSp>
          <p:nvCxnSpPr>
            <p:cNvPr id="129" name="Straight Arrow Connector 128"/>
            <p:cNvCxnSpPr/>
            <p:nvPr/>
          </p:nvCxnSpPr>
          <p:spPr>
            <a:xfrm flipV="1">
              <a:off x="6210300" y="1943100"/>
              <a:ext cx="0" cy="228600"/>
            </a:xfrm>
            <a:prstGeom prst="straightConnector1">
              <a:avLst/>
            </a:prstGeom>
            <a:noFill/>
            <a:ln w="15875" cap="flat" cmpd="sng" algn="ctr">
              <a:solidFill>
                <a:srgbClr val="C00000"/>
              </a:solidFill>
              <a:prstDash val="solid"/>
              <a:miter lim="800000"/>
              <a:tailEnd type="arrow"/>
            </a:ln>
            <a:effectLst/>
          </p:spPr>
        </p:cxnSp>
        <p:cxnSp>
          <p:nvCxnSpPr>
            <p:cNvPr id="130" name="Straight Arrow Connector 129"/>
            <p:cNvCxnSpPr/>
            <p:nvPr/>
          </p:nvCxnSpPr>
          <p:spPr>
            <a:xfrm flipV="1">
              <a:off x="6324600" y="1943100"/>
              <a:ext cx="0" cy="228600"/>
            </a:xfrm>
            <a:prstGeom prst="straightConnector1">
              <a:avLst/>
            </a:prstGeom>
            <a:noFill/>
            <a:ln w="15875" cap="flat" cmpd="sng" algn="ctr">
              <a:solidFill>
                <a:srgbClr val="C00000"/>
              </a:solidFill>
              <a:prstDash val="solid"/>
              <a:miter lim="800000"/>
              <a:tailEnd type="arrow"/>
            </a:ln>
            <a:effectLst/>
          </p:spPr>
        </p:cxnSp>
        <p:cxnSp>
          <p:nvCxnSpPr>
            <p:cNvPr id="131" name="Straight Arrow Connector 130"/>
            <p:cNvCxnSpPr/>
            <p:nvPr/>
          </p:nvCxnSpPr>
          <p:spPr>
            <a:xfrm flipV="1">
              <a:off x="6438900" y="1943100"/>
              <a:ext cx="0" cy="228600"/>
            </a:xfrm>
            <a:prstGeom prst="straightConnector1">
              <a:avLst/>
            </a:prstGeom>
            <a:noFill/>
            <a:ln w="15875" cap="flat" cmpd="sng" algn="ctr">
              <a:solidFill>
                <a:srgbClr val="C00000"/>
              </a:solidFill>
              <a:prstDash val="solid"/>
              <a:miter lim="800000"/>
              <a:tailEnd type="arrow"/>
            </a:ln>
            <a:effectLst/>
          </p:spPr>
        </p:cxnSp>
        <p:cxnSp>
          <p:nvCxnSpPr>
            <p:cNvPr id="132" name="Straight Arrow Connector 131"/>
            <p:cNvCxnSpPr/>
            <p:nvPr/>
          </p:nvCxnSpPr>
          <p:spPr>
            <a:xfrm flipV="1">
              <a:off x="6553200" y="1943100"/>
              <a:ext cx="0" cy="228600"/>
            </a:xfrm>
            <a:prstGeom prst="straightConnector1">
              <a:avLst/>
            </a:prstGeom>
            <a:noFill/>
            <a:ln w="15875" cap="flat" cmpd="sng" algn="ctr">
              <a:solidFill>
                <a:srgbClr val="C00000"/>
              </a:solidFill>
              <a:prstDash val="solid"/>
              <a:miter lim="800000"/>
              <a:tailEnd type="arrow"/>
            </a:ln>
            <a:effectLst/>
          </p:spPr>
        </p:cxnSp>
        <p:cxnSp>
          <p:nvCxnSpPr>
            <p:cNvPr id="133" name="Straight Arrow Connector 132"/>
            <p:cNvCxnSpPr/>
            <p:nvPr/>
          </p:nvCxnSpPr>
          <p:spPr>
            <a:xfrm flipV="1">
              <a:off x="6667500" y="1943100"/>
              <a:ext cx="0" cy="228600"/>
            </a:xfrm>
            <a:prstGeom prst="straightConnector1">
              <a:avLst/>
            </a:prstGeom>
            <a:noFill/>
            <a:ln w="15875" cap="flat" cmpd="sng" algn="ctr">
              <a:solidFill>
                <a:srgbClr val="C00000"/>
              </a:solidFill>
              <a:prstDash val="solid"/>
              <a:miter lim="800000"/>
              <a:tailEnd type="arrow"/>
            </a:ln>
            <a:effectLst/>
          </p:spPr>
        </p:cxnSp>
        <p:cxnSp>
          <p:nvCxnSpPr>
            <p:cNvPr id="134" name="Straight Arrow Connector 133"/>
            <p:cNvCxnSpPr/>
            <p:nvPr/>
          </p:nvCxnSpPr>
          <p:spPr>
            <a:xfrm flipV="1">
              <a:off x="6781800" y="1943100"/>
              <a:ext cx="0" cy="228600"/>
            </a:xfrm>
            <a:prstGeom prst="straightConnector1">
              <a:avLst/>
            </a:prstGeom>
            <a:noFill/>
            <a:ln w="15875" cap="flat" cmpd="sng" algn="ctr">
              <a:solidFill>
                <a:srgbClr val="C00000"/>
              </a:solidFill>
              <a:prstDash val="solid"/>
              <a:miter lim="800000"/>
              <a:tailEnd type="arrow"/>
            </a:ln>
            <a:effectLst/>
          </p:spPr>
        </p:cxnSp>
        <p:cxnSp>
          <p:nvCxnSpPr>
            <p:cNvPr id="135" name="Straight Arrow Connector 134"/>
            <p:cNvCxnSpPr/>
            <p:nvPr/>
          </p:nvCxnSpPr>
          <p:spPr>
            <a:xfrm flipV="1">
              <a:off x="6896100" y="1943100"/>
              <a:ext cx="0" cy="228600"/>
            </a:xfrm>
            <a:prstGeom prst="straightConnector1">
              <a:avLst/>
            </a:prstGeom>
            <a:noFill/>
            <a:ln w="15875" cap="flat" cmpd="sng" algn="ctr">
              <a:solidFill>
                <a:srgbClr val="C00000"/>
              </a:solidFill>
              <a:prstDash val="solid"/>
              <a:miter lim="800000"/>
              <a:tailEnd type="arrow"/>
            </a:ln>
            <a:effectLst/>
          </p:spPr>
        </p:cxnSp>
      </p:grpSp>
      <p:cxnSp>
        <p:nvCxnSpPr>
          <p:cNvPr id="136" name="Straight Arrow Connector 135"/>
          <p:cNvCxnSpPr>
            <a:stCxn id="103" idx="3"/>
          </p:cNvCxnSpPr>
          <p:nvPr/>
        </p:nvCxnSpPr>
        <p:spPr>
          <a:xfrm>
            <a:off x="3536879" y="1660395"/>
            <a:ext cx="531361" cy="0"/>
          </a:xfrm>
          <a:prstGeom prst="straightConnector1">
            <a:avLst/>
          </a:prstGeom>
          <a:noFill/>
          <a:ln w="15875" cap="flat" cmpd="sng" algn="ctr">
            <a:solidFill>
              <a:srgbClr val="C00000"/>
            </a:solidFill>
            <a:prstDash val="solid"/>
            <a:miter lim="800000"/>
            <a:tailEnd type="arrow"/>
          </a:ln>
          <a:effectLst/>
        </p:spPr>
      </p:cxnSp>
      <p:cxnSp>
        <p:nvCxnSpPr>
          <p:cNvPr id="137" name="Straight Arrow Connector 136"/>
          <p:cNvCxnSpPr/>
          <p:nvPr/>
        </p:nvCxnSpPr>
        <p:spPr>
          <a:xfrm>
            <a:off x="331316" y="4197529"/>
            <a:ext cx="531361" cy="0"/>
          </a:xfrm>
          <a:prstGeom prst="straightConnector1">
            <a:avLst/>
          </a:prstGeom>
          <a:noFill/>
          <a:ln w="15875" cap="flat" cmpd="sng" algn="ctr">
            <a:solidFill>
              <a:srgbClr val="C00000"/>
            </a:solidFill>
            <a:prstDash val="solid"/>
            <a:miter lim="800000"/>
            <a:tailEnd type="arrow"/>
          </a:ln>
          <a:effectLst/>
        </p:spPr>
      </p:cxnSp>
      <p:sp>
        <p:nvSpPr>
          <p:cNvPr id="138" name="TextBox 137"/>
          <p:cNvSpPr txBox="1"/>
          <p:nvPr/>
        </p:nvSpPr>
        <p:spPr>
          <a:xfrm>
            <a:off x="1708223" y="1306214"/>
            <a:ext cx="842923" cy="307777"/>
          </a:xfrm>
          <a:prstGeom prst="rect">
            <a:avLst/>
          </a:prstGeom>
          <a:noFill/>
        </p:spPr>
        <p:txBody>
          <a:bodyPr wrap="none" rtlCol="0">
            <a:spAutoFit/>
          </a:bodyPr>
          <a:lstStyle/>
          <a:p>
            <a:pPr algn="l" eaLnBrk="1" fontAlgn="auto" hangingPunct="1">
              <a:spcBef>
                <a:spcPts val="0"/>
              </a:spcBef>
              <a:spcAft>
                <a:spcPts val="0"/>
              </a:spcAft>
              <a:defRPr/>
            </a:pPr>
            <a:r>
              <a:rPr lang="en-US" sz="1400" b="0" i="1" kern="0" dirty="0">
                <a:solidFill>
                  <a:prstClr val="black"/>
                </a:solidFill>
                <a:latin typeface="Calibri"/>
                <a:ea typeface="+mn-ea"/>
              </a:rPr>
              <a:t>Manifold</a:t>
            </a:r>
          </a:p>
        </p:txBody>
      </p:sp>
      <p:sp>
        <p:nvSpPr>
          <p:cNvPr id="139" name="TextBox 138"/>
          <p:cNvSpPr txBox="1"/>
          <p:nvPr/>
        </p:nvSpPr>
        <p:spPr>
          <a:xfrm>
            <a:off x="4090194" y="1506506"/>
            <a:ext cx="455574" cy="307777"/>
          </a:xfrm>
          <a:prstGeom prst="rect">
            <a:avLst/>
          </a:prstGeom>
          <a:noFill/>
        </p:spPr>
        <p:txBody>
          <a:bodyPr wrap="none" rtlCol="0">
            <a:spAutoFit/>
          </a:bodyPr>
          <a:lstStyle/>
          <a:p>
            <a:pPr algn="l" eaLnBrk="1" fontAlgn="auto" hangingPunct="1">
              <a:spcBef>
                <a:spcPts val="0"/>
              </a:spcBef>
              <a:spcAft>
                <a:spcPts val="0"/>
              </a:spcAft>
              <a:defRPr/>
            </a:pPr>
            <a:r>
              <a:rPr lang="en-US" sz="1400" b="0" i="1" kern="0" dirty="0">
                <a:solidFill>
                  <a:prstClr val="black"/>
                </a:solidFill>
                <a:latin typeface="Calibri"/>
                <a:ea typeface="+mn-ea"/>
              </a:rPr>
              <a:t>Out</a:t>
            </a:r>
          </a:p>
        </p:txBody>
      </p:sp>
      <p:sp>
        <p:nvSpPr>
          <p:cNvPr id="140" name="TextBox 139"/>
          <p:cNvSpPr txBox="1"/>
          <p:nvPr/>
        </p:nvSpPr>
        <p:spPr>
          <a:xfrm>
            <a:off x="8792" y="4043640"/>
            <a:ext cx="322524" cy="307777"/>
          </a:xfrm>
          <a:prstGeom prst="rect">
            <a:avLst/>
          </a:prstGeom>
          <a:noFill/>
        </p:spPr>
        <p:txBody>
          <a:bodyPr wrap="none" rtlCol="0">
            <a:spAutoFit/>
          </a:bodyPr>
          <a:lstStyle/>
          <a:p>
            <a:pPr algn="l" eaLnBrk="1" fontAlgn="auto" hangingPunct="1">
              <a:spcBef>
                <a:spcPts val="0"/>
              </a:spcBef>
              <a:spcAft>
                <a:spcPts val="0"/>
              </a:spcAft>
              <a:defRPr/>
            </a:pPr>
            <a:r>
              <a:rPr lang="en-US" sz="1400" b="0" i="1" kern="0" dirty="0">
                <a:solidFill>
                  <a:prstClr val="black"/>
                </a:solidFill>
                <a:latin typeface="Calibri"/>
                <a:ea typeface="+mn-ea"/>
              </a:rPr>
              <a:t>In</a:t>
            </a:r>
          </a:p>
        </p:txBody>
      </p:sp>
      <p:cxnSp>
        <p:nvCxnSpPr>
          <p:cNvPr id="141" name="Straight Connector 140"/>
          <p:cNvCxnSpPr/>
          <p:nvPr/>
        </p:nvCxnSpPr>
        <p:spPr>
          <a:xfrm>
            <a:off x="3536879" y="2070987"/>
            <a:ext cx="1008889" cy="0"/>
          </a:xfrm>
          <a:prstGeom prst="line">
            <a:avLst/>
          </a:prstGeom>
          <a:noFill/>
          <a:ln w="6350" cap="flat" cmpd="sng" algn="ctr">
            <a:solidFill>
              <a:srgbClr val="5B9BD5"/>
            </a:solidFill>
            <a:prstDash val="dash"/>
            <a:miter lim="800000"/>
          </a:ln>
          <a:effectLst/>
        </p:spPr>
      </p:cxnSp>
      <p:cxnSp>
        <p:nvCxnSpPr>
          <p:cNvPr id="142" name="Straight Connector 141"/>
          <p:cNvCxnSpPr/>
          <p:nvPr/>
        </p:nvCxnSpPr>
        <p:spPr>
          <a:xfrm>
            <a:off x="3563795" y="3794434"/>
            <a:ext cx="1008889" cy="0"/>
          </a:xfrm>
          <a:prstGeom prst="line">
            <a:avLst/>
          </a:prstGeom>
          <a:noFill/>
          <a:ln w="6350" cap="flat" cmpd="sng" algn="ctr">
            <a:solidFill>
              <a:srgbClr val="5B9BD5"/>
            </a:solidFill>
            <a:prstDash val="dash"/>
            <a:miter lim="800000"/>
          </a:ln>
          <a:effectLst/>
        </p:spPr>
      </p:cxnSp>
      <p:cxnSp>
        <p:nvCxnSpPr>
          <p:cNvPr id="143" name="Straight Connector 142"/>
          <p:cNvCxnSpPr/>
          <p:nvPr/>
        </p:nvCxnSpPr>
        <p:spPr>
          <a:xfrm>
            <a:off x="862677" y="4351417"/>
            <a:ext cx="0" cy="511880"/>
          </a:xfrm>
          <a:prstGeom prst="line">
            <a:avLst/>
          </a:prstGeom>
          <a:noFill/>
          <a:ln w="6350" cap="flat" cmpd="sng" algn="ctr">
            <a:solidFill>
              <a:srgbClr val="5B9BD5"/>
            </a:solidFill>
            <a:prstDash val="dash"/>
            <a:miter lim="800000"/>
          </a:ln>
          <a:effectLst/>
        </p:spPr>
      </p:cxnSp>
      <p:cxnSp>
        <p:nvCxnSpPr>
          <p:cNvPr id="144" name="Straight Connector 143"/>
          <p:cNvCxnSpPr/>
          <p:nvPr/>
        </p:nvCxnSpPr>
        <p:spPr>
          <a:xfrm>
            <a:off x="3536879" y="4351417"/>
            <a:ext cx="0" cy="511880"/>
          </a:xfrm>
          <a:prstGeom prst="line">
            <a:avLst/>
          </a:prstGeom>
          <a:noFill/>
          <a:ln w="6350" cap="flat" cmpd="sng" algn="ctr">
            <a:solidFill>
              <a:srgbClr val="5B9BD5"/>
            </a:solidFill>
            <a:prstDash val="dash"/>
            <a:miter lim="800000"/>
          </a:ln>
          <a:effectLst/>
        </p:spPr>
      </p:cxnSp>
      <p:cxnSp>
        <p:nvCxnSpPr>
          <p:cNvPr id="145" name="Straight Arrow Connector 144"/>
          <p:cNvCxnSpPr/>
          <p:nvPr/>
        </p:nvCxnSpPr>
        <p:spPr>
          <a:xfrm>
            <a:off x="3953940" y="2070987"/>
            <a:ext cx="0" cy="1723447"/>
          </a:xfrm>
          <a:prstGeom prst="straightConnector1">
            <a:avLst/>
          </a:prstGeom>
          <a:noFill/>
          <a:ln w="6350" cap="flat" cmpd="sng" algn="ctr">
            <a:solidFill>
              <a:srgbClr val="5B9BD5"/>
            </a:solidFill>
            <a:prstDash val="solid"/>
            <a:miter lim="800000"/>
            <a:headEnd type="triangle"/>
            <a:tailEnd type="triangle"/>
          </a:ln>
          <a:effectLst/>
        </p:spPr>
      </p:cxnSp>
      <p:cxnSp>
        <p:nvCxnSpPr>
          <p:cNvPr id="146" name="Straight Arrow Connector 145"/>
          <p:cNvCxnSpPr/>
          <p:nvPr/>
        </p:nvCxnSpPr>
        <p:spPr>
          <a:xfrm>
            <a:off x="862677" y="4607357"/>
            <a:ext cx="2674202" cy="0"/>
          </a:xfrm>
          <a:prstGeom prst="straightConnector1">
            <a:avLst/>
          </a:prstGeom>
          <a:noFill/>
          <a:ln w="6350" cap="flat" cmpd="sng" algn="ctr">
            <a:solidFill>
              <a:srgbClr val="5B9BD5"/>
            </a:solidFill>
            <a:prstDash val="solid"/>
            <a:miter lim="800000"/>
            <a:headEnd type="triangle"/>
            <a:tailEnd type="triangle"/>
          </a:ln>
          <a:effectLst/>
        </p:spPr>
      </p:cxnSp>
      <p:sp>
        <p:nvSpPr>
          <p:cNvPr id="147" name="TextBox 146"/>
          <p:cNvSpPr txBox="1"/>
          <p:nvPr/>
        </p:nvSpPr>
        <p:spPr>
          <a:xfrm>
            <a:off x="3983337" y="2706274"/>
            <a:ext cx="418704" cy="307777"/>
          </a:xfrm>
          <a:prstGeom prst="rect">
            <a:avLst/>
          </a:prstGeom>
          <a:noFill/>
        </p:spPr>
        <p:txBody>
          <a:bodyPr wrap="none" rtlCol="0">
            <a:spAutoFit/>
          </a:bodyPr>
          <a:lstStyle/>
          <a:p>
            <a:pPr algn="l" eaLnBrk="1" fontAlgn="auto" hangingPunct="1">
              <a:spcBef>
                <a:spcPts val="0"/>
              </a:spcBef>
              <a:spcAft>
                <a:spcPts val="0"/>
              </a:spcAft>
              <a:defRPr/>
            </a:pPr>
            <a:r>
              <a:rPr lang="en-US" sz="1400" b="0" i="1" kern="0" dirty="0">
                <a:solidFill>
                  <a:prstClr val="black"/>
                </a:solidFill>
                <a:latin typeface="Calibri"/>
                <a:ea typeface="+mn-ea"/>
              </a:rPr>
              <a:t>2m</a:t>
            </a:r>
          </a:p>
        </p:txBody>
      </p:sp>
      <p:sp>
        <p:nvSpPr>
          <p:cNvPr id="148" name="TextBox 147"/>
          <p:cNvSpPr txBox="1"/>
          <p:nvPr/>
        </p:nvSpPr>
        <p:spPr>
          <a:xfrm>
            <a:off x="1920332" y="4584906"/>
            <a:ext cx="418704" cy="307777"/>
          </a:xfrm>
          <a:prstGeom prst="rect">
            <a:avLst/>
          </a:prstGeom>
          <a:noFill/>
        </p:spPr>
        <p:txBody>
          <a:bodyPr wrap="none" rtlCol="0">
            <a:spAutoFit/>
          </a:bodyPr>
          <a:lstStyle/>
          <a:p>
            <a:pPr algn="l" eaLnBrk="1" fontAlgn="auto" hangingPunct="1">
              <a:spcBef>
                <a:spcPts val="0"/>
              </a:spcBef>
              <a:spcAft>
                <a:spcPts val="0"/>
              </a:spcAft>
              <a:defRPr/>
            </a:pPr>
            <a:r>
              <a:rPr lang="en-US" sz="1400" b="0" i="1" kern="0" dirty="0">
                <a:solidFill>
                  <a:prstClr val="black"/>
                </a:solidFill>
                <a:latin typeface="Calibri"/>
                <a:ea typeface="+mn-ea"/>
              </a:rPr>
              <a:t>3m</a:t>
            </a:r>
          </a:p>
        </p:txBody>
      </p:sp>
      <p:cxnSp>
        <p:nvCxnSpPr>
          <p:cNvPr id="149" name="Straight Arrow Connector 148"/>
          <p:cNvCxnSpPr/>
          <p:nvPr/>
        </p:nvCxnSpPr>
        <p:spPr>
          <a:xfrm>
            <a:off x="703829" y="1420313"/>
            <a:ext cx="268556" cy="0"/>
          </a:xfrm>
          <a:prstGeom prst="straightConnector1">
            <a:avLst/>
          </a:prstGeom>
          <a:noFill/>
          <a:ln w="6350" cap="flat" cmpd="sng" algn="ctr">
            <a:solidFill>
              <a:sysClr val="windowText" lastClr="000000"/>
            </a:solidFill>
            <a:prstDash val="solid"/>
            <a:miter lim="800000"/>
            <a:tailEnd type="triangle"/>
          </a:ln>
          <a:effectLst/>
        </p:spPr>
      </p:cxnSp>
      <p:cxnSp>
        <p:nvCxnSpPr>
          <p:cNvPr id="150" name="Straight Arrow Connector 149"/>
          <p:cNvCxnSpPr/>
          <p:nvPr/>
        </p:nvCxnSpPr>
        <p:spPr>
          <a:xfrm flipH="1">
            <a:off x="1196323" y="1420313"/>
            <a:ext cx="268556" cy="0"/>
          </a:xfrm>
          <a:prstGeom prst="straightConnector1">
            <a:avLst/>
          </a:prstGeom>
          <a:noFill/>
          <a:ln w="6350" cap="flat" cmpd="sng" algn="ctr">
            <a:solidFill>
              <a:sysClr val="windowText" lastClr="000000"/>
            </a:solidFill>
            <a:prstDash val="solid"/>
            <a:miter lim="800000"/>
            <a:tailEnd type="triangle"/>
          </a:ln>
          <a:effectLst/>
        </p:spPr>
      </p:cxnSp>
      <p:sp>
        <p:nvSpPr>
          <p:cNvPr id="151" name="TextBox 150"/>
          <p:cNvSpPr txBox="1"/>
          <p:nvPr/>
        </p:nvSpPr>
        <p:spPr>
          <a:xfrm>
            <a:off x="655582" y="1116718"/>
            <a:ext cx="348172" cy="307777"/>
          </a:xfrm>
          <a:prstGeom prst="rect">
            <a:avLst/>
          </a:prstGeom>
          <a:noFill/>
        </p:spPr>
        <p:txBody>
          <a:bodyPr wrap="none" rtlCol="0">
            <a:spAutoFit/>
          </a:bodyPr>
          <a:lstStyle/>
          <a:p>
            <a:pPr algn="l" eaLnBrk="1" fontAlgn="auto" hangingPunct="1">
              <a:spcBef>
                <a:spcPts val="0"/>
              </a:spcBef>
              <a:spcAft>
                <a:spcPts val="0"/>
              </a:spcAft>
              <a:defRPr/>
            </a:pPr>
            <a:r>
              <a:rPr lang="en-US" sz="1400" b="0" i="1" kern="0" dirty="0">
                <a:solidFill>
                  <a:prstClr val="black"/>
                </a:solidFill>
                <a:latin typeface="Calibri"/>
                <a:ea typeface="+mn-ea"/>
              </a:rPr>
              <a:t>8”</a:t>
            </a:r>
          </a:p>
        </p:txBody>
      </p:sp>
      <p:pic>
        <p:nvPicPr>
          <p:cNvPr id="152" name="Picture 151"/>
          <p:cNvPicPr>
            <a:picLocks noChangeAspect="1"/>
          </p:cNvPicPr>
          <p:nvPr/>
        </p:nvPicPr>
        <p:blipFill>
          <a:blip r:embed="rId2"/>
          <a:stretch>
            <a:fillRect/>
          </a:stretch>
        </p:blipFill>
        <p:spPr>
          <a:xfrm>
            <a:off x="4467963" y="762000"/>
            <a:ext cx="4676037" cy="4749196"/>
          </a:xfrm>
          <a:prstGeom prst="rect">
            <a:avLst/>
          </a:prstGeom>
        </p:spPr>
      </p:pic>
      <p:sp>
        <p:nvSpPr>
          <p:cNvPr id="153" name="Oval 152"/>
          <p:cNvSpPr/>
          <p:nvPr/>
        </p:nvSpPr>
        <p:spPr>
          <a:xfrm>
            <a:off x="5070872" y="5371076"/>
            <a:ext cx="342900" cy="332081"/>
          </a:xfrm>
          <a:prstGeom prst="ellipse">
            <a:avLst/>
          </a:prstGeom>
          <a:noFill/>
          <a:ln w="38100" cap="flat" cmpd="sng" algn="ctr">
            <a:solidFill>
              <a:srgbClr val="C00000"/>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154" name="Oval 153"/>
          <p:cNvSpPr/>
          <p:nvPr/>
        </p:nvSpPr>
        <p:spPr>
          <a:xfrm>
            <a:off x="8742729" y="5371076"/>
            <a:ext cx="342900" cy="332081"/>
          </a:xfrm>
          <a:prstGeom prst="ellipse">
            <a:avLst/>
          </a:prstGeom>
          <a:noFill/>
          <a:ln w="38100" cap="flat" cmpd="sng" algn="ctr">
            <a:solidFill>
              <a:srgbClr val="C00000"/>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cxnSp>
        <p:nvCxnSpPr>
          <p:cNvPr id="155" name="Straight Connector 154"/>
          <p:cNvCxnSpPr/>
          <p:nvPr/>
        </p:nvCxnSpPr>
        <p:spPr>
          <a:xfrm>
            <a:off x="5242322" y="5157477"/>
            <a:ext cx="0" cy="685800"/>
          </a:xfrm>
          <a:prstGeom prst="line">
            <a:avLst/>
          </a:prstGeom>
          <a:noFill/>
          <a:ln w="6350" cap="flat" cmpd="sng" algn="ctr">
            <a:solidFill>
              <a:srgbClr val="5B9BD5"/>
            </a:solidFill>
            <a:prstDash val="dash"/>
            <a:miter lim="800000"/>
          </a:ln>
          <a:effectLst/>
        </p:spPr>
      </p:cxnSp>
      <p:cxnSp>
        <p:nvCxnSpPr>
          <p:cNvPr id="156" name="Straight Connector 155"/>
          <p:cNvCxnSpPr/>
          <p:nvPr/>
        </p:nvCxnSpPr>
        <p:spPr>
          <a:xfrm>
            <a:off x="8901698" y="5106403"/>
            <a:ext cx="0" cy="685800"/>
          </a:xfrm>
          <a:prstGeom prst="line">
            <a:avLst/>
          </a:prstGeom>
          <a:noFill/>
          <a:ln w="6350" cap="flat" cmpd="sng" algn="ctr">
            <a:solidFill>
              <a:srgbClr val="5B9BD5"/>
            </a:solidFill>
            <a:prstDash val="dash"/>
            <a:miter lim="800000"/>
          </a:ln>
          <a:effectLst/>
        </p:spPr>
      </p:cxnSp>
      <p:cxnSp>
        <p:nvCxnSpPr>
          <p:cNvPr id="157" name="Straight Arrow Connector 156"/>
          <p:cNvCxnSpPr>
            <a:stCxn id="153" idx="6"/>
            <a:endCxn id="154" idx="2"/>
          </p:cNvCxnSpPr>
          <p:nvPr/>
        </p:nvCxnSpPr>
        <p:spPr>
          <a:xfrm>
            <a:off x="5413772" y="5537117"/>
            <a:ext cx="3328957" cy="0"/>
          </a:xfrm>
          <a:prstGeom prst="straightConnector1">
            <a:avLst/>
          </a:prstGeom>
          <a:noFill/>
          <a:ln w="6350" cap="flat" cmpd="sng" algn="ctr">
            <a:solidFill>
              <a:sysClr val="windowText" lastClr="000000"/>
            </a:solidFill>
            <a:prstDash val="solid"/>
            <a:miter lim="800000"/>
            <a:headEnd type="triangle"/>
            <a:tailEnd type="triangle"/>
          </a:ln>
          <a:effectLst/>
        </p:spPr>
      </p:cxnSp>
      <p:sp>
        <p:nvSpPr>
          <p:cNvPr id="158" name="TextBox 157"/>
          <p:cNvSpPr txBox="1"/>
          <p:nvPr/>
        </p:nvSpPr>
        <p:spPr>
          <a:xfrm>
            <a:off x="6904164" y="5553550"/>
            <a:ext cx="348172" cy="307777"/>
          </a:xfrm>
          <a:prstGeom prst="rect">
            <a:avLst/>
          </a:prstGeom>
          <a:noFill/>
        </p:spPr>
        <p:txBody>
          <a:bodyPr wrap="none" rtlCol="0">
            <a:spAutoFit/>
          </a:bodyPr>
          <a:lstStyle/>
          <a:p>
            <a:pPr algn="l" eaLnBrk="1" fontAlgn="auto" hangingPunct="1">
              <a:spcBef>
                <a:spcPts val="0"/>
              </a:spcBef>
              <a:spcAft>
                <a:spcPts val="0"/>
              </a:spcAft>
              <a:defRPr/>
            </a:pPr>
            <a:r>
              <a:rPr lang="en-US" sz="1400" b="0" i="1" kern="0" dirty="0">
                <a:solidFill>
                  <a:prstClr val="black"/>
                </a:solidFill>
                <a:latin typeface="Calibri"/>
                <a:ea typeface="+mn-ea"/>
              </a:rPr>
              <a:t>8”</a:t>
            </a:r>
          </a:p>
        </p:txBody>
      </p:sp>
      <p:sp>
        <p:nvSpPr>
          <p:cNvPr id="159" name="Content Placeholder 2"/>
          <p:cNvSpPr txBox="1">
            <a:spLocks/>
          </p:cNvSpPr>
          <p:nvPr/>
        </p:nvSpPr>
        <p:spPr bwMode="auto">
          <a:xfrm>
            <a:off x="5862" y="6019800"/>
            <a:ext cx="8680938"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accent2"/>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US" sz="1600" b="0" kern="0" dirty="0"/>
              <a:t>At 8” spacing with a nominal fluid temperature of 283K and 0.015” aluminum face-sheets, the predicted temperature profile is shown with an estimated fin efficiency of 85.5%.</a:t>
            </a:r>
          </a:p>
        </p:txBody>
      </p:sp>
      <p:sp>
        <p:nvSpPr>
          <p:cNvPr id="3" name="Content Placeholder 2"/>
          <p:cNvSpPr>
            <a:spLocks noGrp="1"/>
          </p:cNvSpPr>
          <p:nvPr>
            <p:ph idx="1"/>
          </p:nvPr>
        </p:nvSpPr>
        <p:spPr>
          <a:xfrm>
            <a:off x="0" y="4953000"/>
            <a:ext cx="4876800" cy="1066800"/>
          </a:xfrm>
        </p:spPr>
        <p:txBody>
          <a:bodyPr/>
          <a:lstStyle/>
          <a:p>
            <a:r>
              <a:rPr lang="en-US" sz="1600" dirty="0"/>
              <a:t>Fluid enters the radiator via a manifold that splits the flow into 15 tubes. A balance between the spacing of the tubes and radiator fin efficiency is desired.</a:t>
            </a:r>
          </a:p>
        </p:txBody>
      </p:sp>
    </p:spTree>
    <p:extLst>
      <p:ext uri="{BB962C8B-B14F-4D97-AF65-F5344CB8AC3E}">
        <p14:creationId xmlns:p14="http://schemas.microsoft.com/office/powerpoint/2010/main" val="4027684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Surface Habitat Heat Rejection and Growth Scenarios</a:t>
            </a:r>
          </a:p>
        </p:txBody>
      </p:sp>
      <p:sp>
        <p:nvSpPr>
          <p:cNvPr id="5" name="Slide Number Placeholder 4"/>
          <p:cNvSpPr>
            <a:spLocks noGrp="1"/>
          </p:cNvSpPr>
          <p:nvPr>
            <p:ph type="sldNum" sz="quarter" idx="12"/>
          </p:nvPr>
        </p:nvSpPr>
        <p:spPr/>
        <p:txBody>
          <a:bodyPr/>
          <a:lstStyle/>
          <a:p>
            <a:fld id="{33F42015-0FC7-4B0E-8D2B-76EADF48D957}" type="slidenum">
              <a:rPr lang="en-US" smtClean="0"/>
              <a:pPr/>
              <a:t>9</a:t>
            </a:fld>
            <a:endParaRPr lang="en-US"/>
          </a:p>
        </p:txBody>
      </p:sp>
      <p:pic>
        <p:nvPicPr>
          <p:cNvPr id="6" name="Picture 5"/>
          <p:cNvPicPr>
            <a:picLocks noChangeAspect="1"/>
          </p:cNvPicPr>
          <p:nvPr/>
        </p:nvPicPr>
        <p:blipFill>
          <a:blip r:embed="rId2"/>
          <a:stretch>
            <a:fillRect/>
          </a:stretch>
        </p:blipFill>
        <p:spPr>
          <a:xfrm>
            <a:off x="113881" y="1600200"/>
            <a:ext cx="4316342" cy="4371211"/>
          </a:xfrm>
          <a:prstGeom prst="rect">
            <a:avLst/>
          </a:prstGeom>
        </p:spPr>
      </p:pic>
      <p:sp>
        <p:nvSpPr>
          <p:cNvPr id="7" name="TextBox 6"/>
          <p:cNvSpPr txBox="1"/>
          <p:nvPr/>
        </p:nvSpPr>
        <p:spPr>
          <a:xfrm>
            <a:off x="-5862" y="952500"/>
            <a:ext cx="5282728" cy="615553"/>
          </a:xfrm>
          <a:prstGeom prst="rect">
            <a:avLst/>
          </a:prstGeom>
          <a:noFill/>
        </p:spPr>
        <p:txBody>
          <a:bodyPr wrap="none" rtlCol="0">
            <a:spAutoFit/>
          </a:bodyPr>
          <a:lstStyle/>
          <a:p>
            <a:pPr eaLnBrk="1" fontAlgn="auto" hangingPunct="1">
              <a:spcBef>
                <a:spcPts val="0"/>
              </a:spcBef>
              <a:spcAft>
                <a:spcPts val="0"/>
              </a:spcAft>
              <a:defRPr/>
            </a:pPr>
            <a:r>
              <a:rPr lang="en-US" sz="1800" b="0" kern="0" dirty="0">
                <a:solidFill>
                  <a:prstClr val="black"/>
                </a:solidFill>
                <a:latin typeface="Calibri"/>
                <a:ea typeface="+mn-ea"/>
              </a:rPr>
              <a:t>Number of Radiator Panels Required vs Heat Rejection</a:t>
            </a:r>
          </a:p>
          <a:p>
            <a:pPr eaLnBrk="1" fontAlgn="auto" hangingPunct="1">
              <a:spcBef>
                <a:spcPts val="0"/>
              </a:spcBef>
              <a:spcAft>
                <a:spcPts val="0"/>
              </a:spcAft>
              <a:defRPr/>
            </a:pPr>
            <a:r>
              <a:rPr lang="en-US" sz="1600" b="0" i="1" kern="0" dirty="0">
                <a:solidFill>
                  <a:prstClr val="black"/>
                </a:solidFill>
                <a:latin typeface="Calibri"/>
                <a:ea typeface="+mn-ea"/>
              </a:rPr>
              <a:t>Radiator Temperature 283K, 85% Efficiency</a:t>
            </a:r>
          </a:p>
        </p:txBody>
      </p:sp>
      <p:grpSp>
        <p:nvGrpSpPr>
          <p:cNvPr id="8" name="Group 7"/>
          <p:cNvGrpSpPr/>
          <p:nvPr/>
        </p:nvGrpSpPr>
        <p:grpSpPr>
          <a:xfrm>
            <a:off x="2323681" y="4267200"/>
            <a:ext cx="304800" cy="838200"/>
            <a:chOff x="2324100" y="3924300"/>
            <a:chExt cx="304800" cy="838200"/>
          </a:xfrm>
        </p:grpSpPr>
        <p:sp>
          <p:nvSpPr>
            <p:cNvPr id="9" name="Oval 8"/>
            <p:cNvSpPr/>
            <p:nvPr/>
          </p:nvSpPr>
          <p:spPr>
            <a:xfrm>
              <a:off x="2324100" y="4191000"/>
              <a:ext cx="304800" cy="304800"/>
            </a:xfrm>
            <a:prstGeom prst="ellipse">
              <a:avLst/>
            </a:prstGeom>
            <a:solidFill>
              <a:srgbClr val="5B9BD5">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grpSp>
          <p:nvGrpSpPr>
            <p:cNvPr id="10" name="Group 9"/>
            <p:cNvGrpSpPr/>
            <p:nvPr/>
          </p:nvGrpSpPr>
          <p:grpSpPr>
            <a:xfrm>
              <a:off x="2400300" y="3924300"/>
              <a:ext cx="152400" cy="381000"/>
              <a:chOff x="723900" y="-457200"/>
              <a:chExt cx="152400" cy="762000"/>
            </a:xfrm>
          </p:grpSpPr>
          <p:sp>
            <p:nvSpPr>
              <p:cNvPr id="17" name="Rectangle 16"/>
              <p:cNvSpPr/>
              <p:nvPr/>
            </p:nvSpPr>
            <p:spPr>
              <a:xfrm>
                <a:off x="723900" y="-457200"/>
                <a:ext cx="152400" cy="1524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18" name="Rectangle 17"/>
              <p:cNvSpPr/>
              <p:nvPr/>
            </p:nvSpPr>
            <p:spPr>
              <a:xfrm>
                <a:off x="723900" y="-304800"/>
                <a:ext cx="152400" cy="1524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19" name="Rectangle 18"/>
              <p:cNvSpPr/>
              <p:nvPr/>
            </p:nvSpPr>
            <p:spPr>
              <a:xfrm>
                <a:off x="723900" y="-152400"/>
                <a:ext cx="152400" cy="1524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20" name="Rectangle 19"/>
              <p:cNvSpPr/>
              <p:nvPr/>
            </p:nvSpPr>
            <p:spPr>
              <a:xfrm>
                <a:off x="723900" y="0"/>
                <a:ext cx="152400" cy="1524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21" name="Rectangle 20"/>
              <p:cNvSpPr/>
              <p:nvPr/>
            </p:nvSpPr>
            <p:spPr>
              <a:xfrm>
                <a:off x="723900" y="152400"/>
                <a:ext cx="152400" cy="1524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grpSp>
        <p:grpSp>
          <p:nvGrpSpPr>
            <p:cNvPr id="11" name="Group 10"/>
            <p:cNvGrpSpPr/>
            <p:nvPr/>
          </p:nvGrpSpPr>
          <p:grpSpPr>
            <a:xfrm>
              <a:off x="2400300" y="4381500"/>
              <a:ext cx="152400" cy="381000"/>
              <a:chOff x="723900" y="-457200"/>
              <a:chExt cx="152400" cy="762000"/>
            </a:xfrm>
          </p:grpSpPr>
          <p:sp>
            <p:nvSpPr>
              <p:cNvPr id="12" name="Rectangle 11"/>
              <p:cNvSpPr/>
              <p:nvPr/>
            </p:nvSpPr>
            <p:spPr>
              <a:xfrm>
                <a:off x="723900" y="-457200"/>
                <a:ext cx="152400" cy="1524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13" name="Rectangle 12"/>
              <p:cNvSpPr/>
              <p:nvPr/>
            </p:nvSpPr>
            <p:spPr>
              <a:xfrm>
                <a:off x="723900" y="-304800"/>
                <a:ext cx="152400" cy="1524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14" name="Rectangle 13"/>
              <p:cNvSpPr/>
              <p:nvPr/>
            </p:nvSpPr>
            <p:spPr>
              <a:xfrm>
                <a:off x="723900" y="-152400"/>
                <a:ext cx="152400" cy="1524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15" name="Rectangle 14"/>
              <p:cNvSpPr/>
              <p:nvPr/>
            </p:nvSpPr>
            <p:spPr>
              <a:xfrm>
                <a:off x="723900" y="0"/>
                <a:ext cx="152400" cy="1524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16" name="Rectangle 15"/>
              <p:cNvSpPr/>
              <p:nvPr/>
            </p:nvSpPr>
            <p:spPr>
              <a:xfrm>
                <a:off x="723900" y="152400"/>
                <a:ext cx="152400" cy="1524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grpSp>
      </p:grpSp>
      <p:grpSp>
        <p:nvGrpSpPr>
          <p:cNvPr id="22" name="Group 21"/>
          <p:cNvGrpSpPr/>
          <p:nvPr/>
        </p:nvGrpSpPr>
        <p:grpSpPr>
          <a:xfrm>
            <a:off x="913981" y="3733800"/>
            <a:ext cx="304800" cy="685800"/>
            <a:chOff x="838200" y="4038600"/>
            <a:chExt cx="304800" cy="685800"/>
          </a:xfrm>
        </p:grpSpPr>
        <p:sp>
          <p:nvSpPr>
            <p:cNvPr id="23" name="Oval 22"/>
            <p:cNvSpPr/>
            <p:nvPr/>
          </p:nvSpPr>
          <p:spPr>
            <a:xfrm>
              <a:off x="838200" y="4229100"/>
              <a:ext cx="304800" cy="304800"/>
            </a:xfrm>
            <a:prstGeom prst="ellipse">
              <a:avLst/>
            </a:prstGeom>
            <a:solidFill>
              <a:srgbClr val="5B9BD5">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24" name="Rectangle 23"/>
            <p:cNvSpPr/>
            <p:nvPr/>
          </p:nvSpPr>
          <p:spPr>
            <a:xfrm>
              <a:off x="914400" y="4038600"/>
              <a:ext cx="152400" cy="762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25" name="Rectangle 24"/>
            <p:cNvSpPr/>
            <p:nvPr/>
          </p:nvSpPr>
          <p:spPr>
            <a:xfrm>
              <a:off x="914400" y="4114800"/>
              <a:ext cx="152400" cy="762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26" name="Rectangle 25"/>
            <p:cNvSpPr/>
            <p:nvPr/>
          </p:nvSpPr>
          <p:spPr>
            <a:xfrm>
              <a:off x="914400" y="4191000"/>
              <a:ext cx="152400" cy="762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27" name="Rectangle 26"/>
            <p:cNvSpPr/>
            <p:nvPr/>
          </p:nvSpPr>
          <p:spPr>
            <a:xfrm>
              <a:off x="914400" y="4267200"/>
              <a:ext cx="152400" cy="762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28" name="Rectangle 27"/>
            <p:cNvSpPr/>
            <p:nvPr/>
          </p:nvSpPr>
          <p:spPr>
            <a:xfrm>
              <a:off x="914400" y="4419600"/>
              <a:ext cx="152400" cy="762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29" name="Rectangle 28"/>
            <p:cNvSpPr/>
            <p:nvPr/>
          </p:nvSpPr>
          <p:spPr>
            <a:xfrm>
              <a:off x="914400" y="4495800"/>
              <a:ext cx="152400" cy="762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30" name="Rectangle 29"/>
            <p:cNvSpPr/>
            <p:nvPr/>
          </p:nvSpPr>
          <p:spPr>
            <a:xfrm>
              <a:off x="914400" y="4572000"/>
              <a:ext cx="152400" cy="762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31" name="Rectangle 30"/>
            <p:cNvSpPr/>
            <p:nvPr/>
          </p:nvSpPr>
          <p:spPr>
            <a:xfrm>
              <a:off x="914400" y="4648200"/>
              <a:ext cx="152400" cy="762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grpSp>
      <p:grpSp>
        <p:nvGrpSpPr>
          <p:cNvPr id="32" name="Group 31"/>
          <p:cNvGrpSpPr/>
          <p:nvPr/>
        </p:nvGrpSpPr>
        <p:grpSpPr>
          <a:xfrm>
            <a:off x="1447381" y="4457700"/>
            <a:ext cx="495300" cy="533400"/>
            <a:chOff x="1485900" y="4724400"/>
            <a:chExt cx="495300" cy="533400"/>
          </a:xfrm>
        </p:grpSpPr>
        <p:sp>
          <p:nvSpPr>
            <p:cNvPr id="33" name="Oval 32"/>
            <p:cNvSpPr/>
            <p:nvPr/>
          </p:nvSpPr>
          <p:spPr>
            <a:xfrm>
              <a:off x="1485900" y="4838700"/>
              <a:ext cx="304800" cy="304800"/>
            </a:xfrm>
            <a:prstGeom prst="ellipse">
              <a:avLst/>
            </a:prstGeom>
            <a:solidFill>
              <a:srgbClr val="5B9BD5">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34" name="Rectangle 33"/>
            <p:cNvSpPr/>
            <p:nvPr/>
          </p:nvSpPr>
          <p:spPr>
            <a:xfrm>
              <a:off x="1562100" y="4724400"/>
              <a:ext cx="152400" cy="762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35" name="Rectangle 34"/>
            <p:cNvSpPr/>
            <p:nvPr/>
          </p:nvSpPr>
          <p:spPr>
            <a:xfrm>
              <a:off x="1562100" y="4800600"/>
              <a:ext cx="152400" cy="762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36" name="Rectangle 35"/>
            <p:cNvSpPr/>
            <p:nvPr/>
          </p:nvSpPr>
          <p:spPr>
            <a:xfrm>
              <a:off x="1562100" y="4876800"/>
              <a:ext cx="152400" cy="762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37" name="Rectangle 36"/>
            <p:cNvSpPr/>
            <p:nvPr/>
          </p:nvSpPr>
          <p:spPr>
            <a:xfrm>
              <a:off x="1562100" y="5029200"/>
              <a:ext cx="152400" cy="762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38" name="Rectangle 37"/>
            <p:cNvSpPr/>
            <p:nvPr/>
          </p:nvSpPr>
          <p:spPr>
            <a:xfrm>
              <a:off x="1562100" y="5105400"/>
              <a:ext cx="152400" cy="762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39" name="Rectangle 38"/>
            <p:cNvSpPr/>
            <p:nvPr/>
          </p:nvSpPr>
          <p:spPr>
            <a:xfrm>
              <a:off x="1562100" y="5181600"/>
              <a:ext cx="152400" cy="762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grpSp>
          <p:nvGrpSpPr>
            <p:cNvPr id="40" name="Group 39"/>
            <p:cNvGrpSpPr/>
            <p:nvPr/>
          </p:nvGrpSpPr>
          <p:grpSpPr>
            <a:xfrm>
              <a:off x="1752600" y="4914900"/>
              <a:ext cx="228600" cy="152400"/>
              <a:chOff x="2590800" y="6324600"/>
              <a:chExt cx="228600" cy="152400"/>
            </a:xfrm>
          </p:grpSpPr>
          <p:sp>
            <p:nvSpPr>
              <p:cNvPr id="41" name="Rectangle 40"/>
              <p:cNvSpPr/>
              <p:nvPr/>
            </p:nvSpPr>
            <p:spPr>
              <a:xfrm rot="5400000">
                <a:off x="2705100" y="6362700"/>
                <a:ext cx="152400" cy="762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42" name="Rectangle 41"/>
              <p:cNvSpPr/>
              <p:nvPr/>
            </p:nvSpPr>
            <p:spPr>
              <a:xfrm rot="5400000">
                <a:off x="2628900" y="6362700"/>
                <a:ext cx="152400" cy="762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43" name="Rectangle 42"/>
              <p:cNvSpPr/>
              <p:nvPr/>
            </p:nvSpPr>
            <p:spPr>
              <a:xfrm rot="5400000">
                <a:off x="2552700" y="6362700"/>
                <a:ext cx="152400" cy="762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grpSp>
      </p:grpSp>
      <p:grpSp>
        <p:nvGrpSpPr>
          <p:cNvPr id="44" name="Group 43"/>
          <p:cNvGrpSpPr/>
          <p:nvPr/>
        </p:nvGrpSpPr>
        <p:grpSpPr>
          <a:xfrm>
            <a:off x="3199981" y="4381500"/>
            <a:ext cx="495300" cy="685800"/>
            <a:chOff x="3238500" y="3276600"/>
            <a:chExt cx="495300" cy="685800"/>
          </a:xfrm>
        </p:grpSpPr>
        <p:sp>
          <p:nvSpPr>
            <p:cNvPr id="45" name="Oval 44"/>
            <p:cNvSpPr/>
            <p:nvPr/>
          </p:nvSpPr>
          <p:spPr>
            <a:xfrm>
              <a:off x="3238500" y="3467100"/>
              <a:ext cx="304800" cy="304800"/>
            </a:xfrm>
            <a:prstGeom prst="ellipse">
              <a:avLst/>
            </a:prstGeom>
            <a:solidFill>
              <a:srgbClr val="5B9BD5">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grpSp>
          <p:nvGrpSpPr>
            <p:cNvPr id="46" name="Group 45"/>
            <p:cNvGrpSpPr/>
            <p:nvPr/>
          </p:nvGrpSpPr>
          <p:grpSpPr>
            <a:xfrm>
              <a:off x="3314700" y="3276600"/>
              <a:ext cx="152400" cy="304800"/>
              <a:chOff x="723900" y="-304800"/>
              <a:chExt cx="152400" cy="609600"/>
            </a:xfrm>
          </p:grpSpPr>
          <p:sp>
            <p:nvSpPr>
              <p:cNvPr id="56" name="Rectangle 55"/>
              <p:cNvSpPr/>
              <p:nvPr/>
            </p:nvSpPr>
            <p:spPr>
              <a:xfrm>
                <a:off x="723900" y="-304800"/>
                <a:ext cx="152400" cy="1524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57" name="Rectangle 56"/>
              <p:cNvSpPr/>
              <p:nvPr/>
            </p:nvSpPr>
            <p:spPr>
              <a:xfrm>
                <a:off x="723900" y="-152400"/>
                <a:ext cx="152400" cy="1524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58" name="Rectangle 57"/>
              <p:cNvSpPr/>
              <p:nvPr/>
            </p:nvSpPr>
            <p:spPr>
              <a:xfrm>
                <a:off x="723900" y="0"/>
                <a:ext cx="152400" cy="1524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59" name="Rectangle 58"/>
              <p:cNvSpPr/>
              <p:nvPr/>
            </p:nvSpPr>
            <p:spPr>
              <a:xfrm>
                <a:off x="723900" y="152400"/>
                <a:ext cx="152400" cy="1524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grpSp>
        <p:grpSp>
          <p:nvGrpSpPr>
            <p:cNvPr id="47" name="Group 46"/>
            <p:cNvGrpSpPr/>
            <p:nvPr/>
          </p:nvGrpSpPr>
          <p:grpSpPr>
            <a:xfrm>
              <a:off x="3314700" y="3657600"/>
              <a:ext cx="152400" cy="304800"/>
              <a:chOff x="723900" y="-457200"/>
              <a:chExt cx="152400" cy="609600"/>
            </a:xfrm>
          </p:grpSpPr>
          <p:sp>
            <p:nvSpPr>
              <p:cNvPr id="52" name="Rectangle 51"/>
              <p:cNvSpPr/>
              <p:nvPr/>
            </p:nvSpPr>
            <p:spPr>
              <a:xfrm>
                <a:off x="723900" y="-457200"/>
                <a:ext cx="152400" cy="1524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53" name="Rectangle 52"/>
              <p:cNvSpPr/>
              <p:nvPr/>
            </p:nvSpPr>
            <p:spPr>
              <a:xfrm>
                <a:off x="723900" y="-304800"/>
                <a:ext cx="152400" cy="1524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54" name="Rectangle 53"/>
              <p:cNvSpPr/>
              <p:nvPr/>
            </p:nvSpPr>
            <p:spPr>
              <a:xfrm>
                <a:off x="723900" y="-152400"/>
                <a:ext cx="152400" cy="1524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55" name="Rectangle 54"/>
              <p:cNvSpPr/>
              <p:nvPr/>
            </p:nvSpPr>
            <p:spPr>
              <a:xfrm>
                <a:off x="723900" y="0"/>
                <a:ext cx="152400" cy="1524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grpSp>
        <p:grpSp>
          <p:nvGrpSpPr>
            <p:cNvPr id="48" name="Group 47"/>
            <p:cNvGrpSpPr/>
            <p:nvPr/>
          </p:nvGrpSpPr>
          <p:grpSpPr>
            <a:xfrm>
              <a:off x="3505200" y="3543300"/>
              <a:ext cx="228600" cy="152400"/>
              <a:chOff x="2590800" y="6324600"/>
              <a:chExt cx="228600" cy="152400"/>
            </a:xfrm>
          </p:grpSpPr>
          <p:sp>
            <p:nvSpPr>
              <p:cNvPr id="49" name="Rectangle 48"/>
              <p:cNvSpPr/>
              <p:nvPr/>
            </p:nvSpPr>
            <p:spPr>
              <a:xfrm rot="5400000">
                <a:off x="2705100" y="6362700"/>
                <a:ext cx="152400" cy="762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50" name="Rectangle 49"/>
              <p:cNvSpPr/>
              <p:nvPr/>
            </p:nvSpPr>
            <p:spPr>
              <a:xfrm rot="5400000">
                <a:off x="2628900" y="6362700"/>
                <a:ext cx="152400" cy="762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51" name="Rectangle 50"/>
              <p:cNvSpPr/>
              <p:nvPr/>
            </p:nvSpPr>
            <p:spPr>
              <a:xfrm rot="5400000">
                <a:off x="2552700" y="6362700"/>
                <a:ext cx="152400" cy="762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grpSp>
      </p:grpSp>
      <p:grpSp>
        <p:nvGrpSpPr>
          <p:cNvPr id="60" name="Group 59"/>
          <p:cNvGrpSpPr/>
          <p:nvPr/>
        </p:nvGrpSpPr>
        <p:grpSpPr>
          <a:xfrm>
            <a:off x="4038181" y="4381500"/>
            <a:ext cx="571500" cy="685800"/>
            <a:chOff x="3467100" y="2057400"/>
            <a:chExt cx="571500" cy="685800"/>
          </a:xfrm>
        </p:grpSpPr>
        <p:grpSp>
          <p:nvGrpSpPr>
            <p:cNvPr id="61" name="Group 60"/>
            <p:cNvGrpSpPr/>
            <p:nvPr/>
          </p:nvGrpSpPr>
          <p:grpSpPr>
            <a:xfrm>
              <a:off x="3467100" y="2057400"/>
              <a:ext cx="304800" cy="685800"/>
              <a:chOff x="838200" y="4038600"/>
              <a:chExt cx="304800" cy="685800"/>
            </a:xfrm>
          </p:grpSpPr>
          <p:sp>
            <p:nvSpPr>
              <p:cNvPr id="67" name="Oval 66"/>
              <p:cNvSpPr/>
              <p:nvPr/>
            </p:nvSpPr>
            <p:spPr>
              <a:xfrm>
                <a:off x="838200" y="4229100"/>
                <a:ext cx="304800" cy="304800"/>
              </a:xfrm>
              <a:prstGeom prst="ellipse">
                <a:avLst/>
              </a:prstGeom>
              <a:solidFill>
                <a:srgbClr val="5B9BD5">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68" name="Rectangle 67"/>
              <p:cNvSpPr/>
              <p:nvPr/>
            </p:nvSpPr>
            <p:spPr>
              <a:xfrm>
                <a:off x="914400" y="4038600"/>
                <a:ext cx="152400" cy="762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69" name="Rectangle 68"/>
              <p:cNvSpPr/>
              <p:nvPr/>
            </p:nvSpPr>
            <p:spPr>
              <a:xfrm>
                <a:off x="914400" y="4114800"/>
                <a:ext cx="152400" cy="762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70" name="Rectangle 69"/>
              <p:cNvSpPr/>
              <p:nvPr/>
            </p:nvSpPr>
            <p:spPr>
              <a:xfrm>
                <a:off x="914400" y="4191000"/>
                <a:ext cx="152400" cy="762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71" name="Rectangle 70"/>
              <p:cNvSpPr/>
              <p:nvPr/>
            </p:nvSpPr>
            <p:spPr>
              <a:xfrm>
                <a:off x="914400" y="4267200"/>
                <a:ext cx="152400" cy="762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72" name="Rectangle 71"/>
              <p:cNvSpPr/>
              <p:nvPr/>
            </p:nvSpPr>
            <p:spPr>
              <a:xfrm>
                <a:off x="914400" y="4419600"/>
                <a:ext cx="152400" cy="762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73" name="Rectangle 72"/>
              <p:cNvSpPr/>
              <p:nvPr/>
            </p:nvSpPr>
            <p:spPr>
              <a:xfrm>
                <a:off x="914400" y="4495800"/>
                <a:ext cx="152400" cy="762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74" name="Rectangle 73"/>
              <p:cNvSpPr/>
              <p:nvPr/>
            </p:nvSpPr>
            <p:spPr>
              <a:xfrm>
                <a:off x="914400" y="4572000"/>
                <a:ext cx="152400" cy="762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75" name="Rectangle 74"/>
              <p:cNvSpPr/>
              <p:nvPr/>
            </p:nvSpPr>
            <p:spPr>
              <a:xfrm>
                <a:off x="914400" y="4648200"/>
                <a:ext cx="152400" cy="762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grpSp>
        <p:grpSp>
          <p:nvGrpSpPr>
            <p:cNvPr id="62" name="Group 61"/>
            <p:cNvGrpSpPr/>
            <p:nvPr/>
          </p:nvGrpSpPr>
          <p:grpSpPr>
            <a:xfrm rot="5400000">
              <a:off x="3810000" y="2247900"/>
              <a:ext cx="152400" cy="304800"/>
              <a:chOff x="723900" y="-304800"/>
              <a:chExt cx="152400" cy="609600"/>
            </a:xfrm>
          </p:grpSpPr>
          <p:sp>
            <p:nvSpPr>
              <p:cNvPr id="63" name="Rectangle 62"/>
              <p:cNvSpPr/>
              <p:nvPr/>
            </p:nvSpPr>
            <p:spPr>
              <a:xfrm>
                <a:off x="723900" y="-304800"/>
                <a:ext cx="152400" cy="1524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64" name="Rectangle 63"/>
              <p:cNvSpPr/>
              <p:nvPr/>
            </p:nvSpPr>
            <p:spPr>
              <a:xfrm>
                <a:off x="723900" y="-152400"/>
                <a:ext cx="152400" cy="1524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65" name="Rectangle 64"/>
              <p:cNvSpPr/>
              <p:nvPr/>
            </p:nvSpPr>
            <p:spPr>
              <a:xfrm>
                <a:off x="723900" y="0"/>
                <a:ext cx="152400" cy="1524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66" name="Rectangle 65"/>
              <p:cNvSpPr/>
              <p:nvPr/>
            </p:nvSpPr>
            <p:spPr>
              <a:xfrm>
                <a:off x="723900" y="152400"/>
                <a:ext cx="152400" cy="1524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grpSp>
      </p:grpSp>
      <p:sp>
        <p:nvSpPr>
          <p:cNvPr id="76" name="TextBox 75"/>
          <p:cNvSpPr txBox="1"/>
          <p:nvPr/>
        </p:nvSpPr>
        <p:spPr>
          <a:xfrm>
            <a:off x="913981" y="3467100"/>
            <a:ext cx="388248" cy="276999"/>
          </a:xfrm>
          <a:prstGeom prst="rect">
            <a:avLst/>
          </a:prstGeom>
          <a:noFill/>
        </p:spPr>
        <p:txBody>
          <a:bodyPr wrap="none" rtlCol="0">
            <a:spAutoFit/>
          </a:bodyPr>
          <a:lstStyle/>
          <a:p>
            <a:pPr algn="l" eaLnBrk="1" fontAlgn="auto" hangingPunct="1">
              <a:spcBef>
                <a:spcPts val="0"/>
              </a:spcBef>
              <a:spcAft>
                <a:spcPts val="0"/>
              </a:spcAft>
              <a:defRPr/>
            </a:pPr>
            <a:r>
              <a:rPr lang="en-US" sz="1200" b="0" i="1" kern="0" dirty="0">
                <a:solidFill>
                  <a:prstClr val="black"/>
                </a:solidFill>
                <a:latin typeface="Calibri"/>
                <a:ea typeface="+mn-ea"/>
              </a:rPr>
              <a:t>4-4</a:t>
            </a:r>
          </a:p>
        </p:txBody>
      </p:sp>
      <p:sp>
        <p:nvSpPr>
          <p:cNvPr id="77" name="TextBox 76"/>
          <p:cNvSpPr txBox="1"/>
          <p:nvPr/>
        </p:nvSpPr>
        <p:spPr>
          <a:xfrm>
            <a:off x="1371181" y="5067300"/>
            <a:ext cx="513282" cy="276999"/>
          </a:xfrm>
          <a:prstGeom prst="rect">
            <a:avLst/>
          </a:prstGeom>
          <a:noFill/>
        </p:spPr>
        <p:txBody>
          <a:bodyPr wrap="none" rtlCol="0">
            <a:spAutoFit/>
          </a:bodyPr>
          <a:lstStyle/>
          <a:p>
            <a:pPr algn="l" eaLnBrk="1" fontAlgn="auto" hangingPunct="1">
              <a:spcBef>
                <a:spcPts val="0"/>
              </a:spcBef>
              <a:spcAft>
                <a:spcPts val="0"/>
              </a:spcAft>
              <a:defRPr/>
            </a:pPr>
            <a:r>
              <a:rPr lang="en-US" sz="1200" b="0" i="1" kern="0" dirty="0">
                <a:solidFill>
                  <a:prstClr val="black"/>
                </a:solidFill>
                <a:latin typeface="Calibri"/>
                <a:ea typeface="+mn-ea"/>
              </a:rPr>
              <a:t>3-3-3</a:t>
            </a:r>
          </a:p>
        </p:txBody>
      </p:sp>
      <p:sp>
        <p:nvSpPr>
          <p:cNvPr id="78" name="TextBox 77"/>
          <p:cNvSpPr txBox="1"/>
          <p:nvPr/>
        </p:nvSpPr>
        <p:spPr>
          <a:xfrm>
            <a:off x="2285581" y="5067300"/>
            <a:ext cx="388248" cy="276999"/>
          </a:xfrm>
          <a:prstGeom prst="rect">
            <a:avLst/>
          </a:prstGeom>
          <a:noFill/>
        </p:spPr>
        <p:txBody>
          <a:bodyPr wrap="none" rtlCol="0">
            <a:spAutoFit/>
          </a:bodyPr>
          <a:lstStyle/>
          <a:p>
            <a:pPr algn="l" eaLnBrk="1" fontAlgn="auto" hangingPunct="1">
              <a:spcBef>
                <a:spcPts val="0"/>
              </a:spcBef>
              <a:spcAft>
                <a:spcPts val="0"/>
              </a:spcAft>
              <a:defRPr/>
            </a:pPr>
            <a:r>
              <a:rPr lang="en-US" sz="1200" b="0" i="1" kern="0" dirty="0">
                <a:solidFill>
                  <a:prstClr val="black"/>
                </a:solidFill>
                <a:latin typeface="Calibri"/>
                <a:ea typeface="+mn-ea"/>
              </a:rPr>
              <a:t>5-5</a:t>
            </a:r>
          </a:p>
        </p:txBody>
      </p:sp>
      <p:sp>
        <p:nvSpPr>
          <p:cNvPr id="79" name="TextBox 78"/>
          <p:cNvSpPr txBox="1"/>
          <p:nvPr/>
        </p:nvSpPr>
        <p:spPr>
          <a:xfrm>
            <a:off x="3085681" y="5067300"/>
            <a:ext cx="513282" cy="276999"/>
          </a:xfrm>
          <a:prstGeom prst="rect">
            <a:avLst/>
          </a:prstGeom>
          <a:noFill/>
        </p:spPr>
        <p:txBody>
          <a:bodyPr wrap="none" rtlCol="0">
            <a:spAutoFit/>
          </a:bodyPr>
          <a:lstStyle/>
          <a:p>
            <a:pPr algn="l" eaLnBrk="1" fontAlgn="auto" hangingPunct="1">
              <a:spcBef>
                <a:spcPts val="0"/>
              </a:spcBef>
              <a:spcAft>
                <a:spcPts val="0"/>
              </a:spcAft>
              <a:defRPr/>
            </a:pPr>
            <a:r>
              <a:rPr lang="en-US" sz="1200" b="0" i="1" kern="0" dirty="0">
                <a:solidFill>
                  <a:prstClr val="black"/>
                </a:solidFill>
                <a:latin typeface="Calibri"/>
                <a:ea typeface="+mn-ea"/>
              </a:rPr>
              <a:t>4-3-4</a:t>
            </a:r>
          </a:p>
        </p:txBody>
      </p:sp>
      <p:sp>
        <p:nvSpPr>
          <p:cNvPr id="80" name="TextBox 79"/>
          <p:cNvSpPr txBox="1"/>
          <p:nvPr/>
        </p:nvSpPr>
        <p:spPr>
          <a:xfrm>
            <a:off x="3923881" y="5067300"/>
            <a:ext cx="513282" cy="276999"/>
          </a:xfrm>
          <a:prstGeom prst="rect">
            <a:avLst/>
          </a:prstGeom>
          <a:noFill/>
        </p:spPr>
        <p:txBody>
          <a:bodyPr wrap="none" rtlCol="0">
            <a:spAutoFit/>
          </a:bodyPr>
          <a:lstStyle/>
          <a:p>
            <a:pPr algn="l" eaLnBrk="1" fontAlgn="auto" hangingPunct="1">
              <a:spcBef>
                <a:spcPts val="0"/>
              </a:spcBef>
              <a:spcAft>
                <a:spcPts val="0"/>
              </a:spcAft>
              <a:defRPr/>
            </a:pPr>
            <a:r>
              <a:rPr lang="en-US" sz="1200" b="0" i="1" kern="0" dirty="0">
                <a:solidFill>
                  <a:prstClr val="black"/>
                </a:solidFill>
                <a:latin typeface="Calibri"/>
                <a:ea typeface="+mn-ea"/>
              </a:rPr>
              <a:t>4-4-4</a:t>
            </a:r>
          </a:p>
        </p:txBody>
      </p:sp>
      <p:cxnSp>
        <p:nvCxnSpPr>
          <p:cNvPr id="81" name="Straight Arrow Connector 80"/>
          <p:cNvCxnSpPr/>
          <p:nvPr/>
        </p:nvCxnSpPr>
        <p:spPr>
          <a:xfrm flipV="1">
            <a:off x="3352381" y="2933700"/>
            <a:ext cx="0" cy="1371600"/>
          </a:xfrm>
          <a:prstGeom prst="straightConnector1">
            <a:avLst/>
          </a:prstGeom>
          <a:noFill/>
          <a:ln w="6350" cap="flat" cmpd="sng" algn="ctr">
            <a:solidFill>
              <a:srgbClr val="5B9BD5"/>
            </a:solidFill>
            <a:prstDash val="solid"/>
            <a:miter lim="800000"/>
            <a:tailEnd type="triangle"/>
          </a:ln>
          <a:effectLst/>
        </p:spPr>
      </p:cxnSp>
      <p:cxnSp>
        <p:nvCxnSpPr>
          <p:cNvPr id="82" name="Straight Arrow Connector 81"/>
          <p:cNvCxnSpPr/>
          <p:nvPr/>
        </p:nvCxnSpPr>
        <p:spPr>
          <a:xfrm flipV="1">
            <a:off x="2476081" y="3581400"/>
            <a:ext cx="0" cy="647700"/>
          </a:xfrm>
          <a:prstGeom prst="straightConnector1">
            <a:avLst/>
          </a:prstGeom>
          <a:noFill/>
          <a:ln w="6350" cap="flat" cmpd="sng" algn="ctr">
            <a:solidFill>
              <a:srgbClr val="5B9BD5"/>
            </a:solidFill>
            <a:prstDash val="solid"/>
            <a:miter lim="800000"/>
            <a:tailEnd type="triangle"/>
          </a:ln>
          <a:effectLst/>
        </p:spPr>
      </p:cxnSp>
      <p:cxnSp>
        <p:nvCxnSpPr>
          <p:cNvPr id="83" name="Straight Arrow Connector 82"/>
          <p:cNvCxnSpPr/>
          <p:nvPr/>
        </p:nvCxnSpPr>
        <p:spPr>
          <a:xfrm flipV="1">
            <a:off x="1637881" y="4267200"/>
            <a:ext cx="0" cy="152400"/>
          </a:xfrm>
          <a:prstGeom prst="straightConnector1">
            <a:avLst/>
          </a:prstGeom>
          <a:noFill/>
          <a:ln w="6350" cap="flat" cmpd="sng" algn="ctr">
            <a:solidFill>
              <a:srgbClr val="5B9BD5"/>
            </a:solidFill>
            <a:prstDash val="solid"/>
            <a:miter lim="800000"/>
            <a:tailEnd type="triangle"/>
          </a:ln>
          <a:effectLst/>
        </p:spPr>
      </p:cxnSp>
      <p:cxnSp>
        <p:nvCxnSpPr>
          <p:cNvPr id="84" name="Straight Arrow Connector 83"/>
          <p:cNvCxnSpPr/>
          <p:nvPr/>
        </p:nvCxnSpPr>
        <p:spPr>
          <a:xfrm flipH="1">
            <a:off x="799681" y="4419600"/>
            <a:ext cx="228600" cy="419100"/>
          </a:xfrm>
          <a:prstGeom prst="straightConnector1">
            <a:avLst/>
          </a:prstGeom>
          <a:noFill/>
          <a:ln w="6350" cap="flat" cmpd="sng" algn="ctr">
            <a:solidFill>
              <a:srgbClr val="5B9BD5"/>
            </a:solidFill>
            <a:prstDash val="solid"/>
            <a:miter lim="800000"/>
            <a:tailEnd type="triangle"/>
          </a:ln>
          <a:effectLst/>
        </p:spPr>
      </p:cxnSp>
      <p:pic>
        <p:nvPicPr>
          <p:cNvPr id="85" name="Picture 84"/>
          <p:cNvPicPr>
            <a:picLocks noChangeAspect="1"/>
          </p:cNvPicPr>
          <p:nvPr/>
        </p:nvPicPr>
        <p:blipFill>
          <a:blip r:embed="rId3"/>
          <a:stretch>
            <a:fillRect/>
          </a:stretch>
        </p:blipFill>
        <p:spPr>
          <a:xfrm>
            <a:off x="4706815" y="1524000"/>
            <a:ext cx="2159390" cy="2196945"/>
          </a:xfrm>
          <a:prstGeom prst="rect">
            <a:avLst/>
          </a:prstGeom>
        </p:spPr>
      </p:pic>
      <p:pic>
        <p:nvPicPr>
          <p:cNvPr id="88" name="Picture 87"/>
          <p:cNvPicPr>
            <a:picLocks noChangeAspect="1"/>
          </p:cNvPicPr>
          <p:nvPr/>
        </p:nvPicPr>
        <p:blipFill>
          <a:blip r:embed="rId4"/>
          <a:stretch>
            <a:fillRect/>
          </a:stretch>
        </p:blipFill>
        <p:spPr>
          <a:xfrm>
            <a:off x="6970218" y="1524000"/>
            <a:ext cx="2133785" cy="2191702"/>
          </a:xfrm>
          <a:prstGeom prst="rect">
            <a:avLst/>
          </a:prstGeom>
        </p:spPr>
      </p:pic>
      <p:pic>
        <p:nvPicPr>
          <p:cNvPr id="89" name="Picture 88"/>
          <p:cNvPicPr>
            <a:picLocks noChangeAspect="1"/>
          </p:cNvPicPr>
          <p:nvPr/>
        </p:nvPicPr>
        <p:blipFill>
          <a:blip r:embed="rId5"/>
          <a:stretch>
            <a:fillRect/>
          </a:stretch>
        </p:blipFill>
        <p:spPr>
          <a:xfrm>
            <a:off x="4706815" y="3733800"/>
            <a:ext cx="2161220" cy="2182557"/>
          </a:xfrm>
          <a:prstGeom prst="rect">
            <a:avLst/>
          </a:prstGeom>
        </p:spPr>
      </p:pic>
      <p:pic>
        <p:nvPicPr>
          <p:cNvPr id="90" name="Picture 89"/>
          <p:cNvPicPr>
            <a:picLocks noChangeAspect="1"/>
          </p:cNvPicPr>
          <p:nvPr/>
        </p:nvPicPr>
        <p:blipFill>
          <a:blip r:embed="rId6"/>
          <a:stretch>
            <a:fillRect/>
          </a:stretch>
        </p:blipFill>
        <p:spPr>
          <a:xfrm>
            <a:off x="6970218" y="3733800"/>
            <a:ext cx="2109399" cy="2185606"/>
          </a:xfrm>
          <a:prstGeom prst="rect">
            <a:avLst/>
          </a:prstGeom>
        </p:spPr>
      </p:pic>
      <p:cxnSp>
        <p:nvCxnSpPr>
          <p:cNvPr id="91" name="Straight Arrow Connector 90"/>
          <p:cNvCxnSpPr/>
          <p:nvPr/>
        </p:nvCxnSpPr>
        <p:spPr>
          <a:xfrm flipV="1">
            <a:off x="4173415" y="2133600"/>
            <a:ext cx="0" cy="2057400"/>
          </a:xfrm>
          <a:prstGeom prst="straightConnector1">
            <a:avLst/>
          </a:prstGeom>
          <a:noFill/>
          <a:ln w="6350" cap="flat" cmpd="sng" algn="ctr">
            <a:solidFill>
              <a:srgbClr val="5B9BD5"/>
            </a:solidFill>
            <a:prstDash val="solid"/>
            <a:miter lim="800000"/>
            <a:tailEnd type="triangle"/>
          </a:ln>
          <a:effectLst/>
        </p:spPr>
      </p:cxnSp>
      <p:sp>
        <p:nvSpPr>
          <p:cNvPr id="92" name="TextBox 91"/>
          <p:cNvSpPr txBox="1"/>
          <p:nvPr/>
        </p:nvSpPr>
        <p:spPr>
          <a:xfrm>
            <a:off x="6002215" y="1143000"/>
            <a:ext cx="976549" cy="461665"/>
          </a:xfrm>
          <a:prstGeom prst="rect">
            <a:avLst/>
          </a:prstGeom>
          <a:noFill/>
        </p:spPr>
        <p:txBody>
          <a:bodyPr wrap="none" rtlCol="0">
            <a:spAutoFit/>
          </a:bodyPr>
          <a:lstStyle/>
          <a:p>
            <a:pPr eaLnBrk="1" fontAlgn="auto" hangingPunct="1">
              <a:spcBef>
                <a:spcPts val="0"/>
              </a:spcBef>
              <a:spcAft>
                <a:spcPts val="0"/>
              </a:spcAft>
              <a:defRPr/>
            </a:pPr>
            <a:r>
              <a:rPr lang="en-US" sz="1200" b="0" i="1" kern="0" dirty="0">
                <a:solidFill>
                  <a:prstClr val="black"/>
                </a:solidFill>
                <a:latin typeface="Calibri"/>
                <a:ea typeface="+mn-ea"/>
              </a:rPr>
              <a:t>Baseline </a:t>
            </a:r>
          </a:p>
          <a:p>
            <a:pPr eaLnBrk="1" fontAlgn="auto" hangingPunct="1">
              <a:spcBef>
                <a:spcPts val="0"/>
              </a:spcBef>
              <a:spcAft>
                <a:spcPts val="0"/>
              </a:spcAft>
              <a:defRPr/>
            </a:pPr>
            <a:r>
              <a:rPr lang="en-US" sz="1200" b="0" i="1" kern="0" dirty="0">
                <a:solidFill>
                  <a:prstClr val="black"/>
                </a:solidFill>
                <a:latin typeface="Calibri"/>
                <a:ea typeface="+mn-ea"/>
              </a:rPr>
              <a:t>8 Panel (4-4)</a:t>
            </a:r>
          </a:p>
        </p:txBody>
      </p:sp>
      <p:sp>
        <p:nvSpPr>
          <p:cNvPr id="93" name="TextBox 92"/>
          <p:cNvSpPr txBox="1"/>
          <p:nvPr/>
        </p:nvSpPr>
        <p:spPr>
          <a:xfrm>
            <a:off x="8446421" y="1143000"/>
            <a:ext cx="679994" cy="461665"/>
          </a:xfrm>
          <a:prstGeom prst="rect">
            <a:avLst/>
          </a:prstGeom>
          <a:noFill/>
        </p:spPr>
        <p:txBody>
          <a:bodyPr wrap="none" rtlCol="0">
            <a:spAutoFit/>
          </a:bodyPr>
          <a:lstStyle/>
          <a:p>
            <a:pPr eaLnBrk="1" fontAlgn="auto" hangingPunct="1">
              <a:spcBef>
                <a:spcPts val="0"/>
              </a:spcBef>
              <a:spcAft>
                <a:spcPts val="0"/>
              </a:spcAft>
              <a:defRPr/>
            </a:pPr>
            <a:r>
              <a:rPr lang="en-US" sz="1200" b="0" i="1" kern="0" dirty="0">
                <a:solidFill>
                  <a:prstClr val="black"/>
                </a:solidFill>
                <a:latin typeface="Calibri"/>
                <a:ea typeface="+mn-ea"/>
              </a:rPr>
              <a:t>9 Panel </a:t>
            </a:r>
          </a:p>
          <a:p>
            <a:pPr eaLnBrk="1" fontAlgn="auto" hangingPunct="1">
              <a:spcBef>
                <a:spcPts val="0"/>
              </a:spcBef>
              <a:spcAft>
                <a:spcPts val="0"/>
              </a:spcAft>
              <a:defRPr/>
            </a:pPr>
            <a:r>
              <a:rPr lang="en-US" sz="1200" b="0" i="1" kern="0" dirty="0">
                <a:solidFill>
                  <a:prstClr val="black"/>
                </a:solidFill>
                <a:latin typeface="Calibri"/>
                <a:ea typeface="+mn-ea"/>
              </a:rPr>
              <a:t>(3-3-3)</a:t>
            </a:r>
          </a:p>
        </p:txBody>
      </p:sp>
      <p:sp>
        <p:nvSpPr>
          <p:cNvPr id="94" name="TextBox 93"/>
          <p:cNvSpPr txBox="1"/>
          <p:nvPr/>
        </p:nvSpPr>
        <p:spPr>
          <a:xfrm>
            <a:off x="6078415" y="3733800"/>
            <a:ext cx="758541" cy="461665"/>
          </a:xfrm>
          <a:prstGeom prst="rect">
            <a:avLst/>
          </a:prstGeom>
          <a:noFill/>
        </p:spPr>
        <p:txBody>
          <a:bodyPr wrap="none" rtlCol="0">
            <a:spAutoFit/>
          </a:bodyPr>
          <a:lstStyle/>
          <a:p>
            <a:pPr eaLnBrk="1" fontAlgn="auto" hangingPunct="1">
              <a:spcBef>
                <a:spcPts val="0"/>
              </a:spcBef>
              <a:spcAft>
                <a:spcPts val="0"/>
              </a:spcAft>
              <a:defRPr/>
            </a:pPr>
            <a:r>
              <a:rPr lang="en-US" sz="1200" b="0" i="1" kern="0" dirty="0">
                <a:solidFill>
                  <a:prstClr val="black"/>
                </a:solidFill>
                <a:latin typeface="Calibri"/>
                <a:ea typeface="+mn-ea"/>
              </a:rPr>
              <a:t>10 Panel </a:t>
            </a:r>
          </a:p>
          <a:p>
            <a:pPr eaLnBrk="1" fontAlgn="auto" hangingPunct="1">
              <a:spcBef>
                <a:spcPts val="0"/>
              </a:spcBef>
              <a:spcAft>
                <a:spcPts val="0"/>
              </a:spcAft>
              <a:defRPr/>
            </a:pPr>
            <a:r>
              <a:rPr lang="en-US" sz="1200" b="0" i="1" kern="0" dirty="0">
                <a:solidFill>
                  <a:prstClr val="black"/>
                </a:solidFill>
                <a:latin typeface="Calibri"/>
                <a:ea typeface="+mn-ea"/>
              </a:rPr>
              <a:t>(5-5)</a:t>
            </a:r>
          </a:p>
        </p:txBody>
      </p:sp>
      <p:sp>
        <p:nvSpPr>
          <p:cNvPr id="95" name="TextBox 94"/>
          <p:cNvSpPr txBox="1"/>
          <p:nvPr/>
        </p:nvSpPr>
        <p:spPr>
          <a:xfrm>
            <a:off x="8332015" y="3733800"/>
            <a:ext cx="758541" cy="461665"/>
          </a:xfrm>
          <a:prstGeom prst="rect">
            <a:avLst/>
          </a:prstGeom>
          <a:noFill/>
        </p:spPr>
        <p:txBody>
          <a:bodyPr wrap="none" rtlCol="0">
            <a:spAutoFit/>
          </a:bodyPr>
          <a:lstStyle/>
          <a:p>
            <a:pPr eaLnBrk="1" fontAlgn="auto" hangingPunct="1">
              <a:spcBef>
                <a:spcPts val="0"/>
              </a:spcBef>
              <a:spcAft>
                <a:spcPts val="0"/>
              </a:spcAft>
              <a:defRPr/>
            </a:pPr>
            <a:r>
              <a:rPr lang="en-US" sz="1200" b="0" i="1" kern="0" dirty="0">
                <a:solidFill>
                  <a:prstClr val="black"/>
                </a:solidFill>
                <a:latin typeface="Calibri"/>
                <a:ea typeface="+mn-ea"/>
              </a:rPr>
              <a:t>11 Panel </a:t>
            </a:r>
          </a:p>
          <a:p>
            <a:pPr eaLnBrk="1" fontAlgn="auto" hangingPunct="1">
              <a:spcBef>
                <a:spcPts val="0"/>
              </a:spcBef>
              <a:spcAft>
                <a:spcPts val="0"/>
              </a:spcAft>
              <a:defRPr/>
            </a:pPr>
            <a:r>
              <a:rPr lang="en-US" sz="1200" b="0" i="1" kern="0" dirty="0">
                <a:solidFill>
                  <a:prstClr val="black"/>
                </a:solidFill>
                <a:latin typeface="Calibri"/>
                <a:ea typeface="+mn-ea"/>
              </a:rPr>
              <a:t>(4-3-4)</a:t>
            </a:r>
          </a:p>
        </p:txBody>
      </p:sp>
      <p:sp>
        <p:nvSpPr>
          <p:cNvPr id="96" name="Content Placeholder 95"/>
          <p:cNvSpPr>
            <a:spLocks noGrp="1"/>
          </p:cNvSpPr>
          <p:nvPr>
            <p:ph idx="1"/>
          </p:nvPr>
        </p:nvSpPr>
        <p:spPr>
          <a:xfrm>
            <a:off x="363415" y="5943600"/>
            <a:ext cx="8763000" cy="533400"/>
          </a:xfrm>
        </p:spPr>
        <p:txBody>
          <a:bodyPr/>
          <a:lstStyle/>
          <a:p>
            <a:r>
              <a:rPr lang="en-US" sz="1600" dirty="0"/>
              <a:t>Results are for Primary Landing Site, a Lunar Ground Temperature  217K (-70</a:t>
            </a:r>
            <a:r>
              <a:rPr lang="en-US" sz="1600" baseline="30000" dirty="0"/>
              <a:t>o</a:t>
            </a:r>
            <a:r>
              <a:rPr lang="en-US" sz="1600" dirty="0"/>
              <a:t>F) and Worst Case Orientation.</a:t>
            </a:r>
          </a:p>
        </p:txBody>
      </p:sp>
      <p:sp>
        <p:nvSpPr>
          <p:cNvPr id="97" name="Footer Placeholder 3"/>
          <p:cNvSpPr>
            <a:spLocks noGrp="1"/>
          </p:cNvSpPr>
          <p:nvPr>
            <p:ph type="ftr" sz="quarter" idx="11"/>
          </p:nvPr>
        </p:nvSpPr>
        <p:spPr>
          <a:xfrm>
            <a:off x="2743200" y="6400800"/>
            <a:ext cx="3657600" cy="304800"/>
          </a:xfrm>
        </p:spPr>
        <p:txBody>
          <a:bodyPr/>
          <a:lstStyle/>
          <a:p>
            <a:r>
              <a:rPr lang="en-US" dirty="0"/>
              <a:t>TFAWS 2021 – August 24-26, 2021</a:t>
            </a:r>
          </a:p>
        </p:txBody>
      </p:sp>
    </p:spTree>
    <p:extLst>
      <p:ext uri="{BB962C8B-B14F-4D97-AF65-F5344CB8AC3E}">
        <p14:creationId xmlns:p14="http://schemas.microsoft.com/office/powerpoint/2010/main" val="1234868439"/>
      </p:ext>
    </p:extLst>
  </p:cSld>
  <p:clrMapOvr>
    <a:masterClrMapping/>
  </p:clrMapOvr>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781E6096581544AB88C532C51559CE4" ma:contentTypeVersion="0" ma:contentTypeDescription="Create a new document." ma:contentTypeScope="" ma:versionID="8239765d019e6c887f8ed8d43cfa3802">
  <xsd:schema xmlns:xsd="http://www.w3.org/2001/XMLSchema" xmlns:xs="http://www.w3.org/2001/XMLSchema" xmlns:p="http://schemas.microsoft.com/office/2006/metadata/properties" targetNamespace="http://schemas.microsoft.com/office/2006/metadata/properties" ma:root="true" ma:fieldsID="d413257cd9829394d17656a545d5fa4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75F7E1-25EC-49AD-AD10-E5DBBDD78C4A}">
  <ds:schemaRefs>
    <ds:schemaRef ds:uri="http://purl.org/dc/terms/"/>
    <ds:schemaRef ds:uri="http://schemas.microsoft.com/office/2006/documentManagement/types"/>
    <ds:schemaRef ds:uri="http://purl.org/dc/elements/1.1/"/>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0A631D46-A88B-44F9-B011-0891D5ECFBAB}">
  <ds:schemaRefs>
    <ds:schemaRef ds:uri="http://schemas.microsoft.com/sharepoint/v3/contenttype/forms"/>
  </ds:schemaRefs>
</ds:datastoreItem>
</file>

<file path=customXml/itemProps3.xml><?xml version="1.0" encoding="utf-8"?>
<ds:datastoreItem xmlns:ds="http://schemas.openxmlformats.org/officeDocument/2006/customXml" ds:itemID="{F3D5132B-AA2C-4C9A-A134-558780A05A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22417</TotalTime>
  <Words>1960</Words>
  <Application>Microsoft Office PowerPoint</Application>
  <PresentationFormat>On-screen Show (4:3)</PresentationFormat>
  <Paragraphs>290</Paragraphs>
  <Slides>18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Symbol</vt:lpstr>
      <vt:lpstr>Times</vt:lpstr>
      <vt:lpstr>Blank</vt:lpstr>
      <vt:lpstr>Conceptual Thermal Control System Design for a Lunar Surface Habitat  Greg Schunk, Stephanie Babiak and Dawn Naville Thermal Analysis and Control Branch/MSFC Brian Evans Jacobs Space Exploration Group/ESSCA  </vt:lpstr>
      <vt:lpstr>Overview</vt:lpstr>
      <vt:lpstr>Lunar Surface Habitat Architecture Reference</vt:lpstr>
      <vt:lpstr>Surface Habitat ATCS Description</vt:lpstr>
      <vt:lpstr>Conceptual Surface Habitat Thermal Control System </vt:lpstr>
      <vt:lpstr>Surface Habitat TCS Resource Estimates</vt:lpstr>
      <vt:lpstr>Surface Habitat Thermal Radiator Design</vt:lpstr>
      <vt:lpstr>Thermal Radiator Panel Design</vt:lpstr>
      <vt:lpstr>Surface Habitat Heat Rejection and Growth Scenarios</vt:lpstr>
      <vt:lpstr>Surface Habitat Survive-the-Night</vt:lpstr>
      <vt:lpstr>Simulation for Survive-the-Night Heat Load (3.7 kWt)  </vt:lpstr>
      <vt:lpstr>Mitigation Strategy: Retractable Radiators</vt:lpstr>
      <vt:lpstr>Mitigation Strategy: Habitat Temperature</vt:lpstr>
      <vt:lpstr>Mitigation Strategy: Lower Emittance Covering</vt:lpstr>
      <vt:lpstr>Thermal/Power Growth Sensitivity</vt:lpstr>
      <vt:lpstr>Survive the Night Considerations for Growth</vt:lpstr>
      <vt:lpstr>Overall Thermal/Power Growth Sensitivity</vt:lpstr>
      <vt:lpstr>Summary</vt:lpstr>
    </vt:vector>
  </TitlesOfParts>
  <Company>NASA/Ames Research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TFAWS 2010 Center Presentation</dc:title>
  <dc:creator>Tom Squire</dc:creator>
  <cp:lastModifiedBy>Schunk, Richard G. (MSFC-EV34)</cp:lastModifiedBy>
  <cp:revision>377</cp:revision>
  <cp:lastPrinted>2001-11-30T21:59:45Z</cp:lastPrinted>
  <dcterms:created xsi:type="dcterms:W3CDTF">2001-11-21T21:59:03Z</dcterms:created>
  <dcterms:modified xsi:type="dcterms:W3CDTF">2021-08-05T15:29:34Z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0x0101006781E6096581544AB88C532C51559CE4</vt:lpwstr>
  </property>
</Properties>
</file>