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D49E-C92F-4CB1-B841-57A88F9EE379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DADF-207F-4101-A64A-592EC0F4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1B95-0DEA-468A-BF45-AAA854700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4966B-E719-419F-A90F-5BFB1C16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4753-9E6F-48A0-BC25-A9DFD7A1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E9EF8-8057-42AD-B695-1EE240DF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7C753-1694-45CF-9971-D65EE6A1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6FB1-6C81-451C-AA46-B8BB4E5F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91840-1C0E-4B43-AABA-4DFB696A5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44B54-9E7B-4BDF-8949-1D49437B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E1BD-035F-4DA9-9C70-93A3B3AB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9EC0-C820-429C-93EC-AE3D404D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1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5EAF8-3932-4E2D-9243-7BC104101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C07-967B-4F9E-AE7A-67FD21AEC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16657-E616-4B9E-8023-B8838319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B12CE-EA86-4F23-BE04-48181169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615AE-728A-4312-9667-0DCDCC00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B868-A957-49C8-9BB3-1E1EC2BD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96D7E-9D5B-415F-99B7-E4EC02BD7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9C1E7-B513-40A9-BB27-3E1C8183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DDB3-2C07-42D9-876D-011948D4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DBEFA-F962-4979-B8A1-9FB16850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8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7C9F-DF83-4E4B-839E-8843AB14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F4878-1CDC-4EF0-8FFD-659E60964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384DB-D766-46E6-AD5E-F4C329FC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F2F3-D58F-4E87-8EE4-9A1B911D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AD4E-2E18-4A08-A289-7097EC35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B723-92FC-4FFA-A1F2-49000885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9E5E-5C58-45BF-B32C-1450BBD0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4ED5E-F59B-4AE6-BCFC-3CFAC597C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76A51-75CC-4DA9-A7C5-E436258A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A7505-C483-475C-A130-1EE30701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91DA5-3D83-4068-9207-9F6E05CF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2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95C6-C85B-423C-9B4D-88384112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A9D5F-BE57-409B-80CB-AA00D351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D9AD5-19EF-4A54-AF49-AF280B3F4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74E4A-B0D5-47AC-8D9F-D7B26DE22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49D1A-85D6-46F7-A187-D0690E009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87D91-98DB-498A-8741-345B08A4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0BB53-B6AF-44F9-B117-09B97AB2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C2DD6-DA91-48B3-A061-5C8317B8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08-9928-47A5-A11F-57A3941F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E73FF-F313-4DBE-B2C7-9C4150E3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70736-5FFD-4E09-AF41-4278A04A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DDDCB-CC11-4E8F-AEBE-5CAC7ABC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2C9FC-8F7F-4EBF-A5A8-5D99FE46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25EA7-ADCA-4DF8-AC11-C3D23A67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06194-68AD-4EC1-8E21-40470A2D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7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2C1A-C630-4315-B0DA-561A9399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A5EA-805C-4EA8-995D-9F217324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F45B8-7BC2-4C08-A4FA-275D1833F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B9E-8FF5-4BD4-9525-B836B8D0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46B9A-7854-47D2-AE46-38EDE950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BEBC2-83C8-4C07-B726-C2544E27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F8DC-FB88-4B29-A9EF-897356B5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03E05-1594-4409-BE0D-D31E3604C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0574D-A065-4DF4-B993-C8C257DD9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7CE59-66F9-4DEE-BB78-D68C742A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3BEC8-0D1B-42A7-BEB1-0D2794CF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3C42D-064B-4B7E-9525-5E328D09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3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8CEDC-B10A-4F24-97C1-D16B535C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F9DC5-91A2-42C0-B936-7E668A60B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CE4E-F9D6-4C6D-9B7D-A4218909E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3D04-6760-44CB-9A02-2320B4026B5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8689-2672-4C65-943D-56F6C2B67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7176-A4CD-4348-B0B8-482300EF6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1258-916D-4124-809B-F635E550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9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EA55-B877-4487-8EDB-449BC119C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170" y="64361"/>
            <a:ext cx="10374702" cy="2572559"/>
          </a:xfrm>
        </p:spPr>
        <p:txBody>
          <a:bodyPr>
            <a:noAutofit/>
          </a:bodyPr>
          <a:lstStyle/>
          <a:p>
            <a:r>
              <a:rPr lang="en-US" sz="4000" b="1" dirty="0"/>
              <a:t>Exploration of Scalable Methods</a:t>
            </a:r>
            <a:br>
              <a:rPr lang="en-US" sz="4000" b="1" dirty="0"/>
            </a:br>
            <a:r>
              <a:rPr lang="en-US" sz="4000" b="1" dirty="0"/>
              <a:t>to Fabricate Synthetic Lunar Minerals</a:t>
            </a:r>
            <a:br>
              <a:rPr lang="en-US" sz="4000" b="1" dirty="0"/>
            </a:br>
            <a:r>
              <a:rPr lang="en-US" sz="4000" b="1" dirty="0"/>
              <a:t>for Engineered Regolith Simulants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67D98-6DD1-474B-AFBF-4FAA6FBF9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74" y="2829937"/>
            <a:ext cx="9144000" cy="3951001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Holly Shulman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Howard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LaPaglia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D.L. Rickman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M.R. Effinger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DrHollyShulman, LLC, Belmont, NY, 14813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Alfred University, Alfred, NY, 14802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Jacobs Space Exploration Group/NASA Marshall Space Flight Center, Huntsville, AL 35812</a:t>
            </a:r>
          </a:p>
          <a:p>
            <a:pPr>
              <a:lnSpc>
                <a:spcPct val="100000"/>
              </a:lnSpc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 Marshall Space Flight Center (MSFC), EM31, Huntsville, AL, 35812</a:t>
            </a:r>
          </a:p>
          <a:p>
            <a:pPr>
              <a:lnSpc>
                <a:spcPct val="100000"/>
              </a:lnSpc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Fjalla+One"/>
              </a:rPr>
              <a:t>Fundamental and Applied Lunar Surface Research in Physical Sciences</a:t>
            </a:r>
            <a:br>
              <a:rPr lang="en-US" b="1" i="0" dirty="0">
                <a:solidFill>
                  <a:srgbClr val="000000"/>
                </a:solidFill>
                <a:effectLst/>
                <a:latin typeface="Fjalla+One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Fjalla+One"/>
              </a:rPr>
              <a:t>August 18–19, 2021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229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8F90-69D7-4FFE-A7D8-5E7E44B2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Diopside </a:t>
            </a:r>
            <a:r>
              <a:rPr lang="en-US" sz="4000" dirty="0"/>
              <a:t>(</a:t>
            </a:r>
            <a:r>
              <a:rPr lang="en-US" sz="4000" b="0" i="0" dirty="0" err="1">
                <a:solidFill>
                  <a:srgbClr val="202124"/>
                </a:solidFill>
                <a:effectLst/>
              </a:rPr>
              <a:t>CaMgSi₂O</a:t>
            </a:r>
            <a:r>
              <a:rPr lang="en-US" sz="4000" b="0" i="0" dirty="0">
                <a:solidFill>
                  <a:srgbClr val="202124"/>
                </a:solidFill>
                <a:effectLst/>
              </a:rPr>
              <a:t>₆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1C6C06-8BF3-453E-8766-6A35E3EF7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797" y="1082857"/>
            <a:ext cx="6215930" cy="4539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17872-C0B8-4FC6-B4E3-4F8CE69B5C17}"/>
              </a:ext>
            </a:extLst>
          </p:cNvPr>
          <p:cNvSpPr txBox="1"/>
          <p:nvPr/>
        </p:nvSpPr>
        <p:spPr>
          <a:xfrm>
            <a:off x="1793117" y="5622764"/>
            <a:ext cx="82036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XRD Diopside via </a:t>
            </a:r>
            <a:r>
              <a:rPr lang="en-US" b="1" u="sng" dirty="0"/>
              <a:t>solid state method </a:t>
            </a:r>
            <a:r>
              <a:rPr lang="en-US" dirty="0"/>
              <a:t>1250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</a:t>
            </a:r>
            <a:r>
              <a:rPr lang="en-US" dirty="0"/>
              <a:t> using MgCO</a:t>
            </a:r>
            <a:r>
              <a:rPr lang="en-US" baseline="-25000" dirty="0"/>
              <a:t>3</a:t>
            </a:r>
            <a:r>
              <a:rPr lang="en-US" dirty="0"/>
              <a:t> + CaCO</a:t>
            </a:r>
            <a:r>
              <a:rPr lang="en-US" baseline="-25000" dirty="0"/>
              <a:t>3</a:t>
            </a:r>
            <a:r>
              <a:rPr lang="en-US" dirty="0"/>
              <a:t> + amorphous SiO</a:t>
            </a:r>
            <a:r>
              <a:rPr lang="en-US" baseline="-25000" dirty="0"/>
              <a:t>2</a:t>
            </a:r>
            <a:r>
              <a:rPr lang="en-US" dirty="0"/>
              <a:t>. Appearance of minor phase forsterite. No reaction with alumina crucible. Slight reaction with alumina crucible occurred for fumed SiO</a:t>
            </a:r>
            <a:r>
              <a:rPr lang="en-US" baseline="-25000" dirty="0"/>
              <a:t>2</a:t>
            </a:r>
            <a:r>
              <a:rPr lang="en-US" dirty="0"/>
              <a:t> blend, and reaction for both SiO</a:t>
            </a:r>
            <a:r>
              <a:rPr lang="en-US" baseline="-25000" dirty="0"/>
              <a:t>2</a:t>
            </a:r>
            <a:r>
              <a:rPr lang="en-US" dirty="0"/>
              <a:t> sources with alumina crucible at higher calcination temperature.</a:t>
            </a:r>
          </a:p>
        </p:txBody>
      </p:sp>
    </p:spTree>
    <p:extLst>
      <p:ext uri="{BB962C8B-B14F-4D97-AF65-F5344CB8AC3E}">
        <p14:creationId xmlns:p14="http://schemas.microsoft.com/office/powerpoint/2010/main" val="252670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F05B-4BBA-48F0-A08A-63B6CB6B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Enstatite </a:t>
            </a:r>
            <a:r>
              <a:rPr lang="en-US" sz="4000" dirty="0"/>
              <a:t>(</a:t>
            </a:r>
            <a:r>
              <a:rPr lang="en-US" sz="4000" b="0" i="0" dirty="0">
                <a:solidFill>
                  <a:srgbClr val="202124"/>
                </a:solidFill>
                <a:effectLst/>
              </a:rPr>
              <a:t>Mg</a:t>
            </a:r>
            <a:r>
              <a:rPr lang="en-US" sz="4000" b="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4000" b="0" i="0" dirty="0">
                <a:solidFill>
                  <a:srgbClr val="202124"/>
                </a:solidFill>
                <a:effectLst/>
              </a:rPr>
              <a:t>Si</a:t>
            </a:r>
            <a:r>
              <a:rPr lang="en-US" sz="4000" b="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4000" b="0" i="0" dirty="0">
                <a:solidFill>
                  <a:srgbClr val="202124"/>
                </a:solidFill>
                <a:effectLst/>
              </a:rPr>
              <a:t>O</a:t>
            </a:r>
            <a:r>
              <a:rPr lang="en-US" sz="4000" b="0" i="0" baseline="-25000" dirty="0">
                <a:solidFill>
                  <a:srgbClr val="202124"/>
                </a:solidFill>
                <a:effectLst/>
              </a:rPr>
              <a:t>6</a:t>
            </a:r>
            <a:r>
              <a:rPr lang="en-US" sz="4000" dirty="0"/>
              <a:t>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AC79-E25F-46DF-B51D-5D00B0211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56" y="1563633"/>
            <a:ext cx="5257800" cy="4869089"/>
          </a:xfrm>
        </p:spPr>
        <p:txBody>
          <a:bodyPr>
            <a:normAutofit/>
          </a:bodyPr>
          <a:lstStyle/>
          <a:p>
            <a:r>
              <a:rPr lang="en-US" dirty="0"/>
              <a:t>Complicated due to polymorphs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Desired phase </a:t>
            </a:r>
            <a:r>
              <a:rPr lang="en-US" dirty="0" err="1"/>
              <a:t>orthoenstatite</a:t>
            </a:r>
            <a:r>
              <a:rPr lang="en-US" dirty="0"/>
              <a:t>, also referred to as enstatite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Protoenstatite</a:t>
            </a:r>
            <a:r>
              <a:rPr lang="en-US" dirty="0"/>
              <a:t> converts slowly to </a:t>
            </a:r>
            <a:r>
              <a:rPr lang="en-US" dirty="0" err="1"/>
              <a:t>orthoenstatite</a:t>
            </a:r>
            <a:r>
              <a:rPr lang="en-US" dirty="0"/>
              <a:t> ~ 1080 °C, highly sensitive to cooling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65A59-4F0E-46C6-8A62-6EE8272C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761" y="89752"/>
            <a:ext cx="6078239" cy="4212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D9F6CC-7031-4295-938B-A399D2905AFB}"/>
              </a:ext>
            </a:extLst>
          </p:cNvPr>
          <p:cNvSpPr txBox="1"/>
          <p:nvPr/>
        </p:nvSpPr>
        <p:spPr>
          <a:xfrm>
            <a:off x="6188917" y="4577826"/>
            <a:ext cx="5985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field of enstatite polymorphs: </a:t>
            </a:r>
            <a:r>
              <a:rPr lang="en-US" dirty="0" err="1"/>
              <a:t>Orthoenstatite</a:t>
            </a:r>
            <a:r>
              <a:rPr lang="en-US" dirty="0"/>
              <a:t> (</a:t>
            </a:r>
            <a:r>
              <a:rPr lang="en-US" dirty="0" err="1"/>
              <a:t>Oen</a:t>
            </a:r>
            <a:r>
              <a:rPr lang="en-US" dirty="0"/>
              <a:t>) is the desired phase (enstatite). </a:t>
            </a:r>
            <a:r>
              <a:rPr lang="en-US" dirty="0" err="1"/>
              <a:t>Protoenstatite</a:t>
            </a:r>
            <a:r>
              <a:rPr lang="en-US" dirty="0"/>
              <a:t> (Pen) </a:t>
            </a:r>
            <a:r>
              <a:rPr lang="en-US" dirty="0" err="1"/>
              <a:t>Clinoenstatite</a:t>
            </a:r>
            <a:r>
              <a:rPr lang="en-US" dirty="0"/>
              <a:t> (High </a:t>
            </a:r>
            <a:r>
              <a:rPr lang="en-US" dirty="0" err="1"/>
              <a:t>Hcen</a:t>
            </a:r>
            <a:r>
              <a:rPr lang="en-US" dirty="0"/>
              <a:t> and Low </a:t>
            </a:r>
            <a:r>
              <a:rPr lang="en-US" dirty="0" err="1"/>
              <a:t>LCen</a:t>
            </a:r>
            <a:r>
              <a:rPr lang="en-US" dirty="0"/>
              <a:t>). </a:t>
            </a:r>
            <a:r>
              <a:rPr lang="en-US" dirty="0" err="1"/>
              <a:t>Oen</a:t>
            </a:r>
            <a:r>
              <a:rPr lang="en-US" dirty="0"/>
              <a:t> is stable phase at RT, however, requires long holds and slow cooling to induce transition from Pen. Transition begins at ~1080 C 1 ATM, and is slow to reverse. Cen phases occur mostly due to mechanically induced transitions in </a:t>
            </a:r>
            <a:r>
              <a:rPr lang="en-US" dirty="0" err="1"/>
              <a:t>Oen</a:t>
            </a:r>
            <a:r>
              <a:rPr lang="en-US" dirty="0"/>
              <a:t> and Pen, as lamellae in the host crystal.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70914-3587-4CE5-A7F3-6BA9BCFCB2FA}"/>
              </a:ext>
            </a:extLst>
          </p:cNvPr>
          <p:cNvSpPr txBox="1"/>
          <p:nvPr/>
        </p:nvSpPr>
        <p:spPr>
          <a:xfrm>
            <a:off x="6935055" y="4208494"/>
            <a:ext cx="4900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Ref. Clément, </a:t>
            </a:r>
            <a:r>
              <a:rPr lang="en-US" dirty="0" err="1"/>
              <a:t>Padrón-Navarta</a:t>
            </a:r>
            <a:r>
              <a:rPr lang="en-US" dirty="0"/>
              <a:t> et al. 2018</a:t>
            </a:r>
          </a:p>
        </p:txBody>
      </p:sp>
    </p:spTree>
    <p:extLst>
      <p:ext uri="{BB962C8B-B14F-4D97-AF65-F5344CB8AC3E}">
        <p14:creationId xmlns:p14="http://schemas.microsoft.com/office/powerpoint/2010/main" val="29786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3F29C92-BF78-47D9-9709-5D6783586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8" y="1077082"/>
            <a:ext cx="7625944" cy="56000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ED1601-BBDA-4765-8DF5-38A5C90B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0"/>
            <a:ext cx="10515600" cy="1325563"/>
          </a:xfrm>
        </p:spPr>
        <p:txBody>
          <a:bodyPr/>
          <a:lstStyle/>
          <a:p>
            <a:r>
              <a:rPr lang="en-US" dirty="0"/>
              <a:t>Enstatite </a:t>
            </a:r>
            <a:r>
              <a:rPr lang="en-US" sz="4000" dirty="0"/>
              <a:t>(</a:t>
            </a:r>
            <a:r>
              <a:rPr lang="en-US" sz="4000" b="0" i="0" dirty="0">
                <a:solidFill>
                  <a:srgbClr val="202124"/>
                </a:solidFill>
                <a:effectLst/>
              </a:rPr>
              <a:t>Mg</a:t>
            </a:r>
            <a:r>
              <a:rPr lang="en-US" sz="4000" b="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4000" b="0" i="0" dirty="0">
                <a:solidFill>
                  <a:srgbClr val="202124"/>
                </a:solidFill>
                <a:effectLst/>
              </a:rPr>
              <a:t>Si</a:t>
            </a:r>
            <a:r>
              <a:rPr lang="en-US" sz="4000" b="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4000" b="0" i="0" dirty="0">
                <a:solidFill>
                  <a:srgbClr val="202124"/>
                </a:solidFill>
                <a:effectLst/>
              </a:rPr>
              <a:t>O</a:t>
            </a:r>
            <a:r>
              <a:rPr lang="en-US" sz="4000" b="0" i="0" baseline="-25000" dirty="0">
                <a:solidFill>
                  <a:srgbClr val="202124"/>
                </a:solidFill>
                <a:effectLst/>
              </a:rPr>
              <a:t>6</a:t>
            </a:r>
            <a:r>
              <a:rPr lang="en-US" sz="4000" dirty="0"/>
              <a:t>)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4F099-0767-4222-93D5-83C59934FE19}"/>
              </a:ext>
            </a:extLst>
          </p:cNvPr>
          <p:cNvSpPr txBox="1"/>
          <p:nvPr/>
        </p:nvSpPr>
        <p:spPr>
          <a:xfrm>
            <a:off x="8057459" y="1913634"/>
            <a:ext cx="343589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XRD </a:t>
            </a:r>
            <a:r>
              <a:rPr lang="en-US" sz="2000" dirty="0" err="1"/>
              <a:t>orthoenstatite</a:t>
            </a:r>
            <a:r>
              <a:rPr lang="en-US" sz="2000" dirty="0"/>
              <a:t> (enstatite), synthesized from Talc (Mg</a:t>
            </a:r>
            <a:r>
              <a:rPr lang="en-US" sz="2000" baseline="-25000" dirty="0"/>
              <a:t>3</a:t>
            </a:r>
            <a:r>
              <a:rPr lang="en-US" sz="2000" dirty="0"/>
              <a:t>Si</a:t>
            </a:r>
            <a:r>
              <a:rPr lang="en-US" sz="2000" baseline="-25000" dirty="0"/>
              <a:t>4</a:t>
            </a:r>
            <a:r>
              <a:rPr lang="en-US" sz="2000" dirty="0"/>
              <a:t>O</a:t>
            </a:r>
            <a:r>
              <a:rPr lang="en-US" sz="2000" baseline="-25000" dirty="0"/>
              <a:t>10</a:t>
            </a:r>
            <a:r>
              <a:rPr lang="en-US" sz="2000" dirty="0"/>
              <a:t>(OH)</a:t>
            </a:r>
            <a:r>
              <a:rPr lang="en-US" sz="2000" baseline="-25000" dirty="0"/>
              <a:t>2</a:t>
            </a:r>
            <a:r>
              <a:rPr lang="en-US" sz="2000" dirty="0"/>
              <a:t>) and MgCO</a:t>
            </a:r>
            <a:r>
              <a:rPr lang="en-US" sz="2000" baseline="-25000" dirty="0"/>
              <a:t>3,</a:t>
            </a:r>
            <a:r>
              <a:rPr lang="en-US" sz="2000" dirty="0"/>
              <a:t> at 1000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</a:t>
            </a:r>
            <a:r>
              <a:rPr lang="en-US" sz="2000" dirty="0"/>
              <a:t> for 48 hours. Minor phases quartz and forsterite. Reaction to forsterite is favored in the </a:t>
            </a:r>
            <a:r>
              <a:rPr lang="en-US" sz="2000" dirty="0" err="1"/>
              <a:t>the</a:t>
            </a:r>
            <a:r>
              <a:rPr lang="en-US" sz="2000" dirty="0"/>
              <a:t> </a:t>
            </a:r>
            <a:r>
              <a:rPr lang="en-US" sz="2000" dirty="0" err="1"/>
              <a:t>orthoenstatite</a:t>
            </a:r>
            <a:r>
              <a:rPr lang="en-US" sz="2000" dirty="0"/>
              <a:t> phase field. </a:t>
            </a:r>
          </a:p>
        </p:txBody>
      </p:sp>
    </p:spTree>
    <p:extLst>
      <p:ext uri="{BB962C8B-B14F-4D97-AF65-F5344CB8AC3E}">
        <p14:creationId xmlns:p14="http://schemas.microsoft.com/office/powerpoint/2010/main" val="260103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4C0A-CA52-4E0A-9EA9-11A63BB4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19" y="207653"/>
            <a:ext cx="3477491" cy="829786"/>
          </a:xfrm>
        </p:spPr>
        <p:txBody>
          <a:bodyPr/>
          <a:lstStyle/>
          <a:p>
            <a:r>
              <a:rPr lang="en-US" dirty="0"/>
              <a:t>Enstatite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7CAEFF-AF29-4176-AF66-FA6BCF1F3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418" y="823679"/>
            <a:ext cx="6203621" cy="5965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10035-D877-4090-B86F-19EC0F78325F}"/>
              </a:ext>
            </a:extLst>
          </p:cNvPr>
          <p:cNvSpPr txBox="1"/>
          <p:nvPr/>
        </p:nvSpPr>
        <p:spPr>
          <a:xfrm>
            <a:off x="5994354" y="261036"/>
            <a:ext cx="611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Effect of temp on phase formation: 48 </a:t>
            </a:r>
            <a:r>
              <a:rPr lang="en-US" sz="2400" dirty="0" err="1"/>
              <a:t>hr</a:t>
            </a:r>
            <a:r>
              <a:rPr lang="en-US" sz="2400" dirty="0"/>
              <a:t> dwell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01D5F-577E-4F68-B24A-9AFFBCAA02C0}"/>
              </a:ext>
            </a:extLst>
          </p:cNvPr>
          <p:cNvSpPr txBox="1"/>
          <p:nvPr/>
        </p:nvSpPr>
        <p:spPr>
          <a:xfrm>
            <a:off x="7459165" y="1025634"/>
            <a:ext cx="12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950 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4668A-BB50-4083-9572-269FDC244266}"/>
              </a:ext>
            </a:extLst>
          </p:cNvPr>
          <p:cNvSpPr txBox="1"/>
          <p:nvPr/>
        </p:nvSpPr>
        <p:spPr>
          <a:xfrm>
            <a:off x="7459166" y="2864290"/>
            <a:ext cx="12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1000 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9F40-7BF0-4611-BFCA-33F9B528F8B7}"/>
              </a:ext>
            </a:extLst>
          </p:cNvPr>
          <p:cNvSpPr txBox="1"/>
          <p:nvPr/>
        </p:nvSpPr>
        <p:spPr>
          <a:xfrm>
            <a:off x="7382965" y="4630688"/>
            <a:ext cx="12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1040 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0631D-6DE4-4ABA-9AD1-B2F9C42D289E}"/>
              </a:ext>
            </a:extLst>
          </p:cNvPr>
          <p:cNvSpPr txBox="1"/>
          <p:nvPr/>
        </p:nvSpPr>
        <p:spPr>
          <a:xfrm>
            <a:off x="91440" y="1225689"/>
            <a:ext cx="5678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Starting materials Talc (Mg</a:t>
            </a:r>
            <a:r>
              <a:rPr lang="en-US" sz="2000" baseline="-25000" dirty="0"/>
              <a:t>3</a:t>
            </a:r>
            <a:r>
              <a:rPr lang="en-US" sz="2000" dirty="0"/>
              <a:t>Si</a:t>
            </a:r>
            <a:r>
              <a:rPr lang="en-US" sz="2000" baseline="-25000" dirty="0"/>
              <a:t>4</a:t>
            </a:r>
            <a:r>
              <a:rPr lang="en-US" sz="2000" dirty="0"/>
              <a:t>O</a:t>
            </a:r>
            <a:r>
              <a:rPr lang="en-US" sz="2000" baseline="-25000" dirty="0"/>
              <a:t>10</a:t>
            </a:r>
            <a:r>
              <a:rPr lang="en-US" sz="2000" dirty="0"/>
              <a:t>(OH)</a:t>
            </a:r>
            <a:r>
              <a:rPr lang="en-US" sz="2000" baseline="-25000" dirty="0"/>
              <a:t>2</a:t>
            </a:r>
            <a:r>
              <a:rPr lang="en-US" sz="2000" dirty="0"/>
              <a:t>) + MgCO</a:t>
            </a:r>
            <a:r>
              <a:rPr lang="en-US" sz="2000" baseline="-25000" dirty="0"/>
              <a:t>3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Higher enstatite peaks 1000 °C than 950 °C, no change at 1040 °C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Commercial method - Possible to remove quartz via a reduction to </a:t>
            </a:r>
            <a:r>
              <a:rPr lang="en-US" sz="2000" dirty="0" err="1"/>
              <a:t>SiO</a:t>
            </a:r>
            <a:r>
              <a:rPr lang="en-US" sz="2000" dirty="0"/>
              <a:t> and evaporation process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Phase pure </a:t>
            </a:r>
            <a:r>
              <a:rPr lang="en-US" sz="2000" dirty="0" err="1"/>
              <a:t>protenstatite</a:t>
            </a:r>
            <a:r>
              <a:rPr lang="en-US" sz="2000" dirty="0"/>
              <a:t> readily formed &gt;1100 °C should convert to </a:t>
            </a:r>
            <a:r>
              <a:rPr lang="en-US" sz="2000" dirty="0" err="1"/>
              <a:t>othoenstatite</a:t>
            </a:r>
            <a:r>
              <a:rPr lang="en-US" sz="2000" dirty="0"/>
              <a:t> with long dwell time. Tests are ongoing.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Arc fusion method with controlled cooling to be investigated.</a:t>
            </a:r>
          </a:p>
        </p:txBody>
      </p:sp>
    </p:spTree>
    <p:extLst>
      <p:ext uri="{BB962C8B-B14F-4D97-AF65-F5344CB8AC3E}">
        <p14:creationId xmlns:p14="http://schemas.microsoft.com/office/powerpoint/2010/main" val="195216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E29E-6BBE-41CA-BE9A-BF28BC10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C0A0-4218-44F8-AA9E-330B9347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331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Solid state reaction and arc fusion methods are commercial methods</a:t>
            </a:r>
            <a:br>
              <a:rPr lang="en-US" dirty="0"/>
            </a:br>
            <a:r>
              <a:rPr lang="en-US" dirty="0"/>
              <a:t>for making synthetic minerals at ton scale.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Olivine readily available as natural mineral and commercial synthetic product.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Demonstrated synthetic anorthite via solid state and arc fusion methods.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Demonstrated synthetic diopside via solid state method.</a:t>
            </a:r>
            <a:br>
              <a:rPr lang="en-US" dirty="0"/>
            </a:br>
            <a:r>
              <a:rPr lang="en-US" dirty="0"/>
              <a:t>High probability of arc fusion success based on phase stability.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Demonstrated synthetic enstatite, however need for further refinement</a:t>
            </a:r>
            <a:br>
              <a:rPr lang="en-US" dirty="0"/>
            </a:br>
            <a:r>
              <a:rPr lang="en-US" dirty="0"/>
              <a:t>to achieve phase pure </a:t>
            </a:r>
            <a:r>
              <a:rPr lang="en-US" dirty="0" err="1"/>
              <a:t>orthoenstatite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8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DA37-CC48-4067-A083-49BDDF35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6DD53-E036-4B70-918F-D6B90566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356"/>
            <a:ext cx="10515600" cy="52002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Lab scale</a:t>
            </a:r>
          </a:p>
          <a:p>
            <a:pPr lvl="1"/>
            <a:r>
              <a:rPr lang="en-US" dirty="0"/>
              <a:t>Down select scalable method and starting materials</a:t>
            </a:r>
          </a:p>
          <a:p>
            <a:pPr lvl="1"/>
            <a:r>
              <a:rPr lang="en-US" dirty="0"/>
              <a:t>Prepare 3-5 Kg batches of synthetic lunar minerals</a:t>
            </a:r>
          </a:p>
          <a:p>
            <a:pPr lvl="1"/>
            <a:r>
              <a:rPr lang="en-US" dirty="0"/>
              <a:t>Characterize and modify particle size distribution</a:t>
            </a:r>
            <a:br>
              <a:rPr lang="en-US" dirty="0"/>
            </a:br>
            <a:r>
              <a:rPr lang="en-US" dirty="0"/>
              <a:t>e.g. laser light scattering and BET, milling to change particle size</a:t>
            </a:r>
          </a:p>
          <a:p>
            <a:pPr lvl="1"/>
            <a:r>
              <a:rPr lang="en-US" dirty="0"/>
              <a:t>Make glass melts and pseudo agglutinates from blends</a:t>
            </a:r>
            <a:br>
              <a:rPr lang="en-US" dirty="0"/>
            </a:br>
            <a:r>
              <a:rPr lang="en-US" dirty="0"/>
              <a:t>e.g. via arc electrode quenching</a:t>
            </a:r>
          </a:p>
          <a:p>
            <a:pPr lvl="1"/>
            <a:r>
              <a:rPr lang="en-US" dirty="0"/>
              <a:t>Batch synthetic minerals + glass</a:t>
            </a:r>
          </a:p>
          <a:p>
            <a:pPr lvl="1"/>
            <a:r>
              <a:rPr lang="en-US" dirty="0"/>
              <a:t>Add minor phases, </a:t>
            </a:r>
            <a:r>
              <a:rPr lang="en-US" dirty="0" err="1"/>
              <a:t>e.g</a:t>
            </a:r>
            <a:r>
              <a:rPr lang="en-US" dirty="0"/>
              <a:t> nano Fe</a:t>
            </a:r>
          </a:p>
          <a:p>
            <a:pPr lvl="1"/>
            <a:r>
              <a:rPr lang="en-US" dirty="0"/>
              <a:t>Measure dielectric properties</a:t>
            </a:r>
          </a:p>
          <a:p>
            <a:pPr marL="0" indent="0">
              <a:buNone/>
            </a:pPr>
            <a:r>
              <a:rPr lang="en-US" dirty="0"/>
              <a:t>2. Scale up</a:t>
            </a:r>
          </a:p>
          <a:p>
            <a:pPr lvl="1"/>
            <a:r>
              <a:rPr lang="en-US" dirty="0"/>
              <a:t>Use same method from lab scale (solid state or arc electrode) 50-100 Kg batches of minerals</a:t>
            </a:r>
          </a:p>
          <a:p>
            <a:pPr lvl="1"/>
            <a:r>
              <a:rPr lang="en-US" dirty="0"/>
              <a:t>XRD confirm phases</a:t>
            </a:r>
          </a:p>
          <a:p>
            <a:pPr lvl="1"/>
            <a:r>
              <a:rPr lang="en-US" dirty="0"/>
              <a:t>Modify particle size distribution (e.g. milling)</a:t>
            </a:r>
          </a:p>
          <a:p>
            <a:pPr lvl="1"/>
            <a:r>
              <a:rPr lang="en-US" dirty="0"/>
              <a:t>Same procedures to make synthetic lunar glasses from quenching mineral blends</a:t>
            </a:r>
          </a:p>
          <a:p>
            <a:pPr lvl="1"/>
            <a:r>
              <a:rPr lang="en-US" dirty="0"/>
              <a:t>Add minor phases</a:t>
            </a:r>
          </a:p>
          <a:p>
            <a:pPr lvl="1"/>
            <a:r>
              <a:rPr lang="en-US" dirty="0"/>
              <a:t>Measure dielectric properties and other characterization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9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CDB3-35C3-4507-88E1-6F329BF7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EEDB-0366-4C3F-96EC-ED584557E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Scalable Methods</a:t>
            </a:r>
          </a:p>
          <a:p>
            <a:r>
              <a:rPr lang="en-US" dirty="0"/>
              <a:t>Laboratory Results</a:t>
            </a:r>
          </a:p>
          <a:p>
            <a:r>
              <a:rPr lang="en-US" dirty="0"/>
              <a:t>Conclusions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54425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4C6B-C8BC-493B-968F-75DE8F16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520B4-FD47-4BB3-88D2-815A2AF9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scalable methods to fabricate synthetic lunar simulants focused on Highlands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Characterization to confirm and/or modify as needed for high fidelity to lunar regolith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Ultimate goal sufficient materials for large scale construction experimentation focusing on microwave densification</a:t>
            </a:r>
          </a:p>
        </p:txBody>
      </p:sp>
    </p:spTree>
    <p:extLst>
      <p:ext uri="{BB962C8B-B14F-4D97-AF65-F5344CB8AC3E}">
        <p14:creationId xmlns:p14="http://schemas.microsoft.com/office/powerpoint/2010/main" val="110797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06B6-E9C7-4193-AE9B-75F5FE85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Scalable Methods: Solid State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1451-61D8-401A-B0BD-DB5C514A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28" y="2002936"/>
            <a:ext cx="11289087" cy="41461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/>
              <a:t>Solid State Reaction- Mixed Oxide Method</a:t>
            </a:r>
          </a:p>
          <a:p>
            <a:pPr lvl="1"/>
            <a:r>
              <a:rPr lang="en-US" sz="2600" dirty="0"/>
              <a:t>Oxides (and carbonates) powders intimately mixed, e.g. ball mill</a:t>
            </a:r>
          </a:p>
          <a:p>
            <a:pPr lvl="1"/>
            <a:r>
              <a:rPr lang="en-US" sz="2600" dirty="0"/>
              <a:t>Powders heated to react</a:t>
            </a:r>
          </a:p>
          <a:p>
            <a:pPr lvl="2"/>
            <a:r>
              <a:rPr lang="en-US" sz="2200" dirty="0"/>
              <a:t>Diffusion controlled; time and temp critical; must be in appropriate phase field</a:t>
            </a:r>
          </a:p>
          <a:p>
            <a:pPr lvl="2"/>
            <a:r>
              <a:rPr lang="en-US" sz="2200" dirty="0"/>
              <a:t>Must avoid reaction with container</a:t>
            </a:r>
            <a:br>
              <a:rPr lang="en-US" sz="2200" dirty="0"/>
            </a:br>
            <a:endParaRPr lang="en-US" sz="2200" dirty="0"/>
          </a:p>
          <a:p>
            <a:pPr marL="971550" lvl="1" indent="-514350">
              <a:buAutoNum type="alphaUcPeriod"/>
            </a:pPr>
            <a:r>
              <a:rPr lang="en-US" sz="3000" dirty="0"/>
              <a:t>Batch Kiln- powders in </a:t>
            </a:r>
            <a:r>
              <a:rPr lang="en-US" sz="3000" dirty="0" err="1"/>
              <a:t>saggers</a:t>
            </a:r>
            <a:r>
              <a:rPr lang="en-US" sz="3000" dirty="0"/>
              <a:t> </a:t>
            </a:r>
            <a:br>
              <a:rPr lang="en-US" sz="3000" dirty="0"/>
            </a:br>
            <a:endParaRPr lang="en-US" sz="3000" dirty="0"/>
          </a:p>
          <a:p>
            <a:pPr marL="971550" lvl="1" indent="-514350">
              <a:buAutoNum type="alphaUcPeriod"/>
            </a:pPr>
            <a:r>
              <a:rPr lang="en-US" sz="3000" dirty="0"/>
              <a:t>Rotary Kiln- powders in large rotating tube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5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E0F3-1A72-4211-8422-D426A5D6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29" y="1563634"/>
            <a:ext cx="7072901" cy="4261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Toll firing examples: Harrop Industries</a:t>
            </a:r>
          </a:p>
          <a:p>
            <a:pPr marL="0" indent="0">
              <a:buNone/>
            </a:pPr>
            <a:r>
              <a:rPr lang="en-US" sz="3000" dirty="0"/>
              <a:t>1A. Batch Furnace (Periodic)</a:t>
            </a:r>
            <a:endParaRPr lang="en-US" u="sng" dirty="0"/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 Kilns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up to 27 cu. ft., Temp to 1,600°C Controlled atm.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 Kilns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57 cu. ft., Temp to 1,700°C</a:t>
            </a:r>
            <a:b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  <a:p>
            <a:pPr marL="0" indent="0">
              <a:buNone/>
            </a:pPr>
            <a:r>
              <a:rPr lang="en-US" sz="3000" dirty="0"/>
              <a:t>1B. Rotary Kiln (Continuous)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Ceramic tube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rotation speed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tube inclination angle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 to 1,400°C</a:t>
            </a:r>
            <a:endParaRPr lang="en-US" dirty="0"/>
          </a:p>
          <a:p>
            <a:pPr marL="0" indent="0">
              <a:buNone/>
            </a:pPr>
            <a:endParaRPr lang="en-US" sz="3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4A0C6A-0E9F-42A3-A8B1-B4CEA6A3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Scalable Methods: Solid State Reaction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46213-BFD7-4E52-ACF9-555D2BDB6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7" t="3318" r="8734"/>
          <a:stretch/>
        </p:blipFill>
        <p:spPr>
          <a:xfrm>
            <a:off x="8621863" y="1342659"/>
            <a:ext cx="2944898" cy="2703947"/>
          </a:xfrm>
          <a:prstGeom prst="rect">
            <a:avLst/>
          </a:prstGeom>
        </p:spPr>
      </p:pic>
      <p:pic>
        <p:nvPicPr>
          <p:cNvPr id="1026" name="Picture 2" descr="Rotary Kilns | Rotary Kiln Process">
            <a:extLst>
              <a:ext uri="{FF2B5EF4-FFF2-40B4-BE49-F238E27FC236}">
                <a16:creationId xmlns:a16="http://schemas.microsoft.com/office/drawing/2014/main" id="{45E9F8D9-56F4-4D10-B9B6-55C3EB1D5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54" y="4612464"/>
            <a:ext cx="3911405" cy="19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EA143-7DD7-4A0D-A684-17585498AD44}"/>
              </a:ext>
            </a:extLst>
          </p:cNvPr>
          <p:cNvSpPr txBox="1"/>
          <p:nvPr/>
        </p:nvSpPr>
        <p:spPr>
          <a:xfrm flipH="1">
            <a:off x="8563509" y="3991419"/>
            <a:ext cx="313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Elevator Kiln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971ED-5F18-42A8-9BB6-650BFC0546F5}"/>
              </a:ext>
            </a:extLst>
          </p:cNvPr>
          <p:cNvSpPr txBox="1"/>
          <p:nvPr/>
        </p:nvSpPr>
        <p:spPr>
          <a:xfrm flipH="1">
            <a:off x="8621862" y="6455501"/>
            <a:ext cx="30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Rotary Kiln</a:t>
            </a:r>
          </a:p>
        </p:txBody>
      </p:sp>
    </p:spTree>
    <p:extLst>
      <p:ext uri="{BB962C8B-B14F-4D97-AF65-F5344CB8AC3E}">
        <p14:creationId xmlns:p14="http://schemas.microsoft.com/office/powerpoint/2010/main" val="83600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76CB5E-8A54-46C1-AA42-8AC613AA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29" y="1551987"/>
            <a:ext cx="5676471" cy="5170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27C4-7232-4308-B3A0-5860FB2E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427999"/>
            <a:ext cx="7434571" cy="3000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Toll firing example: Washington Mills</a:t>
            </a:r>
          </a:p>
          <a:p>
            <a:pPr marL="0" indent="0">
              <a:buNone/>
            </a:pPr>
            <a:r>
              <a:rPr lang="en-US" sz="3200" dirty="0"/>
              <a:t>2. Fusion from Melt - Arc Electrode Method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2B91A3-069A-42F2-A760-8A92FD31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Scalable Methods: Reaction from Melt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9ADFF-8F5A-4BA1-8617-CC512FD2A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34" y="3437384"/>
            <a:ext cx="2412832" cy="3157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FBC87-69DA-4EB7-9DED-B53D77C43035}"/>
              </a:ext>
            </a:extLst>
          </p:cNvPr>
          <p:cNvSpPr txBox="1"/>
          <p:nvPr/>
        </p:nvSpPr>
        <p:spPr>
          <a:xfrm>
            <a:off x="741528" y="2452077"/>
            <a:ext cx="6095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supply, graphite electrodes and vessel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 generated between electrodes &gt;3000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2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19BB-FB89-4F45-91C9-4ED52340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24245" cy="1325563"/>
          </a:xfrm>
        </p:spPr>
        <p:txBody>
          <a:bodyPr/>
          <a:lstStyle/>
          <a:p>
            <a:r>
              <a:rPr lang="en-US" dirty="0"/>
              <a:t>Laboratory</a:t>
            </a:r>
            <a:br>
              <a:rPr lang="en-US" dirty="0"/>
            </a:br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E21B-3F9D-45D6-8C4E-B34CD0FE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79" y="2016548"/>
            <a:ext cx="10515600" cy="49549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Target:</a:t>
            </a:r>
          </a:p>
          <a:p>
            <a:pPr lvl="1"/>
            <a:r>
              <a:rPr lang="en-US" dirty="0"/>
              <a:t>Anorthite (plagioclase 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CaAl</a:t>
            </a:r>
            <a:r>
              <a:rPr lang="en-US" sz="200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Si</a:t>
            </a:r>
            <a:r>
              <a:rPr lang="en-US" sz="200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O</a:t>
            </a:r>
            <a:r>
              <a:rPr lang="en-US" sz="2000" i="0" baseline="-25000" dirty="0">
                <a:solidFill>
                  <a:srgbClr val="202124"/>
                </a:solidFill>
                <a:effectLst/>
              </a:rPr>
              <a:t>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Diopside (pyroxene </a:t>
            </a:r>
            <a:r>
              <a:rPr lang="en-US" sz="2000" b="0" i="0" dirty="0" err="1">
                <a:solidFill>
                  <a:srgbClr val="202124"/>
                </a:solidFill>
                <a:effectLst/>
              </a:rPr>
              <a:t>CaMgSi₂O</a:t>
            </a:r>
            <a:r>
              <a:rPr lang="en-US" sz="2000" b="0" i="0" dirty="0">
                <a:solidFill>
                  <a:srgbClr val="202124"/>
                </a:solidFill>
                <a:effectLst/>
              </a:rPr>
              <a:t>₆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Enstatite (pyroxene </a:t>
            </a:r>
            <a:r>
              <a:rPr lang="en-US" sz="2000" b="0" i="0" dirty="0">
                <a:solidFill>
                  <a:srgbClr val="202124"/>
                </a:solidFill>
                <a:effectLst/>
              </a:rPr>
              <a:t>Mg</a:t>
            </a:r>
            <a:r>
              <a:rPr lang="en-US" sz="2000" b="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202124"/>
                </a:solidFill>
                <a:effectLst/>
              </a:rPr>
              <a:t>Si</a:t>
            </a:r>
            <a:r>
              <a:rPr lang="en-US" sz="2000" b="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2000" b="0" i="0" dirty="0">
                <a:solidFill>
                  <a:srgbClr val="202124"/>
                </a:solidFill>
                <a:effectLst/>
              </a:rPr>
              <a:t>O</a:t>
            </a:r>
            <a:r>
              <a:rPr lang="en-US" sz="2000" b="0" i="0" baseline="-25000" dirty="0">
                <a:solidFill>
                  <a:srgbClr val="202124"/>
                </a:solidFill>
                <a:effectLst/>
              </a:rPr>
              <a:t>6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Olivine (solid solution</a:t>
            </a:r>
            <a:r>
              <a:rPr lang="en-US" sz="1600" dirty="0"/>
              <a:t> </a:t>
            </a:r>
            <a:r>
              <a:rPr lang="en-US" sz="20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US" sz="2000" i="0" dirty="0" err="1">
                <a:solidFill>
                  <a:srgbClr val="202124"/>
                </a:solidFill>
                <a:effectLst/>
              </a:rPr>
              <a:t>Mg,Fe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)</a:t>
            </a:r>
            <a:r>
              <a:rPr lang="en-US" sz="200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2000" i="0" dirty="0">
                <a:solidFill>
                  <a:srgbClr val="202124"/>
                </a:solidFill>
                <a:effectLst/>
              </a:rPr>
              <a:t>SiO</a:t>
            </a:r>
            <a:r>
              <a:rPr lang="en-US" sz="2000" i="0" baseline="-25000" dirty="0">
                <a:solidFill>
                  <a:srgbClr val="202124"/>
                </a:solidFill>
                <a:effectLst/>
              </a:rPr>
              <a:t>4</a:t>
            </a:r>
            <a:r>
              <a:rPr lang="en-US" dirty="0"/>
              <a:t>) </a:t>
            </a:r>
          </a:p>
          <a:p>
            <a:r>
              <a:rPr lang="en-US" dirty="0"/>
              <a:t>Variables:</a:t>
            </a:r>
          </a:p>
          <a:p>
            <a:pPr lvl="1"/>
            <a:r>
              <a:rPr lang="en-US" dirty="0"/>
              <a:t>Process method</a:t>
            </a:r>
          </a:p>
          <a:p>
            <a:pPr lvl="1"/>
            <a:r>
              <a:rPr lang="en-US" dirty="0"/>
              <a:t>Raw materials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Dwell Time, Heating and Cooling Rate</a:t>
            </a:r>
          </a:p>
          <a:p>
            <a:pPr lvl="1"/>
            <a:r>
              <a:rPr lang="en-US" dirty="0"/>
              <a:t>Container material</a:t>
            </a:r>
          </a:p>
          <a:p>
            <a:r>
              <a:rPr lang="en-US" dirty="0"/>
              <a:t>X-Ray Diffraction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CD8D8-BFE6-4682-9382-E7A604EB4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08" y="117171"/>
            <a:ext cx="7768379" cy="1773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00CA8-02A7-4B10-907E-CFD03B1A7C5A}"/>
              </a:ext>
            </a:extLst>
          </p:cNvPr>
          <p:cNvSpPr txBox="1"/>
          <p:nvPr/>
        </p:nvSpPr>
        <p:spPr>
          <a:xfrm>
            <a:off x="4192453" y="1890635"/>
            <a:ext cx="795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Ming, D. W. (1992). Lunar sourcebook, </a:t>
            </a:r>
            <a:r>
              <a:rPr lang="en-US" sz="1600" u="sng" dirty="0"/>
              <a:t>Endeavour</a:t>
            </a:r>
            <a:r>
              <a:rPr lang="en-US" sz="1600" dirty="0"/>
              <a:t> </a:t>
            </a:r>
            <a:r>
              <a:rPr lang="en-US" sz="1600" b="1" dirty="0"/>
              <a:t>16</a:t>
            </a:r>
            <a:r>
              <a:rPr lang="en-US" sz="1600" dirty="0"/>
              <a:t>(2). Data compiled from Table 5.1, </a:t>
            </a:r>
            <a:r>
              <a:rPr lang="en-US" sz="1600" dirty="0" err="1"/>
              <a:t>pg</a:t>
            </a:r>
            <a:r>
              <a:rPr lang="en-US" sz="1600" dirty="0"/>
              <a:t> 123</a:t>
            </a:r>
          </a:p>
        </p:txBody>
      </p:sp>
    </p:spTree>
    <p:extLst>
      <p:ext uri="{BB962C8B-B14F-4D97-AF65-F5344CB8AC3E}">
        <p14:creationId xmlns:p14="http://schemas.microsoft.com/office/powerpoint/2010/main" val="222702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BB19-4F22-4CC8-B5D7-644FDAC7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2" y="105244"/>
            <a:ext cx="10515600" cy="1325563"/>
          </a:xfrm>
        </p:spPr>
        <p:txBody>
          <a:bodyPr/>
          <a:lstStyle/>
          <a:p>
            <a:r>
              <a:rPr lang="en-US" dirty="0"/>
              <a:t>Olivine </a:t>
            </a:r>
            <a:r>
              <a:rPr lang="en-US" sz="40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US" sz="4000" i="0" dirty="0" err="1">
                <a:solidFill>
                  <a:srgbClr val="202124"/>
                </a:solidFill>
                <a:effectLst/>
              </a:rPr>
              <a:t>Mg,Fe</a:t>
            </a:r>
            <a:r>
              <a:rPr lang="en-US" sz="4000" i="0" dirty="0">
                <a:solidFill>
                  <a:srgbClr val="202124"/>
                </a:solidFill>
                <a:effectLst/>
              </a:rPr>
              <a:t>)</a:t>
            </a:r>
            <a:r>
              <a:rPr lang="en-US" sz="400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4000" i="0" dirty="0">
                <a:solidFill>
                  <a:srgbClr val="202124"/>
                </a:solidFill>
                <a:effectLst/>
              </a:rPr>
              <a:t>SiO</a:t>
            </a:r>
            <a:r>
              <a:rPr lang="en-US" sz="4000" i="0" baseline="-25000" dirty="0">
                <a:solidFill>
                  <a:srgbClr val="202124"/>
                </a:solidFill>
                <a:effectLst/>
              </a:rPr>
              <a:t>4</a:t>
            </a:r>
            <a:r>
              <a:rPr lang="en-US" sz="4000" dirty="0"/>
              <a:t>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B24A-935B-4368-BA32-EEF4422F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4" y="1709213"/>
            <a:ext cx="4549068" cy="4011429"/>
          </a:xfrm>
        </p:spPr>
        <p:txBody>
          <a:bodyPr>
            <a:normAutofit/>
          </a:bodyPr>
          <a:lstStyle/>
          <a:p>
            <a:r>
              <a:rPr lang="en-US" sz="2400" dirty="0"/>
              <a:t>High purity natural sources available</a:t>
            </a:r>
          </a:p>
          <a:p>
            <a:r>
              <a:rPr lang="en-US" sz="2400" dirty="0"/>
              <a:t>End member synthetic forsterite standard commercial product via arc fusion method</a:t>
            </a:r>
          </a:p>
          <a:p>
            <a:r>
              <a:rPr lang="en-US" sz="2400" dirty="0"/>
              <a:t>Olivine solid solution available custom commercial product with controlled Fe/</a:t>
            </a:r>
            <a:r>
              <a:rPr lang="en-US" sz="2400" dirty="0" err="1"/>
              <a:t>Mg+Fe</a:t>
            </a:r>
            <a:r>
              <a:rPr lang="en-US" sz="2400" dirty="0"/>
              <a:t> ratio to match Highlands range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2E775-DE20-48DB-8237-488E08481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472" y="1127559"/>
            <a:ext cx="7183349" cy="5174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D006DF-5E71-4AD6-9232-6A2B73457F33}"/>
              </a:ext>
            </a:extLst>
          </p:cNvPr>
          <p:cNvSpPr txBox="1"/>
          <p:nvPr/>
        </p:nvSpPr>
        <p:spPr>
          <a:xfrm>
            <a:off x="6881797" y="6383424"/>
            <a:ext cx="377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Natural olivine- </a:t>
            </a:r>
            <a:r>
              <a:rPr lang="en-US" dirty="0" err="1"/>
              <a:t>Titon</a:t>
            </a:r>
            <a:r>
              <a:rPr lang="en-US" dirty="0"/>
              <a:t> Supply Company</a:t>
            </a:r>
          </a:p>
        </p:txBody>
      </p:sp>
    </p:spTree>
    <p:extLst>
      <p:ext uri="{BB962C8B-B14F-4D97-AF65-F5344CB8AC3E}">
        <p14:creationId xmlns:p14="http://schemas.microsoft.com/office/powerpoint/2010/main" val="175246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F4C5-D6D8-4CEE-A593-5F20C8F6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73" y="18829"/>
            <a:ext cx="10515600" cy="1325563"/>
          </a:xfrm>
        </p:spPr>
        <p:txBody>
          <a:bodyPr/>
          <a:lstStyle/>
          <a:p>
            <a:r>
              <a:rPr lang="en-US" dirty="0"/>
              <a:t>Anorthite </a:t>
            </a:r>
            <a:r>
              <a:rPr lang="en-US" sz="4000" dirty="0"/>
              <a:t>(</a:t>
            </a:r>
            <a:r>
              <a:rPr lang="en-US" sz="4000" i="0" dirty="0">
                <a:solidFill>
                  <a:srgbClr val="202124"/>
                </a:solidFill>
                <a:effectLst/>
              </a:rPr>
              <a:t>CaAl</a:t>
            </a:r>
            <a:r>
              <a:rPr lang="en-US" sz="400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4000" i="0" dirty="0">
                <a:solidFill>
                  <a:srgbClr val="202124"/>
                </a:solidFill>
                <a:effectLst/>
              </a:rPr>
              <a:t>Si</a:t>
            </a:r>
            <a:r>
              <a:rPr lang="en-US" sz="4000" i="0" baseline="-25000" dirty="0">
                <a:solidFill>
                  <a:srgbClr val="202124"/>
                </a:solidFill>
                <a:effectLst/>
              </a:rPr>
              <a:t>2</a:t>
            </a:r>
            <a:r>
              <a:rPr lang="en-US" sz="4000" i="0" dirty="0">
                <a:solidFill>
                  <a:srgbClr val="202124"/>
                </a:solidFill>
                <a:effectLst/>
              </a:rPr>
              <a:t>O</a:t>
            </a:r>
            <a:r>
              <a:rPr lang="en-US" sz="4000" i="0" baseline="-25000" dirty="0">
                <a:solidFill>
                  <a:srgbClr val="202124"/>
                </a:solidFill>
                <a:effectLst/>
              </a:rPr>
              <a:t>8</a:t>
            </a:r>
            <a:r>
              <a:rPr lang="en-US" sz="4000" dirty="0"/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AB714E-80D5-4A07-92A8-D9A71B326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124" y="1031030"/>
            <a:ext cx="5635957" cy="406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8F87F-8487-43C9-B009-5C8626A9F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21" y="1179551"/>
            <a:ext cx="5429405" cy="3917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57996-DBE4-4E0A-BD54-EA450DDFC3D0}"/>
              </a:ext>
            </a:extLst>
          </p:cNvPr>
          <p:cNvSpPr txBox="1"/>
          <p:nvPr/>
        </p:nvSpPr>
        <p:spPr>
          <a:xfrm>
            <a:off x="308499" y="4949807"/>
            <a:ext cx="579520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XRD Anorthite via </a:t>
            </a:r>
            <a:r>
              <a:rPr lang="en-US" b="1" u="sng" dirty="0"/>
              <a:t>solid state method </a:t>
            </a:r>
            <a:r>
              <a:rPr lang="en-US" dirty="0"/>
              <a:t>1300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</a:t>
            </a:r>
            <a:r>
              <a:rPr lang="en-US" dirty="0"/>
              <a:t> using CaCO</a:t>
            </a:r>
            <a:r>
              <a:rPr lang="en-US" baseline="-25000" dirty="0"/>
              <a:t>3</a:t>
            </a:r>
            <a:r>
              <a:rPr lang="en-US" dirty="0"/>
              <a:t>, high purity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and highly reactive fumed SiO</a:t>
            </a:r>
            <a:r>
              <a:rPr lang="en-US" baseline="-25000" dirty="0"/>
              <a:t>2</a:t>
            </a:r>
            <a:r>
              <a:rPr lang="en-US" dirty="0"/>
              <a:t>. Appearance of minor spinel phase likely due to Mg impurity in the CaCO</a:t>
            </a:r>
            <a:r>
              <a:rPr lang="en-US" baseline="-25000" dirty="0"/>
              <a:t>3</a:t>
            </a:r>
            <a:r>
              <a:rPr lang="en-US" dirty="0"/>
              <a:t>. This can be replaced with high purity CaCO</a:t>
            </a:r>
            <a:r>
              <a:rPr lang="en-US" baseline="-25000" dirty="0"/>
              <a:t>3</a:t>
            </a:r>
            <a:r>
              <a:rPr lang="en-US" dirty="0"/>
              <a:t>. Use of a less reactive amorphous SiO</a:t>
            </a:r>
            <a:r>
              <a:rPr lang="en-US" baseline="-25000" dirty="0"/>
              <a:t>2  </a:t>
            </a:r>
            <a:r>
              <a:rPr lang="en-US" dirty="0"/>
              <a:t>showed residual unreacted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at these process conditions.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E6E80-9ACD-4F6F-AB5E-16C787F6B870}"/>
              </a:ext>
            </a:extLst>
          </p:cNvPr>
          <p:cNvSpPr txBox="1"/>
          <p:nvPr/>
        </p:nvSpPr>
        <p:spPr>
          <a:xfrm>
            <a:off x="6183330" y="4939963"/>
            <a:ext cx="563595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XRD Anorthite via </a:t>
            </a:r>
            <a:r>
              <a:rPr lang="en-US" b="1" u="sng" dirty="0"/>
              <a:t>arc electrode method </a:t>
            </a:r>
            <a:r>
              <a:rPr lang="en-US" u="sng" dirty="0"/>
              <a:t>&gt;3000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</a:t>
            </a:r>
            <a:r>
              <a:rPr lang="en-US" dirty="0"/>
              <a:t>, using </a:t>
            </a:r>
            <a:r>
              <a:rPr lang="en-US" dirty="0" err="1"/>
              <a:t>CaO</a:t>
            </a:r>
            <a:r>
              <a:rPr lang="en-US" dirty="0"/>
              <a:t>,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SiO</a:t>
            </a:r>
            <a:r>
              <a:rPr lang="en-US" baseline="-25000" dirty="0"/>
              <a:t>2</a:t>
            </a:r>
            <a:r>
              <a:rPr lang="en-US" dirty="0"/>
              <a:t>. Appearance of minor Gehlenite phase likely due to short reaction time. More time can be applied to allow better mixing of the melt.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6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1066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Fjalla+One</vt:lpstr>
      <vt:lpstr>Roboto</vt:lpstr>
      <vt:lpstr>Times New Roman</vt:lpstr>
      <vt:lpstr>Office Theme</vt:lpstr>
      <vt:lpstr>Exploration of Scalable Methods to Fabricate Synthetic Lunar Minerals for Engineered Regolith Simulants</vt:lpstr>
      <vt:lpstr>Overview</vt:lpstr>
      <vt:lpstr>Goals</vt:lpstr>
      <vt:lpstr>Scalable Methods: Solid State Reaction</vt:lpstr>
      <vt:lpstr>Scalable Methods: Solid State Reaction</vt:lpstr>
      <vt:lpstr>Scalable Methods: Reaction from Melt</vt:lpstr>
      <vt:lpstr>Laboratory Challenge</vt:lpstr>
      <vt:lpstr>Olivine (Mg,Fe)2SiO4) </vt:lpstr>
      <vt:lpstr>Anorthite (CaAl2Si2O8)</vt:lpstr>
      <vt:lpstr>Diopside (CaMgSi₂O₆)  </vt:lpstr>
      <vt:lpstr>Enstatite (Mg2Si2O6) </vt:lpstr>
      <vt:lpstr>Enstatite (Mg2Si2O6) </vt:lpstr>
      <vt:lpstr>Enstatite</vt:lpstr>
      <vt:lpstr>Summary</vt:lpstr>
      <vt:lpstr>Suggested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Scalable Methods to Fabricate Synthetic Lunar Minerals for Engineered Regolith Simulants</dc:title>
  <dc:creator>Shulman, Holly</dc:creator>
  <cp:lastModifiedBy>Effinger, Michael (MSFC-ST14)</cp:lastModifiedBy>
  <cp:revision>73</cp:revision>
  <dcterms:created xsi:type="dcterms:W3CDTF">2021-08-01T13:16:23Z</dcterms:created>
  <dcterms:modified xsi:type="dcterms:W3CDTF">2021-08-05T19:39:40Z</dcterms:modified>
</cp:coreProperties>
</file>