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0"/>
  </p:notesMasterIdLst>
  <p:sldIdLst>
    <p:sldId id="257" r:id="rId2"/>
    <p:sldId id="256" r:id="rId3"/>
    <p:sldId id="274" r:id="rId4"/>
    <p:sldId id="275" r:id="rId5"/>
    <p:sldId id="269" r:id="rId6"/>
    <p:sldId id="278" r:id="rId7"/>
    <p:sldId id="279" r:id="rId8"/>
    <p:sldId id="265" r:id="rId9"/>
    <p:sldId id="270" r:id="rId10"/>
    <p:sldId id="263" r:id="rId11"/>
    <p:sldId id="262" r:id="rId12"/>
    <p:sldId id="271" r:id="rId13"/>
    <p:sldId id="261" r:id="rId14"/>
    <p:sldId id="272" r:id="rId15"/>
    <p:sldId id="280" r:id="rId16"/>
    <p:sldId id="273" r:id="rId17"/>
    <p:sldId id="259" r:id="rId18"/>
    <p:sldId id="25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126" y="73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rickman\Documents\Data\Steve's%20Files\NESC\NESC%20Tasks\17-01264%20WIRE%20DERATING\TEST%20DATA\ATTEMPTS%20TO%20IMPROVE%20SINGLE%20WIRE%20MODEL%20RESULTS%20CORRECTED%20MCADAMS%2019%20JULY%202018.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rickman\Documents\Data\Steve's%20Files\NESC\NESC%20Tasks\17-01264%20WIRE%20DERATING\FINAL%20REPORT\EDITS\WIRE%20BUNDLE%20ANALYSIS%20RESULTS%20CORRECTED%20CONDUCTOR%20RADIUS%2019%20JULY%202018.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045516374922963"/>
          <c:y val="0.16600794680709541"/>
          <c:w val="0.76526057262222569"/>
          <c:h val="0.6638500598646081"/>
        </c:manualLayout>
      </c:layout>
      <c:scatterChart>
        <c:scatterStyle val="lineMarker"/>
        <c:varyColors val="0"/>
        <c:ser>
          <c:idx val="0"/>
          <c:order val="0"/>
          <c:tx>
            <c:v>26 AWG ETFE Vacuum</c:v>
          </c:tx>
          <c:spPr>
            <a:ln w="19050" cap="rnd">
              <a:noFill/>
              <a:round/>
            </a:ln>
            <a:effectLst/>
          </c:spPr>
          <c:marker>
            <c:symbol val="circle"/>
            <c:size val="8"/>
            <c:spPr>
              <a:noFill/>
              <a:ln w="6350">
                <a:solidFill>
                  <a:schemeClr val="tx1"/>
                </a:solidFill>
              </a:ln>
              <a:effectLst/>
            </c:spPr>
          </c:marker>
          <c:xVal>
            <c:numRef>
              <c:f>Aggregate!$AZ$6:$AZ$8</c:f>
              <c:numCache>
                <c:formatCode>0.0</c:formatCode>
                <c:ptCount val="3"/>
                <c:pt idx="0">
                  <c:v>34.169309999999996</c:v>
                </c:pt>
                <c:pt idx="1">
                  <c:v>178.61831000000001</c:v>
                </c:pt>
                <c:pt idx="2">
                  <c:v>119.80175</c:v>
                </c:pt>
              </c:numCache>
            </c:numRef>
          </c:xVal>
          <c:yVal>
            <c:numRef>
              <c:f>Aggregate!$BA$6:$BA$8</c:f>
              <c:numCache>
                <c:formatCode>0.0</c:formatCode>
                <c:ptCount val="3"/>
                <c:pt idx="0">
                  <c:v>35.031310000000005</c:v>
                </c:pt>
                <c:pt idx="1">
                  <c:v>181.06031000000002</c:v>
                </c:pt>
                <c:pt idx="2">
                  <c:v>120.64875000000001</c:v>
                </c:pt>
              </c:numCache>
            </c:numRef>
          </c:yVal>
          <c:smooth val="0"/>
          <c:extLst>
            <c:ext xmlns:c16="http://schemas.microsoft.com/office/drawing/2014/chart" uri="{C3380CC4-5D6E-409C-BE32-E72D297353CC}">
              <c16:uniqueId val="{00000000-71DA-4EDF-96B7-5AC3EC7E968C}"/>
            </c:ext>
          </c:extLst>
        </c:ser>
        <c:ser>
          <c:idx val="1"/>
          <c:order val="1"/>
          <c:tx>
            <c:v>26 AWG ETFE 1 Atm</c:v>
          </c:tx>
          <c:spPr>
            <a:ln w="25400" cap="rnd">
              <a:noFill/>
              <a:round/>
            </a:ln>
            <a:effectLst/>
          </c:spPr>
          <c:marker>
            <c:symbol val="circle"/>
            <c:size val="8"/>
            <c:spPr>
              <a:solidFill>
                <a:schemeClr val="tx1"/>
              </a:solidFill>
              <a:ln w="9525">
                <a:noFill/>
              </a:ln>
              <a:effectLst/>
            </c:spPr>
          </c:marker>
          <c:xVal>
            <c:numRef>
              <c:f>Aggregate!$AZ$9:$AZ$16</c:f>
              <c:numCache>
                <c:formatCode>0.0</c:formatCode>
                <c:ptCount val="8"/>
                <c:pt idx="0">
                  <c:v>7.1966900000000038</c:v>
                </c:pt>
                <c:pt idx="1">
                  <c:v>25.041120000000006</c:v>
                </c:pt>
                <c:pt idx="2">
                  <c:v>96.141750000000002</c:v>
                </c:pt>
                <c:pt idx="3">
                  <c:v>128.14875000000001</c:v>
                </c:pt>
                <c:pt idx="4">
                  <c:v>5.1144000000000034</c:v>
                </c:pt>
                <c:pt idx="5">
                  <c:v>45.766100000000002</c:v>
                </c:pt>
                <c:pt idx="6">
                  <c:v>215.4889</c:v>
                </c:pt>
                <c:pt idx="7">
                  <c:v>241.20139999999998</c:v>
                </c:pt>
              </c:numCache>
            </c:numRef>
          </c:xVal>
          <c:yVal>
            <c:numRef>
              <c:f>Aggregate!$BA$9:$BA$17</c:f>
              <c:numCache>
                <c:formatCode>0.0</c:formatCode>
                <c:ptCount val="9"/>
                <c:pt idx="0">
                  <c:v>6.5086900000000014</c:v>
                </c:pt>
                <c:pt idx="1">
                  <c:v>24.241120000000009</c:v>
                </c:pt>
                <c:pt idx="2">
                  <c:v>96.556749999999994</c:v>
                </c:pt>
                <c:pt idx="3">
                  <c:v>129.28474999999997</c:v>
                </c:pt>
                <c:pt idx="4">
                  <c:v>5.7623999999999995</c:v>
                </c:pt>
                <c:pt idx="5">
                  <c:v>47.439099999999996</c:v>
                </c:pt>
                <c:pt idx="6">
                  <c:v>230.9589</c:v>
                </c:pt>
                <c:pt idx="7">
                  <c:v>257.74439999999998</c:v>
                </c:pt>
                <c:pt idx="8">
                  <c:v>195.13862</c:v>
                </c:pt>
              </c:numCache>
            </c:numRef>
          </c:yVal>
          <c:smooth val="0"/>
          <c:extLst>
            <c:ext xmlns:c16="http://schemas.microsoft.com/office/drawing/2014/chart" uri="{C3380CC4-5D6E-409C-BE32-E72D297353CC}">
              <c16:uniqueId val="{00000001-71DA-4EDF-96B7-5AC3EC7E968C}"/>
            </c:ext>
          </c:extLst>
        </c:ser>
        <c:ser>
          <c:idx val="3"/>
          <c:order val="2"/>
          <c:tx>
            <c:v>26 AWG TKT Vacuum</c:v>
          </c:tx>
          <c:spPr>
            <a:ln w="25400" cap="rnd">
              <a:noFill/>
              <a:round/>
            </a:ln>
            <a:effectLst/>
          </c:spPr>
          <c:marker>
            <c:symbol val="square"/>
            <c:size val="8"/>
            <c:spPr>
              <a:noFill/>
              <a:ln w="6350">
                <a:solidFill>
                  <a:schemeClr val="tx1"/>
                </a:solidFill>
              </a:ln>
              <a:effectLst/>
            </c:spPr>
          </c:marker>
          <c:xVal>
            <c:numRef>
              <c:f>Aggregate!$AZ$18:$AZ$20</c:f>
              <c:numCache>
                <c:formatCode>0.0</c:formatCode>
                <c:ptCount val="3"/>
                <c:pt idx="0">
                  <c:v>130.77437500000002</c:v>
                </c:pt>
                <c:pt idx="1">
                  <c:v>119.20556249999998</c:v>
                </c:pt>
                <c:pt idx="2">
                  <c:v>246.02681250000001</c:v>
                </c:pt>
              </c:numCache>
            </c:numRef>
          </c:xVal>
          <c:yVal>
            <c:numRef>
              <c:f>Aggregate!$BA$18:$BA$20</c:f>
              <c:numCache>
                <c:formatCode>0.0</c:formatCode>
                <c:ptCount val="3"/>
                <c:pt idx="0">
                  <c:v>134.10637500000001</c:v>
                </c:pt>
                <c:pt idx="1">
                  <c:v>122.06356249999999</c:v>
                </c:pt>
                <c:pt idx="2">
                  <c:v>248.6678125</c:v>
                </c:pt>
              </c:numCache>
            </c:numRef>
          </c:yVal>
          <c:smooth val="0"/>
          <c:extLst>
            <c:ext xmlns:c16="http://schemas.microsoft.com/office/drawing/2014/chart" uri="{C3380CC4-5D6E-409C-BE32-E72D297353CC}">
              <c16:uniqueId val="{00000002-71DA-4EDF-96B7-5AC3EC7E968C}"/>
            </c:ext>
          </c:extLst>
        </c:ser>
        <c:ser>
          <c:idx val="2"/>
          <c:order val="3"/>
          <c:tx>
            <c:v>26 AWG TKT 1 Atm</c:v>
          </c:tx>
          <c:spPr>
            <a:ln w="25400" cap="rnd">
              <a:noFill/>
              <a:round/>
            </a:ln>
            <a:effectLst/>
          </c:spPr>
          <c:marker>
            <c:symbol val="square"/>
            <c:size val="8"/>
            <c:spPr>
              <a:solidFill>
                <a:schemeClr val="tx1"/>
              </a:solidFill>
              <a:ln w="9525">
                <a:noFill/>
              </a:ln>
              <a:effectLst/>
            </c:spPr>
          </c:marker>
          <c:xVal>
            <c:numRef>
              <c:f>Aggregate!$AZ$17</c:f>
              <c:numCache>
                <c:formatCode>0.0</c:formatCode>
                <c:ptCount val="1"/>
                <c:pt idx="0">
                  <c:v>179.50362000000001</c:v>
                </c:pt>
              </c:numCache>
            </c:numRef>
          </c:xVal>
          <c:yVal>
            <c:numRef>
              <c:f>Aggregate!$BA$17</c:f>
              <c:numCache>
                <c:formatCode>0.0</c:formatCode>
                <c:ptCount val="1"/>
                <c:pt idx="0">
                  <c:v>195.13862</c:v>
                </c:pt>
              </c:numCache>
            </c:numRef>
          </c:yVal>
          <c:smooth val="0"/>
          <c:extLst>
            <c:ext xmlns:c16="http://schemas.microsoft.com/office/drawing/2014/chart" uri="{C3380CC4-5D6E-409C-BE32-E72D297353CC}">
              <c16:uniqueId val="{00000003-71DA-4EDF-96B7-5AC3EC7E968C}"/>
            </c:ext>
          </c:extLst>
        </c:ser>
        <c:ser>
          <c:idx val="6"/>
          <c:order val="4"/>
          <c:tx>
            <c:v>20 AWG ETFE Vacuum</c:v>
          </c:tx>
          <c:spPr>
            <a:ln w="25400" cap="rnd">
              <a:noFill/>
              <a:round/>
            </a:ln>
            <a:effectLst/>
          </c:spPr>
          <c:marker>
            <c:symbol val="diamond"/>
            <c:size val="8"/>
            <c:spPr>
              <a:noFill/>
              <a:ln w="6350">
                <a:solidFill>
                  <a:schemeClr val="tx1"/>
                </a:solidFill>
              </a:ln>
              <a:effectLst/>
            </c:spPr>
          </c:marker>
          <c:xVal>
            <c:numRef>
              <c:f>Aggregate!$AZ$25:$AZ$29</c:f>
              <c:numCache>
                <c:formatCode>0.0</c:formatCode>
                <c:ptCount val="5"/>
                <c:pt idx="0">
                  <c:v>249.1782</c:v>
                </c:pt>
                <c:pt idx="1">
                  <c:v>53.917000000000002</c:v>
                </c:pt>
                <c:pt idx="2">
                  <c:v>116.9915</c:v>
                </c:pt>
                <c:pt idx="3">
                  <c:v>184.03020000000001</c:v>
                </c:pt>
                <c:pt idx="4">
                  <c:v>250.11869999999999</c:v>
                </c:pt>
              </c:numCache>
            </c:numRef>
          </c:xVal>
          <c:yVal>
            <c:numRef>
              <c:f>Aggregate!$BA$25:$BA$29</c:f>
              <c:numCache>
                <c:formatCode>0.0</c:formatCode>
                <c:ptCount val="5"/>
                <c:pt idx="0">
                  <c:v>249.37520000000001</c:v>
                </c:pt>
                <c:pt idx="1">
                  <c:v>53.6</c:v>
                </c:pt>
                <c:pt idx="2">
                  <c:v>115.9315</c:v>
                </c:pt>
                <c:pt idx="3">
                  <c:v>182.82820000000001</c:v>
                </c:pt>
                <c:pt idx="4">
                  <c:v>249.73970000000003</c:v>
                </c:pt>
              </c:numCache>
            </c:numRef>
          </c:yVal>
          <c:smooth val="0"/>
          <c:extLst>
            <c:ext xmlns:c16="http://schemas.microsoft.com/office/drawing/2014/chart" uri="{C3380CC4-5D6E-409C-BE32-E72D297353CC}">
              <c16:uniqueId val="{00000004-71DA-4EDF-96B7-5AC3EC7E968C}"/>
            </c:ext>
          </c:extLst>
        </c:ser>
        <c:ser>
          <c:idx val="7"/>
          <c:order val="5"/>
          <c:tx>
            <c:v>20 AWG ETFE 1 Atm</c:v>
          </c:tx>
          <c:spPr>
            <a:ln w="25400" cap="rnd">
              <a:noFill/>
              <a:round/>
            </a:ln>
            <a:effectLst/>
          </c:spPr>
          <c:marker>
            <c:symbol val="diamond"/>
            <c:size val="8"/>
            <c:spPr>
              <a:solidFill>
                <a:schemeClr val="tx1"/>
              </a:solidFill>
              <a:ln w="9525">
                <a:noFill/>
              </a:ln>
              <a:effectLst/>
            </c:spPr>
          </c:marker>
          <c:xVal>
            <c:numRef>
              <c:f>Aggregate!$AZ$30:$AZ$33</c:f>
              <c:numCache>
                <c:formatCode>0.0</c:formatCode>
                <c:ptCount val="4"/>
                <c:pt idx="0">
                  <c:v>18.993120000000001</c:v>
                </c:pt>
                <c:pt idx="1">
                  <c:v>54.775190000000009</c:v>
                </c:pt>
                <c:pt idx="2">
                  <c:v>111.66399999999999</c:v>
                </c:pt>
                <c:pt idx="3">
                  <c:v>181.56994</c:v>
                </c:pt>
              </c:numCache>
            </c:numRef>
          </c:xVal>
          <c:yVal>
            <c:numRef>
              <c:f>Aggregate!$BA$30:$BA$33</c:f>
              <c:numCache>
                <c:formatCode>0.0</c:formatCode>
                <c:ptCount val="4"/>
                <c:pt idx="0">
                  <c:v>19.14012</c:v>
                </c:pt>
                <c:pt idx="1">
                  <c:v>56.242190000000008</c:v>
                </c:pt>
                <c:pt idx="2">
                  <c:v>115.91800000000001</c:v>
                </c:pt>
                <c:pt idx="3">
                  <c:v>188.95393999999999</c:v>
                </c:pt>
              </c:numCache>
            </c:numRef>
          </c:yVal>
          <c:smooth val="0"/>
          <c:extLst>
            <c:ext xmlns:c16="http://schemas.microsoft.com/office/drawing/2014/chart" uri="{C3380CC4-5D6E-409C-BE32-E72D297353CC}">
              <c16:uniqueId val="{00000005-71DA-4EDF-96B7-5AC3EC7E968C}"/>
            </c:ext>
          </c:extLst>
        </c:ser>
        <c:ser>
          <c:idx val="5"/>
          <c:order val="6"/>
          <c:tx>
            <c:v>20 AWG TKT Vacuum</c:v>
          </c:tx>
          <c:spPr>
            <a:ln w="25400" cap="rnd">
              <a:noFill/>
              <a:round/>
            </a:ln>
            <a:effectLst/>
          </c:spPr>
          <c:marker>
            <c:symbol val="triangle"/>
            <c:size val="8"/>
            <c:spPr>
              <a:noFill/>
              <a:ln w="6350">
                <a:solidFill>
                  <a:schemeClr val="tx1"/>
                </a:solidFill>
              </a:ln>
              <a:effectLst/>
            </c:spPr>
          </c:marker>
          <c:xVal>
            <c:numRef>
              <c:f>Aggregate!$AZ$23:$AZ$24</c:f>
              <c:numCache>
                <c:formatCode>0.0</c:formatCode>
                <c:ptCount val="2"/>
                <c:pt idx="0">
                  <c:v>120.64681</c:v>
                </c:pt>
                <c:pt idx="1">
                  <c:v>177.80431000000002</c:v>
                </c:pt>
              </c:numCache>
            </c:numRef>
          </c:xVal>
          <c:yVal>
            <c:numRef>
              <c:f>Aggregate!$BA$23:$BA$24</c:f>
              <c:numCache>
                <c:formatCode>0.0</c:formatCode>
                <c:ptCount val="2"/>
                <c:pt idx="0">
                  <c:v>113.28981</c:v>
                </c:pt>
                <c:pt idx="1">
                  <c:v>169.16431</c:v>
                </c:pt>
              </c:numCache>
            </c:numRef>
          </c:yVal>
          <c:smooth val="0"/>
          <c:extLst>
            <c:ext xmlns:c16="http://schemas.microsoft.com/office/drawing/2014/chart" uri="{C3380CC4-5D6E-409C-BE32-E72D297353CC}">
              <c16:uniqueId val="{00000006-71DA-4EDF-96B7-5AC3EC7E968C}"/>
            </c:ext>
          </c:extLst>
        </c:ser>
        <c:ser>
          <c:idx val="4"/>
          <c:order val="7"/>
          <c:tx>
            <c:v>20 AWG TKT 1 Atm</c:v>
          </c:tx>
          <c:spPr>
            <a:ln w="25400" cap="rnd">
              <a:noFill/>
              <a:round/>
            </a:ln>
            <a:effectLst/>
          </c:spPr>
          <c:marker>
            <c:symbol val="triangle"/>
            <c:size val="8"/>
            <c:spPr>
              <a:solidFill>
                <a:schemeClr val="tx1"/>
              </a:solidFill>
              <a:ln w="9525">
                <a:solidFill>
                  <a:schemeClr val="tx1"/>
                </a:solidFill>
              </a:ln>
              <a:effectLst/>
            </c:spPr>
          </c:marker>
          <c:xVal>
            <c:numRef>
              <c:f>Aggregate!$AZ$21:$AZ$22</c:f>
              <c:numCache>
                <c:formatCode>0.0</c:formatCode>
                <c:ptCount val="2"/>
                <c:pt idx="0">
                  <c:v>245.61099999999999</c:v>
                </c:pt>
                <c:pt idx="1">
                  <c:v>130.21519000000001</c:v>
                </c:pt>
              </c:numCache>
            </c:numRef>
          </c:xVal>
          <c:yVal>
            <c:numRef>
              <c:f>Aggregate!$BA$21:$BA$22</c:f>
              <c:numCache>
                <c:formatCode>0.0</c:formatCode>
                <c:ptCount val="2"/>
                <c:pt idx="0">
                  <c:v>263.64</c:v>
                </c:pt>
                <c:pt idx="1">
                  <c:v>129.20219</c:v>
                </c:pt>
              </c:numCache>
            </c:numRef>
          </c:yVal>
          <c:smooth val="0"/>
          <c:extLst>
            <c:ext xmlns:c16="http://schemas.microsoft.com/office/drawing/2014/chart" uri="{C3380CC4-5D6E-409C-BE32-E72D297353CC}">
              <c16:uniqueId val="{00000007-71DA-4EDF-96B7-5AC3EC7E968C}"/>
            </c:ext>
          </c:extLst>
        </c:ser>
        <c:ser>
          <c:idx val="8"/>
          <c:order val="8"/>
          <c:tx>
            <c:v>22 AWG ETFE Vacuum</c:v>
          </c:tx>
          <c:spPr>
            <a:ln w="25400" cap="rnd">
              <a:noFill/>
              <a:round/>
            </a:ln>
            <a:effectLst/>
          </c:spPr>
          <c:marker>
            <c:symbol val="x"/>
            <c:size val="8"/>
            <c:spPr>
              <a:noFill/>
              <a:ln w="6350">
                <a:solidFill>
                  <a:schemeClr val="tx1"/>
                </a:solidFill>
              </a:ln>
              <a:effectLst/>
            </c:spPr>
          </c:marker>
          <c:xVal>
            <c:numRef>
              <c:f>Aggregate!$AZ$37:$AZ$38</c:f>
              <c:numCache>
                <c:formatCode>0.0</c:formatCode>
                <c:ptCount val="2"/>
                <c:pt idx="0">
                  <c:v>178.19456</c:v>
                </c:pt>
                <c:pt idx="1">
                  <c:v>159.87869000000001</c:v>
                </c:pt>
              </c:numCache>
            </c:numRef>
          </c:xVal>
          <c:yVal>
            <c:numRef>
              <c:f>Aggregate!$BA$37:$BA$38</c:f>
              <c:numCache>
                <c:formatCode>0.0</c:formatCode>
                <c:ptCount val="2"/>
                <c:pt idx="0">
                  <c:v>178.22755999999998</c:v>
                </c:pt>
                <c:pt idx="1">
                  <c:v>159.62269000000001</c:v>
                </c:pt>
              </c:numCache>
            </c:numRef>
          </c:yVal>
          <c:smooth val="0"/>
          <c:extLst>
            <c:ext xmlns:c16="http://schemas.microsoft.com/office/drawing/2014/chart" uri="{C3380CC4-5D6E-409C-BE32-E72D297353CC}">
              <c16:uniqueId val="{00000008-71DA-4EDF-96B7-5AC3EC7E968C}"/>
            </c:ext>
          </c:extLst>
        </c:ser>
        <c:ser>
          <c:idx val="9"/>
          <c:order val="9"/>
          <c:tx>
            <c:v>22 AWG ETFE 1 Atm</c:v>
          </c:tx>
          <c:spPr>
            <a:ln w="25400" cap="rnd">
              <a:noFill/>
              <a:round/>
            </a:ln>
            <a:effectLst/>
          </c:spPr>
          <c:marker>
            <c:symbol val="star"/>
            <c:size val="8"/>
            <c:spPr>
              <a:noFill/>
              <a:ln w="6350">
                <a:solidFill>
                  <a:schemeClr val="tx1"/>
                </a:solidFill>
              </a:ln>
              <a:effectLst/>
            </c:spPr>
          </c:marker>
          <c:xVal>
            <c:numRef>
              <c:f>Aggregate!$AZ$39:$AZ$42</c:f>
              <c:numCache>
                <c:formatCode>0.0</c:formatCode>
                <c:ptCount val="4"/>
                <c:pt idx="0">
                  <c:v>41.714060000000003</c:v>
                </c:pt>
                <c:pt idx="1">
                  <c:v>73.164309999999986</c:v>
                </c:pt>
                <c:pt idx="2">
                  <c:v>119.87781000000001</c:v>
                </c:pt>
                <c:pt idx="3">
                  <c:v>159.69693999999998</c:v>
                </c:pt>
              </c:numCache>
            </c:numRef>
          </c:xVal>
          <c:yVal>
            <c:numRef>
              <c:f>Aggregate!$BA$39:$BA$42</c:f>
              <c:numCache>
                <c:formatCode>0.0</c:formatCode>
                <c:ptCount val="4"/>
                <c:pt idx="0">
                  <c:v>41.154060000000001</c:v>
                </c:pt>
                <c:pt idx="1">
                  <c:v>72.594309999999993</c:v>
                </c:pt>
                <c:pt idx="2">
                  <c:v>118.72081</c:v>
                </c:pt>
                <c:pt idx="3">
                  <c:v>160.70893999999998</c:v>
                </c:pt>
              </c:numCache>
            </c:numRef>
          </c:yVal>
          <c:smooth val="0"/>
          <c:extLst>
            <c:ext xmlns:c16="http://schemas.microsoft.com/office/drawing/2014/chart" uri="{C3380CC4-5D6E-409C-BE32-E72D297353CC}">
              <c16:uniqueId val="{00000009-71DA-4EDF-96B7-5AC3EC7E968C}"/>
            </c:ext>
          </c:extLst>
        </c:ser>
        <c:ser>
          <c:idx val="10"/>
          <c:order val="10"/>
          <c:tx>
            <c:v>line</c:v>
          </c:tx>
          <c:spPr>
            <a:ln w="6350" cap="rnd">
              <a:solidFill>
                <a:schemeClr val="tx1"/>
              </a:solidFill>
              <a:prstDash val="dash"/>
              <a:round/>
            </a:ln>
            <a:effectLst/>
          </c:spPr>
          <c:marker>
            <c:symbol val="none"/>
          </c:marker>
          <c:xVal>
            <c:numRef>
              <c:f>Aggregate!$BD$6:$BD$7</c:f>
              <c:numCache>
                <c:formatCode>General</c:formatCode>
                <c:ptCount val="2"/>
                <c:pt idx="0">
                  <c:v>0</c:v>
                </c:pt>
                <c:pt idx="1">
                  <c:v>250</c:v>
                </c:pt>
              </c:numCache>
            </c:numRef>
          </c:xVal>
          <c:yVal>
            <c:numRef>
              <c:f>Aggregate!$BE$6:$BE$7</c:f>
              <c:numCache>
                <c:formatCode>General</c:formatCode>
                <c:ptCount val="2"/>
                <c:pt idx="0">
                  <c:v>0</c:v>
                </c:pt>
                <c:pt idx="1">
                  <c:v>250</c:v>
                </c:pt>
              </c:numCache>
            </c:numRef>
          </c:yVal>
          <c:smooth val="0"/>
          <c:extLst>
            <c:ext xmlns:c16="http://schemas.microsoft.com/office/drawing/2014/chart" uri="{C3380CC4-5D6E-409C-BE32-E72D297353CC}">
              <c16:uniqueId val="{0000000A-71DA-4EDF-96B7-5AC3EC7E968C}"/>
            </c:ext>
          </c:extLst>
        </c:ser>
        <c:dLbls>
          <c:showLegendKey val="0"/>
          <c:showVal val="0"/>
          <c:showCatName val="0"/>
          <c:showSerName val="0"/>
          <c:showPercent val="0"/>
          <c:showBubbleSize val="0"/>
        </c:dLbls>
        <c:axId val="365536128"/>
        <c:axId val="365536520"/>
      </c:scatterChart>
      <c:valAx>
        <c:axId val="365536128"/>
        <c:scaling>
          <c:orientation val="minMax"/>
          <c:max val="250"/>
        </c:scaling>
        <c:delete val="0"/>
        <c:axPos val="b"/>
        <c:majorGridlines>
          <c:spPr>
            <a:ln w="9525" cap="flat" cmpd="sng" algn="ctr">
              <a:noFill/>
              <a:round/>
            </a:ln>
            <a:effectLst/>
          </c:spPr>
        </c:majorGridlines>
        <c:title>
          <c:tx>
            <c:rich>
              <a:bodyPr rot="0" spcFirstLastPara="1" vertOverflow="ellipsis" vert="horz" wrap="square" anchor="ctr" anchorCtr="1"/>
              <a:lstStyle/>
              <a:p>
                <a:pPr>
                  <a:defRPr sz="1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dirty="0"/>
                  <a:t>Test Measured </a:t>
                </a:r>
                <a:r>
                  <a:rPr lang="en-US" dirty="0">
                    <a:latin typeface="Symbol" panose="05050102010706020507" pitchFamily="18" charset="2"/>
                  </a:rPr>
                  <a:t>D</a:t>
                </a:r>
                <a:r>
                  <a:rPr lang="en-US" dirty="0"/>
                  <a:t>T (°C)</a:t>
                </a:r>
              </a:p>
            </c:rich>
          </c:tx>
          <c:layout>
            <c:manualLayout>
              <c:xMode val="edge"/>
              <c:yMode val="edge"/>
              <c:x val="0.40731235640198027"/>
              <c:y val="0.92812089597250025"/>
            </c:manualLayout>
          </c:layout>
          <c:overlay val="0"/>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0" sourceLinked="0"/>
        <c:majorTickMark val="out"/>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365536520"/>
        <c:crosses val="autoZero"/>
        <c:crossBetween val="midCat"/>
      </c:valAx>
      <c:valAx>
        <c:axId val="365536520"/>
        <c:scaling>
          <c:orientation val="minMax"/>
          <c:max val="25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dirty="0"/>
                  <a:t>Model-Predicted </a:t>
                </a:r>
                <a:r>
                  <a:rPr lang="en-US" dirty="0">
                    <a:latin typeface="Symbol" panose="05050102010706020507" pitchFamily="18" charset="2"/>
                  </a:rPr>
                  <a:t>D</a:t>
                </a:r>
                <a:r>
                  <a:rPr lang="en-US" dirty="0"/>
                  <a:t>T (°C)</a:t>
                </a:r>
              </a:p>
            </c:rich>
          </c:tx>
          <c:layout>
            <c:manualLayout>
              <c:xMode val="edge"/>
              <c:yMode val="edge"/>
              <c:x val="2.5502180088233392E-2"/>
              <c:y val="0.22660048632888172"/>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0" sourceLinked="0"/>
        <c:majorTickMark val="out"/>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365536128"/>
        <c:crosses val="autoZero"/>
        <c:crossBetween val="midCat"/>
      </c:valAx>
      <c:spPr>
        <a:noFill/>
        <a:ln>
          <a:noFill/>
        </a:ln>
        <a:effectLst/>
      </c:spPr>
    </c:plotArea>
    <c:legend>
      <c:legendPos val="r"/>
      <c:legendEntry>
        <c:idx val="10"/>
        <c:delete val="1"/>
      </c:legendEntry>
      <c:layout>
        <c:manualLayout>
          <c:xMode val="edge"/>
          <c:yMode val="edge"/>
          <c:x val="0.68350928183666493"/>
          <c:y val="0.3372292829912098"/>
          <c:w val="0.3091138064263706"/>
          <c:h val="0.47975339020122487"/>
        </c:manualLayout>
      </c:layout>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800" b="0" baseline="0">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29704826095061"/>
          <c:y val="7.7631723693606061E-2"/>
          <c:w val="0.79145769013925582"/>
          <c:h val="0.74951728945559859"/>
        </c:manualLayout>
      </c:layout>
      <c:scatterChart>
        <c:scatterStyle val="lineMarker"/>
        <c:varyColors val="0"/>
        <c:ser>
          <c:idx val="0"/>
          <c:order val="0"/>
          <c:tx>
            <c:strRef>
              <c:f>AGGREGATE!$AK$7</c:f>
              <c:strCache>
                <c:ptCount val="1"/>
                <c:pt idx="0">
                  <c:v>26 AWG ETFE Vacuum</c:v>
                </c:pt>
              </c:strCache>
            </c:strRef>
          </c:tx>
          <c:spPr>
            <a:ln w="19050" cap="rnd">
              <a:noFill/>
              <a:round/>
            </a:ln>
            <a:effectLst/>
          </c:spPr>
          <c:marker>
            <c:symbol val="circle"/>
            <c:size val="8"/>
            <c:spPr>
              <a:noFill/>
              <a:ln w="6350">
                <a:solidFill>
                  <a:schemeClr val="tx1"/>
                </a:solidFill>
              </a:ln>
              <a:effectLst/>
            </c:spPr>
          </c:marker>
          <c:xVal>
            <c:numRef>
              <c:f>AGGREGATE!$AJ$8:$AJ$15</c:f>
              <c:numCache>
                <c:formatCode>0.0</c:formatCode>
                <c:ptCount val="8"/>
                <c:pt idx="0">
                  <c:v>127.37926999999999</c:v>
                </c:pt>
                <c:pt idx="1">
                  <c:v>83.277270000000001</c:v>
                </c:pt>
                <c:pt idx="2">
                  <c:v>92.219160000000002</c:v>
                </c:pt>
                <c:pt idx="3">
                  <c:v>104.95039999999999</c:v>
                </c:pt>
                <c:pt idx="4">
                  <c:v>114.71247</c:v>
                </c:pt>
                <c:pt idx="5">
                  <c:v>70.16810000000001</c:v>
                </c:pt>
                <c:pt idx="6">
                  <c:v>246.37650000000002</c:v>
                </c:pt>
                <c:pt idx="7">
                  <c:v>65.297699999999992</c:v>
                </c:pt>
              </c:numCache>
            </c:numRef>
          </c:xVal>
          <c:yVal>
            <c:numRef>
              <c:f>AGGREGATE!$AK$8:$AK$15</c:f>
              <c:numCache>
                <c:formatCode>0.0</c:formatCode>
                <c:ptCount val="8"/>
                <c:pt idx="0">
                  <c:v>128.32227</c:v>
                </c:pt>
                <c:pt idx="1">
                  <c:v>76.210269999999994</c:v>
                </c:pt>
                <c:pt idx="2">
                  <c:v>97.855159999999998</c:v>
                </c:pt>
                <c:pt idx="3">
                  <c:v>105.19439999999999</c:v>
                </c:pt>
                <c:pt idx="4">
                  <c:v>115.43646999999999</c:v>
                </c:pt>
                <c:pt idx="5">
                  <c:v>72.054100000000005</c:v>
                </c:pt>
                <c:pt idx="6">
                  <c:v>249.4325</c:v>
                </c:pt>
                <c:pt idx="7">
                  <c:v>63.517699999999998</c:v>
                </c:pt>
              </c:numCache>
            </c:numRef>
          </c:yVal>
          <c:smooth val="0"/>
          <c:extLst>
            <c:ext xmlns:c16="http://schemas.microsoft.com/office/drawing/2014/chart" uri="{C3380CC4-5D6E-409C-BE32-E72D297353CC}">
              <c16:uniqueId val="{00000000-4439-46A8-9301-DB7880C6B5D1}"/>
            </c:ext>
          </c:extLst>
        </c:ser>
        <c:ser>
          <c:idx val="1"/>
          <c:order val="1"/>
          <c:tx>
            <c:strRef>
              <c:f>AGGREGATE!$AL$7</c:f>
              <c:strCache>
                <c:ptCount val="1"/>
                <c:pt idx="0">
                  <c:v>26 AWG ETFE 1 Atm</c:v>
                </c:pt>
              </c:strCache>
            </c:strRef>
          </c:tx>
          <c:spPr>
            <a:ln w="25400" cap="rnd">
              <a:noFill/>
              <a:round/>
            </a:ln>
            <a:effectLst/>
          </c:spPr>
          <c:marker>
            <c:symbol val="circle"/>
            <c:size val="8"/>
            <c:spPr>
              <a:solidFill>
                <a:srgbClr val="000000"/>
              </a:solidFill>
              <a:ln w="9525">
                <a:noFill/>
              </a:ln>
              <a:effectLst/>
            </c:spPr>
          </c:marker>
          <c:xVal>
            <c:numRef>
              <c:f>AGGREGATE!$AL$16</c:f>
              <c:numCache>
                <c:formatCode>0.0</c:formatCode>
                <c:ptCount val="1"/>
                <c:pt idx="0">
                  <c:v>177.22290000000001</c:v>
                </c:pt>
              </c:numCache>
            </c:numRef>
          </c:xVal>
          <c:yVal>
            <c:numRef>
              <c:f>AGGREGATE!$AM$16</c:f>
              <c:numCache>
                <c:formatCode>0.0</c:formatCode>
                <c:ptCount val="1"/>
                <c:pt idx="0">
                  <c:v>167.80190000000002</c:v>
                </c:pt>
              </c:numCache>
            </c:numRef>
          </c:yVal>
          <c:smooth val="0"/>
          <c:extLst>
            <c:ext xmlns:c16="http://schemas.microsoft.com/office/drawing/2014/chart" uri="{C3380CC4-5D6E-409C-BE32-E72D297353CC}">
              <c16:uniqueId val="{00000001-4439-46A8-9301-DB7880C6B5D1}"/>
            </c:ext>
          </c:extLst>
        </c:ser>
        <c:ser>
          <c:idx val="2"/>
          <c:order val="2"/>
          <c:tx>
            <c:strRef>
              <c:f>AGGREGATE!$AN$7</c:f>
              <c:strCache>
                <c:ptCount val="1"/>
                <c:pt idx="0">
                  <c:v>26 AWG TKT Vacuum</c:v>
                </c:pt>
              </c:strCache>
            </c:strRef>
          </c:tx>
          <c:spPr>
            <a:ln w="25400" cap="rnd">
              <a:noFill/>
              <a:round/>
            </a:ln>
            <a:effectLst/>
          </c:spPr>
          <c:marker>
            <c:symbol val="square"/>
            <c:size val="8"/>
            <c:spPr>
              <a:noFill/>
              <a:ln w="6350">
                <a:solidFill>
                  <a:schemeClr val="tx1"/>
                </a:solidFill>
              </a:ln>
              <a:effectLst/>
            </c:spPr>
          </c:marker>
          <c:xVal>
            <c:numRef>
              <c:f>AGGREGATE!$AN$20</c:f>
              <c:numCache>
                <c:formatCode>0.0</c:formatCode>
                <c:ptCount val="1"/>
                <c:pt idx="0">
                  <c:v>179.39780000000002</c:v>
                </c:pt>
              </c:numCache>
            </c:numRef>
          </c:xVal>
          <c:yVal>
            <c:numRef>
              <c:f>AGGREGATE!$AO$20</c:f>
              <c:numCache>
                <c:formatCode>0.0</c:formatCode>
                <c:ptCount val="1"/>
                <c:pt idx="0">
                  <c:v>186.19480000000001</c:v>
                </c:pt>
              </c:numCache>
            </c:numRef>
          </c:yVal>
          <c:smooth val="0"/>
          <c:extLst>
            <c:ext xmlns:c16="http://schemas.microsoft.com/office/drawing/2014/chart" uri="{C3380CC4-5D6E-409C-BE32-E72D297353CC}">
              <c16:uniqueId val="{00000002-4439-46A8-9301-DB7880C6B5D1}"/>
            </c:ext>
          </c:extLst>
        </c:ser>
        <c:ser>
          <c:idx val="3"/>
          <c:order val="3"/>
          <c:tx>
            <c:strRef>
              <c:f>AGGREGATE!$AP$7</c:f>
              <c:strCache>
                <c:ptCount val="1"/>
                <c:pt idx="0">
                  <c:v>26 AWG TKT 1 Atm</c:v>
                </c:pt>
              </c:strCache>
            </c:strRef>
          </c:tx>
          <c:spPr>
            <a:ln w="25400" cap="rnd">
              <a:noFill/>
              <a:round/>
            </a:ln>
            <a:effectLst/>
          </c:spPr>
          <c:marker>
            <c:symbol val="square"/>
            <c:size val="8"/>
            <c:spPr>
              <a:solidFill>
                <a:srgbClr val="000000"/>
              </a:solidFill>
              <a:ln w="9525">
                <a:noFill/>
              </a:ln>
              <a:effectLst/>
            </c:spPr>
          </c:marker>
          <c:xVal>
            <c:numRef>
              <c:f>AGGREGATE!$AP$21:$AP$22</c:f>
              <c:numCache>
                <c:formatCode>0.0</c:formatCode>
                <c:ptCount val="2"/>
                <c:pt idx="0">
                  <c:v>130.90180000000001</c:v>
                </c:pt>
                <c:pt idx="1">
                  <c:v>244.2586</c:v>
                </c:pt>
              </c:numCache>
            </c:numRef>
          </c:xVal>
          <c:yVal>
            <c:numRef>
              <c:f>AGGREGATE!$AQ$21:$AQ$22</c:f>
              <c:numCache>
                <c:formatCode>0.0</c:formatCode>
                <c:ptCount val="2"/>
                <c:pt idx="0">
                  <c:v>128.61580000000001</c:v>
                </c:pt>
                <c:pt idx="1">
                  <c:v>245.94759999999999</c:v>
                </c:pt>
              </c:numCache>
            </c:numRef>
          </c:yVal>
          <c:smooth val="0"/>
          <c:extLst>
            <c:ext xmlns:c16="http://schemas.microsoft.com/office/drawing/2014/chart" uri="{C3380CC4-5D6E-409C-BE32-E72D297353CC}">
              <c16:uniqueId val="{00000003-4439-46A8-9301-DB7880C6B5D1}"/>
            </c:ext>
          </c:extLst>
        </c:ser>
        <c:ser>
          <c:idx val="4"/>
          <c:order val="4"/>
          <c:tx>
            <c:strRef>
              <c:f>AGGREGATE!$AR$7</c:f>
              <c:strCache>
                <c:ptCount val="1"/>
                <c:pt idx="0">
                  <c:v>20 AWG ETFE Vacuum</c:v>
                </c:pt>
              </c:strCache>
            </c:strRef>
          </c:tx>
          <c:spPr>
            <a:ln w="25400" cap="rnd">
              <a:noFill/>
              <a:round/>
            </a:ln>
            <a:effectLst/>
          </c:spPr>
          <c:marker>
            <c:symbol val="diamond"/>
            <c:size val="8"/>
            <c:spPr>
              <a:noFill/>
              <a:ln w="6350">
                <a:solidFill>
                  <a:schemeClr val="tx1"/>
                </a:solidFill>
              </a:ln>
              <a:effectLst/>
            </c:spPr>
          </c:marker>
          <c:xVal>
            <c:numRef>
              <c:f>AGGREGATE!$AR$27:$AR$31</c:f>
              <c:numCache>
                <c:formatCode>0.0</c:formatCode>
                <c:ptCount val="5"/>
                <c:pt idx="0">
                  <c:v>8.2198000000000029</c:v>
                </c:pt>
                <c:pt idx="1">
                  <c:v>32.482600000000005</c:v>
                </c:pt>
                <c:pt idx="2">
                  <c:v>94.466399999999993</c:v>
                </c:pt>
                <c:pt idx="3">
                  <c:v>166.08980000000003</c:v>
                </c:pt>
                <c:pt idx="4">
                  <c:v>183.75792999999999</c:v>
                </c:pt>
              </c:numCache>
            </c:numRef>
          </c:xVal>
          <c:yVal>
            <c:numRef>
              <c:f>AGGREGATE!$AS$27:$AS$31</c:f>
              <c:numCache>
                <c:formatCode>0.0</c:formatCode>
                <c:ptCount val="5"/>
                <c:pt idx="0">
                  <c:v>8.3228000000000009</c:v>
                </c:pt>
                <c:pt idx="1">
                  <c:v>32.860600000000005</c:v>
                </c:pt>
                <c:pt idx="2">
                  <c:v>93.150399999999991</c:v>
                </c:pt>
                <c:pt idx="3">
                  <c:v>166.58879999999999</c:v>
                </c:pt>
                <c:pt idx="4">
                  <c:v>183.61592999999999</c:v>
                </c:pt>
              </c:numCache>
            </c:numRef>
          </c:yVal>
          <c:smooth val="0"/>
          <c:extLst>
            <c:ext xmlns:c16="http://schemas.microsoft.com/office/drawing/2014/chart" uri="{C3380CC4-5D6E-409C-BE32-E72D297353CC}">
              <c16:uniqueId val="{00000004-4439-46A8-9301-DB7880C6B5D1}"/>
            </c:ext>
          </c:extLst>
        </c:ser>
        <c:ser>
          <c:idx val="5"/>
          <c:order val="5"/>
          <c:tx>
            <c:strRef>
              <c:f>AGGREGATE!$AT$7</c:f>
              <c:strCache>
                <c:ptCount val="1"/>
                <c:pt idx="0">
                  <c:v>20 AWG ETFE 1 Atm</c:v>
                </c:pt>
              </c:strCache>
            </c:strRef>
          </c:tx>
          <c:spPr>
            <a:ln w="25400" cap="rnd">
              <a:noFill/>
              <a:round/>
            </a:ln>
            <a:effectLst/>
          </c:spPr>
          <c:marker>
            <c:symbol val="diamond"/>
            <c:size val="8"/>
            <c:spPr>
              <a:solidFill>
                <a:srgbClr val="000000"/>
              </a:solidFill>
              <a:ln w="9525">
                <a:noFill/>
              </a:ln>
              <a:effectLst/>
            </c:spPr>
          </c:marker>
          <c:xVal>
            <c:numRef>
              <c:f>AGGREGATE!$AT$23:$AT$29</c:f>
              <c:numCache>
                <c:formatCode>0.0</c:formatCode>
                <c:ptCount val="7"/>
                <c:pt idx="0">
                  <c:v>3.9524700000000053</c:v>
                </c:pt>
                <c:pt idx="1">
                  <c:v>28.406729999999996</c:v>
                </c:pt>
                <c:pt idx="2">
                  <c:v>106.35159999999999</c:v>
                </c:pt>
                <c:pt idx="3">
                  <c:v>132.30500000000001</c:v>
                </c:pt>
                <c:pt idx="4">
                  <c:v>26.794699999999999</c:v>
                </c:pt>
                <c:pt idx="5">
                  <c:v>146.12700000000001</c:v>
                </c:pt>
                <c:pt idx="6">
                  <c:v>240.07119999999998</c:v>
                </c:pt>
              </c:numCache>
            </c:numRef>
          </c:xVal>
          <c:yVal>
            <c:numRef>
              <c:f>AGGREGATE!$AU$23:$AU$29</c:f>
              <c:numCache>
                <c:formatCode>0.0</c:formatCode>
                <c:ptCount val="7"/>
                <c:pt idx="0">
                  <c:v>3.6054699999999968</c:v>
                </c:pt>
                <c:pt idx="1">
                  <c:v>28.565730000000002</c:v>
                </c:pt>
                <c:pt idx="2">
                  <c:v>105.69559999999998</c:v>
                </c:pt>
                <c:pt idx="3">
                  <c:v>131.96600000000001</c:v>
                </c:pt>
                <c:pt idx="4">
                  <c:v>26.151699999999998</c:v>
                </c:pt>
                <c:pt idx="5">
                  <c:v>153.02699999999999</c:v>
                </c:pt>
                <c:pt idx="6">
                  <c:v>235.19319999999999</c:v>
                </c:pt>
              </c:numCache>
            </c:numRef>
          </c:yVal>
          <c:smooth val="0"/>
          <c:extLst>
            <c:ext xmlns:c16="http://schemas.microsoft.com/office/drawing/2014/chart" uri="{C3380CC4-5D6E-409C-BE32-E72D297353CC}">
              <c16:uniqueId val="{00000005-4439-46A8-9301-DB7880C6B5D1}"/>
            </c:ext>
          </c:extLst>
        </c:ser>
        <c:ser>
          <c:idx val="6"/>
          <c:order val="6"/>
          <c:tx>
            <c:strRef>
              <c:f>AGGREGATE!$AV$7</c:f>
              <c:strCache>
                <c:ptCount val="1"/>
                <c:pt idx="0">
                  <c:v>20 AWG TKT Vacuum</c:v>
                </c:pt>
              </c:strCache>
            </c:strRef>
          </c:tx>
          <c:spPr>
            <a:ln w="25400" cap="rnd">
              <a:noFill/>
              <a:round/>
            </a:ln>
            <a:effectLst/>
          </c:spPr>
          <c:marker>
            <c:symbol val="triangle"/>
            <c:size val="8"/>
            <c:spPr>
              <a:noFill/>
              <a:ln w="6350">
                <a:solidFill>
                  <a:schemeClr val="tx1"/>
                </a:solidFill>
              </a:ln>
              <a:effectLst/>
            </c:spPr>
          </c:marker>
          <c:xVal>
            <c:numRef>
              <c:f>AGGREGATE!$AV$17:$AV$18</c:f>
              <c:numCache>
                <c:formatCode>0.0</c:formatCode>
                <c:ptCount val="2"/>
                <c:pt idx="0">
                  <c:v>243.72269999999997</c:v>
                </c:pt>
                <c:pt idx="1">
                  <c:v>127.93513</c:v>
                </c:pt>
              </c:numCache>
            </c:numRef>
          </c:xVal>
          <c:yVal>
            <c:numRef>
              <c:f>AGGREGATE!$AW$17:$AW$18</c:f>
              <c:numCache>
                <c:formatCode>0.0</c:formatCode>
                <c:ptCount val="2"/>
                <c:pt idx="0">
                  <c:v>231.81670000000003</c:v>
                </c:pt>
                <c:pt idx="1">
                  <c:v>115.32713</c:v>
                </c:pt>
              </c:numCache>
            </c:numRef>
          </c:yVal>
          <c:smooth val="0"/>
          <c:extLst>
            <c:ext xmlns:c16="http://schemas.microsoft.com/office/drawing/2014/chart" uri="{C3380CC4-5D6E-409C-BE32-E72D297353CC}">
              <c16:uniqueId val="{00000006-4439-46A8-9301-DB7880C6B5D1}"/>
            </c:ext>
          </c:extLst>
        </c:ser>
        <c:ser>
          <c:idx val="7"/>
          <c:order val="7"/>
          <c:tx>
            <c:strRef>
              <c:f>AGGREGATE!$AX$7</c:f>
              <c:strCache>
                <c:ptCount val="1"/>
                <c:pt idx="0">
                  <c:v>20 AWG TKT 1 Atm</c:v>
                </c:pt>
              </c:strCache>
            </c:strRef>
          </c:tx>
          <c:spPr>
            <a:ln w="25400" cap="rnd">
              <a:noFill/>
              <a:round/>
            </a:ln>
            <a:effectLst/>
          </c:spPr>
          <c:marker>
            <c:symbol val="triangle"/>
            <c:size val="8"/>
            <c:spPr>
              <a:solidFill>
                <a:srgbClr val="000000"/>
              </a:solidFill>
              <a:ln w="9525">
                <a:noFill/>
              </a:ln>
              <a:effectLst/>
            </c:spPr>
          </c:marker>
          <c:xVal>
            <c:numRef>
              <c:f>AGGREGATE!$AX$18</c:f>
              <c:numCache>
                <c:formatCode>0.0</c:formatCode>
                <c:ptCount val="1"/>
                <c:pt idx="0">
                  <c:v>176.34473</c:v>
                </c:pt>
              </c:numCache>
            </c:numRef>
          </c:xVal>
          <c:yVal>
            <c:numRef>
              <c:f>AGGREGATE!$AY$18</c:f>
              <c:numCache>
                <c:formatCode>0.0</c:formatCode>
                <c:ptCount val="1"/>
                <c:pt idx="0">
                  <c:v>167.61873</c:v>
                </c:pt>
              </c:numCache>
            </c:numRef>
          </c:yVal>
          <c:smooth val="0"/>
          <c:extLst>
            <c:ext xmlns:c16="http://schemas.microsoft.com/office/drawing/2014/chart" uri="{C3380CC4-5D6E-409C-BE32-E72D297353CC}">
              <c16:uniqueId val="{00000007-4439-46A8-9301-DB7880C6B5D1}"/>
            </c:ext>
          </c:extLst>
        </c:ser>
        <c:ser>
          <c:idx val="8"/>
          <c:order val="8"/>
          <c:tx>
            <c:v>Line</c:v>
          </c:tx>
          <c:spPr>
            <a:ln w="6350" cap="rnd">
              <a:solidFill>
                <a:schemeClr val="tx1"/>
              </a:solidFill>
              <a:prstDash val="dash"/>
              <a:round/>
            </a:ln>
            <a:effectLst/>
          </c:spPr>
          <c:marker>
            <c:symbol val="none"/>
          </c:marker>
          <c:xVal>
            <c:numRef>
              <c:f>AGGREGATE!$AQ$3:$AQ$4</c:f>
              <c:numCache>
                <c:formatCode>General</c:formatCode>
                <c:ptCount val="2"/>
                <c:pt idx="0">
                  <c:v>0</c:v>
                </c:pt>
                <c:pt idx="1">
                  <c:v>250</c:v>
                </c:pt>
              </c:numCache>
            </c:numRef>
          </c:xVal>
          <c:yVal>
            <c:numRef>
              <c:f>AGGREGATE!$AR$3:$AR$4</c:f>
              <c:numCache>
                <c:formatCode>General</c:formatCode>
                <c:ptCount val="2"/>
                <c:pt idx="0">
                  <c:v>0</c:v>
                </c:pt>
                <c:pt idx="1">
                  <c:v>250</c:v>
                </c:pt>
              </c:numCache>
            </c:numRef>
          </c:yVal>
          <c:smooth val="0"/>
          <c:extLst>
            <c:ext xmlns:c16="http://schemas.microsoft.com/office/drawing/2014/chart" uri="{C3380CC4-5D6E-409C-BE32-E72D297353CC}">
              <c16:uniqueId val="{00000008-4439-46A8-9301-DB7880C6B5D1}"/>
            </c:ext>
          </c:extLst>
        </c:ser>
        <c:dLbls>
          <c:showLegendKey val="0"/>
          <c:showVal val="0"/>
          <c:showCatName val="0"/>
          <c:showSerName val="0"/>
          <c:showPercent val="0"/>
          <c:showBubbleSize val="0"/>
        </c:dLbls>
        <c:axId val="365952952"/>
        <c:axId val="365953344"/>
      </c:scatterChart>
      <c:valAx>
        <c:axId val="365952952"/>
        <c:scaling>
          <c:orientation val="minMax"/>
          <c:max val="250"/>
        </c:scaling>
        <c:delete val="0"/>
        <c:axPos val="b"/>
        <c:majorGridlines>
          <c:spPr>
            <a:ln w="9525" cap="flat" cmpd="sng" algn="ctr">
              <a:noFill/>
              <a:round/>
            </a:ln>
            <a:effectLst/>
          </c:spPr>
        </c:majorGridlines>
        <c:title>
          <c:tx>
            <c:rich>
              <a:bodyPr rot="0" spcFirstLastPara="1" vertOverflow="ellipsis" vert="horz" wrap="square" anchor="ctr" anchorCtr="1"/>
              <a:lstStyle/>
              <a:p>
                <a:pPr>
                  <a:defRPr sz="1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dirty="0"/>
                  <a:t>Test Measured </a:t>
                </a:r>
                <a:r>
                  <a:rPr lang="en-US" dirty="0">
                    <a:latin typeface="Symbol" panose="05050102010706020507" pitchFamily="18" charset="2"/>
                  </a:rPr>
                  <a:t>D</a:t>
                </a:r>
                <a:r>
                  <a:rPr lang="en-US" dirty="0"/>
                  <a:t>T (°C)</a:t>
                </a:r>
              </a:p>
            </c:rich>
          </c:tx>
          <c:layout>
            <c:manualLayout>
              <c:xMode val="edge"/>
              <c:yMode val="edge"/>
              <c:x val="0.40810900083520724"/>
              <c:y val="0.90067754935633992"/>
            </c:manualLayout>
          </c:layout>
          <c:overlay val="0"/>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0" sourceLinked="0"/>
        <c:majorTickMark val="out"/>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365953344"/>
        <c:crosses val="autoZero"/>
        <c:crossBetween val="midCat"/>
      </c:valAx>
      <c:valAx>
        <c:axId val="365953344"/>
        <c:scaling>
          <c:orientation val="minMax"/>
          <c:max val="25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dirty="0"/>
                  <a:t>Model-Predicted </a:t>
                </a:r>
                <a:r>
                  <a:rPr lang="en-US" dirty="0">
                    <a:latin typeface="Symbol" panose="05050102010706020507" pitchFamily="18" charset="2"/>
                  </a:rPr>
                  <a:t>D</a:t>
                </a:r>
                <a:r>
                  <a:rPr lang="en-US" dirty="0"/>
                  <a:t>T (°C)</a:t>
                </a:r>
              </a:p>
            </c:rich>
          </c:tx>
          <c:layout>
            <c:manualLayout>
              <c:xMode val="edge"/>
              <c:yMode val="edge"/>
              <c:x val="1.8639016262335127E-2"/>
              <c:y val="0.21126792495383837"/>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0" sourceLinked="0"/>
        <c:majorTickMark val="out"/>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365952952"/>
        <c:crosses val="autoZero"/>
        <c:crossBetween val="midCat"/>
      </c:valAx>
      <c:spPr>
        <a:noFill/>
        <a:ln>
          <a:noFill/>
        </a:ln>
        <a:effectLst/>
      </c:spPr>
    </c:plotArea>
    <c:legend>
      <c:legendPos val="r"/>
      <c:legendEntry>
        <c:idx val="8"/>
        <c:delete val="1"/>
      </c:legendEntry>
      <c:layout>
        <c:manualLayout>
          <c:xMode val="edge"/>
          <c:yMode val="edge"/>
          <c:x val="0.69393432120197573"/>
          <c:y val="0.3827894689825036"/>
          <c:w val="0.27911712716582693"/>
          <c:h val="0.42266551597914864"/>
        </c:manualLayout>
      </c:layout>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800" baseline="0">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5EE2B4-23A5-4FA6-ABE8-92E8493577A7}" type="datetimeFigureOut">
              <a:rPr lang="en-US" smtClean="0"/>
              <a:t>8/6/2021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9AB075-8B35-4AC0-8499-B2DE995BC0AA}" type="slidenum">
              <a:rPr lang="en-US" smtClean="0"/>
              <a:t>‹#›</a:t>
            </a:fld>
            <a:endParaRPr lang="en-US" dirty="0"/>
          </a:p>
        </p:txBody>
      </p:sp>
    </p:spTree>
    <p:extLst>
      <p:ext uri="{BB962C8B-B14F-4D97-AF65-F5344CB8AC3E}">
        <p14:creationId xmlns:p14="http://schemas.microsoft.com/office/powerpoint/2010/main" val="1634590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AC9EF-DF1D-4653-92EF-59CEEB4C46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EFBED4-78B4-429C-84F5-E6E34859E0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556FA2-6BD2-4A1B-ACD9-77C43CC2DD5A}"/>
              </a:ext>
            </a:extLst>
          </p:cNvPr>
          <p:cNvSpPr>
            <a:spLocks noGrp="1"/>
          </p:cNvSpPr>
          <p:nvPr>
            <p:ph type="dt" sz="half" idx="10"/>
          </p:nvPr>
        </p:nvSpPr>
        <p:spPr/>
        <p:txBody>
          <a:bodyPr/>
          <a:lstStyle/>
          <a:p>
            <a:fld id="{4CB20CCA-09C7-45AB-96F1-F725CDA7325E}" type="datetime1">
              <a:rPr lang="en-US" smtClean="0"/>
              <a:t>8/6/2021</a:t>
            </a:fld>
            <a:endParaRPr lang="en-US" dirty="0"/>
          </a:p>
        </p:txBody>
      </p:sp>
      <p:sp>
        <p:nvSpPr>
          <p:cNvPr id="5" name="Footer Placeholder 4">
            <a:extLst>
              <a:ext uri="{FF2B5EF4-FFF2-40B4-BE49-F238E27FC236}">
                <a16:creationId xmlns:a16="http://schemas.microsoft.com/office/drawing/2014/main" id="{6DAE12D1-CC81-4781-841F-F4963D53D75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48B4987-E281-40D9-9527-1DDF6B1228B4}"/>
              </a:ext>
            </a:extLst>
          </p:cNvPr>
          <p:cNvSpPr>
            <a:spLocks noGrp="1"/>
          </p:cNvSpPr>
          <p:nvPr>
            <p:ph type="sldNum" sz="quarter" idx="12"/>
          </p:nvPr>
        </p:nvSpPr>
        <p:spPr/>
        <p:txBody>
          <a:bodyPr/>
          <a:lstStyle/>
          <a:p>
            <a:fld id="{2639B51B-A638-4B54-B132-625CADE439D6}" type="slidenum">
              <a:rPr lang="en-US" smtClean="0"/>
              <a:t>‹#›</a:t>
            </a:fld>
            <a:endParaRPr lang="en-US" dirty="0"/>
          </a:p>
        </p:txBody>
      </p:sp>
      <p:pic>
        <p:nvPicPr>
          <p:cNvPr id="7" name="Picture 6">
            <a:extLst>
              <a:ext uri="{FF2B5EF4-FFF2-40B4-BE49-F238E27FC236}">
                <a16:creationId xmlns:a16="http://schemas.microsoft.com/office/drawing/2014/main" id="{49D7218F-D3D7-4B64-93E8-26A95E07FBB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2724" y="13327"/>
            <a:ext cx="1529276" cy="1263436"/>
          </a:xfrm>
          <a:prstGeom prst="rect">
            <a:avLst/>
          </a:prstGeom>
        </p:spPr>
      </p:pic>
    </p:spTree>
    <p:extLst>
      <p:ext uri="{BB962C8B-B14F-4D97-AF65-F5344CB8AC3E}">
        <p14:creationId xmlns:p14="http://schemas.microsoft.com/office/powerpoint/2010/main" val="3512813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1213B-E86B-4168-904D-8B97381C4D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5393DF-C3F2-449D-914E-8F8A3E530B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873EF3-83DE-4D49-B46D-91335F438483}"/>
              </a:ext>
            </a:extLst>
          </p:cNvPr>
          <p:cNvSpPr>
            <a:spLocks noGrp="1"/>
          </p:cNvSpPr>
          <p:nvPr>
            <p:ph type="dt" sz="half" idx="10"/>
          </p:nvPr>
        </p:nvSpPr>
        <p:spPr/>
        <p:txBody>
          <a:bodyPr/>
          <a:lstStyle/>
          <a:p>
            <a:fld id="{A8913B13-7223-435E-8B12-4E38ABD888D3}" type="datetime1">
              <a:rPr lang="en-US" smtClean="0"/>
              <a:t>8/6/2021</a:t>
            </a:fld>
            <a:endParaRPr lang="en-US" dirty="0"/>
          </a:p>
        </p:txBody>
      </p:sp>
      <p:sp>
        <p:nvSpPr>
          <p:cNvPr id="5" name="Footer Placeholder 4">
            <a:extLst>
              <a:ext uri="{FF2B5EF4-FFF2-40B4-BE49-F238E27FC236}">
                <a16:creationId xmlns:a16="http://schemas.microsoft.com/office/drawing/2014/main" id="{DA519FA2-6520-49DD-A462-35924763994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2CCC17-3AFF-43B1-9490-B053D8253B54}"/>
              </a:ext>
            </a:extLst>
          </p:cNvPr>
          <p:cNvSpPr>
            <a:spLocks noGrp="1"/>
          </p:cNvSpPr>
          <p:nvPr>
            <p:ph type="sldNum" sz="quarter" idx="12"/>
          </p:nvPr>
        </p:nvSpPr>
        <p:spPr/>
        <p:txBody>
          <a:bodyPr/>
          <a:lstStyle/>
          <a:p>
            <a:fld id="{2639B51B-A638-4B54-B132-625CADE439D6}" type="slidenum">
              <a:rPr lang="en-US" smtClean="0"/>
              <a:t>‹#›</a:t>
            </a:fld>
            <a:endParaRPr lang="en-US" dirty="0"/>
          </a:p>
        </p:txBody>
      </p:sp>
    </p:spTree>
    <p:extLst>
      <p:ext uri="{BB962C8B-B14F-4D97-AF65-F5344CB8AC3E}">
        <p14:creationId xmlns:p14="http://schemas.microsoft.com/office/powerpoint/2010/main" val="142076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71274A-AE6D-48DF-AD59-0D3D176596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187E846-66BA-406A-9A6D-715BA8E0A5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D3A856-B442-44AC-B5E8-D38D8CCE2C7C}"/>
              </a:ext>
            </a:extLst>
          </p:cNvPr>
          <p:cNvSpPr>
            <a:spLocks noGrp="1"/>
          </p:cNvSpPr>
          <p:nvPr>
            <p:ph type="dt" sz="half" idx="10"/>
          </p:nvPr>
        </p:nvSpPr>
        <p:spPr/>
        <p:txBody>
          <a:bodyPr/>
          <a:lstStyle/>
          <a:p>
            <a:fld id="{59C66324-A0C0-45FA-B5C3-0D984BE4E3DD}" type="datetime1">
              <a:rPr lang="en-US" smtClean="0"/>
              <a:t>8/6/2021</a:t>
            </a:fld>
            <a:endParaRPr lang="en-US" dirty="0"/>
          </a:p>
        </p:txBody>
      </p:sp>
      <p:sp>
        <p:nvSpPr>
          <p:cNvPr id="5" name="Footer Placeholder 4">
            <a:extLst>
              <a:ext uri="{FF2B5EF4-FFF2-40B4-BE49-F238E27FC236}">
                <a16:creationId xmlns:a16="http://schemas.microsoft.com/office/drawing/2014/main" id="{A6ED49D6-40A5-4344-AAD9-1D0CD323683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07ABC89-3A51-45B0-AF5A-B676C6C27D0D}"/>
              </a:ext>
            </a:extLst>
          </p:cNvPr>
          <p:cNvSpPr>
            <a:spLocks noGrp="1"/>
          </p:cNvSpPr>
          <p:nvPr>
            <p:ph type="sldNum" sz="quarter" idx="12"/>
          </p:nvPr>
        </p:nvSpPr>
        <p:spPr/>
        <p:txBody>
          <a:bodyPr/>
          <a:lstStyle/>
          <a:p>
            <a:fld id="{2639B51B-A638-4B54-B132-625CADE439D6}" type="slidenum">
              <a:rPr lang="en-US" smtClean="0"/>
              <a:t>‹#›</a:t>
            </a:fld>
            <a:endParaRPr lang="en-US" dirty="0"/>
          </a:p>
        </p:txBody>
      </p:sp>
    </p:spTree>
    <p:extLst>
      <p:ext uri="{BB962C8B-B14F-4D97-AF65-F5344CB8AC3E}">
        <p14:creationId xmlns:p14="http://schemas.microsoft.com/office/powerpoint/2010/main" val="1959938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9CF9D-04C9-4D92-9229-F538629765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2AADB8-B859-488D-B9FB-92FFFBA0C9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8B0F81-DF5F-4630-8F58-F5B852C539C1}"/>
              </a:ext>
            </a:extLst>
          </p:cNvPr>
          <p:cNvSpPr>
            <a:spLocks noGrp="1"/>
          </p:cNvSpPr>
          <p:nvPr>
            <p:ph type="dt" sz="half" idx="10"/>
          </p:nvPr>
        </p:nvSpPr>
        <p:spPr/>
        <p:txBody>
          <a:bodyPr/>
          <a:lstStyle/>
          <a:p>
            <a:fld id="{EEB1A347-1800-4626-AA4C-6D425A310624}" type="datetime1">
              <a:rPr lang="en-US" smtClean="0"/>
              <a:t>8/6/2021</a:t>
            </a:fld>
            <a:endParaRPr lang="en-US" dirty="0"/>
          </a:p>
        </p:txBody>
      </p:sp>
      <p:sp>
        <p:nvSpPr>
          <p:cNvPr id="5" name="Footer Placeholder 4">
            <a:extLst>
              <a:ext uri="{FF2B5EF4-FFF2-40B4-BE49-F238E27FC236}">
                <a16:creationId xmlns:a16="http://schemas.microsoft.com/office/drawing/2014/main" id="{F46A3E6D-9EF0-4874-BBCB-61500EBB344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701AFCF-9554-4CA6-96DC-CCB0D226BC48}"/>
              </a:ext>
            </a:extLst>
          </p:cNvPr>
          <p:cNvSpPr>
            <a:spLocks noGrp="1"/>
          </p:cNvSpPr>
          <p:nvPr>
            <p:ph type="sldNum" sz="quarter" idx="12"/>
          </p:nvPr>
        </p:nvSpPr>
        <p:spPr/>
        <p:txBody>
          <a:bodyPr/>
          <a:lstStyle/>
          <a:p>
            <a:fld id="{2639B51B-A638-4B54-B132-625CADE439D6}" type="slidenum">
              <a:rPr lang="en-US" smtClean="0"/>
              <a:t>‹#›</a:t>
            </a:fld>
            <a:endParaRPr lang="en-US" dirty="0"/>
          </a:p>
        </p:txBody>
      </p:sp>
    </p:spTree>
    <p:extLst>
      <p:ext uri="{BB962C8B-B14F-4D97-AF65-F5344CB8AC3E}">
        <p14:creationId xmlns:p14="http://schemas.microsoft.com/office/powerpoint/2010/main" val="2208587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A139D-5608-4197-A9FC-2218181886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36BC90-BCD3-4D3D-B57B-E58219190C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96EF31-6DEA-4AEE-BA42-AC967FFF950B}"/>
              </a:ext>
            </a:extLst>
          </p:cNvPr>
          <p:cNvSpPr>
            <a:spLocks noGrp="1"/>
          </p:cNvSpPr>
          <p:nvPr>
            <p:ph type="dt" sz="half" idx="10"/>
          </p:nvPr>
        </p:nvSpPr>
        <p:spPr/>
        <p:txBody>
          <a:bodyPr/>
          <a:lstStyle/>
          <a:p>
            <a:fld id="{1005AD26-B892-41F2-B473-E96065954AEA}" type="datetime1">
              <a:rPr lang="en-US" smtClean="0"/>
              <a:t>8/6/2021</a:t>
            </a:fld>
            <a:endParaRPr lang="en-US" dirty="0"/>
          </a:p>
        </p:txBody>
      </p:sp>
      <p:sp>
        <p:nvSpPr>
          <p:cNvPr id="5" name="Footer Placeholder 4">
            <a:extLst>
              <a:ext uri="{FF2B5EF4-FFF2-40B4-BE49-F238E27FC236}">
                <a16:creationId xmlns:a16="http://schemas.microsoft.com/office/drawing/2014/main" id="{59C3A1E2-B51F-4787-827E-DFA929A0118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9BD553A-7102-499C-A9C2-9335DF98DF93}"/>
              </a:ext>
            </a:extLst>
          </p:cNvPr>
          <p:cNvSpPr>
            <a:spLocks noGrp="1"/>
          </p:cNvSpPr>
          <p:nvPr>
            <p:ph type="sldNum" sz="quarter" idx="12"/>
          </p:nvPr>
        </p:nvSpPr>
        <p:spPr/>
        <p:txBody>
          <a:bodyPr/>
          <a:lstStyle/>
          <a:p>
            <a:fld id="{2639B51B-A638-4B54-B132-625CADE439D6}" type="slidenum">
              <a:rPr lang="en-US" smtClean="0"/>
              <a:t>‹#›</a:t>
            </a:fld>
            <a:endParaRPr lang="en-US" dirty="0"/>
          </a:p>
        </p:txBody>
      </p:sp>
    </p:spTree>
    <p:extLst>
      <p:ext uri="{BB962C8B-B14F-4D97-AF65-F5344CB8AC3E}">
        <p14:creationId xmlns:p14="http://schemas.microsoft.com/office/powerpoint/2010/main" val="2534334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F50F8-11FA-4F61-857E-C99BAAEE58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9DBDE8-A909-4512-9B0D-91BB807A5E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7B0E65-5F04-4C13-8074-EACD276BDD4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55D1B76-D179-4FF1-9AEC-F57EC27B67E7}"/>
              </a:ext>
            </a:extLst>
          </p:cNvPr>
          <p:cNvSpPr>
            <a:spLocks noGrp="1"/>
          </p:cNvSpPr>
          <p:nvPr>
            <p:ph type="dt" sz="half" idx="10"/>
          </p:nvPr>
        </p:nvSpPr>
        <p:spPr/>
        <p:txBody>
          <a:bodyPr/>
          <a:lstStyle/>
          <a:p>
            <a:fld id="{4E1D577F-6F2C-4358-AFD8-D52BCA1D4486}" type="datetime1">
              <a:rPr lang="en-US" smtClean="0"/>
              <a:t>8/6/2021</a:t>
            </a:fld>
            <a:endParaRPr lang="en-US" dirty="0"/>
          </a:p>
        </p:txBody>
      </p:sp>
      <p:sp>
        <p:nvSpPr>
          <p:cNvPr id="6" name="Footer Placeholder 5">
            <a:extLst>
              <a:ext uri="{FF2B5EF4-FFF2-40B4-BE49-F238E27FC236}">
                <a16:creationId xmlns:a16="http://schemas.microsoft.com/office/drawing/2014/main" id="{3F9A5794-5403-4480-8931-10FC2464A9F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97950C3-2AA1-4F90-9714-C9C0F752575E}"/>
              </a:ext>
            </a:extLst>
          </p:cNvPr>
          <p:cNvSpPr>
            <a:spLocks noGrp="1"/>
          </p:cNvSpPr>
          <p:nvPr>
            <p:ph type="sldNum" sz="quarter" idx="12"/>
          </p:nvPr>
        </p:nvSpPr>
        <p:spPr/>
        <p:txBody>
          <a:bodyPr/>
          <a:lstStyle/>
          <a:p>
            <a:fld id="{2639B51B-A638-4B54-B132-625CADE439D6}" type="slidenum">
              <a:rPr lang="en-US" smtClean="0"/>
              <a:t>‹#›</a:t>
            </a:fld>
            <a:endParaRPr lang="en-US" dirty="0"/>
          </a:p>
        </p:txBody>
      </p:sp>
    </p:spTree>
    <p:extLst>
      <p:ext uri="{BB962C8B-B14F-4D97-AF65-F5344CB8AC3E}">
        <p14:creationId xmlns:p14="http://schemas.microsoft.com/office/powerpoint/2010/main" val="3872209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2FB4F-13B1-4A81-B4E8-E8F78215F65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8882FD-2380-4E04-B7B7-1160437B50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8AA13D-31C7-4246-91D4-CBC0F50911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B72C1F-B7C6-43AB-8E45-533D18C13D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06B7396-88A8-47BE-B255-57AD8DEE81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5507AB-3A63-40C7-A072-F98741E13DA5}"/>
              </a:ext>
            </a:extLst>
          </p:cNvPr>
          <p:cNvSpPr>
            <a:spLocks noGrp="1"/>
          </p:cNvSpPr>
          <p:nvPr>
            <p:ph type="dt" sz="half" idx="10"/>
          </p:nvPr>
        </p:nvSpPr>
        <p:spPr/>
        <p:txBody>
          <a:bodyPr/>
          <a:lstStyle/>
          <a:p>
            <a:fld id="{7DC1527F-B947-45C4-BB9A-44AEEDE5E271}" type="datetime1">
              <a:rPr lang="en-US" smtClean="0"/>
              <a:t>8/6/2021</a:t>
            </a:fld>
            <a:endParaRPr lang="en-US" dirty="0"/>
          </a:p>
        </p:txBody>
      </p:sp>
      <p:sp>
        <p:nvSpPr>
          <p:cNvPr id="8" name="Footer Placeholder 7">
            <a:extLst>
              <a:ext uri="{FF2B5EF4-FFF2-40B4-BE49-F238E27FC236}">
                <a16:creationId xmlns:a16="http://schemas.microsoft.com/office/drawing/2014/main" id="{ADD0AD9B-1578-450B-90AA-1FF8DF4F31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DA057C9-4430-4B1C-B6F8-A0A36EB0E5E1}"/>
              </a:ext>
            </a:extLst>
          </p:cNvPr>
          <p:cNvSpPr>
            <a:spLocks noGrp="1"/>
          </p:cNvSpPr>
          <p:nvPr>
            <p:ph type="sldNum" sz="quarter" idx="12"/>
          </p:nvPr>
        </p:nvSpPr>
        <p:spPr/>
        <p:txBody>
          <a:bodyPr/>
          <a:lstStyle/>
          <a:p>
            <a:fld id="{2639B51B-A638-4B54-B132-625CADE439D6}" type="slidenum">
              <a:rPr lang="en-US" smtClean="0"/>
              <a:t>‹#›</a:t>
            </a:fld>
            <a:endParaRPr lang="en-US" dirty="0"/>
          </a:p>
        </p:txBody>
      </p:sp>
    </p:spTree>
    <p:extLst>
      <p:ext uri="{BB962C8B-B14F-4D97-AF65-F5344CB8AC3E}">
        <p14:creationId xmlns:p14="http://schemas.microsoft.com/office/powerpoint/2010/main" val="3100277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9B479-60E9-4EEF-9CBA-0D8D29371B6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16A6462-F8AD-4AA7-931F-C55EB7170607}"/>
              </a:ext>
            </a:extLst>
          </p:cNvPr>
          <p:cNvSpPr>
            <a:spLocks noGrp="1"/>
          </p:cNvSpPr>
          <p:nvPr>
            <p:ph type="dt" sz="half" idx="10"/>
          </p:nvPr>
        </p:nvSpPr>
        <p:spPr/>
        <p:txBody>
          <a:bodyPr/>
          <a:lstStyle/>
          <a:p>
            <a:fld id="{44A4EFBE-B8FF-4CB0-B5E8-5AF96B4DFC06}" type="datetime1">
              <a:rPr lang="en-US" smtClean="0"/>
              <a:t>8/6/2021</a:t>
            </a:fld>
            <a:endParaRPr lang="en-US" dirty="0"/>
          </a:p>
        </p:txBody>
      </p:sp>
      <p:sp>
        <p:nvSpPr>
          <p:cNvPr id="4" name="Footer Placeholder 3">
            <a:extLst>
              <a:ext uri="{FF2B5EF4-FFF2-40B4-BE49-F238E27FC236}">
                <a16:creationId xmlns:a16="http://schemas.microsoft.com/office/drawing/2014/main" id="{E4D869B3-3D43-4B14-9C3A-5371BF49B59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785CEE8-2FD9-4C99-8E6F-322129B8F287}"/>
              </a:ext>
            </a:extLst>
          </p:cNvPr>
          <p:cNvSpPr>
            <a:spLocks noGrp="1"/>
          </p:cNvSpPr>
          <p:nvPr>
            <p:ph type="sldNum" sz="quarter" idx="12"/>
          </p:nvPr>
        </p:nvSpPr>
        <p:spPr/>
        <p:txBody>
          <a:bodyPr/>
          <a:lstStyle/>
          <a:p>
            <a:fld id="{2639B51B-A638-4B54-B132-625CADE439D6}" type="slidenum">
              <a:rPr lang="en-US" smtClean="0"/>
              <a:t>‹#›</a:t>
            </a:fld>
            <a:endParaRPr lang="en-US" dirty="0"/>
          </a:p>
        </p:txBody>
      </p:sp>
    </p:spTree>
    <p:extLst>
      <p:ext uri="{BB962C8B-B14F-4D97-AF65-F5344CB8AC3E}">
        <p14:creationId xmlns:p14="http://schemas.microsoft.com/office/powerpoint/2010/main" val="1335366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7C1E0E-40C4-4349-BEF8-3B44B9530808}"/>
              </a:ext>
            </a:extLst>
          </p:cNvPr>
          <p:cNvSpPr>
            <a:spLocks noGrp="1"/>
          </p:cNvSpPr>
          <p:nvPr>
            <p:ph type="dt" sz="half" idx="10"/>
          </p:nvPr>
        </p:nvSpPr>
        <p:spPr/>
        <p:txBody>
          <a:bodyPr/>
          <a:lstStyle/>
          <a:p>
            <a:fld id="{70955A21-8A77-4F1F-A649-2C8C4CDC4056}" type="datetime1">
              <a:rPr lang="en-US" smtClean="0"/>
              <a:t>8/6/2021</a:t>
            </a:fld>
            <a:endParaRPr lang="en-US" dirty="0"/>
          </a:p>
        </p:txBody>
      </p:sp>
      <p:sp>
        <p:nvSpPr>
          <p:cNvPr id="3" name="Footer Placeholder 2">
            <a:extLst>
              <a:ext uri="{FF2B5EF4-FFF2-40B4-BE49-F238E27FC236}">
                <a16:creationId xmlns:a16="http://schemas.microsoft.com/office/drawing/2014/main" id="{6254F918-9A83-49BD-9710-34A6ECF2676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8382D16-1680-4C09-8852-EF79B39BFC79}"/>
              </a:ext>
            </a:extLst>
          </p:cNvPr>
          <p:cNvSpPr>
            <a:spLocks noGrp="1"/>
          </p:cNvSpPr>
          <p:nvPr>
            <p:ph type="sldNum" sz="quarter" idx="12"/>
          </p:nvPr>
        </p:nvSpPr>
        <p:spPr/>
        <p:txBody>
          <a:bodyPr/>
          <a:lstStyle/>
          <a:p>
            <a:fld id="{2639B51B-A638-4B54-B132-625CADE439D6}" type="slidenum">
              <a:rPr lang="en-US" smtClean="0"/>
              <a:t>‹#›</a:t>
            </a:fld>
            <a:endParaRPr lang="en-US" dirty="0"/>
          </a:p>
        </p:txBody>
      </p:sp>
    </p:spTree>
    <p:extLst>
      <p:ext uri="{BB962C8B-B14F-4D97-AF65-F5344CB8AC3E}">
        <p14:creationId xmlns:p14="http://schemas.microsoft.com/office/powerpoint/2010/main" val="3909432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19C8D-857A-4168-8877-C8FA3AA1D6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C19116-8E8B-4A75-9184-23E2001B1E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DEC53-358C-49CE-9658-E3E5D3810E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7BC67B-02DF-4898-85E6-F3FA64232729}"/>
              </a:ext>
            </a:extLst>
          </p:cNvPr>
          <p:cNvSpPr>
            <a:spLocks noGrp="1"/>
          </p:cNvSpPr>
          <p:nvPr>
            <p:ph type="dt" sz="half" idx="10"/>
          </p:nvPr>
        </p:nvSpPr>
        <p:spPr/>
        <p:txBody>
          <a:bodyPr/>
          <a:lstStyle/>
          <a:p>
            <a:fld id="{46E73802-3E44-4D70-8FAC-90338980C5AF}" type="datetime1">
              <a:rPr lang="en-US" smtClean="0"/>
              <a:t>8/6/2021</a:t>
            </a:fld>
            <a:endParaRPr lang="en-US" dirty="0"/>
          </a:p>
        </p:txBody>
      </p:sp>
      <p:sp>
        <p:nvSpPr>
          <p:cNvPr id="6" name="Footer Placeholder 5">
            <a:extLst>
              <a:ext uri="{FF2B5EF4-FFF2-40B4-BE49-F238E27FC236}">
                <a16:creationId xmlns:a16="http://schemas.microsoft.com/office/drawing/2014/main" id="{AF85FC6E-772F-4D50-AD09-1258BE58C26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BA2A24A-C205-4D5A-8DC6-F4C1DEAF5939}"/>
              </a:ext>
            </a:extLst>
          </p:cNvPr>
          <p:cNvSpPr>
            <a:spLocks noGrp="1"/>
          </p:cNvSpPr>
          <p:nvPr>
            <p:ph type="sldNum" sz="quarter" idx="12"/>
          </p:nvPr>
        </p:nvSpPr>
        <p:spPr/>
        <p:txBody>
          <a:bodyPr/>
          <a:lstStyle/>
          <a:p>
            <a:fld id="{2639B51B-A638-4B54-B132-625CADE439D6}" type="slidenum">
              <a:rPr lang="en-US" smtClean="0"/>
              <a:t>‹#›</a:t>
            </a:fld>
            <a:endParaRPr lang="en-US" dirty="0"/>
          </a:p>
        </p:txBody>
      </p:sp>
    </p:spTree>
    <p:extLst>
      <p:ext uri="{BB962C8B-B14F-4D97-AF65-F5344CB8AC3E}">
        <p14:creationId xmlns:p14="http://schemas.microsoft.com/office/powerpoint/2010/main" val="2040897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C447A-57E3-46DA-A4C0-CBD904F30B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56EFD9-6AE6-4426-8BCA-4E8D8728D2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B01D4B3-0C12-4153-A6ED-B95EF94F80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96473C-DB3D-4E27-A82A-64AA02079922}"/>
              </a:ext>
            </a:extLst>
          </p:cNvPr>
          <p:cNvSpPr>
            <a:spLocks noGrp="1"/>
          </p:cNvSpPr>
          <p:nvPr>
            <p:ph type="dt" sz="half" idx="10"/>
          </p:nvPr>
        </p:nvSpPr>
        <p:spPr/>
        <p:txBody>
          <a:bodyPr/>
          <a:lstStyle/>
          <a:p>
            <a:fld id="{C872A551-5662-4CF8-9F4B-E44909822719}" type="datetime1">
              <a:rPr lang="en-US" smtClean="0"/>
              <a:t>8/6/2021</a:t>
            </a:fld>
            <a:endParaRPr lang="en-US" dirty="0"/>
          </a:p>
        </p:txBody>
      </p:sp>
      <p:sp>
        <p:nvSpPr>
          <p:cNvPr id="6" name="Footer Placeholder 5">
            <a:extLst>
              <a:ext uri="{FF2B5EF4-FFF2-40B4-BE49-F238E27FC236}">
                <a16:creationId xmlns:a16="http://schemas.microsoft.com/office/drawing/2014/main" id="{3A964BB1-7274-45F2-BBB5-F686753B60E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22F449B-C52B-458F-AEDE-54CE5730AB53}"/>
              </a:ext>
            </a:extLst>
          </p:cNvPr>
          <p:cNvSpPr>
            <a:spLocks noGrp="1"/>
          </p:cNvSpPr>
          <p:nvPr>
            <p:ph type="sldNum" sz="quarter" idx="12"/>
          </p:nvPr>
        </p:nvSpPr>
        <p:spPr/>
        <p:txBody>
          <a:bodyPr/>
          <a:lstStyle/>
          <a:p>
            <a:fld id="{2639B51B-A638-4B54-B132-625CADE439D6}" type="slidenum">
              <a:rPr lang="en-US" smtClean="0"/>
              <a:t>‹#›</a:t>
            </a:fld>
            <a:endParaRPr lang="en-US" dirty="0"/>
          </a:p>
        </p:txBody>
      </p:sp>
    </p:spTree>
    <p:extLst>
      <p:ext uri="{BB962C8B-B14F-4D97-AF65-F5344CB8AC3E}">
        <p14:creationId xmlns:p14="http://schemas.microsoft.com/office/powerpoint/2010/main" val="2513359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97B63-BE9A-40DA-AC31-BB869ACE55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1DA1B65-0615-4B64-B538-1F65DCDCE0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9DD898-6C67-4F21-BA04-1977B6C3F6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9A13F6-B56C-40DC-A8C2-03D2444EBAFE}" type="datetime1">
              <a:rPr lang="en-US" smtClean="0"/>
              <a:t>8/6/2021</a:t>
            </a:fld>
            <a:endParaRPr lang="en-US" dirty="0"/>
          </a:p>
        </p:txBody>
      </p:sp>
      <p:sp>
        <p:nvSpPr>
          <p:cNvPr id="5" name="Footer Placeholder 4">
            <a:extLst>
              <a:ext uri="{FF2B5EF4-FFF2-40B4-BE49-F238E27FC236}">
                <a16:creationId xmlns:a16="http://schemas.microsoft.com/office/drawing/2014/main" id="{54C4D5BC-DF6F-4580-81C8-6E692AA337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E83A417-3C6E-4A75-B98E-7999227540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9B51B-A638-4B54-B132-625CADE439D6}" type="slidenum">
              <a:rPr lang="en-US" smtClean="0"/>
              <a:t>‹#›</a:t>
            </a:fld>
            <a:endParaRPr lang="en-US" dirty="0"/>
          </a:p>
        </p:txBody>
      </p:sp>
    </p:spTree>
    <p:extLst>
      <p:ext uri="{BB962C8B-B14F-4D97-AF65-F5344CB8AC3E}">
        <p14:creationId xmlns:p14="http://schemas.microsoft.com/office/powerpoint/2010/main" val="2652124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073455E-A900-4D61-BFFB-53F497F347DF}"/>
              </a:ext>
            </a:extLst>
          </p:cNvPr>
          <p:cNvSpPr/>
          <p:nvPr/>
        </p:nvSpPr>
        <p:spPr>
          <a:xfrm>
            <a:off x="912845" y="1718275"/>
            <a:ext cx="10366310" cy="3790781"/>
          </a:xfrm>
          <a:prstGeom prst="rect">
            <a:avLst/>
          </a:prstGeom>
        </p:spPr>
        <p:txBody>
          <a:bodyPr wrap="square">
            <a:spAutoFit/>
          </a:bodyPr>
          <a:lstStyle/>
          <a:p>
            <a:pPr algn="ctr">
              <a:spcBef>
                <a:spcPts val="7940"/>
              </a:spcBef>
              <a:spcAft>
                <a:spcPts val="2835"/>
              </a:spcAft>
            </a:pPr>
            <a:r>
              <a:rPr lang="en-GB" sz="3600" b="1" dirty="0">
                <a:effectLst/>
                <a:latin typeface="Times" panose="02020603050405020304" pitchFamily="18" charset="0"/>
                <a:ea typeface="Times New Roman" panose="02020603050405020304" pitchFamily="18" charset="0"/>
                <a:cs typeface="Times New Roman" panose="02020603050405020304" pitchFamily="18" charset="0"/>
              </a:rPr>
              <a:t>Thermal Testing and Analysis Techniques for Wires and Wire Bundles</a:t>
            </a:r>
            <a:endParaRPr lang="en-US" sz="3600" b="1" dirty="0">
              <a:effectLst/>
              <a:latin typeface="Times" panose="02020603050405020304" pitchFamily="18" charset="0"/>
              <a:ea typeface="Times New Roman" panose="02020603050405020304" pitchFamily="18" charset="0"/>
              <a:cs typeface="Times New Roman" panose="02020603050405020304" pitchFamily="18" charset="0"/>
            </a:endParaRPr>
          </a:p>
          <a:p>
            <a:pPr marL="900430" marR="0">
              <a:spcBef>
                <a:spcPts val="0"/>
              </a:spcBef>
              <a:spcAft>
                <a:spcPts val="565"/>
              </a:spcAft>
            </a:pPr>
            <a:r>
              <a:rPr lang="en-GB" sz="2000" b="1" dirty="0">
                <a:latin typeface="Times" panose="02020603050405020304" pitchFamily="18" charset="0"/>
                <a:ea typeface="Times New Roman" panose="02020603050405020304" pitchFamily="18" charset="0"/>
                <a:cs typeface="Times New Roman" panose="02020603050405020304" pitchFamily="18" charset="0"/>
              </a:rPr>
              <a:t>S L Rickman</a:t>
            </a:r>
            <a:r>
              <a:rPr lang="en-GB" sz="2000" b="1" baseline="30000" dirty="0">
                <a:latin typeface="Times" panose="02020603050405020304" pitchFamily="18" charset="0"/>
                <a:ea typeface="Times New Roman" panose="02020603050405020304" pitchFamily="18" charset="0"/>
                <a:cs typeface="Times New Roman" panose="02020603050405020304" pitchFamily="18" charset="0"/>
              </a:rPr>
              <a:t>1</a:t>
            </a:r>
            <a:r>
              <a:rPr lang="en-GB" sz="2000" b="1" dirty="0">
                <a:latin typeface="Times" panose="02020603050405020304" pitchFamily="18" charset="0"/>
                <a:ea typeface="Times New Roman" panose="02020603050405020304" pitchFamily="18" charset="0"/>
                <a:cs typeface="Times New Roman" panose="02020603050405020304" pitchFamily="18" charset="0"/>
              </a:rPr>
              <a:t>, B I Furst</a:t>
            </a:r>
            <a:r>
              <a:rPr lang="en-GB" sz="2000" b="1" baseline="30000" dirty="0">
                <a:latin typeface="Times" panose="02020603050405020304" pitchFamily="18" charset="0"/>
                <a:ea typeface="Times New Roman" panose="02020603050405020304" pitchFamily="18" charset="0"/>
                <a:cs typeface="Times New Roman" panose="02020603050405020304" pitchFamily="18" charset="0"/>
              </a:rPr>
              <a:t>2</a:t>
            </a:r>
            <a:r>
              <a:rPr lang="en-GB" sz="2000" b="1" dirty="0">
                <a:latin typeface="Times" panose="02020603050405020304" pitchFamily="18" charset="0"/>
                <a:ea typeface="Times New Roman" panose="02020603050405020304" pitchFamily="18" charset="0"/>
                <a:cs typeface="Times New Roman" panose="02020603050405020304" pitchFamily="18" charset="0"/>
              </a:rPr>
              <a:t> and K L Johnson</a:t>
            </a:r>
            <a:r>
              <a:rPr lang="en-GB" sz="2000" b="1" baseline="30000" dirty="0">
                <a:latin typeface="Times" panose="02020603050405020304" pitchFamily="18" charset="0"/>
                <a:ea typeface="Times New Roman" panose="02020603050405020304" pitchFamily="18" charset="0"/>
                <a:cs typeface="Times New Roman" panose="02020603050405020304" pitchFamily="18" charset="0"/>
              </a:rPr>
              <a:t>3</a:t>
            </a:r>
            <a:endParaRPr lang="en-US" sz="2000" b="1" dirty="0">
              <a:latin typeface="Times" panose="02020603050405020304" pitchFamily="18" charset="0"/>
              <a:ea typeface="Times New Roman" panose="02020603050405020304" pitchFamily="18" charset="0"/>
              <a:cs typeface="Times New Roman" panose="02020603050405020304" pitchFamily="18" charset="0"/>
            </a:endParaRPr>
          </a:p>
          <a:p>
            <a:pPr marL="900430" marR="0">
              <a:spcBef>
                <a:spcPts val="0"/>
              </a:spcBef>
              <a:spcAft>
                <a:spcPts val="0"/>
              </a:spcAft>
            </a:pPr>
            <a:r>
              <a:rPr lang="en-GB" sz="2000" dirty="0">
                <a:effectLst/>
                <a:latin typeface="Times"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panose="02020603050405020304" pitchFamily="18" charset="0"/>
              <a:ea typeface="Times New Roman" panose="02020603050405020304" pitchFamily="18" charset="0"/>
              <a:cs typeface="Times New Roman" panose="02020603050405020304" pitchFamily="18" charset="0"/>
            </a:endParaRPr>
          </a:p>
          <a:p>
            <a:pPr marL="900430" marR="0">
              <a:spcBef>
                <a:spcPts val="0"/>
              </a:spcBef>
              <a:spcAft>
                <a:spcPts val="1200"/>
              </a:spcAft>
            </a:pPr>
            <a:r>
              <a:rPr lang="en-GB" sz="2000" baseline="30000" dirty="0">
                <a:latin typeface="Times New Roman" panose="02020603050405020304" pitchFamily="18" charset="0"/>
                <a:ea typeface="Times New Roman" panose="02020603050405020304" pitchFamily="18" charset="0"/>
                <a:cs typeface="Times New Roman" panose="02020603050405020304" pitchFamily="18" charset="0"/>
              </a:rPr>
              <a:t>1</a:t>
            </a:r>
            <a:r>
              <a:rPr lang="en-GB" sz="2000" dirty="0">
                <a:latin typeface="Times" panose="02020603050405020304" pitchFamily="18" charset="0"/>
                <a:ea typeface="Times New Roman" panose="02020603050405020304" pitchFamily="18" charset="0"/>
                <a:cs typeface="Times New Roman" panose="02020603050405020304" pitchFamily="18" charset="0"/>
              </a:rPr>
              <a:t> </a:t>
            </a:r>
            <a:r>
              <a:rPr lang="en-US" sz="2000" dirty="0">
                <a:latin typeface="Times" panose="02020603050405020304" pitchFamily="18" charset="0"/>
                <a:ea typeface="Times New Roman" panose="02020603050405020304" pitchFamily="18" charset="0"/>
                <a:cs typeface="Times New Roman" panose="02020603050405020304" pitchFamily="18" charset="0"/>
              </a:rPr>
              <a:t>NASA Engineering and Safety Center (NESC), Johnson Space Center, 2101 NASA Parkway, Houston, TX  77058, USA</a:t>
            </a:r>
          </a:p>
          <a:p>
            <a:pPr marL="900430" marR="0">
              <a:spcBef>
                <a:spcPts val="0"/>
              </a:spcBef>
              <a:spcAft>
                <a:spcPts val="1200"/>
              </a:spcAft>
            </a:pPr>
            <a:r>
              <a:rPr lang="en-GB" sz="2000" baseline="30000" dirty="0">
                <a:latin typeface="Times New Roman" panose="02020603050405020304" pitchFamily="18" charset="0"/>
                <a:ea typeface="Times New Roman" panose="02020603050405020304" pitchFamily="18" charset="0"/>
                <a:cs typeface="Times New Roman" panose="02020603050405020304" pitchFamily="18" charset="0"/>
              </a:rPr>
              <a:t>2</a:t>
            </a:r>
            <a:r>
              <a:rPr lang="en-GB" sz="2000" dirty="0">
                <a:latin typeface="Times" panose="02020603050405020304" pitchFamily="18" charset="0"/>
                <a:ea typeface="Times New Roman" panose="02020603050405020304" pitchFamily="18" charset="0"/>
                <a:cs typeface="Times New Roman" panose="02020603050405020304" pitchFamily="18" charset="0"/>
              </a:rPr>
              <a:t> Jet Propulsion Laboratory, California Institute of Technology, Pasadena, CA 91109, USA</a:t>
            </a:r>
            <a:endParaRPr lang="en-US" sz="2000" dirty="0">
              <a:latin typeface="Times" panose="02020603050405020304" pitchFamily="18" charset="0"/>
              <a:ea typeface="Times New Roman" panose="02020603050405020304" pitchFamily="18" charset="0"/>
              <a:cs typeface="Times New Roman" panose="02020603050405020304" pitchFamily="18" charset="0"/>
            </a:endParaRPr>
          </a:p>
          <a:p>
            <a:pPr marL="900430" marR="0">
              <a:spcBef>
                <a:spcPts val="0"/>
              </a:spcBef>
              <a:spcAft>
                <a:spcPts val="1200"/>
              </a:spcAft>
            </a:pPr>
            <a:r>
              <a:rPr lang="en-GB" sz="2000" baseline="30000" dirty="0">
                <a:latin typeface="Times New Roman" panose="02020603050405020304" pitchFamily="18" charset="0"/>
                <a:ea typeface="Times New Roman" panose="02020603050405020304" pitchFamily="18" charset="0"/>
                <a:cs typeface="Times New Roman" panose="02020603050405020304" pitchFamily="18" charset="0"/>
              </a:rPr>
              <a:t>3</a:t>
            </a:r>
            <a:r>
              <a:rPr lang="en-GB" sz="2000" dirty="0">
                <a:latin typeface="Times" panose="02020603050405020304" pitchFamily="18" charset="0"/>
                <a:ea typeface="Times New Roman" panose="02020603050405020304" pitchFamily="18" charset="0"/>
                <a:cs typeface="Times New Roman" panose="02020603050405020304" pitchFamily="18" charset="0"/>
              </a:rPr>
              <a:t> NESC, Marshall Space Flight Center, Huntsville, AL 35812, USA</a:t>
            </a:r>
            <a:endParaRPr lang="en-US" sz="2000" dirty="0">
              <a:latin typeface="Times" panose="02020603050405020304" pitchFamily="18" charset="0"/>
              <a:ea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E6128D05-A25C-4085-AD75-D75E29D1A70E}"/>
              </a:ext>
            </a:extLst>
          </p:cNvPr>
          <p:cNvSpPr>
            <a:spLocks noGrp="1"/>
          </p:cNvSpPr>
          <p:nvPr>
            <p:ph type="sldNum" sz="quarter" idx="12"/>
          </p:nvPr>
        </p:nvSpPr>
        <p:spPr/>
        <p:txBody>
          <a:bodyPr/>
          <a:lstStyle/>
          <a:p>
            <a:fld id="{2639B51B-A638-4B54-B132-625CADE439D6}" type="slidenum">
              <a:rPr lang="en-US" smtClean="0"/>
              <a:t>1</a:t>
            </a:fld>
            <a:endParaRPr lang="en-US" dirty="0"/>
          </a:p>
        </p:txBody>
      </p:sp>
    </p:spTree>
    <p:extLst>
      <p:ext uri="{BB962C8B-B14F-4D97-AF65-F5344CB8AC3E}">
        <p14:creationId xmlns:p14="http://schemas.microsoft.com/office/powerpoint/2010/main" val="3253452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01F63C04-A542-4FA5-B9CB-AFE66CD0F9B8}"/>
                  </a:ext>
                </a:extLst>
              </p:cNvPr>
              <p:cNvSpPr/>
              <p:nvPr/>
            </p:nvSpPr>
            <p:spPr>
              <a:xfrm>
                <a:off x="384106" y="556206"/>
                <a:ext cx="10820400" cy="3203762"/>
              </a:xfrm>
              <a:prstGeom prst="rect">
                <a:avLst/>
              </a:prstGeom>
            </p:spPr>
            <p:txBody>
              <a:bodyPr wrap="square">
                <a:spAutoFit/>
              </a:bodyPr>
              <a:lstStyle/>
              <a:p>
                <a:r>
                  <a:rPr lang="en-GB" sz="2400" b="1" dirty="0">
                    <a:latin typeface="Times" panose="02020603050405020304" pitchFamily="18" charset="0"/>
                    <a:ea typeface="Times New Roman" panose="02020603050405020304" pitchFamily="18" charset="0"/>
                    <a:cs typeface="Times New Roman" panose="02020603050405020304" pitchFamily="18" charset="0"/>
                  </a:rPr>
                  <a:t>Physics-Based Analytical Models – Single Wire Model</a:t>
                </a:r>
              </a:p>
              <a:p>
                <a:endParaRPr lang="en-GB" sz="2400" dirty="0">
                  <a:latin typeface="Times" panose="02020603050405020304" pitchFamily="18" charset="0"/>
                  <a:ea typeface="Times New Roman" panose="02020603050405020304" pitchFamily="18" charset="0"/>
                  <a:cs typeface="Times New Roman" panose="02020603050405020304" pitchFamily="18" charset="0"/>
                </a:endParaRPr>
              </a:p>
              <a:p>
                <a:r>
                  <a:rPr lang="en-GB" sz="2400" dirty="0">
                    <a:latin typeface="Times" panose="02020603050405020304" pitchFamily="18" charset="0"/>
                    <a:ea typeface="Times New Roman" panose="02020603050405020304" pitchFamily="18" charset="0"/>
                    <a:cs typeface="Times New Roman" panose="02020603050405020304" pitchFamily="18" charset="0"/>
                  </a:rPr>
                  <a:t>The single wire model is composed of a system of equations:</a:t>
                </a:r>
              </a:p>
              <a:p>
                <a:endParaRPr lang="en-GB" sz="2400" dirty="0">
                  <a:latin typeface="Times" panose="02020603050405020304" pitchFamily="18" charset="0"/>
                  <a:ea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sSup>
                        <m:sSupPr>
                          <m:ctrlPr>
                            <a:rPr lang="en-US" sz="2000" i="1">
                              <a:solidFill>
                                <a:srgbClr val="836967"/>
                              </a:solidFill>
                              <a:latin typeface="Cambria Math" panose="02040503050406030204" pitchFamily="18" charset="0"/>
                            </a:rPr>
                          </m:ctrlPr>
                        </m:sSupPr>
                        <m:e>
                          <m:r>
                            <a:rPr lang="en-US" sz="2000" i="1">
                              <a:latin typeface="Cambria Math" panose="02040503050406030204" pitchFamily="18" charset="0"/>
                            </a:rPr>
                            <m:t>𝐼</m:t>
                          </m:r>
                        </m:e>
                        <m:sup>
                          <m:r>
                            <a:rPr lang="en-US" sz="2000">
                              <a:latin typeface="Cambria Math" panose="02040503050406030204" pitchFamily="18" charset="0"/>
                            </a:rPr>
                            <m:t>2</m:t>
                          </m:r>
                        </m:sup>
                      </m:sSup>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𝑅</m:t>
                          </m:r>
                        </m:e>
                        <m:sub>
                          <m:r>
                            <a:rPr lang="en-US" sz="2000" i="1">
                              <a:latin typeface="Cambria Math" panose="02040503050406030204" pitchFamily="18" charset="0"/>
                            </a:rPr>
                            <m:t>𝐿</m:t>
                          </m:r>
                          <m:r>
                            <a:rPr lang="en-US" sz="2000">
                              <a:latin typeface="Cambria Math" panose="02040503050406030204" pitchFamily="18" charset="0"/>
                            </a:rPr>
                            <m:t>0</m:t>
                          </m:r>
                        </m:sub>
                      </m:sSub>
                      <m:d>
                        <m:dPr>
                          <m:begChr m:val="["/>
                          <m:endChr m:val="]"/>
                          <m:ctrlPr>
                            <a:rPr lang="en-US" sz="2000" i="1">
                              <a:solidFill>
                                <a:srgbClr val="836967"/>
                              </a:solidFill>
                              <a:latin typeface="Cambria Math" panose="02040503050406030204" pitchFamily="18" charset="0"/>
                            </a:rPr>
                          </m:ctrlPr>
                        </m:dPr>
                        <m:e>
                          <m:r>
                            <a:rPr lang="en-US" sz="2000">
                              <a:latin typeface="Cambria Math" panose="02040503050406030204" pitchFamily="18" charset="0"/>
                            </a:rPr>
                            <m:t>1+</m:t>
                          </m:r>
                          <m:r>
                            <a:rPr lang="en-US" sz="2000" i="1">
                              <a:latin typeface="Cambria Math" panose="02040503050406030204" pitchFamily="18" charset="0"/>
                            </a:rPr>
                            <m:t>𝛼</m:t>
                          </m:r>
                          <m:d>
                            <m:dPr>
                              <m:ctrlPr>
                                <a:rPr lang="en-US" sz="2000" i="1">
                                  <a:solidFill>
                                    <a:srgbClr val="836967"/>
                                  </a:solidFill>
                                  <a:latin typeface="Cambria Math" panose="02040503050406030204" pitchFamily="18" charset="0"/>
                                </a:rPr>
                              </m:ctrlPr>
                            </m:dPr>
                            <m:e>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𝑇</m:t>
                                  </m:r>
                                </m:e>
                                <m:sub>
                                  <m:r>
                                    <a:rPr lang="en-US" sz="2000" i="1">
                                      <a:latin typeface="Cambria Math" panose="02040503050406030204" pitchFamily="18" charset="0"/>
                                    </a:rPr>
                                    <m:t>𝑐</m:t>
                                  </m:r>
                                </m:sub>
                              </m:sSub>
                              <m:r>
                                <a:rPr lang="en-US" sz="2000">
                                  <a:latin typeface="Cambria Math" panose="02040503050406030204" pitchFamily="18" charset="0"/>
                                </a:rPr>
                                <m:t>−</m:t>
                              </m:r>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𝑇</m:t>
                                  </m:r>
                                </m:e>
                                <m:sub>
                                  <m:r>
                                    <a:rPr lang="en-US" sz="2000">
                                      <a:latin typeface="Cambria Math" panose="02040503050406030204" pitchFamily="18" charset="0"/>
                                    </a:rPr>
                                    <m:t>0</m:t>
                                  </m:r>
                                </m:sub>
                              </m:sSub>
                            </m:e>
                          </m:d>
                        </m:e>
                      </m:d>
                      <m:r>
                        <a:rPr lang="en-US" sz="2000">
                          <a:latin typeface="Cambria Math" panose="02040503050406030204" pitchFamily="18" charset="0"/>
                        </a:rPr>
                        <m:t>=2</m:t>
                      </m:r>
                      <m:r>
                        <a:rPr lang="en-US" sz="2000" i="1">
                          <a:latin typeface="Cambria Math" panose="02040503050406030204" pitchFamily="18" charset="0"/>
                        </a:rPr>
                        <m:t>𝜋</m:t>
                      </m:r>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𝑟</m:t>
                          </m:r>
                        </m:e>
                        <m:sub>
                          <m:r>
                            <a:rPr lang="en-US" sz="2000" i="1">
                              <a:latin typeface="Cambria Math" panose="02040503050406030204" pitchFamily="18" charset="0"/>
                            </a:rPr>
                            <m:t>𝑠</m:t>
                          </m:r>
                        </m:sub>
                      </m:sSub>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𝑓</m:t>
                          </m:r>
                        </m:e>
                        <m:sub>
                          <m:r>
                            <a:rPr lang="en-US" sz="2000" i="1">
                              <a:latin typeface="Cambria Math" panose="02040503050406030204" pitchFamily="18" charset="0"/>
                            </a:rPr>
                            <m:t>h</m:t>
                          </m:r>
                        </m:sub>
                      </m:sSub>
                      <m:r>
                        <a:rPr lang="en-US" sz="2000" i="1">
                          <a:latin typeface="Cambria Math" panose="02040503050406030204" pitchFamily="18" charset="0"/>
                        </a:rPr>
                        <m:t>h</m:t>
                      </m:r>
                      <m:d>
                        <m:dPr>
                          <m:ctrlPr>
                            <a:rPr lang="en-US" sz="2000" i="1">
                              <a:solidFill>
                                <a:srgbClr val="836967"/>
                              </a:solidFill>
                              <a:latin typeface="Cambria Math" panose="02040503050406030204" pitchFamily="18" charset="0"/>
                            </a:rPr>
                          </m:ctrlPr>
                        </m:dPr>
                        <m:e>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𝑇</m:t>
                              </m:r>
                            </m:e>
                            <m:sub>
                              <m:r>
                                <a:rPr lang="en-US" sz="2000" i="1">
                                  <a:latin typeface="Cambria Math" panose="02040503050406030204" pitchFamily="18" charset="0"/>
                                </a:rPr>
                                <m:t>𝑠</m:t>
                              </m:r>
                            </m:sub>
                          </m:sSub>
                          <m:r>
                            <a:rPr lang="en-US" sz="2000">
                              <a:latin typeface="Cambria Math" panose="02040503050406030204" pitchFamily="18" charset="0"/>
                            </a:rPr>
                            <m:t>−</m:t>
                          </m:r>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𝑇</m:t>
                              </m:r>
                            </m:e>
                            <m:sub>
                              <m:r>
                                <a:rPr lang="en-US" sz="2000" i="1">
                                  <a:latin typeface="Cambria Math" panose="02040503050406030204" pitchFamily="18" charset="0"/>
                                </a:rPr>
                                <m:t>𝑒</m:t>
                              </m:r>
                            </m:sub>
                          </m:sSub>
                        </m:e>
                      </m:d>
                      <m:r>
                        <a:rPr lang="en-US" sz="2000">
                          <a:latin typeface="Cambria Math" panose="02040503050406030204" pitchFamily="18" charset="0"/>
                        </a:rPr>
                        <m:t>+2</m:t>
                      </m:r>
                      <m:r>
                        <a:rPr lang="en-US" sz="2000" i="1">
                          <a:latin typeface="Cambria Math" panose="02040503050406030204" pitchFamily="18" charset="0"/>
                        </a:rPr>
                        <m:t>𝜋</m:t>
                      </m:r>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𝑟</m:t>
                          </m:r>
                        </m:e>
                        <m:sub>
                          <m:r>
                            <a:rPr lang="en-US" sz="2000" i="1">
                              <a:latin typeface="Cambria Math" panose="02040503050406030204" pitchFamily="18" charset="0"/>
                            </a:rPr>
                            <m:t>𝑠</m:t>
                          </m:r>
                        </m:sub>
                      </m:sSub>
                      <m:r>
                        <a:rPr lang="en-US" sz="2000" i="1">
                          <a:latin typeface="Cambria Math" panose="02040503050406030204" pitchFamily="18" charset="0"/>
                        </a:rPr>
                        <m:t>𝜎𝜀</m:t>
                      </m:r>
                      <m:d>
                        <m:dPr>
                          <m:ctrlPr>
                            <a:rPr lang="en-US" sz="2000" i="1">
                              <a:solidFill>
                                <a:srgbClr val="836967"/>
                              </a:solidFill>
                              <a:latin typeface="Cambria Math" panose="02040503050406030204" pitchFamily="18" charset="0"/>
                            </a:rPr>
                          </m:ctrlPr>
                        </m:dPr>
                        <m:e>
                          <m:sSubSup>
                            <m:sSubSupPr>
                              <m:ctrlPr>
                                <a:rPr lang="en-US" sz="2000" i="1">
                                  <a:solidFill>
                                    <a:srgbClr val="836967"/>
                                  </a:solidFill>
                                  <a:latin typeface="Cambria Math" panose="02040503050406030204" pitchFamily="18" charset="0"/>
                                </a:rPr>
                              </m:ctrlPr>
                            </m:sSubSupPr>
                            <m:e>
                              <m:r>
                                <a:rPr lang="en-US" sz="2000" i="1">
                                  <a:latin typeface="Cambria Math" panose="02040503050406030204" pitchFamily="18" charset="0"/>
                                </a:rPr>
                                <m:t>𝑇</m:t>
                              </m:r>
                            </m:e>
                            <m:sub>
                              <m:r>
                                <a:rPr lang="en-US" sz="2000" i="1">
                                  <a:latin typeface="Cambria Math" panose="02040503050406030204" pitchFamily="18" charset="0"/>
                                </a:rPr>
                                <m:t>𝑠</m:t>
                              </m:r>
                            </m:sub>
                            <m:sup>
                              <m:r>
                                <a:rPr lang="en-US" sz="2000">
                                  <a:latin typeface="Cambria Math" panose="02040503050406030204" pitchFamily="18" charset="0"/>
                                </a:rPr>
                                <m:t>4</m:t>
                              </m:r>
                            </m:sup>
                          </m:sSubSup>
                          <m:r>
                            <a:rPr lang="en-US" sz="2000">
                              <a:latin typeface="Cambria Math" panose="02040503050406030204" pitchFamily="18" charset="0"/>
                            </a:rPr>
                            <m:t>−</m:t>
                          </m:r>
                          <m:sSubSup>
                            <m:sSubSupPr>
                              <m:ctrlPr>
                                <a:rPr lang="en-US" sz="2000" i="1">
                                  <a:solidFill>
                                    <a:srgbClr val="836967"/>
                                  </a:solidFill>
                                  <a:latin typeface="Cambria Math" panose="02040503050406030204" pitchFamily="18" charset="0"/>
                                </a:rPr>
                              </m:ctrlPr>
                            </m:sSubSupPr>
                            <m:e>
                              <m:r>
                                <a:rPr lang="en-US" sz="2000" i="1">
                                  <a:latin typeface="Cambria Math" panose="02040503050406030204" pitchFamily="18" charset="0"/>
                                </a:rPr>
                                <m:t>𝑇</m:t>
                              </m:r>
                            </m:e>
                            <m:sub>
                              <m:r>
                                <a:rPr lang="en-US" sz="2000" i="1">
                                  <a:latin typeface="Cambria Math" panose="02040503050406030204" pitchFamily="18" charset="0"/>
                                </a:rPr>
                                <m:t>𝑒</m:t>
                              </m:r>
                            </m:sub>
                            <m:sup>
                              <m:r>
                                <a:rPr lang="en-US" sz="2000">
                                  <a:latin typeface="Cambria Math" panose="02040503050406030204" pitchFamily="18" charset="0"/>
                                </a:rPr>
                                <m:t>4</m:t>
                              </m:r>
                            </m:sup>
                          </m:sSubSup>
                        </m:e>
                      </m:d>
                      <m:r>
                        <a:rPr lang="en-US" sz="2000">
                          <a:latin typeface="Cambria Math" panose="02040503050406030204" pitchFamily="18" charset="0"/>
                        </a:rPr>
                        <m:t>+2</m:t>
                      </m:r>
                      <m:r>
                        <a:rPr lang="en-US" sz="2000" i="1">
                          <a:latin typeface="Cambria Math" panose="02040503050406030204" pitchFamily="18" charset="0"/>
                        </a:rPr>
                        <m:t>𝜋</m:t>
                      </m:r>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𝑟</m:t>
                          </m:r>
                        </m:e>
                        <m:sub>
                          <m:r>
                            <a:rPr lang="en-US" sz="2000" i="1">
                              <a:latin typeface="Cambria Math" panose="02040503050406030204" pitchFamily="18" charset="0"/>
                            </a:rPr>
                            <m:t>𝑐</m:t>
                          </m:r>
                        </m:sub>
                      </m:sSub>
                      <m:r>
                        <a:rPr lang="en-US" sz="2000" i="1">
                          <a:latin typeface="Cambria Math" panose="02040503050406030204" pitchFamily="18" charset="0"/>
                        </a:rPr>
                        <m:t>𝜎𝜏</m:t>
                      </m:r>
                      <m:d>
                        <m:dPr>
                          <m:ctrlPr>
                            <a:rPr lang="en-US" sz="2000" i="1">
                              <a:solidFill>
                                <a:srgbClr val="836967"/>
                              </a:solidFill>
                              <a:latin typeface="Cambria Math" panose="02040503050406030204" pitchFamily="18" charset="0"/>
                            </a:rPr>
                          </m:ctrlPr>
                        </m:dPr>
                        <m:e>
                          <m:sSubSup>
                            <m:sSubSupPr>
                              <m:ctrlPr>
                                <a:rPr lang="en-US" sz="2000" i="1">
                                  <a:solidFill>
                                    <a:srgbClr val="836967"/>
                                  </a:solidFill>
                                  <a:latin typeface="Cambria Math" panose="02040503050406030204" pitchFamily="18" charset="0"/>
                                </a:rPr>
                              </m:ctrlPr>
                            </m:sSubSupPr>
                            <m:e>
                              <m:r>
                                <a:rPr lang="en-US" sz="2000" i="1">
                                  <a:latin typeface="Cambria Math" panose="02040503050406030204" pitchFamily="18" charset="0"/>
                                </a:rPr>
                                <m:t>𝑇</m:t>
                              </m:r>
                            </m:e>
                            <m:sub>
                              <m:r>
                                <a:rPr lang="en-US" sz="2000" i="1">
                                  <a:latin typeface="Cambria Math" panose="02040503050406030204" pitchFamily="18" charset="0"/>
                                </a:rPr>
                                <m:t>𝑐</m:t>
                              </m:r>
                            </m:sub>
                            <m:sup>
                              <m:r>
                                <a:rPr lang="en-US" sz="2000">
                                  <a:latin typeface="Cambria Math" panose="02040503050406030204" pitchFamily="18" charset="0"/>
                                </a:rPr>
                                <m:t>4</m:t>
                              </m:r>
                            </m:sup>
                          </m:sSubSup>
                          <m:r>
                            <a:rPr lang="en-US" sz="2000">
                              <a:latin typeface="Cambria Math" panose="02040503050406030204" pitchFamily="18" charset="0"/>
                            </a:rPr>
                            <m:t>−</m:t>
                          </m:r>
                          <m:sSubSup>
                            <m:sSubSupPr>
                              <m:ctrlPr>
                                <a:rPr lang="en-US" sz="2000" i="1">
                                  <a:solidFill>
                                    <a:srgbClr val="836967"/>
                                  </a:solidFill>
                                  <a:latin typeface="Cambria Math" panose="02040503050406030204" pitchFamily="18" charset="0"/>
                                </a:rPr>
                              </m:ctrlPr>
                            </m:sSubSupPr>
                            <m:e>
                              <m:r>
                                <a:rPr lang="en-US" sz="2000" i="1">
                                  <a:latin typeface="Cambria Math" panose="02040503050406030204" pitchFamily="18" charset="0"/>
                                </a:rPr>
                                <m:t>𝑇</m:t>
                              </m:r>
                            </m:e>
                            <m:sub>
                              <m:r>
                                <a:rPr lang="en-US" sz="2000" i="1">
                                  <a:latin typeface="Cambria Math" panose="02040503050406030204" pitchFamily="18" charset="0"/>
                                </a:rPr>
                                <m:t>𝑒</m:t>
                              </m:r>
                            </m:sub>
                            <m:sup>
                              <m:r>
                                <a:rPr lang="en-US" sz="2000">
                                  <a:latin typeface="Cambria Math" panose="02040503050406030204" pitchFamily="18" charset="0"/>
                                </a:rPr>
                                <m:t>4</m:t>
                              </m:r>
                            </m:sup>
                          </m:sSubSup>
                        </m:e>
                      </m:d>
                    </m:oMath>
                  </m:oMathPara>
                </a14:m>
                <a:endParaRPr lang="en-GB" sz="2000" dirty="0">
                  <a:latin typeface="Times" panose="02020603050405020304" pitchFamily="18" charset="0"/>
                  <a:ea typeface="Times New Roman" panose="02020603050405020304" pitchFamily="18" charset="0"/>
                  <a:cs typeface="Times New Roman" panose="02020603050405020304" pitchFamily="18" charset="0"/>
                </a:endParaRPr>
              </a:p>
              <a:p>
                <a:endParaRPr lang="en-GB" sz="2000" dirty="0">
                  <a:latin typeface="Times" panose="02020603050405020304" pitchFamily="18" charset="0"/>
                  <a:ea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sSup>
                        <m:sSupPr>
                          <m:ctrlPr>
                            <a:rPr lang="en-US" sz="2000" i="1">
                              <a:solidFill>
                                <a:srgbClr val="836967"/>
                              </a:solidFill>
                              <a:latin typeface="Cambria Math" panose="02040503050406030204" pitchFamily="18" charset="0"/>
                            </a:rPr>
                          </m:ctrlPr>
                        </m:sSupPr>
                        <m:e>
                          <m:r>
                            <a:rPr lang="en-US" sz="2000" i="1">
                              <a:latin typeface="Cambria Math" panose="02040503050406030204" pitchFamily="18" charset="0"/>
                            </a:rPr>
                            <m:t>𝐼</m:t>
                          </m:r>
                        </m:e>
                        <m:sup>
                          <m:r>
                            <a:rPr lang="en-US" sz="2000">
                              <a:latin typeface="Cambria Math" panose="02040503050406030204" pitchFamily="18" charset="0"/>
                            </a:rPr>
                            <m:t>2</m:t>
                          </m:r>
                        </m:sup>
                      </m:sSup>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𝑅</m:t>
                          </m:r>
                        </m:e>
                        <m:sub>
                          <m:r>
                            <a:rPr lang="en-US" sz="2000" i="1">
                              <a:latin typeface="Cambria Math" panose="02040503050406030204" pitchFamily="18" charset="0"/>
                            </a:rPr>
                            <m:t>𝐿</m:t>
                          </m:r>
                          <m:r>
                            <a:rPr lang="en-US" sz="2000">
                              <a:latin typeface="Cambria Math" panose="02040503050406030204" pitchFamily="18" charset="0"/>
                            </a:rPr>
                            <m:t>0</m:t>
                          </m:r>
                        </m:sub>
                      </m:sSub>
                      <m:d>
                        <m:dPr>
                          <m:begChr m:val="["/>
                          <m:endChr m:val="]"/>
                          <m:ctrlPr>
                            <a:rPr lang="en-US" sz="2000" i="1">
                              <a:solidFill>
                                <a:srgbClr val="836967"/>
                              </a:solidFill>
                              <a:latin typeface="Cambria Math" panose="02040503050406030204" pitchFamily="18" charset="0"/>
                            </a:rPr>
                          </m:ctrlPr>
                        </m:dPr>
                        <m:e>
                          <m:r>
                            <a:rPr lang="en-US" sz="2000">
                              <a:latin typeface="Cambria Math" panose="02040503050406030204" pitchFamily="18" charset="0"/>
                            </a:rPr>
                            <m:t>1+</m:t>
                          </m:r>
                          <m:r>
                            <a:rPr lang="en-US" sz="2000" i="1">
                              <a:latin typeface="Cambria Math" panose="02040503050406030204" pitchFamily="18" charset="0"/>
                            </a:rPr>
                            <m:t>𝛼</m:t>
                          </m:r>
                          <m:d>
                            <m:dPr>
                              <m:ctrlPr>
                                <a:rPr lang="en-US" sz="2000" i="1">
                                  <a:solidFill>
                                    <a:srgbClr val="836967"/>
                                  </a:solidFill>
                                  <a:latin typeface="Cambria Math" panose="02040503050406030204" pitchFamily="18" charset="0"/>
                                </a:rPr>
                              </m:ctrlPr>
                            </m:dPr>
                            <m:e>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𝑇</m:t>
                                  </m:r>
                                </m:e>
                                <m:sub>
                                  <m:r>
                                    <a:rPr lang="en-US" sz="2000" i="1">
                                      <a:latin typeface="Cambria Math" panose="02040503050406030204" pitchFamily="18" charset="0"/>
                                    </a:rPr>
                                    <m:t>𝑐</m:t>
                                  </m:r>
                                </m:sub>
                              </m:sSub>
                              <m:r>
                                <a:rPr lang="en-US" sz="2000">
                                  <a:latin typeface="Cambria Math" panose="02040503050406030204" pitchFamily="18" charset="0"/>
                                </a:rPr>
                                <m:t>−</m:t>
                              </m:r>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𝑇</m:t>
                                  </m:r>
                                </m:e>
                                <m:sub>
                                  <m:r>
                                    <a:rPr lang="en-US" sz="2000">
                                      <a:latin typeface="Cambria Math" panose="02040503050406030204" pitchFamily="18" charset="0"/>
                                    </a:rPr>
                                    <m:t>0</m:t>
                                  </m:r>
                                </m:sub>
                              </m:sSub>
                            </m:e>
                          </m:d>
                        </m:e>
                      </m:d>
                      <m:r>
                        <a:rPr lang="en-US" sz="2000">
                          <a:latin typeface="Cambria Math" panose="02040503050406030204" pitchFamily="18" charset="0"/>
                        </a:rPr>
                        <m:t>=</m:t>
                      </m:r>
                      <m:f>
                        <m:fPr>
                          <m:ctrlPr>
                            <a:rPr lang="en-US" sz="2000" i="1">
                              <a:solidFill>
                                <a:srgbClr val="836967"/>
                              </a:solidFill>
                              <a:latin typeface="Cambria Math" panose="02040503050406030204" pitchFamily="18" charset="0"/>
                            </a:rPr>
                          </m:ctrlPr>
                        </m:fPr>
                        <m:num>
                          <m:r>
                            <a:rPr lang="en-US" sz="2000">
                              <a:latin typeface="Cambria Math" panose="02040503050406030204" pitchFamily="18" charset="0"/>
                            </a:rPr>
                            <m:t>2</m:t>
                          </m:r>
                          <m:r>
                            <a:rPr lang="en-US" sz="2000" i="1">
                              <a:latin typeface="Cambria Math" panose="02040503050406030204" pitchFamily="18" charset="0"/>
                            </a:rPr>
                            <m:t>𝜋</m:t>
                          </m:r>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𝑘</m:t>
                              </m:r>
                            </m:e>
                            <m:sub>
                              <m:r>
                                <a:rPr lang="en-US" sz="2000" i="1">
                                  <a:latin typeface="Cambria Math" panose="02040503050406030204" pitchFamily="18" charset="0"/>
                                </a:rPr>
                                <m:t>𝑤</m:t>
                              </m:r>
                            </m:sub>
                          </m:sSub>
                          <m:d>
                            <m:dPr>
                              <m:ctrlPr>
                                <a:rPr lang="en-US" sz="2000" i="1">
                                  <a:solidFill>
                                    <a:srgbClr val="836967"/>
                                  </a:solidFill>
                                  <a:latin typeface="Cambria Math" panose="02040503050406030204" pitchFamily="18" charset="0"/>
                                </a:rPr>
                              </m:ctrlPr>
                            </m:dPr>
                            <m:e>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𝑇</m:t>
                                  </m:r>
                                </m:e>
                                <m:sub>
                                  <m:r>
                                    <a:rPr lang="en-US" sz="2000" i="1">
                                      <a:latin typeface="Cambria Math" panose="02040503050406030204" pitchFamily="18" charset="0"/>
                                    </a:rPr>
                                    <m:t>𝑐</m:t>
                                  </m:r>
                                </m:sub>
                              </m:sSub>
                              <m:r>
                                <a:rPr lang="en-US" sz="2000">
                                  <a:latin typeface="Cambria Math" panose="02040503050406030204" pitchFamily="18" charset="0"/>
                                </a:rPr>
                                <m:t>−</m:t>
                              </m:r>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𝑇</m:t>
                                  </m:r>
                                </m:e>
                                <m:sub>
                                  <m:r>
                                    <a:rPr lang="en-US" sz="2000" i="1">
                                      <a:latin typeface="Cambria Math" panose="02040503050406030204" pitchFamily="18" charset="0"/>
                                    </a:rPr>
                                    <m:t>𝑠</m:t>
                                  </m:r>
                                </m:sub>
                              </m:sSub>
                            </m:e>
                          </m:d>
                        </m:num>
                        <m:den>
                          <m:r>
                            <m:rPr>
                              <m:sty m:val="p"/>
                            </m:rPr>
                            <a:rPr lang="en-US" sz="2000">
                              <a:latin typeface="Cambria Math" panose="02040503050406030204" pitchFamily="18" charset="0"/>
                            </a:rPr>
                            <m:t>l</m:t>
                          </m:r>
                          <m:func>
                            <m:funcPr>
                              <m:ctrlPr>
                                <a:rPr lang="en-US" sz="2000" i="1">
                                  <a:latin typeface="Cambria Math" panose="02040503050406030204" pitchFamily="18" charset="0"/>
                                </a:rPr>
                              </m:ctrlPr>
                            </m:funcPr>
                            <m:fName>
                              <m:r>
                                <m:rPr>
                                  <m:sty m:val="p"/>
                                </m:rPr>
                                <a:rPr lang="en-US" sz="2000">
                                  <a:latin typeface="Cambria Math" panose="02040503050406030204" pitchFamily="18" charset="0"/>
                                </a:rPr>
                                <m:t>n</m:t>
                              </m:r>
                            </m:fName>
                            <m:e>
                              <m:d>
                                <m:dPr>
                                  <m:ctrlPr>
                                    <a:rPr lang="en-US" sz="2000" i="1">
                                      <a:solidFill>
                                        <a:srgbClr val="836967"/>
                                      </a:solidFill>
                                      <a:latin typeface="Cambria Math" panose="02040503050406030204" pitchFamily="18" charset="0"/>
                                    </a:rPr>
                                  </m:ctrlPr>
                                </m:dPr>
                                <m:e>
                                  <m:f>
                                    <m:fPr>
                                      <m:type m:val="lin"/>
                                      <m:ctrlPr>
                                        <a:rPr lang="en-US" sz="2000" i="1">
                                          <a:latin typeface="Cambria Math" panose="02040503050406030204" pitchFamily="18" charset="0"/>
                                        </a:rPr>
                                      </m:ctrlPr>
                                    </m:fPr>
                                    <m:num>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𝑟</m:t>
                                          </m:r>
                                        </m:e>
                                        <m:sub>
                                          <m:r>
                                            <a:rPr lang="en-US" sz="2000" i="1">
                                              <a:latin typeface="Cambria Math" panose="02040503050406030204" pitchFamily="18" charset="0"/>
                                            </a:rPr>
                                            <m:t>𝑠</m:t>
                                          </m:r>
                                        </m:sub>
                                      </m:sSub>
                                    </m:num>
                                    <m:den>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𝑟</m:t>
                                          </m:r>
                                        </m:e>
                                        <m:sub>
                                          <m:r>
                                            <a:rPr lang="en-US" sz="2000" i="1">
                                              <a:latin typeface="Cambria Math" panose="02040503050406030204" pitchFamily="18" charset="0"/>
                                            </a:rPr>
                                            <m:t>𝑐</m:t>
                                          </m:r>
                                        </m:sub>
                                      </m:sSub>
                                    </m:den>
                                  </m:f>
                                </m:e>
                              </m:d>
                            </m:e>
                          </m:func>
                        </m:den>
                      </m:f>
                      <m:r>
                        <a:rPr lang="en-US" sz="2000">
                          <a:latin typeface="Cambria Math" panose="02040503050406030204" pitchFamily="18" charset="0"/>
                        </a:rPr>
                        <m:t>+2</m:t>
                      </m:r>
                      <m:r>
                        <a:rPr lang="en-US" sz="2000" i="1">
                          <a:latin typeface="Cambria Math" panose="02040503050406030204" pitchFamily="18" charset="0"/>
                        </a:rPr>
                        <m:t>𝜋</m:t>
                      </m:r>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𝑟</m:t>
                          </m:r>
                        </m:e>
                        <m:sub>
                          <m:r>
                            <a:rPr lang="en-US" sz="2000" i="1">
                              <a:latin typeface="Cambria Math" panose="02040503050406030204" pitchFamily="18" charset="0"/>
                            </a:rPr>
                            <m:t>𝑐</m:t>
                          </m:r>
                        </m:sub>
                      </m:sSub>
                      <m:r>
                        <a:rPr lang="en-US" sz="2000" i="1">
                          <a:latin typeface="Cambria Math" panose="02040503050406030204" pitchFamily="18" charset="0"/>
                        </a:rPr>
                        <m:t>𝜎𝜏</m:t>
                      </m:r>
                      <m:d>
                        <m:dPr>
                          <m:ctrlPr>
                            <a:rPr lang="en-US" sz="2000" i="1">
                              <a:solidFill>
                                <a:srgbClr val="836967"/>
                              </a:solidFill>
                              <a:latin typeface="Cambria Math" panose="02040503050406030204" pitchFamily="18" charset="0"/>
                            </a:rPr>
                          </m:ctrlPr>
                        </m:dPr>
                        <m:e>
                          <m:sSubSup>
                            <m:sSubSupPr>
                              <m:ctrlPr>
                                <a:rPr lang="en-US" sz="2000" i="1">
                                  <a:solidFill>
                                    <a:srgbClr val="836967"/>
                                  </a:solidFill>
                                  <a:latin typeface="Cambria Math" panose="02040503050406030204" pitchFamily="18" charset="0"/>
                                </a:rPr>
                              </m:ctrlPr>
                            </m:sSubSupPr>
                            <m:e>
                              <m:r>
                                <a:rPr lang="en-US" sz="2000" i="1">
                                  <a:latin typeface="Cambria Math" panose="02040503050406030204" pitchFamily="18" charset="0"/>
                                </a:rPr>
                                <m:t>𝑇</m:t>
                              </m:r>
                            </m:e>
                            <m:sub>
                              <m:r>
                                <a:rPr lang="en-US" sz="2000" i="1">
                                  <a:latin typeface="Cambria Math" panose="02040503050406030204" pitchFamily="18" charset="0"/>
                                </a:rPr>
                                <m:t>𝑐</m:t>
                              </m:r>
                            </m:sub>
                            <m:sup>
                              <m:r>
                                <a:rPr lang="en-US" sz="2000">
                                  <a:latin typeface="Cambria Math" panose="02040503050406030204" pitchFamily="18" charset="0"/>
                                </a:rPr>
                                <m:t>4</m:t>
                              </m:r>
                            </m:sup>
                          </m:sSubSup>
                          <m:r>
                            <a:rPr lang="en-US" sz="2000">
                              <a:latin typeface="Cambria Math" panose="02040503050406030204" pitchFamily="18" charset="0"/>
                            </a:rPr>
                            <m:t>−</m:t>
                          </m:r>
                          <m:sSubSup>
                            <m:sSubSupPr>
                              <m:ctrlPr>
                                <a:rPr lang="en-US" sz="2000" i="1">
                                  <a:solidFill>
                                    <a:srgbClr val="836967"/>
                                  </a:solidFill>
                                  <a:latin typeface="Cambria Math" panose="02040503050406030204" pitchFamily="18" charset="0"/>
                                </a:rPr>
                              </m:ctrlPr>
                            </m:sSubSupPr>
                            <m:e>
                              <m:r>
                                <a:rPr lang="en-US" sz="2000" i="1">
                                  <a:latin typeface="Cambria Math" panose="02040503050406030204" pitchFamily="18" charset="0"/>
                                </a:rPr>
                                <m:t>𝑇</m:t>
                              </m:r>
                            </m:e>
                            <m:sub>
                              <m:r>
                                <a:rPr lang="en-US" sz="2000" i="1">
                                  <a:latin typeface="Cambria Math" panose="02040503050406030204" pitchFamily="18" charset="0"/>
                                </a:rPr>
                                <m:t>𝑒</m:t>
                              </m:r>
                            </m:sub>
                            <m:sup>
                              <m:r>
                                <a:rPr lang="en-US" sz="2000">
                                  <a:latin typeface="Cambria Math" panose="02040503050406030204" pitchFamily="18" charset="0"/>
                                </a:rPr>
                                <m:t>4</m:t>
                              </m:r>
                            </m:sup>
                          </m:sSubSup>
                        </m:e>
                      </m:d>
                    </m:oMath>
                  </m:oMathPara>
                </a14:m>
                <a:endParaRPr lang="en-GB" sz="2000" dirty="0">
                  <a:latin typeface="Times" panose="02020603050405020304" pitchFamily="18" charset="0"/>
                  <a:ea typeface="Times New Roman" panose="02020603050405020304" pitchFamily="18" charset="0"/>
                  <a:cs typeface="Times New Roman" panose="02020603050405020304" pitchFamily="18" charset="0"/>
                </a:endParaRPr>
              </a:p>
              <a:p>
                <a:r>
                  <a:rPr lang="en-GB" sz="2400" dirty="0">
                    <a:latin typeface="Times" panose="02020603050405020304" pitchFamily="18" charset="0"/>
                    <a:ea typeface="Times New Roman" panose="02020603050405020304" pitchFamily="18" charset="0"/>
                    <a:cs typeface="Times New Roman" panose="02020603050405020304" pitchFamily="18" charset="0"/>
                  </a:rPr>
                  <a:t>where…</a:t>
                </a:r>
              </a:p>
            </p:txBody>
          </p:sp>
        </mc:Choice>
        <mc:Fallback xmlns="">
          <p:sp>
            <p:nvSpPr>
              <p:cNvPr id="6" name="Rectangle 5">
                <a:extLst>
                  <a:ext uri="{FF2B5EF4-FFF2-40B4-BE49-F238E27FC236}">
                    <a16:creationId xmlns:a16="http://schemas.microsoft.com/office/drawing/2014/main" id="{01F63C04-A542-4FA5-B9CB-AFE66CD0F9B8}"/>
                  </a:ext>
                </a:extLst>
              </p:cNvPr>
              <p:cNvSpPr>
                <a:spLocks noRot="1" noChangeAspect="1" noMove="1" noResize="1" noEditPoints="1" noAdjustHandles="1" noChangeArrowheads="1" noChangeShapeType="1" noTextEdit="1"/>
              </p:cNvSpPr>
              <p:nvPr/>
            </p:nvSpPr>
            <p:spPr>
              <a:xfrm>
                <a:off x="384106" y="556206"/>
                <a:ext cx="10820400" cy="3203762"/>
              </a:xfrm>
              <a:prstGeom prst="rect">
                <a:avLst/>
              </a:prstGeom>
              <a:blipFill>
                <a:blip r:embed="rId2"/>
                <a:stretch>
                  <a:fillRect l="-845" t="-1521" b="-3422"/>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11715305-4100-45D9-BEB9-01FA2828C8D6}"/>
              </a:ext>
            </a:extLst>
          </p:cNvPr>
          <p:cNvSpPr>
            <a:spLocks noGrp="1"/>
          </p:cNvSpPr>
          <p:nvPr>
            <p:ph type="sldNum" sz="quarter" idx="12"/>
          </p:nvPr>
        </p:nvSpPr>
        <p:spPr/>
        <p:txBody>
          <a:bodyPr/>
          <a:lstStyle/>
          <a:p>
            <a:fld id="{2639B51B-A638-4B54-B132-625CADE439D6}" type="slidenum">
              <a:rPr lang="en-US" smtClean="0"/>
              <a:t>10</a:t>
            </a:fld>
            <a:endParaRPr lang="en-US" dirty="0"/>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DC388A00-B9DF-4A73-993D-8A4B00F16D57}"/>
                  </a:ext>
                </a:extLst>
              </p:cNvPr>
              <p:cNvSpPr txBox="1"/>
              <p:nvPr/>
            </p:nvSpPr>
            <p:spPr>
              <a:xfrm>
                <a:off x="384106" y="3962400"/>
                <a:ext cx="11604694" cy="2534815"/>
              </a:xfrm>
              <a:prstGeom prst="rect">
                <a:avLst/>
              </a:prstGeom>
              <a:noFill/>
            </p:spPr>
            <p:txBody>
              <a:bodyPr wrap="square" numCol="2" rtlCol="0">
                <a:spAutoFit/>
              </a:bodyPr>
              <a:lstStyle/>
              <a:p>
                <a14:m>
                  <m:oMath xmlns:m="http://schemas.openxmlformats.org/officeDocument/2006/math">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𝑅</m:t>
                        </m:r>
                      </m:e>
                      <m:sub>
                        <m:r>
                          <a:rPr lang="en-US" sz="2000" i="1">
                            <a:latin typeface="Cambria Math" panose="02040503050406030204" pitchFamily="18" charset="0"/>
                          </a:rPr>
                          <m:t>𝐿</m:t>
                        </m:r>
                        <m:r>
                          <a:rPr lang="en-US" sz="2000">
                            <a:latin typeface="Cambria Math" panose="02040503050406030204" pitchFamily="18" charset="0"/>
                          </a:rPr>
                          <m:t>0</m:t>
                        </m:r>
                      </m:sub>
                    </m:sSub>
                    <m:r>
                      <a:rPr lang="en-US" sz="2000" i="1">
                        <a:latin typeface="Cambria Math" panose="02040503050406030204" pitchFamily="18" charset="0"/>
                      </a:rPr>
                      <m:t> </m:t>
                    </m:r>
                  </m:oMath>
                </a14:m>
                <a:r>
                  <a:rPr lang="en-US" sz="2000" dirty="0">
                    <a:latin typeface="Times New Roman" panose="02020603050405020304" pitchFamily="18" charset="0"/>
                    <a:cs typeface="Times New Roman" panose="02020603050405020304" pitchFamily="18" charset="0"/>
                  </a:rPr>
                  <a:t>	Resistance/length at a reference temperature</a:t>
                </a:r>
              </a:p>
              <a:p>
                <a14:m>
                  <m:oMath xmlns:m="http://schemas.openxmlformats.org/officeDocument/2006/math">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𝑇</m:t>
                        </m:r>
                      </m:e>
                      <m:sub>
                        <m:r>
                          <a:rPr lang="en-US" sz="2000">
                            <a:latin typeface="Cambria Math" panose="02040503050406030204" pitchFamily="18" charset="0"/>
                          </a:rPr>
                          <m:t>0</m:t>
                        </m:r>
                      </m:sub>
                    </m:sSub>
                    <m:r>
                      <a:rPr lang="en-US" sz="2000" i="1">
                        <a:latin typeface="Cambria Math" panose="02040503050406030204" pitchFamily="18" charset="0"/>
                      </a:rPr>
                      <m:t> </m:t>
                    </m:r>
                  </m:oMath>
                </a14:m>
                <a:r>
                  <a:rPr lang="en-US" sz="2000" dirty="0">
                    <a:latin typeface="Times New Roman" panose="02020603050405020304" pitchFamily="18" charset="0"/>
                    <a:cs typeface="Times New Roman" panose="02020603050405020304" pitchFamily="18" charset="0"/>
                  </a:rPr>
                  <a:t>	Reference temperature</a:t>
                </a:r>
              </a:p>
              <a:p>
                <a14:m>
                  <m:oMath xmlns:m="http://schemas.openxmlformats.org/officeDocument/2006/math">
                    <m:r>
                      <a:rPr lang="en-US" sz="2000" i="1">
                        <a:latin typeface="Cambria Math" panose="02040503050406030204" pitchFamily="18" charset="0"/>
                      </a:rPr>
                      <m:t>𝛼</m:t>
                    </m:r>
                    <m:r>
                      <a:rPr lang="en-US" sz="2000" i="1">
                        <a:latin typeface="Cambria Math" panose="02040503050406030204" pitchFamily="18" charset="0"/>
                      </a:rPr>
                      <m:t> </m:t>
                    </m:r>
                  </m:oMath>
                </a14:m>
                <a:r>
                  <a:rPr lang="en-US" sz="2000" dirty="0">
                    <a:latin typeface="Times New Roman" panose="02020603050405020304" pitchFamily="18" charset="0"/>
                    <a:cs typeface="Times New Roman" panose="02020603050405020304" pitchFamily="18" charset="0"/>
                  </a:rPr>
                  <a:t>	Temperature coefficient of resistance</a:t>
                </a:r>
              </a:p>
              <a:p>
                <a14:m>
                  <m:oMath xmlns:m="http://schemas.openxmlformats.org/officeDocument/2006/math">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𝑟</m:t>
                        </m:r>
                      </m:e>
                      <m:sub>
                        <m:r>
                          <a:rPr lang="en-US" sz="2000" i="1">
                            <a:latin typeface="Cambria Math" panose="02040503050406030204" pitchFamily="18" charset="0"/>
                          </a:rPr>
                          <m:t>𝑐</m:t>
                        </m:r>
                      </m:sub>
                    </m:sSub>
                    <m:r>
                      <a:rPr lang="en-US" sz="2000" i="1">
                        <a:latin typeface="Cambria Math" panose="02040503050406030204" pitchFamily="18" charset="0"/>
                      </a:rPr>
                      <m:t> </m:t>
                    </m:r>
                  </m:oMath>
                </a14:m>
                <a:r>
                  <a:rPr lang="en-US" sz="2000" dirty="0">
                    <a:latin typeface="Times New Roman" panose="02020603050405020304" pitchFamily="18" charset="0"/>
                    <a:cs typeface="Times New Roman" panose="02020603050405020304" pitchFamily="18" charset="0"/>
                  </a:rPr>
                  <a:t>	Conductor radius</a:t>
                </a:r>
              </a:p>
              <a:p>
                <a14:m>
                  <m:oMath xmlns:m="http://schemas.openxmlformats.org/officeDocument/2006/math">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𝑟</m:t>
                        </m:r>
                      </m:e>
                      <m:sub>
                        <m:r>
                          <a:rPr lang="en-US" sz="2000" i="1">
                            <a:latin typeface="Cambria Math" panose="02040503050406030204" pitchFamily="18" charset="0"/>
                          </a:rPr>
                          <m:t>𝑠</m:t>
                        </m:r>
                      </m:sub>
                    </m:sSub>
                    <m:r>
                      <a:rPr lang="en-US" sz="2000" i="1">
                        <a:latin typeface="Cambria Math" panose="02040503050406030204" pitchFamily="18" charset="0"/>
                      </a:rPr>
                      <m:t> </m:t>
                    </m:r>
                  </m:oMath>
                </a14:m>
                <a:r>
                  <a:rPr lang="en-US" sz="2000" dirty="0">
                    <a:latin typeface="Times New Roman" panose="02020603050405020304" pitchFamily="18" charset="0"/>
                    <a:cs typeface="Times New Roman" panose="02020603050405020304" pitchFamily="18" charset="0"/>
                  </a:rPr>
                  <a:t>	Jacket radius</a:t>
                </a:r>
              </a:p>
              <a:p>
                <a14:m>
                  <m:oMath xmlns:m="http://schemas.openxmlformats.org/officeDocument/2006/math">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𝑘</m:t>
                        </m:r>
                      </m:e>
                      <m:sub>
                        <m:r>
                          <a:rPr lang="en-US" sz="2000" i="1">
                            <a:latin typeface="Cambria Math" panose="02040503050406030204" pitchFamily="18" charset="0"/>
                          </a:rPr>
                          <m:t>𝑤</m:t>
                        </m:r>
                      </m:sub>
                    </m:sSub>
                    <m:r>
                      <a:rPr lang="en-US" sz="2000" i="1">
                        <a:latin typeface="Cambria Math" panose="02040503050406030204" pitchFamily="18" charset="0"/>
                      </a:rPr>
                      <m:t> </m:t>
                    </m:r>
                  </m:oMath>
                </a14:m>
                <a:r>
                  <a:rPr lang="en-US" sz="2000" dirty="0">
                    <a:latin typeface="Times New Roman" panose="02020603050405020304" pitchFamily="18" charset="0"/>
                    <a:cs typeface="Times New Roman" panose="02020603050405020304" pitchFamily="18" charset="0"/>
                  </a:rPr>
                  <a:t>	Jacket effective thermal conductivity</a:t>
                </a:r>
              </a:p>
              <a:p>
                <a14:m>
                  <m:oMath xmlns:m="http://schemas.openxmlformats.org/officeDocument/2006/math">
                    <m:r>
                      <a:rPr lang="en-US" sz="2000" i="1">
                        <a:latin typeface="Cambria Math" panose="02040503050406030204" pitchFamily="18" charset="0"/>
                      </a:rPr>
                      <m:t>𝐼</m:t>
                    </m:r>
                    <m:r>
                      <a:rPr lang="en-US" sz="2000" i="1">
                        <a:latin typeface="Cambria Math" panose="02040503050406030204" pitchFamily="18" charset="0"/>
                      </a:rPr>
                      <m:t> </m:t>
                    </m:r>
                  </m:oMath>
                </a14:m>
                <a:r>
                  <a:rPr lang="en-US" sz="2000" dirty="0">
                    <a:latin typeface="Times New Roman" panose="02020603050405020304" pitchFamily="18" charset="0"/>
                    <a:cs typeface="Times New Roman" panose="02020603050405020304" pitchFamily="18" charset="0"/>
                  </a:rPr>
                  <a:t>	Current flow</a:t>
                </a:r>
              </a:p>
              <a:p>
                <a14:m>
                  <m:oMath xmlns:m="http://schemas.openxmlformats.org/officeDocument/2006/math">
                    <m:r>
                      <a:rPr lang="en-US" sz="2000" i="1">
                        <a:latin typeface="Cambria Math" panose="02040503050406030204" pitchFamily="18" charset="0"/>
                      </a:rPr>
                      <m:t>𝜀</m:t>
                    </m:r>
                  </m:oMath>
                </a14:m>
                <a:r>
                  <a:rPr lang="en-US" sz="2000" dirty="0">
                    <a:latin typeface="Times New Roman" panose="02020603050405020304" pitchFamily="18" charset="0"/>
                    <a:cs typeface="Times New Roman" panose="02020603050405020304" pitchFamily="18" charset="0"/>
                  </a:rPr>
                  <a:t>	Jacket infrared emissivity</a:t>
                </a:r>
              </a:p>
              <a:p>
                <a14:m>
                  <m:oMath xmlns:m="http://schemas.openxmlformats.org/officeDocument/2006/math">
                    <m:r>
                      <a:rPr lang="en-US" sz="2000" i="1">
                        <a:latin typeface="Cambria Math" panose="02040503050406030204" pitchFamily="18" charset="0"/>
                      </a:rPr>
                      <m:t>𝜏</m:t>
                    </m:r>
                  </m:oMath>
                </a14:m>
                <a:r>
                  <a:rPr lang="en-US" sz="2000" dirty="0">
                    <a:latin typeface="Times New Roman" panose="02020603050405020304" pitchFamily="18" charset="0"/>
                    <a:cs typeface="Times New Roman" panose="02020603050405020304" pitchFamily="18" charset="0"/>
                  </a:rPr>
                  <a:t>	Jacket infrared transmissivity</a:t>
                </a:r>
              </a:p>
              <a:p>
                <a14:m>
                  <m:oMath xmlns:m="http://schemas.openxmlformats.org/officeDocument/2006/math">
                    <m:r>
                      <a:rPr lang="en-US" sz="2000" i="1">
                        <a:latin typeface="Cambria Math" panose="02040503050406030204" pitchFamily="18" charset="0"/>
                      </a:rPr>
                      <m:t>h</m:t>
                    </m:r>
                    <m:r>
                      <a:rPr lang="en-US" sz="2000" i="1">
                        <a:latin typeface="Cambria Math" panose="02040503050406030204" pitchFamily="18" charset="0"/>
                      </a:rPr>
                      <m:t> </m:t>
                    </m:r>
                  </m:oMath>
                </a14:m>
                <a:r>
                  <a:rPr lang="en-US" sz="2000" dirty="0">
                    <a:latin typeface="Times New Roman" panose="02020603050405020304" pitchFamily="18" charset="0"/>
                    <a:cs typeface="Times New Roman" panose="02020603050405020304" pitchFamily="18" charset="0"/>
                  </a:rPr>
                  <a:t>	Convective heat transfer coefficient</a:t>
                </a:r>
              </a:p>
              <a:p>
                <a14:m>
                  <m:oMath xmlns:m="http://schemas.openxmlformats.org/officeDocument/2006/math">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𝑓</m:t>
                        </m:r>
                      </m:e>
                      <m:sub>
                        <m:r>
                          <a:rPr lang="en-US" sz="2000" i="1">
                            <a:latin typeface="Cambria Math" panose="02040503050406030204" pitchFamily="18" charset="0"/>
                          </a:rPr>
                          <m:t>h</m:t>
                        </m:r>
                      </m:sub>
                    </m:sSub>
                    <m:r>
                      <a:rPr lang="en-US" sz="2000" i="1">
                        <a:latin typeface="Cambria Math" panose="02040503050406030204" pitchFamily="18" charset="0"/>
                      </a:rPr>
                      <m:t> </m:t>
                    </m:r>
                  </m:oMath>
                </a14:m>
                <a:r>
                  <a:rPr lang="en-US" sz="2000" dirty="0">
                    <a:latin typeface="Times New Roman" panose="02020603050405020304" pitchFamily="18" charset="0"/>
                    <a:cs typeface="Times New Roman" panose="02020603050405020304" pitchFamily="18" charset="0"/>
                  </a:rPr>
                  <a:t>	Convection coefficient scaling</a:t>
                </a:r>
              </a:p>
              <a:p>
                <a14:m>
                  <m:oMath xmlns:m="http://schemas.openxmlformats.org/officeDocument/2006/math">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𝑇</m:t>
                        </m:r>
                      </m:e>
                      <m:sub>
                        <m:r>
                          <a:rPr lang="en-US" sz="2000" i="1">
                            <a:latin typeface="Cambria Math" panose="02040503050406030204" pitchFamily="18" charset="0"/>
                          </a:rPr>
                          <m:t>𝑐</m:t>
                        </m:r>
                      </m:sub>
                    </m:sSub>
                    <m:r>
                      <a:rPr lang="en-US" sz="2000" i="1">
                        <a:latin typeface="Cambria Math" panose="02040503050406030204" pitchFamily="18" charset="0"/>
                      </a:rPr>
                      <m:t> </m:t>
                    </m:r>
                  </m:oMath>
                </a14:m>
                <a:r>
                  <a:rPr lang="en-US" sz="2000" dirty="0">
                    <a:latin typeface="Times New Roman" panose="02020603050405020304" pitchFamily="18" charset="0"/>
                    <a:cs typeface="Times New Roman" panose="02020603050405020304" pitchFamily="18" charset="0"/>
                  </a:rPr>
                  <a:t>	Conductor temperature</a:t>
                </a:r>
              </a:p>
              <a:p>
                <a14:m>
                  <m:oMath xmlns:m="http://schemas.openxmlformats.org/officeDocument/2006/math">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𝑇</m:t>
                        </m:r>
                      </m:e>
                      <m:sub>
                        <m:r>
                          <a:rPr lang="en-US" sz="2000" i="1">
                            <a:latin typeface="Cambria Math" panose="02040503050406030204" pitchFamily="18" charset="0"/>
                          </a:rPr>
                          <m:t>𝑠</m:t>
                        </m:r>
                      </m:sub>
                    </m:sSub>
                    <m:r>
                      <a:rPr lang="en-US" sz="2000" i="1">
                        <a:latin typeface="Cambria Math" panose="02040503050406030204" pitchFamily="18" charset="0"/>
                      </a:rPr>
                      <m:t> </m:t>
                    </m:r>
                  </m:oMath>
                </a14:m>
                <a:r>
                  <a:rPr lang="en-US" sz="2000" dirty="0">
                    <a:latin typeface="Times New Roman" panose="02020603050405020304" pitchFamily="18" charset="0"/>
                    <a:cs typeface="Times New Roman" panose="02020603050405020304" pitchFamily="18" charset="0"/>
                  </a:rPr>
                  <a:t>	Jacket surface temperature</a:t>
                </a:r>
              </a:p>
              <a:p>
                <a14:m>
                  <m:oMath xmlns:m="http://schemas.openxmlformats.org/officeDocument/2006/math">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𝑇</m:t>
                        </m:r>
                      </m:e>
                      <m:sub>
                        <m:r>
                          <a:rPr lang="en-US" sz="2000" i="1">
                            <a:latin typeface="Cambria Math" panose="02040503050406030204" pitchFamily="18" charset="0"/>
                          </a:rPr>
                          <m:t>𝑒</m:t>
                        </m:r>
                      </m:sub>
                    </m:sSub>
                    <m:r>
                      <a:rPr lang="en-US" sz="2000" i="1">
                        <a:latin typeface="Cambria Math" panose="02040503050406030204" pitchFamily="18" charset="0"/>
                      </a:rPr>
                      <m:t> </m:t>
                    </m:r>
                  </m:oMath>
                </a14:m>
                <a:r>
                  <a:rPr lang="en-US" sz="2000" dirty="0">
                    <a:latin typeface="Times New Roman" panose="02020603050405020304" pitchFamily="18" charset="0"/>
                    <a:cs typeface="Times New Roman" panose="02020603050405020304" pitchFamily="18" charset="0"/>
                  </a:rPr>
                  <a:t>	Environment temperature</a:t>
                </a:r>
              </a:p>
              <a:p>
                <a14:m>
                  <m:oMath xmlns:m="http://schemas.openxmlformats.org/officeDocument/2006/math">
                    <m:r>
                      <a:rPr lang="en-US" sz="2000" i="1">
                        <a:latin typeface="Cambria Math" panose="02040503050406030204" pitchFamily="18" charset="0"/>
                      </a:rPr>
                      <m:t>𝜎</m:t>
                    </m:r>
                  </m:oMath>
                </a14:m>
                <a:r>
                  <a:rPr lang="en-US" sz="2000" dirty="0">
                    <a:latin typeface="Times New Roman" panose="02020603050405020304" pitchFamily="18" charset="0"/>
                    <a:cs typeface="Times New Roman" panose="02020603050405020304" pitchFamily="18" charset="0"/>
                  </a:rPr>
                  <a:t>	Stefan-Boltzmann constant</a:t>
                </a:r>
              </a:p>
            </p:txBody>
          </p:sp>
        </mc:Choice>
        <mc:Fallback xmlns="">
          <p:sp>
            <p:nvSpPr>
              <p:cNvPr id="9" name="TextBox 8">
                <a:extLst>
                  <a:ext uri="{FF2B5EF4-FFF2-40B4-BE49-F238E27FC236}">
                    <a16:creationId xmlns:a16="http://schemas.microsoft.com/office/drawing/2014/main" id="{DC388A00-B9DF-4A73-993D-8A4B00F16D57}"/>
                  </a:ext>
                </a:extLst>
              </p:cNvPr>
              <p:cNvSpPr txBox="1">
                <a:spLocks noRot="1" noChangeAspect="1" noMove="1" noResize="1" noEditPoints="1" noAdjustHandles="1" noChangeArrowheads="1" noChangeShapeType="1" noTextEdit="1"/>
              </p:cNvSpPr>
              <p:nvPr/>
            </p:nvSpPr>
            <p:spPr>
              <a:xfrm>
                <a:off x="384106" y="3962400"/>
                <a:ext cx="11604694" cy="2534815"/>
              </a:xfrm>
              <a:prstGeom prst="rect">
                <a:avLst/>
              </a:prstGeom>
              <a:blipFill>
                <a:blip r:embed="rId3"/>
                <a:stretch>
                  <a:fillRect t="-1202" b="-4087"/>
                </a:stretch>
              </a:blipFill>
            </p:spPr>
            <p:txBody>
              <a:bodyPr/>
              <a:lstStyle/>
              <a:p>
                <a:r>
                  <a:rPr lang="en-US">
                    <a:noFill/>
                  </a:rPr>
                  <a:t> </a:t>
                </a:r>
              </a:p>
            </p:txBody>
          </p:sp>
        </mc:Fallback>
      </mc:AlternateContent>
    </p:spTree>
    <p:extLst>
      <p:ext uri="{BB962C8B-B14F-4D97-AF65-F5344CB8AC3E}">
        <p14:creationId xmlns:p14="http://schemas.microsoft.com/office/powerpoint/2010/main" val="2447032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1715305-4100-45D9-BEB9-01FA2828C8D6}"/>
              </a:ext>
            </a:extLst>
          </p:cNvPr>
          <p:cNvSpPr>
            <a:spLocks noGrp="1"/>
          </p:cNvSpPr>
          <p:nvPr>
            <p:ph type="sldNum" sz="quarter" idx="12"/>
          </p:nvPr>
        </p:nvSpPr>
        <p:spPr/>
        <p:txBody>
          <a:bodyPr/>
          <a:lstStyle/>
          <a:p>
            <a:fld id="{2639B51B-A638-4B54-B132-625CADE439D6}" type="slidenum">
              <a:rPr lang="en-US" smtClean="0"/>
              <a:t>11</a:t>
            </a:fld>
            <a:endParaRPr lang="en-US" dirty="0"/>
          </a:p>
        </p:txBody>
      </p:sp>
      <p:graphicFrame>
        <p:nvGraphicFramePr>
          <p:cNvPr id="5" name="Chart 4">
            <a:extLst>
              <a:ext uri="{FF2B5EF4-FFF2-40B4-BE49-F238E27FC236}">
                <a16:creationId xmlns:a16="http://schemas.microsoft.com/office/drawing/2014/main" id="{C80BF545-6C9D-4C1E-8698-02890C687B24}"/>
              </a:ext>
            </a:extLst>
          </p:cNvPr>
          <p:cNvGraphicFramePr/>
          <p:nvPr>
            <p:extLst>
              <p:ext uri="{D42A27DB-BD31-4B8C-83A1-F6EECF244321}">
                <p14:modId xmlns:p14="http://schemas.microsoft.com/office/powerpoint/2010/main" val="3531821884"/>
              </p:ext>
            </p:extLst>
          </p:nvPr>
        </p:nvGraphicFramePr>
        <p:xfrm>
          <a:off x="368709" y="762574"/>
          <a:ext cx="11103624" cy="5593776"/>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10DFA3A7-31EC-4018-B237-5337D81382DB}"/>
              </a:ext>
            </a:extLst>
          </p:cNvPr>
          <p:cNvSpPr/>
          <p:nvPr/>
        </p:nvSpPr>
        <p:spPr>
          <a:xfrm>
            <a:off x="368709" y="564988"/>
            <a:ext cx="11454581" cy="461665"/>
          </a:xfrm>
          <a:prstGeom prst="rect">
            <a:avLst/>
          </a:prstGeom>
        </p:spPr>
        <p:txBody>
          <a:bodyPr wrap="square">
            <a:spAutoFit/>
          </a:bodyPr>
          <a:lstStyle/>
          <a:p>
            <a:pPr>
              <a:spcBef>
                <a:spcPts val="1200"/>
              </a:spcBef>
            </a:pPr>
            <a:r>
              <a:rPr lang="en-US" sz="2400" b="1"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Single Wire Thermal Model Correlation to Test Data</a:t>
            </a:r>
            <a:endPar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940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CAF4EEF-E4AC-44FC-A13E-F602261D1DEC}"/>
              </a:ext>
            </a:extLst>
          </p:cNvPr>
          <p:cNvSpPr/>
          <p:nvPr/>
        </p:nvSpPr>
        <p:spPr>
          <a:xfrm>
            <a:off x="393434" y="560353"/>
            <a:ext cx="11429855" cy="4907386"/>
          </a:xfrm>
          <a:prstGeom prst="rect">
            <a:avLst/>
          </a:prstGeom>
        </p:spPr>
        <p:txBody>
          <a:bodyPr wrap="square">
            <a:spAutoFit/>
          </a:bodyPr>
          <a:lstStyle/>
          <a:p>
            <a:r>
              <a:rPr lang="en-GB" sz="2400" b="1" dirty="0">
                <a:latin typeface="Times" panose="02020603050405020304" pitchFamily="18" charset="0"/>
                <a:ea typeface="Times New Roman" panose="02020603050405020304" pitchFamily="18" charset="0"/>
                <a:cs typeface="Times New Roman" panose="02020603050405020304" pitchFamily="18" charset="0"/>
              </a:rPr>
              <a:t>Physics-Based Analytical Models – Wire Bundle Model</a:t>
            </a:r>
          </a:p>
          <a:p>
            <a:endParaRPr lang="en-GB" sz="2400" b="1" dirty="0">
              <a:latin typeface="Times" panose="02020603050405020304" pitchFamily="18" charset="0"/>
              <a:ea typeface="Times New Roman" panose="02020603050405020304" pitchFamily="18" charset="0"/>
              <a:cs typeface="Times New Roman" panose="02020603050405020304" pitchFamily="18" charset="0"/>
            </a:endParaRPr>
          </a:p>
          <a:p>
            <a:r>
              <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Wire bundles were modeled using a thermal network and included the effects of wire gauge, number of wires in the bundle, wire jacket material, current flow, wire resistance as a function of temperature, wire-to-wire radiation and contact conductance, and radiative and convective heat transfer from the wire bundle exterior [3].  </a:t>
            </a:r>
          </a:p>
          <a:p>
            <a:endPar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endParaRPr>
          </a:p>
          <a:p>
            <a:r>
              <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The thermal network model was solved for steady state conditions using the Systems Improved Numerical Differencing Analyzer/Fluid Integrator (SINDA/FLUINT) and correlated to test data by adjusting the wire-to-wire contact conductance and, for atmospheric cases, an external convective scaling factor.  </a:t>
            </a:r>
          </a:p>
          <a:p>
            <a:endPar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endParaRPr>
          </a:p>
          <a:p>
            <a:r>
              <a:rPr lang="en-GB"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Nineteen cases were within 5 </a:t>
            </a:r>
            <a:r>
              <a:rPr lang="en-GB" sz="2400" dirty="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a:t>°</a:t>
            </a:r>
            <a:r>
              <a:rPr lang="en-GB"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C of test data, 6 were within 10 </a:t>
            </a:r>
            <a:r>
              <a:rPr lang="en-GB" sz="2400" dirty="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a:t>°</a:t>
            </a:r>
            <a:r>
              <a:rPr lang="en-GB"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C, and 2 within 13 </a:t>
            </a:r>
            <a:r>
              <a:rPr lang="en-GB" sz="2400" dirty="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a:t>°</a:t>
            </a:r>
            <a:r>
              <a:rPr lang="en-GB"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C.  </a:t>
            </a:r>
            <a:endParaRPr lang="en-GB" sz="2400" dirty="0">
              <a:latin typeface="Times" panose="02020603050405020304" pitchFamily="18" charset="0"/>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1715305-4100-45D9-BEB9-01FA2828C8D6}"/>
              </a:ext>
            </a:extLst>
          </p:cNvPr>
          <p:cNvSpPr>
            <a:spLocks noGrp="1"/>
          </p:cNvSpPr>
          <p:nvPr>
            <p:ph type="sldNum" sz="quarter" idx="12"/>
          </p:nvPr>
        </p:nvSpPr>
        <p:spPr/>
        <p:txBody>
          <a:bodyPr/>
          <a:lstStyle/>
          <a:p>
            <a:fld id="{2639B51B-A638-4B54-B132-625CADE439D6}" type="slidenum">
              <a:rPr lang="en-US" smtClean="0"/>
              <a:t>12</a:t>
            </a:fld>
            <a:endParaRPr lang="en-US" dirty="0"/>
          </a:p>
        </p:txBody>
      </p:sp>
    </p:spTree>
    <p:extLst>
      <p:ext uri="{BB962C8B-B14F-4D97-AF65-F5344CB8AC3E}">
        <p14:creationId xmlns:p14="http://schemas.microsoft.com/office/powerpoint/2010/main" val="975017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AA7BB258-B084-47D6-B599-6D3D683A1270}"/>
              </a:ext>
            </a:extLst>
          </p:cNvPr>
          <p:cNvGraphicFramePr/>
          <p:nvPr>
            <p:extLst>
              <p:ext uri="{D42A27DB-BD31-4B8C-83A1-F6EECF244321}">
                <p14:modId xmlns:p14="http://schemas.microsoft.com/office/powerpoint/2010/main" val="746817952"/>
              </p:ext>
            </p:extLst>
          </p:nvPr>
        </p:nvGraphicFramePr>
        <p:xfrm>
          <a:off x="745067" y="1152189"/>
          <a:ext cx="10493204" cy="5072398"/>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FC6A7634-4D63-4C79-9F23-37DDBB0CB926}"/>
              </a:ext>
            </a:extLst>
          </p:cNvPr>
          <p:cNvSpPr/>
          <p:nvPr/>
        </p:nvSpPr>
        <p:spPr>
          <a:xfrm>
            <a:off x="409137" y="558761"/>
            <a:ext cx="11454581" cy="461665"/>
          </a:xfrm>
          <a:prstGeom prst="rect">
            <a:avLst/>
          </a:prstGeom>
        </p:spPr>
        <p:txBody>
          <a:bodyPr wrap="square">
            <a:spAutoFit/>
          </a:bodyPr>
          <a:lstStyle/>
          <a:p>
            <a:pPr>
              <a:spcBef>
                <a:spcPts val="1200"/>
              </a:spcBef>
            </a:pPr>
            <a:r>
              <a:rPr lang="en-US" sz="2400" b="1"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Wire Bundle Thermal Model Correlation to Test Data</a:t>
            </a:r>
            <a:endPar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1715305-4100-45D9-BEB9-01FA2828C8D6}"/>
              </a:ext>
            </a:extLst>
          </p:cNvPr>
          <p:cNvSpPr>
            <a:spLocks noGrp="1"/>
          </p:cNvSpPr>
          <p:nvPr>
            <p:ph type="sldNum" sz="quarter" idx="12"/>
          </p:nvPr>
        </p:nvSpPr>
        <p:spPr/>
        <p:txBody>
          <a:bodyPr/>
          <a:lstStyle/>
          <a:p>
            <a:fld id="{2639B51B-A638-4B54-B132-625CADE439D6}" type="slidenum">
              <a:rPr lang="en-US" smtClean="0"/>
              <a:t>13</a:t>
            </a:fld>
            <a:endParaRPr lang="en-US" dirty="0"/>
          </a:p>
        </p:txBody>
      </p:sp>
    </p:spTree>
    <p:extLst>
      <p:ext uri="{BB962C8B-B14F-4D97-AF65-F5344CB8AC3E}">
        <p14:creationId xmlns:p14="http://schemas.microsoft.com/office/powerpoint/2010/main" val="1882418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734209C6-F8BA-4B3C-86FC-8A94F6FE49B8}"/>
                  </a:ext>
                </a:extLst>
              </p:cNvPr>
              <p:cNvSpPr/>
              <p:nvPr/>
            </p:nvSpPr>
            <p:spPr>
              <a:xfrm>
                <a:off x="378040" y="560349"/>
                <a:ext cx="11481168" cy="5691161"/>
              </a:xfrm>
              <a:prstGeom prst="rect">
                <a:avLst/>
              </a:prstGeom>
            </p:spPr>
            <p:txBody>
              <a:bodyPr wrap="square">
                <a:spAutoFit/>
              </a:bodyPr>
              <a:lstStyle/>
              <a:p>
                <a:r>
                  <a:rPr lang="en-GB" sz="2400" b="1" dirty="0">
                    <a:latin typeface="Times" panose="02020603050405020304" pitchFamily="18" charset="0"/>
                    <a:ea typeface="Times New Roman" panose="02020603050405020304" pitchFamily="18" charset="0"/>
                    <a:cs typeface="Times New Roman" panose="02020603050405020304" pitchFamily="18" charset="0"/>
                  </a:rPr>
                  <a:t>Regression Model</a:t>
                </a:r>
              </a:p>
              <a:p>
                <a:endParaRPr lang="en-GB" sz="2400" b="1" dirty="0">
                  <a:latin typeface="Times" panose="02020603050405020304" pitchFamily="18" charset="0"/>
                  <a:ea typeface="Times New Roman" panose="02020603050405020304" pitchFamily="18" charset="0"/>
                  <a:cs typeface="Times New Roman" panose="02020603050405020304" pitchFamily="18" charset="0"/>
                </a:endParaRPr>
              </a:p>
              <a:p>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regression model was developed using test data resulting in an equation that can be used to predict any temperature within the range of currents tested and vice versa. </a:t>
                </a:r>
              </a:p>
              <a:p>
                <a:endPar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Best-fit regression equations as a function of pressure, wire conductor temperature, shroud temperature, and American Wire Gauge (AWG) based on the test data and physics knowledge were derived to be:</a:t>
                </a:r>
              </a:p>
              <a:p>
                <a:pPr algn="just"/>
                <a:endPar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b="1"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For Pressure = 0 (vacuum):</a:t>
                </a:r>
              </a:p>
              <a:p>
                <a:pPr marL="914400" marR="0" indent="-914400" algn="just">
                  <a:spcBef>
                    <a:spcPts val="0"/>
                  </a:spcBef>
                  <a:spcAft>
                    <a:spcPts val="0"/>
                  </a:spcAft>
                  <a:tabLst>
                    <a:tab pos="5760085" algn="r"/>
                  </a:tabLst>
                </a:pPr>
                <a14:m>
                  <m:oMath xmlns:m="http://schemas.openxmlformats.org/officeDocument/2006/math">
                    <m:sSub>
                      <m:sSubPr>
                        <m:ctrlP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𝑙𝑜𝑔</m:t>
                        </m:r>
                      </m:e>
                      <m:sub>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10</m:t>
                        </m:r>
                      </m:sub>
                    </m:sSub>
                    <m:d>
                      <m:dPr>
                        <m:ctrlP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𝐶𝑢𝑟𝑟𝑒𝑛𝑡</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m:t>
                        </m:r>
                      </m:e>
                    </m:d>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=1.0698+0.66227</m:t>
                    </m:r>
                    <m:sSub>
                      <m:sSubPr>
                        <m:ctrlP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log</m:t>
                        </m:r>
                      </m:e>
                      <m:sub>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10</m:t>
                        </m:r>
                      </m:sub>
                    </m:sSub>
                    <m:d>
                      <m:dPr>
                        <m:ctrlP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𝑊𝑖𝑟𝑒</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𝑇𝑒𝑚𝑝</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𝑆h𝑟𝑜𝑢𝑑</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𝑇𝑒𝑚𝑝</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e>
                    </m:d>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−0.012753 </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𝑊𝑖𝑟𝑒𝑠</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𝑝𝑒𝑟</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𝐵𝑢𝑛𝑑𝑙𝑒</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−0.061764 </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𝐴𝑊𝐺</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+0.0012115 </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𝑊𝑖𝑟𝑒</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𝑇𝑒𝑚𝑝</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℃−0.088395 </m:t>
                    </m:r>
                    <m:sSup>
                      <m:sSupPr>
                        <m:ctrlP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pPr>
                      <m:e>
                        <m:sSub>
                          <m:sSubPr>
                            <m:ctrlP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log</m:t>
                            </m:r>
                          </m:e>
                          <m:sub>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10</m:t>
                            </m:r>
                          </m:sub>
                        </m:sSub>
                        <m:d>
                          <m:dPr>
                            <m:ctrlP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𝑊𝑖𝑟𝑒</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𝑇𝑒𝑚𝑝</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𝑆h𝑟𝑜𝑢𝑑</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𝑇𝑒𝑚𝑝</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e>
                        </m:d>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e>
                      <m:sup>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sup>
                    </m:sSup>
                  </m:oMath>
                </a14:m>
                <a:r>
                  <a:rPr lang="en-US"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	</a:t>
                </a:r>
              </a:p>
              <a:p>
                <a:pPr indent="180340" algn="just"/>
                <a:r>
                  <a:rPr lang="en-US"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 </a:t>
                </a:r>
              </a:p>
              <a:p>
                <a:pPr algn="just"/>
                <a:r>
                  <a:rPr lang="en-US" b="1"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For Pressure = 1 (atmospheric):</a:t>
                </a:r>
              </a:p>
              <a:p>
                <a:pPr marL="914400" marR="0" indent="-914400" algn="just">
                  <a:spcBef>
                    <a:spcPts val="0"/>
                  </a:spcBef>
                  <a:spcAft>
                    <a:spcPts val="0"/>
                  </a:spcAft>
                  <a:tabLst>
                    <a:tab pos="5760085" algn="r"/>
                  </a:tabLst>
                </a:pPr>
                <a14:m>
                  <m:oMath xmlns:m="http://schemas.openxmlformats.org/officeDocument/2006/math">
                    <m:sSub>
                      <m:sSubPr>
                        <m:ctrlP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𝑙𝑜𝑔</m:t>
                        </m:r>
                      </m:e>
                      <m:sub>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10</m:t>
                        </m:r>
                      </m:sub>
                    </m:sSub>
                    <m:d>
                      <m:dPr>
                        <m:ctrlP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𝐶𝑢𝑟𝑟𝑒𝑛𝑡</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m:t>
                        </m:r>
                      </m:e>
                    </m:d>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=1.5006+0.52010</m:t>
                    </m:r>
                    <m:sSub>
                      <m:sSubPr>
                        <m:ctrlP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log</m:t>
                        </m:r>
                      </m:e>
                      <m:sub>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10</m:t>
                        </m:r>
                      </m:sub>
                    </m:sSub>
                    <m:d>
                      <m:dPr>
                        <m:ctrlP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𝑊𝑖𝑟𝑒</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𝑇𝑒𝑚𝑝</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𝑆h𝑟𝑜𝑢𝑑</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𝑇𝑒𝑚𝑝</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e>
                    </m:d>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−0.016792 </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𝑊𝑖𝑟𝑒𝑠</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𝑝𝑒𝑟</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𝐵𝑢𝑛𝑑𝑙𝑒</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−0.061764 </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𝐴𝑊𝐺</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−0.0002630 </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𝑊𝑖𝑟𝑒</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𝑇𝑒𝑚𝑝</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℃−0.006662 </m:t>
                    </m:r>
                    <m:sSup>
                      <m:sSupPr>
                        <m:ctrlP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pPr>
                      <m:e>
                        <m:sSub>
                          <m:sSubPr>
                            <m:ctrlP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log</m:t>
                            </m:r>
                          </m:e>
                          <m:sub>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10</m:t>
                            </m:r>
                          </m:sub>
                        </m:sSub>
                        <m:d>
                          <m:dPr>
                            <m:ctrlP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𝑊𝑖𝑟𝑒</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𝑇𝑒𝑚𝑝</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𝑆h𝑟𝑜𝑢𝑑</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𝑇𝑒𝑚𝑝</m:t>
                            </m:r>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e>
                        </m:d>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e>
                      <m:sup>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sup>
                    </m:sSup>
                  </m:oMath>
                </a14:m>
                <a:r>
                  <a:rPr lang="en-US"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	</a:t>
                </a:r>
              </a:p>
              <a:p>
                <a:pPr indent="180340" algn="just"/>
                <a:endPar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mc:Choice>
        <mc:Fallback xmlns="">
          <p:sp>
            <p:nvSpPr>
              <p:cNvPr id="5" name="Rectangle 4">
                <a:extLst>
                  <a:ext uri="{FF2B5EF4-FFF2-40B4-BE49-F238E27FC236}">
                    <a16:creationId xmlns:a16="http://schemas.microsoft.com/office/drawing/2014/main" id="{734209C6-F8BA-4B3C-86FC-8A94F6FE49B8}"/>
                  </a:ext>
                </a:extLst>
              </p:cNvPr>
              <p:cNvSpPr>
                <a:spLocks noRot="1" noChangeAspect="1" noMove="1" noResize="1" noEditPoints="1" noAdjustHandles="1" noChangeArrowheads="1" noChangeShapeType="1" noTextEdit="1"/>
              </p:cNvSpPr>
              <p:nvPr/>
            </p:nvSpPr>
            <p:spPr>
              <a:xfrm>
                <a:off x="378040" y="560349"/>
                <a:ext cx="11481168" cy="5691161"/>
              </a:xfrm>
              <a:prstGeom prst="rect">
                <a:avLst/>
              </a:prstGeom>
              <a:blipFill>
                <a:blip r:embed="rId2"/>
                <a:stretch>
                  <a:fillRect l="-797" t="-857"/>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11715305-4100-45D9-BEB9-01FA2828C8D6}"/>
              </a:ext>
            </a:extLst>
          </p:cNvPr>
          <p:cNvSpPr>
            <a:spLocks noGrp="1"/>
          </p:cNvSpPr>
          <p:nvPr>
            <p:ph type="sldNum" sz="quarter" idx="12"/>
          </p:nvPr>
        </p:nvSpPr>
        <p:spPr/>
        <p:txBody>
          <a:bodyPr/>
          <a:lstStyle/>
          <a:p>
            <a:fld id="{2639B51B-A638-4B54-B132-625CADE439D6}" type="slidenum">
              <a:rPr lang="en-US" smtClean="0"/>
              <a:t>14</a:t>
            </a:fld>
            <a:endParaRPr lang="en-US" dirty="0"/>
          </a:p>
        </p:txBody>
      </p:sp>
      <p:sp>
        <p:nvSpPr>
          <p:cNvPr id="3" name="Rectangle 2">
            <a:extLst>
              <a:ext uri="{FF2B5EF4-FFF2-40B4-BE49-F238E27FC236}">
                <a16:creationId xmlns:a16="http://schemas.microsoft.com/office/drawing/2014/main" id="{0D3DFAF6-60F7-4E79-A5F5-FC9226773CB4}"/>
              </a:ext>
            </a:extLst>
          </p:cNvPr>
          <p:cNvSpPr/>
          <p:nvPr/>
        </p:nvSpPr>
        <p:spPr>
          <a:xfrm>
            <a:off x="3048000" y="2870875"/>
            <a:ext cx="6096000" cy="307777"/>
          </a:xfrm>
          <a:prstGeom prst="rect">
            <a:avLst/>
          </a:prstGeom>
        </p:spPr>
        <p:txBody>
          <a:bodyPr>
            <a:spAutoFit/>
          </a:bodyPr>
          <a:lstStyle/>
          <a:p>
            <a:pPr algn="just"/>
            <a:r>
              <a:rPr lang="en-GB" sz="1400" dirty="0">
                <a:effectLst/>
                <a:latin typeface="Times"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Times"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752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34209C6-F8BA-4B3C-86FC-8A94F6FE49B8}"/>
              </a:ext>
            </a:extLst>
          </p:cNvPr>
          <p:cNvSpPr/>
          <p:nvPr/>
        </p:nvSpPr>
        <p:spPr>
          <a:xfrm>
            <a:off x="378040" y="560349"/>
            <a:ext cx="10934700" cy="5447645"/>
          </a:xfrm>
          <a:prstGeom prst="rect">
            <a:avLst/>
          </a:prstGeom>
        </p:spPr>
        <p:txBody>
          <a:bodyPr wrap="square">
            <a:spAutoFit/>
          </a:bodyPr>
          <a:lstStyle/>
          <a:p>
            <a:r>
              <a:rPr lang="en-GB" sz="2400" b="1" dirty="0">
                <a:latin typeface="Times" panose="02020603050405020304" pitchFamily="18" charset="0"/>
                <a:ea typeface="Times New Roman" panose="02020603050405020304" pitchFamily="18" charset="0"/>
                <a:cs typeface="Times New Roman" panose="02020603050405020304" pitchFamily="18" charset="0"/>
              </a:rPr>
              <a:t>Regression Model (continued)</a:t>
            </a:r>
          </a:p>
          <a:p>
            <a:endParaRPr lang="en-GB" sz="2400" b="1" dirty="0">
              <a:latin typeface="Times" panose="02020603050405020304" pitchFamily="18" charset="0"/>
              <a:ea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At 200 °C, the model overpredicted the test data by less than 0.1 A on average with root mean square (RMS) error less than 0.2 A.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This equation could thus be used to predict ampacity of the wires in this test. The model is imperfect; as is, it assumes for instance that there is a smooth function between using one wire and a bundle of 32.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Bias between the regression model and SAE AS50881G’s Table 3 calculation for any particular condition depended on environment temperature and AWG.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range of biases was approximately ±1 A for single 20, 22 and 26 AWG wires at atmospheric pressure and environment temperatures between -50 and 200 °C. SAE AS50881G Table 3 tended to slightly underpredict single wire 200 °C test data.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Though a rigorous comparison was not performed during this study, AS50881G predictions for the 32-wire data appear to be quite conservative as compared to test data.</a:t>
            </a:r>
            <a:endParaRPr lang="en-GB" sz="2000" b="1" dirty="0">
              <a:latin typeface="Times" panose="02020603050405020304" pitchFamily="18" charset="0"/>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1715305-4100-45D9-BEB9-01FA2828C8D6}"/>
              </a:ext>
            </a:extLst>
          </p:cNvPr>
          <p:cNvSpPr>
            <a:spLocks noGrp="1"/>
          </p:cNvSpPr>
          <p:nvPr>
            <p:ph type="sldNum" sz="quarter" idx="12"/>
          </p:nvPr>
        </p:nvSpPr>
        <p:spPr/>
        <p:txBody>
          <a:bodyPr/>
          <a:lstStyle/>
          <a:p>
            <a:fld id="{2639B51B-A638-4B54-B132-625CADE439D6}" type="slidenum">
              <a:rPr lang="en-US" smtClean="0"/>
              <a:t>15</a:t>
            </a:fld>
            <a:endParaRPr lang="en-US" dirty="0"/>
          </a:p>
        </p:txBody>
      </p:sp>
      <p:sp>
        <p:nvSpPr>
          <p:cNvPr id="3" name="Rectangle 2">
            <a:extLst>
              <a:ext uri="{FF2B5EF4-FFF2-40B4-BE49-F238E27FC236}">
                <a16:creationId xmlns:a16="http://schemas.microsoft.com/office/drawing/2014/main" id="{0D3DFAF6-60F7-4E79-A5F5-FC9226773CB4}"/>
              </a:ext>
            </a:extLst>
          </p:cNvPr>
          <p:cNvSpPr/>
          <p:nvPr/>
        </p:nvSpPr>
        <p:spPr>
          <a:xfrm>
            <a:off x="3048000" y="2870875"/>
            <a:ext cx="6096000" cy="307777"/>
          </a:xfrm>
          <a:prstGeom prst="rect">
            <a:avLst/>
          </a:prstGeom>
        </p:spPr>
        <p:txBody>
          <a:bodyPr>
            <a:spAutoFit/>
          </a:bodyPr>
          <a:lstStyle/>
          <a:p>
            <a:pPr algn="just"/>
            <a:r>
              <a:rPr lang="en-GB" sz="1400" dirty="0">
                <a:effectLst/>
                <a:latin typeface="Times"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Times"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6427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B125732-7070-40D0-A909-513C8E33E865}"/>
              </a:ext>
            </a:extLst>
          </p:cNvPr>
          <p:cNvSpPr/>
          <p:nvPr/>
        </p:nvSpPr>
        <p:spPr>
          <a:xfrm>
            <a:off x="352174" y="560409"/>
            <a:ext cx="11527277" cy="3785652"/>
          </a:xfrm>
          <a:prstGeom prst="rect">
            <a:avLst/>
          </a:prstGeom>
        </p:spPr>
        <p:txBody>
          <a:bodyPr wrap="square">
            <a:spAutoFit/>
          </a:bodyPr>
          <a:lstStyle/>
          <a:p>
            <a:pPr marR="0" lvl="0">
              <a:spcBef>
                <a:spcPts val="1200"/>
              </a:spcBef>
              <a:spcAft>
                <a:spcPts val="0"/>
              </a:spcAft>
            </a:pPr>
            <a:r>
              <a:rPr lang="en-GB" sz="2400" b="1"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Concluding Remarks</a:t>
            </a:r>
            <a:endParaRPr lang="en-US" sz="2400" b="1" dirty="0">
              <a:solidFill>
                <a:srgbClr val="000000"/>
              </a:solidFill>
              <a:latin typeface="Times" panose="02020603050405020304" pitchFamily="18" charset="0"/>
              <a:ea typeface="Times New Roman" panose="02020603050405020304" pitchFamily="18" charset="0"/>
              <a:cs typeface="Times New Roman" panose="02020603050405020304" pitchFamily="18" charset="0"/>
            </a:endParaRPr>
          </a:p>
          <a:p>
            <a:pPr algn="just"/>
            <a:endPar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endParaRPr>
          </a:p>
          <a:p>
            <a:r>
              <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The results of the present study strongly support further model development and validation testing, which will allow the model to provide significant insight into wire bundle current carrying capacity design and to replace published wire derating standards.  </a:t>
            </a:r>
          </a:p>
          <a:p>
            <a:endPar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endParaRPr>
          </a:p>
          <a:p>
            <a:r>
              <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Based on limited testing and analysis conducted during this pathfinder study the assessment team concluded both the response surface model and physics-based thermal model developed during this assessment correlate with the pathfinder test data and single-wire estimates from SAE AS50881G.</a:t>
            </a:r>
          </a:p>
        </p:txBody>
      </p:sp>
      <p:sp>
        <p:nvSpPr>
          <p:cNvPr id="4" name="Slide Number Placeholder 3">
            <a:extLst>
              <a:ext uri="{FF2B5EF4-FFF2-40B4-BE49-F238E27FC236}">
                <a16:creationId xmlns:a16="http://schemas.microsoft.com/office/drawing/2014/main" id="{11715305-4100-45D9-BEB9-01FA2828C8D6}"/>
              </a:ext>
            </a:extLst>
          </p:cNvPr>
          <p:cNvSpPr>
            <a:spLocks noGrp="1"/>
          </p:cNvSpPr>
          <p:nvPr>
            <p:ph type="sldNum" sz="quarter" idx="12"/>
          </p:nvPr>
        </p:nvSpPr>
        <p:spPr/>
        <p:txBody>
          <a:bodyPr/>
          <a:lstStyle/>
          <a:p>
            <a:fld id="{2639B51B-A638-4B54-B132-625CADE439D6}" type="slidenum">
              <a:rPr lang="en-US" smtClean="0"/>
              <a:t>16</a:t>
            </a:fld>
            <a:endParaRPr lang="en-US" dirty="0"/>
          </a:p>
        </p:txBody>
      </p:sp>
    </p:spTree>
    <p:extLst>
      <p:ext uri="{BB962C8B-B14F-4D97-AF65-F5344CB8AC3E}">
        <p14:creationId xmlns:p14="http://schemas.microsoft.com/office/powerpoint/2010/main" val="2171219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6887DE0-D440-4C64-BF6B-C876E136930A}"/>
              </a:ext>
            </a:extLst>
          </p:cNvPr>
          <p:cNvSpPr/>
          <p:nvPr/>
        </p:nvSpPr>
        <p:spPr>
          <a:xfrm>
            <a:off x="372296" y="555657"/>
            <a:ext cx="11450994" cy="2677656"/>
          </a:xfrm>
          <a:prstGeom prst="rect">
            <a:avLst/>
          </a:prstGeom>
        </p:spPr>
        <p:txBody>
          <a:bodyPr wrap="square">
            <a:spAutoFit/>
          </a:bodyPr>
          <a:lstStyle/>
          <a:p>
            <a:pPr>
              <a:spcBef>
                <a:spcPts val="1200"/>
              </a:spcBef>
            </a:pPr>
            <a:r>
              <a:rPr lang="en-US" sz="2400" b="1"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Acknowledgements</a:t>
            </a:r>
          </a:p>
          <a:p>
            <a:endParaRPr lang="en-GB" sz="2400" dirty="0">
              <a:latin typeface="Times" panose="02020603050405020304" pitchFamily="18" charset="0"/>
              <a:ea typeface="Times New Roman" panose="02020603050405020304" pitchFamily="18" charset="0"/>
              <a:cs typeface="Times New Roman" panose="02020603050405020304" pitchFamily="18" charset="0"/>
            </a:endParaRPr>
          </a:p>
          <a:p>
            <a:r>
              <a:rPr lang="en-GB" sz="2400" dirty="0">
                <a:latin typeface="Times" panose="02020603050405020304" pitchFamily="18" charset="0"/>
                <a:ea typeface="Times New Roman" panose="02020603050405020304" pitchFamily="18" charset="0"/>
                <a:cs typeface="Times New Roman" panose="02020603050405020304" pitchFamily="18" charset="0"/>
              </a:rPr>
              <a:t>The authors thank Dr. Elham Maghsoudi, Ms. Subha Comandur, Ms. Antonietta Conte, Ms. Emma Nelson, and Mr. Anthony Bautista, of the NASA-Jet Propulsion Laboratory, Dr. Christopher J. Iannello of the NESC, Dr. Daniel Wentzel of the NASA-White Sands Test Facility, Mr. George Slenski of AMA, and Mr. Thomas Evans of Millennium Engineering and Integration Co. for their contributions to this study.</a:t>
            </a:r>
            <a:endParaRPr lang="en-US" sz="2400" dirty="0">
              <a:latin typeface="Times" panose="02020603050405020304" pitchFamily="18" charset="0"/>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1715305-4100-45D9-BEB9-01FA2828C8D6}"/>
              </a:ext>
            </a:extLst>
          </p:cNvPr>
          <p:cNvSpPr>
            <a:spLocks noGrp="1"/>
          </p:cNvSpPr>
          <p:nvPr>
            <p:ph type="sldNum" sz="quarter" idx="12"/>
          </p:nvPr>
        </p:nvSpPr>
        <p:spPr/>
        <p:txBody>
          <a:bodyPr/>
          <a:lstStyle/>
          <a:p>
            <a:fld id="{2639B51B-A638-4B54-B132-625CADE439D6}" type="slidenum">
              <a:rPr lang="en-US" smtClean="0"/>
              <a:t>17</a:t>
            </a:fld>
            <a:endParaRPr lang="en-US" dirty="0"/>
          </a:p>
        </p:txBody>
      </p:sp>
    </p:spTree>
    <p:extLst>
      <p:ext uri="{BB962C8B-B14F-4D97-AF65-F5344CB8AC3E}">
        <p14:creationId xmlns:p14="http://schemas.microsoft.com/office/powerpoint/2010/main" val="1592061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4E54D6A-14DB-4F73-BBDF-067B614F92EE}"/>
              </a:ext>
            </a:extLst>
          </p:cNvPr>
          <p:cNvSpPr/>
          <p:nvPr/>
        </p:nvSpPr>
        <p:spPr>
          <a:xfrm>
            <a:off x="384378" y="556920"/>
            <a:ext cx="11381523" cy="4678204"/>
          </a:xfrm>
          <a:prstGeom prst="rect">
            <a:avLst/>
          </a:prstGeom>
        </p:spPr>
        <p:txBody>
          <a:bodyPr wrap="square">
            <a:spAutoFit/>
          </a:bodyPr>
          <a:lstStyle/>
          <a:p>
            <a:pPr>
              <a:spcBef>
                <a:spcPts val="1200"/>
              </a:spcBef>
            </a:pPr>
            <a:r>
              <a:rPr lang="en-US" sz="2400" b="1"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References</a:t>
            </a:r>
          </a:p>
          <a:p>
            <a:pPr>
              <a:spcBef>
                <a:spcPts val="1200"/>
              </a:spcBef>
            </a:pPr>
            <a:endParaRPr lang="en-US" sz="2400" b="1" dirty="0">
              <a:solidFill>
                <a:srgbClr val="000000"/>
              </a:solidFill>
              <a:latin typeface="Times"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tabLst>
                <a:tab pos="360045" algn="l"/>
              </a:tabLst>
            </a:pPr>
            <a:r>
              <a:rPr lang="en-GB" sz="2400" i="1"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Spacecraft Design and Fabrication Requirements for Electronic Packaging and Cabling</a:t>
            </a:r>
            <a:r>
              <a:rPr lang="en-GB"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 JPL D-8208, Rev. I, Section 3.12, 2002.</a:t>
            </a:r>
            <a:endPar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tabLst>
                <a:tab pos="360045" algn="l"/>
              </a:tabLst>
            </a:pPr>
            <a:r>
              <a:rPr lang="en-GB"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SAE International 2019 </a:t>
            </a:r>
            <a:r>
              <a:rPr lang="en-GB"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AS50881™G Wiring Aerospace Vehicle</a:t>
            </a:r>
            <a:r>
              <a:rPr lang="en-GB"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(Warrendale, PA, USA: SAE International).</a:t>
            </a:r>
            <a:endPar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tabLst>
                <a:tab pos="360045" algn="l"/>
              </a:tabLst>
            </a:pPr>
            <a:r>
              <a:rPr lang="en-GB"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Rickman, S L, et al., </a:t>
            </a:r>
            <a:r>
              <a:rPr lang="en-GB" sz="2400" i="1"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Re-Architecting the NASA Wire Derating Approach for Space Applications</a:t>
            </a:r>
            <a:r>
              <a:rPr lang="en-GB"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 NASA/TM-2018-220114, November 2018, pp. 77-88.</a:t>
            </a:r>
            <a:endPar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tabLst>
                <a:tab pos="360045" algn="l"/>
              </a:tabLst>
            </a:pPr>
            <a:r>
              <a:rPr lang="en-GB"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The Society of Plastics Industry, Inc. 2015 </a:t>
            </a:r>
            <a:r>
              <a:rPr lang="en-GB" sz="2400" i="1"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Fact Finding Report on Power over Local Area Network Type Cables</a:t>
            </a:r>
            <a:r>
              <a:rPr lang="en-GB"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 (Washington, DC: The Society of Plastics Industry, Inc.).</a:t>
            </a:r>
            <a:endPar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tabLst>
                <a:tab pos="360045" algn="l"/>
              </a:tabLst>
            </a:pPr>
            <a:r>
              <a:rPr lang="en-GB"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Rickman, S L, Iannello, C J, Heat Transfer Analysis in Wire Bundles for Aerospace Vehicles, </a:t>
            </a:r>
            <a:r>
              <a:rPr lang="en-GB" sz="2400" i="1"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WIT Transactions on Engineering Sciences</a:t>
            </a:r>
            <a:r>
              <a:rPr lang="en-GB"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 Vol. 106, 2016, pp. 55-63.</a:t>
            </a:r>
            <a:endPar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1715305-4100-45D9-BEB9-01FA2828C8D6}"/>
              </a:ext>
            </a:extLst>
          </p:cNvPr>
          <p:cNvSpPr>
            <a:spLocks noGrp="1"/>
          </p:cNvSpPr>
          <p:nvPr>
            <p:ph type="sldNum" sz="quarter" idx="12"/>
          </p:nvPr>
        </p:nvSpPr>
        <p:spPr/>
        <p:txBody>
          <a:bodyPr/>
          <a:lstStyle/>
          <a:p>
            <a:fld id="{2639B51B-A638-4B54-B132-625CADE439D6}" type="slidenum">
              <a:rPr lang="en-US" smtClean="0"/>
              <a:t>18</a:t>
            </a:fld>
            <a:endParaRPr lang="en-US" dirty="0"/>
          </a:p>
        </p:txBody>
      </p:sp>
    </p:spTree>
    <p:extLst>
      <p:ext uri="{BB962C8B-B14F-4D97-AF65-F5344CB8AC3E}">
        <p14:creationId xmlns:p14="http://schemas.microsoft.com/office/powerpoint/2010/main" val="3094777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1715305-4100-45D9-BEB9-01FA2828C8D6}"/>
              </a:ext>
            </a:extLst>
          </p:cNvPr>
          <p:cNvSpPr>
            <a:spLocks noGrp="1"/>
          </p:cNvSpPr>
          <p:nvPr>
            <p:ph type="sldNum" sz="quarter" idx="12"/>
          </p:nvPr>
        </p:nvSpPr>
        <p:spPr/>
        <p:txBody>
          <a:bodyPr/>
          <a:lstStyle/>
          <a:p>
            <a:fld id="{2639B51B-A638-4B54-B132-625CADE439D6}" type="slidenum">
              <a:rPr lang="en-US" smtClean="0"/>
              <a:t>2</a:t>
            </a:fld>
            <a:endParaRPr lang="en-US" dirty="0"/>
          </a:p>
        </p:txBody>
      </p:sp>
      <p:sp>
        <p:nvSpPr>
          <p:cNvPr id="8" name="Rectangle 7">
            <a:extLst>
              <a:ext uri="{FF2B5EF4-FFF2-40B4-BE49-F238E27FC236}">
                <a16:creationId xmlns:a16="http://schemas.microsoft.com/office/drawing/2014/main" id="{C7B1512D-CB17-4405-A354-15DA8AD1721E}"/>
              </a:ext>
            </a:extLst>
          </p:cNvPr>
          <p:cNvSpPr/>
          <p:nvPr/>
        </p:nvSpPr>
        <p:spPr>
          <a:xfrm>
            <a:off x="368709" y="564988"/>
            <a:ext cx="11454581" cy="5370701"/>
          </a:xfrm>
          <a:prstGeom prst="rect">
            <a:avLst/>
          </a:prstGeom>
        </p:spPr>
        <p:txBody>
          <a:bodyPr wrap="square">
            <a:spAutoFit/>
          </a:bodyPr>
          <a:lstStyle/>
          <a:p>
            <a:pPr>
              <a:spcBef>
                <a:spcPts val="1200"/>
              </a:spcBef>
            </a:pPr>
            <a:r>
              <a:rPr lang="en-GB" sz="2400" b="1"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Presentation Contents</a:t>
            </a:r>
          </a:p>
          <a:p>
            <a:pPr>
              <a:spcBef>
                <a:spcPts val="1200"/>
              </a:spcBef>
            </a:pPr>
            <a:endPar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endParaRPr>
          </a:p>
          <a:p>
            <a:pPr marR="0">
              <a:spcBef>
                <a:spcPts val="0"/>
              </a:spcBef>
              <a:spcAft>
                <a:spcPts val="600"/>
              </a:spcAft>
            </a:pPr>
            <a:r>
              <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Background</a:t>
            </a:r>
          </a:p>
          <a:p>
            <a:pPr marR="0">
              <a:spcBef>
                <a:spcPts val="0"/>
              </a:spcBef>
              <a:spcAft>
                <a:spcPts val="600"/>
              </a:spcAft>
            </a:pPr>
            <a:r>
              <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Test</a:t>
            </a:r>
          </a:p>
          <a:p>
            <a:pPr marR="0">
              <a:spcBef>
                <a:spcPts val="0"/>
              </a:spcBef>
              <a:spcAft>
                <a:spcPts val="600"/>
              </a:spcAft>
            </a:pPr>
            <a:r>
              <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	Test Apparatus</a:t>
            </a:r>
          </a:p>
          <a:p>
            <a:pPr marR="0">
              <a:spcBef>
                <a:spcPts val="0"/>
              </a:spcBef>
              <a:spcAft>
                <a:spcPts val="600"/>
              </a:spcAft>
            </a:pPr>
            <a:r>
              <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	Test Design</a:t>
            </a:r>
          </a:p>
          <a:p>
            <a:pPr marR="0">
              <a:spcBef>
                <a:spcPts val="0"/>
              </a:spcBef>
              <a:spcAft>
                <a:spcPts val="600"/>
              </a:spcAft>
            </a:pPr>
            <a:r>
              <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Analysis</a:t>
            </a:r>
          </a:p>
          <a:p>
            <a:pPr marR="0">
              <a:spcBef>
                <a:spcPts val="0"/>
              </a:spcBef>
              <a:spcAft>
                <a:spcPts val="600"/>
              </a:spcAft>
            </a:pPr>
            <a:r>
              <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	Physics-Based Models and Correlation to Test Data</a:t>
            </a:r>
          </a:p>
          <a:p>
            <a:pPr marR="0">
              <a:spcBef>
                <a:spcPts val="0"/>
              </a:spcBef>
              <a:spcAft>
                <a:spcPts val="600"/>
              </a:spcAft>
            </a:pPr>
            <a:r>
              <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	Regression Model</a:t>
            </a:r>
          </a:p>
          <a:p>
            <a:pPr marR="0">
              <a:spcBef>
                <a:spcPts val="0"/>
              </a:spcBef>
              <a:spcAft>
                <a:spcPts val="600"/>
              </a:spcAft>
            </a:pPr>
            <a:r>
              <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Concluding Remarks</a:t>
            </a:r>
          </a:p>
          <a:p>
            <a:pPr marR="0">
              <a:spcBef>
                <a:spcPts val="0"/>
              </a:spcBef>
              <a:spcAft>
                <a:spcPts val="600"/>
              </a:spcAft>
            </a:pPr>
            <a:r>
              <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Acknowledgements</a:t>
            </a:r>
          </a:p>
          <a:p>
            <a:pPr marR="0">
              <a:spcBef>
                <a:spcPts val="0"/>
              </a:spcBef>
              <a:spcAft>
                <a:spcPts val="600"/>
              </a:spcAft>
            </a:pPr>
            <a:r>
              <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References</a:t>
            </a:r>
          </a:p>
        </p:txBody>
      </p:sp>
    </p:spTree>
    <p:extLst>
      <p:ext uri="{BB962C8B-B14F-4D97-AF65-F5344CB8AC3E}">
        <p14:creationId xmlns:p14="http://schemas.microsoft.com/office/powerpoint/2010/main" val="1709366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1715305-4100-45D9-BEB9-01FA2828C8D6}"/>
              </a:ext>
            </a:extLst>
          </p:cNvPr>
          <p:cNvSpPr>
            <a:spLocks noGrp="1"/>
          </p:cNvSpPr>
          <p:nvPr>
            <p:ph type="sldNum" sz="quarter" idx="12"/>
          </p:nvPr>
        </p:nvSpPr>
        <p:spPr/>
        <p:txBody>
          <a:bodyPr/>
          <a:lstStyle/>
          <a:p>
            <a:fld id="{2639B51B-A638-4B54-B132-625CADE439D6}" type="slidenum">
              <a:rPr lang="en-US" smtClean="0"/>
              <a:t>3</a:t>
            </a:fld>
            <a:endParaRPr lang="en-US" dirty="0"/>
          </a:p>
        </p:txBody>
      </p:sp>
      <p:sp>
        <p:nvSpPr>
          <p:cNvPr id="2" name="Rectangle 1">
            <a:extLst>
              <a:ext uri="{FF2B5EF4-FFF2-40B4-BE49-F238E27FC236}">
                <a16:creationId xmlns:a16="http://schemas.microsoft.com/office/drawing/2014/main" id="{0281DEB5-559F-4914-AD62-707ACB2C21F4}"/>
              </a:ext>
            </a:extLst>
          </p:cNvPr>
          <p:cNvSpPr/>
          <p:nvPr/>
        </p:nvSpPr>
        <p:spPr>
          <a:xfrm>
            <a:off x="368709" y="564988"/>
            <a:ext cx="11454581" cy="4898777"/>
          </a:xfrm>
          <a:prstGeom prst="rect">
            <a:avLst/>
          </a:prstGeom>
        </p:spPr>
        <p:txBody>
          <a:bodyPr wrap="square">
            <a:spAutoFit/>
          </a:bodyPr>
          <a:lstStyle/>
          <a:p>
            <a:pPr>
              <a:spcBef>
                <a:spcPts val="1200"/>
              </a:spcBef>
            </a:pPr>
            <a:r>
              <a:rPr lang="en-GB" sz="2400" b="1"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Background</a:t>
            </a:r>
          </a:p>
          <a:p>
            <a:pPr>
              <a:spcBef>
                <a:spcPts val="1200"/>
              </a:spcBef>
            </a:pPr>
            <a:endPar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endParaRPr>
          </a:p>
          <a:p>
            <a:pPr marR="0">
              <a:spcBef>
                <a:spcPts val="0"/>
              </a:spcBef>
              <a:spcAft>
                <a:spcPts val="2270"/>
              </a:spcAft>
            </a:pPr>
            <a:r>
              <a:rPr lang="en-GB"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Determining wire and wire bundle amperage capacity (i.e., “ampacity”) currently relies on the use of standards to derate wire ampacity when in a bundle configuration.  </a:t>
            </a:r>
          </a:p>
          <a:p>
            <a:pPr marR="0">
              <a:spcBef>
                <a:spcPts val="0"/>
              </a:spcBef>
              <a:spcAft>
                <a:spcPts val="2270"/>
              </a:spcAft>
            </a:pPr>
            <a:r>
              <a:rPr lang="en-GB"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The feasibility of developing physics-based and regression thermal models of single wires and wire bundles to determine ampacity using a customized test apparatus was investigated during a pathfinder study. </a:t>
            </a:r>
          </a:p>
          <a:p>
            <a:r>
              <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A wire bundle test apparatus was developed for measuring the temperatures of single wires and wire bundles and collected wire conductor temperature data under high vacuum and atmospheric conditions and varying environmental temperatures and currents for the two most common wire types used on spacecraft. </a:t>
            </a:r>
          </a:p>
        </p:txBody>
      </p:sp>
    </p:spTree>
    <p:extLst>
      <p:ext uri="{BB962C8B-B14F-4D97-AF65-F5344CB8AC3E}">
        <p14:creationId xmlns:p14="http://schemas.microsoft.com/office/powerpoint/2010/main" val="230690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1715305-4100-45D9-BEB9-01FA2828C8D6}"/>
              </a:ext>
            </a:extLst>
          </p:cNvPr>
          <p:cNvSpPr>
            <a:spLocks noGrp="1"/>
          </p:cNvSpPr>
          <p:nvPr>
            <p:ph type="sldNum" sz="quarter" idx="12"/>
          </p:nvPr>
        </p:nvSpPr>
        <p:spPr/>
        <p:txBody>
          <a:bodyPr/>
          <a:lstStyle/>
          <a:p>
            <a:fld id="{2639B51B-A638-4B54-B132-625CADE439D6}" type="slidenum">
              <a:rPr lang="en-US" smtClean="0"/>
              <a:t>4</a:t>
            </a:fld>
            <a:endParaRPr lang="en-US" dirty="0"/>
          </a:p>
        </p:txBody>
      </p:sp>
      <p:sp>
        <p:nvSpPr>
          <p:cNvPr id="2" name="Rectangle 1">
            <a:extLst>
              <a:ext uri="{FF2B5EF4-FFF2-40B4-BE49-F238E27FC236}">
                <a16:creationId xmlns:a16="http://schemas.microsoft.com/office/drawing/2014/main" id="{0281DEB5-559F-4914-AD62-707ACB2C21F4}"/>
              </a:ext>
            </a:extLst>
          </p:cNvPr>
          <p:cNvSpPr/>
          <p:nvPr/>
        </p:nvSpPr>
        <p:spPr>
          <a:xfrm>
            <a:off x="368709" y="564988"/>
            <a:ext cx="11454581" cy="5632311"/>
          </a:xfrm>
          <a:prstGeom prst="rect">
            <a:avLst/>
          </a:prstGeom>
        </p:spPr>
        <p:txBody>
          <a:bodyPr wrap="square">
            <a:spAutoFit/>
          </a:bodyPr>
          <a:lstStyle/>
          <a:p>
            <a:pPr>
              <a:spcBef>
                <a:spcPts val="1200"/>
              </a:spcBef>
            </a:pPr>
            <a:r>
              <a:rPr lang="en-GB" sz="2400" b="1"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Background (continued)</a:t>
            </a:r>
          </a:p>
          <a:p>
            <a:pPr algn="just"/>
            <a:endPar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endParaRPr>
          </a:p>
          <a:p>
            <a:pPr algn="just"/>
            <a:r>
              <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Physics-based thermal models of single wires and wire bundles were developed and demonstrated. </a:t>
            </a:r>
          </a:p>
          <a:p>
            <a:pPr algn="just"/>
            <a:endPar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endParaRPr>
          </a:p>
          <a:p>
            <a:pPr algn="just"/>
            <a:r>
              <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Predictions were validated by comparing analysis results with the experimental data. </a:t>
            </a:r>
          </a:p>
          <a:p>
            <a:pPr algn="just"/>
            <a:endPar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endParaRPr>
          </a:p>
          <a:p>
            <a:pPr algn="just"/>
            <a:r>
              <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Test results also correlated well with published wire bundle derating standards [1] and [2]. </a:t>
            </a:r>
          </a:p>
          <a:p>
            <a:pPr algn="just"/>
            <a:endPar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endParaRPr>
          </a:p>
          <a:p>
            <a:pPr algn="just"/>
            <a:r>
              <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A regression model was developed that could accurately predict the data.</a:t>
            </a:r>
          </a:p>
          <a:p>
            <a:pPr algn="just"/>
            <a:endPar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endParaRPr>
          </a:p>
          <a:p>
            <a:pPr algn="just"/>
            <a:r>
              <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If successful, and ultimately matured and validated, these models could supplant reliance on current standards’ narrow tables to derate allowable current flow so as to prevent exceeding wire temperature limits due to resistive heat dissipation within the wires or wire bundles.</a:t>
            </a:r>
          </a:p>
          <a:p>
            <a:pPr algn="just"/>
            <a:endPar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7706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1326F8A-A0CF-47E1-8625-D815195CB4FA}"/>
              </a:ext>
            </a:extLst>
          </p:cNvPr>
          <p:cNvSpPr/>
          <p:nvPr/>
        </p:nvSpPr>
        <p:spPr>
          <a:xfrm>
            <a:off x="373626" y="548409"/>
            <a:ext cx="6216741" cy="6001643"/>
          </a:xfrm>
          <a:prstGeom prst="rect">
            <a:avLst/>
          </a:prstGeom>
        </p:spPr>
        <p:txBody>
          <a:bodyPr wrap="square">
            <a:spAutoFit/>
          </a:bodyPr>
          <a:lstStyle/>
          <a:p>
            <a:pPr marR="0" lvl="0">
              <a:spcBef>
                <a:spcPts val="1200"/>
              </a:spcBef>
              <a:spcAft>
                <a:spcPts val="0"/>
              </a:spcAft>
            </a:pPr>
            <a:r>
              <a:rPr lang="en-GB" sz="2400" b="1"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Test Apparatus</a:t>
            </a:r>
            <a:endParaRPr lang="en-US" sz="2400" b="1" dirty="0">
              <a:solidFill>
                <a:srgbClr val="000000"/>
              </a:solidFill>
              <a:latin typeface="Times" panose="02020603050405020304" pitchFamily="18" charset="0"/>
              <a:ea typeface="Times New Roman" panose="02020603050405020304" pitchFamily="18" charset="0"/>
              <a:cs typeface="Times New Roman" panose="02020603050405020304" pitchFamily="18" charset="0"/>
            </a:endParaRPr>
          </a:p>
          <a:p>
            <a:endParaRPr lang="en-GB" sz="2400" dirty="0">
              <a:latin typeface="Times" panose="02020603050405020304" pitchFamily="18" charset="0"/>
              <a:ea typeface="Times New Roman" panose="02020603050405020304" pitchFamily="18" charset="0"/>
              <a:cs typeface="Times New Roman" panose="02020603050405020304" pitchFamily="18" charset="0"/>
            </a:endParaRPr>
          </a:p>
          <a:p>
            <a:r>
              <a:rPr lang="en-GB" sz="2400" dirty="0">
                <a:latin typeface="Times" panose="02020603050405020304" pitchFamily="18" charset="0"/>
                <a:ea typeface="Times New Roman" panose="02020603050405020304" pitchFamily="18" charset="0"/>
                <a:cs typeface="Times New Roman" panose="02020603050405020304" pitchFamily="18" charset="0"/>
              </a:rPr>
              <a:t>Test apparatus developed to measure the temperature of a single wire or wire bundle carrying varying levels of DC electrical current in a controlled vacuum and thermal environment. </a:t>
            </a:r>
          </a:p>
          <a:p>
            <a:endParaRPr lang="en-GB" sz="2400" dirty="0">
              <a:latin typeface="Times" panose="02020603050405020304" pitchFamily="18" charset="0"/>
              <a:ea typeface="Times New Roman" panose="02020603050405020304" pitchFamily="18" charset="0"/>
              <a:cs typeface="Times New Roman" panose="02020603050405020304" pitchFamily="18" charset="0"/>
            </a:endParaRPr>
          </a:p>
          <a:p>
            <a:r>
              <a:rPr lang="en-GB" sz="2400" dirty="0">
                <a:latin typeface="Times" panose="02020603050405020304" pitchFamily="18" charset="0"/>
                <a:ea typeface="Times New Roman" panose="02020603050405020304" pitchFamily="18" charset="0"/>
                <a:cs typeface="Times New Roman" panose="02020603050405020304" pitchFamily="18" charset="0"/>
              </a:rPr>
              <a:t>Apparatus was designed to simulate an infinitely long wire carrying a fixed current in a uniform thermal environment at steady state conditions. </a:t>
            </a:r>
          </a:p>
          <a:p>
            <a:endParaRPr lang="en-GB" sz="2400" dirty="0">
              <a:latin typeface="Times" panose="02020603050405020304" pitchFamily="18" charset="0"/>
              <a:ea typeface="Times New Roman" panose="02020603050405020304" pitchFamily="18" charset="0"/>
              <a:cs typeface="Times New Roman" panose="02020603050405020304" pitchFamily="18" charset="0"/>
            </a:endParaRPr>
          </a:p>
          <a:p>
            <a:r>
              <a:rPr lang="en-GB" sz="2400" dirty="0">
                <a:latin typeface="Times" panose="02020603050405020304" pitchFamily="18" charset="0"/>
                <a:ea typeface="Times New Roman" panose="02020603050405020304" pitchFamily="18" charset="0"/>
                <a:cs typeface="Times New Roman" panose="02020603050405020304" pitchFamily="18" charset="0"/>
              </a:rPr>
              <a:t>Test configuration consisted of a wire/wire bundle test article suspended in a temperature-controlled shroud within a pressure-controlled (i.e., vacuum) chamber. </a:t>
            </a:r>
          </a:p>
          <a:p>
            <a:endParaRPr lang="en-GB" sz="2400" dirty="0">
              <a:latin typeface="Times" panose="02020603050405020304" pitchFamily="18" charset="0"/>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1715305-4100-45D9-BEB9-01FA2828C8D6}"/>
              </a:ext>
            </a:extLst>
          </p:cNvPr>
          <p:cNvSpPr>
            <a:spLocks noGrp="1"/>
          </p:cNvSpPr>
          <p:nvPr>
            <p:ph type="sldNum" sz="quarter" idx="12"/>
          </p:nvPr>
        </p:nvSpPr>
        <p:spPr/>
        <p:txBody>
          <a:bodyPr/>
          <a:lstStyle/>
          <a:p>
            <a:fld id="{2639B51B-A638-4B54-B132-625CADE439D6}" type="slidenum">
              <a:rPr lang="en-US" smtClean="0"/>
              <a:t>5</a:t>
            </a:fld>
            <a:endParaRPr lang="en-US" dirty="0"/>
          </a:p>
        </p:txBody>
      </p:sp>
      <p:pic>
        <p:nvPicPr>
          <p:cNvPr id="5" name="Picture 4" descr="C:\Users\bfurst\Desktop\NESC - Wire Harness Thermal Testing\NESC Collaboration (7-2017)\TEST DATA\WIRE BUNDLE PICTURES\20 AWG TKT 32-WIRE BUNDLE BEFORE TESTING\IMG_0486.JPG">
            <a:extLst>
              <a:ext uri="{FF2B5EF4-FFF2-40B4-BE49-F238E27FC236}">
                <a16:creationId xmlns:a16="http://schemas.microsoft.com/office/drawing/2014/main" id="{B262E523-3D42-47B9-89E9-58CDCE92C28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90368" y="1481157"/>
            <a:ext cx="5117558" cy="3839292"/>
          </a:xfrm>
          <a:prstGeom prst="rect">
            <a:avLst/>
          </a:prstGeom>
          <a:noFill/>
          <a:ln>
            <a:noFill/>
          </a:ln>
        </p:spPr>
      </p:pic>
      <p:sp>
        <p:nvSpPr>
          <p:cNvPr id="3" name="Rectangle 2">
            <a:extLst>
              <a:ext uri="{FF2B5EF4-FFF2-40B4-BE49-F238E27FC236}">
                <a16:creationId xmlns:a16="http://schemas.microsoft.com/office/drawing/2014/main" id="{5448DCB1-9EE7-497E-B4CE-68B80395D331}"/>
              </a:ext>
            </a:extLst>
          </p:cNvPr>
          <p:cNvSpPr/>
          <p:nvPr/>
        </p:nvSpPr>
        <p:spPr>
          <a:xfrm>
            <a:off x="6896823" y="5519752"/>
            <a:ext cx="4811103" cy="830997"/>
          </a:xfrm>
          <a:prstGeom prst="rect">
            <a:avLst/>
          </a:prstGeom>
        </p:spPr>
        <p:txBody>
          <a:bodyPr wrap="square">
            <a:spAutoFit/>
          </a:bodyPr>
          <a:lstStyle/>
          <a:p>
            <a:pPr algn="ctr"/>
            <a:r>
              <a:rPr lang="en-GB" sz="2400" b="1" dirty="0">
                <a:latin typeface="Times" panose="02020603050405020304" pitchFamily="18" charset="0"/>
                <a:ea typeface="Times New Roman" panose="02020603050405020304" pitchFamily="18" charset="0"/>
                <a:cs typeface="Times New Roman" panose="02020603050405020304" pitchFamily="18" charset="0"/>
              </a:rPr>
              <a:t>Test shroud interior with a wire bundle test article</a:t>
            </a:r>
            <a:endParaRPr lang="en-US" sz="2400" b="1" dirty="0"/>
          </a:p>
        </p:txBody>
      </p:sp>
      <p:sp>
        <p:nvSpPr>
          <p:cNvPr id="6" name="TextBox 5">
            <a:extLst>
              <a:ext uri="{FF2B5EF4-FFF2-40B4-BE49-F238E27FC236}">
                <a16:creationId xmlns:a16="http://schemas.microsoft.com/office/drawing/2014/main" id="{DE47681D-5D10-42CA-A3B6-E201900C4BA9}"/>
              </a:ext>
            </a:extLst>
          </p:cNvPr>
          <p:cNvSpPr txBox="1"/>
          <p:nvPr/>
        </p:nvSpPr>
        <p:spPr>
          <a:xfrm>
            <a:off x="6416653" y="1075886"/>
            <a:ext cx="1508148" cy="923330"/>
          </a:xfrm>
          <a:prstGeom prst="rect">
            <a:avLst/>
          </a:prstGeom>
          <a:solidFill>
            <a:schemeClr val="bg1"/>
          </a:solidFill>
        </p:spPr>
        <p:txBody>
          <a:bodyPr wrap="square" rtlCol="0">
            <a:spAutoFit/>
          </a:bodyPr>
          <a:lstStyle/>
          <a:p>
            <a:r>
              <a:rPr lang="en-US" b="1" dirty="0">
                <a:solidFill>
                  <a:srgbClr val="FF0000"/>
                </a:solidFill>
              </a:rPr>
              <a:t>Temperature controlled shroud</a:t>
            </a:r>
          </a:p>
        </p:txBody>
      </p:sp>
      <p:sp>
        <p:nvSpPr>
          <p:cNvPr id="7" name="TextBox 6">
            <a:extLst>
              <a:ext uri="{FF2B5EF4-FFF2-40B4-BE49-F238E27FC236}">
                <a16:creationId xmlns:a16="http://schemas.microsoft.com/office/drawing/2014/main" id="{24B25DE3-7717-441E-96A9-DDA93ABF8226}"/>
              </a:ext>
            </a:extLst>
          </p:cNvPr>
          <p:cNvSpPr txBox="1"/>
          <p:nvPr/>
        </p:nvSpPr>
        <p:spPr>
          <a:xfrm>
            <a:off x="8234010" y="1038678"/>
            <a:ext cx="1431100" cy="646331"/>
          </a:xfrm>
          <a:prstGeom prst="rect">
            <a:avLst/>
          </a:prstGeom>
          <a:solidFill>
            <a:schemeClr val="bg1"/>
          </a:solidFill>
        </p:spPr>
        <p:txBody>
          <a:bodyPr wrap="square" rtlCol="0">
            <a:spAutoFit/>
          </a:bodyPr>
          <a:lstStyle/>
          <a:p>
            <a:r>
              <a:rPr lang="en-US" b="1" dirty="0">
                <a:solidFill>
                  <a:srgbClr val="FF0000"/>
                </a:solidFill>
              </a:rPr>
              <a:t>Wire bundle test article</a:t>
            </a:r>
          </a:p>
        </p:txBody>
      </p:sp>
      <p:cxnSp>
        <p:nvCxnSpPr>
          <p:cNvPr id="9" name="Straight Arrow Connector 8">
            <a:extLst>
              <a:ext uri="{FF2B5EF4-FFF2-40B4-BE49-F238E27FC236}">
                <a16:creationId xmlns:a16="http://schemas.microsoft.com/office/drawing/2014/main" id="{F31948E8-06D7-4F64-BF17-CEFF493D67CC}"/>
              </a:ext>
            </a:extLst>
          </p:cNvPr>
          <p:cNvCxnSpPr>
            <a:stCxn id="6" idx="2"/>
          </p:cNvCxnSpPr>
          <p:nvPr/>
        </p:nvCxnSpPr>
        <p:spPr>
          <a:xfrm>
            <a:off x="7170727" y="1999216"/>
            <a:ext cx="183802" cy="31136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E300E389-EC25-4F29-A243-BD74279BF28B}"/>
              </a:ext>
            </a:extLst>
          </p:cNvPr>
          <p:cNvCxnSpPr>
            <a:cxnSpLocks/>
          </p:cNvCxnSpPr>
          <p:nvPr/>
        </p:nvCxnSpPr>
        <p:spPr>
          <a:xfrm flipH="1">
            <a:off x="7924803" y="1685009"/>
            <a:ext cx="967329" cy="124500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0999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1326F8A-A0CF-47E1-8625-D815195CB4FA}"/>
              </a:ext>
            </a:extLst>
          </p:cNvPr>
          <p:cNvSpPr/>
          <p:nvPr/>
        </p:nvSpPr>
        <p:spPr>
          <a:xfrm>
            <a:off x="375130" y="552509"/>
            <a:ext cx="11448160" cy="2677656"/>
          </a:xfrm>
          <a:prstGeom prst="rect">
            <a:avLst/>
          </a:prstGeom>
        </p:spPr>
        <p:txBody>
          <a:bodyPr wrap="square">
            <a:spAutoFit/>
          </a:bodyPr>
          <a:lstStyle/>
          <a:p>
            <a:pPr marR="0" lvl="0">
              <a:spcBef>
                <a:spcPts val="1200"/>
              </a:spcBef>
              <a:spcAft>
                <a:spcPts val="0"/>
              </a:spcAft>
            </a:pPr>
            <a:r>
              <a:rPr lang="en-GB" sz="2400" b="1"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Test Apparatus (continued)</a:t>
            </a:r>
            <a:endParaRPr lang="en-US" sz="2400" b="1" dirty="0">
              <a:solidFill>
                <a:srgbClr val="000000"/>
              </a:solidFill>
              <a:latin typeface="Times" panose="02020603050405020304" pitchFamily="18" charset="0"/>
              <a:ea typeface="Times New Roman" panose="02020603050405020304" pitchFamily="18" charset="0"/>
              <a:cs typeface="Times New Roman" panose="02020603050405020304" pitchFamily="18" charset="0"/>
            </a:endParaRPr>
          </a:p>
          <a:p>
            <a:endParaRPr lang="en-GB" sz="2400" dirty="0">
              <a:latin typeface="Times" panose="02020603050405020304" pitchFamily="18" charset="0"/>
              <a:ea typeface="Times New Roman" panose="02020603050405020304" pitchFamily="18" charset="0"/>
              <a:cs typeface="Times New Roman" panose="02020603050405020304" pitchFamily="18" charset="0"/>
            </a:endParaRPr>
          </a:p>
          <a:p>
            <a:r>
              <a:rPr lang="en-GB" sz="2400" dirty="0">
                <a:latin typeface="Times" panose="02020603050405020304" pitchFamily="18" charset="0"/>
                <a:ea typeface="Times New Roman" panose="02020603050405020304" pitchFamily="18" charset="0"/>
                <a:cs typeface="Times New Roman" panose="02020603050405020304" pitchFamily="18" charset="0"/>
              </a:rPr>
              <a:t>A DC power supply was used to control the current flowing through the wire.  </a:t>
            </a:r>
          </a:p>
          <a:p>
            <a:endParaRPr lang="en-GB" sz="2400" dirty="0">
              <a:latin typeface="Times" panose="02020603050405020304" pitchFamily="18" charset="0"/>
              <a:ea typeface="Times New Roman" panose="02020603050405020304" pitchFamily="18" charset="0"/>
              <a:cs typeface="Times New Roman" panose="02020603050405020304" pitchFamily="18" charset="0"/>
            </a:endParaRPr>
          </a:p>
          <a:p>
            <a:r>
              <a:rPr lang="en-GB" sz="2400" dirty="0">
                <a:latin typeface="Times" panose="02020603050405020304" pitchFamily="18" charset="0"/>
                <a:ea typeface="Times New Roman" panose="02020603050405020304" pitchFamily="18" charset="0"/>
                <a:cs typeface="Times New Roman" panose="02020603050405020304" pitchFamily="18" charset="0"/>
              </a:rPr>
              <a:t>Fine gauge thermocouples soldered directly onto the conductors measured wire/wire bundle temperatures. </a:t>
            </a:r>
          </a:p>
          <a:p>
            <a:endParaRPr lang="en-GB" sz="2400" dirty="0">
              <a:latin typeface="Times" panose="02020603050405020304" pitchFamily="18" charset="0"/>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1715305-4100-45D9-BEB9-01FA2828C8D6}"/>
              </a:ext>
            </a:extLst>
          </p:cNvPr>
          <p:cNvSpPr>
            <a:spLocks noGrp="1"/>
          </p:cNvSpPr>
          <p:nvPr>
            <p:ph type="sldNum" sz="quarter" idx="12"/>
          </p:nvPr>
        </p:nvSpPr>
        <p:spPr/>
        <p:txBody>
          <a:bodyPr/>
          <a:lstStyle/>
          <a:p>
            <a:fld id="{2639B51B-A638-4B54-B132-625CADE439D6}" type="slidenum">
              <a:rPr lang="en-US" smtClean="0"/>
              <a:t>6</a:t>
            </a:fld>
            <a:endParaRPr lang="en-US" dirty="0"/>
          </a:p>
        </p:txBody>
      </p:sp>
      <p:pic>
        <p:nvPicPr>
          <p:cNvPr id="5" name="Picture 4">
            <a:extLst>
              <a:ext uri="{FF2B5EF4-FFF2-40B4-BE49-F238E27FC236}">
                <a16:creationId xmlns:a16="http://schemas.microsoft.com/office/drawing/2014/main" id="{992457A5-D6CA-411E-B1AE-64CBA2E145C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1323" y="2850118"/>
            <a:ext cx="6994869" cy="3251462"/>
          </a:xfrm>
          <a:prstGeom prst="rect">
            <a:avLst/>
          </a:prstGeom>
          <a:ln>
            <a:noFill/>
          </a:ln>
        </p:spPr>
      </p:pic>
      <p:sp>
        <p:nvSpPr>
          <p:cNvPr id="3" name="Rectangle 2">
            <a:extLst>
              <a:ext uri="{FF2B5EF4-FFF2-40B4-BE49-F238E27FC236}">
                <a16:creationId xmlns:a16="http://schemas.microsoft.com/office/drawing/2014/main" id="{AA2BCCDC-A242-43B6-BBDE-61B05B5ADA97}"/>
              </a:ext>
            </a:extLst>
          </p:cNvPr>
          <p:cNvSpPr/>
          <p:nvPr/>
        </p:nvSpPr>
        <p:spPr>
          <a:xfrm>
            <a:off x="3581401" y="6041846"/>
            <a:ext cx="5514715" cy="461665"/>
          </a:xfrm>
          <a:prstGeom prst="rect">
            <a:avLst/>
          </a:prstGeom>
        </p:spPr>
        <p:txBody>
          <a:bodyPr wrap="none">
            <a:spAutoFit/>
          </a:bodyPr>
          <a:lstStyle/>
          <a:p>
            <a:r>
              <a:rPr lang="en-GB" sz="2400" b="1" dirty="0">
                <a:latin typeface="Times" panose="02020603050405020304" pitchFamily="18" charset="0"/>
                <a:ea typeface="Times New Roman" panose="02020603050405020304" pitchFamily="18" charset="0"/>
                <a:cs typeface="Times New Roman" panose="02020603050405020304" pitchFamily="18" charset="0"/>
              </a:rPr>
              <a:t>Wire harness thermal test bed schematic</a:t>
            </a:r>
            <a:endParaRPr lang="en-US" sz="2400" b="1" dirty="0"/>
          </a:p>
        </p:txBody>
      </p:sp>
    </p:spTree>
    <p:extLst>
      <p:ext uri="{BB962C8B-B14F-4D97-AF65-F5344CB8AC3E}">
        <p14:creationId xmlns:p14="http://schemas.microsoft.com/office/powerpoint/2010/main" val="529268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91326F8A-A0CF-47E1-8625-D815195CB4FA}"/>
                  </a:ext>
                </a:extLst>
              </p:cNvPr>
              <p:cNvSpPr/>
              <p:nvPr/>
            </p:nvSpPr>
            <p:spPr>
              <a:xfrm>
                <a:off x="373626" y="547599"/>
                <a:ext cx="11297264" cy="5262979"/>
              </a:xfrm>
              <a:prstGeom prst="rect">
                <a:avLst/>
              </a:prstGeom>
            </p:spPr>
            <p:txBody>
              <a:bodyPr wrap="square">
                <a:spAutoFit/>
              </a:bodyPr>
              <a:lstStyle/>
              <a:p>
                <a:pPr marR="0" lvl="0">
                  <a:spcBef>
                    <a:spcPts val="1200"/>
                  </a:spcBef>
                  <a:spcAft>
                    <a:spcPts val="0"/>
                  </a:spcAft>
                </a:pPr>
                <a:r>
                  <a:rPr lang="en-GB" sz="2400" b="1"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Test Apparatus (continued)</a:t>
                </a:r>
                <a:endParaRPr lang="en-US" sz="2400" b="1" dirty="0">
                  <a:solidFill>
                    <a:srgbClr val="000000"/>
                  </a:solidFill>
                  <a:latin typeface="Times" panose="02020603050405020304" pitchFamily="18" charset="0"/>
                  <a:ea typeface="Times New Roman" panose="02020603050405020304" pitchFamily="18" charset="0"/>
                  <a:cs typeface="Times New Roman" panose="02020603050405020304" pitchFamily="18" charset="0"/>
                </a:endParaRPr>
              </a:p>
              <a:p>
                <a:endParaRPr lang="en-GB" sz="2400" dirty="0">
                  <a:latin typeface="Times" panose="02020603050405020304" pitchFamily="18" charset="0"/>
                  <a:ea typeface="Times New Roman" panose="02020603050405020304" pitchFamily="18" charset="0"/>
                  <a:cs typeface="Times New Roman" panose="02020603050405020304" pitchFamily="18" charset="0"/>
                </a:endParaRPr>
              </a:p>
              <a:p>
                <a:r>
                  <a:rPr lang="en-GB" sz="2400" dirty="0">
                    <a:latin typeface="Times" panose="02020603050405020304" pitchFamily="18" charset="0"/>
                    <a:ea typeface="Times New Roman" panose="02020603050405020304" pitchFamily="18" charset="0"/>
                    <a:cs typeface="Times New Roman" panose="02020603050405020304" pitchFamily="18" charset="0"/>
                  </a:rPr>
                  <a:t>Particular care was taken to ensure accurate environmental control and reliable measurement data. </a:t>
                </a:r>
              </a:p>
              <a:p>
                <a:endParaRPr lang="en-GB" sz="2400" dirty="0">
                  <a:latin typeface="Times" panose="02020603050405020304" pitchFamily="18" charset="0"/>
                  <a:ea typeface="Times New Roman" panose="02020603050405020304" pitchFamily="18" charset="0"/>
                  <a:cs typeface="Times New Roman" panose="02020603050405020304" pitchFamily="18" charset="0"/>
                </a:endParaRPr>
              </a:p>
              <a:p>
                <a:r>
                  <a:rPr lang="en-GB" sz="2400" dirty="0">
                    <a:latin typeface="Times" panose="02020603050405020304" pitchFamily="18" charset="0"/>
                    <a:ea typeface="Times New Roman" panose="02020603050405020304" pitchFamily="18" charset="0"/>
                    <a:cs typeface="Times New Roman" panose="02020603050405020304" pitchFamily="18" charset="0"/>
                  </a:rPr>
                  <a:t>The test facility was capable of sustaining a vacuum of less than  </a:t>
                </a:r>
                <a14:m>
                  <m:oMath xmlns:m="http://schemas.openxmlformats.org/officeDocument/2006/math">
                    <m:r>
                      <a:rPr lang="en-GB" sz="2400">
                        <a:latin typeface="Cambria Math" panose="02040503050406030204" pitchFamily="18" charset="0"/>
                        <a:ea typeface="Times New Roman" panose="02020603050405020304" pitchFamily="18" charset="0"/>
                        <a:cs typeface="Times New Roman" panose="02020603050405020304" pitchFamily="18" charset="0"/>
                      </a:rPr>
                      <m:t>1×</m:t>
                    </m:r>
                    <m:sSup>
                      <m:sSupPr>
                        <m:ctrlPr>
                          <a:rPr lang="en-US" sz="2400" i="1">
                            <a:effectLst/>
                            <a:latin typeface="Cambria Math" panose="02040503050406030204" pitchFamily="18" charset="0"/>
                          </a:rPr>
                        </m:ctrlPr>
                      </m:sSupPr>
                      <m:e>
                        <m:r>
                          <a:rPr lang="en-GB" sz="2400">
                            <a:latin typeface="Cambria Math" panose="02040503050406030204" pitchFamily="18" charset="0"/>
                            <a:ea typeface="Times New Roman" panose="02020603050405020304" pitchFamily="18" charset="0"/>
                            <a:cs typeface="Times New Roman" panose="02020603050405020304" pitchFamily="18" charset="0"/>
                          </a:rPr>
                          <m:t>10</m:t>
                        </m:r>
                      </m:e>
                      <m:sup>
                        <m:r>
                          <a:rPr lang="en-GB" sz="2400" i="1">
                            <a:latin typeface="Cambria Math" panose="02040503050406030204" pitchFamily="18" charset="0"/>
                            <a:ea typeface="Times New Roman" panose="02020603050405020304" pitchFamily="18" charset="0"/>
                            <a:cs typeface="Times New Roman" panose="02020603050405020304" pitchFamily="18" charset="0"/>
                          </a:rPr>
                          <m:t>−</m:t>
                        </m:r>
                        <m:r>
                          <a:rPr lang="en-GB" sz="2400">
                            <a:latin typeface="Cambria Math" panose="02040503050406030204" pitchFamily="18" charset="0"/>
                            <a:ea typeface="Times New Roman" panose="02020603050405020304" pitchFamily="18" charset="0"/>
                            <a:cs typeface="Times New Roman" panose="02020603050405020304" pitchFamily="18" charset="0"/>
                          </a:rPr>
                          <m:t>6</m:t>
                        </m:r>
                      </m:sup>
                    </m:sSup>
                  </m:oMath>
                </a14:m>
                <a:r>
                  <a:rPr lang="en-GB" sz="2400" dirty="0">
                    <a:latin typeface="Times" panose="02020603050405020304" pitchFamily="18" charset="0"/>
                    <a:ea typeface="Times New Roman" panose="02020603050405020304" pitchFamily="18" charset="0"/>
                    <a:cs typeface="Times New Roman" panose="02020603050405020304" pitchFamily="18" charset="0"/>
                  </a:rPr>
                  <a:t> Torr and controlling shroud temperature from ‑50 °C to +75 °C with a maximum temperature differential of 5 °C across the shroud. </a:t>
                </a:r>
              </a:p>
              <a:p>
                <a:endParaRPr lang="en-GB" sz="2400" dirty="0">
                  <a:latin typeface="Times" panose="02020603050405020304" pitchFamily="18" charset="0"/>
                  <a:ea typeface="Times New Roman" panose="02020603050405020304" pitchFamily="18" charset="0"/>
                  <a:cs typeface="Times New Roman" panose="02020603050405020304" pitchFamily="18" charset="0"/>
                </a:endParaRPr>
              </a:p>
              <a:p>
                <a:r>
                  <a:rPr lang="en-GB" sz="2400" dirty="0">
                    <a:latin typeface="Times" panose="02020603050405020304" pitchFamily="18" charset="0"/>
                    <a:ea typeface="Times New Roman" panose="02020603050405020304" pitchFamily="18" charset="0"/>
                    <a:cs typeface="Times New Roman" panose="02020603050405020304" pitchFamily="18" charset="0"/>
                  </a:rPr>
                  <a:t>The power supply providing current to the wire bundle had typical fluctuations of 1 mA. </a:t>
                </a:r>
              </a:p>
              <a:p>
                <a:endParaRPr lang="en-GB" sz="2400" dirty="0">
                  <a:latin typeface="Times" panose="02020603050405020304" pitchFamily="18" charset="0"/>
                  <a:ea typeface="Times New Roman" panose="02020603050405020304" pitchFamily="18" charset="0"/>
                  <a:cs typeface="Times New Roman" panose="02020603050405020304" pitchFamily="18" charset="0"/>
                </a:endParaRPr>
              </a:p>
              <a:p>
                <a:r>
                  <a:rPr lang="en-US" sz="2400" dirty="0">
                    <a:latin typeface="Times" panose="02020603050405020304" pitchFamily="18" charset="0"/>
                    <a:ea typeface="Times New Roman" panose="02020603050405020304" pitchFamily="18" charset="0"/>
                    <a:cs typeface="Times New Roman" panose="02020603050405020304" pitchFamily="18" charset="0"/>
                  </a:rPr>
                  <a:t>Maximum measurement errors were estimated to be ±5 °C for the bundle temperature measurement, ±0.1 </a:t>
                </a:r>
                <a:r>
                  <a:rPr lang="en-GB" sz="2400" dirty="0">
                    <a:latin typeface="Times" panose="02020603050405020304" pitchFamily="18" charset="0"/>
                    <a:ea typeface="Times New Roman" panose="02020603050405020304" pitchFamily="18" charset="0"/>
                    <a:cs typeface="Times New Roman" panose="02020603050405020304" pitchFamily="18" charset="0"/>
                  </a:rPr>
                  <a:t>A for the wire bundle current, ±</a:t>
                </a:r>
                <a14:m>
                  <m:oMath xmlns:m="http://schemas.openxmlformats.org/officeDocument/2006/math">
                    <m:r>
                      <a:rPr lang="en-GB" sz="2400">
                        <a:latin typeface="Cambria Math" panose="02040503050406030204" pitchFamily="18" charset="0"/>
                        <a:ea typeface="Times New Roman" panose="02020603050405020304" pitchFamily="18" charset="0"/>
                        <a:cs typeface="Times New Roman" panose="02020603050405020304" pitchFamily="18" charset="0"/>
                      </a:rPr>
                      <m:t>1.5×</m:t>
                    </m:r>
                    <m:sSup>
                      <m:sSupPr>
                        <m:ctrlPr>
                          <a:rPr lang="en-US" sz="2400" i="1">
                            <a:effectLst/>
                            <a:latin typeface="Cambria Math" panose="02040503050406030204" pitchFamily="18" charset="0"/>
                          </a:rPr>
                        </m:ctrlPr>
                      </m:sSupPr>
                      <m:e>
                        <m:r>
                          <a:rPr lang="en-GB" sz="2400">
                            <a:latin typeface="Cambria Math" panose="02040503050406030204" pitchFamily="18" charset="0"/>
                            <a:ea typeface="Times New Roman" panose="02020603050405020304" pitchFamily="18" charset="0"/>
                            <a:cs typeface="Times New Roman" panose="02020603050405020304" pitchFamily="18" charset="0"/>
                          </a:rPr>
                          <m:t>10</m:t>
                        </m:r>
                      </m:e>
                      <m:sup>
                        <m:r>
                          <a:rPr lang="en-GB" sz="2400" i="1">
                            <a:latin typeface="Cambria Math" panose="02040503050406030204" pitchFamily="18" charset="0"/>
                            <a:ea typeface="Times New Roman" panose="02020603050405020304" pitchFamily="18" charset="0"/>
                            <a:cs typeface="Times New Roman" panose="02020603050405020304" pitchFamily="18" charset="0"/>
                          </a:rPr>
                          <m:t>−</m:t>
                        </m:r>
                        <m:r>
                          <a:rPr lang="en-GB" sz="2400">
                            <a:latin typeface="Cambria Math" panose="02040503050406030204" pitchFamily="18" charset="0"/>
                            <a:ea typeface="Times New Roman" panose="02020603050405020304" pitchFamily="18" charset="0"/>
                            <a:cs typeface="Times New Roman" panose="02020603050405020304" pitchFamily="18" charset="0"/>
                          </a:rPr>
                          <m:t>8</m:t>
                        </m:r>
                      </m:sup>
                    </m:sSup>
                  </m:oMath>
                </a14:m>
                <a:r>
                  <a:rPr lang="en-GB" sz="2400" dirty="0">
                    <a:latin typeface="Times" panose="02020603050405020304" pitchFamily="18" charset="0"/>
                    <a:ea typeface="Times New Roman" panose="02020603050405020304" pitchFamily="18" charset="0"/>
                    <a:cs typeface="Times New Roman" panose="02020603050405020304" pitchFamily="18" charset="0"/>
                  </a:rPr>
                  <a:t> Torr for the pressure, and ±2 °C for the shroud temperature.</a:t>
                </a:r>
                <a:endParaRPr lang="en-US" sz="2400" dirty="0"/>
              </a:p>
            </p:txBody>
          </p:sp>
        </mc:Choice>
        <mc:Fallback xmlns="">
          <p:sp>
            <p:nvSpPr>
              <p:cNvPr id="2" name="Rectangle 1">
                <a:extLst>
                  <a:ext uri="{FF2B5EF4-FFF2-40B4-BE49-F238E27FC236}">
                    <a16:creationId xmlns:a16="http://schemas.microsoft.com/office/drawing/2014/main" id="{91326F8A-A0CF-47E1-8625-D815195CB4FA}"/>
                  </a:ext>
                </a:extLst>
              </p:cNvPr>
              <p:cNvSpPr>
                <a:spLocks noRot="1" noChangeAspect="1" noMove="1" noResize="1" noEditPoints="1" noAdjustHandles="1" noChangeArrowheads="1" noChangeShapeType="1" noTextEdit="1"/>
              </p:cNvSpPr>
              <p:nvPr/>
            </p:nvSpPr>
            <p:spPr>
              <a:xfrm>
                <a:off x="373626" y="547599"/>
                <a:ext cx="11297264" cy="5262979"/>
              </a:xfrm>
              <a:prstGeom prst="rect">
                <a:avLst/>
              </a:prstGeom>
              <a:blipFill>
                <a:blip r:embed="rId2"/>
                <a:stretch>
                  <a:fillRect l="-809" t="-927" b="-1622"/>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11715305-4100-45D9-BEB9-01FA2828C8D6}"/>
              </a:ext>
            </a:extLst>
          </p:cNvPr>
          <p:cNvSpPr>
            <a:spLocks noGrp="1"/>
          </p:cNvSpPr>
          <p:nvPr>
            <p:ph type="sldNum" sz="quarter" idx="12"/>
          </p:nvPr>
        </p:nvSpPr>
        <p:spPr/>
        <p:txBody>
          <a:bodyPr/>
          <a:lstStyle/>
          <a:p>
            <a:fld id="{2639B51B-A638-4B54-B132-625CADE439D6}" type="slidenum">
              <a:rPr lang="en-US" smtClean="0"/>
              <a:t>7</a:t>
            </a:fld>
            <a:endParaRPr lang="en-US" dirty="0"/>
          </a:p>
        </p:txBody>
      </p:sp>
    </p:spTree>
    <p:extLst>
      <p:ext uri="{BB962C8B-B14F-4D97-AF65-F5344CB8AC3E}">
        <p14:creationId xmlns:p14="http://schemas.microsoft.com/office/powerpoint/2010/main" val="34512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DB18764-7BE1-4CED-9DB0-8B011F81CDC3}"/>
              </a:ext>
            </a:extLst>
          </p:cNvPr>
          <p:cNvSpPr/>
          <p:nvPr/>
        </p:nvSpPr>
        <p:spPr>
          <a:xfrm>
            <a:off x="376855" y="558791"/>
            <a:ext cx="11480848" cy="6001643"/>
          </a:xfrm>
          <a:prstGeom prst="rect">
            <a:avLst/>
          </a:prstGeom>
        </p:spPr>
        <p:txBody>
          <a:bodyPr wrap="square">
            <a:spAutoFit/>
          </a:bodyPr>
          <a:lstStyle/>
          <a:p>
            <a:pPr algn="just"/>
            <a:r>
              <a:rPr lang="en-US" sz="2400" b="1"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Test Design</a:t>
            </a:r>
          </a:p>
          <a:p>
            <a:pPr algn="just"/>
            <a:endPar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endParaRPr>
          </a:p>
          <a:p>
            <a:r>
              <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Efficient Design of Experiments (DOE) methods used to set up the experiment which enabled combining the data into a single mathematical analysis, reducing the number of test runs required. </a:t>
            </a:r>
          </a:p>
          <a:p>
            <a:endPar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endParaRPr>
          </a:p>
          <a:p>
            <a:r>
              <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Changing current between each observation required a turn of a dial and time for temperature to equilibrate. </a:t>
            </a:r>
          </a:p>
          <a:p>
            <a:endPar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endParaRPr>
          </a:p>
          <a:p>
            <a:r>
              <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Changing chamber pressure and shroud temperature was done after several current changes. </a:t>
            </a:r>
          </a:p>
          <a:p>
            <a:endPar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endParaRPr>
          </a:p>
          <a:p>
            <a:r>
              <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Changing test articles was performed after each test article went through several chamber pressure/environment temperature setting changes. </a:t>
            </a:r>
          </a:p>
          <a:p>
            <a:endPar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endParaRPr>
          </a:p>
          <a:p>
            <a:r>
              <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Analysis of the data as well as planning of the original test matrix was performed using JMP</a:t>
            </a:r>
            <a:r>
              <a:rPr lang="en-US" sz="2400" baseline="30000" dirty="0">
                <a:solidFill>
                  <a:srgbClr val="000000"/>
                </a:solidFill>
                <a:latin typeface="Times" panose="02020603050405020304" pitchFamily="18" charset="0"/>
                <a:ea typeface="Times New Roman" panose="02020603050405020304" pitchFamily="18" charset="0"/>
                <a:cs typeface="Times" panose="02020603050405020304" pitchFamily="18" charset="0"/>
              </a:rPr>
              <a:t>®</a:t>
            </a:r>
            <a:r>
              <a:rPr lang="en-US" sz="24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 software version 13.</a:t>
            </a:r>
          </a:p>
        </p:txBody>
      </p:sp>
      <p:sp>
        <p:nvSpPr>
          <p:cNvPr id="4" name="Slide Number Placeholder 3">
            <a:extLst>
              <a:ext uri="{FF2B5EF4-FFF2-40B4-BE49-F238E27FC236}">
                <a16:creationId xmlns:a16="http://schemas.microsoft.com/office/drawing/2014/main" id="{11715305-4100-45D9-BEB9-01FA2828C8D6}"/>
              </a:ext>
            </a:extLst>
          </p:cNvPr>
          <p:cNvSpPr>
            <a:spLocks noGrp="1"/>
          </p:cNvSpPr>
          <p:nvPr>
            <p:ph type="sldNum" sz="quarter" idx="12"/>
          </p:nvPr>
        </p:nvSpPr>
        <p:spPr/>
        <p:txBody>
          <a:bodyPr/>
          <a:lstStyle/>
          <a:p>
            <a:fld id="{2639B51B-A638-4B54-B132-625CADE439D6}" type="slidenum">
              <a:rPr lang="en-US" smtClean="0"/>
              <a:t>8</a:t>
            </a:fld>
            <a:endParaRPr lang="en-US" dirty="0"/>
          </a:p>
        </p:txBody>
      </p:sp>
    </p:spTree>
    <p:extLst>
      <p:ext uri="{BB962C8B-B14F-4D97-AF65-F5344CB8AC3E}">
        <p14:creationId xmlns:p14="http://schemas.microsoft.com/office/powerpoint/2010/main" val="2119425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D3EC2C4-0FAE-4980-BB8D-B7C12824250C}"/>
              </a:ext>
            </a:extLst>
          </p:cNvPr>
          <p:cNvSpPr/>
          <p:nvPr/>
        </p:nvSpPr>
        <p:spPr>
          <a:xfrm>
            <a:off x="374772" y="556205"/>
            <a:ext cx="11448517" cy="5632311"/>
          </a:xfrm>
          <a:prstGeom prst="rect">
            <a:avLst/>
          </a:prstGeom>
        </p:spPr>
        <p:txBody>
          <a:bodyPr wrap="square">
            <a:spAutoFit/>
          </a:bodyPr>
          <a:lstStyle/>
          <a:p>
            <a:r>
              <a:rPr lang="en-GB" sz="2400" b="1" dirty="0">
                <a:latin typeface="Times" panose="02020603050405020304" pitchFamily="18" charset="0"/>
                <a:ea typeface="Times New Roman" panose="02020603050405020304" pitchFamily="18" charset="0"/>
                <a:cs typeface="Times New Roman" panose="02020603050405020304" pitchFamily="18" charset="0"/>
              </a:rPr>
              <a:t>Physics-Based Analytical Models</a:t>
            </a:r>
          </a:p>
          <a:p>
            <a:endParaRPr lang="en-GB" sz="2400" dirty="0">
              <a:latin typeface="Times" panose="02020603050405020304" pitchFamily="18" charset="0"/>
              <a:ea typeface="Times New Roman" panose="02020603050405020304" pitchFamily="18" charset="0"/>
              <a:cs typeface="Times New Roman" panose="02020603050405020304" pitchFamily="18" charset="0"/>
            </a:endParaRPr>
          </a:p>
          <a:p>
            <a:r>
              <a:rPr lang="en-GB" sz="2400" dirty="0">
                <a:latin typeface="Times" panose="02020603050405020304" pitchFamily="18" charset="0"/>
                <a:ea typeface="Times New Roman" panose="02020603050405020304" pitchFamily="18" charset="0"/>
                <a:cs typeface="Times New Roman" panose="02020603050405020304" pitchFamily="18" charset="0"/>
              </a:rPr>
              <a:t>Physics-based analytical thermal models were developed for both single wire and wire bundle cases.  </a:t>
            </a:r>
          </a:p>
          <a:p>
            <a:endParaRPr lang="en-GB" sz="2400" dirty="0">
              <a:latin typeface="Times" panose="02020603050405020304" pitchFamily="18" charset="0"/>
              <a:ea typeface="Times New Roman" panose="02020603050405020304" pitchFamily="18" charset="0"/>
              <a:cs typeface="Times New Roman" panose="02020603050405020304" pitchFamily="18" charset="0"/>
            </a:endParaRPr>
          </a:p>
          <a:p>
            <a:r>
              <a:rPr lang="en-GB" sz="2400" dirty="0">
                <a:latin typeface="Times" panose="02020603050405020304" pitchFamily="18" charset="0"/>
                <a:ea typeface="Times New Roman" panose="02020603050405020304" pitchFamily="18" charset="0"/>
                <a:cs typeface="Times New Roman" panose="02020603050405020304" pitchFamily="18" charset="0"/>
              </a:rPr>
              <a:t>For the single wire analysis, key input wire properties such as resistance per unit length at a reference temperature, the temperature coefficient of resistance, and bundle geometry were measured directly.  The single wire thermal model was a steady state heat balance expression including the effects of wire gauge as measured by conductor and insulation jacket radius, wire jacket material thermal conductivity, current flow and, both, radiative and convective heat transfer from the wire jacket [5].  Calculations were correlated to test data by adjusting an effective wire jacket infrared transmissivity and, for atmospheric cases, a convective scaling factor.  </a:t>
            </a:r>
            <a:endParaRPr lang="en-GB" sz="24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GB" sz="2400" dirty="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rPr>
              <a:t>Forty-one cases were within 5 °C of test data, 3 were within 10 °C, and 4 within 18 °C.  </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1715305-4100-45D9-BEB9-01FA2828C8D6}"/>
              </a:ext>
            </a:extLst>
          </p:cNvPr>
          <p:cNvSpPr>
            <a:spLocks noGrp="1"/>
          </p:cNvSpPr>
          <p:nvPr>
            <p:ph type="sldNum" sz="quarter" idx="12"/>
          </p:nvPr>
        </p:nvSpPr>
        <p:spPr/>
        <p:txBody>
          <a:bodyPr/>
          <a:lstStyle/>
          <a:p>
            <a:fld id="{2639B51B-A638-4B54-B132-625CADE439D6}" type="slidenum">
              <a:rPr lang="en-US" smtClean="0"/>
              <a:t>9</a:t>
            </a:fld>
            <a:endParaRPr lang="en-US" dirty="0"/>
          </a:p>
        </p:txBody>
      </p:sp>
    </p:spTree>
    <p:extLst>
      <p:ext uri="{BB962C8B-B14F-4D97-AF65-F5344CB8AC3E}">
        <p14:creationId xmlns:p14="http://schemas.microsoft.com/office/powerpoint/2010/main" val="2636392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1774</Words>
  <Application>Microsoft Office PowerPoint</Application>
  <PresentationFormat>Widescreen</PresentationFormat>
  <Paragraphs>170</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Cambria Math</vt:lpstr>
      <vt:lpstr>Symbol</vt:lpstr>
      <vt:lpstr>Times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Rickman, Steven L. (JSC-C104)</dc:creator>
  <cp:lastModifiedBy>Durrschmidt, Doreen L. (JSC-WE)[CBF PARTNERS JV, LLC]</cp:lastModifiedBy>
  <cp:revision>32</cp:revision>
  <dcterms:created xsi:type="dcterms:W3CDTF">2021-08-04T12:57:35Z</dcterms:created>
  <dcterms:modified xsi:type="dcterms:W3CDTF">2021-08-06T13:48:02Z</dcterms:modified>
</cp:coreProperties>
</file>