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29"/>
  </p:notesMasterIdLst>
  <p:handoutMasterIdLst>
    <p:handoutMasterId r:id="rId30"/>
  </p:handoutMasterIdLst>
  <p:sldIdLst>
    <p:sldId id="3336" r:id="rId5"/>
    <p:sldId id="3337" r:id="rId6"/>
    <p:sldId id="3341" r:id="rId7"/>
    <p:sldId id="3342" r:id="rId8"/>
    <p:sldId id="3343" r:id="rId9"/>
    <p:sldId id="3363" r:id="rId10"/>
    <p:sldId id="3364" r:id="rId11"/>
    <p:sldId id="266" r:id="rId12"/>
    <p:sldId id="3344" r:id="rId13"/>
    <p:sldId id="3359" r:id="rId14"/>
    <p:sldId id="3339" r:id="rId15"/>
    <p:sldId id="284" r:id="rId16"/>
    <p:sldId id="285" r:id="rId17"/>
    <p:sldId id="277" r:id="rId18"/>
    <p:sldId id="3361" r:id="rId19"/>
    <p:sldId id="287" r:id="rId20"/>
    <p:sldId id="3346" r:id="rId21"/>
    <p:sldId id="3347" r:id="rId22"/>
    <p:sldId id="3362" r:id="rId23"/>
    <p:sldId id="263" r:id="rId24"/>
    <p:sldId id="3365" r:id="rId25"/>
    <p:sldId id="3367" r:id="rId26"/>
    <p:sldId id="3366" r:id="rId27"/>
    <p:sldId id="336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15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54E"/>
    <a:srgbClr val="FF9900"/>
    <a:srgbClr val="032364"/>
    <a:srgbClr val="042362"/>
    <a:srgbClr val="001E62"/>
    <a:srgbClr val="001F5F"/>
    <a:srgbClr val="001D60"/>
    <a:srgbClr val="001B61"/>
    <a:srgbClr val="001D56"/>
    <a:srgbClr val="00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7EADE-C1DF-4DFA-9E22-89F4179A1F44}" v="44" dt="2021-11-08T18:25:11.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7" autoAdjust="0"/>
    <p:restoredTop sz="96105"/>
  </p:normalViewPr>
  <p:slideViewPr>
    <p:cSldViewPr snapToGrid="0">
      <p:cViewPr varScale="1">
        <p:scale>
          <a:sx n="111" d="100"/>
          <a:sy n="111" d="100"/>
        </p:scale>
        <p:origin x="224" y="840"/>
      </p:cViewPr>
      <p:guideLst>
        <p:guide orient="horz" pos="696"/>
        <p:guide pos="1512"/>
      </p:guideLst>
    </p:cSldViewPr>
  </p:slideViewPr>
  <p:notesTextViewPr>
    <p:cViewPr>
      <p:scale>
        <a:sx n="1" d="1"/>
        <a:sy n="1" d="1"/>
      </p:scale>
      <p:origin x="0" y="0"/>
    </p:cViewPr>
  </p:notesTextViewPr>
  <p:sorterViewPr>
    <p:cViewPr>
      <p:scale>
        <a:sx n="1" d="1"/>
        <a:sy n="1" d="1"/>
      </p:scale>
      <p:origin x="0" y="-1666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nsch, Sigrid S. (ARC-SCR)" userId="S::sreinsch@ndc.nasa.gov::6c552f12-c5ba-4bc4-b411-6037802f74c6" providerId="AD" clId="Web-{3717EADE-C1DF-4DFA-9E22-89F4179A1F44}"/>
    <pc:docChg chg="modSld">
      <pc:chgData name="Reinsch, Sigrid S. (ARC-SCR)" userId="S::sreinsch@ndc.nasa.gov::6c552f12-c5ba-4bc4-b411-6037802f74c6" providerId="AD" clId="Web-{3717EADE-C1DF-4DFA-9E22-89F4179A1F44}" dt="2021-11-08T18:25:11.403" v="43" actId="20577"/>
      <pc:docMkLst>
        <pc:docMk/>
      </pc:docMkLst>
      <pc:sldChg chg="modSp">
        <pc:chgData name="Reinsch, Sigrid S. (ARC-SCR)" userId="S::sreinsch@ndc.nasa.gov::6c552f12-c5ba-4bc4-b411-6037802f74c6" providerId="AD" clId="Web-{3717EADE-C1DF-4DFA-9E22-89F4179A1F44}" dt="2021-11-08T18:25:11.403" v="43" actId="20577"/>
        <pc:sldMkLst>
          <pc:docMk/>
          <pc:sldMk cId="372850535" sldId="3336"/>
        </pc:sldMkLst>
        <pc:spChg chg="mod">
          <ac:chgData name="Reinsch, Sigrid S. (ARC-SCR)" userId="S::sreinsch@ndc.nasa.gov::6c552f12-c5ba-4bc4-b411-6037802f74c6" providerId="AD" clId="Web-{3717EADE-C1DF-4DFA-9E22-89F4179A1F44}" dt="2021-11-08T18:25:11.403" v="43" actId="20577"/>
          <ac:spMkLst>
            <pc:docMk/>
            <pc:sldMk cId="372850535" sldId="3336"/>
            <ac:spMk id="3" creationId="{449C2AE0-CE21-CD4D-9ECD-14DA7211601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var\folders\5v\fmjjlvnn0mj_0h0ksm3k673m_0fws2\T\com.microsoft.Outlook\Outlook%20Temp\GL4HS%20and%20SLSTP%20demographics%202017_2021%5b1%5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SLSTP Applicants 2017-2021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SLSTP!$B$14</c:f>
              <c:strCache>
                <c:ptCount val="1"/>
                <c:pt idx="0">
                  <c:v>2017</c:v>
                </c:pt>
              </c:strCache>
            </c:strRef>
          </c:tx>
          <c:spPr>
            <a:solidFill>
              <a:schemeClr val="accent1">
                <a:lumMod val="20000"/>
                <a:lumOff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31-5940-9265-4EB001DBEDD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31-5940-9265-4EB001DBED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SLSTP!$A$15:$A$23</c:f>
              <c:strCache>
                <c:ptCount val="9"/>
                <c:pt idx="0">
                  <c:v>Male</c:v>
                </c:pt>
                <c:pt idx="1">
                  <c:v>Female</c:v>
                </c:pt>
                <c:pt idx="2">
                  <c:v>American Indian</c:v>
                </c:pt>
                <c:pt idx="3">
                  <c:v>Asian</c:v>
                </c:pt>
                <c:pt idx="4">
                  <c:v>Black</c:v>
                </c:pt>
                <c:pt idx="5">
                  <c:v>Hispanic/Latino</c:v>
                </c:pt>
                <c:pt idx="6">
                  <c:v>Pacific Islander</c:v>
                </c:pt>
                <c:pt idx="7">
                  <c:v>White</c:v>
                </c:pt>
                <c:pt idx="8">
                  <c:v>Other Race</c:v>
                </c:pt>
              </c:strCache>
            </c:strRef>
          </c:cat>
          <c:val>
            <c:numRef>
              <c:f>SLSTP!$B$15:$B$23</c:f>
              <c:numCache>
                <c:formatCode>General</c:formatCode>
                <c:ptCount val="9"/>
                <c:pt idx="0">
                  <c:v>28</c:v>
                </c:pt>
                <c:pt idx="1">
                  <c:v>29</c:v>
                </c:pt>
                <c:pt idx="2">
                  <c:v>1</c:v>
                </c:pt>
                <c:pt idx="3">
                  <c:v>13</c:v>
                </c:pt>
                <c:pt idx="4">
                  <c:v>2</c:v>
                </c:pt>
                <c:pt idx="5">
                  <c:v>7</c:v>
                </c:pt>
                <c:pt idx="6">
                  <c:v>0</c:v>
                </c:pt>
                <c:pt idx="7">
                  <c:v>39</c:v>
                </c:pt>
                <c:pt idx="8">
                  <c:v>5</c:v>
                </c:pt>
              </c:numCache>
            </c:numRef>
          </c:val>
          <c:extLst>
            <c:ext xmlns:c16="http://schemas.microsoft.com/office/drawing/2014/chart" uri="{C3380CC4-5D6E-409C-BE32-E72D297353CC}">
              <c16:uniqueId val="{00000002-DE31-5940-9265-4EB001DBEDD6}"/>
            </c:ext>
          </c:extLst>
        </c:ser>
        <c:ser>
          <c:idx val="1"/>
          <c:order val="1"/>
          <c:tx>
            <c:strRef>
              <c:f>SLSTP!$C$14</c:f>
              <c:strCache>
                <c:ptCount val="1"/>
                <c:pt idx="0">
                  <c:v>2018</c:v>
                </c:pt>
              </c:strCache>
            </c:strRef>
          </c:tx>
          <c:spPr>
            <a:solidFill>
              <a:schemeClr val="accent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31-5940-9265-4EB001DBEDD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31-5940-9265-4EB001DBED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SLSTP!$A$15:$A$23</c:f>
              <c:strCache>
                <c:ptCount val="9"/>
                <c:pt idx="0">
                  <c:v>Male</c:v>
                </c:pt>
                <c:pt idx="1">
                  <c:v>Female</c:v>
                </c:pt>
                <c:pt idx="2">
                  <c:v>American Indian</c:v>
                </c:pt>
                <c:pt idx="3">
                  <c:v>Asian</c:v>
                </c:pt>
                <c:pt idx="4">
                  <c:v>Black</c:v>
                </c:pt>
                <c:pt idx="5">
                  <c:v>Hispanic/Latino</c:v>
                </c:pt>
                <c:pt idx="6">
                  <c:v>Pacific Islander</c:v>
                </c:pt>
                <c:pt idx="7">
                  <c:v>White</c:v>
                </c:pt>
                <c:pt idx="8">
                  <c:v>Other Race</c:v>
                </c:pt>
              </c:strCache>
            </c:strRef>
          </c:cat>
          <c:val>
            <c:numRef>
              <c:f>SLSTP!$C$15:$C$23</c:f>
              <c:numCache>
                <c:formatCode>General</c:formatCode>
                <c:ptCount val="9"/>
                <c:pt idx="0">
                  <c:v>23</c:v>
                </c:pt>
                <c:pt idx="1">
                  <c:v>37</c:v>
                </c:pt>
                <c:pt idx="2">
                  <c:v>1</c:v>
                </c:pt>
                <c:pt idx="3">
                  <c:v>9</c:v>
                </c:pt>
                <c:pt idx="4">
                  <c:v>4</c:v>
                </c:pt>
                <c:pt idx="5">
                  <c:v>13</c:v>
                </c:pt>
                <c:pt idx="6">
                  <c:v>1</c:v>
                </c:pt>
                <c:pt idx="7">
                  <c:v>43</c:v>
                </c:pt>
                <c:pt idx="8">
                  <c:v>3</c:v>
                </c:pt>
              </c:numCache>
            </c:numRef>
          </c:val>
          <c:extLst>
            <c:ext xmlns:c16="http://schemas.microsoft.com/office/drawing/2014/chart" uri="{C3380CC4-5D6E-409C-BE32-E72D297353CC}">
              <c16:uniqueId val="{00000005-DE31-5940-9265-4EB001DBEDD6}"/>
            </c:ext>
          </c:extLst>
        </c:ser>
        <c:ser>
          <c:idx val="2"/>
          <c:order val="2"/>
          <c:tx>
            <c:strRef>
              <c:f>SLSTP!$D$14</c:f>
              <c:strCache>
                <c:ptCount val="1"/>
                <c:pt idx="0">
                  <c:v>2019</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31-5940-9265-4EB001DBEDD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31-5940-9265-4EB001DBED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SLSTP!$A$15:$A$23</c:f>
              <c:strCache>
                <c:ptCount val="9"/>
                <c:pt idx="0">
                  <c:v>Male</c:v>
                </c:pt>
                <c:pt idx="1">
                  <c:v>Female</c:v>
                </c:pt>
                <c:pt idx="2">
                  <c:v>American Indian</c:v>
                </c:pt>
                <c:pt idx="3">
                  <c:v>Asian</c:v>
                </c:pt>
                <c:pt idx="4">
                  <c:v>Black</c:v>
                </c:pt>
                <c:pt idx="5">
                  <c:v>Hispanic/Latino</c:v>
                </c:pt>
                <c:pt idx="6">
                  <c:v>Pacific Islander</c:v>
                </c:pt>
                <c:pt idx="7">
                  <c:v>White</c:v>
                </c:pt>
                <c:pt idx="8">
                  <c:v>Other Race</c:v>
                </c:pt>
              </c:strCache>
            </c:strRef>
          </c:cat>
          <c:val>
            <c:numRef>
              <c:f>SLSTP!$D$15:$D$23</c:f>
              <c:numCache>
                <c:formatCode>General</c:formatCode>
                <c:ptCount val="9"/>
                <c:pt idx="0">
                  <c:v>26</c:v>
                </c:pt>
                <c:pt idx="1">
                  <c:v>40</c:v>
                </c:pt>
                <c:pt idx="2">
                  <c:v>3</c:v>
                </c:pt>
                <c:pt idx="3">
                  <c:v>13</c:v>
                </c:pt>
                <c:pt idx="4">
                  <c:v>2</c:v>
                </c:pt>
                <c:pt idx="5">
                  <c:v>8</c:v>
                </c:pt>
                <c:pt idx="6">
                  <c:v>0</c:v>
                </c:pt>
                <c:pt idx="7">
                  <c:v>49</c:v>
                </c:pt>
                <c:pt idx="8">
                  <c:v>2</c:v>
                </c:pt>
              </c:numCache>
            </c:numRef>
          </c:val>
          <c:extLst>
            <c:ext xmlns:c16="http://schemas.microsoft.com/office/drawing/2014/chart" uri="{C3380CC4-5D6E-409C-BE32-E72D297353CC}">
              <c16:uniqueId val="{00000008-DE31-5940-9265-4EB001DBEDD6}"/>
            </c:ext>
          </c:extLst>
        </c:ser>
        <c:ser>
          <c:idx val="3"/>
          <c:order val="3"/>
          <c:tx>
            <c:strRef>
              <c:f>SLSTP!$E$14</c:f>
              <c:strCache>
                <c:ptCount val="1"/>
                <c:pt idx="0">
                  <c:v>2020</c:v>
                </c:pt>
              </c:strCache>
            </c:strRef>
          </c:tx>
          <c:spPr>
            <a:solidFill>
              <a:schemeClr val="accent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31-5940-9265-4EB001DBEDD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E31-5940-9265-4EB001DBED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SLSTP!$A$15:$A$23</c:f>
              <c:strCache>
                <c:ptCount val="9"/>
                <c:pt idx="0">
                  <c:v>Male</c:v>
                </c:pt>
                <c:pt idx="1">
                  <c:v>Female</c:v>
                </c:pt>
                <c:pt idx="2">
                  <c:v>American Indian</c:v>
                </c:pt>
                <c:pt idx="3">
                  <c:v>Asian</c:v>
                </c:pt>
                <c:pt idx="4">
                  <c:v>Black</c:v>
                </c:pt>
                <c:pt idx="5">
                  <c:v>Hispanic/Latino</c:v>
                </c:pt>
                <c:pt idx="6">
                  <c:v>Pacific Islander</c:v>
                </c:pt>
                <c:pt idx="7">
                  <c:v>White</c:v>
                </c:pt>
                <c:pt idx="8">
                  <c:v>Other Race</c:v>
                </c:pt>
              </c:strCache>
            </c:strRef>
          </c:cat>
          <c:val>
            <c:numRef>
              <c:f>SLSTP!$E$15:$E$23</c:f>
              <c:numCache>
                <c:formatCode>General</c:formatCode>
                <c:ptCount val="9"/>
                <c:pt idx="0">
                  <c:v>38</c:v>
                </c:pt>
                <c:pt idx="1">
                  <c:v>46</c:v>
                </c:pt>
                <c:pt idx="2">
                  <c:v>0</c:v>
                </c:pt>
                <c:pt idx="3">
                  <c:v>17</c:v>
                </c:pt>
                <c:pt idx="4">
                  <c:v>6</c:v>
                </c:pt>
                <c:pt idx="5">
                  <c:v>15</c:v>
                </c:pt>
                <c:pt idx="6">
                  <c:v>2</c:v>
                </c:pt>
                <c:pt idx="7">
                  <c:v>54</c:v>
                </c:pt>
                <c:pt idx="8">
                  <c:v>4</c:v>
                </c:pt>
              </c:numCache>
            </c:numRef>
          </c:val>
          <c:extLst>
            <c:ext xmlns:c16="http://schemas.microsoft.com/office/drawing/2014/chart" uri="{C3380CC4-5D6E-409C-BE32-E72D297353CC}">
              <c16:uniqueId val="{0000000B-DE31-5940-9265-4EB001DBEDD6}"/>
            </c:ext>
          </c:extLst>
        </c:ser>
        <c:ser>
          <c:idx val="4"/>
          <c:order val="4"/>
          <c:tx>
            <c:strRef>
              <c:f>SLSTP!$F$14</c:f>
              <c:strCache>
                <c:ptCount val="1"/>
                <c:pt idx="0">
                  <c:v>2021</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E31-5940-9265-4EB001DBEDD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E31-5940-9265-4EB001DBED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SLSTP!$A$15:$A$23</c:f>
              <c:strCache>
                <c:ptCount val="9"/>
                <c:pt idx="0">
                  <c:v>Male</c:v>
                </c:pt>
                <c:pt idx="1">
                  <c:v>Female</c:v>
                </c:pt>
                <c:pt idx="2">
                  <c:v>American Indian</c:v>
                </c:pt>
                <c:pt idx="3">
                  <c:v>Asian</c:v>
                </c:pt>
                <c:pt idx="4">
                  <c:v>Black</c:v>
                </c:pt>
                <c:pt idx="5">
                  <c:v>Hispanic/Latino</c:v>
                </c:pt>
                <c:pt idx="6">
                  <c:v>Pacific Islander</c:v>
                </c:pt>
                <c:pt idx="7">
                  <c:v>White</c:v>
                </c:pt>
                <c:pt idx="8">
                  <c:v>Other Race</c:v>
                </c:pt>
              </c:strCache>
            </c:strRef>
          </c:cat>
          <c:val>
            <c:numRef>
              <c:f>SLSTP!$F$15:$F$23</c:f>
              <c:numCache>
                <c:formatCode>General</c:formatCode>
                <c:ptCount val="9"/>
                <c:pt idx="0">
                  <c:v>31</c:v>
                </c:pt>
                <c:pt idx="1">
                  <c:v>68</c:v>
                </c:pt>
                <c:pt idx="2">
                  <c:v>4</c:v>
                </c:pt>
                <c:pt idx="3">
                  <c:v>33</c:v>
                </c:pt>
                <c:pt idx="4">
                  <c:v>6</c:v>
                </c:pt>
                <c:pt idx="5">
                  <c:v>25</c:v>
                </c:pt>
                <c:pt idx="6">
                  <c:v>1</c:v>
                </c:pt>
                <c:pt idx="7">
                  <c:v>56</c:v>
                </c:pt>
                <c:pt idx="8">
                  <c:v>2</c:v>
                </c:pt>
              </c:numCache>
            </c:numRef>
          </c:val>
          <c:extLst>
            <c:ext xmlns:c16="http://schemas.microsoft.com/office/drawing/2014/chart" uri="{C3380CC4-5D6E-409C-BE32-E72D297353CC}">
              <c16:uniqueId val="{0000000E-DE31-5940-9265-4EB001DBEDD6}"/>
            </c:ext>
          </c:extLst>
        </c:ser>
        <c:dLbls>
          <c:showLegendKey val="0"/>
          <c:showVal val="0"/>
          <c:showCatName val="0"/>
          <c:showSerName val="0"/>
          <c:showPercent val="0"/>
          <c:showBubbleSize val="0"/>
        </c:dLbls>
        <c:gapWidth val="150"/>
        <c:overlap val="100"/>
        <c:axId val="549394095"/>
        <c:axId val="372804735"/>
      </c:barChart>
      <c:catAx>
        <c:axId val="549394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804735"/>
        <c:crosses val="autoZero"/>
        <c:auto val="1"/>
        <c:lblAlgn val="ctr"/>
        <c:lblOffset val="100"/>
        <c:noMultiLvlLbl val="0"/>
      </c:catAx>
      <c:valAx>
        <c:axId val="3728047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39409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7775602456665688"/>
          <c:y val="0.93950918892868041"/>
          <c:w val="0.51623588460836822"/>
          <c:h val="5.180903161415301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8404A-E74A-45DF-A17D-C3D5BFD0DEB7}"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F4D5868D-5BE5-483F-9163-5C01C47E0C4C}">
      <dgm:prSet/>
      <dgm:spPr/>
      <dgm:t>
        <a:bodyPr/>
        <a:lstStyle/>
        <a:p>
          <a:r>
            <a:rPr lang="en-US" dirty="0"/>
            <a:t>Fully funded program – Research Associates (RAs) receive a stipend and reimbursement of travel/conference costs</a:t>
          </a:r>
        </a:p>
      </dgm:t>
    </dgm:pt>
    <dgm:pt modelId="{D25E1EA6-7D0E-4013-AEBC-112A1D8B28B3}" type="parTrans" cxnId="{34B923A0-5C66-4AA4-B88D-45A3DCBC77B6}">
      <dgm:prSet/>
      <dgm:spPr/>
      <dgm:t>
        <a:bodyPr/>
        <a:lstStyle/>
        <a:p>
          <a:endParaRPr lang="en-US"/>
        </a:p>
      </dgm:t>
    </dgm:pt>
    <dgm:pt modelId="{3F3B9027-B147-4CB9-AFA5-4034A47312D2}" type="sibTrans" cxnId="{34B923A0-5C66-4AA4-B88D-45A3DCBC77B6}">
      <dgm:prSet/>
      <dgm:spPr/>
      <dgm:t>
        <a:bodyPr/>
        <a:lstStyle/>
        <a:p>
          <a:endParaRPr lang="en-US"/>
        </a:p>
      </dgm:t>
    </dgm:pt>
    <dgm:pt modelId="{7067892C-26CA-46D1-BAA1-8510E2F19A07}">
      <dgm:prSet/>
      <dgm:spPr/>
      <dgm:t>
        <a:bodyPr/>
        <a:lstStyle/>
        <a:p>
          <a:r>
            <a:rPr lang="en-US"/>
            <a:t>10 weeks during summer</a:t>
          </a:r>
        </a:p>
      </dgm:t>
    </dgm:pt>
    <dgm:pt modelId="{BCB8C298-D9C8-448C-B750-6A9DDB5D1752}" type="parTrans" cxnId="{4A1E27D7-51CF-4EA8-BB38-11546BC84937}">
      <dgm:prSet/>
      <dgm:spPr/>
      <dgm:t>
        <a:bodyPr/>
        <a:lstStyle/>
        <a:p>
          <a:endParaRPr lang="en-US"/>
        </a:p>
      </dgm:t>
    </dgm:pt>
    <dgm:pt modelId="{21AFC7BE-84CD-49C9-9EDA-0A8B6278CAF9}" type="sibTrans" cxnId="{4A1E27D7-51CF-4EA8-BB38-11546BC84937}">
      <dgm:prSet/>
      <dgm:spPr/>
      <dgm:t>
        <a:bodyPr/>
        <a:lstStyle/>
        <a:p>
          <a:endParaRPr lang="en-US"/>
        </a:p>
      </dgm:t>
    </dgm:pt>
    <dgm:pt modelId="{76A93134-AF5E-45BC-A9E3-B37FA4151E5F}">
      <dgm:prSet/>
      <dgm:spPr/>
      <dgm:t>
        <a:bodyPr/>
        <a:lstStyle/>
        <a:p>
          <a:r>
            <a:rPr lang="en-US"/>
            <a:t>10 students per year (most years)</a:t>
          </a:r>
        </a:p>
      </dgm:t>
    </dgm:pt>
    <dgm:pt modelId="{D1A0C356-6527-4BBC-A6BD-AC51A424E656}" type="parTrans" cxnId="{A86CFE25-90DE-4D32-9CCD-7660859CDA22}">
      <dgm:prSet/>
      <dgm:spPr/>
      <dgm:t>
        <a:bodyPr/>
        <a:lstStyle/>
        <a:p>
          <a:endParaRPr lang="en-US"/>
        </a:p>
      </dgm:t>
    </dgm:pt>
    <dgm:pt modelId="{042E1932-CAEC-4354-9332-0DB7318E4A4E}" type="sibTrans" cxnId="{A86CFE25-90DE-4D32-9CCD-7660859CDA22}">
      <dgm:prSet/>
      <dgm:spPr/>
      <dgm:t>
        <a:bodyPr/>
        <a:lstStyle/>
        <a:p>
          <a:endParaRPr lang="en-US"/>
        </a:p>
      </dgm:t>
    </dgm:pt>
    <dgm:pt modelId="{35C4092B-4441-423B-9704-B3140732750D}">
      <dgm:prSet/>
      <dgm:spPr/>
      <dgm:t>
        <a:bodyPr/>
        <a:lstStyle/>
        <a:p>
          <a:r>
            <a:rPr lang="en-US"/>
            <a:t>Selected on a competitive basis</a:t>
          </a:r>
        </a:p>
      </dgm:t>
    </dgm:pt>
    <dgm:pt modelId="{D6FAB74D-E754-4374-9251-A35E07AFB7B2}" type="parTrans" cxnId="{794024F8-B480-412B-9A13-3933A259BD0F}">
      <dgm:prSet/>
      <dgm:spPr/>
      <dgm:t>
        <a:bodyPr/>
        <a:lstStyle/>
        <a:p>
          <a:endParaRPr lang="en-US"/>
        </a:p>
      </dgm:t>
    </dgm:pt>
    <dgm:pt modelId="{7DE9F015-179F-42C1-80BA-A6C60F18ED4B}" type="sibTrans" cxnId="{794024F8-B480-412B-9A13-3933A259BD0F}">
      <dgm:prSet/>
      <dgm:spPr/>
      <dgm:t>
        <a:bodyPr/>
        <a:lstStyle/>
        <a:p>
          <a:endParaRPr lang="en-US"/>
        </a:p>
      </dgm:t>
    </dgm:pt>
    <dgm:pt modelId="{7F9F3EB7-A08B-44F8-86F6-BBE12A870739}">
      <dgm:prSet/>
      <dgm:spPr/>
      <dgm:t>
        <a:bodyPr/>
        <a:lstStyle/>
        <a:p>
          <a:r>
            <a:rPr lang="en-US"/>
            <a:t>Mentor-guided research (80%), team project (20%)</a:t>
          </a:r>
        </a:p>
      </dgm:t>
    </dgm:pt>
    <dgm:pt modelId="{CB07A1F4-6541-4384-BFCD-85E483EC7A31}" type="parTrans" cxnId="{68444479-93F9-4106-B0FF-B6EA266FEBCA}">
      <dgm:prSet/>
      <dgm:spPr/>
      <dgm:t>
        <a:bodyPr/>
        <a:lstStyle/>
        <a:p>
          <a:endParaRPr lang="en-US"/>
        </a:p>
      </dgm:t>
    </dgm:pt>
    <dgm:pt modelId="{2990F228-03B5-4A7B-8157-A1F939498CAC}" type="sibTrans" cxnId="{68444479-93F9-4106-B0FF-B6EA266FEBCA}">
      <dgm:prSet/>
      <dgm:spPr/>
      <dgm:t>
        <a:bodyPr/>
        <a:lstStyle/>
        <a:p>
          <a:endParaRPr lang="en-US"/>
        </a:p>
      </dgm:t>
    </dgm:pt>
    <dgm:pt modelId="{6E5CFE19-9A3F-4CA5-B6D0-BA2F84273030}">
      <dgm:prSet/>
      <dgm:spPr/>
      <dgm:t>
        <a:bodyPr/>
        <a:lstStyle/>
        <a:p>
          <a:r>
            <a:rPr lang="en-US"/>
            <a:t>Research and technology development experience</a:t>
          </a:r>
        </a:p>
      </dgm:t>
    </dgm:pt>
    <dgm:pt modelId="{96D507ED-4CEA-450D-9256-57BA973C548B}" type="parTrans" cxnId="{1DF83A72-B419-4987-9E4A-DE39AF57F331}">
      <dgm:prSet/>
      <dgm:spPr/>
      <dgm:t>
        <a:bodyPr/>
        <a:lstStyle/>
        <a:p>
          <a:endParaRPr lang="en-US"/>
        </a:p>
      </dgm:t>
    </dgm:pt>
    <dgm:pt modelId="{9A04D6C9-9135-4917-98DD-078903EE1061}" type="sibTrans" cxnId="{1DF83A72-B419-4987-9E4A-DE39AF57F331}">
      <dgm:prSet/>
      <dgm:spPr/>
      <dgm:t>
        <a:bodyPr/>
        <a:lstStyle/>
        <a:p>
          <a:endParaRPr lang="en-US"/>
        </a:p>
      </dgm:t>
    </dgm:pt>
    <dgm:pt modelId="{B69BEA69-3F12-471D-BFCB-FD2460412502}">
      <dgm:prSet/>
      <dgm:spPr/>
      <dgm:t>
        <a:bodyPr/>
        <a:lstStyle/>
        <a:p>
          <a:r>
            <a:rPr lang="en-US"/>
            <a:t>Lectures, professional development, and tours</a:t>
          </a:r>
        </a:p>
      </dgm:t>
    </dgm:pt>
    <dgm:pt modelId="{85B7B3EF-38D8-45B1-B8F1-A8292C345760}" type="parTrans" cxnId="{DD890808-9F7F-4637-BEFA-A619837048F4}">
      <dgm:prSet/>
      <dgm:spPr/>
      <dgm:t>
        <a:bodyPr/>
        <a:lstStyle/>
        <a:p>
          <a:endParaRPr lang="en-US"/>
        </a:p>
      </dgm:t>
    </dgm:pt>
    <dgm:pt modelId="{4BDD90C1-78A7-4D9A-A1B0-1876EB6EA2AC}" type="sibTrans" cxnId="{DD890808-9F7F-4637-BEFA-A619837048F4}">
      <dgm:prSet/>
      <dgm:spPr/>
      <dgm:t>
        <a:bodyPr/>
        <a:lstStyle/>
        <a:p>
          <a:endParaRPr lang="en-US"/>
        </a:p>
      </dgm:t>
    </dgm:pt>
    <dgm:pt modelId="{7286EC01-E3BF-D346-8443-D9CBB78884CC}" type="pres">
      <dgm:prSet presAssocID="{8E18404A-E74A-45DF-A17D-C3D5BFD0DEB7}" presName="vert0" presStyleCnt="0">
        <dgm:presLayoutVars>
          <dgm:dir/>
          <dgm:animOne val="branch"/>
          <dgm:animLvl val="lvl"/>
        </dgm:presLayoutVars>
      </dgm:prSet>
      <dgm:spPr/>
    </dgm:pt>
    <dgm:pt modelId="{EDCB8B98-E597-A245-8DF5-2E16AA91077F}" type="pres">
      <dgm:prSet presAssocID="{F4D5868D-5BE5-483F-9163-5C01C47E0C4C}" presName="thickLine" presStyleLbl="alignNode1" presStyleIdx="0" presStyleCnt="7"/>
      <dgm:spPr/>
    </dgm:pt>
    <dgm:pt modelId="{5A5571AB-E0F4-4A4D-A28A-0C25A5F54AE7}" type="pres">
      <dgm:prSet presAssocID="{F4D5868D-5BE5-483F-9163-5C01C47E0C4C}" presName="horz1" presStyleCnt="0"/>
      <dgm:spPr/>
    </dgm:pt>
    <dgm:pt modelId="{C2CBD638-4A34-F040-BE7B-CE77FE2FB2D9}" type="pres">
      <dgm:prSet presAssocID="{F4D5868D-5BE5-483F-9163-5C01C47E0C4C}" presName="tx1" presStyleLbl="revTx" presStyleIdx="0" presStyleCnt="7"/>
      <dgm:spPr/>
    </dgm:pt>
    <dgm:pt modelId="{61973960-9FB4-6642-BB8D-3810DFD2703F}" type="pres">
      <dgm:prSet presAssocID="{F4D5868D-5BE5-483F-9163-5C01C47E0C4C}" presName="vert1" presStyleCnt="0"/>
      <dgm:spPr/>
    </dgm:pt>
    <dgm:pt modelId="{F0D03E1E-4D58-3C40-964E-BF0178A5CC4A}" type="pres">
      <dgm:prSet presAssocID="{7067892C-26CA-46D1-BAA1-8510E2F19A07}" presName="thickLine" presStyleLbl="alignNode1" presStyleIdx="1" presStyleCnt="7"/>
      <dgm:spPr/>
    </dgm:pt>
    <dgm:pt modelId="{EFDE420B-6DD0-5842-9220-7DEFF76478C0}" type="pres">
      <dgm:prSet presAssocID="{7067892C-26CA-46D1-BAA1-8510E2F19A07}" presName="horz1" presStyleCnt="0"/>
      <dgm:spPr/>
    </dgm:pt>
    <dgm:pt modelId="{D2BAA817-541C-0048-9E5F-1AEBF0FCE538}" type="pres">
      <dgm:prSet presAssocID="{7067892C-26CA-46D1-BAA1-8510E2F19A07}" presName="tx1" presStyleLbl="revTx" presStyleIdx="1" presStyleCnt="7"/>
      <dgm:spPr/>
    </dgm:pt>
    <dgm:pt modelId="{7743FF00-A024-4249-9824-82B9E33B6921}" type="pres">
      <dgm:prSet presAssocID="{7067892C-26CA-46D1-BAA1-8510E2F19A07}" presName="vert1" presStyleCnt="0"/>
      <dgm:spPr/>
    </dgm:pt>
    <dgm:pt modelId="{3DE52BC7-0B4C-F741-BDA3-5A181BD7C8A6}" type="pres">
      <dgm:prSet presAssocID="{76A93134-AF5E-45BC-A9E3-B37FA4151E5F}" presName="thickLine" presStyleLbl="alignNode1" presStyleIdx="2" presStyleCnt="7"/>
      <dgm:spPr/>
    </dgm:pt>
    <dgm:pt modelId="{828E89BE-73BE-BD42-A102-F4C09145394F}" type="pres">
      <dgm:prSet presAssocID="{76A93134-AF5E-45BC-A9E3-B37FA4151E5F}" presName="horz1" presStyleCnt="0"/>
      <dgm:spPr/>
    </dgm:pt>
    <dgm:pt modelId="{E7580E4E-86B0-6C40-AADF-3598378D766E}" type="pres">
      <dgm:prSet presAssocID="{76A93134-AF5E-45BC-A9E3-B37FA4151E5F}" presName="tx1" presStyleLbl="revTx" presStyleIdx="2" presStyleCnt="7"/>
      <dgm:spPr/>
    </dgm:pt>
    <dgm:pt modelId="{3B027F66-49B8-B042-828E-A94A9A202C8B}" type="pres">
      <dgm:prSet presAssocID="{76A93134-AF5E-45BC-A9E3-B37FA4151E5F}" presName="vert1" presStyleCnt="0"/>
      <dgm:spPr/>
    </dgm:pt>
    <dgm:pt modelId="{A693C60D-F0CA-F743-A2D6-B756FF510DC3}" type="pres">
      <dgm:prSet presAssocID="{35C4092B-4441-423B-9704-B3140732750D}" presName="thickLine" presStyleLbl="alignNode1" presStyleIdx="3" presStyleCnt="7"/>
      <dgm:spPr/>
    </dgm:pt>
    <dgm:pt modelId="{3A649B3B-32C3-134D-9695-8389C9663F42}" type="pres">
      <dgm:prSet presAssocID="{35C4092B-4441-423B-9704-B3140732750D}" presName="horz1" presStyleCnt="0"/>
      <dgm:spPr/>
    </dgm:pt>
    <dgm:pt modelId="{2A8FC0C4-0559-F440-9F0F-A6271B7B5449}" type="pres">
      <dgm:prSet presAssocID="{35C4092B-4441-423B-9704-B3140732750D}" presName="tx1" presStyleLbl="revTx" presStyleIdx="3" presStyleCnt="7"/>
      <dgm:spPr/>
    </dgm:pt>
    <dgm:pt modelId="{8D0C4322-48F9-7549-B402-364BC7BA6C24}" type="pres">
      <dgm:prSet presAssocID="{35C4092B-4441-423B-9704-B3140732750D}" presName="vert1" presStyleCnt="0"/>
      <dgm:spPr/>
    </dgm:pt>
    <dgm:pt modelId="{2EEF6AF0-0AD6-0343-B7A8-EAE1947A791E}" type="pres">
      <dgm:prSet presAssocID="{7F9F3EB7-A08B-44F8-86F6-BBE12A870739}" presName="thickLine" presStyleLbl="alignNode1" presStyleIdx="4" presStyleCnt="7"/>
      <dgm:spPr/>
    </dgm:pt>
    <dgm:pt modelId="{8A12EE2B-ADCF-BE44-9787-D2744BD68CA8}" type="pres">
      <dgm:prSet presAssocID="{7F9F3EB7-A08B-44F8-86F6-BBE12A870739}" presName="horz1" presStyleCnt="0"/>
      <dgm:spPr/>
    </dgm:pt>
    <dgm:pt modelId="{E9C2A977-FA83-1B44-9BF5-AB9931860047}" type="pres">
      <dgm:prSet presAssocID="{7F9F3EB7-A08B-44F8-86F6-BBE12A870739}" presName="tx1" presStyleLbl="revTx" presStyleIdx="4" presStyleCnt="7"/>
      <dgm:spPr/>
    </dgm:pt>
    <dgm:pt modelId="{D165ADB8-3753-5C43-BFAB-61AB12DF6033}" type="pres">
      <dgm:prSet presAssocID="{7F9F3EB7-A08B-44F8-86F6-BBE12A870739}" presName="vert1" presStyleCnt="0"/>
      <dgm:spPr/>
    </dgm:pt>
    <dgm:pt modelId="{645064DC-220C-2549-8FA1-D63DB559D1A8}" type="pres">
      <dgm:prSet presAssocID="{6E5CFE19-9A3F-4CA5-B6D0-BA2F84273030}" presName="thickLine" presStyleLbl="alignNode1" presStyleIdx="5" presStyleCnt="7"/>
      <dgm:spPr/>
    </dgm:pt>
    <dgm:pt modelId="{685F3FD9-720E-F34B-BF57-A02EAB5106F3}" type="pres">
      <dgm:prSet presAssocID="{6E5CFE19-9A3F-4CA5-B6D0-BA2F84273030}" presName="horz1" presStyleCnt="0"/>
      <dgm:spPr/>
    </dgm:pt>
    <dgm:pt modelId="{2FE81F9F-51FF-084E-96F8-724BF910F028}" type="pres">
      <dgm:prSet presAssocID="{6E5CFE19-9A3F-4CA5-B6D0-BA2F84273030}" presName="tx1" presStyleLbl="revTx" presStyleIdx="5" presStyleCnt="7"/>
      <dgm:spPr/>
    </dgm:pt>
    <dgm:pt modelId="{68B1F2EA-AC8C-6242-9F7D-CFA0E9EAF2BD}" type="pres">
      <dgm:prSet presAssocID="{6E5CFE19-9A3F-4CA5-B6D0-BA2F84273030}" presName="vert1" presStyleCnt="0"/>
      <dgm:spPr/>
    </dgm:pt>
    <dgm:pt modelId="{FEC4840D-F67F-DF4E-B378-8BA260D3505E}" type="pres">
      <dgm:prSet presAssocID="{B69BEA69-3F12-471D-BFCB-FD2460412502}" presName="thickLine" presStyleLbl="alignNode1" presStyleIdx="6" presStyleCnt="7"/>
      <dgm:spPr/>
    </dgm:pt>
    <dgm:pt modelId="{B68B6FAA-9E73-F445-A9DC-32369B106525}" type="pres">
      <dgm:prSet presAssocID="{B69BEA69-3F12-471D-BFCB-FD2460412502}" presName="horz1" presStyleCnt="0"/>
      <dgm:spPr/>
    </dgm:pt>
    <dgm:pt modelId="{B702A397-D3ED-4049-B022-A54692597AA2}" type="pres">
      <dgm:prSet presAssocID="{B69BEA69-3F12-471D-BFCB-FD2460412502}" presName="tx1" presStyleLbl="revTx" presStyleIdx="6" presStyleCnt="7"/>
      <dgm:spPr/>
    </dgm:pt>
    <dgm:pt modelId="{AA527F82-E9CE-124E-877D-AD9B5CEF4395}" type="pres">
      <dgm:prSet presAssocID="{B69BEA69-3F12-471D-BFCB-FD2460412502}" presName="vert1" presStyleCnt="0"/>
      <dgm:spPr/>
    </dgm:pt>
  </dgm:ptLst>
  <dgm:cxnLst>
    <dgm:cxn modelId="{CA9F3A02-FEA9-F749-B139-3CDACB459058}" type="presOf" srcId="{7F9F3EB7-A08B-44F8-86F6-BBE12A870739}" destId="{E9C2A977-FA83-1B44-9BF5-AB9931860047}" srcOrd="0" destOrd="0" presId="urn:microsoft.com/office/officeart/2008/layout/LinedList"/>
    <dgm:cxn modelId="{DD890808-9F7F-4637-BEFA-A619837048F4}" srcId="{8E18404A-E74A-45DF-A17D-C3D5BFD0DEB7}" destId="{B69BEA69-3F12-471D-BFCB-FD2460412502}" srcOrd="6" destOrd="0" parTransId="{85B7B3EF-38D8-45B1-B8F1-A8292C345760}" sibTransId="{4BDD90C1-78A7-4D9A-A1B0-1876EB6EA2AC}"/>
    <dgm:cxn modelId="{A86CFE25-90DE-4D32-9CCD-7660859CDA22}" srcId="{8E18404A-E74A-45DF-A17D-C3D5BFD0DEB7}" destId="{76A93134-AF5E-45BC-A9E3-B37FA4151E5F}" srcOrd="2" destOrd="0" parTransId="{D1A0C356-6527-4BBC-A6BD-AC51A424E656}" sibTransId="{042E1932-CAEC-4354-9332-0DB7318E4A4E}"/>
    <dgm:cxn modelId="{E2909A61-03FE-E747-A93B-2E436335FC1B}" type="presOf" srcId="{F4D5868D-5BE5-483F-9163-5C01C47E0C4C}" destId="{C2CBD638-4A34-F040-BE7B-CE77FE2FB2D9}" srcOrd="0" destOrd="0" presId="urn:microsoft.com/office/officeart/2008/layout/LinedList"/>
    <dgm:cxn modelId="{A71FB545-362D-5148-BD5E-9BEA8C1E392C}" type="presOf" srcId="{76A93134-AF5E-45BC-A9E3-B37FA4151E5F}" destId="{E7580E4E-86B0-6C40-AADF-3598378D766E}" srcOrd="0" destOrd="0" presId="urn:microsoft.com/office/officeart/2008/layout/LinedList"/>
    <dgm:cxn modelId="{1DF83A72-B419-4987-9E4A-DE39AF57F331}" srcId="{8E18404A-E74A-45DF-A17D-C3D5BFD0DEB7}" destId="{6E5CFE19-9A3F-4CA5-B6D0-BA2F84273030}" srcOrd="5" destOrd="0" parTransId="{96D507ED-4CEA-450D-9256-57BA973C548B}" sibTransId="{9A04D6C9-9135-4917-98DD-078903EE1061}"/>
    <dgm:cxn modelId="{68444479-93F9-4106-B0FF-B6EA266FEBCA}" srcId="{8E18404A-E74A-45DF-A17D-C3D5BFD0DEB7}" destId="{7F9F3EB7-A08B-44F8-86F6-BBE12A870739}" srcOrd="4" destOrd="0" parTransId="{CB07A1F4-6541-4384-BFCD-85E483EC7A31}" sibTransId="{2990F228-03B5-4A7B-8157-A1F939498CAC}"/>
    <dgm:cxn modelId="{2AE2A09B-FD40-0649-AD81-F2067FF5393F}" type="presOf" srcId="{7067892C-26CA-46D1-BAA1-8510E2F19A07}" destId="{D2BAA817-541C-0048-9E5F-1AEBF0FCE538}" srcOrd="0" destOrd="0" presId="urn:microsoft.com/office/officeart/2008/layout/LinedList"/>
    <dgm:cxn modelId="{34B923A0-5C66-4AA4-B88D-45A3DCBC77B6}" srcId="{8E18404A-E74A-45DF-A17D-C3D5BFD0DEB7}" destId="{F4D5868D-5BE5-483F-9163-5C01C47E0C4C}" srcOrd="0" destOrd="0" parTransId="{D25E1EA6-7D0E-4013-AEBC-112A1D8B28B3}" sibTransId="{3F3B9027-B147-4CB9-AFA5-4034A47312D2}"/>
    <dgm:cxn modelId="{4317ADA1-B6C2-9E49-B2E2-67D8476CA94A}" type="presOf" srcId="{B69BEA69-3F12-471D-BFCB-FD2460412502}" destId="{B702A397-D3ED-4049-B022-A54692597AA2}" srcOrd="0" destOrd="0" presId="urn:microsoft.com/office/officeart/2008/layout/LinedList"/>
    <dgm:cxn modelId="{4A1E27D7-51CF-4EA8-BB38-11546BC84937}" srcId="{8E18404A-E74A-45DF-A17D-C3D5BFD0DEB7}" destId="{7067892C-26CA-46D1-BAA1-8510E2F19A07}" srcOrd="1" destOrd="0" parTransId="{BCB8C298-D9C8-448C-B750-6A9DDB5D1752}" sibTransId="{21AFC7BE-84CD-49C9-9EDA-0A8B6278CAF9}"/>
    <dgm:cxn modelId="{57565DEC-A8CD-DC4E-B9D4-BEB738EC5086}" type="presOf" srcId="{6E5CFE19-9A3F-4CA5-B6D0-BA2F84273030}" destId="{2FE81F9F-51FF-084E-96F8-724BF910F028}" srcOrd="0" destOrd="0" presId="urn:microsoft.com/office/officeart/2008/layout/LinedList"/>
    <dgm:cxn modelId="{DA1F86F2-2AB2-5943-BF43-4B6DDFDD718A}" type="presOf" srcId="{8E18404A-E74A-45DF-A17D-C3D5BFD0DEB7}" destId="{7286EC01-E3BF-D346-8443-D9CBB78884CC}" srcOrd="0" destOrd="0" presId="urn:microsoft.com/office/officeart/2008/layout/LinedList"/>
    <dgm:cxn modelId="{450FB9F2-0A7B-9343-BFD0-7EBEEF386B3B}" type="presOf" srcId="{35C4092B-4441-423B-9704-B3140732750D}" destId="{2A8FC0C4-0559-F440-9F0F-A6271B7B5449}" srcOrd="0" destOrd="0" presId="urn:microsoft.com/office/officeart/2008/layout/LinedList"/>
    <dgm:cxn modelId="{794024F8-B480-412B-9A13-3933A259BD0F}" srcId="{8E18404A-E74A-45DF-A17D-C3D5BFD0DEB7}" destId="{35C4092B-4441-423B-9704-B3140732750D}" srcOrd="3" destOrd="0" parTransId="{D6FAB74D-E754-4374-9251-A35E07AFB7B2}" sibTransId="{7DE9F015-179F-42C1-80BA-A6C60F18ED4B}"/>
    <dgm:cxn modelId="{4F3830D3-6D06-A744-BB4F-8F49D13409E9}" type="presParOf" srcId="{7286EC01-E3BF-D346-8443-D9CBB78884CC}" destId="{EDCB8B98-E597-A245-8DF5-2E16AA91077F}" srcOrd="0" destOrd="0" presId="urn:microsoft.com/office/officeart/2008/layout/LinedList"/>
    <dgm:cxn modelId="{0B875036-EFEA-2549-91AA-770F49A551C8}" type="presParOf" srcId="{7286EC01-E3BF-D346-8443-D9CBB78884CC}" destId="{5A5571AB-E0F4-4A4D-A28A-0C25A5F54AE7}" srcOrd="1" destOrd="0" presId="urn:microsoft.com/office/officeart/2008/layout/LinedList"/>
    <dgm:cxn modelId="{8F4D3C12-D5E0-5F42-99C5-4DAEF040D38A}" type="presParOf" srcId="{5A5571AB-E0F4-4A4D-A28A-0C25A5F54AE7}" destId="{C2CBD638-4A34-F040-BE7B-CE77FE2FB2D9}" srcOrd="0" destOrd="0" presId="urn:microsoft.com/office/officeart/2008/layout/LinedList"/>
    <dgm:cxn modelId="{4EB65E9C-07C7-8B43-9ACD-AB43A443131C}" type="presParOf" srcId="{5A5571AB-E0F4-4A4D-A28A-0C25A5F54AE7}" destId="{61973960-9FB4-6642-BB8D-3810DFD2703F}" srcOrd="1" destOrd="0" presId="urn:microsoft.com/office/officeart/2008/layout/LinedList"/>
    <dgm:cxn modelId="{0DFB0845-FF13-D043-BF98-62298E704DC4}" type="presParOf" srcId="{7286EC01-E3BF-D346-8443-D9CBB78884CC}" destId="{F0D03E1E-4D58-3C40-964E-BF0178A5CC4A}" srcOrd="2" destOrd="0" presId="urn:microsoft.com/office/officeart/2008/layout/LinedList"/>
    <dgm:cxn modelId="{32DCA0EC-6D7A-7441-B6F7-4C191138F38F}" type="presParOf" srcId="{7286EC01-E3BF-D346-8443-D9CBB78884CC}" destId="{EFDE420B-6DD0-5842-9220-7DEFF76478C0}" srcOrd="3" destOrd="0" presId="urn:microsoft.com/office/officeart/2008/layout/LinedList"/>
    <dgm:cxn modelId="{C1209894-A754-C14D-9489-99BC11A628B6}" type="presParOf" srcId="{EFDE420B-6DD0-5842-9220-7DEFF76478C0}" destId="{D2BAA817-541C-0048-9E5F-1AEBF0FCE538}" srcOrd="0" destOrd="0" presId="urn:microsoft.com/office/officeart/2008/layout/LinedList"/>
    <dgm:cxn modelId="{CE83BA97-88F7-FA4A-ACF9-90BFA0BD5623}" type="presParOf" srcId="{EFDE420B-6DD0-5842-9220-7DEFF76478C0}" destId="{7743FF00-A024-4249-9824-82B9E33B6921}" srcOrd="1" destOrd="0" presId="urn:microsoft.com/office/officeart/2008/layout/LinedList"/>
    <dgm:cxn modelId="{065E8BBC-6384-A142-BD59-578DEFEEF186}" type="presParOf" srcId="{7286EC01-E3BF-D346-8443-D9CBB78884CC}" destId="{3DE52BC7-0B4C-F741-BDA3-5A181BD7C8A6}" srcOrd="4" destOrd="0" presId="urn:microsoft.com/office/officeart/2008/layout/LinedList"/>
    <dgm:cxn modelId="{86829663-EAA9-374D-A811-ED07CF7CD0B8}" type="presParOf" srcId="{7286EC01-E3BF-D346-8443-D9CBB78884CC}" destId="{828E89BE-73BE-BD42-A102-F4C09145394F}" srcOrd="5" destOrd="0" presId="urn:microsoft.com/office/officeart/2008/layout/LinedList"/>
    <dgm:cxn modelId="{A3EBBFC5-9986-7449-808E-637444E4F57B}" type="presParOf" srcId="{828E89BE-73BE-BD42-A102-F4C09145394F}" destId="{E7580E4E-86B0-6C40-AADF-3598378D766E}" srcOrd="0" destOrd="0" presId="urn:microsoft.com/office/officeart/2008/layout/LinedList"/>
    <dgm:cxn modelId="{E44F0B3D-22F3-F047-8BBB-C3F947AB5A68}" type="presParOf" srcId="{828E89BE-73BE-BD42-A102-F4C09145394F}" destId="{3B027F66-49B8-B042-828E-A94A9A202C8B}" srcOrd="1" destOrd="0" presId="urn:microsoft.com/office/officeart/2008/layout/LinedList"/>
    <dgm:cxn modelId="{313962CD-A8D8-8E49-B674-92A4059BC717}" type="presParOf" srcId="{7286EC01-E3BF-D346-8443-D9CBB78884CC}" destId="{A693C60D-F0CA-F743-A2D6-B756FF510DC3}" srcOrd="6" destOrd="0" presId="urn:microsoft.com/office/officeart/2008/layout/LinedList"/>
    <dgm:cxn modelId="{9F0D0465-75F8-F34C-A134-97F7A054CDB5}" type="presParOf" srcId="{7286EC01-E3BF-D346-8443-D9CBB78884CC}" destId="{3A649B3B-32C3-134D-9695-8389C9663F42}" srcOrd="7" destOrd="0" presId="urn:microsoft.com/office/officeart/2008/layout/LinedList"/>
    <dgm:cxn modelId="{53765D6B-40E3-5F4A-9C23-E1A156C65365}" type="presParOf" srcId="{3A649B3B-32C3-134D-9695-8389C9663F42}" destId="{2A8FC0C4-0559-F440-9F0F-A6271B7B5449}" srcOrd="0" destOrd="0" presId="urn:microsoft.com/office/officeart/2008/layout/LinedList"/>
    <dgm:cxn modelId="{2FD698F0-1456-5B4F-AD42-79A64133A6F3}" type="presParOf" srcId="{3A649B3B-32C3-134D-9695-8389C9663F42}" destId="{8D0C4322-48F9-7549-B402-364BC7BA6C24}" srcOrd="1" destOrd="0" presId="urn:microsoft.com/office/officeart/2008/layout/LinedList"/>
    <dgm:cxn modelId="{3CCB6B73-E1BC-1E4E-A00B-A87C9CD1D8C6}" type="presParOf" srcId="{7286EC01-E3BF-D346-8443-D9CBB78884CC}" destId="{2EEF6AF0-0AD6-0343-B7A8-EAE1947A791E}" srcOrd="8" destOrd="0" presId="urn:microsoft.com/office/officeart/2008/layout/LinedList"/>
    <dgm:cxn modelId="{95841C68-738C-1B43-996F-8149966B00E0}" type="presParOf" srcId="{7286EC01-E3BF-D346-8443-D9CBB78884CC}" destId="{8A12EE2B-ADCF-BE44-9787-D2744BD68CA8}" srcOrd="9" destOrd="0" presId="urn:microsoft.com/office/officeart/2008/layout/LinedList"/>
    <dgm:cxn modelId="{6B4CF122-B655-F640-871B-C805D9F03F1E}" type="presParOf" srcId="{8A12EE2B-ADCF-BE44-9787-D2744BD68CA8}" destId="{E9C2A977-FA83-1B44-9BF5-AB9931860047}" srcOrd="0" destOrd="0" presId="urn:microsoft.com/office/officeart/2008/layout/LinedList"/>
    <dgm:cxn modelId="{27394B9E-2CBC-8E45-9BB3-736AA50E09F8}" type="presParOf" srcId="{8A12EE2B-ADCF-BE44-9787-D2744BD68CA8}" destId="{D165ADB8-3753-5C43-BFAB-61AB12DF6033}" srcOrd="1" destOrd="0" presId="urn:microsoft.com/office/officeart/2008/layout/LinedList"/>
    <dgm:cxn modelId="{F0C39B5B-963F-4B43-B289-48F0DBF600B6}" type="presParOf" srcId="{7286EC01-E3BF-D346-8443-D9CBB78884CC}" destId="{645064DC-220C-2549-8FA1-D63DB559D1A8}" srcOrd="10" destOrd="0" presId="urn:microsoft.com/office/officeart/2008/layout/LinedList"/>
    <dgm:cxn modelId="{49D9044F-7344-C94A-B58D-3BCC85016A69}" type="presParOf" srcId="{7286EC01-E3BF-D346-8443-D9CBB78884CC}" destId="{685F3FD9-720E-F34B-BF57-A02EAB5106F3}" srcOrd="11" destOrd="0" presId="urn:microsoft.com/office/officeart/2008/layout/LinedList"/>
    <dgm:cxn modelId="{F03ABAFA-F743-1B42-9D5D-EEF85612E853}" type="presParOf" srcId="{685F3FD9-720E-F34B-BF57-A02EAB5106F3}" destId="{2FE81F9F-51FF-084E-96F8-724BF910F028}" srcOrd="0" destOrd="0" presId="urn:microsoft.com/office/officeart/2008/layout/LinedList"/>
    <dgm:cxn modelId="{7628E21E-D25E-5D4D-9BBF-6EA11B7E9C5C}" type="presParOf" srcId="{685F3FD9-720E-F34B-BF57-A02EAB5106F3}" destId="{68B1F2EA-AC8C-6242-9F7D-CFA0E9EAF2BD}" srcOrd="1" destOrd="0" presId="urn:microsoft.com/office/officeart/2008/layout/LinedList"/>
    <dgm:cxn modelId="{702BFA0C-E72E-744D-B95E-C4C11E61BBDF}" type="presParOf" srcId="{7286EC01-E3BF-D346-8443-D9CBB78884CC}" destId="{FEC4840D-F67F-DF4E-B378-8BA260D3505E}" srcOrd="12" destOrd="0" presId="urn:microsoft.com/office/officeart/2008/layout/LinedList"/>
    <dgm:cxn modelId="{AA5C56BF-8558-A14E-9B63-E7C72647ABAA}" type="presParOf" srcId="{7286EC01-E3BF-D346-8443-D9CBB78884CC}" destId="{B68B6FAA-9E73-F445-A9DC-32369B106525}" srcOrd="13" destOrd="0" presId="urn:microsoft.com/office/officeart/2008/layout/LinedList"/>
    <dgm:cxn modelId="{899984B0-9ED3-914E-B953-B199C587F5BB}" type="presParOf" srcId="{B68B6FAA-9E73-F445-A9DC-32369B106525}" destId="{B702A397-D3ED-4049-B022-A54692597AA2}" srcOrd="0" destOrd="0" presId="urn:microsoft.com/office/officeart/2008/layout/LinedList"/>
    <dgm:cxn modelId="{3E8A85A1-900E-624B-B57E-E33984B35B61}" type="presParOf" srcId="{B68B6FAA-9E73-F445-A9DC-32369B106525}" destId="{AA527F82-E9CE-124E-877D-AD9B5CEF439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8E8C5-5BCC-4343-977E-29AB64FB594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A31A94B-CB01-4072-B9D8-8CA6DEAF9928}">
      <dgm:prSet/>
      <dgm:spPr/>
      <dgm:t>
        <a:bodyPr/>
        <a:lstStyle/>
        <a:p>
          <a:pPr>
            <a:lnSpc>
              <a:spcPct val="100000"/>
            </a:lnSpc>
          </a:pPr>
          <a:r>
            <a:rPr lang="en-US"/>
            <a:t>STEAM </a:t>
          </a:r>
          <a:r>
            <a:rPr lang="en-US">
              <a:latin typeface="Calibri Light" panose="020F0302020204030204"/>
            </a:rPr>
            <a:t>majors including:</a:t>
          </a:r>
          <a:endParaRPr lang="en-US"/>
        </a:p>
      </dgm:t>
    </dgm:pt>
    <dgm:pt modelId="{AB4711DE-4A58-4DC6-AA1B-E8524E983A7C}" type="parTrans" cxnId="{3A3DB62C-DC4B-4128-BD95-6F3A3629BC5C}">
      <dgm:prSet/>
      <dgm:spPr/>
      <dgm:t>
        <a:bodyPr/>
        <a:lstStyle/>
        <a:p>
          <a:endParaRPr lang="en-US"/>
        </a:p>
      </dgm:t>
    </dgm:pt>
    <dgm:pt modelId="{BAA30EBC-37D1-4BE6-B058-CB84A4494BD2}" type="sibTrans" cxnId="{3A3DB62C-DC4B-4128-BD95-6F3A3629BC5C}">
      <dgm:prSet/>
      <dgm:spPr/>
      <dgm:t>
        <a:bodyPr/>
        <a:lstStyle/>
        <a:p>
          <a:pPr>
            <a:lnSpc>
              <a:spcPct val="100000"/>
            </a:lnSpc>
          </a:pPr>
          <a:endParaRPr lang="en-US"/>
        </a:p>
      </dgm:t>
    </dgm:pt>
    <dgm:pt modelId="{062E293C-74D6-4BE4-8505-41E1725C4847}">
      <dgm:prSet/>
      <dgm:spPr/>
      <dgm:t>
        <a:bodyPr/>
        <a:lstStyle/>
        <a:p>
          <a:pPr>
            <a:lnSpc>
              <a:spcPct val="100000"/>
            </a:lnSpc>
          </a:pPr>
          <a:r>
            <a:rPr lang="en-US"/>
            <a:t>Life Sciences</a:t>
          </a:r>
        </a:p>
      </dgm:t>
    </dgm:pt>
    <dgm:pt modelId="{12B5733C-9CDD-4416-9A47-D53BD58E61BF}" type="parTrans" cxnId="{B9E36131-ACB2-4D6A-BBA7-CD2F61C50EB5}">
      <dgm:prSet/>
      <dgm:spPr/>
      <dgm:t>
        <a:bodyPr/>
        <a:lstStyle/>
        <a:p>
          <a:endParaRPr lang="en-US"/>
        </a:p>
      </dgm:t>
    </dgm:pt>
    <dgm:pt modelId="{1C3D42A4-D769-4C00-8F0F-BAF765605D51}" type="sibTrans" cxnId="{B9E36131-ACB2-4D6A-BBA7-CD2F61C50EB5}">
      <dgm:prSet/>
      <dgm:spPr/>
      <dgm:t>
        <a:bodyPr/>
        <a:lstStyle/>
        <a:p>
          <a:pPr>
            <a:lnSpc>
              <a:spcPct val="100000"/>
            </a:lnSpc>
          </a:pPr>
          <a:endParaRPr lang="en-US"/>
        </a:p>
      </dgm:t>
    </dgm:pt>
    <dgm:pt modelId="{89A41370-ECE4-4456-9C26-9338208D74A7}">
      <dgm:prSet/>
      <dgm:spPr/>
      <dgm:t>
        <a:bodyPr/>
        <a:lstStyle/>
        <a:p>
          <a:pPr>
            <a:lnSpc>
              <a:spcPct val="100000"/>
            </a:lnSpc>
          </a:pPr>
          <a:r>
            <a:rPr lang="en-US"/>
            <a:t>Chemistry</a:t>
          </a:r>
        </a:p>
      </dgm:t>
    </dgm:pt>
    <dgm:pt modelId="{119B12DC-B1B3-48D2-BBE2-CF7732505C0B}" type="parTrans" cxnId="{B8604327-04FC-4535-B4AB-C7B59773BBB2}">
      <dgm:prSet/>
      <dgm:spPr/>
      <dgm:t>
        <a:bodyPr/>
        <a:lstStyle/>
        <a:p>
          <a:endParaRPr lang="en-US"/>
        </a:p>
      </dgm:t>
    </dgm:pt>
    <dgm:pt modelId="{B785BC33-4FFF-4335-8A54-A2E3A39C5414}" type="sibTrans" cxnId="{B8604327-04FC-4535-B4AB-C7B59773BBB2}">
      <dgm:prSet/>
      <dgm:spPr/>
      <dgm:t>
        <a:bodyPr/>
        <a:lstStyle/>
        <a:p>
          <a:pPr>
            <a:lnSpc>
              <a:spcPct val="100000"/>
            </a:lnSpc>
          </a:pPr>
          <a:endParaRPr lang="en-US"/>
        </a:p>
      </dgm:t>
    </dgm:pt>
    <dgm:pt modelId="{FC7A6A1B-795A-46BB-8A68-4BE9DD80BEAC}">
      <dgm:prSet/>
      <dgm:spPr/>
      <dgm:t>
        <a:bodyPr/>
        <a:lstStyle/>
        <a:p>
          <a:pPr>
            <a:lnSpc>
              <a:spcPct val="100000"/>
            </a:lnSpc>
          </a:pPr>
          <a:r>
            <a:rPr lang="en-US"/>
            <a:t>Engineering</a:t>
          </a:r>
        </a:p>
      </dgm:t>
    </dgm:pt>
    <dgm:pt modelId="{E39A02A3-0A55-4552-B617-5387BD536A8B}" type="parTrans" cxnId="{A7CD10B2-A682-4573-A88F-E95D715E6A87}">
      <dgm:prSet/>
      <dgm:spPr/>
      <dgm:t>
        <a:bodyPr/>
        <a:lstStyle/>
        <a:p>
          <a:endParaRPr lang="en-US"/>
        </a:p>
      </dgm:t>
    </dgm:pt>
    <dgm:pt modelId="{FBC602D8-2C63-45E6-B6C2-83F628CB4F42}" type="sibTrans" cxnId="{A7CD10B2-A682-4573-A88F-E95D715E6A87}">
      <dgm:prSet/>
      <dgm:spPr/>
      <dgm:t>
        <a:bodyPr/>
        <a:lstStyle/>
        <a:p>
          <a:pPr>
            <a:lnSpc>
              <a:spcPct val="100000"/>
            </a:lnSpc>
          </a:pPr>
          <a:endParaRPr lang="en-US"/>
        </a:p>
      </dgm:t>
    </dgm:pt>
    <dgm:pt modelId="{C0A83995-AF83-45DE-B69C-09BF68A75292}">
      <dgm:prSet/>
      <dgm:spPr/>
      <dgm:t>
        <a:bodyPr/>
        <a:lstStyle/>
        <a:p>
          <a:pPr>
            <a:lnSpc>
              <a:spcPct val="100000"/>
            </a:lnSpc>
          </a:pPr>
          <a:r>
            <a:rPr lang="en-US"/>
            <a:t>Math</a:t>
          </a:r>
        </a:p>
      </dgm:t>
    </dgm:pt>
    <dgm:pt modelId="{A4C51178-9FDE-490D-A1A6-ED3F8F18E5F0}" type="parTrans" cxnId="{C1C952C8-359B-45A6-86F0-B0F7F5E25AA8}">
      <dgm:prSet/>
      <dgm:spPr/>
      <dgm:t>
        <a:bodyPr/>
        <a:lstStyle/>
        <a:p>
          <a:endParaRPr lang="en-US"/>
        </a:p>
      </dgm:t>
    </dgm:pt>
    <dgm:pt modelId="{DE5714AF-922B-4BF3-AAF6-6AFE5ED3C481}" type="sibTrans" cxnId="{C1C952C8-359B-45A6-86F0-B0F7F5E25AA8}">
      <dgm:prSet/>
      <dgm:spPr/>
      <dgm:t>
        <a:bodyPr/>
        <a:lstStyle/>
        <a:p>
          <a:pPr>
            <a:lnSpc>
              <a:spcPct val="100000"/>
            </a:lnSpc>
          </a:pPr>
          <a:endParaRPr lang="en-US"/>
        </a:p>
      </dgm:t>
    </dgm:pt>
    <dgm:pt modelId="{63739311-E22D-4B65-8748-B9D549B338E7}">
      <dgm:prSet/>
      <dgm:spPr/>
      <dgm:t>
        <a:bodyPr/>
        <a:lstStyle/>
        <a:p>
          <a:pPr>
            <a:lnSpc>
              <a:spcPct val="100000"/>
            </a:lnSpc>
          </a:pPr>
          <a:r>
            <a:rPr lang="en-US"/>
            <a:t>Physics</a:t>
          </a:r>
        </a:p>
      </dgm:t>
    </dgm:pt>
    <dgm:pt modelId="{4EB26AE8-389F-4581-94B4-F2F48C113BB3}" type="parTrans" cxnId="{E01582E9-66D2-489A-996D-0392942E379F}">
      <dgm:prSet/>
      <dgm:spPr/>
      <dgm:t>
        <a:bodyPr/>
        <a:lstStyle/>
        <a:p>
          <a:endParaRPr lang="en-US"/>
        </a:p>
      </dgm:t>
    </dgm:pt>
    <dgm:pt modelId="{1360107D-10AB-4CBA-860A-91BC3221ED2F}" type="sibTrans" cxnId="{E01582E9-66D2-489A-996D-0392942E379F}">
      <dgm:prSet/>
      <dgm:spPr/>
      <dgm:t>
        <a:bodyPr/>
        <a:lstStyle/>
        <a:p>
          <a:pPr>
            <a:lnSpc>
              <a:spcPct val="100000"/>
            </a:lnSpc>
          </a:pPr>
          <a:endParaRPr lang="en-US"/>
        </a:p>
      </dgm:t>
    </dgm:pt>
    <dgm:pt modelId="{945B8417-9FE2-4FF5-8686-3FDB592904AB}">
      <dgm:prSet/>
      <dgm:spPr/>
      <dgm:t>
        <a:bodyPr/>
        <a:lstStyle/>
        <a:p>
          <a:pPr>
            <a:lnSpc>
              <a:spcPct val="100000"/>
            </a:lnSpc>
          </a:pPr>
          <a:r>
            <a:rPr lang="en-US"/>
            <a:t>Computational Science</a:t>
          </a:r>
        </a:p>
      </dgm:t>
    </dgm:pt>
    <dgm:pt modelId="{7834496F-27A7-48F0-84D5-72A4EBB874A6}" type="parTrans" cxnId="{9F8CC434-2CC7-4A94-B8DD-6E27E79645A0}">
      <dgm:prSet/>
      <dgm:spPr/>
      <dgm:t>
        <a:bodyPr/>
        <a:lstStyle/>
        <a:p>
          <a:endParaRPr lang="en-US"/>
        </a:p>
      </dgm:t>
    </dgm:pt>
    <dgm:pt modelId="{0DD9EC5E-D1DE-48BF-B127-44A04F9356E7}" type="sibTrans" cxnId="{9F8CC434-2CC7-4A94-B8DD-6E27E79645A0}">
      <dgm:prSet/>
      <dgm:spPr/>
      <dgm:t>
        <a:bodyPr/>
        <a:lstStyle/>
        <a:p>
          <a:endParaRPr lang="en-US"/>
        </a:p>
      </dgm:t>
    </dgm:pt>
    <dgm:pt modelId="{C25CCF4E-D38E-4036-809F-363F336D1756}" type="pres">
      <dgm:prSet presAssocID="{53F8E8C5-5BCC-4343-977E-29AB64FB594C}" presName="root" presStyleCnt="0">
        <dgm:presLayoutVars>
          <dgm:dir/>
          <dgm:resizeHandles val="exact"/>
        </dgm:presLayoutVars>
      </dgm:prSet>
      <dgm:spPr/>
    </dgm:pt>
    <dgm:pt modelId="{1DFA440D-5A3D-4D47-87D3-540615EAA172}" type="pres">
      <dgm:prSet presAssocID="{53F8E8C5-5BCC-4343-977E-29AB64FB594C}" presName="container" presStyleCnt="0">
        <dgm:presLayoutVars>
          <dgm:dir/>
          <dgm:resizeHandles val="exact"/>
        </dgm:presLayoutVars>
      </dgm:prSet>
      <dgm:spPr/>
    </dgm:pt>
    <dgm:pt modelId="{3893281B-30A0-4844-8301-E8F3978C3F8A}" type="pres">
      <dgm:prSet presAssocID="{4A31A94B-CB01-4072-B9D8-8CA6DEAF9928}" presName="compNode" presStyleCnt="0"/>
      <dgm:spPr/>
    </dgm:pt>
    <dgm:pt modelId="{79B27348-DCCE-40CA-998B-035F10DC329E}" type="pres">
      <dgm:prSet presAssocID="{4A31A94B-CB01-4072-B9D8-8CA6DEAF9928}" presName="iconBgRect" presStyleLbl="bgShp" presStyleIdx="0" presStyleCnt="7"/>
      <dgm:spPr/>
    </dgm:pt>
    <dgm:pt modelId="{F3153524-3D70-4CC5-9F9D-EAA47D18C2EE}" type="pres">
      <dgm:prSet presAssocID="{4A31A94B-CB01-4072-B9D8-8CA6DEAF9928}" presName="iconRect" presStyleLbl="node1" presStyleIdx="0" presStyleCnt="7"/>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45084230-3A29-432F-9083-69A479AE2977}" type="pres">
      <dgm:prSet presAssocID="{4A31A94B-CB01-4072-B9D8-8CA6DEAF9928}" presName="spaceRect" presStyleCnt="0"/>
      <dgm:spPr/>
    </dgm:pt>
    <dgm:pt modelId="{AAB1345E-3015-41F0-9AB5-0CF23CD353EC}" type="pres">
      <dgm:prSet presAssocID="{4A31A94B-CB01-4072-B9D8-8CA6DEAF9928}" presName="textRect" presStyleLbl="revTx" presStyleIdx="0" presStyleCnt="7">
        <dgm:presLayoutVars>
          <dgm:chMax val="1"/>
          <dgm:chPref val="1"/>
        </dgm:presLayoutVars>
      </dgm:prSet>
      <dgm:spPr/>
    </dgm:pt>
    <dgm:pt modelId="{7B94A618-C4AF-45EF-B75E-7C306EB0BFFA}" type="pres">
      <dgm:prSet presAssocID="{BAA30EBC-37D1-4BE6-B058-CB84A4494BD2}" presName="sibTrans" presStyleLbl="sibTrans2D1" presStyleIdx="0" presStyleCnt="0"/>
      <dgm:spPr/>
    </dgm:pt>
    <dgm:pt modelId="{09635A9F-FF10-41FC-8322-75201EA9AC13}" type="pres">
      <dgm:prSet presAssocID="{062E293C-74D6-4BE4-8505-41E1725C4847}" presName="compNode" presStyleCnt="0"/>
      <dgm:spPr/>
    </dgm:pt>
    <dgm:pt modelId="{2DD07718-70CD-40D2-9156-311C3577BFFD}" type="pres">
      <dgm:prSet presAssocID="{062E293C-74D6-4BE4-8505-41E1725C4847}" presName="iconBgRect" presStyleLbl="bgShp" presStyleIdx="1" presStyleCnt="7"/>
      <dgm:spPr/>
    </dgm:pt>
    <dgm:pt modelId="{172BA747-9D25-4A0D-B946-1C8C34EF7BA1}" type="pres">
      <dgm:prSet presAssocID="{062E293C-74D6-4BE4-8505-41E1725C4847}" presName="iconRect" presStyleLbl="node1" presStyleIdx="1" presStyleCnt="7"/>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E1641CDA-8424-4072-9A82-439F935F26F1}" type="pres">
      <dgm:prSet presAssocID="{062E293C-74D6-4BE4-8505-41E1725C4847}" presName="spaceRect" presStyleCnt="0"/>
      <dgm:spPr/>
    </dgm:pt>
    <dgm:pt modelId="{CFC8A8A0-F5BF-43C1-BD37-39DC679C3F38}" type="pres">
      <dgm:prSet presAssocID="{062E293C-74D6-4BE4-8505-41E1725C4847}" presName="textRect" presStyleLbl="revTx" presStyleIdx="1" presStyleCnt="7">
        <dgm:presLayoutVars>
          <dgm:chMax val="1"/>
          <dgm:chPref val="1"/>
        </dgm:presLayoutVars>
      </dgm:prSet>
      <dgm:spPr/>
    </dgm:pt>
    <dgm:pt modelId="{B7F97630-A60F-4984-A3E4-48B7A48E8E9A}" type="pres">
      <dgm:prSet presAssocID="{1C3D42A4-D769-4C00-8F0F-BAF765605D51}" presName="sibTrans" presStyleLbl="sibTrans2D1" presStyleIdx="0" presStyleCnt="0"/>
      <dgm:spPr/>
    </dgm:pt>
    <dgm:pt modelId="{7EE710E8-F8C8-4BB3-B8C9-01A8FB510530}" type="pres">
      <dgm:prSet presAssocID="{89A41370-ECE4-4456-9C26-9338208D74A7}" presName="compNode" presStyleCnt="0"/>
      <dgm:spPr/>
    </dgm:pt>
    <dgm:pt modelId="{7DEDAAAB-B3C6-4D26-AA7B-BD0AB32656CD}" type="pres">
      <dgm:prSet presAssocID="{89A41370-ECE4-4456-9C26-9338208D74A7}" presName="iconBgRect" presStyleLbl="bgShp" presStyleIdx="2" presStyleCnt="7"/>
      <dgm:spPr/>
    </dgm:pt>
    <dgm:pt modelId="{FB11DBCA-9796-4C74-9A0E-803095416BE4}" type="pres">
      <dgm:prSet presAssocID="{89A41370-ECE4-4456-9C26-9338208D74A7}" presName="iconRect" presStyleLbl="node1" presStyleIdx="2" presStyleCnt="7"/>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tubes"/>
        </a:ext>
      </dgm:extLst>
    </dgm:pt>
    <dgm:pt modelId="{DF5C601E-CF80-4D58-9120-B1168AF2E130}" type="pres">
      <dgm:prSet presAssocID="{89A41370-ECE4-4456-9C26-9338208D74A7}" presName="spaceRect" presStyleCnt="0"/>
      <dgm:spPr/>
    </dgm:pt>
    <dgm:pt modelId="{D2FA6AF0-AFBA-414C-B16D-7B8BA9CB8306}" type="pres">
      <dgm:prSet presAssocID="{89A41370-ECE4-4456-9C26-9338208D74A7}" presName="textRect" presStyleLbl="revTx" presStyleIdx="2" presStyleCnt="7">
        <dgm:presLayoutVars>
          <dgm:chMax val="1"/>
          <dgm:chPref val="1"/>
        </dgm:presLayoutVars>
      </dgm:prSet>
      <dgm:spPr/>
    </dgm:pt>
    <dgm:pt modelId="{17E687E7-C617-4F88-B574-91FABF79930B}" type="pres">
      <dgm:prSet presAssocID="{B785BC33-4FFF-4335-8A54-A2E3A39C5414}" presName="sibTrans" presStyleLbl="sibTrans2D1" presStyleIdx="0" presStyleCnt="0"/>
      <dgm:spPr/>
    </dgm:pt>
    <dgm:pt modelId="{EADF6E54-5235-4E55-ADBF-CD93BFA651B2}" type="pres">
      <dgm:prSet presAssocID="{FC7A6A1B-795A-46BB-8A68-4BE9DD80BEAC}" presName="compNode" presStyleCnt="0"/>
      <dgm:spPr/>
    </dgm:pt>
    <dgm:pt modelId="{CFA1976A-72B6-4AD0-BDF2-5222377DBD72}" type="pres">
      <dgm:prSet presAssocID="{FC7A6A1B-795A-46BB-8A68-4BE9DD80BEAC}" presName="iconBgRect" presStyleLbl="bgShp" presStyleIdx="3" presStyleCnt="7"/>
      <dgm:spPr/>
    </dgm:pt>
    <dgm:pt modelId="{CC150B80-FD7C-4C36-92ED-7767808C54AC}" type="pres">
      <dgm:prSet presAssocID="{FC7A6A1B-795A-46BB-8A68-4BE9DD80BEAC}" presName="iconRect" presStyleLbl="node1" presStyleIdx="3" presStyleCnt="7"/>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idge scene"/>
        </a:ext>
      </dgm:extLst>
    </dgm:pt>
    <dgm:pt modelId="{50D0A201-6430-48B6-8AE9-61479A4BCCDC}" type="pres">
      <dgm:prSet presAssocID="{FC7A6A1B-795A-46BB-8A68-4BE9DD80BEAC}" presName="spaceRect" presStyleCnt="0"/>
      <dgm:spPr/>
    </dgm:pt>
    <dgm:pt modelId="{03DC7070-E90B-4371-AD0A-1FB4D422675D}" type="pres">
      <dgm:prSet presAssocID="{FC7A6A1B-795A-46BB-8A68-4BE9DD80BEAC}" presName="textRect" presStyleLbl="revTx" presStyleIdx="3" presStyleCnt="7">
        <dgm:presLayoutVars>
          <dgm:chMax val="1"/>
          <dgm:chPref val="1"/>
        </dgm:presLayoutVars>
      </dgm:prSet>
      <dgm:spPr/>
    </dgm:pt>
    <dgm:pt modelId="{A8B3BEE3-9EA4-4225-A2C1-47E987A732C8}" type="pres">
      <dgm:prSet presAssocID="{FBC602D8-2C63-45E6-B6C2-83F628CB4F42}" presName="sibTrans" presStyleLbl="sibTrans2D1" presStyleIdx="0" presStyleCnt="0"/>
      <dgm:spPr/>
    </dgm:pt>
    <dgm:pt modelId="{2323A737-2591-4DA8-AADC-F7DCE3EE61E8}" type="pres">
      <dgm:prSet presAssocID="{C0A83995-AF83-45DE-B69C-09BF68A75292}" presName="compNode" presStyleCnt="0"/>
      <dgm:spPr/>
    </dgm:pt>
    <dgm:pt modelId="{E5626919-8D65-475E-82A7-4AF4F0A39E97}" type="pres">
      <dgm:prSet presAssocID="{C0A83995-AF83-45DE-B69C-09BF68A75292}" presName="iconBgRect" presStyleLbl="bgShp" presStyleIdx="4" presStyleCnt="7"/>
      <dgm:spPr/>
    </dgm:pt>
    <dgm:pt modelId="{13D1EA12-F9EA-4003-8F93-D3BB59589C7E}" type="pres">
      <dgm:prSet presAssocID="{C0A83995-AF83-45DE-B69C-09BF68A75292}" presName="iconRect" presStyleLbl="node1" presStyleIdx="4" presStyleCnt="7"/>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chart"/>
        </a:ext>
      </dgm:extLst>
    </dgm:pt>
    <dgm:pt modelId="{D10795A2-D26A-41E5-9FAE-EE2099ABFE24}" type="pres">
      <dgm:prSet presAssocID="{C0A83995-AF83-45DE-B69C-09BF68A75292}" presName="spaceRect" presStyleCnt="0"/>
      <dgm:spPr/>
    </dgm:pt>
    <dgm:pt modelId="{05B93521-BF81-4709-8272-3F0BAFFBA2AC}" type="pres">
      <dgm:prSet presAssocID="{C0A83995-AF83-45DE-B69C-09BF68A75292}" presName="textRect" presStyleLbl="revTx" presStyleIdx="4" presStyleCnt="7">
        <dgm:presLayoutVars>
          <dgm:chMax val="1"/>
          <dgm:chPref val="1"/>
        </dgm:presLayoutVars>
      </dgm:prSet>
      <dgm:spPr/>
    </dgm:pt>
    <dgm:pt modelId="{444A2E88-B5F4-4444-9383-FCE4B818F2BB}" type="pres">
      <dgm:prSet presAssocID="{DE5714AF-922B-4BF3-AAF6-6AFE5ED3C481}" presName="sibTrans" presStyleLbl="sibTrans2D1" presStyleIdx="0" presStyleCnt="0"/>
      <dgm:spPr/>
    </dgm:pt>
    <dgm:pt modelId="{A708A4F4-5541-4FF0-AEBB-A6921616E6C4}" type="pres">
      <dgm:prSet presAssocID="{63739311-E22D-4B65-8748-B9D549B338E7}" presName="compNode" presStyleCnt="0"/>
      <dgm:spPr/>
    </dgm:pt>
    <dgm:pt modelId="{BD0DA52D-9AF2-4948-9C3E-4E9A1682B827}" type="pres">
      <dgm:prSet presAssocID="{63739311-E22D-4B65-8748-B9D549B338E7}" presName="iconBgRect" presStyleLbl="bgShp" presStyleIdx="5" presStyleCnt="7"/>
      <dgm:spPr/>
    </dgm:pt>
    <dgm:pt modelId="{D9CB80F7-EB1C-4EAC-B838-C3C291708BF3}" type="pres">
      <dgm:prSet presAssocID="{63739311-E22D-4B65-8748-B9D549B338E7}" presName="iconRect" presStyleLbl="node1" presStyleIdx="5" presStyleCnt="7"/>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gnet"/>
        </a:ext>
      </dgm:extLst>
    </dgm:pt>
    <dgm:pt modelId="{A546AF21-52E7-4FB8-944E-DD647E1C3707}" type="pres">
      <dgm:prSet presAssocID="{63739311-E22D-4B65-8748-B9D549B338E7}" presName="spaceRect" presStyleCnt="0"/>
      <dgm:spPr/>
    </dgm:pt>
    <dgm:pt modelId="{CCC1F719-BACD-43A2-8A54-6633B8B6BFD4}" type="pres">
      <dgm:prSet presAssocID="{63739311-E22D-4B65-8748-B9D549B338E7}" presName="textRect" presStyleLbl="revTx" presStyleIdx="5" presStyleCnt="7">
        <dgm:presLayoutVars>
          <dgm:chMax val="1"/>
          <dgm:chPref val="1"/>
        </dgm:presLayoutVars>
      </dgm:prSet>
      <dgm:spPr/>
    </dgm:pt>
    <dgm:pt modelId="{2DACD6C9-B0D3-4E80-BFED-B7D5C104D865}" type="pres">
      <dgm:prSet presAssocID="{1360107D-10AB-4CBA-860A-91BC3221ED2F}" presName="sibTrans" presStyleLbl="sibTrans2D1" presStyleIdx="0" presStyleCnt="0"/>
      <dgm:spPr/>
    </dgm:pt>
    <dgm:pt modelId="{8BEAA8CD-5ECC-40EE-8F40-E458BE33868F}" type="pres">
      <dgm:prSet presAssocID="{945B8417-9FE2-4FF5-8686-3FDB592904AB}" presName="compNode" presStyleCnt="0"/>
      <dgm:spPr/>
    </dgm:pt>
    <dgm:pt modelId="{D161A0BB-1E8A-4F8E-8B79-7BB339A7344A}" type="pres">
      <dgm:prSet presAssocID="{945B8417-9FE2-4FF5-8686-3FDB592904AB}" presName="iconBgRect" presStyleLbl="bgShp" presStyleIdx="6" presStyleCnt="7"/>
      <dgm:spPr/>
    </dgm:pt>
    <dgm:pt modelId="{92B7E64E-92F7-4A9E-9B5D-5E1D85A86CD8}" type="pres">
      <dgm:prSet presAssocID="{945B8417-9FE2-4FF5-8686-3FDB592904AB}" presName="iconRect" presStyleLbl="node1" presStyleIdx="6" presStyleCnt="7"/>
      <dgm:spPr>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Atom"/>
        </a:ext>
      </dgm:extLst>
    </dgm:pt>
    <dgm:pt modelId="{93EE67FF-8B40-42CF-AD2C-052A3D926812}" type="pres">
      <dgm:prSet presAssocID="{945B8417-9FE2-4FF5-8686-3FDB592904AB}" presName="spaceRect" presStyleCnt="0"/>
      <dgm:spPr/>
    </dgm:pt>
    <dgm:pt modelId="{1693EFA5-33E1-415B-885A-64E57433BE13}" type="pres">
      <dgm:prSet presAssocID="{945B8417-9FE2-4FF5-8686-3FDB592904AB}" presName="textRect" presStyleLbl="revTx" presStyleIdx="6" presStyleCnt="7">
        <dgm:presLayoutVars>
          <dgm:chMax val="1"/>
          <dgm:chPref val="1"/>
        </dgm:presLayoutVars>
      </dgm:prSet>
      <dgm:spPr/>
    </dgm:pt>
  </dgm:ptLst>
  <dgm:cxnLst>
    <dgm:cxn modelId="{E9501920-680A-4B4B-8B77-BD97F4DB4972}" type="presOf" srcId="{945B8417-9FE2-4FF5-8686-3FDB592904AB}" destId="{1693EFA5-33E1-415B-885A-64E57433BE13}" srcOrd="0" destOrd="0" presId="urn:microsoft.com/office/officeart/2018/2/layout/IconCircleList"/>
    <dgm:cxn modelId="{3DF42326-21F6-AD45-8B5E-18E0DF85A48F}" type="presOf" srcId="{4A31A94B-CB01-4072-B9D8-8CA6DEAF9928}" destId="{AAB1345E-3015-41F0-9AB5-0CF23CD353EC}" srcOrd="0" destOrd="0" presId="urn:microsoft.com/office/officeart/2018/2/layout/IconCircleList"/>
    <dgm:cxn modelId="{B8604327-04FC-4535-B4AB-C7B59773BBB2}" srcId="{53F8E8C5-5BCC-4343-977E-29AB64FB594C}" destId="{89A41370-ECE4-4456-9C26-9338208D74A7}" srcOrd="2" destOrd="0" parTransId="{119B12DC-B1B3-48D2-BBE2-CF7732505C0B}" sibTransId="{B785BC33-4FFF-4335-8A54-A2E3A39C5414}"/>
    <dgm:cxn modelId="{3A3DB62C-DC4B-4128-BD95-6F3A3629BC5C}" srcId="{53F8E8C5-5BCC-4343-977E-29AB64FB594C}" destId="{4A31A94B-CB01-4072-B9D8-8CA6DEAF9928}" srcOrd="0" destOrd="0" parTransId="{AB4711DE-4A58-4DC6-AA1B-E8524E983A7C}" sibTransId="{BAA30EBC-37D1-4BE6-B058-CB84A4494BD2}"/>
    <dgm:cxn modelId="{B9E36131-ACB2-4D6A-BBA7-CD2F61C50EB5}" srcId="{53F8E8C5-5BCC-4343-977E-29AB64FB594C}" destId="{062E293C-74D6-4BE4-8505-41E1725C4847}" srcOrd="1" destOrd="0" parTransId="{12B5733C-9CDD-4416-9A47-D53BD58E61BF}" sibTransId="{1C3D42A4-D769-4C00-8F0F-BAF765605D51}"/>
    <dgm:cxn modelId="{9F8CC434-2CC7-4A94-B8DD-6E27E79645A0}" srcId="{53F8E8C5-5BCC-4343-977E-29AB64FB594C}" destId="{945B8417-9FE2-4FF5-8686-3FDB592904AB}" srcOrd="6" destOrd="0" parTransId="{7834496F-27A7-48F0-84D5-72A4EBB874A6}" sibTransId="{0DD9EC5E-D1DE-48BF-B127-44A04F9356E7}"/>
    <dgm:cxn modelId="{FB69C237-0D25-B94A-9733-8017E3636CE4}" type="presOf" srcId="{BAA30EBC-37D1-4BE6-B058-CB84A4494BD2}" destId="{7B94A618-C4AF-45EF-B75E-7C306EB0BFFA}" srcOrd="0" destOrd="0" presId="urn:microsoft.com/office/officeart/2018/2/layout/IconCircleList"/>
    <dgm:cxn modelId="{69680C40-469D-994E-ABE8-AE31E4D2926C}" type="presOf" srcId="{89A41370-ECE4-4456-9C26-9338208D74A7}" destId="{D2FA6AF0-AFBA-414C-B16D-7B8BA9CB8306}" srcOrd="0" destOrd="0" presId="urn:microsoft.com/office/officeart/2018/2/layout/IconCircleList"/>
    <dgm:cxn modelId="{C1701F62-634E-4947-BDE2-183E74CB7417}" type="presOf" srcId="{63739311-E22D-4B65-8748-B9D549B338E7}" destId="{CCC1F719-BACD-43A2-8A54-6633B8B6BFD4}" srcOrd="0" destOrd="0" presId="urn:microsoft.com/office/officeart/2018/2/layout/IconCircleList"/>
    <dgm:cxn modelId="{DDBA5665-F3A2-1C45-88EB-50FAC9804B67}" type="presOf" srcId="{FC7A6A1B-795A-46BB-8A68-4BE9DD80BEAC}" destId="{03DC7070-E90B-4371-AD0A-1FB4D422675D}" srcOrd="0" destOrd="0" presId="urn:microsoft.com/office/officeart/2018/2/layout/IconCircleList"/>
    <dgm:cxn modelId="{51281C47-1CCD-3547-B55C-147D0B15D496}" type="presOf" srcId="{1C3D42A4-D769-4C00-8F0F-BAF765605D51}" destId="{B7F97630-A60F-4984-A3E4-48B7A48E8E9A}" srcOrd="0" destOrd="0" presId="urn:microsoft.com/office/officeart/2018/2/layout/IconCircleList"/>
    <dgm:cxn modelId="{8C35EF6E-9A21-3948-A325-5B3789D3A5F9}" type="presOf" srcId="{53F8E8C5-5BCC-4343-977E-29AB64FB594C}" destId="{C25CCF4E-D38E-4036-809F-363F336D1756}" srcOrd="0" destOrd="0" presId="urn:microsoft.com/office/officeart/2018/2/layout/IconCircleList"/>
    <dgm:cxn modelId="{F3F6DA6F-F1D7-4F46-8544-F243E2B9F1A0}" type="presOf" srcId="{062E293C-74D6-4BE4-8505-41E1725C4847}" destId="{CFC8A8A0-F5BF-43C1-BD37-39DC679C3F38}" srcOrd="0" destOrd="0" presId="urn:microsoft.com/office/officeart/2018/2/layout/IconCircleList"/>
    <dgm:cxn modelId="{DC7BCE86-49F3-8A4B-ADC2-192166C696B5}" type="presOf" srcId="{B785BC33-4FFF-4335-8A54-A2E3A39C5414}" destId="{17E687E7-C617-4F88-B574-91FABF79930B}" srcOrd="0" destOrd="0" presId="urn:microsoft.com/office/officeart/2018/2/layout/IconCircleList"/>
    <dgm:cxn modelId="{D4C2E590-07D6-5540-B304-A250C409B8AF}" type="presOf" srcId="{FBC602D8-2C63-45E6-B6C2-83F628CB4F42}" destId="{A8B3BEE3-9EA4-4225-A2C1-47E987A732C8}" srcOrd="0" destOrd="0" presId="urn:microsoft.com/office/officeart/2018/2/layout/IconCircleList"/>
    <dgm:cxn modelId="{1FFC939E-9275-164B-BE97-3CBB17371E11}" type="presOf" srcId="{C0A83995-AF83-45DE-B69C-09BF68A75292}" destId="{05B93521-BF81-4709-8272-3F0BAFFBA2AC}" srcOrd="0" destOrd="0" presId="urn:microsoft.com/office/officeart/2018/2/layout/IconCircleList"/>
    <dgm:cxn modelId="{A7CD10B2-A682-4573-A88F-E95D715E6A87}" srcId="{53F8E8C5-5BCC-4343-977E-29AB64FB594C}" destId="{FC7A6A1B-795A-46BB-8A68-4BE9DD80BEAC}" srcOrd="3" destOrd="0" parTransId="{E39A02A3-0A55-4552-B617-5387BD536A8B}" sibTransId="{FBC602D8-2C63-45E6-B6C2-83F628CB4F42}"/>
    <dgm:cxn modelId="{C1C952C8-359B-45A6-86F0-B0F7F5E25AA8}" srcId="{53F8E8C5-5BCC-4343-977E-29AB64FB594C}" destId="{C0A83995-AF83-45DE-B69C-09BF68A75292}" srcOrd="4" destOrd="0" parTransId="{A4C51178-9FDE-490D-A1A6-ED3F8F18E5F0}" sibTransId="{DE5714AF-922B-4BF3-AAF6-6AFE5ED3C481}"/>
    <dgm:cxn modelId="{FE755CDB-A0BB-E140-98F4-11228EBD872B}" type="presOf" srcId="{DE5714AF-922B-4BF3-AAF6-6AFE5ED3C481}" destId="{444A2E88-B5F4-4444-9383-FCE4B818F2BB}" srcOrd="0" destOrd="0" presId="urn:microsoft.com/office/officeart/2018/2/layout/IconCircleList"/>
    <dgm:cxn modelId="{E01582E9-66D2-489A-996D-0392942E379F}" srcId="{53F8E8C5-5BCC-4343-977E-29AB64FB594C}" destId="{63739311-E22D-4B65-8748-B9D549B338E7}" srcOrd="5" destOrd="0" parTransId="{4EB26AE8-389F-4581-94B4-F2F48C113BB3}" sibTransId="{1360107D-10AB-4CBA-860A-91BC3221ED2F}"/>
    <dgm:cxn modelId="{C40315F4-D640-D344-B1A5-74F51D5BDB44}" type="presOf" srcId="{1360107D-10AB-4CBA-860A-91BC3221ED2F}" destId="{2DACD6C9-B0D3-4E80-BFED-B7D5C104D865}" srcOrd="0" destOrd="0" presId="urn:microsoft.com/office/officeart/2018/2/layout/IconCircleList"/>
    <dgm:cxn modelId="{57552B2D-3880-2C48-BA21-6263F6931434}" type="presParOf" srcId="{C25CCF4E-D38E-4036-809F-363F336D1756}" destId="{1DFA440D-5A3D-4D47-87D3-540615EAA172}" srcOrd="0" destOrd="0" presId="urn:microsoft.com/office/officeart/2018/2/layout/IconCircleList"/>
    <dgm:cxn modelId="{9E9FAAE7-4C99-5640-9887-085254DF62CD}" type="presParOf" srcId="{1DFA440D-5A3D-4D47-87D3-540615EAA172}" destId="{3893281B-30A0-4844-8301-E8F3978C3F8A}" srcOrd="0" destOrd="0" presId="urn:microsoft.com/office/officeart/2018/2/layout/IconCircleList"/>
    <dgm:cxn modelId="{7C8517A2-055C-554E-B666-E05949D680CF}" type="presParOf" srcId="{3893281B-30A0-4844-8301-E8F3978C3F8A}" destId="{79B27348-DCCE-40CA-998B-035F10DC329E}" srcOrd="0" destOrd="0" presId="urn:microsoft.com/office/officeart/2018/2/layout/IconCircleList"/>
    <dgm:cxn modelId="{3B8C8B8D-A1E8-A04A-B722-1652CD41AA32}" type="presParOf" srcId="{3893281B-30A0-4844-8301-E8F3978C3F8A}" destId="{F3153524-3D70-4CC5-9F9D-EAA47D18C2EE}" srcOrd="1" destOrd="0" presId="urn:microsoft.com/office/officeart/2018/2/layout/IconCircleList"/>
    <dgm:cxn modelId="{03C56AB5-B48E-B74E-B412-4BFCDD7ABFDF}" type="presParOf" srcId="{3893281B-30A0-4844-8301-E8F3978C3F8A}" destId="{45084230-3A29-432F-9083-69A479AE2977}" srcOrd="2" destOrd="0" presId="urn:microsoft.com/office/officeart/2018/2/layout/IconCircleList"/>
    <dgm:cxn modelId="{EA9441D5-4732-4643-B3A6-0180CA88F79E}" type="presParOf" srcId="{3893281B-30A0-4844-8301-E8F3978C3F8A}" destId="{AAB1345E-3015-41F0-9AB5-0CF23CD353EC}" srcOrd="3" destOrd="0" presId="urn:microsoft.com/office/officeart/2018/2/layout/IconCircleList"/>
    <dgm:cxn modelId="{7A2A2A9B-CB38-A147-95BC-7A92A9285BA9}" type="presParOf" srcId="{1DFA440D-5A3D-4D47-87D3-540615EAA172}" destId="{7B94A618-C4AF-45EF-B75E-7C306EB0BFFA}" srcOrd="1" destOrd="0" presId="urn:microsoft.com/office/officeart/2018/2/layout/IconCircleList"/>
    <dgm:cxn modelId="{2AA5810C-2111-0949-AD75-2B5C28459C92}" type="presParOf" srcId="{1DFA440D-5A3D-4D47-87D3-540615EAA172}" destId="{09635A9F-FF10-41FC-8322-75201EA9AC13}" srcOrd="2" destOrd="0" presId="urn:microsoft.com/office/officeart/2018/2/layout/IconCircleList"/>
    <dgm:cxn modelId="{24DEC0E6-A3F1-2442-967D-AD69DDEFB64F}" type="presParOf" srcId="{09635A9F-FF10-41FC-8322-75201EA9AC13}" destId="{2DD07718-70CD-40D2-9156-311C3577BFFD}" srcOrd="0" destOrd="0" presId="urn:microsoft.com/office/officeart/2018/2/layout/IconCircleList"/>
    <dgm:cxn modelId="{4CB7EB1B-C8B0-CC44-BE34-24849DBCFAB2}" type="presParOf" srcId="{09635A9F-FF10-41FC-8322-75201EA9AC13}" destId="{172BA747-9D25-4A0D-B946-1C8C34EF7BA1}" srcOrd="1" destOrd="0" presId="urn:microsoft.com/office/officeart/2018/2/layout/IconCircleList"/>
    <dgm:cxn modelId="{ABB5D725-A225-6142-80AB-2083D5C38EDD}" type="presParOf" srcId="{09635A9F-FF10-41FC-8322-75201EA9AC13}" destId="{E1641CDA-8424-4072-9A82-439F935F26F1}" srcOrd="2" destOrd="0" presId="urn:microsoft.com/office/officeart/2018/2/layout/IconCircleList"/>
    <dgm:cxn modelId="{62413353-284B-E34D-B0B7-CBC78D28D2AC}" type="presParOf" srcId="{09635A9F-FF10-41FC-8322-75201EA9AC13}" destId="{CFC8A8A0-F5BF-43C1-BD37-39DC679C3F38}" srcOrd="3" destOrd="0" presId="urn:microsoft.com/office/officeart/2018/2/layout/IconCircleList"/>
    <dgm:cxn modelId="{8E40C8D3-11E2-8B4B-9FF2-01AFFEE858D2}" type="presParOf" srcId="{1DFA440D-5A3D-4D47-87D3-540615EAA172}" destId="{B7F97630-A60F-4984-A3E4-48B7A48E8E9A}" srcOrd="3" destOrd="0" presId="urn:microsoft.com/office/officeart/2018/2/layout/IconCircleList"/>
    <dgm:cxn modelId="{D1869D14-D37F-8449-8A2C-5A7EF51CFD4A}" type="presParOf" srcId="{1DFA440D-5A3D-4D47-87D3-540615EAA172}" destId="{7EE710E8-F8C8-4BB3-B8C9-01A8FB510530}" srcOrd="4" destOrd="0" presId="urn:microsoft.com/office/officeart/2018/2/layout/IconCircleList"/>
    <dgm:cxn modelId="{203CF11A-48A2-1647-BFC5-FD5ECDCD0FB0}" type="presParOf" srcId="{7EE710E8-F8C8-4BB3-B8C9-01A8FB510530}" destId="{7DEDAAAB-B3C6-4D26-AA7B-BD0AB32656CD}" srcOrd="0" destOrd="0" presId="urn:microsoft.com/office/officeart/2018/2/layout/IconCircleList"/>
    <dgm:cxn modelId="{9D7AE029-0C88-B64E-9F22-64348550BCEE}" type="presParOf" srcId="{7EE710E8-F8C8-4BB3-B8C9-01A8FB510530}" destId="{FB11DBCA-9796-4C74-9A0E-803095416BE4}" srcOrd="1" destOrd="0" presId="urn:microsoft.com/office/officeart/2018/2/layout/IconCircleList"/>
    <dgm:cxn modelId="{872EE10B-F662-4146-991C-7BC29A0E160F}" type="presParOf" srcId="{7EE710E8-F8C8-4BB3-B8C9-01A8FB510530}" destId="{DF5C601E-CF80-4D58-9120-B1168AF2E130}" srcOrd="2" destOrd="0" presId="urn:microsoft.com/office/officeart/2018/2/layout/IconCircleList"/>
    <dgm:cxn modelId="{5E0DAE25-DB5E-A148-95A5-C83EA96A8F05}" type="presParOf" srcId="{7EE710E8-F8C8-4BB3-B8C9-01A8FB510530}" destId="{D2FA6AF0-AFBA-414C-B16D-7B8BA9CB8306}" srcOrd="3" destOrd="0" presId="urn:microsoft.com/office/officeart/2018/2/layout/IconCircleList"/>
    <dgm:cxn modelId="{17BA5487-02EF-0D47-A88B-BEB863A5C765}" type="presParOf" srcId="{1DFA440D-5A3D-4D47-87D3-540615EAA172}" destId="{17E687E7-C617-4F88-B574-91FABF79930B}" srcOrd="5" destOrd="0" presId="urn:microsoft.com/office/officeart/2018/2/layout/IconCircleList"/>
    <dgm:cxn modelId="{E6019C96-7C7F-D748-8F7B-19516EDC3223}" type="presParOf" srcId="{1DFA440D-5A3D-4D47-87D3-540615EAA172}" destId="{EADF6E54-5235-4E55-ADBF-CD93BFA651B2}" srcOrd="6" destOrd="0" presId="urn:microsoft.com/office/officeart/2018/2/layout/IconCircleList"/>
    <dgm:cxn modelId="{A46A6ED3-60F6-1D43-8B5D-AD143B13E36F}" type="presParOf" srcId="{EADF6E54-5235-4E55-ADBF-CD93BFA651B2}" destId="{CFA1976A-72B6-4AD0-BDF2-5222377DBD72}" srcOrd="0" destOrd="0" presId="urn:microsoft.com/office/officeart/2018/2/layout/IconCircleList"/>
    <dgm:cxn modelId="{3BC1ABDD-DBE1-5C49-BA1F-874825221F12}" type="presParOf" srcId="{EADF6E54-5235-4E55-ADBF-CD93BFA651B2}" destId="{CC150B80-FD7C-4C36-92ED-7767808C54AC}" srcOrd="1" destOrd="0" presId="urn:microsoft.com/office/officeart/2018/2/layout/IconCircleList"/>
    <dgm:cxn modelId="{DEB95CDA-8CFE-0646-92E7-47DA83222D2C}" type="presParOf" srcId="{EADF6E54-5235-4E55-ADBF-CD93BFA651B2}" destId="{50D0A201-6430-48B6-8AE9-61479A4BCCDC}" srcOrd="2" destOrd="0" presId="urn:microsoft.com/office/officeart/2018/2/layout/IconCircleList"/>
    <dgm:cxn modelId="{871C9624-1444-BA44-A55C-8757EDBC278A}" type="presParOf" srcId="{EADF6E54-5235-4E55-ADBF-CD93BFA651B2}" destId="{03DC7070-E90B-4371-AD0A-1FB4D422675D}" srcOrd="3" destOrd="0" presId="urn:microsoft.com/office/officeart/2018/2/layout/IconCircleList"/>
    <dgm:cxn modelId="{3E45BFF2-0450-1240-B084-4FD0E32439C2}" type="presParOf" srcId="{1DFA440D-5A3D-4D47-87D3-540615EAA172}" destId="{A8B3BEE3-9EA4-4225-A2C1-47E987A732C8}" srcOrd="7" destOrd="0" presId="urn:microsoft.com/office/officeart/2018/2/layout/IconCircleList"/>
    <dgm:cxn modelId="{40C70D57-B37F-DC42-AE01-E94DD1DAE689}" type="presParOf" srcId="{1DFA440D-5A3D-4D47-87D3-540615EAA172}" destId="{2323A737-2591-4DA8-AADC-F7DCE3EE61E8}" srcOrd="8" destOrd="0" presId="urn:microsoft.com/office/officeart/2018/2/layout/IconCircleList"/>
    <dgm:cxn modelId="{DB136DFE-7E34-7C45-A0FC-0747476B679A}" type="presParOf" srcId="{2323A737-2591-4DA8-AADC-F7DCE3EE61E8}" destId="{E5626919-8D65-475E-82A7-4AF4F0A39E97}" srcOrd="0" destOrd="0" presId="urn:microsoft.com/office/officeart/2018/2/layout/IconCircleList"/>
    <dgm:cxn modelId="{22337E2F-4DEE-8F40-8824-220A3127FC17}" type="presParOf" srcId="{2323A737-2591-4DA8-AADC-F7DCE3EE61E8}" destId="{13D1EA12-F9EA-4003-8F93-D3BB59589C7E}" srcOrd="1" destOrd="0" presId="urn:microsoft.com/office/officeart/2018/2/layout/IconCircleList"/>
    <dgm:cxn modelId="{36EBB6CC-12FF-DD40-BC12-396AE0B05F16}" type="presParOf" srcId="{2323A737-2591-4DA8-AADC-F7DCE3EE61E8}" destId="{D10795A2-D26A-41E5-9FAE-EE2099ABFE24}" srcOrd="2" destOrd="0" presId="urn:microsoft.com/office/officeart/2018/2/layout/IconCircleList"/>
    <dgm:cxn modelId="{B80BBD57-47D4-E945-8750-B1F200E2FA34}" type="presParOf" srcId="{2323A737-2591-4DA8-AADC-F7DCE3EE61E8}" destId="{05B93521-BF81-4709-8272-3F0BAFFBA2AC}" srcOrd="3" destOrd="0" presId="urn:microsoft.com/office/officeart/2018/2/layout/IconCircleList"/>
    <dgm:cxn modelId="{8FBA366C-DBBB-3E4E-B935-F3C30DAF5D83}" type="presParOf" srcId="{1DFA440D-5A3D-4D47-87D3-540615EAA172}" destId="{444A2E88-B5F4-4444-9383-FCE4B818F2BB}" srcOrd="9" destOrd="0" presId="urn:microsoft.com/office/officeart/2018/2/layout/IconCircleList"/>
    <dgm:cxn modelId="{F8F19865-B957-AF46-B2A3-89237DBEAEF7}" type="presParOf" srcId="{1DFA440D-5A3D-4D47-87D3-540615EAA172}" destId="{A708A4F4-5541-4FF0-AEBB-A6921616E6C4}" srcOrd="10" destOrd="0" presId="urn:microsoft.com/office/officeart/2018/2/layout/IconCircleList"/>
    <dgm:cxn modelId="{31CFD6D3-1D68-A94D-8857-63F6DF0A8F2C}" type="presParOf" srcId="{A708A4F4-5541-4FF0-AEBB-A6921616E6C4}" destId="{BD0DA52D-9AF2-4948-9C3E-4E9A1682B827}" srcOrd="0" destOrd="0" presId="urn:microsoft.com/office/officeart/2018/2/layout/IconCircleList"/>
    <dgm:cxn modelId="{5F37C4F7-5712-EE4D-8BD5-42BF2E5EFE9E}" type="presParOf" srcId="{A708A4F4-5541-4FF0-AEBB-A6921616E6C4}" destId="{D9CB80F7-EB1C-4EAC-B838-C3C291708BF3}" srcOrd="1" destOrd="0" presId="urn:microsoft.com/office/officeart/2018/2/layout/IconCircleList"/>
    <dgm:cxn modelId="{3A13CC88-D48E-4C4A-98CE-8C1EE07B0873}" type="presParOf" srcId="{A708A4F4-5541-4FF0-AEBB-A6921616E6C4}" destId="{A546AF21-52E7-4FB8-944E-DD647E1C3707}" srcOrd="2" destOrd="0" presId="urn:microsoft.com/office/officeart/2018/2/layout/IconCircleList"/>
    <dgm:cxn modelId="{13990725-91EB-704B-806F-C28F9D95A978}" type="presParOf" srcId="{A708A4F4-5541-4FF0-AEBB-A6921616E6C4}" destId="{CCC1F719-BACD-43A2-8A54-6633B8B6BFD4}" srcOrd="3" destOrd="0" presId="urn:microsoft.com/office/officeart/2018/2/layout/IconCircleList"/>
    <dgm:cxn modelId="{91DC9CFB-DA23-BB40-B85E-A0A7BA8A56FA}" type="presParOf" srcId="{1DFA440D-5A3D-4D47-87D3-540615EAA172}" destId="{2DACD6C9-B0D3-4E80-BFED-B7D5C104D865}" srcOrd="11" destOrd="0" presId="urn:microsoft.com/office/officeart/2018/2/layout/IconCircleList"/>
    <dgm:cxn modelId="{C9F11DC7-FE50-3D46-A9EF-B2B2C3D344B0}" type="presParOf" srcId="{1DFA440D-5A3D-4D47-87D3-540615EAA172}" destId="{8BEAA8CD-5ECC-40EE-8F40-E458BE33868F}" srcOrd="12" destOrd="0" presId="urn:microsoft.com/office/officeart/2018/2/layout/IconCircleList"/>
    <dgm:cxn modelId="{13628961-D3EF-894C-AD88-5DF0C50F9DE4}" type="presParOf" srcId="{8BEAA8CD-5ECC-40EE-8F40-E458BE33868F}" destId="{D161A0BB-1E8A-4F8E-8B79-7BB339A7344A}" srcOrd="0" destOrd="0" presId="urn:microsoft.com/office/officeart/2018/2/layout/IconCircleList"/>
    <dgm:cxn modelId="{C06AF117-022C-D74C-9366-986A81EA8BFA}" type="presParOf" srcId="{8BEAA8CD-5ECC-40EE-8F40-E458BE33868F}" destId="{92B7E64E-92F7-4A9E-9B5D-5E1D85A86CD8}" srcOrd="1" destOrd="0" presId="urn:microsoft.com/office/officeart/2018/2/layout/IconCircleList"/>
    <dgm:cxn modelId="{B0423CC1-8DB2-D647-8FEC-3D05420598F7}" type="presParOf" srcId="{8BEAA8CD-5ECC-40EE-8F40-E458BE33868F}" destId="{93EE67FF-8B40-42CF-AD2C-052A3D926812}" srcOrd="2" destOrd="0" presId="urn:microsoft.com/office/officeart/2018/2/layout/IconCircleList"/>
    <dgm:cxn modelId="{CC2F98FD-0830-D949-9DBD-A69F7205F276}" type="presParOf" srcId="{8BEAA8CD-5ECC-40EE-8F40-E458BE33868F}" destId="{1693EFA5-33E1-415B-885A-64E57433BE1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B8B98-E597-A245-8DF5-2E16AA91077F}">
      <dsp:nvSpPr>
        <dsp:cNvPr id="0" name=""/>
        <dsp:cNvSpPr/>
      </dsp:nvSpPr>
      <dsp:spPr>
        <a:xfrm>
          <a:off x="0" y="523"/>
          <a:ext cx="680375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2CBD638-4A34-F040-BE7B-CE77FE2FB2D9}">
      <dsp:nvSpPr>
        <dsp:cNvPr id="0" name=""/>
        <dsp:cNvSpPr/>
      </dsp:nvSpPr>
      <dsp:spPr>
        <a:xfrm>
          <a:off x="0" y="523"/>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Fully funded program – Research Associates (RAs) receive a stipend and reimbursement of travel/conference costs</a:t>
          </a:r>
        </a:p>
      </dsp:txBody>
      <dsp:txXfrm>
        <a:off x="0" y="523"/>
        <a:ext cx="6803753" cy="612108"/>
      </dsp:txXfrm>
    </dsp:sp>
    <dsp:sp modelId="{F0D03E1E-4D58-3C40-964E-BF0178A5CC4A}">
      <dsp:nvSpPr>
        <dsp:cNvPr id="0" name=""/>
        <dsp:cNvSpPr/>
      </dsp:nvSpPr>
      <dsp:spPr>
        <a:xfrm>
          <a:off x="0" y="612631"/>
          <a:ext cx="680375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2BAA817-541C-0048-9E5F-1AEBF0FCE538}">
      <dsp:nvSpPr>
        <dsp:cNvPr id="0" name=""/>
        <dsp:cNvSpPr/>
      </dsp:nvSpPr>
      <dsp:spPr>
        <a:xfrm>
          <a:off x="0" y="612631"/>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10 weeks during summer</a:t>
          </a:r>
        </a:p>
      </dsp:txBody>
      <dsp:txXfrm>
        <a:off x="0" y="612631"/>
        <a:ext cx="6803753" cy="612108"/>
      </dsp:txXfrm>
    </dsp:sp>
    <dsp:sp modelId="{3DE52BC7-0B4C-F741-BDA3-5A181BD7C8A6}">
      <dsp:nvSpPr>
        <dsp:cNvPr id="0" name=""/>
        <dsp:cNvSpPr/>
      </dsp:nvSpPr>
      <dsp:spPr>
        <a:xfrm>
          <a:off x="0" y="1224740"/>
          <a:ext cx="680375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7580E4E-86B0-6C40-AADF-3598378D766E}">
      <dsp:nvSpPr>
        <dsp:cNvPr id="0" name=""/>
        <dsp:cNvSpPr/>
      </dsp:nvSpPr>
      <dsp:spPr>
        <a:xfrm>
          <a:off x="0" y="1224740"/>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10 students per year (most years)</a:t>
          </a:r>
        </a:p>
      </dsp:txBody>
      <dsp:txXfrm>
        <a:off x="0" y="1224740"/>
        <a:ext cx="6803753" cy="612108"/>
      </dsp:txXfrm>
    </dsp:sp>
    <dsp:sp modelId="{A693C60D-F0CA-F743-A2D6-B756FF510DC3}">
      <dsp:nvSpPr>
        <dsp:cNvPr id="0" name=""/>
        <dsp:cNvSpPr/>
      </dsp:nvSpPr>
      <dsp:spPr>
        <a:xfrm>
          <a:off x="0" y="1836849"/>
          <a:ext cx="680375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A8FC0C4-0559-F440-9F0F-A6271B7B5449}">
      <dsp:nvSpPr>
        <dsp:cNvPr id="0" name=""/>
        <dsp:cNvSpPr/>
      </dsp:nvSpPr>
      <dsp:spPr>
        <a:xfrm>
          <a:off x="0" y="1836849"/>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Selected on a competitive basis</a:t>
          </a:r>
        </a:p>
      </dsp:txBody>
      <dsp:txXfrm>
        <a:off x="0" y="1836849"/>
        <a:ext cx="6803753" cy="612108"/>
      </dsp:txXfrm>
    </dsp:sp>
    <dsp:sp modelId="{2EEF6AF0-0AD6-0343-B7A8-EAE1947A791E}">
      <dsp:nvSpPr>
        <dsp:cNvPr id="0" name=""/>
        <dsp:cNvSpPr/>
      </dsp:nvSpPr>
      <dsp:spPr>
        <a:xfrm>
          <a:off x="0" y="2448957"/>
          <a:ext cx="680375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9C2A977-FA83-1B44-9BF5-AB9931860047}">
      <dsp:nvSpPr>
        <dsp:cNvPr id="0" name=""/>
        <dsp:cNvSpPr/>
      </dsp:nvSpPr>
      <dsp:spPr>
        <a:xfrm>
          <a:off x="0" y="2448957"/>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Mentor-guided research (80%), team project (20%)</a:t>
          </a:r>
        </a:p>
      </dsp:txBody>
      <dsp:txXfrm>
        <a:off x="0" y="2448957"/>
        <a:ext cx="6803753" cy="612108"/>
      </dsp:txXfrm>
    </dsp:sp>
    <dsp:sp modelId="{645064DC-220C-2549-8FA1-D63DB559D1A8}">
      <dsp:nvSpPr>
        <dsp:cNvPr id="0" name=""/>
        <dsp:cNvSpPr/>
      </dsp:nvSpPr>
      <dsp:spPr>
        <a:xfrm>
          <a:off x="0" y="3061066"/>
          <a:ext cx="680375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FE81F9F-51FF-084E-96F8-724BF910F028}">
      <dsp:nvSpPr>
        <dsp:cNvPr id="0" name=""/>
        <dsp:cNvSpPr/>
      </dsp:nvSpPr>
      <dsp:spPr>
        <a:xfrm>
          <a:off x="0" y="3061066"/>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Research and technology development experience</a:t>
          </a:r>
        </a:p>
      </dsp:txBody>
      <dsp:txXfrm>
        <a:off x="0" y="3061066"/>
        <a:ext cx="6803753" cy="612108"/>
      </dsp:txXfrm>
    </dsp:sp>
    <dsp:sp modelId="{FEC4840D-F67F-DF4E-B378-8BA260D3505E}">
      <dsp:nvSpPr>
        <dsp:cNvPr id="0" name=""/>
        <dsp:cNvSpPr/>
      </dsp:nvSpPr>
      <dsp:spPr>
        <a:xfrm>
          <a:off x="0" y="3673175"/>
          <a:ext cx="680375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702A397-D3ED-4049-B022-A54692597AA2}">
      <dsp:nvSpPr>
        <dsp:cNvPr id="0" name=""/>
        <dsp:cNvSpPr/>
      </dsp:nvSpPr>
      <dsp:spPr>
        <a:xfrm>
          <a:off x="0" y="3673175"/>
          <a:ext cx="6803753" cy="61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Lectures, professional development, and tours</a:t>
          </a:r>
        </a:p>
      </dsp:txBody>
      <dsp:txXfrm>
        <a:off x="0" y="3673175"/>
        <a:ext cx="6803753" cy="612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27348-DCCE-40CA-998B-035F10DC329E}">
      <dsp:nvSpPr>
        <dsp:cNvPr id="0" name=""/>
        <dsp:cNvSpPr/>
      </dsp:nvSpPr>
      <dsp:spPr>
        <a:xfrm>
          <a:off x="343523" y="65221"/>
          <a:ext cx="752076" cy="75207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153524-3D70-4CC5-9F9D-EAA47D18C2EE}">
      <dsp:nvSpPr>
        <dsp:cNvPr id="0" name=""/>
        <dsp:cNvSpPr/>
      </dsp:nvSpPr>
      <dsp:spPr>
        <a:xfrm>
          <a:off x="501459" y="223157"/>
          <a:ext cx="436204" cy="436204"/>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B1345E-3015-41F0-9AB5-0CF23CD353EC}">
      <dsp:nvSpPr>
        <dsp:cNvPr id="0" name=""/>
        <dsp:cNvSpPr/>
      </dsp:nvSpPr>
      <dsp:spPr>
        <a:xfrm>
          <a:off x="1256759" y="65221"/>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STEAM </a:t>
          </a:r>
          <a:r>
            <a:rPr lang="en-US" sz="2300" kern="1200">
              <a:latin typeface="Calibri Light" panose="020F0302020204030204"/>
            </a:rPr>
            <a:t>majors including:</a:t>
          </a:r>
          <a:endParaRPr lang="en-US" sz="2300" kern="1200"/>
        </a:p>
      </dsp:txBody>
      <dsp:txXfrm>
        <a:off x="1256759" y="65221"/>
        <a:ext cx="1772752" cy="752076"/>
      </dsp:txXfrm>
    </dsp:sp>
    <dsp:sp modelId="{2DD07718-70CD-40D2-9156-311C3577BFFD}">
      <dsp:nvSpPr>
        <dsp:cNvPr id="0" name=""/>
        <dsp:cNvSpPr/>
      </dsp:nvSpPr>
      <dsp:spPr>
        <a:xfrm>
          <a:off x="3338400" y="65221"/>
          <a:ext cx="752076" cy="75207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BA747-9D25-4A0D-B946-1C8C34EF7BA1}">
      <dsp:nvSpPr>
        <dsp:cNvPr id="0" name=""/>
        <dsp:cNvSpPr/>
      </dsp:nvSpPr>
      <dsp:spPr>
        <a:xfrm>
          <a:off x="3496337" y="223157"/>
          <a:ext cx="436204" cy="436204"/>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C8A8A0-F5BF-43C1-BD37-39DC679C3F38}">
      <dsp:nvSpPr>
        <dsp:cNvPr id="0" name=""/>
        <dsp:cNvSpPr/>
      </dsp:nvSpPr>
      <dsp:spPr>
        <a:xfrm>
          <a:off x="4251637" y="65221"/>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Life Sciences</a:t>
          </a:r>
        </a:p>
      </dsp:txBody>
      <dsp:txXfrm>
        <a:off x="4251637" y="65221"/>
        <a:ext cx="1772752" cy="752076"/>
      </dsp:txXfrm>
    </dsp:sp>
    <dsp:sp modelId="{7DEDAAAB-B3C6-4D26-AA7B-BD0AB32656CD}">
      <dsp:nvSpPr>
        <dsp:cNvPr id="0" name=""/>
        <dsp:cNvSpPr/>
      </dsp:nvSpPr>
      <dsp:spPr>
        <a:xfrm>
          <a:off x="343523" y="1906252"/>
          <a:ext cx="752076" cy="75207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1DBCA-9796-4C74-9A0E-803095416BE4}">
      <dsp:nvSpPr>
        <dsp:cNvPr id="0" name=""/>
        <dsp:cNvSpPr/>
      </dsp:nvSpPr>
      <dsp:spPr>
        <a:xfrm>
          <a:off x="501459" y="2064188"/>
          <a:ext cx="436204" cy="436204"/>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FA6AF0-AFBA-414C-B16D-7B8BA9CB8306}">
      <dsp:nvSpPr>
        <dsp:cNvPr id="0" name=""/>
        <dsp:cNvSpPr/>
      </dsp:nvSpPr>
      <dsp:spPr>
        <a:xfrm>
          <a:off x="1256759" y="1906252"/>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Chemistry</a:t>
          </a:r>
        </a:p>
      </dsp:txBody>
      <dsp:txXfrm>
        <a:off x="1256759" y="1906252"/>
        <a:ext cx="1772752" cy="752076"/>
      </dsp:txXfrm>
    </dsp:sp>
    <dsp:sp modelId="{CFA1976A-72B6-4AD0-BDF2-5222377DBD72}">
      <dsp:nvSpPr>
        <dsp:cNvPr id="0" name=""/>
        <dsp:cNvSpPr/>
      </dsp:nvSpPr>
      <dsp:spPr>
        <a:xfrm>
          <a:off x="3338400" y="1906252"/>
          <a:ext cx="752076" cy="75207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50B80-FD7C-4C36-92ED-7767808C54AC}">
      <dsp:nvSpPr>
        <dsp:cNvPr id="0" name=""/>
        <dsp:cNvSpPr/>
      </dsp:nvSpPr>
      <dsp:spPr>
        <a:xfrm>
          <a:off x="3496337" y="2064188"/>
          <a:ext cx="436204" cy="436204"/>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DC7070-E90B-4371-AD0A-1FB4D422675D}">
      <dsp:nvSpPr>
        <dsp:cNvPr id="0" name=""/>
        <dsp:cNvSpPr/>
      </dsp:nvSpPr>
      <dsp:spPr>
        <a:xfrm>
          <a:off x="4251637" y="1906252"/>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Engineering</a:t>
          </a:r>
        </a:p>
      </dsp:txBody>
      <dsp:txXfrm>
        <a:off x="4251637" y="1906252"/>
        <a:ext cx="1772752" cy="752076"/>
      </dsp:txXfrm>
    </dsp:sp>
    <dsp:sp modelId="{E5626919-8D65-475E-82A7-4AF4F0A39E97}">
      <dsp:nvSpPr>
        <dsp:cNvPr id="0" name=""/>
        <dsp:cNvSpPr/>
      </dsp:nvSpPr>
      <dsp:spPr>
        <a:xfrm>
          <a:off x="343523" y="3747283"/>
          <a:ext cx="752076" cy="75207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1EA12-F9EA-4003-8F93-D3BB59589C7E}">
      <dsp:nvSpPr>
        <dsp:cNvPr id="0" name=""/>
        <dsp:cNvSpPr/>
      </dsp:nvSpPr>
      <dsp:spPr>
        <a:xfrm>
          <a:off x="501459" y="3905219"/>
          <a:ext cx="436204" cy="436204"/>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93521-BF81-4709-8272-3F0BAFFBA2AC}">
      <dsp:nvSpPr>
        <dsp:cNvPr id="0" name=""/>
        <dsp:cNvSpPr/>
      </dsp:nvSpPr>
      <dsp:spPr>
        <a:xfrm>
          <a:off x="1256759" y="3747283"/>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Math</a:t>
          </a:r>
        </a:p>
      </dsp:txBody>
      <dsp:txXfrm>
        <a:off x="1256759" y="3747283"/>
        <a:ext cx="1772752" cy="752076"/>
      </dsp:txXfrm>
    </dsp:sp>
    <dsp:sp modelId="{BD0DA52D-9AF2-4948-9C3E-4E9A1682B827}">
      <dsp:nvSpPr>
        <dsp:cNvPr id="0" name=""/>
        <dsp:cNvSpPr/>
      </dsp:nvSpPr>
      <dsp:spPr>
        <a:xfrm>
          <a:off x="3338400" y="3747283"/>
          <a:ext cx="752076" cy="75207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B80F7-EB1C-4EAC-B838-C3C291708BF3}">
      <dsp:nvSpPr>
        <dsp:cNvPr id="0" name=""/>
        <dsp:cNvSpPr/>
      </dsp:nvSpPr>
      <dsp:spPr>
        <a:xfrm>
          <a:off x="3496337" y="3905219"/>
          <a:ext cx="436204" cy="436204"/>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C1F719-BACD-43A2-8A54-6633B8B6BFD4}">
      <dsp:nvSpPr>
        <dsp:cNvPr id="0" name=""/>
        <dsp:cNvSpPr/>
      </dsp:nvSpPr>
      <dsp:spPr>
        <a:xfrm>
          <a:off x="4251637" y="3747283"/>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Physics</a:t>
          </a:r>
        </a:p>
      </dsp:txBody>
      <dsp:txXfrm>
        <a:off x="4251637" y="3747283"/>
        <a:ext cx="1772752" cy="752076"/>
      </dsp:txXfrm>
    </dsp:sp>
    <dsp:sp modelId="{D161A0BB-1E8A-4F8E-8B79-7BB339A7344A}">
      <dsp:nvSpPr>
        <dsp:cNvPr id="0" name=""/>
        <dsp:cNvSpPr/>
      </dsp:nvSpPr>
      <dsp:spPr>
        <a:xfrm>
          <a:off x="343523" y="5588314"/>
          <a:ext cx="752076" cy="75207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7E64E-92F7-4A9E-9B5D-5E1D85A86CD8}">
      <dsp:nvSpPr>
        <dsp:cNvPr id="0" name=""/>
        <dsp:cNvSpPr/>
      </dsp:nvSpPr>
      <dsp:spPr>
        <a:xfrm>
          <a:off x="501459" y="5746250"/>
          <a:ext cx="436204" cy="436204"/>
        </a:xfrm>
        <a:prstGeom prst="rect">
          <a:avLst/>
        </a:prstGeom>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93EFA5-33E1-415B-885A-64E57433BE13}">
      <dsp:nvSpPr>
        <dsp:cNvPr id="0" name=""/>
        <dsp:cNvSpPr/>
      </dsp:nvSpPr>
      <dsp:spPr>
        <a:xfrm>
          <a:off x="1256759" y="5588314"/>
          <a:ext cx="1772752" cy="75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Computational Science</a:t>
          </a:r>
        </a:p>
      </dsp:txBody>
      <dsp:txXfrm>
        <a:off x="1256759" y="5588314"/>
        <a:ext cx="1772752" cy="7520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
        <p:nvSpPr>
          <p:cNvPr id="3" name="Date Placeholder 2">
            <a:extLst>
              <a:ext uri="{FF2B5EF4-FFF2-40B4-BE49-F238E27FC236}">
                <a16:creationId xmlns:a16="http://schemas.microsoft.com/office/drawing/2014/main" id="{D34BA4CB-8FA1-D343-9316-2CD4F15054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A506D-4BE6-D241-8987-2C4295DCC9F1}" type="datetimeFigureOut">
              <a:rPr lang="en-US" smtClean="0"/>
              <a:t>11/8/2021</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defRPr/>
            </a:pPr>
            <a:r>
              <a:rPr lang="en-US"/>
              <a:t>The NASA Space Life Sciences Training Program (SLSTP) provides undergraduate students entering their junior or senior years with professional experience in space life science disciplines. Students work closely with NASA scientists and engineers on cutting-edge research and technology development. SLSTP participants are exposed to a broad scope of space biosciences research performed by NASA scientists. While learning about the tools and methodology that enable biological experiments to be conducted in flight, students acquire skills and knowledge required for the design and execution of life science research conducted in microgravity.</a:t>
            </a:r>
          </a:p>
          <a:p>
            <a:pPr marL="628650" lvl="1" indent="-171450">
              <a:lnSpc>
                <a:spcPct val="90000"/>
              </a:lnSpc>
              <a:spcBef>
                <a:spcPts val="500"/>
              </a:spcBef>
              <a:buFont typeface="Arial"/>
              <a:buChar char="•"/>
              <a:defRPr/>
            </a:pPr>
            <a:r>
              <a:rPr lang="en-US"/>
              <a:t>2020 was held virtually</a:t>
            </a:r>
            <a:endParaRPr lang="en-US">
              <a:cs typeface="Calibri"/>
            </a:endParaRPr>
          </a:p>
          <a:p>
            <a:pPr marL="628650" lvl="1" indent="-171450">
              <a:lnSpc>
                <a:spcPct val="90000"/>
              </a:lnSpc>
              <a:spcBef>
                <a:spcPts val="500"/>
              </a:spcBef>
              <a:buFont typeface="Arial"/>
              <a:buChar char="•"/>
              <a:defRPr/>
            </a:pPr>
            <a:r>
              <a:rPr lang="en-US"/>
              <a:t>Applications for 2021 are now open and will be held virtually</a:t>
            </a:r>
            <a:endParaRPr lang="en-US">
              <a:cs typeface="Calibri"/>
            </a:endParaRP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C72EC-3A43-5145-BB20-7015D5A8CC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383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defRPr/>
            </a:pPr>
            <a:r>
              <a:rPr lang="en-US"/>
              <a:t>To train the next generation of scientists and engineers, enabling NASA to meet future research and development challenges in the space life sciences</a:t>
            </a:r>
          </a:p>
          <a:p>
            <a:pPr marL="1085850" lvl="2" indent="-171450">
              <a:lnSpc>
                <a:spcPct val="90000"/>
              </a:lnSpc>
              <a:spcBef>
                <a:spcPts val="500"/>
              </a:spcBef>
              <a:buFont typeface="Arial"/>
              <a:buChar char="•"/>
              <a:defRPr/>
            </a:pPr>
            <a:r>
              <a:rPr lang="en-US"/>
              <a:t>10 week summer program </a:t>
            </a:r>
          </a:p>
          <a:p>
            <a:pPr marL="1543050" lvl="3" indent="-171450">
              <a:lnSpc>
                <a:spcPct val="90000"/>
              </a:lnSpc>
              <a:spcBef>
                <a:spcPts val="500"/>
              </a:spcBef>
              <a:buFont typeface="Arial"/>
              <a:buChar char="•"/>
              <a:defRPr/>
            </a:pPr>
            <a:r>
              <a:rPr lang="en-US"/>
              <a:t>(virtual – 2020, 2021)</a:t>
            </a:r>
          </a:p>
          <a:p>
            <a:pPr marL="1085850" lvl="2" indent="-171450">
              <a:lnSpc>
                <a:spcPct val="90000"/>
              </a:lnSpc>
              <a:spcBef>
                <a:spcPts val="500"/>
              </a:spcBef>
              <a:buFont typeface="Arial"/>
              <a:buChar char="•"/>
              <a:defRPr/>
            </a:pPr>
            <a:r>
              <a:rPr lang="en-US"/>
              <a:t>networking opportunities with NASA scientists/engineers, Space Biology community, academia, industry, SLSTP alumni, </a:t>
            </a:r>
            <a:r>
              <a:rPr lang="en-US" err="1"/>
              <a:t>etc</a:t>
            </a:r>
            <a:endParaRPr lang="en-US" err="1">
              <a:cs typeface="Calibri"/>
            </a:endParaRPr>
          </a:p>
          <a:p>
            <a:pPr marL="1085850" lvl="2" indent="-171450">
              <a:lnSpc>
                <a:spcPct val="90000"/>
              </a:lnSpc>
              <a:spcBef>
                <a:spcPts val="500"/>
              </a:spcBef>
              <a:buFont typeface="Arial"/>
              <a:buChar char="•"/>
              <a:defRPr/>
            </a:pPr>
            <a:r>
              <a:rPr lang="en-US"/>
              <a:t>direct mentorship with NASA scientists on individual research project</a:t>
            </a:r>
          </a:p>
          <a:p>
            <a:pPr marL="1085850" lvl="2" indent="-171450">
              <a:lnSpc>
                <a:spcPct val="90000"/>
              </a:lnSpc>
              <a:spcBef>
                <a:spcPts val="500"/>
              </a:spcBef>
              <a:buFont typeface="Arial"/>
              <a:buChar char="•"/>
              <a:defRPr/>
            </a:pPr>
            <a:r>
              <a:rPr lang="en-US"/>
              <a:t>professional development </a:t>
            </a:r>
          </a:p>
          <a:p>
            <a:pPr marL="1085850" lvl="2" indent="-171450">
              <a:lnSpc>
                <a:spcPct val="90000"/>
              </a:lnSpc>
              <a:spcBef>
                <a:spcPts val="500"/>
              </a:spcBef>
              <a:buFont typeface="Arial"/>
              <a:buChar char="•"/>
              <a:defRPr/>
            </a:pPr>
            <a:r>
              <a:rPr lang="en-US"/>
              <a:t>opportunities to expand skillset</a:t>
            </a:r>
            <a:endParaRPr lang="en-US">
              <a:cs typeface="Calibri"/>
            </a:endParaRPr>
          </a:p>
          <a:p>
            <a:pPr marL="1085850" lvl="2" indent="-171450">
              <a:lnSpc>
                <a:spcPct val="90000"/>
              </a:lnSpc>
              <a:spcBef>
                <a:spcPts val="500"/>
              </a:spcBef>
              <a:buFont typeface="Arial"/>
              <a:buChar char="•"/>
              <a:defRPr/>
            </a:pPr>
            <a:r>
              <a:rPr lang="en-US"/>
              <a:t>group research project/team building opportunities</a:t>
            </a:r>
            <a:endParaRPr lang="en-US">
              <a:cs typeface="Calibri"/>
            </a:endParaRPr>
          </a:p>
          <a:p>
            <a:pPr marL="1085850" lvl="2" indent="-171450">
              <a:lnSpc>
                <a:spcPct val="90000"/>
              </a:lnSpc>
              <a:spcBef>
                <a:spcPts val="500"/>
              </a:spcBef>
              <a:buFont typeface="Arial"/>
              <a:buChar char="•"/>
              <a:defRPr/>
            </a:pPr>
            <a:r>
              <a:rPr lang="en-US"/>
              <a:t>publication opportunities</a:t>
            </a:r>
          </a:p>
          <a:p>
            <a:pPr marL="1085850" lvl="2" indent="-171450">
              <a:lnSpc>
                <a:spcPct val="90000"/>
              </a:lnSpc>
              <a:spcBef>
                <a:spcPts val="500"/>
              </a:spcBef>
              <a:buFont typeface="Arial"/>
              <a:buChar char="•"/>
              <a:defRPr/>
            </a:pPr>
            <a:r>
              <a:rPr lang="en-US"/>
              <a:t>field trips and tours </a:t>
            </a:r>
          </a:p>
          <a:p>
            <a:pPr marL="1543050" lvl="3" indent="-171450">
              <a:lnSpc>
                <a:spcPct val="90000"/>
              </a:lnSpc>
              <a:spcBef>
                <a:spcPts val="500"/>
              </a:spcBef>
              <a:buFont typeface="Arial"/>
              <a:buChar char="•"/>
              <a:defRPr/>
            </a:pPr>
            <a:r>
              <a:rPr lang="en-US"/>
              <a:t>(virtual – 2020, 2021)</a:t>
            </a:r>
          </a:p>
          <a:p>
            <a:pPr marL="1085850" lvl="2" indent="-171450">
              <a:lnSpc>
                <a:spcPct val="90000"/>
              </a:lnSpc>
              <a:spcBef>
                <a:spcPts val="500"/>
              </a:spcBef>
              <a:buFont typeface="Arial"/>
              <a:buChar char="•"/>
              <a:defRPr/>
            </a:pPr>
            <a:r>
              <a:rPr lang="en-US"/>
              <a:t>exposure to NASA culture</a:t>
            </a:r>
          </a:p>
          <a:p>
            <a:pPr marL="1085850" lvl="2" indent="-171450">
              <a:lnSpc>
                <a:spcPct val="90000"/>
              </a:lnSpc>
              <a:spcBef>
                <a:spcPts val="500"/>
              </a:spcBef>
              <a:buFont typeface="Arial"/>
              <a:buChar char="•"/>
              <a:defRPr/>
            </a:pPr>
            <a:r>
              <a:rPr lang="en-US"/>
              <a:t>Stipend</a:t>
            </a:r>
          </a:p>
          <a:p>
            <a:pPr marL="1085850" lvl="2" indent="-171450">
              <a:lnSpc>
                <a:spcPct val="90000"/>
              </a:lnSpc>
              <a:spcBef>
                <a:spcPts val="500"/>
              </a:spcBef>
              <a:buFont typeface="Arial"/>
              <a:buChar char="•"/>
              <a:defRPr/>
            </a:pPr>
            <a:r>
              <a:rPr lang="en-US"/>
              <a:t>Housing and travel allowance (2013-2019)</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C72EC-3A43-5145-BB20-7015D5A8CC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2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defRPr/>
            </a:pPr>
            <a:r>
              <a:rPr lang="en-US"/>
              <a:t>To train the next generation of scientists and engineers, enabling NASA to meet future research and development challenges in the space life sciences</a:t>
            </a:r>
          </a:p>
          <a:p>
            <a:pPr marL="1085850" lvl="2" indent="-171450">
              <a:lnSpc>
                <a:spcPct val="90000"/>
              </a:lnSpc>
              <a:spcBef>
                <a:spcPts val="500"/>
              </a:spcBef>
              <a:buFont typeface="Arial"/>
              <a:buChar char="•"/>
              <a:defRPr/>
            </a:pPr>
            <a:r>
              <a:rPr lang="en-US"/>
              <a:t>10 week summer program </a:t>
            </a:r>
          </a:p>
          <a:p>
            <a:pPr marL="1543050" lvl="3" indent="-171450">
              <a:lnSpc>
                <a:spcPct val="90000"/>
              </a:lnSpc>
              <a:spcBef>
                <a:spcPts val="500"/>
              </a:spcBef>
              <a:buFont typeface="Arial"/>
              <a:buChar char="•"/>
              <a:defRPr/>
            </a:pPr>
            <a:r>
              <a:rPr lang="en-US"/>
              <a:t>(virtual – 2020, 2021)</a:t>
            </a:r>
          </a:p>
          <a:p>
            <a:pPr marL="1085850" lvl="2" indent="-171450">
              <a:lnSpc>
                <a:spcPct val="90000"/>
              </a:lnSpc>
              <a:spcBef>
                <a:spcPts val="500"/>
              </a:spcBef>
              <a:buFont typeface="Arial"/>
              <a:buChar char="•"/>
              <a:defRPr/>
            </a:pPr>
            <a:r>
              <a:rPr lang="en-US"/>
              <a:t>networking opportunities with NASA scientists/engineers, Space Biology community, academia, industry, SLSTP alumni, </a:t>
            </a:r>
            <a:r>
              <a:rPr lang="en-US" err="1"/>
              <a:t>etc</a:t>
            </a:r>
            <a:endParaRPr lang="en-US" err="1">
              <a:cs typeface="Calibri"/>
            </a:endParaRPr>
          </a:p>
          <a:p>
            <a:pPr marL="1085850" lvl="2" indent="-171450">
              <a:lnSpc>
                <a:spcPct val="90000"/>
              </a:lnSpc>
              <a:spcBef>
                <a:spcPts val="500"/>
              </a:spcBef>
              <a:buFont typeface="Arial"/>
              <a:buChar char="•"/>
              <a:defRPr/>
            </a:pPr>
            <a:r>
              <a:rPr lang="en-US"/>
              <a:t>direct mentorship with NASA scientists on individual research project</a:t>
            </a:r>
          </a:p>
          <a:p>
            <a:pPr marL="1085850" lvl="2" indent="-171450">
              <a:lnSpc>
                <a:spcPct val="90000"/>
              </a:lnSpc>
              <a:spcBef>
                <a:spcPts val="500"/>
              </a:spcBef>
              <a:buFont typeface="Arial"/>
              <a:buChar char="•"/>
              <a:defRPr/>
            </a:pPr>
            <a:r>
              <a:rPr lang="en-US"/>
              <a:t>professional development </a:t>
            </a:r>
          </a:p>
          <a:p>
            <a:pPr marL="1085850" lvl="2" indent="-171450">
              <a:lnSpc>
                <a:spcPct val="90000"/>
              </a:lnSpc>
              <a:spcBef>
                <a:spcPts val="500"/>
              </a:spcBef>
              <a:buFont typeface="Arial"/>
              <a:buChar char="•"/>
              <a:defRPr/>
            </a:pPr>
            <a:r>
              <a:rPr lang="en-US"/>
              <a:t>opportunities to expand skillset</a:t>
            </a:r>
            <a:endParaRPr lang="en-US">
              <a:cs typeface="Calibri"/>
            </a:endParaRPr>
          </a:p>
          <a:p>
            <a:pPr marL="1085850" lvl="2" indent="-171450">
              <a:lnSpc>
                <a:spcPct val="90000"/>
              </a:lnSpc>
              <a:spcBef>
                <a:spcPts val="500"/>
              </a:spcBef>
              <a:buFont typeface="Arial"/>
              <a:buChar char="•"/>
              <a:defRPr/>
            </a:pPr>
            <a:r>
              <a:rPr lang="en-US"/>
              <a:t>group research project/team building opportunities</a:t>
            </a:r>
            <a:endParaRPr lang="en-US">
              <a:cs typeface="Calibri"/>
            </a:endParaRPr>
          </a:p>
          <a:p>
            <a:pPr marL="1085850" lvl="2" indent="-171450">
              <a:lnSpc>
                <a:spcPct val="90000"/>
              </a:lnSpc>
              <a:spcBef>
                <a:spcPts val="500"/>
              </a:spcBef>
              <a:buFont typeface="Arial"/>
              <a:buChar char="•"/>
              <a:defRPr/>
            </a:pPr>
            <a:r>
              <a:rPr lang="en-US"/>
              <a:t>publication opportunities</a:t>
            </a:r>
          </a:p>
          <a:p>
            <a:pPr marL="1085850" lvl="2" indent="-171450">
              <a:lnSpc>
                <a:spcPct val="90000"/>
              </a:lnSpc>
              <a:spcBef>
                <a:spcPts val="500"/>
              </a:spcBef>
              <a:buFont typeface="Arial"/>
              <a:buChar char="•"/>
              <a:defRPr/>
            </a:pPr>
            <a:r>
              <a:rPr lang="en-US"/>
              <a:t>field trips and tours </a:t>
            </a:r>
          </a:p>
          <a:p>
            <a:pPr marL="1543050" lvl="3" indent="-171450">
              <a:lnSpc>
                <a:spcPct val="90000"/>
              </a:lnSpc>
              <a:spcBef>
                <a:spcPts val="500"/>
              </a:spcBef>
              <a:buFont typeface="Arial"/>
              <a:buChar char="•"/>
              <a:defRPr/>
            </a:pPr>
            <a:r>
              <a:rPr lang="en-US"/>
              <a:t>(virtual – 2020, 2021)</a:t>
            </a:r>
          </a:p>
          <a:p>
            <a:pPr marL="1085850" lvl="2" indent="-171450">
              <a:lnSpc>
                <a:spcPct val="90000"/>
              </a:lnSpc>
              <a:spcBef>
                <a:spcPts val="500"/>
              </a:spcBef>
              <a:buFont typeface="Arial"/>
              <a:buChar char="•"/>
              <a:defRPr/>
            </a:pPr>
            <a:r>
              <a:rPr lang="en-US"/>
              <a:t>exposure to NASA culture</a:t>
            </a:r>
          </a:p>
          <a:p>
            <a:pPr marL="1085850" lvl="2" indent="-171450">
              <a:lnSpc>
                <a:spcPct val="90000"/>
              </a:lnSpc>
              <a:spcBef>
                <a:spcPts val="500"/>
              </a:spcBef>
              <a:buFont typeface="Arial"/>
              <a:buChar char="•"/>
              <a:defRPr/>
            </a:pPr>
            <a:r>
              <a:rPr lang="en-US"/>
              <a:t>Stipend</a:t>
            </a:r>
          </a:p>
          <a:p>
            <a:pPr marL="1085850" lvl="2" indent="-171450">
              <a:lnSpc>
                <a:spcPct val="90000"/>
              </a:lnSpc>
              <a:spcBef>
                <a:spcPts val="500"/>
              </a:spcBef>
              <a:buFont typeface="Arial"/>
              <a:buChar char="•"/>
              <a:defRPr/>
            </a:pPr>
            <a:r>
              <a:rPr lang="en-US"/>
              <a:t>Housing and travel allowance (2013-2019)</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C72EC-3A43-5145-BB20-7015D5A8CC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70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8520F1-82B7-5349-8617-E9ECC93FE04F}" type="slidenum">
              <a:rPr lang="en-US" smtClean="0"/>
              <a:pPr/>
              <a:t>8</a:t>
            </a:fld>
            <a:endParaRPr lang="en-US"/>
          </a:p>
        </p:txBody>
      </p:sp>
    </p:spTree>
    <p:extLst>
      <p:ext uri="{BB962C8B-B14F-4D97-AF65-F5344CB8AC3E}">
        <p14:creationId xmlns:p14="http://schemas.microsoft.com/office/powerpoint/2010/main" val="214871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pictures to slide?</a:t>
            </a:r>
          </a:p>
        </p:txBody>
      </p:sp>
      <p:sp>
        <p:nvSpPr>
          <p:cNvPr id="4" name="Slide Number Placeholder 3"/>
          <p:cNvSpPr>
            <a:spLocks noGrp="1"/>
          </p:cNvSpPr>
          <p:nvPr>
            <p:ph type="sldNum" sz="quarter" idx="10"/>
          </p:nvPr>
        </p:nvSpPr>
        <p:spPr/>
        <p:txBody>
          <a:bodyPr/>
          <a:lstStyle/>
          <a:p>
            <a:fld id="{CB5F2738-9D5B-4956-B208-4622499BCF74}" type="slidenum">
              <a:rPr lang="en-US" smtClean="0"/>
              <a:t>11</a:t>
            </a:fld>
            <a:endParaRPr lang="en-US"/>
          </a:p>
        </p:txBody>
      </p:sp>
    </p:spTree>
    <p:extLst>
      <p:ext uri="{BB962C8B-B14F-4D97-AF65-F5344CB8AC3E}">
        <p14:creationId xmlns:p14="http://schemas.microsoft.com/office/powerpoint/2010/main" val="91360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fcf2f252b4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fcf2f252b4_0_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also Group project: opportunity to collaborate as cohort during our brief NASA internships</a:t>
            </a:r>
            <a:endParaRPr i="1"/>
          </a:p>
          <a:p>
            <a:pPr marL="0" lvl="0" indent="0" algn="l" rtl="0">
              <a:spcBef>
                <a:spcPts val="0"/>
              </a:spcBef>
              <a:spcAft>
                <a:spcPts val="0"/>
              </a:spcAft>
              <a:buNone/>
            </a:pPr>
            <a:r>
              <a:rPr lang="en-US" i="1"/>
              <a:t>Summer 2020 we students put together a plan and </a:t>
            </a:r>
            <a:r>
              <a:rPr lang="en-US"/>
              <a:t>*submitted ARIA grant proposal, which we were awarded*! Buuut, we found out in March, half a year after the summer internship ended. Only some students could continue working, school, jobs. </a:t>
            </a:r>
            <a:endParaRPr/>
          </a:p>
          <a:p>
            <a:pPr marL="0" lvl="0" indent="0" algn="l" rtl="0">
              <a:spcBef>
                <a:spcPts val="0"/>
              </a:spcBef>
              <a:spcAft>
                <a:spcPts val="0"/>
              </a:spcAft>
              <a:buNone/>
            </a:pPr>
            <a:r>
              <a:rPr lang="en-US"/>
              <a:t>Suffice to say, threw a $50k pizza party for those of us who stayed on</a:t>
            </a:r>
            <a:endParaRPr/>
          </a:p>
          <a:p>
            <a:pPr marL="0" lvl="0" indent="0" algn="l" rtl="0">
              <a:spcBef>
                <a:spcPts val="0"/>
              </a:spcBef>
              <a:spcAft>
                <a:spcPts val="0"/>
              </a:spcAft>
              <a:buNone/>
            </a:pPr>
            <a:endParaRPr/>
          </a:p>
          <a:p>
            <a:pPr marL="0" lvl="0" indent="0" algn="l" rtl="0">
              <a:spcBef>
                <a:spcPts val="0"/>
              </a:spcBef>
              <a:spcAft>
                <a:spcPts val="0"/>
              </a:spcAft>
              <a:buNone/>
            </a:pPr>
            <a:r>
              <a:rPr lang="en-US"/>
              <a:t>Dosimeter image modified from </a:t>
            </a:r>
            <a:r>
              <a:rPr lang="en-US" sz="1000" b="1">
                <a:highlight>
                  <a:srgbClr val="FFFFFF"/>
                </a:highlight>
                <a:latin typeface="Montserrat"/>
                <a:ea typeface="Montserrat"/>
                <a:cs typeface="Montserrat"/>
                <a:sym typeface="Montserrat"/>
              </a:rPr>
              <a:t>The German Aerospace Center M-42 radiation detector—A new development for applications in mixed radiation fields</a:t>
            </a:r>
            <a:endParaRPr/>
          </a:p>
          <a:p>
            <a:pPr marL="0" lvl="0" indent="0" algn="l" rtl="0">
              <a:spcBef>
                <a:spcPts val="0"/>
              </a:spcBef>
              <a:spcAft>
                <a:spcPts val="0"/>
              </a:spcAft>
              <a:buNone/>
            </a:pPr>
            <a:endParaRPr/>
          </a:p>
        </p:txBody>
      </p:sp>
      <p:sp>
        <p:nvSpPr>
          <p:cNvPr id="279" name="Google Shape;279;gfcf2f252b4_0_3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51514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pictures to slide?</a:t>
            </a:r>
          </a:p>
        </p:txBody>
      </p:sp>
      <p:sp>
        <p:nvSpPr>
          <p:cNvPr id="4" name="Slide Number Placeholder 3"/>
          <p:cNvSpPr>
            <a:spLocks noGrp="1"/>
          </p:cNvSpPr>
          <p:nvPr>
            <p:ph type="sldNum" sz="quarter" idx="10"/>
          </p:nvPr>
        </p:nvSpPr>
        <p:spPr/>
        <p:txBody>
          <a:bodyPr/>
          <a:lstStyle/>
          <a:p>
            <a:fld id="{CB5F2738-9D5B-4956-B208-4622499BCF74}" type="slidenum">
              <a:rPr lang="en-US" smtClean="0"/>
              <a:t>24</a:t>
            </a:fld>
            <a:endParaRPr lang="en-US"/>
          </a:p>
        </p:txBody>
      </p:sp>
    </p:spTree>
    <p:extLst>
      <p:ext uri="{BB962C8B-B14F-4D97-AF65-F5344CB8AC3E}">
        <p14:creationId xmlns:p14="http://schemas.microsoft.com/office/powerpoint/2010/main" val="123531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F5EC-8635-3545-8C92-AAEB77531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97C5D-214E-B340-B1EE-AD37CAC9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7DCBBB-AB31-564F-B34C-7F99DE71B9BC}"/>
              </a:ext>
            </a:extLst>
          </p:cNvPr>
          <p:cNvSpPr>
            <a:spLocks noGrp="1"/>
          </p:cNvSpPr>
          <p:nvPr>
            <p:ph type="dt" sz="half" idx="10"/>
          </p:nvPr>
        </p:nvSpPr>
        <p:spPr/>
        <p:txBody>
          <a:bodyPr/>
          <a:lstStyle/>
          <a:p>
            <a:fld id="{9E016143-E03C-4CFD-AFDC-14E5BDEA754C}" type="datetimeFigureOut">
              <a:rPr lang="en-US" smtClean="0"/>
              <a:t>11/8/2021</a:t>
            </a:fld>
            <a:endParaRPr lang="en-US"/>
          </a:p>
        </p:txBody>
      </p:sp>
      <p:sp>
        <p:nvSpPr>
          <p:cNvPr id="5" name="Footer Placeholder 4">
            <a:extLst>
              <a:ext uri="{FF2B5EF4-FFF2-40B4-BE49-F238E27FC236}">
                <a16:creationId xmlns:a16="http://schemas.microsoft.com/office/drawing/2014/main" id="{D88C5F99-AD0B-774A-ADE1-4AD25A4FE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EC165-BBCB-0D47-8BD1-2AD2CC6A77F2}"/>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99385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BA83-77B3-C54C-A31C-90B828F6A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48EF5D-9DC7-3246-AB89-97555AD03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AB598-DAD6-7B4C-B7C4-06F3E8649D8D}"/>
              </a:ext>
            </a:extLst>
          </p:cNvPr>
          <p:cNvSpPr>
            <a:spLocks noGrp="1"/>
          </p:cNvSpPr>
          <p:nvPr>
            <p:ph type="dt" sz="half" idx="10"/>
          </p:nvPr>
        </p:nvSpPr>
        <p:spPr/>
        <p:txBody>
          <a:bodyPr/>
          <a:lstStyle/>
          <a:p>
            <a:fld id="{D5E7EFC3-4F2A-E040-BAA3-4FA6D50F8AC8}" type="datetime1">
              <a:rPr lang="en-US" smtClean="0"/>
              <a:pPr/>
              <a:t>11/8/2021</a:t>
            </a:fld>
            <a:endParaRPr lang="en-US"/>
          </a:p>
        </p:txBody>
      </p:sp>
      <p:sp>
        <p:nvSpPr>
          <p:cNvPr id="5" name="Footer Placeholder 4">
            <a:extLst>
              <a:ext uri="{FF2B5EF4-FFF2-40B4-BE49-F238E27FC236}">
                <a16:creationId xmlns:a16="http://schemas.microsoft.com/office/drawing/2014/main" id="{27056D0A-A322-204D-A668-9C5B657BA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01270-3719-FF43-B34F-D9F696593936}"/>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30505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AEF1C5-E7DC-B746-B16C-C6E00CDFCA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211070-8D8E-3447-B1BD-5F15F88A63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002FA-CFA1-E441-8E49-817D41B8C205}"/>
              </a:ext>
            </a:extLst>
          </p:cNvPr>
          <p:cNvSpPr>
            <a:spLocks noGrp="1"/>
          </p:cNvSpPr>
          <p:nvPr>
            <p:ph type="dt" sz="half" idx="10"/>
          </p:nvPr>
        </p:nvSpPr>
        <p:spPr/>
        <p:txBody>
          <a:bodyPr/>
          <a:lstStyle/>
          <a:p>
            <a:fld id="{EBF84BF2-D5D7-4145-8C5E-9767EFA8134F}" type="datetime1">
              <a:rPr lang="en-US" smtClean="0"/>
              <a:pPr/>
              <a:t>11/8/2021</a:t>
            </a:fld>
            <a:endParaRPr lang="en-US"/>
          </a:p>
        </p:txBody>
      </p:sp>
      <p:sp>
        <p:nvSpPr>
          <p:cNvPr id="5" name="Footer Placeholder 4">
            <a:extLst>
              <a:ext uri="{FF2B5EF4-FFF2-40B4-BE49-F238E27FC236}">
                <a16:creationId xmlns:a16="http://schemas.microsoft.com/office/drawing/2014/main" id="{9E3CABD7-1A4E-7F42-BCC3-40CB09941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FF6B5-6D74-DA4E-B2D4-3DBD716E595E}"/>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264415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ABD8527-6D06-7A4D-B1DD-ED7A7A06666C}"/>
              </a:ext>
            </a:extLst>
          </p:cNvPr>
          <p:cNvGrpSpPr/>
          <p:nvPr userDrawn="1"/>
        </p:nvGrpSpPr>
        <p:grpSpPr>
          <a:xfrm>
            <a:off x="-13447" y="-19394"/>
            <a:ext cx="12274036" cy="6933770"/>
            <a:chOff x="-13447" y="-19394"/>
            <a:chExt cx="12274036" cy="6933770"/>
          </a:xfrm>
        </p:grpSpPr>
        <p:sp>
          <p:nvSpPr>
            <p:cNvPr id="20" name="Rectangle 19">
              <a:extLst>
                <a:ext uri="{FF2B5EF4-FFF2-40B4-BE49-F238E27FC236}">
                  <a16:creationId xmlns:a16="http://schemas.microsoft.com/office/drawing/2014/main" id="{0F6D7B2F-8A5D-9C46-A3D3-88E7CC339890}"/>
                </a:ext>
              </a:extLst>
            </p:cNvPr>
            <p:cNvSpPr>
              <a:spLocks/>
            </p:cNvSpPr>
            <p:nvPr userDrawn="1"/>
          </p:nvSpPr>
          <p:spPr>
            <a:xfrm>
              <a:off x="-13447" y="-19394"/>
              <a:ext cx="12272942" cy="6931152"/>
            </a:xfrm>
            <a:prstGeom prst="rect">
              <a:avLst/>
            </a:prstGeom>
            <a:gradFill flip="none" rotWithShape="1">
              <a:gsLst>
                <a:gs pos="100000">
                  <a:srgbClr val="0076B7"/>
                </a:gs>
                <a:gs pos="59000">
                  <a:srgbClr val="2CA272"/>
                </a:gs>
                <a:gs pos="0">
                  <a:srgbClr val="0077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sp>
          <p:nvSpPr>
            <p:cNvPr id="8" name="Rectangle 7">
              <a:extLst>
                <a:ext uri="{FF2B5EF4-FFF2-40B4-BE49-F238E27FC236}">
                  <a16:creationId xmlns:a16="http://schemas.microsoft.com/office/drawing/2014/main" id="{0F7D4A7F-CF0F-EB42-86B6-BA6E1567E064}"/>
                </a:ext>
              </a:extLst>
            </p:cNvPr>
            <p:cNvSpPr>
              <a:spLocks/>
            </p:cNvSpPr>
            <p:nvPr userDrawn="1"/>
          </p:nvSpPr>
          <p:spPr>
            <a:xfrm>
              <a:off x="-13447" y="-19394"/>
              <a:ext cx="12273280" cy="69311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8F2AA13-62B5-E94E-BF4C-C0DFD13288BB}"/>
                </a:ext>
              </a:extLst>
            </p:cNvPr>
            <p:cNvGrpSpPr>
              <a:grpSpLocks noChangeAspect="1"/>
            </p:cNvGrpSpPr>
            <p:nvPr userDrawn="1"/>
          </p:nvGrpSpPr>
          <p:grpSpPr>
            <a:xfrm>
              <a:off x="527221" y="-19394"/>
              <a:ext cx="4652702" cy="6933770"/>
              <a:chOff x="3308351" y="2370138"/>
              <a:chExt cx="2760662" cy="4111589"/>
            </a:xfrm>
            <a:gradFill flip="none" rotWithShape="1">
              <a:gsLst>
                <a:gs pos="0">
                  <a:srgbClr val="00B0F0"/>
                </a:gs>
                <a:gs pos="100000">
                  <a:srgbClr val="36CDA2"/>
                </a:gs>
              </a:gsLst>
              <a:lin ang="10800000" scaled="1"/>
              <a:tileRect/>
            </a:gradFill>
          </p:grpSpPr>
          <p:sp>
            <p:nvSpPr>
              <p:cNvPr id="25" name="Freeform 10">
                <a:extLst>
                  <a:ext uri="{FF2B5EF4-FFF2-40B4-BE49-F238E27FC236}">
                    <a16:creationId xmlns:a16="http://schemas.microsoft.com/office/drawing/2014/main" id="{D5304AE8-B3A1-9340-A039-E36A5DC7A252}"/>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7B9D3A84-1AA1-9C4B-ADEB-4D0AC7D7EB48}"/>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D82291DB-188B-FC4E-A84B-F7289EB49470}"/>
                  </a:ext>
                </a:extLst>
              </p:cNvPr>
              <p:cNvSpPr>
                <a:spLocks noEditPoints="1"/>
              </p:cNvSpPr>
              <p:nvPr/>
            </p:nvSpPr>
            <p:spPr bwMode="auto">
              <a:xfrm>
                <a:off x="3308351" y="2371690"/>
                <a:ext cx="2270125" cy="411003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17">
              <a:extLst>
                <a:ext uri="{FF2B5EF4-FFF2-40B4-BE49-F238E27FC236}">
                  <a16:creationId xmlns:a16="http://schemas.microsoft.com/office/drawing/2014/main" id="{A7EB389C-7368-8241-A182-CFDBFCD6C66C}"/>
                </a:ext>
              </a:extLst>
            </p:cNvPr>
            <p:cNvSpPr/>
            <p:nvPr userDrawn="1"/>
          </p:nvSpPr>
          <p:spPr>
            <a:xfrm>
              <a:off x="-10659" y="160316"/>
              <a:ext cx="12271248"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Title 1">
            <a:extLst>
              <a:ext uri="{FF2B5EF4-FFF2-40B4-BE49-F238E27FC236}">
                <a16:creationId xmlns:a16="http://schemas.microsoft.com/office/drawing/2014/main" id="{55A82CAA-A637-564B-9150-80E6208D2E2C}"/>
              </a:ext>
            </a:extLst>
          </p:cNvPr>
          <p:cNvSpPr>
            <a:spLocks noGrp="1"/>
          </p:cNvSpPr>
          <p:nvPr userDrawn="1">
            <p:ph type="title"/>
          </p:nvPr>
        </p:nvSpPr>
        <p:spPr>
          <a:xfrm>
            <a:off x="586175" y="374637"/>
            <a:ext cx="11133192" cy="646331"/>
          </a:xfrm>
        </p:spPr>
        <p:txBody>
          <a:bodyPr wrap="square">
            <a:spAutoFit/>
          </a:bodyPr>
          <a:lstStyle>
            <a:lvl1pPr>
              <a:defRPr>
                <a:solidFill>
                  <a:srgbClr val="001D5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userDrawn="1">
            <p:ph idx="1" hasCustomPrompt="1"/>
          </p:nvPr>
        </p:nvSpPr>
        <p:spPr>
          <a:xfrm>
            <a:off x="586175" y="1198061"/>
            <a:ext cx="11133192" cy="1798441"/>
          </a:xfrm>
        </p:spPr>
        <p:txBody>
          <a:bodyPr wrap="square">
            <a:spAutoFit/>
          </a:bodyPr>
          <a:lstStyle>
            <a:lvl1pPr marL="0" indent="173038">
              <a:buFont typeface="Arial" panose="020B0604020202020204" pitchFamily="34" charset="0"/>
              <a:buChar char="•"/>
              <a:tabLst/>
              <a:defRPr sz="2400">
                <a:solidFill>
                  <a:schemeClr val="tx1"/>
                </a:solidFill>
              </a:defRPr>
            </a:lvl1pPr>
            <a:lvl2pPr marL="457200" indent="184150">
              <a:buFont typeface="Arial" panose="020B0604020202020204" pitchFamily="34" charset="0"/>
              <a:buChar char="•"/>
              <a:tabLst/>
              <a:defRPr sz="2000">
                <a:solidFill>
                  <a:schemeClr val="tx1"/>
                </a:solidFill>
              </a:defRPr>
            </a:lvl2pPr>
            <a:lvl3pPr marL="914400" indent="180975">
              <a:buFont typeface="Arial" panose="020B0604020202020204" pitchFamily="34" charset="0"/>
              <a:buChar char="•"/>
              <a:tabLst/>
              <a:defRPr sz="1800">
                <a:solidFill>
                  <a:schemeClr val="tx1"/>
                </a:solidFill>
              </a:defRPr>
            </a:lvl3pPr>
            <a:lvl4pPr marL="1371600" indent="177800">
              <a:buFont typeface="Arial" panose="020B0604020202020204" pitchFamily="34" charset="0"/>
              <a:buChar char="•"/>
              <a:tabLst/>
              <a:defRPr sz="1800">
                <a:solidFill>
                  <a:schemeClr val="tx1"/>
                </a:solidFill>
              </a:defRPr>
            </a:lvl4pPr>
            <a:lvl5pPr marL="1828800" indent="176213">
              <a:buFont typeface="Arial" panose="020B0604020202020204" pitchFamily="34" charset="0"/>
              <a:buChar char="•"/>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userDrawn="1">
            <p:ph type="dt" sz="half" idx="10"/>
          </p:nvPr>
        </p:nvSpPr>
        <p:spPr>
          <a:xfrm>
            <a:off x="154441" y="6451061"/>
            <a:ext cx="2743200" cy="365125"/>
          </a:xfrm>
        </p:spPr>
        <p:txBody>
          <a:bodyPr/>
          <a:lstStyle>
            <a:lvl1pPr>
              <a:defRPr>
                <a:solidFill>
                  <a:srgbClr val="001D56"/>
                </a:solidFill>
              </a:defRPr>
            </a:lvl1pPr>
          </a:lstStyle>
          <a:p>
            <a:fld id="{18C61A40-1EA2-224C-B3B7-13C9149DDE67}" type="datetime1">
              <a:rPr lang="en-US" smtClean="0"/>
              <a:pPr/>
              <a:t>11/8/2021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userDrawn="1">
            <p:ph type="ftr" sz="quarter" idx="11"/>
          </p:nvPr>
        </p:nvSpPr>
        <p:spPr>
          <a:xfrm>
            <a:off x="4099560" y="6449504"/>
            <a:ext cx="4114800" cy="365125"/>
          </a:xfrm>
        </p:spPr>
        <p:txBody>
          <a:bodyPr/>
          <a:lstStyle>
            <a:lvl1pPr>
              <a:defRPr>
                <a:solidFill>
                  <a:srgbClr val="001D56"/>
                </a:solidFill>
              </a:defRPr>
            </a:lvl1pPr>
          </a:lstStyle>
          <a:p>
            <a:endParaRPr lang="en-US">
              <a:solidFill>
                <a:srgbClr val="001D56"/>
              </a:solidFill>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userDrawn="1">
            <p:ph type="sldNum" sz="quarter" idx="12"/>
          </p:nvPr>
        </p:nvSpPr>
        <p:spPr>
          <a:xfrm>
            <a:off x="9355319" y="6449233"/>
            <a:ext cx="2743200" cy="365125"/>
          </a:xfrm>
          <a:prstGeom prst="rect">
            <a:avLst/>
          </a:prstGeom>
        </p:spPr>
        <p:txBody>
          <a:bodyPr/>
          <a:lstStyle>
            <a:lvl1pPr>
              <a:defRPr>
                <a:solidFill>
                  <a:srgbClr val="001D56"/>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31392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5"/>
          <p:cNvSpPr>
            <a:spLocks noGrp="1"/>
          </p:cNvSpPr>
          <p:nvPr>
            <p:ph type="sldNum" sz="quarter" idx="10"/>
          </p:nvPr>
        </p:nvSpPr>
        <p:spPr>
          <a:xfrm>
            <a:off x="11598233" y="6626432"/>
            <a:ext cx="593767" cy="231569"/>
          </a:xfrm>
        </p:spPr>
        <p:txBody>
          <a:bodyPr/>
          <a:lstStyle>
            <a:lvl1pPr>
              <a:defRPr/>
            </a:lvl1pPr>
          </a:lstStyle>
          <a:p>
            <a:pPr>
              <a:defRPr/>
            </a:pPr>
            <a:fld id="{0B52F071-D9A6-3B4D-96F8-15231C279F7F}" type="slidenum">
              <a:rPr lang="en-US"/>
              <a:pPr>
                <a:defRPr/>
              </a:pPr>
              <a:t>‹#›</a:t>
            </a:fld>
            <a:endParaRPr lang="en-US"/>
          </a:p>
        </p:txBody>
      </p:sp>
    </p:spTree>
    <p:extLst>
      <p:ext uri="{BB962C8B-B14F-4D97-AF65-F5344CB8AC3E}">
        <p14:creationId xmlns:p14="http://schemas.microsoft.com/office/powerpoint/2010/main" val="424162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1" name="Picture 20" descr="A picture containing table, indoor, sitting, blue&#10;&#10;Description automatically generated">
            <a:extLst>
              <a:ext uri="{FF2B5EF4-FFF2-40B4-BE49-F238E27FC236}">
                <a16:creationId xmlns:a16="http://schemas.microsoft.com/office/drawing/2014/main" id="{8D72B387-0086-5C41-95DA-88433F9095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84" y="-32084"/>
            <a:ext cx="12322048" cy="6931152"/>
          </a:xfrm>
          <a:prstGeom prst="rect">
            <a:avLst/>
          </a:prstGeom>
        </p:spPr>
      </p:pic>
      <p:grpSp>
        <p:nvGrpSpPr>
          <p:cNvPr id="43" name="Group 42">
            <a:extLst>
              <a:ext uri="{FF2B5EF4-FFF2-40B4-BE49-F238E27FC236}">
                <a16:creationId xmlns:a16="http://schemas.microsoft.com/office/drawing/2014/main" id="{307D0B58-60C5-E145-943C-0282FF9DEE2C}"/>
              </a:ext>
            </a:extLst>
          </p:cNvPr>
          <p:cNvGrpSpPr/>
          <p:nvPr userDrawn="1"/>
        </p:nvGrpSpPr>
        <p:grpSpPr>
          <a:xfrm>
            <a:off x="-489819" y="-32084"/>
            <a:ext cx="3197522" cy="6931152"/>
            <a:chOff x="-473777" y="-18943"/>
            <a:chExt cx="3197522" cy="6876906"/>
          </a:xfrm>
        </p:grpSpPr>
        <p:sp>
          <p:nvSpPr>
            <p:cNvPr id="44" name="Freeform 5">
              <a:extLst>
                <a:ext uri="{FF2B5EF4-FFF2-40B4-BE49-F238E27FC236}">
                  <a16:creationId xmlns:a16="http://schemas.microsoft.com/office/drawing/2014/main" id="{F3F2F5EE-AEEB-BC49-8DC6-DE28BE4922B8}"/>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0076B3"/>
                </a:gs>
                <a:gs pos="0">
                  <a:srgbClr val="0474B2"/>
                </a:gs>
                <a:gs pos="41000">
                  <a:srgbClr val="31A66C"/>
                </a:gs>
              </a:gsLst>
              <a:lin ang="16200000" scaled="1"/>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C6BAC39C-CA2B-024B-9839-D8CDC23B7310}"/>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66000">
                  <a:srgbClr val="31A66C"/>
                </a:gs>
                <a:gs pos="0">
                  <a:srgbClr val="0075B7"/>
                </a:gs>
                <a:gs pos="100000">
                  <a:srgbClr val="0075B7"/>
                </a:gs>
              </a:gsLst>
              <a:lin ang="5400000" scaled="1"/>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739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28A97AC-29E4-9045-9C4E-EA5146BAAE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858" y="-36576"/>
            <a:ext cx="5390896" cy="6931152"/>
          </a:xfrm>
          <a:prstGeom prst="rect">
            <a:avLst/>
          </a:prstGeom>
        </p:spPr>
      </p:pic>
      <p:sp>
        <p:nvSpPr>
          <p:cNvPr id="15" name="Freeform 9">
            <a:extLst>
              <a:ext uri="{FF2B5EF4-FFF2-40B4-BE49-F238E27FC236}">
                <a16:creationId xmlns:a16="http://schemas.microsoft.com/office/drawing/2014/main" id="{FE85F26A-4547-A74B-A506-99FE07247A3A}"/>
              </a:ext>
            </a:extLst>
          </p:cNvPr>
          <p:cNvSpPr>
            <a:spLocks/>
          </p:cNvSpPr>
          <p:nvPr userDrawn="1"/>
        </p:nvSpPr>
        <p:spPr bwMode="auto">
          <a:xfrm>
            <a:off x="-422655" y="-36576"/>
            <a:ext cx="2070763" cy="6931152"/>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0062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57E849A0-189A-BF4F-A32C-C7108DAF3157}"/>
              </a:ext>
            </a:extLst>
          </p:cNvPr>
          <p:cNvSpPr>
            <a:spLocks/>
          </p:cNvSpPr>
          <p:nvPr userDrawn="1"/>
        </p:nvSpPr>
        <p:spPr bwMode="auto">
          <a:xfrm>
            <a:off x="1527048" y="-58220"/>
            <a:ext cx="10698480" cy="6931152"/>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8000">
                <a:srgbClr val="032364"/>
              </a:gs>
              <a:gs pos="49000">
                <a:srgbClr val="000624"/>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14347" y="487320"/>
            <a:ext cx="7090215" cy="646331"/>
          </a:xfrm>
        </p:spPr>
        <p:txBody>
          <a:bodyPr wrap="square">
            <a:spAutoFit/>
          </a:bodyPr>
          <a:lstStyle>
            <a:lvl1pPr>
              <a:defRPr>
                <a:solidFill>
                  <a:srgbClr val="FF954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4814347" y="1401346"/>
            <a:ext cx="7090215" cy="1681486"/>
          </a:xfrm>
        </p:spPr>
        <p:txBody>
          <a:bodyPr wrap="square">
            <a:spAutoFit/>
          </a:bodyPr>
          <a:lstStyle>
            <a:lvl1pPr marL="173038" indent="-173038">
              <a:buClr>
                <a:schemeClr val="bg1"/>
              </a:buClr>
              <a:buSzPct val="80000"/>
              <a:buFont typeface="Arial" panose="020B0604020202020204" pitchFamily="34" charset="0"/>
              <a:buChar char="•"/>
              <a:tabLst/>
              <a:defRPr sz="2000" b="1">
                <a:solidFill>
                  <a:schemeClr val="bg1"/>
                </a:solidFill>
              </a:defRPr>
            </a:lvl1pPr>
            <a:lvl2pPr marL="457200" indent="184150">
              <a:buClr>
                <a:schemeClr val="bg1"/>
              </a:buClr>
              <a:buSzPct val="80000"/>
              <a:buFont typeface="Arial" panose="020B0604020202020204" pitchFamily="34" charset="0"/>
              <a:buChar char="‒"/>
              <a:tabLst/>
              <a:defRPr sz="2000">
                <a:solidFill>
                  <a:schemeClr val="bg1"/>
                </a:solidFill>
              </a:defRPr>
            </a:lvl2pPr>
            <a:lvl3pPr marL="914400" indent="180975">
              <a:buClr>
                <a:schemeClr val="bg1"/>
              </a:buClr>
              <a:buSzPct val="80000"/>
              <a:buFont typeface="Arial" panose="020B0604020202020204" pitchFamily="34" charset="0"/>
              <a:buChar char="•"/>
              <a:tabLst/>
              <a:defRPr sz="1800">
                <a:solidFill>
                  <a:schemeClr val="bg1"/>
                </a:solidFill>
              </a:defRPr>
            </a:lvl3pPr>
            <a:lvl4pPr marL="1371600" indent="177800">
              <a:buClr>
                <a:schemeClr val="bg1"/>
              </a:buClr>
              <a:buSzPct val="80000"/>
              <a:buFont typeface="Arial" panose="020B0604020202020204" pitchFamily="34" charset="0"/>
              <a:buChar char="‒"/>
              <a:tabLst/>
              <a:defRPr sz="1800">
                <a:solidFill>
                  <a:schemeClr val="bg1"/>
                </a:solidFill>
              </a:defRPr>
            </a:lvl4pPr>
            <a:lvl5pPr marL="1828800" indent="176213">
              <a:buClr>
                <a:schemeClr val="bg1"/>
              </a:buClr>
              <a:buSzPct val="80000"/>
              <a:buFont typeface="Arial" panose="020B0604020202020204" pitchFamily="34" charset="0"/>
              <a:buChar char="•"/>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150633" y="6443890"/>
            <a:ext cx="2743200" cy="365125"/>
          </a:xfrm>
        </p:spPr>
        <p:txBody>
          <a:bodyPr/>
          <a:lstStyle>
            <a:lvl1pPr>
              <a:defRPr lang="en-US" sz="1050" b="0" kern="1200" smtClean="0">
                <a:solidFill>
                  <a:schemeClr val="bg1"/>
                </a:solidFill>
                <a:latin typeface="Arial" panose="020B0604020202020204" pitchFamily="34" charset="0"/>
                <a:ea typeface="+mj-ea"/>
                <a:cs typeface="Arial" panose="020B0604020202020204" pitchFamily="34" charset="0"/>
              </a:defRPr>
            </a:lvl1pPr>
          </a:lstStyle>
          <a:p>
            <a:fld id="{38C66DEB-E195-8F42-B855-BB53802DFBD4}" type="datetime1">
              <a:rPr lang="en-US" smtClean="0"/>
              <a:pPr/>
              <a:t>11/8/2021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49233"/>
            <a:ext cx="4114800" cy="365125"/>
          </a:xfrm>
        </p:spPr>
        <p:txBody>
          <a:bodyPr/>
          <a:lstStyle>
            <a:lvl1pPr>
              <a:defRPr>
                <a:solidFill>
                  <a:schemeClr val="bg1"/>
                </a:solidFill>
              </a:defRPr>
            </a:lvl1pPr>
          </a:lstStyle>
          <a:p>
            <a:endParaRPr lang="en-US">
              <a:solidFill>
                <a:schemeClr val="bg1"/>
              </a:solidFill>
            </a:endParaRPr>
          </a:p>
        </p:txBody>
      </p:sp>
      <p:sp>
        <p:nvSpPr>
          <p:cNvPr id="9" name="Slide Number Placeholder 5">
            <a:extLst>
              <a:ext uri="{FF2B5EF4-FFF2-40B4-BE49-F238E27FC236}">
                <a16:creationId xmlns:a16="http://schemas.microsoft.com/office/drawing/2014/main" id="{54DF0F7E-E452-C345-AC7C-F724A12C7945}"/>
              </a:ext>
            </a:extLst>
          </p:cNvPr>
          <p:cNvSpPr>
            <a:spLocks noGrp="1"/>
          </p:cNvSpPr>
          <p:nvPr>
            <p:ph type="sldNum" sz="quarter" idx="4"/>
          </p:nvPr>
        </p:nvSpPr>
        <p:spPr>
          <a:xfrm>
            <a:off x="9298167" y="6449233"/>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25988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1BA50B-8B1F-A244-B375-F86C8E5436F9}"/>
              </a:ext>
            </a:extLst>
          </p:cNvPr>
          <p:cNvSpPr/>
          <p:nvPr userDrawn="1"/>
        </p:nvSpPr>
        <p:spPr>
          <a:xfrm>
            <a:off x="-4721" y="-7555"/>
            <a:ext cx="12271248" cy="6866691"/>
          </a:xfrm>
          <a:prstGeom prst="rect">
            <a:avLst/>
          </a:prstGeom>
          <a:solidFill>
            <a:srgbClr val="3A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sp>
        <p:nvSpPr>
          <p:cNvPr id="15" name="Rectangle 14">
            <a:extLst>
              <a:ext uri="{FF2B5EF4-FFF2-40B4-BE49-F238E27FC236}">
                <a16:creationId xmlns:a16="http://schemas.microsoft.com/office/drawing/2014/main" id="{99EC7C33-1BA5-1748-8B08-423C53E14A7C}"/>
              </a:ext>
            </a:extLst>
          </p:cNvPr>
          <p:cNvSpPr>
            <a:spLocks/>
          </p:cNvSpPr>
          <p:nvPr userDrawn="1"/>
        </p:nvSpPr>
        <p:spPr>
          <a:xfrm>
            <a:off x="-14881" y="-20382"/>
            <a:ext cx="12271248" cy="6931152"/>
          </a:xfrm>
          <a:prstGeom prst="rect">
            <a:avLst/>
          </a:prstGeom>
          <a:gradFill flip="none" rotWithShape="1">
            <a:gsLst>
              <a:gs pos="100000">
                <a:srgbClr val="0076B7"/>
              </a:gs>
              <a:gs pos="59000">
                <a:srgbClr val="2CA272"/>
              </a:gs>
              <a:gs pos="0">
                <a:srgbClr val="0077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grpSp>
        <p:nvGrpSpPr>
          <p:cNvPr id="16" name="Group 15">
            <a:extLst>
              <a:ext uri="{FF2B5EF4-FFF2-40B4-BE49-F238E27FC236}">
                <a16:creationId xmlns:a16="http://schemas.microsoft.com/office/drawing/2014/main" id="{F3DAB9EF-B79C-C640-9FA8-40D2DFCE2AD1}"/>
              </a:ext>
            </a:extLst>
          </p:cNvPr>
          <p:cNvGrpSpPr>
            <a:grpSpLocks noChangeAspect="1"/>
          </p:cNvGrpSpPr>
          <p:nvPr userDrawn="1"/>
        </p:nvGrpSpPr>
        <p:grpSpPr>
          <a:xfrm>
            <a:off x="517663" y="-20382"/>
            <a:ext cx="4652702" cy="6931152"/>
            <a:chOff x="3308351" y="2370138"/>
            <a:chExt cx="2760662" cy="4110037"/>
          </a:xfrm>
          <a:gradFill flip="none" rotWithShape="1">
            <a:gsLst>
              <a:gs pos="0">
                <a:srgbClr val="00B0F0"/>
              </a:gs>
              <a:gs pos="100000">
                <a:srgbClr val="36CDA2"/>
              </a:gs>
            </a:gsLst>
            <a:lin ang="10800000" scaled="1"/>
            <a:tileRect/>
          </a:gradFill>
        </p:grpSpPr>
        <p:sp>
          <p:nvSpPr>
            <p:cNvPr id="22" name="Freeform 10">
              <a:extLst>
                <a:ext uri="{FF2B5EF4-FFF2-40B4-BE49-F238E27FC236}">
                  <a16:creationId xmlns:a16="http://schemas.microsoft.com/office/drawing/2014/main" id="{192CEE28-B58D-3241-B190-DB9DEBDD11C8}"/>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596FB482-A049-3547-9EDC-6CB459264DF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7152F9E5-7B6B-C842-8B3D-E679AF46B9C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45009C4D-3D5C-544F-90AB-A6EB0948F063}"/>
              </a:ext>
            </a:extLst>
          </p:cNvPr>
          <p:cNvSpPr/>
          <p:nvPr userDrawn="1"/>
        </p:nvSpPr>
        <p:spPr>
          <a:xfrm>
            <a:off x="-14881" y="160316"/>
            <a:ext cx="12266952" cy="6309360"/>
          </a:xfrm>
          <a:prstGeom prst="rect">
            <a:avLst/>
          </a:prstGeom>
          <a:gradFill flip="none" rotWithShape="1">
            <a:gsLst>
              <a:gs pos="89000">
                <a:srgbClr val="00205F"/>
              </a:gs>
              <a:gs pos="38000">
                <a:srgbClr val="00062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userDrawn="1">
            <p:ph type="title"/>
          </p:nvPr>
        </p:nvSpPr>
        <p:spPr>
          <a:xfrm>
            <a:off x="517663" y="368281"/>
            <a:ext cx="11207491" cy="646331"/>
          </a:xfrm>
        </p:spPr>
        <p:txBody>
          <a:bodyPr wrap="square">
            <a:spAutoFit/>
          </a:bodyPr>
          <a:lstStyle>
            <a:lvl1pPr>
              <a:defRPr>
                <a:solidFill>
                  <a:srgbClr val="FF954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userDrawn="1">
            <p:ph idx="1" hasCustomPrompt="1"/>
          </p:nvPr>
        </p:nvSpPr>
        <p:spPr>
          <a:xfrm>
            <a:off x="517663" y="1281322"/>
            <a:ext cx="11207491" cy="1681486"/>
          </a:xfrm>
        </p:spPr>
        <p:txBody>
          <a:bodyPr wrap="square">
            <a:spAutoFit/>
          </a:bodyPr>
          <a:lstStyle>
            <a:lvl1pPr marL="0" indent="173038">
              <a:buClr>
                <a:schemeClr val="bg1"/>
              </a:buClr>
              <a:buFont typeface="Arial" panose="020B0604020202020204" pitchFamily="34" charset="0"/>
              <a:buChar char="•"/>
              <a:tabLst/>
              <a:defRPr sz="2000" b="1">
                <a:solidFill>
                  <a:schemeClr val="bg1"/>
                </a:solidFill>
              </a:defRPr>
            </a:lvl1pPr>
            <a:lvl2pPr marL="457200" indent="184150">
              <a:buClr>
                <a:schemeClr val="bg1"/>
              </a:buClr>
              <a:buFont typeface="Arial" panose="020B0604020202020204" pitchFamily="34" charset="0"/>
              <a:buChar char="‒"/>
              <a:tabLst/>
              <a:defRPr sz="2000">
                <a:solidFill>
                  <a:schemeClr val="bg1"/>
                </a:solidFill>
              </a:defRPr>
            </a:lvl2pPr>
            <a:lvl3pPr marL="914400" indent="180975">
              <a:buClr>
                <a:schemeClr val="bg1"/>
              </a:buClr>
              <a:buFont typeface="Arial" panose="020B0604020202020204" pitchFamily="34" charset="0"/>
              <a:buChar char="•"/>
              <a:tabLst/>
              <a:defRPr sz="1800">
                <a:solidFill>
                  <a:schemeClr val="bg1"/>
                </a:solidFill>
              </a:defRPr>
            </a:lvl3pPr>
            <a:lvl4pPr marL="1371600" indent="177800">
              <a:buClr>
                <a:schemeClr val="bg1"/>
              </a:buClr>
              <a:buFont typeface="Arial" panose="020B0604020202020204" pitchFamily="34" charset="0"/>
              <a:buChar char="‒"/>
              <a:tabLst/>
              <a:defRPr sz="1600">
                <a:solidFill>
                  <a:schemeClr val="bg1"/>
                </a:solidFill>
              </a:defRPr>
            </a:lvl4pPr>
            <a:lvl5pPr marL="1828800" indent="176213">
              <a:buClr>
                <a:schemeClr val="bg1"/>
              </a:buClr>
              <a:buFont typeface="Arial" panose="020B0604020202020204" pitchFamily="34" charset="0"/>
              <a:buChar char="•"/>
              <a:tabLs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userDrawn="1">
            <p:ph type="dt" sz="half" idx="10"/>
          </p:nvPr>
        </p:nvSpPr>
        <p:spPr>
          <a:xfrm>
            <a:off x="97289" y="6503144"/>
            <a:ext cx="2743200" cy="365125"/>
          </a:xfrm>
        </p:spPr>
        <p:txBody>
          <a:bodyPr/>
          <a:lstStyle>
            <a:lvl1pPr>
              <a:defRPr>
                <a:solidFill>
                  <a:schemeClr val="tx1"/>
                </a:solidFill>
              </a:defRPr>
            </a:lvl1pPr>
          </a:lstStyle>
          <a:p>
            <a:fld id="{18C61A40-1EA2-224C-B3B7-13C9149DDE67}" type="datetime1">
              <a:rPr lang="en-US" smtClean="0"/>
              <a:pPr/>
              <a:t>11/8/2021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userDrawn="1">
            <p:ph type="ftr" sz="quarter" idx="11"/>
          </p:nvPr>
        </p:nvSpPr>
        <p:spPr>
          <a:xfrm>
            <a:off x="4042408" y="6501587"/>
            <a:ext cx="4114800" cy="365125"/>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userDrawn="1">
            <p:ph type="sldNum" sz="quarter" idx="12"/>
          </p:nvPr>
        </p:nvSpPr>
        <p:spPr>
          <a:xfrm>
            <a:off x="9298167" y="6501316"/>
            <a:ext cx="2743200" cy="365125"/>
          </a:xfrm>
          <a:prstGeom prst="rect">
            <a:avLst/>
          </a:prstGeom>
        </p:spPr>
        <p:txBody>
          <a:bodyPr/>
          <a:lstStyle>
            <a:lvl1pPr>
              <a:defRPr>
                <a:solidFill>
                  <a:schemeClr val="tx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36693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9876A79-C94F-0645-AA8D-E27943AA90C8}"/>
              </a:ext>
            </a:extLst>
          </p:cNvPr>
          <p:cNvGrpSpPr/>
          <p:nvPr userDrawn="1"/>
        </p:nvGrpSpPr>
        <p:grpSpPr>
          <a:xfrm>
            <a:off x="-14881" y="-20382"/>
            <a:ext cx="12271248" cy="6931152"/>
            <a:chOff x="-14881" y="-20382"/>
            <a:chExt cx="12271248" cy="6931152"/>
          </a:xfrm>
        </p:grpSpPr>
        <p:sp>
          <p:nvSpPr>
            <p:cNvPr id="16" name="Rectangle 15">
              <a:extLst>
                <a:ext uri="{FF2B5EF4-FFF2-40B4-BE49-F238E27FC236}">
                  <a16:creationId xmlns:a16="http://schemas.microsoft.com/office/drawing/2014/main" id="{CDF8FAD8-BAF1-B04A-B90E-77DBF149C8EA}"/>
                </a:ext>
              </a:extLst>
            </p:cNvPr>
            <p:cNvSpPr>
              <a:spLocks/>
            </p:cNvSpPr>
            <p:nvPr userDrawn="1"/>
          </p:nvSpPr>
          <p:spPr>
            <a:xfrm>
              <a:off x="-14881" y="-20382"/>
              <a:ext cx="12271248" cy="6931152"/>
            </a:xfrm>
            <a:prstGeom prst="rect">
              <a:avLst/>
            </a:prstGeom>
            <a:gradFill flip="none" rotWithShape="1">
              <a:gsLst>
                <a:gs pos="100000">
                  <a:srgbClr val="0076B7"/>
                </a:gs>
                <a:gs pos="59000">
                  <a:srgbClr val="2CA272"/>
                </a:gs>
                <a:gs pos="0">
                  <a:srgbClr val="0077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grpSp>
          <p:nvGrpSpPr>
            <p:cNvPr id="17" name="Group 16">
              <a:extLst>
                <a:ext uri="{FF2B5EF4-FFF2-40B4-BE49-F238E27FC236}">
                  <a16:creationId xmlns:a16="http://schemas.microsoft.com/office/drawing/2014/main" id="{B907E28B-ADDF-6549-98E7-D9092DD6DDED}"/>
                </a:ext>
              </a:extLst>
            </p:cNvPr>
            <p:cNvGrpSpPr>
              <a:grpSpLocks noChangeAspect="1"/>
            </p:cNvGrpSpPr>
            <p:nvPr userDrawn="1"/>
          </p:nvGrpSpPr>
          <p:grpSpPr>
            <a:xfrm>
              <a:off x="517663" y="-20382"/>
              <a:ext cx="4652702" cy="6931152"/>
              <a:chOff x="3308351" y="2370138"/>
              <a:chExt cx="2760662" cy="4110037"/>
            </a:xfrm>
            <a:gradFill flip="none" rotWithShape="1">
              <a:gsLst>
                <a:gs pos="0">
                  <a:srgbClr val="00B0F0"/>
                </a:gs>
                <a:gs pos="100000">
                  <a:srgbClr val="36CDA2"/>
                </a:gs>
              </a:gsLst>
              <a:lin ang="10800000" scaled="1"/>
              <a:tileRect/>
            </a:gradFill>
          </p:grpSpPr>
          <p:sp>
            <p:nvSpPr>
              <p:cNvPr id="19" name="Freeform 10">
                <a:extLst>
                  <a:ext uri="{FF2B5EF4-FFF2-40B4-BE49-F238E27FC236}">
                    <a16:creationId xmlns:a16="http://schemas.microsoft.com/office/drawing/2014/main" id="{63273564-3634-D643-AE3D-837B43CB66EA}"/>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CDEFCAAE-B69B-0143-8130-AE291BDC7114}"/>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2596FBA1-C4DF-C843-99A3-84B509936DB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17">
              <a:extLst>
                <a:ext uri="{FF2B5EF4-FFF2-40B4-BE49-F238E27FC236}">
                  <a16:creationId xmlns:a16="http://schemas.microsoft.com/office/drawing/2014/main" id="{E2CF99BA-5DA9-9A45-8E78-946CEA04E014}"/>
                </a:ext>
              </a:extLst>
            </p:cNvPr>
            <p:cNvSpPr/>
            <p:nvPr userDrawn="1"/>
          </p:nvSpPr>
          <p:spPr>
            <a:xfrm>
              <a:off x="-14881" y="160316"/>
              <a:ext cx="12266952" cy="6309360"/>
            </a:xfrm>
            <a:prstGeom prst="rect">
              <a:avLst/>
            </a:prstGeom>
            <a:gradFill flip="none" rotWithShape="1">
              <a:gsLst>
                <a:gs pos="89000">
                  <a:srgbClr val="00205F"/>
                </a:gs>
                <a:gs pos="38000">
                  <a:srgbClr val="00062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371764" y="322852"/>
            <a:ext cx="11493661" cy="646331"/>
          </a:xfrm>
        </p:spPr>
        <p:txBody>
          <a:bodyPr wrap="square">
            <a:spAutoFit/>
          </a:bodyPr>
          <a:lstStyle>
            <a:lvl1pPr>
              <a:defRPr>
                <a:solidFill>
                  <a:srgbClr val="FF954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371763" y="1123675"/>
            <a:ext cx="11493661" cy="461665"/>
          </a:xfrm>
        </p:spPr>
        <p:txBody>
          <a:bodyPr wrap="square">
            <a:spAutoFit/>
          </a:bodyPr>
          <a:lstStyle>
            <a:lvl1pPr marL="0" indent="12700">
              <a:buFontTx/>
              <a:buNone/>
              <a:tabLst/>
              <a:defRPr sz="2400">
                <a:solidFill>
                  <a:schemeClr val="bg1"/>
                </a:solidFill>
              </a:defRPr>
            </a:lvl1pPr>
            <a:lvl2pPr marL="457200" indent="184150">
              <a:buFontTx/>
              <a:buNone/>
              <a:tabLst/>
              <a:defRPr sz="2000">
                <a:solidFill>
                  <a:schemeClr val="bg1"/>
                </a:solidFill>
              </a:defRPr>
            </a:lvl2pPr>
            <a:lvl3pPr marL="914400" indent="180975">
              <a:buFontTx/>
              <a:buNone/>
              <a:tabLst/>
              <a:defRPr sz="1800">
                <a:solidFill>
                  <a:schemeClr val="bg1"/>
                </a:solidFill>
              </a:defRPr>
            </a:lvl3pPr>
            <a:lvl4pPr marL="1371600" indent="177800">
              <a:buFontTx/>
              <a:buNone/>
              <a:tabLst/>
              <a:defRPr sz="1800">
                <a:solidFill>
                  <a:schemeClr val="bg1"/>
                </a:solidFill>
              </a:defRPr>
            </a:lvl4pPr>
            <a:lvl5pPr marL="1828800" indent="176213">
              <a:buFontTx/>
              <a:buNone/>
              <a:tabLst/>
              <a:defRPr sz="1800">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172525" y="6509918"/>
            <a:ext cx="2743200" cy="365125"/>
          </a:xfrm>
        </p:spPr>
        <p:txBody>
          <a:bodyPr/>
          <a:lstStyle>
            <a:lvl1pPr>
              <a:defRPr>
                <a:solidFill>
                  <a:schemeClr val="tx1"/>
                </a:solidFill>
              </a:defRPr>
            </a:lvl1pPr>
          </a:lstStyle>
          <a:p>
            <a:fld id="{18C61A40-1EA2-224C-B3B7-13C9149DDE67}" type="datetime1">
              <a:rPr lang="en-US" smtClean="0"/>
              <a:pPr/>
              <a:t>11/8/2021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3843314" y="6507967"/>
            <a:ext cx="4114800" cy="365125"/>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298167" y="6507660"/>
            <a:ext cx="2743200" cy="365125"/>
          </a:xfrm>
          <a:prstGeom prst="rect">
            <a:avLst/>
          </a:prstGeom>
        </p:spPr>
        <p:txBody>
          <a:bodyPr/>
          <a:lstStyle>
            <a:lvl1pPr>
              <a:defRPr>
                <a:solidFill>
                  <a:schemeClr val="tx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3047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745680" y="457813"/>
            <a:ext cx="7187819" cy="646331"/>
          </a:xfrm>
        </p:spPr>
        <p:txBody>
          <a:bodyPr wrap="square">
            <a:spAutoFit/>
          </a:bodyPr>
          <a:lstStyle>
            <a:lvl1pPr>
              <a:defRPr>
                <a:solidFill>
                  <a:srgbClr val="001D5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4745680" y="1321920"/>
            <a:ext cx="7187820" cy="1681486"/>
          </a:xfrm>
        </p:spPr>
        <p:txBody>
          <a:bodyPr wrap="square">
            <a:spAutoFit/>
          </a:bodyPr>
          <a:lstStyle>
            <a:lvl1pPr marL="0" indent="173038">
              <a:buFont typeface="Arial" panose="020B0604020202020204" pitchFamily="34" charset="0"/>
              <a:buChar char="•"/>
              <a:tabLst/>
              <a:defRPr sz="2000" b="1"/>
            </a:lvl1pPr>
            <a:lvl2pPr marL="457200" indent="184150">
              <a:buFont typeface="Arial" panose="020B0604020202020204" pitchFamily="34" charset="0"/>
              <a:buChar char="‒"/>
              <a:tabLst/>
              <a:defRPr sz="2000"/>
            </a:lvl2pPr>
            <a:lvl3pPr marL="914400" indent="234950">
              <a:buFont typeface="Arial" panose="020B0604020202020204" pitchFamily="34" charset="0"/>
              <a:buChar char="•"/>
              <a:tabLst/>
              <a:defRPr sz="1800"/>
            </a:lvl3pPr>
            <a:lvl4pPr marL="1371600" indent="177800">
              <a:buFont typeface="Arial" panose="020B0604020202020204" pitchFamily="34" charset="0"/>
              <a:buChar char="‒"/>
              <a:tabLst/>
              <a:defRPr sz="1600"/>
            </a:lvl4pPr>
            <a:lvl5pPr marL="1828800" indent="176213">
              <a:buFont typeface="Arial" panose="020B0604020202020204" pitchFamily="34" charset="0"/>
              <a:buChar char="•"/>
              <a:tabLs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49233"/>
            <a:ext cx="2743200" cy="365125"/>
          </a:xfrm>
        </p:spPr>
        <p:txBody>
          <a:bodyPr/>
          <a:lstStyle>
            <a:lvl1pPr>
              <a:defRPr>
                <a:solidFill>
                  <a:srgbClr val="001D56"/>
                </a:solidFill>
              </a:defRPr>
            </a:lvl1pPr>
          </a:lstStyle>
          <a:p>
            <a:fld id="{B7A3A6F5-1846-BF47-847E-05B3CF95E989}" type="datetime1">
              <a:rPr lang="en-US" smtClean="0"/>
              <a:pPr/>
              <a:t>11/8/2021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49233"/>
            <a:ext cx="4114800" cy="365125"/>
          </a:xfrm>
        </p:spPr>
        <p:txBody>
          <a:bodyPr/>
          <a:lstStyle>
            <a:lvl1pPr>
              <a:defRPr>
                <a:solidFill>
                  <a:srgbClr val="001D56"/>
                </a:solidFill>
              </a:defRPr>
            </a:lvl1pPr>
          </a:lstStyle>
          <a:p>
            <a:endParaRPr lang="en-US">
              <a:solidFill>
                <a:srgbClr val="001D56"/>
              </a:solidFill>
            </a:endParaRPr>
          </a:p>
        </p:txBody>
      </p:sp>
      <p:sp>
        <p:nvSpPr>
          <p:cNvPr id="6" name="Slide Number Placeholder 5">
            <a:extLst>
              <a:ext uri="{FF2B5EF4-FFF2-40B4-BE49-F238E27FC236}">
                <a16:creationId xmlns:a16="http://schemas.microsoft.com/office/drawing/2014/main" id="{F6911BAA-4117-3947-8925-C89E73B5A6DC}"/>
              </a:ext>
            </a:extLst>
          </p:cNvPr>
          <p:cNvSpPr>
            <a:spLocks noGrp="1"/>
          </p:cNvSpPr>
          <p:nvPr>
            <p:ph type="sldNum" sz="quarter" idx="4"/>
          </p:nvPr>
        </p:nvSpPr>
        <p:spPr>
          <a:xfrm>
            <a:off x="9351955" y="6449233"/>
            <a:ext cx="2743200" cy="365125"/>
          </a:xfrm>
          <a:prstGeom prst="rect">
            <a:avLst/>
          </a:prstGeom>
        </p:spPr>
        <p:txBody>
          <a:bodyPr vert="horz" lIns="91440" tIns="45720" rIns="91440" bIns="45720" rtlCol="0" anchor="ctr"/>
          <a:lstStyle>
            <a:lvl1pPr algn="r">
              <a:defRPr sz="1200">
                <a:solidFill>
                  <a:srgbClr val="001D56"/>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6343C5C-3463-CF4D-899C-003BE8CD7B61}"/>
              </a:ext>
            </a:extLst>
          </p:cNvPr>
          <p:cNvGrpSpPr/>
          <p:nvPr userDrawn="1"/>
        </p:nvGrpSpPr>
        <p:grpSpPr>
          <a:xfrm>
            <a:off x="-13447" y="-19394"/>
            <a:ext cx="12274036" cy="6933770"/>
            <a:chOff x="-13447" y="-19394"/>
            <a:chExt cx="12274036" cy="6933770"/>
          </a:xfrm>
        </p:grpSpPr>
        <p:sp>
          <p:nvSpPr>
            <p:cNvPr id="25" name="Rectangle 24">
              <a:extLst>
                <a:ext uri="{FF2B5EF4-FFF2-40B4-BE49-F238E27FC236}">
                  <a16:creationId xmlns:a16="http://schemas.microsoft.com/office/drawing/2014/main" id="{115D2BBE-8FE6-0D47-BFCD-1AAD9EE5EB77}"/>
                </a:ext>
              </a:extLst>
            </p:cNvPr>
            <p:cNvSpPr>
              <a:spLocks/>
            </p:cNvSpPr>
            <p:nvPr userDrawn="1"/>
          </p:nvSpPr>
          <p:spPr>
            <a:xfrm>
              <a:off x="-13447" y="-19394"/>
              <a:ext cx="12272942" cy="6931152"/>
            </a:xfrm>
            <a:prstGeom prst="rect">
              <a:avLst/>
            </a:prstGeom>
            <a:gradFill flip="none" rotWithShape="1">
              <a:gsLst>
                <a:gs pos="100000">
                  <a:srgbClr val="0076B7"/>
                </a:gs>
                <a:gs pos="59000">
                  <a:srgbClr val="2CA272"/>
                </a:gs>
                <a:gs pos="0">
                  <a:srgbClr val="0077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sp>
          <p:nvSpPr>
            <p:cNvPr id="26" name="Rectangle 25">
              <a:extLst>
                <a:ext uri="{FF2B5EF4-FFF2-40B4-BE49-F238E27FC236}">
                  <a16:creationId xmlns:a16="http://schemas.microsoft.com/office/drawing/2014/main" id="{A31D3D44-AFB6-894D-984B-3AD5A129593F}"/>
                </a:ext>
              </a:extLst>
            </p:cNvPr>
            <p:cNvSpPr>
              <a:spLocks/>
            </p:cNvSpPr>
            <p:nvPr userDrawn="1"/>
          </p:nvSpPr>
          <p:spPr>
            <a:xfrm>
              <a:off x="-13447" y="-19394"/>
              <a:ext cx="12273280" cy="69311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D567EC0-5647-9647-9812-0476F7DBCD43}"/>
                </a:ext>
              </a:extLst>
            </p:cNvPr>
            <p:cNvGrpSpPr>
              <a:grpSpLocks noChangeAspect="1"/>
            </p:cNvGrpSpPr>
            <p:nvPr userDrawn="1"/>
          </p:nvGrpSpPr>
          <p:grpSpPr>
            <a:xfrm>
              <a:off x="527221" y="-19394"/>
              <a:ext cx="4652702" cy="6933770"/>
              <a:chOff x="3308351" y="2370138"/>
              <a:chExt cx="2760662" cy="4111589"/>
            </a:xfrm>
            <a:gradFill flip="none" rotWithShape="1">
              <a:gsLst>
                <a:gs pos="0">
                  <a:srgbClr val="00B0F0"/>
                </a:gs>
                <a:gs pos="100000">
                  <a:srgbClr val="36CDA2"/>
                </a:gs>
              </a:gsLst>
              <a:lin ang="10800000" scaled="1"/>
              <a:tileRect/>
            </a:gradFill>
          </p:grpSpPr>
          <p:sp>
            <p:nvSpPr>
              <p:cNvPr id="29" name="Freeform 10">
                <a:extLst>
                  <a:ext uri="{FF2B5EF4-FFF2-40B4-BE49-F238E27FC236}">
                    <a16:creationId xmlns:a16="http://schemas.microsoft.com/office/drawing/2014/main" id="{E64DD190-03D3-C742-9ADA-9138C872CB85}"/>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0E54106F-2250-C94B-B2C3-3F37F939FF08}"/>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F3C977CE-F0C3-3243-8C1B-3A2487CEA367}"/>
                  </a:ext>
                </a:extLst>
              </p:cNvPr>
              <p:cNvSpPr>
                <a:spLocks noEditPoints="1"/>
              </p:cNvSpPr>
              <p:nvPr/>
            </p:nvSpPr>
            <p:spPr bwMode="auto">
              <a:xfrm>
                <a:off x="3308351" y="2371690"/>
                <a:ext cx="2270125" cy="411003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Rectangle 27">
              <a:extLst>
                <a:ext uri="{FF2B5EF4-FFF2-40B4-BE49-F238E27FC236}">
                  <a16:creationId xmlns:a16="http://schemas.microsoft.com/office/drawing/2014/main" id="{5DC4523E-FCF1-8B4C-9C14-39488124807F}"/>
                </a:ext>
              </a:extLst>
            </p:cNvPr>
            <p:cNvSpPr/>
            <p:nvPr userDrawn="1"/>
          </p:nvSpPr>
          <p:spPr>
            <a:xfrm>
              <a:off x="-10659" y="160316"/>
              <a:ext cx="12271248"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150633" y="6451061"/>
            <a:ext cx="2743200" cy="365125"/>
          </a:xfrm>
        </p:spPr>
        <p:txBody>
          <a:bodyPr/>
          <a:lstStyle>
            <a:lvl1pPr>
              <a:defRPr>
                <a:solidFill>
                  <a:srgbClr val="001D56"/>
                </a:solidFill>
              </a:defRPr>
            </a:lvl1pPr>
          </a:lstStyle>
          <a:p>
            <a:fld id="{81721A1E-F941-5645-8EB9-E0DEB540FBBD}" type="datetime1">
              <a:rPr lang="en-US" smtClean="0"/>
              <a:pPr/>
              <a:t>11/8/2021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95752" y="6451061"/>
            <a:ext cx="4114800" cy="365125"/>
          </a:xfrm>
        </p:spPr>
        <p:txBody>
          <a:bodyPr/>
          <a:lstStyle>
            <a:lvl1pPr>
              <a:defRPr>
                <a:solidFill>
                  <a:srgbClr val="001D56"/>
                </a:solidFill>
              </a:defRPr>
            </a:lvl1pPr>
          </a:lstStyle>
          <a:p>
            <a:endParaRPr lang="en-US">
              <a:solidFill>
                <a:srgbClr val="001D56"/>
              </a:solidFill>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49233"/>
            <a:ext cx="2743200" cy="365125"/>
          </a:xfrm>
          <a:prstGeom prst="rect">
            <a:avLst/>
          </a:prstGeom>
        </p:spPr>
        <p:txBody>
          <a:bodyPr/>
          <a:lstStyle>
            <a:lvl1pPr>
              <a:defRPr>
                <a:solidFill>
                  <a:srgbClr val="001D56"/>
                </a:solidFill>
              </a:defRPr>
            </a:lvl1pPr>
          </a:lstStyle>
          <a:p>
            <a:fld id="{2E8C51FE-49D9-314D-9957-ABBF7DDE8782}" type="slidenum">
              <a:rPr lang="en-US" smtClean="0"/>
              <a:pPr/>
              <a:t>‹#›</a:t>
            </a:fld>
            <a:endParaRPr lang="en-US"/>
          </a:p>
        </p:txBody>
      </p:sp>
      <p:sp>
        <p:nvSpPr>
          <p:cNvPr id="15" name="Title 1">
            <a:extLst>
              <a:ext uri="{FF2B5EF4-FFF2-40B4-BE49-F238E27FC236}">
                <a16:creationId xmlns:a16="http://schemas.microsoft.com/office/drawing/2014/main" id="{55A82CAA-A637-564B-9150-80E6208D2E2C}"/>
              </a:ext>
            </a:extLst>
          </p:cNvPr>
          <p:cNvSpPr>
            <a:spLocks noGrp="1"/>
          </p:cNvSpPr>
          <p:nvPr>
            <p:ph type="title"/>
          </p:nvPr>
        </p:nvSpPr>
        <p:spPr>
          <a:xfrm>
            <a:off x="586175" y="374637"/>
            <a:ext cx="11133192" cy="646331"/>
          </a:xfrm>
        </p:spPr>
        <p:txBody>
          <a:bodyPr wrap="square">
            <a:spAutoFit/>
          </a:bodyPr>
          <a:lstStyle>
            <a:lvl1pPr>
              <a:defRPr>
                <a:solidFill>
                  <a:srgbClr val="001D56"/>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586175" y="1198061"/>
            <a:ext cx="11133192" cy="1798441"/>
          </a:xfrm>
        </p:spPr>
        <p:txBody>
          <a:bodyPr wrap="square">
            <a:spAutoFit/>
          </a:bodyPr>
          <a:lstStyle>
            <a:lvl1pPr marL="0" indent="173038">
              <a:buFont typeface="Arial" panose="020B0604020202020204" pitchFamily="34" charset="0"/>
              <a:buChar char="•"/>
              <a:tabLst/>
              <a:defRPr sz="2400">
                <a:solidFill>
                  <a:schemeClr val="tx1"/>
                </a:solidFill>
              </a:defRPr>
            </a:lvl1pPr>
            <a:lvl2pPr marL="457200" indent="184150">
              <a:buFont typeface="Arial" panose="020B0604020202020204" pitchFamily="34" charset="0"/>
              <a:buChar char="•"/>
              <a:tabLst/>
              <a:defRPr sz="2000">
                <a:solidFill>
                  <a:schemeClr val="tx1"/>
                </a:solidFill>
              </a:defRPr>
            </a:lvl2pPr>
            <a:lvl3pPr marL="914400" indent="180975">
              <a:buFont typeface="Arial" panose="020B0604020202020204" pitchFamily="34" charset="0"/>
              <a:buChar char="•"/>
              <a:tabLst/>
              <a:defRPr sz="1800">
                <a:solidFill>
                  <a:schemeClr val="tx1"/>
                </a:solidFill>
              </a:defRPr>
            </a:lvl3pPr>
            <a:lvl4pPr marL="1371600" indent="177800">
              <a:buFont typeface="Arial" panose="020B0604020202020204" pitchFamily="34" charset="0"/>
              <a:buChar char="•"/>
              <a:tabLst/>
              <a:defRPr sz="1800">
                <a:solidFill>
                  <a:schemeClr val="tx1"/>
                </a:solidFill>
              </a:defRPr>
            </a:lvl4pPr>
            <a:lvl5pPr marL="1828800" indent="176213">
              <a:buFont typeface="Arial" panose="020B0604020202020204" pitchFamily="34" charset="0"/>
              <a:buChar char="•"/>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DADA-4165-3E40-9B6B-AA87B4687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F84DB-B530-DD4A-A6A4-D56CB857A8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D3D44-A201-6640-949A-97C1C097F932}"/>
              </a:ext>
            </a:extLst>
          </p:cNvPr>
          <p:cNvSpPr>
            <a:spLocks noGrp="1"/>
          </p:cNvSpPr>
          <p:nvPr>
            <p:ph type="dt" sz="half" idx="10"/>
          </p:nvPr>
        </p:nvSpPr>
        <p:spPr/>
        <p:txBody>
          <a:bodyPr/>
          <a:lstStyle/>
          <a:p>
            <a:fld id="{B7A3A6F5-1846-BF47-847E-05B3CF95E989}" type="datetime1">
              <a:rPr lang="en-US" smtClean="0"/>
              <a:pPr/>
              <a:t>11/8/2021</a:t>
            </a:fld>
            <a:endParaRPr lang="en-US"/>
          </a:p>
        </p:txBody>
      </p:sp>
      <p:sp>
        <p:nvSpPr>
          <p:cNvPr id="5" name="Footer Placeholder 4">
            <a:extLst>
              <a:ext uri="{FF2B5EF4-FFF2-40B4-BE49-F238E27FC236}">
                <a16:creationId xmlns:a16="http://schemas.microsoft.com/office/drawing/2014/main" id="{7A6C9AA3-B638-0A4D-BB30-0A1F6E6CEF93}"/>
              </a:ext>
            </a:extLst>
          </p:cNvPr>
          <p:cNvSpPr>
            <a:spLocks noGrp="1"/>
          </p:cNvSpPr>
          <p:nvPr>
            <p:ph type="ftr" sz="quarter" idx="11"/>
          </p:nvPr>
        </p:nvSpPr>
        <p:spPr/>
        <p:txBody>
          <a:bodyPr/>
          <a:lstStyle/>
          <a:p>
            <a:endParaRPr lang="en-US">
              <a:solidFill>
                <a:srgbClr val="001D56"/>
              </a:solidFill>
            </a:endParaRPr>
          </a:p>
        </p:txBody>
      </p:sp>
      <p:sp>
        <p:nvSpPr>
          <p:cNvPr id="6" name="Slide Number Placeholder 5">
            <a:extLst>
              <a:ext uri="{FF2B5EF4-FFF2-40B4-BE49-F238E27FC236}">
                <a16:creationId xmlns:a16="http://schemas.microsoft.com/office/drawing/2014/main" id="{68538B02-ED8A-E64D-BCC9-C796E750A8C2}"/>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5611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0" name="Picture 9" descr="A picture containing table, indoor, sitting, blue&#10;&#10;Description automatically generated">
            <a:extLst>
              <a:ext uri="{FF2B5EF4-FFF2-40B4-BE49-F238E27FC236}">
                <a16:creationId xmlns:a16="http://schemas.microsoft.com/office/drawing/2014/main" id="{78B15E17-941B-1D41-9C67-C999F6295F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4" y="-26894"/>
            <a:ext cx="12322048" cy="6931152"/>
          </a:xfrm>
          <a:prstGeom prst="rect">
            <a:avLst/>
          </a:prstGeom>
        </p:spPr>
      </p:pic>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a:xfrm>
            <a:off x="93481" y="6424167"/>
            <a:ext cx="2743200" cy="365125"/>
          </a:xfrm>
        </p:spPr>
        <p:txBody>
          <a:bodyPr/>
          <a:lstStyle>
            <a:lvl1pPr>
              <a:defRPr>
                <a:solidFill>
                  <a:schemeClr val="bg1"/>
                </a:solidFill>
              </a:defRPr>
            </a:lvl1pPr>
          </a:lstStyle>
          <a:p>
            <a:fld id="{1241A842-7BC4-CE46-8CED-E0C3FD922399}" type="datetime1">
              <a:rPr lang="en-US" smtClean="0"/>
              <a:pPr/>
              <a:t>11/8/2021</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a:xfrm>
            <a:off x="4038600" y="6424167"/>
            <a:ext cx="4114800" cy="365125"/>
          </a:xfrm>
        </p:spPr>
        <p:txBody>
          <a:bodyPr/>
          <a:lstStyle>
            <a:lvl1pPr>
              <a:defRPr>
                <a:solidFill>
                  <a:schemeClr val="bg1"/>
                </a:solidFill>
              </a:defRPr>
            </a:lvl1pPr>
          </a:lstStyle>
          <a:p>
            <a:endParaRPr lang="en-US">
              <a:solidFill>
                <a:schemeClr val="bg1"/>
              </a:solidFill>
            </a:endParaRPr>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740781" y="3108024"/>
            <a:ext cx="4409443" cy="1200329"/>
          </a:xfrm>
        </p:spPr>
        <p:txBody>
          <a:bodyPr wrap="square" anchor="ctr">
            <a:spAutoFit/>
          </a:bodyPr>
          <a:lstStyle>
            <a:lvl1pPr algn="l">
              <a:defRPr sz="4000">
                <a:solidFill>
                  <a:srgbClr val="FF954F"/>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a:xfrm>
            <a:off x="9355319" y="6422339"/>
            <a:ext cx="2743200" cy="365125"/>
          </a:xfrm>
          <a:prstGeom prst="rect">
            <a:avLst/>
          </a:prstGeom>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475" y="-25214"/>
            <a:ext cx="2838136" cy="6931152"/>
          </a:xfrm>
          <a:prstGeom prst="rect">
            <a:avLst/>
          </a:prstGeom>
          <a:noFill/>
          <a:ln>
            <a:noFill/>
          </a:ln>
        </p:spPr>
      </p:pic>
      <p:sp>
        <p:nvSpPr>
          <p:cNvPr id="101" name="Google Shape;101;p11"/>
          <p:cNvSpPr/>
          <p:nvPr/>
        </p:nvSpPr>
        <p:spPr>
          <a:xfrm>
            <a:off x="-57413" y="-41690"/>
            <a:ext cx="12362688" cy="6933422"/>
          </a:xfrm>
          <a:custGeom>
            <a:avLst/>
            <a:gdLst/>
            <a:ahLst/>
            <a:cxnLst/>
            <a:rect l="l" t="t" r="r" b="b"/>
            <a:pathLst>
              <a:path w="11435" h="10034" extrusionOk="0">
                <a:moveTo>
                  <a:pt x="2575" y="34"/>
                </a:moveTo>
                <a:cubicBezTo>
                  <a:pt x="-402" y="4217"/>
                  <a:pt x="1266" y="8979"/>
                  <a:pt x="1266" y="8979"/>
                </a:cubicBezTo>
                <a:cubicBezTo>
                  <a:pt x="-256" y="5305"/>
                  <a:pt x="52" y="2181"/>
                  <a:pt x="690" y="39"/>
                </a:cubicBezTo>
                <a:cubicBezTo>
                  <a:pt x="693" y="34"/>
                  <a:pt x="420" y="39"/>
                  <a:pt x="420" y="39"/>
                </a:cubicBezTo>
                <a:cubicBezTo>
                  <a:pt x="-826" y="4953"/>
                  <a:pt x="1103" y="8840"/>
                  <a:pt x="1103" y="8840"/>
                </a:cubicBezTo>
                <a:cubicBezTo>
                  <a:pt x="1337" y="9289"/>
                  <a:pt x="1572" y="9682"/>
                  <a:pt x="1809" y="10034"/>
                </a:cubicBezTo>
                <a:lnTo>
                  <a:pt x="11424" y="10034"/>
                </a:lnTo>
                <a:cubicBezTo>
                  <a:pt x="11424" y="34"/>
                  <a:pt x="11435" y="0"/>
                  <a:pt x="11435" y="0"/>
                </a:cubicBezTo>
                <a:lnTo>
                  <a:pt x="257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1"/>
          <p:cNvSpPr txBox="1">
            <a:spLocks noGrp="1"/>
          </p:cNvSpPr>
          <p:nvPr>
            <p:ph type="title"/>
          </p:nvPr>
        </p:nvSpPr>
        <p:spPr>
          <a:xfrm>
            <a:off x="2328422" y="457813"/>
            <a:ext cx="9618296" cy="646331"/>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rgbClr val="001D56"/>
              </a:buClr>
              <a:buSzPts val="4000"/>
              <a:buFont typeface="Arial"/>
              <a:buNone/>
              <a:defRPr>
                <a:solidFill>
                  <a:srgbClr val="001D5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1"/>
          <p:cNvSpPr txBox="1">
            <a:spLocks noGrp="1"/>
          </p:cNvSpPr>
          <p:nvPr>
            <p:ph type="body" idx="1"/>
          </p:nvPr>
        </p:nvSpPr>
        <p:spPr>
          <a:xfrm>
            <a:off x="2328423" y="1405330"/>
            <a:ext cx="9618296" cy="1681486"/>
          </a:xfrm>
          <a:prstGeom prst="rect">
            <a:avLst/>
          </a:prstGeom>
          <a:noFill/>
          <a:ln>
            <a:noFill/>
          </a:ln>
        </p:spPr>
        <p:txBody>
          <a:bodyPr spcFirstLastPara="1" wrap="square" lIns="91425" tIns="45700" rIns="91425" bIns="45700" anchor="t" anchorCtr="0">
            <a:spAutoFit/>
          </a:bodyPr>
          <a:lstStyle>
            <a:lvl1pPr marL="457200" lvl="0" indent="-355600" algn="l">
              <a:lnSpc>
                <a:spcPct val="100000"/>
              </a:lnSpc>
              <a:spcBef>
                <a:spcPts val="1000"/>
              </a:spcBef>
              <a:spcAft>
                <a:spcPts val="0"/>
              </a:spcAft>
              <a:buClr>
                <a:schemeClr val="dk1"/>
              </a:buClr>
              <a:buSzPts val="2000"/>
              <a:buFont typeface="Arial"/>
              <a:buChar char="•"/>
              <a:defRPr sz="2000" b="1"/>
            </a:lvl1pPr>
            <a:lvl2pPr marL="914400" lvl="1" indent="-355600" algn="l">
              <a:lnSpc>
                <a:spcPct val="90000"/>
              </a:lnSpc>
              <a:spcBef>
                <a:spcPts val="500"/>
              </a:spcBef>
              <a:spcAft>
                <a:spcPts val="0"/>
              </a:spcAft>
              <a:buClr>
                <a:schemeClr val="dk1"/>
              </a:buClr>
              <a:buSzPts val="2000"/>
              <a:buFont typeface="Arial"/>
              <a:buChar char="‒"/>
              <a:defRPr sz="2000"/>
            </a:lvl2pPr>
            <a:lvl3pPr marL="1371600" lvl="2" indent="-342900" algn="l">
              <a:lnSpc>
                <a:spcPct val="90000"/>
              </a:lnSpc>
              <a:spcBef>
                <a:spcPts val="500"/>
              </a:spcBef>
              <a:spcAft>
                <a:spcPts val="0"/>
              </a:spcAft>
              <a:buClr>
                <a:schemeClr val="dk1"/>
              </a:buClr>
              <a:buSzPts val="1800"/>
              <a:buFont typeface="Arial"/>
              <a:buChar char="•"/>
              <a:defRPr sz="1800"/>
            </a:lvl3pPr>
            <a:lvl4pPr marL="1828800" lvl="3" indent="-330200" algn="l">
              <a:lnSpc>
                <a:spcPct val="90000"/>
              </a:lnSpc>
              <a:spcBef>
                <a:spcPts val="500"/>
              </a:spcBef>
              <a:spcAft>
                <a:spcPts val="0"/>
              </a:spcAft>
              <a:buClr>
                <a:schemeClr val="dk1"/>
              </a:buClr>
              <a:buSzPts val="1600"/>
              <a:buFont typeface="Arial"/>
              <a:buChar char="‒"/>
              <a:defRPr sz="1600"/>
            </a:lvl4pPr>
            <a:lvl5pPr marL="2286000" lvl="4" indent="-330200" algn="l">
              <a:lnSpc>
                <a:spcPct val="90000"/>
              </a:lnSpc>
              <a:spcBef>
                <a:spcPts val="500"/>
              </a:spcBef>
              <a:spcAft>
                <a:spcPts val="0"/>
              </a:spcAft>
              <a:buClr>
                <a:schemeClr val="dk1"/>
              </a:buClr>
              <a:buSzPts val="1600"/>
              <a:buFont typeface="Arial"/>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1"/>
          <p:cNvSpPr txBox="1">
            <a:spLocks noGrp="1"/>
          </p:cNvSpPr>
          <p:nvPr>
            <p:ph type="dt" idx="10"/>
          </p:nvPr>
        </p:nvSpPr>
        <p:spPr>
          <a:xfrm>
            <a:off x="93481" y="644923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00206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1"/>
          <p:cNvSpPr txBox="1">
            <a:spLocks noGrp="1"/>
          </p:cNvSpPr>
          <p:nvPr>
            <p:ph type="ftr" idx="11"/>
          </p:nvPr>
        </p:nvSpPr>
        <p:spPr>
          <a:xfrm>
            <a:off x="4038600" y="644923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206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
          <p:cNvSpPr txBox="1">
            <a:spLocks noGrp="1"/>
          </p:cNvSpPr>
          <p:nvPr>
            <p:ph type="sldNum" idx="12"/>
          </p:nvPr>
        </p:nvSpPr>
        <p:spPr>
          <a:xfrm>
            <a:off x="9355319" y="644923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002067"/>
                </a:solidFill>
                <a:latin typeface="Arial"/>
                <a:ea typeface="Arial"/>
                <a:cs typeface="Arial"/>
                <a:sym typeface="Arial"/>
              </a:defRPr>
            </a:lvl1pPr>
            <a:lvl2pPr marL="0" lvl="1" indent="0" algn="r">
              <a:spcBef>
                <a:spcPts val="0"/>
              </a:spcBef>
              <a:buNone/>
              <a:defRPr sz="1200">
                <a:solidFill>
                  <a:srgbClr val="002067"/>
                </a:solidFill>
                <a:latin typeface="Arial"/>
                <a:ea typeface="Arial"/>
                <a:cs typeface="Arial"/>
                <a:sym typeface="Arial"/>
              </a:defRPr>
            </a:lvl2pPr>
            <a:lvl3pPr marL="0" lvl="2" indent="0" algn="r">
              <a:spcBef>
                <a:spcPts val="0"/>
              </a:spcBef>
              <a:buNone/>
              <a:defRPr sz="1200">
                <a:solidFill>
                  <a:srgbClr val="002067"/>
                </a:solidFill>
                <a:latin typeface="Arial"/>
                <a:ea typeface="Arial"/>
                <a:cs typeface="Arial"/>
                <a:sym typeface="Arial"/>
              </a:defRPr>
            </a:lvl3pPr>
            <a:lvl4pPr marL="0" lvl="3" indent="0" algn="r">
              <a:spcBef>
                <a:spcPts val="0"/>
              </a:spcBef>
              <a:buNone/>
              <a:defRPr sz="1200">
                <a:solidFill>
                  <a:srgbClr val="002067"/>
                </a:solidFill>
                <a:latin typeface="Arial"/>
                <a:ea typeface="Arial"/>
                <a:cs typeface="Arial"/>
                <a:sym typeface="Arial"/>
              </a:defRPr>
            </a:lvl4pPr>
            <a:lvl5pPr marL="0" lvl="4" indent="0" algn="r">
              <a:spcBef>
                <a:spcPts val="0"/>
              </a:spcBef>
              <a:buNone/>
              <a:defRPr sz="1200">
                <a:solidFill>
                  <a:srgbClr val="002067"/>
                </a:solidFill>
                <a:latin typeface="Arial"/>
                <a:ea typeface="Arial"/>
                <a:cs typeface="Arial"/>
                <a:sym typeface="Arial"/>
              </a:defRPr>
            </a:lvl5pPr>
            <a:lvl6pPr marL="0" lvl="5" indent="0" algn="r">
              <a:spcBef>
                <a:spcPts val="0"/>
              </a:spcBef>
              <a:buNone/>
              <a:defRPr sz="1200">
                <a:solidFill>
                  <a:srgbClr val="002067"/>
                </a:solidFill>
                <a:latin typeface="Arial"/>
                <a:ea typeface="Arial"/>
                <a:cs typeface="Arial"/>
                <a:sym typeface="Arial"/>
              </a:defRPr>
            </a:lvl6pPr>
            <a:lvl7pPr marL="0" lvl="6" indent="0" algn="r">
              <a:spcBef>
                <a:spcPts val="0"/>
              </a:spcBef>
              <a:buNone/>
              <a:defRPr sz="1200">
                <a:solidFill>
                  <a:srgbClr val="002067"/>
                </a:solidFill>
                <a:latin typeface="Arial"/>
                <a:ea typeface="Arial"/>
                <a:cs typeface="Arial"/>
                <a:sym typeface="Arial"/>
              </a:defRPr>
            </a:lvl7pPr>
            <a:lvl8pPr marL="0" lvl="7" indent="0" algn="r">
              <a:spcBef>
                <a:spcPts val="0"/>
              </a:spcBef>
              <a:buNone/>
              <a:defRPr sz="1200">
                <a:solidFill>
                  <a:srgbClr val="002067"/>
                </a:solidFill>
                <a:latin typeface="Arial"/>
                <a:ea typeface="Arial"/>
                <a:cs typeface="Arial"/>
                <a:sym typeface="Arial"/>
              </a:defRPr>
            </a:lvl8pPr>
            <a:lvl9pPr marL="0" lvl="8" indent="0" algn="r">
              <a:spcBef>
                <a:spcPts val="0"/>
              </a:spcBef>
              <a:buNone/>
              <a:defRPr sz="1200">
                <a:solidFill>
                  <a:srgbClr val="00206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979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8F65-C669-9B49-8674-3298B6B081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D30B73-E5C9-2241-A768-BB8EA5677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A49E6B-A7B9-E247-9BC6-AA34D42156FF}"/>
              </a:ext>
            </a:extLst>
          </p:cNvPr>
          <p:cNvSpPr>
            <a:spLocks noGrp="1"/>
          </p:cNvSpPr>
          <p:nvPr>
            <p:ph type="dt" sz="half" idx="10"/>
          </p:nvPr>
        </p:nvSpPr>
        <p:spPr/>
        <p:txBody>
          <a:bodyPr/>
          <a:lstStyle/>
          <a:p>
            <a:fld id="{B59C25DB-D48A-D748-8626-04753F741DA7}" type="datetime1">
              <a:rPr lang="en-US" smtClean="0"/>
              <a:pPr/>
              <a:t>11/8/2021</a:t>
            </a:fld>
            <a:endParaRPr lang="en-US"/>
          </a:p>
        </p:txBody>
      </p:sp>
      <p:sp>
        <p:nvSpPr>
          <p:cNvPr id="5" name="Footer Placeholder 4">
            <a:extLst>
              <a:ext uri="{FF2B5EF4-FFF2-40B4-BE49-F238E27FC236}">
                <a16:creationId xmlns:a16="http://schemas.microsoft.com/office/drawing/2014/main" id="{A4503B45-8919-3441-B58A-85BC60E9A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1E308-3B54-AA44-B75D-9C83C7B52611}"/>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176639208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5805-DD05-A94F-8DAC-13F12E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B428E-B1C8-724F-B85B-CEEBD6338B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6FBD74-4998-C748-8D2A-B3703917F2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9C015-9E42-AD46-9B21-71C91BF65182}"/>
              </a:ext>
            </a:extLst>
          </p:cNvPr>
          <p:cNvSpPr>
            <a:spLocks noGrp="1"/>
          </p:cNvSpPr>
          <p:nvPr>
            <p:ph type="dt" sz="half" idx="10"/>
          </p:nvPr>
        </p:nvSpPr>
        <p:spPr/>
        <p:txBody>
          <a:bodyPr/>
          <a:lstStyle/>
          <a:p>
            <a:fld id="{DFCFA4AC-08CC-42CE-BD01-C191750A04EC}" type="datetimeFigureOut">
              <a:rPr lang="en-US" smtClean="0"/>
              <a:t>11/8/2021</a:t>
            </a:fld>
            <a:endParaRPr lang="en-US"/>
          </a:p>
        </p:txBody>
      </p:sp>
      <p:sp>
        <p:nvSpPr>
          <p:cNvPr id="6" name="Footer Placeholder 5">
            <a:extLst>
              <a:ext uri="{FF2B5EF4-FFF2-40B4-BE49-F238E27FC236}">
                <a16:creationId xmlns:a16="http://schemas.microsoft.com/office/drawing/2014/main" id="{0EC4CC60-03EB-5F4E-AC62-E631005B45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9BC5A-A779-CF48-A637-17BAF447351C}"/>
              </a:ext>
            </a:extLst>
          </p:cNvPr>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1589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C143-51D1-7743-A0D4-2985C452B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8925C-CAE1-6A4C-A795-2AFB7BEE8B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AD728-CF84-DA4A-BED2-95499AFD2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C46078-1F1D-FE41-BA9E-07482D184C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12086-0CDF-334D-B80A-FB4FEF3388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D5D2DA-1639-3D49-9C79-F15FA9D90095}"/>
              </a:ext>
            </a:extLst>
          </p:cNvPr>
          <p:cNvSpPr>
            <a:spLocks noGrp="1"/>
          </p:cNvSpPr>
          <p:nvPr>
            <p:ph type="dt" sz="half" idx="10"/>
          </p:nvPr>
        </p:nvSpPr>
        <p:spPr/>
        <p:txBody>
          <a:bodyPr/>
          <a:lstStyle/>
          <a:p>
            <a:fld id="{A42736B5-FF4E-8647-8889-6A36C9159762}" type="datetime1">
              <a:rPr lang="en-US" smtClean="0"/>
              <a:pPr/>
              <a:t>11/8/2021</a:t>
            </a:fld>
            <a:endParaRPr lang="en-US"/>
          </a:p>
        </p:txBody>
      </p:sp>
      <p:sp>
        <p:nvSpPr>
          <p:cNvPr id="8" name="Footer Placeholder 7">
            <a:extLst>
              <a:ext uri="{FF2B5EF4-FFF2-40B4-BE49-F238E27FC236}">
                <a16:creationId xmlns:a16="http://schemas.microsoft.com/office/drawing/2014/main" id="{E63F90CF-CD01-EA4A-B378-A953280096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069B4-EC1D-FD4F-B4A4-D49E07DC4CBB}"/>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18985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782C-E391-5148-9E65-AEF068E0EA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710CF-04AF-174E-8B3B-348A21E807D0}"/>
              </a:ext>
            </a:extLst>
          </p:cNvPr>
          <p:cNvSpPr>
            <a:spLocks noGrp="1"/>
          </p:cNvSpPr>
          <p:nvPr>
            <p:ph type="dt" sz="half" idx="10"/>
          </p:nvPr>
        </p:nvSpPr>
        <p:spPr/>
        <p:txBody>
          <a:bodyPr/>
          <a:lstStyle/>
          <a:p>
            <a:fld id="{E6DFF14A-955F-9142-9393-31C0DB1A5A37}" type="datetime1">
              <a:rPr lang="en-US" smtClean="0"/>
              <a:pPr/>
              <a:t>11/8/2021</a:t>
            </a:fld>
            <a:endParaRPr lang="en-US"/>
          </a:p>
        </p:txBody>
      </p:sp>
      <p:sp>
        <p:nvSpPr>
          <p:cNvPr id="4" name="Footer Placeholder 3">
            <a:extLst>
              <a:ext uri="{FF2B5EF4-FFF2-40B4-BE49-F238E27FC236}">
                <a16:creationId xmlns:a16="http://schemas.microsoft.com/office/drawing/2014/main" id="{B83B4BE6-A93F-6A4E-B67E-FC29ABBF9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07C82A-6CFC-7D40-B134-BCCA1AEF48F5}"/>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330591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2E796-BC37-7A4E-94E6-F63DB8092B04}"/>
              </a:ext>
            </a:extLst>
          </p:cNvPr>
          <p:cNvSpPr>
            <a:spLocks noGrp="1"/>
          </p:cNvSpPr>
          <p:nvPr>
            <p:ph type="dt" sz="half" idx="10"/>
          </p:nvPr>
        </p:nvSpPr>
        <p:spPr/>
        <p:txBody>
          <a:bodyPr/>
          <a:lstStyle/>
          <a:p>
            <a:fld id="{B59C25DB-D48A-D748-8626-04753F741DA7}" type="datetime1">
              <a:rPr lang="en-US" smtClean="0"/>
              <a:pPr/>
              <a:t>11/8/2021</a:t>
            </a:fld>
            <a:endParaRPr lang="en-US"/>
          </a:p>
        </p:txBody>
      </p:sp>
      <p:sp>
        <p:nvSpPr>
          <p:cNvPr id="3" name="Footer Placeholder 2">
            <a:extLst>
              <a:ext uri="{FF2B5EF4-FFF2-40B4-BE49-F238E27FC236}">
                <a16:creationId xmlns:a16="http://schemas.microsoft.com/office/drawing/2014/main" id="{6834776C-5569-4D44-94CA-FD91D121A7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6A0F2-E624-8849-9992-BB80FD743FF0}"/>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348639499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5F61-9D05-F94B-89C8-03DD1C2A2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D4F75B-4F60-B449-B8A9-F3131357B3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3EC58B-4D84-6A48-BA39-BCE191891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2F2D6-6C99-B748-8DC6-72EE1693C596}"/>
              </a:ext>
            </a:extLst>
          </p:cNvPr>
          <p:cNvSpPr>
            <a:spLocks noGrp="1"/>
          </p:cNvSpPr>
          <p:nvPr>
            <p:ph type="dt" sz="half" idx="10"/>
          </p:nvPr>
        </p:nvSpPr>
        <p:spPr/>
        <p:txBody>
          <a:bodyPr/>
          <a:lstStyle/>
          <a:p>
            <a:fld id="{5FA91CE6-750C-2949-ABFD-97580BB9C12B}" type="datetime1">
              <a:rPr lang="en-US" smtClean="0"/>
              <a:pPr/>
              <a:t>11/8/2021</a:t>
            </a:fld>
            <a:endParaRPr lang="en-US"/>
          </a:p>
        </p:txBody>
      </p:sp>
      <p:sp>
        <p:nvSpPr>
          <p:cNvPr id="6" name="Footer Placeholder 5">
            <a:extLst>
              <a:ext uri="{FF2B5EF4-FFF2-40B4-BE49-F238E27FC236}">
                <a16:creationId xmlns:a16="http://schemas.microsoft.com/office/drawing/2014/main" id="{0DAF6739-423D-3A4A-B6DD-2464D7781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42E53-75DE-2542-96C0-CC0085337619}"/>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15654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B6D1-A407-024F-9687-AADA989EE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67CDD-BC87-F945-A407-71D3600E35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D48FC2-EAC3-D642-9AD3-A0EC8B193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4EE16-FEBB-CA49-85D6-B3542B7A17D0}"/>
              </a:ext>
            </a:extLst>
          </p:cNvPr>
          <p:cNvSpPr>
            <a:spLocks noGrp="1"/>
          </p:cNvSpPr>
          <p:nvPr>
            <p:ph type="dt" sz="half" idx="10"/>
          </p:nvPr>
        </p:nvSpPr>
        <p:spPr/>
        <p:txBody>
          <a:bodyPr/>
          <a:lstStyle/>
          <a:p>
            <a:fld id="{8A97432F-D53D-CA4F-AFF4-0D28F7EBC863}" type="datetime1">
              <a:rPr lang="en-US" smtClean="0"/>
              <a:pPr/>
              <a:t>11/8/2021</a:t>
            </a:fld>
            <a:endParaRPr lang="en-US"/>
          </a:p>
        </p:txBody>
      </p:sp>
      <p:sp>
        <p:nvSpPr>
          <p:cNvPr id="6" name="Footer Placeholder 5">
            <a:extLst>
              <a:ext uri="{FF2B5EF4-FFF2-40B4-BE49-F238E27FC236}">
                <a16:creationId xmlns:a16="http://schemas.microsoft.com/office/drawing/2014/main" id="{C5F94875-1915-8443-B135-B2D995F37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D7558-B72D-8E49-A8D4-F749779188B9}"/>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1801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51919-502B-914A-8A73-49E1BCA0D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F31D75-2835-1747-8609-ECCBE2E00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E03B9-B23B-A04C-BB86-402DFAA2B2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C25DB-D48A-D748-8626-04753F741DA7}" type="datetime1">
              <a:rPr lang="en-US" smtClean="0"/>
              <a:pPr/>
              <a:t>11/8/2021</a:t>
            </a:fld>
            <a:endParaRPr lang="en-US"/>
          </a:p>
        </p:txBody>
      </p:sp>
      <p:sp>
        <p:nvSpPr>
          <p:cNvPr id="5" name="Footer Placeholder 4">
            <a:extLst>
              <a:ext uri="{FF2B5EF4-FFF2-40B4-BE49-F238E27FC236}">
                <a16:creationId xmlns:a16="http://schemas.microsoft.com/office/drawing/2014/main" id="{4F7768F6-91FC-514F-9DAE-9259A5DDB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732602-7DDE-F94C-9A70-52645E60D4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4517FA43-1251-EE47-B4F1-4D331A46F1E8}"/>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162858" y="-39801"/>
            <a:ext cx="5390896" cy="6931152"/>
          </a:xfrm>
          <a:prstGeom prst="rect">
            <a:avLst/>
          </a:prstGeom>
        </p:spPr>
      </p:pic>
      <p:sp>
        <p:nvSpPr>
          <p:cNvPr id="8" name="Freeform 9">
            <a:extLst>
              <a:ext uri="{FF2B5EF4-FFF2-40B4-BE49-F238E27FC236}">
                <a16:creationId xmlns:a16="http://schemas.microsoft.com/office/drawing/2014/main" id="{67D95002-2B1A-B148-B80D-795AB03F4F1E}"/>
              </a:ext>
            </a:extLst>
          </p:cNvPr>
          <p:cNvSpPr>
            <a:spLocks/>
          </p:cNvSpPr>
          <p:nvPr userDrawn="1"/>
        </p:nvSpPr>
        <p:spPr bwMode="auto">
          <a:xfrm>
            <a:off x="-422655" y="-39801"/>
            <a:ext cx="2070763" cy="6931152"/>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CAE9FF"/>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6E34F078-7BAA-4747-B619-984114F098B4}"/>
              </a:ext>
            </a:extLst>
          </p:cNvPr>
          <p:cNvSpPr>
            <a:spLocks/>
          </p:cNvSpPr>
          <p:nvPr userDrawn="1"/>
        </p:nvSpPr>
        <p:spPr bwMode="auto">
          <a:xfrm>
            <a:off x="1513028" y="-39801"/>
            <a:ext cx="10701073" cy="6931152"/>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5471290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665" r:id="rId14"/>
    <p:sldLayoutId id="2147483669" r:id="rId15"/>
    <p:sldLayoutId id="2147483676" r:id="rId16"/>
    <p:sldLayoutId id="2147483678" r:id="rId17"/>
    <p:sldLayoutId id="2147483650" r:id="rId18"/>
    <p:sldLayoutId id="2147483663" r:id="rId19"/>
    <p:sldLayoutId id="2147483651" r:id="rId20"/>
    <p:sldLayoutId id="214748370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userDrawn="1">
          <p15:clr>
            <a:srgbClr val="F26B43"/>
          </p15:clr>
        </p15:guide>
        <p15:guide id="2" pos="7392" userDrawn="1">
          <p15:clr>
            <a:srgbClr val="F26B43"/>
          </p15:clr>
        </p15:guide>
        <p15:guide id="3" pos="30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5.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tiff"/><Relationship Id="rId4" Type="http://schemas.openxmlformats.org/officeDocument/2006/relationships/image" Target="../media/image31.png"/><Relationship Id="rId9" Type="http://schemas.openxmlformats.org/officeDocument/2006/relationships/image" Target="../media/image3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science.nasa.gov/biological-physical/programs/space-biology"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CD1A-930B-2840-BA9D-9D07D0F54896}"/>
              </a:ext>
            </a:extLst>
          </p:cNvPr>
          <p:cNvSpPr txBox="1">
            <a:spLocks/>
          </p:cNvSpPr>
          <p:nvPr/>
        </p:nvSpPr>
        <p:spPr>
          <a:xfrm>
            <a:off x="737905" y="909900"/>
            <a:ext cx="10489538" cy="40416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cs typeface="Calibri Light"/>
              </a:rPr>
              <a:t>NASA’s Space Life Sciences Training Program</a:t>
            </a:r>
          </a:p>
          <a:p>
            <a:pPr algn="ctr"/>
            <a:r>
              <a:rPr lang="en-US" b="1" dirty="0">
                <a:solidFill>
                  <a:schemeClr val="bg1"/>
                </a:solidFill>
                <a:cs typeface="Calibri Light"/>
              </a:rPr>
              <a:t>(SLSTP)</a:t>
            </a:r>
            <a:endParaRPr lang="en-US" b="1" dirty="0">
              <a:solidFill>
                <a:schemeClr val="bg1"/>
              </a:solidFill>
            </a:endParaRPr>
          </a:p>
        </p:txBody>
      </p:sp>
      <p:sp>
        <p:nvSpPr>
          <p:cNvPr id="3" name="Subtitle 2">
            <a:extLst>
              <a:ext uri="{FF2B5EF4-FFF2-40B4-BE49-F238E27FC236}">
                <a16:creationId xmlns:a16="http://schemas.microsoft.com/office/drawing/2014/main" id="{449C2AE0-CE21-CD4D-9ECD-14DA7211601D}"/>
              </a:ext>
            </a:extLst>
          </p:cNvPr>
          <p:cNvSpPr txBox="1">
            <a:spLocks/>
          </p:cNvSpPr>
          <p:nvPr/>
        </p:nvSpPr>
        <p:spPr>
          <a:xfrm>
            <a:off x="879104" y="4726585"/>
            <a:ext cx="9144000" cy="165576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cs typeface="Calibri"/>
              </a:rPr>
              <a:t>November 6, 2021</a:t>
            </a:r>
          </a:p>
          <a:p>
            <a:r>
              <a:rPr lang="en-US" dirty="0">
                <a:solidFill>
                  <a:schemeClr val="bg1"/>
                </a:solidFill>
                <a:cs typeface="Calibri"/>
              </a:rPr>
              <a:t>American Society for Gravitational and Space Research (ASGSR)</a:t>
            </a:r>
          </a:p>
          <a:p>
            <a:r>
              <a:rPr lang="en-US" dirty="0">
                <a:solidFill>
                  <a:schemeClr val="bg1"/>
                </a:solidFill>
                <a:cs typeface="Calibri"/>
              </a:rPr>
              <a:t>Elizabeth Keller (KBR) for Sigrid Reinsch (NASA ARC)</a:t>
            </a:r>
          </a:p>
        </p:txBody>
      </p:sp>
    </p:spTree>
    <p:extLst>
      <p:ext uri="{BB962C8B-B14F-4D97-AF65-F5344CB8AC3E}">
        <p14:creationId xmlns:p14="http://schemas.microsoft.com/office/powerpoint/2010/main" val="37285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3935A42-88A7-BA4C-B0EA-7A3DB445C323}"/>
              </a:ext>
            </a:extLst>
          </p:cNvPr>
          <p:cNvGraphicFramePr>
            <a:graphicFrameLocks noGrp="1"/>
          </p:cNvGraphicFramePr>
          <p:nvPr/>
        </p:nvGraphicFramePr>
        <p:xfrm>
          <a:off x="0" y="666372"/>
          <a:ext cx="11052313" cy="5711818"/>
        </p:xfrm>
        <a:graphic>
          <a:graphicData uri="http://schemas.openxmlformats.org/drawingml/2006/table">
            <a:tbl>
              <a:tblPr firstRow="1" firstCol="1" bandRow="1">
                <a:tableStyleId>{46F890A9-2807-4EBB-B81D-B2AA78EC7F39}</a:tableStyleId>
              </a:tblPr>
              <a:tblGrid>
                <a:gridCol w="3189014">
                  <a:extLst>
                    <a:ext uri="{9D8B030D-6E8A-4147-A177-3AD203B41FA5}">
                      <a16:colId xmlns:a16="http://schemas.microsoft.com/office/drawing/2014/main" val="2801601115"/>
                    </a:ext>
                  </a:extLst>
                </a:gridCol>
                <a:gridCol w="1617411">
                  <a:extLst>
                    <a:ext uri="{9D8B030D-6E8A-4147-A177-3AD203B41FA5}">
                      <a16:colId xmlns:a16="http://schemas.microsoft.com/office/drawing/2014/main" val="3503036676"/>
                    </a:ext>
                  </a:extLst>
                </a:gridCol>
                <a:gridCol w="900327">
                  <a:extLst>
                    <a:ext uri="{9D8B030D-6E8A-4147-A177-3AD203B41FA5}">
                      <a16:colId xmlns:a16="http://schemas.microsoft.com/office/drawing/2014/main" val="2197762543"/>
                    </a:ext>
                  </a:extLst>
                </a:gridCol>
                <a:gridCol w="1423343">
                  <a:extLst>
                    <a:ext uri="{9D8B030D-6E8A-4147-A177-3AD203B41FA5}">
                      <a16:colId xmlns:a16="http://schemas.microsoft.com/office/drawing/2014/main" val="1485957141"/>
                    </a:ext>
                  </a:extLst>
                </a:gridCol>
                <a:gridCol w="2446115">
                  <a:extLst>
                    <a:ext uri="{9D8B030D-6E8A-4147-A177-3AD203B41FA5}">
                      <a16:colId xmlns:a16="http://schemas.microsoft.com/office/drawing/2014/main" val="3391704026"/>
                    </a:ext>
                  </a:extLst>
                </a:gridCol>
                <a:gridCol w="1476103">
                  <a:extLst>
                    <a:ext uri="{9D8B030D-6E8A-4147-A177-3AD203B41FA5}">
                      <a16:colId xmlns:a16="http://schemas.microsoft.com/office/drawing/2014/main" val="3873125216"/>
                    </a:ext>
                  </a:extLst>
                </a:gridCol>
              </a:tblGrid>
              <a:tr h="363071">
                <a:tc>
                  <a:txBody>
                    <a:bodyPr/>
                    <a:lstStyle/>
                    <a:p>
                      <a:pPr marL="0" marR="0" algn="ctr">
                        <a:spcBef>
                          <a:spcPts val="0"/>
                        </a:spcBef>
                        <a:spcAft>
                          <a:spcPts val="0"/>
                        </a:spcAft>
                      </a:pPr>
                      <a:r>
                        <a:rPr lang="en-US" sz="1100">
                          <a:effectLst/>
                        </a:rPr>
                        <a:t>Project</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tc>
                <a:tc>
                  <a:txBody>
                    <a:bodyPr/>
                    <a:lstStyle/>
                    <a:p>
                      <a:pPr marL="0" marR="0" algn="ctr">
                        <a:spcBef>
                          <a:spcPts val="0"/>
                        </a:spcBef>
                        <a:spcAft>
                          <a:spcPts val="0"/>
                        </a:spcAft>
                      </a:pPr>
                      <a:r>
                        <a:rPr lang="en-US" sz="1100">
                          <a:effectLst/>
                        </a:rPr>
                        <a:t>Mentor</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tc>
                <a:tc>
                  <a:txBody>
                    <a:bodyPr/>
                    <a:lstStyle/>
                    <a:p>
                      <a:pPr marL="0" marR="0" algn="ctr">
                        <a:spcBef>
                          <a:spcPts val="0"/>
                        </a:spcBef>
                        <a:spcAft>
                          <a:spcPts val="0"/>
                        </a:spcAft>
                      </a:pPr>
                      <a:r>
                        <a:rPr lang="en-US" sz="1100">
                          <a:effectLst/>
                          <a:latin typeface="Arial" panose="020B0604020202020204" pitchFamily="34" charset="0"/>
                          <a:ea typeface="Helvetica" charset="0"/>
                          <a:cs typeface="Arial" panose="020B0604020202020204" pitchFamily="34" charset="0"/>
                        </a:rPr>
                        <a:t>Code</a:t>
                      </a:r>
                    </a:p>
                  </a:txBody>
                  <a:tcPr marL="44405" marR="44405" marT="0" marB="0" anchor="ctr"/>
                </a:tc>
                <a:tc>
                  <a:txBody>
                    <a:bodyPr/>
                    <a:lstStyle/>
                    <a:p>
                      <a:pPr marL="0" marR="0" algn="ctr">
                        <a:spcBef>
                          <a:spcPts val="0"/>
                        </a:spcBef>
                        <a:spcAft>
                          <a:spcPts val="0"/>
                        </a:spcAft>
                      </a:pPr>
                      <a:r>
                        <a:rPr lang="en-US" sz="1100">
                          <a:effectLst/>
                        </a:rPr>
                        <a:t>RA</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tc>
                <a:tc>
                  <a:txBody>
                    <a:bodyPr/>
                    <a:lstStyle/>
                    <a:p>
                      <a:pPr marL="0" marR="0" algn="ctr">
                        <a:spcBef>
                          <a:spcPts val="0"/>
                        </a:spcBef>
                        <a:spcAft>
                          <a:spcPts val="0"/>
                        </a:spcAft>
                      </a:pPr>
                      <a:r>
                        <a:rPr lang="en-US" sz="1100">
                          <a:effectLst/>
                        </a:rPr>
                        <a:t>University</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tc>
                <a:tc>
                  <a:txBody>
                    <a:bodyPr/>
                    <a:lstStyle/>
                    <a:p>
                      <a:pPr marL="0" marR="0" algn="ctr">
                        <a:spcBef>
                          <a:spcPts val="0"/>
                        </a:spcBef>
                        <a:spcAft>
                          <a:spcPts val="0"/>
                        </a:spcAft>
                      </a:pPr>
                      <a:r>
                        <a:rPr lang="en-US" sz="1100">
                          <a:effectLst/>
                        </a:rPr>
                        <a:t>Major</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tc>
                <a:extLst>
                  <a:ext uri="{0D108BD9-81ED-4DB2-BD59-A6C34878D82A}">
                    <a16:rowId xmlns:a16="http://schemas.microsoft.com/office/drawing/2014/main" val="1133119336"/>
                  </a:ext>
                </a:extLst>
              </a:tr>
              <a:tr h="475815">
                <a:tc>
                  <a:txBody>
                    <a:bodyPr/>
                    <a:lstStyle/>
                    <a:p>
                      <a:pPr algn="ctr" fontAlgn="ctr"/>
                      <a:r>
                        <a:rPr lang="en-US" sz="1100" b="0" u="none" strike="noStrike">
                          <a:solidFill>
                            <a:srgbClr val="000000"/>
                          </a:solidFill>
                          <a:effectLst/>
                        </a:rPr>
                        <a:t>Conservation of Stress Response Genes Versus Metabolism in Spaceflight Relevant Microbes</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Jared Broddrick</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200" b="1" u="none" strike="noStrike">
                          <a:solidFill>
                            <a:srgbClr val="000000"/>
                          </a:solidFill>
                          <a:effectLst/>
                        </a:rPr>
                        <a:t>Iris Irby</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100" b="0" u="none" strike="noStrike">
                          <a:solidFill>
                            <a:srgbClr val="000000"/>
                          </a:solidFill>
                          <a:effectLst/>
                        </a:rPr>
                        <a:t>University of Florida</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b"/>
                      <a:r>
                        <a:rPr lang="en-US" sz="1100" b="0" u="none" strike="noStrike">
                          <a:solidFill>
                            <a:srgbClr val="000000"/>
                          </a:solidFill>
                          <a:effectLst/>
                        </a:rPr>
                        <a:t>Microbiology</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780374652"/>
                  </a:ext>
                </a:extLst>
              </a:tr>
              <a:tr h="395848">
                <a:tc>
                  <a:txBody>
                    <a:bodyPr/>
                    <a:lstStyle/>
                    <a:p>
                      <a:pPr algn="ctr" fontAlgn="ctr"/>
                      <a:r>
                        <a:rPr lang="en-US" sz="1100" b="0" u="none" strike="noStrike" err="1">
                          <a:solidFill>
                            <a:srgbClr val="000000"/>
                          </a:solidFill>
                          <a:effectLst/>
                        </a:rPr>
                        <a:t>BioSentinel</a:t>
                      </a:r>
                      <a:r>
                        <a:rPr lang="en-US" sz="1100" b="0" u="none" strike="noStrike">
                          <a:solidFill>
                            <a:srgbClr val="000000"/>
                          </a:solidFill>
                          <a:effectLst/>
                        </a:rPr>
                        <a:t> and Other New Space Biology Technologies</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Sergio Santa Maria</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200" b="1" u="none" strike="noStrike">
                          <a:solidFill>
                            <a:srgbClr val="000000"/>
                          </a:solidFill>
                          <a:effectLst/>
                        </a:rPr>
                        <a:t>Bijan Harandi</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100" b="0" u="none" strike="noStrike">
                          <a:solidFill>
                            <a:srgbClr val="000000"/>
                          </a:solidFill>
                          <a:effectLst/>
                        </a:rPr>
                        <a:t>Tufts University</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b"/>
                      <a:r>
                        <a:rPr lang="en-US" sz="1100" b="0" u="none" strike="noStrike">
                          <a:solidFill>
                            <a:srgbClr val="000000"/>
                          </a:solidFill>
                          <a:effectLst/>
                        </a:rPr>
                        <a:t>Biology</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169552118"/>
                  </a:ext>
                </a:extLst>
              </a:tr>
              <a:tr h="395848">
                <a:tc>
                  <a:txBody>
                    <a:bodyPr/>
                    <a:lstStyle/>
                    <a:p>
                      <a:pPr algn="ctr" fontAlgn="ctr"/>
                      <a:r>
                        <a:rPr lang="en-US" sz="1100" b="0" u="none" strike="noStrike" err="1">
                          <a:solidFill>
                            <a:srgbClr val="000000"/>
                          </a:solidFill>
                          <a:effectLst/>
                        </a:rPr>
                        <a:t>BioSentinel</a:t>
                      </a:r>
                      <a:r>
                        <a:rPr lang="en-US" sz="1100" b="0" u="none" strike="noStrike">
                          <a:solidFill>
                            <a:srgbClr val="000000"/>
                          </a:solidFill>
                          <a:effectLst/>
                        </a:rPr>
                        <a:t> and Other New Space Biology Technologies</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Sergio Santa Maria</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200" b="1" u="none" strike="noStrike">
                          <a:solidFill>
                            <a:srgbClr val="000000"/>
                          </a:solidFill>
                          <a:effectLst/>
                        </a:rPr>
                        <a:t>Nick Syracuse</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100" b="0" u="none" strike="noStrike">
                          <a:solidFill>
                            <a:srgbClr val="000000"/>
                          </a:solidFill>
                          <a:effectLst/>
                        </a:rPr>
                        <a:t>North Carolina State University</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b"/>
                      <a:r>
                        <a:rPr lang="en-US" sz="1100" b="0" u="none" strike="noStrike">
                          <a:solidFill>
                            <a:srgbClr val="000000"/>
                          </a:solidFill>
                          <a:effectLst/>
                        </a:rPr>
                        <a:t>Biochemistry</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1097574760"/>
                  </a:ext>
                </a:extLst>
              </a:tr>
              <a:tr h="475815">
                <a:tc>
                  <a:txBody>
                    <a:bodyPr/>
                    <a:lstStyle/>
                    <a:p>
                      <a:pPr algn="ctr" fontAlgn="ctr"/>
                      <a:r>
                        <a:rPr lang="en-US" sz="1100" b="0" u="none" strike="noStrike">
                          <a:solidFill>
                            <a:srgbClr val="000000"/>
                          </a:solidFill>
                          <a:effectLst/>
                        </a:rPr>
                        <a:t>Changes in Cognitive Performance and Behavior Induced by Spaceflight-like Environment</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100" b="0" u="none" strike="noStrike">
                          <a:solidFill>
                            <a:srgbClr val="000000"/>
                          </a:solidFill>
                          <a:effectLst/>
                        </a:rPr>
                        <a:t>Stephanie Puukila</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200" b="1" u="none" strike="noStrike">
                          <a:solidFill>
                            <a:srgbClr val="000000"/>
                          </a:solidFill>
                          <a:effectLst/>
                        </a:rPr>
                        <a:t>Olivia Siu</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4">
                        <a:lumMod val="20000"/>
                        <a:lumOff val="80000"/>
                      </a:schemeClr>
                    </a:solidFill>
                  </a:tcPr>
                </a:tc>
                <a:tc>
                  <a:txBody>
                    <a:bodyPr/>
                    <a:lstStyle/>
                    <a:p>
                      <a:pPr algn="ctr" fontAlgn="b"/>
                      <a:r>
                        <a:rPr lang="en-US" sz="1100" b="0" u="none" strike="noStrike">
                          <a:solidFill>
                            <a:srgbClr val="000000"/>
                          </a:solidFill>
                          <a:effectLst/>
                        </a:rPr>
                        <a:t>Embry-Riddle Aeronautical University (FL)</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b"/>
                      <a:r>
                        <a:rPr lang="en-US" sz="1100" b="0" u="none" strike="noStrike">
                          <a:solidFill>
                            <a:srgbClr val="000000"/>
                          </a:solidFill>
                          <a:effectLst/>
                        </a:rPr>
                        <a:t>Aerospace Physiology</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extLst>
                  <a:ext uri="{0D108BD9-81ED-4DB2-BD59-A6C34878D82A}">
                    <a16:rowId xmlns:a16="http://schemas.microsoft.com/office/drawing/2014/main" val="3991185361"/>
                  </a:ext>
                </a:extLst>
              </a:tr>
              <a:tr h="395848">
                <a:tc>
                  <a:txBody>
                    <a:bodyPr/>
                    <a:lstStyle/>
                    <a:p>
                      <a:pPr algn="ctr" fontAlgn="ctr"/>
                      <a:r>
                        <a:rPr lang="en-US" sz="1100" b="0" u="none" strike="noStrike">
                          <a:solidFill>
                            <a:srgbClr val="000000"/>
                          </a:solidFill>
                          <a:effectLst/>
                        </a:rPr>
                        <a:t>Microbes in Microgravity: Stress Response and Population Dynamics</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Jessica Lee</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ctr"/>
                      <a:r>
                        <a:rPr lang="en-US" sz="1200" b="1" u="none" strike="noStrike">
                          <a:solidFill>
                            <a:srgbClr val="000000"/>
                          </a:solidFill>
                          <a:effectLst/>
                        </a:rPr>
                        <a:t>Rocky An</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100" b="0" u="none" strike="noStrike">
                          <a:solidFill>
                            <a:srgbClr val="000000"/>
                          </a:solidFill>
                          <a:effectLst/>
                        </a:rPr>
                        <a:t>Cornell University  </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tc>
                  <a:txBody>
                    <a:bodyPr/>
                    <a:lstStyle/>
                    <a:p>
                      <a:pPr algn="ctr" fontAlgn="b"/>
                      <a:r>
                        <a:rPr lang="en-US" sz="1100" b="0" u="none" strike="noStrike">
                          <a:solidFill>
                            <a:srgbClr val="000000"/>
                          </a:solidFill>
                          <a:effectLst/>
                        </a:rPr>
                        <a:t>Mechanical Engineering</a:t>
                      </a:r>
                      <a:endParaRPr lang="en-US" sz="1100" b="0" i="0" u="none" strike="noStrike">
                        <a:solidFill>
                          <a:srgbClr val="000000"/>
                        </a:solidFill>
                        <a:effectLst/>
                        <a:latin typeface="+mn-lt"/>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140657635"/>
                  </a:ext>
                </a:extLst>
              </a:tr>
              <a:tr h="395848">
                <a:tc>
                  <a:txBody>
                    <a:bodyPr/>
                    <a:lstStyle/>
                    <a:p>
                      <a:pPr algn="ctr" fontAlgn="ctr"/>
                      <a:r>
                        <a:rPr lang="en-US" sz="1100" b="0" u="none" strike="noStrike">
                          <a:solidFill>
                            <a:srgbClr val="000000"/>
                          </a:solidFill>
                          <a:effectLst/>
                        </a:rPr>
                        <a:t>Microbial Bioinformatics Toolkit:  </a:t>
                      </a:r>
                      <a:r>
                        <a:rPr lang="en-US" sz="1100" b="0" u="none" strike="noStrike" err="1">
                          <a:solidFill>
                            <a:srgbClr val="000000"/>
                          </a:solidFill>
                          <a:effectLst/>
                        </a:rPr>
                        <a:t>GeneLab</a:t>
                      </a:r>
                      <a:r>
                        <a:rPr lang="en-US" sz="1100" b="0" u="none" strike="noStrike">
                          <a:solidFill>
                            <a:srgbClr val="000000"/>
                          </a:solidFill>
                          <a:effectLst/>
                        </a:rPr>
                        <a:t> and Outreach Applications</a:t>
                      </a:r>
                      <a:endParaRPr lang="en-US" sz="1100" b="0" i="0" u="none" strike="noStrike">
                        <a:solidFill>
                          <a:srgbClr val="000000"/>
                        </a:solidFill>
                        <a:effectLst/>
                        <a:latin typeface="+mn-lt"/>
                      </a:endParaRPr>
                    </a:p>
                  </a:txBody>
                  <a:tcPr marL="7620" marR="7620" marT="7620" marB="0" anchor="ctr">
                    <a:solidFill>
                      <a:schemeClr val="bg2">
                        <a:lumMod val="90000"/>
                      </a:schemeClr>
                    </a:solidFill>
                  </a:tcPr>
                </a:tc>
                <a:tc>
                  <a:txBody>
                    <a:bodyPr/>
                    <a:lstStyle/>
                    <a:p>
                      <a:pPr algn="ctr" fontAlgn="ctr"/>
                      <a:r>
                        <a:rPr lang="en-US" sz="1100" b="0" u="none" strike="noStrike">
                          <a:solidFill>
                            <a:srgbClr val="000000"/>
                          </a:solidFill>
                          <a:effectLst/>
                        </a:rPr>
                        <a:t>Jessica Lee</a:t>
                      </a:r>
                      <a:endParaRPr lang="en-US" sz="1100" b="0" i="0" u="none" strike="noStrike">
                        <a:solidFill>
                          <a:srgbClr val="000000"/>
                        </a:solidFill>
                        <a:effectLst/>
                        <a:latin typeface="+mn-lt"/>
                      </a:endParaRPr>
                    </a:p>
                  </a:txBody>
                  <a:tcPr marL="7620" marR="7620" marT="7620" marB="0" anchor="ctr">
                    <a:solidFill>
                      <a:schemeClr val="bg2">
                        <a:lumMod val="9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bg2">
                        <a:lumMod val="90000"/>
                      </a:schemeClr>
                    </a:solidFill>
                  </a:tcPr>
                </a:tc>
                <a:tc>
                  <a:txBody>
                    <a:bodyPr/>
                    <a:lstStyle/>
                    <a:p>
                      <a:pPr algn="ctr" fontAlgn="ctr"/>
                      <a:r>
                        <a:rPr lang="en-US" sz="1200" b="1" u="none" strike="noStrike">
                          <a:solidFill>
                            <a:srgbClr val="000000"/>
                          </a:solidFill>
                          <a:effectLst/>
                        </a:rPr>
                        <a:t>Katie Blackwell</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bg2">
                        <a:lumMod val="90000"/>
                      </a:schemeClr>
                    </a:solidFill>
                  </a:tcPr>
                </a:tc>
                <a:tc>
                  <a:txBody>
                    <a:bodyPr/>
                    <a:lstStyle/>
                    <a:p>
                      <a:pPr algn="ctr" fontAlgn="b"/>
                      <a:r>
                        <a:rPr lang="en-US" sz="1100" b="0" u="none" strike="noStrike">
                          <a:solidFill>
                            <a:srgbClr val="000000"/>
                          </a:solidFill>
                          <a:effectLst/>
                        </a:rPr>
                        <a:t>University of Texas - Dallas (undergrad)</a:t>
                      </a:r>
                      <a:endParaRPr lang="en-US" sz="1100" b="0" i="0" u="none" strike="noStrike">
                        <a:solidFill>
                          <a:srgbClr val="000000"/>
                        </a:solidFill>
                        <a:effectLst/>
                        <a:latin typeface="+mn-lt"/>
                      </a:endParaRPr>
                    </a:p>
                  </a:txBody>
                  <a:tcPr marL="7620" marR="7620" marT="7620" marB="0" anchor="ctr">
                    <a:solidFill>
                      <a:schemeClr val="bg2">
                        <a:lumMod val="90000"/>
                      </a:schemeClr>
                    </a:solidFill>
                  </a:tcPr>
                </a:tc>
                <a:tc>
                  <a:txBody>
                    <a:bodyPr/>
                    <a:lstStyle/>
                    <a:p>
                      <a:pPr algn="ctr" fontAlgn="b"/>
                      <a:r>
                        <a:rPr lang="en-US" sz="1100" b="0" u="none" strike="noStrike">
                          <a:solidFill>
                            <a:srgbClr val="000000"/>
                          </a:solidFill>
                          <a:effectLst/>
                        </a:rPr>
                        <a:t>Biochemistry</a:t>
                      </a:r>
                      <a:endParaRPr lang="en-US" sz="1100" b="0" i="0" u="none" strike="noStrike">
                        <a:solidFill>
                          <a:srgbClr val="000000"/>
                        </a:solidFill>
                        <a:effectLst/>
                        <a:latin typeface="+mn-lt"/>
                      </a:endParaRPr>
                    </a:p>
                  </a:txBody>
                  <a:tcPr marL="7620" marR="7620" marT="7620" marB="0" anchor="ctr">
                    <a:solidFill>
                      <a:schemeClr val="bg2">
                        <a:lumMod val="90000"/>
                      </a:schemeClr>
                    </a:solidFill>
                  </a:tcPr>
                </a:tc>
                <a:extLst>
                  <a:ext uri="{0D108BD9-81ED-4DB2-BD59-A6C34878D82A}">
                    <a16:rowId xmlns:a16="http://schemas.microsoft.com/office/drawing/2014/main" val="1071450583"/>
                  </a:ext>
                </a:extLst>
              </a:tr>
              <a:tr h="395848">
                <a:tc>
                  <a:txBody>
                    <a:bodyPr/>
                    <a:lstStyle/>
                    <a:p>
                      <a:pPr algn="ctr" fontAlgn="ctr"/>
                      <a:r>
                        <a:rPr lang="en-US" sz="1100" b="0" u="none" strike="noStrike">
                          <a:solidFill>
                            <a:srgbClr val="000000"/>
                          </a:solidFill>
                          <a:effectLst/>
                        </a:rPr>
                        <a:t>Space Systems Biology</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100" b="0" u="none" strike="noStrike">
                          <a:solidFill>
                            <a:srgbClr val="000000"/>
                          </a:solidFill>
                          <a:effectLst/>
                        </a:rPr>
                        <a:t>Jonathan Galazka</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200" b="1" u="none" strike="noStrike">
                          <a:solidFill>
                            <a:srgbClr val="000000"/>
                          </a:solidFill>
                          <a:effectLst/>
                        </a:rPr>
                        <a:t>Alicia Gibbons</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4">
                        <a:lumMod val="20000"/>
                        <a:lumOff val="80000"/>
                      </a:schemeClr>
                    </a:solidFill>
                  </a:tcPr>
                </a:tc>
                <a:tc>
                  <a:txBody>
                    <a:bodyPr/>
                    <a:lstStyle/>
                    <a:p>
                      <a:pPr algn="ctr" fontAlgn="b"/>
                      <a:r>
                        <a:rPr lang="en-US" sz="1100" b="0" u="none" strike="noStrike">
                          <a:solidFill>
                            <a:srgbClr val="000000"/>
                          </a:solidFill>
                          <a:effectLst/>
                        </a:rPr>
                        <a:t>University of California - Los Angeles</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b"/>
                      <a:r>
                        <a:rPr lang="en-US" sz="1100" b="0" u="none" strike="noStrike">
                          <a:solidFill>
                            <a:srgbClr val="000000"/>
                          </a:solidFill>
                          <a:effectLst/>
                        </a:rPr>
                        <a:t>Micro, </a:t>
                      </a:r>
                      <a:r>
                        <a:rPr lang="en-US" sz="1100" b="0" u="none" strike="noStrike" err="1">
                          <a:solidFill>
                            <a:srgbClr val="000000"/>
                          </a:solidFill>
                          <a:effectLst/>
                        </a:rPr>
                        <a:t>Immuno</a:t>
                      </a:r>
                      <a:r>
                        <a:rPr lang="en-US" sz="1100" b="0" u="none" strike="noStrike">
                          <a:solidFill>
                            <a:srgbClr val="000000"/>
                          </a:solidFill>
                          <a:effectLst/>
                        </a:rPr>
                        <a:t>, Mol Gen</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extLst>
                  <a:ext uri="{0D108BD9-81ED-4DB2-BD59-A6C34878D82A}">
                    <a16:rowId xmlns:a16="http://schemas.microsoft.com/office/drawing/2014/main" val="3307467595"/>
                  </a:ext>
                </a:extLst>
              </a:tr>
              <a:tr h="395848">
                <a:tc>
                  <a:txBody>
                    <a:bodyPr/>
                    <a:lstStyle/>
                    <a:p>
                      <a:pPr algn="ctr" fontAlgn="ctr"/>
                      <a:r>
                        <a:rPr lang="en-US" sz="1100" b="0" u="none" strike="noStrike">
                          <a:solidFill>
                            <a:srgbClr val="000000"/>
                          </a:solidFill>
                          <a:effectLst/>
                        </a:rPr>
                        <a:t>Neuroimmune Outcomes of Deep Space Radiation</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Egle Cekanaviciute</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200" b="1" u="none" strike="noStrike">
                          <a:solidFill>
                            <a:srgbClr val="000000"/>
                          </a:solidFill>
                          <a:effectLst/>
                        </a:rPr>
                        <a:t>Kristina Sattler</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b"/>
                      <a:r>
                        <a:rPr lang="en-US" sz="1100" b="0" u="none" strike="noStrike">
                          <a:solidFill>
                            <a:srgbClr val="000000"/>
                          </a:solidFill>
                          <a:effectLst/>
                        </a:rPr>
                        <a:t>College of Mount Saint Joseph (undergrad)</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b"/>
                      <a:r>
                        <a:rPr lang="en-US" sz="1100" b="0" u="none" strike="noStrike">
                          <a:solidFill>
                            <a:srgbClr val="000000"/>
                          </a:solidFill>
                          <a:effectLst/>
                        </a:rPr>
                        <a:t>Biology</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3602790380"/>
                  </a:ext>
                </a:extLst>
              </a:tr>
              <a:tr h="438637">
                <a:tc>
                  <a:txBody>
                    <a:bodyPr/>
                    <a:lstStyle/>
                    <a:p>
                      <a:pPr algn="ctr" fontAlgn="ctr"/>
                      <a:r>
                        <a:rPr lang="en-US" sz="1100" b="0" u="none" strike="noStrike">
                          <a:solidFill>
                            <a:srgbClr val="000000"/>
                          </a:solidFill>
                          <a:effectLst/>
                        </a:rPr>
                        <a:t>Microbial Factories for Solar System Exploration</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John Hogan</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SCB</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200" b="1" u="none" strike="noStrike">
                          <a:solidFill>
                            <a:srgbClr val="000000"/>
                          </a:solidFill>
                          <a:effectLst/>
                        </a:rPr>
                        <a:t>Amy Rees</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b"/>
                      <a:r>
                        <a:rPr lang="en-US" sz="1100" b="0" u="none" strike="noStrike">
                          <a:solidFill>
                            <a:srgbClr val="000000"/>
                          </a:solidFill>
                          <a:effectLst/>
                        </a:rPr>
                        <a:t>Clemson University</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b"/>
                      <a:r>
                        <a:rPr lang="en-US" sz="1100" b="0" u="none" strike="noStrike">
                          <a:solidFill>
                            <a:srgbClr val="000000"/>
                          </a:solidFill>
                          <a:effectLst/>
                        </a:rPr>
                        <a:t>Biology</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153424501"/>
                  </a:ext>
                </a:extLst>
              </a:tr>
              <a:tr h="395848">
                <a:tc>
                  <a:txBody>
                    <a:bodyPr/>
                    <a:lstStyle/>
                    <a:p>
                      <a:pPr algn="ctr" fontAlgn="ctr"/>
                      <a:r>
                        <a:rPr lang="en-US" sz="1100" b="0" u="none" strike="noStrike">
                          <a:solidFill>
                            <a:srgbClr val="000000"/>
                          </a:solidFill>
                          <a:effectLst/>
                        </a:rPr>
                        <a:t>Data Collection and Analysis for Biosignature Studies</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Diana Gentry</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SGE</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marL="0" marR="0" algn="ctr">
                        <a:spcBef>
                          <a:spcPts val="0"/>
                        </a:spcBef>
                        <a:spcAft>
                          <a:spcPts val="0"/>
                        </a:spcAft>
                      </a:pPr>
                      <a:r>
                        <a:rPr lang="en-US" sz="1200" b="1">
                          <a:effectLst/>
                        </a:rPr>
                        <a:t>Tao Sheng</a:t>
                      </a:r>
                      <a:endParaRPr lang="en-US" sz="1200" b="1">
                        <a:effectLst/>
                        <a:latin typeface="+mn-lt"/>
                        <a:ea typeface="Helvetica" charset="0"/>
                        <a:cs typeface="Arial" panose="020B0604020202020204" pitchFamily="34" charset="0"/>
                      </a:endParaRPr>
                    </a:p>
                  </a:txBody>
                  <a:tcPr marL="44405" marR="44405" marT="0" marB="0" anchor="ctr">
                    <a:solidFill>
                      <a:schemeClr val="accent5">
                        <a:lumMod val="20000"/>
                        <a:lumOff val="80000"/>
                      </a:schemeClr>
                    </a:solidFill>
                  </a:tcPr>
                </a:tc>
                <a:tc>
                  <a:txBody>
                    <a:bodyPr/>
                    <a:lstStyle/>
                    <a:p>
                      <a:pPr algn="ctr" fontAlgn="b"/>
                      <a:r>
                        <a:rPr lang="en-US" sz="1100" b="0" u="none" strike="noStrike">
                          <a:solidFill>
                            <a:srgbClr val="000000"/>
                          </a:solidFill>
                          <a:effectLst/>
                        </a:rPr>
                        <a:t>University of Pittsburgh</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b"/>
                      <a:r>
                        <a:rPr lang="en-US" sz="1100" b="0" u="none" strike="noStrike">
                          <a:solidFill>
                            <a:srgbClr val="000000"/>
                          </a:solidFill>
                          <a:effectLst/>
                        </a:rPr>
                        <a:t>Computational Biology</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4111231700"/>
                  </a:ext>
                </a:extLst>
              </a:tr>
              <a:tr h="395848">
                <a:tc>
                  <a:txBody>
                    <a:bodyPr/>
                    <a:lstStyle/>
                    <a:p>
                      <a:pPr algn="ctr" fontAlgn="ctr"/>
                      <a:r>
                        <a:rPr lang="en-US" sz="1100" b="0" u="none" strike="noStrike">
                          <a:solidFill>
                            <a:srgbClr val="000000"/>
                          </a:solidFill>
                          <a:effectLst/>
                        </a:rPr>
                        <a:t>Experimental Evolution in the Spaceflight Environment</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Craig Everroad</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100" b="0" u="none" strike="noStrike">
                          <a:solidFill>
                            <a:srgbClr val="000000"/>
                          </a:solidFill>
                          <a:effectLst/>
                        </a:rPr>
                        <a:t>SSX</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en-US" sz="1200" b="1" u="none" strike="noStrike">
                          <a:solidFill>
                            <a:srgbClr val="000000"/>
                          </a:solidFill>
                          <a:effectLst/>
                        </a:rPr>
                        <a:t>Nadjet Cornejal</a:t>
                      </a:r>
                      <a:endParaRPr lang="en-US" sz="1200" b="1" i="0" u="none" strike="noStrike">
                        <a:solidFill>
                          <a:srgbClr val="000000"/>
                        </a:solidFill>
                        <a:effectLst/>
                        <a:latin typeface="+mn-lt"/>
                        <a:cs typeface="Arial" panose="020B0604020202020204" pitchFamily="34" charset="0"/>
                      </a:endParaRPr>
                    </a:p>
                  </a:txBody>
                  <a:tcPr marL="44405" marR="44405" marT="0" marB="0" anchor="ctr">
                    <a:solidFill>
                      <a:schemeClr val="accent5">
                        <a:lumMod val="20000"/>
                        <a:lumOff val="80000"/>
                      </a:schemeClr>
                    </a:solidFill>
                  </a:tcPr>
                </a:tc>
                <a:tc>
                  <a:txBody>
                    <a:bodyPr/>
                    <a:lstStyle/>
                    <a:p>
                      <a:pPr algn="ctr" fontAlgn="b"/>
                      <a:r>
                        <a:rPr lang="en-US" sz="1100" b="0" u="none" strike="noStrike">
                          <a:solidFill>
                            <a:srgbClr val="000000"/>
                          </a:solidFill>
                          <a:effectLst/>
                        </a:rPr>
                        <a:t>Brooklyn College</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tc>
                  <a:txBody>
                    <a:bodyPr/>
                    <a:lstStyle/>
                    <a:p>
                      <a:pPr algn="ctr" fontAlgn="b"/>
                      <a:r>
                        <a:rPr lang="en-US" sz="1100" b="0" u="none" strike="noStrike">
                          <a:solidFill>
                            <a:srgbClr val="000000"/>
                          </a:solidFill>
                          <a:effectLst/>
                        </a:rPr>
                        <a:t>Biology</a:t>
                      </a:r>
                      <a:endParaRPr lang="en-US" sz="1100" b="0" i="0" u="none" strike="noStrike">
                        <a:solidFill>
                          <a:srgbClr val="000000"/>
                        </a:solidFill>
                        <a:effectLst/>
                        <a:latin typeface="+mn-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3924917176"/>
                  </a:ext>
                </a:extLst>
              </a:tr>
              <a:tr h="395848">
                <a:tc>
                  <a:txBody>
                    <a:bodyPr/>
                    <a:lstStyle/>
                    <a:p>
                      <a:pPr algn="ctr" fontAlgn="ctr"/>
                      <a:r>
                        <a:rPr lang="en-US" sz="1100" b="0" u="none" strike="noStrike">
                          <a:solidFill>
                            <a:srgbClr val="000000"/>
                          </a:solidFill>
                          <a:effectLst/>
                        </a:rPr>
                        <a:t>Staffer</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100" b="0" u="none" strike="noStrike">
                          <a:solidFill>
                            <a:srgbClr val="000000"/>
                          </a:solidFill>
                          <a:effectLst/>
                        </a:rPr>
                        <a:t>Sergio Santa Maria</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100" b="0" u="none" strike="noStrike">
                          <a:solidFill>
                            <a:srgbClr val="000000"/>
                          </a:solidFill>
                          <a:effectLst/>
                        </a:rPr>
                        <a:t>SCR</a:t>
                      </a:r>
                      <a:endParaRPr lang="en-US" sz="1100" b="0" i="0" u="none" strike="noStrike">
                        <a:solidFill>
                          <a:srgbClr val="000000"/>
                        </a:solidFill>
                        <a:effectLst/>
                        <a:latin typeface="+mn-lt"/>
                      </a:endParaRPr>
                    </a:p>
                  </a:txBody>
                  <a:tcPr marL="7620" marR="7620" marT="7620" marB="0" anchor="ctr">
                    <a:solidFill>
                      <a:schemeClr val="accent4">
                        <a:lumMod val="20000"/>
                        <a:lumOff val="80000"/>
                      </a:schemeClr>
                    </a:solidFill>
                  </a:tcPr>
                </a:tc>
                <a:tc>
                  <a:txBody>
                    <a:bodyPr/>
                    <a:lstStyle/>
                    <a:p>
                      <a:pPr algn="ctr" fontAlgn="ctr"/>
                      <a:r>
                        <a:rPr lang="en-US" sz="1200" b="1" u="none" strike="noStrike">
                          <a:solidFill>
                            <a:srgbClr val="000000"/>
                          </a:solidFill>
                          <a:effectLst/>
                        </a:rPr>
                        <a:t>Simon Ng</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4">
                        <a:lumMod val="20000"/>
                        <a:lumOff val="80000"/>
                      </a:schemeClr>
                    </a:solidFill>
                  </a:tcPr>
                </a:tc>
                <a:tc>
                  <a:txBody>
                    <a:bodyPr/>
                    <a:lstStyle/>
                    <a:p>
                      <a:pPr marL="0" marR="0" algn="ctr">
                        <a:spcBef>
                          <a:spcPts val="0"/>
                        </a:spcBef>
                        <a:spcAft>
                          <a:spcPts val="0"/>
                        </a:spcAft>
                      </a:pPr>
                      <a:r>
                        <a:rPr lang="en-US" sz="1100">
                          <a:effectLst/>
                        </a:rPr>
                        <a:t>University of California-Los Angeles</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solidFill>
                      <a:schemeClr val="accent4">
                        <a:lumMod val="20000"/>
                        <a:lumOff val="80000"/>
                      </a:schemeClr>
                    </a:solidFill>
                  </a:tcPr>
                </a:tc>
                <a:tc>
                  <a:txBody>
                    <a:bodyPr/>
                    <a:lstStyle/>
                    <a:p>
                      <a:pPr marL="0" marR="0" algn="ctr">
                        <a:spcBef>
                          <a:spcPts val="0"/>
                        </a:spcBef>
                        <a:spcAft>
                          <a:spcPts val="0"/>
                        </a:spcAft>
                      </a:pPr>
                      <a:r>
                        <a:rPr lang="en-US" sz="1100">
                          <a:effectLst/>
                        </a:rPr>
                        <a:t>Bioengineering</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solidFill>
                      <a:schemeClr val="accent4">
                        <a:lumMod val="20000"/>
                        <a:lumOff val="80000"/>
                      </a:schemeClr>
                    </a:solidFill>
                  </a:tcPr>
                </a:tc>
                <a:extLst>
                  <a:ext uri="{0D108BD9-81ED-4DB2-BD59-A6C34878D82A}">
                    <a16:rowId xmlns:a16="http://schemas.microsoft.com/office/drawing/2014/main" val="1422936842"/>
                  </a:ext>
                </a:extLst>
              </a:tr>
              <a:tr h="395848">
                <a:tc>
                  <a:txBody>
                    <a:bodyPr/>
                    <a:lstStyle/>
                    <a:p>
                      <a:pPr algn="ctr" fontAlgn="ctr"/>
                      <a:r>
                        <a:rPr lang="en-US" sz="1100" b="0" u="none" strike="noStrike">
                          <a:solidFill>
                            <a:srgbClr val="000000"/>
                          </a:solidFill>
                          <a:effectLst/>
                        </a:rPr>
                        <a:t>Staffer</a:t>
                      </a:r>
                      <a:endParaRPr lang="en-US" sz="1100" b="0" i="0" u="none" strike="noStrike">
                        <a:solidFill>
                          <a:srgbClr val="000000"/>
                        </a:solidFill>
                        <a:effectLst/>
                        <a:latin typeface="+mn-lt"/>
                      </a:endParaRPr>
                    </a:p>
                  </a:txBody>
                  <a:tcPr marL="7620" marR="7620" marT="7620" marB="0" anchor="ctr">
                    <a:solidFill>
                      <a:schemeClr val="accent6">
                        <a:lumMod val="20000"/>
                        <a:lumOff val="80000"/>
                      </a:schemeClr>
                    </a:solidFill>
                  </a:tcPr>
                </a:tc>
                <a:tc>
                  <a:txBody>
                    <a:bodyPr/>
                    <a:lstStyle/>
                    <a:p>
                      <a:pPr algn="ctr" fontAlgn="ctr"/>
                      <a:r>
                        <a:rPr lang="en-US" sz="1100" b="0" u="none" strike="noStrike">
                          <a:solidFill>
                            <a:srgbClr val="000000"/>
                          </a:solidFill>
                          <a:effectLst/>
                        </a:rPr>
                        <a:t>Diana Ly</a:t>
                      </a:r>
                      <a:endParaRPr lang="en-US" sz="1100" b="0" i="0" u="none" strike="noStrike">
                        <a:solidFill>
                          <a:srgbClr val="000000"/>
                        </a:solidFill>
                        <a:effectLst/>
                        <a:latin typeface="+mn-lt"/>
                      </a:endParaRPr>
                    </a:p>
                  </a:txBody>
                  <a:tcPr marL="7620" marR="7620" marT="7620" marB="0" anchor="ctr">
                    <a:solidFill>
                      <a:schemeClr val="accent6">
                        <a:lumMod val="20000"/>
                        <a:lumOff val="80000"/>
                      </a:schemeClr>
                    </a:solidFill>
                  </a:tcPr>
                </a:tc>
                <a:tc>
                  <a:txBody>
                    <a:bodyPr/>
                    <a:lstStyle/>
                    <a:p>
                      <a:pPr algn="ctr" fontAlgn="ctr"/>
                      <a:r>
                        <a:rPr lang="en-US" sz="1100" b="0" u="none" strike="noStrike">
                          <a:solidFill>
                            <a:srgbClr val="000000"/>
                          </a:solidFill>
                          <a:effectLst/>
                        </a:rPr>
                        <a:t>SC</a:t>
                      </a:r>
                      <a:endParaRPr lang="en-US" sz="1100" b="0" i="0" u="none" strike="noStrike">
                        <a:solidFill>
                          <a:srgbClr val="000000"/>
                        </a:solidFill>
                        <a:effectLst/>
                        <a:latin typeface="+mn-lt"/>
                      </a:endParaRPr>
                    </a:p>
                  </a:txBody>
                  <a:tcPr marL="7620" marR="7620" marT="7620" marB="0" anchor="ctr">
                    <a:solidFill>
                      <a:schemeClr val="accent6">
                        <a:lumMod val="20000"/>
                        <a:lumOff val="80000"/>
                      </a:schemeClr>
                    </a:solidFill>
                  </a:tcPr>
                </a:tc>
                <a:tc>
                  <a:txBody>
                    <a:bodyPr/>
                    <a:lstStyle/>
                    <a:p>
                      <a:pPr algn="ctr" fontAlgn="ctr"/>
                      <a:r>
                        <a:rPr lang="en-US" sz="1200" b="1" u="none" strike="noStrike">
                          <a:solidFill>
                            <a:srgbClr val="000000"/>
                          </a:solidFill>
                          <a:effectLst/>
                        </a:rPr>
                        <a:t>Ama </a:t>
                      </a:r>
                      <a:r>
                        <a:rPr lang="en-US" sz="1200" b="1" u="none" strike="noStrike" err="1">
                          <a:solidFill>
                            <a:srgbClr val="000000"/>
                          </a:solidFill>
                          <a:effectLst/>
                        </a:rPr>
                        <a:t>Luthens</a:t>
                      </a:r>
                      <a:endParaRPr lang="en-US" sz="1200" b="1" i="0" u="none" strike="noStrike">
                        <a:solidFill>
                          <a:srgbClr val="000000"/>
                        </a:solidFill>
                        <a:effectLst/>
                        <a:latin typeface="+mn-lt"/>
                        <a:cs typeface="Arial" panose="020B0604020202020204" pitchFamily="34" charset="0"/>
                      </a:endParaRPr>
                    </a:p>
                  </a:txBody>
                  <a:tcPr marL="9525" marR="9525" marT="9525" marB="0" anchor="ctr">
                    <a:solidFill>
                      <a:schemeClr val="accent6">
                        <a:lumMod val="20000"/>
                        <a:lumOff val="80000"/>
                      </a:schemeClr>
                    </a:solidFill>
                  </a:tcPr>
                </a:tc>
                <a:tc>
                  <a:txBody>
                    <a:bodyPr/>
                    <a:lstStyle/>
                    <a:p>
                      <a:pPr marL="0" marR="0" algn="ctr">
                        <a:spcBef>
                          <a:spcPts val="0"/>
                        </a:spcBef>
                        <a:spcAft>
                          <a:spcPts val="0"/>
                        </a:spcAft>
                      </a:pPr>
                      <a:r>
                        <a:rPr lang="en-US" sz="1100">
                          <a:effectLst/>
                        </a:rPr>
                        <a:t>University of Colorado-Boulder</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solidFill>
                      <a:schemeClr val="accent6">
                        <a:lumMod val="20000"/>
                        <a:lumOff val="80000"/>
                      </a:schemeClr>
                    </a:solidFill>
                  </a:tcPr>
                </a:tc>
                <a:tc>
                  <a:txBody>
                    <a:bodyPr/>
                    <a:lstStyle/>
                    <a:p>
                      <a:pPr marL="0" marR="0" algn="ctr">
                        <a:spcBef>
                          <a:spcPts val="0"/>
                        </a:spcBef>
                        <a:spcAft>
                          <a:spcPts val="0"/>
                        </a:spcAft>
                      </a:pPr>
                      <a:r>
                        <a:rPr lang="en-US" sz="1100">
                          <a:effectLst/>
                        </a:rPr>
                        <a:t>Neuroscience</a:t>
                      </a:r>
                      <a:endParaRPr lang="en-US" sz="1100">
                        <a:effectLst/>
                        <a:latin typeface="Arial" panose="020B0604020202020204" pitchFamily="34" charset="0"/>
                        <a:ea typeface="Helvetica" charset="0"/>
                        <a:cs typeface="Arial" panose="020B0604020202020204" pitchFamily="34" charset="0"/>
                      </a:endParaRPr>
                    </a:p>
                  </a:txBody>
                  <a:tcPr marL="44405" marR="44405" marT="0" marB="0" anchor="ctr">
                    <a:solidFill>
                      <a:schemeClr val="accent6">
                        <a:lumMod val="20000"/>
                        <a:lumOff val="80000"/>
                      </a:schemeClr>
                    </a:solidFill>
                  </a:tcPr>
                </a:tc>
                <a:extLst>
                  <a:ext uri="{0D108BD9-81ED-4DB2-BD59-A6C34878D82A}">
                    <a16:rowId xmlns:a16="http://schemas.microsoft.com/office/drawing/2014/main" val="3125593450"/>
                  </a:ext>
                </a:extLst>
              </a:tr>
            </a:tbl>
          </a:graphicData>
        </a:graphic>
      </p:graphicFrame>
      <p:sp>
        <p:nvSpPr>
          <p:cNvPr id="5" name="Slide Number Placeholder 3">
            <a:extLst>
              <a:ext uri="{FF2B5EF4-FFF2-40B4-BE49-F238E27FC236}">
                <a16:creationId xmlns:a16="http://schemas.microsoft.com/office/drawing/2014/main" id="{DA555968-0388-D44B-A238-8B898238470D}"/>
              </a:ext>
            </a:extLst>
          </p:cNvPr>
          <p:cNvSpPr txBox="1">
            <a:spLocks/>
          </p:cNvSpPr>
          <p:nvPr/>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1D5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10</a:t>
            </a:fld>
            <a:endParaRPr lang="en-US"/>
          </a:p>
        </p:txBody>
      </p:sp>
      <p:sp>
        <p:nvSpPr>
          <p:cNvPr id="6" name="Rectangle 2">
            <a:extLst>
              <a:ext uri="{FF2B5EF4-FFF2-40B4-BE49-F238E27FC236}">
                <a16:creationId xmlns:a16="http://schemas.microsoft.com/office/drawing/2014/main" id="{77C32DA1-5EE4-CF41-976D-E51C4667D905}"/>
              </a:ext>
            </a:extLst>
          </p:cNvPr>
          <p:cNvSpPr>
            <a:spLocks noChangeArrowheads="1"/>
          </p:cNvSpPr>
          <p:nvPr/>
        </p:nvSpPr>
        <p:spPr bwMode="auto">
          <a:xfrm>
            <a:off x="1213165" y="198152"/>
            <a:ext cx="9586744" cy="437555"/>
          </a:xfrm>
          <a:prstGeom prst="rect">
            <a:avLst/>
          </a:prstGeom>
          <a:noFill/>
          <a:ln w="9525">
            <a:noFill/>
            <a:miter lim="800000"/>
            <a:headEnd/>
            <a:tailEnd/>
          </a:ln>
        </p:spPr>
        <p:txBody>
          <a:bodyPr lIns="9136" tIns="9136" rIns="9136" bIns="9136">
            <a:prstTxWarp prst="textNoShape">
              <a:avLst/>
            </a:prstTxWarp>
          </a:bodyPr>
          <a:lstStyle/>
          <a:p>
            <a:pPr algn="ctr" defTabSz="1018096">
              <a:lnSpc>
                <a:spcPct val="85000"/>
              </a:lnSpc>
            </a:pPr>
            <a:endParaRPr lang="en-US" sz="2400" b="1">
              <a:latin typeface="Arial" charset="0"/>
            </a:endParaRPr>
          </a:p>
        </p:txBody>
      </p:sp>
      <p:sp>
        <p:nvSpPr>
          <p:cNvPr id="11" name="Rectangle 2">
            <a:extLst>
              <a:ext uri="{FF2B5EF4-FFF2-40B4-BE49-F238E27FC236}">
                <a16:creationId xmlns:a16="http://schemas.microsoft.com/office/drawing/2014/main" id="{E0253CFF-2582-B54E-A430-8857A3EFC5EF}"/>
              </a:ext>
            </a:extLst>
          </p:cNvPr>
          <p:cNvSpPr>
            <a:spLocks noChangeArrowheads="1"/>
          </p:cNvSpPr>
          <p:nvPr/>
        </p:nvSpPr>
        <p:spPr bwMode="auto">
          <a:xfrm>
            <a:off x="-1" y="167486"/>
            <a:ext cx="6150919" cy="457712"/>
          </a:xfrm>
          <a:prstGeom prst="rect">
            <a:avLst/>
          </a:prstGeom>
          <a:solidFill>
            <a:schemeClr val="tx2">
              <a:lumMod val="20000"/>
              <a:lumOff val="80000"/>
            </a:schemeClr>
          </a:solidFill>
          <a:ln w="9525">
            <a:noFill/>
            <a:miter lim="800000"/>
            <a:headEnd/>
            <a:tailEnd/>
          </a:ln>
        </p:spPr>
        <p:txBody>
          <a:bodyPr lIns="9136" tIns="9136" rIns="9136" bIns="9136">
            <a:prstTxWarp prst="textNoShape">
              <a:avLst/>
            </a:prstTxWarp>
          </a:bodyPr>
          <a:lstStyle/>
          <a:p>
            <a:pPr defTabSz="457200" eaLnBrk="0" fontAlgn="base" hangingPunct="0">
              <a:spcBef>
                <a:spcPct val="0"/>
              </a:spcBef>
              <a:spcAft>
                <a:spcPct val="0"/>
              </a:spcAft>
              <a:defRPr/>
            </a:pPr>
            <a:r>
              <a:rPr lang="en-US" b="1">
                <a:latin typeface="Arial" panose="020B0604020202020204" pitchFamily="34" charset="0"/>
                <a:cs typeface="Arial" panose="020B0604020202020204" pitchFamily="34" charset="0"/>
              </a:rPr>
              <a:t>      Space Life Sciences Training Program (SLSTP)</a:t>
            </a:r>
            <a:endParaRPr lang="en-US" sz="1600" b="1">
              <a:latin typeface="Arial" panose="020B0604020202020204" pitchFamily="34" charset="0"/>
              <a:ea typeface="ヒラギノ角ゴ Pro W3" charset="-128"/>
              <a:cs typeface="Arial" panose="020B0604020202020204" pitchFamily="34" charset="0"/>
            </a:endParaRPr>
          </a:p>
          <a:p>
            <a:pPr algn="ctr" defTabSz="1018096">
              <a:lnSpc>
                <a:spcPct val="85000"/>
              </a:lnSpc>
            </a:pPr>
            <a:endParaRPr lang="en-US" sz="2000" b="1">
              <a:latin typeface="Arial" charset="0"/>
            </a:endParaRPr>
          </a:p>
        </p:txBody>
      </p:sp>
      <p:sp>
        <p:nvSpPr>
          <p:cNvPr id="2" name="TextBox 1">
            <a:extLst>
              <a:ext uri="{FF2B5EF4-FFF2-40B4-BE49-F238E27FC236}">
                <a16:creationId xmlns:a16="http://schemas.microsoft.com/office/drawing/2014/main" id="{851D1D75-1A30-0A47-ACC9-773A999AB1B6}"/>
              </a:ext>
            </a:extLst>
          </p:cNvPr>
          <p:cNvSpPr txBox="1"/>
          <p:nvPr/>
        </p:nvSpPr>
        <p:spPr>
          <a:xfrm>
            <a:off x="6649875" y="232263"/>
            <a:ext cx="1351652" cy="369332"/>
          </a:xfrm>
          <a:prstGeom prst="rect">
            <a:avLst/>
          </a:prstGeom>
          <a:noFill/>
        </p:spPr>
        <p:txBody>
          <a:bodyPr wrap="none" rtlCol="0">
            <a:spAutoFit/>
          </a:bodyPr>
          <a:lstStyle/>
          <a:p>
            <a:r>
              <a:rPr lang="en-US"/>
              <a:t>2021 Cohort</a:t>
            </a:r>
          </a:p>
        </p:txBody>
      </p:sp>
      <p:sp>
        <p:nvSpPr>
          <p:cNvPr id="3" name="TextBox 2">
            <a:extLst>
              <a:ext uri="{FF2B5EF4-FFF2-40B4-BE49-F238E27FC236}">
                <a16:creationId xmlns:a16="http://schemas.microsoft.com/office/drawing/2014/main" id="{FA123974-5E92-6340-81EB-7973C4EC7F2D}"/>
              </a:ext>
            </a:extLst>
          </p:cNvPr>
          <p:cNvSpPr txBox="1"/>
          <p:nvPr/>
        </p:nvSpPr>
        <p:spPr>
          <a:xfrm>
            <a:off x="11026360" y="683831"/>
            <a:ext cx="1165640" cy="369332"/>
          </a:xfrm>
          <a:prstGeom prst="rect">
            <a:avLst/>
          </a:prstGeom>
          <a:noFill/>
        </p:spPr>
        <p:txBody>
          <a:bodyPr wrap="none" rtlCol="0">
            <a:spAutoFit/>
          </a:bodyPr>
          <a:lstStyle/>
          <a:p>
            <a:r>
              <a:rPr lang="en-US"/>
              <a:t>Time Zone</a:t>
            </a:r>
          </a:p>
        </p:txBody>
      </p:sp>
      <p:sp>
        <p:nvSpPr>
          <p:cNvPr id="8" name="TextBox 7">
            <a:extLst>
              <a:ext uri="{FF2B5EF4-FFF2-40B4-BE49-F238E27FC236}">
                <a16:creationId xmlns:a16="http://schemas.microsoft.com/office/drawing/2014/main" id="{CEBF8494-370E-E74E-AE77-E0BA31350767}"/>
              </a:ext>
            </a:extLst>
          </p:cNvPr>
          <p:cNvSpPr txBox="1"/>
          <p:nvPr/>
        </p:nvSpPr>
        <p:spPr>
          <a:xfrm>
            <a:off x="11198087" y="1260300"/>
            <a:ext cx="549189" cy="369332"/>
          </a:xfrm>
          <a:prstGeom prst="rect">
            <a:avLst/>
          </a:prstGeom>
          <a:solidFill>
            <a:schemeClr val="accent1">
              <a:lumMod val="20000"/>
              <a:lumOff val="80000"/>
            </a:schemeClr>
          </a:solidFill>
        </p:spPr>
        <p:txBody>
          <a:bodyPr wrap="none" rtlCol="0">
            <a:spAutoFit/>
          </a:bodyPr>
          <a:lstStyle/>
          <a:p>
            <a:r>
              <a:rPr lang="en-US"/>
              <a:t>EDT</a:t>
            </a:r>
          </a:p>
        </p:txBody>
      </p:sp>
      <p:sp>
        <p:nvSpPr>
          <p:cNvPr id="9" name="TextBox 8">
            <a:extLst>
              <a:ext uri="{FF2B5EF4-FFF2-40B4-BE49-F238E27FC236}">
                <a16:creationId xmlns:a16="http://schemas.microsoft.com/office/drawing/2014/main" id="{C3A3736C-3230-8441-86E8-2B63442EEB34}"/>
              </a:ext>
            </a:extLst>
          </p:cNvPr>
          <p:cNvSpPr txBox="1"/>
          <p:nvPr/>
        </p:nvSpPr>
        <p:spPr>
          <a:xfrm>
            <a:off x="11198087" y="1836769"/>
            <a:ext cx="634148" cy="369332"/>
          </a:xfrm>
          <a:prstGeom prst="rect">
            <a:avLst/>
          </a:prstGeom>
          <a:solidFill>
            <a:schemeClr val="accent6">
              <a:lumMod val="20000"/>
              <a:lumOff val="80000"/>
            </a:schemeClr>
          </a:solidFill>
        </p:spPr>
        <p:txBody>
          <a:bodyPr wrap="none" rtlCol="0">
            <a:spAutoFit/>
          </a:bodyPr>
          <a:lstStyle/>
          <a:p>
            <a:r>
              <a:rPr lang="en-US"/>
              <a:t>MDT</a:t>
            </a:r>
          </a:p>
        </p:txBody>
      </p:sp>
      <p:sp>
        <p:nvSpPr>
          <p:cNvPr id="10" name="TextBox 9">
            <a:extLst>
              <a:ext uri="{FF2B5EF4-FFF2-40B4-BE49-F238E27FC236}">
                <a16:creationId xmlns:a16="http://schemas.microsoft.com/office/drawing/2014/main" id="{6E410941-F3AB-1D48-9532-396FF219DDFE}"/>
              </a:ext>
            </a:extLst>
          </p:cNvPr>
          <p:cNvSpPr txBox="1"/>
          <p:nvPr/>
        </p:nvSpPr>
        <p:spPr>
          <a:xfrm>
            <a:off x="11198087" y="2413238"/>
            <a:ext cx="555601" cy="369332"/>
          </a:xfrm>
          <a:prstGeom prst="rect">
            <a:avLst/>
          </a:prstGeom>
          <a:solidFill>
            <a:schemeClr val="accent4">
              <a:lumMod val="20000"/>
              <a:lumOff val="80000"/>
            </a:schemeClr>
          </a:solidFill>
        </p:spPr>
        <p:txBody>
          <a:bodyPr wrap="none" rtlCol="0">
            <a:spAutoFit/>
          </a:bodyPr>
          <a:lstStyle/>
          <a:p>
            <a:r>
              <a:rPr lang="en-US"/>
              <a:t>PDT</a:t>
            </a:r>
          </a:p>
        </p:txBody>
      </p:sp>
      <p:sp>
        <p:nvSpPr>
          <p:cNvPr id="12" name="TextBox 11">
            <a:extLst>
              <a:ext uri="{FF2B5EF4-FFF2-40B4-BE49-F238E27FC236}">
                <a16:creationId xmlns:a16="http://schemas.microsoft.com/office/drawing/2014/main" id="{A9CE612D-8BDD-0C47-8818-81742FB88B37}"/>
              </a:ext>
            </a:extLst>
          </p:cNvPr>
          <p:cNvSpPr txBox="1"/>
          <p:nvPr/>
        </p:nvSpPr>
        <p:spPr>
          <a:xfrm>
            <a:off x="11198087" y="3059668"/>
            <a:ext cx="1002647" cy="369332"/>
          </a:xfrm>
          <a:prstGeom prst="rect">
            <a:avLst/>
          </a:prstGeom>
          <a:solidFill>
            <a:schemeClr val="bg2">
              <a:lumMod val="90000"/>
            </a:schemeClr>
          </a:solidFill>
        </p:spPr>
        <p:txBody>
          <a:bodyPr wrap="none" rtlCol="0">
            <a:spAutoFit/>
          </a:bodyPr>
          <a:lstStyle/>
          <a:p>
            <a:r>
              <a:rPr lang="en-US"/>
              <a:t>CDT/EDT</a:t>
            </a:r>
          </a:p>
        </p:txBody>
      </p:sp>
    </p:spTree>
    <p:extLst>
      <p:ext uri="{BB962C8B-B14F-4D97-AF65-F5344CB8AC3E}">
        <p14:creationId xmlns:p14="http://schemas.microsoft.com/office/powerpoint/2010/main" val="40634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AD84259-1F39-DF43-9F7E-5FF033FFF189}"/>
              </a:ext>
            </a:extLst>
          </p:cNvPr>
          <p:cNvSpPr txBox="1"/>
          <p:nvPr/>
        </p:nvSpPr>
        <p:spPr>
          <a:xfrm>
            <a:off x="6502111" y="2998657"/>
            <a:ext cx="4456874" cy="954107"/>
          </a:xfrm>
          <a:prstGeom prst="rect">
            <a:avLst/>
          </a:prstGeom>
          <a:noFill/>
        </p:spPr>
        <p:txBody>
          <a:bodyPr wrap="square" rtlCol="0">
            <a:spAutoFit/>
          </a:bodyPr>
          <a:lstStyle/>
          <a:p>
            <a:r>
              <a:rPr lang="en-US"/>
              <a:t>	       </a:t>
            </a:r>
            <a:r>
              <a:rPr lang="en-US" sz="2000" b="1"/>
              <a:t>Staffers</a:t>
            </a:r>
          </a:p>
          <a:p>
            <a:r>
              <a:rPr lang="en-US"/>
              <a:t>Simon Ng         	       Amalia </a:t>
            </a:r>
            <a:r>
              <a:rPr lang="en-US" err="1"/>
              <a:t>Luthens</a:t>
            </a:r>
            <a:endParaRPr lang="en-US"/>
          </a:p>
          <a:p>
            <a:endParaRPr lang="en-US"/>
          </a:p>
        </p:txBody>
      </p:sp>
      <p:sp>
        <p:nvSpPr>
          <p:cNvPr id="5" name="Title 1">
            <a:extLst>
              <a:ext uri="{FF2B5EF4-FFF2-40B4-BE49-F238E27FC236}">
                <a16:creationId xmlns:a16="http://schemas.microsoft.com/office/drawing/2014/main" id="{7C3DEC44-82A4-4540-ABB0-21DB3078FD49}"/>
              </a:ext>
            </a:extLst>
          </p:cNvPr>
          <p:cNvSpPr txBox="1">
            <a:spLocks/>
          </p:cNvSpPr>
          <p:nvPr/>
        </p:nvSpPr>
        <p:spPr>
          <a:xfrm>
            <a:off x="300683" y="781381"/>
            <a:ext cx="7165591" cy="993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a:latin typeface="+mn-lt"/>
                <a:cs typeface="Arial" panose="020B0604020202020204" pitchFamily="34" charset="0"/>
              </a:rPr>
              <a:t>SLSTP Team</a:t>
            </a:r>
          </a:p>
          <a:p>
            <a:pPr lvl="1">
              <a:lnSpc>
                <a:spcPct val="170000"/>
              </a:lnSpc>
            </a:pPr>
            <a:endParaRPr lang="en-US" sz="4300"/>
          </a:p>
          <a:p>
            <a:endParaRPr lang="en-US" sz="4000">
              <a:latin typeface="Arial" panose="020B0604020202020204" pitchFamily="34" charset="0"/>
              <a:cs typeface="Arial" panose="020B0604020202020204" pitchFamily="34" charset="0"/>
            </a:endParaRPr>
          </a:p>
        </p:txBody>
      </p:sp>
      <p:pic>
        <p:nvPicPr>
          <p:cNvPr id="6" name="Picture 5" descr="/var/folders/yd/7ltb1_hx2918w2pg9twmnhdc0000gp/T/com.microsoft.Word/WebArchiveCopyPasteTempFiles/nasa_slstp_logo_400x400.png">
            <a:extLst>
              <a:ext uri="{FF2B5EF4-FFF2-40B4-BE49-F238E27FC236}">
                <a16:creationId xmlns:a16="http://schemas.microsoft.com/office/drawing/2014/main" id="{EBFA58BC-7733-4470-87F0-73D025D7A82E}"/>
              </a:ext>
            </a:extLst>
          </p:cNvPr>
          <p:cNvPicPr/>
          <p:nvPr/>
        </p:nvPicPr>
        <p:blipFill rotWithShape="1">
          <a:blip r:embed="rId3" cstate="screen">
            <a:extLst>
              <a:ext uri="{28A0092B-C50C-407E-A947-70E740481C1C}">
                <a14:useLocalDpi xmlns:a14="http://schemas.microsoft.com/office/drawing/2010/main"/>
              </a:ext>
            </a:extLst>
          </a:blip>
          <a:srcRect l="10449" t="10875" r="10444" b="10663"/>
          <a:stretch/>
        </p:blipFill>
        <p:spPr bwMode="auto">
          <a:xfrm>
            <a:off x="10652050" y="258706"/>
            <a:ext cx="1403499" cy="1325562"/>
          </a:xfrm>
          <a:prstGeom prst="rect">
            <a:avLst/>
          </a:prstGeom>
          <a:noFill/>
          <a:ln>
            <a:noFill/>
          </a:ln>
          <a:extLst>
            <a:ext uri="{53640926-AAD7-44D8-BBD7-CCE9431645EC}">
              <a14:shadowObscured xmlns:a14="http://schemas.microsoft.com/office/drawing/2010/main"/>
            </a:ext>
          </a:extLst>
        </p:spPr>
      </p:pic>
      <p:pic>
        <p:nvPicPr>
          <p:cNvPr id="2050" name="Picture 2">
            <a:extLst>
              <a:ext uri="{FF2B5EF4-FFF2-40B4-BE49-F238E27FC236}">
                <a16:creationId xmlns:a16="http://schemas.microsoft.com/office/drawing/2014/main" id="{6A9CE30E-ABE1-1B43-BA7B-7B1F42A564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443429"/>
            <a:ext cx="1611017" cy="21171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9CA0D53-7BCD-0C41-A3E4-2A01A9EF7D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0683" y="1845904"/>
            <a:ext cx="20676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mon_Staffer_Pic_10x8.jpg">
            <a:extLst>
              <a:ext uri="{FF2B5EF4-FFF2-40B4-BE49-F238E27FC236}">
                <a16:creationId xmlns:a16="http://schemas.microsoft.com/office/drawing/2014/main" id="{C4F27028-8F88-0A42-A453-31D9A1B69A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0243" y="3771329"/>
            <a:ext cx="1828800" cy="2286000"/>
          </a:xfrm>
          <a:prstGeom prst="rect">
            <a:avLst/>
          </a:prstGeom>
        </p:spPr>
      </p:pic>
      <p:pic>
        <p:nvPicPr>
          <p:cNvPr id="1026" name="Picture 2" descr="Ama Luthens">
            <a:extLst>
              <a:ext uri="{FF2B5EF4-FFF2-40B4-BE49-F238E27FC236}">
                <a16:creationId xmlns:a16="http://schemas.microsoft.com/office/drawing/2014/main" id="{6F941E02-1624-4240-9930-A1DCEDD6E8E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52204" y="3771329"/>
            <a:ext cx="173947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6C991FC-89E3-864C-9000-2E9C92AEBA25}"/>
              </a:ext>
            </a:extLst>
          </p:cNvPr>
          <p:cNvPicPr>
            <a:picLocks noChangeAspect="1"/>
          </p:cNvPicPr>
          <p:nvPr/>
        </p:nvPicPr>
        <p:blipFill>
          <a:blip r:embed="rId8"/>
          <a:stretch>
            <a:fillRect/>
          </a:stretch>
        </p:blipFill>
        <p:spPr>
          <a:xfrm>
            <a:off x="2686876" y="4342413"/>
            <a:ext cx="1612900" cy="1638300"/>
          </a:xfrm>
          <a:prstGeom prst="rect">
            <a:avLst/>
          </a:prstGeom>
        </p:spPr>
      </p:pic>
      <p:pic>
        <p:nvPicPr>
          <p:cNvPr id="10" name="Picture 9">
            <a:extLst>
              <a:ext uri="{FF2B5EF4-FFF2-40B4-BE49-F238E27FC236}">
                <a16:creationId xmlns:a16="http://schemas.microsoft.com/office/drawing/2014/main" id="{C0ADCE61-5A47-7C4B-98C0-471029C3248D}"/>
              </a:ext>
            </a:extLst>
          </p:cNvPr>
          <p:cNvPicPr>
            <a:picLocks noChangeAspect="1"/>
          </p:cNvPicPr>
          <p:nvPr/>
        </p:nvPicPr>
        <p:blipFill>
          <a:blip r:embed="rId9"/>
          <a:stretch>
            <a:fillRect/>
          </a:stretch>
        </p:blipFill>
        <p:spPr>
          <a:xfrm>
            <a:off x="707813" y="4342413"/>
            <a:ext cx="1651000" cy="1663700"/>
          </a:xfrm>
          <a:prstGeom prst="rect">
            <a:avLst/>
          </a:prstGeom>
        </p:spPr>
      </p:pic>
      <p:sp>
        <p:nvSpPr>
          <p:cNvPr id="19" name="TextBox 18">
            <a:extLst>
              <a:ext uri="{FF2B5EF4-FFF2-40B4-BE49-F238E27FC236}">
                <a16:creationId xmlns:a16="http://schemas.microsoft.com/office/drawing/2014/main" id="{F63DD9CB-145A-4F47-A4A5-4B3728B95E7C}"/>
              </a:ext>
            </a:extLst>
          </p:cNvPr>
          <p:cNvSpPr txBox="1"/>
          <p:nvPr/>
        </p:nvSpPr>
        <p:spPr>
          <a:xfrm>
            <a:off x="7759461" y="1178853"/>
            <a:ext cx="2975686" cy="646331"/>
          </a:xfrm>
          <a:prstGeom prst="rect">
            <a:avLst/>
          </a:prstGeom>
          <a:noFill/>
        </p:spPr>
        <p:txBody>
          <a:bodyPr wrap="none" rtlCol="0">
            <a:spAutoFit/>
          </a:bodyPr>
          <a:lstStyle/>
          <a:p>
            <a:r>
              <a:rPr lang="en-US" b="1" dirty="0"/>
              <a:t>Director</a:t>
            </a:r>
            <a:r>
              <a:rPr lang="en-US" dirty="0"/>
              <a:t>: Sigrid Reinsch, Ph.D.</a:t>
            </a:r>
          </a:p>
          <a:p>
            <a:endParaRPr lang="en-US" dirty="0"/>
          </a:p>
        </p:txBody>
      </p:sp>
      <p:sp>
        <p:nvSpPr>
          <p:cNvPr id="21" name="TextBox 20">
            <a:extLst>
              <a:ext uri="{FF2B5EF4-FFF2-40B4-BE49-F238E27FC236}">
                <a16:creationId xmlns:a16="http://schemas.microsoft.com/office/drawing/2014/main" id="{05A9CBAC-B50A-6C45-9AA6-ADA121AE619E}"/>
              </a:ext>
            </a:extLst>
          </p:cNvPr>
          <p:cNvSpPr txBox="1"/>
          <p:nvPr/>
        </p:nvSpPr>
        <p:spPr>
          <a:xfrm>
            <a:off x="5913462" y="6032617"/>
            <a:ext cx="5634171" cy="369332"/>
          </a:xfrm>
          <a:prstGeom prst="rect">
            <a:avLst/>
          </a:prstGeom>
          <a:noFill/>
        </p:spPr>
        <p:txBody>
          <a:bodyPr wrap="none" rtlCol="0">
            <a:spAutoFit/>
          </a:bodyPr>
          <a:lstStyle/>
          <a:p>
            <a:r>
              <a:rPr lang="en-US"/>
              <a:t>50%  SLSTP student management, 50% individual research</a:t>
            </a:r>
          </a:p>
        </p:txBody>
      </p:sp>
      <p:pic>
        <p:nvPicPr>
          <p:cNvPr id="30" name="Picture 29">
            <a:extLst>
              <a:ext uri="{FF2B5EF4-FFF2-40B4-BE49-F238E27FC236}">
                <a16:creationId xmlns:a16="http://schemas.microsoft.com/office/drawing/2014/main" id="{BFFDABDB-1982-BF43-B650-9E00E080D6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69039" y="1845904"/>
            <a:ext cx="1714500" cy="2286000"/>
          </a:xfrm>
          <a:prstGeom prst="rect">
            <a:avLst/>
          </a:prstGeom>
        </p:spPr>
      </p:pic>
      <p:sp>
        <p:nvSpPr>
          <p:cNvPr id="23" name="TextBox 22">
            <a:extLst>
              <a:ext uri="{FF2B5EF4-FFF2-40B4-BE49-F238E27FC236}">
                <a16:creationId xmlns:a16="http://schemas.microsoft.com/office/drawing/2014/main" id="{7CC2B291-44D3-D142-858C-38A0FA23A8D2}"/>
              </a:ext>
            </a:extLst>
          </p:cNvPr>
          <p:cNvSpPr txBox="1"/>
          <p:nvPr/>
        </p:nvSpPr>
        <p:spPr>
          <a:xfrm>
            <a:off x="753293" y="1502019"/>
            <a:ext cx="3230051" cy="369332"/>
          </a:xfrm>
          <a:prstGeom prst="rect">
            <a:avLst/>
          </a:prstGeom>
          <a:noFill/>
        </p:spPr>
        <p:txBody>
          <a:bodyPr wrap="none" rtlCol="0">
            <a:spAutoFit/>
          </a:bodyPr>
          <a:lstStyle/>
          <a:p>
            <a:r>
              <a:rPr lang="en-US" dirty="0"/>
              <a:t>Hami Ray, Ph.D.	 Desi Bridges</a:t>
            </a:r>
          </a:p>
        </p:txBody>
      </p:sp>
      <p:sp>
        <p:nvSpPr>
          <p:cNvPr id="24" name="TextBox 23">
            <a:extLst>
              <a:ext uri="{FF2B5EF4-FFF2-40B4-BE49-F238E27FC236}">
                <a16:creationId xmlns:a16="http://schemas.microsoft.com/office/drawing/2014/main" id="{26BDDD93-6990-CD4A-981B-F1BDA95D3897}"/>
              </a:ext>
            </a:extLst>
          </p:cNvPr>
          <p:cNvSpPr txBox="1"/>
          <p:nvPr/>
        </p:nvSpPr>
        <p:spPr>
          <a:xfrm>
            <a:off x="803939" y="6059121"/>
            <a:ext cx="3468001" cy="369332"/>
          </a:xfrm>
          <a:prstGeom prst="rect">
            <a:avLst/>
          </a:prstGeom>
          <a:noFill/>
        </p:spPr>
        <p:txBody>
          <a:bodyPr wrap="none" rtlCol="0">
            <a:spAutoFit/>
          </a:bodyPr>
          <a:lstStyle/>
          <a:p>
            <a:r>
              <a:rPr lang="en-US"/>
              <a:t>Kim </a:t>
            </a:r>
            <a:r>
              <a:rPr lang="en-US" err="1"/>
              <a:t>Cadmes</a:t>
            </a:r>
            <a:r>
              <a:rPr lang="en-US"/>
              <a:t>	Elizabeth Keller</a:t>
            </a:r>
          </a:p>
        </p:txBody>
      </p:sp>
      <p:sp>
        <p:nvSpPr>
          <p:cNvPr id="25" name="Rectangle 24">
            <a:extLst>
              <a:ext uri="{FF2B5EF4-FFF2-40B4-BE49-F238E27FC236}">
                <a16:creationId xmlns:a16="http://schemas.microsoft.com/office/drawing/2014/main" id="{F8C98F53-33DF-534B-9357-B9070604A9B7}"/>
              </a:ext>
            </a:extLst>
          </p:cNvPr>
          <p:cNvSpPr/>
          <p:nvPr/>
        </p:nvSpPr>
        <p:spPr>
          <a:xfrm>
            <a:off x="1381031" y="932586"/>
            <a:ext cx="1611018" cy="552459"/>
          </a:xfrm>
          <a:prstGeom prst="rect">
            <a:avLst/>
          </a:prstGeom>
        </p:spPr>
        <p:txBody>
          <a:bodyPr wrap="none">
            <a:spAutoFit/>
          </a:bodyPr>
          <a:lstStyle/>
          <a:p>
            <a:pPr>
              <a:lnSpc>
                <a:spcPct val="170000"/>
              </a:lnSpc>
            </a:pPr>
            <a:r>
              <a:rPr lang="en-US" sz="2000" b="1"/>
              <a:t>Management</a:t>
            </a:r>
          </a:p>
        </p:txBody>
      </p:sp>
    </p:spTree>
    <p:extLst>
      <p:ext uri="{BB962C8B-B14F-4D97-AF65-F5344CB8AC3E}">
        <p14:creationId xmlns:p14="http://schemas.microsoft.com/office/powerpoint/2010/main" val="244507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5AD40181-5468-4E14-9C64-4B0A9E64EA7C}"/>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a:solidFill>
                  <a:srgbClr val="080808"/>
                </a:solidFill>
              </a:rPr>
              <a:t>Program Components</a:t>
            </a:r>
            <a:endParaRPr lang="en-US" sz="3600" b="1" kern="1200">
              <a:solidFill>
                <a:srgbClr val="080808"/>
              </a:solidFill>
              <a:latin typeface="+mj-lt"/>
              <a:ea typeface="+mj-ea"/>
              <a:cs typeface="+mj-cs"/>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7651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5AD40181-5468-4E14-9C64-4B0A9E64EA7C}"/>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a:solidFill>
                  <a:srgbClr val="080808"/>
                </a:solidFill>
              </a:rPr>
              <a:t>Research</a:t>
            </a:r>
            <a:br>
              <a:rPr lang="en-US" sz="3600">
                <a:solidFill>
                  <a:srgbClr val="080808"/>
                </a:solidFill>
              </a:rPr>
            </a:br>
            <a:br>
              <a:rPr lang="en-US" sz="3600"/>
            </a:br>
            <a:r>
              <a:rPr lang="en-US" sz="3600">
                <a:solidFill>
                  <a:srgbClr val="080808"/>
                </a:solidFill>
                <a:cs typeface="Calibri Light"/>
              </a:rPr>
              <a:t>80% Individual Mentor</a:t>
            </a:r>
            <a:br>
              <a:rPr lang="en-US" sz="3600">
                <a:solidFill>
                  <a:srgbClr val="080808"/>
                </a:solidFill>
                <a:cs typeface="Calibri Light"/>
              </a:rPr>
            </a:br>
            <a:r>
              <a:rPr lang="en-US" sz="3600">
                <a:solidFill>
                  <a:srgbClr val="080808"/>
                </a:solidFill>
                <a:cs typeface="Calibri Light"/>
              </a:rPr>
              <a:t>20% Team Project</a:t>
            </a:r>
            <a:endParaRPr lang="en-US" sz="3600" kern="1200">
              <a:solidFill>
                <a:srgbClr val="080808"/>
              </a:solidFill>
              <a:latin typeface="+mj-lt"/>
              <a:cs typeface="Calibri Light"/>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1830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87DB03-312F-49FA-8B1D-F63CAC0C2010}"/>
              </a:ext>
            </a:extLst>
          </p:cNvPr>
          <p:cNvSpPr/>
          <p:nvPr/>
        </p:nvSpPr>
        <p:spPr>
          <a:xfrm>
            <a:off x="-76200" y="0"/>
            <a:ext cx="12268200" cy="6848475"/>
          </a:xfrm>
          <a:prstGeom prst="rect">
            <a:avLst/>
          </a:prstGeom>
          <a:solidFill>
            <a:schemeClr val="bg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3AF1C04-45D0-4605-A684-F84C102D36F6}"/>
              </a:ext>
            </a:extLst>
          </p:cNvPr>
          <p:cNvPicPr>
            <a:picLocks noChangeAspect="1"/>
          </p:cNvPicPr>
          <p:nvPr/>
        </p:nvPicPr>
        <p:blipFill>
          <a:blip r:embed="rId2"/>
          <a:stretch>
            <a:fillRect/>
          </a:stretch>
        </p:blipFill>
        <p:spPr>
          <a:xfrm>
            <a:off x="601435" y="3674848"/>
            <a:ext cx="3967842" cy="2956357"/>
          </a:xfrm>
          <a:prstGeom prst="rect">
            <a:avLst/>
          </a:prstGeom>
        </p:spPr>
      </p:pic>
      <p:pic>
        <p:nvPicPr>
          <p:cNvPr id="4" name="Picture 4">
            <a:extLst>
              <a:ext uri="{FF2B5EF4-FFF2-40B4-BE49-F238E27FC236}">
                <a16:creationId xmlns:a16="http://schemas.microsoft.com/office/drawing/2014/main" id="{DD05CDFB-8FD2-454A-8E22-CEFD232E49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039" t="505" r="12335" b="-1182"/>
          <a:stretch/>
        </p:blipFill>
        <p:spPr>
          <a:xfrm>
            <a:off x="9126535" y="4191753"/>
            <a:ext cx="2464069" cy="1905412"/>
          </a:xfrm>
          <a:prstGeom prst="rect">
            <a:avLst/>
          </a:prstGeom>
        </p:spPr>
      </p:pic>
      <p:pic>
        <p:nvPicPr>
          <p:cNvPr id="5" name="Picture 5">
            <a:extLst>
              <a:ext uri="{FF2B5EF4-FFF2-40B4-BE49-F238E27FC236}">
                <a16:creationId xmlns:a16="http://schemas.microsoft.com/office/drawing/2014/main" id="{797E8D19-EEF9-4BBC-BB0C-538F65F30340}"/>
              </a:ext>
            </a:extLst>
          </p:cNvPr>
          <p:cNvPicPr>
            <a:picLocks noChangeAspect="1"/>
          </p:cNvPicPr>
          <p:nvPr/>
        </p:nvPicPr>
        <p:blipFill>
          <a:blip r:embed="rId4"/>
          <a:stretch>
            <a:fillRect/>
          </a:stretch>
        </p:blipFill>
        <p:spPr>
          <a:xfrm>
            <a:off x="5406116" y="4615664"/>
            <a:ext cx="3137807" cy="2234051"/>
          </a:xfrm>
          <a:prstGeom prst="rect">
            <a:avLst/>
          </a:prstGeom>
        </p:spPr>
      </p:pic>
      <p:pic>
        <p:nvPicPr>
          <p:cNvPr id="8" name="Picture 8">
            <a:extLst>
              <a:ext uri="{FF2B5EF4-FFF2-40B4-BE49-F238E27FC236}">
                <a16:creationId xmlns:a16="http://schemas.microsoft.com/office/drawing/2014/main" id="{BB10BD34-7E56-4BE4-BF28-40C77CD975CB}"/>
              </a:ext>
            </a:extLst>
          </p:cNvPr>
          <p:cNvPicPr>
            <a:picLocks noChangeAspect="1"/>
          </p:cNvPicPr>
          <p:nvPr/>
        </p:nvPicPr>
        <p:blipFill>
          <a:blip r:embed="rId5"/>
          <a:stretch>
            <a:fillRect/>
          </a:stretch>
        </p:blipFill>
        <p:spPr>
          <a:xfrm>
            <a:off x="125184" y="1393893"/>
            <a:ext cx="2890852" cy="1879470"/>
          </a:xfrm>
          <a:prstGeom prst="rect">
            <a:avLst/>
          </a:prstGeom>
        </p:spPr>
      </p:pic>
      <p:pic>
        <p:nvPicPr>
          <p:cNvPr id="9" name="Picture 9">
            <a:extLst>
              <a:ext uri="{FF2B5EF4-FFF2-40B4-BE49-F238E27FC236}">
                <a16:creationId xmlns:a16="http://schemas.microsoft.com/office/drawing/2014/main" id="{7CBF1AD1-68CE-4F47-BFAF-1CAAD5BB6AB0}"/>
              </a:ext>
            </a:extLst>
          </p:cNvPr>
          <p:cNvPicPr>
            <a:picLocks noChangeAspect="1"/>
          </p:cNvPicPr>
          <p:nvPr/>
        </p:nvPicPr>
        <p:blipFill>
          <a:blip r:embed="rId6"/>
          <a:stretch>
            <a:fillRect/>
          </a:stretch>
        </p:blipFill>
        <p:spPr>
          <a:xfrm>
            <a:off x="8603797" y="421143"/>
            <a:ext cx="3352800" cy="3136446"/>
          </a:xfrm>
          <a:prstGeom prst="rect">
            <a:avLst/>
          </a:prstGeom>
        </p:spPr>
      </p:pic>
      <p:sp>
        <p:nvSpPr>
          <p:cNvPr id="10" name="TextBox 9">
            <a:extLst>
              <a:ext uri="{FF2B5EF4-FFF2-40B4-BE49-F238E27FC236}">
                <a16:creationId xmlns:a16="http://schemas.microsoft.com/office/drawing/2014/main" id="{A633D9DB-D0CC-4C31-A2CC-BEEB88D1A450}"/>
              </a:ext>
            </a:extLst>
          </p:cNvPr>
          <p:cNvSpPr txBox="1"/>
          <p:nvPr/>
        </p:nvSpPr>
        <p:spPr>
          <a:xfrm>
            <a:off x="297997" y="289833"/>
            <a:ext cx="27432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accent1"/>
                </a:solidFill>
              </a:rPr>
              <a:t>Research Areas</a:t>
            </a:r>
            <a:endParaRPr lang="en-US" sz="2000">
              <a:solidFill>
                <a:schemeClr val="accent1"/>
              </a:solidFill>
              <a:cs typeface="Calibri"/>
            </a:endParaRPr>
          </a:p>
          <a:p>
            <a:pPr algn="ctr"/>
            <a:r>
              <a:rPr lang="en-US" sz="2800">
                <a:solidFill>
                  <a:schemeClr val="accent1"/>
                </a:solidFill>
                <a:cs typeface="Calibri"/>
              </a:rPr>
              <a:t>2021</a:t>
            </a:r>
          </a:p>
          <a:p>
            <a:endParaRPr lang="en-US">
              <a:cs typeface="Calibri"/>
            </a:endParaRPr>
          </a:p>
        </p:txBody>
      </p:sp>
      <p:pic>
        <p:nvPicPr>
          <p:cNvPr id="3" name="Picture 5">
            <a:extLst>
              <a:ext uri="{FF2B5EF4-FFF2-40B4-BE49-F238E27FC236}">
                <a16:creationId xmlns:a16="http://schemas.microsoft.com/office/drawing/2014/main" id="{ED04CC7C-3C7F-4BA9-BCEF-7D57BE9160AD}"/>
              </a:ext>
            </a:extLst>
          </p:cNvPr>
          <p:cNvPicPr>
            <a:picLocks noChangeAspect="1"/>
          </p:cNvPicPr>
          <p:nvPr/>
        </p:nvPicPr>
        <p:blipFill>
          <a:blip r:embed="rId7"/>
          <a:stretch>
            <a:fillRect/>
          </a:stretch>
        </p:blipFill>
        <p:spPr>
          <a:xfrm>
            <a:off x="4905375" y="2281450"/>
            <a:ext cx="2743200" cy="2009350"/>
          </a:xfrm>
          <a:prstGeom prst="rect">
            <a:avLst/>
          </a:prstGeom>
        </p:spPr>
      </p:pic>
      <p:pic>
        <p:nvPicPr>
          <p:cNvPr id="6" name="Picture 6">
            <a:extLst>
              <a:ext uri="{FF2B5EF4-FFF2-40B4-BE49-F238E27FC236}">
                <a16:creationId xmlns:a16="http://schemas.microsoft.com/office/drawing/2014/main" id="{5BE9AB71-FC58-47F6-8ED6-EDFD30A11F22}"/>
              </a:ext>
            </a:extLst>
          </p:cNvPr>
          <p:cNvPicPr>
            <a:picLocks noChangeAspect="1"/>
          </p:cNvPicPr>
          <p:nvPr/>
        </p:nvPicPr>
        <p:blipFill>
          <a:blip r:embed="rId8"/>
          <a:stretch>
            <a:fillRect/>
          </a:stretch>
        </p:blipFill>
        <p:spPr>
          <a:xfrm>
            <a:off x="3810000" y="144473"/>
            <a:ext cx="2743200" cy="1787505"/>
          </a:xfrm>
          <a:prstGeom prst="rect">
            <a:avLst/>
          </a:prstGeom>
        </p:spPr>
      </p:pic>
      <p:sp>
        <p:nvSpPr>
          <p:cNvPr id="13" name="TextBox 12">
            <a:extLst>
              <a:ext uri="{FF2B5EF4-FFF2-40B4-BE49-F238E27FC236}">
                <a16:creationId xmlns:a16="http://schemas.microsoft.com/office/drawing/2014/main" id="{CDF0DF16-790D-471A-811A-BABF9377CD7E}"/>
              </a:ext>
            </a:extLst>
          </p:cNvPr>
          <p:cNvSpPr txBox="1"/>
          <p:nvPr/>
        </p:nvSpPr>
        <p:spPr>
          <a:xfrm>
            <a:off x="3819525" y="1615168"/>
            <a:ext cx="2743200" cy="369332"/>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Behavior Analysis</a:t>
            </a:r>
          </a:p>
        </p:txBody>
      </p:sp>
      <p:sp>
        <p:nvSpPr>
          <p:cNvPr id="14" name="TextBox 13">
            <a:extLst>
              <a:ext uri="{FF2B5EF4-FFF2-40B4-BE49-F238E27FC236}">
                <a16:creationId xmlns:a16="http://schemas.microsoft.com/office/drawing/2014/main" id="{0995F0B1-D888-4B38-A6B8-A641A4BAE27F}"/>
              </a:ext>
            </a:extLst>
          </p:cNvPr>
          <p:cNvSpPr txBox="1"/>
          <p:nvPr/>
        </p:nvSpPr>
        <p:spPr>
          <a:xfrm>
            <a:off x="112100" y="3003444"/>
            <a:ext cx="2914650" cy="369332"/>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Neuro-Immunology</a:t>
            </a:r>
          </a:p>
        </p:txBody>
      </p:sp>
      <p:sp>
        <p:nvSpPr>
          <p:cNvPr id="15" name="TextBox 14">
            <a:extLst>
              <a:ext uri="{FF2B5EF4-FFF2-40B4-BE49-F238E27FC236}">
                <a16:creationId xmlns:a16="http://schemas.microsoft.com/office/drawing/2014/main" id="{95A77BF1-F70C-4217-8942-D360CA777563}"/>
              </a:ext>
            </a:extLst>
          </p:cNvPr>
          <p:cNvSpPr txBox="1"/>
          <p:nvPr/>
        </p:nvSpPr>
        <p:spPr>
          <a:xfrm>
            <a:off x="4908096" y="2227489"/>
            <a:ext cx="2743200" cy="369332"/>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Synthetic Biology</a:t>
            </a:r>
          </a:p>
        </p:txBody>
      </p:sp>
      <p:sp>
        <p:nvSpPr>
          <p:cNvPr id="16" name="TextBox 15">
            <a:extLst>
              <a:ext uri="{FF2B5EF4-FFF2-40B4-BE49-F238E27FC236}">
                <a16:creationId xmlns:a16="http://schemas.microsoft.com/office/drawing/2014/main" id="{4ED1BA2D-F08B-4F8D-B5DA-11CF208B9B28}"/>
              </a:ext>
            </a:extLst>
          </p:cNvPr>
          <p:cNvSpPr txBox="1"/>
          <p:nvPr/>
        </p:nvSpPr>
        <p:spPr>
          <a:xfrm>
            <a:off x="598713" y="6459310"/>
            <a:ext cx="3971925" cy="378857"/>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Payload Development</a:t>
            </a:r>
            <a:endParaRPr lang="en-US">
              <a:cs typeface="Calibri"/>
            </a:endParaRPr>
          </a:p>
        </p:txBody>
      </p:sp>
      <p:sp>
        <p:nvSpPr>
          <p:cNvPr id="17" name="TextBox 16">
            <a:extLst>
              <a:ext uri="{FF2B5EF4-FFF2-40B4-BE49-F238E27FC236}">
                <a16:creationId xmlns:a16="http://schemas.microsoft.com/office/drawing/2014/main" id="{DB64C6FF-A4F1-4244-AB4E-7D7FC0126C26}"/>
              </a:ext>
            </a:extLst>
          </p:cNvPr>
          <p:cNvSpPr txBox="1"/>
          <p:nvPr/>
        </p:nvSpPr>
        <p:spPr>
          <a:xfrm>
            <a:off x="5411559" y="4567916"/>
            <a:ext cx="3133725" cy="369332"/>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Microbial Biology and Modeling</a:t>
            </a:r>
            <a:endParaRPr lang="en-US" dirty="0">
              <a:cs typeface="Calibri"/>
            </a:endParaRPr>
          </a:p>
        </p:txBody>
      </p:sp>
      <p:sp>
        <p:nvSpPr>
          <p:cNvPr id="18" name="TextBox 17">
            <a:extLst>
              <a:ext uri="{FF2B5EF4-FFF2-40B4-BE49-F238E27FC236}">
                <a16:creationId xmlns:a16="http://schemas.microsoft.com/office/drawing/2014/main" id="{6B6FF4C5-FDBD-4BF0-985F-1267320D8608}"/>
              </a:ext>
            </a:extLst>
          </p:cNvPr>
          <p:cNvSpPr txBox="1"/>
          <p:nvPr/>
        </p:nvSpPr>
        <p:spPr>
          <a:xfrm>
            <a:off x="8606515" y="50344"/>
            <a:ext cx="3352800" cy="369332"/>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Life Detection</a:t>
            </a:r>
            <a:endParaRPr lang="en-US">
              <a:cs typeface="Calibri"/>
            </a:endParaRPr>
          </a:p>
        </p:txBody>
      </p:sp>
      <p:sp>
        <p:nvSpPr>
          <p:cNvPr id="19" name="TextBox 18">
            <a:extLst>
              <a:ext uri="{FF2B5EF4-FFF2-40B4-BE49-F238E27FC236}">
                <a16:creationId xmlns:a16="http://schemas.microsoft.com/office/drawing/2014/main" id="{3B0C6E18-EBED-4BFE-9E02-20CDFBFE16F4}"/>
              </a:ext>
            </a:extLst>
          </p:cNvPr>
          <p:cNvSpPr txBox="1"/>
          <p:nvPr/>
        </p:nvSpPr>
        <p:spPr>
          <a:xfrm>
            <a:off x="9127669" y="6101440"/>
            <a:ext cx="2498271" cy="369332"/>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Space Systems Biology</a:t>
            </a:r>
            <a:endParaRPr lang="en-US">
              <a:cs typeface="Calibri"/>
            </a:endParaRPr>
          </a:p>
        </p:txBody>
      </p:sp>
    </p:spTree>
    <p:extLst>
      <p:ext uri="{BB962C8B-B14F-4D97-AF65-F5344CB8AC3E}">
        <p14:creationId xmlns:p14="http://schemas.microsoft.com/office/powerpoint/2010/main" val="3704321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99289-E4C0-E84D-9280-95C9ECC8F06C}"/>
              </a:ext>
            </a:extLst>
          </p:cNvPr>
          <p:cNvSpPr>
            <a:spLocks noGrp="1"/>
          </p:cNvSpPr>
          <p:nvPr>
            <p:ph type="title"/>
          </p:nvPr>
        </p:nvSpPr>
        <p:spPr>
          <a:xfrm>
            <a:off x="195684" y="102863"/>
            <a:ext cx="11493661" cy="590931"/>
          </a:xfrm>
        </p:spPr>
        <p:txBody>
          <a:bodyPr/>
          <a:lstStyle/>
          <a:p>
            <a:r>
              <a:rPr lang="en-US" sz="3600" dirty="0"/>
              <a:t>SLSTP 2021 Mentors</a:t>
            </a:r>
          </a:p>
        </p:txBody>
      </p:sp>
      <p:sp>
        <p:nvSpPr>
          <p:cNvPr id="2" name="Slide Number Placeholder 1">
            <a:extLst>
              <a:ext uri="{FF2B5EF4-FFF2-40B4-BE49-F238E27FC236}">
                <a16:creationId xmlns:a16="http://schemas.microsoft.com/office/drawing/2014/main" id="{0E71D914-715C-2543-A34B-89BEF5DD266B}"/>
              </a:ext>
            </a:extLst>
          </p:cNvPr>
          <p:cNvSpPr>
            <a:spLocks noGrp="1"/>
          </p:cNvSpPr>
          <p:nvPr>
            <p:ph type="sldNum" sz="quarter" idx="12"/>
          </p:nvPr>
        </p:nvSpPr>
        <p:spPr/>
        <p:txBody>
          <a:bodyPr/>
          <a:lstStyle/>
          <a:p>
            <a:fld id="{2E8C51FE-49D9-314D-9957-ABBF7DDE8782}" type="slidenum">
              <a:rPr lang="en-US" smtClean="0"/>
              <a:pPr/>
              <a:t>15</a:t>
            </a:fld>
            <a:endParaRPr lang="en-US"/>
          </a:p>
        </p:txBody>
      </p:sp>
      <p:grpSp>
        <p:nvGrpSpPr>
          <p:cNvPr id="10" name="Group 9">
            <a:extLst>
              <a:ext uri="{FF2B5EF4-FFF2-40B4-BE49-F238E27FC236}">
                <a16:creationId xmlns:a16="http://schemas.microsoft.com/office/drawing/2014/main" id="{65C471DD-E3AE-0D4D-89FD-CCDDDD1A1FE5}"/>
              </a:ext>
            </a:extLst>
          </p:cNvPr>
          <p:cNvGrpSpPr/>
          <p:nvPr/>
        </p:nvGrpSpPr>
        <p:grpSpPr>
          <a:xfrm>
            <a:off x="676190" y="693794"/>
            <a:ext cx="11013155" cy="2670580"/>
            <a:chOff x="676190" y="996883"/>
            <a:chExt cx="11013155" cy="2670580"/>
          </a:xfrm>
        </p:grpSpPr>
        <p:pic>
          <p:nvPicPr>
            <p:cNvPr id="3074" name="Picture 2">
              <a:extLst>
                <a:ext uri="{FF2B5EF4-FFF2-40B4-BE49-F238E27FC236}">
                  <a16:creationId xmlns:a16="http://schemas.microsoft.com/office/drawing/2014/main" id="{319399BC-8696-8149-86CC-4A990F10C7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190" y="996883"/>
              <a:ext cx="1811671"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810482-49FA-1E46-B7A8-C9623344FE76}"/>
                </a:ext>
              </a:extLst>
            </p:cNvPr>
            <p:cNvSpPr txBox="1"/>
            <p:nvPr/>
          </p:nvSpPr>
          <p:spPr>
            <a:xfrm>
              <a:off x="749425" y="3298131"/>
              <a:ext cx="1638269" cy="369332"/>
            </a:xfrm>
            <a:prstGeom prst="rect">
              <a:avLst/>
            </a:prstGeom>
            <a:noFill/>
          </p:spPr>
          <p:txBody>
            <a:bodyPr wrap="none" rtlCol="0">
              <a:spAutoFit/>
            </a:bodyPr>
            <a:lstStyle/>
            <a:p>
              <a:r>
                <a:rPr lang="en-US" dirty="0">
                  <a:solidFill>
                    <a:schemeClr val="bg1"/>
                  </a:solidFill>
                </a:rPr>
                <a:t>Jared </a:t>
              </a:r>
              <a:r>
                <a:rPr lang="en-US" dirty="0" err="1">
                  <a:solidFill>
                    <a:schemeClr val="bg1"/>
                  </a:solidFill>
                </a:rPr>
                <a:t>Broddrick</a:t>
              </a:r>
              <a:endParaRPr lang="en-US" dirty="0">
                <a:solidFill>
                  <a:schemeClr val="bg1"/>
                </a:solidFill>
              </a:endParaRPr>
            </a:p>
          </p:txBody>
        </p:sp>
        <p:sp>
          <p:nvSpPr>
            <p:cNvPr id="6" name="Rectangle 5">
              <a:extLst>
                <a:ext uri="{FF2B5EF4-FFF2-40B4-BE49-F238E27FC236}">
                  <a16:creationId xmlns:a16="http://schemas.microsoft.com/office/drawing/2014/main" id="{ACEB050D-7DBC-0547-A850-0FE682D85FAC}"/>
                </a:ext>
              </a:extLst>
            </p:cNvPr>
            <p:cNvSpPr/>
            <p:nvPr/>
          </p:nvSpPr>
          <p:spPr>
            <a:xfrm>
              <a:off x="2967855" y="3298131"/>
              <a:ext cx="2146742" cy="369332"/>
            </a:xfrm>
            <a:prstGeom prst="rect">
              <a:avLst/>
            </a:prstGeom>
          </p:spPr>
          <p:txBody>
            <a:bodyPr wrap="none">
              <a:spAutoFit/>
            </a:bodyPr>
            <a:lstStyle/>
            <a:p>
              <a:r>
                <a:rPr lang="en-US" dirty="0" err="1">
                  <a:solidFill>
                    <a:schemeClr val="bg1"/>
                  </a:solidFill>
                  <a:latin typeface="Avenir" panose="02000503020000020003" pitchFamily="2" charset="0"/>
                </a:rPr>
                <a:t>Egle</a:t>
              </a:r>
              <a:r>
                <a:rPr lang="en-US" dirty="0">
                  <a:solidFill>
                    <a:schemeClr val="bg1"/>
                  </a:solidFill>
                  <a:latin typeface="Avenir" panose="02000503020000020003" pitchFamily="2" charset="0"/>
                </a:rPr>
                <a:t> </a:t>
              </a:r>
              <a:r>
                <a:rPr lang="en-US" dirty="0" err="1">
                  <a:solidFill>
                    <a:schemeClr val="bg1"/>
                  </a:solidFill>
                  <a:latin typeface="Avenir" panose="02000503020000020003" pitchFamily="2" charset="0"/>
                </a:rPr>
                <a:t>Cekanaviciute</a:t>
              </a:r>
              <a:r>
                <a:rPr lang="en-US" dirty="0">
                  <a:solidFill>
                    <a:schemeClr val="bg1"/>
                  </a:solidFill>
                  <a:latin typeface="Avenir" panose="02000503020000020003" pitchFamily="2" charset="0"/>
                </a:rPr>
                <a:t>​</a:t>
              </a:r>
              <a:endParaRPr lang="en-US" dirty="0">
                <a:solidFill>
                  <a:schemeClr val="bg1"/>
                </a:solidFill>
              </a:endParaRPr>
            </a:p>
          </p:txBody>
        </p:sp>
        <p:pic>
          <p:nvPicPr>
            <p:cNvPr id="3078" name="Picture 6">
              <a:extLst>
                <a:ext uri="{FF2B5EF4-FFF2-40B4-BE49-F238E27FC236}">
                  <a16:creationId xmlns:a16="http://schemas.microsoft.com/office/drawing/2014/main" id="{168E084F-9D81-6642-84BA-D0EB448CBA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820" y="996883"/>
              <a:ext cx="1765871"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A7ACD9-14A3-AF49-ACBC-3B3EB515EF02}"/>
                </a:ext>
              </a:extLst>
            </p:cNvPr>
            <p:cNvSpPr/>
            <p:nvPr/>
          </p:nvSpPr>
          <p:spPr>
            <a:xfrm>
              <a:off x="5370175" y="3298131"/>
              <a:ext cx="1791516" cy="369332"/>
            </a:xfrm>
            <a:prstGeom prst="rect">
              <a:avLst/>
            </a:prstGeom>
          </p:spPr>
          <p:txBody>
            <a:bodyPr wrap="none">
              <a:spAutoFit/>
            </a:bodyPr>
            <a:lstStyle/>
            <a:p>
              <a:r>
                <a:rPr lang="en-US" dirty="0">
                  <a:solidFill>
                    <a:schemeClr val="bg1"/>
                  </a:solidFill>
                  <a:latin typeface="Avenir" panose="02000503020000020003" pitchFamily="2" charset="0"/>
                </a:rPr>
                <a:t>Craig </a:t>
              </a:r>
              <a:r>
                <a:rPr lang="en-US" dirty="0" err="1">
                  <a:solidFill>
                    <a:schemeClr val="bg1"/>
                  </a:solidFill>
                  <a:latin typeface="Avenir" panose="02000503020000020003" pitchFamily="2" charset="0"/>
                </a:rPr>
                <a:t>Everroad</a:t>
              </a:r>
              <a:r>
                <a:rPr lang="en-US" dirty="0">
                  <a:solidFill>
                    <a:schemeClr val="bg1"/>
                  </a:solidFill>
                  <a:latin typeface="Avenir" panose="02000503020000020003" pitchFamily="2" charset="0"/>
                </a:rPr>
                <a:t> </a:t>
              </a:r>
              <a:endParaRPr lang="en-US" dirty="0">
                <a:solidFill>
                  <a:schemeClr val="bg1"/>
                </a:solidFill>
              </a:endParaRPr>
            </a:p>
          </p:txBody>
        </p:sp>
        <p:pic>
          <p:nvPicPr>
            <p:cNvPr id="3080" name="Picture 8">
              <a:extLst>
                <a:ext uri="{FF2B5EF4-FFF2-40B4-BE49-F238E27FC236}">
                  <a16:creationId xmlns:a16="http://schemas.microsoft.com/office/drawing/2014/main" id="{82CDA96F-B889-224E-B0A3-5AA2001E51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5135" y="996883"/>
              <a:ext cx="1599618"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FC47E17-6608-9B44-B3B2-68145167668A}"/>
                </a:ext>
              </a:extLst>
            </p:cNvPr>
            <p:cNvSpPr/>
            <p:nvPr/>
          </p:nvSpPr>
          <p:spPr>
            <a:xfrm>
              <a:off x="7417269" y="3298131"/>
              <a:ext cx="2002471" cy="369332"/>
            </a:xfrm>
            <a:prstGeom prst="rect">
              <a:avLst/>
            </a:prstGeom>
          </p:spPr>
          <p:txBody>
            <a:bodyPr wrap="none">
              <a:spAutoFit/>
            </a:bodyPr>
            <a:lstStyle/>
            <a:p>
              <a:r>
                <a:rPr lang="en-US" dirty="0">
                  <a:solidFill>
                    <a:schemeClr val="bg1"/>
                  </a:solidFill>
                  <a:latin typeface="Avenir" panose="02000503020000020003" pitchFamily="2" charset="0"/>
                </a:rPr>
                <a:t>Jonathan </a:t>
              </a:r>
              <a:r>
                <a:rPr lang="en-US" dirty="0" err="1">
                  <a:solidFill>
                    <a:schemeClr val="bg1"/>
                  </a:solidFill>
                  <a:latin typeface="Avenir" panose="02000503020000020003" pitchFamily="2" charset="0"/>
                </a:rPr>
                <a:t>Galazka</a:t>
              </a:r>
              <a:endParaRPr lang="en-US" dirty="0">
                <a:solidFill>
                  <a:schemeClr val="bg1"/>
                </a:solidFill>
              </a:endParaRPr>
            </a:p>
          </p:txBody>
        </p:sp>
        <p:pic>
          <p:nvPicPr>
            <p:cNvPr id="3082" name="Picture 10">
              <a:extLst>
                <a:ext uri="{FF2B5EF4-FFF2-40B4-BE49-F238E27FC236}">
                  <a16:creationId xmlns:a16="http://schemas.microsoft.com/office/drawing/2014/main" id="{F52B29F8-7D0C-A24D-9734-E55CB553E3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28197" y="996883"/>
              <a:ext cx="2061148"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D8B397-13AA-DE4A-BE46-0CC5FD51FBF7}"/>
                </a:ext>
              </a:extLst>
            </p:cNvPr>
            <p:cNvSpPr/>
            <p:nvPr/>
          </p:nvSpPr>
          <p:spPr>
            <a:xfrm>
              <a:off x="9896959" y="3298131"/>
              <a:ext cx="1545616" cy="369332"/>
            </a:xfrm>
            <a:prstGeom prst="rect">
              <a:avLst/>
            </a:prstGeom>
          </p:spPr>
          <p:txBody>
            <a:bodyPr wrap="none">
              <a:spAutoFit/>
            </a:bodyPr>
            <a:lstStyle/>
            <a:p>
              <a:r>
                <a:rPr lang="en-US" dirty="0">
                  <a:solidFill>
                    <a:schemeClr val="bg1"/>
                  </a:solidFill>
                  <a:latin typeface="Avenir" panose="02000503020000020003" pitchFamily="2" charset="0"/>
                </a:rPr>
                <a:t>Diana Gentry</a:t>
              </a:r>
              <a:endParaRPr lang="en-US" dirty="0">
                <a:solidFill>
                  <a:schemeClr val="bg1"/>
                </a:solidFill>
              </a:endParaRPr>
            </a:p>
          </p:txBody>
        </p:sp>
      </p:grpSp>
      <p:pic>
        <p:nvPicPr>
          <p:cNvPr id="3084" name="Picture 12">
            <a:extLst>
              <a:ext uri="{FF2B5EF4-FFF2-40B4-BE49-F238E27FC236}">
                <a16:creationId xmlns:a16="http://schemas.microsoft.com/office/drawing/2014/main" id="{7F2E151A-6E93-064F-BD1C-9641919EDB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1716" y="3570725"/>
            <a:ext cx="1632857" cy="2286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25C03C3-4AF7-9444-8A30-AB1038D4E523}"/>
              </a:ext>
            </a:extLst>
          </p:cNvPr>
          <p:cNvSpPr/>
          <p:nvPr/>
        </p:nvSpPr>
        <p:spPr>
          <a:xfrm>
            <a:off x="791080" y="5847310"/>
            <a:ext cx="1444626" cy="369332"/>
          </a:xfrm>
          <a:prstGeom prst="rect">
            <a:avLst/>
          </a:prstGeom>
        </p:spPr>
        <p:txBody>
          <a:bodyPr wrap="none">
            <a:spAutoFit/>
          </a:bodyPr>
          <a:lstStyle/>
          <a:p>
            <a:r>
              <a:rPr lang="en-US" dirty="0">
                <a:solidFill>
                  <a:schemeClr val="bg1"/>
                </a:solidFill>
                <a:latin typeface="Avenir" panose="02000503020000020003" pitchFamily="2" charset="0"/>
              </a:rPr>
              <a:t>John Hogan</a:t>
            </a:r>
            <a:endParaRPr lang="en-US" dirty="0">
              <a:solidFill>
                <a:schemeClr val="bg1"/>
              </a:solidFill>
            </a:endParaRPr>
          </a:p>
        </p:txBody>
      </p:sp>
      <p:pic>
        <p:nvPicPr>
          <p:cNvPr id="3086" name="Picture 14">
            <a:extLst>
              <a:ext uri="{FF2B5EF4-FFF2-40B4-BE49-F238E27FC236}">
                <a16:creationId xmlns:a16="http://schemas.microsoft.com/office/drawing/2014/main" id="{4A1BBA82-1863-AD4D-9AE2-6FAE079CAA5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20327" y="3570725"/>
            <a:ext cx="1910790"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9E4F922-B67F-1948-834F-DE5A3BBA101B}"/>
              </a:ext>
            </a:extLst>
          </p:cNvPr>
          <p:cNvSpPr/>
          <p:nvPr/>
        </p:nvSpPr>
        <p:spPr>
          <a:xfrm>
            <a:off x="3102395" y="5847310"/>
            <a:ext cx="1342034" cy="369332"/>
          </a:xfrm>
          <a:prstGeom prst="rect">
            <a:avLst/>
          </a:prstGeom>
        </p:spPr>
        <p:txBody>
          <a:bodyPr wrap="none">
            <a:spAutoFit/>
          </a:bodyPr>
          <a:lstStyle/>
          <a:p>
            <a:r>
              <a:rPr lang="en-US" dirty="0">
                <a:solidFill>
                  <a:schemeClr val="bg1"/>
                </a:solidFill>
                <a:latin typeface="Avenir" panose="02000503020000020003" pitchFamily="2" charset="0"/>
              </a:rPr>
              <a:t>Jessica Lee</a:t>
            </a:r>
            <a:endParaRPr lang="en-US" dirty="0">
              <a:solidFill>
                <a:schemeClr val="bg1"/>
              </a:solidFill>
            </a:endParaRPr>
          </a:p>
        </p:txBody>
      </p:sp>
      <p:pic>
        <p:nvPicPr>
          <p:cNvPr id="3088" name="Picture 16">
            <a:extLst>
              <a:ext uri="{FF2B5EF4-FFF2-40B4-BE49-F238E27FC236}">
                <a16:creationId xmlns:a16="http://schemas.microsoft.com/office/drawing/2014/main" id="{4594582D-AABF-8742-8324-F668428D97B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06871" y="3570725"/>
            <a:ext cx="2692831"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DC90BE7-0E1F-E440-82F3-A2D91060DF25}"/>
              </a:ext>
            </a:extLst>
          </p:cNvPr>
          <p:cNvSpPr/>
          <p:nvPr/>
        </p:nvSpPr>
        <p:spPr>
          <a:xfrm>
            <a:off x="9920103" y="8397583"/>
            <a:ext cx="2128147" cy="2286000"/>
          </a:xfrm>
          <a:prstGeom prst="rect">
            <a:avLst/>
          </a:prstGeom>
        </p:spPr>
        <p:txBody>
          <a:bodyPr wrap="none">
            <a:spAutoFit/>
          </a:bodyPr>
          <a:lstStyle/>
          <a:p>
            <a:r>
              <a:rPr lang="en-US" dirty="0">
                <a:solidFill>
                  <a:schemeClr val="bg1"/>
                </a:solidFill>
                <a:latin typeface="Avenir" panose="02000503020000020003" pitchFamily="2" charset="0"/>
              </a:rPr>
              <a:t>Sergio Santa Maria</a:t>
            </a:r>
            <a:endParaRPr lang="en-US" dirty="0">
              <a:solidFill>
                <a:schemeClr val="bg1"/>
              </a:solidFill>
            </a:endParaRPr>
          </a:p>
        </p:txBody>
      </p:sp>
      <p:pic>
        <p:nvPicPr>
          <p:cNvPr id="3090" name="Picture 18">
            <a:extLst>
              <a:ext uri="{FF2B5EF4-FFF2-40B4-BE49-F238E27FC236}">
                <a16:creationId xmlns:a16="http://schemas.microsoft.com/office/drawing/2014/main" id="{0F8C5C99-1932-894C-BEA7-26ABE4826C4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75456" y="3570725"/>
            <a:ext cx="1689919"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EA225EA-ED76-ED43-B093-7B83068229C8}"/>
              </a:ext>
            </a:extLst>
          </p:cNvPr>
          <p:cNvSpPr/>
          <p:nvPr/>
        </p:nvSpPr>
        <p:spPr>
          <a:xfrm>
            <a:off x="7880060" y="5847310"/>
            <a:ext cx="2016899" cy="369332"/>
          </a:xfrm>
          <a:prstGeom prst="rect">
            <a:avLst/>
          </a:prstGeom>
        </p:spPr>
        <p:txBody>
          <a:bodyPr wrap="none">
            <a:spAutoFit/>
          </a:bodyPr>
          <a:lstStyle/>
          <a:p>
            <a:r>
              <a:rPr lang="en-US" dirty="0">
                <a:solidFill>
                  <a:schemeClr val="bg1"/>
                </a:solidFill>
                <a:latin typeface="Avenir" panose="02000503020000020003" pitchFamily="2" charset="0"/>
              </a:rPr>
              <a:t>Stephanie </a:t>
            </a:r>
            <a:r>
              <a:rPr lang="en-US" dirty="0" err="1">
                <a:solidFill>
                  <a:schemeClr val="bg1"/>
                </a:solidFill>
                <a:latin typeface="Avenir" panose="02000503020000020003" pitchFamily="2" charset="0"/>
              </a:rPr>
              <a:t>Puukila</a:t>
            </a:r>
            <a:endParaRPr lang="en-US" dirty="0">
              <a:solidFill>
                <a:schemeClr val="bg1"/>
              </a:solidFill>
            </a:endParaRPr>
          </a:p>
        </p:txBody>
      </p:sp>
      <p:sp>
        <p:nvSpPr>
          <p:cNvPr id="25" name="Rectangle 24">
            <a:extLst>
              <a:ext uri="{FF2B5EF4-FFF2-40B4-BE49-F238E27FC236}">
                <a16:creationId xmlns:a16="http://schemas.microsoft.com/office/drawing/2014/main" id="{1CF49D63-B1C5-8B46-9B45-63031446E40F}"/>
              </a:ext>
            </a:extLst>
          </p:cNvPr>
          <p:cNvSpPr/>
          <p:nvPr/>
        </p:nvSpPr>
        <p:spPr>
          <a:xfrm>
            <a:off x="5164162" y="5847310"/>
            <a:ext cx="2128147" cy="369332"/>
          </a:xfrm>
          <a:prstGeom prst="rect">
            <a:avLst/>
          </a:prstGeom>
        </p:spPr>
        <p:txBody>
          <a:bodyPr wrap="none">
            <a:spAutoFit/>
          </a:bodyPr>
          <a:lstStyle/>
          <a:p>
            <a:r>
              <a:rPr lang="en-US" dirty="0">
                <a:solidFill>
                  <a:schemeClr val="bg1"/>
                </a:solidFill>
                <a:latin typeface="Avenir" panose="02000503020000020003" pitchFamily="2" charset="0"/>
              </a:rPr>
              <a:t>Sergio Santa Maria</a:t>
            </a:r>
            <a:endParaRPr lang="en-US" dirty="0">
              <a:solidFill>
                <a:schemeClr val="bg1"/>
              </a:solidFill>
            </a:endParaRPr>
          </a:p>
        </p:txBody>
      </p:sp>
      <p:pic>
        <p:nvPicPr>
          <p:cNvPr id="24" name="Picture 4">
            <a:extLst>
              <a:ext uri="{FF2B5EF4-FFF2-40B4-BE49-F238E27FC236}">
                <a16:creationId xmlns:a16="http://schemas.microsoft.com/office/drawing/2014/main" id="{A9E7F4BD-BFD8-764E-9544-67D498C66E2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141130" y="3570725"/>
            <a:ext cx="1694474" cy="2286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BEDF091-5C30-8448-A57A-7D5ED3DDB333}"/>
              </a:ext>
            </a:extLst>
          </p:cNvPr>
          <p:cNvSpPr/>
          <p:nvPr/>
        </p:nvSpPr>
        <p:spPr>
          <a:xfrm>
            <a:off x="10379976" y="5847310"/>
            <a:ext cx="1062599" cy="369332"/>
          </a:xfrm>
          <a:prstGeom prst="rect">
            <a:avLst/>
          </a:prstGeom>
        </p:spPr>
        <p:txBody>
          <a:bodyPr wrap="none">
            <a:spAutoFit/>
          </a:bodyPr>
          <a:lstStyle/>
          <a:p>
            <a:r>
              <a:rPr lang="en-US" dirty="0">
                <a:solidFill>
                  <a:schemeClr val="bg1"/>
                </a:solidFill>
                <a:latin typeface="Avenir" panose="02000503020000020003" pitchFamily="2" charset="0"/>
              </a:rPr>
              <a:t>Diana Ly</a:t>
            </a:r>
            <a:endParaRPr lang="en-US" dirty="0">
              <a:solidFill>
                <a:schemeClr val="bg1"/>
              </a:solidFill>
            </a:endParaRPr>
          </a:p>
        </p:txBody>
      </p:sp>
      <p:pic>
        <p:nvPicPr>
          <p:cNvPr id="1026" name="Picture 2">
            <a:extLst>
              <a:ext uri="{FF2B5EF4-FFF2-40B4-BE49-F238E27FC236}">
                <a16:creationId xmlns:a16="http://schemas.microsoft.com/office/drawing/2014/main" id="{0E008562-E10E-CA4B-8322-B4C40E0C05C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125412" y="693794"/>
            <a:ext cx="163285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87ECE-D79F-4159-8A9C-B0408D3C5951}"/>
              </a:ext>
            </a:extLst>
          </p:cNvPr>
          <p:cNvSpPr>
            <a:spLocks noGrp="1"/>
          </p:cNvSpPr>
          <p:nvPr>
            <p:ph type="title"/>
          </p:nvPr>
        </p:nvSpPr>
        <p:spPr>
          <a:xfrm>
            <a:off x="1075767" y="1188637"/>
            <a:ext cx="2988234" cy="4480726"/>
          </a:xfrm>
        </p:spPr>
        <p:txBody>
          <a:bodyPr>
            <a:normAutofit/>
          </a:bodyPr>
          <a:lstStyle/>
          <a:p>
            <a:pPr algn="r"/>
            <a:r>
              <a:rPr lang="en-US" sz="3600" dirty="0">
                <a:cs typeface="Calibri Light"/>
              </a:rPr>
              <a:t>Program Requirements</a:t>
            </a:r>
            <a:endParaRPr lang="en-US" sz="36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82FD0A-2514-4681-99F0-A1557E5AD9FA}"/>
              </a:ext>
            </a:extLst>
          </p:cNvPr>
          <p:cNvSpPr>
            <a:spLocks noGrp="1"/>
          </p:cNvSpPr>
          <p:nvPr>
            <p:ph idx="1"/>
          </p:nvPr>
        </p:nvSpPr>
        <p:spPr>
          <a:xfrm>
            <a:off x="5255260" y="1648870"/>
            <a:ext cx="4702848" cy="3560260"/>
          </a:xfrm>
        </p:spPr>
        <p:txBody>
          <a:bodyPr vert="horz" lIns="91440" tIns="45720" rIns="91440" bIns="45720" rtlCol="0" anchor="ctr">
            <a:normAutofit/>
          </a:bodyPr>
          <a:lstStyle/>
          <a:p>
            <a:r>
              <a:rPr lang="en-US" sz="2400" dirty="0">
                <a:cs typeface="Calibri"/>
              </a:rPr>
              <a:t>Midterm Oral Presentation </a:t>
            </a:r>
          </a:p>
          <a:p>
            <a:r>
              <a:rPr lang="en-US" sz="2400" dirty="0">
                <a:cs typeface="Calibri"/>
              </a:rPr>
              <a:t>Final Oral Presentation</a:t>
            </a:r>
          </a:p>
          <a:p>
            <a:r>
              <a:rPr lang="en-US" sz="2400" dirty="0">
                <a:cs typeface="Calibri"/>
              </a:rPr>
              <a:t>Final Paper in the form of a scientific journal manuscript</a:t>
            </a:r>
          </a:p>
          <a:p>
            <a:r>
              <a:rPr lang="en-US" sz="2400" dirty="0">
                <a:cs typeface="Calibri"/>
              </a:rPr>
              <a:t>Submission of an abstract to a scientific conference</a:t>
            </a:r>
          </a:p>
          <a:p>
            <a:r>
              <a:rPr lang="en-US" sz="2400" dirty="0">
                <a:cs typeface="Calibri"/>
              </a:rPr>
              <a:t>Group project proposal/paper</a:t>
            </a:r>
          </a:p>
        </p:txBody>
      </p:sp>
    </p:spTree>
    <p:extLst>
      <p:ext uri="{BB962C8B-B14F-4D97-AF65-F5344CB8AC3E}">
        <p14:creationId xmlns:p14="http://schemas.microsoft.com/office/powerpoint/2010/main" val="172316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5" name="Rectangle 140">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A letter from the Chief of the NASA Ames Wind Tunnel Division | NASA">
            <a:extLst>
              <a:ext uri="{FF2B5EF4-FFF2-40B4-BE49-F238E27FC236}">
                <a16:creationId xmlns:a16="http://schemas.microsoft.com/office/drawing/2014/main" id="{D58A32B2-5085-F04B-B837-16713F922CA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0"/>
            <a:ext cx="2970445" cy="3383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the Vertical Motion Simulator? - &quot;Flying&quot; Before You Can Fly | NASA">
            <a:extLst>
              <a:ext uri="{FF2B5EF4-FFF2-40B4-BE49-F238E27FC236}">
                <a16:creationId xmlns:a16="http://schemas.microsoft.com/office/drawing/2014/main" id="{FEDC5FB4-D65C-7E40-ADF4-306E7618E2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
          <a:stretch/>
        </p:blipFill>
        <p:spPr bwMode="auto">
          <a:xfrm>
            <a:off x="3072956" y="10"/>
            <a:ext cx="2970465"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van Clark 36&quot; Refractor (Lick Observatory) Review">
            <a:extLst>
              <a:ext uri="{FF2B5EF4-FFF2-40B4-BE49-F238E27FC236}">
                <a16:creationId xmlns:a16="http://schemas.microsoft.com/office/drawing/2014/main" id="{DF2AA515-EE52-7C44-A1B0-193B05A6EAE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5"/>
          <a:stretch/>
        </p:blipFill>
        <p:spPr bwMode="auto">
          <a:xfrm>
            <a:off x="6145909"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16B29233-C19C-9D45-AAF9-6036CCDD5F1F}"/>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b="-5"/>
          <a:stretch/>
        </p:blipFill>
        <p:spPr>
          <a:xfrm>
            <a:off x="9220200" y="10"/>
            <a:ext cx="2971800" cy="3383268"/>
          </a:xfrm>
          <a:prstGeom prst="rect">
            <a:avLst/>
          </a:prstGeom>
        </p:spPr>
      </p:pic>
      <p:pic>
        <p:nvPicPr>
          <p:cNvPr id="1030" name="Picture 6" descr="Airspace Technology Demonstration 2 (ATD-2) Simulation at SimLabs | NASA">
            <a:extLst>
              <a:ext uri="{FF2B5EF4-FFF2-40B4-BE49-F238E27FC236}">
                <a16:creationId xmlns:a16="http://schemas.microsoft.com/office/drawing/2014/main" id="{3949F3BE-F0CC-C44E-A672-2D407A3DA85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18" y="3474720"/>
            <a:ext cx="6044438" cy="338328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42">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52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D82550D-9E9F-974F-9D05-6E70097A5247}"/>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SLSTP Virtual Tours</a:t>
            </a:r>
          </a:p>
        </p:txBody>
      </p:sp>
      <p:sp>
        <p:nvSpPr>
          <p:cNvPr id="2" name="TextBox 1">
            <a:extLst>
              <a:ext uri="{FF2B5EF4-FFF2-40B4-BE49-F238E27FC236}">
                <a16:creationId xmlns:a16="http://schemas.microsoft.com/office/drawing/2014/main" id="{FF89F94C-5233-1B47-87EC-619AEC23FEDD}"/>
              </a:ext>
            </a:extLst>
          </p:cNvPr>
          <p:cNvSpPr txBox="1"/>
          <p:nvPr/>
        </p:nvSpPr>
        <p:spPr>
          <a:xfrm>
            <a:off x="6479648" y="4510585"/>
            <a:ext cx="5366610" cy="175873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dirty="0">
                <a:solidFill>
                  <a:srgbClr val="FFFFFF"/>
                </a:solidFill>
              </a:rPr>
              <a:t>Virtual Motion Simulator</a:t>
            </a:r>
            <a:endParaRPr lang="en-US" dirty="0">
              <a:solidFill>
                <a:srgbClr val="FFFFFF"/>
              </a:solidFill>
              <a:cs typeface="Calibri"/>
            </a:endParaRPr>
          </a:p>
          <a:p>
            <a:pPr marL="285750" indent="-228600">
              <a:lnSpc>
                <a:spcPct val="90000"/>
              </a:lnSpc>
              <a:spcAft>
                <a:spcPts val="600"/>
              </a:spcAft>
              <a:buFont typeface="Arial" panose="020B0604020202020204" pitchFamily="34" charset="0"/>
              <a:buChar char="•"/>
            </a:pPr>
            <a:r>
              <a:rPr lang="en-US" dirty="0">
                <a:solidFill>
                  <a:srgbClr val="FFFFFF"/>
                </a:solidFill>
              </a:rPr>
              <a:t>Future Flight Central</a:t>
            </a:r>
            <a:endParaRPr lang="en-US" dirty="0">
              <a:solidFill>
                <a:srgbClr val="FFFFFF"/>
              </a:solidFill>
              <a:cs typeface="Calibri"/>
            </a:endParaRPr>
          </a:p>
          <a:p>
            <a:pPr marL="285750" indent="-228600">
              <a:lnSpc>
                <a:spcPct val="90000"/>
              </a:lnSpc>
              <a:spcAft>
                <a:spcPts val="600"/>
              </a:spcAft>
              <a:buFont typeface="Arial" panose="020B0604020202020204" pitchFamily="34" charset="0"/>
              <a:buChar char="•"/>
            </a:pPr>
            <a:r>
              <a:rPr lang="en-US" dirty="0">
                <a:solidFill>
                  <a:srgbClr val="FFFFFF"/>
                </a:solidFill>
                <a:cs typeface="Calibri"/>
              </a:rPr>
              <a:t>Arc Jet</a:t>
            </a:r>
            <a:endParaRPr lang="en-US" dirty="0">
              <a:solidFill>
                <a:srgbClr val="FFFFFF"/>
              </a:solidFill>
            </a:endParaRPr>
          </a:p>
          <a:p>
            <a:pPr marL="285750" indent="-228600">
              <a:lnSpc>
                <a:spcPct val="90000"/>
              </a:lnSpc>
              <a:spcAft>
                <a:spcPts val="600"/>
              </a:spcAft>
              <a:buFont typeface="Arial" panose="020B0604020202020204" pitchFamily="34" charset="0"/>
              <a:buChar char="•"/>
            </a:pPr>
            <a:r>
              <a:rPr lang="en-US" dirty="0">
                <a:solidFill>
                  <a:srgbClr val="FFFFFF"/>
                </a:solidFill>
              </a:rPr>
              <a:t>Wind Tunnels</a:t>
            </a:r>
            <a:endParaRPr lang="en-US" dirty="0">
              <a:solidFill>
                <a:srgbClr val="FFFFFF"/>
              </a:solidFill>
              <a:cs typeface="Calibri"/>
            </a:endParaRPr>
          </a:p>
          <a:p>
            <a:pPr marL="285750" indent="-228600">
              <a:lnSpc>
                <a:spcPct val="90000"/>
              </a:lnSpc>
              <a:spcAft>
                <a:spcPts val="600"/>
              </a:spcAft>
              <a:buFont typeface="Arial" panose="020B0604020202020204" pitchFamily="34" charset="0"/>
              <a:buChar char="•"/>
            </a:pPr>
            <a:endParaRPr lang="en-US" dirty="0">
              <a:solidFill>
                <a:srgbClr val="FFFFFF"/>
              </a:solidFill>
            </a:endParaRPr>
          </a:p>
          <a:p>
            <a:pPr indent="-228600">
              <a:lnSpc>
                <a:spcPct val="90000"/>
              </a:lnSpc>
              <a:spcAft>
                <a:spcPts val="600"/>
              </a:spcAft>
              <a:buFont typeface="Arial" panose="020B0604020202020204" pitchFamily="34" charset="0"/>
              <a:buChar char="•"/>
            </a:pPr>
            <a:endParaRPr lang="en-US" dirty="0">
              <a:solidFill>
                <a:srgbClr val="FFFFFF"/>
              </a:solidFill>
            </a:endParaRPr>
          </a:p>
          <a:p>
            <a:pPr marL="285750" indent="-228600">
              <a:lnSpc>
                <a:spcPct val="90000"/>
              </a:lnSpc>
              <a:spcAft>
                <a:spcPts val="600"/>
              </a:spcAft>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1393490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993FDEDC-FA6D-C04E-999A-9F505B03E0C8}"/>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a:solidFill>
                  <a:schemeClr val="tx1"/>
                </a:solidFill>
                <a:latin typeface="+mj-lt"/>
                <a:ea typeface="+mj-ea"/>
                <a:cs typeface="+mj-cs"/>
              </a:rPr>
              <a:t>SLSTP Professional Development</a:t>
            </a:r>
          </a:p>
        </p:txBody>
      </p:sp>
      <p:sp>
        <p:nvSpPr>
          <p:cNvPr id="22" name="Rectangle 2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FEADE2D7-A55F-BA45-958D-807689BE3965}"/>
              </a:ext>
            </a:extLst>
          </p:cNvPr>
          <p:cNvSpPr>
            <a:spLocks noGrp="1"/>
          </p:cNvSpPr>
          <p:nvPr>
            <p:ph type="body" idx="4294967295"/>
          </p:nvPr>
        </p:nvSpPr>
        <p:spPr>
          <a:xfrm>
            <a:off x="448056" y="2512611"/>
            <a:ext cx="4832803" cy="3664351"/>
          </a:xfrm>
        </p:spPr>
        <p:txBody>
          <a:bodyPr vert="horz" lIns="91440" tIns="45720" rIns="91440" bIns="45720" rtlCol="0">
            <a:normAutofit/>
          </a:bodyPr>
          <a:lstStyle/>
          <a:p>
            <a:pPr marL="342900"/>
            <a:r>
              <a:rPr lang="en-US" sz="2000" dirty="0"/>
              <a:t>Public Speaking</a:t>
            </a:r>
          </a:p>
          <a:p>
            <a:pPr marL="342900"/>
            <a:r>
              <a:rPr lang="en-US" sz="2000" dirty="0"/>
              <a:t>Proposal Writing Tips </a:t>
            </a:r>
          </a:p>
          <a:p>
            <a:pPr marL="342900"/>
            <a:r>
              <a:rPr lang="en-US" sz="2000" dirty="0"/>
              <a:t>Midterm/Final Presentations</a:t>
            </a:r>
          </a:p>
          <a:p>
            <a:pPr marL="342900"/>
            <a:r>
              <a:rPr lang="en-US" sz="2000" dirty="0"/>
              <a:t>Presentation Tips</a:t>
            </a:r>
          </a:p>
          <a:p>
            <a:pPr marL="342900"/>
            <a:r>
              <a:rPr lang="en-US" sz="2000" dirty="0"/>
              <a:t>Networking</a:t>
            </a:r>
          </a:p>
          <a:p>
            <a:pPr marL="342900"/>
            <a:r>
              <a:rPr lang="en-US" sz="2000" dirty="0"/>
              <a:t>CV Guidance</a:t>
            </a:r>
          </a:p>
          <a:p>
            <a:pPr marL="342900"/>
            <a:r>
              <a:rPr lang="en-US" sz="2000" dirty="0"/>
              <a:t>Mentorship</a:t>
            </a:r>
          </a:p>
        </p:txBody>
      </p:sp>
      <p:sp>
        <p:nvSpPr>
          <p:cNvPr id="5" name="TextBox 4">
            <a:extLst>
              <a:ext uri="{FF2B5EF4-FFF2-40B4-BE49-F238E27FC236}">
                <a16:creationId xmlns:a16="http://schemas.microsoft.com/office/drawing/2014/main" id="{CF6B8FD0-A1F2-124E-9A8A-03DBB933C0C9}"/>
              </a:ext>
            </a:extLst>
          </p:cNvPr>
          <p:cNvSpPr txBox="1"/>
          <p:nvPr/>
        </p:nvSpPr>
        <p:spPr>
          <a:xfrm>
            <a:off x="448056" y="612376"/>
            <a:ext cx="10378621" cy="5395503"/>
          </a:xfrm>
          <a:prstGeom prst="rect">
            <a:avLst/>
          </a:prstGeom>
          <a:solidFill>
            <a:schemeClr val="bg1"/>
          </a:solidFill>
        </p:spPr>
        <p:txBody>
          <a:bodyPr wrap="square" rtlCol="0">
            <a:spAutoFit/>
          </a:bodyPr>
          <a:lstStyle/>
          <a:p>
            <a:pPr fontAlgn="base"/>
            <a:r>
              <a:rPr lang="en-US" sz="2400" b="1" dirty="0"/>
              <a:t>Preparing students for the STEM workforce</a:t>
            </a:r>
            <a:endParaRPr lang="en-US" sz="2400" dirty="0"/>
          </a:p>
          <a:p>
            <a:pPr fontAlgn="base"/>
            <a:r>
              <a:rPr lang="en-US" sz="2400" dirty="0"/>
              <a:t>​</a:t>
            </a:r>
          </a:p>
          <a:p>
            <a:pPr fontAlgn="base"/>
            <a:r>
              <a:rPr lang="en-US" sz="2400" dirty="0"/>
              <a:t>​</a:t>
            </a:r>
          </a:p>
          <a:p>
            <a:pPr fontAlgn="base"/>
            <a:r>
              <a:rPr lang="en-US" sz="2400" b="1" dirty="0"/>
              <a:t>SLSTP aims to prepare students (post-internship) in the following areas:</a:t>
            </a:r>
            <a:r>
              <a:rPr lang="en-US" sz="2400" dirty="0"/>
              <a:t>​</a:t>
            </a:r>
          </a:p>
          <a:p>
            <a:pPr fontAlgn="base"/>
            <a:r>
              <a:rPr lang="en-US" sz="2400" dirty="0"/>
              <a:t>Pursuing a Career in Space Biology​</a:t>
            </a:r>
          </a:p>
          <a:p>
            <a:pPr fontAlgn="base"/>
            <a:r>
              <a:rPr lang="en-US" sz="2400" dirty="0"/>
              <a:t>Communicating effectively orally and digitally​</a:t>
            </a:r>
          </a:p>
          <a:p>
            <a:pPr fontAlgn="base"/>
            <a:r>
              <a:rPr lang="en-US" sz="2400" dirty="0"/>
              <a:t>Taking on leadership roles​</a:t>
            </a:r>
          </a:p>
          <a:p>
            <a:pPr fontAlgn="base"/>
            <a:r>
              <a:rPr lang="en-US" sz="2400" dirty="0"/>
              <a:t>Asking Relevant Questions​</a:t>
            </a:r>
          </a:p>
          <a:p>
            <a:pPr fontAlgn="base"/>
            <a:r>
              <a:rPr lang="en-US" sz="2400" dirty="0"/>
              <a:t>Cooperating as an Active Team Member​</a:t>
            </a:r>
          </a:p>
          <a:p>
            <a:pPr fontAlgn="base"/>
            <a:r>
              <a:rPr lang="en-US" sz="2400" dirty="0"/>
              <a:t>Presenting Oneself Professionally​</a:t>
            </a:r>
          </a:p>
          <a:p>
            <a:pPr fontAlgn="base"/>
            <a:r>
              <a:rPr lang="en-US" sz="2400" dirty="0"/>
              <a:t>Seeking Opportunities Outside of Comfort-Zone​</a:t>
            </a:r>
          </a:p>
          <a:p>
            <a:pPr fontAlgn="base"/>
            <a:r>
              <a:rPr lang="en-US" sz="2400" dirty="0"/>
              <a:t>Thinking Critically about Space Biology Concepts​</a:t>
            </a:r>
          </a:p>
          <a:p>
            <a:pPr fontAlgn="base"/>
            <a:r>
              <a:rPr lang="en-US" sz="2400" dirty="0"/>
              <a:t>Expanding Research &amp; Acquire New Skills​</a:t>
            </a:r>
          </a:p>
          <a:p>
            <a:endParaRPr lang="en-US" sz="2400" dirty="0"/>
          </a:p>
        </p:txBody>
      </p:sp>
    </p:spTree>
    <p:extLst>
      <p:ext uri="{BB962C8B-B14F-4D97-AF65-F5344CB8AC3E}">
        <p14:creationId xmlns:p14="http://schemas.microsoft.com/office/powerpoint/2010/main" val="77409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05D9CA-B049-3442-8AE5-75B78E9013D4}"/>
              </a:ext>
            </a:extLst>
          </p:cNvPr>
          <p:cNvSpPr>
            <a:spLocks noGrp="1"/>
          </p:cNvSpPr>
          <p:nvPr>
            <p:ph type="sldNum" sz="quarter" idx="12"/>
          </p:nvPr>
        </p:nvSpPr>
        <p:spPr/>
        <p:txBody>
          <a:bodyPr/>
          <a:lstStyle/>
          <a:p>
            <a:fld id="{2E8C51FE-49D9-314D-9957-ABBF7DDE8782}" type="slidenum">
              <a:rPr lang="en-US" smtClean="0"/>
              <a:pPr/>
              <a:t>19</a:t>
            </a:fld>
            <a:endParaRPr lang="en-US"/>
          </a:p>
        </p:txBody>
      </p:sp>
      <p:pic>
        <p:nvPicPr>
          <p:cNvPr id="1026" name="Picture 2" descr="collage of space research">
            <a:extLst>
              <a:ext uri="{FF2B5EF4-FFF2-40B4-BE49-F238E27FC236}">
                <a16:creationId xmlns:a16="http://schemas.microsoft.com/office/drawing/2014/main" id="{EA30ED0E-81A9-D94C-9679-819BF995CE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2417" y="211932"/>
            <a:ext cx="9666098" cy="6434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AFE1585-11A7-3C4E-BC1A-C89FB56EEE43}"/>
              </a:ext>
            </a:extLst>
          </p:cNvPr>
          <p:cNvPicPr>
            <a:picLocks noChangeAspect="1"/>
          </p:cNvPicPr>
          <p:nvPr/>
        </p:nvPicPr>
        <p:blipFill>
          <a:blip r:embed="rId3"/>
          <a:stretch>
            <a:fillRect/>
          </a:stretch>
        </p:blipFill>
        <p:spPr>
          <a:xfrm>
            <a:off x="2061675" y="911005"/>
            <a:ext cx="7416800" cy="2971800"/>
          </a:xfrm>
          <a:prstGeom prst="rect">
            <a:avLst/>
          </a:prstGeom>
        </p:spPr>
      </p:pic>
      <p:sp>
        <p:nvSpPr>
          <p:cNvPr id="9" name="TextBox 8">
            <a:extLst>
              <a:ext uri="{FF2B5EF4-FFF2-40B4-BE49-F238E27FC236}">
                <a16:creationId xmlns:a16="http://schemas.microsoft.com/office/drawing/2014/main" id="{55F1546F-DD19-3445-8FB1-5C2AE2B9EBD1}"/>
              </a:ext>
            </a:extLst>
          </p:cNvPr>
          <p:cNvSpPr txBox="1"/>
          <p:nvPr/>
        </p:nvSpPr>
        <p:spPr>
          <a:xfrm>
            <a:off x="4560425" y="4653023"/>
            <a:ext cx="3397918" cy="461665"/>
          </a:xfrm>
          <a:prstGeom prst="rect">
            <a:avLst/>
          </a:prstGeom>
          <a:solidFill>
            <a:schemeClr val="bg1"/>
          </a:solidFill>
        </p:spPr>
        <p:txBody>
          <a:bodyPr wrap="none" rtlCol="0">
            <a:spAutoFit/>
          </a:bodyPr>
          <a:lstStyle/>
          <a:p>
            <a:r>
              <a:rPr lang="en-US" sz="2400" dirty="0"/>
              <a:t>SLSTP 2021 Group Project</a:t>
            </a:r>
          </a:p>
        </p:txBody>
      </p:sp>
    </p:spTree>
    <p:extLst>
      <p:ext uri="{BB962C8B-B14F-4D97-AF65-F5344CB8AC3E}">
        <p14:creationId xmlns:p14="http://schemas.microsoft.com/office/powerpoint/2010/main" val="306089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DEB63FE-D164-41B5-939E-37B7EB6D79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3" name="Freeform: Shape 2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3DEC44-82A4-4540-ABB0-21DB3078FD49}"/>
              </a:ext>
            </a:extLst>
          </p:cNvPr>
          <p:cNvSpPr>
            <a:spLocks noGrp="1"/>
          </p:cNvSpPr>
          <p:nvPr>
            <p:ph type="title"/>
          </p:nvPr>
        </p:nvSpPr>
        <p:spPr>
          <a:xfrm>
            <a:off x="371094" y="1161288"/>
            <a:ext cx="3438144" cy="1125728"/>
          </a:xfrm>
        </p:spPr>
        <p:txBody>
          <a:bodyPr anchor="b">
            <a:normAutofit/>
          </a:bodyPr>
          <a:lstStyle/>
          <a:p>
            <a:r>
              <a:rPr lang="en-US" sz="2800">
                <a:latin typeface="Arial"/>
                <a:cs typeface="Arial"/>
              </a:rPr>
              <a:t>SLSTP </a:t>
            </a:r>
          </a:p>
        </p:txBody>
      </p:sp>
      <p:sp>
        <p:nvSpPr>
          <p:cNvPr id="31" name="Rectangle 3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239BEBF-B0BA-4DE2-B16F-78F9D19DFD2C}"/>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US" sz="1700">
                <a:latin typeface="Arial"/>
                <a:cs typeface="Arial"/>
              </a:rPr>
              <a:t>Program Goal: </a:t>
            </a:r>
            <a:r>
              <a:rPr lang="en-US" sz="1700" b="0">
                <a:latin typeface="Arial"/>
                <a:cs typeface="Arial"/>
              </a:rPr>
              <a:t>“to inspire the next wave of </a:t>
            </a:r>
            <a:r>
              <a:rPr lang="en-US" sz="1700">
                <a:latin typeface="Arial"/>
                <a:cs typeface="Arial"/>
              </a:rPr>
              <a:t>space biologists </a:t>
            </a:r>
            <a:r>
              <a:rPr lang="en-US" sz="1700" b="0">
                <a:latin typeface="Arial"/>
                <a:cs typeface="Arial"/>
              </a:rPr>
              <a:t>and engineers early in their academic and professional careers”</a:t>
            </a:r>
            <a:r>
              <a:rPr lang="en-US" sz="1700">
                <a:latin typeface="Arial"/>
                <a:cs typeface="Arial"/>
              </a:rPr>
              <a:t> </a:t>
            </a:r>
            <a:endParaRPr lang="en-US" sz="1700"/>
          </a:p>
        </p:txBody>
      </p:sp>
      <p:sp>
        <p:nvSpPr>
          <p:cNvPr id="7" name="Slide Number Placeholder 6">
            <a:extLst>
              <a:ext uri="{FF2B5EF4-FFF2-40B4-BE49-F238E27FC236}">
                <a16:creationId xmlns:a16="http://schemas.microsoft.com/office/drawing/2014/main" id="{3E4223CC-489C-4BA9-891D-EA83802DC962}"/>
              </a:ext>
            </a:extLst>
          </p:cNvPr>
          <p:cNvSpPr>
            <a:spLocks noGrp="1"/>
          </p:cNvSpPr>
          <p:nvPr>
            <p:ph type="sldNum" sz="quarter" idx="12"/>
          </p:nvPr>
        </p:nvSpPr>
        <p:spPr>
          <a:xfrm>
            <a:off x="9077706"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A587C384-89D6-8141-B091-9776852F31EF}" type="slidenum">
              <a:rPr kumimoji="0" lang="en-US" altLang="x-none" b="0" i="0" u="none" strike="noStrike" kern="1200" cap="none" spc="0" normalizeH="0" baseline="0" noProof="0">
                <a:ln>
                  <a:noFill/>
                </a:ln>
                <a:solidFill>
                  <a:schemeClr val="bg1"/>
                </a:solidFill>
                <a:effectLst/>
                <a:uLnTx/>
                <a:uFillTx/>
                <a:latin typeface="Arial" charset="0"/>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US" altLang="x-none" b="0" i="0" u="none" strike="noStrike" kern="1200" cap="none" spc="0" normalizeH="0" baseline="0" noProof="0">
              <a:ln>
                <a:noFill/>
              </a:ln>
              <a:solidFill>
                <a:schemeClr val="bg1"/>
              </a:solidFill>
              <a:effectLst/>
              <a:uLnTx/>
              <a:uFillTx/>
              <a:latin typeface="Arial" charset="0"/>
              <a:ea typeface="+mn-ea"/>
              <a:cs typeface="+mn-cs"/>
            </a:endParaRPr>
          </a:p>
        </p:txBody>
      </p:sp>
      <p:pic>
        <p:nvPicPr>
          <p:cNvPr id="5" name="Picture 4" descr="/var/folders/yd/7ltb1_hx2918w2pg9twmnhdc0000gp/T/com.microsoft.Word/WebArchiveCopyPasteTempFiles/nasa_slstp_logo_400x400.png">
            <a:extLst>
              <a:ext uri="{FF2B5EF4-FFF2-40B4-BE49-F238E27FC236}">
                <a16:creationId xmlns:a16="http://schemas.microsoft.com/office/drawing/2014/main" id="{7EE6C451-3908-48CD-A14A-663B16FEE70B}"/>
              </a:ext>
            </a:extLst>
          </p:cNvPr>
          <p:cNvPicPr/>
          <p:nvPr/>
        </p:nvPicPr>
        <p:blipFill rotWithShape="1">
          <a:blip r:embed="rId4" cstate="screen">
            <a:extLst>
              <a:ext uri="{28A0092B-C50C-407E-A947-70E740481C1C}">
                <a14:useLocalDpi xmlns:a14="http://schemas.microsoft.com/office/drawing/2010/main"/>
              </a:ext>
            </a:extLst>
          </a:blip>
          <a:srcRect l="10449" t="10875" r="10444" b="10663"/>
          <a:stretch/>
        </p:blipFill>
        <p:spPr bwMode="auto">
          <a:xfrm>
            <a:off x="372186" y="211726"/>
            <a:ext cx="1403499" cy="13255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35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8"/>
          <p:cNvSpPr txBox="1">
            <a:spLocks noGrp="1"/>
          </p:cNvSpPr>
          <p:nvPr>
            <p:ph type="title"/>
          </p:nvPr>
        </p:nvSpPr>
        <p:spPr>
          <a:xfrm>
            <a:off x="2350466" y="217465"/>
            <a:ext cx="9618300" cy="1089489"/>
          </a:xfrm>
          <a:prstGeom prst="rect">
            <a:avLst/>
          </a:prstGeom>
        </p:spPr>
        <p:txBody>
          <a:bodyPr spcFirstLastPara="1" wrap="square" lIns="91425" tIns="45700" rIns="91425" bIns="45700" anchor="ctr" anchorCtr="0">
            <a:spAutoFit/>
          </a:bodyPr>
          <a:lstStyle/>
          <a:p>
            <a:pPr marL="0" lvl="0" indent="0" algn="ctr" rtl="0">
              <a:spcBef>
                <a:spcPts val="0"/>
              </a:spcBef>
              <a:spcAft>
                <a:spcPts val="0"/>
              </a:spcAft>
              <a:buNone/>
            </a:pPr>
            <a:r>
              <a:rPr lang="en-US" sz="3600" dirty="0"/>
              <a:t>Summer 2020 Virtual – funded project</a:t>
            </a:r>
            <a:br>
              <a:rPr lang="en-US" sz="3600" dirty="0"/>
            </a:br>
            <a:r>
              <a:rPr lang="en-US" sz="3600" dirty="0"/>
              <a:t>now in development for 2022 flight</a:t>
            </a:r>
            <a:endParaRPr sz="3600" dirty="0"/>
          </a:p>
        </p:txBody>
      </p:sp>
      <p:sp>
        <p:nvSpPr>
          <p:cNvPr id="282" name="Google Shape;282;p28"/>
          <p:cNvSpPr txBox="1">
            <a:spLocks noGrp="1"/>
          </p:cNvSpPr>
          <p:nvPr>
            <p:ph type="sldNum" idx="12"/>
          </p:nvPr>
        </p:nvSpPr>
        <p:spPr>
          <a:xfrm>
            <a:off x="9355319" y="6449233"/>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283" name="Google Shape;283;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36526" y="2727975"/>
            <a:ext cx="4879201" cy="2744551"/>
          </a:xfrm>
          <a:prstGeom prst="rect">
            <a:avLst/>
          </a:prstGeom>
          <a:noFill/>
          <a:ln>
            <a:noFill/>
          </a:ln>
        </p:spPr>
      </p:pic>
      <p:pic>
        <p:nvPicPr>
          <p:cNvPr id="284" name="Google Shape;284;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57875" y="2110325"/>
            <a:ext cx="4981675" cy="1249400"/>
          </a:xfrm>
          <a:prstGeom prst="rect">
            <a:avLst/>
          </a:prstGeom>
          <a:noFill/>
          <a:ln w="9525" cap="flat" cmpd="sng">
            <a:solidFill>
              <a:srgbClr val="CCCCCC"/>
            </a:solidFill>
            <a:prstDash val="solid"/>
            <a:round/>
            <a:headEnd type="none" w="sm" len="sm"/>
            <a:tailEnd type="none" w="sm" len="sm"/>
          </a:ln>
        </p:spPr>
      </p:pic>
      <p:cxnSp>
        <p:nvCxnSpPr>
          <p:cNvPr id="285" name="Google Shape;285;p28"/>
          <p:cNvCxnSpPr/>
          <p:nvPr/>
        </p:nvCxnSpPr>
        <p:spPr>
          <a:xfrm>
            <a:off x="3157000" y="3373975"/>
            <a:ext cx="358800" cy="626700"/>
          </a:xfrm>
          <a:prstGeom prst="straightConnector1">
            <a:avLst/>
          </a:prstGeom>
          <a:noFill/>
          <a:ln w="9525" cap="flat" cmpd="sng">
            <a:solidFill>
              <a:srgbClr val="000000"/>
            </a:solidFill>
            <a:prstDash val="dash"/>
            <a:round/>
            <a:headEnd type="none" w="med" len="med"/>
            <a:tailEnd type="none" w="med" len="med"/>
          </a:ln>
        </p:spPr>
      </p:cxnSp>
      <p:cxnSp>
        <p:nvCxnSpPr>
          <p:cNvPr id="286" name="Google Shape;286;p28"/>
          <p:cNvCxnSpPr/>
          <p:nvPr/>
        </p:nvCxnSpPr>
        <p:spPr>
          <a:xfrm flipH="1">
            <a:off x="3515775" y="3379250"/>
            <a:ext cx="4610100" cy="621300"/>
          </a:xfrm>
          <a:prstGeom prst="straightConnector1">
            <a:avLst/>
          </a:prstGeom>
          <a:noFill/>
          <a:ln w="9525" cap="flat" cmpd="sng">
            <a:solidFill>
              <a:srgbClr val="000000"/>
            </a:solidFill>
            <a:prstDash val="dash"/>
            <a:round/>
            <a:headEnd type="none" w="med" len="med"/>
            <a:tailEnd type="none" w="med" len="med"/>
          </a:ln>
        </p:spPr>
      </p:cxnSp>
      <p:sp>
        <p:nvSpPr>
          <p:cNvPr id="287" name="Google Shape;287;p28"/>
          <p:cNvSpPr txBox="1"/>
          <p:nvPr/>
        </p:nvSpPr>
        <p:spPr>
          <a:xfrm>
            <a:off x="8201900" y="2284375"/>
            <a:ext cx="3134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a:t>+Biology?</a:t>
            </a:r>
            <a:endParaRPr sz="4000"/>
          </a:p>
        </p:txBody>
      </p:sp>
      <p:pic>
        <p:nvPicPr>
          <p:cNvPr id="288" name="Google Shape;288;p2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241825" y="1864100"/>
            <a:ext cx="1096055" cy="658200"/>
          </a:xfrm>
          <a:prstGeom prst="rect">
            <a:avLst/>
          </a:prstGeom>
          <a:noFill/>
          <a:ln>
            <a:noFill/>
          </a:ln>
        </p:spPr>
      </p:pic>
      <p:sp>
        <p:nvSpPr>
          <p:cNvPr id="289" name="Google Shape;289;p28"/>
          <p:cNvSpPr txBox="1"/>
          <p:nvPr/>
        </p:nvSpPr>
        <p:spPr>
          <a:xfrm>
            <a:off x="6015725" y="3592125"/>
            <a:ext cx="539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M42: Ionizing radiation dosimeter</a:t>
            </a:r>
            <a:endParaRPr sz="2400"/>
          </a:p>
          <a:p>
            <a:pPr marL="0" lvl="0" indent="0" algn="l" rtl="0">
              <a:spcBef>
                <a:spcPts val="0"/>
              </a:spcBef>
              <a:spcAft>
                <a:spcPts val="0"/>
              </a:spcAft>
              <a:buNone/>
            </a:pPr>
            <a:r>
              <a:rPr lang="en-US" sz="2400"/>
              <a:t>(i.e. galactic cosmic radiation)</a:t>
            </a:r>
            <a:endParaRPr sz="2400"/>
          </a:p>
        </p:txBody>
      </p:sp>
      <p:pic>
        <p:nvPicPr>
          <p:cNvPr id="290" name="Google Shape;290;p2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657175" y="1955000"/>
            <a:ext cx="1458624" cy="1529200"/>
          </a:xfrm>
          <a:prstGeom prst="rect">
            <a:avLst/>
          </a:prstGeom>
          <a:noFill/>
          <a:ln>
            <a:noFill/>
          </a:ln>
        </p:spPr>
      </p:pic>
      <p:pic>
        <p:nvPicPr>
          <p:cNvPr id="291" name="Google Shape;291;p28"/>
          <p:cNvPicPr preferRelativeResize="0"/>
          <p:nvPr/>
        </p:nvPicPr>
        <p:blipFill>
          <a:blip r:embed="rId7">
            <a:alphaModFix/>
          </a:blip>
          <a:stretch>
            <a:fillRect/>
          </a:stretch>
        </p:blipFill>
        <p:spPr>
          <a:xfrm>
            <a:off x="9797775" y="4410175"/>
            <a:ext cx="1937025" cy="1943194"/>
          </a:xfrm>
          <a:prstGeom prst="rect">
            <a:avLst/>
          </a:prstGeom>
          <a:noFill/>
          <a:ln>
            <a:noFill/>
          </a:ln>
        </p:spPr>
      </p:pic>
      <p:sp>
        <p:nvSpPr>
          <p:cNvPr id="292" name="Google Shape;292;p28"/>
          <p:cNvSpPr/>
          <p:nvPr/>
        </p:nvSpPr>
        <p:spPr>
          <a:xfrm rot="3575544">
            <a:off x="10176368" y="3346456"/>
            <a:ext cx="1248731" cy="570167"/>
          </a:xfrm>
          <a:custGeom>
            <a:avLst/>
            <a:gdLst/>
            <a:ahLst/>
            <a:cxnLst/>
            <a:rect l="l" t="t" r="r" b="b"/>
            <a:pathLst>
              <a:path w="89747" h="22807" extrusionOk="0">
                <a:moveTo>
                  <a:pt x="0" y="5874"/>
                </a:moveTo>
                <a:cubicBezTo>
                  <a:pt x="8326" y="5027"/>
                  <a:pt x="34995" y="-2028"/>
                  <a:pt x="49953" y="794"/>
                </a:cubicBezTo>
                <a:cubicBezTo>
                  <a:pt x="64911" y="3616"/>
                  <a:pt x="83115" y="19138"/>
                  <a:pt x="89747" y="22807"/>
                </a:cubicBezTo>
              </a:path>
            </a:pathLst>
          </a:custGeom>
          <a:noFill/>
          <a:ln w="28575" cap="flat" cmpd="sng">
            <a:solidFill>
              <a:schemeClr val="dk1"/>
            </a:solidFill>
            <a:prstDash val="solid"/>
            <a:round/>
            <a:headEnd type="none" w="med" len="med"/>
            <a:tailEnd type="triangle" w="med" len="med"/>
          </a:ln>
        </p:spPr>
      </p:sp>
      <p:pic>
        <p:nvPicPr>
          <p:cNvPr id="294" name="Google Shape;294;p28"/>
          <p:cNvPicPr preferRelativeResize="0"/>
          <p:nvPr/>
        </p:nvPicPr>
        <p:blipFill>
          <a:blip r:embed="rId8">
            <a:alphaModFix/>
          </a:blip>
          <a:stretch>
            <a:fillRect/>
          </a:stretch>
        </p:blipFill>
        <p:spPr>
          <a:xfrm>
            <a:off x="3227819" y="1658427"/>
            <a:ext cx="5736356" cy="5255651"/>
          </a:xfrm>
          <a:prstGeom prst="rect">
            <a:avLst/>
          </a:prstGeom>
          <a:noFill/>
          <a:ln>
            <a:noFill/>
          </a:ln>
        </p:spPr>
      </p:pic>
      <p:pic>
        <p:nvPicPr>
          <p:cNvPr id="295" name="Google Shape;295;p28"/>
          <p:cNvPicPr preferRelativeResize="0"/>
          <p:nvPr/>
        </p:nvPicPr>
        <p:blipFill>
          <a:blip r:embed="rId9">
            <a:alphaModFix/>
          </a:blip>
          <a:stretch>
            <a:fillRect/>
          </a:stretch>
        </p:blipFill>
        <p:spPr>
          <a:xfrm>
            <a:off x="1412050" y="3084775"/>
            <a:ext cx="9367900" cy="1529200"/>
          </a:xfrm>
          <a:prstGeom prst="rect">
            <a:avLst/>
          </a:prstGeom>
          <a:noFill/>
          <a:ln w="9525" cap="flat" cmpd="sng">
            <a:solidFill>
              <a:srgbClr val="000000"/>
            </a:solidFill>
            <a:prstDash val="solid"/>
            <a:round/>
            <a:headEnd type="none" w="sm" len="sm"/>
            <a:tailEnd type="none" w="sm" len="sm"/>
          </a:ln>
        </p:spPr>
      </p:pic>
      <p:sp>
        <p:nvSpPr>
          <p:cNvPr id="296" name="Google Shape;296;p28"/>
          <p:cNvSpPr txBox="1"/>
          <p:nvPr/>
        </p:nvSpPr>
        <p:spPr>
          <a:xfrm>
            <a:off x="4724400" y="1550975"/>
            <a:ext cx="27432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0">
                <a:solidFill>
                  <a:srgbClr val="00FF00"/>
                </a:solidFill>
              </a:rPr>
              <a:t>$</a:t>
            </a:r>
            <a:endParaRPr sz="30000">
              <a:solidFill>
                <a:srgbClr val="00FF00"/>
              </a:solidFill>
            </a:endParaRPr>
          </a:p>
        </p:txBody>
      </p:sp>
    </p:spTree>
    <p:extLst>
      <p:ext uri="{BB962C8B-B14F-4D97-AF65-F5344CB8AC3E}">
        <p14:creationId xmlns:p14="http://schemas.microsoft.com/office/powerpoint/2010/main" val="4564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800"/>
                                        <p:tgtEl>
                                          <p:spTgt spid="296"/>
                                        </p:tgtEl>
                                      </p:cBhvr>
                                    </p:animEffect>
                                  </p:childTnLst>
                                </p:cTn>
                              </p:par>
                              <p:par>
                                <p:cTn id="8" presetID="8" presetClass="emph" presetSubtype="0" fill="hold" nodeType="withEffect">
                                  <p:stCondLst>
                                    <p:cond delay="0"/>
                                  </p:stCondLst>
                                  <p:childTnLst>
                                    <p:animRot by="-21600000">
                                      <p:cBhvr>
                                        <p:cTn id="9" dur="1000" fill="hold"/>
                                        <p:tgtEl>
                                          <p:spTgt spid="2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72A975-D314-244F-837C-34F516638BE2}"/>
              </a:ext>
            </a:extLst>
          </p:cNvPr>
          <p:cNvPicPr>
            <a:picLocks noChangeAspect="1"/>
          </p:cNvPicPr>
          <p:nvPr/>
        </p:nvPicPr>
        <p:blipFill>
          <a:blip r:embed="rId2"/>
          <a:stretch>
            <a:fillRect/>
          </a:stretch>
        </p:blipFill>
        <p:spPr>
          <a:xfrm>
            <a:off x="93481" y="204383"/>
            <a:ext cx="12141995" cy="6449233"/>
          </a:xfrm>
          <a:prstGeom prst="rect">
            <a:avLst/>
          </a:prstGeom>
        </p:spPr>
      </p:pic>
      <p:sp>
        <p:nvSpPr>
          <p:cNvPr id="4" name="Slide Number Placeholder 3">
            <a:extLst>
              <a:ext uri="{FF2B5EF4-FFF2-40B4-BE49-F238E27FC236}">
                <a16:creationId xmlns:a16="http://schemas.microsoft.com/office/drawing/2014/main" id="{BF915A08-836C-BC44-BD80-6678522C0F4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7" name="Picture 6">
            <a:extLst>
              <a:ext uri="{FF2B5EF4-FFF2-40B4-BE49-F238E27FC236}">
                <a16:creationId xmlns:a16="http://schemas.microsoft.com/office/drawing/2014/main" id="{D2FBCD41-D598-6140-83DE-E6CC4456C5BA}"/>
              </a:ext>
            </a:extLst>
          </p:cNvPr>
          <p:cNvPicPr>
            <a:picLocks noChangeAspect="1"/>
          </p:cNvPicPr>
          <p:nvPr/>
        </p:nvPicPr>
        <p:blipFill>
          <a:blip r:embed="rId3"/>
          <a:stretch>
            <a:fillRect/>
          </a:stretch>
        </p:blipFill>
        <p:spPr>
          <a:xfrm>
            <a:off x="1140266" y="1000326"/>
            <a:ext cx="9268641" cy="3166559"/>
          </a:xfrm>
          <a:prstGeom prst="rect">
            <a:avLst/>
          </a:prstGeom>
        </p:spPr>
      </p:pic>
    </p:spTree>
    <p:extLst>
      <p:ext uri="{BB962C8B-B14F-4D97-AF65-F5344CB8AC3E}">
        <p14:creationId xmlns:p14="http://schemas.microsoft.com/office/powerpoint/2010/main" val="130455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29190E-3D92-784E-AE78-F96E51A2C998}"/>
              </a:ext>
            </a:extLst>
          </p:cNvPr>
          <p:cNvSpPr>
            <a:spLocks noGrp="1"/>
          </p:cNvSpPr>
          <p:nvPr>
            <p:ph type="sldNum" sz="quarter" idx="12"/>
          </p:nvPr>
        </p:nvSpPr>
        <p:spPr/>
        <p:txBody>
          <a:bodyPr/>
          <a:lstStyle/>
          <a:p>
            <a:fld id="{2E8C51FE-49D9-314D-9957-ABBF7DDE8782}" type="slidenum">
              <a:rPr lang="en-US" smtClean="0"/>
              <a:pPr/>
              <a:t>22</a:t>
            </a:fld>
            <a:endParaRPr lang="en-US"/>
          </a:p>
        </p:txBody>
      </p:sp>
      <p:sp>
        <p:nvSpPr>
          <p:cNvPr id="3" name="Title 2">
            <a:extLst>
              <a:ext uri="{FF2B5EF4-FFF2-40B4-BE49-F238E27FC236}">
                <a16:creationId xmlns:a16="http://schemas.microsoft.com/office/drawing/2014/main" id="{585F5D28-99D1-1A49-A274-A4849C082C9B}"/>
              </a:ext>
            </a:extLst>
          </p:cNvPr>
          <p:cNvSpPr>
            <a:spLocks noGrp="1"/>
          </p:cNvSpPr>
          <p:nvPr>
            <p:ph type="title"/>
          </p:nvPr>
        </p:nvSpPr>
        <p:spPr>
          <a:xfrm>
            <a:off x="357656" y="165219"/>
            <a:ext cx="11133192" cy="424732"/>
          </a:xfrm>
        </p:spPr>
        <p:txBody>
          <a:bodyPr/>
          <a:lstStyle/>
          <a:p>
            <a:r>
              <a:rPr lang="en-US" sz="2400" dirty="0"/>
              <a:t>SLSTP publications</a:t>
            </a:r>
          </a:p>
        </p:txBody>
      </p:sp>
      <p:graphicFrame>
        <p:nvGraphicFramePr>
          <p:cNvPr id="8" name="Table 8">
            <a:extLst>
              <a:ext uri="{FF2B5EF4-FFF2-40B4-BE49-F238E27FC236}">
                <a16:creationId xmlns:a16="http://schemas.microsoft.com/office/drawing/2014/main" id="{5BF18215-3F89-D844-B277-3A8CE50D6A12}"/>
              </a:ext>
            </a:extLst>
          </p:cNvPr>
          <p:cNvGraphicFramePr>
            <a:graphicFrameLocks noGrp="1"/>
          </p:cNvGraphicFramePr>
          <p:nvPr>
            <p:ph idx="1"/>
            <p:extLst>
              <p:ext uri="{D42A27DB-BD31-4B8C-83A1-F6EECF244321}">
                <p14:modId xmlns:p14="http://schemas.microsoft.com/office/powerpoint/2010/main" val="1361467657"/>
              </p:ext>
            </p:extLst>
          </p:nvPr>
        </p:nvGraphicFramePr>
        <p:xfrm>
          <a:off x="0" y="589951"/>
          <a:ext cx="12192000" cy="5859281"/>
        </p:xfrm>
        <a:graphic>
          <a:graphicData uri="http://schemas.openxmlformats.org/drawingml/2006/table">
            <a:tbl>
              <a:tblPr firstRow="1" bandRow="1">
                <a:tableStyleId>{5C22544A-7EE6-4342-B048-85BDC9FD1C3A}</a:tableStyleId>
              </a:tblPr>
              <a:tblGrid>
                <a:gridCol w="1655180">
                  <a:extLst>
                    <a:ext uri="{9D8B030D-6E8A-4147-A177-3AD203B41FA5}">
                      <a16:colId xmlns:a16="http://schemas.microsoft.com/office/drawing/2014/main" val="3911634297"/>
                    </a:ext>
                  </a:extLst>
                </a:gridCol>
                <a:gridCol w="1226916">
                  <a:extLst>
                    <a:ext uri="{9D8B030D-6E8A-4147-A177-3AD203B41FA5}">
                      <a16:colId xmlns:a16="http://schemas.microsoft.com/office/drawing/2014/main" val="2164744885"/>
                    </a:ext>
                  </a:extLst>
                </a:gridCol>
                <a:gridCol w="1516284">
                  <a:extLst>
                    <a:ext uri="{9D8B030D-6E8A-4147-A177-3AD203B41FA5}">
                      <a16:colId xmlns:a16="http://schemas.microsoft.com/office/drawing/2014/main" val="3669092896"/>
                    </a:ext>
                  </a:extLst>
                </a:gridCol>
                <a:gridCol w="5254906">
                  <a:extLst>
                    <a:ext uri="{9D8B030D-6E8A-4147-A177-3AD203B41FA5}">
                      <a16:colId xmlns:a16="http://schemas.microsoft.com/office/drawing/2014/main" val="1389306589"/>
                    </a:ext>
                  </a:extLst>
                </a:gridCol>
                <a:gridCol w="1736203">
                  <a:extLst>
                    <a:ext uri="{9D8B030D-6E8A-4147-A177-3AD203B41FA5}">
                      <a16:colId xmlns:a16="http://schemas.microsoft.com/office/drawing/2014/main" val="3100064834"/>
                    </a:ext>
                  </a:extLst>
                </a:gridCol>
                <a:gridCol w="802511">
                  <a:extLst>
                    <a:ext uri="{9D8B030D-6E8A-4147-A177-3AD203B41FA5}">
                      <a16:colId xmlns:a16="http://schemas.microsoft.com/office/drawing/2014/main" val="1516621668"/>
                    </a:ext>
                  </a:extLst>
                </a:gridCol>
              </a:tblGrid>
              <a:tr h="367871">
                <a:tc>
                  <a:txBody>
                    <a:bodyPr/>
                    <a:lstStyle/>
                    <a:p>
                      <a:pPr algn="ctr" fontAlgn="b"/>
                      <a:r>
                        <a:rPr lang="en-US" sz="1100" b="0" i="0" u="none" strike="noStrike" dirty="0">
                          <a:solidFill>
                            <a:srgbClr val="000000"/>
                          </a:solidFill>
                          <a:effectLst/>
                          <a:latin typeface="Calibri" panose="020F0502020204030204" pitchFamily="34" charset="0"/>
                        </a:rPr>
                        <a:t>RA</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SLSTP YEAR</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Mentor</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Title</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Journal</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Year</a:t>
                      </a:r>
                    </a:p>
                  </a:txBody>
                  <a:tcPr marL="9525" marR="9525" marT="9525" marB="0" anchor="b"/>
                </a:tc>
                <a:extLst>
                  <a:ext uri="{0D108BD9-81ED-4DB2-BD59-A6C34878D82A}">
                    <a16:rowId xmlns:a16="http://schemas.microsoft.com/office/drawing/2014/main" val="1456122720"/>
                  </a:ext>
                </a:extLst>
              </a:tr>
              <a:tr h="508343">
                <a:tc>
                  <a:txBody>
                    <a:bodyPr/>
                    <a:lstStyle/>
                    <a:p>
                      <a:pPr algn="ctr" fontAlgn="b"/>
                      <a:r>
                        <a:rPr lang="en-US" sz="1100" b="0" i="0" u="none" strike="noStrike" dirty="0">
                          <a:solidFill>
                            <a:srgbClr val="000000"/>
                          </a:solidFill>
                          <a:effectLst/>
                          <a:latin typeface="Calibri" panose="020F0502020204030204" pitchFamily="34" charset="0"/>
                        </a:rPr>
                        <a:t>Ada </a:t>
                      </a:r>
                      <a:r>
                        <a:rPr lang="en-US" sz="1100" b="0" i="0" u="none" strike="noStrike" dirty="0" err="1">
                          <a:solidFill>
                            <a:srgbClr val="000000"/>
                          </a:solidFill>
                          <a:effectLst/>
                          <a:latin typeface="Calibri" panose="020F0502020204030204" pitchFamily="34" charset="0"/>
                        </a:rPr>
                        <a:t>Kanapskyte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2020</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Santa Maria</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Space Biology Research and Biosensor Technologies: Past, Present, and Future</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Biosensors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2021</a:t>
                      </a:r>
                    </a:p>
                  </a:txBody>
                  <a:tcPr marL="9525" marR="9525" marT="9525" marB="0" anchor="b"/>
                </a:tc>
                <a:extLst>
                  <a:ext uri="{0D108BD9-81ED-4DB2-BD59-A6C34878D82A}">
                    <a16:rowId xmlns:a16="http://schemas.microsoft.com/office/drawing/2014/main" val="541367723"/>
                  </a:ext>
                </a:extLst>
              </a:tr>
              <a:tr h="508343">
                <a:tc>
                  <a:txBody>
                    <a:bodyPr/>
                    <a:lstStyle/>
                    <a:p>
                      <a:pPr algn="ctr" fontAlgn="b"/>
                      <a:r>
                        <a:rPr lang="en-US" sz="1100" b="0" i="0" u="none" strike="noStrike" dirty="0">
                          <a:solidFill>
                            <a:srgbClr val="000000"/>
                          </a:solidFill>
                          <a:effectLst/>
                          <a:latin typeface="Calibri" panose="020F0502020204030204" pitchFamily="34" charset="0"/>
                        </a:rPr>
                        <a:t>Jordan </a:t>
                      </a:r>
                      <a:r>
                        <a:rPr lang="en-US" sz="1100" b="0" i="0" u="none" strike="noStrike" dirty="0" err="1">
                          <a:solidFill>
                            <a:srgbClr val="000000"/>
                          </a:solidFill>
                          <a:effectLst/>
                          <a:latin typeface="Calibri" panose="020F0502020204030204" pitchFamily="34" charset="0"/>
                        </a:rPr>
                        <a:t>McKaig</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2018</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Jon Rask (Group)</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A High-Altitude Balloon Platform for Space Life Sciences Education</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Gravitational and Space Research</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2019</a:t>
                      </a:r>
                    </a:p>
                  </a:txBody>
                  <a:tcPr marL="9525" marR="9525" marT="9525" marB="0" anchor="b"/>
                </a:tc>
                <a:extLst>
                  <a:ext uri="{0D108BD9-81ED-4DB2-BD59-A6C34878D82A}">
                    <a16:rowId xmlns:a16="http://schemas.microsoft.com/office/drawing/2014/main" val="3634309795"/>
                  </a:ext>
                </a:extLst>
              </a:tr>
              <a:tr h="674641">
                <a:tc>
                  <a:txBody>
                    <a:bodyPr/>
                    <a:lstStyle/>
                    <a:p>
                      <a:pPr algn="ctr" fontAlgn="b"/>
                      <a:r>
                        <a:rPr lang="en-US" sz="1100" b="0" i="0" u="none" strike="noStrike" dirty="0">
                          <a:solidFill>
                            <a:srgbClr val="000000"/>
                          </a:solidFill>
                          <a:effectLst/>
                          <a:latin typeface="Calibri" panose="020F0502020204030204" pitchFamily="34" charset="0"/>
                        </a:rPr>
                        <a:t>Tristan Caro</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David Smith</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Ultraviolet light measurements (280-400 nmg) acquired from stratospheric balloon flight to assess influence on bioaerosols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Aerobiologia</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2019</a:t>
                      </a:r>
                    </a:p>
                  </a:txBody>
                  <a:tcPr marL="9525" marR="9525" marT="9525" marB="0" anchor="b"/>
                </a:tc>
                <a:extLst>
                  <a:ext uri="{0D108BD9-81ED-4DB2-BD59-A6C34878D82A}">
                    <a16:rowId xmlns:a16="http://schemas.microsoft.com/office/drawing/2014/main" val="1533490849"/>
                  </a:ext>
                </a:extLst>
              </a:tr>
              <a:tr h="543631">
                <a:tc>
                  <a:txBody>
                    <a:bodyPr/>
                    <a:lstStyle/>
                    <a:p>
                      <a:pPr algn="ctr" fontAlgn="b"/>
                      <a:r>
                        <a:rPr lang="en-US" sz="1100" b="0" i="0" u="none" strike="noStrike" dirty="0">
                          <a:solidFill>
                            <a:srgbClr val="000000"/>
                          </a:solidFill>
                          <a:effectLst/>
                          <a:latin typeface="Calibri" panose="020F0502020204030204" pitchFamily="34" charset="0"/>
                        </a:rPr>
                        <a:t>Tristan Caro</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David Smith</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Sierra Nevada sweep:  metagenomic measurements of bioaerosols vertically distributed across the troposphere</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Scientific Reports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2020</a:t>
                      </a:r>
                    </a:p>
                  </a:txBody>
                  <a:tcPr marL="9525" marR="9525" marT="9525" marB="0" anchor="b"/>
                </a:tc>
                <a:extLst>
                  <a:ext uri="{0D108BD9-81ED-4DB2-BD59-A6C34878D82A}">
                    <a16:rowId xmlns:a16="http://schemas.microsoft.com/office/drawing/2014/main" val="3693566644"/>
                  </a:ext>
                </a:extLst>
              </a:tr>
              <a:tr h="508343">
                <a:tc>
                  <a:txBody>
                    <a:bodyPr/>
                    <a:lstStyle/>
                    <a:p>
                      <a:pPr algn="ctr" fontAlgn="b"/>
                      <a:r>
                        <a:rPr lang="en-US" sz="1100" b="0" i="0" u="none" strike="noStrike" dirty="0" err="1">
                          <a:solidFill>
                            <a:srgbClr val="000000"/>
                          </a:solidFill>
                          <a:effectLst/>
                          <a:latin typeface="Calibri" panose="020F0502020204030204" pitchFamily="34" charset="0"/>
                        </a:rPr>
                        <a:t>Ons</a:t>
                      </a:r>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M'Saad</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Schreurs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Dietary countermeasure mitigates simulated spaceflight-induced osteopenia in mice</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Scientific Reports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2020</a:t>
                      </a:r>
                    </a:p>
                  </a:txBody>
                  <a:tcPr marL="9525" marR="9525" marT="9525" marB="0" anchor="b"/>
                </a:tc>
                <a:extLst>
                  <a:ext uri="{0D108BD9-81ED-4DB2-BD59-A6C34878D82A}">
                    <a16:rowId xmlns:a16="http://schemas.microsoft.com/office/drawing/2014/main" val="2359713946"/>
                  </a:ext>
                </a:extLst>
              </a:tr>
              <a:tr h="508410">
                <a:tc>
                  <a:txBody>
                    <a:bodyPr/>
                    <a:lstStyle/>
                    <a:p>
                      <a:pPr algn="ctr" fontAlgn="b"/>
                      <a:r>
                        <a:rPr lang="en-US" sz="1100" b="0" i="0" u="none" strike="noStrike" dirty="0">
                          <a:solidFill>
                            <a:srgbClr val="000000"/>
                          </a:solidFill>
                          <a:effectLst/>
                          <a:latin typeface="Calibri" panose="020F0502020204030204" pitchFamily="34" charset="0"/>
                        </a:rPr>
                        <a:t>Nicole Tanenbaum</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2019</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Bhattacharya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Asparagine Biosynthesis as a Mechanism of Increased Virulence of Serratia marcescens in Simulated Microgravity Environments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iScience (in review)</a:t>
                      </a: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6308804"/>
                  </a:ext>
                </a:extLst>
              </a:tr>
              <a:tr h="622482">
                <a:tc>
                  <a:txBody>
                    <a:bodyPr/>
                    <a:lstStyle/>
                    <a:p>
                      <a:pPr algn="ctr" fontAlgn="b"/>
                      <a:r>
                        <a:rPr lang="en-US" sz="1100" b="0" i="0" u="none" strike="noStrike" dirty="0">
                          <a:solidFill>
                            <a:srgbClr val="000000"/>
                          </a:solidFill>
                          <a:effectLst/>
                          <a:latin typeface="Calibri" panose="020F0502020204030204" pitchFamily="34" charset="0"/>
                        </a:rPr>
                        <a:t>Ama </a:t>
                      </a:r>
                      <a:r>
                        <a:rPr lang="en-US" sz="1100" b="0" i="0" u="none" strike="noStrike" dirty="0" err="1">
                          <a:solidFill>
                            <a:srgbClr val="000000"/>
                          </a:solidFill>
                          <a:effectLst/>
                          <a:latin typeface="Calibri" panose="020F0502020204030204" pitchFamily="34" charset="0"/>
                        </a:rPr>
                        <a:t>Luthens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2020</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Rubenstein</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The effects of simulated microgravity and Placental-Expanded (PLX-PAD) stromal cell treatment on the behavior and correlation with cytokine profiles in female mice</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(pending - to be submitted)</a:t>
                      </a: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68974520"/>
                  </a:ext>
                </a:extLst>
              </a:tr>
              <a:tr h="508343">
                <a:tc>
                  <a:txBody>
                    <a:bodyPr/>
                    <a:lstStyle/>
                    <a:p>
                      <a:pPr algn="ctr" fontAlgn="b"/>
                      <a:r>
                        <a:rPr lang="en-US" sz="1100" b="0" i="0" u="none" strike="noStrike" dirty="0">
                          <a:solidFill>
                            <a:srgbClr val="000000"/>
                          </a:solidFill>
                          <a:effectLst/>
                          <a:latin typeface="Calibri" panose="020F0502020204030204" pitchFamily="34" charset="0"/>
                        </a:rPr>
                        <a:t>Elizabeth </a:t>
                      </a:r>
                      <a:r>
                        <a:rPr lang="en-US" sz="1100" b="0" i="0" u="none" strike="noStrike" dirty="0" err="1">
                          <a:solidFill>
                            <a:srgbClr val="000000"/>
                          </a:solidFill>
                          <a:effectLst/>
                          <a:latin typeface="Calibri" panose="020F0502020204030204" pitchFamily="34" charset="0"/>
                        </a:rPr>
                        <a:t>Talburt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2018/19</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Chakravarty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Temporal RNA Integrity Analysis of Archived Spaceflight Biological Samples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Gravitational and Space Research</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2020</a:t>
                      </a:r>
                    </a:p>
                  </a:txBody>
                  <a:tcPr marL="9525" marR="9525" marT="9525" marB="0" anchor="b"/>
                </a:tc>
                <a:extLst>
                  <a:ext uri="{0D108BD9-81ED-4DB2-BD59-A6C34878D82A}">
                    <a16:rowId xmlns:a16="http://schemas.microsoft.com/office/drawing/2014/main" val="73536203"/>
                  </a:ext>
                </a:extLst>
              </a:tr>
              <a:tr h="554437">
                <a:tc>
                  <a:txBody>
                    <a:bodyPr/>
                    <a:lstStyle/>
                    <a:p>
                      <a:pPr algn="ctr" fontAlgn="b"/>
                      <a:r>
                        <a:rPr lang="en-US" sz="1100" b="0" i="0" u="none" strike="noStrike" dirty="0">
                          <a:solidFill>
                            <a:srgbClr val="000000"/>
                          </a:solidFill>
                          <a:effectLst/>
                          <a:latin typeface="Calibri" panose="020F0502020204030204" pitchFamily="34" charset="0"/>
                        </a:rPr>
                        <a:t>Anna Hayden</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Delzeit</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Development of the Continuous-fill Brine Evaporation Bag (BEB) System</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46th International Ceonference on Environmental Systems</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2016</a:t>
                      </a:r>
                    </a:p>
                  </a:txBody>
                  <a:tcPr marL="9525" marR="9525" marT="9525" marB="0" anchor="b"/>
                </a:tc>
                <a:extLst>
                  <a:ext uri="{0D108BD9-81ED-4DB2-BD59-A6C34878D82A}">
                    <a16:rowId xmlns:a16="http://schemas.microsoft.com/office/drawing/2014/main" val="380413744"/>
                  </a:ext>
                </a:extLst>
              </a:tr>
              <a:tr h="554437">
                <a:tc>
                  <a:txBody>
                    <a:bodyPr/>
                    <a:lstStyle/>
                    <a:p>
                      <a:pPr algn="ctr" fontAlgn="b"/>
                      <a:r>
                        <a:rPr lang="en-US" sz="1100" b="0" i="0" u="none" strike="noStrike" dirty="0">
                          <a:solidFill>
                            <a:srgbClr val="000000"/>
                          </a:solidFill>
                          <a:effectLst/>
                          <a:latin typeface="Calibri" panose="020F0502020204030204" pitchFamily="34" charset="0"/>
                        </a:rPr>
                        <a:t>Caleb Felker</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2014</a:t>
                      </a:r>
                    </a:p>
                  </a:txBody>
                  <a:tcPr marL="9525" marR="9525" marT="9525" marB="0" anchor="b"/>
                </a:tc>
                <a:tc>
                  <a:txBody>
                    <a:bodyPr/>
                    <a:lstStyle/>
                    <a:p>
                      <a:pPr algn="ctr" fontAlgn="b"/>
                      <a:r>
                        <a:rPr lang="en-US" sz="1100" b="0" i="0" u="none" strike="noStrike" dirty="0" err="1">
                          <a:solidFill>
                            <a:srgbClr val="000000"/>
                          </a:solidFill>
                          <a:effectLst/>
                          <a:latin typeface="Calibri" panose="020F0502020204030204" pitchFamily="34" charset="0"/>
                        </a:rPr>
                        <a:t>Delzeit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Development of the Continuous-fill Brine Evaporation Bag (BEB) System</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47th International Ceonference on Environmental Systems</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2017</a:t>
                      </a:r>
                    </a:p>
                  </a:txBody>
                  <a:tcPr marL="9525" marR="9525" marT="9525" marB="0" anchor="b"/>
                </a:tc>
                <a:extLst>
                  <a:ext uri="{0D108BD9-81ED-4DB2-BD59-A6C34878D82A}">
                    <a16:rowId xmlns:a16="http://schemas.microsoft.com/office/drawing/2014/main" val="3440782754"/>
                  </a:ext>
                </a:extLst>
              </a:tr>
            </a:tbl>
          </a:graphicData>
        </a:graphic>
      </p:graphicFrame>
    </p:spTree>
    <p:extLst>
      <p:ext uri="{BB962C8B-B14F-4D97-AF65-F5344CB8AC3E}">
        <p14:creationId xmlns:p14="http://schemas.microsoft.com/office/powerpoint/2010/main" val="226449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325CE-1296-9340-BA6C-A2AB400CEE4C}"/>
              </a:ext>
            </a:extLst>
          </p:cNvPr>
          <p:cNvSpPr>
            <a:spLocks noGrp="1"/>
          </p:cNvSpPr>
          <p:nvPr>
            <p:ph type="sldNum" sz="quarter" idx="12"/>
          </p:nvPr>
        </p:nvSpPr>
        <p:spPr/>
        <p:txBody>
          <a:bodyPr/>
          <a:lstStyle/>
          <a:p>
            <a:fld id="{2E8C51FE-49D9-314D-9957-ABBF7DDE8782}" type="slidenum">
              <a:rPr lang="en-US" smtClean="0"/>
              <a:pPr/>
              <a:t>23</a:t>
            </a:fld>
            <a:endParaRPr lang="en-US"/>
          </a:p>
        </p:txBody>
      </p:sp>
      <p:sp>
        <p:nvSpPr>
          <p:cNvPr id="3" name="Title 2">
            <a:extLst>
              <a:ext uri="{FF2B5EF4-FFF2-40B4-BE49-F238E27FC236}">
                <a16:creationId xmlns:a16="http://schemas.microsoft.com/office/drawing/2014/main" id="{C2637535-5FA7-E94F-9899-C66D03B72CDF}"/>
              </a:ext>
            </a:extLst>
          </p:cNvPr>
          <p:cNvSpPr>
            <a:spLocks noGrp="1"/>
          </p:cNvSpPr>
          <p:nvPr>
            <p:ph type="title"/>
          </p:nvPr>
        </p:nvSpPr>
        <p:spPr>
          <a:xfrm>
            <a:off x="227360" y="117490"/>
            <a:ext cx="11133192" cy="701731"/>
          </a:xfrm>
        </p:spPr>
        <p:txBody>
          <a:bodyPr/>
          <a:lstStyle/>
          <a:p>
            <a:r>
              <a:rPr lang="en-US" dirty="0"/>
              <a:t>Alumni Quotes</a:t>
            </a:r>
          </a:p>
        </p:txBody>
      </p:sp>
      <p:sp>
        <p:nvSpPr>
          <p:cNvPr id="5" name="Content Placeholder 2">
            <a:extLst>
              <a:ext uri="{FF2B5EF4-FFF2-40B4-BE49-F238E27FC236}">
                <a16:creationId xmlns:a16="http://schemas.microsoft.com/office/drawing/2014/main" id="{16AF1B52-0E74-5546-97AC-8947F3272316}"/>
              </a:ext>
            </a:extLst>
          </p:cNvPr>
          <p:cNvSpPr>
            <a:spLocks noGrp="1"/>
          </p:cNvSpPr>
          <p:nvPr>
            <p:ph idx="1"/>
          </p:nvPr>
        </p:nvSpPr>
        <p:spPr>
          <a:xfrm>
            <a:off x="517002" y="1048393"/>
            <a:ext cx="10972800" cy="840230"/>
          </a:xfrm>
        </p:spPr>
        <p:txBody>
          <a:bodyPr/>
          <a:lstStyle/>
          <a:p>
            <a:pPr marL="0" indent="0">
              <a:buNone/>
            </a:pPr>
            <a:r>
              <a:rPr lang="en-US" sz="1800" dirty="0">
                <a:latin typeface="Arial"/>
                <a:ea typeface="ヒラギノ角ゴ Pro W3" charset="-128"/>
                <a:cs typeface="Arial"/>
              </a:rPr>
              <a:t>“This experience has changed my life forever. Being able to pursue one of my dreams working for NASA, has completely changed my career trajectory. This program really gave me the opportunity to see myself doing space science for a career--something I thought was unattainable before, so thank you!”</a:t>
            </a:r>
            <a:endParaRPr lang="en-US" b="0" dirty="0"/>
          </a:p>
        </p:txBody>
      </p:sp>
      <p:sp>
        <p:nvSpPr>
          <p:cNvPr id="6" name="Content Placeholder 2">
            <a:extLst>
              <a:ext uri="{FF2B5EF4-FFF2-40B4-BE49-F238E27FC236}">
                <a16:creationId xmlns:a16="http://schemas.microsoft.com/office/drawing/2014/main" id="{2B20339A-7342-8649-A36D-2641EC16BE86}"/>
              </a:ext>
            </a:extLst>
          </p:cNvPr>
          <p:cNvSpPr txBox="1">
            <a:spLocks/>
          </p:cNvSpPr>
          <p:nvPr/>
        </p:nvSpPr>
        <p:spPr bwMode="auto">
          <a:xfrm>
            <a:off x="517002" y="2198980"/>
            <a:ext cx="10972800" cy="68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7796" indent="-177796" algn="l" defTabSz="457189" rtl="0" eaLnBrk="1" fontAlgn="base" hangingPunct="1">
              <a:spcBef>
                <a:spcPts val="0"/>
              </a:spcBef>
              <a:spcAft>
                <a:spcPts val="600"/>
              </a:spcAft>
              <a:buFont typeface="Arial" charset="0"/>
              <a:buChar char="•"/>
              <a:defRPr b="1" kern="1200">
                <a:solidFill>
                  <a:schemeClr val="tx1"/>
                </a:solidFill>
                <a:latin typeface="Arial"/>
                <a:ea typeface="ヒラギノ角ゴ Pro W3" charset="-128"/>
                <a:cs typeface="Arial"/>
              </a:defRPr>
            </a:lvl1pPr>
            <a:lvl2pPr marL="685783" indent="-228594" algn="l" defTabSz="457189"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142971" indent="-228594" algn="l" defTabSz="457189"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3pPr>
            <a:lvl4pPr marL="1600160" indent="-228594" algn="l" defTabSz="457189"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349" indent="-228594" algn="l" defTabSz="457189"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0" dirty="0"/>
              <a:t>“SLSTP is the only reason I had the privilege of getting into space biology. It changed my life and made me excited to be in research.”</a:t>
            </a:r>
          </a:p>
        </p:txBody>
      </p:sp>
      <p:sp>
        <p:nvSpPr>
          <p:cNvPr id="7" name="Rectangle 6">
            <a:extLst>
              <a:ext uri="{FF2B5EF4-FFF2-40B4-BE49-F238E27FC236}">
                <a16:creationId xmlns:a16="http://schemas.microsoft.com/office/drawing/2014/main" id="{D14E2EFF-C8B5-9B46-957B-58646BA73F98}"/>
              </a:ext>
            </a:extLst>
          </p:cNvPr>
          <p:cNvSpPr/>
          <p:nvPr/>
        </p:nvSpPr>
        <p:spPr>
          <a:xfrm>
            <a:off x="517002" y="3195452"/>
            <a:ext cx="1097280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“Best experience during my undergraduate career. I've been looking to get back to a research position at NASA because of it.”</a:t>
            </a:r>
          </a:p>
        </p:txBody>
      </p:sp>
      <p:sp>
        <p:nvSpPr>
          <p:cNvPr id="8" name="Rectangle 7">
            <a:extLst>
              <a:ext uri="{FF2B5EF4-FFF2-40B4-BE49-F238E27FC236}">
                <a16:creationId xmlns:a16="http://schemas.microsoft.com/office/drawing/2014/main" id="{D2F1F6B1-ED89-BD4E-8791-3F732436461D}"/>
              </a:ext>
            </a:extLst>
          </p:cNvPr>
          <p:cNvSpPr/>
          <p:nvPr/>
        </p:nvSpPr>
        <p:spPr>
          <a:xfrm>
            <a:off x="517002" y="4152140"/>
            <a:ext cx="1097280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research element of SLSTP, as well as the field trips to JPL, the USS Hornet, Armstrong etc. made this a summer to remember, and I can only hope that the program expands to other NASA centers.”</a:t>
            </a:r>
          </a:p>
        </p:txBody>
      </p:sp>
      <p:sp>
        <p:nvSpPr>
          <p:cNvPr id="9" name="Rectangle 8">
            <a:extLst>
              <a:ext uri="{FF2B5EF4-FFF2-40B4-BE49-F238E27FC236}">
                <a16:creationId xmlns:a16="http://schemas.microsoft.com/office/drawing/2014/main" id="{94E4A95D-52FF-CB4E-B5D4-AE832CB83B8A}"/>
              </a:ext>
            </a:extLst>
          </p:cNvPr>
          <p:cNvSpPr/>
          <p:nvPr/>
        </p:nvSpPr>
        <p:spPr>
          <a:xfrm>
            <a:off x="517002" y="5108827"/>
            <a:ext cx="10972800" cy="923330"/>
          </a:xfrm>
          <a:prstGeom prst="rect">
            <a:avLst/>
          </a:prstGeom>
        </p:spPr>
        <p:txBody>
          <a:bodyPr wrap="square">
            <a:spAutoFit/>
          </a:bodyPr>
          <a:lstStyle/>
          <a:p>
            <a:r>
              <a:rPr lang="en-US" spc="15" dirty="0">
                <a:solidFill>
                  <a:srgbClr val="202124"/>
                </a:solidFill>
                <a:latin typeface="Arial" panose="020B0604020202020204" pitchFamily="34" charset="0"/>
                <a:ea typeface="Calibri" panose="020F0502020204030204" pitchFamily="34" charset="0"/>
              </a:rPr>
              <a:t>“Overall one of the best research experiences I have had. I learned a lot about NASA and potential careers. This experience has helped guide me into what I will be researching in graduate school at Michigan State University”</a:t>
            </a:r>
            <a:endParaRPr lang="en-US" dirty="0"/>
          </a:p>
        </p:txBody>
      </p:sp>
    </p:spTree>
    <p:extLst>
      <p:ext uri="{BB962C8B-B14F-4D97-AF65-F5344CB8AC3E}">
        <p14:creationId xmlns:p14="http://schemas.microsoft.com/office/powerpoint/2010/main" val="358029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3DEC44-82A4-4540-ABB0-21DB3078FD49}"/>
              </a:ext>
            </a:extLst>
          </p:cNvPr>
          <p:cNvSpPr txBox="1">
            <a:spLocks/>
          </p:cNvSpPr>
          <p:nvPr/>
        </p:nvSpPr>
        <p:spPr>
          <a:xfrm>
            <a:off x="300682" y="482070"/>
            <a:ext cx="2735559" cy="64703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200" dirty="0">
                <a:latin typeface="+mn-lt"/>
                <a:cs typeface="Arial" panose="020B0604020202020204" pitchFamily="34" charset="0"/>
              </a:rPr>
              <a:t>Funding</a:t>
            </a:r>
            <a:r>
              <a:rPr lang="en-US" sz="4900" dirty="0">
                <a:latin typeface="+mn-lt"/>
                <a:cs typeface="Arial" panose="020B0604020202020204" pitchFamily="34" charset="0"/>
              </a:rPr>
              <a:t> </a:t>
            </a:r>
          </a:p>
          <a:p>
            <a:pPr lvl="1">
              <a:lnSpc>
                <a:spcPct val="170000"/>
              </a:lnSpc>
            </a:pPr>
            <a:endParaRPr lang="en-US" sz="4300" dirty="0"/>
          </a:p>
          <a:p>
            <a:r>
              <a:rPr lang="en-US" sz="4000" dirty="0">
                <a:latin typeface="Arial" panose="020B0604020202020204" pitchFamily="34" charset="0"/>
                <a:cs typeface="Arial" panose="020B0604020202020204" pitchFamily="34" charset="0"/>
              </a:rPr>
              <a:t> </a:t>
            </a:r>
          </a:p>
        </p:txBody>
      </p:sp>
      <p:pic>
        <p:nvPicPr>
          <p:cNvPr id="6" name="Picture 5" descr="/var/folders/yd/7ltb1_hx2918w2pg9twmnhdc0000gp/T/com.microsoft.Word/WebArchiveCopyPasteTempFiles/nasa_slstp_logo_400x400.png">
            <a:extLst>
              <a:ext uri="{FF2B5EF4-FFF2-40B4-BE49-F238E27FC236}">
                <a16:creationId xmlns:a16="http://schemas.microsoft.com/office/drawing/2014/main" id="{EBFA58BC-7733-4470-87F0-73D025D7A82E}"/>
              </a:ext>
            </a:extLst>
          </p:cNvPr>
          <p:cNvPicPr/>
          <p:nvPr/>
        </p:nvPicPr>
        <p:blipFill rotWithShape="1">
          <a:blip r:embed="rId3" cstate="screen">
            <a:extLst>
              <a:ext uri="{28A0092B-C50C-407E-A947-70E740481C1C}">
                <a14:useLocalDpi xmlns:a14="http://schemas.microsoft.com/office/drawing/2010/main"/>
              </a:ext>
            </a:extLst>
          </a:blip>
          <a:srcRect l="10449" t="10875" r="10444" b="10663"/>
          <a:stretch/>
        </p:blipFill>
        <p:spPr bwMode="auto">
          <a:xfrm>
            <a:off x="10652050" y="258706"/>
            <a:ext cx="1403499" cy="1325562"/>
          </a:xfrm>
          <a:prstGeom prst="rect">
            <a:avLst/>
          </a:prstGeom>
          <a:noFill/>
          <a:ln>
            <a:no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F8C98F53-33DF-534B-9357-B9070604A9B7}"/>
              </a:ext>
            </a:extLst>
          </p:cNvPr>
          <p:cNvSpPr/>
          <p:nvPr/>
        </p:nvSpPr>
        <p:spPr>
          <a:xfrm>
            <a:off x="3137901" y="359653"/>
            <a:ext cx="5123710" cy="828560"/>
          </a:xfrm>
          <a:prstGeom prst="rect">
            <a:avLst/>
          </a:prstGeom>
        </p:spPr>
        <p:txBody>
          <a:bodyPr wrap="none">
            <a:spAutoFit/>
          </a:bodyPr>
          <a:lstStyle/>
          <a:p>
            <a:pPr>
              <a:lnSpc>
                <a:spcPct val="170000"/>
              </a:lnSpc>
            </a:pPr>
            <a:r>
              <a:rPr lang="en-US" sz="3200" b="1" dirty="0"/>
              <a:t>NASA Space Biology Program</a:t>
            </a:r>
          </a:p>
        </p:txBody>
      </p:sp>
      <p:grpSp>
        <p:nvGrpSpPr>
          <p:cNvPr id="11" name="Group 10">
            <a:extLst>
              <a:ext uri="{FF2B5EF4-FFF2-40B4-BE49-F238E27FC236}">
                <a16:creationId xmlns:a16="http://schemas.microsoft.com/office/drawing/2014/main" id="{BA8EC1A9-F94B-EC48-AACC-79471B47D5EA}"/>
              </a:ext>
            </a:extLst>
          </p:cNvPr>
          <p:cNvGrpSpPr/>
          <p:nvPr/>
        </p:nvGrpSpPr>
        <p:grpSpPr>
          <a:xfrm>
            <a:off x="2259965" y="1223523"/>
            <a:ext cx="13061882" cy="3348999"/>
            <a:chOff x="941606" y="1467782"/>
            <a:chExt cx="13061882" cy="3348999"/>
          </a:xfrm>
        </p:grpSpPr>
        <p:sp>
          <p:nvSpPr>
            <p:cNvPr id="20" name="TextBox 19">
              <a:extLst>
                <a:ext uri="{FF2B5EF4-FFF2-40B4-BE49-F238E27FC236}">
                  <a16:creationId xmlns:a16="http://schemas.microsoft.com/office/drawing/2014/main" id="{7AD84259-1F39-DF43-9F7E-5FF033FFF189}"/>
                </a:ext>
              </a:extLst>
            </p:cNvPr>
            <p:cNvSpPr txBox="1">
              <a:spLocks noChangeAspect="1"/>
            </p:cNvSpPr>
            <p:nvPr/>
          </p:nvSpPr>
          <p:spPr>
            <a:xfrm>
              <a:off x="941606" y="1467782"/>
              <a:ext cx="13061882" cy="1261884"/>
            </a:xfrm>
            <a:prstGeom prst="rect">
              <a:avLst/>
            </a:prstGeom>
            <a:noFill/>
          </p:spPr>
          <p:txBody>
            <a:bodyPr wrap="square" rtlCol="0">
              <a:spAutoFit/>
            </a:bodyPr>
            <a:lstStyle/>
            <a:p>
              <a:r>
                <a:rPr lang="en-US" dirty="0"/>
                <a:t>	       </a:t>
              </a:r>
              <a:r>
                <a:rPr lang="en-US" sz="2000" b="1" dirty="0"/>
                <a:t>Ames Space Biology Management</a:t>
              </a:r>
            </a:p>
            <a:p>
              <a:endParaRPr lang="en-US" sz="2000" b="1" dirty="0"/>
            </a:p>
            <a:p>
              <a:r>
                <a:rPr lang="en-US" dirty="0"/>
                <a:t>  Robert Vik	       Diana Ly                   Parag </a:t>
              </a:r>
              <a:r>
                <a:rPr lang="en-US" dirty="0" err="1"/>
                <a:t>Vaishampayan</a:t>
              </a:r>
              <a:r>
                <a:rPr lang="en-US" dirty="0"/>
                <a:t>, Ph.D.</a:t>
              </a:r>
            </a:p>
            <a:p>
              <a:endParaRPr lang="en-US" dirty="0"/>
            </a:p>
          </p:txBody>
        </p:sp>
        <p:grpSp>
          <p:nvGrpSpPr>
            <p:cNvPr id="8" name="Group 7">
              <a:extLst>
                <a:ext uri="{FF2B5EF4-FFF2-40B4-BE49-F238E27FC236}">
                  <a16:creationId xmlns:a16="http://schemas.microsoft.com/office/drawing/2014/main" id="{BDC11855-6375-A748-B2F9-6603450C8795}"/>
                </a:ext>
              </a:extLst>
            </p:cNvPr>
            <p:cNvGrpSpPr/>
            <p:nvPr/>
          </p:nvGrpSpPr>
          <p:grpSpPr>
            <a:xfrm>
              <a:off x="941606" y="2513081"/>
              <a:ext cx="6001646" cy="2303700"/>
              <a:chOff x="901265" y="2537435"/>
              <a:chExt cx="6001646" cy="2303700"/>
            </a:xfrm>
          </p:grpSpPr>
          <p:pic>
            <p:nvPicPr>
              <p:cNvPr id="2052" name="Picture 4">
                <a:extLst>
                  <a:ext uri="{FF2B5EF4-FFF2-40B4-BE49-F238E27FC236}">
                    <a16:creationId xmlns:a16="http://schemas.microsoft.com/office/drawing/2014/main" id="{479F9E63-AA4D-1442-B7B6-61BEF87EFD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54851" y="2537435"/>
                <a:ext cx="169447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2D44E12C-0472-D842-9F12-755BFCFAC3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1265" y="2537435"/>
                <a:ext cx="182217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file photo of Parag Vaishampayan">
                <a:extLst>
                  <a:ext uri="{FF2B5EF4-FFF2-40B4-BE49-F238E27FC236}">
                    <a16:creationId xmlns:a16="http://schemas.microsoft.com/office/drawing/2014/main" id="{53AA427D-BE50-B341-A874-6828C93F09E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80737" y="2555135"/>
                <a:ext cx="1822174" cy="2286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Rectangle 3">
            <a:extLst>
              <a:ext uri="{FF2B5EF4-FFF2-40B4-BE49-F238E27FC236}">
                <a16:creationId xmlns:a16="http://schemas.microsoft.com/office/drawing/2014/main" id="{BF8E67CD-DE5E-2E4E-9132-FE399F9F8E31}"/>
              </a:ext>
            </a:extLst>
          </p:cNvPr>
          <p:cNvSpPr/>
          <p:nvPr/>
        </p:nvSpPr>
        <p:spPr>
          <a:xfrm>
            <a:off x="430029" y="5852016"/>
            <a:ext cx="6923475" cy="646331"/>
          </a:xfrm>
          <a:prstGeom prst="rect">
            <a:avLst/>
          </a:prstGeom>
        </p:spPr>
        <p:txBody>
          <a:bodyPr wrap="square">
            <a:spAutoFit/>
          </a:bodyPr>
          <a:lstStyle/>
          <a:p>
            <a:r>
              <a:rPr lang="en-US" dirty="0">
                <a:hlinkClick r:id="rId7"/>
              </a:rPr>
              <a:t>https://science.nasa.gov/biological-physical/programs/space-biology</a:t>
            </a:r>
            <a:endParaRPr lang="en-US" dirty="0"/>
          </a:p>
          <a:p>
            <a:endParaRPr lang="en-US" dirty="0"/>
          </a:p>
        </p:txBody>
      </p:sp>
    </p:spTree>
    <p:extLst>
      <p:ext uri="{BB962C8B-B14F-4D97-AF65-F5344CB8AC3E}">
        <p14:creationId xmlns:p14="http://schemas.microsoft.com/office/powerpoint/2010/main" val="416473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0">
            <a:extLst>
              <a:ext uri="{FF2B5EF4-FFF2-40B4-BE49-F238E27FC236}">
                <a16:creationId xmlns:a16="http://schemas.microsoft.com/office/drawing/2014/main" id="{7AADB56C-BA56-4D1E-A42A-A07A47444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DEC44-82A4-4540-ABB0-21DB3078FD49}"/>
              </a:ext>
            </a:extLst>
          </p:cNvPr>
          <p:cNvSpPr>
            <a:spLocks noGrp="1"/>
          </p:cNvSpPr>
          <p:nvPr>
            <p:ph type="title"/>
          </p:nvPr>
        </p:nvSpPr>
        <p:spPr>
          <a:xfrm>
            <a:off x="838200" y="329934"/>
            <a:ext cx="10515600" cy="1341634"/>
          </a:xfrm>
        </p:spPr>
        <p:txBody>
          <a:bodyPr vert="horz" lIns="91440" tIns="45720" rIns="91440" bIns="45720" rtlCol="0" anchor="ctr">
            <a:normAutofit/>
          </a:bodyPr>
          <a:lstStyle/>
          <a:p>
            <a:br>
              <a:rPr lang="en-US" sz="2200" dirty="0">
                <a:solidFill>
                  <a:schemeClr val="tx1"/>
                </a:solidFill>
                <a:latin typeface="+mj-lt"/>
                <a:cs typeface="+mj-cs"/>
              </a:rPr>
            </a:br>
            <a:br>
              <a:rPr lang="en-US" sz="2200" dirty="0">
                <a:solidFill>
                  <a:schemeClr val="tx1"/>
                </a:solidFill>
                <a:latin typeface="+mj-lt"/>
                <a:cs typeface="+mj-cs"/>
              </a:rPr>
            </a:br>
            <a:br>
              <a:rPr lang="en-US" sz="2200" dirty="0">
                <a:solidFill>
                  <a:schemeClr val="tx1"/>
                </a:solidFill>
                <a:latin typeface="+mj-lt"/>
                <a:cs typeface="+mj-cs"/>
              </a:rPr>
            </a:br>
            <a:r>
              <a:rPr lang="en-US" sz="2200" dirty="0">
                <a:solidFill>
                  <a:schemeClr val="tx1"/>
                </a:solidFill>
                <a:latin typeface="+mj-lt"/>
                <a:cs typeface="+mj-cs"/>
              </a:rPr>
              <a:t>SLSTP at NASA Ames 2013-2019 + Virtual 2020-21</a:t>
            </a:r>
          </a:p>
        </p:txBody>
      </p:sp>
      <p:pic>
        <p:nvPicPr>
          <p:cNvPr id="46" name="Picture 46" descr="An aerial view of a town&#10;&#10;Description automatically generated with medium confidence">
            <a:extLst>
              <a:ext uri="{FF2B5EF4-FFF2-40B4-BE49-F238E27FC236}">
                <a16:creationId xmlns:a16="http://schemas.microsoft.com/office/drawing/2014/main" id="{564EDA63-3389-45B9-8047-D43BF0CDE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92976" y="1843283"/>
            <a:ext cx="3374810" cy="4285807"/>
          </a:xfrm>
          <a:prstGeom prst="rect">
            <a:avLst/>
          </a:prstGeom>
        </p:spPr>
      </p:pic>
      <p:sp>
        <p:nvSpPr>
          <p:cNvPr id="7" name="Slide Number Placeholder 6">
            <a:extLst>
              <a:ext uri="{FF2B5EF4-FFF2-40B4-BE49-F238E27FC236}">
                <a16:creationId xmlns:a16="http://schemas.microsoft.com/office/drawing/2014/main" id="{3E4223CC-489C-4BA9-891D-EA83802DC96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587C384-89D6-8141-B091-9776852F31EF}" type="slidenum">
              <a:rPr lang="en-US" altLang="x-none">
                <a:solidFill>
                  <a:prstClr val="black">
                    <a:tint val="75000"/>
                  </a:prstClr>
                </a:solidFill>
                <a:latin typeface="Calibri" panose="020F0502020204030204"/>
              </a:rPr>
              <a:pPr>
                <a:spcAft>
                  <a:spcPts val="600"/>
                </a:spcAft>
                <a:defRPr/>
              </a:pPr>
              <a:t>3</a:t>
            </a:fld>
            <a:endParaRPr lang="en-US" altLang="x-none">
              <a:solidFill>
                <a:prstClr val="black">
                  <a:tint val="75000"/>
                </a:prstClr>
              </a:solidFill>
              <a:latin typeface="Calibri" panose="020F0502020204030204"/>
            </a:endParaRPr>
          </a:p>
        </p:txBody>
      </p:sp>
      <p:graphicFrame>
        <p:nvGraphicFramePr>
          <p:cNvPr id="22" name="Content Placeholder 2">
            <a:extLst>
              <a:ext uri="{FF2B5EF4-FFF2-40B4-BE49-F238E27FC236}">
                <a16:creationId xmlns:a16="http://schemas.microsoft.com/office/drawing/2014/main" id="{CC9AEB6B-83D4-4ABA-94D5-DDE5174FC180}"/>
              </a:ext>
            </a:extLst>
          </p:cNvPr>
          <p:cNvGraphicFramePr>
            <a:graphicFrameLocks noGrp="1"/>
          </p:cNvGraphicFramePr>
          <p:nvPr>
            <p:ph idx="1"/>
            <p:extLst>
              <p:ext uri="{D42A27DB-BD31-4B8C-83A1-F6EECF244321}">
                <p14:modId xmlns:p14="http://schemas.microsoft.com/office/powerpoint/2010/main" val="3868621678"/>
              </p:ext>
            </p:extLst>
          </p:nvPr>
        </p:nvGraphicFramePr>
        <p:xfrm>
          <a:off x="831987" y="1843283"/>
          <a:ext cx="6803753" cy="4285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13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36"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0" name="Freeform: Shape 3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C3DEC44-82A4-4540-ABB0-21DB3078FD49}"/>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latin typeface="Arial"/>
                <a:cs typeface="Arial"/>
              </a:rPr>
              <a:t>Who do we recruit?</a:t>
            </a:r>
            <a:endParaRPr lang="en-US" sz="4800">
              <a:solidFill>
                <a:schemeClr val="bg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3E4223CC-489C-4BA9-891D-EA83802DC962}"/>
              </a:ext>
            </a:extLst>
          </p:cNvPr>
          <p:cNvSpPr>
            <a:spLocks noGrp="1"/>
          </p:cNvSpPr>
          <p:nvPr>
            <p:ph type="sldNum" sz="quarter" idx="12"/>
          </p:nvPr>
        </p:nvSpPr>
        <p:spPr>
          <a:xfrm>
            <a:off x="11548872" y="6217920"/>
            <a:ext cx="640080" cy="640080"/>
          </a:xfrm>
        </p:spPr>
        <p:txBody>
          <a:bodyPr>
            <a:normAutofit/>
          </a:bodyPr>
          <a:lstStyle/>
          <a:p>
            <a:pPr marL="0" marR="0" lvl="0" indent="0" algn="ctr" defTabSz="914400" rtl="0" eaLnBrk="1" fontAlgn="auto" latinLnBrk="0" hangingPunct="1">
              <a:spcBef>
                <a:spcPts val="0"/>
              </a:spcBef>
              <a:spcAft>
                <a:spcPts val="600"/>
              </a:spcAft>
              <a:buClrTx/>
              <a:buSzTx/>
              <a:buFontTx/>
              <a:buNone/>
              <a:tabLst/>
              <a:defRPr/>
            </a:pPr>
            <a:fld id="{A587C384-89D6-8141-B091-9776852F31EF}" type="slidenum">
              <a:rPr kumimoji="0" lang="en-US" altLang="x-none" sz="1600" b="0" i="0" u="none" strike="noStrike" kern="1200" cap="none" spc="0" normalizeH="0" baseline="0" noProof="0">
                <a:ln>
                  <a:noFill/>
                </a:ln>
                <a:solidFill>
                  <a:schemeClr val="tx2"/>
                </a:solidFill>
                <a:effectLst/>
                <a:uLnTx/>
                <a:uFillTx/>
                <a:latin typeface="Arial" charset="0"/>
                <a:ea typeface="+mn-ea"/>
                <a:cs typeface="+mn-cs"/>
              </a:rPr>
              <a:pPr marL="0" marR="0" lvl="0" indent="0" algn="ctr" defTabSz="914400" rtl="0" eaLnBrk="1" fontAlgn="auto" latinLnBrk="0" hangingPunct="1">
                <a:spcBef>
                  <a:spcPts val="0"/>
                </a:spcBef>
                <a:spcAft>
                  <a:spcPts val="600"/>
                </a:spcAft>
                <a:buClrTx/>
                <a:buSzTx/>
                <a:buFontTx/>
                <a:buNone/>
                <a:tabLst/>
                <a:defRPr/>
              </a:pPr>
              <a:t>4</a:t>
            </a:fld>
            <a:endParaRPr kumimoji="0" lang="en-US" altLang="x-none" sz="1600" b="0" i="0" u="none" strike="noStrike" kern="1200" cap="none" spc="0" normalizeH="0" baseline="0" noProof="0">
              <a:ln>
                <a:noFill/>
              </a:ln>
              <a:solidFill>
                <a:schemeClr val="tx2"/>
              </a:solidFill>
              <a:effectLst/>
              <a:uLnTx/>
              <a:uFillTx/>
              <a:latin typeface="Arial" charset="0"/>
              <a:ea typeface="+mn-ea"/>
              <a:cs typeface="+mn-cs"/>
            </a:endParaRPr>
          </a:p>
        </p:txBody>
      </p:sp>
      <p:graphicFrame>
        <p:nvGraphicFramePr>
          <p:cNvPr id="22" name="Content Placeholder 2">
            <a:extLst>
              <a:ext uri="{FF2B5EF4-FFF2-40B4-BE49-F238E27FC236}">
                <a16:creationId xmlns:a16="http://schemas.microsoft.com/office/drawing/2014/main" id="{9AB11419-41C6-4E7F-832E-459F844BB071}"/>
              </a:ext>
            </a:extLst>
          </p:cNvPr>
          <p:cNvGraphicFramePr>
            <a:graphicFrameLocks noGrp="1"/>
          </p:cNvGraphicFramePr>
          <p:nvPr>
            <p:ph idx="1"/>
            <p:extLst>
              <p:ext uri="{D42A27DB-BD31-4B8C-83A1-F6EECF244321}">
                <p14:modId xmlns:p14="http://schemas.microsoft.com/office/powerpoint/2010/main" val="1221781259"/>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987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9DCBA0A-43AA-4837-AE68-0175E2EDA29C}" type="slidenum">
              <a:rPr lang="en-US" smtClean="0"/>
              <a:t>5</a:t>
            </a:fld>
            <a:endParaRPr lang="en-US"/>
          </a:p>
        </p:txBody>
      </p:sp>
      <p:sp>
        <p:nvSpPr>
          <p:cNvPr id="2" name="Title 1"/>
          <p:cNvSpPr>
            <a:spLocks noGrp="1"/>
          </p:cNvSpPr>
          <p:nvPr>
            <p:ph type="title"/>
          </p:nvPr>
        </p:nvSpPr>
        <p:spPr/>
        <p:txBody>
          <a:bodyPr/>
          <a:lstStyle/>
          <a:p>
            <a:r>
              <a:rPr lang="en-US" sz="3200">
                <a:solidFill>
                  <a:schemeClr val="bg1"/>
                </a:solidFill>
              </a:rPr>
              <a:t>Universities and Colleges</a:t>
            </a:r>
          </a:p>
        </p:txBody>
      </p:sp>
      <p:sp>
        <p:nvSpPr>
          <p:cNvPr id="3" name="Content Placeholder 2"/>
          <p:cNvSpPr>
            <a:spLocks noGrp="1"/>
          </p:cNvSpPr>
          <p:nvPr>
            <p:ph idx="1"/>
          </p:nvPr>
        </p:nvSpPr>
        <p:spPr>
          <a:xfrm>
            <a:off x="578643" y="1047037"/>
            <a:ext cx="11133192" cy="461729"/>
          </a:xfrm>
        </p:spPr>
        <p:txBody>
          <a:bodyPr/>
          <a:lstStyle/>
          <a:p>
            <a:r>
              <a:rPr lang="en-US" sz="2667" dirty="0">
                <a:solidFill>
                  <a:schemeClr val="accent2">
                    <a:lumMod val="50000"/>
                  </a:schemeClr>
                </a:solidFill>
              </a:rPr>
              <a:t>101 students from 64 different Universities in 28 U.S. States</a:t>
            </a:r>
          </a:p>
        </p:txBody>
      </p:sp>
      <p:sp>
        <p:nvSpPr>
          <p:cNvPr id="6" name="TextBox 5"/>
          <p:cNvSpPr txBox="1"/>
          <p:nvPr/>
        </p:nvSpPr>
        <p:spPr>
          <a:xfrm>
            <a:off x="3040690" y="1530639"/>
            <a:ext cx="3482028" cy="5170646"/>
          </a:xfrm>
          <a:prstGeom prst="rect">
            <a:avLst/>
          </a:prstGeom>
          <a:noFill/>
        </p:spPr>
        <p:txBody>
          <a:bodyPr wrap="square" rtlCol="0">
            <a:spAutoFit/>
          </a:bodyPr>
          <a:lstStyle/>
          <a:p>
            <a:r>
              <a:rPr lang="en-US" sz="1000"/>
              <a:t>Tufts University (2)</a:t>
            </a:r>
          </a:p>
          <a:p>
            <a:r>
              <a:rPr lang="en-US" sz="1000"/>
              <a:t>University of Alabama</a:t>
            </a:r>
          </a:p>
          <a:p>
            <a:r>
              <a:rPr lang="en-US" sz="1000"/>
              <a:t>University of Arizona</a:t>
            </a:r>
          </a:p>
          <a:p>
            <a:r>
              <a:rPr lang="en-US" sz="1000"/>
              <a:t>University of California - Los Angeles (3)</a:t>
            </a:r>
          </a:p>
          <a:p>
            <a:r>
              <a:rPr lang="en-US" sz="1000"/>
              <a:t>University of California Berkeley (6)</a:t>
            </a:r>
          </a:p>
          <a:p>
            <a:r>
              <a:rPr lang="en-US" sz="1000"/>
              <a:t>University of California Davis</a:t>
            </a:r>
          </a:p>
          <a:p>
            <a:r>
              <a:rPr lang="en-US" sz="1000"/>
              <a:t>University of California San Diego (2)</a:t>
            </a:r>
          </a:p>
          <a:p>
            <a:r>
              <a:rPr lang="en-US" sz="1000"/>
              <a:t>University of California Santa Barbara (2)</a:t>
            </a:r>
          </a:p>
          <a:p>
            <a:r>
              <a:rPr lang="en-US" sz="1000"/>
              <a:t>University of California Santa Cruz</a:t>
            </a:r>
          </a:p>
          <a:p>
            <a:r>
              <a:rPr lang="en-US" sz="1000"/>
              <a:t>University of Chicago</a:t>
            </a:r>
          </a:p>
          <a:p>
            <a:r>
              <a:rPr lang="en-US" sz="1000"/>
              <a:t>University of Colorado - Boulder (2)</a:t>
            </a:r>
          </a:p>
          <a:p>
            <a:r>
              <a:rPr lang="en-US" sz="1000"/>
              <a:t>University of Colorado Denver</a:t>
            </a:r>
          </a:p>
          <a:p>
            <a:r>
              <a:rPr lang="en-US" sz="1000"/>
              <a:t>University of Florida</a:t>
            </a:r>
          </a:p>
          <a:p>
            <a:r>
              <a:rPr lang="en-US" sz="1000"/>
              <a:t>University of Houston</a:t>
            </a:r>
          </a:p>
          <a:p>
            <a:r>
              <a:rPr lang="en-US" sz="1000"/>
              <a:t>University of Kentucky</a:t>
            </a:r>
          </a:p>
          <a:p>
            <a:r>
              <a:rPr lang="en-US" sz="1000"/>
              <a:t>University of Maine</a:t>
            </a:r>
          </a:p>
          <a:p>
            <a:r>
              <a:rPr lang="en-US" sz="1000"/>
              <a:t>University of Maryland Baltimore County</a:t>
            </a:r>
          </a:p>
          <a:p>
            <a:r>
              <a:rPr lang="en-US" sz="1000"/>
              <a:t>University of Maryland College Park</a:t>
            </a:r>
          </a:p>
          <a:p>
            <a:r>
              <a:rPr lang="en-US" sz="1000"/>
              <a:t>University of Michigan</a:t>
            </a:r>
          </a:p>
          <a:p>
            <a:r>
              <a:rPr lang="en-US" sz="1000"/>
              <a:t>University of Minnesota Twin Cities</a:t>
            </a:r>
          </a:p>
          <a:p>
            <a:r>
              <a:rPr lang="en-US" sz="1000"/>
              <a:t>University of Missouri-Columbia</a:t>
            </a:r>
          </a:p>
          <a:p>
            <a:r>
              <a:rPr lang="en-US" sz="1000"/>
              <a:t>University of Nebraska</a:t>
            </a:r>
          </a:p>
          <a:p>
            <a:r>
              <a:rPr lang="en-US" sz="1000"/>
              <a:t>University of New Mexico</a:t>
            </a:r>
          </a:p>
          <a:p>
            <a:r>
              <a:rPr lang="en-US" sz="1000"/>
              <a:t>University of Pennsylvania (2)</a:t>
            </a:r>
          </a:p>
          <a:p>
            <a:r>
              <a:rPr lang="en-US" sz="1000"/>
              <a:t>University of Pittsburg</a:t>
            </a:r>
          </a:p>
          <a:p>
            <a:r>
              <a:rPr lang="en-US" sz="1000"/>
              <a:t>University of San Francisco</a:t>
            </a:r>
          </a:p>
          <a:p>
            <a:r>
              <a:rPr lang="en-US" sz="1000"/>
              <a:t>University of Texas - Dallas</a:t>
            </a:r>
          </a:p>
          <a:p>
            <a:r>
              <a:rPr lang="en-US" sz="1000"/>
              <a:t>University of Utah</a:t>
            </a:r>
          </a:p>
          <a:p>
            <a:r>
              <a:rPr lang="en-US" sz="1000"/>
              <a:t>Vassar College (NY)</a:t>
            </a:r>
          </a:p>
          <a:p>
            <a:r>
              <a:rPr lang="en-US" sz="1000"/>
              <a:t>Washington University</a:t>
            </a:r>
          </a:p>
          <a:p>
            <a:r>
              <a:rPr lang="en-US" sz="1000"/>
              <a:t>Wesley College</a:t>
            </a:r>
          </a:p>
          <a:p>
            <a:r>
              <a:rPr lang="en-US" sz="1000"/>
              <a:t>Yale University (2)</a:t>
            </a:r>
          </a:p>
        </p:txBody>
      </p:sp>
      <p:sp>
        <p:nvSpPr>
          <p:cNvPr id="7" name="TextBox 6"/>
          <p:cNvSpPr txBox="1"/>
          <p:nvPr/>
        </p:nvSpPr>
        <p:spPr>
          <a:xfrm>
            <a:off x="334743" y="1530639"/>
            <a:ext cx="3083206" cy="5293757"/>
          </a:xfrm>
          <a:prstGeom prst="rect">
            <a:avLst/>
          </a:prstGeom>
          <a:noFill/>
        </p:spPr>
        <p:txBody>
          <a:bodyPr wrap="square" rtlCol="0">
            <a:spAutoFit/>
          </a:bodyPr>
          <a:lstStyle/>
          <a:p>
            <a:r>
              <a:rPr lang="en-US" sz="1000"/>
              <a:t>Arizona State University (3)</a:t>
            </a:r>
          </a:p>
          <a:p>
            <a:r>
              <a:rPr lang="en-US" sz="1000"/>
              <a:t>Binghamton University</a:t>
            </a:r>
          </a:p>
          <a:p>
            <a:r>
              <a:rPr lang="en-US" sz="1000"/>
              <a:t>Brooklyn College</a:t>
            </a:r>
          </a:p>
          <a:p>
            <a:r>
              <a:rPr lang="en-US" sz="1000"/>
              <a:t>Carnegie Mellon University</a:t>
            </a:r>
          </a:p>
          <a:p>
            <a:r>
              <a:rPr lang="en-US" sz="1000"/>
              <a:t>Clemson University</a:t>
            </a:r>
          </a:p>
          <a:p>
            <a:r>
              <a:rPr lang="en-US" sz="1000"/>
              <a:t>College of Mount Saint Joseph</a:t>
            </a:r>
          </a:p>
          <a:p>
            <a:r>
              <a:rPr lang="en-US" sz="1000"/>
              <a:t>Columbia University</a:t>
            </a:r>
          </a:p>
          <a:p>
            <a:r>
              <a:rPr lang="en-US" sz="1000"/>
              <a:t>Cornell University (3)</a:t>
            </a:r>
          </a:p>
          <a:p>
            <a:r>
              <a:rPr lang="en-US" sz="1000"/>
              <a:t>CUNY City College, New York</a:t>
            </a:r>
          </a:p>
          <a:p>
            <a:r>
              <a:rPr lang="en-US" sz="1000"/>
              <a:t>Embry Riddle Aeronautical University (3)</a:t>
            </a:r>
          </a:p>
          <a:p>
            <a:r>
              <a:rPr lang="en-US" sz="1000"/>
              <a:t>Florida State University (2)</a:t>
            </a:r>
          </a:p>
          <a:p>
            <a:r>
              <a:rPr lang="en-US" sz="1000"/>
              <a:t>Georgia Institute of Technology</a:t>
            </a:r>
          </a:p>
          <a:p>
            <a:r>
              <a:rPr lang="en-US" sz="1000"/>
              <a:t>Harvard University (2)</a:t>
            </a:r>
          </a:p>
          <a:p>
            <a:r>
              <a:rPr lang="en-US" sz="1000"/>
              <a:t>Johns Hopkins University</a:t>
            </a:r>
          </a:p>
          <a:p>
            <a:r>
              <a:rPr lang="en-US" sz="1000"/>
              <a:t>Kent State University</a:t>
            </a:r>
          </a:p>
          <a:p>
            <a:r>
              <a:rPr lang="en-US" sz="1000"/>
              <a:t>Louisiana State University</a:t>
            </a:r>
          </a:p>
          <a:p>
            <a:r>
              <a:rPr lang="en-US" sz="1000"/>
              <a:t>Massachusetts Institute of Technology (3)</a:t>
            </a:r>
          </a:p>
          <a:p>
            <a:r>
              <a:rPr lang="en-US" sz="1000"/>
              <a:t>Michigan Technological University</a:t>
            </a:r>
          </a:p>
          <a:p>
            <a:r>
              <a:rPr lang="en-US" sz="1000"/>
              <a:t>Mitchell Community College</a:t>
            </a:r>
          </a:p>
          <a:p>
            <a:r>
              <a:rPr lang="en-US" sz="1000"/>
              <a:t>North Carolina State University</a:t>
            </a:r>
          </a:p>
          <a:p>
            <a:r>
              <a:rPr lang="en-US" sz="1000"/>
              <a:t>Northwestern University (IL)</a:t>
            </a:r>
          </a:p>
          <a:p>
            <a:r>
              <a:rPr lang="en-US" sz="1000"/>
              <a:t>Oakland University (2)</a:t>
            </a:r>
          </a:p>
          <a:p>
            <a:r>
              <a:rPr lang="en-US" sz="1000"/>
              <a:t>Ohio State University</a:t>
            </a:r>
          </a:p>
          <a:p>
            <a:r>
              <a:rPr lang="en-US" sz="1000"/>
              <a:t>Oregon State University</a:t>
            </a:r>
          </a:p>
          <a:p>
            <a:r>
              <a:rPr lang="en-US" sz="1000"/>
              <a:t>Pacific University</a:t>
            </a:r>
          </a:p>
          <a:p>
            <a:r>
              <a:rPr lang="en-US" sz="1000"/>
              <a:t>Point Loma Nazarene University</a:t>
            </a:r>
          </a:p>
          <a:p>
            <a:r>
              <a:rPr lang="en-US" sz="1000"/>
              <a:t>Pomona College (2)</a:t>
            </a:r>
          </a:p>
          <a:p>
            <a:r>
              <a:rPr lang="en-US" sz="1000"/>
              <a:t>Purdue University</a:t>
            </a:r>
          </a:p>
          <a:p>
            <a:r>
              <a:rPr lang="en-US" sz="1000"/>
              <a:t>San Diego State University</a:t>
            </a:r>
          </a:p>
          <a:p>
            <a:r>
              <a:rPr lang="en-US" sz="1000"/>
              <a:t>San Jose State University (3)</a:t>
            </a:r>
          </a:p>
          <a:p>
            <a:r>
              <a:rPr lang="en-US" sz="1000"/>
              <a:t>Stony Brook University</a:t>
            </a:r>
          </a:p>
          <a:p>
            <a:r>
              <a:rPr lang="en-US" sz="1000"/>
              <a:t>Temple University</a:t>
            </a:r>
          </a:p>
          <a:p>
            <a:endParaRPr lang="en-US" sz="1000"/>
          </a:p>
          <a:p>
            <a:endParaRPr lang="en-US" sz="800"/>
          </a:p>
        </p:txBody>
      </p:sp>
      <p:sp>
        <p:nvSpPr>
          <p:cNvPr id="78" name="Title 1">
            <a:extLst>
              <a:ext uri="{FF2B5EF4-FFF2-40B4-BE49-F238E27FC236}">
                <a16:creationId xmlns:a16="http://schemas.microsoft.com/office/drawing/2014/main" id="{7C3DEC44-82A4-4540-ABB0-21DB3078FD49}"/>
              </a:ext>
            </a:extLst>
          </p:cNvPr>
          <p:cNvSpPr txBox="1">
            <a:spLocks/>
          </p:cNvSpPr>
          <p:nvPr/>
        </p:nvSpPr>
        <p:spPr>
          <a:xfrm>
            <a:off x="255226" y="13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SLSTP at NASA Ames since 2013</a:t>
            </a:r>
          </a:p>
        </p:txBody>
      </p:sp>
      <p:grpSp>
        <p:nvGrpSpPr>
          <p:cNvPr id="45" name="Group 44">
            <a:extLst>
              <a:ext uri="{FF2B5EF4-FFF2-40B4-BE49-F238E27FC236}">
                <a16:creationId xmlns:a16="http://schemas.microsoft.com/office/drawing/2014/main" id="{A96B201F-91D1-E846-9A72-227D7E8CB43F}"/>
              </a:ext>
            </a:extLst>
          </p:cNvPr>
          <p:cNvGrpSpPr/>
          <p:nvPr/>
        </p:nvGrpSpPr>
        <p:grpSpPr>
          <a:xfrm>
            <a:off x="6883307" y="2292675"/>
            <a:ext cx="4828528" cy="3137647"/>
            <a:chOff x="3783410" y="2277035"/>
            <a:chExt cx="4828528" cy="3137647"/>
          </a:xfrm>
        </p:grpSpPr>
        <p:pic>
          <p:nvPicPr>
            <p:cNvPr id="46" name="Picture 45">
              <a:extLst>
                <a:ext uri="{FF2B5EF4-FFF2-40B4-BE49-F238E27FC236}">
                  <a16:creationId xmlns:a16="http://schemas.microsoft.com/office/drawing/2014/main" id="{701746E9-7B51-664C-91E2-942E1BBCE3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3410" y="2277035"/>
              <a:ext cx="4444259" cy="3137647"/>
            </a:xfrm>
            <a:prstGeom prst="rect">
              <a:avLst/>
            </a:prstGeom>
          </p:spPr>
        </p:pic>
        <p:sp>
          <p:nvSpPr>
            <p:cNvPr id="47" name="TextBox 46">
              <a:extLst>
                <a:ext uri="{FF2B5EF4-FFF2-40B4-BE49-F238E27FC236}">
                  <a16:creationId xmlns:a16="http://schemas.microsoft.com/office/drawing/2014/main" id="{8FC95401-5F5C-2742-8F76-1FF84764300A}"/>
                </a:ext>
              </a:extLst>
            </p:cNvPr>
            <p:cNvSpPr txBox="1"/>
            <p:nvPr/>
          </p:nvSpPr>
          <p:spPr>
            <a:xfrm>
              <a:off x="4605866" y="3784600"/>
              <a:ext cx="169334" cy="369332"/>
            </a:xfrm>
            <a:prstGeom prst="rect">
              <a:avLst/>
            </a:prstGeom>
            <a:noFill/>
          </p:spPr>
          <p:txBody>
            <a:bodyPr wrap="square" rtlCol="0">
              <a:spAutoFit/>
            </a:bodyPr>
            <a:lstStyle/>
            <a:p>
              <a:r>
                <a:rPr lang="en-US">
                  <a:solidFill>
                    <a:srgbClr val="0070C0"/>
                  </a:solidFill>
                </a:rPr>
                <a:t>4</a:t>
              </a:r>
            </a:p>
          </p:txBody>
        </p:sp>
        <p:sp>
          <p:nvSpPr>
            <p:cNvPr id="48" name="TextBox 47">
              <a:extLst>
                <a:ext uri="{FF2B5EF4-FFF2-40B4-BE49-F238E27FC236}">
                  <a16:creationId xmlns:a16="http://schemas.microsoft.com/office/drawing/2014/main" id="{3FBDE543-C75A-4547-90CD-848B5CFEF766}"/>
                </a:ext>
              </a:extLst>
            </p:cNvPr>
            <p:cNvSpPr txBox="1"/>
            <p:nvPr/>
          </p:nvSpPr>
          <p:spPr>
            <a:xfrm>
              <a:off x="7222065" y="4318002"/>
              <a:ext cx="279401" cy="369332"/>
            </a:xfrm>
            <a:prstGeom prst="rect">
              <a:avLst/>
            </a:prstGeom>
            <a:noFill/>
          </p:spPr>
          <p:txBody>
            <a:bodyPr wrap="square" rtlCol="0">
              <a:spAutoFit/>
            </a:bodyPr>
            <a:lstStyle/>
            <a:p>
              <a:r>
                <a:rPr lang="en-US">
                  <a:solidFill>
                    <a:srgbClr val="0070C0"/>
                  </a:solidFill>
                </a:rPr>
                <a:t>3</a:t>
              </a:r>
            </a:p>
          </p:txBody>
        </p:sp>
        <p:sp>
          <p:nvSpPr>
            <p:cNvPr id="49" name="TextBox 48">
              <a:extLst>
                <a:ext uri="{FF2B5EF4-FFF2-40B4-BE49-F238E27FC236}">
                  <a16:creationId xmlns:a16="http://schemas.microsoft.com/office/drawing/2014/main" id="{CD0048C2-75BC-614D-AC2D-04329033781C}"/>
                </a:ext>
              </a:extLst>
            </p:cNvPr>
            <p:cNvSpPr txBox="1"/>
            <p:nvPr/>
          </p:nvSpPr>
          <p:spPr>
            <a:xfrm>
              <a:off x="7010397" y="3953936"/>
              <a:ext cx="313270" cy="369332"/>
            </a:xfrm>
            <a:prstGeom prst="rect">
              <a:avLst/>
            </a:prstGeom>
            <a:noFill/>
          </p:spPr>
          <p:txBody>
            <a:bodyPr wrap="square" rtlCol="0">
              <a:spAutoFit/>
            </a:bodyPr>
            <a:lstStyle/>
            <a:p>
              <a:r>
                <a:rPr lang="en-US">
                  <a:solidFill>
                    <a:srgbClr val="0070C0"/>
                  </a:solidFill>
                </a:rPr>
                <a:t>1</a:t>
              </a:r>
            </a:p>
          </p:txBody>
        </p:sp>
        <p:sp>
          <p:nvSpPr>
            <p:cNvPr id="50" name="TextBox 49">
              <a:extLst>
                <a:ext uri="{FF2B5EF4-FFF2-40B4-BE49-F238E27FC236}">
                  <a16:creationId xmlns:a16="http://schemas.microsoft.com/office/drawing/2014/main" id="{B8F1BF68-E419-5C45-BF24-34E44EB5ADA0}"/>
                </a:ext>
              </a:extLst>
            </p:cNvPr>
            <p:cNvSpPr txBox="1"/>
            <p:nvPr/>
          </p:nvSpPr>
          <p:spPr>
            <a:xfrm>
              <a:off x="7459131" y="2768922"/>
              <a:ext cx="313270" cy="369332"/>
            </a:xfrm>
            <a:prstGeom prst="rect">
              <a:avLst/>
            </a:prstGeom>
            <a:noFill/>
          </p:spPr>
          <p:txBody>
            <a:bodyPr wrap="square" rtlCol="0">
              <a:spAutoFit/>
            </a:bodyPr>
            <a:lstStyle/>
            <a:p>
              <a:r>
                <a:rPr lang="en-US">
                  <a:solidFill>
                    <a:srgbClr val="0070C0"/>
                  </a:solidFill>
                </a:rPr>
                <a:t>6</a:t>
              </a:r>
            </a:p>
          </p:txBody>
        </p:sp>
        <p:sp>
          <p:nvSpPr>
            <p:cNvPr id="51" name="TextBox 50">
              <a:extLst>
                <a:ext uri="{FF2B5EF4-FFF2-40B4-BE49-F238E27FC236}">
                  <a16:creationId xmlns:a16="http://schemas.microsoft.com/office/drawing/2014/main" id="{45735FB7-340A-A447-97FB-E8A6DCF9B48E}"/>
                </a:ext>
              </a:extLst>
            </p:cNvPr>
            <p:cNvSpPr txBox="1"/>
            <p:nvPr/>
          </p:nvSpPr>
          <p:spPr>
            <a:xfrm>
              <a:off x="7323667" y="3011664"/>
              <a:ext cx="313270" cy="369332"/>
            </a:xfrm>
            <a:prstGeom prst="rect">
              <a:avLst/>
            </a:prstGeom>
            <a:noFill/>
          </p:spPr>
          <p:txBody>
            <a:bodyPr wrap="square" rtlCol="0">
              <a:spAutoFit/>
            </a:bodyPr>
            <a:lstStyle/>
            <a:p>
              <a:r>
                <a:rPr lang="en-US">
                  <a:solidFill>
                    <a:srgbClr val="0070C0"/>
                  </a:solidFill>
                </a:rPr>
                <a:t>4</a:t>
              </a:r>
            </a:p>
          </p:txBody>
        </p:sp>
        <p:cxnSp>
          <p:nvCxnSpPr>
            <p:cNvPr id="52" name="Straight Connector 51">
              <a:extLst>
                <a:ext uri="{FF2B5EF4-FFF2-40B4-BE49-F238E27FC236}">
                  <a16:creationId xmlns:a16="http://schemas.microsoft.com/office/drawing/2014/main" id="{4FBDE4E5-6CED-C841-8A51-DE70D297E010}"/>
                </a:ext>
              </a:extLst>
            </p:cNvPr>
            <p:cNvCxnSpPr/>
            <p:nvPr/>
          </p:nvCxnSpPr>
          <p:spPr>
            <a:xfrm>
              <a:off x="7890933" y="2953588"/>
              <a:ext cx="482600" cy="58076"/>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0DB9582-ED0C-D645-B6AE-FC28400A8FE3}"/>
                </a:ext>
              </a:extLst>
            </p:cNvPr>
            <p:cNvSpPr txBox="1"/>
            <p:nvPr/>
          </p:nvSpPr>
          <p:spPr>
            <a:xfrm>
              <a:off x="8298668" y="2811622"/>
              <a:ext cx="313270" cy="369332"/>
            </a:xfrm>
            <a:prstGeom prst="rect">
              <a:avLst/>
            </a:prstGeom>
            <a:noFill/>
          </p:spPr>
          <p:txBody>
            <a:bodyPr wrap="square" rtlCol="0">
              <a:spAutoFit/>
            </a:bodyPr>
            <a:lstStyle/>
            <a:p>
              <a:r>
                <a:rPr lang="en-US">
                  <a:solidFill>
                    <a:srgbClr val="0070C0"/>
                  </a:solidFill>
                </a:rPr>
                <a:t>6</a:t>
              </a:r>
            </a:p>
          </p:txBody>
        </p:sp>
        <p:cxnSp>
          <p:nvCxnSpPr>
            <p:cNvPr id="54" name="Straight Connector 53">
              <a:extLst>
                <a:ext uri="{FF2B5EF4-FFF2-40B4-BE49-F238E27FC236}">
                  <a16:creationId xmlns:a16="http://schemas.microsoft.com/office/drawing/2014/main" id="{FF8E27C2-96D5-724A-BF3B-193C84F8064F}"/>
                </a:ext>
              </a:extLst>
            </p:cNvPr>
            <p:cNvCxnSpPr/>
            <p:nvPr/>
          </p:nvCxnSpPr>
          <p:spPr>
            <a:xfrm>
              <a:off x="7501466" y="3323241"/>
              <a:ext cx="482600" cy="58076"/>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438605E-F4A1-384E-8205-90D1A01B4BDE}"/>
                </a:ext>
              </a:extLst>
            </p:cNvPr>
            <p:cNvSpPr txBox="1"/>
            <p:nvPr/>
          </p:nvSpPr>
          <p:spPr>
            <a:xfrm>
              <a:off x="7924204" y="3200638"/>
              <a:ext cx="313270" cy="369332"/>
            </a:xfrm>
            <a:prstGeom prst="rect">
              <a:avLst/>
            </a:prstGeom>
            <a:noFill/>
          </p:spPr>
          <p:txBody>
            <a:bodyPr wrap="square" rtlCol="0">
              <a:spAutoFit/>
            </a:bodyPr>
            <a:lstStyle/>
            <a:p>
              <a:r>
                <a:rPr lang="en-US">
                  <a:solidFill>
                    <a:srgbClr val="0070C0"/>
                  </a:solidFill>
                </a:rPr>
                <a:t>2</a:t>
              </a:r>
            </a:p>
          </p:txBody>
        </p:sp>
        <p:sp>
          <p:nvSpPr>
            <p:cNvPr id="56" name="TextBox 55">
              <a:extLst>
                <a:ext uri="{FF2B5EF4-FFF2-40B4-BE49-F238E27FC236}">
                  <a16:creationId xmlns:a16="http://schemas.microsoft.com/office/drawing/2014/main" id="{1C54F022-64DF-D04D-B118-9C589E8E81EB}"/>
                </a:ext>
              </a:extLst>
            </p:cNvPr>
            <p:cNvSpPr txBox="1"/>
            <p:nvPr/>
          </p:nvSpPr>
          <p:spPr>
            <a:xfrm>
              <a:off x="6953727" y="3138575"/>
              <a:ext cx="313270" cy="369332"/>
            </a:xfrm>
            <a:prstGeom prst="rect">
              <a:avLst/>
            </a:prstGeom>
            <a:noFill/>
          </p:spPr>
          <p:txBody>
            <a:bodyPr wrap="square" rtlCol="0">
              <a:spAutoFit/>
            </a:bodyPr>
            <a:lstStyle/>
            <a:p>
              <a:r>
                <a:rPr lang="en-US">
                  <a:solidFill>
                    <a:srgbClr val="0070C0"/>
                  </a:solidFill>
                </a:rPr>
                <a:t>1</a:t>
              </a:r>
            </a:p>
          </p:txBody>
        </p:sp>
        <p:sp>
          <p:nvSpPr>
            <p:cNvPr id="57" name="TextBox 56">
              <a:extLst>
                <a:ext uri="{FF2B5EF4-FFF2-40B4-BE49-F238E27FC236}">
                  <a16:creationId xmlns:a16="http://schemas.microsoft.com/office/drawing/2014/main" id="{D681D909-54B0-0445-ABE8-6645CB9E0C41}"/>
                </a:ext>
              </a:extLst>
            </p:cNvPr>
            <p:cNvSpPr txBox="1"/>
            <p:nvPr/>
          </p:nvSpPr>
          <p:spPr>
            <a:xfrm>
              <a:off x="6234730" y="4138602"/>
              <a:ext cx="313270" cy="369332"/>
            </a:xfrm>
            <a:prstGeom prst="rect">
              <a:avLst/>
            </a:prstGeom>
            <a:noFill/>
          </p:spPr>
          <p:txBody>
            <a:bodyPr wrap="square" rtlCol="0">
              <a:spAutoFit/>
            </a:bodyPr>
            <a:lstStyle/>
            <a:p>
              <a:r>
                <a:rPr lang="en-US">
                  <a:solidFill>
                    <a:srgbClr val="0070C0"/>
                  </a:solidFill>
                </a:rPr>
                <a:t>1</a:t>
              </a:r>
            </a:p>
          </p:txBody>
        </p:sp>
        <p:sp>
          <p:nvSpPr>
            <p:cNvPr id="58" name="TextBox 57">
              <a:extLst>
                <a:ext uri="{FF2B5EF4-FFF2-40B4-BE49-F238E27FC236}">
                  <a16:creationId xmlns:a16="http://schemas.microsoft.com/office/drawing/2014/main" id="{61BF946D-E996-F143-97CE-2A7718B27A5C}"/>
                </a:ext>
              </a:extLst>
            </p:cNvPr>
            <p:cNvSpPr txBox="1"/>
            <p:nvPr/>
          </p:nvSpPr>
          <p:spPr>
            <a:xfrm>
              <a:off x="6750970" y="2862522"/>
              <a:ext cx="313270" cy="369332"/>
            </a:xfrm>
            <a:prstGeom prst="rect">
              <a:avLst/>
            </a:prstGeom>
            <a:noFill/>
          </p:spPr>
          <p:txBody>
            <a:bodyPr wrap="square" rtlCol="0">
              <a:spAutoFit/>
            </a:bodyPr>
            <a:lstStyle/>
            <a:p>
              <a:r>
                <a:rPr lang="en-US">
                  <a:solidFill>
                    <a:srgbClr val="0070C0"/>
                  </a:solidFill>
                </a:rPr>
                <a:t>3</a:t>
              </a:r>
            </a:p>
          </p:txBody>
        </p:sp>
        <p:sp>
          <p:nvSpPr>
            <p:cNvPr id="59" name="TextBox 58">
              <a:extLst>
                <a:ext uri="{FF2B5EF4-FFF2-40B4-BE49-F238E27FC236}">
                  <a16:creationId xmlns:a16="http://schemas.microsoft.com/office/drawing/2014/main" id="{8B92C17B-4F5C-474E-9169-3A8117AE3045}"/>
                </a:ext>
              </a:extLst>
            </p:cNvPr>
            <p:cNvSpPr txBox="1"/>
            <p:nvPr/>
          </p:nvSpPr>
          <p:spPr>
            <a:xfrm>
              <a:off x="7396970" y="3590654"/>
              <a:ext cx="313270" cy="369332"/>
            </a:xfrm>
            <a:prstGeom prst="rect">
              <a:avLst/>
            </a:prstGeom>
            <a:noFill/>
          </p:spPr>
          <p:txBody>
            <a:bodyPr wrap="square" rtlCol="0">
              <a:spAutoFit/>
            </a:bodyPr>
            <a:lstStyle/>
            <a:p>
              <a:r>
                <a:rPr lang="en-US">
                  <a:solidFill>
                    <a:srgbClr val="0070C0"/>
                  </a:solidFill>
                </a:rPr>
                <a:t>1</a:t>
              </a:r>
            </a:p>
          </p:txBody>
        </p:sp>
        <p:sp>
          <p:nvSpPr>
            <p:cNvPr id="60" name="TextBox 59">
              <a:extLst>
                <a:ext uri="{FF2B5EF4-FFF2-40B4-BE49-F238E27FC236}">
                  <a16:creationId xmlns:a16="http://schemas.microsoft.com/office/drawing/2014/main" id="{014933B5-37A5-1640-A28E-BCE508BC13F7}"/>
                </a:ext>
              </a:extLst>
            </p:cNvPr>
            <p:cNvSpPr txBox="1"/>
            <p:nvPr/>
          </p:nvSpPr>
          <p:spPr>
            <a:xfrm>
              <a:off x="4107668" y="2685802"/>
              <a:ext cx="313270" cy="369332"/>
            </a:xfrm>
            <a:prstGeom prst="rect">
              <a:avLst/>
            </a:prstGeom>
            <a:noFill/>
          </p:spPr>
          <p:txBody>
            <a:bodyPr wrap="square" rtlCol="0">
              <a:spAutoFit/>
            </a:bodyPr>
            <a:lstStyle/>
            <a:p>
              <a:r>
                <a:rPr lang="en-US">
                  <a:solidFill>
                    <a:srgbClr val="0070C0"/>
                  </a:solidFill>
                </a:rPr>
                <a:t>1</a:t>
              </a:r>
            </a:p>
          </p:txBody>
        </p:sp>
        <p:sp>
          <p:nvSpPr>
            <p:cNvPr id="61" name="TextBox 60">
              <a:extLst>
                <a:ext uri="{FF2B5EF4-FFF2-40B4-BE49-F238E27FC236}">
                  <a16:creationId xmlns:a16="http://schemas.microsoft.com/office/drawing/2014/main" id="{86A913D9-DB54-B34D-BB76-C5A47B4FDBF6}"/>
                </a:ext>
              </a:extLst>
            </p:cNvPr>
            <p:cNvSpPr txBox="1"/>
            <p:nvPr/>
          </p:nvSpPr>
          <p:spPr>
            <a:xfrm>
              <a:off x="3946799" y="3405988"/>
              <a:ext cx="414871" cy="369332"/>
            </a:xfrm>
            <a:prstGeom prst="rect">
              <a:avLst/>
            </a:prstGeom>
            <a:noFill/>
          </p:spPr>
          <p:txBody>
            <a:bodyPr wrap="square" rtlCol="0">
              <a:spAutoFit/>
            </a:bodyPr>
            <a:lstStyle/>
            <a:p>
              <a:r>
                <a:rPr lang="en-US">
                  <a:solidFill>
                    <a:srgbClr val="0070C0"/>
                  </a:solidFill>
                </a:rPr>
                <a:t>21</a:t>
              </a:r>
            </a:p>
          </p:txBody>
        </p:sp>
        <p:sp>
          <p:nvSpPr>
            <p:cNvPr id="62" name="TextBox 61">
              <a:extLst>
                <a:ext uri="{FF2B5EF4-FFF2-40B4-BE49-F238E27FC236}">
                  <a16:creationId xmlns:a16="http://schemas.microsoft.com/office/drawing/2014/main" id="{67771356-DCF1-3640-B40B-3E8A1EB58B7D}"/>
                </a:ext>
              </a:extLst>
            </p:cNvPr>
            <p:cNvSpPr txBox="1"/>
            <p:nvPr/>
          </p:nvSpPr>
          <p:spPr>
            <a:xfrm>
              <a:off x="6689856" y="3195809"/>
              <a:ext cx="313270" cy="369332"/>
            </a:xfrm>
            <a:prstGeom prst="rect">
              <a:avLst/>
            </a:prstGeom>
            <a:noFill/>
          </p:spPr>
          <p:txBody>
            <a:bodyPr wrap="square" rtlCol="0">
              <a:spAutoFit/>
            </a:bodyPr>
            <a:lstStyle/>
            <a:p>
              <a:r>
                <a:rPr lang="en-US">
                  <a:solidFill>
                    <a:srgbClr val="0070C0"/>
                  </a:solidFill>
                </a:rPr>
                <a:t>1</a:t>
              </a:r>
            </a:p>
          </p:txBody>
        </p:sp>
        <p:sp>
          <p:nvSpPr>
            <p:cNvPr id="63" name="TextBox 62">
              <a:extLst>
                <a:ext uri="{FF2B5EF4-FFF2-40B4-BE49-F238E27FC236}">
                  <a16:creationId xmlns:a16="http://schemas.microsoft.com/office/drawing/2014/main" id="{399CC5FB-AE72-5A41-B744-17D54773F55E}"/>
                </a:ext>
              </a:extLst>
            </p:cNvPr>
            <p:cNvSpPr txBox="1"/>
            <p:nvPr/>
          </p:nvSpPr>
          <p:spPr>
            <a:xfrm>
              <a:off x="6740801" y="3977212"/>
              <a:ext cx="313270" cy="369332"/>
            </a:xfrm>
            <a:prstGeom prst="rect">
              <a:avLst/>
            </a:prstGeom>
            <a:noFill/>
          </p:spPr>
          <p:txBody>
            <a:bodyPr wrap="square" rtlCol="0">
              <a:spAutoFit/>
            </a:bodyPr>
            <a:lstStyle/>
            <a:p>
              <a:r>
                <a:rPr lang="en-US">
                  <a:solidFill>
                    <a:srgbClr val="0070C0"/>
                  </a:solidFill>
                </a:rPr>
                <a:t>1</a:t>
              </a:r>
            </a:p>
          </p:txBody>
        </p:sp>
        <p:sp>
          <p:nvSpPr>
            <p:cNvPr id="64" name="TextBox 63">
              <a:extLst>
                <a:ext uri="{FF2B5EF4-FFF2-40B4-BE49-F238E27FC236}">
                  <a16:creationId xmlns:a16="http://schemas.microsoft.com/office/drawing/2014/main" id="{33C3E1B1-BDDC-2B42-B5E9-F3EDD272B092}"/>
                </a:ext>
              </a:extLst>
            </p:cNvPr>
            <p:cNvSpPr txBox="1"/>
            <p:nvPr/>
          </p:nvSpPr>
          <p:spPr>
            <a:xfrm>
              <a:off x="6462222" y="3248884"/>
              <a:ext cx="313270" cy="369332"/>
            </a:xfrm>
            <a:prstGeom prst="rect">
              <a:avLst/>
            </a:prstGeom>
            <a:noFill/>
          </p:spPr>
          <p:txBody>
            <a:bodyPr wrap="square" rtlCol="0">
              <a:spAutoFit/>
            </a:bodyPr>
            <a:lstStyle/>
            <a:p>
              <a:r>
                <a:rPr lang="en-US">
                  <a:solidFill>
                    <a:srgbClr val="0070C0"/>
                  </a:solidFill>
                </a:rPr>
                <a:t>1</a:t>
              </a:r>
            </a:p>
          </p:txBody>
        </p:sp>
        <p:sp>
          <p:nvSpPr>
            <p:cNvPr id="65" name="TextBox 64">
              <a:extLst>
                <a:ext uri="{FF2B5EF4-FFF2-40B4-BE49-F238E27FC236}">
                  <a16:creationId xmlns:a16="http://schemas.microsoft.com/office/drawing/2014/main" id="{7CD3183B-1E53-8B4A-B0BF-36DE503C6ABC}"/>
                </a:ext>
              </a:extLst>
            </p:cNvPr>
            <p:cNvSpPr txBox="1"/>
            <p:nvPr/>
          </p:nvSpPr>
          <p:spPr>
            <a:xfrm>
              <a:off x="5156875" y="3371487"/>
              <a:ext cx="313270" cy="369332"/>
            </a:xfrm>
            <a:prstGeom prst="rect">
              <a:avLst/>
            </a:prstGeom>
            <a:noFill/>
          </p:spPr>
          <p:txBody>
            <a:bodyPr wrap="square" rtlCol="0">
              <a:spAutoFit/>
            </a:bodyPr>
            <a:lstStyle/>
            <a:p>
              <a:r>
                <a:rPr lang="en-US">
                  <a:solidFill>
                    <a:srgbClr val="0070C0"/>
                  </a:solidFill>
                </a:rPr>
                <a:t>2</a:t>
              </a:r>
            </a:p>
          </p:txBody>
        </p:sp>
        <p:sp>
          <p:nvSpPr>
            <p:cNvPr id="66" name="TextBox 65">
              <a:extLst>
                <a:ext uri="{FF2B5EF4-FFF2-40B4-BE49-F238E27FC236}">
                  <a16:creationId xmlns:a16="http://schemas.microsoft.com/office/drawing/2014/main" id="{89572A62-3CE3-FB4D-ADBD-2A1AA04FF8CC}"/>
                </a:ext>
              </a:extLst>
            </p:cNvPr>
            <p:cNvSpPr txBox="1"/>
            <p:nvPr/>
          </p:nvSpPr>
          <p:spPr>
            <a:xfrm>
              <a:off x="5651864" y="4133336"/>
              <a:ext cx="313270" cy="369332"/>
            </a:xfrm>
            <a:prstGeom prst="rect">
              <a:avLst/>
            </a:prstGeom>
            <a:noFill/>
          </p:spPr>
          <p:txBody>
            <a:bodyPr wrap="square" rtlCol="0">
              <a:spAutoFit/>
            </a:bodyPr>
            <a:lstStyle/>
            <a:p>
              <a:r>
                <a:rPr lang="en-US">
                  <a:solidFill>
                    <a:srgbClr val="0070C0"/>
                  </a:solidFill>
                </a:rPr>
                <a:t>1</a:t>
              </a:r>
            </a:p>
          </p:txBody>
        </p:sp>
        <p:sp>
          <p:nvSpPr>
            <p:cNvPr id="67" name="TextBox 66">
              <a:extLst>
                <a:ext uri="{FF2B5EF4-FFF2-40B4-BE49-F238E27FC236}">
                  <a16:creationId xmlns:a16="http://schemas.microsoft.com/office/drawing/2014/main" id="{F1A9BB1B-68F4-524D-98BE-3BE0D1B25A90}"/>
                </a:ext>
              </a:extLst>
            </p:cNvPr>
            <p:cNvSpPr txBox="1"/>
            <p:nvPr/>
          </p:nvSpPr>
          <p:spPr>
            <a:xfrm>
              <a:off x="6882728" y="3437858"/>
              <a:ext cx="313270" cy="369332"/>
            </a:xfrm>
            <a:prstGeom prst="rect">
              <a:avLst/>
            </a:prstGeom>
            <a:noFill/>
          </p:spPr>
          <p:txBody>
            <a:bodyPr wrap="square" rtlCol="0">
              <a:spAutoFit/>
            </a:bodyPr>
            <a:lstStyle/>
            <a:p>
              <a:r>
                <a:rPr lang="en-US">
                  <a:solidFill>
                    <a:srgbClr val="0070C0"/>
                  </a:solidFill>
                </a:rPr>
                <a:t>1</a:t>
              </a:r>
            </a:p>
          </p:txBody>
        </p:sp>
        <p:sp>
          <p:nvSpPr>
            <p:cNvPr id="68" name="TextBox 67">
              <a:extLst>
                <a:ext uri="{FF2B5EF4-FFF2-40B4-BE49-F238E27FC236}">
                  <a16:creationId xmlns:a16="http://schemas.microsoft.com/office/drawing/2014/main" id="{4D50DABB-B0CD-4249-B693-8386B501672D}"/>
                </a:ext>
              </a:extLst>
            </p:cNvPr>
            <p:cNvSpPr txBox="1"/>
            <p:nvPr/>
          </p:nvSpPr>
          <p:spPr>
            <a:xfrm>
              <a:off x="7813990" y="2374919"/>
              <a:ext cx="313270" cy="369332"/>
            </a:xfrm>
            <a:prstGeom prst="rect">
              <a:avLst/>
            </a:prstGeom>
            <a:noFill/>
          </p:spPr>
          <p:txBody>
            <a:bodyPr wrap="square" rtlCol="0">
              <a:spAutoFit/>
            </a:bodyPr>
            <a:lstStyle/>
            <a:p>
              <a:r>
                <a:rPr lang="en-US">
                  <a:solidFill>
                    <a:srgbClr val="0070C0"/>
                  </a:solidFill>
                </a:rPr>
                <a:t>1</a:t>
              </a:r>
            </a:p>
          </p:txBody>
        </p:sp>
        <p:sp>
          <p:nvSpPr>
            <p:cNvPr id="69" name="TextBox 68">
              <a:extLst>
                <a:ext uri="{FF2B5EF4-FFF2-40B4-BE49-F238E27FC236}">
                  <a16:creationId xmlns:a16="http://schemas.microsoft.com/office/drawing/2014/main" id="{8B2B00B7-4010-D14C-8D2A-F59B82099FF0}"/>
                </a:ext>
              </a:extLst>
            </p:cNvPr>
            <p:cNvSpPr txBox="1"/>
            <p:nvPr/>
          </p:nvSpPr>
          <p:spPr>
            <a:xfrm>
              <a:off x="6042809" y="2609135"/>
              <a:ext cx="313270" cy="369332"/>
            </a:xfrm>
            <a:prstGeom prst="rect">
              <a:avLst/>
            </a:prstGeom>
            <a:noFill/>
          </p:spPr>
          <p:txBody>
            <a:bodyPr wrap="square" rtlCol="0">
              <a:spAutoFit/>
            </a:bodyPr>
            <a:lstStyle/>
            <a:p>
              <a:r>
                <a:rPr lang="en-US">
                  <a:solidFill>
                    <a:srgbClr val="0070C0"/>
                  </a:solidFill>
                </a:rPr>
                <a:t>1</a:t>
              </a:r>
            </a:p>
          </p:txBody>
        </p:sp>
        <p:sp>
          <p:nvSpPr>
            <p:cNvPr id="70" name="TextBox 69">
              <a:extLst>
                <a:ext uri="{FF2B5EF4-FFF2-40B4-BE49-F238E27FC236}">
                  <a16:creationId xmlns:a16="http://schemas.microsoft.com/office/drawing/2014/main" id="{3D095218-5BB9-2747-AB47-DA37437A5FEA}"/>
                </a:ext>
              </a:extLst>
            </p:cNvPr>
            <p:cNvSpPr txBox="1"/>
            <p:nvPr/>
          </p:nvSpPr>
          <p:spPr>
            <a:xfrm>
              <a:off x="6179391" y="3439137"/>
              <a:ext cx="313270" cy="369332"/>
            </a:xfrm>
            <a:prstGeom prst="rect">
              <a:avLst/>
            </a:prstGeom>
            <a:noFill/>
          </p:spPr>
          <p:txBody>
            <a:bodyPr wrap="square" rtlCol="0">
              <a:spAutoFit/>
            </a:bodyPr>
            <a:lstStyle/>
            <a:p>
              <a:r>
                <a:rPr lang="en-US">
                  <a:solidFill>
                    <a:srgbClr val="0070C0"/>
                  </a:solidFill>
                </a:rPr>
                <a:t>2</a:t>
              </a:r>
            </a:p>
          </p:txBody>
        </p:sp>
        <p:sp>
          <p:nvSpPr>
            <p:cNvPr id="71" name="TextBox 70">
              <a:extLst>
                <a:ext uri="{FF2B5EF4-FFF2-40B4-BE49-F238E27FC236}">
                  <a16:creationId xmlns:a16="http://schemas.microsoft.com/office/drawing/2014/main" id="{555636FA-1454-784E-9086-85ABD3794C9D}"/>
                </a:ext>
              </a:extLst>
            </p:cNvPr>
            <p:cNvSpPr txBox="1"/>
            <p:nvPr/>
          </p:nvSpPr>
          <p:spPr>
            <a:xfrm>
              <a:off x="5662844" y="3138254"/>
              <a:ext cx="313270" cy="369332"/>
            </a:xfrm>
            <a:prstGeom prst="rect">
              <a:avLst/>
            </a:prstGeom>
            <a:noFill/>
          </p:spPr>
          <p:txBody>
            <a:bodyPr wrap="square" rtlCol="0">
              <a:spAutoFit/>
            </a:bodyPr>
            <a:lstStyle/>
            <a:p>
              <a:r>
                <a:rPr lang="en-US">
                  <a:solidFill>
                    <a:srgbClr val="0070C0"/>
                  </a:solidFill>
                </a:rPr>
                <a:t>1</a:t>
              </a:r>
            </a:p>
          </p:txBody>
        </p:sp>
        <p:sp>
          <p:nvSpPr>
            <p:cNvPr id="72" name="TextBox 71">
              <a:extLst>
                <a:ext uri="{FF2B5EF4-FFF2-40B4-BE49-F238E27FC236}">
                  <a16:creationId xmlns:a16="http://schemas.microsoft.com/office/drawing/2014/main" id="{A9AA7A8F-7530-5945-A59D-ACAB49A2A9CD}"/>
                </a:ext>
              </a:extLst>
            </p:cNvPr>
            <p:cNvSpPr txBox="1"/>
            <p:nvPr/>
          </p:nvSpPr>
          <p:spPr>
            <a:xfrm>
              <a:off x="5095295" y="3824053"/>
              <a:ext cx="313270" cy="369332"/>
            </a:xfrm>
            <a:prstGeom prst="rect">
              <a:avLst/>
            </a:prstGeom>
            <a:noFill/>
          </p:spPr>
          <p:txBody>
            <a:bodyPr wrap="square" rtlCol="0">
              <a:spAutoFit/>
            </a:bodyPr>
            <a:lstStyle/>
            <a:p>
              <a:r>
                <a:rPr lang="en-US">
                  <a:solidFill>
                    <a:srgbClr val="0070C0"/>
                  </a:solidFill>
                </a:rPr>
                <a:t>1</a:t>
              </a:r>
            </a:p>
          </p:txBody>
        </p:sp>
        <p:sp>
          <p:nvSpPr>
            <p:cNvPr id="73" name="TextBox 72">
              <a:extLst>
                <a:ext uri="{FF2B5EF4-FFF2-40B4-BE49-F238E27FC236}">
                  <a16:creationId xmlns:a16="http://schemas.microsoft.com/office/drawing/2014/main" id="{12EA826E-F6B5-564D-B106-AA0BE6951A8E}"/>
                </a:ext>
              </a:extLst>
            </p:cNvPr>
            <p:cNvSpPr txBox="1"/>
            <p:nvPr/>
          </p:nvSpPr>
          <p:spPr>
            <a:xfrm>
              <a:off x="4671960" y="3251833"/>
              <a:ext cx="313270" cy="369332"/>
            </a:xfrm>
            <a:prstGeom prst="rect">
              <a:avLst/>
            </a:prstGeom>
            <a:noFill/>
          </p:spPr>
          <p:txBody>
            <a:bodyPr wrap="square" rtlCol="0">
              <a:spAutoFit/>
            </a:bodyPr>
            <a:lstStyle/>
            <a:p>
              <a:r>
                <a:rPr lang="en-US">
                  <a:solidFill>
                    <a:srgbClr val="0070C0"/>
                  </a:solidFill>
                </a:rPr>
                <a:t>1</a:t>
              </a:r>
            </a:p>
          </p:txBody>
        </p:sp>
        <p:cxnSp>
          <p:nvCxnSpPr>
            <p:cNvPr id="74" name="Straight Connector 73">
              <a:extLst>
                <a:ext uri="{FF2B5EF4-FFF2-40B4-BE49-F238E27FC236}">
                  <a16:creationId xmlns:a16="http://schemas.microsoft.com/office/drawing/2014/main" id="{5E293618-28AC-1C49-A067-517FBC39EC71}"/>
                </a:ext>
              </a:extLst>
            </p:cNvPr>
            <p:cNvCxnSpPr/>
            <p:nvPr/>
          </p:nvCxnSpPr>
          <p:spPr>
            <a:xfrm>
              <a:off x="7660333" y="3347591"/>
              <a:ext cx="476133" cy="186126"/>
            </a:xfrm>
            <a:prstGeom prst="line">
              <a:avLst/>
            </a:prstGeom>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82F2DBE-4A56-7843-AF5C-AE0BE5286B3E}"/>
                </a:ext>
              </a:extLst>
            </p:cNvPr>
            <p:cNvSpPr txBox="1"/>
            <p:nvPr/>
          </p:nvSpPr>
          <p:spPr>
            <a:xfrm>
              <a:off x="8075937" y="3371487"/>
              <a:ext cx="313270" cy="369332"/>
            </a:xfrm>
            <a:prstGeom prst="rect">
              <a:avLst/>
            </a:prstGeom>
            <a:noFill/>
          </p:spPr>
          <p:txBody>
            <a:bodyPr wrap="square" rtlCol="0">
              <a:spAutoFit/>
            </a:bodyPr>
            <a:lstStyle/>
            <a:p>
              <a:r>
                <a:rPr lang="en-US">
                  <a:solidFill>
                    <a:srgbClr val="0070C0"/>
                  </a:solidFill>
                </a:rPr>
                <a:t>1</a:t>
              </a:r>
            </a:p>
          </p:txBody>
        </p:sp>
        <p:cxnSp>
          <p:nvCxnSpPr>
            <p:cNvPr id="76" name="Straight Connector 75">
              <a:extLst>
                <a:ext uri="{FF2B5EF4-FFF2-40B4-BE49-F238E27FC236}">
                  <a16:creationId xmlns:a16="http://schemas.microsoft.com/office/drawing/2014/main" id="{01D45000-2DF9-CA4B-99D3-31CB0EF9C028}"/>
                </a:ext>
              </a:extLst>
            </p:cNvPr>
            <p:cNvCxnSpPr/>
            <p:nvPr/>
          </p:nvCxnSpPr>
          <p:spPr>
            <a:xfrm>
              <a:off x="7765274" y="3037733"/>
              <a:ext cx="472200" cy="156128"/>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CF209B1-ADFF-4543-8725-6F6C20BF4EAA}"/>
                </a:ext>
              </a:extLst>
            </p:cNvPr>
            <p:cNvSpPr txBox="1"/>
            <p:nvPr/>
          </p:nvSpPr>
          <p:spPr>
            <a:xfrm>
              <a:off x="8187337" y="3023345"/>
              <a:ext cx="313270" cy="369332"/>
            </a:xfrm>
            <a:prstGeom prst="rect">
              <a:avLst/>
            </a:prstGeom>
            <a:noFill/>
          </p:spPr>
          <p:txBody>
            <a:bodyPr wrap="square" rtlCol="0">
              <a:spAutoFit/>
            </a:bodyPr>
            <a:lstStyle/>
            <a:p>
              <a:r>
                <a:rPr lang="en-US">
                  <a:solidFill>
                    <a:srgbClr val="0070C0"/>
                  </a:solidFill>
                </a:rPr>
                <a:t>2</a:t>
              </a:r>
            </a:p>
          </p:txBody>
        </p:sp>
      </p:grpSp>
    </p:spTree>
    <p:extLst>
      <p:ext uri="{BB962C8B-B14F-4D97-AF65-F5344CB8AC3E}">
        <p14:creationId xmlns:p14="http://schemas.microsoft.com/office/powerpoint/2010/main" val="308652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00ECEE-8952-7B41-8C44-875829E3841A}"/>
              </a:ext>
            </a:extLst>
          </p:cNvPr>
          <p:cNvSpPr>
            <a:spLocks noGrp="1"/>
          </p:cNvSpPr>
          <p:nvPr>
            <p:ph type="sldNum" sz="quarter" idx="12"/>
          </p:nvPr>
        </p:nvSpPr>
        <p:spPr/>
        <p:txBody>
          <a:bodyPr/>
          <a:lstStyle/>
          <a:p>
            <a:fld id="{2E8C51FE-49D9-314D-9957-ABBF7DDE8782}" type="slidenum">
              <a:rPr lang="en-US" smtClean="0"/>
              <a:pPr/>
              <a:t>6</a:t>
            </a:fld>
            <a:endParaRPr lang="en-US"/>
          </a:p>
        </p:txBody>
      </p:sp>
      <p:graphicFrame>
        <p:nvGraphicFramePr>
          <p:cNvPr id="5" name="Chart 4">
            <a:extLst>
              <a:ext uri="{FF2B5EF4-FFF2-40B4-BE49-F238E27FC236}">
                <a16:creationId xmlns:a16="http://schemas.microsoft.com/office/drawing/2014/main" id="{7266FAED-69A3-C840-B442-BE7486CCB5F7}"/>
              </a:ext>
            </a:extLst>
          </p:cNvPr>
          <p:cNvGraphicFramePr>
            <a:graphicFrameLocks/>
          </p:cNvGraphicFramePr>
          <p:nvPr>
            <p:extLst>
              <p:ext uri="{D42A27DB-BD31-4B8C-83A1-F6EECF244321}">
                <p14:modId xmlns:p14="http://schemas.microsoft.com/office/powerpoint/2010/main" val="1404697736"/>
              </p:ext>
            </p:extLst>
          </p:nvPr>
        </p:nvGraphicFramePr>
        <p:xfrm>
          <a:off x="190725" y="318110"/>
          <a:ext cx="9735472" cy="585133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CAB20D6-7469-2D41-8CC9-35FD07B0E993}"/>
              </a:ext>
            </a:extLst>
          </p:cNvPr>
          <p:cNvSpPr txBox="1"/>
          <p:nvPr/>
        </p:nvSpPr>
        <p:spPr>
          <a:xfrm>
            <a:off x="9138037" y="1399577"/>
            <a:ext cx="2645956" cy="923330"/>
          </a:xfrm>
          <a:prstGeom prst="rect">
            <a:avLst/>
          </a:prstGeom>
          <a:noFill/>
        </p:spPr>
        <p:txBody>
          <a:bodyPr wrap="square" rtlCol="0">
            <a:spAutoFit/>
          </a:bodyPr>
          <a:lstStyle/>
          <a:p>
            <a:r>
              <a:rPr lang="en-US" dirty="0"/>
              <a:t>Demographics from voluntary survey at application website</a:t>
            </a:r>
          </a:p>
        </p:txBody>
      </p:sp>
    </p:spTree>
    <p:extLst>
      <p:ext uri="{BB962C8B-B14F-4D97-AF65-F5344CB8AC3E}">
        <p14:creationId xmlns:p14="http://schemas.microsoft.com/office/powerpoint/2010/main" val="14711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505138-7921-C740-B5BC-0AD1B236E2F5}"/>
              </a:ext>
            </a:extLst>
          </p:cNvPr>
          <p:cNvSpPr>
            <a:spLocks noGrp="1"/>
          </p:cNvSpPr>
          <p:nvPr>
            <p:ph type="sldNum" sz="quarter" idx="12"/>
          </p:nvPr>
        </p:nvSpPr>
        <p:spPr>
          <a:xfrm>
            <a:off x="8549560" y="5851704"/>
            <a:ext cx="2743200" cy="365125"/>
          </a:xfrm>
        </p:spPr>
        <p:txBody>
          <a:bodyPr/>
          <a:lstStyle/>
          <a:p>
            <a:fld id="{2E8C51FE-49D9-314D-9957-ABBF7DDE8782}" type="slidenum">
              <a:rPr lang="en-US" smtClean="0"/>
              <a:pPr/>
              <a:t>7</a:t>
            </a:fld>
            <a:endParaRPr lang="en-US"/>
          </a:p>
        </p:txBody>
      </p:sp>
      <p:graphicFrame>
        <p:nvGraphicFramePr>
          <p:cNvPr id="6" name="Table 6">
            <a:extLst>
              <a:ext uri="{FF2B5EF4-FFF2-40B4-BE49-F238E27FC236}">
                <a16:creationId xmlns:a16="http://schemas.microsoft.com/office/drawing/2014/main" id="{63671816-429F-E840-99C1-708581E183BA}"/>
              </a:ext>
            </a:extLst>
          </p:cNvPr>
          <p:cNvGraphicFramePr>
            <a:graphicFrameLocks noGrp="1"/>
          </p:cNvGraphicFramePr>
          <p:nvPr>
            <p:extLst>
              <p:ext uri="{D42A27DB-BD31-4B8C-83A1-F6EECF244321}">
                <p14:modId xmlns:p14="http://schemas.microsoft.com/office/powerpoint/2010/main" val="1205902205"/>
              </p:ext>
            </p:extLst>
          </p:nvPr>
        </p:nvGraphicFramePr>
        <p:xfrm>
          <a:off x="604956" y="343360"/>
          <a:ext cx="10687804" cy="5577608"/>
        </p:xfrm>
        <a:graphic>
          <a:graphicData uri="http://schemas.openxmlformats.org/drawingml/2006/table">
            <a:tbl>
              <a:tblPr firstRow="1" bandRow="1">
                <a:tableStyleId>{93296810-A885-4BE3-A3E7-6D5BEEA58F35}</a:tableStyleId>
              </a:tblPr>
              <a:tblGrid>
                <a:gridCol w="2671951">
                  <a:extLst>
                    <a:ext uri="{9D8B030D-6E8A-4147-A177-3AD203B41FA5}">
                      <a16:colId xmlns:a16="http://schemas.microsoft.com/office/drawing/2014/main" val="3305909232"/>
                    </a:ext>
                  </a:extLst>
                </a:gridCol>
                <a:gridCol w="2671951">
                  <a:extLst>
                    <a:ext uri="{9D8B030D-6E8A-4147-A177-3AD203B41FA5}">
                      <a16:colId xmlns:a16="http://schemas.microsoft.com/office/drawing/2014/main" val="3049611668"/>
                    </a:ext>
                  </a:extLst>
                </a:gridCol>
                <a:gridCol w="2671951">
                  <a:extLst>
                    <a:ext uri="{9D8B030D-6E8A-4147-A177-3AD203B41FA5}">
                      <a16:colId xmlns:a16="http://schemas.microsoft.com/office/drawing/2014/main" val="1662736124"/>
                    </a:ext>
                  </a:extLst>
                </a:gridCol>
                <a:gridCol w="2671951">
                  <a:extLst>
                    <a:ext uri="{9D8B030D-6E8A-4147-A177-3AD203B41FA5}">
                      <a16:colId xmlns:a16="http://schemas.microsoft.com/office/drawing/2014/main" val="2581607583"/>
                    </a:ext>
                  </a:extLst>
                </a:gridCol>
              </a:tblGrid>
              <a:tr h="644762">
                <a:tc>
                  <a:txBody>
                    <a:bodyPr/>
                    <a:lstStyle/>
                    <a:p>
                      <a:pPr algn="ctr" rtl="0" fontAlgn="ctr"/>
                      <a:r>
                        <a:rPr lang="en-US" sz="2400" b="1" u="none" strike="noStrike" dirty="0">
                          <a:effectLst/>
                        </a:rPr>
                        <a:t>Year</a:t>
                      </a:r>
                      <a:endParaRPr lang="en-US" sz="24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2000" b="1" u="none" strike="noStrike" dirty="0">
                          <a:effectLst/>
                        </a:rPr>
                        <a:t>Female RAs</a:t>
                      </a:r>
                      <a:endParaRPr lang="en-US" sz="20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2000" b="1" u="none" strike="noStrike" dirty="0">
                          <a:effectLst/>
                        </a:rPr>
                        <a:t>Male RAs</a:t>
                      </a:r>
                      <a:endParaRPr lang="en-US" sz="20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2000" b="1" u="none" strike="noStrike" dirty="0">
                          <a:effectLst/>
                        </a:rPr>
                        <a:t>Total number of RAs</a:t>
                      </a:r>
                      <a:endParaRPr lang="en-US" sz="2000" b="1" i="0" u="none" strike="noStrike" dirty="0">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103050778"/>
                  </a:ext>
                </a:extLst>
              </a:tr>
              <a:tr h="548094">
                <a:tc>
                  <a:txBody>
                    <a:bodyPr/>
                    <a:lstStyle/>
                    <a:p>
                      <a:pPr algn="ctr" rtl="0" fontAlgn="ctr"/>
                      <a:r>
                        <a:rPr lang="en-US" sz="2400" b="1" u="none" strike="noStrike" dirty="0">
                          <a:effectLst/>
                        </a:rPr>
                        <a:t>2013</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5</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a:effectLst/>
                        </a:rPr>
                        <a:t>6</a:t>
                      </a:r>
                      <a:endParaRPr lang="en-US" sz="2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26431120"/>
                  </a:ext>
                </a:extLst>
              </a:tr>
              <a:tr h="548094">
                <a:tc>
                  <a:txBody>
                    <a:bodyPr/>
                    <a:lstStyle/>
                    <a:p>
                      <a:pPr algn="ctr" rtl="0" fontAlgn="ctr"/>
                      <a:r>
                        <a:rPr lang="en-US" sz="2400" b="1" u="none" strike="noStrike" dirty="0">
                          <a:effectLst/>
                        </a:rPr>
                        <a:t>2014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8</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a:effectLst/>
                        </a:rPr>
                        <a:t>12</a:t>
                      </a:r>
                      <a:endParaRPr lang="en-US" sz="2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50198989"/>
                  </a:ext>
                </a:extLst>
              </a:tr>
              <a:tr h="548094">
                <a:tc>
                  <a:txBody>
                    <a:bodyPr/>
                    <a:lstStyle/>
                    <a:p>
                      <a:pPr algn="ctr" rtl="0" fontAlgn="ctr"/>
                      <a:r>
                        <a:rPr lang="en-US" sz="2400" b="1" u="none" strike="noStrike">
                          <a:effectLst/>
                        </a:rPr>
                        <a:t>2015</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6</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a:effectLst/>
                        </a:rPr>
                        <a:t>10</a:t>
                      </a:r>
                      <a:endParaRPr lang="en-US" sz="2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55966320"/>
                  </a:ext>
                </a:extLst>
              </a:tr>
              <a:tr h="548094">
                <a:tc>
                  <a:txBody>
                    <a:bodyPr/>
                    <a:lstStyle/>
                    <a:p>
                      <a:pPr algn="ctr" rtl="0" fontAlgn="ctr"/>
                      <a:r>
                        <a:rPr lang="en-US" sz="2400" b="1" u="none" strike="noStrike">
                          <a:effectLst/>
                        </a:rPr>
                        <a:t>2016</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7</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11</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92934864"/>
                  </a:ext>
                </a:extLst>
              </a:tr>
              <a:tr h="548094">
                <a:tc>
                  <a:txBody>
                    <a:bodyPr/>
                    <a:lstStyle/>
                    <a:p>
                      <a:pPr algn="ctr" rtl="0" fontAlgn="ctr"/>
                      <a:r>
                        <a:rPr lang="en-US" sz="2400" b="1" u="none" strike="noStrike">
                          <a:effectLst/>
                        </a:rPr>
                        <a:t>2017</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7</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3</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10</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8012254"/>
                  </a:ext>
                </a:extLst>
              </a:tr>
              <a:tr h="548094">
                <a:tc>
                  <a:txBody>
                    <a:bodyPr/>
                    <a:lstStyle/>
                    <a:p>
                      <a:pPr algn="ctr" rtl="0" fontAlgn="ctr"/>
                      <a:r>
                        <a:rPr lang="en-US" sz="2400" b="1" u="none" strike="noStrike">
                          <a:effectLst/>
                        </a:rPr>
                        <a:t>2018</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10</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2</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12</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46431805"/>
                  </a:ext>
                </a:extLst>
              </a:tr>
              <a:tr h="548094">
                <a:tc>
                  <a:txBody>
                    <a:bodyPr/>
                    <a:lstStyle/>
                    <a:p>
                      <a:pPr algn="ctr" rtl="0" fontAlgn="ctr"/>
                      <a:r>
                        <a:rPr lang="en-US" sz="2400" b="1" u="none" strike="noStrike">
                          <a:effectLst/>
                        </a:rPr>
                        <a:t>2019</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6</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10</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235234877"/>
                  </a:ext>
                </a:extLst>
              </a:tr>
              <a:tr h="548094">
                <a:tc>
                  <a:txBody>
                    <a:bodyPr/>
                    <a:lstStyle/>
                    <a:p>
                      <a:pPr algn="ctr" rtl="0" fontAlgn="ctr"/>
                      <a:r>
                        <a:rPr lang="en-US" sz="2400" b="1" u="none" strike="noStrike" dirty="0">
                          <a:effectLst/>
                        </a:rPr>
                        <a:t>2021</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7</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11</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12600349"/>
                  </a:ext>
                </a:extLst>
              </a:tr>
              <a:tr h="548094">
                <a:tc>
                  <a:txBody>
                    <a:bodyPr/>
                    <a:lstStyle/>
                    <a:p>
                      <a:pPr algn="ctr" rtl="0" fontAlgn="ctr"/>
                      <a:r>
                        <a:rPr lang="en-US" sz="2400" b="1" u="none" strike="noStrike" dirty="0">
                          <a:effectLst/>
                        </a:rPr>
                        <a:t>Totals</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37</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34</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dirty="0">
                          <a:effectLst/>
                        </a:rPr>
                        <a:t>101</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91639659"/>
                  </a:ext>
                </a:extLst>
              </a:tr>
            </a:tbl>
          </a:graphicData>
        </a:graphic>
      </p:graphicFrame>
    </p:spTree>
    <p:extLst>
      <p:ext uri="{BB962C8B-B14F-4D97-AF65-F5344CB8AC3E}">
        <p14:creationId xmlns:p14="http://schemas.microsoft.com/office/powerpoint/2010/main" val="5497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CFFED3-B268-DB42-8942-ACC8EB2BD5D3}"/>
              </a:ext>
            </a:extLst>
          </p:cNvPr>
          <p:cNvSpPr>
            <a:spLocks noGrp="1"/>
          </p:cNvSpPr>
          <p:nvPr>
            <p:ph type="sldNum" sz="quarter" idx="12"/>
          </p:nvPr>
        </p:nvSpPr>
        <p:spPr/>
        <p:txBody>
          <a:bodyPr/>
          <a:lstStyle/>
          <a:p>
            <a:fld id="{B9DCBA0A-43AA-4837-AE68-0175E2EDA29C}" type="slidenum">
              <a:rPr lang="en-US" smtClean="0"/>
              <a:t>8</a:t>
            </a:fld>
            <a:endParaRPr lang="en-US"/>
          </a:p>
        </p:txBody>
      </p:sp>
      <p:sp>
        <p:nvSpPr>
          <p:cNvPr id="33" name="Title 1">
            <a:extLst>
              <a:ext uri="{FF2B5EF4-FFF2-40B4-BE49-F238E27FC236}">
                <a16:creationId xmlns:a16="http://schemas.microsoft.com/office/drawing/2014/main" id="{7C3DEC44-82A4-4540-ABB0-21DB3078FD49}"/>
              </a:ext>
            </a:extLst>
          </p:cNvPr>
          <p:cNvSpPr>
            <a:spLocks noGrp="1"/>
          </p:cNvSpPr>
          <p:nvPr>
            <p:ph type="title"/>
          </p:nvPr>
        </p:nvSpPr>
        <p:spPr/>
        <p:txBody>
          <a:bodyPr>
            <a:normAutofit fontScale="90000"/>
          </a:bodyPr>
          <a:lstStyle/>
          <a:p>
            <a:pPr algn="ctr"/>
            <a:r>
              <a:rPr lang="en-US">
                <a:latin typeface="Arial" panose="020B0604020202020204" pitchFamily="34" charset="0"/>
                <a:cs typeface="Arial" panose="020B0604020202020204" pitchFamily="34" charset="0"/>
              </a:rPr>
              <a:t>SLSTP at NASA Ames since 2013</a:t>
            </a:r>
          </a:p>
        </p:txBody>
      </p:sp>
      <p:grpSp>
        <p:nvGrpSpPr>
          <p:cNvPr id="27" name="Group 26"/>
          <p:cNvGrpSpPr/>
          <p:nvPr/>
        </p:nvGrpSpPr>
        <p:grpSpPr>
          <a:xfrm>
            <a:off x="1669192" y="1401432"/>
            <a:ext cx="1717535" cy="2150056"/>
            <a:chOff x="2487937" y="373040"/>
            <a:chExt cx="1717535" cy="2150056"/>
          </a:xfrm>
        </p:grpSpPr>
        <p:pic>
          <p:nvPicPr>
            <p:cNvPr id="6" name="Picture 2" descr="ttps://www.nasa.gov/sites/default/files/styles/side_image/public/acd13-0125-001.jpg?itok=BgGqkVZD">
              <a:extLst>
                <a:ext uri="{FF2B5EF4-FFF2-40B4-BE49-F238E27FC236}">
                  <a16:creationId xmlns:a16="http://schemas.microsoft.com/office/drawing/2014/main" id="{834DDEBC-8412-8C48-8AB3-85204D2662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7937" y="373040"/>
              <a:ext cx="1717535" cy="2133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D58015D-C8F7-C542-BCAC-179E3FFAEDCF}"/>
                </a:ext>
              </a:extLst>
            </p:cNvPr>
            <p:cNvSpPr txBox="1"/>
            <p:nvPr/>
          </p:nvSpPr>
          <p:spPr>
            <a:xfrm>
              <a:off x="2487937" y="2143440"/>
              <a:ext cx="671979" cy="379656"/>
            </a:xfrm>
            <a:prstGeom prst="rect">
              <a:avLst/>
            </a:prstGeom>
            <a:noFill/>
          </p:spPr>
          <p:txBody>
            <a:bodyPr wrap="none" rtlCol="0">
              <a:spAutoFit/>
            </a:bodyPr>
            <a:lstStyle/>
            <a:p>
              <a:r>
                <a:rPr lang="en-US" sz="1867">
                  <a:solidFill>
                    <a:srgbClr val="FFFF00"/>
                  </a:solidFill>
                </a:rPr>
                <a:t>2013</a:t>
              </a:r>
            </a:p>
          </p:txBody>
        </p:sp>
      </p:grpSp>
      <p:grpSp>
        <p:nvGrpSpPr>
          <p:cNvPr id="29" name="Group 28"/>
          <p:cNvGrpSpPr/>
          <p:nvPr/>
        </p:nvGrpSpPr>
        <p:grpSpPr>
          <a:xfrm>
            <a:off x="8107920" y="1400078"/>
            <a:ext cx="2585651" cy="2167252"/>
            <a:chOff x="7190623" y="373040"/>
            <a:chExt cx="2585651" cy="2167252"/>
          </a:xfrm>
        </p:grpSpPr>
        <p:pic>
          <p:nvPicPr>
            <p:cNvPr id="7" name="Picture 6">
              <a:extLst>
                <a:ext uri="{FF2B5EF4-FFF2-40B4-BE49-F238E27FC236}">
                  <a16:creationId xmlns:a16="http://schemas.microsoft.com/office/drawing/2014/main" id="{BDA86657-B8B0-0044-991B-FC181AC9D1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0623" y="373040"/>
              <a:ext cx="2585651" cy="2133600"/>
            </a:xfrm>
            <a:prstGeom prst="rect">
              <a:avLst/>
            </a:prstGeom>
            <a:ln>
              <a:solidFill>
                <a:schemeClr val="tx1"/>
              </a:solidFill>
            </a:ln>
          </p:spPr>
        </p:pic>
        <p:sp>
          <p:nvSpPr>
            <p:cNvPr id="15" name="TextBox 14">
              <a:extLst>
                <a:ext uri="{FF2B5EF4-FFF2-40B4-BE49-F238E27FC236}">
                  <a16:creationId xmlns:a16="http://schemas.microsoft.com/office/drawing/2014/main" id="{2109EA72-50AC-3A44-B75A-B332CB828ECC}"/>
                </a:ext>
              </a:extLst>
            </p:cNvPr>
            <p:cNvSpPr txBox="1"/>
            <p:nvPr/>
          </p:nvSpPr>
          <p:spPr>
            <a:xfrm>
              <a:off x="7216307" y="2160636"/>
              <a:ext cx="671979" cy="379656"/>
            </a:xfrm>
            <a:prstGeom prst="rect">
              <a:avLst/>
            </a:prstGeom>
            <a:noFill/>
          </p:spPr>
          <p:txBody>
            <a:bodyPr wrap="none" rtlCol="0">
              <a:spAutoFit/>
            </a:bodyPr>
            <a:lstStyle/>
            <a:p>
              <a:r>
                <a:rPr lang="en-US" sz="1867">
                  <a:solidFill>
                    <a:srgbClr val="FFFF00"/>
                  </a:solidFill>
                </a:rPr>
                <a:t>2015</a:t>
              </a:r>
            </a:p>
          </p:txBody>
        </p:sp>
      </p:grpSp>
      <p:grpSp>
        <p:nvGrpSpPr>
          <p:cNvPr id="28" name="Group 27"/>
          <p:cNvGrpSpPr/>
          <p:nvPr/>
        </p:nvGrpSpPr>
        <p:grpSpPr>
          <a:xfrm>
            <a:off x="4276746" y="1400291"/>
            <a:ext cx="3047544" cy="2150056"/>
            <a:chOff x="4205472" y="373040"/>
            <a:chExt cx="3047544" cy="2150056"/>
          </a:xfrm>
        </p:grpSpPr>
        <p:pic>
          <p:nvPicPr>
            <p:cNvPr id="8" name="Picture 7">
              <a:extLst>
                <a:ext uri="{FF2B5EF4-FFF2-40B4-BE49-F238E27FC236}">
                  <a16:creationId xmlns:a16="http://schemas.microsoft.com/office/drawing/2014/main" id="{D31B7C6C-821D-714E-A530-7F58CC6128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5472" y="373040"/>
              <a:ext cx="3047544" cy="2133600"/>
            </a:xfrm>
            <a:prstGeom prst="rect">
              <a:avLst/>
            </a:prstGeom>
            <a:ln>
              <a:solidFill>
                <a:schemeClr val="tx1"/>
              </a:solidFill>
            </a:ln>
          </p:spPr>
        </p:pic>
        <p:sp>
          <p:nvSpPr>
            <p:cNvPr id="16" name="TextBox 15">
              <a:extLst>
                <a:ext uri="{FF2B5EF4-FFF2-40B4-BE49-F238E27FC236}">
                  <a16:creationId xmlns:a16="http://schemas.microsoft.com/office/drawing/2014/main" id="{2A3BC9C2-2CDF-3D43-81D3-5550360ECA28}"/>
                </a:ext>
              </a:extLst>
            </p:cNvPr>
            <p:cNvSpPr txBox="1"/>
            <p:nvPr/>
          </p:nvSpPr>
          <p:spPr>
            <a:xfrm>
              <a:off x="4272538" y="2143440"/>
              <a:ext cx="671979" cy="379656"/>
            </a:xfrm>
            <a:prstGeom prst="rect">
              <a:avLst/>
            </a:prstGeom>
            <a:noFill/>
          </p:spPr>
          <p:txBody>
            <a:bodyPr wrap="none" rtlCol="0">
              <a:spAutoFit/>
            </a:bodyPr>
            <a:lstStyle/>
            <a:p>
              <a:r>
                <a:rPr lang="en-US" sz="1867">
                  <a:solidFill>
                    <a:srgbClr val="FFFF00"/>
                  </a:solidFill>
                </a:rPr>
                <a:t>2014</a:t>
              </a:r>
            </a:p>
          </p:txBody>
        </p:sp>
      </p:grpSp>
      <p:grpSp>
        <p:nvGrpSpPr>
          <p:cNvPr id="31" name="Group 30"/>
          <p:cNvGrpSpPr/>
          <p:nvPr/>
        </p:nvGrpSpPr>
        <p:grpSpPr>
          <a:xfrm>
            <a:off x="3236072" y="3743929"/>
            <a:ext cx="2499463" cy="2134997"/>
            <a:chOff x="5062866" y="2608603"/>
            <a:chExt cx="2499463" cy="2134997"/>
          </a:xfrm>
        </p:grpSpPr>
        <p:pic>
          <p:nvPicPr>
            <p:cNvPr id="5" name="Picture 4">
              <a:extLst>
                <a:ext uri="{FF2B5EF4-FFF2-40B4-BE49-F238E27FC236}">
                  <a16:creationId xmlns:a16="http://schemas.microsoft.com/office/drawing/2014/main" id="{33D6B5B1-8064-9248-9380-32A5FF14A8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62866" y="2608603"/>
              <a:ext cx="2499463" cy="2133600"/>
            </a:xfrm>
            <a:prstGeom prst="rect">
              <a:avLst/>
            </a:prstGeom>
            <a:ln>
              <a:solidFill>
                <a:schemeClr val="tx1"/>
              </a:solidFill>
            </a:ln>
          </p:spPr>
        </p:pic>
        <p:sp>
          <p:nvSpPr>
            <p:cNvPr id="14" name="TextBox 13">
              <a:extLst>
                <a:ext uri="{FF2B5EF4-FFF2-40B4-BE49-F238E27FC236}">
                  <a16:creationId xmlns:a16="http://schemas.microsoft.com/office/drawing/2014/main" id="{993239CE-E392-E445-86E1-2D67B72C741E}"/>
                </a:ext>
              </a:extLst>
            </p:cNvPr>
            <p:cNvSpPr txBox="1"/>
            <p:nvPr/>
          </p:nvSpPr>
          <p:spPr>
            <a:xfrm>
              <a:off x="5062866" y="4363944"/>
              <a:ext cx="794229" cy="379656"/>
            </a:xfrm>
            <a:prstGeom prst="rect">
              <a:avLst/>
            </a:prstGeom>
            <a:noFill/>
          </p:spPr>
          <p:txBody>
            <a:bodyPr wrap="square" rtlCol="0">
              <a:spAutoFit/>
            </a:bodyPr>
            <a:lstStyle/>
            <a:p>
              <a:r>
                <a:rPr lang="en-US" sz="1867">
                  <a:solidFill>
                    <a:srgbClr val="FFFF00"/>
                  </a:solidFill>
                </a:rPr>
                <a:t>2017</a:t>
              </a:r>
            </a:p>
          </p:txBody>
        </p:sp>
      </p:grpSp>
      <p:grpSp>
        <p:nvGrpSpPr>
          <p:cNvPr id="30" name="Group 29"/>
          <p:cNvGrpSpPr/>
          <p:nvPr/>
        </p:nvGrpSpPr>
        <p:grpSpPr>
          <a:xfrm>
            <a:off x="277302" y="3744628"/>
            <a:ext cx="2645946" cy="2133600"/>
            <a:chOff x="2487937" y="2608603"/>
            <a:chExt cx="2645946" cy="2133600"/>
          </a:xfrm>
        </p:grpSpPr>
        <p:pic>
          <p:nvPicPr>
            <p:cNvPr id="9" name="Picture 8">
              <a:extLst>
                <a:ext uri="{FF2B5EF4-FFF2-40B4-BE49-F238E27FC236}">
                  <a16:creationId xmlns:a16="http://schemas.microsoft.com/office/drawing/2014/main" id="{99A107EE-9C3C-0B44-8A2B-B1317E0297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01984" y="2608603"/>
              <a:ext cx="2631899" cy="2133600"/>
            </a:xfrm>
            <a:prstGeom prst="rect">
              <a:avLst/>
            </a:prstGeom>
            <a:ln>
              <a:solidFill>
                <a:schemeClr val="tx1"/>
              </a:solidFill>
            </a:ln>
          </p:spPr>
        </p:pic>
        <p:sp>
          <p:nvSpPr>
            <p:cNvPr id="17" name="TextBox 16">
              <a:extLst>
                <a:ext uri="{FF2B5EF4-FFF2-40B4-BE49-F238E27FC236}">
                  <a16:creationId xmlns:a16="http://schemas.microsoft.com/office/drawing/2014/main" id="{2AE8B2D7-DD90-1548-A35D-004BA4B9ACB0}"/>
                </a:ext>
              </a:extLst>
            </p:cNvPr>
            <p:cNvSpPr txBox="1"/>
            <p:nvPr/>
          </p:nvSpPr>
          <p:spPr>
            <a:xfrm>
              <a:off x="2487937" y="4360503"/>
              <a:ext cx="671979" cy="379656"/>
            </a:xfrm>
            <a:prstGeom prst="rect">
              <a:avLst/>
            </a:prstGeom>
            <a:noFill/>
          </p:spPr>
          <p:txBody>
            <a:bodyPr wrap="none" rtlCol="0">
              <a:spAutoFit/>
            </a:bodyPr>
            <a:lstStyle/>
            <a:p>
              <a:r>
                <a:rPr lang="en-US" sz="1867">
                  <a:solidFill>
                    <a:srgbClr val="FFFF00"/>
                  </a:solidFill>
                </a:rPr>
                <a:t>2016</a:t>
              </a:r>
            </a:p>
          </p:txBody>
        </p:sp>
      </p:grpSp>
      <p:grpSp>
        <p:nvGrpSpPr>
          <p:cNvPr id="32" name="Group 31"/>
          <p:cNvGrpSpPr/>
          <p:nvPr/>
        </p:nvGrpSpPr>
        <p:grpSpPr>
          <a:xfrm>
            <a:off x="5983784" y="3757732"/>
            <a:ext cx="2360916" cy="2133600"/>
            <a:chOff x="7562329" y="2608603"/>
            <a:chExt cx="2360916" cy="2133600"/>
          </a:xfrm>
        </p:grpSpPr>
        <p:pic>
          <p:nvPicPr>
            <p:cNvPr id="10" name="Picture 9">
              <a:extLst>
                <a:ext uri="{FF2B5EF4-FFF2-40B4-BE49-F238E27FC236}">
                  <a16:creationId xmlns:a16="http://schemas.microsoft.com/office/drawing/2014/main" id="{0A279E28-B2AB-EA40-B4F3-97EBC830DF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76376" y="2608603"/>
              <a:ext cx="2346869" cy="2133600"/>
            </a:xfrm>
            <a:prstGeom prst="rect">
              <a:avLst/>
            </a:prstGeom>
            <a:ln>
              <a:solidFill>
                <a:schemeClr val="tx1"/>
              </a:solidFill>
            </a:ln>
          </p:spPr>
        </p:pic>
        <p:sp>
          <p:nvSpPr>
            <p:cNvPr id="18" name="TextBox 17">
              <a:extLst>
                <a:ext uri="{FF2B5EF4-FFF2-40B4-BE49-F238E27FC236}">
                  <a16:creationId xmlns:a16="http://schemas.microsoft.com/office/drawing/2014/main" id="{A6C8E559-B7B3-004C-A188-5ACF3D4A6C9E}"/>
                </a:ext>
              </a:extLst>
            </p:cNvPr>
            <p:cNvSpPr txBox="1"/>
            <p:nvPr/>
          </p:nvSpPr>
          <p:spPr>
            <a:xfrm>
              <a:off x="7562329" y="4331833"/>
              <a:ext cx="794229" cy="379656"/>
            </a:xfrm>
            <a:prstGeom prst="rect">
              <a:avLst/>
            </a:prstGeom>
            <a:noFill/>
          </p:spPr>
          <p:txBody>
            <a:bodyPr wrap="square" rtlCol="0">
              <a:spAutoFit/>
            </a:bodyPr>
            <a:lstStyle/>
            <a:p>
              <a:r>
                <a:rPr lang="en-US" sz="1867">
                  <a:solidFill>
                    <a:srgbClr val="FFFF00"/>
                  </a:solidFill>
                </a:rPr>
                <a:t>2018</a:t>
              </a:r>
            </a:p>
          </p:txBody>
        </p:sp>
      </p:grpSp>
      <p:grpSp>
        <p:nvGrpSpPr>
          <p:cNvPr id="12" name="Group 11"/>
          <p:cNvGrpSpPr/>
          <p:nvPr/>
        </p:nvGrpSpPr>
        <p:grpSpPr>
          <a:xfrm>
            <a:off x="8610600" y="3759772"/>
            <a:ext cx="3280959" cy="2144928"/>
            <a:chOff x="8255005" y="1280160"/>
            <a:chExt cx="2930439" cy="1911584"/>
          </a:xfrm>
        </p:grpSpPr>
        <p:pic>
          <p:nvPicPr>
            <p:cNvPr id="21" name="Picture 20">
              <a:extLst>
                <a:ext uri="{FF2B5EF4-FFF2-40B4-BE49-F238E27FC236}">
                  <a16:creationId xmlns:a16="http://schemas.microsoft.com/office/drawing/2014/main" id="{AA46B6C0-CD05-1940-A7A5-CF61A1B88D4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55005" y="1280160"/>
              <a:ext cx="2930439" cy="1911584"/>
            </a:xfrm>
            <a:prstGeom prst="rect">
              <a:avLst/>
            </a:prstGeom>
          </p:spPr>
        </p:pic>
        <p:sp>
          <p:nvSpPr>
            <p:cNvPr id="23" name="TextBox 22">
              <a:extLst>
                <a:ext uri="{FF2B5EF4-FFF2-40B4-BE49-F238E27FC236}">
                  <a16:creationId xmlns:a16="http://schemas.microsoft.com/office/drawing/2014/main" id="{A6C8E559-B7B3-004C-A188-5ACF3D4A6C9E}"/>
                </a:ext>
              </a:extLst>
            </p:cNvPr>
            <p:cNvSpPr txBox="1"/>
            <p:nvPr/>
          </p:nvSpPr>
          <p:spPr>
            <a:xfrm>
              <a:off x="8318901" y="2715578"/>
              <a:ext cx="794229" cy="379656"/>
            </a:xfrm>
            <a:prstGeom prst="rect">
              <a:avLst/>
            </a:prstGeom>
            <a:noFill/>
          </p:spPr>
          <p:txBody>
            <a:bodyPr wrap="square" rtlCol="0">
              <a:spAutoFit/>
            </a:bodyPr>
            <a:lstStyle/>
            <a:p>
              <a:r>
                <a:rPr lang="en-US" sz="1867">
                  <a:solidFill>
                    <a:srgbClr val="FFFF00"/>
                  </a:solidFill>
                </a:rPr>
                <a:t>2019</a:t>
              </a:r>
            </a:p>
          </p:txBody>
        </p:sp>
      </p:grpSp>
    </p:spTree>
    <p:extLst>
      <p:ext uri="{BB962C8B-B14F-4D97-AF65-F5344CB8AC3E}">
        <p14:creationId xmlns:p14="http://schemas.microsoft.com/office/powerpoint/2010/main" val="31678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27F9E-C43C-AC4A-965C-D92F704447DE}"/>
              </a:ext>
            </a:extLst>
          </p:cNvPr>
          <p:cNvSpPr txBox="1"/>
          <p:nvPr/>
        </p:nvSpPr>
        <p:spPr>
          <a:xfrm>
            <a:off x="8681012" y="1114045"/>
            <a:ext cx="2617090"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b="1" spc="50" dirty="0">
                <a:ln w="0"/>
                <a:solidFill>
                  <a:schemeClr val="bg2"/>
                </a:solidFill>
                <a:effectLst>
                  <a:innerShdw blurRad="63500" dist="50800" dir="13500000">
                    <a:srgbClr val="000000">
                      <a:alpha val="50000"/>
                    </a:srgbClr>
                  </a:innerShdw>
                </a:effectLst>
              </a:rPr>
              <a:t>SLSTP 2020 Cohort</a:t>
            </a:r>
          </a:p>
        </p:txBody>
      </p:sp>
      <p:sp>
        <p:nvSpPr>
          <p:cNvPr id="8"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72B2F-F546-2545-989A-73E89EBBA91A}"/>
              </a:ext>
            </a:extLst>
          </p:cNvPr>
          <p:cNvSpPr>
            <a:spLocks noGrp="1"/>
          </p:cNvSpPr>
          <p:nvPr>
            <p:ph type="title"/>
          </p:nvPr>
        </p:nvSpPr>
        <p:spPr>
          <a:xfrm>
            <a:off x="742951" y="860611"/>
            <a:ext cx="2914650" cy="4844863"/>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SLSTP Virtual!</a:t>
            </a:r>
            <a:br>
              <a:rPr lang="en-US" sz="4800" dirty="0">
                <a:solidFill>
                  <a:srgbClr val="FFFFFF"/>
                </a:solidFill>
                <a:cs typeface="Calibri Light"/>
              </a:rPr>
            </a:br>
            <a:br>
              <a:rPr lang="en-US" sz="4800" dirty="0">
                <a:solidFill>
                  <a:srgbClr val="FFFFFF"/>
                </a:solidFill>
                <a:cs typeface="Calibri Light"/>
              </a:rPr>
            </a:br>
            <a:r>
              <a:rPr lang="en-US" dirty="0">
                <a:solidFill>
                  <a:srgbClr val="FFFFFF"/>
                </a:solidFill>
                <a:cs typeface="Calibri Light"/>
              </a:rPr>
              <a:t>4 time zones!</a:t>
            </a:r>
            <a:endParaRPr lang="en-US" kern="1200" dirty="0">
              <a:solidFill>
                <a:srgbClr val="FFFFFF"/>
              </a:solidFill>
              <a:latin typeface="+mj-lt"/>
              <a:cs typeface="Calibri Light"/>
            </a:endParaRPr>
          </a:p>
        </p:txBody>
      </p:sp>
      <p:pic>
        <p:nvPicPr>
          <p:cNvPr id="3" name="Picture 2">
            <a:extLst>
              <a:ext uri="{FF2B5EF4-FFF2-40B4-BE49-F238E27FC236}">
                <a16:creationId xmlns:a16="http://schemas.microsoft.com/office/drawing/2014/main" id="{A0EDFED3-1F2B-734A-9842-A8A9C1626C48}"/>
              </a:ext>
            </a:extLst>
          </p:cNvPr>
          <p:cNvPicPr>
            <a:picLocks noChangeAspect="1"/>
          </p:cNvPicPr>
          <p:nvPr/>
        </p:nvPicPr>
        <p:blipFill>
          <a:blip r:embed="rId2"/>
          <a:stretch>
            <a:fillRect/>
          </a:stretch>
        </p:blipFill>
        <p:spPr>
          <a:xfrm>
            <a:off x="4669191" y="0"/>
            <a:ext cx="3577871" cy="3291641"/>
          </a:xfrm>
          <a:prstGeom prst="rect">
            <a:avLst/>
          </a:prstGeom>
        </p:spPr>
      </p:pic>
      <p:pic>
        <p:nvPicPr>
          <p:cNvPr id="7" name="Picture 6">
            <a:extLst>
              <a:ext uri="{FF2B5EF4-FFF2-40B4-BE49-F238E27FC236}">
                <a16:creationId xmlns:a16="http://schemas.microsoft.com/office/drawing/2014/main" id="{C73ED529-2922-6948-B5B6-787E29317A0A}"/>
              </a:ext>
            </a:extLst>
          </p:cNvPr>
          <p:cNvPicPr>
            <a:picLocks noChangeAspect="1"/>
          </p:cNvPicPr>
          <p:nvPr/>
        </p:nvPicPr>
        <p:blipFill>
          <a:blip r:embed="rId3"/>
          <a:stretch>
            <a:fillRect/>
          </a:stretch>
        </p:blipFill>
        <p:spPr>
          <a:xfrm>
            <a:off x="1618152" y="366999"/>
            <a:ext cx="9679950" cy="5477435"/>
          </a:xfrm>
          <a:prstGeom prst="rect">
            <a:avLst/>
          </a:prstGeom>
        </p:spPr>
      </p:pic>
    </p:spTree>
    <p:extLst>
      <p:ext uri="{BB962C8B-B14F-4D97-AF65-F5344CB8AC3E}">
        <p14:creationId xmlns:p14="http://schemas.microsoft.com/office/powerpoint/2010/main" val="26821695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211DFDB3DA3845BD556C40032E64D0" ma:contentTypeVersion="10" ma:contentTypeDescription="Create a new document." ma:contentTypeScope="" ma:versionID="170b614b4af5dd61975786f0bd3d3df4">
  <xsd:schema xmlns:xsd="http://www.w3.org/2001/XMLSchema" xmlns:xs="http://www.w3.org/2001/XMLSchema" xmlns:p="http://schemas.microsoft.com/office/2006/metadata/properties" xmlns:ns2="6527ccf2-24c5-4a86-be07-80241091aeab" xmlns:ns3="43f8f0fe-7515-424d-86d7-0a337e4aa03f" targetNamespace="http://schemas.microsoft.com/office/2006/metadata/properties" ma:root="true" ma:fieldsID="3be07a67485f5b16827773dc557b15fe" ns2:_="" ns3:_="">
    <xsd:import namespace="6527ccf2-24c5-4a86-be07-80241091aeab"/>
    <xsd:import namespace="43f8f0fe-7515-424d-86d7-0a337e4aa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27ccf2-24c5-4a86-be07-80241091a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f8f0fe-7515-424d-86d7-0a337e4aa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0FBE6E-B694-4E52-A470-25E7B36992D8}">
  <ds:schemaRef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purl.org/dc/terms/"/>
    <ds:schemaRef ds:uri="http://schemas.microsoft.com/office/2006/documentManagement/types"/>
    <ds:schemaRef ds:uri="43f8f0fe-7515-424d-86d7-0a337e4aa03f"/>
    <ds:schemaRef ds:uri="6527ccf2-24c5-4a86-be07-80241091aeab"/>
    <ds:schemaRef ds:uri="http://www.w3.org/XML/1998/namespace"/>
  </ds:schemaRefs>
</ds:datastoreItem>
</file>

<file path=customXml/itemProps2.xml><?xml version="1.0" encoding="utf-8"?>
<ds:datastoreItem xmlns:ds="http://schemas.openxmlformats.org/officeDocument/2006/customXml" ds:itemID="{513EEAC3-7173-44C8-A780-7B518E558602}">
  <ds:schemaRefs>
    <ds:schemaRef ds:uri="http://schemas.microsoft.com/sharepoint/v3/contenttype/forms"/>
  </ds:schemaRefs>
</ds:datastoreItem>
</file>

<file path=customXml/itemProps3.xml><?xml version="1.0" encoding="utf-8"?>
<ds:datastoreItem xmlns:ds="http://schemas.openxmlformats.org/officeDocument/2006/customXml" ds:itemID="{C699ADFF-482D-4F89-BA89-07A1F7AE1D96}">
  <ds:schemaRefs>
    <ds:schemaRef ds:uri="43f8f0fe-7515-424d-86d7-0a337e4aa03f"/>
    <ds:schemaRef ds:uri="6527ccf2-24c5-4a86-be07-80241091a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1420</TotalTime>
  <Words>1969</Words>
  <Application>Microsoft Office PowerPoint</Application>
  <PresentationFormat>Widescreen</PresentationFormat>
  <Paragraphs>478</Paragraphs>
  <Slides>24</Slides>
  <Notes>7</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SLSTP </vt:lpstr>
      <vt:lpstr>   SLSTP at NASA Ames 2013-2019 + Virtual 2020-21</vt:lpstr>
      <vt:lpstr>Who do we recruit?</vt:lpstr>
      <vt:lpstr>Universities and Colleges</vt:lpstr>
      <vt:lpstr>PowerPoint Presentation</vt:lpstr>
      <vt:lpstr>PowerPoint Presentation</vt:lpstr>
      <vt:lpstr>SLSTP at NASA Ames since 2013</vt:lpstr>
      <vt:lpstr>SLSTP Virtual!  4 time zones!</vt:lpstr>
      <vt:lpstr>PowerPoint Presentation</vt:lpstr>
      <vt:lpstr>PowerPoint Presentation</vt:lpstr>
      <vt:lpstr>Program Components</vt:lpstr>
      <vt:lpstr>Research  80% Individual Mentor 20% Team Project</vt:lpstr>
      <vt:lpstr>PowerPoint Presentation</vt:lpstr>
      <vt:lpstr>SLSTP 2021 Mentors</vt:lpstr>
      <vt:lpstr>Program Requirements</vt:lpstr>
      <vt:lpstr>SLSTP Virtual Tours</vt:lpstr>
      <vt:lpstr>SLSTP Professional Development</vt:lpstr>
      <vt:lpstr>PowerPoint Presentation</vt:lpstr>
      <vt:lpstr>Summer 2020 Virtual – funded project now in development for 2022 flight</vt:lpstr>
      <vt:lpstr>PowerPoint Presentation</vt:lpstr>
      <vt:lpstr>SLSTP publications</vt:lpstr>
      <vt:lpstr>Alumni Quotes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Reinsch, Sigrid S. (ARC-SCR)</cp:lastModifiedBy>
  <cp:revision>32</cp:revision>
  <dcterms:created xsi:type="dcterms:W3CDTF">2018-07-16T01:24:17Z</dcterms:created>
  <dcterms:modified xsi:type="dcterms:W3CDTF">2021-11-08T18:25:11Z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0x01010019211DFDB3DA3845BD556C40032E64D0</vt:lpwstr>
  </property>
</Properties>
</file>