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Lst>
  <p:sldSz cy="6858000" cx="12192000"/>
  <p:notesSz cx="6858000" cy="9144000"/>
  <p:embeddedFontLst>
    <p:embeddedFont>
      <p:font typeface="Montserrat"/>
      <p:regular r:id="rId61"/>
      <p:bold r:id="rId62"/>
      <p:italic r:id="rId63"/>
      <p:boldItalic r:id="rId64"/>
    </p:embeddedFont>
    <p:embeddedFont>
      <p:font typeface="Open Sans"/>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96">
          <p15:clr>
            <a:srgbClr val="A4A3A4"/>
          </p15:clr>
        </p15:guide>
        <p15:guide id="2" pos="151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SIMON NG"/>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69F68AF-F2C6-4D93-B7C0-ADD6F43E6086}">
  <a:tblStyle styleId="{569F68AF-F2C6-4D93-B7C0-ADD6F43E608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696" orient="horz"/>
        <p:guide pos="151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Montserrat-bold.fntdata"/><Relationship Id="rId61" Type="http://schemas.openxmlformats.org/officeDocument/2006/relationships/font" Target="fonts/Montserrat-regular.fntdata"/><Relationship Id="rId20" Type="http://schemas.openxmlformats.org/officeDocument/2006/relationships/slide" Target="slides/slide13.xml"/><Relationship Id="rId64" Type="http://schemas.openxmlformats.org/officeDocument/2006/relationships/font" Target="fonts/Montserrat-boldItalic.fntdata"/><Relationship Id="rId63" Type="http://schemas.openxmlformats.org/officeDocument/2006/relationships/font" Target="fonts/Montserrat-italic.fntdata"/><Relationship Id="rId22" Type="http://schemas.openxmlformats.org/officeDocument/2006/relationships/slide" Target="slides/slide15.xml"/><Relationship Id="rId66" Type="http://schemas.openxmlformats.org/officeDocument/2006/relationships/font" Target="fonts/OpenSans-bold.fntdata"/><Relationship Id="rId21" Type="http://schemas.openxmlformats.org/officeDocument/2006/relationships/slide" Target="slides/slide14.xml"/><Relationship Id="rId65" Type="http://schemas.openxmlformats.org/officeDocument/2006/relationships/font" Target="fonts/OpenSans-regular.fntdata"/><Relationship Id="rId24" Type="http://schemas.openxmlformats.org/officeDocument/2006/relationships/slide" Target="slides/slide17.xml"/><Relationship Id="rId68" Type="http://schemas.openxmlformats.org/officeDocument/2006/relationships/font" Target="fonts/OpenSans-boldItalic.fntdata"/><Relationship Id="rId23" Type="http://schemas.openxmlformats.org/officeDocument/2006/relationships/slide" Target="slides/slide16.xml"/><Relationship Id="rId67" Type="http://schemas.openxmlformats.org/officeDocument/2006/relationships/font" Target="fonts/OpenSans-italic.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11-04T20:19:19.310">
    <p:pos x="1021" y="1319"/>
    <p:text>used to be -10C</p:text>
  </p:cm>
  <p:cm authorId="0" idx="2" dt="2021-11-05T04:05:04.958">
    <p:pos x="1021" y="1419"/>
    <p:text>find actual value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partmax.com/middle/m2i8G6m2N4N4b1m2_hexagon-clipart-snowflake-snowflake-vector-transparent-background/" TargetMode="External"/><Relationship Id="rId3" Type="http://schemas.openxmlformats.org/officeDocument/2006/relationships/hyperlink" Target="https://www.cleanpng.com/png-ruler-portable-network-graphics-clip-art-computer-7052426/download-png.html" TargetMode="External"/><Relationship Id="rId4" Type="http://schemas.openxmlformats.org/officeDocument/2006/relationships/hyperlink" Target="https://www.clipartmax.com/download/m2K9A0A0Z5i8K9G6_black-and-white-battery-clip-art-battery-coloring/"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eepblue.lib.umich.edu/handle/2027.42/44796" TargetMode="External"/><Relationship Id="rId3" Type="http://schemas.openxmlformats.org/officeDocument/2006/relationships/hyperlink" Target="https://www.tandfonline.com/doi/abs/10.1179/135100006X116691" TargetMode="External"/><Relationship Id="rId4" Type="http://schemas.openxmlformats.org/officeDocument/2006/relationships/hyperlink" Target="https://journals.plos.org/plosone/article?id=10.1371/journal.pone.0001092"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1" Type="http://schemas.openxmlformats.org/officeDocument/2006/relationships/hyperlink" Target="https://climate.ncsu.edu/edu/Structure" TargetMode="External"/><Relationship Id="rId10" Type="http://schemas.openxmlformats.org/officeDocument/2006/relationships/hyperlink" Target="https://climate.ncsu.edu/edu/Structure" TargetMode="External"/><Relationship Id="rId13" Type="http://schemas.openxmlformats.org/officeDocument/2006/relationships/hyperlink" Target="https://climate.ncsu.edu/edu/Structure" TargetMode="External"/><Relationship Id="rId12" Type="http://schemas.openxmlformats.org/officeDocument/2006/relationships/hyperlink" Target="https://climate.ncsu.edu/edu/Structure" TargetMode="External"/><Relationship Id="rId1" Type="http://schemas.openxmlformats.org/officeDocument/2006/relationships/notesMaster" Target="../notesMasters/notesMaster1.xml"/><Relationship Id="rId2" Type="http://schemas.openxmlformats.org/officeDocument/2006/relationships/hyperlink" Target="https://climate.ncsu.edu/edu/Structur" TargetMode="External"/><Relationship Id="rId3" Type="http://schemas.openxmlformats.org/officeDocument/2006/relationships/hyperlink" Target="https://climate.ncsu.edu/edu/Structur" TargetMode="External"/><Relationship Id="rId4" Type="http://schemas.openxmlformats.org/officeDocument/2006/relationships/hyperlink" Target="https://climate.ncsu.edu/edu/Structur" TargetMode="External"/><Relationship Id="rId9" Type="http://schemas.openxmlformats.org/officeDocument/2006/relationships/hyperlink" Target="https://climate.ncsu.edu/edu/Structur" TargetMode="External"/><Relationship Id="rId5" Type="http://schemas.openxmlformats.org/officeDocument/2006/relationships/hyperlink" Target="https://climate.ncsu.edu/edu/Structur" TargetMode="External"/><Relationship Id="rId6" Type="http://schemas.openxmlformats.org/officeDocument/2006/relationships/hyperlink" Target="https://climate.ncsu.edu/edu/Structur" TargetMode="External"/><Relationship Id="rId7" Type="http://schemas.openxmlformats.org/officeDocument/2006/relationships/hyperlink" Target="https://climate.ncsu.edu/edu/Structur" TargetMode="External"/><Relationship Id="rId8" Type="http://schemas.openxmlformats.org/officeDocument/2006/relationships/hyperlink" Target="https://climate.ncsu.edu/edu/Structur"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0" Type="http://schemas.openxmlformats.org/officeDocument/2006/relationships/hyperlink" Target="https://en.wikipedia.org/wiki/Viability_assay" TargetMode="External"/><Relationship Id="rId1" Type="http://schemas.openxmlformats.org/officeDocument/2006/relationships/notesMaster" Target="../notesMasters/notesMaster1.xml"/><Relationship Id="rId2" Type="http://schemas.openxmlformats.org/officeDocument/2006/relationships/hyperlink" Target="https://en.wikipedia.org/wiki/Viability_assay" TargetMode="External"/><Relationship Id="rId3" Type="http://schemas.openxmlformats.org/officeDocument/2006/relationships/hyperlink" Target="https://en.wikipedia.org/wiki/Viability_assay" TargetMode="External"/><Relationship Id="rId4" Type="http://schemas.openxmlformats.org/officeDocument/2006/relationships/hyperlink" Target="https://en.wikipedia.org/wiki/Viability_assay" TargetMode="External"/><Relationship Id="rId9" Type="http://schemas.openxmlformats.org/officeDocument/2006/relationships/hyperlink" Target="https://en.wikipedia.org/wiki/Viability_assay" TargetMode="External"/><Relationship Id="rId5" Type="http://schemas.openxmlformats.org/officeDocument/2006/relationships/hyperlink" Target="https://en.wikipedia.org/wiki/Viability_assay" TargetMode="External"/><Relationship Id="rId6" Type="http://schemas.openxmlformats.org/officeDocument/2006/relationships/hyperlink" Target="https://en.wikipedia.org/wiki/Viability_assay" TargetMode="External"/><Relationship Id="rId7" Type="http://schemas.openxmlformats.org/officeDocument/2006/relationships/hyperlink" Target="https://en.wikipedia.org/wiki/Viability_assay" TargetMode="External"/><Relationship Id="rId8" Type="http://schemas.openxmlformats.org/officeDocument/2006/relationships/hyperlink" Target="https://en.wikipedia.org/wiki/Viability_assay"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sa.gov/pdf/284273main_Radiation_HS_Mod1.pdf" TargetMode="External"/><Relationship Id="rId3" Type="http://schemas.openxmlformats.org/officeDocument/2006/relationships/hyperlink" Target="https://climate.ncsu.edu/edu/Structure" TargetMode="External"/><Relationship Id="rId4" Type="http://schemas.openxmlformats.org/officeDocument/2006/relationships/hyperlink" Target="https://www.avs.org/AVS/files/c7/c7edaedb-95b2-438f-adfb-36de54f87b9e.pdf" TargetMode="External"/><Relationship Id="rId5" Type="http://schemas.openxmlformats.org/officeDocument/2006/relationships/hyperlink" Target="https://mars.nasa.gov/all-about-mars/facts/#?c=inspace&amp;s=distance" TargetMode="External"/><Relationship Id="rId6" Type="http://schemas.openxmlformats.org/officeDocument/2006/relationships/hyperlink" Target="https://phys.org/news/2012-09-temperatures-gale-crater-higher.html"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hicagointernalcleansing.com/free-radicals-and-antioxidants-explained/" TargetMode="External"/><Relationship Id="rId3" Type="http://schemas.openxmlformats.org/officeDocument/2006/relationships/hyperlink" Target="https://skinandshit.co.uk/2018/03/27/free-radicals-antioxidants-explained/"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ispanicfanatic.com/tag/socioeconomic-improvement/" TargetMode="External"/><Relationship Id="rId3" Type="http://schemas.openxmlformats.org/officeDocument/2006/relationships/hyperlink" Target="https://yeastwonderfulworld.wordpress.com/about/" TargetMode="External"/><Relationship Id="rId4" Type="http://schemas.openxmlformats.org/officeDocument/2006/relationships/hyperlink" Target="http://medicineworld.org/cancer/lead/10-2007/how-candida-albicans-transforms.html"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KKIEAnFj5RocXnlUfs7v2LflPIuRKFw-/edit#heading=h.gjdgxs"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Hi Friends!</a:t>
            </a:r>
            <a:endParaRPr/>
          </a:p>
          <a:p>
            <a:pPr indent="0" lvl="0" marL="0" rtl="0" algn="l">
              <a:spcBef>
                <a:spcPts val="0"/>
              </a:spcBef>
              <a:spcAft>
                <a:spcPts val="0"/>
              </a:spcAft>
              <a:buNone/>
            </a:pPr>
            <a:r>
              <a:rPr lang="en-US"/>
              <a:t>Good afternoon. </a:t>
            </a:r>
            <a:endParaRPr/>
          </a:p>
          <a:p>
            <a:pPr indent="0" lvl="0" marL="0" rtl="0" algn="l">
              <a:spcBef>
                <a:spcPts val="0"/>
              </a:spcBef>
              <a:spcAft>
                <a:spcPts val="0"/>
              </a:spcAft>
              <a:buNone/>
            </a:pPr>
            <a:r>
              <a:rPr lang="en-US"/>
              <a:t>In fact, not Dr. Sigrid Reinsch.</a:t>
            </a:r>
            <a:endParaRPr/>
          </a:p>
          <a:p>
            <a:pPr indent="0" lvl="0" marL="0" rtl="0" algn="l">
              <a:spcBef>
                <a:spcPts val="0"/>
              </a:spcBef>
              <a:spcAft>
                <a:spcPts val="0"/>
              </a:spcAft>
              <a:buNone/>
            </a:pPr>
            <a:r>
              <a:rPr lang="en-US"/>
              <a:t>Simon Ng, was part of the summer 2020 Space Life Sciences </a:t>
            </a:r>
            <a:r>
              <a:rPr lang="en-US"/>
              <a:t>Training</a:t>
            </a:r>
            <a:r>
              <a:rPr lang="en-US"/>
              <a:t> Program cohort that initiated this project, still working on it now, 1.5 years later along with some other students in the crowd. Graduated UCLA bachelors in bioengineering and environmental engineering</a:t>
            </a:r>
            <a:endParaRPr/>
          </a:p>
          <a:p>
            <a:pPr indent="0" lvl="0" marL="0" rtl="0" algn="l">
              <a:spcBef>
                <a:spcPts val="0"/>
              </a:spcBef>
              <a:spcAft>
                <a:spcPts val="0"/>
              </a:spcAft>
              <a:buNone/>
            </a:pPr>
            <a:r>
              <a:rPr lang="en-US"/>
              <a:t>Student project, RadBREAD, radiation biology research at an elevated altitude through dosimetry.</a:t>
            </a:r>
            <a:endParaRPr/>
          </a:p>
          <a:p>
            <a:pPr indent="0" lvl="0" marL="0" rtl="0" algn="l">
              <a:spcBef>
                <a:spcPts val="0"/>
              </a:spcBef>
              <a:spcAft>
                <a:spcPts val="0"/>
              </a:spcAft>
              <a:buNone/>
            </a:pPr>
            <a:r>
              <a:rPr lang="en-US"/>
              <a:t>Designing microbial experiment and building hardware for a novel high-altitude aircraft to study effects of radiation and a mars-analog environment.</a:t>
            </a:r>
            <a:endParaRPr/>
          </a:p>
        </p:txBody>
      </p:sp>
      <p:sp>
        <p:nvSpPr>
          <p:cNvPr id="183" name="Google Shape;183;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f78fb866b1_0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f78fb866b1_0_2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What are challenges of designing a science mission and payload carrier for our Mars-analog stratosphere environment? </a:t>
            </a:r>
            <a:endParaRPr/>
          </a:p>
          <a:p>
            <a:pPr indent="0" lvl="0" marL="0" rtl="0" algn="l">
              <a:spcBef>
                <a:spcPts val="0"/>
              </a:spcBef>
              <a:spcAft>
                <a:spcPts val="0"/>
              </a:spcAft>
              <a:buClr>
                <a:schemeClr val="dk1"/>
              </a:buClr>
              <a:buSzPts val="1100"/>
              <a:buFont typeface="Arial"/>
              <a:buNone/>
            </a:pPr>
            <a:r>
              <a:rPr lang="en-US" strike="sngStrike"/>
              <a:t>We get to design our own biology experiment, the original goal, but also the carrier, which can be used beyond our own experiment for other Mars-analog research</a:t>
            </a:r>
            <a:endParaRPr strike="sngStrike"/>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Snowflake: </a:t>
            </a:r>
            <a:r>
              <a:rPr lang="en-US" u="sng">
                <a:solidFill>
                  <a:schemeClr val="hlink"/>
                </a:solidFill>
                <a:hlinkClick r:id="rId2"/>
              </a:rPr>
              <a:t>https://www.clipartmax.com/middle/m2i8G6m2N4N4b1m2_hexagon-clipart-snowflake-snowflake-vector-transparent-background/</a:t>
            </a:r>
            <a:endParaRPr/>
          </a:p>
          <a:p>
            <a:pPr indent="0" lvl="0" marL="0" rtl="0" algn="l">
              <a:spcBef>
                <a:spcPts val="0"/>
              </a:spcBef>
              <a:spcAft>
                <a:spcPts val="0"/>
              </a:spcAft>
              <a:buClr>
                <a:schemeClr val="dk1"/>
              </a:buClr>
              <a:buSzPts val="1100"/>
              <a:buFont typeface="Arial"/>
              <a:buNone/>
            </a:pPr>
            <a:r>
              <a:rPr lang="en-US"/>
              <a:t>Feather simple: https://pixabay.com/vectors/feather-silhouette-sticker-clipart-2781343/</a:t>
            </a:r>
            <a:endParaRPr/>
          </a:p>
          <a:p>
            <a:pPr indent="0" lvl="0" marL="0" rtl="0" algn="l">
              <a:spcBef>
                <a:spcPts val="0"/>
              </a:spcBef>
              <a:spcAft>
                <a:spcPts val="0"/>
              </a:spcAft>
              <a:buClr>
                <a:schemeClr val="dk1"/>
              </a:buClr>
              <a:buSzPts val="1100"/>
              <a:buFont typeface="Arial"/>
              <a:buNone/>
            </a:pPr>
            <a:r>
              <a:rPr lang="en-US"/>
              <a:t>Ruler: </a:t>
            </a:r>
            <a:r>
              <a:rPr lang="en-US" u="sng">
                <a:solidFill>
                  <a:schemeClr val="hlink"/>
                </a:solidFill>
                <a:hlinkClick r:id="rId3"/>
              </a:rPr>
              <a:t>https://www.cleanpng.com/png-ruler-portable-network-graphics-clip-art-computer-7052426/download-png.html</a:t>
            </a:r>
            <a:endParaRPr/>
          </a:p>
          <a:p>
            <a:pPr indent="0" lvl="0" marL="0" rtl="0" algn="l">
              <a:spcBef>
                <a:spcPts val="0"/>
              </a:spcBef>
              <a:spcAft>
                <a:spcPts val="0"/>
              </a:spcAft>
              <a:buClr>
                <a:schemeClr val="dk1"/>
              </a:buClr>
              <a:buSzPts val="1100"/>
              <a:buFont typeface="Arial"/>
              <a:buNone/>
            </a:pPr>
            <a:r>
              <a:rPr lang="en-US"/>
              <a:t>Battery: </a:t>
            </a:r>
            <a:r>
              <a:rPr lang="en-US" u="sng">
                <a:solidFill>
                  <a:schemeClr val="hlink"/>
                </a:solidFill>
                <a:hlinkClick r:id="rId4"/>
              </a:rPr>
              <a:t>https://www.clipartmax.com/download/m2K9A0A0Z5i8K9G6_black-and-white-battery-clip-art-battery-coloring/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310" name="Google Shape;310;gf78fb866b1_0_20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f78fb866b1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f78fb866b1_0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Reward for staying this long, tell you what we’ve actually planned and done</a:t>
            </a:r>
            <a:endParaRPr/>
          </a:p>
          <a:p>
            <a:pPr indent="0" lvl="0" marL="0" rtl="0" algn="l">
              <a:spcBef>
                <a:spcPts val="0"/>
              </a:spcBef>
              <a:spcAft>
                <a:spcPts val="0"/>
              </a:spcAft>
              <a:buNone/>
            </a:pPr>
            <a:r>
              <a:rPr lang="en-US"/>
              <a:t>Fly desiccated S cerevisiae, so looking at recovery post-flight</a:t>
            </a:r>
            <a:endParaRPr/>
          </a:p>
          <a:p>
            <a:pPr indent="0" lvl="0" marL="0" rtl="0" algn="l">
              <a:spcBef>
                <a:spcPts val="0"/>
              </a:spcBef>
              <a:spcAft>
                <a:spcPts val="0"/>
              </a:spcAft>
              <a:buNone/>
            </a:pPr>
            <a:r>
              <a:rPr lang="en-US"/>
              <a:t>Pre-flight ground testing to determine expected optimal plating density, but want to confirm optimal density for future missions with varying density.</a:t>
            </a:r>
            <a:endParaRPr/>
          </a:p>
          <a:p>
            <a:pPr indent="0" lvl="0" marL="0" rtl="0" algn="l">
              <a:spcBef>
                <a:spcPts val="0"/>
              </a:spcBef>
              <a:spcAft>
                <a:spcPts val="0"/>
              </a:spcAft>
              <a:buNone/>
            </a:pPr>
            <a:r>
              <a:rPr lang="en-US"/>
              <a:t>L-ascorbic to provide desiccation protection, aid with the stress response</a:t>
            </a:r>
            <a:endParaRPr/>
          </a:p>
          <a:p>
            <a:pPr indent="0" lvl="0" marL="0" rtl="0" algn="l">
              <a:spcBef>
                <a:spcPts val="0"/>
              </a:spcBef>
              <a:spcAft>
                <a:spcPts val="0"/>
              </a:spcAft>
              <a:buNone/>
            </a:pPr>
            <a:r>
              <a:rPr lang="en-US"/>
              <a:t>Ground control, as well as plates with and without UV shielding. Each plate is exposed to compounding levels of stress, from desiccation, to low temp and pressure and ionizing radiation, to UV radiation too</a:t>
            </a:r>
            <a:endParaRPr/>
          </a:p>
          <a:p>
            <a:pPr indent="0" lvl="0" marL="0" rtl="0" algn="l">
              <a:spcBef>
                <a:spcPts val="0"/>
              </a:spcBef>
              <a:spcAft>
                <a:spcPts val="0"/>
              </a:spcAft>
              <a:buNone/>
            </a:pPr>
            <a:r>
              <a:rPr lang="en-US"/>
              <a:t>Survival and growth curve assays</a:t>
            </a:r>
            <a:endParaRPr/>
          </a:p>
          <a:p>
            <a:pPr indent="0" lvl="0" marL="0" rtl="0" algn="l">
              <a:spcBef>
                <a:spcPts val="0"/>
              </a:spcBef>
              <a:spcAft>
                <a:spcPts val="0"/>
              </a:spcAft>
              <a:buNone/>
            </a:pPr>
            <a:r>
              <a:rPr lang="en-US"/>
              <a:t>Expect more heavily exposed samples to have lower survival and slower growth. Freeze most samples immediately after landing to decide best assays given results of survival and growth assays, could include transcriptomics, expect to see upregulation of DNA damage repair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b="1" lang="en-US" sz="1000">
                <a:solidFill>
                  <a:srgbClr val="FF0000"/>
                </a:solidFill>
              </a:rPr>
              <a:t>RED:</a:t>
            </a:r>
            <a:r>
              <a:rPr lang="en-US" sz="1000"/>
              <a:t> WT at different cell densities. To determine the optimal amount of yeast needed for post-flight analysis. Survival/growth curve results from these samples will be useful in designing future yeast experiments on the HALE UAV. Note: the number of wells devoted to this section will likely be reduced.</a:t>
            </a:r>
            <a:endParaRPr sz="1000">
              <a:latin typeface="Arial"/>
              <a:ea typeface="Arial"/>
              <a:cs typeface="Arial"/>
              <a:sym typeface="Arial"/>
            </a:endParaRPr>
          </a:p>
          <a:p>
            <a:pPr indent="0" lvl="0" marL="0" rtl="0" algn="l">
              <a:spcBef>
                <a:spcPts val="0"/>
              </a:spcBef>
              <a:spcAft>
                <a:spcPts val="0"/>
              </a:spcAft>
              <a:buClr>
                <a:schemeClr val="dk1"/>
              </a:buClr>
              <a:buFont typeface="Arial"/>
              <a:buNone/>
            </a:pPr>
            <a:r>
              <a:rPr b="1" lang="en-US" sz="1000">
                <a:solidFill>
                  <a:srgbClr val="00B050"/>
                </a:solidFill>
              </a:rPr>
              <a:t>GREEN:</a:t>
            </a:r>
            <a:r>
              <a:rPr lang="en-US" sz="1000"/>
              <a:t> WT yeast at optimal density determined during pre-flight tests.</a:t>
            </a:r>
            <a:endParaRPr sz="1000">
              <a:latin typeface="Arial"/>
              <a:ea typeface="Arial"/>
              <a:cs typeface="Arial"/>
              <a:sym typeface="Arial"/>
            </a:endParaRPr>
          </a:p>
          <a:p>
            <a:pPr indent="0" lvl="0" marL="0" rtl="0" algn="l">
              <a:spcBef>
                <a:spcPts val="0"/>
              </a:spcBef>
              <a:spcAft>
                <a:spcPts val="0"/>
              </a:spcAft>
              <a:buClr>
                <a:schemeClr val="dk1"/>
              </a:buClr>
              <a:buFont typeface="Arial"/>
              <a:buNone/>
            </a:pPr>
            <a:r>
              <a:rPr b="1" lang="en-US" sz="1000">
                <a:solidFill>
                  <a:srgbClr val="0070C0"/>
                </a:solidFill>
              </a:rPr>
              <a:t>BLUE:</a:t>
            </a:r>
            <a:r>
              <a:rPr lang="en-US" sz="1000"/>
              <a:t> WT yeast at optimal density determined during pre-flight tests and pretreated with L-ascorbic acid. To test a potential countermeasure against stressors. Expect to see increased survival since antioxidants will help with surviving desiccation process as well as protect the yeast from free radicals generated from ionizing radiation at high altitudes. (</a:t>
            </a:r>
            <a:r>
              <a:rPr lang="en-US" sz="1000" u="sng">
                <a:hlinkClick r:id="rId2"/>
              </a:rPr>
              <a:t>Beyer</a:t>
            </a:r>
            <a:r>
              <a:rPr lang="en-US" sz="1000"/>
              <a:t>, </a:t>
            </a:r>
            <a:r>
              <a:rPr lang="en-US" sz="1000" u="sng">
                <a:hlinkClick r:id="rId3"/>
              </a:rPr>
              <a:t>Saffi et al. 2013</a:t>
            </a:r>
            <a:r>
              <a:rPr lang="en-US" sz="1000"/>
              <a:t>, </a:t>
            </a:r>
            <a:r>
              <a:rPr lang="en-US" sz="1000" u="sng">
                <a:hlinkClick r:id="rId4"/>
              </a:rPr>
              <a:t>Branduardi et al. 2007</a:t>
            </a:r>
            <a:r>
              <a:rPr lang="en-US" sz="1000"/>
              <a:t>)</a:t>
            </a:r>
            <a:endParaRPr sz="1000">
              <a:latin typeface="Arial"/>
              <a:ea typeface="Arial"/>
              <a:cs typeface="Arial"/>
              <a:sym typeface="Arial"/>
            </a:endParaRPr>
          </a:p>
          <a:p>
            <a:pPr indent="0" lvl="0" marL="0" rtl="0" algn="l">
              <a:spcBef>
                <a:spcPts val="0"/>
              </a:spcBef>
              <a:spcAft>
                <a:spcPts val="0"/>
              </a:spcAft>
              <a:buClr>
                <a:schemeClr val="dk1"/>
              </a:buClr>
              <a:buFont typeface="Arial"/>
              <a:buNone/>
            </a:pPr>
            <a:r>
              <a:rPr lang="en-US" sz="1000"/>
              <a:t>Comparing data from plates (1) vs (2)/(3) will tell us the effects of the stratosphere environment as a whole.</a:t>
            </a:r>
            <a:endParaRPr sz="1000">
              <a:latin typeface="Arial"/>
              <a:ea typeface="Arial"/>
              <a:cs typeface="Arial"/>
              <a:sym typeface="Arial"/>
            </a:endParaRPr>
          </a:p>
          <a:p>
            <a:pPr indent="0" lvl="0" marL="0" rtl="0" algn="l">
              <a:spcBef>
                <a:spcPts val="0"/>
              </a:spcBef>
              <a:spcAft>
                <a:spcPts val="0"/>
              </a:spcAft>
              <a:buClr>
                <a:schemeClr val="dk1"/>
              </a:buClr>
              <a:buFont typeface="Arial"/>
              <a:buNone/>
            </a:pPr>
            <a:r>
              <a:rPr lang="en-US" sz="1000"/>
              <a:t>Comparing data from plates (2) vs (3) will isolate effects of UV exposure.</a:t>
            </a:r>
            <a:endParaRPr sz="1000">
              <a:latin typeface="Arial"/>
              <a:ea typeface="Arial"/>
              <a:cs typeface="Arial"/>
              <a:sym typeface="Arial"/>
            </a:endParaRPr>
          </a:p>
          <a:p>
            <a:pPr indent="0" lvl="0" marL="0" rtl="0" algn="l">
              <a:spcBef>
                <a:spcPts val="0"/>
              </a:spcBef>
              <a:spcAft>
                <a:spcPts val="0"/>
              </a:spcAft>
              <a:buNone/>
            </a:pPr>
            <a:r>
              <a:t/>
            </a:r>
            <a:endParaRPr sz="1000"/>
          </a:p>
        </p:txBody>
      </p:sp>
      <p:sp>
        <p:nvSpPr>
          <p:cNvPr id="327" name="Google Shape;327;gf78fb866b1_0_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fcf2f252b4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fcf2f252b4_0_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M42 ionizing radiation dosimeter from DLR, also commercial UV microloger so we capture full radiation data</a:t>
            </a:r>
            <a:endParaRPr/>
          </a:p>
          <a:p>
            <a:pPr indent="0" lvl="0" marL="0" rtl="0" algn="l">
              <a:spcBef>
                <a:spcPts val="0"/>
              </a:spcBef>
              <a:spcAft>
                <a:spcPts val="0"/>
              </a:spcAft>
              <a:buNone/>
            </a:pPr>
            <a:r>
              <a:t/>
            </a:r>
            <a:endParaRPr/>
          </a:p>
        </p:txBody>
      </p:sp>
      <p:sp>
        <p:nvSpPr>
          <p:cNvPr id="362" name="Google Shape;362;gfcf2f252b4_0_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fcf2f252b4_0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fcf2f252b4_0_1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Also design carrier that integrates into aircraft to give UV exposure and hold biology and dosimeters. All materials had to be compatible with extreme cold and UV and light. </a:t>
            </a:r>
            <a:endParaRPr/>
          </a:p>
          <a:p>
            <a:pPr indent="0" lvl="0" marL="0" rtl="0" algn="l">
              <a:spcBef>
                <a:spcPts val="0"/>
              </a:spcBef>
              <a:spcAft>
                <a:spcPts val="0"/>
              </a:spcAft>
              <a:buNone/>
            </a:pPr>
            <a:r>
              <a:rPr lang="en-US"/>
              <a:t>Aerogel insulation to help electronics stay warm, still </a:t>
            </a:r>
            <a:r>
              <a:rPr lang="en-US"/>
              <a:t>only</a:t>
            </a:r>
            <a:r>
              <a:rPr lang="en-US"/>
              <a:t> expect them to last 1 day before draining battery due to cold</a:t>
            </a:r>
            <a:endParaRPr/>
          </a:p>
          <a:p>
            <a:pPr indent="0" lvl="0" marL="0" rtl="0" algn="l">
              <a:spcBef>
                <a:spcPts val="0"/>
              </a:spcBef>
              <a:spcAft>
                <a:spcPts val="0"/>
              </a:spcAft>
              <a:buNone/>
            </a:pPr>
            <a:r>
              <a:rPr lang="en-US"/>
              <a:t>Screws into hole cut in top frame of aircraft</a:t>
            </a:r>
            <a:endParaRPr/>
          </a:p>
          <a:p>
            <a:pPr indent="0" lvl="0" marL="0" rtl="0" algn="l">
              <a:spcBef>
                <a:spcPts val="0"/>
              </a:spcBef>
              <a:spcAft>
                <a:spcPts val="0"/>
              </a:spcAft>
              <a:buNone/>
            </a:pPr>
            <a:r>
              <a:rPr lang="en-US"/>
              <a:t>Ames machine shop cut and assembled prototype which was successfully </a:t>
            </a:r>
            <a:r>
              <a:rPr lang="en-US"/>
              <a:t>integrated</a:t>
            </a:r>
            <a:r>
              <a:rPr lang="en-US"/>
              <a:t> into the aircraft and flown briefly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Remember how it’s cold? And how we can’t plug into aircraft heating? And have very limited mass that must go into actually carrying our science and dosimeters? Well, no weight for batteries to heat those dosimeters. And electronics don’t like being that cold. Based on thermal modeling, expect them to last 1 </a:t>
            </a:r>
            <a:endParaRPr/>
          </a:p>
          <a:p>
            <a:pPr indent="0" lvl="0" marL="0" rtl="0" algn="l">
              <a:spcBef>
                <a:spcPts val="0"/>
              </a:spcBef>
              <a:spcAft>
                <a:spcPts val="0"/>
              </a:spcAft>
              <a:buNone/>
            </a:pPr>
            <a:r>
              <a:t/>
            </a:r>
            <a:endParaRPr/>
          </a:p>
        </p:txBody>
      </p:sp>
      <p:sp>
        <p:nvSpPr>
          <p:cNvPr id="375" name="Google Shape;375;gfcf2f252b4_0_19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f78fb866b1_0_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f78fb866b1_0_2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gf78fb866b1_0_2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0063d596a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g10063d596a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Kelly</a:t>
            </a:r>
            <a:endParaRPr/>
          </a:p>
          <a:p>
            <a:pPr indent="0" lvl="0" marL="0" rtl="0" algn="l">
              <a:spcBef>
                <a:spcPts val="0"/>
              </a:spcBef>
              <a:spcAft>
                <a:spcPts val="0"/>
              </a:spcAft>
              <a:buClr>
                <a:schemeClr val="dk1"/>
              </a:buClr>
              <a:buSzPts val="1200"/>
              <a:buFont typeface="Calibri"/>
              <a:buNone/>
            </a:pPr>
            <a:r>
              <a:rPr lang="en-US"/>
              <a:t>I put our group photo here, but IDK, do we want photos of all the people helping us instead?</a:t>
            </a:r>
            <a:endParaRPr/>
          </a:p>
        </p:txBody>
      </p:sp>
      <p:sp>
        <p:nvSpPr>
          <p:cNvPr id="437" name="Google Shape;437;g10063d596a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Kelly</a:t>
            </a:r>
            <a:endParaRPr/>
          </a:p>
        </p:txBody>
      </p:sp>
      <p:sp>
        <p:nvSpPr>
          <p:cNvPr id="451" name="Google Shape;45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f78fb866b1_0_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f78fb866b1_0_2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gf78fb866b1_0_2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fcf2f252b4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fcf2f252b4_0_1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gfcf2f252b4_0_15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fcf2f252b4_0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fcf2f252b4_0_1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gfcf2f252b4_0_1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fcf2f252b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fcf2f252b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Mental break from lightening fast science</a:t>
            </a:r>
            <a:endParaRPr/>
          </a:p>
          <a:p>
            <a:pPr indent="0" lvl="0" marL="0" rtl="0" algn="l">
              <a:spcBef>
                <a:spcPts val="0"/>
              </a:spcBef>
              <a:spcAft>
                <a:spcPts val="0"/>
              </a:spcAft>
              <a:buNone/>
            </a:pPr>
            <a:r>
              <a:t/>
            </a:r>
            <a:endParaRPr/>
          </a:p>
        </p:txBody>
      </p:sp>
      <p:sp>
        <p:nvSpPr>
          <p:cNvPr id="192" name="Google Shape;192;gfcf2f252b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fcf2f252b4_0_9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fcf2f252b4_0_9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If we want to show the development from our original idea to where we are now</a:t>
            </a:r>
            <a:endParaRPr/>
          </a:p>
        </p:txBody>
      </p:sp>
      <p:sp>
        <p:nvSpPr>
          <p:cNvPr id="494" name="Google Shape;494;gfcf2f252b4_0_9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f78fb866b1_0_2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f78fb866b1_0_2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gf78fb866b1_0_2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fcf2f252b4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fcf2f252b4_0_1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Fabricated at NASA Ames Machine shop. Me and other engineering team students designed this payload, found appropriate materials, etc, haven’t touched any of it. Haven’t even been on base. Covid’s been weird.</a:t>
            </a:r>
            <a:endParaRPr/>
          </a:p>
        </p:txBody>
      </p:sp>
      <p:sp>
        <p:nvSpPr>
          <p:cNvPr id="512" name="Google Shape;512;gfcf2f252b4_0_1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f78fb866b1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f78fb866b1_0_1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gf78fb866b1_0_1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f78fb866b1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f78fb866b1_0_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gf78fb866b1_0_9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Marshall</a:t>
            </a:r>
            <a:endParaRPr/>
          </a:p>
        </p:txBody>
      </p:sp>
      <p:sp>
        <p:nvSpPr>
          <p:cNvPr id="588" name="Google Shape;58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Ada</a:t>
            </a:r>
            <a:endParaRPr/>
          </a:p>
          <a:p>
            <a:pPr indent="0" lvl="0" marL="0" rtl="0" algn="l">
              <a:spcBef>
                <a:spcPts val="0"/>
              </a:spcBef>
              <a:spcAft>
                <a:spcPts val="0"/>
              </a:spcAft>
              <a:buClr>
                <a:schemeClr val="dk1"/>
              </a:buClr>
              <a:buSzPts val="1200"/>
              <a:buFont typeface="Calibri"/>
              <a:buNone/>
            </a:pPr>
            <a:r>
              <a:rPr b="1" lang="en-US"/>
              <a:t>Notes:</a:t>
            </a:r>
            <a:endParaRPr/>
          </a:p>
          <a:p>
            <a:pPr indent="0" lvl="0" marL="0" rtl="0" algn="l">
              <a:spcBef>
                <a:spcPts val="0"/>
              </a:spcBef>
              <a:spcAft>
                <a:spcPts val="0"/>
              </a:spcAft>
              <a:buClr>
                <a:schemeClr val="dk1"/>
              </a:buClr>
              <a:buSzPts val="1200"/>
              <a:buFont typeface="Calibri"/>
              <a:buNone/>
            </a:pPr>
            <a:r>
              <a:rPr b="0" lang="en-US"/>
              <a:t>This opportunity is provided by Swift, an engineering company based in California. Our vehicle is called the Swift High Altitude Long Endurance Unmanned Aerial System, which is part of their Swift X-Case Study project. The vehicle is fully autonomous, solar powered, can reach an altitude up to 21 km, and it will be carrying a forestry surveillance payload in addition to our payload. This is a truly exciting and unique opportunity for our group. Specifically, we have the chance to provide novel insights and a proof of concept for coupling a biological experiment with a dosimeter in a high altitude, low radiation dose environment.</a:t>
            </a:r>
            <a:endParaRPr/>
          </a:p>
          <a:p>
            <a:pPr indent="0" lvl="0" marL="0" rtl="0" algn="l">
              <a:spcBef>
                <a:spcPts val="0"/>
              </a:spcBef>
              <a:spcAft>
                <a:spcPts val="0"/>
              </a:spcAft>
              <a:buClr>
                <a:schemeClr val="dk1"/>
              </a:buClr>
              <a:buSzPts val="1200"/>
              <a:buFont typeface="Calibri"/>
              <a:buNone/>
            </a:pPr>
            <a:r>
              <a:t/>
            </a:r>
            <a:endParaRPr b="0"/>
          </a:p>
          <a:p>
            <a:pPr indent="0" lvl="0" marL="0" rtl="0" algn="l">
              <a:spcBef>
                <a:spcPts val="0"/>
              </a:spcBef>
              <a:spcAft>
                <a:spcPts val="0"/>
              </a:spcAft>
              <a:buClr>
                <a:schemeClr val="dk1"/>
              </a:buClr>
              <a:buSzPts val="1200"/>
              <a:buFont typeface="Calibri"/>
              <a:buNone/>
            </a:pPr>
            <a:r>
              <a:t/>
            </a:r>
            <a:endParaRPr b="0"/>
          </a:p>
          <a:p>
            <a:pPr indent="0" lvl="0" marL="0" rtl="0" algn="l">
              <a:spcBef>
                <a:spcPts val="0"/>
              </a:spcBef>
              <a:spcAft>
                <a:spcPts val="0"/>
              </a:spcAft>
              <a:buClr>
                <a:schemeClr val="dk1"/>
              </a:buClr>
              <a:buSzPts val="1200"/>
              <a:buFont typeface="Calibri"/>
              <a:buNone/>
            </a:pPr>
            <a:r>
              <a:t/>
            </a:r>
            <a:endParaRPr/>
          </a:p>
        </p:txBody>
      </p:sp>
      <p:sp>
        <p:nvSpPr>
          <p:cNvPr id="654" name="Google Shape;65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fcf2f252b4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fcf2f252b4_0_1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start w vehicle, HALE UAS</a:t>
            </a:r>
            <a:endParaRPr/>
          </a:p>
          <a:p>
            <a:pPr indent="0" lvl="0" marL="0" rtl="0" algn="l">
              <a:spcBef>
                <a:spcPts val="0"/>
              </a:spcBef>
              <a:spcAft>
                <a:spcPts val="0"/>
              </a:spcAft>
              <a:buNone/>
            </a:pPr>
            <a:r>
              <a:rPr lang="en-US"/>
              <a:t>Flies in stratosphere, 21km altitude, or 70000 ft, twice altitude of commercial airplanes most of us got to this </a:t>
            </a:r>
            <a:r>
              <a:rPr lang="en-US"/>
              <a:t>conference</a:t>
            </a:r>
            <a:r>
              <a:rPr lang="en-US"/>
              <a:t> on</a:t>
            </a:r>
            <a:endParaRPr/>
          </a:p>
          <a:p>
            <a:pPr indent="0" lvl="0" marL="0" rtl="0" algn="l">
              <a:spcBef>
                <a:spcPts val="0"/>
              </a:spcBef>
              <a:spcAft>
                <a:spcPts val="0"/>
              </a:spcAft>
              <a:buNone/>
            </a:pPr>
            <a:r>
              <a:rPr lang="en-US"/>
              <a:t>Very light, solar powered, so it can stay in the sky for up to 2 weeks</a:t>
            </a:r>
            <a:endParaRPr/>
          </a:p>
          <a:p>
            <a:pPr indent="0" lvl="0" marL="0" rtl="0" algn="l">
              <a:spcBef>
                <a:spcPts val="0"/>
              </a:spcBef>
              <a:spcAft>
                <a:spcPts val="0"/>
              </a:spcAft>
              <a:buNone/>
            </a:pPr>
            <a:r>
              <a:rPr lang="en-US"/>
              <a:t>Room for payload in the nose, for our flight, taken up with a wildfire spotting camera from forest service. But also small space where wing connects to body that we convinced Swift to let us try putting a small piggyback payload into.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image from https://swiftengineering.com/american-made-swift-high-altitude-long-endurance-uas-completes-landmark-first-flight/</a:t>
            </a:r>
            <a:endParaRPr/>
          </a:p>
        </p:txBody>
      </p:sp>
      <p:sp>
        <p:nvSpPr>
          <p:cNvPr id="200" name="Google Shape;200;gfcf2f252b4_0_1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Simon</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What are specific conditions on Swift?</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We are in stratosphere, during day, cruise around 22 km, during night, drop down to 17 km</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We are chiefly concerned with temperature, pressure, and radiation</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Expect temperature fluxuate around -80 to -55 C</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Pressure 40-100 mBar compared to 1000mBar at sea level</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Over 2 week flight, expect 1.8 mGy ionizing radiation, equal to 2-3 days on the ISS</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b="0" lang="en-US" u="sng">
                <a:solidFill>
                  <a:schemeClr val="dk1"/>
                </a:solidFill>
                <a:hlinkClick r:id="rId2">
                  <a:extLst>
                    <a:ext uri="{A12FA001-AC4F-418D-AE19-62706E023703}">
                      <ahyp:hlinkClr val="tx"/>
                    </a:ext>
                  </a:extLst>
                </a:hlinkClick>
              </a:rPr>
              <a:t>Comments:</a:t>
            </a:r>
            <a:endParaRPr/>
          </a:p>
          <a:p>
            <a:pPr indent="0" lvl="0" marL="0" rtl="0" algn="l">
              <a:spcBef>
                <a:spcPts val="0"/>
              </a:spcBef>
              <a:spcAft>
                <a:spcPts val="0"/>
              </a:spcAft>
              <a:buClr>
                <a:schemeClr val="dk1"/>
              </a:buClr>
              <a:buSzPts val="1200"/>
              <a:buFont typeface="Calibri"/>
              <a:buNone/>
            </a:pPr>
            <a:r>
              <a:rPr b="0" lang="en-US" u="sng">
                <a:solidFill>
                  <a:schemeClr val="dk1"/>
                </a:solidFill>
                <a:hlinkClick r:id="rId3">
                  <a:extLst>
                    <a:ext uri="{A12FA001-AC4F-418D-AE19-62706E023703}">
                      <ahyp:hlinkClr val="tx"/>
                    </a:ext>
                  </a:extLst>
                </a:hlinkClick>
              </a:rPr>
              <a:t>-include all specific information, i.e. altitude</a:t>
            </a:r>
            <a:endParaRPr b="0" u="sng">
              <a:solidFill>
                <a:schemeClr val="dk1"/>
              </a:solidFill>
              <a:hlinkClick r:id="rId4">
                <a:extLst>
                  <a:ext uri="{A12FA001-AC4F-418D-AE19-62706E023703}">
                    <ahyp:hlinkClr val="tx"/>
                  </a:ext>
                </a:extLst>
              </a:hlinkClick>
            </a:endParaRPr>
          </a:p>
          <a:p>
            <a:pPr indent="0" lvl="0" marL="0" rtl="0" algn="l">
              <a:spcBef>
                <a:spcPts val="0"/>
              </a:spcBef>
              <a:spcAft>
                <a:spcPts val="0"/>
              </a:spcAft>
              <a:buClr>
                <a:schemeClr val="dk1"/>
              </a:buClr>
              <a:buSzPts val="1200"/>
              <a:buFont typeface="Calibri"/>
              <a:buNone/>
            </a:pPr>
            <a:r>
              <a:rPr b="0" lang="en-US" u="sng">
                <a:solidFill>
                  <a:schemeClr val="dk1"/>
                </a:solidFill>
                <a:hlinkClick r:id="rId5">
                  <a:extLst>
                    <a:ext uri="{A12FA001-AC4F-418D-AE19-62706E023703}">
                      <ahyp:hlinkClr val="tx"/>
                    </a:ext>
                  </a:extLst>
                </a:hlinkClick>
              </a:rPr>
              <a:t>-look at Sigrid’s slides for reference</a:t>
            </a:r>
            <a:endParaRPr b="0" u="sng">
              <a:solidFill>
                <a:schemeClr val="dk1"/>
              </a:solidFill>
              <a:hlinkClick r:id="rId6">
                <a:extLst>
                  <a:ext uri="{A12FA001-AC4F-418D-AE19-62706E023703}">
                    <ahyp:hlinkClr val="tx"/>
                  </a:ext>
                </a:extLst>
              </a:hlinkClick>
            </a:endParaRPr>
          </a:p>
          <a:p>
            <a:pPr indent="0" lvl="0" marL="0" rtl="0" algn="l">
              <a:spcBef>
                <a:spcPts val="0"/>
              </a:spcBef>
              <a:spcAft>
                <a:spcPts val="0"/>
              </a:spcAft>
              <a:buClr>
                <a:schemeClr val="dk1"/>
              </a:buClr>
              <a:buSzPts val="1200"/>
              <a:buFont typeface="Calibri"/>
              <a:buNone/>
            </a:pPr>
            <a:r>
              <a:rPr b="0" lang="en-US" u="sng">
                <a:solidFill>
                  <a:schemeClr val="dk1"/>
                </a:solidFill>
                <a:hlinkClick r:id="rId7">
                  <a:extLst>
                    <a:ext uri="{A12FA001-AC4F-418D-AE19-62706E023703}">
                      <ahyp:hlinkClr val="tx"/>
                    </a:ext>
                  </a:extLst>
                </a:hlinkClick>
              </a:rPr>
              <a:t>Add mars analog slide or info here?</a:t>
            </a:r>
            <a:endParaRPr b="0" u="sng">
              <a:solidFill>
                <a:schemeClr val="dk1"/>
              </a:solidFill>
              <a:hlinkClick r:id="rId8">
                <a:extLst>
                  <a:ext uri="{A12FA001-AC4F-418D-AE19-62706E023703}">
                    <ahyp:hlinkClr val="tx"/>
                  </a:ext>
                </a:extLst>
              </a:hlinkClick>
            </a:endParaRPr>
          </a:p>
          <a:p>
            <a:pPr indent="0" lvl="0" marL="0" rtl="0" algn="l">
              <a:spcBef>
                <a:spcPts val="0"/>
              </a:spcBef>
              <a:spcAft>
                <a:spcPts val="0"/>
              </a:spcAft>
              <a:buClr>
                <a:schemeClr val="hlink"/>
              </a:buClr>
              <a:buSzPts val="1200"/>
              <a:buFont typeface="Calibri"/>
              <a:buNone/>
            </a:pPr>
            <a:r>
              <a:rPr lang="en-US" u="sng">
                <a:solidFill>
                  <a:schemeClr val="hlink"/>
                </a:solidFill>
                <a:hlinkClick r:id="rId9"/>
              </a:rPr>
              <a:t>https://climate.ncsu.edu/edu/Structur</a:t>
            </a:r>
            <a:r>
              <a:rPr lang="en-US" u="sng">
                <a:solidFill>
                  <a:schemeClr val="hlink"/>
                </a:solidFill>
                <a:hlinkClick r:id="rId10"/>
              </a:rPr>
              <a:t>e</a:t>
            </a:r>
            <a:endParaRPr u="sng">
              <a:solidFill>
                <a:schemeClr val="hlink"/>
              </a:solidFill>
              <a:hlinkClick r:id="rId11"/>
            </a:endParaRPr>
          </a:p>
          <a:p>
            <a:pPr indent="0" lvl="0" marL="0" rtl="0" algn="l">
              <a:spcBef>
                <a:spcPts val="0"/>
              </a:spcBef>
              <a:spcAft>
                <a:spcPts val="0"/>
              </a:spcAft>
              <a:buClr>
                <a:schemeClr val="dk1"/>
              </a:buClr>
              <a:buSzPts val="1200"/>
              <a:buFont typeface="Calibri"/>
              <a:buNone/>
            </a:pPr>
            <a:r>
              <a:t/>
            </a:r>
            <a:endParaRPr u="sng">
              <a:solidFill>
                <a:schemeClr val="hlink"/>
              </a:solidFill>
              <a:hlinkClick r:id="rId12"/>
            </a:endParaRPr>
          </a:p>
          <a:p>
            <a:pPr indent="0" lvl="0" marL="0" rtl="0" algn="l">
              <a:spcBef>
                <a:spcPts val="0"/>
              </a:spcBef>
              <a:spcAft>
                <a:spcPts val="0"/>
              </a:spcAft>
              <a:buClr>
                <a:schemeClr val="dk1"/>
              </a:buClr>
              <a:buSzPts val="1200"/>
              <a:buFont typeface="Calibri"/>
              <a:buNone/>
            </a:pPr>
            <a:r>
              <a:t/>
            </a:r>
            <a:endParaRPr u="sng">
              <a:solidFill>
                <a:schemeClr val="hlink"/>
              </a:solidFill>
              <a:hlinkClick r:id="rId13"/>
            </a:endParaRPr>
          </a:p>
        </p:txBody>
      </p:sp>
      <p:sp>
        <p:nvSpPr>
          <p:cNvPr id="673" name="Google Shape;67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Ben</a:t>
            </a:r>
            <a:endParaRPr/>
          </a:p>
          <a:p>
            <a:pPr indent="0" lvl="0" marL="0" rtl="0" algn="l">
              <a:spcBef>
                <a:spcPts val="0"/>
              </a:spcBef>
              <a:spcAft>
                <a:spcPts val="0"/>
              </a:spcAft>
              <a:buClr>
                <a:schemeClr val="dk1"/>
              </a:buClr>
              <a:buSzPts val="1200"/>
              <a:buFont typeface="Calibri"/>
              <a:buNone/>
            </a:pPr>
            <a:r>
              <a:rPr lang="en-US"/>
              <a:t>Comments</a:t>
            </a:r>
            <a:endParaRPr/>
          </a:p>
          <a:p>
            <a:pPr indent="-171450" lvl="0" marL="171450" rtl="0" algn="l">
              <a:spcBef>
                <a:spcPts val="0"/>
              </a:spcBef>
              <a:spcAft>
                <a:spcPts val="0"/>
              </a:spcAft>
              <a:buClr>
                <a:schemeClr val="dk1"/>
              </a:buClr>
              <a:buSzPts val="1200"/>
              <a:buFont typeface="Calibri"/>
              <a:buChar char="-"/>
            </a:pPr>
            <a:r>
              <a:rPr lang="en-US"/>
              <a:t>Cannot show the figure – proprietary</a:t>
            </a:r>
            <a:endParaRPr/>
          </a:p>
          <a:p>
            <a:pPr indent="-171450" lvl="0" marL="171450" rtl="0" algn="l">
              <a:spcBef>
                <a:spcPts val="0"/>
              </a:spcBef>
              <a:spcAft>
                <a:spcPts val="0"/>
              </a:spcAft>
              <a:buClr>
                <a:schemeClr val="dk1"/>
              </a:buClr>
              <a:buSzPts val="1200"/>
              <a:buFont typeface="Calibri"/>
              <a:buChar char="-"/>
            </a:pPr>
            <a:r>
              <a:rPr lang="en-US"/>
              <a:t>Can show the location of the 2 lbs – inside or outside</a:t>
            </a:r>
            <a:endParaRPr/>
          </a:p>
          <a:p>
            <a:pPr indent="-171450" lvl="0" marL="171450" rtl="0" algn="l">
              <a:spcBef>
                <a:spcPts val="0"/>
              </a:spcBef>
              <a:spcAft>
                <a:spcPts val="0"/>
              </a:spcAft>
              <a:buClr>
                <a:schemeClr val="dk1"/>
              </a:buClr>
              <a:buSzPts val="1200"/>
              <a:buFont typeface="Calibri"/>
              <a:buChar char="-"/>
            </a:pPr>
            <a:r>
              <a:rPr lang="en-US"/>
              <a:t>Dosimeter ~ 0.5 lbs</a:t>
            </a:r>
            <a:endParaRPr/>
          </a:p>
          <a:p>
            <a:pPr indent="-171450" lvl="0" marL="171450" rtl="0" algn="l">
              <a:spcBef>
                <a:spcPts val="0"/>
              </a:spcBef>
              <a:spcAft>
                <a:spcPts val="0"/>
              </a:spcAft>
              <a:buClr>
                <a:schemeClr val="dk1"/>
              </a:buClr>
              <a:buSzPts val="1200"/>
              <a:buFont typeface="Calibri"/>
              <a:buChar char="-"/>
            </a:pPr>
            <a:r>
              <a:rPr lang="en-US"/>
              <a:t>Include the time of the flight</a:t>
            </a:r>
            <a:endParaRPr/>
          </a:p>
          <a:p>
            <a:pPr indent="-171450" lvl="0" marL="171450" rtl="0" algn="l">
              <a:spcBef>
                <a:spcPts val="0"/>
              </a:spcBef>
              <a:spcAft>
                <a:spcPts val="0"/>
              </a:spcAft>
              <a:buClr>
                <a:schemeClr val="dk1"/>
              </a:buClr>
              <a:buSzPts val="1200"/>
              <a:buFont typeface="Calibri"/>
              <a:buChar char="-"/>
            </a:pPr>
            <a:r>
              <a:rPr lang="en-US"/>
              <a:t>Say that there’s potential for other test flights throughout the year</a:t>
            </a:r>
            <a:endParaRPr/>
          </a:p>
          <a:p>
            <a:pPr indent="0" lvl="0" marL="0" rtl="0" algn="l">
              <a:spcBef>
                <a:spcPts val="0"/>
              </a:spcBef>
              <a:spcAft>
                <a:spcPts val="0"/>
              </a:spcAft>
              <a:buClr>
                <a:schemeClr val="dk1"/>
              </a:buClr>
              <a:buSzPts val="1200"/>
              <a:buFont typeface="Calibri"/>
              <a:buNone/>
            </a:pPr>
            <a:r>
              <a:rPr lang="en-US"/>
              <a:t>Would be nice to see the info more graphically</a:t>
            </a:r>
            <a:endParaRPr/>
          </a:p>
          <a:p>
            <a:pPr indent="0" lvl="0" marL="0" rtl="0" algn="l">
              <a:spcBef>
                <a:spcPts val="0"/>
              </a:spcBef>
              <a:spcAft>
                <a:spcPts val="0"/>
              </a:spcAft>
              <a:buClr>
                <a:schemeClr val="dk1"/>
              </a:buClr>
              <a:buSzPts val="1200"/>
              <a:buFont typeface="Calibri"/>
              <a:buNone/>
            </a:pPr>
            <a:r>
              <a:t/>
            </a:r>
            <a:endParaRPr/>
          </a:p>
        </p:txBody>
      </p:sp>
      <p:sp>
        <p:nvSpPr>
          <p:cNvPr id="696" name="Google Shape;69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9" name="Google Shape;70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Kelly</a:t>
            </a:r>
            <a:endParaRPr/>
          </a:p>
        </p:txBody>
      </p:sp>
      <p:sp>
        <p:nvSpPr>
          <p:cNvPr id="710" name="Google Shape;71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7165" lvl="0" marL="177165" rtl="0" algn="l">
              <a:spcBef>
                <a:spcPts val="0"/>
              </a:spcBef>
              <a:spcAft>
                <a:spcPts val="0"/>
              </a:spcAft>
              <a:buClr>
                <a:schemeClr val="dk1"/>
              </a:buClr>
              <a:buSzPts val="1200"/>
              <a:buFont typeface="Calibri"/>
              <a:buNone/>
            </a:pPr>
            <a:r>
              <a:rPr i="1" lang="en-US"/>
              <a:t>Kelly</a:t>
            </a:r>
            <a:endParaRPr i="1"/>
          </a:p>
          <a:p>
            <a:pPr indent="-177165" lvl="0" marL="177165" rtl="0" algn="l">
              <a:spcBef>
                <a:spcPts val="0"/>
              </a:spcBef>
              <a:spcAft>
                <a:spcPts val="0"/>
              </a:spcAft>
              <a:buClr>
                <a:schemeClr val="dk1"/>
              </a:buClr>
              <a:buSzPts val="1200"/>
              <a:buFont typeface="Calibri"/>
              <a:buNone/>
            </a:pPr>
            <a:r>
              <a:rPr b="0" i="1" lang="en-US"/>
              <a:t>Comments:</a:t>
            </a:r>
            <a:endParaRPr/>
          </a:p>
          <a:p>
            <a:pPr indent="-177165" lvl="0" marL="177165" rtl="0" algn="l">
              <a:spcBef>
                <a:spcPts val="0"/>
              </a:spcBef>
              <a:spcAft>
                <a:spcPts val="0"/>
              </a:spcAft>
              <a:buClr>
                <a:schemeClr val="dk1"/>
              </a:buClr>
              <a:buSzPts val="1200"/>
              <a:buFont typeface="Calibri"/>
              <a:buChar char="-"/>
            </a:pPr>
            <a:r>
              <a:rPr b="0" i="1" lang="en-US"/>
              <a:t>Looks good, maybe more diagrams?</a:t>
            </a:r>
            <a:endParaRPr b="0" i="1"/>
          </a:p>
          <a:p>
            <a:pPr indent="-177165" lvl="0" marL="177165" rtl="0" algn="l">
              <a:spcBef>
                <a:spcPts val="0"/>
              </a:spcBef>
              <a:spcAft>
                <a:spcPts val="0"/>
              </a:spcAft>
              <a:buClr>
                <a:schemeClr val="dk1"/>
              </a:buClr>
              <a:buSzPts val="1200"/>
              <a:buFont typeface="Calibri"/>
              <a:buChar char="-"/>
            </a:pPr>
            <a:r>
              <a:rPr b="0" i="1" lang="en-US"/>
              <a:t>Emphasize that strains are available at Ames + the expertise</a:t>
            </a:r>
            <a:endParaRPr b="0" i="1"/>
          </a:p>
          <a:p>
            <a:pPr indent="-177165" lvl="0" marL="177165" rtl="0" algn="l">
              <a:spcBef>
                <a:spcPts val="0"/>
              </a:spcBef>
              <a:spcAft>
                <a:spcPts val="0"/>
              </a:spcAft>
              <a:buClr>
                <a:schemeClr val="dk1"/>
              </a:buClr>
              <a:buSzPts val="1200"/>
              <a:buFont typeface="Calibri"/>
              <a:buNone/>
            </a:pPr>
            <a:r>
              <a:t/>
            </a:r>
            <a:endParaRPr b="0" i="1"/>
          </a:p>
          <a:p>
            <a:pPr indent="-177165" lvl="0" marL="177165" rtl="0" algn="l">
              <a:spcBef>
                <a:spcPts val="0"/>
              </a:spcBef>
              <a:spcAft>
                <a:spcPts val="0"/>
              </a:spcAft>
              <a:buClr>
                <a:schemeClr val="dk1"/>
              </a:buClr>
              <a:buSzPts val="1200"/>
              <a:buFont typeface="Calibri"/>
              <a:buNone/>
            </a:pPr>
            <a:r>
              <a:rPr b="0" i="1" lang="en-US"/>
              <a:t>S. cerevisiae</a:t>
            </a:r>
            <a:r>
              <a:rPr b="0" lang="en-US"/>
              <a:t> possesses exceptional resistance to desiccation.</a:t>
            </a:r>
            <a:endParaRPr b="0"/>
          </a:p>
          <a:p>
            <a:pPr indent="-177165" lvl="0" marL="177165" rtl="0" algn="l">
              <a:spcBef>
                <a:spcPts val="0"/>
              </a:spcBef>
              <a:spcAft>
                <a:spcPts val="0"/>
              </a:spcAft>
              <a:buClr>
                <a:schemeClr val="dk1"/>
              </a:buClr>
              <a:buSzPts val="1200"/>
              <a:buFont typeface="Calibri"/>
              <a:buNone/>
            </a:pPr>
            <a:r>
              <a:t/>
            </a:r>
            <a:endParaRPr b="0"/>
          </a:p>
          <a:p>
            <a:pPr indent="-177165" lvl="0" marL="177165" rtl="0" algn="l">
              <a:spcBef>
                <a:spcPts val="0"/>
              </a:spcBef>
              <a:spcAft>
                <a:spcPts val="0"/>
              </a:spcAft>
              <a:buClr>
                <a:schemeClr val="dk1"/>
              </a:buClr>
              <a:buSzPts val="1200"/>
              <a:buFont typeface="Calibri"/>
              <a:buNone/>
            </a:pPr>
            <a:r>
              <a:rPr b="0" lang="en-US"/>
              <a:t>Can be transformed allowing for either the addition of new genes or deletion through homologous recombination.</a:t>
            </a:r>
            <a:endParaRPr/>
          </a:p>
          <a:p>
            <a:pPr indent="-177165" lvl="0" marL="177165" rtl="0" algn="l">
              <a:spcBef>
                <a:spcPts val="0"/>
              </a:spcBef>
              <a:spcAft>
                <a:spcPts val="0"/>
              </a:spcAft>
              <a:buClr>
                <a:schemeClr val="dk1"/>
              </a:buClr>
              <a:buSzPts val="1200"/>
              <a:buFont typeface="Calibri"/>
              <a:buNone/>
            </a:pPr>
            <a:r>
              <a:t/>
            </a:r>
            <a:endParaRPr b="0"/>
          </a:p>
          <a:p>
            <a:pPr indent="-177165" lvl="0" marL="177165" rtl="0" algn="l">
              <a:spcBef>
                <a:spcPts val="0"/>
              </a:spcBef>
              <a:spcAft>
                <a:spcPts val="0"/>
              </a:spcAft>
              <a:buClr>
                <a:schemeClr val="dk1"/>
              </a:buClr>
              <a:buSzPts val="1200"/>
              <a:buFont typeface="Calibri"/>
              <a:buNone/>
            </a:pPr>
            <a:r>
              <a:rPr b="0" lang="en-US"/>
              <a:t>Could grow </a:t>
            </a:r>
            <a:r>
              <a:rPr b="0" i="1" lang="en-US"/>
              <a:t>S. cerevisiae</a:t>
            </a:r>
            <a:r>
              <a:rPr b="0" lang="en-US"/>
              <a:t> as a haploid simplifies the creation of gene knockout strains.</a:t>
            </a:r>
            <a:endParaRPr/>
          </a:p>
          <a:p>
            <a:pPr indent="-177165" lvl="0" marL="177165" rtl="0" algn="l">
              <a:spcBef>
                <a:spcPts val="0"/>
              </a:spcBef>
              <a:spcAft>
                <a:spcPts val="0"/>
              </a:spcAft>
              <a:buClr>
                <a:schemeClr val="dk1"/>
              </a:buClr>
              <a:buSzPts val="1200"/>
              <a:buFont typeface="Calibri"/>
              <a:buNone/>
            </a:pPr>
            <a:r>
              <a:t/>
            </a:r>
            <a:endParaRPr b="0"/>
          </a:p>
          <a:p>
            <a:pPr indent="-177165" lvl="0" marL="177165" rtl="0" algn="l">
              <a:spcBef>
                <a:spcPts val="0"/>
              </a:spcBef>
              <a:spcAft>
                <a:spcPts val="0"/>
              </a:spcAft>
              <a:buClr>
                <a:schemeClr val="dk1"/>
              </a:buClr>
              <a:buSzPts val="1200"/>
              <a:buFont typeface="Calibri"/>
              <a:buNone/>
            </a:pPr>
            <a:r>
              <a:rPr b="0" lang="en-US"/>
              <a:t>As a eukaryote, it shares the complex internal cell structure of plants and animals without the high percentage of non-coding DNA that can confound research in higher eukaryotes.</a:t>
            </a:r>
            <a:endParaRPr/>
          </a:p>
          <a:p>
            <a:pPr indent="-177165" lvl="0" marL="177165" rtl="0" algn="l">
              <a:spcBef>
                <a:spcPts val="0"/>
              </a:spcBef>
              <a:spcAft>
                <a:spcPts val="0"/>
              </a:spcAft>
              <a:buClr>
                <a:schemeClr val="dk1"/>
              </a:buClr>
              <a:buSzPts val="1200"/>
              <a:buFont typeface="Calibri"/>
              <a:buNone/>
            </a:pPr>
            <a:r>
              <a:t/>
            </a:r>
            <a:endParaRPr b="0" i="1"/>
          </a:p>
          <a:p>
            <a:pPr indent="-177165" lvl="0" marL="177165" rtl="0" algn="l">
              <a:spcBef>
                <a:spcPts val="0"/>
              </a:spcBef>
              <a:spcAft>
                <a:spcPts val="0"/>
              </a:spcAft>
              <a:buClr>
                <a:schemeClr val="dk1"/>
              </a:buClr>
              <a:buSzPts val="1200"/>
              <a:buFont typeface="Calibri"/>
              <a:buNone/>
            </a:pPr>
            <a:r>
              <a:rPr b="0" i="1" lang="en-US"/>
              <a:t>S. cerevisiae</a:t>
            </a:r>
            <a:r>
              <a:rPr b="0" lang="en-US"/>
              <a:t> research is a strong economic driver, at least initially, as a result of its established use in industry.</a:t>
            </a:r>
            <a:endParaRPr/>
          </a:p>
          <a:p>
            <a:pPr indent="0" lvl="0" marL="0" rtl="0" algn="l">
              <a:spcBef>
                <a:spcPts val="0"/>
              </a:spcBef>
              <a:spcAft>
                <a:spcPts val="0"/>
              </a:spcAft>
              <a:buClr>
                <a:schemeClr val="dk1"/>
              </a:buClr>
              <a:buSzPts val="1200"/>
              <a:buFont typeface="Calibri"/>
              <a:buNone/>
            </a:pPr>
            <a:r>
              <a:t/>
            </a:r>
            <a:endParaRPr/>
          </a:p>
        </p:txBody>
      </p:sp>
      <p:sp>
        <p:nvSpPr>
          <p:cNvPr id="718" name="Google Shape;71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Amanda</a:t>
            </a:r>
            <a:endParaRPr/>
          </a:p>
        </p:txBody>
      </p:sp>
      <p:sp>
        <p:nvSpPr>
          <p:cNvPr id="728" name="Google Shape;72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Philip scale bar</a:t>
            </a:r>
            <a:endParaRPr/>
          </a:p>
          <a:p>
            <a:pPr indent="0" lvl="0" marL="0" rtl="0" algn="l">
              <a:spcBef>
                <a:spcPts val="0"/>
              </a:spcBef>
              <a:spcAft>
                <a:spcPts val="0"/>
              </a:spcAft>
              <a:buClr>
                <a:schemeClr val="dk1"/>
              </a:buClr>
              <a:buSzPts val="1200"/>
              <a:buFont typeface="Calibri"/>
              <a:buNone/>
            </a:pPr>
            <a:r>
              <a:rPr lang="en-US"/>
              <a:t>How having dosimeter is different from previous work</a:t>
            </a:r>
            <a:endParaRPr/>
          </a:p>
          <a:p>
            <a:pPr indent="0" lvl="0" marL="0" rtl="0" algn="l">
              <a:spcBef>
                <a:spcPts val="0"/>
              </a:spcBef>
              <a:spcAft>
                <a:spcPts val="0"/>
              </a:spcAft>
              <a:buClr>
                <a:schemeClr val="dk1"/>
              </a:buClr>
              <a:buSzPts val="1200"/>
              <a:buFont typeface="Calibri"/>
              <a:buNone/>
            </a:pPr>
            <a:r>
              <a:rPr lang="en-US"/>
              <a:t>The radiation dosimeter is critical to interpreting any spaceflight experiments. This small dosimeter will be implemented on the Orion EM-1 flight. This is a test for the dosimeter - also a collaboration with the German Space Agency (DLR) so this project is part of a very important international collaboration. Our payload should be a similar size.</a:t>
            </a:r>
            <a:endParaRPr/>
          </a:p>
        </p:txBody>
      </p:sp>
      <p:sp>
        <p:nvSpPr>
          <p:cNvPr id="739" name="Google Shape;73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8" name="Google Shape;75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Philip</a:t>
            </a:r>
            <a:endParaRPr/>
          </a:p>
          <a:p>
            <a:pPr indent="0" lvl="0" marL="0" rtl="0" algn="l">
              <a:spcBef>
                <a:spcPts val="600"/>
              </a:spcBef>
              <a:spcAft>
                <a:spcPts val="0"/>
              </a:spcAft>
              <a:buClr>
                <a:schemeClr val="dk1"/>
              </a:buClr>
              <a:buSzPts val="1200"/>
              <a:buFont typeface="Calibri"/>
              <a:buNone/>
            </a:pPr>
            <a:r>
              <a:rPr b="1" lang="en-US"/>
              <a:t>Notes:</a:t>
            </a:r>
            <a:endParaRPr/>
          </a:p>
          <a:p>
            <a:pPr indent="0" lvl="0" marL="0" rtl="0" algn="l">
              <a:spcBef>
                <a:spcPts val="600"/>
              </a:spcBef>
              <a:spcAft>
                <a:spcPts val="0"/>
              </a:spcAft>
              <a:buClr>
                <a:schemeClr val="dk1"/>
              </a:buClr>
              <a:buSzPts val="1200"/>
              <a:buFont typeface="Calibri"/>
              <a:buNone/>
            </a:pPr>
            <a:r>
              <a:rPr lang="en-US"/>
              <a:t>Radiation exposure can induce significant generation of ROS</a:t>
            </a:r>
            <a:endParaRPr/>
          </a:p>
          <a:p>
            <a:pPr indent="0" lvl="0" marL="0" rtl="0" algn="l">
              <a:spcBef>
                <a:spcPts val="600"/>
              </a:spcBef>
              <a:spcAft>
                <a:spcPts val="0"/>
              </a:spcAft>
              <a:buClr>
                <a:schemeClr val="dk1"/>
              </a:buClr>
              <a:buSzPts val="1200"/>
              <a:buFont typeface="Calibri"/>
              <a:buNone/>
            </a:pPr>
            <a:r>
              <a:rPr lang="en-US"/>
              <a:t>ROS shown to induce damage to nucleic acids, proteins and lipids 🡪 can lead to cell death</a:t>
            </a:r>
            <a:endParaRPr/>
          </a:p>
          <a:p>
            <a:pPr indent="0" lvl="0" marL="0" rtl="0" algn="l">
              <a:spcBef>
                <a:spcPts val="600"/>
              </a:spcBef>
              <a:spcAft>
                <a:spcPts val="0"/>
              </a:spcAft>
              <a:buClr>
                <a:schemeClr val="dk1"/>
              </a:buClr>
              <a:buSzPts val="1200"/>
              <a:buFont typeface="Calibri"/>
              <a:buNone/>
            </a:pPr>
            <a:r>
              <a:rPr lang="en-US"/>
              <a:t>Accumulation of ROS has been shown to mediate apoptosis, or in extreme accumulation, necrosis.</a:t>
            </a:r>
            <a:endParaRPr/>
          </a:p>
          <a:p>
            <a:pPr indent="0" lvl="0" marL="0" rtl="0" algn="l">
              <a:spcBef>
                <a:spcPts val="600"/>
              </a:spcBef>
              <a:spcAft>
                <a:spcPts val="0"/>
              </a:spcAft>
              <a:buClr>
                <a:schemeClr val="dk1"/>
              </a:buClr>
              <a:buSzPts val="1200"/>
              <a:buFont typeface="Calibri"/>
              <a:buNone/>
            </a:pPr>
            <a:r>
              <a:t/>
            </a:r>
            <a:endParaRPr/>
          </a:p>
          <a:p>
            <a:pPr indent="0" lvl="0" marL="0" rtl="0" algn="l">
              <a:spcBef>
                <a:spcPts val="600"/>
              </a:spcBef>
              <a:spcAft>
                <a:spcPts val="0"/>
              </a:spcAft>
              <a:buClr>
                <a:schemeClr val="dk1"/>
              </a:buClr>
              <a:buSzPts val="1200"/>
              <a:buFont typeface="Calibri"/>
              <a:buNone/>
            </a:pPr>
            <a:r>
              <a:t/>
            </a:r>
            <a:endParaRPr/>
          </a:p>
        </p:txBody>
      </p:sp>
      <p:sp>
        <p:nvSpPr>
          <p:cNvPr id="759" name="Google Shape;75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6" name="Google Shape;77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ELLA</a:t>
            </a:r>
            <a:br>
              <a:rPr lang="en-US"/>
            </a:br>
            <a:r>
              <a:rPr lang="en-US"/>
              <a:t>After the flight and payload retrieval, we will be performing survival assays, where we rehydrate our samples, dilute them, plate them, and count colony forming units, which corresponds to the number of viable cells in that dilution for that experimental condition and strain. We would expect to see less survival in DNA damage sensitive strains. We may also perform a metabolism assay such as an alamarBlue reduction assay. Alamarblue changes color from blue to pink to clear as it is reduced and metabolized, so the rate of the color change correlates to the rate of the metabolism of the cells in a given sample. Previous studies have shown that exposure to radiation decreases the rates of metabolism of sensitive strains compared to WT strains. We are hoping our reporter strains will also be able to provide us insight into the rates of mutagenesis due to the flight.</a:t>
            </a:r>
            <a:br>
              <a:rPr lang="en-US"/>
            </a:br>
            <a:r>
              <a:rPr lang="en-US"/>
              <a:t>We may also do high throughput transcriptomics analysis of ground and flight samples to determine changes caused by the flight.</a:t>
            </a:r>
            <a:endParaRPr/>
          </a:p>
        </p:txBody>
      </p:sp>
      <p:sp>
        <p:nvSpPr>
          <p:cNvPr id="777" name="Google Shape;77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0" name="Google Shape;79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1" lang="en-US"/>
              <a:t>AVI</a:t>
            </a:r>
            <a:endParaRPr b="1"/>
          </a:p>
          <a:p>
            <a:pPr indent="0" lvl="0" marL="0" rtl="0" algn="l">
              <a:spcBef>
                <a:spcPts val="0"/>
              </a:spcBef>
              <a:spcAft>
                <a:spcPts val="0"/>
              </a:spcAft>
              <a:buClr>
                <a:schemeClr val="dk1"/>
              </a:buClr>
              <a:buSzPts val="1200"/>
              <a:buFont typeface="Calibri"/>
              <a:buNone/>
            </a:pPr>
            <a:r>
              <a:rPr b="1" lang="en-US"/>
              <a:t>Notes:</a:t>
            </a:r>
            <a:endParaRPr/>
          </a:p>
          <a:p>
            <a:pPr indent="0" lvl="0" marL="0" rtl="0" algn="l">
              <a:spcBef>
                <a:spcPts val="0"/>
              </a:spcBef>
              <a:spcAft>
                <a:spcPts val="0"/>
              </a:spcAft>
              <a:buClr>
                <a:schemeClr val="dk1"/>
              </a:buClr>
              <a:buSzPts val="1200"/>
              <a:buFont typeface="Calibri"/>
              <a:buNone/>
            </a:pPr>
            <a:r>
              <a:rPr lang="en-US"/>
              <a:t>In summary, we are proposing to examine the effects of the HALE flight environment on biology as a test of the HALE platform for future extreme-environment biological missions. </a:t>
            </a:r>
            <a:br>
              <a:rPr lang="en-US"/>
            </a:br>
            <a:r>
              <a:rPr lang="en-US"/>
              <a:t>For many reasons, we have chosen the model organism Saccharomyces cerevisiae. They will being exposed to stratospheric conditions over the two week duration of the flight.</a:t>
            </a:r>
            <a:br>
              <a:rPr lang="en-US"/>
            </a:br>
            <a:r>
              <a:rPr lang="en-US"/>
              <a:t>As mentioned, we have several post-flight analyses planned. Importantly, we will be correlating our findings with the M42 dosimeter radiation readings.</a:t>
            </a:r>
            <a:endParaRPr/>
          </a:p>
          <a:p>
            <a:pPr indent="0" lvl="0" marL="0" rtl="0" algn="l">
              <a:spcBef>
                <a:spcPts val="0"/>
              </a:spcBef>
              <a:spcAft>
                <a:spcPts val="0"/>
              </a:spcAft>
              <a:buClr>
                <a:schemeClr val="dk1"/>
              </a:buClr>
              <a:buSzPts val="1200"/>
              <a:buFont typeface="Calibri"/>
              <a:buNone/>
            </a:pPr>
            <a:br>
              <a:rPr lang="en-US"/>
            </a:br>
            <a:br>
              <a:rPr lang="en-US"/>
            </a:br>
            <a:br>
              <a:rPr lang="en-US"/>
            </a:br>
            <a:br>
              <a:rPr lang="en-US"/>
            </a:br>
            <a:r>
              <a:rPr lang="en-US"/>
              <a:t>_______________</a:t>
            </a:r>
            <a:br>
              <a:rPr lang="en-US"/>
            </a:br>
            <a:br>
              <a:rPr lang="en-US"/>
            </a:br>
            <a:r>
              <a:rPr lang="en-US"/>
              <a:t>Experimental organisms will go aboard SULE in the designed enclosure and fly in LEO for over two weeks</a:t>
            </a:r>
            <a:endParaRPr/>
          </a:p>
          <a:p>
            <a:pPr indent="0" lvl="0" marL="0" rtl="0" algn="l">
              <a:spcBef>
                <a:spcPts val="0"/>
              </a:spcBef>
              <a:spcAft>
                <a:spcPts val="0"/>
              </a:spcAft>
              <a:buClr>
                <a:schemeClr val="dk1"/>
              </a:buClr>
              <a:buSzPts val="1200"/>
              <a:buFont typeface="Calibri"/>
              <a:buNone/>
            </a:pPr>
            <a:r>
              <a:rPr lang="en-US"/>
              <a:t>Test different experimental conditions on the organisms (yeast?) based on biological questions of interest</a:t>
            </a:r>
            <a:endParaRPr/>
          </a:p>
          <a:p>
            <a:pPr indent="0" lvl="0" marL="0" rtl="0" algn="l">
              <a:spcBef>
                <a:spcPts val="0"/>
              </a:spcBef>
              <a:spcAft>
                <a:spcPts val="0"/>
              </a:spcAft>
              <a:buClr>
                <a:schemeClr val="dk1"/>
              </a:buClr>
              <a:buSzPts val="1200"/>
              <a:buFont typeface="Calibri"/>
              <a:buNone/>
            </a:pPr>
            <a:r>
              <a:rPr lang="en-US"/>
              <a:t>Perform survival assays and potentially omics analyses on organisms and compare results between experimental conditions</a:t>
            </a:r>
            <a:endParaRPr/>
          </a:p>
          <a:p>
            <a:pPr indent="0" lvl="0" marL="0" rtl="0" algn="l">
              <a:spcBef>
                <a:spcPts val="0"/>
              </a:spcBef>
              <a:spcAft>
                <a:spcPts val="0"/>
              </a:spcAft>
              <a:buClr>
                <a:schemeClr val="dk1"/>
              </a:buClr>
              <a:buSzPts val="1200"/>
              <a:buFont typeface="Calibri"/>
              <a:buNone/>
            </a:pPr>
            <a:r>
              <a:rPr lang="en-US"/>
              <a:t>Correlate results with dosimeter data and a ground control</a:t>
            </a:r>
            <a:endParaRPr/>
          </a:p>
          <a:p>
            <a:pPr indent="0" lvl="0" marL="0" rtl="0" algn="l">
              <a:spcBef>
                <a:spcPts val="0"/>
              </a:spcBef>
              <a:spcAft>
                <a:spcPts val="0"/>
              </a:spcAft>
              <a:buClr>
                <a:schemeClr val="dk1"/>
              </a:buClr>
              <a:buSzPts val="1200"/>
              <a:buFont typeface="Calibri"/>
              <a:buNone/>
            </a:pPr>
            <a:r>
              <a:t/>
            </a:r>
            <a:endParaRPr u="sng">
              <a:solidFill>
                <a:schemeClr val="hlink"/>
              </a:solidFill>
              <a:hlinkClick r:id="rId2"/>
            </a:endParaRPr>
          </a:p>
          <a:p>
            <a:pPr indent="0" lvl="0" marL="0" rtl="0" algn="l">
              <a:spcBef>
                <a:spcPts val="0"/>
              </a:spcBef>
              <a:spcAft>
                <a:spcPts val="0"/>
              </a:spcAft>
              <a:buClr>
                <a:schemeClr val="hlink"/>
              </a:buClr>
              <a:buSzPts val="1200"/>
              <a:buFont typeface="Calibri"/>
              <a:buNone/>
            </a:pPr>
            <a:r>
              <a:rPr lang="en-US" u="sng">
                <a:solidFill>
                  <a:schemeClr val="hlink"/>
                </a:solidFill>
                <a:hlinkClick r:id="rId3"/>
              </a:rPr>
              <a:t>Comments:</a:t>
            </a:r>
            <a:endParaRPr u="sng">
              <a:solidFill>
                <a:schemeClr val="hlink"/>
              </a:solidFill>
              <a:hlinkClick r:id="rId4"/>
            </a:endParaRPr>
          </a:p>
          <a:p>
            <a:pPr indent="0" lvl="0" marL="0" rtl="0" algn="l">
              <a:spcBef>
                <a:spcPts val="0"/>
              </a:spcBef>
              <a:spcAft>
                <a:spcPts val="0"/>
              </a:spcAft>
              <a:buClr>
                <a:schemeClr val="hlink"/>
              </a:buClr>
              <a:buSzPts val="1200"/>
              <a:buFont typeface="Calibri"/>
              <a:buNone/>
            </a:pPr>
            <a:r>
              <a:rPr lang="en-US" u="sng">
                <a:solidFill>
                  <a:schemeClr val="hlink"/>
                </a:solidFill>
                <a:hlinkClick r:id="rId5"/>
              </a:rPr>
              <a:t>- Talk about omics analysis with GeneLab?</a:t>
            </a:r>
            <a:endParaRPr u="sng">
              <a:solidFill>
                <a:schemeClr val="hlink"/>
              </a:solidFill>
              <a:hlinkClick r:id="rId6"/>
            </a:endParaRPr>
          </a:p>
          <a:p>
            <a:pPr indent="0" lvl="0" marL="0" rtl="0" algn="l">
              <a:spcBef>
                <a:spcPts val="0"/>
              </a:spcBef>
              <a:spcAft>
                <a:spcPts val="0"/>
              </a:spcAft>
              <a:buClr>
                <a:schemeClr val="dk1"/>
              </a:buClr>
              <a:buSzPts val="1200"/>
              <a:buFont typeface="Calibri"/>
              <a:buNone/>
            </a:pPr>
            <a:r>
              <a:t/>
            </a:r>
            <a:endParaRPr u="sng">
              <a:solidFill>
                <a:schemeClr val="hlink"/>
              </a:solidFill>
              <a:hlinkClick r:id="rId7"/>
            </a:endParaRPr>
          </a:p>
          <a:p>
            <a:pPr indent="0" lvl="0" marL="0" rtl="0" algn="l">
              <a:spcBef>
                <a:spcPts val="0"/>
              </a:spcBef>
              <a:spcAft>
                <a:spcPts val="0"/>
              </a:spcAft>
              <a:buClr>
                <a:schemeClr val="hlink"/>
              </a:buClr>
              <a:buSzPts val="1200"/>
              <a:buFont typeface="Calibri"/>
              <a:buNone/>
            </a:pPr>
            <a:r>
              <a:rPr lang="en-US" u="sng">
                <a:solidFill>
                  <a:schemeClr val="hlink"/>
                </a:solidFill>
                <a:hlinkClick r:id="rId8"/>
              </a:rPr>
              <a:t>https://en.wikipedia.org/wiki/Viability_assay</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hlink"/>
              </a:buClr>
              <a:buSzPts val="1200"/>
              <a:buFont typeface="Calibri"/>
              <a:buNone/>
            </a:pPr>
            <a:r>
              <a:rPr lang="en-US" u="sng">
                <a:solidFill>
                  <a:schemeClr val="hlink"/>
                </a:solidFill>
                <a:hlinkClick r:id="rId9"/>
              </a:rPr>
              <a:t>https://aip.scitation.org/doi/10.1063/1.5122301</a:t>
            </a:r>
            <a:endParaRPr u="sng">
              <a:solidFill>
                <a:schemeClr val="hlink"/>
              </a:solidFill>
              <a:hlinkClick r:id="rId10"/>
            </a:endParaRPr>
          </a:p>
          <a:p>
            <a:pPr indent="0" lvl="0" marL="0" rtl="0" algn="l">
              <a:spcBef>
                <a:spcPts val="0"/>
              </a:spcBef>
              <a:spcAft>
                <a:spcPts val="0"/>
              </a:spcAft>
              <a:buClr>
                <a:schemeClr val="dk1"/>
              </a:buClr>
              <a:buSzPts val="1200"/>
              <a:buFont typeface="Calibri"/>
              <a:buNone/>
            </a:pPr>
            <a:r>
              <a:t/>
            </a:r>
            <a:endParaRPr/>
          </a:p>
        </p:txBody>
      </p:sp>
      <p:sp>
        <p:nvSpPr>
          <p:cNvPr id="791" name="Google Shape;79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5" name="Google Shape;80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Finsam</a:t>
            </a:r>
            <a:endParaRPr/>
          </a:p>
          <a:p>
            <a:pPr indent="0" lvl="0" marL="0" rtl="0" algn="l">
              <a:spcBef>
                <a:spcPts val="0"/>
              </a:spcBef>
              <a:spcAft>
                <a:spcPts val="0"/>
              </a:spcAft>
              <a:buClr>
                <a:schemeClr val="dk1"/>
              </a:buClr>
              <a:buSzPts val="1200"/>
              <a:buFont typeface="Calibri"/>
              <a:buNone/>
            </a:pPr>
            <a:r>
              <a:rPr lang="en-US"/>
              <a:t>Mention Phases/working during the academic year, reviews, and when the flight is supposed to launch</a:t>
            </a:r>
            <a:endParaRPr/>
          </a:p>
        </p:txBody>
      </p:sp>
      <p:sp>
        <p:nvSpPr>
          <p:cNvPr id="806" name="Google Shape;80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fcf2f252b4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fcf2f252b4_0_1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Is a student payload, so feel need to explain how this came about. </a:t>
            </a:r>
            <a:endParaRPr/>
          </a:p>
          <a:p>
            <a:pPr indent="0" lvl="0" marL="0" rtl="0" algn="l">
              <a:spcBef>
                <a:spcPts val="0"/>
              </a:spcBef>
              <a:spcAft>
                <a:spcPts val="0"/>
              </a:spcAft>
              <a:buClr>
                <a:schemeClr val="dk1"/>
              </a:buClr>
              <a:buSzPts val="1100"/>
              <a:buFont typeface="Arial"/>
              <a:buNone/>
            </a:pPr>
            <a:r>
              <a:rPr lang="en-US"/>
              <a:t>Plans to fly</a:t>
            </a:r>
            <a:r>
              <a:rPr lang="en-US"/>
              <a:t> ionizing radiation dosimeter (M42 being used for Artemis missions) as secondary payload, collaboration with Germany Aerospace Center (DLR), *seemed like good opportunity to fly biological samples to correlate with the radiation data. Little bonus for the dosimeter data.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Dosimeter image modified from </a:t>
            </a:r>
            <a:r>
              <a:rPr b="1" lang="en-US" sz="1000">
                <a:highlight>
                  <a:srgbClr val="FFFFFF"/>
                </a:highlight>
                <a:latin typeface="Montserrat"/>
                <a:ea typeface="Montserrat"/>
                <a:cs typeface="Montserrat"/>
                <a:sym typeface="Montserrat"/>
              </a:rPr>
              <a:t>The German Aerospace Center M-42 radiation detector—A new development for applications in mixed radiation fields</a:t>
            </a:r>
            <a:endParaRPr/>
          </a:p>
          <a:p>
            <a:pPr indent="0" lvl="0" marL="0" rtl="0" algn="l">
              <a:spcBef>
                <a:spcPts val="0"/>
              </a:spcBef>
              <a:spcAft>
                <a:spcPts val="0"/>
              </a:spcAft>
              <a:buNone/>
            </a:pPr>
            <a:r>
              <a:t/>
            </a:r>
            <a:endParaRPr/>
          </a:p>
        </p:txBody>
      </p:sp>
      <p:sp>
        <p:nvSpPr>
          <p:cNvPr id="215" name="Google Shape;215;gfcf2f252b4_0_1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Finsam </a:t>
            </a:r>
            <a:endParaRPr/>
          </a:p>
          <a:p>
            <a:pPr indent="-171450" lvl="0" marL="171450" rtl="0" algn="l">
              <a:spcBef>
                <a:spcPts val="0"/>
              </a:spcBef>
              <a:spcAft>
                <a:spcPts val="0"/>
              </a:spcAft>
              <a:buClr>
                <a:schemeClr val="dk1"/>
              </a:buClr>
              <a:buSzPts val="1200"/>
              <a:buFont typeface="Arial"/>
              <a:buChar char="•"/>
            </a:pPr>
            <a:r>
              <a:rPr lang="en-US"/>
              <a:t>Pilot experiment</a:t>
            </a:r>
            <a:endParaRPr/>
          </a:p>
          <a:p>
            <a:pPr indent="-171450" lvl="0" marL="171450" rtl="0" algn="l">
              <a:spcBef>
                <a:spcPts val="0"/>
              </a:spcBef>
              <a:spcAft>
                <a:spcPts val="0"/>
              </a:spcAft>
              <a:buClr>
                <a:schemeClr val="dk1"/>
              </a:buClr>
              <a:buSzPts val="1200"/>
              <a:buFont typeface="Arial"/>
              <a:buChar char="•"/>
            </a:pPr>
            <a:r>
              <a:rPr lang="en-US"/>
              <a:t>Testing M-42 dosimeter in conjunction with other biological payloads</a:t>
            </a:r>
            <a:endParaRPr/>
          </a:p>
          <a:p>
            <a:pPr indent="-171450" lvl="0" marL="171450" rtl="0" algn="l">
              <a:spcBef>
                <a:spcPts val="0"/>
              </a:spcBef>
              <a:spcAft>
                <a:spcPts val="0"/>
              </a:spcAft>
              <a:buClr>
                <a:schemeClr val="dk1"/>
              </a:buClr>
              <a:buSzPts val="1200"/>
              <a:buFont typeface="Arial"/>
              <a:buChar char="•"/>
            </a:pPr>
            <a:r>
              <a:rPr lang="en-US"/>
              <a:t>Testing HALE has a Mars analog and platform for testing biology in extreme conditions </a:t>
            </a:r>
            <a:endParaRPr/>
          </a:p>
          <a:p>
            <a:pPr indent="-171450" lvl="0" marL="171450" rtl="0" algn="l">
              <a:spcBef>
                <a:spcPts val="0"/>
              </a:spcBef>
              <a:spcAft>
                <a:spcPts val="0"/>
              </a:spcAft>
              <a:buClr>
                <a:schemeClr val="dk1"/>
              </a:buClr>
              <a:buSzPts val="1200"/>
              <a:buFont typeface="Arial"/>
              <a:buChar char="•"/>
            </a:pPr>
            <a:r>
              <a:rPr lang="en-US"/>
              <a:t>Understand the effects of long duration low dose radiation exposure on yeast</a:t>
            </a:r>
            <a:endParaRPr/>
          </a:p>
          <a:p>
            <a:pPr indent="-171450" lvl="0" marL="171450" rtl="0" algn="l">
              <a:spcBef>
                <a:spcPts val="0"/>
              </a:spcBef>
              <a:spcAft>
                <a:spcPts val="0"/>
              </a:spcAft>
              <a:buClr>
                <a:schemeClr val="dk1"/>
              </a:buClr>
              <a:buSzPts val="1200"/>
              <a:buFont typeface="Arial"/>
              <a:buChar char="•"/>
            </a:pPr>
            <a:r>
              <a:rPr lang="en-US"/>
              <a:t>Future opportunities for larger, more complicated payloads on Swift HALE</a:t>
            </a:r>
            <a:endParaRPr/>
          </a:p>
          <a:p>
            <a:pPr indent="-171450" lvl="1" marL="628650" rtl="0" algn="l">
              <a:spcBef>
                <a:spcPts val="0"/>
              </a:spcBef>
              <a:spcAft>
                <a:spcPts val="0"/>
              </a:spcAft>
              <a:buClr>
                <a:schemeClr val="dk1"/>
              </a:buClr>
              <a:buSzPts val="1200"/>
              <a:buFont typeface="Arial"/>
              <a:buChar char="•"/>
            </a:pPr>
            <a:r>
              <a:rPr lang="en-US"/>
              <a:t>Organisms other than yeast </a:t>
            </a:r>
            <a:endParaRPr/>
          </a:p>
          <a:p>
            <a:pPr indent="0" lvl="0" marL="0" rtl="0" algn="l">
              <a:spcBef>
                <a:spcPts val="0"/>
              </a:spcBef>
              <a:spcAft>
                <a:spcPts val="0"/>
              </a:spcAft>
              <a:buClr>
                <a:schemeClr val="dk1"/>
              </a:buClr>
              <a:buSzPts val="1200"/>
              <a:buFont typeface="Calibri"/>
              <a:buNone/>
            </a:pPr>
            <a:r>
              <a:t/>
            </a:r>
            <a:endParaRPr/>
          </a:p>
        </p:txBody>
      </p:sp>
      <p:sp>
        <p:nvSpPr>
          <p:cNvPr id="817" name="Google Shape;81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7" name="Google Shape;82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Kelly</a:t>
            </a:r>
            <a:endParaRPr/>
          </a:p>
        </p:txBody>
      </p:sp>
      <p:sp>
        <p:nvSpPr>
          <p:cNvPr id="828" name="Google Shape;82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Simon</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Make case for Swift conditions as a Mars analog</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Here we're comparing the temperature, pressure, and radiation on surface of earth, on swift, and surface of Mars</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Temperature where swift flies stratosphere and mars almost identical around -60</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Atmospheric pressure on swift is 10x higher than mars, but still much lower than pressure at sea level on Earth</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Radiation, stratosphere is order of magnitude higher than background radiation on surface of earth, and within the same order of magnitude as expected on mars</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No analog is perfect, conditions of swift flight appear to capture important environmental conditions we face sending biology to mars for first time</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hlink"/>
              </a:buClr>
              <a:buSzPts val="1200"/>
              <a:buFont typeface="Calibri"/>
              <a:buNone/>
            </a:pPr>
            <a:r>
              <a:rPr lang="en-US" u="sng">
                <a:solidFill>
                  <a:schemeClr val="hlink"/>
                </a:solidFill>
                <a:hlinkClick r:id="rId2"/>
              </a:rPr>
              <a:t>Earth Radiation: https://www.nasa.gov/pdf/284273main_Radiation_HS_Mod1.pdf</a:t>
            </a:r>
            <a:r>
              <a:rPr lang="en-US"/>
              <a:t> </a:t>
            </a:r>
            <a:endParaRPr/>
          </a:p>
          <a:p>
            <a:pPr indent="0" lvl="0" marL="0" rtl="0" algn="l">
              <a:spcBef>
                <a:spcPts val="0"/>
              </a:spcBef>
              <a:spcAft>
                <a:spcPts val="0"/>
              </a:spcAft>
              <a:buClr>
                <a:schemeClr val="dk1"/>
              </a:buClr>
              <a:buSzPts val="1200"/>
              <a:buFont typeface="Calibri"/>
              <a:buNone/>
            </a:pPr>
            <a:r>
              <a:rPr lang="en-US">
                <a:latin typeface="Calibri"/>
                <a:ea typeface="Calibri"/>
                <a:cs typeface="Calibri"/>
                <a:sym typeface="Calibri"/>
              </a:rPr>
              <a:t>“</a:t>
            </a:r>
            <a:r>
              <a:rPr lang="en-US"/>
              <a:t>On Earth, we receive an average of 2 mSv every year from background radiation alone.” 1mSv=1mGy. </a:t>
            </a:r>
            <a:br>
              <a:rPr lang="en-US"/>
            </a:br>
            <a:r>
              <a:rPr lang="en-US"/>
              <a:t>2mSv/1yr*1yr/52wk*2wk=0.08mGy</a:t>
            </a:r>
            <a:endParaRPr/>
          </a:p>
          <a:p>
            <a:pPr indent="0" lvl="0" marL="0" rtl="0" algn="l">
              <a:spcBef>
                <a:spcPts val="0"/>
              </a:spcBef>
              <a:spcAft>
                <a:spcPts val="0"/>
              </a:spcAft>
              <a:buClr>
                <a:schemeClr val="dk1"/>
              </a:buClr>
              <a:buSzPts val="1200"/>
              <a:buFont typeface="Calibri"/>
              <a:buNone/>
            </a:pPr>
            <a:r>
              <a:rPr lang="en-US"/>
              <a:t>Swift pressure and temp estimate/second source: </a:t>
            </a:r>
            <a:r>
              <a:rPr lang="en-US" sz="1200" u="sng">
                <a:solidFill>
                  <a:schemeClr val="dk1"/>
                </a:solidFill>
                <a:latin typeface="Calibri"/>
                <a:ea typeface="Calibri"/>
                <a:cs typeface="Calibri"/>
                <a:sym typeface="Calibri"/>
                <a:hlinkClick r:id="rId3">
                  <a:extLst>
                    <a:ext uri="{A12FA001-AC4F-418D-AE19-62706E023703}">
                      <ahyp:hlinkClr val="tx"/>
                    </a:ext>
                  </a:extLst>
                </a:hlinkClick>
              </a:rPr>
              <a:t>https://climate.ncsu.edu/edu/Structure</a:t>
            </a:r>
            <a:r>
              <a:rPr lang="en-US" sz="1200" u="sng">
                <a:solidFill>
                  <a:schemeClr val="dk1"/>
                </a:solidFill>
                <a:latin typeface="Calibri"/>
                <a:ea typeface="Calibri"/>
                <a:cs typeface="Calibri"/>
                <a:sym typeface="Calibri"/>
              </a:rPr>
              <a:t> / </a:t>
            </a:r>
            <a:r>
              <a:rPr lang="en-US" u="sng">
                <a:solidFill>
                  <a:schemeClr val="hlink"/>
                </a:solidFill>
                <a:hlinkClick r:id="rId4"/>
              </a:rPr>
              <a:t>https://www.avs.org/AVS/files/c7/c7edaedb-95b2-438f-adfb-36de54f87b9e.pdf</a:t>
            </a:r>
            <a:endParaRPr/>
          </a:p>
          <a:p>
            <a:pPr indent="0" lvl="0" marL="0" marR="0" rtl="0" algn="l">
              <a:lnSpc>
                <a:spcPct val="100000"/>
              </a:lnSpc>
              <a:spcBef>
                <a:spcPts val="0"/>
              </a:spcBef>
              <a:spcAft>
                <a:spcPts val="0"/>
              </a:spcAft>
              <a:buClr>
                <a:schemeClr val="dk1"/>
              </a:buClr>
              <a:buSzPts val="1200"/>
              <a:buFont typeface="Calibri"/>
              <a:buNone/>
            </a:pPr>
            <a:r>
              <a:rPr lang="en-US" u="none"/>
              <a:t>Mars temp: </a:t>
            </a:r>
            <a:r>
              <a:rPr lang="en-US" u="sng">
                <a:solidFill>
                  <a:schemeClr val="hlink"/>
                </a:solidFill>
                <a:hlinkClick r:id="rId5"/>
              </a:rPr>
              <a:t>https://mars.nasa.gov/all-about-mars/facts/#?c=inspace&amp;s=distance</a:t>
            </a:r>
            <a:endParaRPr/>
          </a:p>
          <a:p>
            <a:pPr indent="0" lvl="0" marL="0" rtl="0" algn="l">
              <a:spcBef>
                <a:spcPts val="0"/>
              </a:spcBef>
              <a:spcAft>
                <a:spcPts val="0"/>
              </a:spcAft>
              <a:buClr>
                <a:schemeClr val="dk1"/>
              </a:buClr>
              <a:buSzPts val="1200"/>
              <a:buFont typeface="Calibri"/>
              <a:buNone/>
            </a:pPr>
            <a:r>
              <a:rPr lang="en-US" sz="1200" u="none">
                <a:solidFill>
                  <a:schemeClr val="dk1"/>
                </a:solidFill>
                <a:latin typeface="Calibri"/>
                <a:ea typeface="Calibri"/>
                <a:cs typeface="Calibri"/>
                <a:sym typeface="Calibri"/>
              </a:rPr>
              <a:t>Mars pressure: </a:t>
            </a:r>
            <a:r>
              <a:rPr lang="en-US" u="sng">
                <a:solidFill>
                  <a:schemeClr val="hlink"/>
                </a:solidFill>
                <a:hlinkClick r:id="rId6"/>
              </a:rPr>
              <a:t>https://phys.org/news/2012-09-temperatures-gale-crater-higher.html</a:t>
            </a:r>
            <a:endParaRPr/>
          </a:p>
          <a:p>
            <a:pPr indent="0" lvl="0" marL="0" marR="0" rtl="0" algn="l">
              <a:lnSpc>
                <a:spcPct val="100000"/>
              </a:lnSpc>
              <a:spcBef>
                <a:spcPts val="0"/>
              </a:spcBef>
              <a:spcAft>
                <a:spcPts val="0"/>
              </a:spcAft>
              <a:buClr>
                <a:schemeClr val="dk1"/>
              </a:buClr>
              <a:buSzPts val="1200"/>
              <a:buFont typeface="Calibri"/>
              <a:buNone/>
            </a:pPr>
            <a:r>
              <a:rPr lang="en-US" sz="1200" u="none">
                <a:solidFill>
                  <a:schemeClr val="dk1"/>
                </a:solidFill>
                <a:latin typeface="Calibri"/>
                <a:ea typeface="Calibri"/>
                <a:cs typeface="Calibri"/>
                <a:sym typeface="Calibri"/>
              </a:rPr>
              <a:t>Mars radiation: from Hassler et al Curiosity rover: 0.2mGy/day * 14 days = 2.8mGy</a:t>
            </a:r>
            <a:endParaRPr sz="12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a:p>
        </p:txBody>
      </p:sp>
      <p:sp>
        <p:nvSpPr>
          <p:cNvPr id="836" name="Google Shape;83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Phillip</a:t>
            </a:r>
            <a:endParaRPr/>
          </a:p>
          <a:p>
            <a:pPr indent="0" lvl="0" marL="0" rtl="0" algn="l">
              <a:spcBef>
                <a:spcPts val="600"/>
              </a:spcBef>
              <a:spcAft>
                <a:spcPts val="0"/>
              </a:spcAft>
              <a:buClr>
                <a:schemeClr val="dk1"/>
              </a:buClr>
              <a:buSzPts val="1200"/>
              <a:buFont typeface="Calibri"/>
              <a:buNone/>
            </a:pPr>
            <a:r>
              <a:rPr b="1" lang="en-US"/>
              <a:t>References:</a:t>
            </a:r>
            <a:endParaRPr/>
          </a:p>
          <a:p>
            <a:pPr indent="0" lvl="0" marL="0" rtl="0" algn="l">
              <a:spcBef>
                <a:spcPts val="600"/>
              </a:spcBef>
              <a:spcAft>
                <a:spcPts val="0"/>
              </a:spcAft>
              <a:buClr>
                <a:schemeClr val="dk1"/>
              </a:buClr>
              <a:buSzPts val="1200"/>
              <a:buFont typeface="Calibri"/>
              <a:buNone/>
            </a:pPr>
            <a:r>
              <a:rPr lang="en-US"/>
              <a:t>Antioxidant pic: </a:t>
            </a:r>
            <a:r>
              <a:rPr lang="en-US" u="sng">
                <a:solidFill>
                  <a:schemeClr val="hlink"/>
                </a:solidFill>
                <a:hlinkClick r:id="rId2"/>
              </a:rPr>
              <a:t>https://chicagointernalcleansing.com/free-radicals-and-antioxidants-explained/</a:t>
            </a:r>
            <a:endParaRPr/>
          </a:p>
          <a:p>
            <a:pPr indent="0" lvl="0" marL="0" rtl="0" algn="l">
              <a:spcBef>
                <a:spcPts val="600"/>
              </a:spcBef>
              <a:spcAft>
                <a:spcPts val="0"/>
              </a:spcAft>
              <a:buClr>
                <a:schemeClr val="dk1"/>
              </a:buClr>
              <a:buSzPts val="1200"/>
              <a:buFont typeface="Calibri"/>
              <a:buNone/>
            </a:pPr>
            <a:r>
              <a:rPr lang="en-US"/>
              <a:t>Oxidative stress: </a:t>
            </a:r>
            <a:r>
              <a:rPr lang="en-US" u="sng">
                <a:solidFill>
                  <a:schemeClr val="hlink"/>
                </a:solidFill>
                <a:hlinkClick r:id="rId3"/>
              </a:rPr>
              <a:t>https://skinandshit.co.uk/2018/03/27/free-radicals-antioxidants-explained/</a:t>
            </a:r>
            <a:endParaRPr/>
          </a:p>
          <a:p>
            <a:pPr indent="0" lvl="0" marL="0" rtl="0" algn="l">
              <a:spcBef>
                <a:spcPts val="600"/>
              </a:spcBef>
              <a:spcAft>
                <a:spcPts val="0"/>
              </a:spcAft>
              <a:buClr>
                <a:schemeClr val="dk1"/>
              </a:buClr>
              <a:buSzPts val="1200"/>
              <a:buFont typeface="Calibri"/>
              <a:buNone/>
            </a:pPr>
            <a:r>
              <a:rPr lang="en-US"/>
              <a:t>Pathway: https://www.ncbi.nlm.nih.gov/pmc/articles/PMC3380282/#:~:text=Yeast%20antioxidants%20and%20their%20role,ROS%20and%20restore%20redox%20balance.</a:t>
            </a:r>
            <a:endParaRPr/>
          </a:p>
          <a:p>
            <a:pPr indent="0" lvl="0" marL="0" rtl="0" algn="l">
              <a:spcBef>
                <a:spcPts val="600"/>
              </a:spcBef>
              <a:spcAft>
                <a:spcPts val="0"/>
              </a:spcAft>
              <a:buClr>
                <a:schemeClr val="dk1"/>
              </a:buClr>
              <a:buSzPts val="1200"/>
              <a:buFont typeface="Calibri"/>
              <a:buNone/>
            </a:pPr>
            <a:r>
              <a:t/>
            </a:r>
            <a:endParaRPr/>
          </a:p>
        </p:txBody>
      </p:sp>
      <p:sp>
        <p:nvSpPr>
          <p:cNvPr id="848" name="Google Shape;84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4" name="Google Shape;86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Ama</a:t>
            </a:r>
            <a:endParaRPr/>
          </a:p>
          <a:p>
            <a:pPr indent="0" lvl="0" marL="0" rtl="0" algn="l">
              <a:spcBef>
                <a:spcPts val="0"/>
              </a:spcBef>
              <a:spcAft>
                <a:spcPts val="0"/>
              </a:spcAft>
              <a:buClr>
                <a:schemeClr val="dk1"/>
              </a:buClr>
              <a:buSzPts val="1200"/>
              <a:buFont typeface="Calibri"/>
              <a:buNone/>
            </a:pPr>
            <a:r>
              <a:rPr lang="en-US"/>
              <a:t>Desiccated yeast: http://www.homemadeloaves.co.uk/2012/08/yeast-different-types-and-how-to-use.html</a:t>
            </a:r>
            <a:endParaRPr/>
          </a:p>
        </p:txBody>
      </p:sp>
      <p:sp>
        <p:nvSpPr>
          <p:cNvPr id="865" name="Google Shape;86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Ama</a:t>
            </a:r>
            <a:endParaRPr/>
          </a:p>
          <a:p>
            <a:pPr indent="0" lvl="0" marL="0" rtl="0" algn="l">
              <a:spcBef>
                <a:spcPts val="0"/>
              </a:spcBef>
              <a:spcAft>
                <a:spcPts val="0"/>
              </a:spcAft>
              <a:buClr>
                <a:schemeClr val="dk1"/>
              </a:buClr>
              <a:buSzPts val="1200"/>
              <a:buFont typeface="Calibri"/>
              <a:buNone/>
            </a:pPr>
            <a:r>
              <a:rPr lang="en-US"/>
              <a:t>DNA strand pic: </a:t>
            </a:r>
            <a:r>
              <a:rPr lang="en-US" u="sng">
                <a:solidFill>
                  <a:schemeClr val="hlink"/>
                </a:solidFill>
                <a:hlinkClick r:id="rId2"/>
              </a:rPr>
              <a:t>https://www.hispanicfanatic.com/tag/socioeconomic-improvement/</a:t>
            </a:r>
            <a:endParaRPr/>
          </a:p>
          <a:p>
            <a:pPr indent="0" lvl="0" marL="0" rtl="0" algn="l">
              <a:spcBef>
                <a:spcPts val="0"/>
              </a:spcBef>
              <a:spcAft>
                <a:spcPts val="0"/>
              </a:spcAft>
              <a:buClr>
                <a:schemeClr val="dk1"/>
              </a:buClr>
              <a:buSzPts val="1200"/>
              <a:buFont typeface="Calibri"/>
              <a:buNone/>
            </a:pPr>
            <a:r>
              <a:rPr lang="en-US"/>
              <a:t>S-cerevisie pic: </a:t>
            </a:r>
            <a:r>
              <a:rPr lang="en-US" u="sng">
                <a:solidFill>
                  <a:schemeClr val="hlink"/>
                </a:solidFill>
                <a:hlinkClick r:id="rId3"/>
              </a:rPr>
              <a:t>https://yeastwonderfulworld.wordpress.com/about/</a:t>
            </a:r>
            <a:endParaRPr/>
          </a:p>
          <a:p>
            <a:pPr indent="0" lvl="0" marL="0" rtl="0" algn="l">
              <a:spcBef>
                <a:spcPts val="0"/>
              </a:spcBef>
              <a:spcAft>
                <a:spcPts val="0"/>
              </a:spcAft>
              <a:buClr>
                <a:schemeClr val="dk1"/>
              </a:buClr>
              <a:buSzPts val="1200"/>
              <a:buFont typeface="Calibri"/>
              <a:buNone/>
            </a:pPr>
            <a:r>
              <a:rPr lang="en-US"/>
              <a:t>C. albicans pic: </a:t>
            </a:r>
            <a:r>
              <a:rPr lang="en-US" u="sng">
                <a:solidFill>
                  <a:schemeClr val="hlink"/>
                </a:solidFill>
                <a:hlinkClick r:id="rId4"/>
              </a:rPr>
              <a:t>http://medicineworld.org/cancer/lead/10-2007/how-candida-albicans-transforms.html</a:t>
            </a:r>
            <a:endParaRPr/>
          </a:p>
          <a:p>
            <a:pPr indent="0" lvl="0" marL="0" rtl="0" algn="l">
              <a:spcBef>
                <a:spcPts val="0"/>
              </a:spcBef>
              <a:spcAft>
                <a:spcPts val="0"/>
              </a:spcAft>
              <a:buClr>
                <a:schemeClr val="dk1"/>
              </a:buClr>
              <a:buSzPts val="1200"/>
              <a:buFont typeface="Calibri"/>
              <a:buNone/>
            </a:pPr>
            <a:r>
              <a:rPr lang="en-US"/>
              <a:t>Antioxidant pic: https://babyfoodsteps.wordpress.com/2012/11/12/g-is-for-glutathione/</a:t>
            </a:r>
            <a:endParaRPr/>
          </a:p>
        </p:txBody>
      </p:sp>
      <p:sp>
        <p:nvSpPr>
          <p:cNvPr id="879" name="Google Shape;879;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PDR and CDR= completed through NASA; will be modified to fit our school schedules</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ARR: we will be doing this review in conjunction with the primary payload and the entire aircraft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FRR: we may or may not need to participate (according to Matt); depends on how the ARR goes</a:t>
            </a:r>
            <a:endParaRPr/>
          </a:p>
        </p:txBody>
      </p:sp>
      <p:sp>
        <p:nvSpPr>
          <p:cNvPr id="898" name="Google Shape;898;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1" name="Google Shape;93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Finsam</a:t>
            </a:r>
            <a:endParaRPr/>
          </a:p>
          <a:p>
            <a:pPr indent="0" lvl="0" marL="0" rtl="0" algn="l">
              <a:spcBef>
                <a:spcPts val="0"/>
              </a:spcBef>
              <a:spcAft>
                <a:spcPts val="0"/>
              </a:spcAft>
              <a:buClr>
                <a:schemeClr val="dk1"/>
              </a:buClr>
              <a:buSzPts val="1200"/>
              <a:buFont typeface="Calibri"/>
              <a:buNone/>
            </a:pPr>
            <a:r>
              <a:rPr lang="en-US"/>
              <a:t>Comments:</a:t>
            </a:r>
            <a:endParaRPr/>
          </a:p>
          <a:p>
            <a:pPr indent="0" lvl="0" marL="0" rtl="0" algn="l">
              <a:spcBef>
                <a:spcPts val="0"/>
              </a:spcBef>
              <a:spcAft>
                <a:spcPts val="0"/>
              </a:spcAft>
              <a:buClr>
                <a:schemeClr val="dk1"/>
              </a:buClr>
              <a:buSzPts val="1200"/>
              <a:buFont typeface="Calibri"/>
              <a:buNone/>
            </a:pPr>
            <a:r>
              <a:rPr lang="en-US"/>
              <a:t>Decide on a simple and specific biological question that capitalizes on the the expected radiation dose and that will use M42 dosimeter to enable interpretation of the results.</a:t>
            </a:r>
            <a:endParaRPr/>
          </a:p>
          <a:p>
            <a:pPr indent="0" lvl="0" marL="0" rtl="0" algn="l">
              <a:spcBef>
                <a:spcPts val="0"/>
              </a:spcBef>
              <a:spcAft>
                <a:spcPts val="0"/>
              </a:spcAft>
              <a:buClr>
                <a:schemeClr val="dk1"/>
              </a:buClr>
              <a:buSzPts val="1200"/>
              <a:buFont typeface="Calibri"/>
              <a:buNone/>
            </a:pPr>
            <a:r>
              <a:t/>
            </a:r>
            <a:endParaRPr/>
          </a:p>
        </p:txBody>
      </p:sp>
      <p:sp>
        <p:nvSpPr>
          <p:cNvPr id="932" name="Google Shape;93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5" name="Google Shape;945;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AMA</a:t>
            </a:r>
            <a:endParaRPr/>
          </a:p>
          <a:p>
            <a:pPr indent="0" lvl="0" marL="0" rtl="0" algn="l">
              <a:spcBef>
                <a:spcPts val="0"/>
              </a:spcBef>
              <a:spcAft>
                <a:spcPts val="0"/>
              </a:spcAft>
              <a:buClr>
                <a:schemeClr val="dk1"/>
              </a:buClr>
              <a:buSzPts val="1200"/>
              <a:buFont typeface="Calibri"/>
              <a:buNone/>
            </a:pPr>
            <a:r>
              <a:rPr lang="en-US"/>
              <a:t>In pre and post flight assays talk about how we have contributions at no cost to us from Sergio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say we have applied to ARIA and have a draft of our Space Biology Proposal </a:t>
            </a:r>
            <a:endParaRPr/>
          </a:p>
        </p:txBody>
      </p:sp>
      <p:sp>
        <p:nvSpPr>
          <p:cNvPr id="946" name="Google Shape;946;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6" name="Google Shape;95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fcf2f252b4_0_3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fcf2f252b4_0_3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i="1" lang="en-US"/>
              <a:t>Plans to fly ionizing radiation dosimeter (M42 being used for Artemis missions) as secondary payload, collaboration with Germany Aerospace Center (DLR),*</a:t>
            </a:r>
            <a:endParaRPr i="1"/>
          </a:p>
          <a:p>
            <a:pPr indent="0" lvl="0" marL="0" rtl="0" algn="l">
              <a:spcBef>
                <a:spcPts val="0"/>
              </a:spcBef>
              <a:spcAft>
                <a:spcPts val="0"/>
              </a:spcAft>
              <a:buNone/>
            </a:pPr>
            <a:r>
              <a:rPr lang="en-US"/>
              <a:t>seemed like good opportunity to fly biological samples to correlate with the radiation data. Little bonus for the dosimeter data.*</a:t>
            </a:r>
            <a:endParaRPr/>
          </a:p>
          <a:p>
            <a:pPr indent="0" lvl="0" marL="0" rtl="0" algn="l">
              <a:spcBef>
                <a:spcPts val="0"/>
              </a:spcBef>
              <a:spcAft>
                <a:spcPts val="0"/>
              </a:spcAft>
              <a:buNone/>
            </a:pPr>
            <a:r>
              <a:rPr lang="en-US"/>
              <a:t>Sigrid Reinsch, program director of NASA Ames Space Life Sciences Training Program, suggested the 2020 cohort take on the challenge as our group project.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Dosimeter image modified from </a:t>
            </a:r>
            <a:r>
              <a:rPr b="1" lang="en-US" sz="1000">
                <a:highlight>
                  <a:srgbClr val="FFFFFF"/>
                </a:highlight>
                <a:latin typeface="Montserrat"/>
                <a:ea typeface="Montserrat"/>
                <a:cs typeface="Montserrat"/>
                <a:sym typeface="Montserrat"/>
              </a:rPr>
              <a:t>The German Aerospace Center M-42 radiation detector—A new development for applications in mixed radiation fields</a:t>
            </a:r>
            <a:endParaRPr/>
          </a:p>
          <a:p>
            <a:pPr indent="0" lvl="0" marL="0" rtl="0" algn="l">
              <a:spcBef>
                <a:spcPts val="0"/>
              </a:spcBef>
              <a:spcAft>
                <a:spcPts val="0"/>
              </a:spcAft>
              <a:buNone/>
            </a:pPr>
            <a:r>
              <a:t/>
            </a:r>
            <a:endParaRPr/>
          </a:p>
        </p:txBody>
      </p:sp>
      <p:sp>
        <p:nvSpPr>
          <p:cNvPr id="228" name="Google Shape;228;gfcf2f252b4_0_3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3" name="Google Shape;96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9" name="Google Shape;96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6" name="Google Shape;97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3" name="Google Shape;98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fcf2f252b4_0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fcf2f252b4_0_2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US"/>
              <a:t>brought up possibility of flying biological samples to correlate with the radiation data.*</a:t>
            </a:r>
            <a:endParaRPr i="1"/>
          </a:p>
          <a:p>
            <a:pPr indent="0" lvl="0" marL="0" rtl="0" algn="l">
              <a:spcBef>
                <a:spcPts val="0"/>
              </a:spcBef>
              <a:spcAft>
                <a:spcPts val="0"/>
              </a:spcAft>
              <a:buClr>
                <a:schemeClr val="dk1"/>
              </a:buClr>
              <a:buSzPts val="1100"/>
              <a:buFont typeface="Arial"/>
              <a:buNone/>
            </a:pPr>
            <a:r>
              <a:rPr lang="en-US"/>
              <a:t>Sigrid Reinsch, program director of NASA Ames Space Life Sciences Training Program, suggested the 2020 cohort, virtual btw, take on the challenge as our group project.</a:t>
            </a:r>
            <a:endParaRPr/>
          </a:p>
          <a:p>
            <a:pPr indent="0" lvl="0" marL="0" rtl="0" algn="l">
              <a:spcBef>
                <a:spcPts val="0"/>
              </a:spcBef>
              <a:spcAft>
                <a:spcPts val="0"/>
              </a:spcAft>
              <a:buClr>
                <a:schemeClr val="dk1"/>
              </a:buClr>
              <a:buSzPts val="1100"/>
              <a:buFont typeface="Arial"/>
              <a:buNone/>
            </a:pPr>
            <a:r>
              <a:rPr lang="en-US"/>
              <a:t>SLSTP a dozen undergraduate students from around the country each get paired with NASA Ames mentor for summer research.*</a:t>
            </a:r>
            <a:endParaRPr/>
          </a:p>
          <a:p>
            <a:pPr indent="0" lvl="0" marL="0" rtl="0" algn="l">
              <a:spcBef>
                <a:spcPts val="0"/>
              </a:spcBef>
              <a:spcAft>
                <a:spcPts val="0"/>
              </a:spcAft>
              <a:buClr>
                <a:schemeClr val="dk1"/>
              </a:buClr>
              <a:buSzPts val="1100"/>
              <a:buFont typeface="Arial"/>
              <a:buNone/>
            </a:pPr>
            <a:r>
              <a:rPr lang="en-US"/>
              <a:t>Group project: freeform opportunity to collaborate as cohort during our brief NASA internships</a:t>
            </a:r>
            <a:endParaRPr/>
          </a:p>
          <a:p>
            <a:pPr indent="0" lvl="0" marL="0" rtl="0" algn="l">
              <a:spcBef>
                <a:spcPts val="0"/>
              </a:spcBef>
              <a:spcAft>
                <a:spcPts val="0"/>
              </a:spcAft>
              <a:buClr>
                <a:schemeClr val="dk1"/>
              </a:buClr>
              <a:buSzPts val="1100"/>
              <a:buFont typeface="Arial"/>
              <a:buNone/>
            </a:pPr>
            <a:r>
              <a:rPr lang="en-US"/>
              <a:t>*Researched, talked with experts, submitted ARIA grant proposal, which we were awarded, in March, 6 months after the summer internship ended.</a:t>
            </a:r>
            <a:br>
              <a:rPr lang="en-US"/>
            </a:br>
            <a:r>
              <a:rPr lang="en-US"/>
              <a:t>Tricky part, summer internship ends, people have school, jobs, other things to do. Some students wanted to continue, working with $50k and a flight deadline in 5 months. $50k pizza party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US"/>
              <a:t>Dosimeter image modified from </a:t>
            </a:r>
            <a:r>
              <a:rPr b="1" lang="en-US" sz="1000">
                <a:highlight>
                  <a:schemeClr val="lt1"/>
                </a:highlight>
                <a:latin typeface="Montserrat"/>
                <a:ea typeface="Montserrat"/>
                <a:cs typeface="Montserrat"/>
                <a:sym typeface="Montserrat"/>
              </a:rPr>
              <a:t>The German Aerospace Center M-42 radiation detector—A new development for applications in mixed radiation fields</a:t>
            </a:r>
            <a:endParaRPr/>
          </a:p>
        </p:txBody>
      </p:sp>
      <p:sp>
        <p:nvSpPr>
          <p:cNvPr id="242" name="Google Shape;242;gfcf2f252b4_0_2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fcf2f252b4_0_3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fcf2f252b4_0_3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US"/>
              <a:t>dozen undergraduate students from around the country each get paired with NASA Ames mentor for summer research.*</a:t>
            </a:r>
            <a:endParaRPr i="1"/>
          </a:p>
          <a:p>
            <a:pPr indent="0" lvl="0" marL="0" rtl="0" algn="l">
              <a:spcBef>
                <a:spcPts val="0"/>
              </a:spcBef>
              <a:spcAft>
                <a:spcPts val="0"/>
              </a:spcAft>
              <a:buNone/>
            </a:pPr>
            <a:r>
              <a:rPr lang="en-US"/>
              <a:t>also </a:t>
            </a:r>
            <a:r>
              <a:rPr lang="en-US"/>
              <a:t>Group project: opportunity to collaborate as cohort during our brief NASA internships</a:t>
            </a:r>
            <a:endParaRPr/>
          </a:p>
          <a:p>
            <a:pPr indent="0" lvl="0" marL="0" rtl="0" algn="l">
              <a:spcBef>
                <a:spcPts val="0"/>
              </a:spcBef>
              <a:spcAft>
                <a:spcPts val="0"/>
              </a:spcAft>
              <a:buNone/>
            </a:pPr>
            <a:r>
              <a:rPr lang="en-US"/>
              <a:t>Summer 2020 we students put together a plan and</a:t>
            </a:r>
            <a:r>
              <a:rPr lang="en-US"/>
              <a:t> *submitted ARIA grant proposal, and we were awarded!* </a:t>
            </a:r>
            <a:r>
              <a:rPr lang="en-US"/>
              <a:t>Buuut, we found out in March, half a year after the summer internship ended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Dosimeter image modified from </a:t>
            </a:r>
            <a:r>
              <a:rPr b="1" lang="en-US" sz="1000">
                <a:highlight>
                  <a:srgbClr val="FFFFFF"/>
                </a:highlight>
                <a:latin typeface="Montserrat"/>
                <a:ea typeface="Montserrat"/>
                <a:cs typeface="Montserrat"/>
                <a:sym typeface="Montserrat"/>
              </a:rPr>
              <a:t>The German Aerospace Center M-42 radiation detector—A new development for applications in mixed radiation fields</a:t>
            </a:r>
            <a:endParaRPr/>
          </a:p>
          <a:p>
            <a:pPr indent="0" lvl="0" marL="0" rtl="0" algn="l">
              <a:spcBef>
                <a:spcPts val="0"/>
              </a:spcBef>
              <a:spcAft>
                <a:spcPts val="0"/>
              </a:spcAft>
              <a:buNone/>
            </a:pPr>
            <a:r>
              <a:t/>
            </a:r>
            <a:endParaRPr/>
          </a:p>
        </p:txBody>
      </p:sp>
      <p:sp>
        <p:nvSpPr>
          <p:cNvPr id="260" name="Google Shape;260;gfcf2f252b4_0_3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fcf2f252b4_0_3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fcf2f252b4_0_3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i="1" lang="en-US"/>
              <a:t>also Group project: opportunity to collaborate as cohort during our brief NASA internships</a:t>
            </a:r>
            <a:endParaRPr i="1"/>
          </a:p>
          <a:p>
            <a:pPr indent="0" lvl="0" marL="0" rtl="0" algn="l">
              <a:spcBef>
                <a:spcPts val="0"/>
              </a:spcBef>
              <a:spcAft>
                <a:spcPts val="0"/>
              </a:spcAft>
              <a:buNone/>
            </a:pPr>
            <a:r>
              <a:rPr i="1" lang="en-US"/>
              <a:t>Summer 2020 we students put together a plan and </a:t>
            </a:r>
            <a:r>
              <a:rPr lang="en-US"/>
              <a:t>*submitted ARIA grant proposal, which we were awarded*! Buuut, we found out in March, half a year after the summer internship ended. Only some students could continue working, school, jobs. </a:t>
            </a:r>
            <a:endParaRPr/>
          </a:p>
          <a:p>
            <a:pPr indent="0" lvl="0" marL="0" rtl="0" algn="l">
              <a:spcBef>
                <a:spcPts val="0"/>
              </a:spcBef>
              <a:spcAft>
                <a:spcPts val="0"/>
              </a:spcAft>
              <a:buNone/>
            </a:pPr>
            <a:r>
              <a:rPr lang="en-US"/>
              <a:t>Suffice to say, threw a $50k pizza party for those of us who stayed 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Dosimeter image modified from </a:t>
            </a:r>
            <a:r>
              <a:rPr b="1" lang="en-US" sz="1000">
                <a:highlight>
                  <a:srgbClr val="FFFFFF"/>
                </a:highlight>
                <a:latin typeface="Montserrat"/>
                <a:ea typeface="Montserrat"/>
                <a:cs typeface="Montserrat"/>
                <a:sym typeface="Montserrat"/>
              </a:rPr>
              <a:t>The German Aerospace Center M-42 radiation detector—A new development for applications in mixed radiation fields</a:t>
            </a:r>
            <a:endParaRPr/>
          </a:p>
          <a:p>
            <a:pPr indent="0" lvl="0" marL="0" rtl="0" algn="l">
              <a:spcBef>
                <a:spcPts val="0"/>
              </a:spcBef>
              <a:spcAft>
                <a:spcPts val="0"/>
              </a:spcAft>
              <a:buNone/>
            </a:pPr>
            <a:r>
              <a:t/>
            </a:r>
            <a:endParaRPr/>
          </a:p>
        </p:txBody>
      </p:sp>
      <p:sp>
        <p:nvSpPr>
          <p:cNvPr id="279" name="Google Shape;279;gfcf2f252b4_0_39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f78fb866b1_0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f78fb866b1_0_1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Why it’s actually interesting to fly biology in stratosphere. Mars analog environment.</a:t>
            </a:r>
            <a:endParaRPr/>
          </a:p>
          <a:p>
            <a:pPr indent="0" lvl="0" marL="0" rtl="0" algn="l">
              <a:spcBef>
                <a:spcPts val="0"/>
              </a:spcBef>
              <a:spcAft>
                <a:spcPts val="0"/>
              </a:spcAft>
              <a:buNone/>
            </a:pPr>
            <a:r>
              <a:rPr lang="en-US"/>
              <a:t>Table compares temperature, pressure, ionizing, and ultraviolet radiation on surface of earth, the stratosphere, and surface of Mars. Stratosphere and Mars are cold, low pressure, and high radiation, though ionizing radiation isn’t objectively that high compared to deep space, why we can’t use brookhaven beams like probiotic presentation before me. Beams can’t give that low level radiation.</a:t>
            </a:r>
            <a:endParaRPr/>
          </a:p>
          <a:p>
            <a:pPr indent="0" lvl="0" marL="0" rtl="0" algn="l">
              <a:spcBef>
                <a:spcPts val="0"/>
              </a:spcBef>
              <a:spcAft>
                <a:spcPts val="0"/>
              </a:spcAft>
              <a:buNone/>
            </a:pPr>
            <a:r>
              <a:rPr lang="en-US"/>
              <a:t>Also why long duration aircraft is useful, low level, long duration, want to see effects.</a:t>
            </a:r>
            <a:endParaRPr/>
          </a:p>
          <a:p>
            <a:pPr indent="0" lvl="0" marL="0" rtl="0" algn="l">
              <a:spcBef>
                <a:spcPts val="0"/>
              </a:spcBef>
              <a:spcAft>
                <a:spcPts val="0"/>
              </a:spcAft>
              <a:buNone/>
            </a:pPr>
            <a:r>
              <a:rPr lang="en-US"/>
              <a:t>Could be relevant for planetary protection, microbial biotech development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get to design a microbial experiment for this mars analog stratosphere environment and also to construct payload carrier that can integrate into the Swift HALE aircraft, could to be used by other investigators for long duration access to mars analog environment</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200"/>
              <a:buFont typeface="Calibri"/>
              <a:buNone/>
            </a:pPr>
            <a:r>
              <a:rPr lang="en-US"/>
              <a:t>Familiar with MarsBox, Ames balloon experiment by David Smith; short duration in this environment, hours, rather than weeks.</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table sources: </a:t>
            </a:r>
            <a:r>
              <a:rPr lang="en-US" u="sng">
                <a:solidFill>
                  <a:schemeClr val="hlink"/>
                </a:solidFill>
                <a:hlinkClick r:id="rId2"/>
              </a:rPr>
              <a:t>https://docs.google.com/document/d/1KKIEAnFj5RocXnlUfs7v2LflPIuRKFw-/edit#heading=h.gjdgxs</a:t>
            </a:r>
            <a:endParaRPr/>
          </a:p>
          <a:p>
            <a:pPr indent="0" lvl="0" marL="0" rtl="0" algn="l">
              <a:spcBef>
                <a:spcPts val="0"/>
              </a:spcBef>
              <a:spcAft>
                <a:spcPts val="0"/>
              </a:spcAft>
              <a:buClr>
                <a:schemeClr val="dk1"/>
              </a:buClr>
              <a:buSzPts val="1200"/>
              <a:buFont typeface="Calibri"/>
              <a:buNone/>
            </a:pPr>
            <a:r>
              <a:rPr lang="en-US"/>
              <a:t>MarsBox has slightly different mars #s: https://drive.google.com/drive/u/6/search?q=mars%20uv</a:t>
            </a:r>
            <a:endParaRPr/>
          </a:p>
          <a:p>
            <a:pPr indent="0" lvl="0" marL="0" rtl="0" algn="l">
              <a:spcBef>
                <a:spcPts val="0"/>
              </a:spcBef>
              <a:spcAft>
                <a:spcPts val="0"/>
              </a:spcAft>
              <a:buNone/>
            </a:pPr>
            <a:r>
              <a:t/>
            </a:r>
            <a:endParaRPr/>
          </a:p>
        </p:txBody>
      </p:sp>
      <p:sp>
        <p:nvSpPr>
          <p:cNvPr id="300" name="Google Shape;300;gf78fb866b1_0_19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spTree>
      <p:nvGrpSpPr>
        <p:cNvPr id="18" name="Shape 18"/>
        <p:cNvGrpSpPr/>
        <p:nvPr/>
      </p:nvGrpSpPr>
      <p:grpSpPr>
        <a:xfrm>
          <a:off x="0" y="0"/>
          <a:ext cx="0" cy="0"/>
          <a:chOff x="0" y="0"/>
          <a:chExt cx="0" cy="0"/>
        </a:xfrm>
      </p:grpSpPr>
      <p:pic>
        <p:nvPicPr>
          <p:cNvPr descr="A picture containing table, indoor, sitting, blue&#10;&#10;Description automatically generated" id="19" name="Google Shape;19;p2"/>
          <p:cNvPicPr preferRelativeResize="0"/>
          <p:nvPr/>
        </p:nvPicPr>
        <p:blipFill rotWithShape="1">
          <a:blip r:embed="rId2">
            <a:alphaModFix/>
          </a:blip>
          <a:srcRect b="0" l="0" r="0" t="0"/>
          <a:stretch/>
        </p:blipFill>
        <p:spPr>
          <a:xfrm>
            <a:off x="-32084" y="-32084"/>
            <a:ext cx="12322048" cy="6931152"/>
          </a:xfrm>
          <a:prstGeom prst="rect">
            <a:avLst/>
          </a:prstGeom>
          <a:noFill/>
          <a:ln>
            <a:noFill/>
          </a:ln>
        </p:spPr>
      </p:pic>
      <p:grpSp>
        <p:nvGrpSpPr>
          <p:cNvPr id="20" name="Google Shape;20;p2"/>
          <p:cNvGrpSpPr/>
          <p:nvPr/>
        </p:nvGrpSpPr>
        <p:grpSpPr>
          <a:xfrm>
            <a:off x="-489819" y="-32084"/>
            <a:ext cx="3197522" cy="6931152"/>
            <a:chOff x="-473777" y="-18943"/>
            <a:chExt cx="3197522" cy="6876906"/>
          </a:xfrm>
        </p:grpSpPr>
        <p:sp>
          <p:nvSpPr>
            <p:cNvPr id="21" name="Google Shape;21;p2"/>
            <p:cNvSpPr/>
            <p:nvPr/>
          </p:nvSpPr>
          <p:spPr>
            <a:xfrm>
              <a:off x="-473777" y="-18943"/>
              <a:ext cx="3197522" cy="6152517"/>
            </a:xfrm>
            <a:custGeom>
              <a:rect b="b" l="l" r="r" t="t"/>
              <a:pathLst>
                <a:path extrusionOk="0" h="1936" w="1003">
                  <a:moveTo>
                    <a:pt x="370" y="0"/>
                  </a:moveTo>
                  <a:cubicBezTo>
                    <a:pt x="153" y="463"/>
                    <a:pt x="47" y="1140"/>
                    <a:pt x="561" y="1936"/>
                  </a:cubicBezTo>
                  <a:cubicBezTo>
                    <a:pt x="561" y="1936"/>
                    <a:pt x="0" y="907"/>
                    <a:pt x="1003" y="3"/>
                  </a:cubicBezTo>
                  <a:lnTo>
                    <a:pt x="370" y="0"/>
                  </a:lnTo>
                  <a:close/>
                </a:path>
              </a:pathLst>
            </a:custGeom>
            <a:gradFill>
              <a:gsLst>
                <a:gs pos="0">
                  <a:srgbClr val="0474B2"/>
                </a:gs>
                <a:gs pos="41000">
                  <a:srgbClr val="31A66C"/>
                </a:gs>
                <a:gs pos="97000">
                  <a:srgbClr val="0076B3"/>
                </a:gs>
                <a:gs pos="100000">
                  <a:srgbClr val="0076B3"/>
                </a:gs>
              </a:gsLst>
              <a:lin ang="162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 name="Google Shape;22;p2"/>
            <p:cNvSpPr/>
            <p:nvPr/>
          </p:nvSpPr>
          <p:spPr>
            <a:xfrm>
              <a:off x="-14253" y="-9370"/>
              <a:ext cx="1913089" cy="6867333"/>
            </a:xfrm>
            <a:custGeom>
              <a:rect b="b" l="l" r="r" t="t"/>
              <a:pathLst>
                <a:path extrusionOk="0" h="2161" w="60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0075B7"/>
                </a:gs>
                <a:gs pos="66000">
                  <a:srgbClr val="31A66C"/>
                </a:gs>
                <a:gs pos="100000">
                  <a:srgbClr val="0075B7"/>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extLst>
    <p:ext uri="{DCECCB84-F9BA-43D5-87BE-67443E8EF086}">
      <p15:sldGuideLst>
        <p15:guide id="1" orient="horz" pos="2160">
          <p15:clr>
            <a:srgbClr val="FBAE40"/>
          </p15:clr>
        </p15:guide>
        <p15:guide id="2" pos="1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p:cSld name="1_Title and Content">
    <p:spTree>
      <p:nvGrpSpPr>
        <p:cNvPr id="99" name="Shape 99"/>
        <p:cNvGrpSpPr/>
        <p:nvPr/>
      </p:nvGrpSpPr>
      <p:grpSpPr>
        <a:xfrm>
          <a:off x="0" y="0"/>
          <a:ext cx="0" cy="0"/>
          <a:chOff x="0" y="0"/>
          <a:chExt cx="0" cy="0"/>
        </a:xfrm>
      </p:grpSpPr>
      <p:pic>
        <p:nvPicPr>
          <p:cNvPr id="100" name="Google Shape;100;p11"/>
          <p:cNvPicPr preferRelativeResize="0"/>
          <p:nvPr/>
        </p:nvPicPr>
        <p:blipFill rotWithShape="1">
          <a:blip r:embed="rId2">
            <a:alphaModFix/>
          </a:blip>
          <a:srcRect b="0" l="0" r="0" t="0"/>
          <a:stretch/>
        </p:blipFill>
        <p:spPr>
          <a:xfrm>
            <a:off x="-16475" y="-25214"/>
            <a:ext cx="2838136" cy="6931152"/>
          </a:xfrm>
          <a:prstGeom prst="rect">
            <a:avLst/>
          </a:prstGeom>
          <a:noFill/>
          <a:ln>
            <a:noFill/>
          </a:ln>
        </p:spPr>
      </p:pic>
      <p:sp>
        <p:nvSpPr>
          <p:cNvPr id="101" name="Google Shape;101;p11"/>
          <p:cNvSpPr/>
          <p:nvPr/>
        </p:nvSpPr>
        <p:spPr>
          <a:xfrm>
            <a:off x="-57413" y="-41690"/>
            <a:ext cx="12362688" cy="6933422"/>
          </a:xfrm>
          <a:custGeom>
            <a:rect b="b" l="l" r="r" t="t"/>
            <a:pathLst>
              <a:path extrusionOk="0" h="10034" w="11435">
                <a:moveTo>
                  <a:pt x="2575" y="34"/>
                </a:moveTo>
                <a:cubicBezTo>
                  <a:pt x="-402" y="4217"/>
                  <a:pt x="1266" y="8979"/>
                  <a:pt x="1266" y="8979"/>
                </a:cubicBezTo>
                <a:cubicBezTo>
                  <a:pt x="-256" y="5305"/>
                  <a:pt x="52" y="2181"/>
                  <a:pt x="690" y="39"/>
                </a:cubicBezTo>
                <a:cubicBezTo>
                  <a:pt x="693" y="34"/>
                  <a:pt x="420" y="39"/>
                  <a:pt x="420" y="39"/>
                </a:cubicBezTo>
                <a:cubicBezTo>
                  <a:pt x="-826" y="4953"/>
                  <a:pt x="1103" y="8840"/>
                  <a:pt x="1103" y="8840"/>
                </a:cubicBezTo>
                <a:cubicBezTo>
                  <a:pt x="1337" y="9289"/>
                  <a:pt x="1572" y="9682"/>
                  <a:pt x="1809" y="10034"/>
                </a:cubicBezTo>
                <a:lnTo>
                  <a:pt x="11424" y="10034"/>
                </a:lnTo>
                <a:cubicBezTo>
                  <a:pt x="11424" y="34"/>
                  <a:pt x="11435" y="0"/>
                  <a:pt x="11435" y="0"/>
                </a:cubicBezTo>
                <a:lnTo>
                  <a:pt x="2575" y="3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11"/>
          <p:cNvSpPr txBox="1"/>
          <p:nvPr>
            <p:ph type="title"/>
          </p:nvPr>
        </p:nvSpPr>
        <p:spPr>
          <a:xfrm>
            <a:off x="2328422" y="457813"/>
            <a:ext cx="9618296" cy="6463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001D56"/>
              </a:buClr>
              <a:buSzPts val="4000"/>
              <a:buFont typeface="Arial"/>
              <a:buNone/>
              <a:defRPr>
                <a:solidFill>
                  <a:srgbClr val="001D5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11"/>
          <p:cNvSpPr txBox="1"/>
          <p:nvPr>
            <p:ph idx="1" type="body"/>
          </p:nvPr>
        </p:nvSpPr>
        <p:spPr>
          <a:xfrm>
            <a:off x="2328423" y="1405330"/>
            <a:ext cx="9618296" cy="1681486"/>
          </a:xfrm>
          <a:prstGeom prst="rect">
            <a:avLst/>
          </a:prstGeom>
          <a:noFill/>
          <a:ln>
            <a:noFill/>
          </a:ln>
        </p:spPr>
        <p:txBody>
          <a:bodyPr anchorCtr="0" anchor="t" bIns="45700" lIns="91425" spcFirstLastPara="1" rIns="91425" wrap="square" tIns="45700">
            <a:spAutoFit/>
          </a:bodyPr>
          <a:lstStyle>
            <a:lvl1pPr indent="-355600" lvl="0" marL="457200" algn="l">
              <a:lnSpc>
                <a:spcPct val="100000"/>
              </a:lnSpc>
              <a:spcBef>
                <a:spcPts val="1000"/>
              </a:spcBef>
              <a:spcAft>
                <a:spcPts val="0"/>
              </a:spcAft>
              <a:buClr>
                <a:schemeClr val="dk1"/>
              </a:buClr>
              <a:buSzPts val="2000"/>
              <a:buFont typeface="Arial"/>
              <a:buChar char="•"/>
              <a:defRPr b="1" sz="2000"/>
            </a:lvl1pPr>
            <a:lvl2pPr indent="-355600" lvl="1" marL="914400" algn="l">
              <a:lnSpc>
                <a:spcPct val="90000"/>
              </a:lnSpc>
              <a:spcBef>
                <a:spcPts val="500"/>
              </a:spcBef>
              <a:spcAft>
                <a:spcPts val="0"/>
              </a:spcAft>
              <a:buClr>
                <a:schemeClr val="dk1"/>
              </a:buClr>
              <a:buSzPts val="2000"/>
              <a:buFont typeface="Arial"/>
              <a:buChar char="‒"/>
              <a:defRPr sz="2000"/>
            </a:lvl2pPr>
            <a:lvl3pPr indent="-342900" lvl="2" marL="1371600" algn="l">
              <a:lnSpc>
                <a:spcPct val="90000"/>
              </a:lnSpc>
              <a:spcBef>
                <a:spcPts val="500"/>
              </a:spcBef>
              <a:spcAft>
                <a:spcPts val="0"/>
              </a:spcAft>
              <a:buClr>
                <a:schemeClr val="dk1"/>
              </a:buClr>
              <a:buSzPts val="1800"/>
              <a:buFont typeface="Arial"/>
              <a:buChar char="•"/>
              <a:defRPr sz="1800"/>
            </a:lvl3pPr>
            <a:lvl4pPr indent="-330200" lvl="3" marL="1828800" algn="l">
              <a:lnSpc>
                <a:spcPct val="90000"/>
              </a:lnSpc>
              <a:spcBef>
                <a:spcPts val="500"/>
              </a:spcBef>
              <a:spcAft>
                <a:spcPts val="0"/>
              </a:spcAft>
              <a:buClr>
                <a:schemeClr val="dk1"/>
              </a:buClr>
              <a:buSzPts val="1600"/>
              <a:buFont typeface="Arial"/>
              <a:buChar char="‒"/>
              <a:defRPr sz="1600"/>
            </a:lvl4pPr>
            <a:lvl5pPr indent="-330200" lvl="4" marL="2286000" algn="l">
              <a:lnSpc>
                <a:spcPct val="90000"/>
              </a:lnSpc>
              <a:spcBef>
                <a:spcPts val="500"/>
              </a:spcBef>
              <a:spcAft>
                <a:spcPts val="0"/>
              </a:spcAft>
              <a:buClr>
                <a:schemeClr val="dk1"/>
              </a:buClr>
              <a:buSzPts val="1600"/>
              <a:buFont typeface="Arial"/>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11"/>
          <p:cNvSpPr txBox="1"/>
          <p:nvPr>
            <p:ph idx="10" type="dt"/>
          </p:nvPr>
        </p:nvSpPr>
        <p:spPr>
          <a:xfrm>
            <a:off x="93481" y="6449232"/>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00206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1"/>
          <p:cNvSpPr txBox="1"/>
          <p:nvPr>
            <p:ph idx="11" type="ftr"/>
          </p:nvPr>
        </p:nvSpPr>
        <p:spPr>
          <a:xfrm>
            <a:off x="4038600" y="6449233"/>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00206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1"/>
          <p:cNvSpPr txBox="1"/>
          <p:nvPr>
            <p:ph idx="12" type="sldNum"/>
          </p:nvPr>
        </p:nvSpPr>
        <p:spPr>
          <a:xfrm>
            <a:off x="9355319" y="6449233"/>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002067"/>
                </a:solidFill>
                <a:latin typeface="Arial"/>
                <a:ea typeface="Arial"/>
                <a:cs typeface="Arial"/>
                <a:sym typeface="Arial"/>
              </a:defRPr>
            </a:lvl1pPr>
            <a:lvl2pPr indent="0" lvl="1" marL="0" algn="r">
              <a:spcBef>
                <a:spcPts val="0"/>
              </a:spcBef>
              <a:buNone/>
              <a:defRPr sz="1200">
                <a:solidFill>
                  <a:srgbClr val="002067"/>
                </a:solidFill>
                <a:latin typeface="Arial"/>
                <a:ea typeface="Arial"/>
                <a:cs typeface="Arial"/>
                <a:sym typeface="Arial"/>
              </a:defRPr>
            </a:lvl2pPr>
            <a:lvl3pPr indent="0" lvl="2" marL="0" algn="r">
              <a:spcBef>
                <a:spcPts val="0"/>
              </a:spcBef>
              <a:buNone/>
              <a:defRPr sz="1200">
                <a:solidFill>
                  <a:srgbClr val="002067"/>
                </a:solidFill>
                <a:latin typeface="Arial"/>
                <a:ea typeface="Arial"/>
                <a:cs typeface="Arial"/>
                <a:sym typeface="Arial"/>
              </a:defRPr>
            </a:lvl3pPr>
            <a:lvl4pPr indent="0" lvl="3" marL="0" algn="r">
              <a:spcBef>
                <a:spcPts val="0"/>
              </a:spcBef>
              <a:buNone/>
              <a:defRPr sz="1200">
                <a:solidFill>
                  <a:srgbClr val="002067"/>
                </a:solidFill>
                <a:latin typeface="Arial"/>
                <a:ea typeface="Arial"/>
                <a:cs typeface="Arial"/>
                <a:sym typeface="Arial"/>
              </a:defRPr>
            </a:lvl4pPr>
            <a:lvl5pPr indent="0" lvl="4" marL="0" algn="r">
              <a:spcBef>
                <a:spcPts val="0"/>
              </a:spcBef>
              <a:buNone/>
              <a:defRPr sz="1200">
                <a:solidFill>
                  <a:srgbClr val="002067"/>
                </a:solidFill>
                <a:latin typeface="Arial"/>
                <a:ea typeface="Arial"/>
                <a:cs typeface="Arial"/>
                <a:sym typeface="Arial"/>
              </a:defRPr>
            </a:lvl5pPr>
            <a:lvl6pPr indent="0" lvl="5" marL="0" algn="r">
              <a:spcBef>
                <a:spcPts val="0"/>
              </a:spcBef>
              <a:buNone/>
              <a:defRPr sz="1200">
                <a:solidFill>
                  <a:srgbClr val="002067"/>
                </a:solidFill>
                <a:latin typeface="Arial"/>
                <a:ea typeface="Arial"/>
                <a:cs typeface="Arial"/>
                <a:sym typeface="Arial"/>
              </a:defRPr>
            </a:lvl6pPr>
            <a:lvl7pPr indent="0" lvl="6" marL="0" algn="r">
              <a:spcBef>
                <a:spcPts val="0"/>
              </a:spcBef>
              <a:buNone/>
              <a:defRPr sz="1200">
                <a:solidFill>
                  <a:srgbClr val="002067"/>
                </a:solidFill>
                <a:latin typeface="Arial"/>
                <a:ea typeface="Arial"/>
                <a:cs typeface="Arial"/>
                <a:sym typeface="Arial"/>
              </a:defRPr>
            </a:lvl7pPr>
            <a:lvl8pPr indent="0" lvl="7" marL="0" algn="r">
              <a:spcBef>
                <a:spcPts val="0"/>
              </a:spcBef>
              <a:buNone/>
              <a:defRPr sz="1200">
                <a:solidFill>
                  <a:srgbClr val="002067"/>
                </a:solidFill>
                <a:latin typeface="Arial"/>
                <a:ea typeface="Arial"/>
                <a:cs typeface="Arial"/>
                <a:sym typeface="Arial"/>
              </a:defRPr>
            </a:lvl8pPr>
            <a:lvl9pPr indent="0" lvl="8" marL="0" algn="r">
              <a:spcBef>
                <a:spcPts val="0"/>
              </a:spcBef>
              <a:buNone/>
              <a:defRPr sz="1200">
                <a:solidFill>
                  <a:srgbClr val="00206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07" name="Shape 107"/>
        <p:cNvGrpSpPr/>
        <p:nvPr/>
      </p:nvGrpSpPr>
      <p:grpSpPr>
        <a:xfrm>
          <a:off x="0" y="0"/>
          <a:ext cx="0" cy="0"/>
          <a:chOff x="0" y="0"/>
          <a:chExt cx="0" cy="0"/>
        </a:xfrm>
      </p:grpSpPr>
      <p:sp>
        <p:nvSpPr>
          <p:cNvPr id="108" name="Google Shape;108;p12"/>
          <p:cNvSpPr txBox="1"/>
          <p:nvPr>
            <p:ph type="title"/>
          </p:nvPr>
        </p:nvSpPr>
        <p:spPr>
          <a:xfrm>
            <a:off x="4745680" y="457813"/>
            <a:ext cx="7187819" cy="6463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001D56"/>
              </a:buClr>
              <a:buSzPts val="4000"/>
              <a:buFont typeface="Arial"/>
              <a:buNone/>
              <a:defRPr>
                <a:solidFill>
                  <a:srgbClr val="001D5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12"/>
          <p:cNvSpPr txBox="1"/>
          <p:nvPr>
            <p:ph idx="1" type="body"/>
          </p:nvPr>
        </p:nvSpPr>
        <p:spPr>
          <a:xfrm>
            <a:off x="4745680" y="1321920"/>
            <a:ext cx="7187820" cy="1681486"/>
          </a:xfrm>
          <a:prstGeom prst="rect">
            <a:avLst/>
          </a:prstGeom>
          <a:noFill/>
          <a:ln>
            <a:noFill/>
          </a:ln>
        </p:spPr>
        <p:txBody>
          <a:bodyPr anchorCtr="0" anchor="t" bIns="45700" lIns="91425" spcFirstLastPara="1" rIns="91425" wrap="square" tIns="45700">
            <a:spAutoFit/>
          </a:bodyPr>
          <a:lstStyle>
            <a:lvl1pPr indent="-355600" lvl="0" marL="457200" algn="l">
              <a:lnSpc>
                <a:spcPct val="100000"/>
              </a:lnSpc>
              <a:spcBef>
                <a:spcPts val="1000"/>
              </a:spcBef>
              <a:spcAft>
                <a:spcPts val="0"/>
              </a:spcAft>
              <a:buClr>
                <a:schemeClr val="dk1"/>
              </a:buClr>
              <a:buSzPts val="2000"/>
              <a:buFont typeface="Arial"/>
              <a:buChar char="•"/>
              <a:defRPr b="1" sz="2000"/>
            </a:lvl1pPr>
            <a:lvl2pPr indent="-355600" lvl="1" marL="914400" algn="l">
              <a:lnSpc>
                <a:spcPct val="90000"/>
              </a:lnSpc>
              <a:spcBef>
                <a:spcPts val="500"/>
              </a:spcBef>
              <a:spcAft>
                <a:spcPts val="0"/>
              </a:spcAft>
              <a:buClr>
                <a:schemeClr val="dk1"/>
              </a:buClr>
              <a:buSzPts val="2000"/>
              <a:buFont typeface="Arial"/>
              <a:buChar char="‒"/>
              <a:defRPr sz="2000"/>
            </a:lvl2pPr>
            <a:lvl3pPr indent="-342900" lvl="2" marL="1371600" algn="l">
              <a:lnSpc>
                <a:spcPct val="90000"/>
              </a:lnSpc>
              <a:spcBef>
                <a:spcPts val="500"/>
              </a:spcBef>
              <a:spcAft>
                <a:spcPts val="0"/>
              </a:spcAft>
              <a:buClr>
                <a:schemeClr val="dk1"/>
              </a:buClr>
              <a:buSzPts val="1800"/>
              <a:buFont typeface="Arial"/>
              <a:buChar char="•"/>
              <a:defRPr sz="1800"/>
            </a:lvl3pPr>
            <a:lvl4pPr indent="-330200" lvl="3" marL="1828800" algn="l">
              <a:lnSpc>
                <a:spcPct val="90000"/>
              </a:lnSpc>
              <a:spcBef>
                <a:spcPts val="500"/>
              </a:spcBef>
              <a:spcAft>
                <a:spcPts val="0"/>
              </a:spcAft>
              <a:buClr>
                <a:schemeClr val="dk1"/>
              </a:buClr>
              <a:buSzPts val="1600"/>
              <a:buFont typeface="Arial"/>
              <a:buChar char="‒"/>
              <a:defRPr sz="1600"/>
            </a:lvl4pPr>
            <a:lvl5pPr indent="-330200" lvl="4" marL="2286000" algn="l">
              <a:lnSpc>
                <a:spcPct val="90000"/>
              </a:lnSpc>
              <a:spcBef>
                <a:spcPts val="500"/>
              </a:spcBef>
              <a:spcAft>
                <a:spcPts val="0"/>
              </a:spcAft>
              <a:buClr>
                <a:schemeClr val="dk1"/>
              </a:buClr>
              <a:buSzPts val="1600"/>
              <a:buFont typeface="Arial"/>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12"/>
          <p:cNvSpPr txBox="1"/>
          <p:nvPr>
            <p:ph idx="10" type="dt"/>
          </p:nvPr>
        </p:nvSpPr>
        <p:spPr>
          <a:xfrm>
            <a:off x="93481" y="6449233"/>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001D5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2"/>
          <p:cNvSpPr txBox="1"/>
          <p:nvPr>
            <p:ph idx="11" type="ftr"/>
          </p:nvPr>
        </p:nvSpPr>
        <p:spPr>
          <a:xfrm>
            <a:off x="4038600" y="6449233"/>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001D5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2"/>
          <p:cNvSpPr txBox="1"/>
          <p:nvPr>
            <p:ph idx="12" type="sldNum"/>
          </p:nvPr>
        </p:nvSpPr>
        <p:spPr>
          <a:xfrm>
            <a:off x="9351955" y="6449233"/>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001D56"/>
                </a:solidFill>
                <a:latin typeface="Arial"/>
                <a:ea typeface="Arial"/>
                <a:cs typeface="Arial"/>
                <a:sym typeface="Arial"/>
              </a:defRPr>
            </a:lvl1pPr>
            <a:lvl2pPr indent="0" lvl="1" marL="0" algn="r">
              <a:spcBef>
                <a:spcPts val="0"/>
              </a:spcBef>
              <a:buNone/>
              <a:defRPr sz="1200">
                <a:solidFill>
                  <a:srgbClr val="001D56"/>
                </a:solidFill>
                <a:latin typeface="Arial"/>
                <a:ea typeface="Arial"/>
                <a:cs typeface="Arial"/>
                <a:sym typeface="Arial"/>
              </a:defRPr>
            </a:lvl2pPr>
            <a:lvl3pPr indent="0" lvl="2" marL="0" algn="r">
              <a:spcBef>
                <a:spcPts val="0"/>
              </a:spcBef>
              <a:buNone/>
              <a:defRPr sz="1200">
                <a:solidFill>
                  <a:srgbClr val="001D56"/>
                </a:solidFill>
                <a:latin typeface="Arial"/>
                <a:ea typeface="Arial"/>
                <a:cs typeface="Arial"/>
                <a:sym typeface="Arial"/>
              </a:defRPr>
            </a:lvl3pPr>
            <a:lvl4pPr indent="0" lvl="3" marL="0" algn="r">
              <a:spcBef>
                <a:spcPts val="0"/>
              </a:spcBef>
              <a:buNone/>
              <a:defRPr sz="1200">
                <a:solidFill>
                  <a:srgbClr val="001D56"/>
                </a:solidFill>
                <a:latin typeface="Arial"/>
                <a:ea typeface="Arial"/>
                <a:cs typeface="Arial"/>
                <a:sym typeface="Arial"/>
              </a:defRPr>
            </a:lvl4pPr>
            <a:lvl5pPr indent="0" lvl="4" marL="0" algn="r">
              <a:spcBef>
                <a:spcPts val="0"/>
              </a:spcBef>
              <a:buNone/>
              <a:defRPr sz="1200">
                <a:solidFill>
                  <a:srgbClr val="001D56"/>
                </a:solidFill>
                <a:latin typeface="Arial"/>
                <a:ea typeface="Arial"/>
                <a:cs typeface="Arial"/>
                <a:sym typeface="Arial"/>
              </a:defRPr>
            </a:lvl5pPr>
            <a:lvl6pPr indent="0" lvl="5" marL="0" algn="r">
              <a:spcBef>
                <a:spcPts val="0"/>
              </a:spcBef>
              <a:buNone/>
              <a:defRPr sz="1200">
                <a:solidFill>
                  <a:srgbClr val="001D56"/>
                </a:solidFill>
                <a:latin typeface="Arial"/>
                <a:ea typeface="Arial"/>
                <a:cs typeface="Arial"/>
                <a:sym typeface="Arial"/>
              </a:defRPr>
            </a:lvl6pPr>
            <a:lvl7pPr indent="0" lvl="6" marL="0" algn="r">
              <a:spcBef>
                <a:spcPts val="0"/>
              </a:spcBef>
              <a:buNone/>
              <a:defRPr sz="1200">
                <a:solidFill>
                  <a:srgbClr val="001D56"/>
                </a:solidFill>
                <a:latin typeface="Arial"/>
                <a:ea typeface="Arial"/>
                <a:cs typeface="Arial"/>
                <a:sym typeface="Arial"/>
              </a:defRPr>
            </a:lvl7pPr>
            <a:lvl8pPr indent="0" lvl="7" marL="0" algn="r">
              <a:spcBef>
                <a:spcPts val="0"/>
              </a:spcBef>
              <a:buNone/>
              <a:defRPr sz="1200">
                <a:solidFill>
                  <a:srgbClr val="001D56"/>
                </a:solidFill>
                <a:latin typeface="Arial"/>
                <a:ea typeface="Arial"/>
                <a:cs typeface="Arial"/>
                <a:sym typeface="Arial"/>
              </a:defRPr>
            </a:lvl8pPr>
            <a:lvl9pPr indent="0" lvl="8" marL="0" algn="r">
              <a:spcBef>
                <a:spcPts val="0"/>
              </a:spcBef>
              <a:buNone/>
              <a:defRPr sz="1200">
                <a:solidFill>
                  <a:srgbClr val="001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showMasterSp="0">
  <p:cSld name="2_Title and Content">
    <p:spTree>
      <p:nvGrpSpPr>
        <p:cNvPr id="113" name="Shape 113"/>
        <p:cNvGrpSpPr/>
        <p:nvPr/>
      </p:nvGrpSpPr>
      <p:grpSpPr>
        <a:xfrm>
          <a:off x="0" y="0"/>
          <a:ext cx="0" cy="0"/>
          <a:chOff x="0" y="0"/>
          <a:chExt cx="0" cy="0"/>
        </a:xfrm>
      </p:grpSpPr>
      <p:grpSp>
        <p:nvGrpSpPr>
          <p:cNvPr id="114" name="Google Shape;114;p13"/>
          <p:cNvGrpSpPr/>
          <p:nvPr/>
        </p:nvGrpSpPr>
        <p:grpSpPr>
          <a:xfrm>
            <a:off x="-473777" y="-26508"/>
            <a:ext cx="3222745" cy="6931152"/>
            <a:chOff x="-473777" y="-18943"/>
            <a:chExt cx="3197522" cy="6876906"/>
          </a:xfrm>
        </p:grpSpPr>
        <p:sp>
          <p:nvSpPr>
            <p:cNvPr id="115" name="Google Shape;115;p13"/>
            <p:cNvSpPr/>
            <p:nvPr/>
          </p:nvSpPr>
          <p:spPr>
            <a:xfrm>
              <a:off x="-473777" y="-18943"/>
              <a:ext cx="3197522" cy="6152517"/>
            </a:xfrm>
            <a:custGeom>
              <a:rect b="b" l="l" r="r" t="t"/>
              <a:pathLst>
                <a:path extrusionOk="0" h="1936" w="1003">
                  <a:moveTo>
                    <a:pt x="370" y="0"/>
                  </a:moveTo>
                  <a:cubicBezTo>
                    <a:pt x="153" y="463"/>
                    <a:pt x="47" y="1140"/>
                    <a:pt x="561" y="1936"/>
                  </a:cubicBezTo>
                  <a:cubicBezTo>
                    <a:pt x="561" y="1936"/>
                    <a:pt x="0" y="907"/>
                    <a:pt x="1003" y="3"/>
                  </a:cubicBezTo>
                  <a:lnTo>
                    <a:pt x="370" y="0"/>
                  </a:lnTo>
                  <a:close/>
                </a:path>
              </a:pathLst>
            </a:custGeom>
            <a:gradFill>
              <a:gsLst>
                <a:gs pos="0">
                  <a:srgbClr val="0474B2"/>
                </a:gs>
                <a:gs pos="41000">
                  <a:srgbClr val="31A66C"/>
                </a:gs>
                <a:gs pos="97000">
                  <a:srgbClr val="0076B3"/>
                </a:gs>
                <a:gs pos="100000">
                  <a:srgbClr val="0076B3"/>
                </a:gs>
              </a:gsLst>
              <a:lin ang="162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 name="Google Shape;116;p13"/>
            <p:cNvSpPr/>
            <p:nvPr/>
          </p:nvSpPr>
          <p:spPr>
            <a:xfrm>
              <a:off x="-14253" y="-9370"/>
              <a:ext cx="1913089" cy="6867333"/>
            </a:xfrm>
            <a:custGeom>
              <a:rect b="b" l="l" r="r" t="t"/>
              <a:pathLst>
                <a:path extrusionOk="0" h="2161" w="60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0075B7"/>
                </a:gs>
                <a:gs pos="66000">
                  <a:srgbClr val="31A66C"/>
                </a:gs>
                <a:gs pos="100000">
                  <a:srgbClr val="0075B7"/>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7" name="Google Shape;117;p13"/>
          <p:cNvSpPr/>
          <p:nvPr/>
        </p:nvSpPr>
        <p:spPr>
          <a:xfrm>
            <a:off x="0" y="-32811"/>
            <a:ext cx="2949137" cy="6931152"/>
          </a:xfrm>
          <a:prstGeom prst="rect">
            <a:avLst/>
          </a:prstGeom>
          <a:solidFill>
            <a:schemeClr val="lt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 name="Google Shape;118;p13"/>
          <p:cNvSpPr txBox="1"/>
          <p:nvPr>
            <p:ph type="title"/>
          </p:nvPr>
        </p:nvSpPr>
        <p:spPr>
          <a:xfrm>
            <a:off x="2328421" y="560134"/>
            <a:ext cx="9542547" cy="6463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001D56"/>
              </a:buClr>
              <a:buSzPts val="4000"/>
              <a:buFont typeface="Arial"/>
              <a:buNone/>
              <a:defRPr>
                <a:solidFill>
                  <a:srgbClr val="001D5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13"/>
          <p:cNvSpPr txBox="1"/>
          <p:nvPr>
            <p:ph idx="1" type="body"/>
          </p:nvPr>
        </p:nvSpPr>
        <p:spPr>
          <a:xfrm>
            <a:off x="2325489" y="1461953"/>
            <a:ext cx="9545479" cy="1681486"/>
          </a:xfrm>
          <a:prstGeom prst="rect">
            <a:avLst/>
          </a:prstGeom>
          <a:noFill/>
          <a:ln>
            <a:noFill/>
          </a:ln>
        </p:spPr>
        <p:txBody>
          <a:bodyPr anchorCtr="0" anchor="t" bIns="45700" lIns="91425" spcFirstLastPara="1" rIns="91425" wrap="square" tIns="45700">
            <a:spAutoFit/>
          </a:bodyPr>
          <a:lstStyle>
            <a:lvl1pPr indent="-355600" lvl="0" marL="457200" algn="l">
              <a:lnSpc>
                <a:spcPct val="100000"/>
              </a:lnSpc>
              <a:spcBef>
                <a:spcPts val="1000"/>
              </a:spcBef>
              <a:spcAft>
                <a:spcPts val="0"/>
              </a:spcAft>
              <a:buClr>
                <a:schemeClr val="dk1"/>
              </a:buClr>
              <a:buSzPts val="2000"/>
              <a:buFont typeface="Arial"/>
              <a:buChar char="•"/>
              <a:defRPr b="1" sz="2000"/>
            </a:lvl1pPr>
            <a:lvl2pPr indent="-355600" lvl="1" marL="914400" algn="l">
              <a:lnSpc>
                <a:spcPct val="90000"/>
              </a:lnSpc>
              <a:spcBef>
                <a:spcPts val="500"/>
              </a:spcBef>
              <a:spcAft>
                <a:spcPts val="0"/>
              </a:spcAft>
              <a:buClr>
                <a:schemeClr val="dk1"/>
              </a:buClr>
              <a:buSzPts val="2000"/>
              <a:buFont typeface="Arial"/>
              <a:buChar char="‒"/>
              <a:defRPr sz="2000"/>
            </a:lvl2pPr>
            <a:lvl3pPr indent="-342900" lvl="2" marL="1371600" algn="l">
              <a:lnSpc>
                <a:spcPct val="90000"/>
              </a:lnSpc>
              <a:spcBef>
                <a:spcPts val="500"/>
              </a:spcBef>
              <a:spcAft>
                <a:spcPts val="0"/>
              </a:spcAft>
              <a:buClr>
                <a:schemeClr val="dk1"/>
              </a:buClr>
              <a:buSzPts val="1800"/>
              <a:buFont typeface="Arial"/>
              <a:buChar char="•"/>
              <a:defRPr sz="1800"/>
            </a:lvl3pPr>
            <a:lvl4pPr indent="-330200" lvl="3" marL="1828800" algn="l">
              <a:lnSpc>
                <a:spcPct val="90000"/>
              </a:lnSpc>
              <a:spcBef>
                <a:spcPts val="500"/>
              </a:spcBef>
              <a:spcAft>
                <a:spcPts val="0"/>
              </a:spcAft>
              <a:buClr>
                <a:schemeClr val="dk1"/>
              </a:buClr>
              <a:buSzPts val="1600"/>
              <a:buFont typeface="Arial"/>
              <a:buChar char="‒"/>
              <a:defRPr sz="1600"/>
            </a:lvl4pPr>
            <a:lvl5pPr indent="-330200" lvl="4" marL="2286000" algn="l">
              <a:lnSpc>
                <a:spcPct val="90000"/>
              </a:lnSpc>
              <a:spcBef>
                <a:spcPts val="500"/>
              </a:spcBef>
              <a:spcAft>
                <a:spcPts val="0"/>
              </a:spcAft>
              <a:buClr>
                <a:schemeClr val="dk1"/>
              </a:buClr>
              <a:buSzPts val="1600"/>
              <a:buFont typeface="Arial"/>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13"/>
          <p:cNvSpPr txBox="1"/>
          <p:nvPr>
            <p:ph idx="10" type="dt"/>
          </p:nvPr>
        </p:nvSpPr>
        <p:spPr>
          <a:xfrm>
            <a:off x="93481" y="6449233"/>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00164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13"/>
          <p:cNvSpPr txBox="1"/>
          <p:nvPr>
            <p:ph idx="11" type="ftr"/>
          </p:nvPr>
        </p:nvSpPr>
        <p:spPr>
          <a:xfrm>
            <a:off x="4038600" y="6449233"/>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00164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3"/>
          <p:cNvSpPr txBox="1"/>
          <p:nvPr>
            <p:ph idx="12" type="sldNum"/>
          </p:nvPr>
        </p:nvSpPr>
        <p:spPr>
          <a:xfrm>
            <a:off x="9355319" y="6449233"/>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00164F"/>
                </a:solidFill>
                <a:latin typeface="Arial"/>
                <a:ea typeface="Arial"/>
                <a:cs typeface="Arial"/>
                <a:sym typeface="Arial"/>
              </a:defRPr>
            </a:lvl1pPr>
            <a:lvl2pPr indent="0" lvl="1" marL="0" algn="r">
              <a:spcBef>
                <a:spcPts val="0"/>
              </a:spcBef>
              <a:buNone/>
              <a:defRPr sz="1200">
                <a:solidFill>
                  <a:srgbClr val="00164F"/>
                </a:solidFill>
                <a:latin typeface="Arial"/>
                <a:ea typeface="Arial"/>
                <a:cs typeface="Arial"/>
                <a:sym typeface="Arial"/>
              </a:defRPr>
            </a:lvl2pPr>
            <a:lvl3pPr indent="0" lvl="2" marL="0" algn="r">
              <a:spcBef>
                <a:spcPts val="0"/>
              </a:spcBef>
              <a:buNone/>
              <a:defRPr sz="1200">
                <a:solidFill>
                  <a:srgbClr val="00164F"/>
                </a:solidFill>
                <a:latin typeface="Arial"/>
                <a:ea typeface="Arial"/>
                <a:cs typeface="Arial"/>
                <a:sym typeface="Arial"/>
              </a:defRPr>
            </a:lvl3pPr>
            <a:lvl4pPr indent="0" lvl="3" marL="0" algn="r">
              <a:spcBef>
                <a:spcPts val="0"/>
              </a:spcBef>
              <a:buNone/>
              <a:defRPr sz="1200">
                <a:solidFill>
                  <a:srgbClr val="00164F"/>
                </a:solidFill>
                <a:latin typeface="Arial"/>
                <a:ea typeface="Arial"/>
                <a:cs typeface="Arial"/>
                <a:sym typeface="Arial"/>
              </a:defRPr>
            </a:lvl4pPr>
            <a:lvl5pPr indent="0" lvl="4" marL="0" algn="r">
              <a:spcBef>
                <a:spcPts val="0"/>
              </a:spcBef>
              <a:buNone/>
              <a:defRPr sz="1200">
                <a:solidFill>
                  <a:srgbClr val="00164F"/>
                </a:solidFill>
                <a:latin typeface="Arial"/>
                <a:ea typeface="Arial"/>
                <a:cs typeface="Arial"/>
                <a:sym typeface="Arial"/>
              </a:defRPr>
            </a:lvl5pPr>
            <a:lvl6pPr indent="0" lvl="5" marL="0" algn="r">
              <a:spcBef>
                <a:spcPts val="0"/>
              </a:spcBef>
              <a:buNone/>
              <a:defRPr sz="1200">
                <a:solidFill>
                  <a:srgbClr val="00164F"/>
                </a:solidFill>
                <a:latin typeface="Arial"/>
                <a:ea typeface="Arial"/>
                <a:cs typeface="Arial"/>
                <a:sym typeface="Arial"/>
              </a:defRPr>
            </a:lvl6pPr>
            <a:lvl7pPr indent="0" lvl="6" marL="0" algn="r">
              <a:spcBef>
                <a:spcPts val="0"/>
              </a:spcBef>
              <a:buNone/>
              <a:defRPr sz="1200">
                <a:solidFill>
                  <a:srgbClr val="00164F"/>
                </a:solidFill>
                <a:latin typeface="Arial"/>
                <a:ea typeface="Arial"/>
                <a:cs typeface="Arial"/>
                <a:sym typeface="Arial"/>
              </a:defRPr>
            </a:lvl7pPr>
            <a:lvl8pPr indent="0" lvl="7" marL="0" algn="r">
              <a:spcBef>
                <a:spcPts val="0"/>
              </a:spcBef>
              <a:buNone/>
              <a:defRPr sz="1200">
                <a:solidFill>
                  <a:srgbClr val="00164F"/>
                </a:solidFill>
                <a:latin typeface="Arial"/>
                <a:ea typeface="Arial"/>
                <a:cs typeface="Arial"/>
                <a:sym typeface="Arial"/>
              </a:defRPr>
            </a:lvl8pPr>
            <a:lvl9pPr indent="0" lvl="8" marL="0" algn="r">
              <a:spcBef>
                <a:spcPts val="0"/>
              </a:spcBef>
              <a:buNone/>
              <a:defRPr sz="1200">
                <a:solidFill>
                  <a:srgbClr val="00164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showMasterSp="0">
  <p:cSld name="6_Title and Content">
    <p:spTree>
      <p:nvGrpSpPr>
        <p:cNvPr id="123" name="Shape 123"/>
        <p:cNvGrpSpPr/>
        <p:nvPr/>
      </p:nvGrpSpPr>
      <p:grpSpPr>
        <a:xfrm>
          <a:off x="0" y="0"/>
          <a:ext cx="0" cy="0"/>
          <a:chOff x="0" y="0"/>
          <a:chExt cx="0" cy="0"/>
        </a:xfrm>
      </p:grpSpPr>
      <p:pic>
        <p:nvPicPr>
          <p:cNvPr id="124" name="Google Shape;124;p14"/>
          <p:cNvPicPr preferRelativeResize="0"/>
          <p:nvPr/>
        </p:nvPicPr>
        <p:blipFill rotWithShape="1">
          <a:blip r:embed="rId2">
            <a:alphaModFix/>
          </a:blip>
          <a:srcRect b="0" l="0" r="0" t="0"/>
          <a:stretch/>
        </p:blipFill>
        <p:spPr>
          <a:xfrm>
            <a:off x="162858" y="-36576"/>
            <a:ext cx="5390896" cy="6931152"/>
          </a:xfrm>
          <a:prstGeom prst="rect">
            <a:avLst/>
          </a:prstGeom>
          <a:noFill/>
          <a:ln>
            <a:noFill/>
          </a:ln>
        </p:spPr>
      </p:pic>
      <p:sp>
        <p:nvSpPr>
          <p:cNvPr id="125" name="Google Shape;125;p14"/>
          <p:cNvSpPr/>
          <p:nvPr/>
        </p:nvSpPr>
        <p:spPr>
          <a:xfrm>
            <a:off x="-422655" y="-36576"/>
            <a:ext cx="2070763" cy="6931152"/>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00062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 name="Google Shape;126;p14"/>
          <p:cNvSpPr/>
          <p:nvPr/>
        </p:nvSpPr>
        <p:spPr>
          <a:xfrm>
            <a:off x="1527048" y="-58220"/>
            <a:ext cx="10698480" cy="6931152"/>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a:gsLst>
              <a:gs pos="0">
                <a:srgbClr val="000624"/>
              </a:gs>
              <a:gs pos="49000">
                <a:srgbClr val="000624"/>
              </a:gs>
              <a:gs pos="98000">
                <a:srgbClr val="032364"/>
              </a:gs>
              <a:gs pos="100000">
                <a:srgbClr val="032364"/>
              </a:gs>
            </a:gsLst>
            <a:path path="circle">
              <a:fillToRect b="100%" r="100%"/>
            </a:path>
            <a:tileRect l="-100%" t="-10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 name="Google Shape;127;p14"/>
          <p:cNvSpPr txBox="1"/>
          <p:nvPr>
            <p:ph type="title"/>
          </p:nvPr>
        </p:nvSpPr>
        <p:spPr>
          <a:xfrm>
            <a:off x="4814347" y="487320"/>
            <a:ext cx="7090215" cy="6463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FF954F"/>
              </a:buClr>
              <a:buSzPts val="4000"/>
              <a:buFont typeface="Arial"/>
              <a:buNone/>
              <a:defRPr>
                <a:solidFill>
                  <a:srgbClr val="FF954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14"/>
          <p:cNvSpPr txBox="1"/>
          <p:nvPr>
            <p:ph idx="1" type="body"/>
          </p:nvPr>
        </p:nvSpPr>
        <p:spPr>
          <a:xfrm>
            <a:off x="4814347" y="1401346"/>
            <a:ext cx="7090215" cy="1681486"/>
          </a:xfrm>
          <a:prstGeom prst="rect">
            <a:avLst/>
          </a:prstGeom>
          <a:noFill/>
          <a:ln>
            <a:noFill/>
          </a:ln>
        </p:spPr>
        <p:txBody>
          <a:bodyPr anchorCtr="0" anchor="t" bIns="45700" lIns="91425" spcFirstLastPara="1" rIns="91425" wrap="square" tIns="45700">
            <a:spAutoFit/>
          </a:bodyPr>
          <a:lstStyle>
            <a:lvl1pPr indent="-330200" lvl="0" marL="457200" algn="l">
              <a:lnSpc>
                <a:spcPct val="100000"/>
              </a:lnSpc>
              <a:spcBef>
                <a:spcPts val="1000"/>
              </a:spcBef>
              <a:spcAft>
                <a:spcPts val="0"/>
              </a:spcAft>
              <a:buClr>
                <a:schemeClr val="lt1"/>
              </a:buClr>
              <a:buSzPts val="1600"/>
              <a:buFont typeface="Arial"/>
              <a:buChar char="•"/>
              <a:defRPr b="1" sz="2000">
                <a:solidFill>
                  <a:schemeClr val="lt1"/>
                </a:solidFill>
              </a:defRPr>
            </a:lvl1pPr>
            <a:lvl2pPr indent="-330200" lvl="1" marL="914400" algn="l">
              <a:lnSpc>
                <a:spcPct val="90000"/>
              </a:lnSpc>
              <a:spcBef>
                <a:spcPts val="500"/>
              </a:spcBef>
              <a:spcAft>
                <a:spcPts val="0"/>
              </a:spcAft>
              <a:buClr>
                <a:schemeClr val="lt1"/>
              </a:buClr>
              <a:buSzPts val="1600"/>
              <a:buFont typeface="Arial"/>
              <a:buChar char="‒"/>
              <a:defRPr sz="2000">
                <a:solidFill>
                  <a:schemeClr val="lt1"/>
                </a:solidFill>
              </a:defRPr>
            </a:lvl2pPr>
            <a:lvl3pPr indent="-320039" lvl="2" marL="1371600" algn="l">
              <a:lnSpc>
                <a:spcPct val="90000"/>
              </a:lnSpc>
              <a:spcBef>
                <a:spcPts val="500"/>
              </a:spcBef>
              <a:spcAft>
                <a:spcPts val="0"/>
              </a:spcAft>
              <a:buClr>
                <a:schemeClr val="lt1"/>
              </a:buClr>
              <a:buSzPts val="1440"/>
              <a:buFont typeface="Arial"/>
              <a:buChar char="•"/>
              <a:defRPr sz="1800">
                <a:solidFill>
                  <a:schemeClr val="lt1"/>
                </a:solidFill>
              </a:defRPr>
            </a:lvl3pPr>
            <a:lvl4pPr indent="-320039" lvl="3" marL="1828800" algn="l">
              <a:lnSpc>
                <a:spcPct val="90000"/>
              </a:lnSpc>
              <a:spcBef>
                <a:spcPts val="500"/>
              </a:spcBef>
              <a:spcAft>
                <a:spcPts val="0"/>
              </a:spcAft>
              <a:buClr>
                <a:schemeClr val="lt1"/>
              </a:buClr>
              <a:buSzPts val="1440"/>
              <a:buFont typeface="Arial"/>
              <a:buChar char="‒"/>
              <a:defRPr sz="1800">
                <a:solidFill>
                  <a:schemeClr val="lt1"/>
                </a:solidFill>
              </a:defRPr>
            </a:lvl4pPr>
            <a:lvl5pPr indent="-320039" lvl="4" marL="2286000" algn="l">
              <a:lnSpc>
                <a:spcPct val="90000"/>
              </a:lnSpc>
              <a:spcBef>
                <a:spcPts val="500"/>
              </a:spcBef>
              <a:spcAft>
                <a:spcPts val="0"/>
              </a:spcAft>
              <a:buClr>
                <a:schemeClr val="lt1"/>
              </a:buClr>
              <a:buSzPts val="1440"/>
              <a:buFont typeface="Arial"/>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14"/>
          <p:cNvSpPr txBox="1"/>
          <p:nvPr>
            <p:ph idx="10" type="dt"/>
          </p:nvPr>
        </p:nvSpPr>
        <p:spPr>
          <a:xfrm>
            <a:off x="150633" y="644389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sz="105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14"/>
          <p:cNvSpPr txBox="1"/>
          <p:nvPr>
            <p:ph idx="11" type="ftr"/>
          </p:nvPr>
        </p:nvSpPr>
        <p:spPr>
          <a:xfrm>
            <a:off x="4038600" y="6449233"/>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14"/>
          <p:cNvSpPr txBox="1"/>
          <p:nvPr>
            <p:ph idx="12" type="sldNum"/>
          </p:nvPr>
        </p:nvSpPr>
        <p:spPr>
          <a:xfrm>
            <a:off x="9298167" y="6449233"/>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Arial"/>
                <a:ea typeface="Arial"/>
                <a:cs typeface="Arial"/>
                <a:sym typeface="Arial"/>
              </a:defRPr>
            </a:lvl1pPr>
            <a:lvl2pPr indent="0" lvl="1" marL="0" algn="r">
              <a:spcBef>
                <a:spcPts val="0"/>
              </a:spcBef>
              <a:buNone/>
              <a:defRPr sz="1200">
                <a:solidFill>
                  <a:schemeClr val="lt1"/>
                </a:solidFill>
                <a:latin typeface="Arial"/>
                <a:ea typeface="Arial"/>
                <a:cs typeface="Arial"/>
                <a:sym typeface="Arial"/>
              </a:defRPr>
            </a:lvl2pPr>
            <a:lvl3pPr indent="0" lvl="2" marL="0" algn="r">
              <a:spcBef>
                <a:spcPts val="0"/>
              </a:spcBef>
              <a:buNone/>
              <a:defRPr sz="1200">
                <a:solidFill>
                  <a:schemeClr val="lt1"/>
                </a:solidFill>
                <a:latin typeface="Arial"/>
                <a:ea typeface="Arial"/>
                <a:cs typeface="Arial"/>
                <a:sym typeface="Arial"/>
              </a:defRPr>
            </a:lvl3pPr>
            <a:lvl4pPr indent="0" lvl="3" marL="0" algn="r">
              <a:spcBef>
                <a:spcPts val="0"/>
              </a:spcBef>
              <a:buNone/>
              <a:defRPr sz="1200">
                <a:solidFill>
                  <a:schemeClr val="lt1"/>
                </a:solidFill>
                <a:latin typeface="Arial"/>
                <a:ea typeface="Arial"/>
                <a:cs typeface="Arial"/>
                <a:sym typeface="Arial"/>
              </a:defRPr>
            </a:lvl4pPr>
            <a:lvl5pPr indent="0" lvl="4" marL="0" algn="r">
              <a:spcBef>
                <a:spcPts val="0"/>
              </a:spcBef>
              <a:buNone/>
              <a:defRPr sz="1200">
                <a:solidFill>
                  <a:schemeClr val="lt1"/>
                </a:solidFill>
                <a:latin typeface="Arial"/>
                <a:ea typeface="Arial"/>
                <a:cs typeface="Arial"/>
                <a:sym typeface="Arial"/>
              </a:defRPr>
            </a:lvl5pPr>
            <a:lvl6pPr indent="0" lvl="5" marL="0" algn="r">
              <a:spcBef>
                <a:spcPts val="0"/>
              </a:spcBef>
              <a:buNone/>
              <a:defRPr sz="1200">
                <a:solidFill>
                  <a:schemeClr val="lt1"/>
                </a:solidFill>
                <a:latin typeface="Arial"/>
                <a:ea typeface="Arial"/>
                <a:cs typeface="Arial"/>
                <a:sym typeface="Arial"/>
              </a:defRPr>
            </a:lvl6pPr>
            <a:lvl7pPr indent="0" lvl="6" marL="0" algn="r">
              <a:spcBef>
                <a:spcPts val="0"/>
              </a:spcBef>
              <a:buNone/>
              <a:defRPr sz="1200">
                <a:solidFill>
                  <a:schemeClr val="lt1"/>
                </a:solidFill>
                <a:latin typeface="Arial"/>
                <a:ea typeface="Arial"/>
                <a:cs typeface="Arial"/>
                <a:sym typeface="Arial"/>
              </a:defRPr>
            </a:lvl7pPr>
            <a:lvl8pPr indent="0" lvl="7" marL="0" algn="r">
              <a:spcBef>
                <a:spcPts val="0"/>
              </a:spcBef>
              <a:buNone/>
              <a:defRPr sz="1200">
                <a:solidFill>
                  <a:schemeClr val="lt1"/>
                </a:solidFill>
                <a:latin typeface="Arial"/>
                <a:ea typeface="Arial"/>
                <a:cs typeface="Arial"/>
                <a:sym typeface="Arial"/>
              </a:defRPr>
            </a:lvl8pPr>
            <a:lvl9pPr indent="0" lvl="8" mar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showMasterSp="0">
  <p:cSld name="9_Title and Content">
    <p:spTree>
      <p:nvGrpSpPr>
        <p:cNvPr id="132" name="Shape 132"/>
        <p:cNvGrpSpPr/>
        <p:nvPr/>
      </p:nvGrpSpPr>
      <p:grpSpPr>
        <a:xfrm>
          <a:off x="0" y="0"/>
          <a:ext cx="0" cy="0"/>
          <a:chOff x="0" y="0"/>
          <a:chExt cx="0" cy="0"/>
        </a:xfrm>
      </p:grpSpPr>
      <p:sp>
        <p:nvSpPr>
          <p:cNvPr id="133" name="Google Shape;133;p15"/>
          <p:cNvSpPr/>
          <p:nvPr/>
        </p:nvSpPr>
        <p:spPr>
          <a:xfrm>
            <a:off x="-4721" y="-7555"/>
            <a:ext cx="12271248" cy="6866691"/>
          </a:xfrm>
          <a:prstGeom prst="rect">
            <a:avLst/>
          </a:prstGeom>
          <a:solidFill>
            <a:srgbClr val="3A385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A687"/>
              </a:solidFill>
              <a:latin typeface="Calibri"/>
              <a:ea typeface="Calibri"/>
              <a:cs typeface="Calibri"/>
              <a:sym typeface="Calibri"/>
            </a:endParaRPr>
          </a:p>
        </p:txBody>
      </p:sp>
      <p:sp>
        <p:nvSpPr>
          <p:cNvPr id="134" name="Google Shape;134;p15"/>
          <p:cNvSpPr/>
          <p:nvPr/>
        </p:nvSpPr>
        <p:spPr>
          <a:xfrm>
            <a:off x="-14881" y="-20382"/>
            <a:ext cx="12271248" cy="6931152"/>
          </a:xfrm>
          <a:prstGeom prst="rect">
            <a:avLst/>
          </a:prstGeom>
          <a:gradFill>
            <a:gsLst>
              <a:gs pos="0">
                <a:srgbClr val="0077B4"/>
              </a:gs>
              <a:gs pos="58999">
                <a:srgbClr val="2CA272"/>
              </a:gs>
              <a:gs pos="100000">
                <a:srgbClr val="0076B7"/>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A687"/>
              </a:solidFill>
              <a:latin typeface="Calibri"/>
              <a:ea typeface="Calibri"/>
              <a:cs typeface="Calibri"/>
              <a:sym typeface="Calibri"/>
            </a:endParaRPr>
          </a:p>
        </p:txBody>
      </p:sp>
      <p:grpSp>
        <p:nvGrpSpPr>
          <p:cNvPr id="135" name="Google Shape;135;p15"/>
          <p:cNvGrpSpPr/>
          <p:nvPr/>
        </p:nvGrpSpPr>
        <p:grpSpPr>
          <a:xfrm>
            <a:off x="517663" y="-20382"/>
            <a:ext cx="4652701" cy="6931152"/>
            <a:chOff x="3308351" y="2370138"/>
            <a:chExt cx="2760662" cy="4110037"/>
          </a:xfrm>
        </p:grpSpPr>
        <p:sp>
          <p:nvSpPr>
            <p:cNvPr id="136" name="Google Shape;136;p15"/>
            <p:cNvSpPr/>
            <p:nvPr/>
          </p:nvSpPr>
          <p:spPr>
            <a:xfrm>
              <a:off x="4494213" y="2370138"/>
              <a:ext cx="1574800" cy="3676650"/>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00B0F0"/>
                </a:gs>
                <a:gs pos="100000">
                  <a:srgbClr val="36CDA2"/>
                </a:gs>
              </a:gsLst>
              <a:lin ang="108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 name="Google Shape;137;p15"/>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gradFill>
              <a:gsLst>
                <a:gs pos="0">
                  <a:srgbClr val="00B0F0"/>
                </a:gs>
                <a:gs pos="100000">
                  <a:srgbClr val="36CDA2"/>
                </a:gs>
              </a:gsLst>
              <a:lin ang="108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 name="Google Shape;138;p15"/>
            <p:cNvSpPr/>
            <p:nvPr/>
          </p:nvSpPr>
          <p:spPr>
            <a:xfrm>
              <a:off x="3308351" y="2376488"/>
              <a:ext cx="2270125"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00B0F0"/>
                </a:gs>
                <a:gs pos="100000">
                  <a:srgbClr val="36CDA2"/>
                </a:gs>
              </a:gsLst>
              <a:lin ang="108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9" name="Google Shape;139;p15"/>
          <p:cNvSpPr/>
          <p:nvPr/>
        </p:nvSpPr>
        <p:spPr>
          <a:xfrm>
            <a:off x="-14881" y="160316"/>
            <a:ext cx="12266952" cy="6309360"/>
          </a:xfrm>
          <a:prstGeom prst="rect">
            <a:avLst/>
          </a:prstGeom>
          <a:gradFill>
            <a:gsLst>
              <a:gs pos="0">
                <a:srgbClr val="000624"/>
              </a:gs>
              <a:gs pos="38000">
                <a:srgbClr val="000624"/>
              </a:gs>
              <a:gs pos="89000">
                <a:srgbClr val="00205F"/>
              </a:gs>
              <a:gs pos="100000">
                <a:srgbClr val="00205F"/>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 name="Google Shape;140;p15"/>
          <p:cNvSpPr txBox="1"/>
          <p:nvPr>
            <p:ph type="title"/>
          </p:nvPr>
        </p:nvSpPr>
        <p:spPr>
          <a:xfrm>
            <a:off x="517663" y="368281"/>
            <a:ext cx="11207491" cy="6463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FF954F"/>
              </a:buClr>
              <a:buSzPts val="4000"/>
              <a:buFont typeface="Arial"/>
              <a:buNone/>
              <a:defRPr>
                <a:solidFill>
                  <a:srgbClr val="FF954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p15"/>
          <p:cNvSpPr txBox="1"/>
          <p:nvPr>
            <p:ph idx="1" type="body"/>
          </p:nvPr>
        </p:nvSpPr>
        <p:spPr>
          <a:xfrm>
            <a:off x="517663" y="1281322"/>
            <a:ext cx="11207491" cy="1681486"/>
          </a:xfrm>
          <a:prstGeom prst="rect">
            <a:avLst/>
          </a:prstGeom>
          <a:noFill/>
          <a:ln>
            <a:noFill/>
          </a:ln>
        </p:spPr>
        <p:txBody>
          <a:bodyPr anchorCtr="0" anchor="t" bIns="45700" lIns="91425" spcFirstLastPara="1" rIns="91425" wrap="square" tIns="45700">
            <a:spAutoFit/>
          </a:bodyPr>
          <a:lstStyle>
            <a:lvl1pPr indent="-355600" lvl="0" marL="457200" algn="l">
              <a:lnSpc>
                <a:spcPct val="100000"/>
              </a:lnSpc>
              <a:spcBef>
                <a:spcPts val="1000"/>
              </a:spcBef>
              <a:spcAft>
                <a:spcPts val="0"/>
              </a:spcAft>
              <a:buClr>
                <a:schemeClr val="lt1"/>
              </a:buClr>
              <a:buSzPts val="2000"/>
              <a:buFont typeface="Arial"/>
              <a:buChar char="•"/>
              <a:defRPr b="1" sz="2000">
                <a:solidFill>
                  <a:schemeClr val="lt1"/>
                </a:solidFill>
              </a:defRPr>
            </a:lvl1pPr>
            <a:lvl2pPr indent="-355600" lvl="1" marL="914400" algn="l">
              <a:lnSpc>
                <a:spcPct val="90000"/>
              </a:lnSpc>
              <a:spcBef>
                <a:spcPts val="500"/>
              </a:spcBef>
              <a:spcAft>
                <a:spcPts val="0"/>
              </a:spcAft>
              <a:buClr>
                <a:schemeClr val="lt1"/>
              </a:buClr>
              <a:buSzPts val="2000"/>
              <a:buFont typeface="Arial"/>
              <a:buChar char="‒"/>
              <a:defRPr sz="2000">
                <a:solidFill>
                  <a:schemeClr val="lt1"/>
                </a:solidFill>
              </a:defRPr>
            </a:lvl2pPr>
            <a:lvl3pPr indent="-342900" lvl="2" marL="1371600" algn="l">
              <a:lnSpc>
                <a:spcPct val="90000"/>
              </a:lnSpc>
              <a:spcBef>
                <a:spcPts val="500"/>
              </a:spcBef>
              <a:spcAft>
                <a:spcPts val="0"/>
              </a:spcAft>
              <a:buClr>
                <a:schemeClr val="lt1"/>
              </a:buClr>
              <a:buSzPts val="1800"/>
              <a:buFont typeface="Arial"/>
              <a:buChar char="•"/>
              <a:defRPr sz="1800">
                <a:solidFill>
                  <a:schemeClr val="lt1"/>
                </a:solidFill>
              </a:defRPr>
            </a:lvl3pPr>
            <a:lvl4pPr indent="-330200" lvl="3" marL="1828800" algn="l">
              <a:lnSpc>
                <a:spcPct val="90000"/>
              </a:lnSpc>
              <a:spcBef>
                <a:spcPts val="500"/>
              </a:spcBef>
              <a:spcAft>
                <a:spcPts val="0"/>
              </a:spcAft>
              <a:buClr>
                <a:schemeClr val="lt1"/>
              </a:buClr>
              <a:buSzPts val="1600"/>
              <a:buFont typeface="Arial"/>
              <a:buChar char="‒"/>
              <a:defRPr sz="1600">
                <a:solidFill>
                  <a:schemeClr val="lt1"/>
                </a:solidFill>
              </a:defRPr>
            </a:lvl4pPr>
            <a:lvl5pPr indent="-330200" lvl="4" marL="2286000" algn="l">
              <a:lnSpc>
                <a:spcPct val="90000"/>
              </a:lnSpc>
              <a:spcBef>
                <a:spcPts val="500"/>
              </a:spcBef>
              <a:spcAft>
                <a:spcPts val="0"/>
              </a:spcAft>
              <a:buClr>
                <a:schemeClr val="lt1"/>
              </a:buClr>
              <a:buSzPts val="1600"/>
              <a:buFont typeface="Arial"/>
              <a:buChar char="•"/>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15"/>
          <p:cNvSpPr txBox="1"/>
          <p:nvPr>
            <p:ph idx="10" type="dt"/>
          </p:nvPr>
        </p:nvSpPr>
        <p:spPr>
          <a:xfrm>
            <a:off x="97289" y="650314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15"/>
          <p:cNvSpPr txBox="1"/>
          <p:nvPr>
            <p:ph idx="11" type="ftr"/>
          </p:nvPr>
        </p:nvSpPr>
        <p:spPr>
          <a:xfrm>
            <a:off x="4042408" y="6501587"/>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15"/>
          <p:cNvSpPr txBox="1"/>
          <p:nvPr>
            <p:ph idx="12" type="sldNum"/>
          </p:nvPr>
        </p:nvSpPr>
        <p:spPr>
          <a:xfrm>
            <a:off x="9298167" y="650131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Arial"/>
                <a:ea typeface="Arial"/>
                <a:cs typeface="Arial"/>
                <a:sym typeface="Arial"/>
              </a:defRPr>
            </a:lvl1pPr>
            <a:lvl2pPr indent="0" lvl="1" marL="0" algn="r">
              <a:spcBef>
                <a:spcPts val="0"/>
              </a:spcBef>
              <a:buNone/>
              <a:defRPr sz="1200">
                <a:solidFill>
                  <a:schemeClr val="dk1"/>
                </a:solidFill>
                <a:latin typeface="Arial"/>
                <a:ea typeface="Arial"/>
                <a:cs typeface="Arial"/>
                <a:sym typeface="Arial"/>
              </a:defRPr>
            </a:lvl2pPr>
            <a:lvl3pPr indent="0" lvl="2" marL="0" algn="r">
              <a:spcBef>
                <a:spcPts val="0"/>
              </a:spcBef>
              <a:buNone/>
              <a:defRPr sz="1200">
                <a:solidFill>
                  <a:schemeClr val="dk1"/>
                </a:solidFill>
                <a:latin typeface="Arial"/>
                <a:ea typeface="Arial"/>
                <a:cs typeface="Arial"/>
                <a:sym typeface="Arial"/>
              </a:defRPr>
            </a:lvl3pPr>
            <a:lvl4pPr indent="0" lvl="3" marL="0" algn="r">
              <a:spcBef>
                <a:spcPts val="0"/>
              </a:spcBef>
              <a:buNone/>
              <a:defRPr sz="1200">
                <a:solidFill>
                  <a:schemeClr val="dk1"/>
                </a:solidFill>
                <a:latin typeface="Arial"/>
                <a:ea typeface="Arial"/>
                <a:cs typeface="Arial"/>
                <a:sym typeface="Arial"/>
              </a:defRPr>
            </a:lvl4pPr>
            <a:lvl5pPr indent="0" lvl="4" marL="0" algn="r">
              <a:spcBef>
                <a:spcPts val="0"/>
              </a:spcBef>
              <a:buNone/>
              <a:defRPr sz="1200">
                <a:solidFill>
                  <a:schemeClr val="dk1"/>
                </a:solidFill>
                <a:latin typeface="Arial"/>
                <a:ea typeface="Arial"/>
                <a:cs typeface="Arial"/>
                <a:sym typeface="Arial"/>
              </a:defRPr>
            </a:lvl5pPr>
            <a:lvl6pPr indent="0" lvl="5" marL="0" algn="r">
              <a:spcBef>
                <a:spcPts val="0"/>
              </a:spcBef>
              <a:buNone/>
              <a:defRPr sz="1200">
                <a:solidFill>
                  <a:schemeClr val="dk1"/>
                </a:solidFill>
                <a:latin typeface="Arial"/>
                <a:ea typeface="Arial"/>
                <a:cs typeface="Arial"/>
                <a:sym typeface="Arial"/>
              </a:defRPr>
            </a:lvl6pPr>
            <a:lvl7pPr indent="0" lvl="6" marL="0" algn="r">
              <a:spcBef>
                <a:spcPts val="0"/>
              </a:spcBef>
              <a:buNone/>
              <a:defRPr sz="1200">
                <a:solidFill>
                  <a:schemeClr val="dk1"/>
                </a:solidFill>
                <a:latin typeface="Arial"/>
                <a:ea typeface="Arial"/>
                <a:cs typeface="Arial"/>
                <a:sym typeface="Arial"/>
              </a:defRPr>
            </a:lvl7pPr>
            <a:lvl8pPr indent="0" lvl="7" marL="0" algn="r">
              <a:spcBef>
                <a:spcPts val="0"/>
              </a:spcBef>
              <a:buNone/>
              <a:defRPr sz="1200">
                <a:solidFill>
                  <a:schemeClr val="dk1"/>
                </a:solidFill>
                <a:latin typeface="Arial"/>
                <a:ea typeface="Arial"/>
                <a:cs typeface="Arial"/>
                <a:sym typeface="Arial"/>
              </a:defRPr>
            </a:lvl8pPr>
            <a:lvl9pPr indent="0" lvl="8" mar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145" name="Shape 145"/>
        <p:cNvGrpSpPr/>
        <p:nvPr/>
      </p:nvGrpSpPr>
      <p:grpSpPr>
        <a:xfrm>
          <a:off x="0" y="0"/>
          <a:ext cx="0" cy="0"/>
          <a:chOff x="0" y="0"/>
          <a:chExt cx="0" cy="0"/>
        </a:xfrm>
      </p:grpSpPr>
      <p:sp>
        <p:nvSpPr>
          <p:cNvPr id="146" name="Google Shape;146;p1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001D5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1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8" name="Google Shape;148;p1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1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0" name="Google Shape;150;p1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16"/>
          <p:cNvSpPr txBox="1"/>
          <p:nvPr>
            <p:ph idx="10" type="dt"/>
          </p:nvPr>
        </p:nvSpPr>
        <p:spPr>
          <a:xfrm>
            <a:off x="93481" y="6424167"/>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16"/>
          <p:cNvSpPr txBox="1"/>
          <p:nvPr>
            <p:ph idx="11" type="ftr"/>
          </p:nvPr>
        </p:nvSpPr>
        <p:spPr>
          <a:xfrm>
            <a:off x="4038600" y="6424167"/>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16"/>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Arial"/>
                <a:ea typeface="Arial"/>
                <a:cs typeface="Arial"/>
                <a:sym typeface="Arial"/>
              </a:defRPr>
            </a:lvl1pPr>
            <a:lvl2pPr indent="0" lvl="1" marL="0" algn="r">
              <a:spcBef>
                <a:spcPts val="0"/>
              </a:spcBef>
              <a:buNone/>
              <a:defRPr sz="1200">
                <a:solidFill>
                  <a:schemeClr val="dk1"/>
                </a:solidFill>
                <a:latin typeface="Arial"/>
                <a:ea typeface="Arial"/>
                <a:cs typeface="Arial"/>
                <a:sym typeface="Arial"/>
              </a:defRPr>
            </a:lvl2pPr>
            <a:lvl3pPr indent="0" lvl="2" marL="0" algn="r">
              <a:spcBef>
                <a:spcPts val="0"/>
              </a:spcBef>
              <a:buNone/>
              <a:defRPr sz="1200">
                <a:solidFill>
                  <a:schemeClr val="dk1"/>
                </a:solidFill>
                <a:latin typeface="Arial"/>
                <a:ea typeface="Arial"/>
                <a:cs typeface="Arial"/>
                <a:sym typeface="Arial"/>
              </a:defRPr>
            </a:lvl3pPr>
            <a:lvl4pPr indent="0" lvl="3" marL="0" algn="r">
              <a:spcBef>
                <a:spcPts val="0"/>
              </a:spcBef>
              <a:buNone/>
              <a:defRPr sz="1200">
                <a:solidFill>
                  <a:schemeClr val="dk1"/>
                </a:solidFill>
                <a:latin typeface="Arial"/>
                <a:ea typeface="Arial"/>
                <a:cs typeface="Arial"/>
                <a:sym typeface="Arial"/>
              </a:defRPr>
            </a:lvl4pPr>
            <a:lvl5pPr indent="0" lvl="4" marL="0" algn="r">
              <a:spcBef>
                <a:spcPts val="0"/>
              </a:spcBef>
              <a:buNone/>
              <a:defRPr sz="1200">
                <a:solidFill>
                  <a:schemeClr val="dk1"/>
                </a:solidFill>
                <a:latin typeface="Arial"/>
                <a:ea typeface="Arial"/>
                <a:cs typeface="Arial"/>
                <a:sym typeface="Arial"/>
              </a:defRPr>
            </a:lvl5pPr>
            <a:lvl6pPr indent="0" lvl="5" marL="0" algn="r">
              <a:spcBef>
                <a:spcPts val="0"/>
              </a:spcBef>
              <a:buNone/>
              <a:defRPr sz="1200">
                <a:solidFill>
                  <a:schemeClr val="dk1"/>
                </a:solidFill>
                <a:latin typeface="Arial"/>
                <a:ea typeface="Arial"/>
                <a:cs typeface="Arial"/>
                <a:sym typeface="Arial"/>
              </a:defRPr>
            </a:lvl6pPr>
            <a:lvl7pPr indent="0" lvl="6" marL="0" algn="r">
              <a:spcBef>
                <a:spcPts val="0"/>
              </a:spcBef>
              <a:buNone/>
              <a:defRPr sz="1200">
                <a:solidFill>
                  <a:schemeClr val="dk1"/>
                </a:solidFill>
                <a:latin typeface="Arial"/>
                <a:ea typeface="Arial"/>
                <a:cs typeface="Arial"/>
                <a:sym typeface="Arial"/>
              </a:defRPr>
            </a:lvl7pPr>
            <a:lvl8pPr indent="0" lvl="7" marL="0" algn="r">
              <a:spcBef>
                <a:spcPts val="0"/>
              </a:spcBef>
              <a:buNone/>
              <a:defRPr sz="1200">
                <a:solidFill>
                  <a:schemeClr val="dk1"/>
                </a:solidFill>
                <a:latin typeface="Arial"/>
                <a:ea typeface="Arial"/>
                <a:cs typeface="Arial"/>
                <a:sym typeface="Arial"/>
              </a:defRPr>
            </a:lvl8pPr>
            <a:lvl9pPr indent="0" lvl="8" mar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154" name="Shape 154"/>
        <p:cNvGrpSpPr/>
        <p:nvPr/>
      </p:nvGrpSpPr>
      <p:grpSpPr>
        <a:xfrm>
          <a:off x="0" y="0"/>
          <a:ext cx="0" cy="0"/>
          <a:chOff x="0" y="0"/>
          <a:chExt cx="0" cy="0"/>
        </a:xfrm>
      </p:grpSpPr>
      <p:sp>
        <p:nvSpPr>
          <p:cNvPr id="155" name="Google Shape;155;p1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rgbClr val="001D56"/>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 name="Google Shape;156;p1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3200"/>
              <a:buNone/>
              <a:defRPr sz="3200"/>
            </a:lvl1pPr>
            <a:lvl2pPr indent="-228600" lvl="1" marL="914400" algn="l">
              <a:lnSpc>
                <a:spcPct val="90000"/>
              </a:lnSpc>
              <a:spcBef>
                <a:spcPts val="500"/>
              </a:spcBef>
              <a:spcAft>
                <a:spcPts val="0"/>
              </a:spcAft>
              <a:buClr>
                <a:schemeClr val="dk1"/>
              </a:buClr>
              <a:buSzPts val="2800"/>
              <a:buNone/>
              <a:defRPr sz="28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000"/>
              <a:buNone/>
              <a:defRPr sz="2000"/>
            </a:lvl4pPr>
            <a:lvl5pPr indent="-228600" lvl="4" marL="2286000" algn="l">
              <a:lnSpc>
                <a:spcPct val="90000"/>
              </a:lnSpc>
              <a:spcBef>
                <a:spcPts val="500"/>
              </a:spcBef>
              <a:spcAft>
                <a:spcPts val="0"/>
              </a:spcAft>
              <a:buClr>
                <a:schemeClr val="dk1"/>
              </a:buClr>
              <a:buSzPts val="2000"/>
              <a:buNone/>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57" name="Google Shape;157;p1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8" name="Google Shape;158;p17"/>
          <p:cNvSpPr txBox="1"/>
          <p:nvPr>
            <p:ph idx="10" type="dt"/>
          </p:nvPr>
        </p:nvSpPr>
        <p:spPr>
          <a:xfrm>
            <a:off x="93481" y="6424167"/>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17"/>
          <p:cNvSpPr txBox="1"/>
          <p:nvPr>
            <p:ph idx="11" type="ftr"/>
          </p:nvPr>
        </p:nvSpPr>
        <p:spPr>
          <a:xfrm>
            <a:off x="4038600" y="6424167"/>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17"/>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Arial"/>
                <a:ea typeface="Arial"/>
                <a:cs typeface="Arial"/>
                <a:sym typeface="Arial"/>
              </a:defRPr>
            </a:lvl1pPr>
            <a:lvl2pPr indent="0" lvl="1" marL="0" algn="r">
              <a:spcBef>
                <a:spcPts val="0"/>
              </a:spcBef>
              <a:buNone/>
              <a:defRPr sz="1200">
                <a:solidFill>
                  <a:schemeClr val="dk1"/>
                </a:solidFill>
                <a:latin typeface="Arial"/>
                <a:ea typeface="Arial"/>
                <a:cs typeface="Arial"/>
                <a:sym typeface="Arial"/>
              </a:defRPr>
            </a:lvl2pPr>
            <a:lvl3pPr indent="0" lvl="2" marL="0" algn="r">
              <a:spcBef>
                <a:spcPts val="0"/>
              </a:spcBef>
              <a:buNone/>
              <a:defRPr sz="1200">
                <a:solidFill>
                  <a:schemeClr val="dk1"/>
                </a:solidFill>
                <a:latin typeface="Arial"/>
                <a:ea typeface="Arial"/>
                <a:cs typeface="Arial"/>
                <a:sym typeface="Arial"/>
              </a:defRPr>
            </a:lvl3pPr>
            <a:lvl4pPr indent="0" lvl="3" marL="0" algn="r">
              <a:spcBef>
                <a:spcPts val="0"/>
              </a:spcBef>
              <a:buNone/>
              <a:defRPr sz="1200">
                <a:solidFill>
                  <a:schemeClr val="dk1"/>
                </a:solidFill>
                <a:latin typeface="Arial"/>
                <a:ea typeface="Arial"/>
                <a:cs typeface="Arial"/>
                <a:sym typeface="Arial"/>
              </a:defRPr>
            </a:lvl4pPr>
            <a:lvl5pPr indent="0" lvl="4" marL="0" algn="r">
              <a:spcBef>
                <a:spcPts val="0"/>
              </a:spcBef>
              <a:buNone/>
              <a:defRPr sz="1200">
                <a:solidFill>
                  <a:schemeClr val="dk1"/>
                </a:solidFill>
                <a:latin typeface="Arial"/>
                <a:ea typeface="Arial"/>
                <a:cs typeface="Arial"/>
                <a:sym typeface="Arial"/>
              </a:defRPr>
            </a:lvl5pPr>
            <a:lvl6pPr indent="0" lvl="5" marL="0" algn="r">
              <a:spcBef>
                <a:spcPts val="0"/>
              </a:spcBef>
              <a:buNone/>
              <a:defRPr sz="1200">
                <a:solidFill>
                  <a:schemeClr val="dk1"/>
                </a:solidFill>
                <a:latin typeface="Arial"/>
                <a:ea typeface="Arial"/>
                <a:cs typeface="Arial"/>
                <a:sym typeface="Arial"/>
              </a:defRPr>
            </a:lvl6pPr>
            <a:lvl7pPr indent="0" lvl="6" marL="0" algn="r">
              <a:spcBef>
                <a:spcPts val="0"/>
              </a:spcBef>
              <a:buNone/>
              <a:defRPr sz="1200">
                <a:solidFill>
                  <a:schemeClr val="dk1"/>
                </a:solidFill>
                <a:latin typeface="Arial"/>
                <a:ea typeface="Arial"/>
                <a:cs typeface="Arial"/>
                <a:sym typeface="Arial"/>
              </a:defRPr>
            </a:lvl7pPr>
            <a:lvl8pPr indent="0" lvl="7" marL="0" algn="r">
              <a:spcBef>
                <a:spcPts val="0"/>
              </a:spcBef>
              <a:buNone/>
              <a:defRPr sz="1200">
                <a:solidFill>
                  <a:schemeClr val="dk1"/>
                </a:solidFill>
                <a:latin typeface="Arial"/>
                <a:ea typeface="Arial"/>
                <a:cs typeface="Arial"/>
                <a:sym typeface="Arial"/>
              </a:defRPr>
            </a:lvl8pPr>
            <a:lvl9pPr indent="0" lvl="8" mar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61" name="Shape 161"/>
        <p:cNvGrpSpPr/>
        <p:nvPr/>
      </p:nvGrpSpPr>
      <p:grpSpPr>
        <a:xfrm>
          <a:off x="0" y="0"/>
          <a:ext cx="0" cy="0"/>
          <a:chOff x="0" y="0"/>
          <a:chExt cx="0" cy="0"/>
        </a:xfrm>
      </p:grpSpPr>
      <p:sp>
        <p:nvSpPr>
          <p:cNvPr id="162" name="Google Shape;162;p1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rgbClr val="001D56"/>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 name="Google Shape;163;p18"/>
          <p:cNvSpPr/>
          <p:nvPr>
            <p:ph idx="2" type="pic"/>
          </p:nvPr>
        </p:nvSpPr>
        <p:spPr>
          <a:xfrm>
            <a:off x="5183188" y="987425"/>
            <a:ext cx="6172200" cy="4873625"/>
          </a:xfrm>
          <a:prstGeom prst="rect">
            <a:avLst/>
          </a:prstGeom>
          <a:noFill/>
          <a:ln>
            <a:noFill/>
          </a:ln>
        </p:spPr>
      </p:sp>
      <p:sp>
        <p:nvSpPr>
          <p:cNvPr id="164" name="Google Shape;164;p1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5" name="Google Shape;165;p18"/>
          <p:cNvSpPr txBox="1"/>
          <p:nvPr>
            <p:ph idx="10" type="dt"/>
          </p:nvPr>
        </p:nvSpPr>
        <p:spPr>
          <a:xfrm>
            <a:off x="93481" y="6424167"/>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18"/>
          <p:cNvSpPr txBox="1"/>
          <p:nvPr>
            <p:ph idx="11" type="ftr"/>
          </p:nvPr>
        </p:nvSpPr>
        <p:spPr>
          <a:xfrm>
            <a:off x="4038600" y="6424167"/>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18"/>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Arial"/>
                <a:ea typeface="Arial"/>
                <a:cs typeface="Arial"/>
                <a:sym typeface="Arial"/>
              </a:defRPr>
            </a:lvl1pPr>
            <a:lvl2pPr indent="0" lvl="1" marL="0" algn="r">
              <a:spcBef>
                <a:spcPts val="0"/>
              </a:spcBef>
              <a:buNone/>
              <a:defRPr sz="1200">
                <a:solidFill>
                  <a:schemeClr val="dk1"/>
                </a:solidFill>
                <a:latin typeface="Arial"/>
                <a:ea typeface="Arial"/>
                <a:cs typeface="Arial"/>
                <a:sym typeface="Arial"/>
              </a:defRPr>
            </a:lvl2pPr>
            <a:lvl3pPr indent="0" lvl="2" marL="0" algn="r">
              <a:spcBef>
                <a:spcPts val="0"/>
              </a:spcBef>
              <a:buNone/>
              <a:defRPr sz="1200">
                <a:solidFill>
                  <a:schemeClr val="dk1"/>
                </a:solidFill>
                <a:latin typeface="Arial"/>
                <a:ea typeface="Arial"/>
                <a:cs typeface="Arial"/>
                <a:sym typeface="Arial"/>
              </a:defRPr>
            </a:lvl3pPr>
            <a:lvl4pPr indent="0" lvl="3" marL="0" algn="r">
              <a:spcBef>
                <a:spcPts val="0"/>
              </a:spcBef>
              <a:buNone/>
              <a:defRPr sz="1200">
                <a:solidFill>
                  <a:schemeClr val="dk1"/>
                </a:solidFill>
                <a:latin typeface="Arial"/>
                <a:ea typeface="Arial"/>
                <a:cs typeface="Arial"/>
                <a:sym typeface="Arial"/>
              </a:defRPr>
            </a:lvl4pPr>
            <a:lvl5pPr indent="0" lvl="4" marL="0" algn="r">
              <a:spcBef>
                <a:spcPts val="0"/>
              </a:spcBef>
              <a:buNone/>
              <a:defRPr sz="1200">
                <a:solidFill>
                  <a:schemeClr val="dk1"/>
                </a:solidFill>
                <a:latin typeface="Arial"/>
                <a:ea typeface="Arial"/>
                <a:cs typeface="Arial"/>
                <a:sym typeface="Arial"/>
              </a:defRPr>
            </a:lvl5pPr>
            <a:lvl6pPr indent="0" lvl="5" marL="0" algn="r">
              <a:spcBef>
                <a:spcPts val="0"/>
              </a:spcBef>
              <a:buNone/>
              <a:defRPr sz="1200">
                <a:solidFill>
                  <a:schemeClr val="dk1"/>
                </a:solidFill>
                <a:latin typeface="Arial"/>
                <a:ea typeface="Arial"/>
                <a:cs typeface="Arial"/>
                <a:sym typeface="Arial"/>
              </a:defRPr>
            </a:lvl6pPr>
            <a:lvl7pPr indent="0" lvl="6" marL="0" algn="r">
              <a:spcBef>
                <a:spcPts val="0"/>
              </a:spcBef>
              <a:buNone/>
              <a:defRPr sz="1200">
                <a:solidFill>
                  <a:schemeClr val="dk1"/>
                </a:solidFill>
                <a:latin typeface="Arial"/>
                <a:ea typeface="Arial"/>
                <a:cs typeface="Arial"/>
                <a:sym typeface="Arial"/>
              </a:defRPr>
            </a:lvl7pPr>
            <a:lvl8pPr indent="0" lvl="7" marL="0" algn="r">
              <a:spcBef>
                <a:spcPts val="0"/>
              </a:spcBef>
              <a:buNone/>
              <a:defRPr sz="1200">
                <a:solidFill>
                  <a:schemeClr val="dk1"/>
                </a:solidFill>
                <a:latin typeface="Arial"/>
                <a:ea typeface="Arial"/>
                <a:cs typeface="Arial"/>
                <a:sym typeface="Arial"/>
              </a:defRPr>
            </a:lvl8pPr>
            <a:lvl9pPr indent="0" lvl="8" mar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168" name="Shape 168"/>
        <p:cNvGrpSpPr/>
        <p:nvPr/>
      </p:nvGrpSpPr>
      <p:grpSpPr>
        <a:xfrm>
          <a:off x="0" y="0"/>
          <a:ext cx="0" cy="0"/>
          <a:chOff x="0" y="0"/>
          <a:chExt cx="0" cy="0"/>
        </a:xfrm>
      </p:grpSpPr>
      <p:sp>
        <p:nvSpPr>
          <p:cNvPr id="169" name="Google Shape;169;p19"/>
          <p:cNvSpPr txBox="1"/>
          <p:nvPr>
            <p:ph type="title"/>
          </p:nvPr>
        </p:nvSpPr>
        <p:spPr>
          <a:xfrm>
            <a:off x="4901938" y="449454"/>
            <a:ext cx="6747981" cy="6463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001D5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p19"/>
          <p:cNvSpPr txBox="1"/>
          <p:nvPr>
            <p:ph idx="1" type="body"/>
          </p:nvPr>
        </p:nvSpPr>
        <p:spPr>
          <a:xfrm rot="5400000">
            <a:off x="8286987" y="-2117206"/>
            <a:ext cx="369332" cy="7139429"/>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19"/>
          <p:cNvSpPr txBox="1"/>
          <p:nvPr>
            <p:ph idx="10" type="dt"/>
          </p:nvPr>
        </p:nvSpPr>
        <p:spPr>
          <a:xfrm>
            <a:off x="93481" y="6424167"/>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19"/>
          <p:cNvSpPr txBox="1"/>
          <p:nvPr>
            <p:ph idx="11" type="ftr"/>
          </p:nvPr>
        </p:nvSpPr>
        <p:spPr>
          <a:xfrm>
            <a:off x="4038600" y="6424167"/>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19"/>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Arial"/>
                <a:ea typeface="Arial"/>
                <a:cs typeface="Arial"/>
                <a:sym typeface="Arial"/>
              </a:defRPr>
            </a:lvl1pPr>
            <a:lvl2pPr indent="0" lvl="1" marL="0" algn="r">
              <a:spcBef>
                <a:spcPts val="0"/>
              </a:spcBef>
              <a:buNone/>
              <a:defRPr sz="1200">
                <a:solidFill>
                  <a:schemeClr val="dk1"/>
                </a:solidFill>
                <a:latin typeface="Arial"/>
                <a:ea typeface="Arial"/>
                <a:cs typeface="Arial"/>
                <a:sym typeface="Arial"/>
              </a:defRPr>
            </a:lvl2pPr>
            <a:lvl3pPr indent="0" lvl="2" marL="0" algn="r">
              <a:spcBef>
                <a:spcPts val="0"/>
              </a:spcBef>
              <a:buNone/>
              <a:defRPr sz="1200">
                <a:solidFill>
                  <a:schemeClr val="dk1"/>
                </a:solidFill>
                <a:latin typeface="Arial"/>
                <a:ea typeface="Arial"/>
                <a:cs typeface="Arial"/>
                <a:sym typeface="Arial"/>
              </a:defRPr>
            </a:lvl3pPr>
            <a:lvl4pPr indent="0" lvl="3" marL="0" algn="r">
              <a:spcBef>
                <a:spcPts val="0"/>
              </a:spcBef>
              <a:buNone/>
              <a:defRPr sz="1200">
                <a:solidFill>
                  <a:schemeClr val="dk1"/>
                </a:solidFill>
                <a:latin typeface="Arial"/>
                <a:ea typeface="Arial"/>
                <a:cs typeface="Arial"/>
                <a:sym typeface="Arial"/>
              </a:defRPr>
            </a:lvl4pPr>
            <a:lvl5pPr indent="0" lvl="4" marL="0" algn="r">
              <a:spcBef>
                <a:spcPts val="0"/>
              </a:spcBef>
              <a:buNone/>
              <a:defRPr sz="1200">
                <a:solidFill>
                  <a:schemeClr val="dk1"/>
                </a:solidFill>
                <a:latin typeface="Arial"/>
                <a:ea typeface="Arial"/>
                <a:cs typeface="Arial"/>
                <a:sym typeface="Arial"/>
              </a:defRPr>
            </a:lvl5pPr>
            <a:lvl6pPr indent="0" lvl="5" marL="0" algn="r">
              <a:spcBef>
                <a:spcPts val="0"/>
              </a:spcBef>
              <a:buNone/>
              <a:defRPr sz="1200">
                <a:solidFill>
                  <a:schemeClr val="dk1"/>
                </a:solidFill>
                <a:latin typeface="Arial"/>
                <a:ea typeface="Arial"/>
                <a:cs typeface="Arial"/>
                <a:sym typeface="Arial"/>
              </a:defRPr>
            </a:lvl6pPr>
            <a:lvl7pPr indent="0" lvl="6" marL="0" algn="r">
              <a:spcBef>
                <a:spcPts val="0"/>
              </a:spcBef>
              <a:buNone/>
              <a:defRPr sz="1200">
                <a:solidFill>
                  <a:schemeClr val="dk1"/>
                </a:solidFill>
                <a:latin typeface="Arial"/>
                <a:ea typeface="Arial"/>
                <a:cs typeface="Arial"/>
                <a:sym typeface="Arial"/>
              </a:defRPr>
            </a:lvl7pPr>
            <a:lvl8pPr indent="0" lvl="7" marL="0" algn="r">
              <a:spcBef>
                <a:spcPts val="0"/>
              </a:spcBef>
              <a:buNone/>
              <a:defRPr sz="1200">
                <a:solidFill>
                  <a:schemeClr val="dk1"/>
                </a:solidFill>
                <a:latin typeface="Arial"/>
                <a:ea typeface="Arial"/>
                <a:cs typeface="Arial"/>
                <a:sym typeface="Arial"/>
              </a:defRPr>
            </a:lvl8pPr>
            <a:lvl9pPr indent="0" lvl="8" mar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74" name="Shape 174"/>
        <p:cNvGrpSpPr/>
        <p:nvPr/>
      </p:nvGrpSpPr>
      <p:grpSpPr>
        <a:xfrm>
          <a:off x="0" y="0"/>
          <a:ext cx="0" cy="0"/>
          <a:chOff x="0" y="0"/>
          <a:chExt cx="0" cy="0"/>
        </a:xfrm>
      </p:grpSpPr>
      <p:sp>
        <p:nvSpPr>
          <p:cNvPr id="175" name="Google Shape;175;p2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001D5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 name="Google Shape;176;p2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20"/>
          <p:cNvSpPr txBox="1"/>
          <p:nvPr>
            <p:ph idx="10" type="dt"/>
          </p:nvPr>
        </p:nvSpPr>
        <p:spPr>
          <a:xfrm>
            <a:off x="93481" y="6424167"/>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20"/>
          <p:cNvSpPr txBox="1"/>
          <p:nvPr>
            <p:ph idx="11" type="ftr"/>
          </p:nvPr>
        </p:nvSpPr>
        <p:spPr>
          <a:xfrm>
            <a:off x="4038600" y="6424167"/>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20"/>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Arial"/>
                <a:ea typeface="Arial"/>
                <a:cs typeface="Arial"/>
                <a:sym typeface="Arial"/>
              </a:defRPr>
            </a:lvl1pPr>
            <a:lvl2pPr indent="0" lvl="1" marL="0" algn="r">
              <a:spcBef>
                <a:spcPts val="0"/>
              </a:spcBef>
              <a:buNone/>
              <a:defRPr sz="1200">
                <a:solidFill>
                  <a:schemeClr val="dk1"/>
                </a:solidFill>
                <a:latin typeface="Arial"/>
                <a:ea typeface="Arial"/>
                <a:cs typeface="Arial"/>
                <a:sym typeface="Arial"/>
              </a:defRPr>
            </a:lvl2pPr>
            <a:lvl3pPr indent="0" lvl="2" marL="0" algn="r">
              <a:spcBef>
                <a:spcPts val="0"/>
              </a:spcBef>
              <a:buNone/>
              <a:defRPr sz="1200">
                <a:solidFill>
                  <a:schemeClr val="dk1"/>
                </a:solidFill>
                <a:latin typeface="Arial"/>
                <a:ea typeface="Arial"/>
                <a:cs typeface="Arial"/>
                <a:sym typeface="Arial"/>
              </a:defRPr>
            </a:lvl3pPr>
            <a:lvl4pPr indent="0" lvl="3" marL="0" algn="r">
              <a:spcBef>
                <a:spcPts val="0"/>
              </a:spcBef>
              <a:buNone/>
              <a:defRPr sz="1200">
                <a:solidFill>
                  <a:schemeClr val="dk1"/>
                </a:solidFill>
                <a:latin typeface="Arial"/>
                <a:ea typeface="Arial"/>
                <a:cs typeface="Arial"/>
                <a:sym typeface="Arial"/>
              </a:defRPr>
            </a:lvl4pPr>
            <a:lvl5pPr indent="0" lvl="4" marL="0" algn="r">
              <a:spcBef>
                <a:spcPts val="0"/>
              </a:spcBef>
              <a:buNone/>
              <a:defRPr sz="1200">
                <a:solidFill>
                  <a:schemeClr val="dk1"/>
                </a:solidFill>
                <a:latin typeface="Arial"/>
                <a:ea typeface="Arial"/>
                <a:cs typeface="Arial"/>
                <a:sym typeface="Arial"/>
              </a:defRPr>
            </a:lvl5pPr>
            <a:lvl6pPr indent="0" lvl="5" marL="0" algn="r">
              <a:spcBef>
                <a:spcPts val="0"/>
              </a:spcBef>
              <a:buNone/>
              <a:defRPr sz="1200">
                <a:solidFill>
                  <a:schemeClr val="dk1"/>
                </a:solidFill>
                <a:latin typeface="Arial"/>
                <a:ea typeface="Arial"/>
                <a:cs typeface="Arial"/>
                <a:sym typeface="Arial"/>
              </a:defRPr>
            </a:lvl6pPr>
            <a:lvl7pPr indent="0" lvl="6" marL="0" algn="r">
              <a:spcBef>
                <a:spcPts val="0"/>
              </a:spcBef>
              <a:buNone/>
              <a:defRPr sz="1200">
                <a:solidFill>
                  <a:schemeClr val="dk1"/>
                </a:solidFill>
                <a:latin typeface="Arial"/>
                <a:ea typeface="Arial"/>
                <a:cs typeface="Arial"/>
                <a:sym typeface="Arial"/>
              </a:defRPr>
            </a:lvl7pPr>
            <a:lvl8pPr indent="0" lvl="7" marL="0" algn="r">
              <a:spcBef>
                <a:spcPts val="0"/>
              </a:spcBef>
              <a:buNone/>
              <a:defRPr sz="1200">
                <a:solidFill>
                  <a:schemeClr val="dk1"/>
                </a:solidFill>
                <a:latin typeface="Arial"/>
                <a:ea typeface="Arial"/>
                <a:cs typeface="Arial"/>
                <a:sym typeface="Arial"/>
              </a:defRPr>
            </a:lvl8pPr>
            <a:lvl9pPr indent="0" lvl="8" mar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showMasterSp="0" type="obj">
  <p:cSld name="OBJECT">
    <p:spTree>
      <p:nvGrpSpPr>
        <p:cNvPr id="23" name="Shape 23"/>
        <p:cNvGrpSpPr/>
        <p:nvPr/>
      </p:nvGrpSpPr>
      <p:grpSpPr>
        <a:xfrm>
          <a:off x="0" y="0"/>
          <a:ext cx="0" cy="0"/>
          <a:chOff x="0" y="0"/>
          <a:chExt cx="0" cy="0"/>
        </a:xfrm>
      </p:grpSpPr>
      <p:pic>
        <p:nvPicPr>
          <p:cNvPr id="24" name="Google Shape;24;p3"/>
          <p:cNvPicPr preferRelativeResize="0"/>
          <p:nvPr/>
        </p:nvPicPr>
        <p:blipFill rotWithShape="1">
          <a:blip r:embed="rId2">
            <a:alphaModFix/>
          </a:blip>
          <a:srcRect b="0" l="0" r="0" t="0"/>
          <a:stretch/>
        </p:blipFill>
        <p:spPr>
          <a:xfrm>
            <a:off x="-16475" y="-25214"/>
            <a:ext cx="2838136" cy="6931152"/>
          </a:xfrm>
          <a:prstGeom prst="rect">
            <a:avLst/>
          </a:prstGeom>
          <a:noFill/>
          <a:ln>
            <a:noFill/>
          </a:ln>
        </p:spPr>
      </p:pic>
      <p:sp>
        <p:nvSpPr>
          <p:cNvPr id="25" name="Google Shape;25;p3"/>
          <p:cNvSpPr/>
          <p:nvPr/>
        </p:nvSpPr>
        <p:spPr>
          <a:xfrm>
            <a:off x="-57413" y="-41690"/>
            <a:ext cx="12362688" cy="6933422"/>
          </a:xfrm>
          <a:custGeom>
            <a:rect b="b" l="l" r="r" t="t"/>
            <a:pathLst>
              <a:path extrusionOk="0" h="10034" w="11435">
                <a:moveTo>
                  <a:pt x="2575" y="34"/>
                </a:moveTo>
                <a:cubicBezTo>
                  <a:pt x="-402" y="4217"/>
                  <a:pt x="1266" y="8979"/>
                  <a:pt x="1266" y="8979"/>
                </a:cubicBezTo>
                <a:cubicBezTo>
                  <a:pt x="-256" y="5305"/>
                  <a:pt x="52" y="2181"/>
                  <a:pt x="690" y="39"/>
                </a:cubicBezTo>
                <a:cubicBezTo>
                  <a:pt x="693" y="34"/>
                  <a:pt x="420" y="39"/>
                  <a:pt x="420" y="39"/>
                </a:cubicBezTo>
                <a:cubicBezTo>
                  <a:pt x="-826" y="4953"/>
                  <a:pt x="1103" y="8840"/>
                  <a:pt x="1103" y="8840"/>
                </a:cubicBezTo>
                <a:cubicBezTo>
                  <a:pt x="1337" y="9289"/>
                  <a:pt x="1572" y="9682"/>
                  <a:pt x="1809" y="10034"/>
                </a:cubicBezTo>
                <a:lnTo>
                  <a:pt x="11424" y="10034"/>
                </a:lnTo>
                <a:cubicBezTo>
                  <a:pt x="11424" y="34"/>
                  <a:pt x="11435" y="0"/>
                  <a:pt x="11435" y="0"/>
                </a:cubicBezTo>
                <a:lnTo>
                  <a:pt x="2575" y="34"/>
                </a:lnTo>
                <a:close/>
              </a:path>
            </a:pathLst>
          </a:custGeom>
          <a:gradFill>
            <a:gsLst>
              <a:gs pos="0">
                <a:srgbClr val="000624"/>
              </a:gs>
              <a:gs pos="47000">
                <a:srgbClr val="000624"/>
              </a:gs>
              <a:gs pos="75000">
                <a:srgbClr val="001149"/>
              </a:gs>
              <a:gs pos="92000">
                <a:srgbClr val="00205F"/>
              </a:gs>
              <a:gs pos="100000">
                <a:srgbClr val="00205F"/>
              </a:gs>
            </a:gsLst>
            <a:path path="circle">
              <a:fillToRect b="100%" r="100%"/>
            </a:path>
            <a:tileRect l="-100%" t="-10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 name="Google Shape;26;p3"/>
          <p:cNvSpPr txBox="1"/>
          <p:nvPr>
            <p:ph type="title"/>
          </p:nvPr>
        </p:nvSpPr>
        <p:spPr>
          <a:xfrm>
            <a:off x="2328421" y="450633"/>
            <a:ext cx="9524056" cy="6463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FF954F"/>
              </a:buClr>
              <a:buSzPts val="4000"/>
              <a:buFont typeface="Arial"/>
              <a:buNone/>
              <a:defRPr>
                <a:solidFill>
                  <a:srgbClr val="FF954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
          <p:cNvSpPr txBox="1"/>
          <p:nvPr>
            <p:ph idx="1" type="body"/>
          </p:nvPr>
        </p:nvSpPr>
        <p:spPr>
          <a:xfrm>
            <a:off x="2328421" y="1385267"/>
            <a:ext cx="9524056" cy="1626086"/>
          </a:xfrm>
          <a:prstGeom prst="rect">
            <a:avLst/>
          </a:prstGeom>
          <a:noFill/>
          <a:ln>
            <a:noFill/>
          </a:ln>
        </p:spPr>
        <p:txBody>
          <a:bodyPr anchorCtr="0" anchor="t" bIns="45700" lIns="91425" spcFirstLastPara="1" rIns="91425" wrap="square" tIns="45700">
            <a:spAutoFit/>
          </a:bodyPr>
          <a:lstStyle>
            <a:lvl1pPr indent="-355600" lvl="0" marL="457200" algn="l">
              <a:lnSpc>
                <a:spcPct val="100000"/>
              </a:lnSpc>
              <a:spcBef>
                <a:spcPts val="1000"/>
              </a:spcBef>
              <a:spcAft>
                <a:spcPts val="0"/>
              </a:spcAft>
              <a:buClr>
                <a:schemeClr val="lt1"/>
              </a:buClr>
              <a:buSzPts val="2000"/>
              <a:buFont typeface="Arial"/>
              <a:buChar char="•"/>
              <a:defRPr b="1" sz="2000">
                <a:solidFill>
                  <a:schemeClr val="lt1"/>
                </a:solidFill>
              </a:defRPr>
            </a:lvl1pPr>
            <a:lvl2pPr indent="-355600" lvl="1" marL="914400" algn="l">
              <a:lnSpc>
                <a:spcPct val="90000"/>
              </a:lnSpc>
              <a:spcBef>
                <a:spcPts val="500"/>
              </a:spcBef>
              <a:spcAft>
                <a:spcPts val="0"/>
              </a:spcAft>
              <a:buClr>
                <a:schemeClr val="lt1"/>
              </a:buClr>
              <a:buSzPts val="2000"/>
              <a:buFont typeface="Arial"/>
              <a:buChar char="‒"/>
              <a:defRPr sz="2000">
                <a:solidFill>
                  <a:schemeClr val="lt1"/>
                </a:solidFill>
              </a:defRPr>
            </a:lvl2pPr>
            <a:lvl3pPr indent="-342900" lvl="2" marL="1371600" algn="l">
              <a:lnSpc>
                <a:spcPct val="90000"/>
              </a:lnSpc>
              <a:spcBef>
                <a:spcPts val="500"/>
              </a:spcBef>
              <a:spcAft>
                <a:spcPts val="0"/>
              </a:spcAft>
              <a:buClr>
                <a:schemeClr val="lt1"/>
              </a:buClr>
              <a:buSzPts val="1800"/>
              <a:buFont typeface="Arial"/>
              <a:buChar char="•"/>
              <a:defRPr sz="1800">
                <a:solidFill>
                  <a:schemeClr val="lt1"/>
                </a:solidFill>
              </a:defRPr>
            </a:lvl3pPr>
            <a:lvl4pPr indent="-330200" lvl="3" marL="1828800" algn="l">
              <a:lnSpc>
                <a:spcPct val="90000"/>
              </a:lnSpc>
              <a:spcBef>
                <a:spcPts val="500"/>
              </a:spcBef>
              <a:spcAft>
                <a:spcPts val="0"/>
              </a:spcAft>
              <a:buClr>
                <a:schemeClr val="lt1"/>
              </a:buClr>
              <a:buSzPts val="1600"/>
              <a:buFont typeface="Arial"/>
              <a:buChar char="‒"/>
              <a:defRPr sz="1600">
                <a:solidFill>
                  <a:schemeClr val="lt1"/>
                </a:solidFill>
              </a:defRPr>
            </a:lvl4pPr>
            <a:lvl5pPr indent="-330200" lvl="4" marL="2286000" algn="l">
              <a:lnSpc>
                <a:spcPct val="90000"/>
              </a:lnSpc>
              <a:spcBef>
                <a:spcPts val="500"/>
              </a:spcBef>
              <a:spcAft>
                <a:spcPts val="0"/>
              </a:spcAft>
              <a:buClr>
                <a:schemeClr val="lt1"/>
              </a:buClr>
              <a:buSzPts val="1600"/>
              <a:buFont typeface="Arial"/>
              <a:buChar char="•"/>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3"/>
          <p:cNvSpPr txBox="1"/>
          <p:nvPr>
            <p:ph idx="10" type="dt"/>
          </p:nvPr>
        </p:nvSpPr>
        <p:spPr>
          <a:xfrm>
            <a:off x="150633" y="6449233"/>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
          <p:cNvSpPr txBox="1"/>
          <p:nvPr>
            <p:ph idx="11" type="ftr"/>
          </p:nvPr>
        </p:nvSpPr>
        <p:spPr>
          <a:xfrm>
            <a:off x="4038600" y="6449233"/>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
          <p:cNvSpPr txBox="1"/>
          <p:nvPr>
            <p:ph idx="12" type="sldNum"/>
          </p:nvPr>
        </p:nvSpPr>
        <p:spPr>
          <a:xfrm>
            <a:off x="9298167" y="6449233"/>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Arial"/>
                <a:ea typeface="Arial"/>
                <a:cs typeface="Arial"/>
                <a:sym typeface="Arial"/>
              </a:defRPr>
            </a:lvl1pPr>
            <a:lvl2pPr indent="0" lvl="1" marL="0" algn="r">
              <a:spcBef>
                <a:spcPts val="0"/>
              </a:spcBef>
              <a:buNone/>
              <a:defRPr sz="1200">
                <a:solidFill>
                  <a:schemeClr val="lt1"/>
                </a:solidFill>
                <a:latin typeface="Arial"/>
                <a:ea typeface="Arial"/>
                <a:cs typeface="Arial"/>
                <a:sym typeface="Arial"/>
              </a:defRPr>
            </a:lvl2pPr>
            <a:lvl3pPr indent="0" lvl="2" marL="0" algn="r">
              <a:spcBef>
                <a:spcPts val="0"/>
              </a:spcBef>
              <a:buNone/>
              <a:defRPr sz="1200">
                <a:solidFill>
                  <a:schemeClr val="lt1"/>
                </a:solidFill>
                <a:latin typeface="Arial"/>
                <a:ea typeface="Arial"/>
                <a:cs typeface="Arial"/>
                <a:sym typeface="Arial"/>
              </a:defRPr>
            </a:lvl3pPr>
            <a:lvl4pPr indent="0" lvl="3" marL="0" algn="r">
              <a:spcBef>
                <a:spcPts val="0"/>
              </a:spcBef>
              <a:buNone/>
              <a:defRPr sz="1200">
                <a:solidFill>
                  <a:schemeClr val="lt1"/>
                </a:solidFill>
                <a:latin typeface="Arial"/>
                <a:ea typeface="Arial"/>
                <a:cs typeface="Arial"/>
                <a:sym typeface="Arial"/>
              </a:defRPr>
            </a:lvl4pPr>
            <a:lvl5pPr indent="0" lvl="4" marL="0" algn="r">
              <a:spcBef>
                <a:spcPts val="0"/>
              </a:spcBef>
              <a:buNone/>
              <a:defRPr sz="1200">
                <a:solidFill>
                  <a:schemeClr val="lt1"/>
                </a:solidFill>
                <a:latin typeface="Arial"/>
                <a:ea typeface="Arial"/>
                <a:cs typeface="Arial"/>
                <a:sym typeface="Arial"/>
              </a:defRPr>
            </a:lvl5pPr>
            <a:lvl6pPr indent="0" lvl="5" marL="0" algn="r">
              <a:spcBef>
                <a:spcPts val="0"/>
              </a:spcBef>
              <a:buNone/>
              <a:defRPr sz="1200">
                <a:solidFill>
                  <a:schemeClr val="lt1"/>
                </a:solidFill>
                <a:latin typeface="Arial"/>
                <a:ea typeface="Arial"/>
                <a:cs typeface="Arial"/>
                <a:sym typeface="Arial"/>
              </a:defRPr>
            </a:lvl6pPr>
            <a:lvl7pPr indent="0" lvl="6" marL="0" algn="r">
              <a:spcBef>
                <a:spcPts val="0"/>
              </a:spcBef>
              <a:buNone/>
              <a:defRPr sz="1200">
                <a:solidFill>
                  <a:schemeClr val="lt1"/>
                </a:solidFill>
                <a:latin typeface="Arial"/>
                <a:ea typeface="Arial"/>
                <a:cs typeface="Arial"/>
                <a:sym typeface="Arial"/>
              </a:defRPr>
            </a:lvl7pPr>
            <a:lvl8pPr indent="0" lvl="7" marL="0" algn="r">
              <a:spcBef>
                <a:spcPts val="0"/>
              </a:spcBef>
              <a:buNone/>
              <a:defRPr sz="1200">
                <a:solidFill>
                  <a:schemeClr val="lt1"/>
                </a:solidFill>
                <a:latin typeface="Arial"/>
                <a:ea typeface="Arial"/>
                <a:cs typeface="Arial"/>
                <a:sym typeface="Arial"/>
              </a:defRPr>
            </a:lvl8pPr>
            <a:lvl9pPr indent="0" lvl="8" mar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31" name="Shape 31"/>
        <p:cNvGrpSpPr/>
        <p:nvPr/>
      </p:nvGrpSpPr>
      <p:grpSpPr>
        <a:xfrm>
          <a:off x="0" y="0"/>
          <a:ext cx="0" cy="0"/>
          <a:chOff x="0" y="0"/>
          <a:chExt cx="0" cy="0"/>
        </a:xfrm>
      </p:grpSpPr>
      <p:sp>
        <p:nvSpPr>
          <p:cNvPr id="32" name="Google Shape;32;p4"/>
          <p:cNvSpPr/>
          <p:nvPr/>
        </p:nvSpPr>
        <p:spPr>
          <a:xfrm>
            <a:off x="-26894" y="-26894"/>
            <a:ext cx="12266952" cy="6931152"/>
          </a:xfrm>
          <a:prstGeom prst="rect">
            <a:avLst/>
          </a:prstGeom>
          <a:gradFill>
            <a:gsLst>
              <a:gs pos="0">
                <a:srgbClr val="000624"/>
              </a:gs>
              <a:gs pos="38000">
                <a:srgbClr val="000624"/>
              </a:gs>
              <a:gs pos="89000">
                <a:srgbClr val="00205F"/>
              </a:gs>
              <a:gs pos="100000">
                <a:srgbClr val="00205F"/>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 name="Google Shape;33;p4"/>
          <p:cNvSpPr txBox="1"/>
          <p:nvPr>
            <p:ph idx="10" type="dt"/>
          </p:nvPr>
        </p:nvSpPr>
        <p:spPr>
          <a:xfrm>
            <a:off x="93481" y="6424167"/>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4"/>
          <p:cNvSpPr txBox="1"/>
          <p:nvPr>
            <p:ph idx="11" type="ftr"/>
          </p:nvPr>
        </p:nvSpPr>
        <p:spPr>
          <a:xfrm>
            <a:off x="4038600" y="6424167"/>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Arial"/>
                <a:ea typeface="Arial"/>
                <a:cs typeface="Arial"/>
                <a:sym typeface="Arial"/>
              </a:defRPr>
            </a:lvl1pPr>
            <a:lvl2pPr indent="0" lvl="1" marL="0" algn="r">
              <a:spcBef>
                <a:spcPts val="0"/>
              </a:spcBef>
              <a:buNone/>
              <a:defRPr sz="1200">
                <a:solidFill>
                  <a:schemeClr val="lt1"/>
                </a:solidFill>
                <a:latin typeface="Arial"/>
                <a:ea typeface="Arial"/>
                <a:cs typeface="Arial"/>
                <a:sym typeface="Arial"/>
              </a:defRPr>
            </a:lvl2pPr>
            <a:lvl3pPr indent="0" lvl="2" marL="0" algn="r">
              <a:spcBef>
                <a:spcPts val="0"/>
              </a:spcBef>
              <a:buNone/>
              <a:defRPr sz="1200">
                <a:solidFill>
                  <a:schemeClr val="lt1"/>
                </a:solidFill>
                <a:latin typeface="Arial"/>
                <a:ea typeface="Arial"/>
                <a:cs typeface="Arial"/>
                <a:sym typeface="Arial"/>
              </a:defRPr>
            </a:lvl3pPr>
            <a:lvl4pPr indent="0" lvl="3" marL="0" algn="r">
              <a:spcBef>
                <a:spcPts val="0"/>
              </a:spcBef>
              <a:buNone/>
              <a:defRPr sz="1200">
                <a:solidFill>
                  <a:schemeClr val="lt1"/>
                </a:solidFill>
                <a:latin typeface="Arial"/>
                <a:ea typeface="Arial"/>
                <a:cs typeface="Arial"/>
                <a:sym typeface="Arial"/>
              </a:defRPr>
            </a:lvl4pPr>
            <a:lvl5pPr indent="0" lvl="4" marL="0" algn="r">
              <a:spcBef>
                <a:spcPts val="0"/>
              </a:spcBef>
              <a:buNone/>
              <a:defRPr sz="1200">
                <a:solidFill>
                  <a:schemeClr val="lt1"/>
                </a:solidFill>
                <a:latin typeface="Arial"/>
                <a:ea typeface="Arial"/>
                <a:cs typeface="Arial"/>
                <a:sym typeface="Arial"/>
              </a:defRPr>
            </a:lvl5pPr>
            <a:lvl6pPr indent="0" lvl="5" marL="0" algn="r">
              <a:spcBef>
                <a:spcPts val="0"/>
              </a:spcBef>
              <a:buNone/>
              <a:defRPr sz="1200">
                <a:solidFill>
                  <a:schemeClr val="lt1"/>
                </a:solidFill>
                <a:latin typeface="Arial"/>
                <a:ea typeface="Arial"/>
                <a:cs typeface="Arial"/>
                <a:sym typeface="Arial"/>
              </a:defRPr>
            </a:lvl6pPr>
            <a:lvl7pPr indent="0" lvl="6" marL="0" algn="r">
              <a:spcBef>
                <a:spcPts val="0"/>
              </a:spcBef>
              <a:buNone/>
              <a:defRPr sz="1200">
                <a:solidFill>
                  <a:schemeClr val="lt1"/>
                </a:solidFill>
                <a:latin typeface="Arial"/>
                <a:ea typeface="Arial"/>
                <a:cs typeface="Arial"/>
                <a:sym typeface="Arial"/>
              </a:defRPr>
            </a:lvl7pPr>
            <a:lvl8pPr indent="0" lvl="7" marL="0" algn="r">
              <a:spcBef>
                <a:spcPts val="0"/>
              </a:spcBef>
              <a:buNone/>
              <a:defRPr sz="1200">
                <a:solidFill>
                  <a:schemeClr val="lt1"/>
                </a:solidFill>
                <a:latin typeface="Arial"/>
                <a:ea typeface="Arial"/>
                <a:cs typeface="Arial"/>
                <a:sym typeface="Arial"/>
              </a:defRPr>
            </a:lvl8pPr>
            <a:lvl9pPr indent="0" lvl="8" mar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4"/>
          <p:cNvSpPr txBox="1"/>
          <p:nvPr>
            <p:ph type="title"/>
          </p:nvPr>
        </p:nvSpPr>
        <p:spPr>
          <a:xfrm>
            <a:off x="343057" y="264979"/>
            <a:ext cx="11505886" cy="6463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FF954E"/>
              </a:buClr>
              <a:buSzPts val="4000"/>
              <a:buFont typeface="Arial"/>
              <a:buNone/>
              <a:defRPr>
                <a:solidFill>
                  <a:srgbClr val="FF954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Content" showMasterSp="0">
  <p:cSld name="12_Title and Content">
    <p:spTree>
      <p:nvGrpSpPr>
        <p:cNvPr id="37" name="Shape 37"/>
        <p:cNvGrpSpPr/>
        <p:nvPr/>
      </p:nvGrpSpPr>
      <p:grpSpPr>
        <a:xfrm>
          <a:off x="0" y="0"/>
          <a:ext cx="0" cy="0"/>
          <a:chOff x="0" y="0"/>
          <a:chExt cx="0" cy="0"/>
        </a:xfrm>
      </p:grpSpPr>
      <p:grpSp>
        <p:nvGrpSpPr>
          <p:cNvPr id="38" name="Google Shape;38;p5"/>
          <p:cNvGrpSpPr/>
          <p:nvPr/>
        </p:nvGrpSpPr>
        <p:grpSpPr>
          <a:xfrm>
            <a:off x="-14881" y="-20382"/>
            <a:ext cx="12271248" cy="6931152"/>
            <a:chOff x="-14881" y="-20382"/>
            <a:chExt cx="12271248" cy="6931152"/>
          </a:xfrm>
        </p:grpSpPr>
        <p:sp>
          <p:nvSpPr>
            <p:cNvPr id="39" name="Google Shape;39;p5"/>
            <p:cNvSpPr/>
            <p:nvPr/>
          </p:nvSpPr>
          <p:spPr>
            <a:xfrm>
              <a:off x="-14881" y="-20382"/>
              <a:ext cx="12271248" cy="6931152"/>
            </a:xfrm>
            <a:prstGeom prst="rect">
              <a:avLst/>
            </a:prstGeom>
            <a:gradFill>
              <a:gsLst>
                <a:gs pos="0">
                  <a:srgbClr val="0077B4"/>
                </a:gs>
                <a:gs pos="58999">
                  <a:srgbClr val="2CA272"/>
                </a:gs>
                <a:gs pos="100000">
                  <a:srgbClr val="0076B7"/>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A687"/>
                </a:solidFill>
                <a:latin typeface="Calibri"/>
                <a:ea typeface="Calibri"/>
                <a:cs typeface="Calibri"/>
                <a:sym typeface="Calibri"/>
              </a:endParaRPr>
            </a:p>
          </p:txBody>
        </p:sp>
        <p:grpSp>
          <p:nvGrpSpPr>
            <p:cNvPr id="40" name="Google Shape;40;p5"/>
            <p:cNvGrpSpPr/>
            <p:nvPr/>
          </p:nvGrpSpPr>
          <p:grpSpPr>
            <a:xfrm>
              <a:off x="517663" y="-20382"/>
              <a:ext cx="4652701" cy="6931152"/>
              <a:chOff x="3308351" y="2370138"/>
              <a:chExt cx="2760662" cy="4110037"/>
            </a:xfrm>
          </p:grpSpPr>
          <p:sp>
            <p:nvSpPr>
              <p:cNvPr id="41" name="Google Shape;41;p5"/>
              <p:cNvSpPr/>
              <p:nvPr/>
            </p:nvSpPr>
            <p:spPr>
              <a:xfrm>
                <a:off x="4494213" y="2370138"/>
                <a:ext cx="1574800" cy="3676650"/>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00B0F0"/>
                  </a:gs>
                  <a:gs pos="100000">
                    <a:srgbClr val="36CDA2"/>
                  </a:gs>
                </a:gsLst>
                <a:lin ang="108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 name="Google Shape;42;p5"/>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gradFill>
                <a:gsLst>
                  <a:gs pos="0">
                    <a:srgbClr val="00B0F0"/>
                  </a:gs>
                  <a:gs pos="100000">
                    <a:srgbClr val="36CDA2"/>
                  </a:gs>
                </a:gsLst>
                <a:lin ang="108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 name="Google Shape;43;p5"/>
              <p:cNvSpPr/>
              <p:nvPr/>
            </p:nvSpPr>
            <p:spPr>
              <a:xfrm>
                <a:off x="3308351" y="2376488"/>
                <a:ext cx="2270125"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00B0F0"/>
                  </a:gs>
                  <a:gs pos="100000">
                    <a:srgbClr val="36CDA2"/>
                  </a:gs>
                </a:gsLst>
                <a:lin ang="108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 name="Google Shape;44;p5"/>
            <p:cNvSpPr/>
            <p:nvPr/>
          </p:nvSpPr>
          <p:spPr>
            <a:xfrm>
              <a:off x="-14881" y="160316"/>
              <a:ext cx="12266952" cy="6309360"/>
            </a:xfrm>
            <a:prstGeom prst="rect">
              <a:avLst/>
            </a:prstGeom>
            <a:gradFill>
              <a:gsLst>
                <a:gs pos="0">
                  <a:srgbClr val="000624"/>
                </a:gs>
                <a:gs pos="38000">
                  <a:srgbClr val="000624"/>
                </a:gs>
                <a:gs pos="89000">
                  <a:srgbClr val="00205F"/>
                </a:gs>
                <a:gs pos="100000">
                  <a:srgbClr val="00205F"/>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45" name="Google Shape;45;p5"/>
          <p:cNvSpPr txBox="1"/>
          <p:nvPr>
            <p:ph type="title"/>
          </p:nvPr>
        </p:nvSpPr>
        <p:spPr>
          <a:xfrm>
            <a:off x="371764" y="322852"/>
            <a:ext cx="11493661" cy="6463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FF954F"/>
              </a:buClr>
              <a:buSzPts val="4000"/>
              <a:buFont typeface="Arial"/>
              <a:buNone/>
              <a:defRPr>
                <a:solidFill>
                  <a:srgbClr val="FF954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5"/>
          <p:cNvSpPr txBox="1"/>
          <p:nvPr>
            <p:ph idx="1" type="body"/>
          </p:nvPr>
        </p:nvSpPr>
        <p:spPr>
          <a:xfrm>
            <a:off x="371763" y="1123675"/>
            <a:ext cx="11493661" cy="461665"/>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2400"/>
              <a:buFont typeface="Arial"/>
              <a:buNone/>
              <a:defRPr sz="2400">
                <a:solidFill>
                  <a:schemeClr val="lt1"/>
                </a:solidFill>
              </a:defRPr>
            </a:lvl1pPr>
            <a:lvl2pPr indent="-228600" lvl="1" marL="914400" algn="l">
              <a:lnSpc>
                <a:spcPct val="90000"/>
              </a:lnSpc>
              <a:spcBef>
                <a:spcPts val="500"/>
              </a:spcBef>
              <a:spcAft>
                <a:spcPts val="0"/>
              </a:spcAft>
              <a:buClr>
                <a:schemeClr val="lt1"/>
              </a:buClr>
              <a:buSzPts val="2000"/>
              <a:buFont typeface="Arial"/>
              <a:buNone/>
              <a:defRPr sz="2000">
                <a:solidFill>
                  <a:schemeClr val="lt1"/>
                </a:solidFill>
              </a:defRPr>
            </a:lvl2pPr>
            <a:lvl3pPr indent="-228600" lvl="2" marL="1371600" algn="l">
              <a:lnSpc>
                <a:spcPct val="90000"/>
              </a:lnSpc>
              <a:spcBef>
                <a:spcPts val="500"/>
              </a:spcBef>
              <a:spcAft>
                <a:spcPts val="0"/>
              </a:spcAft>
              <a:buClr>
                <a:schemeClr val="lt1"/>
              </a:buClr>
              <a:buSzPts val="1800"/>
              <a:buFont typeface="Arial"/>
              <a:buNone/>
              <a:defRPr sz="1800">
                <a:solidFill>
                  <a:schemeClr val="lt1"/>
                </a:solidFill>
              </a:defRPr>
            </a:lvl3pPr>
            <a:lvl4pPr indent="-228600" lvl="3" marL="1828800" algn="l">
              <a:lnSpc>
                <a:spcPct val="90000"/>
              </a:lnSpc>
              <a:spcBef>
                <a:spcPts val="500"/>
              </a:spcBef>
              <a:spcAft>
                <a:spcPts val="0"/>
              </a:spcAft>
              <a:buClr>
                <a:schemeClr val="lt1"/>
              </a:buClr>
              <a:buSzPts val="1800"/>
              <a:buFont typeface="Arial"/>
              <a:buNone/>
              <a:defRPr sz="1800">
                <a:solidFill>
                  <a:schemeClr val="lt1"/>
                </a:solidFill>
              </a:defRPr>
            </a:lvl4pPr>
            <a:lvl5pPr indent="-228600" lvl="4" marL="2286000" algn="l">
              <a:lnSpc>
                <a:spcPct val="90000"/>
              </a:lnSpc>
              <a:spcBef>
                <a:spcPts val="500"/>
              </a:spcBef>
              <a:spcAft>
                <a:spcPts val="0"/>
              </a:spcAft>
              <a:buClr>
                <a:schemeClr val="lt1"/>
              </a:buClr>
              <a:buSzPts val="1800"/>
              <a:buFont typeface="Arial"/>
              <a:buNone/>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5"/>
          <p:cNvSpPr txBox="1"/>
          <p:nvPr>
            <p:ph idx="10" type="dt"/>
          </p:nvPr>
        </p:nvSpPr>
        <p:spPr>
          <a:xfrm>
            <a:off x="172525" y="650991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5"/>
          <p:cNvSpPr txBox="1"/>
          <p:nvPr>
            <p:ph idx="11" type="ftr"/>
          </p:nvPr>
        </p:nvSpPr>
        <p:spPr>
          <a:xfrm>
            <a:off x="3843314" y="6507967"/>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5"/>
          <p:cNvSpPr txBox="1"/>
          <p:nvPr>
            <p:ph idx="12" type="sldNum"/>
          </p:nvPr>
        </p:nvSpPr>
        <p:spPr>
          <a:xfrm>
            <a:off x="9298167" y="650766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Arial"/>
                <a:ea typeface="Arial"/>
                <a:cs typeface="Arial"/>
                <a:sym typeface="Arial"/>
              </a:defRPr>
            </a:lvl1pPr>
            <a:lvl2pPr indent="0" lvl="1" marL="0" algn="r">
              <a:spcBef>
                <a:spcPts val="0"/>
              </a:spcBef>
              <a:buNone/>
              <a:defRPr sz="1200">
                <a:solidFill>
                  <a:schemeClr val="dk1"/>
                </a:solidFill>
                <a:latin typeface="Arial"/>
                <a:ea typeface="Arial"/>
                <a:cs typeface="Arial"/>
                <a:sym typeface="Arial"/>
              </a:defRPr>
            </a:lvl2pPr>
            <a:lvl3pPr indent="0" lvl="2" marL="0" algn="r">
              <a:spcBef>
                <a:spcPts val="0"/>
              </a:spcBef>
              <a:buNone/>
              <a:defRPr sz="1200">
                <a:solidFill>
                  <a:schemeClr val="dk1"/>
                </a:solidFill>
                <a:latin typeface="Arial"/>
                <a:ea typeface="Arial"/>
                <a:cs typeface="Arial"/>
                <a:sym typeface="Arial"/>
              </a:defRPr>
            </a:lvl3pPr>
            <a:lvl4pPr indent="0" lvl="3" marL="0" algn="r">
              <a:spcBef>
                <a:spcPts val="0"/>
              </a:spcBef>
              <a:buNone/>
              <a:defRPr sz="1200">
                <a:solidFill>
                  <a:schemeClr val="dk1"/>
                </a:solidFill>
                <a:latin typeface="Arial"/>
                <a:ea typeface="Arial"/>
                <a:cs typeface="Arial"/>
                <a:sym typeface="Arial"/>
              </a:defRPr>
            </a:lvl4pPr>
            <a:lvl5pPr indent="0" lvl="4" marL="0" algn="r">
              <a:spcBef>
                <a:spcPts val="0"/>
              </a:spcBef>
              <a:buNone/>
              <a:defRPr sz="1200">
                <a:solidFill>
                  <a:schemeClr val="dk1"/>
                </a:solidFill>
                <a:latin typeface="Arial"/>
                <a:ea typeface="Arial"/>
                <a:cs typeface="Arial"/>
                <a:sym typeface="Arial"/>
              </a:defRPr>
            </a:lvl5pPr>
            <a:lvl6pPr indent="0" lvl="5" marL="0" algn="r">
              <a:spcBef>
                <a:spcPts val="0"/>
              </a:spcBef>
              <a:buNone/>
              <a:defRPr sz="1200">
                <a:solidFill>
                  <a:schemeClr val="dk1"/>
                </a:solidFill>
                <a:latin typeface="Arial"/>
                <a:ea typeface="Arial"/>
                <a:cs typeface="Arial"/>
                <a:sym typeface="Arial"/>
              </a:defRPr>
            </a:lvl6pPr>
            <a:lvl7pPr indent="0" lvl="6" marL="0" algn="r">
              <a:spcBef>
                <a:spcPts val="0"/>
              </a:spcBef>
              <a:buNone/>
              <a:defRPr sz="1200">
                <a:solidFill>
                  <a:schemeClr val="dk1"/>
                </a:solidFill>
                <a:latin typeface="Arial"/>
                <a:ea typeface="Arial"/>
                <a:cs typeface="Arial"/>
                <a:sym typeface="Arial"/>
              </a:defRPr>
            </a:lvl7pPr>
            <a:lvl8pPr indent="0" lvl="7" marL="0" algn="r">
              <a:spcBef>
                <a:spcPts val="0"/>
              </a:spcBef>
              <a:buNone/>
              <a:defRPr sz="1200">
                <a:solidFill>
                  <a:schemeClr val="dk1"/>
                </a:solidFill>
                <a:latin typeface="Arial"/>
                <a:ea typeface="Arial"/>
                <a:cs typeface="Arial"/>
                <a:sym typeface="Arial"/>
              </a:defRPr>
            </a:lvl8pPr>
            <a:lvl9pPr indent="0" lvl="8" mar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showMasterSp="0">
  <p:cSld name="11_Title and Content">
    <p:spTree>
      <p:nvGrpSpPr>
        <p:cNvPr id="50" name="Shape 50"/>
        <p:cNvGrpSpPr/>
        <p:nvPr/>
      </p:nvGrpSpPr>
      <p:grpSpPr>
        <a:xfrm>
          <a:off x="0" y="0"/>
          <a:ext cx="0" cy="0"/>
          <a:chOff x="0" y="0"/>
          <a:chExt cx="0" cy="0"/>
        </a:xfrm>
      </p:grpSpPr>
      <p:grpSp>
        <p:nvGrpSpPr>
          <p:cNvPr id="51" name="Google Shape;51;p6"/>
          <p:cNvGrpSpPr/>
          <p:nvPr/>
        </p:nvGrpSpPr>
        <p:grpSpPr>
          <a:xfrm>
            <a:off x="-13447" y="-19394"/>
            <a:ext cx="12274036" cy="6933771"/>
            <a:chOff x="-13447" y="-19394"/>
            <a:chExt cx="12274036" cy="6933771"/>
          </a:xfrm>
        </p:grpSpPr>
        <p:sp>
          <p:nvSpPr>
            <p:cNvPr id="52" name="Google Shape;52;p6"/>
            <p:cNvSpPr/>
            <p:nvPr/>
          </p:nvSpPr>
          <p:spPr>
            <a:xfrm>
              <a:off x="-13447" y="-19394"/>
              <a:ext cx="12272942" cy="6931152"/>
            </a:xfrm>
            <a:prstGeom prst="rect">
              <a:avLst/>
            </a:prstGeom>
            <a:gradFill>
              <a:gsLst>
                <a:gs pos="0">
                  <a:srgbClr val="0077B4"/>
                </a:gs>
                <a:gs pos="58999">
                  <a:srgbClr val="2CA272"/>
                </a:gs>
                <a:gs pos="100000">
                  <a:srgbClr val="0076B7"/>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A687"/>
                </a:solidFill>
                <a:latin typeface="Calibri"/>
                <a:ea typeface="Calibri"/>
                <a:cs typeface="Calibri"/>
                <a:sym typeface="Calibri"/>
              </a:endParaRPr>
            </a:p>
          </p:txBody>
        </p:sp>
        <p:sp>
          <p:nvSpPr>
            <p:cNvPr id="53" name="Google Shape;53;p6"/>
            <p:cNvSpPr/>
            <p:nvPr/>
          </p:nvSpPr>
          <p:spPr>
            <a:xfrm>
              <a:off x="-13447" y="-19394"/>
              <a:ext cx="12273281" cy="6931152"/>
            </a:xfrm>
            <a:prstGeom prst="rect">
              <a:avLst/>
            </a:pr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4" name="Google Shape;54;p6"/>
            <p:cNvGrpSpPr/>
            <p:nvPr/>
          </p:nvGrpSpPr>
          <p:grpSpPr>
            <a:xfrm>
              <a:off x="527221" y="-19394"/>
              <a:ext cx="4652701" cy="6933770"/>
              <a:chOff x="3308351" y="2370138"/>
              <a:chExt cx="2760662" cy="4111589"/>
            </a:xfrm>
          </p:grpSpPr>
          <p:sp>
            <p:nvSpPr>
              <p:cNvPr id="55" name="Google Shape;55;p6"/>
              <p:cNvSpPr/>
              <p:nvPr/>
            </p:nvSpPr>
            <p:spPr>
              <a:xfrm>
                <a:off x="4494213" y="2370138"/>
                <a:ext cx="1574800" cy="3676650"/>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00B0F0"/>
                  </a:gs>
                  <a:gs pos="100000">
                    <a:srgbClr val="36CDA2"/>
                  </a:gs>
                </a:gsLst>
                <a:lin ang="108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 name="Google Shape;56;p6"/>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gradFill>
                <a:gsLst>
                  <a:gs pos="0">
                    <a:srgbClr val="00B0F0"/>
                  </a:gs>
                  <a:gs pos="100000">
                    <a:srgbClr val="36CDA2"/>
                  </a:gs>
                </a:gsLst>
                <a:lin ang="108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 name="Google Shape;57;p6"/>
              <p:cNvSpPr/>
              <p:nvPr/>
            </p:nvSpPr>
            <p:spPr>
              <a:xfrm>
                <a:off x="3308351" y="2371690"/>
                <a:ext cx="2270125" cy="411003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00B0F0"/>
                  </a:gs>
                  <a:gs pos="100000">
                    <a:srgbClr val="36CDA2"/>
                  </a:gs>
                </a:gsLst>
                <a:lin ang="108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8" name="Google Shape;58;p6"/>
            <p:cNvSpPr/>
            <p:nvPr/>
          </p:nvSpPr>
          <p:spPr>
            <a:xfrm>
              <a:off x="-10659" y="160316"/>
              <a:ext cx="12271248" cy="63093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9" name="Google Shape;59;p6"/>
          <p:cNvSpPr txBox="1"/>
          <p:nvPr>
            <p:ph type="title"/>
          </p:nvPr>
        </p:nvSpPr>
        <p:spPr>
          <a:xfrm>
            <a:off x="586175" y="374637"/>
            <a:ext cx="11133192" cy="6463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001D56"/>
              </a:buClr>
              <a:buSzPts val="4000"/>
              <a:buFont typeface="Arial"/>
              <a:buNone/>
              <a:defRPr>
                <a:solidFill>
                  <a:srgbClr val="001D5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
          <p:cNvSpPr txBox="1"/>
          <p:nvPr>
            <p:ph idx="1" type="body"/>
          </p:nvPr>
        </p:nvSpPr>
        <p:spPr>
          <a:xfrm>
            <a:off x="586175" y="1198061"/>
            <a:ext cx="11133192" cy="1798441"/>
          </a:xfrm>
          <a:prstGeom prst="rect">
            <a:avLst/>
          </a:prstGeom>
          <a:noFill/>
          <a:ln>
            <a:noFill/>
          </a:ln>
        </p:spPr>
        <p:txBody>
          <a:bodyPr anchorCtr="0" anchor="t" bIns="45700" lIns="91425" spcFirstLastPara="1" rIns="91425" wrap="square" tIns="45700">
            <a:spAutoFit/>
          </a:bodyPr>
          <a:lstStyle>
            <a:lvl1pPr indent="-381000" lvl="0" marL="457200" algn="l">
              <a:lnSpc>
                <a:spcPct val="100000"/>
              </a:lnSpc>
              <a:spcBef>
                <a:spcPts val="1000"/>
              </a:spcBef>
              <a:spcAft>
                <a:spcPts val="0"/>
              </a:spcAft>
              <a:buClr>
                <a:schemeClr val="dk1"/>
              </a:buClr>
              <a:buSzPts val="2400"/>
              <a:buFont typeface="Arial"/>
              <a:buChar char="•"/>
              <a:defRPr sz="2400">
                <a:solidFill>
                  <a:schemeClr val="dk1"/>
                </a:solidFill>
              </a:defRPr>
            </a:lvl1pPr>
            <a:lvl2pPr indent="-355600" lvl="1" marL="914400" algn="l">
              <a:lnSpc>
                <a:spcPct val="90000"/>
              </a:lnSpc>
              <a:spcBef>
                <a:spcPts val="500"/>
              </a:spcBef>
              <a:spcAft>
                <a:spcPts val="0"/>
              </a:spcAft>
              <a:buClr>
                <a:schemeClr val="dk1"/>
              </a:buClr>
              <a:buSzPts val="2000"/>
              <a:buFont typeface="Arial"/>
              <a:buChar char="•"/>
              <a:defRPr sz="2000">
                <a:solidFill>
                  <a:schemeClr val="dk1"/>
                </a:solidFill>
              </a:defRPr>
            </a:lvl2pPr>
            <a:lvl3pPr indent="-342900" lvl="2" marL="1371600" algn="l">
              <a:lnSpc>
                <a:spcPct val="90000"/>
              </a:lnSpc>
              <a:spcBef>
                <a:spcPts val="500"/>
              </a:spcBef>
              <a:spcAft>
                <a:spcPts val="0"/>
              </a:spcAft>
              <a:buClr>
                <a:schemeClr val="dk1"/>
              </a:buClr>
              <a:buSzPts val="1800"/>
              <a:buFont typeface="Arial"/>
              <a:buChar char="•"/>
              <a:defRPr sz="1800">
                <a:solidFill>
                  <a:schemeClr val="dk1"/>
                </a:solidFill>
              </a:defRPr>
            </a:lvl3pPr>
            <a:lvl4pPr indent="-342900" lvl="3" marL="1828800" algn="l">
              <a:lnSpc>
                <a:spcPct val="90000"/>
              </a:lnSpc>
              <a:spcBef>
                <a:spcPts val="500"/>
              </a:spcBef>
              <a:spcAft>
                <a:spcPts val="0"/>
              </a:spcAft>
              <a:buClr>
                <a:schemeClr val="dk1"/>
              </a:buClr>
              <a:buSzPts val="1800"/>
              <a:buFont typeface="Arial"/>
              <a:buChar char="•"/>
              <a:defRPr sz="1800">
                <a:solidFill>
                  <a:schemeClr val="dk1"/>
                </a:solidFill>
              </a:defRPr>
            </a:lvl4pPr>
            <a:lvl5pPr indent="-342900" lvl="4" marL="2286000" algn="l">
              <a:lnSpc>
                <a:spcPct val="90000"/>
              </a:lnSpc>
              <a:spcBef>
                <a:spcPts val="500"/>
              </a:spcBef>
              <a:spcAft>
                <a:spcPts val="0"/>
              </a:spcAft>
              <a:buClr>
                <a:schemeClr val="dk1"/>
              </a:buClr>
              <a:buSzPts val="1800"/>
              <a:buFont typeface="Arial"/>
              <a:buChar char="•"/>
              <a:defRPr sz="18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6"/>
          <p:cNvSpPr txBox="1"/>
          <p:nvPr>
            <p:ph idx="10" type="dt"/>
          </p:nvPr>
        </p:nvSpPr>
        <p:spPr>
          <a:xfrm>
            <a:off x="154441" y="645106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001D5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6"/>
          <p:cNvSpPr txBox="1"/>
          <p:nvPr>
            <p:ph idx="11" type="ftr"/>
          </p:nvPr>
        </p:nvSpPr>
        <p:spPr>
          <a:xfrm>
            <a:off x="4099560" y="644950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001D5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
          <p:cNvSpPr txBox="1"/>
          <p:nvPr>
            <p:ph idx="12" type="sldNum"/>
          </p:nvPr>
        </p:nvSpPr>
        <p:spPr>
          <a:xfrm>
            <a:off x="9355319" y="6449233"/>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001D56"/>
                </a:solidFill>
                <a:latin typeface="Arial"/>
                <a:ea typeface="Arial"/>
                <a:cs typeface="Arial"/>
                <a:sym typeface="Arial"/>
              </a:defRPr>
            </a:lvl1pPr>
            <a:lvl2pPr indent="0" lvl="1" marL="0" algn="r">
              <a:spcBef>
                <a:spcPts val="0"/>
              </a:spcBef>
              <a:buNone/>
              <a:defRPr sz="1200">
                <a:solidFill>
                  <a:srgbClr val="001D56"/>
                </a:solidFill>
                <a:latin typeface="Arial"/>
                <a:ea typeface="Arial"/>
                <a:cs typeface="Arial"/>
                <a:sym typeface="Arial"/>
              </a:defRPr>
            </a:lvl2pPr>
            <a:lvl3pPr indent="0" lvl="2" marL="0" algn="r">
              <a:spcBef>
                <a:spcPts val="0"/>
              </a:spcBef>
              <a:buNone/>
              <a:defRPr sz="1200">
                <a:solidFill>
                  <a:srgbClr val="001D56"/>
                </a:solidFill>
                <a:latin typeface="Arial"/>
                <a:ea typeface="Arial"/>
                <a:cs typeface="Arial"/>
                <a:sym typeface="Arial"/>
              </a:defRPr>
            </a:lvl3pPr>
            <a:lvl4pPr indent="0" lvl="3" marL="0" algn="r">
              <a:spcBef>
                <a:spcPts val="0"/>
              </a:spcBef>
              <a:buNone/>
              <a:defRPr sz="1200">
                <a:solidFill>
                  <a:srgbClr val="001D56"/>
                </a:solidFill>
                <a:latin typeface="Arial"/>
                <a:ea typeface="Arial"/>
                <a:cs typeface="Arial"/>
                <a:sym typeface="Arial"/>
              </a:defRPr>
            </a:lvl4pPr>
            <a:lvl5pPr indent="0" lvl="4" marL="0" algn="r">
              <a:spcBef>
                <a:spcPts val="0"/>
              </a:spcBef>
              <a:buNone/>
              <a:defRPr sz="1200">
                <a:solidFill>
                  <a:srgbClr val="001D56"/>
                </a:solidFill>
                <a:latin typeface="Arial"/>
                <a:ea typeface="Arial"/>
                <a:cs typeface="Arial"/>
                <a:sym typeface="Arial"/>
              </a:defRPr>
            </a:lvl5pPr>
            <a:lvl6pPr indent="0" lvl="5" marL="0" algn="r">
              <a:spcBef>
                <a:spcPts val="0"/>
              </a:spcBef>
              <a:buNone/>
              <a:defRPr sz="1200">
                <a:solidFill>
                  <a:srgbClr val="001D56"/>
                </a:solidFill>
                <a:latin typeface="Arial"/>
                <a:ea typeface="Arial"/>
                <a:cs typeface="Arial"/>
                <a:sym typeface="Arial"/>
              </a:defRPr>
            </a:lvl6pPr>
            <a:lvl7pPr indent="0" lvl="6" marL="0" algn="r">
              <a:spcBef>
                <a:spcPts val="0"/>
              </a:spcBef>
              <a:buNone/>
              <a:defRPr sz="1200">
                <a:solidFill>
                  <a:srgbClr val="001D56"/>
                </a:solidFill>
                <a:latin typeface="Arial"/>
                <a:ea typeface="Arial"/>
                <a:cs typeface="Arial"/>
                <a:sym typeface="Arial"/>
              </a:defRPr>
            </a:lvl7pPr>
            <a:lvl8pPr indent="0" lvl="7" marL="0" algn="r">
              <a:spcBef>
                <a:spcPts val="0"/>
              </a:spcBef>
              <a:buNone/>
              <a:defRPr sz="1200">
                <a:solidFill>
                  <a:srgbClr val="001D56"/>
                </a:solidFill>
                <a:latin typeface="Arial"/>
                <a:ea typeface="Arial"/>
                <a:cs typeface="Arial"/>
                <a:sym typeface="Arial"/>
              </a:defRPr>
            </a:lvl8pPr>
            <a:lvl9pPr indent="0" lvl="8" marL="0" algn="r">
              <a:spcBef>
                <a:spcPts val="0"/>
              </a:spcBef>
              <a:buNone/>
              <a:defRPr sz="1200">
                <a:solidFill>
                  <a:srgbClr val="001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64" name="Shape 64"/>
        <p:cNvGrpSpPr/>
        <p:nvPr/>
      </p:nvGrpSpPr>
      <p:grpSpPr>
        <a:xfrm>
          <a:off x="0" y="0"/>
          <a:ext cx="0" cy="0"/>
          <a:chOff x="0" y="0"/>
          <a:chExt cx="0" cy="0"/>
        </a:xfrm>
      </p:grpSpPr>
      <p:sp>
        <p:nvSpPr>
          <p:cNvPr id="65" name="Google Shape;65;p7"/>
          <p:cNvSpPr txBox="1"/>
          <p:nvPr>
            <p:ph type="title"/>
          </p:nvPr>
        </p:nvSpPr>
        <p:spPr>
          <a:xfrm>
            <a:off x="4901938" y="449454"/>
            <a:ext cx="6747981" cy="6463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001D5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7"/>
          <p:cNvSpPr txBox="1"/>
          <p:nvPr>
            <p:ph idx="10" type="dt"/>
          </p:nvPr>
        </p:nvSpPr>
        <p:spPr>
          <a:xfrm>
            <a:off x="93481" y="6424167"/>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7"/>
          <p:cNvSpPr txBox="1"/>
          <p:nvPr>
            <p:ph idx="11" type="ftr"/>
          </p:nvPr>
        </p:nvSpPr>
        <p:spPr>
          <a:xfrm>
            <a:off x="4038600" y="6424167"/>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7"/>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1"/>
                </a:solidFill>
                <a:latin typeface="Arial"/>
                <a:ea typeface="Arial"/>
                <a:cs typeface="Arial"/>
                <a:sym typeface="Arial"/>
              </a:defRPr>
            </a:lvl1pPr>
            <a:lvl2pPr indent="0" lvl="1" marL="0" algn="r">
              <a:spcBef>
                <a:spcPts val="0"/>
              </a:spcBef>
              <a:buNone/>
              <a:defRPr sz="1200">
                <a:solidFill>
                  <a:schemeClr val="dk1"/>
                </a:solidFill>
                <a:latin typeface="Arial"/>
                <a:ea typeface="Arial"/>
                <a:cs typeface="Arial"/>
                <a:sym typeface="Arial"/>
              </a:defRPr>
            </a:lvl2pPr>
            <a:lvl3pPr indent="0" lvl="2" marL="0" algn="r">
              <a:spcBef>
                <a:spcPts val="0"/>
              </a:spcBef>
              <a:buNone/>
              <a:defRPr sz="1200">
                <a:solidFill>
                  <a:schemeClr val="dk1"/>
                </a:solidFill>
                <a:latin typeface="Arial"/>
                <a:ea typeface="Arial"/>
                <a:cs typeface="Arial"/>
                <a:sym typeface="Arial"/>
              </a:defRPr>
            </a:lvl3pPr>
            <a:lvl4pPr indent="0" lvl="3" marL="0" algn="r">
              <a:spcBef>
                <a:spcPts val="0"/>
              </a:spcBef>
              <a:buNone/>
              <a:defRPr sz="1200">
                <a:solidFill>
                  <a:schemeClr val="dk1"/>
                </a:solidFill>
                <a:latin typeface="Arial"/>
                <a:ea typeface="Arial"/>
                <a:cs typeface="Arial"/>
                <a:sym typeface="Arial"/>
              </a:defRPr>
            </a:lvl4pPr>
            <a:lvl5pPr indent="0" lvl="4" marL="0" algn="r">
              <a:spcBef>
                <a:spcPts val="0"/>
              </a:spcBef>
              <a:buNone/>
              <a:defRPr sz="1200">
                <a:solidFill>
                  <a:schemeClr val="dk1"/>
                </a:solidFill>
                <a:latin typeface="Arial"/>
                <a:ea typeface="Arial"/>
                <a:cs typeface="Arial"/>
                <a:sym typeface="Arial"/>
              </a:defRPr>
            </a:lvl5pPr>
            <a:lvl6pPr indent="0" lvl="5" marL="0" algn="r">
              <a:spcBef>
                <a:spcPts val="0"/>
              </a:spcBef>
              <a:buNone/>
              <a:defRPr sz="1200">
                <a:solidFill>
                  <a:schemeClr val="dk1"/>
                </a:solidFill>
                <a:latin typeface="Arial"/>
                <a:ea typeface="Arial"/>
                <a:cs typeface="Arial"/>
                <a:sym typeface="Arial"/>
              </a:defRPr>
            </a:lvl6pPr>
            <a:lvl7pPr indent="0" lvl="6" marL="0" algn="r">
              <a:spcBef>
                <a:spcPts val="0"/>
              </a:spcBef>
              <a:buNone/>
              <a:defRPr sz="1200">
                <a:solidFill>
                  <a:schemeClr val="dk1"/>
                </a:solidFill>
                <a:latin typeface="Arial"/>
                <a:ea typeface="Arial"/>
                <a:cs typeface="Arial"/>
                <a:sym typeface="Arial"/>
              </a:defRPr>
            </a:lvl7pPr>
            <a:lvl8pPr indent="0" lvl="7" marL="0" algn="r">
              <a:spcBef>
                <a:spcPts val="0"/>
              </a:spcBef>
              <a:buNone/>
              <a:defRPr sz="1200">
                <a:solidFill>
                  <a:schemeClr val="dk1"/>
                </a:solidFill>
                <a:latin typeface="Arial"/>
                <a:ea typeface="Arial"/>
                <a:cs typeface="Arial"/>
                <a:sym typeface="Arial"/>
              </a:defRPr>
            </a:lvl8pPr>
            <a:lvl9pPr indent="0" lvl="8" marL="0" algn="r">
              <a:spcBef>
                <a:spcPts val="0"/>
              </a:spcBef>
              <a:buNone/>
              <a:defRPr sz="12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showMasterSp="0">
  <p:cSld name="4_Title and Content">
    <p:spTree>
      <p:nvGrpSpPr>
        <p:cNvPr id="69" name="Shape 69"/>
        <p:cNvGrpSpPr/>
        <p:nvPr/>
      </p:nvGrpSpPr>
      <p:grpSpPr>
        <a:xfrm>
          <a:off x="0" y="0"/>
          <a:ext cx="0" cy="0"/>
          <a:chOff x="0" y="0"/>
          <a:chExt cx="0" cy="0"/>
        </a:xfrm>
      </p:grpSpPr>
      <p:grpSp>
        <p:nvGrpSpPr>
          <p:cNvPr id="70" name="Google Shape;70;p8"/>
          <p:cNvGrpSpPr/>
          <p:nvPr/>
        </p:nvGrpSpPr>
        <p:grpSpPr>
          <a:xfrm>
            <a:off x="-13447" y="-19394"/>
            <a:ext cx="12274036" cy="6933771"/>
            <a:chOff x="-13447" y="-19394"/>
            <a:chExt cx="12274036" cy="6933771"/>
          </a:xfrm>
        </p:grpSpPr>
        <p:sp>
          <p:nvSpPr>
            <p:cNvPr id="71" name="Google Shape;71;p8"/>
            <p:cNvSpPr/>
            <p:nvPr/>
          </p:nvSpPr>
          <p:spPr>
            <a:xfrm>
              <a:off x="-13447" y="-19394"/>
              <a:ext cx="12272942" cy="6931152"/>
            </a:xfrm>
            <a:prstGeom prst="rect">
              <a:avLst/>
            </a:prstGeom>
            <a:gradFill>
              <a:gsLst>
                <a:gs pos="0">
                  <a:srgbClr val="0077B4"/>
                </a:gs>
                <a:gs pos="58999">
                  <a:srgbClr val="2CA272"/>
                </a:gs>
                <a:gs pos="100000">
                  <a:srgbClr val="0076B7"/>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A687"/>
                </a:solidFill>
                <a:latin typeface="Calibri"/>
                <a:ea typeface="Calibri"/>
                <a:cs typeface="Calibri"/>
                <a:sym typeface="Calibri"/>
              </a:endParaRPr>
            </a:p>
          </p:txBody>
        </p:sp>
        <p:sp>
          <p:nvSpPr>
            <p:cNvPr id="72" name="Google Shape;72;p8"/>
            <p:cNvSpPr/>
            <p:nvPr/>
          </p:nvSpPr>
          <p:spPr>
            <a:xfrm>
              <a:off x="-13447" y="-19394"/>
              <a:ext cx="12273281" cy="6931152"/>
            </a:xfrm>
            <a:prstGeom prst="rect">
              <a:avLst/>
            </a:pr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73" name="Google Shape;73;p8"/>
            <p:cNvGrpSpPr/>
            <p:nvPr/>
          </p:nvGrpSpPr>
          <p:grpSpPr>
            <a:xfrm>
              <a:off x="527221" y="-19394"/>
              <a:ext cx="4652701" cy="6933770"/>
              <a:chOff x="3308351" y="2370138"/>
              <a:chExt cx="2760662" cy="4111589"/>
            </a:xfrm>
          </p:grpSpPr>
          <p:sp>
            <p:nvSpPr>
              <p:cNvPr id="74" name="Google Shape;74;p8"/>
              <p:cNvSpPr/>
              <p:nvPr/>
            </p:nvSpPr>
            <p:spPr>
              <a:xfrm>
                <a:off x="4494213" y="2370138"/>
                <a:ext cx="1574800" cy="3676650"/>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00B0F0"/>
                  </a:gs>
                  <a:gs pos="100000">
                    <a:srgbClr val="36CDA2"/>
                  </a:gs>
                </a:gsLst>
                <a:lin ang="108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 name="Google Shape;75;p8"/>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gradFill>
                <a:gsLst>
                  <a:gs pos="0">
                    <a:srgbClr val="00B0F0"/>
                  </a:gs>
                  <a:gs pos="100000">
                    <a:srgbClr val="36CDA2"/>
                  </a:gs>
                </a:gsLst>
                <a:lin ang="108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 name="Google Shape;76;p8"/>
              <p:cNvSpPr/>
              <p:nvPr/>
            </p:nvSpPr>
            <p:spPr>
              <a:xfrm>
                <a:off x="3308351" y="2371690"/>
                <a:ext cx="2270125" cy="411003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00B0F0"/>
                  </a:gs>
                  <a:gs pos="100000">
                    <a:srgbClr val="36CDA2"/>
                  </a:gs>
                </a:gsLst>
                <a:lin ang="108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7" name="Google Shape;77;p8"/>
            <p:cNvSpPr/>
            <p:nvPr/>
          </p:nvSpPr>
          <p:spPr>
            <a:xfrm>
              <a:off x="-10659" y="160316"/>
              <a:ext cx="12271248" cy="63093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8" name="Google Shape;78;p8"/>
          <p:cNvSpPr txBox="1"/>
          <p:nvPr>
            <p:ph idx="10" type="dt"/>
          </p:nvPr>
        </p:nvSpPr>
        <p:spPr>
          <a:xfrm>
            <a:off x="150633" y="645106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001D5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8"/>
          <p:cNvSpPr txBox="1"/>
          <p:nvPr>
            <p:ph idx="11" type="ftr"/>
          </p:nvPr>
        </p:nvSpPr>
        <p:spPr>
          <a:xfrm>
            <a:off x="4095752" y="645106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001D5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8"/>
          <p:cNvSpPr txBox="1"/>
          <p:nvPr>
            <p:ph idx="12" type="sldNum"/>
          </p:nvPr>
        </p:nvSpPr>
        <p:spPr>
          <a:xfrm>
            <a:off x="9355319" y="6449233"/>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001D56"/>
                </a:solidFill>
                <a:latin typeface="Arial"/>
                <a:ea typeface="Arial"/>
                <a:cs typeface="Arial"/>
                <a:sym typeface="Arial"/>
              </a:defRPr>
            </a:lvl1pPr>
            <a:lvl2pPr indent="0" lvl="1" marL="0" algn="r">
              <a:spcBef>
                <a:spcPts val="0"/>
              </a:spcBef>
              <a:buNone/>
              <a:defRPr sz="1200">
                <a:solidFill>
                  <a:srgbClr val="001D56"/>
                </a:solidFill>
                <a:latin typeface="Arial"/>
                <a:ea typeface="Arial"/>
                <a:cs typeface="Arial"/>
                <a:sym typeface="Arial"/>
              </a:defRPr>
            </a:lvl2pPr>
            <a:lvl3pPr indent="0" lvl="2" marL="0" algn="r">
              <a:spcBef>
                <a:spcPts val="0"/>
              </a:spcBef>
              <a:buNone/>
              <a:defRPr sz="1200">
                <a:solidFill>
                  <a:srgbClr val="001D56"/>
                </a:solidFill>
                <a:latin typeface="Arial"/>
                <a:ea typeface="Arial"/>
                <a:cs typeface="Arial"/>
                <a:sym typeface="Arial"/>
              </a:defRPr>
            </a:lvl3pPr>
            <a:lvl4pPr indent="0" lvl="3" marL="0" algn="r">
              <a:spcBef>
                <a:spcPts val="0"/>
              </a:spcBef>
              <a:buNone/>
              <a:defRPr sz="1200">
                <a:solidFill>
                  <a:srgbClr val="001D56"/>
                </a:solidFill>
                <a:latin typeface="Arial"/>
                <a:ea typeface="Arial"/>
                <a:cs typeface="Arial"/>
                <a:sym typeface="Arial"/>
              </a:defRPr>
            </a:lvl4pPr>
            <a:lvl5pPr indent="0" lvl="4" marL="0" algn="r">
              <a:spcBef>
                <a:spcPts val="0"/>
              </a:spcBef>
              <a:buNone/>
              <a:defRPr sz="1200">
                <a:solidFill>
                  <a:srgbClr val="001D56"/>
                </a:solidFill>
                <a:latin typeface="Arial"/>
                <a:ea typeface="Arial"/>
                <a:cs typeface="Arial"/>
                <a:sym typeface="Arial"/>
              </a:defRPr>
            </a:lvl5pPr>
            <a:lvl6pPr indent="0" lvl="5" marL="0" algn="r">
              <a:spcBef>
                <a:spcPts val="0"/>
              </a:spcBef>
              <a:buNone/>
              <a:defRPr sz="1200">
                <a:solidFill>
                  <a:srgbClr val="001D56"/>
                </a:solidFill>
                <a:latin typeface="Arial"/>
                <a:ea typeface="Arial"/>
                <a:cs typeface="Arial"/>
                <a:sym typeface="Arial"/>
              </a:defRPr>
            </a:lvl6pPr>
            <a:lvl7pPr indent="0" lvl="6" marL="0" algn="r">
              <a:spcBef>
                <a:spcPts val="0"/>
              </a:spcBef>
              <a:buNone/>
              <a:defRPr sz="1200">
                <a:solidFill>
                  <a:srgbClr val="001D56"/>
                </a:solidFill>
                <a:latin typeface="Arial"/>
                <a:ea typeface="Arial"/>
                <a:cs typeface="Arial"/>
                <a:sym typeface="Arial"/>
              </a:defRPr>
            </a:lvl7pPr>
            <a:lvl8pPr indent="0" lvl="7" marL="0" algn="r">
              <a:spcBef>
                <a:spcPts val="0"/>
              </a:spcBef>
              <a:buNone/>
              <a:defRPr sz="1200">
                <a:solidFill>
                  <a:srgbClr val="001D56"/>
                </a:solidFill>
                <a:latin typeface="Arial"/>
                <a:ea typeface="Arial"/>
                <a:cs typeface="Arial"/>
                <a:sym typeface="Arial"/>
              </a:defRPr>
            </a:lvl8pPr>
            <a:lvl9pPr indent="0" lvl="8" marL="0" algn="r">
              <a:spcBef>
                <a:spcPts val="0"/>
              </a:spcBef>
              <a:buNone/>
              <a:defRPr sz="1200">
                <a:solidFill>
                  <a:srgbClr val="001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81" name="Google Shape;81;p8"/>
          <p:cNvSpPr txBox="1"/>
          <p:nvPr>
            <p:ph type="title"/>
          </p:nvPr>
        </p:nvSpPr>
        <p:spPr>
          <a:xfrm>
            <a:off x="586175" y="374637"/>
            <a:ext cx="11133192" cy="6463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001D56"/>
              </a:buClr>
              <a:buSzPts val="4000"/>
              <a:buFont typeface="Arial"/>
              <a:buNone/>
              <a:defRPr>
                <a:solidFill>
                  <a:srgbClr val="001D5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8"/>
          <p:cNvSpPr txBox="1"/>
          <p:nvPr>
            <p:ph idx="1" type="body"/>
          </p:nvPr>
        </p:nvSpPr>
        <p:spPr>
          <a:xfrm>
            <a:off x="586175" y="1198061"/>
            <a:ext cx="11133192" cy="1798441"/>
          </a:xfrm>
          <a:prstGeom prst="rect">
            <a:avLst/>
          </a:prstGeom>
          <a:noFill/>
          <a:ln>
            <a:noFill/>
          </a:ln>
        </p:spPr>
        <p:txBody>
          <a:bodyPr anchorCtr="0" anchor="t" bIns="45700" lIns="91425" spcFirstLastPara="1" rIns="91425" wrap="square" tIns="45700">
            <a:spAutoFit/>
          </a:bodyPr>
          <a:lstStyle>
            <a:lvl1pPr indent="-381000" lvl="0" marL="457200" algn="l">
              <a:lnSpc>
                <a:spcPct val="100000"/>
              </a:lnSpc>
              <a:spcBef>
                <a:spcPts val="1000"/>
              </a:spcBef>
              <a:spcAft>
                <a:spcPts val="0"/>
              </a:spcAft>
              <a:buClr>
                <a:schemeClr val="dk1"/>
              </a:buClr>
              <a:buSzPts val="2400"/>
              <a:buFont typeface="Arial"/>
              <a:buChar char="•"/>
              <a:defRPr sz="2400">
                <a:solidFill>
                  <a:schemeClr val="dk1"/>
                </a:solidFill>
              </a:defRPr>
            </a:lvl1pPr>
            <a:lvl2pPr indent="-355600" lvl="1" marL="914400" algn="l">
              <a:lnSpc>
                <a:spcPct val="90000"/>
              </a:lnSpc>
              <a:spcBef>
                <a:spcPts val="500"/>
              </a:spcBef>
              <a:spcAft>
                <a:spcPts val="0"/>
              </a:spcAft>
              <a:buClr>
                <a:schemeClr val="dk1"/>
              </a:buClr>
              <a:buSzPts val="2000"/>
              <a:buFont typeface="Arial"/>
              <a:buChar char="•"/>
              <a:defRPr sz="2000">
                <a:solidFill>
                  <a:schemeClr val="dk1"/>
                </a:solidFill>
              </a:defRPr>
            </a:lvl2pPr>
            <a:lvl3pPr indent="-342900" lvl="2" marL="1371600" algn="l">
              <a:lnSpc>
                <a:spcPct val="90000"/>
              </a:lnSpc>
              <a:spcBef>
                <a:spcPts val="500"/>
              </a:spcBef>
              <a:spcAft>
                <a:spcPts val="0"/>
              </a:spcAft>
              <a:buClr>
                <a:schemeClr val="dk1"/>
              </a:buClr>
              <a:buSzPts val="1800"/>
              <a:buFont typeface="Arial"/>
              <a:buChar char="•"/>
              <a:defRPr sz="1800">
                <a:solidFill>
                  <a:schemeClr val="dk1"/>
                </a:solidFill>
              </a:defRPr>
            </a:lvl3pPr>
            <a:lvl4pPr indent="-342900" lvl="3" marL="1828800" algn="l">
              <a:lnSpc>
                <a:spcPct val="90000"/>
              </a:lnSpc>
              <a:spcBef>
                <a:spcPts val="500"/>
              </a:spcBef>
              <a:spcAft>
                <a:spcPts val="0"/>
              </a:spcAft>
              <a:buClr>
                <a:schemeClr val="dk1"/>
              </a:buClr>
              <a:buSzPts val="1800"/>
              <a:buFont typeface="Arial"/>
              <a:buChar char="•"/>
              <a:defRPr sz="1800">
                <a:solidFill>
                  <a:schemeClr val="dk1"/>
                </a:solidFill>
              </a:defRPr>
            </a:lvl4pPr>
            <a:lvl5pPr indent="-342900" lvl="4" marL="2286000" algn="l">
              <a:lnSpc>
                <a:spcPct val="90000"/>
              </a:lnSpc>
              <a:spcBef>
                <a:spcPts val="500"/>
              </a:spcBef>
              <a:spcAft>
                <a:spcPts val="0"/>
              </a:spcAft>
              <a:buClr>
                <a:schemeClr val="dk1"/>
              </a:buClr>
              <a:buSzPts val="1800"/>
              <a:buFont typeface="Arial"/>
              <a:buChar char="•"/>
              <a:defRPr sz="18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showMasterSp="0">
  <p:cSld name="10_Title and Content">
    <p:spTree>
      <p:nvGrpSpPr>
        <p:cNvPr id="83" name="Shape 83"/>
        <p:cNvGrpSpPr/>
        <p:nvPr/>
      </p:nvGrpSpPr>
      <p:grpSpPr>
        <a:xfrm>
          <a:off x="0" y="0"/>
          <a:ext cx="0" cy="0"/>
          <a:chOff x="0" y="0"/>
          <a:chExt cx="0" cy="0"/>
        </a:xfrm>
      </p:grpSpPr>
      <p:sp>
        <p:nvSpPr>
          <p:cNvPr id="84" name="Google Shape;84;p9"/>
          <p:cNvSpPr/>
          <p:nvPr/>
        </p:nvSpPr>
        <p:spPr>
          <a:xfrm>
            <a:off x="-13447" y="-18826"/>
            <a:ext cx="12237385" cy="6931152"/>
          </a:xfrm>
          <a:prstGeom prst="rect">
            <a:avLst/>
          </a:prstGeom>
          <a:gradFill>
            <a:gsLst>
              <a:gs pos="0">
                <a:srgbClr val="000624"/>
              </a:gs>
              <a:gs pos="38000">
                <a:srgbClr val="000624"/>
              </a:gs>
              <a:gs pos="90000">
                <a:srgbClr val="002067"/>
              </a:gs>
              <a:gs pos="100000">
                <a:srgbClr val="002067"/>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 name="Google Shape;85;p9"/>
          <p:cNvSpPr txBox="1"/>
          <p:nvPr>
            <p:ph idx="11" type="ftr"/>
          </p:nvPr>
        </p:nvSpPr>
        <p:spPr>
          <a:xfrm>
            <a:off x="4038600" y="6422339"/>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9"/>
          <p:cNvSpPr txBox="1"/>
          <p:nvPr>
            <p:ph type="title"/>
          </p:nvPr>
        </p:nvSpPr>
        <p:spPr>
          <a:xfrm>
            <a:off x="2328421" y="571708"/>
            <a:ext cx="9251621" cy="6463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FF954F"/>
              </a:buClr>
              <a:buSzPts val="4000"/>
              <a:buFont typeface="Arial"/>
              <a:buNone/>
              <a:defRPr>
                <a:solidFill>
                  <a:srgbClr val="FF954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9"/>
          <p:cNvSpPr txBox="1"/>
          <p:nvPr>
            <p:ph idx="1" type="body"/>
          </p:nvPr>
        </p:nvSpPr>
        <p:spPr>
          <a:xfrm>
            <a:off x="2328422" y="1549165"/>
            <a:ext cx="9251621" cy="1681486"/>
          </a:xfrm>
          <a:prstGeom prst="rect">
            <a:avLst/>
          </a:prstGeom>
          <a:noFill/>
          <a:ln>
            <a:noFill/>
          </a:ln>
        </p:spPr>
        <p:txBody>
          <a:bodyPr anchorCtr="0" anchor="t" bIns="45700" lIns="91425" spcFirstLastPara="1" rIns="91425" wrap="square" tIns="45700">
            <a:spAutoFit/>
          </a:bodyPr>
          <a:lstStyle>
            <a:lvl1pPr indent="-355600" lvl="0" marL="457200" algn="l">
              <a:lnSpc>
                <a:spcPct val="100000"/>
              </a:lnSpc>
              <a:spcBef>
                <a:spcPts val="1000"/>
              </a:spcBef>
              <a:spcAft>
                <a:spcPts val="0"/>
              </a:spcAft>
              <a:buClr>
                <a:schemeClr val="lt1"/>
              </a:buClr>
              <a:buSzPts val="2000"/>
              <a:buFont typeface="Arial"/>
              <a:buChar char="•"/>
              <a:defRPr b="1" sz="2000">
                <a:solidFill>
                  <a:schemeClr val="lt1"/>
                </a:solidFill>
              </a:defRPr>
            </a:lvl1pPr>
            <a:lvl2pPr indent="-355600" lvl="1" marL="914400" algn="l">
              <a:lnSpc>
                <a:spcPct val="90000"/>
              </a:lnSpc>
              <a:spcBef>
                <a:spcPts val="500"/>
              </a:spcBef>
              <a:spcAft>
                <a:spcPts val="0"/>
              </a:spcAft>
              <a:buClr>
                <a:schemeClr val="lt1"/>
              </a:buClr>
              <a:buSzPts val="2000"/>
              <a:buFont typeface="Arial"/>
              <a:buChar char="‒"/>
              <a:defRPr sz="2000">
                <a:solidFill>
                  <a:schemeClr val="lt1"/>
                </a:solidFill>
              </a:defRPr>
            </a:lvl2pPr>
            <a:lvl3pPr indent="-342900" lvl="2" marL="1371600" algn="l">
              <a:lnSpc>
                <a:spcPct val="90000"/>
              </a:lnSpc>
              <a:spcBef>
                <a:spcPts val="500"/>
              </a:spcBef>
              <a:spcAft>
                <a:spcPts val="0"/>
              </a:spcAft>
              <a:buClr>
                <a:schemeClr val="lt1"/>
              </a:buClr>
              <a:buSzPts val="1800"/>
              <a:buFont typeface="Arial"/>
              <a:buChar char="•"/>
              <a:defRPr sz="1800">
                <a:solidFill>
                  <a:schemeClr val="lt1"/>
                </a:solidFill>
              </a:defRPr>
            </a:lvl3pPr>
            <a:lvl4pPr indent="-330200" lvl="3" marL="1828800" algn="l">
              <a:lnSpc>
                <a:spcPct val="90000"/>
              </a:lnSpc>
              <a:spcBef>
                <a:spcPts val="500"/>
              </a:spcBef>
              <a:spcAft>
                <a:spcPts val="0"/>
              </a:spcAft>
              <a:buClr>
                <a:schemeClr val="lt1"/>
              </a:buClr>
              <a:buSzPts val="1600"/>
              <a:buFont typeface="Arial"/>
              <a:buChar char="‒"/>
              <a:defRPr sz="1600">
                <a:solidFill>
                  <a:schemeClr val="lt1"/>
                </a:solidFill>
              </a:defRPr>
            </a:lvl4pPr>
            <a:lvl5pPr indent="-330200" lvl="4" marL="2286000" algn="l">
              <a:lnSpc>
                <a:spcPct val="90000"/>
              </a:lnSpc>
              <a:spcBef>
                <a:spcPts val="500"/>
              </a:spcBef>
              <a:spcAft>
                <a:spcPts val="0"/>
              </a:spcAft>
              <a:buClr>
                <a:schemeClr val="lt1"/>
              </a:buClr>
              <a:buSzPts val="1600"/>
              <a:buFont typeface="Arial"/>
              <a:buChar char="•"/>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9"/>
          <p:cNvSpPr txBox="1"/>
          <p:nvPr>
            <p:ph idx="12" type="sldNum"/>
          </p:nvPr>
        </p:nvSpPr>
        <p:spPr>
          <a:xfrm>
            <a:off x="9298167" y="6449233"/>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Arial"/>
                <a:ea typeface="Arial"/>
                <a:cs typeface="Arial"/>
                <a:sym typeface="Arial"/>
              </a:defRPr>
            </a:lvl1pPr>
            <a:lvl2pPr indent="0" lvl="1" marL="0" algn="r">
              <a:spcBef>
                <a:spcPts val="0"/>
              </a:spcBef>
              <a:buNone/>
              <a:defRPr sz="1200">
                <a:solidFill>
                  <a:schemeClr val="lt1"/>
                </a:solidFill>
                <a:latin typeface="Arial"/>
                <a:ea typeface="Arial"/>
                <a:cs typeface="Arial"/>
                <a:sym typeface="Arial"/>
              </a:defRPr>
            </a:lvl2pPr>
            <a:lvl3pPr indent="0" lvl="2" marL="0" algn="r">
              <a:spcBef>
                <a:spcPts val="0"/>
              </a:spcBef>
              <a:buNone/>
              <a:defRPr sz="1200">
                <a:solidFill>
                  <a:schemeClr val="lt1"/>
                </a:solidFill>
                <a:latin typeface="Arial"/>
                <a:ea typeface="Arial"/>
                <a:cs typeface="Arial"/>
                <a:sym typeface="Arial"/>
              </a:defRPr>
            </a:lvl3pPr>
            <a:lvl4pPr indent="0" lvl="3" marL="0" algn="r">
              <a:spcBef>
                <a:spcPts val="0"/>
              </a:spcBef>
              <a:buNone/>
              <a:defRPr sz="1200">
                <a:solidFill>
                  <a:schemeClr val="lt1"/>
                </a:solidFill>
                <a:latin typeface="Arial"/>
                <a:ea typeface="Arial"/>
                <a:cs typeface="Arial"/>
                <a:sym typeface="Arial"/>
              </a:defRPr>
            </a:lvl4pPr>
            <a:lvl5pPr indent="0" lvl="4" marL="0" algn="r">
              <a:spcBef>
                <a:spcPts val="0"/>
              </a:spcBef>
              <a:buNone/>
              <a:defRPr sz="1200">
                <a:solidFill>
                  <a:schemeClr val="lt1"/>
                </a:solidFill>
                <a:latin typeface="Arial"/>
                <a:ea typeface="Arial"/>
                <a:cs typeface="Arial"/>
                <a:sym typeface="Arial"/>
              </a:defRPr>
            </a:lvl5pPr>
            <a:lvl6pPr indent="0" lvl="5" marL="0" algn="r">
              <a:spcBef>
                <a:spcPts val="0"/>
              </a:spcBef>
              <a:buNone/>
              <a:defRPr sz="1200">
                <a:solidFill>
                  <a:schemeClr val="lt1"/>
                </a:solidFill>
                <a:latin typeface="Arial"/>
                <a:ea typeface="Arial"/>
                <a:cs typeface="Arial"/>
                <a:sym typeface="Arial"/>
              </a:defRPr>
            </a:lvl6pPr>
            <a:lvl7pPr indent="0" lvl="6" marL="0" algn="r">
              <a:spcBef>
                <a:spcPts val="0"/>
              </a:spcBef>
              <a:buNone/>
              <a:defRPr sz="1200">
                <a:solidFill>
                  <a:schemeClr val="lt1"/>
                </a:solidFill>
                <a:latin typeface="Arial"/>
                <a:ea typeface="Arial"/>
                <a:cs typeface="Arial"/>
                <a:sym typeface="Arial"/>
              </a:defRPr>
            </a:lvl7pPr>
            <a:lvl8pPr indent="0" lvl="7" marL="0" algn="r">
              <a:spcBef>
                <a:spcPts val="0"/>
              </a:spcBef>
              <a:buNone/>
              <a:defRPr sz="1200">
                <a:solidFill>
                  <a:schemeClr val="lt1"/>
                </a:solidFill>
                <a:latin typeface="Arial"/>
                <a:ea typeface="Arial"/>
                <a:cs typeface="Arial"/>
                <a:sym typeface="Arial"/>
              </a:defRPr>
            </a:lvl8pPr>
            <a:lvl9pPr indent="0" lvl="8" mar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grpSp>
        <p:nvGrpSpPr>
          <p:cNvPr id="89" name="Google Shape;89;p9"/>
          <p:cNvGrpSpPr/>
          <p:nvPr/>
        </p:nvGrpSpPr>
        <p:grpSpPr>
          <a:xfrm>
            <a:off x="-473777" y="-26508"/>
            <a:ext cx="3222745" cy="6931152"/>
            <a:chOff x="-473777" y="-18943"/>
            <a:chExt cx="3197522" cy="6876906"/>
          </a:xfrm>
        </p:grpSpPr>
        <p:sp>
          <p:nvSpPr>
            <p:cNvPr id="90" name="Google Shape;90;p9"/>
            <p:cNvSpPr/>
            <p:nvPr/>
          </p:nvSpPr>
          <p:spPr>
            <a:xfrm>
              <a:off x="-473777" y="-18943"/>
              <a:ext cx="3197522" cy="6152517"/>
            </a:xfrm>
            <a:custGeom>
              <a:rect b="b" l="l" r="r" t="t"/>
              <a:pathLst>
                <a:path extrusionOk="0" h="1936" w="1003">
                  <a:moveTo>
                    <a:pt x="370" y="0"/>
                  </a:moveTo>
                  <a:cubicBezTo>
                    <a:pt x="153" y="463"/>
                    <a:pt x="47" y="1140"/>
                    <a:pt x="561" y="1936"/>
                  </a:cubicBezTo>
                  <a:cubicBezTo>
                    <a:pt x="561" y="1936"/>
                    <a:pt x="0" y="907"/>
                    <a:pt x="1003" y="3"/>
                  </a:cubicBezTo>
                  <a:lnTo>
                    <a:pt x="370" y="0"/>
                  </a:lnTo>
                  <a:close/>
                </a:path>
              </a:pathLst>
            </a:custGeom>
            <a:gradFill>
              <a:gsLst>
                <a:gs pos="0">
                  <a:srgbClr val="0474B2"/>
                </a:gs>
                <a:gs pos="41000">
                  <a:srgbClr val="31A66C"/>
                </a:gs>
                <a:gs pos="97000">
                  <a:srgbClr val="0076B3"/>
                </a:gs>
                <a:gs pos="100000">
                  <a:srgbClr val="0076B3"/>
                </a:gs>
              </a:gsLst>
              <a:lin ang="162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9"/>
            <p:cNvSpPr/>
            <p:nvPr/>
          </p:nvSpPr>
          <p:spPr>
            <a:xfrm>
              <a:off x="-14253" y="-9370"/>
              <a:ext cx="1913089" cy="6867333"/>
            </a:xfrm>
            <a:custGeom>
              <a:rect b="b" l="l" r="r" t="t"/>
              <a:pathLst>
                <a:path extrusionOk="0" h="2161" w="60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0075B7"/>
                </a:gs>
                <a:gs pos="66000">
                  <a:srgbClr val="31A66C"/>
                </a:gs>
                <a:gs pos="100000">
                  <a:srgbClr val="0075B7"/>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2" name="Google Shape;92;p9"/>
          <p:cNvSpPr txBox="1"/>
          <p:nvPr>
            <p:ph idx="10" type="dt"/>
          </p:nvPr>
        </p:nvSpPr>
        <p:spPr>
          <a:xfrm>
            <a:off x="93481" y="6422339"/>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93" name="Shape 93"/>
        <p:cNvGrpSpPr/>
        <p:nvPr/>
      </p:nvGrpSpPr>
      <p:grpSpPr>
        <a:xfrm>
          <a:off x="0" y="0"/>
          <a:ext cx="0" cy="0"/>
          <a:chOff x="0" y="0"/>
          <a:chExt cx="0" cy="0"/>
        </a:xfrm>
      </p:grpSpPr>
      <p:pic>
        <p:nvPicPr>
          <p:cNvPr descr="A picture containing table, indoor, sitting, blue&#10;&#10;Description automatically generated" id="94" name="Google Shape;94;p10"/>
          <p:cNvPicPr preferRelativeResize="0"/>
          <p:nvPr/>
        </p:nvPicPr>
        <p:blipFill rotWithShape="1">
          <a:blip r:embed="rId2">
            <a:alphaModFix/>
          </a:blip>
          <a:srcRect b="0" l="0" r="0" t="0"/>
          <a:stretch/>
        </p:blipFill>
        <p:spPr>
          <a:xfrm>
            <a:off x="-26894" y="-26894"/>
            <a:ext cx="12322048" cy="6931152"/>
          </a:xfrm>
          <a:prstGeom prst="rect">
            <a:avLst/>
          </a:prstGeom>
          <a:noFill/>
          <a:ln>
            <a:noFill/>
          </a:ln>
        </p:spPr>
      </p:pic>
      <p:sp>
        <p:nvSpPr>
          <p:cNvPr id="95" name="Google Shape;95;p10"/>
          <p:cNvSpPr txBox="1"/>
          <p:nvPr>
            <p:ph idx="10" type="dt"/>
          </p:nvPr>
        </p:nvSpPr>
        <p:spPr>
          <a:xfrm>
            <a:off x="93481" y="6424167"/>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0"/>
          <p:cNvSpPr txBox="1"/>
          <p:nvPr>
            <p:ph idx="11" type="ftr"/>
          </p:nvPr>
        </p:nvSpPr>
        <p:spPr>
          <a:xfrm>
            <a:off x="4038600" y="6424167"/>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0"/>
          <p:cNvSpPr txBox="1"/>
          <p:nvPr>
            <p:ph type="title"/>
          </p:nvPr>
        </p:nvSpPr>
        <p:spPr>
          <a:xfrm>
            <a:off x="740781" y="3108024"/>
            <a:ext cx="4409443" cy="1200329"/>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FF954F"/>
              </a:buClr>
              <a:buSzPts val="4000"/>
              <a:buFont typeface="Arial"/>
              <a:buNone/>
              <a:defRPr sz="4000">
                <a:solidFill>
                  <a:srgbClr val="FF954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10"/>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Arial"/>
                <a:ea typeface="Arial"/>
                <a:cs typeface="Arial"/>
                <a:sym typeface="Arial"/>
              </a:defRPr>
            </a:lvl1pPr>
            <a:lvl2pPr indent="0" lvl="1" marL="0" algn="r">
              <a:spcBef>
                <a:spcPts val="0"/>
              </a:spcBef>
              <a:buNone/>
              <a:defRPr sz="1200">
                <a:solidFill>
                  <a:schemeClr val="lt1"/>
                </a:solidFill>
                <a:latin typeface="Arial"/>
                <a:ea typeface="Arial"/>
                <a:cs typeface="Arial"/>
                <a:sym typeface="Arial"/>
              </a:defRPr>
            </a:lvl2pPr>
            <a:lvl3pPr indent="0" lvl="2" marL="0" algn="r">
              <a:spcBef>
                <a:spcPts val="0"/>
              </a:spcBef>
              <a:buNone/>
              <a:defRPr sz="1200">
                <a:solidFill>
                  <a:schemeClr val="lt1"/>
                </a:solidFill>
                <a:latin typeface="Arial"/>
                <a:ea typeface="Arial"/>
                <a:cs typeface="Arial"/>
                <a:sym typeface="Arial"/>
              </a:defRPr>
            </a:lvl3pPr>
            <a:lvl4pPr indent="0" lvl="3" marL="0" algn="r">
              <a:spcBef>
                <a:spcPts val="0"/>
              </a:spcBef>
              <a:buNone/>
              <a:defRPr sz="1200">
                <a:solidFill>
                  <a:schemeClr val="lt1"/>
                </a:solidFill>
                <a:latin typeface="Arial"/>
                <a:ea typeface="Arial"/>
                <a:cs typeface="Arial"/>
                <a:sym typeface="Arial"/>
              </a:defRPr>
            </a:lvl4pPr>
            <a:lvl5pPr indent="0" lvl="4" marL="0" algn="r">
              <a:spcBef>
                <a:spcPts val="0"/>
              </a:spcBef>
              <a:buNone/>
              <a:defRPr sz="1200">
                <a:solidFill>
                  <a:schemeClr val="lt1"/>
                </a:solidFill>
                <a:latin typeface="Arial"/>
                <a:ea typeface="Arial"/>
                <a:cs typeface="Arial"/>
                <a:sym typeface="Arial"/>
              </a:defRPr>
            </a:lvl5pPr>
            <a:lvl6pPr indent="0" lvl="5" marL="0" algn="r">
              <a:spcBef>
                <a:spcPts val="0"/>
              </a:spcBef>
              <a:buNone/>
              <a:defRPr sz="1200">
                <a:solidFill>
                  <a:schemeClr val="lt1"/>
                </a:solidFill>
                <a:latin typeface="Arial"/>
                <a:ea typeface="Arial"/>
                <a:cs typeface="Arial"/>
                <a:sym typeface="Arial"/>
              </a:defRPr>
            </a:lvl6pPr>
            <a:lvl7pPr indent="0" lvl="6" marL="0" algn="r">
              <a:spcBef>
                <a:spcPts val="0"/>
              </a:spcBef>
              <a:buNone/>
              <a:defRPr sz="1200">
                <a:solidFill>
                  <a:schemeClr val="lt1"/>
                </a:solidFill>
                <a:latin typeface="Arial"/>
                <a:ea typeface="Arial"/>
                <a:cs typeface="Arial"/>
                <a:sym typeface="Arial"/>
              </a:defRPr>
            </a:lvl7pPr>
            <a:lvl8pPr indent="0" lvl="7" marL="0" algn="r">
              <a:spcBef>
                <a:spcPts val="0"/>
              </a:spcBef>
              <a:buNone/>
              <a:defRPr sz="1200">
                <a:solidFill>
                  <a:schemeClr val="lt1"/>
                </a:solidFill>
                <a:latin typeface="Arial"/>
                <a:ea typeface="Arial"/>
                <a:cs typeface="Arial"/>
                <a:sym typeface="Arial"/>
              </a:defRPr>
            </a:lvl8pPr>
            <a:lvl9pPr indent="0" lvl="8" mar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21" Type="http://schemas.openxmlformats.org/officeDocument/2006/relationships/theme" Target="../theme/theme1.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1">
            <a:alphaModFix/>
          </a:blip>
          <a:srcRect b="0" l="0" r="0" t="0"/>
          <a:stretch/>
        </p:blipFill>
        <p:spPr>
          <a:xfrm>
            <a:off x="162858" y="-39801"/>
            <a:ext cx="5390896" cy="6931152"/>
          </a:xfrm>
          <a:prstGeom prst="rect">
            <a:avLst/>
          </a:prstGeom>
          <a:noFill/>
          <a:ln>
            <a:noFill/>
          </a:ln>
        </p:spPr>
      </p:pic>
      <p:sp>
        <p:nvSpPr>
          <p:cNvPr id="11" name="Google Shape;11;p1"/>
          <p:cNvSpPr/>
          <p:nvPr/>
        </p:nvSpPr>
        <p:spPr>
          <a:xfrm>
            <a:off x="-422655" y="-39801"/>
            <a:ext cx="2070763" cy="6931152"/>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0">
                <a:schemeClr val="lt1"/>
              </a:gs>
              <a:gs pos="95000">
                <a:srgbClr val="CAE9FF"/>
              </a:gs>
              <a:gs pos="100000">
                <a:srgbClr val="CAE9FF"/>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 name="Google Shape;12;p1"/>
          <p:cNvSpPr/>
          <p:nvPr/>
        </p:nvSpPr>
        <p:spPr>
          <a:xfrm>
            <a:off x="1513028" y="-39801"/>
            <a:ext cx="10701073" cy="6931152"/>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a:gsLst>
              <a:gs pos="0">
                <a:schemeClr val="lt1"/>
              </a:gs>
              <a:gs pos="65000">
                <a:schemeClr val="lt1"/>
              </a:gs>
              <a:gs pos="80000">
                <a:srgbClr val="F2F7FA"/>
              </a:gs>
              <a:gs pos="85000">
                <a:srgbClr val="DBE8EE"/>
              </a:gs>
              <a:gs pos="100000">
                <a:srgbClr val="DBE8EE"/>
              </a:gs>
            </a:gsLst>
            <a:path path="circle">
              <a:fillToRect b="100%" l="100%"/>
            </a:path>
            <a:tileRect r="-100%" t="-10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 name="Google Shape;13;p1"/>
          <p:cNvSpPr txBox="1"/>
          <p:nvPr>
            <p:ph type="title"/>
          </p:nvPr>
        </p:nvSpPr>
        <p:spPr>
          <a:xfrm>
            <a:off x="4901938" y="449454"/>
            <a:ext cx="6747981" cy="646331"/>
          </a:xfrm>
          <a:prstGeom prst="rect">
            <a:avLst/>
          </a:prstGeom>
          <a:noFill/>
          <a:ln>
            <a:noFill/>
          </a:ln>
        </p:spPr>
        <p:txBody>
          <a:bodyPr anchorCtr="0" anchor="ctr" bIns="45700" lIns="91425" spcFirstLastPara="1" rIns="91425" wrap="square" tIns="45700">
            <a:spAutoFit/>
          </a:bodyPr>
          <a:lstStyle>
            <a:lvl1pPr lvl="0" marR="0" rtl="0" algn="l">
              <a:lnSpc>
                <a:spcPct val="90000"/>
              </a:lnSpc>
              <a:spcBef>
                <a:spcPts val="0"/>
              </a:spcBef>
              <a:spcAft>
                <a:spcPts val="0"/>
              </a:spcAft>
              <a:buClr>
                <a:srgbClr val="001D56"/>
              </a:buClr>
              <a:buSzPts val="4000"/>
              <a:buFont typeface="Arial"/>
              <a:buNone/>
              <a:defRPr b="0" i="0" sz="4000" u="none" cap="none" strike="noStrike">
                <a:solidFill>
                  <a:srgbClr val="001D5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 name="Google Shape;14;p1"/>
          <p:cNvSpPr txBox="1"/>
          <p:nvPr>
            <p:ph idx="1" type="body"/>
          </p:nvPr>
        </p:nvSpPr>
        <p:spPr>
          <a:xfrm>
            <a:off x="4901938" y="1267842"/>
            <a:ext cx="7139429" cy="369332"/>
          </a:xfrm>
          <a:prstGeom prst="rect">
            <a:avLst/>
          </a:prstGeom>
          <a:noFill/>
          <a:ln>
            <a:noFill/>
          </a:ln>
        </p:spPr>
        <p:txBody>
          <a:bodyPr anchorCtr="0" anchor="t" bIns="45700" lIns="91425" spcFirstLastPara="1" rIns="91425" wrap="square" tIns="45700">
            <a:spAutoFit/>
          </a:bodyPr>
          <a:lstStyle>
            <a:lvl1pPr indent="-228600" lvl="0" marL="457200" marR="0" rtl="0" algn="l">
              <a:lnSpc>
                <a:spcPct val="100000"/>
              </a:lnSpc>
              <a:spcBef>
                <a:spcPts val="10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 name="Google Shape;15;p1"/>
          <p:cNvSpPr txBox="1"/>
          <p:nvPr>
            <p:ph idx="10" type="dt"/>
          </p:nvPr>
        </p:nvSpPr>
        <p:spPr>
          <a:xfrm>
            <a:off x="93481" y="6424167"/>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rgbClr val="001D56"/>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1"/>
          <p:cNvSpPr txBox="1"/>
          <p:nvPr>
            <p:ph idx="11" type="ftr"/>
          </p:nvPr>
        </p:nvSpPr>
        <p:spPr>
          <a:xfrm>
            <a:off x="4038600" y="6424167"/>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000">
                <a:solidFill>
                  <a:srgbClr val="001D56"/>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 name="Google Shape;17;p1"/>
          <p:cNvSpPr txBox="1"/>
          <p:nvPr>
            <p:ph idx="12" type="sldNum"/>
          </p:nvPr>
        </p:nvSpPr>
        <p:spPr>
          <a:xfrm>
            <a:off x="9298167" y="6422339"/>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200" u="none">
                <a:solidFill>
                  <a:srgbClr val="001D56"/>
                </a:solidFill>
                <a:latin typeface="Arial"/>
                <a:ea typeface="Arial"/>
                <a:cs typeface="Arial"/>
                <a:sym typeface="Arial"/>
              </a:defRPr>
            </a:lvl1pPr>
            <a:lvl2pPr indent="0" lvl="1" marL="0" marR="0" rtl="0" algn="r">
              <a:spcBef>
                <a:spcPts val="0"/>
              </a:spcBef>
              <a:buNone/>
              <a:defRPr b="0" sz="1200" u="none">
                <a:solidFill>
                  <a:srgbClr val="001D56"/>
                </a:solidFill>
                <a:latin typeface="Arial"/>
                <a:ea typeface="Arial"/>
                <a:cs typeface="Arial"/>
                <a:sym typeface="Arial"/>
              </a:defRPr>
            </a:lvl2pPr>
            <a:lvl3pPr indent="0" lvl="2" marL="0" marR="0" rtl="0" algn="r">
              <a:spcBef>
                <a:spcPts val="0"/>
              </a:spcBef>
              <a:buNone/>
              <a:defRPr b="0" sz="1200" u="none">
                <a:solidFill>
                  <a:srgbClr val="001D56"/>
                </a:solidFill>
                <a:latin typeface="Arial"/>
                <a:ea typeface="Arial"/>
                <a:cs typeface="Arial"/>
                <a:sym typeface="Arial"/>
              </a:defRPr>
            </a:lvl3pPr>
            <a:lvl4pPr indent="0" lvl="3" marL="0" marR="0" rtl="0" algn="r">
              <a:spcBef>
                <a:spcPts val="0"/>
              </a:spcBef>
              <a:buNone/>
              <a:defRPr b="0" sz="1200" u="none">
                <a:solidFill>
                  <a:srgbClr val="001D56"/>
                </a:solidFill>
                <a:latin typeface="Arial"/>
                <a:ea typeface="Arial"/>
                <a:cs typeface="Arial"/>
                <a:sym typeface="Arial"/>
              </a:defRPr>
            </a:lvl4pPr>
            <a:lvl5pPr indent="0" lvl="4" marL="0" marR="0" rtl="0" algn="r">
              <a:spcBef>
                <a:spcPts val="0"/>
              </a:spcBef>
              <a:buNone/>
              <a:defRPr b="0" sz="1200" u="none">
                <a:solidFill>
                  <a:srgbClr val="001D56"/>
                </a:solidFill>
                <a:latin typeface="Arial"/>
                <a:ea typeface="Arial"/>
                <a:cs typeface="Arial"/>
                <a:sym typeface="Arial"/>
              </a:defRPr>
            </a:lvl5pPr>
            <a:lvl6pPr indent="0" lvl="5" marL="0" marR="0" rtl="0" algn="r">
              <a:spcBef>
                <a:spcPts val="0"/>
              </a:spcBef>
              <a:buNone/>
              <a:defRPr b="0" sz="1200" u="none">
                <a:solidFill>
                  <a:srgbClr val="001D56"/>
                </a:solidFill>
                <a:latin typeface="Arial"/>
                <a:ea typeface="Arial"/>
                <a:cs typeface="Arial"/>
                <a:sym typeface="Arial"/>
              </a:defRPr>
            </a:lvl6pPr>
            <a:lvl7pPr indent="0" lvl="6" marL="0" marR="0" rtl="0" algn="r">
              <a:spcBef>
                <a:spcPts val="0"/>
              </a:spcBef>
              <a:buNone/>
              <a:defRPr b="0" sz="1200" u="none">
                <a:solidFill>
                  <a:srgbClr val="001D56"/>
                </a:solidFill>
                <a:latin typeface="Arial"/>
                <a:ea typeface="Arial"/>
                <a:cs typeface="Arial"/>
                <a:sym typeface="Arial"/>
              </a:defRPr>
            </a:lvl7pPr>
            <a:lvl8pPr indent="0" lvl="7" marL="0" marR="0" rtl="0" algn="r">
              <a:spcBef>
                <a:spcPts val="0"/>
              </a:spcBef>
              <a:buNone/>
              <a:defRPr b="0" sz="1200" u="none">
                <a:solidFill>
                  <a:srgbClr val="001D56"/>
                </a:solidFill>
                <a:latin typeface="Arial"/>
                <a:ea typeface="Arial"/>
                <a:cs typeface="Arial"/>
                <a:sym typeface="Arial"/>
              </a:defRPr>
            </a:lvl8pPr>
            <a:lvl9pPr indent="0" lvl="8" marL="0" marR="0" rtl="0" algn="r">
              <a:spcBef>
                <a:spcPts val="0"/>
              </a:spcBef>
              <a:buNone/>
              <a:defRPr b="0" sz="1200" u="none">
                <a:solidFill>
                  <a:srgbClr val="001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696">
          <p15:clr>
            <a:srgbClr val="F26B43"/>
          </p15:clr>
        </p15:guide>
        <p15:guide id="2" pos="7392">
          <p15:clr>
            <a:srgbClr val="F26B43"/>
          </p15:clr>
        </p15:guide>
        <p15:guide id="3" pos="307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20.png"/><Relationship Id="rId6"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6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doi.org/10.21769/BioProtoc.16" TargetMode="External"/><Relationship Id="rId4" Type="http://schemas.openxmlformats.org/officeDocument/2006/relationships/hyperlink" Target="https://dx.doi.org/10.21769%2FBioProtoc.3149" TargetMode="External"/><Relationship Id="rId5" Type="http://schemas.openxmlformats.org/officeDocument/2006/relationships/hyperlink" Target="https://scied.ucar.edu/shortcontent/stratosphere-overview" TargetMode="External"/><Relationship Id="rId6"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2.png"/><Relationship Id="rId5"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35.png"/><Relationship Id="rId5"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9.png"/><Relationship Id="rId4" Type="http://schemas.openxmlformats.org/officeDocument/2006/relationships/image" Target="../media/image62.jpg"/><Relationship Id="rId5" Type="http://schemas.openxmlformats.org/officeDocument/2006/relationships/image" Target="../media/image6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7.png"/><Relationship Id="rId4" Type="http://schemas.openxmlformats.org/officeDocument/2006/relationships/image" Target="../media/image34.png"/><Relationship Id="rId5" Type="http://schemas.openxmlformats.org/officeDocument/2006/relationships/image" Target="../media/image17.png"/><Relationship Id="rId6" Type="http://schemas.openxmlformats.org/officeDocument/2006/relationships/hyperlink" Target="https://deepblue.lib.umich.edu/handle/2027.42/44796" TargetMode="External"/><Relationship Id="rId7" Type="http://schemas.openxmlformats.org/officeDocument/2006/relationships/hyperlink" Target="https://www.tandfonline.com/doi/abs/10.1179/135100006X116691" TargetMode="External"/><Relationship Id="rId8" Type="http://schemas.openxmlformats.org/officeDocument/2006/relationships/hyperlink" Target="https://journals.plos.org/plosone/article?id=10.1371/journal.pone.0001092"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43.png"/><Relationship Id="rId13" Type="http://schemas.openxmlformats.org/officeDocument/2006/relationships/image" Target="../media/image41.jpg"/><Relationship Id="rId12" Type="http://schemas.openxmlformats.org/officeDocument/2006/relationships/image" Target="../media/image39.gif"/><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3.png"/><Relationship Id="rId4" Type="http://schemas.openxmlformats.org/officeDocument/2006/relationships/image" Target="../media/image38.png"/><Relationship Id="rId9" Type="http://schemas.openxmlformats.org/officeDocument/2006/relationships/image" Target="../media/image42.png"/><Relationship Id="rId15" Type="http://schemas.openxmlformats.org/officeDocument/2006/relationships/image" Target="../media/image23.png"/><Relationship Id="rId14" Type="http://schemas.openxmlformats.org/officeDocument/2006/relationships/image" Target="../media/image48.png"/><Relationship Id="rId16" Type="http://schemas.openxmlformats.org/officeDocument/2006/relationships/image" Target="../media/image46.png"/><Relationship Id="rId5" Type="http://schemas.openxmlformats.org/officeDocument/2006/relationships/image" Target="../media/image36.png"/><Relationship Id="rId6" Type="http://schemas.openxmlformats.org/officeDocument/2006/relationships/image" Target="../media/image47.png"/><Relationship Id="rId7" Type="http://schemas.openxmlformats.org/officeDocument/2006/relationships/image" Target="../media/image40.png"/><Relationship Id="rId8"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5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6.png"/><Relationship Id="rId6"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57.png"/><Relationship Id="rId4" Type="http://schemas.openxmlformats.org/officeDocument/2006/relationships/image" Target="../media/image59.png"/><Relationship Id="rId9" Type="http://schemas.openxmlformats.org/officeDocument/2006/relationships/image" Target="../media/image23.png"/><Relationship Id="rId5" Type="http://schemas.openxmlformats.org/officeDocument/2006/relationships/image" Target="../media/image58.png"/><Relationship Id="rId6" Type="http://schemas.openxmlformats.org/officeDocument/2006/relationships/image" Target="../media/image64.png"/><Relationship Id="rId7" Type="http://schemas.openxmlformats.org/officeDocument/2006/relationships/image" Target="../media/image54.png"/><Relationship Id="rId8"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61.png"/><Relationship Id="rId4" Type="http://schemas.openxmlformats.org/officeDocument/2006/relationships/image" Target="../media/image75.png"/><Relationship Id="rId5" Type="http://schemas.openxmlformats.org/officeDocument/2006/relationships/image" Target="../media/image55.png"/><Relationship Id="rId6"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65.png"/><Relationship Id="rId4" Type="http://schemas.openxmlformats.org/officeDocument/2006/relationships/image" Target="../media/image68.png"/><Relationship Id="rId5"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3.png"/><Relationship Id="rId4" Type="http://schemas.openxmlformats.org/officeDocument/2006/relationships/image" Target="../media/image7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67.png"/><Relationship Id="rId4" Type="http://schemas.openxmlformats.org/officeDocument/2006/relationships/image" Target="../media/image66.png"/><Relationship Id="rId5"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69.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8.png"/><Relationship Id="rId4" Type="http://schemas.openxmlformats.org/officeDocument/2006/relationships/image" Target="../media/image23.png"/><Relationship Id="rId5" Type="http://schemas.openxmlformats.org/officeDocument/2006/relationships/image" Target="../media/image8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70.jpg"/><Relationship Id="rId4" Type="http://schemas.openxmlformats.org/officeDocument/2006/relationships/image" Target="../media/image72.png"/><Relationship Id="rId5" Type="http://schemas.openxmlformats.org/officeDocument/2006/relationships/image" Target="../media/image23.png"/><Relationship Id="rId6" Type="http://schemas.openxmlformats.org/officeDocument/2006/relationships/image" Target="../media/image7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6.png"/><Relationship Id="rId4" Type="http://schemas.openxmlformats.org/officeDocument/2006/relationships/image" Target="../media/image80.jpg"/><Relationship Id="rId5" Type="http://schemas.openxmlformats.org/officeDocument/2006/relationships/image" Target="../media/image23.png"/><Relationship Id="rId6" Type="http://schemas.openxmlformats.org/officeDocument/2006/relationships/image" Target="../media/image74.png"/><Relationship Id="rId7" Type="http://schemas.openxmlformats.org/officeDocument/2006/relationships/image" Target="../media/image8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1.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7.png"/><Relationship Id="rId4" Type="http://schemas.openxmlformats.org/officeDocument/2006/relationships/image" Target="../media/image83.png"/><Relationship Id="rId5" Type="http://schemas.openxmlformats.org/officeDocument/2006/relationships/image" Target="../media/image85.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1.png"/><Relationship Id="rId4" Type="http://schemas.openxmlformats.org/officeDocument/2006/relationships/image" Target="../media/image96.png"/><Relationship Id="rId5"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6.png"/><Relationship Id="rId4" Type="http://schemas.openxmlformats.org/officeDocument/2006/relationships/image" Target="../media/image84.png"/><Relationship Id="rId5" Type="http://schemas.openxmlformats.org/officeDocument/2006/relationships/image" Target="../media/image91.png"/><Relationship Id="rId6"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94.jpg"/><Relationship Id="rId4" Type="http://schemas.openxmlformats.org/officeDocument/2006/relationships/image" Target="../media/image87.jpg"/><Relationship Id="rId5" Type="http://schemas.openxmlformats.org/officeDocument/2006/relationships/image" Target="../media/image2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88.png"/><Relationship Id="rId4" Type="http://schemas.openxmlformats.org/officeDocument/2006/relationships/image" Target="../media/image89.jpg"/><Relationship Id="rId5" Type="http://schemas.openxmlformats.org/officeDocument/2006/relationships/image" Target="../media/image95.gif"/><Relationship Id="rId6" Type="http://schemas.openxmlformats.org/officeDocument/2006/relationships/image" Target="../media/image97.png"/><Relationship Id="rId7" Type="http://schemas.openxmlformats.org/officeDocument/2006/relationships/image" Target="../media/image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92.png"/><Relationship Id="rId4" Type="http://schemas.openxmlformats.org/officeDocument/2006/relationships/image" Target="../media/image90.png"/><Relationship Id="rId5" Type="http://schemas.openxmlformats.org/officeDocument/2006/relationships/image" Target="../media/image93.png"/><Relationship Id="rId6" Type="http://schemas.openxmlformats.org/officeDocument/2006/relationships/image" Target="../media/image2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3.png"/><Relationship Id="rId7"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3.png"/><Relationship Id="rId7" Type="http://schemas.openxmlformats.org/officeDocument/2006/relationships/image" Target="../media/image11.png"/><Relationship Id="rId8"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6.png"/><Relationship Id="rId5" Type="http://schemas.openxmlformats.org/officeDocument/2006/relationships/image" Target="../media/image8.png"/><Relationship Id="rId6" Type="http://schemas.openxmlformats.org/officeDocument/2006/relationships/image" Target="../media/image13.png"/><Relationship Id="rId7" Type="http://schemas.openxmlformats.org/officeDocument/2006/relationships/image" Target="../media/image11.png"/><Relationship Id="rId8"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comments" Target="../comments/comment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descr="A picture containing text&#10;&#10;Description automatically generated" id="185" name="Google Shape;185;p21"/>
          <p:cNvPicPr preferRelativeResize="0"/>
          <p:nvPr/>
        </p:nvPicPr>
        <p:blipFill rotWithShape="1">
          <a:blip r:embed="rId3">
            <a:alphaModFix/>
          </a:blip>
          <a:srcRect b="0" l="0" r="0" t="0"/>
          <a:stretch/>
        </p:blipFill>
        <p:spPr>
          <a:xfrm>
            <a:off x="1418786" y="2539668"/>
            <a:ext cx="3628547" cy="1398156"/>
          </a:xfrm>
          <a:prstGeom prst="rect">
            <a:avLst/>
          </a:prstGeom>
          <a:noFill/>
          <a:ln>
            <a:noFill/>
          </a:ln>
        </p:spPr>
      </p:pic>
      <p:pic>
        <p:nvPicPr>
          <p:cNvPr id="186" name="Google Shape;186;p21"/>
          <p:cNvPicPr preferRelativeResize="0"/>
          <p:nvPr/>
        </p:nvPicPr>
        <p:blipFill rotWithShape="1">
          <a:blip r:embed="rId4">
            <a:alphaModFix/>
          </a:blip>
          <a:srcRect b="0" l="0" r="0" t="0"/>
          <a:stretch/>
        </p:blipFill>
        <p:spPr>
          <a:xfrm>
            <a:off x="9252915" y="244045"/>
            <a:ext cx="2769575" cy="840423"/>
          </a:xfrm>
          <a:prstGeom prst="rect">
            <a:avLst/>
          </a:prstGeom>
          <a:noFill/>
          <a:ln>
            <a:noFill/>
          </a:ln>
        </p:spPr>
      </p:pic>
      <p:sp>
        <p:nvSpPr>
          <p:cNvPr id="187" name="Google Shape;187;p21"/>
          <p:cNvSpPr txBox="1"/>
          <p:nvPr/>
        </p:nvSpPr>
        <p:spPr>
          <a:xfrm>
            <a:off x="1418786" y="5411450"/>
            <a:ext cx="4840500" cy="144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Simon Ng  (SLSTP 2020)</a:t>
            </a:r>
            <a:endParaRPr/>
          </a:p>
          <a:p>
            <a:pPr indent="0" lvl="0" marL="0" marR="0" rtl="0" algn="l">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for </a:t>
            </a:r>
            <a:endParaRPr/>
          </a:p>
          <a:p>
            <a:pPr indent="0" lvl="0" marL="0" marR="0" rtl="0" algn="l">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Sigrid Reinsch</a:t>
            </a:r>
            <a:endParaRPr/>
          </a:p>
          <a:p>
            <a:pPr indent="0" lvl="0" marL="0" marR="0" rtl="0" algn="l">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NASA Ames Research Center</a:t>
            </a:r>
            <a:r>
              <a:rPr b="0" i="0" lang="en-US" sz="1600" u="none" cap="none" strike="noStrike">
                <a:solidFill>
                  <a:srgbClr val="FFFFFF"/>
                </a:solidFill>
                <a:latin typeface="Arial"/>
                <a:ea typeface="Arial"/>
                <a:cs typeface="Arial"/>
                <a:sym typeface="Arial"/>
              </a:rPr>
              <a:t> </a:t>
            </a:r>
            <a:endParaRPr/>
          </a:p>
          <a:p>
            <a:pPr indent="0" lvl="0" marL="0" marR="0" rtl="0" algn="l">
              <a:lnSpc>
                <a:spcPct val="100000"/>
              </a:lnSpc>
              <a:spcBef>
                <a:spcPts val="0"/>
              </a:spcBef>
              <a:spcAft>
                <a:spcPts val="0"/>
              </a:spcAft>
              <a:buClr>
                <a:srgbClr val="FFFFFF"/>
              </a:buClr>
              <a:buSzPts val="1600"/>
              <a:buFont typeface="Arial"/>
              <a:buNone/>
            </a:pPr>
            <a:r>
              <a:rPr b="0" i="0" lang="en-US" sz="1600" u="none" cap="none" strike="noStrike">
                <a:solidFill>
                  <a:srgbClr val="FFFFFF"/>
                </a:solidFill>
                <a:latin typeface="Arial"/>
                <a:ea typeface="Arial"/>
                <a:cs typeface="Arial"/>
                <a:sym typeface="Arial"/>
              </a:rPr>
              <a:t>November 5, 2021</a:t>
            </a:r>
            <a:endParaRPr/>
          </a:p>
        </p:txBody>
      </p:sp>
      <p:sp>
        <p:nvSpPr>
          <p:cNvPr id="188" name="Google Shape;188;p21"/>
          <p:cNvSpPr txBox="1"/>
          <p:nvPr/>
        </p:nvSpPr>
        <p:spPr>
          <a:xfrm>
            <a:off x="722100" y="4211121"/>
            <a:ext cx="7409400" cy="1200300"/>
          </a:xfrm>
          <a:prstGeom prst="rect">
            <a:avLst/>
          </a:prstGeom>
          <a:solidFill>
            <a:srgbClr val="032364">
              <a:alpha val="53725"/>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lt1"/>
                </a:solidFill>
                <a:latin typeface="Calibri"/>
                <a:ea typeface="Calibri"/>
                <a:cs typeface="Calibri"/>
                <a:sym typeface="Calibri"/>
              </a:rPr>
              <a:t>RadBREAD: </a:t>
            </a:r>
            <a:r>
              <a:rPr b="1" lang="en-US" sz="2400">
                <a:solidFill>
                  <a:srgbClr val="FF0000"/>
                </a:solidFill>
                <a:latin typeface="Calibri"/>
                <a:ea typeface="Calibri"/>
                <a:cs typeface="Calibri"/>
                <a:sym typeface="Calibri"/>
              </a:rPr>
              <a:t>Rad</a:t>
            </a:r>
            <a:r>
              <a:rPr b="1" lang="en-US" sz="2400">
                <a:solidFill>
                  <a:schemeClr val="lt1"/>
                </a:solidFill>
                <a:latin typeface="Calibri"/>
                <a:ea typeface="Calibri"/>
                <a:cs typeface="Calibri"/>
                <a:sym typeface="Calibri"/>
              </a:rPr>
              <a:t>iation </a:t>
            </a:r>
            <a:r>
              <a:rPr b="1" lang="en-US" sz="2400">
                <a:solidFill>
                  <a:srgbClr val="FF0000"/>
                </a:solidFill>
                <a:latin typeface="Calibri"/>
                <a:ea typeface="Calibri"/>
                <a:cs typeface="Calibri"/>
                <a:sym typeface="Calibri"/>
              </a:rPr>
              <a:t>B</a:t>
            </a:r>
            <a:r>
              <a:rPr b="1" lang="en-US" sz="2400">
                <a:solidFill>
                  <a:schemeClr val="lt1"/>
                </a:solidFill>
                <a:latin typeface="Calibri"/>
                <a:ea typeface="Calibri"/>
                <a:cs typeface="Calibri"/>
                <a:sym typeface="Calibri"/>
              </a:rPr>
              <a:t>iology </a:t>
            </a:r>
            <a:r>
              <a:rPr b="1" lang="en-US" sz="2400">
                <a:solidFill>
                  <a:srgbClr val="FF0000"/>
                </a:solidFill>
                <a:latin typeface="Calibri"/>
                <a:ea typeface="Calibri"/>
                <a:cs typeface="Calibri"/>
                <a:sym typeface="Calibri"/>
              </a:rPr>
              <a:t>R</a:t>
            </a:r>
            <a:r>
              <a:rPr b="1" lang="en-US" sz="2400">
                <a:solidFill>
                  <a:schemeClr val="lt1"/>
                </a:solidFill>
                <a:latin typeface="Calibri"/>
                <a:ea typeface="Calibri"/>
                <a:cs typeface="Calibri"/>
                <a:sym typeface="Calibri"/>
              </a:rPr>
              <a:t>esearch at an </a:t>
            </a:r>
            <a:r>
              <a:rPr b="1" lang="en-US" sz="2400">
                <a:solidFill>
                  <a:srgbClr val="FF0000"/>
                </a:solidFill>
                <a:latin typeface="Calibri"/>
                <a:ea typeface="Calibri"/>
                <a:cs typeface="Calibri"/>
                <a:sym typeface="Calibri"/>
              </a:rPr>
              <a:t>E</a:t>
            </a:r>
            <a:r>
              <a:rPr b="1" lang="en-US" sz="2400">
                <a:solidFill>
                  <a:schemeClr val="lt1"/>
                </a:solidFill>
                <a:latin typeface="Calibri"/>
                <a:ea typeface="Calibri"/>
                <a:cs typeface="Calibri"/>
                <a:sym typeface="Calibri"/>
              </a:rPr>
              <a:t>levated </a:t>
            </a:r>
            <a:r>
              <a:rPr b="1" lang="en-US" sz="2400">
                <a:solidFill>
                  <a:srgbClr val="FF0000"/>
                </a:solidFill>
                <a:latin typeface="Calibri"/>
                <a:ea typeface="Calibri"/>
                <a:cs typeface="Calibri"/>
                <a:sym typeface="Calibri"/>
              </a:rPr>
              <a:t>A</a:t>
            </a:r>
            <a:r>
              <a:rPr b="1" lang="en-US" sz="2400">
                <a:solidFill>
                  <a:schemeClr val="lt1"/>
                </a:solidFill>
                <a:latin typeface="Calibri"/>
                <a:ea typeface="Calibri"/>
                <a:cs typeface="Calibri"/>
                <a:sym typeface="Calibri"/>
              </a:rPr>
              <a:t>ltitude through </a:t>
            </a:r>
            <a:r>
              <a:rPr b="1" lang="en-US" sz="2400">
                <a:solidFill>
                  <a:srgbClr val="FF0000"/>
                </a:solidFill>
                <a:latin typeface="Calibri"/>
                <a:ea typeface="Calibri"/>
                <a:cs typeface="Calibri"/>
                <a:sym typeface="Calibri"/>
              </a:rPr>
              <a:t>D</a:t>
            </a:r>
            <a:r>
              <a:rPr b="1" lang="en-US" sz="2400">
                <a:solidFill>
                  <a:schemeClr val="lt1"/>
                </a:solidFill>
                <a:latin typeface="Calibri"/>
                <a:ea typeface="Calibri"/>
                <a:cs typeface="Calibri"/>
                <a:sym typeface="Calibri"/>
              </a:rPr>
              <a:t>osimetry </a:t>
            </a:r>
            <a:endParaRPr/>
          </a:p>
          <a:p>
            <a:pPr indent="0" lvl="0" marL="0" marR="0" rtl="0" algn="ctr">
              <a:spcBef>
                <a:spcPts val="0"/>
              </a:spcBef>
              <a:spcAft>
                <a:spcPts val="0"/>
              </a:spcAft>
              <a:buNone/>
            </a:pPr>
            <a:r>
              <a:rPr b="1" lang="en-US" sz="2400">
                <a:solidFill>
                  <a:schemeClr val="lt1"/>
                </a:solidFill>
                <a:latin typeface="Calibri"/>
                <a:ea typeface="Calibri"/>
                <a:cs typeface="Calibri"/>
                <a:sym typeface="Calibri"/>
              </a:rPr>
              <a:t>A student-designed payload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0"/>
          <p:cNvSpPr txBox="1"/>
          <p:nvPr>
            <p:ph type="title"/>
          </p:nvPr>
        </p:nvSpPr>
        <p:spPr>
          <a:xfrm>
            <a:off x="2328422" y="457813"/>
            <a:ext cx="9618300" cy="646500"/>
          </a:xfrm>
          <a:prstGeom prst="rect">
            <a:avLst/>
          </a:prstGeom>
        </p:spPr>
        <p:txBody>
          <a:bodyPr anchorCtr="0" anchor="ctr" bIns="45700" lIns="91425" spcFirstLastPara="1" rIns="91425" wrap="square" tIns="45700">
            <a:spAutoFit/>
          </a:bodyPr>
          <a:lstStyle/>
          <a:p>
            <a:pPr indent="0" lvl="0" marL="0" rtl="0" algn="l">
              <a:spcBef>
                <a:spcPts val="0"/>
              </a:spcBef>
              <a:spcAft>
                <a:spcPts val="0"/>
              </a:spcAft>
              <a:buNone/>
            </a:pPr>
            <a:r>
              <a:rPr lang="en-US"/>
              <a:t>Environmental and aircraft constraints</a:t>
            </a:r>
            <a:endParaRPr/>
          </a:p>
        </p:txBody>
      </p:sp>
      <p:sp>
        <p:nvSpPr>
          <p:cNvPr id="313" name="Google Shape;313;p30"/>
          <p:cNvSpPr txBox="1"/>
          <p:nvPr>
            <p:ph idx="12" type="sldNum"/>
          </p:nvPr>
        </p:nvSpPr>
        <p:spPr>
          <a:xfrm>
            <a:off x="9355319" y="6449233"/>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14" name="Google Shape;314;p30"/>
          <p:cNvPicPr preferRelativeResize="0"/>
          <p:nvPr/>
        </p:nvPicPr>
        <p:blipFill>
          <a:blip r:embed="rId3">
            <a:alphaModFix/>
          </a:blip>
          <a:stretch>
            <a:fillRect/>
          </a:stretch>
        </p:blipFill>
        <p:spPr>
          <a:xfrm>
            <a:off x="1576776" y="2113675"/>
            <a:ext cx="1371600" cy="1552470"/>
          </a:xfrm>
          <a:prstGeom prst="rect">
            <a:avLst/>
          </a:prstGeom>
          <a:noFill/>
          <a:ln>
            <a:noFill/>
          </a:ln>
        </p:spPr>
      </p:pic>
      <p:sp>
        <p:nvSpPr>
          <p:cNvPr id="315" name="Google Shape;315;p30"/>
          <p:cNvSpPr txBox="1"/>
          <p:nvPr/>
        </p:nvSpPr>
        <p:spPr>
          <a:xfrm>
            <a:off x="3187363" y="2612850"/>
            <a:ext cx="3025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rPr>
              <a:t>Cold: -80 to -20C</a:t>
            </a:r>
            <a:endParaRPr sz="2400">
              <a:solidFill>
                <a:schemeClr val="dk1"/>
              </a:solidFill>
            </a:endParaRPr>
          </a:p>
        </p:txBody>
      </p:sp>
      <p:sp>
        <p:nvSpPr>
          <p:cNvPr id="316" name="Google Shape;316;p30"/>
          <p:cNvSpPr/>
          <p:nvPr/>
        </p:nvSpPr>
        <p:spPr>
          <a:xfrm>
            <a:off x="1458444" y="4231657"/>
            <a:ext cx="1653696" cy="1554498"/>
          </a:xfrm>
          <a:prstGeom prst="lightningBolt">
            <a:avLst/>
          </a:prstGeom>
          <a:solidFill>
            <a:srgbClr val="FFFF00"/>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highlight>
                <a:srgbClr val="FFFF00"/>
              </a:highlight>
              <a:latin typeface="Calibri"/>
              <a:ea typeface="Calibri"/>
              <a:cs typeface="Calibri"/>
              <a:sym typeface="Calibri"/>
            </a:endParaRPr>
          </a:p>
        </p:txBody>
      </p:sp>
      <p:sp>
        <p:nvSpPr>
          <p:cNvPr id="317" name="Google Shape;317;p30"/>
          <p:cNvSpPr txBox="1"/>
          <p:nvPr/>
        </p:nvSpPr>
        <p:spPr>
          <a:xfrm>
            <a:off x="3187375" y="4731838"/>
            <a:ext cx="3025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rPr>
              <a:t>High UV: 6 mW/cm</a:t>
            </a:r>
            <a:r>
              <a:rPr baseline="30000" lang="en-US" sz="2400">
                <a:solidFill>
                  <a:schemeClr val="dk1"/>
                </a:solidFill>
              </a:rPr>
              <a:t>2</a:t>
            </a:r>
            <a:endParaRPr baseline="30000" sz="2400">
              <a:solidFill>
                <a:schemeClr val="dk1"/>
              </a:solidFill>
            </a:endParaRPr>
          </a:p>
        </p:txBody>
      </p:sp>
      <p:sp>
        <p:nvSpPr>
          <p:cNvPr id="318" name="Google Shape;318;p30"/>
          <p:cNvSpPr txBox="1"/>
          <p:nvPr/>
        </p:nvSpPr>
        <p:spPr>
          <a:xfrm>
            <a:off x="8079600" y="1638288"/>
            <a:ext cx="3025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rPr>
              <a:t>Low mass allowance: 0.5 kg</a:t>
            </a:r>
            <a:endParaRPr sz="2400">
              <a:solidFill>
                <a:schemeClr val="dk1"/>
              </a:solidFill>
            </a:endParaRPr>
          </a:p>
        </p:txBody>
      </p:sp>
      <p:pic>
        <p:nvPicPr>
          <p:cNvPr id="319" name="Google Shape;319;p30"/>
          <p:cNvPicPr preferRelativeResize="0"/>
          <p:nvPr/>
        </p:nvPicPr>
        <p:blipFill>
          <a:blip r:embed="rId4">
            <a:alphaModFix/>
          </a:blip>
          <a:stretch>
            <a:fillRect/>
          </a:stretch>
        </p:blipFill>
        <p:spPr>
          <a:xfrm flipH="1">
            <a:off x="6440560" y="3020739"/>
            <a:ext cx="1371601" cy="1371601"/>
          </a:xfrm>
          <a:prstGeom prst="rect">
            <a:avLst/>
          </a:prstGeom>
          <a:noFill/>
          <a:ln>
            <a:noFill/>
          </a:ln>
        </p:spPr>
      </p:pic>
      <p:sp>
        <p:nvSpPr>
          <p:cNvPr id="320" name="Google Shape;320;p30"/>
          <p:cNvSpPr txBox="1"/>
          <p:nvPr/>
        </p:nvSpPr>
        <p:spPr>
          <a:xfrm>
            <a:off x="8122850" y="3392750"/>
            <a:ext cx="3025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rPr>
              <a:t>Limited dimensions, especially depth </a:t>
            </a:r>
            <a:r>
              <a:rPr lang="en-US" sz="2400">
                <a:solidFill>
                  <a:schemeClr val="dk1"/>
                </a:solidFill>
              </a:rPr>
              <a:t>(1”)</a:t>
            </a:r>
            <a:endParaRPr sz="2400">
              <a:solidFill>
                <a:schemeClr val="dk1"/>
              </a:solidFill>
            </a:endParaRPr>
          </a:p>
        </p:txBody>
      </p:sp>
      <p:pic>
        <p:nvPicPr>
          <p:cNvPr id="321" name="Google Shape;321;p30"/>
          <p:cNvPicPr preferRelativeResize="0"/>
          <p:nvPr/>
        </p:nvPicPr>
        <p:blipFill>
          <a:blip r:embed="rId5">
            <a:alphaModFix/>
          </a:blip>
          <a:stretch>
            <a:fillRect/>
          </a:stretch>
        </p:blipFill>
        <p:spPr>
          <a:xfrm flipH="1" rot="-1094638">
            <a:off x="6566738" y="4941887"/>
            <a:ext cx="1119225" cy="1645920"/>
          </a:xfrm>
          <a:prstGeom prst="rect">
            <a:avLst/>
          </a:prstGeom>
          <a:noFill/>
          <a:ln>
            <a:noFill/>
          </a:ln>
        </p:spPr>
      </p:pic>
      <p:sp>
        <p:nvSpPr>
          <p:cNvPr id="322" name="Google Shape;322;p30"/>
          <p:cNvSpPr txBox="1"/>
          <p:nvPr/>
        </p:nvSpPr>
        <p:spPr>
          <a:xfrm>
            <a:off x="8122850" y="5396875"/>
            <a:ext cx="3456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rPr>
              <a:t>Battery power only - no aircraft power available</a:t>
            </a:r>
            <a:endParaRPr sz="2400">
              <a:solidFill>
                <a:schemeClr val="dk1"/>
              </a:solidFill>
            </a:endParaRPr>
          </a:p>
        </p:txBody>
      </p:sp>
      <p:pic>
        <p:nvPicPr>
          <p:cNvPr id="323" name="Google Shape;323;p30"/>
          <p:cNvPicPr preferRelativeResize="0"/>
          <p:nvPr/>
        </p:nvPicPr>
        <p:blipFill>
          <a:blip r:embed="rId6">
            <a:alphaModFix/>
          </a:blip>
          <a:stretch>
            <a:fillRect/>
          </a:stretch>
        </p:blipFill>
        <p:spPr>
          <a:xfrm flipH="1" rot="8503972">
            <a:off x="6539499" y="986800"/>
            <a:ext cx="909348" cy="1828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1"/>
          <p:cNvSpPr txBox="1"/>
          <p:nvPr>
            <p:ph idx="12" type="sldNum"/>
          </p:nvPr>
        </p:nvSpPr>
        <p:spPr>
          <a:xfrm>
            <a:off x="9355319" y="6449233"/>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30" name="Google Shape;330;p31"/>
          <p:cNvSpPr txBox="1"/>
          <p:nvPr>
            <p:ph type="title"/>
          </p:nvPr>
        </p:nvSpPr>
        <p:spPr>
          <a:xfrm>
            <a:off x="586175" y="374637"/>
            <a:ext cx="11133300" cy="646500"/>
          </a:xfrm>
          <a:prstGeom prst="rect">
            <a:avLst/>
          </a:prstGeom>
        </p:spPr>
        <p:txBody>
          <a:bodyPr anchorCtr="0" anchor="ctr" bIns="45700" lIns="91425" spcFirstLastPara="1" rIns="91425" wrap="square" tIns="45700">
            <a:spAutoFit/>
          </a:bodyPr>
          <a:lstStyle/>
          <a:p>
            <a:pPr indent="0" lvl="0" marL="0" rtl="0" algn="l">
              <a:spcBef>
                <a:spcPts val="0"/>
              </a:spcBef>
              <a:spcAft>
                <a:spcPts val="0"/>
              </a:spcAft>
              <a:buNone/>
            </a:pPr>
            <a:r>
              <a:rPr lang="en-US"/>
              <a:t>Science mission design</a:t>
            </a:r>
            <a:endParaRPr/>
          </a:p>
        </p:txBody>
      </p:sp>
      <p:grpSp>
        <p:nvGrpSpPr>
          <p:cNvPr id="331" name="Google Shape;331;p31"/>
          <p:cNvGrpSpPr/>
          <p:nvPr/>
        </p:nvGrpSpPr>
        <p:grpSpPr>
          <a:xfrm>
            <a:off x="2881581" y="1963927"/>
            <a:ext cx="2150053" cy="2822589"/>
            <a:chOff x="1238837" y="1100138"/>
            <a:chExt cx="2710265" cy="3557587"/>
          </a:xfrm>
        </p:grpSpPr>
        <p:pic>
          <p:nvPicPr>
            <p:cNvPr descr="Shape&#10;&#10;Description automatically generated with medium confidence" id="332" name="Google Shape;332;p31"/>
            <p:cNvPicPr preferRelativeResize="0"/>
            <p:nvPr/>
          </p:nvPicPr>
          <p:blipFill rotWithShape="1">
            <a:blip r:embed="rId3">
              <a:alphaModFix/>
            </a:blip>
            <a:srcRect b="0" l="0" r="0" t="0"/>
            <a:stretch/>
          </p:blipFill>
          <p:spPr>
            <a:xfrm>
              <a:off x="1238837" y="1100138"/>
              <a:ext cx="2697229" cy="3557587"/>
            </a:xfrm>
            <a:prstGeom prst="rect">
              <a:avLst/>
            </a:prstGeom>
            <a:noFill/>
            <a:ln>
              <a:noFill/>
            </a:ln>
          </p:spPr>
        </p:pic>
        <p:sp>
          <p:nvSpPr>
            <p:cNvPr id="333" name="Google Shape;333;p31"/>
            <p:cNvSpPr/>
            <p:nvPr/>
          </p:nvSpPr>
          <p:spPr>
            <a:xfrm>
              <a:off x="1577009" y="1296061"/>
              <a:ext cx="795000" cy="3117000"/>
            </a:xfrm>
            <a:prstGeom prst="rect">
              <a:avLst/>
            </a:prstGeom>
            <a:solidFill>
              <a:srgbClr val="FF000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Times New Roman"/>
                <a:ea typeface="Times New Roman"/>
                <a:cs typeface="Times New Roman"/>
                <a:sym typeface="Times New Roman"/>
              </a:endParaRPr>
            </a:p>
          </p:txBody>
        </p:sp>
        <p:sp>
          <p:nvSpPr>
            <p:cNvPr id="334" name="Google Shape;334;p31"/>
            <p:cNvSpPr/>
            <p:nvPr/>
          </p:nvSpPr>
          <p:spPr>
            <a:xfrm>
              <a:off x="2358972" y="1296061"/>
              <a:ext cx="795000" cy="3117000"/>
            </a:xfrm>
            <a:prstGeom prst="rect">
              <a:avLst/>
            </a:prstGeom>
            <a:solidFill>
              <a:srgbClr val="00B05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Times New Roman"/>
                <a:ea typeface="Times New Roman"/>
                <a:cs typeface="Times New Roman"/>
                <a:sym typeface="Times New Roman"/>
              </a:endParaRPr>
            </a:p>
          </p:txBody>
        </p:sp>
        <p:sp>
          <p:nvSpPr>
            <p:cNvPr id="335" name="Google Shape;335;p31"/>
            <p:cNvSpPr/>
            <p:nvPr/>
          </p:nvSpPr>
          <p:spPr>
            <a:xfrm>
              <a:off x="3154102" y="1296061"/>
              <a:ext cx="795000" cy="3117000"/>
            </a:xfrm>
            <a:prstGeom prst="rect">
              <a:avLst/>
            </a:prstGeom>
            <a:solidFill>
              <a:srgbClr val="0070C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Times New Roman"/>
                <a:ea typeface="Times New Roman"/>
                <a:cs typeface="Times New Roman"/>
                <a:sym typeface="Times New Roman"/>
              </a:endParaRPr>
            </a:p>
          </p:txBody>
        </p:sp>
      </p:grpSp>
      <p:grpSp>
        <p:nvGrpSpPr>
          <p:cNvPr id="336" name="Google Shape;336;p31"/>
          <p:cNvGrpSpPr/>
          <p:nvPr/>
        </p:nvGrpSpPr>
        <p:grpSpPr>
          <a:xfrm>
            <a:off x="5790876" y="1963930"/>
            <a:ext cx="2150053" cy="2822589"/>
            <a:chOff x="1238837" y="1100138"/>
            <a:chExt cx="2710265" cy="3557587"/>
          </a:xfrm>
        </p:grpSpPr>
        <p:pic>
          <p:nvPicPr>
            <p:cNvPr descr="Shape&#10;&#10;Description automatically generated with medium confidence" id="337" name="Google Shape;337;p31"/>
            <p:cNvPicPr preferRelativeResize="0"/>
            <p:nvPr/>
          </p:nvPicPr>
          <p:blipFill rotWithShape="1">
            <a:blip r:embed="rId3">
              <a:alphaModFix/>
            </a:blip>
            <a:srcRect b="0" l="0" r="0" t="0"/>
            <a:stretch/>
          </p:blipFill>
          <p:spPr>
            <a:xfrm>
              <a:off x="1238837" y="1100138"/>
              <a:ext cx="2697229" cy="3557587"/>
            </a:xfrm>
            <a:prstGeom prst="rect">
              <a:avLst/>
            </a:prstGeom>
            <a:noFill/>
            <a:ln>
              <a:noFill/>
            </a:ln>
          </p:spPr>
        </p:pic>
        <p:sp>
          <p:nvSpPr>
            <p:cNvPr id="338" name="Google Shape;338;p31"/>
            <p:cNvSpPr/>
            <p:nvPr/>
          </p:nvSpPr>
          <p:spPr>
            <a:xfrm>
              <a:off x="1577009" y="1296061"/>
              <a:ext cx="795000" cy="3117000"/>
            </a:xfrm>
            <a:prstGeom prst="rect">
              <a:avLst/>
            </a:prstGeom>
            <a:solidFill>
              <a:srgbClr val="FF000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Times New Roman"/>
                <a:ea typeface="Times New Roman"/>
                <a:cs typeface="Times New Roman"/>
                <a:sym typeface="Times New Roman"/>
              </a:endParaRPr>
            </a:p>
          </p:txBody>
        </p:sp>
        <p:sp>
          <p:nvSpPr>
            <p:cNvPr id="339" name="Google Shape;339;p31"/>
            <p:cNvSpPr/>
            <p:nvPr/>
          </p:nvSpPr>
          <p:spPr>
            <a:xfrm>
              <a:off x="2358972" y="1296061"/>
              <a:ext cx="795000" cy="3117000"/>
            </a:xfrm>
            <a:prstGeom prst="rect">
              <a:avLst/>
            </a:prstGeom>
            <a:solidFill>
              <a:srgbClr val="00B05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Times New Roman"/>
                <a:ea typeface="Times New Roman"/>
                <a:cs typeface="Times New Roman"/>
                <a:sym typeface="Times New Roman"/>
              </a:endParaRPr>
            </a:p>
          </p:txBody>
        </p:sp>
        <p:sp>
          <p:nvSpPr>
            <p:cNvPr id="340" name="Google Shape;340;p31"/>
            <p:cNvSpPr/>
            <p:nvPr/>
          </p:nvSpPr>
          <p:spPr>
            <a:xfrm>
              <a:off x="3154102" y="1296061"/>
              <a:ext cx="795000" cy="3117000"/>
            </a:xfrm>
            <a:prstGeom prst="rect">
              <a:avLst/>
            </a:prstGeom>
            <a:solidFill>
              <a:srgbClr val="0070C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Times New Roman"/>
                <a:ea typeface="Times New Roman"/>
                <a:cs typeface="Times New Roman"/>
                <a:sym typeface="Times New Roman"/>
              </a:endParaRPr>
            </a:p>
          </p:txBody>
        </p:sp>
      </p:grpSp>
      <p:grpSp>
        <p:nvGrpSpPr>
          <p:cNvPr id="341" name="Google Shape;341;p31"/>
          <p:cNvGrpSpPr/>
          <p:nvPr/>
        </p:nvGrpSpPr>
        <p:grpSpPr>
          <a:xfrm>
            <a:off x="8700170" y="1990327"/>
            <a:ext cx="2150053" cy="2822589"/>
            <a:chOff x="1238837" y="1100138"/>
            <a:chExt cx="2710265" cy="3557587"/>
          </a:xfrm>
        </p:grpSpPr>
        <p:pic>
          <p:nvPicPr>
            <p:cNvPr descr="Shape&#10;&#10;Description automatically generated with medium confidence" id="342" name="Google Shape;342;p31"/>
            <p:cNvPicPr preferRelativeResize="0"/>
            <p:nvPr/>
          </p:nvPicPr>
          <p:blipFill rotWithShape="1">
            <a:blip r:embed="rId3">
              <a:alphaModFix/>
            </a:blip>
            <a:srcRect b="0" l="0" r="0" t="0"/>
            <a:stretch/>
          </p:blipFill>
          <p:spPr>
            <a:xfrm>
              <a:off x="1238837" y="1100138"/>
              <a:ext cx="2697229" cy="3557587"/>
            </a:xfrm>
            <a:prstGeom prst="rect">
              <a:avLst/>
            </a:prstGeom>
            <a:noFill/>
            <a:ln>
              <a:noFill/>
            </a:ln>
          </p:spPr>
        </p:pic>
        <p:sp>
          <p:nvSpPr>
            <p:cNvPr id="343" name="Google Shape;343;p31"/>
            <p:cNvSpPr/>
            <p:nvPr/>
          </p:nvSpPr>
          <p:spPr>
            <a:xfrm>
              <a:off x="1577009" y="1296061"/>
              <a:ext cx="795000" cy="3117000"/>
            </a:xfrm>
            <a:prstGeom prst="rect">
              <a:avLst/>
            </a:prstGeom>
            <a:solidFill>
              <a:srgbClr val="FF000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Times New Roman"/>
                <a:ea typeface="Times New Roman"/>
                <a:cs typeface="Times New Roman"/>
                <a:sym typeface="Times New Roman"/>
              </a:endParaRPr>
            </a:p>
          </p:txBody>
        </p:sp>
        <p:sp>
          <p:nvSpPr>
            <p:cNvPr id="344" name="Google Shape;344;p31"/>
            <p:cNvSpPr/>
            <p:nvPr/>
          </p:nvSpPr>
          <p:spPr>
            <a:xfrm>
              <a:off x="2358972" y="1296061"/>
              <a:ext cx="795000" cy="3117000"/>
            </a:xfrm>
            <a:prstGeom prst="rect">
              <a:avLst/>
            </a:prstGeom>
            <a:solidFill>
              <a:srgbClr val="00B05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Times New Roman"/>
                <a:ea typeface="Times New Roman"/>
                <a:cs typeface="Times New Roman"/>
                <a:sym typeface="Times New Roman"/>
              </a:endParaRPr>
            </a:p>
          </p:txBody>
        </p:sp>
        <p:sp>
          <p:nvSpPr>
            <p:cNvPr id="345" name="Google Shape;345;p31"/>
            <p:cNvSpPr/>
            <p:nvPr/>
          </p:nvSpPr>
          <p:spPr>
            <a:xfrm>
              <a:off x="3154102" y="1296061"/>
              <a:ext cx="795000" cy="3117000"/>
            </a:xfrm>
            <a:prstGeom prst="rect">
              <a:avLst/>
            </a:prstGeom>
            <a:solidFill>
              <a:srgbClr val="0070C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Times New Roman"/>
                <a:ea typeface="Times New Roman"/>
                <a:cs typeface="Times New Roman"/>
                <a:sym typeface="Times New Roman"/>
              </a:endParaRPr>
            </a:p>
          </p:txBody>
        </p:sp>
      </p:grpSp>
      <p:cxnSp>
        <p:nvCxnSpPr>
          <p:cNvPr id="346" name="Google Shape;346;p31"/>
          <p:cNvCxnSpPr/>
          <p:nvPr/>
        </p:nvCxnSpPr>
        <p:spPr>
          <a:xfrm>
            <a:off x="5411256" y="1466017"/>
            <a:ext cx="0" cy="3970800"/>
          </a:xfrm>
          <a:prstGeom prst="straightConnector1">
            <a:avLst/>
          </a:prstGeom>
          <a:noFill/>
          <a:ln cap="flat" cmpd="sng" w="57150">
            <a:solidFill>
              <a:schemeClr val="dk2"/>
            </a:solidFill>
            <a:prstDash val="solid"/>
            <a:miter lim="800000"/>
            <a:headEnd len="sm" w="sm" type="none"/>
            <a:tailEnd len="sm" w="sm" type="none"/>
          </a:ln>
        </p:spPr>
      </p:cxnSp>
      <p:sp>
        <p:nvSpPr>
          <p:cNvPr id="347" name="Google Shape;347;p31"/>
          <p:cNvSpPr txBox="1"/>
          <p:nvPr/>
        </p:nvSpPr>
        <p:spPr>
          <a:xfrm>
            <a:off x="2979598" y="1422350"/>
            <a:ext cx="20937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Calibri"/>
                <a:ea typeface="Calibri"/>
                <a:cs typeface="Calibri"/>
                <a:sym typeface="Calibri"/>
              </a:rPr>
              <a:t>(1) GROUND</a:t>
            </a:r>
            <a:endParaRPr sz="2400">
              <a:solidFill>
                <a:schemeClr val="dk1"/>
              </a:solidFill>
            </a:endParaRPr>
          </a:p>
        </p:txBody>
      </p:sp>
      <p:sp>
        <p:nvSpPr>
          <p:cNvPr id="348" name="Google Shape;348;p31"/>
          <p:cNvSpPr txBox="1"/>
          <p:nvPr/>
        </p:nvSpPr>
        <p:spPr>
          <a:xfrm>
            <a:off x="5593440" y="1077025"/>
            <a:ext cx="26973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Calibri"/>
                <a:ea typeface="Calibri"/>
                <a:cs typeface="Calibri"/>
                <a:sym typeface="Calibri"/>
              </a:rPr>
              <a:t>(2) FLIGHT</a:t>
            </a:r>
            <a:endParaRPr sz="2400">
              <a:solidFill>
                <a:schemeClr val="dk1"/>
              </a:solidFill>
            </a:endParaRPr>
          </a:p>
          <a:p>
            <a:pPr indent="0" lvl="0" marL="0" marR="0" rtl="0" algn="ctr">
              <a:spcBef>
                <a:spcPts val="0"/>
              </a:spcBef>
              <a:spcAft>
                <a:spcPts val="0"/>
              </a:spcAft>
              <a:buNone/>
            </a:pPr>
            <a:r>
              <a:rPr b="1" lang="en-US" sz="2400">
                <a:solidFill>
                  <a:schemeClr val="dk1"/>
                </a:solidFill>
                <a:latin typeface="Calibri"/>
                <a:ea typeface="Calibri"/>
                <a:cs typeface="Calibri"/>
                <a:sym typeface="Calibri"/>
              </a:rPr>
              <a:t>NO UV EXPOSURE</a:t>
            </a:r>
            <a:endParaRPr sz="2400">
              <a:solidFill>
                <a:schemeClr val="dk1"/>
              </a:solidFill>
            </a:endParaRPr>
          </a:p>
        </p:txBody>
      </p:sp>
      <p:sp>
        <p:nvSpPr>
          <p:cNvPr id="349" name="Google Shape;349;p31"/>
          <p:cNvSpPr txBox="1"/>
          <p:nvPr/>
        </p:nvSpPr>
        <p:spPr>
          <a:xfrm>
            <a:off x="8308927" y="1090225"/>
            <a:ext cx="31869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Calibri"/>
                <a:ea typeface="Calibri"/>
                <a:cs typeface="Calibri"/>
                <a:sym typeface="Calibri"/>
              </a:rPr>
              <a:t>(3) FLIGHT</a:t>
            </a:r>
            <a:endParaRPr sz="2400">
              <a:solidFill>
                <a:schemeClr val="dk1"/>
              </a:solidFill>
            </a:endParaRPr>
          </a:p>
          <a:p>
            <a:pPr indent="0" lvl="0" marL="0" marR="0" rtl="0" algn="ctr">
              <a:spcBef>
                <a:spcPts val="0"/>
              </a:spcBef>
              <a:spcAft>
                <a:spcPts val="0"/>
              </a:spcAft>
              <a:buNone/>
            </a:pPr>
            <a:r>
              <a:rPr b="1" lang="en-US" sz="2400">
                <a:solidFill>
                  <a:schemeClr val="dk1"/>
                </a:solidFill>
                <a:latin typeface="Calibri"/>
                <a:ea typeface="Calibri"/>
                <a:cs typeface="Calibri"/>
                <a:sym typeface="Calibri"/>
              </a:rPr>
              <a:t>PARTIAL UV EXPOSURE</a:t>
            </a:r>
            <a:endParaRPr sz="2400">
              <a:solidFill>
                <a:schemeClr val="dk1"/>
              </a:solidFill>
            </a:endParaRPr>
          </a:p>
        </p:txBody>
      </p:sp>
      <p:sp>
        <p:nvSpPr>
          <p:cNvPr id="350" name="Google Shape;350;p31"/>
          <p:cNvSpPr txBox="1"/>
          <p:nvPr/>
        </p:nvSpPr>
        <p:spPr>
          <a:xfrm>
            <a:off x="3201450" y="4786525"/>
            <a:ext cx="27432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rPr>
              <a:t>Stressors:</a:t>
            </a:r>
            <a:r>
              <a:rPr lang="en-US" sz="2000">
                <a:solidFill>
                  <a:schemeClr val="dk1"/>
                </a:solidFill>
              </a:rPr>
              <a:t> Desiccation</a:t>
            </a:r>
            <a:endParaRPr sz="2000">
              <a:solidFill>
                <a:schemeClr val="dk1"/>
              </a:solidFill>
            </a:endParaRPr>
          </a:p>
        </p:txBody>
      </p:sp>
      <p:sp>
        <p:nvSpPr>
          <p:cNvPr id="351" name="Google Shape;351;p31"/>
          <p:cNvSpPr txBox="1"/>
          <p:nvPr/>
        </p:nvSpPr>
        <p:spPr>
          <a:xfrm>
            <a:off x="5711225" y="4786525"/>
            <a:ext cx="2912700" cy="1323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rPr>
              <a:t>Stressors:</a:t>
            </a:r>
            <a:r>
              <a:rPr lang="en-US" sz="2000">
                <a:solidFill>
                  <a:schemeClr val="dk1"/>
                </a:solidFill>
              </a:rPr>
              <a:t> </a:t>
            </a:r>
            <a:r>
              <a:rPr i="1" lang="en-US" sz="2000">
                <a:solidFill>
                  <a:schemeClr val="dk1"/>
                </a:solidFill>
              </a:rPr>
              <a:t>Desiccation</a:t>
            </a:r>
            <a:r>
              <a:rPr lang="en-US" sz="2000">
                <a:solidFill>
                  <a:schemeClr val="dk1"/>
                </a:solidFill>
              </a:rPr>
              <a:t>, </a:t>
            </a:r>
            <a:endParaRPr sz="2000">
              <a:solidFill>
                <a:schemeClr val="dk1"/>
              </a:solidFill>
            </a:endParaRPr>
          </a:p>
          <a:p>
            <a:pPr indent="0" lvl="0" marL="0" marR="0" rtl="0" algn="l">
              <a:spcBef>
                <a:spcPts val="0"/>
              </a:spcBef>
              <a:spcAft>
                <a:spcPts val="0"/>
              </a:spcAft>
              <a:buNone/>
            </a:pPr>
            <a:r>
              <a:rPr lang="en-US" sz="2000">
                <a:solidFill>
                  <a:schemeClr val="dk1"/>
                </a:solidFill>
              </a:rPr>
              <a:t>low temperatures, low pressures, ionizing radiation</a:t>
            </a:r>
            <a:endParaRPr sz="2000">
              <a:solidFill>
                <a:schemeClr val="dk1"/>
              </a:solidFill>
            </a:endParaRPr>
          </a:p>
        </p:txBody>
      </p:sp>
      <p:sp>
        <p:nvSpPr>
          <p:cNvPr id="352" name="Google Shape;352;p31"/>
          <p:cNvSpPr txBox="1"/>
          <p:nvPr/>
        </p:nvSpPr>
        <p:spPr>
          <a:xfrm>
            <a:off x="8700175" y="4786525"/>
            <a:ext cx="3186900" cy="1323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rPr>
              <a:t>Stressors:</a:t>
            </a:r>
            <a:r>
              <a:rPr lang="en-US" sz="2000">
                <a:solidFill>
                  <a:schemeClr val="dk1"/>
                </a:solidFill>
              </a:rPr>
              <a:t> </a:t>
            </a:r>
            <a:r>
              <a:rPr i="1" lang="en-US" sz="2000">
                <a:solidFill>
                  <a:schemeClr val="dk1"/>
                </a:solidFill>
              </a:rPr>
              <a:t>Desiccation, low temperatures, low pressures, ionizing radiation,</a:t>
            </a:r>
            <a:r>
              <a:rPr lang="en-US" sz="2000">
                <a:solidFill>
                  <a:schemeClr val="dk1"/>
                </a:solidFill>
              </a:rPr>
              <a:t> UVA + UVB</a:t>
            </a:r>
            <a:endParaRPr sz="2000">
              <a:solidFill>
                <a:schemeClr val="dk1"/>
              </a:solidFill>
            </a:endParaRPr>
          </a:p>
        </p:txBody>
      </p:sp>
      <p:cxnSp>
        <p:nvCxnSpPr>
          <p:cNvPr id="353" name="Google Shape;353;p31"/>
          <p:cNvCxnSpPr/>
          <p:nvPr/>
        </p:nvCxnSpPr>
        <p:spPr>
          <a:xfrm>
            <a:off x="2778000" y="2343325"/>
            <a:ext cx="662100" cy="364500"/>
          </a:xfrm>
          <a:prstGeom prst="straightConnector1">
            <a:avLst/>
          </a:prstGeom>
          <a:noFill/>
          <a:ln cap="flat" cmpd="sng" w="19050">
            <a:solidFill>
              <a:schemeClr val="dk1"/>
            </a:solidFill>
            <a:prstDash val="solid"/>
            <a:round/>
            <a:headEnd len="med" w="med" type="none"/>
            <a:tailEnd len="med" w="med" type="triangle"/>
          </a:ln>
        </p:spPr>
      </p:cxnSp>
      <p:sp>
        <p:nvSpPr>
          <p:cNvPr id="354" name="Google Shape;354;p31"/>
          <p:cNvSpPr txBox="1"/>
          <p:nvPr/>
        </p:nvSpPr>
        <p:spPr>
          <a:xfrm>
            <a:off x="34800" y="1710875"/>
            <a:ext cx="27432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Font typeface="Arial"/>
              <a:buNone/>
            </a:pPr>
            <a:r>
              <a:rPr b="1" lang="en-US" sz="2000">
                <a:solidFill>
                  <a:srgbClr val="FF0000"/>
                </a:solidFill>
              </a:rPr>
              <a:t>RED:</a:t>
            </a:r>
            <a:r>
              <a:rPr lang="en-US" sz="2000">
                <a:solidFill>
                  <a:schemeClr val="dk1"/>
                </a:solidFill>
              </a:rPr>
              <a:t> </a:t>
            </a:r>
            <a:r>
              <a:rPr i="1" lang="en-US" sz="2000">
                <a:solidFill>
                  <a:schemeClr val="dk1"/>
                </a:solidFill>
              </a:rPr>
              <a:t>Saccharomyces cerevisiae</a:t>
            </a:r>
            <a:r>
              <a:rPr lang="en-US" sz="2000">
                <a:solidFill>
                  <a:schemeClr val="dk1"/>
                </a:solidFill>
              </a:rPr>
              <a:t> at different cell densities.</a:t>
            </a:r>
            <a:endParaRPr sz="2000"/>
          </a:p>
        </p:txBody>
      </p:sp>
      <p:cxnSp>
        <p:nvCxnSpPr>
          <p:cNvPr id="355" name="Google Shape;355;p31"/>
          <p:cNvCxnSpPr/>
          <p:nvPr/>
        </p:nvCxnSpPr>
        <p:spPr>
          <a:xfrm flipH="1" rot="10800000">
            <a:off x="2529985" y="3362486"/>
            <a:ext cx="1546800" cy="178200"/>
          </a:xfrm>
          <a:prstGeom prst="straightConnector1">
            <a:avLst/>
          </a:prstGeom>
          <a:noFill/>
          <a:ln cap="flat" cmpd="sng" w="19050">
            <a:solidFill>
              <a:schemeClr val="dk1"/>
            </a:solidFill>
            <a:prstDash val="solid"/>
            <a:round/>
            <a:headEnd len="med" w="med" type="none"/>
            <a:tailEnd len="med" w="med" type="triangle"/>
          </a:ln>
        </p:spPr>
      </p:cxnSp>
      <p:sp>
        <p:nvSpPr>
          <p:cNvPr id="356" name="Google Shape;356;p31"/>
          <p:cNvSpPr txBox="1"/>
          <p:nvPr/>
        </p:nvSpPr>
        <p:spPr>
          <a:xfrm>
            <a:off x="171150" y="2951700"/>
            <a:ext cx="24705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a:solidFill>
                  <a:srgbClr val="00B050"/>
                </a:solidFill>
              </a:rPr>
              <a:t>GREEN</a:t>
            </a:r>
            <a:r>
              <a:rPr b="1" lang="en-US" sz="2000">
                <a:solidFill>
                  <a:srgbClr val="00B050"/>
                </a:solidFill>
              </a:rPr>
              <a:t>:</a:t>
            </a:r>
            <a:r>
              <a:rPr lang="en-US" sz="2000">
                <a:solidFill>
                  <a:schemeClr val="dk1"/>
                </a:solidFill>
              </a:rPr>
              <a:t> Yeast</a:t>
            </a:r>
            <a:r>
              <a:rPr lang="en-US" sz="2000">
                <a:solidFill>
                  <a:schemeClr val="dk1"/>
                </a:solidFill>
              </a:rPr>
              <a:t> </a:t>
            </a:r>
            <a:r>
              <a:rPr lang="en-US" sz="2000">
                <a:solidFill>
                  <a:schemeClr val="dk1"/>
                </a:solidFill>
              </a:rPr>
              <a:t>at  pre-flight optimal cell density</a:t>
            </a:r>
            <a:endParaRPr sz="2000"/>
          </a:p>
        </p:txBody>
      </p:sp>
      <p:cxnSp>
        <p:nvCxnSpPr>
          <p:cNvPr id="357" name="Google Shape;357;p31"/>
          <p:cNvCxnSpPr/>
          <p:nvPr/>
        </p:nvCxnSpPr>
        <p:spPr>
          <a:xfrm flipH="1" rot="10800000">
            <a:off x="2530125" y="3839563"/>
            <a:ext cx="2130600" cy="833700"/>
          </a:xfrm>
          <a:prstGeom prst="straightConnector1">
            <a:avLst/>
          </a:prstGeom>
          <a:noFill/>
          <a:ln cap="flat" cmpd="sng" w="19050">
            <a:solidFill>
              <a:schemeClr val="dk1"/>
            </a:solidFill>
            <a:prstDash val="solid"/>
            <a:round/>
            <a:headEnd len="med" w="med" type="none"/>
            <a:tailEnd len="med" w="med" type="triangle"/>
          </a:ln>
        </p:spPr>
      </p:cxnSp>
      <p:sp>
        <p:nvSpPr>
          <p:cNvPr id="358" name="Google Shape;358;p31"/>
          <p:cNvSpPr txBox="1"/>
          <p:nvPr/>
        </p:nvSpPr>
        <p:spPr>
          <a:xfrm>
            <a:off x="171150" y="4192525"/>
            <a:ext cx="24705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a:solidFill>
                  <a:srgbClr val="0070C0"/>
                </a:solidFill>
              </a:rPr>
              <a:t>BLUE</a:t>
            </a:r>
            <a:r>
              <a:rPr b="1" lang="en-US" sz="2000">
                <a:solidFill>
                  <a:srgbClr val="0070C0"/>
                </a:solidFill>
              </a:rPr>
              <a:t>:</a:t>
            </a:r>
            <a:r>
              <a:rPr lang="en-US" sz="2000">
                <a:solidFill>
                  <a:schemeClr val="dk1"/>
                </a:solidFill>
              </a:rPr>
              <a:t> Yeast pre-treated with L-ascorbic acid, a potential antioxidant countermeasure</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32"/>
          <p:cNvSpPr txBox="1"/>
          <p:nvPr>
            <p:ph idx="12" type="sldNum"/>
          </p:nvPr>
        </p:nvSpPr>
        <p:spPr>
          <a:xfrm>
            <a:off x="9355319" y="6449233"/>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65" name="Google Shape;365;p32"/>
          <p:cNvSpPr txBox="1"/>
          <p:nvPr>
            <p:ph type="title"/>
          </p:nvPr>
        </p:nvSpPr>
        <p:spPr>
          <a:xfrm>
            <a:off x="586175" y="374637"/>
            <a:ext cx="11133300" cy="646500"/>
          </a:xfrm>
          <a:prstGeom prst="rect">
            <a:avLst/>
          </a:prstGeom>
        </p:spPr>
        <p:txBody>
          <a:bodyPr anchorCtr="0" anchor="ctr" bIns="45700" lIns="91425" spcFirstLastPara="1" rIns="91425" wrap="square" tIns="45700">
            <a:spAutoFit/>
          </a:bodyPr>
          <a:lstStyle/>
          <a:p>
            <a:pPr indent="0" lvl="0" marL="0" rtl="0" algn="l">
              <a:spcBef>
                <a:spcPts val="0"/>
              </a:spcBef>
              <a:spcAft>
                <a:spcPts val="0"/>
              </a:spcAft>
              <a:buNone/>
            </a:pPr>
            <a:r>
              <a:rPr lang="en-US"/>
              <a:t>Payload layout</a:t>
            </a:r>
            <a:endParaRPr/>
          </a:p>
        </p:txBody>
      </p:sp>
      <p:grpSp>
        <p:nvGrpSpPr>
          <p:cNvPr id="366" name="Google Shape;366;p32"/>
          <p:cNvGrpSpPr/>
          <p:nvPr/>
        </p:nvGrpSpPr>
        <p:grpSpPr>
          <a:xfrm>
            <a:off x="1524150" y="1121475"/>
            <a:ext cx="9143726" cy="5142600"/>
            <a:chOff x="1013664" y="15060099"/>
            <a:chExt cx="11960400" cy="6727630"/>
          </a:xfrm>
        </p:grpSpPr>
        <p:pic>
          <p:nvPicPr>
            <p:cNvPr id="367" name="Google Shape;367;p32"/>
            <p:cNvPicPr preferRelativeResize="0"/>
            <p:nvPr/>
          </p:nvPicPr>
          <p:blipFill rotWithShape="1">
            <a:blip r:embed="rId3">
              <a:alphaModFix/>
            </a:blip>
            <a:srcRect b="0" l="0" r="0" t="0"/>
            <a:stretch/>
          </p:blipFill>
          <p:spPr>
            <a:xfrm>
              <a:off x="1013664" y="15060099"/>
              <a:ext cx="11960400" cy="6727630"/>
            </a:xfrm>
            <a:prstGeom prst="rect">
              <a:avLst/>
            </a:prstGeom>
            <a:noFill/>
            <a:ln>
              <a:noFill/>
            </a:ln>
          </p:spPr>
        </p:pic>
        <p:sp>
          <p:nvSpPr>
            <p:cNvPr id="368" name="Google Shape;368;p32"/>
            <p:cNvSpPr txBox="1"/>
            <p:nvPr/>
          </p:nvSpPr>
          <p:spPr>
            <a:xfrm>
              <a:off x="9408775" y="17837497"/>
              <a:ext cx="3000000" cy="11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highlight>
                    <a:srgbClr val="FFFFFF"/>
                  </a:highlight>
                  <a:latin typeface="Calibri"/>
                  <a:ea typeface="Calibri"/>
                  <a:cs typeface="Calibri"/>
                  <a:sym typeface="Calibri"/>
                </a:rPr>
                <a:t>(2) No UV exposure</a:t>
              </a:r>
              <a:endParaRPr sz="2400">
                <a:latin typeface="Calibri"/>
                <a:ea typeface="Calibri"/>
                <a:cs typeface="Calibri"/>
                <a:sym typeface="Calibri"/>
              </a:endParaRPr>
            </a:p>
          </p:txBody>
        </p:sp>
        <p:sp>
          <p:nvSpPr>
            <p:cNvPr id="369" name="Google Shape;369;p32"/>
            <p:cNvSpPr txBox="1"/>
            <p:nvPr/>
          </p:nvSpPr>
          <p:spPr>
            <a:xfrm>
              <a:off x="1510175" y="17837497"/>
              <a:ext cx="3000000" cy="11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highlight>
                    <a:srgbClr val="FFFFFF"/>
                  </a:highlight>
                  <a:latin typeface="Calibri"/>
                  <a:ea typeface="Calibri"/>
                  <a:cs typeface="Calibri"/>
                  <a:sym typeface="Calibri"/>
                </a:rPr>
                <a:t>(3) Partial UV exposure</a:t>
              </a:r>
              <a:endParaRPr sz="2400">
                <a:latin typeface="Calibri"/>
                <a:ea typeface="Calibri"/>
                <a:cs typeface="Calibri"/>
                <a:sym typeface="Calibri"/>
              </a:endParaRPr>
            </a:p>
          </p:txBody>
        </p:sp>
        <p:sp>
          <p:nvSpPr>
            <p:cNvPr id="370" name="Google Shape;370;p32"/>
            <p:cNvSpPr txBox="1"/>
            <p:nvPr/>
          </p:nvSpPr>
          <p:spPr>
            <a:xfrm>
              <a:off x="4046661" y="20953185"/>
              <a:ext cx="2837700" cy="64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rgbClr val="000000"/>
                  </a:solidFill>
                  <a:highlight>
                    <a:srgbClr val="FFFFFF"/>
                  </a:highlight>
                  <a:latin typeface="Calibri"/>
                  <a:ea typeface="Calibri"/>
                  <a:cs typeface="Calibri"/>
                  <a:sym typeface="Calibri"/>
                </a:rPr>
                <a:t>UV microloger</a:t>
              </a:r>
              <a:endParaRPr sz="2400">
                <a:solidFill>
                  <a:srgbClr val="000000"/>
                </a:solidFill>
                <a:highlight>
                  <a:srgbClr val="FFFFFF"/>
                </a:highlight>
                <a:latin typeface="Calibri"/>
                <a:ea typeface="Calibri"/>
                <a:cs typeface="Calibri"/>
                <a:sym typeface="Calibri"/>
              </a:endParaRPr>
            </a:p>
          </p:txBody>
        </p:sp>
        <p:sp>
          <p:nvSpPr>
            <p:cNvPr id="371" name="Google Shape;371;p32"/>
            <p:cNvSpPr txBox="1"/>
            <p:nvPr/>
          </p:nvSpPr>
          <p:spPr>
            <a:xfrm>
              <a:off x="6884375" y="20192425"/>
              <a:ext cx="3566400" cy="11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rgbClr val="000000"/>
                  </a:solidFill>
                  <a:highlight>
                    <a:srgbClr val="FFFFFF"/>
                  </a:highlight>
                  <a:latin typeface="Calibri"/>
                  <a:ea typeface="Calibri"/>
                  <a:cs typeface="Calibri"/>
                  <a:sym typeface="Calibri"/>
                </a:rPr>
                <a:t>M42C ionizing radiation dosimeter </a:t>
              </a:r>
              <a:endParaRPr sz="2400">
                <a:solidFill>
                  <a:srgbClr val="000000"/>
                </a:solidFill>
                <a:highlight>
                  <a:srgbClr val="FFFFFF"/>
                </a:highlight>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3"/>
          <p:cNvSpPr txBox="1"/>
          <p:nvPr>
            <p:ph idx="12" type="sldNum"/>
          </p:nvPr>
        </p:nvSpPr>
        <p:spPr>
          <a:xfrm>
            <a:off x="9355319" y="6449233"/>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8" name="Google Shape;378;p33"/>
          <p:cNvSpPr txBox="1"/>
          <p:nvPr>
            <p:ph type="title"/>
          </p:nvPr>
        </p:nvSpPr>
        <p:spPr>
          <a:xfrm>
            <a:off x="586175" y="374637"/>
            <a:ext cx="11133300" cy="646500"/>
          </a:xfrm>
          <a:prstGeom prst="rect">
            <a:avLst/>
          </a:prstGeom>
        </p:spPr>
        <p:txBody>
          <a:bodyPr anchorCtr="0" anchor="ctr" bIns="45700" lIns="91425" spcFirstLastPara="1" rIns="91425" wrap="square" tIns="45700">
            <a:spAutoFit/>
          </a:bodyPr>
          <a:lstStyle/>
          <a:p>
            <a:pPr indent="0" lvl="0" marL="0" rtl="0" algn="l">
              <a:spcBef>
                <a:spcPts val="0"/>
              </a:spcBef>
              <a:spcAft>
                <a:spcPts val="0"/>
              </a:spcAft>
              <a:buNone/>
            </a:pPr>
            <a:r>
              <a:rPr lang="en-US"/>
              <a:t>Payload carrier - integrates science with aircraft</a:t>
            </a:r>
            <a:endParaRPr/>
          </a:p>
        </p:txBody>
      </p:sp>
      <p:grpSp>
        <p:nvGrpSpPr>
          <p:cNvPr id="379" name="Google Shape;379;p33"/>
          <p:cNvGrpSpPr/>
          <p:nvPr/>
        </p:nvGrpSpPr>
        <p:grpSpPr>
          <a:xfrm>
            <a:off x="65931" y="2094566"/>
            <a:ext cx="7314972" cy="3430848"/>
            <a:chOff x="13597890" y="10783636"/>
            <a:chExt cx="9986310" cy="5043881"/>
          </a:xfrm>
        </p:grpSpPr>
        <p:pic>
          <p:nvPicPr>
            <p:cNvPr id="380" name="Google Shape;380;p33"/>
            <p:cNvPicPr preferRelativeResize="0"/>
            <p:nvPr/>
          </p:nvPicPr>
          <p:blipFill>
            <a:blip r:embed="rId3">
              <a:alphaModFix/>
            </a:blip>
            <a:stretch>
              <a:fillRect/>
            </a:stretch>
          </p:blipFill>
          <p:spPr>
            <a:xfrm>
              <a:off x="13952538" y="10837075"/>
              <a:ext cx="8869680" cy="4990442"/>
            </a:xfrm>
            <a:prstGeom prst="rect">
              <a:avLst/>
            </a:prstGeom>
            <a:noFill/>
            <a:ln>
              <a:noFill/>
            </a:ln>
          </p:spPr>
        </p:pic>
        <p:cxnSp>
          <p:nvCxnSpPr>
            <p:cNvPr id="381" name="Google Shape;381;p33"/>
            <p:cNvCxnSpPr/>
            <p:nvPr/>
          </p:nvCxnSpPr>
          <p:spPr>
            <a:xfrm>
              <a:off x="15710650" y="10960275"/>
              <a:ext cx="7108200" cy="2284200"/>
            </a:xfrm>
            <a:prstGeom prst="straightConnector1">
              <a:avLst/>
            </a:prstGeom>
            <a:noFill/>
            <a:ln cap="flat" cmpd="sng" w="28575">
              <a:solidFill>
                <a:srgbClr val="000000"/>
              </a:solidFill>
              <a:prstDash val="dash"/>
              <a:round/>
              <a:headEnd len="med" w="med" type="none"/>
              <a:tailEnd len="med" w="med" type="none"/>
            </a:ln>
          </p:spPr>
        </p:cxnSp>
        <p:sp>
          <p:nvSpPr>
            <p:cNvPr id="382" name="Google Shape;382;p33"/>
            <p:cNvSpPr txBox="1"/>
            <p:nvPr/>
          </p:nvSpPr>
          <p:spPr>
            <a:xfrm>
              <a:off x="18763000" y="11413700"/>
              <a:ext cx="1003500" cy="56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Calibri"/>
                  <a:ea typeface="Calibri"/>
                  <a:cs typeface="Calibri"/>
                  <a:sym typeface="Calibri"/>
                </a:rPr>
                <a:t>18”</a:t>
              </a:r>
              <a:endParaRPr sz="2000">
                <a:latin typeface="Calibri"/>
                <a:ea typeface="Calibri"/>
                <a:cs typeface="Calibri"/>
                <a:sym typeface="Calibri"/>
              </a:endParaRPr>
            </a:p>
          </p:txBody>
        </p:sp>
        <p:cxnSp>
          <p:nvCxnSpPr>
            <p:cNvPr id="383" name="Google Shape;383;p33"/>
            <p:cNvCxnSpPr/>
            <p:nvPr/>
          </p:nvCxnSpPr>
          <p:spPr>
            <a:xfrm flipH="1" rot="10800000">
              <a:off x="22078250" y="13467750"/>
              <a:ext cx="828300" cy="2193600"/>
            </a:xfrm>
            <a:prstGeom prst="straightConnector1">
              <a:avLst/>
            </a:prstGeom>
            <a:noFill/>
            <a:ln cap="flat" cmpd="sng" w="28575">
              <a:solidFill>
                <a:srgbClr val="000000"/>
              </a:solidFill>
              <a:prstDash val="dash"/>
              <a:round/>
              <a:headEnd len="med" w="med" type="none"/>
              <a:tailEnd len="med" w="med" type="none"/>
            </a:ln>
          </p:spPr>
        </p:cxnSp>
        <p:sp>
          <p:nvSpPr>
            <p:cNvPr id="384" name="Google Shape;384;p33"/>
            <p:cNvSpPr txBox="1"/>
            <p:nvPr/>
          </p:nvSpPr>
          <p:spPr>
            <a:xfrm>
              <a:off x="22580700" y="14211725"/>
              <a:ext cx="1003500" cy="56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Calibri"/>
                  <a:ea typeface="Calibri"/>
                  <a:cs typeface="Calibri"/>
                  <a:sym typeface="Calibri"/>
                </a:rPr>
                <a:t>6”</a:t>
              </a:r>
              <a:endParaRPr sz="2000">
                <a:latin typeface="Calibri"/>
                <a:ea typeface="Calibri"/>
                <a:cs typeface="Calibri"/>
                <a:sym typeface="Calibri"/>
              </a:endParaRPr>
            </a:p>
          </p:txBody>
        </p:sp>
        <p:cxnSp>
          <p:nvCxnSpPr>
            <p:cNvPr id="385" name="Google Shape;385;p33"/>
            <p:cNvCxnSpPr/>
            <p:nvPr/>
          </p:nvCxnSpPr>
          <p:spPr>
            <a:xfrm rot="10800000">
              <a:off x="19959800" y="14572000"/>
              <a:ext cx="2100" cy="456300"/>
            </a:xfrm>
            <a:prstGeom prst="straightConnector1">
              <a:avLst/>
            </a:prstGeom>
            <a:noFill/>
            <a:ln cap="flat" cmpd="sng" w="28575">
              <a:solidFill>
                <a:srgbClr val="000000"/>
              </a:solidFill>
              <a:prstDash val="dash"/>
              <a:round/>
              <a:headEnd len="med" w="med" type="none"/>
              <a:tailEnd len="med" w="med" type="none"/>
            </a:ln>
          </p:spPr>
        </p:cxnSp>
        <p:sp>
          <p:nvSpPr>
            <p:cNvPr id="386" name="Google Shape;386;p33"/>
            <p:cNvSpPr txBox="1"/>
            <p:nvPr/>
          </p:nvSpPr>
          <p:spPr>
            <a:xfrm>
              <a:off x="19893175" y="14815113"/>
              <a:ext cx="1003500" cy="56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Calibri"/>
                  <a:ea typeface="Calibri"/>
                  <a:cs typeface="Calibri"/>
                  <a:sym typeface="Calibri"/>
                </a:rPr>
                <a:t>1”</a:t>
              </a:r>
              <a:endParaRPr sz="2000">
                <a:latin typeface="Calibri"/>
                <a:ea typeface="Calibri"/>
                <a:cs typeface="Calibri"/>
                <a:sym typeface="Calibri"/>
              </a:endParaRPr>
            </a:p>
          </p:txBody>
        </p:sp>
        <p:sp>
          <p:nvSpPr>
            <p:cNvPr id="387" name="Google Shape;387;p33"/>
            <p:cNvSpPr txBox="1"/>
            <p:nvPr/>
          </p:nvSpPr>
          <p:spPr>
            <a:xfrm rot="-674">
              <a:off x="16713008" y="14624879"/>
              <a:ext cx="3060900" cy="9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highlight>
                    <a:srgbClr val="FFFFFF"/>
                  </a:highlight>
                  <a:latin typeface="Calibri"/>
                  <a:ea typeface="Calibri"/>
                  <a:cs typeface="Calibri"/>
                  <a:sym typeface="Calibri"/>
                </a:rPr>
                <a:t>Carbon </a:t>
              </a:r>
              <a:endParaRPr sz="2000">
                <a:highlight>
                  <a:srgbClr val="FFFFFF"/>
                </a:highlight>
                <a:latin typeface="Calibri"/>
                <a:ea typeface="Calibri"/>
                <a:cs typeface="Calibri"/>
                <a:sym typeface="Calibri"/>
              </a:endParaRPr>
            </a:p>
            <a:p>
              <a:pPr indent="0" lvl="0" marL="0" rtl="0" algn="ctr">
                <a:spcBef>
                  <a:spcPts val="0"/>
                </a:spcBef>
                <a:spcAft>
                  <a:spcPts val="0"/>
                </a:spcAft>
                <a:buNone/>
              </a:pPr>
              <a:r>
                <a:rPr lang="en-US" sz="2000">
                  <a:highlight>
                    <a:srgbClr val="FFFFFF"/>
                  </a:highlight>
                  <a:latin typeface="Calibri"/>
                  <a:ea typeface="Calibri"/>
                  <a:cs typeface="Calibri"/>
                  <a:sym typeface="Calibri"/>
                </a:rPr>
                <a:t>fiber composite</a:t>
              </a:r>
              <a:endParaRPr sz="2000">
                <a:highlight>
                  <a:srgbClr val="FFFFFF"/>
                </a:highlight>
                <a:latin typeface="Calibri"/>
                <a:ea typeface="Calibri"/>
                <a:cs typeface="Calibri"/>
                <a:sym typeface="Calibri"/>
              </a:endParaRPr>
            </a:p>
          </p:txBody>
        </p:sp>
        <p:sp>
          <p:nvSpPr>
            <p:cNvPr id="388" name="Google Shape;388;p33"/>
            <p:cNvSpPr txBox="1"/>
            <p:nvPr/>
          </p:nvSpPr>
          <p:spPr>
            <a:xfrm rot="-978">
              <a:off x="14614506" y="11296066"/>
              <a:ext cx="2109300" cy="9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latin typeface="Calibri"/>
                  <a:ea typeface="Calibri"/>
                  <a:cs typeface="Calibri"/>
                  <a:sym typeface="Calibri"/>
                </a:rPr>
                <a:t>Aluminum standoffs</a:t>
              </a:r>
              <a:endParaRPr sz="2000">
                <a:latin typeface="Calibri"/>
                <a:ea typeface="Calibri"/>
                <a:cs typeface="Calibri"/>
                <a:sym typeface="Calibri"/>
              </a:endParaRPr>
            </a:p>
          </p:txBody>
        </p:sp>
        <p:sp>
          <p:nvSpPr>
            <p:cNvPr id="389" name="Google Shape;389;p33"/>
            <p:cNvSpPr txBox="1"/>
            <p:nvPr/>
          </p:nvSpPr>
          <p:spPr>
            <a:xfrm rot="-723">
              <a:off x="13597890" y="13605666"/>
              <a:ext cx="2853000" cy="9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latin typeface="Calibri"/>
                  <a:ea typeface="Calibri"/>
                  <a:cs typeface="Calibri"/>
                  <a:sym typeface="Calibri"/>
                </a:rPr>
                <a:t>UV-transmissible </a:t>
              </a:r>
              <a:endParaRPr sz="2000">
                <a:latin typeface="Calibri"/>
                <a:ea typeface="Calibri"/>
                <a:cs typeface="Calibri"/>
                <a:sym typeface="Calibri"/>
              </a:endParaRPr>
            </a:p>
            <a:p>
              <a:pPr indent="0" lvl="0" marL="0" rtl="0" algn="ctr">
                <a:spcBef>
                  <a:spcPts val="0"/>
                </a:spcBef>
                <a:spcAft>
                  <a:spcPts val="0"/>
                </a:spcAft>
                <a:buNone/>
              </a:pPr>
              <a:r>
                <a:rPr lang="en-US" sz="2000">
                  <a:latin typeface="Calibri"/>
                  <a:ea typeface="Calibri"/>
                  <a:cs typeface="Calibri"/>
                  <a:sym typeface="Calibri"/>
                </a:rPr>
                <a:t>acrylic</a:t>
              </a:r>
              <a:endParaRPr sz="2000">
                <a:latin typeface="Calibri"/>
                <a:ea typeface="Calibri"/>
                <a:cs typeface="Calibri"/>
                <a:sym typeface="Calibri"/>
              </a:endParaRPr>
            </a:p>
          </p:txBody>
        </p:sp>
        <p:sp>
          <p:nvSpPr>
            <p:cNvPr id="390" name="Google Shape;390;p33"/>
            <p:cNvSpPr txBox="1"/>
            <p:nvPr/>
          </p:nvSpPr>
          <p:spPr>
            <a:xfrm rot="-725">
              <a:off x="19307339" y="11383946"/>
              <a:ext cx="4267500" cy="9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latin typeface="Calibri"/>
                  <a:ea typeface="Calibri"/>
                  <a:cs typeface="Calibri"/>
                  <a:sym typeface="Calibri"/>
                </a:rPr>
                <a:t>Screw-connections </a:t>
              </a:r>
              <a:endParaRPr sz="2000">
                <a:latin typeface="Calibri"/>
                <a:ea typeface="Calibri"/>
                <a:cs typeface="Calibri"/>
                <a:sym typeface="Calibri"/>
              </a:endParaRPr>
            </a:p>
            <a:p>
              <a:pPr indent="0" lvl="0" marL="0" rtl="0" algn="ctr">
                <a:spcBef>
                  <a:spcPts val="0"/>
                </a:spcBef>
                <a:spcAft>
                  <a:spcPts val="0"/>
                </a:spcAft>
                <a:buNone/>
              </a:pPr>
              <a:r>
                <a:rPr lang="en-US" sz="2000">
                  <a:latin typeface="Calibri"/>
                  <a:ea typeface="Calibri"/>
                  <a:cs typeface="Calibri"/>
                  <a:sym typeface="Calibri"/>
                </a:rPr>
                <a:t>to aircraft</a:t>
              </a:r>
              <a:endParaRPr sz="2000">
                <a:latin typeface="Calibri"/>
                <a:ea typeface="Calibri"/>
                <a:cs typeface="Calibri"/>
                <a:sym typeface="Calibri"/>
              </a:endParaRPr>
            </a:p>
          </p:txBody>
        </p:sp>
        <p:sp>
          <p:nvSpPr>
            <p:cNvPr id="391" name="Google Shape;391;p33"/>
            <p:cNvSpPr txBox="1"/>
            <p:nvPr/>
          </p:nvSpPr>
          <p:spPr>
            <a:xfrm rot="-841">
              <a:off x="19801100" y="13504599"/>
              <a:ext cx="2453100" cy="9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latin typeface="Calibri"/>
                  <a:ea typeface="Calibri"/>
                  <a:cs typeface="Calibri"/>
                  <a:sym typeface="Calibri"/>
                </a:rPr>
                <a:t>Steel </a:t>
              </a:r>
              <a:endParaRPr sz="2000">
                <a:latin typeface="Calibri"/>
                <a:ea typeface="Calibri"/>
                <a:cs typeface="Calibri"/>
                <a:sym typeface="Calibri"/>
              </a:endParaRPr>
            </a:p>
            <a:p>
              <a:pPr indent="0" lvl="0" marL="0" rtl="0" algn="ctr">
                <a:spcBef>
                  <a:spcPts val="0"/>
                </a:spcBef>
                <a:spcAft>
                  <a:spcPts val="0"/>
                </a:spcAft>
                <a:buNone/>
              </a:pPr>
              <a:r>
                <a:rPr lang="en-US" sz="2000">
                  <a:latin typeface="Calibri"/>
                  <a:ea typeface="Calibri"/>
                  <a:cs typeface="Calibri"/>
                  <a:sym typeface="Calibri"/>
                </a:rPr>
                <a:t>cable ties</a:t>
              </a:r>
              <a:endParaRPr sz="2000">
                <a:latin typeface="Calibri"/>
                <a:ea typeface="Calibri"/>
                <a:cs typeface="Calibri"/>
                <a:sym typeface="Calibri"/>
              </a:endParaRPr>
            </a:p>
          </p:txBody>
        </p:sp>
        <p:cxnSp>
          <p:nvCxnSpPr>
            <p:cNvPr id="392" name="Google Shape;392;p33"/>
            <p:cNvCxnSpPr/>
            <p:nvPr/>
          </p:nvCxnSpPr>
          <p:spPr>
            <a:xfrm flipH="1" rot="10800000">
              <a:off x="18399083" y="14123348"/>
              <a:ext cx="393000" cy="634800"/>
            </a:xfrm>
            <a:prstGeom prst="straightConnector1">
              <a:avLst/>
            </a:prstGeom>
            <a:noFill/>
            <a:ln cap="flat" cmpd="sng" w="28575">
              <a:solidFill>
                <a:srgbClr val="000000"/>
              </a:solidFill>
              <a:prstDash val="solid"/>
              <a:round/>
              <a:headEnd len="med" w="med" type="none"/>
              <a:tailEnd len="med" w="med" type="triangle"/>
            </a:ln>
          </p:spPr>
        </p:cxnSp>
        <p:cxnSp>
          <p:nvCxnSpPr>
            <p:cNvPr id="393" name="Google Shape;393;p33"/>
            <p:cNvCxnSpPr/>
            <p:nvPr/>
          </p:nvCxnSpPr>
          <p:spPr>
            <a:xfrm flipH="1" rot="10800000">
              <a:off x="18399083" y="14599748"/>
              <a:ext cx="535800" cy="158400"/>
            </a:xfrm>
            <a:prstGeom prst="straightConnector1">
              <a:avLst/>
            </a:prstGeom>
            <a:noFill/>
            <a:ln cap="flat" cmpd="sng" w="28575">
              <a:solidFill>
                <a:srgbClr val="000000"/>
              </a:solidFill>
              <a:prstDash val="solid"/>
              <a:round/>
              <a:headEnd len="med" w="med" type="none"/>
              <a:tailEnd len="med" w="med" type="triangle"/>
            </a:ln>
          </p:spPr>
        </p:cxnSp>
        <p:cxnSp>
          <p:nvCxnSpPr>
            <p:cNvPr id="394" name="Google Shape;394;p33"/>
            <p:cNvCxnSpPr/>
            <p:nvPr/>
          </p:nvCxnSpPr>
          <p:spPr>
            <a:xfrm flipH="1" rot="10800000">
              <a:off x="15181525" y="12656473"/>
              <a:ext cx="478500" cy="930600"/>
            </a:xfrm>
            <a:prstGeom prst="straightConnector1">
              <a:avLst/>
            </a:prstGeom>
            <a:noFill/>
            <a:ln cap="flat" cmpd="sng" w="28575">
              <a:solidFill>
                <a:srgbClr val="000000"/>
              </a:solidFill>
              <a:prstDash val="solid"/>
              <a:round/>
              <a:headEnd len="med" w="med" type="none"/>
              <a:tailEnd len="med" w="med" type="triangle"/>
            </a:ln>
          </p:spPr>
        </p:cxnSp>
        <p:cxnSp>
          <p:nvCxnSpPr>
            <p:cNvPr id="395" name="Google Shape;395;p33"/>
            <p:cNvCxnSpPr/>
            <p:nvPr/>
          </p:nvCxnSpPr>
          <p:spPr>
            <a:xfrm flipH="1" rot="10800000">
              <a:off x="16450875" y="11864825"/>
              <a:ext cx="352500" cy="133200"/>
            </a:xfrm>
            <a:prstGeom prst="straightConnector1">
              <a:avLst/>
            </a:prstGeom>
            <a:noFill/>
            <a:ln cap="flat" cmpd="sng" w="28575">
              <a:solidFill>
                <a:srgbClr val="000000"/>
              </a:solidFill>
              <a:prstDash val="solid"/>
              <a:round/>
              <a:headEnd len="med" w="med" type="none"/>
              <a:tailEnd len="med" w="med" type="triangle"/>
            </a:ln>
          </p:spPr>
        </p:cxnSp>
        <p:cxnSp>
          <p:nvCxnSpPr>
            <p:cNvPr id="396" name="Google Shape;396;p33"/>
            <p:cNvCxnSpPr/>
            <p:nvPr/>
          </p:nvCxnSpPr>
          <p:spPr>
            <a:xfrm>
              <a:off x="21872525" y="12419025"/>
              <a:ext cx="590700" cy="992400"/>
            </a:xfrm>
            <a:prstGeom prst="straightConnector1">
              <a:avLst/>
            </a:prstGeom>
            <a:noFill/>
            <a:ln cap="flat" cmpd="sng" w="28575">
              <a:solidFill>
                <a:srgbClr val="000000"/>
              </a:solidFill>
              <a:prstDash val="solid"/>
              <a:round/>
              <a:headEnd len="med" w="med" type="none"/>
              <a:tailEnd len="med" w="med" type="triangle"/>
            </a:ln>
          </p:spPr>
        </p:cxnSp>
        <p:cxnSp>
          <p:nvCxnSpPr>
            <p:cNvPr id="397" name="Google Shape;397;p33"/>
            <p:cNvCxnSpPr/>
            <p:nvPr/>
          </p:nvCxnSpPr>
          <p:spPr>
            <a:xfrm rot="10800000">
              <a:off x="20483900" y="13354350"/>
              <a:ext cx="33900" cy="555000"/>
            </a:xfrm>
            <a:prstGeom prst="straightConnector1">
              <a:avLst/>
            </a:prstGeom>
            <a:noFill/>
            <a:ln cap="flat" cmpd="sng" w="28575">
              <a:solidFill>
                <a:srgbClr val="000000"/>
              </a:solidFill>
              <a:prstDash val="solid"/>
              <a:round/>
              <a:headEnd len="med" w="med" type="none"/>
              <a:tailEnd len="med" w="med" type="triangle"/>
            </a:ln>
          </p:spPr>
        </p:cxnSp>
        <p:cxnSp>
          <p:nvCxnSpPr>
            <p:cNvPr id="398" name="Google Shape;398;p33"/>
            <p:cNvCxnSpPr/>
            <p:nvPr/>
          </p:nvCxnSpPr>
          <p:spPr>
            <a:xfrm flipH="1">
              <a:off x="19893175" y="13885550"/>
              <a:ext cx="629400" cy="259500"/>
            </a:xfrm>
            <a:prstGeom prst="straightConnector1">
              <a:avLst/>
            </a:prstGeom>
            <a:noFill/>
            <a:ln cap="flat" cmpd="sng" w="28575">
              <a:solidFill>
                <a:srgbClr val="000000"/>
              </a:solidFill>
              <a:prstDash val="solid"/>
              <a:round/>
              <a:headEnd len="med" w="med" type="none"/>
              <a:tailEnd len="med" w="med" type="triangle"/>
            </a:ln>
          </p:spPr>
        </p:cxnSp>
        <p:sp>
          <p:nvSpPr>
            <p:cNvPr id="399" name="Google Shape;399;p33"/>
            <p:cNvSpPr txBox="1"/>
            <p:nvPr/>
          </p:nvSpPr>
          <p:spPr>
            <a:xfrm rot="-725">
              <a:off x="16253627" y="10784086"/>
              <a:ext cx="4267500" cy="56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latin typeface="Calibri"/>
                  <a:ea typeface="Calibri"/>
                  <a:cs typeface="Calibri"/>
                  <a:sym typeface="Calibri"/>
                </a:rPr>
                <a:t>Aerogel insulation</a:t>
              </a:r>
              <a:endParaRPr sz="2000">
                <a:latin typeface="Calibri"/>
                <a:ea typeface="Calibri"/>
                <a:cs typeface="Calibri"/>
                <a:sym typeface="Calibri"/>
              </a:endParaRPr>
            </a:p>
          </p:txBody>
        </p:sp>
        <p:cxnSp>
          <p:nvCxnSpPr>
            <p:cNvPr id="400" name="Google Shape;400;p33"/>
            <p:cNvCxnSpPr/>
            <p:nvPr/>
          </p:nvCxnSpPr>
          <p:spPr>
            <a:xfrm flipH="1">
              <a:off x="18022675" y="11435725"/>
              <a:ext cx="175800" cy="943500"/>
            </a:xfrm>
            <a:prstGeom prst="straightConnector1">
              <a:avLst/>
            </a:prstGeom>
            <a:noFill/>
            <a:ln cap="flat" cmpd="sng" w="28575">
              <a:solidFill>
                <a:srgbClr val="000000"/>
              </a:solidFill>
              <a:prstDash val="solid"/>
              <a:round/>
              <a:headEnd len="med" w="med" type="none"/>
              <a:tailEnd len="med" w="med" type="triangle"/>
            </a:ln>
          </p:spPr>
        </p:cxnSp>
        <p:cxnSp>
          <p:nvCxnSpPr>
            <p:cNvPr id="401" name="Google Shape;401;p33"/>
            <p:cNvCxnSpPr/>
            <p:nvPr/>
          </p:nvCxnSpPr>
          <p:spPr>
            <a:xfrm>
              <a:off x="18198475" y="11435725"/>
              <a:ext cx="566700" cy="1129800"/>
            </a:xfrm>
            <a:prstGeom prst="straightConnector1">
              <a:avLst/>
            </a:prstGeom>
            <a:noFill/>
            <a:ln cap="flat" cmpd="sng" w="28575">
              <a:solidFill>
                <a:srgbClr val="000000"/>
              </a:solidFill>
              <a:prstDash val="solid"/>
              <a:round/>
              <a:headEnd len="med" w="med" type="none"/>
              <a:tailEnd len="med" w="med" type="triangle"/>
            </a:ln>
          </p:spPr>
        </p:cxnSp>
      </p:grpSp>
      <p:pic>
        <p:nvPicPr>
          <p:cNvPr id="402" name="Google Shape;402;p33"/>
          <p:cNvPicPr preferRelativeResize="0"/>
          <p:nvPr/>
        </p:nvPicPr>
        <p:blipFill>
          <a:blip r:embed="rId4">
            <a:alphaModFix/>
          </a:blip>
          <a:stretch>
            <a:fillRect/>
          </a:stretch>
        </p:blipFill>
        <p:spPr>
          <a:xfrm>
            <a:off x="6784075" y="943625"/>
            <a:ext cx="5092075" cy="2864276"/>
          </a:xfrm>
          <a:prstGeom prst="rect">
            <a:avLst/>
          </a:prstGeom>
          <a:noFill/>
          <a:ln>
            <a:noFill/>
          </a:ln>
        </p:spPr>
      </p:pic>
      <p:sp>
        <p:nvSpPr>
          <p:cNvPr id="403" name="Google Shape;403;p33"/>
          <p:cNvSpPr txBox="1"/>
          <p:nvPr/>
        </p:nvSpPr>
        <p:spPr>
          <a:xfrm rot="2215867">
            <a:off x="7014781" y="2187714"/>
            <a:ext cx="1796941" cy="654301"/>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latin typeface="Calibri"/>
                <a:ea typeface="Calibri"/>
                <a:cs typeface="Calibri"/>
                <a:sym typeface="Calibri"/>
              </a:rPr>
              <a:t>HALE aircraft</a:t>
            </a:r>
            <a:endParaRPr sz="2000">
              <a:latin typeface="Calibri"/>
              <a:ea typeface="Calibri"/>
              <a:cs typeface="Calibri"/>
              <a:sym typeface="Calibri"/>
            </a:endParaRPr>
          </a:p>
        </p:txBody>
      </p:sp>
      <p:pic>
        <p:nvPicPr>
          <p:cNvPr id="404" name="Google Shape;404;p33"/>
          <p:cNvPicPr preferRelativeResize="0"/>
          <p:nvPr/>
        </p:nvPicPr>
        <p:blipFill>
          <a:blip r:embed="rId5">
            <a:alphaModFix/>
          </a:blip>
          <a:stretch>
            <a:fillRect/>
          </a:stretch>
        </p:blipFill>
        <p:spPr>
          <a:xfrm>
            <a:off x="7251074" y="3039149"/>
            <a:ext cx="4399375" cy="3299524"/>
          </a:xfrm>
          <a:prstGeom prst="rect">
            <a:avLst/>
          </a:prstGeom>
          <a:noFill/>
          <a:ln cap="flat" cmpd="sng" w="9525">
            <a:solidFill>
              <a:srgbClr val="A5A5A5"/>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34"/>
          <p:cNvSpPr txBox="1"/>
          <p:nvPr>
            <p:ph type="title"/>
          </p:nvPr>
        </p:nvSpPr>
        <p:spPr>
          <a:xfrm>
            <a:off x="2328422" y="457813"/>
            <a:ext cx="9618300" cy="646500"/>
          </a:xfrm>
          <a:prstGeom prst="rect">
            <a:avLst/>
          </a:prstGeom>
        </p:spPr>
        <p:txBody>
          <a:bodyPr anchorCtr="0" anchor="ctr" bIns="45700" lIns="91425" spcFirstLastPara="1" rIns="91425" wrap="square" tIns="45700">
            <a:spAutoFit/>
          </a:bodyPr>
          <a:lstStyle/>
          <a:p>
            <a:pPr indent="0" lvl="0" marL="0" rtl="0" algn="l">
              <a:spcBef>
                <a:spcPts val="0"/>
              </a:spcBef>
              <a:spcAft>
                <a:spcPts val="0"/>
              </a:spcAft>
              <a:buNone/>
            </a:pPr>
            <a:r>
              <a:rPr lang="en-US"/>
              <a:t>Next steps</a:t>
            </a:r>
            <a:endParaRPr/>
          </a:p>
        </p:txBody>
      </p:sp>
      <p:sp>
        <p:nvSpPr>
          <p:cNvPr id="411" name="Google Shape;411;p34"/>
          <p:cNvSpPr txBox="1"/>
          <p:nvPr>
            <p:ph type="title"/>
          </p:nvPr>
        </p:nvSpPr>
        <p:spPr>
          <a:xfrm>
            <a:off x="2328422" y="457813"/>
            <a:ext cx="9618300" cy="646500"/>
          </a:xfrm>
          <a:prstGeom prst="rect">
            <a:avLst/>
          </a:prstGeom>
        </p:spPr>
        <p:txBody>
          <a:bodyPr anchorCtr="0" anchor="ctr" bIns="45700" lIns="91425" spcFirstLastPara="1" rIns="91425" wrap="square" tIns="45700">
            <a:spAutoFit/>
          </a:bodyPr>
          <a:lstStyle/>
          <a:p>
            <a:pPr indent="0" lvl="0" marL="0" rtl="0" algn="l">
              <a:spcBef>
                <a:spcPts val="0"/>
              </a:spcBef>
              <a:spcAft>
                <a:spcPts val="0"/>
              </a:spcAft>
              <a:buNone/>
            </a:pPr>
            <a:r>
              <a:rPr lang="en-US">
                <a:solidFill>
                  <a:srgbClr val="001D56"/>
                </a:solidFill>
              </a:rPr>
              <a:t>Next steps and conclusion</a:t>
            </a:r>
            <a:endParaRPr>
              <a:solidFill>
                <a:srgbClr val="001D56"/>
              </a:solidFill>
            </a:endParaRPr>
          </a:p>
        </p:txBody>
      </p:sp>
      <p:sp>
        <p:nvSpPr>
          <p:cNvPr id="412" name="Google Shape;412;p34"/>
          <p:cNvSpPr txBox="1"/>
          <p:nvPr>
            <p:ph idx="12" type="sldNum"/>
          </p:nvPr>
        </p:nvSpPr>
        <p:spPr>
          <a:xfrm>
            <a:off x="9355319" y="6449233"/>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13" name="Google Shape;413;p34"/>
          <p:cNvSpPr txBox="1"/>
          <p:nvPr>
            <p:ph idx="1" type="body"/>
          </p:nvPr>
        </p:nvSpPr>
        <p:spPr>
          <a:xfrm>
            <a:off x="1728675" y="1430175"/>
            <a:ext cx="3148200" cy="708000"/>
          </a:xfrm>
          <a:prstGeom prst="rect">
            <a:avLst/>
          </a:prstGeom>
        </p:spPr>
        <p:txBody>
          <a:bodyPr anchorCtr="0" anchor="t" bIns="45700" lIns="91425" spcFirstLastPara="1" rIns="91425" wrap="square" tIns="45700">
            <a:spAutoFit/>
          </a:bodyPr>
          <a:lstStyle/>
          <a:p>
            <a:pPr indent="0" lvl="0" marL="0" rtl="0" algn="ctr">
              <a:spcBef>
                <a:spcPts val="1000"/>
              </a:spcBef>
              <a:spcAft>
                <a:spcPts val="0"/>
              </a:spcAft>
              <a:buNone/>
            </a:pPr>
            <a:r>
              <a:rPr lang="en-US"/>
              <a:t>1. </a:t>
            </a:r>
            <a:r>
              <a:rPr lang="en-US"/>
              <a:t>Pre-flight biology studies</a:t>
            </a:r>
            <a:endParaRPr/>
          </a:p>
        </p:txBody>
      </p:sp>
      <p:pic>
        <p:nvPicPr>
          <p:cNvPr id="414" name="Google Shape;414;p34"/>
          <p:cNvPicPr preferRelativeResize="0"/>
          <p:nvPr/>
        </p:nvPicPr>
        <p:blipFill>
          <a:blip r:embed="rId3">
            <a:alphaModFix/>
          </a:blip>
          <a:stretch>
            <a:fillRect/>
          </a:stretch>
        </p:blipFill>
        <p:spPr>
          <a:xfrm>
            <a:off x="4643050" y="2108838"/>
            <a:ext cx="3617439" cy="2034812"/>
          </a:xfrm>
          <a:prstGeom prst="rect">
            <a:avLst/>
          </a:prstGeom>
          <a:noFill/>
          <a:ln>
            <a:noFill/>
          </a:ln>
        </p:spPr>
      </p:pic>
      <p:grpSp>
        <p:nvGrpSpPr>
          <p:cNvPr id="415" name="Google Shape;415;p34"/>
          <p:cNvGrpSpPr/>
          <p:nvPr/>
        </p:nvGrpSpPr>
        <p:grpSpPr>
          <a:xfrm>
            <a:off x="2601241" y="2384816"/>
            <a:ext cx="1371600" cy="1330452"/>
            <a:chOff x="576175" y="3074000"/>
            <a:chExt cx="1828800" cy="1828800"/>
          </a:xfrm>
        </p:grpSpPr>
        <p:sp>
          <p:nvSpPr>
            <p:cNvPr id="416" name="Google Shape;416;p34"/>
            <p:cNvSpPr/>
            <p:nvPr/>
          </p:nvSpPr>
          <p:spPr>
            <a:xfrm>
              <a:off x="576175" y="3074000"/>
              <a:ext cx="1828800" cy="1828800"/>
            </a:xfrm>
            <a:prstGeom prst="ellipse">
              <a:avLst/>
            </a:prstGeom>
            <a:solidFill>
              <a:srgbClr val="FFE599"/>
            </a:solid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4"/>
            <p:cNvSpPr/>
            <p:nvPr/>
          </p:nvSpPr>
          <p:spPr>
            <a:xfrm>
              <a:off x="1280350" y="3778175"/>
              <a:ext cx="91500" cy="91500"/>
            </a:xfrm>
            <a:prstGeom prst="ellipse">
              <a:avLst/>
            </a:prstGeom>
            <a:solidFill>
              <a:srgbClr val="FFFF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4"/>
            <p:cNvSpPr/>
            <p:nvPr/>
          </p:nvSpPr>
          <p:spPr>
            <a:xfrm>
              <a:off x="1432750" y="3930575"/>
              <a:ext cx="91500" cy="91500"/>
            </a:xfrm>
            <a:prstGeom prst="ellipse">
              <a:avLst/>
            </a:prstGeom>
            <a:solidFill>
              <a:srgbClr val="FFFF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4"/>
            <p:cNvSpPr/>
            <p:nvPr/>
          </p:nvSpPr>
          <p:spPr>
            <a:xfrm>
              <a:off x="1127950" y="4387775"/>
              <a:ext cx="91500" cy="91500"/>
            </a:xfrm>
            <a:prstGeom prst="ellipse">
              <a:avLst/>
            </a:prstGeom>
            <a:solidFill>
              <a:srgbClr val="FFFF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4"/>
            <p:cNvSpPr/>
            <p:nvPr/>
          </p:nvSpPr>
          <p:spPr>
            <a:xfrm>
              <a:off x="1737550" y="3473375"/>
              <a:ext cx="91500" cy="91500"/>
            </a:xfrm>
            <a:prstGeom prst="ellipse">
              <a:avLst/>
            </a:prstGeom>
            <a:solidFill>
              <a:srgbClr val="FFFF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4"/>
            <p:cNvSpPr/>
            <p:nvPr/>
          </p:nvSpPr>
          <p:spPr>
            <a:xfrm>
              <a:off x="1813750" y="4387775"/>
              <a:ext cx="91500" cy="91500"/>
            </a:xfrm>
            <a:prstGeom prst="ellipse">
              <a:avLst/>
            </a:prstGeom>
            <a:solidFill>
              <a:srgbClr val="FFFF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4"/>
            <p:cNvSpPr/>
            <p:nvPr/>
          </p:nvSpPr>
          <p:spPr>
            <a:xfrm>
              <a:off x="899350" y="3625775"/>
              <a:ext cx="91500" cy="91500"/>
            </a:xfrm>
            <a:prstGeom prst="ellipse">
              <a:avLst/>
            </a:prstGeom>
            <a:solidFill>
              <a:srgbClr val="FFFF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4"/>
            <p:cNvSpPr/>
            <p:nvPr/>
          </p:nvSpPr>
          <p:spPr>
            <a:xfrm>
              <a:off x="1127950" y="4082975"/>
              <a:ext cx="91500" cy="91500"/>
            </a:xfrm>
            <a:prstGeom prst="ellipse">
              <a:avLst/>
            </a:prstGeom>
            <a:solidFill>
              <a:srgbClr val="FFFF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4"/>
            <p:cNvSpPr/>
            <p:nvPr/>
          </p:nvSpPr>
          <p:spPr>
            <a:xfrm>
              <a:off x="1966150" y="3930575"/>
              <a:ext cx="91500" cy="91500"/>
            </a:xfrm>
            <a:prstGeom prst="ellipse">
              <a:avLst/>
            </a:prstGeom>
            <a:solidFill>
              <a:srgbClr val="FFFF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5" name="Google Shape;425;p34"/>
          <p:cNvSpPr txBox="1"/>
          <p:nvPr>
            <p:ph idx="1" type="body"/>
          </p:nvPr>
        </p:nvSpPr>
        <p:spPr>
          <a:xfrm>
            <a:off x="4643050" y="1430175"/>
            <a:ext cx="3617400" cy="400200"/>
          </a:xfrm>
          <a:prstGeom prst="rect">
            <a:avLst/>
          </a:prstGeom>
        </p:spPr>
        <p:txBody>
          <a:bodyPr anchorCtr="0" anchor="t" bIns="45700" lIns="91425" spcFirstLastPara="1" rIns="91425" wrap="square" tIns="45700">
            <a:spAutoFit/>
          </a:bodyPr>
          <a:lstStyle/>
          <a:p>
            <a:pPr indent="0" lvl="0" marL="0" rtl="0" algn="ctr">
              <a:spcBef>
                <a:spcPts val="1000"/>
              </a:spcBef>
              <a:spcAft>
                <a:spcPts val="0"/>
              </a:spcAft>
              <a:buNone/>
            </a:pPr>
            <a:r>
              <a:rPr lang="en-US"/>
              <a:t>2. </a:t>
            </a:r>
            <a:r>
              <a:rPr lang="en-US"/>
              <a:t>FLY summer 2022!</a:t>
            </a:r>
            <a:endParaRPr/>
          </a:p>
        </p:txBody>
      </p:sp>
      <p:sp>
        <p:nvSpPr>
          <p:cNvPr id="426" name="Google Shape;426;p34"/>
          <p:cNvSpPr txBox="1"/>
          <p:nvPr>
            <p:ph idx="1" type="body"/>
          </p:nvPr>
        </p:nvSpPr>
        <p:spPr>
          <a:xfrm>
            <a:off x="8570350" y="1430175"/>
            <a:ext cx="2771100" cy="708000"/>
          </a:xfrm>
          <a:prstGeom prst="rect">
            <a:avLst/>
          </a:prstGeom>
        </p:spPr>
        <p:txBody>
          <a:bodyPr anchorCtr="0" anchor="t" bIns="45700" lIns="91425" spcFirstLastPara="1" rIns="91425" wrap="square" tIns="45700">
            <a:spAutoFit/>
          </a:bodyPr>
          <a:lstStyle/>
          <a:p>
            <a:pPr indent="0" lvl="0" marL="0" rtl="0" algn="ctr">
              <a:spcBef>
                <a:spcPts val="1000"/>
              </a:spcBef>
              <a:spcAft>
                <a:spcPts val="0"/>
              </a:spcAft>
              <a:buNone/>
            </a:pPr>
            <a:r>
              <a:rPr lang="en-US"/>
              <a:t>3. </a:t>
            </a:r>
            <a:r>
              <a:rPr lang="en-US"/>
              <a:t>Execute science analysis</a:t>
            </a:r>
            <a:endParaRPr/>
          </a:p>
        </p:txBody>
      </p:sp>
      <p:cxnSp>
        <p:nvCxnSpPr>
          <p:cNvPr id="427" name="Google Shape;427;p34"/>
          <p:cNvCxnSpPr/>
          <p:nvPr/>
        </p:nvCxnSpPr>
        <p:spPr>
          <a:xfrm>
            <a:off x="9005568" y="2464025"/>
            <a:ext cx="1200" cy="1530000"/>
          </a:xfrm>
          <a:prstGeom prst="straightConnector1">
            <a:avLst/>
          </a:prstGeom>
          <a:noFill/>
          <a:ln cap="flat" cmpd="sng" w="9525">
            <a:solidFill>
              <a:schemeClr val="dk1"/>
            </a:solidFill>
            <a:prstDash val="solid"/>
            <a:round/>
            <a:headEnd len="med" w="med" type="none"/>
            <a:tailEnd len="med" w="med" type="none"/>
          </a:ln>
        </p:spPr>
      </p:cxnSp>
      <p:cxnSp>
        <p:nvCxnSpPr>
          <p:cNvPr id="428" name="Google Shape;428;p34"/>
          <p:cNvCxnSpPr/>
          <p:nvPr/>
        </p:nvCxnSpPr>
        <p:spPr>
          <a:xfrm rot="10800000">
            <a:off x="9005500" y="3995275"/>
            <a:ext cx="1900800" cy="300"/>
          </a:xfrm>
          <a:prstGeom prst="straightConnector1">
            <a:avLst/>
          </a:prstGeom>
          <a:noFill/>
          <a:ln cap="flat" cmpd="sng" w="9525">
            <a:solidFill>
              <a:schemeClr val="dk1"/>
            </a:solidFill>
            <a:prstDash val="solid"/>
            <a:round/>
            <a:headEnd len="med" w="med" type="none"/>
            <a:tailEnd len="med" w="med" type="none"/>
          </a:ln>
        </p:spPr>
      </p:cxnSp>
      <p:cxnSp>
        <p:nvCxnSpPr>
          <p:cNvPr id="429" name="Google Shape;429;p34"/>
          <p:cNvCxnSpPr/>
          <p:nvPr/>
        </p:nvCxnSpPr>
        <p:spPr>
          <a:xfrm flipH="1">
            <a:off x="9006561" y="2591054"/>
            <a:ext cx="1444500" cy="1402800"/>
          </a:xfrm>
          <a:prstGeom prst="curvedConnector3">
            <a:avLst>
              <a:gd fmla="val 55535" name="adj1"/>
            </a:avLst>
          </a:prstGeom>
          <a:noFill/>
          <a:ln cap="flat" cmpd="sng" w="9525">
            <a:solidFill>
              <a:schemeClr val="dk1"/>
            </a:solidFill>
            <a:prstDash val="dash"/>
            <a:round/>
            <a:headEnd len="med" w="med" type="none"/>
            <a:tailEnd len="med" w="med" type="none"/>
          </a:ln>
        </p:spPr>
      </p:cxnSp>
      <p:cxnSp>
        <p:nvCxnSpPr>
          <p:cNvPr id="430" name="Google Shape;430;p34"/>
          <p:cNvCxnSpPr/>
          <p:nvPr/>
        </p:nvCxnSpPr>
        <p:spPr>
          <a:xfrm flipH="1">
            <a:off x="9370324" y="2632018"/>
            <a:ext cx="1456200" cy="1362000"/>
          </a:xfrm>
          <a:prstGeom prst="curvedConnector3">
            <a:avLst>
              <a:gd fmla="val 50000" name="adj1"/>
            </a:avLst>
          </a:prstGeom>
          <a:noFill/>
          <a:ln cap="flat" cmpd="sng" w="9525">
            <a:solidFill>
              <a:schemeClr val="dk1"/>
            </a:solidFill>
            <a:prstDash val="dash"/>
            <a:round/>
            <a:headEnd len="med" w="med" type="none"/>
            <a:tailEnd len="med" w="med" type="none"/>
          </a:ln>
        </p:spPr>
      </p:cxnSp>
      <p:cxnSp>
        <p:nvCxnSpPr>
          <p:cNvPr id="431" name="Google Shape;431;p34"/>
          <p:cNvCxnSpPr/>
          <p:nvPr/>
        </p:nvCxnSpPr>
        <p:spPr>
          <a:xfrm flipH="1">
            <a:off x="9011679" y="2591054"/>
            <a:ext cx="1444500" cy="1402800"/>
          </a:xfrm>
          <a:prstGeom prst="curvedConnector3">
            <a:avLst>
              <a:gd fmla="val 55535" name="adj1"/>
            </a:avLst>
          </a:prstGeom>
          <a:noFill/>
          <a:ln cap="flat" cmpd="sng" w="9525">
            <a:solidFill>
              <a:schemeClr val="dk1"/>
            </a:solidFill>
            <a:prstDash val="dash"/>
            <a:round/>
            <a:headEnd len="med" w="med" type="none"/>
            <a:tailEnd len="med" w="med" type="none"/>
          </a:ln>
        </p:spPr>
      </p:cxnSp>
      <p:cxnSp>
        <p:nvCxnSpPr>
          <p:cNvPr id="432" name="Google Shape;432;p34"/>
          <p:cNvCxnSpPr/>
          <p:nvPr/>
        </p:nvCxnSpPr>
        <p:spPr>
          <a:xfrm>
            <a:off x="10485007" y="2591054"/>
            <a:ext cx="340200" cy="0"/>
          </a:xfrm>
          <a:prstGeom prst="straightConnector1">
            <a:avLst/>
          </a:prstGeom>
          <a:noFill/>
          <a:ln cap="flat" cmpd="sng" w="9525">
            <a:solidFill>
              <a:schemeClr val="dk1"/>
            </a:solidFill>
            <a:prstDash val="dash"/>
            <a:round/>
            <a:headEnd len="med" w="med" type="none"/>
            <a:tailEnd len="med" w="med" type="none"/>
          </a:ln>
        </p:spPr>
      </p:cxnSp>
      <p:sp>
        <p:nvSpPr>
          <p:cNvPr id="433" name="Google Shape;433;p34"/>
          <p:cNvSpPr txBox="1"/>
          <p:nvPr>
            <p:ph idx="1" type="body"/>
          </p:nvPr>
        </p:nvSpPr>
        <p:spPr>
          <a:xfrm>
            <a:off x="1728675" y="4554375"/>
            <a:ext cx="9752700" cy="2247300"/>
          </a:xfrm>
          <a:prstGeom prst="rect">
            <a:avLst/>
          </a:prstGeom>
        </p:spPr>
        <p:txBody>
          <a:bodyPr anchorCtr="0" anchor="t" bIns="45700" lIns="91425" spcFirstLastPara="1" rIns="91425" wrap="square" tIns="45700">
            <a:spAutoFit/>
          </a:bodyPr>
          <a:lstStyle/>
          <a:p>
            <a:pPr indent="-355600" lvl="0" marL="457200" rtl="0" algn="l">
              <a:lnSpc>
                <a:spcPct val="150000"/>
              </a:lnSpc>
              <a:spcBef>
                <a:spcPts val="1000"/>
              </a:spcBef>
              <a:spcAft>
                <a:spcPts val="0"/>
              </a:spcAft>
              <a:buSzPts val="2000"/>
              <a:buChar char="•"/>
            </a:pPr>
            <a:r>
              <a:rPr b="0" lang="en-US"/>
              <a:t>Stratosphere is </a:t>
            </a:r>
            <a:r>
              <a:rPr lang="en-US"/>
              <a:t>Mars analog</a:t>
            </a:r>
            <a:r>
              <a:rPr b="0" lang="en-US"/>
              <a:t> environment</a:t>
            </a:r>
            <a:endParaRPr b="0"/>
          </a:p>
          <a:p>
            <a:pPr indent="-355600" lvl="0" marL="457200" rtl="0" algn="l">
              <a:lnSpc>
                <a:spcPct val="150000"/>
              </a:lnSpc>
              <a:spcBef>
                <a:spcPts val="0"/>
              </a:spcBef>
              <a:spcAft>
                <a:spcPts val="0"/>
              </a:spcAft>
              <a:buSzPts val="2000"/>
              <a:buChar char="•"/>
            </a:pPr>
            <a:r>
              <a:rPr b="0" lang="en-US"/>
              <a:t>Swift HALE UAS could provide </a:t>
            </a:r>
            <a:r>
              <a:rPr lang="en-US"/>
              <a:t>long duration</a:t>
            </a:r>
            <a:r>
              <a:rPr b="0" lang="en-US"/>
              <a:t> (weeks) exposure</a:t>
            </a:r>
            <a:endParaRPr b="0"/>
          </a:p>
          <a:p>
            <a:pPr indent="-355600" lvl="0" marL="457200" rtl="0" algn="l">
              <a:lnSpc>
                <a:spcPct val="150000"/>
              </a:lnSpc>
              <a:spcBef>
                <a:spcPts val="0"/>
              </a:spcBef>
              <a:spcAft>
                <a:spcPts val="0"/>
              </a:spcAft>
              <a:buSzPts val="2000"/>
              <a:buChar char="•"/>
            </a:pPr>
            <a:r>
              <a:rPr b="0" lang="en-US"/>
              <a:t>RadBREAD </a:t>
            </a:r>
            <a:r>
              <a:rPr lang="en-US"/>
              <a:t>biology </a:t>
            </a:r>
            <a:r>
              <a:rPr lang="en-US"/>
              <a:t>experiment</a:t>
            </a:r>
            <a:r>
              <a:rPr lang="en-US"/>
              <a:t> and carrier</a:t>
            </a:r>
            <a:r>
              <a:rPr b="0" lang="en-US"/>
              <a:t> inform and enable future Mars analog missions</a:t>
            </a:r>
            <a:endParaRPr b="0"/>
          </a:p>
          <a:p>
            <a:pPr indent="-355600" lvl="0" marL="457200" rtl="0" algn="l">
              <a:lnSpc>
                <a:spcPct val="150000"/>
              </a:lnSpc>
              <a:spcBef>
                <a:spcPts val="0"/>
              </a:spcBef>
              <a:spcAft>
                <a:spcPts val="0"/>
              </a:spcAft>
              <a:buSzPts val="2000"/>
              <a:buChar char="•"/>
            </a:pPr>
            <a:r>
              <a:rPr b="0" lang="en-US"/>
              <a:t>Find RadBREAD poster #42 at Undergrad &amp; HS poster session!</a:t>
            </a:r>
            <a:endParaRPr b="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35"/>
          <p:cNvSpPr txBox="1"/>
          <p:nvPr>
            <p:ph type="title"/>
          </p:nvPr>
        </p:nvSpPr>
        <p:spPr>
          <a:xfrm>
            <a:off x="1700939" y="198338"/>
            <a:ext cx="9802800" cy="742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954F"/>
              </a:buClr>
              <a:buSzPts val="4000"/>
              <a:buFont typeface="Arial"/>
              <a:buNone/>
            </a:pPr>
            <a:r>
              <a:rPr lang="en-US">
                <a:latin typeface="Arial"/>
                <a:ea typeface="Arial"/>
                <a:cs typeface="Arial"/>
                <a:sym typeface="Arial"/>
              </a:rPr>
              <a:t>Acknowledgements </a:t>
            </a:r>
            <a:endParaRPr/>
          </a:p>
        </p:txBody>
      </p:sp>
      <p:sp>
        <p:nvSpPr>
          <p:cNvPr id="440" name="Google Shape;440;p35"/>
          <p:cNvSpPr txBox="1"/>
          <p:nvPr>
            <p:ph idx="1" type="body"/>
          </p:nvPr>
        </p:nvSpPr>
        <p:spPr>
          <a:xfrm>
            <a:off x="1589050" y="1203750"/>
            <a:ext cx="2142900" cy="3237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0" lang="en-US">
                <a:solidFill>
                  <a:schemeClr val="accent2"/>
                </a:solidFill>
              </a:rPr>
              <a:t>NASA Ames:	</a:t>
            </a:r>
            <a:endParaRPr b="0">
              <a:solidFill>
                <a:schemeClr val="accent2"/>
              </a:solidFill>
            </a:endParaRPr>
          </a:p>
          <a:p>
            <a:pPr indent="0" lvl="0" marL="0" rtl="0" algn="l">
              <a:lnSpc>
                <a:spcPct val="100000"/>
              </a:lnSpc>
              <a:spcBef>
                <a:spcPts val="0"/>
              </a:spcBef>
              <a:spcAft>
                <a:spcPts val="0"/>
              </a:spcAft>
              <a:buNone/>
            </a:pPr>
            <a:r>
              <a:rPr b="0" lang="en-US" sz="1400"/>
              <a:t>Sigrid Reinsch (PI)</a:t>
            </a:r>
            <a:endParaRPr sz="1400"/>
          </a:p>
          <a:p>
            <a:pPr indent="0" lvl="0" marL="0" rtl="0" algn="l">
              <a:lnSpc>
                <a:spcPct val="100000"/>
              </a:lnSpc>
              <a:spcBef>
                <a:spcPts val="0"/>
              </a:spcBef>
              <a:spcAft>
                <a:spcPts val="0"/>
              </a:spcAft>
              <a:buNone/>
            </a:pPr>
            <a:r>
              <a:rPr b="0" lang="en-US" sz="1400"/>
              <a:t>Hami Ray </a:t>
            </a:r>
            <a:endParaRPr sz="1400"/>
          </a:p>
          <a:p>
            <a:pPr indent="0" lvl="0" marL="0" rtl="0" algn="l">
              <a:spcBef>
                <a:spcPts val="0"/>
              </a:spcBef>
              <a:spcAft>
                <a:spcPts val="0"/>
              </a:spcAft>
              <a:buClr>
                <a:schemeClr val="dk1"/>
              </a:buClr>
              <a:buSzPts val="1100"/>
              <a:buFont typeface="Arial"/>
              <a:buNone/>
            </a:pPr>
            <a:r>
              <a:rPr b="0" lang="en-US" sz="1400"/>
              <a:t>Matt Fladeland </a:t>
            </a:r>
            <a:endParaRPr sz="1400"/>
          </a:p>
          <a:p>
            <a:pPr indent="0" lvl="0" marL="0" rtl="0" algn="l">
              <a:spcBef>
                <a:spcPts val="0"/>
              </a:spcBef>
              <a:spcAft>
                <a:spcPts val="0"/>
              </a:spcAft>
              <a:buClr>
                <a:schemeClr val="dk1"/>
              </a:buClr>
              <a:buSzPts val="1100"/>
              <a:buFont typeface="Arial"/>
              <a:buNone/>
            </a:pPr>
            <a:r>
              <a:rPr b="0" lang="en-US" sz="1400"/>
              <a:t>Sergio Santa Maria </a:t>
            </a:r>
            <a:endParaRPr sz="1400"/>
          </a:p>
          <a:p>
            <a:pPr indent="0" lvl="0" marL="0" rtl="0" algn="l">
              <a:lnSpc>
                <a:spcPct val="100000"/>
              </a:lnSpc>
              <a:spcBef>
                <a:spcPts val="0"/>
              </a:spcBef>
              <a:spcAft>
                <a:spcPts val="0"/>
              </a:spcAft>
              <a:buNone/>
            </a:pPr>
            <a:r>
              <a:rPr b="0" lang="en-US" sz="1400"/>
              <a:t>Jack Miller </a:t>
            </a:r>
            <a:r>
              <a:rPr b="0" lang="en-US" sz="1200"/>
              <a:t>(LBL)</a:t>
            </a:r>
            <a:endParaRPr sz="1200"/>
          </a:p>
          <a:p>
            <a:pPr indent="0" lvl="0" marL="0" rtl="0" algn="l">
              <a:spcBef>
                <a:spcPts val="0"/>
              </a:spcBef>
              <a:spcAft>
                <a:spcPts val="0"/>
              </a:spcAft>
              <a:buClr>
                <a:schemeClr val="dk1"/>
              </a:buClr>
              <a:buSzPts val="1100"/>
              <a:buFont typeface="Arial"/>
              <a:buNone/>
            </a:pPr>
            <a:r>
              <a:rPr b="0" lang="en-US" sz="1400"/>
              <a:t>Jonathan Galazka </a:t>
            </a:r>
            <a:endParaRPr sz="1400"/>
          </a:p>
          <a:p>
            <a:pPr indent="0" lvl="0" marL="0" rtl="0" algn="l">
              <a:lnSpc>
                <a:spcPct val="100000"/>
              </a:lnSpc>
              <a:spcBef>
                <a:spcPts val="0"/>
              </a:spcBef>
              <a:spcAft>
                <a:spcPts val="0"/>
              </a:spcAft>
              <a:buNone/>
            </a:pPr>
            <a:r>
              <a:rPr b="0" lang="en-US" sz="1400"/>
              <a:t>Antonio Ricco </a:t>
            </a:r>
            <a:r>
              <a:rPr b="0" lang="en-US" sz="1300"/>
              <a:t>(Stanford)</a:t>
            </a:r>
            <a:endParaRPr b="0" sz="1300"/>
          </a:p>
          <a:p>
            <a:pPr indent="0" lvl="0" marL="0" rtl="0" algn="l">
              <a:lnSpc>
                <a:spcPct val="100000"/>
              </a:lnSpc>
              <a:spcBef>
                <a:spcPts val="0"/>
              </a:spcBef>
              <a:spcAft>
                <a:spcPts val="0"/>
              </a:spcAft>
              <a:buNone/>
            </a:pPr>
            <a:r>
              <a:rPr b="0" lang="en-US" sz="1400"/>
              <a:t>Rob Vic</a:t>
            </a:r>
            <a:endParaRPr b="0" sz="1400"/>
          </a:p>
          <a:p>
            <a:pPr indent="0" lvl="0" marL="0" rtl="0" algn="l">
              <a:lnSpc>
                <a:spcPct val="100000"/>
              </a:lnSpc>
              <a:spcBef>
                <a:spcPts val="0"/>
              </a:spcBef>
              <a:spcAft>
                <a:spcPts val="0"/>
              </a:spcAft>
              <a:buNone/>
            </a:pPr>
            <a:r>
              <a:rPr b="0" lang="en-US" sz="1400"/>
              <a:t>Ali Kashani</a:t>
            </a:r>
            <a:endParaRPr b="0" sz="1400"/>
          </a:p>
          <a:p>
            <a:pPr indent="0" lvl="0" marL="0" rtl="0" algn="l">
              <a:lnSpc>
                <a:spcPct val="100000"/>
              </a:lnSpc>
              <a:spcBef>
                <a:spcPts val="0"/>
              </a:spcBef>
              <a:spcAft>
                <a:spcPts val="0"/>
              </a:spcAft>
              <a:buNone/>
            </a:pPr>
            <a:r>
              <a:rPr b="0" lang="en-US" sz="1400"/>
              <a:t>Ric Kolyer</a:t>
            </a:r>
            <a:endParaRPr b="0" sz="1400"/>
          </a:p>
          <a:p>
            <a:pPr indent="0" lvl="0" marL="0" rtl="0" algn="l">
              <a:lnSpc>
                <a:spcPct val="100000"/>
              </a:lnSpc>
              <a:spcBef>
                <a:spcPts val="0"/>
              </a:spcBef>
              <a:spcAft>
                <a:spcPts val="0"/>
              </a:spcAft>
              <a:buNone/>
            </a:pPr>
            <a:r>
              <a:rPr b="0" lang="en-US" sz="1400"/>
              <a:t>Linda Timucin</a:t>
            </a:r>
            <a:endParaRPr b="0" sz="1400"/>
          </a:p>
          <a:p>
            <a:pPr indent="0" lvl="0" marL="0" rtl="0" algn="l">
              <a:lnSpc>
                <a:spcPct val="100000"/>
              </a:lnSpc>
              <a:spcBef>
                <a:spcPts val="0"/>
              </a:spcBef>
              <a:spcAft>
                <a:spcPts val="0"/>
              </a:spcAft>
              <a:buNone/>
            </a:pPr>
            <a:r>
              <a:rPr b="0" lang="en-US" sz="1400"/>
              <a:t>Sylvain Costes</a:t>
            </a:r>
            <a:endParaRPr b="0" sz="1400"/>
          </a:p>
          <a:p>
            <a:pPr indent="0" lvl="0" marL="0" rtl="0" algn="l">
              <a:lnSpc>
                <a:spcPct val="100000"/>
              </a:lnSpc>
              <a:spcBef>
                <a:spcPts val="0"/>
              </a:spcBef>
              <a:spcAft>
                <a:spcPts val="0"/>
              </a:spcAft>
              <a:buNone/>
            </a:pPr>
            <a:r>
              <a:rPr b="0" lang="en-US" sz="1400"/>
              <a:t>Elizabeth Hyde (</a:t>
            </a:r>
            <a:r>
              <a:rPr b="0" lang="en-US" sz="1300"/>
              <a:t>USGS</a:t>
            </a:r>
            <a:r>
              <a:rPr b="0" lang="en-US" sz="1400"/>
              <a:t>)</a:t>
            </a:r>
            <a:endParaRPr b="0" sz="1400"/>
          </a:p>
          <a:p>
            <a:pPr indent="0" lvl="0" marL="0" rtl="0" algn="l">
              <a:lnSpc>
                <a:spcPct val="100000"/>
              </a:lnSpc>
              <a:spcBef>
                <a:spcPts val="0"/>
              </a:spcBef>
              <a:spcAft>
                <a:spcPts val="0"/>
              </a:spcAft>
              <a:buNone/>
            </a:pPr>
            <a:r>
              <a:rPr b="0" lang="en-US" sz="1400"/>
              <a:t>Isaac Anderson (</a:t>
            </a:r>
            <a:r>
              <a:rPr b="0" lang="en-US" sz="1300"/>
              <a:t>USGS</a:t>
            </a:r>
            <a:r>
              <a:rPr b="0" lang="en-US" sz="1400"/>
              <a:t>)</a:t>
            </a:r>
            <a:endParaRPr b="0" sz="1400"/>
          </a:p>
          <a:p>
            <a:pPr indent="0" lvl="0" marL="0" rtl="0" algn="l">
              <a:lnSpc>
                <a:spcPct val="100000"/>
              </a:lnSpc>
              <a:spcBef>
                <a:spcPts val="0"/>
              </a:spcBef>
              <a:spcAft>
                <a:spcPts val="0"/>
              </a:spcAft>
              <a:buNone/>
            </a:pPr>
            <a:r>
              <a:t/>
            </a:r>
            <a:endParaRPr b="0" sz="1400"/>
          </a:p>
          <a:p>
            <a:pPr indent="0" lvl="0" marL="0" rtl="0" algn="l">
              <a:lnSpc>
                <a:spcPct val="100000"/>
              </a:lnSpc>
              <a:spcBef>
                <a:spcPts val="0"/>
              </a:spcBef>
              <a:spcAft>
                <a:spcPts val="0"/>
              </a:spcAft>
              <a:buNone/>
            </a:pPr>
            <a:r>
              <a:rPr b="0" lang="en-US" sz="1400"/>
              <a:t>Ames Machine Shop</a:t>
            </a:r>
            <a:endParaRPr b="0" sz="1400"/>
          </a:p>
          <a:p>
            <a:pPr indent="0" lvl="0" marL="0" rtl="0" algn="l">
              <a:lnSpc>
                <a:spcPct val="100000"/>
              </a:lnSpc>
              <a:spcBef>
                <a:spcPts val="0"/>
              </a:spcBef>
              <a:spcAft>
                <a:spcPts val="0"/>
              </a:spcAft>
              <a:buNone/>
            </a:pPr>
            <a:r>
              <a:t/>
            </a:r>
            <a:endParaRPr b="0"/>
          </a:p>
          <a:p>
            <a:pPr indent="0" lvl="0" marL="0" rtl="0" algn="l">
              <a:lnSpc>
                <a:spcPct val="100000"/>
              </a:lnSpc>
              <a:spcBef>
                <a:spcPts val="0"/>
              </a:spcBef>
              <a:spcAft>
                <a:spcPts val="0"/>
              </a:spcAft>
              <a:buNone/>
            </a:pPr>
            <a:r>
              <a:t/>
            </a:r>
            <a:endParaRPr b="0"/>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
        <p:nvSpPr>
          <p:cNvPr id="441" name="Google Shape;441;p35"/>
          <p:cNvSpPr txBox="1"/>
          <p:nvPr>
            <p:ph idx="12" type="sldNum"/>
          </p:nvPr>
        </p:nvSpPr>
        <p:spPr>
          <a:xfrm>
            <a:off x="9455825" y="6306153"/>
            <a:ext cx="2844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200"/>
              <a:buFont typeface="Arial"/>
              <a:buNone/>
            </a:pPr>
            <a:fld id="{00000000-1234-1234-1234-123412341234}" type="slidenum">
              <a:rPr lang="en-US"/>
              <a:t>‹#›</a:t>
            </a:fld>
            <a:endParaRPr/>
          </a:p>
        </p:txBody>
      </p:sp>
      <p:pic>
        <p:nvPicPr>
          <p:cNvPr id="442" name="Google Shape;442;p35"/>
          <p:cNvPicPr preferRelativeResize="0"/>
          <p:nvPr/>
        </p:nvPicPr>
        <p:blipFill rotWithShape="1">
          <a:blip r:embed="rId3">
            <a:alphaModFix/>
          </a:blip>
          <a:srcRect b="0" l="0" r="0" t="0"/>
          <a:stretch/>
        </p:blipFill>
        <p:spPr>
          <a:xfrm>
            <a:off x="8784275" y="563575"/>
            <a:ext cx="3318750" cy="2858875"/>
          </a:xfrm>
          <a:prstGeom prst="rect">
            <a:avLst/>
          </a:prstGeom>
          <a:noFill/>
          <a:ln>
            <a:noFill/>
          </a:ln>
        </p:spPr>
      </p:pic>
      <p:sp>
        <p:nvSpPr>
          <p:cNvPr id="443" name="Google Shape;443;p35"/>
          <p:cNvSpPr txBox="1"/>
          <p:nvPr>
            <p:ph idx="1" type="body"/>
          </p:nvPr>
        </p:nvSpPr>
        <p:spPr>
          <a:xfrm>
            <a:off x="3870725" y="1203750"/>
            <a:ext cx="2030700" cy="3304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0" lang="en-US">
                <a:solidFill>
                  <a:schemeClr val="accent2"/>
                </a:solidFill>
              </a:rPr>
              <a:t>SLSTP 2020</a:t>
            </a:r>
            <a:r>
              <a:rPr b="0" lang="en-US"/>
              <a:t>	</a:t>
            </a:r>
            <a:endParaRPr b="0"/>
          </a:p>
          <a:p>
            <a:pPr indent="0" lvl="0" marL="0" rtl="0" algn="l">
              <a:lnSpc>
                <a:spcPct val="100000"/>
              </a:lnSpc>
              <a:spcBef>
                <a:spcPts val="0"/>
              </a:spcBef>
              <a:spcAft>
                <a:spcPts val="0"/>
              </a:spcAft>
              <a:buNone/>
            </a:pPr>
            <a:r>
              <a:rPr b="0" lang="en-US" sz="1400"/>
              <a:t>Simon Ng</a:t>
            </a:r>
            <a:endParaRPr sz="1400"/>
          </a:p>
          <a:p>
            <a:pPr indent="0" lvl="0" marL="0" rtl="0" algn="l">
              <a:lnSpc>
                <a:spcPct val="100000"/>
              </a:lnSpc>
              <a:spcBef>
                <a:spcPts val="0"/>
              </a:spcBef>
              <a:spcAft>
                <a:spcPts val="0"/>
              </a:spcAft>
              <a:buNone/>
            </a:pPr>
            <a:r>
              <a:rPr b="0" lang="en-US" sz="1400"/>
              <a:t>Benjamin Alva</a:t>
            </a:r>
            <a:endParaRPr b="0" sz="1400"/>
          </a:p>
          <a:p>
            <a:pPr indent="0" lvl="0" marL="0" rtl="0" algn="l">
              <a:lnSpc>
                <a:spcPct val="100000"/>
              </a:lnSpc>
              <a:spcBef>
                <a:spcPts val="0"/>
              </a:spcBef>
              <a:spcAft>
                <a:spcPts val="0"/>
              </a:spcAft>
              <a:buNone/>
            </a:pPr>
            <a:r>
              <a:rPr b="0" lang="en-US" sz="1400"/>
              <a:t>Philip Li</a:t>
            </a:r>
            <a:endParaRPr b="0" sz="1400"/>
          </a:p>
          <a:p>
            <a:pPr indent="0" lvl="0" marL="0" rtl="0" algn="l">
              <a:lnSpc>
                <a:spcPct val="100000"/>
              </a:lnSpc>
              <a:spcBef>
                <a:spcPts val="0"/>
              </a:spcBef>
              <a:spcAft>
                <a:spcPts val="0"/>
              </a:spcAft>
              <a:buNone/>
            </a:pPr>
            <a:r>
              <a:rPr b="0" lang="en-US" sz="1400"/>
              <a:t>Ama Luthens</a:t>
            </a:r>
            <a:endParaRPr b="0" sz="1400"/>
          </a:p>
          <a:p>
            <a:pPr indent="0" lvl="0" marL="0" rtl="0" algn="l">
              <a:lnSpc>
                <a:spcPct val="100000"/>
              </a:lnSpc>
              <a:spcBef>
                <a:spcPts val="0"/>
              </a:spcBef>
              <a:spcAft>
                <a:spcPts val="0"/>
              </a:spcAft>
              <a:buNone/>
            </a:pPr>
            <a:r>
              <a:rPr b="0" lang="en-US" sz="1400"/>
              <a:t>Ada Kanapskyte</a:t>
            </a:r>
            <a:endParaRPr b="0" sz="1400"/>
          </a:p>
          <a:p>
            <a:pPr indent="0" lvl="0" marL="0" rtl="0" algn="l">
              <a:lnSpc>
                <a:spcPct val="100000"/>
              </a:lnSpc>
              <a:spcBef>
                <a:spcPts val="0"/>
              </a:spcBef>
              <a:spcAft>
                <a:spcPts val="0"/>
              </a:spcAft>
              <a:buNone/>
            </a:pPr>
            <a:r>
              <a:rPr b="0" lang="en-US" sz="1400"/>
              <a:t>Kelly Wong</a:t>
            </a:r>
            <a:endParaRPr b="0" sz="1400"/>
          </a:p>
          <a:p>
            <a:pPr indent="0" lvl="0" marL="0" rtl="0" algn="l">
              <a:lnSpc>
                <a:spcPct val="100000"/>
              </a:lnSpc>
              <a:spcBef>
                <a:spcPts val="0"/>
              </a:spcBef>
              <a:spcAft>
                <a:spcPts val="0"/>
              </a:spcAft>
              <a:buNone/>
            </a:pPr>
            <a:r>
              <a:rPr b="0" lang="en-US" sz="1400"/>
              <a:t>Marshall Ledford</a:t>
            </a:r>
            <a:endParaRPr b="0" sz="1400"/>
          </a:p>
          <a:p>
            <a:pPr indent="0" lvl="0" marL="0" rtl="0" algn="l">
              <a:lnSpc>
                <a:spcPct val="100000"/>
              </a:lnSpc>
              <a:spcBef>
                <a:spcPts val="0"/>
              </a:spcBef>
              <a:spcAft>
                <a:spcPts val="0"/>
              </a:spcAft>
              <a:buNone/>
            </a:pPr>
            <a:r>
              <a:rPr b="0" lang="en-US" sz="1400"/>
              <a:t>Finsam Samson</a:t>
            </a:r>
            <a:endParaRPr b="0" sz="1400"/>
          </a:p>
          <a:p>
            <a:pPr indent="0" lvl="0" marL="0" rtl="0" algn="l">
              <a:lnSpc>
                <a:spcPct val="100000"/>
              </a:lnSpc>
              <a:spcBef>
                <a:spcPts val="0"/>
              </a:spcBef>
              <a:spcAft>
                <a:spcPts val="0"/>
              </a:spcAft>
              <a:buNone/>
            </a:pPr>
            <a:r>
              <a:rPr b="0" lang="en-US" sz="1400"/>
              <a:t>Avram </a:t>
            </a:r>
            <a:r>
              <a:rPr b="0" lang="en-US" sz="1400"/>
              <a:t>Bar</a:t>
            </a:r>
            <a:r>
              <a:rPr b="0" lang="en-US" sz="1400"/>
              <a:t>-Meir</a:t>
            </a:r>
            <a:endParaRPr b="0" sz="1400"/>
          </a:p>
          <a:p>
            <a:pPr indent="0" lvl="0" marL="0" rtl="0" algn="l">
              <a:lnSpc>
                <a:spcPct val="100000"/>
              </a:lnSpc>
              <a:spcBef>
                <a:spcPts val="0"/>
              </a:spcBef>
              <a:spcAft>
                <a:spcPts val="0"/>
              </a:spcAft>
              <a:buNone/>
            </a:pPr>
            <a:r>
              <a:rPr b="0" lang="en-US" sz="1400"/>
              <a:t>Amanda Wacker</a:t>
            </a:r>
            <a:endParaRPr b="0" sz="1400"/>
          </a:p>
          <a:p>
            <a:pPr indent="0" lvl="0" marL="0" rtl="0" algn="l">
              <a:spcBef>
                <a:spcPts val="0"/>
              </a:spcBef>
              <a:spcAft>
                <a:spcPts val="0"/>
              </a:spcAft>
              <a:buNone/>
            </a:pPr>
            <a:r>
              <a:rPr b="0" lang="en-US" sz="1400"/>
              <a:t>Ella Hawkins</a:t>
            </a:r>
            <a:endParaRPr b="0" sz="1400"/>
          </a:p>
          <a:p>
            <a:pPr indent="0" lvl="0" marL="0" rtl="0" algn="l">
              <a:spcBef>
                <a:spcPts val="0"/>
              </a:spcBef>
              <a:spcAft>
                <a:spcPts val="0"/>
              </a:spcAft>
              <a:buNone/>
            </a:pPr>
            <a:r>
              <a:rPr b="0" lang="en-US" sz="1400"/>
              <a:t>Jerika Christman</a:t>
            </a:r>
            <a:endParaRPr b="0" sz="1400"/>
          </a:p>
          <a:p>
            <a:pPr indent="0" lvl="0" marL="0" rtl="0" algn="l">
              <a:spcBef>
                <a:spcPts val="0"/>
              </a:spcBef>
              <a:spcAft>
                <a:spcPts val="0"/>
              </a:spcAft>
              <a:buNone/>
            </a:pPr>
            <a:r>
              <a:t/>
            </a:r>
            <a:endParaRPr b="0" sz="500"/>
          </a:p>
          <a:p>
            <a:pPr indent="0" lvl="0" marL="0" rtl="0" algn="l">
              <a:spcBef>
                <a:spcPts val="0"/>
              </a:spcBef>
              <a:spcAft>
                <a:spcPts val="0"/>
              </a:spcAft>
              <a:buNone/>
            </a:pPr>
            <a:r>
              <a:rPr b="0" lang="en-US" sz="1200"/>
              <a:t>and </a:t>
            </a:r>
            <a:endParaRPr b="0" sz="1200"/>
          </a:p>
          <a:p>
            <a:pPr indent="0" lvl="0" marL="0" rtl="0" algn="l">
              <a:spcBef>
                <a:spcPts val="0"/>
              </a:spcBef>
              <a:spcAft>
                <a:spcPts val="0"/>
              </a:spcAft>
              <a:buClr>
                <a:schemeClr val="dk1"/>
              </a:buClr>
              <a:buSzPts val="1100"/>
              <a:buFont typeface="Arial"/>
              <a:buNone/>
            </a:pPr>
            <a:r>
              <a:rPr b="0" lang="en-US" sz="1400"/>
              <a:t>Katerina Angjeli (WPI)</a:t>
            </a:r>
            <a:endParaRPr b="0" sz="1400"/>
          </a:p>
          <a:p>
            <a:pPr indent="0" lvl="0" marL="0" rtl="0" algn="l">
              <a:lnSpc>
                <a:spcPct val="100000"/>
              </a:lnSpc>
              <a:spcBef>
                <a:spcPts val="0"/>
              </a:spcBef>
              <a:spcAft>
                <a:spcPts val="0"/>
              </a:spcAft>
              <a:buNone/>
            </a:pPr>
            <a:r>
              <a:t/>
            </a:r>
            <a:endParaRPr b="0"/>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
        <p:nvSpPr>
          <p:cNvPr id="444" name="Google Shape;444;p35"/>
          <p:cNvSpPr txBox="1"/>
          <p:nvPr>
            <p:ph idx="1" type="body"/>
          </p:nvPr>
        </p:nvSpPr>
        <p:spPr>
          <a:xfrm>
            <a:off x="6040200" y="1203750"/>
            <a:ext cx="1995600" cy="1211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0" lang="en-US">
                <a:solidFill>
                  <a:schemeClr val="accent2"/>
                </a:solidFill>
              </a:rPr>
              <a:t>DLR</a:t>
            </a:r>
            <a:r>
              <a:rPr b="0" lang="en-US">
                <a:solidFill>
                  <a:schemeClr val="accent2"/>
                </a:solidFill>
              </a:rPr>
              <a:t>	</a:t>
            </a:r>
            <a:endParaRPr b="0">
              <a:solidFill>
                <a:schemeClr val="accent2"/>
              </a:solidFill>
            </a:endParaRPr>
          </a:p>
          <a:p>
            <a:pPr indent="0" lvl="0" marL="0" rtl="0" algn="l">
              <a:spcBef>
                <a:spcPts val="0"/>
              </a:spcBef>
              <a:spcAft>
                <a:spcPts val="0"/>
              </a:spcAft>
              <a:buNone/>
            </a:pPr>
            <a:r>
              <a:rPr b="0" lang="en-US" sz="1400"/>
              <a:t>Thomas Berger</a:t>
            </a:r>
            <a:endParaRPr b="0" sz="1400"/>
          </a:p>
          <a:p>
            <a:pPr indent="0" lvl="0" marL="0" rtl="0" algn="l">
              <a:lnSpc>
                <a:spcPct val="115000"/>
              </a:lnSpc>
              <a:spcBef>
                <a:spcPts val="0"/>
              </a:spcBef>
              <a:spcAft>
                <a:spcPts val="0"/>
              </a:spcAft>
              <a:buNone/>
            </a:pPr>
            <a:r>
              <a:rPr b="0" lang="en-US" sz="1400"/>
              <a:t>Karel Marsalek</a:t>
            </a:r>
            <a:endParaRPr b="0" sz="1400"/>
          </a:p>
          <a:p>
            <a:pPr indent="0" lvl="0" marL="0" rtl="0" algn="l">
              <a:lnSpc>
                <a:spcPct val="115000"/>
              </a:lnSpc>
              <a:spcBef>
                <a:spcPts val="0"/>
              </a:spcBef>
              <a:spcAft>
                <a:spcPts val="0"/>
              </a:spcAft>
              <a:buNone/>
            </a:pPr>
            <a:r>
              <a:rPr b="0" lang="en-US" sz="1400"/>
              <a:t>Bartos Przybyla</a:t>
            </a:r>
            <a:endParaRPr b="0"/>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
        <p:nvSpPr>
          <p:cNvPr id="445" name="Google Shape;445;p35"/>
          <p:cNvSpPr txBox="1"/>
          <p:nvPr>
            <p:ph idx="1" type="body"/>
          </p:nvPr>
        </p:nvSpPr>
        <p:spPr>
          <a:xfrm>
            <a:off x="6092125" y="2414850"/>
            <a:ext cx="1995600" cy="1211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0" lang="en-US">
                <a:solidFill>
                  <a:schemeClr val="accent2"/>
                </a:solidFill>
              </a:rPr>
              <a:t>Swift</a:t>
            </a:r>
            <a:r>
              <a:rPr b="0" lang="en-US">
                <a:solidFill>
                  <a:schemeClr val="accent2"/>
                </a:solidFill>
              </a:rPr>
              <a:t> Eng.</a:t>
            </a:r>
            <a:endParaRPr b="0">
              <a:solidFill>
                <a:schemeClr val="accent2"/>
              </a:solidFill>
            </a:endParaRPr>
          </a:p>
          <a:p>
            <a:pPr indent="0" lvl="0" marL="0" rtl="0" algn="l">
              <a:lnSpc>
                <a:spcPct val="115000"/>
              </a:lnSpc>
              <a:spcBef>
                <a:spcPts val="0"/>
              </a:spcBef>
              <a:spcAft>
                <a:spcPts val="0"/>
              </a:spcAft>
              <a:buNone/>
            </a:pPr>
            <a:r>
              <a:rPr b="0" lang="en-US" sz="1400"/>
              <a:t>Fernando Gomez</a:t>
            </a:r>
            <a:endParaRPr b="0" sz="1400"/>
          </a:p>
          <a:p>
            <a:pPr indent="0" lvl="0" marL="0" rtl="0" algn="l">
              <a:lnSpc>
                <a:spcPct val="115000"/>
              </a:lnSpc>
              <a:spcBef>
                <a:spcPts val="0"/>
              </a:spcBef>
              <a:spcAft>
                <a:spcPts val="0"/>
              </a:spcAft>
              <a:buNone/>
            </a:pPr>
            <a:r>
              <a:rPr b="0" lang="en-US" sz="1400"/>
              <a:t>Shawn Barge</a:t>
            </a:r>
            <a:endParaRPr b="0" sz="1400"/>
          </a:p>
          <a:p>
            <a:pPr indent="0" lvl="0" marL="0" rtl="0" algn="l">
              <a:lnSpc>
                <a:spcPct val="115000"/>
              </a:lnSpc>
              <a:spcBef>
                <a:spcPts val="0"/>
              </a:spcBef>
              <a:spcAft>
                <a:spcPts val="0"/>
              </a:spcAft>
              <a:buNone/>
            </a:pPr>
            <a:r>
              <a:rPr b="0" lang="en-US" sz="1400"/>
              <a:t>Andrew Streett</a:t>
            </a:r>
            <a:endParaRPr b="0" sz="1400"/>
          </a:p>
          <a:p>
            <a:pPr indent="0" lvl="0" marL="0" rtl="0" algn="l">
              <a:lnSpc>
                <a:spcPct val="115000"/>
              </a:lnSpc>
              <a:spcBef>
                <a:spcPts val="0"/>
              </a:spcBef>
              <a:spcAft>
                <a:spcPts val="0"/>
              </a:spcAft>
              <a:buNone/>
            </a:pPr>
            <a:r>
              <a:t/>
            </a:r>
            <a:endParaRPr b="0" sz="1400"/>
          </a:p>
          <a:p>
            <a:pPr indent="0" lvl="0" marL="0" rtl="0" algn="l">
              <a:lnSpc>
                <a:spcPct val="100000"/>
              </a:lnSpc>
              <a:spcBef>
                <a:spcPts val="0"/>
              </a:spcBef>
              <a:spcAft>
                <a:spcPts val="0"/>
              </a:spcAft>
              <a:buNone/>
            </a:pPr>
            <a:r>
              <a:t/>
            </a:r>
            <a:endParaRPr b="0" sz="1400"/>
          </a:p>
          <a:p>
            <a:pPr indent="0" lvl="0" marL="0" rtl="0" algn="l">
              <a:lnSpc>
                <a:spcPct val="100000"/>
              </a:lnSpc>
              <a:spcBef>
                <a:spcPts val="0"/>
              </a:spcBef>
              <a:spcAft>
                <a:spcPts val="0"/>
              </a:spcAft>
              <a:buNone/>
            </a:pPr>
            <a:r>
              <a:t/>
            </a:r>
            <a:endParaRPr b="0" sz="1400"/>
          </a:p>
          <a:p>
            <a:pPr indent="0" lvl="0" marL="0" rtl="0" algn="l">
              <a:lnSpc>
                <a:spcPct val="100000"/>
              </a:lnSpc>
              <a:spcBef>
                <a:spcPts val="0"/>
              </a:spcBef>
              <a:spcAft>
                <a:spcPts val="0"/>
              </a:spcAft>
              <a:buNone/>
            </a:pPr>
            <a:r>
              <a:t/>
            </a:r>
            <a:endParaRPr b="0" sz="1400"/>
          </a:p>
          <a:p>
            <a:pPr indent="0" lvl="0" marL="0" rtl="0" algn="l">
              <a:lnSpc>
                <a:spcPct val="100000"/>
              </a:lnSpc>
              <a:spcBef>
                <a:spcPts val="0"/>
              </a:spcBef>
              <a:spcAft>
                <a:spcPts val="0"/>
              </a:spcAft>
              <a:buNone/>
            </a:pPr>
            <a:r>
              <a:t/>
            </a:r>
            <a:endParaRPr b="0" sz="1400"/>
          </a:p>
        </p:txBody>
      </p:sp>
      <p:sp>
        <p:nvSpPr>
          <p:cNvPr id="446" name="Google Shape;446;p35"/>
          <p:cNvSpPr txBox="1"/>
          <p:nvPr/>
        </p:nvSpPr>
        <p:spPr>
          <a:xfrm>
            <a:off x="2967525" y="5193600"/>
            <a:ext cx="5413800" cy="16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500">
                <a:solidFill>
                  <a:schemeClr val="lt1"/>
                </a:solidFill>
              </a:rPr>
              <a:t>Funding provided by the Ames Research Innovation Award (ARIA) and the Ames Space Biology Program</a:t>
            </a:r>
            <a:endParaRPr sz="1500">
              <a:solidFill>
                <a:schemeClr val="lt1"/>
              </a:solidFill>
            </a:endParaRPr>
          </a:p>
          <a:p>
            <a:pPr indent="0" lvl="0" marL="0" rtl="0" algn="l">
              <a:spcBef>
                <a:spcPts val="0"/>
              </a:spcBef>
              <a:spcAft>
                <a:spcPts val="0"/>
              </a:spcAft>
              <a:buNone/>
            </a:pPr>
            <a:r>
              <a:t/>
            </a:r>
            <a:endParaRPr sz="1500">
              <a:solidFill>
                <a:schemeClr val="lt1"/>
              </a:solidFill>
            </a:endParaRPr>
          </a:p>
          <a:p>
            <a:pPr indent="0" lvl="0" marL="0" rtl="0" algn="l">
              <a:spcBef>
                <a:spcPts val="0"/>
              </a:spcBef>
              <a:spcAft>
                <a:spcPts val="0"/>
              </a:spcAft>
              <a:buNone/>
            </a:pPr>
            <a:r>
              <a:rPr lang="en-US" sz="1500">
                <a:solidFill>
                  <a:schemeClr val="lt1"/>
                </a:solidFill>
              </a:rPr>
              <a:t>Note: in 2021 the RadBREAD project has been largely developed by students and scientists volunteering their time  </a:t>
            </a:r>
            <a:endParaRPr sz="1500">
              <a:solidFill>
                <a:schemeClr val="lt1"/>
              </a:solidFill>
            </a:endParaRPr>
          </a:p>
        </p:txBody>
      </p:sp>
      <p:sp>
        <p:nvSpPr>
          <p:cNvPr id="447" name="Google Shape;447;p35"/>
          <p:cNvSpPr txBox="1"/>
          <p:nvPr>
            <p:ph idx="1" type="body"/>
          </p:nvPr>
        </p:nvSpPr>
        <p:spPr>
          <a:xfrm>
            <a:off x="6135725" y="3683225"/>
            <a:ext cx="1995600" cy="1211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0" lang="en-US">
                <a:solidFill>
                  <a:schemeClr val="accent2"/>
                </a:solidFill>
              </a:rPr>
              <a:t>Swift Eng.</a:t>
            </a:r>
            <a:endParaRPr b="0">
              <a:solidFill>
                <a:schemeClr val="accent2"/>
              </a:solidFill>
            </a:endParaRPr>
          </a:p>
          <a:p>
            <a:pPr indent="0" lvl="0" marL="0" rtl="0" algn="l">
              <a:lnSpc>
                <a:spcPct val="115000"/>
              </a:lnSpc>
              <a:spcBef>
                <a:spcPts val="0"/>
              </a:spcBef>
              <a:spcAft>
                <a:spcPts val="0"/>
              </a:spcAft>
              <a:buNone/>
            </a:pPr>
            <a:r>
              <a:rPr b="0" lang="en-US" sz="1400"/>
              <a:t>Fernando Gomez</a:t>
            </a:r>
            <a:endParaRPr b="0" sz="1400"/>
          </a:p>
          <a:p>
            <a:pPr indent="0" lvl="0" marL="0" rtl="0" algn="l">
              <a:lnSpc>
                <a:spcPct val="115000"/>
              </a:lnSpc>
              <a:spcBef>
                <a:spcPts val="0"/>
              </a:spcBef>
              <a:spcAft>
                <a:spcPts val="0"/>
              </a:spcAft>
              <a:buNone/>
            </a:pPr>
            <a:r>
              <a:rPr b="0" lang="en-US" sz="1400"/>
              <a:t>Shawn Barge</a:t>
            </a:r>
            <a:endParaRPr b="0" sz="1400"/>
          </a:p>
          <a:p>
            <a:pPr indent="0" lvl="0" marL="0" rtl="0" algn="l">
              <a:lnSpc>
                <a:spcPct val="115000"/>
              </a:lnSpc>
              <a:spcBef>
                <a:spcPts val="0"/>
              </a:spcBef>
              <a:spcAft>
                <a:spcPts val="0"/>
              </a:spcAft>
              <a:buNone/>
            </a:pPr>
            <a:r>
              <a:rPr b="0" lang="en-US" sz="1400"/>
              <a:t>Andrew Streett</a:t>
            </a:r>
            <a:endParaRPr b="0" sz="1400"/>
          </a:p>
          <a:p>
            <a:pPr indent="0" lvl="0" marL="0" rtl="0" algn="l">
              <a:lnSpc>
                <a:spcPct val="115000"/>
              </a:lnSpc>
              <a:spcBef>
                <a:spcPts val="0"/>
              </a:spcBef>
              <a:spcAft>
                <a:spcPts val="0"/>
              </a:spcAft>
              <a:buNone/>
            </a:pPr>
            <a:r>
              <a:t/>
            </a:r>
            <a:endParaRPr b="0" sz="1400"/>
          </a:p>
          <a:p>
            <a:pPr indent="0" lvl="0" marL="0" rtl="0" algn="l">
              <a:lnSpc>
                <a:spcPct val="100000"/>
              </a:lnSpc>
              <a:spcBef>
                <a:spcPts val="0"/>
              </a:spcBef>
              <a:spcAft>
                <a:spcPts val="0"/>
              </a:spcAft>
              <a:buNone/>
            </a:pPr>
            <a:r>
              <a:t/>
            </a:r>
            <a:endParaRPr b="0" sz="1400"/>
          </a:p>
          <a:p>
            <a:pPr indent="0" lvl="0" marL="0" rtl="0" algn="l">
              <a:lnSpc>
                <a:spcPct val="100000"/>
              </a:lnSpc>
              <a:spcBef>
                <a:spcPts val="0"/>
              </a:spcBef>
              <a:spcAft>
                <a:spcPts val="0"/>
              </a:spcAft>
              <a:buNone/>
            </a:pPr>
            <a:r>
              <a:t/>
            </a:r>
            <a:endParaRPr b="0" sz="1400"/>
          </a:p>
          <a:p>
            <a:pPr indent="0" lvl="0" marL="0" rtl="0" algn="l">
              <a:lnSpc>
                <a:spcPct val="100000"/>
              </a:lnSpc>
              <a:spcBef>
                <a:spcPts val="0"/>
              </a:spcBef>
              <a:spcAft>
                <a:spcPts val="0"/>
              </a:spcAft>
              <a:buNone/>
            </a:pPr>
            <a:r>
              <a:t/>
            </a:r>
            <a:endParaRPr b="0" sz="1400"/>
          </a:p>
          <a:p>
            <a:pPr indent="0" lvl="0" marL="0" rtl="0" algn="l">
              <a:lnSpc>
                <a:spcPct val="100000"/>
              </a:lnSpc>
              <a:spcBef>
                <a:spcPts val="0"/>
              </a:spcBef>
              <a:spcAft>
                <a:spcPts val="0"/>
              </a:spcAft>
              <a:buNone/>
            </a:pPr>
            <a:r>
              <a:t/>
            </a:r>
            <a:endParaRPr b="0" sz="1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2" name="Shape 452"/>
        <p:cNvGrpSpPr/>
        <p:nvPr/>
      </p:nvGrpSpPr>
      <p:grpSpPr>
        <a:xfrm>
          <a:off x="0" y="0"/>
          <a:ext cx="0" cy="0"/>
          <a:chOff x="0" y="0"/>
          <a:chExt cx="0" cy="0"/>
        </a:xfrm>
      </p:grpSpPr>
      <p:sp>
        <p:nvSpPr>
          <p:cNvPr id="453" name="Google Shape;453;p36"/>
          <p:cNvSpPr txBox="1"/>
          <p:nvPr>
            <p:ph type="title"/>
          </p:nvPr>
        </p:nvSpPr>
        <p:spPr>
          <a:xfrm>
            <a:off x="1282264" y="103188"/>
            <a:ext cx="9802721" cy="7429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954F"/>
              </a:buClr>
              <a:buSzPts val="4000"/>
              <a:buFont typeface="Arial"/>
              <a:buNone/>
            </a:pPr>
            <a:r>
              <a:rPr lang="en-US"/>
              <a:t>References</a:t>
            </a:r>
            <a:endParaRPr/>
          </a:p>
        </p:txBody>
      </p:sp>
      <p:sp>
        <p:nvSpPr>
          <p:cNvPr id="454" name="Google Shape;454;p36"/>
          <p:cNvSpPr txBox="1"/>
          <p:nvPr>
            <p:ph idx="1" type="body"/>
          </p:nvPr>
        </p:nvSpPr>
        <p:spPr>
          <a:xfrm>
            <a:off x="609600" y="1003303"/>
            <a:ext cx="10972800" cy="5854697"/>
          </a:xfrm>
          <a:prstGeom prst="rect">
            <a:avLst/>
          </a:prstGeom>
          <a:noFill/>
          <a:ln>
            <a:noFill/>
          </a:ln>
        </p:spPr>
        <p:txBody>
          <a:bodyPr anchorCtr="0" anchor="t" bIns="45700" lIns="91425" spcFirstLastPara="1" rIns="91425" wrap="square" tIns="45700">
            <a:noAutofit/>
          </a:bodyPr>
          <a:lstStyle/>
          <a:p>
            <a:pPr indent="-177796" lvl="0" marL="177796" rtl="0" algn="l">
              <a:lnSpc>
                <a:spcPct val="100000"/>
              </a:lnSpc>
              <a:spcBef>
                <a:spcPts val="0"/>
              </a:spcBef>
              <a:spcAft>
                <a:spcPts val="0"/>
              </a:spcAft>
              <a:buClr>
                <a:schemeClr val="dk1"/>
              </a:buClr>
              <a:buSzPts val="1600"/>
              <a:buChar char="•"/>
            </a:pPr>
            <a:r>
              <a:rPr b="0" lang="en-US" sz="1600"/>
              <a:t>Hassler, D. M., Zeitlin, C., Wimmer-schweingruber, R. F., Ehresmann, B., Rafkin, S., Eigenbrode, J. L., Brinza, D. E., Weigle, G., Böttcher, S., Böhm, E., Burmeister, S., Guo, J., Köhler, J., Martin, C., Reitz, G., Cucinotta, F. A., Kim, M., Grinspoon, D., Bullock, M. A., … Team, M. S. L. S. (2014). Mars’ Surface Radiation Environment Measured with MSL’s Curiosity Rover. </a:t>
            </a:r>
            <a:r>
              <a:rPr b="0" i="1" lang="en-US" sz="1600"/>
              <a:t>Science</a:t>
            </a:r>
            <a:r>
              <a:rPr b="0" lang="en-US" sz="1600"/>
              <a:t>, </a:t>
            </a:r>
            <a:r>
              <a:rPr b="0" i="1" lang="en-US" sz="1600"/>
              <a:t>343</a:t>
            </a:r>
            <a:r>
              <a:rPr b="0" lang="en-US" sz="1600"/>
              <a:t>(January), 1–7.</a:t>
            </a:r>
            <a:endParaRPr/>
          </a:p>
          <a:p>
            <a:pPr indent="-177796" lvl="0" marL="177796" rtl="0" algn="l">
              <a:lnSpc>
                <a:spcPct val="100000"/>
              </a:lnSpc>
              <a:spcBef>
                <a:spcPts val="600"/>
              </a:spcBef>
              <a:spcAft>
                <a:spcPts val="0"/>
              </a:spcAft>
              <a:buClr>
                <a:schemeClr val="dk1"/>
              </a:buClr>
              <a:buSzPts val="1600"/>
              <a:buChar char="•"/>
            </a:pPr>
            <a:r>
              <a:rPr b="0" lang="en-US" sz="1600"/>
              <a:t>Karathia, H., Vilaprinyo, E., Sorribas, A., &amp; Alves, R. (2011). Saccharomyces cerevisiae as a Model Organism: A Comparative Study. </a:t>
            </a:r>
            <a:r>
              <a:rPr b="0" i="1" lang="en-US" sz="1600"/>
              <a:t>PLoS ONE,</a:t>
            </a:r>
            <a:r>
              <a:rPr b="0" lang="en-US" sz="1600"/>
              <a:t> </a:t>
            </a:r>
            <a:r>
              <a:rPr b="0" i="1" lang="en-US" sz="1600"/>
              <a:t>6</a:t>
            </a:r>
            <a:r>
              <a:rPr b="0" lang="en-US" sz="1600"/>
              <a:t>(2). doi:10.1371/journal.pone.0016015</a:t>
            </a:r>
            <a:endParaRPr/>
          </a:p>
          <a:p>
            <a:pPr indent="-177796" lvl="0" marL="177796" rtl="0" algn="l">
              <a:lnSpc>
                <a:spcPct val="100000"/>
              </a:lnSpc>
              <a:spcBef>
                <a:spcPts val="600"/>
              </a:spcBef>
              <a:spcAft>
                <a:spcPts val="0"/>
              </a:spcAft>
              <a:buClr>
                <a:schemeClr val="dk1"/>
              </a:buClr>
              <a:buSzPts val="1600"/>
              <a:buChar char="•"/>
            </a:pPr>
            <a:r>
              <a:rPr b="0" lang="en-US" sz="1600"/>
              <a:t>Liu, Wei et al. “From </a:t>
            </a:r>
            <a:r>
              <a:rPr b="0" i="1" lang="en-US" sz="1600"/>
              <a:t>Saccharomyces cerevisiae</a:t>
            </a:r>
            <a:r>
              <a:rPr b="0" lang="en-US" sz="1600"/>
              <a:t> to human: The important gene co-expression modules.” </a:t>
            </a:r>
            <a:r>
              <a:rPr b="0" i="1" lang="en-US" sz="1600"/>
              <a:t>Biomedical reports</a:t>
            </a:r>
            <a:r>
              <a:rPr b="0" lang="en-US" sz="1600"/>
              <a:t> vol. 7,2 (2017): 153-158. doi:10.3892/br.2017.941</a:t>
            </a:r>
            <a:endParaRPr/>
          </a:p>
          <a:p>
            <a:pPr indent="-177796" lvl="0" marL="177796" rtl="0" algn="l">
              <a:lnSpc>
                <a:spcPct val="100000"/>
              </a:lnSpc>
              <a:spcBef>
                <a:spcPts val="600"/>
              </a:spcBef>
              <a:spcAft>
                <a:spcPts val="0"/>
              </a:spcAft>
              <a:buClr>
                <a:schemeClr val="dk1"/>
              </a:buClr>
              <a:buSzPts val="1600"/>
              <a:buChar char="•"/>
            </a:pPr>
            <a:r>
              <a:rPr b="0" lang="en-US" sz="1600"/>
              <a:t>Maria, S. R., Marina, D. B., Tieze, S. M., Liddell, L. C., &amp; Bhattacharya, S. (2020). BioSentinel: Long-Term Saccharomyces cerevisiae Preservation for a Deep Space Biosensor Mission. </a:t>
            </a:r>
            <a:r>
              <a:rPr b="0" i="1" lang="en-US" sz="1600"/>
              <a:t>Astrobiology</a:t>
            </a:r>
            <a:r>
              <a:rPr b="0" lang="en-US" sz="1600"/>
              <a:t>. doi:10.1089/ast.2019.2073</a:t>
            </a:r>
            <a:endParaRPr/>
          </a:p>
          <a:p>
            <a:pPr indent="-177796" lvl="0" marL="177796" rtl="0" algn="l">
              <a:lnSpc>
                <a:spcPct val="100000"/>
              </a:lnSpc>
              <a:spcBef>
                <a:spcPts val="600"/>
              </a:spcBef>
              <a:spcAft>
                <a:spcPts val="0"/>
              </a:spcAft>
              <a:buClr>
                <a:schemeClr val="dk1"/>
              </a:buClr>
              <a:buSzPts val="1600"/>
              <a:buChar char="•"/>
            </a:pPr>
            <a:r>
              <a:rPr b="0" lang="en-US" sz="1600"/>
              <a:t>Murtey, M. D., &amp; Ramasamy, P. (2016). Sample Preparations for Scanning Electron Microscopy – Life Sciences. </a:t>
            </a:r>
            <a:r>
              <a:rPr b="0" i="1" lang="en-US" sz="1600"/>
              <a:t>Modern Electron Microscopy in Physical and Life Sciences</a:t>
            </a:r>
            <a:r>
              <a:rPr b="0" lang="en-US" sz="1600"/>
              <a:t>. doi:10.5772/61720</a:t>
            </a:r>
            <a:endParaRPr/>
          </a:p>
          <a:p>
            <a:pPr indent="-177796" lvl="0" marL="177796" rtl="0" algn="l">
              <a:lnSpc>
                <a:spcPct val="100000"/>
              </a:lnSpc>
              <a:spcBef>
                <a:spcPts val="600"/>
              </a:spcBef>
              <a:spcAft>
                <a:spcPts val="0"/>
              </a:spcAft>
              <a:buClr>
                <a:schemeClr val="dk1"/>
              </a:buClr>
              <a:buSzPts val="1600"/>
              <a:buChar char="•"/>
            </a:pPr>
            <a:r>
              <a:rPr b="0" lang="en-US" sz="1600"/>
              <a:t>Outten, Caryn &amp; Falk, Robert &amp; Culotta, Valeria. (2005). Cellular factors required for protection from hyperoxia toxicity in Saccharomyces cerevisiae. The Biochemical journal. 388. 93-101. 10.1042/BJ20041914. </a:t>
            </a:r>
            <a:endParaRPr/>
          </a:p>
          <a:p>
            <a:pPr indent="-177796" lvl="0" marL="177796" rtl="0" algn="l">
              <a:lnSpc>
                <a:spcPct val="100000"/>
              </a:lnSpc>
              <a:spcBef>
                <a:spcPts val="600"/>
              </a:spcBef>
              <a:spcAft>
                <a:spcPts val="0"/>
              </a:spcAft>
              <a:buClr>
                <a:schemeClr val="dk1"/>
              </a:buClr>
              <a:buSzPts val="1600"/>
              <a:buChar char="•"/>
            </a:pPr>
            <a:r>
              <a:rPr b="0" lang="en-US" sz="1600"/>
              <a:t>Tong (2012) Spot Assay for Yeast. </a:t>
            </a:r>
            <a:r>
              <a:rPr b="0" i="1" lang="en-US" sz="1600"/>
              <a:t>Bio-protocol</a:t>
            </a:r>
            <a:r>
              <a:rPr b="0" lang="en-US" sz="1600"/>
              <a:t> 2(1): e16. DOI: </a:t>
            </a:r>
            <a:r>
              <a:rPr b="0" lang="en-US" sz="1600" u="sng">
                <a:solidFill>
                  <a:schemeClr val="hlink"/>
                </a:solidFill>
                <a:hlinkClick r:id="rId3"/>
              </a:rPr>
              <a:t>10.21769/BioProtoc.16</a:t>
            </a:r>
            <a:r>
              <a:rPr b="0" lang="en-US" sz="1600"/>
              <a:t>.</a:t>
            </a:r>
            <a:endParaRPr/>
          </a:p>
          <a:p>
            <a:pPr indent="-177796" lvl="0" marL="177796" rtl="0" algn="l">
              <a:lnSpc>
                <a:spcPct val="100000"/>
              </a:lnSpc>
              <a:spcBef>
                <a:spcPts val="600"/>
              </a:spcBef>
              <a:spcAft>
                <a:spcPts val="0"/>
              </a:spcAft>
              <a:buClr>
                <a:schemeClr val="dk1"/>
              </a:buClr>
              <a:buSzPts val="1600"/>
              <a:buChar char="•"/>
            </a:pPr>
            <a:r>
              <a:rPr b="0" lang="en-US" sz="1600"/>
              <a:t>Tran K. and Green E. (2020). Assessing Yeast Cell Survival Following Hydrogen Peroxide Exposure. </a:t>
            </a:r>
            <a:r>
              <a:rPr b="0" i="1" lang="en-US" sz="1600"/>
              <a:t>Bio-Protocol. </a:t>
            </a:r>
            <a:r>
              <a:rPr b="0" lang="en-US" sz="1600"/>
              <a:t>doi: </a:t>
            </a:r>
            <a:r>
              <a:rPr b="0" lang="en-US" sz="1600" u="sng">
                <a:solidFill>
                  <a:schemeClr val="hlink"/>
                </a:solidFill>
                <a:hlinkClick r:id="rId4"/>
              </a:rPr>
              <a:t>10.21769/BioProtoc.3149</a:t>
            </a:r>
            <a:endParaRPr b="0" sz="1600"/>
          </a:p>
          <a:p>
            <a:pPr indent="-177165" lvl="0" marL="177165" rtl="0" algn="l">
              <a:lnSpc>
                <a:spcPct val="100000"/>
              </a:lnSpc>
              <a:spcBef>
                <a:spcPts val="600"/>
              </a:spcBef>
              <a:spcAft>
                <a:spcPts val="0"/>
              </a:spcAft>
              <a:buClr>
                <a:schemeClr val="dk1"/>
              </a:buClr>
              <a:buSzPts val="1600"/>
              <a:buChar char="•"/>
            </a:pPr>
            <a:r>
              <a:rPr b="0" lang="en-US" sz="1600"/>
              <a:t>Atmosphere diagram: </a:t>
            </a:r>
            <a:r>
              <a:rPr b="0" lang="en-US" sz="1600" u="sng">
                <a:solidFill>
                  <a:schemeClr val="hlink"/>
                </a:solidFill>
                <a:hlinkClick r:id="rId5"/>
              </a:rPr>
              <a:t>https://scied.ucar.edu/shortcontent/stratosphere-overview</a:t>
            </a:r>
            <a:endParaRPr b="0" sz="1600"/>
          </a:p>
          <a:p>
            <a:pPr indent="-62863" lvl="0" marL="177165" rtl="0" algn="l">
              <a:lnSpc>
                <a:spcPct val="100000"/>
              </a:lnSpc>
              <a:spcBef>
                <a:spcPts val="600"/>
              </a:spcBef>
              <a:spcAft>
                <a:spcPts val="0"/>
              </a:spcAft>
              <a:buClr>
                <a:schemeClr val="dk1"/>
              </a:buClr>
              <a:buSzPts val="1800"/>
              <a:buNone/>
            </a:pPr>
            <a:r>
              <a:t/>
            </a:r>
            <a:endParaRPr/>
          </a:p>
          <a:p>
            <a:pPr indent="-62863" lvl="0" marL="177165" rtl="0" algn="l">
              <a:lnSpc>
                <a:spcPct val="100000"/>
              </a:lnSpc>
              <a:spcBef>
                <a:spcPts val="600"/>
              </a:spcBef>
              <a:spcAft>
                <a:spcPts val="0"/>
              </a:spcAft>
              <a:buClr>
                <a:schemeClr val="dk1"/>
              </a:buClr>
              <a:buSzPts val="1800"/>
              <a:buNone/>
            </a:pPr>
            <a:r>
              <a:t/>
            </a:r>
            <a:endParaRPr/>
          </a:p>
        </p:txBody>
      </p:sp>
      <p:sp>
        <p:nvSpPr>
          <p:cNvPr id="455" name="Google Shape;455;p36"/>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200"/>
              <a:buFont typeface="Arial"/>
              <a:buNone/>
            </a:pPr>
            <a:fld id="{00000000-1234-1234-1234-123412341234}" type="slidenum">
              <a:rPr lang="en-US"/>
              <a:t>‹#›</a:t>
            </a:fld>
            <a:endParaRPr/>
          </a:p>
        </p:txBody>
      </p:sp>
      <p:pic>
        <p:nvPicPr>
          <p:cNvPr descr="/var/folders/yd/7ltb1_hx2918w2pg9twmnhdc0000gp/T/com.microsoft.Word/WebArchiveCopyPasteTempFiles/nasa_slstp_logo_400x400.png" id="456" name="Google Shape;456;p36"/>
          <p:cNvPicPr preferRelativeResize="0"/>
          <p:nvPr/>
        </p:nvPicPr>
        <p:blipFill rotWithShape="1">
          <a:blip r:embed="rId6">
            <a:alphaModFix/>
          </a:blip>
          <a:srcRect b="10662" l="10449" r="10443" t="10875"/>
          <a:stretch/>
        </p:blipFill>
        <p:spPr>
          <a:xfrm>
            <a:off x="10292824" y="34611"/>
            <a:ext cx="792161" cy="76549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37"/>
          <p:cNvSpPr txBox="1"/>
          <p:nvPr>
            <p:ph type="title"/>
          </p:nvPr>
        </p:nvSpPr>
        <p:spPr>
          <a:xfrm>
            <a:off x="2328422" y="457813"/>
            <a:ext cx="9618300" cy="646500"/>
          </a:xfrm>
          <a:prstGeom prst="rect">
            <a:avLst/>
          </a:prstGeom>
        </p:spPr>
        <p:txBody>
          <a:bodyPr anchorCtr="0" anchor="ctr" bIns="45700" lIns="91425" spcFirstLastPara="1" rIns="91425" wrap="square" tIns="45700">
            <a:spAutoFit/>
          </a:bodyPr>
          <a:lstStyle/>
          <a:p>
            <a:pPr indent="0" lvl="0" marL="0" rtl="0" algn="l">
              <a:spcBef>
                <a:spcPts val="0"/>
              </a:spcBef>
              <a:spcAft>
                <a:spcPts val="0"/>
              </a:spcAft>
              <a:buNone/>
            </a:pPr>
            <a:r>
              <a:rPr lang="en-US"/>
              <a:t>Acknowledgements</a:t>
            </a:r>
            <a:endParaRPr/>
          </a:p>
        </p:txBody>
      </p:sp>
      <p:sp>
        <p:nvSpPr>
          <p:cNvPr id="463" name="Google Shape;463;p37"/>
          <p:cNvSpPr txBox="1"/>
          <p:nvPr>
            <p:ph idx="12" type="sldNum"/>
          </p:nvPr>
        </p:nvSpPr>
        <p:spPr>
          <a:xfrm>
            <a:off x="9355319" y="6449233"/>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64" name="Google Shape;464;p37"/>
          <p:cNvSpPr txBox="1"/>
          <p:nvPr>
            <p:ph idx="1" type="body"/>
          </p:nvPr>
        </p:nvSpPr>
        <p:spPr>
          <a:xfrm>
            <a:off x="2400298" y="1244880"/>
            <a:ext cx="9618300" cy="1708500"/>
          </a:xfrm>
          <a:prstGeom prst="rect">
            <a:avLst/>
          </a:prstGeom>
        </p:spPr>
        <p:txBody>
          <a:bodyPr anchorCtr="0" anchor="t" bIns="45700" lIns="91425" spcFirstLastPara="1" rIns="91425" wrap="square" tIns="45700">
            <a:spAutoFit/>
          </a:bodyPr>
          <a:lstStyle/>
          <a:p>
            <a:pPr indent="0" lvl="0" marL="0" rtl="0" algn="l">
              <a:spcBef>
                <a:spcPts val="1000"/>
              </a:spcBef>
              <a:spcAft>
                <a:spcPts val="0"/>
              </a:spcAft>
              <a:buNone/>
            </a:pPr>
            <a:r>
              <a:rPr lang="en-US"/>
              <a:t>ARIA</a:t>
            </a:r>
            <a:endParaRPr/>
          </a:p>
          <a:p>
            <a:pPr indent="0" lvl="0" marL="0" rtl="0" algn="l">
              <a:spcBef>
                <a:spcPts val="1000"/>
              </a:spcBef>
              <a:spcAft>
                <a:spcPts val="0"/>
              </a:spcAft>
              <a:buNone/>
            </a:pPr>
            <a:r>
              <a:rPr lang="en-US"/>
              <a:t>Space Biology</a:t>
            </a:r>
            <a:endParaRPr/>
          </a:p>
          <a:p>
            <a:pPr indent="0" lvl="0" marL="0" rtl="0" algn="l">
              <a:spcBef>
                <a:spcPts val="1000"/>
              </a:spcBef>
              <a:spcAft>
                <a:spcPts val="0"/>
              </a:spcAft>
              <a:buNone/>
            </a:pPr>
            <a:r>
              <a:rPr lang="en-US"/>
              <a:t>SLSTP 2020</a:t>
            </a:r>
            <a:endParaRPr/>
          </a:p>
          <a:p>
            <a:pPr indent="0" lvl="0" marL="0" rtl="0" algn="l">
              <a:spcBef>
                <a:spcPts val="1000"/>
              </a:spcBef>
              <a:spcAft>
                <a:spcPts val="0"/>
              </a:spcAft>
              <a:buNone/>
            </a:pPr>
            <a:r>
              <a:rPr lang="en-US"/>
              <a: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38"/>
          <p:cNvSpPr txBox="1"/>
          <p:nvPr>
            <p:ph type="title"/>
          </p:nvPr>
        </p:nvSpPr>
        <p:spPr>
          <a:xfrm>
            <a:off x="740781" y="3108024"/>
            <a:ext cx="4409400" cy="1200600"/>
          </a:xfrm>
          <a:prstGeom prst="rect">
            <a:avLst/>
          </a:prstGeom>
        </p:spPr>
        <p:txBody>
          <a:bodyPr anchorCtr="0" anchor="ctr" bIns="45700" lIns="91425" spcFirstLastPara="1" rIns="91425" wrap="square" tIns="45700">
            <a:spAutoFit/>
          </a:bodyPr>
          <a:lstStyle/>
          <a:p>
            <a:pPr indent="0" lvl="0" marL="0" rtl="0" algn="l">
              <a:spcBef>
                <a:spcPts val="0"/>
              </a:spcBef>
              <a:spcAft>
                <a:spcPts val="0"/>
              </a:spcAft>
              <a:buNone/>
            </a:pPr>
            <a:r>
              <a:rPr lang="en-US"/>
              <a:t>Supplemental slides</a:t>
            </a:r>
            <a:endParaRPr/>
          </a:p>
        </p:txBody>
      </p:sp>
      <p:sp>
        <p:nvSpPr>
          <p:cNvPr id="471" name="Google Shape;471;p38"/>
          <p:cNvSpPr txBox="1"/>
          <p:nvPr>
            <p:ph idx="12" type="sldNum"/>
          </p:nvPr>
        </p:nvSpPr>
        <p:spPr>
          <a:xfrm>
            <a:off x="9355319" y="6422339"/>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id="477" name="Google Shape;477;p39"/>
          <p:cNvPicPr preferRelativeResize="0"/>
          <p:nvPr/>
        </p:nvPicPr>
        <p:blipFill>
          <a:blip r:embed="rId3">
            <a:alphaModFix/>
          </a:blip>
          <a:stretch>
            <a:fillRect/>
          </a:stretch>
        </p:blipFill>
        <p:spPr>
          <a:xfrm>
            <a:off x="108664" y="1492679"/>
            <a:ext cx="4175973" cy="4041649"/>
          </a:xfrm>
          <a:prstGeom prst="rect">
            <a:avLst/>
          </a:prstGeom>
          <a:noFill/>
          <a:ln>
            <a:noFill/>
          </a:ln>
        </p:spPr>
      </p:pic>
      <p:sp>
        <p:nvSpPr>
          <p:cNvPr id="478" name="Google Shape;478;p39"/>
          <p:cNvSpPr txBox="1"/>
          <p:nvPr>
            <p:ph type="title"/>
          </p:nvPr>
        </p:nvSpPr>
        <p:spPr>
          <a:xfrm>
            <a:off x="517663" y="292081"/>
            <a:ext cx="11207400" cy="1200600"/>
          </a:xfrm>
          <a:prstGeom prst="rect">
            <a:avLst/>
          </a:prstGeom>
        </p:spPr>
        <p:txBody>
          <a:bodyPr anchorCtr="0" anchor="ctr" bIns="45700" lIns="91425" spcFirstLastPara="1" rIns="91425" wrap="square" tIns="45700">
            <a:spAutoFit/>
          </a:bodyPr>
          <a:lstStyle/>
          <a:p>
            <a:pPr indent="0" lvl="0" marL="0" rtl="0" algn="l">
              <a:spcBef>
                <a:spcPts val="0"/>
              </a:spcBef>
              <a:spcAft>
                <a:spcPts val="0"/>
              </a:spcAft>
              <a:buNone/>
            </a:pPr>
            <a:r>
              <a:rPr lang="en-US"/>
              <a:t>Thermal management:</a:t>
            </a:r>
            <a:endParaRPr/>
          </a:p>
          <a:p>
            <a:pPr indent="0" lvl="0" marL="0" rtl="0" algn="l">
              <a:spcBef>
                <a:spcPts val="0"/>
              </a:spcBef>
              <a:spcAft>
                <a:spcPts val="0"/>
              </a:spcAft>
              <a:buNone/>
            </a:pPr>
            <a:r>
              <a:rPr lang="en-US"/>
              <a:t>Little difference between 0 and 0.14W</a:t>
            </a:r>
            <a:endParaRPr/>
          </a:p>
        </p:txBody>
      </p:sp>
      <p:sp>
        <p:nvSpPr>
          <p:cNvPr id="479" name="Google Shape;479;p39"/>
          <p:cNvSpPr txBox="1"/>
          <p:nvPr>
            <p:ph idx="12" type="sldNum"/>
          </p:nvPr>
        </p:nvSpPr>
        <p:spPr>
          <a:xfrm>
            <a:off x="9298167" y="6501316"/>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80" name="Google Shape;480;p39"/>
          <p:cNvSpPr txBox="1"/>
          <p:nvPr/>
        </p:nvSpPr>
        <p:spPr>
          <a:xfrm flipH="1">
            <a:off x="108663" y="5534325"/>
            <a:ext cx="2436900" cy="35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US" sz="2400">
                <a:solidFill>
                  <a:schemeClr val="lt1"/>
                </a:solidFill>
                <a:latin typeface="Open Sans"/>
                <a:ea typeface="Open Sans"/>
                <a:cs typeface="Open Sans"/>
                <a:sym typeface="Open Sans"/>
              </a:rPr>
              <a:t>No heating</a:t>
            </a:r>
            <a:endParaRPr sz="2400">
              <a:solidFill>
                <a:schemeClr val="lt1"/>
              </a:solidFill>
              <a:latin typeface="Open Sans"/>
              <a:ea typeface="Open Sans"/>
              <a:cs typeface="Open Sans"/>
              <a:sym typeface="Open Sans"/>
            </a:endParaRPr>
          </a:p>
        </p:txBody>
      </p:sp>
      <p:sp>
        <p:nvSpPr>
          <p:cNvPr id="481" name="Google Shape;481;p39"/>
          <p:cNvSpPr txBox="1"/>
          <p:nvPr/>
        </p:nvSpPr>
        <p:spPr>
          <a:xfrm flipH="1">
            <a:off x="4284713" y="5534325"/>
            <a:ext cx="3650100" cy="107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US" sz="2400">
                <a:solidFill>
                  <a:schemeClr val="lt1"/>
                </a:solidFill>
                <a:latin typeface="Open Sans"/>
                <a:ea typeface="Open Sans"/>
                <a:cs typeface="Open Sans"/>
                <a:sym typeface="Open Sans"/>
              </a:rPr>
              <a:t>Heating unit supplying  0.14W </a:t>
            </a:r>
            <a:endParaRPr sz="2400">
              <a:solidFill>
                <a:schemeClr val="lt1"/>
              </a:solidFill>
              <a:latin typeface="Open Sans"/>
              <a:ea typeface="Open Sans"/>
              <a:cs typeface="Open Sans"/>
              <a:sym typeface="Open Sans"/>
            </a:endParaRPr>
          </a:p>
        </p:txBody>
      </p:sp>
      <p:pic>
        <p:nvPicPr>
          <p:cNvPr id="482" name="Google Shape;482;p39"/>
          <p:cNvPicPr preferRelativeResize="0"/>
          <p:nvPr/>
        </p:nvPicPr>
        <p:blipFill rotWithShape="1">
          <a:blip r:embed="rId4">
            <a:alphaModFix/>
          </a:blip>
          <a:srcRect b="0" l="0" r="0" t="2997"/>
          <a:stretch/>
        </p:blipFill>
        <p:spPr>
          <a:xfrm>
            <a:off x="4204565" y="1492679"/>
            <a:ext cx="3981484" cy="4041647"/>
          </a:xfrm>
          <a:prstGeom prst="rect">
            <a:avLst/>
          </a:prstGeom>
          <a:noFill/>
          <a:ln>
            <a:noFill/>
          </a:ln>
        </p:spPr>
      </p:pic>
      <p:pic>
        <p:nvPicPr>
          <p:cNvPr id="483" name="Google Shape;483;p39"/>
          <p:cNvPicPr preferRelativeResize="0"/>
          <p:nvPr/>
        </p:nvPicPr>
        <p:blipFill rotWithShape="1">
          <a:blip r:embed="rId5">
            <a:alphaModFix/>
          </a:blip>
          <a:srcRect b="0" l="0" r="0" t="0"/>
          <a:stretch/>
        </p:blipFill>
        <p:spPr>
          <a:xfrm>
            <a:off x="8186025" y="1492665"/>
            <a:ext cx="3897303" cy="4041648"/>
          </a:xfrm>
          <a:prstGeom prst="rect">
            <a:avLst/>
          </a:prstGeom>
          <a:noFill/>
          <a:ln>
            <a:noFill/>
          </a:ln>
        </p:spPr>
      </p:pic>
      <p:sp>
        <p:nvSpPr>
          <p:cNvPr id="484" name="Google Shape;484;p39"/>
          <p:cNvSpPr txBox="1"/>
          <p:nvPr/>
        </p:nvSpPr>
        <p:spPr>
          <a:xfrm flipH="1">
            <a:off x="8185913" y="5534325"/>
            <a:ext cx="3830100" cy="87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US" sz="2400">
                <a:solidFill>
                  <a:schemeClr val="lt1"/>
                </a:solidFill>
                <a:latin typeface="Open Sans"/>
                <a:ea typeface="Open Sans"/>
                <a:cs typeface="Open Sans"/>
                <a:sym typeface="Open Sans"/>
              </a:rPr>
              <a:t>Heating unit supplying  1.14W </a:t>
            </a:r>
            <a:endParaRPr sz="2400">
              <a:solidFill>
                <a:schemeClr val="lt1"/>
              </a:solidFill>
              <a:latin typeface="Open Sans"/>
              <a:ea typeface="Open Sans"/>
              <a:cs typeface="Open Sans"/>
              <a:sym typeface="Open Sans"/>
            </a:endParaRPr>
          </a:p>
        </p:txBody>
      </p:sp>
      <p:sp>
        <p:nvSpPr>
          <p:cNvPr id="485" name="Google Shape;485;p39"/>
          <p:cNvSpPr/>
          <p:nvPr/>
        </p:nvSpPr>
        <p:spPr>
          <a:xfrm>
            <a:off x="8284063" y="4845075"/>
            <a:ext cx="365700" cy="3651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6" name="Google Shape;486;p39"/>
          <p:cNvCxnSpPr/>
          <p:nvPr/>
        </p:nvCxnSpPr>
        <p:spPr>
          <a:xfrm>
            <a:off x="2919200" y="4168700"/>
            <a:ext cx="0" cy="680400"/>
          </a:xfrm>
          <a:prstGeom prst="straightConnector1">
            <a:avLst/>
          </a:prstGeom>
          <a:noFill/>
          <a:ln cap="flat" cmpd="sng" w="19050">
            <a:solidFill>
              <a:srgbClr val="FF0000"/>
            </a:solidFill>
            <a:prstDash val="solid"/>
            <a:round/>
            <a:headEnd len="med" w="med" type="none"/>
            <a:tailEnd len="med" w="med" type="triangle"/>
          </a:ln>
        </p:spPr>
      </p:cxnSp>
      <p:sp>
        <p:nvSpPr>
          <p:cNvPr id="487" name="Google Shape;487;p39"/>
          <p:cNvSpPr txBox="1"/>
          <p:nvPr/>
        </p:nvSpPr>
        <p:spPr>
          <a:xfrm flipH="1">
            <a:off x="2274913" y="3618425"/>
            <a:ext cx="2436900" cy="35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US" sz="2300">
                <a:solidFill>
                  <a:schemeClr val="dk1"/>
                </a:solidFill>
                <a:latin typeface="Open Sans"/>
                <a:ea typeface="Open Sans"/>
                <a:cs typeface="Open Sans"/>
                <a:sym typeface="Open Sans"/>
              </a:rPr>
              <a:t>-80C @ 15hrs</a:t>
            </a:r>
            <a:endParaRPr sz="2300">
              <a:solidFill>
                <a:schemeClr val="dk1"/>
              </a:solidFill>
              <a:latin typeface="Open Sans"/>
              <a:ea typeface="Open Sans"/>
              <a:cs typeface="Open Sans"/>
              <a:sym typeface="Open Sans"/>
            </a:endParaRPr>
          </a:p>
        </p:txBody>
      </p:sp>
      <p:cxnSp>
        <p:nvCxnSpPr>
          <p:cNvPr id="488" name="Google Shape;488;p39"/>
          <p:cNvCxnSpPr/>
          <p:nvPr/>
        </p:nvCxnSpPr>
        <p:spPr>
          <a:xfrm>
            <a:off x="7819825" y="4473500"/>
            <a:ext cx="0" cy="680400"/>
          </a:xfrm>
          <a:prstGeom prst="straightConnector1">
            <a:avLst/>
          </a:prstGeom>
          <a:noFill/>
          <a:ln cap="flat" cmpd="sng" w="19050">
            <a:solidFill>
              <a:srgbClr val="FF0000"/>
            </a:solidFill>
            <a:prstDash val="solid"/>
            <a:round/>
            <a:headEnd len="med" w="med" type="none"/>
            <a:tailEnd len="med" w="med" type="triangle"/>
          </a:ln>
        </p:spPr>
      </p:cxnSp>
      <p:sp>
        <p:nvSpPr>
          <p:cNvPr id="489" name="Google Shape;489;p39"/>
          <p:cNvSpPr txBox="1"/>
          <p:nvPr/>
        </p:nvSpPr>
        <p:spPr>
          <a:xfrm flipH="1">
            <a:off x="6261138" y="3923225"/>
            <a:ext cx="2436900" cy="35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US" sz="2300">
                <a:solidFill>
                  <a:schemeClr val="dk1"/>
                </a:solidFill>
                <a:latin typeface="Open Sans"/>
                <a:ea typeface="Open Sans"/>
                <a:cs typeface="Open Sans"/>
                <a:sym typeface="Open Sans"/>
              </a:rPr>
              <a:t>-80C @ 21hrs</a:t>
            </a:r>
            <a:endParaRPr sz="2300">
              <a:solidFill>
                <a:schemeClr val="dk1"/>
              </a:solidFill>
              <a:latin typeface="Open Sans"/>
              <a:ea typeface="Open Sans"/>
              <a:cs typeface="Open Sans"/>
              <a:sym typeface="Open Sans"/>
            </a:endParaRPr>
          </a:p>
        </p:txBody>
      </p:sp>
      <p:sp>
        <p:nvSpPr>
          <p:cNvPr id="490" name="Google Shape;490;p39"/>
          <p:cNvSpPr txBox="1"/>
          <p:nvPr/>
        </p:nvSpPr>
        <p:spPr>
          <a:xfrm flipH="1">
            <a:off x="8649763" y="4277525"/>
            <a:ext cx="1815900" cy="35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US" sz="2300">
                <a:solidFill>
                  <a:schemeClr val="dk1"/>
                </a:solidFill>
                <a:latin typeface="Open Sans"/>
                <a:ea typeface="Open Sans"/>
                <a:cs typeface="Open Sans"/>
                <a:sym typeface="Open Sans"/>
              </a:rPr>
              <a:t>Maintained &gt; -15C</a:t>
            </a:r>
            <a:endParaRPr sz="2300">
              <a:solidFill>
                <a:schemeClr val="dk1"/>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3" name="Shape 193"/>
        <p:cNvGrpSpPr/>
        <p:nvPr/>
      </p:nvGrpSpPr>
      <p:grpSpPr>
        <a:xfrm>
          <a:off x="0" y="0"/>
          <a:ext cx="0" cy="0"/>
          <a:chOff x="0" y="0"/>
          <a:chExt cx="0" cy="0"/>
        </a:xfrm>
      </p:grpSpPr>
      <p:sp>
        <p:nvSpPr>
          <p:cNvPr id="194" name="Google Shape;194;p22"/>
          <p:cNvSpPr txBox="1"/>
          <p:nvPr>
            <p:ph type="title"/>
          </p:nvPr>
        </p:nvSpPr>
        <p:spPr>
          <a:xfrm>
            <a:off x="517663" y="368281"/>
            <a:ext cx="11207400" cy="646500"/>
          </a:xfrm>
          <a:prstGeom prst="rect">
            <a:avLst/>
          </a:prstGeom>
        </p:spPr>
        <p:txBody>
          <a:bodyPr anchorCtr="0" anchor="ctr" bIns="45700" lIns="91425" spcFirstLastPara="1" rIns="91425" wrap="square" tIns="45700">
            <a:spAutoFit/>
          </a:bodyPr>
          <a:lstStyle/>
          <a:p>
            <a:pPr indent="0" lvl="0" marL="0" rtl="0" algn="l">
              <a:spcBef>
                <a:spcPts val="0"/>
              </a:spcBef>
              <a:spcAft>
                <a:spcPts val="0"/>
              </a:spcAft>
              <a:buNone/>
            </a:pPr>
            <a:r>
              <a:t/>
            </a:r>
            <a:endParaRPr/>
          </a:p>
        </p:txBody>
      </p:sp>
      <p:sp>
        <p:nvSpPr>
          <p:cNvPr id="195" name="Google Shape;195;p22"/>
          <p:cNvSpPr txBox="1"/>
          <p:nvPr>
            <p:ph idx="1" type="body"/>
          </p:nvPr>
        </p:nvSpPr>
        <p:spPr>
          <a:xfrm>
            <a:off x="517663" y="1281322"/>
            <a:ext cx="11207400" cy="2524200"/>
          </a:xfrm>
          <a:prstGeom prst="rect">
            <a:avLst/>
          </a:prstGeom>
        </p:spPr>
        <p:txBody>
          <a:bodyPr anchorCtr="0" anchor="t" bIns="45700" lIns="91425" spcFirstLastPara="1" rIns="91425" wrap="square" tIns="45700">
            <a:spAutoFit/>
          </a:bodyPr>
          <a:lstStyle/>
          <a:p>
            <a:pPr indent="-355600" lvl="0" marL="457200" rtl="0" algn="l">
              <a:spcBef>
                <a:spcPts val="1000"/>
              </a:spcBef>
              <a:spcAft>
                <a:spcPts val="0"/>
              </a:spcAft>
              <a:buSzPts val="2000"/>
              <a:buChar char="•"/>
            </a:pPr>
            <a:r>
              <a:rPr lang="en-US"/>
              <a:t>Swift</a:t>
            </a:r>
            <a:endParaRPr/>
          </a:p>
          <a:p>
            <a:pPr indent="-355600" lvl="0" marL="457200" rtl="0" algn="l">
              <a:spcBef>
                <a:spcPts val="0"/>
              </a:spcBef>
              <a:spcAft>
                <a:spcPts val="0"/>
              </a:spcAft>
              <a:buSzPts val="2000"/>
              <a:buChar char="•"/>
            </a:pPr>
            <a:r>
              <a:rPr lang="en-US"/>
              <a:t>Project background</a:t>
            </a:r>
            <a:endParaRPr/>
          </a:p>
          <a:p>
            <a:pPr indent="-355600" lvl="0" marL="457200" rtl="0" algn="l">
              <a:spcBef>
                <a:spcPts val="0"/>
              </a:spcBef>
              <a:spcAft>
                <a:spcPts val="0"/>
              </a:spcAft>
              <a:buSzPts val="2000"/>
              <a:buChar char="•"/>
            </a:pPr>
            <a:r>
              <a:rPr lang="en-US"/>
              <a:t>Mars analog</a:t>
            </a:r>
            <a:endParaRPr/>
          </a:p>
          <a:p>
            <a:pPr indent="-355600" lvl="0" marL="457200" rtl="0" algn="l">
              <a:spcBef>
                <a:spcPts val="0"/>
              </a:spcBef>
              <a:spcAft>
                <a:spcPts val="0"/>
              </a:spcAft>
              <a:buSzPts val="2000"/>
              <a:buChar char="•"/>
            </a:pPr>
            <a:r>
              <a:rPr lang="en-US"/>
              <a:t>Science payload</a:t>
            </a:r>
            <a:endParaRPr/>
          </a:p>
          <a:p>
            <a:pPr indent="-355600" lvl="0" marL="457200" rtl="0" algn="l">
              <a:spcBef>
                <a:spcPts val="0"/>
              </a:spcBef>
              <a:spcAft>
                <a:spcPts val="0"/>
              </a:spcAft>
              <a:buSzPts val="2000"/>
              <a:buChar char="•"/>
            </a:pPr>
            <a:r>
              <a:rPr lang="en-US"/>
              <a:t>Carrier</a:t>
            </a:r>
            <a:endParaRPr/>
          </a:p>
          <a:p>
            <a:pPr indent="-355600" lvl="1" marL="914400" rtl="0" algn="l">
              <a:spcBef>
                <a:spcPts val="0"/>
              </a:spcBef>
              <a:spcAft>
                <a:spcPts val="0"/>
              </a:spcAft>
              <a:buSzPts val="2000"/>
              <a:buChar char="‒"/>
            </a:pPr>
            <a:r>
              <a:rPr lang="en-US"/>
              <a:t>Heating?</a:t>
            </a:r>
            <a:endParaRPr/>
          </a:p>
          <a:p>
            <a:pPr indent="-355600" lvl="0" marL="457200" rtl="0" algn="l">
              <a:spcBef>
                <a:spcPts val="0"/>
              </a:spcBef>
              <a:spcAft>
                <a:spcPts val="0"/>
              </a:spcAft>
              <a:buSzPts val="2000"/>
              <a:buChar char="•"/>
            </a:pPr>
            <a:r>
              <a:rPr lang="en-US"/>
              <a:t>Future directions</a:t>
            </a:r>
            <a:endParaRPr/>
          </a:p>
          <a:p>
            <a:pPr indent="-355600" lvl="0" marL="457200" rtl="0" algn="l">
              <a:spcBef>
                <a:spcPts val="0"/>
              </a:spcBef>
              <a:spcAft>
                <a:spcPts val="0"/>
              </a:spcAft>
              <a:buSzPts val="2000"/>
              <a:buChar char="•"/>
            </a:pPr>
            <a:r>
              <a:rPr lang="en-US"/>
              <a:t>Acknowledgements</a:t>
            </a:r>
            <a:endParaRPr/>
          </a:p>
        </p:txBody>
      </p:sp>
      <p:sp>
        <p:nvSpPr>
          <p:cNvPr id="196" name="Google Shape;196;p22"/>
          <p:cNvSpPr txBox="1"/>
          <p:nvPr>
            <p:ph idx="12" type="sldNum"/>
          </p:nvPr>
        </p:nvSpPr>
        <p:spPr>
          <a:xfrm>
            <a:off x="9298167" y="6501316"/>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40"/>
          <p:cNvSpPr txBox="1"/>
          <p:nvPr>
            <p:ph idx="12" type="sldNum"/>
          </p:nvPr>
        </p:nvSpPr>
        <p:spPr>
          <a:xfrm>
            <a:off x="9355319" y="6449233"/>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97" name="Google Shape;497;p40"/>
          <p:cNvSpPr txBox="1"/>
          <p:nvPr>
            <p:ph type="title"/>
          </p:nvPr>
        </p:nvSpPr>
        <p:spPr>
          <a:xfrm>
            <a:off x="586175" y="374637"/>
            <a:ext cx="11133300" cy="646500"/>
          </a:xfrm>
          <a:prstGeom prst="rect">
            <a:avLst/>
          </a:prstGeom>
        </p:spPr>
        <p:txBody>
          <a:bodyPr anchorCtr="0" anchor="ctr" bIns="45700" lIns="91425" spcFirstLastPara="1" rIns="91425" wrap="square" tIns="45700">
            <a:spAutoFit/>
          </a:bodyPr>
          <a:lstStyle/>
          <a:p>
            <a:pPr indent="0" lvl="0" marL="0" rtl="0" algn="l">
              <a:spcBef>
                <a:spcPts val="0"/>
              </a:spcBef>
              <a:spcAft>
                <a:spcPts val="0"/>
              </a:spcAft>
              <a:buNone/>
            </a:pPr>
            <a:r>
              <a:rPr lang="en-US"/>
              <a:t>Carrier design evolution</a:t>
            </a:r>
            <a:endParaRPr/>
          </a:p>
        </p:txBody>
      </p:sp>
      <p:pic>
        <p:nvPicPr>
          <p:cNvPr id="498" name="Google Shape;498;p40"/>
          <p:cNvPicPr preferRelativeResize="0"/>
          <p:nvPr/>
        </p:nvPicPr>
        <p:blipFill>
          <a:blip r:embed="rId3">
            <a:alphaModFix/>
          </a:blip>
          <a:stretch>
            <a:fillRect/>
          </a:stretch>
        </p:blipFill>
        <p:spPr>
          <a:xfrm>
            <a:off x="5533250" y="3068388"/>
            <a:ext cx="6565274" cy="3430175"/>
          </a:xfrm>
          <a:prstGeom prst="rect">
            <a:avLst/>
          </a:prstGeom>
          <a:noFill/>
          <a:ln>
            <a:noFill/>
          </a:ln>
        </p:spPr>
      </p:pic>
      <p:pic>
        <p:nvPicPr>
          <p:cNvPr id="499" name="Google Shape;499;p40"/>
          <p:cNvPicPr preferRelativeResize="0"/>
          <p:nvPr/>
        </p:nvPicPr>
        <p:blipFill>
          <a:blip r:embed="rId4">
            <a:alphaModFix/>
          </a:blip>
          <a:stretch>
            <a:fillRect/>
          </a:stretch>
        </p:blipFill>
        <p:spPr>
          <a:xfrm>
            <a:off x="6915078" y="374637"/>
            <a:ext cx="4819722" cy="3855777"/>
          </a:xfrm>
          <a:prstGeom prst="rect">
            <a:avLst/>
          </a:prstGeom>
          <a:noFill/>
          <a:ln>
            <a:noFill/>
          </a:ln>
        </p:spPr>
      </p:pic>
      <p:pic>
        <p:nvPicPr>
          <p:cNvPr id="500" name="Google Shape;500;p40"/>
          <p:cNvPicPr preferRelativeResize="0"/>
          <p:nvPr/>
        </p:nvPicPr>
        <p:blipFill>
          <a:blip r:embed="rId5">
            <a:alphaModFix/>
          </a:blip>
          <a:stretch>
            <a:fillRect/>
          </a:stretch>
        </p:blipFill>
        <p:spPr>
          <a:xfrm>
            <a:off x="0" y="1104899"/>
            <a:ext cx="4264001" cy="3199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41"/>
          <p:cNvSpPr txBox="1"/>
          <p:nvPr>
            <p:ph type="title"/>
          </p:nvPr>
        </p:nvSpPr>
        <p:spPr>
          <a:xfrm>
            <a:off x="2328422" y="457813"/>
            <a:ext cx="9618300" cy="646500"/>
          </a:xfrm>
          <a:prstGeom prst="rect">
            <a:avLst/>
          </a:prstGeom>
        </p:spPr>
        <p:txBody>
          <a:bodyPr anchorCtr="0" anchor="ctr" bIns="45700" lIns="91425" spcFirstLastPara="1" rIns="91425" wrap="square" tIns="45700">
            <a:spAutoFit/>
          </a:bodyPr>
          <a:lstStyle/>
          <a:p>
            <a:pPr indent="0" lvl="0" marL="0" rtl="0" algn="l">
              <a:spcBef>
                <a:spcPts val="0"/>
              </a:spcBef>
              <a:spcAft>
                <a:spcPts val="0"/>
              </a:spcAft>
              <a:buNone/>
            </a:pPr>
            <a:r>
              <a:rPr lang="en-US"/>
              <a:t>A student project</a:t>
            </a:r>
            <a:endParaRPr/>
          </a:p>
        </p:txBody>
      </p:sp>
      <p:sp>
        <p:nvSpPr>
          <p:cNvPr id="507" name="Google Shape;507;p41"/>
          <p:cNvSpPr txBox="1"/>
          <p:nvPr>
            <p:ph idx="12" type="sldNum"/>
          </p:nvPr>
        </p:nvSpPr>
        <p:spPr>
          <a:xfrm>
            <a:off x="9355319" y="6449233"/>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08" name="Google Shape;508;p41"/>
          <p:cNvSpPr txBox="1"/>
          <p:nvPr>
            <p:ph idx="1" type="body"/>
          </p:nvPr>
        </p:nvSpPr>
        <p:spPr>
          <a:xfrm>
            <a:off x="2400298" y="1244880"/>
            <a:ext cx="9618300" cy="1272300"/>
          </a:xfrm>
          <a:prstGeom prst="rect">
            <a:avLst/>
          </a:prstGeom>
        </p:spPr>
        <p:txBody>
          <a:bodyPr anchorCtr="0" anchor="t" bIns="45700" lIns="91425" spcFirstLastPara="1" rIns="91425" wrap="square" tIns="45700">
            <a:spAutoFit/>
          </a:bodyPr>
          <a:lstStyle/>
          <a:p>
            <a:pPr indent="0" lvl="0" marL="0" rtl="0" algn="l">
              <a:spcBef>
                <a:spcPts val="1000"/>
              </a:spcBef>
              <a:spcAft>
                <a:spcPts val="0"/>
              </a:spcAft>
              <a:buNone/>
            </a:pPr>
            <a:r>
              <a:rPr lang="en-US"/>
              <a:t>Students cycle in and out depending on other </a:t>
            </a:r>
            <a:r>
              <a:rPr lang="en-US"/>
              <a:t>commitments</a:t>
            </a:r>
            <a:endParaRPr/>
          </a:p>
          <a:p>
            <a:pPr indent="0" lvl="0" marL="0" rtl="0" algn="l">
              <a:spcBef>
                <a:spcPts val="1000"/>
              </a:spcBef>
              <a:spcAft>
                <a:spcPts val="0"/>
              </a:spcAft>
              <a:buNone/>
            </a:pPr>
            <a:r>
              <a:rPr lang="en-US"/>
              <a:t>Flight mission - delays</a:t>
            </a:r>
            <a:endParaRPr/>
          </a:p>
          <a:p>
            <a:pPr indent="0" lvl="0" marL="0" rtl="0" algn="l">
              <a:spcBef>
                <a:spcPts val="1000"/>
              </a:spcBef>
              <a:spcAft>
                <a:spcPts val="0"/>
              </a:spcAft>
              <a:buNone/>
            </a:pPr>
            <a:r>
              <a:rPr lang="en-US"/>
              <a:t>Bring on additional students to sustain project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42"/>
          <p:cNvPicPr preferRelativeResize="0"/>
          <p:nvPr/>
        </p:nvPicPr>
        <p:blipFill rotWithShape="1">
          <a:blip r:embed="rId3">
            <a:alphaModFix/>
          </a:blip>
          <a:srcRect b="0" l="15874" r="0" t="21426"/>
          <a:stretch/>
        </p:blipFill>
        <p:spPr>
          <a:xfrm>
            <a:off x="76199" y="1921225"/>
            <a:ext cx="5469875" cy="3235276"/>
          </a:xfrm>
          <a:prstGeom prst="rect">
            <a:avLst/>
          </a:prstGeom>
          <a:noFill/>
          <a:ln>
            <a:noFill/>
          </a:ln>
        </p:spPr>
      </p:pic>
      <p:sp>
        <p:nvSpPr>
          <p:cNvPr id="515" name="Google Shape;515;p42"/>
          <p:cNvSpPr txBox="1"/>
          <p:nvPr>
            <p:ph idx="12" type="sldNum"/>
          </p:nvPr>
        </p:nvSpPr>
        <p:spPr>
          <a:xfrm>
            <a:off x="9355319" y="6449233"/>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16" name="Google Shape;516;p42"/>
          <p:cNvSpPr txBox="1"/>
          <p:nvPr>
            <p:ph type="title"/>
          </p:nvPr>
        </p:nvSpPr>
        <p:spPr>
          <a:xfrm>
            <a:off x="586175" y="374637"/>
            <a:ext cx="11133300" cy="646500"/>
          </a:xfrm>
          <a:prstGeom prst="rect">
            <a:avLst/>
          </a:prstGeom>
        </p:spPr>
        <p:txBody>
          <a:bodyPr anchorCtr="0" anchor="ctr" bIns="45700" lIns="91425" spcFirstLastPara="1" rIns="91425" wrap="square" tIns="45700">
            <a:spAutoFit/>
          </a:bodyPr>
          <a:lstStyle/>
          <a:p>
            <a:pPr indent="0" lvl="0" marL="0" rtl="0" algn="l">
              <a:spcBef>
                <a:spcPts val="0"/>
              </a:spcBef>
              <a:spcAft>
                <a:spcPts val="0"/>
              </a:spcAft>
              <a:buNone/>
            </a:pPr>
            <a:r>
              <a:rPr lang="en-US"/>
              <a:t>Prototype payload carrier built and flown!</a:t>
            </a:r>
            <a:endParaRPr/>
          </a:p>
        </p:txBody>
      </p:sp>
      <p:pic>
        <p:nvPicPr>
          <p:cNvPr id="517" name="Google Shape;517;p42"/>
          <p:cNvPicPr preferRelativeResize="0"/>
          <p:nvPr/>
        </p:nvPicPr>
        <p:blipFill>
          <a:blip r:embed="rId4">
            <a:alphaModFix/>
          </a:blip>
          <a:stretch>
            <a:fillRect/>
          </a:stretch>
        </p:blipFill>
        <p:spPr>
          <a:xfrm>
            <a:off x="5668075" y="1288711"/>
            <a:ext cx="6523930" cy="4892947"/>
          </a:xfrm>
          <a:prstGeom prst="rect">
            <a:avLst/>
          </a:prstGeom>
          <a:noFill/>
          <a:ln>
            <a:noFill/>
          </a:ln>
        </p:spPr>
      </p:pic>
      <p:pic>
        <p:nvPicPr>
          <p:cNvPr id="518" name="Google Shape;518;p42"/>
          <p:cNvPicPr preferRelativeResize="0"/>
          <p:nvPr/>
        </p:nvPicPr>
        <p:blipFill rotWithShape="1">
          <a:blip r:embed="rId5">
            <a:alphaModFix/>
          </a:blip>
          <a:srcRect b="0" l="0" r="0" t="37853"/>
          <a:stretch/>
        </p:blipFill>
        <p:spPr>
          <a:xfrm>
            <a:off x="13383850" y="2538841"/>
            <a:ext cx="6523924" cy="3040758"/>
          </a:xfrm>
          <a:prstGeom prst="rect">
            <a:avLst/>
          </a:prstGeom>
          <a:noFill/>
          <a:ln>
            <a:noFill/>
          </a:ln>
        </p:spPr>
      </p:pic>
      <p:cxnSp>
        <p:nvCxnSpPr>
          <p:cNvPr id="519" name="Google Shape;519;p42"/>
          <p:cNvCxnSpPr/>
          <p:nvPr/>
        </p:nvCxnSpPr>
        <p:spPr>
          <a:xfrm flipH="1">
            <a:off x="2278425" y="1284175"/>
            <a:ext cx="3404700" cy="1950000"/>
          </a:xfrm>
          <a:prstGeom prst="straightConnector1">
            <a:avLst/>
          </a:prstGeom>
          <a:noFill/>
          <a:ln cap="flat" cmpd="sng" w="9525">
            <a:solidFill>
              <a:srgbClr val="000000"/>
            </a:solidFill>
            <a:prstDash val="dash"/>
            <a:round/>
            <a:headEnd len="med" w="med" type="none"/>
            <a:tailEnd len="med" w="med" type="none"/>
          </a:ln>
        </p:spPr>
      </p:cxnSp>
      <p:cxnSp>
        <p:nvCxnSpPr>
          <p:cNvPr id="520" name="Google Shape;520;p42"/>
          <p:cNvCxnSpPr/>
          <p:nvPr/>
        </p:nvCxnSpPr>
        <p:spPr>
          <a:xfrm rot="10800000">
            <a:off x="2278350" y="3233975"/>
            <a:ext cx="3322800" cy="2886300"/>
          </a:xfrm>
          <a:prstGeom prst="straightConnector1">
            <a:avLst/>
          </a:prstGeom>
          <a:noFill/>
          <a:ln cap="flat" cmpd="sng" w="9525">
            <a:solidFill>
              <a:srgbClr val="000000"/>
            </a:solidFill>
            <a:prstDash val="dash"/>
            <a:round/>
            <a:headEnd len="med" w="med" type="none"/>
            <a:tailEnd len="med" w="med"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43"/>
          <p:cNvSpPr txBox="1"/>
          <p:nvPr>
            <p:ph idx="12" type="sldNum"/>
          </p:nvPr>
        </p:nvSpPr>
        <p:spPr>
          <a:xfrm>
            <a:off x="9355319" y="6449233"/>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pSp>
        <p:nvGrpSpPr>
          <p:cNvPr id="527" name="Google Shape;527;p43"/>
          <p:cNvGrpSpPr/>
          <p:nvPr/>
        </p:nvGrpSpPr>
        <p:grpSpPr>
          <a:xfrm>
            <a:off x="1729361" y="852100"/>
            <a:ext cx="2418640" cy="3175502"/>
            <a:chOff x="1238837" y="1100138"/>
            <a:chExt cx="2710265" cy="3557587"/>
          </a:xfrm>
        </p:grpSpPr>
        <p:pic>
          <p:nvPicPr>
            <p:cNvPr descr="Shape&#10;&#10;Description automatically generated with medium confidence" id="528" name="Google Shape;528;p43"/>
            <p:cNvPicPr preferRelativeResize="0"/>
            <p:nvPr/>
          </p:nvPicPr>
          <p:blipFill rotWithShape="1">
            <a:blip r:embed="rId3">
              <a:alphaModFix/>
            </a:blip>
            <a:srcRect b="0" l="0" r="0" t="0"/>
            <a:stretch/>
          </p:blipFill>
          <p:spPr>
            <a:xfrm>
              <a:off x="1238837" y="1100138"/>
              <a:ext cx="2697229" cy="3557587"/>
            </a:xfrm>
            <a:prstGeom prst="rect">
              <a:avLst/>
            </a:prstGeom>
            <a:noFill/>
            <a:ln>
              <a:noFill/>
            </a:ln>
          </p:spPr>
        </p:pic>
        <p:sp>
          <p:nvSpPr>
            <p:cNvPr id="529" name="Google Shape;529;p43"/>
            <p:cNvSpPr/>
            <p:nvPr/>
          </p:nvSpPr>
          <p:spPr>
            <a:xfrm>
              <a:off x="1577009" y="1296061"/>
              <a:ext cx="795000" cy="3117000"/>
            </a:xfrm>
            <a:prstGeom prst="rect">
              <a:avLst/>
            </a:prstGeom>
            <a:solidFill>
              <a:srgbClr val="FF000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Times New Roman"/>
                <a:ea typeface="Times New Roman"/>
                <a:cs typeface="Times New Roman"/>
                <a:sym typeface="Times New Roman"/>
              </a:endParaRPr>
            </a:p>
          </p:txBody>
        </p:sp>
        <p:sp>
          <p:nvSpPr>
            <p:cNvPr id="530" name="Google Shape;530;p43"/>
            <p:cNvSpPr/>
            <p:nvPr/>
          </p:nvSpPr>
          <p:spPr>
            <a:xfrm>
              <a:off x="2358972" y="1296061"/>
              <a:ext cx="795000" cy="3117000"/>
            </a:xfrm>
            <a:prstGeom prst="rect">
              <a:avLst/>
            </a:prstGeom>
            <a:solidFill>
              <a:srgbClr val="00B05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Times New Roman"/>
                <a:ea typeface="Times New Roman"/>
                <a:cs typeface="Times New Roman"/>
                <a:sym typeface="Times New Roman"/>
              </a:endParaRPr>
            </a:p>
          </p:txBody>
        </p:sp>
        <p:sp>
          <p:nvSpPr>
            <p:cNvPr id="531" name="Google Shape;531;p43"/>
            <p:cNvSpPr/>
            <p:nvPr/>
          </p:nvSpPr>
          <p:spPr>
            <a:xfrm>
              <a:off x="3154102" y="1296061"/>
              <a:ext cx="795000" cy="3117000"/>
            </a:xfrm>
            <a:prstGeom prst="rect">
              <a:avLst/>
            </a:prstGeom>
            <a:solidFill>
              <a:srgbClr val="0070C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Times New Roman"/>
                <a:ea typeface="Times New Roman"/>
                <a:cs typeface="Times New Roman"/>
                <a:sym typeface="Times New Roman"/>
              </a:endParaRPr>
            </a:p>
          </p:txBody>
        </p:sp>
      </p:grpSp>
      <p:grpSp>
        <p:nvGrpSpPr>
          <p:cNvPr id="532" name="Google Shape;532;p43"/>
          <p:cNvGrpSpPr/>
          <p:nvPr/>
        </p:nvGrpSpPr>
        <p:grpSpPr>
          <a:xfrm>
            <a:off x="4929333" y="873907"/>
            <a:ext cx="2418640" cy="3175502"/>
            <a:chOff x="1238837" y="1100138"/>
            <a:chExt cx="2710265" cy="3557587"/>
          </a:xfrm>
        </p:grpSpPr>
        <p:pic>
          <p:nvPicPr>
            <p:cNvPr descr="Shape&#10;&#10;Description automatically generated with medium confidence" id="533" name="Google Shape;533;p43"/>
            <p:cNvPicPr preferRelativeResize="0"/>
            <p:nvPr/>
          </p:nvPicPr>
          <p:blipFill rotWithShape="1">
            <a:blip r:embed="rId4">
              <a:alphaModFix/>
            </a:blip>
            <a:srcRect b="0" l="0" r="0" t="0"/>
            <a:stretch/>
          </p:blipFill>
          <p:spPr>
            <a:xfrm>
              <a:off x="1238837" y="1100138"/>
              <a:ext cx="2697229" cy="3557587"/>
            </a:xfrm>
            <a:prstGeom prst="rect">
              <a:avLst/>
            </a:prstGeom>
            <a:noFill/>
            <a:ln>
              <a:noFill/>
            </a:ln>
          </p:spPr>
        </p:pic>
        <p:sp>
          <p:nvSpPr>
            <p:cNvPr id="534" name="Google Shape;534;p43"/>
            <p:cNvSpPr/>
            <p:nvPr/>
          </p:nvSpPr>
          <p:spPr>
            <a:xfrm>
              <a:off x="1577009" y="1296061"/>
              <a:ext cx="795000" cy="3117000"/>
            </a:xfrm>
            <a:prstGeom prst="rect">
              <a:avLst/>
            </a:prstGeom>
            <a:solidFill>
              <a:srgbClr val="FF000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Times New Roman"/>
                <a:ea typeface="Times New Roman"/>
                <a:cs typeface="Times New Roman"/>
                <a:sym typeface="Times New Roman"/>
              </a:endParaRPr>
            </a:p>
          </p:txBody>
        </p:sp>
        <p:sp>
          <p:nvSpPr>
            <p:cNvPr id="535" name="Google Shape;535;p43"/>
            <p:cNvSpPr/>
            <p:nvPr/>
          </p:nvSpPr>
          <p:spPr>
            <a:xfrm>
              <a:off x="2358972" y="1296061"/>
              <a:ext cx="795000" cy="3117000"/>
            </a:xfrm>
            <a:prstGeom prst="rect">
              <a:avLst/>
            </a:prstGeom>
            <a:solidFill>
              <a:srgbClr val="00B05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Times New Roman"/>
                <a:ea typeface="Times New Roman"/>
                <a:cs typeface="Times New Roman"/>
                <a:sym typeface="Times New Roman"/>
              </a:endParaRPr>
            </a:p>
          </p:txBody>
        </p:sp>
        <p:sp>
          <p:nvSpPr>
            <p:cNvPr id="536" name="Google Shape;536;p43"/>
            <p:cNvSpPr/>
            <p:nvPr/>
          </p:nvSpPr>
          <p:spPr>
            <a:xfrm>
              <a:off x="3154102" y="1296061"/>
              <a:ext cx="795000" cy="3117000"/>
            </a:xfrm>
            <a:prstGeom prst="rect">
              <a:avLst/>
            </a:prstGeom>
            <a:solidFill>
              <a:srgbClr val="0070C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Times New Roman"/>
                <a:ea typeface="Times New Roman"/>
                <a:cs typeface="Times New Roman"/>
                <a:sym typeface="Times New Roman"/>
              </a:endParaRPr>
            </a:p>
          </p:txBody>
        </p:sp>
      </p:grpSp>
      <p:grpSp>
        <p:nvGrpSpPr>
          <p:cNvPr id="537" name="Google Shape;537;p43"/>
          <p:cNvGrpSpPr/>
          <p:nvPr/>
        </p:nvGrpSpPr>
        <p:grpSpPr>
          <a:xfrm>
            <a:off x="8185657" y="873900"/>
            <a:ext cx="2418640" cy="3175502"/>
            <a:chOff x="1238837" y="1100138"/>
            <a:chExt cx="2710265" cy="3557587"/>
          </a:xfrm>
        </p:grpSpPr>
        <p:pic>
          <p:nvPicPr>
            <p:cNvPr descr="Shape&#10;&#10;Description automatically generated with medium confidence" id="538" name="Google Shape;538;p43"/>
            <p:cNvPicPr preferRelativeResize="0"/>
            <p:nvPr/>
          </p:nvPicPr>
          <p:blipFill rotWithShape="1">
            <a:blip r:embed="rId5">
              <a:alphaModFix/>
            </a:blip>
            <a:srcRect b="0" l="0" r="0" t="0"/>
            <a:stretch/>
          </p:blipFill>
          <p:spPr>
            <a:xfrm>
              <a:off x="1238837" y="1100138"/>
              <a:ext cx="2697229" cy="3557587"/>
            </a:xfrm>
            <a:prstGeom prst="rect">
              <a:avLst/>
            </a:prstGeom>
            <a:noFill/>
            <a:ln>
              <a:noFill/>
            </a:ln>
          </p:spPr>
        </p:pic>
        <p:sp>
          <p:nvSpPr>
            <p:cNvPr id="539" name="Google Shape;539;p43"/>
            <p:cNvSpPr/>
            <p:nvPr/>
          </p:nvSpPr>
          <p:spPr>
            <a:xfrm>
              <a:off x="1577009" y="1296061"/>
              <a:ext cx="795000" cy="3117000"/>
            </a:xfrm>
            <a:prstGeom prst="rect">
              <a:avLst/>
            </a:prstGeom>
            <a:solidFill>
              <a:srgbClr val="FF000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Times New Roman"/>
                <a:ea typeface="Times New Roman"/>
                <a:cs typeface="Times New Roman"/>
                <a:sym typeface="Times New Roman"/>
              </a:endParaRPr>
            </a:p>
          </p:txBody>
        </p:sp>
        <p:sp>
          <p:nvSpPr>
            <p:cNvPr id="540" name="Google Shape;540;p43"/>
            <p:cNvSpPr/>
            <p:nvPr/>
          </p:nvSpPr>
          <p:spPr>
            <a:xfrm>
              <a:off x="2358972" y="1296061"/>
              <a:ext cx="795000" cy="3117000"/>
            </a:xfrm>
            <a:prstGeom prst="rect">
              <a:avLst/>
            </a:prstGeom>
            <a:solidFill>
              <a:srgbClr val="00B05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Times New Roman"/>
                <a:ea typeface="Times New Roman"/>
                <a:cs typeface="Times New Roman"/>
                <a:sym typeface="Times New Roman"/>
              </a:endParaRPr>
            </a:p>
          </p:txBody>
        </p:sp>
        <p:sp>
          <p:nvSpPr>
            <p:cNvPr id="541" name="Google Shape;541;p43"/>
            <p:cNvSpPr/>
            <p:nvPr/>
          </p:nvSpPr>
          <p:spPr>
            <a:xfrm>
              <a:off x="3154102" y="1296061"/>
              <a:ext cx="795000" cy="3117000"/>
            </a:xfrm>
            <a:prstGeom prst="rect">
              <a:avLst/>
            </a:prstGeom>
            <a:solidFill>
              <a:srgbClr val="0070C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Times New Roman"/>
                <a:ea typeface="Times New Roman"/>
                <a:cs typeface="Times New Roman"/>
                <a:sym typeface="Times New Roman"/>
              </a:endParaRPr>
            </a:p>
          </p:txBody>
        </p:sp>
      </p:grpSp>
      <p:cxnSp>
        <p:nvCxnSpPr>
          <p:cNvPr id="542" name="Google Shape;542;p43"/>
          <p:cNvCxnSpPr/>
          <p:nvPr/>
        </p:nvCxnSpPr>
        <p:spPr>
          <a:xfrm>
            <a:off x="4496856" y="399217"/>
            <a:ext cx="31200" cy="3513300"/>
          </a:xfrm>
          <a:prstGeom prst="straightConnector1">
            <a:avLst/>
          </a:prstGeom>
          <a:noFill/>
          <a:ln cap="flat" cmpd="sng" w="57150">
            <a:solidFill>
              <a:schemeClr val="dk2"/>
            </a:solidFill>
            <a:prstDash val="solid"/>
            <a:miter lim="800000"/>
            <a:headEnd len="sm" w="sm" type="none"/>
            <a:tailEnd len="sm" w="sm" type="none"/>
          </a:ln>
        </p:spPr>
      </p:cxnSp>
      <p:sp>
        <p:nvSpPr>
          <p:cNvPr id="543" name="Google Shape;543;p43"/>
          <p:cNvSpPr txBox="1"/>
          <p:nvPr/>
        </p:nvSpPr>
        <p:spPr>
          <a:xfrm>
            <a:off x="2129579" y="296000"/>
            <a:ext cx="15078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chemeClr val="dk1"/>
                </a:solidFill>
                <a:latin typeface="Calibri"/>
                <a:ea typeface="Calibri"/>
                <a:cs typeface="Calibri"/>
                <a:sym typeface="Calibri"/>
              </a:rPr>
              <a:t>(1) GROUND</a:t>
            </a:r>
            <a:endParaRPr/>
          </a:p>
        </p:txBody>
      </p:sp>
      <p:sp>
        <p:nvSpPr>
          <p:cNvPr id="544" name="Google Shape;544;p43"/>
          <p:cNvSpPr txBox="1"/>
          <p:nvPr/>
        </p:nvSpPr>
        <p:spPr>
          <a:xfrm>
            <a:off x="5296014" y="142112"/>
            <a:ext cx="20937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chemeClr val="dk1"/>
                </a:solidFill>
                <a:latin typeface="Calibri"/>
                <a:ea typeface="Calibri"/>
                <a:cs typeface="Calibri"/>
                <a:sym typeface="Calibri"/>
              </a:rPr>
              <a:t>(2) FLIGHT</a:t>
            </a:r>
            <a:endParaRPr/>
          </a:p>
          <a:p>
            <a:pPr indent="0" lvl="0" marL="0" marR="0" rtl="0" algn="ctr">
              <a:spcBef>
                <a:spcPts val="0"/>
              </a:spcBef>
              <a:spcAft>
                <a:spcPts val="0"/>
              </a:spcAft>
              <a:buNone/>
            </a:pPr>
            <a:r>
              <a:rPr b="1" i="0" lang="en-US" sz="2000" u="none" cap="none" strike="noStrike">
                <a:solidFill>
                  <a:schemeClr val="dk1"/>
                </a:solidFill>
                <a:latin typeface="Calibri"/>
                <a:ea typeface="Calibri"/>
                <a:cs typeface="Calibri"/>
                <a:sym typeface="Calibri"/>
              </a:rPr>
              <a:t>NO UV EXPOSURE</a:t>
            </a:r>
            <a:endParaRPr/>
          </a:p>
        </p:txBody>
      </p:sp>
      <p:sp>
        <p:nvSpPr>
          <p:cNvPr id="545" name="Google Shape;545;p43"/>
          <p:cNvSpPr txBox="1"/>
          <p:nvPr/>
        </p:nvSpPr>
        <p:spPr>
          <a:xfrm>
            <a:off x="8080665" y="135841"/>
            <a:ext cx="26286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chemeClr val="dk1"/>
                </a:solidFill>
                <a:latin typeface="Calibri"/>
                <a:ea typeface="Calibri"/>
                <a:cs typeface="Calibri"/>
                <a:sym typeface="Calibri"/>
              </a:rPr>
              <a:t>(3) FLIGHT</a:t>
            </a:r>
            <a:endParaRPr/>
          </a:p>
          <a:p>
            <a:pPr indent="0" lvl="0" marL="0" marR="0" rtl="0" algn="ctr">
              <a:spcBef>
                <a:spcPts val="0"/>
              </a:spcBef>
              <a:spcAft>
                <a:spcPts val="0"/>
              </a:spcAft>
              <a:buNone/>
            </a:pPr>
            <a:r>
              <a:rPr b="1" i="0" lang="en-US" sz="2000" u="none" cap="none" strike="noStrike">
                <a:solidFill>
                  <a:schemeClr val="dk1"/>
                </a:solidFill>
                <a:latin typeface="Calibri"/>
                <a:ea typeface="Calibri"/>
                <a:cs typeface="Calibri"/>
                <a:sym typeface="Calibri"/>
              </a:rPr>
              <a:t>PARTIAL UV EXPOSURE</a:t>
            </a:r>
            <a:endParaRPr/>
          </a:p>
        </p:txBody>
      </p:sp>
      <p:sp>
        <p:nvSpPr>
          <p:cNvPr id="546" name="Google Shape;546;p43"/>
          <p:cNvSpPr txBox="1"/>
          <p:nvPr/>
        </p:nvSpPr>
        <p:spPr>
          <a:xfrm>
            <a:off x="217843" y="4072612"/>
            <a:ext cx="11841600" cy="230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rgbClr val="FF0000"/>
                </a:solidFill>
                <a:latin typeface="Calibri"/>
                <a:ea typeface="Calibri"/>
                <a:cs typeface="Calibri"/>
                <a:sym typeface="Calibri"/>
              </a:rPr>
              <a:t>RED:</a:t>
            </a:r>
            <a:r>
              <a:rPr b="0" i="0" lang="en-US" sz="1800" u="none" cap="none" strike="noStrike">
                <a:solidFill>
                  <a:schemeClr val="dk1"/>
                </a:solidFill>
                <a:latin typeface="Calibri"/>
                <a:ea typeface="Calibri"/>
                <a:cs typeface="Calibri"/>
                <a:sym typeface="Calibri"/>
              </a:rPr>
              <a:t> WT at different cell densities. To determine the optimal amount of yeast needed for post-flight analysis. Survival/growth curve results from these samples will be useful in designing future yeast experiments on the HALE UAV. Note: the number of wells devoted to this section will likely be reduced.</a:t>
            </a:r>
            <a:endParaRPr/>
          </a:p>
          <a:p>
            <a:pPr indent="0" lvl="0" marL="0" marR="0" rtl="0" algn="l">
              <a:spcBef>
                <a:spcPts val="0"/>
              </a:spcBef>
              <a:spcAft>
                <a:spcPts val="0"/>
              </a:spcAft>
              <a:buNone/>
            </a:pPr>
            <a:r>
              <a:rPr b="1" lang="en-US" sz="1800">
                <a:solidFill>
                  <a:srgbClr val="00B050"/>
                </a:solidFill>
                <a:latin typeface="Calibri"/>
                <a:ea typeface="Calibri"/>
                <a:cs typeface="Calibri"/>
                <a:sym typeface="Calibri"/>
              </a:rPr>
              <a:t>GREEN:</a:t>
            </a:r>
            <a:r>
              <a:rPr lang="en-US" sz="1800">
                <a:solidFill>
                  <a:schemeClr val="dk1"/>
                </a:solidFill>
                <a:latin typeface="Calibri"/>
                <a:ea typeface="Calibri"/>
                <a:cs typeface="Calibri"/>
                <a:sym typeface="Calibri"/>
              </a:rPr>
              <a:t> WT yeast at optimal density determined during pre-flight tests.</a:t>
            </a:r>
            <a:endParaRPr/>
          </a:p>
          <a:p>
            <a:pPr indent="0" lvl="0" marL="0" marR="0" rtl="0" algn="l">
              <a:spcBef>
                <a:spcPts val="0"/>
              </a:spcBef>
              <a:spcAft>
                <a:spcPts val="0"/>
              </a:spcAft>
              <a:buNone/>
            </a:pPr>
            <a:r>
              <a:rPr b="1" lang="en-US" sz="1800">
                <a:solidFill>
                  <a:srgbClr val="0070C0"/>
                </a:solidFill>
                <a:latin typeface="Calibri"/>
                <a:ea typeface="Calibri"/>
                <a:cs typeface="Calibri"/>
                <a:sym typeface="Calibri"/>
              </a:rPr>
              <a:t>BLUE:</a:t>
            </a:r>
            <a:r>
              <a:rPr lang="en-US" sz="1800">
                <a:solidFill>
                  <a:schemeClr val="dk1"/>
                </a:solidFill>
                <a:latin typeface="Calibri"/>
                <a:ea typeface="Calibri"/>
                <a:cs typeface="Calibri"/>
                <a:sym typeface="Calibri"/>
              </a:rPr>
              <a:t> WT yeast at optimal density determined during pre-flight tests and pretreated with L-ascorbic acid. To test a potential countermeasure against stressors. Expect to see increased survival since antioxidants will help with surviving desiccation process as well as protect the yeast from free radicals generated from ionizing radiation at high altitudes. (</a:t>
            </a:r>
            <a:r>
              <a:rPr lang="en-US" sz="1800" u="sng">
                <a:solidFill>
                  <a:schemeClr val="dk1"/>
                </a:solidFill>
                <a:latin typeface="Calibri"/>
                <a:ea typeface="Calibri"/>
                <a:cs typeface="Calibri"/>
                <a:sym typeface="Calibri"/>
                <a:hlinkClick r:id="rId6">
                  <a:extLst>
                    <a:ext uri="{A12FA001-AC4F-418D-AE19-62706E023703}">
                      <ahyp:hlinkClr val="tx"/>
                    </a:ext>
                  </a:extLst>
                </a:hlinkClick>
              </a:rPr>
              <a:t>Beyer</a:t>
            </a:r>
            <a:r>
              <a:rPr lang="en-US" sz="1800">
                <a:solidFill>
                  <a:schemeClr val="dk1"/>
                </a:solidFill>
                <a:latin typeface="Calibri"/>
                <a:ea typeface="Calibri"/>
                <a:cs typeface="Calibri"/>
                <a:sym typeface="Calibri"/>
              </a:rPr>
              <a:t>, </a:t>
            </a:r>
            <a:r>
              <a:rPr lang="en-US" sz="1800" u="sng">
                <a:solidFill>
                  <a:schemeClr val="dk1"/>
                </a:solidFill>
                <a:latin typeface="Calibri"/>
                <a:ea typeface="Calibri"/>
                <a:cs typeface="Calibri"/>
                <a:sym typeface="Calibri"/>
                <a:hlinkClick r:id="rId7">
                  <a:extLst>
                    <a:ext uri="{A12FA001-AC4F-418D-AE19-62706E023703}">
                      <ahyp:hlinkClr val="tx"/>
                    </a:ext>
                  </a:extLst>
                </a:hlinkClick>
              </a:rPr>
              <a:t>Saffi et al. 2013</a:t>
            </a:r>
            <a:r>
              <a:rPr lang="en-US" sz="1800">
                <a:solidFill>
                  <a:schemeClr val="dk1"/>
                </a:solidFill>
                <a:latin typeface="Calibri"/>
                <a:ea typeface="Calibri"/>
                <a:cs typeface="Calibri"/>
                <a:sym typeface="Calibri"/>
              </a:rPr>
              <a:t>, </a:t>
            </a:r>
            <a:r>
              <a:rPr lang="en-US" sz="1800" u="sng">
                <a:solidFill>
                  <a:schemeClr val="dk1"/>
                </a:solidFill>
                <a:latin typeface="Calibri"/>
                <a:ea typeface="Calibri"/>
                <a:cs typeface="Calibri"/>
                <a:sym typeface="Calibri"/>
                <a:hlinkClick r:id="rId8">
                  <a:extLst>
                    <a:ext uri="{A12FA001-AC4F-418D-AE19-62706E023703}">
                      <ahyp:hlinkClr val="tx"/>
                    </a:ext>
                  </a:extLst>
                </a:hlinkClick>
              </a:rPr>
              <a:t>Branduardi et al. 2007</a:t>
            </a:r>
            <a:r>
              <a:rPr lang="en-US" sz="1800">
                <a:solidFill>
                  <a:schemeClr val="dk1"/>
                </a:solidFill>
                <a:latin typeface="Calibri"/>
                <a:ea typeface="Calibri"/>
                <a:cs typeface="Calibri"/>
                <a:sym typeface="Calibri"/>
              </a:rPr>
              <a: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44"/>
          <p:cNvSpPr txBox="1"/>
          <p:nvPr>
            <p:ph idx="12" type="sldNum"/>
          </p:nvPr>
        </p:nvSpPr>
        <p:spPr>
          <a:xfrm>
            <a:off x="9355319" y="6449233"/>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pSp>
        <p:nvGrpSpPr>
          <p:cNvPr id="553" name="Google Shape;553;p44"/>
          <p:cNvGrpSpPr/>
          <p:nvPr/>
        </p:nvGrpSpPr>
        <p:grpSpPr>
          <a:xfrm>
            <a:off x="1365803" y="212041"/>
            <a:ext cx="9343462" cy="4298248"/>
            <a:chOff x="1281368" y="266712"/>
            <a:chExt cx="9343462" cy="4298248"/>
          </a:xfrm>
        </p:grpSpPr>
        <p:grpSp>
          <p:nvGrpSpPr>
            <p:cNvPr id="554" name="Google Shape;554;p44"/>
            <p:cNvGrpSpPr/>
            <p:nvPr/>
          </p:nvGrpSpPr>
          <p:grpSpPr>
            <a:xfrm>
              <a:off x="1281368" y="1007373"/>
              <a:ext cx="2710265" cy="3557587"/>
              <a:chOff x="1238837" y="1100138"/>
              <a:chExt cx="2710265" cy="3557587"/>
            </a:xfrm>
          </p:grpSpPr>
          <p:pic>
            <p:nvPicPr>
              <p:cNvPr descr="Shape&#10;&#10;Description automatically generated with medium confidence" id="555" name="Google Shape;555;p44"/>
              <p:cNvPicPr preferRelativeResize="0"/>
              <p:nvPr/>
            </p:nvPicPr>
            <p:blipFill rotWithShape="1">
              <a:blip r:embed="rId3">
                <a:alphaModFix/>
              </a:blip>
              <a:srcRect b="0" l="0" r="0" t="0"/>
              <a:stretch/>
            </p:blipFill>
            <p:spPr>
              <a:xfrm>
                <a:off x="1238837" y="1100138"/>
                <a:ext cx="2697229" cy="3557587"/>
              </a:xfrm>
              <a:prstGeom prst="rect">
                <a:avLst/>
              </a:prstGeom>
              <a:noFill/>
              <a:ln>
                <a:noFill/>
              </a:ln>
            </p:spPr>
          </p:pic>
          <p:sp>
            <p:nvSpPr>
              <p:cNvPr id="556" name="Google Shape;556;p44"/>
              <p:cNvSpPr/>
              <p:nvPr/>
            </p:nvSpPr>
            <p:spPr>
              <a:xfrm>
                <a:off x="1577009" y="1296061"/>
                <a:ext cx="795000" cy="3117000"/>
              </a:xfrm>
              <a:prstGeom prst="rect">
                <a:avLst/>
              </a:prstGeom>
              <a:solidFill>
                <a:srgbClr val="FF000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Times New Roman"/>
                  <a:ea typeface="Times New Roman"/>
                  <a:cs typeface="Times New Roman"/>
                  <a:sym typeface="Times New Roman"/>
                </a:endParaRPr>
              </a:p>
            </p:txBody>
          </p:sp>
          <p:sp>
            <p:nvSpPr>
              <p:cNvPr id="557" name="Google Shape;557;p44"/>
              <p:cNvSpPr/>
              <p:nvPr/>
            </p:nvSpPr>
            <p:spPr>
              <a:xfrm>
                <a:off x="2358972" y="1296061"/>
                <a:ext cx="795000" cy="3117000"/>
              </a:xfrm>
              <a:prstGeom prst="rect">
                <a:avLst/>
              </a:prstGeom>
              <a:solidFill>
                <a:srgbClr val="00B05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Times New Roman"/>
                  <a:ea typeface="Times New Roman"/>
                  <a:cs typeface="Times New Roman"/>
                  <a:sym typeface="Times New Roman"/>
                </a:endParaRPr>
              </a:p>
            </p:txBody>
          </p:sp>
          <p:sp>
            <p:nvSpPr>
              <p:cNvPr id="558" name="Google Shape;558;p44"/>
              <p:cNvSpPr/>
              <p:nvPr/>
            </p:nvSpPr>
            <p:spPr>
              <a:xfrm>
                <a:off x="3154102" y="1296061"/>
                <a:ext cx="795000" cy="3117000"/>
              </a:xfrm>
              <a:prstGeom prst="rect">
                <a:avLst/>
              </a:prstGeom>
              <a:solidFill>
                <a:srgbClr val="0070C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Times New Roman"/>
                  <a:ea typeface="Times New Roman"/>
                  <a:cs typeface="Times New Roman"/>
                  <a:sym typeface="Times New Roman"/>
                </a:endParaRPr>
              </a:p>
            </p:txBody>
          </p:sp>
        </p:grpSp>
        <p:grpSp>
          <p:nvGrpSpPr>
            <p:cNvPr id="559" name="Google Shape;559;p44"/>
            <p:cNvGrpSpPr/>
            <p:nvPr/>
          </p:nvGrpSpPr>
          <p:grpSpPr>
            <a:xfrm>
              <a:off x="4740802" y="982957"/>
              <a:ext cx="2710265" cy="3557587"/>
              <a:chOff x="1238837" y="1100138"/>
              <a:chExt cx="2710265" cy="3557587"/>
            </a:xfrm>
          </p:grpSpPr>
          <p:pic>
            <p:nvPicPr>
              <p:cNvPr descr="Shape&#10;&#10;Description automatically generated with medium confidence" id="560" name="Google Shape;560;p44"/>
              <p:cNvPicPr preferRelativeResize="0"/>
              <p:nvPr/>
            </p:nvPicPr>
            <p:blipFill rotWithShape="1">
              <a:blip r:embed="rId3">
                <a:alphaModFix/>
              </a:blip>
              <a:srcRect b="0" l="0" r="0" t="0"/>
              <a:stretch/>
            </p:blipFill>
            <p:spPr>
              <a:xfrm>
                <a:off x="1238837" y="1100138"/>
                <a:ext cx="2697229" cy="3557587"/>
              </a:xfrm>
              <a:prstGeom prst="rect">
                <a:avLst/>
              </a:prstGeom>
              <a:noFill/>
              <a:ln>
                <a:noFill/>
              </a:ln>
            </p:spPr>
          </p:pic>
          <p:sp>
            <p:nvSpPr>
              <p:cNvPr id="561" name="Google Shape;561;p44"/>
              <p:cNvSpPr/>
              <p:nvPr/>
            </p:nvSpPr>
            <p:spPr>
              <a:xfrm>
                <a:off x="1577009" y="1296061"/>
                <a:ext cx="795000" cy="3117000"/>
              </a:xfrm>
              <a:prstGeom prst="rect">
                <a:avLst/>
              </a:prstGeom>
              <a:solidFill>
                <a:srgbClr val="FF000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Times New Roman"/>
                  <a:ea typeface="Times New Roman"/>
                  <a:cs typeface="Times New Roman"/>
                  <a:sym typeface="Times New Roman"/>
                </a:endParaRPr>
              </a:p>
            </p:txBody>
          </p:sp>
          <p:sp>
            <p:nvSpPr>
              <p:cNvPr id="562" name="Google Shape;562;p44"/>
              <p:cNvSpPr/>
              <p:nvPr/>
            </p:nvSpPr>
            <p:spPr>
              <a:xfrm>
                <a:off x="2358972" y="1296061"/>
                <a:ext cx="795000" cy="3117000"/>
              </a:xfrm>
              <a:prstGeom prst="rect">
                <a:avLst/>
              </a:prstGeom>
              <a:solidFill>
                <a:srgbClr val="00B05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Times New Roman"/>
                  <a:ea typeface="Times New Roman"/>
                  <a:cs typeface="Times New Roman"/>
                  <a:sym typeface="Times New Roman"/>
                </a:endParaRPr>
              </a:p>
            </p:txBody>
          </p:sp>
          <p:sp>
            <p:nvSpPr>
              <p:cNvPr id="563" name="Google Shape;563;p44"/>
              <p:cNvSpPr/>
              <p:nvPr/>
            </p:nvSpPr>
            <p:spPr>
              <a:xfrm>
                <a:off x="3154102" y="1296061"/>
                <a:ext cx="795000" cy="3117000"/>
              </a:xfrm>
              <a:prstGeom prst="rect">
                <a:avLst/>
              </a:prstGeom>
              <a:solidFill>
                <a:srgbClr val="0070C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Times New Roman"/>
                  <a:ea typeface="Times New Roman"/>
                  <a:cs typeface="Times New Roman"/>
                  <a:sym typeface="Times New Roman"/>
                </a:endParaRPr>
              </a:p>
            </p:txBody>
          </p:sp>
        </p:grpSp>
        <p:grpSp>
          <p:nvGrpSpPr>
            <p:cNvPr id="564" name="Google Shape;564;p44"/>
            <p:cNvGrpSpPr/>
            <p:nvPr/>
          </p:nvGrpSpPr>
          <p:grpSpPr>
            <a:xfrm>
              <a:off x="7792832" y="1007373"/>
              <a:ext cx="2710265" cy="3557587"/>
              <a:chOff x="1238837" y="1100138"/>
              <a:chExt cx="2710265" cy="3557587"/>
            </a:xfrm>
          </p:grpSpPr>
          <p:pic>
            <p:nvPicPr>
              <p:cNvPr descr="Shape&#10;&#10;Description automatically generated with medium confidence" id="565" name="Google Shape;565;p44"/>
              <p:cNvPicPr preferRelativeResize="0"/>
              <p:nvPr/>
            </p:nvPicPr>
            <p:blipFill rotWithShape="1">
              <a:blip r:embed="rId3">
                <a:alphaModFix/>
              </a:blip>
              <a:srcRect b="0" l="0" r="0" t="0"/>
              <a:stretch/>
            </p:blipFill>
            <p:spPr>
              <a:xfrm>
                <a:off x="1238837" y="1100138"/>
                <a:ext cx="2697229" cy="3557587"/>
              </a:xfrm>
              <a:prstGeom prst="rect">
                <a:avLst/>
              </a:prstGeom>
              <a:noFill/>
              <a:ln>
                <a:noFill/>
              </a:ln>
            </p:spPr>
          </p:pic>
          <p:sp>
            <p:nvSpPr>
              <p:cNvPr id="566" name="Google Shape;566;p44"/>
              <p:cNvSpPr/>
              <p:nvPr/>
            </p:nvSpPr>
            <p:spPr>
              <a:xfrm>
                <a:off x="1577009" y="1296061"/>
                <a:ext cx="795000" cy="3117000"/>
              </a:xfrm>
              <a:prstGeom prst="rect">
                <a:avLst/>
              </a:prstGeom>
              <a:solidFill>
                <a:srgbClr val="FF000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Times New Roman"/>
                  <a:ea typeface="Times New Roman"/>
                  <a:cs typeface="Times New Roman"/>
                  <a:sym typeface="Times New Roman"/>
                </a:endParaRPr>
              </a:p>
            </p:txBody>
          </p:sp>
          <p:sp>
            <p:nvSpPr>
              <p:cNvPr id="567" name="Google Shape;567;p44"/>
              <p:cNvSpPr/>
              <p:nvPr/>
            </p:nvSpPr>
            <p:spPr>
              <a:xfrm>
                <a:off x="2358972" y="1296061"/>
                <a:ext cx="795000" cy="3117000"/>
              </a:xfrm>
              <a:prstGeom prst="rect">
                <a:avLst/>
              </a:prstGeom>
              <a:solidFill>
                <a:srgbClr val="00B05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Times New Roman"/>
                  <a:ea typeface="Times New Roman"/>
                  <a:cs typeface="Times New Roman"/>
                  <a:sym typeface="Times New Roman"/>
                </a:endParaRPr>
              </a:p>
            </p:txBody>
          </p:sp>
          <p:sp>
            <p:nvSpPr>
              <p:cNvPr id="568" name="Google Shape;568;p44"/>
              <p:cNvSpPr/>
              <p:nvPr/>
            </p:nvSpPr>
            <p:spPr>
              <a:xfrm>
                <a:off x="3154102" y="1296061"/>
                <a:ext cx="795000" cy="3117000"/>
              </a:xfrm>
              <a:prstGeom prst="rect">
                <a:avLst/>
              </a:prstGeom>
              <a:solidFill>
                <a:srgbClr val="0070C0">
                  <a:alpha val="6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Times New Roman"/>
                  <a:ea typeface="Times New Roman"/>
                  <a:cs typeface="Times New Roman"/>
                  <a:sym typeface="Times New Roman"/>
                </a:endParaRPr>
              </a:p>
            </p:txBody>
          </p:sp>
        </p:grpSp>
        <p:cxnSp>
          <p:nvCxnSpPr>
            <p:cNvPr id="569" name="Google Shape;569;p44"/>
            <p:cNvCxnSpPr/>
            <p:nvPr/>
          </p:nvCxnSpPr>
          <p:spPr>
            <a:xfrm>
              <a:off x="4412421" y="530088"/>
              <a:ext cx="0" cy="3970800"/>
            </a:xfrm>
            <a:prstGeom prst="straightConnector1">
              <a:avLst/>
            </a:prstGeom>
            <a:noFill/>
            <a:ln cap="flat" cmpd="sng" w="57150">
              <a:solidFill>
                <a:schemeClr val="dk2"/>
              </a:solidFill>
              <a:prstDash val="solid"/>
              <a:miter lim="800000"/>
              <a:headEnd len="sm" w="sm" type="none"/>
              <a:tailEnd len="sm" w="sm" type="none"/>
            </a:ln>
          </p:spPr>
        </p:cxnSp>
        <p:sp>
          <p:nvSpPr>
            <p:cNvPr id="570" name="Google Shape;570;p44"/>
            <p:cNvSpPr txBox="1"/>
            <p:nvPr/>
          </p:nvSpPr>
          <p:spPr>
            <a:xfrm>
              <a:off x="2045144" y="426871"/>
              <a:ext cx="15078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Calibri"/>
                  <a:ea typeface="Calibri"/>
                  <a:cs typeface="Calibri"/>
                  <a:sym typeface="Calibri"/>
                </a:rPr>
                <a:t>(1) GROUND</a:t>
              </a:r>
              <a:endParaRPr/>
            </a:p>
          </p:txBody>
        </p:sp>
        <p:sp>
          <p:nvSpPr>
            <p:cNvPr id="571" name="Google Shape;571;p44"/>
            <p:cNvSpPr txBox="1"/>
            <p:nvPr/>
          </p:nvSpPr>
          <p:spPr>
            <a:xfrm>
              <a:off x="5211580" y="272983"/>
              <a:ext cx="20937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Calibri"/>
                  <a:ea typeface="Calibri"/>
                  <a:cs typeface="Calibri"/>
                  <a:sym typeface="Calibri"/>
                </a:rPr>
                <a:t>(2) FLIGHT</a:t>
              </a:r>
              <a:endParaRPr/>
            </a:p>
            <a:p>
              <a:pPr indent="0" lvl="0" marL="0" marR="0" rtl="0" algn="ctr">
                <a:spcBef>
                  <a:spcPts val="0"/>
                </a:spcBef>
                <a:spcAft>
                  <a:spcPts val="0"/>
                </a:spcAft>
                <a:buNone/>
              </a:pPr>
              <a:r>
                <a:rPr b="1" lang="en-US" sz="2000">
                  <a:solidFill>
                    <a:schemeClr val="dk1"/>
                  </a:solidFill>
                  <a:latin typeface="Calibri"/>
                  <a:ea typeface="Calibri"/>
                  <a:cs typeface="Calibri"/>
                  <a:sym typeface="Calibri"/>
                </a:rPr>
                <a:t>NO UV EXPOSURE</a:t>
              </a:r>
              <a:endParaRPr/>
            </a:p>
          </p:txBody>
        </p:sp>
        <p:sp>
          <p:nvSpPr>
            <p:cNvPr id="572" name="Google Shape;572;p44"/>
            <p:cNvSpPr txBox="1"/>
            <p:nvPr/>
          </p:nvSpPr>
          <p:spPr>
            <a:xfrm>
              <a:off x="7996230" y="266712"/>
              <a:ext cx="26286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Calibri"/>
                  <a:ea typeface="Calibri"/>
                  <a:cs typeface="Calibri"/>
                  <a:sym typeface="Calibri"/>
                </a:rPr>
                <a:t>(3) FLIGHT</a:t>
              </a:r>
              <a:endParaRPr/>
            </a:p>
            <a:p>
              <a:pPr indent="0" lvl="0" marL="0" marR="0" rtl="0" algn="ctr">
                <a:spcBef>
                  <a:spcPts val="0"/>
                </a:spcBef>
                <a:spcAft>
                  <a:spcPts val="0"/>
                </a:spcAft>
                <a:buNone/>
              </a:pPr>
              <a:r>
                <a:rPr b="1" lang="en-US" sz="2000">
                  <a:solidFill>
                    <a:schemeClr val="dk1"/>
                  </a:solidFill>
                  <a:latin typeface="Calibri"/>
                  <a:ea typeface="Calibri"/>
                  <a:cs typeface="Calibri"/>
                  <a:sym typeface="Calibri"/>
                </a:rPr>
                <a:t>PARTIAL UV EXPOSURE</a:t>
              </a:r>
              <a:endParaRPr/>
            </a:p>
          </p:txBody>
        </p:sp>
      </p:grpSp>
      <p:sp>
        <p:nvSpPr>
          <p:cNvPr id="573" name="Google Shape;573;p44"/>
          <p:cNvSpPr txBox="1"/>
          <p:nvPr/>
        </p:nvSpPr>
        <p:spPr>
          <a:xfrm>
            <a:off x="1773968" y="4472621"/>
            <a:ext cx="2219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Stressors:</a:t>
            </a:r>
            <a:r>
              <a:rPr lang="en-US" sz="1800">
                <a:solidFill>
                  <a:schemeClr val="dk1"/>
                </a:solidFill>
                <a:latin typeface="Calibri"/>
                <a:ea typeface="Calibri"/>
                <a:cs typeface="Calibri"/>
                <a:sym typeface="Calibri"/>
              </a:rPr>
              <a:t> Desiccation</a:t>
            </a:r>
            <a:endParaRPr/>
          </a:p>
        </p:txBody>
      </p:sp>
      <p:sp>
        <p:nvSpPr>
          <p:cNvPr id="574" name="Google Shape;574;p44"/>
          <p:cNvSpPr txBox="1"/>
          <p:nvPr/>
        </p:nvSpPr>
        <p:spPr>
          <a:xfrm>
            <a:off x="4870949" y="4472621"/>
            <a:ext cx="29439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Stressors:</a:t>
            </a:r>
            <a:r>
              <a:rPr lang="en-US" sz="1800">
                <a:solidFill>
                  <a:schemeClr val="dk1"/>
                </a:solidFill>
                <a:latin typeface="Calibri"/>
                <a:ea typeface="Calibri"/>
                <a:cs typeface="Calibri"/>
                <a:sym typeface="Calibri"/>
              </a:rPr>
              <a:t> Desiccation, low temperatures, low pressures, ionizing radiation</a:t>
            </a:r>
            <a:endParaRPr/>
          </a:p>
        </p:txBody>
      </p:sp>
      <p:sp>
        <p:nvSpPr>
          <p:cNvPr id="575" name="Google Shape;575;p44"/>
          <p:cNvSpPr txBox="1"/>
          <p:nvPr/>
        </p:nvSpPr>
        <p:spPr>
          <a:xfrm>
            <a:off x="7903299" y="4472621"/>
            <a:ext cx="29478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Stressors:</a:t>
            </a:r>
            <a:r>
              <a:rPr lang="en-US" sz="1800">
                <a:solidFill>
                  <a:schemeClr val="dk1"/>
                </a:solidFill>
                <a:latin typeface="Calibri"/>
                <a:ea typeface="Calibri"/>
                <a:cs typeface="Calibri"/>
                <a:sym typeface="Calibri"/>
              </a:rPr>
              <a:t> Desiccation, low temperatures, low pressures, ionizing radiation, UVA + UVB</a:t>
            </a:r>
            <a:endParaRPr/>
          </a:p>
        </p:txBody>
      </p:sp>
      <p:sp>
        <p:nvSpPr>
          <p:cNvPr id="576" name="Google Shape;576;p44"/>
          <p:cNvSpPr txBox="1"/>
          <p:nvPr/>
        </p:nvSpPr>
        <p:spPr>
          <a:xfrm>
            <a:off x="581434" y="5761250"/>
            <a:ext cx="11184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Comparing data from plates (1) vs (2)/(3) will tell us the effects of the stratosphere environment as a whole.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Comparing data from plates (2) vs (3) will isolate effects of UV exposure.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0" name="Shape 580"/>
        <p:cNvGrpSpPr/>
        <p:nvPr/>
      </p:nvGrpSpPr>
      <p:grpSpPr>
        <a:xfrm>
          <a:off x="0" y="0"/>
          <a:ext cx="0" cy="0"/>
          <a:chOff x="0" y="0"/>
          <a:chExt cx="0" cy="0"/>
        </a:xfrm>
      </p:grpSpPr>
      <p:sp>
        <p:nvSpPr>
          <p:cNvPr id="581" name="Google Shape;581;p45"/>
          <p:cNvSpPr txBox="1"/>
          <p:nvPr>
            <p:ph idx="12" type="sldNum"/>
          </p:nvPr>
        </p:nvSpPr>
        <p:spPr>
          <a:xfrm>
            <a:off x="9298167" y="644923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82" name="Google Shape;582;p45"/>
          <p:cNvSpPr/>
          <p:nvPr/>
        </p:nvSpPr>
        <p:spPr>
          <a:xfrm>
            <a:off x="1782775" y="1192696"/>
            <a:ext cx="9580606" cy="341632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lt1"/>
              </a:buClr>
              <a:buSzPts val="2400"/>
              <a:buFont typeface="Arial"/>
              <a:buChar char="•"/>
            </a:pPr>
            <a:r>
              <a:rPr lang="en-US" sz="2400">
                <a:solidFill>
                  <a:schemeClr val="lt1"/>
                </a:solidFill>
                <a:latin typeface="Calibri"/>
                <a:ea typeface="Calibri"/>
                <a:cs typeface="Calibri"/>
                <a:sym typeface="Calibri"/>
              </a:rPr>
              <a:t>10 weeks Summer 2020</a:t>
            </a:r>
            <a:endParaRPr/>
          </a:p>
          <a:p>
            <a:pPr indent="-285750" lvl="0" marL="285750" marR="0" rtl="0" algn="l">
              <a:spcBef>
                <a:spcPts val="0"/>
              </a:spcBef>
              <a:spcAft>
                <a:spcPts val="0"/>
              </a:spcAft>
              <a:buClr>
                <a:schemeClr val="lt1"/>
              </a:buClr>
              <a:buSzPts val="2400"/>
              <a:buFont typeface="Arial"/>
              <a:buChar char="•"/>
            </a:pPr>
            <a:r>
              <a:rPr lang="en-US" sz="2400">
                <a:solidFill>
                  <a:schemeClr val="lt1"/>
                </a:solidFill>
                <a:latin typeface="Calibri"/>
                <a:ea typeface="Calibri"/>
                <a:cs typeface="Calibri"/>
                <a:sym typeface="Calibri"/>
              </a:rPr>
              <a:t>10 Research Associates (RAs) + 2 staffers – 4 time zones </a:t>
            </a:r>
            <a:endParaRPr/>
          </a:p>
          <a:p>
            <a:pPr indent="-285750" lvl="0" marL="285750" marR="0" rtl="0" algn="l">
              <a:spcBef>
                <a:spcPts val="0"/>
              </a:spcBef>
              <a:spcAft>
                <a:spcPts val="0"/>
              </a:spcAft>
              <a:buClr>
                <a:schemeClr val="lt1"/>
              </a:buClr>
              <a:buSzPts val="2400"/>
              <a:buFont typeface="Arial"/>
              <a:buChar char="•"/>
            </a:pPr>
            <a:r>
              <a:rPr lang="en-US" sz="2400">
                <a:solidFill>
                  <a:schemeClr val="lt1"/>
                </a:solidFill>
                <a:latin typeface="Calibri"/>
                <a:ea typeface="Calibri"/>
                <a:cs typeface="Calibri"/>
                <a:sym typeface="Calibri"/>
              </a:rPr>
              <a:t>Upper division college students – Rising juniors/seniors</a:t>
            </a:r>
            <a:endParaRPr/>
          </a:p>
          <a:p>
            <a:pPr indent="-133350" lvl="0" marL="285750" marR="0" rtl="0" algn="l">
              <a:spcBef>
                <a:spcPts val="0"/>
              </a:spcBef>
              <a:spcAft>
                <a:spcPts val="0"/>
              </a:spcAft>
              <a:buClr>
                <a:schemeClr val="dk1"/>
              </a:buClr>
              <a:buSzPts val="2400"/>
              <a:buFont typeface="Arial"/>
              <a:buNone/>
            </a:pPr>
            <a:r>
              <a:t/>
            </a:r>
            <a:endParaRPr sz="2400">
              <a:solidFill>
                <a:schemeClr val="lt1"/>
              </a:solidFill>
              <a:latin typeface="Calibri"/>
              <a:ea typeface="Calibri"/>
              <a:cs typeface="Calibri"/>
              <a:sym typeface="Calibri"/>
            </a:endParaRPr>
          </a:p>
          <a:p>
            <a:pPr indent="-285750" lvl="1" marL="74295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Individual research project with individual NASA Ames Mentors</a:t>
            </a:r>
            <a:endParaRPr/>
          </a:p>
          <a:p>
            <a:pPr indent="-285750" lvl="1" marL="74295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Group project requirement – student driven</a:t>
            </a:r>
            <a:endParaRPr/>
          </a:p>
          <a:p>
            <a:pPr indent="-171450" lvl="0" marL="285750" marR="0" rtl="0" algn="l">
              <a:spcBef>
                <a:spcPts val="0"/>
              </a:spcBef>
              <a:spcAft>
                <a:spcPts val="0"/>
              </a:spcAft>
              <a:buClr>
                <a:schemeClr val="dk1"/>
              </a:buClr>
              <a:buSzPts val="1800"/>
              <a:buFont typeface="Arial"/>
              <a:buNone/>
            </a:pPr>
            <a:r>
              <a:t/>
            </a:r>
            <a:endParaRPr sz="1800">
              <a:solidFill>
                <a:schemeClr val="lt1"/>
              </a:solidFill>
              <a:latin typeface="Calibri"/>
              <a:ea typeface="Calibri"/>
              <a:cs typeface="Calibri"/>
              <a:sym typeface="Calibri"/>
            </a:endParaRPr>
          </a:p>
          <a:p>
            <a:pPr indent="0" lvl="1" marL="457200" marR="0" rtl="0" algn="l">
              <a:spcBef>
                <a:spcPts val="0"/>
              </a:spcBef>
              <a:spcAft>
                <a:spcPts val="0"/>
              </a:spcAft>
              <a:buNone/>
            </a:pPr>
            <a:r>
              <a:t/>
            </a:r>
            <a:endParaRPr b="0" i="0" sz="1800" u="none" cap="none" strike="noStrike">
              <a:solidFill>
                <a:schemeClr val="lt1"/>
              </a:solidFill>
              <a:latin typeface="Calibri"/>
              <a:ea typeface="Calibri"/>
              <a:cs typeface="Calibri"/>
              <a:sym typeface="Calibri"/>
            </a:endParaRPr>
          </a:p>
          <a:p>
            <a:pPr indent="0" lvl="1" marL="457200" marR="0" rtl="0" algn="l">
              <a:spcBef>
                <a:spcPts val="0"/>
              </a:spcBef>
              <a:spcAft>
                <a:spcPts val="0"/>
              </a:spcAft>
              <a:buNone/>
            </a:pPr>
            <a:r>
              <a:t/>
            </a:r>
            <a:endParaRPr b="0" i="0" sz="1800" u="none" cap="none" strike="noStrike">
              <a:solidFill>
                <a:schemeClr val="lt1"/>
              </a:solidFill>
              <a:latin typeface="Calibri"/>
              <a:ea typeface="Calibri"/>
              <a:cs typeface="Calibri"/>
              <a:sym typeface="Calibri"/>
            </a:endParaRPr>
          </a:p>
          <a:p>
            <a:pPr indent="-171450" lvl="2" marL="1200150" marR="0" rtl="0" algn="l">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3" name="Google Shape;583;p45"/>
          <p:cNvSpPr txBox="1"/>
          <p:nvPr>
            <p:ph type="title"/>
          </p:nvPr>
        </p:nvSpPr>
        <p:spPr>
          <a:xfrm>
            <a:off x="1534525" y="366639"/>
            <a:ext cx="9524056" cy="750959"/>
          </a:xfrm>
          <a:prstGeom prst="rect">
            <a:avLst/>
          </a:prstGeom>
          <a:noFill/>
          <a:ln>
            <a:noFill/>
          </a:ln>
        </p:spPr>
        <p:txBody>
          <a:bodyPr anchorCtr="0" anchor="ctr" bIns="9125" lIns="9125" spcFirstLastPara="1" rIns="9125" wrap="square" tIns="9125">
            <a:spAutoFit/>
          </a:bodyPr>
          <a:lstStyle/>
          <a:p>
            <a:pPr indent="0" lvl="0" marL="0" rtl="0" algn="ctr">
              <a:lnSpc>
                <a:spcPct val="85000"/>
              </a:lnSpc>
              <a:spcBef>
                <a:spcPts val="0"/>
              </a:spcBef>
              <a:spcAft>
                <a:spcPts val="0"/>
              </a:spcAft>
              <a:buClr>
                <a:srgbClr val="FF954F"/>
              </a:buClr>
              <a:buSzPts val="2800"/>
              <a:buFont typeface="Arial"/>
              <a:buNone/>
            </a:pPr>
            <a:r>
              <a:rPr b="1" lang="en-US" sz="2800">
                <a:latin typeface="Arial"/>
                <a:ea typeface="Arial"/>
                <a:cs typeface="Arial"/>
                <a:sym typeface="Arial"/>
              </a:rPr>
              <a:t>NASA Space Life Sciences Training Program</a:t>
            </a:r>
            <a:br>
              <a:rPr b="1" lang="en-US" sz="2800">
                <a:latin typeface="Arial"/>
                <a:ea typeface="Arial"/>
                <a:cs typeface="Arial"/>
                <a:sym typeface="Arial"/>
              </a:rPr>
            </a:br>
            <a:r>
              <a:rPr b="1" lang="en-US" sz="2800">
                <a:latin typeface="Arial"/>
                <a:ea typeface="Arial"/>
                <a:cs typeface="Arial"/>
                <a:sym typeface="Arial"/>
              </a:rPr>
              <a:t>SLSTP 2020  </a:t>
            </a:r>
            <a:r>
              <a:rPr b="1" lang="en-US" sz="2800">
                <a:solidFill>
                  <a:srgbClr val="FFFF00"/>
                </a:solidFill>
                <a:latin typeface="Arial"/>
                <a:ea typeface="Arial"/>
                <a:cs typeface="Arial"/>
                <a:sym typeface="Arial"/>
              </a:rPr>
              <a:t>VIRTUAL</a:t>
            </a:r>
            <a:r>
              <a:rPr b="1" lang="en-US" sz="2800">
                <a:highlight>
                  <a:srgbClr val="FFFF00"/>
                </a:highlight>
                <a:latin typeface="Arial"/>
                <a:ea typeface="Arial"/>
                <a:cs typeface="Arial"/>
                <a:sym typeface="Arial"/>
              </a:rPr>
              <a:t> </a:t>
            </a:r>
            <a:r>
              <a:rPr b="1" lang="en-US" sz="2800">
                <a:latin typeface="Arial"/>
                <a:ea typeface="Arial"/>
                <a:cs typeface="Arial"/>
                <a:sym typeface="Arial"/>
              </a:rPr>
              <a:t> </a:t>
            </a:r>
            <a:endParaRPr/>
          </a:p>
        </p:txBody>
      </p:sp>
      <p:pic>
        <p:nvPicPr>
          <p:cNvPr descr="/var/folders/yd/7ltb1_hx2918w2pg9twmnhdc0000gp/T/com.microsoft.Word/WebArchiveCopyPasteTempFiles/nasa_slstp_logo_400x400.png" id="584" name="Google Shape;584;p45"/>
          <p:cNvPicPr preferRelativeResize="0"/>
          <p:nvPr/>
        </p:nvPicPr>
        <p:blipFill rotWithShape="1">
          <a:blip r:embed="rId3">
            <a:alphaModFix/>
          </a:blip>
          <a:srcRect b="10662" l="10449" r="10443" t="10875"/>
          <a:stretch/>
        </p:blipFill>
        <p:spPr>
          <a:xfrm>
            <a:off x="10669767" y="67886"/>
            <a:ext cx="1182710" cy="116456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9" name="Shape 589"/>
        <p:cNvGrpSpPr/>
        <p:nvPr/>
      </p:nvGrpSpPr>
      <p:grpSpPr>
        <a:xfrm>
          <a:off x="0" y="0"/>
          <a:ext cx="0" cy="0"/>
          <a:chOff x="0" y="0"/>
          <a:chExt cx="0" cy="0"/>
        </a:xfrm>
      </p:grpSpPr>
      <p:sp>
        <p:nvSpPr>
          <p:cNvPr id="590" name="Google Shape;590;p46"/>
          <p:cNvSpPr txBox="1"/>
          <p:nvPr>
            <p:ph type="title"/>
          </p:nvPr>
        </p:nvSpPr>
        <p:spPr>
          <a:xfrm>
            <a:off x="343057" y="264979"/>
            <a:ext cx="11505886" cy="64633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954E"/>
              </a:buClr>
              <a:buSzPts val="4000"/>
              <a:buFont typeface="Arial"/>
              <a:buNone/>
            </a:pPr>
            <a:r>
              <a:rPr lang="en-US"/>
              <a:t>SLSTP 2020 Cohort</a:t>
            </a:r>
            <a:endParaRPr/>
          </a:p>
        </p:txBody>
      </p:sp>
      <p:pic>
        <p:nvPicPr>
          <p:cNvPr id="591" name="Google Shape;591;p46"/>
          <p:cNvPicPr preferRelativeResize="0"/>
          <p:nvPr/>
        </p:nvPicPr>
        <p:blipFill rotWithShape="1">
          <a:blip r:embed="rId3">
            <a:alphaModFix/>
          </a:blip>
          <a:srcRect b="0" l="0" r="0" t="0"/>
          <a:stretch/>
        </p:blipFill>
        <p:spPr>
          <a:xfrm>
            <a:off x="1686848" y="740838"/>
            <a:ext cx="9186863" cy="6478159"/>
          </a:xfrm>
          <a:prstGeom prst="rect">
            <a:avLst/>
          </a:prstGeom>
          <a:noFill/>
          <a:ln>
            <a:noFill/>
          </a:ln>
        </p:spPr>
      </p:pic>
      <p:cxnSp>
        <p:nvCxnSpPr>
          <p:cNvPr id="592" name="Google Shape;592;p46"/>
          <p:cNvCxnSpPr/>
          <p:nvPr/>
        </p:nvCxnSpPr>
        <p:spPr>
          <a:xfrm rot="10800000">
            <a:off x="2935237" y="2118546"/>
            <a:ext cx="0" cy="385763"/>
          </a:xfrm>
          <a:prstGeom prst="straightConnector1">
            <a:avLst/>
          </a:prstGeom>
          <a:noFill/>
          <a:ln cap="flat" cmpd="sng" w="44450">
            <a:solidFill>
              <a:srgbClr val="FFF0EA"/>
            </a:solidFill>
            <a:prstDash val="solid"/>
            <a:round/>
            <a:headEnd len="sm" w="sm" type="none"/>
            <a:tailEnd len="sm" w="sm" type="none"/>
          </a:ln>
        </p:spPr>
      </p:cxnSp>
      <p:sp>
        <p:nvSpPr>
          <p:cNvPr id="593" name="Google Shape;593;p46"/>
          <p:cNvSpPr txBox="1"/>
          <p:nvPr/>
        </p:nvSpPr>
        <p:spPr>
          <a:xfrm>
            <a:off x="2907278" y="1766427"/>
            <a:ext cx="769677" cy="369332"/>
          </a:xfrm>
          <a:prstGeom prst="rect">
            <a:avLst/>
          </a:prstGeom>
          <a:solidFill>
            <a:srgbClr val="79A0CD"/>
          </a:solid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0EA"/>
              </a:buClr>
              <a:buSzPts val="1800"/>
              <a:buFont typeface="Calibri"/>
              <a:buNone/>
            </a:pPr>
            <a:r>
              <a:rPr b="0" i="0" lang="en-US" sz="1800" u="none" cap="none" strike="noStrike">
                <a:solidFill>
                  <a:srgbClr val="FFF0EA"/>
                </a:solidFill>
                <a:latin typeface="Calibri"/>
                <a:ea typeface="Calibri"/>
                <a:cs typeface="Calibri"/>
                <a:sym typeface="Calibri"/>
              </a:rPr>
              <a:t>Jerika</a:t>
            </a:r>
            <a:endParaRPr sz="1800">
              <a:solidFill>
                <a:schemeClr val="dk1"/>
              </a:solidFill>
              <a:latin typeface="Calibri"/>
              <a:ea typeface="Calibri"/>
              <a:cs typeface="Calibri"/>
              <a:sym typeface="Calibri"/>
            </a:endParaRPr>
          </a:p>
        </p:txBody>
      </p:sp>
      <p:cxnSp>
        <p:nvCxnSpPr>
          <p:cNvPr id="594" name="Google Shape;594;p46"/>
          <p:cNvCxnSpPr/>
          <p:nvPr/>
        </p:nvCxnSpPr>
        <p:spPr>
          <a:xfrm rot="10800000">
            <a:off x="3139413" y="3385376"/>
            <a:ext cx="0" cy="385763"/>
          </a:xfrm>
          <a:prstGeom prst="straightConnector1">
            <a:avLst/>
          </a:prstGeom>
          <a:noFill/>
          <a:ln cap="flat" cmpd="sng" w="44450">
            <a:solidFill>
              <a:srgbClr val="FFF0EA"/>
            </a:solidFill>
            <a:prstDash val="solid"/>
            <a:round/>
            <a:headEnd len="sm" w="sm" type="none"/>
            <a:tailEnd len="sm" w="sm" type="none"/>
          </a:ln>
        </p:spPr>
      </p:cxnSp>
      <p:sp>
        <p:nvSpPr>
          <p:cNvPr id="595" name="Google Shape;595;p46"/>
          <p:cNvSpPr txBox="1"/>
          <p:nvPr/>
        </p:nvSpPr>
        <p:spPr>
          <a:xfrm>
            <a:off x="3104807" y="3046605"/>
            <a:ext cx="814387" cy="369332"/>
          </a:xfrm>
          <a:prstGeom prst="rect">
            <a:avLst/>
          </a:prstGeom>
          <a:solidFill>
            <a:srgbClr val="79A0CD"/>
          </a:solid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0EA"/>
              </a:buClr>
              <a:buSzPts val="1800"/>
              <a:buFont typeface="Calibri"/>
              <a:buNone/>
            </a:pPr>
            <a:r>
              <a:rPr b="0" i="0" lang="en-US" sz="1800" u="none" cap="none" strike="noStrike">
                <a:solidFill>
                  <a:srgbClr val="FFF0EA"/>
                </a:solidFill>
                <a:latin typeface="Calibri"/>
                <a:ea typeface="Calibri"/>
                <a:cs typeface="Calibri"/>
                <a:sym typeface="Calibri"/>
              </a:rPr>
              <a:t>Philip</a:t>
            </a:r>
            <a:endParaRPr sz="1800">
              <a:solidFill>
                <a:schemeClr val="dk1"/>
              </a:solidFill>
              <a:latin typeface="Calibri"/>
              <a:ea typeface="Calibri"/>
              <a:cs typeface="Calibri"/>
              <a:sym typeface="Calibri"/>
            </a:endParaRPr>
          </a:p>
        </p:txBody>
      </p:sp>
      <p:cxnSp>
        <p:nvCxnSpPr>
          <p:cNvPr id="596" name="Google Shape;596;p46"/>
          <p:cNvCxnSpPr/>
          <p:nvPr/>
        </p:nvCxnSpPr>
        <p:spPr>
          <a:xfrm rot="10800000">
            <a:off x="4872757" y="3046605"/>
            <a:ext cx="0" cy="385763"/>
          </a:xfrm>
          <a:prstGeom prst="straightConnector1">
            <a:avLst/>
          </a:prstGeom>
          <a:noFill/>
          <a:ln cap="flat" cmpd="sng" w="44450">
            <a:solidFill>
              <a:srgbClr val="FFF0EA"/>
            </a:solidFill>
            <a:prstDash val="solid"/>
            <a:round/>
            <a:headEnd len="sm" w="sm" type="none"/>
            <a:tailEnd len="sm" w="sm" type="none"/>
          </a:ln>
        </p:spPr>
      </p:cxnSp>
      <p:sp>
        <p:nvSpPr>
          <p:cNvPr id="597" name="Google Shape;597;p46"/>
          <p:cNvSpPr txBox="1"/>
          <p:nvPr/>
        </p:nvSpPr>
        <p:spPr>
          <a:xfrm>
            <a:off x="4846335" y="2713558"/>
            <a:ext cx="629173" cy="369332"/>
          </a:xfrm>
          <a:prstGeom prst="rect">
            <a:avLst/>
          </a:prstGeom>
          <a:solidFill>
            <a:srgbClr val="79A0CD"/>
          </a:solid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0EA"/>
              </a:buClr>
              <a:buSzPts val="1800"/>
              <a:buFont typeface="Calibri"/>
              <a:buNone/>
            </a:pPr>
            <a:r>
              <a:rPr b="0" i="0" lang="en-US" sz="1800" u="none" cap="none" strike="noStrike">
                <a:solidFill>
                  <a:srgbClr val="FFF0EA"/>
                </a:solidFill>
                <a:latin typeface="Calibri"/>
                <a:ea typeface="Calibri"/>
                <a:cs typeface="Calibri"/>
                <a:sym typeface="Calibri"/>
              </a:rPr>
              <a:t>Ama</a:t>
            </a:r>
            <a:endParaRPr sz="1800">
              <a:solidFill>
                <a:schemeClr val="dk1"/>
              </a:solidFill>
              <a:latin typeface="Calibri"/>
              <a:ea typeface="Calibri"/>
              <a:cs typeface="Calibri"/>
              <a:sym typeface="Calibri"/>
            </a:endParaRPr>
          </a:p>
        </p:txBody>
      </p:sp>
      <p:cxnSp>
        <p:nvCxnSpPr>
          <p:cNvPr id="598" name="Google Shape;598;p46"/>
          <p:cNvCxnSpPr/>
          <p:nvPr/>
        </p:nvCxnSpPr>
        <p:spPr>
          <a:xfrm rot="10800000">
            <a:off x="6449961" y="1604710"/>
            <a:ext cx="0" cy="385763"/>
          </a:xfrm>
          <a:prstGeom prst="straightConnector1">
            <a:avLst/>
          </a:prstGeom>
          <a:noFill/>
          <a:ln cap="flat" cmpd="sng" w="44450">
            <a:solidFill>
              <a:srgbClr val="FFF0EA"/>
            </a:solidFill>
            <a:prstDash val="solid"/>
            <a:round/>
            <a:headEnd len="sm" w="sm" type="none"/>
            <a:tailEnd len="sm" w="sm" type="none"/>
          </a:ln>
        </p:spPr>
      </p:cxnSp>
      <p:sp>
        <p:nvSpPr>
          <p:cNvPr id="599" name="Google Shape;599;p46"/>
          <p:cNvSpPr txBox="1"/>
          <p:nvPr/>
        </p:nvSpPr>
        <p:spPr>
          <a:xfrm>
            <a:off x="6423025" y="1310622"/>
            <a:ext cx="619923" cy="369332"/>
          </a:xfrm>
          <a:prstGeom prst="rect">
            <a:avLst/>
          </a:prstGeom>
          <a:solidFill>
            <a:srgbClr val="79A0CD"/>
          </a:solid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0EA"/>
              </a:buClr>
              <a:buSzPts val="1800"/>
              <a:buFont typeface="Calibri"/>
              <a:buNone/>
            </a:pPr>
            <a:r>
              <a:rPr b="0" i="0" lang="en-US" sz="1800" u="none" cap="none" strike="noStrike">
                <a:solidFill>
                  <a:srgbClr val="FFF0EA"/>
                </a:solidFill>
                <a:latin typeface="Calibri"/>
                <a:ea typeface="Calibri"/>
                <a:cs typeface="Calibri"/>
                <a:sym typeface="Calibri"/>
              </a:rPr>
              <a:t>Ben</a:t>
            </a:r>
            <a:endParaRPr sz="1800">
              <a:solidFill>
                <a:schemeClr val="dk1"/>
              </a:solidFill>
              <a:latin typeface="Calibri"/>
              <a:ea typeface="Calibri"/>
              <a:cs typeface="Calibri"/>
              <a:sym typeface="Calibri"/>
            </a:endParaRPr>
          </a:p>
        </p:txBody>
      </p:sp>
      <p:cxnSp>
        <p:nvCxnSpPr>
          <p:cNvPr id="600" name="Google Shape;600;p46"/>
          <p:cNvCxnSpPr/>
          <p:nvPr/>
        </p:nvCxnSpPr>
        <p:spPr>
          <a:xfrm rot="10800000">
            <a:off x="7039900" y="1985864"/>
            <a:ext cx="0" cy="385763"/>
          </a:xfrm>
          <a:prstGeom prst="straightConnector1">
            <a:avLst/>
          </a:prstGeom>
          <a:noFill/>
          <a:ln cap="flat" cmpd="sng" w="44450">
            <a:solidFill>
              <a:srgbClr val="FFF0EA"/>
            </a:solidFill>
            <a:prstDash val="solid"/>
            <a:round/>
            <a:headEnd len="sm" w="sm" type="none"/>
            <a:tailEnd len="sm" w="sm" type="none"/>
          </a:ln>
        </p:spPr>
      </p:cxnSp>
      <p:sp>
        <p:nvSpPr>
          <p:cNvPr id="601" name="Google Shape;601;p46"/>
          <p:cNvSpPr txBox="1"/>
          <p:nvPr/>
        </p:nvSpPr>
        <p:spPr>
          <a:xfrm>
            <a:off x="7019066" y="1707058"/>
            <a:ext cx="863195" cy="369332"/>
          </a:xfrm>
          <a:prstGeom prst="rect">
            <a:avLst/>
          </a:prstGeom>
          <a:solidFill>
            <a:srgbClr val="79A0CD"/>
          </a:solid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0EA"/>
              </a:buClr>
              <a:buSzPts val="1800"/>
              <a:buFont typeface="Calibri"/>
              <a:buNone/>
            </a:pPr>
            <a:r>
              <a:rPr b="0" i="0" lang="en-US" sz="1800" u="none" cap="none" strike="noStrike">
                <a:solidFill>
                  <a:srgbClr val="FFF0EA"/>
                </a:solidFill>
                <a:latin typeface="Calibri"/>
                <a:ea typeface="Calibri"/>
                <a:cs typeface="Calibri"/>
                <a:sym typeface="Calibri"/>
              </a:rPr>
              <a:t>Simon</a:t>
            </a:r>
            <a:endParaRPr sz="1800">
              <a:solidFill>
                <a:schemeClr val="dk1"/>
              </a:solidFill>
              <a:latin typeface="Calibri"/>
              <a:ea typeface="Calibri"/>
              <a:cs typeface="Calibri"/>
              <a:sym typeface="Calibri"/>
            </a:endParaRPr>
          </a:p>
        </p:txBody>
      </p:sp>
      <p:cxnSp>
        <p:nvCxnSpPr>
          <p:cNvPr id="602" name="Google Shape;602;p46"/>
          <p:cNvCxnSpPr/>
          <p:nvPr/>
        </p:nvCxnSpPr>
        <p:spPr>
          <a:xfrm rot="10800000">
            <a:off x="7268507" y="2915226"/>
            <a:ext cx="0" cy="385763"/>
          </a:xfrm>
          <a:prstGeom prst="straightConnector1">
            <a:avLst/>
          </a:prstGeom>
          <a:noFill/>
          <a:ln cap="flat" cmpd="sng" w="44450">
            <a:solidFill>
              <a:srgbClr val="FFF0EA"/>
            </a:solidFill>
            <a:prstDash val="solid"/>
            <a:round/>
            <a:headEnd len="sm" w="sm" type="none"/>
            <a:tailEnd len="sm" w="sm" type="none"/>
          </a:ln>
        </p:spPr>
      </p:cxnSp>
      <p:sp>
        <p:nvSpPr>
          <p:cNvPr id="603" name="Google Shape;603;p46"/>
          <p:cNvSpPr txBox="1"/>
          <p:nvPr/>
        </p:nvSpPr>
        <p:spPr>
          <a:xfrm>
            <a:off x="7239793" y="2577793"/>
            <a:ext cx="596719" cy="369332"/>
          </a:xfrm>
          <a:prstGeom prst="rect">
            <a:avLst/>
          </a:prstGeom>
          <a:solidFill>
            <a:srgbClr val="79A0CD"/>
          </a:solid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0EA"/>
              </a:buClr>
              <a:buSzPts val="1800"/>
              <a:buFont typeface="Calibri"/>
              <a:buNone/>
            </a:pPr>
            <a:r>
              <a:rPr b="0" i="0" lang="en-US" sz="1800" u="none" cap="none" strike="noStrike">
                <a:solidFill>
                  <a:srgbClr val="FFF0EA"/>
                </a:solidFill>
                <a:latin typeface="Calibri"/>
                <a:ea typeface="Calibri"/>
                <a:cs typeface="Calibri"/>
                <a:sym typeface="Calibri"/>
              </a:rPr>
              <a:t>Avi</a:t>
            </a:r>
            <a:endParaRPr sz="1800">
              <a:solidFill>
                <a:schemeClr val="dk1"/>
              </a:solidFill>
              <a:latin typeface="Calibri"/>
              <a:ea typeface="Calibri"/>
              <a:cs typeface="Calibri"/>
              <a:sym typeface="Calibri"/>
            </a:endParaRPr>
          </a:p>
        </p:txBody>
      </p:sp>
      <p:cxnSp>
        <p:nvCxnSpPr>
          <p:cNvPr id="604" name="Google Shape;604;p46"/>
          <p:cNvCxnSpPr/>
          <p:nvPr/>
        </p:nvCxnSpPr>
        <p:spPr>
          <a:xfrm rot="10800000">
            <a:off x="7929889" y="2238945"/>
            <a:ext cx="0" cy="385763"/>
          </a:xfrm>
          <a:prstGeom prst="straightConnector1">
            <a:avLst/>
          </a:prstGeom>
          <a:noFill/>
          <a:ln cap="flat" cmpd="sng" w="44450">
            <a:solidFill>
              <a:srgbClr val="FFF0EA"/>
            </a:solidFill>
            <a:prstDash val="solid"/>
            <a:round/>
            <a:headEnd len="sm" w="sm" type="none"/>
            <a:tailEnd len="sm" w="sm" type="none"/>
          </a:ln>
        </p:spPr>
      </p:cxnSp>
      <p:sp>
        <p:nvSpPr>
          <p:cNvPr id="605" name="Google Shape;605;p46"/>
          <p:cNvSpPr txBox="1"/>
          <p:nvPr/>
        </p:nvSpPr>
        <p:spPr>
          <a:xfrm>
            <a:off x="7904292" y="1930902"/>
            <a:ext cx="863195" cy="369332"/>
          </a:xfrm>
          <a:prstGeom prst="rect">
            <a:avLst/>
          </a:prstGeom>
          <a:solidFill>
            <a:srgbClr val="79A0CD"/>
          </a:solid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0EA"/>
              </a:buClr>
              <a:buSzPts val="1800"/>
              <a:buFont typeface="Calibri"/>
              <a:buNone/>
            </a:pPr>
            <a:r>
              <a:rPr b="0" i="0" lang="en-US" sz="1800" u="none" cap="none" strike="noStrike">
                <a:solidFill>
                  <a:srgbClr val="FFF0EA"/>
                </a:solidFill>
                <a:latin typeface="Calibri"/>
                <a:ea typeface="Calibri"/>
                <a:cs typeface="Calibri"/>
                <a:sym typeface="Calibri"/>
              </a:rPr>
              <a:t>Finsam</a:t>
            </a:r>
            <a:endParaRPr sz="1800">
              <a:solidFill>
                <a:schemeClr val="dk1"/>
              </a:solidFill>
              <a:latin typeface="Calibri"/>
              <a:ea typeface="Calibri"/>
              <a:cs typeface="Calibri"/>
              <a:sym typeface="Calibri"/>
            </a:endParaRPr>
          </a:p>
        </p:txBody>
      </p:sp>
      <p:cxnSp>
        <p:nvCxnSpPr>
          <p:cNvPr id="606" name="Google Shape;606;p46"/>
          <p:cNvCxnSpPr/>
          <p:nvPr/>
        </p:nvCxnSpPr>
        <p:spPr>
          <a:xfrm rot="10800000">
            <a:off x="7535208" y="3982031"/>
            <a:ext cx="0" cy="385763"/>
          </a:xfrm>
          <a:prstGeom prst="straightConnector1">
            <a:avLst/>
          </a:prstGeom>
          <a:noFill/>
          <a:ln cap="flat" cmpd="sng" w="44450">
            <a:solidFill>
              <a:srgbClr val="FFF0EA"/>
            </a:solidFill>
            <a:prstDash val="solid"/>
            <a:round/>
            <a:headEnd len="sm" w="sm" type="none"/>
            <a:tailEnd len="sm" w="sm" type="none"/>
          </a:ln>
        </p:spPr>
      </p:cxnSp>
      <p:sp>
        <p:nvSpPr>
          <p:cNvPr id="607" name="Google Shape;607;p46"/>
          <p:cNvSpPr txBox="1"/>
          <p:nvPr/>
        </p:nvSpPr>
        <p:spPr>
          <a:xfrm>
            <a:off x="7498236" y="3616026"/>
            <a:ext cx="596719" cy="369332"/>
          </a:xfrm>
          <a:prstGeom prst="rect">
            <a:avLst/>
          </a:prstGeom>
          <a:solidFill>
            <a:srgbClr val="79A0CD"/>
          </a:solid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0EA"/>
              </a:buClr>
              <a:buSzPts val="1800"/>
              <a:buFont typeface="Calibri"/>
              <a:buNone/>
            </a:pPr>
            <a:r>
              <a:rPr b="0" i="0" lang="en-US" sz="1800" u="none" cap="none" strike="noStrike">
                <a:solidFill>
                  <a:srgbClr val="FFF0EA"/>
                </a:solidFill>
                <a:latin typeface="Calibri"/>
                <a:ea typeface="Calibri"/>
                <a:cs typeface="Calibri"/>
                <a:sym typeface="Calibri"/>
              </a:rPr>
              <a:t>Ada</a:t>
            </a:r>
            <a:endParaRPr sz="1800">
              <a:solidFill>
                <a:schemeClr val="dk1"/>
              </a:solidFill>
              <a:latin typeface="Calibri"/>
              <a:ea typeface="Calibri"/>
              <a:cs typeface="Calibri"/>
              <a:sym typeface="Calibri"/>
            </a:endParaRPr>
          </a:p>
        </p:txBody>
      </p:sp>
      <p:cxnSp>
        <p:nvCxnSpPr>
          <p:cNvPr id="608" name="Google Shape;608;p46"/>
          <p:cNvCxnSpPr/>
          <p:nvPr/>
        </p:nvCxnSpPr>
        <p:spPr>
          <a:xfrm rot="10800000">
            <a:off x="7787623" y="4363038"/>
            <a:ext cx="0" cy="385763"/>
          </a:xfrm>
          <a:prstGeom prst="straightConnector1">
            <a:avLst/>
          </a:prstGeom>
          <a:noFill/>
          <a:ln cap="flat" cmpd="sng" w="44450">
            <a:solidFill>
              <a:srgbClr val="FFF0EA"/>
            </a:solidFill>
            <a:prstDash val="solid"/>
            <a:round/>
            <a:headEnd len="sm" w="sm" type="none"/>
            <a:tailEnd len="sm" w="sm" type="none"/>
          </a:ln>
        </p:spPr>
      </p:cxnSp>
      <p:sp>
        <p:nvSpPr>
          <p:cNvPr id="609" name="Google Shape;609;p46"/>
          <p:cNvSpPr txBox="1"/>
          <p:nvPr/>
        </p:nvSpPr>
        <p:spPr>
          <a:xfrm>
            <a:off x="7751271" y="4054413"/>
            <a:ext cx="973451" cy="369332"/>
          </a:xfrm>
          <a:prstGeom prst="rect">
            <a:avLst/>
          </a:prstGeom>
          <a:solidFill>
            <a:srgbClr val="79A0CD"/>
          </a:solid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0EA"/>
              </a:buClr>
              <a:buSzPts val="1800"/>
              <a:buFont typeface="Calibri"/>
              <a:buNone/>
            </a:pPr>
            <a:r>
              <a:rPr b="0" i="0" lang="en-US" sz="1800" u="none" cap="none" strike="noStrike">
                <a:solidFill>
                  <a:srgbClr val="FFF0EA"/>
                </a:solidFill>
                <a:latin typeface="Calibri"/>
                <a:ea typeface="Calibri"/>
                <a:cs typeface="Calibri"/>
                <a:sym typeface="Calibri"/>
              </a:rPr>
              <a:t>Amanda</a:t>
            </a:r>
            <a:endParaRPr sz="1800">
              <a:solidFill>
                <a:schemeClr val="dk1"/>
              </a:solidFill>
              <a:latin typeface="Calibri"/>
              <a:ea typeface="Calibri"/>
              <a:cs typeface="Calibri"/>
              <a:sym typeface="Calibri"/>
            </a:endParaRPr>
          </a:p>
        </p:txBody>
      </p:sp>
      <p:cxnSp>
        <p:nvCxnSpPr>
          <p:cNvPr id="610" name="Google Shape;610;p46"/>
          <p:cNvCxnSpPr/>
          <p:nvPr/>
        </p:nvCxnSpPr>
        <p:spPr>
          <a:xfrm rot="10800000">
            <a:off x="9159208" y="2245421"/>
            <a:ext cx="0" cy="385763"/>
          </a:xfrm>
          <a:prstGeom prst="straightConnector1">
            <a:avLst/>
          </a:prstGeom>
          <a:noFill/>
          <a:ln cap="flat" cmpd="sng" w="44450">
            <a:solidFill>
              <a:srgbClr val="FFF0EA"/>
            </a:solidFill>
            <a:prstDash val="solid"/>
            <a:round/>
            <a:headEnd len="sm" w="sm" type="none"/>
            <a:tailEnd len="sm" w="sm" type="none"/>
          </a:ln>
        </p:spPr>
      </p:cxnSp>
      <p:sp>
        <p:nvSpPr>
          <p:cNvPr id="611" name="Google Shape;611;p46"/>
          <p:cNvSpPr txBox="1"/>
          <p:nvPr/>
        </p:nvSpPr>
        <p:spPr>
          <a:xfrm>
            <a:off x="9136614" y="1898189"/>
            <a:ext cx="1017973" cy="369332"/>
          </a:xfrm>
          <a:prstGeom prst="rect">
            <a:avLst/>
          </a:prstGeom>
          <a:solidFill>
            <a:srgbClr val="79A0CD"/>
          </a:solid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0EA"/>
              </a:buClr>
              <a:buSzPts val="1800"/>
              <a:buFont typeface="Calibri"/>
              <a:buNone/>
            </a:pPr>
            <a:r>
              <a:rPr b="0" i="0" lang="en-US" sz="1800" u="none" cap="none" strike="noStrike">
                <a:solidFill>
                  <a:srgbClr val="FFF0EA"/>
                </a:solidFill>
                <a:latin typeface="Calibri"/>
                <a:ea typeface="Calibri"/>
                <a:cs typeface="Calibri"/>
                <a:sym typeface="Calibri"/>
              </a:rPr>
              <a:t>Marshall</a:t>
            </a:r>
            <a:endParaRPr sz="1800">
              <a:solidFill>
                <a:schemeClr val="dk1"/>
              </a:solidFill>
              <a:latin typeface="Calibri"/>
              <a:ea typeface="Calibri"/>
              <a:cs typeface="Calibri"/>
              <a:sym typeface="Calibri"/>
            </a:endParaRPr>
          </a:p>
        </p:txBody>
      </p:sp>
      <p:cxnSp>
        <p:nvCxnSpPr>
          <p:cNvPr id="612" name="Google Shape;612;p46"/>
          <p:cNvCxnSpPr/>
          <p:nvPr/>
        </p:nvCxnSpPr>
        <p:spPr>
          <a:xfrm rot="10800000">
            <a:off x="9254459" y="2561362"/>
            <a:ext cx="0" cy="385763"/>
          </a:xfrm>
          <a:prstGeom prst="straightConnector1">
            <a:avLst/>
          </a:prstGeom>
          <a:noFill/>
          <a:ln cap="flat" cmpd="sng" w="44450">
            <a:solidFill>
              <a:srgbClr val="FFF0EA"/>
            </a:solidFill>
            <a:prstDash val="solid"/>
            <a:round/>
            <a:headEnd len="sm" w="sm" type="none"/>
            <a:tailEnd len="sm" w="sm" type="none"/>
          </a:ln>
        </p:spPr>
      </p:cxnSp>
      <p:sp>
        <p:nvSpPr>
          <p:cNvPr id="613" name="Google Shape;613;p46"/>
          <p:cNvSpPr txBox="1"/>
          <p:nvPr/>
        </p:nvSpPr>
        <p:spPr>
          <a:xfrm>
            <a:off x="9232992" y="2308360"/>
            <a:ext cx="640593" cy="369332"/>
          </a:xfrm>
          <a:prstGeom prst="rect">
            <a:avLst/>
          </a:prstGeom>
          <a:solidFill>
            <a:srgbClr val="79A0CD"/>
          </a:solid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0EA"/>
              </a:buClr>
              <a:buSzPts val="1800"/>
              <a:buFont typeface="Calibri"/>
              <a:buNone/>
            </a:pPr>
            <a:r>
              <a:rPr b="0" i="0" lang="en-US" sz="1800" u="none" cap="none" strike="noStrike">
                <a:solidFill>
                  <a:srgbClr val="FFF0EA"/>
                </a:solidFill>
                <a:latin typeface="Calibri"/>
                <a:ea typeface="Calibri"/>
                <a:cs typeface="Calibri"/>
                <a:sym typeface="Calibri"/>
              </a:rPr>
              <a:t>Kelly</a:t>
            </a:r>
            <a:endParaRPr sz="1800">
              <a:solidFill>
                <a:schemeClr val="dk1"/>
              </a:solidFill>
              <a:latin typeface="Calibri"/>
              <a:ea typeface="Calibri"/>
              <a:cs typeface="Calibri"/>
              <a:sym typeface="Calibri"/>
            </a:endParaRPr>
          </a:p>
        </p:txBody>
      </p:sp>
      <p:cxnSp>
        <p:nvCxnSpPr>
          <p:cNvPr id="614" name="Google Shape;614;p46"/>
          <p:cNvCxnSpPr/>
          <p:nvPr/>
        </p:nvCxnSpPr>
        <p:spPr>
          <a:xfrm rot="10800000">
            <a:off x="8587728" y="3223055"/>
            <a:ext cx="0" cy="385763"/>
          </a:xfrm>
          <a:prstGeom prst="straightConnector1">
            <a:avLst/>
          </a:prstGeom>
          <a:noFill/>
          <a:ln cap="flat" cmpd="sng" w="44450">
            <a:solidFill>
              <a:srgbClr val="FFF0EA"/>
            </a:solidFill>
            <a:prstDash val="solid"/>
            <a:round/>
            <a:headEnd len="sm" w="sm" type="none"/>
            <a:tailEnd len="sm" w="sm" type="none"/>
          </a:ln>
        </p:spPr>
      </p:cxnSp>
      <p:sp>
        <p:nvSpPr>
          <p:cNvPr id="615" name="Google Shape;615;p46"/>
          <p:cNvSpPr txBox="1"/>
          <p:nvPr/>
        </p:nvSpPr>
        <p:spPr>
          <a:xfrm>
            <a:off x="8568586" y="2898224"/>
            <a:ext cx="640593" cy="369332"/>
          </a:xfrm>
          <a:prstGeom prst="rect">
            <a:avLst/>
          </a:prstGeom>
          <a:solidFill>
            <a:srgbClr val="79A0CD"/>
          </a:solid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0EA"/>
              </a:buClr>
              <a:buSzPts val="1800"/>
              <a:buFont typeface="Calibri"/>
              <a:buNone/>
            </a:pPr>
            <a:r>
              <a:rPr b="0" i="0" lang="en-US" sz="1800" u="none" cap="none" strike="noStrike">
                <a:solidFill>
                  <a:srgbClr val="FFF0EA"/>
                </a:solidFill>
                <a:latin typeface="Calibri"/>
                <a:ea typeface="Calibri"/>
                <a:cs typeface="Calibri"/>
                <a:sym typeface="Calibri"/>
              </a:rPr>
              <a:t>Ella</a:t>
            </a:r>
            <a:endParaRPr sz="1800">
              <a:solidFill>
                <a:schemeClr val="dk1"/>
              </a:solidFill>
              <a:latin typeface="Calibri"/>
              <a:ea typeface="Calibri"/>
              <a:cs typeface="Calibri"/>
              <a:sym typeface="Calibri"/>
            </a:endParaRPr>
          </a:p>
        </p:txBody>
      </p:sp>
      <p:pic>
        <p:nvPicPr>
          <p:cNvPr id="616" name="Google Shape;616;p46"/>
          <p:cNvPicPr preferRelativeResize="0"/>
          <p:nvPr/>
        </p:nvPicPr>
        <p:blipFill rotWithShape="1">
          <a:blip r:embed="rId4">
            <a:alphaModFix/>
          </a:blip>
          <a:srcRect b="0" l="0" r="0" t="0"/>
          <a:stretch/>
        </p:blipFill>
        <p:spPr>
          <a:xfrm>
            <a:off x="407723" y="5905729"/>
            <a:ext cx="608185" cy="905200"/>
          </a:xfrm>
          <a:prstGeom prst="rect">
            <a:avLst/>
          </a:prstGeom>
          <a:noFill/>
          <a:ln>
            <a:noFill/>
          </a:ln>
        </p:spPr>
      </p:pic>
      <p:pic>
        <p:nvPicPr>
          <p:cNvPr id="617" name="Google Shape;617;p46"/>
          <p:cNvPicPr preferRelativeResize="0"/>
          <p:nvPr/>
        </p:nvPicPr>
        <p:blipFill rotWithShape="1">
          <a:blip r:embed="rId5">
            <a:alphaModFix/>
          </a:blip>
          <a:srcRect b="0" l="0" r="0" t="0"/>
          <a:stretch/>
        </p:blipFill>
        <p:spPr>
          <a:xfrm>
            <a:off x="2179765" y="6069928"/>
            <a:ext cx="1036863" cy="612613"/>
          </a:xfrm>
          <a:prstGeom prst="rect">
            <a:avLst/>
          </a:prstGeom>
          <a:noFill/>
          <a:ln>
            <a:noFill/>
          </a:ln>
        </p:spPr>
      </p:pic>
      <p:pic>
        <p:nvPicPr>
          <p:cNvPr id="618" name="Google Shape;618;p46"/>
          <p:cNvPicPr preferRelativeResize="0"/>
          <p:nvPr/>
        </p:nvPicPr>
        <p:blipFill rotWithShape="1">
          <a:blip r:embed="rId6">
            <a:alphaModFix/>
          </a:blip>
          <a:srcRect b="0" l="0" r="0" t="0"/>
          <a:stretch/>
        </p:blipFill>
        <p:spPr>
          <a:xfrm>
            <a:off x="10179777" y="5953503"/>
            <a:ext cx="842414" cy="842414"/>
          </a:xfrm>
          <a:prstGeom prst="rect">
            <a:avLst/>
          </a:prstGeom>
          <a:noFill/>
          <a:ln>
            <a:noFill/>
          </a:ln>
        </p:spPr>
      </p:pic>
      <p:pic>
        <p:nvPicPr>
          <p:cNvPr id="619" name="Google Shape;619;p46"/>
          <p:cNvPicPr preferRelativeResize="0"/>
          <p:nvPr/>
        </p:nvPicPr>
        <p:blipFill rotWithShape="1">
          <a:blip r:embed="rId7">
            <a:alphaModFix/>
          </a:blip>
          <a:srcRect b="0" l="0" r="0" t="0"/>
          <a:stretch/>
        </p:blipFill>
        <p:spPr>
          <a:xfrm>
            <a:off x="9192144" y="5953503"/>
            <a:ext cx="809652" cy="809652"/>
          </a:xfrm>
          <a:prstGeom prst="rect">
            <a:avLst/>
          </a:prstGeom>
          <a:noFill/>
          <a:ln>
            <a:noFill/>
          </a:ln>
        </p:spPr>
      </p:pic>
      <p:pic>
        <p:nvPicPr>
          <p:cNvPr id="620" name="Google Shape;620;p46"/>
          <p:cNvPicPr preferRelativeResize="0"/>
          <p:nvPr/>
        </p:nvPicPr>
        <p:blipFill rotWithShape="1">
          <a:blip r:embed="rId8">
            <a:alphaModFix/>
          </a:blip>
          <a:srcRect b="0" l="0" r="0" t="0"/>
          <a:stretch/>
        </p:blipFill>
        <p:spPr>
          <a:xfrm>
            <a:off x="6536825" y="5821571"/>
            <a:ext cx="1000011" cy="984178"/>
          </a:xfrm>
          <a:prstGeom prst="rect">
            <a:avLst/>
          </a:prstGeom>
          <a:noFill/>
          <a:ln>
            <a:noFill/>
          </a:ln>
        </p:spPr>
      </p:pic>
      <p:pic>
        <p:nvPicPr>
          <p:cNvPr id="621" name="Google Shape;621;p46"/>
          <p:cNvPicPr preferRelativeResize="0"/>
          <p:nvPr/>
        </p:nvPicPr>
        <p:blipFill rotWithShape="1">
          <a:blip r:embed="rId9">
            <a:alphaModFix/>
          </a:blip>
          <a:srcRect b="0" l="0" r="0" t="0"/>
          <a:stretch/>
        </p:blipFill>
        <p:spPr>
          <a:xfrm>
            <a:off x="7625827" y="6003406"/>
            <a:ext cx="1443755" cy="709846"/>
          </a:xfrm>
          <a:prstGeom prst="rect">
            <a:avLst/>
          </a:prstGeom>
          <a:noFill/>
          <a:ln>
            <a:noFill/>
          </a:ln>
        </p:spPr>
      </p:pic>
      <p:pic>
        <p:nvPicPr>
          <p:cNvPr id="622" name="Google Shape;622;p46"/>
          <p:cNvPicPr preferRelativeResize="0"/>
          <p:nvPr/>
        </p:nvPicPr>
        <p:blipFill rotWithShape="1">
          <a:blip r:embed="rId10">
            <a:alphaModFix/>
          </a:blip>
          <a:srcRect b="0" l="0" r="0" t="0"/>
          <a:stretch/>
        </p:blipFill>
        <p:spPr>
          <a:xfrm>
            <a:off x="3404895" y="5953503"/>
            <a:ext cx="884840" cy="858896"/>
          </a:xfrm>
          <a:prstGeom prst="rect">
            <a:avLst/>
          </a:prstGeom>
          <a:noFill/>
          <a:ln>
            <a:noFill/>
          </a:ln>
        </p:spPr>
      </p:pic>
      <p:pic>
        <p:nvPicPr>
          <p:cNvPr id="623" name="Google Shape;623;p46"/>
          <p:cNvPicPr preferRelativeResize="0"/>
          <p:nvPr/>
        </p:nvPicPr>
        <p:blipFill rotWithShape="1">
          <a:blip r:embed="rId11">
            <a:alphaModFix/>
          </a:blip>
          <a:srcRect b="0" l="0" r="0" t="0"/>
          <a:stretch/>
        </p:blipFill>
        <p:spPr>
          <a:xfrm>
            <a:off x="5490820" y="5896253"/>
            <a:ext cx="923443" cy="889582"/>
          </a:xfrm>
          <a:prstGeom prst="rect">
            <a:avLst/>
          </a:prstGeom>
          <a:noFill/>
          <a:ln>
            <a:noFill/>
          </a:ln>
        </p:spPr>
      </p:pic>
      <p:pic>
        <p:nvPicPr>
          <p:cNvPr id="624" name="Google Shape;624;p46"/>
          <p:cNvPicPr preferRelativeResize="0"/>
          <p:nvPr/>
        </p:nvPicPr>
        <p:blipFill rotWithShape="1">
          <a:blip r:embed="rId12">
            <a:alphaModFix/>
          </a:blip>
          <a:srcRect b="0" l="0" r="0" t="0"/>
          <a:stretch/>
        </p:blipFill>
        <p:spPr>
          <a:xfrm>
            <a:off x="4447793" y="5953503"/>
            <a:ext cx="914590" cy="889582"/>
          </a:xfrm>
          <a:prstGeom prst="rect">
            <a:avLst/>
          </a:prstGeom>
          <a:noFill/>
          <a:ln>
            <a:noFill/>
          </a:ln>
        </p:spPr>
      </p:pic>
      <p:pic>
        <p:nvPicPr>
          <p:cNvPr id="625" name="Google Shape;625;p46"/>
          <p:cNvPicPr preferRelativeResize="0"/>
          <p:nvPr/>
        </p:nvPicPr>
        <p:blipFill rotWithShape="1">
          <a:blip r:embed="rId13">
            <a:alphaModFix/>
          </a:blip>
          <a:srcRect b="0" l="0" r="0" t="0"/>
          <a:stretch/>
        </p:blipFill>
        <p:spPr>
          <a:xfrm>
            <a:off x="11220351" y="6009006"/>
            <a:ext cx="782699" cy="776829"/>
          </a:xfrm>
          <a:prstGeom prst="rect">
            <a:avLst/>
          </a:prstGeom>
          <a:noFill/>
          <a:ln>
            <a:noFill/>
          </a:ln>
        </p:spPr>
      </p:pic>
      <p:pic>
        <p:nvPicPr>
          <p:cNvPr id="626" name="Google Shape;626;p46"/>
          <p:cNvPicPr preferRelativeResize="0"/>
          <p:nvPr/>
        </p:nvPicPr>
        <p:blipFill rotWithShape="1">
          <a:blip r:embed="rId14">
            <a:alphaModFix/>
          </a:blip>
          <a:srcRect b="0" l="0" r="0" t="0"/>
          <a:stretch/>
        </p:blipFill>
        <p:spPr>
          <a:xfrm>
            <a:off x="1209482" y="5919008"/>
            <a:ext cx="851799" cy="858897"/>
          </a:xfrm>
          <a:prstGeom prst="rect">
            <a:avLst/>
          </a:prstGeom>
          <a:noFill/>
          <a:ln>
            <a:noFill/>
          </a:ln>
        </p:spPr>
      </p:pic>
      <p:pic>
        <p:nvPicPr>
          <p:cNvPr descr="/var/folders/yd/7ltb1_hx2918w2pg9twmnhdc0000gp/T/com.microsoft.Word/WebArchiveCopyPasteTempFiles/nasa_slstp_logo_400x400.png" id="627" name="Google Shape;627;p46"/>
          <p:cNvPicPr preferRelativeResize="0"/>
          <p:nvPr/>
        </p:nvPicPr>
        <p:blipFill rotWithShape="1">
          <a:blip r:embed="rId15">
            <a:alphaModFix/>
          </a:blip>
          <a:srcRect b="10662" l="10449" r="10443" t="10875"/>
          <a:stretch/>
        </p:blipFill>
        <p:spPr>
          <a:xfrm>
            <a:off x="10292824" y="34611"/>
            <a:ext cx="792161" cy="765493"/>
          </a:xfrm>
          <a:prstGeom prst="rect">
            <a:avLst/>
          </a:prstGeom>
          <a:noFill/>
          <a:ln>
            <a:noFill/>
          </a:ln>
        </p:spPr>
      </p:pic>
      <p:pic>
        <p:nvPicPr>
          <p:cNvPr id="628" name="Google Shape;628;p46"/>
          <p:cNvPicPr preferRelativeResize="0"/>
          <p:nvPr/>
        </p:nvPicPr>
        <p:blipFill rotWithShape="1">
          <a:blip r:embed="rId16">
            <a:alphaModFix/>
          </a:blip>
          <a:srcRect b="0" l="0" r="0" t="0"/>
          <a:stretch/>
        </p:blipFill>
        <p:spPr>
          <a:xfrm>
            <a:off x="1644140" y="39727"/>
            <a:ext cx="6969727" cy="553786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8"/>
                                        </p:tgtEl>
                                        <p:attrNameLst>
                                          <p:attrName>style.visibility</p:attrName>
                                        </p:attrNameLst>
                                      </p:cBhvr>
                                      <p:to>
                                        <p:strVal val="visible"/>
                                      </p:to>
                                    </p:set>
                                    <p:animEffect filter="fade" transition="in">
                                      <p:cBhvr>
                                        <p:cTn dur="500"/>
                                        <p:tgtEl>
                                          <p:spTgt spid="6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32" name="Shape 632"/>
        <p:cNvGrpSpPr/>
        <p:nvPr/>
      </p:nvGrpSpPr>
      <p:grpSpPr>
        <a:xfrm>
          <a:off x="0" y="0"/>
          <a:ext cx="0" cy="0"/>
          <a:chOff x="0" y="0"/>
          <a:chExt cx="0" cy="0"/>
        </a:xfrm>
      </p:grpSpPr>
      <p:sp>
        <p:nvSpPr>
          <p:cNvPr id="633" name="Google Shape;633;p47"/>
          <p:cNvSpPr txBox="1"/>
          <p:nvPr>
            <p:ph type="title"/>
          </p:nvPr>
        </p:nvSpPr>
        <p:spPr>
          <a:xfrm>
            <a:off x="371764" y="350552"/>
            <a:ext cx="11493661" cy="590931"/>
          </a:xfrm>
          <a:prstGeom prst="rect">
            <a:avLst/>
          </a:prstGeom>
          <a:noFill/>
          <a:ln>
            <a:noFill/>
          </a:ln>
        </p:spPr>
        <p:txBody>
          <a:bodyPr anchorCtr="0" anchor="ctr" bIns="45700" lIns="91425" spcFirstLastPara="1" rIns="91425" wrap="square" tIns="45700">
            <a:spAutoFit/>
          </a:bodyPr>
          <a:lstStyle/>
          <a:p>
            <a:pPr indent="0" lvl="0" marL="0" rtl="0" algn="l">
              <a:lnSpc>
                <a:spcPct val="90000"/>
              </a:lnSpc>
              <a:spcBef>
                <a:spcPts val="0"/>
              </a:spcBef>
              <a:spcAft>
                <a:spcPts val="0"/>
              </a:spcAft>
              <a:buClr>
                <a:srgbClr val="FF954F"/>
              </a:buClr>
              <a:buSzPts val="3600"/>
              <a:buFont typeface="Arial"/>
              <a:buNone/>
            </a:pPr>
            <a:r>
              <a:rPr lang="en-US" sz="3600"/>
              <a:t>Opportunity: Biological Payload on Autonomous Aircraft</a:t>
            </a:r>
            <a:endParaRPr/>
          </a:p>
        </p:txBody>
      </p:sp>
      <p:sp>
        <p:nvSpPr>
          <p:cNvPr id="634" name="Google Shape;634;p47"/>
          <p:cNvSpPr txBox="1"/>
          <p:nvPr>
            <p:ph idx="12" type="sldNum"/>
          </p:nvPr>
        </p:nvSpPr>
        <p:spPr>
          <a:xfrm>
            <a:off x="9298167" y="650766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35" name="Google Shape;635;p47"/>
          <p:cNvSpPr txBox="1"/>
          <p:nvPr>
            <p:ph idx="1" type="body"/>
          </p:nvPr>
        </p:nvSpPr>
        <p:spPr>
          <a:xfrm>
            <a:off x="242140" y="1039814"/>
            <a:ext cx="11582400" cy="5122863"/>
          </a:xfrm>
          <a:prstGeom prst="rect">
            <a:avLst/>
          </a:prstGeom>
          <a:noFill/>
          <a:ln>
            <a:noFill/>
          </a:ln>
        </p:spPr>
        <p:txBody>
          <a:bodyPr anchorCtr="0" anchor="t" bIns="45700" lIns="91425" spcFirstLastPara="1" rIns="91425" wrap="square" tIns="45700">
            <a:spAutoFit/>
          </a:bodyPr>
          <a:lstStyle/>
          <a:p>
            <a:pPr indent="0" lvl="0" marL="0" rtl="0" algn="ctr">
              <a:lnSpc>
                <a:spcPct val="100000"/>
              </a:lnSpc>
              <a:spcBef>
                <a:spcPts val="0"/>
              </a:spcBef>
              <a:spcAft>
                <a:spcPts val="0"/>
              </a:spcAft>
              <a:buClr>
                <a:schemeClr val="lt1"/>
              </a:buClr>
              <a:buSzPts val="2400"/>
              <a:buNone/>
            </a:pPr>
            <a:r>
              <a:rPr lang="en-US" sz="2400"/>
              <a:t>Opportunity</a:t>
            </a:r>
            <a:r>
              <a:rPr lang="en-US" sz="2000"/>
              <a:t>: </a:t>
            </a:r>
            <a:r>
              <a:rPr b="0" lang="en-US" sz="2300"/>
              <a:t>fly a biological experiment on an autonomous aircraft as a piggy-back payload equipped with a radiation dosimeter</a:t>
            </a:r>
            <a:endParaRPr/>
          </a:p>
        </p:txBody>
      </p:sp>
      <p:pic>
        <p:nvPicPr>
          <p:cNvPr id="636" name="Google Shape;636;p47"/>
          <p:cNvPicPr preferRelativeResize="0"/>
          <p:nvPr/>
        </p:nvPicPr>
        <p:blipFill rotWithShape="1">
          <a:blip r:embed="rId3">
            <a:alphaModFix/>
          </a:blip>
          <a:srcRect b="0" l="0" r="0" t="0"/>
          <a:stretch/>
        </p:blipFill>
        <p:spPr>
          <a:xfrm>
            <a:off x="2151949" y="2066727"/>
            <a:ext cx="8517818" cy="479127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0" name="Shape 640"/>
        <p:cNvGrpSpPr/>
        <p:nvPr/>
      </p:nvGrpSpPr>
      <p:grpSpPr>
        <a:xfrm>
          <a:off x="0" y="0"/>
          <a:ext cx="0" cy="0"/>
          <a:chOff x="0" y="0"/>
          <a:chExt cx="0" cy="0"/>
        </a:xfrm>
      </p:grpSpPr>
      <p:sp>
        <p:nvSpPr>
          <p:cNvPr id="641" name="Google Shape;641;p48"/>
          <p:cNvSpPr/>
          <p:nvPr/>
        </p:nvSpPr>
        <p:spPr>
          <a:xfrm>
            <a:off x="0" y="136522"/>
            <a:ext cx="12536558" cy="6584956"/>
          </a:xfrm>
          <a:prstGeom prst="rect">
            <a:avLst/>
          </a:prstGeom>
          <a:solidFill>
            <a:srgbClr val="00B0F0"/>
          </a:solid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2" name="Google Shape;642;p48"/>
          <p:cNvSpPr txBox="1"/>
          <p:nvPr>
            <p:ph idx="12" type="sldNum"/>
          </p:nvPr>
        </p:nvSpPr>
        <p:spPr>
          <a:xfrm>
            <a:off x="9355319" y="644923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43" name="Google Shape;643;p48"/>
          <p:cNvSpPr/>
          <p:nvPr/>
        </p:nvSpPr>
        <p:spPr>
          <a:xfrm>
            <a:off x="8326915" y="4866418"/>
            <a:ext cx="4439798" cy="2869425"/>
          </a:xfrm>
          <a:prstGeom prst="cloud">
            <a:avLst/>
          </a:prstGeom>
          <a:solidFill>
            <a:schemeClr val="lt1"/>
          </a:solidFill>
          <a:ln cap="flat" cmpd="sng" w="9525">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4" name="Google Shape;644;p48"/>
          <p:cNvSpPr/>
          <p:nvPr/>
        </p:nvSpPr>
        <p:spPr>
          <a:xfrm>
            <a:off x="-720842" y="2702864"/>
            <a:ext cx="4439798" cy="2869425"/>
          </a:xfrm>
          <a:prstGeom prst="cloud">
            <a:avLst/>
          </a:prstGeom>
          <a:solidFill>
            <a:schemeClr val="lt1"/>
          </a:solidFill>
          <a:ln cap="flat" cmpd="sng" w="9525">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5" name="Google Shape;645;p48"/>
          <p:cNvSpPr txBox="1"/>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000">
                <a:solidFill>
                  <a:srgbClr val="001D56"/>
                </a:solidFill>
                <a:latin typeface="Arial"/>
                <a:ea typeface="Arial"/>
                <a:cs typeface="Arial"/>
                <a:sym typeface="Arial"/>
              </a:rPr>
              <a:t>‹#›</a:t>
            </a:fld>
            <a:endParaRPr sz="1000">
              <a:solidFill>
                <a:srgbClr val="001D56"/>
              </a:solidFill>
              <a:latin typeface="Arial"/>
              <a:ea typeface="Arial"/>
              <a:cs typeface="Arial"/>
              <a:sym typeface="Arial"/>
            </a:endParaRPr>
          </a:p>
        </p:txBody>
      </p:sp>
      <p:pic>
        <p:nvPicPr>
          <p:cNvPr id="646" name="Google Shape;646;p48"/>
          <p:cNvPicPr preferRelativeResize="0"/>
          <p:nvPr/>
        </p:nvPicPr>
        <p:blipFill rotWithShape="1">
          <a:blip r:embed="rId3">
            <a:alphaModFix/>
          </a:blip>
          <a:srcRect b="0" l="0" r="0" t="0"/>
          <a:stretch/>
        </p:blipFill>
        <p:spPr>
          <a:xfrm rot="277420">
            <a:off x="2432947" y="2062737"/>
            <a:ext cx="7710905" cy="4621754"/>
          </a:xfrm>
          <a:prstGeom prst="rect">
            <a:avLst/>
          </a:prstGeom>
          <a:noFill/>
          <a:ln>
            <a:noFill/>
          </a:ln>
        </p:spPr>
      </p:pic>
      <p:pic>
        <p:nvPicPr>
          <p:cNvPr id="647" name="Google Shape;647;p48"/>
          <p:cNvPicPr preferRelativeResize="0"/>
          <p:nvPr/>
        </p:nvPicPr>
        <p:blipFill rotWithShape="1">
          <a:blip r:embed="rId4">
            <a:alphaModFix/>
          </a:blip>
          <a:srcRect b="0" l="0" r="0" t="0"/>
          <a:stretch/>
        </p:blipFill>
        <p:spPr>
          <a:xfrm rot="-2718396">
            <a:off x="4159348" y="2574141"/>
            <a:ext cx="3262708" cy="2439580"/>
          </a:xfrm>
          <a:prstGeom prst="rect">
            <a:avLst/>
          </a:prstGeom>
          <a:noFill/>
          <a:ln>
            <a:noFill/>
          </a:ln>
        </p:spPr>
      </p:pic>
      <p:sp>
        <p:nvSpPr>
          <p:cNvPr id="648" name="Google Shape;648;p48"/>
          <p:cNvSpPr txBox="1"/>
          <p:nvPr>
            <p:ph idx="1" type="body"/>
          </p:nvPr>
        </p:nvSpPr>
        <p:spPr>
          <a:xfrm>
            <a:off x="240024" y="1123953"/>
            <a:ext cx="11887200" cy="1046983"/>
          </a:xfrm>
          <a:prstGeom prst="rect">
            <a:avLst/>
          </a:prstGeom>
          <a:noFill/>
          <a:ln>
            <a:noFill/>
          </a:ln>
        </p:spPr>
        <p:txBody>
          <a:bodyPr anchorCtr="0" anchor="t" bIns="45700" lIns="91425" spcFirstLastPara="1" rIns="91425" wrap="square" tIns="45700">
            <a:spAutoFit/>
          </a:bodyPr>
          <a:lstStyle/>
          <a:p>
            <a:pPr indent="0" lvl="0" marL="0" rtl="0" algn="ctr">
              <a:lnSpc>
                <a:spcPct val="100000"/>
              </a:lnSpc>
              <a:spcBef>
                <a:spcPts val="0"/>
              </a:spcBef>
              <a:spcAft>
                <a:spcPts val="0"/>
              </a:spcAft>
              <a:buClr>
                <a:schemeClr val="lt1"/>
              </a:buClr>
              <a:buSzPts val="3200"/>
              <a:buNone/>
            </a:pPr>
            <a:r>
              <a:rPr lang="en-US" sz="3200">
                <a:solidFill>
                  <a:schemeClr val="lt1"/>
                </a:solidFill>
              </a:rPr>
              <a:t>Big Question: How are organisms affected by the extreme conditions of the stratosphere?</a:t>
            </a:r>
            <a:endParaRPr/>
          </a:p>
          <a:p>
            <a:pPr indent="0" lvl="1" marL="457200" rtl="0" algn="l">
              <a:lnSpc>
                <a:spcPct val="90000"/>
              </a:lnSpc>
              <a:spcBef>
                <a:spcPts val="500"/>
              </a:spcBef>
              <a:spcAft>
                <a:spcPts val="0"/>
              </a:spcAft>
              <a:buClr>
                <a:schemeClr val="dk1"/>
              </a:buClr>
              <a:buSzPts val="2000"/>
              <a:buNone/>
            </a:pPr>
            <a:r>
              <a:t/>
            </a:r>
            <a:endParaRPr sz="2000">
              <a:solidFill>
                <a:schemeClr val="lt1"/>
              </a:solidFill>
            </a:endParaRPr>
          </a:p>
          <a:p>
            <a:pPr indent="0" lvl="1" marL="457200" rtl="0" algn="l">
              <a:lnSpc>
                <a:spcPct val="90000"/>
              </a:lnSpc>
              <a:spcBef>
                <a:spcPts val="500"/>
              </a:spcBef>
              <a:spcAft>
                <a:spcPts val="0"/>
              </a:spcAft>
              <a:buClr>
                <a:schemeClr val="dk1"/>
              </a:buClr>
              <a:buSzPts val="2000"/>
              <a:buNone/>
            </a:pPr>
            <a:r>
              <a:t/>
            </a:r>
            <a:endParaRPr sz="2000"/>
          </a:p>
          <a:p>
            <a:pPr indent="0" lvl="1" marL="457200" rtl="0" algn="l">
              <a:lnSpc>
                <a:spcPct val="90000"/>
              </a:lnSpc>
              <a:spcBef>
                <a:spcPts val="500"/>
              </a:spcBef>
              <a:spcAft>
                <a:spcPts val="0"/>
              </a:spcAft>
              <a:buClr>
                <a:schemeClr val="dk1"/>
              </a:buClr>
              <a:buSzPts val="2000"/>
              <a:buNone/>
            </a:pPr>
            <a:r>
              <a:t/>
            </a:r>
            <a:endParaRPr b="1"/>
          </a:p>
        </p:txBody>
      </p:sp>
      <p:pic>
        <p:nvPicPr>
          <p:cNvPr id="649" name="Google Shape;649;p48"/>
          <p:cNvPicPr preferRelativeResize="0"/>
          <p:nvPr/>
        </p:nvPicPr>
        <p:blipFill rotWithShape="1">
          <a:blip r:embed="rId5">
            <a:alphaModFix/>
          </a:blip>
          <a:srcRect b="0" l="0" r="0" t="0"/>
          <a:stretch/>
        </p:blipFill>
        <p:spPr>
          <a:xfrm>
            <a:off x="5505749" y="2931603"/>
            <a:ext cx="972759" cy="972759"/>
          </a:xfrm>
          <a:prstGeom prst="rect">
            <a:avLst/>
          </a:prstGeom>
          <a:noFill/>
          <a:ln>
            <a:noFill/>
          </a:ln>
        </p:spPr>
      </p:pic>
      <p:pic>
        <p:nvPicPr>
          <p:cNvPr id="650" name="Google Shape;650;p48"/>
          <p:cNvPicPr preferRelativeResize="0"/>
          <p:nvPr/>
        </p:nvPicPr>
        <p:blipFill rotWithShape="1">
          <a:blip r:embed="rId6">
            <a:alphaModFix/>
          </a:blip>
          <a:srcRect b="0" l="0" r="0" t="0"/>
          <a:stretch/>
        </p:blipFill>
        <p:spPr>
          <a:xfrm>
            <a:off x="5231138" y="3289004"/>
            <a:ext cx="2516774" cy="157741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55" name="Shape 655"/>
        <p:cNvGrpSpPr/>
        <p:nvPr/>
      </p:nvGrpSpPr>
      <p:grpSpPr>
        <a:xfrm>
          <a:off x="0" y="0"/>
          <a:ext cx="0" cy="0"/>
          <a:chOff x="0" y="0"/>
          <a:chExt cx="0" cy="0"/>
        </a:xfrm>
      </p:grpSpPr>
      <p:pic>
        <p:nvPicPr>
          <p:cNvPr id="656" name="Google Shape;656;p49"/>
          <p:cNvPicPr preferRelativeResize="0"/>
          <p:nvPr/>
        </p:nvPicPr>
        <p:blipFill rotWithShape="1">
          <a:blip r:embed="rId3">
            <a:alphaModFix/>
          </a:blip>
          <a:srcRect b="0" l="0" r="0" t="0"/>
          <a:stretch/>
        </p:blipFill>
        <p:spPr>
          <a:xfrm>
            <a:off x="4262919" y="3298698"/>
            <a:ext cx="6408477" cy="3559302"/>
          </a:xfrm>
          <a:prstGeom prst="rect">
            <a:avLst/>
          </a:prstGeom>
          <a:noFill/>
          <a:ln>
            <a:noFill/>
          </a:ln>
        </p:spPr>
      </p:pic>
      <p:sp>
        <p:nvSpPr>
          <p:cNvPr id="657" name="Google Shape;657;p49"/>
          <p:cNvSpPr txBox="1"/>
          <p:nvPr>
            <p:ph type="title"/>
          </p:nvPr>
        </p:nvSpPr>
        <p:spPr>
          <a:xfrm>
            <a:off x="1655156" y="94191"/>
            <a:ext cx="6747981" cy="64633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1D56"/>
              </a:buClr>
              <a:buSzPts val="4000"/>
              <a:buFont typeface="Arial"/>
              <a:buNone/>
            </a:pPr>
            <a:r>
              <a:rPr lang="en-US">
                <a:latin typeface="Arial"/>
                <a:ea typeface="Arial"/>
                <a:cs typeface="Arial"/>
                <a:sym typeface="Arial"/>
              </a:rPr>
              <a:t>What is Swift?</a:t>
            </a:r>
            <a:endParaRPr/>
          </a:p>
        </p:txBody>
      </p:sp>
      <p:sp>
        <p:nvSpPr>
          <p:cNvPr id="658" name="Google Shape;658;p49"/>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
        <p:nvSpPr>
          <p:cNvPr id="659" name="Google Shape;659;p49"/>
          <p:cNvSpPr txBox="1"/>
          <p:nvPr/>
        </p:nvSpPr>
        <p:spPr>
          <a:xfrm>
            <a:off x="308668" y="1162947"/>
            <a:ext cx="4423756" cy="13542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Swift Engineering: </a:t>
            </a:r>
            <a:r>
              <a:rPr b="0" i="0" lang="en-US" sz="1800" u="none" cap="none" strike="noStrike">
                <a:solidFill>
                  <a:schemeClr val="dk1"/>
                </a:solidFill>
                <a:latin typeface="Arial"/>
                <a:ea typeface="Arial"/>
                <a:cs typeface="Arial"/>
                <a:sym typeface="Arial"/>
              </a:rPr>
              <a:t>company that builds various vehicles such as UAS and HALE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400"/>
              <a:buFont typeface="Calibri"/>
              <a:buNone/>
            </a:pPr>
            <a:r>
              <a:t/>
            </a:r>
            <a:endParaRPr sz="14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Calibri"/>
              <a:buNone/>
            </a:pPr>
            <a:r>
              <a:t/>
            </a:r>
            <a:endParaRPr b="1"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400"/>
              <a:buFont typeface="Calibri"/>
              <a:buNone/>
            </a:pPr>
            <a:r>
              <a:t/>
            </a:r>
            <a:endParaRPr b="1" sz="1400">
              <a:solidFill>
                <a:schemeClr val="dk1"/>
              </a:solidFill>
              <a:latin typeface="Arial"/>
              <a:ea typeface="Arial"/>
              <a:cs typeface="Arial"/>
              <a:sym typeface="Arial"/>
            </a:endParaRPr>
          </a:p>
        </p:txBody>
      </p:sp>
      <p:pic>
        <p:nvPicPr>
          <p:cNvPr id="660" name="Google Shape;660;p49"/>
          <p:cNvPicPr preferRelativeResize="0"/>
          <p:nvPr/>
        </p:nvPicPr>
        <p:blipFill rotWithShape="1">
          <a:blip r:embed="rId4">
            <a:alphaModFix/>
          </a:blip>
          <a:srcRect b="0" l="0" r="0" t="0"/>
          <a:stretch/>
        </p:blipFill>
        <p:spPr>
          <a:xfrm>
            <a:off x="5231219" y="876924"/>
            <a:ext cx="5339658" cy="1979453"/>
          </a:xfrm>
          <a:prstGeom prst="rect">
            <a:avLst/>
          </a:prstGeom>
          <a:noFill/>
          <a:ln>
            <a:noFill/>
          </a:ln>
        </p:spPr>
      </p:pic>
      <p:sp>
        <p:nvSpPr>
          <p:cNvPr id="661" name="Google Shape;661;p49"/>
          <p:cNvSpPr/>
          <p:nvPr/>
        </p:nvSpPr>
        <p:spPr>
          <a:xfrm>
            <a:off x="9564576" y="1480517"/>
            <a:ext cx="1190847" cy="871245"/>
          </a:xfrm>
          <a:prstGeom prst="ellipse">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62" name="Google Shape;662;p49"/>
          <p:cNvSpPr/>
          <p:nvPr/>
        </p:nvSpPr>
        <p:spPr>
          <a:xfrm>
            <a:off x="10771915" y="1866650"/>
            <a:ext cx="1190847" cy="3329837"/>
          </a:xfrm>
          <a:prstGeom prst="curvedLeftArrow">
            <a:avLst>
              <a:gd fmla="val 25000" name="adj1"/>
              <a:gd fmla="val 50000" name="adj2"/>
              <a:gd fmla="val 25000" name="adj3"/>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nvGrpSpPr>
          <p:cNvPr id="663" name="Google Shape;663;p49"/>
          <p:cNvGrpSpPr/>
          <p:nvPr/>
        </p:nvGrpSpPr>
        <p:grpSpPr>
          <a:xfrm>
            <a:off x="308668" y="4183819"/>
            <a:ext cx="3903992" cy="2025335"/>
            <a:chOff x="308668" y="3748270"/>
            <a:chExt cx="3903992" cy="2025335"/>
          </a:xfrm>
        </p:grpSpPr>
        <p:pic>
          <p:nvPicPr>
            <p:cNvPr id="664" name="Google Shape;664;p49"/>
            <p:cNvPicPr preferRelativeResize="0"/>
            <p:nvPr/>
          </p:nvPicPr>
          <p:blipFill rotWithShape="1">
            <a:blip r:embed="rId5">
              <a:alphaModFix/>
            </a:blip>
            <a:srcRect b="0" l="0" r="0" t="0"/>
            <a:stretch/>
          </p:blipFill>
          <p:spPr>
            <a:xfrm>
              <a:off x="1022813" y="3767320"/>
              <a:ext cx="882695" cy="768389"/>
            </a:xfrm>
            <a:prstGeom prst="rect">
              <a:avLst/>
            </a:prstGeom>
            <a:noFill/>
            <a:ln>
              <a:noFill/>
            </a:ln>
          </p:spPr>
        </p:pic>
        <p:pic>
          <p:nvPicPr>
            <p:cNvPr id="665" name="Google Shape;665;p49"/>
            <p:cNvPicPr preferRelativeResize="0"/>
            <p:nvPr/>
          </p:nvPicPr>
          <p:blipFill rotWithShape="1">
            <a:blip r:embed="rId6">
              <a:alphaModFix/>
            </a:blip>
            <a:srcRect b="0" l="0" r="0" t="0"/>
            <a:stretch/>
          </p:blipFill>
          <p:spPr>
            <a:xfrm>
              <a:off x="2159140" y="3748270"/>
              <a:ext cx="1276416" cy="806491"/>
            </a:xfrm>
            <a:prstGeom prst="rect">
              <a:avLst/>
            </a:prstGeom>
            <a:noFill/>
            <a:ln>
              <a:noFill/>
            </a:ln>
          </p:spPr>
        </p:pic>
        <p:pic>
          <p:nvPicPr>
            <p:cNvPr id="666" name="Google Shape;666;p49"/>
            <p:cNvPicPr preferRelativeResize="0"/>
            <p:nvPr/>
          </p:nvPicPr>
          <p:blipFill rotWithShape="1">
            <a:blip r:embed="rId7">
              <a:alphaModFix/>
            </a:blip>
            <a:srcRect b="0" l="0" r="0" t="0"/>
            <a:stretch/>
          </p:blipFill>
          <p:spPr>
            <a:xfrm>
              <a:off x="308668" y="4804313"/>
              <a:ext cx="3903992" cy="423197"/>
            </a:xfrm>
            <a:prstGeom prst="rect">
              <a:avLst/>
            </a:prstGeom>
            <a:noFill/>
            <a:ln>
              <a:noFill/>
            </a:ln>
          </p:spPr>
        </p:pic>
        <p:pic>
          <p:nvPicPr>
            <p:cNvPr id="667" name="Google Shape;667;p49"/>
            <p:cNvPicPr preferRelativeResize="0"/>
            <p:nvPr/>
          </p:nvPicPr>
          <p:blipFill rotWithShape="1">
            <a:blip r:embed="rId8">
              <a:alphaModFix/>
            </a:blip>
            <a:srcRect b="0" l="0" r="0" t="0"/>
            <a:stretch/>
          </p:blipFill>
          <p:spPr>
            <a:xfrm>
              <a:off x="868937" y="5341783"/>
              <a:ext cx="2482978" cy="431822"/>
            </a:xfrm>
            <a:prstGeom prst="rect">
              <a:avLst/>
            </a:prstGeom>
            <a:noFill/>
            <a:ln>
              <a:noFill/>
            </a:ln>
          </p:spPr>
        </p:pic>
      </p:grpSp>
      <p:sp>
        <p:nvSpPr>
          <p:cNvPr id="668" name="Google Shape;668;p49"/>
          <p:cNvSpPr txBox="1"/>
          <p:nvPr/>
        </p:nvSpPr>
        <p:spPr>
          <a:xfrm>
            <a:off x="308668" y="1679026"/>
            <a:ext cx="4423756"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Calibri"/>
              <a:buNone/>
            </a:pPr>
            <a:r>
              <a:t/>
            </a:r>
            <a:endParaRPr b="1"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b="1" lang="en-US" sz="1800">
                <a:solidFill>
                  <a:schemeClr val="dk1"/>
                </a:solidFill>
                <a:latin typeface="Arial"/>
                <a:ea typeface="Arial"/>
                <a:cs typeface="Arial"/>
                <a:sym typeface="Arial"/>
              </a:rPr>
              <a:t>Our project: </a:t>
            </a:r>
            <a:r>
              <a:rPr lang="en-US" sz="1800">
                <a:solidFill>
                  <a:schemeClr val="dk1"/>
                </a:solidFill>
                <a:latin typeface="Arial"/>
                <a:ea typeface="Arial"/>
                <a:cs typeface="Arial"/>
                <a:sym typeface="Arial"/>
              </a:rPr>
              <a:t>Swift-X Case study</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600"/>
              <a:buFont typeface="Calibri"/>
              <a:buNone/>
            </a:pPr>
            <a:r>
              <a:t/>
            </a:r>
            <a:endParaRPr sz="16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1600"/>
              <a:buFont typeface="Arial"/>
              <a:buNone/>
            </a:pPr>
            <a:r>
              <a:rPr b="1" i="1" lang="en-US" sz="1600">
                <a:solidFill>
                  <a:schemeClr val="dk1"/>
                </a:solidFill>
                <a:latin typeface="Arial"/>
                <a:ea typeface="Arial"/>
                <a:cs typeface="Arial"/>
                <a:sym typeface="Arial"/>
              </a:rPr>
              <a:t>Swift High Altitude Long Endurance Unmanned Aerial System (Swift HALE UAS)</a:t>
            </a:r>
            <a:endParaRPr sz="1800">
              <a:solidFill>
                <a:schemeClr val="dk1"/>
              </a:solidFill>
              <a:latin typeface="Calibri"/>
              <a:ea typeface="Calibri"/>
              <a:cs typeface="Calibri"/>
              <a:sym typeface="Calibri"/>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400"/>
              <a:buFont typeface="Calibri"/>
              <a:buNone/>
            </a:pPr>
            <a:r>
              <a:t/>
            </a:r>
            <a:endParaRPr b="1" sz="1400">
              <a:solidFill>
                <a:schemeClr val="dk1"/>
              </a:solidFill>
              <a:latin typeface="Arial"/>
              <a:ea typeface="Arial"/>
              <a:cs typeface="Arial"/>
              <a:sym typeface="Arial"/>
            </a:endParaRPr>
          </a:p>
        </p:txBody>
      </p:sp>
      <p:pic>
        <p:nvPicPr>
          <p:cNvPr descr="/var/folders/yd/7ltb1_hx2918w2pg9twmnhdc0000gp/T/com.microsoft.Word/WebArchiveCopyPasteTempFiles/nasa_slstp_logo_400x400.png" id="669" name="Google Shape;669;p49"/>
          <p:cNvPicPr preferRelativeResize="0"/>
          <p:nvPr/>
        </p:nvPicPr>
        <p:blipFill rotWithShape="1">
          <a:blip r:embed="rId9">
            <a:alphaModFix/>
          </a:blip>
          <a:srcRect b="10662" l="10449" r="10443" t="10875"/>
          <a:stretch/>
        </p:blipFill>
        <p:spPr>
          <a:xfrm>
            <a:off x="10292824" y="34611"/>
            <a:ext cx="792161" cy="76549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3"/>
          <p:cNvSpPr txBox="1"/>
          <p:nvPr>
            <p:ph type="title"/>
          </p:nvPr>
        </p:nvSpPr>
        <p:spPr>
          <a:xfrm>
            <a:off x="2328422" y="457813"/>
            <a:ext cx="9618300" cy="646500"/>
          </a:xfrm>
          <a:prstGeom prst="rect">
            <a:avLst/>
          </a:prstGeom>
        </p:spPr>
        <p:txBody>
          <a:bodyPr anchorCtr="0" anchor="ctr" bIns="45700" lIns="91425" spcFirstLastPara="1" rIns="91425" wrap="square" tIns="45700">
            <a:spAutoFit/>
          </a:bodyPr>
          <a:lstStyle/>
          <a:p>
            <a:pPr indent="0" lvl="0" marL="0" rtl="0" algn="l">
              <a:spcBef>
                <a:spcPts val="0"/>
              </a:spcBef>
              <a:spcAft>
                <a:spcPts val="0"/>
              </a:spcAft>
              <a:buNone/>
            </a:pPr>
            <a:r>
              <a:rPr lang="en-US"/>
              <a:t>Swift Engineering Inc.’s aircraft</a:t>
            </a:r>
            <a:endParaRPr/>
          </a:p>
        </p:txBody>
      </p:sp>
      <p:sp>
        <p:nvSpPr>
          <p:cNvPr id="203" name="Google Shape;203;p23"/>
          <p:cNvSpPr txBox="1"/>
          <p:nvPr>
            <p:ph idx="12" type="sldNum"/>
          </p:nvPr>
        </p:nvSpPr>
        <p:spPr>
          <a:xfrm>
            <a:off x="9355319" y="6449233"/>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04" name="Google Shape;204;p23"/>
          <p:cNvPicPr preferRelativeResize="0"/>
          <p:nvPr/>
        </p:nvPicPr>
        <p:blipFill>
          <a:blip r:embed="rId3">
            <a:alphaModFix/>
          </a:blip>
          <a:stretch>
            <a:fillRect/>
          </a:stretch>
        </p:blipFill>
        <p:spPr>
          <a:xfrm>
            <a:off x="2710725" y="2612275"/>
            <a:ext cx="7290977" cy="4101175"/>
          </a:xfrm>
          <a:prstGeom prst="rect">
            <a:avLst/>
          </a:prstGeom>
          <a:noFill/>
          <a:ln>
            <a:noFill/>
          </a:ln>
        </p:spPr>
      </p:pic>
      <p:cxnSp>
        <p:nvCxnSpPr>
          <p:cNvPr id="205" name="Google Shape;205;p23"/>
          <p:cNvCxnSpPr/>
          <p:nvPr/>
        </p:nvCxnSpPr>
        <p:spPr>
          <a:xfrm>
            <a:off x="2483525" y="3887825"/>
            <a:ext cx="3487800" cy="677100"/>
          </a:xfrm>
          <a:prstGeom prst="straightConnector1">
            <a:avLst/>
          </a:prstGeom>
          <a:noFill/>
          <a:ln cap="flat" cmpd="sng" w="19050">
            <a:solidFill>
              <a:schemeClr val="dk1"/>
            </a:solidFill>
            <a:prstDash val="solid"/>
            <a:round/>
            <a:headEnd len="med" w="med" type="none"/>
            <a:tailEnd len="med" w="med" type="triangle"/>
          </a:ln>
        </p:spPr>
      </p:cxnSp>
      <p:sp>
        <p:nvSpPr>
          <p:cNvPr id="206" name="Google Shape;206;p23"/>
          <p:cNvSpPr txBox="1"/>
          <p:nvPr/>
        </p:nvSpPr>
        <p:spPr>
          <a:xfrm>
            <a:off x="824150" y="3269475"/>
            <a:ext cx="21192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t>15 lb primary payload </a:t>
            </a:r>
            <a:endParaRPr sz="2000"/>
          </a:p>
          <a:p>
            <a:pPr indent="0" lvl="0" marL="0" rtl="0" algn="ctr">
              <a:spcBef>
                <a:spcPts val="0"/>
              </a:spcBef>
              <a:spcAft>
                <a:spcPts val="0"/>
              </a:spcAft>
              <a:buNone/>
            </a:pPr>
            <a:r>
              <a:rPr lang="en-US" sz="2000"/>
              <a:t>in nose</a:t>
            </a:r>
            <a:endParaRPr sz="2000"/>
          </a:p>
        </p:txBody>
      </p:sp>
      <p:sp>
        <p:nvSpPr>
          <p:cNvPr id="207" name="Google Shape;207;p23"/>
          <p:cNvSpPr txBox="1"/>
          <p:nvPr>
            <p:ph idx="1" type="body"/>
          </p:nvPr>
        </p:nvSpPr>
        <p:spPr>
          <a:xfrm>
            <a:off x="2400298" y="1244880"/>
            <a:ext cx="9618300" cy="1272300"/>
          </a:xfrm>
          <a:prstGeom prst="rect">
            <a:avLst/>
          </a:prstGeom>
        </p:spPr>
        <p:txBody>
          <a:bodyPr anchorCtr="0" anchor="t" bIns="45700" lIns="91425" spcFirstLastPara="1" rIns="91425" wrap="square" tIns="45700">
            <a:spAutoFit/>
          </a:bodyPr>
          <a:lstStyle/>
          <a:p>
            <a:pPr indent="0" lvl="0" marL="0" rtl="0" algn="l">
              <a:spcBef>
                <a:spcPts val="1000"/>
              </a:spcBef>
              <a:spcAft>
                <a:spcPts val="0"/>
              </a:spcAft>
              <a:buNone/>
            </a:pPr>
            <a:r>
              <a:rPr lang="en-US"/>
              <a:t>High altitude long endurance unmanned aerial system (HALE UAS)</a:t>
            </a:r>
            <a:endParaRPr/>
          </a:p>
          <a:p>
            <a:pPr indent="0" lvl="0" marL="0" rtl="0" algn="l">
              <a:spcBef>
                <a:spcPts val="1000"/>
              </a:spcBef>
              <a:spcAft>
                <a:spcPts val="0"/>
              </a:spcAft>
              <a:buNone/>
            </a:pPr>
            <a:r>
              <a:rPr lang="en-US"/>
              <a:t>Altitude: </a:t>
            </a:r>
            <a:r>
              <a:rPr b="0" lang="en-US"/>
              <a:t>Stratosphere (~21 km, ~70000 ft) </a:t>
            </a:r>
            <a:endParaRPr b="0"/>
          </a:p>
          <a:p>
            <a:pPr indent="0" lvl="0" marL="0" rtl="0" algn="l">
              <a:spcBef>
                <a:spcPts val="1000"/>
              </a:spcBef>
              <a:spcAft>
                <a:spcPts val="0"/>
              </a:spcAft>
              <a:buNone/>
            </a:pPr>
            <a:r>
              <a:rPr lang="en-US"/>
              <a:t>Duration: </a:t>
            </a:r>
            <a:r>
              <a:rPr b="0" lang="en-US"/>
              <a:t>~</a:t>
            </a:r>
            <a:r>
              <a:rPr b="0" lang="en-US"/>
              <a:t>2 weeks</a:t>
            </a:r>
            <a:endParaRPr b="0"/>
          </a:p>
        </p:txBody>
      </p:sp>
      <p:cxnSp>
        <p:nvCxnSpPr>
          <p:cNvPr id="208" name="Google Shape;208;p23"/>
          <p:cNvCxnSpPr/>
          <p:nvPr/>
        </p:nvCxnSpPr>
        <p:spPr>
          <a:xfrm flipH="1">
            <a:off x="6399200" y="3221975"/>
            <a:ext cx="3723300" cy="1340100"/>
          </a:xfrm>
          <a:prstGeom prst="straightConnector1">
            <a:avLst/>
          </a:prstGeom>
          <a:noFill/>
          <a:ln cap="flat" cmpd="sng" w="19050">
            <a:solidFill>
              <a:schemeClr val="dk1"/>
            </a:solidFill>
            <a:prstDash val="solid"/>
            <a:round/>
            <a:headEnd len="med" w="med" type="none"/>
            <a:tailEnd len="med" w="med" type="triangle"/>
          </a:ln>
        </p:spPr>
      </p:cxnSp>
      <p:sp>
        <p:nvSpPr>
          <p:cNvPr id="209" name="Google Shape;209;p23"/>
          <p:cNvSpPr txBox="1"/>
          <p:nvPr/>
        </p:nvSpPr>
        <p:spPr>
          <a:xfrm>
            <a:off x="1141725" y="4794800"/>
            <a:ext cx="1569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t>Solar powered</a:t>
            </a:r>
            <a:endParaRPr sz="2000"/>
          </a:p>
        </p:txBody>
      </p:sp>
      <p:cxnSp>
        <p:nvCxnSpPr>
          <p:cNvPr id="210" name="Google Shape;210;p23"/>
          <p:cNvCxnSpPr/>
          <p:nvPr/>
        </p:nvCxnSpPr>
        <p:spPr>
          <a:xfrm flipH="1" rot="10800000">
            <a:off x="2405700" y="4679850"/>
            <a:ext cx="2398800" cy="456300"/>
          </a:xfrm>
          <a:prstGeom prst="straightConnector1">
            <a:avLst/>
          </a:prstGeom>
          <a:noFill/>
          <a:ln cap="flat" cmpd="sng" w="19050">
            <a:solidFill>
              <a:schemeClr val="dk1"/>
            </a:solidFill>
            <a:prstDash val="solid"/>
            <a:round/>
            <a:headEnd len="med" w="med" type="none"/>
            <a:tailEnd len="med" w="med" type="triangle"/>
          </a:ln>
        </p:spPr>
      </p:cxnSp>
      <p:sp>
        <p:nvSpPr>
          <p:cNvPr id="211" name="Google Shape;211;p23"/>
          <p:cNvSpPr txBox="1"/>
          <p:nvPr/>
        </p:nvSpPr>
        <p:spPr>
          <a:xfrm>
            <a:off x="9854700" y="2657713"/>
            <a:ext cx="24135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t>Small space        for secondary   payload in wing</a:t>
            </a:r>
            <a:endParaRPr sz="2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4" name="Shape 674"/>
        <p:cNvGrpSpPr/>
        <p:nvPr/>
      </p:nvGrpSpPr>
      <p:grpSpPr>
        <a:xfrm>
          <a:off x="0" y="0"/>
          <a:ext cx="0" cy="0"/>
          <a:chOff x="0" y="0"/>
          <a:chExt cx="0" cy="0"/>
        </a:xfrm>
      </p:grpSpPr>
      <p:pic>
        <p:nvPicPr>
          <p:cNvPr descr="https://scied.ucar.edu/sites/default/files/styles/short_content_small_image/public/images/small_image_for_image_content/stratosphere_diagram_sm.jpg?itok=ICPN75rI" id="675" name="Google Shape;675;p50"/>
          <p:cNvPicPr preferRelativeResize="0"/>
          <p:nvPr/>
        </p:nvPicPr>
        <p:blipFill rotWithShape="1">
          <a:blip r:embed="rId3">
            <a:alphaModFix/>
          </a:blip>
          <a:srcRect b="0" l="0" r="0" t="0"/>
          <a:stretch/>
        </p:blipFill>
        <p:spPr>
          <a:xfrm>
            <a:off x="565511" y="1079365"/>
            <a:ext cx="3359791" cy="4479721"/>
          </a:xfrm>
          <a:prstGeom prst="rect">
            <a:avLst/>
          </a:prstGeom>
          <a:noFill/>
          <a:ln cap="flat" cmpd="sng" w="9525">
            <a:solidFill>
              <a:srgbClr val="0432FF"/>
            </a:solidFill>
            <a:prstDash val="solid"/>
            <a:round/>
            <a:headEnd len="sm" w="sm" type="none"/>
            <a:tailEnd len="sm" w="sm" type="none"/>
          </a:ln>
        </p:spPr>
      </p:pic>
      <p:sp>
        <p:nvSpPr>
          <p:cNvPr id="676" name="Google Shape;676;p50"/>
          <p:cNvSpPr txBox="1"/>
          <p:nvPr>
            <p:ph type="title"/>
          </p:nvPr>
        </p:nvSpPr>
        <p:spPr>
          <a:xfrm>
            <a:off x="371764" y="322852"/>
            <a:ext cx="11493661" cy="64633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954F"/>
              </a:buClr>
              <a:buSzPts val="4000"/>
              <a:buFont typeface="Arial"/>
              <a:buNone/>
            </a:pPr>
            <a:r>
              <a:rPr lang="en-US"/>
              <a:t>Swift HALE Environmental Conditions</a:t>
            </a:r>
            <a:endParaRPr/>
          </a:p>
        </p:txBody>
      </p:sp>
      <p:sp>
        <p:nvSpPr>
          <p:cNvPr id="677" name="Google Shape;677;p50"/>
          <p:cNvSpPr txBox="1"/>
          <p:nvPr>
            <p:ph idx="12" type="sldNum"/>
          </p:nvPr>
        </p:nvSpPr>
        <p:spPr>
          <a:xfrm>
            <a:off x="9298167" y="650766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
        <p:nvSpPr>
          <p:cNvPr id="678" name="Google Shape;678;p50"/>
          <p:cNvSpPr txBox="1"/>
          <p:nvPr/>
        </p:nvSpPr>
        <p:spPr>
          <a:xfrm>
            <a:off x="5700928" y="6413701"/>
            <a:ext cx="152905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Clipart Library</a:t>
            </a:r>
            <a:endParaRPr sz="1800">
              <a:solidFill>
                <a:schemeClr val="dk1"/>
              </a:solidFill>
              <a:latin typeface="Calibri"/>
              <a:ea typeface="Calibri"/>
              <a:cs typeface="Calibri"/>
              <a:sym typeface="Calibri"/>
            </a:endParaRPr>
          </a:p>
        </p:txBody>
      </p:sp>
      <p:sp>
        <p:nvSpPr>
          <p:cNvPr id="679" name="Google Shape;679;p50"/>
          <p:cNvSpPr/>
          <p:nvPr/>
        </p:nvSpPr>
        <p:spPr>
          <a:xfrm>
            <a:off x="2053115" y="5794475"/>
            <a:ext cx="2696347" cy="927003"/>
          </a:xfrm>
          <a:prstGeom prst="roundRect">
            <a:avLst>
              <a:gd fmla="val 16667" name="adj"/>
            </a:avLst>
          </a:prstGeom>
          <a:solidFill>
            <a:srgbClr val="B7CCE4"/>
          </a:soli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200"/>
              <a:buFont typeface="Calibri"/>
              <a:buNone/>
            </a:pPr>
            <a:r>
              <a:rPr b="1" lang="en-US" sz="3200">
                <a:solidFill>
                  <a:schemeClr val="dk1"/>
                </a:solidFill>
                <a:latin typeface="Calibri"/>
                <a:ea typeface="Calibri"/>
                <a:cs typeface="Calibri"/>
                <a:sym typeface="Calibri"/>
              </a:rPr>
              <a:t>-80°C – -55°C</a:t>
            </a:r>
            <a:endParaRPr sz="1800">
              <a:solidFill>
                <a:schemeClr val="dk1"/>
              </a:solidFill>
              <a:latin typeface="Calibri"/>
              <a:ea typeface="Calibri"/>
              <a:cs typeface="Calibri"/>
              <a:sym typeface="Calibri"/>
            </a:endParaRPr>
          </a:p>
        </p:txBody>
      </p:sp>
      <p:pic>
        <p:nvPicPr>
          <p:cNvPr id="680" name="Google Shape;680;p50"/>
          <p:cNvPicPr preferRelativeResize="0"/>
          <p:nvPr/>
        </p:nvPicPr>
        <p:blipFill rotWithShape="1">
          <a:blip r:embed="rId4">
            <a:alphaModFix/>
          </a:blip>
          <a:srcRect b="0" l="0" r="0" t="0"/>
          <a:stretch/>
        </p:blipFill>
        <p:spPr>
          <a:xfrm>
            <a:off x="5232022" y="2656528"/>
            <a:ext cx="6394467" cy="3541196"/>
          </a:xfrm>
          <a:prstGeom prst="rect">
            <a:avLst/>
          </a:prstGeom>
          <a:noFill/>
          <a:ln>
            <a:noFill/>
          </a:ln>
        </p:spPr>
      </p:pic>
      <p:cxnSp>
        <p:nvCxnSpPr>
          <p:cNvPr id="681" name="Google Shape;681;p50"/>
          <p:cNvCxnSpPr/>
          <p:nvPr/>
        </p:nvCxnSpPr>
        <p:spPr>
          <a:xfrm>
            <a:off x="9143976" y="2020148"/>
            <a:ext cx="374897" cy="1698172"/>
          </a:xfrm>
          <a:prstGeom prst="straightConnector1">
            <a:avLst/>
          </a:prstGeom>
          <a:noFill/>
          <a:ln cap="flat" cmpd="sng" w="76200">
            <a:solidFill>
              <a:srgbClr val="FFFF00"/>
            </a:solidFill>
            <a:prstDash val="dash"/>
            <a:round/>
            <a:headEnd len="sm" w="sm" type="none"/>
            <a:tailEnd len="sm" w="sm" type="none"/>
          </a:ln>
          <a:effectLst>
            <a:outerShdw blurRad="50800" rotWithShape="0" algn="tl" dir="2700000" dist="38100">
              <a:srgbClr val="000000">
                <a:alpha val="40000"/>
              </a:srgbClr>
            </a:outerShdw>
          </a:effectLst>
        </p:spPr>
      </p:cxnSp>
      <p:cxnSp>
        <p:nvCxnSpPr>
          <p:cNvPr id="682" name="Google Shape;682;p50"/>
          <p:cNvCxnSpPr/>
          <p:nvPr/>
        </p:nvCxnSpPr>
        <p:spPr>
          <a:xfrm>
            <a:off x="8790425" y="2146192"/>
            <a:ext cx="374897" cy="1698172"/>
          </a:xfrm>
          <a:prstGeom prst="straightConnector1">
            <a:avLst/>
          </a:prstGeom>
          <a:noFill/>
          <a:ln cap="flat" cmpd="sng" w="76200">
            <a:solidFill>
              <a:srgbClr val="FFFF00"/>
            </a:solidFill>
            <a:prstDash val="dash"/>
            <a:round/>
            <a:headEnd len="sm" w="sm" type="none"/>
            <a:tailEnd len="sm" w="sm" type="none"/>
          </a:ln>
          <a:effectLst>
            <a:outerShdw blurRad="50800" rotWithShape="0" algn="tl" dir="2700000" dist="38100">
              <a:srgbClr val="000000">
                <a:alpha val="40000"/>
              </a:srgbClr>
            </a:outerShdw>
          </a:effectLst>
        </p:spPr>
      </p:cxnSp>
      <p:cxnSp>
        <p:nvCxnSpPr>
          <p:cNvPr id="683" name="Google Shape;683;p50"/>
          <p:cNvCxnSpPr/>
          <p:nvPr/>
        </p:nvCxnSpPr>
        <p:spPr>
          <a:xfrm>
            <a:off x="8409525" y="2353872"/>
            <a:ext cx="374897" cy="1698172"/>
          </a:xfrm>
          <a:prstGeom prst="straightConnector1">
            <a:avLst/>
          </a:prstGeom>
          <a:noFill/>
          <a:ln cap="flat" cmpd="sng" w="76200">
            <a:solidFill>
              <a:srgbClr val="FFFF00"/>
            </a:solidFill>
            <a:prstDash val="dash"/>
            <a:round/>
            <a:headEnd len="sm" w="sm" type="none"/>
            <a:tailEnd len="sm" w="sm" type="none"/>
          </a:ln>
          <a:effectLst>
            <a:outerShdw blurRad="50800" rotWithShape="0" algn="tl" dir="2700000" dist="38100">
              <a:srgbClr val="000000">
                <a:alpha val="40000"/>
              </a:srgbClr>
            </a:outerShdw>
          </a:effectLst>
        </p:spPr>
      </p:cxnSp>
      <p:sp>
        <p:nvSpPr>
          <p:cNvPr id="684" name="Google Shape;684;p50"/>
          <p:cNvSpPr/>
          <p:nvPr/>
        </p:nvSpPr>
        <p:spPr>
          <a:xfrm>
            <a:off x="9288390" y="4412797"/>
            <a:ext cx="2223799" cy="1698172"/>
          </a:xfrm>
          <a:prstGeom prst="cloud">
            <a:avLst/>
          </a:prstGeom>
          <a:solidFill>
            <a:srgbClr val="DAE5F1"/>
          </a:soli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4 – 10 kPa</a:t>
            </a:r>
            <a:endParaRPr sz="1800">
              <a:solidFill>
                <a:schemeClr val="dk1"/>
              </a:solidFill>
              <a:latin typeface="Calibri"/>
              <a:ea typeface="Calibri"/>
              <a:cs typeface="Calibri"/>
              <a:sym typeface="Calibri"/>
            </a:endParaRPr>
          </a:p>
        </p:txBody>
      </p:sp>
      <p:sp>
        <p:nvSpPr>
          <p:cNvPr id="685" name="Google Shape;685;p50"/>
          <p:cNvSpPr/>
          <p:nvPr/>
        </p:nvSpPr>
        <p:spPr>
          <a:xfrm rot="896939">
            <a:off x="7240102" y="793166"/>
            <a:ext cx="3088640" cy="1921082"/>
          </a:xfrm>
          <a:prstGeom prst="irregularSeal2">
            <a:avLst/>
          </a:prstGeom>
          <a:solidFill>
            <a:srgbClr val="FFFF00"/>
          </a:soli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686" name="Google Shape;686;p50"/>
          <p:cNvSpPr txBox="1"/>
          <p:nvPr/>
        </p:nvSpPr>
        <p:spPr>
          <a:xfrm>
            <a:off x="-72465606" y="708262"/>
            <a:ext cx="2236354"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400"/>
              <a:buFont typeface="Arial"/>
              <a:buNone/>
            </a:pPr>
            <a:r>
              <a:rPr b="1" lang="en-US" sz="2400">
                <a:solidFill>
                  <a:schemeClr val="dk1"/>
                </a:solidFill>
                <a:latin typeface="Arial"/>
                <a:ea typeface="Arial"/>
                <a:cs typeface="Arial"/>
                <a:sym typeface="Arial"/>
              </a:rPr>
              <a:t>1.8 mGy ionizing </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2400"/>
              <a:buFont typeface="Arial"/>
              <a:buNone/>
            </a:pPr>
            <a:r>
              <a:rPr b="1" lang="en-US" sz="2400">
                <a:solidFill>
                  <a:schemeClr val="dk1"/>
                </a:solidFill>
                <a:latin typeface="Arial"/>
                <a:ea typeface="Arial"/>
                <a:cs typeface="Arial"/>
                <a:sym typeface="Arial"/>
              </a:rPr>
              <a:t>radiation</a:t>
            </a:r>
            <a:endParaRPr sz="1800">
              <a:solidFill>
                <a:schemeClr val="dk1"/>
              </a:solidFill>
              <a:latin typeface="Calibri"/>
              <a:ea typeface="Calibri"/>
              <a:cs typeface="Calibri"/>
              <a:sym typeface="Calibri"/>
            </a:endParaRPr>
          </a:p>
        </p:txBody>
      </p:sp>
      <p:pic>
        <p:nvPicPr>
          <p:cNvPr id="687" name="Google Shape;687;p50"/>
          <p:cNvPicPr preferRelativeResize="0"/>
          <p:nvPr/>
        </p:nvPicPr>
        <p:blipFill rotWithShape="1">
          <a:blip r:embed="rId5">
            <a:alphaModFix/>
          </a:blip>
          <a:srcRect b="0" l="0" r="0" t="0"/>
          <a:stretch/>
        </p:blipFill>
        <p:spPr>
          <a:xfrm>
            <a:off x="4028053" y="3979849"/>
            <a:ext cx="3158473" cy="3158473"/>
          </a:xfrm>
          <a:prstGeom prst="rect">
            <a:avLst/>
          </a:prstGeom>
          <a:noFill/>
          <a:ln>
            <a:noFill/>
          </a:ln>
        </p:spPr>
      </p:pic>
      <p:cxnSp>
        <p:nvCxnSpPr>
          <p:cNvPr id="688" name="Google Shape;688;p50"/>
          <p:cNvCxnSpPr/>
          <p:nvPr/>
        </p:nvCxnSpPr>
        <p:spPr>
          <a:xfrm flipH="1">
            <a:off x="3980202" y="4052044"/>
            <a:ext cx="2452517" cy="139731"/>
          </a:xfrm>
          <a:prstGeom prst="straightConnector1">
            <a:avLst/>
          </a:prstGeom>
          <a:noFill/>
          <a:ln cap="flat" cmpd="sng" w="76200">
            <a:solidFill>
              <a:srgbClr val="FF0000"/>
            </a:solidFill>
            <a:prstDash val="solid"/>
            <a:round/>
            <a:headEnd len="sm" w="sm" type="none"/>
            <a:tailEnd len="med" w="med" type="triangle"/>
          </a:ln>
          <a:effectLst>
            <a:outerShdw blurRad="40000" rotWithShape="0" dir="5400000" dist="20000">
              <a:srgbClr val="000000">
                <a:alpha val="37254"/>
              </a:srgbClr>
            </a:outerShdw>
          </a:effectLst>
        </p:spPr>
      </p:cxnSp>
      <p:sp>
        <p:nvSpPr>
          <p:cNvPr id="689" name="Google Shape;689;p50"/>
          <p:cNvSpPr txBox="1"/>
          <p:nvPr/>
        </p:nvSpPr>
        <p:spPr>
          <a:xfrm>
            <a:off x="565511" y="5631740"/>
            <a:ext cx="152905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UCAR</a:t>
            </a:r>
            <a:endParaRPr sz="1800">
              <a:solidFill>
                <a:schemeClr val="dk1"/>
              </a:solidFill>
              <a:latin typeface="Calibri"/>
              <a:ea typeface="Calibri"/>
              <a:cs typeface="Calibri"/>
              <a:sym typeface="Calibri"/>
            </a:endParaRPr>
          </a:p>
        </p:txBody>
      </p:sp>
      <p:sp>
        <p:nvSpPr>
          <p:cNvPr id="690" name="Google Shape;690;p50"/>
          <p:cNvSpPr/>
          <p:nvPr/>
        </p:nvSpPr>
        <p:spPr>
          <a:xfrm>
            <a:off x="3738033" y="3983270"/>
            <a:ext cx="92290" cy="456823"/>
          </a:xfrm>
          <a:prstGeom prst="rightBracket">
            <a:avLst>
              <a:gd fmla="val 8333" name="adj"/>
            </a:avLst>
          </a:prstGeom>
          <a:noFill/>
          <a:ln cap="flat" cmpd="sng" w="57150">
            <a:solidFill>
              <a:srgbClr val="FF0000"/>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var/folders/yd/7ltb1_hx2918w2pg9twmnhdc0000gp/T/com.microsoft.Word/WebArchiveCopyPasteTempFiles/nasa_slstp_logo_400x400.png" id="691" name="Google Shape;691;p50"/>
          <p:cNvPicPr preferRelativeResize="0"/>
          <p:nvPr/>
        </p:nvPicPr>
        <p:blipFill rotWithShape="1">
          <a:blip r:embed="rId6">
            <a:alphaModFix/>
          </a:blip>
          <a:srcRect b="10662" l="10449" r="10443" t="10875"/>
          <a:stretch/>
        </p:blipFill>
        <p:spPr>
          <a:xfrm>
            <a:off x="10292824" y="34611"/>
            <a:ext cx="792161" cy="765493"/>
          </a:xfrm>
          <a:prstGeom prst="rect">
            <a:avLst/>
          </a:prstGeom>
          <a:noFill/>
          <a:ln>
            <a:noFill/>
          </a:ln>
        </p:spPr>
      </p:pic>
      <p:sp>
        <p:nvSpPr>
          <p:cNvPr id="692" name="Google Shape;692;p50"/>
          <p:cNvSpPr/>
          <p:nvPr/>
        </p:nvSpPr>
        <p:spPr>
          <a:xfrm>
            <a:off x="7665839" y="1170253"/>
            <a:ext cx="1862267"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2400"/>
              <a:buFont typeface="Calibri"/>
              <a:buNone/>
            </a:pPr>
            <a:r>
              <a:rPr b="1" lang="en-US" sz="2400">
                <a:solidFill>
                  <a:schemeClr val="dk1"/>
                </a:solidFill>
                <a:latin typeface="Calibri"/>
                <a:ea typeface="Calibri"/>
                <a:cs typeface="Calibri"/>
                <a:sym typeface="Calibri"/>
              </a:rPr>
              <a:t>1.8 mGy</a:t>
            </a:r>
            <a:endParaRPr b="1" sz="24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2400"/>
              <a:buFont typeface="Calibri"/>
              <a:buNone/>
            </a:pPr>
            <a:r>
              <a:rPr b="1" lang="en-US" sz="2400">
                <a:solidFill>
                  <a:schemeClr val="dk1"/>
                </a:solidFill>
                <a:latin typeface="Calibri"/>
                <a:ea typeface="Calibri"/>
                <a:cs typeface="Calibri"/>
                <a:sym typeface="Calibri"/>
              </a:rPr>
              <a:t>Ionizing radiation</a:t>
            </a:r>
            <a:endParaRPr sz="14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97" name="Shape 697"/>
        <p:cNvGrpSpPr/>
        <p:nvPr/>
      </p:nvGrpSpPr>
      <p:grpSpPr>
        <a:xfrm>
          <a:off x="0" y="0"/>
          <a:ext cx="0" cy="0"/>
          <a:chOff x="0" y="0"/>
          <a:chExt cx="0" cy="0"/>
        </a:xfrm>
      </p:grpSpPr>
      <p:pic>
        <p:nvPicPr>
          <p:cNvPr id="698" name="Google Shape;698;p51"/>
          <p:cNvPicPr preferRelativeResize="0"/>
          <p:nvPr/>
        </p:nvPicPr>
        <p:blipFill rotWithShape="1">
          <a:blip r:embed="rId3">
            <a:alphaModFix/>
          </a:blip>
          <a:srcRect b="0" l="14417" r="17416" t="13155"/>
          <a:stretch/>
        </p:blipFill>
        <p:spPr>
          <a:xfrm>
            <a:off x="5865552" y="4241147"/>
            <a:ext cx="3856257" cy="2763520"/>
          </a:xfrm>
          <a:prstGeom prst="rect">
            <a:avLst/>
          </a:prstGeom>
          <a:noFill/>
          <a:ln>
            <a:noFill/>
          </a:ln>
        </p:spPr>
      </p:pic>
      <p:sp>
        <p:nvSpPr>
          <p:cNvPr id="699" name="Google Shape;699;p51"/>
          <p:cNvSpPr txBox="1"/>
          <p:nvPr>
            <p:ph idx="12" type="sldNum"/>
          </p:nvPr>
        </p:nvSpPr>
        <p:spPr>
          <a:xfrm>
            <a:off x="9355319" y="644923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1D56"/>
              </a:buClr>
              <a:buSzPts val="1200"/>
              <a:buFont typeface="Arial"/>
              <a:buNone/>
            </a:pPr>
            <a:fld id="{00000000-1234-1234-1234-123412341234}" type="slidenum">
              <a:rPr lang="en-US"/>
              <a:t>‹#›</a:t>
            </a:fld>
            <a:endParaRPr/>
          </a:p>
        </p:txBody>
      </p:sp>
      <p:sp>
        <p:nvSpPr>
          <p:cNvPr id="700" name="Google Shape;700;p51"/>
          <p:cNvSpPr txBox="1"/>
          <p:nvPr>
            <p:ph type="title"/>
          </p:nvPr>
        </p:nvSpPr>
        <p:spPr>
          <a:xfrm>
            <a:off x="586175" y="374637"/>
            <a:ext cx="11133192" cy="646331"/>
          </a:xfrm>
          <a:prstGeom prst="rect">
            <a:avLst/>
          </a:prstGeom>
          <a:solidFill>
            <a:srgbClr val="1F3864">
              <a:alpha val="51764"/>
            </a:srgbClr>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1D56"/>
              </a:buClr>
              <a:buSzPts val="4000"/>
              <a:buFont typeface="Arial"/>
              <a:buNone/>
            </a:pPr>
            <a:r>
              <a:rPr lang="en-US">
                <a:latin typeface="Arial"/>
                <a:ea typeface="Arial"/>
                <a:cs typeface="Arial"/>
                <a:sym typeface="Arial"/>
              </a:rPr>
              <a:t>Payload opportunity/constraints</a:t>
            </a:r>
            <a:endParaRPr/>
          </a:p>
        </p:txBody>
      </p:sp>
      <p:sp>
        <p:nvSpPr>
          <p:cNvPr id="701" name="Google Shape;701;p51"/>
          <p:cNvSpPr txBox="1"/>
          <p:nvPr>
            <p:ph idx="1" type="body"/>
          </p:nvPr>
        </p:nvSpPr>
        <p:spPr>
          <a:xfrm>
            <a:off x="586175" y="1198061"/>
            <a:ext cx="11133192" cy="179844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t/>
            </a:r>
            <a:endParaRPr/>
          </a:p>
          <a:p>
            <a:pPr indent="0" lvl="0" marL="0" rtl="0" algn="l">
              <a:lnSpc>
                <a:spcPct val="100000"/>
              </a:lnSpc>
              <a:spcBef>
                <a:spcPts val="600"/>
              </a:spcBef>
              <a:spcAft>
                <a:spcPts val="0"/>
              </a:spcAft>
              <a:buClr>
                <a:schemeClr val="dk1"/>
              </a:buClr>
              <a:buSzPts val="2400"/>
              <a:buNone/>
            </a:pPr>
            <a:r>
              <a:rPr lang="en-US" sz="2400"/>
              <a:t>Payload Details:</a:t>
            </a:r>
            <a:endParaRPr/>
          </a:p>
          <a:p>
            <a:pPr indent="-177165" lvl="0" marL="177165" rtl="0" algn="l">
              <a:lnSpc>
                <a:spcPct val="100000"/>
              </a:lnSpc>
              <a:spcBef>
                <a:spcPts val="600"/>
              </a:spcBef>
              <a:spcAft>
                <a:spcPts val="0"/>
              </a:spcAft>
              <a:buClr>
                <a:schemeClr val="dk1"/>
              </a:buClr>
              <a:buSzPts val="2000"/>
              <a:buChar char="•"/>
            </a:pPr>
            <a:r>
              <a:rPr lang="en-US" sz="2000"/>
              <a:t>Total Payload: 7 kg</a:t>
            </a:r>
            <a:endParaRPr/>
          </a:p>
          <a:p>
            <a:pPr indent="-177165" lvl="0" marL="177165" rtl="0" algn="l">
              <a:lnSpc>
                <a:spcPct val="100000"/>
              </a:lnSpc>
              <a:spcBef>
                <a:spcPts val="600"/>
              </a:spcBef>
              <a:spcAft>
                <a:spcPts val="0"/>
              </a:spcAft>
              <a:buClr>
                <a:schemeClr val="dk1"/>
              </a:buClr>
              <a:buSzPts val="2000"/>
              <a:buChar char="•"/>
            </a:pPr>
            <a:r>
              <a:rPr b="0" lang="en-US" sz="2000"/>
              <a:t>Primary Payload: ~5 kg</a:t>
            </a:r>
            <a:endParaRPr/>
          </a:p>
          <a:p>
            <a:pPr indent="-227965" lvl="1" marL="685165" rtl="0" algn="l">
              <a:lnSpc>
                <a:spcPct val="90000"/>
              </a:lnSpc>
              <a:spcBef>
                <a:spcPts val="600"/>
              </a:spcBef>
              <a:spcAft>
                <a:spcPts val="0"/>
              </a:spcAft>
              <a:buClr>
                <a:schemeClr val="dk1"/>
              </a:buClr>
              <a:buSzPts val="2000"/>
              <a:buChar char="–"/>
            </a:pPr>
            <a:r>
              <a:rPr b="0" lang="en-US" sz="2000"/>
              <a:t>USFS Forestry cameras</a:t>
            </a:r>
            <a:r>
              <a:rPr lang="en-US" sz="2000"/>
              <a:t> </a:t>
            </a:r>
            <a:endParaRPr b="0" sz="2000"/>
          </a:p>
          <a:p>
            <a:pPr indent="-177165" lvl="0" marL="177165" rtl="0" algn="l">
              <a:lnSpc>
                <a:spcPct val="100000"/>
              </a:lnSpc>
              <a:spcBef>
                <a:spcPts val="600"/>
              </a:spcBef>
              <a:spcAft>
                <a:spcPts val="0"/>
              </a:spcAft>
              <a:buClr>
                <a:schemeClr val="dk1"/>
              </a:buClr>
              <a:buSzPts val="2000"/>
              <a:buChar char="•"/>
            </a:pPr>
            <a:r>
              <a:rPr b="0" lang="en-US" sz="2000"/>
              <a:t>Biological payload: small, ~0.5 kg</a:t>
            </a:r>
            <a:endParaRPr/>
          </a:p>
          <a:p>
            <a:pPr indent="-177165" lvl="1" marL="684530" rtl="0" algn="l">
              <a:lnSpc>
                <a:spcPct val="90000"/>
              </a:lnSpc>
              <a:spcBef>
                <a:spcPts val="600"/>
              </a:spcBef>
              <a:spcAft>
                <a:spcPts val="0"/>
              </a:spcAft>
              <a:buClr>
                <a:schemeClr val="dk1"/>
              </a:buClr>
              <a:buSzPts val="2000"/>
              <a:buChar char="–"/>
            </a:pPr>
            <a:r>
              <a:rPr b="1" lang="en-US" sz="2000"/>
              <a:t>Radiation dosimeter</a:t>
            </a:r>
            <a:r>
              <a:rPr lang="en-US" sz="2000"/>
              <a:t>: ~0.25 kg</a:t>
            </a:r>
            <a:endParaRPr/>
          </a:p>
          <a:p>
            <a:pPr indent="-177165" lvl="1" marL="684530" rtl="0" algn="l">
              <a:lnSpc>
                <a:spcPct val="90000"/>
              </a:lnSpc>
              <a:spcBef>
                <a:spcPts val="600"/>
              </a:spcBef>
              <a:spcAft>
                <a:spcPts val="0"/>
              </a:spcAft>
              <a:buClr>
                <a:schemeClr val="dk1"/>
              </a:buClr>
              <a:buSzPts val="2000"/>
              <a:buChar char="–"/>
            </a:pPr>
            <a:r>
              <a:rPr b="0" lang="en-US" sz="2000"/>
              <a:t>Payload will be enclosed in plane</a:t>
            </a:r>
            <a:endParaRPr/>
          </a:p>
          <a:p>
            <a:pPr indent="-177165" lvl="1" marL="684530" rtl="0" algn="l">
              <a:lnSpc>
                <a:spcPct val="90000"/>
              </a:lnSpc>
              <a:spcBef>
                <a:spcPts val="600"/>
              </a:spcBef>
              <a:spcAft>
                <a:spcPts val="0"/>
              </a:spcAft>
              <a:buClr>
                <a:schemeClr val="dk1"/>
              </a:buClr>
              <a:buSzPts val="2000"/>
              <a:buChar char="–"/>
            </a:pPr>
            <a:r>
              <a:rPr b="0" lang="en-US" sz="2000"/>
              <a:t>No environmental controls </a:t>
            </a:r>
            <a:endParaRPr sz="2000"/>
          </a:p>
          <a:p>
            <a:pPr indent="-177165" lvl="1" marL="684530" rtl="0" algn="l">
              <a:lnSpc>
                <a:spcPct val="90000"/>
              </a:lnSpc>
              <a:spcBef>
                <a:spcPts val="600"/>
              </a:spcBef>
              <a:spcAft>
                <a:spcPts val="0"/>
              </a:spcAft>
              <a:buClr>
                <a:schemeClr val="dk1"/>
              </a:buClr>
              <a:buSzPts val="2000"/>
              <a:buChar char="–"/>
            </a:pPr>
            <a:r>
              <a:rPr lang="en-US" sz="2000"/>
              <a:t>Dosimeter actively gathers data and has power</a:t>
            </a:r>
            <a:endParaRPr/>
          </a:p>
          <a:p>
            <a:pPr indent="-177165" lvl="0" marL="177165" rtl="0" algn="l">
              <a:lnSpc>
                <a:spcPct val="100000"/>
              </a:lnSpc>
              <a:spcBef>
                <a:spcPts val="600"/>
              </a:spcBef>
              <a:spcAft>
                <a:spcPts val="0"/>
              </a:spcAft>
              <a:buClr>
                <a:schemeClr val="dk1"/>
              </a:buClr>
              <a:buSzPts val="2000"/>
              <a:buChar char="•"/>
            </a:pPr>
            <a:r>
              <a:rPr b="0" lang="en-US" sz="2000"/>
              <a:t>2-week flight – constrained to summer months</a:t>
            </a:r>
            <a:endParaRPr/>
          </a:p>
          <a:p>
            <a:pPr indent="0" lvl="0" marL="0" rtl="0" algn="l">
              <a:lnSpc>
                <a:spcPct val="100000"/>
              </a:lnSpc>
              <a:spcBef>
                <a:spcPts val="600"/>
              </a:spcBef>
              <a:spcAft>
                <a:spcPts val="0"/>
              </a:spcAft>
              <a:buClr>
                <a:schemeClr val="dk1"/>
              </a:buClr>
              <a:buSzPts val="2000"/>
              <a:buNone/>
            </a:pPr>
            <a:r>
              <a:t/>
            </a:r>
            <a:endParaRPr sz="2000"/>
          </a:p>
          <a:p>
            <a:pPr indent="0" lvl="1" marL="457200" rtl="0" algn="l">
              <a:lnSpc>
                <a:spcPct val="90000"/>
              </a:lnSpc>
              <a:spcBef>
                <a:spcPts val="600"/>
              </a:spcBef>
              <a:spcAft>
                <a:spcPts val="0"/>
              </a:spcAft>
              <a:buClr>
                <a:schemeClr val="dk1"/>
              </a:buClr>
              <a:buSzPts val="1800"/>
              <a:buNone/>
            </a:pPr>
            <a:r>
              <a:t/>
            </a:r>
            <a:endParaRPr/>
          </a:p>
        </p:txBody>
      </p:sp>
      <p:grpSp>
        <p:nvGrpSpPr>
          <p:cNvPr id="702" name="Google Shape;702;p51"/>
          <p:cNvGrpSpPr/>
          <p:nvPr/>
        </p:nvGrpSpPr>
        <p:grpSpPr>
          <a:xfrm>
            <a:off x="6096000" y="1010439"/>
            <a:ext cx="5890259" cy="3529174"/>
            <a:chOff x="6705997" y="1897380"/>
            <a:chExt cx="4312523" cy="2434754"/>
          </a:xfrm>
        </p:grpSpPr>
        <p:pic>
          <p:nvPicPr>
            <p:cNvPr id="703" name="Google Shape;703;p51"/>
            <p:cNvPicPr preferRelativeResize="0"/>
            <p:nvPr/>
          </p:nvPicPr>
          <p:blipFill rotWithShape="1">
            <a:blip r:embed="rId4">
              <a:alphaModFix/>
            </a:blip>
            <a:srcRect b="0" l="0" r="1577" t="0"/>
            <a:stretch/>
          </p:blipFill>
          <p:spPr>
            <a:xfrm>
              <a:off x="6874719" y="2052367"/>
              <a:ext cx="4143801" cy="2279767"/>
            </a:xfrm>
            <a:prstGeom prst="rect">
              <a:avLst/>
            </a:prstGeom>
            <a:noFill/>
            <a:ln>
              <a:noFill/>
            </a:ln>
          </p:spPr>
        </p:pic>
        <p:sp>
          <p:nvSpPr>
            <p:cNvPr id="704" name="Google Shape;704;p51"/>
            <p:cNvSpPr/>
            <p:nvPr/>
          </p:nvSpPr>
          <p:spPr>
            <a:xfrm>
              <a:off x="6705997" y="1897380"/>
              <a:ext cx="1146413" cy="56007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grpSp>
      <p:cxnSp>
        <p:nvCxnSpPr>
          <p:cNvPr id="705" name="Google Shape;705;p51"/>
          <p:cNvCxnSpPr/>
          <p:nvPr/>
        </p:nvCxnSpPr>
        <p:spPr>
          <a:xfrm flipH="1" rot="10800000">
            <a:off x="7437120" y="3212022"/>
            <a:ext cx="945667" cy="1248218"/>
          </a:xfrm>
          <a:prstGeom prst="straightConnector1">
            <a:avLst/>
          </a:prstGeom>
          <a:noFill/>
          <a:ln cap="flat" cmpd="sng" w="38100">
            <a:solidFill>
              <a:srgbClr val="1D1B10"/>
            </a:solidFill>
            <a:prstDash val="solid"/>
            <a:round/>
            <a:headEnd len="sm" w="sm" type="none"/>
            <a:tailEnd len="med" w="med" type="triangle"/>
          </a:ln>
          <a:effectLst>
            <a:outerShdw blurRad="40000" rotWithShape="0" dir="5400000" dist="20000">
              <a:srgbClr val="000000">
                <a:alpha val="37254"/>
              </a:srgbClr>
            </a:outerShdw>
          </a:effectLst>
        </p:spPr>
      </p:cxnSp>
      <p:pic>
        <p:nvPicPr>
          <p:cNvPr descr="/var/folders/yd/7ltb1_hx2918w2pg9twmnhdc0000gp/T/com.microsoft.Word/WebArchiveCopyPasteTempFiles/nasa_slstp_logo_400x400.png" id="706" name="Google Shape;706;p51"/>
          <p:cNvPicPr preferRelativeResize="0"/>
          <p:nvPr/>
        </p:nvPicPr>
        <p:blipFill rotWithShape="1">
          <a:blip r:embed="rId5">
            <a:alphaModFix/>
          </a:blip>
          <a:srcRect b="10662" l="10449" r="10443" t="10875"/>
          <a:stretch/>
        </p:blipFill>
        <p:spPr>
          <a:xfrm>
            <a:off x="10292824" y="34611"/>
            <a:ext cx="792161" cy="76549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1" name="Shape 711"/>
        <p:cNvGrpSpPr/>
        <p:nvPr/>
      </p:nvGrpSpPr>
      <p:grpSpPr>
        <a:xfrm>
          <a:off x="0" y="0"/>
          <a:ext cx="0" cy="0"/>
          <a:chOff x="0" y="0"/>
          <a:chExt cx="0" cy="0"/>
        </a:xfrm>
      </p:grpSpPr>
      <p:sp>
        <p:nvSpPr>
          <p:cNvPr id="712" name="Google Shape;712;p52"/>
          <p:cNvSpPr txBox="1"/>
          <p:nvPr>
            <p:ph type="title"/>
          </p:nvPr>
        </p:nvSpPr>
        <p:spPr>
          <a:xfrm>
            <a:off x="371763" y="574643"/>
            <a:ext cx="11493661" cy="64633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954F"/>
              </a:buClr>
              <a:buSzPts val="3600"/>
              <a:buFont typeface="Arial"/>
              <a:buNone/>
            </a:pPr>
            <a:r>
              <a:rPr lang="en-US" sz="3600"/>
              <a:t>Features and Constraints RadBREAD</a:t>
            </a:r>
            <a:endParaRPr sz="3600"/>
          </a:p>
        </p:txBody>
      </p:sp>
      <p:sp>
        <p:nvSpPr>
          <p:cNvPr id="713" name="Google Shape;713;p52"/>
          <p:cNvSpPr txBox="1"/>
          <p:nvPr>
            <p:ph idx="1" type="body"/>
          </p:nvPr>
        </p:nvSpPr>
        <p:spPr>
          <a:xfrm>
            <a:off x="371763" y="1123675"/>
            <a:ext cx="11493661" cy="461665"/>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2000"/>
              <a:buNone/>
            </a:pPr>
            <a:r>
              <a:t/>
            </a:r>
            <a:endParaRPr sz="1800"/>
          </a:p>
          <a:p>
            <a:pPr indent="-177796" lvl="0" marL="177796" rtl="0" algn="l">
              <a:lnSpc>
                <a:spcPct val="150000"/>
              </a:lnSpc>
              <a:spcBef>
                <a:spcPts val="600"/>
              </a:spcBef>
              <a:spcAft>
                <a:spcPts val="0"/>
              </a:spcAft>
              <a:buClr>
                <a:schemeClr val="dk1"/>
              </a:buClr>
              <a:buSzPts val="2400"/>
              <a:buChar char="•"/>
            </a:pPr>
            <a:r>
              <a:rPr lang="en-US" sz="2000"/>
              <a:t>Radiation: </a:t>
            </a:r>
            <a:r>
              <a:rPr b="0" lang="en-US" sz="2000"/>
              <a:t>Low total dose and low dose rate</a:t>
            </a:r>
            <a:endParaRPr sz="2000"/>
          </a:p>
          <a:p>
            <a:pPr indent="-177796" lvl="0" marL="177796" rtl="0" algn="l">
              <a:lnSpc>
                <a:spcPct val="150000"/>
              </a:lnSpc>
              <a:spcBef>
                <a:spcPts val="600"/>
              </a:spcBef>
              <a:spcAft>
                <a:spcPts val="0"/>
              </a:spcAft>
              <a:buClr>
                <a:schemeClr val="dk1"/>
              </a:buClr>
              <a:buSzPts val="2400"/>
              <a:buChar char="•"/>
            </a:pPr>
            <a:r>
              <a:rPr lang="en-US" sz="2000"/>
              <a:t>Mass: </a:t>
            </a:r>
            <a:r>
              <a:rPr b="0" lang="en-US" sz="2000"/>
              <a:t>payload must be less than 0.5 kg</a:t>
            </a:r>
            <a:endParaRPr sz="2000"/>
          </a:p>
          <a:p>
            <a:pPr indent="-177796" lvl="0" marL="177796" rtl="0" algn="l">
              <a:lnSpc>
                <a:spcPct val="150000"/>
              </a:lnSpc>
              <a:spcBef>
                <a:spcPts val="600"/>
              </a:spcBef>
              <a:spcAft>
                <a:spcPts val="0"/>
              </a:spcAft>
              <a:buClr>
                <a:schemeClr val="dk1"/>
              </a:buClr>
              <a:buSzPts val="2400"/>
              <a:buChar char="•"/>
            </a:pPr>
            <a:r>
              <a:rPr lang="en-US" sz="2000"/>
              <a:t>Power:</a:t>
            </a:r>
            <a:r>
              <a:rPr b="0" lang="en-US" sz="2000"/>
              <a:t> payload can only rely on battery power, not aircraft power</a:t>
            </a:r>
            <a:endParaRPr sz="2000"/>
          </a:p>
          <a:p>
            <a:pPr indent="-177796" lvl="0" marL="177796" rtl="0" algn="l">
              <a:lnSpc>
                <a:spcPct val="150000"/>
              </a:lnSpc>
              <a:spcBef>
                <a:spcPts val="600"/>
              </a:spcBef>
              <a:spcAft>
                <a:spcPts val="0"/>
              </a:spcAft>
              <a:buClr>
                <a:schemeClr val="dk1"/>
              </a:buClr>
              <a:buSzPts val="2400"/>
              <a:buChar char="•"/>
            </a:pPr>
            <a:r>
              <a:rPr lang="en-US" sz="2000"/>
              <a:t>Limited/no environmental control </a:t>
            </a:r>
            <a:endParaRPr sz="2000"/>
          </a:p>
          <a:p>
            <a:pPr indent="-177796" lvl="0" marL="177796" rtl="0" algn="l">
              <a:lnSpc>
                <a:spcPct val="150000"/>
              </a:lnSpc>
              <a:spcBef>
                <a:spcPts val="600"/>
              </a:spcBef>
              <a:spcAft>
                <a:spcPts val="0"/>
              </a:spcAft>
              <a:buClr>
                <a:schemeClr val="dk1"/>
              </a:buClr>
              <a:buSzPts val="2400"/>
              <a:buChar char="•"/>
            </a:pPr>
            <a:r>
              <a:rPr lang="en-US" sz="2000"/>
              <a:t>Unique feature: </a:t>
            </a:r>
            <a:r>
              <a:rPr b="0" lang="en-US" sz="2000"/>
              <a:t>DLR M-42 Radiation Dosimeter</a:t>
            </a:r>
            <a:endParaRPr/>
          </a:p>
          <a:p>
            <a:pPr indent="0" lvl="0" marL="0" rtl="0" algn="l">
              <a:lnSpc>
                <a:spcPct val="100000"/>
              </a:lnSpc>
              <a:spcBef>
                <a:spcPts val="600"/>
              </a:spcBef>
              <a:spcAft>
                <a:spcPts val="0"/>
              </a:spcAft>
              <a:buClr>
                <a:schemeClr val="dk1"/>
              </a:buClr>
              <a:buSzPts val="2800"/>
              <a:buNone/>
            </a:pPr>
            <a:r>
              <a:rPr lang="en-US"/>
              <a:t>Challenge: </a:t>
            </a:r>
            <a:r>
              <a:rPr b="0" lang="en-US"/>
              <a:t>Choose a biological system that is responsive to low doses of radiation so we can correlate biological changes to the dosimeter readings</a:t>
            </a:r>
            <a:endParaRPr sz="2000"/>
          </a:p>
        </p:txBody>
      </p:sp>
      <p:sp>
        <p:nvSpPr>
          <p:cNvPr id="714" name="Google Shape;714;p52"/>
          <p:cNvSpPr txBox="1"/>
          <p:nvPr>
            <p:ph idx="12" type="sldNum"/>
          </p:nvPr>
        </p:nvSpPr>
        <p:spPr>
          <a:xfrm>
            <a:off x="9298167" y="650766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dk1"/>
              </a:buClr>
              <a:buSzPts val="1100"/>
              <a:buFont typeface="Arial"/>
              <a:buNone/>
            </a:pPr>
            <a:fld id="{00000000-1234-1234-1234-123412341234}" type="slidenum">
              <a:rPr lang="en-US" sz="1100"/>
              <a:t>‹#›</a:t>
            </a:fld>
            <a:endParaRPr sz="11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9" name="Shape 719"/>
        <p:cNvGrpSpPr/>
        <p:nvPr/>
      </p:nvGrpSpPr>
      <p:grpSpPr>
        <a:xfrm>
          <a:off x="0" y="0"/>
          <a:ext cx="0" cy="0"/>
          <a:chOff x="0" y="0"/>
          <a:chExt cx="0" cy="0"/>
        </a:xfrm>
      </p:grpSpPr>
      <p:sp>
        <p:nvSpPr>
          <p:cNvPr id="720" name="Google Shape;720;p53"/>
          <p:cNvSpPr txBox="1"/>
          <p:nvPr>
            <p:ph idx="12" type="sldNum"/>
          </p:nvPr>
        </p:nvSpPr>
        <p:spPr>
          <a:xfrm>
            <a:off x="9355319" y="644923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1D56"/>
              </a:buClr>
              <a:buSzPts val="1200"/>
              <a:buFont typeface="Arial"/>
              <a:buNone/>
            </a:pPr>
            <a:fld id="{00000000-1234-1234-1234-123412341234}" type="slidenum">
              <a:rPr lang="en-US"/>
              <a:t>‹#›</a:t>
            </a:fld>
            <a:endParaRPr/>
          </a:p>
        </p:txBody>
      </p:sp>
      <p:sp>
        <p:nvSpPr>
          <p:cNvPr id="721" name="Google Shape;721;p53"/>
          <p:cNvSpPr txBox="1"/>
          <p:nvPr>
            <p:ph type="title"/>
          </p:nvPr>
        </p:nvSpPr>
        <p:spPr>
          <a:xfrm>
            <a:off x="586175" y="374637"/>
            <a:ext cx="11133192" cy="64633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1D56"/>
              </a:buClr>
              <a:buSzPts val="4000"/>
              <a:buFont typeface="Arial"/>
              <a:buNone/>
            </a:pPr>
            <a:r>
              <a:rPr lang="en-US">
                <a:latin typeface="Arial"/>
                <a:ea typeface="Arial"/>
                <a:cs typeface="Arial"/>
                <a:sym typeface="Arial"/>
              </a:rPr>
              <a:t>Payload Model Organism</a:t>
            </a:r>
            <a:endParaRPr/>
          </a:p>
        </p:txBody>
      </p:sp>
      <p:sp>
        <p:nvSpPr>
          <p:cNvPr id="722" name="Google Shape;722;p53"/>
          <p:cNvSpPr txBox="1"/>
          <p:nvPr>
            <p:ph idx="1" type="body"/>
          </p:nvPr>
        </p:nvSpPr>
        <p:spPr>
          <a:xfrm>
            <a:off x="207023" y="1020968"/>
            <a:ext cx="8308577" cy="341851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200"/>
              <a:buNone/>
            </a:pPr>
            <a:r>
              <a:rPr i="1" lang="en-US" sz="3200"/>
              <a:t>Saccharomyces cerevisiae</a:t>
            </a:r>
            <a:br>
              <a:rPr lang="en-US" sz="3200"/>
            </a:br>
            <a:endParaRPr b="0" sz="2400"/>
          </a:p>
          <a:p>
            <a:pPr indent="-177165" lvl="0" marL="177165" rtl="0" algn="l">
              <a:lnSpc>
                <a:spcPct val="100000"/>
              </a:lnSpc>
              <a:spcBef>
                <a:spcPts val="600"/>
              </a:spcBef>
              <a:spcAft>
                <a:spcPts val="0"/>
              </a:spcAft>
              <a:buClr>
                <a:schemeClr val="dk1"/>
              </a:buClr>
              <a:buSzPts val="2000"/>
              <a:buChar char="•"/>
            </a:pPr>
            <a:r>
              <a:rPr b="0" lang="en-US" sz="2000"/>
              <a:t>Easily genetically manipulated (Karathia, et al., 2011)</a:t>
            </a:r>
            <a:endParaRPr/>
          </a:p>
          <a:p>
            <a:pPr indent="0" lvl="0" marL="0" rtl="0" algn="l">
              <a:lnSpc>
                <a:spcPct val="100000"/>
              </a:lnSpc>
              <a:spcBef>
                <a:spcPts val="600"/>
              </a:spcBef>
              <a:spcAft>
                <a:spcPts val="0"/>
              </a:spcAft>
              <a:buClr>
                <a:schemeClr val="dk1"/>
              </a:buClr>
              <a:buSzPts val="2000"/>
              <a:buNone/>
            </a:pPr>
            <a:r>
              <a:t/>
            </a:r>
            <a:endParaRPr b="0" sz="2000"/>
          </a:p>
          <a:p>
            <a:pPr indent="-177165" lvl="0" marL="177165" rtl="0" algn="l">
              <a:lnSpc>
                <a:spcPct val="100000"/>
              </a:lnSpc>
              <a:spcBef>
                <a:spcPts val="600"/>
              </a:spcBef>
              <a:spcAft>
                <a:spcPts val="0"/>
              </a:spcAft>
              <a:buClr>
                <a:schemeClr val="dk1"/>
              </a:buClr>
              <a:buSzPts val="2000"/>
              <a:buChar char="•"/>
            </a:pPr>
            <a:r>
              <a:rPr b="0" lang="en-US" sz="2000"/>
              <a:t>Many available mutant and reporter strains can highlight radiation and damage from flight stressors</a:t>
            </a:r>
            <a:endParaRPr/>
          </a:p>
          <a:p>
            <a:pPr indent="-50163" lvl="0" marL="177165" rtl="0" algn="l">
              <a:lnSpc>
                <a:spcPct val="100000"/>
              </a:lnSpc>
              <a:spcBef>
                <a:spcPts val="600"/>
              </a:spcBef>
              <a:spcAft>
                <a:spcPts val="0"/>
              </a:spcAft>
              <a:buClr>
                <a:schemeClr val="dk1"/>
              </a:buClr>
              <a:buSzPts val="2000"/>
              <a:buNone/>
            </a:pPr>
            <a:r>
              <a:t/>
            </a:r>
            <a:endParaRPr b="0" sz="2000"/>
          </a:p>
          <a:p>
            <a:pPr indent="-177165" lvl="0" marL="177165" rtl="0" algn="l">
              <a:lnSpc>
                <a:spcPct val="100000"/>
              </a:lnSpc>
              <a:spcBef>
                <a:spcPts val="600"/>
              </a:spcBef>
              <a:spcAft>
                <a:spcPts val="0"/>
              </a:spcAft>
              <a:buClr>
                <a:schemeClr val="dk1"/>
              </a:buClr>
              <a:buSzPts val="2000"/>
              <a:buChar char="•"/>
            </a:pPr>
            <a:r>
              <a:rPr b="0" lang="en-US" sz="2000"/>
              <a:t>How will the biology survive 2 weeks without human interaction? </a:t>
            </a:r>
            <a:endParaRPr/>
          </a:p>
          <a:p>
            <a:pPr indent="-177164" lvl="1" marL="685152" rtl="0" algn="l">
              <a:lnSpc>
                <a:spcPct val="90000"/>
              </a:lnSpc>
              <a:spcBef>
                <a:spcPts val="600"/>
              </a:spcBef>
              <a:spcAft>
                <a:spcPts val="0"/>
              </a:spcAft>
              <a:buClr>
                <a:schemeClr val="dk1"/>
              </a:buClr>
              <a:buSzPts val="2000"/>
              <a:buChar char="–"/>
            </a:pPr>
            <a:r>
              <a:rPr b="0" lang="en-US" sz="2000"/>
              <a:t>Aqueous glycerol solution</a:t>
            </a:r>
            <a:br>
              <a:rPr b="0" lang="en-US" sz="2000"/>
            </a:br>
            <a:endParaRPr b="0" sz="2000"/>
          </a:p>
          <a:p>
            <a:pPr indent="-177165" lvl="0" marL="177165" rtl="0" algn="l">
              <a:lnSpc>
                <a:spcPct val="100000"/>
              </a:lnSpc>
              <a:spcBef>
                <a:spcPts val="600"/>
              </a:spcBef>
              <a:spcAft>
                <a:spcPts val="0"/>
              </a:spcAft>
              <a:buClr>
                <a:schemeClr val="dk1"/>
              </a:buClr>
              <a:buSzPts val="2000"/>
              <a:buChar char="•"/>
            </a:pPr>
            <a:r>
              <a:rPr b="0" lang="en-US" sz="2000"/>
              <a:t>Eukaryotic </a:t>
            </a:r>
            <a:endParaRPr/>
          </a:p>
          <a:p>
            <a:pPr indent="-177165" lvl="1" marL="684530" rtl="0" algn="l">
              <a:lnSpc>
                <a:spcPct val="90000"/>
              </a:lnSpc>
              <a:spcBef>
                <a:spcPts val="600"/>
              </a:spcBef>
              <a:spcAft>
                <a:spcPts val="0"/>
              </a:spcAft>
              <a:buClr>
                <a:schemeClr val="dk1"/>
              </a:buClr>
              <a:buSzPts val="2000"/>
              <a:buChar char="–"/>
            </a:pPr>
            <a:r>
              <a:rPr lang="en-US" sz="2000"/>
              <a:t> and contains human homolog genes (Lui et al., 2017)</a:t>
            </a:r>
            <a:endParaRPr/>
          </a:p>
          <a:p>
            <a:pPr indent="-50165" lvl="1" marL="684530" rtl="0" algn="l">
              <a:lnSpc>
                <a:spcPct val="90000"/>
              </a:lnSpc>
              <a:spcBef>
                <a:spcPts val="600"/>
              </a:spcBef>
              <a:spcAft>
                <a:spcPts val="0"/>
              </a:spcAft>
              <a:buClr>
                <a:schemeClr val="dk1"/>
              </a:buClr>
              <a:buSzPts val="2000"/>
              <a:buNone/>
            </a:pPr>
            <a:r>
              <a:t/>
            </a:r>
            <a:endParaRPr b="0" sz="2000"/>
          </a:p>
          <a:p>
            <a:pPr indent="-177165" lvl="0" marL="177165" rtl="0" algn="l">
              <a:lnSpc>
                <a:spcPct val="100000"/>
              </a:lnSpc>
              <a:spcBef>
                <a:spcPts val="600"/>
              </a:spcBef>
              <a:spcAft>
                <a:spcPts val="0"/>
              </a:spcAft>
              <a:buClr>
                <a:schemeClr val="dk1"/>
              </a:buClr>
              <a:buSzPts val="2000"/>
              <a:buChar char="•"/>
            </a:pPr>
            <a:r>
              <a:rPr b="0" lang="en-US" sz="2000"/>
              <a:t>Multiple strains readily available at Ames</a:t>
            </a:r>
            <a:endParaRPr/>
          </a:p>
          <a:p>
            <a:pPr indent="0" lvl="0" marL="0" rtl="0" algn="l">
              <a:lnSpc>
                <a:spcPct val="100000"/>
              </a:lnSpc>
              <a:spcBef>
                <a:spcPts val="600"/>
              </a:spcBef>
              <a:spcAft>
                <a:spcPts val="0"/>
              </a:spcAft>
              <a:buClr>
                <a:schemeClr val="dk1"/>
              </a:buClr>
              <a:buSzPts val="2400"/>
              <a:buNone/>
            </a:pPr>
            <a:r>
              <a:t/>
            </a:r>
            <a:endParaRPr b="0" sz="2400"/>
          </a:p>
        </p:txBody>
      </p:sp>
      <p:pic>
        <p:nvPicPr>
          <p:cNvPr descr="/var/folders/yd/7ltb1_hx2918w2pg9twmnhdc0000gp/T/com.microsoft.Word/WebArchiveCopyPasteTempFiles/nasa_slstp_logo_400x400.png" id="723" name="Google Shape;723;p53"/>
          <p:cNvPicPr preferRelativeResize="0"/>
          <p:nvPr/>
        </p:nvPicPr>
        <p:blipFill rotWithShape="1">
          <a:blip r:embed="rId3">
            <a:alphaModFix/>
          </a:blip>
          <a:srcRect b="10662" l="10449" r="10443" t="10875"/>
          <a:stretch/>
        </p:blipFill>
        <p:spPr>
          <a:xfrm>
            <a:off x="11306358" y="125374"/>
            <a:ext cx="792161" cy="765493"/>
          </a:xfrm>
          <a:prstGeom prst="rect">
            <a:avLst/>
          </a:prstGeom>
          <a:noFill/>
          <a:ln>
            <a:noFill/>
          </a:ln>
        </p:spPr>
      </p:pic>
      <p:pic>
        <p:nvPicPr>
          <p:cNvPr descr="Yeast - Wikipedia" id="724" name="Google Shape;724;p53"/>
          <p:cNvPicPr preferRelativeResize="0"/>
          <p:nvPr/>
        </p:nvPicPr>
        <p:blipFill rotWithShape="1">
          <a:blip r:embed="rId4">
            <a:alphaModFix/>
          </a:blip>
          <a:srcRect b="0" l="0" r="0" t="0"/>
          <a:stretch/>
        </p:blipFill>
        <p:spPr>
          <a:xfrm>
            <a:off x="8974483" y="1194485"/>
            <a:ext cx="3138976" cy="31389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9" name="Shape 729"/>
        <p:cNvGrpSpPr/>
        <p:nvPr/>
      </p:nvGrpSpPr>
      <p:grpSpPr>
        <a:xfrm>
          <a:off x="0" y="0"/>
          <a:ext cx="0" cy="0"/>
          <a:chOff x="0" y="0"/>
          <a:chExt cx="0" cy="0"/>
        </a:xfrm>
      </p:grpSpPr>
      <p:sp>
        <p:nvSpPr>
          <p:cNvPr id="730" name="Google Shape;730;p54"/>
          <p:cNvSpPr txBox="1"/>
          <p:nvPr>
            <p:ph type="title"/>
          </p:nvPr>
        </p:nvSpPr>
        <p:spPr>
          <a:xfrm>
            <a:off x="586175" y="374637"/>
            <a:ext cx="11133192" cy="64633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1D56"/>
              </a:buClr>
              <a:buSzPts val="4000"/>
              <a:buFont typeface="Arial"/>
              <a:buNone/>
            </a:pPr>
            <a:r>
              <a:rPr lang="en-US"/>
              <a:t>Previous Similar Work</a:t>
            </a:r>
            <a:endParaRPr/>
          </a:p>
        </p:txBody>
      </p:sp>
      <p:pic>
        <p:nvPicPr>
          <p:cNvPr descr="Mountain scene" id="731" name="Google Shape;731;p54"/>
          <p:cNvPicPr preferRelativeResize="0"/>
          <p:nvPr>
            <p:ph idx="1" type="body"/>
          </p:nvPr>
        </p:nvPicPr>
        <p:blipFill rotWithShape="1">
          <a:blip r:embed="rId3">
            <a:alphaModFix/>
          </a:blip>
          <a:srcRect b="0" l="0" r="0" t="0"/>
          <a:stretch/>
        </p:blipFill>
        <p:spPr>
          <a:xfrm>
            <a:off x="5695156" y="1640681"/>
            <a:ext cx="914400" cy="914400"/>
          </a:xfrm>
          <a:prstGeom prst="rect">
            <a:avLst/>
          </a:prstGeom>
          <a:noFill/>
          <a:ln>
            <a:noFill/>
          </a:ln>
        </p:spPr>
      </p:pic>
      <p:pic>
        <p:nvPicPr>
          <p:cNvPr id="732" name="Google Shape;732;p54"/>
          <p:cNvPicPr preferRelativeResize="0"/>
          <p:nvPr/>
        </p:nvPicPr>
        <p:blipFill rotWithShape="1">
          <a:blip r:embed="rId4">
            <a:alphaModFix/>
          </a:blip>
          <a:srcRect b="0" l="0" r="0" t="0"/>
          <a:stretch/>
        </p:blipFill>
        <p:spPr>
          <a:xfrm>
            <a:off x="4258139" y="1003568"/>
            <a:ext cx="7184125" cy="2087929"/>
          </a:xfrm>
          <a:prstGeom prst="rect">
            <a:avLst/>
          </a:prstGeom>
          <a:noFill/>
          <a:ln>
            <a:noFill/>
          </a:ln>
        </p:spPr>
      </p:pic>
      <p:sp>
        <p:nvSpPr>
          <p:cNvPr id="733" name="Google Shape;733;p54"/>
          <p:cNvSpPr txBox="1"/>
          <p:nvPr/>
        </p:nvSpPr>
        <p:spPr>
          <a:xfrm>
            <a:off x="609600" y="3398459"/>
            <a:ext cx="10190480" cy="230832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Extremophile yeasts + </a:t>
            </a:r>
            <a:r>
              <a:rPr i="1" lang="en-US" sz="2400">
                <a:solidFill>
                  <a:schemeClr val="dk1"/>
                </a:solidFill>
                <a:latin typeface="Calibri"/>
                <a:ea typeface="Calibri"/>
                <a:cs typeface="Calibri"/>
                <a:sym typeface="Calibri"/>
              </a:rPr>
              <a:t>Saccharomyces cerevisiae</a:t>
            </a:r>
            <a:endParaRPr sz="1800">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Desiccated</a:t>
            </a:r>
            <a:endParaRPr b="0" i="0" sz="2400" u="none" cap="none" strike="noStrike">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Exposed directly to the stratosphere for 100-120 minutes</a:t>
            </a:r>
            <a:endParaRPr sz="1800">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Sensors for pressure and temperature</a:t>
            </a:r>
            <a:endParaRPr b="0" i="0" sz="1800" u="none" cap="none" strike="noStrike">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Rehydrated</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Survival assays </a:t>
            </a:r>
            <a:endParaRPr sz="1800">
              <a:solidFill>
                <a:schemeClr val="dk1"/>
              </a:solidFill>
              <a:latin typeface="Calibri"/>
              <a:ea typeface="Calibri"/>
              <a:cs typeface="Calibri"/>
              <a:sym typeface="Calibri"/>
            </a:endParaRPr>
          </a:p>
        </p:txBody>
      </p:sp>
      <p:sp>
        <p:nvSpPr>
          <p:cNvPr id="734" name="Google Shape;734;p54"/>
          <p:cNvSpPr txBox="1"/>
          <p:nvPr/>
        </p:nvSpPr>
        <p:spPr>
          <a:xfrm>
            <a:off x="823385" y="5764886"/>
            <a:ext cx="102616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400"/>
              <a:buFont typeface="Arial"/>
              <a:buNone/>
            </a:pPr>
            <a:r>
              <a:rPr b="1" lang="en-US" sz="2400">
                <a:solidFill>
                  <a:schemeClr val="dk1"/>
                </a:solidFill>
                <a:latin typeface="Arial"/>
                <a:ea typeface="Arial"/>
                <a:cs typeface="Arial"/>
                <a:sym typeface="Arial"/>
              </a:rPr>
              <a:t>Looked at radiation effects but had </a:t>
            </a:r>
            <a:r>
              <a:rPr b="1" lang="en-US" sz="2400" u="sng">
                <a:solidFill>
                  <a:schemeClr val="dk1"/>
                </a:solidFill>
                <a:latin typeface="Arial"/>
                <a:ea typeface="Arial"/>
                <a:cs typeface="Arial"/>
                <a:sym typeface="Arial"/>
              </a:rPr>
              <a:t>no</a:t>
            </a:r>
            <a:r>
              <a:rPr b="1" lang="en-US" sz="2400">
                <a:solidFill>
                  <a:schemeClr val="dk1"/>
                </a:solidFill>
                <a:latin typeface="Arial"/>
                <a:ea typeface="Arial"/>
                <a:cs typeface="Arial"/>
                <a:sym typeface="Arial"/>
              </a:rPr>
              <a:t> measure of radiation levels experienced during flight.</a:t>
            </a:r>
            <a:endParaRPr sz="1800">
              <a:solidFill>
                <a:schemeClr val="dk1"/>
              </a:solidFill>
              <a:latin typeface="Calibri"/>
              <a:ea typeface="Calibri"/>
              <a:cs typeface="Calibri"/>
              <a:sym typeface="Calibri"/>
            </a:endParaRPr>
          </a:p>
        </p:txBody>
      </p:sp>
      <p:pic>
        <p:nvPicPr>
          <p:cNvPr descr="/var/folders/yd/7ltb1_hx2918w2pg9twmnhdc0000gp/T/com.microsoft.Word/WebArchiveCopyPasteTempFiles/nasa_slstp_logo_400x400.png" id="735" name="Google Shape;735;p54"/>
          <p:cNvPicPr preferRelativeResize="0"/>
          <p:nvPr/>
        </p:nvPicPr>
        <p:blipFill rotWithShape="1">
          <a:blip r:embed="rId5">
            <a:alphaModFix/>
          </a:blip>
          <a:srcRect b="10662" l="10449" r="10443" t="10875"/>
          <a:stretch/>
        </p:blipFill>
        <p:spPr>
          <a:xfrm>
            <a:off x="10292824" y="34611"/>
            <a:ext cx="792161" cy="76549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40" name="Shape 740"/>
        <p:cNvGrpSpPr/>
        <p:nvPr/>
      </p:nvGrpSpPr>
      <p:grpSpPr>
        <a:xfrm>
          <a:off x="0" y="0"/>
          <a:ext cx="0" cy="0"/>
          <a:chOff x="0" y="0"/>
          <a:chExt cx="0" cy="0"/>
        </a:xfrm>
      </p:grpSpPr>
      <p:sp>
        <p:nvSpPr>
          <p:cNvPr id="741" name="Google Shape;741;p55"/>
          <p:cNvSpPr/>
          <p:nvPr/>
        </p:nvSpPr>
        <p:spPr>
          <a:xfrm rot="5400000">
            <a:off x="5861912" y="641647"/>
            <a:ext cx="384601" cy="8975233"/>
          </a:xfrm>
          <a:prstGeom prst="rightBracket">
            <a:avLst>
              <a:gd fmla="val 8333" name="adj"/>
            </a:avLst>
          </a:prstGeom>
          <a:noFill/>
          <a:ln cap="flat" cmpd="sng" w="76200">
            <a:solidFill>
              <a:schemeClr val="dk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742" name="Google Shape;742;p55"/>
          <p:cNvSpPr txBox="1"/>
          <p:nvPr>
            <p:ph idx="12" type="sldNum"/>
          </p:nvPr>
        </p:nvSpPr>
        <p:spPr>
          <a:xfrm>
            <a:off x="9355319" y="644923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1D56"/>
              </a:buClr>
              <a:buSzPts val="1200"/>
              <a:buFont typeface="Arial"/>
              <a:buNone/>
            </a:pPr>
            <a:fld id="{00000000-1234-1234-1234-123412341234}" type="slidenum">
              <a:rPr lang="en-US"/>
              <a:t>‹#›</a:t>
            </a:fld>
            <a:endParaRPr/>
          </a:p>
        </p:txBody>
      </p:sp>
      <p:sp>
        <p:nvSpPr>
          <p:cNvPr id="743" name="Google Shape;743;p55"/>
          <p:cNvSpPr txBox="1"/>
          <p:nvPr>
            <p:ph type="title"/>
          </p:nvPr>
        </p:nvSpPr>
        <p:spPr>
          <a:xfrm>
            <a:off x="586175" y="374637"/>
            <a:ext cx="11133192" cy="64633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1D56"/>
              </a:buClr>
              <a:buSzPts val="4000"/>
              <a:buFont typeface="Arial"/>
              <a:buNone/>
            </a:pPr>
            <a:r>
              <a:rPr lang="en-US"/>
              <a:t>The Dosimeter: M42C - DLR</a:t>
            </a:r>
            <a:endParaRPr/>
          </a:p>
        </p:txBody>
      </p:sp>
      <p:pic>
        <p:nvPicPr>
          <p:cNvPr id="744" name="Google Shape;744;p55"/>
          <p:cNvPicPr preferRelativeResize="0"/>
          <p:nvPr>
            <p:ph idx="1" type="body"/>
          </p:nvPr>
        </p:nvPicPr>
        <p:blipFill rotWithShape="1">
          <a:blip r:embed="rId3">
            <a:alphaModFix/>
          </a:blip>
          <a:srcRect b="0" l="0" r="0" t="0"/>
          <a:stretch/>
        </p:blipFill>
        <p:spPr>
          <a:xfrm>
            <a:off x="1099852" y="2464181"/>
            <a:ext cx="9122573" cy="2559893"/>
          </a:xfrm>
          <a:prstGeom prst="rect">
            <a:avLst/>
          </a:prstGeom>
          <a:noFill/>
          <a:ln>
            <a:noFill/>
          </a:ln>
        </p:spPr>
      </p:pic>
      <p:sp>
        <p:nvSpPr>
          <p:cNvPr id="745" name="Google Shape;745;p55"/>
          <p:cNvSpPr/>
          <p:nvPr/>
        </p:nvSpPr>
        <p:spPr>
          <a:xfrm>
            <a:off x="1570388" y="1008857"/>
            <a:ext cx="1898374" cy="1779104"/>
          </a:xfrm>
          <a:prstGeom prst="lightningBolt">
            <a:avLst/>
          </a:prstGeom>
          <a:solidFill>
            <a:srgbClr val="FFFF00"/>
          </a:solidFill>
          <a:ln cap="flat" cmpd="sng" w="28575">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746" name="Google Shape;746;p55"/>
          <p:cNvSpPr/>
          <p:nvPr/>
        </p:nvSpPr>
        <p:spPr>
          <a:xfrm>
            <a:off x="3139344" y="1008857"/>
            <a:ext cx="1898374" cy="1779104"/>
          </a:xfrm>
          <a:prstGeom prst="lightningBolt">
            <a:avLst/>
          </a:prstGeom>
          <a:solidFill>
            <a:srgbClr val="FFFF00"/>
          </a:solidFill>
          <a:ln cap="flat" cmpd="sng" w="28575">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highlight>
                <a:srgbClr val="FFFF00"/>
              </a:highlight>
              <a:latin typeface="Calibri"/>
              <a:ea typeface="Calibri"/>
              <a:cs typeface="Calibri"/>
              <a:sym typeface="Calibri"/>
            </a:endParaRPr>
          </a:p>
        </p:txBody>
      </p:sp>
      <p:sp>
        <p:nvSpPr>
          <p:cNvPr id="747" name="Google Shape;747;p55"/>
          <p:cNvSpPr/>
          <p:nvPr/>
        </p:nvSpPr>
        <p:spPr>
          <a:xfrm rot="-6098872">
            <a:off x="2519574" y="4263786"/>
            <a:ext cx="1898374" cy="1779104"/>
          </a:xfrm>
          <a:prstGeom prst="lightningBolt">
            <a:avLst/>
          </a:prstGeom>
          <a:solidFill>
            <a:srgbClr val="FFFF00"/>
          </a:solidFill>
          <a:ln cap="flat" cmpd="sng" w="28575">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748" name="Google Shape;748;p55"/>
          <p:cNvSpPr/>
          <p:nvPr/>
        </p:nvSpPr>
        <p:spPr>
          <a:xfrm flipH="1" rot="10800000">
            <a:off x="7163808" y="5055016"/>
            <a:ext cx="2844800" cy="1382979"/>
          </a:xfrm>
          <a:prstGeom prst="wedgeRectCallout">
            <a:avLst>
              <a:gd fmla="val -21225" name="adj1"/>
              <a:gd fmla="val 96766" name="adj2"/>
            </a:avLst>
          </a:prstGeom>
          <a:gradFill>
            <a:gsLst>
              <a:gs pos="0">
                <a:srgbClr val="D13F3B"/>
              </a:gs>
              <a:gs pos="100000">
                <a:srgbClr val="FF9995"/>
              </a:gs>
            </a:gsLst>
            <a:lin ang="16200000" scaled="0"/>
          </a:gradFill>
          <a:ln cap="flat" cmpd="sng" w="9525">
            <a:solidFill>
              <a:srgbClr val="BD4B48"/>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749" name="Google Shape;749;p55"/>
          <p:cNvSpPr txBox="1"/>
          <p:nvPr/>
        </p:nvSpPr>
        <p:spPr>
          <a:xfrm>
            <a:off x="7416236" y="5352507"/>
            <a:ext cx="220599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400"/>
              <a:buFont typeface="Arial"/>
              <a:buNone/>
            </a:pPr>
            <a:r>
              <a:rPr b="1" lang="en-US" sz="2400">
                <a:solidFill>
                  <a:schemeClr val="dk1"/>
                </a:solidFill>
                <a:latin typeface="Arial"/>
                <a:ea typeface="Arial"/>
                <a:cs typeface="Arial"/>
                <a:sym typeface="Arial"/>
              </a:rPr>
              <a:t>Radiation dose and rate</a:t>
            </a:r>
            <a:endParaRPr sz="1800">
              <a:solidFill>
                <a:schemeClr val="dk1"/>
              </a:solidFill>
              <a:latin typeface="Calibri"/>
              <a:ea typeface="Calibri"/>
              <a:cs typeface="Calibri"/>
              <a:sym typeface="Calibri"/>
            </a:endParaRPr>
          </a:p>
        </p:txBody>
      </p:sp>
      <p:sp>
        <p:nvSpPr>
          <p:cNvPr id="750" name="Google Shape;750;p55"/>
          <p:cNvSpPr/>
          <p:nvPr/>
        </p:nvSpPr>
        <p:spPr>
          <a:xfrm rot="-9790100">
            <a:off x="1073516" y="2445026"/>
            <a:ext cx="300837" cy="1678585"/>
          </a:xfrm>
          <a:prstGeom prst="rightBracket">
            <a:avLst>
              <a:gd fmla="val 8333" name="adj"/>
            </a:avLst>
          </a:prstGeom>
          <a:noFill/>
          <a:ln cap="flat" cmpd="sng" w="76200">
            <a:solidFill>
              <a:schemeClr val="dk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751" name="Google Shape;751;p55"/>
          <p:cNvSpPr/>
          <p:nvPr/>
        </p:nvSpPr>
        <p:spPr>
          <a:xfrm rot="8698393">
            <a:off x="1120498" y="4331294"/>
            <a:ext cx="189223" cy="601713"/>
          </a:xfrm>
          <a:prstGeom prst="rightBracket">
            <a:avLst>
              <a:gd fmla="val 8333" name="adj"/>
            </a:avLst>
          </a:prstGeom>
          <a:noFill/>
          <a:ln cap="flat" cmpd="sng" w="76200">
            <a:solidFill>
              <a:schemeClr val="dk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752" name="Google Shape;752;p55"/>
          <p:cNvSpPr txBox="1"/>
          <p:nvPr/>
        </p:nvSpPr>
        <p:spPr>
          <a:xfrm>
            <a:off x="148590" y="2821612"/>
            <a:ext cx="117196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38 mm</a:t>
            </a:r>
            <a:endParaRPr sz="1400">
              <a:solidFill>
                <a:schemeClr val="dk1"/>
              </a:solidFill>
              <a:latin typeface="Arial"/>
              <a:ea typeface="Arial"/>
              <a:cs typeface="Arial"/>
              <a:sym typeface="Arial"/>
            </a:endParaRPr>
          </a:p>
        </p:txBody>
      </p:sp>
      <p:sp>
        <p:nvSpPr>
          <p:cNvPr id="753" name="Google Shape;753;p55"/>
          <p:cNvSpPr txBox="1"/>
          <p:nvPr/>
        </p:nvSpPr>
        <p:spPr>
          <a:xfrm>
            <a:off x="148590" y="4613531"/>
            <a:ext cx="106651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13 mm</a:t>
            </a:r>
            <a:endParaRPr sz="1400">
              <a:solidFill>
                <a:schemeClr val="dk1"/>
              </a:solidFill>
              <a:latin typeface="Arial"/>
              <a:ea typeface="Arial"/>
              <a:cs typeface="Arial"/>
              <a:sym typeface="Arial"/>
            </a:endParaRPr>
          </a:p>
        </p:txBody>
      </p:sp>
      <p:sp>
        <p:nvSpPr>
          <p:cNvPr id="754" name="Google Shape;754;p55"/>
          <p:cNvSpPr txBox="1"/>
          <p:nvPr/>
        </p:nvSpPr>
        <p:spPr>
          <a:xfrm>
            <a:off x="5698611" y="5430971"/>
            <a:ext cx="14651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142 mm</a:t>
            </a:r>
            <a:endParaRPr sz="1400">
              <a:solidFill>
                <a:schemeClr val="dk1"/>
              </a:solidFill>
              <a:latin typeface="Arial"/>
              <a:ea typeface="Arial"/>
              <a:cs typeface="Arial"/>
              <a:sym typeface="Arial"/>
            </a:endParaRPr>
          </a:p>
        </p:txBody>
      </p:sp>
      <p:pic>
        <p:nvPicPr>
          <p:cNvPr descr="/var/folders/yd/7ltb1_hx2918w2pg9twmnhdc0000gp/T/com.microsoft.Word/WebArchiveCopyPasteTempFiles/nasa_slstp_logo_400x400.png" id="755" name="Google Shape;755;p55"/>
          <p:cNvPicPr preferRelativeResize="0"/>
          <p:nvPr/>
        </p:nvPicPr>
        <p:blipFill rotWithShape="1">
          <a:blip r:embed="rId4">
            <a:alphaModFix/>
          </a:blip>
          <a:srcRect b="10662" l="10449" r="10443" t="10875"/>
          <a:stretch/>
        </p:blipFill>
        <p:spPr>
          <a:xfrm>
            <a:off x="10292824" y="34611"/>
            <a:ext cx="792161" cy="76549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60" name="Shape 760"/>
        <p:cNvGrpSpPr/>
        <p:nvPr/>
      </p:nvGrpSpPr>
      <p:grpSpPr>
        <a:xfrm>
          <a:off x="0" y="0"/>
          <a:ext cx="0" cy="0"/>
          <a:chOff x="0" y="0"/>
          <a:chExt cx="0" cy="0"/>
        </a:xfrm>
      </p:grpSpPr>
      <p:sp>
        <p:nvSpPr>
          <p:cNvPr id="761" name="Google Shape;761;p56"/>
          <p:cNvSpPr txBox="1"/>
          <p:nvPr>
            <p:ph type="title"/>
          </p:nvPr>
        </p:nvSpPr>
        <p:spPr>
          <a:xfrm>
            <a:off x="1282264" y="103188"/>
            <a:ext cx="9802721" cy="7429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954F"/>
              </a:buClr>
              <a:buSzPts val="4000"/>
              <a:buFont typeface="Arial"/>
              <a:buNone/>
            </a:pPr>
            <a:r>
              <a:rPr lang="en-US"/>
              <a:t>Factors We Are Addressing: Radiation </a:t>
            </a:r>
            <a:endParaRPr/>
          </a:p>
        </p:txBody>
      </p:sp>
      <p:sp>
        <p:nvSpPr>
          <p:cNvPr id="762" name="Google Shape;762;p56"/>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200"/>
              <a:buFont typeface="Arial"/>
              <a:buNone/>
            </a:pPr>
            <a:fld id="{00000000-1234-1234-1234-123412341234}" type="slidenum">
              <a:rPr lang="en-US"/>
              <a:t>‹#›</a:t>
            </a:fld>
            <a:endParaRPr/>
          </a:p>
        </p:txBody>
      </p:sp>
      <p:grpSp>
        <p:nvGrpSpPr>
          <p:cNvPr id="763" name="Google Shape;763;p56"/>
          <p:cNvGrpSpPr/>
          <p:nvPr/>
        </p:nvGrpSpPr>
        <p:grpSpPr>
          <a:xfrm>
            <a:off x="5701406" y="1092832"/>
            <a:ext cx="6490594" cy="5442579"/>
            <a:chOff x="5308964" y="1669160"/>
            <a:chExt cx="6490594" cy="5442579"/>
          </a:xfrm>
        </p:grpSpPr>
        <p:pic>
          <p:nvPicPr>
            <p:cNvPr id="764" name="Google Shape;764;p56"/>
            <p:cNvPicPr preferRelativeResize="0"/>
            <p:nvPr/>
          </p:nvPicPr>
          <p:blipFill rotWithShape="1">
            <a:blip r:embed="rId3">
              <a:alphaModFix/>
            </a:blip>
            <a:srcRect b="0" l="0" r="0" t="0"/>
            <a:stretch/>
          </p:blipFill>
          <p:spPr>
            <a:xfrm>
              <a:off x="5308964" y="1669160"/>
              <a:ext cx="6490594" cy="3967571"/>
            </a:xfrm>
            <a:prstGeom prst="rect">
              <a:avLst/>
            </a:prstGeom>
            <a:noFill/>
            <a:ln>
              <a:noFill/>
            </a:ln>
          </p:spPr>
        </p:pic>
        <p:sp>
          <p:nvSpPr>
            <p:cNvPr id="765" name="Google Shape;765;p56"/>
            <p:cNvSpPr txBox="1"/>
            <p:nvPr/>
          </p:nvSpPr>
          <p:spPr>
            <a:xfrm>
              <a:off x="9681983" y="6841892"/>
              <a:ext cx="1228958" cy="26984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50"/>
                <a:buFont typeface="Arial"/>
                <a:buNone/>
              </a:pPr>
              <a:r>
                <a:rPr lang="en-US" sz="1050">
                  <a:solidFill>
                    <a:schemeClr val="dk1"/>
                  </a:solidFill>
                  <a:latin typeface="Arial"/>
                  <a:ea typeface="Arial"/>
                  <a:cs typeface="Arial"/>
                  <a:sym typeface="Arial"/>
                </a:rPr>
                <a:t>(Liddell 2020)</a:t>
              </a:r>
              <a:endParaRPr sz="1800">
                <a:solidFill>
                  <a:schemeClr val="dk1"/>
                </a:solidFill>
                <a:latin typeface="Calibri"/>
                <a:ea typeface="Calibri"/>
                <a:cs typeface="Calibri"/>
                <a:sym typeface="Calibri"/>
              </a:endParaRPr>
            </a:p>
          </p:txBody>
        </p:sp>
      </p:grpSp>
      <p:sp>
        <p:nvSpPr>
          <p:cNvPr id="766" name="Google Shape;766;p56"/>
          <p:cNvSpPr/>
          <p:nvPr/>
        </p:nvSpPr>
        <p:spPr>
          <a:xfrm>
            <a:off x="14476639" y="1624899"/>
            <a:ext cx="6096000"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Radiation can cause various levels of DNA damage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Strain selection: DNA repair mechanisms and reporter strains</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Goal: focus on the kind of damage radiation causes </a:t>
            </a:r>
            <a:endParaRPr sz="1800">
              <a:solidFill>
                <a:schemeClr val="dk1"/>
              </a:solidFill>
              <a:latin typeface="Calibri"/>
              <a:ea typeface="Calibri"/>
              <a:cs typeface="Calibri"/>
              <a:sym typeface="Calibri"/>
            </a:endParaRPr>
          </a:p>
        </p:txBody>
      </p:sp>
      <p:sp>
        <p:nvSpPr>
          <p:cNvPr id="767" name="Google Shape;767;p56"/>
          <p:cNvSpPr txBox="1"/>
          <p:nvPr/>
        </p:nvSpPr>
        <p:spPr>
          <a:xfrm>
            <a:off x="624946" y="1676032"/>
            <a:ext cx="4752764"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3200"/>
              <a:buFont typeface="Arial"/>
              <a:buNone/>
            </a:pPr>
            <a:r>
              <a:rPr lang="en-US" sz="3200">
                <a:solidFill>
                  <a:schemeClr val="dk1"/>
                </a:solidFill>
                <a:latin typeface="Arial"/>
                <a:ea typeface="Arial"/>
                <a:cs typeface="Arial"/>
                <a:sym typeface="Arial"/>
              </a:rPr>
              <a:t>Focus on:</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3200"/>
              <a:buFont typeface="Arial"/>
              <a:buChar char="•"/>
            </a:pPr>
            <a:r>
              <a:rPr lang="en-US" sz="3200">
                <a:solidFill>
                  <a:schemeClr val="dk1"/>
                </a:solidFill>
                <a:latin typeface="Arial"/>
                <a:ea typeface="Arial"/>
                <a:cs typeface="Arial"/>
                <a:sym typeface="Arial"/>
              </a:rPr>
              <a:t>DNA damage</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3200"/>
              <a:buFont typeface="Arial"/>
              <a:buChar char="•"/>
            </a:pPr>
            <a:r>
              <a:rPr lang="en-US" sz="3200">
                <a:solidFill>
                  <a:schemeClr val="dk1"/>
                </a:solidFill>
                <a:latin typeface="Arial"/>
                <a:ea typeface="Arial"/>
                <a:cs typeface="Arial"/>
                <a:sym typeface="Arial"/>
              </a:rPr>
              <a:t>DNA repair pathways</a:t>
            </a:r>
            <a:endParaRPr sz="1800">
              <a:solidFill>
                <a:schemeClr val="dk1"/>
              </a:solidFill>
              <a:latin typeface="Calibri"/>
              <a:ea typeface="Calibri"/>
              <a:cs typeface="Calibri"/>
              <a:sym typeface="Calibri"/>
            </a:endParaRPr>
          </a:p>
        </p:txBody>
      </p:sp>
      <p:pic>
        <p:nvPicPr>
          <p:cNvPr descr="/var/folders/yd/7ltb1_hx2918w2pg9twmnhdc0000gp/T/com.microsoft.Word/WebArchiveCopyPasteTempFiles/nasa_slstp_logo_400x400.png" id="768" name="Google Shape;768;p56"/>
          <p:cNvPicPr preferRelativeResize="0"/>
          <p:nvPr/>
        </p:nvPicPr>
        <p:blipFill rotWithShape="1">
          <a:blip r:embed="rId4">
            <a:alphaModFix/>
          </a:blip>
          <a:srcRect b="10662" l="10449" r="10443" t="10875"/>
          <a:stretch/>
        </p:blipFill>
        <p:spPr>
          <a:xfrm>
            <a:off x="10292824" y="34611"/>
            <a:ext cx="792161" cy="765493"/>
          </a:xfrm>
          <a:prstGeom prst="rect">
            <a:avLst/>
          </a:prstGeom>
          <a:noFill/>
          <a:ln>
            <a:noFill/>
          </a:ln>
        </p:spPr>
      </p:pic>
      <p:sp>
        <p:nvSpPr>
          <p:cNvPr id="769" name="Google Shape;769;p56"/>
          <p:cNvSpPr txBox="1"/>
          <p:nvPr/>
        </p:nvSpPr>
        <p:spPr>
          <a:xfrm>
            <a:off x="6292516" y="4331368"/>
            <a:ext cx="1094873" cy="52939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Arial"/>
              <a:ea typeface="Arial"/>
              <a:cs typeface="Arial"/>
              <a:sym typeface="Arial"/>
            </a:endParaRPr>
          </a:p>
        </p:txBody>
      </p:sp>
      <p:sp>
        <p:nvSpPr>
          <p:cNvPr id="770" name="Google Shape;770;p56"/>
          <p:cNvSpPr txBox="1"/>
          <p:nvPr/>
        </p:nvSpPr>
        <p:spPr>
          <a:xfrm>
            <a:off x="7641090" y="4596063"/>
            <a:ext cx="1094873" cy="52939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Arial"/>
              <a:ea typeface="Arial"/>
              <a:cs typeface="Arial"/>
              <a:sym typeface="Arial"/>
            </a:endParaRPr>
          </a:p>
        </p:txBody>
      </p:sp>
      <p:sp>
        <p:nvSpPr>
          <p:cNvPr id="771" name="Google Shape;771;p56"/>
          <p:cNvSpPr txBox="1"/>
          <p:nvPr/>
        </p:nvSpPr>
        <p:spPr>
          <a:xfrm>
            <a:off x="2410361" y="4698133"/>
            <a:ext cx="798506" cy="36227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Arial"/>
              <a:ea typeface="Arial"/>
              <a:cs typeface="Arial"/>
              <a:sym typeface="Arial"/>
            </a:endParaRPr>
          </a:p>
        </p:txBody>
      </p:sp>
      <p:sp>
        <p:nvSpPr>
          <p:cNvPr id="772" name="Google Shape;772;p56"/>
          <p:cNvSpPr txBox="1"/>
          <p:nvPr/>
        </p:nvSpPr>
        <p:spPr>
          <a:xfrm>
            <a:off x="3416767" y="4472359"/>
            <a:ext cx="1359770" cy="36227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Arial"/>
              <a:ea typeface="Arial"/>
              <a:cs typeface="Arial"/>
              <a:sym typeface="Arial"/>
            </a:endParaRPr>
          </a:p>
        </p:txBody>
      </p:sp>
      <p:pic>
        <p:nvPicPr>
          <p:cNvPr id="773" name="Google Shape;773;p56"/>
          <p:cNvPicPr preferRelativeResize="0"/>
          <p:nvPr/>
        </p:nvPicPr>
        <p:blipFill rotWithShape="1">
          <a:blip r:embed="rId5">
            <a:alphaModFix/>
          </a:blip>
          <a:srcRect b="0" l="0" r="0" t="0"/>
          <a:stretch/>
        </p:blipFill>
        <p:spPr>
          <a:xfrm>
            <a:off x="420284" y="4075586"/>
            <a:ext cx="8407872" cy="250421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8" name="Shape 778"/>
        <p:cNvGrpSpPr/>
        <p:nvPr/>
      </p:nvGrpSpPr>
      <p:grpSpPr>
        <a:xfrm>
          <a:off x="0" y="0"/>
          <a:ext cx="0" cy="0"/>
          <a:chOff x="0" y="0"/>
          <a:chExt cx="0" cy="0"/>
        </a:xfrm>
      </p:grpSpPr>
      <p:sp>
        <p:nvSpPr>
          <p:cNvPr id="779" name="Google Shape;779;p57"/>
          <p:cNvSpPr txBox="1"/>
          <p:nvPr>
            <p:ph idx="12" type="sldNum"/>
          </p:nvPr>
        </p:nvSpPr>
        <p:spPr>
          <a:xfrm>
            <a:off x="9355319" y="644923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1D56"/>
              </a:buClr>
              <a:buSzPts val="1200"/>
              <a:buFont typeface="Arial"/>
              <a:buNone/>
            </a:pPr>
            <a:fld id="{00000000-1234-1234-1234-123412341234}" type="slidenum">
              <a:rPr lang="en-US"/>
              <a:t>‹#›</a:t>
            </a:fld>
            <a:endParaRPr/>
          </a:p>
        </p:txBody>
      </p:sp>
      <p:sp>
        <p:nvSpPr>
          <p:cNvPr id="780" name="Google Shape;780;p57"/>
          <p:cNvSpPr txBox="1"/>
          <p:nvPr>
            <p:ph type="title"/>
          </p:nvPr>
        </p:nvSpPr>
        <p:spPr>
          <a:xfrm>
            <a:off x="586175" y="374637"/>
            <a:ext cx="11133192" cy="64633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1D56"/>
              </a:buClr>
              <a:buSzPts val="4000"/>
              <a:buFont typeface="Arial"/>
              <a:buNone/>
            </a:pPr>
            <a:r>
              <a:rPr lang="en-US">
                <a:latin typeface="Arial"/>
                <a:ea typeface="Arial"/>
                <a:cs typeface="Arial"/>
                <a:sym typeface="Arial"/>
              </a:rPr>
              <a:t>Potential Analyses</a:t>
            </a:r>
            <a:endParaRPr/>
          </a:p>
        </p:txBody>
      </p:sp>
      <p:sp>
        <p:nvSpPr>
          <p:cNvPr id="781" name="Google Shape;781;p57"/>
          <p:cNvSpPr txBox="1"/>
          <p:nvPr>
            <p:ph idx="1" type="body"/>
          </p:nvPr>
        </p:nvSpPr>
        <p:spPr>
          <a:xfrm>
            <a:off x="586175" y="1198061"/>
            <a:ext cx="11133192" cy="179844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None/>
            </a:pPr>
            <a:r>
              <a:t/>
            </a:r>
            <a:endParaRPr b="0" sz="2400"/>
          </a:p>
          <a:p>
            <a:pPr indent="-177165" lvl="0" marL="177165" rtl="0" algn="l">
              <a:lnSpc>
                <a:spcPct val="100000"/>
              </a:lnSpc>
              <a:spcBef>
                <a:spcPts val="600"/>
              </a:spcBef>
              <a:spcAft>
                <a:spcPts val="0"/>
              </a:spcAft>
              <a:buClr>
                <a:schemeClr val="dk1"/>
              </a:buClr>
              <a:buSzPts val="2400"/>
              <a:buChar char="•"/>
            </a:pPr>
            <a:r>
              <a:rPr lang="en-US" sz="2400"/>
              <a:t>Survival </a:t>
            </a:r>
            <a:endParaRPr/>
          </a:p>
          <a:p>
            <a:pPr indent="-177164" lvl="1" marL="685152" rtl="0" algn="l">
              <a:lnSpc>
                <a:spcPct val="90000"/>
              </a:lnSpc>
              <a:spcBef>
                <a:spcPts val="600"/>
              </a:spcBef>
              <a:spcAft>
                <a:spcPts val="0"/>
              </a:spcAft>
              <a:buClr>
                <a:schemeClr val="dk1"/>
              </a:buClr>
              <a:buSzPts val="2000"/>
              <a:buChar char="–"/>
            </a:pPr>
            <a:r>
              <a:rPr lang="en-US" sz="2000"/>
              <a:t>Count colony forming units (cfu) </a:t>
            </a:r>
            <a:endParaRPr/>
          </a:p>
          <a:p>
            <a:pPr indent="-177178" lvl="0" marL="177178" rtl="0" algn="l">
              <a:lnSpc>
                <a:spcPct val="100000"/>
              </a:lnSpc>
              <a:spcBef>
                <a:spcPts val="600"/>
              </a:spcBef>
              <a:spcAft>
                <a:spcPts val="0"/>
              </a:spcAft>
              <a:buClr>
                <a:schemeClr val="dk1"/>
              </a:buClr>
              <a:buSzPts val="2400"/>
              <a:buChar char="•"/>
            </a:pPr>
            <a:r>
              <a:rPr lang="en-US" sz="2400"/>
              <a:t>Metabolism</a:t>
            </a:r>
            <a:endParaRPr/>
          </a:p>
          <a:p>
            <a:pPr indent="-227965" lvl="1" marL="685165" rtl="0" algn="l">
              <a:lnSpc>
                <a:spcPct val="90000"/>
              </a:lnSpc>
              <a:spcBef>
                <a:spcPts val="600"/>
              </a:spcBef>
              <a:spcAft>
                <a:spcPts val="0"/>
              </a:spcAft>
              <a:buClr>
                <a:schemeClr val="dk1"/>
              </a:buClr>
              <a:buSzPts val="2000"/>
              <a:buChar char="–"/>
            </a:pPr>
            <a:r>
              <a:rPr lang="en-US" sz="2000"/>
              <a:t>alamarBlue reduction</a:t>
            </a:r>
            <a:endParaRPr b="0" sz="2400"/>
          </a:p>
          <a:p>
            <a:pPr indent="-177178" lvl="0" marL="177178" rtl="0" algn="l">
              <a:lnSpc>
                <a:spcPct val="100000"/>
              </a:lnSpc>
              <a:spcBef>
                <a:spcPts val="600"/>
              </a:spcBef>
              <a:spcAft>
                <a:spcPts val="0"/>
              </a:spcAft>
              <a:buClr>
                <a:schemeClr val="dk1"/>
              </a:buClr>
              <a:buSzPts val="2400"/>
              <a:buChar char="•"/>
            </a:pPr>
            <a:r>
              <a:rPr lang="en-US" sz="2400"/>
              <a:t>Mutagenesis</a:t>
            </a:r>
            <a:endParaRPr/>
          </a:p>
          <a:p>
            <a:pPr indent="-177178" lvl="0" marL="177178" rtl="0" algn="l">
              <a:lnSpc>
                <a:spcPct val="100000"/>
              </a:lnSpc>
              <a:spcBef>
                <a:spcPts val="600"/>
              </a:spcBef>
              <a:spcAft>
                <a:spcPts val="0"/>
              </a:spcAft>
              <a:buClr>
                <a:schemeClr val="dk1"/>
              </a:buClr>
              <a:buSzPts val="2400"/>
              <a:buChar char="•"/>
            </a:pPr>
            <a:r>
              <a:rPr lang="en-US" sz="2400"/>
              <a:t>GeneLab omics</a:t>
            </a:r>
            <a:br>
              <a:rPr lang="en-US" sz="2000"/>
            </a:br>
            <a:endParaRPr sz="2000"/>
          </a:p>
          <a:p>
            <a:pPr indent="-100965" lvl="1" marL="685165" rtl="0" algn="l">
              <a:lnSpc>
                <a:spcPct val="90000"/>
              </a:lnSpc>
              <a:spcBef>
                <a:spcPts val="600"/>
              </a:spcBef>
              <a:spcAft>
                <a:spcPts val="0"/>
              </a:spcAft>
              <a:buClr>
                <a:schemeClr val="dk1"/>
              </a:buClr>
              <a:buSzPts val="2000"/>
              <a:buNone/>
            </a:pPr>
            <a:r>
              <a:t/>
            </a:r>
            <a:endParaRPr sz="2000"/>
          </a:p>
          <a:p>
            <a:pPr indent="0" lvl="1" marL="457200" rtl="0" algn="l">
              <a:lnSpc>
                <a:spcPct val="90000"/>
              </a:lnSpc>
              <a:spcBef>
                <a:spcPts val="600"/>
              </a:spcBef>
              <a:spcAft>
                <a:spcPts val="0"/>
              </a:spcAft>
              <a:buClr>
                <a:schemeClr val="dk1"/>
              </a:buClr>
              <a:buSzPts val="2000"/>
              <a:buNone/>
            </a:pPr>
            <a:r>
              <a:t/>
            </a:r>
            <a:endParaRPr sz="2000"/>
          </a:p>
          <a:p>
            <a:pPr indent="0" lvl="1" marL="457200" rtl="0" algn="l">
              <a:lnSpc>
                <a:spcPct val="90000"/>
              </a:lnSpc>
              <a:spcBef>
                <a:spcPts val="600"/>
              </a:spcBef>
              <a:spcAft>
                <a:spcPts val="0"/>
              </a:spcAft>
              <a:buClr>
                <a:schemeClr val="dk1"/>
              </a:buClr>
              <a:buSzPts val="2000"/>
              <a:buNone/>
            </a:pPr>
            <a:r>
              <a:t/>
            </a:r>
            <a:endParaRPr sz="2000"/>
          </a:p>
          <a:p>
            <a:pPr indent="-113665" lvl="1" marL="685165" rtl="0" algn="l">
              <a:lnSpc>
                <a:spcPct val="90000"/>
              </a:lnSpc>
              <a:spcBef>
                <a:spcPts val="600"/>
              </a:spcBef>
              <a:spcAft>
                <a:spcPts val="0"/>
              </a:spcAft>
              <a:buClr>
                <a:schemeClr val="dk1"/>
              </a:buClr>
              <a:buSzPts val="1800"/>
              <a:buNone/>
            </a:pPr>
            <a:r>
              <a:t/>
            </a:r>
            <a:endParaRPr b="1"/>
          </a:p>
        </p:txBody>
      </p:sp>
      <p:pic>
        <p:nvPicPr>
          <p:cNvPr id="782" name="Google Shape;782;p57"/>
          <p:cNvPicPr preferRelativeResize="0"/>
          <p:nvPr/>
        </p:nvPicPr>
        <p:blipFill rotWithShape="1">
          <a:blip r:embed="rId3">
            <a:alphaModFix/>
          </a:blip>
          <a:srcRect b="0" l="0" r="0" t="0"/>
          <a:stretch/>
        </p:blipFill>
        <p:spPr>
          <a:xfrm>
            <a:off x="3673515" y="3532507"/>
            <a:ext cx="4400370" cy="2676778"/>
          </a:xfrm>
          <a:prstGeom prst="rect">
            <a:avLst/>
          </a:prstGeom>
          <a:noFill/>
          <a:ln>
            <a:noFill/>
          </a:ln>
        </p:spPr>
      </p:pic>
      <p:sp>
        <p:nvSpPr>
          <p:cNvPr id="783" name="Google Shape;783;p57"/>
          <p:cNvSpPr txBox="1"/>
          <p:nvPr/>
        </p:nvSpPr>
        <p:spPr>
          <a:xfrm>
            <a:off x="5237808" y="6260275"/>
            <a:ext cx="274320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Dubiel 2017</a:t>
            </a:r>
            <a:endParaRPr sz="1800">
              <a:solidFill>
                <a:schemeClr val="dk1"/>
              </a:solidFill>
              <a:latin typeface="Calibri"/>
              <a:ea typeface="Calibri"/>
              <a:cs typeface="Calibri"/>
              <a:sym typeface="Calibri"/>
            </a:endParaRPr>
          </a:p>
        </p:txBody>
      </p:sp>
      <p:pic>
        <p:nvPicPr>
          <p:cNvPr id="784" name="Google Shape;784;p57"/>
          <p:cNvPicPr preferRelativeResize="0"/>
          <p:nvPr/>
        </p:nvPicPr>
        <p:blipFill rotWithShape="1">
          <a:blip r:embed="rId4">
            <a:alphaModFix/>
          </a:blip>
          <a:srcRect b="0" l="0" r="0" t="0"/>
          <a:stretch/>
        </p:blipFill>
        <p:spPr>
          <a:xfrm>
            <a:off x="5873700" y="1356459"/>
            <a:ext cx="4815204" cy="1655960"/>
          </a:xfrm>
          <a:prstGeom prst="rect">
            <a:avLst/>
          </a:prstGeom>
          <a:noFill/>
          <a:ln>
            <a:noFill/>
          </a:ln>
        </p:spPr>
      </p:pic>
      <p:sp>
        <p:nvSpPr>
          <p:cNvPr id="785" name="Google Shape;785;p57"/>
          <p:cNvSpPr txBox="1"/>
          <p:nvPr/>
        </p:nvSpPr>
        <p:spPr>
          <a:xfrm>
            <a:off x="10864773" y="2606748"/>
            <a:ext cx="2073811"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Liddell, 2020</a:t>
            </a:r>
            <a:endParaRPr sz="1800">
              <a:solidFill>
                <a:schemeClr val="dk1"/>
              </a:solidFill>
              <a:latin typeface="Calibri"/>
              <a:ea typeface="Calibri"/>
              <a:cs typeface="Calibri"/>
              <a:sym typeface="Calibri"/>
            </a:endParaRPr>
          </a:p>
        </p:txBody>
      </p:sp>
      <p:pic>
        <p:nvPicPr>
          <p:cNvPr descr="/var/folders/yd/7ltb1_hx2918w2pg9twmnhdc0000gp/T/com.microsoft.Word/WebArchiveCopyPasteTempFiles/nasa_slstp_logo_400x400.png" id="786" name="Google Shape;786;p57"/>
          <p:cNvPicPr preferRelativeResize="0"/>
          <p:nvPr/>
        </p:nvPicPr>
        <p:blipFill rotWithShape="1">
          <a:blip r:embed="rId5">
            <a:alphaModFix/>
          </a:blip>
          <a:srcRect b="10662" l="10449" r="10443" t="10875"/>
          <a:stretch/>
        </p:blipFill>
        <p:spPr>
          <a:xfrm>
            <a:off x="10292824" y="34611"/>
            <a:ext cx="792161" cy="765493"/>
          </a:xfrm>
          <a:prstGeom prst="rect">
            <a:avLst/>
          </a:prstGeom>
          <a:noFill/>
          <a:ln>
            <a:noFill/>
          </a:ln>
        </p:spPr>
      </p:pic>
      <p:pic>
        <p:nvPicPr>
          <p:cNvPr id="787" name="Google Shape;787;p57"/>
          <p:cNvPicPr preferRelativeResize="0"/>
          <p:nvPr/>
        </p:nvPicPr>
        <p:blipFill rotWithShape="1">
          <a:blip r:embed="rId6">
            <a:alphaModFix/>
          </a:blip>
          <a:srcRect b="0" l="0" r="0" t="0"/>
          <a:stretch/>
        </p:blipFill>
        <p:spPr>
          <a:xfrm>
            <a:off x="8338639" y="3544653"/>
            <a:ext cx="2979007" cy="299230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92" name="Shape 792"/>
        <p:cNvGrpSpPr/>
        <p:nvPr/>
      </p:nvGrpSpPr>
      <p:grpSpPr>
        <a:xfrm>
          <a:off x="0" y="0"/>
          <a:ext cx="0" cy="0"/>
          <a:chOff x="0" y="0"/>
          <a:chExt cx="0" cy="0"/>
        </a:xfrm>
      </p:grpSpPr>
      <p:pic>
        <p:nvPicPr>
          <p:cNvPr id="793" name="Google Shape;793;p58"/>
          <p:cNvPicPr preferRelativeResize="0"/>
          <p:nvPr/>
        </p:nvPicPr>
        <p:blipFill rotWithShape="1">
          <a:blip r:embed="rId3">
            <a:alphaModFix/>
          </a:blip>
          <a:srcRect b="0" l="0" r="0" t="0"/>
          <a:stretch/>
        </p:blipFill>
        <p:spPr>
          <a:xfrm>
            <a:off x="5239190" y="3153174"/>
            <a:ext cx="4657091" cy="3494508"/>
          </a:xfrm>
          <a:prstGeom prst="rect">
            <a:avLst/>
          </a:prstGeom>
          <a:noFill/>
          <a:ln>
            <a:noFill/>
          </a:ln>
        </p:spPr>
      </p:pic>
      <p:sp>
        <p:nvSpPr>
          <p:cNvPr id="794" name="Google Shape;794;p58"/>
          <p:cNvSpPr txBox="1"/>
          <p:nvPr>
            <p:ph type="title"/>
          </p:nvPr>
        </p:nvSpPr>
        <p:spPr>
          <a:xfrm>
            <a:off x="1282264" y="103188"/>
            <a:ext cx="9802721" cy="7429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954F"/>
              </a:buClr>
              <a:buSzPts val="4000"/>
              <a:buFont typeface="Arial"/>
              <a:buNone/>
            </a:pPr>
            <a:r>
              <a:rPr lang="en-US">
                <a:latin typeface="Arial"/>
                <a:ea typeface="Arial"/>
                <a:cs typeface="Arial"/>
                <a:sym typeface="Arial"/>
              </a:rPr>
              <a:t>Summary of Experiment</a:t>
            </a:r>
            <a:endParaRPr/>
          </a:p>
        </p:txBody>
      </p:sp>
      <p:sp>
        <p:nvSpPr>
          <p:cNvPr id="795" name="Google Shape;795;p58"/>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200"/>
              <a:buFont typeface="Arial"/>
              <a:buNone/>
            </a:pPr>
            <a:fld id="{00000000-1234-1234-1234-123412341234}" type="slidenum">
              <a:rPr lang="en-US"/>
              <a:t>‹#›</a:t>
            </a:fld>
            <a:endParaRPr/>
          </a:p>
        </p:txBody>
      </p:sp>
      <p:pic>
        <p:nvPicPr>
          <p:cNvPr descr="Viability assay - Wikipedia" id="796" name="Google Shape;796;p58"/>
          <p:cNvPicPr preferRelativeResize="0"/>
          <p:nvPr/>
        </p:nvPicPr>
        <p:blipFill rotWithShape="1">
          <a:blip r:embed="rId4">
            <a:alphaModFix/>
          </a:blip>
          <a:srcRect b="0" l="0" r="0" t="0"/>
          <a:stretch/>
        </p:blipFill>
        <p:spPr>
          <a:xfrm>
            <a:off x="7594600" y="1035571"/>
            <a:ext cx="2975990" cy="1988502"/>
          </a:xfrm>
          <a:prstGeom prst="rect">
            <a:avLst/>
          </a:prstGeom>
          <a:noFill/>
          <a:ln>
            <a:noFill/>
          </a:ln>
        </p:spPr>
      </p:pic>
      <p:sp>
        <p:nvSpPr>
          <p:cNvPr id="797" name="Google Shape;797;p58"/>
          <p:cNvSpPr/>
          <p:nvPr/>
        </p:nvSpPr>
        <p:spPr>
          <a:xfrm>
            <a:off x="492364" y="846138"/>
            <a:ext cx="6589746" cy="63709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Experiment: </a:t>
            </a:r>
            <a:r>
              <a:rPr lang="en-US" sz="2800">
                <a:solidFill>
                  <a:schemeClr val="dk1"/>
                </a:solidFill>
                <a:latin typeface="Calibri"/>
                <a:ea typeface="Calibri"/>
                <a:cs typeface="Calibri"/>
                <a:sym typeface="Calibri"/>
              </a:rPr>
              <a:t>test the effects of HALE flight conditions on model organism survival, gene expression, and metabolism</a:t>
            </a:r>
            <a:endParaRPr b="1" sz="2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t/>
            </a:r>
            <a:endParaRPr b="1" sz="2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rPr b="1" lang="en-US" sz="2400">
                <a:solidFill>
                  <a:schemeClr val="dk1"/>
                </a:solidFill>
                <a:latin typeface="Calibri"/>
                <a:ea typeface="Calibri"/>
                <a:cs typeface="Calibri"/>
                <a:sym typeface="Calibri"/>
              </a:rPr>
              <a:t>Organism: </a:t>
            </a:r>
            <a:r>
              <a:rPr i="1" lang="en-US" sz="2400">
                <a:solidFill>
                  <a:schemeClr val="dk1"/>
                </a:solidFill>
                <a:latin typeface="Calibri"/>
                <a:ea typeface="Calibri"/>
                <a:cs typeface="Calibri"/>
                <a:sym typeface="Calibri"/>
              </a:rPr>
              <a:t>Saccharomyces cerevisiae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t/>
            </a:r>
            <a:endParaRPr b="1" sz="2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rPr b="1" lang="en-US" sz="2400">
                <a:solidFill>
                  <a:schemeClr val="dk1"/>
                </a:solidFill>
                <a:latin typeface="Calibri"/>
                <a:ea typeface="Calibri"/>
                <a:cs typeface="Calibri"/>
                <a:sym typeface="Calibri"/>
              </a:rPr>
              <a:t>Flight: </a:t>
            </a:r>
            <a:r>
              <a:rPr lang="en-US" sz="2400">
                <a:solidFill>
                  <a:schemeClr val="dk1"/>
                </a:solidFill>
                <a:latin typeface="Calibri"/>
                <a:ea typeface="Calibri"/>
                <a:cs typeface="Calibri"/>
                <a:sym typeface="Calibri"/>
              </a:rPr>
              <a:t>2 weeks in stratosphere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rPr b="1" lang="en-US" sz="2400">
                <a:solidFill>
                  <a:schemeClr val="dk1"/>
                </a:solidFill>
                <a:latin typeface="Calibri"/>
                <a:ea typeface="Calibri"/>
                <a:cs typeface="Calibri"/>
                <a:sym typeface="Calibri"/>
              </a:rPr>
              <a:t>Post-flight:</a:t>
            </a:r>
            <a:endParaRPr sz="1800">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Survival assays</a:t>
            </a:r>
            <a:endParaRPr b="0" i="0" sz="18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Metabolic assays</a:t>
            </a:r>
            <a:endParaRPr b="0" i="0" sz="18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Mutagenesis assays</a:t>
            </a:r>
            <a:endParaRPr b="0" i="0" sz="18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GeneLab omics analysis</a:t>
            </a:r>
            <a:endParaRPr b="0" i="0" sz="18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Correlate results with dosimeter data &amp; ground control </a:t>
            </a:r>
            <a:endParaRPr b="0" i="0" sz="18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var/folders/yd/7ltb1_hx2918w2pg9twmnhdc0000gp/T/com.microsoft.Word/WebArchiveCopyPasteTempFiles/nasa_slstp_logo_400x400.png" id="798" name="Google Shape;798;p58"/>
          <p:cNvPicPr preferRelativeResize="0"/>
          <p:nvPr/>
        </p:nvPicPr>
        <p:blipFill rotWithShape="1">
          <a:blip r:embed="rId5">
            <a:alphaModFix/>
          </a:blip>
          <a:srcRect b="10662" l="10449" r="10443" t="10875"/>
          <a:stretch/>
        </p:blipFill>
        <p:spPr>
          <a:xfrm>
            <a:off x="10292824" y="34611"/>
            <a:ext cx="792161" cy="765493"/>
          </a:xfrm>
          <a:prstGeom prst="rect">
            <a:avLst/>
          </a:prstGeom>
          <a:noFill/>
          <a:ln>
            <a:noFill/>
          </a:ln>
        </p:spPr>
      </p:pic>
      <p:pic>
        <p:nvPicPr>
          <p:cNvPr id="799" name="Google Shape;799;p58"/>
          <p:cNvPicPr preferRelativeResize="0"/>
          <p:nvPr/>
        </p:nvPicPr>
        <p:blipFill rotWithShape="1">
          <a:blip r:embed="rId6">
            <a:alphaModFix/>
          </a:blip>
          <a:srcRect b="19180" l="5380" r="41164" t="572"/>
          <a:stretch/>
        </p:blipFill>
        <p:spPr>
          <a:xfrm rot="-5400000">
            <a:off x="9673792" y="3833464"/>
            <a:ext cx="2362454" cy="2295831"/>
          </a:xfrm>
          <a:prstGeom prst="rect">
            <a:avLst/>
          </a:prstGeom>
          <a:noFill/>
          <a:ln>
            <a:noFill/>
          </a:ln>
        </p:spPr>
      </p:pic>
      <p:pic>
        <p:nvPicPr>
          <p:cNvPr id="800" name="Google Shape;800;p58"/>
          <p:cNvPicPr preferRelativeResize="0"/>
          <p:nvPr/>
        </p:nvPicPr>
        <p:blipFill rotWithShape="1">
          <a:blip r:embed="rId7">
            <a:alphaModFix/>
          </a:blip>
          <a:srcRect b="0" l="0" r="0" t="0"/>
          <a:stretch/>
        </p:blipFill>
        <p:spPr>
          <a:xfrm>
            <a:off x="7202229" y="993849"/>
            <a:ext cx="4484053" cy="2483227"/>
          </a:xfrm>
          <a:prstGeom prst="rect">
            <a:avLst/>
          </a:prstGeom>
          <a:noFill/>
          <a:ln>
            <a:noFill/>
          </a:ln>
        </p:spPr>
      </p:pic>
      <p:cxnSp>
        <p:nvCxnSpPr>
          <p:cNvPr id="801" name="Google Shape;801;p58"/>
          <p:cNvCxnSpPr/>
          <p:nvPr/>
        </p:nvCxnSpPr>
        <p:spPr>
          <a:xfrm flipH="1" rot="10800000">
            <a:off x="8394538" y="2186369"/>
            <a:ext cx="1501743" cy="1845257"/>
          </a:xfrm>
          <a:prstGeom prst="straightConnector1">
            <a:avLst/>
          </a:prstGeom>
          <a:noFill/>
          <a:ln cap="flat" cmpd="sng" w="57150">
            <a:solidFill>
              <a:srgbClr val="FF0000"/>
            </a:solidFill>
            <a:prstDash val="solid"/>
            <a:round/>
            <a:headEnd len="sm" w="sm" type="none"/>
            <a:tailEnd len="med" w="med" type="triangle"/>
          </a:ln>
          <a:effectLst>
            <a:outerShdw blurRad="40000" rotWithShape="0" dir="5400000" dist="20000">
              <a:srgbClr val="000000">
                <a:alpha val="37254"/>
              </a:srgbClr>
            </a:outerShdw>
          </a:effectLst>
        </p:spPr>
      </p:cxnSp>
      <p:cxnSp>
        <p:nvCxnSpPr>
          <p:cNvPr id="802" name="Google Shape;802;p58"/>
          <p:cNvCxnSpPr/>
          <p:nvPr/>
        </p:nvCxnSpPr>
        <p:spPr>
          <a:xfrm flipH="1">
            <a:off x="8394538" y="4554281"/>
            <a:ext cx="1220377" cy="346147"/>
          </a:xfrm>
          <a:prstGeom prst="straightConnector1">
            <a:avLst/>
          </a:prstGeom>
          <a:noFill/>
          <a:ln cap="flat" cmpd="sng" w="57150">
            <a:solidFill>
              <a:srgbClr val="FF0000"/>
            </a:solidFill>
            <a:prstDash val="solid"/>
            <a:round/>
            <a:headEnd len="sm" w="sm" type="none"/>
            <a:tailEnd len="med" w="med" type="triangle"/>
          </a:ln>
          <a:effectLst>
            <a:outerShdw blurRad="40000" rotWithShape="0" dir="5400000" dist="20000">
              <a:srgbClr val="000000">
                <a:alpha val="37254"/>
              </a:srgbClr>
            </a:outerShdw>
          </a:effectLst>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07" name="Shape 807"/>
        <p:cNvGrpSpPr/>
        <p:nvPr/>
      </p:nvGrpSpPr>
      <p:grpSpPr>
        <a:xfrm>
          <a:off x="0" y="0"/>
          <a:ext cx="0" cy="0"/>
          <a:chOff x="0" y="0"/>
          <a:chExt cx="0" cy="0"/>
        </a:xfrm>
      </p:grpSpPr>
      <p:pic>
        <p:nvPicPr>
          <p:cNvPr id="808" name="Google Shape;808;p59"/>
          <p:cNvPicPr preferRelativeResize="0"/>
          <p:nvPr>
            <p:ph idx="1" type="body"/>
          </p:nvPr>
        </p:nvPicPr>
        <p:blipFill rotWithShape="1">
          <a:blip r:embed="rId3">
            <a:alphaModFix/>
          </a:blip>
          <a:srcRect b="0" l="0" r="0" t="1513"/>
          <a:stretch/>
        </p:blipFill>
        <p:spPr>
          <a:xfrm>
            <a:off x="501315" y="848664"/>
            <a:ext cx="11189369" cy="6009336"/>
          </a:xfrm>
          <a:prstGeom prst="rect">
            <a:avLst/>
          </a:prstGeom>
          <a:noFill/>
          <a:ln>
            <a:noFill/>
          </a:ln>
        </p:spPr>
      </p:pic>
      <p:sp>
        <p:nvSpPr>
          <p:cNvPr id="809" name="Google Shape;809;p59"/>
          <p:cNvSpPr txBox="1"/>
          <p:nvPr>
            <p:ph type="title"/>
          </p:nvPr>
        </p:nvSpPr>
        <p:spPr>
          <a:xfrm>
            <a:off x="1282264" y="103188"/>
            <a:ext cx="9802721" cy="7429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954F"/>
              </a:buClr>
              <a:buSzPts val="4000"/>
              <a:buFont typeface="Arial"/>
              <a:buNone/>
            </a:pPr>
            <a:r>
              <a:rPr lang="en-US"/>
              <a:t>Timeline</a:t>
            </a:r>
            <a:endParaRPr/>
          </a:p>
        </p:txBody>
      </p:sp>
      <p:sp>
        <p:nvSpPr>
          <p:cNvPr id="810" name="Google Shape;810;p59"/>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200"/>
              <a:buFont typeface="Arial"/>
              <a:buNone/>
            </a:pPr>
            <a:fld id="{00000000-1234-1234-1234-123412341234}" type="slidenum">
              <a:rPr lang="en-US"/>
              <a:t>‹#›</a:t>
            </a:fld>
            <a:endParaRPr/>
          </a:p>
        </p:txBody>
      </p:sp>
      <p:sp>
        <p:nvSpPr>
          <p:cNvPr id="811" name="Google Shape;811;p59"/>
          <p:cNvSpPr/>
          <p:nvPr/>
        </p:nvSpPr>
        <p:spPr>
          <a:xfrm>
            <a:off x="2839453" y="2562726"/>
            <a:ext cx="372979" cy="312821"/>
          </a:xfrm>
          <a:prstGeom prst="star5">
            <a:avLst>
              <a:gd fmla="val 19098" name="adj"/>
              <a:gd fmla="val 105146" name="hf"/>
              <a:gd fmla="val 110557" name="vf"/>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12" name="Google Shape;812;p59"/>
          <p:cNvSpPr txBox="1"/>
          <p:nvPr/>
        </p:nvSpPr>
        <p:spPr>
          <a:xfrm>
            <a:off x="3212432" y="2581737"/>
            <a:ext cx="191302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1400"/>
              <a:buFont typeface="Arial"/>
              <a:buNone/>
            </a:pPr>
            <a:r>
              <a:rPr b="1" lang="en-US" sz="1400">
                <a:solidFill>
                  <a:srgbClr val="FF0000"/>
                </a:solidFill>
                <a:latin typeface="Arial"/>
                <a:ea typeface="Arial"/>
                <a:cs typeface="Arial"/>
                <a:sym typeface="Arial"/>
              </a:rPr>
              <a:t>We are here</a:t>
            </a:r>
            <a:endParaRPr sz="1800">
              <a:solidFill>
                <a:schemeClr val="dk1"/>
              </a:solidFill>
              <a:latin typeface="Calibri"/>
              <a:ea typeface="Calibri"/>
              <a:cs typeface="Calibri"/>
              <a:sym typeface="Calibri"/>
            </a:endParaRPr>
          </a:p>
        </p:txBody>
      </p:sp>
      <p:pic>
        <p:nvPicPr>
          <p:cNvPr descr="/var/folders/yd/7ltb1_hx2918w2pg9twmnhdc0000gp/T/com.microsoft.Word/WebArchiveCopyPasteTempFiles/nasa_slstp_logo_400x400.png" id="813" name="Google Shape;813;p59"/>
          <p:cNvPicPr preferRelativeResize="0"/>
          <p:nvPr/>
        </p:nvPicPr>
        <p:blipFill rotWithShape="1">
          <a:blip r:embed="rId4">
            <a:alphaModFix/>
          </a:blip>
          <a:srcRect b="10662" l="10449" r="10443" t="10875"/>
          <a:stretch/>
        </p:blipFill>
        <p:spPr>
          <a:xfrm>
            <a:off x="10292824" y="34611"/>
            <a:ext cx="792161" cy="76549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4"/>
          <p:cNvSpPr txBox="1"/>
          <p:nvPr>
            <p:ph type="title"/>
          </p:nvPr>
        </p:nvSpPr>
        <p:spPr>
          <a:xfrm>
            <a:off x="2328422" y="457813"/>
            <a:ext cx="9618300" cy="1200600"/>
          </a:xfrm>
          <a:prstGeom prst="rect">
            <a:avLst/>
          </a:prstGeom>
        </p:spPr>
        <p:txBody>
          <a:bodyPr anchorCtr="0" anchor="ctr" bIns="45700" lIns="91425" spcFirstLastPara="1" rIns="91425" wrap="square" tIns="45700">
            <a:spAutoFit/>
          </a:bodyPr>
          <a:lstStyle/>
          <a:p>
            <a:pPr indent="0" lvl="0" marL="0" rtl="0" algn="l">
              <a:spcBef>
                <a:spcPts val="0"/>
              </a:spcBef>
              <a:spcAft>
                <a:spcPts val="0"/>
              </a:spcAft>
              <a:buNone/>
            </a:pPr>
            <a:r>
              <a:rPr lang="en-US"/>
              <a:t>NASA Ames Space Life Sciences Training Program gets involved</a:t>
            </a:r>
            <a:endParaRPr/>
          </a:p>
        </p:txBody>
      </p:sp>
      <p:sp>
        <p:nvSpPr>
          <p:cNvPr id="218" name="Google Shape;218;p24"/>
          <p:cNvSpPr txBox="1"/>
          <p:nvPr>
            <p:ph idx="12" type="sldNum"/>
          </p:nvPr>
        </p:nvSpPr>
        <p:spPr>
          <a:xfrm>
            <a:off x="9355319" y="6449233"/>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19" name="Google Shape;219;p24"/>
          <p:cNvPicPr preferRelativeResize="0"/>
          <p:nvPr/>
        </p:nvPicPr>
        <p:blipFill>
          <a:blip r:embed="rId3">
            <a:alphaModFix/>
          </a:blip>
          <a:stretch>
            <a:fillRect/>
          </a:stretch>
        </p:blipFill>
        <p:spPr>
          <a:xfrm>
            <a:off x="1136526" y="2727975"/>
            <a:ext cx="4879201" cy="2744551"/>
          </a:xfrm>
          <a:prstGeom prst="rect">
            <a:avLst/>
          </a:prstGeom>
          <a:noFill/>
          <a:ln>
            <a:noFill/>
          </a:ln>
        </p:spPr>
      </p:pic>
      <p:pic>
        <p:nvPicPr>
          <p:cNvPr id="220" name="Google Shape;220;p24"/>
          <p:cNvPicPr preferRelativeResize="0"/>
          <p:nvPr/>
        </p:nvPicPr>
        <p:blipFill rotWithShape="1">
          <a:blip r:embed="rId4">
            <a:alphaModFix/>
          </a:blip>
          <a:srcRect b="54923" l="6867" r="2887" t="3369"/>
          <a:stretch/>
        </p:blipFill>
        <p:spPr>
          <a:xfrm>
            <a:off x="3157875" y="2110325"/>
            <a:ext cx="4981675" cy="1249400"/>
          </a:xfrm>
          <a:prstGeom prst="rect">
            <a:avLst/>
          </a:prstGeom>
          <a:noFill/>
          <a:ln cap="flat" cmpd="sng" w="9525">
            <a:solidFill>
              <a:srgbClr val="CCCCCC"/>
            </a:solidFill>
            <a:prstDash val="solid"/>
            <a:round/>
            <a:headEnd len="sm" w="sm" type="none"/>
            <a:tailEnd len="sm" w="sm" type="none"/>
          </a:ln>
        </p:spPr>
      </p:pic>
      <p:cxnSp>
        <p:nvCxnSpPr>
          <p:cNvPr id="221" name="Google Shape;221;p24"/>
          <p:cNvCxnSpPr/>
          <p:nvPr/>
        </p:nvCxnSpPr>
        <p:spPr>
          <a:xfrm>
            <a:off x="3157000" y="3373975"/>
            <a:ext cx="358800" cy="626700"/>
          </a:xfrm>
          <a:prstGeom prst="straightConnector1">
            <a:avLst/>
          </a:prstGeom>
          <a:noFill/>
          <a:ln cap="flat" cmpd="sng" w="9525">
            <a:solidFill>
              <a:srgbClr val="000000"/>
            </a:solidFill>
            <a:prstDash val="dash"/>
            <a:round/>
            <a:headEnd len="med" w="med" type="none"/>
            <a:tailEnd len="med" w="med" type="none"/>
          </a:ln>
        </p:spPr>
      </p:cxnSp>
      <p:cxnSp>
        <p:nvCxnSpPr>
          <p:cNvPr id="222" name="Google Shape;222;p24"/>
          <p:cNvCxnSpPr/>
          <p:nvPr/>
        </p:nvCxnSpPr>
        <p:spPr>
          <a:xfrm flipH="1">
            <a:off x="3515775" y="3379250"/>
            <a:ext cx="4610100" cy="621300"/>
          </a:xfrm>
          <a:prstGeom prst="straightConnector1">
            <a:avLst/>
          </a:prstGeom>
          <a:noFill/>
          <a:ln cap="flat" cmpd="sng" w="9525">
            <a:solidFill>
              <a:srgbClr val="000000"/>
            </a:solidFill>
            <a:prstDash val="dash"/>
            <a:round/>
            <a:headEnd len="med" w="med" type="none"/>
            <a:tailEnd len="med" w="med" type="none"/>
          </a:ln>
        </p:spPr>
      </p:cxnSp>
      <p:pic>
        <p:nvPicPr>
          <p:cNvPr id="223" name="Google Shape;223;p24"/>
          <p:cNvPicPr preferRelativeResize="0"/>
          <p:nvPr/>
        </p:nvPicPr>
        <p:blipFill>
          <a:blip r:embed="rId5">
            <a:alphaModFix/>
          </a:blip>
          <a:stretch>
            <a:fillRect/>
          </a:stretch>
        </p:blipFill>
        <p:spPr>
          <a:xfrm>
            <a:off x="2241825" y="1864100"/>
            <a:ext cx="1096055" cy="658200"/>
          </a:xfrm>
          <a:prstGeom prst="rect">
            <a:avLst/>
          </a:prstGeom>
          <a:noFill/>
          <a:ln>
            <a:noFill/>
          </a:ln>
        </p:spPr>
      </p:pic>
      <p:sp>
        <p:nvSpPr>
          <p:cNvPr id="224" name="Google Shape;224;p24"/>
          <p:cNvSpPr txBox="1"/>
          <p:nvPr/>
        </p:nvSpPr>
        <p:spPr>
          <a:xfrm>
            <a:off x="6015725" y="3592125"/>
            <a:ext cx="5397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t>M42: Ionizing radiation dosimeter</a:t>
            </a:r>
            <a:endParaRPr sz="2400"/>
          </a:p>
          <a:p>
            <a:pPr indent="0" lvl="0" marL="0" rtl="0" algn="l">
              <a:spcBef>
                <a:spcPts val="0"/>
              </a:spcBef>
              <a:spcAft>
                <a:spcPts val="0"/>
              </a:spcAft>
              <a:buNone/>
            </a:pPr>
            <a:r>
              <a:rPr lang="en-US" sz="2400"/>
              <a:t>(i.e. galactic cosmic radiation)</a:t>
            </a:r>
            <a:endParaRPr sz="24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18" name="Shape 818"/>
        <p:cNvGrpSpPr/>
        <p:nvPr/>
      </p:nvGrpSpPr>
      <p:grpSpPr>
        <a:xfrm>
          <a:off x="0" y="0"/>
          <a:ext cx="0" cy="0"/>
          <a:chOff x="0" y="0"/>
          <a:chExt cx="0" cy="0"/>
        </a:xfrm>
      </p:grpSpPr>
      <p:sp>
        <p:nvSpPr>
          <p:cNvPr id="819" name="Google Shape;819;p60"/>
          <p:cNvSpPr txBox="1"/>
          <p:nvPr>
            <p:ph type="title"/>
          </p:nvPr>
        </p:nvSpPr>
        <p:spPr>
          <a:xfrm>
            <a:off x="1282264" y="103188"/>
            <a:ext cx="9802721" cy="7429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954F"/>
              </a:buClr>
              <a:buSzPts val="4000"/>
              <a:buFont typeface="Arial"/>
              <a:buNone/>
            </a:pPr>
            <a:r>
              <a:rPr lang="en-US"/>
              <a:t>Future Directions and Implications </a:t>
            </a:r>
            <a:endParaRPr/>
          </a:p>
        </p:txBody>
      </p:sp>
      <p:sp>
        <p:nvSpPr>
          <p:cNvPr id="820" name="Google Shape;820;p60"/>
          <p:cNvSpPr txBox="1"/>
          <p:nvPr>
            <p:ph idx="1" type="body"/>
          </p:nvPr>
        </p:nvSpPr>
        <p:spPr>
          <a:xfrm>
            <a:off x="609600" y="1003303"/>
            <a:ext cx="10972800" cy="51228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a:t>HALE platform</a:t>
            </a:r>
            <a:endParaRPr/>
          </a:p>
          <a:p>
            <a:pPr indent="-228594" lvl="1" marL="685783" rtl="0" algn="l">
              <a:lnSpc>
                <a:spcPct val="90000"/>
              </a:lnSpc>
              <a:spcBef>
                <a:spcPts val="600"/>
              </a:spcBef>
              <a:spcAft>
                <a:spcPts val="0"/>
              </a:spcAft>
              <a:buClr>
                <a:schemeClr val="dk1"/>
              </a:buClr>
              <a:buSzPts val="1800"/>
              <a:buChar char="–"/>
            </a:pPr>
            <a:r>
              <a:rPr lang="en-US"/>
              <a:t>Unique r</a:t>
            </a:r>
            <a:r>
              <a:rPr b="0" lang="en-US"/>
              <a:t>adiation exposure profile</a:t>
            </a:r>
            <a:endParaRPr/>
          </a:p>
          <a:p>
            <a:pPr indent="-228594" lvl="1" marL="685783" rtl="0" algn="l">
              <a:lnSpc>
                <a:spcPct val="90000"/>
              </a:lnSpc>
              <a:spcBef>
                <a:spcPts val="600"/>
              </a:spcBef>
              <a:spcAft>
                <a:spcPts val="0"/>
              </a:spcAft>
              <a:buClr>
                <a:schemeClr val="dk1"/>
              </a:buClr>
              <a:buSzPts val="1800"/>
              <a:buChar char="–"/>
            </a:pPr>
            <a:r>
              <a:rPr b="0" lang="en-US"/>
              <a:t>Pilot experiment 🡪 proof of concept  </a:t>
            </a:r>
            <a:endParaRPr/>
          </a:p>
          <a:p>
            <a:pPr indent="-228594" lvl="1" marL="685783" rtl="0" algn="l">
              <a:lnSpc>
                <a:spcPct val="90000"/>
              </a:lnSpc>
              <a:spcBef>
                <a:spcPts val="600"/>
              </a:spcBef>
              <a:spcAft>
                <a:spcPts val="0"/>
              </a:spcAft>
              <a:buClr>
                <a:schemeClr val="dk1"/>
              </a:buClr>
              <a:buSzPts val="1800"/>
              <a:buChar char="–"/>
            </a:pPr>
            <a:r>
              <a:rPr lang="en-US"/>
              <a:t>Mars analog</a:t>
            </a:r>
            <a:endParaRPr/>
          </a:p>
          <a:p>
            <a:pPr indent="-228594" lvl="1" marL="685783" rtl="0" algn="l">
              <a:lnSpc>
                <a:spcPct val="90000"/>
              </a:lnSpc>
              <a:spcBef>
                <a:spcPts val="600"/>
              </a:spcBef>
              <a:spcAft>
                <a:spcPts val="0"/>
              </a:spcAft>
              <a:buClr>
                <a:schemeClr val="dk1"/>
              </a:buClr>
              <a:buSzPts val="1800"/>
              <a:buChar char="–"/>
            </a:pPr>
            <a:r>
              <a:rPr lang="en-US"/>
              <a:t>Opportunity for larger payloads</a:t>
            </a:r>
            <a:endParaRPr/>
          </a:p>
          <a:p>
            <a:pPr indent="0" lvl="0" marL="0" rtl="0" algn="l">
              <a:lnSpc>
                <a:spcPct val="100000"/>
              </a:lnSpc>
              <a:spcBef>
                <a:spcPts val="600"/>
              </a:spcBef>
              <a:spcAft>
                <a:spcPts val="0"/>
              </a:spcAft>
              <a:buClr>
                <a:schemeClr val="dk1"/>
              </a:buClr>
              <a:buSzPts val="1800"/>
              <a:buNone/>
            </a:pPr>
            <a:r>
              <a:rPr lang="en-US"/>
              <a:t>M-42 Dosimeter</a:t>
            </a:r>
            <a:endParaRPr/>
          </a:p>
          <a:p>
            <a:pPr indent="-228594" lvl="1" marL="685783" rtl="0" algn="l">
              <a:lnSpc>
                <a:spcPct val="90000"/>
              </a:lnSpc>
              <a:spcBef>
                <a:spcPts val="600"/>
              </a:spcBef>
              <a:spcAft>
                <a:spcPts val="0"/>
              </a:spcAft>
              <a:buClr>
                <a:schemeClr val="dk1"/>
              </a:buClr>
              <a:buSzPts val="1800"/>
              <a:buChar char="–"/>
            </a:pPr>
            <a:r>
              <a:rPr lang="en-US"/>
              <a:t>Test with other biological payloads </a:t>
            </a:r>
            <a:endParaRPr/>
          </a:p>
          <a:p>
            <a:pPr indent="-228594" lvl="1" marL="685783" rtl="0" algn="l">
              <a:lnSpc>
                <a:spcPct val="90000"/>
              </a:lnSpc>
              <a:spcBef>
                <a:spcPts val="600"/>
              </a:spcBef>
              <a:spcAft>
                <a:spcPts val="0"/>
              </a:spcAft>
              <a:buClr>
                <a:schemeClr val="dk1"/>
              </a:buClr>
              <a:buSzPts val="1800"/>
              <a:buChar char="–"/>
            </a:pPr>
            <a:r>
              <a:rPr b="0" lang="en-US"/>
              <a:t>Determine effects of long duration low dose radiation exposure on yeast</a:t>
            </a:r>
            <a:endParaRPr/>
          </a:p>
          <a:p>
            <a:pPr indent="-114292" lvl="1" marL="685783" rtl="0" algn="l">
              <a:lnSpc>
                <a:spcPct val="90000"/>
              </a:lnSpc>
              <a:spcBef>
                <a:spcPts val="600"/>
              </a:spcBef>
              <a:spcAft>
                <a:spcPts val="0"/>
              </a:spcAft>
              <a:buClr>
                <a:schemeClr val="dk1"/>
              </a:buClr>
              <a:buSzPts val="1800"/>
              <a:buNone/>
            </a:pPr>
            <a:r>
              <a:t/>
            </a:r>
            <a:endParaRPr/>
          </a:p>
          <a:p>
            <a:pPr indent="-63496" lvl="0" marL="177796" rtl="0" algn="l">
              <a:lnSpc>
                <a:spcPct val="100000"/>
              </a:lnSpc>
              <a:spcBef>
                <a:spcPts val="600"/>
              </a:spcBef>
              <a:spcAft>
                <a:spcPts val="0"/>
              </a:spcAft>
              <a:buClr>
                <a:schemeClr val="dk1"/>
              </a:buClr>
              <a:buSzPts val="1800"/>
              <a:buNone/>
            </a:pPr>
            <a:r>
              <a:t/>
            </a:r>
            <a:endParaRPr/>
          </a:p>
          <a:p>
            <a:pPr indent="-63496" lvl="0" marL="177796" rtl="0" algn="l">
              <a:lnSpc>
                <a:spcPct val="100000"/>
              </a:lnSpc>
              <a:spcBef>
                <a:spcPts val="600"/>
              </a:spcBef>
              <a:spcAft>
                <a:spcPts val="0"/>
              </a:spcAft>
              <a:buClr>
                <a:schemeClr val="dk1"/>
              </a:buClr>
              <a:buSzPts val="1800"/>
              <a:buNone/>
            </a:pPr>
            <a:r>
              <a:t/>
            </a:r>
            <a:endParaRPr/>
          </a:p>
          <a:p>
            <a:pPr indent="-63496" lvl="0" marL="177796" rtl="0" algn="l">
              <a:lnSpc>
                <a:spcPct val="100000"/>
              </a:lnSpc>
              <a:spcBef>
                <a:spcPts val="600"/>
              </a:spcBef>
              <a:spcAft>
                <a:spcPts val="0"/>
              </a:spcAft>
              <a:buClr>
                <a:schemeClr val="dk1"/>
              </a:buClr>
              <a:buSzPts val="1800"/>
              <a:buNone/>
            </a:pPr>
            <a:r>
              <a:t/>
            </a:r>
            <a:endParaRPr/>
          </a:p>
          <a:p>
            <a:pPr indent="-63496" lvl="0" marL="177796" rtl="0" algn="l">
              <a:lnSpc>
                <a:spcPct val="100000"/>
              </a:lnSpc>
              <a:spcBef>
                <a:spcPts val="600"/>
              </a:spcBef>
              <a:spcAft>
                <a:spcPts val="0"/>
              </a:spcAft>
              <a:buClr>
                <a:schemeClr val="dk1"/>
              </a:buClr>
              <a:buSzPts val="1800"/>
              <a:buNone/>
            </a:pPr>
            <a:r>
              <a:t/>
            </a:r>
            <a:endParaRPr/>
          </a:p>
          <a:p>
            <a:pPr indent="-63496" lvl="0" marL="177796" rtl="0" algn="l">
              <a:lnSpc>
                <a:spcPct val="100000"/>
              </a:lnSpc>
              <a:spcBef>
                <a:spcPts val="600"/>
              </a:spcBef>
              <a:spcAft>
                <a:spcPts val="0"/>
              </a:spcAft>
              <a:buClr>
                <a:schemeClr val="dk1"/>
              </a:buClr>
              <a:buSzPts val="1800"/>
              <a:buNone/>
            </a:pPr>
            <a:r>
              <a:t/>
            </a:r>
            <a:endParaRPr/>
          </a:p>
          <a:p>
            <a:pPr indent="-63496" lvl="0" marL="177796" rtl="0" algn="l">
              <a:lnSpc>
                <a:spcPct val="100000"/>
              </a:lnSpc>
              <a:spcBef>
                <a:spcPts val="600"/>
              </a:spcBef>
              <a:spcAft>
                <a:spcPts val="0"/>
              </a:spcAft>
              <a:buClr>
                <a:schemeClr val="dk1"/>
              </a:buClr>
              <a:buSzPts val="1800"/>
              <a:buNone/>
            </a:pPr>
            <a:r>
              <a:t/>
            </a:r>
            <a:endParaRPr/>
          </a:p>
          <a:p>
            <a:pPr indent="-114292" lvl="1" marL="685783" rtl="0" algn="l">
              <a:lnSpc>
                <a:spcPct val="90000"/>
              </a:lnSpc>
              <a:spcBef>
                <a:spcPts val="600"/>
              </a:spcBef>
              <a:spcAft>
                <a:spcPts val="0"/>
              </a:spcAft>
              <a:buClr>
                <a:schemeClr val="dk1"/>
              </a:buClr>
              <a:buSzPts val="1800"/>
              <a:buNone/>
            </a:pPr>
            <a:r>
              <a:t/>
            </a:r>
            <a:endParaRPr/>
          </a:p>
          <a:p>
            <a:pPr indent="-114292" lvl="1" marL="685783" rtl="0" algn="l">
              <a:lnSpc>
                <a:spcPct val="90000"/>
              </a:lnSpc>
              <a:spcBef>
                <a:spcPts val="600"/>
              </a:spcBef>
              <a:spcAft>
                <a:spcPts val="0"/>
              </a:spcAft>
              <a:buClr>
                <a:schemeClr val="dk1"/>
              </a:buClr>
              <a:buSzPts val="1800"/>
              <a:buNone/>
            </a:pPr>
            <a:r>
              <a:t/>
            </a:r>
            <a:endParaRPr/>
          </a:p>
          <a:p>
            <a:pPr indent="0" lvl="1" marL="457189" rtl="0" algn="l">
              <a:lnSpc>
                <a:spcPct val="90000"/>
              </a:lnSpc>
              <a:spcBef>
                <a:spcPts val="600"/>
              </a:spcBef>
              <a:spcAft>
                <a:spcPts val="0"/>
              </a:spcAft>
              <a:buClr>
                <a:schemeClr val="dk1"/>
              </a:buClr>
              <a:buSzPts val="1800"/>
              <a:buNone/>
            </a:pPr>
            <a:r>
              <a:t/>
            </a:r>
            <a:endParaRPr/>
          </a:p>
        </p:txBody>
      </p:sp>
      <p:sp>
        <p:nvSpPr>
          <p:cNvPr id="821" name="Google Shape;821;p60"/>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200"/>
              <a:buFont typeface="Arial"/>
              <a:buNone/>
            </a:pPr>
            <a:fld id="{00000000-1234-1234-1234-123412341234}" type="slidenum">
              <a:rPr lang="en-US"/>
              <a:t>‹#›</a:t>
            </a:fld>
            <a:endParaRPr/>
          </a:p>
        </p:txBody>
      </p:sp>
      <p:pic>
        <p:nvPicPr>
          <p:cNvPr id="822" name="Google Shape;822;p60"/>
          <p:cNvPicPr preferRelativeResize="0"/>
          <p:nvPr/>
        </p:nvPicPr>
        <p:blipFill rotWithShape="1">
          <a:blip r:embed="rId3">
            <a:alphaModFix/>
          </a:blip>
          <a:srcRect b="0" l="0" r="0" t="0"/>
          <a:stretch/>
        </p:blipFill>
        <p:spPr>
          <a:xfrm>
            <a:off x="7521732" y="1149718"/>
            <a:ext cx="3396478" cy="1531448"/>
          </a:xfrm>
          <a:prstGeom prst="rect">
            <a:avLst/>
          </a:prstGeom>
          <a:noFill/>
          <a:ln>
            <a:noFill/>
          </a:ln>
        </p:spPr>
      </p:pic>
      <p:pic>
        <p:nvPicPr>
          <p:cNvPr id="823" name="Google Shape;823;p60"/>
          <p:cNvPicPr preferRelativeResize="0"/>
          <p:nvPr/>
        </p:nvPicPr>
        <p:blipFill rotWithShape="1">
          <a:blip r:embed="rId4">
            <a:alphaModFix/>
          </a:blip>
          <a:srcRect b="0" l="0" r="0" t="0"/>
          <a:stretch/>
        </p:blipFill>
        <p:spPr>
          <a:xfrm>
            <a:off x="1963642" y="3922550"/>
            <a:ext cx="3648971" cy="2798927"/>
          </a:xfrm>
          <a:prstGeom prst="rect">
            <a:avLst/>
          </a:prstGeom>
          <a:noFill/>
          <a:ln>
            <a:noFill/>
          </a:ln>
        </p:spPr>
      </p:pic>
      <p:pic>
        <p:nvPicPr>
          <p:cNvPr id="824" name="Google Shape;824;p60"/>
          <p:cNvPicPr preferRelativeResize="0"/>
          <p:nvPr/>
        </p:nvPicPr>
        <p:blipFill rotWithShape="1">
          <a:blip r:embed="rId5">
            <a:alphaModFix/>
          </a:blip>
          <a:srcRect b="0" l="0" r="45431" t="0"/>
          <a:stretch/>
        </p:blipFill>
        <p:spPr>
          <a:xfrm>
            <a:off x="7437507" y="3922550"/>
            <a:ext cx="2659969" cy="279892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9" name="Shape 829"/>
        <p:cNvGrpSpPr/>
        <p:nvPr/>
      </p:nvGrpSpPr>
      <p:grpSpPr>
        <a:xfrm>
          <a:off x="0" y="0"/>
          <a:ext cx="0" cy="0"/>
          <a:chOff x="0" y="0"/>
          <a:chExt cx="0" cy="0"/>
        </a:xfrm>
      </p:grpSpPr>
      <p:sp>
        <p:nvSpPr>
          <p:cNvPr id="830" name="Google Shape;830;p61"/>
          <p:cNvSpPr txBox="1"/>
          <p:nvPr>
            <p:ph type="title"/>
          </p:nvPr>
        </p:nvSpPr>
        <p:spPr>
          <a:xfrm>
            <a:off x="5012692" y="2686050"/>
            <a:ext cx="2885603" cy="64024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1D56"/>
              </a:buClr>
              <a:buSzPts val="4000"/>
              <a:buFont typeface="Arial"/>
              <a:buNone/>
            </a:pPr>
            <a:r>
              <a:rPr lang="en-US"/>
              <a:t>Questions?</a:t>
            </a:r>
            <a:endParaRPr/>
          </a:p>
        </p:txBody>
      </p:sp>
      <p:sp>
        <p:nvSpPr>
          <p:cNvPr id="831" name="Google Shape;831;p61"/>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pic>
        <p:nvPicPr>
          <p:cNvPr descr="/var/folders/yd/7ltb1_hx2918w2pg9twmnhdc0000gp/T/com.microsoft.Word/WebArchiveCopyPasteTempFiles/nasa_slstp_logo_400x400.png" id="832" name="Google Shape;832;p61"/>
          <p:cNvPicPr preferRelativeResize="0"/>
          <p:nvPr/>
        </p:nvPicPr>
        <p:blipFill rotWithShape="1">
          <a:blip r:embed="rId3">
            <a:alphaModFix/>
          </a:blip>
          <a:srcRect b="10662" l="10449" r="10443" t="10875"/>
          <a:stretch/>
        </p:blipFill>
        <p:spPr>
          <a:xfrm>
            <a:off x="11084985" y="136522"/>
            <a:ext cx="792161" cy="76549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37" name="Shape 837"/>
        <p:cNvGrpSpPr/>
        <p:nvPr/>
      </p:nvGrpSpPr>
      <p:grpSpPr>
        <a:xfrm>
          <a:off x="0" y="0"/>
          <a:ext cx="0" cy="0"/>
          <a:chOff x="0" y="0"/>
          <a:chExt cx="0" cy="0"/>
        </a:xfrm>
      </p:grpSpPr>
      <p:sp>
        <p:nvSpPr>
          <p:cNvPr id="838" name="Google Shape;838;p62"/>
          <p:cNvSpPr txBox="1"/>
          <p:nvPr>
            <p:ph type="title"/>
          </p:nvPr>
        </p:nvSpPr>
        <p:spPr>
          <a:xfrm>
            <a:off x="1282264" y="103188"/>
            <a:ext cx="9802721" cy="7429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954F"/>
              </a:buClr>
              <a:buSzPts val="4000"/>
              <a:buFont typeface="Arial"/>
              <a:buNone/>
            </a:pPr>
            <a:r>
              <a:rPr lang="en-US">
                <a:latin typeface="Arial"/>
                <a:ea typeface="Arial"/>
                <a:cs typeface="Arial"/>
                <a:sym typeface="Arial"/>
              </a:rPr>
              <a:t>Swift HALE as a Mars Analog</a:t>
            </a:r>
            <a:endParaRPr/>
          </a:p>
        </p:txBody>
      </p:sp>
      <p:sp>
        <p:nvSpPr>
          <p:cNvPr id="839" name="Google Shape;839;p62"/>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200"/>
              <a:buFont typeface="Arial"/>
              <a:buNone/>
            </a:pPr>
            <a:fld id="{00000000-1234-1234-1234-123412341234}" type="slidenum">
              <a:rPr lang="en-US"/>
              <a:t>‹#›</a:t>
            </a:fld>
            <a:endParaRPr/>
          </a:p>
        </p:txBody>
      </p:sp>
      <p:graphicFrame>
        <p:nvGraphicFramePr>
          <p:cNvPr id="840" name="Google Shape;840;p62"/>
          <p:cNvGraphicFramePr/>
          <p:nvPr/>
        </p:nvGraphicFramePr>
        <p:xfrm>
          <a:off x="1804687" y="2323847"/>
          <a:ext cx="3000000" cy="3000000"/>
        </p:xfrm>
        <a:graphic>
          <a:graphicData uri="http://schemas.openxmlformats.org/drawingml/2006/table">
            <a:tbl>
              <a:tblPr>
                <a:noFill/>
                <a:tableStyleId>{569F68AF-F2C6-4D93-B7C0-ADD6F43E6086}</a:tableStyleId>
              </a:tblPr>
              <a:tblGrid>
                <a:gridCol w="1637975"/>
                <a:gridCol w="2300075"/>
                <a:gridCol w="2300075"/>
                <a:gridCol w="2300075"/>
              </a:tblGrid>
              <a:tr h="1228500">
                <a:tc>
                  <a:txBody>
                    <a:bodyPr/>
                    <a:lstStyle/>
                    <a:p>
                      <a:pPr indent="0" lvl="0" marL="0" marR="0" rtl="0" algn="ctr">
                        <a:spcBef>
                          <a:spcPts val="0"/>
                        </a:spcBef>
                        <a:spcAft>
                          <a:spcPts val="0"/>
                        </a:spcAft>
                        <a:buClr>
                          <a:schemeClr val="dk1"/>
                        </a:buClr>
                        <a:buSzPts val="1800"/>
                        <a:buFont typeface="Calibri"/>
                        <a:buNone/>
                      </a:pPr>
                      <a:r>
                        <a:t/>
                      </a:r>
                      <a:endParaRPr sz="1800" u="none" cap="none" strike="noStrike"/>
                    </a:p>
                    <a:p>
                      <a:pPr indent="0" lvl="0" marL="0" marR="0" rtl="0" algn="ctr">
                        <a:spcBef>
                          <a:spcPts val="0"/>
                        </a:spcBef>
                        <a:spcAft>
                          <a:spcPts val="0"/>
                        </a:spcAft>
                        <a:buClr>
                          <a:schemeClr val="dk1"/>
                        </a:buClr>
                        <a:buSzPts val="1800"/>
                        <a:buFont typeface="Calibri"/>
                        <a:buNone/>
                      </a:pPr>
                      <a:r>
                        <a:t/>
                      </a:r>
                      <a:endParaRPr sz="1800" u="none" cap="none" strike="noStrike"/>
                    </a:p>
                    <a:p>
                      <a:pPr indent="0" lvl="0" marL="0" marR="0" rtl="0" algn="ctr">
                        <a:spcBef>
                          <a:spcPts val="0"/>
                        </a:spcBef>
                        <a:spcAft>
                          <a:spcPts val="0"/>
                        </a:spcAft>
                        <a:buClr>
                          <a:schemeClr val="dk1"/>
                        </a:buClr>
                        <a:buSzPts val="1800"/>
                        <a:buFont typeface="Calibri"/>
                        <a:buNone/>
                      </a:pPr>
                      <a:r>
                        <a:rPr lang="en-US" sz="1800" u="none" cap="none" strike="noStrike"/>
                        <a:t>Location</a:t>
                      </a:r>
                      <a:endParaRPr sz="1800" u="none" cap="none" strike="noStrike"/>
                    </a:p>
                  </a:txBody>
                  <a:tcPr marT="45725" marB="45725" marR="91450" marL="91450">
                    <a:solidFill>
                      <a:srgbClr val="262626"/>
                    </a:solidFill>
                  </a:tcPr>
                </a:tc>
                <a:tc>
                  <a:txBody>
                    <a:bodyPr/>
                    <a:lstStyle/>
                    <a:p>
                      <a:pPr indent="0" lvl="0" marL="0" marR="0" rtl="0" algn="ctr">
                        <a:spcBef>
                          <a:spcPts val="0"/>
                        </a:spcBef>
                        <a:spcAft>
                          <a:spcPts val="0"/>
                        </a:spcAft>
                        <a:buClr>
                          <a:schemeClr val="dk1"/>
                        </a:buClr>
                        <a:buSzPts val="2800"/>
                        <a:buFont typeface="Calibri"/>
                        <a:buNone/>
                      </a:pPr>
                      <a:r>
                        <a:rPr lang="en-US" sz="2800" u="none" cap="none" strike="noStrike"/>
                        <a:t>Earth: </a:t>
                      </a:r>
                      <a:endParaRPr sz="1800" u="none" cap="none" strike="noStrike"/>
                    </a:p>
                    <a:p>
                      <a:pPr indent="0" lvl="0" marL="0" marR="0" rtl="0" algn="ctr">
                        <a:spcBef>
                          <a:spcPts val="0"/>
                        </a:spcBef>
                        <a:spcAft>
                          <a:spcPts val="0"/>
                        </a:spcAft>
                        <a:buClr>
                          <a:schemeClr val="dk1"/>
                        </a:buClr>
                        <a:buSzPts val="2800"/>
                        <a:buFont typeface="Calibri"/>
                        <a:buNone/>
                      </a:pPr>
                      <a:r>
                        <a:rPr lang="en-US" sz="2800" u="none" cap="none" strike="noStrike"/>
                        <a:t>New Mexico</a:t>
                      </a:r>
                      <a:endParaRPr sz="1800" u="none" cap="none" strike="noStrike"/>
                    </a:p>
                  </a:txBody>
                  <a:tcPr marT="45725" marB="45725" marR="91450" marL="91450" anchor="ctr">
                    <a:solidFill>
                      <a:srgbClr val="76923C"/>
                    </a:solidFill>
                  </a:tcPr>
                </a:tc>
                <a:tc>
                  <a:txBody>
                    <a:bodyPr/>
                    <a:lstStyle/>
                    <a:p>
                      <a:pPr indent="0" lvl="0" marL="0" marR="0" rtl="0" algn="ctr">
                        <a:spcBef>
                          <a:spcPts val="0"/>
                        </a:spcBef>
                        <a:spcAft>
                          <a:spcPts val="0"/>
                        </a:spcAft>
                        <a:buClr>
                          <a:schemeClr val="dk1"/>
                        </a:buClr>
                        <a:buSzPts val="2800"/>
                        <a:buFont typeface="Calibri"/>
                        <a:buNone/>
                      </a:pPr>
                      <a:r>
                        <a:rPr lang="en-US" sz="2800" u="none" cap="none" strike="noStrike"/>
                        <a:t>Swift: </a:t>
                      </a:r>
                      <a:endParaRPr sz="1800" u="none" cap="none" strike="noStrike"/>
                    </a:p>
                    <a:p>
                      <a:pPr indent="0" lvl="0" marL="0" marR="0" rtl="0" algn="ctr">
                        <a:spcBef>
                          <a:spcPts val="0"/>
                        </a:spcBef>
                        <a:spcAft>
                          <a:spcPts val="0"/>
                        </a:spcAft>
                        <a:buClr>
                          <a:schemeClr val="dk1"/>
                        </a:buClr>
                        <a:buSzPts val="2800"/>
                        <a:buFont typeface="Calibri"/>
                        <a:buNone/>
                      </a:pPr>
                      <a:r>
                        <a:rPr lang="en-US" sz="2800" u="none" cap="none" strike="noStrike"/>
                        <a:t>stratosphere</a:t>
                      </a:r>
                      <a:endParaRPr sz="1800" u="none" cap="none" strike="noStrike"/>
                    </a:p>
                  </a:txBody>
                  <a:tcPr marT="45725" marB="45725" marR="91450" marL="91450" anchor="ctr">
                    <a:solidFill>
                      <a:srgbClr val="366092"/>
                    </a:solidFill>
                  </a:tcPr>
                </a:tc>
                <a:tc>
                  <a:txBody>
                    <a:bodyPr/>
                    <a:lstStyle/>
                    <a:p>
                      <a:pPr indent="0" lvl="0" marL="0" marR="0" rtl="0" algn="ctr">
                        <a:spcBef>
                          <a:spcPts val="0"/>
                        </a:spcBef>
                        <a:spcAft>
                          <a:spcPts val="0"/>
                        </a:spcAft>
                        <a:buClr>
                          <a:schemeClr val="dk1"/>
                        </a:buClr>
                        <a:buSzPts val="2800"/>
                        <a:buFont typeface="Calibri"/>
                        <a:buNone/>
                      </a:pPr>
                      <a:r>
                        <a:rPr lang="en-US" sz="2800" u="none" cap="none" strike="noStrike"/>
                        <a:t>Mars: </a:t>
                      </a:r>
                      <a:endParaRPr sz="1800" u="none" cap="none" strike="noStrike"/>
                    </a:p>
                    <a:p>
                      <a:pPr indent="0" lvl="0" marL="0" marR="0" rtl="0" algn="ctr">
                        <a:spcBef>
                          <a:spcPts val="0"/>
                        </a:spcBef>
                        <a:spcAft>
                          <a:spcPts val="0"/>
                        </a:spcAft>
                        <a:buClr>
                          <a:schemeClr val="dk1"/>
                        </a:buClr>
                        <a:buSzPts val="2800"/>
                        <a:buFont typeface="Calibri"/>
                        <a:buNone/>
                      </a:pPr>
                      <a:r>
                        <a:rPr lang="en-US" sz="2800" u="none" cap="none" strike="noStrike"/>
                        <a:t>Gale crater</a:t>
                      </a:r>
                      <a:endParaRPr sz="1800" u="none" cap="none" strike="noStrike"/>
                    </a:p>
                  </a:txBody>
                  <a:tcPr marT="45725" marB="45725" marR="91450" marL="91450" anchor="ctr">
                    <a:solidFill>
                      <a:srgbClr val="E36C09"/>
                    </a:solidFill>
                  </a:tcPr>
                </a:tc>
              </a:tr>
              <a:tr h="767450">
                <a:tc>
                  <a:txBody>
                    <a:bodyPr/>
                    <a:lstStyle/>
                    <a:p>
                      <a:pPr indent="0" lvl="0" marL="0" marR="0" rtl="0" algn="ctr">
                        <a:spcBef>
                          <a:spcPts val="0"/>
                        </a:spcBef>
                        <a:spcAft>
                          <a:spcPts val="0"/>
                        </a:spcAft>
                        <a:buClr>
                          <a:schemeClr val="dk1"/>
                        </a:buClr>
                        <a:buSzPts val="1800"/>
                        <a:buFont typeface="Calibri"/>
                        <a:buNone/>
                      </a:pPr>
                      <a:r>
                        <a:rPr lang="en-US" sz="1800" u="none" cap="none" strike="noStrike"/>
                        <a:t>Temperature (</a:t>
                      </a:r>
                      <a:r>
                        <a:rPr baseline="30000" lang="en-US" sz="1800" u="none" cap="none" strike="noStrike"/>
                        <a:t>o</a:t>
                      </a:r>
                      <a:r>
                        <a:rPr lang="en-US" sz="1800" u="none" cap="none" strike="noStrike"/>
                        <a:t>C)</a:t>
                      </a:r>
                      <a:endParaRPr sz="1800" u="none" cap="none" strike="noStrike"/>
                    </a:p>
                  </a:txBody>
                  <a:tcPr marT="45725" marB="45725" marR="91450" marL="91450" anchor="ctr">
                    <a:solidFill>
                      <a:srgbClr val="3F3F3F"/>
                    </a:solidFill>
                  </a:tcPr>
                </a:tc>
                <a:tc>
                  <a:txBody>
                    <a:bodyPr/>
                    <a:lstStyle/>
                    <a:p>
                      <a:pPr indent="0" lvl="0" marL="0" marR="0" rtl="0" algn="ctr">
                        <a:spcBef>
                          <a:spcPts val="0"/>
                        </a:spcBef>
                        <a:spcAft>
                          <a:spcPts val="0"/>
                        </a:spcAft>
                        <a:buClr>
                          <a:schemeClr val="dk1"/>
                        </a:buClr>
                        <a:buSzPts val="3200"/>
                        <a:buFont typeface="Calibri"/>
                        <a:buNone/>
                      </a:pPr>
                      <a:r>
                        <a:rPr lang="en-US" sz="3200" u="none" cap="none" strike="noStrike"/>
                        <a:t>-4 to 35</a:t>
                      </a:r>
                      <a:endParaRPr sz="1800" u="none" cap="none" strike="noStrike"/>
                    </a:p>
                  </a:txBody>
                  <a:tcPr marT="45725" marB="45725" marR="91450" marL="91450" anchor="ctr">
                    <a:solidFill>
                      <a:srgbClr val="C2D59B"/>
                    </a:solidFill>
                  </a:tcPr>
                </a:tc>
                <a:tc>
                  <a:txBody>
                    <a:bodyPr/>
                    <a:lstStyle/>
                    <a:p>
                      <a:pPr indent="0" lvl="0" marL="0" marR="0" rtl="0" algn="ctr">
                        <a:spcBef>
                          <a:spcPts val="0"/>
                        </a:spcBef>
                        <a:spcAft>
                          <a:spcPts val="0"/>
                        </a:spcAft>
                        <a:buClr>
                          <a:schemeClr val="dk1"/>
                        </a:buClr>
                        <a:buSzPts val="3200"/>
                        <a:buFont typeface="Calibri"/>
                        <a:buNone/>
                      </a:pPr>
                      <a:r>
                        <a:rPr lang="en-US" sz="3200" u="none" cap="none" strike="noStrike"/>
                        <a:t>-80 to -55</a:t>
                      </a:r>
                      <a:endParaRPr sz="1800" u="none" cap="none" strike="noStrike"/>
                    </a:p>
                  </a:txBody>
                  <a:tcPr marT="45725" marB="45725" marR="91450" marL="91450" anchor="ctr">
                    <a:solidFill>
                      <a:srgbClr val="93B3D7"/>
                    </a:solidFill>
                  </a:tcPr>
                </a:tc>
                <a:tc>
                  <a:txBody>
                    <a:bodyPr/>
                    <a:lstStyle/>
                    <a:p>
                      <a:pPr indent="0" lvl="0" marL="0" marR="0" rtl="0" algn="ctr">
                        <a:spcBef>
                          <a:spcPts val="0"/>
                        </a:spcBef>
                        <a:spcAft>
                          <a:spcPts val="0"/>
                        </a:spcAft>
                        <a:buClr>
                          <a:schemeClr val="dk1"/>
                        </a:buClr>
                        <a:buSzPts val="3200"/>
                        <a:buFont typeface="Calibri"/>
                        <a:buNone/>
                      </a:pPr>
                      <a:r>
                        <a:rPr lang="en-US" sz="3200" u="none" cap="none" strike="noStrike"/>
                        <a:t>-70 to -10</a:t>
                      </a:r>
                      <a:endParaRPr sz="1800" u="none" cap="none" strike="noStrike"/>
                    </a:p>
                  </a:txBody>
                  <a:tcPr marT="45725" marB="45725" marR="91450" marL="91450" anchor="ctr">
                    <a:solidFill>
                      <a:srgbClr val="FABF8E"/>
                    </a:solidFill>
                  </a:tcPr>
                </a:tc>
              </a:tr>
              <a:tr h="767450">
                <a:tc>
                  <a:txBody>
                    <a:bodyPr/>
                    <a:lstStyle/>
                    <a:p>
                      <a:pPr indent="0" lvl="0" marL="0" marR="0" rtl="0" algn="ctr">
                        <a:spcBef>
                          <a:spcPts val="0"/>
                        </a:spcBef>
                        <a:spcAft>
                          <a:spcPts val="0"/>
                        </a:spcAft>
                        <a:buClr>
                          <a:schemeClr val="dk1"/>
                        </a:buClr>
                        <a:buSzPts val="1800"/>
                        <a:buFont typeface="Calibri"/>
                        <a:buNone/>
                      </a:pPr>
                      <a:r>
                        <a:rPr lang="en-US" sz="1800" u="none" cap="none" strike="noStrike"/>
                        <a:t>Pressure (mBar)</a:t>
                      </a:r>
                      <a:endParaRPr sz="1800" u="none" cap="none" strike="noStrike"/>
                    </a:p>
                  </a:txBody>
                  <a:tcPr marT="45725" marB="45725" marR="91450" marL="91450" anchor="ctr">
                    <a:solidFill>
                      <a:srgbClr val="595959"/>
                    </a:solidFill>
                  </a:tcPr>
                </a:tc>
                <a:tc>
                  <a:txBody>
                    <a:bodyPr/>
                    <a:lstStyle/>
                    <a:p>
                      <a:pPr indent="0" lvl="0" marL="0" marR="0" rtl="0" algn="ctr">
                        <a:spcBef>
                          <a:spcPts val="0"/>
                        </a:spcBef>
                        <a:spcAft>
                          <a:spcPts val="0"/>
                        </a:spcAft>
                        <a:buClr>
                          <a:schemeClr val="dk1"/>
                        </a:buClr>
                        <a:buSzPts val="3200"/>
                        <a:buFont typeface="Calibri"/>
                        <a:buNone/>
                      </a:pPr>
                      <a:r>
                        <a:rPr lang="en-US" sz="3200" u="none" cap="none" strike="noStrike"/>
                        <a:t>1000</a:t>
                      </a:r>
                      <a:endParaRPr sz="1800" u="none" cap="none" strike="noStrike"/>
                    </a:p>
                  </a:txBody>
                  <a:tcPr marT="45725" marB="45725" marR="91450" marL="91450" anchor="ctr">
                    <a:solidFill>
                      <a:srgbClr val="D6E3BC"/>
                    </a:solidFill>
                  </a:tcPr>
                </a:tc>
                <a:tc>
                  <a:txBody>
                    <a:bodyPr/>
                    <a:lstStyle/>
                    <a:p>
                      <a:pPr indent="0" lvl="0" marL="0" marR="0" rtl="0" algn="ctr">
                        <a:spcBef>
                          <a:spcPts val="0"/>
                        </a:spcBef>
                        <a:spcAft>
                          <a:spcPts val="0"/>
                        </a:spcAft>
                        <a:buClr>
                          <a:schemeClr val="dk1"/>
                        </a:buClr>
                        <a:buSzPts val="3200"/>
                        <a:buFont typeface="Calibri"/>
                        <a:buNone/>
                      </a:pPr>
                      <a:r>
                        <a:rPr lang="en-US" sz="3200" u="none" cap="none" strike="noStrike"/>
                        <a:t>40 to 100</a:t>
                      </a:r>
                      <a:endParaRPr sz="1800" u="none" cap="none" strike="noStrike"/>
                    </a:p>
                  </a:txBody>
                  <a:tcPr marT="45725" marB="45725" marR="91450" marL="91450" anchor="ctr">
                    <a:solidFill>
                      <a:srgbClr val="B7CCE4"/>
                    </a:solidFill>
                  </a:tcPr>
                </a:tc>
                <a:tc>
                  <a:txBody>
                    <a:bodyPr/>
                    <a:lstStyle/>
                    <a:p>
                      <a:pPr indent="0" lvl="0" marL="0" marR="0" rtl="0" algn="ctr">
                        <a:spcBef>
                          <a:spcPts val="0"/>
                        </a:spcBef>
                        <a:spcAft>
                          <a:spcPts val="0"/>
                        </a:spcAft>
                        <a:buClr>
                          <a:schemeClr val="dk1"/>
                        </a:buClr>
                        <a:buSzPts val="3200"/>
                        <a:buFont typeface="Calibri"/>
                        <a:buNone/>
                      </a:pPr>
                      <a:r>
                        <a:rPr lang="en-US" sz="3200" u="none" cap="none" strike="noStrike"/>
                        <a:t>10</a:t>
                      </a:r>
                      <a:endParaRPr sz="1800" u="none" cap="none" strike="noStrike"/>
                    </a:p>
                  </a:txBody>
                  <a:tcPr marT="45725" marB="45725" marR="91450" marL="91450" anchor="ctr">
                    <a:solidFill>
                      <a:srgbClr val="FBD4B4"/>
                    </a:solidFill>
                  </a:tcPr>
                </a:tc>
              </a:tr>
              <a:tr h="767450">
                <a:tc>
                  <a:txBody>
                    <a:bodyPr/>
                    <a:lstStyle/>
                    <a:p>
                      <a:pPr indent="0" lvl="0" marL="0" marR="0" rtl="0" algn="ctr">
                        <a:spcBef>
                          <a:spcPts val="0"/>
                        </a:spcBef>
                        <a:spcAft>
                          <a:spcPts val="0"/>
                        </a:spcAft>
                        <a:buClr>
                          <a:schemeClr val="dk1"/>
                        </a:buClr>
                        <a:buSzPts val="1800"/>
                        <a:buFont typeface="Calibri"/>
                        <a:buNone/>
                      </a:pPr>
                      <a:r>
                        <a:rPr lang="en-US" sz="1800" u="none" cap="none" strike="noStrike"/>
                        <a:t>Radiation (mGy)</a:t>
                      </a:r>
                      <a:endParaRPr sz="1800" u="none" cap="none" strike="noStrike"/>
                    </a:p>
                  </a:txBody>
                  <a:tcPr marT="45725" marB="45725" marR="91450" marL="91450" anchor="ctr">
                    <a:solidFill>
                      <a:srgbClr val="7F7F7F"/>
                    </a:solidFill>
                  </a:tcPr>
                </a:tc>
                <a:tc>
                  <a:txBody>
                    <a:bodyPr/>
                    <a:lstStyle/>
                    <a:p>
                      <a:pPr indent="0" lvl="0" marL="0" marR="0" rtl="0" algn="ctr">
                        <a:spcBef>
                          <a:spcPts val="0"/>
                        </a:spcBef>
                        <a:spcAft>
                          <a:spcPts val="0"/>
                        </a:spcAft>
                        <a:buClr>
                          <a:schemeClr val="dk1"/>
                        </a:buClr>
                        <a:buSzPts val="3200"/>
                        <a:buFont typeface="Calibri"/>
                        <a:buNone/>
                      </a:pPr>
                      <a:r>
                        <a:rPr lang="en-US" sz="3200" u="none" cap="none" strike="noStrike"/>
                        <a:t>0.08</a:t>
                      </a:r>
                      <a:endParaRPr sz="1800" u="none" cap="none" strike="noStrike"/>
                    </a:p>
                  </a:txBody>
                  <a:tcPr marT="45725" marB="45725" marR="91450" marL="91450" anchor="ctr">
                    <a:solidFill>
                      <a:srgbClr val="EAF1DD"/>
                    </a:solidFill>
                  </a:tcPr>
                </a:tc>
                <a:tc>
                  <a:txBody>
                    <a:bodyPr/>
                    <a:lstStyle/>
                    <a:p>
                      <a:pPr indent="0" lvl="0" marL="0" marR="0" rtl="0" algn="ctr">
                        <a:spcBef>
                          <a:spcPts val="0"/>
                        </a:spcBef>
                        <a:spcAft>
                          <a:spcPts val="0"/>
                        </a:spcAft>
                        <a:buClr>
                          <a:schemeClr val="dk1"/>
                        </a:buClr>
                        <a:buSzPts val="3200"/>
                        <a:buFont typeface="Calibri"/>
                        <a:buNone/>
                      </a:pPr>
                      <a:r>
                        <a:rPr lang="en-US" sz="3200" u="none" cap="none" strike="noStrike"/>
                        <a:t>1.8</a:t>
                      </a:r>
                      <a:endParaRPr sz="1800" u="none" cap="none" strike="noStrike"/>
                    </a:p>
                  </a:txBody>
                  <a:tcPr marT="45725" marB="45725" marR="91450" marL="91450" anchor="ctr">
                    <a:solidFill>
                      <a:srgbClr val="DAE5F1"/>
                    </a:solidFill>
                  </a:tcPr>
                </a:tc>
                <a:tc>
                  <a:txBody>
                    <a:bodyPr/>
                    <a:lstStyle/>
                    <a:p>
                      <a:pPr indent="0" lvl="0" marL="0" marR="0" rtl="0" algn="ctr">
                        <a:spcBef>
                          <a:spcPts val="0"/>
                        </a:spcBef>
                        <a:spcAft>
                          <a:spcPts val="0"/>
                        </a:spcAft>
                        <a:buClr>
                          <a:schemeClr val="dk1"/>
                        </a:buClr>
                        <a:buSzPts val="3200"/>
                        <a:buFont typeface="Calibri"/>
                        <a:buNone/>
                      </a:pPr>
                      <a:r>
                        <a:rPr lang="en-US" sz="3200" u="none" cap="none" strike="noStrike"/>
                        <a:t>3.1</a:t>
                      </a:r>
                      <a:endParaRPr sz="1800" u="none" cap="none" strike="noStrike"/>
                    </a:p>
                  </a:txBody>
                  <a:tcPr marT="45725" marB="45725" marR="91450" marL="91450" anchor="ctr">
                    <a:solidFill>
                      <a:srgbClr val="FDE9D8"/>
                    </a:solidFill>
                  </a:tcPr>
                </a:tc>
              </a:tr>
            </a:tbl>
          </a:graphicData>
        </a:graphic>
      </p:graphicFrame>
      <p:pic>
        <p:nvPicPr>
          <p:cNvPr id="841" name="Google Shape;841;p62"/>
          <p:cNvPicPr preferRelativeResize="0"/>
          <p:nvPr/>
        </p:nvPicPr>
        <p:blipFill rotWithShape="1">
          <a:blip r:embed="rId3">
            <a:alphaModFix/>
          </a:blip>
          <a:srcRect b="0" l="0" r="0" t="0"/>
          <a:stretch/>
        </p:blipFill>
        <p:spPr>
          <a:xfrm>
            <a:off x="-1" y="846137"/>
            <a:ext cx="3437682" cy="1947994"/>
          </a:xfrm>
          <a:prstGeom prst="rect">
            <a:avLst/>
          </a:prstGeom>
          <a:noFill/>
          <a:ln>
            <a:noFill/>
          </a:ln>
        </p:spPr>
      </p:pic>
      <p:pic>
        <p:nvPicPr>
          <p:cNvPr id="842" name="Google Shape;842;p62"/>
          <p:cNvPicPr preferRelativeResize="0"/>
          <p:nvPr/>
        </p:nvPicPr>
        <p:blipFill rotWithShape="1">
          <a:blip r:embed="rId4">
            <a:alphaModFix/>
          </a:blip>
          <a:srcRect b="0" l="0" r="0" t="0"/>
          <a:stretch/>
        </p:blipFill>
        <p:spPr>
          <a:xfrm>
            <a:off x="9776387" y="4305865"/>
            <a:ext cx="2415613" cy="2415613"/>
          </a:xfrm>
          <a:prstGeom prst="flowChartConnector">
            <a:avLst/>
          </a:prstGeom>
          <a:noFill/>
          <a:ln>
            <a:noFill/>
          </a:ln>
        </p:spPr>
      </p:pic>
      <p:sp>
        <p:nvSpPr>
          <p:cNvPr id="843" name="Google Shape;843;p62"/>
          <p:cNvSpPr/>
          <p:nvPr/>
        </p:nvSpPr>
        <p:spPr>
          <a:xfrm>
            <a:off x="7122289" y="1502698"/>
            <a:ext cx="1920111" cy="706056"/>
          </a:xfrm>
          <a:prstGeom prst="curvedDownArrow">
            <a:avLst>
              <a:gd fmla="val 25000" name="adj1"/>
              <a:gd fmla="val 50000" name="adj2"/>
              <a:gd fmla="val 25000" name="adj3"/>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var/folders/yd/7ltb1_hx2918w2pg9twmnhdc0000gp/T/com.microsoft.Word/WebArchiveCopyPasteTempFiles/nasa_slstp_logo_400x400.png" id="844" name="Google Shape;844;p62"/>
          <p:cNvPicPr preferRelativeResize="0"/>
          <p:nvPr/>
        </p:nvPicPr>
        <p:blipFill rotWithShape="1">
          <a:blip r:embed="rId5">
            <a:alphaModFix/>
          </a:blip>
          <a:srcRect b="10662" l="10449" r="10443" t="10875"/>
          <a:stretch/>
        </p:blipFill>
        <p:spPr>
          <a:xfrm>
            <a:off x="10292824" y="34611"/>
            <a:ext cx="792161" cy="76549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49" name="Shape 849"/>
        <p:cNvGrpSpPr/>
        <p:nvPr/>
      </p:nvGrpSpPr>
      <p:grpSpPr>
        <a:xfrm>
          <a:off x="0" y="0"/>
          <a:ext cx="0" cy="0"/>
          <a:chOff x="0" y="0"/>
          <a:chExt cx="0" cy="0"/>
        </a:xfrm>
      </p:grpSpPr>
      <p:sp>
        <p:nvSpPr>
          <p:cNvPr id="850" name="Google Shape;850;p63"/>
          <p:cNvSpPr txBox="1"/>
          <p:nvPr>
            <p:ph type="title"/>
          </p:nvPr>
        </p:nvSpPr>
        <p:spPr>
          <a:xfrm>
            <a:off x="1282264" y="103188"/>
            <a:ext cx="9802721" cy="7429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954F"/>
              </a:buClr>
              <a:buSzPts val="4000"/>
              <a:buFont typeface="Arial"/>
              <a:buNone/>
            </a:pPr>
            <a:r>
              <a:rPr lang="en-US"/>
              <a:t>Factors We Are Addressing: Oxidative Stress</a:t>
            </a:r>
            <a:endParaRPr/>
          </a:p>
        </p:txBody>
      </p:sp>
      <p:sp>
        <p:nvSpPr>
          <p:cNvPr id="851" name="Google Shape;851;p63"/>
          <p:cNvSpPr txBox="1"/>
          <p:nvPr>
            <p:ph idx="1" type="body"/>
          </p:nvPr>
        </p:nvSpPr>
        <p:spPr>
          <a:xfrm>
            <a:off x="155497" y="896909"/>
            <a:ext cx="5276156" cy="86200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None/>
            </a:pPr>
            <a:r>
              <a:rPr lang="en-US" sz="2400"/>
              <a:t>What’s the significance of ROS?</a:t>
            </a:r>
            <a:endParaRPr/>
          </a:p>
          <a:p>
            <a:pPr indent="0" lvl="0" marL="0" rtl="0" algn="l">
              <a:lnSpc>
                <a:spcPct val="100000"/>
              </a:lnSpc>
              <a:spcBef>
                <a:spcPts val="600"/>
              </a:spcBef>
              <a:spcAft>
                <a:spcPts val="0"/>
              </a:spcAft>
              <a:buClr>
                <a:schemeClr val="dk1"/>
              </a:buClr>
              <a:buSzPts val="1800"/>
              <a:buNone/>
            </a:pPr>
            <a:r>
              <a:t/>
            </a:r>
            <a:endParaRPr b="0"/>
          </a:p>
          <a:p>
            <a:pPr indent="-62863" lvl="0" marL="177165" rtl="0" algn="l">
              <a:lnSpc>
                <a:spcPct val="100000"/>
              </a:lnSpc>
              <a:spcBef>
                <a:spcPts val="600"/>
              </a:spcBef>
              <a:spcAft>
                <a:spcPts val="0"/>
              </a:spcAft>
              <a:buClr>
                <a:schemeClr val="dk1"/>
              </a:buClr>
              <a:buSzPts val="1800"/>
              <a:buNone/>
            </a:pPr>
            <a:r>
              <a:t/>
            </a:r>
            <a:endParaRPr/>
          </a:p>
        </p:txBody>
      </p:sp>
      <p:sp>
        <p:nvSpPr>
          <p:cNvPr id="852" name="Google Shape;852;p63"/>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200"/>
              <a:buFont typeface="Arial"/>
              <a:buNone/>
            </a:pPr>
            <a:fld id="{00000000-1234-1234-1234-123412341234}" type="slidenum">
              <a:rPr lang="en-US"/>
              <a:t>‹#›</a:t>
            </a:fld>
            <a:endParaRPr/>
          </a:p>
        </p:txBody>
      </p:sp>
      <p:pic>
        <p:nvPicPr>
          <p:cNvPr id="853" name="Google Shape;853;p63"/>
          <p:cNvPicPr preferRelativeResize="0"/>
          <p:nvPr/>
        </p:nvPicPr>
        <p:blipFill rotWithShape="1">
          <a:blip r:embed="rId3">
            <a:alphaModFix/>
          </a:blip>
          <a:srcRect b="0" l="0" r="0" t="0"/>
          <a:stretch/>
        </p:blipFill>
        <p:spPr>
          <a:xfrm>
            <a:off x="303881" y="1725339"/>
            <a:ext cx="5670268" cy="4944124"/>
          </a:xfrm>
          <a:prstGeom prst="rect">
            <a:avLst/>
          </a:prstGeom>
          <a:noFill/>
          <a:ln>
            <a:noFill/>
          </a:ln>
        </p:spPr>
      </p:pic>
      <p:sp>
        <p:nvSpPr>
          <p:cNvPr id="854" name="Google Shape;854;p63"/>
          <p:cNvSpPr txBox="1"/>
          <p:nvPr/>
        </p:nvSpPr>
        <p:spPr>
          <a:xfrm>
            <a:off x="4992778" y="6573284"/>
            <a:ext cx="274320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(Farrugia, 2012) </a:t>
            </a:r>
            <a:endParaRPr sz="1400">
              <a:solidFill>
                <a:schemeClr val="dk1"/>
              </a:solidFill>
              <a:latin typeface="Arial"/>
              <a:ea typeface="Arial"/>
              <a:cs typeface="Arial"/>
              <a:sym typeface="Arial"/>
            </a:endParaRPr>
          </a:p>
        </p:txBody>
      </p:sp>
      <p:pic>
        <p:nvPicPr>
          <p:cNvPr id="855" name="Google Shape;855;p63"/>
          <p:cNvPicPr preferRelativeResize="0"/>
          <p:nvPr/>
        </p:nvPicPr>
        <p:blipFill rotWithShape="1">
          <a:blip r:embed="rId4">
            <a:alphaModFix/>
          </a:blip>
          <a:srcRect b="0" l="0" r="0" t="0"/>
          <a:stretch/>
        </p:blipFill>
        <p:spPr>
          <a:xfrm>
            <a:off x="6569573" y="1145816"/>
            <a:ext cx="4634787" cy="3003496"/>
          </a:xfrm>
          <a:prstGeom prst="rect">
            <a:avLst/>
          </a:prstGeom>
          <a:noFill/>
          <a:ln>
            <a:noFill/>
          </a:ln>
        </p:spPr>
      </p:pic>
      <p:pic>
        <p:nvPicPr>
          <p:cNvPr id="856" name="Google Shape;856;p63"/>
          <p:cNvPicPr preferRelativeResize="0"/>
          <p:nvPr/>
        </p:nvPicPr>
        <p:blipFill rotWithShape="1">
          <a:blip r:embed="rId5">
            <a:alphaModFix/>
          </a:blip>
          <a:srcRect b="0" l="0" r="0" t="0"/>
          <a:stretch/>
        </p:blipFill>
        <p:spPr>
          <a:xfrm>
            <a:off x="7410893" y="4551128"/>
            <a:ext cx="3595866" cy="1947760"/>
          </a:xfrm>
          <a:prstGeom prst="rect">
            <a:avLst/>
          </a:prstGeom>
          <a:noFill/>
          <a:ln>
            <a:noFill/>
          </a:ln>
        </p:spPr>
      </p:pic>
      <p:sp>
        <p:nvSpPr>
          <p:cNvPr id="857" name="Google Shape;857;p63"/>
          <p:cNvSpPr/>
          <p:nvPr/>
        </p:nvSpPr>
        <p:spPr>
          <a:xfrm rot="3528606">
            <a:off x="9194857" y="4171975"/>
            <a:ext cx="413879" cy="197538"/>
          </a:xfrm>
          <a:prstGeom prst="rightArrow">
            <a:avLst>
              <a:gd fmla="val 50000" name="adj1"/>
              <a:gd fmla="val 50000" name="adj2"/>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858" name="Google Shape;858;p63"/>
          <p:cNvSpPr/>
          <p:nvPr/>
        </p:nvSpPr>
        <p:spPr>
          <a:xfrm>
            <a:off x="7984233" y="1789719"/>
            <a:ext cx="1607917" cy="2116730"/>
          </a:xfrm>
          <a:prstGeom prst="frame">
            <a:avLst>
              <a:gd fmla="val 3477" name="adj1"/>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59" name="Google Shape;859;p63"/>
          <p:cNvSpPr/>
          <p:nvPr/>
        </p:nvSpPr>
        <p:spPr>
          <a:xfrm>
            <a:off x="9172722" y="4550352"/>
            <a:ext cx="1834037" cy="2116730"/>
          </a:xfrm>
          <a:prstGeom prst="frame">
            <a:avLst>
              <a:gd fmla="val 3477" name="adj1"/>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60" name="Google Shape;860;p63"/>
          <p:cNvSpPr/>
          <p:nvPr/>
        </p:nvSpPr>
        <p:spPr>
          <a:xfrm>
            <a:off x="7487849" y="4550352"/>
            <a:ext cx="1607917" cy="2116730"/>
          </a:xfrm>
          <a:prstGeom prst="frame">
            <a:avLst>
              <a:gd fmla="val 3477" name="adj1"/>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var/folders/yd/7ltb1_hx2918w2pg9twmnhdc0000gp/T/com.microsoft.Word/WebArchiveCopyPasteTempFiles/nasa_slstp_logo_400x400.png" id="861" name="Google Shape;861;p63"/>
          <p:cNvPicPr preferRelativeResize="0"/>
          <p:nvPr/>
        </p:nvPicPr>
        <p:blipFill rotWithShape="1">
          <a:blip r:embed="rId6">
            <a:alphaModFix/>
          </a:blip>
          <a:srcRect b="10662" l="10449" r="10443" t="10875"/>
          <a:stretch/>
        </p:blipFill>
        <p:spPr>
          <a:xfrm>
            <a:off x="10292824" y="34611"/>
            <a:ext cx="792161" cy="76549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66" name="Shape 866"/>
        <p:cNvGrpSpPr/>
        <p:nvPr/>
      </p:nvGrpSpPr>
      <p:grpSpPr>
        <a:xfrm>
          <a:off x="0" y="0"/>
          <a:ext cx="0" cy="0"/>
          <a:chOff x="0" y="0"/>
          <a:chExt cx="0" cy="0"/>
        </a:xfrm>
      </p:grpSpPr>
      <p:sp>
        <p:nvSpPr>
          <p:cNvPr id="867" name="Google Shape;867;p64"/>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pic>
        <p:nvPicPr>
          <p:cNvPr id="868" name="Google Shape;868;p64"/>
          <p:cNvPicPr preferRelativeResize="0"/>
          <p:nvPr>
            <p:ph idx="4294967295" type="body"/>
          </p:nvPr>
        </p:nvPicPr>
        <p:blipFill rotWithShape="1">
          <a:blip r:embed="rId3">
            <a:alphaModFix/>
          </a:blip>
          <a:srcRect b="0" l="0" r="0" t="0"/>
          <a:stretch/>
        </p:blipFill>
        <p:spPr>
          <a:xfrm>
            <a:off x="0" y="1117600"/>
            <a:ext cx="4443413" cy="3340100"/>
          </a:xfrm>
          <a:prstGeom prst="rect">
            <a:avLst/>
          </a:prstGeom>
          <a:noFill/>
          <a:ln>
            <a:noFill/>
          </a:ln>
        </p:spPr>
      </p:pic>
      <p:sp>
        <p:nvSpPr>
          <p:cNvPr id="869" name="Google Shape;869;p64"/>
          <p:cNvSpPr txBox="1"/>
          <p:nvPr/>
        </p:nvSpPr>
        <p:spPr>
          <a:xfrm>
            <a:off x="396815" y="4896928"/>
            <a:ext cx="3102633"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How do different desiccation methods affect yeast survival?</a:t>
            </a:r>
            <a:endParaRPr sz="2800">
              <a:solidFill>
                <a:schemeClr val="dk1"/>
              </a:solidFill>
              <a:latin typeface="Calibri"/>
              <a:ea typeface="Calibri"/>
              <a:cs typeface="Calibri"/>
              <a:sym typeface="Calibri"/>
            </a:endParaRPr>
          </a:p>
        </p:txBody>
      </p:sp>
      <p:sp>
        <p:nvSpPr>
          <p:cNvPr id="870" name="Google Shape;870;p64"/>
          <p:cNvSpPr txBox="1"/>
          <p:nvPr/>
        </p:nvSpPr>
        <p:spPr>
          <a:xfrm>
            <a:off x="6248400" y="856134"/>
            <a:ext cx="5545019"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Do the extreme stressors of the Swift flight select against yeast modified with biosynthetic pathways? (i.e. do biosynthetic pathways decrease organism fitness?)</a:t>
            </a:r>
            <a:endParaRPr sz="2800">
              <a:solidFill>
                <a:schemeClr val="dk1"/>
              </a:solidFill>
              <a:latin typeface="Arial"/>
              <a:ea typeface="Arial"/>
              <a:cs typeface="Arial"/>
              <a:sym typeface="Arial"/>
            </a:endParaRPr>
          </a:p>
        </p:txBody>
      </p:sp>
      <p:pic>
        <p:nvPicPr>
          <p:cNvPr id="871" name="Google Shape;871;p64"/>
          <p:cNvPicPr preferRelativeResize="0"/>
          <p:nvPr/>
        </p:nvPicPr>
        <p:blipFill rotWithShape="1">
          <a:blip r:embed="rId4">
            <a:alphaModFix/>
          </a:blip>
          <a:srcRect b="0" l="0" r="0" t="0"/>
          <a:stretch/>
        </p:blipFill>
        <p:spPr>
          <a:xfrm>
            <a:off x="6328612" y="3567076"/>
            <a:ext cx="4227094" cy="2693152"/>
          </a:xfrm>
          <a:prstGeom prst="rect">
            <a:avLst/>
          </a:prstGeom>
          <a:noFill/>
          <a:ln>
            <a:noFill/>
          </a:ln>
        </p:spPr>
      </p:pic>
      <p:sp>
        <p:nvSpPr>
          <p:cNvPr id="872" name="Google Shape;872;p64"/>
          <p:cNvSpPr txBox="1"/>
          <p:nvPr/>
        </p:nvSpPr>
        <p:spPr>
          <a:xfrm>
            <a:off x="396815" y="4465608"/>
            <a:ext cx="274320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Homemadeloaves.co.uk</a:t>
            </a:r>
            <a:endParaRPr sz="1800">
              <a:solidFill>
                <a:schemeClr val="dk1"/>
              </a:solidFill>
              <a:latin typeface="Calibri"/>
              <a:ea typeface="Calibri"/>
              <a:cs typeface="Calibri"/>
              <a:sym typeface="Calibri"/>
            </a:endParaRPr>
          </a:p>
        </p:txBody>
      </p:sp>
      <p:sp>
        <p:nvSpPr>
          <p:cNvPr id="873" name="Google Shape;873;p64"/>
          <p:cNvSpPr txBox="1"/>
          <p:nvPr/>
        </p:nvSpPr>
        <p:spPr>
          <a:xfrm>
            <a:off x="6248400" y="6262777"/>
            <a:ext cx="37352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NASA's Ames Research Center/Dominic Hart</a:t>
            </a:r>
            <a:endParaRPr sz="1200">
              <a:solidFill>
                <a:schemeClr val="dk1"/>
              </a:solidFill>
              <a:latin typeface="Calibri"/>
              <a:ea typeface="Calibri"/>
              <a:cs typeface="Calibri"/>
              <a:sym typeface="Calibri"/>
            </a:endParaRPr>
          </a:p>
        </p:txBody>
      </p:sp>
      <p:sp>
        <p:nvSpPr>
          <p:cNvPr id="874" name="Google Shape;874;p64"/>
          <p:cNvSpPr txBox="1"/>
          <p:nvPr/>
        </p:nvSpPr>
        <p:spPr>
          <a:xfrm>
            <a:off x="1347039" y="72198"/>
            <a:ext cx="9802721" cy="74295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2400"/>
              <a:buFont typeface="Arial"/>
              <a:buNone/>
            </a:pPr>
            <a:r>
              <a:rPr b="1" lang="en-US" sz="2400">
                <a:solidFill>
                  <a:schemeClr val="dk1"/>
                </a:solidFill>
                <a:latin typeface="Arial"/>
                <a:ea typeface="Arial"/>
                <a:cs typeface="Arial"/>
                <a:sym typeface="Arial"/>
              </a:rPr>
              <a:t>What Are Possible (More Specific) Biological Questions?</a:t>
            </a:r>
            <a:endParaRPr sz="1800">
              <a:solidFill>
                <a:schemeClr val="dk1"/>
              </a:solidFill>
              <a:latin typeface="Calibri"/>
              <a:ea typeface="Calibri"/>
              <a:cs typeface="Calibri"/>
              <a:sym typeface="Calibri"/>
            </a:endParaRPr>
          </a:p>
        </p:txBody>
      </p:sp>
      <p:pic>
        <p:nvPicPr>
          <p:cNvPr descr="/var/folders/yd/7ltb1_hx2918w2pg9twmnhdc0000gp/T/com.microsoft.Word/WebArchiveCopyPasteTempFiles/nasa_slstp_logo_400x400.png" id="875" name="Google Shape;875;p64"/>
          <p:cNvPicPr preferRelativeResize="0"/>
          <p:nvPr/>
        </p:nvPicPr>
        <p:blipFill rotWithShape="1">
          <a:blip r:embed="rId5">
            <a:alphaModFix/>
          </a:blip>
          <a:srcRect b="10662" l="10449" r="10443" t="10875"/>
          <a:stretch/>
        </p:blipFill>
        <p:spPr>
          <a:xfrm>
            <a:off x="10292824" y="34611"/>
            <a:ext cx="792161" cy="76549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80" name="Shape 880"/>
        <p:cNvGrpSpPr/>
        <p:nvPr/>
      </p:nvGrpSpPr>
      <p:grpSpPr>
        <a:xfrm>
          <a:off x="0" y="0"/>
          <a:ext cx="0" cy="0"/>
          <a:chOff x="0" y="0"/>
          <a:chExt cx="0" cy="0"/>
        </a:xfrm>
      </p:grpSpPr>
      <p:sp>
        <p:nvSpPr>
          <p:cNvPr id="881" name="Google Shape;881;p65"/>
          <p:cNvSpPr txBox="1"/>
          <p:nvPr>
            <p:ph type="title"/>
          </p:nvPr>
        </p:nvSpPr>
        <p:spPr>
          <a:xfrm>
            <a:off x="4901938" y="449454"/>
            <a:ext cx="6747981" cy="64633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1D56"/>
              </a:buClr>
              <a:buSzPts val="4000"/>
              <a:buFont typeface="Arial"/>
              <a:buNone/>
            </a:pPr>
            <a:r>
              <a:rPr lang="en-US"/>
              <a:t>What Are Possible (More Specific) Biological Questions?</a:t>
            </a:r>
            <a:endParaRPr/>
          </a:p>
        </p:txBody>
      </p:sp>
      <p:sp>
        <p:nvSpPr>
          <p:cNvPr id="882" name="Google Shape;882;p65"/>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pic>
        <p:nvPicPr>
          <p:cNvPr id="883" name="Google Shape;883;p65"/>
          <p:cNvPicPr preferRelativeResize="0"/>
          <p:nvPr>
            <p:ph idx="4294967295" type="body"/>
          </p:nvPr>
        </p:nvPicPr>
        <p:blipFill rotWithShape="1">
          <a:blip r:embed="rId3">
            <a:alphaModFix/>
          </a:blip>
          <a:srcRect b="0" l="0" r="0" t="0"/>
          <a:stretch/>
        </p:blipFill>
        <p:spPr>
          <a:xfrm>
            <a:off x="8399463" y="949325"/>
            <a:ext cx="3792537" cy="2178050"/>
          </a:xfrm>
          <a:prstGeom prst="rect">
            <a:avLst/>
          </a:prstGeom>
          <a:noFill/>
          <a:ln>
            <a:noFill/>
          </a:ln>
        </p:spPr>
      </p:pic>
      <p:sp>
        <p:nvSpPr>
          <p:cNvPr id="884" name="Google Shape;884;p65"/>
          <p:cNvSpPr txBox="1"/>
          <p:nvPr/>
        </p:nvSpPr>
        <p:spPr>
          <a:xfrm>
            <a:off x="8167399" y="3138856"/>
            <a:ext cx="274320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hfanatic</a:t>
            </a:r>
            <a:endParaRPr sz="1800">
              <a:solidFill>
                <a:schemeClr val="dk1"/>
              </a:solidFill>
              <a:latin typeface="Calibri"/>
              <a:ea typeface="Calibri"/>
              <a:cs typeface="Calibri"/>
              <a:sym typeface="Calibri"/>
            </a:endParaRPr>
          </a:p>
        </p:txBody>
      </p:sp>
      <p:pic>
        <p:nvPicPr>
          <p:cNvPr id="885" name="Google Shape;885;p65"/>
          <p:cNvPicPr preferRelativeResize="0"/>
          <p:nvPr/>
        </p:nvPicPr>
        <p:blipFill rotWithShape="1">
          <a:blip r:embed="rId4">
            <a:alphaModFix/>
          </a:blip>
          <a:srcRect b="0" l="0" r="0" t="0"/>
          <a:stretch/>
        </p:blipFill>
        <p:spPr>
          <a:xfrm>
            <a:off x="339558" y="899886"/>
            <a:ext cx="2181727" cy="1368545"/>
          </a:xfrm>
          <a:prstGeom prst="rect">
            <a:avLst/>
          </a:prstGeom>
          <a:noFill/>
          <a:ln>
            <a:noFill/>
          </a:ln>
        </p:spPr>
      </p:pic>
      <p:sp>
        <p:nvSpPr>
          <p:cNvPr id="886" name="Google Shape;886;p65"/>
          <p:cNvSpPr txBox="1"/>
          <p:nvPr/>
        </p:nvSpPr>
        <p:spPr>
          <a:xfrm>
            <a:off x="353935" y="2263602"/>
            <a:ext cx="2383767"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Fahd Nasr</a:t>
            </a:r>
            <a:endParaRPr sz="1800">
              <a:solidFill>
                <a:schemeClr val="dk1"/>
              </a:solidFill>
              <a:latin typeface="Calibri"/>
              <a:ea typeface="Calibri"/>
              <a:cs typeface="Calibri"/>
              <a:sym typeface="Calibri"/>
            </a:endParaRPr>
          </a:p>
        </p:txBody>
      </p:sp>
      <p:pic>
        <p:nvPicPr>
          <p:cNvPr id="887" name="Google Shape;887;p65"/>
          <p:cNvPicPr preferRelativeResize="0"/>
          <p:nvPr/>
        </p:nvPicPr>
        <p:blipFill rotWithShape="1">
          <a:blip r:embed="rId5">
            <a:alphaModFix/>
          </a:blip>
          <a:srcRect b="0" l="0" r="0" t="0"/>
          <a:stretch/>
        </p:blipFill>
        <p:spPr>
          <a:xfrm>
            <a:off x="351917" y="4040214"/>
            <a:ext cx="1992299" cy="1977921"/>
          </a:xfrm>
          <a:prstGeom prst="rect">
            <a:avLst/>
          </a:prstGeom>
          <a:noFill/>
          <a:ln>
            <a:noFill/>
          </a:ln>
        </p:spPr>
      </p:pic>
      <p:sp>
        <p:nvSpPr>
          <p:cNvPr id="888" name="Google Shape;888;p65"/>
          <p:cNvSpPr txBox="1"/>
          <p:nvPr/>
        </p:nvSpPr>
        <p:spPr>
          <a:xfrm>
            <a:off x="243960" y="6023156"/>
            <a:ext cx="2368884"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i="1" lang="en-US" sz="1100">
                <a:solidFill>
                  <a:schemeClr val="dk1"/>
                </a:solidFill>
                <a:latin typeface="Arial"/>
                <a:ea typeface="Arial"/>
                <a:cs typeface="Arial"/>
                <a:sym typeface="Arial"/>
              </a:rPr>
              <a:t>Candida albican</a:t>
            </a:r>
            <a:r>
              <a:rPr lang="en-US" sz="1100">
                <a:solidFill>
                  <a:schemeClr val="dk1"/>
                </a:solidFill>
                <a:latin typeface="Arial"/>
                <a:ea typeface="Arial"/>
                <a:cs typeface="Arial"/>
                <a:sym typeface="Arial"/>
              </a:rPr>
              <a:t>s, medicineworld</a:t>
            </a:r>
            <a:endParaRPr sz="1100">
              <a:solidFill>
                <a:schemeClr val="dk1"/>
              </a:solidFill>
              <a:latin typeface="Arial"/>
              <a:ea typeface="Arial"/>
              <a:cs typeface="Arial"/>
              <a:sym typeface="Arial"/>
            </a:endParaRPr>
          </a:p>
        </p:txBody>
      </p:sp>
      <p:pic>
        <p:nvPicPr>
          <p:cNvPr id="889" name="Google Shape;889;p65"/>
          <p:cNvPicPr preferRelativeResize="0"/>
          <p:nvPr/>
        </p:nvPicPr>
        <p:blipFill rotWithShape="1">
          <a:blip r:embed="rId6">
            <a:alphaModFix/>
          </a:blip>
          <a:srcRect b="0" l="0" r="0" t="0"/>
          <a:stretch/>
        </p:blipFill>
        <p:spPr>
          <a:xfrm>
            <a:off x="4034289" y="4445508"/>
            <a:ext cx="4554745" cy="1676342"/>
          </a:xfrm>
          <a:prstGeom prst="rect">
            <a:avLst/>
          </a:prstGeom>
          <a:noFill/>
          <a:ln>
            <a:noFill/>
          </a:ln>
        </p:spPr>
      </p:pic>
      <p:sp>
        <p:nvSpPr>
          <p:cNvPr id="890" name="Google Shape;890;p65"/>
          <p:cNvSpPr txBox="1"/>
          <p:nvPr/>
        </p:nvSpPr>
        <p:spPr>
          <a:xfrm>
            <a:off x="4825042" y="6133381"/>
            <a:ext cx="274320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Glutathione, wordpress</a:t>
            </a:r>
            <a:endParaRPr sz="1800">
              <a:solidFill>
                <a:schemeClr val="dk1"/>
              </a:solidFill>
              <a:latin typeface="Calibri"/>
              <a:ea typeface="Calibri"/>
              <a:cs typeface="Calibri"/>
              <a:sym typeface="Calibri"/>
            </a:endParaRPr>
          </a:p>
        </p:txBody>
      </p:sp>
      <p:sp>
        <p:nvSpPr>
          <p:cNvPr id="891" name="Google Shape;891;p65"/>
          <p:cNvSpPr txBox="1"/>
          <p:nvPr/>
        </p:nvSpPr>
        <p:spPr>
          <a:xfrm>
            <a:off x="180256" y="2581276"/>
            <a:ext cx="4382219"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Do different yeast strains have a higher survival rate than others?</a:t>
            </a:r>
            <a:endParaRPr sz="2800">
              <a:solidFill>
                <a:schemeClr val="dk1"/>
              </a:solidFill>
              <a:latin typeface="Calibri"/>
              <a:ea typeface="Calibri"/>
              <a:cs typeface="Calibri"/>
              <a:sym typeface="Calibri"/>
            </a:endParaRPr>
          </a:p>
        </p:txBody>
      </p:sp>
      <p:sp>
        <p:nvSpPr>
          <p:cNvPr id="892" name="Google Shape;892;p65"/>
          <p:cNvSpPr txBox="1"/>
          <p:nvPr/>
        </p:nvSpPr>
        <p:spPr>
          <a:xfrm>
            <a:off x="4767533" y="1201947"/>
            <a:ext cx="3476445"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Are there mutant strains that increase rate of survivability?</a:t>
            </a:r>
            <a:endParaRPr sz="2800">
              <a:solidFill>
                <a:schemeClr val="dk1"/>
              </a:solidFill>
              <a:latin typeface="Calibri"/>
              <a:ea typeface="Calibri"/>
              <a:cs typeface="Calibri"/>
              <a:sym typeface="Calibri"/>
            </a:endParaRPr>
          </a:p>
        </p:txBody>
      </p:sp>
      <p:sp>
        <p:nvSpPr>
          <p:cNvPr id="893" name="Google Shape;893;p65"/>
          <p:cNvSpPr txBox="1"/>
          <p:nvPr/>
        </p:nvSpPr>
        <p:spPr>
          <a:xfrm>
            <a:off x="8591910" y="4206815"/>
            <a:ext cx="3447690"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How can we protect the yeast strains using antioxidants or knockouts?</a:t>
            </a:r>
            <a:endParaRPr sz="2800">
              <a:solidFill>
                <a:schemeClr val="dk1"/>
              </a:solidFill>
              <a:latin typeface="Calibri"/>
              <a:ea typeface="Calibri"/>
              <a:cs typeface="Calibri"/>
              <a:sym typeface="Calibri"/>
            </a:endParaRPr>
          </a:p>
        </p:txBody>
      </p:sp>
      <p:pic>
        <p:nvPicPr>
          <p:cNvPr descr="/var/folders/yd/7ltb1_hx2918w2pg9twmnhdc0000gp/T/com.microsoft.Word/WebArchiveCopyPasteTempFiles/nasa_slstp_logo_400x400.png" id="894" name="Google Shape;894;p65"/>
          <p:cNvPicPr preferRelativeResize="0"/>
          <p:nvPr/>
        </p:nvPicPr>
        <p:blipFill rotWithShape="1">
          <a:blip r:embed="rId7">
            <a:alphaModFix/>
          </a:blip>
          <a:srcRect b="10662" l="10449" r="10443" t="10875"/>
          <a:stretch/>
        </p:blipFill>
        <p:spPr>
          <a:xfrm>
            <a:off x="10292824" y="34611"/>
            <a:ext cx="792161" cy="76549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99" name="Shape 899"/>
        <p:cNvGrpSpPr/>
        <p:nvPr/>
      </p:nvGrpSpPr>
      <p:grpSpPr>
        <a:xfrm>
          <a:off x="0" y="0"/>
          <a:ext cx="0" cy="0"/>
          <a:chOff x="0" y="0"/>
          <a:chExt cx="0" cy="0"/>
        </a:xfrm>
      </p:grpSpPr>
      <p:sp>
        <p:nvSpPr>
          <p:cNvPr id="900" name="Google Shape;900;p66"/>
          <p:cNvSpPr txBox="1"/>
          <p:nvPr>
            <p:ph type="title"/>
          </p:nvPr>
        </p:nvSpPr>
        <p:spPr>
          <a:xfrm>
            <a:off x="1282264" y="103188"/>
            <a:ext cx="9802721" cy="7429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954F"/>
              </a:buClr>
              <a:buSzPts val="4000"/>
              <a:buFont typeface="Arial"/>
              <a:buNone/>
            </a:pPr>
            <a:r>
              <a:rPr lang="en-US">
                <a:latin typeface="Arial"/>
                <a:ea typeface="Arial"/>
                <a:cs typeface="Arial"/>
                <a:sym typeface="Arial"/>
              </a:rPr>
              <a:t>Academic year </a:t>
            </a:r>
            <a:endParaRPr/>
          </a:p>
        </p:txBody>
      </p:sp>
      <p:sp>
        <p:nvSpPr>
          <p:cNvPr id="901" name="Google Shape;901;p66"/>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200"/>
              <a:buFont typeface="Arial"/>
              <a:buNone/>
            </a:pPr>
            <a:fld id="{00000000-1234-1234-1234-123412341234}" type="slidenum">
              <a:rPr lang="en-US"/>
              <a:t>‹#›</a:t>
            </a:fld>
            <a:endParaRPr/>
          </a:p>
        </p:txBody>
      </p:sp>
      <p:cxnSp>
        <p:nvCxnSpPr>
          <p:cNvPr id="902" name="Google Shape;902;p66"/>
          <p:cNvCxnSpPr/>
          <p:nvPr/>
        </p:nvCxnSpPr>
        <p:spPr>
          <a:xfrm flipH="1" rot="10800000">
            <a:off x="449541" y="5784916"/>
            <a:ext cx="11465464" cy="10064"/>
          </a:xfrm>
          <a:prstGeom prst="straightConnector1">
            <a:avLst/>
          </a:prstGeom>
          <a:noFill/>
          <a:ln cap="flat" cmpd="sng" w="47625">
            <a:solidFill>
              <a:srgbClr val="BD4B48"/>
            </a:solidFill>
            <a:prstDash val="solid"/>
            <a:round/>
            <a:headEnd len="sm" w="sm" type="none"/>
            <a:tailEnd len="med" w="med" type="triangle"/>
          </a:ln>
        </p:spPr>
      </p:cxnSp>
      <p:sp>
        <p:nvSpPr>
          <p:cNvPr id="903" name="Google Shape;903;p66"/>
          <p:cNvSpPr txBox="1"/>
          <p:nvPr/>
        </p:nvSpPr>
        <p:spPr>
          <a:xfrm rot="-3120000">
            <a:off x="45453" y="6221663"/>
            <a:ext cx="125930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September</a:t>
            </a:r>
            <a:endParaRPr sz="1800">
              <a:solidFill>
                <a:schemeClr val="dk1"/>
              </a:solidFill>
              <a:latin typeface="Calibri"/>
              <a:ea typeface="Calibri"/>
              <a:cs typeface="Calibri"/>
              <a:sym typeface="Calibri"/>
            </a:endParaRPr>
          </a:p>
        </p:txBody>
      </p:sp>
      <p:sp>
        <p:nvSpPr>
          <p:cNvPr id="904" name="Google Shape;904;p66"/>
          <p:cNvSpPr txBox="1"/>
          <p:nvPr/>
        </p:nvSpPr>
        <p:spPr>
          <a:xfrm rot="-3180000">
            <a:off x="1502610" y="6168188"/>
            <a:ext cx="93846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October</a:t>
            </a:r>
            <a:endParaRPr sz="1800">
              <a:solidFill>
                <a:schemeClr val="dk1"/>
              </a:solidFill>
              <a:latin typeface="Calibri"/>
              <a:ea typeface="Calibri"/>
              <a:cs typeface="Calibri"/>
              <a:sym typeface="Calibri"/>
            </a:endParaRPr>
          </a:p>
        </p:txBody>
      </p:sp>
      <p:sp>
        <p:nvSpPr>
          <p:cNvPr id="905" name="Google Shape;905;p66"/>
          <p:cNvSpPr txBox="1"/>
          <p:nvPr/>
        </p:nvSpPr>
        <p:spPr>
          <a:xfrm rot="-2940000">
            <a:off x="2567907" y="6110537"/>
            <a:ext cx="123256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November</a:t>
            </a:r>
            <a:endParaRPr sz="1800">
              <a:solidFill>
                <a:schemeClr val="dk1"/>
              </a:solidFill>
              <a:latin typeface="Calibri"/>
              <a:ea typeface="Calibri"/>
              <a:cs typeface="Calibri"/>
              <a:sym typeface="Calibri"/>
            </a:endParaRPr>
          </a:p>
        </p:txBody>
      </p:sp>
      <p:sp>
        <p:nvSpPr>
          <p:cNvPr id="906" name="Google Shape;906;p66"/>
          <p:cNvSpPr txBox="1"/>
          <p:nvPr/>
        </p:nvSpPr>
        <p:spPr>
          <a:xfrm rot="-3120000">
            <a:off x="3854918" y="6140402"/>
            <a:ext cx="120583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December</a:t>
            </a:r>
            <a:endParaRPr sz="1800">
              <a:solidFill>
                <a:schemeClr val="dk1"/>
              </a:solidFill>
              <a:latin typeface="Calibri"/>
              <a:ea typeface="Calibri"/>
              <a:cs typeface="Calibri"/>
              <a:sym typeface="Calibri"/>
            </a:endParaRPr>
          </a:p>
        </p:txBody>
      </p:sp>
      <p:sp>
        <p:nvSpPr>
          <p:cNvPr id="907" name="Google Shape;907;p66"/>
          <p:cNvSpPr txBox="1"/>
          <p:nvPr/>
        </p:nvSpPr>
        <p:spPr>
          <a:xfrm rot="-3420000">
            <a:off x="5192295" y="6114717"/>
            <a:ext cx="119246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January</a:t>
            </a:r>
            <a:endParaRPr sz="1800">
              <a:solidFill>
                <a:schemeClr val="dk1"/>
              </a:solidFill>
              <a:latin typeface="Calibri"/>
              <a:ea typeface="Calibri"/>
              <a:cs typeface="Calibri"/>
              <a:sym typeface="Calibri"/>
            </a:endParaRPr>
          </a:p>
        </p:txBody>
      </p:sp>
      <p:sp>
        <p:nvSpPr>
          <p:cNvPr id="908" name="Google Shape;908;p66"/>
          <p:cNvSpPr txBox="1"/>
          <p:nvPr/>
        </p:nvSpPr>
        <p:spPr>
          <a:xfrm rot="-3180000">
            <a:off x="6299369" y="6136083"/>
            <a:ext cx="124593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February</a:t>
            </a:r>
            <a:endParaRPr sz="1800">
              <a:solidFill>
                <a:schemeClr val="dk1"/>
              </a:solidFill>
              <a:latin typeface="Calibri"/>
              <a:ea typeface="Calibri"/>
              <a:cs typeface="Calibri"/>
              <a:sym typeface="Calibri"/>
            </a:endParaRPr>
          </a:p>
        </p:txBody>
      </p:sp>
      <p:sp>
        <p:nvSpPr>
          <p:cNvPr id="909" name="Google Shape;909;p66"/>
          <p:cNvSpPr txBox="1"/>
          <p:nvPr/>
        </p:nvSpPr>
        <p:spPr>
          <a:xfrm rot="-3600000">
            <a:off x="7643729" y="5972676"/>
            <a:ext cx="109888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March</a:t>
            </a:r>
            <a:endParaRPr sz="1800">
              <a:solidFill>
                <a:schemeClr val="dk1"/>
              </a:solidFill>
              <a:latin typeface="Calibri"/>
              <a:ea typeface="Calibri"/>
              <a:cs typeface="Calibri"/>
              <a:sym typeface="Calibri"/>
            </a:endParaRPr>
          </a:p>
        </p:txBody>
      </p:sp>
      <p:sp>
        <p:nvSpPr>
          <p:cNvPr id="910" name="Google Shape;910;p66"/>
          <p:cNvSpPr txBox="1"/>
          <p:nvPr/>
        </p:nvSpPr>
        <p:spPr>
          <a:xfrm rot="-3360000">
            <a:off x="9056604" y="5861552"/>
            <a:ext cx="112562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April</a:t>
            </a:r>
            <a:endParaRPr sz="1800">
              <a:solidFill>
                <a:schemeClr val="dk1"/>
              </a:solidFill>
              <a:latin typeface="Calibri"/>
              <a:ea typeface="Calibri"/>
              <a:cs typeface="Calibri"/>
              <a:sym typeface="Calibri"/>
            </a:endParaRPr>
          </a:p>
        </p:txBody>
      </p:sp>
      <p:sp>
        <p:nvSpPr>
          <p:cNvPr id="911" name="Google Shape;911;p66"/>
          <p:cNvSpPr txBox="1"/>
          <p:nvPr/>
        </p:nvSpPr>
        <p:spPr>
          <a:xfrm rot="-3540000">
            <a:off x="10215479" y="5870742"/>
            <a:ext cx="79141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May</a:t>
            </a:r>
            <a:endParaRPr sz="1800">
              <a:solidFill>
                <a:schemeClr val="dk1"/>
              </a:solidFill>
              <a:latin typeface="Calibri"/>
              <a:ea typeface="Calibri"/>
              <a:cs typeface="Calibri"/>
              <a:sym typeface="Calibri"/>
            </a:endParaRPr>
          </a:p>
        </p:txBody>
      </p:sp>
      <p:cxnSp>
        <p:nvCxnSpPr>
          <p:cNvPr id="912" name="Google Shape;912;p66"/>
          <p:cNvCxnSpPr/>
          <p:nvPr/>
        </p:nvCxnSpPr>
        <p:spPr>
          <a:xfrm rot="10800000">
            <a:off x="904240" y="5738395"/>
            <a:ext cx="0" cy="236353"/>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254"/>
              </a:srgbClr>
            </a:outerShdw>
          </a:effectLst>
        </p:spPr>
      </p:cxnSp>
      <p:cxnSp>
        <p:nvCxnSpPr>
          <p:cNvPr id="913" name="Google Shape;913;p66"/>
          <p:cNvCxnSpPr/>
          <p:nvPr/>
        </p:nvCxnSpPr>
        <p:spPr>
          <a:xfrm rot="10800000">
            <a:off x="2120766" y="5778499"/>
            <a:ext cx="0" cy="236353"/>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254"/>
              </a:srgbClr>
            </a:outerShdw>
          </a:effectLst>
        </p:spPr>
      </p:cxnSp>
      <p:cxnSp>
        <p:nvCxnSpPr>
          <p:cNvPr id="914" name="Google Shape;914;p66"/>
          <p:cNvCxnSpPr/>
          <p:nvPr/>
        </p:nvCxnSpPr>
        <p:spPr>
          <a:xfrm rot="10800000">
            <a:off x="3404134" y="5778500"/>
            <a:ext cx="0" cy="236353"/>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254"/>
              </a:srgbClr>
            </a:outerShdw>
          </a:effectLst>
        </p:spPr>
      </p:cxnSp>
      <p:cxnSp>
        <p:nvCxnSpPr>
          <p:cNvPr id="915" name="Google Shape;915;p66"/>
          <p:cNvCxnSpPr/>
          <p:nvPr/>
        </p:nvCxnSpPr>
        <p:spPr>
          <a:xfrm rot="10800000">
            <a:off x="4687503" y="5778499"/>
            <a:ext cx="0" cy="236353"/>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254"/>
              </a:srgbClr>
            </a:outerShdw>
          </a:effectLst>
        </p:spPr>
      </p:cxnSp>
      <p:cxnSp>
        <p:nvCxnSpPr>
          <p:cNvPr id="916" name="Google Shape;916;p66"/>
          <p:cNvCxnSpPr/>
          <p:nvPr/>
        </p:nvCxnSpPr>
        <p:spPr>
          <a:xfrm rot="10800000">
            <a:off x="5850555" y="5778500"/>
            <a:ext cx="0" cy="236353"/>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254"/>
              </a:srgbClr>
            </a:outerShdw>
          </a:effectLst>
        </p:spPr>
      </p:cxnSp>
      <p:cxnSp>
        <p:nvCxnSpPr>
          <p:cNvPr id="917" name="Google Shape;917;p66"/>
          <p:cNvCxnSpPr/>
          <p:nvPr/>
        </p:nvCxnSpPr>
        <p:spPr>
          <a:xfrm rot="10800000">
            <a:off x="6986871" y="5778500"/>
            <a:ext cx="0" cy="236353"/>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254"/>
              </a:srgbClr>
            </a:outerShdw>
          </a:effectLst>
        </p:spPr>
      </p:cxnSp>
      <p:cxnSp>
        <p:nvCxnSpPr>
          <p:cNvPr id="918" name="Google Shape;918;p66"/>
          <p:cNvCxnSpPr/>
          <p:nvPr/>
        </p:nvCxnSpPr>
        <p:spPr>
          <a:xfrm rot="10800000">
            <a:off x="8256871" y="5778500"/>
            <a:ext cx="0" cy="236353"/>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254"/>
              </a:srgbClr>
            </a:outerShdw>
          </a:effectLst>
        </p:spPr>
      </p:cxnSp>
      <p:cxnSp>
        <p:nvCxnSpPr>
          <p:cNvPr id="919" name="Google Shape;919;p66"/>
          <p:cNvCxnSpPr/>
          <p:nvPr/>
        </p:nvCxnSpPr>
        <p:spPr>
          <a:xfrm rot="10800000">
            <a:off x="9553608" y="5738395"/>
            <a:ext cx="0" cy="236353"/>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254"/>
              </a:srgbClr>
            </a:outerShdw>
          </a:effectLst>
        </p:spPr>
      </p:cxnSp>
      <p:cxnSp>
        <p:nvCxnSpPr>
          <p:cNvPr id="920" name="Google Shape;920;p66"/>
          <p:cNvCxnSpPr/>
          <p:nvPr/>
        </p:nvCxnSpPr>
        <p:spPr>
          <a:xfrm rot="10800000">
            <a:off x="10676556" y="5738395"/>
            <a:ext cx="0" cy="236353"/>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254"/>
              </a:srgbClr>
            </a:outerShdw>
          </a:effectLst>
        </p:spPr>
      </p:cxnSp>
      <p:sp>
        <p:nvSpPr>
          <p:cNvPr id="921" name="Google Shape;921;p66"/>
          <p:cNvSpPr/>
          <p:nvPr/>
        </p:nvSpPr>
        <p:spPr>
          <a:xfrm rot="5400000">
            <a:off x="4915373" y="939622"/>
            <a:ext cx="331846" cy="8418439"/>
          </a:xfrm>
          <a:prstGeom prst="leftBrace">
            <a:avLst>
              <a:gd fmla="val 8333" name="adj1"/>
              <a:gd fmla="val 50000" name="adj2"/>
            </a:avLst>
          </a:prstGeom>
          <a:noFill/>
          <a:ln cap="flat" cmpd="sng" w="25400">
            <a:solidFill>
              <a:schemeClr val="accent2"/>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22" name="Google Shape;922;p66"/>
          <p:cNvSpPr txBox="1"/>
          <p:nvPr/>
        </p:nvSpPr>
        <p:spPr>
          <a:xfrm>
            <a:off x="3965376" y="4326375"/>
            <a:ext cx="321689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PDR and CDR; continue fundraising via Universities</a:t>
            </a:r>
            <a:endParaRPr sz="1800">
              <a:solidFill>
                <a:schemeClr val="dk1"/>
              </a:solidFill>
              <a:latin typeface="Calibri"/>
              <a:ea typeface="Calibri"/>
              <a:cs typeface="Calibri"/>
              <a:sym typeface="Calibri"/>
            </a:endParaRPr>
          </a:p>
        </p:txBody>
      </p:sp>
      <p:cxnSp>
        <p:nvCxnSpPr>
          <p:cNvPr id="923" name="Google Shape;923;p66"/>
          <p:cNvCxnSpPr/>
          <p:nvPr/>
        </p:nvCxnSpPr>
        <p:spPr>
          <a:xfrm rot="10800000">
            <a:off x="10066955" y="5324335"/>
            <a:ext cx="0" cy="436880"/>
          </a:xfrm>
          <a:prstGeom prst="straightConnector1">
            <a:avLst/>
          </a:prstGeom>
          <a:noFill/>
          <a:ln cap="flat" cmpd="sng" w="25400">
            <a:solidFill>
              <a:srgbClr val="FDE9D8"/>
            </a:solidFill>
            <a:prstDash val="solid"/>
            <a:round/>
            <a:headEnd len="sm" w="sm" type="none"/>
            <a:tailEnd len="sm" w="sm" type="none"/>
          </a:ln>
          <a:effectLst>
            <a:outerShdw blurRad="40000" rotWithShape="0" dir="5400000" dist="20000">
              <a:srgbClr val="000000">
                <a:alpha val="37254"/>
              </a:srgbClr>
            </a:outerShdw>
          </a:effectLst>
        </p:spPr>
      </p:cxnSp>
      <p:sp>
        <p:nvSpPr>
          <p:cNvPr id="924" name="Google Shape;924;p66"/>
          <p:cNvSpPr txBox="1"/>
          <p:nvPr/>
        </p:nvSpPr>
        <p:spPr>
          <a:xfrm>
            <a:off x="9750926" y="4577347"/>
            <a:ext cx="844885"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Interns @ Ames</a:t>
            </a:r>
            <a:endParaRPr sz="1800">
              <a:solidFill>
                <a:schemeClr val="dk1"/>
              </a:solidFill>
              <a:latin typeface="Calibri"/>
              <a:ea typeface="Calibri"/>
              <a:cs typeface="Calibri"/>
              <a:sym typeface="Calibri"/>
            </a:endParaRPr>
          </a:p>
        </p:txBody>
      </p:sp>
      <p:sp>
        <p:nvSpPr>
          <p:cNvPr id="925" name="Google Shape;925;p66"/>
          <p:cNvSpPr txBox="1"/>
          <p:nvPr/>
        </p:nvSpPr>
        <p:spPr>
          <a:xfrm>
            <a:off x="10682538" y="4586539"/>
            <a:ext cx="1499937" cy="7355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Air Readiness Review and FRR</a:t>
            </a:r>
            <a:endParaRPr sz="1800">
              <a:solidFill>
                <a:schemeClr val="dk1"/>
              </a:solidFill>
              <a:latin typeface="Calibri"/>
              <a:ea typeface="Calibri"/>
              <a:cs typeface="Calibri"/>
              <a:sym typeface="Calibri"/>
            </a:endParaRPr>
          </a:p>
        </p:txBody>
      </p:sp>
      <p:cxnSp>
        <p:nvCxnSpPr>
          <p:cNvPr id="926" name="Google Shape;926;p66"/>
          <p:cNvCxnSpPr/>
          <p:nvPr/>
        </p:nvCxnSpPr>
        <p:spPr>
          <a:xfrm rot="10800000">
            <a:off x="10949271" y="5351072"/>
            <a:ext cx="0" cy="436880"/>
          </a:xfrm>
          <a:prstGeom prst="straightConnector1">
            <a:avLst/>
          </a:prstGeom>
          <a:noFill/>
          <a:ln cap="flat" cmpd="sng" w="25400">
            <a:solidFill>
              <a:srgbClr val="FDE9D8"/>
            </a:solidFill>
            <a:prstDash val="solid"/>
            <a:round/>
            <a:headEnd len="sm" w="sm" type="none"/>
            <a:tailEnd len="sm" w="sm" type="none"/>
          </a:ln>
          <a:effectLst>
            <a:outerShdw blurRad="40000" rotWithShape="0" dir="5400000" dist="20000">
              <a:srgbClr val="000000">
                <a:alpha val="37254"/>
              </a:srgbClr>
            </a:outerShdw>
          </a:effectLst>
        </p:spPr>
      </p:cxnSp>
      <p:sp>
        <p:nvSpPr>
          <p:cNvPr id="927" name="Google Shape;927;p66"/>
          <p:cNvSpPr txBox="1"/>
          <p:nvPr/>
        </p:nvSpPr>
        <p:spPr>
          <a:xfrm>
            <a:off x="2911309" y="2109203"/>
            <a:ext cx="703446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2800"/>
              <a:buFont typeface="Arial"/>
              <a:buNone/>
            </a:pPr>
            <a:r>
              <a:rPr b="1" lang="en-US" sz="2800">
                <a:solidFill>
                  <a:srgbClr val="C00000"/>
                </a:solidFill>
                <a:latin typeface="Arial"/>
                <a:ea typeface="Arial"/>
                <a:cs typeface="Arial"/>
                <a:sym typeface="Arial"/>
              </a:rPr>
              <a:t>Academic Year (September 2020-May 2021) in Detail</a:t>
            </a:r>
            <a:endParaRPr sz="1800">
              <a:solidFill>
                <a:schemeClr val="dk1"/>
              </a:solidFill>
              <a:latin typeface="Calibri"/>
              <a:ea typeface="Calibri"/>
              <a:cs typeface="Calibri"/>
              <a:sym typeface="Calibri"/>
            </a:endParaRPr>
          </a:p>
        </p:txBody>
      </p:sp>
      <p:pic>
        <p:nvPicPr>
          <p:cNvPr descr="/var/folders/yd/7ltb1_hx2918w2pg9twmnhdc0000gp/T/com.microsoft.Word/WebArchiveCopyPasteTempFiles/nasa_slstp_logo_400x400.png" id="928" name="Google Shape;928;p66"/>
          <p:cNvPicPr preferRelativeResize="0"/>
          <p:nvPr/>
        </p:nvPicPr>
        <p:blipFill rotWithShape="1">
          <a:blip r:embed="rId3">
            <a:alphaModFix/>
          </a:blip>
          <a:srcRect b="10662" l="10449" r="10443" t="10875"/>
          <a:stretch/>
        </p:blipFill>
        <p:spPr>
          <a:xfrm>
            <a:off x="10292824" y="34611"/>
            <a:ext cx="792161" cy="76549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33" name="Shape 933"/>
        <p:cNvGrpSpPr/>
        <p:nvPr/>
      </p:nvGrpSpPr>
      <p:grpSpPr>
        <a:xfrm>
          <a:off x="0" y="0"/>
          <a:ext cx="0" cy="0"/>
          <a:chOff x="0" y="0"/>
          <a:chExt cx="0" cy="0"/>
        </a:xfrm>
      </p:grpSpPr>
      <p:sp>
        <p:nvSpPr>
          <p:cNvPr id="934" name="Google Shape;934;p67"/>
          <p:cNvSpPr txBox="1"/>
          <p:nvPr>
            <p:ph type="title"/>
          </p:nvPr>
        </p:nvSpPr>
        <p:spPr>
          <a:xfrm>
            <a:off x="1282264" y="103188"/>
            <a:ext cx="9802721" cy="7429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954F"/>
              </a:buClr>
              <a:buSzPts val="4000"/>
              <a:buFont typeface="Arial"/>
              <a:buNone/>
            </a:pPr>
            <a:r>
              <a:rPr lang="en-US">
                <a:latin typeface="Arial"/>
                <a:ea typeface="Arial"/>
                <a:cs typeface="Arial"/>
                <a:sym typeface="Arial"/>
              </a:rPr>
              <a:t>Future Directions</a:t>
            </a:r>
            <a:endParaRPr/>
          </a:p>
        </p:txBody>
      </p:sp>
      <p:sp>
        <p:nvSpPr>
          <p:cNvPr id="935" name="Google Shape;935;p67"/>
          <p:cNvSpPr txBox="1"/>
          <p:nvPr>
            <p:ph idx="1" type="body"/>
          </p:nvPr>
        </p:nvSpPr>
        <p:spPr>
          <a:xfrm>
            <a:off x="1711411" y="1054789"/>
            <a:ext cx="10972800" cy="135405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a:t>Decide on a simple and specific biological question</a:t>
            </a:r>
            <a:endParaRPr/>
          </a:p>
          <a:p>
            <a:pPr indent="0" lvl="0" marL="0" rtl="0" algn="l">
              <a:lnSpc>
                <a:spcPct val="100000"/>
              </a:lnSpc>
              <a:spcBef>
                <a:spcPts val="600"/>
              </a:spcBef>
              <a:spcAft>
                <a:spcPts val="0"/>
              </a:spcAft>
              <a:buClr>
                <a:schemeClr val="dk1"/>
              </a:buClr>
              <a:buSzPts val="1800"/>
              <a:buNone/>
            </a:pPr>
            <a:r>
              <a:t/>
            </a:r>
            <a:endParaRPr/>
          </a:p>
          <a:p>
            <a:pPr indent="0" lvl="0" marL="0" rtl="0" algn="l">
              <a:lnSpc>
                <a:spcPct val="100000"/>
              </a:lnSpc>
              <a:spcBef>
                <a:spcPts val="600"/>
              </a:spcBef>
              <a:spcAft>
                <a:spcPts val="0"/>
              </a:spcAft>
              <a:buClr>
                <a:schemeClr val="dk1"/>
              </a:buClr>
              <a:buSzPts val="1800"/>
              <a:buNone/>
            </a:pPr>
            <a:r>
              <a:t/>
            </a:r>
            <a:endParaRPr/>
          </a:p>
          <a:p>
            <a:pPr indent="0" lvl="0" marL="0" rtl="0" algn="l">
              <a:lnSpc>
                <a:spcPct val="100000"/>
              </a:lnSpc>
              <a:spcBef>
                <a:spcPts val="600"/>
              </a:spcBef>
              <a:spcAft>
                <a:spcPts val="0"/>
              </a:spcAft>
              <a:buClr>
                <a:schemeClr val="dk1"/>
              </a:buClr>
              <a:buSzPts val="1800"/>
              <a:buNone/>
            </a:pPr>
            <a:r>
              <a:t/>
            </a:r>
            <a:endParaRPr/>
          </a:p>
        </p:txBody>
      </p:sp>
      <p:sp>
        <p:nvSpPr>
          <p:cNvPr id="936" name="Google Shape;936;p67"/>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200"/>
              <a:buFont typeface="Arial"/>
              <a:buNone/>
            </a:pPr>
            <a:fld id="{00000000-1234-1234-1234-123412341234}" type="slidenum">
              <a:rPr lang="en-US"/>
              <a:t>‹#›</a:t>
            </a:fld>
            <a:endParaRPr/>
          </a:p>
        </p:txBody>
      </p:sp>
      <p:pic>
        <p:nvPicPr>
          <p:cNvPr id="937" name="Google Shape;937;p67"/>
          <p:cNvPicPr preferRelativeResize="0"/>
          <p:nvPr/>
        </p:nvPicPr>
        <p:blipFill rotWithShape="1">
          <a:blip r:embed="rId3">
            <a:alphaModFix/>
          </a:blip>
          <a:srcRect b="0" l="0" r="0" t="0"/>
          <a:stretch/>
        </p:blipFill>
        <p:spPr>
          <a:xfrm rot="60000">
            <a:off x="5574812" y="2261159"/>
            <a:ext cx="5889246" cy="3529890"/>
          </a:xfrm>
          <a:prstGeom prst="rect">
            <a:avLst/>
          </a:prstGeom>
          <a:noFill/>
          <a:ln>
            <a:noFill/>
          </a:ln>
        </p:spPr>
      </p:pic>
      <p:sp>
        <p:nvSpPr>
          <p:cNvPr id="938" name="Google Shape;938;p67"/>
          <p:cNvSpPr txBox="1"/>
          <p:nvPr/>
        </p:nvSpPr>
        <p:spPr>
          <a:xfrm>
            <a:off x="7360508" y="5476103"/>
            <a:ext cx="2743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b="1" lang="en-US" sz="1800">
                <a:solidFill>
                  <a:schemeClr val="dk1"/>
                </a:solidFill>
                <a:latin typeface="Arial"/>
                <a:ea typeface="Arial"/>
                <a:cs typeface="Arial"/>
                <a:sym typeface="Arial"/>
              </a:rPr>
              <a:t>Budget breakdown </a:t>
            </a:r>
            <a:endParaRPr sz="1800">
              <a:solidFill>
                <a:schemeClr val="dk1"/>
              </a:solidFill>
              <a:latin typeface="Calibri"/>
              <a:ea typeface="Calibri"/>
              <a:cs typeface="Calibri"/>
              <a:sym typeface="Calibri"/>
            </a:endParaRPr>
          </a:p>
        </p:txBody>
      </p:sp>
      <p:pic>
        <p:nvPicPr>
          <p:cNvPr id="939" name="Google Shape;939;p67"/>
          <p:cNvPicPr preferRelativeResize="0"/>
          <p:nvPr/>
        </p:nvPicPr>
        <p:blipFill rotWithShape="1">
          <a:blip r:embed="rId4">
            <a:alphaModFix/>
          </a:blip>
          <a:srcRect b="0" l="0" r="0" t="0"/>
          <a:stretch/>
        </p:blipFill>
        <p:spPr>
          <a:xfrm>
            <a:off x="1460111" y="4322341"/>
            <a:ext cx="3168833" cy="934755"/>
          </a:xfrm>
          <a:prstGeom prst="rect">
            <a:avLst/>
          </a:prstGeom>
          <a:noFill/>
          <a:ln>
            <a:noFill/>
          </a:ln>
        </p:spPr>
      </p:pic>
      <p:sp>
        <p:nvSpPr>
          <p:cNvPr id="940" name="Google Shape;940;p67"/>
          <p:cNvSpPr txBox="1"/>
          <p:nvPr/>
        </p:nvSpPr>
        <p:spPr>
          <a:xfrm>
            <a:off x="1542535" y="5311346"/>
            <a:ext cx="27432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b="1" lang="en-US" sz="1800">
                <a:solidFill>
                  <a:schemeClr val="dk1"/>
                </a:solidFill>
                <a:latin typeface="Arial"/>
                <a:ea typeface="Arial"/>
                <a:cs typeface="Arial"/>
                <a:sym typeface="Arial"/>
              </a:rPr>
              <a:t>Proposal for funding/reach out to sources for funding</a:t>
            </a:r>
            <a:r>
              <a:rPr lang="en-US" sz="1800">
                <a:solidFill>
                  <a:schemeClr val="dk1"/>
                </a:solidFill>
                <a:latin typeface="Arial"/>
                <a:ea typeface="Arial"/>
                <a:cs typeface="Arial"/>
                <a:sym typeface="Arial"/>
              </a:rPr>
              <a:t>​</a:t>
            </a:r>
            <a:endParaRPr sz="1800">
              <a:solidFill>
                <a:schemeClr val="dk1"/>
              </a:solidFill>
              <a:latin typeface="Calibri"/>
              <a:ea typeface="Calibri"/>
              <a:cs typeface="Calibri"/>
              <a:sym typeface="Calibri"/>
            </a:endParaRPr>
          </a:p>
        </p:txBody>
      </p:sp>
      <p:pic>
        <p:nvPicPr>
          <p:cNvPr id="941" name="Google Shape;941;p67"/>
          <p:cNvPicPr preferRelativeResize="0"/>
          <p:nvPr/>
        </p:nvPicPr>
        <p:blipFill rotWithShape="1">
          <a:blip r:embed="rId5">
            <a:alphaModFix/>
          </a:blip>
          <a:srcRect b="0" l="0" r="0" t="0"/>
          <a:stretch/>
        </p:blipFill>
        <p:spPr>
          <a:xfrm>
            <a:off x="3705611" y="1518594"/>
            <a:ext cx="1609211" cy="1627488"/>
          </a:xfrm>
          <a:prstGeom prst="rect">
            <a:avLst/>
          </a:prstGeom>
          <a:noFill/>
          <a:ln>
            <a:noFill/>
          </a:ln>
        </p:spPr>
      </p:pic>
      <p:pic>
        <p:nvPicPr>
          <p:cNvPr descr="/var/folders/yd/7ltb1_hx2918w2pg9twmnhdc0000gp/T/com.microsoft.Word/WebArchiveCopyPasteTempFiles/nasa_slstp_logo_400x400.png" id="942" name="Google Shape;942;p67"/>
          <p:cNvPicPr preferRelativeResize="0"/>
          <p:nvPr/>
        </p:nvPicPr>
        <p:blipFill rotWithShape="1">
          <a:blip r:embed="rId6">
            <a:alphaModFix/>
          </a:blip>
          <a:srcRect b="10662" l="10449" r="10443" t="10875"/>
          <a:stretch/>
        </p:blipFill>
        <p:spPr>
          <a:xfrm>
            <a:off x="10292824" y="34611"/>
            <a:ext cx="792161" cy="76549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47" name="Shape 947"/>
        <p:cNvGrpSpPr/>
        <p:nvPr/>
      </p:nvGrpSpPr>
      <p:grpSpPr>
        <a:xfrm>
          <a:off x="0" y="0"/>
          <a:ext cx="0" cy="0"/>
          <a:chOff x="0" y="0"/>
          <a:chExt cx="0" cy="0"/>
        </a:xfrm>
      </p:grpSpPr>
      <p:sp>
        <p:nvSpPr>
          <p:cNvPr id="948" name="Google Shape;948;p68"/>
          <p:cNvSpPr txBox="1"/>
          <p:nvPr>
            <p:ph type="title"/>
          </p:nvPr>
        </p:nvSpPr>
        <p:spPr>
          <a:xfrm>
            <a:off x="1282264" y="103188"/>
            <a:ext cx="9802721" cy="7429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954F"/>
              </a:buClr>
              <a:buSzPts val="4000"/>
              <a:buFont typeface="Arial"/>
              <a:buNone/>
            </a:pPr>
            <a:r>
              <a:rPr lang="en-US"/>
              <a:t>Budget</a:t>
            </a:r>
            <a:endParaRPr/>
          </a:p>
        </p:txBody>
      </p:sp>
      <p:sp>
        <p:nvSpPr>
          <p:cNvPr id="949" name="Google Shape;949;p68"/>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200"/>
              <a:buFont typeface="Arial"/>
              <a:buNone/>
            </a:pPr>
            <a:fld id="{00000000-1234-1234-1234-123412341234}" type="slidenum">
              <a:rPr lang="en-US"/>
              <a:t>‹#›</a:t>
            </a:fld>
            <a:endParaRPr/>
          </a:p>
        </p:txBody>
      </p:sp>
      <p:graphicFrame>
        <p:nvGraphicFramePr>
          <p:cNvPr id="950" name="Google Shape;950;p68"/>
          <p:cNvGraphicFramePr/>
          <p:nvPr/>
        </p:nvGraphicFramePr>
        <p:xfrm>
          <a:off x="289559" y="4890455"/>
          <a:ext cx="3000000" cy="3000000"/>
        </p:xfrm>
        <a:graphic>
          <a:graphicData uri="http://schemas.openxmlformats.org/drawingml/2006/table">
            <a:tbl>
              <a:tblPr>
                <a:noFill/>
                <a:tableStyleId>{569F68AF-F2C6-4D93-B7C0-ADD6F43E6086}</a:tableStyleId>
              </a:tblPr>
              <a:tblGrid>
                <a:gridCol w="3694850"/>
                <a:gridCol w="3694850"/>
                <a:gridCol w="3694850"/>
              </a:tblGrid>
              <a:tr h="370850">
                <a:tc gridSpan="3">
                  <a:txBody>
                    <a:bodyPr/>
                    <a:lstStyle/>
                    <a:p>
                      <a:pPr indent="0" lvl="0" marL="0" marR="0" rtl="0" algn="l">
                        <a:spcBef>
                          <a:spcPts val="0"/>
                        </a:spcBef>
                        <a:spcAft>
                          <a:spcPts val="0"/>
                        </a:spcAft>
                        <a:buClr>
                          <a:schemeClr val="dk1"/>
                        </a:buClr>
                        <a:buSzPts val="2000"/>
                        <a:buFont typeface="Calibri"/>
                        <a:buNone/>
                      </a:pPr>
                      <a:r>
                        <a:rPr b="1" i="0" lang="en-US" sz="2000" u="none" cap="none" strike="noStrike">
                          <a:latin typeface="Calibri"/>
                          <a:ea typeface="Calibri"/>
                          <a:cs typeface="Calibri"/>
                          <a:sym typeface="Calibri"/>
                        </a:rPr>
                        <a:t>Travel Funds</a:t>
                      </a:r>
                      <a:endParaRPr b="0" i="0" sz="2000" u="none" cap="none" strike="noStrike">
                        <a:latin typeface="Calibri"/>
                        <a:ea typeface="Calibri"/>
                        <a:cs typeface="Calibri"/>
                        <a:sym typeface="Calibri"/>
                      </a:endParaRPr>
                    </a:p>
                  </a:txBody>
                  <a:tcPr marT="45725" marB="45725" marR="91450" marL="91450"/>
                </a:tc>
                <a:tc hMerge="1"/>
                <a:tc hMerge="1"/>
              </a:tr>
              <a:tr h="370850">
                <a:tc>
                  <a:txBody>
                    <a:bodyPr/>
                    <a:lstStyle/>
                    <a:p>
                      <a:pPr indent="0" lvl="0" marL="0" marR="0" rtl="0" algn="l">
                        <a:spcBef>
                          <a:spcPts val="0"/>
                        </a:spcBef>
                        <a:spcAft>
                          <a:spcPts val="0"/>
                        </a:spcAft>
                        <a:buClr>
                          <a:schemeClr val="dk1"/>
                        </a:buClr>
                        <a:buSzPts val="1600"/>
                        <a:buFont typeface="Calibri"/>
                        <a:buNone/>
                      </a:pPr>
                      <a:r>
                        <a:rPr b="1" i="0" lang="en-US" sz="1600" u="none" cap="none" strike="noStrike">
                          <a:latin typeface="Calibri"/>
                          <a:ea typeface="Calibri"/>
                          <a:cs typeface="Calibri"/>
                          <a:sym typeface="Calibri"/>
                        </a:rPr>
                        <a:t>Item</a:t>
                      </a:r>
                      <a:r>
                        <a:rPr b="0" i="0" lang="en-US" sz="1600" u="none" cap="none" strike="noStrike">
                          <a:latin typeface="Calibri"/>
                          <a:ea typeface="Calibri"/>
                          <a:cs typeface="Calibri"/>
                          <a:sym typeface="Calibri"/>
                        </a:rPr>
                        <a:t> </a:t>
                      </a:r>
                      <a:endParaRPr sz="1800" u="none" cap="none" strike="noStrike"/>
                    </a:p>
                  </a:txBody>
                  <a:tcPr marT="45725" marB="45725" marR="91450" marL="91450"/>
                </a:tc>
                <a:tc>
                  <a:txBody>
                    <a:bodyPr/>
                    <a:lstStyle/>
                    <a:p>
                      <a:pPr indent="0" lvl="0" marL="0" marR="0" rtl="0" algn="l">
                        <a:spcBef>
                          <a:spcPts val="0"/>
                        </a:spcBef>
                        <a:spcAft>
                          <a:spcPts val="0"/>
                        </a:spcAft>
                        <a:buClr>
                          <a:schemeClr val="dk1"/>
                        </a:buClr>
                        <a:buSzPts val="1600"/>
                        <a:buFont typeface="Calibri"/>
                        <a:buNone/>
                      </a:pPr>
                      <a:r>
                        <a:rPr b="1" i="0" lang="en-US" sz="1600" u="none" cap="none" strike="noStrike">
                          <a:latin typeface="Calibri"/>
                          <a:ea typeface="Calibri"/>
                          <a:cs typeface="Calibri"/>
                          <a:sym typeface="Calibri"/>
                        </a:rPr>
                        <a:t>Vendor</a:t>
                      </a:r>
                      <a:r>
                        <a:rPr b="0" i="0" lang="en-US" sz="1600" u="none" cap="none" strike="noStrike">
                          <a:latin typeface="Calibri"/>
                          <a:ea typeface="Calibri"/>
                          <a:cs typeface="Calibri"/>
                          <a:sym typeface="Calibri"/>
                        </a:rPr>
                        <a:t> </a:t>
                      </a:r>
                      <a:endParaRPr sz="1800" u="none" cap="none" strike="noStrike"/>
                    </a:p>
                  </a:txBody>
                  <a:tcPr marT="45725" marB="45725" marR="91450" marL="91450"/>
                </a:tc>
                <a:tc>
                  <a:txBody>
                    <a:bodyPr/>
                    <a:lstStyle/>
                    <a:p>
                      <a:pPr indent="0" lvl="0" marL="0" marR="0" rtl="0" algn="l">
                        <a:spcBef>
                          <a:spcPts val="0"/>
                        </a:spcBef>
                        <a:spcAft>
                          <a:spcPts val="0"/>
                        </a:spcAft>
                        <a:buClr>
                          <a:schemeClr val="dk1"/>
                        </a:buClr>
                        <a:buSzPts val="1600"/>
                        <a:buFont typeface="Calibri"/>
                        <a:buNone/>
                      </a:pPr>
                      <a:r>
                        <a:rPr b="1" i="0" lang="en-US" sz="1600" u="none" cap="none" strike="noStrike">
                          <a:latin typeface="Calibri"/>
                          <a:ea typeface="Calibri"/>
                          <a:cs typeface="Calibri"/>
                          <a:sym typeface="Calibri"/>
                        </a:rPr>
                        <a:t>Cost</a:t>
                      </a:r>
                      <a:r>
                        <a:rPr b="0" i="0" lang="en-US" sz="1600" u="none" cap="none" strike="noStrike">
                          <a:latin typeface="Calibri"/>
                          <a:ea typeface="Calibri"/>
                          <a:cs typeface="Calibri"/>
                          <a:sym typeface="Calibri"/>
                        </a:rPr>
                        <a:t> </a:t>
                      </a:r>
                      <a:endParaRPr sz="1800" u="none" cap="none" strike="noStrike"/>
                    </a:p>
                  </a:txBody>
                  <a:tcPr marT="45725" marB="45725" marR="91450" marL="91450"/>
                </a:tc>
              </a:tr>
              <a:tr h="370850">
                <a:tc>
                  <a:txBody>
                    <a:bodyPr/>
                    <a:lstStyle/>
                    <a:p>
                      <a:pPr indent="0" lvl="0" marL="0" marR="0" rtl="0" algn="l">
                        <a:spcBef>
                          <a:spcPts val="0"/>
                        </a:spcBef>
                        <a:spcAft>
                          <a:spcPts val="0"/>
                        </a:spcAft>
                        <a:buClr>
                          <a:schemeClr val="dk1"/>
                        </a:buClr>
                        <a:buSzPts val="1600"/>
                        <a:buFont typeface="Calibri"/>
                        <a:buNone/>
                      </a:pPr>
                      <a:r>
                        <a:rPr b="0" i="0" lang="en-US" sz="1600" u="none" cap="none" strike="noStrike">
                          <a:latin typeface="Calibri"/>
                          <a:ea typeface="Calibri"/>
                          <a:cs typeface="Calibri"/>
                          <a:sym typeface="Calibri"/>
                        </a:rPr>
                        <a:t>Travel funds to allow team travel to/from Spaceport America (NM) </a:t>
                      </a:r>
                      <a:endParaRPr sz="1800" u="none" cap="none" strike="noStrike"/>
                    </a:p>
                  </a:txBody>
                  <a:tcPr marT="45725" marB="45725" marR="91450" marL="91450"/>
                </a:tc>
                <a:tc>
                  <a:txBody>
                    <a:bodyPr/>
                    <a:lstStyle/>
                    <a:p>
                      <a:pPr indent="0" lvl="0" marL="0" marR="0" rtl="0" algn="l">
                        <a:spcBef>
                          <a:spcPts val="0"/>
                        </a:spcBef>
                        <a:spcAft>
                          <a:spcPts val="0"/>
                        </a:spcAft>
                        <a:buClr>
                          <a:schemeClr val="dk1"/>
                        </a:buClr>
                        <a:buSzPts val="1600"/>
                        <a:buFont typeface="Calibri"/>
                        <a:buNone/>
                      </a:pPr>
                      <a:r>
                        <a:rPr b="0" i="0" lang="en-US" sz="1600" u="none" cap="none" strike="noStrike">
                          <a:latin typeface="Calibri"/>
                          <a:ea typeface="Calibri"/>
                          <a:cs typeface="Calibri"/>
                          <a:sym typeface="Calibri"/>
                        </a:rPr>
                        <a:t>NASA Ames Space Biology Program </a:t>
                      </a:r>
                      <a:endParaRPr sz="1800" u="none" cap="none" strike="noStrike"/>
                    </a:p>
                  </a:txBody>
                  <a:tcPr marT="45725" marB="45725" marR="91450" marL="91450"/>
                </a:tc>
                <a:tc>
                  <a:txBody>
                    <a:bodyPr/>
                    <a:lstStyle/>
                    <a:p>
                      <a:pPr indent="0" lvl="0" marL="0" marR="0" rtl="0" algn="l">
                        <a:spcBef>
                          <a:spcPts val="0"/>
                        </a:spcBef>
                        <a:spcAft>
                          <a:spcPts val="0"/>
                        </a:spcAft>
                        <a:buClr>
                          <a:schemeClr val="dk1"/>
                        </a:buClr>
                        <a:buSzPts val="1600"/>
                        <a:buFont typeface="Calibri"/>
                        <a:buNone/>
                      </a:pPr>
                      <a:r>
                        <a:rPr b="0" i="0" lang="en-US" sz="1600" u="none" cap="none" strike="noStrike">
                          <a:latin typeface="Calibri"/>
                          <a:ea typeface="Calibri"/>
                          <a:cs typeface="Calibri"/>
                          <a:sym typeface="Calibri"/>
                        </a:rPr>
                        <a:t>high</a:t>
                      </a:r>
                      <a:endParaRPr sz="1800" u="none" cap="none" strike="noStrike"/>
                    </a:p>
                  </a:txBody>
                  <a:tcPr marT="45725" marB="45725" marR="91450" marL="91450"/>
                </a:tc>
              </a:tr>
            </a:tbl>
          </a:graphicData>
        </a:graphic>
      </p:graphicFrame>
      <p:graphicFrame>
        <p:nvGraphicFramePr>
          <p:cNvPr id="951" name="Google Shape;951;p68"/>
          <p:cNvGraphicFramePr/>
          <p:nvPr/>
        </p:nvGraphicFramePr>
        <p:xfrm>
          <a:off x="289559" y="878527"/>
          <a:ext cx="3000000" cy="3000000"/>
        </p:xfrm>
        <a:graphic>
          <a:graphicData uri="http://schemas.openxmlformats.org/drawingml/2006/table">
            <a:tbl>
              <a:tblPr>
                <a:noFill/>
                <a:tableStyleId>{569F68AF-F2C6-4D93-B7C0-ADD6F43E6086}</a:tableStyleId>
              </a:tblPr>
              <a:tblGrid>
                <a:gridCol w="3694850"/>
                <a:gridCol w="3694850"/>
                <a:gridCol w="3694850"/>
              </a:tblGrid>
              <a:tr h="370850">
                <a:tc gridSpan="3">
                  <a:txBody>
                    <a:bodyPr/>
                    <a:lstStyle/>
                    <a:p>
                      <a:pPr indent="0" lvl="0" marL="0" marR="0" rtl="0" algn="l">
                        <a:spcBef>
                          <a:spcPts val="0"/>
                        </a:spcBef>
                        <a:spcAft>
                          <a:spcPts val="0"/>
                        </a:spcAft>
                        <a:buClr>
                          <a:schemeClr val="dk1"/>
                        </a:buClr>
                        <a:buSzPts val="2000"/>
                        <a:buFont typeface="Calibri"/>
                        <a:buNone/>
                      </a:pPr>
                      <a:r>
                        <a:rPr b="1" i="0" lang="en-US" sz="2000" u="none" cap="none" strike="noStrike">
                          <a:latin typeface="Calibri"/>
                          <a:ea typeface="Calibri"/>
                          <a:cs typeface="Calibri"/>
                          <a:sym typeface="Calibri"/>
                        </a:rPr>
                        <a:t>Payload Materials</a:t>
                      </a:r>
                      <a:endParaRPr b="0" i="0" sz="2000" u="none" cap="none" strike="noStrike">
                        <a:latin typeface="Calibri"/>
                        <a:ea typeface="Calibri"/>
                        <a:cs typeface="Calibri"/>
                        <a:sym typeface="Calibri"/>
                      </a:endParaRPr>
                    </a:p>
                  </a:txBody>
                  <a:tcPr marT="45725" marB="45725" marR="91450" marL="91450"/>
                </a:tc>
                <a:tc hMerge="1"/>
                <a:tc hMerge="1"/>
              </a:tr>
              <a:tr h="370850">
                <a:tc>
                  <a:txBody>
                    <a:bodyPr/>
                    <a:lstStyle/>
                    <a:p>
                      <a:pPr indent="0" lvl="0" marL="0" marR="0" rtl="0" algn="l">
                        <a:spcBef>
                          <a:spcPts val="0"/>
                        </a:spcBef>
                        <a:spcAft>
                          <a:spcPts val="0"/>
                        </a:spcAft>
                        <a:buClr>
                          <a:schemeClr val="dk1"/>
                        </a:buClr>
                        <a:buSzPts val="1600"/>
                        <a:buFont typeface="Calibri"/>
                        <a:buNone/>
                      </a:pPr>
                      <a:r>
                        <a:rPr b="1" i="0" lang="en-US" sz="1600" u="none" cap="none" strike="noStrike">
                          <a:latin typeface="Calibri"/>
                          <a:ea typeface="Calibri"/>
                          <a:cs typeface="Calibri"/>
                          <a:sym typeface="Calibri"/>
                        </a:rPr>
                        <a:t>Item</a:t>
                      </a:r>
                      <a:r>
                        <a:rPr b="0" i="0" lang="en-US" sz="1600" u="none" cap="none" strike="noStrike">
                          <a:latin typeface="Calibri"/>
                          <a:ea typeface="Calibri"/>
                          <a:cs typeface="Calibri"/>
                          <a:sym typeface="Calibri"/>
                        </a:rPr>
                        <a:t> </a:t>
                      </a:r>
                      <a:endParaRPr sz="1800" u="none" cap="none" strike="noStrike"/>
                    </a:p>
                  </a:txBody>
                  <a:tcPr marT="45725" marB="45725" marR="91450" marL="91450"/>
                </a:tc>
                <a:tc>
                  <a:txBody>
                    <a:bodyPr/>
                    <a:lstStyle/>
                    <a:p>
                      <a:pPr indent="0" lvl="0" marL="0" marR="0" rtl="0" algn="l">
                        <a:spcBef>
                          <a:spcPts val="0"/>
                        </a:spcBef>
                        <a:spcAft>
                          <a:spcPts val="0"/>
                        </a:spcAft>
                        <a:buClr>
                          <a:schemeClr val="dk1"/>
                        </a:buClr>
                        <a:buSzPts val="1600"/>
                        <a:buFont typeface="Calibri"/>
                        <a:buNone/>
                      </a:pPr>
                      <a:r>
                        <a:rPr b="1" i="0" lang="en-US" sz="1600" u="none" cap="none" strike="noStrike">
                          <a:latin typeface="Calibri"/>
                          <a:ea typeface="Calibri"/>
                          <a:cs typeface="Calibri"/>
                          <a:sym typeface="Calibri"/>
                        </a:rPr>
                        <a:t>Vendor</a:t>
                      </a:r>
                      <a:r>
                        <a:rPr b="0" i="0" lang="en-US" sz="1600" u="none" cap="none" strike="noStrike">
                          <a:latin typeface="Calibri"/>
                          <a:ea typeface="Calibri"/>
                          <a:cs typeface="Calibri"/>
                          <a:sym typeface="Calibri"/>
                        </a:rPr>
                        <a:t> </a:t>
                      </a:r>
                      <a:endParaRPr sz="1800" u="none" cap="none" strike="noStrike"/>
                    </a:p>
                  </a:txBody>
                  <a:tcPr marT="45725" marB="45725" marR="91450" marL="91450"/>
                </a:tc>
                <a:tc>
                  <a:txBody>
                    <a:bodyPr/>
                    <a:lstStyle/>
                    <a:p>
                      <a:pPr indent="0" lvl="0" marL="0" marR="0" rtl="0" algn="l">
                        <a:spcBef>
                          <a:spcPts val="0"/>
                        </a:spcBef>
                        <a:spcAft>
                          <a:spcPts val="0"/>
                        </a:spcAft>
                        <a:buClr>
                          <a:schemeClr val="dk1"/>
                        </a:buClr>
                        <a:buSzPts val="1600"/>
                        <a:buFont typeface="Calibri"/>
                        <a:buNone/>
                      </a:pPr>
                      <a:r>
                        <a:rPr b="1" i="0" lang="en-US" sz="1600" u="none" cap="none" strike="noStrike">
                          <a:latin typeface="Calibri"/>
                          <a:ea typeface="Calibri"/>
                          <a:cs typeface="Calibri"/>
                          <a:sym typeface="Calibri"/>
                        </a:rPr>
                        <a:t>Cost</a:t>
                      </a:r>
                      <a:endParaRPr b="0" i="0" sz="1600" u="none" cap="none" strike="noStrike">
                        <a:latin typeface="Calibri"/>
                        <a:ea typeface="Calibri"/>
                        <a:cs typeface="Calibri"/>
                        <a:sym typeface="Calibri"/>
                      </a:endParaRPr>
                    </a:p>
                  </a:txBody>
                  <a:tcPr marT="45725" marB="45725" marR="91450" marL="91450"/>
                </a:tc>
              </a:tr>
              <a:tr h="370850">
                <a:tc>
                  <a:txBody>
                    <a:bodyPr/>
                    <a:lstStyle/>
                    <a:p>
                      <a:pPr indent="0" lvl="0" marL="0" marR="0" rtl="0" algn="l">
                        <a:spcBef>
                          <a:spcPts val="0"/>
                        </a:spcBef>
                        <a:spcAft>
                          <a:spcPts val="0"/>
                        </a:spcAft>
                        <a:buClr>
                          <a:schemeClr val="dk1"/>
                        </a:buClr>
                        <a:buSzPts val="1600"/>
                        <a:buFont typeface="Calibri"/>
                        <a:buNone/>
                      </a:pPr>
                      <a:r>
                        <a:rPr b="0" i="0" lang="en-US" sz="1600" u="none" cap="none" strike="noStrike">
                          <a:latin typeface="Calibri"/>
                          <a:ea typeface="Calibri"/>
                          <a:cs typeface="Calibri"/>
                          <a:sym typeface="Calibri"/>
                        </a:rPr>
                        <a:t>Payload materials (sensors, encasing materials) </a:t>
                      </a:r>
                      <a:endParaRPr sz="1800" u="none" cap="none" strike="noStrike"/>
                    </a:p>
                  </a:txBody>
                  <a:tcPr marT="45725" marB="45725" marR="91450" marL="91450"/>
                </a:tc>
                <a:tc>
                  <a:txBody>
                    <a:bodyPr/>
                    <a:lstStyle/>
                    <a:p>
                      <a:pPr indent="0" lvl="0" marL="0" marR="0" rtl="0" algn="l">
                        <a:spcBef>
                          <a:spcPts val="0"/>
                        </a:spcBef>
                        <a:spcAft>
                          <a:spcPts val="0"/>
                        </a:spcAft>
                        <a:buClr>
                          <a:schemeClr val="dk1"/>
                        </a:buClr>
                        <a:buSzPts val="1600"/>
                        <a:buFont typeface="Calibri"/>
                        <a:buNone/>
                      </a:pPr>
                      <a:r>
                        <a:rPr b="0" i="0" lang="en-US" sz="1600" u="none" cap="none" strike="noStrike">
                          <a:latin typeface="Calibri"/>
                          <a:ea typeface="Calibri"/>
                          <a:cs typeface="Calibri"/>
                          <a:sym typeface="Calibri"/>
                        </a:rPr>
                        <a:t>Amazon, Minco, Adafruit, etc. </a:t>
                      </a:r>
                      <a:endParaRPr sz="1800" u="none" cap="none" strike="noStrike"/>
                    </a:p>
                  </a:txBody>
                  <a:tcPr marT="45725" marB="45725" marR="91450" marL="91450"/>
                </a:tc>
                <a:tc>
                  <a:txBody>
                    <a:bodyPr/>
                    <a:lstStyle/>
                    <a:p>
                      <a:pPr indent="0" lvl="0" marL="0" marR="0" rtl="0" algn="l">
                        <a:spcBef>
                          <a:spcPts val="0"/>
                        </a:spcBef>
                        <a:spcAft>
                          <a:spcPts val="0"/>
                        </a:spcAft>
                        <a:buClr>
                          <a:schemeClr val="dk1"/>
                        </a:buClr>
                        <a:buSzPts val="1600"/>
                        <a:buFont typeface="Calibri"/>
                        <a:buNone/>
                      </a:pPr>
                      <a:r>
                        <a:rPr b="0" i="0" lang="en-US" sz="1600" u="none" cap="none" strike="noStrike">
                          <a:latin typeface="Calibri"/>
                          <a:ea typeface="Calibri"/>
                          <a:cs typeface="Calibri"/>
                          <a:sym typeface="Calibri"/>
                        </a:rPr>
                        <a:t>Relatively high</a:t>
                      </a:r>
                      <a:endParaRPr sz="1800" u="none" cap="none" strike="noStrike"/>
                    </a:p>
                  </a:txBody>
                  <a:tcPr marT="45725" marB="45725" marR="91450" marL="91450"/>
                </a:tc>
              </a:tr>
              <a:tr h="370850">
                <a:tc>
                  <a:txBody>
                    <a:bodyPr/>
                    <a:lstStyle/>
                    <a:p>
                      <a:pPr indent="0" lvl="0" marL="0" marR="0" rtl="0" algn="l">
                        <a:spcBef>
                          <a:spcPts val="0"/>
                        </a:spcBef>
                        <a:spcAft>
                          <a:spcPts val="0"/>
                        </a:spcAft>
                        <a:buClr>
                          <a:schemeClr val="dk1"/>
                        </a:buClr>
                        <a:buSzPts val="1600"/>
                        <a:buFont typeface="Calibri"/>
                        <a:buNone/>
                      </a:pPr>
                      <a:r>
                        <a:rPr b="0" i="0" lang="en-US" sz="1600" u="none" cap="none" strike="noStrike">
                          <a:latin typeface="Calibri"/>
                          <a:ea typeface="Calibri"/>
                          <a:cs typeface="Calibri"/>
                          <a:sym typeface="Calibri"/>
                        </a:rPr>
                        <a:t>Aluminium encasing </a:t>
                      </a:r>
                      <a:endParaRPr sz="1800" u="none" cap="none" strike="noStrike"/>
                    </a:p>
                  </a:txBody>
                  <a:tcPr marT="45725" marB="45725" marR="91450" marL="91450"/>
                </a:tc>
                <a:tc>
                  <a:txBody>
                    <a:bodyPr/>
                    <a:lstStyle/>
                    <a:p>
                      <a:pPr indent="0" lvl="0" marL="0" marR="0" rtl="0" algn="l">
                        <a:spcBef>
                          <a:spcPts val="0"/>
                        </a:spcBef>
                        <a:spcAft>
                          <a:spcPts val="0"/>
                        </a:spcAft>
                        <a:buClr>
                          <a:schemeClr val="dk1"/>
                        </a:buClr>
                        <a:buSzPts val="1600"/>
                        <a:buFont typeface="Calibri"/>
                        <a:buNone/>
                      </a:pPr>
                      <a:r>
                        <a:rPr b="0" i="0" lang="en-US" sz="1600" u="none" cap="none" strike="noStrike">
                          <a:latin typeface="Calibri"/>
                          <a:ea typeface="Calibri"/>
                          <a:cs typeface="Calibri"/>
                          <a:sym typeface="Calibri"/>
                        </a:rPr>
                        <a:t>Ames Machine Shop </a:t>
                      </a:r>
                      <a:endParaRPr sz="1800" u="none" cap="none" strike="noStrike"/>
                    </a:p>
                  </a:txBody>
                  <a:tcPr marT="45725" marB="45725" marR="91450" marL="91450"/>
                </a:tc>
                <a:tc>
                  <a:txBody>
                    <a:bodyPr/>
                    <a:lstStyle/>
                    <a:p>
                      <a:pPr indent="0" lvl="0" marL="0" marR="0" rtl="0" algn="l">
                        <a:spcBef>
                          <a:spcPts val="0"/>
                        </a:spcBef>
                        <a:spcAft>
                          <a:spcPts val="0"/>
                        </a:spcAft>
                        <a:buClr>
                          <a:schemeClr val="dk1"/>
                        </a:buClr>
                        <a:buSzPts val="1600"/>
                        <a:buFont typeface="Calibri"/>
                        <a:buNone/>
                      </a:pPr>
                      <a:r>
                        <a:rPr b="0" i="0" lang="en-US" sz="1600" u="none" cap="none" strike="noStrike">
                          <a:latin typeface="Calibri"/>
                          <a:ea typeface="Calibri"/>
                          <a:cs typeface="Calibri"/>
                          <a:sym typeface="Calibri"/>
                        </a:rPr>
                        <a:t>Moderate cost </a:t>
                      </a:r>
                      <a:endParaRPr sz="1800" u="none" cap="none" strike="noStrike"/>
                    </a:p>
                  </a:txBody>
                  <a:tcPr marT="45725" marB="45725" marR="91450" marL="91450"/>
                </a:tc>
              </a:tr>
            </a:tbl>
          </a:graphicData>
        </a:graphic>
      </p:graphicFrame>
      <p:graphicFrame>
        <p:nvGraphicFramePr>
          <p:cNvPr id="952" name="Google Shape;952;p68"/>
          <p:cNvGraphicFramePr/>
          <p:nvPr/>
        </p:nvGraphicFramePr>
        <p:xfrm>
          <a:off x="289559" y="2803211"/>
          <a:ext cx="3000000" cy="3000000"/>
        </p:xfrm>
        <a:graphic>
          <a:graphicData uri="http://schemas.openxmlformats.org/drawingml/2006/table">
            <a:tbl>
              <a:tblPr>
                <a:noFill/>
                <a:tableStyleId>{569F68AF-F2C6-4D93-B7C0-ADD6F43E6086}</a:tableStyleId>
              </a:tblPr>
              <a:tblGrid>
                <a:gridCol w="3694850"/>
                <a:gridCol w="3694850"/>
                <a:gridCol w="3694850"/>
              </a:tblGrid>
              <a:tr h="370850">
                <a:tc gridSpan="3">
                  <a:txBody>
                    <a:bodyPr/>
                    <a:lstStyle/>
                    <a:p>
                      <a:pPr indent="0" lvl="0" marL="0" marR="0" rtl="0" algn="l">
                        <a:spcBef>
                          <a:spcPts val="0"/>
                        </a:spcBef>
                        <a:spcAft>
                          <a:spcPts val="0"/>
                        </a:spcAft>
                        <a:buClr>
                          <a:schemeClr val="dk1"/>
                        </a:buClr>
                        <a:buSzPts val="2000"/>
                        <a:buFont typeface="Calibri"/>
                        <a:buNone/>
                      </a:pPr>
                      <a:r>
                        <a:rPr b="1" i="0" lang="en-US" sz="2000" u="none" cap="none" strike="noStrike">
                          <a:latin typeface="Calibri"/>
                          <a:ea typeface="Calibri"/>
                          <a:cs typeface="Calibri"/>
                          <a:sym typeface="Calibri"/>
                        </a:rPr>
                        <a:t>Pre and Post Flight Assays</a:t>
                      </a:r>
                      <a:endParaRPr b="0" i="0" sz="2000" u="none" cap="none" strike="noStrike">
                        <a:latin typeface="Calibri"/>
                        <a:ea typeface="Calibri"/>
                        <a:cs typeface="Calibri"/>
                        <a:sym typeface="Calibri"/>
                      </a:endParaRPr>
                    </a:p>
                  </a:txBody>
                  <a:tcPr marT="45725" marB="45725" marR="91450" marL="91450"/>
                </a:tc>
                <a:tc hMerge="1"/>
                <a:tc hMerge="1"/>
              </a:tr>
              <a:tr h="370850">
                <a:tc>
                  <a:txBody>
                    <a:bodyPr/>
                    <a:lstStyle/>
                    <a:p>
                      <a:pPr indent="0" lvl="0" marL="0" marR="0" rtl="0" algn="l">
                        <a:spcBef>
                          <a:spcPts val="0"/>
                        </a:spcBef>
                        <a:spcAft>
                          <a:spcPts val="0"/>
                        </a:spcAft>
                        <a:buClr>
                          <a:schemeClr val="dk1"/>
                        </a:buClr>
                        <a:buSzPts val="1600"/>
                        <a:buFont typeface="Calibri"/>
                        <a:buNone/>
                      </a:pPr>
                      <a:r>
                        <a:rPr b="1" i="0" lang="en-US" sz="1600" u="none" cap="none" strike="noStrike">
                          <a:latin typeface="Calibri"/>
                          <a:ea typeface="Calibri"/>
                          <a:cs typeface="Calibri"/>
                          <a:sym typeface="Calibri"/>
                        </a:rPr>
                        <a:t>Item</a:t>
                      </a:r>
                      <a:endParaRPr sz="1800" u="none" cap="none" strike="noStrike"/>
                    </a:p>
                  </a:txBody>
                  <a:tcPr marT="45725" marB="45725" marR="91450" marL="91450"/>
                </a:tc>
                <a:tc>
                  <a:txBody>
                    <a:bodyPr/>
                    <a:lstStyle/>
                    <a:p>
                      <a:pPr indent="0" lvl="0" marL="0" marR="0" rtl="0" algn="l">
                        <a:spcBef>
                          <a:spcPts val="0"/>
                        </a:spcBef>
                        <a:spcAft>
                          <a:spcPts val="0"/>
                        </a:spcAft>
                        <a:buClr>
                          <a:schemeClr val="dk1"/>
                        </a:buClr>
                        <a:buSzPts val="1600"/>
                        <a:buFont typeface="Calibri"/>
                        <a:buNone/>
                      </a:pPr>
                      <a:r>
                        <a:rPr b="1" i="0" lang="en-US" sz="1600" u="none" cap="none" strike="noStrike">
                          <a:latin typeface="Calibri"/>
                          <a:ea typeface="Calibri"/>
                          <a:cs typeface="Calibri"/>
                          <a:sym typeface="Calibri"/>
                        </a:rPr>
                        <a:t>Vendor</a:t>
                      </a:r>
                      <a:endParaRPr sz="1800" u="none" cap="none" strike="noStrike"/>
                    </a:p>
                  </a:txBody>
                  <a:tcPr marT="45725" marB="45725" marR="91450" marL="91450"/>
                </a:tc>
                <a:tc>
                  <a:txBody>
                    <a:bodyPr/>
                    <a:lstStyle/>
                    <a:p>
                      <a:pPr indent="0" lvl="0" marL="0" marR="0" rtl="0" algn="l">
                        <a:spcBef>
                          <a:spcPts val="0"/>
                        </a:spcBef>
                        <a:spcAft>
                          <a:spcPts val="0"/>
                        </a:spcAft>
                        <a:buClr>
                          <a:schemeClr val="dk1"/>
                        </a:buClr>
                        <a:buSzPts val="1600"/>
                        <a:buFont typeface="Calibri"/>
                        <a:buNone/>
                      </a:pPr>
                      <a:r>
                        <a:rPr b="1" i="0" lang="en-US" sz="1600" u="none" cap="none" strike="noStrike">
                          <a:latin typeface="Calibri"/>
                          <a:ea typeface="Calibri"/>
                          <a:cs typeface="Calibri"/>
                          <a:sym typeface="Calibri"/>
                        </a:rPr>
                        <a:t>Cost</a:t>
                      </a:r>
                      <a:endParaRPr sz="1800" u="none" cap="none" strike="noStrike"/>
                    </a:p>
                  </a:txBody>
                  <a:tcPr marT="45725" marB="45725" marR="91450" marL="91450"/>
                </a:tc>
              </a:tr>
              <a:tr h="370850">
                <a:tc>
                  <a:txBody>
                    <a:bodyPr/>
                    <a:lstStyle/>
                    <a:p>
                      <a:pPr indent="0" lvl="0" marL="0" marR="0" rtl="0" algn="l">
                        <a:spcBef>
                          <a:spcPts val="0"/>
                        </a:spcBef>
                        <a:spcAft>
                          <a:spcPts val="0"/>
                        </a:spcAft>
                        <a:buClr>
                          <a:schemeClr val="dk1"/>
                        </a:buClr>
                        <a:buSzPts val="1600"/>
                        <a:buFont typeface="Calibri"/>
                        <a:buNone/>
                      </a:pPr>
                      <a:r>
                        <a:rPr b="0" i="0" lang="en-US" sz="1600" u="none" cap="none" strike="noStrike">
                          <a:latin typeface="Calibri"/>
                          <a:ea typeface="Calibri"/>
                          <a:cs typeface="Calibri"/>
                          <a:sym typeface="Calibri"/>
                        </a:rPr>
                        <a:t>Intern #1 (April-June) </a:t>
                      </a:r>
                      <a:endParaRPr sz="1800" u="none" cap="none" strike="noStrike"/>
                    </a:p>
                  </a:txBody>
                  <a:tcPr marT="45725" marB="45725" marR="91450" marL="91450"/>
                </a:tc>
                <a:tc>
                  <a:txBody>
                    <a:bodyPr/>
                    <a:lstStyle/>
                    <a:p>
                      <a:pPr indent="0" lvl="0" marL="0" marR="0" rtl="0" algn="l">
                        <a:spcBef>
                          <a:spcPts val="0"/>
                        </a:spcBef>
                        <a:spcAft>
                          <a:spcPts val="0"/>
                        </a:spcAft>
                        <a:buClr>
                          <a:schemeClr val="dk1"/>
                        </a:buClr>
                        <a:buSzPts val="1600"/>
                        <a:buFont typeface="Calibri"/>
                        <a:buNone/>
                      </a:pPr>
                      <a:r>
                        <a:rPr b="0" i="0" lang="en-US" sz="1600" u="none" cap="none" strike="noStrike">
                          <a:latin typeface="Calibri"/>
                          <a:ea typeface="Calibri"/>
                          <a:cs typeface="Calibri"/>
                          <a:sym typeface="Calibri"/>
                        </a:rPr>
                        <a:t>TBD </a:t>
                      </a:r>
                      <a:endParaRPr sz="1800" u="none" cap="none" strike="noStrike"/>
                    </a:p>
                  </a:txBody>
                  <a:tcPr marT="45725" marB="45725" marR="91450" marL="91450"/>
                </a:tc>
                <a:tc>
                  <a:txBody>
                    <a:bodyPr/>
                    <a:lstStyle/>
                    <a:p>
                      <a:pPr indent="0" lvl="0" marL="0" marR="0" rtl="0" algn="l">
                        <a:spcBef>
                          <a:spcPts val="0"/>
                        </a:spcBef>
                        <a:spcAft>
                          <a:spcPts val="0"/>
                        </a:spcAft>
                        <a:buClr>
                          <a:schemeClr val="dk1"/>
                        </a:buClr>
                        <a:buSzPts val="1600"/>
                        <a:buFont typeface="Calibri"/>
                        <a:buNone/>
                      </a:pPr>
                      <a:r>
                        <a:rPr b="0" i="0" lang="en-US" sz="1600" u="none" cap="none" strike="noStrike">
                          <a:latin typeface="Calibri"/>
                          <a:ea typeface="Calibri"/>
                          <a:cs typeface="Calibri"/>
                          <a:sym typeface="Calibri"/>
                        </a:rPr>
                        <a:t>high</a:t>
                      </a:r>
                      <a:endParaRPr sz="1800" u="none" cap="none" strike="noStrike"/>
                    </a:p>
                  </a:txBody>
                  <a:tcPr marT="45725" marB="45725" marR="91450" marL="91450"/>
                </a:tc>
              </a:tr>
              <a:tr h="370850">
                <a:tc>
                  <a:txBody>
                    <a:bodyPr/>
                    <a:lstStyle/>
                    <a:p>
                      <a:pPr indent="0" lvl="0" marL="0" marR="0" rtl="0" algn="l">
                        <a:spcBef>
                          <a:spcPts val="0"/>
                        </a:spcBef>
                        <a:spcAft>
                          <a:spcPts val="0"/>
                        </a:spcAft>
                        <a:buClr>
                          <a:schemeClr val="dk1"/>
                        </a:buClr>
                        <a:buSzPts val="1600"/>
                        <a:buFont typeface="Calibri"/>
                        <a:buNone/>
                      </a:pPr>
                      <a:r>
                        <a:rPr b="0" i="0" lang="en-US" sz="1600" u="none" cap="none" strike="noStrike">
                          <a:latin typeface="Calibri"/>
                          <a:ea typeface="Calibri"/>
                          <a:cs typeface="Calibri"/>
                          <a:sym typeface="Calibri"/>
                        </a:rPr>
                        <a:t>Intern #2 (July-September) </a:t>
                      </a:r>
                      <a:endParaRPr sz="1800" u="none" cap="none" strike="noStrike"/>
                    </a:p>
                  </a:txBody>
                  <a:tcPr marT="45725" marB="45725" marR="91450" marL="91450"/>
                </a:tc>
                <a:tc>
                  <a:txBody>
                    <a:bodyPr/>
                    <a:lstStyle/>
                    <a:p>
                      <a:pPr indent="0" lvl="0" marL="0" marR="0" rtl="0" algn="l">
                        <a:spcBef>
                          <a:spcPts val="0"/>
                        </a:spcBef>
                        <a:spcAft>
                          <a:spcPts val="0"/>
                        </a:spcAft>
                        <a:buClr>
                          <a:schemeClr val="dk1"/>
                        </a:buClr>
                        <a:buSzPts val="1600"/>
                        <a:buFont typeface="Calibri"/>
                        <a:buNone/>
                      </a:pPr>
                      <a:r>
                        <a:rPr b="0" i="0" lang="en-US" sz="1600" u="none" cap="none" strike="noStrike">
                          <a:latin typeface="Calibri"/>
                          <a:ea typeface="Calibri"/>
                          <a:cs typeface="Calibri"/>
                          <a:sym typeface="Calibri"/>
                        </a:rPr>
                        <a:t>TBD </a:t>
                      </a:r>
                      <a:endParaRPr sz="1800" u="none" cap="none" strike="noStrike"/>
                    </a:p>
                  </a:txBody>
                  <a:tcPr marT="45725" marB="45725" marR="91450" marL="91450"/>
                </a:tc>
                <a:tc>
                  <a:txBody>
                    <a:bodyPr/>
                    <a:lstStyle/>
                    <a:p>
                      <a:pPr indent="0" lvl="0" marL="0" marR="0" rtl="0" algn="l">
                        <a:spcBef>
                          <a:spcPts val="0"/>
                        </a:spcBef>
                        <a:spcAft>
                          <a:spcPts val="0"/>
                        </a:spcAft>
                        <a:buClr>
                          <a:schemeClr val="dk1"/>
                        </a:buClr>
                        <a:buSzPts val="1600"/>
                        <a:buFont typeface="Calibri"/>
                        <a:buNone/>
                      </a:pPr>
                      <a:r>
                        <a:rPr b="0" i="0" lang="en-US" sz="1600" u="none" cap="none" strike="noStrike">
                          <a:latin typeface="Calibri"/>
                          <a:ea typeface="Calibri"/>
                          <a:cs typeface="Calibri"/>
                          <a:sym typeface="Calibri"/>
                        </a:rPr>
                        <a:t>high</a:t>
                      </a:r>
                      <a:endParaRPr sz="1800" u="none" cap="none" strike="noStrike"/>
                    </a:p>
                  </a:txBody>
                  <a:tcPr marT="45725" marB="45725" marR="91450" marL="91450"/>
                </a:tc>
              </a:tr>
              <a:tr h="370850">
                <a:tc>
                  <a:txBody>
                    <a:bodyPr/>
                    <a:lstStyle/>
                    <a:p>
                      <a:pPr indent="0" lvl="0" marL="0" marR="0" rtl="0" algn="l">
                        <a:spcBef>
                          <a:spcPts val="0"/>
                        </a:spcBef>
                        <a:spcAft>
                          <a:spcPts val="0"/>
                        </a:spcAft>
                        <a:buClr>
                          <a:schemeClr val="dk1"/>
                        </a:buClr>
                        <a:buSzPts val="1600"/>
                        <a:buFont typeface="Calibri"/>
                        <a:buNone/>
                      </a:pPr>
                      <a:r>
                        <a:rPr b="0" i="0" lang="en-US" sz="1600" u="none" cap="none" strike="noStrike">
                          <a:latin typeface="Calibri"/>
                          <a:ea typeface="Calibri"/>
                          <a:cs typeface="Calibri"/>
                          <a:sym typeface="Calibri"/>
                        </a:rPr>
                        <a:t>Publication costs </a:t>
                      </a:r>
                      <a:endParaRPr sz="1800" u="none" cap="none" strike="noStrike"/>
                    </a:p>
                  </a:txBody>
                  <a:tcPr marT="45725" marB="45725" marR="91450" marL="91450"/>
                </a:tc>
                <a:tc>
                  <a:txBody>
                    <a:bodyPr/>
                    <a:lstStyle/>
                    <a:p>
                      <a:pPr indent="0" lvl="0" marL="0" marR="0" rtl="0" algn="l">
                        <a:spcBef>
                          <a:spcPts val="0"/>
                        </a:spcBef>
                        <a:spcAft>
                          <a:spcPts val="0"/>
                        </a:spcAft>
                        <a:buClr>
                          <a:schemeClr val="dk1"/>
                        </a:buClr>
                        <a:buSzPts val="1600"/>
                        <a:buFont typeface="Calibri"/>
                        <a:buNone/>
                      </a:pPr>
                      <a:r>
                        <a:rPr b="0" i="0" lang="en-US" sz="1600" u="none" cap="none" strike="noStrike">
                          <a:latin typeface="Calibri"/>
                          <a:ea typeface="Calibri"/>
                          <a:cs typeface="Calibri"/>
                          <a:sym typeface="Calibri"/>
                        </a:rPr>
                        <a:t>TBD </a:t>
                      </a:r>
                      <a:endParaRPr sz="1800" u="none" cap="none" strike="noStrike"/>
                    </a:p>
                  </a:txBody>
                  <a:tcPr marT="45725" marB="45725" marR="91450" marL="91450"/>
                </a:tc>
                <a:tc>
                  <a:txBody>
                    <a:bodyPr/>
                    <a:lstStyle/>
                    <a:p>
                      <a:pPr indent="0" lvl="0" marL="0" marR="0" rtl="0" algn="l">
                        <a:spcBef>
                          <a:spcPts val="0"/>
                        </a:spcBef>
                        <a:spcAft>
                          <a:spcPts val="0"/>
                        </a:spcAft>
                        <a:buClr>
                          <a:schemeClr val="dk1"/>
                        </a:buClr>
                        <a:buSzPts val="1600"/>
                        <a:buFont typeface="Calibri"/>
                        <a:buNone/>
                      </a:pPr>
                      <a:r>
                        <a:rPr b="0" i="0" lang="en-US" sz="1600" u="none" cap="none" strike="noStrike">
                          <a:latin typeface="Calibri"/>
                          <a:ea typeface="Calibri"/>
                          <a:cs typeface="Calibri"/>
                          <a:sym typeface="Calibri"/>
                        </a:rPr>
                        <a:t>low</a:t>
                      </a:r>
                      <a:endParaRPr sz="1800" u="none" cap="none" strike="noStrike"/>
                    </a:p>
                  </a:txBody>
                  <a:tcPr marT="45725" marB="45725" marR="91450" marL="91450"/>
                </a:tc>
              </a:tr>
            </a:tbl>
          </a:graphicData>
        </a:graphic>
      </p:graphicFrame>
      <p:pic>
        <p:nvPicPr>
          <p:cNvPr descr="/var/folders/yd/7ltb1_hx2918w2pg9twmnhdc0000gp/T/com.microsoft.Word/WebArchiveCopyPasteTempFiles/nasa_slstp_logo_400x400.png" id="953" name="Google Shape;953;p68"/>
          <p:cNvPicPr preferRelativeResize="0"/>
          <p:nvPr/>
        </p:nvPicPr>
        <p:blipFill rotWithShape="1">
          <a:blip r:embed="rId3">
            <a:alphaModFix/>
          </a:blip>
          <a:srcRect b="10662" l="10449" r="10443" t="10875"/>
          <a:stretch/>
        </p:blipFill>
        <p:spPr>
          <a:xfrm>
            <a:off x="10292824" y="34611"/>
            <a:ext cx="792161" cy="76549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57" name="Shape 957"/>
        <p:cNvGrpSpPr/>
        <p:nvPr/>
      </p:nvGrpSpPr>
      <p:grpSpPr>
        <a:xfrm>
          <a:off x="0" y="0"/>
          <a:ext cx="0" cy="0"/>
          <a:chOff x="0" y="0"/>
          <a:chExt cx="0" cy="0"/>
        </a:xfrm>
      </p:grpSpPr>
      <p:sp>
        <p:nvSpPr>
          <p:cNvPr id="958" name="Google Shape;958;p69"/>
          <p:cNvSpPr txBox="1"/>
          <p:nvPr>
            <p:ph type="title"/>
          </p:nvPr>
        </p:nvSpPr>
        <p:spPr>
          <a:xfrm>
            <a:off x="2328421" y="571708"/>
            <a:ext cx="9251621" cy="646331"/>
          </a:xfrm>
          <a:prstGeom prst="rect">
            <a:avLst/>
          </a:prstGeom>
          <a:noFill/>
          <a:ln>
            <a:noFill/>
          </a:ln>
        </p:spPr>
        <p:txBody>
          <a:bodyPr anchorCtr="0" anchor="ctr" bIns="45700" lIns="91425" spcFirstLastPara="1" rIns="91425" wrap="square" tIns="45700">
            <a:spAutoFit/>
          </a:bodyPr>
          <a:lstStyle/>
          <a:p>
            <a:pPr indent="0" lvl="0" marL="0" rtl="0" algn="l">
              <a:lnSpc>
                <a:spcPct val="90000"/>
              </a:lnSpc>
              <a:spcBef>
                <a:spcPts val="0"/>
              </a:spcBef>
              <a:spcAft>
                <a:spcPts val="0"/>
              </a:spcAft>
              <a:buClr>
                <a:srgbClr val="FF954F"/>
              </a:buClr>
              <a:buSzPts val="4000"/>
              <a:buFont typeface="Arial"/>
              <a:buNone/>
            </a:pPr>
            <a:r>
              <a:t/>
            </a:r>
            <a:endParaRPr/>
          </a:p>
        </p:txBody>
      </p:sp>
      <p:sp>
        <p:nvSpPr>
          <p:cNvPr id="959" name="Google Shape;959;p69"/>
          <p:cNvSpPr txBox="1"/>
          <p:nvPr>
            <p:ph idx="1" type="body"/>
          </p:nvPr>
        </p:nvSpPr>
        <p:spPr>
          <a:xfrm>
            <a:off x="2328422" y="1549165"/>
            <a:ext cx="9251621" cy="1681486"/>
          </a:xfrm>
          <a:prstGeom prst="rect">
            <a:avLst/>
          </a:prstGeom>
          <a:noFill/>
          <a:ln>
            <a:noFill/>
          </a:ln>
        </p:spPr>
        <p:txBody>
          <a:bodyPr anchorCtr="0" anchor="t" bIns="45700" lIns="91425" spcFirstLastPara="1" rIns="91425" wrap="square" tIns="45700">
            <a:spAutoFit/>
          </a:bodyPr>
          <a:lstStyle/>
          <a:p>
            <a:pPr indent="-46037" lvl="0" marL="173038" rtl="0" algn="l">
              <a:lnSpc>
                <a:spcPct val="100000"/>
              </a:lnSpc>
              <a:spcBef>
                <a:spcPts val="0"/>
              </a:spcBef>
              <a:spcAft>
                <a:spcPts val="0"/>
              </a:spcAft>
              <a:buClr>
                <a:schemeClr val="lt1"/>
              </a:buClr>
              <a:buSzPts val="2000"/>
              <a:buFont typeface="Arial"/>
              <a:buNone/>
            </a:pPr>
            <a:r>
              <a:t/>
            </a:r>
            <a:endParaRPr/>
          </a:p>
        </p:txBody>
      </p:sp>
      <p:sp>
        <p:nvSpPr>
          <p:cNvPr id="960" name="Google Shape;960;p69"/>
          <p:cNvSpPr txBox="1"/>
          <p:nvPr>
            <p:ph idx="12" type="sldNum"/>
          </p:nvPr>
        </p:nvSpPr>
        <p:spPr>
          <a:xfrm>
            <a:off x="9298167" y="644923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5"/>
          <p:cNvSpPr txBox="1"/>
          <p:nvPr>
            <p:ph type="title"/>
          </p:nvPr>
        </p:nvSpPr>
        <p:spPr>
          <a:xfrm>
            <a:off x="2328422" y="457813"/>
            <a:ext cx="9618300" cy="1200600"/>
          </a:xfrm>
          <a:prstGeom prst="rect">
            <a:avLst/>
          </a:prstGeom>
        </p:spPr>
        <p:txBody>
          <a:bodyPr anchorCtr="0" anchor="ctr" bIns="45700" lIns="91425" spcFirstLastPara="1" rIns="91425" wrap="square" tIns="45700">
            <a:spAutoFit/>
          </a:bodyPr>
          <a:lstStyle/>
          <a:p>
            <a:pPr indent="0" lvl="0" marL="0" rtl="0" algn="l">
              <a:spcBef>
                <a:spcPts val="0"/>
              </a:spcBef>
              <a:spcAft>
                <a:spcPts val="0"/>
              </a:spcAft>
              <a:buNone/>
            </a:pPr>
            <a:r>
              <a:rPr lang="en-US"/>
              <a:t>NASA Ames Space Life Sciences Training Program gets involved</a:t>
            </a:r>
            <a:endParaRPr/>
          </a:p>
        </p:txBody>
      </p:sp>
      <p:sp>
        <p:nvSpPr>
          <p:cNvPr id="231" name="Google Shape;231;p25"/>
          <p:cNvSpPr txBox="1"/>
          <p:nvPr>
            <p:ph idx="12" type="sldNum"/>
          </p:nvPr>
        </p:nvSpPr>
        <p:spPr>
          <a:xfrm>
            <a:off x="9355319" y="6449233"/>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32" name="Google Shape;232;p25"/>
          <p:cNvPicPr preferRelativeResize="0"/>
          <p:nvPr/>
        </p:nvPicPr>
        <p:blipFill>
          <a:blip r:embed="rId3">
            <a:alphaModFix/>
          </a:blip>
          <a:stretch>
            <a:fillRect/>
          </a:stretch>
        </p:blipFill>
        <p:spPr>
          <a:xfrm>
            <a:off x="1136526" y="2727975"/>
            <a:ext cx="4879201" cy="2744551"/>
          </a:xfrm>
          <a:prstGeom prst="rect">
            <a:avLst/>
          </a:prstGeom>
          <a:noFill/>
          <a:ln>
            <a:noFill/>
          </a:ln>
        </p:spPr>
      </p:pic>
      <p:pic>
        <p:nvPicPr>
          <p:cNvPr id="233" name="Google Shape;233;p25"/>
          <p:cNvPicPr preferRelativeResize="0"/>
          <p:nvPr/>
        </p:nvPicPr>
        <p:blipFill rotWithShape="1">
          <a:blip r:embed="rId4">
            <a:alphaModFix/>
          </a:blip>
          <a:srcRect b="54923" l="6867" r="2887" t="3369"/>
          <a:stretch/>
        </p:blipFill>
        <p:spPr>
          <a:xfrm>
            <a:off x="3157875" y="2110325"/>
            <a:ext cx="4981675" cy="1249400"/>
          </a:xfrm>
          <a:prstGeom prst="rect">
            <a:avLst/>
          </a:prstGeom>
          <a:noFill/>
          <a:ln cap="flat" cmpd="sng" w="9525">
            <a:solidFill>
              <a:srgbClr val="CCCCCC"/>
            </a:solidFill>
            <a:prstDash val="solid"/>
            <a:round/>
            <a:headEnd len="sm" w="sm" type="none"/>
            <a:tailEnd len="sm" w="sm" type="none"/>
          </a:ln>
        </p:spPr>
      </p:pic>
      <p:cxnSp>
        <p:nvCxnSpPr>
          <p:cNvPr id="234" name="Google Shape;234;p25"/>
          <p:cNvCxnSpPr/>
          <p:nvPr/>
        </p:nvCxnSpPr>
        <p:spPr>
          <a:xfrm>
            <a:off x="3157000" y="3373975"/>
            <a:ext cx="358800" cy="626700"/>
          </a:xfrm>
          <a:prstGeom prst="straightConnector1">
            <a:avLst/>
          </a:prstGeom>
          <a:noFill/>
          <a:ln cap="flat" cmpd="sng" w="9525">
            <a:solidFill>
              <a:srgbClr val="000000"/>
            </a:solidFill>
            <a:prstDash val="dash"/>
            <a:round/>
            <a:headEnd len="med" w="med" type="none"/>
            <a:tailEnd len="med" w="med" type="none"/>
          </a:ln>
        </p:spPr>
      </p:cxnSp>
      <p:cxnSp>
        <p:nvCxnSpPr>
          <p:cNvPr id="235" name="Google Shape;235;p25"/>
          <p:cNvCxnSpPr/>
          <p:nvPr/>
        </p:nvCxnSpPr>
        <p:spPr>
          <a:xfrm flipH="1">
            <a:off x="3515775" y="3379250"/>
            <a:ext cx="4610100" cy="621300"/>
          </a:xfrm>
          <a:prstGeom prst="straightConnector1">
            <a:avLst/>
          </a:prstGeom>
          <a:noFill/>
          <a:ln cap="flat" cmpd="sng" w="9525">
            <a:solidFill>
              <a:srgbClr val="000000"/>
            </a:solidFill>
            <a:prstDash val="dash"/>
            <a:round/>
            <a:headEnd len="med" w="med" type="none"/>
            <a:tailEnd len="med" w="med" type="none"/>
          </a:ln>
        </p:spPr>
      </p:cxnSp>
      <p:sp>
        <p:nvSpPr>
          <p:cNvPr id="236" name="Google Shape;236;p25"/>
          <p:cNvSpPr txBox="1"/>
          <p:nvPr/>
        </p:nvSpPr>
        <p:spPr>
          <a:xfrm>
            <a:off x="8201900" y="2284375"/>
            <a:ext cx="31347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000"/>
              <a:t>+</a:t>
            </a:r>
            <a:r>
              <a:rPr lang="en-US" sz="4000"/>
              <a:t>Biology?</a:t>
            </a:r>
            <a:endParaRPr sz="4000"/>
          </a:p>
        </p:txBody>
      </p:sp>
      <p:pic>
        <p:nvPicPr>
          <p:cNvPr id="237" name="Google Shape;237;p25"/>
          <p:cNvPicPr preferRelativeResize="0"/>
          <p:nvPr/>
        </p:nvPicPr>
        <p:blipFill>
          <a:blip r:embed="rId5">
            <a:alphaModFix/>
          </a:blip>
          <a:stretch>
            <a:fillRect/>
          </a:stretch>
        </p:blipFill>
        <p:spPr>
          <a:xfrm>
            <a:off x="2241825" y="1864100"/>
            <a:ext cx="1096055" cy="658200"/>
          </a:xfrm>
          <a:prstGeom prst="rect">
            <a:avLst/>
          </a:prstGeom>
          <a:noFill/>
          <a:ln>
            <a:noFill/>
          </a:ln>
        </p:spPr>
      </p:pic>
      <p:sp>
        <p:nvSpPr>
          <p:cNvPr id="238" name="Google Shape;238;p25"/>
          <p:cNvSpPr txBox="1"/>
          <p:nvPr/>
        </p:nvSpPr>
        <p:spPr>
          <a:xfrm>
            <a:off x="6015725" y="3592125"/>
            <a:ext cx="5397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t>M42: Ionizing radiation dosimeter</a:t>
            </a:r>
            <a:endParaRPr sz="2400"/>
          </a:p>
          <a:p>
            <a:pPr indent="0" lvl="0" marL="0" rtl="0" algn="l">
              <a:spcBef>
                <a:spcPts val="0"/>
              </a:spcBef>
              <a:spcAft>
                <a:spcPts val="0"/>
              </a:spcAft>
              <a:buNone/>
            </a:pPr>
            <a:r>
              <a:rPr lang="en-US" sz="2400"/>
              <a:t>(i.e. galactic cosmic radiation)</a:t>
            </a:r>
            <a:endParaRPr sz="24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64" name="Shape 964"/>
        <p:cNvGrpSpPr/>
        <p:nvPr/>
      </p:nvGrpSpPr>
      <p:grpSpPr>
        <a:xfrm>
          <a:off x="0" y="0"/>
          <a:ext cx="0" cy="0"/>
          <a:chOff x="0" y="0"/>
          <a:chExt cx="0" cy="0"/>
        </a:xfrm>
      </p:grpSpPr>
      <p:sp>
        <p:nvSpPr>
          <p:cNvPr id="965" name="Google Shape;965;p70"/>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chemeClr val="lt1"/>
                </a:solidFill>
              </a:rPr>
              <a:t>‹#›</a:t>
            </a:fld>
            <a:endParaRPr>
              <a:solidFill>
                <a:schemeClr val="lt1"/>
              </a:solidFill>
            </a:endParaRPr>
          </a:p>
        </p:txBody>
      </p:sp>
      <p:sp>
        <p:nvSpPr>
          <p:cNvPr id="966" name="Google Shape;966;p70"/>
          <p:cNvSpPr txBox="1"/>
          <p:nvPr>
            <p:ph type="title"/>
          </p:nvPr>
        </p:nvSpPr>
        <p:spPr>
          <a:xfrm>
            <a:off x="740781" y="3385023"/>
            <a:ext cx="4409443" cy="646331"/>
          </a:xfrm>
          <a:prstGeom prst="rect">
            <a:avLst/>
          </a:prstGeom>
          <a:noFill/>
          <a:ln>
            <a:noFill/>
          </a:ln>
        </p:spPr>
        <p:txBody>
          <a:bodyPr anchorCtr="0" anchor="ctr" bIns="45700" lIns="91425" spcFirstLastPara="1" rIns="91425" wrap="square" tIns="45700">
            <a:spAutoFit/>
          </a:bodyPr>
          <a:lstStyle/>
          <a:p>
            <a:pPr indent="0" lvl="0" marL="0" rtl="0" algn="l">
              <a:lnSpc>
                <a:spcPct val="90000"/>
              </a:lnSpc>
              <a:spcBef>
                <a:spcPts val="0"/>
              </a:spcBef>
              <a:spcAft>
                <a:spcPts val="0"/>
              </a:spcAft>
              <a:buClr>
                <a:srgbClr val="FF954F"/>
              </a:buClr>
              <a:buSzPts val="4000"/>
              <a:buFont typeface="Arial"/>
              <a:buNone/>
            </a:pPr>
            <a:r>
              <a:rPr lang="en-US"/>
              <a:t>Slide Divider</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70" name="Shape 970"/>
        <p:cNvGrpSpPr/>
        <p:nvPr/>
      </p:nvGrpSpPr>
      <p:grpSpPr>
        <a:xfrm>
          <a:off x="0" y="0"/>
          <a:ext cx="0" cy="0"/>
          <a:chOff x="0" y="0"/>
          <a:chExt cx="0" cy="0"/>
        </a:xfrm>
      </p:grpSpPr>
      <p:sp>
        <p:nvSpPr>
          <p:cNvPr id="971" name="Google Shape;971;p71"/>
          <p:cNvSpPr txBox="1"/>
          <p:nvPr>
            <p:ph type="title"/>
          </p:nvPr>
        </p:nvSpPr>
        <p:spPr>
          <a:xfrm>
            <a:off x="2328422" y="457813"/>
            <a:ext cx="9618296" cy="646331"/>
          </a:xfrm>
          <a:prstGeom prst="rect">
            <a:avLst/>
          </a:prstGeom>
          <a:noFill/>
          <a:ln>
            <a:noFill/>
          </a:ln>
        </p:spPr>
        <p:txBody>
          <a:bodyPr anchorCtr="0" anchor="ctr" bIns="45700" lIns="91425" spcFirstLastPara="1" rIns="91425" wrap="square" tIns="45700">
            <a:spAutoFit/>
          </a:bodyPr>
          <a:lstStyle/>
          <a:p>
            <a:pPr indent="0" lvl="0" marL="0" rtl="0" algn="l">
              <a:lnSpc>
                <a:spcPct val="90000"/>
              </a:lnSpc>
              <a:spcBef>
                <a:spcPts val="0"/>
              </a:spcBef>
              <a:spcAft>
                <a:spcPts val="0"/>
              </a:spcAft>
              <a:buClr>
                <a:srgbClr val="001D56"/>
              </a:buClr>
              <a:buSzPts val="4000"/>
              <a:buFont typeface="Arial"/>
              <a:buNone/>
            </a:pPr>
            <a:r>
              <a:t/>
            </a:r>
            <a:endParaRPr/>
          </a:p>
        </p:txBody>
      </p:sp>
      <p:sp>
        <p:nvSpPr>
          <p:cNvPr id="972" name="Google Shape;972;p71"/>
          <p:cNvSpPr txBox="1"/>
          <p:nvPr>
            <p:ph idx="1" type="body"/>
          </p:nvPr>
        </p:nvSpPr>
        <p:spPr>
          <a:xfrm>
            <a:off x="2328423" y="1405330"/>
            <a:ext cx="9618296" cy="1681486"/>
          </a:xfrm>
          <a:prstGeom prst="rect">
            <a:avLst/>
          </a:prstGeom>
          <a:noFill/>
          <a:ln>
            <a:noFill/>
          </a:ln>
        </p:spPr>
        <p:txBody>
          <a:bodyPr anchorCtr="0" anchor="t" bIns="45700" lIns="91425" spcFirstLastPara="1" rIns="91425" wrap="square" tIns="45700">
            <a:spAutoFit/>
          </a:bodyPr>
          <a:lstStyle/>
          <a:p>
            <a:pPr indent="-46037" lvl="0" marL="173038" rtl="0" algn="l">
              <a:lnSpc>
                <a:spcPct val="100000"/>
              </a:lnSpc>
              <a:spcBef>
                <a:spcPts val="0"/>
              </a:spcBef>
              <a:spcAft>
                <a:spcPts val="0"/>
              </a:spcAft>
              <a:buClr>
                <a:schemeClr val="dk1"/>
              </a:buClr>
              <a:buSzPts val="2000"/>
              <a:buFont typeface="Arial"/>
              <a:buNone/>
            </a:pPr>
            <a:r>
              <a:t/>
            </a:r>
            <a:endParaRPr/>
          </a:p>
        </p:txBody>
      </p:sp>
      <p:sp>
        <p:nvSpPr>
          <p:cNvPr id="973" name="Google Shape;973;p71"/>
          <p:cNvSpPr txBox="1"/>
          <p:nvPr>
            <p:ph idx="12" type="sldNum"/>
          </p:nvPr>
        </p:nvSpPr>
        <p:spPr>
          <a:xfrm>
            <a:off x="9355319" y="644923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77" name="Shape 977"/>
        <p:cNvGrpSpPr/>
        <p:nvPr/>
      </p:nvGrpSpPr>
      <p:grpSpPr>
        <a:xfrm>
          <a:off x="0" y="0"/>
          <a:ext cx="0" cy="0"/>
          <a:chOff x="0" y="0"/>
          <a:chExt cx="0" cy="0"/>
        </a:xfrm>
      </p:grpSpPr>
      <p:sp>
        <p:nvSpPr>
          <p:cNvPr id="978" name="Google Shape;978;p72"/>
          <p:cNvSpPr txBox="1"/>
          <p:nvPr>
            <p:ph type="title"/>
          </p:nvPr>
        </p:nvSpPr>
        <p:spPr>
          <a:xfrm>
            <a:off x="4745680" y="457813"/>
            <a:ext cx="7187819" cy="646331"/>
          </a:xfrm>
          <a:prstGeom prst="rect">
            <a:avLst/>
          </a:prstGeom>
          <a:noFill/>
          <a:ln>
            <a:noFill/>
          </a:ln>
        </p:spPr>
        <p:txBody>
          <a:bodyPr anchorCtr="0" anchor="ctr" bIns="45700" lIns="91425" spcFirstLastPara="1" rIns="91425" wrap="square" tIns="45700">
            <a:spAutoFit/>
          </a:bodyPr>
          <a:lstStyle/>
          <a:p>
            <a:pPr indent="0" lvl="0" marL="0" rtl="0" algn="l">
              <a:lnSpc>
                <a:spcPct val="90000"/>
              </a:lnSpc>
              <a:spcBef>
                <a:spcPts val="0"/>
              </a:spcBef>
              <a:spcAft>
                <a:spcPts val="0"/>
              </a:spcAft>
              <a:buClr>
                <a:srgbClr val="001D56"/>
              </a:buClr>
              <a:buSzPts val="4000"/>
              <a:buFont typeface="Arial"/>
              <a:buNone/>
            </a:pPr>
            <a:r>
              <a:t/>
            </a:r>
            <a:endParaRPr/>
          </a:p>
        </p:txBody>
      </p:sp>
      <p:sp>
        <p:nvSpPr>
          <p:cNvPr id="979" name="Google Shape;979;p72"/>
          <p:cNvSpPr txBox="1"/>
          <p:nvPr>
            <p:ph idx="1" type="body"/>
          </p:nvPr>
        </p:nvSpPr>
        <p:spPr>
          <a:xfrm>
            <a:off x="4745680" y="1321920"/>
            <a:ext cx="7187820" cy="1681486"/>
          </a:xfrm>
          <a:prstGeom prst="rect">
            <a:avLst/>
          </a:prstGeom>
          <a:noFill/>
          <a:ln>
            <a:noFill/>
          </a:ln>
        </p:spPr>
        <p:txBody>
          <a:bodyPr anchorCtr="0" anchor="t" bIns="45700" lIns="91425" spcFirstLastPara="1" rIns="91425" wrap="square" tIns="45700">
            <a:spAutoFit/>
          </a:bodyPr>
          <a:lstStyle/>
          <a:p>
            <a:pPr indent="-46037" lvl="0" marL="173038" rtl="0" algn="l">
              <a:lnSpc>
                <a:spcPct val="100000"/>
              </a:lnSpc>
              <a:spcBef>
                <a:spcPts val="0"/>
              </a:spcBef>
              <a:spcAft>
                <a:spcPts val="0"/>
              </a:spcAft>
              <a:buClr>
                <a:schemeClr val="dk1"/>
              </a:buClr>
              <a:buSzPts val="2000"/>
              <a:buFont typeface="Arial"/>
              <a:buNone/>
            </a:pPr>
            <a:r>
              <a:t/>
            </a:r>
            <a:endParaRPr/>
          </a:p>
        </p:txBody>
      </p:sp>
      <p:sp>
        <p:nvSpPr>
          <p:cNvPr id="980" name="Google Shape;980;p72"/>
          <p:cNvSpPr txBox="1"/>
          <p:nvPr>
            <p:ph idx="12" type="sldNum"/>
          </p:nvPr>
        </p:nvSpPr>
        <p:spPr>
          <a:xfrm>
            <a:off x="9351955" y="644923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84" name="Shape 984"/>
        <p:cNvGrpSpPr/>
        <p:nvPr/>
      </p:nvGrpSpPr>
      <p:grpSpPr>
        <a:xfrm>
          <a:off x="0" y="0"/>
          <a:ext cx="0" cy="0"/>
          <a:chOff x="0" y="0"/>
          <a:chExt cx="0" cy="0"/>
        </a:xfrm>
      </p:grpSpPr>
      <p:sp>
        <p:nvSpPr>
          <p:cNvPr id="985" name="Google Shape;985;p73"/>
          <p:cNvSpPr txBox="1"/>
          <p:nvPr>
            <p:ph type="title"/>
          </p:nvPr>
        </p:nvSpPr>
        <p:spPr>
          <a:xfrm>
            <a:off x="2328421" y="560134"/>
            <a:ext cx="9542547" cy="646331"/>
          </a:xfrm>
          <a:prstGeom prst="rect">
            <a:avLst/>
          </a:prstGeom>
          <a:noFill/>
          <a:ln>
            <a:noFill/>
          </a:ln>
        </p:spPr>
        <p:txBody>
          <a:bodyPr anchorCtr="0" anchor="ctr" bIns="45700" lIns="91425" spcFirstLastPara="1" rIns="91425" wrap="square" tIns="45700">
            <a:spAutoFit/>
          </a:bodyPr>
          <a:lstStyle/>
          <a:p>
            <a:pPr indent="0" lvl="0" marL="0" rtl="0" algn="l">
              <a:lnSpc>
                <a:spcPct val="90000"/>
              </a:lnSpc>
              <a:spcBef>
                <a:spcPts val="0"/>
              </a:spcBef>
              <a:spcAft>
                <a:spcPts val="0"/>
              </a:spcAft>
              <a:buClr>
                <a:srgbClr val="001D56"/>
              </a:buClr>
              <a:buSzPts val="4000"/>
              <a:buFont typeface="Arial"/>
              <a:buNone/>
            </a:pPr>
            <a:r>
              <a:t/>
            </a:r>
            <a:endParaRPr/>
          </a:p>
        </p:txBody>
      </p:sp>
      <p:sp>
        <p:nvSpPr>
          <p:cNvPr id="986" name="Google Shape;986;p73"/>
          <p:cNvSpPr txBox="1"/>
          <p:nvPr>
            <p:ph idx="1" type="body"/>
          </p:nvPr>
        </p:nvSpPr>
        <p:spPr>
          <a:xfrm>
            <a:off x="2325489" y="1461953"/>
            <a:ext cx="9545479" cy="1681486"/>
          </a:xfrm>
          <a:prstGeom prst="rect">
            <a:avLst/>
          </a:prstGeom>
          <a:noFill/>
          <a:ln>
            <a:noFill/>
          </a:ln>
        </p:spPr>
        <p:txBody>
          <a:bodyPr anchorCtr="0" anchor="t" bIns="45700" lIns="91425" spcFirstLastPara="1" rIns="91425" wrap="square" tIns="45700">
            <a:spAutoFit/>
          </a:bodyPr>
          <a:lstStyle/>
          <a:p>
            <a:pPr indent="-46037" lvl="0" marL="173038" rtl="0" algn="l">
              <a:lnSpc>
                <a:spcPct val="100000"/>
              </a:lnSpc>
              <a:spcBef>
                <a:spcPts val="0"/>
              </a:spcBef>
              <a:spcAft>
                <a:spcPts val="0"/>
              </a:spcAft>
              <a:buClr>
                <a:schemeClr val="dk1"/>
              </a:buClr>
              <a:buSzPts val="2000"/>
              <a:buFont typeface="Arial"/>
              <a:buNone/>
            </a:pPr>
            <a:r>
              <a:t/>
            </a:r>
            <a:endParaRPr/>
          </a:p>
        </p:txBody>
      </p:sp>
      <p:sp>
        <p:nvSpPr>
          <p:cNvPr id="987" name="Google Shape;987;p73"/>
          <p:cNvSpPr txBox="1"/>
          <p:nvPr>
            <p:ph idx="12" type="sldNum"/>
          </p:nvPr>
        </p:nvSpPr>
        <p:spPr>
          <a:xfrm>
            <a:off x="9355319" y="644923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6"/>
          <p:cNvSpPr txBox="1"/>
          <p:nvPr>
            <p:ph type="title"/>
          </p:nvPr>
        </p:nvSpPr>
        <p:spPr>
          <a:xfrm>
            <a:off x="2328422" y="457813"/>
            <a:ext cx="9618300" cy="1200600"/>
          </a:xfrm>
          <a:prstGeom prst="rect">
            <a:avLst/>
          </a:prstGeom>
        </p:spPr>
        <p:txBody>
          <a:bodyPr anchorCtr="0" anchor="ctr" bIns="45700" lIns="91425" spcFirstLastPara="1" rIns="91425" wrap="square" tIns="45700">
            <a:spAutoFit/>
          </a:bodyPr>
          <a:lstStyle/>
          <a:p>
            <a:pPr indent="0" lvl="0" marL="0" rtl="0" algn="l">
              <a:spcBef>
                <a:spcPts val="0"/>
              </a:spcBef>
              <a:spcAft>
                <a:spcPts val="0"/>
              </a:spcAft>
              <a:buNone/>
            </a:pPr>
            <a:r>
              <a:rPr lang="en-US"/>
              <a:t>NASA Ames Space Life Sciences Training Program gets involved</a:t>
            </a:r>
            <a:endParaRPr/>
          </a:p>
        </p:txBody>
      </p:sp>
      <p:sp>
        <p:nvSpPr>
          <p:cNvPr id="245" name="Google Shape;245;p26"/>
          <p:cNvSpPr txBox="1"/>
          <p:nvPr>
            <p:ph idx="12" type="sldNum"/>
          </p:nvPr>
        </p:nvSpPr>
        <p:spPr>
          <a:xfrm>
            <a:off x="9355319" y="6449233"/>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46" name="Google Shape;246;p26"/>
          <p:cNvPicPr preferRelativeResize="0"/>
          <p:nvPr/>
        </p:nvPicPr>
        <p:blipFill>
          <a:blip r:embed="rId3">
            <a:alphaModFix/>
          </a:blip>
          <a:stretch>
            <a:fillRect/>
          </a:stretch>
        </p:blipFill>
        <p:spPr>
          <a:xfrm>
            <a:off x="1136526" y="2727975"/>
            <a:ext cx="4879201" cy="2744551"/>
          </a:xfrm>
          <a:prstGeom prst="rect">
            <a:avLst/>
          </a:prstGeom>
          <a:noFill/>
          <a:ln>
            <a:noFill/>
          </a:ln>
        </p:spPr>
      </p:pic>
      <p:pic>
        <p:nvPicPr>
          <p:cNvPr id="247" name="Google Shape;247;p26"/>
          <p:cNvPicPr preferRelativeResize="0"/>
          <p:nvPr/>
        </p:nvPicPr>
        <p:blipFill rotWithShape="1">
          <a:blip r:embed="rId4">
            <a:alphaModFix/>
          </a:blip>
          <a:srcRect b="54923" l="6867" r="2887" t="3369"/>
          <a:stretch/>
        </p:blipFill>
        <p:spPr>
          <a:xfrm>
            <a:off x="3157875" y="2110325"/>
            <a:ext cx="4981675" cy="1249400"/>
          </a:xfrm>
          <a:prstGeom prst="rect">
            <a:avLst/>
          </a:prstGeom>
          <a:noFill/>
          <a:ln cap="flat" cmpd="sng" w="9525">
            <a:solidFill>
              <a:srgbClr val="CCCCCC"/>
            </a:solidFill>
            <a:prstDash val="solid"/>
            <a:round/>
            <a:headEnd len="sm" w="sm" type="none"/>
            <a:tailEnd len="sm" w="sm" type="none"/>
          </a:ln>
        </p:spPr>
      </p:pic>
      <p:cxnSp>
        <p:nvCxnSpPr>
          <p:cNvPr id="248" name="Google Shape;248;p26"/>
          <p:cNvCxnSpPr/>
          <p:nvPr/>
        </p:nvCxnSpPr>
        <p:spPr>
          <a:xfrm>
            <a:off x="3157000" y="3373975"/>
            <a:ext cx="358800" cy="626700"/>
          </a:xfrm>
          <a:prstGeom prst="straightConnector1">
            <a:avLst/>
          </a:prstGeom>
          <a:noFill/>
          <a:ln cap="flat" cmpd="sng" w="9525">
            <a:solidFill>
              <a:srgbClr val="000000"/>
            </a:solidFill>
            <a:prstDash val="dash"/>
            <a:round/>
            <a:headEnd len="med" w="med" type="none"/>
            <a:tailEnd len="med" w="med" type="none"/>
          </a:ln>
        </p:spPr>
      </p:cxnSp>
      <p:cxnSp>
        <p:nvCxnSpPr>
          <p:cNvPr id="249" name="Google Shape;249;p26"/>
          <p:cNvCxnSpPr/>
          <p:nvPr/>
        </p:nvCxnSpPr>
        <p:spPr>
          <a:xfrm flipH="1">
            <a:off x="3515775" y="3379250"/>
            <a:ext cx="4610100" cy="621300"/>
          </a:xfrm>
          <a:prstGeom prst="straightConnector1">
            <a:avLst/>
          </a:prstGeom>
          <a:noFill/>
          <a:ln cap="flat" cmpd="sng" w="9525">
            <a:solidFill>
              <a:srgbClr val="000000"/>
            </a:solidFill>
            <a:prstDash val="dash"/>
            <a:round/>
            <a:headEnd len="med" w="med" type="none"/>
            <a:tailEnd len="med" w="med" type="none"/>
          </a:ln>
        </p:spPr>
      </p:cxnSp>
      <p:sp>
        <p:nvSpPr>
          <p:cNvPr id="250" name="Google Shape;250;p26"/>
          <p:cNvSpPr txBox="1"/>
          <p:nvPr/>
        </p:nvSpPr>
        <p:spPr>
          <a:xfrm>
            <a:off x="8201900" y="2284375"/>
            <a:ext cx="31347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000"/>
              <a:t>+</a:t>
            </a:r>
            <a:r>
              <a:rPr lang="en-US" sz="4000"/>
              <a:t>Biology?</a:t>
            </a:r>
            <a:endParaRPr sz="4000"/>
          </a:p>
        </p:txBody>
      </p:sp>
      <p:pic>
        <p:nvPicPr>
          <p:cNvPr id="251" name="Google Shape;251;p26"/>
          <p:cNvPicPr preferRelativeResize="0"/>
          <p:nvPr/>
        </p:nvPicPr>
        <p:blipFill>
          <a:blip r:embed="rId5">
            <a:alphaModFix/>
          </a:blip>
          <a:stretch>
            <a:fillRect/>
          </a:stretch>
        </p:blipFill>
        <p:spPr>
          <a:xfrm>
            <a:off x="2241825" y="1864100"/>
            <a:ext cx="1096055" cy="658200"/>
          </a:xfrm>
          <a:prstGeom prst="rect">
            <a:avLst/>
          </a:prstGeom>
          <a:noFill/>
          <a:ln>
            <a:noFill/>
          </a:ln>
        </p:spPr>
      </p:pic>
      <p:sp>
        <p:nvSpPr>
          <p:cNvPr id="252" name="Google Shape;252;p26"/>
          <p:cNvSpPr txBox="1"/>
          <p:nvPr/>
        </p:nvSpPr>
        <p:spPr>
          <a:xfrm>
            <a:off x="6015725" y="3592125"/>
            <a:ext cx="5397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t>M42: Ionizing radiation dosimeter</a:t>
            </a:r>
            <a:endParaRPr sz="2400"/>
          </a:p>
          <a:p>
            <a:pPr indent="0" lvl="0" marL="0" rtl="0" algn="l">
              <a:spcBef>
                <a:spcPts val="0"/>
              </a:spcBef>
              <a:spcAft>
                <a:spcPts val="0"/>
              </a:spcAft>
              <a:buNone/>
            </a:pPr>
            <a:r>
              <a:rPr lang="en-US" sz="2400"/>
              <a:t>(i.e. galactic cosmic radiation)</a:t>
            </a:r>
            <a:endParaRPr sz="2400"/>
          </a:p>
        </p:txBody>
      </p:sp>
      <p:pic>
        <p:nvPicPr>
          <p:cNvPr id="253" name="Google Shape;253;p26"/>
          <p:cNvPicPr preferRelativeResize="0"/>
          <p:nvPr/>
        </p:nvPicPr>
        <p:blipFill>
          <a:blip r:embed="rId6">
            <a:alphaModFix/>
          </a:blip>
          <a:stretch>
            <a:fillRect/>
          </a:stretch>
        </p:blipFill>
        <p:spPr>
          <a:xfrm>
            <a:off x="10657175" y="1955000"/>
            <a:ext cx="1458624" cy="1529200"/>
          </a:xfrm>
          <a:prstGeom prst="rect">
            <a:avLst/>
          </a:prstGeom>
          <a:noFill/>
          <a:ln>
            <a:noFill/>
          </a:ln>
        </p:spPr>
      </p:pic>
      <p:pic>
        <p:nvPicPr>
          <p:cNvPr id="254" name="Google Shape;254;p26"/>
          <p:cNvPicPr preferRelativeResize="0"/>
          <p:nvPr/>
        </p:nvPicPr>
        <p:blipFill>
          <a:blip r:embed="rId7">
            <a:alphaModFix/>
          </a:blip>
          <a:stretch>
            <a:fillRect/>
          </a:stretch>
        </p:blipFill>
        <p:spPr>
          <a:xfrm>
            <a:off x="9797775" y="4410175"/>
            <a:ext cx="1937025" cy="1943194"/>
          </a:xfrm>
          <a:prstGeom prst="rect">
            <a:avLst/>
          </a:prstGeom>
          <a:noFill/>
          <a:ln>
            <a:noFill/>
          </a:ln>
        </p:spPr>
      </p:pic>
      <p:sp>
        <p:nvSpPr>
          <p:cNvPr id="255" name="Google Shape;255;p26"/>
          <p:cNvSpPr/>
          <p:nvPr/>
        </p:nvSpPr>
        <p:spPr>
          <a:xfrm rot="3575544">
            <a:off x="10176368" y="3346456"/>
            <a:ext cx="1248731" cy="570167"/>
          </a:xfrm>
          <a:custGeom>
            <a:rect b="b" l="l" r="r" t="t"/>
            <a:pathLst>
              <a:path extrusionOk="0" h="22807" w="89747">
                <a:moveTo>
                  <a:pt x="0" y="5874"/>
                </a:moveTo>
                <a:cubicBezTo>
                  <a:pt x="8326" y="5027"/>
                  <a:pt x="34995" y="-2028"/>
                  <a:pt x="49953" y="794"/>
                </a:cubicBezTo>
                <a:cubicBezTo>
                  <a:pt x="64911" y="3616"/>
                  <a:pt x="83115" y="19138"/>
                  <a:pt x="89747" y="22807"/>
                </a:cubicBezTo>
              </a:path>
            </a:pathLst>
          </a:custGeom>
          <a:noFill/>
          <a:ln cap="flat" cmpd="sng" w="28575">
            <a:solidFill>
              <a:schemeClr val="dk1"/>
            </a:solidFill>
            <a:prstDash val="solid"/>
            <a:round/>
            <a:headEnd len="med" w="med" type="none"/>
            <a:tailEnd len="med" w="med" type="triangle"/>
          </a:ln>
        </p:spPr>
      </p:sp>
      <p:sp>
        <p:nvSpPr>
          <p:cNvPr id="256" name="Google Shape;256;p26"/>
          <p:cNvSpPr txBox="1"/>
          <p:nvPr/>
        </p:nvSpPr>
        <p:spPr>
          <a:xfrm>
            <a:off x="9626075" y="6341525"/>
            <a:ext cx="220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Summer 2020 internship</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7"/>
          <p:cNvSpPr txBox="1"/>
          <p:nvPr>
            <p:ph type="title"/>
          </p:nvPr>
        </p:nvSpPr>
        <p:spPr>
          <a:xfrm>
            <a:off x="2328422" y="457813"/>
            <a:ext cx="9618300" cy="1200600"/>
          </a:xfrm>
          <a:prstGeom prst="rect">
            <a:avLst/>
          </a:prstGeom>
        </p:spPr>
        <p:txBody>
          <a:bodyPr anchorCtr="0" anchor="ctr" bIns="45700" lIns="91425" spcFirstLastPara="1" rIns="91425" wrap="square" tIns="45700">
            <a:spAutoFit/>
          </a:bodyPr>
          <a:lstStyle/>
          <a:p>
            <a:pPr indent="0" lvl="0" marL="0" rtl="0" algn="l">
              <a:spcBef>
                <a:spcPts val="0"/>
              </a:spcBef>
              <a:spcAft>
                <a:spcPts val="0"/>
              </a:spcAft>
              <a:buNone/>
            </a:pPr>
            <a:r>
              <a:rPr lang="en-US"/>
              <a:t>NASA Ames Space Life Sciences Training Program gets involved</a:t>
            </a:r>
            <a:endParaRPr/>
          </a:p>
        </p:txBody>
      </p:sp>
      <p:sp>
        <p:nvSpPr>
          <p:cNvPr id="263" name="Google Shape;263;p27"/>
          <p:cNvSpPr txBox="1"/>
          <p:nvPr>
            <p:ph idx="12" type="sldNum"/>
          </p:nvPr>
        </p:nvSpPr>
        <p:spPr>
          <a:xfrm>
            <a:off x="9355319" y="6449233"/>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64" name="Google Shape;264;p27"/>
          <p:cNvPicPr preferRelativeResize="0"/>
          <p:nvPr/>
        </p:nvPicPr>
        <p:blipFill>
          <a:blip r:embed="rId3">
            <a:alphaModFix/>
          </a:blip>
          <a:stretch>
            <a:fillRect/>
          </a:stretch>
        </p:blipFill>
        <p:spPr>
          <a:xfrm>
            <a:off x="1136526" y="2727975"/>
            <a:ext cx="4879201" cy="2744551"/>
          </a:xfrm>
          <a:prstGeom prst="rect">
            <a:avLst/>
          </a:prstGeom>
          <a:noFill/>
          <a:ln>
            <a:noFill/>
          </a:ln>
        </p:spPr>
      </p:pic>
      <p:pic>
        <p:nvPicPr>
          <p:cNvPr id="265" name="Google Shape;265;p27"/>
          <p:cNvPicPr preferRelativeResize="0"/>
          <p:nvPr/>
        </p:nvPicPr>
        <p:blipFill rotWithShape="1">
          <a:blip r:embed="rId4">
            <a:alphaModFix/>
          </a:blip>
          <a:srcRect b="54923" l="6867" r="2887" t="3369"/>
          <a:stretch/>
        </p:blipFill>
        <p:spPr>
          <a:xfrm>
            <a:off x="3157875" y="2110325"/>
            <a:ext cx="4981675" cy="1249400"/>
          </a:xfrm>
          <a:prstGeom prst="rect">
            <a:avLst/>
          </a:prstGeom>
          <a:noFill/>
          <a:ln cap="flat" cmpd="sng" w="9525">
            <a:solidFill>
              <a:srgbClr val="CCCCCC"/>
            </a:solidFill>
            <a:prstDash val="solid"/>
            <a:round/>
            <a:headEnd len="sm" w="sm" type="none"/>
            <a:tailEnd len="sm" w="sm" type="none"/>
          </a:ln>
        </p:spPr>
      </p:pic>
      <p:cxnSp>
        <p:nvCxnSpPr>
          <p:cNvPr id="266" name="Google Shape;266;p27"/>
          <p:cNvCxnSpPr/>
          <p:nvPr/>
        </p:nvCxnSpPr>
        <p:spPr>
          <a:xfrm>
            <a:off x="3157000" y="3373975"/>
            <a:ext cx="358800" cy="626700"/>
          </a:xfrm>
          <a:prstGeom prst="straightConnector1">
            <a:avLst/>
          </a:prstGeom>
          <a:noFill/>
          <a:ln cap="flat" cmpd="sng" w="9525">
            <a:solidFill>
              <a:srgbClr val="000000"/>
            </a:solidFill>
            <a:prstDash val="dash"/>
            <a:round/>
            <a:headEnd len="med" w="med" type="none"/>
            <a:tailEnd len="med" w="med" type="none"/>
          </a:ln>
        </p:spPr>
      </p:cxnSp>
      <p:cxnSp>
        <p:nvCxnSpPr>
          <p:cNvPr id="267" name="Google Shape;267;p27"/>
          <p:cNvCxnSpPr/>
          <p:nvPr/>
        </p:nvCxnSpPr>
        <p:spPr>
          <a:xfrm flipH="1">
            <a:off x="3515775" y="3379250"/>
            <a:ext cx="4610100" cy="621300"/>
          </a:xfrm>
          <a:prstGeom prst="straightConnector1">
            <a:avLst/>
          </a:prstGeom>
          <a:noFill/>
          <a:ln cap="flat" cmpd="sng" w="9525">
            <a:solidFill>
              <a:srgbClr val="000000"/>
            </a:solidFill>
            <a:prstDash val="dash"/>
            <a:round/>
            <a:headEnd len="med" w="med" type="none"/>
            <a:tailEnd len="med" w="med" type="none"/>
          </a:ln>
        </p:spPr>
      </p:cxnSp>
      <p:sp>
        <p:nvSpPr>
          <p:cNvPr id="268" name="Google Shape;268;p27"/>
          <p:cNvSpPr txBox="1"/>
          <p:nvPr/>
        </p:nvSpPr>
        <p:spPr>
          <a:xfrm>
            <a:off x="8201900" y="2284375"/>
            <a:ext cx="31347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000"/>
              <a:t>+</a:t>
            </a:r>
            <a:r>
              <a:rPr lang="en-US" sz="4000"/>
              <a:t>Biology?</a:t>
            </a:r>
            <a:endParaRPr sz="4000"/>
          </a:p>
        </p:txBody>
      </p:sp>
      <p:pic>
        <p:nvPicPr>
          <p:cNvPr id="269" name="Google Shape;269;p27"/>
          <p:cNvPicPr preferRelativeResize="0"/>
          <p:nvPr/>
        </p:nvPicPr>
        <p:blipFill>
          <a:blip r:embed="rId5">
            <a:alphaModFix/>
          </a:blip>
          <a:stretch>
            <a:fillRect/>
          </a:stretch>
        </p:blipFill>
        <p:spPr>
          <a:xfrm>
            <a:off x="2241825" y="1864100"/>
            <a:ext cx="1096055" cy="658200"/>
          </a:xfrm>
          <a:prstGeom prst="rect">
            <a:avLst/>
          </a:prstGeom>
          <a:noFill/>
          <a:ln>
            <a:noFill/>
          </a:ln>
        </p:spPr>
      </p:pic>
      <p:sp>
        <p:nvSpPr>
          <p:cNvPr id="270" name="Google Shape;270;p27"/>
          <p:cNvSpPr txBox="1"/>
          <p:nvPr/>
        </p:nvSpPr>
        <p:spPr>
          <a:xfrm>
            <a:off x="6015725" y="3592125"/>
            <a:ext cx="5397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t>M42: Ionizing radiation dosimeter</a:t>
            </a:r>
            <a:endParaRPr sz="2400"/>
          </a:p>
          <a:p>
            <a:pPr indent="0" lvl="0" marL="0" rtl="0" algn="l">
              <a:spcBef>
                <a:spcPts val="0"/>
              </a:spcBef>
              <a:spcAft>
                <a:spcPts val="0"/>
              </a:spcAft>
              <a:buNone/>
            </a:pPr>
            <a:r>
              <a:rPr lang="en-US" sz="2400"/>
              <a:t>(i.e. galactic cosmic radiation)</a:t>
            </a:r>
            <a:endParaRPr sz="2400"/>
          </a:p>
        </p:txBody>
      </p:sp>
      <p:pic>
        <p:nvPicPr>
          <p:cNvPr id="271" name="Google Shape;271;p27"/>
          <p:cNvPicPr preferRelativeResize="0"/>
          <p:nvPr/>
        </p:nvPicPr>
        <p:blipFill>
          <a:blip r:embed="rId6">
            <a:alphaModFix/>
          </a:blip>
          <a:stretch>
            <a:fillRect/>
          </a:stretch>
        </p:blipFill>
        <p:spPr>
          <a:xfrm>
            <a:off x="10657175" y="1955000"/>
            <a:ext cx="1458624" cy="1529200"/>
          </a:xfrm>
          <a:prstGeom prst="rect">
            <a:avLst/>
          </a:prstGeom>
          <a:noFill/>
          <a:ln>
            <a:noFill/>
          </a:ln>
        </p:spPr>
      </p:pic>
      <p:pic>
        <p:nvPicPr>
          <p:cNvPr id="272" name="Google Shape;272;p27"/>
          <p:cNvPicPr preferRelativeResize="0"/>
          <p:nvPr/>
        </p:nvPicPr>
        <p:blipFill>
          <a:blip r:embed="rId7">
            <a:alphaModFix/>
          </a:blip>
          <a:stretch>
            <a:fillRect/>
          </a:stretch>
        </p:blipFill>
        <p:spPr>
          <a:xfrm>
            <a:off x="9797775" y="4410175"/>
            <a:ext cx="1937025" cy="1943194"/>
          </a:xfrm>
          <a:prstGeom prst="rect">
            <a:avLst/>
          </a:prstGeom>
          <a:noFill/>
          <a:ln>
            <a:noFill/>
          </a:ln>
        </p:spPr>
      </p:pic>
      <p:sp>
        <p:nvSpPr>
          <p:cNvPr id="273" name="Google Shape;273;p27"/>
          <p:cNvSpPr/>
          <p:nvPr/>
        </p:nvSpPr>
        <p:spPr>
          <a:xfrm rot="3575544">
            <a:off x="10176368" y="3346456"/>
            <a:ext cx="1248731" cy="570167"/>
          </a:xfrm>
          <a:custGeom>
            <a:rect b="b" l="l" r="r" t="t"/>
            <a:pathLst>
              <a:path extrusionOk="0" h="22807" w="89747">
                <a:moveTo>
                  <a:pt x="0" y="5874"/>
                </a:moveTo>
                <a:cubicBezTo>
                  <a:pt x="8326" y="5027"/>
                  <a:pt x="34995" y="-2028"/>
                  <a:pt x="49953" y="794"/>
                </a:cubicBezTo>
                <a:cubicBezTo>
                  <a:pt x="64911" y="3616"/>
                  <a:pt x="83115" y="19138"/>
                  <a:pt x="89747" y="22807"/>
                </a:cubicBezTo>
              </a:path>
            </a:pathLst>
          </a:custGeom>
          <a:noFill/>
          <a:ln cap="flat" cmpd="sng" w="28575">
            <a:solidFill>
              <a:schemeClr val="dk1"/>
            </a:solidFill>
            <a:prstDash val="solid"/>
            <a:round/>
            <a:headEnd len="med" w="med" type="none"/>
            <a:tailEnd len="med" w="med" type="triangle"/>
          </a:ln>
        </p:spPr>
      </p:sp>
      <p:sp>
        <p:nvSpPr>
          <p:cNvPr id="274" name="Google Shape;274;p27"/>
          <p:cNvSpPr txBox="1"/>
          <p:nvPr/>
        </p:nvSpPr>
        <p:spPr>
          <a:xfrm>
            <a:off x="9626075" y="6341525"/>
            <a:ext cx="220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Summer 2020 internship</a:t>
            </a:r>
            <a:endParaRPr/>
          </a:p>
        </p:txBody>
      </p:sp>
      <p:pic>
        <p:nvPicPr>
          <p:cNvPr id="275" name="Google Shape;275;p27"/>
          <p:cNvPicPr preferRelativeResize="0"/>
          <p:nvPr/>
        </p:nvPicPr>
        <p:blipFill>
          <a:blip r:embed="rId8">
            <a:alphaModFix/>
          </a:blip>
          <a:stretch>
            <a:fillRect/>
          </a:stretch>
        </p:blipFill>
        <p:spPr>
          <a:xfrm>
            <a:off x="3227819" y="1658427"/>
            <a:ext cx="5736356" cy="52556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8"/>
          <p:cNvSpPr txBox="1"/>
          <p:nvPr>
            <p:ph type="title"/>
          </p:nvPr>
        </p:nvSpPr>
        <p:spPr>
          <a:xfrm>
            <a:off x="2328422" y="457813"/>
            <a:ext cx="9618300" cy="1200600"/>
          </a:xfrm>
          <a:prstGeom prst="rect">
            <a:avLst/>
          </a:prstGeom>
        </p:spPr>
        <p:txBody>
          <a:bodyPr anchorCtr="0" anchor="ctr" bIns="45700" lIns="91425" spcFirstLastPara="1" rIns="91425" wrap="square" tIns="45700">
            <a:spAutoFit/>
          </a:bodyPr>
          <a:lstStyle/>
          <a:p>
            <a:pPr indent="0" lvl="0" marL="0" rtl="0" algn="l">
              <a:spcBef>
                <a:spcPts val="0"/>
              </a:spcBef>
              <a:spcAft>
                <a:spcPts val="0"/>
              </a:spcAft>
              <a:buNone/>
            </a:pPr>
            <a:r>
              <a:rPr lang="en-US"/>
              <a:t>NASA Ames Space Life Sciences Training Program gets involved</a:t>
            </a:r>
            <a:endParaRPr/>
          </a:p>
        </p:txBody>
      </p:sp>
      <p:sp>
        <p:nvSpPr>
          <p:cNvPr id="282" name="Google Shape;282;p28"/>
          <p:cNvSpPr txBox="1"/>
          <p:nvPr>
            <p:ph idx="12" type="sldNum"/>
          </p:nvPr>
        </p:nvSpPr>
        <p:spPr>
          <a:xfrm>
            <a:off x="9355319" y="6449233"/>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83" name="Google Shape;283;p28"/>
          <p:cNvPicPr preferRelativeResize="0"/>
          <p:nvPr/>
        </p:nvPicPr>
        <p:blipFill>
          <a:blip r:embed="rId3">
            <a:alphaModFix/>
          </a:blip>
          <a:stretch>
            <a:fillRect/>
          </a:stretch>
        </p:blipFill>
        <p:spPr>
          <a:xfrm>
            <a:off x="1136526" y="2727975"/>
            <a:ext cx="4879201" cy="2744551"/>
          </a:xfrm>
          <a:prstGeom prst="rect">
            <a:avLst/>
          </a:prstGeom>
          <a:noFill/>
          <a:ln>
            <a:noFill/>
          </a:ln>
        </p:spPr>
      </p:pic>
      <p:pic>
        <p:nvPicPr>
          <p:cNvPr id="284" name="Google Shape;284;p28"/>
          <p:cNvPicPr preferRelativeResize="0"/>
          <p:nvPr/>
        </p:nvPicPr>
        <p:blipFill rotWithShape="1">
          <a:blip r:embed="rId4">
            <a:alphaModFix/>
          </a:blip>
          <a:srcRect b="54923" l="6867" r="2887" t="3369"/>
          <a:stretch/>
        </p:blipFill>
        <p:spPr>
          <a:xfrm>
            <a:off x="3157875" y="2110325"/>
            <a:ext cx="4981675" cy="1249400"/>
          </a:xfrm>
          <a:prstGeom prst="rect">
            <a:avLst/>
          </a:prstGeom>
          <a:noFill/>
          <a:ln cap="flat" cmpd="sng" w="9525">
            <a:solidFill>
              <a:srgbClr val="CCCCCC"/>
            </a:solidFill>
            <a:prstDash val="solid"/>
            <a:round/>
            <a:headEnd len="sm" w="sm" type="none"/>
            <a:tailEnd len="sm" w="sm" type="none"/>
          </a:ln>
        </p:spPr>
      </p:pic>
      <p:cxnSp>
        <p:nvCxnSpPr>
          <p:cNvPr id="285" name="Google Shape;285;p28"/>
          <p:cNvCxnSpPr/>
          <p:nvPr/>
        </p:nvCxnSpPr>
        <p:spPr>
          <a:xfrm>
            <a:off x="3157000" y="3373975"/>
            <a:ext cx="358800" cy="626700"/>
          </a:xfrm>
          <a:prstGeom prst="straightConnector1">
            <a:avLst/>
          </a:prstGeom>
          <a:noFill/>
          <a:ln cap="flat" cmpd="sng" w="9525">
            <a:solidFill>
              <a:srgbClr val="000000"/>
            </a:solidFill>
            <a:prstDash val="dash"/>
            <a:round/>
            <a:headEnd len="med" w="med" type="none"/>
            <a:tailEnd len="med" w="med" type="none"/>
          </a:ln>
        </p:spPr>
      </p:cxnSp>
      <p:cxnSp>
        <p:nvCxnSpPr>
          <p:cNvPr id="286" name="Google Shape;286;p28"/>
          <p:cNvCxnSpPr/>
          <p:nvPr/>
        </p:nvCxnSpPr>
        <p:spPr>
          <a:xfrm flipH="1">
            <a:off x="3515775" y="3379250"/>
            <a:ext cx="4610100" cy="621300"/>
          </a:xfrm>
          <a:prstGeom prst="straightConnector1">
            <a:avLst/>
          </a:prstGeom>
          <a:noFill/>
          <a:ln cap="flat" cmpd="sng" w="9525">
            <a:solidFill>
              <a:srgbClr val="000000"/>
            </a:solidFill>
            <a:prstDash val="dash"/>
            <a:round/>
            <a:headEnd len="med" w="med" type="none"/>
            <a:tailEnd len="med" w="med" type="none"/>
          </a:ln>
        </p:spPr>
      </p:cxnSp>
      <p:sp>
        <p:nvSpPr>
          <p:cNvPr id="287" name="Google Shape;287;p28"/>
          <p:cNvSpPr txBox="1"/>
          <p:nvPr/>
        </p:nvSpPr>
        <p:spPr>
          <a:xfrm>
            <a:off x="8201900" y="2284375"/>
            <a:ext cx="31347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000"/>
              <a:t>+</a:t>
            </a:r>
            <a:r>
              <a:rPr lang="en-US" sz="4000"/>
              <a:t>Biology?</a:t>
            </a:r>
            <a:endParaRPr sz="4000"/>
          </a:p>
        </p:txBody>
      </p:sp>
      <p:pic>
        <p:nvPicPr>
          <p:cNvPr id="288" name="Google Shape;288;p28"/>
          <p:cNvPicPr preferRelativeResize="0"/>
          <p:nvPr/>
        </p:nvPicPr>
        <p:blipFill>
          <a:blip r:embed="rId5">
            <a:alphaModFix/>
          </a:blip>
          <a:stretch>
            <a:fillRect/>
          </a:stretch>
        </p:blipFill>
        <p:spPr>
          <a:xfrm>
            <a:off x="2241825" y="1864100"/>
            <a:ext cx="1096055" cy="658200"/>
          </a:xfrm>
          <a:prstGeom prst="rect">
            <a:avLst/>
          </a:prstGeom>
          <a:noFill/>
          <a:ln>
            <a:noFill/>
          </a:ln>
        </p:spPr>
      </p:pic>
      <p:sp>
        <p:nvSpPr>
          <p:cNvPr id="289" name="Google Shape;289;p28"/>
          <p:cNvSpPr txBox="1"/>
          <p:nvPr/>
        </p:nvSpPr>
        <p:spPr>
          <a:xfrm>
            <a:off x="6015725" y="3592125"/>
            <a:ext cx="5397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t>M42: Ionizing radiation dosimeter</a:t>
            </a:r>
            <a:endParaRPr sz="2400"/>
          </a:p>
          <a:p>
            <a:pPr indent="0" lvl="0" marL="0" rtl="0" algn="l">
              <a:spcBef>
                <a:spcPts val="0"/>
              </a:spcBef>
              <a:spcAft>
                <a:spcPts val="0"/>
              </a:spcAft>
              <a:buNone/>
            </a:pPr>
            <a:r>
              <a:rPr lang="en-US" sz="2400"/>
              <a:t>(i.e. galactic cosmic radiation)</a:t>
            </a:r>
            <a:endParaRPr sz="2400"/>
          </a:p>
        </p:txBody>
      </p:sp>
      <p:pic>
        <p:nvPicPr>
          <p:cNvPr id="290" name="Google Shape;290;p28"/>
          <p:cNvPicPr preferRelativeResize="0"/>
          <p:nvPr/>
        </p:nvPicPr>
        <p:blipFill>
          <a:blip r:embed="rId6">
            <a:alphaModFix/>
          </a:blip>
          <a:stretch>
            <a:fillRect/>
          </a:stretch>
        </p:blipFill>
        <p:spPr>
          <a:xfrm>
            <a:off x="10657175" y="1955000"/>
            <a:ext cx="1458624" cy="1529200"/>
          </a:xfrm>
          <a:prstGeom prst="rect">
            <a:avLst/>
          </a:prstGeom>
          <a:noFill/>
          <a:ln>
            <a:noFill/>
          </a:ln>
        </p:spPr>
      </p:pic>
      <p:pic>
        <p:nvPicPr>
          <p:cNvPr id="291" name="Google Shape;291;p28"/>
          <p:cNvPicPr preferRelativeResize="0"/>
          <p:nvPr/>
        </p:nvPicPr>
        <p:blipFill>
          <a:blip r:embed="rId7">
            <a:alphaModFix/>
          </a:blip>
          <a:stretch>
            <a:fillRect/>
          </a:stretch>
        </p:blipFill>
        <p:spPr>
          <a:xfrm>
            <a:off x="9797775" y="4410175"/>
            <a:ext cx="1937025" cy="1943194"/>
          </a:xfrm>
          <a:prstGeom prst="rect">
            <a:avLst/>
          </a:prstGeom>
          <a:noFill/>
          <a:ln>
            <a:noFill/>
          </a:ln>
        </p:spPr>
      </p:pic>
      <p:sp>
        <p:nvSpPr>
          <p:cNvPr id="292" name="Google Shape;292;p28"/>
          <p:cNvSpPr/>
          <p:nvPr/>
        </p:nvSpPr>
        <p:spPr>
          <a:xfrm rot="3575544">
            <a:off x="10176368" y="3346456"/>
            <a:ext cx="1248731" cy="570167"/>
          </a:xfrm>
          <a:custGeom>
            <a:rect b="b" l="l" r="r" t="t"/>
            <a:pathLst>
              <a:path extrusionOk="0" h="22807" w="89747">
                <a:moveTo>
                  <a:pt x="0" y="5874"/>
                </a:moveTo>
                <a:cubicBezTo>
                  <a:pt x="8326" y="5027"/>
                  <a:pt x="34995" y="-2028"/>
                  <a:pt x="49953" y="794"/>
                </a:cubicBezTo>
                <a:cubicBezTo>
                  <a:pt x="64911" y="3616"/>
                  <a:pt x="83115" y="19138"/>
                  <a:pt x="89747" y="22807"/>
                </a:cubicBezTo>
              </a:path>
            </a:pathLst>
          </a:custGeom>
          <a:noFill/>
          <a:ln cap="flat" cmpd="sng" w="28575">
            <a:solidFill>
              <a:schemeClr val="dk1"/>
            </a:solidFill>
            <a:prstDash val="solid"/>
            <a:round/>
            <a:headEnd len="med" w="med" type="none"/>
            <a:tailEnd len="med" w="med" type="triangle"/>
          </a:ln>
        </p:spPr>
      </p:sp>
      <p:sp>
        <p:nvSpPr>
          <p:cNvPr id="293" name="Google Shape;293;p28"/>
          <p:cNvSpPr txBox="1"/>
          <p:nvPr/>
        </p:nvSpPr>
        <p:spPr>
          <a:xfrm>
            <a:off x="9626075" y="6341525"/>
            <a:ext cx="220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Summer 2020 internship</a:t>
            </a:r>
            <a:endParaRPr/>
          </a:p>
        </p:txBody>
      </p:sp>
      <p:pic>
        <p:nvPicPr>
          <p:cNvPr id="294" name="Google Shape;294;p28"/>
          <p:cNvPicPr preferRelativeResize="0"/>
          <p:nvPr/>
        </p:nvPicPr>
        <p:blipFill>
          <a:blip r:embed="rId8">
            <a:alphaModFix/>
          </a:blip>
          <a:stretch>
            <a:fillRect/>
          </a:stretch>
        </p:blipFill>
        <p:spPr>
          <a:xfrm>
            <a:off x="3227819" y="1658427"/>
            <a:ext cx="5736356" cy="5255651"/>
          </a:xfrm>
          <a:prstGeom prst="rect">
            <a:avLst/>
          </a:prstGeom>
          <a:noFill/>
          <a:ln>
            <a:noFill/>
          </a:ln>
        </p:spPr>
      </p:pic>
      <p:pic>
        <p:nvPicPr>
          <p:cNvPr id="295" name="Google Shape;295;p28"/>
          <p:cNvPicPr preferRelativeResize="0"/>
          <p:nvPr/>
        </p:nvPicPr>
        <p:blipFill>
          <a:blip r:embed="rId9">
            <a:alphaModFix/>
          </a:blip>
          <a:stretch>
            <a:fillRect/>
          </a:stretch>
        </p:blipFill>
        <p:spPr>
          <a:xfrm>
            <a:off x="1412050" y="3084775"/>
            <a:ext cx="9367900" cy="1529200"/>
          </a:xfrm>
          <a:prstGeom prst="rect">
            <a:avLst/>
          </a:prstGeom>
          <a:noFill/>
          <a:ln cap="flat" cmpd="sng" w="9525">
            <a:solidFill>
              <a:srgbClr val="000000"/>
            </a:solidFill>
            <a:prstDash val="solid"/>
            <a:round/>
            <a:headEnd len="sm" w="sm" type="none"/>
            <a:tailEnd len="sm" w="sm" type="none"/>
          </a:ln>
        </p:spPr>
      </p:pic>
      <p:sp>
        <p:nvSpPr>
          <p:cNvPr id="296" name="Google Shape;296;p28"/>
          <p:cNvSpPr txBox="1"/>
          <p:nvPr/>
        </p:nvSpPr>
        <p:spPr>
          <a:xfrm>
            <a:off x="4724400" y="1550975"/>
            <a:ext cx="2743200" cy="4802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0">
                <a:solidFill>
                  <a:srgbClr val="00FF00"/>
                </a:solidFill>
              </a:rPr>
              <a:t>$</a:t>
            </a:r>
            <a:endParaRPr sz="30000">
              <a:solidFill>
                <a:srgbClr val="00FF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800"/>
                                        <p:tgtEl>
                                          <p:spTgt spid="296"/>
                                        </p:tgtEl>
                                      </p:cBhvr>
                                    </p:animEffect>
                                  </p:childTnLst>
                                </p:cTn>
                              </p:par>
                              <p:par>
                                <p:cTn fill="hold" nodeType="withEffect" presetClass="emph" presetID="8" presetSubtype="0">
                                  <p:stCondLst>
                                    <p:cond delay="0"/>
                                  </p:stCondLst>
                                  <p:childTnLst>
                                    <p:animRot by="-21600000">
                                      <p:cBhvr>
                                        <p:cTn dur="1000" fill="hold"/>
                                        <p:tgtEl>
                                          <p:spTgt spid="296"/>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9"/>
          <p:cNvSpPr txBox="1"/>
          <p:nvPr>
            <p:ph type="title"/>
          </p:nvPr>
        </p:nvSpPr>
        <p:spPr>
          <a:xfrm>
            <a:off x="2328422" y="457813"/>
            <a:ext cx="9618300" cy="646500"/>
          </a:xfrm>
          <a:prstGeom prst="rect">
            <a:avLst/>
          </a:prstGeom>
        </p:spPr>
        <p:txBody>
          <a:bodyPr anchorCtr="0" anchor="ctr" bIns="45700" lIns="91425" spcFirstLastPara="1" rIns="91425" wrap="square" tIns="45700">
            <a:spAutoFit/>
          </a:bodyPr>
          <a:lstStyle/>
          <a:p>
            <a:pPr indent="0" lvl="0" marL="0" rtl="0" algn="l">
              <a:spcBef>
                <a:spcPts val="0"/>
              </a:spcBef>
              <a:spcAft>
                <a:spcPts val="0"/>
              </a:spcAft>
              <a:buNone/>
            </a:pPr>
            <a:r>
              <a:rPr lang="en-US"/>
              <a:t>Stratosphere is Mars analog environment</a:t>
            </a:r>
            <a:endParaRPr/>
          </a:p>
        </p:txBody>
      </p:sp>
      <p:sp>
        <p:nvSpPr>
          <p:cNvPr id="303" name="Google Shape;303;p29"/>
          <p:cNvSpPr txBox="1"/>
          <p:nvPr>
            <p:ph idx="12" type="sldNum"/>
          </p:nvPr>
        </p:nvSpPr>
        <p:spPr>
          <a:xfrm>
            <a:off x="9355319" y="6449233"/>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aphicFrame>
        <p:nvGraphicFramePr>
          <p:cNvPr id="304" name="Google Shape;304;p29"/>
          <p:cNvGraphicFramePr/>
          <p:nvPr/>
        </p:nvGraphicFramePr>
        <p:xfrm>
          <a:off x="1621806" y="2095247"/>
          <a:ext cx="3000000" cy="3000000"/>
        </p:xfrm>
        <a:graphic>
          <a:graphicData uri="http://schemas.openxmlformats.org/drawingml/2006/table">
            <a:tbl>
              <a:tblPr>
                <a:noFill/>
                <a:tableStyleId>{569F68AF-F2C6-4D93-B7C0-ADD6F43E6086}</a:tableStyleId>
              </a:tblPr>
              <a:tblGrid>
                <a:gridCol w="1637975"/>
                <a:gridCol w="2300075"/>
                <a:gridCol w="2300075"/>
                <a:gridCol w="2300075"/>
              </a:tblGrid>
              <a:tr h="1228500">
                <a:tc>
                  <a:txBody>
                    <a:bodyPr/>
                    <a:lstStyle/>
                    <a:p>
                      <a:pPr indent="0" lvl="0" marL="0" marR="0" rtl="0" algn="ctr">
                        <a:spcBef>
                          <a:spcPts val="0"/>
                        </a:spcBef>
                        <a:spcAft>
                          <a:spcPts val="0"/>
                        </a:spcAft>
                        <a:buClr>
                          <a:schemeClr val="dk1"/>
                        </a:buClr>
                        <a:buSzPts val="1800"/>
                        <a:buFont typeface="Calibri"/>
                        <a:buNone/>
                      </a:pPr>
                      <a:r>
                        <a:t/>
                      </a:r>
                      <a:endParaRPr sz="1800" u="none" cap="none" strike="noStrike"/>
                    </a:p>
                    <a:p>
                      <a:pPr indent="0" lvl="0" marL="0" marR="0" rtl="0" algn="ctr">
                        <a:spcBef>
                          <a:spcPts val="0"/>
                        </a:spcBef>
                        <a:spcAft>
                          <a:spcPts val="0"/>
                        </a:spcAft>
                        <a:buClr>
                          <a:schemeClr val="dk1"/>
                        </a:buClr>
                        <a:buSzPts val="1800"/>
                        <a:buFont typeface="Calibri"/>
                        <a:buNone/>
                      </a:pPr>
                      <a:r>
                        <a:t/>
                      </a:r>
                      <a:endParaRPr sz="1800" u="none" cap="none" strike="noStrike"/>
                    </a:p>
                    <a:p>
                      <a:pPr indent="0" lvl="0" marL="0" marR="0" rtl="0" algn="ctr">
                        <a:spcBef>
                          <a:spcPts val="0"/>
                        </a:spcBef>
                        <a:spcAft>
                          <a:spcPts val="0"/>
                        </a:spcAft>
                        <a:buClr>
                          <a:schemeClr val="dk1"/>
                        </a:buClr>
                        <a:buSzPts val="1800"/>
                        <a:buFont typeface="Calibri"/>
                        <a:buNone/>
                      </a:pPr>
                      <a:r>
                        <a:rPr lang="en-US" sz="1800" u="none" cap="none" strike="noStrike"/>
                        <a:t>Location</a:t>
                      </a:r>
                      <a:endParaRPr sz="1800" u="none" cap="none" strike="noStrike"/>
                    </a:p>
                  </a:txBody>
                  <a:tcPr marT="45725" marB="45725" marR="91450" marL="91450">
                    <a:solidFill>
                      <a:srgbClr val="FF954E"/>
                    </a:solidFill>
                  </a:tcPr>
                </a:tc>
                <a:tc>
                  <a:txBody>
                    <a:bodyPr/>
                    <a:lstStyle/>
                    <a:p>
                      <a:pPr indent="0" lvl="0" marL="0" marR="0" rtl="0" algn="ctr">
                        <a:spcBef>
                          <a:spcPts val="0"/>
                        </a:spcBef>
                        <a:spcAft>
                          <a:spcPts val="0"/>
                        </a:spcAft>
                        <a:buClr>
                          <a:schemeClr val="dk1"/>
                        </a:buClr>
                        <a:buSzPts val="2800"/>
                        <a:buFont typeface="Calibri"/>
                        <a:buNone/>
                      </a:pPr>
                      <a:r>
                        <a:rPr lang="en-US" sz="2800" u="none" cap="none" strike="noStrike"/>
                        <a:t>Earth: </a:t>
                      </a:r>
                      <a:endParaRPr sz="1800" u="none" cap="none" strike="noStrike"/>
                    </a:p>
                    <a:p>
                      <a:pPr indent="0" lvl="0" marL="0" marR="0" rtl="0" algn="ctr">
                        <a:spcBef>
                          <a:spcPts val="0"/>
                        </a:spcBef>
                        <a:spcAft>
                          <a:spcPts val="0"/>
                        </a:spcAft>
                        <a:buClr>
                          <a:schemeClr val="dk1"/>
                        </a:buClr>
                        <a:buSzPts val="2800"/>
                        <a:buFont typeface="Calibri"/>
                        <a:buNone/>
                      </a:pPr>
                      <a:r>
                        <a:rPr lang="en-US" sz="2800" u="none" cap="none" strike="noStrike"/>
                        <a:t>New Mexico</a:t>
                      </a:r>
                      <a:endParaRPr sz="1800" u="none" cap="none" strike="noStrike"/>
                    </a:p>
                  </a:txBody>
                  <a:tcPr marT="45725" marB="45725" marR="91450" marL="91450" anchor="ctr">
                    <a:solidFill>
                      <a:srgbClr val="76923C"/>
                    </a:solidFill>
                  </a:tcPr>
                </a:tc>
                <a:tc>
                  <a:txBody>
                    <a:bodyPr/>
                    <a:lstStyle/>
                    <a:p>
                      <a:pPr indent="0" lvl="0" marL="0" marR="0" rtl="0" algn="ctr">
                        <a:spcBef>
                          <a:spcPts val="0"/>
                        </a:spcBef>
                        <a:spcAft>
                          <a:spcPts val="0"/>
                        </a:spcAft>
                        <a:buClr>
                          <a:schemeClr val="dk1"/>
                        </a:buClr>
                        <a:buSzPts val="2800"/>
                        <a:buFont typeface="Calibri"/>
                        <a:buNone/>
                      </a:pPr>
                      <a:r>
                        <a:rPr lang="en-US" sz="2800" u="none" cap="none" strike="noStrike"/>
                        <a:t>Swift: </a:t>
                      </a:r>
                      <a:endParaRPr sz="1800" u="none" cap="none" strike="noStrike"/>
                    </a:p>
                    <a:p>
                      <a:pPr indent="0" lvl="0" marL="0" marR="0" rtl="0" algn="ctr">
                        <a:spcBef>
                          <a:spcPts val="0"/>
                        </a:spcBef>
                        <a:spcAft>
                          <a:spcPts val="0"/>
                        </a:spcAft>
                        <a:buClr>
                          <a:schemeClr val="dk1"/>
                        </a:buClr>
                        <a:buSzPts val="2800"/>
                        <a:buFont typeface="Calibri"/>
                        <a:buNone/>
                      </a:pPr>
                      <a:r>
                        <a:rPr lang="en-US" sz="2800" u="none" cap="none" strike="noStrike"/>
                        <a:t>stratosphere</a:t>
                      </a:r>
                      <a:endParaRPr sz="1800" u="none" cap="none" strike="noStrike"/>
                    </a:p>
                  </a:txBody>
                  <a:tcPr marT="45725" marB="45725" marR="91450" marL="91450" anchor="ctr">
                    <a:solidFill>
                      <a:srgbClr val="366092"/>
                    </a:solidFill>
                  </a:tcPr>
                </a:tc>
                <a:tc>
                  <a:txBody>
                    <a:bodyPr/>
                    <a:lstStyle/>
                    <a:p>
                      <a:pPr indent="0" lvl="0" marL="0" marR="0" rtl="0" algn="ctr">
                        <a:spcBef>
                          <a:spcPts val="0"/>
                        </a:spcBef>
                        <a:spcAft>
                          <a:spcPts val="0"/>
                        </a:spcAft>
                        <a:buClr>
                          <a:schemeClr val="dk1"/>
                        </a:buClr>
                        <a:buSzPts val="2800"/>
                        <a:buFont typeface="Calibri"/>
                        <a:buNone/>
                      </a:pPr>
                      <a:r>
                        <a:rPr lang="en-US" sz="2800" u="none" cap="none" strike="noStrike"/>
                        <a:t>Mars: </a:t>
                      </a:r>
                      <a:endParaRPr sz="1800" u="none" cap="none" strike="noStrike"/>
                    </a:p>
                    <a:p>
                      <a:pPr indent="0" lvl="0" marL="0" marR="0" rtl="0" algn="ctr">
                        <a:spcBef>
                          <a:spcPts val="0"/>
                        </a:spcBef>
                        <a:spcAft>
                          <a:spcPts val="0"/>
                        </a:spcAft>
                        <a:buClr>
                          <a:schemeClr val="dk1"/>
                        </a:buClr>
                        <a:buSzPts val="2800"/>
                        <a:buFont typeface="Calibri"/>
                        <a:buNone/>
                      </a:pPr>
                      <a:r>
                        <a:rPr lang="en-US" sz="2800" u="none" cap="none" strike="noStrike"/>
                        <a:t>Gale crater</a:t>
                      </a:r>
                      <a:endParaRPr sz="1800" u="none" cap="none" strike="noStrike"/>
                    </a:p>
                  </a:txBody>
                  <a:tcPr marT="45725" marB="45725" marR="91450" marL="91450" anchor="ctr">
                    <a:solidFill>
                      <a:srgbClr val="E36C09"/>
                    </a:solidFill>
                  </a:tcPr>
                </a:tc>
              </a:tr>
              <a:tr h="767450">
                <a:tc>
                  <a:txBody>
                    <a:bodyPr/>
                    <a:lstStyle/>
                    <a:p>
                      <a:pPr indent="0" lvl="0" marL="0" marR="0" rtl="0" algn="ctr">
                        <a:spcBef>
                          <a:spcPts val="0"/>
                        </a:spcBef>
                        <a:spcAft>
                          <a:spcPts val="0"/>
                        </a:spcAft>
                        <a:buClr>
                          <a:schemeClr val="dk1"/>
                        </a:buClr>
                        <a:buSzPts val="1800"/>
                        <a:buFont typeface="Calibri"/>
                        <a:buNone/>
                      </a:pPr>
                      <a:r>
                        <a:rPr lang="en-US" sz="1800" u="none" cap="none" strike="noStrike"/>
                        <a:t>Temperature (</a:t>
                      </a:r>
                      <a:r>
                        <a:rPr baseline="30000" lang="en-US" sz="1800" u="none" cap="none" strike="noStrike"/>
                        <a:t>o</a:t>
                      </a:r>
                      <a:r>
                        <a:rPr lang="en-US" sz="1800" u="none" cap="none" strike="noStrike"/>
                        <a:t>C)</a:t>
                      </a:r>
                      <a:endParaRPr sz="1800" u="none" cap="none" strike="noStrike"/>
                    </a:p>
                  </a:txBody>
                  <a:tcPr marT="45725" marB="45725" marR="91450" marL="91450" anchor="ctr">
                    <a:solidFill>
                      <a:srgbClr val="FF954E"/>
                    </a:solidFill>
                  </a:tcPr>
                </a:tc>
                <a:tc>
                  <a:txBody>
                    <a:bodyPr/>
                    <a:lstStyle/>
                    <a:p>
                      <a:pPr indent="0" lvl="0" marL="0" marR="0" rtl="0" algn="ctr">
                        <a:spcBef>
                          <a:spcPts val="0"/>
                        </a:spcBef>
                        <a:spcAft>
                          <a:spcPts val="0"/>
                        </a:spcAft>
                        <a:buClr>
                          <a:schemeClr val="dk1"/>
                        </a:buClr>
                        <a:buSzPts val="3200"/>
                        <a:buFont typeface="Calibri"/>
                        <a:buNone/>
                      </a:pPr>
                      <a:r>
                        <a:rPr lang="en-US" sz="3200" u="none" cap="none" strike="noStrike"/>
                        <a:t>-4 to +35</a:t>
                      </a:r>
                      <a:endParaRPr sz="1800" u="none" cap="none" strike="noStrike"/>
                    </a:p>
                  </a:txBody>
                  <a:tcPr marT="45725" marB="45725" marR="91450" marL="91450" anchor="ctr">
                    <a:solidFill>
                      <a:srgbClr val="C2D59B"/>
                    </a:solidFill>
                  </a:tcPr>
                </a:tc>
                <a:tc>
                  <a:txBody>
                    <a:bodyPr/>
                    <a:lstStyle/>
                    <a:p>
                      <a:pPr indent="0" lvl="0" marL="0" marR="0" rtl="0" algn="ctr">
                        <a:spcBef>
                          <a:spcPts val="0"/>
                        </a:spcBef>
                        <a:spcAft>
                          <a:spcPts val="0"/>
                        </a:spcAft>
                        <a:buClr>
                          <a:schemeClr val="dk1"/>
                        </a:buClr>
                        <a:buSzPts val="3200"/>
                        <a:buFont typeface="Calibri"/>
                        <a:buNone/>
                      </a:pPr>
                      <a:r>
                        <a:rPr lang="en-US" sz="3200" u="none" cap="none" strike="noStrike"/>
                        <a:t>-80 to </a:t>
                      </a:r>
                      <a:r>
                        <a:rPr lang="en-US" sz="3200"/>
                        <a:t>+20</a:t>
                      </a:r>
                      <a:endParaRPr sz="1800" u="none" cap="none" strike="noStrike"/>
                    </a:p>
                  </a:txBody>
                  <a:tcPr marT="45725" marB="45725" marR="91450" marL="91450" anchor="ctr">
                    <a:solidFill>
                      <a:srgbClr val="93B3D7"/>
                    </a:solidFill>
                  </a:tcPr>
                </a:tc>
                <a:tc>
                  <a:txBody>
                    <a:bodyPr/>
                    <a:lstStyle/>
                    <a:p>
                      <a:pPr indent="0" lvl="0" marL="0" marR="0" rtl="0" algn="ctr">
                        <a:spcBef>
                          <a:spcPts val="0"/>
                        </a:spcBef>
                        <a:spcAft>
                          <a:spcPts val="0"/>
                        </a:spcAft>
                        <a:buClr>
                          <a:schemeClr val="dk1"/>
                        </a:buClr>
                        <a:buSzPts val="3200"/>
                        <a:buFont typeface="Calibri"/>
                        <a:buNone/>
                      </a:pPr>
                      <a:r>
                        <a:rPr lang="en-US" sz="3200" u="none" cap="none" strike="noStrike"/>
                        <a:t>-7</a:t>
                      </a:r>
                      <a:r>
                        <a:rPr lang="en-US" sz="3200"/>
                        <a:t>0</a:t>
                      </a:r>
                      <a:r>
                        <a:rPr lang="en-US" sz="3200" u="none" cap="none" strike="noStrike"/>
                        <a:t> to </a:t>
                      </a:r>
                      <a:r>
                        <a:rPr lang="en-US" sz="3200"/>
                        <a:t>+</a:t>
                      </a:r>
                      <a:r>
                        <a:rPr lang="en-US" sz="3200"/>
                        <a:t>20</a:t>
                      </a:r>
                      <a:endParaRPr sz="1800" u="none" cap="none" strike="noStrike"/>
                    </a:p>
                  </a:txBody>
                  <a:tcPr marT="45725" marB="45725" marR="91450" marL="91450" anchor="ctr">
                    <a:solidFill>
                      <a:srgbClr val="FABF8E"/>
                    </a:solidFill>
                  </a:tcPr>
                </a:tc>
              </a:tr>
              <a:tr h="767450">
                <a:tc>
                  <a:txBody>
                    <a:bodyPr/>
                    <a:lstStyle/>
                    <a:p>
                      <a:pPr indent="0" lvl="0" marL="0" marR="0" rtl="0" algn="ctr">
                        <a:spcBef>
                          <a:spcPts val="0"/>
                        </a:spcBef>
                        <a:spcAft>
                          <a:spcPts val="0"/>
                        </a:spcAft>
                        <a:buClr>
                          <a:schemeClr val="dk1"/>
                        </a:buClr>
                        <a:buSzPts val="1800"/>
                        <a:buFont typeface="Calibri"/>
                        <a:buNone/>
                      </a:pPr>
                      <a:r>
                        <a:rPr lang="en-US" sz="1800" u="none" cap="none" strike="noStrike"/>
                        <a:t>Pressure </a:t>
                      </a:r>
                      <a:endParaRPr sz="1800" u="none" cap="none" strike="noStrike"/>
                    </a:p>
                    <a:p>
                      <a:pPr indent="0" lvl="0" marL="0" marR="0" rtl="0" algn="ctr">
                        <a:spcBef>
                          <a:spcPts val="0"/>
                        </a:spcBef>
                        <a:spcAft>
                          <a:spcPts val="0"/>
                        </a:spcAft>
                        <a:buClr>
                          <a:schemeClr val="dk1"/>
                        </a:buClr>
                        <a:buSzPts val="1800"/>
                        <a:buFont typeface="Calibri"/>
                        <a:buNone/>
                      </a:pPr>
                      <a:r>
                        <a:rPr lang="en-US" sz="1800" u="none" cap="none" strike="noStrike"/>
                        <a:t>(kPa)</a:t>
                      </a:r>
                      <a:endParaRPr sz="1800" u="none" cap="none" strike="noStrike"/>
                    </a:p>
                  </a:txBody>
                  <a:tcPr marT="45725" marB="45725" marR="91450" marL="91450" anchor="ctr">
                    <a:solidFill>
                      <a:srgbClr val="FF954E"/>
                    </a:solidFill>
                  </a:tcPr>
                </a:tc>
                <a:tc>
                  <a:txBody>
                    <a:bodyPr/>
                    <a:lstStyle/>
                    <a:p>
                      <a:pPr indent="0" lvl="0" marL="0" marR="0" rtl="0" algn="ctr">
                        <a:spcBef>
                          <a:spcPts val="0"/>
                        </a:spcBef>
                        <a:spcAft>
                          <a:spcPts val="0"/>
                        </a:spcAft>
                        <a:buClr>
                          <a:schemeClr val="dk1"/>
                        </a:buClr>
                        <a:buSzPts val="3200"/>
                        <a:buFont typeface="Calibri"/>
                        <a:buNone/>
                      </a:pPr>
                      <a:r>
                        <a:rPr lang="en-US" sz="3200" u="none" cap="none" strike="noStrike"/>
                        <a:t>100</a:t>
                      </a:r>
                      <a:endParaRPr sz="1800" u="none" cap="none" strike="noStrike"/>
                    </a:p>
                  </a:txBody>
                  <a:tcPr marT="45725" marB="45725" marR="91450" marL="91450" anchor="ctr">
                    <a:solidFill>
                      <a:srgbClr val="D6E3BC"/>
                    </a:solidFill>
                  </a:tcPr>
                </a:tc>
                <a:tc>
                  <a:txBody>
                    <a:bodyPr/>
                    <a:lstStyle/>
                    <a:p>
                      <a:pPr indent="0" lvl="0" marL="0" marR="0" rtl="0" algn="ctr">
                        <a:spcBef>
                          <a:spcPts val="0"/>
                        </a:spcBef>
                        <a:spcAft>
                          <a:spcPts val="0"/>
                        </a:spcAft>
                        <a:buClr>
                          <a:schemeClr val="dk1"/>
                        </a:buClr>
                        <a:buSzPts val="3200"/>
                        <a:buFont typeface="Calibri"/>
                        <a:buNone/>
                      </a:pPr>
                      <a:r>
                        <a:rPr lang="en-US" sz="3200" u="none" cap="none" strike="noStrike"/>
                        <a:t>4 to</a:t>
                      </a:r>
                      <a:r>
                        <a:rPr lang="en-US" sz="3200"/>
                        <a:t> </a:t>
                      </a:r>
                      <a:r>
                        <a:rPr lang="en-US" sz="3200" u="none" cap="none" strike="noStrike"/>
                        <a:t>10</a:t>
                      </a:r>
                      <a:endParaRPr sz="1800" u="none" cap="none" strike="noStrike"/>
                    </a:p>
                  </a:txBody>
                  <a:tcPr marT="45725" marB="45725" marR="91450" marL="91450" anchor="ctr">
                    <a:solidFill>
                      <a:srgbClr val="B7CCE4"/>
                    </a:solidFill>
                  </a:tcPr>
                </a:tc>
                <a:tc>
                  <a:txBody>
                    <a:bodyPr/>
                    <a:lstStyle/>
                    <a:p>
                      <a:pPr indent="0" lvl="0" marL="0" marR="0" rtl="0" algn="ctr">
                        <a:spcBef>
                          <a:spcPts val="0"/>
                        </a:spcBef>
                        <a:spcAft>
                          <a:spcPts val="0"/>
                        </a:spcAft>
                        <a:buClr>
                          <a:schemeClr val="dk1"/>
                        </a:buClr>
                        <a:buSzPts val="3200"/>
                        <a:buFont typeface="Calibri"/>
                        <a:buNone/>
                      </a:pPr>
                      <a:r>
                        <a:rPr lang="en-US" sz="3200" u="none" cap="none" strike="noStrike"/>
                        <a:t>1</a:t>
                      </a:r>
                      <a:endParaRPr sz="1800" u="none" cap="none" strike="noStrike"/>
                    </a:p>
                  </a:txBody>
                  <a:tcPr marT="45725" marB="45725" marR="91450" marL="91450" anchor="ctr">
                    <a:solidFill>
                      <a:srgbClr val="FBD4B4"/>
                    </a:solidFill>
                  </a:tcPr>
                </a:tc>
              </a:tr>
              <a:tr h="767450">
                <a:tc>
                  <a:txBody>
                    <a:bodyPr/>
                    <a:lstStyle/>
                    <a:p>
                      <a:pPr indent="0" lvl="0" marL="0" marR="0" rtl="0" algn="ctr">
                        <a:spcBef>
                          <a:spcPts val="0"/>
                        </a:spcBef>
                        <a:spcAft>
                          <a:spcPts val="0"/>
                        </a:spcAft>
                        <a:buClr>
                          <a:schemeClr val="dk1"/>
                        </a:buClr>
                        <a:buSzPts val="1800"/>
                        <a:buFont typeface="Calibri"/>
                        <a:buNone/>
                      </a:pPr>
                      <a:r>
                        <a:rPr lang="en-US" sz="1800"/>
                        <a:t>Ionizing r</a:t>
                      </a:r>
                      <a:r>
                        <a:rPr lang="en-US" sz="1800" u="none" cap="none" strike="noStrike"/>
                        <a:t>adiation (mGy)</a:t>
                      </a:r>
                      <a:endParaRPr sz="1800" u="none" cap="none" strike="noStrike"/>
                    </a:p>
                  </a:txBody>
                  <a:tcPr marT="45725" marB="45725" marR="91450" marL="91450" anchor="ctr">
                    <a:solidFill>
                      <a:srgbClr val="FF954E"/>
                    </a:solidFill>
                  </a:tcPr>
                </a:tc>
                <a:tc>
                  <a:txBody>
                    <a:bodyPr/>
                    <a:lstStyle/>
                    <a:p>
                      <a:pPr indent="0" lvl="0" marL="0" marR="0" rtl="0" algn="ctr">
                        <a:spcBef>
                          <a:spcPts val="0"/>
                        </a:spcBef>
                        <a:spcAft>
                          <a:spcPts val="0"/>
                        </a:spcAft>
                        <a:buClr>
                          <a:schemeClr val="dk1"/>
                        </a:buClr>
                        <a:buSzPts val="3200"/>
                        <a:buFont typeface="Calibri"/>
                        <a:buNone/>
                      </a:pPr>
                      <a:r>
                        <a:rPr lang="en-US" sz="3200" u="none" cap="none" strike="noStrike"/>
                        <a:t>0.08</a:t>
                      </a:r>
                      <a:endParaRPr sz="1800" u="none" cap="none" strike="noStrike"/>
                    </a:p>
                  </a:txBody>
                  <a:tcPr marT="45725" marB="45725" marR="91450" marL="91450" anchor="ctr">
                    <a:solidFill>
                      <a:srgbClr val="EAF1DD"/>
                    </a:solidFill>
                  </a:tcPr>
                </a:tc>
                <a:tc>
                  <a:txBody>
                    <a:bodyPr/>
                    <a:lstStyle/>
                    <a:p>
                      <a:pPr indent="0" lvl="0" marL="0" marR="0" rtl="0" algn="ctr">
                        <a:spcBef>
                          <a:spcPts val="0"/>
                        </a:spcBef>
                        <a:spcAft>
                          <a:spcPts val="0"/>
                        </a:spcAft>
                        <a:buClr>
                          <a:schemeClr val="dk1"/>
                        </a:buClr>
                        <a:buSzPts val="3200"/>
                        <a:buFont typeface="Calibri"/>
                        <a:buNone/>
                      </a:pPr>
                      <a:r>
                        <a:rPr lang="en-US" sz="3200" u="none" cap="none" strike="noStrike"/>
                        <a:t>1.8</a:t>
                      </a:r>
                      <a:endParaRPr sz="1800" u="none" cap="none" strike="noStrike"/>
                    </a:p>
                  </a:txBody>
                  <a:tcPr marT="45725" marB="45725" marR="91450" marL="91450" anchor="ctr">
                    <a:solidFill>
                      <a:srgbClr val="DAE5F1"/>
                    </a:solidFill>
                  </a:tcPr>
                </a:tc>
                <a:tc>
                  <a:txBody>
                    <a:bodyPr/>
                    <a:lstStyle/>
                    <a:p>
                      <a:pPr indent="0" lvl="0" marL="0" marR="0" rtl="0" algn="ctr">
                        <a:spcBef>
                          <a:spcPts val="0"/>
                        </a:spcBef>
                        <a:spcAft>
                          <a:spcPts val="0"/>
                        </a:spcAft>
                        <a:buClr>
                          <a:schemeClr val="dk1"/>
                        </a:buClr>
                        <a:buSzPts val="3200"/>
                        <a:buFont typeface="Calibri"/>
                        <a:buNone/>
                      </a:pPr>
                      <a:r>
                        <a:rPr lang="en-US" sz="3200" u="none" cap="none" strike="noStrike"/>
                        <a:t>3.1</a:t>
                      </a:r>
                      <a:endParaRPr sz="1800" u="none" cap="none" strike="noStrike"/>
                    </a:p>
                  </a:txBody>
                  <a:tcPr marT="45725" marB="45725" marR="91450" marL="91450" anchor="ctr">
                    <a:solidFill>
                      <a:srgbClr val="FDE9D8"/>
                    </a:solidFill>
                  </a:tcPr>
                </a:tc>
              </a:tr>
              <a:tr h="767450">
                <a:tc>
                  <a:txBody>
                    <a:bodyPr/>
                    <a:lstStyle/>
                    <a:p>
                      <a:pPr indent="0" lvl="0" marL="0" marR="0" rtl="0" algn="ctr">
                        <a:spcBef>
                          <a:spcPts val="0"/>
                        </a:spcBef>
                        <a:spcAft>
                          <a:spcPts val="0"/>
                        </a:spcAft>
                        <a:buNone/>
                      </a:pPr>
                      <a:r>
                        <a:rPr lang="en-US" sz="1800"/>
                        <a:t>UV (mW/cm</a:t>
                      </a:r>
                      <a:r>
                        <a:rPr baseline="30000" lang="en-US" sz="1800"/>
                        <a:t>2</a:t>
                      </a:r>
                      <a:r>
                        <a:rPr lang="en-US" sz="1800"/>
                        <a:t>)</a:t>
                      </a:r>
                      <a:endParaRPr sz="1800" u="none" cap="none" strike="noStrike"/>
                    </a:p>
                  </a:txBody>
                  <a:tcPr marT="45725" marB="45725" marR="91450" marL="91450" anchor="ctr">
                    <a:solidFill>
                      <a:srgbClr val="FF954E"/>
                    </a:solidFill>
                  </a:tcPr>
                </a:tc>
                <a:tc>
                  <a:txBody>
                    <a:bodyPr/>
                    <a:lstStyle/>
                    <a:p>
                      <a:pPr indent="0" lvl="0" marL="0" marR="0" rtl="0" algn="ctr">
                        <a:spcBef>
                          <a:spcPts val="0"/>
                        </a:spcBef>
                        <a:spcAft>
                          <a:spcPts val="0"/>
                        </a:spcAft>
                        <a:buNone/>
                      </a:pPr>
                      <a:r>
                        <a:rPr lang="en-US" sz="3200"/>
                        <a:t>Low</a:t>
                      </a:r>
                      <a:endParaRPr sz="3200" u="none" cap="none" strike="noStrike"/>
                    </a:p>
                  </a:txBody>
                  <a:tcPr marT="45725" marB="45725" marR="91450" marL="91450" anchor="ctr">
                    <a:solidFill>
                      <a:srgbClr val="EAF1DD"/>
                    </a:solidFill>
                  </a:tcPr>
                </a:tc>
                <a:tc>
                  <a:txBody>
                    <a:bodyPr/>
                    <a:lstStyle/>
                    <a:p>
                      <a:pPr indent="0" lvl="0" marL="0" marR="0" rtl="0" algn="ctr">
                        <a:spcBef>
                          <a:spcPts val="0"/>
                        </a:spcBef>
                        <a:spcAft>
                          <a:spcPts val="0"/>
                        </a:spcAft>
                        <a:buNone/>
                      </a:pPr>
                      <a:r>
                        <a:rPr lang="en-US" sz="3200"/>
                        <a:t>6</a:t>
                      </a:r>
                      <a:endParaRPr sz="3200" u="none" cap="none" strike="noStrike"/>
                    </a:p>
                  </a:txBody>
                  <a:tcPr marT="45725" marB="45725" marR="91450" marL="91450" anchor="ctr">
                    <a:solidFill>
                      <a:srgbClr val="DAE5F1"/>
                    </a:solidFill>
                  </a:tcPr>
                </a:tc>
                <a:tc>
                  <a:txBody>
                    <a:bodyPr/>
                    <a:lstStyle/>
                    <a:p>
                      <a:pPr indent="0" lvl="0" marL="0" marR="0" rtl="0" algn="ctr">
                        <a:spcBef>
                          <a:spcPts val="0"/>
                        </a:spcBef>
                        <a:spcAft>
                          <a:spcPts val="0"/>
                        </a:spcAft>
                        <a:buNone/>
                      </a:pPr>
                      <a:r>
                        <a:rPr lang="en-US" sz="3200"/>
                        <a:t>5</a:t>
                      </a:r>
                      <a:endParaRPr sz="3200" u="none" cap="none" strike="noStrike"/>
                    </a:p>
                  </a:txBody>
                  <a:tcPr marT="45725" marB="45725" marR="91450" marL="91450" anchor="ctr">
                    <a:solidFill>
                      <a:srgbClr val="FDE9D8"/>
                    </a:solidFill>
                  </a:tcPr>
                </a:tc>
              </a:tr>
            </a:tbl>
          </a:graphicData>
        </a:graphic>
      </p:graphicFrame>
      <p:pic>
        <p:nvPicPr>
          <p:cNvPr id="305" name="Google Shape;305;p29"/>
          <p:cNvPicPr preferRelativeResize="0"/>
          <p:nvPr/>
        </p:nvPicPr>
        <p:blipFill rotWithShape="1">
          <a:blip r:embed="rId4">
            <a:alphaModFix/>
          </a:blip>
          <a:srcRect b="0" l="0" r="0" t="0"/>
          <a:stretch/>
        </p:blipFill>
        <p:spPr>
          <a:xfrm>
            <a:off x="9776387" y="4077265"/>
            <a:ext cx="2415600" cy="2415600"/>
          </a:xfrm>
          <a:prstGeom prst="flowChartConnector">
            <a:avLst/>
          </a:prstGeom>
          <a:noFill/>
          <a:ln>
            <a:noFill/>
          </a:ln>
        </p:spPr>
      </p:pic>
      <p:sp>
        <p:nvSpPr>
          <p:cNvPr id="306" name="Google Shape;306;p29"/>
          <p:cNvSpPr txBox="1"/>
          <p:nvPr>
            <p:ph idx="1" type="body"/>
          </p:nvPr>
        </p:nvSpPr>
        <p:spPr>
          <a:xfrm>
            <a:off x="2400299" y="1244875"/>
            <a:ext cx="7056000" cy="708000"/>
          </a:xfrm>
          <a:prstGeom prst="rect">
            <a:avLst/>
          </a:prstGeom>
        </p:spPr>
        <p:txBody>
          <a:bodyPr anchorCtr="0" anchor="t" bIns="45700" lIns="91425" spcFirstLastPara="1" rIns="91425" wrap="square" tIns="45700">
            <a:spAutoFit/>
          </a:bodyPr>
          <a:lstStyle/>
          <a:p>
            <a:pPr indent="0" lvl="0" marL="0" rtl="0" algn="l">
              <a:spcBef>
                <a:spcPts val="0"/>
              </a:spcBef>
              <a:spcAft>
                <a:spcPts val="0"/>
              </a:spcAft>
              <a:buNone/>
            </a:pPr>
            <a:r>
              <a:rPr b="0" lang="en-US"/>
              <a:t>Swift HALE UAS provides l</a:t>
            </a:r>
            <a:r>
              <a:rPr b="0" lang="en-US"/>
              <a:t>ong duration access to low dose radiation, replicating Mars conditions.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