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1915" autoAdjust="0"/>
  </p:normalViewPr>
  <p:slideViewPr>
    <p:cSldViewPr snapToGrid="0">
      <p:cViewPr varScale="1">
        <p:scale>
          <a:sx n="68" d="100"/>
          <a:sy n="68" d="100"/>
        </p:scale>
        <p:origin x="8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54B37-F812-40F4-B27D-F25C53278044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6A334-14EC-4768-A6A1-C2CA74B2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5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6A334-14EC-4768-A6A1-C2CA74B25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29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26A334-14EC-4768-A6A1-C2CA74B259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77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FEE558-28D1-4DC0-9628-5AEF3EFE11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49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859F-C3B2-43B5-9A34-6607C8F4B8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7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859F-C3B2-43B5-9A34-6607C8F4B8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48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859F-C3B2-43B5-9A34-6607C8F4B8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58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</a:t>
            </a:r>
            <a:r>
              <a:rPr lang="en-US" dirty="0" err="1" smtClean="0"/>
              <a:t>weblink</a:t>
            </a:r>
            <a:r>
              <a:rPr lang="en-US" dirty="0" smtClean="0"/>
              <a:t> – QR code!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2859F-C3B2-43B5-9A34-6607C8F4B8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90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FEE558-28D1-4DC0-9628-5AEF3EFE11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44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FEE558-28D1-4DC0-9628-5AEF3EFE11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96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663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820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632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iss062e140431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166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1118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iss062e140649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545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iss062e140375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524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012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2859F-C3B2-43B5-9A34-6607C8F4B8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970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FEE558-28D1-4DC0-9628-5AEF3EFE11E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988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8" descr="Back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1" y="0"/>
            <a:ext cx="12211051" cy="72032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Line 34"/>
          <p:cNvSpPr>
            <a:spLocks noChangeShapeType="1"/>
          </p:cNvSpPr>
          <p:nvPr/>
        </p:nvSpPr>
        <p:spPr bwMode="auto">
          <a:xfrm>
            <a:off x="0" y="1603375"/>
            <a:ext cx="7721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6" name="Line 35"/>
          <p:cNvSpPr>
            <a:spLocks noChangeShapeType="1"/>
          </p:cNvSpPr>
          <p:nvPr/>
        </p:nvSpPr>
        <p:spPr bwMode="auto">
          <a:xfrm>
            <a:off x="0" y="1835150"/>
            <a:ext cx="7416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0" y="2062166"/>
            <a:ext cx="7213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8" name="Line 37"/>
          <p:cNvSpPr>
            <a:spLocks noChangeShapeType="1"/>
          </p:cNvSpPr>
          <p:nvPr/>
        </p:nvSpPr>
        <p:spPr bwMode="auto">
          <a:xfrm>
            <a:off x="0" y="1371600"/>
            <a:ext cx="8026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9" name="Line 43"/>
          <p:cNvSpPr>
            <a:spLocks noChangeShapeType="1"/>
          </p:cNvSpPr>
          <p:nvPr/>
        </p:nvSpPr>
        <p:spPr bwMode="auto">
          <a:xfrm rot="16200000">
            <a:off x="5149851" y="6515100"/>
            <a:ext cx="6858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0" name="Line 44"/>
          <p:cNvSpPr>
            <a:spLocks noChangeShapeType="1"/>
          </p:cNvSpPr>
          <p:nvPr/>
        </p:nvSpPr>
        <p:spPr bwMode="auto">
          <a:xfrm rot="16200000">
            <a:off x="4773084" y="6438900"/>
            <a:ext cx="838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1" name="Line 45"/>
          <p:cNvSpPr>
            <a:spLocks noChangeShapeType="1"/>
          </p:cNvSpPr>
          <p:nvPr/>
        </p:nvSpPr>
        <p:spPr bwMode="auto">
          <a:xfrm rot="16200000">
            <a:off x="3477684" y="6057900"/>
            <a:ext cx="1600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 rot="16200000">
            <a:off x="3977217" y="6248400"/>
            <a:ext cx="1219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 rot="16200000">
            <a:off x="4396317" y="6362700"/>
            <a:ext cx="9906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4" name="Line 48"/>
          <p:cNvSpPr>
            <a:spLocks noChangeShapeType="1"/>
          </p:cNvSpPr>
          <p:nvPr/>
        </p:nvSpPr>
        <p:spPr bwMode="auto">
          <a:xfrm rot="16200000">
            <a:off x="2978151" y="5867400"/>
            <a:ext cx="19812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5" name="Text Box 74"/>
          <p:cNvSpPr txBox="1">
            <a:spLocks noChangeArrowheads="1"/>
          </p:cNvSpPr>
          <p:nvPr/>
        </p:nvSpPr>
        <p:spPr bwMode="auto">
          <a:xfrm>
            <a:off x="624421" y="423868"/>
            <a:ext cx="8824383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000" dirty="0">
                <a:latin typeface="Helvetica" charset="0"/>
                <a:ea typeface="MS PGothic" pitchFamily="34" charset="-128"/>
                <a:cs typeface="+mn-cs"/>
              </a:rPr>
              <a:t>National Aeronautics and Space Administration</a:t>
            </a:r>
          </a:p>
        </p:txBody>
      </p:sp>
      <p:sp>
        <p:nvSpPr>
          <p:cNvPr id="16" name="Line 113"/>
          <p:cNvSpPr>
            <a:spLocks noChangeShapeType="1"/>
          </p:cNvSpPr>
          <p:nvPr/>
        </p:nvSpPr>
        <p:spPr bwMode="auto">
          <a:xfrm rot="16200000">
            <a:off x="5524500" y="6591300"/>
            <a:ext cx="533400" cy="0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7" name="Line 123"/>
          <p:cNvSpPr>
            <a:spLocks noChangeShapeType="1"/>
          </p:cNvSpPr>
          <p:nvPr/>
        </p:nvSpPr>
        <p:spPr bwMode="auto">
          <a:xfrm>
            <a:off x="0" y="2284418"/>
            <a:ext cx="6705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8" name="Line 124"/>
          <p:cNvSpPr>
            <a:spLocks noChangeShapeType="1"/>
          </p:cNvSpPr>
          <p:nvPr/>
        </p:nvSpPr>
        <p:spPr bwMode="auto">
          <a:xfrm>
            <a:off x="0" y="2516193"/>
            <a:ext cx="5588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19" name="Line 125"/>
          <p:cNvSpPr>
            <a:spLocks noChangeShapeType="1"/>
          </p:cNvSpPr>
          <p:nvPr/>
        </p:nvSpPr>
        <p:spPr bwMode="auto">
          <a:xfrm>
            <a:off x="0" y="2743200"/>
            <a:ext cx="52832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0" name="Line 127"/>
          <p:cNvSpPr>
            <a:spLocks noChangeShapeType="1"/>
          </p:cNvSpPr>
          <p:nvPr/>
        </p:nvSpPr>
        <p:spPr bwMode="auto">
          <a:xfrm>
            <a:off x="0" y="2974975"/>
            <a:ext cx="4978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1" name="Line 128"/>
          <p:cNvSpPr>
            <a:spLocks noChangeShapeType="1"/>
          </p:cNvSpPr>
          <p:nvPr/>
        </p:nvSpPr>
        <p:spPr bwMode="auto">
          <a:xfrm>
            <a:off x="0" y="3206750"/>
            <a:ext cx="4673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2" name="Line 129"/>
          <p:cNvSpPr>
            <a:spLocks noChangeShapeType="1"/>
          </p:cNvSpPr>
          <p:nvPr/>
        </p:nvSpPr>
        <p:spPr bwMode="auto">
          <a:xfrm>
            <a:off x="0" y="3433768"/>
            <a:ext cx="4368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3" name="Line 131"/>
          <p:cNvSpPr>
            <a:spLocks noChangeShapeType="1"/>
          </p:cNvSpPr>
          <p:nvPr/>
        </p:nvSpPr>
        <p:spPr bwMode="auto">
          <a:xfrm>
            <a:off x="0" y="3656013"/>
            <a:ext cx="4064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4" name="Line 132"/>
          <p:cNvSpPr>
            <a:spLocks noChangeShapeType="1"/>
          </p:cNvSpPr>
          <p:nvPr/>
        </p:nvSpPr>
        <p:spPr bwMode="auto">
          <a:xfrm>
            <a:off x="0" y="3887789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5" name="Line 133"/>
          <p:cNvSpPr>
            <a:spLocks noChangeShapeType="1"/>
          </p:cNvSpPr>
          <p:nvPr/>
        </p:nvSpPr>
        <p:spPr bwMode="auto">
          <a:xfrm>
            <a:off x="0" y="4114800"/>
            <a:ext cx="365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6" name="Line 134"/>
          <p:cNvSpPr>
            <a:spLocks noChangeShapeType="1"/>
          </p:cNvSpPr>
          <p:nvPr/>
        </p:nvSpPr>
        <p:spPr bwMode="auto">
          <a:xfrm>
            <a:off x="0" y="4344993"/>
            <a:ext cx="36576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7" name="Line 135"/>
          <p:cNvSpPr>
            <a:spLocks noChangeShapeType="1"/>
          </p:cNvSpPr>
          <p:nvPr/>
        </p:nvSpPr>
        <p:spPr bwMode="auto">
          <a:xfrm>
            <a:off x="0" y="4576768"/>
            <a:ext cx="38608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8" name="Line 136"/>
          <p:cNvSpPr>
            <a:spLocks noChangeShapeType="1"/>
          </p:cNvSpPr>
          <p:nvPr/>
        </p:nvSpPr>
        <p:spPr bwMode="auto">
          <a:xfrm>
            <a:off x="0" y="480377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29" name="Line 138"/>
          <p:cNvSpPr>
            <a:spLocks noChangeShapeType="1"/>
          </p:cNvSpPr>
          <p:nvPr/>
        </p:nvSpPr>
        <p:spPr bwMode="auto">
          <a:xfrm>
            <a:off x="0" y="5026025"/>
            <a:ext cx="4064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0" name="Line 139"/>
          <p:cNvSpPr>
            <a:spLocks noChangeShapeType="1"/>
          </p:cNvSpPr>
          <p:nvPr/>
        </p:nvSpPr>
        <p:spPr bwMode="auto">
          <a:xfrm>
            <a:off x="0" y="5257800"/>
            <a:ext cx="44704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1" name="Line 140"/>
          <p:cNvSpPr>
            <a:spLocks noChangeShapeType="1"/>
          </p:cNvSpPr>
          <p:nvPr/>
        </p:nvSpPr>
        <p:spPr bwMode="auto">
          <a:xfrm>
            <a:off x="0" y="5484818"/>
            <a:ext cx="44704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2" name="Line 141"/>
          <p:cNvSpPr>
            <a:spLocks noChangeShapeType="1"/>
          </p:cNvSpPr>
          <p:nvPr/>
        </p:nvSpPr>
        <p:spPr bwMode="auto">
          <a:xfrm>
            <a:off x="0" y="5716593"/>
            <a:ext cx="47752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3" name="Line 142"/>
          <p:cNvSpPr>
            <a:spLocks noChangeShapeType="1"/>
          </p:cNvSpPr>
          <p:nvPr/>
        </p:nvSpPr>
        <p:spPr bwMode="auto">
          <a:xfrm>
            <a:off x="0" y="5948368"/>
            <a:ext cx="5080000" cy="1587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4" name="Line 143"/>
          <p:cNvSpPr>
            <a:spLocks noChangeShapeType="1"/>
          </p:cNvSpPr>
          <p:nvPr/>
        </p:nvSpPr>
        <p:spPr bwMode="auto">
          <a:xfrm>
            <a:off x="0" y="6175375"/>
            <a:ext cx="55880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5" name="Line 144"/>
          <p:cNvSpPr>
            <a:spLocks noChangeShapeType="1"/>
          </p:cNvSpPr>
          <p:nvPr/>
        </p:nvSpPr>
        <p:spPr bwMode="auto">
          <a:xfrm>
            <a:off x="0" y="6397625"/>
            <a:ext cx="58928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36" name="Line 145"/>
          <p:cNvSpPr>
            <a:spLocks noChangeShapeType="1"/>
          </p:cNvSpPr>
          <p:nvPr/>
        </p:nvSpPr>
        <p:spPr bwMode="auto">
          <a:xfrm>
            <a:off x="0" y="6469061"/>
            <a:ext cx="6197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grpSp>
        <p:nvGrpSpPr>
          <p:cNvPr id="2" name="Group 158"/>
          <p:cNvGrpSpPr>
            <a:grpSpLocks/>
          </p:cNvGrpSpPr>
          <p:nvPr/>
        </p:nvGrpSpPr>
        <p:grpSpPr bwMode="auto">
          <a:xfrm>
            <a:off x="310092" y="1006476"/>
            <a:ext cx="7609416" cy="5791200"/>
            <a:chOff x="149" y="672"/>
            <a:chExt cx="3595" cy="3648"/>
          </a:xfrm>
        </p:grpSpPr>
        <p:sp>
          <p:nvSpPr>
            <p:cNvPr id="38" name="Line 60"/>
            <p:cNvSpPr>
              <a:spLocks noChangeShapeType="1"/>
            </p:cNvSpPr>
            <p:nvPr/>
          </p:nvSpPr>
          <p:spPr bwMode="auto">
            <a:xfrm rot="-5400000">
              <a:off x="-1674" y="2495"/>
              <a:ext cx="3648" cy="1"/>
            </a:xfrm>
            <a:prstGeom prst="line">
              <a:avLst/>
            </a:prstGeom>
            <a:noFill/>
            <a:ln w="3175">
              <a:solidFill>
                <a:schemeClr val="bg1">
                  <a:alpha val="14902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grpSp>
          <p:nvGrpSpPr>
            <p:cNvPr id="3" name="Group 157"/>
            <p:cNvGrpSpPr>
              <a:grpSpLocks/>
            </p:cNvGrpSpPr>
            <p:nvPr/>
          </p:nvGrpSpPr>
          <p:grpSpPr bwMode="auto">
            <a:xfrm>
              <a:off x="270" y="670"/>
              <a:ext cx="3474" cy="3653"/>
              <a:chOff x="270" y="718"/>
              <a:chExt cx="3474" cy="3602"/>
            </a:xfrm>
          </p:grpSpPr>
          <p:sp>
            <p:nvSpPr>
              <p:cNvPr id="40" name="Line 39"/>
              <p:cNvSpPr>
                <a:spLocks noChangeShapeType="1"/>
              </p:cNvSpPr>
              <p:nvPr/>
            </p:nvSpPr>
            <p:spPr bwMode="auto">
              <a:xfrm rot="-5400000">
                <a:off x="2814" y="1080"/>
                <a:ext cx="72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1" name="Line 41"/>
              <p:cNvSpPr>
                <a:spLocks noChangeShapeType="1"/>
              </p:cNvSpPr>
              <p:nvPr/>
            </p:nvSpPr>
            <p:spPr bwMode="auto">
              <a:xfrm rot="-5400000">
                <a:off x="2507" y="1102"/>
                <a:ext cx="767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2" name="Line 42"/>
              <p:cNvSpPr>
                <a:spLocks noChangeShapeType="1"/>
              </p:cNvSpPr>
              <p:nvPr/>
            </p:nvSpPr>
            <p:spPr bwMode="auto">
              <a:xfrm rot="-5400000">
                <a:off x="2647" y="1104"/>
                <a:ext cx="768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3" name="Line 49"/>
              <p:cNvSpPr>
                <a:spLocks noChangeShapeType="1"/>
              </p:cNvSpPr>
              <p:nvPr/>
            </p:nvSpPr>
            <p:spPr bwMode="auto">
              <a:xfrm rot="-5400000">
                <a:off x="-39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4" name="Line 50"/>
              <p:cNvSpPr>
                <a:spLocks noChangeShapeType="1"/>
              </p:cNvSpPr>
              <p:nvPr/>
            </p:nvSpPr>
            <p:spPr bwMode="auto">
              <a:xfrm rot="-5400000">
                <a:off x="-25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5" name="Line 51"/>
              <p:cNvSpPr>
                <a:spLocks noChangeShapeType="1"/>
              </p:cNvSpPr>
              <p:nvPr/>
            </p:nvSpPr>
            <p:spPr bwMode="auto">
              <a:xfrm rot="-5400000">
                <a:off x="-10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6" name="Line 52"/>
              <p:cNvSpPr>
                <a:spLocks noChangeShapeType="1"/>
              </p:cNvSpPr>
              <p:nvPr/>
            </p:nvSpPr>
            <p:spPr bwMode="auto">
              <a:xfrm rot="-5400000">
                <a:off x="-536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7" name="Line 53"/>
              <p:cNvSpPr>
                <a:spLocks noChangeShapeType="1"/>
              </p:cNvSpPr>
              <p:nvPr/>
            </p:nvSpPr>
            <p:spPr bwMode="auto">
              <a:xfrm rot="-5400000">
                <a:off x="-96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8" name="Line 54"/>
              <p:cNvSpPr>
                <a:spLocks noChangeShapeType="1"/>
              </p:cNvSpPr>
              <p:nvPr/>
            </p:nvSpPr>
            <p:spPr bwMode="auto">
              <a:xfrm rot="-5400000">
                <a:off x="-82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49" name="Line 55"/>
              <p:cNvSpPr>
                <a:spLocks noChangeShapeType="1"/>
              </p:cNvSpPr>
              <p:nvPr/>
            </p:nvSpPr>
            <p:spPr bwMode="auto">
              <a:xfrm rot="-5400000">
                <a:off x="-68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0" name="Line 56"/>
              <p:cNvSpPr>
                <a:spLocks noChangeShapeType="1"/>
              </p:cNvSpPr>
              <p:nvPr/>
            </p:nvSpPr>
            <p:spPr bwMode="auto">
              <a:xfrm rot="-5400000">
                <a:off x="-1114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1" name="Line 57"/>
              <p:cNvSpPr>
                <a:spLocks noChangeShapeType="1"/>
              </p:cNvSpPr>
              <p:nvPr/>
            </p:nvSpPr>
            <p:spPr bwMode="auto">
              <a:xfrm rot="-5400000">
                <a:off x="-1542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2" name="Line 58"/>
              <p:cNvSpPr>
                <a:spLocks noChangeShapeType="1"/>
              </p:cNvSpPr>
              <p:nvPr/>
            </p:nvSpPr>
            <p:spPr bwMode="auto">
              <a:xfrm rot="-5400000">
                <a:off x="-1400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3" name="Line 59"/>
              <p:cNvSpPr>
                <a:spLocks noChangeShapeType="1"/>
              </p:cNvSpPr>
              <p:nvPr/>
            </p:nvSpPr>
            <p:spPr bwMode="auto">
              <a:xfrm rot="-5400000">
                <a:off x="-1258" y="2519"/>
                <a:ext cx="3600" cy="1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4" name="Line 112"/>
              <p:cNvSpPr>
                <a:spLocks noChangeShapeType="1"/>
              </p:cNvSpPr>
              <p:nvPr/>
            </p:nvSpPr>
            <p:spPr bwMode="auto">
              <a:xfrm rot="-5400000">
                <a:off x="2334" y="1128"/>
                <a:ext cx="81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5" name="Line 114"/>
              <p:cNvSpPr>
                <a:spLocks noChangeShapeType="1"/>
              </p:cNvSpPr>
              <p:nvPr/>
            </p:nvSpPr>
            <p:spPr bwMode="auto">
              <a:xfrm rot="-5400000">
                <a:off x="2137" y="1176"/>
                <a:ext cx="91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6" name="Line 115"/>
              <p:cNvSpPr>
                <a:spLocks noChangeShapeType="1"/>
              </p:cNvSpPr>
              <p:nvPr/>
            </p:nvSpPr>
            <p:spPr bwMode="auto">
              <a:xfrm rot="-5400000">
                <a:off x="1921" y="1248"/>
                <a:ext cx="1056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7" name="Line 116"/>
              <p:cNvSpPr>
                <a:spLocks noChangeShapeType="1"/>
              </p:cNvSpPr>
              <p:nvPr/>
            </p:nvSpPr>
            <p:spPr bwMode="auto">
              <a:xfrm rot="-5400000">
                <a:off x="1729" y="1296"/>
                <a:ext cx="115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8" name="Line 117"/>
              <p:cNvSpPr>
                <a:spLocks noChangeShapeType="1"/>
              </p:cNvSpPr>
              <p:nvPr/>
            </p:nvSpPr>
            <p:spPr bwMode="auto">
              <a:xfrm rot="-5400000">
                <a:off x="1489" y="1392"/>
                <a:ext cx="134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59" name="Line 118"/>
              <p:cNvSpPr>
                <a:spLocks noChangeShapeType="1"/>
              </p:cNvSpPr>
              <p:nvPr/>
            </p:nvSpPr>
            <p:spPr bwMode="auto">
              <a:xfrm rot="-5400000">
                <a:off x="1297" y="1440"/>
                <a:ext cx="14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0" name="Line 119"/>
              <p:cNvSpPr>
                <a:spLocks noChangeShapeType="1"/>
              </p:cNvSpPr>
              <p:nvPr/>
            </p:nvSpPr>
            <p:spPr bwMode="auto">
              <a:xfrm rot="-5400000">
                <a:off x="1081" y="1512"/>
                <a:ext cx="15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1" name="Line 120"/>
              <p:cNvSpPr>
                <a:spLocks noChangeShapeType="1"/>
              </p:cNvSpPr>
              <p:nvPr/>
            </p:nvSpPr>
            <p:spPr bwMode="auto">
              <a:xfrm rot="-5400000">
                <a:off x="3192" y="984"/>
                <a:ext cx="53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2" name="Line 122"/>
              <p:cNvSpPr>
                <a:spLocks noChangeShapeType="1"/>
              </p:cNvSpPr>
              <p:nvPr/>
            </p:nvSpPr>
            <p:spPr bwMode="auto">
              <a:xfrm rot="-5400000">
                <a:off x="2977" y="1056"/>
                <a:ext cx="672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3" name="Line 153"/>
              <p:cNvSpPr>
                <a:spLocks noChangeShapeType="1"/>
              </p:cNvSpPr>
              <p:nvPr/>
            </p:nvSpPr>
            <p:spPr bwMode="auto">
              <a:xfrm rot="-5400000">
                <a:off x="3408" y="912"/>
                <a:ext cx="384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  <p:sp>
            <p:nvSpPr>
              <p:cNvPr id="64" name="Line 156"/>
              <p:cNvSpPr>
                <a:spLocks noChangeShapeType="1"/>
              </p:cNvSpPr>
              <p:nvPr/>
            </p:nvSpPr>
            <p:spPr bwMode="auto">
              <a:xfrm rot="-5400000">
                <a:off x="3624" y="840"/>
                <a:ext cx="240" cy="0"/>
              </a:xfrm>
              <a:prstGeom prst="line">
                <a:avLst/>
              </a:prstGeom>
              <a:noFill/>
              <a:ln w="3175">
                <a:solidFill>
                  <a:schemeClr val="bg1">
                    <a:alpha val="14902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800" dirty="0"/>
              </a:p>
            </p:txBody>
          </p:sp>
        </p:grpSp>
      </p:grpSp>
      <p:sp>
        <p:nvSpPr>
          <p:cNvPr id="65" name="Line 180"/>
          <p:cNvSpPr>
            <a:spLocks noChangeShapeType="1"/>
          </p:cNvSpPr>
          <p:nvPr/>
        </p:nvSpPr>
        <p:spPr bwMode="auto">
          <a:xfrm>
            <a:off x="0" y="1139825"/>
            <a:ext cx="8229600" cy="1588"/>
          </a:xfrm>
          <a:prstGeom prst="line">
            <a:avLst/>
          </a:prstGeom>
          <a:noFill/>
          <a:ln w="3175">
            <a:solidFill>
              <a:schemeClr val="bg1">
                <a:alpha val="14902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800" dirty="0"/>
          </a:p>
        </p:txBody>
      </p:sp>
      <p:sp>
        <p:nvSpPr>
          <p:cNvPr id="8268" name="Rectangle 76"/>
          <p:cNvSpPr>
            <a:spLocks noGrp="1" noChangeArrowheads="1"/>
          </p:cNvSpPr>
          <p:nvPr>
            <p:ph type="ctrTitle"/>
          </p:nvPr>
        </p:nvSpPr>
        <p:spPr>
          <a:xfrm>
            <a:off x="611717" y="1728788"/>
            <a:ext cx="10930467" cy="1090612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381" name="Rectangle 18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978959" y="5556253"/>
            <a:ext cx="8128000" cy="506408"/>
          </a:xfrm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/>
          <a:lstStyle>
            <a:lvl1pPr marL="0" indent="0">
              <a:buFontTx/>
              <a:buNone/>
              <a:defRPr b="1">
                <a:solidFill>
                  <a:schemeClr val="bg1"/>
                </a:solidFill>
                <a:latin typeface="Helvetica" pitchFamily="-112" charset="0"/>
              </a:defRPr>
            </a:lvl1pPr>
          </a:lstStyle>
          <a:p>
            <a:r>
              <a:rPr lang="en-US" dirty="0"/>
              <a:t>Expanding the Boundaries of Space Medicine and </a:t>
            </a:r>
            <a:r>
              <a:rPr lang="en-US" dirty="0" smtClean="0"/>
              <a:t>Technology</a:t>
            </a:r>
            <a:endParaRPr lang="en-US" dirty="0"/>
          </a:p>
        </p:txBody>
      </p:sp>
      <p:pic>
        <p:nvPicPr>
          <p:cNvPr id="68" name="Picture 67" descr="NASA insignia RGB">
            <a:extLst>
              <a:ext uri="{FF2B5EF4-FFF2-40B4-BE49-F238E27FC236}">
                <a16:creationId xmlns:a16="http://schemas.microsoft.com/office/drawing/2014/main" id="{608C338A-E8D4-42E0-8560-3A87E362BCA1}"/>
              </a:ext>
            </a:extLst>
          </p:cNvPr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18982" y="137618"/>
            <a:ext cx="978285" cy="767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0" b="31790"/>
          <a:stretch/>
        </p:blipFill>
        <p:spPr>
          <a:xfrm>
            <a:off x="326412" y="99105"/>
            <a:ext cx="1857988" cy="8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6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78" y="152400"/>
            <a:ext cx="10366625" cy="609600"/>
          </a:xfrm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60E58D69-6F75-46EC-B381-A34C4F305958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26122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2590805"/>
            <a:ext cx="10363200" cy="1362075"/>
          </a:xfrm>
        </p:spPr>
        <p:txBody>
          <a:bodyPr anchor="b"/>
          <a:lstStyle>
            <a:lvl1pPr algn="l">
              <a:defRPr sz="4000" b="1" cap="all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4214818"/>
            <a:ext cx="10363200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F6290EF-6B7A-4CC3-93EE-77532C7427BA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104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08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69C1F80-93C5-4DEC-9FB2-B3D806245515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8501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017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41479"/>
            <a:ext cx="5386917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0017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1641479"/>
            <a:ext cx="5389033" cy="4530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8A70AA8-900F-4D4B-A735-22E1C3C5EB1F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5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472" y="152400"/>
            <a:ext cx="10325528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2E67ABD-C830-42F2-84DE-889032800E76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6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4CC938F-F4A8-4EF5-BCC6-E49C6988B2EB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02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0D2584DC-FB79-4EC8-B101-F631349954DA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7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2A7B4D72-F554-45CA-A8A3-B0D518A19DBE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80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254312-A63A-4985-AC68-7A0A6205A89D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85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2717" y="939800"/>
            <a:ext cx="2664883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717" y="939800"/>
            <a:ext cx="7797800" cy="51562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5C164D4-12EE-4DD3-9BD3-9E0CF0397981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68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0"/>
            <a:ext cx="5080000" cy="4876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19200"/>
            <a:ext cx="5080000" cy="2362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33800"/>
            <a:ext cx="5080000" cy="2362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1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3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19200"/>
            <a:ext cx="10363200" cy="4876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49868" y="152400"/>
            <a:ext cx="9618133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33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74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94488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80070-7A2D-4176-90A9-269CCB5EB0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83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114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FA0D1A-3EFA-4246-963A-A2E0775B3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35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D78098-A2BD-43A3-A4D0-829DB88820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6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FE169-8231-4570-8F2D-D5A80BA9A1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31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E4C83-D12B-48FA-BE89-CD5AC4963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79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951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D6112E-683F-44DE-8D50-A9C9625FB1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92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99AA5-2FC7-4B0E-90F0-580349D2A7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44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13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top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-23813"/>
            <a:ext cx="12192000" cy="879476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197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1049868" y="152400"/>
            <a:ext cx="961813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2997201" y="6445255"/>
            <a:ext cx="8314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733" y="645478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6-7 August 2018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1379201" y="6454780"/>
            <a:ext cx="7450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BE9692B-6899-41C0-B3E9-4952193339A3}" type="slidenum">
              <a:rPr lang="en-US" smtClean="0"/>
              <a:pPr/>
              <a:t>‹#›</a:t>
            </a:fld>
            <a:endParaRPr lang="en-US" sz="1000" dirty="0">
              <a:latin typeface="Times New Roman" pitchFamily="1" charset="0"/>
            </a:endParaRPr>
          </a:p>
        </p:txBody>
      </p:sp>
      <p:pic>
        <p:nvPicPr>
          <p:cNvPr id="8199" name="Picture 67" descr="NASA insignia RGB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1311467" y="137619"/>
            <a:ext cx="685800" cy="55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302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MS PGothic" pitchFamily="34" charset="-128"/>
          <a:cs typeface="ＭＳ Ｐゴシック" pitchFamily="-11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Helvetica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225425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460375" indent="-2333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itchFamily="34" charset="-128"/>
          <a:cs typeface="ＭＳ Ｐゴシック"/>
        </a:defRPr>
      </a:lvl2pPr>
      <a:lvl3pPr marL="687388" indent="-22542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3pPr>
      <a:lvl4pPr marL="915988" indent="-22701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4pPr>
      <a:lvl5pPr marL="11445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ヒラギノ角ゴ Pro W3" pitchFamily="-106" charset="-128"/>
          <a:cs typeface="ヒラギノ角ゴ Pro W3" charset="-128"/>
        </a:defRPr>
      </a:lvl5pPr>
      <a:lvl6pPr marL="16017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0589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25161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2973388" indent="-227013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937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5AE1-D4EE-4FBE-84F8-0CAA5BA99C7A}" type="datetimeFigureOut">
              <a:rPr lang="en-US" smtClean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8651-40C4-4CE3-B41C-766E40906DE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CBD418-C17D-4A55-A615-2BDB62ED8D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4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Medical Task Support for Autonomous Space Exploration Missions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928855" y="6604796"/>
            <a:ext cx="8128000" cy="50640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7E913F-9E3B-442D-8131-4C228C39C3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986" y="3477930"/>
            <a:ext cx="2228850" cy="24439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1858709" y="3083533"/>
            <a:ext cx="8496871" cy="105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E4A94-7407-4ACD-A787-0C4394F03E53}"/>
              </a:ext>
            </a:extLst>
          </p:cNvPr>
          <p:cNvSpPr txBox="1"/>
          <p:nvPr/>
        </p:nvSpPr>
        <p:spPr>
          <a:xfrm>
            <a:off x="-223277" y="3354559"/>
            <a:ext cx="53149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sponsored </a:t>
            </a:r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endParaRPr lang="en-US" sz="20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Exploration Medical Capability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Doug Ebert</a:t>
            </a:r>
          </a:p>
          <a:p>
            <a:pPr algn="ct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Vicky Byrne</a:t>
            </a:r>
          </a:p>
          <a:p>
            <a:pPr algn="ct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Ashot Sargsyan</a:t>
            </a:r>
          </a:p>
          <a:p>
            <a:pPr algn="ct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Marlei </a:t>
            </a: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Walton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RKT Creative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Operations and Integration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540851" y="3477930"/>
            <a:ext cx="410210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i="1" dirty="0" smtClean="0">
                <a:solidFill>
                  <a:schemeClr val="bg1">
                    <a:lumMod val="95000"/>
                  </a:schemeClr>
                </a:solidFill>
              </a:rPr>
              <a:t>Aerospace Medical Association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i="1" dirty="0" smtClean="0">
                <a:solidFill>
                  <a:schemeClr val="bg1">
                    <a:lumMod val="95000"/>
                  </a:schemeClr>
                </a:solidFill>
              </a:rPr>
              <a:t>91</a:t>
            </a:r>
            <a:r>
              <a:rPr lang="en-US" altLang="en-US" sz="1600" b="1" i="1" baseline="30000" dirty="0" smtClean="0">
                <a:solidFill>
                  <a:schemeClr val="bg1">
                    <a:lumMod val="95000"/>
                  </a:schemeClr>
                </a:solidFill>
              </a:rPr>
              <a:t>st</a:t>
            </a:r>
            <a:r>
              <a:rPr lang="en-US" altLang="en-US" sz="1600" b="1" i="1" dirty="0" smtClean="0">
                <a:solidFill>
                  <a:schemeClr val="bg1">
                    <a:lumMod val="95000"/>
                  </a:schemeClr>
                </a:solidFill>
              </a:rPr>
              <a:t> Annual Scientific Meeting</a:t>
            </a:r>
            <a:endParaRPr lang="en-US" altLang="en-US" sz="1600" i="1" dirty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1" i="1" dirty="0" smtClean="0">
                <a:solidFill>
                  <a:schemeClr val="bg1">
                    <a:lumMod val="95000"/>
                  </a:schemeClr>
                </a:solidFill>
              </a:rPr>
              <a:t>August 30, 2021</a:t>
            </a:r>
            <a:endParaRPr lang="en-US" altLang="en-US" sz="20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383059" y="5630784"/>
            <a:ext cx="315912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 dirty="0" smtClean="0">
                <a:solidFill>
                  <a:schemeClr val="bg1">
                    <a:lumMod val="95000"/>
                  </a:schemeClr>
                </a:solidFill>
              </a:rPr>
              <a:t>Marlei Walton, Ph.D., M.S.E.</a:t>
            </a:r>
            <a:endParaRPr lang="en-US" altLang="en-US" sz="1600" b="1" i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 dirty="0" smtClean="0">
                <a:solidFill>
                  <a:schemeClr val="bg1">
                    <a:lumMod val="95000"/>
                  </a:schemeClr>
                </a:solidFill>
              </a:rPr>
              <a:t>marlei.walton@nasa.gov </a:t>
            </a:r>
            <a:endParaRPr lang="en-US" altLang="en-US" sz="1600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6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73263" y="12526"/>
            <a:ext cx="7086600" cy="12493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Disclosure Information</a:t>
            </a:r>
            <a:r>
              <a:rPr lang="en-US" dirty="0"/>
              <a:t/>
            </a:r>
            <a:br>
              <a:rPr lang="en-US" dirty="0"/>
            </a:br>
            <a:r>
              <a:rPr lang="en-US" sz="2700" i="1" dirty="0"/>
              <a:t>91</a:t>
            </a:r>
            <a:r>
              <a:rPr lang="en-US" sz="2700" i="1" baseline="30000" dirty="0"/>
              <a:t>st</a:t>
            </a:r>
            <a:r>
              <a:rPr lang="en-US" sz="2700" i="1" dirty="0"/>
              <a:t> Annual Scientific Meeting</a:t>
            </a:r>
            <a:br>
              <a:rPr lang="en-US" sz="2700" i="1" dirty="0"/>
            </a:br>
            <a:r>
              <a:rPr lang="en-US" sz="2700" i="1" dirty="0" smtClean="0">
                <a:solidFill>
                  <a:schemeClr val="tx1"/>
                </a:solidFill>
              </a:rPr>
              <a:t>Marlei Walton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2044" y="2153434"/>
            <a:ext cx="11277600" cy="4373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I have no financial relationships to disclose.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I will not discuss off-label use </a:t>
            </a:r>
            <a:r>
              <a:rPr lang="en-US" sz="2800" dirty="0" smtClean="0"/>
              <a:t>or </a:t>
            </a:r>
            <a:r>
              <a:rPr lang="en-US" sz="2800" dirty="0"/>
              <a:t>investigational use in my presentation </a:t>
            </a:r>
          </a:p>
          <a:p>
            <a:pPr>
              <a:buNone/>
            </a:pPr>
            <a:r>
              <a:rPr lang="en-US" sz="2800" dirty="0"/>
              <a:t>		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45" y="50104"/>
            <a:ext cx="1114425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8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4B9B58C-2185-4EFE-AF14-24D8BA689035}" type="slidenum">
              <a:rPr lang="en-US" smtClean="0"/>
              <a:t>3</a:t>
            </a:fld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2894010" y="0"/>
            <a:ext cx="640397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7063E1-7ADE-4E0D-B489-A1A16939A893}"/>
              </a:ext>
            </a:extLst>
          </p:cNvPr>
          <p:cNvSpPr txBox="1">
            <a:spLocks/>
          </p:cNvSpPr>
          <p:nvPr/>
        </p:nvSpPr>
        <p:spPr>
          <a:xfrm>
            <a:off x="100209" y="1632644"/>
            <a:ext cx="1206256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</a:pPr>
            <a:r>
              <a:rPr lang="en-US" sz="3600" b="1" dirty="0" smtClean="0"/>
              <a:t>Introduction: Exploration </a:t>
            </a:r>
            <a:r>
              <a:rPr lang="en-US" sz="3600" b="1" dirty="0"/>
              <a:t>context</a:t>
            </a:r>
          </a:p>
          <a:p>
            <a:pPr marL="285750" indent="-285750">
              <a:spcAft>
                <a:spcPts val="1200"/>
              </a:spcAft>
            </a:pPr>
            <a:r>
              <a:rPr lang="en-US" sz="3600" b="1" dirty="0" smtClean="0"/>
              <a:t>Topic: Autonomous Medical Officer Support (AMOS)</a:t>
            </a:r>
            <a:endParaRPr lang="en-US" sz="3600" b="1" dirty="0"/>
          </a:p>
          <a:p>
            <a:pPr marL="742950" lvl="1" indent="-285750">
              <a:spcAft>
                <a:spcPts val="1200"/>
              </a:spcAft>
            </a:pPr>
            <a:r>
              <a:rPr lang="en-US" sz="3600" b="1" dirty="0"/>
              <a:t>AMOS description</a:t>
            </a:r>
          </a:p>
          <a:p>
            <a:pPr marL="742950" lvl="1" indent="-285750">
              <a:spcAft>
                <a:spcPts val="1200"/>
              </a:spcAft>
            </a:pPr>
            <a:r>
              <a:rPr lang="en-US" sz="3600" b="1" dirty="0" smtClean="0"/>
              <a:t>Technology Demonstration (Tech Demo) </a:t>
            </a:r>
            <a:endParaRPr lang="en-US" sz="3600" b="1" dirty="0"/>
          </a:p>
          <a:p>
            <a:pPr marL="285750" indent="-285750">
              <a:spcAft>
                <a:spcPts val="1200"/>
              </a:spcAft>
            </a:pPr>
            <a:r>
              <a:rPr lang="en-US" sz="3600" b="1" dirty="0" smtClean="0"/>
              <a:t>Conclusion/Application</a:t>
            </a:r>
            <a:endParaRPr lang="en-US" sz="3600" b="1" dirty="0"/>
          </a:p>
          <a:p>
            <a:pPr>
              <a:spcAft>
                <a:spcPts val="1200"/>
              </a:spcAft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2994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  <a:ln>
            <a:noFill/>
          </a:ln>
        </p:spPr>
      </p:pic>
      <p:sp>
        <p:nvSpPr>
          <p:cNvPr id="8" name="Right Arrow 7"/>
          <p:cNvSpPr/>
          <p:nvPr/>
        </p:nvSpPr>
        <p:spPr>
          <a:xfrm>
            <a:off x="3596640" y="3219984"/>
            <a:ext cx="1333500" cy="125197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351315" y="-393797"/>
            <a:ext cx="8118282" cy="751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Now: ISS Operations</a:t>
            </a:r>
          </a:p>
        </p:txBody>
      </p:sp>
      <p:sp>
        <p:nvSpPr>
          <p:cNvPr id="13" name="Right Arrow 12"/>
          <p:cNvSpPr/>
          <p:nvPr/>
        </p:nvSpPr>
        <p:spPr>
          <a:xfrm rot="10800000">
            <a:off x="3596640" y="3400380"/>
            <a:ext cx="1333500" cy="125197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DE0BA1-1EEE-42EA-A871-E739E8D6FDA1}"/>
              </a:ext>
            </a:extLst>
          </p:cNvPr>
          <p:cNvGrpSpPr/>
          <p:nvPr/>
        </p:nvGrpSpPr>
        <p:grpSpPr>
          <a:xfrm>
            <a:off x="6774582" y="916721"/>
            <a:ext cx="4455100" cy="5349936"/>
            <a:chOff x="6774582" y="916721"/>
            <a:chExt cx="4455100" cy="53499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C5DAB92-B492-4754-89F1-13C2C16DD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0369" y="916721"/>
              <a:ext cx="4059313" cy="298662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8811CA4-427A-4BA0-A40D-26EE26543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74582" y="4118293"/>
              <a:ext cx="3891012" cy="2148364"/>
            </a:xfrm>
            <a:prstGeom prst="rect">
              <a:avLst/>
            </a:prstGeom>
            <a:ln w="1270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39878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3491"/>
            <a:ext cx="12191999" cy="906456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752600" y="4267200"/>
            <a:ext cx="6654800" cy="137532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8"/>
          <p:cNvSpPr txBox="1">
            <a:spLocks/>
          </p:cNvSpPr>
          <p:nvPr/>
        </p:nvSpPr>
        <p:spPr>
          <a:xfrm>
            <a:off x="10127311" y="6396107"/>
            <a:ext cx="417443" cy="36512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26472" y="-133932"/>
            <a:ext cx="8118282" cy="751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Beyond Low Earth Orbit</a:t>
            </a:r>
          </a:p>
        </p:txBody>
      </p:sp>
    </p:spTree>
    <p:extLst>
      <p:ext uri="{BB962C8B-B14F-4D97-AF65-F5344CB8AC3E}">
        <p14:creationId xmlns:p14="http://schemas.microsoft.com/office/powerpoint/2010/main" val="214778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2992" y="791027"/>
            <a:ext cx="240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Current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1971" y="23430"/>
            <a:ext cx="8204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Training Paradigm Shift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7027" y="1582059"/>
            <a:ext cx="6763657" cy="5188857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lowchart: Document 16"/>
          <p:cNvSpPr/>
          <p:nvPr/>
        </p:nvSpPr>
        <p:spPr>
          <a:xfrm>
            <a:off x="841823" y="1948598"/>
            <a:ext cx="2540003" cy="1607405"/>
          </a:xfrm>
          <a:prstGeom prst="flowChartDocumen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Preflight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instruction</a:t>
            </a:r>
          </a:p>
        </p:txBody>
      </p:sp>
      <p:sp>
        <p:nvSpPr>
          <p:cNvPr id="18" name="Flowchart: Document 17"/>
          <p:cNvSpPr/>
          <p:nvPr/>
        </p:nvSpPr>
        <p:spPr>
          <a:xfrm>
            <a:off x="2409366" y="3526973"/>
            <a:ext cx="2859318" cy="1603723"/>
          </a:xfrm>
          <a:prstGeom prst="flowChartDocumen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In-flight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refresher</a:t>
            </a:r>
          </a:p>
        </p:txBody>
      </p:sp>
      <p:sp>
        <p:nvSpPr>
          <p:cNvPr id="19" name="Flowchart: Document 18"/>
          <p:cNvSpPr/>
          <p:nvPr/>
        </p:nvSpPr>
        <p:spPr>
          <a:xfrm>
            <a:off x="4252683" y="5130696"/>
            <a:ext cx="2583544" cy="1509486"/>
          </a:xfrm>
          <a:prstGeom prst="flowChartDocument">
            <a:avLst/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In-flight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procedure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3251" y="2097445"/>
            <a:ext cx="3409395" cy="954107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26 hours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6-18 months preflight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E6CE9C-A226-4E22-A6E2-82FCE8316D38}"/>
              </a:ext>
            </a:extLst>
          </p:cNvPr>
          <p:cNvCxnSpPr/>
          <p:nvPr/>
        </p:nvCxnSpPr>
        <p:spPr>
          <a:xfrm>
            <a:off x="3055251" y="2570896"/>
            <a:ext cx="653150" cy="0"/>
          </a:xfrm>
          <a:prstGeom prst="straightConnector1">
            <a:avLst/>
          </a:prstGeom>
          <a:noFill/>
          <a:ln w="762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C5767E-A730-43E2-81EA-26001358E477}"/>
              </a:ext>
            </a:extLst>
          </p:cNvPr>
          <p:cNvGrpSpPr/>
          <p:nvPr/>
        </p:nvGrpSpPr>
        <p:grpSpPr>
          <a:xfrm>
            <a:off x="7866732" y="791026"/>
            <a:ext cx="3876310" cy="5992509"/>
            <a:chOff x="7866732" y="791026"/>
            <a:chExt cx="3628582" cy="5992509"/>
          </a:xfrm>
        </p:grpSpPr>
        <p:sp>
          <p:nvSpPr>
            <p:cNvPr id="23" name="Rounded Rectangle 22"/>
            <p:cNvSpPr/>
            <p:nvPr/>
          </p:nvSpPr>
          <p:spPr>
            <a:xfrm>
              <a:off x="7866732" y="1582059"/>
              <a:ext cx="3628582" cy="5201476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51449" y="791026"/>
              <a:ext cx="28356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Proposed</a:t>
              </a:r>
            </a:p>
          </p:txBody>
        </p:sp>
        <p:sp>
          <p:nvSpPr>
            <p:cNvPr id="25" name="Flowchart: Document 24"/>
            <p:cNvSpPr/>
            <p:nvPr/>
          </p:nvSpPr>
          <p:spPr>
            <a:xfrm>
              <a:off x="7969250" y="1969220"/>
              <a:ext cx="3423546" cy="1981200"/>
            </a:xfrm>
            <a:prstGeom prst="flowChartDocumen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Instructional Just In Time (JIT)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guidance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937152" y="4005986"/>
            <a:ext cx="3721426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Preflight: </a:t>
            </a:r>
          </a:p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-JIT tool familiarization</a:t>
            </a:r>
          </a:p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-Selected procedures trained </a:t>
            </a:r>
          </a:p>
          <a:p>
            <a:endParaRPr lang="en-US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Inflight:</a:t>
            </a:r>
          </a:p>
          <a:p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-Review and use</a:t>
            </a:r>
          </a:p>
        </p:txBody>
      </p:sp>
    </p:spTree>
    <p:extLst>
      <p:ext uri="{BB962C8B-B14F-4D97-AF65-F5344CB8AC3E}">
        <p14:creationId xmlns:p14="http://schemas.microsoft.com/office/powerpoint/2010/main" val="419016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9028" y="-47003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29" y="-235930"/>
            <a:ext cx="12338137" cy="1325563"/>
          </a:xfrm>
        </p:spPr>
        <p:txBody>
          <a:bodyPr/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utonomous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edical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fficer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upport 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</a:rPr>
              <a:t>(AMOS)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424" y="1089633"/>
            <a:ext cx="10515600" cy="4351338"/>
          </a:xfrm>
        </p:spPr>
        <p:txBody>
          <a:bodyPr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US" sz="2400" b="1" dirty="0" smtClean="0"/>
              <a:t>Fulfills all three </a:t>
            </a:r>
            <a:r>
              <a:rPr lang="en-US" sz="2400" b="1" dirty="0"/>
              <a:t>functions:</a:t>
            </a:r>
          </a:p>
          <a:p>
            <a:pPr marL="800100" lvl="1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/>
              <a:t>Prefight training</a:t>
            </a:r>
          </a:p>
          <a:p>
            <a:pPr marL="800100" lvl="1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/>
              <a:t>Onboard </a:t>
            </a:r>
            <a:r>
              <a:rPr lang="en-US" sz="2400" b="1" dirty="0" smtClean="0"/>
              <a:t>JIT </a:t>
            </a:r>
            <a:r>
              <a:rPr lang="en-US" sz="2400" b="1" dirty="0"/>
              <a:t>or refresher training</a:t>
            </a:r>
          </a:p>
          <a:p>
            <a:pPr marL="800100" lvl="1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/>
              <a:t>Guidance for autonomous medical procedures</a:t>
            </a:r>
          </a:p>
          <a:p>
            <a:pPr>
              <a:spcAft>
                <a:spcPts val="1200"/>
              </a:spcAft>
            </a:pPr>
            <a:r>
              <a:rPr lang="en-US" sz="2400" b="1" dirty="0"/>
              <a:t>Intuitive menu-driven, human-centered, modular design</a:t>
            </a:r>
          </a:p>
          <a:p>
            <a:pPr>
              <a:spcAft>
                <a:spcPts val="1200"/>
              </a:spcAft>
            </a:pPr>
            <a:r>
              <a:rPr lang="en-US" sz="2400" b="1" dirty="0"/>
              <a:t>Re-coded for flexibility and compatibility with ISS systems </a:t>
            </a:r>
          </a:p>
          <a:p>
            <a:pPr marL="285750" indent="-285750">
              <a:spcAft>
                <a:spcPts val="1200"/>
              </a:spcAft>
            </a:pPr>
            <a:r>
              <a:rPr lang="en-US" sz="2400" b="1" dirty="0"/>
              <a:t>Current modules include kidney and urinary bladder ultrasound</a:t>
            </a:r>
          </a:p>
          <a:p>
            <a:pPr marL="285750" indent="-285750">
              <a:spcAft>
                <a:spcPts val="1200"/>
              </a:spcAft>
            </a:pPr>
            <a:r>
              <a:rPr lang="en-US" sz="2400" b="1" dirty="0"/>
              <a:t>Integrated use tracking and evaluation features</a:t>
            </a:r>
          </a:p>
          <a:p>
            <a:pPr marL="285750" indent="-285750">
              <a:spcAft>
                <a:spcPts val="1200"/>
              </a:spcAft>
            </a:pPr>
            <a:r>
              <a:rPr lang="en-US" sz="2400" b="1" dirty="0"/>
              <a:t>Platform technology - extensible to other subject areas</a:t>
            </a:r>
          </a:p>
          <a:p>
            <a:pPr>
              <a:spcAft>
                <a:spcPts val="1200"/>
              </a:spcAft>
            </a:pP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756" y="1084695"/>
            <a:ext cx="2618361" cy="339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2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29028" y="-14514"/>
            <a:ext cx="12192000" cy="6865257"/>
          </a:xfrm>
          <a:prstGeom prst="rect">
            <a:avLst/>
          </a:prstGeom>
          <a:blipFill dpi="0" rotWithShape="1">
            <a:blip r:embed="rId2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659" y="114822"/>
            <a:ext cx="10366625" cy="609600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AMOS Purposes and Applications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573" y="1129711"/>
            <a:ext cx="11887399" cy="4351338"/>
          </a:xfrm>
        </p:spPr>
        <p:txBody>
          <a:bodyPr>
            <a:no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US" sz="3600" b="1" dirty="0"/>
              <a:t>Enhance telemedicine capability; introduce asynchrony</a:t>
            </a:r>
          </a:p>
          <a:p>
            <a:pPr marL="285750" indent="-285750">
              <a:spcAft>
                <a:spcPts val="1200"/>
              </a:spcAft>
            </a:pPr>
            <a:r>
              <a:rPr lang="en-US" sz="3600" b="1" dirty="0"/>
              <a:t>Enable autonomous procedure performance</a:t>
            </a:r>
          </a:p>
          <a:p>
            <a:pPr marL="285750" indent="-285750">
              <a:spcAft>
                <a:spcPts val="1200"/>
              </a:spcAft>
            </a:pPr>
            <a:r>
              <a:rPr lang="en-US" sz="3600" b="1" dirty="0"/>
              <a:t>Streamline the process of skill management</a:t>
            </a:r>
          </a:p>
          <a:p>
            <a:pPr marL="285750" indent="-285750">
              <a:spcAft>
                <a:spcPts val="1200"/>
              </a:spcAft>
            </a:pPr>
            <a:r>
              <a:rPr lang="en-US" sz="3600" b="1" dirty="0"/>
              <a:t>Reduce preflight training load</a:t>
            </a:r>
          </a:p>
          <a:p>
            <a:pPr marL="285750" indent="-285750">
              <a:spcAft>
                <a:spcPts val="1200"/>
              </a:spcAft>
            </a:pPr>
            <a:r>
              <a:rPr lang="en-US" sz="3600" b="1" dirty="0"/>
              <a:t>Repeated similar ISS Demos could reduce exploration kidney stone and urinary retention risks (improved monitoring)</a:t>
            </a:r>
          </a:p>
        </p:txBody>
      </p:sp>
    </p:spTree>
    <p:extLst>
      <p:ext uri="{BB962C8B-B14F-4D97-AF65-F5344CB8AC3E}">
        <p14:creationId xmlns:p14="http://schemas.microsoft.com/office/powerpoint/2010/main" val="3619559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12192000" cy="6879770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1628455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426" y="0"/>
            <a:ext cx="12256426" cy="6889993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647558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46595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752" y="50104"/>
            <a:ext cx="12844999" cy="1325563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+mn-lt"/>
                <a:cs typeface="Calibri" panose="020F0502020204030204" pitchFamily="34" charset="0"/>
              </a:rPr>
              <a:t>AMOS - </a:t>
            </a:r>
            <a:r>
              <a:rPr lang="en-US" sz="4400" b="1" dirty="0" smtClean="0">
                <a:latin typeface="+mn-lt"/>
                <a:cs typeface="Calibri" panose="020F0502020204030204" pitchFamily="34" charset="0"/>
              </a:rPr>
              <a:t>Tech Demo </a:t>
            </a:r>
            <a:r>
              <a:rPr lang="en-US" sz="4400" b="1" dirty="0">
                <a:latin typeface="+mn-lt"/>
                <a:cs typeface="Calibri" panose="020F0502020204030204" pitchFamily="34" charset="0"/>
              </a:rPr>
              <a:t>Procedures</a:t>
            </a:r>
            <a:br>
              <a:rPr lang="en-US" sz="4400" b="1" dirty="0">
                <a:latin typeface="+mn-lt"/>
                <a:cs typeface="Calibri" panose="020F0502020204030204" pitchFamily="34" charset="0"/>
              </a:rPr>
            </a:br>
            <a:endParaRPr lang="en-US" sz="4400" b="1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27" y="834172"/>
            <a:ext cx="12311439" cy="534302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3200" b="1" dirty="0"/>
              <a:t>Flown as </a:t>
            </a:r>
            <a:r>
              <a:rPr lang="en-US" sz="3200" dirty="0" smtClean="0"/>
              <a:t>ExMC </a:t>
            </a:r>
            <a:r>
              <a:rPr lang="en-US" sz="3200" b="1" dirty="0" smtClean="0"/>
              <a:t>payload </a:t>
            </a:r>
            <a:r>
              <a:rPr lang="en-US" sz="2400" dirty="0"/>
              <a:t>– supported by ROI</a:t>
            </a:r>
          </a:p>
          <a:p>
            <a:pPr>
              <a:spcBef>
                <a:spcPts val="600"/>
              </a:spcBef>
            </a:pPr>
            <a:r>
              <a:rPr lang="en-US" sz="3200" b="1" dirty="0"/>
              <a:t>AMOS installed </a:t>
            </a:r>
            <a:r>
              <a:rPr lang="en-US" sz="3200" b="1" dirty="0" smtClean="0"/>
              <a:t>on ISS </a:t>
            </a:r>
            <a:r>
              <a:rPr lang="en-US" sz="3200" b="1" dirty="0"/>
              <a:t>(3/31 - 4/2/2020)</a:t>
            </a:r>
          </a:p>
          <a:p>
            <a:pPr>
              <a:spcBef>
                <a:spcPts val="600"/>
              </a:spcBef>
            </a:pPr>
            <a:r>
              <a:rPr lang="en-US" sz="3200" b="1" dirty="0"/>
              <a:t>Demo occurred 4/9/2020 </a:t>
            </a:r>
            <a:r>
              <a:rPr lang="en-US" sz="2400" b="1" dirty="0"/>
              <a:t>(PI team observed remotely - COVID-19)</a:t>
            </a:r>
            <a:endParaRPr lang="en-US" sz="3200" b="1" dirty="0"/>
          </a:p>
          <a:p>
            <a:pPr>
              <a:spcBef>
                <a:spcPts val="600"/>
              </a:spcBef>
            </a:pPr>
            <a:r>
              <a:rPr lang="en-US" sz="3200" b="1" dirty="0"/>
              <a:t>Crew Procedures:	</a:t>
            </a:r>
          </a:p>
          <a:p>
            <a:pPr lvl="1">
              <a:spcBef>
                <a:spcPts val="600"/>
              </a:spcBef>
            </a:pPr>
            <a:r>
              <a:rPr lang="en-US" sz="2800" b="1" dirty="0"/>
              <a:t>BEFORE scanning, operator reviews AMOS “Foundations” material</a:t>
            </a:r>
          </a:p>
          <a:p>
            <a:pPr lvl="1">
              <a:spcBef>
                <a:spcPts val="600"/>
              </a:spcBef>
            </a:pPr>
            <a:r>
              <a:rPr lang="en-US" sz="2800" b="1" dirty="0"/>
              <a:t>Deploy Ultrasound2 per nominal procedures</a:t>
            </a:r>
          </a:p>
          <a:p>
            <a:pPr lvl="1">
              <a:spcBef>
                <a:spcPts val="600"/>
              </a:spcBef>
            </a:pPr>
            <a:r>
              <a:rPr lang="en-US" sz="2800" b="1" dirty="0"/>
              <a:t>Set up cabin video</a:t>
            </a:r>
          </a:p>
          <a:p>
            <a:pPr lvl="1">
              <a:spcBef>
                <a:spcPts val="600"/>
              </a:spcBef>
            </a:pPr>
            <a:r>
              <a:rPr lang="en-US" sz="2800" b="1" dirty="0"/>
              <a:t>Open AMOS application</a:t>
            </a:r>
          </a:p>
          <a:p>
            <a:pPr lvl="1">
              <a:spcBef>
                <a:spcPts val="600"/>
              </a:spcBef>
            </a:pPr>
            <a:r>
              <a:rPr lang="en-US" sz="2800" b="1" dirty="0"/>
              <a:t>Perform bladder scan (full), perform bladder scan (post void)</a:t>
            </a:r>
          </a:p>
          <a:p>
            <a:pPr lvl="1">
              <a:spcBef>
                <a:spcPts val="600"/>
              </a:spcBef>
            </a:pPr>
            <a:r>
              <a:rPr lang="en-US" sz="2800" b="1" dirty="0"/>
              <a:t>Perform kidney scan (right and left)</a:t>
            </a:r>
          </a:p>
          <a:p>
            <a:pPr>
              <a:spcBef>
                <a:spcPts val="600"/>
              </a:spcBef>
            </a:pPr>
            <a:r>
              <a:rPr lang="en-US" sz="3200" b="1" dirty="0"/>
              <a:t>Postflight debrief 5/26/2020</a:t>
            </a:r>
          </a:p>
        </p:txBody>
      </p:sp>
      <p:sp>
        <p:nvSpPr>
          <p:cNvPr id="7" name="Arrow: Curved Left 6">
            <a:extLst>
              <a:ext uri="{FF2B5EF4-FFF2-40B4-BE49-F238E27FC236}">
                <a16:creationId xmlns:a16="http://schemas.microsoft.com/office/drawing/2014/main" id="{C4B81D94-72CB-4493-AD19-E932DF721FB4}"/>
              </a:ext>
            </a:extLst>
          </p:cNvPr>
          <p:cNvSpPr/>
          <p:nvPr/>
        </p:nvSpPr>
        <p:spPr>
          <a:xfrm rot="11062829">
            <a:off x="138496" y="5156662"/>
            <a:ext cx="460301" cy="902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5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3096" y="-14514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6743" y="-292111"/>
            <a:ext cx="11762824" cy="1325563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+mn-lt"/>
                <a:cs typeface="Calibri" panose="020F0502020204030204" pitchFamily="34" charset="0"/>
              </a:rPr>
              <a:t>AMOS -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017" y="970822"/>
            <a:ext cx="11601773" cy="5145104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en-US" sz="2600" b="0" dirty="0"/>
              <a:t>Installation / use of AMOS in the ISS server environment (IT objective)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600" b="0" dirty="0"/>
              <a:t>Use of AMOS for </a:t>
            </a:r>
            <a:r>
              <a:rPr lang="en-US" sz="2600" dirty="0"/>
              <a:t>autonomous imaging in operational setting </a:t>
            </a:r>
            <a:r>
              <a:rPr lang="en-US" sz="2600" b="0" dirty="0"/>
              <a:t>(telemedicine proof of concept objective)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Obtain click tracking data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/>
              <a:t>Collect ultrasound images - urinary bladder and kidneys (irrespective of quality or compliance)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600" b="0" dirty="0"/>
              <a:t>Collect crew feedback – AMOS implementation (telemedicine and AMOS improvement objective)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600" b="0" dirty="0"/>
              <a:t>Record in-cabin and ultrasound </a:t>
            </a:r>
            <a:r>
              <a:rPr lang="en-US" sz="2600" b="0" dirty="0" err="1"/>
              <a:t>scanhead</a:t>
            </a:r>
            <a:r>
              <a:rPr lang="en-US" sz="2600" b="0" dirty="0"/>
              <a:t> video data – technical and human factors assessment (telemedicine and AMOS improvement objective)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sz="2600" b="0" dirty="0"/>
              <a:t>Collect crew feedback – integrated training and procedure support (training, telemedicine, and AMOS improvement objective)</a:t>
            </a:r>
          </a:p>
          <a:p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03511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3096" y="-14514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3096" y="-244149"/>
            <a:ext cx="11762824" cy="1325563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latin typeface="+mn-lt"/>
              </a:rPr>
              <a:t>AMOS: Bladder </a:t>
            </a:r>
            <a:r>
              <a:rPr lang="en-US" sz="4400" b="1" dirty="0">
                <a:latin typeface="+mn-lt"/>
              </a:rPr>
              <a:t>Results </a:t>
            </a:r>
            <a:r>
              <a:rPr lang="en-US" sz="3600" b="0" dirty="0">
                <a:latin typeface="+mn-lt"/>
              </a:rPr>
              <a:t>(N=1 operator/subject)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E81B85-4E86-42C0-96C0-59B83F6A2BE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2425" y="1219200"/>
          <a:ext cx="11172820" cy="5457703"/>
        </p:xfrm>
        <a:graphic>
          <a:graphicData uri="http://schemas.openxmlformats.org/drawingml/2006/table">
            <a:tbl>
              <a:tblPr firstRow="1" firstCol="1" bandRow="1"/>
              <a:tblGrid>
                <a:gridCol w="3088917">
                  <a:extLst>
                    <a:ext uri="{9D8B030D-6E8A-4147-A177-3AD203B41FA5}">
                      <a16:colId xmlns:a16="http://schemas.microsoft.com/office/drawing/2014/main" val="2878368967"/>
                    </a:ext>
                  </a:extLst>
                </a:gridCol>
                <a:gridCol w="1587244">
                  <a:extLst>
                    <a:ext uri="{9D8B030D-6E8A-4147-A177-3AD203B41FA5}">
                      <a16:colId xmlns:a16="http://schemas.microsoft.com/office/drawing/2014/main" val="3486609222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320003549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1234326638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334675707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2482026292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1470320346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2345303760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3359665839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1690520489"/>
                    </a:ext>
                  </a:extLst>
                </a:gridCol>
                <a:gridCol w="721851">
                  <a:extLst>
                    <a:ext uri="{9D8B030D-6E8A-4147-A177-3AD203B41FA5}">
                      <a16:colId xmlns:a16="http://schemas.microsoft.com/office/drawing/2014/main" val="2419844758"/>
                    </a:ext>
                  </a:extLst>
                </a:gridCol>
              </a:tblGrid>
              <a:tr h="3109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EVALUATED DICOM INSTANCE GROUPS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INSTANCES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(CINE-LOOPS)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PROCEDURE EXECUTION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INCLUSION OF TARGET ORGAN VOLUME (0-3)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IMAGING PLANE ORIENTATION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SWEEP SPEED ADEQUACY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IMAGE QUALITY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MEASURABILITY  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 IMAGING  CONTENT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SUCCESS SCORE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SUCCESS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(Y/N)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24173"/>
                  </a:ext>
                </a:extLst>
              </a:tr>
              <a:tr h="3883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 bladder Horizontal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971013"/>
                  </a:ext>
                </a:extLst>
              </a:tr>
              <a:tr h="3883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Full bladder Vertical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416758"/>
                  </a:ext>
                </a:extLst>
              </a:tr>
              <a:tr h="3883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Post-void Horizontal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7996668"/>
                  </a:ext>
                </a:extLst>
              </a:tr>
              <a:tr h="388344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Post-void Vertical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670563"/>
                  </a:ext>
                </a:extLst>
              </a:tr>
              <a:tr h="79472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NUMBERS AND AVERAGE SCORES </a:t>
                      </a:r>
                      <a:endParaRPr lang="en-US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12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28" marR="5562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372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853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young, computer, standing&#10;&#10;Description automatically generated">
            <a:extLst>
              <a:ext uri="{FF2B5EF4-FFF2-40B4-BE49-F238E27FC236}">
                <a16:creationId xmlns:a16="http://schemas.microsoft.com/office/drawing/2014/main" id="{5611EE38-43D2-4AFE-B2B7-5205830472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07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3096" y="-14514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3096" y="-243725"/>
            <a:ext cx="12932792" cy="1325563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AMOS: Right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Kidney Results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0" dirty="0">
                <a:latin typeface="Arial" panose="020B0604020202020204" pitchFamily="34" charset="0"/>
                <a:cs typeface="Arial" panose="020B0604020202020204" pitchFamily="34" charset="0"/>
              </a:rPr>
              <a:t>(N=1 operator/subject)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AD89DA-1FE3-440A-AA5F-3418633F3F0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5029" y="1257301"/>
          <a:ext cx="11843144" cy="5362222"/>
        </p:xfrm>
        <a:graphic>
          <a:graphicData uri="http://schemas.openxmlformats.org/drawingml/2006/table">
            <a:tbl>
              <a:tblPr firstRow="1" firstCol="1" bandRow="1"/>
              <a:tblGrid>
                <a:gridCol w="3318271">
                  <a:extLst>
                    <a:ext uri="{9D8B030D-6E8A-4147-A177-3AD203B41FA5}">
                      <a16:colId xmlns:a16="http://schemas.microsoft.com/office/drawing/2014/main" val="2713952768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1625752576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28090349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39744652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873699306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885910326"/>
                    </a:ext>
                  </a:extLst>
                </a:gridCol>
                <a:gridCol w="980761">
                  <a:extLst>
                    <a:ext uri="{9D8B030D-6E8A-4147-A177-3AD203B41FA5}">
                      <a16:colId xmlns:a16="http://schemas.microsoft.com/office/drawing/2014/main" val="2168643152"/>
                    </a:ext>
                  </a:extLst>
                </a:gridCol>
                <a:gridCol w="878455">
                  <a:extLst>
                    <a:ext uri="{9D8B030D-6E8A-4147-A177-3AD203B41FA5}">
                      <a16:colId xmlns:a16="http://schemas.microsoft.com/office/drawing/2014/main" val="1622422005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3448884986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3766577856"/>
                    </a:ext>
                  </a:extLst>
                </a:gridCol>
              </a:tblGrid>
              <a:tr h="12382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RIGHT KIDNEY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(CINE-LOOP #)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PROCEDURE EXECUTION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INCLUSION OF TARGET ORGAN VOLUME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IMAGING PLANE ORIENTATION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SWEEP SPEED ADEQUACY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IMAGE QUALITY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MEASURABILITY 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 IMAGING CONTENTS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SUCCESS SCORE 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SUCCESS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(Y/N)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312253"/>
                  </a:ext>
                </a:extLst>
              </a:tr>
              <a:tr h="493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1(0001)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606486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2 (0002)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29900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3 (0003)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138706"/>
                  </a:ext>
                </a:extLst>
              </a:tr>
              <a:tr h="493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4 (0004)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965767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5 (0005)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306796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6 (0006)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096750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*Instance 7 (0037)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643980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*Instance 8 (0038)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9901842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*Instance 9 (0039)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516788"/>
                  </a:ext>
                </a:extLst>
              </a:tr>
              <a:tr h="32679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*Instance 10 (0040)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274266"/>
                  </a:ext>
                </a:extLst>
              </a:tr>
              <a:tr h="49389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SCORES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7966788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C3D66B5-DAEC-4CF4-8F4C-24BDCA770456}"/>
              </a:ext>
            </a:extLst>
          </p:cNvPr>
          <p:cNvSpPr/>
          <p:nvPr/>
        </p:nvSpPr>
        <p:spPr>
          <a:xfrm>
            <a:off x="1381124" y="4714874"/>
            <a:ext cx="10687049" cy="144388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7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sitting, person, computer&#10;&#10;Description automatically generated">
            <a:extLst>
              <a:ext uri="{FF2B5EF4-FFF2-40B4-BE49-F238E27FC236}">
                <a16:creationId xmlns:a16="http://schemas.microsoft.com/office/drawing/2014/main" id="{D840D370-802D-4BD5-9F07-721D2007F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65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ew using AMOS software">
            <a:extLst>
              <a:ext uri="{FF2B5EF4-FFF2-40B4-BE49-F238E27FC236}">
                <a16:creationId xmlns:a16="http://schemas.microsoft.com/office/drawing/2014/main" id="{3373EEA2-1C06-492D-BD05-F093DC074F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4" t="15584" b="247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66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3096" y="-14514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AD89DA-1FE3-440A-AA5F-3418633F3F0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5029" y="1257301"/>
          <a:ext cx="11843144" cy="5368799"/>
        </p:xfrm>
        <a:graphic>
          <a:graphicData uri="http://schemas.openxmlformats.org/drawingml/2006/table">
            <a:tbl>
              <a:tblPr firstRow="1" firstCol="1" bandRow="1"/>
              <a:tblGrid>
                <a:gridCol w="3776869">
                  <a:extLst>
                    <a:ext uri="{9D8B030D-6E8A-4147-A177-3AD203B41FA5}">
                      <a16:colId xmlns:a16="http://schemas.microsoft.com/office/drawing/2014/main" val="2713952768"/>
                    </a:ext>
                  </a:extLst>
                </a:gridCol>
                <a:gridCol w="1030205">
                  <a:extLst>
                    <a:ext uri="{9D8B030D-6E8A-4147-A177-3AD203B41FA5}">
                      <a16:colId xmlns:a16="http://schemas.microsoft.com/office/drawing/2014/main" val="1625752576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2280903499"/>
                    </a:ext>
                  </a:extLst>
                </a:gridCol>
                <a:gridCol w="878455">
                  <a:extLst>
                    <a:ext uri="{9D8B030D-6E8A-4147-A177-3AD203B41FA5}">
                      <a16:colId xmlns:a16="http://schemas.microsoft.com/office/drawing/2014/main" val="539744652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2873699306"/>
                    </a:ext>
                  </a:extLst>
                </a:gridCol>
                <a:gridCol w="878455">
                  <a:extLst>
                    <a:ext uri="{9D8B030D-6E8A-4147-A177-3AD203B41FA5}">
                      <a16:colId xmlns:a16="http://schemas.microsoft.com/office/drawing/2014/main" val="3885910326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2168643152"/>
                    </a:ext>
                  </a:extLst>
                </a:gridCol>
                <a:gridCol w="878455">
                  <a:extLst>
                    <a:ext uri="{9D8B030D-6E8A-4147-A177-3AD203B41FA5}">
                      <a16:colId xmlns:a16="http://schemas.microsoft.com/office/drawing/2014/main" val="1622422005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3448884986"/>
                    </a:ext>
                  </a:extLst>
                </a:gridCol>
                <a:gridCol w="880141">
                  <a:extLst>
                    <a:ext uri="{9D8B030D-6E8A-4147-A177-3AD203B41FA5}">
                      <a16:colId xmlns:a16="http://schemas.microsoft.com/office/drawing/2014/main" val="3766577856"/>
                    </a:ext>
                  </a:extLst>
                </a:gridCol>
              </a:tblGrid>
              <a:tr h="1612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TARGET ORGAN; ACTIVITY;  INSTANCE (CINE-LOOP #)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PROCEDURE EXECUTION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INCLUSION OF TARGET ORGAN VOLUME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IMAGING PLANE ORIENTATION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SWEEP SPEED ADEQUACY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IMAGE QUALITY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MEASURABILITY 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 IMAGING CONTENTS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SUCCESS SCORE (0-3)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SUCCESS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ahnschrift SemiBold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(Y/N)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57" marR="58057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312253"/>
                  </a:ext>
                </a:extLst>
              </a:tr>
              <a:tr h="64315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Kidney Left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Instance 1 (0010)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606486"/>
                  </a:ext>
                </a:extLst>
              </a:tr>
              <a:tr h="48704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2 (0011)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29900"/>
                  </a:ext>
                </a:extLst>
              </a:tr>
              <a:tr h="48704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3 (0012)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138706"/>
                  </a:ext>
                </a:extLst>
              </a:tr>
              <a:tr h="643157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4 (0013)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8965767"/>
                  </a:ext>
                </a:extLst>
              </a:tr>
              <a:tr h="48704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5 (0014)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306796"/>
                  </a:ext>
                </a:extLst>
              </a:tr>
              <a:tr h="48704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Instance 6 (0015)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3096750"/>
                  </a:ext>
                </a:extLst>
              </a:tr>
              <a:tr h="487046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AVERAGE SCORES</a:t>
                      </a:r>
                      <a:endParaRPr lang="en-US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643980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B09F56-797D-4B4F-8C4D-FA9107B6F877}"/>
              </a:ext>
            </a:extLst>
          </p:cNvPr>
          <p:cNvSpPr/>
          <p:nvPr/>
        </p:nvSpPr>
        <p:spPr>
          <a:xfrm>
            <a:off x="1495425" y="4560571"/>
            <a:ext cx="10613114" cy="151246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09" y="-250095"/>
            <a:ext cx="12932792" cy="1325563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AMOS: Left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Kidney Results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0" dirty="0">
                <a:latin typeface="Arial" panose="020B0604020202020204" pitchFamily="34" charset="0"/>
                <a:cs typeface="Arial" panose="020B0604020202020204" pitchFamily="34" charset="0"/>
              </a:rPr>
              <a:t>(N=1 operator/subject)</a:t>
            </a:r>
          </a:p>
        </p:txBody>
      </p:sp>
    </p:spTree>
    <p:extLst>
      <p:ext uri="{BB962C8B-B14F-4D97-AF65-F5344CB8AC3E}">
        <p14:creationId xmlns:p14="http://schemas.microsoft.com/office/powerpoint/2010/main" val="357629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43096" y="-14514"/>
            <a:ext cx="12192000" cy="6865257"/>
          </a:xfrm>
          <a:prstGeom prst="rect">
            <a:avLst/>
          </a:prstGeom>
          <a:blipFill dpi="0" rotWithShape="1"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251" y="-246068"/>
            <a:ext cx="11762824" cy="1325563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AMOS – User Experience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115CB5-3C26-473E-8CC3-D88F1EBC5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92" y="885341"/>
            <a:ext cx="11762824" cy="542357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b="1" dirty="0"/>
              <a:t>Nine acceptability statements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400" b="0" dirty="0" smtClean="0"/>
              <a:t>Rated: 1</a:t>
            </a:r>
            <a:r>
              <a:rPr lang="en-US" sz="3400" b="0" dirty="0"/>
              <a:t>= “Strongly Disagree” to 5 = “Strongly Agree”</a:t>
            </a:r>
          </a:p>
          <a:p>
            <a:pPr marL="1139825" lvl="1"/>
            <a:r>
              <a:rPr lang="en-US" sz="3200" dirty="0"/>
              <a:t>usability</a:t>
            </a:r>
          </a:p>
          <a:p>
            <a:pPr marL="1139825" lvl="1"/>
            <a:r>
              <a:rPr lang="en-US" sz="3200" dirty="0"/>
              <a:t>content organization and level of detail</a:t>
            </a:r>
          </a:p>
          <a:p>
            <a:pPr marL="1139825" lvl="1"/>
            <a:r>
              <a:rPr lang="en-US" sz="3200" dirty="0"/>
              <a:t>media presentation type</a:t>
            </a:r>
          </a:p>
          <a:p>
            <a:pPr marL="1139825" lvl="1"/>
            <a:r>
              <a:rPr lang="en-US" sz="3200" dirty="0"/>
              <a:t>general satisfaction</a:t>
            </a:r>
          </a:p>
          <a:p>
            <a:pPr>
              <a:spcBef>
                <a:spcPts val="1200"/>
              </a:spcBef>
              <a:spcAft>
                <a:spcPts val="3600"/>
              </a:spcAft>
            </a:pPr>
            <a:r>
              <a:rPr lang="en-US" sz="3400" b="1" dirty="0" smtClean="0"/>
              <a:t>Kidney </a:t>
            </a:r>
            <a:r>
              <a:rPr lang="en-US" sz="3400" b="1" dirty="0"/>
              <a:t>module</a:t>
            </a:r>
            <a:r>
              <a:rPr lang="en-US" sz="3400" b="1" dirty="0" smtClean="0"/>
              <a:t>:</a:t>
            </a:r>
            <a:endParaRPr lang="en-US" sz="3400" b="0" dirty="0"/>
          </a:p>
          <a:p>
            <a:r>
              <a:rPr lang="en-US" sz="3400" b="1" dirty="0"/>
              <a:t>Bladder module</a:t>
            </a:r>
            <a:r>
              <a:rPr lang="en-US" sz="3400" b="1" dirty="0" smtClean="0"/>
              <a:t>:</a:t>
            </a:r>
            <a:endParaRPr lang="en-US" sz="36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057968"/>
              </p:ext>
            </p:extLst>
          </p:nvPr>
        </p:nvGraphicFramePr>
        <p:xfrm>
          <a:off x="3833663" y="4580466"/>
          <a:ext cx="8128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41740854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3192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Strongly Agree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Agree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05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6/9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3/9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56478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72695"/>
              </p:ext>
            </p:extLst>
          </p:nvPr>
        </p:nvGraphicFramePr>
        <p:xfrm>
          <a:off x="3833663" y="5633822"/>
          <a:ext cx="81280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41740854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23192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Strongly Agree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Agree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05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7/9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</a:rPr>
                        <a:t>2/9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564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880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4B9B58C-2185-4EFE-AF14-24D8BA689035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620166" y="72481"/>
            <a:ext cx="847567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Conclusion/Application</a:t>
            </a:r>
            <a:endParaRPr kumimoji="0" lang="en-GB" alt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63286" y="986881"/>
            <a:ext cx="11876314" cy="575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31775" marR="0" lvl="0" indent="-2317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Initial </a:t>
            </a:r>
            <a:r>
              <a:rPr lang="en-US" altLang="en-US" sz="2800" b="1" kern="0" dirty="0">
                <a:solidFill>
                  <a:srgbClr val="000000"/>
                </a:solidFill>
                <a:latin typeface="Arial"/>
              </a:rPr>
              <a:t>AMOS demonstration highly successful</a:t>
            </a: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508000" marR="0" lvl="1" indent="-1603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kern="0" dirty="0">
                <a:solidFill>
                  <a:srgbClr val="000000"/>
                </a:solidFill>
                <a:latin typeface="Arial"/>
              </a:rPr>
              <a:t>All objectives met</a:t>
            </a:r>
          </a:p>
          <a:p>
            <a:pPr marL="508000" marR="0" lvl="1" indent="-1603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</a:rPr>
              <a:t> Bladder and kidney images = acceptable to excellent</a:t>
            </a:r>
          </a:p>
          <a:p>
            <a:pPr marL="508000" marR="0" lvl="1" indent="-1603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Crew feedback = excellent</a:t>
            </a:r>
          </a:p>
          <a:p>
            <a:pPr marL="231775" marR="0" lvl="0" indent="-231775" algn="l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AMOS platform promising as autonomy-enabling tool</a:t>
            </a:r>
          </a:p>
          <a:p>
            <a:pPr marL="631825" lvl="1" indent="-231775" eaLnBrk="1" hangingPunct="1">
              <a:buFontTx/>
              <a:buChar char="•"/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Exploration</a:t>
            </a:r>
          </a:p>
          <a:p>
            <a:pPr marL="631825" lvl="1" indent="-231775" eaLnBrk="1" hangingPunct="1">
              <a:buFontTx/>
              <a:buChar char="•"/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Ideal for gradual integration into operations / gain confidence</a:t>
            </a:r>
          </a:p>
          <a:p>
            <a:pPr marL="1031875" lvl="2" indent="-231775" eaLnBrk="1" hangingPunct="1"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Crew</a:t>
            </a:r>
          </a:p>
          <a:p>
            <a:pPr marL="1031875" lvl="2" indent="-231775" eaLnBrk="1" hangingPunct="1"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Surgeon</a:t>
            </a:r>
          </a:p>
          <a:p>
            <a:pPr marL="1031875" lvl="2" indent="-231775" eaLnBrk="1" hangingPunct="1"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Ops community</a:t>
            </a:r>
          </a:p>
          <a:p>
            <a:pPr marL="1031875" lvl="2" indent="-231775" eaLnBrk="1" hangingPunct="1">
              <a:defRPr/>
            </a:pPr>
            <a:r>
              <a:rPr lang="en-US" altLang="en-US" b="1" kern="0" dirty="0">
                <a:solidFill>
                  <a:srgbClr val="000000"/>
                </a:solidFill>
                <a:latin typeface="Arial"/>
              </a:rPr>
              <a:t>Program</a:t>
            </a:r>
            <a:endParaRPr kumimoji="0" lang="en-US" alt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7347565"/>
      </p:ext>
    </p:extLst>
  </p:cSld>
  <p:clrMapOvr>
    <a:masterClrMapping/>
  </p:clrMapOvr>
</p:sld>
</file>

<file path=ppt/theme/theme1.xml><?xml version="1.0" encoding="utf-8"?>
<a:theme xmlns:a="http://schemas.openxmlformats.org/drawingml/2006/main" name="ExMC Dark AsMA">
  <a:themeElements>
    <a:clrScheme name="Exploration Ambassador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xploration Ambassadors">
      <a:majorFont>
        <a:latin typeface="Helvetica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cap="flat" cmpd="sng" algn="ctr">
          <a:solidFill>
            <a:srgbClr val="0070C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63500" dist="17961" dir="2700000" algn="ctr" rotWithShape="0">
            <a:schemeClr val="tx1">
              <a:alpha val="74998"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Helvetica Neue Black Condensed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Exploration Ambassad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loration Ambassado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loration Ambassado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xMC Dark AsMA" id="{DD303F1E-7D56-452F-8C01-50AD26D78CD8}" vid="{433496BB-CFCA-41F5-B981-18A3B967B2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ExMC Dark AsMA</Template>
  <TotalTime>198</TotalTime>
  <Words>1092</Words>
  <Application>Microsoft Office PowerPoint</Application>
  <PresentationFormat>Widescreen</PresentationFormat>
  <Paragraphs>431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ＭＳ Ｐゴシック</vt:lpstr>
      <vt:lpstr>ＭＳ Ｐゴシック</vt:lpstr>
      <vt:lpstr>Arial</vt:lpstr>
      <vt:lpstr>Bahnschrift SemiBold</vt:lpstr>
      <vt:lpstr>Calibri</vt:lpstr>
      <vt:lpstr>Calibri Light</vt:lpstr>
      <vt:lpstr>Helvetica</vt:lpstr>
      <vt:lpstr>Times New Roman</vt:lpstr>
      <vt:lpstr>Wingdings</vt:lpstr>
      <vt:lpstr>ヒラギノ角ゴ Pro W3</vt:lpstr>
      <vt:lpstr>ExMC Dark AsMA</vt:lpstr>
      <vt:lpstr>Office Theme</vt:lpstr>
      <vt:lpstr>Medical Task Support for Autonomous Space Exploration Missions</vt:lpstr>
      <vt:lpstr>Disclosure Information 91st Annual Scientific Meeting Marlei Walton</vt:lpstr>
      <vt:lpstr>PowerPoint Presentation</vt:lpstr>
      <vt:lpstr>PowerPoint Presentation</vt:lpstr>
      <vt:lpstr>PowerPoint Presentation</vt:lpstr>
      <vt:lpstr>PowerPoint Presentation</vt:lpstr>
      <vt:lpstr>Autonomous Medical Officer Support (AMOS)</vt:lpstr>
      <vt:lpstr>AMOS Purposes and Applications</vt:lpstr>
      <vt:lpstr>PowerPoint Presentation</vt:lpstr>
      <vt:lpstr>PowerPoint Presentation</vt:lpstr>
      <vt:lpstr>AMOS - Tech Demo Procedures </vt:lpstr>
      <vt:lpstr>AMOS - Objectives</vt:lpstr>
      <vt:lpstr>AMOS: Bladder Results (N=1 operator/subject)</vt:lpstr>
      <vt:lpstr>PowerPoint Presentation</vt:lpstr>
      <vt:lpstr>AMOS: Right Kidney Results (N=1 operator/subject)</vt:lpstr>
      <vt:lpstr>PowerPoint Presentation</vt:lpstr>
      <vt:lpstr>PowerPoint Presentation</vt:lpstr>
      <vt:lpstr>AMOS: Left Kidney Results (N=1 operator/subject)</vt:lpstr>
      <vt:lpstr>AMOS – User Experience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Task Support for Autonomous Space Exploration Missions</dc:title>
  <dc:creator>Walton, Marlei (JSC-SF)[WYLE LABORATORIES, INC.]</dc:creator>
  <cp:lastModifiedBy>Walton, Marlei (JSC-SF)[WYLE LABORATORIES, INC.]</cp:lastModifiedBy>
  <cp:revision>12</cp:revision>
  <dcterms:created xsi:type="dcterms:W3CDTF">2021-07-28T22:34:12Z</dcterms:created>
  <dcterms:modified xsi:type="dcterms:W3CDTF">2021-08-17T16:41:51Z</dcterms:modified>
</cp:coreProperties>
</file>