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31"/>
  </p:notesMasterIdLst>
  <p:sldIdLst>
    <p:sldId id="256" r:id="rId3"/>
    <p:sldId id="257" r:id="rId4"/>
    <p:sldId id="258" r:id="rId5"/>
    <p:sldId id="259" r:id="rId6"/>
    <p:sldId id="260" r:id="rId7"/>
    <p:sldId id="296" r:id="rId8"/>
    <p:sldId id="297" r:id="rId9"/>
    <p:sldId id="298" r:id="rId10"/>
    <p:sldId id="299" r:id="rId11"/>
    <p:sldId id="262" r:id="rId12"/>
    <p:sldId id="300" r:id="rId13"/>
    <p:sldId id="301" r:id="rId14"/>
    <p:sldId id="302" r:id="rId15"/>
    <p:sldId id="303" r:id="rId16"/>
    <p:sldId id="304" r:id="rId17"/>
    <p:sldId id="263" r:id="rId18"/>
    <p:sldId id="305" r:id="rId19"/>
    <p:sldId id="306" r:id="rId20"/>
    <p:sldId id="307" r:id="rId21"/>
    <p:sldId id="308" r:id="rId22"/>
    <p:sldId id="309" r:id="rId23"/>
    <p:sldId id="310" r:id="rId24"/>
    <p:sldId id="311" r:id="rId25"/>
    <p:sldId id="312" r:id="rId26"/>
    <p:sldId id="313" r:id="rId27"/>
    <p:sldId id="314" r:id="rId28"/>
    <p:sldId id="315" r:id="rId29"/>
    <p:sldId id="28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8" d="100"/>
          <a:sy n="108" d="100"/>
        </p:scale>
        <p:origin x="654" y="102"/>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DF620E-E14D-48F3-8D47-FB6167079CCB}" type="datetimeFigureOut">
              <a:rPr lang="en-US" smtClean="0"/>
              <a:t>8/4/2021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1259A0-1139-4B7F-824B-3447B988EA79}" type="slidenum">
              <a:rPr lang="en-US" smtClean="0"/>
              <a:t>‹#›</a:t>
            </a:fld>
            <a:endParaRPr lang="en-US"/>
          </a:p>
        </p:txBody>
      </p:sp>
    </p:spTree>
    <p:extLst>
      <p:ext uri="{BB962C8B-B14F-4D97-AF65-F5344CB8AC3E}">
        <p14:creationId xmlns:p14="http://schemas.microsoft.com/office/powerpoint/2010/main" val="1902821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ncbi.nlm.nih.gov/pmc/articles/PMC3025417/"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no disclosures other than that my thesis research was funded by an internal grant at University of Colorado, and I am also one of the physicians on the Exploratory Medical Capabilities Element. </a:t>
            </a:r>
          </a:p>
          <a:p>
            <a:endParaRPr lang="en-US" dirty="0"/>
          </a:p>
        </p:txBody>
      </p:sp>
      <p:sp>
        <p:nvSpPr>
          <p:cNvPr id="4" name="Slide Number Placeholder 3"/>
          <p:cNvSpPr>
            <a:spLocks noGrp="1"/>
          </p:cNvSpPr>
          <p:nvPr>
            <p:ph type="sldNum" sz="quarter" idx="5"/>
          </p:nvPr>
        </p:nvSpPr>
        <p:spPr/>
        <p:txBody>
          <a:bodyPr/>
          <a:lstStyle/>
          <a:p>
            <a:fld id="{011259A0-1139-4B7F-824B-3447B988EA79}" type="slidenum">
              <a:rPr lang="en-US" smtClean="0"/>
              <a:t>2</a:t>
            </a:fld>
            <a:endParaRPr lang="en-US"/>
          </a:p>
        </p:txBody>
      </p:sp>
    </p:spTree>
    <p:extLst>
      <p:ext uri="{BB962C8B-B14F-4D97-AF65-F5344CB8AC3E}">
        <p14:creationId xmlns:p14="http://schemas.microsoft.com/office/powerpoint/2010/main" val="3792752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mn-lt"/>
                <a:cs typeface="Calibri"/>
                <a:sym typeface="Calibri"/>
              </a:rPr>
              <a:t>While our best treatment for AUB is preventing AUB, it will occur in flight. If severe AUB occurs, procedural options will likely not be available. Even examination will be limited, however, just in time training of the crew medical officer including digital pelvic examination is recommended by our team. While a speculum exam would be indicated terrestrially, it is unlikely that sterile speculums will be included in limited medical kits and may not be particularly useful to a non-gyn trained CMO. Ultrasound, particularly transvaginal ultrasound if available, may be a preferred diagnostic modality. Point of care CBC and urine pregnancy test would also be indicated. </a:t>
            </a:r>
          </a:p>
          <a:p>
            <a:endParaRPr lang="en-US" dirty="0"/>
          </a:p>
        </p:txBody>
      </p:sp>
      <p:sp>
        <p:nvSpPr>
          <p:cNvPr id="4" name="Slide Number Placeholder 3"/>
          <p:cNvSpPr>
            <a:spLocks noGrp="1"/>
          </p:cNvSpPr>
          <p:nvPr>
            <p:ph type="sldNum" sz="quarter" idx="5"/>
          </p:nvPr>
        </p:nvSpPr>
        <p:spPr/>
        <p:txBody>
          <a:bodyPr/>
          <a:lstStyle/>
          <a:p>
            <a:fld id="{011259A0-1139-4B7F-824B-3447B988EA79}" type="slidenum">
              <a:rPr lang="en-US" smtClean="0"/>
              <a:t>11</a:t>
            </a:fld>
            <a:endParaRPr lang="en-US"/>
          </a:p>
        </p:txBody>
      </p:sp>
    </p:spTree>
    <p:extLst>
      <p:ext uri="{BB962C8B-B14F-4D97-AF65-F5344CB8AC3E}">
        <p14:creationId xmlns:p14="http://schemas.microsoft.com/office/powerpoint/2010/main" val="542445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mn-lt"/>
                <a:cs typeface="Calibri"/>
                <a:sym typeface="Calibri"/>
              </a:rPr>
              <a:t>Thus, management will likely include adding a burst taper of OCPs. A GnRH analog has been reportedly used once before, as reported by Dr. Jennings in the literature, and could be considered for future formularies. TXA, NSAIDs, and Doxycycline may be considered for a future formulary and could be used. Under extreme circumstances, IV fluids and uterovaginal tamponade may also be implemented.</a:t>
            </a:r>
          </a:p>
          <a:p>
            <a:endParaRPr lang="en-US" dirty="0"/>
          </a:p>
        </p:txBody>
      </p:sp>
      <p:sp>
        <p:nvSpPr>
          <p:cNvPr id="4" name="Slide Number Placeholder 3"/>
          <p:cNvSpPr>
            <a:spLocks noGrp="1"/>
          </p:cNvSpPr>
          <p:nvPr>
            <p:ph type="sldNum" sz="quarter" idx="5"/>
          </p:nvPr>
        </p:nvSpPr>
        <p:spPr/>
        <p:txBody>
          <a:bodyPr/>
          <a:lstStyle/>
          <a:p>
            <a:fld id="{011259A0-1139-4B7F-824B-3447B988EA79}" type="slidenum">
              <a:rPr lang="en-US" smtClean="0"/>
              <a:t>12</a:t>
            </a:fld>
            <a:endParaRPr lang="en-US"/>
          </a:p>
        </p:txBody>
      </p:sp>
    </p:spTree>
    <p:extLst>
      <p:ext uri="{BB962C8B-B14F-4D97-AF65-F5344CB8AC3E}">
        <p14:creationId xmlns:p14="http://schemas.microsoft.com/office/powerpoint/2010/main" val="2041672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1259A0-1139-4B7F-824B-3447B988EA79}" type="slidenum">
              <a:rPr lang="en-US" smtClean="0"/>
              <a:t>13</a:t>
            </a:fld>
            <a:endParaRPr lang="en-US"/>
          </a:p>
        </p:txBody>
      </p:sp>
    </p:spTree>
    <p:extLst>
      <p:ext uri="{BB962C8B-B14F-4D97-AF65-F5344CB8AC3E}">
        <p14:creationId xmlns:p14="http://schemas.microsoft.com/office/powerpoint/2010/main" val="18156005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1259A0-1139-4B7F-824B-3447B988EA79}" type="slidenum">
              <a:rPr lang="en-US" smtClean="0"/>
              <a:t>14</a:t>
            </a:fld>
            <a:endParaRPr lang="en-US"/>
          </a:p>
        </p:txBody>
      </p:sp>
    </p:spTree>
    <p:extLst>
      <p:ext uri="{BB962C8B-B14F-4D97-AF65-F5344CB8AC3E}">
        <p14:creationId xmlns:p14="http://schemas.microsoft.com/office/powerpoint/2010/main" val="39407505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mn-lt"/>
                <a:cs typeface="Calibri"/>
                <a:sym typeface="Calibri"/>
              </a:rPr>
              <a:t>First-pass metabolism source: </a:t>
            </a:r>
            <a:r>
              <a:rPr kumimoji="0" lang="en-US" sz="1200" b="0" i="0" u="sng" strike="noStrike" kern="0" cap="none" spc="0" normalizeH="0" baseline="0" noProof="0" dirty="0">
                <a:ln>
                  <a:noFill/>
                </a:ln>
                <a:solidFill>
                  <a:srgbClr val="0563C1"/>
                </a:solidFill>
                <a:effectLst/>
                <a:uLnTx/>
                <a:uFillTx/>
                <a:latin typeface="+mn-lt"/>
                <a:cs typeface="Calibri"/>
                <a:sym typeface="Calibri"/>
                <a:hlinkClick r:id="rId3">
                  <a:extLst>
                    <a:ext uri="{A12FA001-AC4F-418D-AE19-62706E023703}">
                      <ahyp:hlinkClr xmlns:ahyp="http://schemas.microsoft.com/office/drawing/2018/hyperlinkcolor" val="tx"/>
                    </a:ext>
                  </a:extLst>
                </a:hlinkClick>
              </a:rPr>
              <a:t>https://www.ncbi.nlm.nih.gov/pmc/articles/PMC3025417/</a:t>
            </a:r>
            <a:endParaRPr kumimoji="0" lang="en-US" sz="1200" b="0" i="0" u="none" strike="noStrike" kern="0" cap="none" spc="0" normalizeH="0" baseline="0" noProof="0" dirty="0">
              <a:ln>
                <a:noFill/>
              </a:ln>
              <a:solidFill>
                <a:srgbClr val="000000"/>
              </a:solidFill>
              <a:effectLst/>
              <a:uLnTx/>
              <a:uFillTx/>
              <a:latin typeface="+mn-lt"/>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mn-lt"/>
                <a:cs typeface="Calibri"/>
                <a:sym typeface="Calibri"/>
              </a:rPr>
              <a:t>https://www.fertstert.org/article/S0015-0282(16)62847-9/pdf</a:t>
            </a:r>
          </a:p>
          <a:p>
            <a:endParaRPr lang="en-US" dirty="0"/>
          </a:p>
        </p:txBody>
      </p:sp>
      <p:sp>
        <p:nvSpPr>
          <p:cNvPr id="4" name="Slide Number Placeholder 3"/>
          <p:cNvSpPr>
            <a:spLocks noGrp="1"/>
          </p:cNvSpPr>
          <p:nvPr>
            <p:ph type="sldNum" sz="quarter" idx="5"/>
          </p:nvPr>
        </p:nvSpPr>
        <p:spPr/>
        <p:txBody>
          <a:bodyPr/>
          <a:lstStyle/>
          <a:p>
            <a:fld id="{011259A0-1139-4B7F-824B-3447B988EA79}" type="slidenum">
              <a:rPr lang="en-US" smtClean="0"/>
              <a:t>15</a:t>
            </a:fld>
            <a:endParaRPr lang="en-US"/>
          </a:p>
        </p:txBody>
      </p:sp>
    </p:spTree>
    <p:extLst>
      <p:ext uri="{BB962C8B-B14F-4D97-AF65-F5344CB8AC3E}">
        <p14:creationId xmlns:p14="http://schemas.microsoft.com/office/powerpoint/2010/main" val="29276229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200" b="0" i="0" u="none" strike="noStrike" kern="0" cap="none" spc="0" normalizeH="0" baseline="0" noProof="0" dirty="0">
              <a:ln>
                <a:noFill/>
              </a:ln>
              <a:solidFill>
                <a:srgbClr val="000000"/>
              </a:solidFill>
              <a:effectLst/>
              <a:uLnTx/>
              <a:uFillTx/>
              <a:latin typeface="+mn-lt"/>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200" b="0" i="0" u="none" strike="noStrike" kern="0" cap="none" spc="0" normalizeH="0" baseline="0" noProof="0" dirty="0">
              <a:ln>
                <a:noFill/>
              </a:ln>
              <a:solidFill>
                <a:srgbClr val="000000"/>
              </a:solidFill>
              <a:effectLst/>
              <a:uLnTx/>
              <a:uFillTx/>
              <a:latin typeface="+mn-lt"/>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200" b="0" i="0" u="none" strike="noStrike" kern="0" cap="none" spc="0" normalizeH="0" baseline="0" noProof="0" dirty="0">
              <a:ln>
                <a:noFill/>
              </a:ln>
              <a:solidFill>
                <a:srgbClr val="000000"/>
              </a:solidFill>
              <a:effectLst/>
              <a:uLnTx/>
              <a:uFillTx/>
              <a:latin typeface="+mn-lt"/>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200" b="0" i="0" u="none" strike="noStrike" kern="0" cap="none" spc="0" normalizeH="0" baseline="0" noProof="0" dirty="0">
              <a:ln>
                <a:noFill/>
              </a:ln>
              <a:solidFill>
                <a:srgbClr val="000000"/>
              </a:solidFill>
              <a:effectLst/>
              <a:uLnTx/>
              <a:uFillTx/>
              <a:latin typeface="+mn-lt"/>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200" b="0" i="0" u="none" strike="noStrike" kern="0" cap="none" spc="0" normalizeH="0" baseline="0" noProof="0" dirty="0">
              <a:ln>
                <a:noFill/>
              </a:ln>
              <a:solidFill>
                <a:srgbClr val="000000"/>
              </a:solidFill>
              <a:effectLst/>
              <a:uLnTx/>
              <a:uFillTx/>
              <a:latin typeface="+mn-lt"/>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mn-lt"/>
                <a:cs typeface="Calibri"/>
                <a:sym typeface="Calibri"/>
              </a:rPr>
              <a:t>https://www.rankred.com/space-radiation-causes-astronauts-to-lose-bone-and-muscles/</a:t>
            </a:r>
          </a:p>
          <a:p>
            <a:endParaRPr lang="en-US" dirty="0"/>
          </a:p>
        </p:txBody>
      </p:sp>
      <p:sp>
        <p:nvSpPr>
          <p:cNvPr id="4" name="Slide Number Placeholder 3"/>
          <p:cNvSpPr>
            <a:spLocks noGrp="1"/>
          </p:cNvSpPr>
          <p:nvPr>
            <p:ph type="sldNum" sz="quarter" idx="5"/>
          </p:nvPr>
        </p:nvSpPr>
        <p:spPr/>
        <p:txBody>
          <a:bodyPr/>
          <a:lstStyle/>
          <a:p>
            <a:fld id="{011259A0-1139-4B7F-824B-3447B988EA79}" type="slidenum">
              <a:rPr lang="en-US" smtClean="0"/>
              <a:t>16</a:t>
            </a:fld>
            <a:endParaRPr lang="en-US"/>
          </a:p>
        </p:txBody>
      </p:sp>
    </p:spTree>
    <p:extLst>
      <p:ext uri="{BB962C8B-B14F-4D97-AF65-F5344CB8AC3E}">
        <p14:creationId xmlns:p14="http://schemas.microsoft.com/office/powerpoint/2010/main" val="1552462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mn-lt"/>
                <a:cs typeface="Calibri"/>
                <a:sym typeface="Calibri"/>
              </a:rPr>
              <a:t>Regarding bone mineral density, astronauts routinely perform resistive exercise and take calcium and vitamin D supplements. Estrogen in COCs has been shown to be protective in spaceflight, and while bisphosphonates are being considered, long-term data are not yet available and one safety concern includes VTE. </a:t>
            </a:r>
          </a:p>
          <a:p>
            <a:endParaRPr lang="en-US" dirty="0"/>
          </a:p>
        </p:txBody>
      </p:sp>
      <p:sp>
        <p:nvSpPr>
          <p:cNvPr id="4" name="Slide Number Placeholder 3"/>
          <p:cNvSpPr>
            <a:spLocks noGrp="1"/>
          </p:cNvSpPr>
          <p:nvPr>
            <p:ph type="sldNum" sz="quarter" idx="5"/>
          </p:nvPr>
        </p:nvSpPr>
        <p:spPr/>
        <p:txBody>
          <a:bodyPr/>
          <a:lstStyle/>
          <a:p>
            <a:fld id="{011259A0-1139-4B7F-824B-3447B988EA79}" type="slidenum">
              <a:rPr lang="en-US" smtClean="0"/>
              <a:t>17</a:t>
            </a:fld>
            <a:endParaRPr lang="en-US"/>
          </a:p>
        </p:txBody>
      </p:sp>
    </p:spTree>
    <p:extLst>
      <p:ext uri="{BB962C8B-B14F-4D97-AF65-F5344CB8AC3E}">
        <p14:creationId xmlns:p14="http://schemas.microsoft.com/office/powerpoint/2010/main" val="25221355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r>
              <a:rPr kumimoji="0" lang="en-US" sz="1200" b="0" i="0" u="none" strike="noStrike" kern="0" cap="none" spc="0" normalizeH="0" baseline="0" noProof="0" dirty="0">
                <a:ln>
                  <a:noFill/>
                </a:ln>
                <a:solidFill>
                  <a:srgbClr val="000000"/>
                </a:solidFill>
                <a:effectLst/>
                <a:uLnTx/>
                <a:uFillTx/>
                <a:latin typeface="+mn-lt"/>
                <a:cs typeface="Calibri"/>
                <a:sym typeface="Calibri"/>
              </a:rPr>
              <a:t>Ovarian cysts are very common in all reproductive-aged females, and most often resolve if they are simple and under 6cm. As noted before, all astronauts undergo pre-flight TVUs and if an ovarian cyst is found it must be observed with consideration for removal if there is concern that it may not resolve, carries a torsion risk, or carries a malignancy risk. </a:t>
            </a:r>
          </a:p>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endParaRPr kumimoji="0" lang="en-US" sz="1200" b="0" i="0" u="none" strike="noStrike" kern="0" cap="none" spc="0" normalizeH="0" baseline="0" noProof="0" dirty="0">
              <a:ln>
                <a:noFill/>
              </a:ln>
              <a:solidFill>
                <a:srgbClr val="000000"/>
              </a:solidFill>
              <a:effectLst/>
              <a:uLnTx/>
              <a:uFillTx/>
              <a:latin typeface="+mn-lt"/>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r>
              <a:rPr kumimoji="0" lang="en-US" sz="1200" b="0" i="0" u="none" strike="noStrike" kern="0" cap="none" spc="0" normalizeH="0" baseline="0" noProof="0" dirty="0">
                <a:ln>
                  <a:noFill/>
                </a:ln>
                <a:solidFill>
                  <a:srgbClr val="000000"/>
                </a:solidFill>
                <a:effectLst/>
                <a:uLnTx/>
                <a:uFillTx/>
                <a:latin typeface="+mn-lt"/>
                <a:cs typeface="Calibri"/>
                <a:sym typeface="Calibri"/>
              </a:rPr>
              <a:t>While there are no reported cases of ovarian torsion in the astronaut population to date, there will always be concern for a spontaneous large cyst to lead to complications including torsion, rupture, or hemorrhage</a:t>
            </a:r>
            <a:endParaRPr lang="en-US" dirty="0"/>
          </a:p>
        </p:txBody>
      </p:sp>
      <p:sp>
        <p:nvSpPr>
          <p:cNvPr id="4" name="Slide Number Placeholder 3"/>
          <p:cNvSpPr>
            <a:spLocks noGrp="1"/>
          </p:cNvSpPr>
          <p:nvPr>
            <p:ph type="sldNum" sz="quarter" idx="5"/>
          </p:nvPr>
        </p:nvSpPr>
        <p:spPr/>
        <p:txBody>
          <a:bodyPr/>
          <a:lstStyle/>
          <a:p>
            <a:fld id="{011259A0-1139-4B7F-824B-3447B988EA79}" type="slidenum">
              <a:rPr lang="en-US" smtClean="0"/>
              <a:t>18</a:t>
            </a:fld>
            <a:endParaRPr lang="en-US"/>
          </a:p>
        </p:txBody>
      </p:sp>
    </p:spTree>
    <p:extLst>
      <p:ext uri="{BB962C8B-B14F-4D97-AF65-F5344CB8AC3E}">
        <p14:creationId xmlns:p14="http://schemas.microsoft.com/office/powerpoint/2010/main" val="3510439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r>
              <a:rPr kumimoji="0" lang="en-US" sz="1200" b="0" i="0" u="none" strike="noStrike" kern="0" cap="none" spc="0" normalizeH="0" baseline="0" noProof="0" dirty="0">
                <a:ln>
                  <a:noFill/>
                </a:ln>
                <a:solidFill>
                  <a:srgbClr val="000000"/>
                </a:solidFill>
                <a:effectLst/>
                <a:uLnTx/>
                <a:uFillTx/>
                <a:latin typeface="+mn-lt"/>
                <a:cs typeface="Calibri"/>
                <a:sym typeface="Calibri"/>
              </a:rPr>
              <a:t>In-flight torsion workup may include transabdominal ultrasound and in-flight management includes pain control and supportive measures. With successful expectant management of true torsion leading to ischemia of that ovary, data suggest that the non-affected ovary may compensate for the lack of hormone production from the necrosed ovary and long-term risks of osteoporosis or infertility are low.  </a:t>
            </a:r>
          </a:p>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endParaRPr lang="en-US" dirty="0"/>
          </a:p>
        </p:txBody>
      </p:sp>
      <p:sp>
        <p:nvSpPr>
          <p:cNvPr id="4" name="Slide Number Placeholder 3"/>
          <p:cNvSpPr>
            <a:spLocks noGrp="1"/>
          </p:cNvSpPr>
          <p:nvPr>
            <p:ph type="sldNum" sz="quarter" idx="5"/>
          </p:nvPr>
        </p:nvSpPr>
        <p:spPr/>
        <p:txBody>
          <a:bodyPr/>
          <a:lstStyle/>
          <a:p>
            <a:fld id="{011259A0-1139-4B7F-824B-3447B988EA79}" type="slidenum">
              <a:rPr lang="en-US" smtClean="0"/>
              <a:t>19</a:t>
            </a:fld>
            <a:endParaRPr lang="en-US"/>
          </a:p>
        </p:txBody>
      </p:sp>
    </p:spTree>
    <p:extLst>
      <p:ext uri="{BB962C8B-B14F-4D97-AF65-F5344CB8AC3E}">
        <p14:creationId xmlns:p14="http://schemas.microsoft.com/office/powerpoint/2010/main" val="33799082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mn-lt"/>
                <a:cs typeface="Calibri"/>
                <a:sym typeface="Calibri"/>
              </a:rPr>
              <a:t>I think it is fair to say that this most recent thrombosis has reignited fears of the additive risk of estrogen-containing contraceptives carry and how we think of the complex risk/benefit interplay regarding contraceptives in the operational medical group.</a:t>
            </a:r>
          </a:p>
          <a:p>
            <a:endParaRPr lang="en-US" dirty="0"/>
          </a:p>
        </p:txBody>
      </p:sp>
      <p:sp>
        <p:nvSpPr>
          <p:cNvPr id="4" name="Slide Number Placeholder 3"/>
          <p:cNvSpPr>
            <a:spLocks noGrp="1"/>
          </p:cNvSpPr>
          <p:nvPr>
            <p:ph type="sldNum" sz="quarter" idx="5"/>
          </p:nvPr>
        </p:nvSpPr>
        <p:spPr/>
        <p:txBody>
          <a:bodyPr/>
          <a:lstStyle/>
          <a:p>
            <a:fld id="{011259A0-1139-4B7F-824B-3447B988EA79}" type="slidenum">
              <a:rPr lang="en-US" smtClean="0"/>
              <a:t>20</a:t>
            </a:fld>
            <a:endParaRPr lang="en-US"/>
          </a:p>
        </p:txBody>
      </p:sp>
    </p:spTree>
    <p:extLst>
      <p:ext uri="{BB962C8B-B14F-4D97-AF65-F5344CB8AC3E}">
        <p14:creationId xmlns:p14="http://schemas.microsoft.com/office/powerpoint/2010/main" val="2153256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r>
              <a:rPr kumimoji="0" lang="en-US" sz="1200" b="0" i="0" u="none" strike="noStrike" kern="0" cap="none" spc="0" normalizeH="0" baseline="0" noProof="0" dirty="0">
                <a:ln>
                  <a:noFill/>
                </a:ln>
                <a:solidFill>
                  <a:srgbClr val="000000"/>
                </a:solidFill>
                <a:effectLst/>
                <a:uLnTx/>
                <a:uFillTx/>
                <a:latin typeface="+mn-lt"/>
                <a:cs typeface="Calibri"/>
                <a:sym typeface="Calibri"/>
              </a:rPr>
              <a:t>While my research interest is rooted in the theoretical, the other half of Obstetrics and Gynecology is much more practical. However, as with OB, this area is also not well studied. The last major review of gynecologic health was performed by Dr. Jennings 21 years ago, thus it was time for a new comprehensive review inclusive of all of the gynecologic considerations NASA and private industry should be considering for long-duration spaceflight. </a:t>
            </a:r>
          </a:p>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endParaRPr kumimoji="0" lang="en-US" sz="1200" b="0" i="0" u="none" strike="noStrike" kern="0" cap="none" spc="0" normalizeH="0" baseline="0" noProof="0" dirty="0">
              <a:ln>
                <a:noFill/>
              </a:ln>
              <a:solidFill>
                <a:srgbClr val="000000"/>
              </a:solidFill>
              <a:effectLst/>
              <a:uLnTx/>
              <a:uFillTx/>
              <a:latin typeface="+mn-lt"/>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r>
              <a:rPr kumimoji="0" lang="en-US" sz="1200" b="0" i="0" u="none" strike="noStrike" kern="0" cap="none" spc="0" normalizeH="0" baseline="0" noProof="0" dirty="0">
                <a:ln>
                  <a:noFill/>
                </a:ln>
                <a:solidFill>
                  <a:srgbClr val="000000"/>
                </a:solidFill>
                <a:effectLst/>
                <a:uLnTx/>
                <a:uFillTx/>
                <a:latin typeface="+mn-lt"/>
                <a:cs typeface="Calibri"/>
                <a:sym typeface="Calibri"/>
              </a:rPr>
              <a:t>Our team recently published this follow up article in the Blue, and we will spend the rest of our time introducing some of the salient topics therein. </a:t>
            </a:r>
          </a:p>
        </p:txBody>
      </p:sp>
      <p:sp>
        <p:nvSpPr>
          <p:cNvPr id="4" name="Slide Number Placeholder 3"/>
          <p:cNvSpPr>
            <a:spLocks noGrp="1"/>
          </p:cNvSpPr>
          <p:nvPr>
            <p:ph type="sldNum" sz="quarter" idx="5"/>
          </p:nvPr>
        </p:nvSpPr>
        <p:spPr/>
        <p:txBody>
          <a:bodyPr/>
          <a:lstStyle/>
          <a:p>
            <a:fld id="{011259A0-1139-4B7F-824B-3447B988EA79}" type="slidenum">
              <a:rPr lang="en-US" smtClean="0"/>
              <a:t>3</a:t>
            </a:fld>
            <a:endParaRPr lang="en-US"/>
          </a:p>
        </p:txBody>
      </p:sp>
    </p:spTree>
    <p:extLst>
      <p:ext uri="{BB962C8B-B14F-4D97-AF65-F5344CB8AC3E}">
        <p14:creationId xmlns:p14="http://schemas.microsoft.com/office/powerpoint/2010/main" val="18846036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r>
              <a:rPr kumimoji="0" lang="en-US" sz="1200" b="0" i="0" u="none" strike="noStrike" kern="0" cap="none" spc="0" normalizeH="0" baseline="0" noProof="0" dirty="0">
                <a:ln>
                  <a:noFill/>
                </a:ln>
                <a:solidFill>
                  <a:srgbClr val="000000"/>
                </a:solidFill>
                <a:effectLst/>
                <a:uLnTx/>
                <a:uFillTx/>
                <a:latin typeface="+mn-lt"/>
                <a:cs typeface="Calibri"/>
                <a:sym typeface="Calibri"/>
              </a:rPr>
              <a:t>Endometriosis affects 10% of all reproductive age women and it is also unknown how endometriosis can complicate spaceflight. It was long feared that microgravity could make this process worse by exacerbating retrograde menstrual flow into the pelvis, however, this has not been observed. Laparoscopy is gold standard diagnostic modality with no alternative non-invasive screening modalities that can accurately diagnose endometriosis prior to spaceflight, thus it is not screened for beyond taking a history and performing an ultrasound. However, without serious dysmenorrhea, endometriomas, or pelvic adhesive disease, endometriosis is not a disqualification for spaceflight</a:t>
            </a:r>
          </a:p>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endParaRPr lang="en-US" dirty="0"/>
          </a:p>
        </p:txBody>
      </p:sp>
      <p:sp>
        <p:nvSpPr>
          <p:cNvPr id="4" name="Slide Number Placeholder 3"/>
          <p:cNvSpPr>
            <a:spLocks noGrp="1"/>
          </p:cNvSpPr>
          <p:nvPr>
            <p:ph type="sldNum" sz="quarter" idx="5"/>
          </p:nvPr>
        </p:nvSpPr>
        <p:spPr/>
        <p:txBody>
          <a:bodyPr/>
          <a:lstStyle/>
          <a:p>
            <a:fld id="{011259A0-1139-4B7F-824B-3447B988EA79}" type="slidenum">
              <a:rPr lang="en-US" smtClean="0"/>
              <a:t>21</a:t>
            </a:fld>
            <a:endParaRPr lang="en-US"/>
          </a:p>
        </p:txBody>
      </p:sp>
    </p:spTree>
    <p:extLst>
      <p:ext uri="{BB962C8B-B14F-4D97-AF65-F5344CB8AC3E}">
        <p14:creationId xmlns:p14="http://schemas.microsoft.com/office/powerpoint/2010/main" val="16837453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80000"/>
              </a:lnSpc>
              <a:spcBef>
                <a:spcPts val="0"/>
              </a:spcBef>
              <a:spcAft>
                <a:spcPts val="0"/>
              </a:spcAft>
              <a:buClr>
                <a:srgbClr val="000000"/>
              </a:buClr>
              <a:buSzPts val="1020"/>
              <a:buFont typeface="Calibri"/>
              <a:buNone/>
              <a:tabLst/>
              <a:defRPr/>
            </a:pPr>
            <a:r>
              <a:rPr kumimoji="0" lang="en-US" sz="1020" b="0" i="0" u="none" strike="noStrike" kern="0" cap="none" spc="0" normalizeH="0" baseline="0" noProof="0" dirty="0">
                <a:ln>
                  <a:noFill/>
                </a:ln>
                <a:solidFill>
                  <a:srgbClr val="000000"/>
                </a:solidFill>
                <a:effectLst/>
                <a:uLnTx/>
                <a:uFillTx/>
                <a:latin typeface="+mn-lt"/>
                <a:cs typeface="Calibri"/>
                <a:sym typeface="Calibri"/>
              </a:rPr>
              <a:t>Some of the pre-flight screening recommendations include: </a:t>
            </a:r>
            <a:r>
              <a:rPr kumimoji="0" lang="en-US" sz="2380" b="0" i="0" u="none" strike="noStrike" kern="0" cap="none" spc="0" normalizeH="0" baseline="0" noProof="0" dirty="0">
                <a:ln>
                  <a:noFill/>
                </a:ln>
                <a:solidFill>
                  <a:srgbClr val="000000"/>
                </a:solidFill>
                <a:effectLst/>
                <a:uLnTx/>
                <a:uFillTx/>
                <a:latin typeface="Century Gothic"/>
                <a:ea typeface="Century Gothic"/>
                <a:cs typeface="Century Gothic"/>
                <a:sym typeface="Century Gothic"/>
              </a:rPr>
              <a:t>screening for STIs such as Chlamydia, Gonorrhea, Trichomonas, Syphilis, HSV, HIV, HPV) and performing a Pap Smear within 12 months of flight</a:t>
            </a:r>
            <a:endParaRPr kumimoji="0" lang="en-US" sz="1200" b="0" i="0" u="none" strike="noStrike" kern="0" cap="none" spc="0" normalizeH="0" baseline="0" noProof="0" dirty="0">
              <a:ln>
                <a:noFill/>
              </a:ln>
              <a:solidFill>
                <a:srgbClr val="000000"/>
              </a:solidFill>
              <a:effectLst/>
              <a:uLnTx/>
              <a:uFillTx/>
              <a:latin typeface="+mn-lt"/>
              <a:cs typeface="Calibri"/>
              <a:sym typeface="Calibri"/>
            </a:endParaRPr>
          </a:p>
          <a:p>
            <a:pPr marL="0" marR="0" lvl="0" indent="0" algn="l" defTabSz="914400" rtl="0" eaLnBrk="1" fontAlgn="auto" latinLnBrk="0" hangingPunct="1">
              <a:lnSpc>
                <a:spcPct val="80000"/>
              </a:lnSpc>
              <a:spcBef>
                <a:spcPts val="0"/>
              </a:spcBef>
              <a:spcAft>
                <a:spcPts val="0"/>
              </a:spcAft>
              <a:buClr>
                <a:srgbClr val="000000"/>
              </a:buClr>
              <a:buSzPts val="2380"/>
              <a:buFont typeface="Calibri"/>
              <a:buNone/>
              <a:tabLst/>
              <a:defRPr/>
            </a:pPr>
            <a:endParaRPr kumimoji="0" lang="en-US" sz="2380" b="0" i="0" u="none" strike="noStrike" kern="0" cap="none" spc="0" normalizeH="0" baseline="0" noProof="0" dirty="0">
              <a:ln>
                <a:noFill/>
              </a:ln>
              <a:solidFill>
                <a:srgbClr val="000000"/>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80000"/>
              </a:lnSpc>
              <a:spcBef>
                <a:spcPts val="0"/>
              </a:spcBef>
              <a:spcAft>
                <a:spcPts val="0"/>
              </a:spcAft>
              <a:buClr>
                <a:srgbClr val="000000"/>
              </a:buClr>
              <a:buSzPts val="1400"/>
              <a:buFont typeface="Arial"/>
              <a:buNone/>
              <a:tabLst/>
              <a:defRPr/>
            </a:pPr>
            <a:r>
              <a:rPr kumimoji="0" lang="en-US" sz="2380" b="0" i="0" u="none" strike="noStrike" kern="0" cap="none" spc="0" normalizeH="0" baseline="0" noProof="0" dirty="0">
                <a:ln>
                  <a:noFill/>
                </a:ln>
                <a:solidFill>
                  <a:srgbClr val="000000"/>
                </a:solidFill>
                <a:effectLst/>
                <a:uLnTx/>
                <a:uFillTx/>
                <a:latin typeface="Century Gothic"/>
                <a:ea typeface="Century Gothic"/>
                <a:cs typeface="Century Gothic"/>
                <a:sym typeface="Century Gothic"/>
              </a:rPr>
              <a:t>HSV suppression during flight can be considered for patients with history of HSV. </a:t>
            </a:r>
            <a:endParaRPr kumimoji="0" lang="en-US" sz="1200" b="0" i="0" u="none" strike="noStrike" kern="0" cap="none" spc="0" normalizeH="0" baseline="0" noProof="0" dirty="0">
              <a:ln>
                <a:noFill/>
              </a:ln>
              <a:solidFill>
                <a:srgbClr val="000000"/>
              </a:solidFill>
              <a:effectLst/>
              <a:uLnTx/>
              <a:uFillTx/>
              <a:latin typeface="+mn-lt"/>
              <a:cs typeface="Calibri"/>
              <a:sym typeface="Calibri"/>
            </a:endParaRPr>
          </a:p>
          <a:p>
            <a:pPr marL="0" marR="0" lvl="0" indent="0" algn="l" defTabSz="914400" rtl="0" eaLnBrk="1" fontAlgn="auto" latinLnBrk="0" hangingPunct="1">
              <a:lnSpc>
                <a:spcPct val="80000"/>
              </a:lnSpc>
              <a:spcBef>
                <a:spcPts val="0"/>
              </a:spcBef>
              <a:spcAft>
                <a:spcPts val="0"/>
              </a:spcAft>
              <a:buClr>
                <a:srgbClr val="000000"/>
              </a:buClr>
              <a:buSzPts val="1400"/>
              <a:buFont typeface="Arial"/>
              <a:buNone/>
              <a:tabLst/>
              <a:defRPr/>
            </a:pPr>
            <a:endParaRPr kumimoji="0" lang="en-US" sz="2380" b="0" i="0" u="none" strike="noStrike" kern="0" cap="none" spc="0" normalizeH="0" baseline="0" noProof="0" dirty="0">
              <a:ln>
                <a:noFill/>
              </a:ln>
              <a:solidFill>
                <a:srgbClr val="000000"/>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80000"/>
              </a:lnSpc>
              <a:spcBef>
                <a:spcPts val="0"/>
              </a:spcBef>
              <a:spcAft>
                <a:spcPts val="0"/>
              </a:spcAft>
              <a:buClr>
                <a:srgbClr val="000000"/>
              </a:buClr>
              <a:buSzPts val="1400"/>
              <a:buFont typeface="Arial"/>
              <a:buNone/>
              <a:tabLst/>
              <a:defRPr/>
            </a:pPr>
            <a:r>
              <a:rPr kumimoji="0" lang="en-US" sz="2380" b="0" i="0" u="none" strike="noStrike" kern="0" cap="none" spc="0" normalizeH="0" baseline="0" noProof="0" dirty="0">
                <a:ln>
                  <a:noFill/>
                </a:ln>
                <a:solidFill>
                  <a:srgbClr val="000000"/>
                </a:solidFill>
                <a:effectLst/>
                <a:uLnTx/>
                <a:uFillTx/>
                <a:latin typeface="Century Gothic"/>
                <a:ea typeface="Century Gothic"/>
                <a:cs typeface="Century Gothic"/>
                <a:sym typeface="Century Gothic"/>
              </a:rPr>
              <a:t>Lastly, the HPV vaccine should now be encouraged for all astronauts given the liberalization of ages allowed to receive it</a:t>
            </a:r>
            <a:endParaRPr kumimoji="0" lang="en-US" sz="1200" b="0" i="0" u="none" strike="noStrike" kern="0" cap="none" spc="0" normalizeH="0" baseline="0" noProof="0" dirty="0">
              <a:ln>
                <a:noFill/>
              </a:ln>
              <a:solidFill>
                <a:srgbClr val="000000"/>
              </a:solidFill>
              <a:effectLst/>
              <a:uLnTx/>
              <a:uFillTx/>
              <a:latin typeface="+mn-lt"/>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endParaRPr lang="en-US" dirty="0"/>
          </a:p>
        </p:txBody>
      </p:sp>
      <p:sp>
        <p:nvSpPr>
          <p:cNvPr id="4" name="Slide Number Placeholder 3"/>
          <p:cNvSpPr>
            <a:spLocks noGrp="1"/>
          </p:cNvSpPr>
          <p:nvPr>
            <p:ph type="sldNum" sz="quarter" idx="5"/>
          </p:nvPr>
        </p:nvSpPr>
        <p:spPr/>
        <p:txBody>
          <a:bodyPr/>
          <a:lstStyle/>
          <a:p>
            <a:fld id="{011259A0-1139-4B7F-824B-3447B988EA79}" type="slidenum">
              <a:rPr lang="en-US" smtClean="0"/>
              <a:t>22</a:t>
            </a:fld>
            <a:endParaRPr lang="en-US"/>
          </a:p>
        </p:txBody>
      </p:sp>
    </p:spTree>
    <p:extLst>
      <p:ext uri="{BB962C8B-B14F-4D97-AF65-F5344CB8AC3E}">
        <p14:creationId xmlns:p14="http://schemas.microsoft.com/office/powerpoint/2010/main" val="176645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Century Gothic"/>
                <a:ea typeface="Century Gothic"/>
                <a:cs typeface="Century Gothic"/>
                <a:sym typeface="Century Gothic"/>
              </a:rPr>
              <a:t>Others include screening for perimenopausal symptoms, </a:t>
            </a:r>
            <a:r>
              <a:rPr kumimoji="0" lang="en-US" sz="1200" b="0" i="0" u="none" strike="noStrike" kern="0" cap="none" spc="0" normalizeH="0" baseline="0" noProof="0" dirty="0" err="1">
                <a:ln>
                  <a:noFill/>
                </a:ln>
                <a:solidFill>
                  <a:srgbClr val="000000"/>
                </a:solidFill>
                <a:effectLst/>
                <a:uLnTx/>
                <a:uFillTx/>
                <a:latin typeface="Century Gothic"/>
                <a:ea typeface="Century Gothic"/>
                <a:cs typeface="Century Gothic"/>
                <a:sym typeface="Century Gothic"/>
              </a:rPr>
              <a:t>urogynecologic</a:t>
            </a:r>
            <a:r>
              <a:rPr kumimoji="0" lang="en-US" sz="1200" b="0" i="0" u="none" strike="noStrike" kern="0" cap="none" spc="0" normalizeH="0" baseline="0" noProof="0" dirty="0">
                <a:ln>
                  <a:noFill/>
                </a:ln>
                <a:solidFill>
                  <a:srgbClr val="000000"/>
                </a:solidFill>
                <a:effectLst/>
                <a:uLnTx/>
                <a:uFillTx/>
                <a:latin typeface="Century Gothic"/>
                <a:ea typeface="Century Gothic"/>
                <a:cs typeface="Century Gothic"/>
                <a:sym typeface="Century Gothic"/>
              </a:rPr>
              <a:t> symptoms, vulvar/vaginal dermatoses prior to flight, screening for family history of gynecologic/breast cancers as well as familial cancer syndromes, annual clinical breast exams, and diagnostic mammograms ± US/MRI as needed starting at age 35</a:t>
            </a:r>
            <a:endParaRPr kumimoji="0" lang="en-US" sz="1200" b="0" i="0" u="none" strike="noStrike" kern="0" cap="none" spc="0" normalizeH="0" baseline="0" noProof="0" dirty="0">
              <a:ln>
                <a:noFill/>
              </a:ln>
              <a:solidFill>
                <a:srgbClr val="000000"/>
              </a:solidFill>
              <a:effectLst/>
              <a:uLnTx/>
              <a:uFillTx/>
              <a:latin typeface="+mn-lt"/>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200" b="0" i="0" u="none" strike="noStrike" kern="0" cap="none" spc="0" normalizeH="0" baseline="0" noProof="0" dirty="0">
              <a:ln>
                <a:noFill/>
              </a:ln>
              <a:solidFill>
                <a:srgbClr val="000000"/>
              </a:solidFill>
              <a:effectLst/>
              <a:uLnTx/>
              <a:uFillTx/>
              <a:latin typeface="+mn-lt"/>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mn-lt"/>
                <a:cs typeface="Calibri"/>
                <a:sym typeface="Calibri"/>
              </a:rPr>
              <a:t>Recommendations are population-specific. We have a high-risk operational environment; thus, use of more frequent exams, even when associated with a higher false-positive rate and the need for additional testing, is a reasonable option to buy down risk in a resource-limited mission environment.</a:t>
            </a:r>
          </a:p>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endParaRPr lang="en-US" dirty="0"/>
          </a:p>
        </p:txBody>
      </p:sp>
      <p:sp>
        <p:nvSpPr>
          <p:cNvPr id="4" name="Slide Number Placeholder 3"/>
          <p:cNvSpPr>
            <a:spLocks noGrp="1"/>
          </p:cNvSpPr>
          <p:nvPr>
            <p:ph type="sldNum" sz="quarter" idx="5"/>
          </p:nvPr>
        </p:nvSpPr>
        <p:spPr/>
        <p:txBody>
          <a:bodyPr/>
          <a:lstStyle/>
          <a:p>
            <a:fld id="{011259A0-1139-4B7F-824B-3447B988EA79}" type="slidenum">
              <a:rPr lang="en-US" smtClean="0"/>
              <a:t>23</a:t>
            </a:fld>
            <a:endParaRPr lang="en-US"/>
          </a:p>
        </p:txBody>
      </p:sp>
    </p:spTree>
    <p:extLst>
      <p:ext uri="{BB962C8B-B14F-4D97-AF65-F5344CB8AC3E}">
        <p14:creationId xmlns:p14="http://schemas.microsoft.com/office/powerpoint/2010/main" val="7016873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mn-lt"/>
                <a:cs typeface="Calibri"/>
                <a:sym typeface="Calibri"/>
              </a:rPr>
              <a:t>https://www.cancer.gov/about-cancer/causes-prevention/risk/hormones/oral-contraceptives-fact-sheet</a:t>
            </a:r>
          </a:p>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endParaRPr lang="en-US" dirty="0"/>
          </a:p>
        </p:txBody>
      </p:sp>
      <p:sp>
        <p:nvSpPr>
          <p:cNvPr id="4" name="Slide Number Placeholder 3"/>
          <p:cNvSpPr>
            <a:spLocks noGrp="1"/>
          </p:cNvSpPr>
          <p:nvPr>
            <p:ph type="sldNum" sz="quarter" idx="5"/>
          </p:nvPr>
        </p:nvSpPr>
        <p:spPr/>
        <p:txBody>
          <a:bodyPr/>
          <a:lstStyle/>
          <a:p>
            <a:fld id="{011259A0-1139-4B7F-824B-3447B988EA79}" type="slidenum">
              <a:rPr lang="en-US" smtClean="0"/>
              <a:t>24</a:t>
            </a:fld>
            <a:endParaRPr lang="en-US"/>
          </a:p>
        </p:txBody>
      </p:sp>
    </p:spTree>
    <p:extLst>
      <p:ext uri="{BB962C8B-B14F-4D97-AF65-F5344CB8AC3E}">
        <p14:creationId xmlns:p14="http://schemas.microsoft.com/office/powerpoint/2010/main" val="36291027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dirty="0"/>
              <a:t>While the majority of fertility risk will likely be age-related rather than spaceflight-related, fertility desires should be discussed prior to flight to empower astronauts to make a patient-centered decision regarding timing of parity and/or possible future consideration of assisted reproductive technologies if delaying parity. </a:t>
            </a:r>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dirty="0"/>
              <a:t>It goes without saying that the risk of pregnancy, even with contraception during flight, is not zero percent. </a:t>
            </a:r>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entury Gothic"/>
              <a:buNone/>
            </a:pPr>
            <a:r>
              <a:rPr lang="en-US" sz="1200" dirty="0">
                <a:latin typeface="Century Gothic"/>
                <a:ea typeface="Century Gothic"/>
                <a:cs typeface="Century Gothic"/>
                <a:sym typeface="Century Gothic"/>
              </a:rPr>
              <a:t>Lastly, routine pregnancy testing is performed with the last one ~10 days prior to flight, however, </a:t>
            </a:r>
            <a:r>
              <a:rPr lang="en-US" dirty="0"/>
              <a:t>any pregnancy event that happens within the pre-launch timeframe may not be captured by this 10-day out timeframe. </a:t>
            </a:r>
          </a:p>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endParaRPr lang="en-US" dirty="0"/>
          </a:p>
        </p:txBody>
      </p:sp>
      <p:sp>
        <p:nvSpPr>
          <p:cNvPr id="4" name="Slide Number Placeholder 3"/>
          <p:cNvSpPr>
            <a:spLocks noGrp="1"/>
          </p:cNvSpPr>
          <p:nvPr>
            <p:ph type="sldNum" sz="quarter" idx="5"/>
          </p:nvPr>
        </p:nvSpPr>
        <p:spPr/>
        <p:txBody>
          <a:bodyPr/>
          <a:lstStyle/>
          <a:p>
            <a:fld id="{011259A0-1139-4B7F-824B-3447B988EA79}" type="slidenum">
              <a:rPr lang="en-US" smtClean="0"/>
              <a:t>25</a:t>
            </a:fld>
            <a:endParaRPr lang="en-US"/>
          </a:p>
        </p:txBody>
      </p:sp>
    </p:spTree>
    <p:extLst>
      <p:ext uri="{BB962C8B-B14F-4D97-AF65-F5344CB8AC3E}">
        <p14:creationId xmlns:p14="http://schemas.microsoft.com/office/powerpoint/2010/main" val="9741556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80000"/>
              </a:lnSpc>
              <a:spcBef>
                <a:spcPts val="0"/>
              </a:spcBef>
              <a:spcAft>
                <a:spcPts val="0"/>
              </a:spcAft>
              <a:buClr>
                <a:srgbClr val="000000"/>
              </a:buClr>
              <a:buSzPts val="1400"/>
              <a:buFont typeface="Arial"/>
              <a:buNone/>
              <a:tabLst/>
              <a:defRPr/>
            </a:pPr>
            <a:r>
              <a:rPr kumimoji="0" lang="en-US" sz="2000" b="0" i="0" u="none" strike="noStrike" kern="0" cap="none" spc="0" normalizeH="0" baseline="0" noProof="0" dirty="0">
                <a:ln>
                  <a:noFill/>
                </a:ln>
                <a:solidFill>
                  <a:srgbClr val="000000"/>
                </a:solidFill>
                <a:effectLst/>
                <a:uLnTx/>
                <a:uFillTx/>
                <a:latin typeface="Century Gothic"/>
                <a:ea typeface="Century Gothic"/>
                <a:cs typeface="Century Gothic"/>
                <a:sym typeface="Century Gothic"/>
              </a:rPr>
              <a:t>Women’s Health = Astronaut Health. </a:t>
            </a:r>
            <a:r>
              <a:rPr kumimoji="0" lang="en-US" sz="1875" b="0" i="0" u="none" strike="noStrike" kern="0" cap="none" spc="0" normalizeH="0" baseline="0" noProof="0" dirty="0">
                <a:ln>
                  <a:noFill/>
                </a:ln>
                <a:solidFill>
                  <a:srgbClr val="000000"/>
                </a:solidFill>
                <a:effectLst/>
                <a:uLnTx/>
                <a:uFillTx/>
                <a:latin typeface="Century Gothic"/>
                <a:ea typeface="Century Gothic"/>
                <a:cs typeface="Century Gothic"/>
                <a:sym typeface="Century Gothic"/>
              </a:rPr>
              <a:t>All considerations are intended to address risk mitigation and reduction of onboard needs for medical resources or skillsets</a:t>
            </a:r>
            <a:endParaRPr kumimoji="0" lang="en-US" sz="1200" b="0" i="0" u="none" strike="noStrike" kern="0" cap="none" spc="0" normalizeH="0" baseline="0" noProof="0" dirty="0">
              <a:ln>
                <a:noFill/>
              </a:ln>
              <a:solidFill>
                <a:srgbClr val="000000"/>
              </a:solidFill>
              <a:effectLst/>
              <a:uLnTx/>
              <a:uFillTx/>
              <a:latin typeface="+mn-lt"/>
              <a:cs typeface="Calibri"/>
              <a:sym typeface="Calibri"/>
            </a:endParaRPr>
          </a:p>
          <a:p>
            <a:pPr marL="0" marR="0" lvl="0" indent="0" algn="l" defTabSz="914400" rtl="0" eaLnBrk="1" fontAlgn="auto" latinLnBrk="0" hangingPunct="1">
              <a:lnSpc>
                <a:spcPct val="80000"/>
              </a:lnSpc>
              <a:spcBef>
                <a:spcPts val="0"/>
              </a:spcBef>
              <a:spcAft>
                <a:spcPts val="0"/>
              </a:spcAft>
              <a:buClr>
                <a:srgbClr val="000000"/>
              </a:buClr>
              <a:buSzPts val="1400"/>
              <a:buFont typeface="Arial"/>
              <a:buNone/>
              <a:tabLst/>
              <a:defRPr/>
            </a:pPr>
            <a:r>
              <a:rPr kumimoji="0" lang="en-US" sz="2000" b="0" i="0" u="none" strike="noStrike" kern="0" cap="none" spc="0" normalizeH="0" baseline="0" noProof="0" dirty="0">
                <a:ln>
                  <a:noFill/>
                </a:ln>
                <a:solidFill>
                  <a:srgbClr val="000000"/>
                </a:solidFill>
                <a:effectLst/>
                <a:uLnTx/>
                <a:uFillTx/>
                <a:latin typeface="Century Gothic"/>
                <a:ea typeface="Century Gothic"/>
                <a:cs typeface="Century Gothic"/>
                <a:sym typeface="Century Gothic"/>
              </a:rPr>
              <a:t>Long-duration spaceflight will introduce continued and novel challenges for maintenance of gynecological and reproductive health</a:t>
            </a:r>
            <a:endParaRPr kumimoji="0" lang="en-US" sz="1200" b="0" i="0" u="none" strike="noStrike" kern="0" cap="none" spc="0" normalizeH="0" baseline="0" noProof="0" dirty="0">
              <a:ln>
                <a:noFill/>
              </a:ln>
              <a:solidFill>
                <a:srgbClr val="000000"/>
              </a:solidFill>
              <a:effectLst/>
              <a:uLnTx/>
              <a:uFillTx/>
              <a:latin typeface="+mn-lt"/>
              <a:cs typeface="Calibri"/>
              <a:sym typeface="Calibri"/>
            </a:endParaRPr>
          </a:p>
          <a:p>
            <a:pPr marL="0" marR="0" lvl="0" indent="0" algn="l" defTabSz="914400" rtl="0" eaLnBrk="1" fontAlgn="auto" latinLnBrk="0" hangingPunct="1">
              <a:lnSpc>
                <a:spcPct val="80000"/>
              </a:lnSpc>
              <a:spcBef>
                <a:spcPts val="0"/>
              </a:spcBef>
              <a:spcAft>
                <a:spcPts val="0"/>
              </a:spcAft>
              <a:buClr>
                <a:srgbClr val="000000"/>
              </a:buClr>
              <a:buSzPts val="1400"/>
              <a:buFont typeface="Arial"/>
              <a:buNone/>
              <a:tabLst/>
              <a:defRPr/>
            </a:pPr>
            <a:r>
              <a:rPr kumimoji="0" lang="en-US" sz="2000" b="0" i="0" u="none" strike="noStrike" kern="0" cap="none" spc="0" normalizeH="0" baseline="0" noProof="0" dirty="0">
                <a:ln>
                  <a:noFill/>
                </a:ln>
                <a:solidFill>
                  <a:srgbClr val="000000"/>
                </a:solidFill>
                <a:effectLst/>
                <a:uLnTx/>
                <a:uFillTx/>
                <a:latin typeface="Century Gothic"/>
                <a:ea typeface="Century Gothic"/>
                <a:cs typeface="Century Gothic"/>
                <a:sym typeface="Century Gothic"/>
              </a:rPr>
              <a:t>There is a driving need for increased data collection and analysis to properly characterize and mitigate women’s health risks in future spaceflight</a:t>
            </a:r>
            <a:endParaRPr kumimoji="0" lang="en-US" sz="1200" b="0" i="0" u="none" strike="noStrike" kern="0" cap="none" spc="0" normalizeH="0" baseline="0" noProof="0" dirty="0">
              <a:ln>
                <a:noFill/>
              </a:ln>
              <a:solidFill>
                <a:srgbClr val="000000"/>
              </a:solidFill>
              <a:effectLst/>
              <a:uLnTx/>
              <a:uFillTx/>
              <a:latin typeface="+mn-lt"/>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endParaRPr lang="en-US" dirty="0"/>
          </a:p>
        </p:txBody>
      </p:sp>
      <p:sp>
        <p:nvSpPr>
          <p:cNvPr id="4" name="Slide Number Placeholder 3"/>
          <p:cNvSpPr>
            <a:spLocks noGrp="1"/>
          </p:cNvSpPr>
          <p:nvPr>
            <p:ph type="sldNum" sz="quarter" idx="5"/>
          </p:nvPr>
        </p:nvSpPr>
        <p:spPr/>
        <p:txBody>
          <a:bodyPr/>
          <a:lstStyle/>
          <a:p>
            <a:fld id="{011259A0-1139-4B7F-824B-3447B988EA79}" type="slidenum">
              <a:rPr lang="en-US" smtClean="0"/>
              <a:t>26</a:t>
            </a:fld>
            <a:endParaRPr lang="en-US"/>
          </a:p>
        </p:txBody>
      </p:sp>
    </p:spTree>
    <p:extLst>
      <p:ext uri="{BB962C8B-B14F-4D97-AF65-F5344CB8AC3E}">
        <p14:creationId xmlns:p14="http://schemas.microsoft.com/office/powerpoint/2010/main" val="7238406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mn-lt"/>
                <a:cs typeface="Calibri"/>
                <a:sym typeface="Calibri"/>
              </a:rPr>
              <a:t>EVIDENCE LIBRARY</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mn-lt"/>
                <a:cs typeface="Calibri"/>
                <a:sym typeface="Calibri"/>
              </a:rPr>
              <a:t>MED PROBALISTIC RISK ANALYSIS TOOL (MED PRAT)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mn-lt"/>
                <a:cs typeface="Calibri"/>
                <a:sym typeface="Calibri"/>
              </a:rPr>
              <a:t>ACCEPTED MEDICAL CONDITION LIST </a:t>
            </a:r>
          </a:p>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endParaRPr lang="en-US" dirty="0"/>
          </a:p>
        </p:txBody>
      </p:sp>
      <p:sp>
        <p:nvSpPr>
          <p:cNvPr id="4" name="Slide Number Placeholder 3"/>
          <p:cNvSpPr>
            <a:spLocks noGrp="1"/>
          </p:cNvSpPr>
          <p:nvPr>
            <p:ph type="sldNum" sz="quarter" idx="5"/>
          </p:nvPr>
        </p:nvSpPr>
        <p:spPr/>
        <p:txBody>
          <a:bodyPr/>
          <a:lstStyle/>
          <a:p>
            <a:fld id="{011259A0-1139-4B7F-824B-3447B988EA79}" type="slidenum">
              <a:rPr lang="en-US" smtClean="0"/>
              <a:t>27</a:t>
            </a:fld>
            <a:endParaRPr lang="en-US"/>
          </a:p>
        </p:txBody>
      </p:sp>
    </p:spTree>
    <p:extLst>
      <p:ext uri="{BB962C8B-B14F-4D97-AF65-F5344CB8AC3E}">
        <p14:creationId xmlns:p14="http://schemas.microsoft.com/office/powerpoint/2010/main" val="1422589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1259A0-1139-4B7F-824B-3447B988EA79}" type="slidenum">
              <a:rPr lang="en-US" smtClean="0"/>
              <a:t>4</a:t>
            </a:fld>
            <a:endParaRPr lang="en-US"/>
          </a:p>
        </p:txBody>
      </p:sp>
    </p:spTree>
    <p:extLst>
      <p:ext uri="{BB962C8B-B14F-4D97-AF65-F5344CB8AC3E}">
        <p14:creationId xmlns:p14="http://schemas.microsoft.com/office/powerpoint/2010/main" val="4209722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mn-lt"/>
                <a:cs typeface="Calibri"/>
                <a:sym typeface="Calibri"/>
              </a:rPr>
              <a:t>AUB affects nearly a quarter of all reproductive-aged women in the US and its etiologies are encompassed within the PALM-COEIN acronym. Without suspending too much reality, now imagine these things occurring in space. </a:t>
            </a:r>
          </a:p>
          <a:p>
            <a:endParaRPr lang="en-US" dirty="0"/>
          </a:p>
        </p:txBody>
      </p:sp>
      <p:sp>
        <p:nvSpPr>
          <p:cNvPr id="4" name="Slide Number Placeholder 3"/>
          <p:cNvSpPr>
            <a:spLocks noGrp="1"/>
          </p:cNvSpPr>
          <p:nvPr>
            <p:ph type="sldNum" sz="quarter" idx="5"/>
          </p:nvPr>
        </p:nvSpPr>
        <p:spPr/>
        <p:txBody>
          <a:bodyPr/>
          <a:lstStyle/>
          <a:p>
            <a:fld id="{011259A0-1139-4B7F-824B-3447B988EA79}" type="slidenum">
              <a:rPr lang="en-US" smtClean="0"/>
              <a:t>5</a:t>
            </a:fld>
            <a:endParaRPr lang="en-US"/>
          </a:p>
        </p:txBody>
      </p:sp>
    </p:spTree>
    <p:extLst>
      <p:ext uri="{BB962C8B-B14F-4D97-AF65-F5344CB8AC3E}">
        <p14:creationId xmlns:p14="http://schemas.microsoft.com/office/powerpoint/2010/main" val="3761874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mn-lt"/>
                <a:cs typeface="Calibri"/>
                <a:sym typeface="Calibri"/>
              </a:rPr>
              <a:t>Unfortunately, outcomes related to women’s health have not been tracked or are not available for review. Thus, it is unknown what percent of astronauts have experienced AUB before, during, or immediately following flight and it is difficult to hypothesize how the spaceflight environment might alter menses. AUB has not officially been reported in the past, however, given its prevalence terrestrially, is an important consideration for the future.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200" b="0" i="0" u="none" strike="noStrike" kern="0" cap="none" spc="0" normalizeH="0" baseline="0" noProof="0" dirty="0">
              <a:ln>
                <a:noFill/>
              </a:ln>
              <a:solidFill>
                <a:srgbClr val="000000"/>
              </a:solidFill>
              <a:effectLst/>
              <a:uLnTx/>
              <a:uFillTx/>
              <a:latin typeface="+mn-lt"/>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mn-lt"/>
                <a:cs typeface="Calibri"/>
                <a:sym typeface="Calibri"/>
              </a:rPr>
              <a:t>Upon review of terrestrial analogs, one study in mice has found that estrus cycles were affected by hindlimb unloading, however, bed rest studies where humans were placed in Trendelenburg for prolonged periods of time have not shown any affect. </a:t>
            </a:r>
          </a:p>
          <a:p>
            <a:endParaRPr lang="en-US" dirty="0"/>
          </a:p>
        </p:txBody>
      </p:sp>
      <p:sp>
        <p:nvSpPr>
          <p:cNvPr id="4" name="Slide Number Placeholder 3"/>
          <p:cNvSpPr>
            <a:spLocks noGrp="1"/>
          </p:cNvSpPr>
          <p:nvPr>
            <p:ph type="sldNum" sz="quarter" idx="5"/>
          </p:nvPr>
        </p:nvSpPr>
        <p:spPr/>
        <p:txBody>
          <a:bodyPr/>
          <a:lstStyle/>
          <a:p>
            <a:fld id="{011259A0-1139-4B7F-824B-3447B988EA79}" type="slidenum">
              <a:rPr lang="en-US" smtClean="0"/>
              <a:t>6</a:t>
            </a:fld>
            <a:endParaRPr lang="en-US"/>
          </a:p>
        </p:txBody>
      </p:sp>
    </p:spTree>
    <p:extLst>
      <p:ext uri="{BB962C8B-B14F-4D97-AF65-F5344CB8AC3E}">
        <p14:creationId xmlns:p14="http://schemas.microsoft.com/office/powerpoint/2010/main" val="3666324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mn-lt"/>
                <a:cs typeface="Calibri"/>
                <a:sym typeface="Calibri"/>
              </a:rPr>
              <a:t>In the absence of data, as will be the case for most of these gynecologic concerns, we must consider mitigation strategies. Thus, an ultrasound is recommended for all astronauts pre-flight irrespective of a history of AUB. And if structural pathology is noted, consideration is made for hysteroscopic investigation.</a:t>
            </a:r>
          </a:p>
          <a:p>
            <a:endParaRPr lang="en-US" dirty="0"/>
          </a:p>
        </p:txBody>
      </p:sp>
      <p:sp>
        <p:nvSpPr>
          <p:cNvPr id="4" name="Slide Number Placeholder 3"/>
          <p:cNvSpPr>
            <a:spLocks noGrp="1"/>
          </p:cNvSpPr>
          <p:nvPr>
            <p:ph type="sldNum" sz="quarter" idx="5"/>
          </p:nvPr>
        </p:nvSpPr>
        <p:spPr/>
        <p:txBody>
          <a:bodyPr/>
          <a:lstStyle/>
          <a:p>
            <a:fld id="{011259A0-1139-4B7F-824B-3447B988EA79}" type="slidenum">
              <a:rPr lang="en-US" smtClean="0"/>
              <a:t>7</a:t>
            </a:fld>
            <a:endParaRPr lang="en-US"/>
          </a:p>
        </p:txBody>
      </p:sp>
    </p:spTree>
    <p:extLst>
      <p:ext uri="{BB962C8B-B14F-4D97-AF65-F5344CB8AC3E}">
        <p14:creationId xmlns:p14="http://schemas.microsoft.com/office/powerpoint/2010/main" val="1158922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mn-lt"/>
                <a:cs typeface="Calibri"/>
                <a:sym typeface="Calibri"/>
              </a:rPr>
              <a:t>Further consideration is made for non-structural causes, and patients are screened for at baseline for thyroid dysfunction, bleeding disorders, and iron deficiency and screened for a history concerning for PCOS or prolactinoma pre-flight. Management is consistent with terrestrial recommendations. </a:t>
            </a:r>
          </a:p>
          <a:p>
            <a:endParaRPr lang="en-US" dirty="0"/>
          </a:p>
        </p:txBody>
      </p:sp>
      <p:sp>
        <p:nvSpPr>
          <p:cNvPr id="4" name="Slide Number Placeholder 3"/>
          <p:cNvSpPr>
            <a:spLocks noGrp="1"/>
          </p:cNvSpPr>
          <p:nvPr>
            <p:ph type="sldNum" sz="quarter" idx="5"/>
          </p:nvPr>
        </p:nvSpPr>
        <p:spPr/>
        <p:txBody>
          <a:bodyPr/>
          <a:lstStyle/>
          <a:p>
            <a:fld id="{011259A0-1139-4B7F-824B-3447B988EA79}" type="slidenum">
              <a:rPr lang="en-US" smtClean="0"/>
              <a:t>8</a:t>
            </a:fld>
            <a:endParaRPr lang="en-US"/>
          </a:p>
        </p:txBody>
      </p:sp>
    </p:spTree>
    <p:extLst>
      <p:ext uri="{BB962C8B-B14F-4D97-AF65-F5344CB8AC3E}">
        <p14:creationId xmlns:p14="http://schemas.microsoft.com/office/powerpoint/2010/main" val="1695549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mn-lt"/>
                <a:cs typeface="Calibri"/>
                <a:sym typeface="Calibri"/>
              </a:rPr>
              <a:t>Relatedly, even in the absence of AUB, suppression of menses has long been a mitigation strategy for preventing AUB. While astronauts have complete autonomy to choose a contraceptive regimen of their choice, some astronauts have chosen to place a levonorgestrel IUD and many astronauts have used continuous OCPs as both a contraceptive and suppressive modality. Motivations for this choice have included perceived benefits to bone health and prevention of ovarian cyst formation; and another driver is the practical application of amenorrhea. Storage, weight, volume, and filtration must all be considered. Whether considering it costs 1 million dollars a pound to launch goods or that storage space on long-duration missions is extremely limited, the weight and volume of contraceptives, tampons, pads, and modalities to treat AUB must be included in the equation.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200" b="0" i="0" u="none" strike="noStrike" kern="0" cap="none" spc="0" normalizeH="0" baseline="0" noProof="0" dirty="0">
              <a:ln>
                <a:noFill/>
              </a:ln>
              <a:solidFill>
                <a:srgbClr val="000000"/>
              </a:solidFill>
              <a:effectLst/>
              <a:uLnTx/>
              <a:uFillTx/>
              <a:latin typeface="+mn-lt"/>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mn-lt"/>
                <a:cs typeface="Calibri"/>
                <a:sym typeface="Calibri"/>
              </a:rPr>
              <a:t>Thus one our main goals currently is to consider how to delicately balance astronaut autonomy, engineering innovation, and AUB mitigation, with modalities that, at best, are 60% successful at even causing amenorrhea (if that is desired), and also have risks as we will circle back to. </a:t>
            </a:r>
          </a:p>
          <a:p>
            <a:endParaRPr lang="en-US" dirty="0"/>
          </a:p>
        </p:txBody>
      </p:sp>
      <p:sp>
        <p:nvSpPr>
          <p:cNvPr id="4" name="Slide Number Placeholder 3"/>
          <p:cNvSpPr>
            <a:spLocks noGrp="1"/>
          </p:cNvSpPr>
          <p:nvPr>
            <p:ph type="sldNum" sz="quarter" idx="5"/>
          </p:nvPr>
        </p:nvSpPr>
        <p:spPr/>
        <p:txBody>
          <a:bodyPr/>
          <a:lstStyle/>
          <a:p>
            <a:fld id="{011259A0-1139-4B7F-824B-3447B988EA79}" type="slidenum">
              <a:rPr lang="en-US" smtClean="0"/>
              <a:t>9</a:t>
            </a:fld>
            <a:endParaRPr lang="en-US"/>
          </a:p>
        </p:txBody>
      </p:sp>
    </p:spTree>
    <p:extLst>
      <p:ext uri="{BB962C8B-B14F-4D97-AF65-F5344CB8AC3E}">
        <p14:creationId xmlns:p14="http://schemas.microsoft.com/office/powerpoint/2010/main" val="707525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mn-lt"/>
                <a:cs typeface="Calibri"/>
                <a:sym typeface="Calibri"/>
              </a:rPr>
              <a:t>Historically, the majority of astronauts have used either COCs or the levonorgestrel IUD continuously. While COCs require remembering to take the pill every single day of the year, they have the highest amenorrhea rates at one year: upwards of 60-88%. Amenorrhea rates for the LNG-IUD peak at around 60%, but don’t require this daily compliance. They just need to be placed one time. With both modalities, there can be some abnormal spotting the first few months, and then amenorrhea rates escalate from then on.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200" b="0" i="0" u="none" strike="noStrike" kern="0" cap="none" spc="0" normalizeH="0" baseline="0" noProof="0" dirty="0">
              <a:ln>
                <a:noFill/>
              </a:ln>
              <a:solidFill>
                <a:srgbClr val="000000"/>
              </a:solidFill>
              <a:effectLst/>
              <a:uLnTx/>
              <a:uFillTx/>
              <a:latin typeface="+mn-lt"/>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mn-lt"/>
                <a:cs typeface="Calibri"/>
                <a:sym typeface="Calibri"/>
              </a:rPr>
              <a:t>The goal of these birth control modalities terrestrially has always been to prevent pregnancy rather than prevent menses and thus </a:t>
            </a:r>
            <a:r>
              <a:rPr kumimoji="0" lang="en-US" sz="1200" b="0" i="0" u="none" strike="noStrike" kern="0" cap="none" spc="0" normalizeH="0" baseline="0" noProof="0" dirty="0">
                <a:ln>
                  <a:noFill/>
                </a:ln>
                <a:solidFill>
                  <a:srgbClr val="000000"/>
                </a:solidFill>
                <a:effectLst/>
                <a:uLnTx/>
                <a:uFillTx/>
                <a:latin typeface="+mn-lt"/>
                <a:ea typeface="Calibri"/>
                <a:cs typeface="Calibri"/>
                <a:sym typeface="Calibri"/>
              </a:rPr>
              <a:t>amenorrhea has always been a side effect of birth control modalities rather than an end point. </a:t>
            </a:r>
            <a:r>
              <a:rPr kumimoji="0" lang="en-US" sz="1200" b="0" i="0" u="none" strike="noStrike" kern="0" cap="none" spc="0" normalizeH="0" baseline="0" noProof="0" dirty="0">
                <a:ln>
                  <a:noFill/>
                </a:ln>
                <a:solidFill>
                  <a:srgbClr val="000000"/>
                </a:solidFill>
                <a:effectLst/>
                <a:uLnTx/>
                <a:uFillTx/>
                <a:latin typeface="+mn-lt"/>
                <a:cs typeface="Calibri"/>
                <a:sym typeface="Calibri"/>
              </a:rPr>
              <a:t>Thus there has not been heavy interest in evaluating </a:t>
            </a:r>
            <a:r>
              <a:rPr kumimoji="0" lang="en-US" sz="1200" b="0" i="0" u="none" strike="noStrike" kern="0" cap="none" spc="0" normalizeH="0" baseline="0" noProof="0" dirty="0">
                <a:ln>
                  <a:noFill/>
                </a:ln>
                <a:solidFill>
                  <a:srgbClr val="000000"/>
                </a:solidFill>
                <a:effectLst/>
                <a:uLnTx/>
                <a:uFillTx/>
                <a:latin typeface="+mn-lt"/>
                <a:ea typeface="Calibri"/>
                <a:cs typeface="Calibri"/>
                <a:sym typeface="Calibri"/>
              </a:rPr>
              <a:t>long-term amenorrhea rates</a:t>
            </a:r>
            <a:r>
              <a:rPr kumimoji="0" lang="en-US" sz="1200" b="0" i="0" u="none" strike="noStrike" kern="0" cap="none" spc="0" normalizeH="0" baseline="0" noProof="0" dirty="0">
                <a:ln>
                  <a:noFill/>
                </a:ln>
                <a:solidFill>
                  <a:srgbClr val="000000"/>
                </a:solidFill>
                <a:effectLst/>
                <a:uLnTx/>
                <a:uFillTx/>
                <a:latin typeface="+mn-lt"/>
                <a:cs typeface="Calibri"/>
                <a:sym typeface="Calibri"/>
              </a:rPr>
              <a:t>. However, as there is good safety data to support continuous use and growing data that women may desire amenorrhea, </a:t>
            </a:r>
            <a:r>
              <a:rPr kumimoji="0" lang="en-US" sz="1200" b="0" i="0" u="none" strike="noStrike" kern="0" cap="none" spc="0" normalizeH="0" baseline="0" noProof="0" dirty="0">
                <a:ln>
                  <a:noFill/>
                </a:ln>
                <a:solidFill>
                  <a:srgbClr val="000000"/>
                </a:solidFill>
                <a:effectLst/>
                <a:uLnTx/>
                <a:uFillTx/>
                <a:latin typeface="+mn-lt"/>
                <a:ea typeface="Calibri"/>
                <a:cs typeface="Calibri"/>
                <a:sym typeface="Calibri"/>
              </a:rPr>
              <a:t>there is hope that the pharmaceutical industry may consider the development of modalities that not only optimize pregnancy prevention, but also </a:t>
            </a:r>
            <a:r>
              <a:rPr kumimoji="0" lang="en-US" sz="1200" b="0" i="0" u="none" strike="noStrike" kern="0" cap="none" spc="0" normalizeH="0" baseline="0" noProof="0" dirty="0">
                <a:ln>
                  <a:noFill/>
                </a:ln>
                <a:solidFill>
                  <a:srgbClr val="000000"/>
                </a:solidFill>
                <a:effectLst/>
                <a:uLnTx/>
                <a:uFillTx/>
                <a:latin typeface="+mn-lt"/>
                <a:cs typeface="Calibri"/>
                <a:sym typeface="Calibri"/>
              </a:rPr>
              <a:t>long-duration </a:t>
            </a:r>
            <a:r>
              <a:rPr kumimoji="0" lang="en-US" sz="1200" b="0" i="0" u="none" strike="noStrike" kern="0" cap="none" spc="0" normalizeH="0" baseline="0" noProof="0" dirty="0">
                <a:ln>
                  <a:noFill/>
                </a:ln>
                <a:solidFill>
                  <a:srgbClr val="000000"/>
                </a:solidFill>
                <a:effectLst/>
                <a:uLnTx/>
                <a:uFillTx/>
                <a:latin typeface="+mn-lt"/>
                <a:ea typeface="Calibri"/>
                <a:cs typeface="Calibri"/>
                <a:sym typeface="Calibri"/>
              </a:rPr>
              <a:t>amenorrhea rates as this may be desired by many women in aerospace</a:t>
            </a:r>
            <a:r>
              <a:rPr kumimoji="0" lang="en-US" sz="1200" b="0" i="0" u="none" strike="noStrike" kern="0" cap="none" spc="0" normalizeH="0" baseline="0" noProof="0" dirty="0">
                <a:ln>
                  <a:noFill/>
                </a:ln>
                <a:solidFill>
                  <a:srgbClr val="000000"/>
                </a:solidFill>
                <a:effectLst/>
                <a:uLnTx/>
                <a:uFillTx/>
                <a:latin typeface="+mn-lt"/>
                <a:cs typeface="Calibri"/>
                <a:sym typeface="Calibri"/>
              </a:rPr>
              <a:t>, the military,</a:t>
            </a:r>
            <a:r>
              <a:rPr kumimoji="0" lang="en-US" sz="1200" b="0" i="0" u="none" strike="noStrike" kern="0" cap="none" spc="0" normalizeH="0" baseline="0" noProof="0" dirty="0">
                <a:ln>
                  <a:noFill/>
                </a:ln>
                <a:solidFill>
                  <a:srgbClr val="000000"/>
                </a:solidFill>
                <a:effectLst/>
                <a:uLnTx/>
                <a:uFillTx/>
                <a:latin typeface="+mn-lt"/>
                <a:ea typeface="Calibri"/>
                <a:cs typeface="Calibri"/>
                <a:sym typeface="Calibri"/>
              </a:rPr>
              <a:t> and in general terrestrially.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200" b="0" i="0" u="none" strike="noStrike" kern="0" cap="none" spc="0" normalizeH="0" baseline="0" noProof="0" dirty="0">
              <a:ln>
                <a:noFill/>
              </a:ln>
              <a:solidFill>
                <a:srgbClr val="000000"/>
              </a:solidFill>
              <a:effectLst/>
              <a:uLnTx/>
              <a:uFillTx/>
              <a:latin typeface="+mn-lt"/>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mn-lt"/>
                <a:cs typeface="Calibri"/>
                <a:sym typeface="Calibri"/>
              </a:rPr>
              <a:t>While the subdermal implant has been reported in spaceflight, the other combined hormonal modalities like the patch and the ring have not yet been reported. </a:t>
            </a:r>
          </a:p>
          <a:p>
            <a:endParaRPr lang="en-US" dirty="0"/>
          </a:p>
        </p:txBody>
      </p:sp>
      <p:sp>
        <p:nvSpPr>
          <p:cNvPr id="4" name="Slide Number Placeholder 3"/>
          <p:cNvSpPr>
            <a:spLocks noGrp="1"/>
          </p:cNvSpPr>
          <p:nvPr>
            <p:ph type="sldNum" sz="quarter" idx="5"/>
          </p:nvPr>
        </p:nvSpPr>
        <p:spPr/>
        <p:txBody>
          <a:bodyPr/>
          <a:lstStyle/>
          <a:p>
            <a:fld id="{011259A0-1139-4B7F-824B-3447B988EA79}" type="slidenum">
              <a:rPr lang="en-US" smtClean="0"/>
              <a:t>10</a:t>
            </a:fld>
            <a:endParaRPr lang="en-US"/>
          </a:p>
        </p:txBody>
      </p:sp>
    </p:spTree>
    <p:extLst>
      <p:ext uri="{BB962C8B-B14F-4D97-AF65-F5344CB8AC3E}">
        <p14:creationId xmlns:p14="http://schemas.microsoft.com/office/powerpoint/2010/main" val="33326460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8" descr="Background.jpg"/>
          <p:cNvPicPr>
            <a:picLocks noChangeAspect="1"/>
          </p:cNvPicPr>
          <p:nvPr/>
        </p:nvPicPr>
        <p:blipFill>
          <a:blip r:embed="rId2" cstate="print"/>
          <a:srcRect/>
          <a:stretch>
            <a:fillRect/>
          </a:stretch>
        </p:blipFill>
        <p:spPr bwMode="auto">
          <a:xfrm>
            <a:off x="-19051" y="0"/>
            <a:ext cx="12211051" cy="7203282"/>
          </a:xfrm>
          <a:prstGeom prst="rect">
            <a:avLst/>
          </a:prstGeom>
          <a:noFill/>
          <a:ln w="9525">
            <a:solidFill>
              <a:schemeClr val="tx1"/>
            </a:solidFill>
            <a:miter lim="800000"/>
            <a:headEnd/>
            <a:tailEnd/>
          </a:ln>
        </p:spPr>
      </p:pic>
      <p:sp>
        <p:nvSpPr>
          <p:cNvPr id="5" name="Line 34"/>
          <p:cNvSpPr>
            <a:spLocks noChangeShapeType="1"/>
          </p:cNvSpPr>
          <p:nvPr/>
        </p:nvSpPr>
        <p:spPr bwMode="auto">
          <a:xfrm>
            <a:off x="0" y="1603375"/>
            <a:ext cx="7721600" cy="1588"/>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6" name="Line 35"/>
          <p:cNvSpPr>
            <a:spLocks noChangeShapeType="1"/>
          </p:cNvSpPr>
          <p:nvPr/>
        </p:nvSpPr>
        <p:spPr bwMode="auto">
          <a:xfrm>
            <a:off x="0" y="1835150"/>
            <a:ext cx="7416800" cy="1588"/>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7" name="Line 36"/>
          <p:cNvSpPr>
            <a:spLocks noChangeShapeType="1"/>
          </p:cNvSpPr>
          <p:nvPr/>
        </p:nvSpPr>
        <p:spPr bwMode="auto">
          <a:xfrm>
            <a:off x="0" y="2062166"/>
            <a:ext cx="7213600" cy="1587"/>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8" name="Line 37"/>
          <p:cNvSpPr>
            <a:spLocks noChangeShapeType="1"/>
          </p:cNvSpPr>
          <p:nvPr/>
        </p:nvSpPr>
        <p:spPr bwMode="auto">
          <a:xfrm>
            <a:off x="0" y="1371600"/>
            <a:ext cx="8026400" cy="1588"/>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9" name="Line 43"/>
          <p:cNvSpPr>
            <a:spLocks noChangeShapeType="1"/>
          </p:cNvSpPr>
          <p:nvPr/>
        </p:nvSpPr>
        <p:spPr bwMode="auto">
          <a:xfrm rot="16200000">
            <a:off x="5149851" y="6515100"/>
            <a:ext cx="685800" cy="0"/>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10" name="Line 44"/>
          <p:cNvSpPr>
            <a:spLocks noChangeShapeType="1"/>
          </p:cNvSpPr>
          <p:nvPr/>
        </p:nvSpPr>
        <p:spPr bwMode="auto">
          <a:xfrm rot="16200000">
            <a:off x="4773084" y="6438900"/>
            <a:ext cx="838200" cy="0"/>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11" name="Line 45"/>
          <p:cNvSpPr>
            <a:spLocks noChangeShapeType="1"/>
          </p:cNvSpPr>
          <p:nvPr/>
        </p:nvSpPr>
        <p:spPr bwMode="auto">
          <a:xfrm rot="16200000">
            <a:off x="3477684" y="6057900"/>
            <a:ext cx="1600200" cy="0"/>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12" name="Line 46"/>
          <p:cNvSpPr>
            <a:spLocks noChangeShapeType="1"/>
          </p:cNvSpPr>
          <p:nvPr/>
        </p:nvSpPr>
        <p:spPr bwMode="auto">
          <a:xfrm rot="16200000">
            <a:off x="3977217" y="6248400"/>
            <a:ext cx="1219200" cy="0"/>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13" name="Line 47"/>
          <p:cNvSpPr>
            <a:spLocks noChangeShapeType="1"/>
          </p:cNvSpPr>
          <p:nvPr/>
        </p:nvSpPr>
        <p:spPr bwMode="auto">
          <a:xfrm rot="16200000">
            <a:off x="4396317" y="6362700"/>
            <a:ext cx="990600" cy="0"/>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14" name="Line 48"/>
          <p:cNvSpPr>
            <a:spLocks noChangeShapeType="1"/>
          </p:cNvSpPr>
          <p:nvPr/>
        </p:nvSpPr>
        <p:spPr bwMode="auto">
          <a:xfrm rot="16200000">
            <a:off x="2978151" y="5867400"/>
            <a:ext cx="1981200" cy="0"/>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15" name="Text Box 74"/>
          <p:cNvSpPr txBox="1">
            <a:spLocks noChangeArrowheads="1"/>
          </p:cNvSpPr>
          <p:nvPr/>
        </p:nvSpPr>
        <p:spPr bwMode="auto">
          <a:xfrm>
            <a:off x="624421" y="423868"/>
            <a:ext cx="8824383" cy="244475"/>
          </a:xfrm>
          <a:prstGeom prst="rect">
            <a:avLst/>
          </a:prstGeom>
          <a:noFill/>
          <a:ln>
            <a:noFill/>
          </a:ln>
        </p:spPr>
        <p:txBody>
          <a:bodyPr>
            <a:spAutoFit/>
          </a:bodyPr>
          <a:lstStyle>
            <a:lvl1pPr eaLnBrk="0" hangingPunct="0">
              <a:defRPr sz="2400">
                <a:solidFill>
                  <a:schemeClr val="tx1"/>
                </a:solidFill>
                <a:latin typeface="Arial" pitchFamily="34" charset="0"/>
                <a:ea typeface="ヒラギノ角ゴ Pro W3" charset="-128"/>
              </a:defRPr>
            </a:lvl1pPr>
            <a:lvl2pPr marL="742950" indent="-285750" eaLnBrk="0" hangingPunct="0">
              <a:defRPr sz="2400">
                <a:solidFill>
                  <a:schemeClr val="tx1"/>
                </a:solidFill>
                <a:latin typeface="Arial" pitchFamily="34" charset="0"/>
                <a:ea typeface="ヒラギノ角ゴ Pro W3" charset="-128"/>
              </a:defRPr>
            </a:lvl2pPr>
            <a:lvl3pPr marL="1143000" indent="-228600" eaLnBrk="0" hangingPunct="0">
              <a:defRPr sz="2400">
                <a:solidFill>
                  <a:schemeClr val="tx1"/>
                </a:solidFill>
                <a:latin typeface="Arial" pitchFamily="34" charset="0"/>
                <a:ea typeface="ヒラギノ角ゴ Pro W3" charset="-128"/>
              </a:defRPr>
            </a:lvl3pPr>
            <a:lvl4pPr marL="1600200" indent="-228600" eaLnBrk="0" hangingPunct="0">
              <a:defRPr sz="2400">
                <a:solidFill>
                  <a:schemeClr val="tx1"/>
                </a:solidFill>
                <a:latin typeface="Arial" pitchFamily="34" charset="0"/>
                <a:ea typeface="ヒラギノ角ゴ Pro W3" charset="-128"/>
              </a:defRPr>
            </a:lvl4pPr>
            <a:lvl5pPr marL="2057400" indent="-228600" eaLnBrk="0" hangingPunct="0">
              <a:defRPr sz="2400">
                <a:solidFill>
                  <a:schemeClr val="tx1"/>
                </a:solidFill>
                <a:latin typeface="Arial" pitchFamily="34"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spcBef>
                <a:spcPct val="50000"/>
              </a:spcBef>
              <a:defRPr/>
            </a:pPr>
            <a:r>
              <a:rPr lang="en-US" sz="1000" dirty="0">
                <a:latin typeface="Helvetica" charset="0"/>
                <a:ea typeface="MS PGothic" pitchFamily="34" charset="-128"/>
                <a:cs typeface="+mn-cs"/>
              </a:rPr>
              <a:t>National Aeronautics and Space Administration</a:t>
            </a:r>
          </a:p>
        </p:txBody>
      </p:sp>
      <p:sp>
        <p:nvSpPr>
          <p:cNvPr id="16" name="Line 113"/>
          <p:cNvSpPr>
            <a:spLocks noChangeShapeType="1"/>
          </p:cNvSpPr>
          <p:nvPr/>
        </p:nvSpPr>
        <p:spPr bwMode="auto">
          <a:xfrm rot="16200000">
            <a:off x="5524500" y="6591300"/>
            <a:ext cx="533400" cy="0"/>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17" name="Line 123"/>
          <p:cNvSpPr>
            <a:spLocks noChangeShapeType="1"/>
          </p:cNvSpPr>
          <p:nvPr/>
        </p:nvSpPr>
        <p:spPr bwMode="auto">
          <a:xfrm>
            <a:off x="0" y="2284418"/>
            <a:ext cx="6705600" cy="1587"/>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18" name="Line 124"/>
          <p:cNvSpPr>
            <a:spLocks noChangeShapeType="1"/>
          </p:cNvSpPr>
          <p:nvPr/>
        </p:nvSpPr>
        <p:spPr bwMode="auto">
          <a:xfrm>
            <a:off x="0" y="2516193"/>
            <a:ext cx="5588000" cy="1587"/>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19" name="Line 125"/>
          <p:cNvSpPr>
            <a:spLocks noChangeShapeType="1"/>
          </p:cNvSpPr>
          <p:nvPr/>
        </p:nvSpPr>
        <p:spPr bwMode="auto">
          <a:xfrm>
            <a:off x="0" y="2743200"/>
            <a:ext cx="5283200" cy="1588"/>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20" name="Line 127"/>
          <p:cNvSpPr>
            <a:spLocks noChangeShapeType="1"/>
          </p:cNvSpPr>
          <p:nvPr/>
        </p:nvSpPr>
        <p:spPr bwMode="auto">
          <a:xfrm>
            <a:off x="0" y="2974975"/>
            <a:ext cx="4978400" cy="1588"/>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21" name="Line 128"/>
          <p:cNvSpPr>
            <a:spLocks noChangeShapeType="1"/>
          </p:cNvSpPr>
          <p:nvPr/>
        </p:nvSpPr>
        <p:spPr bwMode="auto">
          <a:xfrm>
            <a:off x="0" y="3206750"/>
            <a:ext cx="4673600" cy="1588"/>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22" name="Line 129"/>
          <p:cNvSpPr>
            <a:spLocks noChangeShapeType="1"/>
          </p:cNvSpPr>
          <p:nvPr/>
        </p:nvSpPr>
        <p:spPr bwMode="auto">
          <a:xfrm>
            <a:off x="0" y="3433768"/>
            <a:ext cx="4368800" cy="1587"/>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23" name="Line 131"/>
          <p:cNvSpPr>
            <a:spLocks noChangeShapeType="1"/>
          </p:cNvSpPr>
          <p:nvPr/>
        </p:nvSpPr>
        <p:spPr bwMode="auto">
          <a:xfrm>
            <a:off x="0" y="3656013"/>
            <a:ext cx="4064000" cy="1587"/>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24" name="Line 132"/>
          <p:cNvSpPr>
            <a:spLocks noChangeShapeType="1"/>
          </p:cNvSpPr>
          <p:nvPr/>
        </p:nvSpPr>
        <p:spPr bwMode="auto">
          <a:xfrm>
            <a:off x="0" y="3887789"/>
            <a:ext cx="3860800" cy="1587"/>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25" name="Line 133"/>
          <p:cNvSpPr>
            <a:spLocks noChangeShapeType="1"/>
          </p:cNvSpPr>
          <p:nvPr/>
        </p:nvSpPr>
        <p:spPr bwMode="auto">
          <a:xfrm>
            <a:off x="0" y="4114800"/>
            <a:ext cx="3657600" cy="1588"/>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26" name="Line 134"/>
          <p:cNvSpPr>
            <a:spLocks noChangeShapeType="1"/>
          </p:cNvSpPr>
          <p:nvPr/>
        </p:nvSpPr>
        <p:spPr bwMode="auto">
          <a:xfrm>
            <a:off x="0" y="4344993"/>
            <a:ext cx="3657600" cy="1587"/>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27" name="Line 135"/>
          <p:cNvSpPr>
            <a:spLocks noChangeShapeType="1"/>
          </p:cNvSpPr>
          <p:nvPr/>
        </p:nvSpPr>
        <p:spPr bwMode="auto">
          <a:xfrm>
            <a:off x="0" y="4576768"/>
            <a:ext cx="3860800" cy="1587"/>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28" name="Line 136"/>
          <p:cNvSpPr>
            <a:spLocks noChangeShapeType="1"/>
          </p:cNvSpPr>
          <p:nvPr/>
        </p:nvSpPr>
        <p:spPr bwMode="auto">
          <a:xfrm>
            <a:off x="0" y="4803775"/>
            <a:ext cx="4064000" cy="1588"/>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29" name="Line 138"/>
          <p:cNvSpPr>
            <a:spLocks noChangeShapeType="1"/>
          </p:cNvSpPr>
          <p:nvPr/>
        </p:nvSpPr>
        <p:spPr bwMode="auto">
          <a:xfrm>
            <a:off x="0" y="5026025"/>
            <a:ext cx="4064000" cy="1588"/>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30" name="Line 139"/>
          <p:cNvSpPr>
            <a:spLocks noChangeShapeType="1"/>
          </p:cNvSpPr>
          <p:nvPr/>
        </p:nvSpPr>
        <p:spPr bwMode="auto">
          <a:xfrm>
            <a:off x="0" y="5257800"/>
            <a:ext cx="4470400" cy="1588"/>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31" name="Line 140"/>
          <p:cNvSpPr>
            <a:spLocks noChangeShapeType="1"/>
          </p:cNvSpPr>
          <p:nvPr/>
        </p:nvSpPr>
        <p:spPr bwMode="auto">
          <a:xfrm>
            <a:off x="0" y="5484818"/>
            <a:ext cx="4470400" cy="1587"/>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32" name="Line 141"/>
          <p:cNvSpPr>
            <a:spLocks noChangeShapeType="1"/>
          </p:cNvSpPr>
          <p:nvPr/>
        </p:nvSpPr>
        <p:spPr bwMode="auto">
          <a:xfrm>
            <a:off x="0" y="5716593"/>
            <a:ext cx="4775200" cy="1587"/>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33" name="Line 142"/>
          <p:cNvSpPr>
            <a:spLocks noChangeShapeType="1"/>
          </p:cNvSpPr>
          <p:nvPr/>
        </p:nvSpPr>
        <p:spPr bwMode="auto">
          <a:xfrm>
            <a:off x="0" y="5948368"/>
            <a:ext cx="5080000" cy="1587"/>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34" name="Line 143"/>
          <p:cNvSpPr>
            <a:spLocks noChangeShapeType="1"/>
          </p:cNvSpPr>
          <p:nvPr/>
        </p:nvSpPr>
        <p:spPr bwMode="auto">
          <a:xfrm>
            <a:off x="0" y="6175375"/>
            <a:ext cx="5588000" cy="1588"/>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35" name="Line 144"/>
          <p:cNvSpPr>
            <a:spLocks noChangeShapeType="1"/>
          </p:cNvSpPr>
          <p:nvPr/>
        </p:nvSpPr>
        <p:spPr bwMode="auto">
          <a:xfrm>
            <a:off x="0" y="6397625"/>
            <a:ext cx="5892800" cy="1588"/>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36" name="Line 145"/>
          <p:cNvSpPr>
            <a:spLocks noChangeShapeType="1"/>
          </p:cNvSpPr>
          <p:nvPr/>
        </p:nvSpPr>
        <p:spPr bwMode="auto">
          <a:xfrm>
            <a:off x="0" y="6469061"/>
            <a:ext cx="6197600" cy="1588"/>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grpSp>
        <p:nvGrpSpPr>
          <p:cNvPr id="2" name="Group 158"/>
          <p:cNvGrpSpPr>
            <a:grpSpLocks/>
          </p:cNvGrpSpPr>
          <p:nvPr/>
        </p:nvGrpSpPr>
        <p:grpSpPr bwMode="auto">
          <a:xfrm>
            <a:off x="310092" y="1006476"/>
            <a:ext cx="7609416" cy="5791200"/>
            <a:chOff x="149" y="672"/>
            <a:chExt cx="3595" cy="3648"/>
          </a:xfrm>
        </p:grpSpPr>
        <p:sp>
          <p:nvSpPr>
            <p:cNvPr id="38" name="Line 60"/>
            <p:cNvSpPr>
              <a:spLocks noChangeShapeType="1"/>
            </p:cNvSpPr>
            <p:nvPr/>
          </p:nvSpPr>
          <p:spPr bwMode="auto">
            <a:xfrm rot="-5400000">
              <a:off x="-1674" y="2495"/>
              <a:ext cx="3648" cy="1"/>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grpSp>
          <p:nvGrpSpPr>
            <p:cNvPr id="3" name="Group 157"/>
            <p:cNvGrpSpPr>
              <a:grpSpLocks/>
            </p:cNvGrpSpPr>
            <p:nvPr/>
          </p:nvGrpSpPr>
          <p:grpSpPr bwMode="auto">
            <a:xfrm>
              <a:off x="270" y="670"/>
              <a:ext cx="3474" cy="3653"/>
              <a:chOff x="270" y="718"/>
              <a:chExt cx="3474" cy="3602"/>
            </a:xfrm>
          </p:grpSpPr>
          <p:sp>
            <p:nvSpPr>
              <p:cNvPr id="40" name="Line 39"/>
              <p:cNvSpPr>
                <a:spLocks noChangeShapeType="1"/>
              </p:cNvSpPr>
              <p:nvPr/>
            </p:nvSpPr>
            <p:spPr bwMode="auto">
              <a:xfrm rot="-5400000">
                <a:off x="2814" y="1080"/>
                <a:ext cx="720" cy="0"/>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41" name="Line 41"/>
              <p:cNvSpPr>
                <a:spLocks noChangeShapeType="1"/>
              </p:cNvSpPr>
              <p:nvPr/>
            </p:nvSpPr>
            <p:spPr bwMode="auto">
              <a:xfrm rot="-5400000">
                <a:off x="2507" y="1102"/>
                <a:ext cx="767" cy="0"/>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42" name="Line 42"/>
              <p:cNvSpPr>
                <a:spLocks noChangeShapeType="1"/>
              </p:cNvSpPr>
              <p:nvPr/>
            </p:nvSpPr>
            <p:spPr bwMode="auto">
              <a:xfrm rot="-5400000">
                <a:off x="2647" y="1104"/>
                <a:ext cx="768" cy="0"/>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43" name="Line 49"/>
              <p:cNvSpPr>
                <a:spLocks noChangeShapeType="1"/>
              </p:cNvSpPr>
              <p:nvPr/>
            </p:nvSpPr>
            <p:spPr bwMode="auto">
              <a:xfrm rot="-5400000">
                <a:off x="-392" y="2519"/>
                <a:ext cx="3600" cy="1"/>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44" name="Line 50"/>
              <p:cNvSpPr>
                <a:spLocks noChangeShapeType="1"/>
              </p:cNvSpPr>
              <p:nvPr/>
            </p:nvSpPr>
            <p:spPr bwMode="auto">
              <a:xfrm rot="-5400000">
                <a:off x="-250" y="2519"/>
                <a:ext cx="3600" cy="1"/>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45" name="Line 51"/>
              <p:cNvSpPr>
                <a:spLocks noChangeShapeType="1"/>
              </p:cNvSpPr>
              <p:nvPr/>
            </p:nvSpPr>
            <p:spPr bwMode="auto">
              <a:xfrm rot="-5400000">
                <a:off x="-108" y="2519"/>
                <a:ext cx="3600" cy="1"/>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46" name="Line 52"/>
              <p:cNvSpPr>
                <a:spLocks noChangeShapeType="1"/>
              </p:cNvSpPr>
              <p:nvPr/>
            </p:nvSpPr>
            <p:spPr bwMode="auto">
              <a:xfrm rot="-5400000">
                <a:off x="-536" y="2519"/>
                <a:ext cx="3600" cy="1"/>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47" name="Line 53"/>
              <p:cNvSpPr>
                <a:spLocks noChangeShapeType="1"/>
              </p:cNvSpPr>
              <p:nvPr/>
            </p:nvSpPr>
            <p:spPr bwMode="auto">
              <a:xfrm rot="-5400000">
                <a:off x="-968" y="2519"/>
                <a:ext cx="3600" cy="1"/>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48" name="Line 54"/>
              <p:cNvSpPr>
                <a:spLocks noChangeShapeType="1"/>
              </p:cNvSpPr>
              <p:nvPr/>
            </p:nvSpPr>
            <p:spPr bwMode="auto">
              <a:xfrm rot="-5400000">
                <a:off x="-822" y="2519"/>
                <a:ext cx="3600" cy="1"/>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49" name="Line 55"/>
              <p:cNvSpPr>
                <a:spLocks noChangeShapeType="1"/>
              </p:cNvSpPr>
              <p:nvPr/>
            </p:nvSpPr>
            <p:spPr bwMode="auto">
              <a:xfrm rot="-5400000">
                <a:off x="-680" y="2519"/>
                <a:ext cx="3600" cy="1"/>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50" name="Line 56"/>
              <p:cNvSpPr>
                <a:spLocks noChangeShapeType="1"/>
              </p:cNvSpPr>
              <p:nvPr/>
            </p:nvSpPr>
            <p:spPr bwMode="auto">
              <a:xfrm rot="-5400000">
                <a:off x="-1114" y="2519"/>
                <a:ext cx="3600" cy="1"/>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51" name="Line 57"/>
              <p:cNvSpPr>
                <a:spLocks noChangeShapeType="1"/>
              </p:cNvSpPr>
              <p:nvPr/>
            </p:nvSpPr>
            <p:spPr bwMode="auto">
              <a:xfrm rot="-5400000">
                <a:off x="-1542" y="2519"/>
                <a:ext cx="3600" cy="1"/>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52" name="Line 58"/>
              <p:cNvSpPr>
                <a:spLocks noChangeShapeType="1"/>
              </p:cNvSpPr>
              <p:nvPr/>
            </p:nvSpPr>
            <p:spPr bwMode="auto">
              <a:xfrm rot="-5400000">
                <a:off x="-1400" y="2519"/>
                <a:ext cx="3600" cy="1"/>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53" name="Line 59"/>
              <p:cNvSpPr>
                <a:spLocks noChangeShapeType="1"/>
              </p:cNvSpPr>
              <p:nvPr/>
            </p:nvSpPr>
            <p:spPr bwMode="auto">
              <a:xfrm rot="-5400000">
                <a:off x="-1258" y="2519"/>
                <a:ext cx="3600" cy="1"/>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54" name="Line 112"/>
              <p:cNvSpPr>
                <a:spLocks noChangeShapeType="1"/>
              </p:cNvSpPr>
              <p:nvPr/>
            </p:nvSpPr>
            <p:spPr bwMode="auto">
              <a:xfrm rot="-5400000">
                <a:off x="2334" y="1128"/>
                <a:ext cx="816" cy="0"/>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55" name="Line 114"/>
              <p:cNvSpPr>
                <a:spLocks noChangeShapeType="1"/>
              </p:cNvSpPr>
              <p:nvPr/>
            </p:nvSpPr>
            <p:spPr bwMode="auto">
              <a:xfrm rot="-5400000">
                <a:off x="2137" y="1176"/>
                <a:ext cx="912" cy="0"/>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56" name="Line 115"/>
              <p:cNvSpPr>
                <a:spLocks noChangeShapeType="1"/>
              </p:cNvSpPr>
              <p:nvPr/>
            </p:nvSpPr>
            <p:spPr bwMode="auto">
              <a:xfrm rot="-5400000">
                <a:off x="1921" y="1248"/>
                <a:ext cx="1056" cy="0"/>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57" name="Line 116"/>
              <p:cNvSpPr>
                <a:spLocks noChangeShapeType="1"/>
              </p:cNvSpPr>
              <p:nvPr/>
            </p:nvSpPr>
            <p:spPr bwMode="auto">
              <a:xfrm rot="-5400000">
                <a:off x="1729" y="1296"/>
                <a:ext cx="1152" cy="0"/>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58" name="Line 117"/>
              <p:cNvSpPr>
                <a:spLocks noChangeShapeType="1"/>
              </p:cNvSpPr>
              <p:nvPr/>
            </p:nvSpPr>
            <p:spPr bwMode="auto">
              <a:xfrm rot="-5400000">
                <a:off x="1489" y="1392"/>
                <a:ext cx="1344" cy="0"/>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59" name="Line 118"/>
              <p:cNvSpPr>
                <a:spLocks noChangeShapeType="1"/>
              </p:cNvSpPr>
              <p:nvPr/>
            </p:nvSpPr>
            <p:spPr bwMode="auto">
              <a:xfrm rot="-5400000">
                <a:off x="1297" y="1440"/>
                <a:ext cx="1440" cy="0"/>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60" name="Line 119"/>
              <p:cNvSpPr>
                <a:spLocks noChangeShapeType="1"/>
              </p:cNvSpPr>
              <p:nvPr/>
            </p:nvSpPr>
            <p:spPr bwMode="auto">
              <a:xfrm rot="-5400000">
                <a:off x="1081" y="1512"/>
                <a:ext cx="1584" cy="0"/>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61" name="Line 120"/>
              <p:cNvSpPr>
                <a:spLocks noChangeShapeType="1"/>
              </p:cNvSpPr>
              <p:nvPr/>
            </p:nvSpPr>
            <p:spPr bwMode="auto">
              <a:xfrm rot="-5400000">
                <a:off x="3192" y="984"/>
                <a:ext cx="530" cy="0"/>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62" name="Line 122"/>
              <p:cNvSpPr>
                <a:spLocks noChangeShapeType="1"/>
              </p:cNvSpPr>
              <p:nvPr/>
            </p:nvSpPr>
            <p:spPr bwMode="auto">
              <a:xfrm rot="-5400000">
                <a:off x="2977" y="1056"/>
                <a:ext cx="672" cy="0"/>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63" name="Line 153"/>
              <p:cNvSpPr>
                <a:spLocks noChangeShapeType="1"/>
              </p:cNvSpPr>
              <p:nvPr/>
            </p:nvSpPr>
            <p:spPr bwMode="auto">
              <a:xfrm rot="-5400000">
                <a:off x="3408" y="912"/>
                <a:ext cx="384" cy="0"/>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64" name="Line 156"/>
              <p:cNvSpPr>
                <a:spLocks noChangeShapeType="1"/>
              </p:cNvSpPr>
              <p:nvPr/>
            </p:nvSpPr>
            <p:spPr bwMode="auto">
              <a:xfrm rot="-5400000">
                <a:off x="3624" y="840"/>
                <a:ext cx="240" cy="0"/>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grpSp>
      </p:grpSp>
      <p:sp>
        <p:nvSpPr>
          <p:cNvPr id="65" name="Line 180"/>
          <p:cNvSpPr>
            <a:spLocks noChangeShapeType="1"/>
          </p:cNvSpPr>
          <p:nvPr/>
        </p:nvSpPr>
        <p:spPr bwMode="auto">
          <a:xfrm>
            <a:off x="0" y="1139825"/>
            <a:ext cx="8229600" cy="1588"/>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8268" name="Rectangle 76"/>
          <p:cNvSpPr>
            <a:spLocks noGrp="1" noChangeArrowheads="1"/>
          </p:cNvSpPr>
          <p:nvPr>
            <p:ph type="ctrTitle"/>
          </p:nvPr>
        </p:nvSpPr>
        <p:spPr>
          <a:xfrm>
            <a:off x="611717" y="1728788"/>
            <a:ext cx="10930467" cy="1090612"/>
          </a:xfrm>
          <a:effectLst>
            <a:outerShdw blurRad="63500" dist="17961" dir="2700000" algn="ctr" rotWithShape="0">
              <a:schemeClr val="tx1">
                <a:alpha val="74998"/>
              </a:schemeClr>
            </a:outerShdw>
          </a:effectLst>
        </p:spPr>
        <p:txBody>
          <a:bodyPr/>
          <a:lstStyle>
            <a:lvl1pPr>
              <a:defRPr sz="3600"/>
            </a:lvl1pPr>
          </a:lstStyle>
          <a:p>
            <a:r>
              <a:rPr lang="en-US"/>
              <a:t>Click to edit Master title style</a:t>
            </a:r>
            <a:endParaRPr lang="en-US" dirty="0"/>
          </a:p>
        </p:txBody>
      </p:sp>
      <p:sp>
        <p:nvSpPr>
          <p:cNvPr id="8381" name="Rectangle 189"/>
          <p:cNvSpPr>
            <a:spLocks noGrp="1" noChangeArrowheads="1"/>
          </p:cNvSpPr>
          <p:nvPr>
            <p:ph type="subTitle" sz="quarter" idx="1" hasCustomPrompt="1"/>
          </p:nvPr>
        </p:nvSpPr>
        <p:spPr>
          <a:xfrm>
            <a:off x="978959" y="5556253"/>
            <a:ext cx="8128000" cy="506408"/>
          </a:xfrm>
          <a:effectLst>
            <a:outerShdw blurRad="63500" dist="17961" dir="2700000" algn="ctr" rotWithShape="0">
              <a:schemeClr val="tx1">
                <a:alpha val="74998"/>
              </a:schemeClr>
            </a:outerShdw>
          </a:effectLst>
        </p:spPr>
        <p:txBody>
          <a:bodyPr/>
          <a:lstStyle>
            <a:lvl1pPr marL="0" indent="0">
              <a:buFontTx/>
              <a:buNone/>
              <a:defRPr b="1">
                <a:solidFill>
                  <a:schemeClr val="bg1"/>
                </a:solidFill>
                <a:latin typeface="Helvetica" pitchFamily="-112" charset="0"/>
              </a:defRPr>
            </a:lvl1pPr>
          </a:lstStyle>
          <a:p>
            <a:r>
              <a:rPr lang="en-US" dirty="0"/>
              <a:t>Expanding the Boundaries of Space Medicine and </a:t>
            </a:r>
            <a:r>
              <a:rPr lang="en-US" dirty="0" err="1"/>
              <a:t>Technolog</a:t>
            </a:r>
            <a:endParaRPr lang="en-US" dirty="0"/>
          </a:p>
        </p:txBody>
      </p:sp>
      <p:pic>
        <p:nvPicPr>
          <p:cNvPr id="68" name="Picture 67" descr="NASA insignia RGB">
            <a:extLst>
              <a:ext uri="{FF2B5EF4-FFF2-40B4-BE49-F238E27FC236}">
                <a16:creationId xmlns:a16="http://schemas.microsoft.com/office/drawing/2014/main" id="{608C338A-E8D4-42E0-8560-3A87E362BCA1}"/>
              </a:ext>
            </a:extLst>
          </p:cNvPr>
          <p:cNvPicPr>
            <a:picLocks noChangeArrowheads="1"/>
          </p:cNvPicPr>
          <p:nvPr/>
        </p:nvPicPr>
        <p:blipFill>
          <a:blip r:embed="rId3" cstate="print"/>
          <a:srcRect/>
          <a:stretch>
            <a:fillRect/>
          </a:stretch>
        </p:blipFill>
        <p:spPr bwMode="auto">
          <a:xfrm>
            <a:off x="11018982" y="137618"/>
            <a:ext cx="978285" cy="767545"/>
          </a:xfrm>
          <a:prstGeom prst="rect">
            <a:avLst/>
          </a:prstGeom>
          <a:noFill/>
          <a:ln w="9525">
            <a:noFill/>
            <a:miter lim="800000"/>
            <a:headEnd/>
            <a:tailEnd/>
          </a:ln>
        </p:spPr>
      </p:pic>
      <p:pic>
        <p:nvPicPr>
          <p:cNvPr id="66" name="Picture 65"/>
          <p:cNvPicPr>
            <a:picLocks noChangeAspect="1"/>
          </p:cNvPicPr>
          <p:nvPr/>
        </p:nvPicPr>
        <p:blipFill rotWithShape="1">
          <a:blip r:embed="rId4" cstate="print">
            <a:extLst>
              <a:ext uri="{28A0092B-C50C-407E-A947-70E740481C1C}">
                <a14:useLocalDpi xmlns:a14="http://schemas.microsoft.com/office/drawing/2010/main" val="0"/>
              </a:ext>
            </a:extLst>
          </a:blip>
          <a:srcRect t="19930" b="31790"/>
          <a:stretch/>
        </p:blipFill>
        <p:spPr>
          <a:xfrm>
            <a:off x="326412" y="99105"/>
            <a:ext cx="1857988" cy="897050"/>
          </a:xfrm>
          <a:prstGeom prst="rect">
            <a:avLst/>
          </a:prstGeom>
        </p:spPr>
      </p:pic>
    </p:spTree>
    <p:extLst>
      <p:ext uri="{BB962C8B-B14F-4D97-AF65-F5344CB8AC3E}">
        <p14:creationId xmlns:p14="http://schemas.microsoft.com/office/powerpoint/2010/main" val="2835457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8"/>
          <p:cNvSpPr>
            <a:spLocks noGrp="1"/>
          </p:cNvSpPr>
          <p:nvPr>
            <p:ph type="ftr" sz="quarter" idx="3"/>
          </p:nvPr>
        </p:nvSpPr>
        <p:spPr>
          <a:xfrm>
            <a:off x="2997201" y="6445255"/>
            <a:ext cx="8314267"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5" name="Date Placeholder 9"/>
          <p:cNvSpPr>
            <a:spLocks noGrp="1"/>
          </p:cNvSpPr>
          <p:nvPr>
            <p:ph type="dt" sz="half" idx="2"/>
          </p:nvPr>
        </p:nvSpPr>
        <p:spPr>
          <a:xfrm>
            <a:off x="67733" y="6454780"/>
            <a:ext cx="2844800" cy="365125"/>
          </a:xfrm>
          <a:prstGeom prst="rect">
            <a:avLst/>
          </a:prstGeom>
        </p:spPr>
        <p:txBody>
          <a:bodyPr vert="horz" lIns="91440" tIns="45720" rIns="91440" bIns="45720" rtlCol="0" anchor="ctr"/>
          <a:lstStyle>
            <a:lvl1pPr algn="l">
              <a:defRPr sz="1200">
                <a:solidFill>
                  <a:srgbClr val="FFFFFF"/>
                </a:solidFill>
              </a:defRPr>
            </a:lvl1pPr>
          </a:lstStyle>
          <a:p>
            <a:fld id="{22B89C79-4CB4-44E7-81DA-034AF139193C}" type="datetimeFigureOut">
              <a:rPr lang="en-US" smtClean="0"/>
              <a:t>8/4/2021</a:t>
            </a:fld>
            <a:endParaRPr lang="en-US"/>
          </a:p>
        </p:txBody>
      </p:sp>
      <p:sp>
        <p:nvSpPr>
          <p:cNvPr id="6" name="Slide Number Placeholder 10"/>
          <p:cNvSpPr>
            <a:spLocks noGrp="1"/>
          </p:cNvSpPr>
          <p:nvPr>
            <p:ph type="sldNum" sz="quarter" idx="4"/>
          </p:nvPr>
        </p:nvSpPr>
        <p:spPr>
          <a:xfrm>
            <a:off x="11379201" y="6454780"/>
            <a:ext cx="745067" cy="365125"/>
          </a:xfrm>
          <a:prstGeom prst="rect">
            <a:avLst/>
          </a:prstGeom>
        </p:spPr>
        <p:txBody>
          <a:bodyPr vert="horz" lIns="91440" tIns="45720" rIns="91440" bIns="45720" rtlCol="0" anchor="ctr"/>
          <a:lstStyle>
            <a:lvl1pPr algn="r">
              <a:defRPr sz="1200">
                <a:solidFill>
                  <a:schemeClr val="bg1"/>
                </a:solidFill>
              </a:defRPr>
            </a:lvl1pPr>
          </a:lstStyle>
          <a:p>
            <a:fld id="{014A0053-B5E3-4376-9470-6AB4C44F7394}" type="slidenum">
              <a:rPr lang="en-US" smtClean="0"/>
              <a:t>‹#›</a:t>
            </a:fld>
            <a:endParaRPr lang="en-US"/>
          </a:p>
        </p:txBody>
      </p:sp>
    </p:spTree>
    <p:extLst>
      <p:ext uri="{BB962C8B-B14F-4D97-AF65-F5344CB8AC3E}">
        <p14:creationId xmlns:p14="http://schemas.microsoft.com/office/powerpoint/2010/main" val="1664322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12717" y="939800"/>
            <a:ext cx="2664883" cy="5156200"/>
          </a:xfrm>
        </p:spPr>
        <p:txBody>
          <a:bodyPr vert="eaVert"/>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a:xfrm>
            <a:off x="611717" y="939800"/>
            <a:ext cx="7797800" cy="5156200"/>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8"/>
          <p:cNvSpPr>
            <a:spLocks noGrp="1"/>
          </p:cNvSpPr>
          <p:nvPr>
            <p:ph type="ftr" sz="quarter" idx="3"/>
          </p:nvPr>
        </p:nvSpPr>
        <p:spPr>
          <a:xfrm>
            <a:off x="2997201" y="6445255"/>
            <a:ext cx="8314267"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5" name="Date Placeholder 9"/>
          <p:cNvSpPr>
            <a:spLocks noGrp="1"/>
          </p:cNvSpPr>
          <p:nvPr>
            <p:ph type="dt" sz="half" idx="2"/>
          </p:nvPr>
        </p:nvSpPr>
        <p:spPr>
          <a:xfrm>
            <a:off x="67733" y="6454780"/>
            <a:ext cx="2844800" cy="365125"/>
          </a:xfrm>
          <a:prstGeom prst="rect">
            <a:avLst/>
          </a:prstGeom>
        </p:spPr>
        <p:txBody>
          <a:bodyPr vert="horz" lIns="91440" tIns="45720" rIns="91440" bIns="45720" rtlCol="0" anchor="ctr"/>
          <a:lstStyle>
            <a:lvl1pPr algn="l">
              <a:defRPr sz="1200">
                <a:solidFill>
                  <a:srgbClr val="FFFFFF"/>
                </a:solidFill>
              </a:defRPr>
            </a:lvl1pPr>
          </a:lstStyle>
          <a:p>
            <a:fld id="{22B89C79-4CB4-44E7-81DA-034AF139193C}" type="datetimeFigureOut">
              <a:rPr lang="en-US" smtClean="0"/>
              <a:t>8/4/2021</a:t>
            </a:fld>
            <a:endParaRPr lang="en-US"/>
          </a:p>
        </p:txBody>
      </p:sp>
      <p:sp>
        <p:nvSpPr>
          <p:cNvPr id="6" name="Slide Number Placeholder 10"/>
          <p:cNvSpPr>
            <a:spLocks noGrp="1"/>
          </p:cNvSpPr>
          <p:nvPr>
            <p:ph type="sldNum" sz="quarter" idx="4"/>
          </p:nvPr>
        </p:nvSpPr>
        <p:spPr>
          <a:xfrm>
            <a:off x="11379201" y="6454780"/>
            <a:ext cx="745067" cy="365125"/>
          </a:xfrm>
          <a:prstGeom prst="rect">
            <a:avLst/>
          </a:prstGeom>
        </p:spPr>
        <p:txBody>
          <a:bodyPr vert="horz" lIns="91440" tIns="45720" rIns="91440" bIns="45720" rtlCol="0" anchor="ctr"/>
          <a:lstStyle>
            <a:lvl1pPr algn="r">
              <a:defRPr sz="1200">
                <a:solidFill>
                  <a:schemeClr val="bg1"/>
                </a:solidFill>
              </a:defRPr>
            </a:lvl1pPr>
          </a:lstStyle>
          <a:p>
            <a:fld id="{014A0053-B5E3-4376-9470-6AB4C44F7394}" type="slidenum">
              <a:rPr lang="en-US" smtClean="0"/>
              <a:t>‹#›</a:t>
            </a:fld>
            <a:endParaRPr lang="en-US"/>
          </a:p>
        </p:txBody>
      </p:sp>
    </p:spTree>
    <p:extLst>
      <p:ext uri="{BB962C8B-B14F-4D97-AF65-F5344CB8AC3E}">
        <p14:creationId xmlns:p14="http://schemas.microsoft.com/office/powerpoint/2010/main" val="2605547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Content, and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400" y="1219200"/>
            <a:ext cx="50800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219200"/>
            <a:ext cx="50800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733800"/>
            <a:ext cx="50800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8"/>
          <p:cNvSpPr>
            <a:spLocks noGrp="1"/>
          </p:cNvSpPr>
          <p:nvPr>
            <p:ph type="ftr" sz="quarter" idx="10"/>
          </p:nvPr>
        </p:nvSpPr>
        <p:spPr>
          <a:xfrm>
            <a:off x="2997201" y="6445255"/>
            <a:ext cx="8314267"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7" name="Date Placeholder 9"/>
          <p:cNvSpPr>
            <a:spLocks noGrp="1"/>
          </p:cNvSpPr>
          <p:nvPr>
            <p:ph type="dt" sz="half" idx="11"/>
          </p:nvPr>
        </p:nvSpPr>
        <p:spPr>
          <a:xfrm>
            <a:off x="67733" y="6454780"/>
            <a:ext cx="2844800" cy="365125"/>
          </a:xfrm>
          <a:prstGeom prst="rect">
            <a:avLst/>
          </a:prstGeom>
        </p:spPr>
        <p:txBody>
          <a:bodyPr vert="horz" lIns="91440" tIns="45720" rIns="91440" bIns="45720" rtlCol="0" anchor="ctr"/>
          <a:lstStyle>
            <a:lvl1pPr algn="l">
              <a:defRPr sz="1200">
                <a:solidFill>
                  <a:srgbClr val="FFFFFF"/>
                </a:solidFill>
              </a:defRPr>
            </a:lvl1pPr>
          </a:lstStyle>
          <a:p>
            <a:fld id="{22B89C79-4CB4-44E7-81DA-034AF139193C}" type="datetimeFigureOut">
              <a:rPr lang="en-US" smtClean="0"/>
              <a:t>8/4/2021</a:t>
            </a:fld>
            <a:endParaRPr lang="en-US"/>
          </a:p>
        </p:txBody>
      </p:sp>
      <p:sp>
        <p:nvSpPr>
          <p:cNvPr id="8" name="Slide Number Placeholder 10"/>
          <p:cNvSpPr>
            <a:spLocks noGrp="1"/>
          </p:cNvSpPr>
          <p:nvPr>
            <p:ph type="sldNum" sz="quarter" idx="4"/>
          </p:nvPr>
        </p:nvSpPr>
        <p:spPr>
          <a:xfrm>
            <a:off x="11379201" y="6454780"/>
            <a:ext cx="745067" cy="365125"/>
          </a:xfrm>
          <a:prstGeom prst="rect">
            <a:avLst/>
          </a:prstGeom>
        </p:spPr>
        <p:txBody>
          <a:bodyPr vert="horz" lIns="91440" tIns="45720" rIns="91440" bIns="45720" rtlCol="0" anchor="ctr"/>
          <a:lstStyle>
            <a:lvl1pPr algn="r">
              <a:defRPr sz="1200">
                <a:solidFill>
                  <a:schemeClr val="bg1"/>
                </a:solidFill>
              </a:defRPr>
            </a:lvl1pPr>
          </a:lstStyle>
          <a:p>
            <a:fld id="{014A0053-B5E3-4376-9470-6AB4C44F7394}" type="slidenum">
              <a:rPr lang="en-US" smtClean="0"/>
              <a:t>‹#›</a:t>
            </a:fld>
            <a:endParaRPr lang="en-US"/>
          </a:p>
        </p:txBody>
      </p:sp>
      <p:sp>
        <p:nvSpPr>
          <p:cNvPr id="9" name="Title 1"/>
          <p:cNvSpPr>
            <a:spLocks noGrp="1"/>
          </p:cNvSpPr>
          <p:nvPr>
            <p:ph type="title"/>
          </p:nvPr>
        </p:nvSpPr>
        <p:spPr>
          <a:xfrm>
            <a:off x="1049868" y="152400"/>
            <a:ext cx="9618133" cy="609600"/>
          </a:xfrm>
        </p:spPr>
        <p:txBody>
          <a:bodyPr/>
          <a:lstStyle/>
          <a:p>
            <a:r>
              <a:rPr lang="en-US"/>
              <a:t>Click to edit Master title style</a:t>
            </a:r>
          </a:p>
        </p:txBody>
      </p:sp>
    </p:spTree>
    <p:extLst>
      <p:ext uri="{BB962C8B-B14F-4D97-AF65-F5344CB8AC3E}">
        <p14:creationId xmlns:p14="http://schemas.microsoft.com/office/powerpoint/2010/main" val="3691644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914400" y="1219200"/>
            <a:ext cx="10363200" cy="4876800"/>
          </a:xfrm>
        </p:spPr>
        <p:txBody>
          <a:bodyPr/>
          <a:lstStyle/>
          <a:p>
            <a:pPr lvl="0"/>
            <a:r>
              <a:rPr lang="en-US" noProof="0"/>
              <a:t>Click icon to add table</a:t>
            </a:r>
            <a:endParaRPr lang="en-US" noProof="0" dirty="0"/>
          </a:p>
        </p:txBody>
      </p:sp>
      <p:sp>
        <p:nvSpPr>
          <p:cNvPr id="4" name="Footer Placeholder 8"/>
          <p:cNvSpPr>
            <a:spLocks noGrp="1"/>
          </p:cNvSpPr>
          <p:nvPr>
            <p:ph type="ftr" sz="quarter" idx="3"/>
          </p:nvPr>
        </p:nvSpPr>
        <p:spPr>
          <a:xfrm>
            <a:off x="2997201" y="6445255"/>
            <a:ext cx="8314267"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5" name="Date Placeholder 9"/>
          <p:cNvSpPr>
            <a:spLocks noGrp="1"/>
          </p:cNvSpPr>
          <p:nvPr>
            <p:ph type="dt" sz="half" idx="2"/>
          </p:nvPr>
        </p:nvSpPr>
        <p:spPr>
          <a:xfrm>
            <a:off x="67733" y="6454780"/>
            <a:ext cx="2844800" cy="365125"/>
          </a:xfrm>
          <a:prstGeom prst="rect">
            <a:avLst/>
          </a:prstGeom>
        </p:spPr>
        <p:txBody>
          <a:bodyPr vert="horz" lIns="91440" tIns="45720" rIns="91440" bIns="45720" rtlCol="0" anchor="ctr"/>
          <a:lstStyle>
            <a:lvl1pPr algn="l">
              <a:defRPr sz="1200">
                <a:solidFill>
                  <a:srgbClr val="FFFFFF"/>
                </a:solidFill>
              </a:defRPr>
            </a:lvl1pPr>
          </a:lstStyle>
          <a:p>
            <a:fld id="{22B89C79-4CB4-44E7-81DA-034AF139193C}" type="datetimeFigureOut">
              <a:rPr lang="en-US" smtClean="0"/>
              <a:t>8/4/2021</a:t>
            </a:fld>
            <a:endParaRPr lang="en-US"/>
          </a:p>
        </p:txBody>
      </p:sp>
      <p:sp>
        <p:nvSpPr>
          <p:cNvPr id="6" name="Slide Number Placeholder 10"/>
          <p:cNvSpPr>
            <a:spLocks noGrp="1"/>
          </p:cNvSpPr>
          <p:nvPr>
            <p:ph type="sldNum" sz="quarter" idx="4"/>
          </p:nvPr>
        </p:nvSpPr>
        <p:spPr>
          <a:xfrm>
            <a:off x="11379201" y="6454780"/>
            <a:ext cx="745067" cy="365125"/>
          </a:xfrm>
          <a:prstGeom prst="rect">
            <a:avLst/>
          </a:prstGeom>
        </p:spPr>
        <p:txBody>
          <a:bodyPr vert="horz" lIns="91440" tIns="45720" rIns="91440" bIns="45720" rtlCol="0" anchor="ctr"/>
          <a:lstStyle>
            <a:lvl1pPr algn="r">
              <a:defRPr sz="1200">
                <a:solidFill>
                  <a:schemeClr val="bg1"/>
                </a:solidFill>
              </a:defRPr>
            </a:lvl1pPr>
          </a:lstStyle>
          <a:p>
            <a:fld id="{014A0053-B5E3-4376-9470-6AB4C44F7394}" type="slidenum">
              <a:rPr lang="en-US" smtClean="0"/>
              <a:t>‹#›</a:t>
            </a:fld>
            <a:endParaRPr lang="en-US"/>
          </a:p>
        </p:txBody>
      </p:sp>
      <p:sp>
        <p:nvSpPr>
          <p:cNvPr id="7" name="Title 1"/>
          <p:cNvSpPr>
            <a:spLocks noGrp="1"/>
          </p:cNvSpPr>
          <p:nvPr>
            <p:ph type="title"/>
          </p:nvPr>
        </p:nvSpPr>
        <p:spPr>
          <a:xfrm>
            <a:off x="1049868" y="152400"/>
            <a:ext cx="9618133" cy="609600"/>
          </a:xfrm>
        </p:spPr>
        <p:txBody>
          <a:bodyPr/>
          <a:lstStyle/>
          <a:p>
            <a:r>
              <a:rPr lang="en-US"/>
              <a:t>Click to edit Master title style</a:t>
            </a:r>
          </a:p>
        </p:txBody>
      </p:sp>
    </p:spTree>
    <p:extLst>
      <p:ext uri="{BB962C8B-B14F-4D97-AF65-F5344CB8AC3E}">
        <p14:creationId xmlns:p14="http://schemas.microsoft.com/office/powerpoint/2010/main" val="152383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7BE5AE1-D4EE-4FBE-84F8-0CAA5BA99C7A}" type="datetimeFigureOut">
              <a:rPr lang="en-US" smtClean="0"/>
              <a:pPr/>
              <a:t>8/4/2021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618651-40C4-4CE3-B41C-766E40906DE4}" type="slidenum">
              <a:rPr lang="en-US" smtClean="0"/>
              <a:pPr/>
              <a:t>‹#›</a:t>
            </a:fld>
            <a:endParaRPr lang="en-US" dirty="0"/>
          </a:p>
        </p:txBody>
      </p:sp>
    </p:spTree>
    <p:extLst>
      <p:ext uri="{BB962C8B-B14F-4D97-AF65-F5344CB8AC3E}">
        <p14:creationId xmlns:p14="http://schemas.microsoft.com/office/powerpoint/2010/main" val="11614511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33600" y="274638"/>
            <a:ext cx="9448800" cy="1143000"/>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BE5AE1-D4EE-4FBE-84F8-0CAA5BA99C7A}" type="datetimeFigureOut">
              <a:rPr lang="en-US" smtClean="0"/>
              <a:pPr/>
              <a:t>8/4/2021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618651-40C4-4CE3-B41C-766E40906DE4}" type="slidenum">
              <a:rPr lang="en-US" smtClean="0"/>
              <a:pPr/>
              <a:t>‹#›</a:t>
            </a:fld>
            <a:endParaRPr lang="en-US" dirty="0"/>
          </a:p>
        </p:txBody>
      </p:sp>
      <p:pic>
        <p:nvPicPr>
          <p:cNvPr id="9" name="Picture 8">
            <a:extLst>
              <a:ext uri="{FF2B5EF4-FFF2-40B4-BE49-F238E27FC236}">
                <a16:creationId xmlns:a16="http://schemas.microsoft.com/office/drawing/2014/main" id="{C5A80070-7A2D-4176-90A9-269CCB5EB0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043" y="316513"/>
            <a:ext cx="1790812" cy="1055087"/>
          </a:xfrm>
          <a:prstGeom prst="rect">
            <a:avLst/>
          </a:prstGeom>
        </p:spPr>
      </p:pic>
    </p:spTree>
    <p:extLst>
      <p:ext uri="{BB962C8B-B14F-4D97-AF65-F5344CB8AC3E}">
        <p14:creationId xmlns:p14="http://schemas.microsoft.com/office/powerpoint/2010/main" val="3003891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BE5AE1-D4EE-4FBE-84F8-0CAA5BA99C7A}" type="datetimeFigureOut">
              <a:rPr lang="en-US" smtClean="0"/>
              <a:pPr/>
              <a:t>8/4/2021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618651-40C4-4CE3-B41C-766E40906DE4}" type="slidenum">
              <a:rPr lang="en-US" smtClean="0"/>
              <a:pPr/>
              <a:t>‹#›</a:t>
            </a:fld>
            <a:endParaRPr lang="en-US" dirty="0"/>
          </a:p>
        </p:txBody>
      </p:sp>
    </p:spTree>
    <p:extLst>
      <p:ext uri="{BB962C8B-B14F-4D97-AF65-F5344CB8AC3E}">
        <p14:creationId xmlns:p14="http://schemas.microsoft.com/office/powerpoint/2010/main" val="42670527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7BE5AE1-D4EE-4FBE-84F8-0CAA5BA99C7A}" type="datetimeFigureOut">
              <a:rPr lang="en-US" smtClean="0"/>
              <a:pPr/>
              <a:t>8/4/2021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618651-40C4-4CE3-B41C-766E40906DE4}" type="slidenum">
              <a:rPr lang="en-US" smtClean="0"/>
              <a:pPr/>
              <a:t>‹#›</a:t>
            </a:fld>
            <a:endParaRPr lang="en-US" dirty="0"/>
          </a:p>
        </p:txBody>
      </p:sp>
      <p:pic>
        <p:nvPicPr>
          <p:cNvPr id="9" name="Picture 8">
            <a:extLst>
              <a:ext uri="{FF2B5EF4-FFF2-40B4-BE49-F238E27FC236}">
                <a16:creationId xmlns:a16="http://schemas.microsoft.com/office/drawing/2014/main" id="{B3FA0D1A-3EFA-4246-963A-A2E0775B3E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043" y="316513"/>
            <a:ext cx="1790812" cy="1055087"/>
          </a:xfrm>
          <a:prstGeom prst="rect">
            <a:avLst/>
          </a:prstGeom>
        </p:spPr>
      </p:pic>
    </p:spTree>
    <p:extLst>
      <p:ext uri="{BB962C8B-B14F-4D97-AF65-F5344CB8AC3E}">
        <p14:creationId xmlns:p14="http://schemas.microsoft.com/office/powerpoint/2010/main" val="28930369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BE5AE1-D4EE-4FBE-84F8-0CAA5BA99C7A}" type="datetimeFigureOut">
              <a:rPr lang="en-US" smtClean="0"/>
              <a:pPr/>
              <a:t>8/4/2021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618651-40C4-4CE3-B41C-766E40906DE4}" type="slidenum">
              <a:rPr lang="en-US" smtClean="0"/>
              <a:pPr/>
              <a:t>‹#›</a:t>
            </a:fld>
            <a:endParaRPr lang="en-US" dirty="0"/>
          </a:p>
        </p:txBody>
      </p:sp>
      <p:pic>
        <p:nvPicPr>
          <p:cNvPr id="11" name="Picture 10">
            <a:extLst>
              <a:ext uri="{FF2B5EF4-FFF2-40B4-BE49-F238E27FC236}">
                <a16:creationId xmlns:a16="http://schemas.microsoft.com/office/drawing/2014/main" id="{DDD78098-A2BD-43A3-A4D0-829DB88820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043" y="316513"/>
            <a:ext cx="1790812" cy="1055087"/>
          </a:xfrm>
          <a:prstGeom prst="rect">
            <a:avLst/>
          </a:prstGeom>
        </p:spPr>
      </p:pic>
    </p:spTree>
    <p:extLst>
      <p:ext uri="{BB962C8B-B14F-4D97-AF65-F5344CB8AC3E}">
        <p14:creationId xmlns:p14="http://schemas.microsoft.com/office/powerpoint/2010/main" val="3376203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BE5AE1-D4EE-4FBE-84F8-0CAA5BA99C7A}" type="datetimeFigureOut">
              <a:rPr lang="en-US" smtClean="0"/>
              <a:pPr/>
              <a:t>8/4/2021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618651-40C4-4CE3-B41C-766E40906DE4}" type="slidenum">
              <a:rPr lang="en-US" smtClean="0"/>
              <a:pPr/>
              <a:t>‹#›</a:t>
            </a:fld>
            <a:endParaRPr lang="en-US" dirty="0"/>
          </a:p>
        </p:txBody>
      </p:sp>
      <p:pic>
        <p:nvPicPr>
          <p:cNvPr id="7" name="Picture 6">
            <a:extLst>
              <a:ext uri="{FF2B5EF4-FFF2-40B4-BE49-F238E27FC236}">
                <a16:creationId xmlns:a16="http://schemas.microsoft.com/office/drawing/2014/main" id="{B79FE169-8231-4570-8F2D-D5A80BA9A13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043" y="316513"/>
            <a:ext cx="1790812" cy="1055087"/>
          </a:xfrm>
          <a:prstGeom prst="rect">
            <a:avLst/>
          </a:prstGeom>
        </p:spPr>
      </p:pic>
    </p:spTree>
    <p:extLst>
      <p:ext uri="{BB962C8B-B14F-4D97-AF65-F5344CB8AC3E}">
        <p14:creationId xmlns:p14="http://schemas.microsoft.com/office/powerpoint/2010/main" val="3921714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378" y="152400"/>
            <a:ext cx="10366625" cy="609600"/>
          </a:xfrm>
          <a:noFill/>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8"/>
          <p:cNvSpPr>
            <a:spLocks noGrp="1"/>
          </p:cNvSpPr>
          <p:nvPr>
            <p:ph type="ftr" sz="quarter" idx="3"/>
          </p:nvPr>
        </p:nvSpPr>
        <p:spPr>
          <a:xfrm>
            <a:off x="2997201" y="6445255"/>
            <a:ext cx="8314267" cy="365125"/>
          </a:xfrm>
          <a:prstGeom prst="rect">
            <a:avLst/>
          </a:prstGeom>
        </p:spPr>
        <p:txBody>
          <a:bodyPr vert="horz" lIns="91440" tIns="45720" rIns="91440" bIns="45720" rtlCol="0" anchor="ctr"/>
          <a:lstStyle>
            <a:lvl1pPr algn="ctr">
              <a:defRPr sz="1200">
                <a:solidFill>
                  <a:schemeClr val="tx1"/>
                </a:solidFill>
              </a:defRPr>
            </a:lvl1pPr>
          </a:lstStyle>
          <a:p>
            <a:endParaRPr lang="en-US"/>
          </a:p>
        </p:txBody>
      </p:sp>
      <p:sp>
        <p:nvSpPr>
          <p:cNvPr id="5" name="Date Placeholder 9"/>
          <p:cNvSpPr>
            <a:spLocks noGrp="1"/>
          </p:cNvSpPr>
          <p:nvPr>
            <p:ph type="dt" sz="half" idx="2"/>
          </p:nvPr>
        </p:nvSpPr>
        <p:spPr>
          <a:xfrm>
            <a:off x="67733" y="6454780"/>
            <a:ext cx="2844800" cy="365125"/>
          </a:xfrm>
          <a:prstGeom prst="rect">
            <a:avLst/>
          </a:prstGeom>
        </p:spPr>
        <p:txBody>
          <a:bodyPr vert="horz" lIns="91440" tIns="45720" rIns="91440" bIns="45720" rtlCol="0" anchor="ctr"/>
          <a:lstStyle>
            <a:lvl1pPr algn="l">
              <a:defRPr sz="1200">
                <a:solidFill>
                  <a:schemeClr val="tx1"/>
                </a:solidFill>
              </a:defRPr>
            </a:lvl1pPr>
          </a:lstStyle>
          <a:p>
            <a:fld id="{22B89C79-4CB4-44E7-81DA-034AF139193C}" type="datetimeFigureOut">
              <a:rPr lang="en-US" smtClean="0"/>
              <a:t>8/4/2021</a:t>
            </a:fld>
            <a:endParaRPr lang="en-US"/>
          </a:p>
        </p:txBody>
      </p:sp>
      <p:sp>
        <p:nvSpPr>
          <p:cNvPr id="6" name="Slide Number Placeholder 10"/>
          <p:cNvSpPr>
            <a:spLocks noGrp="1"/>
          </p:cNvSpPr>
          <p:nvPr>
            <p:ph type="sldNum" sz="quarter" idx="4"/>
          </p:nvPr>
        </p:nvSpPr>
        <p:spPr>
          <a:xfrm>
            <a:off x="11379201" y="6454780"/>
            <a:ext cx="745067" cy="365125"/>
          </a:xfrm>
          <a:prstGeom prst="rect">
            <a:avLst/>
          </a:prstGeom>
        </p:spPr>
        <p:txBody>
          <a:bodyPr vert="horz" lIns="91440" tIns="45720" rIns="91440" bIns="45720" rtlCol="0" anchor="ctr"/>
          <a:lstStyle>
            <a:lvl1pPr algn="r">
              <a:defRPr sz="1200">
                <a:solidFill>
                  <a:schemeClr val="tx1"/>
                </a:solidFill>
                <a:latin typeface="+mn-lt"/>
              </a:defRPr>
            </a:lvl1pPr>
          </a:lstStyle>
          <a:p>
            <a:fld id="{014A0053-B5E3-4376-9470-6AB4C44F7394}" type="slidenum">
              <a:rPr lang="en-US" smtClean="0"/>
              <a:t>‹#›</a:t>
            </a:fld>
            <a:endParaRPr lang="en-US"/>
          </a:p>
        </p:txBody>
      </p:sp>
    </p:spTree>
    <p:extLst>
      <p:ext uri="{BB962C8B-B14F-4D97-AF65-F5344CB8AC3E}">
        <p14:creationId xmlns:p14="http://schemas.microsoft.com/office/powerpoint/2010/main" val="9466274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BE5AE1-D4EE-4FBE-84F8-0CAA5BA99C7A}" type="datetimeFigureOut">
              <a:rPr lang="en-US" smtClean="0"/>
              <a:pPr/>
              <a:t>8/4/2021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618651-40C4-4CE3-B41C-766E40906DE4}" type="slidenum">
              <a:rPr lang="en-US" smtClean="0"/>
              <a:pPr/>
              <a:t>‹#›</a:t>
            </a:fld>
            <a:endParaRPr lang="en-US" dirty="0"/>
          </a:p>
        </p:txBody>
      </p:sp>
      <p:pic>
        <p:nvPicPr>
          <p:cNvPr id="6" name="Picture 5">
            <a:extLst>
              <a:ext uri="{FF2B5EF4-FFF2-40B4-BE49-F238E27FC236}">
                <a16:creationId xmlns:a16="http://schemas.microsoft.com/office/drawing/2014/main" id="{49CE4C83-D12B-48FA-BE89-CD5AC4963B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043" y="316513"/>
            <a:ext cx="1790812" cy="1055087"/>
          </a:xfrm>
          <a:prstGeom prst="rect">
            <a:avLst/>
          </a:prstGeom>
        </p:spPr>
      </p:pic>
    </p:spTree>
    <p:extLst>
      <p:ext uri="{BB962C8B-B14F-4D97-AF65-F5344CB8AC3E}">
        <p14:creationId xmlns:p14="http://schemas.microsoft.com/office/powerpoint/2010/main" val="37265504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BE5AE1-D4EE-4FBE-84F8-0CAA5BA99C7A}" type="datetimeFigureOut">
              <a:rPr lang="en-US" smtClean="0"/>
              <a:pPr/>
              <a:t>8/4/2021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618651-40C4-4CE3-B41C-766E40906DE4}" type="slidenum">
              <a:rPr lang="en-US" smtClean="0"/>
              <a:pPr/>
              <a:t>‹#›</a:t>
            </a:fld>
            <a:endParaRPr lang="en-US" dirty="0"/>
          </a:p>
        </p:txBody>
      </p:sp>
    </p:spTree>
    <p:extLst>
      <p:ext uri="{BB962C8B-B14F-4D97-AF65-F5344CB8AC3E}">
        <p14:creationId xmlns:p14="http://schemas.microsoft.com/office/powerpoint/2010/main" val="33103765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BE5AE1-D4EE-4FBE-84F8-0CAA5BA99C7A}" type="datetimeFigureOut">
              <a:rPr lang="en-US" smtClean="0"/>
              <a:pPr/>
              <a:t>8/4/2021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618651-40C4-4CE3-B41C-766E40906DE4}" type="slidenum">
              <a:rPr lang="en-US" smtClean="0"/>
              <a:pPr/>
              <a:t>‹#›</a:t>
            </a:fld>
            <a:endParaRPr lang="en-US" dirty="0"/>
          </a:p>
        </p:txBody>
      </p:sp>
      <p:pic>
        <p:nvPicPr>
          <p:cNvPr id="9" name="Picture 8">
            <a:extLst>
              <a:ext uri="{FF2B5EF4-FFF2-40B4-BE49-F238E27FC236}">
                <a16:creationId xmlns:a16="http://schemas.microsoft.com/office/drawing/2014/main" id="{EBD6112E-683F-44DE-8D50-A9C9625FB1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043" y="316513"/>
            <a:ext cx="1790812" cy="1055087"/>
          </a:xfrm>
          <a:prstGeom prst="rect">
            <a:avLst/>
          </a:prstGeom>
        </p:spPr>
      </p:pic>
    </p:spTree>
    <p:extLst>
      <p:ext uri="{BB962C8B-B14F-4D97-AF65-F5344CB8AC3E}">
        <p14:creationId xmlns:p14="http://schemas.microsoft.com/office/powerpoint/2010/main" val="6358365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BE5AE1-D4EE-4FBE-84F8-0CAA5BA99C7A}" type="datetimeFigureOut">
              <a:rPr lang="en-US" smtClean="0"/>
              <a:pPr/>
              <a:t>8/4/2021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618651-40C4-4CE3-B41C-766E40906DE4}" type="slidenum">
              <a:rPr lang="en-US" smtClean="0"/>
              <a:pPr/>
              <a:t>‹#›</a:t>
            </a:fld>
            <a:endParaRPr lang="en-US" dirty="0"/>
          </a:p>
        </p:txBody>
      </p:sp>
      <p:pic>
        <p:nvPicPr>
          <p:cNvPr id="8" name="Picture 7">
            <a:extLst>
              <a:ext uri="{FF2B5EF4-FFF2-40B4-BE49-F238E27FC236}">
                <a16:creationId xmlns:a16="http://schemas.microsoft.com/office/drawing/2014/main" id="{6AC99AA5-2FC7-4B0E-90F0-580349D2A7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043" y="316513"/>
            <a:ext cx="1790812" cy="1055087"/>
          </a:xfrm>
          <a:prstGeom prst="rect">
            <a:avLst/>
          </a:prstGeom>
        </p:spPr>
      </p:pic>
    </p:spTree>
    <p:extLst>
      <p:ext uri="{BB962C8B-B14F-4D97-AF65-F5344CB8AC3E}">
        <p14:creationId xmlns:p14="http://schemas.microsoft.com/office/powerpoint/2010/main" val="13879743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BE5AE1-D4EE-4FBE-84F8-0CAA5BA99C7A}" type="datetimeFigureOut">
              <a:rPr lang="en-US" smtClean="0"/>
              <a:pPr/>
              <a:t>8/4/2021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618651-40C4-4CE3-B41C-766E40906DE4}" type="slidenum">
              <a:rPr lang="en-US" smtClean="0"/>
              <a:pPr/>
              <a:t>‹#›</a:t>
            </a:fld>
            <a:endParaRPr lang="en-US" dirty="0"/>
          </a:p>
        </p:txBody>
      </p:sp>
    </p:spTree>
    <p:extLst>
      <p:ext uri="{BB962C8B-B14F-4D97-AF65-F5344CB8AC3E}">
        <p14:creationId xmlns:p14="http://schemas.microsoft.com/office/powerpoint/2010/main" val="2968541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3600" y="2590805"/>
            <a:ext cx="10363200" cy="1362075"/>
          </a:xfrm>
        </p:spPr>
        <p:txBody>
          <a:bodyPr anchor="b"/>
          <a:lstStyle>
            <a:lvl1pPr algn="l">
              <a:defRPr sz="4000" b="1" cap="all">
                <a:solidFill>
                  <a:srgbClr val="000000"/>
                </a:solidFill>
              </a:defRPr>
            </a:lvl1pPr>
          </a:lstStyle>
          <a:p>
            <a:r>
              <a:rPr lang="en-US"/>
              <a:t>Click to edit Master title style</a:t>
            </a:r>
            <a:endParaRPr lang="en-US" dirty="0"/>
          </a:p>
        </p:txBody>
      </p:sp>
      <p:sp>
        <p:nvSpPr>
          <p:cNvPr id="3" name="Text Placeholder 2"/>
          <p:cNvSpPr>
            <a:spLocks noGrp="1"/>
          </p:cNvSpPr>
          <p:nvPr>
            <p:ph type="body" idx="1"/>
          </p:nvPr>
        </p:nvSpPr>
        <p:spPr>
          <a:xfrm>
            <a:off x="863600" y="4214818"/>
            <a:ext cx="10363200" cy="1500187"/>
          </a:xfrm>
        </p:spPr>
        <p:txBody>
          <a:bodyPr anchor="t"/>
          <a:lstStyle>
            <a:lvl1pPr marL="0" indent="0">
              <a:buNone/>
              <a:defRPr sz="2000">
                <a:solidFill>
                  <a:srgbClr val="00000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8"/>
          <p:cNvSpPr>
            <a:spLocks noGrp="1"/>
          </p:cNvSpPr>
          <p:nvPr>
            <p:ph type="ftr" sz="quarter" idx="3"/>
          </p:nvPr>
        </p:nvSpPr>
        <p:spPr>
          <a:xfrm>
            <a:off x="2997201" y="6445255"/>
            <a:ext cx="8314267" cy="365125"/>
          </a:xfrm>
          <a:prstGeom prst="rect">
            <a:avLst/>
          </a:prstGeom>
        </p:spPr>
        <p:txBody>
          <a:bodyPr vert="horz" lIns="91440" tIns="45720" rIns="91440" bIns="45720" rtlCol="0" anchor="ctr"/>
          <a:lstStyle>
            <a:lvl1pPr algn="ctr">
              <a:defRPr sz="1200">
                <a:solidFill>
                  <a:schemeClr val="tx1"/>
                </a:solidFill>
              </a:defRPr>
            </a:lvl1pPr>
          </a:lstStyle>
          <a:p>
            <a:endParaRPr lang="en-US"/>
          </a:p>
        </p:txBody>
      </p:sp>
      <p:sp>
        <p:nvSpPr>
          <p:cNvPr id="5" name="Date Placeholder 9"/>
          <p:cNvSpPr>
            <a:spLocks noGrp="1"/>
          </p:cNvSpPr>
          <p:nvPr>
            <p:ph type="dt" sz="half" idx="2"/>
          </p:nvPr>
        </p:nvSpPr>
        <p:spPr>
          <a:xfrm>
            <a:off x="67733" y="6454780"/>
            <a:ext cx="2844800" cy="365125"/>
          </a:xfrm>
          <a:prstGeom prst="rect">
            <a:avLst/>
          </a:prstGeom>
        </p:spPr>
        <p:txBody>
          <a:bodyPr vert="horz" lIns="91440" tIns="45720" rIns="91440" bIns="45720" rtlCol="0" anchor="ctr"/>
          <a:lstStyle>
            <a:lvl1pPr algn="l">
              <a:defRPr sz="1200">
                <a:solidFill>
                  <a:schemeClr val="tx1"/>
                </a:solidFill>
              </a:defRPr>
            </a:lvl1pPr>
          </a:lstStyle>
          <a:p>
            <a:fld id="{22B89C79-4CB4-44E7-81DA-034AF139193C}" type="datetimeFigureOut">
              <a:rPr lang="en-US" smtClean="0"/>
              <a:t>8/4/2021</a:t>
            </a:fld>
            <a:endParaRPr lang="en-US"/>
          </a:p>
        </p:txBody>
      </p:sp>
      <p:sp>
        <p:nvSpPr>
          <p:cNvPr id="6" name="Slide Number Placeholder 10"/>
          <p:cNvSpPr>
            <a:spLocks noGrp="1"/>
          </p:cNvSpPr>
          <p:nvPr>
            <p:ph type="sldNum" sz="quarter" idx="4"/>
          </p:nvPr>
        </p:nvSpPr>
        <p:spPr>
          <a:xfrm>
            <a:off x="11379201" y="6454780"/>
            <a:ext cx="745067" cy="365125"/>
          </a:xfrm>
          <a:prstGeom prst="rect">
            <a:avLst/>
          </a:prstGeom>
        </p:spPr>
        <p:txBody>
          <a:bodyPr vert="horz" lIns="91440" tIns="45720" rIns="91440" bIns="45720" rtlCol="0" anchor="ctr"/>
          <a:lstStyle>
            <a:lvl1pPr algn="r">
              <a:defRPr sz="1200">
                <a:solidFill>
                  <a:schemeClr val="tx1"/>
                </a:solidFill>
              </a:defRPr>
            </a:lvl1pPr>
          </a:lstStyle>
          <a:p>
            <a:fld id="{014A0053-B5E3-4376-9470-6AB4C44F7394}" type="slidenum">
              <a:rPr lang="en-US" smtClean="0"/>
              <a:t>‹#›</a:t>
            </a:fld>
            <a:endParaRPr lang="en-US"/>
          </a:p>
        </p:txBody>
      </p:sp>
    </p:spTree>
    <p:extLst>
      <p:ext uri="{BB962C8B-B14F-4D97-AF65-F5344CB8AC3E}">
        <p14:creationId xmlns:p14="http://schemas.microsoft.com/office/powerpoint/2010/main" val="2395905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219200"/>
            <a:ext cx="508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19200"/>
            <a:ext cx="508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8"/>
          <p:cNvSpPr>
            <a:spLocks noGrp="1"/>
          </p:cNvSpPr>
          <p:nvPr>
            <p:ph type="ftr" sz="quarter" idx="3"/>
          </p:nvPr>
        </p:nvSpPr>
        <p:spPr>
          <a:xfrm>
            <a:off x="2997201" y="6445255"/>
            <a:ext cx="8314267" cy="365125"/>
          </a:xfrm>
          <a:prstGeom prst="rect">
            <a:avLst/>
          </a:prstGeom>
        </p:spPr>
        <p:txBody>
          <a:bodyPr vert="horz" lIns="91440" tIns="45720" rIns="91440" bIns="45720" rtlCol="0" anchor="ctr"/>
          <a:lstStyle>
            <a:lvl1pPr algn="ctr">
              <a:defRPr sz="1200">
                <a:solidFill>
                  <a:schemeClr val="tx1"/>
                </a:solidFill>
              </a:defRPr>
            </a:lvl1pPr>
          </a:lstStyle>
          <a:p>
            <a:endParaRPr lang="en-US"/>
          </a:p>
        </p:txBody>
      </p:sp>
      <p:sp>
        <p:nvSpPr>
          <p:cNvPr id="6" name="Date Placeholder 9"/>
          <p:cNvSpPr>
            <a:spLocks noGrp="1"/>
          </p:cNvSpPr>
          <p:nvPr>
            <p:ph type="dt" sz="half" idx="10"/>
          </p:nvPr>
        </p:nvSpPr>
        <p:spPr>
          <a:xfrm>
            <a:off x="67733" y="6454780"/>
            <a:ext cx="2844800" cy="365125"/>
          </a:xfrm>
          <a:prstGeom prst="rect">
            <a:avLst/>
          </a:prstGeom>
        </p:spPr>
        <p:txBody>
          <a:bodyPr vert="horz" lIns="91440" tIns="45720" rIns="91440" bIns="45720" rtlCol="0" anchor="ctr"/>
          <a:lstStyle>
            <a:lvl1pPr algn="l">
              <a:defRPr sz="1200">
                <a:solidFill>
                  <a:schemeClr val="tx1"/>
                </a:solidFill>
              </a:defRPr>
            </a:lvl1pPr>
          </a:lstStyle>
          <a:p>
            <a:fld id="{22B89C79-4CB4-44E7-81DA-034AF139193C}" type="datetimeFigureOut">
              <a:rPr lang="en-US" smtClean="0"/>
              <a:t>8/4/2021</a:t>
            </a:fld>
            <a:endParaRPr lang="en-US"/>
          </a:p>
        </p:txBody>
      </p:sp>
      <p:sp>
        <p:nvSpPr>
          <p:cNvPr id="7" name="Slide Number Placeholder 10"/>
          <p:cNvSpPr>
            <a:spLocks noGrp="1"/>
          </p:cNvSpPr>
          <p:nvPr>
            <p:ph type="sldNum" sz="quarter" idx="4"/>
          </p:nvPr>
        </p:nvSpPr>
        <p:spPr>
          <a:xfrm>
            <a:off x="11379201" y="6454780"/>
            <a:ext cx="745067" cy="365125"/>
          </a:xfrm>
          <a:prstGeom prst="rect">
            <a:avLst/>
          </a:prstGeom>
        </p:spPr>
        <p:txBody>
          <a:bodyPr vert="horz" lIns="91440" tIns="45720" rIns="91440" bIns="45720" rtlCol="0" anchor="ctr"/>
          <a:lstStyle>
            <a:lvl1pPr algn="r">
              <a:defRPr sz="1200">
                <a:solidFill>
                  <a:schemeClr val="tx1"/>
                </a:solidFill>
                <a:latin typeface="+mn-lt"/>
              </a:defRPr>
            </a:lvl1pPr>
          </a:lstStyle>
          <a:p>
            <a:fld id="{014A0053-B5E3-4376-9470-6AB4C44F7394}" type="slidenum">
              <a:rPr lang="en-US" smtClean="0"/>
              <a:t>‹#›</a:t>
            </a:fld>
            <a:endParaRPr lang="en-US"/>
          </a:p>
        </p:txBody>
      </p:sp>
    </p:spTree>
    <p:extLst>
      <p:ext uri="{BB962C8B-B14F-4D97-AF65-F5344CB8AC3E}">
        <p14:creationId xmlns:p14="http://schemas.microsoft.com/office/powerpoint/2010/main" val="653905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0017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641479"/>
            <a:ext cx="5386917" cy="4530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70" y="10017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1641479"/>
            <a:ext cx="5389033" cy="4530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8"/>
          <p:cNvSpPr>
            <a:spLocks noGrp="1"/>
          </p:cNvSpPr>
          <p:nvPr>
            <p:ph type="ftr" sz="quarter" idx="10"/>
          </p:nvPr>
        </p:nvSpPr>
        <p:spPr>
          <a:xfrm>
            <a:off x="2997201" y="6445255"/>
            <a:ext cx="8314267" cy="365125"/>
          </a:xfrm>
          <a:prstGeom prst="rect">
            <a:avLst/>
          </a:prstGeom>
        </p:spPr>
        <p:txBody>
          <a:bodyPr vert="horz" lIns="91440" tIns="45720" rIns="91440" bIns="45720" rtlCol="0" anchor="ctr"/>
          <a:lstStyle>
            <a:lvl1pPr algn="ctr">
              <a:defRPr sz="1200">
                <a:solidFill>
                  <a:schemeClr val="tx1"/>
                </a:solidFill>
              </a:defRPr>
            </a:lvl1pPr>
          </a:lstStyle>
          <a:p>
            <a:endParaRPr lang="en-US"/>
          </a:p>
        </p:txBody>
      </p:sp>
      <p:sp>
        <p:nvSpPr>
          <p:cNvPr id="8" name="Date Placeholder 9"/>
          <p:cNvSpPr>
            <a:spLocks noGrp="1"/>
          </p:cNvSpPr>
          <p:nvPr>
            <p:ph type="dt" sz="half" idx="11"/>
          </p:nvPr>
        </p:nvSpPr>
        <p:spPr>
          <a:xfrm>
            <a:off x="67733" y="6454780"/>
            <a:ext cx="2844800" cy="365125"/>
          </a:xfrm>
          <a:prstGeom prst="rect">
            <a:avLst/>
          </a:prstGeom>
        </p:spPr>
        <p:txBody>
          <a:bodyPr vert="horz" lIns="91440" tIns="45720" rIns="91440" bIns="45720" rtlCol="0" anchor="ctr"/>
          <a:lstStyle>
            <a:lvl1pPr algn="l">
              <a:defRPr sz="1200">
                <a:solidFill>
                  <a:schemeClr val="tx1"/>
                </a:solidFill>
              </a:defRPr>
            </a:lvl1pPr>
          </a:lstStyle>
          <a:p>
            <a:fld id="{22B89C79-4CB4-44E7-81DA-034AF139193C}" type="datetimeFigureOut">
              <a:rPr lang="en-US" smtClean="0"/>
              <a:t>8/4/2021</a:t>
            </a:fld>
            <a:endParaRPr lang="en-US"/>
          </a:p>
        </p:txBody>
      </p:sp>
      <p:sp>
        <p:nvSpPr>
          <p:cNvPr id="9" name="Slide Number Placeholder 10"/>
          <p:cNvSpPr>
            <a:spLocks noGrp="1"/>
          </p:cNvSpPr>
          <p:nvPr>
            <p:ph type="sldNum" sz="quarter" idx="12"/>
          </p:nvPr>
        </p:nvSpPr>
        <p:spPr>
          <a:xfrm>
            <a:off x="11379201" y="6454780"/>
            <a:ext cx="745067" cy="365125"/>
          </a:xfrm>
          <a:prstGeom prst="rect">
            <a:avLst/>
          </a:prstGeom>
        </p:spPr>
        <p:txBody>
          <a:bodyPr vert="horz" lIns="91440" tIns="45720" rIns="91440" bIns="45720" rtlCol="0" anchor="ctr"/>
          <a:lstStyle>
            <a:lvl1pPr algn="r">
              <a:defRPr sz="1200">
                <a:solidFill>
                  <a:schemeClr val="tx1"/>
                </a:solidFill>
              </a:defRPr>
            </a:lvl1pPr>
          </a:lstStyle>
          <a:p>
            <a:fld id="{014A0053-B5E3-4376-9470-6AB4C44F7394}" type="slidenum">
              <a:rPr lang="en-US" smtClean="0"/>
              <a:t>‹#›</a:t>
            </a:fld>
            <a:endParaRPr lang="en-US"/>
          </a:p>
        </p:txBody>
      </p:sp>
      <p:sp>
        <p:nvSpPr>
          <p:cNvPr id="10" name="Title 1"/>
          <p:cNvSpPr>
            <a:spLocks noGrp="1"/>
          </p:cNvSpPr>
          <p:nvPr>
            <p:ph type="title"/>
          </p:nvPr>
        </p:nvSpPr>
        <p:spPr>
          <a:xfrm>
            <a:off x="1049868" y="152400"/>
            <a:ext cx="9618133" cy="609600"/>
          </a:xfrm>
        </p:spPr>
        <p:txBody>
          <a:bodyPr/>
          <a:lstStyle/>
          <a:p>
            <a:r>
              <a:rPr lang="en-US"/>
              <a:t>Click to edit Master title style</a:t>
            </a:r>
          </a:p>
        </p:txBody>
      </p:sp>
    </p:spTree>
    <p:extLst>
      <p:ext uri="{BB962C8B-B14F-4D97-AF65-F5344CB8AC3E}">
        <p14:creationId xmlns:p14="http://schemas.microsoft.com/office/powerpoint/2010/main" val="2857891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2472" y="152400"/>
            <a:ext cx="10325528" cy="609600"/>
          </a:xfrm>
        </p:spPr>
        <p:txBody>
          <a:bodyPr/>
          <a:lstStyle/>
          <a:p>
            <a:r>
              <a:rPr lang="en-US"/>
              <a:t>Click to edit Master title style</a:t>
            </a:r>
            <a:endParaRPr lang="en-US" dirty="0"/>
          </a:p>
        </p:txBody>
      </p:sp>
      <p:sp>
        <p:nvSpPr>
          <p:cNvPr id="3" name="Footer Placeholder 8"/>
          <p:cNvSpPr>
            <a:spLocks noGrp="1"/>
          </p:cNvSpPr>
          <p:nvPr>
            <p:ph type="ftr" sz="quarter" idx="3"/>
          </p:nvPr>
        </p:nvSpPr>
        <p:spPr>
          <a:xfrm>
            <a:off x="2997201" y="6445255"/>
            <a:ext cx="8314267" cy="365125"/>
          </a:xfrm>
          <a:prstGeom prst="rect">
            <a:avLst/>
          </a:prstGeom>
        </p:spPr>
        <p:txBody>
          <a:bodyPr vert="horz" lIns="91440" tIns="45720" rIns="91440" bIns="45720" rtlCol="0" anchor="ctr"/>
          <a:lstStyle>
            <a:lvl1pPr algn="ctr">
              <a:defRPr sz="1200">
                <a:solidFill>
                  <a:schemeClr val="tx1"/>
                </a:solidFill>
              </a:defRPr>
            </a:lvl1pPr>
          </a:lstStyle>
          <a:p>
            <a:endParaRPr lang="en-US"/>
          </a:p>
        </p:txBody>
      </p:sp>
      <p:sp>
        <p:nvSpPr>
          <p:cNvPr id="4" name="Date Placeholder 9"/>
          <p:cNvSpPr>
            <a:spLocks noGrp="1"/>
          </p:cNvSpPr>
          <p:nvPr>
            <p:ph type="dt" sz="half" idx="2"/>
          </p:nvPr>
        </p:nvSpPr>
        <p:spPr>
          <a:xfrm>
            <a:off x="67733" y="6454780"/>
            <a:ext cx="2844800" cy="365125"/>
          </a:xfrm>
          <a:prstGeom prst="rect">
            <a:avLst/>
          </a:prstGeom>
        </p:spPr>
        <p:txBody>
          <a:bodyPr vert="horz" lIns="91440" tIns="45720" rIns="91440" bIns="45720" rtlCol="0" anchor="ctr"/>
          <a:lstStyle>
            <a:lvl1pPr algn="l">
              <a:defRPr sz="1200">
                <a:solidFill>
                  <a:schemeClr val="tx1"/>
                </a:solidFill>
              </a:defRPr>
            </a:lvl1pPr>
          </a:lstStyle>
          <a:p>
            <a:fld id="{22B89C79-4CB4-44E7-81DA-034AF139193C}" type="datetimeFigureOut">
              <a:rPr lang="en-US" smtClean="0"/>
              <a:t>8/4/2021</a:t>
            </a:fld>
            <a:endParaRPr lang="en-US"/>
          </a:p>
        </p:txBody>
      </p:sp>
      <p:sp>
        <p:nvSpPr>
          <p:cNvPr id="5" name="Slide Number Placeholder 10"/>
          <p:cNvSpPr>
            <a:spLocks noGrp="1"/>
          </p:cNvSpPr>
          <p:nvPr>
            <p:ph type="sldNum" sz="quarter" idx="4"/>
          </p:nvPr>
        </p:nvSpPr>
        <p:spPr>
          <a:xfrm>
            <a:off x="11379201" y="6454780"/>
            <a:ext cx="745067" cy="365125"/>
          </a:xfrm>
          <a:prstGeom prst="rect">
            <a:avLst/>
          </a:prstGeom>
        </p:spPr>
        <p:txBody>
          <a:bodyPr vert="horz" lIns="91440" tIns="45720" rIns="91440" bIns="45720" rtlCol="0" anchor="ctr"/>
          <a:lstStyle>
            <a:lvl1pPr algn="r">
              <a:defRPr sz="1200">
                <a:solidFill>
                  <a:schemeClr val="tx1"/>
                </a:solidFill>
              </a:defRPr>
            </a:lvl1pPr>
          </a:lstStyle>
          <a:p>
            <a:fld id="{014A0053-B5E3-4376-9470-6AB4C44F7394}" type="slidenum">
              <a:rPr lang="en-US" smtClean="0"/>
              <a:t>‹#›</a:t>
            </a:fld>
            <a:endParaRPr lang="en-US"/>
          </a:p>
        </p:txBody>
      </p:sp>
    </p:spTree>
    <p:extLst>
      <p:ext uri="{BB962C8B-B14F-4D97-AF65-F5344CB8AC3E}">
        <p14:creationId xmlns:p14="http://schemas.microsoft.com/office/powerpoint/2010/main" val="3304306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8"/>
          <p:cNvSpPr>
            <a:spLocks noGrp="1"/>
          </p:cNvSpPr>
          <p:nvPr>
            <p:ph type="ftr" sz="quarter" idx="3"/>
          </p:nvPr>
        </p:nvSpPr>
        <p:spPr>
          <a:xfrm>
            <a:off x="2997201" y="6445255"/>
            <a:ext cx="8314267" cy="365125"/>
          </a:xfrm>
          <a:prstGeom prst="rect">
            <a:avLst/>
          </a:prstGeom>
        </p:spPr>
        <p:txBody>
          <a:bodyPr vert="horz" lIns="91440" tIns="45720" rIns="91440" bIns="45720" rtlCol="0" anchor="ctr"/>
          <a:lstStyle>
            <a:lvl1pPr algn="ctr">
              <a:defRPr sz="1200">
                <a:solidFill>
                  <a:schemeClr val="tx1"/>
                </a:solidFill>
              </a:defRPr>
            </a:lvl1pPr>
          </a:lstStyle>
          <a:p>
            <a:endParaRPr lang="en-US"/>
          </a:p>
        </p:txBody>
      </p:sp>
      <p:sp>
        <p:nvSpPr>
          <p:cNvPr id="3" name="Date Placeholder 9"/>
          <p:cNvSpPr>
            <a:spLocks noGrp="1"/>
          </p:cNvSpPr>
          <p:nvPr>
            <p:ph type="dt" sz="half" idx="2"/>
          </p:nvPr>
        </p:nvSpPr>
        <p:spPr>
          <a:xfrm>
            <a:off x="67733" y="6454780"/>
            <a:ext cx="2844800" cy="365125"/>
          </a:xfrm>
          <a:prstGeom prst="rect">
            <a:avLst/>
          </a:prstGeom>
        </p:spPr>
        <p:txBody>
          <a:bodyPr vert="horz" lIns="91440" tIns="45720" rIns="91440" bIns="45720" rtlCol="0" anchor="ctr"/>
          <a:lstStyle>
            <a:lvl1pPr algn="l">
              <a:defRPr sz="1200">
                <a:solidFill>
                  <a:schemeClr val="tx1"/>
                </a:solidFill>
              </a:defRPr>
            </a:lvl1pPr>
          </a:lstStyle>
          <a:p>
            <a:fld id="{22B89C79-4CB4-44E7-81DA-034AF139193C}" type="datetimeFigureOut">
              <a:rPr lang="en-US" smtClean="0"/>
              <a:t>8/4/2021</a:t>
            </a:fld>
            <a:endParaRPr lang="en-US"/>
          </a:p>
        </p:txBody>
      </p:sp>
      <p:sp>
        <p:nvSpPr>
          <p:cNvPr id="4" name="Slide Number Placeholder 10"/>
          <p:cNvSpPr>
            <a:spLocks noGrp="1"/>
          </p:cNvSpPr>
          <p:nvPr>
            <p:ph type="sldNum" sz="quarter" idx="4"/>
          </p:nvPr>
        </p:nvSpPr>
        <p:spPr>
          <a:xfrm>
            <a:off x="11379201" y="6454780"/>
            <a:ext cx="745067" cy="365125"/>
          </a:xfrm>
          <a:prstGeom prst="rect">
            <a:avLst/>
          </a:prstGeom>
        </p:spPr>
        <p:txBody>
          <a:bodyPr vert="horz" lIns="91440" tIns="45720" rIns="91440" bIns="45720" rtlCol="0" anchor="ctr"/>
          <a:lstStyle>
            <a:lvl1pPr algn="r">
              <a:defRPr sz="1200">
                <a:solidFill>
                  <a:schemeClr val="tx1"/>
                </a:solidFill>
              </a:defRPr>
            </a:lvl1pPr>
          </a:lstStyle>
          <a:p>
            <a:fld id="{014A0053-B5E3-4376-9470-6AB4C44F7394}" type="slidenum">
              <a:rPr lang="en-US" smtClean="0"/>
              <a:t>‹#›</a:t>
            </a:fld>
            <a:endParaRPr lang="en-US"/>
          </a:p>
        </p:txBody>
      </p:sp>
    </p:spTree>
    <p:extLst>
      <p:ext uri="{BB962C8B-B14F-4D97-AF65-F5344CB8AC3E}">
        <p14:creationId xmlns:p14="http://schemas.microsoft.com/office/powerpoint/2010/main" val="1218171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solidFill>
                  <a:srgbClr val="000000"/>
                </a:solidFill>
              </a:defRPr>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8"/>
          <p:cNvSpPr>
            <a:spLocks noGrp="1"/>
          </p:cNvSpPr>
          <p:nvPr>
            <p:ph type="ftr" sz="quarter" idx="3"/>
          </p:nvPr>
        </p:nvSpPr>
        <p:spPr>
          <a:xfrm>
            <a:off x="2997201" y="6445255"/>
            <a:ext cx="8314267"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Date Placeholder 9"/>
          <p:cNvSpPr>
            <a:spLocks noGrp="1"/>
          </p:cNvSpPr>
          <p:nvPr>
            <p:ph type="dt" sz="half" idx="10"/>
          </p:nvPr>
        </p:nvSpPr>
        <p:spPr>
          <a:xfrm>
            <a:off x="67733" y="6454780"/>
            <a:ext cx="2844800" cy="365125"/>
          </a:xfrm>
          <a:prstGeom prst="rect">
            <a:avLst/>
          </a:prstGeom>
        </p:spPr>
        <p:txBody>
          <a:bodyPr vert="horz" lIns="91440" tIns="45720" rIns="91440" bIns="45720" rtlCol="0" anchor="ctr"/>
          <a:lstStyle>
            <a:lvl1pPr algn="l">
              <a:defRPr sz="1200">
                <a:solidFill>
                  <a:srgbClr val="FFFFFF"/>
                </a:solidFill>
              </a:defRPr>
            </a:lvl1pPr>
          </a:lstStyle>
          <a:p>
            <a:fld id="{22B89C79-4CB4-44E7-81DA-034AF139193C}" type="datetimeFigureOut">
              <a:rPr lang="en-US" smtClean="0"/>
              <a:t>8/4/2021</a:t>
            </a:fld>
            <a:endParaRPr lang="en-US"/>
          </a:p>
        </p:txBody>
      </p:sp>
      <p:sp>
        <p:nvSpPr>
          <p:cNvPr id="7" name="Slide Number Placeholder 10"/>
          <p:cNvSpPr>
            <a:spLocks noGrp="1"/>
          </p:cNvSpPr>
          <p:nvPr>
            <p:ph type="sldNum" sz="quarter" idx="4"/>
          </p:nvPr>
        </p:nvSpPr>
        <p:spPr>
          <a:xfrm>
            <a:off x="11379201" y="6454780"/>
            <a:ext cx="745067" cy="365125"/>
          </a:xfrm>
          <a:prstGeom prst="rect">
            <a:avLst/>
          </a:prstGeom>
        </p:spPr>
        <p:txBody>
          <a:bodyPr vert="horz" lIns="91440" tIns="45720" rIns="91440" bIns="45720" rtlCol="0" anchor="ctr"/>
          <a:lstStyle>
            <a:lvl1pPr algn="r">
              <a:defRPr sz="1200">
                <a:solidFill>
                  <a:srgbClr val="FFFFFF"/>
                </a:solidFill>
              </a:defRPr>
            </a:lvl1pPr>
          </a:lstStyle>
          <a:p>
            <a:fld id="{014A0053-B5E3-4376-9470-6AB4C44F7394}" type="slidenum">
              <a:rPr lang="en-US" smtClean="0"/>
              <a:t>‹#›</a:t>
            </a:fld>
            <a:endParaRPr lang="en-US"/>
          </a:p>
        </p:txBody>
      </p:sp>
    </p:spTree>
    <p:extLst>
      <p:ext uri="{BB962C8B-B14F-4D97-AF65-F5344CB8AC3E}">
        <p14:creationId xmlns:p14="http://schemas.microsoft.com/office/powerpoint/2010/main" val="386630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8"/>
          <p:cNvSpPr>
            <a:spLocks noGrp="1"/>
          </p:cNvSpPr>
          <p:nvPr>
            <p:ph type="ftr" sz="quarter" idx="3"/>
          </p:nvPr>
        </p:nvSpPr>
        <p:spPr>
          <a:xfrm>
            <a:off x="2997201" y="6445255"/>
            <a:ext cx="8314267"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Date Placeholder 9"/>
          <p:cNvSpPr>
            <a:spLocks noGrp="1"/>
          </p:cNvSpPr>
          <p:nvPr>
            <p:ph type="dt" sz="half" idx="10"/>
          </p:nvPr>
        </p:nvSpPr>
        <p:spPr>
          <a:xfrm>
            <a:off x="67733" y="6454780"/>
            <a:ext cx="2844800" cy="365125"/>
          </a:xfrm>
          <a:prstGeom prst="rect">
            <a:avLst/>
          </a:prstGeom>
        </p:spPr>
        <p:txBody>
          <a:bodyPr vert="horz" lIns="91440" tIns="45720" rIns="91440" bIns="45720" rtlCol="0" anchor="ctr"/>
          <a:lstStyle>
            <a:lvl1pPr algn="l">
              <a:defRPr sz="1200">
                <a:solidFill>
                  <a:srgbClr val="FFFFFF"/>
                </a:solidFill>
              </a:defRPr>
            </a:lvl1pPr>
          </a:lstStyle>
          <a:p>
            <a:fld id="{22B89C79-4CB4-44E7-81DA-034AF139193C}" type="datetimeFigureOut">
              <a:rPr lang="en-US" smtClean="0"/>
              <a:t>8/4/2021</a:t>
            </a:fld>
            <a:endParaRPr lang="en-US"/>
          </a:p>
        </p:txBody>
      </p:sp>
      <p:sp>
        <p:nvSpPr>
          <p:cNvPr id="7" name="Slide Number Placeholder 10"/>
          <p:cNvSpPr>
            <a:spLocks noGrp="1"/>
          </p:cNvSpPr>
          <p:nvPr>
            <p:ph type="sldNum" sz="quarter" idx="4"/>
          </p:nvPr>
        </p:nvSpPr>
        <p:spPr>
          <a:xfrm>
            <a:off x="11379201" y="6454780"/>
            <a:ext cx="745067" cy="365125"/>
          </a:xfrm>
          <a:prstGeom prst="rect">
            <a:avLst/>
          </a:prstGeom>
        </p:spPr>
        <p:txBody>
          <a:bodyPr vert="horz" lIns="91440" tIns="45720" rIns="91440" bIns="45720" rtlCol="0" anchor="ctr"/>
          <a:lstStyle>
            <a:lvl1pPr algn="r">
              <a:defRPr sz="1200">
                <a:solidFill>
                  <a:srgbClr val="FFFFFF"/>
                </a:solidFill>
              </a:defRPr>
            </a:lvl1pPr>
          </a:lstStyle>
          <a:p>
            <a:fld id="{014A0053-B5E3-4376-9470-6AB4C44F7394}" type="slidenum">
              <a:rPr lang="en-US" smtClean="0"/>
              <a:t>‹#›</a:t>
            </a:fld>
            <a:endParaRPr lang="en-US"/>
          </a:p>
        </p:txBody>
      </p:sp>
    </p:spTree>
    <p:extLst>
      <p:ext uri="{BB962C8B-B14F-4D97-AF65-F5344CB8AC3E}">
        <p14:creationId xmlns:p14="http://schemas.microsoft.com/office/powerpoint/2010/main" val="3806545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5.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7" descr="top.jpg"/>
          <p:cNvPicPr>
            <a:picLocks noChangeAspect="1"/>
          </p:cNvPicPr>
          <p:nvPr/>
        </p:nvPicPr>
        <p:blipFill>
          <a:blip r:embed="rId15" cstate="print"/>
          <a:srcRect/>
          <a:stretch>
            <a:fillRect/>
          </a:stretch>
        </p:blipFill>
        <p:spPr bwMode="auto">
          <a:xfrm>
            <a:off x="0" y="-23813"/>
            <a:ext cx="12192000" cy="879476"/>
          </a:xfrm>
          <a:prstGeom prst="rect">
            <a:avLst/>
          </a:prstGeom>
          <a:noFill/>
          <a:ln w="0">
            <a:solidFill>
              <a:schemeClr val="tx1"/>
            </a:solidFill>
            <a:miter lim="800000"/>
            <a:headEnd/>
            <a:tailEnd/>
          </a:ln>
        </p:spPr>
      </p:pic>
      <p:sp>
        <p:nvSpPr>
          <p:cNvPr id="8196" name="Rectangle 3"/>
          <p:cNvSpPr>
            <a:spLocks noGrp="1" noChangeArrowheads="1"/>
          </p:cNvSpPr>
          <p:nvPr>
            <p:ph type="body" idx="1"/>
          </p:nvPr>
        </p:nvSpPr>
        <p:spPr bwMode="auto">
          <a:xfrm>
            <a:off x="914400" y="1219200"/>
            <a:ext cx="103632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7" name="Rectangle 73"/>
          <p:cNvSpPr>
            <a:spLocks noGrp="1" noChangeArrowheads="1"/>
          </p:cNvSpPr>
          <p:nvPr>
            <p:ph type="title"/>
          </p:nvPr>
        </p:nvSpPr>
        <p:spPr bwMode="auto">
          <a:xfrm>
            <a:off x="1049868" y="152400"/>
            <a:ext cx="961813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 name="Footer Placeholder 8"/>
          <p:cNvSpPr>
            <a:spLocks noGrp="1"/>
          </p:cNvSpPr>
          <p:nvPr>
            <p:ph type="ftr" sz="quarter" idx="3"/>
          </p:nvPr>
        </p:nvSpPr>
        <p:spPr>
          <a:xfrm>
            <a:off x="2997201" y="6445255"/>
            <a:ext cx="8314267" cy="365125"/>
          </a:xfrm>
          <a:prstGeom prst="rect">
            <a:avLst/>
          </a:prstGeom>
        </p:spPr>
        <p:txBody>
          <a:bodyPr vert="horz" lIns="91440" tIns="45720" rIns="91440" bIns="45720" rtlCol="0" anchor="ctr"/>
          <a:lstStyle>
            <a:lvl1pPr algn="ctr">
              <a:defRPr sz="1200">
                <a:solidFill>
                  <a:schemeClr val="tx1"/>
                </a:solidFill>
              </a:defRPr>
            </a:lvl1pPr>
          </a:lstStyle>
          <a:p>
            <a:endParaRPr lang="en-US"/>
          </a:p>
        </p:txBody>
      </p:sp>
      <p:sp>
        <p:nvSpPr>
          <p:cNvPr id="10" name="Date Placeholder 9"/>
          <p:cNvSpPr>
            <a:spLocks noGrp="1"/>
          </p:cNvSpPr>
          <p:nvPr>
            <p:ph type="dt" sz="half" idx="2"/>
          </p:nvPr>
        </p:nvSpPr>
        <p:spPr>
          <a:xfrm>
            <a:off x="67733" y="6454780"/>
            <a:ext cx="2844800" cy="365125"/>
          </a:xfrm>
          <a:prstGeom prst="rect">
            <a:avLst/>
          </a:prstGeom>
        </p:spPr>
        <p:txBody>
          <a:bodyPr vert="horz" lIns="91440" tIns="45720" rIns="91440" bIns="45720" rtlCol="0" anchor="ctr"/>
          <a:lstStyle>
            <a:lvl1pPr algn="l">
              <a:defRPr sz="1200">
                <a:solidFill>
                  <a:schemeClr val="tx1"/>
                </a:solidFill>
              </a:defRPr>
            </a:lvl1pPr>
          </a:lstStyle>
          <a:p>
            <a:fld id="{22B89C79-4CB4-44E7-81DA-034AF139193C}" type="datetimeFigureOut">
              <a:rPr lang="en-US" smtClean="0"/>
              <a:t>8/4/2021</a:t>
            </a:fld>
            <a:endParaRPr lang="en-US"/>
          </a:p>
        </p:txBody>
      </p:sp>
      <p:sp>
        <p:nvSpPr>
          <p:cNvPr id="11" name="Slide Number Placeholder 10"/>
          <p:cNvSpPr>
            <a:spLocks noGrp="1"/>
          </p:cNvSpPr>
          <p:nvPr>
            <p:ph type="sldNum" sz="quarter" idx="4"/>
          </p:nvPr>
        </p:nvSpPr>
        <p:spPr>
          <a:xfrm>
            <a:off x="11379201" y="6454780"/>
            <a:ext cx="745067" cy="365125"/>
          </a:xfrm>
          <a:prstGeom prst="rect">
            <a:avLst/>
          </a:prstGeom>
        </p:spPr>
        <p:txBody>
          <a:bodyPr vert="horz" lIns="91440" tIns="45720" rIns="91440" bIns="45720" rtlCol="0" anchor="ctr"/>
          <a:lstStyle>
            <a:lvl1pPr algn="r">
              <a:defRPr sz="1200">
                <a:solidFill>
                  <a:schemeClr val="tx1"/>
                </a:solidFill>
              </a:defRPr>
            </a:lvl1pPr>
          </a:lstStyle>
          <a:p>
            <a:fld id="{014A0053-B5E3-4376-9470-6AB4C44F7394}" type="slidenum">
              <a:rPr lang="en-US" smtClean="0"/>
              <a:t>‹#›</a:t>
            </a:fld>
            <a:endParaRPr lang="en-US"/>
          </a:p>
        </p:txBody>
      </p:sp>
      <p:pic>
        <p:nvPicPr>
          <p:cNvPr id="8199" name="Picture 67" descr="NASA insignia RGB"/>
          <p:cNvPicPr>
            <a:picLocks noChangeArrowheads="1"/>
          </p:cNvPicPr>
          <p:nvPr/>
        </p:nvPicPr>
        <p:blipFill>
          <a:blip r:embed="rId16" cstate="print"/>
          <a:srcRect/>
          <a:stretch>
            <a:fillRect/>
          </a:stretch>
        </p:blipFill>
        <p:spPr bwMode="auto">
          <a:xfrm>
            <a:off x="11311467" y="137619"/>
            <a:ext cx="685800" cy="556612"/>
          </a:xfrm>
          <a:prstGeom prst="rect">
            <a:avLst/>
          </a:prstGeom>
          <a:noFill/>
          <a:ln w="9525">
            <a:noFill/>
            <a:miter lim="800000"/>
            <a:headEnd/>
            <a:tailEnd/>
          </a:ln>
        </p:spPr>
      </p:pic>
    </p:spTree>
    <p:extLst>
      <p:ext uri="{BB962C8B-B14F-4D97-AF65-F5344CB8AC3E}">
        <p14:creationId xmlns:p14="http://schemas.microsoft.com/office/powerpoint/2010/main" val="34378896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1" fontAlgn="base" hangingPunct="1">
        <a:spcBef>
          <a:spcPct val="0"/>
        </a:spcBef>
        <a:spcAft>
          <a:spcPct val="0"/>
        </a:spcAft>
        <a:defRPr sz="2400" b="1">
          <a:solidFill>
            <a:schemeClr val="bg1"/>
          </a:solidFill>
          <a:latin typeface="+mj-lt"/>
          <a:ea typeface="MS PGothic" pitchFamily="34" charset="-128"/>
          <a:cs typeface="+mj-cs"/>
        </a:defRPr>
      </a:lvl1pPr>
      <a:lvl2pPr algn="l" rtl="0" eaLnBrk="1" fontAlgn="base" hangingPunct="1">
        <a:spcBef>
          <a:spcPct val="0"/>
        </a:spcBef>
        <a:spcAft>
          <a:spcPct val="0"/>
        </a:spcAft>
        <a:defRPr sz="2400" b="1">
          <a:solidFill>
            <a:schemeClr val="bg1"/>
          </a:solidFill>
          <a:latin typeface="Helvetica" pitchFamily="-112" charset="0"/>
          <a:ea typeface="MS PGothic" pitchFamily="34" charset="-128"/>
          <a:cs typeface="ＭＳ Ｐゴシック" pitchFamily="-112" charset="-128"/>
        </a:defRPr>
      </a:lvl2pPr>
      <a:lvl3pPr algn="l" rtl="0" eaLnBrk="1" fontAlgn="base" hangingPunct="1">
        <a:spcBef>
          <a:spcPct val="0"/>
        </a:spcBef>
        <a:spcAft>
          <a:spcPct val="0"/>
        </a:spcAft>
        <a:defRPr sz="2400" b="1">
          <a:solidFill>
            <a:schemeClr val="bg1"/>
          </a:solidFill>
          <a:latin typeface="Helvetica" pitchFamily="-112" charset="0"/>
          <a:ea typeface="MS PGothic" pitchFamily="34" charset="-128"/>
          <a:cs typeface="ＭＳ Ｐゴシック" pitchFamily="-112" charset="-128"/>
        </a:defRPr>
      </a:lvl3pPr>
      <a:lvl4pPr algn="l" rtl="0" eaLnBrk="1" fontAlgn="base" hangingPunct="1">
        <a:spcBef>
          <a:spcPct val="0"/>
        </a:spcBef>
        <a:spcAft>
          <a:spcPct val="0"/>
        </a:spcAft>
        <a:defRPr sz="2400" b="1">
          <a:solidFill>
            <a:schemeClr val="bg1"/>
          </a:solidFill>
          <a:latin typeface="Helvetica" pitchFamily="-112" charset="0"/>
          <a:ea typeface="MS PGothic" pitchFamily="34" charset="-128"/>
          <a:cs typeface="ＭＳ Ｐゴシック" pitchFamily="-112" charset="-128"/>
        </a:defRPr>
      </a:lvl4pPr>
      <a:lvl5pPr algn="l" rtl="0" eaLnBrk="1" fontAlgn="base" hangingPunct="1">
        <a:spcBef>
          <a:spcPct val="0"/>
        </a:spcBef>
        <a:spcAft>
          <a:spcPct val="0"/>
        </a:spcAft>
        <a:defRPr sz="2400" b="1">
          <a:solidFill>
            <a:schemeClr val="bg1"/>
          </a:solidFill>
          <a:latin typeface="Helvetica" pitchFamily="-112" charset="0"/>
          <a:ea typeface="MS PGothic" pitchFamily="34" charset="-128"/>
          <a:cs typeface="ＭＳ Ｐゴシック" pitchFamily="-112" charset="-128"/>
        </a:defRPr>
      </a:lvl5pPr>
      <a:lvl6pPr marL="457200" algn="l" rtl="0" eaLnBrk="1" fontAlgn="base" hangingPunct="1">
        <a:spcBef>
          <a:spcPct val="0"/>
        </a:spcBef>
        <a:spcAft>
          <a:spcPct val="0"/>
        </a:spcAft>
        <a:defRPr sz="2400" b="1">
          <a:solidFill>
            <a:schemeClr val="bg1"/>
          </a:solidFill>
          <a:latin typeface="Helvetica" pitchFamily="-112" charset="0"/>
          <a:ea typeface="ＭＳ Ｐゴシック" pitchFamily="-112" charset="-128"/>
          <a:cs typeface="ＭＳ Ｐゴシック" pitchFamily="-112" charset="-128"/>
        </a:defRPr>
      </a:lvl6pPr>
      <a:lvl7pPr marL="914400" algn="l" rtl="0" eaLnBrk="1" fontAlgn="base" hangingPunct="1">
        <a:spcBef>
          <a:spcPct val="0"/>
        </a:spcBef>
        <a:spcAft>
          <a:spcPct val="0"/>
        </a:spcAft>
        <a:defRPr sz="2400" b="1">
          <a:solidFill>
            <a:schemeClr val="bg1"/>
          </a:solidFill>
          <a:latin typeface="Helvetica" pitchFamily="-112" charset="0"/>
          <a:ea typeface="ＭＳ Ｐゴシック" pitchFamily="-112" charset="-128"/>
          <a:cs typeface="ＭＳ Ｐゴシック" pitchFamily="-112" charset="-128"/>
        </a:defRPr>
      </a:lvl7pPr>
      <a:lvl8pPr marL="1371600" algn="l" rtl="0" eaLnBrk="1" fontAlgn="base" hangingPunct="1">
        <a:spcBef>
          <a:spcPct val="0"/>
        </a:spcBef>
        <a:spcAft>
          <a:spcPct val="0"/>
        </a:spcAft>
        <a:defRPr sz="2400" b="1">
          <a:solidFill>
            <a:schemeClr val="bg1"/>
          </a:solidFill>
          <a:latin typeface="Helvetica" pitchFamily="-112" charset="0"/>
          <a:ea typeface="ＭＳ Ｐゴシック" pitchFamily="-112" charset="-128"/>
          <a:cs typeface="ＭＳ Ｐゴシック" pitchFamily="-112" charset="-128"/>
        </a:defRPr>
      </a:lvl8pPr>
      <a:lvl9pPr marL="1828800" algn="l" rtl="0" eaLnBrk="1" fontAlgn="base" hangingPunct="1">
        <a:spcBef>
          <a:spcPct val="0"/>
        </a:spcBef>
        <a:spcAft>
          <a:spcPct val="0"/>
        </a:spcAft>
        <a:defRPr sz="2400" b="1">
          <a:solidFill>
            <a:schemeClr val="bg1"/>
          </a:solidFill>
          <a:latin typeface="Helvetica" pitchFamily="-112" charset="0"/>
          <a:ea typeface="ＭＳ Ｐゴシック" pitchFamily="-112" charset="-128"/>
          <a:cs typeface="ＭＳ Ｐゴシック" pitchFamily="-112" charset="-128"/>
        </a:defRPr>
      </a:lvl9pPr>
    </p:titleStyle>
    <p:bodyStyle>
      <a:lvl1pPr marL="225425" indent="-225425" algn="l" rtl="0" eaLnBrk="1" fontAlgn="base" hangingPunct="1">
        <a:spcBef>
          <a:spcPct val="20000"/>
        </a:spcBef>
        <a:spcAft>
          <a:spcPct val="0"/>
        </a:spcAft>
        <a:buChar char="•"/>
        <a:defRPr>
          <a:solidFill>
            <a:schemeClr val="tx1"/>
          </a:solidFill>
          <a:latin typeface="+mn-lt"/>
          <a:ea typeface="MS PGothic" pitchFamily="34" charset="-128"/>
          <a:cs typeface="+mn-cs"/>
        </a:defRPr>
      </a:lvl1pPr>
      <a:lvl2pPr marL="460375" indent="-233363" algn="l" rtl="0" eaLnBrk="1" fontAlgn="base" hangingPunct="1">
        <a:spcBef>
          <a:spcPct val="20000"/>
        </a:spcBef>
        <a:spcAft>
          <a:spcPct val="0"/>
        </a:spcAft>
        <a:buChar char="–"/>
        <a:defRPr>
          <a:solidFill>
            <a:schemeClr val="tx1"/>
          </a:solidFill>
          <a:latin typeface="+mn-lt"/>
          <a:ea typeface="MS PGothic" pitchFamily="34" charset="-128"/>
          <a:cs typeface="ＭＳ Ｐゴシック"/>
        </a:defRPr>
      </a:lvl2pPr>
      <a:lvl3pPr marL="687388" indent="-225425" algn="l" rtl="0" eaLnBrk="1" fontAlgn="base" hangingPunct="1">
        <a:spcBef>
          <a:spcPct val="20000"/>
        </a:spcBef>
        <a:spcAft>
          <a:spcPct val="0"/>
        </a:spcAft>
        <a:buChar char="•"/>
        <a:defRPr>
          <a:solidFill>
            <a:schemeClr val="tx1"/>
          </a:solidFill>
          <a:latin typeface="+mn-lt"/>
          <a:ea typeface="ヒラギノ角ゴ Pro W3" pitchFamily="-106" charset="-128"/>
          <a:cs typeface="ヒラギノ角ゴ Pro W3" charset="-128"/>
        </a:defRPr>
      </a:lvl3pPr>
      <a:lvl4pPr marL="915988" indent="-227013" algn="l" rtl="0" eaLnBrk="1" fontAlgn="base" hangingPunct="1">
        <a:spcBef>
          <a:spcPct val="20000"/>
        </a:spcBef>
        <a:spcAft>
          <a:spcPct val="0"/>
        </a:spcAft>
        <a:buChar char="–"/>
        <a:defRPr>
          <a:solidFill>
            <a:schemeClr val="tx1"/>
          </a:solidFill>
          <a:latin typeface="+mn-lt"/>
          <a:ea typeface="ヒラギノ角ゴ Pro W3" pitchFamily="-106" charset="-128"/>
          <a:cs typeface="ヒラギノ角ゴ Pro W3" charset="-128"/>
        </a:defRPr>
      </a:lvl4pPr>
      <a:lvl5pPr marL="1144588" indent="-227013" algn="l" rtl="0" eaLnBrk="1" fontAlgn="base" hangingPunct="1">
        <a:spcBef>
          <a:spcPct val="20000"/>
        </a:spcBef>
        <a:spcAft>
          <a:spcPct val="0"/>
        </a:spcAft>
        <a:buChar char="»"/>
        <a:defRPr>
          <a:solidFill>
            <a:schemeClr val="tx1"/>
          </a:solidFill>
          <a:latin typeface="+mn-lt"/>
          <a:ea typeface="ヒラギノ角ゴ Pro W3" pitchFamily="-106" charset="-128"/>
          <a:cs typeface="ヒラギノ角ゴ Pro W3" charset="-128"/>
        </a:defRPr>
      </a:lvl5pPr>
      <a:lvl6pPr marL="1601788" indent="-227013" algn="l" rtl="0" eaLnBrk="1" fontAlgn="base" hangingPunct="1">
        <a:spcBef>
          <a:spcPct val="20000"/>
        </a:spcBef>
        <a:spcAft>
          <a:spcPct val="0"/>
        </a:spcAft>
        <a:buChar char="»"/>
        <a:defRPr>
          <a:solidFill>
            <a:schemeClr val="tx1"/>
          </a:solidFill>
          <a:latin typeface="+mn-lt"/>
          <a:ea typeface="+mn-ea"/>
        </a:defRPr>
      </a:lvl6pPr>
      <a:lvl7pPr marL="2058988" indent="-227013" algn="l" rtl="0" eaLnBrk="1" fontAlgn="base" hangingPunct="1">
        <a:spcBef>
          <a:spcPct val="20000"/>
        </a:spcBef>
        <a:spcAft>
          <a:spcPct val="0"/>
        </a:spcAft>
        <a:buChar char="»"/>
        <a:defRPr>
          <a:solidFill>
            <a:schemeClr val="tx1"/>
          </a:solidFill>
          <a:latin typeface="+mn-lt"/>
          <a:ea typeface="+mn-ea"/>
        </a:defRPr>
      </a:lvl7pPr>
      <a:lvl8pPr marL="2516188" indent="-227013" algn="l" rtl="0" eaLnBrk="1" fontAlgn="base" hangingPunct="1">
        <a:spcBef>
          <a:spcPct val="20000"/>
        </a:spcBef>
        <a:spcAft>
          <a:spcPct val="0"/>
        </a:spcAft>
        <a:buChar char="»"/>
        <a:defRPr>
          <a:solidFill>
            <a:schemeClr val="tx1"/>
          </a:solidFill>
          <a:latin typeface="+mn-lt"/>
          <a:ea typeface="+mn-ea"/>
        </a:defRPr>
      </a:lvl8pPr>
      <a:lvl9pPr marL="2973388" indent="-227013" algn="l" rtl="0" eaLnBrk="1" fontAlgn="base" hangingPunct="1">
        <a:spcBef>
          <a:spcPct val="20000"/>
        </a:spcBef>
        <a:spcAft>
          <a:spcPct val="0"/>
        </a:spcAft>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09800" y="274638"/>
            <a:ext cx="9372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BE5AE1-D4EE-4FBE-84F8-0CAA5BA99C7A}" type="datetimeFigureOut">
              <a:rPr lang="en-US" smtClean="0"/>
              <a:pPr/>
              <a:t>8/4/2021</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618651-40C4-4CE3-B41C-766E40906DE4}" type="slidenum">
              <a:rPr lang="en-US" smtClean="0"/>
              <a:pPr/>
              <a:t>‹#›</a:t>
            </a:fld>
            <a:endParaRPr lang="en-US" dirty="0"/>
          </a:p>
        </p:txBody>
      </p:sp>
      <p:pic>
        <p:nvPicPr>
          <p:cNvPr id="7" name="Picture 6">
            <a:extLst>
              <a:ext uri="{FF2B5EF4-FFF2-40B4-BE49-F238E27FC236}">
                <a16:creationId xmlns:a16="http://schemas.microsoft.com/office/drawing/2014/main" id="{A6CBD418-C17D-4A55-A615-2BDB62ED8DA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55043" y="316513"/>
            <a:ext cx="1790812" cy="1055087"/>
          </a:xfrm>
          <a:prstGeom prst="rect">
            <a:avLst/>
          </a:prstGeom>
        </p:spPr>
      </p:pic>
    </p:spTree>
    <p:extLst>
      <p:ext uri="{BB962C8B-B14F-4D97-AF65-F5344CB8AC3E}">
        <p14:creationId xmlns:p14="http://schemas.microsoft.com/office/powerpoint/2010/main" val="2546823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0DCAC-FE51-4E22-9864-6F748991C361}"/>
              </a:ext>
            </a:extLst>
          </p:cNvPr>
          <p:cNvSpPr>
            <a:spLocks noGrp="1"/>
          </p:cNvSpPr>
          <p:nvPr>
            <p:ph type="ctrTitle"/>
          </p:nvPr>
        </p:nvSpPr>
        <p:spPr/>
        <p:txBody>
          <a:bodyPr/>
          <a:lstStyle/>
          <a:p>
            <a:r>
              <a:rPr lang="en-US" dirty="0"/>
              <a:t>Gynecological Considerations for Long-Duration Spaceflight</a:t>
            </a:r>
          </a:p>
        </p:txBody>
      </p:sp>
      <p:sp>
        <p:nvSpPr>
          <p:cNvPr id="3" name="Subtitle 2">
            <a:extLst>
              <a:ext uri="{FF2B5EF4-FFF2-40B4-BE49-F238E27FC236}">
                <a16:creationId xmlns:a16="http://schemas.microsoft.com/office/drawing/2014/main" id="{01FAFAE1-CEBB-42AC-9014-AE7BC16AFF4C}"/>
              </a:ext>
            </a:extLst>
          </p:cNvPr>
          <p:cNvSpPr>
            <a:spLocks noGrp="1"/>
          </p:cNvSpPr>
          <p:nvPr>
            <p:ph type="subTitle" sz="quarter" idx="1"/>
          </p:nvPr>
        </p:nvSpPr>
        <p:spPr/>
        <p:txBody>
          <a:bodyPr/>
          <a:lstStyle/>
          <a:p>
            <a:endParaRPr lang="en-US"/>
          </a:p>
        </p:txBody>
      </p:sp>
      <p:sp>
        <p:nvSpPr>
          <p:cNvPr id="4" name="TextBox 3">
            <a:extLst>
              <a:ext uri="{FF2B5EF4-FFF2-40B4-BE49-F238E27FC236}">
                <a16:creationId xmlns:a16="http://schemas.microsoft.com/office/drawing/2014/main" id="{6AFEF3C6-EB52-4B55-BCB3-6A0EB42CB301}"/>
              </a:ext>
            </a:extLst>
          </p:cNvPr>
          <p:cNvSpPr txBox="1"/>
          <p:nvPr/>
        </p:nvSpPr>
        <p:spPr>
          <a:xfrm>
            <a:off x="0" y="3895531"/>
            <a:ext cx="10487608" cy="1200329"/>
          </a:xfrm>
          <a:prstGeom prst="rect">
            <a:avLst/>
          </a:prstGeom>
          <a:noFill/>
        </p:spPr>
        <p:txBody>
          <a:bodyPr wrap="square" rtlCol="0">
            <a:spAutoFit/>
          </a:bodyPr>
          <a:lstStyle/>
          <a:p>
            <a:r>
              <a:rPr lang="en-US" dirty="0">
                <a:solidFill>
                  <a:schemeClr val="bg1"/>
                </a:solidFill>
              </a:rPr>
              <a:t>ASMA 2021 #4233</a:t>
            </a:r>
          </a:p>
          <a:p>
            <a:endParaRPr lang="en-US" dirty="0">
              <a:solidFill>
                <a:schemeClr val="bg1"/>
              </a:solidFill>
            </a:endParaRPr>
          </a:p>
          <a:p>
            <a:r>
              <a:rPr lang="en-US" dirty="0">
                <a:solidFill>
                  <a:schemeClr val="bg1"/>
                </a:solidFill>
              </a:rPr>
              <a:t>Jon G. Steller, MD; Rebecca S. Blue, MD, MPH; Roshan Burns, BS; Tina M. Bayuse, PharmD; Erik L. </a:t>
            </a:r>
            <a:r>
              <a:rPr lang="en-US" dirty="0" err="1">
                <a:solidFill>
                  <a:schemeClr val="bg1"/>
                </a:solidFill>
              </a:rPr>
              <a:t>Antonsen</a:t>
            </a:r>
            <a:r>
              <a:rPr lang="en-US" dirty="0">
                <a:solidFill>
                  <a:schemeClr val="bg1"/>
                </a:solidFill>
              </a:rPr>
              <a:t>, MD, PhD; Varsha Jain, MD; Michele M.  Blackwell, MD</a:t>
            </a:r>
            <a:r>
              <a:rPr lang="en-US" baseline="30000" dirty="0">
                <a:solidFill>
                  <a:schemeClr val="bg1"/>
                </a:solidFill>
              </a:rPr>
              <a:t>;</a:t>
            </a:r>
            <a:r>
              <a:rPr lang="en-US" dirty="0">
                <a:solidFill>
                  <a:schemeClr val="bg1"/>
                </a:solidFill>
              </a:rPr>
              <a:t> Richard T. Jennings, MD, MS</a:t>
            </a:r>
          </a:p>
        </p:txBody>
      </p:sp>
    </p:spTree>
    <p:extLst>
      <p:ext uri="{BB962C8B-B14F-4D97-AF65-F5344CB8AC3E}">
        <p14:creationId xmlns:p14="http://schemas.microsoft.com/office/powerpoint/2010/main" val="2851249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109343-C333-4A01-AA56-B120F3381CB0}"/>
              </a:ext>
            </a:extLst>
          </p:cNvPr>
          <p:cNvSpPr>
            <a:spLocks noGrp="1"/>
          </p:cNvSpPr>
          <p:nvPr>
            <p:ph type="title"/>
          </p:nvPr>
        </p:nvSpPr>
        <p:spPr/>
        <p:txBody>
          <a:bodyPr/>
          <a:lstStyle/>
          <a:p>
            <a:r>
              <a:rPr lang="en-US" sz="3600" b="0" dirty="0">
                <a:solidFill>
                  <a:srgbClr val="FFFFFF"/>
                </a:solidFill>
                <a:latin typeface="Century Gothic" panose="020B0502020202020204" pitchFamily="34" charset="0"/>
                <a:cs typeface="Calibri"/>
                <a:sym typeface="Calibri"/>
              </a:rPr>
              <a:t>SUPPRESSION AND CONTRACEPTION</a:t>
            </a:r>
            <a:endParaRPr lang="en-US" dirty="0"/>
          </a:p>
        </p:txBody>
      </p:sp>
      <p:sp>
        <p:nvSpPr>
          <p:cNvPr id="4" name="Google Shape;141;p5">
            <a:extLst>
              <a:ext uri="{FF2B5EF4-FFF2-40B4-BE49-F238E27FC236}">
                <a16:creationId xmlns:a16="http://schemas.microsoft.com/office/drawing/2014/main" id="{4284E850-9258-41B1-93F9-7E770281E0D0}"/>
              </a:ext>
            </a:extLst>
          </p:cNvPr>
          <p:cNvSpPr txBox="1">
            <a:spLocks/>
          </p:cNvSpPr>
          <p:nvPr/>
        </p:nvSpPr>
        <p:spPr>
          <a:xfrm>
            <a:off x="838200" y="947469"/>
            <a:ext cx="10515600" cy="518880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1pPr>
            <a:lvl2pPr marL="914400" marR="0" lvl="1" indent="-342900" algn="l" rtl="0">
              <a:lnSpc>
                <a:spcPct val="100000"/>
              </a:lnSpc>
              <a:spcBef>
                <a:spcPts val="1000"/>
              </a:spcBef>
              <a:spcAft>
                <a:spcPts val="0"/>
              </a:spcAft>
              <a:buClr>
                <a:schemeClr val="lt1"/>
              </a:buClr>
              <a:buSzPts val="1800"/>
              <a:buFont typeface="Arial"/>
              <a:buChar char="•"/>
              <a:defRPr sz="1600" b="0" i="0" u="none" strike="noStrike" cap="none">
                <a:solidFill>
                  <a:schemeClr val="lt1"/>
                </a:solidFill>
                <a:latin typeface="Calibri"/>
                <a:ea typeface="Calibri"/>
                <a:cs typeface="Calibri"/>
                <a:sym typeface="Calibri"/>
              </a:defRPr>
            </a:lvl2pPr>
            <a:lvl3pPr marL="1371600" marR="0" lvl="2" indent="-342900" algn="l" rtl="0">
              <a:lnSpc>
                <a:spcPct val="100000"/>
              </a:lnSpc>
              <a:spcBef>
                <a:spcPts val="1000"/>
              </a:spcBef>
              <a:spcAft>
                <a:spcPts val="0"/>
              </a:spcAft>
              <a:buClr>
                <a:schemeClr val="lt1"/>
              </a:buClr>
              <a:buSzPts val="1800"/>
              <a:buFont typeface="Arial"/>
              <a:buChar char="•"/>
              <a:defRPr sz="1400" b="0" i="0" u="none" strike="noStrike" cap="none">
                <a:solidFill>
                  <a:schemeClr val="lt1"/>
                </a:solidFill>
                <a:latin typeface="Calibri"/>
                <a:ea typeface="Calibri"/>
                <a:cs typeface="Calibri"/>
                <a:sym typeface="Calibri"/>
              </a:defRPr>
            </a:lvl3pPr>
            <a:lvl4pPr marL="1828800" marR="0" lvl="3"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4pPr>
            <a:lvl5pPr marL="2286000" marR="0" lvl="4"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5pPr>
            <a:lvl6pPr marL="2743200" marR="0" lvl="5"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6pPr>
            <a:lvl7pPr marL="3200400" marR="0" lvl="6"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7pPr>
            <a:lvl8pPr marL="3657600" marR="0" lvl="7"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8pPr>
            <a:lvl9pPr marL="4114800" marR="0" lvl="8" indent="-342900" algn="l" rtl="0">
              <a:lnSpc>
                <a:spcPct val="100000"/>
              </a:lnSpc>
              <a:spcBef>
                <a:spcPts val="1000"/>
              </a:spcBef>
              <a:spcAft>
                <a:spcPts val="100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9pPr>
          </a:lstStyle>
          <a:p>
            <a:pPr indent="-381000">
              <a:spcBef>
                <a:spcPts val="500"/>
              </a:spcBef>
              <a:buSzPts val="2400"/>
            </a:pPr>
            <a:r>
              <a:rPr lang="en-US" sz="2800" kern="0">
                <a:latin typeface="Century Gothic" panose="020B0502020202020204" pitchFamily="34" charset="0"/>
              </a:rPr>
              <a:t>Historically – majority have used COCs or LNG-IUD</a:t>
            </a:r>
          </a:p>
          <a:p>
            <a:pPr lvl="1" indent="-355600">
              <a:spcBef>
                <a:spcPts val="500"/>
              </a:spcBef>
              <a:buSzPts val="2000"/>
            </a:pPr>
            <a:r>
              <a:rPr lang="en-US" sz="2400" kern="0">
                <a:latin typeface="Century Gothic" panose="020B0502020202020204" pitchFamily="34" charset="0"/>
              </a:rPr>
              <a:t>Terrestrial amenorrhea rates with continuous COCs 60-88%</a:t>
            </a:r>
          </a:p>
          <a:p>
            <a:pPr lvl="2" indent="-355600">
              <a:spcBef>
                <a:spcPts val="500"/>
              </a:spcBef>
              <a:buSzPts val="2000"/>
            </a:pPr>
            <a:r>
              <a:rPr lang="en-US" sz="2000" kern="0">
                <a:latin typeface="Century Gothic" panose="020B0502020202020204" pitchFamily="34" charset="0"/>
              </a:rPr>
              <a:t>Dependent on </a:t>
            </a:r>
            <a:r>
              <a:rPr lang="en-US" sz="2000" u="sng" kern="0">
                <a:latin typeface="Century Gothic" panose="020B0502020202020204" pitchFamily="34" charset="0"/>
              </a:rPr>
              <a:t>daily</a:t>
            </a:r>
            <a:r>
              <a:rPr lang="en-US" sz="2000" kern="0">
                <a:latin typeface="Century Gothic" panose="020B0502020202020204" pitchFamily="34" charset="0"/>
              </a:rPr>
              <a:t> use and adherence to dosage timing</a:t>
            </a:r>
          </a:p>
          <a:p>
            <a:pPr lvl="1" indent="-355600">
              <a:spcBef>
                <a:spcPts val="500"/>
              </a:spcBef>
              <a:buSzPts val="2000"/>
            </a:pPr>
            <a:r>
              <a:rPr lang="en-US" sz="2400" kern="0">
                <a:latin typeface="Century Gothic" panose="020B0502020202020204" pitchFamily="34" charset="0"/>
              </a:rPr>
              <a:t>LNG-IUD amenorrhea peaks at 60% after 12 mo</a:t>
            </a:r>
          </a:p>
          <a:p>
            <a:pPr lvl="2" indent="-349250">
              <a:spcBef>
                <a:spcPts val="500"/>
              </a:spcBef>
              <a:buSzPts val="1900"/>
            </a:pPr>
            <a:r>
              <a:rPr lang="en-US" sz="2100" kern="0">
                <a:latin typeface="Century Gothic" panose="020B0502020202020204" pitchFamily="34" charset="0"/>
              </a:rPr>
              <a:t>P</a:t>
            </a:r>
            <a:r>
              <a:rPr lang="en-US" sz="2000" kern="0">
                <a:latin typeface="Century Gothic" panose="020B0502020202020204" pitchFamily="34" charset="0"/>
              </a:rPr>
              <a:t>aucity of evidence at &gt;12 mo continuous use</a:t>
            </a:r>
          </a:p>
          <a:p>
            <a:pPr lvl="1">
              <a:spcBef>
                <a:spcPts val="500"/>
              </a:spcBef>
            </a:pPr>
            <a:r>
              <a:rPr lang="en-US" sz="2400" kern="0">
                <a:latin typeface="Century Gothic" panose="020B0502020202020204" pitchFamily="34" charset="0"/>
              </a:rPr>
              <a:t>Limitations</a:t>
            </a:r>
          </a:p>
          <a:p>
            <a:pPr lvl="2" indent="-355600">
              <a:spcBef>
                <a:spcPts val="500"/>
              </a:spcBef>
              <a:buSzPts val="2000"/>
            </a:pPr>
            <a:r>
              <a:rPr lang="en-US" sz="2000" kern="0">
                <a:latin typeface="Century Gothic" panose="020B0502020202020204" pitchFamily="34" charset="0"/>
              </a:rPr>
              <a:t>Increased risk of breakthrough spotting in first 2-3 months use</a:t>
            </a:r>
          </a:p>
          <a:p>
            <a:pPr lvl="2" indent="-355600">
              <a:spcBef>
                <a:spcPts val="500"/>
              </a:spcBef>
              <a:buSzPts val="2000"/>
            </a:pPr>
            <a:r>
              <a:rPr lang="en-US" sz="2000" kern="0">
                <a:latin typeface="Century Gothic" panose="020B0502020202020204" pitchFamily="34" charset="0"/>
              </a:rPr>
              <a:t>Paucity of evidence at &gt;12 mo continuous use</a:t>
            </a:r>
          </a:p>
          <a:p>
            <a:pPr indent="-381000">
              <a:spcBef>
                <a:spcPts val="500"/>
              </a:spcBef>
              <a:buSzPts val="2400"/>
            </a:pPr>
            <a:r>
              <a:rPr lang="en-US" sz="2800" kern="0">
                <a:latin typeface="Century Gothic" panose="020B0502020202020204" pitchFamily="34" charset="0"/>
              </a:rPr>
              <a:t>Alternative modalities</a:t>
            </a:r>
          </a:p>
          <a:p>
            <a:pPr lvl="1" indent="-355600">
              <a:spcBef>
                <a:spcPts val="500"/>
              </a:spcBef>
              <a:buSzPts val="2000"/>
            </a:pPr>
            <a:r>
              <a:rPr lang="en-US" sz="2400" kern="0">
                <a:latin typeface="Century Gothic" panose="020B0502020202020204" pitchFamily="34" charset="0"/>
              </a:rPr>
              <a:t>Etonorgestrel implants – reported use during spaceflight</a:t>
            </a:r>
          </a:p>
          <a:p>
            <a:pPr lvl="1" indent="-355600">
              <a:spcBef>
                <a:spcPts val="500"/>
              </a:spcBef>
              <a:buSzPts val="2000"/>
            </a:pPr>
            <a:r>
              <a:rPr lang="en-US" sz="2400" kern="0">
                <a:latin typeface="Century Gothic" panose="020B0502020202020204" pitchFamily="34" charset="0"/>
              </a:rPr>
              <a:t>Transdermal patch, vaginal ring, depot medroxyprogesterone – no reported use in spaceflight literature</a:t>
            </a:r>
            <a:endParaRPr lang="en-US" sz="2400" kern="0" dirty="0">
              <a:latin typeface="Century Gothic" panose="020B0502020202020204" pitchFamily="34" charset="0"/>
            </a:endParaRPr>
          </a:p>
        </p:txBody>
      </p:sp>
    </p:spTree>
    <p:extLst>
      <p:ext uri="{BB962C8B-B14F-4D97-AF65-F5344CB8AC3E}">
        <p14:creationId xmlns:p14="http://schemas.microsoft.com/office/powerpoint/2010/main" val="387210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829A6A-FA56-41CC-BD15-48D72287E5ED}"/>
              </a:ext>
            </a:extLst>
          </p:cNvPr>
          <p:cNvSpPr>
            <a:spLocks noGrp="1"/>
          </p:cNvSpPr>
          <p:nvPr>
            <p:ph type="title"/>
          </p:nvPr>
        </p:nvSpPr>
        <p:spPr/>
        <p:txBody>
          <a:bodyPr/>
          <a:lstStyle/>
          <a:p>
            <a:r>
              <a:rPr lang="en-US" sz="4400" b="0" dirty="0">
                <a:solidFill>
                  <a:srgbClr val="FFFFFF"/>
                </a:solidFill>
                <a:latin typeface="Century Gothic"/>
                <a:ea typeface="Century Gothic"/>
                <a:cs typeface="Century Gothic"/>
                <a:sym typeface="Century Gothic"/>
              </a:rPr>
              <a:t>ABNORMAL UTERINE BLEEDING</a:t>
            </a:r>
            <a:endParaRPr lang="en-US" dirty="0"/>
          </a:p>
        </p:txBody>
      </p:sp>
      <p:sp>
        <p:nvSpPr>
          <p:cNvPr id="5" name="Google Shape;601;p57">
            <a:extLst>
              <a:ext uri="{FF2B5EF4-FFF2-40B4-BE49-F238E27FC236}">
                <a16:creationId xmlns:a16="http://schemas.microsoft.com/office/drawing/2014/main" id="{CF85CC71-BE67-42C3-AD1F-98D69C561088}"/>
              </a:ext>
            </a:extLst>
          </p:cNvPr>
          <p:cNvSpPr txBox="1">
            <a:spLocks/>
          </p:cNvSpPr>
          <p:nvPr/>
        </p:nvSpPr>
        <p:spPr>
          <a:xfrm>
            <a:off x="646111" y="869028"/>
            <a:ext cx="10899778" cy="55159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1pPr>
            <a:lvl2pPr marL="914400" marR="0" lvl="1" indent="-342900" algn="l" rtl="0">
              <a:lnSpc>
                <a:spcPct val="100000"/>
              </a:lnSpc>
              <a:spcBef>
                <a:spcPts val="1000"/>
              </a:spcBef>
              <a:spcAft>
                <a:spcPts val="0"/>
              </a:spcAft>
              <a:buClr>
                <a:schemeClr val="lt1"/>
              </a:buClr>
              <a:buSzPts val="1800"/>
              <a:buFont typeface="Arial"/>
              <a:buChar char="•"/>
              <a:defRPr sz="1600" b="0" i="0" u="none" strike="noStrike" cap="none">
                <a:solidFill>
                  <a:schemeClr val="lt1"/>
                </a:solidFill>
                <a:latin typeface="Calibri"/>
                <a:ea typeface="Calibri"/>
                <a:cs typeface="Calibri"/>
                <a:sym typeface="Calibri"/>
              </a:defRPr>
            </a:lvl2pPr>
            <a:lvl3pPr marL="1371600" marR="0" lvl="2" indent="-342900" algn="l" rtl="0">
              <a:lnSpc>
                <a:spcPct val="100000"/>
              </a:lnSpc>
              <a:spcBef>
                <a:spcPts val="1000"/>
              </a:spcBef>
              <a:spcAft>
                <a:spcPts val="0"/>
              </a:spcAft>
              <a:buClr>
                <a:schemeClr val="lt1"/>
              </a:buClr>
              <a:buSzPts val="1800"/>
              <a:buFont typeface="Arial"/>
              <a:buChar char="•"/>
              <a:defRPr sz="1400" b="0" i="0" u="none" strike="noStrike" cap="none">
                <a:solidFill>
                  <a:schemeClr val="lt1"/>
                </a:solidFill>
                <a:latin typeface="Calibri"/>
                <a:ea typeface="Calibri"/>
                <a:cs typeface="Calibri"/>
                <a:sym typeface="Calibri"/>
              </a:defRPr>
            </a:lvl3pPr>
            <a:lvl4pPr marL="1828800" marR="0" lvl="3"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4pPr>
            <a:lvl5pPr marL="2286000" marR="0" lvl="4"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5pPr>
            <a:lvl6pPr marL="2743200" marR="0" lvl="5"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6pPr>
            <a:lvl7pPr marL="3200400" marR="0" lvl="6"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7pPr>
            <a:lvl8pPr marL="3657600" marR="0" lvl="7"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8pPr>
            <a:lvl9pPr marL="4114800" marR="0" lvl="8" indent="-342900" algn="l" rtl="0">
              <a:lnSpc>
                <a:spcPct val="100000"/>
              </a:lnSpc>
              <a:spcBef>
                <a:spcPts val="1000"/>
              </a:spcBef>
              <a:spcAft>
                <a:spcPts val="100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FFFFFF"/>
              </a:buClr>
              <a:buSzPts val="2800"/>
              <a:buFont typeface="Arial"/>
              <a:buNone/>
              <a:tabLst/>
              <a:defRPr/>
            </a:pPr>
            <a:r>
              <a:rPr kumimoji="0" lang="en-US" sz="2800" b="0" i="0" u="none" strike="noStrike" kern="0" cap="none" spc="0" normalizeH="0" baseline="0" noProof="0">
                <a:ln>
                  <a:noFill/>
                </a:ln>
                <a:solidFill>
                  <a:srgbClr val="477BD1"/>
                </a:solidFill>
                <a:effectLst/>
                <a:uLnTx/>
                <a:uFillTx/>
                <a:latin typeface="Century Gothic"/>
                <a:ea typeface="Century Gothic"/>
                <a:cs typeface="Century Gothic"/>
                <a:sym typeface="Century Gothic"/>
              </a:rPr>
              <a:t>INFLIGHT CONSIDERATIONS</a:t>
            </a:r>
            <a:endParaRPr kumimoji="0" lang="en-US" sz="2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a:p>
            <a:pPr marL="285750" marR="0" lvl="0" indent="-285750" algn="l" defTabSz="914400" rtl="0" eaLnBrk="1" fontAlgn="auto" latinLnBrk="0" hangingPunct="1">
              <a:lnSpc>
                <a:spcPct val="100000"/>
              </a:lnSpc>
              <a:spcBef>
                <a:spcPts val="1000"/>
              </a:spcBef>
              <a:spcAft>
                <a:spcPts val="0"/>
              </a:spcAft>
              <a:buClr>
                <a:srgbClr val="FFFFFF"/>
              </a:buClr>
              <a:buSzPts val="2800"/>
              <a:buFont typeface="Arial"/>
              <a:buChar char="•"/>
              <a:tabLst/>
              <a:defRPr/>
            </a:pPr>
            <a:r>
              <a:rPr kumimoji="0" lang="en-US" sz="28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No perfect modality of inducing amenorrhea or preventing AUB inflight</a:t>
            </a:r>
            <a:endParaRPr kumimoji="0" lang="en-US" sz="1800" b="0" i="0" u="none" strike="noStrike" kern="0" cap="none" spc="0" normalizeH="0" baseline="0" noProof="0">
              <a:ln>
                <a:noFill/>
              </a:ln>
              <a:solidFill>
                <a:srgbClr val="FFFFFF"/>
              </a:solidFill>
              <a:effectLst/>
              <a:uLnTx/>
              <a:uFillTx/>
              <a:latin typeface="Calibri"/>
              <a:cs typeface="Calibri"/>
              <a:sym typeface="Calibri"/>
            </a:endParaRPr>
          </a:p>
          <a:p>
            <a:pPr marL="285750" marR="0" lvl="0" indent="-285750" algn="l" defTabSz="914400" rtl="0" eaLnBrk="1" fontAlgn="auto" latinLnBrk="0" hangingPunct="1">
              <a:lnSpc>
                <a:spcPct val="100000"/>
              </a:lnSpc>
              <a:spcBef>
                <a:spcPts val="1000"/>
              </a:spcBef>
              <a:spcAft>
                <a:spcPts val="0"/>
              </a:spcAft>
              <a:buClr>
                <a:srgbClr val="FFFFFF"/>
              </a:buClr>
              <a:buSzPts val="2800"/>
              <a:buFont typeface="Arial"/>
              <a:buChar char="•"/>
              <a:tabLst/>
              <a:defRPr/>
            </a:pPr>
            <a:r>
              <a:rPr kumimoji="0" lang="en-US" sz="28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Advanced surgical options likely unavailable</a:t>
            </a:r>
          </a:p>
          <a:p>
            <a:pPr marL="742950" marR="0" lvl="1" indent="-285750" algn="l" defTabSz="914400" rtl="0" eaLnBrk="1" fontAlgn="auto" latinLnBrk="0" hangingPunct="1">
              <a:lnSpc>
                <a:spcPct val="100000"/>
              </a:lnSpc>
              <a:spcBef>
                <a:spcPts val="1000"/>
              </a:spcBef>
              <a:spcAft>
                <a:spcPts val="0"/>
              </a:spcAft>
              <a:buClr>
                <a:srgbClr val="FFFFFF"/>
              </a:buClr>
              <a:buSzPts val="2800"/>
              <a:buFont typeface="Arial"/>
              <a:buChar char="•"/>
              <a:tabLst/>
              <a:defRPr/>
            </a:pPr>
            <a:r>
              <a:rPr kumimoji="0" lang="en-US" sz="26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Pharmacologic management = mainstay of treatment</a:t>
            </a:r>
            <a:endParaRPr kumimoji="0" lang="en-US" sz="1600" b="0" i="0" u="none" strike="noStrike" kern="0" cap="none" spc="0" normalizeH="0" baseline="0" noProof="0">
              <a:ln>
                <a:noFill/>
              </a:ln>
              <a:solidFill>
                <a:srgbClr val="FFFFFF"/>
              </a:solidFill>
              <a:effectLst/>
              <a:uLnTx/>
              <a:uFillTx/>
              <a:latin typeface="Calibri"/>
              <a:cs typeface="Calibri"/>
              <a:sym typeface="Calibri"/>
            </a:endParaRPr>
          </a:p>
          <a:p>
            <a:pPr marL="285750" marR="0" lvl="0" indent="-285750" algn="l" defTabSz="914400" rtl="0" eaLnBrk="1" fontAlgn="auto" latinLnBrk="0" hangingPunct="1">
              <a:lnSpc>
                <a:spcPct val="100000"/>
              </a:lnSpc>
              <a:spcBef>
                <a:spcPts val="1000"/>
              </a:spcBef>
              <a:spcAft>
                <a:spcPts val="0"/>
              </a:spcAft>
              <a:buClr>
                <a:srgbClr val="FFFFFF"/>
              </a:buClr>
              <a:buSzPts val="2800"/>
              <a:buFont typeface="Arial"/>
              <a:buChar char="•"/>
              <a:tabLst/>
              <a:defRPr/>
            </a:pPr>
            <a:r>
              <a:rPr kumimoji="0" lang="en-US" sz="28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Consider CMO preflight or JIT training for digital pelvic examination</a:t>
            </a:r>
            <a:endParaRPr kumimoji="0" lang="en-US" sz="1800" b="0" i="0" u="none" strike="noStrike" kern="0" cap="none" spc="0" normalizeH="0" baseline="0" noProof="0">
              <a:ln>
                <a:noFill/>
              </a:ln>
              <a:solidFill>
                <a:srgbClr val="FFFFFF"/>
              </a:solidFill>
              <a:effectLst/>
              <a:uLnTx/>
              <a:uFillTx/>
              <a:latin typeface="Calibri"/>
              <a:cs typeface="Calibri"/>
              <a:sym typeface="Calibri"/>
            </a:endParaRPr>
          </a:p>
          <a:p>
            <a:pPr marL="742950" marR="0" lvl="1" indent="-285750" algn="l" defTabSz="914400" rtl="0" eaLnBrk="1" fontAlgn="auto" latinLnBrk="0" hangingPunct="1">
              <a:lnSpc>
                <a:spcPct val="100000"/>
              </a:lnSpc>
              <a:spcBef>
                <a:spcPts val="1000"/>
              </a:spcBef>
              <a:spcAft>
                <a:spcPts val="0"/>
              </a:spcAft>
              <a:buClr>
                <a:srgbClr val="FFFFFF"/>
              </a:buClr>
              <a:buSzPts val="2400"/>
              <a:buFont typeface="Arial"/>
              <a:buChar char="•"/>
              <a:tabLst/>
              <a:defRPr/>
            </a:pPr>
            <a:r>
              <a:rPr kumimoji="0" lang="en-US" sz="24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Speculums likely will not be available </a:t>
            </a:r>
            <a:endParaRPr kumimoji="0" lang="en-US" sz="1600" b="0" i="0" u="none" strike="noStrike" kern="0" cap="none" spc="0" normalizeH="0" baseline="0" noProof="0">
              <a:ln>
                <a:noFill/>
              </a:ln>
              <a:solidFill>
                <a:srgbClr val="FFFFFF"/>
              </a:solidFill>
              <a:effectLst/>
              <a:uLnTx/>
              <a:uFillTx/>
              <a:latin typeface="Calibri"/>
              <a:cs typeface="Calibri"/>
              <a:sym typeface="Calibri"/>
            </a:endParaRPr>
          </a:p>
          <a:p>
            <a:pPr marL="285750" marR="0" lvl="0" indent="-285750" algn="l" defTabSz="914400" rtl="0" eaLnBrk="1" fontAlgn="auto" latinLnBrk="0" hangingPunct="1">
              <a:lnSpc>
                <a:spcPct val="100000"/>
              </a:lnSpc>
              <a:spcBef>
                <a:spcPts val="1000"/>
              </a:spcBef>
              <a:spcAft>
                <a:spcPts val="0"/>
              </a:spcAft>
              <a:buClr>
                <a:srgbClr val="FFFFFF"/>
              </a:buClr>
              <a:buSzPts val="2800"/>
              <a:buFont typeface="Arial"/>
              <a:buChar char="•"/>
              <a:tabLst/>
              <a:defRPr/>
            </a:pPr>
            <a:r>
              <a:rPr kumimoji="0" lang="en-US" sz="28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Point-of-care lab tests may include CBC &amp; pregnancy test</a:t>
            </a:r>
            <a:endParaRPr kumimoji="0" lang="en-US" sz="1800" b="0" i="0" u="none" strike="noStrike" kern="0" cap="none" spc="0" normalizeH="0" baseline="0" noProof="0">
              <a:ln>
                <a:noFill/>
              </a:ln>
              <a:solidFill>
                <a:srgbClr val="FFFFFF"/>
              </a:solidFill>
              <a:effectLst/>
              <a:uLnTx/>
              <a:uFillTx/>
              <a:latin typeface="Calibri"/>
              <a:cs typeface="Calibri"/>
              <a:sym typeface="Calibri"/>
            </a:endParaRPr>
          </a:p>
          <a:p>
            <a:pPr marL="285750" marR="0" lvl="0" indent="-285750" algn="l" defTabSz="914400" rtl="0" eaLnBrk="1" fontAlgn="auto" latinLnBrk="0" hangingPunct="1">
              <a:lnSpc>
                <a:spcPct val="100000"/>
              </a:lnSpc>
              <a:spcBef>
                <a:spcPts val="1000"/>
              </a:spcBef>
              <a:spcAft>
                <a:spcPts val="0"/>
              </a:spcAft>
              <a:buClr>
                <a:srgbClr val="FFFFFF"/>
              </a:buClr>
              <a:buSzPts val="2800"/>
              <a:buFont typeface="Arial"/>
              <a:buChar char="•"/>
              <a:tabLst/>
              <a:defRPr/>
            </a:pPr>
            <a:r>
              <a:rPr kumimoji="0" lang="en-US" sz="28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TAUS (TVUS if available)</a:t>
            </a:r>
            <a:endParaRPr kumimoji="0" lang="en-US" sz="28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endParaRPr>
          </a:p>
        </p:txBody>
      </p:sp>
    </p:spTree>
    <p:extLst>
      <p:ext uri="{BB962C8B-B14F-4D97-AF65-F5344CB8AC3E}">
        <p14:creationId xmlns:p14="http://schemas.microsoft.com/office/powerpoint/2010/main" val="4007235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829A6A-FA56-41CC-BD15-48D72287E5ED}"/>
              </a:ext>
            </a:extLst>
          </p:cNvPr>
          <p:cNvSpPr>
            <a:spLocks noGrp="1"/>
          </p:cNvSpPr>
          <p:nvPr>
            <p:ph type="title"/>
          </p:nvPr>
        </p:nvSpPr>
        <p:spPr/>
        <p:txBody>
          <a:bodyPr/>
          <a:lstStyle/>
          <a:p>
            <a:r>
              <a:rPr lang="en-US" sz="4400" b="0" dirty="0">
                <a:solidFill>
                  <a:srgbClr val="FFFFFF"/>
                </a:solidFill>
                <a:latin typeface="Century Gothic"/>
                <a:ea typeface="Century Gothic"/>
                <a:cs typeface="Century Gothic"/>
                <a:sym typeface="Century Gothic"/>
              </a:rPr>
              <a:t>ABNORMAL UTERINE BLEEDING</a:t>
            </a:r>
            <a:endParaRPr lang="en-US" dirty="0"/>
          </a:p>
        </p:txBody>
      </p:sp>
      <p:sp>
        <p:nvSpPr>
          <p:cNvPr id="4" name="Google Shape;608;p58">
            <a:extLst>
              <a:ext uri="{FF2B5EF4-FFF2-40B4-BE49-F238E27FC236}">
                <a16:creationId xmlns:a16="http://schemas.microsoft.com/office/drawing/2014/main" id="{9B1F6410-6D43-4D0E-A40E-F821B51BCB1F}"/>
              </a:ext>
            </a:extLst>
          </p:cNvPr>
          <p:cNvSpPr txBox="1">
            <a:spLocks/>
          </p:cNvSpPr>
          <p:nvPr/>
        </p:nvSpPr>
        <p:spPr>
          <a:xfrm>
            <a:off x="646111" y="1057653"/>
            <a:ext cx="10899778" cy="5336669"/>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1pPr>
            <a:lvl2pPr marL="914400" marR="0" lvl="1" indent="-342900" algn="l" rtl="0">
              <a:lnSpc>
                <a:spcPct val="100000"/>
              </a:lnSpc>
              <a:spcBef>
                <a:spcPts val="1000"/>
              </a:spcBef>
              <a:spcAft>
                <a:spcPts val="0"/>
              </a:spcAft>
              <a:buClr>
                <a:schemeClr val="lt1"/>
              </a:buClr>
              <a:buSzPts val="1800"/>
              <a:buFont typeface="Arial"/>
              <a:buChar char="•"/>
              <a:defRPr sz="1600" b="0" i="0" u="none" strike="noStrike" cap="none">
                <a:solidFill>
                  <a:schemeClr val="lt1"/>
                </a:solidFill>
                <a:latin typeface="Calibri"/>
                <a:ea typeface="Calibri"/>
                <a:cs typeface="Calibri"/>
                <a:sym typeface="Calibri"/>
              </a:defRPr>
            </a:lvl2pPr>
            <a:lvl3pPr marL="1371600" marR="0" lvl="2" indent="-342900" algn="l" rtl="0">
              <a:lnSpc>
                <a:spcPct val="100000"/>
              </a:lnSpc>
              <a:spcBef>
                <a:spcPts val="1000"/>
              </a:spcBef>
              <a:spcAft>
                <a:spcPts val="0"/>
              </a:spcAft>
              <a:buClr>
                <a:schemeClr val="lt1"/>
              </a:buClr>
              <a:buSzPts val="1800"/>
              <a:buFont typeface="Arial"/>
              <a:buChar char="•"/>
              <a:defRPr sz="1400" b="0" i="0" u="none" strike="noStrike" cap="none">
                <a:solidFill>
                  <a:schemeClr val="lt1"/>
                </a:solidFill>
                <a:latin typeface="Calibri"/>
                <a:ea typeface="Calibri"/>
                <a:cs typeface="Calibri"/>
                <a:sym typeface="Calibri"/>
              </a:defRPr>
            </a:lvl3pPr>
            <a:lvl4pPr marL="1828800" marR="0" lvl="3"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4pPr>
            <a:lvl5pPr marL="2286000" marR="0" lvl="4"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5pPr>
            <a:lvl6pPr marL="2743200" marR="0" lvl="5"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6pPr>
            <a:lvl7pPr marL="3200400" marR="0" lvl="6"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7pPr>
            <a:lvl8pPr marL="3657600" marR="0" lvl="7"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8pPr>
            <a:lvl9pPr marL="4114800" marR="0" lvl="8" indent="-342900" algn="l" rtl="0">
              <a:lnSpc>
                <a:spcPct val="100000"/>
              </a:lnSpc>
              <a:spcBef>
                <a:spcPts val="1000"/>
              </a:spcBef>
              <a:spcAft>
                <a:spcPts val="100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9pPr>
          </a:lstStyle>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r>
              <a:rPr kumimoji="0" lang="en-US" sz="2800" b="0" i="0" u="none" strike="noStrike" kern="0" cap="none" spc="0" normalizeH="0" baseline="0" noProof="0">
                <a:ln>
                  <a:noFill/>
                </a:ln>
                <a:solidFill>
                  <a:srgbClr val="477BD1"/>
                </a:solidFill>
                <a:effectLst/>
                <a:uLnTx/>
                <a:uFillTx/>
                <a:latin typeface="Century Gothic"/>
                <a:ea typeface="Century Gothic"/>
                <a:cs typeface="Century Gothic"/>
                <a:sym typeface="Century Gothic"/>
              </a:rPr>
              <a:t>INFLIGHT CONSIDERATIONS FOR NEW-ONSET AUB</a:t>
            </a:r>
            <a:endParaRPr kumimoji="0" lang="en-US" sz="2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a:p>
            <a:pPr marL="285750" marR="0" lvl="0" indent="-285750" algn="l" defTabSz="914400" rtl="0" eaLnBrk="1" fontAlgn="auto" latinLnBrk="0" hangingPunct="1">
              <a:lnSpc>
                <a:spcPct val="90000"/>
              </a:lnSpc>
              <a:spcBef>
                <a:spcPts val="1000"/>
              </a:spcBef>
              <a:spcAft>
                <a:spcPts val="0"/>
              </a:spcAft>
              <a:buClr>
                <a:srgbClr val="FFFFFF"/>
              </a:buClr>
              <a:buSzPts val="2800"/>
              <a:buFont typeface="Arial"/>
              <a:buChar char="•"/>
              <a:tabLst/>
              <a:defRPr/>
            </a:pPr>
            <a:r>
              <a:rPr kumimoji="0" lang="en-US" sz="28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Hormonal treatments:</a:t>
            </a:r>
            <a:endParaRPr kumimoji="0" lang="en-US" sz="1800" b="0" i="0" u="none" strike="noStrike" kern="0" cap="none" spc="0" normalizeH="0" baseline="0" noProof="0">
              <a:ln>
                <a:noFill/>
              </a:ln>
              <a:solidFill>
                <a:srgbClr val="FFFFFF"/>
              </a:solidFill>
              <a:effectLst/>
              <a:uLnTx/>
              <a:uFillTx/>
              <a:latin typeface="Calibri"/>
              <a:cs typeface="Calibri"/>
              <a:sym typeface="Calibri"/>
            </a:endParaRPr>
          </a:p>
          <a:p>
            <a:pPr marL="742950" marR="0" lvl="1" indent="-285750" algn="l" defTabSz="914400" rtl="0" eaLnBrk="1" fontAlgn="auto" latinLnBrk="0" hangingPunct="1">
              <a:lnSpc>
                <a:spcPct val="90000"/>
              </a:lnSpc>
              <a:spcBef>
                <a:spcPts val="1000"/>
              </a:spcBef>
              <a:spcAft>
                <a:spcPts val="0"/>
              </a:spcAft>
              <a:buClr>
                <a:srgbClr val="FFFFFF"/>
              </a:buClr>
              <a:buSzPts val="2400"/>
              <a:buFont typeface="Arial"/>
              <a:buChar char="•"/>
              <a:tabLst/>
              <a:defRPr/>
            </a:pPr>
            <a:r>
              <a:rPr kumimoji="0" lang="en-US" sz="24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Continue LNG IUD or current CHC</a:t>
            </a:r>
            <a:endParaRPr kumimoji="0" lang="en-US" sz="1600" b="0" i="0" u="none" strike="noStrike" kern="0" cap="none" spc="0" normalizeH="0" baseline="0" noProof="0">
              <a:ln>
                <a:noFill/>
              </a:ln>
              <a:solidFill>
                <a:srgbClr val="FFFFFF"/>
              </a:solidFill>
              <a:effectLst/>
              <a:uLnTx/>
              <a:uFillTx/>
              <a:latin typeface="Calibri"/>
              <a:cs typeface="Calibri"/>
              <a:sym typeface="Calibri"/>
            </a:endParaRPr>
          </a:p>
          <a:p>
            <a:pPr marL="742950" marR="0" lvl="1" indent="-285750" algn="l" defTabSz="914400" rtl="0" eaLnBrk="1" fontAlgn="auto" latinLnBrk="0" hangingPunct="1">
              <a:lnSpc>
                <a:spcPct val="90000"/>
              </a:lnSpc>
              <a:spcBef>
                <a:spcPts val="1000"/>
              </a:spcBef>
              <a:spcAft>
                <a:spcPts val="0"/>
              </a:spcAft>
              <a:buClr>
                <a:srgbClr val="FFFFFF"/>
              </a:buClr>
              <a:buSzPts val="2400"/>
              <a:buFont typeface="Arial"/>
              <a:buChar char="•"/>
              <a:tabLst/>
              <a:defRPr/>
            </a:pPr>
            <a:r>
              <a:rPr kumimoji="0" lang="en-US" sz="24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Consider adding a burst taper of CHCs</a:t>
            </a:r>
            <a:endParaRPr kumimoji="0" lang="en-US" sz="1600" b="0" i="0" u="none" strike="noStrike" kern="0" cap="none" spc="0" normalizeH="0" baseline="0" noProof="0">
              <a:ln>
                <a:noFill/>
              </a:ln>
              <a:solidFill>
                <a:srgbClr val="FFFFFF"/>
              </a:solidFill>
              <a:effectLst/>
              <a:uLnTx/>
              <a:uFillTx/>
              <a:latin typeface="Calibri"/>
              <a:cs typeface="Calibri"/>
              <a:sym typeface="Calibri"/>
            </a:endParaRPr>
          </a:p>
          <a:p>
            <a:pPr marL="742950" marR="0" lvl="1" indent="-285750" algn="l" defTabSz="914400" rtl="0" eaLnBrk="1" fontAlgn="auto" latinLnBrk="0" hangingPunct="1">
              <a:lnSpc>
                <a:spcPct val="90000"/>
              </a:lnSpc>
              <a:spcBef>
                <a:spcPts val="1000"/>
              </a:spcBef>
              <a:spcAft>
                <a:spcPts val="0"/>
              </a:spcAft>
              <a:buClr>
                <a:srgbClr val="FFFFFF"/>
              </a:buClr>
              <a:buSzPts val="2400"/>
              <a:buFont typeface="Arial"/>
              <a:buChar char="•"/>
              <a:tabLst/>
              <a:defRPr/>
            </a:pPr>
            <a:r>
              <a:rPr kumimoji="0" lang="en-US" sz="24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GnRH agonists/antagonists</a:t>
            </a:r>
            <a:endParaRPr kumimoji="0" lang="en-US" sz="1600" b="0" i="0" u="none" strike="noStrike" kern="0" cap="none" spc="0" normalizeH="0" baseline="0" noProof="0">
              <a:ln>
                <a:noFill/>
              </a:ln>
              <a:solidFill>
                <a:srgbClr val="FFFFFF"/>
              </a:solidFill>
              <a:effectLst/>
              <a:uLnTx/>
              <a:uFillTx/>
              <a:latin typeface="Calibri"/>
              <a:cs typeface="Calibri"/>
              <a:sym typeface="Calibri"/>
            </a:endParaRPr>
          </a:p>
          <a:p>
            <a:pPr marL="285750" marR="0" lvl="0" indent="-285750" algn="l" defTabSz="914400" rtl="0" eaLnBrk="1" fontAlgn="auto" latinLnBrk="0" hangingPunct="1">
              <a:lnSpc>
                <a:spcPct val="90000"/>
              </a:lnSpc>
              <a:spcBef>
                <a:spcPts val="1000"/>
              </a:spcBef>
              <a:spcAft>
                <a:spcPts val="0"/>
              </a:spcAft>
              <a:buClr>
                <a:srgbClr val="FFFFFF"/>
              </a:buClr>
              <a:buSzPts val="2800"/>
              <a:buFont typeface="Arial"/>
              <a:buChar char="•"/>
              <a:tabLst/>
              <a:defRPr/>
            </a:pPr>
            <a:r>
              <a:rPr kumimoji="0" lang="en-US" sz="28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Nonhormonal treatments:</a:t>
            </a:r>
            <a:endParaRPr kumimoji="0" lang="en-US" sz="1800" b="0" i="0" u="none" strike="noStrike" kern="0" cap="none" spc="0" normalizeH="0" baseline="0" noProof="0">
              <a:ln>
                <a:noFill/>
              </a:ln>
              <a:solidFill>
                <a:srgbClr val="FFFFFF"/>
              </a:solidFill>
              <a:effectLst/>
              <a:uLnTx/>
              <a:uFillTx/>
              <a:latin typeface="Calibri"/>
              <a:cs typeface="Calibri"/>
              <a:sym typeface="Calibri"/>
            </a:endParaRPr>
          </a:p>
          <a:p>
            <a:pPr marL="742950" marR="0" lvl="1" indent="-285750" algn="l" defTabSz="914400" rtl="0" eaLnBrk="1" fontAlgn="auto" latinLnBrk="0" hangingPunct="1">
              <a:lnSpc>
                <a:spcPct val="90000"/>
              </a:lnSpc>
              <a:spcBef>
                <a:spcPts val="1000"/>
              </a:spcBef>
              <a:spcAft>
                <a:spcPts val="0"/>
              </a:spcAft>
              <a:buClr>
                <a:srgbClr val="FFFFFF"/>
              </a:buClr>
              <a:buSzPts val="2400"/>
              <a:buFont typeface="Arial"/>
              <a:buChar char="•"/>
              <a:tabLst/>
              <a:defRPr/>
            </a:pPr>
            <a:r>
              <a:rPr kumimoji="0" lang="en-US" sz="2400" b="0" i="0" u="none" strike="noStrike" kern="0" cap="none" spc="0" normalizeH="0" baseline="0" noProof="0">
                <a:ln>
                  <a:noFill/>
                </a:ln>
                <a:solidFill>
                  <a:srgbClr val="C00000"/>
                </a:solidFill>
                <a:effectLst/>
                <a:uLnTx/>
                <a:uFillTx/>
                <a:latin typeface="Century Gothic"/>
                <a:ea typeface="Century Gothic"/>
                <a:cs typeface="Century Gothic"/>
                <a:sym typeface="Century Gothic"/>
              </a:rPr>
              <a:t>TXA</a:t>
            </a:r>
            <a:r>
              <a:rPr kumimoji="0" lang="en-US" sz="24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 prevents fibrin/clot degradation w/o increasing VTE risk</a:t>
            </a:r>
            <a:endParaRPr kumimoji="0" lang="en-US" sz="1600" b="0" i="0" u="none" strike="noStrike" kern="0" cap="none" spc="0" normalizeH="0" baseline="0" noProof="0">
              <a:ln>
                <a:noFill/>
              </a:ln>
              <a:solidFill>
                <a:srgbClr val="FFFFFF"/>
              </a:solidFill>
              <a:effectLst/>
              <a:uLnTx/>
              <a:uFillTx/>
              <a:latin typeface="Calibri"/>
              <a:cs typeface="Calibri"/>
              <a:sym typeface="Calibri"/>
            </a:endParaRPr>
          </a:p>
          <a:p>
            <a:pPr marL="742950" marR="0" lvl="1" indent="-285750" algn="l" defTabSz="914400" rtl="0" eaLnBrk="1" fontAlgn="auto" latinLnBrk="0" hangingPunct="1">
              <a:lnSpc>
                <a:spcPct val="90000"/>
              </a:lnSpc>
              <a:spcBef>
                <a:spcPts val="1000"/>
              </a:spcBef>
              <a:spcAft>
                <a:spcPts val="0"/>
              </a:spcAft>
              <a:buClr>
                <a:srgbClr val="FFFFFF"/>
              </a:buClr>
              <a:buSzPts val="2400"/>
              <a:buFont typeface="Arial"/>
              <a:buChar char="•"/>
              <a:tabLst/>
              <a:defRPr/>
            </a:pPr>
            <a:r>
              <a:rPr kumimoji="0" lang="en-US" sz="2400" b="0" i="0" u="none" strike="noStrike" kern="0" cap="none" spc="0" normalizeH="0" baseline="0" noProof="0">
                <a:ln>
                  <a:noFill/>
                </a:ln>
                <a:solidFill>
                  <a:srgbClr val="C00000"/>
                </a:solidFill>
                <a:effectLst/>
                <a:uLnTx/>
                <a:uFillTx/>
                <a:latin typeface="Century Gothic"/>
                <a:ea typeface="Century Gothic"/>
                <a:cs typeface="Century Gothic"/>
                <a:sym typeface="Century Gothic"/>
              </a:rPr>
              <a:t>NSAIDs</a:t>
            </a:r>
            <a:r>
              <a:rPr kumimoji="0" lang="en-US" sz="24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 shown to decrease duration and volume of menses</a:t>
            </a:r>
            <a:endParaRPr kumimoji="0" lang="en-US" sz="1600" b="0" i="0" u="none" strike="noStrike" kern="0" cap="none" spc="0" normalizeH="0" baseline="0" noProof="0">
              <a:ln>
                <a:noFill/>
              </a:ln>
              <a:solidFill>
                <a:srgbClr val="FFFFFF"/>
              </a:solidFill>
              <a:effectLst/>
              <a:uLnTx/>
              <a:uFillTx/>
              <a:latin typeface="Calibri"/>
              <a:cs typeface="Calibri"/>
              <a:sym typeface="Calibri"/>
            </a:endParaRPr>
          </a:p>
          <a:p>
            <a:pPr marL="742950" marR="0" lvl="1" indent="-285750" algn="l" defTabSz="914400" rtl="0" eaLnBrk="1" fontAlgn="auto" latinLnBrk="0" hangingPunct="1">
              <a:lnSpc>
                <a:spcPct val="90000"/>
              </a:lnSpc>
              <a:spcBef>
                <a:spcPts val="1000"/>
              </a:spcBef>
              <a:spcAft>
                <a:spcPts val="0"/>
              </a:spcAft>
              <a:buClr>
                <a:srgbClr val="FFFFFF"/>
              </a:buClr>
              <a:buSzPts val="2400"/>
              <a:buFont typeface="Arial"/>
              <a:buChar char="•"/>
              <a:tabLst/>
              <a:defRPr/>
            </a:pPr>
            <a:r>
              <a:rPr kumimoji="0" lang="en-US" sz="2400" b="0" i="0" u="none" strike="noStrike" kern="0" cap="none" spc="0" normalizeH="0" baseline="0" noProof="0">
                <a:ln>
                  <a:noFill/>
                </a:ln>
                <a:solidFill>
                  <a:srgbClr val="C00000"/>
                </a:solidFill>
                <a:effectLst/>
                <a:uLnTx/>
                <a:uFillTx/>
                <a:latin typeface="Century Gothic"/>
                <a:ea typeface="Century Gothic"/>
                <a:cs typeface="Century Gothic"/>
                <a:sym typeface="Century Gothic"/>
              </a:rPr>
              <a:t>Doxycycline</a:t>
            </a:r>
            <a:r>
              <a:rPr kumimoji="0" lang="en-US" sz="24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 low risk adjunctive medication to hormonal modalities</a:t>
            </a:r>
            <a:endParaRPr kumimoji="0" lang="en-US" sz="1600" b="0" i="0" u="none" strike="noStrike" kern="0" cap="none" spc="0" normalizeH="0" baseline="0" noProof="0">
              <a:ln>
                <a:noFill/>
              </a:ln>
              <a:solidFill>
                <a:srgbClr val="FFFFFF"/>
              </a:solidFill>
              <a:effectLst/>
              <a:uLnTx/>
              <a:uFillTx/>
              <a:latin typeface="Calibri"/>
              <a:cs typeface="Calibri"/>
              <a:sym typeface="Calibri"/>
            </a:endParaRPr>
          </a:p>
          <a:p>
            <a:pPr marL="285750" marR="0" lvl="0" indent="-285750" algn="l" defTabSz="914400" rtl="0" eaLnBrk="1" fontAlgn="auto" latinLnBrk="0" hangingPunct="1">
              <a:lnSpc>
                <a:spcPct val="90000"/>
              </a:lnSpc>
              <a:spcBef>
                <a:spcPts val="1000"/>
              </a:spcBef>
              <a:spcAft>
                <a:spcPts val="0"/>
              </a:spcAft>
              <a:buClr>
                <a:srgbClr val="FFFFFF"/>
              </a:buClr>
              <a:buSzPts val="2800"/>
              <a:buFont typeface="Arial"/>
              <a:buChar char="•"/>
              <a:tabLst/>
              <a:defRPr/>
            </a:pPr>
            <a:r>
              <a:rPr kumimoji="0" lang="en-US" sz="28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Extreme scenarios</a:t>
            </a:r>
            <a:endParaRPr kumimoji="0" lang="en-US" sz="1800" b="0" i="0" u="none" strike="noStrike" kern="0" cap="none" spc="0" normalizeH="0" baseline="0" noProof="0">
              <a:ln>
                <a:noFill/>
              </a:ln>
              <a:solidFill>
                <a:srgbClr val="FFFFFF"/>
              </a:solidFill>
              <a:effectLst/>
              <a:uLnTx/>
              <a:uFillTx/>
              <a:latin typeface="Calibri"/>
              <a:cs typeface="Calibri"/>
              <a:sym typeface="Calibri"/>
            </a:endParaRPr>
          </a:p>
          <a:p>
            <a:pPr marL="742950" marR="0" lvl="1" indent="-285750" algn="l" defTabSz="914400" rtl="0" eaLnBrk="1" fontAlgn="auto" latinLnBrk="0" hangingPunct="1">
              <a:lnSpc>
                <a:spcPct val="90000"/>
              </a:lnSpc>
              <a:spcBef>
                <a:spcPts val="1000"/>
              </a:spcBef>
              <a:spcAft>
                <a:spcPts val="0"/>
              </a:spcAft>
              <a:buClr>
                <a:srgbClr val="FFFFFF"/>
              </a:buClr>
              <a:buSzPts val="2600"/>
              <a:buFont typeface="Arial"/>
              <a:buChar char="•"/>
              <a:tabLst/>
              <a:defRPr/>
            </a:pPr>
            <a:r>
              <a:rPr kumimoji="0" lang="en-US" sz="26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IV Fluids, uterovaginal tamponade</a:t>
            </a:r>
            <a:endParaRPr kumimoji="0" lang="en-US" sz="1600" b="0" i="0" u="none" strike="noStrike" kern="0" cap="none" spc="0" normalizeH="0" baseline="0" noProof="0" dirty="0">
              <a:ln>
                <a:noFill/>
              </a:ln>
              <a:solidFill>
                <a:srgbClr val="FFFFFF"/>
              </a:solidFill>
              <a:effectLst/>
              <a:uLnTx/>
              <a:uFillTx/>
              <a:latin typeface="Calibri"/>
              <a:cs typeface="Calibri"/>
              <a:sym typeface="Calibri"/>
            </a:endParaRPr>
          </a:p>
        </p:txBody>
      </p:sp>
    </p:spTree>
    <p:extLst>
      <p:ext uri="{BB962C8B-B14F-4D97-AF65-F5344CB8AC3E}">
        <p14:creationId xmlns:p14="http://schemas.microsoft.com/office/powerpoint/2010/main" val="115511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2FAC5983-AECC-4DE4-9907-C694C82E70AA}"/>
              </a:ext>
            </a:extLst>
          </p:cNvPr>
          <p:cNvSpPr>
            <a:spLocks noGrp="1"/>
          </p:cNvSpPr>
          <p:nvPr>
            <p:ph type="title"/>
          </p:nvPr>
        </p:nvSpPr>
        <p:spPr>
          <a:xfrm>
            <a:off x="342900" y="152400"/>
            <a:ext cx="10325100" cy="609600"/>
          </a:xfrm>
        </p:spPr>
        <p:txBody>
          <a:bodyPr/>
          <a:lstStyle/>
          <a:p>
            <a:r>
              <a:rPr lang="en-US" sz="4400" b="0" dirty="0">
                <a:solidFill>
                  <a:srgbClr val="FFFFFF"/>
                </a:solidFill>
                <a:latin typeface="Century Gothic"/>
                <a:ea typeface="Century Gothic"/>
                <a:cs typeface="Century Gothic"/>
                <a:sym typeface="Century Gothic"/>
              </a:rPr>
              <a:t>ANEMIA/IRON DEFICIENCY</a:t>
            </a:r>
            <a:endParaRPr lang="en-US" dirty="0"/>
          </a:p>
        </p:txBody>
      </p:sp>
      <p:sp>
        <p:nvSpPr>
          <p:cNvPr id="7" name="Google Shape;165;p8">
            <a:extLst>
              <a:ext uri="{FF2B5EF4-FFF2-40B4-BE49-F238E27FC236}">
                <a16:creationId xmlns:a16="http://schemas.microsoft.com/office/drawing/2014/main" id="{7CE8E6BC-1F94-4D93-B236-389ED57FE5EB}"/>
              </a:ext>
            </a:extLst>
          </p:cNvPr>
          <p:cNvSpPr txBox="1">
            <a:spLocks/>
          </p:cNvSpPr>
          <p:nvPr/>
        </p:nvSpPr>
        <p:spPr>
          <a:xfrm>
            <a:off x="535178" y="976604"/>
            <a:ext cx="7705226" cy="5638800"/>
          </a:xfrm>
          <a:prstGeom prst="rect">
            <a:avLst/>
          </a:prstGeom>
          <a:noFill/>
          <a:ln>
            <a:noFill/>
          </a:ln>
        </p:spPr>
        <p:txBody>
          <a:bodyPr spcFirstLastPara="1" wrap="square" lIns="91425" tIns="45700" rIns="91425" bIns="45700" anchor="t" anchorCtr="0">
            <a:normAutofit fontScale="85000" lnSpcReduction="20000"/>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1pPr>
            <a:lvl2pPr marL="914400" marR="0" lvl="1" indent="-342900" algn="l" rtl="0">
              <a:lnSpc>
                <a:spcPct val="100000"/>
              </a:lnSpc>
              <a:spcBef>
                <a:spcPts val="1000"/>
              </a:spcBef>
              <a:spcAft>
                <a:spcPts val="0"/>
              </a:spcAft>
              <a:buClr>
                <a:schemeClr val="lt1"/>
              </a:buClr>
              <a:buSzPts val="1800"/>
              <a:buFont typeface="Arial"/>
              <a:buChar char="•"/>
              <a:defRPr sz="1600" b="0" i="0" u="none" strike="noStrike" cap="none">
                <a:solidFill>
                  <a:schemeClr val="lt1"/>
                </a:solidFill>
                <a:latin typeface="Calibri"/>
                <a:ea typeface="Calibri"/>
                <a:cs typeface="Calibri"/>
                <a:sym typeface="Calibri"/>
              </a:defRPr>
            </a:lvl2pPr>
            <a:lvl3pPr marL="1371600" marR="0" lvl="2" indent="-342900" algn="l" rtl="0">
              <a:lnSpc>
                <a:spcPct val="100000"/>
              </a:lnSpc>
              <a:spcBef>
                <a:spcPts val="1000"/>
              </a:spcBef>
              <a:spcAft>
                <a:spcPts val="0"/>
              </a:spcAft>
              <a:buClr>
                <a:schemeClr val="lt1"/>
              </a:buClr>
              <a:buSzPts val="1800"/>
              <a:buFont typeface="Arial"/>
              <a:buChar char="•"/>
              <a:defRPr sz="1400" b="0" i="0" u="none" strike="noStrike" cap="none">
                <a:solidFill>
                  <a:schemeClr val="lt1"/>
                </a:solidFill>
                <a:latin typeface="Calibri"/>
                <a:ea typeface="Calibri"/>
                <a:cs typeface="Calibri"/>
                <a:sym typeface="Calibri"/>
              </a:defRPr>
            </a:lvl3pPr>
            <a:lvl4pPr marL="1828800" marR="0" lvl="3"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4pPr>
            <a:lvl5pPr marL="2286000" marR="0" lvl="4"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5pPr>
            <a:lvl6pPr marL="2743200" marR="0" lvl="5"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6pPr>
            <a:lvl7pPr marL="3200400" marR="0" lvl="6"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7pPr>
            <a:lvl8pPr marL="3657600" marR="0" lvl="7"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8pPr>
            <a:lvl9pPr marL="4114800" marR="0" lvl="8" indent="-342900" algn="l" rtl="0">
              <a:lnSpc>
                <a:spcPct val="100000"/>
              </a:lnSpc>
              <a:spcBef>
                <a:spcPts val="1000"/>
              </a:spcBef>
              <a:spcAft>
                <a:spcPts val="100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9pPr>
          </a:lstStyle>
          <a:p>
            <a:pPr marL="0" marR="0" lvl="0" indent="0" algn="l" defTabSz="914400" rtl="0" eaLnBrk="1" fontAlgn="auto" latinLnBrk="0" hangingPunct="1">
              <a:lnSpc>
                <a:spcPct val="120000"/>
              </a:lnSpc>
              <a:spcBef>
                <a:spcPts val="0"/>
              </a:spcBef>
              <a:spcAft>
                <a:spcPts val="0"/>
              </a:spcAft>
              <a:buClr>
                <a:srgbClr val="FFFFFF"/>
              </a:buClr>
              <a:buSzPts val="1800"/>
              <a:buFont typeface="Arial"/>
              <a:buNone/>
              <a:tabLst/>
              <a:defRPr/>
            </a:pPr>
            <a:r>
              <a:rPr kumimoji="0" lang="en-US" sz="2400" b="0" i="0" u="none" strike="noStrike" kern="0" cap="none" spc="0" normalizeH="0" baseline="0" noProof="0">
                <a:ln>
                  <a:noFill/>
                </a:ln>
                <a:solidFill>
                  <a:srgbClr val="477BD1"/>
                </a:solidFill>
                <a:effectLst/>
                <a:uLnTx/>
                <a:uFillTx/>
                <a:latin typeface="Century Gothic"/>
                <a:ea typeface="Century Gothic"/>
                <a:cs typeface="Century Gothic"/>
                <a:sym typeface="Century Gothic"/>
              </a:rPr>
              <a:t>PREFLIGHT CONSIDERATIONS</a:t>
            </a:r>
            <a:endParaRPr kumimoji="0" lang="en-US" sz="2400" b="0" i="0" u="none" strike="noStrike" kern="0" cap="none" spc="0" normalizeH="0" baseline="0" noProof="0">
              <a:ln>
                <a:noFill/>
              </a:ln>
              <a:solidFill>
                <a:srgbClr val="FFFFFF"/>
              </a:solidFill>
              <a:effectLst/>
              <a:uLnTx/>
              <a:uFillTx/>
              <a:latin typeface="Century Gothic" panose="020B0502020202020204" pitchFamily="34" charset="0"/>
              <a:cs typeface="Calibri"/>
              <a:sym typeface="Calibri"/>
            </a:endParaRPr>
          </a:p>
          <a:p>
            <a:pPr marL="228600" marR="0" lvl="0" indent="-234950" algn="l" defTabSz="914400" rtl="0" eaLnBrk="1" fontAlgn="auto" latinLnBrk="0" hangingPunct="1">
              <a:lnSpc>
                <a:spcPct val="120000"/>
              </a:lnSpc>
              <a:spcBef>
                <a:spcPts val="0"/>
              </a:spcBef>
              <a:spcAft>
                <a:spcPts val="0"/>
              </a:spcAft>
              <a:buClr>
                <a:srgbClr val="FFFFFF"/>
              </a:buClr>
              <a:buSzPts val="1800"/>
              <a:buFont typeface="Arial"/>
              <a:buChar char="•"/>
              <a:tabLst/>
              <a:defRPr/>
            </a:pPr>
            <a:r>
              <a:rPr kumimoji="0" lang="en-US" sz="2400" b="0" i="0" u="none" strike="noStrike" kern="0" cap="none" spc="0" normalizeH="0" baseline="0" noProof="0">
                <a:ln>
                  <a:noFill/>
                </a:ln>
                <a:solidFill>
                  <a:srgbClr val="FFFFFF"/>
                </a:solidFill>
                <a:effectLst/>
                <a:uLnTx/>
                <a:uFillTx/>
                <a:latin typeface="Century Gothic" panose="020B0502020202020204" pitchFamily="34" charset="0"/>
                <a:cs typeface="Calibri"/>
                <a:sym typeface="Calibri"/>
              </a:rPr>
              <a:t>Anemia incidence (independent of contraceptive use) in reproductive-aged women = 10.4%</a:t>
            </a:r>
            <a:endParaRPr kumimoji="0" lang="en-US" sz="3600" b="0" i="0" u="none" strike="noStrike" kern="0" cap="none" spc="0" normalizeH="0" baseline="0" noProof="0">
              <a:ln>
                <a:noFill/>
              </a:ln>
              <a:solidFill>
                <a:srgbClr val="FFFFFF"/>
              </a:solidFill>
              <a:effectLst/>
              <a:uLnTx/>
              <a:uFillTx/>
              <a:latin typeface="Century Gothic" panose="020B0502020202020204" pitchFamily="34" charset="0"/>
              <a:cs typeface="Calibri"/>
              <a:sym typeface="Calibri"/>
            </a:endParaRPr>
          </a:p>
          <a:p>
            <a:pPr marL="685800" marR="0" lvl="1" indent="-234950" algn="l" defTabSz="914400" rtl="0" eaLnBrk="1" fontAlgn="auto" latinLnBrk="0" hangingPunct="1">
              <a:lnSpc>
                <a:spcPct val="120000"/>
              </a:lnSpc>
              <a:spcBef>
                <a:spcPts val="500"/>
              </a:spcBef>
              <a:spcAft>
                <a:spcPts val="0"/>
              </a:spcAft>
              <a:buClr>
                <a:srgbClr val="FFFFFF"/>
              </a:buClr>
              <a:buSzPts val="1800"/>
              <a:buFont typeface="Arial"/>
              <a:buChar char="•"/>
              <a:tabLst/>
              <a:defRPr/>
            </a:pPr>
            <a:r>
              <a:rPr kumimoji="0" lang="en-US" sz="2400" b="0" i="0" u="none" strike="noStrike" kern="0" cap="none" spc="0" normalizeH="0" baseline="0" noProof="0">
                <a:ln>
                  <a:noFill/>
                </a:ln>
                <a:solidFill>
                  <a:srgbClr val="FFFFFF"/>
                </a:solidFill>
                <a:effectLst/>
                <a:uLnTx/>
                <a:uFillTx/>
                <a:latin typeface="Century Gothic" panose="020B0502020202020204" pitchFamily="34" charset="0"/>
                <a:cs typeface="Calibri"/>
                <a:sym typeface="Calibri"/>
              </a:rPr>
              <a:t>Defined by Hb &lt; 12 g · dL</a:t>
            </a:r>
            <a:r>
              <a:rPr kumimoji="0" lang="en-US" sz="2400" b="0" i="0" u="none" strike="noStrike" kern="0" cap="none" spc="0" normalizeH="0" baseline="30000" noProof="0">
                <a:ln>
                  <a:noFill/>
                </a:ln>
                <a:solidFill>
                  <a:srgbClr val="FFFFFF"/>
                </a:solidFill>
                <a:effectLst/>
                <a:uLnTx/>
                <a:uFillTx/>
                <a:latin typeface="Century Gothic" panose="020B0502020202020204" pitchFamily="34" charset="0"/>
                <a:cs typeface="Calibri"/>
                <a:sym typeface="Calibri"/>
              </a:rPr>
              <a:t>-1</a:t>
            </a:r>
            <a:endParaRPr kumimoji="0" lang="en-US" sz="3200" b="0" i="0" u="none" strike="noStrike" kern="0" cap="none" spc="0" normalizeH="0" baseline="0" noProof="0">
              <a:ln>
                <a:noFill/>
              </a:ln>
              <a:solidFill>
                <a:srgbClr val="FFFFFF"/>
              </a:solidFill>
              <a:effectLst/>
              <a:uLnTx/>
              <a:uFillTx/>
              <a:latin typeface="Century Gothic" panose="020B0502020202020204" pitchFamily="34" charset="0"/>
              <a:cs typeface="Calibri"/>
              <a:sym typeface="Calibri"/>
            </a:endParaRPr>
          </a:p>
          <a:p>
            <a:pPr marL="685800" marR="0" lvl="1" indent="-234950" algn="l" defTabSz="914400" rtl="0" eaLnBrk="1" fontAlgn="auto" latinLnBrk="0" hangingPunct="1">
              <a:lnSpc>
                <a:spcPct val="120000"/>
              </a:lnSpc>
              <a:spcBef>
                <a:spcPts val="500"/>
              </a:spcBef>
              <a:spcAft>
                <a:spcPts val="0"/>
              </a:spcAft>
              <a:buClr>
                <a:srgbClr val="FFFFFF"/>
              </a:buClr>
              <a:buSzPts val="1800"/>
              <a:buFont typeface="Arial"/>
              <a:buChar char="•"/>
              <a:tabLst/>
              <a:defRPr/>
            </a:pPr>
            <a:r>
              <a:rPr kumimoji="0" lang="en-US" sz="2400" b="0" i="0" u="none" strike="noStrike" kern="0" cap="none" spc="0" normalizeH="0" baseline="0" noProof="0">
                <a:ln>
                  <a:noFill/>
                </a:ln>
                <a:solidFill>
                  <a:srgbClr val="FFFFFF"/>
                </a:solidFill>
                <a:effectLst/>
                <a:uLnTx/>
                <a:uFillTx/>
                <a:latin typeface="Century Gothic" panose="020B0502020202020204" pitchFamily="34" charset="0"/>
                <a:cs typeface="Calibri"/>
                <a:sym typeface="Calibri"/>
              </a:rPr>
              <a:t>Iron deficiency: MCV &lt; 80 fL, ferritin &lt;40 mg · L</a:t>
            </a:r>
            <a:r>
              <a:rPr kumimoji="0" lang="en-US" sz="2400" b="0" i="0" u="none" strike="noStrike" kern="0" cap="none" spc="0" normalizeH="0" baseline="30000" noProof="0">
                <a:ln>
                  <a:noFill/>
                </a:ln>
                <a:solidFill>
                  <a:srgbClr val="FFFFFF"/>
                </a:solidFill>
                <a:effectLst/>
                <a:uLnTx/>
                <a:uFillTx/>
                <a:latin typeface="Century Gothic" panose="020B0502020202020204" pitchFamily="34" charset="0"/>
                <a:cs typeface="Calibri"/>
                <a:sym typeface="Calibri"/>
              </a:rPr>
              <a:t>-1</a:t>
            </a:r>
            <a:r>
              <a:rPr kumimoji="0" lang="en-US" sz="2400" b="0" i="0" u="none" strike="noStrike" kern="0" cap="none" spc="0" normalizeH="0" baseline="0" noProof="0">
                <a:ln>
                  <a:noFill/>
                </a:ln>
                <a:solidFill>
                  <a:srgbClr val="FFFFFF"/>
                </a:solidFill>
                <a:effectLst/>
                <a:uLnTx/>
                <a:uFillTx/>
                <a:latin typeface="Century Gothic" panose="020B0502020202020204" pitchFamily="34" charset="0"/>
                <a:cs typeface="Calibri"/>
                <a:sym typeface="Calibri"/>
              </a:rPr>
              <a:t> </a:t>
            </a:r>
            <a:endParaRPr kumimoji="0" lang="en-US" sz="3200" b="0" i="0" u="none" strike="noStrike" kern="0" cap="none" spc="0" normalizeH="0" baseline="0" noProof="0">
              <a:ln>
                <a:noFill/>
              </a:ln>
              <a:solidFill>
                <a:srgbClr val="FFFFFF"/>
              </a:solidFill>
              <a:effectLst/>
              <a:uLnTx/>
              <a:uFillTx/>
              <a:latin typeface="Century Gothic" panose="020B0502020202020204" pitchFamily="34" charset="0"/>
              <a:cs typeface="Calibri"/>
              <a:sym typeface="Calibri"/>
            </a:endParaRPr>
          </a:p>
          <a:p>
            <a:pPr marL="1143000" marR="0" lvl="2" indent="-234950" algn="l" defTabSz="914400" rtl="0" eaLnBrk="1" fontAlgn="auto" latinLnBrk="0" hangingPunct="1">
              <a:lnSpc>
                <a:spcPct val="120000"/>
              </a:lnSpc>
              <a:spcBef>
                <a:spcPts val="500"/>
              </a:spcBef>
              <a:spcAft>
                <a:spcPts val="0"/>
              </a:spcAft>
              <a:buClr>
                <a:srgbClr val="FFFFFF"/>
              </a:buClr>
              <a:buSzPts val="1800"/>
              <a:buFont typeface="Arial"/>
              <a:buChar char="•"/>
              <a:tabLst/>
              <a:defRPr/>
            </a:pPr>
            <a:r>
              <a:rPr kumimoji="0" lang="en-US" sz="2400" b="0" i="0" u="none" strike="noStrike" kern="0" cap="none" spc="0" normalizeH="0" baseline="0" noProof="0">
                <a:ln>
                  <a:noFill/>
                </a:ln>
                <a:solidFill>
                  <a:srgbClr val="FFFFFF"/>
                </a:solidFill>
                <a:effectLst/>
                <a:uLnTx/>
                <a:uFillTx/>
                <a:latin typeface="Century Gothic" panose="020B0502020202020204" pitchFamily="34" charset="0"/>
                <a:cs typeface="Calibri"/>
                <a:sym typeface="Calibri"/>
              </a:rPr>
              <a:t>In the absence of anemia, iron deficiency associated with:</a:t>
            </a:r>
            <a:endParaRPr kumimoji="0" lang="en-US" sz="2800" b="0" i="0" u="none" strike="noStrike" kern="0" cap="none" spc="0" normalizeH="0" baseline="0" noProof="0">
              <a:ln>
                <a:noFill/>
              </a:ln>
              <a:solidFill>
                <a:srgbClr val="FFFFFF"/>
              </a:solidFill>
              <a:effectLst/>
              <a:uLnTx/>
              <a:uFillTx/>
              <a:latin typeface="Century Gothic" panose="020B0502020202020204" pitchFamily="34" charset="0"/>
              <a:cs typeface="Calibri"/>
              <a:sym typeface="Calibri"/>
            </a:endParaRPr>
          </a:p>
          <a:p>
            <a:pPr marL="1600200" marR="0" lvl="3" indent="-234950" algn="l" defTabSz="914400" rtl="0" eaLnBrk="1" fontAlgn="auto" latinLnBrk="0" hangingPunct="1">
              <a:lnSpc>
                <a:spcPct val="120000"/>
              </a:lnSpc>
              <a:spcBef>
                <a:spcPts val="500"/>
              </a:spcBef>
              <a:spcAft>
                <a:spcPts val="0"/>
              </a:spcAft>
              <a:buClr>
                <a:srgbClr val="FFFFFF"/>
              </a:buClr>
              <a:buSzPts val="1800"/>
              <a:buFont typeface="Arial"/>
              <a:buChar char="•"/>
              <a:tabLst/>
              <a:defRPr/>
            </a:pPr>
            <a:r>
              <a:rPr kumimoji="0" lang="en-US" sz="1600" b="0" i="0" u="none" strike="noStrike" kern="0" cap="none" spc="0" normalizeH="0" baseline="0" noProof="0">
                <a:ln>
                  <a:noFill/>
                </a:ln>
                <a:solidFill>
                  <a:srgbClr val="FFFFFF"/>
                </a:solidFill>
                <a:effectLst/>
                <a:uLnTx/>
                <a:uFillTx/>
                <a:latin typeface="Century Gothic" panose="020B0502020202020204" pitchFamily="34" charset="0"/>
                <a:cs typeface="Calibri"/>
                <a:sym typeface="Calibri"/>
              </a:rPr>
              <a:t>Weakness</a:t>
            </a:r>
            <a:endParaRPr kumimoji="0" lang="en-US" sz="2400" b="0" i="0" u="none" strike="noStrike" kern="0" cap="none" spc="0" normalizeH="0" baseline="0" noProof="0">
              <a:ln>
                <a:noFill/>
              </a:ln>
              <a:solidFill>
                <a:srgbClr val="FFFFFF"/>
              </a:solidFill>
              <a:effectLst/>
              <a:uLnTx/>
              <a:uFillTx/>
              <a:latin typeface="Century Gothic" panose="020B0502020202020204" pitchFamily="34" charset="0"/>
              <a:cs typeface="Calibri"/>
              <a:sym typeface="Calibri"/>
            </a:endParaRPr>
          </a:p>
          <a:p>
            <a:pPr marL="1600200" marR="0" lvl="3" indent="-234950" algn="l" defTabSz="914400" rtl="0" eaLnBrk="1" fontAlgn="auto" latinLnBrk="0" hangingPunct="1">
              <a:lnSpc>
                <a:spcPct val="120000"/>
              </a:lnSpc>
              <a:spcBef>
                <a:spcPts val="500"/>
              </a:spcBef>
              <a:spcAft>
                <a:spcPts val="0"/>
              </a:spcAft>
              <a:buClr>
                <a:srgbClr val="FFFFFF"/>
              </a:buClr>
              <a:buSzPts val="1800"/>
              <a:buFont typeface="Arial"/>
              <a:buChar char="•"/>
              <a:tabLst/>
              <a:defRPr/>
            </a:pPr>
            <a:r>
              <a:rPr kumimoji="0" lang="en-US" sz="1600" b="0" i="0" u="none" strike="noStrike" kern="0" cap="none" spc="0" normalizeH="0" baseline="0" noProof="0">
                <a:ln>
                  <a:noFill/>
                </a:ln>
                <a:solidFill>
                  <a:srgbClr val="FFFFFF"/>
                </a:solidFill>
                <a:effectLst/>
                <a:uLnTx/>
                <a:uFillTx/>
                <a:latin typeface="Century Gothic" panose="020B0502020202020204" pitchFamily="34" charset="0"/>
                <a:cs typeface="Calibri"/>
                <a:sym typeface="Calibri"/>
              </a:rPr>
              <a:t>Fatigue</a:t>
            </a:r>
            <a:endParaRPr kumimoji="0" lang="en-US" sz="2400" b="0" i="0" u="none" strike="noStrike" kern="0" cap="none" spc="0" normalizeH="0" baseline="0" noProof="0">
              <a:ln>
                <a:noFill/>
              </a:ln>
              <a:solidFill>
                <a:srgbClr val="FFFFFF"/>
              </a:solidFill>
              <a:effectLst/>
              <a:uLnTx/>
              <a:uFillTx/>
              <a:latin typeface="Century Gothic" panose="020B0502020202020204" pitchFamily="34" charset="0"/>
              <a:cs typeface="Calibri"/>
              <a:sym typeface="Calibri"/>
            </a:endParaRPr>
          </a:p>
          <a:p>
            <a:pPr marL="1600200" marR="0" lvl="3" indent="-234950" algn="l" defTabSz="914400" rtl="0" eaLnBrk="1" fontAlgn="auto" latinLnBrk="0" hangingPunct="1">
              <a:lnSpc>
                <a:spcPct val="120000"/>
              </a:lnSpc>
              <a:spcBef>
                <a:spcPts val="500"/>
              </a:spcBef>
              <a:spcAft>
                <a:spcPts val="0"/>
              </a:spcAft>
              <a:buClr>
                <a:srgbClr val="FFFFFF"/>
              </a:buClr>
              <a:buSzPts val="1800"/>
              <a:buFont typeface="Arial"/>
              <a:buChar char="•"/>
              <a:tabLst/>
              <a:defRPr/>
            </a:pPr>
            <a:r>
              <a:rPr kumimoji="0" lang="en-US" sz="1600" b="0" i="0" u="none" strike="noStrike" kern="0" cap="none" spc="0" normalizeH="0" baseline="0" noProof="0">
                <a:ln>
                  <a:noFill/>
                </a:ln>
                <a:solidFill>
                  <a:srgbClr val="FFFFFF"/>
                </a:solidFill>
                <a:effectLst/>
                <a:uLnTx/>
                <a:uFillTx/>
                <a:latin typeface="Century Gothic" panose="020B0502020202020204" pitchFamily="34" charset="0"/>
                <a:cs typeface="Calibri"/>
                <a:sym typeface="Calibri"/>
              </a:rPr>
              <a:t>Difficulty concentrating </a:t>
            </a:r>
            <a:endParaRPr kumimoji="0" lang="en-US" sz="2400" b="0" i="0" u="none" strike="noStrike" kern="0" cap="none" spc="0" normalizeH="0" baseline="0" noProof="0">
              <a:ln>
                <a:noFill/>
              </a:ln>
              <a:solidFill>
                <a:srgbClr val="FFFFFF"/>
              </a:solidFill>
              <a:effectLst/>
              <a:uLnTx/>
              <a:uFillTx/>
              <a:latin typeface="Century Gothic" panose="020B0502020202020204" pitchFamily="34" charset="0"/>
              <a:cs typeface="Calibri"/>
              <a:sym typeface="Calibri"/>
            </a:endParaRPr>
          </a:p>
          <a:p>
            <a:pPr marL="228600" marR="0" lvl="0" indent="-234950" algn="l" defTabSz="914400" rtl="0" eaLnBrk="1" fontAlgn="auto" latinLnBrk="0" hangingPunct="1">
              <a:lnSpc>
                <a:spcPct val="120000"/>
              </a:lnSpc>
              <a:spcBef>
                <a:spcPts val="1000"/>
              </a:spcBef>
              <a:spcAft>
                <a:spcPts val="0"/>
              </a:spcAft>
              <a:buClr>
                <a:srgbClr val="FFFFFF"/>
              </a:buClr>
              <a:buSzPts val="1800"/>
              <a:buFont typeface="Arial"/>
              <a:buChar char="•"/>
              <a:tabLst/>
              <a:defRPr/>
            </a:pPr>
            <a:r>
              <a:rPr kumimoji="0" lang="en-US" sz="2400" b="0" i="0" u="none" strike="noStrike" kern="0" cap="none" spc="0" normalizeH="0" baseline="0" noProof="0">
                <a:ln>
                  <a:noFill/>
                </a:ln>
                <a:solidFill>
                  <a:srgbClr val="FFFFFF"/>
                </a:solidFill>
                <a:effectLst/>
                <a:uLnTx/>
                <a:uFillTx/>
                <a:latin typeface="Century Gothic" panose="020B0502020202020204" pitchFamily="34" charset="0"/>
                <a:cs typeface="Calibri"/>
                <a:sym typeface="Calibri"/>
              </a:rPr>
              <a:t>Spaceflight experience:</a:t>
            </a:r>
            <a:endParaRPr kumimoji="0" lang="en-US" sz="3600" b="0" i="0" u="none" strike="noStrike" kern="0" cap="none" spc="0" normalizeH="0" baseline="0" noProof="0">
              <a:ln>
                <a:noFill/>
              </a:ln>
              <a:solidFill>
                <a:srgbClr val="FFFFFF"/>
              </a:solidFill>
              <a:effectLst/>
              <a:uLnTx/>
              <a:uFillTx/>
              <a:latin typeface="Century Gothic" panose="020B0502020202020204" pitchFamily="34" charset="0"/>
              <a:cs typeface="Calibri"/>
              <a:sym typeface="Calibri"/>
            </a:endParaRPr>
          </a:p>
          <a:p>
            <a:pPr marL="685800" marR="0" lvl="1" indent="-234950" algn="l" defTabSz="914400" rtl="0" eaLnBrk="1" fontAlgn="auto" latinLnBrk="0" hangingPunct="1">
              <a:lnSpc>
                <a:spcPct val="120000"/>
              </a:lnSpc>
              <a:spcBef>
                <a:spcPts val="500"/>
              </a:spcBef>
              <a:spcAft>
                <a:spcPts val="0"/>
              </a:spcAft>
              <a:buClr>
                <a:srgbClr val="FFFFFF"/>
              </a:buClr>
              <a:buSzPts val="1800"/>
              <a:buFont typeface="Arial"/>
              <a:buChar char="•"/>
              <a:tabLst/>
              <a:defRPr/>
            </a:pPr>
            <a:r>
              <a:rPr kumimoji="0" lang="en-US" sz="2400" b="0" i="0" u="none" strike="noStrike" kern="0" cap="none" spc="0" normalizeH="0" baseline="0" noProof="0">
                <a:ln>
                  <a:noFill/>
                </a:ln>
                <a:solidFill>
                  <a:srgbClr val="FFFFFF"/>
                </a:solidFill>
                <a:effectLst/>
                <a:uLnTx/>
                <a:uFillTx/>
                <a:latin typeface="Century Gothic" panose="020B0502020202020204" pitchFamily="34" charset="0"/>
                <a:cs typeface="Calibri"/>
                <a:sym typeface="Calibri"/>
              </a:rPr>
              <a:t>Association between physiological adaptation to µG</a:t>
            </a:r>
            <a:endParaRPr kumimoji="0" lang="en-US" sz="3200" b="0" i="0" u="none" strike="noStrike" kern="0" cap="none" spc="0" normalizeH="0" baseline="0" noProof="0">
              <a:ln>
                <a:noFill/>
              </a:ln>
              <a:solidFill>
                <a:srgbClr val="FFFFFF"/>
              </a:solidFill>
              <a:effectLst/>
              <a:uLnTx/>
              <a:uFillTx/>
              <a:latin typeface="Century Gothic" panose="020B0502020202020204" pitchFamily="34" charset="0"/>
              <a:cs typeface="Calibri"/>
              <a:sym typeface="Calibri"/>
            </a:endParaRPr>
          </a:p>
          <a:p>
            <a:pPr marL="1143000" marR="0" lvl="2" indent="-234950" algn="l" defTabSz="914400" rtl="0" eaLnBrk="1" fontAlgn="auto" latinLnBrk="0" hangingPunct="1">
              <a:lnSpc>
                <a:spcPct val="120000"/>
              </a:lnSpc>
              <a:spcBef>
                <a:spcPts val="500"/>
              </a:spcBef>
              <a:spcAft>
                <a:spcPts val="0"/>
              </a:spcAft>
              <a:buClr>
                <a:srgbClr val="FFFFFF"/>
              </a:buClr>
              <a:buSzPts val="1800"/>
              <a:buFont typeface="Arial"/>
              <a:buChar char="•"/>
              <a:tabLst/>
              <a:defRPr/>
            </a:pPr>
            <a:r>
              <a:rPr kumimoji="0" lang="en-US" sz="2400" b="0" i="0" u="none" strike="noStrike" kern="0" cap="none" spc="0" normalizeH="0" baseline="0" noProof="0">
                <a:ln>
                  <a:noFill/>
                </a:ln>
                <a:solidFill>
                  <a:srgbClr val="FFFFFF"/>
                </a:solidFill>
                <a:effectLst/>
                <a:uLnTx/>
                <a:uFillTx/>
                <a:latin typeface="Century Gothic" panose="020B0502020202020204" pitchFamily="34" charset="0"/>
                <a:cs typeface="Calibri"/>
                <a:sym typeface="Calibri"/>
              </a:rPr>
              <a:t>Decline in RBC mass 10-15%</a:t>
            </a:r>
            <a:endParaRPr kumimoji="0" lang="en-US" sz="2800" b="0" i="0" u="none" strike="noStrike" kern="0" cap="none" spc="0" normalizeH="0" baseline="0" noProof="0">
              <a:ln>
                <a:noFill/>
              </a:ln>
              <a:solidFill>
                <a:srgbClr val="FFFFFF"/>
              </a:solidFill>
              <a:effectLst/>
              <a:uLnTx/>
              <a:uFillTx/>
              <a:latin typeface="Century Gothic" panose="020B0502020202020204" pitchFamily="34" charset="0"/>
              <a:cs typeface="Calibri"/>
              <a:sym typeface="Calibri"/>
            </a:endParaRPr>
          </a:p>
          <a:p>
            <a:pPr marL="1143000" marR="0" lvl="2" indent="-234950" algn="l" defTabSz="914400" rtl="0" eaLnBrk="1" fontAlgn="auto" latinLnBrk="0" hangingPunct="1">
              <a:lnSpc>
                <a:spcPct val="120000"/>
              </a:lnSpc>
              <a:spcBef>
                <a:spcPts val="500"/>
              </a:spcBef>
              <a:spcAft>
                <a:spcPts val="0"/>
              </a:spcAft>
              <a:buClr>
                <a:srgbClr val="FFFFFF"/>
              </a:buClr>
              <a:buSzPts val="1800"/>
              <a:buFont typeface="Arial"/>
              <a:buChar char="•"/>
              <a:tabLst/>
              <a:defRPr/>
            </a:pPr>
            <a:r>
              <a:rPr kumimoji="0" lang="en-US" sz="2400" b="0" i="0" u="none" strike="noStrike" kern="0" cap="none" spc="0" normalizeH="0" baseline="0" noProof="0">
                <a:ln>
                  <a:noFill/>
                </a:ln>
                <a:solidFill>
                  <a:srgbClr val="FFFFFF"/>
                </a:solidFill>
                <a:effectLst/>
                <a:uLnTx/>
                <a:uFillTx/>
                <a:latin typeface="Century Gothic" panose="020B0502020202020204" pitchFamily="34" charset="0"/>
                <a:cs typeface="Calibri"/>
                <a:sym typeface="Calibri"/>
              </a:rPr>
              <a:t>Decrease in circulating erythropoietin</a:t>
            </a:r>
            <a:endParaRPr kumimoji="0" lang="en-US" sz="2800" b="0" i="0" u="none" strike="noStrike" kern="0" cap="none" spc="0" normalizeH="0" baseline="0" noProof="0">
              <a:ln>
                <a:noFill/>
              </a:ln>
              <a:solidFill>
                <a:srgbClr val="FFFFFF"/>
              </a:solidFill>
              <a:effectLst/>
              <a:uLnTx/>
              <a:uFillTx/>
              <a:latin typeface="Century Gothic" panose="020B0502020202020204" pitchFamily="34" charset="0"/>
              <a:cs typeface="Calibri"/>
              <a:sym typeface="Calibri"/>
            </a:endParaRPr>
          </a:p>
          <a:p>
            <a:pPr marL="1143000" marR="0" lvl="2" indent="-234950" algn="l" defTabSz="914400" rtl="0" eaLnBrk="1" fontAlgn="auto" latinLnBrk="0" hangingPunct="1">
              <a:lnSpc>
                <a:spcPct val="120000"/>
              </a:lnSpc>
              <a:spcBef>
                <a:spcPts val="500"/>
              </a:spcBef>
              <a:spcAft>
                <a:spcPts val="0"/>
              </a:spcAft>
              <a:buClr>
                <a:srgbClr val="FFFFFF"/>
              </a:buClr>
              <a:buSzPts val="1800"/>
              <a:buFont typeface="Arial"/>
              <a:buChar char="•"/>
              <a:tabLst/>
              <a:defRPr/>
            </a:pPr>
            <a:r>
              <a:rPr kumimoji="0" lang="en-US" sz="2400" b="0" i="0" u="none" strike="noStrike" kern="0" cap="none" spc="0" normalizeH="0" baseline="0" noProof="0">
                <a:ln>
                  <a:noFill/>
                </a:ln>
                <a:solidFill>
                  <a:srgbClr val="FFFFFF"/>
                </a:solidFill>
                <a:effectLst/>
                <a:uLnTx/>
                <a:uFillTx/>
                <a:latin typeface="Century Gothic" panose="020B0502020202020204" pitchFamily="34" charset="0"/>
                <a:cs typeface="Calibri"/>
                <a:sym typeface="Calibri"/>
              </a:rPr>
              <a:t>Menstrual-associated anemia has NOT been identified</a:t>
            </a:r>
            <a:endParaRPr kumimoji="0" lang="en-US" sz="2400" b="0"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endParaRPr>
          </a:p>
        </p:txBody>
      </p:sp>
      <p:pic>
        <p:nvPicPr>
          <p:cNvPr id="8" name="Google Shape;166;p8">
            <a:extLst>
              <a:ext uri="{FF2B5EF4-FFF2-40B4-BE49-F238E27FC236}">
                <a16:creationId xmlns:a16="http://schemas.microsoft.com/office/drawing/2014/main" id="{D951B8E5-B2C0-4018-9F07-FECE89AAD592}"/>
              </a:ext>
            </a:extLst>
          </p:cNvPr>
          <p:cNvPicPr preferRelativeResize="0"/>
          <p:nvPr/>
        </p:nvPicPr>
        <p:blipFill rotWithShape="1">
          <a:blip r:embed="rId3">
            <a:alphaModFix/>
          </a:blip>
          <a:srcRect l="14638" r="15614" b="1"/>
          <a:stretch/>
        </p:blipFill>
        <p:spPr>
          <a:xfrm>
            <a:off x="8382165" y="1768643"/>
            <a:ext cx="3561346" cy="3320714"/>
          </a:xfrm>
          <a:prstGeom prst="rect">
            <a:avLst/>
          </a:prstGeom>
          <a:noFill/>
          <a:ln>
            <a:noFill/>
          </a:ln>
        </p:spPr>
      </p:pic>
    </p:spTree>
    <p:extLst>
      <p:ext uri="{BB962C8B-B14F-4D97-AF65-F5344CB8AC3E}">
        <p14:creationId xmlns:p14="http://schemas.microsoft.com/office/powerpoint/2010/main" val="3282230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2FAC5983-AECC-4DE4-9907-C694C82E70AA}"/>
              </a:ext>
            </a:extLst>
          </p:cNvPr>
          <p:cNvSpPr>
            <a:spLocks noGrp="1"/>
          </p:cNvSpPr>
          <p:nvPr>
            <p:ph type="title"/>
          </p:nvPr>
        </p:nvSpPr>
        <p:spPr>
          <a:xfrm>
            <a:off x="342900" y="152400"/>
            <a:ext cx="10325100" cy="609600"/>
          </a:xfrm>
        </p:spPr>
        <p:txBody>
          <a:bodyPr/>
          <a:lstStyle/>
          <a:p>
            <a:r>
              <a:rPr lang="en-US" sz="4400" b="0" dirty="0">
                <a:solidFill>
                  <a:srgbClr val="FFFFFF"/>
                </a:solidFill>
                <a:latin typeface="Century Gothic"/>
                <a:ea typeface="Century Gothic"/>
                <a:cs typeface="Century Gothic"/>
                <a:sym typeface="Century Gothic"/>
              </a:rPr>
              <a:t>ANEMIA/IRON DEFICIENCY</a:t>
            </a:r>
            <a:endParaRPr lang="en-US" dirty="0"/>
          </a:p>
        </p:txBody>
      </p:sp>
      <p:sp>
        <p:nvSpPr>
          <p:cNvPr id="5" name="Google Shape;172;p9">
            <a:extLst>
              <a:ext uri="{FF2B5EF4-FFF2-40B4-BE49-F238E27FC236}">
                <a16:creationId xmlns:a16="http://schemas.microsoft.com/office/drawing/2014/main" id="{E9F573E7-1E52-4966-92A5-9F533BE61B81}"/>
              </a:ext>
            </a:extLst>
          </p:cNvPr>
          <p:cNvSpPr txBox="1">
            <a:spLocks/>
          </p:cNvSpPr>
          <p:nvPr/>
        </p:nvSpPr>
        <p:spPr>
          <a:xfrm>
            <a:off x="838200" y="1031457"/>
            <a:ext cx="10515600" cy="5102848"/>
          </a:xfrm>
          <a:prstGeom prst="rect">
            <a:avLst/>
          </a:prstGeom>
          <a:noFill/>
          <a:ln>
            <a:noFill/>
          </a:ln>
        </p:spPr>
        <p:txBody>
          <a:bodyPr spcFirstLastPara="1" wrap="square" lIns="91425" tIns="45700" rIns="91425" bIns="45700" anchor="t" anchorCtr="0">
            <a:normAutofit fontScale="85000" lnSpcReduction="20000"/>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1pPr>
            <a:lvl2pPr marL="914400" marR="0" lvl="1" indent="-342900" algn="l" rtl="0">
              <a:lnSpc>
                <a:spcPct val="100000"/>
              </a:lnSpc>
              <a:spcBef>
                <a:spcPts val="1000"/>
              </a:spcBef>
              <a:spcAft>
                <a:spcPts val="0"/>
              </a:spcAft>
              <a:buClr>
                <a:schemeClr val="lt1"/>
              </a:buClr>
              <a:buSzPts val="1800"/>
              <a:buFont typeface="Arial"/>
              <a:buChar char="•"/>
              <a:defRPr sz="1600" b="0" i="0" u="none" strike="noStrike" cap="none">
                <a:solidFill>
                  <a:schemeClr val="lt1"/>
                </a:solidFill>
                <a:latin typeface="Calibri"/>
                <a:ea typeface="Calibri"/>
                <a:cs typeface="Calibri"/>
                <a:sym typeface="Calibri"/>
              </a:defRPr>
            </a:lvl2pPr>
            <a:lvl3pPr marL="1371600" marR="0" lvl="2" indent="-342900" algn="l" rtl="0">
              <a:lnSpc>
                <a:spcPct val="100000"/>
              </a:lnSpc>
              <a:spcBef>
                <a:spcPts val="1000"/>
              </a:spcBef>
              <a:spcAft>
                <a:spcPts val="0"/>
              </a:spcAft>
              <a:buClr>
                <a:schemeClr val="lt1"/>
              </a:buClr>
              <a:buSzPts val="1800"/>
              <a:buFont typeface="Arial"/>
              <a:buChar char="•"/>
              <a:defRPr sz="1400" b="0" i="0" u="none" strike="noStrike" cap="none">
                <a:solidFill>
                  <a:schemeClr val="lt1"/>
                </a:solidFill>
                <a:latin typeface="Calibri"/>
                <a:ea typeface="Calibri"/>
                <a:cs typeface="Calibri"/>
                <a:sym typeface="Calibri"/>
              </a:defRPr>
            </a:lvl3pPr>
            <a:lvl4pPr marL="1828800" marR="0" lvl="3"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4pPr>
            <a:lvl5pPr marL="2286000" marR="0" lvl="4"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5pPr>
            <a:lvl6pPr marL="2743200" marR="0" lvl="5"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6pPr>
            <a:lvl7pPr marL="3200400" marR="0" lvl="6"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7pPr>
            <a:lvl8pPr marL="3657600" marR="0" lvl="7"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8pPr>
            <a:lvl9pPr marL="4114800" marR="0" lvl="8" indent="-342900" algn="l" rtl="0">
              <a:lnSpc>
                <a:spcPct val="100000"/>
              </a:lnSpc>
              <a:spcBef>
                <a:spcPts val="1000"/>
              </a:spcBef>
              <a:spcAft>
                <a:spcPts val="100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9pPr>
          </a:lstStyle>
          <a:p>
            <a:pPr marL="0" marR="0" lvl="0" indent="0" algn="l" defTabSz="914400" rtl="0" eaLnBrk="1" fontAlgn="auto" latinLnBrk="0" hangingPunct="1">
              <a:lnSpc>
                <a:spcPct val="110000"/>
              </a:lnSpc>
              <a:spcBef>
                <a:spcPts val="0"/>
              </a:spcBef>
              <a:spcAft>
                <a:spcPts val="0"/>
              </a:spcAft>
              <a:buClr>
                <a:srgbClr val="FFFFFF"/>
              </a:buClr>
              <a:buSzPts val="2800"/>
              <a:buFont typeface="Arial"/>
              <a:buNone/>
              <a:tabLst/>
              <a:defRPr/>
            </a:pPr>
            <a:r>
              <a:rPr kumimoji="0" lang="en-US" sz="3600" b="0" i="0" u="none" strike="noStrike" kern="0" cap="none" spc="0" normalizeH="0" baseline="0" noProof="0">
                <a:ln>
                  <a:noFill/>
                </a:ln>
                <a:solidFill>
                  <a:srgbClr val="477BD1"/>
                </a:solidFill>
                <a:effectLst/>
                <a:uLnTx/>
                <a:uFillTx/>
                <a:latin typeface="Century Gothic"/>
                <a:ea typeface="Century Gothic"/>
                <a:cs typeface="Century Gothic"/>
                <a:sym typeface="Century Gothic"/>
              </a:rPr>
              <a:t>INFLIGHT CONSIDERATIONS</a:t>
            </a:r>
            <a:endParaRPr kumimoji="0" lang="en-US" sz="3600" b="0" i="0" u="none" strike="noStrike" kern="0" cap="none" spc="0" normalizeH="0" baseline="0" noProof="0">
              <a:ln>
                <a:noFill/>
              </a:ln>
              <a:solidFill>
                <a:srgbClr val="FFFFFF"/>
              </a:solidFill>
              <a:effectLst/>
              <a:uLnTx/>
              <a:uFillTx/>
              <a:latin typeface="Century Gothic" panose="020B0502020202020204" pitchFamily="34" charset="0"/>
              <a:cs typeface="Calibri"/>
              <a:sym typeface="Calibri"/>
            </a:endParaRPr>
          </a:p>
          <a:p>
            <a:pPr marL="228600" marR="0" lvl="0" indent="-228600" algn="l" defTabSz="914400" rtl="0" eaLnBrk="1" fontAlgn="auto" latinLnBrk="0" hangingPunct="1">
              <a:lnSpc>
                <a:spcPct val="110000"/>
              </a:lnSpc>
              <a:spcBef>
                <a:spcPts val="0"/>
              </a:spcBef>
              <a:spcAft>
                <a:spcPts val="0"/>
              </a:spcAft>
              <a:buClr>
                <a:srgbClr val="FFFFFF"/>
              </a:buClr>
              <a:buSzPts val="2800"/>
              <a:buFont typeface="Arial"/>
              <a:buChar char="•"/>
              <a:tabLst/>
              <a:defRPr/>
            </a:pPr>
            <a:r>
              <a:rPr kumimoji="0" lang="en-US" sz="3600" b="0" i="0" u="none" strike="noStrike" kern="0" cap="none" spc="0" normalizeH="0" baseline="0" noProof="0">
                <a:ln>
                  <a:noFill/>
                </a:ln>
                <a:solidFill>
                  <a:srgbClr val="FFFFFF"/>
                </a:solidFill>
                <a:effectLst/>
                <a:uLnTx/>
                <a:uFillTx/>
                <a:latin typeface="Century Gothic" panose="020B0502020202020204" pitchFamily="34" charset="0"/>
                <a:cs typeface="Calibri"/>
                <a:sym typeface="Calibri"/>
              </a:rPr>
              <a:t>Menstrual suppression through hormonal contraception:</a:t>
            </a:r>
          </a:p>
          <a:p>
            <a:pPr marL="685800" marR="0" lvl="1" indent="-228600" algn="l" defTabSz="914400" rtl="0" eaLnBrk="1" fontAlgn="auto" latinLnBrk="0" hangingPunct="1">
              <a:lnSpc>
                <a:spcPct val="110000"/>
              </a:lnSpc>
              <a:spcBef>
                <a:spcPts val="500"/>
              </a:spcBef>
              <a:spcAft>
                <a:spcPts val="0"/>
              </a:spcAft>
              <a:buClr>
                <a:srgbClr val="FFFFFF"/>
              </a:buClr>
              <a:buSzPts val="2400"/>
              <a:buFont typeface="Arial"/>
              <a:buChar char="•"/>
              <a:tabLst/>
              <a:defRPr/>
            </a:pPr>
            <a:r>
              <a:rPr kumimoji="0" lang="en-US" sz="3200" b="0" i="0" u="none" strike="noStrike" kern="0" cap="none" spc="0" normalizeH="0" baseline="0" noProof="0">
                <a:ln>
                  <a:noFill/>
                </a:ln>
                <a:solidFill>
                  <a:srgbClr val="FFFFFF"/>
                </a:solidFill>
                <a:effectLst/>
                <a:uLnTx/>
                <a:uFillTx/>
                <a:latin typeface="Century Gothic" panose="020B0502020202020204" pitchFamily="34" charset="0"/>
                <a:cs typeface="Calibri"/>
                <a:sym typeface="Calibri"/>
              </a:rPr>
              <a:t>Reduces risk of anemia</a:t>
            </a:r>
          </a:p>
          <a:p>
            <a:pPr marL="685800" marR="0" lvl="1" indent="-228600" algn="l" defTabSz="914400" rtl="0" eaLnBrk="1" fontAlgn="auto" latinLnBrk="0" hangingPunct="1">
              <a:lnSpc>
                <a:spcPct val="110000"/>
              </a:lnSpc>
              <a:spcBef>
                <a:spcPts val="500"/>
              </a:spcBef>
              <a:spcAft>
                <a:spcPts val="0"/>
              </a:spcAft>
              <a:buClr>
                <a:srgbClr val="FFFFFF"/>
              </a:buClr>
              <a:buSzPts val="2400"/>
              <a:buFont typeface="Arial"/>
              <a:buChar char="•"/>
              <a:tabLst/>
              <a:defRPr/>
            </a:pPr>
            <a:r>
              <a:rPr kumimoji="0" lang="en-US" sz="3200" b="0" i="0" u="none" strike="noStrike" kern="0" cap="none" spc="0" normalizeH="0" baseline="0" noProof="0">
                <a:ln>
                  <a:noFill/>
                </a:ln>
                <a:solidFill>
                  <a:srgbClr val="FFFFFF"/>
                </a:solidFill>
                <a:effectLst/>
                <a:uLnTx/>
                <a:uFillTx/>
                <a:latin typeface="Century Gothic" panose="020B0502020202020204" pitchFamily="34" charset="0"/>
                <a:cs typeface="Calibri"/>
                <a:sym typeface="Calibri"/>
              </a:rPr>
              <a:t>LND-IUD (progesterone-releasing) may stabilize or elevate iron stores after 24mo</a:t>
            </a:r>
          </a:p>
          <a:p>
            <a:pPr marL="685800" marR="0" lvl="1" indent="-228600" algn="l" defTabSz="914400" rtl="0" eaLnBrk="1" fontAlgn="auto" latinLnBrk="0" hangingPunct="1">
              <a:lnSpc>
                <a:spcPct val="110000"/>
              </a:lnSpc>
              <a:spcBef>
                <a:spcPts val="500"/>
              </a:spcBef>
              <a:spcAft>
                <a:spcPts val="0"/>
              </a:spcAft>
              <a:buClr>
                <a:srgbClr val="FFFFFF"/>
              </a:buClr>
              <a:buSzPts val="2400"/>
              <a:buFont typeface="Arial"/>
              <a:buChar char="•"/>
              <a:tabLst/>
              <a:defRPr/>
            </a:pPr>
            <a:r>
              <a:rPr kumimoji="0" lang="en-US" sz="3200" b="0" i="0" u="none" strike="noStrike" kern="0" cap="none" spc="0" normalizeH="0" baseline="0" noProof="0">
                <a:ln>
                  <a:noFill/>
                </a:ln>
                <a:solidFill>
                  <a:srgbClr val="FFFFFF"/>
                </a:solidFill>
                <a:effectLst/>
                <a:uLnTx/>
                <a:uFillTx/>
                <a:latin typeface="Century Gothic" panose="020B0502020202020204" pitchFamily="34" charset="0"/>
                <a:cs typeface="Calibri"/>
                <a:sym typeface="Calibri"/>
              </a:rPr>
              <a:t>CHCs decrease menstrual blood loss and increase iron stores</a:t>
            </a:r>
          </a:p>
          <a:p>
            <a:pPr marL="685800" marR="0" lvl="1" indent="-228600" algn="l" defTabSz="914400" rtl="0" eaLnBrk="1" fontAlgn="auto" latinLnBrk="0" hangingPunct="1">
              <a:lnSpc>
                <a:spcPct val="110000"/>
              </a:lnSpc>
              <a:spcBef>
                <a:spcPts val="500"/>
              </a:spcBef>
              <a:spcAft>
                <a:spcPts val="0"/>
              </a:spcAft>
              <a:buClr>
                <a:srgbClr val="FFFFFF"/>
              </a:buClr>
              <a:buSzPts val="2400"/>
              <a:buFont typeface="Arial"/>
              <a:buChar char="•"/>
              <a:tabLst/>
              <a:defRPr/>
            </a:pPr>
            <a:r>
              <a:rPr kumimoji="0" lang="en-US" sz="3200" b="0" i="0" u="none" strike="noStrike" kern="0" cap="none" spc="0" normalizeH="0" baseline="0" noProof="0">
                <a:ln>
                  <a:noFill/>
                </a:ln>
                <a:solidFill>
                  <a:srgbClr val="FFFFFF"/>
                </a:solidFill>
                <a:effectLst/>
                <a:uLnTx/>
                <a:uFillTx/>
                <a:latin typeface="Century Gothic" panose="020B0502020202020204" pitchFamily="34" charset="0"/>
                <a:cs typeface="Calibri"/>
                <a:sym typeface="Calibri"/>
              </a:rPr>
              <a:t>HOWEVER:</a:t>
            </a:r>
          </a:p>
          <a:p>
            <a:pPr marL="1143000" marR="0" lvl="2" indent="-228600" algn="l" defTabSz="914400" rtl="0" eaLnBrk="1" fontAlgn="auto" latinLnBrk="0" hangingPunct="1">
              <a:lnSpc>
                <a:spcPct val="110000"/>
              </a:lnSpc>
              <a:spcBef>
                <a:spcPts val="500"/>
              </a:spcBef>
              <a:spcAft>
                <a:spcPts val="0"/>
              </a:spcAft>
              <a:buClr>
                <a:srgbClr val="FFFFFF"/>
              </a:buClr>
              <a:buSzPts val="2000"/>
              <a:buFont typeface="Arial"/>
              <a:buChar char="•"/>
              <a:tabLst/>
              <a:defRPr/>
            </a:pPr>
            <a:r>
              <a:rPr kumimoji="0" lang="en-US" sz="2800" b="0" i="0" u="none" strike="noStrike" kern="0" cap="none" spc="0" normalizeH="0" baseline="0" noProof="0">
                <a:ln>
                  <a:noFill/>
                </a:ln>
                <a:solidFill>
                  <a:srgbClr val="FFFFFF"/>
                </a:solidFill>
                <a:effectLst/>
                <a:uLnTx/>
                <a:uFillTx/>
                <a:latin typeface="Century Gothic" panose="020B0502020202020204" pitchFamily="34" charset="0"/>
                <a:cs typeface="Calibri"/>
                <a:sym typeface="Calibri"/>
              </a:rPr>
              <a:t>Increased risk of ischemic stroke due to upregulating transferrin and inducing hypercoagulability</a:t>
            </a:r>
          </a:p>
          <a:p>
            <a:pPr marL="1600200" marR="0" lvl="3" indent="-228600" algn="l" defTabSz="914400" rtl="0" eaLnBrk="1" fontAlgn="auto" latinLnBrk="0" hangingPunct="1">
              <a:lnSpc>
                <a:spcPct val="110000"/>
              </a:lnSpc>
              <a:spcBef>
                <a:spcPts val="500"/>
              </a:spcBef>
              <a:spcAft>
                <a:spcPts val="0"/>
              </a:spcAft>
              <a:buClr>
                <a:srgbClr val="FFFFFF"/>
              </a:buClr>
              <a:buSzPts val="1800"/>
              <a:buFont typeface="Arial"/>
              <a:buChar char="•"/>
              <a:tabLst/>
              <a:defRPr/>
            </a:pPr>
            <a:r>
              <a:rPr kumimoji="0" lang="en-US" sz="2400" b="0" i="0" u="none" strike="noStrike" kern="0" cap="none" spc="0" normalizeH="0" baseline="0" noProof="0">
                <a:ln>
                  <a:noFill/>
                </a:ln>
                <a:solidFill>
                  <a:srgbClr val="FFFFFF"/>
                </a:solidFill>
                <a:effectLst/>
                <a:uLnTx/>
                <a:uFillTx/>
                <a:latin typeface="Century Gothic" panose="020B0502020202020204" pitchFamily="34" charset="0"/>
                <a:cs typeface="Calibri"/>
                <a:sym typeface="Calibri"/>
              </a:rPr>
              <a:t>Consider increased screening for iron deficiency prior to spaceflight?</a:t>
            </a:r>
            <a:endParaRPr kumimoji="0" lang="en-US" sz="2400" b="0"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endParaRPr>
          </a:p>
        </p:txBody>
      </p:sp>
    </p:spTree>
    <p:extLst>
      <p:ext uri="{BB962C8B-B14F-4D97-AF65-F5344CB8AC3E}">
        <p14:creationId xmlns:p14="http://schemas.microsoft.com/office/powerpoint/2010/main" val="2532719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2FAC5983-AECC-4DE4-9907-C694C82E70AA}"/>
              </a:ext>
            </a:extLst>
          </p:cNvPr>
          <p:cNvSpPr>
            <a:spLocks noGrp="1"/>
          </p:cNvSpPr>
          <p:nvPr>
            <p:ph type="title"/>
          </p:nvPr>
        </p:nvSpPr>
        <p:spPr>
          <a:xfrm>
            <a:off x="342900" y="152400"/>
            <a:ext cx="10325100" cy="609600"/>
          </a:xfrm>
        </p:spPr>
        <p:txBody>
          <a:bodyPr/>
          <a:lstStyle/>
          <a:p>
            <a:r>
              <a:rPr lang="en-US" sz="4400" b="0" dirty="0">
                <a:solidFill>
                  <a:srgbClr val="FFFFFF"/>
                </a:solidFill>
                <a:latin typeface="Century Gothic"/>
                <a:ea typeface="Century Gothic"/>
                <a:cs typeface="Century Gothic"/>
                <a:sym typeface="Century Gothic"/>
              </a:rPr>
              <a:t>VTE</a:t>
            </a:r>
            <a:endParaRPr lang="en-US" dirty="0"/>
          </a:p>
        </p:txBody>
      </p:sp>
      <p:sp>
        <p:nvSpPr>
          <p:cNvPr id="4" name="Google Shape;181;p10">
            <a:extLst>
              <a:ext uri="{FF2B5EF4-FFF2-40B4-BE49-F238E27FC236}">
                <a16:creationId xmlns:a16="http://schemas.microsoft.com/office/drawing/2014/main" id="{95B8BFB0-1343-4F13-BD01-CD1FF8C49940}"/>
              </a:ext>
            </a:extLst>
          </p:cNvPr>
          <p:cNvSpPr txBox="1">
            <a:spLocks/>
          </p:cNvSpPr>
          <p:nvPr/>
        </p:nvSpPr>
        <p:spPr>
          <a:xfrm>
            <a:off x="441870" y="887433"/>
            <a:ext cx="7849605" cy="5746633"/>
          </a:xfrm>
          <a:prstGeom prst="rect">
            <a:avLst/>
          </a:prstGeom>
          <a:noFill/>
          <a:ln>
            <a:noFill/>
          </a:ln>
        </p:spPr>
        <p:txBody>
          <a:bodyPr spcFirstLastPara="1" wrap="square" lIns="91425" tIns="45700" rIns="91425" bIns="45700" anchor="t" anchorCtr="0">
            <a:normAutofit fontScale="92500" lnSpcReduction="10000"/>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1pPr>
            <a:lvl2pPr marL="914400" marR="0" lvl="1" indent="-342900" algn="l" rtl="0">
              <a:lnSpc>
                <a:spcPct val="100000"/>
              </a:lnSpc>
              <a:spcBef>
                <a:spcPts val="1000"/>
              </a:spcBef>
              <a:spcAft>
                <a:spcPts val="0"/>
              </a:spcAft>
              <a:buClr>
                <a:schemeClr val="lt1"/>
              </a:buClr>
              <a:buSzPts val="1800"/>
              <a:buFont typeface="Arial"/>
              <a:buChar char="•"/>
              <a:defRPr sz="1600" b="0" i="0" u="none" strike="noStrike" cap="none">
                <a:solidFill>
                  <a:schemeClr val="lt1"/>
                </a:solidFill>
                <a:latin typeface="Calibri"/>
                <a:ea typeface="Calibri"/>
                <a:cs typeface="Calibri"/>
                <a:sym typeface="Calibri"/>
              </a:defRPr>
            </a:lvl2pPr>
            <a:lvl3pPr marL="1371600" marR="0" lvl="2" indent="-342900" algn="l" rtl="0">
              <a:lnSpc>
                <a:spcPct val="100000"/>
              </a:lnSpc>
              <a:spcBef>
                <a:spcPts val="1000"/>
              </a:spcBef>
              <a:spcAft>
                <a:spcPts val="0"/>
              </a:spcAft>
              <a:buClr>
                <a:schemeClr val="lt1"/>
              </a:buClr>
              <a:buSzPts val="1800"/>
              <a:buFont typeface="Arial"/>
              <a:buChar char="•"/>
              <a:defRPr sz="1400" b="0" i="0" u="none" strike="noStrike" cap="none">
                <a:solidFill>
                  <a:schemeClr val="lt1"/>
                </a:solidFill>
                <a:latin typeface="Calibri"/>
                <a:ea typeface="Calibri"/>
                <a:cs typeface="Calibri"/>
                <a:sym typeface="Calibri"/>
              </a:defRPr>
            </a:lvl3pPr>
            <a:lvl4pPr marL="1828800" marR="0" lvl="3"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4pPr>
            <a:lvl5pPr marL="2286000" marR="0" lvl="4"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5pPr>
            <a:lvl6pPr marL="2743200" marR="0" lvl="5"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6pPr>
            <a:lvl7pPr marL="3200400" marR="0" lvl="6"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7pPr>
            <a:lvl8pPr marL="3657600" marR="0" lvl="7"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8pPr>
            <a:lvl9pPr marL="4114800" marR="0" lvl="8" indent="-342900" algn="l" rtl="0">
              <a:lnSpc>
                <a:spcPct val="100000"/>
              </a:lnSpc>
              <a:spcBef>
                <a:spcPts val="1000"/>
              </a:spcBef>
              <a:spcAft>
                <a:spcPts val="100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9pPr>
          </a:lstStyle>
          <a:p>
            <a:pPr marL="0" marR="0" lvl="0" indent="0" algn="l" defTabSz="914400" rtl="0" eaLnBrk="1" fontAlgn="auto" latinLnBrk="0" hangingPunct="1">
              <a:lnSpc>
                <a:spcPct val="120000"/>
              </a:lnSpc>
              <a:spcBef>
                <a:spcPts val="0"/>
              </a:spcBef>
              <a:spcAft>
                <a:spcPts val="0"/>
              </a:spcAft>
              <a:buClr>
                <a:srgbClr val="FFFFFF"/>
              </a:buClr>
              <a:buSzPts val="2000"/>
              <a:buFont typeface="Arial"/>
              <a:buNone/>
              <a:tabLst/>
              <a:defRPr/>
            </a:pPr>
            <a:r>
              <a:rPr kumimoji="0" lang="en-US" sz="2800" b="0" i="0" u="none" strike="noStrike" kern="0" cap="none" spc="0" normalizeH="0" baseline="0" noProof="0" dirty="0">
                <a:ln>
                  <a:noFill/>
                </a:ln>
                <a:solidFill>
                  <a:srgbClr val="477BD1"/>
                </a:solidFill>
                <a:effectLst/>
                <a:uLnTx/>
                <a:uFillTx/>
                <a:latin typeface="Century Gothic"/>
                <a:ea typeface="Century Gothic"/>
                <a:cs typeface="Century Gothic"/>
                <a:sym typeface="Century Gothic"/>
              </a:rPr>
              <a:t>PREFLIGHT CONSIDERATIONS</a:t>
            </a:r>
            <a:endParaRPr kumimoji="0" lang="en-US" sz="2800" b="0"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endParaRPr>
          </a:p>
          <a:p>
            <a:pPr marL="228600" marR="0" lvl="0" indent="-228600" algn="l" defTabSz="914400" rtl="0" eaLnBrk="1" fontAlgn="auto" latinLnBrk="0" hangingPunct="1">
              <a:lnSpc>
                <a:spcPct val="120000"/>
              </a:lnSpc>
              <a:spcBef>
                <a:spcPts val="0"/>
              </a:spcBef>
              <a:spcAft>
                <a:spcPts val="0"/>
              </a:spcAft>
              <a:buClr>
                <a:srgbClr val="FFFFFF"/>
              </a:buClr>
              <a:buSzPts val="2000"/>
              <a:buFont typeface="Arial"/>
              <a:buChar char="•"/>
              <a:tabLst/>
              <a:defRPr/>
            </a:pPr>
            <a:r>
              <a:rPr kumimoji="0" lang="en-US" sz="2800" b="0"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rPr>
              <a:t>Spaceflight-associated risk factors:</a:t>
            </a:r>
            <a:endParaRPr kumimoji="0" lang="en-US" sz="2000" b="0"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endParaRPr>
          </a:p>
          <a:p>
            <a:pPr marL="685800" marR="0" lvl="1" indent="-228600" algn="l" defTabSz="914400" rtl="0" eaLnBrk="1" fontAlgn="auto" latinLnBrk="0" hangingPunct="1">
              <a:lnSpc>
                <a:spcPct val="120000"/>
              </a:lnSpc>
              <a:spcBef>
                <a:spcPts val="500"/>
              </a:spcBef>
              <a:spcAft>
                <a:spcPts val="0"/>
              </a:spcAft>
              <a:buClr>
                <a:srgbClr val="FFFFFF"/>
              </a:buClr>
              <a:buSzPts val="2000"/>
              <a:buFont typeface="Arial"/>
              <a:buChar char="•"/>
              <a:tabLst/>
              <a:defRPr/>
            </a:pPr>
            <a:r>
              <a:rPr kumimoji="0" lang="en-US" sz="1600" b="0"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rPr>
              <a:t>Microgravity-induced blood flow / stasis</a:t>
            </a:r>
          </a:p>
          <a:p>
            <a:pPr marL="685800" marR="0" lvl="1" indent="-228600" algn="l" defTabSz="914400" rtl="0" eaLnBrk="1" fontAlgn="auto" latinLnBrk="0" hangingPunct="1">
              <a:lnSpc>
                <a:spcPct val="120000"/>
              </a:lnSpc>
              <a:spcBef>
                <a:spcPts val="500"/>
              </a:spcBef>
              <a:spcAft>
                <a:spcPts val="0"/>
              </a:spcAft>
              <a:buClr>
                <a:srgbClr val="FFFFFF"/>
              </a:buClr>
              <a:buSzPts val="2000"/>
              <a:buFont typeface="Arial"/>
              <a:buChar char="•"/>
              <a:tabLst/>
              <a:defRPr/>
            </a:pPr>
            <a:r>
              <a:rPr kumimoji="0" lang="en-US" sz="1600" b="0"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rPr>
              <a:t>Decreased lower limb mobility</a:t>
            </a:r>
          </a:p>
          <a:p>
            <a:pPr marL="685800" marR="0" lvl="1" indent="-228600" algn="l" defTabSz="914400" rtl="0" eaLnBrk="1" fontAlgn="auto" latinLnBrk="0" hangingPunct="1">
              <a:lnSpc>
                <a:spcPct val="120000"/>
              </a:lnSpc>
              <a:spcBef>
                <a:spcPts val="500"/>
              </a:spcBef>
              <a:spcAft>
                <a:spcPts val="0"/>
              </a:spcAft>
              <a:buClr>
                <a:srgbClr val="FFFFFF"/>
              </a:buClr>
              <a:buSzPts val="2000"/>
              <a:buFont typeface="Arial"/>
              <a:buChar char="•"/>
              <a:tabLst/>
              <a:defRPr/>
            </a:pPr>
            <a:r>
              <a:rPr kumimoji="0" lang="en-US" sz="1600" b="0"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rPr>
              <a:t>Altered fluid distribution</a:t>
            </a:r>
          </a:p>
          <a:p>
            <a:pPr marL="685800" marR="0" lvl="1" indent="-228600" algn="l" defTabSz="914400" rtl="0" eaLnBrk="1" fontAlgn="auto" latinLnBrk="0" hangingPunct="1">
              <a:lnSpc>
                <a:spcPct val="120000"/>
              </a:lnSpc>
              <a:spcBef>
                <a:spcPts val="500"/>
              </a:spcBef>
              <a:spcAft>
                <a:spcPts val="0"/>
              </a:spcAft>
              <a:buClr>
                <a:srgbClr val="FFFFFF"/>
              </a:buClr>
              <a:buSzPts val="2000"/>
              <a:buFont typeface="Arial"/>
              <a:buChar char="•"/>
              <a:tabLst/>
              <a:defRPr/>
            </a:pPr>
            <a:r>
              <a:rPr kumimoji="0" lang="en-US" sz="1600" b="0"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rPr>
              <a:t>Increased stress</a:t>
            </a:r>
          </a:p>
          <a:p>
            <a:pPr marL="685800" marR="0" lvl="1" indent="-228600" algn="l" defTabSz="914400" rtl="0" eaLnBrk="1" fontAlgn="auto" latinLnBrk="0" hangingPunct="1">
              <a:lnSpc>
                <a:spcPct val="120000"/>
              </a:lnSpc>
              <a:spcBef>
                <a:spcPts val="500"/>
              </a:spcBef>
              <a:spcAft>
                <a:spcPts val="0"/>
              </a:spcAft>
              <a:buClr>
                <a:srgbClr val="FFFFFF"/>
              </a:buClr>
              <a:buSzPts val="2000"/>
              <a:buFont typeface="Arial"/>
              <a:buChar char="•"/>
              <a:tabLst/>
              <a:defRPr/>
            </a:pPr>
            <a:r>
              <a:rPr kumimoji="0" lang="en-US" sz="1600" b="0"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rPr>
              <a:t>Immunosuppression</a:t>
            </a:r>
          </a:p>
          <a:p>
            <a:pPr marL="685800" marR="0" lvl="1" indent="-228600" algn="l" defTabSz="914400" rtl="0" eaLnBrk="1" fontAlgn="auto" latinLnBrk="0" hangingPunct="1">
              <a:lnSpc>
                <a:spcPct val="120000"/>
              </a:lnSpc>
              <a:spcBef>
                <a:spcPts val="500"/>
              </a:spcBef>
              <a:spcAft>
                <a:spcPts val="0"/>
              </a:spcAft>
              <a:buClr>
                <a:srgbClr val="FFFFFF"/>
              </a:buClr>
              <a:buSzPts val="2000"/>
              <a:buFont typeface="Arial"/>
              <a:buChar char="•"/>
              <a:tabLst/>
              <a:defRPr/>
            </a:pPr>
            <a:r>
              <a:rPr kumimoji="0" lang="en-US" sz="1600" b="0"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rPr>
              <a:t>? Endogenous or exogenous estrogen</a:t>
            </a:r>
          </a:p>
          <a:p>
            <a:pPr marL="228600" marR="0" lvl="0" indent="-228600" algn="l" defTabSz="914400" rtl="0" eaLnBrk="1" fontAlgn="auto" latinLnBrk="0" hangingPunct="1">
              <a:lnSpc>
                <a:spcPct val="120000"/>
              </a:lnSpc>
              <a:spcBef>
                <a:spcPts val="500"/>
              </a:spcBef>
              <a:spcAft>
                <a:spcPts val="0"/>
              </a:spcAft>
              <a:buClr>
                <a:srgbClr val="FFFFFF"/>
              </a:buClr>
              <a:buSzPts val="2000"/>
              <a:buFont typeface="Arial"/>
              <a:buChar char="•"/>
              <a:tabLst/>
              <a:defRPr/>
            </a:pPr>
            <a:r>
              <a:rPr kumimoji="0" lang="en-US" sz="2800" b="0"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rPr>
              <a:t>Terrestrially:</a:t>
            </a:r>
            <a:endParaRPr kumimoji="0" lang="en-US" sz="2000" b="0"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endParaRPr>
          </a:p>
          <a:p>
            <a:pPr marL="685800" marR="0" lvl="1" indent="-228600" algn="l" defTabSz="914400" rtl="0" eaLnBrk="1" fontAlgn="auto" latinLnBrk="0" hangingPunct="1">
              <a:lnSpc>
                <a:spcPct val="120000"/>
              </a:lnSpc>
              <a:spcBef>
                <a:spcPts val="500"/>
              </a:spcBef>
              <a:spcAft>
                <a:spcPts val="0"/>
              </a:spcAft>
              <a:buClr>
                <a:srgbClr val="FFFFFF"/>
              </a:buClr>
              <a:buSzPts val="2000"/>
              <a:buFont typeface="Arial"/>
              <a:buChar char="•"/>
              <a:tabLst/>
              <a:defRPr/>
            </a:pPr>
            <a:r>
              <a:rPr kumimoji="0" lang="en-US" sz="1600" b="0"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rPr>
              <a:t>VTE risk while on hormonal therapy = 0.7-1.2% (4-6x increase from baseline)</a:t>
            </a:r>
          </a:p>
          <a:p>
            <a:pPr marL="685800" marR="0" lvl="1" indent="-228600" algn="l" defTabSz="914400" rtl="0" eaLnBrk="1" fontAlgn="auto" latinLnBrk="0" hangingPunct="1">
              <a:lnSpc>
                <a:spcPct val="120000"/>
              </a:lnSpc>
              <a:spcBef>
                <a:spcPts val="500"/>
              </a:spcBef>
              <a:spcAft>
                <a:spcPts val="0"/>
              </a:spcAft>
              <a:buClr>
                <a:srgbClr val="FFFFFF"/>
              </a:buClr>
              <a:buSzPts val="2000"/>
              <a:buFont typeface="Arial"/>
              <a:buChar char="•"/>
              <a:tabLst/>
              <a:defRPr/>
            </a:pPr>
            <a:r>
              <a:rPr kumimoji="0" lang="en-US" sz="1600" b="0"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rPr>
              <a:t>Increased risk with:</a:t>
            </a:r>
          </a:p>
          <a:p>
            <a:pPr marL="1143000" marR="0" lvl="2" indent="-228600" algn="l" defTabSz="914400" rtl="0" eaLnBrk="1" fontAlgn="auto" latinLnBrk="0" hangingPunct="1">
              <a:lnSpc>
                <a:spcPct val="120000"/>
              </a:lnSpc>
              <a:spcBef>
                <a:spcPts val="500"/>
              </a:spcBef>
              <a:spcAft>
                <a:spcPts val="0"/>
              </a:spcAft>
              <a:buClr>
                <a:srgbClr val="FFFFFF"/>
              </a:buClr>
              <a:buSzPts val="1800"/>
              <a:buFont typeface="Arial"/>
              <a:buChar char="•"/>
              <a:tabLst/>
              <a:defRPr/>
            </a:pPr>
            <a:r>
              <a:rPr kumimoji="0" lang="en-US" sz="1600" b="0"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rPr>
              <a:t>Higher doses of estrogen</a:t>
            </a:r>
          </a:p>
          <a:p>
            <a:pPr marL="1143000" marR="0" lvl="2" indent="-228600" algn="l" defTabSz="914400" rtl="0" eaLnBrk="1" fontAlgn="auto" latinLnBrk="0" hangingPunct="1">
              <a:lnSpc>
                <a:spcPct val="120000"/>
              </a:lnSpc>
              <a:spcBef>
                <a:spcPts val="500"/>
              </a:spcBef>
              <a:spcAft>
                <a:spcPts val="0"/>
              </a:spcAft>
              <a:buClr>
                <a:srgbClr val="FFFFFF"/>
              </a:buClr>
              <a:buSzPts val="1800"/>
              <a:buFont typeface="Arial"/>
              <a:buChar char="•"/>
              <a:tabLst/>
              <a:defRPr/>
            </a:pPr>
            <a:r>
              <a:rPr kumimoji="0" lang="en-US" sz="1600" b="0"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rPr>
              <a:t>First 3 months after initiation of therapy</a:t>
            </a:r>
          </a:p>
          <a:p>
            <a:pPr marL="1143000" marR="0" lvl="2" indent="-228600" algn="l" defTabSz="914400" rtl="0" eaLnBrk="1" fontAlgn="auto" latinLnBrk="0" hangingPunct="1">
              <a:lnSpc>
                <a:spcPct val="120000"/>
              </a:lnSpc>
              <a:spcBef>
                <a:spcPts val="500"/>
              </a:spcBef>
              <a:spcAft>
                <a:spcPts val="0"/>
              </a:spcAft>
              <a:buClr>
                <a:srgbClr val="FFFFFF"/>
              </a:buClr>
              <a:buSzPts val="1800"/>
              <a:buFont typeface="Arial"/>
              <a:buChar char="•"/>
              <a:tabLst/>
              <a:defRPr/>
            </a:pPr>
            <a:r>
              <a:rPr kumimoji="0" lang="en-US" sz="1600" b="0"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rPr>
              <a:t>3rd/4th gen COCs &gt; 1st/2nd gen COCs</a:t>
            </a:r>
          </a:p>
          <a:p>
            <a:pPr marL="1143000" marR="0" lvl="2" indent="-228600" algn="l" defTabSz="914400" rtl="0" eaLnBrk="1" fontAlgn="auto" latinLnBrk="0" hangingPunct="1">
              <a:lnSpc>
                <a:spcPct val="120000"/>
              </a:lnSpc>
              <a:spcBef>
                <a:spcPts val="500"/>
              </a:spcBef>
              <a:spcAft>
                <a:spcPts val="0"/>
              </a:spcAft>
              <a:buClr>
                <a:srgbClr val="FFFFFF"/>
              </a:buClr>
              <a:buSzPts val="1800"/>
              <a:buFont typeface="Arial"/>
              <a:buChar char="•"/>
              <a:tabLst/>
              <a:defRPr/>
            </a:pPr>
            <a:r>
              <a:rPr kumimoji="0" lang="en-US" sz="1600" b="0"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rPr>
              <a:t>COCs &gt; or &lt; Ring/Patch? (First-pass metabolism)</a:t>
            </a:r>
          </a:p>
          <a:p>
            <a:pPr marL="1143000" marR="0" lvl="2" indent="-228600" algn="l" defTabSz="914400" rtl="0" eaLnBrk="1" fontAlgn="auto" latinLnBrk="0" hangingPunct="1">
              <a:lnSpc>
                <a:spcPct val="120000"/>
              </a:lnSpc>
              <a:spcBef>
                <a:spcPts val="500"/>
              </a:spcBef>
              <a:spcAft>
                <a:spcPts val="0"/>
              </a:spcAft>
              <a:buClr>
                <a:srgbClr val="FFFFFF"/>
              </a:buClr>
              <a:buSzPts val="1800"/>
              <a:buFont typeface="Arial"/>
              <a:buChar char="•"/>
              <a:tabLst/>
              <a:defRPr/>
            </a:pPr>
            <a:r>
              <a:rPr kumimoji="0" lang="en-US" sz="1600" b="0" i="0" u="none" strike="noStrike" kern="0" cap="none" spc="0" normalizeH="0" baseline="0" noProof="0" dirty="0" err="1">
                <a:ln>
                  <a:noFill/>
                </a:ln>
                <a:solidFill>
                  <a:srgbClr val="FFFFFF"/>
                </a:solidFill>
                <a:effectLst/>
                <a:uLnTx/>
                <a:uFillTx/>
                <a:latin typeface="Century Gothic" panose="020B0502020202020204" pitchFamily="34" charset="0"/>
                <a:cs typeface="Calibri"/>
                <a:sym typeface="Calibri"/>
              </a:rPr>
              <a:t>Thrombophilias</a:t>
            </a:r>
            <a:endParaRPr kumimoji="0" lang="en-US" sz="1600" b="0"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endParaRPr>
          </a:p>
        </p:txBody>
      </p:sp>
      <p:pic>
        <p:nvPicPr>
          <p:cNvPr id="7" name="Google Shape;182;p10">
            <a:extLst>
              <a:ext uri="{FF2B5EF4-FFF2-40B4-BE49-F238E27FC236}">
                <a16:creationId xmlns:a16="http://schemas.microsoft.com/office/drawing/2014/main" id="{8824207F-851F-4850-A177-924EE008DD1E}"/>
              </a:ext>
            </a:extLst>
          </p:cNvPr>
          <p:cNvPicPr preferRelativeResize="0"/>
          <p:nvPr/>
        </p:nvPicPr>
        <p:blipFill rotWithShape="1">
          <a:blip r:embed="rId3">
            <a:alphaModFix/>
          </a:blip>
          <a:srcRect l="5442" r="19519" b="1"/>
          <a:stretch/>
        </p:blipFill>
        <p:spPr>
          <a:xfrm>
            <a:off x="8422105" y="1613721"/>
            <a:ext cx="3561347" cy="4293368"/>
          </a:xfrm>
          <a:prstGeom prst="rect">
            <a:avLst/>
          </a:prstGeom>
          <a:noFill/>
          <a:ln>
            <a:noFill/>
          </a:ln>
        </p:spPr>
      </p:pic>
    </p:spTree>
    <p:extLst>
      <p:ext uri="{BB962C8B-B14F-4D97-AF65-F5344CB8AC3E}">
        <p14:creationId xmlns:p14="http://schemas.microsoft.com/office/powerpoint/2010/main" val="3696567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Google Shape;187;p11">
            <a:extLst>
              <a:ext uri="{FF2B5EF4-FFF2-40B4-BE49-F238E27FC236}">
                <a16:creationId xmlns:a16="http://schemas.microsoft.com/office/drawing/2014/main" id="{A52FF1A2-885B-4C86-9A1E-1EB84C36B798}"/>
              </a:ext>
            </a:extLst>
          </p:cNvPr>
          <p:cNvSpPr/>
          <p:nvPr/>
        </p:nvSpPr>
        <p:spPr>
          <a:xfrm>
            <a:off x="0" y="900814"/>
            <a:ext cx="12192000" cy="5957186"/>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 name="Google Shape;188;p11">
            <a:extLst>
              <a:ext uri="{FF2B5EF4-FFF2-40B4-BE49-F238E27FC236}">
                <a16:creationId xmlns:a16="http://schemas.microsoft.com/office/drawing/2014/main" id="{CC186DE5-A0C6-4BBA-93E5-77C5070F475C}"/>
              </a:ext>
            </a:extLst>
          </p:cNvPr>
          <p:cNvSpPr/>
          <p:nvPr/>
        </p:nvSpPr>
        <p:spPr>
          <a:xfrm>
            <a:off x="5608003" y="900815"/>
            <a:ext cx="731957" cy="5485616"/>
          </a:xfrm>
          <a:custGeom>
            <a:avLst/>
            <a:gdLst/>
            <a:ahLst/>
            <a:cxnLst/>
            <a:rect l="l" t="t" r="r" b="b"/>
            <a:pathLst>
              <a:path w="414" h="2447" extrusionOk="0">
                <a:moveTo>
                  <a:pt x="414" y="2447"/>
                </a:moveTo>
                <a:lnTo>
                  <a:pt x="0" y="2247"/>
                </a:lnTo>
                <a:lnTo>
                  <a:pt x="0" y="0"/>
                </a:lnTo>
                <a:lnTo>
                  <a:pt x="414" y="200"/>
                </a:lnTo>
                <a:lnTo>
                  <a:pt x="414" y="2447"/>
                </a:lnTo>
                <a:close/>
              </a:path>
            </a:pathLst>
          </a:custGeom>
          <a:solidFill>
            <a:srgbClr val="1E8369"/>
          </a:solidFill>
          <a:ln>
            <a:noFill/>
          </a:ln>
        </p:spPr>
        <p:txBody>
          <a:bodyPr spcFirstLastPara="1" wrap="square" lIns="91425" tIns="45700" rIns="91425" bIns="45700" anchor="t" anchorCtr="0">
            <a:noAutofit/>
          </a:bodyPr>
          <a:lstStyle/>
          <a:p>
            <a:pPr>
              <a:buClr>
                <a:srgbClr val="000000"/>
              </a:buClr>
              <a:buSzPts val="1800"/>
              <a:buFont typeface="Arial"/>
              <a:buNone/>
            </a:pPr>
            <a:endParaRPr kern="0">
              <a:solidFill>
                <a:srgbClr val="FFFFFF"/>
              </a:solidFill>
              <a:latin typeface="Calibri"/>
              <a:ea typeface="Calibri"/>
              <a:cs typeface="Calibri"/>
              <a:sym typeface="Calibri"/>
            </a:endParaRPr>
          </a:p>
        </p:txBody>
      </p:sp>
      <p:sp>
        <p:nvSpPr>
          <p:cNvPr id="5" name="Google Shape;190;p11">
            <a:extLst>
              <a:ext uri="{FF2B5EF4-FFF2-40B4-BE49-F238E27FC236}">
                <a16:creationId xmlns:a16="http://schemas.microsoft.com/office/drawing/2014/main" id="{24A5EA41-85B4-4419-8DEF-663129A6C6E0}"/>
              </a:ext>
            </a:extLst>
          </p:cNvPr>
          <p:cNvSpPr/>
          <p:nvPr/>
        </p:nvSpPr>
        <p:spPr>
          <a:xfrm>
            <a:off x="784170" y="900814"/>
            <a:ext cx="5309026" cy="4995327"/>
          </a:xfrm>
          <a:prstGeom prst="rect">
            <a:avLst/>
          </a:prstGeom>
          <a:solidFill>
            <a:srgbClr val="FEFFFF"/>
          </a:solidFill>
          <a:ln>
            <a:noFill/>
          </a:ln>
        </p:spPr>
        <p:txBody>
          <a:bodyPr spcFirstLastPara="1" wrap="square" lIns="91425" tIns="45700" rIns="91425" bIns="45700" anchor="ctr" anchorCtr="0">
            <a:noAutofit/>
          </a:bodyPr>
          <a:lstStyle/>
          <a:p>
            <a:pPr algn="ctr">
              <a:buClr>
                <a:srgbClr val="000000"/>
              </a:buClr>
              <a:buSzPts val="1800"/>
              <a:buFont typeface="Arial"/>
              <a:buNone/>
            </a:pPr>
            <a:endParaRPr kern="0">
              <a:solidFill>
                <a:srgbClr val="FFFFFF"/>
              </a:solidFill>
              <a:latin typeface="Calibri"/>
              <a:ea typeface="Calibri"/>
              <a:cs typeface="Calibri"/>
              <a:sym typeface="Calibri"/>
            </a:endParaRPr>
          </a:p>
        </p:txBody>
      </p:sp>
      <p:pic>
        <p:nvPicPr>
          <p:cNvPr id="6" name="Google Shape;191;p11">
            <a:extLst>
              <a:ext uri="{FF2B5EF4-FFF2-40B4-BE49-F238E27FC236}">
                <a16:creationId xmlns:a16="http://schemas.microsoft.com/office/drawing/2014/main" id="{ADC59F45-E169-4C3F-A4A0-4CF1062ED822}"/>
              </a:ext>
            </a:extLst>
          </p:cNvPr>
          <p:cNvPicPr preferRelativeResize="0"/>
          <p:nvPr/>
        </p:nvPicPr>
        <p:blipFill rotWithShape="1">
          <a:blip r:embed="rId3">
            <a:alphaModFix/>
          </a:blip>
          <a:srcRect/>
          <a:stretch/>
        </p:blipFill>
        <p:spPr>
          <a:xfrm>
            <a:off x="784170" y="3429000"/>
            <a:ext cx="5156697" cy="1165413"/>
          </a:xfrm>
          <a:prstGeom prst="rect">
            <a:avLst/>
          </a:prstGeom>
          <a:noFill/>
          <a:ln>
            <a:noFill/>
          </a:ln>
        </p:spPr>
      </p:pic>
      <p:pic>
        <p:nvPicPr>
          <p:cNvPr id="7" name="Google Shape;192;p11">
            <a:extLst>
              <a:ext uri="{FF2B5EF4-FFF2-40B4-BE49-F238E27FC236}">
                <a16:creationId xmlns:a16="http://schemas.microsoft.com/office/drawing/2014/main" id="{8DAFDDFD-CD82-4165-B275-4FDDFB314E86}"/>
              </a:ext>
            </a:extLst>
          </p:cNvPr>
          <p:cNvPicPr preferRelativeResize="0"/>
          <p:nvPr/>
        </p:nvPicPr>
        <p:blipFill rotWithShape="1">
          <a:blip r:embed="rId4">
            <a:alphaModFix/>
          </a:blip>
          <a:srcRect/>
          <a:stretch/>
        </p:blipFill>
        <p:spPr>
          <a:xfrm>
            <a:off x="797320" y="1485505"/>
            <a:ext cx="5130396" cy="1500640"/>
          </a:xfrm>
          <a:prstGeom prst="rect">
            <a:avLst/>
          </a:prstGeom>
          <a:noFill/>
          <a:ln>
            <a:noFill/>
          </a:ln>
        </p:spPr>
      </p:pic>
      <p:sp>
        <p:nvSpPr>
          <p:cNvPr id="8" name="Google Shape;193;p11">
            <a:extLst>
              <a:ext uri="{FF2B5EF4-FFF2-40B4-BE49-F238E27FC236}">
                <a16:creationId xmlns:a16="http://schemas.microsoft.com/office/drawing/2014/main" id="{634CBDD2-1A8D-4C4D-96A6-E12AFD40D64C}"/>
              </a:ext>
            </a:extLst>
          </p:cNvPr>
          <p:cNvSpPr/>
          <p:nvPr/>
        </p:nvSpPr>
        <p:spPr>
          <a:xfrm>
            <a:off x="6366816" y="1357618"/>
            <a:ext cx="5027864" cy="4995327"/>
          </a:xfrm>
          <a:prstGeom prst="rect">
            <a:avLst/>
          </a:prstGeom>
          <a:solidFill>
            <a:srgbClr val="AC3EC1"/>
          </a:solidFill>
          <a:ln>
            <a:noFill/>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 name="Google Shape;195;p11">
            <a:extLst>
              <a:ext uri="{FF2B5EF4-FFF2-40B4-BE49-F238E27FC236}">
                <a16:creationId xmlns:a16="http://schemas.microsoft.com/office/drawing/2014/main" id="{1373CF8B-FB6D-4078-9020-1295C286327A}"/>
              </a:ext>
            </a:extLst>
          </p:cNvPr>
          <p:cNvSpPr txBox="1">
            <a:spLocks/>
          </p:cNvSpPr>
          <p:nvPr/>
        </p:nvSpPr>
        <p:spPr>
          <a:xfrm>
            <a:off x="6724775" y="2346630"/>
            <a:ext cx="4558200" cy="4039800"/>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1pPr>
            <a:lvl2pPr marL="914400" marR="0" lvl="1" indent="-342900" algn="l" rtl="0">
              <a:lnSpc>
                <a:spcPct val="100000"/>
              </a:lnSpc>
              <a:spcBef>
                <a:spcPts val="1000"/>
              </a:spcBef>
              <a:spcAft>
                <a:spcPts val="0"/>
              </a:spcAft>
              <a:buClr>
                <a:schemeClr val="lt1"/>
              </a:buClr>
              <a:buSzPts val="1800"/>
              <a:buFont typeface="Arial"/>
              <a:buChar char="•"/>
              <a:defRPr sz="1600" b="0" i="0" u="none" strike="noStrike" cap="none">
                <a:solidFill>
                  <a:schemeClr val="lt1"/>
                </a:solidFill>
                <a:latin typeface="Calibri"/>
                <a:ea typeface="Calibri"/>
                <a:cs typeface="Calibri"/>
                <a:sym typeface="Calibri"/>
              </a:defRPr>
            </a:lvl2pPr>
            <a:lvl3pPr marL="1371600" marR="0" lvl="2" indent="-342900" algn="l" rtl="0">
              <a:lnSpc>
                <a:spcPct val="100000"/>
              </a:lnSpc>
              <a:spcBef>
                <a:spcPts val="1000"/>
              </a:spcBef>
              <a:spcAft>
                <a:spcPts val="0"/>
              </a:spcAft>
              <a:buClr>
                <a:schemeClr val="lt1"/>
              </a:buClr>
              <a:buSzPts val="1800"/>
              <a:buFont typeface="Arial"/>
              <a:buChar char="•"/>
              <a:defRPr sz="1400" b="0" i="0" u="none" strike="noStrike" cap="none">
                <a:solidFill>
                  <a:schemeClr val="lt1"/>
                </a:solidFill>
                <a:latin typeface="Calibri"/>
                <a:ea typeface="Calibri"/>
                <a:cs typeface="Calibri"/>
                <a:sym typeface="Calibri"/>
              </a:defRPr>
            </a:lvl3pPr>
            <a:lvl4pPr marL="1828800" marR="0" lvl="3"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4pPr>
            <a:lvl5pPr marL="2286000" marR="0" lvl="4"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5pPr>
            <a:lvl6pPr marL="2743200" marR="0" lvl="5"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6pPr>
            <a:lvl7pPr marL="3200400" marR="0" lvl="6"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7pPr>
            <a:lvl8pPr marL="3657600" marR="0" lvl="7"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8pPr>
            <a:lvl9pPr marL="4114800" marR="0" lvl="8" indent="-342900" algn="l" rtl="0">
              <a:lnSpc>
                <a:spcPct val="100000"/>
              </a:lnSpc>
              <a:spcBef>
                <a:spcPts val="1000"/>
              </a:spcBef>
              <a:spcAft>
                <a:spcPts val="100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9pPr>
          </a:lstStyle>
          <a:p>
            <a:pPr marL="228600" marR="0" lvl="0" indent="-228600" algn="l" defTabSz="914400" rtl="0" eaLnBrk="1" fontAlgn="auto" latinLnBrk="0" hangingPunct="1">
              <a:lnSpc>
                <a:spcPct val="90000"/>
              </a:lnSpc>
              <a:spcBef>
                <a:spcPts val="0"/>
              </a:spcBef>
              <a:spcAft>
                <a:spcPts val="0"/>
              </a:spcAft>
              <a:buClr>
                <a:srgbClr val="FEFFFF"/>
              </a:buClr>
              <a:buSzPts val="2400"/>
              <a:buFont typeface="Arial"/>
              <a:buChar char="•"/>
              <a:tabLst/>
              <a:defRPr/>
            </a:pPr>
            <a:r>
              <a:rPr kumimoji="0" lang="en-US" sz="2400" b="0" i="0" u="none" strike="noStrike" kern="0" cap="none" spc="0" normalizeH="0" baseline="0" noProof="0">
                <a:ln>
                  <a:noFill/>
                </a:ln>
                <a:solidFill>
                  <a:srgbClr val="FEFFFF"/>
                </a:solidFill>
                <a:effectLst/>
                <a:uLnTx/>
                <a:uFillTx/>
                <a:latin typeface="Calibri"/>
                <a:cs typeface="Calibri"/>
                <a:sym typeface="Calibri"/>
              </a:rPr>
              <a:t>Extensive use of hormonal supplementation in spaceflight</a:t>
            </a:r>
            <a:endParaRPr kumimoji="0" lang="en-US" sz="1800" b="0" i="0" u="none" strike="noStrike" kern="0" cap="none" spc="0" normalizeH="0" baseline="0" noProof="0">
              <a:ln>
                <a:noFill/>
              </a:ln>
              <a:solidFill>
                <a:srgbClr val="FFFFFF"/>
              </a:solidFill>
              <a:effectLst/>
              <a:uLnTx/>
              <a:uFillTx/>
              <a:latin typeface="Calibri"/>
              <a:cs typeface="Calibri"/>
              <a:sym typeface="Calibri"/>
            </a:endParaRPr>
          </a:p>
          <a:p>
            <a:pPr marL="228600" marR="0" lvl="0" indent="-228600" algn="l" defTabSz="914400" rtl="0" eaLnBrk="1" fontAlgn="auto" latinLnBrk="0" hangingPunct="1">
              <a:lnSpc>
                <a:spcPct val="90000"/>
              </a:lnSpc>
              <a:spcBef>
                <a:spcPts val="1000"/>
              </a:spcBef>
              <a:spcAft>
                <a:spcPts val="0"/>
              </a:spcAft>
              <a:buClr>
                <a:srgbClr val="FEFFFF"/>
              </a:buClr>
              <a:buSzPts val="2400"/>
              <a:buFont typeface="Arial"/>
              <a:buChar char="•"/>
              <a:tabLst/>
              <a:defRPr/>
            </a:pPr>
            <a:r>
              <a:rPr kumimoji="0" lang="en-US" sz="2400" b="0" i="0" u="none" strike="noStrike" kern="0" cap="none" spc="0" normalizeH="0" baseline="0" noProof="0">
                <a:ln>
                  <a:noFill/>
                </a:ln>
                <a:solidFill>
                  <a:srgbClr val="FEFFFF"/>
                </a:solidFill>
                <a:effectLst/>
                <a:uLnTx/>
                <a:uFillTx/>
                <a:latin typeface="Calibri"/>
                <a:cs typeface="Calibri"/>
                <a:sym typeface="Calibri"/>
              </a:rPr>
              <a:t>NO evidence that hormonal supplementation has directly contributed to the development of VTE</a:t>
            </a:r>
            <a:endParaRPr kumimoji="0" lang="en-US" sz="1800" b="0" i="0" u="none" strike="noStrike" kern="0" cap="none" spc="0" normalizeH="0" baseline="0" noProof="0">
              <a:ln>
                <a:noFill/>
              </a:ln>
              <a:solidFill>
                <a:srgbClr val="FFFFFF"/>
              </a:solidFill>
              <a:effectLst/>
              <a:uLnTx/>
              <a:uFillTx/>
              <a:latin typeface="Calibri"/>
              <a:cs typeface="Calibri"/>
              <a:sym typeface="Calibri"/>
            </a:endParaRPr>
          </a:p>
          <a:p>
            <a:pPr marL="228600" marR="0" lvl="0" indent="-228600" algn="l" defTabSz="914400" rtl="0" eaLnBrk="1" fontAlgn="auto" latinLnBrk="0" hangingPunct="1">
              <a:lnSpc>
                <a:spcPct val="90000"/>
              </a:lnSpc>
              <a:spcBef>
                <a:spcPts val="1000"/>
              </a:spcBef>
              <a:spcAft>
                <a:spcPts val="0"/>
              </a:spcAft>
              <a:buClr>
                <a:srgbClr val="FEFFFF"/>
              </a:buClr>
              <a:buSzPts val="2400"/>
              <a:buFont typeface="Arial"/>
              <a:buChar char="•"/>
              <a:tabLst/>
              <a:defRPr/>
            </a:pPr>
            <a:r>
              <a:rPr kumimoji="0" lang="en-US" sz="2400" b="0" i="0" u="none" strike="noStrike" kern="0" cap="none" spc="0" normalizeH="0" baseline="0" noProof="0">
                <a:ln>
                  <a:noFill/>
                </a:ln>
                <a:solidFill>
                  <a:srgbClr val="FEFFFF"/>
                </a:solidFill>
                <a:effectLst/>
                <a:uLnTx/>
                <a:uFillTx/>
                <a:latin typeface="Calibri"/>
                <a:cs typeface="Calibri"/>
                <a:sym typeface="Calibri"/>
              </a:rPr>
              <a:t>NO </a:t>
            </a:r>
            <a:r>
              <a:rPr kumimoji="0" lang="en-US" sz="2400" b="0" i="0" u="sng" strike="noStrike" kern="0" cap="none" spc="0" normalizeH="0" baseline="0" noProof="0">
                <a:ln>
                  <a:noFill/>
                </a:ln>
                <a:solidFill>
                  <a:srgbClr val="FEFFFF"/>
                </a:solidFill>
                <a:effectLst/>
                <a:uLnTx/>
                <a:uFillTx/>
                <a:latin typeface="Calibri"/>
                <a:cs typeface="Calibri"/>
                <a:sym typeface="Calibri"/>
              </a:rPr>
              <a:t>clinically significant</a:t>
            </a:r>
            <a:r>
              <a:rPr kumimoji="0" lang="en-US" sz="2400" b="0" i="0" u="none" strike="noStrike" kern="0" cap="none" spc="0" normalizeH="0" baseline="0" noProof="0">
                <a:ln>
                  <a:noFill/>
                </a:ln>
                <a:solidFill>
                  <a:srgbClr val="FEFFFF"/>
                </a:solidFill>
                <a:effectLst/>
                <a:uLnTx/>
                <a:uFillTx/>
                <a:latin typeface="Calibri"/>
                <a:cs typeface="Calibri"/>
                <a:sym typeface="Calibri"/>
              </a:rPr>
              <a:t> VTE to date</a:t>
            </a:r>
            <a:endParaRPr kumimoji="0" lang="en-US" sz="1800" b="0" i="0" u="none" strike="noStrike" kern="0" cap="none" spc="0" normalizeH="0" baseline="0" noProof="0">
              <a:ln>
                <a:noFill/>
              </a:ln>
              <a:solidFill>
                <a:srgbClr val="FFFFFF"/>
              </a:solidFill>
              <a:effectLst/>
              <a:uLnTx/>
              <a:uFillTx/>
              <a:latin typeface="Calibri"/>
              <a:cs typeface="Calibri"/>
              <a:sym typeface="Calibri"/>
            </a:endParaRPr>
          </a:p>
          <a:p>
            <a:pPr marL="228600" marR="0" lvl="0" indent="-228600" algn="l" defTabSz="914400" rtl="0" eaLnBrk="1" fontAlgn="auto" latinLnBrk="0" hangingPunct="1">
              <a:lnSpc>
                <a:spcPct val="90000"/>
              </a:lnSpc>
              <a:spcBef>
                <a:spcPts val="1000"/>
              </a:spcBef>
              <a:spcAft>
                <a:spcPts val="0"/>
              </a:spcAft>
              <a:buClr>
                <a:srgbClr val="FEFFFF"/>
              </a:buClr>
              <a:buSzPts val="2400"/>
              <a:buFont typeface="Arial"/>
              <a:buChar char="•"/>
              <a:tabLst/>
              <a:defRPr/>
            </a:pPr>
            <a:r>
              <a:rPr kumimoji="0" lang="en-US" sz="2400" b="0" i="0" u="none" strike="noStrike" kern="0" cap="none" spc="0" normalizeH="0" baseline="0" noProof="0">
                <a:ln>
                  <a:noFill/>
                </a:ln>
                <a:solidFill>
                  <a:srgbClr val="FEFFFF"/>
                </a:solidFill>
                <a:effectLst/>
                <a:uLnTx/>
                <a:uFillTx/>
                <a:latin typeface="Calibri"/>
                <a:cs typeface="Calibri"/>
                <a:sym typeface="Calibri"/>
              </a:rPr>
              <a:t>Alterations of venous flow observed in MALE AND FEMALE crewmembers</a:t>
            </a:r>
            <a:endParaRPr kumimoji="0" lang="en-US" sz="1800" b="0" i="0" u="none" strike="noStrike" kern="0" cap="none" spc="0" normalizeH="0" baseline="0" noProof="0">
              <a:ln>
                <a:noFill/>
              </a:ln>
              <a:solidFill>
                <a:srgbClr val="FFFFFF"/>
              </a:solidFill>
              <a:effectLst/>
              <a:uLnTx/>
              <a:uFillTx/>
              <a:latin typeface="Calibri"/>
              <a:cs typeface="Calibri"/>
              <a:sym typeface="Calibri"/>
            </a:endParaRPr>
          </a:p>
        </p:txBody>
      </p:sp>
      <p:sp>
        <p:nvSpPr>
          <p:cNvPr id="10" name="Google Shape;194;p11">
            <a:extLst>
              <a:ext uri="{FF2B5EF4-FFF2-40B4-BE49-F238E27FC236}">
                <a16:creationId xmlns:a16="http://schemas.microsoft.com/office/drawing/2014/main" id="{41B118E8-A4CA-406E-B2DC-E88C7F72C30F}"/>
              </a:ext>
            </a:extLst>
          </p:cNvPr>
          <p:cNvSpPr txBox="1">
            <a:spLocks/>
          </p:cNvSpPr>
          <p:nvPr/>
        </p:nvSpPr>
        <p:spPr>
          <a:xfrm>
            <a:off x="6697928" y="1268770"/>
            <a:ext cx="4558191" cy="1283186"/>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800"/>
              <a:buFont typeface="Calibri"/>
              <a:buNone/>
              <a:defRPr sz="36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FEFFFF"/>
              </a:buClr>
              <a:buSzPts val="3600"/>
              <a:buFont typeface="Calibri"/>
              <a:buNone/>
              <a:tabLst/>
              <a:defRPr/>
            </a:pPr>
            <a:r>
              <a:rPr kumimoji="0" lang="en-US" sz="3600" b="0" i="0" u="none" strike="noStrike" kern="0" cap="none" spc="0" normalizeH="0" baseline="0" noProof="0">
                <a:ln>
                  <a:noFill/>
                </a:ln>
                <a:solidFill>
                  <a:srgbClr val="FEFFFF"/>
                </a:solidFill>
                <a:effectLst/>
                <a:uLnTx/>
                <a:uFillTx/>
                <a:latin typeface="Calibri"/>
                <a:cs typeface="Calibri"/>
                <a:sym typeface="Calibri"/>
              </a:rPr>
              <a:t>Risk of VTE</a:t>
            </a:r>
            <a:endParaRPr kumimoji="0" lang="en-US" sz="3600" b="0" i="0" u="none" strike="noStrike" kern="0" cap="none" spc="0" normalizeH="0" baseline="0" noProof="0" dirty="0">
              <a:ln>
                <a:noFill/>
              </a:ln>
              <a:solidFill>
                <a:srgbClr val="FFFFFF"/>
              </a:solidFill>
              <a:effectLst/>
              <a:uLnTx/>
              <a:uFillTx/>
              <a:latin typeface="Calibri"/>
              <a:cs typeface="Calibri"/>
              <a:sym typeface="Calibri"/>
            </a:endParaRPr>
          </a:p>
        </p:txBody>
      </p:sp>
      <p:sp>
        <p:nvSpPr>
          <p:cNvPr id="11" name="Rectangle 10">
            <a:extLst>
              <a:ext uri="{FF2B5EF4-FFF2-40B4-BE49-F238E27FC236}">
                <a16:creationId xmlns:a16="http://schemas.microsoft.com/office/drawing/2014/main" id="{A0A71C2A-1963-41D8-A08C-9B90F96C1448}"/>
              </a:ext>
            </a:extLst>
          </p:cNvPr>
          <p:cNvSpPr/>
          <p:nvPr/>
        </p:nvSpPr>
        <p:spPr>
          <a:xfrm>
            <a:off x="420811" y="73238"/>
            <a:ext cx="1124026" cy="769441"/>
          </a:xfrm>
          <a:prstGeom prst="rect">
            <a:avLst/>
          </a:prstGeom>
        </p:spPr>
        <p:txBody>
          <a:bodyPr wrap="none">
            <a:spAutoFit/>
          </a:bodyPr>
          <a:lstStyle/>
          <a:p>
            <a:r>
              <a:rPr lang="en-US" sz="4400" kern="0" dirty="0">
                <a:solidFill>
                  <a:srgbClr val="FFFFFF"/>
                </a:solidFill>
                <a:latin typeface="Century Gothic"/>
                <a:ea typeface="Century Gothic"/>
                <a:cs typeface="Century Gothic"/>
                <a:sym typeface="Century Gothic"/>
              </a:rPr>
              <a:t>VTE</a:t>
            </a:r>
            <a:endParaRPr lang="en-US" dirty="0"/>
          </a:p>
        </p:txBody>
      </p:sp>
    </p:spTree>
    <p:extLst>
      <p:ext uri="{BB962C8B-B14F-4D97-AF65-F5344CB8AC3E}">
        <p14:creationId xmlns:p14="http://schemas.microsoft.com/office/powerpoint/2010/main" val="19283380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2FAC5983-AECC-4DE4-9907-C694C82E70AA}"/>
              </a:ext>
            </a:extLst>
          </p:cNvPr>
          <p:cNvSpPr>
            <a:spLocks noGrp="1"/>
          </p:cNvSpPr>
          <p:nvPr>
            <p:ph type="title"/>
          </p:nvPr>
        </p:nvSpPr>
        <p:spPr>
          <a:xfrm>
            <a:off x="342900" y="152400"/>
            <a:ext cx="10325100" cy="609600"/>
          </a:xfrm>
        </p:spPr>
        <p:txBody>
          <a:bodyPr/>
          <a:lstStyle/>
          <a:p>
            <a:r>
              <a:rPr lang="en-US" sz="4400" b="0" dirty="0">
                <a:solidFill>
                  <a:srgbClr val="FFFFFF"/>
                </a:solidFill>
                <a:latin typeface="Century Gothic"/>
                <a:ea typeface="Century Gothic"/>
                <a:cs typeface="Century Gothic"/>
                <a:sym typeface="Century Gothic"/>
              </a:rPr>
              <a:t>BONE MINERAL DENSITY</a:t>
            </a:r>
            <a:endParaRPr lang="en-US" dirty="0"/>
          </a:p>
        </p:txBody>
      </p:sp>
      <p:sp>
        <p:nvSpPr>
          <p:cNvPr id="4" name="Google Shape;615;p59">
            <a:extLst>
              <a:ext uri="{FF2B5EF4-FFF2-40B4-BE49-F238E27FC236}">
                <a16:creationId xmlns:a16="http://schemas.microsoft.com/office/drawing/2014/main" id="{82FA860D-0F95-401F-805D-D67C5DCA0BFA}"/>
              </a:ext>
            </a:extLst>
          </p:cNvPr>
          <p:cNvSpPr txBox="1">
            <a:spLocks/>
          </p:cNvSpPr>
          <p:nvPr/>
        </p:nvSpPr>
        <p:spPr>
          <a:xfrm>
            <a:off x="646111" y="942209"/>
            <a:ext cx="10899778" cy="5480105"/>
          </a:xfrm>
          <a:prstGeom prst="rect">
            <a:avLst/>
          </a:prstGeom>
          <a:noFill/>
          <a:ln>
            <a:noFill/>
          </a:ln>
        </p:spPr>
        <p:txBody>
          <a:bodyPr spcFirstLastPara="1" wrap="square" lIns="91425" tIns="45700" rIns="91425" bIns="45700" anchor="ctr" anchorCtr="0">
            <a:normAutofit fontScale="92500"/>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1pPr>
            <a:lvl2pPr marL="914400" marR="0" lvl="1" indent="-342900" algn="l" rtl="0">
              <a:lnSpc>
                <a:spcPct val="100000"/>
              </a:lnSpc>
              <a:spcBef>
                <a:spcPts val="1000"/>
              </a:spcBef>
              <a:spcAft>
                <a:spcPts val="0"/>
              </a:spcAft>
              <a:buClr>
                <a:schemeClr val="lt1"/>
              </a:buClr>
              <a:buSzPts val="1800"/>
              <a:buFont typeface="Arial"/>
              <a:buChar char="•"/>
              <a:defRPr sz="1600" b="0" i="0" u="none" strike="noStrike" cap="none">
                <a:solidFill>
                  <a:schemeClr val="lt1"/>
                </a:solidFill>
                <a:latin typeface="Calibri"/>
                <a:ea typeface="Calibri"/>
                <a:cs typeface="Calibri"/>
                <a:sym typeface="Calibri"/>
              </a:defRPr>
            </a:lvl2pPr>
            <a:lvl3pPr marL="1371600" marR="0" lvl="2" indent="-342900" algn="l" rtl="0">
              <a:lnSpc>
                <a:spcPct val="100000"/>
              </a:lnSpc>
              <a:spcBef>
                <a:spcPts val="1000"/>
              </a:spcBef>
              <a:spcAft>
                <a:spcPts val="0"/>
              </a:spcAft>
              <a:buClr>
                <a:schemeClr val="lt1"/>
              </a:buClr>
              <a:buSzPts val="1800"/>
              <a:buFont typeface="Arial"/>
              <a:buChar char="•"/>
              <a:defRPr sz="1400" b="0" i="0" u="none" strike="noStrike" cap="none">
                <a:solidFill>
                  <a:schemeClr val="lt1"/>
                </a:solidFill>
                <a:latin typeface="Calibri"/>
                <a:ea typeface="Calibri"/>
                <a:cs typeface="Calibri"/>
                <a:sym typeface="Calibri"/>
              </a:defRPr>
            </a:lvl3pPr>
            <a:lvl4pPr marL="1828800" marR="0" lvl="3"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4pPr>
            <a:lvl5pPr marL="2286000" marR="0" lvl="4"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5pPr>
            <a:lvl6pPr marL="2743200" marR="0" lvl="5"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6pPr>
            <a:lvl7pPr marL="3200400" marR="0" lvl="6"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7pPr>
            <a:lvl8pPr marL="3657600" marR="0" lvl="7"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8pPr>
            <a:lvl9pPr marL="4114800" marR="0" lvl="8" indent="-342900" algn="l" rtl="0">
              <a:lnSpc>
                <a:spcPct val="100000"/>
              </a:lnSpc>
              <a:spcBef>
                <a:spcPts val="1000"/>
              </a:spcBef>
              <a:spcAft>
                <a:spcPts val="100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FFFFFF"/>
              </a:buClr>
              <a:buSzPts val="2800"/>
              <a:buFont typeface="Arial"/>
              <a:buNone/>
              <a:tabLst/>
              <a:defRPr/>
            </a:pPr>
            <a:r>
              <a:rPr kumimoji="0" lang="en-US" sz="3200" b="0" i="0" u="none" strike="noStrike" kern="0" cap="none" spc="0" normalizeH="0" baseline="0" noProof="0">
                <a:ln>
                  <a:noFill/>
                </a:ln>
                <a:solidFill>
                  <a:srgbClr val="477BD1"/>
                </a:solidFill>
                <a:effectLst/>
                <a:uLnTx/>
                <a:uFillTx/>
                <a:latin typeface="Century Gothic" panose="020B0502020202020204" pitchFamily="34" charset="0"/>
                <a:ea typeface="Century Gothic"/>
                <a:cs typeface="Century Gothic"/>
                <a:sym typeface="Century Gothic"/>
              </a:rPr>
              <a:t>PREFLIGHT/INFLIGHT CONSIDERATIONS</a:t>
            </a:r>
            <a:endParaRPr kumimoji="0" lang="en-US" sz="3200" b="0" i="0" u="none" strike="noStrike" kern="0" cap="none" spc="0" normalizeH="0" baseline="0" noProof="0">
              <a:ln>
                <a:noFill/>
              </a:ln>
              <a:solidFill>
                <a:srgbClr val="FFFFFF"/>
              </a:solidFill>
              <a:effectLst/>
              <a:uLnTx/>
              <a:uFillTx/>
              <a:latin typeface="Century Gothic" panose="020B0502020202020204" pitchFamily="34" charset="0"/>
              <a:ea typeface="Century Gothic"/>
              <a:cs typeface="Century Gothic"/>
              <a:sym typeface="Century Gothic"/>
            </a:endParaRPr>
          </a:p>
          <a:p>
            <a:pPr marL="285750" marR="0" lvl="0" indent="-285750" algn="l" defTabSz="914400" rtl="0" eaLnBrk="1" fontAlgn="auto" latinLnBrk="0" hangingPunct="1">
              <a:lnSpc>
                <a:spcPct val="100000"/>
              </a:lnSpc>
              <a:spcBef>
                <a:spcPts val="1000"/>
              </a:spcBef>
              <a:spcAft>
                <a:spcPts val="0"/>
              </a:spcAft>
              <a:buClr>
                <a:srgbClr val="FFFFFF"/>
              </a:buClr>
              <a:buSzPts val="2800"/>
              <a:buFont typeface="Arial"/>
              <a:buChar char="•"/>
              <a:tabLst/>
              <a:defRPr/>
            </a:pPr>
            <a:r>
              <a:rPr kumimoji="0" lang="en-US" sz="3200" b="0" i="0" u="none" strike="noStrike" kern="0" cap="none" spc="0" normalizeH="0" baseline="0" noProof="0">
                <a:ln>
                  <a:noFill/>
                </a:ln>
                <a:solidFill>
                  <a:srgbClr val="FFFFFF"/>
                </a:solidFill>
                <a:effectLst/>
                <a:uLnTx/>
                <a:uFillTx/>
                <a:latin typeface="Century Gothic" panose="020B0502020202020204" pitchFamily="34" charset="0"/>
                <a:cs typeface="Calibri"/>
                <a:sym typeface="Calibri"/>
              </a:rPr>
              <a:t>Astronauts lose ~1% bone mass/mo during spaceflight</a:t>
            </a:r>
            <a:endParaRPr kumimoji="0" lang="en-US" sz="3200" b="0" i="0" u="none" strike="noStrike" kern="0" cap="none" spc="0" normalizeH="0" baseline="0" noProof="0">
              <a:ln>
                <a:noFill/>
              </a:ln>
              <a:solidFill>
                <a:srgbClr val="FFFFFF"/>
              </a:solidFill>
              <a:effectLst/>
              <a:uLnTx/>
              <a:uFillTx/>
              <a:latin typeface="Century Gothic" panose="020B0502020202020204" pitchFamily="34" charset="0"/>
              <a:ea typeface="Century Gothic"/>
              <a:cs typeface="Century Gothic"/>
              <a:sym typeface="Century Gothic"/>
            </a:endParaRPr>
          </a:p>
          <a:p>
            <a:pPr marL="285750" marR="0" lvl="0" indent="-285750" algn="l" defTabSz="914400" rtl="0" eaLnBrk="1" fontAlgn="auto" latinLnBrk="0" hangingPunct="1">
              <a:lnSpc>
                <a:spcPct val="100000"/>
              </a:lnSpc>
              <a:spcBef>
                <a:spcPts val="1000"/>
              </a:spcBef>
              <a:spcAft>
                <a:spcPts val="0"/>
              </a:spcAft>
              <a:buClr>
                <a:srgbClr val="FFFFFF"/>
              </a:buClr>
              <a:buSzPts val="2800"/>
              <a:buFont typeface="Arial"/>
              <a:buChar char="•"/>
              <a:tabLst/>
              <a:defRPr/>
            </a:pPr>
            <a:r>
              <a:rPr kumimoji="0" lang="en-US" sz="3200" b="0" i="0" u="none" strike="noStrike" kern="0" cap="none" spc="0" normalizeH="0" baseline="0" noProof="0">
                <a:ln>
                  <a:noFill/>
                </a:ln>
                <a:solidFill>
                  <a:srgbClr val="FFFFFF"/>
                </a:solidFill>
                <a:effectLst/>
                <a:uLnTx/>
                <a:uFillTx/>
                <a:latin typeface="Century Gothic" panose="020B0502020202020204" pitchFamily="34" charset="0"/>
                <a:ea typeface="Century Gothic"/>
                <a:cs typeface="Century Gothic"/>
                <a:sym typeface="Century Gothic"/>
              </a:rPr>
              <a:t>Estrogen </a:t>
            </a:r>
            <a:endParaRPr kumimoji="0" lang="en-US" sz="2000" b="0" i="0" u="none" strike="noStrike" kern="0" cap="none" spc="0" normalizeH="0" baseline="0" noProof="0">
              <a:ln>
                <a:noFill/>
              </a:ln>
              <a:solidFill>
                <a:srgbClr val="FFFFFF"/>
              </a:solidFill>
              <a:effectLst/>
              <a:uLnTx/>
              <a:uFillTx/>
              <a:latin typeface="Century Gothic" panose="020B0502020202020204" pitchFamily="34" charset="0"/>
              <a:cs typeface="Calibri"/>
              <a:sym typeface="Calibri"/>
            </a:endParaRPr>
          </a:p>
          <a:p>
            <a:pPr marL="742950" marR="0" lvl="1" indent="-285750" algn="l" defTabSz="914400" rtl="0" eaLnBrk="1" fontAlgn="auto" latinLnBrk="0" hangingPunct="1">
              <a:lnSpc>
                <a:spcPct val="100000"/>
              </a:lnSpc>
              <a:spcBef>
                <a:spcPts val="1000"/>
              </a:spcBef>
              <a:spcAft>
                <a:spcPts val="0"/>
              </a:spcAft>
              <a:buClr>
                <a:srgbClr val="FFFFFF"/>
              </a:buClr>
              <a:buSzPts val="2600"/>
              <a:buFont typeface="Arial"/>
              <a:buChar char="•"/>
              <a:tabLst/>
              <a:defRPr/>
            </a:pPr>
            <a:r>
              <a:rPr kumimoji="0" lang="en-US" sz="2800" b="0" i="0" u="none" strike="noStrike" kern="0" cap="none" spc="0" normalizeH="0" baseline="0" noProof="0">
                <a:ln>
                  <a:noFill/>
                </a:ln>
                <a:solidFill>
                  <a:srgbClr val="FFFFFF"/>
                </a:solidFill>
                <a:effectLst/>
                <a:uLnTx/>
                <a:uFillTx/>
                <a:latin typeface="Century Gothic" panose="020B0502020202020204" pitchFamily="34" charset="0"/>
                <a:ea typeface="Century Gothic"/>
                <a:cs typeface="Century Gothic"/>
                <a:sym typeface="Century Gothic"/>
              </a:rPr>
              <a:t>Shown to be protective against cortical / cancellous BMD loss in microgravity analogs and spaceflight</a:t>
            </a:r>
            <a:endParaRPr kumimoji="0" lang="en-US" sz="1800" b="0" i="0" u="none" strike="noStrike" kern="0" cap="none" spc="0" normalizeH="0" baseline="0" noProof="0">
              <a:ln>
                <a:noFill/>
              </a:ln>
              <a:solidFill>
                <a:srgbClr val="FFFFFF"/>
              </a:solidFill>
              <a:effectLst/>
              <a:uLnTx/>
              <a:uFillTx/>
              <a:latin typeface="Century Gothic" panose="020B0502020202020204" pitchFamily="34" charset="0"/>
              <a:cs typeface="Calibri"/>
              <a:sym typeface="Calibri"/>
            </a:endParaRPr>
          </a:p>
          <a:p>
            <a:pPr marL="742950" marR="0" lvl="1" indent="-285750" algn="l" defTabSz="914400" rtl="0" eaLnBrk="1" fontAlgn="auto" latinLnBrk="0" hangingPunct="1">
              <a:lnSpc>
                <a:spcPct val="100000"/>
              </a:lnSpc>
              <a:spcBef>
                <a:spcPts val="1000"/>
              </a:spcBef>
              <a:spcAft>
                <a:spcPts val="0"/>
              </a:spcAft>
              <a:buClr>
                <a:srgbClr val="FFFFFF"/>
              </a:buClr>
              <a:buSzPts val="2600"/>
              <a:buFont typeface="Arial"/>
              <a:buChar char="•"/>
              <a:tabLst/>
              <a:defRPr/>
            </a:pPr>
            <a:r>
              <a:rPr kumimoji="0" lang="en-US" sz="2800" b="0" i="0" u="none" strike="noStrike" kern="0" cap="none" spc="0" normalizeH="0" baseline="0" noProof="0">
                <a:ln>
                  <a:noFill/>
                </a:ln>
                <a:solidFill>
                  <a:srgbClr val="FFFFFF"/>
                </a:solidFill>
                <a:effectLst/>
                <a:uLnTx/>
                <a:uFillTx/>
                <a:latin typeface="Century Gothic" panose="020B0502020202020204" pitchFamily="34" charset="0"/>
                <a:ea typeface="Century Gothic"/>
                <a:cs typeface="Century Gothic"/>
                <a:sym typeface="Century Gothic"/>
              </a:rPr>
              <a:t>Evidence is inconclusive for LNG IUD</a:t>
            </a:r>
            <a:endParaRPr kumimoji="0" lang="en-US" sz="1800" b="0" i="0" u="none" strike="noStrike" kern="0" cap="none" spc="0" normalizeH="0" baseline="0" noProof="0">
              <a:ln>
                <a:noFill/>
              </a:ln>
              <a:solidFill>
                <a:srgbClr val="FFFFFF"/>
              </a:solidFill>
              <a:effectLst/>
              <a:uLnTx/>
              <a:uFillTx/>
              <a:latin typeface="Century Gothic" panose="020B0502020202020204" pitchFamily="34" charset="0"/>
              <a:cs typeface="Calibri"/>
              <a:sym typeface="Calibri"/>
            </a:endParaRPr>
          </a:p>
          <a:p>
            <a:pPr marL="285750" marR="0" lvl="0" indent="-285750" algn="l" defTabSz="914400" rtl="0" eaLnBrk="1" fontAlgn="auto" latinLnBrk="0" hangingPunct="1">
              <a:lnSpc>
                <a:spcPct val="100000"/>
              </a:lnSpc>
              <a:spcBef>
                <a:spcPts val="1000"/>
              </a:spcBef>
              <a:spcAft>
                <a:spcPts val="0"/>
              </a:spcAft>
              <a:buClr>
                <a:srgbClr val="FFFFFF"/>
              </a:buClr>
              <a:buSzPts val="2800"/>
              <a:buFont typeface="Arial"/>
              <a:buChar char="•"/>
              <a:tabLst/>
              <a:defRPr/>
            </a:pPr>
            <a:r>
              <a:rPr kumimoji="0" lang="en-US" sz="3200" b="0" i="0" u="none" strike="noStrike" kern="0" cap="none" spc="0" normalizeH="0" baseline="0" noProof="0">
                <a:ln>
                  <a:noFill/>
                </a:ln>
                <a:solidFill>
                  <a:srgbClr val="FFFFFF"/>
                </a:solidFill>
                <a:effectLst/>
                <a:uLnTx/>
                <a:uFillTx/>
                <a:latin typeface="Century Gothic" panose="020B0502020202020204" pitchFamily="34" charset="0"/>
                <a:ea typeface="Century Gothic"/>
                <a:cs typeface="Century Gothic"/>
                <a:sym typeface="Century Gothic"/>
              </a:rPr>
              <a:t>Recommend vitamin D and calcium supplementation</a:t>
            </a:r>
            <a:endParaRPr kumimoji="0" lang="en-US" sz="2000" b="0" i="0" u="none" strike="noStrike" kern="0" cap="none" spc="0" normalizeH="0" baseline="0" noProof="0">
              <a:ln>
                <a:noFill/>
              </a:ln>
              <a:solidFill>
                <a:srgbClr val="FFFFFF"/>
              </a:solidFill>
              <a:effectLst/>
              <a:uLnTx/>
              <a:uFillTx/>
              <a:latin typeface="Century Gothic" panose="020B0502020202020204" pitchFamily="34" charset="0"/>
              <a:cs typeface="Calibri"/>
              <a:sym typeface="Calibri"/>
            </a:endParaRPr>
          </a:p>
          <a:p>
            <a:pPr marL="285750" marR="0" lvl="0" indent="-285750" algn="l" defTabSz="914400" rtl="0" eaLnBrk="1" fontAlgn="auto" latinLnBrk="0" hangingPunct="1">
              <a:lnSpc>
                <a:spcPct val="100000"/>
              </a:lnSpc>
              <a:spcBef>
                <a:spcPts val="1000"/>
              </a:spcBef>
              <a:spcAft>
                <a:spcPts val="0"/>
              </a:spcAft>
              <a:buClr>
                <a:srgbClr val="FFFFFF"/>
              </a:buClr>
              <a:buSzPts val="2800"/>
              <a:buFont typeface="Arial"/>
              <a:buChar char="•"/>
              <a:tabLst/>
              <a:defRPr/>
            </a:pPr>
            <a:r>
              <a:rPr kumimoji="0" lang="en-US" sz="3200" b="0" i="0" u="none" strike="noStrike" kern="0" cap="none" spc="0" normalizeH="0" baseline="0" noProof="0">
                <a:ln>
                  <a:noFill/>
                </a:ln>
                <a:solidFill>
                  <a:srgbClr val="FFFFFF"/>
                </a:solidFill>
                <a:effectLst/>
                <a:uLnTx/>
                <a:uFillTx/>
                <a:latin typeface="Century Gothic" panose="020B0502020202020204" pitchFamily="34" charset="0"/>
                <a:ea typeface="Century Gothic"/>
                <a:cs typeface="Century Gothic"/>
                <a:sym typeface="Century Gothic"/>
              </a:rPr>
              <a:t>Recommend resistive exercise</a:t>
            </a:r>
            <a:endParaRPr kumimoji="0" lang="en-US" sz="2000" b="0" i="0" u="none" strike="noStrike" kern="0" cap="none" spc="0" normalizeH="0" baseline="0" noProof="0">
              <a:ln>
                <a:noFill/>
              </a:ln>
              <a:solidFill>
                <a:srgbClr val="FFFFFF"/>
              </a:solidFill>
              <a:effectLst/>
              <a:uLnTx/>
              <a:uFillTx/>
              <a:latin typeface="Century Gothic" panose="020B0502020202020204" pitchFamily="34" charset="0"/>
              <a:cs typeface="Calibri"/>
              <a:sym typeface="Calibri"/>
            </a:endParaRPr>
          </a:p>
          <a:p>
            <a:pPr marL="285750" marR="0" lvl="0" indent="-285750" algn="l" defTabSz="914400" rtl="0" eaLnBrk="1" fontAlgn="auto" latinLnBrk="0" hangingPunct="1">
              <a:lnSpc>
                <a:spcPct val="100000"/>
              </a:lnSpc>
              <a:spcBef>
                <a:spcPts val="1000"/>
              </a:spcBef>
              <a:spcAft>
                <a:spcPts val="0"/>
              </a:spcAft>
              <a:buClr>
                <a:srgbClr val="FFFFFF"/>
              </a:buClr>
              <a:buSzPts val="2800"/>
              <a:buFont typeface="Arial"/>
              <a:buChar char="•"/>
              <a:tabLst/>
              <a:defRPr/>
            </a:pPr>
            <a:r>
              <a:rPr kumimoji="0" lang="en-US" sz="3200" b="0" i="0" u="none" strike="noStrike" kern="0" cap="none" spc="0" normalizeH="0" baseline="0" noProof="0">
                <a:ln>
                  <a:noFill/>
                </a:ln>
                <a:solidFill>
                  <a:srgbClr val="FFFFFF"/>
                </a:solidFill>
                <a:effectLst/>
                <a:uLnTx/>
                <a:uFillTx/>
                <a:latin typeface="Century Gothic" panose="020B0502020202020204" pitchFamily="34" charset="0"/>
                <a:ea typeface="Century Gothic"/>
                <a:cs typeface="Century Gothic"/>
                <a:sym typeface="Century Gothic"/>
              </a:rPr>
              <a:t>May consider bisphosphonate</a:t>
            </a:r>
            <a:endParaRPr kumimoji="0" lang="en-US" sz="2000" b="0"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endParaRPr>
          </a:p>
        </p:txBody>
      </p:sp>
    </p:spTree>
    <p:extLst>
      <p:ext uri="{BB962C8B-B14F-4D97-AF65-F5344CB8AC3E}">
        <p14:creationId xmlns:p14="http://schemas.microsoft.com/office/powerpoint/2010/main" val="3324240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2FAC5983-AECC-4DE4-9907-C694C82E70AA}"/>
              </a:ext>
            </a:extLst>
          </p:cNvPr>
          <p:cNvSpPr>
            <a:spLocks noGrp="1"/>
          </p:cNvSpPr>
          <p:nvPr>
            <p:ph type="title"/>
          </p:nvPr>
        </p:nvSpPr>
        <p:spPr>
          <a:xfrm>
            <a:off x="342900" y="152400"/>
            <a:ext cx="10325100" cy="609600"/>
          </a:xfrm>
        </p:spPr>
        <p:txBody>
          <a:bodyPr/>
          <a:lstStyle/>
          <a:p>
            <a:r>
              <a:rPr lang="en-US" sz="4400" b="0" dirty="0">
                <a:solidFill>
                  <a:srgbClr val="FFFFFF"/>
                </a:solidFill>
                <a:latin typeface="Century Gothic"/>
                <a:ea typeface="Century Gothic"/>
                <a:cs typeface="Century Gothic"/>
                <a:sym typeface="Century Gothic"/>
              </a:rPr>
              <a:t>OVARIAN CYSTS</a:t>
            </a:r>
            <a:endParaRPr lang="en-US" dirty="0"/>
          </a:p>
        </p:txBody>
      </p:sp>
      <p:sp>
        <p:nvSpPr>
          <p:cNvPr id="5" name="Google Shape;622;p60">
            <a:extLst>
              <a:ext uri="{FF2B5EF4-FFF2-40B4-BE49-F238E27FC236}">
                <a16:creationId xmlns:a16="http://schemas.microsoft.com/office/drawing/2014/main" id="{230512F1-A4E7-49D5-B98E-BAC6FD6D7707}"/>
              </a:ext>
            </a:extLst>
          </p:cNvPr>
          <p:cNvSpPr txBox="1">
            <a:spLocks/>
          </p:cNvSpPr>
          <p:nvPr/>
        </p:nvSpPr>
        <p:spPr>
          <a:xfrm>
            <a:off x="646111" y="976717"/>
            <a:ext cx="10899778" cy="5650869"/>
          </a:xfrm>
          <a:prstGeom prst="rect">
            <a:avLst/>
          </a:prstGeom>
          <a:noFill/>
          <a:ln>
            <a:noFill/>
          </a:ln>
        </p:spPr>
        <p:txBody>
          <a:bodyPr spcFirstLastPara="1" wrap="square" lIns="91425" tIns="45700" rIns="91425" bIns="45700" anchor="ctr" anchorCtr="0">
            <a:normAutofit lnSpcReduction="10000"/>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1pPr>
            <a:lvl2pPr marL="914400" marR="0" lvl="1" indent="-342900" algn="l" rtl="0">
              <a:lnSpc>
                <a:spcPct val="100000"/>
              </a:lnSpc>
              <a:spcBef>
                <a:spcPts val="1000"/>
              </a:spcBef>
              <a:spcAft>
                <a:spcPts val="0"/>
              </a:spcAft>
              <a:buClr>
                <a:schemeClr val="lt1"/>
              </a:buClr>
              <a:buSzPts val="1800"/>
              <a:buFont typeface="Arial"/>
              <a:buChar char="•"/>
              <a:defRPr sz="1600" b="0" i="0" u="none" strike="noStrike" cap="none">
                <a:solidFill>
                  <a:schemeClr val="lt1"/>
                </a:solidFill>
                <a:latin typeface="Calibri"/>
                <a:ea typeface="Calibri"/>
                <a:cs typeface="Calibri"/>
                <a:sym typeface="Calibri"/>
              </a:defRPr>
            </a:lvl2pPr>
            <a:lvl3pPr marL="1371600" marR="0" lvl="2" indent="-342900" algn="l" rtl="0">
              <a:lnSpc>
                <a:spcPct val="100000"/>
              </a:lnSpc>
              <a:spcBef>
                <a:spcPts val="1000"/>
              </a:spcBef>
              <a:spcAft>
                <a:spcPts val="0"/>
              </a:spcAft>
              <a:buClr>
                <a:schemeClr val="lt1"/>
              </a:buClr>
              <a:buSzPts val="1800"/>
              <a:buFont typeface="Arial"/>
              <a:buChar char="•"/>
              <a:defRPr sz="1400" b="0" i="0" u="none" strike="noStrike" cap="none">
                <a:solidFill>
                  <a:schemeClr val="lt1"/>
                </a:solidFill>
                <a:latin typeface="Calibri"/>
                <a:ea typeface="Calibri"/>
                <a:cs typeface="Calibri"/>
                <a:sym typeface="Calibri"/>
              </a:defRPr>
            </a:lvl3pPr>
            <a:lvl4pPr marL="1828800" marR="0" lvl="3"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4pPr>
            <a:lvl5pPr marL="2286000" marR="0" lvl="4"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5pPr>
            <a:lvl6pPr marL="2743200" marR="0" lvl="5"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6pPr>
            <a:lvl7pPr marL="3200400" marR="0" lvl="6"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7pPr>
            <a:lvl8pPr marL="3657600" marR="0" lvl="7"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8pPr>
            <a:lvl9pPr marL="4114800" marR="0" lvl="8" indent="-342900" algn="l" rtl="0">
              <a:lnSpc>
                <a:spcPct val="100000"/>
              </a:lnSpc>
              <a:spcBef>
                <a:spcPts val="1000"/>
              </a:spcBef>
              <a:spcAft>
                <a:spcPts val="100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FFFFFF"/>
              </a:buClr>
              <a:buSzPts val="2800"/>
              <a:buFont typeface="Arial"/>
              <a:buNone/>
              <a:tabLst/>
              <a:defRPr/>
            </a:pPr>
            <a:r>
              <a:rPr kumimoji="0" lang="en-US" sz="3200" b="0" i="0" u="none" strike="noStrike" kern="0" cap="none" spc="0" normalizeH="0" baseline="0" noProof="0">
                <a:ln>
                  <a:noFill/>
                </a:ln>
                <a:solidFill>
                  <a:srgbClr val="477BD1"/>
                </a:solidFill>
                <a:effectLst/>
                <a:uLnTx/>
                <a:uFillTx/>
                <a:latin typeface="Century Gothic"/>
                <a:ea typeface="Century Gothic"/>
                <a:cs typeface="Century Gothic"/>
                <a:sym typeface="Century Gothic"/>
              </a:rPr>
              <a:t>PREFLIGHT CONSIDERATIONS</a:t>
            </a:r>
            <a:endParaRPr kumimoji="0" lang="en-US" sz="2000" b="0" i="0" u="none" strike="noStrike" kern="0" cap="none" spc="0" normalizeH="0" baseline="0" noProof="0">
              <a:ln>
                <a:noFill/>
              </a:ln>
              <a:solidFill>
                <a:srgbClr val="FFFFFF"/>
              </a:solidFill>
              <a:effectLst/>
              <a:uLnTx/>
              <a:uFillTx/>
              <a:latin typeface="Calibri"/>
              <a:cs typeface="Calibri"/>
              <a:sym typeface="Calibri"/>
            </a:endParaRPr>
          </a:p>
          <a:p>
            <a:pPr marL="285750" marR="0" lvl="0" indent="-285750" algn="l" defTabSz="914400" rtl="0" eaLnBrk="1" fontAlgn="auto" latinLnBrk="0" hangingPunct="1">
              <a:lnSpc>
                <a:spcPct val="100000"/>
              </a:lnSpc>
              <a:spcBef>
                <a:spcPts val="1000"/>
              </a:spcBef>
              <a:spcAft>
                <a:spcPts val="0"/>
              </a:spcAft>
              <a:buClr>
                <a:srgbClr val="FFFFFF"/>
              </a:buClr>
              <a:buSzPts val="2800"/>
              <a:buFont typeface="Arial"/>
              <a:buChar char="•"/>
              <a:tabLst/>
              <a:defRPr/>
            </a:pPr>
            <a:r>
              <a:rPr kumimoji="0" lang="en-US" sz="32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Ovarian cyst production is common following ovulation</a:t>
            </a:r>
            <a:endParaRPr kumimoji="0" lang="en-US" sz="2000" b="0" i="0" u="none" strike="noStrike" kern="0" cap="none" spc="0" normalizeH="0" baseline="0" noProof="0">
              <a:ln>
                <a:noFill/>
              </a:ln>
              <a:solidFill>
                <a:srgbClr val="FFFFFF"/>
              </a:solidFill>
              <a:effectLst/>
              <a:uLnTx/>
              <a:uFillTx/>
              <a:latin typeface="Calibri"/>
              <a:cs typeface="Calibri"/>
              <a:sym typeface="Calibri"/>
            </a:endParaRPr>
          </a:p>
          <a:p>
            <a:pPr marL="742950" marR="0" lvl="1" indent="-285750" algn="l" defTabSz="914400" rtl="0" eaLnBrk="1" fontAlgn="auto" latinLnBrk="0" hangingPunct="1">
              <a:lnSpc>
                <a:spcPct val="100000"/>
              </a:lnSpc>
              <a:spcBef>
                <a:spcPts val="1000"/>
              </a:spcBef>
              <a:spcAft>
                <a:spcPts val="0"/>
              </a:spcAft>
              <a:buClr>
                <a:srgbClr val="FFFFFF"/>
              </a:buClr>
              <a:buSzPts val="2400"/>
              <a:buFont typeface="Arial"/>
              <a:buChar char="•"/>
              <a:tabLst/>
              <a:defRPr/>
            </a:pPr>
            <a:r>
              <a:rPr kumimoji="0" lang="en-US" sz="28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Present in 5-7% of reproductive-aged females</a:t>
            </a:r>
            <a:endParaRPr kumimoji="0" lang="en-US" sz="1800" b="0" i="0" u="none" strike="noStrike" kern="0" cap="none" spc="0" normalizeH="0" baseline="0" noProof="0">
              <a:ln>
                <a:noFill/>
              </a:ln>
              <a:solidFill>
                <a:srgbClr val="FFFFFF"/>
              </a:solidFill>
              <a:effectLst/>
              <a:uLnTx/>
              <a:uFillTx/>
              <a:latin typeface="Calibri"/>
              <a:cs typeface="Calibri"/>
              <a:sym typeface="Calibri"/>
            </a:endParaRPr>
          </a:p>
          <a:p>
            <a:pPr marL="742950" marR="0" lvl="1" indent="-285750" algn="l" defTabSz="914400" rtl="0" eaLnBrk="1" fontAlgn="auto" latinLnBrk="0" hangingPunct="1">
              <a:lnSpc>
                <a:spcPct val="100000"/>
              </a:lnSpc>
              <a:spcBef>
                <a:spcPts val="1000"/>
              </a:spcBef>
              <a:spcAft>
                <a:spcPts val="0"/>
              </a:spcAft>
              <a:buClr>
                <a:srgbClr val="FFFFFF"/>
              </a:buClr>
              <a:buSzPts val="2600"/>
              <a:buFont typeface="Arial"/>
              <a:buChar char="•"/>
              <a:tabLst/>
              <a:defRPr/>
            </a:pPr>
            <a:r>
              <a:rPr kumimoji="0" lang="en-US" sz="28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Most will resolve spontaneously</a:t>
            </a:r>
            <a:endParaRPr kumimoji="0" lang="en-US" sz="1800" b="0" i="0" u="none" strike="noStrike" kern="0" cap="none" spc="0" normalizeH="0" baseline="0" noProof="0">
              <a:ln>
                <a:noFill/>
              </a:ln>
              <a:solidFill>
                <a:srgbClr val="FFFFFF"/>
              </a:solidFill>
              <a:effectLst/>
              <a:uLnTx/>
              <a:uFillTx/>
              <a:latin typeface="Calibri"/>
              <a:cs typeface="Calibri"/>
              <a:sym typeface="Calibri"/>
            </a:endParaRPr>
          </a:p>
          <a:p>
            <a:pPr marL="742950" marR="0" lvl="1" indent="-285750" algn="l" defTabSz="914400" rtl="0" eaLnBrk="1" fontAlgn="auto" latinLnBrk="0" hangingPunct="1">
              <a:lnSpc>
                <a:spcPct val="100000"/>
              </a:lnSpc>
              <a:spcBef>
                <a:spcPts val="1000"/>
              </a:spcBef>
              <a:spcAft>
                <a:spcPts val="0"/>
              </a:spcAft>
              <a:buClr>
                <a:srgbClr val="FFFFFF"/>
              </a:buClr>
              <a:buSzPts val="2600"/>
              <a:buFont typeface="Arial"/>
              <a:buChar char="•"/>
              <a:tabLst/>
              <a:defRPr/>
            </a:pPr>
            <a:r>
              <a:rPr kumimoji="0" lang="en-US" sz="28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Theoretically, large/complex cysts can prompt ovarian torsion</a:t>
            </a:r>
            <a:endParaRPr kumimoji="0" lang="en-US" sz="1800" b="0" i="0" u="none" strike="noStrike" kern="0" cap="none" spc="0" normalizeH="0" baseline="0" noProof="0">
              <a:ln>
                <a:noFill/>
              </a:ln>
              <a:solidFill>
                <a:srgbClr val="FFFFFF"/>
              </a:solidFill>
              <a:effectLst/>
              <a:uLnTx/>
              <a:uFillTx/>
              <a:latin typeface="Calibri"/>
              <a:cs typeface="Calibri"/>
              <a:sym typeface="Calibri"/>
            </a:endParaRPr>
          </a:p>
          <a:p>
            <a:pPr marL="285750" marR="0" lvl="0" indent="-285750" algn="l" defTabSz="914400" rtl="0" eaLnBrk="1" fontAlgn="auto" latinLnBrk="0" hangingPunct="1">
              <a:lnSpc>
                <a:spcPct val="100000"/>
              </a:lnSpc>
              <a:spcBef>
                <a:spcPts val="1000"/>
              </a:spcBef>
              <a:spcAft>
                <a:spcPts val="0"/>
              </a:spcAft>
              <a:buClr>
                <a:srgbClr val="FFFFFF"/>
              </a:buClr>
              <a:buSzPts val="2800"/>
              <a:buFont typeface="Arial"/>
              <a:buChar char="•"/>
              <a:tabLst/>
              <a:defRPr/>
            </a:pPr>
            <a:r>
              <a:rPr kumimoji="0" lang="en-US" sz="32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Preflight management:</a:t>
            </a:r>
            <a:endParaRPr kumimoji="0" lang="en-US" sz="2000" b="0" i="0" u="none" strike="noStrike" kern="0" cap="none" spc="0" normalizeH="0" baseline="0" noProof="0">
              <a:ln>
                <a:noFill/>
              </a:ln>
              <a:solidFill>
                <a:srgbClr val="FFFFFF"/>
              </a:solidFill>
              <a:effectLst/>
              <a:uLnTx/>
              <a:uFillTx/>
              <a:latin typeface="Calibri"/>
              <a:cs typeface="Calibri"/>
              <a:sym typeface="Calibri"/>
            </a:endParaRPr>
          </a:p>
          <a:p>
            <a:pPr marL="742950" marR="0" lvl="1" indent="-285750" algn="l" defTabSz="914400" rtl="0" eaLnBrk="1" fontAlgn="auto" latinLnBrk="0" hangingPunct="1">
              <a:lnSpc>
                <a:spcPct val="100000"/>
              </a:lnSpc>
              <a:spcBef>
                <a:spcPts val="1000"/>
              </a:spcBef>
              <a:spcAft>
                <a:spcPts val="0"/>
              </a:spcAft>
              <a:buClr>
                <a:srgbClr val="FFFFFF"/>
              </a:buClr>
              <a:buSzPts val="2600"/>
              <a:buFont typeface="Arial"/>
              <a:buChar char="•"/>
              <a:tabLst/>
              <a:defRPr/>
            </a:pPr>
            <a:r>
              <a:rPr kumimoji="0" lang="en-US" sz="28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Observation vs. laparoscopic management for simple cysts </a:t>
            </a:r>
            <a:endParaRPr kumimoji="0" lang="en-US" sz="1800" b="0" i="0" u="none" strike="noStrike" kern="0" cap="none" spc="0" normalizeH="0" baseline="0" noProof="0">
              <a:ln>
                <a:noFill/>
              </a:ln>
              <a:solidFill>
                <a:srgbClr val="FFFFFF"/>
              </a:solidFill>
              <a:effectLst/>
              <a:uLnTx/>
              <a:uFillTx/>
              <a:latin typeface="Calibri"/>
              <a:cs typeface="Calibri"/>
              <a:sym typeface="Calibri"/>
            </a:endParaRPr>
          </a:p>
          <a:p>
            <a:pPr marL="742950" marR="0" lvl="1" indent="-285750" algn="l" defTabSz="914400" rtl="0" eaLnBrk="1" fontAlgn="auto" latinLnBrk="0" hangingPunct="1">
              <a:lnSpc>
                <a:spcPct val="100000"/>
              </a:lnSpc>
              <a:spcBef>
                <a:spcPts val="1000"/>
              </a:spcBef>
              <a:spcAft>
                <a:spcPts val="0"/>
              </a:spcAft>
              <a:buClr>
                <a:srgbClr val="FFFFFF"/>
              </a:buClr>
              <a:buSzPts val="2600"/>
              <a:buFont typeface="Arial"/>
              <a:buChar char="•"/>
              <a:tabLst/>
              <a:defRPr/>
            </a:pPr>
            <a:r>
              <a:rPr kumimoji="0" lang="en-US" sz="28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Work-up for malignancy if concern</a:t>
            </a:r>
            <a:endParaRPr kumimoji="0" lang="en-US" sz="28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endParaRPr>
          </a:p>
        </p:txBody>
      </p:sp>
    </p:spTree>
    <p:extLst>
      <p:ext uri="{BB962C8B-B14F-4D97-AF65-F5344CB8AC3E}">
        <p14:creationId xmlns:p14="http://schemas.microsoft.com/office/powerpoint/2010/main" val="1047315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2FAC5983-AECC-4DE4-9907-C694C82E70AA}"/>
              </a:ext>
            </a:extLst>
          </p:cNvPr>
          <p:cNvSpPr>
            <a:spLocks noGrp="1"/>
          </p:cNvSpPr>
          <p:nvPr>
            <p:ph type="title"/>
          </p:nvPr>
        </p:nvSpPr>
        <p:spPr>
          <a:xfrm>
            <a:off x="342900" y="152400"/>
            <a:ext cx="10325100" cy="609600"/>
          </a:xfrm>
        </p:spPr>
        <p:txBody>
          <a:bodyPr/>
          <a:lstStyle/>
          <a:p>
            <a:r>
              <a:rPr lang="en-US" sz="4400" b="0" dirty="0">
                <a:solidFill>
                  <a:srgbClr val="FFFFFF"/>
                </a:solidFill>
                <a:latin typeface="Century Gothic"/>
                <a:ea typeface="Century Gothic"/>
                <a:cs typeface="Century Gothic"/>
                <a:sym typeface="Century Gothic"/>
              </a:rPr>
              <a:t>OVARIAN CYSTS</a:t>
            </a:r>
            <a:endParaRPr lang="en-US" dirty="0"/>
          </a:p>
        </p:txBody>
      </p:sp>
      <p:sp>
        <p:nvSpPr>
          <p:cNvPr id="4" name="Google Shape;629;p61">
            <a:extLst>
              <a:ext uri="{FF2B5EF4-FFF2-40B4-BE49-F238E27FC236}">
                <a16:creationId xmlns:a16="http://schemas.microsoft.com/office/drawing/2014/main" id="{55DD8106-7083-4DDE-89A8-2DF37E4E5439}"/>
              </a:ext>
            </a:extLst>
          </p:cNvPr>
          <p:cNvSpPr txBox="1">
            <a:spLocks/>
          </p:cNvSpPr>
          <p:nvPr/>
        </p:nvSpPr>
        <p:spPr>
          <a:xfrm>
            <a:off x="646111" y="735106"/>
            <a:ext cx="10899778" cy="5892481"/>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1pPr>
            <a:lvl2pPr marL="914400" marR="0" lvl="1" indent="-342900" algn="l" rtl="0">
              <a:lnSpc>
                <a:spcPct val="100000"/>
              </a:lnSpc>
              <a:spcBef>
                <a:spcPts val="1000"/>
              </a:spcBef>
              <a:spcAft>
                <a:spcPts val="0"/>
              </a:spcAft>
              <a:buClr>
                <a:schemeClr val="lt1"/>
              </a:buClr>
              <a:buSzPts val="1800"/>
              <a:buFont typeface="Arial"/>
              <a:buChar char="•"/>
              <a:defRPr sz="1600" b="0" i="0" u="none" strike="noStrike" cap="none">
                <a:solidFill>
                  <a:schemeClr val="lt1"/>
                </a:solidFill>
                <a:latin typeface="Calibri"/>
                <a:ea typeface="Calibri"/>
                <a:cs typeface="Calibri"/>
                <a:sym typeface="Calibri"/>
              </a:defRPr>
            </a:lvl2pPr>
            <a:lvl3pPr marL="1371600" marR="0" lvl="2" indent="-342900" algn="l" rtl="0">
              <a:lnSpc>
                <a:spcPct val="100000"/>
              </a:lnSpc>
              <a:spcBef>
                <a:spcPts val="1000"/>
              </a:spcBef>
              <a:spcAft>
                <a:spcPts val="0"/>
              </a:spcAft>
              <a:buClr>
                <a:schemeClr val="lt1"/>
              </a:buClr>
              <a:buSzPts val="1800"/>
              <a:buFont typeface="Arial"/>
              <a:buChar char="•"/>
              <a:defRPr sz="1400" b="0" i="0" u="none" strike="noStrike" cap="none">
                <a:solidFill>
                  <a:schemeClr val="lt1"/>
                </a:solidFill>
                <a:latin typeface="Calibri"/>
                <a:ea typeface="Calibri"/>
                <a:cs typeface="Calibri"/>
                <a:sym typeface="Calibri"/>
              </a:defRPr>
            </a:lvl3pPr>
            <a:lvl4pPr marL="1828800" marR="0" lvl="3"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4pPr>
            <a:lvl5pPr marL="2286000" marR="0" lvl="4"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5pPr>
            <a:lvl6pPr marL="2743200" marR="0" lvl="5"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6pPr>
            <a:lvl7pPr marL="3200400" marR="0" lvl="6"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7pPr>
            <a:lvl8pPr marL="3657600" marR="0" lvl="7"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8pPr>
            <a:lvl9pPr marL="4114800" marR="0" lvl="8" indent="-342900" algn="l" rtl="0">
              <a:lnSpc>
                <a:spcPct val="100000"/>
              </a:lnSpc>
              <a:spcBef>
                <a:spcPts val="1000"/>
              </a:spcBef>
              <a:spcAft>
                <a:spcPts val="100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FFFFFF"/>
              </a:buClr>
              <a:buSzPts val="2800"/>
              <a:buFont typeface="Arial"/>
              <a:buNone/>
              <a:tabLst/>
              <a:defRPr/>
            </a:pPr>
            <a:r>
              <a:rPr kumimoji="0" lang="en-US" sz="2800" b="0" i="0" u="none" strike="noStrike" kern="0" cap="none" spc="0" normalizeH="0" baseline="0" noProof="0">
                <a:ln>
                  <a:noFill/>
                </a:ln>
                <a:solidFill>
                  <a:srgbClr val="477BD1"/>
                </a:solidFill>
                <a:effectLst/>
                <a:uLnTx/>
                <a:uFillTx/>
                <a:latin typeface="Century Gothic"/>
                <a:ea typeface="Century Gothic"/>
                <a:cs typeface="Century Gothic"/>
                <a:sym typeface="Century Gothic"/>
              </a:rPr>
              <a:t>INFLIGHT CONSIDERATIONS</a:t>
            </a:r>
            <a:endParaRPr kumimoji="0" lang="en-US" sz="1800" b="0" i="0" u="none" strike="noStrike" kern="0" cap="none" spc="0" normalizeH="0" baseline="0" noProof="0">
              <a:ln>
                <a:noFill/>
              </a:ln>
              <a:solidFill>
                <a:srgbClr val="FFFFFF"/>
              </a:solidFill>
              <a:effectLst/>
              <a:uLnTx/>
              <a:uFillTx/>
              <a:latin typeface="Calibri"/>
              <a:cs typeface="Calibri"/>
              <a:sym typeface="Calibri"/>
            </a:endParaRPr>
          </a:p>
          <a:p>
            <a:pPr marL="285750" marR="0" lvl="0" indent="-285750" algn="l" defTabSz="914400" rtl="0" eaLnBrk="1" fontAlgn="auto" latinLnBrk="0" hangingPunct="1">
              <a:lnSpc>
                <a:spcPct val="100000"/>
              </a:lnSpc>
              <a:spcBef>
                <a:spcPts val="1000"/>
              </a:spcBef>
              <a:spcAft>
                <a:spcPts val="0"/>
              </a:spcAft>
              <a:buClr>
                <a:srgbClr val="FFFFFF"/>
              </a:buClr>
              <a:buSzPts val="2800"/>
              <a:buFont typeface="Arial"/>
              <a:buChar char="•"/>
              <a:tabLst/>
              <a:defRPr/>
            </a:pPr>
            <a:r>
              <a:rPr kumimoji="0" lang="en-US" sz="28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Acute abdominopelvic pain during flight: </a:t>
            </a:r>
            <a:endParaRPr kumimoji="0" lang="en-US" sz="1800" b="0" i="0" u="none" strike="noStrike" kern="0" cap="none" spc="0" normalizeH="0" baseline="0" noProof="0">
              <a:ln>
                <a:noFill/>
              </a:ln>
              <a:solidFill>
                <a:srgbClr val="FFFFFF"/>
              </a:solidFill>
              <a:effectLst/>
              <a:uLnTx/>
              <a:uFillTx/>
              <a:latin typeface="Calibri"/>
              <a:cs typeface="Calibri"/>
              <a:sym typeface="Calibri"/>
            </a:endParaRPr>
          </a:p>
          <a:p>
            <a:pPr marL="742950" marR="0" lvl="1" indent="-285750" algn="l" defTabSz="914400" rtl="0" eaLnBrk="1" fontAlgn="auto" latinLnBrk="0" hangingPunct="1">
              <a:lnSpc>
                <a:spcPct val="100000"/>
              </a:lnSpc>
              <a:spcBef>
                <a:spcPts val="1000"/>
              </a:spcBef>
              <a:spcAft>
                <a:spcPts val="0"/>
              </a:spcAft>
              <a:buClr>
                <a:srgbClr val="FFFFFF"/>
              </a:buClr>
              <a:buSzPts val="2400"/>
              <a:buFont typeface="Arial"/>
              <a:buChar char="•"/>
              <a:tabLst/>
              <a:defRPr/>
            </a:pPr>
            <a:r>
              <a:rPr kumimoji="0" lang="en-US" sz="24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Consider torsion</a:t>
            </a:r>
            <a:endParaRPr kumimoji="0" lang="en-US" sz="1600" b="0" i="0" u="none" strike="noStrike" kern="0" cap="none" spc="0" normalizeH="0" baseline="0" noProof="0">
              <a:ln>
                <a:noFill/>
              </a:ln>
              <a:solidFill>
                <a:srgbClr val="FFFFFF"/>
              </a:solidFill>
              <a:effectLst/>
              <a:uLnTx/>
              <a:uFillTx/>
              <a:latin typeface="Calibri"/>
              <a:cs typeface="Calibri"/>
              <a:sym typeface="Calibri"/>
            </a:endParaRPr>
          </a:p>
          <a:p>
            <a:pPr marL="742950" marR="0" lvl="1" indent="-285750" algn="l" defTabSz="914400" rtl="0" eaLnBrk="1" fontAlgn="auto" latinLnBrk="0" hangingPunct="1">
              <a:lnSpc>
                <a:spcPct val="100000"/>
              </a:lnSpc>
              <a:spcBef>
                <a:spcPts val="1000"/>
              </a:spcBef>
              <a:spcAft>
                <a:spcPts val="0"/>
              </a:spcAft>
              <a:buClr>
                <a:srgbClr val="FFFFFF"/>
              </a:buClr>
              <a:buSzPts val="2400"/>
              <a:buFont typeface="Arial"/>
              <a:buChar char="•"/>
              <a:tabLst/>
              <a:defRPr/>
            </a:pPr>
            <a:r>
              <a:rPr kumimoji="0" lang="en-US" sz="24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TAUS (or TVUS if available) may be diagnostic</a:t>
            </a:r>
            <a:endParaRPr kumimoji="0" lang="en-US" sz="1600" b="0" i="0" u="none" strike="noStrike" kern="0" cap="none" spc="0" normalizeH="0" baseline="0" noProof="0">
              <a:ln>
                <a:noFill/>
              </a:ln>
              <a:solidFill>
                <a:srgbClr val="FFFFFF"/>
              </a:solidFill>
              <a:effectLst/>
              <a:uLnTx/>
              <a:uFillTx/>
              <a:latin typeface="Calibri"/>
              <a:cs typeface="Calibri"/>
              <a:sym typeface="Calibri"/>
            </a:endParaRPr>
          </a:p>
          <a:p>
            <a:pPr marL="285750" marR="0" lvl="0" indent="-285750" algn="l" defTabSz="914400" rtl="0" eaLnBrk="1" fontAlgn="auto" latinLnBrk="0" hangingPunct="1">
              <a:lnSpc>
                <a:spcPct val="100000"/>
              </a:lnSpc>
              <a:spcBef>
                <a:spcPts val="1000"/>
              </a:spcBef>
              <a:spcAft>
                <a:spcPts val="0"/>
              </a:spcAft>
              <a:buClr>
                <a:srgbClr val="FFFFFF"/>
              </a:buClr>
              <a:buSzPts val="2800"/>
              <a:buFont typeface="Arial"/>
              <a:buChar char="•"/>
              <a:tabLst/>
              <a:defRPr/>
            </a:pPr>
            <a:r>
              <a:rPr kumimoji="0" lang="en-US" sz="28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Management of Torsion:</a:t>
            </a:r>
            <a:endParaRPr kumimoji="0" lang="en-US" sz="1800" b="0" i="0" u="none" strike="noStrike" kern="0" cap="none" spc="0" normalizeH="0" baseline="0" noProof="0">
              <a:ln>
                <a:noFill/>
              </a:ln>
              <a:solidFill>
                <a:srgbClr val="FFFFFF"/>
              </a:solidFill>
              <a:effectLst/>
              <a:uLnTx/>
              <a:uFillTx/>
              <a:latin typeface="Calibri"/>
              <a:cs typeface="Calibri"/>
              <a:sym typeface="Calibri"/>
            </a:endParaRPr>
          </a:p>
          <a:p>
            <a:pPr marL="742950" marR="0" lvl="1" indent="-285750" algn="l" defTabSz="914400" rtl="0" eaLnBrk="1" fontAlgn="auto" latinLnBrk="0" hangingPunct="1">
              <a:lnSpc>
                <a:spcPct val="100000"/>
              </a:lnSpc>
              <a:spcBef>
                <a:spcPts val="1000"/>
              </a:spcBef>
              <a:spcAft>
                <a:spcPts val="0"/>
              </a:spcAft>
              <a:buClr>
                <a:srgbClr val="FFFFFF"/>
              </a:buClr>
              <a:buSzPts val="2400"/>
              <a:buFont typeface="Arial"/>
              <a:buChar char="•"/>
              <a:tabLst/>
              <a:defRPr/>
            </a:pPr>
            <a:r>
              <a:rPr kumimoji="0" lang="en-US" sz="24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Terrestrially: surgical emergency for preservation of ovarian tissue and prevention of rare but severe morbidities</a:t>
            </a:r>
            <a:endParaRPr kumimoji="0" lang="en-US" sz="1600" b="0" i="0" u="none" strike="noStrike" kern="0" cap="none" spc="0" normalizeH="0" baseline="0" noProof="0">
              <a:ln>
                <a:noFill/>
              </a:ln>
              <a:solidFill>
                <a:srgbClr val="FFFFFF"/>
              </a:solidFill>
              <a:effectLst/>
              <a:uLnTx/>
              <a:uFillTx/>
              <a:latin typeface="Calibri"/>
              <a:cs typeface="Calibri"/>
              <a:sym typeface="Calibri"/>
            </a:endParaRPr>
          </a:p>
          <a:p>
            <a:pPr marL="742950" marR="0" lvl="1" indent="-285750" algn="l" defTabSz="914400" rtl="0" eaLnBrk="1" fontAlgn="auto" latinLnBrk="0" hangingPunct="1">
              <a:lnSpc>
                <a:spcPct val="100000"/>
              </a:lnSpc>
              <a:spcBef>
                <a:spcPts val="1000"/>
              </a:spcBef>
              <a:spcAft>
                <a:spcPts val="0"/>
              </a:spcAft>
              <a:buClr>
                <a:srgbClr val="FFFFFF"/>
              </a:buClr>
              <a:buSzPts val="2400"/>
              <a:buFont typeface="Arial"/>
              <a:buChar char="•"/>
              <a:tabLst/>
              <a:defRPr/>
            </a:pPr>
            <a:r>
              <a:rPr kumimoji="0" lang="en-US" sz="24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Inflight management: conservative measures including of pain control and management of sequelae</a:t>
            </a:r>
            <a:endParaRPr kumimoji="0" lang="en-US" sz="1600" b="0" i="0" u="none" strike="noStrike" kern="0" cap="none" spc="0" normalizeH="0" baseline="0" noProof="0">
              <a:ln>
                <a:noFill/>
              </a:ln>
              <a:solidFill>
                <a:srgbClr val="FFFFFF"/>
              </a:solidFill>
              <a:effectLst/>
              <a:uLnTx/>
              <a:uFillTx/>
              <a:latin typeface="Calibri"/>
              <a:cs typeface="Calibri"/>
              <a:sym typeface="Calibri"/>
            </a:endParaRPr>
          </a:p>
          <a:p>
            <a:pPr marL="1200150" marR="0" lvl="2" indent="-285750" algn="l" defTabSz="914400" rtl="0" eaLnBrk="1" fontAlgn="auto" latinLnBrk="0" hangingPunct="1">
              <a:lnSpc>
                <a:spcPct val="100000"/>
              </a:lnSpc>
              <a:spcBef>
                <a:spcPts val="1000"/>
              </a:spcBef>
              <a:spcAft>
                <a:spcPts val="0"/>
              </a:spcAft>
              <a:buClr>
                <a:srgbClr val="FFFFFF"/>
              </a:buClr>
              <a:buSzPts val="2400"/>
              <a:buFont typeface="Arial"/>
              <a:buChar char="•"/>
              <a:tabLst/>
              <a:defRPr/>
            </a:pPr>
            <a:r>
              <a:rPr kumimoji="0" lang="en-US" sz="24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Long-term risks likely low</a:t>
            </a:r>
            <a:endParaRPr kumimoji="0" lang="en-US" sz="1400" b="0" i="0" u="none" strike="noStrike" kern="0" cap="none" spc="0" normalizeH="0" baseline="0" noProof="0" dirty="0">
              <a:ln>
                <a:noFill/>
              </a:ln>
              <a:solidFill>
                <a:srgbClr val="FFFFFF"/>
              </a:solidFill>
              <a:effectLst/>
              <a:uLnTx/>
              <a:uFillTx/>
              <a:latin typeface="Calibri"/>
              <a:cs typeface="Calibri"/>
              <a:sym typeface="Calibri"/>
            </a:endParaRPr>
          </a:p>
        </p:txBody>
      </p:sp>
    </p:spTree>
    <p:extLst>
      <p:ext uri="{BB962C8B-B14F-4D97-AF65-F5344CB8AC3E}">
        <p14:creationId xmlns:p14="http://schemas.microsoft.com/office/powerpoint/2010/main" val="3901711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569D20-A0A4-4730-8801-B47C063BD71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814044"/>
            <a:ext cx="12192000" cy="6043956"/>
          </a:xfrm>
          <a:prstGeom prst="rect">
            <a:avLst/>
          </a:prstGeom>
        </p:spPr>
      </p:pic>
    </p:spTree>
    <p:extLst>
      <p:ext uri="{BB962C8B-B14F-4D97-AF65-F5344CB8AC3E}">
        <p14:creationId xmlns:p14="http://schemas.microsoft.com/office/powerpoint/2010/main" val="8375104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F346426-60BA-4F1A-BEDA-F02F8B6E1F0F}"/>
              </a:ext>
            </a:extLst>
          </p:cNvPr>
          <p:cNvGrpSpPr/>
          <p:nvPr/>
        </p:nvGrpSpPr>
        <p:grpSpPr>
          <a:xfrm>
            <a:off x="978647" y="1026350"/>
            <a:ext cx="9869908" cy="5138400"/>
            <a:chOff x="1006638" y="765093"/>
            <a:chExt cx="9869908" cy="5138400"/>
          </a:xfrm>
        </p:grpSpPr>
        <p:sp>
          <p:nvSpPr>
            <p:cNvPr id="3" name="Google Shape;643;p63">
              <a:extLst>
                <a:ext uri="{FF2B5EF4-FFF2-40B4-BE49-F238E27FC236}">
                  <a16:creationId xmlns:a16="http://schemas.microsoft.com/office/drawing/2014/main" id="{E1FCA43E-A6EA-4EF6-8CBC-BD6A9AFB63C1}"/>
                </a:ext>
              </a:extLst>
            </p:cNvPr>
            <p:cNvSpPr/>
            <p:nvPr/>
          </p:nvSpPr>
          <p:spPr>
            <a:xfrm>
              <a:off x="4850729" y="1540037"/>
              <a:ext cx="2181727" cy="2181727"/>
            </a:xfrm>
            <a:prstGeom prst="ellipse">
              <a:avLst/>
            </a:prstGeom>
            <a:noFill/>
            <a:ln w="196850" cap="flat" cmpd="sng">
              <a:solidFill>
                <a:srgbClr val="AC3EC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2000" b="1"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 name="Google Shape;644;p63">
              <a:extLst>
                <a:ext uri="{FF2B5EF4-FFF2-40B4-BE49-F238E27FC236}">
                  <a16:creationId xmlns:a16="http://schemas.microsoft.com/office/drawing/2014/main" id="{0E3E43F4-994F-41DE-B677-95C1A50AB94E}"/>
                </a:ext>
              </a:extLst>
            </p:cNvPr>
            <p:cNvSpPr/>
            <p:nvPr/>
          </p:nvSpPr>
          <p:spPr>
            <a:xfrm>
              <a:off x="6132092" y="2302039"/>
              <a:ext cx="2181727" cy="2181727"/>
            </a:xfrm>
            <a:prstGeom prst="ellipse">
              <a:avLst/>
            </a:prstGeom>
            <a:noFill/>
            <a:ln w="196850" cap="flat" cmpd="sng">
              <a:solidFill>
                <a:srgbClr val="AC3EC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2000" b="1"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 name="Google Shape;645;p63">
              <a:extLst>
                <a:ext uri="{FF2B5EF4-FFF2-40B4-BE49-F238E27FC236}">
                  <a16:creationId xmlns:a16="http://schemas.microsoft.com/office/drawing/2014/main" id="{C182E013-CB24-482B-9726-21C58FCAC949}"/>
                </a:ext>
              </a:extLst>
            </p:cNvPr>
            <p:cNvSpPr/>
            <p:nvPr/>
          </p:nvSpPr>
          <p:spPr>
            <a:xfrm>
              <a:off x="5751092" y="3721766"/>
              <a:ext cx="2181727" cy="2181727"/>
            </a:xfrm>
            <a:prstGeom prst="ellipse">
              <a:avLst/>
            </a:prstGeom>
            <a:noFill/>
            <a:ln w="196850" cap="flat" cmpd="sng">
              <a:solidFill>
                <a:srgbClr val="AC3EC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2000" b="1"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 name="Google Shape;646;p63">
              <a:extLst>
                <a:ext uri="{FF2B5EF4-FFF2-40B4-BE49-F238E27FC236}">
                  <a16:creationId xmlns:a16="http://schemas.microsoft.com/office/drawing/2014/main" id="{E4F1A088-AD68-46AE-8C7D-D4388F9D572D}"/>
                </a:ext>
              </a:extLst>
            </p:cNvPr>
            <p:cNvSpPr/>
            <p:nvPr/>
          </p:nvSpPr>
          <p:spPr>
            <a:xfrm>
              <a:off x="3950365" y="3721765"/>
              <a:ext cx="2181727" cy="2181727"/>
            </a:xfrm>
            <a:prstGeom prst="ellipse">
              <a:avLst/>
            </a:prstGeom>
            <a:noFill/>
            <a:ln w="196850" cap="flat" cmpd="sng">
              <a:solidFill>
                <a:srgbClr val="AC3EC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2000" b="1"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 name="Google Shape;647;p63">
              <a:extLst>
                <a:ext uri="{FF2B5EF4-FFF2-40B4-BE49-F238E27FC236}">
                  <a16:creationId xmlns:a16="http://schemas.microsoft.com/office/drawing/2014/main" id="{48DC4CD3-9585-482C-BFBE-9794D10055F3}"/>
                </a:ext>
              </a:extLst>
            </p:cNvPr>
            <p:cNvSpPr/>
            <p:nvPr/>
          </p:nvSpPr>
          <p:spPr>
            <a:xfrm>
              <a:off x="3569365" y="2302038"/>
              <a:ext cx="2181727" cy="2181727"/>
            </a:xfrm>
            <a:prstGeom prst="ellipse">
              <a:avLst/>
            </a:prstGeom>
            <a:noFill/>
            <a:ln w="196850" cap="flat" cmpd="sng">
              <a:solidFill>
                <a:srgbClr val="AC3EC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2000" b="1"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 name="Google Shape;648;p63">
              <a:extLst>
                <a:ext uri="{FF2B5EF4-FFF2-40B4-BE49-F238E27FC236}">
                  <a16:creationId xmlns:a16="http://schemas.microsoft.com/office/drawing/2014/main" id="{0758C2E3-0DF3-4BE3-9AAD-3AE1F292CE75}"/>
                </a:ext>
              </a:extLst>
            </p:cNvPr>
            <p:cNvSpPr txBox="1"/>
            <p:nvPr/>
          </p:nvSpPr>
          <p:spPr>
            <a:xfrm>
              <a:off x="4660228" y="765093"/>
              <a:ext cx="2562727" cy="523220"/>
            </a:xfrm>
            <a:prstGeom prst="rect">
              <a:avLst/>
            </a:prstGeom>
            <a:noFill/>
            <a:ln>
              <a:noFill/>
            </a:ln>
          </p:spPr>
          <p:txBody>
            <a:bodyPr spcFirstLastPara="1" wrap="square" lIns="91425" tIns="45700" rIns="91425" bIns="45700" anchor="t" anchorCtr="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FFFFFF"/>
                  </a:solidFill>
                  <a:effectLst/>
                  <a:uLnTx/>
                  <a:uFillTx/>
                  <a:latin typeface="Calibri"/>
                  <a:ea typeface="Calibri"/>
                  <a:cs typeface="Calibri"/>
                  <a:sym typeface="Calibri"/>
                </a:rPr>
                <a:t>Contraception</a:t>
              </a:r>
              <a:endParaRPr kumimoji="0" sz="1400" b="0" i="0" u="none" strike="noStrike" kern="0" cap="none" spc="0" normalizeH="0" baseline="0" noProof="0" dirty="0">
                <a:ln>
                  <a:noFill/>
                </a:ln>
                <a:solidFill>
                  <a:srgbClr val="000000"/>
                </a:solidFill>
                <a:effectLst/>
                <a:uLnTx/>
                <a:uFillTx/>
                <a:cs typeface="Arial"/>
                <a:sym typeface="Arial"/>
              </a:endParaRPr>
            </a:p>
          </p:txBody>
        </p:sp>
        <p:sp>
          <p:nvSpPr>
            <p:cNvPr id="9" name="Google Shape;649;p63">
              <a:extLst>
                <a:ext uri="{FF2B5EF4-FFF2-40B4-BE49-F238E27FC236}">
                  <a16:creationId xmlns:a16="http://schemas.microsoft.com/office/drawing/2014/main" id="{7B407EA0-344E-4667-8740-D830D7A2D984}"/>
                </a:ext>
              </a:extLst>
            </p:cNvPr>
            <p:cNvSpPr txBox="1"/>
            <p:nvPr/>
          </p:nvSpPr>
          <p:spPr>
            <a:xfrm>
              <a:off x="8313819" y="2400067"/>
              <a:ext cx="2562727" cy="523220"/>
            </a:xfrm>
            <a:prstGeom prst="rect">
              <a:avLst/>
            </a:prstGeom>
            <a:noFill/>
            <a:ln>
              <a:noFill/>
            </a:ln>
          </p:spPr>
          <p:txBody>
            <a:bodyPr spcFirstLastPara="1" wrap="square" lIns="91425" tIns="45700" rIns="91425" bIns="45700" anchor="t" anchorCtr="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a:ln>
                    <a:noFill/>
                  </a:ln>
                  <a:solidFill>
                    <a:srgbClr val="FFFFFF"/>
                  </a:solidFill>
                  <a:effectLst/>
                  <a:uLnTx/>
                  <a:uFillTx/>
                  <a:latin typeface="Calibri"/>
                  <a:ea typeface="Calibri"/>
                  <a:cs typeface="Calibri"/>
                  <a:sym typeface="Calibri"/>
                </a:rPr>
                <a:t>Amenorrhea</a:t>
              </a:r>
              <a:endParaRPr kumimoji="0" sz="1400" b="0" i="0" u="none" strike="noStrike" kern="0" cap="none" spc="0" normalizeH="0" baseline="0" noProof="0">
                <a:ln>
                  <a:noFill/>
                </a:ln>
                <a:solidFill>
                  <a:srgbClr val="000000"/>
                </a:solidFill>
                <a:effectLst/>
                <a:uLnTx/>
                <a:uFillTx/>
                <a:cs typeface="Arial"/>
                <a:sym typeface="Arial"/>
              </a:endParaRPr>
            </a:p>
          </p:txBody>
        </p:sp>
        <p:sp>
          <p:nvSpPr>
            <p:cNvPr id="10" name="Google Shape;650;p63">
              <a:extLst>
                <a:ext uri="{FF2B5EF4-FFF2-40B4-BE49-F238E27FC236}">
                  <a16:creationId xmlns:a16="http://schemas.microsoft.com/office/drawing/2014/main" id="{680C5E1F-39CB-4C46-9172-9161A42EEEC3}"/>
                </a:ext>
              </a:extLst>
            </p:cNvPr>
            <p:cNvSpPr txBox="1"/>
            <p:nvPr/>
          </p:nvSpPr>
          <p:spPr>
            <a:xfrm>
              <a:off x="7932819" y="5014935"/>
              <a:ext cx="2562727" cy="523220"/>
            </a:xfrm>
            <a:prstGeom prst="rect">
              <a:avLst/>
            </a:prstGeom>
            <a:noFill/>
            <a:ln>
              <a:noFill/>
            </a:ln>
          </p:spPr>
          <p:txBody>
            <a:bodyPr spcFirstLastPara="1" wrap="square" lIns="91425" tIns="45700" rIns="91425" bIns="45700" anchor="t" anchorCtr="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a:ln>
                    <a:noFill/>
                  </a:ln>
                  <a:solidFill>
                    <a:srgbClr val="FFFFFF"/>
                  </a:solidFill>
                  <a:effectLst/>
                  <a:uLnTx/>
                  <a:uFillTx/>
                  <a:latin typeface="Calibri"/>
                  <a:ea typeface="Calibri"/>
                  <a:cs typeface="Calibri"/>
                  <a:sym typeface="Calibri"/>
                </a:rPr>
                <a:t>VTE</a:t>
              </a:r>
              <a:endParaRPr kumimoji="0" sz="1400" b="0" i="0" u="none" strike="noStrike" kern="0" cap="none" spc="0" normalizeH="0" baseline="0" noProof="0">
                <a:ln>
                  <a:noFill/>
                </a:ln>
                <a:solidFill>
                  <a:srgbClr val="000000"/>
                </a:solidFill>
                <a:effectLst/>
                <a:uLnTx/>
                <a:uFillTx/>
                <a:cs typeface="Arial"/>
                <a:sym typeface="Arial"/>
              </a:endParaRPr>
            </a:p>
          </p:txBody>
        </p:sp>
        <p:sp>
          <p:nvSpPr>
            <p:cNvPr id="11" name="Google Shape;651;p63">
              <a:extLst>
                <a:ext uri="{FF2B5EF4-FFF2-40B4-BE49-F238E27FC236}">
                  <a16:creationId xmlns:a16="http://schemas.microsoft.com/office/drawing/2014/main" id="{980DA0FE-203D-4963-A806-290CD920602D}"/>
                </a:ext>
              </a:extLst>
            </p:cNvPr>
            <p:cNvSpPr txBox="1"/>
            <p:nvPr/>
          </p:nvSpPr>
          <p:spPr>
            <a:xfrm>
              <a:off x="1197138" y="5014933"/>
              <a:ext cx="2562727" cy="523220"/>
            </a:xfrm>
            <a:prstGeom prst="rect">
              <a:avLst/>
            </a:prstGeom>
            <a:noFill/>
            <a:ln>
              <a:noFill/>
            </a:ln>
          </p:spPr>
          <p:txBody>
            <a:bodyPr spcFirstLastPara="1" wrap="square" lIns="91425" tIns="45700" rIns="91425" bIns="45700" anchor="t" anchorCtr="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a:ln>
                    <a:noFill/>
                  </a:ln>
                  <a:solidFill>
                    <a:srgbClr val="FFFFFF"/>
                  </a:solidFill>
                  <a:effectLst/>
                  <a:uLnTx/>
                  <a:uFillTx/>
                  <a:latin typeface="Calibri"/>
                  <a:ea typeface="Calibri"/>
                  <a:cs typeface="Calibri"/>
                  <a:sym typeface="Calibri"/>
                </a:rPr>
                <a:t>Ovarian Cysts</a:t>
              </a:r>
              <a:endParaRPr kumimoji="0" sz="1400" b="0" i="0" u="none" strike="noStrike" kern="0" cap="none" spc="0" normalizeH="0" baseline="0" noProof="0">
                <a:ln>
                  <a:noFill/>
                </a:ln>
                <a:solidFill>
                  <a:srgbClr val="000000"/>
                </a:solidFill>
                <a:effectLst/>
                <a:uLnTx/>
                <a:uFillTx/>
                <a:cs typeface="Arial"/>
                <a:sym typeface="Arial"/>
              </a:endParaRPr>
            </a:p>
          </p:txBody>
        </p:sp>
        <p:sp>
          <p:nvSpPr>
            <p:cNvPr id="12" name="Google Shape;652;p63">
              <a:extLst>
                <a:ext uri="{FF2B5EF4-FFF2-40B4-BE49-F238E27FC236}">
                  <a16:creationId xmlns:a16="http://schemas.microsoft.com/office/drawing/2014/main" id="{346817DE-8065-4D9A-80A0-5E8A5B277F85}"/>
                </a:ext>
              </a:extLst>
            </p:cNvPr>
            <p:cNvSpPr txBox="1"/>
            <p:nvPr/>
          </p:nvSpPr>
          <p:spPr>
            <a:xfrm>
              <a:off x="1006638" y="2400067"/>
              <a:ext cx="2562727" cy="954107"/>
            </a:xfrm>
            <a:prstGeom prst="rect">
              <a:avLst/>
            </a:prstGeom>
            <a:noFill/>
            <a:ln>
              <a:noFill/>
            </a:ln>
          </p:spPr>
          <p:txBody>
            <a:bodyPr spcFirstLastPara="1" wrap="square" lIns="91425" tIns="45700" rIns="91425" bIns="45700" anchor="t" anchorCtr="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a:ln>
                    <a:noFill/>
                  </a:ln>
                  <a:solidFill>
                    <a:srgbClr val="FFFFFF"/>
                  </a:solidFill>
                  <a:effectLst/>
                  <a:uLnTx/>
                  <a:uFillTx/>
                  <a:latin typeface="Calibri"/>
                  <a:ea typeface="Calibri"/>
                  <a:cs typeface="Calibri"/>
                  <a:sym typeface="Calibri"/>
                </a:rPr>
                <a:t>Bone Mineral Density</a:t>
              </a:r>
              <a:endParaRPr kumimoji="0" sz="1400" b="0" i="0" u="none" strike="noStrike" kern="0" cap="none" spc="0" normalizeH="0" baseline="0" noProof="0">
                <a:ln>
                  <a:noFill/>
                </a:ln>
                <a:solidFill>
                  <a:srgbClr val="000000"/>
                </a:solidFill>
                <a:effectLst/>
                <a:uLnTx/>
                <a:uFillTx/>
                <a:cs typeface="Arial"/>
                <a:sym typeface="Arial"/>
              </a:endParaRPr>
            </a:p>
          </p:txBody>
        </p:sp>
      </p:grpSp>
    </p:spTree>
    <p:extLst>
      <p:ext uri="{BB962C8B-B14F-4D97-AF65-F5344CB8AC3E}">
        <p14:creationId xmlns:p14="http://schemas.microsoft.com/office/powerpoint/2010/main" val="22381883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2FAC5983-AECC-4DE4-9907-C694C82E70AA}"/>
              </a:ext>
            </a:extLst>
          </p:cNvPr>
          <p:cNvSpPr>
            <a:spLocks noGrp="1"/>
          </p:cNvSpPr>
          <p:nvPr>
            <p:ph type="title"/>
          </p:nvPr>
        </p:nvSpPr>
        <p:spPr>
          <a:xfrm>
            <a:off x="342900" y="152400"/>
            <a:ext cx="10325100" cy="609600"/>
          </a:xfrm>
        </p:spPr>
        <p:txBody>
          <a:bodyPr/>
          <a:lstStyle/>
          <a:p>
            <a:r>
              <a:rPr lang="en-US" sz="4400" b="0" dirty="0">
                <a:solidFill>
                  <a:srgbClr val="FFFFFF"/>
                </a:solidFill>
                <a:latin typeface="Century Gothic"/>
                <a:ea typeface="Century Gothic"/>
                <a:cs typeface="Century Gothic"/>
                <a:sym typeface="Century Gothic"/>
              </a:rPr>
              <a:t>ENDOMETRIOSIS</a:t>
            </a:r>
            <a:endParaRPr lang="en-US" dirty="0"/>
          </a:p>
        </p:txBody>
      </p:sp>
      <p:sp>
        <p:nvSpPr>
          <p:cNvPr id="5" name="Google Shape;658;p64">
            <a:extLst>
              <a:ext uri="{FF2B5EF4-FFF2-40B4-BE49-F238E27FC236}">
                <a16:creationId xmlns:a16="http://schemas.microsoft.com/office/drawing/2014/main" id="{79A34C3D-3452-46E8-93E8-D2DFAF16D2CD}"/>
              </a:ext>
            </a:extLst>
          </p:cNvPr>
          <p:cNvSpPr txBox="1">
            <a:spLocks/>
          </p:cNvSpPr>
          <p:nvPr/>
        </p:nvSpPr>
        <p:spPr>
          <a:xfrm>
            <a:off x="646111" y="788894"/>
            <a:ext cx="10899778" cy="583869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1pPr>
            <a:lvl2pPr marL="914400" marR="0" lvl="1" indent="-342900" algn="l" rtl="0">
              <a:lnSpc>
                <a:spcPct val="100000"/>
              </a:lnSpc>
              <a:spcBef>
                <a:spcPts val="1000"/>
              </a:spcBef>
              <a:spcAft>
                <a:spcPts val="0"/>
              </a:spcAft>
              <a:buClr>
                <a:schemeClr val="lt1"/>
              </a:buClr>
              <a:buSzPts val="1800"/>
              <a:buFont typeface="Arial"/>
              <a:buChar char="•"/>
              <a:defRPr sz="1600" b="0" i="0" u="none" strike="noStrike" cap="none">
                <a:solidFill>
                  <a:schemeClr val="lt1"/>
                </a:solidFill>
                <a:latin typeface="Calibri"/>
                <a:ea typeface="Calibri"/>
                <a:cs typeface="Calibri"/>
                <a:sym typeface="Calibri"/>
              </a:defRPr>
            </a:lvl2pPr>
            <a:lvl3pPr marL="1371600" marR="0" lvl="2" indent="-342900" algn="l" rtl="0">
              <a:lnSpc>
                <a:spcPct val="100000"/>
              </a:lnSpc>
              <a:spcBef>
                <a:spcPts val="1000"/>
              </a:spcBef>
              <a:spcAft>
                <a:spcPts val="0"/>
              </a:spcAft>
              <a:buClr>
                <a:schemeClr val="lt1"/>
              </a:buClr>
              <a:buSzPts val="1800"/>
              <a:buFont typeface="Arial"/>
              <a:buChar char="•"/>
              <a:defRPr sz="1400" b="0" i="0" u="none" strike="noStrike" cap="none">
                <a:solidFill>
                  <a:schemeClr val="lt1"/>
                </a:solidFill>
                <a:latin typeface="Calibri"/>
                <a:ea typeface="Calibri"/>
                <a:cs typeface="Calibri"/>
                <a:sym typeface="Calibri"/>
              </a:defRPr>
            </a:lvl3pPr>
            <a:lvl4pPr marL="1828800" marR="0" lvl="3"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4pPr>
            <a:lvl5pPr marL="2286000" marR="0" lvl="4"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5pPr>
            <a:lvl6pPr marL="2743200" marR="0" lvl="5"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6pPr>
            <a:lvl7pPr marL="3200400" marR="0" lvl="6"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7pPr>
            <a:lvl8pPr marL="3657600" marR="0" lvl="7"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8pPr>
            <a:lvl9pPr marL="4114800" marR="0" lvl="8" indent="-342900" algn="l" rtl="0">
              <a:lnSpc>
                <a:spcPct val="100000"/>
              </a:lnSpc>
              <a:spcBef>
                <a:spcPts val="1000"/>
              </a:spcBef>
              <a:spcAft>
                <a:spcPts val="100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FFFFFF"/>
              </a:buClr>
              <a:buSzPts val="2800"/>
              <a:buFont typeface="Arial"/>
              <a:buNone/>
              <a:tabLst/>
              <a:defRPr/>
            </a:pPr>
            <a:r>
              <a:rPr kumimoji="0" lang="en-US" sz="3200" b="0" i="0" u="none" strike="noStrike" kern="0" cap="none" spc="0" normalizeH="0" baseline="0" noProof="0">
                <a:ln>
                  <a:noFill/>
                </a:ln>
                <a:solidFill>
                  <a:srgbClr val="477BD1"/>
                </a:solidFill>
                <a:effectLst/>
                <a:uLnTx/>
                <a:uFillTx/>
                <a:latin typeface="Century Gothic"/>
                <a:ea typeface="Century Gothic"/>
                <a:cs typeface="Century Gothic"/>
                <a:sym typeface="Century Gothic"/>
              </a:rPr>
              <a:t>PREFLIGHT/INFLIGHT CONSIDERATIONS</a:t>
            </a:r>
            <a:endParaRPr kumimoji="0" lang="en-US" sz="2000" b="0" i="0" u="none" strike="noStrike" kern="0" cap="none" spc="0" normalizeH="0" baseline="0" noProof="0">
              <a:ln>
                <a:noFill/>
              </a:ln>
              <a:solidFill>
                <a:srgbClr val="FFFFFF"/>
              </a:solidFill>
              <a:effectLst/>
              <a:uLnTx/>
              <a:uFillTx/>
              <a:latin typeface="Calibri"/>
              <a:cs typeface="Calibri"/>
              <a:sym typeface="Calibri"/>
            </a:endParaRPr>
          </a:p>
          <a:p>
            <a:pPr marL="285750" marR="0" lvl="0" indent="-285750" algn="l" defTabSz="914400" rtl="0" eaLnBrk="1" fontAlgn="auto" latinLnBrk="0" hangingPunct="1">
              <a:lnSpc>
                <a:spcPct val="100000"/>
              </a:lnSpc>
              <a:spcBef>
                <a:spcPts val="1000"/>
              </a:spcBef>
              <a:spcAft>
                <a:spcPts val="0"/>
              </a:spcAft>
              <a:buClr>
                <a:srgbClr val="FFFFFF"/>
              </a:buClr>
              <a:buSzPts val="2800"/>
              <a:buFont typeface="Arial"/>
              <a:buChar char="•"/>
              <a:tabLst/>
              <a:defRPr/>
            </a:pPr>
            <a:r>
              <a:rPr kumimoji="0" lang="en-US" sz="32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Endometriosis affects 10% of reproductive-aged women </a:t>
            </a:r>
            <a:endParaRPr kumimoji="0" lang="en-US" sz="2000" b="0" i="0" u="none" strike="noStrike" kern="0" cap="none" spc="0" normalizeH="0" baseline="0" noProof="0">
              <a:ln>
                <a:noFill/>
              </a:ln>
              <a:solidFill>
                <a:srgbClr val="FFFFFF"/>
              </a:solidFill>
              <a:effectLst/>
              <a:uLnTx/>
              <a:uFillTx/>
              <a:latin typeface="Calibri"/>
              <a:cs typeface="Calibri"/>
              <a:sym typeface="Calibri"/>
            </a:endParaRPr>
          </a:p>
          <a:p>
            <a:pPr marL="285750" marR="0" lvl="0" indent="-285750" algn="l" defTabSz="914400" rtl="0" eaLnBrk="1" fontAlgn="auto" latinLnBrk="0" hangingPunct="1">
              <a:lnSpc>
                <a:spcPct val="100000"/>
              </a:lnSpc>
              <a:spcBef>
                <a:spcPts val="1000"/>
              </a:spcBef>
              <a:spcAft>
                <a:spcPts val="0"/>
              </a:spcAft>
              <a:buClr>
                <a:srgbClr val="FFFFFF"/>
              </a:buClr>
              <a:buSzPts val="2800"/>
              <a:buFont typeface="Arial"/>
              <a:buChar char="•"/>
              <a:tabLst/>
              <a:defRPr/>
            </a:pPr>
            <a:r>
              <a:rPr kumimoji="0" lang="en-US" sz="32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Gold standard diagnosis: Laparoscopy </a:t>
            </a:r>
            <a:endParaRPr kumimoji="0" lang="en-US" sz="2000" b="0" i="0" u="none" strike="noStrike" kern="0" cap="none" spc="0" normalizeH="0" baseline="0" noProof="0">
              <a:ln>
                <a:noFill/>
              </a:ln>
              <a:solidFill>
                <a:srgbClr val="FFFFFF"/>
              </a:solidFill>
              <a:effectLst/>
              <a:uLnTx/>
              <a:uFillTx/>
              <a:latin typeface="Calibri"/>
              <a:cs typeface="Calibri"/>
              <a:sym typeface="Calibri"/>
            </a:endParaRPr>
          </a:p>
          <a:p>
            <a:pPr marL="285750" marR="0" lvl="0" indent="-285750" algn="l" defTabSz="914400" rtl="0" eaLnBrk="1" fontAlgn="auto" latinLnBrk="0" hangingPunct="1">
              <a:lnSpc>
                <a:spcPct val="100000"/>
              </a:lnSpc>
              <a:spcBef>
                <a:spcPts val="1000"/>
              </a:spcBef>
              <a:spcAft>
                <a:spcPts val="0"/>
              </a:spcAft>
              <a:buClr>
                <a:srgbClr val="FFFFFF"/>
              </a:buClr>
              <a:buSzPts val="2800"/>
              <a:buFont typeface="Arial"/>
              <a:buChar char="•"/>
              <a:tabLst/>
              <a:defRPr/>
            </a:pPr>
            <a:r>
              <a:rPr kumimoji="0" lang="en-US" sz="32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Therapeutic options:</a:t>
            </a:r>
            <a:endParaRPr kumimoji="0" lang="en-US" sz="2000" b="0" i="0" u="none" strike="noStrike" kern="0" cap="none" spc="0" normalizeH="0" baseline="0" noProof="0">
              <a:ln>
                <a:noFill/>
              </a:ln>
              <a:solidFill>
                <a:srgbClr val="FFFFFF"/>
              </a:solidFill>
              <a:effectLst/>
              <a:uLnTx/>
              <a:uFillTx/>
              <a:latin typeface="Calibri"/>
              <a:cs typeface="Calibri"/>
              <a:sym typeface="Calibri"/>
            </a:endParaRPr>
          </a:p>
          <a:p>
            <a:pPr marL="742950" marR="0" lvl="1" indent="-285750" algn="l" defTabSz="914400" rtl="0" eaLnBrk="1" fontAlgn="auto" latinLnBrk="0" hangingPunct="1">
              <a:lnSpc>
                <a:spcPct val="100000"/>
              </a:lnSpc>
              <a:spcBef>
                <a:spcPts val="1000"/>
              </a:spcBef>
              <a:spcAft>
                <a:spcPts val="0"/>
              </a:spcAft>
              <a:buClr>
                <a:srgbClr val="FFFFFF"/>
              </a:buClr>
              <a:buSzPts val="2600"/>
              <a:buFont typeface="Arial"/>
              <a:buChar char="•"/>
              <a:tabLst/>
              <a:defRPr/>
            </a:pPr>
            <a:r>
              <a:rPr kumimoji="0" lang="en-US" sz="28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Continuous CHCs</a:t>
            </a:r>
            <a:endParaRPr kumimoji="0" lang="en-US" sz="1800" b="0" i="0" u="none" strike="noStrike" kern="0" cap="none" spc="0" normalizeH="0" baseline="0" noProof="0">
              <a:ln>
                <a:noFill/>
              </a:ln>
              <a:solidFill>
                <a:srgbClr val="FFFFFF"/>
              </a:solidFill>
              <a:effectLst/>
              <a:uLnTx/>
              <a:uFillTx/>
              <a:latin typeface="Calibri"/>
              <a:cs typeface="Calibri"/>
              <a:sym typeface="Calibri"/>
            </a:endParaRPr>
          </a:p>
          <a:p>
            <a:pPr marL="742950" marR="0" lvl="1" indent="-285750" algn="l" defTabSz="914400" rtl="0" eaLnBrk="1" fontAlgn="auto" latinLnBrk="0" hangingPunct="1">
              <a:lnSpc>
                <a:spcPct val="100000"/>
              </a:lnSpc>
              <a:spcBef>
                <a:spcPts val="1000"/>
              </a:spcBef>
              <a:spcAft>
                <a:spcPts val="0"/>
              </a:spcAft>
              <a:buClr>
                <a:srgbClr val="FFFFFF"/>
              </a:buClr>
              <a:buSzPts val="2600"/>
              <a:buFont typeface="Arial"/>
              <a:buChar char="•"/>
              <a:tabLst/>
              <a:defRPr/>
            </a:pPr>
            <a:r>
              <a:rPr kumimoji="0" lang="en-US" sz="28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High-dose progestins</a:t>
            </a:r>
            <a:endParaRPr kumimoji="0" lang="en-US" sz="1800" b="0" i="0" u="none" strike="noStrike" kern="0" cap="none" spc="0" normalizeH="0" baseline="0" noProof="0">
              <a:ln>
                <a:noFill/>
              </a:ln>
              <a:solidFill>
                <a:srgbClr val="FFFFFF"/>
              </a:solidFill>
              <a:effectLst/>
              <a:uLnTx/>
              <a:uFillTx/>
              <a:latin typeface="Calibri"/>
              <a:cs typeface="Calibri"/>
              <a:sym typeface="Calibri"/>
            </a:endParaRPr>
          </a:p>
          <a:p>
            <a:pPr marL="742950" marR="0" lvl="1" indent="-285750" algn="l" defTabSz="914400" rtl="0" eaLnBrk="1" fontAlgn="auto" latinLnBrk="0" hangingPunct="1">
              <a:lnSpc>
                <a:spcPct val="100000"/>
              </a:lnSpc>
              <a:spcBef>
                <a:spcPts val="1000"/>
              </a:spcBef>
              <a:spcAft>
                <a:spcPts val="0"/>
              </a:spcAft>
              <a:buClr>
                <a:srgbClr val="FFFFFF"/>
              </a:buClr>
              <a:buSzPts val="2600"/>
              <a:buFont typeface="Arial"/>
              <a:buChar char="•"/>
              <a:tabLst/>
              <a:defRPr/>
            </a:pPr>
            <a:r>
              <a:rPr kumimoji="0" lang="en-US" sz="28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GnRH agonists/antagonists with add-back estrogen</a:t>
            </a:r>
            <a:endParaRPr kumimoji="0" lang="en-US" sz="1800" b="0" i="0" u="none" strike="noStrike" kern="0" cap="none" spc="0" normalizeH="0" baseline="0" noProof="0" dirty="0">
              <a:ln>
                <a:noFill/>
              </a:ln>
              <a:solidFill>
                <a:srgbClr val="FFFFFF"/>
              </a:solidFill>
              <a:effectLst/>
              <a:uLnTx/>
              <a:uFillTx/>
              <a:latin typeface="Calibri"/>
              <a:cs typeface="Calibri"/>
              <a:sym typeface="Calibri"/>
            </a:endParaRPr>
          </a:p>
        </p:txBody>
      </p:sp>
    </p:spTree>
    <p:extLst>
      <p:ext uri="{BB962C8B-B14F-4D97-AF65-F5344CB8AC3E}">
        <p14:creationId xmlns:p14="http://schemas.microsoft.com/office/powerpoint/2010/main" val="72955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2FAC5983-AECC-4DE4-9907-C694C82E70AA}"/>
              </a:ext>
            </a:extLst>
          </p:cNvPr>
          <p:cNvSpPr>
            <a:spLocks noGrp="1"/>
          </p:cNvSpPr>
          <p:nvPr>
            <p:ph type="title"/>
          </p:nvPr>
        </p:nvSpPr>
        <p:spPr>
          <a:xfrm>
            <a:off x="342900" y="152400"/>
            <a:ext cx="10325100" cy="609600"/>
          </a:xfrm>
        </p:spPr>
        <p:txBody>
          <a:bodyPr/>
          <a:lstStyle/>
          <a:p>
            <a:r>
              <a:rPr lang="en-US" sz="4400" b="0" dirty="0">
                <a:solidFill>
                  <a:srgbClr val="FFFFFF"/>
                </a:solidFill>
                <a:latin typeface="Century Gothic"/>
                <a:ea typeface="Century Gothic"/>
                <a:cs typeface="Century Gothic"/>
                <a:sym typeface="Century Gothic"/>
              </a:rPr>
              <a:t>HEALTH MAINTENANCE</a:t>
            </a:r>
            <a:endParaRPr lang="en-US" dirty="0"/>
          </a:p>
        </p:txBody>
      </p:sp>
      <p:sp>
        <p:nvSpPr>
          <p:cNvPr id="4" name="Google Shape;665;p65">
            <a:extLst>
              <a:ext uri="{FF2B5EF4-FFF2-40B4-BE49-F238E27FC236}">
                <a16:creationId xmlns:a16="http://schemas.microsoft.com/office/drawing/2014/main" id="{B4D1D583-E16F-4B49-B942-A86592AEF91C}"/>
              </a:ext>
            </a:extLst>
          </p:cNvPr>
          <p:cNvSpPr txBox="1">
            <a:spLocks/>
          </p:cNvSpPr>
          <p:nvPr/>
        </p:nvSpPr>
        <p:spPr>
          <a:xfrm>
            <a:off x="646111" y="762000"/>
            <a:ext cx="10899778" cy="5650869"/>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1pPr>
            <a:lvl2pPr marL="914400" marR="0" lvl="1" indent="-342900" algn="l" rtl="0">
              <a:lnSpc>
                <a:spcPct val="100000"/>
              </a:lnSpc>
              <a:spcBef>
                <a:spcPts val="1000"/>
              </a:spcBef>
              <a:spcAft>
                <a:spcPts val="0"/>
              </a:spcAft>
              <a:buClr>
                <a:schemeClr val="lt1"/>
              </a:buClr>
              <a:buSzPts val="1800"/>
              <a:buFont typeface="Arial"/>
              <a:buChar char="•"/>
              <a:defRPr sz="1600" b="0" i="0" u="none" strike="noStrike" cap="none">
                <a:solidFill>
                  <a:schemeClr val="lt1"/>
                </a:solidFill>
                <a:latin typeface="Calibri"/>
                <a:ea typeface="Calibri"/>
                <a:cs typeface="Calibri"/>
                <a:sym typeface="Calibri"/>
              </a:defRPr>
            </a:lvl2pPr>
            <a:lvl3pPr marL="1371600" marR="0" lvl="2" indent="-342900" algn="l" rtl="0">
              <a:lnSpc>
                <a:spcPct val="100000"/>
              </a:lnSpc>
              <a:spcBef>
                <a:spcPts val="1000"/>
              </a:spcBef>
              <a:spcAft>
                <a:spcPts val="0"/>
              </a:spcAft>
              <a:buClr>
                <a:schemeClr val="lt1"/>
              </a:buClr>
              <a:buSzPts val="1800"/>
              <a:buFont typeface="Arial"/>
              <a:buChar char="•"/>
              <a:defRPr sz="1400" b="0" i="0" u="none" strike="noStrike" cap="none">
                <a:solidFill>
                  <a:schemeClr val="lt1"/>
                </a:solidFill>
                <a:latin typeface="Calibri"/>
                <a:ea typeface="Calibri"/>
                <a:cs typeface="Calibri"/>
                <a:sym typeface="Calibri"/>
              </a:defRPr>
            </a:lvl3pPr>
            <a:lvl4pPr marL="1828800" marR="0" lvl="3"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4pPr>
            <a:lvl5pPr marL="2286000" marR="0" lvl="4"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5pPr>
            <a:lvl6pPr marL="2743200" marR="0" lvl="5"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6pPr>
            <a:lvl7pPr marL="3200400" marR="0" lvl="6"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7pPr>
            <a:lvl8pPr marL="3657600" marR="0" lvl="7"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8pPr>
            <a:lvl9pPr marL="4114800" marR="0" lvl="8" indent="-342900" algn="l" rtl="0">
              <a:lnSpc>
                <a:spcPct val="100000"/>
              </a:lnSpc>
              <a:spcBef>
                <a:spcPts val="1000"/>
              </a:spcBef>
              <a:spcAft>
                <a:spcPts val="100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FFFFFF"/>
              </a:buClr>
              <a:buSzPts val="2800"/>
              <a:buFont typeface="Arial"/>
              <a:buNone/>
              <a:tabLst/>
              <a:defRPr/>
            </a:pPr>
            <a:r>
              <a:rPr kumimoji="0" lang="en-US" sz="3200" b="0" i="0" u="none" strike="noStrike" kern="0" cap="none" spc="0" normalizeH="0" baseline="0" noProof="0">
                <a:ln>
                  <a:noFill/>
                </a:ln>
                <a:solidFill>
                  <a:srgbClr val="477BD1"/>
                </a:solidFill>
                <a:effectLst/>
                <a:uLnTx/>
                <a:uFillTx/>
                <a:latin typeface="Century Gothic"/>
                <a:ea typeface="Century Gothic"/>
                <a:cs typeface="Century Gothic"/>
                <a:sym typeface="Century Gothic"/>
              </a:rPr>
              <a:t>PREFLIGHT/INFLIGHT CONSIDERATIONS</a:t>
            </a:r>
            <a:endParaRPr kumimoji="0" lang="en-US" sz="2000" b="0" i="0" u="none" strike="noStrike" kern="0" cap="none" spc="0" normalizeH="0" baseline="0" noProof="0">
              <a:ln>
                <a:noFill/>
              </a:ln>
              <a:solidFill>
                <a:srgbClr val="FFFFFF"/>
              </a:solidFill>
              <a:effectLst/>
              <a:uLnTx/>
              <a:uFillTx/>
              <a:latin typeface="Calibri"/>
              <a:cs typeface="Calibri"/>
              <a:sym typeface="Calibri"/>
            </a:endParaRPr>
          </a:p>
          <a:p>
            <a:pPr marL="285750" marR="0" lvl="0" indent="-285750" algn="l" defTabSz="914400" rtl="0" eaLnBrk="1" fontAlgn="auto" latinLnBrk="0" hangingPunct="1">
              <a:lnSpc>
                <a:spcPct val="100000"/>
              </a:lnSpc>
              <a:spcBef>
                <a:spcPts val="1000"/>
              </a:spcBef>
              <a:spcAft>
                <a:spcPts val="0"/>
              </a:spcAft>
              <a:buClr>
                <a:srgbClr val="FFFFFF"/>
              </a:buClr>
              <a:buSzPts val="2800"/>
              <a:buFont typeface="Arial"/>
              <a:buChar char="•"/>
              <a:tabLst/>
              <a:defRPr/>
            </a:pPr>
            <a:r>
              <a:rPr kumimoji="0" lang="en-US" sz="32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Recommend preflight screening for STIs / Pap Smear within 12 months of flight</a:t>
            </a:r>
            <a:endParaRPr kumimoji="0" lang="en-US" sz="2000" b="0" i="0" u="none" strike="noStrike" kern="0" cap="none" spc="0" normalizeH="0" baseline="0" noProof="0">
              <a:ln>
                <a:noFill/>
              </a:ln>
              <a:solidFill>
                <a:srgbClr val="FFFFFF"/>
              </a:solidFill>
              <a:effectLst/>
              <a:uLnTx/>
              <a:uFillTx/>
              <a:latin typeface="Calibri"/>
              <a:cs typeface="Calibri"/>
              <a:sym typeface="Calibri"/>
            </a:endParaRPr>
          </a:p>
          <a:p>
            <a:pPr marL="742950" marR="0" lvl="1" indent="-285750" algn="l" defTabSz="914400" rtl="0" eaLnBrk="1" fontAlgn="auto" latinLnBrk="0" hangingPunct="1">
              <a:lnSpc>
                <a:spcPct val="100000"/>
              </a:lnSpc>
              <a:spcBef>
                <a:spcPts val="1000"/>
              </a:spcBef>
              <a:spcAft>
                <a:spcPts val="0"/>
              </a:spcAft>
              <a:buClr>
                <a:srgbClr val="FFFFFF"/>
              </a:buClr>
              <a:buSzPts val="2600"/>
              <a:buFont typeface="Arial"/>
              <a:buChar char="•"/>
              <a:tabLst/>
              <a:defRPr/>
            </a:pPr>
            <a:r>
              <a:rPr kumimoji="0" lang="en-US" sz="28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Chlamydia, Gonorrhea, Trichomonas, Syphilis, HSV, HIV, HPV</a:t>
            </a:r>
            <a:endParaRPr kumimoji="0" lang="en-US" sz="1800" b="0" i="0" u="none" strike="noStrike" kern="0" cap="none" spc="0" normalizeH="0" baseline="0" noProof="0">
              <a:ln>
                <a:noFill/>
              </a:ln>
              <a:solidFill>
                <a:srgbClr val="FFFFFF"/>
              </a:solidFill>
              <a:effectLst/>
              <a:uLnTx/>
              <a:uFillTx/>
              <a:latin typeface="Calibri"/>
              <a:cs typeface="Calibri"/>
              <a:sym typeface="Calibri"/>
            </a:endParaRPr>
          </a:p>
          <a:p>
            <a:pPr marL="285750" marR="0" lvl="0" indent="-285750" algn="l" defTabSz="914400" rtl="0" eaLnBrk="1" fontAlgn="auto" latinLnBrk="0" hangingPunct="1">
              <a:lnSpc>
                <a:spcPct val="100000"/>
              </a:lnSpc>
              <a:spcBef>
                <a:spcPts val="1000"/>
              </a:spcBef>
              <a:spcAft>
                <a:spcPts val="0"/>
              </a:spcAft>
              <a:buClr>
                <a:srgbClr val="FFFFFF"/>
              </a:buClr>
              <a:buSzPts val="2800"/>
              <a:buFont typeface="Arial"/>
              <a:buChar char="•"/>
              <a:tabLst/>
              <a:defRPr/>
            </a:pPr>
            <a:r>
              <a:rPr kumimoji="0" lang="en-US" sz="32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Consider HSV suppression during flight</a:t>
            </a:r>
            <a:endParaRPr kumimoji="0" lang="en-US" sz="2000" b="0" i="0" u="none" strike="noStrike" kern="0" cap="none" spc="0" normalizeH="0" baseline="0" noProof="0">
              <a:ln>
                <a:noFill/>
              </a:ln>
              <a:solidFill>
                <a:srgbClr val="FFFFFF"/>
              </a:solidFill>
              <a:effectLst/>
              <a:uLnTx/>
              <a:uFillTx/>
              <a:latin typeface="Calibri"/>
              <a:cs typeface="Calibri"/>
              <a:sym typeface="Calibri"/>
            </a:endParaRPr>
          </a:p>
          <a:p>
            <a:pPr marL="742950" marR="0" lvl="1" indent="-285750" algn="l" defTabSz="914400" rtl="0" eaLnBrk="1" fontAlgn="auto" latinLnBrk="0" hangingPunct="1">
              <a:lnSpc>
                <a:spcPct val="100000"/>
              </a:lnSpc>
              <a:spcBef>
                <a:spcPts val="1000"/>
              </a:spcBef>
              <a:spcAft>
                <a:spcPts val="0"/>
              </a:spcAft>
              <a:buClr>
                <a:srgbClr val="FFFFFF"/>
              </a:buClr>
              <a:buSzPts val="2600"/>
              <a:buFont typeface="Arial"/>
              <a:buChar char="•"/>
              <a:tabLst/>
              <a:defRPr/>
            </a:pPr>
            <a:r>
              <a:rPr kumimoji="0" lang="en-US" sz="28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If affected, consider prophylaxis</a:t>
            </a:r>
            <a:endParaRPr kumimoji="0" lang="en-US" sz="1800" b="0" i="0" u="none" strike="noStrike" kern="0" cap="none" spc="0" normalizeH="0" baseline="0" noProof="0">
              <a:ln>
                <a:noFill/>
              </a:ln>
              <a:solidFill>
                <a:srgbClr val="FFFFFF"/>
              </a:solidFill>
              <a:effectLst/>
              <a:uLnTx/>
              <a:uFillTx/>
              <a:latin typeface="Calibri"/>
              <a:cs typeface="Calibri"/>
              <a:sym typeface="Calibri"/>
            </a:endParaRPr>
          </a:p>
          <a:p>
            <a:pPr marL="285750" marR="0" lvl="0" indent="-285750" algn="l" defTabSz="914400" rtl="0" eaLnBrk="1" fontAlgn="auto" latinLnBrk="0" hangingPunct="1">
              <a:lnSpc>
                <a:spcPct val="100000"/>
              </a:lnSpc>
              <a:spcBef>
                <a:spcPts val="1000"/>
              </a:spcBef>
              <a:spcAft>
                <a:spcPts val="0"/>
              </a:spcAft>
              <a:buClr>
                <a:srgbClr val="FFFFFF"/>
              </a:buClr>
              <a:buSzPts val="2800"/>
              <a:buFont typeface="Arial"/>
              <a:buChar char="•"/>
              <a:tabLst/>
              <a:defRPr/>
            </a:pPr>
            <a:r>
              <a:rPr kumimoji="0" lang="en-US" sz="32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HPV vaccine encouraged for all astronauts</a:t>
            </a:r>
            <a:endParaRPr kumimoji="0" lang="en-US" sz="2000" b="0" i="0" u="none" strike="noStrike" kern="0" cap="none" spc="0" normalizeH="0" baseline="0" noProof="0">
              <a:ln>
                <a:noFill/>
              </a:ln>
              <a:solidFill>
                <a:srgbClr val="FFFFFF"/>
              </a:solidFill>
              <a:effectLst/>
              <a:uLnTx/>
              <a:uFillTx/>
              <a:latin typeface="Calibri"/>
              <a:cs typeface="Calibri"/>
              <a:sym typeface="Calibri"/>
            </a:endParaRPr>
          </a:p>
          <a:p>
            <a:pPr marL="742950" marR="0" lvl="1" indent="-285750" algn="l" defTabSz="914400" rtl="0" eaLnBrk="1" fontAlgn="auto" latinLnBrk="0" hangingPunct="1">
              <a:lnSpc>
                <a:spcPct val="100000"/>
              </a:lnSpc>
              <a:spcBef>
                <a:spcPts val="1000"/>
              </a:spcBef>
              <a:spcAft>
                <a:spcPts val="0"/>
              </a:spcAft>
              <a:buClr>
                <a:srgbClr val="FFFFFF"/>
              </a:buClr>
              <a:buSzPts val="2600"/>
              <a:buFont typeface="Arial"/>
              <a:buChar char="•"/>
              <a:tabLst/>
              <a:defRPr/>
            </a:pPr>
            <a:r>
              <a:rPr kumimoji="0" lang="en-US" sz="28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Early colposcopic management if necessary</a:t>
            </a:r>
            <a:endParaRPr kumimoji="0" lang="en-US" sz="1800" b="0" i="0" u="none" strike="noStrike" kern="0" cap="none" spc="0" normalizeH="0" baseline="0" noProof="0" dirty="0">
              <a:ln>
                <a:noFill/>
              </a:ln>
              <a:solidFill>
                <a:srgbClr val="FFFFFF"/>
              </a:solidFill>
              <a:effectLst/>
              <a:uLnTx/>
              <a:uFillTx/>
              <a:latin typeface="Calibri"/>
              <a:cs typeface="Calibri"/>
              <a:sym typeface="Calibri"/>
            </a:endParaRPr>
          </a:p>
        </p:txBody>
      </p:sp>
    </p:spTree>
    <p:extLst>
      <p:ext uri="{BB962C8B-B14F-4D97-AF65-F5344CB8AC3E}">
        <p14:creationId xmlns:p14="http://schemas.microsoft.com/office/powerpoint/2010/main" val="37064743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2FAC5983-AECC-4DE4-9907-C694C82E70AA}"/>
              </a:ext>
            </a:extLst>
          </p:cNvPr>
          <p:cNvSpPr>
            <a:spLocks noGrp="1"/>
          </p:cNvSpPr>
          <p:nvPr>
            <p:ph type="title"/>
          </p:nvPr>
        </p:nvSpPr>
        <p:spPr>
          <a:xfrm>
            <a:off x="342900" y="152400"/>
            <a:ext cx="10325100" cy="609600"/>
          </a:xfrm>
        </p:spPr>
        <p:txBody>
          <a:bodyPr/>
          <a:lstStyle/>
          <a:p>
            <a:r>
              <a:rPr lang="en-US" sz="4400" b="0" dirty="0">
                <a:solidFill>
                  <a:srgbClr val="FFFFFF"/>
                </a:solidFill>
                <a:latin typeface="Century Gothic"/>
                <a:ea typeface="Century Gothic"/>
                <a:cs typeface="Century Gothic"/>
                <a:sym typeface="Century Gothic"/>
              </a:rPr>
              <a:t>HEALTH MAINTENANCE</a:t>
            </a:r>
            <a:endParaRPr lang="en-US" dirty="0"/>
          </a:p>
        </p:txBody>
      </p:sp>
      <p:sp>
        <p:nvSpPr>
          <p:cNvPr id="5" name="Google Shape;672;p66">
            <a:extLst>
              <a:ext uri="{FF2B5EF4-FFF2-40B4-BE49-F238E27FC236}">
                <a16:creationId xmlns:a16="http://schemas.microsoft.com/office/drawing/2014/main" id="{1D673880-B0E9-4C1F-B28B-C293F62B3E9D}"/>
              </a:ext>
            </a:extLst>
          </p:cNvPr>
          <p:cNvSpPr txBox="1">
            <a:spLocks/>
          </p:cNvSpPr>
          <p:nvPr/>
        </p:nvSpPr>
        <p:spPr>
          <a:xfrm>
            <a:off x="646111" y="545432"/>
            <a:ext cx="10899778" cy="6082156"/>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1pPr>
            <a:lvl2pPr marL="914400" marR="0" lvl="1" indent="-342900" algn="l" rtl="0">
              <a:lnSpc>
                <a:spcPct val="100000"/>
              </a:lnSpc>
              <a:spcBef>
                <a:spcPts val="1000"/>
              </a:spcBef>
              <a:spcAft>
                <a:spcPts val="0"/>
              </a:spcAft>
              <a:buClr>
                <a:schemeClr val="lt1"/>
              </a:buClr>
              <a:buSzPts val="1800"/>
              <a:buFont typeface="Arial"/>
              <a:buChar char="•"/>
              <a:defRPr sz="1600" b="0" i="0" u="none" strike="noStrike" cap="none">
                <a:solidFill>
                  <a:schemeClr val="lt1"/>
                </a:solidFill>
                <a:latin typeface="Calibri"/>
                <a:ea typeface="Calibri"/>
                <a:cs typeface="Calibri"/>
                <a:sym typeface="Calibri"/>
              </a:defRPr>
            </a:lvl2pPr>
            <a:lvl3pPr marL="1371600" marR="0" lvl="2" indent="-342900" algn="l" rtl="0">
              <a:lnSpc>
                <a:spcPct val="100000"/>
              </a:lnSpc>
              <a:spcBef>
                <a:spcPts val="1000"/>
              </a:spcBef>
              <a:spcAft>
                <a:spcPts val="0"/>
              </a:spcAft>
              <a:buClr>
                <a:schemeClr val="lt1"/>
              </a:buClr>
              <a:buSzPts val="1800"/>
              <a:buFont typeface="Arial"/>
              <a:buChar char="•"/>
              <a:defRPr sz="1400" b="0" i="0" u="none" strike="noStrike" cap="none">
                <a:solidFill>
                  <a:schemeClr val="lt1"/>
                </a:solidFill>
                <a:latin typeface="Calibri"/>
                <a:ea typeface="Calibri"/>
                <a:cs typeface="Calibri"/>
                <a:sym typeface="Calibri"/>
              </a:defRPr>
            </a:lvl3pPr>
            <a:lvl4pPr marL="1828800" marR="0" lvl="3"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4pPr>
            <a:lvl5pPr marL="2286000" marR="0" lvl="4"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5pPr>
            <a:lvl6pPr marL="2743200" marR="0" lvl="5"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6pPr>
            <a:lvl7pPr marL="3200400" marR="0" lvl="6"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7pPr>
            <a:lvl8pPr marL="3657600" marR="0" lvl="7"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8pPr>
            <a:lvl9pPr marL="4114800" marR="0" lvl="8" indent="-342900" algn="l" rtl="0">
              <a:lnSpc>
                <a:spcPct val="100000"/>
              </a:lnSpc>
              <a:spcBef>
                <a:spcPts val="1000"/>
              </a:spcBef>
              <a:spcAft>
                <a:spcPts val="100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FFFFFF"/>
              </a:buClr>
              <a:buSzPts val="2800"/>
              <a:buFont typeface="Arial"/>
              <a:buNone/>
              <a:tabLst/>
              <a:defRPr/>
            </a:pPr>
            <a:r>
              <a:rPr kumimoji="0" lang="en-US" sz="3200" b="0" i="0" u="none" strike="noStrike" kern="0" cap="none" spc="0" normalizeH="0" baseline="0" noProof="0">
                <a:ln>
                  <a:noFill/>
                </a:ln>
                <a:solidFill>
                  <a:srgbClr val="477BD1"/>
                </a:solidFill>
                <a:effectLst/>
                <a:uLnTx/>
                <a:uFillTx/>
                <a:latin typeface="Century Gothic"/>
                <a:ea typeface="Century Gothic"/>
                <a:cs typeface="Century Gothic"/>
                <a:sym typeface="Century Gothic"/>
              </a:rPr>
              <a:t>PREFLIGHT/INFLIGHT CONSIDERATIONS</a:t>
            </a:r>
            <a:endParaRPr kumimoji="0" lang="en-US" sz="2000" b="0" i="0" u="none" strike="noStrike" kern="0" cap="none" spc="0" normalizeH="0" baseline="0" noProof="0">
              <a:ln>
                <a:noFill/>
              </a:ln>
              <a:solidFill>
                <a:srgbClr val="FFFFFF"/>
              </a:solidFill>
              <a:effectLst/>
              <a:uLnTx/>
              <a:uFillTx/>
              <a:latin typeface="Calibri"/>
              <a:cs typeface="Calibri"/>
              <a:sym typeface="Calibri"/>
            </a:endParaRPr>
          </a:p>
          <a:p>
            <a:pPr marL="285750" marR="0" lvl="0" indent="-285750" algn="l" defTabSz="914400" rtl="0" eaLnBrk="1" fontAlgn="auto" latinLnBrk="0" hangingPunct="1">
              <a:lnSpc>
                <a:spcPct val="100000"/>
              </a:lnSpc>
              <a:spcBef>
                <a:spcPts val="1000"/>
              </a:spcBef>
              <a:spcAft>
                <a:spcPts val="0"/>
              </a:spcAft>
              <a:buClr>
                <a:srgbClr val="FFFFFF"/>
              </a:buClr>
              <a:buSzPts val="2800"/>
              <a:buFont typeface="Arial"/>
              <a:buChar char="•"/>
              <a:tabLst/>
              <a:defRPr/>
            </a:pPr>
            <a:r>
              <a:rPr kumimoji="0" lang="en-US" sz="32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Screening for perimenopausal symptoms, urogynecologic symptoms, vulvar/vaginal dermatoses prior to flight</a:t>
            </a:r>
            <a:endParaRPr kumimoji="0" lang="en-US" sz="2000" b="0" i="0" u="none" strike="noStrike" kern="0" cap="none" spc="0" normalizeH="0" baseline="0" noProof="0">
              <a:ln>
                <a:noFill/>
              </a:ln>
              <a:solidFill>
                <a:srgbClr val="FFFFFF"/>
              </a:solidFill>
              <a:effectLst/>
              <a:uLnTx/>
              <a:uFillTx/>
              <a:latin typeface="Calibri"/>
              <a:cs typeface="Calibri"/>
              <a:sym typeface="Calibri"/>
            </a:endParaRPr>
          </a:p>
          <a:p>
            <a:pPr marL="285750" marR="0" lvl="0" indent="-285750" algn="l" defTabSz="914400" rtl="0" eaLnBrk="1" fontAlgn="auto" latinLnBrk="0" hangingPunct="1">
              <a:lnSpc>
                <a:spcPct val="100000"/>
              </a:lnSpc>
              <a:spcBef>
                <a:spcPts val="1000"/>
              </a:spcBef>
              <a:spcAft>
                <a:spcPts val="0"/>
              </a:spcAft>
              <a:buClr>
                <a:srgbClr val="FFFFFF"/>
              </a:buClr>
              <a:buSzPts val="2800"/>
              <a:buFont typeface="Arial"/>
              <a:buChar char="•"/>
              <a:tabLst/>
              <a:defRPr/>
            </a:pPr>
            <a:r>
              <a:rPr kumimoji="0" lang="en-US" sz="32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Screening for family history of gynecologic/breast cancers as well as familial cancer syndromes</a:t>
            </a:r>
            <a:endParaRPr kumimoji="0" lang="en-US" sz="2000" b="0" i="0" u="none" strike="noStrike" kern="0" cap="none" spc="0" normalizeH="0" baseline="0" noProof="0">
              <a:ln>
                <a:noFill/>
              </a:ln>
              <a:solidFill>
                <a:srgbClr val="FFFFFF"/>
              </a:solidFill>
              <a:effectLst/>
              <a:uLnTx/>
              <a:uFillTx/>
              <a:latin typeface="Calibri"/>
              <a:cs typeface="Calibri"/>
              <a:sym typeface="Calibri"/>
            </a:endParaRPr>
          </a:p>
          <a:p>
            <a:pPr marL="285750" marR="0" lvl="0" indent="-285750" algn="l" defTabSz="914400" rtl="0" eaLnBrk="1" fontAlgn="auto" latinLnBrk="0" hangingPunct="1">
              <a:lnSpc>
                <a:spcPct val="100000"/>
              </a:lnSpc>
              <a:spcBef>
                <a:spcPts val="1000"/>
              </a:spcBef>
              <a:spcAft>
                <a:spcPts val="0"/>
              </a:spcAft>
              <a:buClr>
                <a:srgbClr val="FFFFFF"/>
              </a:buClr>
              <a:buSzPts val="2800"/>
              <a:buFont typeface="Arial"/>
              <a:buChar char="•"/>
              <a:tabLst/>
              <a:defRPr/>
            </a:pPr>
            <a:r>
              <a:rPr kumimoji="0" lang="en-US" sz="32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Annual clinical breast exams</a:t>
            </a:r>
            <a:endParaRPr kumimoji="0" lang="en-US" sz="2000" b="0" i="0" u="none" strike="noStrike" kern="0" cap="none" spc="0" normalizeH="0" baseline="0" noProof="0">
              <a:ln>
                <a:noFill/>
              </a:ln>
              <a:solidFill>
                <a:srgbClr val="FFFFFF"/>
              </a:solidFill>
              <a:effectLst/>
              <a:uLnTx/>
              <a:uFillTx/>
              <a:latin typeface="Calibri"/>
              <a:cs typeface="Calibri"/>
              <a:sym typeface="Calibri"/>
            </a:endParaRPr>
          </a:p>
          <a:p>
            <a:pPr marL="285750" marR="0" lvl="0" indent="-285750" algn="l" defTabSz="914400" rtl="0" eaLnBrk="1" fontAlgn="auto" latinLnBrk="0" hangingPunct="1">
              <a:lnSpc>
                <a:spcPct val="100000"/>
              </a:lnSpc>
              <a:spcBef>
                <a:spcPts val="1000"/>
              </a:spcBef>
              <a:spcAft>
                <a:spcPts val="0"/>
              </a:spcAft>
              <a:buClr>
                <a:srgbClr val="FFFFFF"/>
              </a:buClr>
              <a:buSzPts val="2800"/>
              <a:buFont typeface="Arial"/>
              <a:buChar char="•"/>
              <a:tabLst/>
              <a:defRPr/>
            </a:pPr>
            <a:r>
              <a:rPr kumimoji="0" lang="en-US" sz="32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Diagnostic mammograms ± US/MRI PRN starting at age 35</a:t>
            </a:r>
            <a:endParaRPr kumimoji="0" lang="en-US" sz="2000" b="0" i="0" u="none" strike="noStrike" kern="0" cap="none" spc="0" normalizeH="0" baseline="0" noProof="0" dirty="0">
              <a:ln>
                <a:noFill/>
              </a:ln>
              <a:solidFill>
                <a:srgbClr val="FFFFFF"/>
              </a:solidFill>
              <a:effectLst/>
              <a:uLnTx/>
              <a:uFillTx/>
              <a:latin typeface="Calibri"/>
              <a:cs typeface="Calibri"/>
              <a:sym typeface="Calibri"/>
            </a:endParaRPr>
          </a:p>
        </p:txBody>
      </p:sp>
    </p:spTree>
    <p:extLst>
      <p:ext uri="{BB962C8B-B14F-4D97-AF65-F5344CB8AC3E}">
        <p14:creationId xmlns:p14="http://schemas.microsoft.com/office/powerpoint/2010/main" val="41314379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2FAC5983-AECC-4DE4-9907-C694C82E70AA}"/>
              </a:ext>
            </a:extLst>
          </p:cNvPr>
          <p:cNvSpPr>
            <a:spLocks noGrp="1"/>
          </p:cNvSpPr>
          <p:nvPr>
            <p:ph type="title"/>
          </p:nvPr>
        </p:nvSpPr>
        <p:spPr>
          <a:xfrm>
            <a:off x="342900" y="152400"/>
            <a:ext cx="10325100" cy="609600"/>
          </a:xfrm>
        </p:spPr>
        <p:txBody>
          <a:bodyPr/>
          <a:lstStyle/>
          <a:p>
            <a:r>
              <a:rPr lang="en-US" sz="4400" b="0" dirty="0">
                <a:solidFill>
                  <a:srgbClr val="FFFFFF"/>
                </a:solidFill>
                <a:latin typeface="Century Gothic" panose="020B0502020202020204" pitchFamily="34" charset="0"/>
                <a:cs typeface="Calibri"/>
                <a:sym typeface="Calibri"/>
              </a:rPr>
              <a:t>CANCER/NEOPLASM</a:t>
            </a:r>
            <a:endParaRPr lang="en-US" dirty="0"/>
          </a:p>
        </p:txBody>
      </p:sp>
      <p:sp>
        <p:nvSpPr>
          <p:cNvPr id="4" name="Google Shape;216;p14">
            <a:extLst>
              <a:ext uri="{FF2B5EF4-FFF2-40B4-BE49-F238E27FC236}">
                <a16:creationId xmlns:a16="http://schemas.microsoft.com/office/drawing/2014/main" id="{639A0FE6-0B4A-45D5-8034-CF026BB78774}"/>
              </a:ext>
            </a:extLst>
          </p:cNvPr>
          <p:cNvSpPr txBox="1">
            <a:spLocks/>
          </p:cNvSpPr>
          <p:nvPr/>
        </p:nvSpPr>
        <p:spPr>
          <a:xfrm>
            <a:off x="838200" y="1040787"/>
            <a:ext cx="10515600" cy="5162839"/>
          </a:xfrm>
          <a:prstGeom prst="rect">
            <a:avLst/>
          </a:prstGeom>
          <a:noFill/>
          <a:ln>
            <a:noFill/>
          </a:ln>
        </p:spPr>
        <p:txBody>
          <a:bodyPr spcFirstLastPara="1" wrap="square" lIns="91425" tIns="45700" rIns="91425" bIns="45700" anchor="t" anchorCtr="0">
            <a:normAutofit fontScale="85000" lnSpcReduction="10000"/>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1pPr>
            <a:lvl2pPr marL="914400" marR="0" lvl="1" indent="-342900" algn="l" rtl="0">
              <a:lnSpc>
                <a:spcPct val="100000"/>
              </a:lnSpc>
              <a:spcBef>
                <a:spcPts val="1000"/>
              </a:spcBef>
              <a:spcAft>
                <a:spcPts val="0"/>
              </a:spcAft>
              <a:buClr>
                <a:schemeClr val="lt1"/>
              </a:buClr>
              <a:buSzPts val="1800"/>
              <a:buFont typeface="Arial"/>
              <a:buChar char="•"/>
              <a:defRPr sz="1600" b="0" i="0" u="none" strike="noStrike" cap="none">
                <a:solidFill>
                  <a:schemeClr val="lt1"/>
                </a:solidFill>
                <a:latin typeface="Calibri"/>
                <a:ea typeface="Calibri"/>
                <a:cs typeface="Calibri"/>
                <a:sym typeface="Calibri"/>
              </a:defRPr>
            </a:lvl2pPr>
            <a:lvl3pPr marL="1371600" marR="0" lvl="2" indent="-342900" algn="l" rtl="0">
              <a:lnSpc>
                <a:spcPct val="100000"/>
              </a:lnSpc>
              <a:spcBef>
                <a:spcPts val="1000"/>
              </a:spcBef>
              <a:spcAft>
                <a:spcPts val="0"/>
              </a:spcAft>
              <a:buClr>
                <a:schemeClr val="lt1"/>
              </a:buClr>
              <a:buSzPts val="1800"/>
              <a:buFont typeface="Arial"/>
              <a:buChar char="•"/>
              <a:defRPr sz="1400" b="0" i="0" u="none" strike="noStrike" cap="none">
                <a:solidFill>
                  <a:schemeClr val="lt1"/>
                </a:solidFill>
                <a:latin typeface="Calibri"/>
                <a:ea typeface="Calibri"/>
                <a:cs typeface="Calibri"/>
                <a:sym typeface="Calibri"/>
              </a:defRPr>
            </a:lvl3pPr>
            <a:lvl4pPr marL="1828800" marR="0" lvl="3"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4pPr>
            <a:lvl5pPr marL="2286000" marR="0" lvl="4"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5pPr>
            <a:lvl6pPr marL="2743200" marR="0" lvl="5"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6pPr>
            <a:lvl7pPr marL="3200400" marR="0" lvl="6"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7pPr>
            <a:lvl8pPr marL="3657600" marR="0" lvl="7"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8pPr>
            <a:lvl9pPr marL="4114800" marR="0" lvl="8" indent="-342900" algn="l" rtl="0">
              <a:lnSpc>
                <a:spcPct val="100000"/>
              </a:lnSpc>
              <a:spcBef>
                <a:spcPts val="1000"/>
              </a:spcBef>
              <a:spcAft>
                <a:spcPts val="100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9pPr>
          </a:lstStyle>
          <a:p>
            <a:pPr marL="114300" marR="0" lvl="0" indent="0" algn="l" defTabSz="914400" rtl="0" eaLnBrk="1" fontAlgn="auto" latinLnBrk="0" hangingPunct="1">
              <a:lnSpc>
                <a:spcPct val="110000"/>
              </a:lnSpc>
              <a:spcBef>
                <a:spcPts val="0"/>
              </a:spcBef>
              <a:spcAft>
                <a:spcPts val="0"/>
              </a:spcAft>
              <a:buClr>
                <a:srgbClr val="FFFFFF"/>
              </a:buClr>
              <a:buSzPts val="1800"/>
              <a:buFont typeface="Arial"/>
              <a:buNone/>
              <a:tabLst/>
              <a:defRPr/>
            </a:pPr>
            <a:r>
              <a:rPr kumimoji="0" lang="en-US" sz="3200" b="0" i="0" u="none" strike="noStrike" kern="0" cap="none" spc="0" normalizeH="0" baseline="0" noProof="0">
                <a:ln>
                  <a:noFill/>
                </a:ln>
                <a:solidFill>
                  <a:srgbClr val="477BD1"/>
                </a:solidFill>
                <a:effectLst/>
                <a:uLnTx/>
                <a:uFillTx/>
                <a:latin typeface="Century Gothic"/>
                <a:ea typeface="Century Gothic"/>
                <a:cs typeface="Century Gothic"/>
                <a:sym typeface="Century Gothic"/>
              </a:rPr>
              <a:t>PREFLIGHT/INFLIGHT CONSIDERATIONS</a:t>
            </a:r>
            <a:endParaRPr kumimoji="0" lang="en-US" sz="3200" b="0" i="0" u="none" strike="noStrike" kern="0" cap="none" spc="0" normalizeH="0" baseline="0" noProof="0">
              <a:ln>
                <a:noFill/>
              </a:ln>
              <a:solidFill>
                <a:srgbClr val="FFFFFF"/>
              </a:solidFill>
              <a:effectLst/>
              <a:uLnTx/>
              <a:uFillTx/>
              <a:latin typeface="Century Gothic" panose="020B0502020202020204" pitchFamily="34" charset="0"/>
              <a:cs typeface="Calibri"/>
              <a:sym typeface="Calibri"/>
            </a:endParaRPr>
          </a:p>
          <a:p>
            <a:pPr marL="457200" marR="0" lvl="0" indent="-342900" algn="l" defTabSz="914400" rtl="0" eaLnBrk="1" fontAlgn="auto" latinLnBrk="0" hangingPunct="1">
              <a:lnSpc>
                <a:spcPct val="110000"/>
              </a:lnSpc>
              <a:spcBef>
                <a:spcPts val="0"/>
              </a:spcBef>
              <a:spcAft>
                <a:spcPts val="0"/>
              </a:spcAft>
              <a:buClr>
                <a:srgbClr val="FFFFFF"/>
              </a:buClr>
              <a:buSzPts val="1800"/>
              <a:buFont typeface="Arial"/>
              <a:buChar char="•"/>
              <a:tabLst/>
              <a:defRPr/>
            </a:pPr>
            <a:r>
              <a:rPr kumimoji="0" lang="en-US" sz="3200" b="0" i="0" u="none" strike="noStrike" kern="0" cap="none" spc="0" normalizeH="0" baseline="0" noProof="0">
                <a:ln>
                  <a:noFill/>
                </a:ln>
                <a:solidFill>
                  <a:srgbClr val="FFFFFF"/>
                </a:solidFill>
                <a:effectLst/>
                <a:uLnTx/>
                <a:uFillTx/>
                <a:latin typeface="Century Gothic" panose="020B0502020202020204" pitchFamily="34" charset="0"/>
                <a:cs typeface="Calibri"/>
                <a:sym typeface="Calibri"/>
              </a:rPr>
              <a:t>Life-time cancer risk and cancer-related mortality in terrestrial women is 27% and 18%, respectively</a:t>
            </a:r>
          </a:p>
          <a:p>
            <a:pPr marL="457200" marR="0" lvl="0" indent="-342900" algn="l" defTabSz="914400" rtl="0" eaLnBrk="1" fontAlgn="auto" latinLnBrk="0" hangingPunct="1">
              <a:lnSpc>
                <a:spcPct val="110000"/>
              </a:lnSpc>
              <a:spcBef>
                <a:spcPts val="0"/>
              </a:spcBef>
              <a:spcAft>
                <a:spcPts val="0"/>
              </a:spcAft>
              <a:buClr>
                <a:srgbClr val="FFFFFF"/>
              </a:buClr>
              <a:buSzPts val="1800"/>
              <a:buFont typeface="Arial"/>
              <a:buChar char="•"/>
              <a:tabLst/>
              <a:defRPr/>
            </a:pPr>
            <a:r>
              <a:rPr kumimoji="0" lang="en-US" sz="3200" b="0" i="0" u="none" strike="noStrike" kern="0" cap="none" spc="0" normalizeH="0" baseline="0" noProof="0">
                <a:ln>
                  <a:noFill/>
                </a:ln>
                <a:solidFill>
                  <a:srgbClr val="FFFFFF"/>
                </a:solidFill>
                <a:effectLst/>
                <a:uLnTx/>
                <a:uFillTx/>
                <a:latin typeface="Century Gothic" panose="020B0502020202020204" pitchFamily="34" charset="0"/>
                <a:cs typeface="Calibri"/>
                <a:sym typeface="Calibri"/>
              </a:rPr>
              <a:t>Breast and gynecologic cancers have not been found to be increased in astronauts</a:t>
            </a:r>
          </a:p>
          <a:p>
            <a:pPr marL="457200" marR="0" lvl="0" indent="-342900" algn="l" defTabSz="914400" rtl="0" eaLnBrk="1" fontAlgn="auto" latinLnBrk="0" hangingPunct="1">
              <a:lnSpc>
                <a:spcPct val="110000"/>
              </a:lnSpc>
              <a:spcBef>
                <a:spcPts val="0"/>
              </a:spcBef>
              <a:spcAft>
                <a:spcPts val="0"/>
              </a:spcAft>
              <a:buClr>
                <a:srgbClr val="FFFFFF"/>
              </a:buClr>
              <a:buSzPts val="1800"/>
              <a:buFont typeface="Arial"/>
              <a:buChar char="•"/>
              <a:tabLst/>
              <a:defRPr/>
            </a:pPr>
            <a:r>
              <a:rPr kumimoji="0" lang="en-US" sz="3200" b="0" i="0" u="none" strike="noStrike" kern="0" cap="none" spc="0" normalizeH="0" baseline="0" noProof="0">
                <a:ln>
                  <a:noFill/>
                </a:ln>
                <a:solidFill>
                  <a:srgbClr val="FFFFFF"/>
                </a:solidFill>
                <a:effectLst/>
                <a:uLnTx/>
                <a:uFillTx/>
                <a:latin typeface="Century Gothic" panose="020B0502020202020204" pitchFamily="34" charset="0"/>
                <a:cs typeface="Calibri"/>
                <a:sym typeface="Calibri"/>
              </a:rPr>
              <a:t>CHCs are known to reduce the incidence of ovarian (30-50%), endometrial (30%), and colorectal (15-20%) cancers</a:t>
            </a:r>
          </a:p>
          <a:p>
            <a:pPr marL="914400" marR="0" lvl="1" indent="-342900" algn="l" defTabSz="914400" rtl="0" eaLnBrk="1" fontAlgn="auto" latinLnBrk="0" hangingPunct="1">
              <a:lnSpc>
                <a:spcPct val="110000"/>
              </a:lnSpc>
              <a:spcBef>
                <a:spcPts val="0"/>
              </a:spcBef>
              <a:spcAft>
                <a:spcPts val="0"/>
              </a:spcAft>
              <a:buClr>
                <a:srgbClr val="FFFFFF"/>
              </a:buClr>
              <a:buSzPts val="1800"/>
              <a:buFont typeface="Arial"/>
              <a:buChar char="•"/>
              <a:tabLst/>
              <a:defRPr/>
            </a:pPr>
            <a:r>
              <a:rPr kumimoji="0" lang="en-US" sz="2800" b="0" i="0" u="none" strike="noStrike" kern="0" cap="none" spc="0" normalizeH="0" baseline="0" noProof="0">
                <a:ln>
                  <a:noFill/>
                </a:ln>
                <a:solidFill>
                  <a:srgbClr val="FFFFFF"/>
                </a:solidFill>
                <a:effectLst/>
                <a:uLnTx/>
                <a:uFillTx/>
                <a:latin typeface="Century Gothic" panose="020B0502020202020204" pitchFamily="34" charset="0"/>
                <a:cs typeface="Calibri"/>
                <a:sym typeface="Calibri"/>
              </a:rPr>
              <a:t>LNG-IUDs may actually reduce these risks as well</a:t>
            </a:r>
          </a:p>
          <a:p>
            <a:pPr marL="457200" marR="0" lvl="0" indent="-342900" algn="l" defTabSz="914400" rtl="0" eaLnBrk="1" fontAlgn="auto" latinLnBrk="0" hangingPunct="1">
              <a:lnSpc>
                <a:spcPct val="110000"/>
              </a:lnSpc>
              <a:spcBef>
                <a:spcPts val="0"/>
              </a:spcBef>
              <a:spcAft>
                <a:spcPts val="0"/>
              </a:spcAft>
              <a:buClr>
                <a:srgbClr val="FFFFFF"/>
              </a:buClr>
              <a:buSzPts val="1800"/>
              <a:buFont typeface="Arial"/>
              <a:buChar char="•"/>
              <a:tabLst/>
              <a:defRPr/>
            </a:pPr>
            <a:r>
              <a:rPr kumimoji="0" lang="en-US" sz="3200" b="0" i="0" u="none" strike="noStrike" kern="0" cap="none" spc="0" normalizeH="0" baseline="0" noProof="0">
                <a:ln>
                  <a:noFill/>
                </a:ln>
                <a:solidFill>
                  <a:srgbClr val="FFFFFF"/>
                </a:solidFill>
                <a:effectLst/>
                <a:uLnTx/>
                <a:uFillTx/>
                <a:latin typeface="Century Gothic" panose="020B0502020202020204" pitchFamily="34" charset="0"/>
                <a:cs typeface="Calibri"/>
                <a:sym typeface="Calibri"/>
              </a:rPr>
              <a:t>CHCs may be associated with slightly higher risk of breast cancer (7%)</a:t>
            </a:r>
          </a:p>
          <a:p>
            <a:pPr marL="914400" marR="0" lvl="1" indent="-342900" algn="l" defTabSz="914400" rtl="0" eaLnBrk="1" fontAlgn="auto" latinLnBrk="0" hangingPunct="1">
              <a:lnSpc>
                <a:spcPct val="110000"/>
              </a:lnSpc>
              <a:spcBef>
                <a:spcPts val="0"/>
              </a:spcBef>
              <a:spcAft>
                <a:spcPts val="0"/>
              </a:spcAft>
              <a:buClr>
                <a:srgbClr val="FFFFFF"/>
              </a:buClr>
              <a:buSzPts val="1800"/>
              <a:buFont typeface="Arial"/>
              <a:buChar char="•"/>
              <a:tabLst/>
              <a:defRPr/>
            </a:pPr>
            <a:r>
              <a:rPr kumimoji="0" lang="en-US" sz="2800" b="0" i="0" u="none" strike="noStrike" kern="0" cap="none" spc="0" normalizeH="0" baseline="0" noProof="0">
                <a:ln>
                  <a:noFill/>
                </a:ln>
                <a:solidFill>
                  <a:srgbClr val="FFFFFF"/>
                </a:solidFill>
                <a:effectLst/>
                <a:uLnTx/>
                <a:uFillTx/>
                <a:latin typeface="Century Gothic" panose="020B0502020202020204" pitchFamily="34" charset="0"/>
                <a:cs typeface="Calibri"/>
                <a:sym typeface="Calibri"/>
              </a:rPr>
              <a:t>However, this appears to be more associated with triphasic OCPs and decreases after use</a:t>
            </a:r>
            <a:endParaRPr kumimoji="0" lang="en-US" sz="2800" b="0"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endParaRPr>
          </a:p>
        </p:txBody>
      </p:sp>
    </p:spTree>
    <p:extLst>
      <p:ext uri="{BB962C8B-B14F-4D97-AF65-F5344CB8AC3E}">
        <p14:creationId xmlns:p14="http://schemas.microsoft.com/office/powerpoint/2010/main" val="2873410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2FAC5983-AECC-4DE4-9907-C694C82E70AA}"/>
              </a:ext>
            </a:extLst>
          </p:cNvPr>
          <p:cNvSpPr>
            <a:spLocks noGrp="1"/>
          </p:cNvSpPr>
          <p:nvPr>
            <p:ph type="title"/>
          </p:nvPr>
        </p:nvSpPr>
        <p:spPr>
          <a:xfrm>
            <a:off x="342900" y="152400"/>
            <a:ext cx="10325100" cy="609600"/>
          </a:xfrm>
        </p:spPr>
        <p:txBody>
          <a:bodyPr/>
          <a:lstStyle/>
          <a:p>
            <a:r>
              <a:rPr lang="en-US" sz="4400" b="0" dirty="0">
                <a:solidFill>
                  <a:srgbClr val="FFFFFF"/>
                </a:solidFill>
                <a:latin typeface="Century Gothic"/>
                <a:ea typeface="Century Gothic"/>
                <a:cs typeface="Century Gothic"/>
                <a:sym typeface="Century Gothic"/>
              </a:rPr>
              <a:t>PREGNANCY / FERTILITY</a:t>
            </a:r>
            <a:endParaRPr lang="en-US" dirty="0"/>
          </a:p>
        </p:txBody>
      </p:sp>
      <p:sp>
        <p:nvSpPr>
          <p:cNvPr id="7" name="Google Shape;679;p67">
            <a:extLst>
              <a:ext uri="{FF2B5EF4-FFF2-40B4-BE49-F238E27FC236}">
                <a16:creationId xmlns:a16="http://schemas.microsoft.com/office/drawing/2014/main" id="{75F20EBD-D006-4EBC-96A1-D0A1D15F20B3}"/>
              </a:ext>
            </a:extLst>
          </p:cNvPr>
          <p:cNvSpPr txBox="1">
            <a:spLocks/>
          </p:cNvSpPr>
          <p:nvPr/>
        </p:nvSpPr>
        <p:spPr>
          <a:xfrm>
            <a:off x="646111" y="957212"/>
            <a:ext cx="10899778" cy="5390458"/>
          </a:xfrm>
          <a:prstGeom prst="rect">
            <a:avLst/>
          </a:prstGeom>
          <a:noFill/>
          <a:ln>
            <a:noFill/>
          </a:ln>
        </p:spPr>
        <p:txBody>
          <a:bodyPr spcFirstLastPara="1" wrap="square" lIns="91425" tIns="45700" rIns="91425" bIns="45700" anchor="ctr" anchorCtr="0">
            <a:normAutofit lnSpcReduction="10000"/>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1pPr>
            <a:lvl2pPr marL="914400" marR="0" lvl="1" indent="-342900" algn="l" rtl="0">
              <a:lnSpc>
                <a:spcPct val="100000"/>
              </a:lnSpc>
              <a:spcBef>
                <a:spcPts val="1000"/>
              </a:spcBef>
              <a:spcAft>
                <a:spcPts val="0"/>
              </a:spcAft>
              <a:buClr>
                <a:schemeClr val="lt1"/>
              </a:buClr>
              <a:buSzPts val="1800"/>
              <a:buFont typeface="Arial"/>
              <a:buChar char="•"/>
              <a:defRPr sz="1600" b="0" i="0" u="none" strike="noStrike" cap="none">
                <a:solidFill>
                  <a:schemeClr val="lt1"/>
                </a:solidFill>
                <a:latin typeface="Calibri"/>
                <a:ea typeface="Calibri"/>
                <a:cs typeface="Calibri"/>
                <a:sym typeface="Calibri"/>
              </a:defRPr>
            </a:lvl2pPr>
            <a:lvl3pPr marL="1371600" marR="0" lvl="2" indent="-342900" algn="l" rtl="0">
              <a:lnSpc>
                <a:spcPct val="100000"/>
              </a:lnSpc>
              <a:spcBef>
                <a:spcPts val="1000"/>
              </a:spcBef>
              <a:spcAft>
                <a:spcPts val="0"/>
              </a:spcAft>
              <a:buClr>
                <a:schemeClr val="lt1"/>
              </a:buClr>
              <a:buSzPts val="1800"/>
              <a:buFont typeface="Arial"/>
              <a:buChar char="•"/>
              <a:defRPr sz="1400" b="0" i="0" u="none" strike="noStrike" cap="none">
                <a:solidFill>
                  <a:schemeClr val="lt1"/>
                </a:solidFill>
                <a:latin typeface="Calibri"/>
                <a:ea typeface="Calibri"/>
                <a:cs typeface="Calibri"/>
                <a:sym typeface="Calibri"/>
              </a:defRPr>
            </a:lvl3pPr>
            <a:lvl4pPr marL="1828800" marR="0" lvl="3"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4pPr>
            <a:lvl5pPr marL="2286000" marR="0" lvl="4"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5pPr>
            <a:lvl6pPr marL="2743200" marR="0" lvl="5"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6pPr>
            <a:lvl7pPr marL="3200400" marR="0" lvl="6"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7pPr>
            <a:lvl8pPr marL="3657600" marR="0" lvl="7"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8pPr>
            <a:lvl9pPr marL="4114800" marR="0" lvl="8" indent="-342900" algn="l" rtl="0">
              <a:lnSpc>
                <a:spcPct val="100000"/>
              </a:lnSpc>
              <a:spcBef>
                <a:spcPts val="1000"/>
              </a:spcBef>
              <a:spcAft>
                <a:spcPts val="100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FFFFFF"/>
              </a:buClr>
              <a:buSzPts val="2800"/>
              <a:buFont typeface="Arial"/>
              <a:buNone/>
              <a:tabLst/>
              <a:defRPr/>
            </a:pPr>
            <a:r>
              <a:rPr kumimoji="0" lang="en-US" sz="3200" b="0" i="0" u="none" strike="noStrike" kern="0" cap="none" spc="0" normalizeH="0" baseline="0" noProof="0">
                <a:ln>
                  <a:noFill/>
                </a:ln>
                <a:solidFill>
                  <a:srgbClr val="477BD1"/>
                </a:solidFill>
                <a:effectLst/>
                <a:uLnTx/>
                <a:uFillTx/>
                <a:latin typeface="Century Gothic"/>
                <a:ea typeface="Century Gothic"/>
                <a:cs typeface="Century Gothic"/>
                <a:sym typeface="Century Gothic"/>
              </a:rPr>
              <a:t>PREFLIGHT/INFLIGHT CONSIDERATIONS</a:t>
            </a:r>
            <a:endParaRPr kumimoji="0" lang="en-US" sz="2000" b="0" i="0" u="none" strike="noStrike" kern="0" cap="none" spc="0" normalizeH="0" baseline="0" noProof="0">
              <a:ln>
                <a:noFill/>
              </a:ln>
              <a:solidFill>
                <a:srgbClr val="FFFFFF"/>
              </a:solidFill>
              <a:effectLst/>
              <a:uLnTx/>
              <a:uFillTx/>
              <a:latin typeface="Calibri"/>
              <a:cs typeface="Calibri"/>
              <a:sym typeface="Calibri"/>
            </a:endParaRPr>
          </a:p>
          <a:p>
            <a:pPr marL="285750" marR="0" lvl="0" indent="-285750" algn="l" defTabSz="914400" rtl="0" eaLnBrk="1" fontAlgn="auto" latinLnBrk="0" hangingPunct="1">
              <a:lnSpc>
                <a:spcPct val="100000"/>
              </a:lnSpc>
              <a:spcBef>
                <a:spcPts val="1000"/>
              </a:spcBef>
              <a:spcAft>
                <a:spcPts val="0"/>
              </a:spcAft>
              <a:buClr>
                <a:srgbClr val="FFFFFF"/>
              </a:buClr>
              <a:buSzPts val="2800"/>
              <a:buFont typeface="Arial"/>
              <a:buChar char="•"/>
              <a:tabLst/>
              <a:defRPr/>
            </a:pPr>
            <a:r>
              <a:rPr kumimoji="0" lang="en-US" sz="32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Discuss fertility desires and timing before mission assignment</a:t>
            </a:r>
            <a:endParaRPr kumimoji="0" lang="en-US" sz="2000" b="0" i="0" u="none" strike="noStrike" kern="0" cap="none" spc="0" normalizeH="0" baseline="0" noProof="0">
              <a:ln>
                <a:noFill/>
              </a:ln>
              <a:solidFill>
                <a:srgbClr val="FFFFFF"/>
              </a:solidFill>
              <a:effectLst/>
              <a:uLnTx/>
              <a:uFillTx/>
              <a:latin typeface="Calibri"/>
              <a:cs typeface="Calibri"/>
              <a:sym typeface="Calibri"/>
            </a:endParaRPr>
          </a:p>
          <a:p>
            <a:pPr marL="742950" marR="0" lvl="1" indent="-285750" algn="l" defTabSz="914400" rtl="0" eaLnBrk="1" fontAlgn="auto" latinLnBrk="0" hangingPunct="1">
              <a:lnSpc>
                <a:spcPct val="100000"/>
              </a:lnSpc>
              <a:spcBef>
                <a:spcPts val="1000"/>
              </a:spcBef>
              <a:spcAft>
                <a:spcPts val="0"/>
              </a:spcAft>
              <a:buClr>
                <a:srgbClr val="FFFFFF"/>
              </a:buClr>
              <a:buSzPts val="2600"/>
              <a:buFont typeface="Arial"/>
              <a:buChar char="•"/>
              <a:tabLst/>
              <a:defRPr/>
            </a:pPr>
            <a:r>
              <a:rPr kumimoji="0" lang="en-US" sz="28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Discuss age-related risks associated with advanced maternal age if delaying parity</a:t>
            </a:r>
            <a:endParaRPr kumimoji="0" lang="en-US" sz="1800" b="0" i="0" u="none" strike="noStrike" kern="0" cap="none" spc="0" normalizeH="0" baseline="0" noProof="0">
              <a:ln>
                <a:noFill/>
              </a:ln>
              <a:solidFill>
                <a:srgbClr val="FFFFFF"/>
              </a:solidFill>
              <a:effectLst/>
              <a:uLnTx/>
              <a:uFillTx/>
              <a:latin typeface="Calibri"/>
              <a:cs typeface="Calibri"/>
              <a:sym typeface="Calibri"/>
            </a:endParaRPr>
          </a:p>
          <a:p>
            <a:pPr marL="742950" marR="0" lvl="1" indent="-285750" algn="l" defTabSz="914400" rtl="0" eaLnBrk="1" fontAlgn="auto" latinLnBrk="0" hangingPunct="1">
              <a:lnSpc>
                <a:spcPct val="100000"/>
              </a:lnSpc>
              <a:spcBef>
                <a:spcPts val="1000"/>
              </a:spcBef>
              <a:spcAft>
                <a:spcPts val="0"/>
              </a:spcAft>
              <a:buClr>
                <a:srgbClr val="FFFFFF"/>
              </a:buClr>
              <a:buSzPts val="2600"/>
              <a:buFont typeface="Arial"/>
              <a:buChar char="•"/>
              <a:tabLst/>
              <a:defRPr/>
            </a:pPr>
            <a:r>
              <a:rPr kumimoji="0" lang="en-US" sz="28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Fertility outcomes have not been robustly studied post-flight</a:t>
            </a:r>
            <a:endParaRPr kumimoji="0" lang="en-US" sz="1800" b="0" i="0" u="none" strike="noStrike" kern="0" cap="none" spc="0" normalizeH="0" baseline="0" noProof="0">
              <a:ln>
                <a:noFill/>
              </a:ln>
              <a:solidFill>
                <a:srgbClr val="FFFFFF"/>
              </a:solidFill>
              <a:effectLst/>
              <a:uLnTx/>
              <a:uFillTx/>
              <a:latin typeface="Calibri"/>
              <a:cs typeface="Calibri"/>
              <a:sym typeface="Calibri"/>
            </a:endParaRPr>
          </a:p>
          <a:p>
            <a:pPr marL="285750" marR="0" lvl="0" indent="-285750" algn="l" defTabSz="914400" rtl="0" eaLnBrk="1" fontAlgn="auto" latinLnBrk="0" hangingPunct="1">
              <a:lnSpc>
                <a:spcPct val="100000"/>
              </a:lnSpc>
              <a:spcBef>
                <a:spcPts val="1000"/>
              </a:spcBef>
              <a:spcAft>
                <a:spcPts val="0"/>
              </a:spcAft>
              <a:buClr>
                <a:srgbClr val="FFFFFF"/>
              </a:buClr>
              <a:buSzPts val="2800"/>
              <a:buFont typeface="Arial"/>
              <a:buChar char="•"/>
              <a:tabLst/>
              <a:defRPr/>
            </a:pPr>
            <a:r>
              <a:rPr kumimoji="0" lang="en-US" sz="32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Discuss contraceptive modalities, the risk of pregnancy inflight is &gt; 0%</a:t>
            </a:r>
            <a:endParaRPr kumimoji="0" lang="en-US" sz="2000" b="0" i="0" u="none" strike="noStrike" kern="0" cap="none" spc="0" normalizeH="0" baseline="0" noProof="0">
              <a:ln>
                <a:noFill/>
              </a:ln>
              <a:solidFill>
                <a:srgbClr val="FFFFFF"/>
              </a:solidFill>
              <a:effectLst/>
              <a:uLnTx/>
              <a:uFillTx/>
              <a:latin typeface="Calibri"/>
              <a:cs typeface="Calibri"/>
              <a:sym typeface="Calibri"/>
            </a:endParaRPr>
          </a:p>
          <a:p>
            <a:pPr marL="285750" marR="0" lvl="0" indent="-285750" algn="l" defTabSz="914400" rtl="0" eaLnBrk="1" fontAlgn="auto" latinLnBrk="0" hangingPunct="1">
              <a:lnSpc>
                <a:spcPct val="100000"/>
              </a:lnSpc>
              <a:spcBef>
                <a:spcPts val="1000"/>
              </a:spcBef>
              <a:spcAft>
                <a:spcPts val="0"/>
              </a:spcAft>
              <a:buClr>
                <a:srgbClr val="FFFFFF"/>
              </a:buClr>
              <a:buSzPts val="2800"/>
              <a:buFont typeface="Arial"/>
              <a:buChar char="•"/>
              <a:tabLst/>
              <a:defRPr/>
            </a:pPr>
            <a:r>
              <a:rPr kumimoji="0" lang="en-US" sz="32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Routine pregnancy testing with final preflight pregnancy test performed ~10 days prior to flight</a:t>
            </a:r>
            <a:endParaRPr kumimoji="0" lang="en-US" sz="2000" b="0" i="0" u="none" strike="noStrike" kern="0" cap="none" spc="0" normalizeH="0" baseline="0" noProof="0" dirty="0">
              <a:ln>
                <a:noFill/>
              </a:ln>
              <a:solidFill>
                <a:srgbClr val="FFFFFF"/>
              </a:solidFill>
              <a:effectLst/>
              <a:uLnTx/>
              <a:uFillTx/>
              <a:latin typeface="Calibri"/>
              <a:cs typeface="Calibri"/>
              <a:sym typeface="Calibri"/>
            </a:endParaRPr>
          </a:p>
        </p:txBody>
      </p:sp>
    </p:spTree>
    <p:extLst>
      <p:ext uri="{BB962C8B-B14F-4D97-AF65-F5344CB8AC3E}">
        <p14:creationId xmlns:p14="http://schemas.microsoft.com/office/powerpoint/2010/main" val="37919402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2FAC5983-AECC-4DE4-9907-C694C82E70AA}"/>
              </a:ext>
            </a:extLst>
          </p:cNvPr>
          <p:cNvSpPr>
            <a:spLocks noGrp="1"/>
          </p:cNvSpPr>
          <p:nvPr>
            <p:ph type="title"/>
          </p:nvPr>
        </p:nvSpPr>
        <p:spPr>
          <a:xfrm>
            <a:off x="342900" y="152400"/>
            <a:ext cx="10325100" cy="609600"/>
          </a:xfrm>
        </p:spPr>
        <p:txBody>
          <a:bodyPr/>
          <a:lstStyle/>
          <a:p>
            <a:r>
              <a:rPr lang="en-US" sz="4400" b="0" dirty="0">
                <a:solidFill>
                  <a:srgbClr val="FFFFFF"/>
                </a:solidFill>
                <a:latin typeface="Century Gothic"/>
                <a:ea typeface="Century Gothic"/>
                <a:cs typeface="Century Gothic"/>
                <a:sym typeface="Century Gothic"/>
              </a:rPr>
              <a:t>Conclusions</a:t>
            </a:r>
            <a:endParaRPr lang="en-US" dirty="0"/>
          </a:p>
        </p:txBody>
      </p:sp>
      <p:sp>
        <p:nvSpPr>
          <p:cNvPr id="4" name="Google Shape;686;p68">
            <a:extLst>
              <a:ext uri="{FF2B5EF4-FFF2-40B4-BE49-F238E27FC236}">
                <a16:creationId xmlns:a16="http://schemas.microsoft.com/office/drawing/2014/main" id="{7D30B5C9-6DDD-4219-BCAC-61739AE49074}"/>
              </a:ext>
            </a:extLst>
          </p:cNvPr>
          <p:cNvSpPr txBox="1">
            <a:spLocks/>
          </p:cNvSpPr>
          <p:nvPr/>
        </p:nvSpPr>
        <p:spPr>
          <a:xfrm>
            <a:off x="646110" y="1201271"/>
            <a:ext cx="11143117" cy="5426316"/>
          </a:xfrm>
          <a:prstGeom prst="rect">
            <a:avLst/>
          </a:prstGeom>
          <a:noFill/>
          <a:ln>
            <a:noFill/>
          </a:ln>
        </p:spPr>
        <p:txBody>
          <a:bodyPr spcFirstLastPara="1" wrap="square" lIns="91425" tIns="45700" rIns="91425" bIns="45700" anchor="ctr" anchorCtr="0">
            <a:normAutofit/>
          </a:bodyPr>
          <a:lstStyle>
            <a:lvl1pPr marL="225425" indent="-225425" algn="l" rtl="0" eaLnBrk="1" fontAlgn="base" hangingPunct="1">
              <a:spcBef>
                <a:spcPct val="20000"/>
              </a:spcBef>
              <a:spcAft>
                <a:spcPct val="0"/>
              </a:spcAft>
              <a:buChar char="•"/>
              <a:defRPr>
                <a:solidFill>
                  <a:schemeClr val="tx1"/>
                </a:solidFill>
                <a:latin typeface="+mn-lt"/>
                <a:ea typeface="MS PGothic" pitchFamily="34" charset="-128"/>
                <a:cs typeface="+mn-cs"/>
              </a:defRPr>
            </a:lvl1pPr>
            <a:lvl2pPr marL="460375" indent="-233363" algn="l" rtl="0" eaLnBrk="1" fontAlgn="base" hangingPunct="1">
              <a:spcBef>
                <a:spcPct val="20000"/>
              </a:spcBef>
              <a:spcAft>
                <a:spcPct val="0"/>
              </a:spcAft>
              <a:buChar char="–"/>
              <a:defRPr>
                <a:solidFill>
                  <a:schemeClr val="tx1"/>
                </a:solidFill>
                <a:latin typeface="+mn-lt"/>
                <a:ea typeface="MS PGothic" pitchFamily="34" charset="-128"/>
                <a:cs typeface="ＭＳ Ｐゴシック"/>
              </a:defRPr>
            </a:lvl2pPr>
            <a:lvl3pPr marL="687388" indent="-225425" algn="l" rtl="0" eaLnBrk="1" fontAlgn="base" hangingPunct="1">
              <a:spcBef>
                <a:spcPct val="20000"/>
              </a:spcBef>
              <a:spcAft>
                <a:spcPct val="0"/>
              </a:spcAft>
              <a:buChar char="•"/>
              <a:defRPr>
                <a:solidFill>
                  <a:schemeClr val="tx1"/>
                </a:solidFill>
                <a:latin typeface="+mn-lt"/>
                <a:ea typeface="ヒラギノ角ゴ Pro W3" pitchFamily="-106" charset="-128"/>
                <a:cs typeface="ヒラギノ角ゴ Pro W3" charset="-128"/>
              </a:defRPr>
            </a:lvl3pPr>
            <a:lvl4pPr marL="915988" indent="-227013" algn="l" rtl="0" eaLnBrk="1" fontAlgn="base" hangingPunct="1">
              <a:spcBef>
                <a:spcPct val="20000"/>
              </a:spcBef>
              <a:spcAft>
                <a:spcPct val="0"/>
              </a:spcAft>
              <a:buChar char="–"/>
              <a:defRPr>
                <a:solidFill>
                  <a:schemeClr val="tx1"/>
                </a:solidFill>
                <a:latin typeface="+mn-lt"/>
                <a:ea typeface="ヒラギノ角ゴ Pro W3" pitchFamily="-106" charset="-128"/>
                <a:cs typeface="ヒラギノ角ゴ Pro W3" charset="-128"/>
              </a:defRPr>
            </a:lvl4pPr>
            <a:lvl5pPr marL="1144588" indent="-227013" algn="l" rtl="0" eaLnBrk="1" fontAlgn="base" hangingPunct="1">
              <a:spcBef>
                <a:spcPct val="20000"/>
              </a:spcBef>
              <a:spcAft>
                <a:spcPct val="0"/>
              </a:spcAft>
              <a:buChar char="»"/>
              <a:defRPr>
                <a:solidFill>
                  <a:schemeClr val="tx1"/>
                </a:solidFill>
                <a:latin typeface="+mn-lt"/>
                <a:ea typeface="ヒラギノ角ゴ Pro W3" pitchFamily="-106" charset="-128"/>
                <a:cs typeface="ヒラギノ角ゴ Pro W3" charset="-128"/>
              </a:defRPr>
            </a:lvl5pPr>
            <a:lvl6pPr marL="1601788" indent="-227013" algn="l" rtl="0" eaLnBrk="1" fontAlgn="base" hangingPunct="1">
              <a:spcBef>
                <a:spcPct val="20000"/>
              </a:spcBef>
              <a:spcAft>
                <a:spcPct val="0"/>
              </a:spcAft>
              <a:buChar char="»"/>
              <a:defRPr>
                <a:solidFill>
                  <a:schemeClr val="tx1"/>
                </a:solidFill>
                <a:latin typeface="+mn-lt"/>
                <a:ea typeface="+mn-ea"/>
              </a:defRPr>
            </a:lvl6pPr>
            <a:lvl7pPr marL="2058988" indent="-227013" algn="l" rtl="0" eaLnBrk="1" fontAlgn="base" hangingPunct="1">
              <a:spcBef>
                <a:spcPct val="20000"/>
              </a:spcBef>
              <a:spcAft>
                <a:spcPct val="0"/>
              </a:spcAft>
              <a:buChar char="»"/>
              <a:defRPr>
                <a:solidFill>
                  <a:schemeClr val="tx1"/>
                </a:solidFill>
                <a:latin typeface="+mn-lt"/>
                <a:ea typeface="+mn-ea"/>
              </a:defRPr>
            </a:lvl7pPr>
            <a:lvl8pPr marL="2516188" indent="-227013" algn="l" rtl="0" eaLnBrk="1" fontAlgn="base" hangingPunct="1">
              <a:spcBef>
                <a:spcPct val="20000"/>
              </a:spcBef>
              <a:spcAft>
                <a:spcPct val="0"/>
              </a:spcAft>
              <a:buChar char="»"/>
              <a:defRPr>
                <a:solidFill>
                  <a:schemeClr val="tx1"/>
                </a:solidFill>
                <a:latin typeface="+mn-lt"/>
                <a:ea typeface="+mn-ea"/>
              </a:defRPr>
            </a:lvl8pPr>
            <a:lvl9pPr marL="2973388" indent="-227013" algn="l" rtl="0" eaLnBrk="1" fontAlgn="base" hangingPunct="1">
              <a:spcBef>
                <a:spcPct val="20000"/>
              </a:spcBef>
              <a:spcAft>
                <a:spcPct val="0"/>
              </a:spcAft>
              <a:buChar char="»"/>
              <a:defRPr>
                <a:solidFill>
                  <a:schemeClr val="tx1"/>
                </a:solidFill>
                <a:latin typeface="+mn-lt"/>
                <a:ea typeface="+mn-ea"/>
              </a:defRPr>
            </a:lvl9pPr>
          </a:lstStyle>
          <a:p>
            <a:pPr marL="285750" indent="-285750">
              <a:spcBef>
                <a:spcPts val="0"/>
              </a:spcBef>
              <a:spcAft>
                <a:spcPts val="0"/>
              </a:spcAft>
              <a:buSzPts val="3200"/>
            </a:pPr>
            <a:r>
              <a:rPr lang="en-US" sz="3200" kern="0" dirty="0">
                <a:latin typeface="Century Gothic"/>
                <a:ea typeface="Century Gothic"/>
                <a:cs typeface="Century Gothic"/>
                <a:sym typeface="Century Gothic"/>
              </a:rPr>
              <a:t>Women’s Health = Astronaut Health</a:t>
            </a:r>
            <a:endParaRPr lang="en-US" kern="0" dirty="0"/>
          </a:p>
          <a:p>
            <a:pPr marL="742950" lvl="1" indent="-285750">
              <a:spcBef>
                <a:spcPts val="1000"/>
              </a:spcBef>
              <a:spcAft>
                <a:spcPts val="0"/>
              </a:spcAft>
              <a:buSzPts val="3000"/>
              <a:buFontTx/>
              <a:buChar char="•"/>
            </a:pPr>
            <a:r>
              <a:rPr lang="en-US" sz="3000" kern="0" dirty="0">
                <a:latin typeface="Century Gothic"/>
                <a:ea typeface="Century Gothic"/>
                <a:cs typeface="Century Gothic"/>
                <a:sym typeface="Century Gothic"/>
              </a:rPr>
              <a:t>All considerations are intended to address risk mitigation and reduction of onboard needs for medical resources or skillsets</a:t>
            </a:r>
            <a:endParaRPr lang="en-US" kern="0" dirty="0"/>
          </a:p>
          <a:p>
            <a:pPr marL="285750" indent="-285750">
              <a:spcBef>
                <a:spcPts val="1000"/>
              </a:spcBef>
              <a:spcAft>
                <a:spcPts val="0"/>
              </a:spcAft>
              <a:buSzPts val="3200"/>
            </a:pPr>
            <a:r>
              <a:rPr lang="en-US" sz="3200" kern="0" dirty="0">
                <a:latin typeface="Century Gothic"/>
                <a:ea typeface="Century Gothic"/>
                <a:cs typeface="Century Gothic"/>
                <a:sym typeface="Century Gothic"/>
              </a:rPr>
              <a:t>Long-duration spaceflight will introduce continued and novel challenges for maintenance of gynecological and reproductive health</a:t>
            </a:r>
            <a:endParaRPr lang="en-US" kern="0" dirty="0"/>
          </a:p>
          <a:p>
            <a:pPr marL="285750" indent="-285750">
              <a:spcBef>
                <a:spcPts val="1000"/>
              </a:spcBef>
              <a:spcAft>
                <a:spcPts val="0"/>
              </a:spcAft>
              <a:buSzPts val="3200"/>
            </a:pPr>
            <a:r>
              <a:rPr lang="en-US" sz="3200" kern="0" dirty="0">
                <a:latin typeface="Century Gothic"/>
                <a:ea typeface="Century Gothic"/>
                <a:cs typeface="Century Gothic"/>
                <a:sym typeface="Century Gothic"/>
              </a:rPr>
              <a:t>There is a driving need for increased data collection and analysis to properly characterize and mitigate women’s health risks in future spaceflight</a:t>
            </a:r>
            <a:endParaRPr lang="en-US" kern="0" dirty="0"/>
          </a:p>
        </p:txBody>
      </p:sp>
      <p:sp>
        <p:nvSpPr>
          <p:cNvPr id="5" name="Google Shape;686;p68">
            <a:extLst>
              <a:ext uri="{FF2B5EF4-FFF2-40B4-BE49-F238E27FC236}">
                <a16:creationId xmlns:a16="http://schemas.microsoft.com/office/drawing/2014/main" id="{B2071A8A-4A79-44BE-AF9E-96CABEF6F168}"/>
              </a:ext>
            </a:extLst>
          </p:cNvPr>
          <p:cNvSpPr txBox="1">
            <a:spLocks/>
          </p:cNvSpPr>
          <p:nvPr/>
        </p:nvSpPr>
        <p:spPr>
          <a:xfrm>
            <a:off x="751857" y="1045761"/>
            <a:ext cx="11143117" cy="5426316"/>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1pPr>
            <a:lvl2pPr marL="914400" marR="0" lvl="1" indent="-342900" algn="l" rtl="0">
              <a:lnSpc>
                <a:spcPct val="100000"/>
              </a:lnSpc>
              <a:spcBef>
                <a:spcPts val="1000"/>
              </a:spcBef>
              <a:spcAft>
                <a:spcPts val="0"/>
              </a:spcAft>
              <a:buClr>
                <a:schemeClr val="lt1"/>
              </a:buClr>
              <a:buSzPts val="1800"/>
              <a:buFont typeface="Arial"/>
              <a:buChar char="•"/>
              <a:defRPr sz="1600" b="0" i="0" u="none" strike="noStrike" cap="none">
                <a:solidFill>
                  <a:schemeClr val="lt1"/>
                </a:solidFill>
                <a:latin typeface="Calibri"/>
                <a:ea typeface="Calibri"/>
                <a:cs typeface="Calibri"/>
                <a:sym typeface="Calibri"/>
              </a:defRPr>
            </a:lvl2pPr>
            <a:lvl3pPr marL="1371600" marR="0" lvl="2" indent="-342900" algn="l" rtl="0">
              <a:lnSpc>
                <a:spcPct val="100000"/>
              </a:lnSpc>
              <a:spcBef>
                <a:spcPts val="1000"/>
              </a:spcBef>
              <a:spcAft>
                <a:spcPts val="0"/>
              </a:spcAft>
              <a:buClr>
                <a:schemeClr val="lt1"/>
              </a:buClr>
              <a:buSzPts val="1800"/>
              <a:buFont typeface="Arial"/>
              <a:buChar char="•"/>
              <a:defRPr sz="1400" b="0" i="0" u="none" strike="noStrike" cap="none">
                <a:solidFill>
                  <a:schemeClr val="lt1"/>
                </a:solidFill>
                <a:latin typeface="Calibri"/>
                <a:ea typeface="Calibri"/>
                <a:cs typeface="Calibri"/>
                <a:sym typeface="Calibri"/>
              </a:defRPr>
            </a:lvl3pPr>
            <a:lvl4pPr marL="1828800" marR="0" lvl="3"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4pPr>
            <a:lvl5pPr marL="2286000" marR="0" lvl="4"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5pPr>
            <a:lvl6pPr marL="2743200" marR="0" lvl="5"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6pPr>
            <a:lvl7pPr marL="3200400" marR="0" lvl="6"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7pPr>
            <a:lvl8pPr marL="3657600" marR="0" lvl="7"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8pPr>
            <a:lvl9pPr marL="4114800" marR="0" lvl="8" indent="-342900" algn="l" rtl="0">
              <a:lnSpc>
                <a:spcPct val="100000"/>
              </a:lnSpc>
              <a:spcBef>
                <a:spcPts val="1000"/>
              </a:spcBef>
              <a:spcAft>
                <a:spcPts val="100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9pPr>
          </a:lstStyle>
          <a:p>
            <a:pPr marL="285750" marR="0" lvl="0" indent="-285750" algn="l" defTabSz="914400" rtl="0" eaLnBrk="1" fontAlgn="auto" latinLnBrk="0" hangingPunct="1">
              <a:lnSpc>
                <a:spcPct val="100000"/>
              </a:lnSpc>
              <a:spcBef>
                <a:spcPts val="0"/>
              </a:spcBef>
              <a:spcAft>
                <a:spcPts val="0"/>
              </a:spcAft>
              <a:buClr>
                <a:srgbClr val="FFFFFF"/>
              </a:buClr>
              <a:buSzPts val="3200"/>
              <a:buFont typeface="Arial"/>
              <a:buChar char="•"/>
              <a:tabLst/>
              <a:defRPr/>
            </a:pPr>
            <a:r>
              <a:rPr kumimoji="0" lang="en-US" sz="32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Women’s Health = Astronaut Health</a:t>
            </a:r>
            <a:endParaRPr kumimoji="0" lang="en-US" sz="1800" b="0" i="0" u="none" strike="noStrike" kern="0" cap="none" spc="0" normalizeH="0" baseline="0" noProof="0">
              <a:ln>
                <a:noFill/>
              </a:ln>
              <a:solidFill>
                <a:srgbClr val="FFFFFF"/>
              </a:solidFill>
              <a:effectLst/>
              <a:uLnTx/>
              <a:uFillTx/>
              <a:latin typeface="Calibri"/>
              <a:cs typeface="Calibri"/>
              <a:sym typeface="Calibri"/>
            </a:endParaRPr>
          </a:p>
          <a:p>
            <a:pPr marL="742950" marR="0" lvl="1" indent="-285750" algn="l" defTabSz="914400" rtl="0" eaLnBrk="1" fontAlgn="auto" latinLnBrk="0" hangingPunct="1">
              <a:lnSpc>
                <a:spcPct val="100000"/>
              </a:lnSpc>
              <a:spcBef>
                <a:spcPts val="1000"/>
              </a:spcBef>
              <a:spcAft>
                <a:spcPts val="0"/>
              </a:spcAft>
              <a:buClr>
                <a:srgbClr val="FFFFFF"/>
              </a:buClr>
              <a:buSzPts val="3000"/>
              <a:buFont typeface="Arial"/>
              <a:buChar char="•"/>
              <a:tabLst/>
              <a:defRPr/>
            </a:pPr>
            <a:r>
              <a:rPr kumimoji="0" lang="en-US" sz="30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All considerations are intended to address risk mitigation and reduction of onboard needs for medical resources or skillsets</a:t>
            </a:r>
            <a:endParaRPr kumimoji="0" lang="en-US" sz="1600" b="0" i="0" u="none" strike="noStrike" kern="0" cap="none" spc="0" normalizeH="0" baseline="0" noProof="0">
              <a:ln>
                <a:noFill/>
              </a:ln>
              <a:solidFill>
                <a:srgbClr val="FFFFFF"/>
              </a:solidFill>
              <a:effectLst/>
              <a:uLnTx/>
              <a:uFillTx/>
              <a:latin typeface="Calibri"/>
              <a:cs typeface="Calibri"/>
              <a:sym typeface="Calibri"/>
            </a:endParaRPr>
          </a:p>
          <a:p>
            <a:pPr marL="285750" marR="0" lvl="0" indent="-285750" algn="l" defTabSz="914400" rtl="0" eaLnBrk="1" fontAlgn="auto" latinLnBrk="0" hangingPunct="1">
              <a:lnSpc>
                <a:spcPct val="100000"/>
              </a:lnSpc>
              <a:spcBef>
                <a:spcPts val="1000"/>
              </a:spcBef>
              <a:spcAft>
                <a:spcPts val="0"/>
              </a:spcAft>
              <a:buClr>
                <a:srgbClr val="FFFFFF"/>
              </a:buClr>
              <a:buSzPts val="3200"/>
              <a:buFont typeface="Arial"/>
              <a:buChar char="•"/>
              <a:tabLst/>
              <a:defRPr/>
            </a:pPr>
            <a:r>
              <a:rPr kumimoji="0" lang="en-US" sz="32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Long-duration spaceflight will introduce continued and novel challenges for maintenance of gynecological and reproductive health</a:t>
            </a:r>
            <a:endParaRPr kumimoji="0" lang="en-US" sz="1800" b="0" i="0" u="none" strike="noStrike" kern="0" cap="none" spc="0" normalizeH="0" baseline="0" noProof="0">
              <a:ln>
                <a:noFill/>
              </a:ln>
              <a:solidFill>
                <a:srgbClr val="FFFFFF"/>
              </a:solidFill>
              <a:effectLst/>
              <a:uLnTx/>
              <a:uFillTx/>
              <a:latin typeface="Calibri"/>
              <a:cs typeface="Calibri"/>
              <a:sym typeface="Calibri"/>
            </a:endParaRPr>
          </a:p>
          <a:p>
            <a:pPr marL="285750" marR="0" lvl="0" indent="-285750" algn="l" defTabSz="914400" rtl="0" eaLnBrk="1" fontAlgn="auto" latinLnBrk="0" hangingPunct="1">
              <a:lnSpc>
                <a:spcPct val="100000"/>
              </a:lnSpc>
              <a:spcBef>
                <a:spcPts val="1000"/>
              </a:spcBef>
              <a:spcAft>
                <a:spcPts val="0"/>
              </a:spcAft>
              <a:buClr>
                <a:srgbClr val="FFFFFF"/>
              </a:buClr>
              <a:buSzPts val="3200"/>
              <a:buFont typeface="Arial"/>
              <a:buChar char="•"/>
              <a:tabLst/>
              <a:defRPr/>
            </a:pPr>
            <a:r>
              <a:rPr kumimoji="0" lang="en-US" sz="32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There is a driving need for increased data collection and analysis to properly characterize and mitigate women’s health risks in future spaceflight</a:t>
            </a:r>
            <a:endParaRPr kumimoji="0" lang="en-US" sz="1800" b="0" i="0" u="none" strike="noStrike" kern="0" cap="none" spc="0" normalizeH="0" baseline="0" noProof="0" dirty="0">
              <a:ln>
                <a:noFill/>
              </a:ln>
              <a:solidFill>
                <a:srgbClr val="FFFFFF"/>
              </a:solidFill>
              <a:effectLst/>
              <a:uLnTx/>
              <a:uFillTx/>
              <a:latin typeface="Calibri"/>
              <a:cs typeface="Calibri"/>
              <a:sym typeface="Calibri"/>
            </a:endParaRPr>
          </a:p>
        </p:txBody>
      </p:sp>
    </p:spTree>
    <p:extLst>
      <p:ext uri="{BB962C8B-B14F-4D97-AF65-F5344CB8AC3E}">
        <p14:creationId xmlns:p14="http://schemas.microsoft.com/office/powerpoint/2010/main" val="35127427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2FAC5983-AECC-4DE4-9907-C694C82E70AA}"/>
              </a:ext>
            </a:extLst>
          </p:cNvPr>
          <p:cNvSpPr>
            <a:spLocks noGrp="1"/>
          </p:cNvSpPr>
          <p:nvPr>
            <p:ph type="title"/>
          </p:nvPr>
        </p:nvSpPr>
        <p:spPr>
          <a:xfrm>
            <a:off x="342900" y="152400"/>
            <a:ext cx="10325100" cy="609600"/>
          </a:xfrm>
        </p:spPr>
        <p:txBody>
          <a:bodyPr/>
          <a:lstStyle/>
          <a:p>
            <a:r>
              <a:rPr lang="en-US" sz="4400" b="0" dirty="0">
                <a:solidFill>
                  <a:srgbClr val="FFFFFF"/>
                </a:solidFill>
                <a:latin typeface="Century Gothic"/>
                <a:ea typeface="Century Gothic"/>
                <a:cs typeface="Century Gothic"/>
                <a:sym typeface="Century Gothic"/>
              </a:rPr>
              <a:t>References</a:t>
            </a:r>
            <a:endParaRPr lang="en-US" dirty="0"/>
          </a:p>
        </p:txBody>
      </p:sp>
      <p:sp>
        <p:nvSpPr>
          <p:cNvPr id="4" name="Google Shape;686;p68">
            <a:extLst>
              <a:ext uri="{FF2B5EF4-FFF2-40B4-BE49-F238E27FC236}">
                <a16:creationId xmlns:a16="http://schemas.microsoft.com/office/drawing/2014/main" id="{7D30B5C9-6DDD-4219-BCAC-61739AE49074}"/>
              </a:ext>
            </a:extLst>
          </p:cNvPr>
          <p:cNvSpPr txBox="1">
            <a:spLocks/>
          </p:cNvSpPr>
          <p:nvPr/>
        </p:nvSpPr>
        <p:spPr>
          <a:xfrm>
            <a:off x="646110" y="1201271"/>
            <a:ext cx="11143117" cy="5426316"/>
          </a:xfrm>
          <a:prstGeom prst="rect">
            <a:avLst/>
          </a:prstGeom>
          <a:noFill/>
          <a:ln>
            <a:noFill/>
          </a:ln>
        </p:spPr>
        <p:txBody>
          <a:bodyPr spcFirstLastPara="1" wrap="square" lIns="91425" tIns="45700" rIns="91425" bIns="45700" anchor="ctr" anchorCtr="0">
            <a:normAutofit/>
          </a:bodyPr>
          <a:lstStyle>
            <a:lvl1pPr marL="225425" indent="-225425" algn="l" rtl="0" eaLnBrk="1" fontAlgn="base" hangingPunct="1">
              <a:spcBef>
                <a:spcPct val="20000"/>
              </a:spcBef>
              <a:spcAft>
                <a:spcPct val="0"/>
              </a:spcAft>
              <a:buChar char="•"/>
              <a:defRPr>
                <a:solidFill>
                  <a:schemeClr val="tx1"/>
                </a:solidFill>
                <a:latin typeface="+mn-lt"/>
                <a:ea typeface="MS PGothic" pitchFamily="34" charset="-128"/>
                <a:cs typeface="+mn-cs"/>
              </a:defRPr>
            </a:lvl1pPr>
            <a:lvl2pPr marL="460375" indent="-233363" algn="l" rtl="0" eaLnBrk="1" fontAlgn="base" hangingPunct="1">
              <a:spcBef>
                <a:spcPct val="20000"/>
              </a:spcBef>
              <a:spcAft>
                <a:spcPct val="0"/>
              </a:spcAft>
              <a:buChar char="–"/>
              <a:defRPr>
                <a:solidFill>
                  <a:schemeClr val="tx1"/>
                </a:solidFill>
                <a:latin typeface="+mn-lt"/>
                <a:ea typeface="MS PGothic" pitchFamily="34" charset="-128"/>
                <a:cs typeface="ＭＳ Ｐゴシック"/>
              </a:defRPr>
            </a:lvl2pPr>
            <a:lvl3pPr marL="687388" indent="-225425" algn="l" rtl="0" eaLnBrk="1" fontAlgn="base" hangingPunct="1">
              <a:spcBef>
                <a:spcPct val="20000"/>
              </a:spcBef>
              <a:spcAft>
                <a:spcPct val="0"/>
              </a:spcAft>
              <a:buChar char="•"/>
              <a:defRPr>
                <a:solidFill>
                  <a:schemeClr val="tx1"/>
                </a:solidFill>
                <a:latin typeface="+mn-lt"/>
                <a:ea typeface="ヒラギノ角ゴ Pro W3" pitchFamily="-106" charset="-128"/>
                <a:cs typeface="ヒラギノ角ゴ Pro W3" charset="-128"/>
              </a:defRPr>
            </a:lvl3pPr>
            <a:lvl4pPr marL="915988" indent="-227013" algn="l" rtl="0" eaLnBrk="1" fontAlgn="base" hangingPunct="1">
              <a:spcBef>
                <a:spcPct val="20000"/>
              </a:spcBef>
              <a:spcAft>
                <a:spcPct val="0"/>
              </a:spcAft>
              <a:buChar char="–"/>
              <a:defRPr>
                <a:solidFill>
                  <a:schemeClr val="tx1"/>
                </a:solidFill>
                <a:latin typeface="+mn-lt"/>
                <a:ea typeface="ヒラギノ角ゴ Pro W3" pitchFamily="-106" charset="-128"/>
                <a:cs typeface="ヒラギノ角ゴ Pro W3" charset="-128"/>
              </a:defRPr>
            </a:lvl4pPr>
            <a:lvl5pPr marL="1144588" indent="-227013" algn="l" rtl="0" eaLnBrk="1" fontAlgn="base" hangingPunct="1">
              <a:spcBef>
                <a:spcPct val="20000"/>
              </a:spcBef>
              <a:spcAft>
                <a:spcPct val="0"/>
              </a:spcAft>
              <a:buChar char="»"/>
              <a:defRPr>
                <a:solidFill>
                  <a:schemeClr val="tx1"/>
                </a:solidFill>
                <a:latin typeface="+mn-lt"/>
                <a:ea typeface="ヒラギノ角ゴ Pro W3" pitchFamily="-106" charset="-128"/>
                <a:cs typeface="ヒラギノ角ゴ Pro W3" charset="-128"/>
              </a:defRPr>
            </a:lvl5pPr>
            <a:lvl6pPr marL="1601788" indent="-227013" algn="l" rtl="0" eaLnBrk="1" fontAlgn="base" hangingPunct="1">
              <a:spcBef>
                <a:spcPct val="20000"/>
              </a:spcBef>
              <a:spcAft>
                <a:spcPct val="0"/>
              </a:spcAft>
              <a:buChar char="»"/>
              <a:defRPr>
                <a:solidFill>
                  <a:schemeClr val="tx1"/>
                </a:solidFill>
                <a:latin typeface="+mn-lt"/>
                <a:ea typeface="+mn-ea"/>
              </a:defRPr>
            </a:lvl6pPr>
            <a:lvl7pPr marL="2058988" indent="-227013" algn="l" rtl="0" eaLnBrk="1" fontAlgn="base" hangingPunct="1">
              <a:spcBef>
                <a:spcPct val="20000"/>
              </a:spcBef>
              <a:spcAft>
                <a:spcPct val="0"/>
              </a:spcAft>
              <a:buChar char="»"/>
              <a:defRPr>
                <a:solidFill>
                  <a:schemeClr val="tx1"/>
                </a:solidFill>
                <a:latin typeface="+mn-lt"/>
                <a:ea typeface="+mn-ea"/>
              </a:defRPr>
            </a:lvl7pPr>
            <a:lvl8pPr marL="2516188" indent="-227013" algn="l" rtl="0" eaLnBrk="1" fontAlgn="base" hangingPunct="1">
              <a:spcBef>
                <a:spcPct val="20000"/>
              </a:spcBef>
              <a:spcAft>
                <a:spcPct val="0"/>
              </a:spcAft>
              <a:buChar char="»"/>
              <a:defRPr>
                <a:solidFill>
                  <a:schemeClr val="tx1"/>
                </a:solidFill>
                <a:latin typeface="+mn-lt"/>
                <a:ea typeface="+mn-ea"/>
              </a:defRPr>
            </a:lvl8pPr>
            <a:lvl9pPr marL="2973388" indent="-227013" algn="l" rtl="0" eaLnBrk="1" fontAlgn="base" hangingPunct="1">
              <a:spcBef>
                <a:spcPct val="20000"/>
              </a:spcBef>
              <a:spcAft>
                <a:spcPct val="0"/>
              </a:spcAft>
              <a:buChar char="»"/>
              <a:defRPr>
                <a:solidFill>
                  <a:schemeClr val="tx1"/>
                </a:solidFill>
                <a:latin typeface="+mn-lt"/>
                <a:ea typeface="+mn-ea"/>
              </a:defRPr>
            </a:lvl9pPr>
          </a:lstStyle>
          <a:p>
            <a:pPr marL="285750" indent="-285750">
              <a:spcBef>
                <a:spcPts val="0"/>
              </a:spcBef>
              <a:spcAft>
                <a:spcPts val="0"/>
              </a:spcAft>
              <a:buSzPts val="3200"/>
            </a:pPr>
            <a:r>
              <a:rPr lang="en-US" sz="3200" kern="0" dirty="0">
                <a:latin typeface="Century Gothic"/>
                <a:ea typeface="Century Gothic"/>
                <a:cs typeface="Century Gothic"/>
                <a:sym typeface="Century Gothic"/>
              </a:rPr>
              <a:t>Women’s Health = Astronaut Health</a:t>
            </a:r>
            <a:endParaRPr lang="en-US" kern="0" dirty="0"/>
          </a:p>
          <a:p>
            <a:pPr marL="742950" lvl="1" indent="-285750">
              <a:spcBef>
                <a:spcPts val="1000"/>
              </a:spcBef>
              <a:spcAft>
                <a:spcPts val="0"/>
              </a:spcAft>
              <a:buSzPts val="3000"/>
              <a:buFontTx/>
              <a:buChar char="•"/>
            </a:pPr>
            <a:r>
              <a:rPr lang="en-US" sz="3000" kern="0" dirty="0">
                <a:latin typeface="Century Gothic"/>
                <a:ea typeface="Century Gothic"/>
                <a:cs typeface="Century Gothic"/>
                <a:sym typeface="Century Gothic"/>
              </a:rPr>
              <a:t>All considerations are intended to address risk mitigation and reduction of onboard needs for medical resources or skillsets</a:t>
            </a:r>
            <a:endParaRPr lang="en-US" kern="0" dirty="0"/>
          </a:p>
          <a:p>
            <a:pPr marL="285750" indent="-285750">
              <a:spcBef>
                <a:spcPts val="1000"/>
              </a:spcBef>
              <a:spcAft>
                <a:spcPts val="0"/>
              </a:spcAft>
              <a:buSzPts val="3200"/>
            </a:pPr>
            <a:r>
              <a:rPr lang="en-US" sz="3200" kern="0" dirty="0">
                <a:latin typeface="Century Gothic"/>
                <a:ea typeface="Century Gothic"/>
                <a:cs typeface="Century Gothic"/>
                <a:sym typeface="Century Gothic"/>
              </a:rPr>
              <a:t>Long-duration spaceflight will introduce continued and novel challenges for maintenance of gynecological and reproductive health</a:t>
            </a:r>
            <a:endParaRPr lang="en-US" kern="0" dirty="0"/>
          </a:p>
          <a:p>
            <a:pPr marL="285750" indent="-285750">
              <a:spcBef>
                <a:spcPts val="1000"/>
              </a:spcBef>
              <a:spcAft>
                <a:spcPts val="0"/>
              </a:spcAft>
              <a:buSzPts val="3200"/>
            </a:pPr>
            <a:r>
              <a:rPr lang="en-US" sz="3200" kern="0" dirty="0">
                <a:latin typeface="Century Gothic"/>
                <a:ea typeface="Century Gothic"/>
                <a:cs typeface="Century Gothic"/>
                <a:sym typeface="Century Gothic"/>
              </a:rPr>
              <a:t>There is a driving need for increased data collection and analysis to properly characterize and mitigate women’s health risks in future spaceflight</a:t>
            </a:r>
            <a:endParaRPr lang="en-US" kern="0" dirty="0"/>
          </a:p>
        </p:txBody>
      </p:sp>
      <p:sp>
        <p:nvSpPr>
          <p:cNvPr id="7" name="Google Shape;693;p69">
            <a:extLst>
              <a:ext uri="{FF2B5EF4-FFF2-40B4-BE49-F238E27FC236}">
                <a16:creationId xmlns:a16="http://schemas.microsoft.com/office/drawing/2014/main" id="{612F2DCD-69AB-4254-BC44-211038D9A192}"/>
              </a:ext>
            </a:extLst>
          </p:cNvPr>
          <p:cNvSpPr txBox="1">
            <a:spLocks/>
          </p:cNvSpPr>
          <p:nvPr/>
        </p:nvSpPr>
        <p:spPr>
          <a:xfrm>
            <a:off x="4694163" y="1460062"/>
            <a:ext cx="3163889" cy="4813738"/>
          </a:xfrm>
          <a:prstGeom prst="rect">
            <a:avLst/>
          </a:prstGeom>
          <a:noFill/>
          <a:ln>
            <a:noFill/>
          </a:ln>
        </p:spPr>
        <p:txBody>
          <a:bodyPr spcFirstLastPara="1" wrap="square" lIns="91425" tIns="45700" rIns="91425" bIns="45700" anchor="ctr" anchorCtr="0">
            <a:normAutofit fontScale="47500" lnSpcReduction="20000"/>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1pPr>
            <a:lvl2pPr marL="914400" marR="0" lvl="1" indent="-342900" algn="l" rtl="0">
              <a:lnSpc>
                <a:spcPct val="100000"/>
              </a:lnSpc>
              <a:spcBef>
                <a:spcPts val="1000"/>
              </a:spcBef>
              <a:spcAft>
                <a:spcPts val="0"/>
              </a:spcAft>
              <a:buClr>
                <a:schemeClr val="lt1"/>
              </a:buClr>
              <a:buSzPts val="1800"/>
              <a:buFont typeface="Arial"/>
              <a:buChar char="•"/>
              <a:defRPr sz="1600" b="0" i="0" u="none" strike="noStrike" cap="none">
                <a:solidFill>
                  <a:schemeClr val="lt1"/>
                </a:solidFill>
                <a:latin typeface="Calibri"/>
                <a:ea typeface="Calibri"/>
                <a:cs typeface="Calibri"/>
                <a:sym typeface="Calibri"/>
              </a:defRPr>
            </a:lvl2pPr>
            <a:lvl3pPr marL="1371600" marR="0" lvl="2" indent="-342900" algn="l" rtl="0">
              <a:lnSpc>
                <a:spcPct val="100000"/>
              </a:lnSpc>
              <a:spcBef>
                <a:spcPts val="1000"/>
              </a:spcBef>
              <a:spcAft>
                <a:spcPts val="0"/>
              </a:spcAft>
              <a:buClr>
                <a:schemeClr val="lt1"/>
              </a:buClr>
              <a:buSzPts val="1800"/>
              <a:buFont typeface="Arial"/>
              <a:buChar char="•"/>
              <a:defRPr sz="1400" b="0" i="0" u="none" strike="noStrike" cap="none">
                <a:solidFill>
                  <a:schemeClr val="lt1"/>
                </a:solidFill>
                <a:latin typeface="Calibri"/>
                <a:ea typeface="Calibri"/>
                <a:cs typeface="Calibri"/>
                <a:sym typeface="Calibri"/>
              </a:defRPr>
            </a:lvl3pPr>
            <a:lvl4pPr marL="1828800" marR="0" lvl="3"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4pPr>
            <a:lvl5pPr marL="2286000" marR="0" lvl="4"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5pPr>
            <a:lvl6pPr marL="2743200" marR="0" lvl="5"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6pPr>
            <a:lvl7pPr marL="3200400" marR="0" lvl="6"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7pPr>
            <a:lvl8pPr marL="3657600" marR="0" lvl="7"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8pPr>
            <a:lvl9pPr marL="4114800" marR="0" lvl="8" indent="-342900" algn="l" rtl="0">
              <a:lnSpc>
                <a:spcPct val="100000"/>
              </a:lnSpc>
              <a:spcBef>
                <a:spcPts val="1000"/>
              </a:spcBef>
              <a:spcAft>
                <a:spcPts val="100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9pPr>
          </a:lstStyle>
          <a:p>
            <a:pPr marL="0" marR="0" lvl="0" indent="0" algn="ctr" defTabSz="914400" rtl="0" eaLnBrk="1" fontAlgn="auto" latinLnBrk="0" hangingPunct="1">
              <a:lnSpc>
                <a:spcPct val="80000"/>
              </a:lnSpc>
              <a:spcBef>
                <a:spcPts val="0"/>
              </a:spcBef>
              <a:spcAft>
                <a:spcPts val="0"/>
              </a:spcAft>
              <a:buClr>
                <a:srgbClr val="FFFFFF"/>
              </a:buClr>
              <a:buSzPts val="2590"/>
              <a:buFont typeface="Arial"/>
              <a:buNone/>
              <a:tabLst/>
              <a:defRPr/>
            </a:pPr>
            <a:r>
              <a:rPr kumimoji="0" lang="en-US" sz="2590" b="0" i="0" u="none" strike="noStrike" kern="0" cap="none" spc="0" normalizeH="0" baseline="0" noProof="0">
                <a:ln>
                  <a:noFill/>
                </a:ln>
                <a:solidFill>
                  <a:srgbClr val="90BA4C"/>
                </a:solidFill>
                <a:effectLst/>
                <a:uLnTx/>
                <a:uFillTx/>
                <a:latin typeface="Calibri"/>
                <a:cs typeface="Calibri"/>
                <a:sym typeface="Calibri"/>
              </a:rPr>
              <a:t>Steller et al 2020 </a:t>
            </a:r>
            <a:endParaRPr kumimoji="0" lang="en-US" sz="1800" b="0" i="0" u="none" strike="noStrike" kern="0" cap="none" spc="0" normalizeH="0" baseline="0" noProof="0">
              <a:ln>
                <a:noFill/>
              </a:ln>
              <a:solidFill>
                <a:srgbClr val="FFFFFF"/>
              </a:solidFill>
              <a:effectLst/>
              <a:uLnTx/>
              <a:uFillTx/>
              <a:latin typeface="Calibri"/>
              <a:cs typeface="Calibri"/>
              <a:sym typeface="Calibri"/>
            </a:endParaRPr>
          </a:p>
          <a:p>
            <a:pPr marL="0" marR="0" lvl="0" indent="0" algn="ctr" defTabSz="914400" rtl="0" eaLnBrk="1" fontAlgn="auto" latinLnBrk="0" hangingPunct="1">
              <a:lnSpc>
                <a:spcPct val="80000"/>
              </a:lnSpc>
              <a:spcBef>
                <a:spcPts val="1000"/>
              </a:spcBef>
              <a:spcAft>
                <a:spcPts val="0"/>
              </a:spcAft>
              <a:buClr>
                <a:srgbClr val="FFFFFF"/>
              </a:buClr>
              <a:buSzPts val="2590"/>
              <a:buFont typeface="Arial"/>
              <a:buNone/>
              <a:tabLst/>
              <a:defRPr/>
            </a:pPr>
            <a:r>
              <a:rPr kumimoji="0" lang="en-US" sz="2590" b="0" i="0" u="none" strike="noStrike" kern="0" cap="none" spc="0" normalizeH="0" baseline="0" noProof="0">
                <a:ln>
                  <a:noFill/>
                </a:ln>
                <a:solidFill>
                  <a:srgbClr val="90BA4C"/>
                </a:solidFill>
                <a:effectLst/>
                <a:uLnTx/>
                <a:uFillTx/>
                <a:latin typeface="Calibri"/>
                <a:cs typeface="Calibri"/>
                <a:sym typeface="Calibri"/>
              </a:rPr>
              <a:t>Aunon-Chancellor et al 2020</a:t>
            </a:r>
            <a:endParaRPr kumimoji="0" lang="en-US" sz="1800" b="0" i="0" u="none" strike="noStrike" kern="0" cap="none" spc="0" normalizeH="0" baseline="0" noProof="0">
              <a:ln>
                <a:noFill/>
              </a:ln>
              <a:solidFill>
                <a:srgbClr val="FFFFFF"/>
              </a:solidFill>
              <a:effectLst/>
              <a:uLnTx/>
              <a:uFillTx/>
              <a:latin typeface="Calibri"/>
              <a:cs typeface="Calibri"/>
              <a:sym typeface="Calibri"/>
            </a:endParaRPr>
          </a:p>
          <a:p>
            <a:pPr marL="0" marR="0" lvl="0" indent="0" algn="ctr" defTabSz="914400" rtl="0" eaLnBrk="1" fontAlgn="auto" latinLnBrk="0" hangingPunct="1">
              <a:lnSpc>
                <a:spcPct val="80000"/>
              </a:lnSpc>
              <a:spcBef>
                <a:spcPts val="1000"/>
              </a:spcBef>
              <a:spcAft>
                <a:spcPts val="0"/>
              </a:spcAft>
              <a:buClr>
                <a:srgbClr val="FFFFFF"/>
              </a:buClr>
              <a:buSzPts val="2590"/>
              <a:buFont typeface="Arial"/>
              <a:buNone/>
              <a:tabLst/>
              <a:defRPr/>
            </a:pPr>
            <a:r>
              <a:rPr kumimoji="0" lang="en-US" sz="2590" b="0" i="0" u="none" strike="noStrike" kern="0" cap="none" spc="0" normalizeH="0" baseline="0" noProof="0">
                <a:ln>
                  <a:noFill/>
                </a:ln>
                <a:solidFill>
                  <a:srgbClr val="90BA4C"/>
                </a:solidFill>
                <a:effectLst/>
                <a:uLnTx/>
                <a:uFillTx/>
                <a:latin typeface="Calibri"/>
                <a:cs typeface="Calibri"/>
                <a:sym typeface="Calibri"/>
              </a:rPr>
              <a:t>Marshall-Goebel et al 2019</a:t>
            </a:r>
            <a:endParaRPr kumimoji="0" lang="en-US" sz="1800" b="0" i="0" u="none" strike="noStrike" kern="0" cap="none" spc="0" normalizeH="0" baseline="0" noProof="0">
              <a:ln>
                <a:noFill/>
              </a:ln>
              <a:solidFill>
                <a:srgbClr val="FFFFFF"/>
              </a:solidFill>
              <a:effectLst/>
              <a:uLnTx/>
              <a:uFillTx/>
              <a:latin typeface="Calibri"/>
              <a:cs typeface="Calibri"/>
              <a:sym typeface="Calibri"/>
            </a:endParaRPr>
          </a:p>
          <a:p>
            <a:pPr marL="0" marR="0" lvl="0" indent="0" algn="ctr" defTabSz="914400" rtl="0" eaLnBrk="1" fontAlgn="auto" latinLnBrk="0" hangingPunct="1">
              <a:lnSpc>
                <a:spcPct val="80000"/>
              </a:lnSpc>
              <a:spcBef>
                <a:spcPts val="1000"/>
              </a:spcBef>
              <a:spcAft>
                <a:spcPts val="0"/>
              </a:spcAft>
              <a:buClr>
                <a:srgbClr val="FFFFFF"/>
              </a:buClr>
              <a:buSzPts val="2590"/>
              <a:buFont typeface="Arial"/>
              <a:buNone/>
              <a:tabLst/>
              <a:defRPr/>
            </a:pPr>
            <a:r>
              <a:rPr kumimoji="0" lang="en-US" sz="2590" b="0" i="0" u="none" strike="noStrike" kern="0" cap="none" spc="0" normalizeH="0" baseline="0" noProof="0">
                <a:ln>
                  <a:noFill/>
                </a:ln>
                <a:solidFill>
                  <a:srgbClr val="90BA4C"/>
                </a:solidFill>
                <a:effectLst/>
                <a:uLnTx/>
                <a:uFillTx/>
                <a:latin typeface="Calibri"/>
                <a:cs typeface="Calibri"/>
                <a:sym typeface="Calibri"/>
              </a:rPr>
              <a:t>Blue et al 2019</a:t>
            </a:r>
            <a:endParaRPr kumimoji="0" lang="en-US" sz="1800" b="0" i="0" u="none" strike="noStrike" kern="0" cap="none" spc="0" normalizeH="0" baseline="0" noProof="0">
              <a:ln>
                <a:noFill/>
              </a:ln>
              <a:solidFill>
                <a:srgbClr val="FFFFFF"/>
              </a:solidFill>
              <a:effectLst/>
              <a:uLnTx/>
              <a:uFillTx/>
              <a:latin typeface="Calibri"/>
              <a:cs typeface="Calibri"/>
              <a:sym typeface="Calibri"/>
            </a:endParaRPr>
          </a:p>
          <a:p>
            <a:pPr marL="0" marR="0" lvl="0" indent="0" algn="ctr" defTabSz="914400" rtl="0" eaLnBrk="1" fontAlgn="auto" latinLnBrk="0" hangingPunct="1">
              <a:lnSpc>
                <a:spcPct val="80000"/>
              </a:lnSpc>
              <a:spcBef>
                <a:spcPts val="1000"/>
              </a:spcBef>
              <a:spcAft>
                <a:spcPts val="0"/>
              </a:spcAft>
              <a:buClr>
                <a:srgbClr val="FFFFFF"/>
              </a:buClr>
              <a:buSzPts val="2590"/>
              <a:buFont typeface="Arial"/>
              <a:buNone/>
              <a:tabLst/>
              <a:defRPr/>
            </a:pPr>
            <a:r>
              <a:rPr kumimoji="0" lang="en-US" sz="2590" b="0" i="0" u="none" strike="noStrike" kern="0" cap="none" spc="0" normalizeH="0" baseline="0" noProof="0">
                <a:ln>
                  <a:noFill/>
                </a:ln>
                <a:solidFill>
                  <a:srgbClr val="90BA4C"/>
                </a:solidFill>
                <a:effectLst/>
                <a:uLnTx/>
                <a:uFillTx/>
                <a:latin typeface="Calibri"/>
                <a:cs typeface="Calibri"/>
                <a:sym typeface="Calibri"/>
              </a:rPr>
              <a:t>Daniels et al 2018</a:t>
            </a:r>
            <a:endParaRPr kumimoji="0" lang="en-US" sz="1800" b="0" i="0" u="none" strike="noStrike" kern="0" cap="none" spc="0" normalizeH="0" baseline="0" noProof="0">
              <a:ln>
                <a:noFill/>
              </a:ln>
              <a:solidFill>
                <a:srgbClr val="FFFFFF"/>
              </a:solidFill>
              <a:effectLst/>
              <a:uLnTx/>
              <a:uFillTx/>
              <a:latin typeface="Calibri"/>
              <a:cs typeface="Calibri"/>
              <a:sym typeface="Calibri"/>
            </a:endParaRPr>
          </a:p>
          <a:p>
            <a:pPr marL="0" marR="0" lvl="0" indent="0" algn="ctr" defTabSz="914400" rtl="0" eaLnBrk="1" fontAlgn="auto" latinLnBrk="0" hangingPunct="1">
              <a:lnSpc>
                <a:spcPct val="80000"/>
              </a:lnSpc>
              <a:spcBef>
                <a:spcPts val="1000"/>
              </a:spcBef>
              <a:spcAft>
                <a:spcPts val="0"/>
              </a:spcAft>
              <a:buClr>
                <a:srgbClr val="FFFFFF"/>
              </a:buClr>
              <a:buSzPts val="2590"/>
              <a:buFont typeface="Arial"/>
              <a:buNone/>
              <a:tabLst/>
              <a:defRPr/>
            </a:pPr>
            <a:r>
              <a:rPr kumimoji="0" lang="en-US" sz="2590" b="0" i="0" u="none" strike="noStrike" kern="0" cap="none" spc="0" normalizeH="0" baseline="0" noProof="0">
                <a:ln>
                  <a:noFill/>
                </a:ln>
                <a:solidFill>
                  <a:srgbClr val="90BA4C"/>
                </a:solidFill>
                <a:effectLst/>
                <a:uLnTx/>
                <a:uFillTx/>
                <a:latin typeface="Calibri"/>
                <a:cs typeface="Calibri"/>
                <a:sym typeface="Calibri"/>
              </a:rPr>
              <a:t>Munro et al 2018</a:t>
            </a:r>
            <a:endParaRPr kumimoji="0" lang="en-US" sz="1800" b="0" i="0" u="none" strike="noStrike" kern="0" cap="none" spc="0" normalizeH="0" baseline="0" noProof="0">
              <a:ln>
                <a:noFill/>
              </a:ln>
              <a:solidFill>
                <a:srgbClr val="FFFFFF"/>
              </a:solidFill>
              <a:effectLst/>
              <a:uLnTx/>
              <a:uFillTx/>
              <a:latin typeface="Calibri"/>
              <a:cs typeface="Calibri"/>
              <a:sym typeface="Calibri"/>
            </a:endParaRPr>
          </a:p>
          <a:p>
            <a:pPr marL="0" marR="0" lvl="0" indent="0" algn="ctr" defTabSz="914400" rtl="0" eaLnBrk="1" fontAlgn="auto" latinLnBrk="0" hangingPunct="1">
              <a:lnSpc>
                <a:spcPct val="80000"/>
              </a:lnSpc>
              <a:spcBef>
                <a:spcPts val="1000"/>
              </a:spcBef>
              <a:spcAft>
                <a:spcPts val="0"/>
              </a:spcAft>
              <a:buClr>
                <a:srgbClr val="FFFFFF"/>
              </a:buClr>
              <a:buSzPts val="2590"/>
              <a:buFont typeface="Arial"/>
              <a:buNone/>
              <a:tabLst/>
              <a:defRPr/>
            </a:pPr>
            <a:r>
              <a:rPr kumimoji="0" lang="en-US" sz="2590" b="0" i="0" u="none" strike="noStrike" kern="0" cap="none" spc="0" normalizeH="0" baseline="0" noProof="0">
                <a:ln>
                  <a:noFill/>
                </a:ln>
                <a:solidFill>
                  <a:srgbClr val="90BA4C"/>
                </a:solidFill>
                <a:effectLst/>
                <a:uLnTx/>
                <a:uFillTx/>
                <a:latin typeface="Calibri"/>
                <a:cs typeface="Calibri"/>
                <a:sym typeface="Calibri"/>
              </a:rPr>
              <a:t>Antonsen et al 2017</a:t>
            </a:r>
            <a:endParaRPr kumimoji="0" lang="en-US" sz="1800" b="0" i="0" u="none" strike="noStrike" kern="0" cap="none" spc="0" normalizeH="0" baseline="0" noProof="0">
              <a:ln>
                <a:noFill/>
              </a:ln>
              <a:solidFill>
                <a:srgbClr val="FFFFFF"/>
              </a:solidFill>
              <a:effectLst/>
              <a:uLnTx/>
              <a:uFillTx/>
              <a:latin typeface="Calibri"/>
              <a:cs typeface="Calibri"/>
              <a:sym typeface="Calibri"/>
            </a:endParaRPr>
          </a:p>
          <a:p>
            <a:pPr marL="0" marR="0" lvl="0" indent="0" algn="ctr" defTabSz="914400" rtl="0" eaLnBrk="1" fontAlgn="auto" latinLnBrk="0" hangingPunct="1">
              <a:lnSpc>
                <a:spcPct val="80000"/>
              </a:lnSpc>
              <a:spcBef>
                <a:spcPts val="1000"/>
              </a:spcBef>
              <a:spcAft>
                <a:spcPts val="0"/>
              </a:spcAft>
              <a:buClr>
                <a:srgbClr val="FFFFFF"/>
              </a:buClr>
              <a:buSzPts val="2590"/>
              <a:buFont typeface="Arial"/>
              <a:buNone/>
              <a:tabLst/>
              <a:defRPr/>
            </a:pPr>
            <a:r>
              <a:rPr kumimoji="0" lang="en-US" sz="2590" b="0" i="0" u="none" strike="noStrike" kern="0" cap="none" spc="0" normalizeH="0" baseline="0" noProof="0">
                <a:ln>
                  <a:noFill/>
                </a:ln>
                <a:solidFill>
                  <a:srgbClr val="90BA4C"/>
                </a:solidFill>
                <a:effectLst/>
                <a:uLnTx/>
                <a:uFillTx/>
                <a:latin typeface="Calibri"/>
                <a:cs typeface="Calibri"/>
                <a:sym typeface="Calibri"/>
              </a:rPr>
              <a:t>Ronca et al 2014</a:t>
            </a:r>
            <a:endParaRPr kumimoji="0" lang="en-US" sz="1800" b="0" i="0" u="none" strike="noStrike" kern="0" cap="none" spc="0" normalizeH="0" baseline="0" noProof="0">
              <a:ln>
                <a:noFill/>
              </a:ln>
              <a:solidFill>
                <a:srgbClr val="FFFFFF"/>
              </a:solidFill>
              <a:effectLst/>
              <a:uLnTx/>
              <a:uFillTx/>
              <a:latin typeface="Calibri"/>
              <a:cs typeface="Calibri"/>
              <a:sym typeface="Calibri"/>
            </a:endParaRPr>
          </a:p>
          <a:p>
            <a:pPr marL="0" marR="0" lvl="0" indent="0" algn="ctr" defTabSz="914400" rtl="0" eaLnBrk="1" fontAlgn="auto" latinLnBrk="0" hangingPunct="1">
              <a:lnSpc>
                <a:spcPct val="80000"/>
              </a:lnSpc>
              <a:spcBef>
                <a:spcPts val="1000"/>
              </a:spcBef>
              <a:spcAft>
                <a:spcPts val="0"/>
              </a:spcAft>
              <a:buClr>
                <a:srgbClr val="FFFFFF"/>
              </a:buClr>
              <a:buSzPts val="2590"/>
              <a:buFont typeface="Arial"/>
              <a:buNone/>
              <a:tabLst/>
              <a:defRPr/>
            </a:pPr>
            <a:r>
              <a:rPr kumimoji="0" lang="en-US" sz="2590" b="0" i="0" u="none" strike="noStrike" kern="0" cap="none" spc="0" normalizeH="0" baseline="0" noProof="0">
                <a:ln>
                  <a:noFill/>
                </a:ln>
                <a:solidFill>
                  <a:srgbClr val="90BA4C"/>
                </a:solidFill>
                <a:effectLst/>
                <a:uLnTx/>
                <a:uFillTx/>
                <a:latin typeface="Calibri"/>
                <a:cs typeface="Calibri"/>
                <a:sym typeface="Calibri"/>
              </a:rPr>
              <a:t>Jennings et al 2000</a:t>
            </a:r>
            <a:endParaRPr kumimoji="0" lang="en-US" sz="1800" b="0" i="0" u="none" strike="noStrike" kern="0" cap="none" spc="0" normalizeH="0" baseline="0" noProof="0">
              <a:ln>
                <a:noFill/>
              </a:ln>
              <a:solidFill>
                <a:srgbClr val="FFFFFF"/>
              </a:solidFill>
              <a:effectLst/>
              <a:uLnTx/>
              <a:uFillTx/>
              <a:latin typeface="Calibri"/>
              <a:cs typeface="Calibri"/>
              <a:sym typeface="Calibri"/>
            </a:endParaRPr>
          </a:p>
          <a:p>
            <a:pPr marL="0" marR="0" lvl="0" indent="0" algn="ctr" defTabSz="914400" rtl="0" eaLnBrk="1" fontAlgn="auto" latinLnBrk="0" hangingPunct="1">
              <a:lnSpc>
                <a:spcPct val="80000"/>
              </a:lnSpc>
              <a:spcBef>
                <a:spcPts val="1000"/>
              </a:spcBef>
              <a:spcAft>
                <a:spcPts val="0"/>
              </a:spcAft>
              <a:buClr>
                <a:srgbClr val="FFFFFF"/>
              </a:buClr>
              <a:buSzPts val="2590"/>
              <a:buFont typeface="Arial"/>
              <a:buNone/>
              <a:tabLst/>
              <a:defRPr/>
            </a:pPr>
            <a:r>
              <a:rPr kumimoji="0" lang="en-US" sz="2590" b="0" i="0" u="none" strike="noStrike" kern="0" cap="none" spc="0" normalizeH="0" baseline="0" noProof="0">
                <a:ln>
                  <a:noFill/>
                </a:ln>
                <a:solidFill>
                  <a:srgbClr val="90BA4C"/>
                </a:solidFill>
                <a:effectLst/>
                <a:uLnTx/>
                <a:uFillTx/>
                <a:latin typeface="Calibri"/>
                <a:cs typeface="Calibri"/>
                <a:sym typeface="Calibri"/>
              </a:rPr>
              <a:t>ACOG PB 73 2006</a:t>
            </a:r>
            <a:endParaRPr kumimoji="0" lang="en-US" sz="1800" b="0" i="0" u="none" strike="noStrike" kern="0" cap="none" spc="0" normalizeH="0" baseline="0" noProof="0">
              <a:ln>
                <a:noFill/>
              </a:ln>
              <a:solidFill>
                <a:srgbClr val="FFFFFF"/>
              </a:solidFill>
              <a:effectLst/>
              <a:uLnTx/>
              <a:uFillTx/>
              <a:latin typeface="Calibri"/>
              <a:cs typeface="Calibri"/>
              <a:sym typeface="Calibri"/>
            </a:endParaRPr>
          </a:p>
          <a:p>
            <a:pPr marL="0" marR="0" lvl="0" indent="0" algn="ctr" defTabSz="914400" rtl="0" eaLnBrk="1" fontAlgn="auto" latinLnBrk="0" hangingPunct="1">
              <a:lnSpc>
                <a:spcPct val="80000"/>
              </a:lnSpc>
              <a:spcBef>
                <a:spcPts val="1000"/>
              </a:spcBef>
              <a:spcAft>
                <a:spcPts val="0"/>
              </a:spcAft>
              <a:buClr>
                <a:srgbClr val="FFFFFF"/>
              </a:buClr>
              <a:buSzPts val="2590"/>
              <a:buFont typeface="Arial"/>
              <a:buNone/>
              <a:tabLst/>
              <a:defRPr/>
            </a:pPr>
            <a:r>
              <a:rPr kumimoji="0" lang="en-US" sz="2590" b="0" i="0" u="none" strike="noStrike" kern="0" cap="none" spc="0" normalizeH="0" baseline="0" noProof="0">
                <a:ln>
                  <a:noFill/>
                </a:ln>
                <a:solidFill>
                  <a:srgbClr val="90BA4C"/>
                </a:solidFill>
                <a:effectLst/>
                <a:uLnTx/>
                <a:uFillTx/>
                <a:latin typeface="Calibri"/>
                <a:cs typeface="Calibri"/>
                <a:sym typeface="Calibri"/>
              </a:rPr>
              <a:t>ACOG PB 210 2010</a:t>
            </a:r>
            <a:endParaRPr kumimoji="0" lang="en-US" sz="1800" b="0" i="0" u="none" strike="noStrike" kern="0" cap="none" spc="0" normalizeH="0" baseline="0" noProof="0">
              <a:ln>
                <a:noFill/>
              </a:ln>
              <a:solidFill>
                <a:srgbClr val="FFFFFF"/>
              </a:solidFill>
              <a:effectLst/>
              <a:uLnTx/>
              <a:uFillTx/>
              <a:latin typeface="Calibri"/>
              <a:cs typeface="Calibri"/>
              <a:sym typeface="Calibri"/>
            </a:endParaRPr>
          </a:p>
          <a:p>
            <a:pPr marL="0" marR="0" lvl="0" indent="0" algn="ctr" defTabSz="914400" rtl="0" eaLnBrk="1" fontAlgn="auto" latinLnBrk="0" hangingPunct="1">
              <a:lnSpc>
                <a:spcPct val="80000"/>
              </a:lnSpc>
              <a:spcBef>
                <a:spcPts val="1000"/>
              </a:spcBef>
              <a:spcAft>
                <a:spcPts val="0"/>
              </a:spcAft>
              <a:buClr>
                <a:srgbClr val="FFFFFF"/>
              </a:buClr>
              <a:buSzPts val="2590"/>
              <a:buFont typeface="Arial"/>
              <a:buNone/>
              <a:tabLst/>
              <a:defRPr/>
            </a:pPr>
            <a:r>
              <a:rPr kumimoji="0" lang="en-US" sz="2590" b="0" i="0" u="none" strike="noStrike" kern="0" cap="none" spc="0" normalizeH="0" baseline="0" noProof="0">
                <a:ln>
                  <a:noFill/>
                </a:ln>
                <a:solidFill>
                  <a:srgbClr val="90BA4C"/>
                </a:solidFill>
                <a:effectLst/>
                <a:uLnTx/>
                <a:uFillTx/>
                <a:latin typeface="Calibri"/>
                <a:cs typeface="Calibri"/>
                <a:sym typeface="Calibri"/>
              </a:rPr>
              <a:t>ACOG CO 602 2014</a:t>
            </a:r>
            <a:endParaRPr kumimoji="0" lang="en-US" sz="1800" b="0" i="0" u="none" strike="noStrike" kern="0" cap="none" spc="0" normalizeH="0" baseline="0" noProof="0">
              <a:ln>
                <a:noFill/>
              </a:ln>
              <a:solidFill>
                <a:srgbClr val="FFFFFF"/>
              </a:solidFill>
              <a:effectLst/>
              <a:uLnTx/>
              <a:uFillTx/>
              <a:latin typeface="Calibri"/>
              <a:cs typeface="Calibri"/>
              <a:sym typeface="Calibri"/>
            </a:endParaRPr>
          </a:p>
          <a:p>
            <a:pPr marL="0" marR="0" lvl="0" indent="0" algn="ctr" defTabSz="914400" rtl="0" eaLnBrk="1" fontAlgn="auto" latinLnBrk="0" hangingPunct="1">
              <a:lnSpc>
                <a:spcPct val="80000"/>
              </a:lnSpc>
              <a:spcBef>
                <a:spcPts val="1000"/>
              </a:spcBef>
              <a:spcAft>
                <a:spcPts val="0"/>
              </a:spcAft>
              <a:buClr>
                <a:srgbClr val="FFFFFF"/>
              </a:buClr>
              <a:buSzPts val="2590"/>
              <a:buFont typeface="Arial"/>
              <a:buNone/>
              <a:tabLst/>
              <a:defRPr/>
            </a:pPr>
            <a:r>
              <a:rPr kumimoji="0" lang="en-US" sz="2590" b="0" i="0" u="none" strike="noStrike" kern="0" cap="none" spc="0" normalizeH="0" baseline="0" noProof="0">
                <a:ln>
                  <a:noFill/>
                </a:ln>
                <a:solidFill>
                  <a:srgbClr val="90BA4C"/>
                </a:solidFill>
                <a:effectLst/>
                <a:uLnTx/>
                <a:uFillTx/>
                <a:latin typeface="Calibri"/>
                <a:cs typeface="Calibri"/>
                <a:sym typeface="Calibri"/>
              </a:rPr>
              <a:t>ACOG PB 174 2016</a:t>
            </a:r>
            <a:endParaRPr kumimoji="0" lang="en-US" sz="1800" b="0" i="0" u="none" strike="noStrike" kern="0" cap="none" spc="0" normalizeH="0" baseline="0" noProof="0">
              <a:ln>
                <a:noFill/>
              </a:ln>
              <a:solidFill>
                <a:srgbClr val="FFFFFF"/>
              </a:solidFill>
              <a:effectLst/>
              <a:uLnTx/>
              <a:uFillTx/>
              <a:latin typeface="Calibri"/>
              <a:cs typeface="Calibri"/>
              <a:sym typeface="Calibri"/>
            </a:endParaRPr>
          </a:p>
          <a:p>
            <a:pPr marL="0" marR="0" lvl="0" indent="0" algn="ctr" defTabSz="914400" rtl="0" eaLnBrk="1" fontAlgn="auto" latinLnBrk="0" hangingPunct="1">
              <a:lnSpc>
                <a:spcPct val="80000"/>
              </a:lnSpc>
              <a:spcBef>
                <a:spcPts val="1000"/>
              </a:spcBef>
              <a:spcAft>
                <a:spcPts val="0"/>
              </a:spcAft>
              <a:buClr>
                <a:srgbClr val="FFFFFF"/>
              </a:buClr>
              <a:buSzPts val="2590"/>
              <a:buFont typeface="Arial"/>
              <a:buNone/>
              <a:tabLst/>
              <a:defRPr/>
            </a:pPr>
            <a:r>
              <a:rPr kumimoji="0" lang="en-US" sz="2590" b="0" i="0" u="none" strike="noStrike" kern="0" cap="none" spc="0" normalizeH="0" baseline="0" noProof="0">
                <a:ln>
                  <a:noFill/>
                </a:ln>
                <a:solidFill>
                  <a:srgbClr val="90BA4C"/>
                </a:solidFill>
                <a:effectLst/>
                <a:uLnTx/>
                <a:uFillTx/>
                <a:latin typeface="Calibri"/>
                <a:cs typeface="Calibri"/>
                <a:sym typeface="Calibri"/>
              </a:rPr>
              <a:t>ACOG PB 128 2012</a:t>
            </a:r>
            <a:endParaRPr kumimoji="0" lang="en-US" sz="1800" b="0" i="0" u="none" strike="noStrike" kern="0" cap="none" spc="0" normalizeH="0" baseline="0" noProof="0">
              <a:ln>
                <a:noFill/>
              </a:ln>
              <a:solidFill>
                <a:srgbClr val="FFFFFF"/>
              </a:solidFill>
              <a:effectLst/>
              <a:uLnTx/>
              <a:uFillTx/>
              <a:latin typeface="Calibri"/>
              <a:cs typeface="Calibri"/>
              <a:sym typeface="Calibri"/>
            </a:endParaRPr>
          </a:p>
          <a:p>
            <a:pPr marL="0" marR="0" lvl="0" indent="0" algn="ctr" defTabSz="914400" rtl="0" eaLnBrk="1" fontAlgn="auto" latinLnBrk="0" hangingPunct="1">
              <a:lnSpc>
                <a:spcPct val="80000"/>
              </a:lnSpc>
              <a:spcBef>
                <a:spcPts val="1000"/>
              </a:spcBef>
              <a:spcAft>
                <a:spcPts val="0"/>
              </a:spcAft>
              <a:buClr>
                <a:srgbClr val="FFFFFF"/>
              </a:buClr>
              <a:buSzPts val="2590"/>
              <a:buFont typeface="Arial"/>
              <a:buNone/>
              <a:tabLst/>
              <a:defRPr/>
            </a:pPr>
            <a:r>
              <a:rPr kumimoji="0" lang="en-US" sz="2590" b="0" i="0" u="none" strike="noStrike" kern="0" cap="none" spc="0" normalizeH="0" baseline="0" noProof="0">
                <a:ln>
                  <a:noFill/>
                </a:ln>
                <a:solidFill>
                  <a:srgbClr val="90BA4C"/>
                </a:solidFill>
                <a:effectLst/>
                <a:uLnTx/>
                <a:uFillTx/>
                <a:latin typeface="Calibri"/>
                <a:cs typeface="Calibri"/>
                <a:sym typeface="Calibri"/>
              </a:rPr>
              <a:t>ACOG PB 136 2013</a:t>
            </a:r>
            <a:endParaRPr kumimoji="0" lang="en-US" sz="1800" b="0" i="0" u="none" strike="noStrike" kern="0" cap="none" spc="0" normalizeH="0" baseline="0" noProof="0">
              <a:ln>
                <a:noFill/>
              </a:ln>
              <a:solidFill>
                <a:srgbClr val="FFFFFF"/>
              </a:solidFill>
              <a:effectLst/>
              <a:uLnTx/>
              <a:uFillTx/>
              <a:latin typeface="Calibri"/>
              <a:cs typeface="Calibri"/>
              <a:sym typeface="Calibri"/>
            </a:endParaRPr>
          </a:p>
          <a:p>
            <a:pPr marL="0" marR="0" lvl="0" indent="0" algn="ctr" defTabSz="914400" rtl="0" eaLnBrk="1" fontAlgn="auto" latinLnBrk="0" hangingPunct="1">
              <a:lnSpc>
                <a:spcPct val="80000"/>
              </a:lnSpc>
              <a:spcBef>
                <a:spcPts val="1000"/>
              </a:spcBef>
              <a:spcAft>
                <a:spcPts val="0"/>
              </a:spcAft>
              <a:buClr>
                <a:srgbClr val="FFFFFF"/>
              </a:buClr>
              <a:buSzPts val="2590"/>
              <a:buFont typeface="Arial"/>
              <a:buNone/>
              <a:tabLst/>
              <a:defRPr/>
            </a:pPr>
            <a:r>
              <a:rPr kumimoji="0" lang="en-US" sz="2590" b="0" i="0" u="none" strike="noStrike" kern="0" cap="none" spc="0" normalizeH="0" baseline="0" noProof="0">
                <a:ln>
                  <a:noFill/>
                </a:ln>
                <a:solidFill>
                  <a:srgbClr val="90BA4C"/>
                </a:solidFill>
                <a:effectLst/>
                <a:uLnTx/>
                <a:uFillTx/>
                <a:latin typeface="Calibri"/>
                <a:cs typeface="Calibri"/>
                <a:sym typeface="Calibri"/>
              </a:rPr>
              <a:t>ACOG PB 168 2016</a:t>
            </a:r>
            <a:endParaRPr kumimoji="0" lang="en-US" sz="1800" b="0" i="0" u="none" strike="noStrike" kern="0" cap="none" spc="0" normalizeH="0" baseline="0" noProof="0">
              <a:ln>
                <a:noFill/>
              </a:ln>
              <a:solidFill>
                <a:srgbClr val="FFFFFF"/>
              </a:solidFill>
              <a:effectLst/>
              <a:uLnTx/>
              <a:uFillTx/>
              <a:latin typeface="Calibri"/>
              <a:cs typeface="Calibri"/>
              <a:sym typeface="Calibri"/>
            </a:endParaRPr>
          </a:p>
          <a:p>
            <a:pPr marL="0" marR="0" lvl="0" indent="0" algn="ctr" defTabSz="914400" rtl="0" eaLnBrk="1" fontAlgn="auto" latinLnBrk="0" hangingPunct="1">
              <a:lnSpc>
                <a:spcPct val="80000"/>
              </a:lnSpc>
              <a:spcBef>
                <a:spcPts val="1000"/>
              </a:spcBef>
              <a:spcAft>
                <a:spcPts val="0"/>
              </a:spcAft>
              <a:buClr>
                <a:srgbClr val="FFFFFF"/>
              </a:buClr>
              <a:buSzPts val="2590"/>
              <a:buFont typeface="Arial"/>
              <a:buNone/>
              <a:tabLst/>
              <a:defRPr/>
            </a:pPr>
            <a:r>
              <a:rPr kumimoji="0" lang="en-US" sz="2590" b="0" i="0" u="none" strike="noStrike" kern="0" cap="none" spc="0" normalizeH="0" baseline="0" noProof="0">
                <a:ln>
                  <a:noFill/>
                </a:ln>
                <a:solidFill>
                  <a:srgbClr val="90BA4C"/>
                </a:solidFill>
                <a:effectLst/>
                <a:uLnTx/>
                <a:uFillTx/>
                <a:latin typeface="Calibri"/>
                <a:cs typeface="Calibri"/>
                <a:sym typeface="Calibri"/>
              </a:rPr>
              <a:t>ACOG PB 179 2017</a:t>
            </a:r>
            <a:endParaRPr kumimoji="0" lang="en-US" sz="1800" b="0" i="0" u="none" strike="noStrike" kern="0" cap="none" spc="0" normalizeH="0" baseline="0" noProof="0">
              <a:ln>
                <a:noFill/>
              </a:ln>
              <a:solidFill>
                <a:srgbClr val="FFFFFF"/>
              </a:solidFill>
              <a:effectLst/>
              <a:uLnTx/>
              <a:uFillTx/>
              <a:latin typeface="Calibri"/>
              <a:cs typeface="Calibri"/>
              <a:sym typeface="Calibri"/>
            </a:endParaRPr>
          </a:p>
          <a:p>
            <a:pPr marL="0" marR="0" lvl="0" indent="0" algn="ctr" defTabSz="914400" rtl="0" eaLnBrk="1" fontAlgn="auto" latinLnBrk="0" hangingPunct="1">
              <a:lnSpc>
                <a:spcPct val="80000"/>
              </a:lnSpc>
              <a:spcBef>
                <a:spcPts val="1000"/>
              </a:spcBef>
              <a:spcAft>
                <a:spcPts val="0"/>
              </a:spcAft>
              <a:buClr>
                <a:srgbClr val="FFFFFF"/>
              </a:buClr>
              <a:buSzPts val="2590"/>
              <a:buFont typeface="Arial"/>
              <a:buNone/>
              <a:tabLst/>
              <a:defRPr/>
            </a:pPr>
            <a:r>
              <a:rPr kumimoji="0" lang="en-US" sz="2590" b="0" i="0" u="none" strike="noStrike" kern="0" cap="none" spc="0" normalizeH="0" baseline="0" noProof="0">
                <a:ln>
                  <a:noFill/>
                </a:ln>
                <a:solidFill>
                  <a:srgbClr val="90BA4C"/>
                </a:solidFill>
                <a:effectLst/>
                <a:uLnTx/>
                <a:uFillTx/>
                <a:latin typeface="Calibri"/>
                <a:cs typeface="Calibri"/>
                <a:sym typeface="Calibri"/>
              </a:rPr>
              <a:t>ACOG PB 182 2017</a:t>
            </a:r>
            <a:endParaRPr kumimoji="0" lang="en-US" sz="1800" b="0" i="0" u="none" strike="noStrike" kern="0" cap="none" spc="0" normalizeH="0" baseline="0" noProof="0">
              <a:ln>
                <a:noFill/>
              </a:ln>
              <a:solidFill>
                <a:srgbClr val="FFFFFF"/>
              </a:solidFill>
              <a:effectLst/>
              <a:uLnTx/>
              <a:uFillTx/>
              <a:latin typeface="Calibri"/>
              <a:cs typeface="Calibri"/>
              <a:sym typeface="Calibri"/>
            </a:endParaRPr>
          </a:p>
          <a:p>
            <a:pPr marL="0" marR="0" lvl="0" indent="0" algn="ctr" defTabSz="914400" rtl="0" eaLnBrk="1" fontAlgn="auto" latinLnBrk="0" hangingPunct="1">
              <a:lnSpc>
                <a:spcPct val="80000"/>
              </a:lnSpc>
              <a:spcBef>
                <a:spcPts val="1000"/>
              </a:spcBef>
              <a:spcAft>
                <a:spcPts val="0"/>
              </a:spcAft>
              <a:buClr>
                <a:srgbClr val="FFFFFF"/>
              </a:buClr>
              <a:buSzPts val="2590"/>
              <a:buFont typeface="Arial"/>
              <a:buNone/>
              <a:tabLst/>
              <a:defRPr/>
            </a:pPr>
            <a:r>
              <a:rPr kumimoji="0" lang="en-US" sz="2590" b="0" i="0" u="none" strike="noStrike" kern="0" cap="none" spc="0" normalizeH="0" baseline="0" noProof="0">
                <a:ln>
                  <a:noFill/>
                </a:ln>
                <a:solidFill>
                  <a:srgbClr val="90BA4C"/>
                </a:solidFill>
                <a:effectLst/>
                <a:uLnTx/>
                <a:uFillTx/>
                <a:latin typeface="Calibri"/>
                <a:cs typeface="Calibri"/>
                <a:sym typeface="Calibri"/>
              </a:rPr>
              <a:t>ACOG PB 186 2017</a:t>
            </a:r>
            <a:endParaRPr kumimoji="0" lang="en-US" sz="1800" b="0" i="0" u="none" strike="noStrike" kern="0" cap="none" spc="0" normalizeH="0" baseline="0" noProof="0">
              <a:ln>
                <a:noFill/>
              </a:ln>
              <a:solidFill>
                <a:srgbClr val="FFFFFF"/>
              </a:solidFill>
              <a:effectLst/>
              <a:uLnTx/>
              <a:uFillTx/>
              <a:latin typeface="Calibri"/>
              <a:cs typeface="Calibri"/>
              <a:sym typeface="Calibri"/>
            </a:endParaRPr>
          </a:p>
          <a:p>
            <a:pPr marL="0" marR="0" lvl="0" indent="0" algn="ctr" defTabSz="914400" rtl="0" eaLnBrk="1" fontAlgn="auto" latinLnBrk="0" hangingPunct="1">
              <a:lnSpc>
                <a:spcPct val="80000"/>
              </a:lnSpc>
              <a:spcBef>
                <a:spcPts val="1000"/>
              </a:spcBef>
              <a:spcAft>
                <a:spcPts val="0"/>
              </a:spcAft>
              <a:buClr>
                <a:srgbClr val="FFFFFF"/>
              </a:buClr>
              <a:buSzPts val="2590"/>
              <a:buFont typeface="Arial"/>
              <a:buNone/>
              <a:tabLst/>
              <a:defRPr/>
            </a:pPr>
            <a:r>
              <a:rPr kumimoji="0" lang="en-US" sz="2590" b="0" i="0" u="none" strike="noStrike" kern="0" cap="none" spc="0" normalizeH="0" baseline="0" noProof="0">
                <a:ln>
                  <a:noFill/>
                </a:ln>
                <a:solidFill>
                  <a:srgbClr val="90BA4C"/>
                </a:solidFill>
                <a:effectLst/>
                <a:uLnTx/>
                <a:uFillTx/>
                <a:latin typeface="Calibri"/>
                <a:cs typeface="Calibri"/>
                <a:sym typeface="Calibri"/>
              </a:rPr>
              <a:t>ACOG PB 129 2012</a:t>
            </a:r>
            <a:endParaRPr kumimoji="0" lang="en-US" sz="1800" b="0" i="0" u="none" strike="noStrike" kern="0" cap="none" spc="0" normalizeH="0" baseline="0" noProof="0">
              <a:ln>
                <a:noFill/>
              </a:ln>
              <a:solidFill>
                <a:srgbClr val="FFFFFF"/>
              </a:solidFill>
              <a:effectLst/>
              <a:uLnTx/>
              <a:uFillTx/>
              <a:latin typeface="Calibri"/>
              <a:cs typeface="Calibri"/>
              <a:sym typeface="Calibri"/>
            </a:endParaRPr>
          </a:p>
        </p:txBody>
      </p:sp>
    </p:spTree>
    <p:extLst>
      <p:ext uri="{BB962C8B-B14F-4D97-AF65-F5344CB8AC3E}">
        <p14:creationId xmlns:p14="http://schemas.microsoft.com/office/powerpoint/2010/main" val="39961248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Google Shape;708;p71">
            <a:extLst>
              <a:ext uri="{FF2B5EF4-FFF2-40B4-BE49-F238E27FC236}">
                <a16:creationId xmlns:a16="http://schemas.microsoft.com/office/drawing/2014/main" id="{8604506D-1C5B-4660-A07E-E4D43D8A072C}"/>
              </a:ext>
            </a:extLst>
          </p:cNvPr>
          <p:cNvPicPr preferRelativeResize="0"/>
          <p:nvPr/>
        </p:nvPicPr>
        <p:blipFill rotWithShape="1">
          <a:blip r:embed="rId2">
            <a:alphaModFix/>
          </a:blip>
          <a:srcRect/>
          <a:stretch/>
        </p:blipFill>
        <p:spPr>
          <a:xfrm>
            <a:off x="0" y="1553307"/>
            <a:ext cx="12192000" cy="4047393"/>
          </a:xfrm>
          <a:prstGeom prst="rect">
            <a:avLst/>
          </a:prstGeom>
          <a:noFill/>
          <a:ln>
            <a:noFill/>
          </a:ln>
        </p:spPr>
      </p:pic>
      <p:pic>
        <p:nvPicPr>
          <p:cNvPr id="3" name="Google Shape;710;p71">
            <a:extLst>
              <a:ext uri="{FF2B5EF4-FFF2-40B4-BE49-F238E27FC236}">
                <a16:creationId xmlns:a16="http://schemas.microsoft.com/office/drawing/2014/main" id="{CDDC8A4E-8CCF-424D-8C47-4263DC2EBD74}"/>
              </a:ext>
            </a:extLst>
          </p:cNvPr>
          <p:cNvPicPr preferRelativeResize="0"/>
          <p:nvPr/>
        </p:nvPicPr>
        <p:blipFill rotWithShape="1">
          <a:blip r:embed="rId3">
            <a:alphaModFix/>
          </a:blip>
          <a:srcRect t="9456" b="12520"/>
          <a:stretch/>
        </p:blipFill>
        <p:spPr>
          <a:xfrm rot="-488513">
            <a:off x="231027" y="1885093"/>
            <a:ext cx="2716696" cy="1657395"/>
          </a:xfrm>
          <a:prstGeom prst="rect">
            <a:avLst/>
          </a:prstGeom>
          <a:noFill/>
          <a:ln>
            <a:noFill/>
          </a:ln>
        </p:spPr>
      </p:pic>
      <p:sp>
        <p:nvSpPr>
          <p:cNvPr id="4" name="Google Shape;709;p71">
            <a:extLst>
              <a:ext uri="{FF2B5EF4-FFF2-40B4-BE49-F238E27FC236}">
                <a16:creationId xmlns:a16="http://schemas.microsoft.com/office/drawing/2014/main" id="{AB006B2D-0268-4097-9E8E-862C9ACB0DD0}"/>
              </a:ext>
            </a:extLst>
          </p:cNvPr>
          <p:cNvSpPr txBox="1">
            <a:spLocks/>
          </p:cNvSpPr>
          <p:nvPr/>
        </p:nvSpPr>
        <p:spPr>
          <a:xfrm>
            <a:off x="4019309" y="2024212"/>
            <a:ext cx="4526279" cy="3977626"/>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1pPr>
            <a:lvl2pPr marL="914400" marR="0" lvl="1" indent="-342900" algn="l" rtl="0">
              <a:lnSpc>
                <a:spcPct val="100000"/>
              </a:lnSpc>
              <a:spcBef>
                <a:spcPts val="1000"/>
              </a:spcBef>
              <a:spcAft>
                <a:spcPts val="0"/>
              </a:spcAft>
              <a:buClr>
                <a:schemeClr val="lt1"/>
              </a:buClr>
              <a:buSzPts val="1800"/>
              <a:buFont typeface="Arial"/>
              <a:buChar char="•"/>
              <a:defRPr sz="1600" b="0" i="0" u="none" strike="noStrike" cap="none">
                <a:solidFill>
                  <a:schemeClr val="lt1"/>
                </a:solidFill>
                <a:latin typeface="Calibri"/>
                <a:ea typeface="Calibri"/>
                <a:cs typeface="Calibri"/>
                <a:sym typeface="Calibri"/>
              </a:defRPr>
            </a:lvl2pPr>
            <a:lvl3pPr marL="1371600" marR="0" lvl="2" indent="-342900" algn="l" rtl="0">
              <a:lnSpc>
                <a:spcPct val="100000"/>
              </a:lnSpc>
              <a:spcBef>
                <a:spcPts val="1000"/>
              </a:spcBef>
              <a:spcAft>
                <a:spcPts val="0"/>
              </a:spcAft>
              <a:buClr>
                <a:schemeClr val="lt1"/>
              </a:buClr>
              <a:buSzPts val="1800"/>
              <a:buFont typeface="Arial"/>
              <a:buChar char="•"/>
              <a:defRPr sz="1400" b="0" i="0" u="none" strike="noStrike" cap="none">
                <a:solidFill>
                  <a:schemeClr val="lt1"/>
                </a:solidFill>
                <a:latin typeface="Calibri"/>
                <a:ea typeface="Calibri"/>
                <a:cs typeface="Calibri"/>
                <a:sym typeface="Calibri"/>
              </a:defRPr>
            </a:lvl3pPr>
            <a:lvl4pPr marL="1828800" marR="0" lvl="3"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4pPr>
            <a:lvl5pPr marL="2286000" marR="0" lvl="4"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5pPr>
            <a:lvl6pPr marL="2743200" marR="0" lvl="5"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6pPr>
            <a:lvl7pPr marL="3200400" marR="0" lvl="6"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7pPr>
            <a:lvl8pPr marL="3657600" marR="0" lvl="7"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8pPr>
            <a:lvl9pPr marL="4114800" marR="0" lvl="8" indent="-342900" algn="l" rtl="0">
              <a:lnSpc>
                <a:spcPct val="100000"/>
              </a:lnSpc>
              <a:spcBef>
                <a:spcPts val="1000"/>
              </a:spcBef>
              <a:spcAft>
                <a:spcPts val="100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9pPr>
          </a:lstStyle>
          <a:p>
            <a:pPr marL="457200" marR="0" lvl="1" indent="0" algn="ctr" defTabSz="914400" rtl="0" eaLnBrk="1" fontAlgn="auto" latinLnBrk="0" hangingPunct="1">
              <a:lnSpc>
                <a:spcPct val="100000"/>
              </a:lnSpc>
              <a:spcBef>
                <a:spcPts val="0"/>
              </a:spcBef>
              <a:spcAft>
                <a:spcPts val="0"/>
              </a:spcAft>
              <a:buClr>
                <a:srgbClr val="FFFFFF"/>
              </a:buClr>
              <a:buSzPts val="19900"/>
              <a:buFont typeface="Arial"/>
              <a:buNone/>
              <a:tabLst/>
              <a:defRPr/>
            </a:pPr>
            <a:r>
              <a:rPr kumimoji="0" lang="en-US" sz="19900" b="0" i="0" u="none" strike="noStrike" kern="0" cap="none" spc="0" normalizeH="0" baseline="0" noProof="0" dirty="0">
                <a:ln>
                  <a:noFill/>
                </a:ln>
                <a:solidFill>
                  <a:srgbClr val="FFFFFF"/>
                </a:solidFill>
                <a:effectLst/>
                <a:uLnTx/>
                <a:uFillTx/>
                <a:latin typeface="Calibri"/>
                <a:cs typeface="Calibri"/>
                <a:sym typeface="Calibri"/>
              </a:rPr>
              <a:t>?</a:t>
            </a:r>
            <a:endParaRPr kumimoji="0" lang="en-US" sz="1600" b="0" i="0" u="none" strike="noStrike" kern="0" cap="none" spc="0" normalizeH="0" baseline="0" noProof="0" dirty="0">
              <a:ln>
                <a:noFill/>
              </a:ln>
              <a:solidFill>
                <a:srgbClr val="FFFFFF"/>
              </a:solidFill>
              <a:effectLst/>
              <a:uLnTx/>
              <a:uFillTx/>
              <a:latin typeface="Calibri"/>
              <a:cs typeface="Calibri"/>
              <a:sym typeface="Calibri"/>
            </a:endParaRPr>
          </a:p>
        </p:txBody>
      </p:sp>
    </p:spTree>
    <p:extLst>
      <p:ext uri="{BB962C8B-B14F-4D97-AF65-F5344CB8AC3E}">
        <p14:creationId xmlns:p14="http://schemas.microsoft.com/office/powerpoint/2010/main" val="4272875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A8D50F0-41F9-46EB-B7A0-8FA78039572B}"/>
              </a:ext>
            </a:extLst>
          </p:cNvPr>
          <p:cNvPicPr>
            <a:picLocks noChangeAspect="1"/>
          </p:cNvPicPr>
          <p:nvPr/>
        </p:nvPicPr>
        <p:blipFill>
          <a:blip r:embed="rId3"/>
          <a:stretch>
            <a:fillRect/>
          </a:stretch>
        </p:blipFill>
        <p:spPr>
          <a:xfrm>
            <a:off x="2991775" y="1073739"/>
            <a:ext cx="6731659" cy="5532406"/>
          </a:xfrm>
          <a:prstGeom prst="rect">
            <a:avLst/>
          </a:prstGeom>
        </p:spPr>
      </p:pic>
    </p:spTree>
    <p:extLst>
      <p:ext uri="{BB962C8B-B14F-4D97-AF65-F5344CB8AC3E}">
        <p14:creationId xmlns:p14="http://schemas.microsoft.com/office/powerpoint/2010/main" val="1420232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5A74FB-5218-4216-B6EC-C7AA788A1FE1}"/>
              </a:ext>
            </a:extLst>
          </p:cNvPr>
          <p:cNvSpPr>
            <a:spLocks noGrp="1"/>
          </p:cNvSpPr>
          <p:nvPr>
            <p:ph type="title"/>
          </p:nvPr>
        </p:nvSpPr>
        <p:spPr/>
        <p:txBody>
          <a:bodyPr/>
          <a:lstStyle/>
          <a:p>
            <a:r>
              <a:rPr lang="en-US" sz="4400" b="0" dirty="0">
                <a:solidFill>
                  <a:srgbClr val="FFFFFF"/>
                </a:solidFill>
                <a:latin typeface="Century Gothic" panose="020B0502020202020204" pitchFamily="34" charset="0"/>
                <a:cs typeface="Calibri"/>
                <a:sym typeface="Calibri"/>
              </a:rPr>
              <a:t>INTRODUCTION</a:t>
            </a:r>
            <a:endParaRPr lang="en-US" dirty="0"/>
          </a:p>
        </p:txBody>
      </p:sp>
      <p:sp>
        <p:nvSpPr>
          <p:cNvPr id="6" name="Google Shape;116;gbee16d598b_0_0">
            <a:extLst>
              <a:ext uri="{FF2B5EF4-FFF2-40B4-BE49-F238E27FC236}">
                <a16:creationId xmlns:a16="http://schemas.microsoft.com/office/drawing/2014/main" id="{F48BA4D6-6340-4244-A49C-CF309685C991}"/>
              </a:ext>
            </a:extLst>
          </p:cNvPr>
          <p:cNvSpPr txBox="1">
            <a:spLocks/>
          </p:cNvSpPr>
          <p:nvPr/>
        </p:nvSpPr>
        <p:spPr>
          <a:xfrm>
            <a:off x="828868" y="1115432"/>
            <a:ext cx="10785529" cy="5272242"/>
          </a:xfrm>
          <a:prstGeom prst="rect">
            <a:avLst/>
          </a:prstGeom>
          <a:noFill/>
          <a:ln>
            <a:noFill/>
          </a:ln>
        </p:spPr>
        <p:txBody>
          <a:bodyPr spcFirstLastPara="1" wrap="square" lIns="91425" tIns="45700" rIns="91425" bIns="45700" anchor="t" anchorCtr="0">
            <a:normAutofit fontScale="70000" lnSpcReduction="20000"/>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1pPr>
            <a:lvl2pPr marL="914400" marR="0" lvl="1" indent="-342900" algn="l" rtl="0">
              <a:lnSpc>
                <a:spcPct val="100000"/>
              </a:lnSpc>
              <a:spcBef>
                <a:spcPts val="1000"/>
              </a:spcBef>
              <a:spcAft>
                <a:spcPts val="0"/>
              </a:spcAft>
              <a:buClr>
                <a:schemeClr val="lt1"/>
              </a:buClr>
              <a:buSzPts val="1800"/>
              <a:buFont typeface="Arial"/>
              <a:buChar char="•"/>
              <a:defRPr sz="1600" b="0" i="0" u="none" strike="noStrike" cap="none">
                <a:solidFill>
                  <a:schemeClr val="lt1"/>
                </a:solidFill>
                <a:latin typeface="Calibri"/>
                <a:ea typeface="Calibri"/>
                <a:cs typeface="Calibri"/>
                <a:sym typeface="Calibri"/>
              </a:defRPr>
            </a:lvl2pPr>
            <a:lvl3pPr marL="1371600" marR="0" lvl="2" indent="-342900" algn="l" rtl="0">
              <a:lnSpc>
                <a:spcPct val="100000"/>
              </a:lnSpc>
              <a:spcBef>
                <a:spcPts val="1000"/>
              </a:spcBef>
              <a:spcAft>
                <a:spcPts val="0"/>
              </a:spcAft>
              <a:buClr>
                <a:schemeClr val="lt1"/>
              </a:buClr>
              <a:buSzPts val="1800"/>
              <a:buFont typeface="Arial"/>
              <a:buChar char="•"/>
              <a:defRPr sz="1400" b="0" i="0" u="none" strike="noStrike" cap="none">
                <a:solidFill>
                  <a:schemeClr val="lt1"/>
                </a:solidFill>
                <a:latin typeface="Calibri"/>
                <a:ea typeface="Calibri"/>
                <a:cs typeface="Calibri"/>
                <a:sym typeface="Calibri"/>
              </a:defRPr>
            </a:lvl3pPr>
            <a:lvl4pPr marL="1828800" marR="0" lvl="3"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4pPr>
            <a:lvl5pPr marL="2286000" marR="0" lvl="4"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5pPr>
            <a:lvl6pPr marL="2743200" marR="0" lvl="5"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6pPr>
            <a:lvl7pPr marL="3200400" marR="0" lvl="6"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7pPr>
            <a:lvl8pPr marL="3657600" marR="0" lvl="7"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8pPr>
            <a:lvl9pPr marL="4114800" marR="0" lvl="8" indent="-342900" algn="l" rtl="0">
              <a:lnSpc>
                <a:spcPct val="100000"/>
              </a:lnSpc>
              <a:spcBef>
                <a:spcPts val="1000"/>
              </a:spcBef>
              <a:spcAft>
                <a:spcPts val="100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9pPr>
          </a:lstStyle>
          <a:p>
            <a:pPr indent="-361950">
              <a:lnSpc>
                <a:spcPct val="120000"/>
              </a:lnSpc>
              <a:spcBef>
                <a:spcPts val="500"/>
              </a:spcBef>
              <a:buSzPts val="2100"/>
            </a:pPr>
            <a:r>
              <a:rPr lang="en-US" sz="2800" kern="0">
                <a:latin typeface="Century Gothic" panose="020B0502020202020204" pitchFamily="34" charset="0"/>
              </a:rPr>
              <a:t>Very little known how microgravity and space radiation may affect:</a:t>
            </a:r>
          </a:p>
          <a:p>
            <a:pPr marL="914400" indent="-374650">
              <a:lnSpc>
                <a:spcPct val="120000"/>
              </a:lnSpc>
              <a:buSzPts val="2300"/>
            </a:pPr>
            <a:r>
              <a:rPr lang="en-US" sz="2800" kern="0">
                <a:latin typeface="Century Gothic" panose="020B0502020202020204" pitchFamily="34" charset="0"/>
              </a:rPr>
              <a:t>Normal menstruation</a:t>
            </a:r>
          </a:p>
          <a:p>
            <a:pPr marL="914400" indent="-374650">
              <a:lnSpc>
                <a:spcPct val="120000"/>
              </a:lnSpc>
              <a:buSzPts val="2300"/>
            </a:pPr>
            <a:r>
              <a:rPr lang="en-US" sz="2800" kern="0">
                <a:latin typeface="Century Gothic" panose="020B0502020202020204" pitchFamily="34" charset="0"/>
              </a:rPr>
              <a:t>Fertility</a:t>
            </a:r>
          </a:p>
          <a:p>
            <a:pPr marL="914400" indent="-374650">
              <a:lnSpc>
                <a:spcPct val="120000"/>
              </a:lnSpc>
              <a:buSzPts val="2300"/>
            </a:pPr>
            <a:r>
              <a:rPr lang="en-US" sz="2800" kern="0">
                <a:latin typeface="Century Gothic" panose="020B0502020202020204" pitchFamily="34" charset="0"/>
              </a:rPr>
              <a:t>Gynecologic pathology</a:t>
            </a:r>
          </a:p>
          <a:p>
            <a:pPr indent="-374650">
              <a:lnSpc>
                <a:spcPct val="120000"/>
              </a:lnSpc>
              <a:buSzPts val="2300"/>
            </a:pPr>
            <a:r>
              <a:rPr lang="en-US" sz="2800" kern="0">
                <a:latin typeface="Century Gothic" panose="020B0502020202020204" pitchFamily="34" charset="0"/>
              </a:rPr>
              <a:t>Terrestrial analogs</a:t>
            </a:r>
          </a:p>
          <a:p>
            <a:pPr marL="914400" indent="-374650">
              <a:lnSpc>
                <a:spcPct val="120000"/>
              </a:lnSpc>
              <a:buSzPts val="2300"/>
            </a:pPr>
            <a:r>
              <a:rPr lang="en-US" sz="2800" kern="0">
                <a:latin typeface="Century Gothic" panose="020B0502020202020204" pitchFamily="34" charset="0"/>
              </a:rPr>
              <a:t>Bed rest studies did not alter menstruation</a:t>
            </a:r>
          </a:p>
          <a:p>
            <a:pPr marL="914400" indent="-374650">
              <a:lnSpc>
                <a:spcPct val="120000"/>
              </a:lnSpc>
              <a:buSzPts val="2300"/>
            </a:pPr>
            <a:r>
              <a:rPr lang="en-US" sz="2800" kern="0">
                <a:latin typeface="Century Gothic" panose="020B0502020202020204" pitchFamily="34" charset="0"/>
              </a:rPr>
              <a:t>HLU in rodents altered estrous cycling</a:t>
            </a:r>
          </a:p>
          <a:p>
            <a:pPr indent="-374650">
              <a:lnSpc>
                <a:spcPct val="120000"/>
              </a:lnSpc>
              <a:buSzPts val="2300"/>
            </a:pPr>
            <a:r>
              <a:rPr lang="en-US" sz="2800" kern="0">
                <a:latin typeface="Century Gothic" panose="020B0502020202020204" pitchFamily="34" charset="0"/>
              </a:rPr>
              <a:t>Gynecologic outcomes have not been well-documented historically</a:t>
            </a:r>
          </a:p>
          <a:p>
            <a:pPr marL="914400" indent="-374650">
              <a:lnSpc>
                <a:spcPct val="120000"/>
              </a:lnSpc>
              <a:buSzPts val="2300"/>
            </a:pPr>
            <a:r>
              <a:rPr lang="en-US" sz="2800" kern="0">
                <a:latin typeface="Century Gothic" panose="020B0502020202020204" pitchFamily="34" charset="0"/>
              </a:rPr>
              <a:t>AUB</a:t>
            </a:r>
          </a:p>
          <a:p>
            <a:pPr marL="914400" indent="-374650">
              <a:lnSpc>
                <a:spcPct val="120000"/>
              </a:lnSpc>
              <a:buSzPts val="2300"/>
            </a:pPr>
            <a:r>
              <a:rPr lang="en-US" sz="2800" kern="0">
                <a:latin typeface="Century Gothic" panose="020B0502020202020204" pitchFamily="34" charset="0"/>
              </a:rPr>
              <a:t>Anemia</a:t>
            </a:r>
          </a:p>
          <a:p>
            <a:pPr marL="914400" indent="-374650">
              <a:lnSpc>
                <a:spcPct val="120000"/>
              </a:lnSpc>
              <a:buSzPts val="2300"/>
            </a:pPr>
            <a:r>
              <a:rPr lang="en-US" sz="2800" kern="0">
                <a:latin typeface="Century Gothic" panose="020B0502020202020204" pitchFamily="34" charset="0"/>
              </a:rPr>
              <a:t>BMD</a:t>
            </a:r>
          </a:p>
          <a:p>
            <a:pPr marL="914400" indent="-374650">
              <a:lnSpc>
                <a:spcPct val="120000"/>
              </a:lnSpc>
              <a:buSzPts val="2300"/>
            </a:pPr>
            <a:r>
              <a:rPr lang="en-US" sz="2800" kern="0">
                <a:latin typeface="Century Gothic" panose="020B0502020202020204" pitchFamily="34" charset="0"/>
              </a:rPr>
              <a:t>VTE</a:t>
            </a:r>
          </a:p>
          <a:p>
            <a:pPr marL="914400" indent="-374650">
              <a:lnSpc>
                <a:spcPct val="120000"/>
              </a:lnSpc>
              <a:buSzPts val="2300"/>
            </a:pPr>
            <a:r>
              <a:rPr lang="en-US" sz="2800" kern="0">
                <a:latin typeface="Century Gothic" panose="020B0502020202020204" pitchFamily="34" charset="0"/>
              </a:rPr>
              <a:t>Ovarian cyst production/torsion</a:t>
            </a:r>
          </a:p>
          <a:p>
            <a:pPr marL="914400" indent="-374650">
              <a:lnSpc>
                <a:spcPct val="120000"/>
              </a:lnSpc>
              <a:buSzPts val="2300"/>
            </a:pPr>
            <a:r>
              <a:rPr lang="en-US" sz="2800" kern="0">
                <a:latin typeface="Century Gothic" panose="020B0502020202020204" pitchFamily="34" charset="0"/>
              </a:rPr>
              <a:t>Cancer risk</a:t>
            </a:r>
          </a:p>
          <a:p>
            <a:pPr indent="-374650">
              <a:lnSpc>
                <a:spcPct val="120000"/>
              </a:lnSpc>
              <a:buSzPts val="2300"/>
            </a:pPr>
            <a:r>
              <a:rPr lang="en-US" sz="2800" kern="0">
                <a:latin typeface="Century Gothic" panose="020B0502020202020204" pitchFamily="34" charset="0"/>
              </a:rPr>
              <a:t>Further, we do not know how hormonal modalities during spaceflight affect alter these risks</a:t>
            </a:r>
            <a:endParaRPr lang="en-US" sz="2800" kern="0" dirty="0">
              <a:latin typeface="Century Gothic" panose="020B0502020202020204" pitchFamily="34" charset="0"/>
            </a:endParaRPr>
          </a:p>
        </p:txBody>
      </p:sp>
    </p:spTree>
    <p:extLst>
      <p:ext uri="{BB962C8B-B14F-4D97-AF65-F5344CB8AC3E}">
        <p14:creationId xmlns:p14="http://schemas.microsoft.com/office/powerpoint/2010/main" val="3289891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829A6A-FA56-41CC-BD15-48D72287E5ED}"/>
              </a:ext>
            </a:extLst>
          </p:cNvPr>
          <p:cNvSpPr>
            <a:spLocks noGrp="1"/>
          </p:cNvSpPr>
          <p:nvPr>
            <p:ph type="title"/>
          </p:nvPr>
        </p:nvSpPr>
        <p:spPr/>
        <p:txBody>
          <a:bodyPr/>
          <a:lstStyle/>
          <a:p>
            <a:r>
              <a:rPr lang="en-US" sz="4400" b="0" dirty="0">
                <a:solidFill>
                  <a:srgbClr val="FFFFFF"/>
                </a:solidFill>
                <a:latin typeface="Century Gothic"/>
                <a:ea typeface="Century Gothic"/>
                <a:cs typeface="Century Gothic"/>
                <a:sym typeface="Century Gothic"/>
              </a:rPr>
              <a:t>ABNORMAL UTERINE BLEEDING</a:t>
            </a:r>
            <a:endParaRPr lang="en-US" dirty="0"/>
          </a:p>
        </p:txBody>
      </p:sp>
      <p:sp>
        <p:nvSpPr>
          <p:cNvPr id="4" name="Google Shape;566;p52">
            <a:extLst>
              <a:ext uri="{FF2B5EF4-FFF2-40B4-BE49-F238E27FC236}">
                <a16:creationId xmlns:a16="http://schemas.microsoft.com/office/drawing/2014/main" id="{EB70C201-3F76-4ECC-80A1-A3BCF7159AB2}"/>
              </a:ext>
            </a:extLst>
          </p:cNvPr>
          <p:cNvSpPr txBox="1">
            <a:spLocks/>
          </p:cNvSpPr>
          <p:nvPr/>
        </p:nvSpPr>
        <p:spPr>
          <a:xfrm>
            <a:off x="646111" y="1103346"/>
            <a:ext cx="10899778" cy="533763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1pPr>
            <a:lvl2pPr marL="914400" marR="0" lvl="1" indent="-342900" algn="l" rtl="0">
              <a:lnSpc>
                <a:spcPct val="100000"/>
              </a:lnSpc>
              <a:spcBef>
                <a:spcPts val="1000"/>
              </a:spcBef>
              <a:spcAft>
                <a:spcPts val="0"/>
              </a:spcAft>
              <a:buClr>
                <a:schemeClr val="lt1"/>
              </a:buClr>
              <a:buSzPts val="1800"/>
              <a:buFont typeface="Arial"/>
              <a:buChar char="•"/>
              <a:defRPr sz="1600" b="0" i="0" u="none" strike="noStrike" cap="none">
                <a:solidFill>
                  <a:schemeClr val="lt1"/>
                </a:solidFill>
                <a:latin typeface="Calibri"/>
                <a:ea typeface="Calibri"/>
                <a:cs typeface="Calibri"/>
                <a:sym typeface="Calibri"/>
              </a:defRPr>
            </a:lvl2pPr>
            <a:lvl3pPr marL="1371600" marR="0" lvl="2" indent="-342900" algn="l" rtl="0">
              <a:lnSpc>
                <a:spcPct val="100000"/>
              </a:lnSpc>
              <a:spcBef>
                <a:spcPts val="1000"/>
              </a:spcBef>
              <a:spcAft>
                <a:spcPts val="0"/>
              </a:spcAft>
              <a:buClr>
                <a:schemeClr val="lt1"/>
              </a:buClr>
              <a:buSzPts val="1800"/>
              <a:buFont typeface="Arial"/>
              <a:buChar char="•"/>
              <a:defRPr sz="1400" b="0" i="0" u="none" strike="noStrike" cap="none">
                <a:solidFill>
                  <a:schemeClr val="lt1"/>
                </a:solidFill>
                <a:latin typeface="Calibri"/>
                <a:ea typeface="Calibri"/>
                <a:cs typeface="Calibri"/>
                <a:sym typeface="Calibri"/>
              </a:defRPr>
            </a:lvl3pPr>
            <a:lvl4pPr marL="1828800" marR="0" lvl="3"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4pPr>
            <a:lvl5pPr marL="2286000" marR="0" lvl="4"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5pPr>
            <a:lvl6pPr marL="2743200" marR="0" lvl="5"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6pPr>
            <a:lvl7pPr marL="3200400" marR="0" lvl="6"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7pPr>
            <a:lvl8pPr marL="3657600" marR="0" lvl="7"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8pPr>
            <a:lvl9pPr marL="4114800" marR="0" lvl="8" indent="-342900" algn="l" rtl="0">
              <a:lnSpc>
                <a:spcPct val="100000"/>
              </a:lnSpc>
              <a:spcBef>
                <a:spcPts val="1000"/>
              </a:spcBef>
              <a:spcAft>
                <a:spcPts val="100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600" b="0" i="0" u="none" strike="noStrike" kern="0" cap="none" spc="0" normalizeH="0" baseline="0" noProof="0">
                <a:ln>
                  <a:noFill/>
                </a:ln>
                <a:solidFill>
                  <a:srgbClr val="477BD1"/>
                </a:solidFill>
                <a:effectLst/>
                <a:uLnTx/>
                <a:uFillTx/>
                <a:latin typeface="Century Gothic"/>
                <a:ea typeface="Century Gothic"/>
                <a:cs typeface="Century Gothic"/>
                <a:sym typeface="Century Gothic"/>
              </a:rPr>
              <a:t>BACKGROUND</a:t>
            </a:r>
            <a:endParaRPr kumimoji="0" lang="en-US" sz="1800" b="0" i="0" u="none" strike="noStrike" kern="0" cap="none" spc="0" normalizeH="0" baseline="0" noProof="0">
              <a:ln>
                <a:noFill/>
              </a:ln>
              <a:solidFill>
                <a:srgbClr val="FFFFFF"/>
              </a:solidFill>
              <a:effectLst/>
              <a:uLnTx/>
              <a:uFillTx/>
              <a:latin typeface="Calibri"/>
              <a:cs typeface="Calibri"/>
              <a:sym typeface="Calibri"/>
            </a:endParaRPr>
          </a:p>
          <a:p>
            <a:pPr marL="285750" marR="0" lvl="0" indent="-285750" algn="l" defTabSz="914400" rtl="0" eaLnBrk="1" fontAlgn="auto" latinLnBrk="0" hangingPunct="1">
              <a:lnSpc>
                <a:spcPct val="100000"/>
              </a:lnSpc>
              <a:spcBef>
                <a:spcPts val="1000"/>
              </a:spcBef>
              <a:spcAft>
                <a:spcPts val="0"/>
              </a:spcAft>
              <a:buClr>
                <a:srgbClr val="FFFFFF"/>
              </a:buClr>
              <a:buSzPts val="3600"/>
              <a:buFont typeface="Arial"/>
              <a:buChar char="•"/>
              <a:tabLst/>
              <a:defRPr/>
            </a:pPr>
            <a:r>
              <a:rPr kumimoji="0" lang="en-US" sz="36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Affects 14%-25% of reproductive-aged women in the US</a:t>
            </a:r>
            <a:endParaRPr kumimoji="0" lang="en-US" sz="1800" b="0" i="0" u="none" strike="noStrike" kern="0" cap="none" spc="0" normalizeH="0" baseline="0" noProof="0">
              <a:ln>
                <a:noFill/>
              </a:ln>
              <a:solidFill>
                <a:srgbClr val="FFFFFF"/>
              </a:solidFill>
              <a:effectLst/>
              <a:uLnTx/>
              <a:uFillTx/>
              <a:latin typeface="Calibri"/>
              <a:cs typeface="Calibri"/>
              <a:sym typeface="Calibri"/>
            </a:endParaRPr>
          </a:p>
          <a:p>
            <a:pPr marL="285750" marR="0" lvl="0" indent="-285750" algn="l" defTabSz="914400" rtl="0" eaLnBrk="1" fontAlgn="auto" latinLnBrk="0" hangingPunct="1">
              <a:lnSpc>
                <a:spcPct val="100000"/>
              </a:lnSpc>
              <a:spcBef>
                <a:spcPts val="1000"/>
              </a:spcBef>
              <a:spcAft>
                <a:spcPts val="0"/>
              </a:spcAft>
              <a:buClr>
                <a:srgbClr val="FFFFFF"/>
              </a:buClr>
              <a:buSzPts val="3600"/>
              <a:buFont typeface="Arial"/>
              <a:buChar char="•"/>
              <a:tabLst/>
              <a:defRPr/>
            </a:pPr>
            <a:r>
              <a:rPr kumimoji="0" lang="en-US" sz="3600" b="0" i="0" u="none" strike="noStrike" kern="0" cap="none" spc="0" normalizeH="0" baseline="0" noProof="0">
                <a:ln>
                  <a:noFill/>
                </a:ln>
                <a:solidFill>
                  <a:srgbClr val="FFFFFF"/>
                </a:solidFill>
                <a:effectLst/>
                <a:uLnTx/>
                <a:uFillTx/>
                <a:latin typeface="Century Gothic" panose="020B0502020202020204" pitchFamily="34" charset="0"/>
                <a:ea typeface="Century Gothic"/>
                <a:cs typeface="Century Gothic"/>
                <a:sym typeface="Century Gothic"/>
              </a:rPr>
              <a:t>Etiology can be structural and nonstructural</a:t>
            </a:r>
            <a:endParaRPr kumimoji="0" lang="en-US" sz="3600" b="0" i="0" u="none" strike="noStrike" kern="0" cap="none" spc="0" normalizeH="0" baseline="0" noProof="0">
              <a:ln>
                <a:noFill/>
              </a:ln>
              <a:solidFill>
                <a:srgbClr val="FFFFFF"/>
              </a:solidFill>
              <a:effectLst/>
              <a:uLnTx/>
              <a:uFillTx/>
              <a:latin typeface="Century Gothic" panose="020B0502020202020204" pitchFamily="34" charset="0"/>
              <a:cs typeface="Calibri"/>
              <a:sym typeface="Calibri"/>
            </a:endParaRPr>
          </a:p>
          <a:p>
            <a:pPr marL="742950" marR="0" lvl="1" indent="-285750" algn="l" defTabSz="914400" rtl="0" eaLnBrk="1" fontAlgn="auto" latinLnBrk="0" hangingPunct="1">
              <a:lnSpc>
                <a:spcPct val="100000"/>
              </a:lnSpc>
              <a:spcBef>
                <a:spcPts val="1000"/>
              </a:spcBef>
              <a:spcAft>
                <a:spcPts val="0"/>
              </a:spcAft>
              <a:buClr>
                <a:srgbClr val="FFFFFF"/>
              </a:buClr>
              <a:buSzPts val="3200"/>
              <a:buFont typeface="Arial"/>
              <a:buChar char="•"/>
              <a:tabLst/>
              <a:defRPr/>
            </a:pPr>
            <a:r>
              <a:rPr kumimoji="0" lang="en-US" sz="3200" b="0" i="0" u="none" strike="noStrike" kern="0" cap="none" spc="0" normalizeH="0" baseline="0" noProof="0">
                <a:ln>
                  <a:noFill/>
                </a:ln>
                <a:solidFill>
                  <a:srgbClr val="C00000"/>
                </a:solidFill>
                <a:effectLst/>
                <a:uLnTx/>
                <a:uFillTx/>
                <a:latin typeface="Century Gothic"/>
                <a:ea typeface="Century Gothic"/>
                <a:cs typeface="Century Gothic"/>
                <a:sym typeface="Century Gothic"/>
              </a:rPr>
              <a:t>PALM</a:t>
            </a:r>
            <a:r>
              <a:rPr kumimoji="0" lang="en-US" sz="32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 polyps, adenomyosis, leiomyomas, malignancy/neoplasia</a:t>
            </a:r>
            <a:endParaRPr kumimoji="0" lang="en-US" sz="1600" b="0" i="0" u="none" strike="noStrike" kern="0" cap="none" spc="0" normalizeH="0" baseline="0" noProof="0">
              <a:ln>
                <a:noFill/>
              </a:ln>
              <a:solidFill>
                <a:srgbClr val="FFFFFF"/>
              </a:solidFill>
              <a:effectLst/>
              <a:uLnTx/>
              <a:uFillTx/>
              <a:latin typeface="Calibri"/>
              <a:cs typeface="Calibri"/>
              <a:sym typeface="Calibri"/>
            </a:endParaRPr>
          </a:p>
          <a:p>
            <a:pPr marL="742950" marR="0" lvl="1" indent="-285750" algn="l" defTabSz="914400" rtl="0" eaLnBrk="1" fontAlgn="auto" latinLnBrk="0" hangingPunct="1">
              <a:lnSpc>
                <a:spcPct val="100000"/>
              </a:lnSpc>
              <a:spcBef>
                <a:spcPts val="1000"/>
              </a:spcBef>
              <a:spcAft>
                <a:spcPts val="0"/>
              </a:spcAft>
              <a:buClr>
                <a:srgbClr val="FFFFFF"/>
              </a:buClr>
              <a:buSzPts val="3200"/>
              <a:buFont typeface="Arial"/>
              <a:buChar char="•"/>
              <a:tabLst/>
              <a:defRPr/>
            </a:pPr>
            <a:r>
              <a:rPr kumimoji="0" lang="en-US" sz="3200" b="0" i="0" u="none" strike="noStrike" kern="0" cap="none" spc="0" normalizeH="0" baseline="0" noProof="0">
                <a:ln>
                  <a:noFill/>
                </a:ln>
                <a:solidFill>
                  <a:srgbClr val="C00000"/>
                </a:solidFill>
                <a:effectLst/>
                <a:uLnTx/>
                <a:uFillTx/>
                <a:latin typeface="Century Gothic"/>
                <a:ea typeface="Century Gothic"/>
                <a:cs typeface="Century Gothic"/>
                <a:sym typeface="Century Gothic"/>
              </a:rPr>
              <a:t>COEIN</a:t>
            </a:r>
            <a:r>
              <a:rPr kumimoji="0" lang="en-US" sz="32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 coagulopathy, ovulatory dysfunction, </a:t>
            </a:r>
            <a:r>
              <a:rPr kumimoji="0" lang="en-US" sz="3200" b="0" i="1" u="none" strike="noStrike" kern="0" cap="none" spc="0" normalizeH="0" baseline="0" noProof="0">
                <a:ln>
                  <a:noFill/>
                </a:ln>
                <a:solidFill>
                  <a:srgbClr val="FFFFFF"/>
                </a:solidFill>
                <a:effectLst/>
                <a:uLnTx/>
                <a:uFillTx/>
                <a:latin typeface="Century Gothic"/>
                <a:ea typeface="Century Gothic"/>
                <a:cs typeface="Century Gothic"/>
                <a:sym typeface="Century Gothic"/>
              </a:rPr>
              <a:t>endometrial disorders, iatrogenic, not otherwise classified</a:t>
            </a:r>
            <a:endParaRPr kumimoji="0" lang="en-US" sz="1600" b="0" i="0" u="none" strike="noStrike" kern="0" cap="none" spc="0" normalizeH="0" baseline="0" noProof="0" dirty="0">
              <a:ln>
                <a:noFill/>
              </a:ln>
              <a:solidFill>
                <a:srgbClr val="FFFFFF"/>
              </a:solidFill>
              <a:effectLst/>
              <a:uLnTx/>
              <a:uFillTx/>
              <a:latin typeface="Calibri"/>
              <a:cs typeface="Calibri"/>
              <a:sym typeface="Calibri"/>
            </a:endParaRPr>
          </a:p>
        </p:txBody>
      </p:sp>
    </p:spTree>
    <p:extLst>
      <p:ext uri="{BB962C8B-B14F-4D97-AF65-F5344CB8AC3E}">
        <p14:creationId xmlns:p14="http://schemas.microsoft.com/office/powerpoint/2010/main" val="494334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829A6A-FA56-41CC-BD15-48D72287E5ED}"/>
              </a:ext>
            </a:extLst>
          </p:cNvPr>
          <p:cNvSpPr>
            <a:spLocks noGrp="1"/>
          </p:cNvSpPr>
          <p:nvPr>
            <p:ph type="title"/>
          </p:nvPr>
        </p:nvSpPr>
        <p:spPr/>
        <p:txBody>
          <a:bodyPr/>
          <a:lstStyle/>
          <a:p>
            <a:r>
              <a:rPr lang="en-US" sz="4400" b="0" dirty="0">
                <a:solidFill>
                  <a:srgbClr val="FFFFFF"/>
                </a:solidFill>
                <a:latin typeface="Century Gothic"/>
                <a:ea typeface="Century Gothic"/>
                <a:cs typeface="Century Gothic"/>
                <a:sym typeface="Century Gothic"/>
              </a:rPr>
              <a:t>ABNORMAL UTERINE BLEEDING</a:t>
            </a:r>
            <a:endParaRPr lang="en-US" dirty="0"/>
          </a:p>
        </p:txBody>
      </p:sp>
      <p:sp>
        <p:nvSpPr>
          <p:cNvPr id="5" name="Google Shape;573;p53">
            <a:extLst>
              <a:ext uri="{FF2B5EF4-FFF2-40B4-BE49-F238E27FC236}">
                <a16:creationId xmlns:a16="http://schemas.microsoft.com/office/drawing/2014/main" id="{7B6A6E8E-93DD-4EDB-A523-29AECA51D3B8}"/>
              </a:ext>
            </a:extLst>
          </p:cNvPr>
          <p:cNvSpPr txBox="1">
            <a:spLocks/>
          </p:cNvSpPr>
          <p:nvPr/>
        </p:nvSpPr>
        <p:spPr>
          <a:xfrm>
            <a:off x="646111" y="1091682"/>
            <a:ext cx="10899778" cy="5386616"/>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1pPr>
            <a:lvl2pPr marL="914400" marR="0" lvl="1" indent="-342900" algn="l" rtl="0">
              <a:lnSpc>
                <a:spcPct val="100000"/>
              </a:lnSpc>
              <a:spcBef>
                <a:spcPts val="1000"/>
              </a:spcBef>
              <a:spcAft>
                <a:spcPts val="0"/>
              </a:spcAft>
              <a:buClr>
                <a:schemeClr val="lt1"/>
              </a:buClr>
              <a:buSzPts val="1800"/>
              <a:buFont typeface="Arial"/>
              <a:buChar char="•"/>
              <a:defRPr sz="1600" b="0" i="0" u="none" strike="noStrike" cap="none">
                <a:solidFill>
                  <a:schemeClr val="lt1"/>
                </a:solidFill>
                <a:latin typeface="Calibri"/>
                <a:ea typeface="Calibri"/>
                <a:cs typeface="Calibri"/>
                <a:sym typeface="Calibri"/>
              </a:defRPr>
            </a:lvl2pPr>
            <a:lvl3pPr marL="1371600" marR="0" lvl="2" indent="-342900" algn="l" rtl="0">
              <a:lnSpc>
                <a:spcPct val="100000"/>
              </a:lnSpc>
              <a:spcBef>
                <a:spcPts val="1000"/>
              </a:spcBef>
              <a:spcAft>
                <a:spcPts val="0"/>
              </a:spcAft>
              <a:buClr>
                <a:schemeClr val="lt1"/>
              </a:buClr>
              <a:buSzPts val="1800"/>
              <a:buFont typeface="Arial"/>
              <a:buChar char="•"/>
              <a:defRPr sz="1400" b="0" i="0" u="none" strike="noStrike" cap="none">
                <a:solidFill>
                  <a:schemeClr val="lt1"/>
                </a:solidFill>
                <a:latin typeface="Calibri"/>
                <a:ea typeface="Calibri"/>
                <a:cs typeface="Calibri"/>
                <a:sym typeface="Calibri"/>
              </a:defRPr>
            </a:lvl3pPr>
            <a:lvl4pPr marL="1828800" marR="0" lvl="3"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4pPr>
            <a:lvl5pPr marL="2286000" marR="0" lvl="4"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5pPr>
            <a:lvl6pPr marL="2743200" marR="0" lvl="5"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6pPr>
            <a:lvl7pPr marL="3200400" marR="0" lvl="6"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7pPr>
            <a:lvl8pPr marL="3657600" marR="0" lvl="7"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8pPr>
            <a:lvl9pPr marL="4114800" marR="0" lvl="8" indent="-342900" algn="l" rtl="0">
              <a:lnSpc>
                <a:spcPct val="100000"/>
              </a:lnSpc>
              <a:spcBef>
                <a:spcPts val="1000"/>
              </a:spcBef>
              <a:spcAft>
                <a:spcPts val="100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600" b="0" i="0" u="none" strike="noStrike" kern="0" cap="none" spc="0" normalizeH="0" baseline="0" noProof="0">
                <a:ln>
                  <a:noFill/>
                </a:ln>
                <a:solidFill>
                  <a:srgbClr val="477BD1"/>
                </a:solidFill>
                <a:effectLst/>
                <a:uLnTx/>
                <a:uFillTx/>
                <a:latin typeface="Century Gothic"/>
                <a:ea typeface="Century Gothic"/>
                <a:cs typeface="Century Gothic"/>
                <a:sym typeface="Century Gothic"/>
              </a:rPr>
              <a:t>BACKGROUND</a:t>
            </a:r>
            <a:endParaRPr kumimoji="0" lang="en-US" sz="1800" b="0" i="0" u="none" strike="noStrike" kern="0" cap="none" spc="0" normalizeH="0" baseline="0" noProof="0">
              <a:ln>
                <a:noFill/>
              </a:ln>
              <a:solidFill>
                <a:srgbClr val="FFFFFF"/>
              </a:solidFill>
              <a:effectLst/>
              <a:uLnTx/>
              <a:uFillTx/>
              <a:latin typeface="Calibri"/>
              <a:cs typeface="Calibri"/>
              <a:sym typeface="Calibri"/>
            </a:endParaRPr>
          </a:p>
          <a:p>
            <a:pPr marL="285750" marR="0" lvl="0" indent="-285750" algn="l" defTabSz="914400" rtl="0" eaLnBrk="1" fontAlgn="auto" latinLnBrk="0" hangingPunct="1">
              <a:lnSpc>
                <a:spcPct val="100000"/>
              </a:lnSpc>
              <a:spcBef>
                <a:spcPts val="1000"/>
              </a:spcBef>
              <a:spcAft>
                <a:spcPts val="0"/>
              </a:spcAft>
              <a:buClr>
                <a:srgbClr val="FFFFFF"/>
              </a:buClr>
              <a:buSzPts val="3600"/>
              <a:buFont typeface="Arial"/>
              <a:buChar char="•"/>
              <a:tabLst/>
              <a:defRPr/>
            </a:pPr>
            <a:r>
              <a:rPr kumimoji="0" lang="en-US" sz="36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Unknown what % of female astronauts have experienced AUB</a:t>
            </a:r>
            <a:endParaRPr kumimoji="0" lang="en-US" sz="1800" b="0" i="0" u="none" strike="noStrike" kern="0" cap="none" spc="0" normalizeH="0" baseline="0" noProof="0">
              <a:ln>
                <a:noFill/>
              </a:ln>
              <a:solidFill>
                <a:srgbClr val="FFFFFF"/>
              </a:solidFill>
              <a:effectLst/>
              <a:uLnTx/>
              <a:uFillTx/>
              <a:latin typeface="Calibri"/>
              <a:cs typeface="Calibri"/>
              <a:sym typeface="Calibri"/>
            </a:endParaRPr>
          </a:p>
          <a:p>
            <a:pPr marL="285750" marR="0" lvl="0" indent="-285750" algn="l" defTabSz="914400" rtl="0" eaLnBrk="1" fontAlgn="auto" latinLnBrk="0" hangingPunct="1">
              <a:lnSpc>
                <a:spcPct val="100000"/>
              </a:lnSpc>
              <a:spcBef>
                <a:spcPts val="1000"/>
              </a:spcBef>
              <a:spcAft>
                <a:spcPts val="0"/>
              </a:spcAft>
              <a:buClr>
                <a:srgbClr val="FFFFFF"/>
              </a:buClr>
              <a:buSzPts val="3600"/>
              <a:buFont typeface="Arial"/>
              <a:buChar char="•"/>
              <a:tabLst/>
              <a:defRPr/>
            </a:pPr>
            <a:r>
              <a:rPr kumimoji="0" lang="en-US" sz="36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Unknown how the space environment affects AUB</a:t>
            </a:r>
            <a:endParaRPr kumimoji="0" lang="en-US" sz="1800" b="0" i="0" u="none" strike="noStrike" kern="0" cap="none" spc="0" normalizeH="0" baseline="0" noProof="0">
              <a:ln>
                <a:noFill/>
              </a:ln>
              <a:solidFill>
                <a:srgbClr val="FFFFFF"/>
              </a:solidFill>
              <a:effectLst/>
              <a:uLnTx/>
              <a:uFillTx/>
              <a:latin typeface="Calibri"/>
              <a:cs typeface="Calibri"/>
              <a:sym typeface="Calibri"/>
            </a:endParaRPr>
          </a:p>
          <a:p>
            <a:pPr marL="742950" marR="0" lvl="1" indent="-285750" algn="l" defTabSz="914400" rtl="0" eaLnBrk="1" fontAlgn="auto" latinLnBrk="0" hangingPunct="1">
              <a:lnSpc>
                <a:spcPct val="100000"/>
              </a:lnSpc>
              <a:spcBef>
                <a:spcPts val="1000"/>
              </a:spcBef>
              <a:spcAft>
                <a:spcPts val="0"/>
              </a:spcAft>
              <a:buClr>
                <a:srgbClr val="FFFFFF"/>
              </a:buClr>
              <a:buSzPts val="3200"/>
              <a:buFont typeface="Arial"/>
              <a:buChar char="•"/>
              <a:tabLst/>
              <a:defRPr/>
            </a:pPr>
            <a:r>
              <a:rPr kumimoji="0" lang="en-US" sz="32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Simulated microgravity (hind-limb unloading) can affect estrous cycling in mice</a:t>
            </a:r>
            <a:endParaRPr kumimoji="0" lang="en-US" sz="1600" b="0" i="0" u="none" strike="noStrike" kern="0" cap="none" spc="0" normalizeH="0" baseline="0" noProof="0">
              <a:ln>
                <a:noFill/>
              </a:ln>
              <a:solidFill>
                <a:srgbClr val="FFFFFF"/>
              </a:solidFill>
              <a:effectLst/>
              <a:uLnTx/>
              <a:uFillTx/>
              <a:latin typeface="Calibri"/>
              <a:cs typeface="Calibri"/>
              <a:sym typeface="Calibri"/>
            </a:endParaRPr>
          </a:p>
          <a:p>
            <a:pPr marL="742950" marR="0" lvl="1" indent="-285750" algn="l" defTabSz="914400" rtl="0" eaLnBrk="1" fontAlgn="auto" latinLnBrk="0" hangingPunct="1">
              <a:lnSpc>
                <a:spcPct val="100000"/>
              </a:lnSpc>
              <a:spcBef>
                <a:spcPts val="1000"/>
              </a:spcBef>
              <a:spcAft>
                <a:spcPts val="0"/>
              </a:spcAft>
              <a:buClr>
                <a:srgbClr val="FFFFFF"/>
              </a:buClr>
              <a:buSzPts val="3200"/>
              <a:buFont typeface="Arial"/>
              <a:buChar char="•"/>
              <a:tabLst/>
              <a:defRPr/>
            </a:pPr>
            <a:r>
              <a:rPr kumimoji="0" lang="en-US" sz="32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Bed rest studies have not affected the menstrual cycle</a:t>
            </a:r>
            <a:endParaRPr kumimoji="0" lang="en-US" sz="1600" b="0" i="0" u="none" strike="noStrike" kern="0" cap="none" spc="0" normalizeH="0" baseline="0" noProof="0" dirty="0">
              <a:ln>
                <a:noFill/>
              </a:ln>
              <a:solidFill>
                <a:srgbClr val="FFFFFF"/>
              </a:solidFill>
              <a:effectLst/>
              <a:uLnTx/>
              <a:uFillTx/>
              <a:latin typeface="Calibri"/>
              <a:cs typeface="Calibri"/>
              <a:sym typeface="Calibri"/>
            </a:endParaRPr>
          </a:p>
        </p:txBody>
      </p:sp>
    </p:spTree>
    <p:extLst>
      <p:ext uri="{BB962C8B-B14F-4D97-AF65-F5344CB8AC3E}">
        <p14:creationId xmlns:p14="http://schemas.microsoft.com/office/powerpoint/2010/main" val="3511119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829A6A-FA56-41CC-BD15-48D72287E5ED}"/>
              </a:ext>
            </a:extLst>
          </p:cNvPr>
          <p:cNvSpPr>
            <a:spLocks noGrp="1"/>
          </p:cNvSpPr>
          <p:nvPr>
            <p:ph type="title"/>
          </p:nvPr>
        </p:nvSpPr>
        <p:spPr/>
        <p:txBody>
          <a:bodyPr/>
          <a:lstStyle/>
          <a:p>
            <a:r>
              <a:rPr lang="en-US" sz="4400" b="0" dirty="0">
                <a:solidFill>
                  <a:srgbClr val="FFFFFF"/>
                </a:solidFill>
                <a:latin typeface="Century Gothic"/>
                <a:ea typeface="Century Gothic"/>
                <a:cs typeface="Century Gothic"/>
                <a:sym typeface="Century Gothic"/>
              </a:rPr>
              <a:t>ABNORMAL UTERINE BLEEDING</a:t>
            </a:r>
            <a:endParaRPr lang="en-US" dirty="0"/>
          </a:p>
        </p:txBody>
      </p:sp>
      <p:sp>
        <p:nvSpPr>
          <p:cNvPr id="4" name="Google Shape;580;p54">
            <a:extLst>
              <a:ext uri="{FF2B5EF4-FFF2-40B4-BE49-F238E27FC236}">
                <a16:creationId xmlns:a16="http://schemas.microsoft.com/office/drawing/2014/main" id="{18DBBB47-122C-4C32-BA7F-F82D6FBA61A0}"/>
              </a:ext>
            </a:extLst>
          </p:cNvPr>
          <p:cNvSpPr txBox="1">
            <a:spLocks/>
          </p:cNvSpPr>
          <p:nvPr/>
        </p:nvSpPr>
        <p:spPr>
          <a:xfrm>
            <a:off x="706410" y="559836"/>
            <a:ext cx="11143118" cy="4940559"/>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1pPr>
            <a:lvl2pPr marL="914400" marR="0" lvl="1" indent="-342900" algn="l" rtl="0">
              <a:lnSpc>
                <a:spcPct val="100000"/>
              </a:lnSpc>
              <a:spcBef>
                <a:spcPts val="1000"/>
              </a:spcBef>
              <a:spcAft>
                <a:spcPts val="0"/>
              </a:spcAft>
              <a:buClr>
                <a:schemeClr val="lt1"/>
              </a:buClr>
              <a:buSzPts val="1800"/>
              <a:buFont typeface="Arial"/>
              <a:buChar char="•"/>
              <a:defRPr sz="1600" b="0" i="0" u="none" strike="noStrike" cap="none">
                <a:solidFill>
                  <a:schemeClr val="lt1"/>
                </a:solidFill>
                <a:latin typeface="Calibri"/>
                <a:ea typeface="Calibri"/>
                <a:cs typeface="Calibri"/>
                <a:sym typeface="Calibri"/>
              </a:defRPr>
            </a:lvl2pPr>
            <a:lvl3pPr marL="1371600" marR="0" lvl="2" indent="-342900" algn="l" rtl="0">
              <a:lnSpc>
                <a:spcPct val="100000"/>
              </a:lnSpc>
              <a:spcBef>
                <a:spcPts val="1000"/>
              </a:spcBef>
              <a:spcAft>
                <a:spcPts val="0"/>
              </a:spcAft>
              <a:buClr>
                <a:schemeClr val="lt1"/>
              </a:buClr>
              <a:buSzPts val="1800"/>
              <a:buFont typeface="Arial"/>
              <a:buChar char="•"/>
              <a:defRPr sz="1400" b="0" i="0" u="none" strike="noStrike" cap="none">
                <a:solidFill>
                  <a:schemeClr val="lt1"/>
                </a:solidFill>
                <a:latin typeface="Calibri"/>
                <a:ea typeface="Calibri"/>
                <a:cs typeface="Calibri"/>
                <a:sym typeface="Calibri"/>
              </a:defRPr>
            </a:lvl3pPr>
            <a:lvl4pPr marL="1828800" marR="0" lvl="3"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4pPr>
            <a:lvl5pPr marL="2286000" marR="0" lvl="4"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5pPr>
            <a:lvl6pPr marL="2743200" marR="0" lvl="5"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6pPr>
            <a:lvl7pPr marL="3200400" marR="0" lvl="6"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7pPr>
            <a:lvl8pPr marL="3657600" marR="0" lvl="7"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8pPr>
            <a:lvl9pPr marL="4114800" marR="0" lvl="8" indent="-342900" algn="l" rtl="0">
              <a:lnSpc>
                <a:spcPct val="100000"/>
              </a:lnSpc>
              <a:spcBef>
                <a:spcPts val="1000"/>
              </a:spcBef>
              <a:spcAft>
                <a:spcPts val="100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FFFFFF"/>
              </a:buClr>
              <a:buSzPts val="3200"/>
              <a:buFont typeface="Arial"/>
              <a:buNone/>
              <a:tabLst/>
              <a:defRPr/>
            </a:pPr>
            <a:r>
              <a:rPr kumimoji="0" lang="en-US" sz="3600" b="0" i="0" u="none" strike="noStrike" kern="0" cap="none" spc="0" normalizeH="0" baseline="0" noProof="0">
                <a:ln>
                  <a:noFill/>
                </a:ln>
                <a:solidFill>
                  <a:srgbClr val="477BD1"/>
                </a:solidFill>
                <a:effectLst/>
                <a:uLnTx/>
                <a:uFillTx/>
                <a:latin typeface="Century Gothic"/>
                <a:ea typeface="Century Gothic"/>
                <a:cs typeface="Century Gothic"/>
                <a:sym typeface="Century Gothic"/>
              </a:rPr>
              <a:t>PREFLIGHT CONSIDERATION </a:t>
            </a:r>
            <a:r>
              <a:rPr kumimoji="0" lang="en-US" sz="36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 </a:t>
            </a:r>
            <a:r>
              <a:rPr kumimoji="0" lang="en-US" sz="3600" b="0" i="0" u="none" strike="noStrike" kern="0" cap="none" spc="0" normalizeH="0" baseline="0" noProof="0">
                <a:ln>
                  <a:noFill/>
                </a:ln>
                <a:solidFill>
                  <a:srgbClr val="C00000"/>
                </a:solidFill>
                <a:effectLst/>
                <a:uLnTx/>
                <a:uFillTx/>
                <a:latin typeface="Century Gothic"/>
                <a:ea typeface="Century Gothic"/>
                <a:cs typeface="Century Gothic"/>
                <a:sym typeface="Century Gothic"/>
              </a:rPr>
              <a:t>STRUCTURAL</a:t>
            </a:r>
            <a:endParaRPr kumimoji="0" lang="en-US" sz="2000" b="0" i="0" u="none" strike="noStrike" kern="0" cap="none" spc="0" normalizeH="0" baseline="0" noProof="0">
              <a:ln>
                <a:noFill/>
              </a:ln>
              <a:solidFill>
                <a:srgbClr val="FFFFFF"/>
              </a:solidFill>
              <a:effectLst/>
              <a:uLnTx/>
              <a:uFillTx/>
              <a:latin typeface="Calibri"/>
              <a:cs typeface="Calibri"/>
              <a:sym typeface="Calibri"/>
            </a:endParaRPr>
          </a:p>
          <a:p>
            <a:pPr marL="285750" marR="0" lvl="0" indent="-285750" algn="l" defTabSz="914400" rtl="0" eaLnBrk="1" fontAlgn="auto" latinLnBrk="0" hangingPunct="1">
              <a:lnSpc>
                <a:spcPct val="100000"/>
              </a:lnSpc>
              <a:spcBef>
                <a:spcPts val="1000"/>
              </a:spcBef>
              <a:spcAft>
                <a:spcPts val="0"/>
              </a:spcAft>
              <a:buClr>
                <a:srgbClr val="FFFFFF"/>
              </a:buClr>
              <a:buSzPts val="3200"/>
              <a:buFont typeface="Arial"/>
              <a:buChar char="•"/>
              <a:tabLst/>
              <a:defRPr/>
            </a:pPr>
            <a:r>
              <a:rPr kumimoji="0" lang="en-US" sz="36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Preflight TVUS (transvaginal US) recommended for all female astronauts</a:t>
            </a:r>
            <a:endParaRPr kumimoji="0" lang="en-US" sz="2000" b="0" i="0" u="none" strike="noStrike" kern="0" cap="none" spc="0" normalizeH="0" baseline="0" noProof="0">
              <a:ln>
                <a:noFill/>
              </a:ln>
              <a:solidFill>
                <a:srgbClr val="FFFFFF"/>
              </a:solidFill>
              <a:effectLst/>
              <a:uLnTx/>
              <a:uFillTx/>
              <a:latin typeface="Calibri"/>
              <a:cs typeface="Calibri"/>
              <a:sym typeface="Calibri"/>
            </a:endParaRPr>
          </a:p>
          <a:p>
            <a:pPr marL="285750" marR="0" lvl="0" indent="-285750" algn="l" defTabSz="914400" rtl="0" eaLnBrk="1" fontAlgn="auto" latinLnBrk="0" hangingPunct="1">
              <a:lnSpc>
                <a:spcPct val="100000"/>
              </a:lnSpc>
              <a:spcBef>
                <a:spcPts val="1000"/>
              </a:spcBef>
              <a:spcAft>
                <a:spcPts val="0"/>
              </a:spcAft>
              <a:buClr>
                <a:srgbClr val="FFFFFF"/>
              </a:buClr>
              <a:buSzPts val="3200"/>
              <a:buFont typeface="Arial"/>
              <a:buChar char="•"/>
              <a:tabLst/>
              <a:defRPr/>
            </a:pPr>
            <a:r>
              <a:rPr kumimoji="0" lang="en-US" sz="36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Consider diagnostic ± therapeutic hysteroscopy if any concern for endometrial or intramural pathology</a:t>
            </a:r>
            <a:endParaRPr kumimoji="0" lang="en-US" sz="2000" b="0" i="0" u="none" strike="noStrike" kern="0" cap="none" spc="0" normalizeH="0" baseline="0" noProof="0" dirty="0">
              <a:ln>
                <a:noFill/>
              </a:ln>
              <a:solidFill>
                <a:srgbClr val="FFFFFF"/>
              </a:solidFill>
              <a:effectLst/>
              <a:uLnTx/>
              <a:uFillTx/>
              <a:latin typeface="Calibri"/>
              <a:cs typeface="Calibri"/>
              <a:sym typeface="Calibri"/>
            </a:endParaRPr>
          </a:p>
        </p:txBody>
      </p:sp>
    </p:spTree>
    <p:extLst>
      <p:ext uri="{BB962C8B-B14F-4D97-AF65-F5344CB8AC3E}">
        <p14:creationId xmlns:p14="http://schemas.microsoft.com/office/powerpoint/2010/main" val="3239878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829A6A-FA56-41CC-BD15-48D72287E5ED}"/>
              </a:ext>
            </a:extLst>
          </p:cNvPr>
          <p:cNvSpPr>
            <a:spLocks noGrp="1"/>
          </p:cNvSpPr>
          <p:nvPr>
            <p:ph type="title"/>
          </p:nvPr>
        </p:nvSpPr>
        <p:spPr/>
        <p:txBody>
          <a:bodyPr/>
          <a:lstStyle/>
          <a:p>
            <a:r>
              <a:rPr lang="en-US" sz="4400" b="0" dirty="0">
                <a:solidFill>
                  <a:srgbClr val="FFFFFF"/>
                </a:solidFill>
                <a:latin typeface="Century Gothic"/>
                <a:ea typeface="Century Gothic"/>
                <a:cs typeface="Century Gothic"/>
                <a:sym typeface="Century Gothic"/>
              </a:rPr>
              <a:t>ABNORMAL UTERINE BLEEDING</a:t>
            </a:r>
            <a:endParaRPr lang="en-US" dirty="0"/>
          </a:p>
        </p:txBody>
      </p:sp>
      <p:sp>
        <p:nvSpPr>
          <p:cNvPr id="5" name="Google Shape;587;p55">
            <a:extLst>
              <a:ext uri="{FF2B5EF4-FFF2-40B4-BE49-F238E27FC236}">
                <a16:creationId xmlns:a16="http://schemas.microsoft.com/office/drawing/2014/main" id="{BE015A57-CC14-4823-A74B-0B87FF4E68C6}"/>
              </a:ext>
            </a:extLst>
          </p:cNvPr>
          <p:cNvSpPr txBox="1">
            <a:spLocks/>
          </p:cNvSpPr>
          <p:nvPr/>
        </p:nvSpPr>
        <p:spPr>
          <a:xfrm>
            <a:off x="646111" y="974706"/>
            <a:ext cx="10899778" cy="5652882"/>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1pPr>
            <a:lvl2pPr marL="914400" marR="0" lvl="1" indent="-342900" algn="l" rtl="0">
              <a:lnSpc>
                <a:spcPct val="100000"/>
              </a:lnSpc>
              <a:spcBef>
                <a:spcPts val="1000"/>
              </a:spcBef>
              <a:spcAft>
                <a:spcPts val="0"/>
              </a:spcAft>
              <a:buClr>
                <a:schemeClr val="lt1"/>
              </a:buClr>
              <a:buSzPts val="1800"/>
              <a:buFont typeface="Arial"/>
              <a:buChar char="•"/>
              <a:defRPr sz="1600" b="0" i="0" u="none" strike="noStrike" cap="none">
                <a:solidFill>
                  <a:schemeClr val="lt1"/>
                </a:solidFill>
                <a:latin typeface="Calibri"/>
                <a:ea typeface="Calibri"/>
                <a:cs typeface="Calibri"/>
                <a:sym typeface="Calibri"/>
              </a:defRPr>
            </a:lvl2pPr>
            <a:lvl3pPr marL="1371600" marR="0" lvl="2" indent="-342900" algn="l" rtl="0">
              <a:lnSpc>
                <a:spcPct val="100000"/>
              </a:lnSpc>
              <a:spcBef>
                <a:spcPts val="1000"/>
              </a:spcBef>
              <a:spcAft>
                <a:spcPts val="0"/>
              </a:spcAft>
              <a:buClr>
                <a:schemeClr val="lt1"/>
              </a:buClr>
              <a:buSzPts val="1800"/>
              <a:buFont typeface="Arial"/>
              <a:buChar char="•"/>
              <a:defRPr sz="1400" b="0" i="0" u="none" strike="noStrike" cap="none">
                <a:solidFill>
                  <a:schemeClr val="lt1"/>
                </a:solidFill>
                <a:latin typeface="Calibri"/>
                <a:ea typeface="Calibri"/>
                <a:cs typeface="Calibri"/>
                <a:sym typeface="Calibri"/>
              </a:defRPr>
            </a:lvl3pPr>
            <a:lvl4pPr marL="1828800" marR="0" lvl="3"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4pPr>
            <a:lvl5pPr marL="2286000" marR="0" lvl="4"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5pPr>
            <a:lvl6pPr marL="2743200" marR="0" lvl="5"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6pPr>
            <a:lvl7pPr marL="3200400" marR="0" lvl="6"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7pPr>
            <a:lvl8pPr marL="3657600" marR="0" lvl="7"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8pPr>
            <a:lvl9pPr marL="4114800" marR="0" lvl="8" indent="-342900" algn="l" rtl="0">
              <a:lnSpc>
                <a:spcPct val="100000"/>
              </a:lnSpc>
              <a:spcBef>
                <a:spcPts val="1000"/>
              </a:spcBef>
              <a:spcAft>
                <a:spcPts val="100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FFFFFF"/>
              </a:buClr>
              <a:buSzPts val="2800"/>
              <a:buFont typeface="Arial"/>
              <a:buNone/>
              <a:tabLst/>
              <a:defRPr/>
            </a:pPr>
            <a:r>
              <a:rPr kumimoji="0" lang="en-US" sz="3200" b="0" i="0" u="none" strike="noStrike" kern="0" cap="none" spc="0" normalizeH="0" baseline="0" noProof="0">
                <a:ln>
                  <a:noFill/>
                </a:ln>
                <a:solidFill>
                  <a:srgbClr val="477BD1"/>
                </a:solidFill>
                <a:effectLst/>
                <a:uLnTx/>
                <a:uFillTx/>
                <a:latin typeface="Century Gothic"/>
                <a:ea typeface="Century Gothic"/>
                <a:cs typeface="Century Gothic"/>
                <a:sym typeface="Century Gothic"/>
              </a:rPr>
              <a:t>PREFLIGHT CONSIDERATIONS </a:t>
            </a:r>
            <a:r>
              <a:rPr kumimoji="0" lang="en-US" sz="32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 </a:t>
            </a:r>
            <a:r>
              <a:rPr kumimoji="0" lang="en-US" sz="3200" b="0" i="0" u="none" strike="noStrike" kern="0" cap="none" spc="0" normalizeH="0" baseline="0" noProof="0">
                <a:ln>
                  <a:noFill/>
                </a:ln>
                <a:solidFill>
                  <a:srgbClr val="C00000"/>
                </a:solidFill>
                <a:effectLst/>
                <a:uLnTx/>
                <a:uFillTx/>
                <a:latin typeface="Century Gothic"/>
                <a:ea typeface="Century Gothic"/>
                <a:cs typeface="Century Gothic"/>
                <a:sym typeface="Century Gothic"/>
              </a:rPr>
              <a:t>NON-STRUCTURAL</a:t>
            </a:r>
            <a:endParaRPr kumimoji="0" lang="en-US" sz="32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a:p>
            <a:pPr marL="285750" marR="0" lvl="0" indent="-285750" algn="l" defTabSz="914400" rtl="0" eaLnBrk="1" fontAlgn="auto" latinLnBrk="0" hangingPunct="1">
              <a:lnSpc>
                <a:spcPct val="100000"/>
              </a:lnSpc>
              <a:spcBef>
                <a:spcPts val="1000"/>
              </a:spcBef>
              <a:spcAft>
                <a:spcPts val="0"/>
              </a:spcAft>
              <a:buClr>
                <a:srgbClr val="FFFFFF"/>
              </a:buClr>
              <a:buSzPts val="2800"/>
              <a:buFont typeface="Arial"/>
              <a:buChar char="•"/>
              <a:tabLst/>
              <a:defRPr/>
            </a:pPr>
            <a:r>
              <a:rPr kumimoji="0" lang="en-US" sz="32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Screening for PCOS, thyroid dysfunction, prolactinoma</a:t>
            </a:r>
            <a:endParaRPr kumimoji="0" lang="en-US" sz="2000" b="0" i="0" u="none" strike="noStrike" kern="0" cap="none" spc="0" normalizeH="0" baseline="0" noProof="0">
              <a:ln>
                <a:noFill/>
              </a:ln>
              <a:solidFill>
                <a:srgbClr val="FFFFFF"/>
              </a:solidFill>
              <a:effectLst/>
              <a:uLnTx/>
              <a:uFillTx/>
              <a:latin typeface="Calibri"/>
              <a:cs typeface="Calibri"/>
              <a:sym typeface="Calibri"/>
            </a:endParaRPr>
          </a:p>
          <a:p>
            <a:pPr marL="285750" marR="0" lvl="0" indent="-285750" algn="l" defTabSz="914400" rtl="0" eaLnBrk="1" fontAlgn="auto" latinLnBrk="0" hangingPunct="1">
              <a:lnSpc>
                <a:spcPct val="100000"/>
              </a:lnSpc>
              <a:spcBef>
                <a:spcPts val="1000"/>
              </a:spcBef>
              <a:spcAft>
                <a:spcPts val="0"/>
              </a:spcAft>
              <a:buClr>
                <a:srgbClr val="FFFFFF"/>
              </a:buClr>
              <a:buSzPts val="2800"/>
              <a:buFont typeface="Arial"/>
              <a:buChar char="•"/>
              <a:tabLst/>
              <a:defRPr/>
            </a:pPr>
            <a:r>
              <a:rPr kumimoji="0" lang="en-US" sz="32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Screening for personal/family history of bleeding disorders</a:t>
            </a:r>
            <a:endParaRPr kumimoji="0" lang="en-US" sz="2000" b="0" i="0" u="none" strike="noStrike" kern="0" cap="none" spc="0" normalizeH="0" baseline="0" noProof="0">
              <a:ln>
                <a:noFill/>
              </a:ln>
              <a:solidFill>
                <a:srgbClr val="FFFFFF"/>
              </a:solidFill>
              <a:effectLst/>
              <a:uLnTx/>
              <a:uFillTx/>
              <a:latin typeface="Calibri"/>
              <a:cs typeface="Calibri"/>
              <a:sym typeface="Calibri"/>
            </a:endParaRPr>
          </a:p>
          <a:p>
            <a:pPr marL="285750" marR="0" lvl="0" indent="-285750" algn="l" defTabSz="914400" rtl="0" eaLnBrk="1" fontAlgn="auto" latinLnBrk="0" hangingPunct="1">
              <a:lnSpc>
                <a:spcPct val="100000"/>
              </a:lnSpc>
              <a:spcBef>
                <a:spcPts val="1000"/>
              </a:spcBef>
              <a:spcAft>
                <a:spcPts val="0"/>
              </a:spcAft>
              <a:buClr>
                <a:srgbClr val="FFFFFF"/>
              </a:buClr>
              <a:buSzPts val="2800"/>
              <a:buFont typeface="Arial"/>
              <a:buChar char="•"/>
              <a:tabLst/>
              <a:defRPr/>
            </a:pPr>
            <a:r>
              <a:rPr kumimoji="0" lang="en-US" sz="32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Screening and treatment of iron deficiency/anemia</a:t>
            </a:r>
            <a:endParaRPr kumimoji="0" lang="en-US" sz="2000" b="0" i="0" u="none" strike="noStrike" kern="0" cap="none" spc="0" normalizeH="0" baseline="0" noProof="0">
              <a:ln>
                <a:noFill/>
              </a:ln>
              <a:solidFill>
                <a:srgbClr val="FFFFFF"/>
              </a:solidFill>
              <a:effectLst/>
              <a:uLnTx/>
              <a:uFillTx/>
              <a:latin typeface="Calibri"/>
              <a:cs typeface="Calibri"/>
              <a:sym typeface="Calibri"/>
            </a:endParaRPr>
          </a:p>
          <a:p>
            <a:pPr marL="285750" marR="0" lvl="0" indent="-285750" algn="l" defTabSz="914400" rtl="0" eaLnBrk="1" fontAlgn="auto" latinLnBrk="0" hangingPunct="1">
              <a:lnSpc>
                <a:spcPct val="100000"/>
              </a:lnSpc>
              <a:spcBef>
                <a:spcPts val="1000"/>
              </a:spcBef>
              <a:spcAft>
                <a:spcPts val="0"/>
              </a:spcAft>
              <a:buClr>
                <a:srgbClr val="FFFFFF"/>
              </a:buClr>
              <a:buSzPts val="2800"/>
              <a:buFont typeface="Arial"/>
              <a:buChar char="•"/>
              <a:tabLst/>
              <a:defRPr/>
            </a:pPr>
            <a:r>
              <a:rPr kumimoji="0" lang="en-US" sz="32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Management of non-structural AUB: </a:t>
            </a:r>
            <a:endParaRPr kumimoji="0" lang="en-US" sz="2000" b="0" i="0" u="none" strike="noStrike" kern="0" cap="none" spc="0" normalizeH="0" baseline="0" noProof="0">
              <a:ln>
                <a:noFill/>
              </a:ln>
              <a:solidFill>
                <a:srgbClr val="FFFFFF"/>
              </a:solidFill>
              <a:effectLst/>
              <a:uLnTx/>
              <a:uFillTx/>
              <a:latin typeface="Calibri"/>
              <a:cs typeface="Calibri"/>
              <a:sym typeface="Calibri"/>
            </a:endParaRPr>
          </a:p>
          <a:p>
            <a:pPr marL="742950" marR="0" lvl="1" indent="-285750" algn="l" defTabSz="914400" rtl="0" eaLnBrk="1" fontAlgn="auto" latinLnBrk="0" hangingPunct="1">
              <a:lnSpc>
                <a:spcPct val="100000"/>
              </a:lnSpc>
              <a:spcBef>
                <a:spcPts val="1000"/>
              </a:spcBef>
              <a:spcAft>
                <a:spcPts val="0"/>
              </a:spcAft>
              <a:buClr>
                <a:srgbClr val="FFFFFF"/>
              </a:buClr>
              <a:buSzPts val="2600"/>
              <a:buFont typeface="Arial"/>
              <a:buChar char="•"/>
              <a:tabLst/>
              <a:defRPr/>
            </a:pPr>
            <a:r>
              <a:rPr kumimoji="0" lang="en-US" sz="28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Progesterone-only or progesterone/estrogen therapy</a:t>
            </a:r>
            <a:endParaRPr kumimoji="0" lang="en-US" sz="1800" b="0" i="0" u="none" strike="noStrike" kern="0" cap="none" spc="0" normalizeH="0" baseline="0" noProof="0">
              <a:ln>
                <a:noFill/>
              </a:ln>
              <a:solidFill>
                <a:srgbClr val="FFFFFF"/>
              </a:solidFill>
              <a:effectLst/>
              <a:uLnTx/>
              <a:uFillTx/>
              <a:latin typeface="Calibri"/>
              <a:cs typeface="Calibri"/>
              <a:sym typeface="Calibri"/>
            </a:endParaRPr>
          </a:p>
          <a:p>
            <a:pPr marL="742950" marR="0" lvl="1" indent="-285750" algn="l" defTabSz="914400" rtl="0" eaLnBrk="1" fontAlgn="auto" latinLnBrk="0" hangingPunct="1">
              <a:lnSpc>
                <a:spcPct val="100000"/>
              </a:lnSpc>
              <a:spcBef>
                <a:spcPts val="1000"/>
              </a:spcBef>
              <a:spcAft>
                <a:spcPts val="0"/>
              </a:spcAft>
              <a:buClr>
                <a:srgbClr val="FFFFFF"/>
              </a:buClr>
              <a:buSzPts val="2400"/>
              <a:buFont typeface="Arial"/>
              <a:buChar char="•"/>
              <a:tabLst/>
              <a:defRPr/>
            </a:pPr>
            <a:r>
              <a:rPr kumimoji="0" lang="en-US" sz="28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LNG IUDs are first line agents for treating new-onset AUB and preventing recurrence</a:t>
            </a:r>
            <a:endParaRPr kumimoji="0" lang="en-US" sz="1800" b="0" i="0" u="none" strike="noStrike" kern="0" cap="none" spc="0" normalizeH="0" baseline="0" noProof="0" dirty="0">
              <a:ln>
                <a:noFill/>
              </a:ln>
              <a:solidFill>
                <a:srgbClr val="FFFFFF"/>
              </a:solidFill>
              <a:effectLst/>
              <a:uLnTx/>
              <a:uFillTx/>
              <a:latin typeface="Calibri"/>
              <a:cs typeface="Calibri"/>
              <a:sym typeface="Calibri"/>
            </a:endParaRPr>
          </a:p>
        </p:txBody>
      </p:sp>
    </p:spTree>
    <p:extLst>
      <p:ext uri="{BB962C8B-B14F-4D97-AF65-F5344CB8AC3E}">
        <p14:creationId xmlns:p14="http://schemas.microsoft.com/office/powerpoint/2010/main" val="3085848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829A6A-FA56-41CC-BD15-48D72287E5ED}"/>
              </a:ext>
            </a:extLst>
          </p:cNvPr>
          <p:cNvSpPr>
            <a:spLocks noGrp="1"/>
          </p:cNvSpPr>
          <p:nvPr>
            <p:ph type="title"/>
          </p:nvPr>
        </p:nvSpPr>
        <p:spPr/>
        <p:txBody>
          <a:bodyPr/>
          <a:lstStyle/>
          <a:p>
            <a:r>
              <a:rPr lang="en-US" sz="4400" b="0" dirty="0">
                <a:solidFill>
                  <a:srgbClr val="FFFFFF"/>
                </a:solidFill>
                <a:latin typeface="Century Gothic"/>
                <a:ea typeface="Century Gothic"/>
                <a:cs typeface="Century Gothic"/>
                <a:sym typeface="Century Gothic"/>
              </a:rPr>
              <a:t>ABNORMAL UTERINE BLEEDING</a:t>
            </a:r>
            <a:endParaRPr lang="en-US" dirty="0"/>
          </a:p>
        </p:txBody>
      </p:sp>
      <p:sp>
        <p:nvSpPr>
          <p:cNvPr id="4" name="Google Shape;594;p56">
            <a:extLst>
              <a:ext uri="{FF2B5EF4-FFF2-40B4-BE49-F238E27FC236}">
                <a16:creationId xmlns:a16="http://schemas.microsoft.com/office/drawing/2014/main" id="{2926913D-7099-498F-9E91-0CC2A293813B}"/>
              </a:ext>
            </a:extLst>
          </p:cNvPr>
          <p:cNvSpPr txBox="1">
            <a:spLocks/>
          </p:cNvSpPr>
          <p:nvPr/>
        </p:nvSpPr>
        <p:spPr>
          <a:xfrm>
            <a:off x="646111" y="1087108"/>
            <a:ext cx="10899778" cy="5372528"/>
          </a:xfrm>
          <a:prstGeom prst="rect">
            <a:avLst/>
          </a:prstGeom>
          <a:noFill/>
          <a:ln>
            <a:noFill/>
          </a:ln>
        </p:spPr>
        <p:txBody>
          <a:bodyPr spcFirstLastPara="1" wrap="square" lIns="91425" tIns="45700" rIns="91425" bIns="45700" anchor="ctr" anchorCtr="0">
            <a:normAutofit fontScale="92500"/>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1pPr>
            <a:lvl2pPr marL="914400" marR="0" lvl="1" indent="-342900" algn="l" rtl="0">
              <a:lnSpc>
                <a:spcPct val="100000"/>
              </a:lnSpc>
              <a:spcBef>
                <a:spcPts val="1000"/>
              </a:spcBef>
              <a:spcAft>
                <a:spcPts val="0"/>
              </a:spcAft>
              <a:buClr>
                <a:schemeClr val="lt1"/>
              </a:buClr>
              <a:buSzPts val="1800"/>
              <a:buFont typeface="Arial"/>
              <a:buChar char="•"/>
              <a:defRPr sz="1600" b="0" i="0" u="none" strike="noStrike" cap="none">
                <a:solidFill>
                  <a:schemeClr val="lt1"/>
                </a:solidFill>
                <a:latin typeface="Calibri"/>
                <a:ea typeface="Calibri"/>
                <a:cs typeface="Calibri"/>
                <a:sym typeface="Calibri"/>
              </a:defRPr>
            </a:lvl2pPr>
            <a:lvl3pPr marL="1371600" marR="0" lvl="2" indent="-342900" algn="l" rtl="0">
              <a:lnSpc>
                <a:spcPct val="100000"/>
              </a:lnSpc>
              <a:spcBef>
                <a:spcPts val="1000"/>
              </a:spcBef>
              <a:spcAft>
                <a:spcPts val="0"/>
              </a:spcAft>
              <a:buClr>
                <a:schemeClr val="lt1"/>
              </a:buClr>
              <a:buSzPts val="1800"/>
              <a:buFont typeface="Arial"/>
              <a:buChar char="•"/>
              <a:defRPr sz="1400" b="0" i="0" u="none" strike="noStrike" cap="none">
                <a:solidFill>
                  <a:schemeClr val="lt1"/>
                </a:solidFill>
                <a:latin typeface="Calibri"/>
                <a:ea typeface="Calibri"/>
                <a:cs typeface="Calibri"/>
                <a:sym typeface="Calibri"/>
              </a:defRPr>
            </a:lvl3pPr>
            <a:lvl4pPr marL="1828800" marR="0" lvl="3"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4pPr>
            <a:lvl5pPr marL="2286000" marR="0" lvl="4"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5pPr>
            <a:lvl6pPr marL="2743200" marR="0" lvl="5"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6pPr>
            <a:lvl7pPr marL="3200400" marR="0" lvl="6"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7pPr>
            <a:lvl8pPr marL="3657600" marR="0" lvl="7" indent="-342900" algn="l" rtl="0">
              <a:lnSpc>
                <a:spcPct val="100000"/>
              </a:lnSpc>
              <a:spcBef>
                <a:spcPts val="1000"/>
              </a:spcBef>
              <a:spcAft>
                <a:spcPts val="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8pPr>
            <a:lvl9pPr marL="4114800" marR="0" lvl="8" indent="-342900" algn="l" rtl="0">
              <a:lnSpc>
                <a:spcPct val="100000"/>
              </a:lnSpc>
              <a:spcBef>
                <a:spcPts val="1000"/>
              </a:spcBef>
              <a:spcAft>
                <a:spcPts val="1000"/>
              </a:spcAft>
              <a:buClr>
                <a:schemeClr val="lt1"/>
              </a:buClr>
              <a:buSzPts val="1800"/>
              <a:buFont typeface="Arial"/>
              <a:buChar char="•"/>
              <a:defRPr sz="1200" b="0" i="0" u="none" strike="noStrike" cap="none">
                <a:solidFill>
                  <a:schemeClr val="lt1"/>
                </a:solidFill>
                <a:latin typeface="Calibri"/>
                <a:ea typeface="Calibri"/>
                <a:cs typeface="Calibri"/>
                <a:sym typeface="Calibri"/>
              </a:defRPr>
            </a:lvl9pPr>
          </a:lstStyle>
          <a:p>
            <a:pPr marL="0" marR="0" lvl="0" indent="0" algn="l" defTabSz="914400" rtl="0" eaLnBrk="1" fontAlgn="auto" latinLnBrk="0" hangingPunct="1">
              <a:lnSpc>
                <a:spcPct val="80000"/>
              </a:lnSpc>
              <a:spcBef>
                <a:spcPts val="0"/>
              </a:spcBef>
              <a:spcAft>
                <a:spcPts val="0"/>
              </a:spcAft>
              <a:buClr>
                <a:srgbClr val="FFFFFF"/>
              </a:buClr>
              <a:buSzPts val="2775"/>
              <a:buFont typeface="Arial"/>
              <a:buNone/>
              <a:tabLst/>
              <a:defRPr/>
            </a:pPr>
            <a:r>
              <a:rPr kumimoji="0" lang="en-US" sz="2800" b="0" i="0" u="none" strike="noStrike" kern="0" cap="none" spc="0" normalizeH="0" baseline="0" noProof="0">
                <a:ln>
                  <a:noFill/>
                </a:ln>
                <a:solidFill>
                  <a:srgbClr val="477BD1"/>
                </a:solidFill>
                <a:effectLst/>
                <a:uLnTx/>
                <a:uFillTx/>
                <a:latin typeface="Century Gothic"/>
                <a:ea typeface="Century Gothic"/>
                <a:cs typeface="Century Gothic"/>
                <a:sym typeface="Century Gothic"/>
              </a:rPr>
              <a:t>PREFLIGHT CONSIDERATIONS </a:t>
            </a:r>
            <a:r>
              <a:rPr kumimoji="0" lang="en-US" sz="28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 </a:t>
            </a:r>
            <a:r>
              <a:rPr kumimoji="0" lang="en-US" sz="2800" b="0" i="0" u="none" strike="noStrike" kern="0" cap="none" spc="0" normalizeH="0" baseline="0" noProof="0">
                <a:ln>
                  <a:noFill/>
                </a:ln>
                <a:solidFill>
                  <a:srgbClr val="C00000"/>
                </a:solidFill>
                <a:effectLst/>
                <a:uLnTx/>
                <a:uFillTx/>
                <a:latin typeface="Century Gothic"/>
                <a:ea typeface="Century Gothic"/>
                <a:cs typeface="Century Gothic"/>
                <a:sym typeface="Century Gothic"/>
              </a:rPr>
              <a:t>OVARIAN SUPPRESSION</a:t>
            </a:r>
            <a:endParaRPr kumimoji="0" lang="en-US" sz="2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a:p>
            <a:pPr marL="285750" marR="0" lvl="0" indent="-285750" algn="l" defTabSz="914400" rtl="0" eaLnBrk="1" fontAlgn="auto" latinLnBrk="0" hangingPunct="1">
              <a:lnSpc>
                <a:spcPct val="80000"/>
              </a:lnSpc>
              <a:spcBef>
                <a:spcPts val="1000"/>
              </a:spcBef>
              <a:spcAft>
                <a:spcPts val="0"/>
              </a:spcAft>
              <a:buClr>
                <a:srgbClr val="FFFFFF"/>
              </a:buClr>
              <a:buSzPts val="2960"/>
              <a:buFont typeface="Arial"/>
              <a:buChar char="•"/>
              <a:tabLst/>
              <a:defRPr/>
            </a:pPr>
            <a:r>
              <a:rPr kumimoji="0" lang="en-US" sz="32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Combined hormonal contraceptives (CHCs) and LNG IUD achieve highest rates of amenorrhea if desired</a:t>
            </a:r>
            <a:endParaRPr kumimoji="0" lang="en-US" sz="2000" b="0" i="0" u="none" strike="noStrike" kern="0" cap="none" spc="0" normalizeH="0" baseline="0" noProof="0">
              <a:ln>
                <a:noFill/>
              </a:ln>
              <a:solidFill>
                <a:srgbClr val="FFFFFF"/>
              </a:solidFill>
              <a:effectLst/>
              <a:uLnTx/>
              <a:uFillTx/>
              <a:latin typeface="Calibri"/>
              <a:cs typeface="Calibri"/>
              <a:sym typeface="Calibri"/>
            </a:endParaRPr>
          </a:p>
          <a:p>
            <a:pPr marL="742950" marR="0" lvl="1" indent="-285750" algn="l" defTabSz="914400" rtl="0" eaLnBrk="1" fontAlgn="auto" latinLnBrk="0" hangingPunct="1">
              <a:lnSpc>
                <a:spcPct val="80000"/>
              </a:lnSpc>
              <a:spcBef>
                <a:spcPts val="1000"/>
              </a:spcBef>
              <a:spcAft>
                <a:spcPts val="0"/>
              </a:spcAft>
              <a:buClr>
                <a:srgbClr val="FFFFFF"/>
              </a:buClr>
              <a:buSzPts val="2590"/>
              <a:buFont typeface="Arial"/>
              <a:buChar char="•"/>
              <a:tabLst/>
              <a:defRPr/>
            </a:pPr>
            <a:r>
              <a:rPr kumimoji="0" lang="en-US" sz="2800" b="1" i="0" u="none" strike="noStrike" kern="0" cap="none" spc="0" normalizeH="0" baseline="0" noProof="0">
                <a:ln>
                  <a:noFill/>
                </a:ln>
                <a:solidFill>
                  <a:srgbClr val="FFFFFF"/>
                </a:solidFill>
                <a:effectLst/>
                <a:uLnTx/>
                <a:uFillTx/>
                <a:latin typeface="Century Gothic"/>
                <a:ea typeface="Century Gothic"/>
                <a:cs typeface="Century Gothic"/>
                <a:sym typeface="Century Gothic"/>
              </a:rPr>
              <a:t>LNG IUD:</a:t>
            </a:r>
            <a:endParaRPr kumimoji="0" lang="en-US" sz="1800" b="0" i="0" u="none" strike="noStrike" kern="0" cap="none" spc="0" normalizeH="0" baseline="0" noProof="0">
              <a:ln>
                <a:noFill/>
              </a:ln>
              <a:solidFill>
                <a:srgbClr val="FFFFFF"/>
              </a:solidFill>
              <a:effectLst/>
              <a:uLnTx/>
              <a:uFillTx/>
              <a:latin typeface="Calibri"/>
              <a:cs typeface="Calibri"/>
              <a:sym typeface="Calibri"/>
            </a:endParaRPr>
          </a:p>
          <a:p>
            <a:pPr marL="1200150" marR="0" lvl="2" indent="-285750" algn="l" defTabSz="914400" rtl="0" eaLnBrk="1" fontAlgn="auto" latinLnBrk="0" hangingPunct="1">
              <a:lnSpc>
                <a:spcPct val="80000"/>
              </a:lnSpc>
              <a:spcBef>
                <a:spcPts val="1000"/>
              </a:spcBef>
              <a:spcAft>
                <a:spcPts val="0"/>
              </a:spcAft>
              <a:buClr>
                <a:srgbClr val="FFFFFF"/>
              </a:buClr>
              <a:buSzPts val="2405"/>
              <a:buFont typeface="Arial"/>
              <a:buChar char="•"/>
              <a:tabLst/>
              <a:defRPr/>
            </a:pPr>
            <a:r>
              <a:rPr kumimoji="0" lang="en-US" sz="28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No risks/side effects of systemic estrogen</a:t>
            </a:r>
            <a:endParaRPr kumimoji="0" lang="en-US" sz="1600" b="0" i="0" u="none" strike="noStrike" kern="0" cap="none" spc="0" normalizeH="0" baseline="0" noProof="0">
              <a:ln>
                <a:noFill/>
              </a:ln>
              <a:solidFill>
                <a:srgbClr val="FFFFFF"/>
              </a:solidFill>
              <a:effectLst/>
              <a:uLnTx/>
              <a:uFillTx/>
              <a:latin typeface="Calibri"/>
              <a:cs typeface="Calibri"/>
              <a:sym typeface="Calibri"/>
            </a:endParaRPr>
          </a:p>
          <a:p>
            <a:pPr marL="1200150" marR="0" lvl="2" indent="-285750" algn="l" defTabSz="914400" rtl="0" eaLnBrk="1" fontAlgn="auto" latinLnBrk="0" hangingPunct="1">
              <a:lnSpc>
                <a:spcPct val="80000"/>
              </a:lnSpc>
              <a:spcBef>
                <a:spcPts val="1000"/>
              </a:spcBef>
              <a:spcAft>
                <a:spcPts val="0"/>
              </a:spcAft>
              <a:buClr>
                <a:srgbClr val="FFFFFF"/>
              </a:buClr>
              <a:buSzPts val="2405"/>
              <a:buFont typeface="Arial"/>
              <a:buChar char="•"/>
              <a:tabLst/>
              <a:defRPr/>
            </a:pPr>
            <a:r>
              <a:rPr kumimoji="0" lang="en-US" sz="28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Remains efficacious for 5-7 years</a:t>
            </a:r>
            <a:endParaRPr kumimoji="0" lang="en-US" sz="1600" b="0" i="0" u="none" strike="noStrike" kern="0" cap="none" spc="0" normalizeH="0" baseline="0" noProof="0">
              <a:ln>
                <a:noFill/>
              </a:ln>
              <a:solidFill>
                <a:srgbClr val="FFFFFF"/>
              </a:solidFill>
              <a:effectLst/>
              <a:uLnTx/>
              <a:uFillTx/>
              <a:latin typeface="Calibri"/>
              <a:cs typeface="Calibri"/>
              <a:sym typeface="Calibri"/>
            </a:endParaRPr>
          </a:p>
          <a:p>
            <a:pPr marL="1200150" marR="0" lvl="2" indent="-285750" algn="l" defTabSz="914400" rtl="0" eaLnBrk="1" fontAlgn="auto" latinLnBrk="0" hangingPunct="1">
              <a:lnSpc>
                <a:spcPct val="80000"/>
              </a:lnSpc>
              <a:spcBef>
                <a:spcPts val="1000"/>
              </a:spcBef>
              <a:spcAft>
                <a:spcPts val="0"/>
              </a:spcAft>
              <a:buClr>
                <a:srgbClr val="FFFFFF"/>
              </a:buClr>
              <a:buSzPts val="2405"/>
              <a:buFont typeface="Arial"/>
              <a:buChar char="•"/>
              <a:tabLst/>
              <a:defRPr/>
            </a:pPr>
            <a:r>
              <a:rPr kumimoji="0" lang="en-US" sz="28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Function is not dependent upon strict daily compliance</a:t>
            </a:r>
            <a:endParaRPr kumimoji="0" lang="en-US" sz="1600" b="0" i="0" u="none" strike="noStrike" kern="0" cap="none" spc="0" normalizeH="0" baseline="0" noProof="0">
              <a:ln>
                <a:noFill/>
              </a:ln>
              <a:solidFill>
                <a:srgbClr val="FFFFFF"/>
              </a:solidFill>
              <a:effectLst/>
              <a:uLnTx/>
              <a:uFillTx/>
              <a:latin typeface="Calibri"/>
              <a:cs typeface="Calibri"/>
              <a:sym typeface="Calibri"/>
            </a:endParaRPr>
          </a:p>
          <a:p>
            <a:pPr marL="742950" marR="0" lvl="1" indent="-285750" algn="l" defTabSz="914400" rtl="0" eaLnBrk="1" fontAlgn="auto" latinLnBrk="0" hangingPunct="1">
              <a:lnSpc>
                <a:spcPct val="80000"/>
              </a:lnSpc>
              <a:spcBef>
                <a:spcPts val="1000"/>
              </a:spcBef>
              <a:spcAft>
                <a:spcPts val="0"/>
              </a:spcAft>
              <a:buClr>
                <a:srgbClr val="FFFFFF"/>
              </a:buClr>
              <a:buSzPts val="2590"/>
              <a:buFont typeface="Arial"/>
              <a:buChar char="•"/>
              <a:tabLst/>
              <a:defRPr/>
            </a:pPr>
            <a:r>
              <a:rPr kumimoji="0" lang="en-US" sz="2800" b="1" i="0" u="none" strike="noStrike" kern="0" cap="none" spc="0" normalizeH="0" baseline="0" noProof="0">
                <a:ln>
                  <a:noFill/>
                </a:ln>
                <a:solidFill>
                  <a:srgbClr val="FFFFFF"/>
                </a:solidFill>
                <a:effectLst/>
                <a:uLnTx/>
                <a:uFillTx/>
                <a:latin typeface="Century Gothic"/>
                <a:ea typeface="Century Gothic"/>
                <a:cs typeface="Century Gothic"/>
                <a:sym typeface="Century Gothic"/>
              </a:rPr>
              <a:t>CHCs:</a:t>
            </a:r>
            <a:endParaRPr kumimoji="0" lang="en-US" sz="1800" b="0" i="0" u="none" strike="noStrike" kern="0" cap="none" spc="0" normalizeH="0" baseline="0" noProof="0">
              <a:ln>
                <a:noFill/>
              </a:ln>
              <a:solidFill>
                <a:srgbClr val="FFFFFF"/>
              </a:solidFill>
              <a:effectLst/>
              <a:uLnTx/>
              <a:uFillTx/>
              <a:latin typeface="Calibri"/>
              <a:cs typeface="Calibri"/>
              <a:sym typeface="Calibri"/>
            </a:endParaRPr>
          </a:p>
          <a:p>
            <a:pPr marL="1200150" marR="0" lvl="2" indent="-285750" algn="l" defTabSz="914400" rtl="0" eaLnBrk="1" fontAlgn="auto" latinLnBrk="0" hangingPunct="1">
              <a:lnSpc>
                <a:spcPct val="80000"/>
              </a:lnSpc>
              <a:spcBef>
                <a:spcPts val="1000"/>
              </a:spcBef>
              <a:spcAft>
                <a:spcPts val="0"/>
              </a:spcAft>
              <a:buClr>
                <a:srgbClr val="FFFFFF"/>
              </a:buClr>
              <a:buSzPts val="2405"/>
              <a:buFont typeface="Arial"/>
              <a:buChar char="•"/>
              <a:tabLst/>
              <a:defRPr/>
            </a:pPr>
            <a:r>
              <a:rPr kumimoji="0" lang="en-US" sz="28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May be associated with less BMD loss</a:t>
            </a:r>
            <a:endParaRPr kumimoji="0" lang="en-US" sz="1600" b="0" i="0" u="none" strike="noStrike" kern="0" cap="none" spc="0" normalizeH="0" baseline="0" noProof="0">
              <a:ln>
                <a:noFill/>
              </a:ln>
              <a:solidFill>
                <a:srgbClr val="FFFFFF"/>
              </a:solidFill>
              <a:effectLst/>
              <a:uLnTx/>
              <a:uFillTx/>
              <a:latin typeface="Calibri"/>
              <a:cs typeface="Calibri"/>
              <a:sym typeface="Calibri"/>
            </a:endParaRPr>
          </a:p>
          <a:p>
            <a:pPr marL="1200150" marR="0" lvl="2" indent="-285750" algn="l" defTabSz="914400" rtl="0" eaLnBrk="1" fontAlgn="auto" latinLnBrk="0" hangingPunct="1">
              <a:lnSpc>
                <a:spcPct val="80000"/>
              </a:lnSpc>
              <a:spcBef>
                <a:spcPts val="1000"/>
              </a:spcBef>
              <a:spcAft>
                <a:spcPts val="0"/>
              </a:spcAft>
              <a:buClr>
                <a:srgbClr val="FFFFFF"/>
              </a:buClr>
              <a:buSzPts val="2405"/>
              <a:buFont typeface="Arial"/>
              <a:buChar char="•"/>
              <a:tabLst/>
              <a:defRPr/>
            </a:pPr>
            <a:r>
              <a:rPr kumimoji="0" lang="en-US" sz="28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Can suppress ovarian cyst formation</a:t>
            </a:r>
            <a:endParaRPr kumimoji="0" lang="en-US" sz="1600" b="0" i="0" u="none" strike="noStrike" kern="0" cap="none" spc="0" normalizeH="0" baseline="0" noProof="0">
              <a:ln>
                <a:noFill/>
              </a:ln>
              <a:solidFill>
                <a:srgbClr val="FFFFFF"/>
              </a:solidFill>
              <a:effectLst/>
              <a:uLnTx/>
              <a:uFillTx/>
              <a:latin typeface="Calibri"/>
              <a:cs typeface="Calibri"/>
              <a:sym typeface="Calibri"/>
            </a:endParaRPr>
          </a:p>
          <a:p>
            <a:pPr marL="1200150" marR="0" lvl="2" indent="-285750" algn="l" defTabSz="914400" rtl="0" eaLnBrk="1" fontAlgn="auto" latinLnBrk="0" hangingPunct="1">
              <a:lnSpc>
                <a:spcPct val="80000"/>
              </a:lnSpc>
              <a:spcBef>
                <a:spcPts val="1000"/>
              </a:spcBef>
              <a:spcAft>
                <a:spcPts val="0"/>
              </a:spcAft>
              <a:buClr>
                <a:srgbClr val="FFFFFF"/>
              </a:buClr>
              <a:buSzPts val="2405"/>
              <a:buFont typeface="Arial"/>
              <a:buChar char="•"/>
              <a:tabLst/>
              <a:defRPr/>
            </a:pPr>
            <a:r>
              <a:rPr kumimoji="0" lang="en-US" sz="28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Avoids IUD-associated migratory risks</a:t>
            </a:r>
            <a:endParaRPr kumimoji="0" lang="en-US" sz="1600" b="0" i="0" u="none" strike="noStrike" kern="0" cap="none" spc="0" normalizeH="0" baseline="0" noProof="0">
              <a:ln>
                <a:noFill/>
              </a:ln>
              <a:solidFill>
                <a:srgbClr val="FFFFFF"/>
              </a:solidFill>
              <a:effectLst/>
              <a:uLnTx/>
              <a:uFillTx/>
              <a:latin typeface="Calibri"/>
              <a:cs typeface="Calibri"/>
              <a:sym typeface="Calibri"/>
            </a:endParaRPr>
          </a:p>
          <a:p>
            <a:pPr marL="1200150" marR="0" lvl="2" indent="-285750" algn="l" defTabSz="914400" rtl="0" eaLnBrk="1" fontAlgn="auto" latinLnBrk="0" hangingPunct="1">
              <a:lnSpc>
                <a:spcPct val="80000"/>
              </a:lnSpc>
              <a:spcBef>
                <a:spcPts val="1000"/>
              </a:spcBef>
              <a:spcAft>
                <a:spcPts val="0"/>
              </a:spcAft>
              <a:buClr>
                <a:srgbClr val="FFFFFF"/>
              </a:buClr>
              <a:buSzPts val="2405"/>
              <a:buFont typeface="Arial"/>
              <a:buChar char="•"/>
              <a:tabLst/>
              <a:defRPr/>
            </a:pPr>
            <a:r>
              <a:rPr kumimoji="0" lang="en-US" sz="28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More cumulative spaceflight experience</a:t>
            </a:r>
            <a:endParaRPr kumimoji="0" lang="en-US" sz="1600" b="0" i="0" u="none" strike="noStrike" kern="0" cap="none" spc="0" normalizeH="0" baseline="0" noProof="0" dirty="0">
              <a:ln>
                <a:noFill/>
              </a:ln>
              <a:solidFill>
                <a:srgbClr val="FFFFFF"/>
              </a:solidFill>
              <a:effectLst/>
              <a:uLnTx/>
              <a:uFillTx/>
              <a:latin typeface="Calibri"/>
              <a:cs typeface="Calibri"/>
              <a:sym typeface="Calibri"/>
            </a:endParaRPr>
          </a:p>
        </p:txBody>
      </p:sp>
    </p:spTree>
    <p:extLst>
      <p:ext uri="{BB962C8B-B14F-4D97-AF65-F5344CB8AC3E}">
        <p14:creationId xmlns:p14="http://schemas.microsoft.com/office/powerpoint/2010/main" val="2701398370"/>
      </p:ext>
    </p:extLst>
  </p:cSld>
  <p:clrMapOvr>
    <a:masterClrMapping/>
  </p:clrMapOvr>
</p:sld>
</file>

<file path=ppt/theme/theme1.xml><?xml version="1.0" encoding="utf-8"?>
<a:theme xmlns:a="http://schemas.openxmlformats.org/drawingml/2006/main" name="ExMC Dark AsMA">
  <a:themeElements>
    <a:clrScheme name="Exploration Ambassador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xploration Ambassadors">
      <a:majorFont>
        <a:latin typeface="Helvetica"/>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8575" cap="flat" cmpd="sng" algn="ctr">
          <a:solidFill>
            <a:srgbClr val="0070C0"/>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blurRad="63500" dist="17961" dir="2700000" algn="ctr" rotWithShape="0">
            <a:schemeClr val="tx1">
              <a:alpha val="74998"/>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defRPr>
        </a:defPPr>
      </a:lstStyle>
    </a:lnDef>
  </a:objectDefaults>
  <a:extraClrSchemeLst>
    <a:extraClrScheme>
      <a:clrScheme name="Exploration Ambassador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xploration Ambassador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xploration Ambassador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xploration Ambassador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xploration Ambassador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xploration Ambassador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xploration Ambassador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xploration Ambassador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xploration Ambassador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xploration Ambassador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xploration Ambassador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xploration Ambassador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xMC Dark AsMA" id="{DD303F1E-7D56-452F-8C01-50AD26D78CD8}" vid="{433496BB-CFCA-41F5-B981-18A3B967B2D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ExMC Dark AsMA</Template>
  <TotalTime>352</TotalTime>
  <Words>3414</Words>
  <Application>Microsoft Office PowerPoint</Application>
  <PresentationFormat>Widescreen</PresentationFormat>
  <Paragraphs>320</Paragraphs>
  <Slides>28</Slides>
  <Notes>26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28</vt:i4>
      </vt:variant>
    </vt:vector>
  </HeadingPairs>
  <TitlesOfParts>
    <vt:vector size="34" baseType="lpstr">
      <vt:lpstr>Arial</vt:lpstr>
      <vt:lpstr>Calibri</vt:lpstr>
      <vt:lpstr>Century Gothic</vt:lpstr>
      <vt:lpstr>Helvetica</vt:lpstr>
      <vt:lpstr>ExMC Dark AsMA</vt:lpstr>
      <vt:lpstr>Office Theme</vt:lpstr>
      <vt:lpstr>Gynecological Considerations for Long-Duration Spaceflight</vt:lpstr>
      <vt:lpstr>PowerPoint Presentation</vt:lpstr>
      <vt:lpstr>PowerPoint Presentation</vt:lpstr>
      <vt:lpstr>INTRODUCTION</vt:lpstr>
      <vt:lpstr>ABNORMAL UTERINE BLEEDING</vt:lpstr>
      <vt:lpstr>ABNORMAL UTERINE BLEEDING</vt:lpstr>
      <vt:lpstr>ABNORMAL UTERINE BLEEDING</vt:lpstr>
      <vt:lpstr>ABNORMAL UTERINE BLEEDING</vt:lpstr>
      <vt:lpstr>ABNORMAL UTERINE BLEEDING</vt:lpstr>
      <vt:lpstr>SUPPRESSION AND CONTRACEPTION</vt:lpstr>
      <vt:lpstr>ABNORMAL UTERINE BLEEDING</vt:lpstr>
      <vt:lpstr>ABNORMAL UTERINE BLEEDING</vt:lpstr>
      <vt:lpstr>ANEMIA/IRON DEFICIENCY</vt:lpstr>
      <vt:lpstr>ANEMIA/IRON DEFICIENCY</vt:lpstr>
      <vt:lpstr>VTE</vt:lpstr>
      <vt:lpstr>PowerPoint Presentation</vt:lpstr>
      <vt:lpstr>BONE MINERAL DENSITY</vt:lpstr>
      <vt:lpstr>OVARIAN CYSTS</vt:lpstr>
      <vt:lpstr>OVARIAN CYSTS</vt:lpstr>
      <vt:lpstr>PowerPoint Presentation</vt:lpstr>
      <vt:lpstr>ENDOMETRIOSIS</vt:lpstr>
      <vt:lpstr>HEALTH MAINTENANCE</vt:lpstr>
      <vt:lpstr>HEALTH MAINTENANCE</vt:lpstr>
      <vt:lpstr>CANCER/NEOPLASM</vt:lpstr>
      <vt:lpstr>PREGNANCY / FERTILITY</vt:lpstr>
      <vt:lpstr>Conclusions</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Reproductive Considerations in Female Astronauts</dc:title>
  <dc:creator>Boley, Lynn L. (JSC-SD211)[WYLE LABORATORIES, INC.]</dc:creator>
  <cp:lastModifiedBy>Boley, Lynn L. (JSC-SD211)[WYLE LABORATORIES, INC.]</cp:lastModifiedBy>
  <cp:revision>25</cp:revision>
  <dcterms:created xsi:type="dcterms:W3CDTF">2021-08-04T16:13:58Z</dcterms:created>
  <dcterms:modified xsi:type="dcterms:W3CDTF">2021-08-04T23:28:04Z</dcterms:modified>
</cp:coreProperties>
</file>