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31"/>
  </p:notesMasterIdLst>
  <p:sldIdLst>
    <p:sldId id="256" r:id="rId3"/>
    <p:sldId id="257" r:id="rId4"/>
    <p:sldId id="258" r:id="rId5"/>
    <p:sldId id="259" r:id="rId6"/>
    <p:sldId id="260" r:id="rId7"/>
    <p:sldId id="296" r:id="rId8"/>
    <p:sldId id="297" r:id="rId9"/>
    <p:sldId id="298" r:id="rId10"/>
    <p:sldId id="299" r:id="rId11"/>
    <p:sldId id="262" r:id="rId12"/>
    <p:sldId id="300" r:id="rId13"/>
    <p:sldId id="301" r:id="rId14"/>
    <p:sldId id="302" r:id="rId15"/>
    <p:sldId id="303" r:id="rId16"/>
    <p:sldId id="304" r:id="rId17"/>
    <p:sldId id="263" r:id="rId18"/>
    <p:sldId id="305" r:id="rId19"/>
    <p:sldId id="306" r:id="rId20"/>
    <p:sldId id="307" r:id="rId21"/>
    <p:sldId id="308" r:id="rId22"/>
    <p:sldId id="309" r:id="rId23"/>
    <p:sldId id="310" r:id="rId24"/>
    <p:sldId id="311" r:id="rId25"/>
    <p:sldId id="312" r:id="rId26"/>
    <p:sldId id="313" r:id="rId27"/>
    <p:sldId id="314" r:id="rId28"/>
    <p:sldId id="315" r:id="rId29"/>
    <p:sldId id="2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DF620E-E14D-48F3-8D47-FB6167079CCB}" type="datetimeFigureOut">
              <a:rPr lang="en-US" smtClean="0"/>
              <a:t>8/4/2021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1259A0-1139-4B7F-824B-3447B988EA79}" type="slidenum">
              <a:rPr lang="en-US" smtClean="0"/>
              <a:t>‹#›</a:t>
            </a:fld>
            <a:endParaRPr lang="en-US"/>
          </a:p>
        </p:txBody>
      </p:sp>
    </p:spTree>
    <p:extLst>
      <p:ext uri="{BB962C8B-B14F-4D97-AF65-F5344CB8AC3E}">
        <p14:creationId xmlns:p14="http://schemas.microsoft.com/office/powerpoint/2010/main" val="1902821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cbi.nlm.nih.gov/pmc/articles/PMC3025417/"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no disclosures other than that my thesis research was funded by an internal grant at University of Colorado, and I am also one of the physicians on the Exploratory Medical Capabilities Element.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a:t>
            </a:fld>
            <a:endParaRPr lang="en-US"/>
          </a:p>
        </p:txBody>
      </p:sp>
    </p:spTree>
    <p:extLst>
      <p:ext uri="{BB962C8B-B14F-4D97-AF65-F5344CB8AC3E}">
        <p14:creationId xmlns:p14="http://schemas.microsoft.com/office/powerpoint/2010/main" val="3792752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While my research interest is rooted in the theoretical, the other half of Obstetrics and Gynecology is much more practical. However, as with OB, this area is also not well studied. The last major review of gynecologic health was performed by Dr. Jennings 21 years ago, thus it was time for a new comprehensive review inclusive of all of the gynecologic considerations NASA and private industry should be considering for long-duration spaceflight. </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Our team recently published this follow up article in the Blue, and we will spend the rest of our time introducing some of the salient topics therein. </a:t>
            </a:r>
          </a:p>
        </p:txBody>
      </p:sp>
      <p:sp>
        <p:nvSpPr>
          <p:cNvPr id="4" name="Slide Number Placeholder 3"/>
          <p:cNvSpPr>
            <a:spLocks noGrp="1"/>
          </p:cNvSpPr>
          <p:nvPr>
            <p:ph type="sldNum" sz="quarter" idx="5"/>
          </p:nvPr>
        </p:nvSpPr>
        <p:spPr/>
        <p:txBody>
          <a:bodyPr/>
          <a:lstStyle/>
          <a:p>
            <a:fld id="{011259A0-1139-4B7F-824B-3447B988EA79}" type="slidenum">
              <a:rPr lang="en-US" smtClean="0"/>
              <a:t>3</a:t>
            </a:fld>
            <a:endParaRPr lang="en-US"/>
          </a:p>
        </p:txBody>
      </p:sp>
    </p:spTree>
    <p:extLst>
      <p:ext uri="{BB962C8B-B14F-4D97-AF65-F5344CB8AC3E}">
        <p14:creationId xmlns:p14="http://schemas.microsoft.com/office/powerpoint/2010/main" val="1884603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4</a:t>
            </a:fld>
            <a:endParaRPr lang="en-US"/>
          </a:p>
        </p:txBody>
      </p:sp>
    </p:spTree>
    <p:extLst>
      <p:ext uri="{BB962C8B-B14F-4D97-AF65-F5344CB8AC3E}">
        <p14:creationId xmlns:p14="http://schemas.microsoft.com/office/powerpoint/2010/main" val="4209722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AUB affects nearly a quarter of all reproductive-aged women in the US and its etiologies are encompassed within the PALM-COEIN acronym. Without suspending too much reality, now imagine these things occurring in space.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5</a:t>
            </a:fld>
            <a:endParaRPr lang="en-US"/>
          </a:p>
        </p:txBody>
      </p:sp>
    </p:spTree>
    <p:extLst>
      <p:ext uri="{BB962C8B-B14F-4D97-AF65-F5344CB8AC3E}">
        <p14:creationId xmlns:p14="http://schemas.microsoft.com/office/powerpoint/2010/main" val="3761874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Unfortunately, outcomes related to women’s health have not been tracked or are not available for review. Thus, it is unknown what percent of astronauts have experienced AUB before, during, or immediately following flight and it is difficult to hypothesize how the spaceflight environment might alter menses. AUB has not officially been reported in the past, however, given its prevalence terrestrially, is an important consideration for the future.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Upon review of terrestrial analogs, one study in mice has found that estrus cycles were affected by hindlimb unloading, however, bed rest studies where humans were placed in Trendelenburg for prolonged periods of time have not shown any affect.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6</a:t>
            </a:fld>
            <a:endParaRPr lang="en-US"/>
          </a:p>
        </p:txBody>
      </p:sp>
    </p:spTree>
    <p:extLst>
      <p:ext uri="{BB962C8B-B14F-4D97-AF65-F5344CB8AC3E}">
        <p14:creationId xmlns:p14="http://schemas.microsoft.com/office/powerpoint/2010/main" val="3666324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In the absence of data, as will be the case for most of these gynecologic concerns, we must consider mitigation strategies. Thus, an ultrasound is recommended for all astronauts pre-flight irrespective of a history of AUB. And if structural pathology is noted, consideration is made for hysteroscopic investigation.</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7</a:t>
            </a:fld>
            <a:endParaRPr lang="en-US"/>
          </a:p>
        </p:txBody>
      </p:sp>
    </p:spTree>
    <p:extLst>
      <p:ext uri="{BB962C8B-B14F-4D97-AF65-F5344CB8AC3E}">
        <p14:creationId xmlns:p14="http://schemas.microsoft.com/office/powerpoint/2010/main" val="1158922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Further consideration is made for non-structural causes, and patients are screened for at baseline for thyroid dysfunction, bleeding disorders, and iron deficiency and screened for a history concerning for PCOS or prolactinoma pre-flight. Management is consistent with terrestrial recommendations.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8</a:t>
            </a:fld>
            <a:endParaRPr lang="en-US"/>
          </a:p>
        </p:txBody>
      </p:sp>
    </p:spTree>
    <p:extLst>
      <p:ext uri="{BB962C8B-B14F-4D97-AF65-F5344CB8AC3E}">
        <p14:creationId xmlns:p14="http://schemas.microsoft.com/office/powerpoint/2010/main" val="1695549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Relatedly, even in the absence of AUB, suppression of menses has long been a mitigation strategy for preventing AUB. While astronauts have complete autonomy to choose a contraceptive regimen of their choice, some astronauts have chosen to place a levonorgestrel IUD and many astronauts have used continuous OCPs as both a contraceptive and suppressive modality. Motivations for this choice have included perceived benefits to bone health and prevention of ovarian cyst formation; and another driver is the practical application of amenorrhea. Storage, weight, volume, and filtration must all be considered. Whether considering it costs 1 million dollars a pound to launch goods or that storage space on long-duration missions is extremely limited, the weight and volume of contraceptives, tampons, pads, and modalities to treat AUB must be included in the equation.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Thus one our main goals currently is to consider how to delicately balance astronaut autonomy, engineering innovation, and AUB mitigation, with modalities that, at best, are 60% successful at even causing amenorrhea (if that is desired), and also have risks as we will circle back to.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9</a:t>
            </a:fld>
            <a:endParaRPr lang="en-US"/>
          </a:p>
        </p:txBody>
      </p:sp>
    </p:spTree>
    <p:extLst>
      <p:ext uri="{BB962C8B-B14F-4D97-AF65-F5344CB8AC3E}">
        <p14:creationId xmlns:p14="http://schemas.microsoft.com/office/powerpoint/2010/main" val="70752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Historically, the majority of astronauts have used either COCs or the levonorgestrel IUD continuously. While COCs require remembering to take the pill every single day of the year, they have the highest amenorrhea rates at one year: upwards of 60-88%. Amenorrhea rates for the LNG-IUD peak at around 60%, but don’t require this daily compliance. They just need to be placed one time. With both modalities, there can be some abnormal spotting the first few months, and then amenorrhea rates escalate from then 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The goal of these birth control modalities terrestrially has always been to prevent pregnancy rather than prevent menses and thus </a:t>
            </a:r>
            <a:r>
              <a:rPr kumimoji="0" lang="en-US" sz="1200" b="0" i="0" u="none" strike="noStrike" kern="0" cap="none" spc="0" normalizeH="0" baseline="0" noProof="0" dirty="0">
                <a:ln>
                  <a:noFill/>
                </a:ln>
                <a:solidFill>
                  <a:srgbClr val="000000"/>
                </a:solidFill>
                <a:effectLst/>
                <a:uLnTx/>
                <a:uFillTx/>
                <a:latin typeface="+mn-lt"/>
                <a:ea typeface="Calibri"/>
                <a:cs typeface="Calibri"/>
                <a:sym typeface="Calibri"/>
              </a:rPr>
              <a:t>amenorrhea has always been a side effect of birth control modalities rather than an end point. </a:t>
            </a:r>
            <a:r>
              <a:rPr kumimoji="0" lang="en-US" sz="1200" b="0" i="0" u="none" strike="noStrike" kern="0" cap="none" spc="0" normalizeH="0" baseline="0" noProof="0" dirty="0">
                <a:ln>
                  <a:noFill/>
                </a:ln>
                <a:solidFill>
                  <a:srgbClr val="000000"/>
                </a:solidFill>
                <a:effectLst/>
                <a:uLnTx/>
                <a:uFillTx/>
                <a:latin typeface="+mn-lt"/>
                <a:cs typeface="Calibri"/>
                <a:sym typeface="Calibri"/>
              </a:rPr>
              <a:t>Thus there has not been heavy interest in evaluating </a:t>
            </a:r>
            <a:r>
              <a:rPr kumimoji="0" lang="en-US" sz="1200" b="0" i="0" u="none" strike="noStrike" kern="0" cap="none" spc="0" normalizeH="0" baseline="0" noProof="0" dirty="0">
                <a:ln>
                  <a:noFill/>
                </a:ln>
                <a:solidFill>
                  <a:srgbClr val="000000"/>
                </a:solidFill>
                <a:effectLst/>
                <a:uLnTx/>
                <a:uFillTx/>
                <a:latin typeface="+mn-lt"/>
                <a:ea typeface="Calibri"/>
                <a:cs typeface="Calibri"/>
                <a:sym typeface="Calibri"/>
              </a:rPr>
              <a:t>long-term amenorrhea rates</a:t>
            </a:r>
            <a:r>
              <a:rPr kumimoji="0" lang="en-US" sz="1200" b="0" i="0" u="none" strike="noStrike" kern="0" cap="none" spc="0" normalizeH="0" baseline="0" noProof="0" dirty="0">
                <a:ln>
                  <a:noFill/>
                </a:ln>
                <a:solidFill>
                  <a:srgbClr val="000000"/>
                </a:solidFill>
                <a:effectLst/>
                <a:uLnTx/>
                <a:uFillTx/>
                <a:latin typeface="+mn-lt"/>
                <a:cs typeface="Calibri"/>
                <a:sym typeface="Calibri"/>
              </a:rPr>
              <a:t>. However, as there is good safety data to support continuous use and growing data that women may desire amenorrhea, </a:t>
            </a:r>
            <a:r>
              <a:rPr kumimoji="0" lang="en-US" sz="1200" b="0" i="0" u="none" strike="noStrike" kern="0" cap="none" spc="0" normalizeH="0" baseline="0" noProof="0" dirty="0">
                <a:ln>
                  <a:noFill/>
                </a:ln>
                <a:solidFill>
                  <a:srgbClr val="000000"/>
                </a:solidFill>
                <a:effectLst/>
                <a:uLnTx/>
                <a:uFillTx/>
                <a:latin typeface="+mn-lt"/>
                <a:ea typeface="Calibri"/>
                <a:cs typeface="Calibri"/>
                <a:sym typeface="Calibri"/>
              </a:rPr>
              <a:t>there is hope that the pharmaceutical industry may consider the development of modalities that not only optimize pregnancy prevention, but also </a:t>
            </a:r>
            <a:r>
              <a:rPr kumimoji="0" lang="en-US" sz="1200" b="0" i="0" u="none" strike="noStrike" kern="0" cap="none" spc="0" normalizeH="0" baseline="0" noProof="0" dirty="0">
                <a:ln>
                  <a:noFill/>
                </a:ln>
                <a:solidFill>
                  <a:srgbClr val="000000"/>
                </a:solidFill>
                <a:effectLst/>
                <a:uLnTx/>
                <a:uFillTx/>
                <a:latin typeface="+mn-lt"/>
                <a:cs typeface="Calibri"/>
                <a:sym typeface="Calibri"/>
              </a:rPr>
              <a:t>long-duration </a:t>
            </a:r>
            <a:r>
              <a:rPr kumimoji="0" lang="en-US" sz="1200" b="0" i="0" u="none" strike="noStrike" kern="0" cap="none" spc="0" normalizeH="0" baseline="0" noProof="0" dirty="0">
                <a:ln>
                  <a:noFill/>
                </a:ln>
                <a:solidFill>
                  <a:srgbClr val="000000"/>
                </a:solidFill>
                <a:effectLst/>
                <a:uLnTx/>
                <a:uFillTx/>
                <a:latin typeface="+mn-lt"/>
                <a:ea typeface="Calibri"/>
                <a:cs typeface="Calibri"/>
                <a:sym typeface="Calibri"/>
              </a:rPr>
              <a:t>amenorrhea rates as this may be desired by many women in aerospace</a:t>
            </a:r>
            <a:r>
              <a:rPr kumimoji="0" lang="en-US" sz="1200" b="0" i="0" u="none" strike="noStrike" kern="0" cap="none" spc="0" normalizeH="0" baseline="0" noProof="0" dirty="0">
                <a:ln>
                  <a:noFill/>
                </a:ln>
                <a:solidFill>
                  <a:srgbClr val="000000"/>
                </a:solidFill>
                <a:effectLst/>
                <a:uLnTx/>
                <a:uFillTx/>
                <a:latin typeface="+mn-lt"/>
                <a:cs typeface="Calibri"/>
                <a:sym typeface="Calibri"/>
              </a:rPr>
              <a:t>, the military,</a:t>
            </a:r>
            <a:r>
              <a:rPr kumimoji="0" lang="en-US" sz="1200" b="0" i="0" u="none" strike="noStrike" kern="0" cap="none" spc="0" normalizeH="0" baseline="0" noProof="0" dirty="0">
                <a:ln>
                  <a:noFill/>
                </a:ln>
                <a:solidFill>
                  <a:srgbClr val="000000"/>
                </a:solidFill>
                <a:effectLst/>
                <a:uLnTx/>
                <a:uFillTx/>
                <a:latin typeface="+mn-lt"/>
                <a:ea typeface="Calibri"/>
                <a:cs typeface="Calibri"/>
                <a:sym typeface="Calibri"/>
              </a:rPr>
              <a:t> and in general terrestrially.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While the subdermal implant has been reported in spaceflight, the other combined hormonal modalities like the patch and the ring have not yet been reported.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10</a:t>
            </a:fld>
            <a:endParaRPr lang="en-US"/>
          </a:p>
        </p:txBody>
      </p:sp>
    </p:spTree>
    <p:extLst>
      <p:ext uri="{BB962C8B-B14F-4D97-AF65-F5344CB8AC3E}">
        <p14:creationId xmlns:p14="http://schemas.microsoft.com/office/powerpoint/2010/main" val="333264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While our best treatment for AUB is preventing AUB, it will occur in flight. If severe AUB occurs, procedural options will likely not be available. Even examination will be limited, however, just in time training of the crew medical officer including digital pelvic examination is recommended by our team. While a speculum exam would be indicated terrestrially, it is unlikely that sterile speculums will be included in limited medical kits and may not be particularly useful to a non-gyn trained CMO. Ultrasound, particularly transvaginal ultrasound if available, may be a preferred diagnostic modality. Point of care CBC and urine pregnancy test would also be indicated.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11</a:t>
            </a:fld>
            <a:endParaRPr lang="en-US"/>
          </a:p>
        </p:txBody>
      </p:sp>
    </p:spTree>
    <p:extLst>
      <p:ext uri="{BB962C8B-B14F-4D97-AF65-F5344CB8AC3E}">
        <p14:creationId xmlns:p14="http://schemas.microsoft.com/office/powerpoint/2010/main" val="542445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Thus, management will likely include adding a burst taper of OCPs. A GnRH analog has been reportedly used once before, as reported by Dr. Jennings in the literature, and could be considered for future formularies. TXA, NSAIDs, and Doxycycline may be considered for a future formulary and could be used. Under extreme circumstances, IV fluids and uterovaginal tamponade may also be implemented.</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12</a:t>
            </a:fld>
            <a:endParaRPr lang="en-US"/>
          </a:p>
        </p:txBody>
      </p:sp>
    </p:spTree>
    <p:extLst>
      <p:ext uri="{BB962C8B-B14F-4D97-AF65-F5344CB8AC3E}">
        <p14:creationId xmlns:p14="http://schemas.microsoft.com/office/powerpoint/2010/main" val="2041672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13</a:t>
            </a:fld>
            <a:endParaRPr lang="en-US"/>
          </a:p>
        </p:txBody>
      </p:sp>
    </p:spTree>
    <p:extLst>
      <p:ext uri="{BB962C8B-B14F-4D97-AF65-F5344CB8AC3E}">
        <p14:creationId xmlns:p14="http://schemas.microsoft.com/office/powerpoint/2010/main" val="1815600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14</a:t>
            </a:fld>
            <a:endParaRPr lang="en-US"/>
          </a:p>
        </p:txBody>
      </p:sp>
    </p:spTree>
    <p:extLst>
      <p:ext uri="{BB962C8B-B14F-4D97-AF65-F5344CB8AC3E}">
        <p14:creationId xmlns:p14="http://schemas.microsoft.com/office/powerpoint/2010/main" val="3940750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First-pass metabolism source: </a:t>
            </a:r>
            <a:r>
              <a:rPr kumimoji="0" lang="en-US" sz="1200" b="0" i="0" u="sng" strike="noStrike" kern="0" cap="none" spc="0" normalizeH="0" baseline="0" noProof="0" dirty="0">
                <a:ln>
                  <a:noFill/>
                </a:ln>
                <a:solidFill>
                  <a:srgbClr val="0563C1"/>
                </a:solidFill>
                <a:effectLst/>
                <a:uLnTx/>
                <a:uFillTx/>
                <a:latin typeface="+mn-lt"/>
                <a:cs typeface="Calibri"/>
                <a:sym typeface="Calibri"/>
                <a:hlinkClick r:id="rId3">
                  <a:extLst>
                    <a:ext uri="{A12FA001-AC4F-418D-AE19-62706E023703}">
                      <ahyp:hlinkClr xmlns:ahyp="http://schemas.microsoft.com/office/drawing/2018/hyperlinkcolor" val="tx"/>
                    </a:ext>
                  </a:extLst>
                </a:hlinkClick>
              </a:rPr>
              <a:t>https://www.ncbi.nlm.nih.gov/pmc/articles/PMC3025417/</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https://www.fertstert.org/article/S0015-0282(16)62847-9/pdf</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15</a:t>
            </a:fld>
            <a:endParaRPr lang="en-US"/>
          </a:p>
        </p:txBody>
      </p:sp>
    </p:spTree>
    <p:extLst>
      <p:ext uri="{BB962C8B-B14F-4D97-AF65-F5344CB8AC3E}">
        <p14:creationId xmlns:p14="http://schemas.microsoft.com/office/powerpoint/2010/main" val="2927622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https://www.rankred.com/space-radiation-causes-astronauts-to-lose-bone-and-muscles/</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16</a:t>
            </a:fld>
            <a:endParaRPr lang="en-US"/>
          </a:p>
        </p:txBody>
      </p:sp>
    </p:spTree>
    <p:extLst>
      <p:ext uri="{BB962C8B-B14F-4D97-AF65-F5344CB8AC3E}">
        <p14:creationId xmlns:p14="http://schemas.microsoft.com/office/powerpoint/2010/main" val="1552462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Regarding bone mineral density, astronauts routinely perform resistive exercise and take calcium and vitamin D supplements. Estrogen in COCs has been shown to be protective in spaceflight, and while bisphosphonates are being considered, long-term data are not yet available and one safety concern includes VTE. </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17</a:t>
            </a:fld>
            <a:endParaRPr lang="en-US"/>
          </a:p>
        </p:txBody>
      </p:sp>
    </p:spTree>
    <p:extLst>
      <p:ext uri="{BB962C8B-B14F-4D97-AF65-F5344CB8AC3E}">
        <p14:creationId xmlns:p14="http://schemas.microsoft.com/office/powerpoint/2010/main" val="2522135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Ovarian cysts are very common in all reproductive-aged females, and most often resolve if they are simple and under 6cm. As noted before, all astronauts undergo pre-flight TVUs and if an ovarian cyst is found it must be observed with consideration for removal if there is concern that it may not resolve, carries a torsion risk, or carries a malignancy risk. </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While there are no reported cases of ovarian torsion in the astronaut population to date, there will always be concern for a spontaneous large cyst to lead to complications including torsion, rupture, or hemorrhage</a:t>
            </a: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18</a:t>
            </a:fld>
            <a:endParaRPr lang="en-US"/>
          </a:p>
        </p:txBody>
      </p:sp>
    </p:spTree>
    <p:extLst>
      <p:ext uri="{BB962C8B-B14F-4D97-AF65-F5344CB8AC3E}">
        <p14:creationId xmlns:p14="http://schemas.microsoft.com/office/powerpoint/2010/main" val="351043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In-flight torsion workup may include transabdominal ultrasound and in-flight management includes pain control and supportive measures. With successful expectant management of true torsion leading to ischemia of that ovary, data suggest that the non-affected ovary may compensate for the lack of hormone production from the necrosed ovary and long-term risks of osteoporosis or infertility are low.  </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19</a:t>
            </a:fld>
            <a:endParaRPr lang="en-US"/>
          </a:p>
        </p:txBody>
      </p:sp>
    </p:spTree>
    <p:extLst>
      <p:ext uri="{BB962C8B-B14F-4D97-AF65-F5344CB8AC3E}">
        <p14:creationId xmlns:p14="http://schemas.microsoft.com/office/powerpoint/2010/main" val="3379908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I think it is fair to say that this most recent thrombosis has reignited fears of the additive risk of estrogen-containing contraceptives carry and how we think of the complex risk/benefit interplay regarding contraceptives in the operational medical group.</a:t>
            </a:r>
          </a:p>
          <a:p>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20</a:t>
            </a:fld>
            <a:endParaRPr lang="en-US"/>
          </a:p>
        </p:txBody>
      </p:sp>
    </p:spTree>
    <p:extLst>
      <p:ext uri="{BB962C8B-B14F-4D97-AF65-F5344CB8AC3E}">
        <p14:creationId xmlns:p14="http://schemas.microsoft.com/office/powerpoint/2010/main" val="2153256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Endometriosis affects 10% of all reproductive age women and it is also unknown how endometriosis can complicate spaceflight. It was long feared that microgravity could make this process worse by exacerbating retrograde menstrual flow into the pelvis, however, this has not been observed. Laparoscopy is gold standard diagnostic modality with no alternative non-invasive screening modalities that can accurately diagnose endometriosis prior to spaceflight, thus it is not screened for beyond taking a history and performing an ultrasound. However, without serious dysmenorrhea, endometriomas, or pelvic adhesive disease, endometriosis is not a disqualification for spaceflight</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21</a:t>
            </a:fld>
            <a:endParaRPr lang="en-US"/>
          </a:p>
        </p:txBody>
      </p:sp>
    </p:spTree>
    <p:extLst>
      <p:ext uri="{BB962C8B-B14F-4D97-AF65-F5344CB8AC3E}">
        <p14:creationId xmlns:p14="http://schemas.microsoft.com/office/powerpoint/2010/main" val="1683745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80000"/>
              </a:lnSpc>
              <a:spcBef>
                <a:spcPts val="0"/>
              </a:spcBef>
              <a:spcAft>
                <a:spcPts val="0"/>
              </a:spcAft>
              <a:buClr>
                <a:srgbClr val="000000"/>
              </a:buClr>
              <a:buSzPts val="1020"/>
              <a:buFont typeface="Calibri"/>
              <a:buNone/>
              <a:tabLst/>
              <a:defRPr/>
            </a:pPr>
            <a:r>
              <a:rPr kumimoji="0" lang="en-US" sz="1020" b="0" i="0" u="none" strike="noStrike" kern="0" cap="none" spc="0" normalizeH="0" baseline="0" noProof="0" dirty="0">
                <a:ln>
                  <a:noFill/>
                </a:ln>
                <a:solidFill>
                  <a:srgbClr val="000000"/>
                </a:solidFill>
                <a:effectLst/>
                <a:uLnTx/>
                <a:uFillTx/>
                <a:latin typeface="+mn-lt"/>
                <a:cs typeface="Calibri"/>
                <a:sym typeface="Calibri"/>
              </a:rPr>
              <a:t>Some of the pre-flight screening recommendations include: </a:t>
            </a:r>
            <a:r>
              <a:rPr kumimoji="0" lang="en-US" sz="238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screening for STIs such as Chlamydia, Gonorrhea, Trichomonas, Syphilis, HSV, HIV, HPV) and performing a Pap Smear within 12 months of flight</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80000"/>
              </a:lnSpc>
              <a:spcBef>
                <a:spcPts val="0"/>
              </a:spcBef>
              <a:spcAft>
                <a:spcPts val="0"/>
              </a:spcAft>
              <a:buClr>
                <a:srgbClr val="000000"/>
              </a:buClr>
              <a:buSzPts val="2380"/>
              <a:buFont typeface="Calibri"/>
              <a:buNone/>
              <a:tabLst/>
              <a:defRPr/>
            </a:pPr>
            <a:endParaRPr kumimoji="0" lang="en-US" sz="238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80000"/>
              </a:lnSpc>
              <a:spcBef>
                <a:spcPts val="0"/>
              </a:spcBef>
              <a:spcAft>
                <a:spcPts val="0"/>
              </a:spcAft>
              <a:buClr>
                <a:srgbClr val="000000"/>
              </a:buClr>
              <a:buSzPts val="1400"/>
              <a:buFont typeface="Arial"/>
              <a:buNone/>
              <a:tabLst/>
              <a:defRPr/>
            </a:pPr>
            <a:r>
              <a:rPr kumimoji="0" lang="en-US" sz="238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HSV suppression during flight can be considered for patients with history of HSV. </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80000"/>
              </a:lnSpc>
              <a:spcBef>
                <a:spcPts val="0"/>
              </a:spcBef>
              <a:spcAft>
                <a:spcPts val="0"/>
              </a:spcAft>
              <a:buClr>
                <a:srgbClr val="000000"/>
              </a:buClr>
              <a:buSzPts val="1400"/>
              <a:buFont typeface="Arial"/>
              <a:buNone/>
              <a:tabLst/>
              <a:defRPr/>
            </a:pPr>
            <a:endParaRPr kumimoji="0" lang="en-US" sz="238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l" defTabSz="914400" rtl="0" eaLnBrk="1" fontAlgn="auto" latinLnBrk="0" hangingPunct="1">
              <a:lnSpc>
                <a:spcPct val="80000"/>
              </a:lnSpc>
              <a:spcBef>
                <a:spcPts val="0"/>
              </a:spcBef>
              <a:spcAft>
                <a:spcPts val="0"/>
              </a:spcAft>
              <a:buClr>
                <a:srgbClr val="000000"/>
              </a:buClr>
              <a:buSzPts val="1400"/>
              <a:buFont typeface="Arial"/>
              <a:buNone/>
              <a:tabLst/>
              <a:defRPr/>
            </a:pPr>
            <a:r>
              <a:rPr kumimoji="0" lang="en-US" sz="238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Lastly, the HPV vaccine should now be encouraged for all astronauts given the liberalization of ages allowed to receive it</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22</a:t>
            </a:fld>
            <a:endParaRPr lang="en-US"/>
          </a:p>
        </p:txBody>
      </p:sp>
    </p:spTree>
    <p:extLst>
      <p:ext uri="{BB962C8B-B14F-4D97-AF65-F5344CB8AC3E}">
        <p14:creationId xmlns:p14="http://schemas.microsoft.com/office/powerpoint/2010/main" val="17664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Others include screening for perimenopausal symptoms, </a:t>
            </a:r>
            <a:r>
              <a:rPr kumimoji="0" lang="en-US" sz="1200" b="0" i="0" u="none" strike="noStrike" kern="0" cap="none" spc="0" normalizeH="0" baseline="0" noProof="0" dirty="0" err="1">
                <a:ln>
                  <a:noFill/>
                </a:ln>
                <a:solidFill>
                  <a:srgbClr val="000000"/>
                </a:solidFill>
                <a:effectLst/>
                <a:uLnTx/>
                <a:uFillTx/>
                <a:latin typeface="Century Gothic"/>
                <a:ea typeface="Century Gothic"/>
                <a:cs typeface="Century Gothic"/>
                <a:sym typeface="Century Gothic"/>
              </a:rPr>
              <a:t>urogynecologic</a:t>
            </a:r>
            <a:r>
              <a:rPr kumimoji="0" lang="en-US" sz="12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 symptoms, vulvar/vaginal dermatoses prior to flight, screening for family history of gynecologic/breast cancers as well as familial cancer syndromes, annual clinical breast exams, and diagnostic mammograms ± US/MRI as needed starting at age 35</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Recommendations are population-specific. We have a high-risk operational environment; thus, use of more frequent exams, even when associated with a higher false-positive rate and the need for additional testing, is a reasonable option to buy down risk in a resource-limited mission environment.</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23</a:t>
            </a:fld>
            <a:endParaRPr lang="en-US"/>
          </a:p>
        </p:txBody>
      </p:sp>
    </p:spTree>
    <p:extLst>
      <p:ext uri="{BB962C8B-B14F-4D97-AF65-F5344CB8AC3E}">
        <p14:creationId xmlns:p14="http://schemas.microsoft.com/office/powerpoint/2010/main" val="701687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https://www.cancer.gov/about-cancer/causes-prevention/risk/hormones/oral-contraceptives-fact-sheet</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24</a:t>
            </a:fld>
            <a:endParaRPr lang="en-US"/>
          </a:p>
        </p:txBody>
      </p:sp>
    </p:spTree>
    <p:extLst>
      <p:ext uri="{BB962C8B-B14F-4D97-AF65-F5344CB8AC3E}">
        <p14:creationId xmlns:p14="http://schemas.microsoft.com/office/powerpoint/2010/main" val="3629102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dirty="0"/>
              <a:t>While the majority of fertility risk will likely be age-related rather than spaceflight-related, fertility desires should be discussed prior to flight to empower astronauts to make a patient-centered decision regarding timing of parity and/or possible future consideration of assisted reproductive technologies if delaying parity. </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It goes without saying that the risk of pregnancy, even with contraception during flight, is not zero percent. </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entury Gothic"/>
              <a:buNone/>
            </a:pPr>
            <a:r>
              <a:rPr lang="en-US" sz="1200" dirty="0">
                <a:latin typeface="Century Gothic"/>
                <a:ea typeface="Century Gothic"/>
                <a:cs typeface="Century Gothic"/>
                <a:sym typeface="Century Gothic"/>
              </a:rPr>
              <a:t>Lastly, routine pregnancy testing is performed with the last one ~10 days prior to flight, however, </a:t>
            </a:r>
            <a:r>
              <a:rPr lang="en-US" dirty="0"/>
              <a:t>any pregnancy event that happens within the pre-launch timeframe may not be captured by this 10-day out timeframe. </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25</a:t>
            </a:fld>
            <a:endParaRPr lang="en-US"/>
          </a:p>
        </p:txBody>
      </p:sp>
    </p:spTree>
    <p:extLst>
      <p:ext uri="{BB962C8B-B14F-4D97-AF65-F5344CB8AC3E}">
        <p14:creationId xmlns:p14="http://schemas.microsoft.com/office/powerpoint/2010/main" val="974155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80000"/>
              </a:lnSpc>
              <a:spcBef>
                <a:spcPts val="0"/>
              </a:spcBef>
              <a:spcAft>
                <a:spcPts val="0"/>
              </a:spcAft>
              <a:buClr>
                <a:srgbClr val="000000"/>
              </a:buClr>
              <a:buSzPts val="1400"/>
              <a:buFont typeface="Arial"/>
              <a:buNone/>
              <a:tabLst/>
              <a:defRPr/>
            </a:pPr>
            <a:r>
              <a:rPr kumimoji="0" lang="en-US" sz="20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Women’s Health = Astronaut Health. </a:t>
            </a:r>
            <a:r>
              <a:rPr kumimoji="0" lang="en-US" sz="1875"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All considerations are intended to address risk mitigation and reduction of onboard needs for medical resources or skillsets</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80000"/>
              </a:lnSpc>
              <a:spcBef>
                <a:spcPts val="0"/>
              </a:spcBef>
              <a:spcAft>
                <a:spcPts val="0"/>
              </a:spcAft>
              <a:buClr>
                <a:srgbClr val="000000"/>
              </a:buClr>
              <a:buSzPts val="1400"/>
              <a:buFont typeface="Arial"/>
              <a:buNone/>
              <a:tabLst/>
              <a:defRPr/>
            </a:pPr>
            <a:r>
              <a:rPr kumimoji="0" lang="en-US" sz="20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Long-duration spaceflight will introduce continued and novel challenges for maintenance of gynecological and reproductive health</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80000"/>
              </a:lnSpc>
              <a:spcBef>
                <a:spcPts val="0"/>
              </a:spcBef>
              <a:spcAft>
                <a:spcPts val="0"/>
              </a:spcAft>
              <a:buClr>
                <a:srgbClr val="000000"/>
              </a:buClr>
              <a:buSzPts val="1400"/>
              <a:buFont typeface="Arial"/>
              <a:buNone/>
              <a:tabLst/>
              <a:defRPr/>
            </a:pPr>
            <a:r>
              <a:rPr kumimoji="0" lang="en-US" sz="2000" b="0"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There is a driving need for increased data collection and analysis to properly characterize and mitigate women’s health risks in future spaceflight</a:t>
            </a:r>
            <a:endParaRPr kumimoji="0" lang="en-US" sz="1200" b="0" i="0" u="none" strike="noStrike" kern="0" cap="none" spc="0" normalizeH="0" baseline="0" noProof="0" dirty="0">
              <a:ln>
                <a:noFill/>
              </a:ln>
              <a:solidFill>
                <a:srgbClr val="000000"/>
              </a:solidFill>
              <a:effectLst/>
              <a:uLnTx/>
              <a:uFillTx/>
              <a:latin typeface="+mn-lt"/>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26</a:t>
            </a:fld>
            <a:endParaRPr lang="en-US"/>
          </a:p>
        </p:txBody>
      </p:sp>
    </p:spTree>
    <p:extLst>
      <p:ext uri="{BB962C8B-B14F-4D97-AF65-F5344CB8AC3E}">
        <p14:creationId xmlns:p14="http://schemas.microsoft.com/office/powerpoint/2010/main" val="723840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EVIDENCE LIBRARY</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MED PROBALISTIC RISK ANALYSIS TOOL (MED PRAT)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mn-lt"/>
                <a:cs typeface="Calibri"/>
                <a:sym typeface="Calibri"/>
              </a:rPr>
              <a:t>ACCEPTED MEDICAL CONDITION LIST </a:t>
            </a:r>
          </a:p>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lang="en-US" dirty="0"/>
          </a:p>
        </p:txBody>
      </p:sp>
      <p:sp>
        <p:nvSpPr>
          <p:cNvPr id="4" name="Slide Number Placeholder 3"/>
          <p:cNvSpPr>
            <a:spLocks noGrp="1"/>
          </p:cNvSpPr>
          <p:nvPr>
            <p:ph type="sldNum" sz="quarter" idx="5"/>
          </p:nvPr>
        </p:nvSpPr>
        <p:spPr/>
        <p:txBody>
          <a:bodyPr/>
          <a:lstStyle/>
          <a:p>
            <a:fld id="{011259A0-1139-4B7F-824B-3447B988EA79}" type="slidenum">
              <a:rPr lang="en-US" smtClean="0"/>
              <a:t>27</a:t>
            </a:fld>
            <a:endParaRPr lang="en-US"/>
          </a:p>
        </p:txBody>
      </p:sp>
    </p:spTree>
    <p:extLst>
      <p:ext uri="{BB962C8B-B14F-4D97-AF65-F5344CB8AC3E}">
        <p14:creationId xmlns:p14="http://schemas.microsoft.com/office/powerpoint/2010/main" val="14225899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p:nvGrpSpPr>
          <p:grpSpPr bwMode="auto">
            <a:xfrm>
              <a:off x="270" y="670"/>
              <a:ext cx="3474" cy="3653"/>
              <a:chOff x="270" y="718"/>
              <a:chExt cx="3474" cy="3602"/>
            </a:xfrm>
          </p:grpSpPr>
          <p:sp>
            <p:nvSpPr>
              <p:cNvPr id="40" name="Line 39"/>
              <p:cNvSpPr>
                <a:spLocks noChangeShapeType="1"/>
              </p:cNvSpPr>
              <p:nvPr/>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a:t>Click to edit Master title style</a:t>
            </a:r>
            <a:endParaRPr lang="en-US" dirty="0"/>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p:nvPicPr>
        <p:blipFill>
          <a:blip r:embed="rId3" cstate="print"/>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p:nvPicPr>
        <p:blipFill rotWithShape="1">
          <a:blip r:embed="rId4" cstate="print">
            <a:extLst>
              <a:ext uri="{28A0092B-C50C-407E-A947-70E740481C1C}">
                <a14:useLocalDpi xmlns:a14="http://schemas.microsoft.com/office/drawing/2010/main" val="0"/>
              </a:ext>
            </a:extLst>
          </a:blip>
          <a:srcRect t="19930" b="31790"/>
          <a:stretch/>
        </p:blipFill>
        <p:spPr>
          <a:xfrm>
            <a:off x="326412" y="99105"/>
            <a:ext cx="1857988" cy="897050"/>
          </a:xfrm>
          <a:prstGeom prst="rect">
            <a:avLst/>
          </a:prstGeom>
        </p:spPr>
      </p:pic>
    </p:spTree>
    <p:extLst>
      <p:ext uri="{BB962C8B-B14F-4D97-AF65-F5344CB8AC3E}">
        <p14:creationId xmlns:p14="http://schemas.microsoft.com/office/powerpoint/2010/main" val="2835457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378" y="152400"/>
            <a:ext cx="10366625" cy="60960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946627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2395905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653905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8"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014A0053-B5E3-4376-9470-6AB4C44F7394}" type="slidenum">
              <a:rPr lang="en-US" smtClean="0"/>
              <a:t>‹#›</a:t>
            </a:fld>
            <a:endParaRPr lang="en-US"/>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857891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a:t>Click to edit Master title style</a:t>
            </a:r>
            <a:endParaRPr lang="en-US" dirty="0"/>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330430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1218171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fld id="{22B89C79-4CB4-44E7-81DA-034AF139193C}" type="datetimeFigureOut">
              <a:rPr lang="en-US" smtClean="0"/>
              <a:t>8/4/2021</a:t>
            </a:fld>
            <a:endParaRPr lang="en-US"/>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386630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fld id="{22B89C79-4CB4-44E7-81DA-034AF139193C}" type="datetimeFigureOut">
              <a:rPr lang="en-US" smtClean="0"/>
              <a:t>8/4/2021</a:t>
            </a:fld>
            <a:endParaRPr lang="en-US"/>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3806545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fld id="{22B89C79-4CB4-44E7-81DA-034AF139193C}" type="datetimeFigureOut">
              <a:rPr lang="en-US" smtClean="0"/>
              <a:t>8/4/2021</a:t>
            </a:fld>
            <a:endParaRPr lang="en-US"/>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166432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fld id="{22B89C79-4CB4-44E7-81DA-034AF139193C}" type="datetimeFigureOut">
              <a:rPr lang="en-US" smtClean="0"/>
              <a:t>8/4/2021</a:t>
            </a:fld>
            <a:endParaRPr lang="en-US"/>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014A0053-B5E3-4376-9470-6AB4C44F7394}" type="slidenum">
              <a:rPr lang="en-US" smtClean="0"/>
              <a:t>‹#›</a:t>
            </a:fld>
            <a:endParaRPr lang="en-US"/>
          </a:p>
        </p:txBody>
      </p:sp>
    </p:spTree>
    <p:extLst>
      <p:ext uri="{BB962C8B-B14F-4D97-AF65-F5344CB8AC3E}">
        <p14:creationId xmlns:p14="http://schemas.microsoft.com/office/powerpoint/2010/main" val="260554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fld id="{22B89C79-4CB4-44E7-81DA-034AF139193C}" type="datetimeFigureOut">
              <a:rPr lang="en-US" smtClean="0"/>
              <a:t>8/4/2021</a:t>
            </a:fld>
            <a:endParaRPr lang="en-US"/>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014A0053-B5E3-4376-9470-6AB4C44F7394}" type="slidenum">
              <a:rPr lang="en-US" smtClean="0"/>
              <a:t>‹#›</a:t>
            </a:fld>
            <a:endParaRPr lang="en-US"/>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3691644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a:t>Click icon to add table</a:t>
            </a:r>
            <a:endParaRPr lang="en-US" noProof="0"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fld id="{22B89C79-4CB4-44E7-81DA-034AF139193C}" type="datetimeFigureOut">
              <a:rPr lang="en-US" smtClean="0"/>
              <a:t>8/4/2021</a:t>
            </a:fld>
            <a:endParaRPr lang="en-US"/>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014A0053-B5E3-4376-9470-6AB4C44F7394}" type="slidenum">
              <a:rPr lang="en-US" smtClean="0"/>
              <a:t>‹#›</a:t>
            </a:fld>
            <a:endParaRPr lang="en-US"/>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152383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1161451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33600" y="274638"/>
            <a:ext cx="9448800" cy="1143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pic>
        <p:nvPicPr>
          <p:cNvPr id="9" name="Picture 8">
            <a:extLst>
              <a:ext uri="{FF2B5EF4-FFF2-40B4-BE49-F238E27FC236}">
                <a16:creationId xmlns:a16="http://schemas.microsoft.com/office/drawing/2014/main" id="{C5A80070-7A2D-4176-90A9-269CCB5EB0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3003891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4267052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618651-40C4-4CE3-B41C-766E40906DE4}" type="slidenum">
              <a:rPr lang="en-US" smtClean="0"/>
              <a:pPr/>
              <a:t>‹#›</a:t>
            </a:fld>
            <a:endParaRPr lang="en-US" dirty="0"/>
          </a:p>
        </p:txBody>
      </p:sp>
      <p:pic>
        <p:nvPicPr>
          <p:cNvPr id="9" name="Picture 8">
            <a:extLst>
              <a:ext uri="{FF2B5EF4-FFF2-40B4-BE49-F238E27FC236}">
                <a16:creationId xmlns:a16="http://schemas.microsoft.com/office/drawing/2014/main" id="{B3FA0D1A-3EFA-4246-963A-A2E0775B3E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2893036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618651-40C4-4CE3-B41C-766E40906DE4}" type="slidenum">
              <a:rPr lang="en-US" smtClean="0"/>
              <a:pPr/>
              <a:t>‹#›</a:t>
            </a:fld>
            <a:endParaRPr lang="en-US" dirty="0"/>
          </a:p>
        </p:txBody>
      </p:sp>
      <p:pic>
        <p:nvPicPr>
          <p:cNvPr id="11" name="Picture 10">
            <a:extLst>
              <a:ext uri="{FF2B5EF4-FFF2-40B4-BE49-F238E27FC236}">
                <a16:creationId xmlns:a16="http://schemas.microsoft.com/office/drawing/2014/main" id="{DDD78098-A2BD-43A3-A4D0-829DB88820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337620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618651-40C4-4CE3-B41C-766E40906DE4}" type="slidenum">
              <a:rPr lang="en-US" smtClean="0"/>
              <a:pPr/>
              <a:t>‹#›</a:t>
            </a:fld>
            <a:endParaRPr lang="en-US" dirty="0"/>
          </a:p>
        </p:txBody>
      </p:sp>
      <p:pic>
        <p:nvPicPr>
          <p:cNvPr id="7" name="Picture 6">
            <a:extLst>
              <a:ext uri="{FF2B5EF4-FFF2-40B4-BE49-F238E27FC236}">
                <a16:creationId xmlns:a16="http://schemas.microsoft.com/office/drawing/2014/main" id="{B79FE169-8231-4570-8F2D-D5A80BA9A1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3921714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618651-40C4-4CE3-B41C-766E40906DE4}" type="slidenum">
              <a:rPr lang="en-US" smtClean="0"/>
              <a:pPr/>
              <a:t>‹#›</a:t>
            </a:fld>
            <a:endParaRPr lang="en-US" dirty="0"/>
          </a:p>
        </p:txBody>
      </p:sp>
      <p:pic>
        <p:nvPicPr>
          <p:cNvPr id="6" name="Picture 5">
            <a:extLst>
              <a:ext uri="{FF2B5EF4-FFF2-40B4-BE49-F238E27FC236}">
                <a16:creationId xmlns:a16="http://schemas.microsoft.com/office/drawing/2014/main" id="{49CE4C83-D12B-48FA-BE89-CD5AC4963B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37265504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3310376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618651-40C4-4CE3-B41C-766E40906DE4}" type="slidenum">
              <a:rPr lang="en-US" smtClean="0"/>
              <a:pPr/>
              <a:t>‹#›</a:t>
            </a:fld>
            <a:endParaRPr lang="en-US" dirty="0"/>
          </a:p>
        </p:txBody>
      </p:sp>
      <p:pic>
        <p:nvPicPr>
          <p:cNvPr id="9" name="Picture 8">
            <a:extLst>
              <a:ext uri="{FF2B5EF4-FFF2-40B4-BE49-F238E27FC236}">
                <a16:creationId xmlns:a16="http://schemas.microsoft.com/office/drawing/2014/main" id="{EBD6112E-683F-44DE-8D50-A9C9625FB1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6358365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pic>
        <p:nvPicPr>
          <p:cNvPr id="8" name="Picture 7">
            <a:extLst>
              <a:ext uri="{FF2B5EF4-FFF2-40B4-BE49-F238E27FC236}">
                <a16:creationId xmlns:a16="http://schemas.microsoft.com/office/drawing/2014/main" id="{6AC99AA5-2FC7-4B0E-90F0-580349D2A7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13879743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BE5AE1-D4EE-4FBE-84F8-0CAA5BA99C7A}" type="datetimeFigureOut">
              <a:rPr lang="en-US" smtClean="0"/>
              <a:pPr/>
              <a:t>8/4/2021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2968541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5.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049868" y="152400"/>
            <a:ext cx="961813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fld id="{22B89C79-4CB4-44E7-81DA-034AF139193C}" type="datetimeFigureOut">
              <a:rPr lang="en-US" smtClean="0"/>
              <a:t>8/4/2021</a:t>
            </a:fld>
            <a:endParaRPr lang="en-US"/>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014A0053-B5E3-4376-9470-6AB4C44F7394}" type="slidenum">
              <a:rPr lang="en-US" smtClean="0"/>
              <a:t>‹#›</a:t>
            </a:fld>
            <a:endParaRPr lang="en-US"/>
          </a:p>
        </p:txBody>
      </p:sp>
      <p:pic>
        <p:nvPicPr>
          <p:cNvPr id="8199" name="Picture 67" descr="NASA insignia RGB"/>
          <p:cNvPicPr>
            <a:picLocks noChangeArrowheads="1"/>
          </p:cNvPicPr>
          <p:nvPr/>
        </p:nvPicPr>
        <p:blipFill>
          <a:blip r:embed="rId16" cstate="print"/>
          <a:srcRect/>
          <a:stretch>
            <a:fillRect/>
          </a:stretch>
        </p:blipFill>
        <p:spPr bwMode="auto">
          <a:xfrm>
            <a:off x="11311467" y="137619"/>
            <a:ext cx="685800" cy="556612"/>
          </a:xfrm>
          <a:prstGeom prst="rect">
            <a:avLst/>
          </a:prstGeom>
          <a:noFill/>
          <a:ln w="9525">
            <a:noFill/>
            <a:miter lim="800000"/>
            <a:headEnd/>
            <a:tailEnd/>
          </a:ln>
        </p:spPr>
      </p:pic>
    </p:spTree>
    <p:extLst>
      <p:ext uri="{BB962C8B-B14F-4D97-AF65-F5344CB8AC3E}">
        <p14:creationId xmlns:p14="http://schemas.microsoft.com/office/powerpoint/2010/main" val="3437889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09800" y="274638"/>
            <a:ext cx="9372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E5AE1-D4EE-4FBE-84F8-0CAA5BA99C7A}" type="datetimeFigureOut">
              <a:rPr lang="en-US" smtClean="0"/>
              <a:pPr/>
              <a:t>8/4/2021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618651-40C4-4CE3-B41C-766E40906DE4}" type="slidenum">
              <a:rPr lang="en-US" smtClean="0"/>
              <a:pPr/>
              <a:t>‹#›</a:t>
            </a:fld>
            <a:endParaRPr lang="en-US" dirty="0"/>
          </a:p>
        </p:txBody>
      </p:sp>
      <p:pic>
        <p:nvPicPr>
          <p:cNvPr id="7" name="Picture 6">
            <a:extLst>
              <a:ext uri="{FF2B5EF4-FFF2-40B4-BE49-F238E27FC236}">
                <a16:creationId xmlns:a16="http://schemas.microsoft.com/office/drawing/2014/main" id="{A6CBD418-C17D-4A55-A615-2BDB62ED8DA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5043" y="316513"/>
            <a:ext cx="1790812" cy="1055087"/>
          </a:xfrm>
          <a:prstGeom prst="rect">
            <a:avLst/>
          </a:prstGeom>
        </p:spPr>
      </p:pic>
    </p:spTree>
    <p:extLst>
      <p:ext uri="{BB962C8B-B14F-4D97-AF65-F5344CB8AC3E}">
        <p14:creationId xmlns:p14="http://schemas.microsoft.com/office/powerpoint/2010/main" val="2546823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0DCAC-FE51-4E22-9864-6F748991C361}"/>
              </a:ext>
            </a:extLst>
          </p:cNvPr>
          <p:cNvSpPr>
            <a:spLocks noGrp="1"/>
          </p:cNvSpPr>
          <p:nvPr>
            <p:ph type="ctrTitle"/>
          </p:nvPr>
        </p:nvSpPr>
        <p:spPr/>
        <p:txBody>
          <a:bodyPr/>
          <a:lstStyle/>
          <a:p>
            <a:r>
              <a:rPr lang="en-US" dirty="0"/>
              <a:t>Gynecological Considerations for Long-Duration Spaceflight</a:t>
            </a:r>
          </a:p>
        </p:txBody>
      </p:sp>
      <p:sp>
        <p:nvSpPr>
          <p:cNvPr id="3" name="Subtitle 2">
            <a:extLst>
              <a:ext uri="{FF2B5EF4-FFF2-40B4-BE49-F238E27FC236}">
                <a16:creationId xmlns:a16="http://schemas.microsoft.com/office/drawing/2014/main" id="{01FAFAE1-CEBB-42AC-9014-AE7BC16AFF4C}"/>
              </a:ext>
            </a:extLst>
          </p:cNvPr>
          <p:cNvSpPr>
            <a:spLocks noGrp="1"/>
          </p:cNvSpPr>
          <p:nvPr>
            <p:ph type="subTitle" sz="quarter" idx="1"/>
          </p:nvPr>
        </p:nvSpPr>
        <p:spPr/>
        <p:txBody>
          <a:bodyPr/>
          <a:lstStyle/>
          <a:p>
            <a:endParaRPr lang="en-US"/>
          </a:p>
        </p:txBody>
      </p:sp>
      <p:sp>
        <p:nvSpPr>
          <p:cNvPr id="4" name="TextBox 3">
            <a:extLst>
              <a:ext uri="{FF2B5EF4-FFF2-40B4-BE49-F238E27FC236}">
                <a16:creationId xmlns:a16="http://schemas.microsoft.com/office/drawing/2014/main" id="{6AFEF3C6-EB52-4B55-BCB3-6A0EB42CB301}"/>
              </a:ext>
            </a:extLst>
          </p:cNvPr>
          <p:cNvSpPr txBox="1"/>
          <p:nvPr/>
        </p:nvSpPr>
        <p:spPr>
          <a:xfrm>
            <a:off x="0" y="3895531"/>
            <a:ext cx="10487608" cy="1200329"/>
          </a:xfrm>
          <a:prstGeom prst="rect">
            <a:avLst/>
          </a:prstGeom>
          <a:noFill/>
        </p:spPr>
        <p:txBody>
          <a:bodyPr wrap="square" rtlCol="0">
            <a:spAutoFit/>
          </a:bodyPr>
          <a:lstStyle/>
          <a:p>
            <a:r>
              <a:rPr lang="en-US" dirty="0">
                <a:solidFill>
                  <a:schemeClr val="bg1"/>
                </a:solidFill>
              </a:rPr>
              <a:t>ASMA 2021 #4233</a:t>
            </a:r>
          </a:p>
          <a:p>
            <a:endParaRPr lang="en-US" dirty="0">
              <a:solidFill>
                <a:schemeClr val="bg1"/>
              </a:solidFill>
            </a:endParaRPr>
          </a:p>
          <a:p>
            <a:r>
              <a:rPr lang="en-US" dirty="0">
                <a:solidFill>
                  <a:schemeClr val="bg1"/>
                </a:solidFill>
              </a:rPr>
              <a:t>Jon G. Steller, MD; Rebecca S. Blue, MD, MPH; Roshan Burns, BS; Tina M. Bayuse, PharmD; Erik L. </a:t>
            </a:r>
            <a:r>
              <a:rPr lang="en-US" dirty="0" err="1">
                <a:solidFill>
                  <a:schemeClr val="bg1"/>
                </a:solidFill>
              </a:rPr>
              <a:t>Antonsen</a:t>
            </a:r>
            <a:r>
              <a:rPr lang="en-US" dirty="0">
                <a:solidFill>
                  <a:schemeClr val="bg1"/>
                </a:solidFill>
              </a:rPr>
              <a:t>, MD, PhD; Varsha Jain, MD; Michele M.  Blackwell, MD</a:t>
            </a:r>
            <a:r>
              <a:rPr lang="en-US" baseline="30000" dirty="0">
                <a:solidFill>
                  <a:schemeClr val="bg1"/>
                </a:solidFill>
              </a:rPr>
              <a:t>;</a:t>
            </a:r>
            <a:r>
              <a:rPr lang="en-US" dirty="0">
                <a:solidFill>
                  <a:schemeClr val="bg1"/>
                </a:solidFill>
              </a:rPr>
              <a:t> Richard T. Jennings, MD, MS</a:t>
            </a:r>
          </a:p>
        </p:txBody>
      </p:sp>
    </p:spTree>
    <p:extLst>
      <p:ext uri="{BB962C8B-B14F-4D97-AF65-F5344CB8AC3E}">
        <p14:creationId xmlns:p14="http://schemas.microsoft.com/office/powerpoint/2010/main" val="2851249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569D20-A0A4-4730-8801-B47C063BD7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814044"/>
            <a:ext cx="12192000" cy="6043956"/>
          </a:xfrm>
          <a:prstGeom prst="rect">
            <a:avLst/>
          </a:prstGeom>
        </p:spPr>
      </p:pic>
    </p:spTree>
    <p:extLst>
      <p:ext uri="{BB962C8B-B14F-4D97-AF65-F5344CB8AC3E}">
        <p14:creationId xmlns:p14="http://schemas.microsoft.com/office/powerpoint/2010/main" val="837510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A8D50F0-41F9-46EB-B7A0-8FA78039572B}"/>
              </a:ext>
            </a:extLst>
          </p:cNvPr>
          <p:cNvPicPr>
            <a:picLocks noChangeAspect="1"/>
          </p:cNvPicPr>
          <p:nvPr/>
        </p:nvPicPr>
        <p:blipFill>
          <a:blip r:embed="rId3"/>
          <a:stretch>
            <a:fillRect/>
          </a:stretch>
        </p:blipFill>
        <p:spPr>
          <a:xfrm>
            <a:off x="2991775" y="1073739"/>
            <a:ext cx="6731659" cy="5532406"/>
          </a:xfrm>
          <a:prstGeom prst="rect">
            <a:avLst/>
          </a:prstGeom>
        </p:spPr>
      </p:pic>
    </p:spTree>
    <p:extLst>
      <p:ext uri="{BB962C8B-B14F-4D97-AF65-F5344CB8AC3E}">
        <p14:creationId xmlns:p14="http://schemas.microsoft.com/office/powerpoint/2010/main" val="142023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5A74FB-5218-4216-B6EC-C7AA788A1FE1}"/>
              </a:ext>
            </a:extLst>
          </p:cNvPr>
          <p:cNvSpPr>
            <a:spLocks noGrp="1"/>
          </p:cNvSpPr>
          <p:nvPr>
            <p:ph type="title"/>
          </p:nvPr>
        </p:nvSpPr>
        <p:spPr/>
        <p:txBody>
          <a:bodyPr/>
          <a:lstStyle/>
          <a:p>
            <a:r>
              <a:rPr lang="en-US" sz="4400" b="0" dirty="0">
                <a:solidFill>
                  <a:srgbClr val="FFFFFF"/>
                </a:solidFill>
                <a:latin typeface="Century Gothic" panose="020B0502020202020204" pitchFamily="34" charset="0"/>
                <a:cs typeface="Calibri"/>
                <a:sym typeface="Calibri"/>
              </a:rPr>
              <a:t>INTRODUCTION</a:t>
            </a:r>
            <a:endParaRPr lang="en-US" dirty="0"/>
          </a:p>
        </p:txBody>
      </p:sp>
      <p:sp>
        <p:nvSpPr>
          <p:cNvPr id="6" name="Google Shape;116;gbee16d598b_0_0">
            <a:extLst>
              <a:ext uri="{FF2B5EF4-FFF2-40B4-BE49-F238E27FC236}">
                <a16:creationId xmlns:a16="http://schemas.microsoft.com/office/drawing/2014/main" id="{F48BA4D6-6340-4244-A49C-CF309685C991}"/>
              </a:ext>
            </a:extLst>
          </p:cNvPr>
          <p:cNvSpPr txBox="1">
            <a:spLocks/>
          </p:cNvSpPr>
          <p:nvPr/>
        </p:nvSpPr>
        <p:spPr>
          <a:xfrm>
            <a:off x="828868" y="1115432"/>
            <a:ext cx="10785529" cy="5272242"/>
          </a:xfrm>
          <a:prstGeom prst="rect">
            <a:avLst/>
          </a:prstGeom>
          <a:noFill/>
          <a:ln>
            <a:noFill/>
          </a:ln>
        </p:spPr>
        <p:txBody>
          <a:bodyPr spcFirstLastPara="1" wrap="square" lIns="91425" tIns="45700" rIns="91425" bIns="45700" anchor="t" anchorCtr="0">
            <a:normAutofit fontScale="70000" lnSpcReduction="2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indent="-361950">
              <a:lnSpc>
                <a:spcPct val="120000"/>
              </a:lnSpc>
              <a:spcBef>
                <a:spcPts val="500"/>
              </a:spcBef>
              <a:buSzPts val="2100"/>
            </a:pPr>
            <a:r>
              <a:rPr lang="en-US" sz="2800" kern="0">
                <a:latin typeface="Century Gothic" panose="020B0502020202020204" pitchFamily="34" charset="0"/>
              </a:rPr>
              <a:t>Very little known how microgravity and space radiation may affect:</a:t>
            </a:r>
          </a:p>
          <a:p>
            <a:pPr marL="914400" indent="-374650">
              <a:lnSpc>
                <a:spcPct val="120000"/>
              </a:lnSpc>
              <a:buSzPts val="2300"/>
            </a:pPr>
            <a:r>
              <a:rPr lang="en-US" sz="2800" kern="0">
                <a:latin typeface="Century Gothic" panose="020B0502020202020204" pitchFamily="34" charset="0"/>
              </a:rPr>
              <a:t>Normal menstruation</a:t>
            </a:r>
          </a:p>
          <a:p>
            <a:pPr marL="914400" indent="-374650">
              <a:lnSpc>
                <a:spcPct val="120000"/>
              </a:lnSpc>
              <a:buSzPts val="2300"/>
            </a:pPr>
            <a:r>
              <a:rPr lang="en-US" sz="2800" kern="0">
                <a:latin typeface="Century Gothic" panose="020B0502020202020204" pitchFamily="34" charset="0"/>
              </a:rPr>
              <a:t>Fertility</a:t>
            </a:r>
          </a:p>
          <a:p>
            <a:pPr marL="914400" indent="-374650">
              <a:lnSpc>
                <a:spcPct val="120000"/>
              </a:lnSpc>
              <a:buSzPts val="2300"/>
            </a:pPr>
            <a:r>
              <a:rPr lang="en-US" sz="2800" kern="0">
                <a:latin typeface="Century Gothic" panose="020B0502020202020204" pitchFamily="34" charset="0"/>
              </a:rPr>
              <a:t>Gynecologic pathology</a:t>
            </a:r>
          </a:p>
          <a:p>
            <a:pPr indent="-374650">
              <a:lnSpc>
                <a:spcPct val="120000"/>
              </a:lnSpc>
              <a:buSzPts val="2300"/>
            </a:pPr>
            <a:r>
              <a:rPr lang="en-US" sz="2800" kern="0">
                <a:latin typeface="Century Gothic" panose="020B0502020202020204" pitchFamily="34" charset="0"/>
              </a:rPr>
              <a:t>Terrestrial analogs</a:t>
            </a:r>
          </a:p>
          <a:p>
            <a:pPr marL="914400" indent="-374650">
              <a:lnSpc>
                <a:spcPct val="120000"/>
              </a:lnSpc>
              <a:buSzPts val="2300"/>
            </a:pPr>
            <a:r>
              <a:rPr lang="en-US" sz="2800" kern="0">
                <a:latin typeface="Century Gothic" panose="020B0502020202020204" pitchFamily="34" charset="0"/>
              </a:rPr>
              <a:t>Bed rest studies did not alter menstruation</a:t>
            </a:r>
          </a:p>
          <a:p>
            <a:pPr marL="914400" indent="-374650">
              <a:lnSpc>
                <a:spcPct val="120000"/>
              </a:lnSpc>
              <a:buSzPts val="2300"/>
            </a:pPr>
            <a:r>
              <a:rPr lang="en-US" sz="2800" kern="0">
                <a:latin typeface="Century Gothic" panose="020B0502020202020204" pitchFamily="34" charset="0"/>
              </a:rPr>
              <a:t>HLU in rodents altered estrous cycling</a:t>
            </a:r>
          </a:p>
          <a:p>
            <a:pPr indent="-374650">
              <a:lnSpc>
                <a:spcPct val="120000"/>
              </a:lnSpc>
              <a:buSzPts val="2300"/>
            </a:pPr>
            <a:r>
              <a:rPr lang="en-US" sz="2800" kern="0">
                <a:latin typeface="Century Gothic" panose="020B0502020202020204" pitchFamily="34" charset="0"/>
              </a:rPr>
              <a:t>Gynecologic outcomes have not been well-documented historically</a:t>
            </a:r>
          </a:p>
          <a:p>
            <a:pPr marL="914400" indent="-374650">
              <a:lnSpc>
                <a:spcPct val="120000"/>
              </a:lnSpc>
              <a:buSzPts val="2300"/>
            </a:pPr>
            <a:r>
              <a:rPr lang="en-US" sz="2800" kern="0">
                <a:latin typeface="Century Gothic" panose="020B0502020202020204" pitchFamily="34" charset="0"/>
              </a:rPr>
              <a:t>AUB</a:t>
            </a:r>
          </a:p>
          <a:p>
            <a:pPr marL="914400" indent="-374650">
              <a:lnSpc>
                <a:spcPct val="120000"/>
              </a:lnSpc>
              <a:buSzPts val="2300"/>
            </a:pPr>
            <a:r>
              <a:rPr lang="en-US" sz="2800" kern="0">
                <a:latin typeface="Century Gothic" panose="020B0502020202020204" pitchFamily="34" charset="0"/>
              </a:rPr>
              <a:t>Anemia</a:t>
            </a:r>
          </a:p>
          <a:p>
            <a:pPr marL="914400" indent="-374650">
              <a:lnSpc>
                <a:spcPct val="120000"/>
              </a:lnSpc>
              <a:buSzPts val="2300"/>
            </a:pPr>
            <a:r>
              <a:rPr lang="en-US" sz="2800" kern="0">
                <a:latin typeface="Century Gothic" panose="020B0502020202020204" pitchFamily="34" charset="0"/>
              </a:rPr>
              <a:t>BMD</a:t>
            </a:r>
          </a:p>
          <a:p>
            <a:pPr marL="914400" indent="-374650">
              <a:lnSpc>
                <a:spcPct val="120000"/>
              </a:lnSpc>
              <a:buSzPts val="2300"/>
            </a:pPr>
            <a:r>
              <a:rPr lang="en-US" sz="2800" kern="0">
                <a:latin typeface="Century Gothic" panose="020B0502020202020204" pitchFamily="34" charset="0"/>
              </a:rPr>
              <a:t>VTE</a:t>
            </a:r>
          </a:p>
          <a:p>
            <a:pPr marL="914400" indent="-374650">
              <a:lnSpc>
                <a:spcPct val="120000"/>
              </a:lnSpc>
              <a:buSzPts val="2300"/>
            </a:pPr>
            <a:r>
              <a:rPr lang="en-US" sz="2800" kern="0">
                <a:latin typeface="Century Gothic" panose="020B0502020202020204" pitchFamily="34" charset="0"/>
              </a:rPr>
              <a:t>Ovarian cyst production/torsion</a:t>
            </a:r>
          </a:p>
          <a:p>
            <a:pPr marL="914400" indent="-374650">
              <a:lnSpc>
                <a:spcPct val="120000"/>
              </a:lnSpc>
              <a:buSzPts val="2300"/>
            </a:pPr>
            <a:r>
              <a:rPr lang="en-US" sz="2800" kern="0">
                <a:latin typeface="Century Gothic" panose="020B0502020202020204" pitchFamily="34" charset="0"/>
              </a:rPr>
              <a:t>Cancer risk</a:t>
            </a:r>
          </a:p>
          <a:p>
            <a:pPr indent="-374650">
              <a:lnSpc>
                <a:spcPct val="120000"/>
              </a:lnSpc>
              <a:buSzPts val="2300"/>
            </a:pPr>
            <a:r>
              <a:rPr lang="en-US" sz="2800" kern="0">
                <a:latin typeface="Century Gothic" panose="020B0502020202020204" pitchFamily="34" charset="0"/>
              </a:rPr>
              <a:t>Further, we do not know how hormonal modalities during spaceflight affect alter these risks</a:t>
            </a:r>
            <a:endParaRPr lang="en-US" sz="2800" kern="0" dirty="0">
              <a:latin typeface="Century Gothic" panose="020B0502020202020204" pitchFamily="34" charset="0"/>
            </a:endParaRPr>
          </a:p>
        </p:txBody>
      </p:sp>
    </p:spTree>
    <p:extLst>
      <p:ext uri="{BB962C8B-B14F-4D97-AF65-F5344CB8AC3E}">
        <p14:creationId xmlns:p14="http://schemas.microsoft.com/office/powerpoint/2010/main" val="328989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4" name="Google Shape;566;p52">
            <a:extLst>
              <a:ext uri="{FF2B5EF4-FFF2-40B4-BE49-F238E27FC236}">
                <a16:creationId xmlns:a16="http://schemas.microsoft.com/office/drawing/2014/main" id="{EB70C201-3F76-4ECC-80A1-A3BCF7159AB2}"/>
              </a:ext>
            </a:extLst>
          </p:cNvPr>
          <p:cNvSpPr txBox="1">
            <a:spLocks/>
          </p:cNvSpPr>
          <p:nvPr/>
        </p:nvSpPr>
        <p:spPr>
          <a:xfrm>
            <a:off x="646111" y="1103346"/>
            <a:ext cx="10899778" cy="533763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3600"/>
              <a:buFont typeface="Arial"/>
              <a:buNone/>
              <a:tabLst/>
              <a:defRPr/>
            </a:pPr>
            <a:r>
              <a:rPr kumimoji="0" lang="en-US" sz="36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BACKGROUND</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6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Affects 14%-25% of reproductive-aged women in the US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6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Etiology can be structural and nonstructural</a:t>
            </a:r>
            <a:endParaRPr kumimoji="0" lang="en-US" sz="3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PALM</a:t>
            </a: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polyps, adenomyosis, leiomyomas, malignancy/neoplasia</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COEIN</a:t>
            </a: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coagulopathy, ovulatory dysfunction, </a:t>
            </a:r>
            <a:r>
              <a:rPr kumimoji="0" lang="en-US" sz="3200" b="0" i="1" u="none" strike="noStrike" kern="0" cap="none" spc="0" normalizeH="0" baseline="0" noProof="0">
                <a:ln>
                  <a:noFill/>
                </a:ln>
                <a:solidFill>
                  <a:srgbClr val="FFFFFF"/>
                </a:solidFill>
                <a:effectLst/>
                <a:uLnTx/>
                <a:uFillTx/>
                <a:latin typeface="Century Gothic"/>
                <a:ea typeface="Century Gothic"/>
                <a:cs typeface="Century Gothic"/>
                <a:sym typeface="Century Gothic"/>
              </a:rPr>
              <a:t>endometrial disorders, iatrogenic, not otherwise classified</a:t>
            </a:r>
            <a:endParaRPr kumimoji="0" lang="en-US" sz="16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494334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5" name="Google Shape;573;p53">
            <a:extLst>
              <a:ext uri="{FF2B5EF4-FFF2-40B4-BE49-F238E27FC236}">
                <a16:creationId xmlns:a16="http://schemas.microsoft.com/office/drawing/2014/main" id="{7B6A6E8E-93DD-4EDB-A523-29AECA51D3B8}"/>
              </a:ext>
            </a:extLst>
          </p:cNvPr>
          <p:cNvSpPr txBox="1">
            <a:spLocks/>
          </p:cNvSpPr>
          <p:nvPr/>
        </p:nvSpPr>
        <p:spPr>
          <a:xfrm>
            <a:off x="646111" y="1091682"/>
            <a:ext cx="10899778" cy="5386616"/>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3600"/>
              <a:buFont typeface="Arial"/>
              <a:buNone/>
              <a:tabLst/>
              <a:defRPr/>
            </a:pPr>
            <a:r>
              <a:rPr kumimoji="0" lang="en-US" sz="36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BACKGROUND</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6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Unknown what % of female astronauts have experienced AUB</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6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Unknown how the space environment affects AUB</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Simulated microgravity (hind-limb unloading) can affect estrous cycling in mice</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Bed rest studies have not affected the menstrual cycle</a:t>
            </a:r>
            <a:endParaRPr kumimoji="0" lang="en-US" sz="16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511119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4" name="Google Shape;580;p54">
            <a:extLst>
              <a:ext uri="{FF2B5EF4-FFF2-40B4-BE49-F238E27FC236}">
                <a16:creationId xmlns:a16="http://schemas.microsoft.com/office/drawing/2014/main" id="{18DBBB47-122C-4C32-BA7F-F82D6FBA61A0}"/>
              </a:ext>
            </a:extLst>
          </p:cNvPr>
          <p:cNvSpPr txBox="1">
            <a:spLocks/>
          </p:cNvSpPr>
          <p:nvPr/>
        </p:nvSpPr>
        <p:spPr>
          <a:xfrm>
            <a:off x="706410" y="559836"/>
            <a:ext cx="11143118" cy="494055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3200"/>
              <a:buFont typeface="Arial"/>
              <a:buNone/>
              <a:tabLst/>
              <a:defRPr/>
            </a:pPr>
            <a:r>
              <a:rPr kumimoji="0" lang="en-US" sz="36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 CONSIDERATION </a:t>
            </a:r>
            <a:r>
              <a:rPr kumimoji="0" lang="en-US" sz="3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a:t>
            </a:r>
            <a:r>
              <a:rPr kumimoji="0" lang="en-US" sz="36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STRUCTURAL</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Preflight TVUS (transvaginal US) recommended for all female astronauts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Consider diagnostic ± therapeutic hysteroscopy if any concern for endometrial or intramural pathology</a:t>
            </a:r>
            <a:endParaRPr kumimoji="0" lang="en-US" sz="20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239878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5" name="Google Shape;587;p55">
            <a:extLst>
              <a:ext uri="{FF2B5EF4-FFF2-40B4-BE49-F238E27FC236}">
                <a16:creationId xmlns:a16="http://schemas.microsoft.com/office/drawing/2014/main" id="{BE015A57-CC14-4823-A74B-0B87FF4E68C6}"/>
              </a:ext>
            </a:extLst>
          </p:cNvPr>
          <p:cNvSpPr txBox="1">
            <a:spLocks/>
          </p:cNvSpPr>
          <p:nvPr/>
        </p:nvSpPr>
        <p:spPr>
          <a:xfrm>
            <a:off x="646111" y="974706"/>
            <a:ext cx="10899778" cy="565288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 CONSIDERATIONS </a:t>
            </a: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a:t>
            </a:r>
            <a:r>
              <a:rPr kumimoji="0" lang="en-US" sz="32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NON-STRUCTURAL</a:t>
            </a:r>
            <a:endPar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Screening for PCOS, thyroid dysfunction, prolactinoma</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Screening for personal/family history of bleeding disorders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Screening and treatment of iron deficiency/anemia</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Management of non-structural AUB: </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Progesterone-only or progesterone/estrogen therapy</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LNG IUDs are first line agents for treating new-onset AUB and preventing recurrence</a:t>
            </a:r>
            <a:endParaRPr kumimoji="0" lang="en-US" sz="18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085848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4" name="Google Shape;594;p56">
            <a:extLst>
              <a:ext uri="{FF2B5EF4-FFF2-40B4-BE49-F238E27FC236}">
                <a16:creationId xmlns:a16="http://schemas.microsoft.com/office/drawing/2014/main" id="{2926913D-7099-498F-9E91-0CC2A293813B}"/>
              </a:ext>
            </a:extLst>
          </p:cNvPr>
          <p:cNvSpPr txBox="1">
            <a:spLocks/>
          </p:cNvSpPr>
          <p:nvPr/>
        </p:nvSpPr>
        <p:spPr>
          <a:xfrm>
            <a:off x="646111" y="1087108"/>
            <a:ext cx="10899778" cy="5372528"/>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80000"/>
              </a:lnSpc>
              <a:spcBef>
                <a:spcPts val="0"/>
              </a:spcBef>
              <a:spcAft>
                <a:spcPts val="0"/>
              </a:spcAft>
              <a:buClr>
                <a:srgbClr val="FFFFFF"/>
              </a:buClr>
              <a:buSzPts val="2775"/>
              <a:buFont typeface="Arial"/>
              <a:buNone/>
              <a:tabLst/>
              <a:defRPr/>
            </a:pPr>
            <a:r>
              <a:rPr kumimoji="0" lang="en-US" sz="28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 CONSIDERATIONS </a:t>
            </a: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a:t>
            </a:r>
            <a:r>
              <a:rPr kumimoji="0" lang="en-US" sz="28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OVARIAN SUPPRESSION</a:t>
            </a:r>
            <a:endPar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285750" marR="0" lvl="0" indent="-285750" algn="l" defTabSz="914400" rtl="0" eaLnBrk="1" fontAlgn="auto" latinLnBrk="0" hangingPunct="1">
              <a:lnSpc>
                <a:spcPct val="80000"/>
              </a:lnSpc>
              <a:spcBef>
                <a:spcPts val="1000"/>
              </a:spcBef>
              <a:spcAft>
                <a:spcPts val="0"/>
              </a:spcAft>
              <a:buClr>
                <a:srgbClr val="FFFFFF"/>
              </a:buClr>
              <a:buSzPts val="296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Combined hormonal contraceptives (CHCs) and LNG IUD achieve highest rates of amenorrhea if desired</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80000"/>
              </a:lnSpc>
              <a:spcBef>
                <a:spcPts val="1000"/>
              </a:spcBef>
              <a:spcAft>
                <a:spcPts val="0"/>
              </a:spcAft>
              <a:buClr>
                <a:srgbClr val="FFFFFF"/>
              </a:buClr>
              <a:buSzPts val="2590"/>
              <a:buFont typeface="Arial"/>
              <a:buChar char="•"/>
              <a:tabLst/>
              <a:defRPr/>
            </a:pPr>
            <a:r>
              <a:rPr kumimoji="0" lang="en-US" sz="28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LNG IUD:</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No risks/side effects of systemic estrogen</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Remains efficacious for 5-7 years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Function is not dependent upon strict daily compliance</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80000"/>
              </a:lnSpc>
              <a:spcBef>
                <a:spcPts val="1000"/>
              </a:spcBef>
              <a:spcAft>
                <a:spcPts val="0"/>
              </a:spcAft>
              <a:buClr>
                <a:srgbClr val="FFFFFF"/>
              </a:buClr>
              <a:buSzPts val="2590"/>
              <a:buFont typeface="Arial"/>
              <a:buChar char="•"/>
              <a:tabLst/>
              <a:defRPr/>
            </a:pPr>
            <a:r>
              <a:rPr kumimoji="0" lang="en-US" sz="2800" b="1" i="0" u="none" strike="noStrike" kern="0" cap="none" spc="0" normalizeH="0" baseline="0" noProof="0">
                <a:ln>
                  <a:noFill/>
                </a:ln>
                <a:solidFill>
                  <a:srgbClr val="FFFFFF"/>
                </a:solidFill>
                <a:effectLst/>
                <a:uLnTx/>
                <a:uFillTx/>
                <a:latin typeface="Century Gothic"/>
                <a:ea typeface="Century Gothic"/>
                <a:cs typeface="Century Gothic"/>
                <a:sym typeface="Century Gothic"/>
              </a:rPr>
              <a:t>CHCs: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May be associated with less BMD loss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Can suppress ovarian cyst formation</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Avoids IUD-associated migratory risks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80000"/>
              </a:lnSpc>
              <a:spcBef>
                <a:spcPts val="1000"/>
              </a:spcBef>
              <a:spcAft>
                <a:spcPts val="0"/>
              </a:spcAft>
              <a:buClr>
                <a:srgbClr val="FFFFFF"/>
              </a:buClr>
              <a:buSzPts val="2405"/>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More cumulative spaceflight experience</a:t>
            </a:r>
            <a:endParaRPr kumimoji="0" lang="en-US" sz="16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2701398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109343-C333-4A01-AA56-B120F3381CB0}"/>
              </a:ext>
            </a:extLst>
          </p:cNvPr>
          <p:cNvSpPr>
            <a:spLocks noGrp="1"/>
          </p:cNvSpPr>
          <p:nvPr>
            <p:ph type="title"/>
          </p:nvPr>
        </p:nvSpPr>
        <p:spPr/>
        <p:txBody>
          <a:bodyPr/>
          <a:lstStyle/>
          <a:p>
            <a:r>
              <a:rPr lang="en-US" sz="3600" b="0" dirty="0">
                <a:solidFill>
                  <a:srgbClr val="FFFFFF"/>
                </a:solidFill>
                <a:latin typeface="Century Gothic" panose="020B0502020202020204" pitchFamily="34" charset="0"/>
                <a:cs typeface="Calibri"/>
                <a:sym typeface="Calibri"/>
              </a:rPr>
              <a:t>SUPPRESSION AND CONTRACEPTION</a:t>
            </a:r>
            <a:endParaRPr lang="en-US" dirty="0"/>
          </a:p>
        </p:txBody>
      </p:sp>
      <p:sp>
        <p:nvSpPr>
          <p:cNvPr id="4" name="Google Shape;141;p5">
            <a:extLst>
              <a:ext uri="{FF2B5EF4-FFF2-40B4-BE49-F238E27FC236}">
                <a16:creationId xmlns:a16="http://schemas.microsoft.com/office/drawing/2014/main" id="{4284E850-9258-41B1-93F9-7E770281E0D0}"/>
              </a:ext>
            </a:extLst>
          </p:cNvPr>
          <p:cNvSpPr txBox="1">
            <a:spLocks/>
          </p:cNvSpPr>
          <p:nvPr/>
        </p:nvSpPr>
        <p:spPr>
          <a:xfrm>
            <a:off x="838200" y="947469"/>
            <a:ext cx="10515600" cy="51888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indent="-381000">
              <a:spcBef>
                <a:spcPts val="500"/>
              </a:spcBef>
              <a:buSzPts val="2400"/>
            </a:pPr>
            <a:r>
              <a:rPr lang="en-US" sz="2800" kern="0">
                <a:latin typeface="Century Gothic" panose="020B0502020202020204" pitchFamily="34" charset="0"/>
              </a:rPr>
              <a:t>Historically – majority have used COCs or LNG-IUD</a:t>
            </a:r>
          </a:p>
          <a:p>
            <a:pPr lvl="1" indent="-355600">
              <a:spcBef>
                <a:spcPts val="500"/>
              </a:spcBef>
              <a:buSzPts val="2000"/>
            </a:pPr>
            <a:r>
              <a:rPr lang="en-US" sz="2400" kern="0">
                <a:latin typeface="Century Gothic" panose="020B0502020202020204" pitchFamily="34" charset="0"/>
              </a:rPr>
              <a:t>Terrestrial amenorrhea rates with continuous COCs 60-88%</a:t>
            </a:r>
          </a:p>
          <a:p>
            <a:pPr lvl="2" indent="-355600">
              <a:spcBef>
                <a:spcPts val="500"/>
              </a:spcBef>
              <a:buSzPts val="2000"/>
            </a:pPr>
            <a:r>
              <a:rPr lang="en-US" sz="2000" kern="0">
                <a:latin typeface="Century Gothic" panose="020B0502020202020204" pitchFamily="34" charset="0"/>
              </a:rPr>
              <a:t>Dependent on </a:t>
            </a:r>
            <a:r>
              <a:rPr lang="en-US" sz="2000" u="sng" kern="0">
                <a:latin typeface="Century Gothic" panose="020B0502020202020204" pitchFamily="34" charset="0"/>
              </a:rPr>
              <a:t>daily</a:t>
            </a:r>
            <a:r>
              <a:rPr lang="en-US" sz="2000" kern="0">
                <a:latin typeface="Century Gothic" panose="020B0502020202020204" pitchFamily="34" charset="0"/>
              </a:rPr>
              <a:t> use and adherence to dosage timing</a:t>
            </a:r>
          </a:p>
          <a:p>
            <a:pPr lvl="1" indent="-355600">
              <a:spcBef>
                <a:spcPts val="500"/>
              </a:spcBef>
              <a:buSzPts val="2000"/>
            </a:pPr>
            <a:r>
              <a:rPr lang="en-US" sz="2400" kern="0">
                <a:latin typeface="Century Gothic" panose="020B0502020202020204" pitchFamily="34" charset="0"/>
              </a:rPr>
              <a:t>LNG-IUD amenorrhea peaks at 60% after 12 mo</a:t>
            </a:r>
          </a:p>
          <a:p>
            <a:pPr lvl="2" indent="-349250">
              <a:spcBef>
                <a:spcPts val="500"/>
              </a:spcBef>
              <a:buSzPts val="1900"/>
            </a:pPr>
            <a:r>
              <a:rPr lang="en-US" sz="2100" kern="0">
                <a:latin typeface="Century Gothic" panose="020B0502020202020204" pitchFamily="34" charset="0"/>
              </a:rPr>
              <a:t>P</a:t>
            </a:r>
            <a:r>
              <a:rPr lang="en-US" sz="2000" kern="0">
                <a:latin typeface="Century Gothic" panose="020B0502020202020204" pitchFamily="34" charset="0"/>
              </a:rPr>
              <a:t>aucity of evidence at &gt;12 mo continuous use</a:t>
            </a:r>
          </a:p>
          <a:p>
            <a:pPr lvl="1">
              <a:spcBef>
                <a:spcPts val="500"/>
              </a:spcBef>
            </a:pPr>
            <a:r>
              <a:rPr lang="en-US" sz="2400" kern="0">
                <a:latin typeface="Century Gothic" panose="020B0502020202020204" pitchFamily="34" charset="0"/>
              </a:rPr>
              <a:t>Limitations</a:t>
            </a:r>
          </a:p>
          <a:p>
            <a:pPr lvl="2" indent="-355600">
              <a:spcBef>
                <a:spcPts val="500"/>
              </a:spcBef>
              <a:buSzPts val="2000"/>
            </a:pPr>
            <a:r>
              <a:rPr lang="en-US" sz="2000" kern="0">
                <a:latin typeface="Century Gothic" panose="020B0502020202020204" pitchFamily="34" charset="0"/>
              </a:rPr>
              <a:t>Increased risk of breakthrough spotting in first 2-3 months use</a:t>
            </a:r>
          </a:p>
          <a:p>
            <a:pPr lvl="2" indent="-355600">
              <a:spcBef>
                <a:spcPts val="500"/>
              </a:spcBef>
              <a:buSzPts val="2000"/>
            </a:pPr>
            <a:r>
              <a:rPr lang="en-US" sz="2000" kern="0">
                <a:latin typeface="Century Gothic" panose="020B0502020202020204" pitchFamily="34" charset="0"/>
              </a:rPr>
              <a:t>Paucity of evidence at &gt;12 mo continuous use</a:t>
            </a:r>
          </a:p>
          <a:p>
            <a:pPr indent="-381000">
              <a:spcBef>
                <a:spcPts val="500"/>
              </a:spcBef>
              <a:buSzPts val="2400"/>
            </a:pPr>
            <a:r>
              <a:rPr lang="en-US" sz="2800" kern="0">
                <a:latin typeface="Century Gothic" panose="020B0502020202020204" pitchFamily="34" charset="0"/>
              </a:rPr>
              <a:t>Alternative modalities</a:t>
            </a:r>
          </a:p>
          <a:p>
            <a:pPr lvl="1" indent="-355600">
              <a:spcBef>
                <a:spcPts val="500"/>
              </a:spcBef>
              <a:buSzPts val="2000"/>
            </a:pPr>
            <a:r>
              <a:rPr lang="en-US" sz="2400" kern="0">
                <a:latin typeface="Century Gothic" panose="020B0502020202020204" pitchFamily="34" charset="0"/>
              </a:rPr>
              <a:t>Etonorgestrel implants – reported use during spaceflight</a:t>
            </a:r>
          </a:p>
          <a:p>
            <a:pPr lvl="1" indent="-355600">
              <a:spcBef>
                <a:spcPts val="500"/>
              </a:spcBef>
              <a:buSzPts val="2000"/>
            </a:pPr>
            <a:r>
              <a:rPr lang="en-US" sz="2400" kern="0">
                <a:latin typeface="Century Gothic" panose="020B0502020202020204" pitchFamily="34" charset="0"/>
              </a:rPr>
              <a:t>Transdermal patch, vaginal ring, depot medroxyprogesterone – no reported use in spaceflight literature</a:t>
            </a:r>
            <a:endParaRPr lang="en-US" sz="2400" kern="0" dirty="0">
              <a:latin typeface="Century Gothic" panose="020B0502020202020204" pitchFamily="34" charset="0"/>
            </a:endParaRPr>
          </a:p>
        </p:txBody>
      </p:sp>
    </p:spTree>
    <p:extLst>
      <p:ext uri="{BB962C8B-B14F-4D97-AF65-F5344CB8AC3E}">
        <p14:creationId xmlns:p14="http://schemas.microsoft.com/office/powerpoint/2010/main" val="387210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5" name="Google Shape;601;p57">
            <a:extLst>
              <a:ext uri="{FF2B5EF4-FFF2-40B4-BE49-F238E27FC236}">
                <a16:creationId xmlns:a16="http://schemas.microsoft.com/office/drawing/2014/main" id="{CF85CC71-BE67-42C3-AD1F-98D69C561088}"/>
              </a:ext>
            </a:extLst>
          </p:cNvPr>
          <p:cNvSpPr txBox="1">
            <a:spLocks/>
          </p:cNvSpPr>
          <p:nvPr/>
        </p:nvSpPr>
        <p:spPr>
          <a:xfrm>
            <a:off x="646111" y="869028"/>
            <a:ext cx="10899778" cy="55159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28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INFLIGHT CONSIDERATIONS</a:t>
            </a:r>
            <a:endPar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No perfect modality of inducing amenorrhea or preventing AUB inflight</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Advanced surgical options likely unavailable</a:t>
            </a:r>
          </a:p>
          <a:p>
            <a:pPr marL="742950" marR="0" lvl="1"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Pharmacologic management = mainstay of treatment</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Consider CMO preflight or JIT training for digital pelvic examination</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Speculums likely will not be available </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Point-of-care lab tests may include CBC &amp; pregnancy test</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TAUS (TVUS if available)</a:t>
            </a:r>
            <a:endParaRPr kumimoji="0" lang="en-US" sz="28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4007235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829A6A-FA56-41CC-BD15-48D72287E5ED}"/>
              </a:ext>
            </a:extLst>
          </p:cNvPr>
          <p:cNvSpPr>
            <a:spLocks noGrp="1"/>
          </p:cNvSpPr>
          <p:nvPr>
            <p:ph type="title"/>
          </p:nvPr>
        </p:nvSpPr>
        <p:spPr/>
        <p:txBody>
          <a:bodyPr/>
          <a:lstStyle/>
          <a:p>
            <a:r>
              <a:rPr lang="en-US" sz="4400" b="0" dirty="0">
                <a:solidFill>
                  <a:srgbClr val="FFFFFF"/>
                </a:solidFill>
                <a:latin typeface="Century Gothic"/>
                <a:ea typeface="Century Gothic"/>
                <a:cs typeface="Century Gothic"/>
                <a:sym typeface="Century Gothic"/>
              </a:rPr>
              <a:t>ABNORMAL UTERINE BLEEDING</a:t>
            </a:r>
            <a:endParaRPr lang="en-US" dirty="0"/>
          </a:p>
        </p:txBody>
      </p:sp>
      <p:sp>
        <p:nvSpPr>
          <p:cNvPr id="4" name="Google Shape;608;p58">
            <a:extLst>
              <a:ext uri="{FF2B5EF4-FFF2-40B4-BE49-F238E27FC236}">
                <a16:creationId xmlns:a16="http://schemas.microsoft.com/office/drawing/2014/main" id="{9B1F6410-6D43-4D0E-A40E-F821B51BCB1F}"/>
              </a:ext>
            </a:extLst>
          </p:cNvPr>
          <p:cNvSpPr txBox="1">
            <a:spLocks/>
          </p:cNvSpPr>
          <p:nvPr/>
        </p:nvSpPr>
        <p:spPr>
          <a:xfrm>
            <a:off x="646111" y="1057653"/>
            <a:ext cx="10899778" cy="533666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0"/>
              </a:spcBef>
              <a:spcAft>
                <a:spcPts val="0"/>
              </a:spcAft>
              <a:buClr>
                <a:srgbClr val="FFFFFF"/>
              </a:buClr>
              <a:buSzPts val="2800"/>
              <a:buFont typeface="Arial"/>
              <a:buNone/>
              <a:tabLst/>
              <a:defRPr/>
            </a:pPr>
            <a:r>
              <a:rPr kumimoji="0" lang="en-US" sz="28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INFLIGHT CONSIDERATIONS FOR NEW-ONSET AUB</a:t>
            </a:r>
            <a:endPar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a:p>
            <a:pPr marL="285750" marR="0" lvl="0" indent="-285750" algn="l" defTabSz="914400" rtl="0" eaLnBrk="1" fontAlgn="auto" latinLnBrk="0" hangingPunct="1">
              <a:lnSpc>
                <a:spcPct val="9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Hormonal treatments: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Continue LNG IUD or current CHC</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Consider adding a burst taper of CHCs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GnRH agonists/antagonists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9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Nonhormonal treatments: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TXA</a:t>
            </a: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prevents fibrin/clot degradation w/o increasing VTE risk</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NSAIDs</a:t>
            </a: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shown to decrease duration and volume of menses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C00000"/>
                </a:solidFill>
                <a:effectLst/>
                <a:uLnTx/>
                <a:uFillTx/>
                <a:latin typeface="Century Gothic"/>
                <a:ea typeface="Century Gothic"/>
                <a:cs typeface="Century Gothic"/>
                <a:sym typeface="Century Gothic"/>
              </a:rPr>
              <a:t>Doxycycline</a:t>
            </a: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 low risk adjunctive medication to hormonal modalities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9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Extreme scenarios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90000"/>
              </a:lnSpc>
              <a:spcBef>
                <a:spcPts val="1000"/>
              </a:spcBef>
              <a:spcAft>
                <a:spcPts val="0"/>
              </a:spcAft>
              <a:buClr>
                <a:srgbClr val="FFFFFF"/>
              </a:buClr>
              <a:buSzPts val="2600"/>
              <a:buFont typeface="Arial"/>
              <a:buChar char="•"/>
              <a:tabLst/>
              <a:defRPr/>
            </a:pPr>
            <a:r>
              <a:rPr kumimoji="0" lang="en-US" sz="26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IV Fluids, uterovaginal tamponade</a:t>
            </a:r>
            <a:endParaRPr kumimoji="0" lang="en-US" sz="16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115511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ANEMIA/IRON DEFICIENCY</a:t>
            </a:r>
            <a:endParaRPr lang="en-US" dirty="0"/>
          </a:p>
        </p:txBody>
      </p:sp>
      <p:sp>
        <p:nvSpPr>
          <p:cNvPr id="7" name="Google Shape;165;p8">
            <a:extLst>
              <a:ext uri="{FF2B5EF4-FFF2-40B4-BE49-F238E27FC236}">
                <a16:creationId xmlns:a16="http://schemas.microsoft.com/office/drawing/2014/main" id="{7CE8E6BC-1F94-4D93-B236-389ED57FE5EB}"/>
              </a:ext>
            </a:extLst>
          </p:cNvPr>
          <p:cNvSpPr txBox="1">
            <a:spLocks/>
          </p:cNvSpPr>
          <p:nvPr/>
        </p:nvSpPr>
        <p:spPr>
          <a:xfrm>
            <a:off x="535178" y="976604"/>
            <a:ext cx="7705226" cy="5638800"/>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20000"/>
              </a:lnSpc>
              <a:spcBef>
                <a:spcPts val="0"/>
              </a:spcBef>
              <a:spcAft>
                <a:spcPts val="0"/>
              </a:spcAft>
              <a:buClr>
                <a:srgbClr val="FFFFFF"/>
              </a:buClr>
              <a:buSzPts val="1800"/>
              <a:buFont typeface="Arial"/>
              <a:buNone/>
              <a:tabLst/>
              <a:defRPr/>
            </a:pPr>
            <a:r>
              <a:rPr kumimoji="0" lang="en-US" sz="24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 CONSIDERATIONS</a:t>
            </a:r>
            <a:endPar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228600" marR="0" lvl="0" indent="-234950" algn="l" defTabSz="914400" rtl="0" eaLnBrk="1" fontAlgn="auto" latinLnBrk="0" hangingPunct="1">
              <a:lnSpc>
                <a:spcPct val="120000"/>
              </a:lnSpc>
              <a:spcBef>
                <a:spcPts val="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Anemia incidence (independent of contraceptive use) in reproductive-aged women = 10.4%</a:t>
            </a:r>
            <a:endParaRPr kumimoji="0" lang="en-US" sz="3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685800" marR="0" lvl="1"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Defined by Hb &lt; 12 g · dL</a:t>
            </a:r>
            <a:r>
              <a:rPr kumimoji="0" lang="en-US" sz="2400" b="0" i="0" u="none" strike="noStrike" kern="0" cap="none" spc="0" normalizeH="0" baseline="30000" noProof="0">
                <a:ln>
                  <a:noFill/>
                </a:ln>
                <a:solidFill>
                  <a:srgbClr val="FFFFFF"/>
                </a:solidFill>
                <a:effectLst/>
                <a:uLnTx/>
                <a:uFillTx/>
                <a:latin typeface="Century Gothic" panose="020B0502020202020204" pitchFamily="34" charset="0"/>
                <a:cs typeface="Calibri"/>
                <a:sym typeface="Calibri"/>
              </a:rPr>
              <a:t>-1</a:t>
            </a:r>
            <a:endPar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685800" marR="0" lvl="1"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Iron deficiency: MCV &lt; 80 fL, ferritin &lt;40 mg · L</a:t>
            </a:r>
            <a:r>
              <a:rPr kumimoji="0" lang="en-US" sz="2400" b="0" i="0" u="none" strike="noStrike" kern="0" cap="none" spc="0" normalizeH="0" baseline="30000" noProof="0">
                <a:ln>
                  <a:noFill/>
                </a:ln>
                <a:solidFill>
                  <a:srgbClr val="FFFFFF"/>
                </a:solidFill>
                <a:effectLst/>
                <a:uLnTx/>
                <a:uFillTx/>
                <a:latin typeface="Century Gothic" panose="020B0502020202020204" pitchFamily="34" charset="0"/>
                <a:cs typeface="Calibri"/>
                <a:sym typeface="Calibri"/>
              </a:rPr>
              <a:t>-1</a:t>
            </a: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 </a:t>
            </a:r>
            <a:endPar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143000" marR="0" lvl="2"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In the absence of anemia, iron deficiency associated with:</a:t>
            </a:r>
            <a:endParaRPr kumimoji="0" lang="en-US" sz="2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600200" marR="0" lvl="3"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Weakness</a:t>
            </a:r>
            <a:endPar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600200" marR="0" lvl="3"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Fatigue</a:t>
            </a:r>
            <a:endPar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600200" marR="0" lvl="3"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Difficulty concentrating </a:t>
            </a:r>
            <a:endPar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228600" marR="0" lvl="0" indent="-234950" algn="l" defTabSz="914400" rtl="0" eaLnBrk="1" fontAlgn="auto" latinLnBrk="0" hangingPunct="1">
              <a:lnSpc>
                <a:spcPct val="120000"/>
              </a:lnSpc>
              <a:spcBef>
                <a:spcPts val="10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Spaceflight experience:</a:t>
            </a:r>
            <a:endParaRPr kumimoji="0" lang="en-US" sz="3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685800" marR="0" lvl="1"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Association between physiological adaptation to µG</a:t>
            </a:r>
            <a:endPar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143000" marR="0" lvl="2"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Decline in RBC mass 10-15%</a:t>
            </a:r>
            <a:endParaRPr kumimoji="0" lang="en-US" sz="2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143000" marR="0" lvl="2"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Decrease in circulating erythropoietin</a:t>
            </a:r>
            <a:endParaRPr kumimoji="0" lang="en-US" sz="2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1143000" marR="0" lvl="2" indent="-23495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Menstrual-associated anemia has NOT been identified</a:t>
            </a:r>
            <a:endParaRPr kumimoji="0" lang="en-US" sz="24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p:txBody>
      </p:sp>
      <p:pic>
        <p:nvPicPr>
          <p:cNvPr id="8" name="Google Shape;166;p8">
            <a:extLst>
              <a:ext uri="{FF2B5EF4-FFF2-40B4-BE49-F238E27FC236}">
                <a16:creationId xmlns:a16="http://schemas.microsoft.com/office/drawing/2014/main" id="{D951B8E5-B2C0-4018-9F07-FECE89AAD592}"/>
              </a:ext>
            </a:extLst>
          </p:cNvPr>
          <p:cNvPicPr preferRelativeResize="0"/>
          <p:nvPr/>
        </p:nvPicPr>
        <p:blipFill rotWithShape="1">
          <a:blip r:embed="rId3">
            <a:alphaModFix/>
          </a:blip>
          <a:srcRect l="14638" r="15614" b="1"/>
          <a:stretch/>
        </p:blipFill>
        <p:spPr>
          <a:xfrm>
            <a:off x="8382165" y="1768643"/>
            <a:ext cx="3561346" cy="3320714"/>
          </a:xfrm>
          <a:prstGeom prst="rect">
            <a:avLst/>
          </a:prstGeom>
          <a:noFill/>
          <a:ln>
            <a:noFill/>
          </a:ln>
        </p:spPr>
      </p:pic>
    </p:spTree>
    <p:extLst>
      <p:ext uri="{BB962C8B-B14F-4D97-AF65-F5344CB8AC3E}">
        <p14:creationId xmlns:p14="http://schemas.microsoft.com/office/powerpoint/2010/main" val="3282230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ANEMIA/IRON DEFICIENCY</a:t>
            </a:r>
            <a:endParaRPr lang="en-US" dirty="0"/>
          </a:p>
        </p:txBody>
      </p:sp>
      <p:sp>
        <p:nvSpPr>
          <p:cNvPr id="5" name="Google Shape;172;p9">
            <a:extLst>
              <a:ext uri="{FF2B5EF4-FFF2-40B4-BE49-F238E27FC236}">
                <a16:creationId xmlns:a16="http://schemas.microsoft.com/office/drawing/2014/main" id="{E9F573E7-1E52-4966-92A5-9F533BE61B81}"/>
              </a:ext>
            </a:extLst>
          </p:cNvPr>
          <p:cNvSpPr txBox="1">
            <a:spLocks/>
          </p:cNvSpPr>
          <p:nvPr/>
        </p:nvSpPr>
        <p:spPr>
          <a:xfrm>
            <a:off x="838200" y="1031457"/>
            <a:ext cx="10515600" cy="5102848"/>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10000"/>
              </a:lnSpc>
              <a:spcBef>
                <a:spcPts val="0"/>
              </a:spcBef>
              <a:spcAft>
                <a:spcPts val="0"/>
              </a:spcAft>
              <a:buClr>
                <a:srgbClr val="FFFFFF"/>
              </a:buClr>
              <a:buSzPts val="2800"/>
              <a:buFont typeface="Arial"/>
              <a:buNone/>
              <a:tabLst/>
              <a:defRPr/>
            </a:pPr>
            <a:r>
              <a:rPr kumimoji="0" lang="en-US" sz="36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INFLIGHT CONSIDERATIONS</a:t>
            </a:r>
            <a:endParaRPr kumimoji="0" lang="en-US" sz="3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228600" marR="0" lvl="0" indent="-228600" algn="l" defTabSz="914400" rtl="0" eaLnBrk="1" fontAlgn="auto" latinLnBrk="0" hangingPunct="1">
              <a:lnSpc>
                <a:spcPct val="110000"/>
              </a:lnSpc>
              <a:spcBef>
                <a:spcPts val="0"/>
              </a:spcBef>
              <a:spcAft>
                <a:spcPts val="0"/>
              </a:spcAft>
              <a:buClr>
                <a:srgbClr val="FFFFFF"/>
              </a:buClr>
              <a:buSzPts val="2800"/>
              <a:buFont typeface="Arial"/>
              <a:buChar char="•"/>
              <a:tabLst/>
              <a:defRPr/>
            </a:pPr>
            <a:r>
              <a:rPr kumimoji="0" lang="en-US" sz="36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Menstrual suppression through hormonal contraception:</a:t>
            </a:r>
          </a:p>
          <a:p>
            <a:pPr marL="685800" marR="0" lvl="1" indent="-228600" algn="l" defTabSz="914400" rtl="0" eaLnBrk="1" fontAlgn="auto" latinLnBrk="0" hangingPunct="1">
              <a:lnSpc>
                <a:spcPct val="110000"/>
              </a:lnSpc>
              <a:spcBef>
                <a:spcPts val="500"/>
              </a:spcBef>
              <a:spcAft>
                <a:spcPts val="0"/>
              </a:spcAft>
              <a:buClr>
                <a:srgbClr val="FFFFFF"/>
              </a:buClr>
              <a:buSzPts val="24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Reduces risk of anemia</a:t>
            </a:r>
          </a:p>
          <a:p>
            <a:pPr marL="685800" marR="0" lvl="1" indent="-228600" algn="l" defTabSz="914400" rtl="0" eaLnBrk="1" fontAlgn="auto" latinLnBrk="0" hangingPunct="1">
              <a:lnSpc>
                <a:spcPct val="110000"/>
              </a:lnSpc>
              <a:spcBef>
                <a:spcPts val="500"/>
              </a:spcBef>
              <a:spcAft>
                <a:spcPts val="0"/>
              </a:spcAft>
              <a:buClr>
                <a:srgbClr val="FFFFFF"/>
              </a:buClr>
              <a:buSzPts val="24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LND-IUD (progesterone-releasing) may stabilize or elevate iron stores after 24mo</a:t>
            </a:r>
          </a:p>
          <a:p>
            <a:pPr marL="685800" marR="0" lvl="1" indent="-228600" algn="l" defTabSz="914400" rtl="0" eaLnBrk="1" fontAlgn="auto" latinLnBrk="0" hangingPunct="1">
              <a:lnSpc>
                <a:spcPct val="110000"/>
              </a:lnSpc>
              <a:spcBef>
                <a:spcPts val="500"/>
              </a:spcBef>
              <a:spcAft>
                <a:spcPts val="0"/>
              </a:spcAft>
              <a:buClr>
                <a:srgbClr val="FFFFFF"/>
              </a:buClr>
              <a:buSzPts val="24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CHCs decrease menstrual blood loss and increase iron stores</a:t>
            </a:r>
          </a:p>
          <a:p>
            <a:pPr marL="685800" marR="0" lvl="1" indent="-228600" algn="l" defTabSz="914400" rtl="0" eaLnBrk="1" fontAlgn="auto" latinLnBrk="0" hangingPunct="1">
              <a:lnSpc>
                <a:spcPct val="110000"/>
              </a:lnSpc>
              <a:spcBef>
                <a:spcPts val="500"/>
              </a:spcBef>
              <a:spcAft>
                <a:spcPts val="0"/>
              </a:spcAft>
              <a:buClr>
                <a:srgbClr val="FFFFFF"/>
              </a:buClr>
              <a:buSzPts val="24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HOWEVER:</a:t>
            </a:r>
          </a:p>
          <a:p>
            <a:pPr marL="1143000" marR="0" lvl="2" indent="-228600" algn="l" defTabSz="914400" rtl="0" eaLnBrk="1" fontAlgn="auto" latinLnBrk="0" hangingPunct="1">
              <a:lnSpc>
                <a:spcPct val="110000"/>
              </a:lnSpc>
              <a:spcBef>
                <a:spcPts val="500"/>
              </a:spcBef>
              <a:spcAft>
                <a:spcPts val="0"/>
              </a:spcAft>
              <a:buClr>
                <a:srgbClr val="FFFFFF"/>
              </a:buClr>
              <a:buSzPts val="20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Increased risk of ischemic stroke due to upregulating transferrin and inducing hypercoagulability</a:t>
            </a:r>
          </a:p>
          <a:p>
            <a:pPr marL="1600200" marR="0" lvl="3" indent="-228600" algn="l" defTabSz="914400" rtl="0" eaLnBrk="1" fontAlgn="auto" latinLnBrk="0" hangingPunct="1">
              <a:lnSpc>
                <a:spcPct val="110000"/>
              </a:lnSpc>
              <a:spcBef>
                <a:spcPts val="500"/>
              </a:spcBef>
              <a:spcAft>
                <a:spcPts val="0"/>
              </a:spcAft>
              <a:buClr>
                <a:srgbClr val="FFFFFF"/>
              </a:buClr>
              <a:buSzPts val="18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Consider increased screening for iron deficiency prior to spaceflight?</a:t>
            </a:r>
            <a:endParaRPr kumimoji="0" lang="en-US" sz="24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p:txBody>
      </p:sp>
    </p:spTree>
    <p:extLst>
      <p:ext uri="{BB962C8B-B14F-4D97-AF65-F5344CB8AC3E}">
        <p14:creationId xmlns:p14="http://schemas.microsoft.com/office/powerpoint/2010/main" val="2532719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VTE</a:t>
            </a:r>
            <a:endParaRPr lang="en-US" dirty="0"/>
          </a:p>
        </p:txBody>
      </p:sp>
      <p:sp>
        <p:nvSpPr>
          <p:cNvPr id="4" name="Google Shape;181;p10">
            <a:extLst>
              <a:ext uri="{FF2B5EF4-FFF2-40B4-BE49-F238E27FC236}">
                <a16:creationId xmlns:a16="http://schemas.microsoft.com/office/drawing/2014/main" id="{95B8BFB0-1343-4F13-BD01-CD1FF8C49940}"/>
              </a:ext>
            </a:extLst>
          </p:cNvPr>
          <p:cNvSpPr txBox="1">
            <a:spLocks/>
          </p:cNvSpPr>
          <p:nvPr/>
        </p:nvSpPr>
        <p:spPr>
          <a:xfrm>
            <a:off x="441870" y="887433"/>
            <a:ext cx="7849605" cy="5746633"/>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20000"/>
              </a:lnSpc>
              <a:spcBef>
                <a:spcPts val="0"/>
              </a:spcBef>
              <a:spcAft>
                <a:spcPts val="0"/>
              </a:spcAft>
              <a:buClr>
                <a:srgbClr val="FFFFFF"/>
              </a:buClr>
              <a:buSzPts val="2000"/>
              <a:buFont typeface="Arial"/>
              <a:buNone/>
              <a:tabLst/>
              <a:defRPr/>
            </a:pPr>
            <a:r>
              <a:rPr kumimoji="0" lang="en-US" sz="2800" b="0" i="0" u="none" strike="noStrike" kern="0" cap="none" spc="0" normalizeH="0" baseline="0" noProof="0" dirty="0">
                <a:ln>
                  <a:noFill/>
                </a:ln>
                <a:solidFill>
                  <a:srgbClr val="477BD1"/>
                </a:solidFill>
                <a:effectLst/>
                <a:uLnTx/>
                <a:uFillTx/>
                <a:latin typeface="Century Gothic"/>
                <a:ea typeface="Century Gothic"/>
                <a:cs typeface="Century Gothic"/>
                <a:sym typeface="Century Gothic"/>
              </a:rPr>
              <a:t>PREFLIGHT CONSIDERATIONS</a:t>
            </a:r>
            <a:endParaRPr kumimoji="0" lang="en-US" sz="28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a:p>
            <a:pPr marL="228600" marR="0" lvl="0" indent="-228600" algn="l" defTabSz="914400" rtl="0" eaLnBrk="1" fontAlgn="auto" latinLnBrk="0" hangingPunct="1">
              <a:lnSpc>
                <a:spcPct val="120000"/>
              </a:lnSpc>
              <a:spcBef>
                <a:spcPts val="0"/>
              </a:spcBef>
              <a:spcAft>
                <a:spcPts val="0"/>
              </a:spcAft>
              <a:buClr>
                <a:srgbClr val="FFFFFF"/>
              </a:buClr>
              <a:buSzPts val="2000"/>
              <a:buFont typeface="Arial"/>
              <a:buChar char="•"/>
              <a:tabLst/>
              <a:defRPr/>
            </a:pPr>
            <a:r>
              <a:rPr kumimoji="0" lang="en-US" sz="28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Spaceflight-associated risk factors:</a:t>
            </a:r>
            <a:endParaRPr kumimoji="0" lang="en-US" sz="20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Microgravity-induced blood flow / stasis</a:t>
            </a: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Decreased lower limb mobility</a:t>
            </a: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Altered fluid distribution</a:t>
            </a: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Increased stress</a:t>
            </a: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Immunosuppression</a:t>
            </a: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 Endogenous or exogenous estrogen</a:t>
            </a:r>
          </a:p>
          <a:p>
            <a:pPr marL="228600" marR="0" lvl="0"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28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Terrestrially:</a:t>
            </a:r>
            <a:endParaRPr kumimoji="0" lang="en-US" sz="20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VTE risk while on hormonal therapy = 0.7-1.2% (4-6x increase from baseline)</a:t>
            </a:r>
          </a:p>
          <a:p>
            <a:pPr marL="685800" marR="0" lvl="1" indent="-228600" algn="l" defTabSz="914400" rtl="0" eaLnBrk="1" fontAlgn="auto" latinLnBrk="0" hangingPunct="1">
              <a:lnSpc>
                <a:spcPct val="120000"/>
              </a:lnSpc>
              <a:spcBef>
                <a:spcPts val="500"/>
              </a:spcBef>
              <a:spcAft>
                <a:spcPts val="0"/>
              </a:spcAft>
              <a:buClr>
                <a:srgbClr val="FFFFFF"/>
              </a:buClr>
              <a:buSzPts val="20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Increased risk with:</a:t>
            </a:r>
          </a:p>
          <a:p>
            <a:pPr marL="1143000" marR="0" lvl="2" indent="-22860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Higher doses of estrogen</a:t>
            </a:r>
          </a:p>
          <a:p>
            <a:pPr marL="1143000" marR="0" lvl="2" indent="-22860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First 3 months after initiation of therapy</a:t>
            </a:r>
          </a:p>
          <a:p>
            <a:pPr marL="1143000" marR="0" lvl="2" indent="-22860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3rd/4th gen COCs &gt; 1st/2nd gen COCs</a:t>
            </a:r>
          </a:p>
          <a:p>
            <a:pPr marL="1143000" marR="0" lvl="2" indent="-22860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rPr>
              <a:t>COCs &gt; or &lt; Ring/Patch? (First-pass metabolism)</a:t>
            </a:r>
          </a:p>
          <a:p>
            <a:pPr marL="1143000" marR="0" lvl="2" indent="-228600" algn="l" defTabSz="914400" rtl="0" eaLnBrk="1" fontAlgn="auto" latinLnBrk="0" hangingPunct="1">
              <a:lnSpc>
                <a:spcPct val="120000"/>
              </a:lnSpc>
              <a:spcBef>
                <a:spcPts val="500"/>
              </a:spcBef>
              <a:spcAft>
                <a:spcPts val="0"/>
              </a:spcAft>
              <a:buClr>
                <a:srgbClr val="FFFFFF"/>
              </a:buClr>
              <a:buSzPts val="1800"/>
              <a:buFont typeface="Arial"/>
              <a:buChar char="•"/>
              <a:tabLst/>
              <a:defRPr/>
            </a:pPr>
            <a:r>
              <a:rPr kumimoji="0" lang="en-US" sz="1600" b="0" i="0" u="none" strike="noStrike" kern="0" cap="none" spc="0" normalizeH="0" baseline="0" noProof="0" dirty="0" err="1">
                <a:ln>
                  <a:noFill/>
                </a:ln>
                <a:solidFill>
                  <a:srgbClr val="FFFFFF"/>
                </a:solidFill>
                <a:effectLst/>
                <a:uLnTx/>
                <a:uFillTx/>
                <a:latin typeface="Century Gothic" panose="020B0502020202020204" pitchFamily="34" charset="0"/>
                <a:cs typeface="Calibri"/>
                <a:sym typeface="Calibri"/>
              </a:rPr>
              <a:t>Thrombophilias</a:t>
            </a:r>
            <a:endParaRPr kumimoji="0" lang="en-US" sz="16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p:txBody>
      </p:sp>
      <p:pic>
        <p:nvPicPr>
          <p:cNvPr id="7" name="Google Shape;182;p10">
            <a:extLst>
              <a:ext uri="{FF2B5EF4-FFF2-40B4-BE49-F238E27FC236}">
                <a16:creationId xmlns:a16="http://schemas.microsoft.com/office/drawing/2014/main" id="{8824207F-851F-4850-A177-924EE008DD1E}"/>
              </a:ext>
            </a:extLst>
          </p:cNvPr>
          <p:cNvPicPr preferRelativeResize="0"/>
          <p:nvPr/>
        </p:nvPicPr>
        <p:blipFill rotWithShape="1">
          <a:blip r:embed="rId3">
            <a:alphaModFix/>
          </a:blip>
          <a:srcRect l="5442" r="19519" b="1"/>
          <a:stretch/>
        </p:blipFill>
        <p:spPr>
          <a:xfrm>
            <a:off x="8422105" y="1613721"/>
            <a:ext cx="3561347" cy="4293368"/>
          </a:xfrm>
          <a:prstGeom prst="rect">
            <a:avLst/>
          </a:prstGeom>
          <a:noFill/>
          <a:ln>
            <a:noFill/>
          </a:ln>
        </p:spPr>
      </p:pic>
    </p:spTree>
    <p:extLst>
      <p:ext uri="{BB962C8B-B14F-4D97-AF65-F5344CB8AC3E}">
        <p14:creationId xmlns:p14="http://schemas.microsoft.com/office/powerpoint/2010/main" val="3696567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Google Shape;187;p11">
            <a:extLst>
              <a:ext uri="{FF2B5EF4-FFF2-40B4-BE49-F238E27FC236}">
                <a16:creationId xmlns:a16="http://schemas.microsoft.com/office/drawing/2014/main" id="{A52FF1A2-885B-4C86-9A1E-1EB84C36B798}"/>
              </a:ext>
            </a:extLst>
          </p:cNvPr>
          <p:cNvSpPr/>
          <p:nvPr/>
        </p:nvSpPr>
        <p:spPr>
          <a:xfrm>
            <a:off x="0" y="900814"/>
            <a:ext cx="12192000" cy="5957186"/>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 name="Google Shape;188;p11">
            <a:extLst>
              <a:ext uri="{FF2B5EF4-FFF2-40B4-BE49-F238E27FC236}">
                <a16:creationId xmlns:a16="http://schemas.microsoft.com/office/drawing/2014/main" id="{CC186DE5-A0C6-4BBA-93E5-77C5070F475C}"/>
              </a:ext>
            </a:extLst>
          </p:cNvPr>
          <p:cNvSpPr/>
          <p:nvPr/>
        </p:nvSpPr>
        <p:spPr>
          <a:xfrm>
            <a:off x="5608003" y="900815"/>
            <a:ext cx="731957" cy="5485616"/>
          </a:xfrm>
          <a:custGeom>
            <a:avLst/>
            <a:gdLst/>
            <a:ahLst/>
            <a:cxnLst/>
            <a:rect l="l" t="t" r="r" b="b"/>
            <a:pathLst>
              <a:path w="414" h="2447" extrusionOk="0">
                <a:moveTo>
                  <a:pt x="414" y="2447"/>
                </a:moveTo>
                <a:lnTo>
                  <a:pt x="0" y="2247"/>
                </a:lnTo>
                <a:lnTo>
                  <a:pt x="0" y="0"/>
                </a:lnTo>
                <a:lnTo>
                  <a:pt x="414" y="200"/>
                </a:lnTo>
                <a:lnTo>
                  <a:pt x="414" y="2447"/>
                </a:lnTo>
                <a:close/>
              </a:path>
            </a:pathLst>
          </a:custGeom>
          <a:solidFill>
            <a:srgbClr val="1E8369"/>
          </a:solidFill>
          <a:ln>
            <a:noFill/>
          </a:ln>
        </p:spPr>
        <p:txBody>
          <a:bodyPr spcFirstLastPara="1" wrap="square" lIns="91425" tIns="45700" rIns="91425" bIns="45700" anchor="t" anchorCtr="0">
            <a:noAutofit/>
          </a:bodyPr>
          <a:lstStyle/>
          <a:p>
            <a:pPr>
              <a:buClr>
                <a:srgbClr val="000000"/>
              </a:buClr>
              <a:buSzPts val="1800"/>
              <a:buFont typeface="Arial"/>
              <a:buNone/>
            </a:pPr>
            <a:endParaRPr kern="0">
              <a:solidFill>
                <a:srgbClr val="FFFFFF"/>
              </a:solidFill>
              <a:latin typeface="Calibri"/>
              <a:ea typeface="Calibri"/>
              <a:cs typeface="Calibri"/>
              <a:sym typeface="Calibri"/>
            </a:endParaRPr>
          </a:p>
        </p:txBody>
      </p:sp>
      <p:sp>
        <p:nvSpPr>
          <p:cNvPr id="5" name="Google Shape;190;p11">
            <a:extLst>
              <a:ext uri="{FF2B5EF4-FFF2-40B4-BE49-F238E27FC236}">
                <a16:creationId xmlns:a16="http://schemas.microsoft.com/office/drawing/2014/main" id="{24A5EA41-85B4-4419-8DEF-663129A6C6E0}"/>
              </a:ext>
            </a:extLst>
          </p:cNvPr>
          <p:cNvSpPr/>
          <p:nvPr/>
        </p:nvSpPr>
        <p:spPr>
          <a:xfrm>
            <a:off x="784170" y="900814"/>
            <a:ext cx="5309026" cy="4995327"/>
          </a:xfrm>
          <a:prstGeom prst="rect">
            <a:avLst/>
          </a:prstGeom>
          <a:solidFill>
            <a:srgbClr val="FEFFFF"/>
          </a:solidFill>
          <a:ln>
            <a:noFill/>
          </a:ln>
        </p:spPr>
        <p:txBody>
          <a:bodyPr spcFirstLastPara="1" wrap="square" lIns="91425" tIns="45700" rIns="91425" bIns="45700" anchor="ctr" anchorCtr="0">
            <a:noAutofit/>
          </a:bodyPr>
          <a:lstStyle/>
          <a:p>
            <a:pPr algn="ctr">
              <a:buClr>
                <a:srgbClr val="000000"/>
              </a:buClr>
              <a:buSzPts val="1800"/>
              <a:buFont typeface="Arial"/>
              <a:buNone/>
            </a:pPr>
            <a:endParaRPr kern="0">
              <a:solidFill>
                <a:srgbClr val="FFFFFF"/>
              </a:solidFill>
              <a:latin typeface="Calibri"/>
              <a:ea typeface="Calibri"/>
              <a:cs typeface="Calibri"/>
              <a:sym typeface="Calibri"/>
            </a:endParaRPr>
          </a:p>
        </p:txBody>
      </p:sp>
      <p:pic>
        <p:nvPicPr>
          <p:cNvPr id="6" name="Google Shape;191;p11">
            <a:extLst>
              <a:ext uri="{FF2B5EF4-FFF2-40B4-BE49-F238E27FC236}">
                <a16:creationId xmlns:a16="http://schemas.microsoft.com/office/drawing/2014/main" id="{ADC59F45-E169-4C3F-A4A0-4CF1062ED822}"/>
              </a:ext>
            </a:extLst>
          </p:cNvPr>
          <p:cNvPicPr preferRelativeResize="0"/>
          <p:nvPr/>
        </p:nvPicPr>
        <p:blipFill rotWithShape="1">
          <a:blip r:embed="rId3">
            <a:alphaModFix/>
          </a:blip>
          <a:srcRect/>
          <a:stretch/>
        </p:blipFill>
        <p:spPr>
          <a:xfrm>
            <a:off x="784170" y="3429000"/>
            <a:ext cx="5156697" cy="1165413"/>
          </a:xfrm>
          <a:prstGeom prst="rect">
            <a:avLst/>
          </a:prstGeom>
          <a:noFill/>
          <a:ln>
            <a:noFill/>
          </a:ln>
        </p:spPr>
      </p:pic>
      <p:pic>
        <p:nvPicPr>
          <p:cNvPr id="7" name="Google Shape;192;p11">
            <a:extLst>
              <a:ext uri="{FF2B5EF4-FFF2-40B4-BE49-F238E27FC236}">
                <a16:creationId xmlns:a16="http://schemas.microsoft.com/office/drawing/2014/main" id="{8DAFDDFD-CD82-4165-B275-4FDDFB314E86}"/>
              </a:ext>
            </a:extLst>
          </p:cNvPr>
          <p:cNvPicPr preferRelativeResize="0"/>
          <p:nvPr/>
        </p:nvPicPr>
        <p:blipFill rotWithShape="1">
          <a:blip r:embed="rId4">
            <a:alphaModFix/>
          </a:blip>
          <a:srcRect/>
          <a:stretch/>
        </p:blipFill>
        <p:spPr>
          <a:xfrm>
            <a:off x="797320" y="1485505"/>
            <a:ext cx="5130396" cy="1500640"/>
          </a:xfrm>
          <a:prstGeom prst="rect">
            <a:avLst/>
          </a:prstGeom>
          <a:noFill/>
          <a:ln>
            <a:noFill/>
          </a:ln>
        </p:spPr>
      </p:pic>
      <p:sp>
        <p:nvSpPr>
          <p:cNvPr id="8" name="Google Shape;193;p11">
            <a:extLst>
              <a:ext uri="{FF2B5EF4-FFF2-40B4-BE49-F238E27FC236}">
                <a16:creationId xmlns:a16="http://schemas.microsoft.com/office/drawing/2014/main" id="{634CBDD2-1A8D-4C4D-96A6-E12AFD40D64C}"/>
              </a:ext>
            </a:extLst>
          </p:cNvPr>
          <p:cNvSpPr/>
          <p:nvPr/>
        </p:nvSpPr>
        <p:spPr>
          <a:xfrm>
            <a:off x="6366816" y="1357618"/>
            <a:ext cx="5027864" cy="4995327"/>
          </a:xfrm>
          <a:prstGeom prst="rect">
            <a:avLst/>
          </a:prstGeom>
          <a:solidFill>
            <a:srgbClr val="AC3EC1"/>
          </a:solidFill>
          <a:ln>
            <a:noFill/>
          </a:ln>
        </p:spPr>
        <p:txBody>
          <a:bodyPr spcFirstLastPara="1" wrap="square" lIns="91425" tIns="45700" rIns="91425" bIns="45700" anchor="t" anchorCtr="0">
            <a:noAutofit/>
          </a:bodyPr>
          <a:lstStyle/>
          <a:p>
            <a:pPr marL="0" marR="0" lvl="0" indent="0" defTabSz="91440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 name="Google Shape;195;p11">
            <a:extLst>
              <a:ext uri="{FF2B5EF4-FFF2-40B4-BE49-F238E27FC236}">
                <a16:creationId xmlns:a16="http://schemas.microsoft.com/office/drawing/2014/main" id="{1373CF8B-FB6D-4078-9020-1295C286327A}"/>
              </a:ext>
            </a:extLst>
          </p:cNvPr>
          <p:cNvSpPr txBox="1">
            <a:spLocks/>
          </p:cNvSpPr>
          <p:nvPr/>
        </p:nvSpPr>
        <p:spPr>
          <a:xfrm>
            <a:off x="6724775" y="2346630"/>
            <a:ext cx="4558200" cy="403980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228600" marR="0" lvl="0" indent="-228600" algn="l" defTabSz="914400" rtl="0" eaLnBrk="1" fontAlgn="auto" latinLnBrk="0" hangingPunct="1">
              <a:lnSpc>
                <a:spcPct val="90000"/>
              </a:lnSpc>
              <a:spcBef>
                <a:spcPts val="0"/>
              </a:spcBef>
              <a:spcAft>
                <a:spcPts val="0"/>
              </a:spcAft>
              <a:buClr>
                <a:srgbClr val="FEFFFF"/>
              </a:buClr>
              <a:buSzPts val="2400"/>
              <a:buFont typeface="Arial"/>
              <a:buChar char="•"/>
              <a:tabLst/>
              <a:defRPr/>
            </a:pPr>
            <a:r>
              <a:rPr kumimoji="0" lang="en-US" sz="2400" b="0" i="0" u="none" strike="noStrike" kern="0" cap="none" spc="0" normalizeH="0" baseline="0" noProof="0">
                <a:ln>
                  <a:noFill/>
                </a:ln>
                <a:solidFill>
                  <a:srgbClr val="FEFFFF"/>
                </a:solidFill>
                <a:effectLst/>
                <a:uLnTx/>
                <a:uFillTx/>
                <a:latin typeface="Calibri"/>
                <a:cs typeface="Calibri"/>
                <a:sym typeface="Calibri"/>
              </a:rPr>
              <a:t>Extensive use of hormonal supplementation in spaceflight</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28600" marR="0" lvl="0" indent="-228600" algn="l" defTabSz="914400" rtl="0" eaLnBrk="1" fontAlgn="auto" latinLnBrk="0" hangingPunct="1">
              <a:lnSpc>
                <a:spcPct val="90000"/>
              </a:lnSpc>
              <a:spcBef>
                <a:spcPts val="1000"/>
              </a:spcBef>
              <a:spcAft>
                <a:spcPts val="0"/>
              </a:spcAft>
              <a:buClr>
                <a:srgbClr val="FEFFFF"/>
              </a:buClr>
              <a:buSzPts val="2400"/>
              <a:buFont typeface="Arial"/>
              <a:buChar char="•"/>
              <a:tabLst/>
              <a:defRPr/>
            </a:pPr>
            <a:r>
              <a:rPr kumimoji="0" lang="en-US" sz="2400" b="0" i="0" u="none" strike="noStrike" kern="0" cap="none" spc="0" normalizeH="0" baseline="0" noProof="0">
                <a:ln>
                  <a:noFill/>
                </a:ln>
                <a:solidFill>
                  <a:srgbClr val="FEFFFF"/>
                </a:solidFill>
                <a:effectLst/>
                <a:uLnTx/>
                <a:uFillTx/>
                <a:latin typeface="Calibri"/>
                <a:cs typeface="Calibri"/>
                <a:sym typeface="Calibri"/>
              </a:rPr>
              <a:t>NO evidence that hormonal supplementation has directly contributed to the development of VTE</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28600" marR="0" lvl="0" indent="-228600" algn="l" defTabSz="914400" rtl="0" eaLnBrk="1" fontAlgn="auto" latinLnBrk="0" hangingPunct="1">
              <a:lnSpc>
                <a:spcPct val="90000"/>
              </a:lnSpc>
              <a:spcBef>
                <a:spcPts val="1000"/>
              </a:spcBef>
              <a:spcAft>
                <a:spcPts val="0"/>
              </a:spcAft>
              <a:buClr>
                <a:srgbClr val="FEFFFF"/>
              </a:buClr>
              <a:buSzPts val="2400"/>
              <a:buFont typeface="Arial"/>
              <a:buChar char="•"/>
              <a:tabLst/>
              <a:defRPr/>
            </a:pPr>
            <a:r>
              <a:rPr kumimoji="0" lang="en-US" sz="2400" b="0" i="0" u="none" strike="noStrike" kern="0" cap="none" spc="0" normalizeH="0" baseline="0" noProof="0">
                <a:ln>
                  <a:noFill/>
                </a:ln>
                <a:solidFill>
                  <a:srgbClr val="FEFFFF"/>
                </a:solidFill>
                <a:effectLst/>
                <a:uLnTx/>
                <a:uFillTx/>
                <a:latin typeface="Calibri"/>
                <a:cs typeface="Calibri"/>
                <a:sym typeface="Calibri"/>
              </a:rPr>
              <a:t>NO </a:t>
            </a:r>
            <a:r>
              <a:rPr kumimoji="0" lang="en-US" sz="2400" b="0" i="0" u="sng" strike="noStrike" kern="0" cap="none" spc="0" normalizeH="0" baseline="0" noProof="0">
                <a:ln>
                  <a:noFill/>
                </a:ln>
                <a:solidFill>
                  <a:srgbClr val="FEFFFF"/>
                </a:solidFill>
                <a:effectLst/>
                <a:uLnTx/>
                <a:uFillTx/>
                <a:latin typeface="Calibri"/>
                <a:cs typeface="Calibri"/>
                <a:sym typeface="Calibri"/>
              </a:rPr>
              <a:t>clinically significant</a:t>
            </a:r>
            <a:r>
              <a:rPr kumimoji="0" lang="en-US" sz="2400" b="0" i="0" u="none" strike="noStrike" kern="0" cap="none" spc="0" normalizeH="0" baseline="0" noProof="0">
                <a:ln>
                  <a:noFill/>
                </a:ln>
                <a:solidFill>
                  <a:srgbClr val="FEFFFF"/>
                </a:solidFill>
                <a:effectLst/>
                <a:uLnTx/>
                <a:uFillTx/>
                <a:latin typeface="Calibri"/>
                <a:cs typeface="Calibri"/>
                <a:sym typeface="Calibri"/>
              </a:rPr>
              <a:t> VTE to date</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28600" marR="0" lvl="0" indent="-228600" algn="l" defTabSz="914400" rtl="0" eaLnBrk="1" fontAlgn="auto" latinLnBrk="0" hangingPunct="1">
              <a:lnSpc>
                <a:spcPct val="90000"/>
              </a:lnSpc>
              <a:spcBef>
                <a:spcPts val="1000"/>
              </a:spcBef>
              <a:spcAft>
                <a:spcPts val="0"/>
              </a:spcAft>
              <a:buClr>
                <a:srgbClr val="FEFFFF"/>
              </a:buClr>
              <a:buSzPts val="2400"/>
              <a:buFont typeface="Arial"/>
              <a:buChar char="•"/>
              <a:tabLst/>
              <a:defRPr/>
            </a:pPr>
            <a:r>
              <a:rPr kumimoji="0" lang="en-US" sz="2400" b="0" i="0" u="none" strike="noStrike" kern="0" cap="none" spc="0" normalizeH="0" baseline="0" noProof="0">
                <a:ln>
                  <a:noFill/>
                </a:ln>
                <a:solidFill>
                  <a:srgbClr val="FEFFFF"/>
                </a:solidFill>
                <a:effectLst/>
                <a:uLnTx/>
                <a:uFillTx/>
                <a:latin typeface="Calibri"/>
                <a:cs typeface="Calibri"/>
                <a:sym typeface="Calibri"/>
              </a:rPr>
              <a:t>Alterations of venous flow observed in MALE AND FEMALE crewmembers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0" name="Google Shape;194;p11">
            <a:extLst>
              <a:ext uri="{FF2B5EF4-FFF2-40B4-BE49-F238E27FC236}">
                <a16:creationId xmlns:a16="http://schemas.microsoft.com/office/drawing/2014/main" id="{41B118E8-A4CA-406E-B2DC-E88C7F72C30F}"/>
              </a:ext>
            </a:extLst>
          </p:cNvPr>
          <p:cNvSpPr txBox="1">
            <a:spLocks/>
          </p:cNvSpPr>
          <p:nvPr/>
        </p:nvSpPr>
        <p:spPr>
          <a:xfrm>
            <a:off x="6697928" y="1268770"/>
            <a:ext cx="4558191" cy="1283186"/>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Calibri"/>
              <a:buNone/>
              <a:defRPr sz="36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FEFFFF"/>
              </a:buClr>
              <a:buSzPts val="3600"/>
              <a:buFont typeface="Calibri"/>
              <a:buNone/>
              <a:tabLst/>
              <a:defRPr/>
            </a:pPr>
            <a:r>
              <a:rPr kumimoji="0" lang="en-US" sz="3600" b="0" i="0" u="none" strike="noStrike" kern="0" cap="none" spc="0" normalizeH="0" baseline="0" noProof="0">
                <a:ln>
                  <a:noFill/>
                </a:ln>
                <a:solidFill>
                  <a:srgbClr val="FEFFFF"/>
                </a:solidFill>
                <a:effectLst/>
                <a:uLnTx/>
                <a:uFillTx/>
                <a:latin typeface="Calibri"/>
                <a:cs typeface="Calibri"/>
                <a:sym typeface="Calibri"/>
              </a:rPr>
              <a:t>Risk of VTE</a:t>
            </a:r>
            <a:endParaRPr kumimoji="0" lang="en-US" sz="3600" b="0" i="0" u="none" strike="noStrike" kern="0" cap="none" spc="0" normalizeH="0" baseline="0" noProof="0" dirty="0">
              <a:ln>
                <a:noFill/>
              </a:ln>
              <a:solidFill>
                <a:srgbClr val="FFFFFF"/>
              </a:solidFill>
              <a:effectLst/>
              <a:uLnTx/>
              <a:uFillTx/>
              <a:latin typeface="Calibri"/>
              <a:cs typeface="Calibri"/>
              <a:sym typeface="Calibri"/>
            </a:endParaRPr>
          </a:p>
        </p:txBody>
      </p:sp>
      <p:sp>
        <p:nvSpPr>
          <p:cNvPr id="11" name="Rectangle 10">
            <a:extLst>
              <a:ext uri="{FF2B5EF4-FFF2-40B4-BE49-F238E27FC236}">
                <a16:creationId xmlns:a16="http://schemas.microsoft.com/office/drawing/2014/main" id="{A0A71C2A-1963-41D8-A08C-9B90F96C1448}"/>
              </a:ext>
            </a:extLst>
          </p:cNvPr>
          <p:cNvSpPr/>
          <p:nvPr/>
        </p:nvSpPr>
        <p:spPr>
          <a:xfrm>
            <a:off x="420811" y="73238"/>
            <a:ext cx="1124026" cy="769441"/>
          </a:xfrm>
          <a:prstGeom prst="rect">
            <a:avLst/>
          </a:prstGeom>
        </p:spPr>
        <p:txBody>
          <a:bodyPr wrap="none">
            <a:spAutoFit/>
          </a:bodyPr>
          <a:lstStyle/>
          <a:p>
            <a:r>
              <a:rPr lang="en-US" sz="4400" kern="0" dirty="0">
                <a:solidFill>
                  <a:srgbClr val="FFFFFF"/>
                </a:solidFill>
                <a:latin typeface="Century Gothic"/>
                <a:ea typeface="Century Gothic"/>
                <a:cs typeface="Century Gothic"/>
                <a:sym typeface="Century Gothic"/>
              </a:rPr>
              <a:t>VTE</a:t>
            </a:r>
            <a:endParaRPr lang="en-US" dirty="0"/>
          </a:p>
        </p:txBody>
      </p:sp>
    </p:spTree>
    <p:extLst>
      <p:ext uri="{BB962C8B-B14F-4D97-AF65-F5344CB8AC3E}">
        <p14:creationId xmlns:p14="http://schemas.microsoft.com/office/powerpoint/2010/main" val="192833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BONE MINERAL DENSITY</a:t>
            </a:r>
            <a:endParaRPr lang="en-US" dirty="0"/>
          </a:p>
        </p:txBody>
      </p:sp>
      <p:sp>
        <p:nvSpPr>
          <p:cNvPr id="4" name="Google Shape;615;p59">
            <a:extLst>
              <a:ext uri="{FF2B5EF4-FFF2-40B4-BE49-F238E27FC236}">
                <a16:creationId xmlns:a16="http://schemas.microsoft.com/office/drawing/2014/main" id="{82FA860D-0F95-401F-805D-D67C5DCA0BFA}"/>
              </a:ext>
            </a:extLst>
          </p:cNvPr>
          <p:cNvSpPr txBox="1">
            <a:spLocks/>
          </p:cNvSpPr>
          <p:nvPr/>
        </p:nvSpPr>
        <p:spPr>
          <a:xfrm>
            <a:off x="646111" y="942209"/>
            <a:ext cx="10899778" cy="5480105"/>
          </a:xfrm>
          <a:prstGeom prst="rect">
            <a:avLst/>
          </a:prstGeom>
          <a:noFill/>
          <a:ln>
            <a:noFill/>
          </a:ln>
        </p:spPr>
        <p:txBody>
          <a:bodyPr spcFirstLastPara="1" wrap="square" lIns="91425" tIns="45700" rIns="91425" bIns="45700" anchor="ctr" anchorCtr="0">
            <a:normAutofit fontScale="925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panose="020B0502020202020204" pitchFamily="34" charset="0"/>
                <a:ea typeface="Century Gothic"/>
                <a:cs typeface="Century Gothic"/>
                <a:sym typeface="Century Gothic"/>
              </a:rPr>
              <a:t>PREFLIGHT/INFLIGHT CONSIDERATIONS</a:t>
            </a:r>
            <a:endParaRPr kumimoji="0" lang="en-US" sz="32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Astronauts lose ~1% bone mass/mo during spaceflight</a:t>
            </a:r>
            <a:endParaRPr kumimoji="0" lang="en-US" sz="32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Estrogen </a:t>
            </a:r>
            <a:endParaRPr kumimoji="0" lang="en-US" sz="20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Shown to be protective against cortical / cancellous BMD loss in microgravity analogs and spaceflight</a:t>
            </a:r>
            <a:endParaRPr kumimoji="0" lang="en-US" sz="1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Evidence is inconclusive for LNG IUD</a:t>
            </a:r>
            <a:endParaRPr kumimoji="0" lang="en-US" sz="1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Recommend vitamin D and calcium supplementation</a:t>
            </a:r>
            <a:endParaRPr kumimoji="0" lang="en-US" sz="20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Recommend resistive exercise</a:t>
            </a:r>
            <a:endParaRPr kumimoji="0" lang="en-US" sz="20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ea typeface="Century Gothic"/>
                <a:cs typeface="Century Gothic"/>
                <a:sym typeface="Century Gothic"/>
              </a:rPr>
              <a:t>May consider bisphosphonate</a:t>
            </a:r>
            <a:endParaRPr kumimoji="0" lang="en-US" sz="20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p:txBody>
      </p:sp>
    </p:spTree>
    <p:extLst>
      <p:ext uri="{BB962C8B-B14F-4D97-AF65-F5344CB8AC3E}">
        <p14:creationId xmlns:p14="http://schemas.microsoft.com/office/powerpoint/2010/main" val="3324240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OVARIAN CYSTS</a:t>
            </a:r>
            <a:endParaRPr lang="en-US" dirty="0"/>
          </a:p>
        </p:txBody>
      </p:sp>
      <p:sp>
        <p:nvSpPr>
          <p:cNvPr id="5" name="Google Shape;622;p60">
            <a:extLst>
              <a:ext uri="{FF2B5EF4-FFF2-40B4-BE49-F238E27FC236}">
                <a16:creationId xmlns:a16="http://schemas.microsoft.com/office/drawing/2014/main" id="{230512F1-A4E7-49D5-B98E-BAC6FD6D7707}"/>
              </a:ext>
            </a:extLst>
          </p:cNvPr>
          <p:cNvSpPr txBox="1">
            <a:spLocks/>
          </p:cNvSpPr>
          <p:nvPr/>
        </p:nvSpPr>
        <p:spPr>
          <a:xfrm>
            <a:off x="646111" y="976717"/>
            <a:ext cx="10899778" cy="5650869"/>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 CONSIDERATIONS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Ovarian cyst production is common following ovulation</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Present in 5-7% of reproductive-aged females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Most will resolve spontaneously</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Theoretically, large/complex cysts can prompt ovarian torsion</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Preflight management:</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Observation vs. laparoscopic management for simple cysts </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Work-up for malignancy if concern</a:t>
            </a:r>
            <a:endParaRPr kumimoji="0" lang="en-US" sz="2800" b="0" i="0" u="none" strike="noStrike" kern="0" cap="none" spc="0" normalizeH="0" baseline="0" noProof="0" dirty="0">
              <a:ln>
                <a:noFill/>
              </a:ln>
              <a:solidFill>
                <a:srgbClr val="FFFFFF"/>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1047315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OVARIAN CYSTS</a:t>
            </a:r>
            <a:endParaRPr lang="en-US" dirty="0"/>
          </a:p>
        </p:txBody>
      </p:sp>
      <p:sp>
        <p:nvSpPr>
          <p:cNvPr id="4" name="Google Shape;629;p61">
            <a:extLst>
              <a:ext uri="{FF2B5EF4-FFF2-40B4-BE49-F238E27FC236}">
                <a16:creationId xmlns:a16="http://schemas.microsoft.com/office/drawing/2014/main" id="{55DD8106-7083-4DDE-89A8-2DF37E4E5439}"/>
              </a:ext>
            </a:extLst>
          </p:cNvPr>
          <p:cNvSpPr txBox="1">
            <a:spLocks/>
          </p:cNvSpPr>
          <p:nvPr/>
        </p:nvSpPr>
        <p:spPr>
          <a:xfrm>
            <a:off x="646111" y="735106"/>
            <a:ext cx="10899778" cy="589248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28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INFLIGHT CONSIDERATIONS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Acute abdominopelvic pain during flight: </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Consider torsion</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TAUS (or TVUS if available) may be diagnostic</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Management of Torsion:</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Terrestrially: surgical emergency for preservation of ovarian tissue and prevention of rare but severe morbidities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Inflight management: conservative measures including of pain control and management of sequelae</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1200150" marR="0" lvl="2" indent="-285750" algn="l" defTabSz="914400" rtl="0" eaLnBrk="1" fontAlgn="auto" latinLnBrk="0" hangingPunct="1">
              <a:lnSpc>
                <a:spcPct val="100000"/>
              </a:lnSpc>
              <a:spcBef>
                <a:spcPts val="1000"/>
              </a:spcBef>
              <a:spcAft>
                <a:spcPts val="0"/>
              </a:spcAft>
              <a:buClr>
                <a:srgbClr val="FFFFFF"/>
              </a:buClr>
              <a:buSzPts val="2400"/>
              <a:buFont typeface="Arial"/>
              <a:buChar char="•"/>
              <a:tabLst/>
              <a:defRPr/>
            </a:pPr>
            <a:r>
              <a:rPr kumimoji="0" lang="en-US" sz="24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Long-term risks likely low</a:t>
            </a:r>
            <a:endParaRPr kumimoji="0" lang="en-US" sz="14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901711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346426-60BA-4F1A-BEDA-F02F8B6E1F0F}"/>
              </a:ext>
            </a:extLst>
          </p:cNvPr>
          <p:cNvGrpSpPr/>
          <p:nvPr/>
        </p:nvGrpSpPr>
        <p:grpSpPr>
          <a:xfrm>
            <a:off x="978647" y="1026350"/>
            <a:ext cx="9869908" cy="5138400"/>
            <a:chOff x="1006638" y="765093"/>
            <a:chExt cx="9869908" cy="5138400"/>
          </a:xfrm>
        </p:grpSpPr>
        <p:sp>
          <p:nvSpPr>
            <p:cNvPr id="3" name="Google Shape;643;p63">
              <a:extLst>
                <a:ext uri="{FF2B5EF4-FFF2-40B4-BE49-F238E27FC236}">
                  <a16:creationId xmlns:a16="http://schemas.microsoft.com/office/drawing/2014/main" id="{E1FCA43E-A6EA-4EF6-8CBC-BD6A9AFB63C1}"/>
                </a:ext>
              </a:extLst>
            </p:cNvPr>
            <p:cNvSpPr/>
            <p:nvPr/>
          </p:nvSpPr>
          <p:spPr>
            <a:xfrm>
              <a:off x="4850729" y="1540037"/>
              <a:ext cx="2181727" cy="2181727"/>
            </a:xfrm>
            <a:prstGeom prst="ellipse">
              <a:avLst/>
            </a:prstGeom>
            <a:noFill/>
            <a:ln w="196850" cap="flat" cmpd="sng">
              <a:solidFill>
                <a:srgbClr val="AC3EC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 name="Google Shape;644;p63">
              <a:extLst>
                <a:ext uri="{FF2B5EF4-FFF2-40B4-BE49-F238E27FC236}">
                  <a16:creationId xmlns:a16="http://schemas.microsoft.com/office/drawing/2014/main" id="{0E3E43F4-994F-41DE-B677-95C1A50AB94E}"/>
                </a:ext>
              </a:extLst>
            </p:cNvPr>
            <p:cNvSpPr/>
            <p:nvPr/>
          </p:nvSpPr>
          <p:spPr>
            <a:xfrm>
              <a:off x="6132092" y="2302039"/>
              <a:ext cx="2181727" cy="2181727"/>
            </a:xfrm>
            <a:prstGeom prst="ellipse">
              <a:avLst/>
            </a:prstGeom>
            <a:noFill/>
            <a:ln w="196850" cap="flat" cmpd="sng">
              <a:solidFill>
                <a:srgbClr val="AC3EC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5" name="Google Shape;645;p63">
              <a:extLst>
                <a:ext uri="{FF2B5EF4-FFF2-40B4-BE49-F238E27FC236}">
                  <a16:creationId xmlns:a16="http://schemas.microsoft.com/office/drawing/2014/main" id="{C182E013-CB24-482B-9726-21C58FCAC949}"/>
                </a:ext>
              </a:extLst>
            </p:cNvPr>
            <p:cNvSpPr/>
            <p:nvPr/>
          </p:nvSpPr>
          <p:spPr>
            <a:xfrm>
              <a:off x="5751092" y="3721766"/>
              <a:ext cx="2181727" cy="2181727"/>
            </a:xfrm>
            <a:prstGeom prst="ellipse">
              <a:avLst/>
            </a:prstGeom>
            <a:noFill/>
            <a:ln w="196850" cap="flat" cmpd="sng">
              <a:solidFill>
                <a:srgbClr val="AC3EC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 name="Google Shape;646;p63">
              <a:extLst>
                <a:ext uri="{FF2B5EF4-FFF2-40B4-BE49-F238E27FC236}">
                  <a16:creationId xmlns:a16="http://schemas.microsoft.com/office/drawing/2014/main" id="{E4F1A088-AD68-46AE-8C7D-D4388F9D572D}"/>
                </a:ext>
              </a:extLst>
            </p:cNvPr>
            <p:cNvSpPr/>
            <p:nvPr/>
          </p:nvSpPr>
          <p:spPr>
            <a:xfrm>
              <a:off x="3950365" y="3721765"/>
              <a:ext cx="2181727" cy="2181727"/>
            </a:xfrm>
            <a:prstGeom prst="ellipse">
              <a:avLst/>
            </a:prstGeom>
            <a:noFill/>
            <a:ln w="196850" cap="flat" cmpd="sng">
              <a:solidFill>
                <a:srgbClr val="AC3EC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7" name="Google Shape;647;p63">
              <a:extLst>
                <a:ext uri="{FF2B5EF4-FFF2-40B4-BE49-F238E27FC236}">
                  <a16:creationId xmlns:a16="http://schemas.microsoft.com/office/drawing/2014/main" id="{48DC4CD3-9585-482C-BFBE-9794D10055F3}"/>
                </a:ext>
              </a:extLst>
            </p:cNvPr>
            <p:cNvSpPr/>
            <p:nvPr/>
          </p:nvSpPr>
          <p:spPr>
            <a:xfrm>
              <a:off x="3569365" y="2302038"/>
              <a:ext cx="2181727" cy="2181727"/>
            </a:xfrm>
            <a:prstGeom prst="ellipse">
              <a:avLst/>
            </a:prstGeom>
            <a:noFill/>
            <a:ln w="196850" cap="flat" cmpd="sng">
              <a:solidFill>
                <a:srgbClr val="AC3EC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 name="Google Shape;648;p63">
              <a:extLst>
                <a:ext uri="{FF2B5EF4-FFF2-40B4-BE49-F238E27FC236}">
                  <a16:creationId xmlns:a16="http://schemas.microsoft.com/office/drawing/2014/main" id="{0758C2E3-0DF3-4BE3-9AAD-3AE1F292CE75}"/>
                </a:ext>
              </a:extLst>
            </p:cNvPr>
            <p:cNvSpPr txBox="1"/>
            <p:nvPr/>
          </p:nvSpPr>
          <p:spPr>
            <a:xfrm>
              <a:off x="4660228" y="765093"/>
              <a:ext cx="2562727" cy="523220"/>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FFFFFF"/>
                  </a:solidFill>
                  <a:effectLst/>
                  <a:uLnTx/>
                  <a:uFillTx/>
                  <a:latin typeface="Calibri"/>
                  <a:ea typeface="Calibri"/>
                  <a:cs typeface="Calibri"/>
                  <a:sym typeface="Calibri"/>
                </a:rPr>
                <a:t>Contraception</a:t>
              </a:r>
              <a:endParaRPr kumimoji="0" sz="1400" b="0" i="0" u="none" strike="noStrike" kern="0" cap="none" spc="0" normalizeH="0" baseline="0" noProof="0" dirty="0">
                <a:ln>
                  <a:noFill/>
                </a:ln>
                <a:solidFill>
                  <a:srgbClr val="000000"/>
                </a:solidFill>
                <a:effectLst/>
                <a:uLnTx/>
                <a:uFillTx/>
                <a:cs typeface="Arial"/>
                <a:sym typeface="Arial"/>
              </a:endParaRPr>
            </a:p>
          </p:txBody>
        </p:sp>
        <p:sp>
          <p:nvSpPr>
            <p:cNvPr id="9" name="Google Shape;649;p63">
              <a:extLst>
                <a:ext uri="{FF2B5EF4-FFF2-40B4-BE49-F238E27FC236}">
                  <a16:creationId xmlns:a16="http://schemas.microsoft.com/office/drawing/2014/main" id="{7B407EA0-344E-4667-8740-D830D7A2D984}"/>
                </a:ext>
              </a:extLst>
            </p:cNvPr>
            <p:cNvSpPr txBox="1"/>
            <p:nvPr/>
          </p:nvSpPr>
          <p:spPr>
            <a:xfrm>
              <a:off x="8313819" y="2400067"/>
              <a:ext cx="2562727" cy="523220"/>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Amenorrhea</a:t>
              </a:r>
              <a:endParaRPr kumimoji="0" sz="1400" b="0" i="0" u="none" strike="noStrike" kern="0" cap="none" spc="0" normalizeH="0" baseline="0" noProof="0">
                <a:ln>
                  <a:noFill/>
                </a:ln>
                <a:solidFill>
                  <a:srgbClr val="000000"/>
                </a:solidFill>
                <a:effectLst/>
                <a:uLnTx/>
                <a:uFillTx/>
                <a:cs typeface="Arial"/>
                <a:sym typeface="Arial"/>
              </a:endParaRPr>
            </a:p>
          </p:txBody>
        </p:sp>
        <p:sp>
          <p:nvSpPr>
            <p:cNvPr id="10" name="Google Shape;650;p63">
              <a:extLst>
                <a:ext uri="{FF2B5EF4-FFF2-40B4-BE49-F238E27FC236}">
                  <a16:creationId xmlns:a16="http://schemas.microsoft.com/office/drawing/2014/main" id="{680C5E1F-39CB-4C46-9172-9161A42EEEC3}"/>
                </a:ext>
              </a:extLst>
            </p:cNvPr>
            <p:cNvSpPr txBox="1"/>
            <p:nvPr/>
          </p:nvSpPr>
          <p:spPr>
            <a:xfrm>
              <a:off x="7932819" y="5014935"/>
              <a:ext cx="2562727" cy="523220"/>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VTE</a:t>
              </a:r>
              <a:endParaRPr kumimoji="0" sz="1400" b="0" i="0" u="none" strike="noStrike" kern="0" cap="none" spc="0" normalizeH="0" baseline="0" noProof="0">
                <a:ln>
                  <a:noFill/>
                </a:ln>
                <a:solidFill>
                  <a:srgbClr val="000000"/>
                </a:solidFill>
                <a:effectLst/>
                <a:uLnTx/>
                <a:uFillTx/>
                <a:cs typeface="Arial"/>
                <a:sym typeface="Arial"/>
              </a:endParaRPr>
            </a:p>
          </p:txBody>
        </p:sp>
        <p:sp>
          <p:nvSpPr>
            <p:cNvPr id="11" name="Google Shape;651;p63">
              <a:extLst>
                <a:ext uri="{FF2B5EF4-FFF2-40B4-BE49-F238E27FC236}">
                  <a16:creationId xmlns:a16="http://schemas.microsoft.com/office/drawing/2014/main" id="{980DA0FE-203D-4963-A806-290CD920602D}"/>
                </a:ext>
              </a:extLst>
            </p:cNvPr>
            <p:cNvSpPr txBox="1"/>
            <p:nvPr/>
          </p:nvSpPr>
          <p:spPr>
            <a:xfrm>
              <a:off x="1197138" y="5014933"/>
              <a:ext cx="2562727" cy="523220"/>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Ovarian Cysts</a:t>
              </a:r>
              <a:endParaRPr kumimoji="0" sz="1400" b="0" i="0" u="none" strike="noStrike" kern="0" cap="none" spc="0" normalizeH="0" baseline="0" noProof="0">
                <a:ln>
                  <a:noFill/>
                </a:ln>
                <a:solidFill>
                  <a:srgbClr val="000000"/>
                </a:solidFill>
                <a:effectLst/>
                <a:uLnTx/>
                <a:uFillTx/>
                <a:cs typeface="Arial"/>
                <a:sym typeface="Arial"/>
              </a:endParaRPr>
            </a:p>
          </p:txBody>
        </p:sp>
        <p:sp>
          <p:nvSpPr>
            <p:cNvPr id="12" name="Google Shape;652;p63">
              <a:extLst>
                <a:ext uri="{FF2B5EF4-FFF2-40B4-BE49-F238E27FC236}">
                  <a16:creationId xmlns:a16="http://schemas.microsoft.com/office/drawing/2014/main" id="{346817DE-8065-4D9A-80A0-5E8A5B277F85}"/>
                </a:ext>
              </a:extLst>
            </p:cNvPr>
            <p:cNvSpPr txBox="1"/>
            <p:nvPr/>
          </p:nvSpPr>
          <p:spPr>
            <a:xfrm>
              <a:off x="1006638" y="2400067"/>
              <a:ext cx="2562727" cy="954107"/>
            </a:xfrm>
            <a:prstGeom prst="rect">
              <a:avLst/>
            </a:prstGeom>
            <a:noFill/>
            <a:ln>
              <a:noFill/>
            </a:ln>
          </p:spPr>
          <p:txBody>
            <a:bodyPr spcFirstLastPara="1" wrap="square" lIns="91425" tIns="45700" rIns="91425" bIns="45700" anchor="t" anchorCtr="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FFFFFF"/>
                  </a:solidFill>
                  <a:effectLst/>
                  <a:uLnTx/>
                  <a:uFillTx/>
                  <a:latin typeface="Calibri"/>
                  <a:ea typeface="Calibri"/>
                  <a:cs typeface="Calibri"/>
                  <a:sym typeface="Calibri"/>
                </a:rPr>
                <a:t>Bone Mineral Density</a:t>
              </a:r>
              <a:endParaRPr kumimoji="0" sz="1400" b="0" i="0" u="none" strike="noStrike" kern="0" cap="none" spc="0" normalizeH="0" baseline="0" noProof="0">
                <a:ln>
                  <a:noFill/>
                </a:ln>
                <a:solidFill>
                  <a:srgbClr val="000000"/>
                </a:solidFill>
                <a:effectLst/>
                <a:uLnTx/>
                <a:uFillTx/>
                <a:cs typeface="Arial"/>
                <a:sym typeface="Arial"/>
              </a:endParaRPr>
            </a:p>
          </p:txBody>
        </p:sp>
      </p:grpSp>
    </p:spTree>
    <p:extLst>
      <p:ext uri="{BB962C8B-B14F-4D97-AF65-F5344CB8AC3E}">
        <p14:creationId xmlns:p14="http://schemas.microsoft.com/office/powerpoint/2010/main" val="2238188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ENDOMETRIOSIS</a:t>
            </a:r>
            <a:endParaRPr lang="en-US" dirty="0"/>
          </a:p>
        </p:txBody>
      </p:sp>
      <p:sp>
        <p:nvSpPr>
          <p:cNvPr id="5" name="Google Shape;658;p64">
            <a:extLst>
              <a:ext uri="{FF2B5EF4-FFF2-40B4-BE49-F238E27FC236}">
                <a16:creationId xmlns:a16="http://schemas.microsoft.com/office/drawing/2014/main" id="{79A34C3D-3452-46E8-93E8-D2DFAF16D2CD}"/>
              </a:ext>
            </a:extLst>
          </p:cNvPr>
          <p:cNvSpPr txBox="1">
            <a:spLocks/>
          </p:cNvSpPr>
          <p:nvPr/>
        </p:nvSpPr>
        <p:spPr>
          <a:xfrm>
            <a:off x="646111" y="788894"/>
            <a:ext cx="10899778" cy="583869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PREFLIGHT/INFLIGHT CONSIDERATIONS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Endometriosis affects 10% of reproductive-aged women </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Gold standard diagnosis: Laparoscopy </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Therapeutic options: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Continuous CHCs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High-dose progestins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GnRH agonists/antagonists with add-back estrogen</a:t>
            </a:r>
            <a:endParaRPr kumimoji="0" lang="en-US" sz="18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72955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HEALTH MAINTENANCE</a:t>
            </a:r>
            <a:endParaRPr lang="en-US" dirty="0"/>
          </a:p>
        </p:txBody>
      </p:sp>
      <p:sp>
        <p:nvSpPr>
          <p:cNvPr id="4" name="Google Shape;665;p65">
            <a:extLst>
              <a:ext uri="{FF2B5EF4-FFF2-40B4-BE49-F238E27FC236}">
                <a16:creationId xmlns:a16="http://schemas.microsoft.com/office/drawing/2014/main" id="{B4D1D583-E16F-4B49-B942-A86592AEF91C}"/>
              </a:ext>
            </a:extLst>
          </p:cNvPr>
          <p:cNvSpPr txBox="1">
            <a:spLocks/>
          </p:cNvSpPr>
          <p:nvPr/>
        </p:nvSpPr>
        <p:spPr>
          <a:xfrm>
            <a:off x="646111" y="762000"/>
            <a:ext cx="10899778" cy="565086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PREFLIGHT/INFLIGHT CONSIDERATIONS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Recommend preflight screening for STIs / Pap Smear within 12 months of flight</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Chlamydia, Gonorrhea, Trichomonas, Syphilis, HSV, HIV, HPV</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Consider HSV suppression during flight</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If affected, consider prophylaxis</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HPV vaccine encouraged for all astronauts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Early colposcopic management if necessary</a:t>
            </a:r>
            <a:endParaRPr kumimoji="0" lang="en-US" sz="18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706474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HEALTH MAINTENANCE</a:t>
            </a:r>
            <a:endParaRPr lang="en-US" dirty="0"/>
          </a:p>
        </p:txBody>
      </p:sp>
      <p:sp>
        <p:nvSpPr>
          <p:cNvPr id="5" name="Google Shape;672;p66">
            <a:extLst>
              <a:ext uri="{FF2B5EF4-FFF2-40B4-BE49-F238E27FC236}">
                <a16:creationId xmlns:a16="http://schemas.microsoft.com/office/drawing/2014/main" id="{1D673880-B0E9-4C1F-B28B-C293F62B3E9D}"/>
              </a:ext>
            </a:extLst>
          </p:cNvPr>
          <p:cNvSpPr txBox="1">
            <a:spLocks/>
          </p:cNvSpPr>
          <p:nvPr/>
        </p:nvSpPr>
        <p:spPr>
          <a:xfrm>
            <a:off x="646111" y="545432"/>
            <a:ext cx="10899778" cy="6082156"/>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PREFLIGHT/INFLIGHT CONSIDERATIONS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Screening for perimenopausal symptoms, urogynecologic symptoms, vulvar/vaginal dermatoses prior to flight</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Screening for family history of gynecologic/breast cancers as well as familial cancer syndromes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Annual clinical breast exams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Diagnostic mammograms ± US/MRI PRN starting at age 35</a:t>
            </a:r>
            <a:endParaRPr kumimoji="0" lang="en-US" sz="20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4131437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panose="020B0502020202020204" pitchFamily="34" charset="0"/>
                <a:cs typeface="Calibri"/>
                <a:sym typeface="Calibri"/>
              </a:rPr>
              <a:t>CANCER/NEOPLASM</a:t>
            </a:r>
            <a:endParaRPr lang="en-US" dirty="0"/>
          </a:p>
        </p:txBody>
      </p:sp>
      <p:sp>
        <p:nvSpPr>
          <p:cNvPr id="4" name="Google Shape;216;p14">
            <a:extLst>
              <a:ext uri="{FF2B5EF4-FFF2-40B4-BE49-F238E27FC236}">
                <a16:creationId xmlns:a16="http://schemas.microsoft.com/office/drawing/2014/main" id="{639A0FE6-0B4A-45D5-8034-CF026BB78774}"/>
              </a:ext>
            </a:extLst>
          </p:cNvPr>
          <p:cNvSpPr txBox="1">
            <a:spLocks/>
          </p:cNvSpPr>
          <p:nvPr/>
        </p:nvSpPr>
        <p:spPr>
          <a:xfrm>
            <a:off x="838200" y="1040787"/>
            <a:ext cx="10515600" cy="5162839"/>
          </a:xfrm>
          <a:prstGeom prst="rect">
            <a:avLst/>
          </a:prstGeom>
          <a:noFill/>
          <a:ln>
            <a:noFill/>
          </a:ln>
        </p:spPr>
        <p:txBody>
          <a:bodyPr spcFirstLastPara="1" wrap="square" lIns="91425" tIns="45700" rIns="91425" bIns="45700" anchor="t" anchorCtr="0">
            <a:normAutofit fontScale="85000" lnSpcReduction="1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114300" marR="0" lvl="0" indent="0" algn="l" defTabSz="914400" rtl="0" eaLnBrk="1" fontAlgn="auto" latinLnBrk="0" hangingPunct="1">
              <a:lnSpc>
                <a:spcPct val="110000"/>
              </a:lnSpc>
              <a:spcBef>
                <a:spcPts val="0"/>
              </a:spcBef>
              <a:spcAft>
                <a:spcPts val="0"/>
              </a:spcAft>
              <a:buClr>
                <a:srgbClr val="FFFFFF"/>
              </a:buClr>
              <a:buSzPts val="1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PREFLIGHT/INFLIGHT CONSIDERATIONS</a:t>
            </a:r>
            <a:endPar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endParaRPr>
          </a:p>
          <a:p>
            <a:pPr marL="457200" marR="0" lvl="0" indent="-342900" algn="l" defTabSz="914400" rtl="0" eaLnBrk="1" fontAlgn="auto" latinLnBrk="0" hangingPunct="1">
              <a:lnSpc>
                <a:spcPct val="110000"/>
              </a:lnSpc>
              <a:spcBef>
                <a:spcPts val="0"/>
              </a:spcBef>
              <a:spcAft>
                <a:spcPts val="0"/>
              </a:spcAft>
              <a:buClr>
                <a:srgbClr val="FFFFFF"/>
              </a:buClr>
              <a:buSzPts val="1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Life-time cancer risk and cancer-related mortality in terrestrial women is 27% and 18%, respectively</a:t>
            </a:r>
          </a:p>
          <a:p>
            <a:pPr marL="457200" marR="0" lvl="0" indent="-342900" algn="l" defTabSz="914400" rtl="0" eaLnBrk="1" fontAlgn="auto" latinLnBrk="0" hangingPunct="1">
              <a:lnSpc>
                <a:spcPct val="110000"/>
              </a:lnSpc>
              <a:spcBef>
                <a:spcPts val="0"/>
              </a:spcBef>
              <a:spcAft>
                <a:spcPts val="0"/>
              </a:spcAft>
              <a:buClr>
                <a:srgbClr val="FFFFFF"/>
              </a:buClr>
              <a:buSzPts val="1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Breast and gynecologic cancers have not been found to be increased in astronauts</a:t>
            </a:r>
          </a:p>
          <a:p>
            <a:pPr marL="457200" marR="0" lvl="0" indent="-342900" algn="l" defTabSz="914400" rtl="0" eaLnBrk="1" fontAlgn="auto" latinLnBrk="0" hangingPunct="1">
              <a:lnSpc>
                <a:spcPct val="110000"/>
              </a:lnSpc>
              <a:spcBef>
                <a:spcPts val="0"/>
              </a:spcBef>
              <a:spcAft>
                <a:spcPts val="0"/>
              </a:spcAft>
              <a:buClr>
                <a:srgbClr val="FFFFFF"/>
              </a:buClr>
              <a:buSzPts val="1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CHCs are known to reduce the incidence of ovarian (30-50%), endometrial (30%), and colorectal (15-20%) cancers</a:t>
            </a:r>
          </a:p>
          <a:p>
            <a:pPr marL="914400" marR="0" lvl="1" indent="-342900" algn="l" defTabSz="914400" rtl="0" eaLnBrk="1" fontAlgn="auto" latinLnBrk="0" hangingPunct="1">
              <a:lnSpc>
                <a:spcPct val="110000"/>
              </a:lnSpc>
              <a:spcBef>
                <a:spcPts val="0"/>
              </a:spcBef>
              <a:spcAft>
                <a:spcPts val="0"/>
              </a:spcAft>
              <a:buClr>
                <a:srgbClr val="FFFFFF"/>
              </a:buClr>
              <a:buSzPts val="1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LNG-IUDs may actually reduce these risks as well</a:t>
            </a:r>
          </a:p>
          <a:p>
            <a:pPr marL="457200" marR="0" lvl="0" indent="-342900" algn="l" defTabSz="914400" rtl="0" eaLnBrk="1" fontAlgn="auto" latinLnBrk="0" hangingPunct="1">
              <a:lnSpc>
                <a:spcPct val="110000"/>
              </a:lnSpc>
              <a:spcBef>
                <a:spcPts val="0"/>
              </a:spcBef>
              <a:spcAft>
                <a:spcPts val="0"/>
              </a:spcAft>
              <a:buClr>
                <a:srgbClr val="FFFFFF"/>
              </a:buClr>
              <a:buSzPts val="1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CHCs may be associated with slightly higher risk of breast cancer (7%)</a:t>
            </a:r>
          </a:p>
          <a:p>
            <a:pPr marL="914400" marR="0" lvl="1" indent="-342900" algn="l" defTabSz="914400" rtl="0" eaLnBrk="1" fontAlgn="auto" latinLnBrk="0" hangingPunct="1">
              <a:lnSpc>
                <a:spcPct val="110000"/>
              </a:lnSpc>
              <a:spcBef>
                <a:spcPts val="0"/>
              </a:spcBef>
              <a:spcAft>
                <a:spcPts val="0"/>
              </a:spcAft>
              <a:buClr>
                <a:srgbClr val="FFFFFF"/>
              </a:buClr>
              <a:buSzPts val="18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panose="020B0502020202020204" pitchFamily="34" charset="0"/>
                <a:cs typeface="Calibri"/>
                <a:sym typeface="Calibri"/>
              </a:rPr>
              <a:t>However, this appears to be more associated with triphasic OCPs and decreases after use</a:t>
            </a:r>
            <a:endParaRPr kumimoji="0" lang="en-US" sz="2800" b="0" i="0" u="none" strike="noStrike" kern="0" cap="none" spc="0" normalizeH="0" baseline="0" noProof="0" dirty="0">
              <a:ln>
                <a:noFill/>
              </a:ln>
              <a:solidFill>
                <a:srgbClr val="FFFFFF"/>
              </a:solidFill>
              <a:effectLst/>
              <a:uLnTx/>
              <a:uFillTx/>
              <a:latin typeface="Century Gothic" panose="020B0502020202020204" pitchFamily="34" charset="0"/>
              <a:cs typeface="Calibri"/>
              <a:sym typeface="Calibri"/>
            </a:endParaRPr>
          </a:p>
        </p:txBody>
      </p:sp>
    </p:spTree>
    <p:extLst>
      <p:ext uri="{BB962C8B-B14F-4D97-AF65-F5344CB8AC3E}">
        <p14:creationId xmlns:p14="http://schemas.microsoft.com/office/powerpoint/2010/main" val="287341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PREGNANCY / FERTILITY</a:t>
            </a:r>
            <a:endParaRPr lang="en-US" dirty="0"/>
          </a:p>
        </p:txBody>
      </p:sp>
      <p:sp>
        <p:nvSpPr>
          <p:cNvPr id="7" name="Google Shape;679;p67">
            <a:extLst>
              <a:ext uri="{FF2B5EF4-FFF2-40B4-BE49-F238E27FC236}">
                <a16:creationId xmlns:a16="http://schemas.microsoft.com/office/drawing/2014/main" id="{75F20EBD-D006-4EBC-96A1-D0A1D15F20B3}"/>
              </a:ext>
            </a:extLst>
          </p:cNvPr>
          <p:cNvSpPr txBox="1">
            <a:spLocks/>
          </p:cNvSpPr>
          <p:nvPr/>
        </p:nvSpPr>
        <p:spPr>
          <a:xfrm>
            <a:off x="646111" y="957212"/>
            <a:ext cx="10899778" cy="5390458"/>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FFFFFF"/>
              </a:buClr>
              <a:buSzPts val="2800"/>
              <a:buFont typeface="Arial"/>
              <a:buNone/>
              <a:tabLst/>
              <a:defRPr/>
            </a:pPr>
            <a:r>
              <a:rPr kumimoji="0" lang="en-US" sz="3200" b="0" i="0" u="none" strike="noStrike" kern="0" cap="none" spc="0" normalizeH="0" baseline="0" noProof="0">
                <a:ln>
                  <a:noFill/>
                </a:ln>
                <a:solidFill>
                  <a:srgbClr val="477BD1"/>
                </a:solidFill>
                <a:effectLst/>
                <a:uLnTx/>
                <a:uFillTx/>
                <a:latin typeface="Century Gothic"/>
                <a:ea typeface="Century Gothic"/>
                <a:cs typeface="Century Gothic"/>
                <a:sym typeface="Century Gothic"/>
              </a:rPr>
              <a:t>PREFLIGHT/INFLIGHT CONSIDERATIONS</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Discuss fertility desires and timing before mission assignment</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Discuss age-related risks associated with advanced maternal age if delaying parity</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2600"/>
              <a:buFont typeface="Arial"/>
              <a:buChar char="•"/>
              <a:tabLst/>
              <a:defRPr/>
            </a:pPr>
            <a:r>
              <a:rPr kumimoji="0" lang="en-US" sz="28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Fertility outcomes have not been robustly studied post-flight</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Discuss contraceptive modalities, the risk of pregnancy inflight is &gt; 0%</a:t>
            </a:r>
            <a:endParaRPr kumimoji="0" lang="en-US" sz="20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28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Routine pregnancy testing with final preflight pregnancy test performed ~10 days prior to flight</a:t>
            </a:r>
            <a:endParaRPr kumimoji="0" lang="en-US" sz="20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791940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Conclusions</a:t>
            </a:r>
            <a:endParaRPr lang="en-US" dirty="0"/>
          </a:p>
        </p:txBody>
      </p:sp>
      <p:sp>
        <p:nvSpPr>
          <p:cNvPr id="4" name="Google Shape;686;p68">
            <a:extLst>
              <a:ext uri="{FF2B5EF4-FFF2-40B4-BE49-F238E27FC236}">
                <a16:creationId xmlns:a16="http://schemas.microsoft.com/office/drawing/2014/main" id="{7D30B5C9-6DDD-4219-BCAC-61739AE49074}"/>
              </a:ext>
            </a:extLst>
          </p:cNvPr>
          <p:cNvSpPr txBox="1">
            <a:spLocks/>
          </p:cNvSpPr>
          <p:nvPr/>
        </p:nvSpPr>
        <p:spPr>
          <a:xfrm>
            <a:off x="646110" y="1201271"/>
            <a:ext cx="11143117" cy="5426316"/>
          </a:xfrm>
          <a:prstGeom prst="rect">
            <a:avLst/>
          </a:prstGeom>
          <a:noFill/>
          <a:ln>
            <a:noFill/>
          </a:ln>
        </p:spPr>
        <p:txBody>
          <a:bodyPr spcFirstLastPara="1" wrap="square" lIns="91425" tIns="45700" rIns="91425" bIns="45700" anchor="ctr" anchorCtr="0">
            <a:normAutofit/>
          </a:bodyPr>
          <a:lst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285750" indent="-285750">
              <a:spcBef>
                <a:spcPts val="0"/>
              </a:spcBef>
              <a:spcAft>
                <a:spcPts val="0"/>
              </a:spcAft>
              <a:buSzPts val="3200"/>
            </a:pPr>
            <a:r>
              <a:rPr lang="en-US" sz="3200" kern="0" dirty="0">
                <a:latin typeface="Century Gothic"/>
                <a:ea typeface="Century Gothic"/>
                <a:cs typeface="Century Gothic"/>
                <a:sym typeface="Century Gothic"/>
              </a:rPr>
              <a:t>Women’s Health = Astronaut Health</a:t>
            </a:r>
            <a:endParaRPr lang="en-US" kern="0" dirty="0"/>
          </a:p>
          <a:p>
            <a:pPr marL="742950" lvl="1" indent="-285750">
              <a:spcBef>
                <a:spcPts val="1000"/>
              </a:spcBef>
              <a:spcAft>
                <a:spcPts val="0"/>
              </a:spcAft>
              <a:buSzPts val="3000"/>
              <a:buFontTx/>
              <a:buChar char="•"/>
            </a:pPr>
            <a:r>
              <a:rPr lang="en-US" sz="3000" kern="0" dirty="0">
                <a:latin typeface="Century Gothic"/>
                <a:ea typeface="Century Gothic"/>
                <a:cs typeface="Century Gothic"/>
                <a:sym typeface="Century Gothic"/>
              </a:rPr>
              <a:t>All considerations are intended to address risk mitigation and reduction of onboard needs for medical resources or skillsets</a:t>
            </a:r>
            <a:endParaRPr lang="en-US" kern="0" dirty="0"/>
          </a:p>
          <a:p>
            <a:pPr marL="285750" indent="-285750">
              <a:spcBef>
                <a:spcPts val="1000"/>
              </a:spcBef>
              <a:spcAft>
                <a:spcPts val="0"/>
              </a:spcAft>
              <a:buSzPts val="3200"/>
            </a:pPr>
            <a:r>
              <a:rPr lang="en-US" sz="3200" kern="0" dirty="0">
                <a:latin typeface="Century Gothic"/>
                <a:ea typeface="Century Gothic"/>
                <a:cs typeface="Century Gothic"/>
                <a:sym typeface="Century Gothic"/>
              </a:rPr>
              <a:t>Long-duration spaceflight will introduce continued and novel challenges for maintenance of gynecological and reproductive health</a:t>
            </a:r>
            <a:endParaRPr lang="en-US" kern="0" dirty="0"/>
          </a:p>
          <a:p>
            <a:pPr marL="285750" indent="-285750">
              <a:spcBef>
                <a:spcPts val="1000"/>
              </a:spcBef>
              <a:spcAft>
                <a:spcPts val="0"/>
              </a:spcAft>
              <a:buSzPts val="3200"/>
            </a:pPr>
            <a:r>
              <a:rPr lang="en-US" sz="3200" kern="0" dirty="0">
                <a:latin typeface="Century Gothic"/>
                <a:ea typeface="Century Gothic"/>
                <a:cs typeface="Century Gothic"/>
                <a:sym typeface="Century Gothic"/>
              </a:rPr>
              <a:t>There is a driving need for increased data collection and analysis to properly characterize and mitigate women’s health risks in future spaceflight</a:t>
            </a:r>
            <a:endParaRPr lang="en-US" kern="0" dirty="0"/>
          </a:p>
        </p:txBody>
      </p:sp>
      <p:sp>
        <p:nvSpPr>
          <p:cNvPr id="5" name="Google Shape;686;p68">
            <a:extLst>
              <a:ext uri="{FF2B5EF4-FFF2-40B4-BE49-F238E27FC236}">
                <a16:creationId xmlns:a16="http://schemas.microsoft.com/office/drawing/2014/main" id="{B2071A8A-4A79-44BE-AF9E-96CABEF6F168}"/>
              </a:ext>
            </a:extLst>
          </p:cNvPr>
          <p:cNvSpPr txBox="1">
            <a:spLocks/>
          </p:cNvSpPr>
          <p:nvPr/>
        </p:nvSpPr>
        <p:spPr>
          <a:xfrm>
            <a:off x="751857" y="1045761"/>
            <a:ext cx="11143117" cy="5426316"/>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285750" marR="0" lvl="0" indent="-285750" algn="l" defTabSz="914400" rtl="0" eaLnBrk="1" fontAlgn="auto" latinLnBrk="0" hangingPunct="1">
              <a:lnSpc>
                <a:spcPct val="100000"/>
              </a:lnSpc>
              <a:spcBef>
                <a:spcPts val="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Women’s Health = Astronaut Health</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742950" marR="0" lvl="1" indent="-285750" algn="l" defTabSz="914400" rtl="0" eaLnBrk="1" fontAlgn="auto" latinLnBrk="0" hangingPunct="1">
              <a:lnSpc>
                <a:spcPct val="100000"/>
              </a:lnSpc>
              <a:spcBef>
                <a:spcPts val="1000"/>
              </a:spcBef>
              <a:spcAft>
                <a:spcPts val="0"/>
              </a:spcAft>
              <a:buClr>
                <a:srgbClr val="FFFFFF"/>
              </a:buClr>
              <a:buSzPts val="3000"/>
              <a:buFont typeface="Arial"/>
              <a:buChar char="•"/>
              <a:tabLst/>
              <a:defRPr/>
            </a:pPr>
            <a:r>
              <a:rPr kumimoji="0" lang="en-US" sz="30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All considerations are intended to address risk mitigation and reduction of onboard needs for medical resources or skillsets</a:t>
            </a:r>
            <a:endParaRPr kumimoji="0" lang="en-US" sz="16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Long-duration spaceflight will introduce continued and novel challenges for maintenance of gynecological and reproductive health</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285750" marR="0" lvl="0" indent="-285750" algn="l" defTabSz="914400" rtl="0" eaLnBrk="1" fontAlgn="auto" latinLnBrk="0" hangingPunct="1">
              <a:lnSpc>
                <a:spcPct val="100000"/>
              </a:lnSpc>
              <a:spcBef>
                <a:spcPts val="1000"/>
              </a:spcBef>
              <a:spcAft>
                <a:spcPts val="0"/>
              </a:spcAft>
              <a:buClr>
                <a:srgbClr val="FFFFFF"/>
              </a:buClr>
              <a:buSzPts val="3200"/>
              <a:buFont typeface="Arial"/>
              <a:buChar char="•"/>
              <a:tabLst/>
              <a:defRPr/>
            </a:pPr>
            <a:r>
              <a:rPr kumimoji="0" lang="en-US" sz="3200" b="0" i="0" u="none" strike="noStrike" kern="0" cap="none" spc="0" normalizeH="0" baseline="0" noProof="0">
                <a:ln>
                  <a:noFill/>
                </a:ln>
                <a:solidFill>
                  <a:srgbClr val="FFFFFF"/>
                </a:solidFill>
                <a:effectLst/>
                <a:uLnTx/>
                <a:uFillTx/>
                <a:latin typeface="Century Gothic"/>
                <a:ea typeface="Century Gothic"/>
                <a:cs typeface="Century Gothic"/>
                <a:sym typeface="Century Gothic"/>
              </a:rPr>
              <a:t>There is a driving need for increased data collection and analysis to properly characterize and mitigate women’s health risks in future spaceflight</a:t>
            </a:r>
            <a:endParaRPr kumimoji="0" lang="en-US" sz="18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512742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2FAC5983-AECC-4DE4-9907-C694C82E70AA}"/>
              </a:ext>
            </a:extLst>
          </p:cNvPr>
          <p:cNvSpPr>
            <a:spLocks noGrp="1"/>
          </p:cNvSpPr>
          <p:nvPr>
            <p:ph type="title"/>
          </p:nvPr>
        </p:nvSpPr>
        <p:spPr>
          <a:xfrm>
            <a:off x="342900" y="152400"/>
            <a:ext cx="10325100" cy="609600"/>
          </a:xfrm>
        </p:spPr>
        <p:txBody>
          <a:bodyPr/>
          <a:lstStyle/>
          <a:p>
            <a:r>
              <a:rPr lang="en-US" sz="4400" b="0" dirty="0">
                <a:solidFill>
                  <a:srgbClr val="FFFFFF"/>
                </a:solidFill>
                <a:latin typeface="Century Gothic"/>
                <a:ea typeface="Century Gothic"/>
                <a:cs typeface="Century Gothic"/>
                <a:sym typeface="Century Gothic"/>
              </a:rPr>
              <a:t>References</a:t>
            </a:r>
            <a:endParaRPr lang="en-US" dirty="0"/>
          </a:p>
        </p:txBody>
      </p:sp>
      <p:sp>
        <p:nvSpPr>
          <p:cNvPr id="4" name="Google Shape;686;p68">
            <a:extLst>
              <a:ext uri="{FF2B5EF4-FFF2-40B4-BE49-F238E27FC236}">
                <a16:creationId xmlns:a16="http://schemas.microsoft.com/office/drawing/2014/main" id="{7D30B5C9-6DDD-4219-BCAC-61739AE49074}"/>
              </a:ext>
            </a:extLst>
          </p:cNvPr>
          <p:cNvSpPr txBox="1">
            <a:spLocks/>
          </p:cNvSpPr>
          <p:nvPr/>
        </p:nvSpPr>
        <p:spPr>
          <a:xfrm>
            <a:off x="646110" y="1201271"/>
            <a:ext cx="11143117" cy="5426316"/>
          </a:xfrm>
          <a:prstGeom prst="rect">
            <a:avLst/>
          </a:prstGeom>
          <a:noFill/>
          <a:ln>
            <a:noFill/>
          </a:ln>
        </p:spPr>
        <p:txBody>
          <a:bodyPr spcFirstLastPara="1" wrap="square" lIns="91425" tIns="45700" rIns="91425" bIns="45700" anchor="ctr" anchorCtr="0">
            <a:normAutofit/>
          </a:bodyPr>
          <a:lst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285750" indent="-285750">
              <a:spcBef>
                <a:spcPts val="0"/>
              </a:spcBef>
              <a:spcAft>
                <a:spcPts val="0"/>
              </a:spcAft>
              <a:buSzPts val="3200"/>
            </a:pPr>
            <a:r>
              <a:rPr lang="en-US" sz="3200" kern="0" dirty="0">
                <a:latin typeface="Century Gothic"/>
                <a:ea typeface="Century Gothic"/>
                <a:cs typeface="Century Gothic"/>
                <a:sym typeface="Century Gothic"/>
              </a:rPr>
              <a:t>Women’s Health = Astronaut Health</a:t>
            </a:r>
            <a:endParaRPr lang="en-US" kern="0" dirty="0"/>
          </a:p>
          <a:p>
            <a:pPr marL="742950" lvl="1" indent="-285750">
              <a:spcBef>
                <a:spcPts val="1000"/>
              </a:spcBef>
              <a:spcAft>
                <a:spcPts val="0"/>
              </a:spcAft>
              <a:buSzPts val="3000"/>
              <a:buFontTx/>
              <a:buChar char="•"/>
            </a:pPr>
            <a:r>
              <a:rPr lang="en-US" sz="3000" kern="0" dirty="0">
                <a:latin typeface="Century Gothic"/>
                <a:ea typeface="Century Gothic"/>
                <a:cs typeface="Century Gothic"/>
                <a:sym typeface="Century Gothic"/>
              </a:rPr>
              <a:t>All considerations are intended to address risk mitigation and reduction of onboard needs for medical resources or skillsets</a:t>
            </a:r>
            <a:endParaRPr lang="en-US" kern="0" dirty="0"/>
          </a:p>
          <a:p>
            <a:pPr marL="285750" indent="-285750">
              <a:spcBef>
                <a:spcPts val="1000"/>
              </a:spcBef>
              <a:spcAft>
                <a:spcPts val="0"/>
              </a:spcAft>
              <a:buSzPts val="3200"/>
            </a:pPr>
            <a:r>
              <a:rPr lang="en-US" sz="3200" kern="0" dirty="0">
                <a:latin typeface="Century Gothic"/>
                <a:ea typeface="Century Gothic"/>
                <a:cs typeface="Century Gothic"/>
                <a:sym typeface="Century Gothic"/>
              </a:rPr>
              <a:t>Long-duration spaceflight will introduce continued and novel challenges for maintenance of gynecological and reproductive health</a:t>
            </a:r>
            <a:endParaRPr lang="en-US" kern="0" dirty="0"/>
          </a:p>
          <a:p>
            <a:pPr marL="285750" indent="-285750">
              <a:spcBef>
                <a:spcPts val="1000"/>
              </a:spcBef>
              <a:spcAft>
                <a:spcPts val="0"/>
              </a:spcAft>
              <a:buSzPts val="3200"/>
            </a:pPr>
            <a:r>
              <a:rPr lang="en-US" sz="3200" kern="0" dirty="0">
                <a:latin typeface="Century Gothic"/>
                <a:ea typeface="Century Gothic"/>
                <a:cs typeface="Century Gothic"/>
                <a:sym typeface="Century Gothic"/>
              </a:rPr>
              <a:t>There is a driving need for increased data collection and analysis to properly characterize and mitigate women’s health risks in future spaceflight</a:t>
            </a:r>
            <a:endParaRPr lang="en-US" kern="0" dirty="0"/>
          </a:p>
        </p:txBody>
      </p:sp>
      <p:sp>
        <p:nvSpPr>
          <p:cNvPr id="7" name="Google Shape;693;p69">
            <a:extLst>
              <a:ext uri="{FF2B5EF4-FFF2-40B4-BE49-F238E27FC236}">
                <a16:creationId xmlns:a16="http://schemas.microsoft.com/office/drawing/2014/main" id="{612F2DCD-69AB-4254-BC44-211038D9A192}"/>
              </a:ext>
            </a:extLst>
          </p:cNvPr>
          <p:cNvSpPr txBox="1">
            <a:spLocks/>
          </p:cNvSpPr>
          <p:nvPr/>
        </p:nvSpPr>
        <p:spPr>
          <a:xfrm>
            <a:off x="4694163" y="1460062"/>
            <a:ext cx="3163889" cy="4813738"/>
          </a:xfrm>
          <a:prstGeom prst="rect">
            <a:avLst/>
          </a:prstGeom>
          <a:noFill/>
          <a:ln>
            <a:noFill/>
          </a:ln>
        </p:spPr>
        <p:txBody>
          <a:bodyPr spcFirstLastPara="1" wrap="square" lIns="91425" tIns="45700" rIns="91425" bIns="45700" anchor="ctr" anchorCtr="0">
            <a:normAutofit fontScale="47500" lnSpcReduction="20000"/>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0" marR="0" lvl="0" indent="0" algn="ctr" defTabSz="914400" rtl="0" eaLnBrk="1" fontAlgn="auto" latinLnBrk="0" hangingPunct="1">
              <a:lnSpc>
                <a:spcPct val="80000"/>
              </a:lnSpc>
              <a:spcBef>
                <a:spcPts val="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Steller et al 2020 </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Aunon-Chancellor et al 2020</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Marshall-Goebel et al 2019</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Blue et al 2019</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Daniels et al 2018</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Munro et al 2018</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Antonsen et al 2017</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Ronca et al 2014</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Jennings et al 2000</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73 2006</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210 2010</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CO 602 2014</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174 2016</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128 2012</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136 2013</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168 2016</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179 2017</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182 2017</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186 2017</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a:p>
            <a:pPr marL="0" marR="0" lvl="0" indent="0" algn="ctr" defTabSz="914400" rtl="0" eaLnBrk="1" fontAlgn="auto" latinLnBrk="0" hangingPunct="1">
              <a:lnSpc>
                <a:spcPct val="80000"/>
              </a:lnSpc>
              <a:spcBef>
                <a:spcPts val="1000"/>
              </a:spcBef>
              <a:spcAft>
                <a:spcPts val="0"/>
              </a:spcAft>
              <a:buClr>
                <a:srgbClr val="FFFFFF"/>
              </a:buClr>
              <a:buSzPts val="2590"/>
              <a:buFont typeface="Arial"/>
              <a:buNone/>
              <a:tabLst/>
              <a:defRPr/>
            </a:pPr>
            <a:r>
              <a:rPr kumimoji="0" lang="en-US" sz="2590" b="0" i="0" u="none" strike="noStrike" kern="0" cap="none" spc="0" normalizeH="0" baseline="0" noProof="0">
                <a:ln>
                  <a:noFill/>
                </a:ln>
                <a:solidFill>
                  <a:srgbClr val="90BA4C"/>
                </a:solidFill>
                <a:effectLst/>
                <a:uLnTx/>
                <a:uFillTx/>
                <a:latin typeface="Calibri"/>
                <a:cs typeface="Calibri"/>
                <a:sym typeface="Calibri"/>
              </a:rPr>
              <a:t>ACOG PB 129 2012</a:t>
            </a:r>
            <a:endParaRPr kumimoji="0" lang="en-US" sz="1800" b="0" i="0" u="none" strike="noStrike" kern="0" cap="none" spc="0" normalizeH="0" baseline="0" noProof="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3996124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Google Shape;708;p71">
            <a:extLst>
              <a:ext uri="{FF2B5EF4-FFF2-40B4-BE49-F238E27FC236}">
                <a16:creationId xmlns:a16="http://schemas.microsoft.com/office/drawing/2014/main" id="{8604506D-1C5B-4660-A07E-E4D43D8A072C}"/>
              </a:ext>
            </a:extLst>
          </p:cNvPr>
          <p:cNvPicPr preferRelativeResize="0"/>
          <p:nvPr/>
        </p:nvPicPr>
        <p:blipFill rotWithShape="1">
          <a:blip r:embed="rId2">
            <a:alphaModFix/>
          </a:blip>
          <a:srcRect/>
          <a:stretch/>
        </p:blipFill>
        <p:spPr>
          <a:xfrm>
            <a:off x="0" y="1553307"/>
            <a:ext cx="12192000" cy="4047393"/>
          </a:xfrm>
          <a:prstGeom prst="rect">
            <a:avLst/>
          </a:prstGeom>
          <a:noFill/>
          <a:ln>
            <a:noFill/>
          </a:ln>
        </p:spPr>
      </p:pic>
      <p:pic>
        <p:nvPicPr>
          <p:cNvPr id="3" name="Google Shape;710;p71">
            <a:extLst>
              <a:ext uri="{FF2B5EF4-FFF2-40B4-BE49-F238E27FC236}">
                <a16:creationId xmlns:a16="http://schemas.microsoft.com/office/drawing/2014/main" id="{CDDC8A4E-8CCF-424D-8C47-4263DC2EBD74}"/>
              </a:ext>
            </a:extLst>
          </p:cNvPr>
          <p:cNvPicPr preferRelativeResize="0"/>
          <p:nvPr/>
        </p:nvPicPr>
        <p:blipFill rotWithShape="1">
          <a:blip r:embed="rId3">
            <a:alphaModFix/>
          </a:blip>
          <a:srcRect t="9456" b="12520"/>
          <a:stretch/>
        </p:blipFill>
        <p:spPr>
          <a:xfrm rot="-488513">
            <a:off x="231027" y="1885093"/>
            <a:ext cx="2716696" cy="1657395"/>
          </a:xfrm>
          <a:prstGeom prst="rect">
            <a:avLst/>
          </a:prstGeom>
          <a:noFill/>
          <a:ln>
            <a:noFill/>
          </a:ln>
        </p:spPr>
      </p:pic>
      <p:sp>
        <p:nvSpPr>
          <p:cNvPr id="4" name="Google Shape;709;p71">
            <a:extLst>
              <a:ext uri="{FF2B5EF4-FFF2-40B4-BE49-F238E27FC236}">
                <a16:creationId xmlns:a16="http://schemas.microsoft.com/office/drawing/2014/main" id="{AB006B2D-0268-4097-9E8E-862C9ACB0DD0}"/>
              </a:ext>
            </a:extLst>
          </p:cNvPr>
          <p:cNvSpPr txBox="1">
            <a:spLocks/>
          </p:cNvSpPr>
          <p:nvPr/>
        </p:nvSpPr>
        <p:spPr>
          <a:xfrm>
            <a:off x="4019309" y="2024212"/>
            <a:ext cx="4526279" cy="3977626"/>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1pPr>
            <a:lvl2pPr marL="914400" marR="0" lvl="1" indent="-342900" algn="l" rtl="0">
              <a:lnSpc>
                <a:spcPct val="100000"/>
              </a:lnSpc>
              <a:spcBef>
                <a:spcPts val="1000"/>
              </a:spcBef>
              <a:spcAft>
                <a:spcPts val="0"/>
              </a:spcAft>
              <a:buClr>
                <a:schemeClr val="lt1"/>
              </a:buClr>
              <a:buSzPts val="1800"/>
              <a:buFont typeface="Arial"/>
              <a:buChar char="•"/>
              <a:defRPr sz="1600" b="0" i="0" u="none" strike="noStrike" cap="none">
                <a:solidFill>
                  <a:schemeClr val="lt1"/>
                </a:solidFill>
                <a:latin typeface="Calibri"/>
                <a:ea typeface="Calibri"/>
                <a:cs typeface="Calibri"/>
                <a:sym typeface="Calibri"/>
              </a:defRPr>
            </a:lvl2pPr>
            <a:lvl3pPr marL="1371600" marR="0" lvl="2" indent="-342900" algn="l" rtl="0">
              <a:lnSpc>
                <a:spcPct val="100000"/>
              </a:lnSpc>
              <a:spcBef>
                <a:spcPts val="1000"/>
              </a:spcBef>
              <a:spcAft>
                <a:spcPts val="0"/>
              </a:spcAft>
              <a:buClr>
                <a:schemeClr val="lt1"/>
              </a:buClr>
              <a:buSzPts val="1800"/>
              <a:buFont typeface="Arial"/>
              <a:buChar char="•"/>
              <a:defRPr sz="14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1000"/>
              </a:spcBef>
              <a:spcAft>
                <a:spcPts val="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1000"/>
              </a:spcBef>
              <a:spcAft>
                <a:spcPts val="1000"/>
              </a:spcAft>
              <a:buClr>
                <a:schemeClr val="lt1"/>
              </a:buClr>
              <a:buSzPts val="1800"/>
              <a:buFont typeface="Arial"/>
              <a:buChar char="•"/>
              <a:defRPr sz="1200" b="0" i="0" u="none" strike="noStrike" cap="none">
                <a:solidFill>
                  <a:schemeClr val="lt1"/>
                </a:solidFill>
                <a:latin typeface="Calibri"/>
                <a:ea typeface="Calibri"/>
                <a:cs typeface="Calibri"/>
                <a:sym typeface="Calibri"/>
              </a:defRPr>
            </a:lvl9pPr>
          </a:lstStyle>
          <a:p>
            <a:pPr marL="457200" marR="0" lvl="1" indent="0" algn="ctr" defTabSz="914400" rtl="0" eaLnBrk="1" fontAlgn="auto" latinLnBrk="0" hangingPunct="1">
              <a:lnSpc>
                <a:spcPct val="100000"/>
              </a:lnSpc>
              <a:spcBef>
                <a:spcPts val="0"/>
              </a:spcBef>
              <a:spcAft>
                <a:spcPts val="0"/>
              </a:spcAft>
              <a:buClr>
                <a:srgbClr val="FFFFFF"/>
              </a:buClr>
              <a:buSzPts val="19900"/>
              <a:buFont typeface="Arial"/>
              <a:buNone/>
              <a:tabLst/>
              <a:defRPr/>
            </a:pPr>
            <a:r>
              <a:rPr kumimoji="0" lang="en-US" sz="19900" b="0" i="0" u="none" strike="noStrike" kern="0" cap="none" spc="0" normalizeH="0" baseline="0" noProof="0" dirty="0">
                <a:ln>
                  <a:noFill/>
                </a:ln>
                <a:solidFill>
                  <a:srgbClr val="FFFFFF"/>
                </a:solidFill>
                <a:effectLst/>
                <a:uLnTx/>
                <a:uFillTx/>
                <a:latin typeface="Calibri"/>
                <a:cs typeface="Calibri"/>
                <a:sym typeface="Calibri"/>
              </a:rPr>
              <a:t>?</a:t>
            </a:r>
            <a:endParaRPr kumimoji="0" lang="en-US" sz="1600" b="0" i="0" u="none" strike="noStrike" kern="0" cap="none" spc="0" normalizeH="0" baseline="0" noProof="0" dirty="0">
              <a:ln>
                <a:noFill/>
              </a:ln>
              <a:solidFill>
                <a:srgbClr val="FFFFFF"/>
              </a:solidFill>
              <a:effectLst/>
              <a:uLnTx/>
              <a:uFillTx/>
              <a:latin typeface="Calibri"/>
              <a:cs typeface="Calibri"/>
              <a:sym typeface="Calibri"/>
            </a:endParaRPr>
          </a:p>
        </p:txBody>
      </p:sp>
    </p:spTree>
    <p:extLst>
      <p:ext uri="{BB962C8B-B14F-4D97-AF65-F5344CB8AC3E}">
        <p14:creationId xmlns:p14="http://schemas.microsoft.com/office/powerpoint/2010/main" val="4272875881"/>
      </p:ext>
    </p:extLst>
  </p:cSld>
  <p:clrMapOvr>
    <a:masterClrMapping/>
  </p:clrMapOvr>
</p:sld>
</file>

<file path=ppt/theme/theme1.xml><?xml version="1.0" encoding="utf-8"?>
<a:theme xmlns:a="http://schemas.openxmlformats.org/drawingml/2006/main" name="ExMC Dark AsMA">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MC Dark AsMA" id="{DD303F1E-7D56-452F-8C01-50AD26D78CD8}" vid="{433496BB-CFCA-41F5-B981-18A3B967B2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ExMC Dark AsMA</Template>
  <TotalTime>352</TotalTime>
  <Words>3414</Words>
  <Application>Microsoft Office PowerPoint</Application>
  <PresentationFormat>Widescreen</PresentationFormat>
  <Paragraphs>320</Paragraphs>
  <Slides>28</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Century Gothic</vt:lpstr>
      <vt:lpstr>Helvetica</vt:lpstr>
      <vt:lpstr>ExMC Dark AsMA</vt:lpstr>
      <vt:lpstr>Office Theme</vt:lpstr>
      <vt:lpstr>Gynecological Considerations for Long-Duration Spaceflight</vt:lpstr>
      <vt:lpstr>PowerPoint Presentation</vt:lpstr>
      <vt:lpstr>PowerPoint Presentation</vt:lpstr>
      <vt:lpstr>INTRODUCTION</vt:lpstr>
      <vt:lpstr>ABNORMAL UTERINE BLEEDING</vt:lpstr>
      <vt:lpstr>ABNORMAL UTERINE BLEEDING</vt:lpstr>
      <vt:lpstr>ABNORMAL UTERINE BLEEDING</vt:lpstr>
      <vt:lpstr>ABNORMAL UTERINE BLEEDING</vt:lpstr>
      <vt:lpstr>ABNORMAL UTERINE BLEEDING</vt:lpstr>
      <vt:lpstr>SUPPRESSION AND CONTRACEPTION</vt:lpstr>
      <vt:lpstr>ABNORMAL UTERINE BLEEDING</vt:lpstr>
      <vt:lpstr>ABNORMAL UTERINE BLEEDING</vt:lpstr>
      <vt:lpstr>ANEMIA/IRON DEFICIENCY</vt:lpstr>
      <vt:lpstr>ANEMIA/IRON DEFICIENCY</vt:lpstr>
      <vt:lpstr>VTE</vt:lpstr>
      <vt:lpstr>PowerPoint Presentation</vt:lpstr>
      <vt:lpstr>BONE MINERAL DENSITY</vt:lpstr>
      <vt:lpstr>OVARIAN CYSTS</vt:lpstr>
      <vt:lpstr>OVARIAN CYSTS</vt:lpstr>
      <vt:lpstr>PowerPoint Presentation</vt:lpstr>
      <vt:lpstr>ENDOMETRIOSIS</vt:lpstr>
      <vt:lpstr>HEALTH MAINTENANCE</vt:lpstr>
      <vt:lpstr>HEALTH MAINTENANCE</vt:lpstr>
      <vt:lpstr>CANCER/NEOPLASM</vt:lpstr>
      <vt:lpstr>PREGNANCY / FERTILITY</vt:lpstr>
      <vt:lpstr>Conclusions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Reproductive Considerations in Female Astronauts</dc:title>
  <dc:creator>Boley, Lynn L. (JSC-SD211)[WYLE LABORATORIES, INC.]</dc:creator>
  <cp:lastModifiedBy>Boley, Lynn L. (JSC-SD211)[WYLE LABORATORIES, INC.]</cp:lastModifiedBy>
  <cp:revision>25</cp:revision>
  <dcterms:created xsi:type="dcterms:W3CDTF">2021-08-04T16:13:58Z</dcterms:created>
  <dcterms:modified xsi:type="dcterms:W3CDTF">2021-08-04T23:28:04Z</dcterms:modified>
</cp:coreProperties>
</file>