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3.xml" ContentType="application/vnd.openxmlformats-officedocument.presentationml.comments+xml"/>
  <Override PartName="/ppt/notesSlides/notesSlide10.xml" ContentType="application/vnd.openxmlformats-officedocument.presentationml.notesSlide+xml"/>
  <Override PartName="/ppt/comments/comment4.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2"/>
  </p:notesMasterIdLst>
  <p:sldIdLst>
    <p:sldId id="260" r:id="rId5"/>
    <p:sldId id="366" r:id="rId6"/>
    <p:sldId id="352" r:id="rId7"/>
    <p:sldId id="358" r:id="rId8"/>
    <p:sldId id="361" r:id="rId9"/>
    <p:sldId id="359" r:id="rId10"/>
    <p:sldId id="363" r:id="rId11"/>
    <p:sldId id="349" r:id="rId12"/>
    <p:sldId id="362" r:id="rId13"/>
    <p:sldId id="354" r:id="rId14"/>
    <p:sldId id="360" r:id="rId15"/>
    <p:sldId id="365" r:id="rId16"/>
    <p:sldId id="289" r:id="rId17"/>
    <p:sldId id="364" r:id="rId18"/>
    <p:sldId id="367" r:id="rId19"/>
    <p:sldId id="291" r:id="rId20"/>
    <p:sldId id="35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ubin, David (JSC-SF3)[WYLE LABORATORIES, INC.]" initials="RD(LI" lastIdx="19" clrIdx="6">
    <p:extLst>
      <p:ext uri="{19B8F6BF-5375-455C-9EA6-DF929625EA0E}">
        <p15:presenceInfo xmlns:p15="http://schemas.microsoft.com/office/powerpoint/2012/main" userId="S-1-5-21-330711430-3775241029-4075259233-29386" providerId="AD"/>
      </p:ext>
    </p:extLst>
  </p:cmAuthor>
  <p:cmAuthor id="1" name="Lumpkins, Sarah (JSC-SD211)[WYLE LABORATORIES, INC.]" initials="LS(LI" lastIdx="19" clrIdx="0">
    <p:extLst>
      <p:ext uri="{19B8F6BF-5375-455C-9EA6-DF929625EA0E}">
        <p15:presenceInfo xmlns:p15="http://schemas.microsoft.com/office/powerpoint/2012/main" userId="S-1-5-21-330711430-3775241029-4075259233-533998" providerId="AD"/>
      </p:ext>
    </p:extLst>
  </p:cmAuthor>
  <p:cmAuthor id="8" name="Lumpkins, Sarah (JSC-SD211)[WYLE LABORATORIES, INC.]" initials="LI" lastIdx="1" clrIdx="7">
    <p:extLst>
      <p:ext uri="{19B8F6BF-5375-455C-9EA6-DF929625EA0E}">
        <p15:presenceInfo xmlns:p15="http://schemas.microsoft.com/office/powerpoint/2012/main" userId="SLARAI" providerId="AD"/>
      </p:ext>
    </p:extLst>
  </p:cmAuthor>
  <p:cmAuthor id="2" name="Griffin, Emily" initials="GE" lastIdx="19" clrIdx="1">
    <p:extLst>
      <p:ext uri="{19B8F6BF-5375-455C-9EA6-DF929625EA0E}">
        <p15:presenceInfo xmlns:p15="http://schemas.microsoft.com/office/powerpoint/2012/main" userId="S::griffine@zin-tech.com::358df3d6-65ad-41e8-a0c0-15142f6d1486" providerId="AD"/>
      </p:ext>
    </p:extLst>
  </p:cmAuthor>
  <p:cmAuthor id="9" name="Lehnhardt, Kris R. (JSC-SD311)[IPA]" initials="LKR(" lastIdx="20" clrIdx="8">
    <p:extLst>
      <p:ext uri="{19B8F6BF-5375-455C-9EA6-DF929625EA0E}">
        <p15:presenceInfo xmlns:p15="http://schemas.microsoft.com/office/powerpoint/2012/main" userId="S-1-5-21-330711430-3775241029-4075259233-813140" providerId="AD"/>
      </p:ext>
    </p:extLst>
  </p:cmAuthor>
  <p:cmAuthor id="3" name="Cohen, Jeffrey R. (JSC-SF311)[WYLE LABORATORIES, INC.]" initials="CJR(LI" lastIdx="2" clrIdx="2">
    <p:extLst>
      <p:ext uri="{19B8F6BF-5375-455C-9EA6-DF929625EA0E}">
        <p15:presenceInfo xmlns:p15="http://schemas.microsoft.com/office/powerpoint/2012/main" userId="S::jrcohen@ndc.nasa.gov::29a89fae-e15a-44b8-963f-c73955332b16" providerId="AD"/>
      </p:ext>
    </p:extLst>
  </p:cmAuthor>
  <p:cmAuthor id="10" name="Richardson, Rachel C. (JSC-SD2)[WYLE LABORATORIES, INC.]" initials="RRC(LI" lastIdx="4" clrIdx="9">
    <p:extLst>
      <p:ext uri="{19B8F6BF-5375-455C-9EA6-DF929625EA0E}">
        <p15:presenceInfo xmlns:p15="http://schemas.microsoft.com/office/powerpoint/2012/main" userId="S-1-5-21-330711430-3775241029-4075259233-849883" providerId="AD"/>
      </p:ext>
    </p:extLst>
  </p:cmAuthor>
  <p:cmAuthor id="4" name="Mcguire, Kerry M. (JSC-SF211)" initials="MKM(" lastIdx="37" clrIdx="3">
    <p:extLst>
      <p:ext uri="{19B8F6BF-5375-455C-9EA6-DF929625EA0E}">
        <p15:presenceInfo xmlns:p15="http://schemas.microsoft.com/office/powerpoint/2012/main" userId="S-1-5-21-330711430-3775241029-4075259233-176657" providerId="AD"/>
      </p:ext>
    </p:extLst>
  </p:cmAuthor>
  <p:cmAuthor id="5" name="Urbina, Michelle (JSC-SF)[WYLE LABORATORIES, INC.]" initials="UM(LI" lastIdx="18" clrIdx="4">
    <p:extLst>
      <p:ext uri="{19B8F6BF-5375-455C-9EA6-DF929625EA0E}">
        <p15:presenceInfo xmlns:p15="http://schemas.microsoft.com/office/powerpoint/2012/main" userId="S-1-5-21-330711430-3775241029-4075259233-144855" providerId="AD"/>
      </p:ext>
    </p:extLst>
  </p:cmAuthor>
  <p:cmAuthor id="6" name="Hailey, Melinda J. (JSC-SF)[WYLE LABORATORIES, INC.]" initials="HMJ" lastIdx="14" clrIdx="5">
    <p:extLst>
      <p:ext uri="{19B8F6BF-5375-455C-9EA6-DF929625EA0E}">
        <p15:presenceInfo xmlns:p15="http://schemas.microsoft.com/office/powerpoint/2012/main" userId="Hailey, Melinda J. (JSC-SF)[WYLE LABORATORIES, IN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5F0"/>
    <a:srgbClr val="75C4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222679-AE69-40FF-B62D-DD91DB778A23}" v="1" dt="2021-04-01T18:19:38.272"/>
    <p1510:client id="{E5C654B6-C8F1-4E5A-B31C-6387038AEDB3}" v="103" dt="2021-04-01T14:32:31.855"/>
    <p1510:client id="{F55C5FE3-3A97-4623-8F2B-44CBA82396C7}" v="58" dt="2021-04-01T17:29:40.984"/>
    <p1510:client id="{FE80038A-2740-4636-8950-3B28A7C15F3B}" v="13" dt="2021-04-01T14:27:29.3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2" autoAdjust="0"/>
    <p:restoredTop sz="73464" autoAdjust="0"/>
  </p:normalViewPr>
  <p:slideViewPr>
    <p:cSldViewPr snapToGrid="0">
      <p:cViewPr varScale="1">
        <p:scale>
          <a:sx n="84" d="100"/>
          <a:sy n="84" d="100"/>
        </p:scale>
        <p:origin x="1518" y="78"/>
      </p:cViewPr>
      <p:guideLst/>
    </p:cSldViewPr>
  </p:slideViewPr>
  <p:notesTextViewPr>
    <p:cViewPr>
      <p:scale>
        <a:sx n="1" d="1"/>
        <a:sy n="1" d="1"/>
      </p:scale>
      <p:origin x="0" y="0"/>
    </p:cViewPr>
  </p:notesTextViewPr>
  <p:sorterViewPr>
    <p:cViewPr>
      <p:scale>
        <a:sx n="100" d="100"/>
        <a:sy n="100" d="100"/>
      </p:scale>
      <p:origin x="0" y="-5444"/>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6" dt="2021-03-31T16:37:51.511" idx="10">
    <p:pos x="5372" y="2657"/>
    <p:text>I don't have insight into what BHP prepares CMOs or rest of crew for how to manage time critical psych emergencies - but assume there is something that is coached to crew</p:text>
    <p:extLst>
      <p:ext uri="{C676402C-5697-4E1C-873F-D02D1690AC5C}">
        <p15:threadingInfo xmlns:p15="http://schemas.microsoft.com/office/powerpoint/2012/main" timeZoneBias="300"/>
      </p:ext>
    </p:extLst>
  </p:cm>
  <p:cm authorId="10" dt="2021-08-04T16:22:58.585" idx="3">
    <p:pos x="5372" y="2753"/>
    <p:text>there is a 1 hour class BHP provides assigned crew to prepare them for psychological emergencies, no edits needed here</p:text>
    <p:extLst>
      <p:ext uri="{C676402C-5697-4E1C-873F-D02D1690AC5C}">
        <p15:threadingInfo xmlns:p15="http://schemas.microsoft.com/office/powerpoint/2012/main" timeZoneBias="300">
          <p15:parentCm authorId="6" idx="10"/>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6" dt="2021-03-31T16:39:35.195" idx="11">
    <p:pos x="6177" y="770"/>
    <p:text>What additional info could be added to share the flavor for BHP related concerns? Is there anything to highlight here?</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6" dt="2021-03-31T16:40:27.468" idx="12">
    <p:pos x="2116" y="694"/>
    <p:text>Could use some enhancement here from BHP perspective - this is all from HMS training</p:text>
    <p:extLst>
      <p:ext uri="{C676402C-5697-4E1C-873F-D02D1690AC5C}">
        <p15:threadingInfo xmlns:p15="http://schemas.microsoft.com/office/powerpoint/2012/main" timeZoneBias="300"/>
      </p:ext>
    </p:extLst>
  </p:cm>
  <p:cm authorId="10" dt="2021-08-04T16:22:11.063" idx="1">
    <p:pos x="2116" y="790"/>
    <p:text>Updated time here to add 1 hour for BHP pre-flight training for psych emergencies</p:text>
    <p:extLst>
      <p:ext uri="{C676402C-5697-4E1C-873F-D02D1690AC5C}">
        <p15:threadingInfo xmlns:p15="http://schemas.microsoft.com/office/powerpoint/2012/main" timeZoneBias="300">
          <p15:parentCm authorId="6" idx="12"/>
        </p15:threadingInfo>
      </p:ext>
    </p:extLst>
  </p:cm>
  <p:cm authorId="6" dt="2021-03-31T16:50:33.060" idx="13">
    <p:pos x="2745" y="1452"/>
    <p:text>Is there any inflight BHP training?</p:text>
    <p:extLst>
      <p:ext uri="{C676402C-5697-4E1C-873F-D02D1690AC5C}">
        <p15:threadingInfo xmlns:p15="http://schemas.microsoft.com/office/powerpoint/2012/main" timeZoneBias="300"/>
      </p:ext>
    </p:extLst>
  </p:cm>
  <p:cm authorId="10" dt="2021-08-04T16:22:14.090" idx="2">
    <p:pos x="2745" y="1548"/>
    <p:text>no</p:text>
    <p:extLst>
      <p:ext uri="{C676402C-5697-4E1C-873F-D02D1690AC5C}">
        <p15:threadingInfo xmlns:p15="http://schemas.microsoft.com/office/powerpoint/2012/main" timeZoneBias="300">
          <p15:parentCm authorId="6" idx="13"/>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6" dt="2021-03-31T16:51:08.512" idx="14">
    <p:pos x="2181" y="594"/>
    <p:text>What are BHP methods for training pre-flight?</p:text>
    <p:extLst>
      <p:ext uri="{C676402C-5697-4E1C-873F-D02D1690AC5C}">
        <p15:threadingInfo xmlns:p15="http://schemas.microsoft.com/office/powerpoint/2012/main" timeZoneBias="300"/>
      </p:ext>
    </p:extLst>
  </p:cm>
  <p:cm authorId="10" dt="2021-08-04T16:23:22.183" idx="4">
    <p:pos x="2181" y="690"/>
    <p:text>this is discussion only, no edits needed here</p:text>
    <p:extLst>
      <p:ext uri="{C676402C-5697-4E1C-873F-D02D1690AC5C}">
        <p15:threadingInfo xmlns:p15="http://schemas.microsoft.com/office/powerpoint/2012/main" timeZoneBias="300">
          <p15:parentCm authorId="6" idx="14"/>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E41A6-4206-4D4F-8EBB-72FFD8930D53}" type="datetimeFigureOut">
              <a:rPr lang="en-US" smtClean="0"/>
              <a:t>8/4/2021</a:t>
            </a:fld>
            <a:endParaRPr lang="en-US"/>
          </a:p>
        </p:txBody>
      </p:sp>
      <p:sp>
        <p:nvSpPr>
          <p:cNvPr id="4" name="Slide Image Placeholder 3"/>
          <p:cNvSpPr>
            <a:spLocks noGrp="1" noRot="1" noChangeAspect="1"/>
          </p:cNvSpPr>
          <p:nvPr>
            <p:ph type="sldImg" idx="2"/>
          </p:nvPr>
        </p:nvSpPr>
        <p:spPr>
          <a:xfrm>
            <a:off x="685800" y="1143001"/>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1803BE-7FAE-4E70-9875-CD4F69801ECA}" type="slidenum">
              <a:rPr lang="en-US" smtClean="0"/>
              <a:t>‹#›</a:t>
            </a:fld>
            <a:endParaRPr lang="en-US"/>
          </a:p>
        </p:txBody>
      </p:sp>
    </p:spTree>
    <p:extLst>
      <p:ext uri="{BB962C8B-B14F-4D97-AF65-F5344CB8AC3E}">
        <p14:creationId xmlns:p14="http://schemas.microsoft.com/office/powerpoint/2010/main" val="1499020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41803BE-7FAE-4E70-9875-CD4F69801ECA}" type="slidenum">
              <a:rPr lang="en-US" smtClean="0"/>
              <a:t>1</a:t>
            </a:fld>
            <a:endParaRPr lang="en-US"/>
          </a:p>
        </p:txBody>
      </p:sp>
    </p:spTree>
    <p:extLst>
      <p:ext uri="{BB962C8B-B14F-4D97-AF65-F5344CB8AC3E}">
        <p14:creationId xmlns:p14="http://schemas.microsoft.com/office/powerpoint/2010/main" val="1287720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Crew training methods are employed to match with the</a:t>
            </a:r>
            <a:r>
              <a:rPr lang="en-US" baseline="0" dirty="0"/>
              <a:t> ops concept for inflight medical decision making. </a:t>
            </a:r>
          </a:p>
          <a:p>
            <a:endParaRPr lang="en-US" baseline="0" dirty="0"/>
          </a:p>
          <a:p>
            <a:r>
              <a:rPr lang="en-US" baseline="0" dirty="0"/>
              <a:t>Lecture and return demonstration is used initially for all trained content, but simulation is layered into the training plan  to help build competency and autonomy</a:t>
            </a:r>
            <a:endParaRPr lang="en-US" dirty="0"/>
          </a:p>
        </p:txBody>
      </p:sp>
      <p:sp>
        <p:nvSpPr>
          <p:cNvPr id="4" name="Slide Number Placeholder 3"/>
          <p:cNvSpPr>
            <a:spLocks noGrp="1"/>
          </p:cNvSpPr>
          <p:nvPr>
            <p:ph type="sldNum" sz="quarter" idx="10"/>
          </p:nvPr>
        </p:nvSpPr>
        <p:spPr/>
        <p:txBody>
          <a:bodyPr/>
          <a:lstStyle/>
          <a:p>
            <a:fld id="{141803BE-7FAE-4E70-9875-CD4F69801ECA}" type="slidenum">
              <a:rPr lang="en-US" smtClean="0"/>
              <a:t>11</a:t>
            </a:fld>
            <a:endParaRPr lang="en-US"/>
          </a:p>
        </p:txBody>
      </p:sp>
    </p:spTree>
    <p:extLst>
      <p:ext uri="{BB962C8B-B14F-4D97-AF65-F5344CB8AC3E}">
        <p14:creationId xmlns:p14="http://schemas.microsoft.com/office/powerpoint/2010/main" val="3507031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 the upcoming talks, you will</a:t>
            </a:r>
            <a:r>
              <a:rPr lang="en-US" baseline="0" dirty="0"/>
              <a:t> hear from speakers providing more context to these areas (duration, training methods, scope of skill set, types </a:t>
            </a:r>
            <a:r>
              <a:rPr lang="en-US" baseline="0"/>
              <a:t>of inflight tools). </a:t>
            </a:r>
            <a:endParaRPr lang="en-US" dirty="0"/>
          </a:p>
          <a:p>
            <a:endParaRPr lang="en-US" dirty="0"/>
          </a:p>
          <a:p>
            <a:endParaRPr lang="en-US" dirty="0"/>
          </a:p>
          <a:p>
            <a:r>
              <a:rPr lang="en-US" dirty="0"/>
              <a:t>NOTE: This slide is intended to be a</a:t>
            </a:r>
            <a:r>
              <a:rPr lang="en-US" baseline="0" dirty="0"/>
              <a:t> transition to the next speakers in the panel – they will be speaking about the technical challenges of providing healthcare in space (touching on the ‘what do we train;?’ part, In flight medical decision support framework and software based tools,  as well as how training should modify to support the CMO of the future. </a:t>
            </a:r>
            <a:endParaRPr lang="en-US" dirty="0"/>
          </a:p>
          <a:p>
            <a:endParaRPr lang="en-US" dirty="0"/>
          </a:p>
          <a:p>
            <a:r>
              <a:rPr lang="en-US" dirty="0"/>
              <a:t>Re: second bullet re: scope of skill</a:t>
            </a:r>
            <a:r>
              <a:rPr lang="en-US" baseline="0" dirty="0"/>
              <a:t> set – might be a more competent way to say this, but trying to communicate that there is no point teaching </a:t>
            </a:r>
            <a:r>
              <a:rPr lang="en-US" baseline="0" dirty="0" err="1"/>
              <a:t>astros</a:t>
            </a:r>
            <a:r>
              <a:rPr lang="en-US" baseline="0" dirty="0"/>
              <a:t> how to be neurosurgeons if we aren’t going to be doing </a:t>
            </a:r>
            <a:r>
              <a:rPr lang="en-US" baseline="0" dirty="0" err="1"/>
              <a:t>neurosurg</a:t>
            </a:r>
            <a:r>
              <a:rPr lang="en-US" baseline="0" dirty="0"/>
              <a:t> in space.  Requires a focus on defining critical inflight </a:t>
            </a:r>
            <a:r>
              <a:rPr lang="en-US" baseline="0" dirty="0" err="1"/>
              <a:t>capabilties</a:t>
            </a:r>
            <a:r>
              <a:rPr lang="en-US" baseline="0" dirty="0"/>
              <a:t>, defining what capabilities require inflight augmentation (</a:t>
            </a:r>
            <a:r>
              <a:rPr lang="en-US" baseline="0" dirty="0" err="1"/>
              <a:t>cdss</a:t>
            </a:r>
            <a:r>
              <a:rPr lang="en-US" baseline="0" dirty="0"/>
              <a:t>, knowledge support, </a:t>
            </a:r>
            <a:r>
              <a:rPr lang="en-US" baseline="0" dirty="0" err="1"/>
              <a:t>etc</a:t>
            </a:r>
            <a:r>
              <a:rPr lang="en-US" baseline="0" dirty="0"/>
              <a:t>)</a:t>
            </a:r>
          </a:p>
          <a:p>
            <a:endParaRPr lang="en-US" baseline="0" dirty="0"/>
          </a:p>
          <a:p>
            <a:r>
              <a:rPr lang="en-US" baseline="0"/>
              <a:t>Image credit: </a:t>
            </a:r>
            <a:r>
              <a:rPr lang="en-US"/>
              <a:t>From Roger Dias, MD, shared with permission</a:t>
            </a:r>
            <a:endParaRPr lang="en-US">
              <a:cs typeface="Calibri"/>
            </a:endParaRPr>
          </a:p>
        </p:txBody>
      </p:sp>
      <p:sp>
        <p:nvSpPr>
          <p:cNvPr id="4" name="Slide Number Placeholder 3"/>
          <p:cNvSpPr>
            <a:spLocks noGrp="1"/>
          </p:cNvSpPr>
          <p:nvPr>
            <p:ph type="sldNum" sz="quarter" idx="10"/>
          </p:nvPr>
        </p:nvSpPr>
        <p:spPr/>
        <p:txBody>
          <a:bodyPr/>
          <a:lstStyle/>
          <a:p>
            <a:fld id="{141803BE-7FAE-4E70-9875-CD4F69801ECA}" type="slidenum">
              <a:rPr lang="en-US" smtClean="0"/>
              <a:t>12</a:t>
            </a:fld>
            <a:endParaRPr lang="en-US"/>
          </a:p>
        </p:txBody>
      </p:sp>
    </p:spTree>
    <p:extLst>
      <p:ext uri="{BB962C8B-B14F-4D97-AF65-F5344CB8AC3E}">
        <p14:creationId xmlns:p14="http://schemas.microsoft.com/office/powerpoint/2010/main" val="4134194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1803BE-7FAE-4E70-9875-CD4F69801ECA}" type="slidenum">
              <a:rPr lang="en-US" smtClean="0"/>
              <a:t>13</a:t>
            </a:fld>
            <a:endParaRPr lang="en-US"/>
          </a:p>
        </p:txBody>
      </p:sp>
    </p:spTree>
    <p:extLst>
      <p:ext uri="{BB962C8B-B14F-4D97-AF65-F5344CB8AC3E}">
        <p14:creationId xmlns:p14="http://schemas.microsoft.com/office/powerpoint/2010/main" val="2170339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A7CF82-33B0-4DB1-8402-C74595F23944}"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433"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843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u="none" kern="1200" dirty="0">
              <a:solidFill>
                <a:schemeClr val="tx1"/>
              </a:solidFill>
              <a:effectLst/>
              <a:latin typeface="+mn-lt"/>
              <a:ea typeface="+mn-ea"/>
              <a:cs typeface="+mn-cs"/>
            </a:endParaRPr>
          </a:p>
          <a:p>
            <a:endParaRPr lang="en-US" altLang="en-US" dirty="0"/>
          </a:p>
          <a:p>
            <a:endParaRPr lang="en-US" altLang="en-US" dirty="0"/>
          </a:p>
        </p:txBody>
      </p:sp>
    </p:spTree>
    <p:extLst>
      <p:ext uri="{BB962C8B-B14F-4D97-AF65-F5344CB8AC3E}">
        <p14:creationId xmlns:p14="http://schemas.microsoft.com/office/powerpoint/2010/main" val="3277442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31774">
              <a:defRPr/>
            </a:pPr>
            <a:endParaRPr lang="en-US" i="1" dirty="0"/>
          </a:p>
          <a:p>
            <a:pPr defTabSz="931774">
              <a:defRPr/>
            </a:pPr>
            <a:endParaRPr lang="en-US" i="1" dirty="0"/>
          </a:p>
          <a:p>
            <a:pPr defTabSz="931774">
              <a:defRPr/>
            </a:pPr>
            <a:endParaRPr lang="en-US" dirty="0"/>
          </a:p>
        </p:txBody>
      </p:sp>
      <p:sp>
        <p:nvSpPr>
          <p:cNvPr id="4" name="Slide Number Placeholder 3"/>
          <p:cNvSpPr>
            <a:spLocks noGrp="1"/>
          </p:cNvSpPr>
          <p:nvPr>
            <p:ph type="sldNum" sz="quarter" idx="10"/>
          </p:nvPr>
        </p:nvSpPr>
        <p:spPr/>
        <p:txBody>
          <a:bodyPr/>
          <a:lstStyle/>
          <a:p>
            <a:fld id="{71CE1FBC-C12A-4A77-A270-DD294AF8321C}" type="slidenum">
              <a:rPr lang="en-US" smtClean="0"/>
              <a:t>16</a:t>
            </a:fld>
            <a:endParaRPr lang="en-US"/>
          </a:p>
        </p:txBody>
      </p:sp>
    </p:spTree>
    <p:extLst>
      <p:ext uri="{BB962C8B-B14F-4D97-AF65-F5344CB8AC3E}">
        <p14:creationId xmlns:p14="http://schemas.microsoft.com/office/powerpoint/2010/main" val="1467972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We need to have more insight into exploration missions</a:t>
            </a:r>
            <a:r>
              <a:rPr lang="en-US" baseline="0" dirty="0"/>
              <a:t> and plans for inflight medical decision making to help inform how the training paradigm should shift</a:t>
            </a:r>
            <a:endParaRPr lang="en-US" dirty="0"/>
          </a:p>
        </p:txBody>
      </p:sp>
      <p:sp>
        <p:nvSpPr>
          <p:cNvPr id="4" name="Slide Number Placeholder 3"/>
          <p:cNvSpPr>
            <a:spLocks noGrp="1"/>
          </p:cNvSpPr>
          <p:nvPr>
            <p:ph type="sldNum" sz="quarter" idx="10"/>
          </p:nvPr>
        </p:nvSpPr>
        <p:spPr/>
        <p:txBody>
          <a:bodyPr/>
          <a:lstStyle/>
          <a:p>
            <a:fld id="{141803BE-7FAE-4E70-9875-CD4F69801ECA}" type="slidenum">
              <a:rPr lang="en-US" smtClean="0"/>
              <a:t>17</a:t>
            </a:fld>
            <a:endParaRPr lang="en-US"/>
          </a:p>
        </p:txBody>
      </p:sp>
    </p:spTree>
    <p:extLst>
      <p:ext uri="{BB962C8B-B14F-4D97-AF65-F5344CB8AC3E}">
        <p14:creationId xmlns:p14="http://schemas.microsoft.com/office/powerpoint/2010/main" val="61597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Once all the presentations in the panel</a:t>
            </a:r>
            <a:r>
              <a:rPr lang="en-US" baseline="0" dirty="0"/>
              <a:t> are seamed together, this slide will likely be absorbed into the first pitch from Kris (that’s how we did it last time)</a:t>
            </a:r>
            <a:endParaRPr lang="en-US" dirty="0"/>
          </a:p>
        </p:txBody>
      </p:sp>
      <p:sp>
        <p:nvSpPr>
          <p:cNvPr id="4" name="Slide Number Placeholder 3"/>
          <p:cNvSpPr>
            <a:spLocks noGrp="1"/>
          </p:cNvSpPr>
          <p:nvPr>
            <p:ph type="sldNum" sz="quarter" idx="10"/>
          </p:nvPr>
        </p:nvSpPr>
        <p:spPr/>
        <p:txBody>
          <a:bodyPr/>
          <a:lstStyle/>
          <a:p>
            <a:fld id="{141803BE-7FAE-4E70-9875-CD4F69801ECA}" type="slidenum">
              <a:rPr lang="en-US" smtClean="0"/>
              <a:t>2</a:t>
            </a:fld>
            <a:endParaRPr lang="en-US"/>
          </a:p>
        </p:txBody>
      </p:sp>
    </p:spTree>
    <p:extLst>
      <p:ext uri="{BB962C8B-B14F-4D97-AF65-F5344CB8AC3E}">
        <p14:creationId xmlns:p14="http://schemas.microsoft.com/office/powerpoint/2010/main" val="2862795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a:t>
            </a:r>
            <a:r>
              <a:rPr lang="en-US" baseline="0" dirty="0"/>
              <a:t> order to more clearly see the path to exploration, we need to understand where we are today. </a:t>
            </a:r>
          </a:p>
          <a:p>
            <a:endParaRPr lang="en-US" baseline="0" dirty="0"/>
          </a:p>
          <a:p>
            <a:r>
              <a:rPr lang="en-US" baseline="0" dirty="0"/>
              <a:t>This talk will provide context for how medical care is provided in flight today, as well as how we prepare the crew to enable that care.  </a:t>
            </a:r>
          </a:p>
        </p:txBody>
      </p:sp>
      <p:sp>
        <p:nvSpPr>
          <p:cNvPr id="4" name="Slide Number Placeholder 3"/>
          <p:cNvSpPr>
            <a:spLocks noGrp="1"/>
          </p:cNvSpPr>
          <p:nvPr>
            <p:ph type="sldNum" sz="quarter" idx="10"/>
          </p:nvPr>
        </p:nvSpPr>
        <p:spPr/>
        <p:txBody>
          <a:bodyPr/>
          <a:lstStyle/>
          <a:p>
            <a:fld id="{141803BE-7FAE-4E70-9875-CD4F69801ECA}" type="slidenum">
              <a:rPr lang="en-US" smtClean="0"/>
              <a:t>3</a:t>
            </a:fld>
            <a:endParaRPr lang="en-US"/>
          </a:p>
        </p:txBody>
      </p:sp>
    </p:spTree>
    <p:extLst>
      <p:ext uri="{BB962C8B-B14F-4D97-AF65-F5344CB8AC3E}">
        <p14:creationId xmlns:p14="http://schemas.microsoft.com/office/powerpoint/2010/main" val="568348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ISS</a:t>
            </a:r>
            <a:r>
              <a:rPr lang="en-US" baseline="0" dirty="0"/>
              <a:t> Operations place significant burden of medical decision support on the ground medical system</a:t>
            </a:r>
          </a:p>
          <a:p>
            <a:pPr marL="171450" indent="-171450">
              <a:buFont typeface="Arial" panose="020B0604020202020204" pitchFamily="34" charset="0"/>
              <a:buChar char="•"/>
            </a:pPr>
            <a:r>
              <a:rPr lang="en-US" baseline="0" dirty="0"/>
              <a:t>Near real time communication (voice definitely, video for a significant amount of time) enables the flight system to be dependent on ground system for access for knowledge enhancement and clinical decision making. </a:t>
            </a:r>
          </a:p>
          <a:p>
            <a:pPr marL="171450" indent="-171450">
              <a:buFont typeface="Arial" panose="020B0604020202020204" pitchFamily="34" charset="0"/>
              <a:buChar char="•"/>
            </a:pPr>
            <a:r>
              <a:rPr lang="en-US" baseline="0" dirty="0"/>
              <a:t>Ground medical system has access to diverse community of experts to optimize crew health during a mission as well as intervene in the event of an unexpected medical event.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By design, this limits the training burden to ISS CMOs and places it upon the SME ground system, optimizing crew time prior to launch to focus on gaining knowledge, skills, and abilities for more pertinent tasks (EVA, science/research operations, </a:t>
            </a:r>
            <a:r>
              <a:rPr lang="en-US" baseline="0" dirty="0" err="1"/>
              <a:t>etc</a:t>
            </a:r>
            <a:r>
              <a:rPr lang="en-US" baseline="0" dirty="0"/>
              <a:t>). </a:t>
            </a:r>
            <a:endParaRPr lang="en-US" dirty="0"/>
          </a:p>
        </p:txBody>
      </p:sp>
      <p:sp>
        <p:nvSpPr>
          <p:cNvPr id="4" name="Slide Number Placeholder 3"/>
          <p:cNvSpPr>
            <a:spLocks noGrp="1"/>
          </p:cNvSpPr>
          <p:nvPr>
            <p:ph type="sldNum" sz="quarter" idx="10"/>
          </p:nvPr>
        </p:nvSpPr>
        <p:spPr/>
        <p:txBody>
          <a:bodyPr/>
          <a:lstStyle/>
          <a:p>
            <a:fld id="{141803BE-7FAE-4E70-9875-CD4F69801ECA}" type="slidenum">
              <a:rPr lang="en-US" smtClean="0"/>
              <a:t>4</a:t>
            </a:fld>
            <a:endParaRPr lang="en-US"/>
          </a:p>
        </p:txBody>
      </p:sp>
    </p:spTree>
    <p:extLst>
      <p:ext uri="{BB962C8B-B14F-4D97-AF65-F5344CB8AC3E}">
        <p14:creationId xmlns:p14="http://schemas.microsoft.com/office/powerpoint/2010/main" val="1168457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Medical events fall into</a:t>
            </a:r>
            <a:r>
              <a:rPr lang="en-US" baseline="0" dirty="0"/>
              <a:t> three categories that make it easier to think about where the burden of medical decision making occurs – Unplanned – Emergent, Unplanned – </a:t>
            </a:r>
            <a:r>
              <a:rPr lang="en-US" baseline="0" dirty="0" err="1"/>
              <a:t>NonEmergent</a:t>
            </a:r>
            <a:r>
              <a:rPr lang="en-US" baseline="0" dirty="0"/>
              <a:t>, and Planned-</a:t>
            </a:r>
            <a:r>
              <a:rPr lang="en-US" baseline="0" dirty="0" err="1"/>
              <a:t>NonEmergent</a:t>
            </a:r>
            <a:r>
              <a:rPr lang="en-US" baseline="0" dirty="0"/>
              <a:t>.  </a:t>
            </a:r>
            <a:endParaRPr lang="en-US" dirty="0"/>
          </a:p>
        </p:txBody>
      </p:sp>
      <p:sp>
        <p:nvSpPr>
          <p:cNvPr id="4" name="Slide Number Placeholder 3"/>
          <p:cNvSpPr>
            <a:spLocks noGrp="1"/>
          </p:cNvSpPr>
          <p:nvPr>
            <p:ph type="sldNum" sz="quarter" idx="10"/>
          </p:nvPr>
        </p:nvSpPr>
        <p:spPr/>
        <p:txBody>
          <a:bodyPr/>
          <a:lstStyle/>
          <a:p>
            <a:fld id="{141803BE-7FAE-4E70-9875-CD4F69801ECA}" type="slidenum">
              <a:rPr lang="en-US" smtClean="0"/>
              <a:t>5</a:t>
            </a:fld>
            <a:endParaRPr lang="en-US"/>
          </a:p>
        </p:txBody>
      </p:sp>
    </p:spTree>
    <p:extLst>
      <p:ext uri="{BB962C8B-B14F-4D97-AF65-F5344CB8AC3E}">
        <p14:creationId xmlns:p14="http://schemas.microsoft.com/office/powerpoint/2010/main" val="1309808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1803BE-7FAE-4E70-9875-CD4F69801ECA}" type="slidenum">
              <a:rPr lang="en-US" smtClean="0"/>
              <a:t>6</a:t>
            </a:fld>
            <a:endParaRPr lang="en-US"/>
          </a:p>
        </p:txBody>
      </p:sp>
    </p:spTree>
    <p:extLst>
      <p:ext uri="{BB962C8B-B14F-4D97-AF65-F5344CB8AC3E}">
        <p14:creationId xmlns:p14="http://schemas.microsoft.com/office/powerpoint/2010/main" val="2308792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Content for </a:t>
            </a:r>
            <a:r>
              <a:rPr lang="en-US" baseline="0" dirty="0"/>
              <a:t>crew medical training is based on the ops concept for inflight medical decision making</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’All crew’ i</a:t>
            </a:r>
            <a:r>
              <a:rPr lang="en-US" sz="1200" kern="1200" dirty="0">
                <a:solidFill>
                  <a:schemeClr val="tx1"/>
                </a:solidFill>
                <a:effectLst/>
                <a:latin typeface="+mn-lt"/>
                <a:ea typeface="+mn-ea"/>
                <a:cs typeface="+mn-cs"/>
              </a:rPr>
              <a:t>ncludes all USCV crewmembers as well. Private astronaut mission requirements are still being discussed, will likely be purchasing a la carte training flows (space flight participant level – HMS OV only, USER level, CMO Specialist)</a:t>
            </a:r>
          </a:p>
          <a:p>
            <a:endParaRPr lang="en-US" baseline="0" dirty="0"/>
          </a:p>
        </p:txBody>
      </p:sp>
      <p:sp>
        <p:nvSpPr>
          <p:cNvPr id="4" name="Slide Number Placeholder 3"/>
          <p:cNvSpPr>
            <a:spLocks noGrp="1"/>
          </p:cNvSpPr>
          <p:nvPr>
            <p:ph type="sldNum" sz="quarter" idx="10"/>
          </p:nvPr>
        </p:nvSpPr>
        <p:spPr/>
        <p:txBody>
          <a:bodyPr/>
          <a:lstStyle/>
          <a:p>
            <a:fld id="{141803BE-7FAE-4E70-9875-CD4F69801ECA}" type="slidenum">
              <a:rPr lang="en-US" smtClean="0"/>
              <a:t>7</a:t>
            </a:fld>
            <a:endParaRPr lang="en-US"/>
          </a:p>
        </p:txBody>
      </p:sp>
    </p:spTree>
    <p:extLst>
      <p:ext uri="{BB962C8B-B14F-4D97-AF65-F5344CB8AC3E}">
        <p14:creationId xmlns:p14="http://schemas.microsoft.com/office/powerpoint/2010/main" val="24186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Content for </a:t>
            </a:r>
            <a:r>
              <a:rPr lang="en-US" baseline="0" dirty="0"/>
              <a:t>crew medical training is based on the ops concept for inflight medical decision making</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’All crew’ i</a:t>
            </a:r>
            <a:r>
              <a:rPr lang="en-US" sz="1200" kern="1200" dirty="0">
                <a:solidFill>
                  <a:schemeClr val="tx1"/>
                </a:solidFill>
                <a:effectLst/>
                <a:latin typeface="+mn-lt"/>
                <a:ea typeface="+mn-ea"/>
                <a:cs typeface="+mn-cs"/>
              </a:rPr>
              <a:t>ncludes all USCV crewmembers as well. Private astronaut mission requirements are still being discussed, will likely be purchasing a la carte training flows (space flight participant level – HMS OV only, USER level, CMO Specialist)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41803BE-7FAE-4E70-9875-CD4F69801ECA}" type="slidenum">
              <a:rPr lang="en-US" smtClean="0"/>
              <a:t>8</a:t>
            </a:fld>
            <a:endParaRPr lang="en-US"/>
          </a:p>
        </p:txBody>
      </p:sp>
    </p:spTree>
    <p:extLst>
      <p:ext uri="{BB962C8B-B14F-4D97-AF65-F5344CB8AC3E}">
        <p14:creationId xmlns:p14="http://schemas.microsoft.com/office/powerpoint/2010/main" val="2509635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Crew training methods are employed to match with the</a:t>
            </a:r>
            <a:r>
              <a:rPr lang="en-US" baseline="0" dirty="0"/>
              <a:t> ops concept for inflight medical decision making. </a:t>
            </a:r>
          </a:p>
          <a:p>
            <a:endParaRPr lang="en-US" baseline="0" dirty="0"/>
          </a:p>
          <a:p>
            <a:r>
              <a:rPr lang="en-US" baseline="0" dirty="0"/>
              <a:t>Lecture and return demonstration is used initially for all trained content, but simulation is layered into the training plan  to help build competency and autonomy</a:t>
            </a:r>
            <a:endParaRPr lang="en-US" dirty="0"/>
          </a:p>
        </p:txBody>
      </p:sp>
      <p:sp>
        <p:nvSpPr>
          <p:cNvPr id="4" name="Slide Number Placeholder 3"/>
          <p:cNvSpPr>
            <a:spLocks noGrp="1"/>
          </p:cNvSpPr>
          <p:nvPr>
            <p:ph type="sldNum" sz="quarter" idx="10"/>
          </p:nvPr>
        </p:nvSpPr>
        <p:spPr/>
        <p:txBody>
          <a:bodyPr/>
          <a:lstStyle/>
          <a:p>
            <a:fld id="{141803BE-7FAE-4E70-9875-CD4F69801ECA}" type="slidenum">
              <a:rPr lang="en-US" smtClean="0"/>
              <a:t>10</a:t>
            </a:fld>
            <a:endParaRPr lang="en-US"/>
          </a:p>
        </p:txBody>
      </p:sp>
    </p:spTree>
    <p:extLst>
      <p:ext uri="{BB962C8B-B14F-4D97-AF65-F5344CB8AC3E}">
        <p14:creationId xmlns:p14="http://schemas.microsoft.com/office/powerpoint/2010/main" val="1069133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8" descr="Background.jpg"/>
          <p:cNvPicPr>
            <a:picLocks noChangeAspect="1"/>
          </p:cNvPicPr>
          <p:nvPr/>
        </p:nvPicPr>
        <p:blipFill>
          <a:blip r:embed="rId2" cstate="print"/>
          <a:srcRect/>
          <a:stretch>
            <a:fillRect/>
          </a:stretch>
        </p:blipFill>
        <p:spPr bwMode="auto">
          <a:xfrm>
            <a:off x="-19051" y="0"/>
            <a:ext cx="12211051" cy="7203282"/>
          </a:xfrm>
          <a:prstGeom prst="rect">
            <a:avLst/>
          </a:prstGeom>
          <a:noFill/>
          <a:ln w="9525">
            <a:solidFill>
              <a:schemeClr val="tx1"/>
            </a:solidFill>
            <a:miter lim="800000"/>
            <a:headEnd/>
            <a:tailEnd/>
          </a:ln>
        </p:spPr>
      </p:pic>
      <p:sp>
        <p:nvSpPr>
          <p:cNvPr id="5" name="Line 34"/>
          <p:cNvSpPr>
            <a:spLocks noChangeShapeType="1"/>
          </p:cNvSpPr>
          <p:nvPr/>
        </p:nvSpPr>
        <p:spPr bwMode="auto">
          <a:xfrm>
            <a:off x="0" y="1603375"/>
            <a:ext cx="77216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6" name="Line 35"/>
          <p:cNvSpPr>
            <a:spLocks noChangeShapeType="1"/>
          </p:cNvSpPr>
          <p:nvPr/>
        </p:nvSpPr>
        <p:spPr bwMode="auto">
          <a:xfrm>
            <a:off x="0" y="1835150"/>
            <a:ext cx="74168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7" name="Line 36"/>
          <p:cNvSpPr>
            <a:spLocks noChangeShapeType="1"/>
          </p:cNvSpPr>
          <p:nvPr/>
        </p:nvSpPr>
        <p:spPr bwMode="auto">
          <a:xfrm>
            <a:off x="0" y="2062166"/>
            <a:ext cx="72136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8" name="Line 37"/>
          <p:cNvSpPr>
            <a:spLocks noChangeShapeType="1"/>
          </p:cNvSpPr>
          <p:nvPr/>
        </p:nvSpPr>
        <p:spPr bwMode="auto">
          <a:xfrm>
            <a:off x="0" y="1371600"/>
            <a:ext cx="80264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9" name="Line 43"/>
          <p:cNvSpPr>
            <a:spLocks noChangeShapeType="1"/>
          </p:cNvSpPr>
          <p:nvPr/>
        </p:nvSpPr>
        <p:spPr bwMode="auto">
          <a:xfrm rot="16200000">
            <a:off x="5149851" y="6515100"/>
            <a:ext cx="68580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0" name="Line 44"/>
          <p:cNvSpPr>
            <a:spLocks noChangeShapeType="1"/>
          </p:cNvSpPr>
          <p:nvPr/>
        </p:nvSpPr>
        <p:spPr bwMode="auto">
          <a:xfrm rot="16200000">
            <a:off x="4773084" y="6438900"/>
            <a:ext cx="83820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1" name="Line 45"/>
          <p:cNvSpPr>
            <a:spLocks noChangeShapeType="1"/>
          </p:cNvSpPr>
          <p:nvPr/>
        </p:nvSpPr>
        <p:spPr bwMode="auto">
          <a:xfrm rot="16200000">
            <a:off x="3477684" y="6057900"/>
            <a:ext cx="160020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2" name="Line 46"/>
          <p:cNvSpPr>
            <a:spLocks noChangeShapeType="1"/>
          </p:cNvSpPr>
          <p:nvPr/>
        </p:nvSpPr>
        <p:spPr bwMode="auto">
          <a:xfrm rot="16200000">
            <a:off x="3977217" y="6248400"/>
            <a:ext cx="121920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3" name="Line 47"/>
          <p:cNvSpPr>
            <a:spLocks noChangeShapeType="1"/>
          </p:cNvSpPr>
          <p:nvPr/>
        </p:nvSpPr>
        <p:spPr bwMode="auto">
          <a:xfrm rot="16200000">
            <a:off x="4396317" y="6362700"/>
            <a:ext cx="99060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4" name="Line 48"/>
          <p:cNvSpPr>
            <a:spLocks noChangeShapeType="1"/>
          </p:cNvSpPr>
          <p:nvPr/>
        </p:nvSpPr>
        <p:spPr bwMode="auto">
          <a:xfrm rot="16200000">
            <a:off x="2978151" y="5867400"/>
            <a:ext cx="198120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5" name="Text Box 74"/>
          <p:cNvSpPr txBox="1">
            <a:spLocks noChangeArrowheads="1"/>
          </p:cNvSpPr>
          <p:nvPr/>
        </p:nvSpPr>
        <p:spPr bwMode="auto">
          <a:xfrm>
            <a:off x="624421" y="423868"/>
            <a:ext cx="8824383" cy="244475"/>
          </a:xfrm>
          <a:prstGeom prst="rect">
            <a:avLst/>
          </a:prstGeom>
          <a:noFill/>
          <a:ln>
            <a:noFill/>
          </a:ln>
        </p:spPr>
        <p:txBody>
          <a:bodyPr>
            <a:spAutoFit/>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spcBef>
                <a:spcPct val="50000"/>
              </a:spcBef>
              <a:defRPr/>
            </a:pPr>
            <a:r>
              <a:rPr lang="en-US" sz="1000" dirty="0">
                <a:latin typeface="Helvetica" charset="0"/>
                <a:ea typeface="MS PGothic" pitchFamily="34" charset="-128"/>
                <a:cs typeface="+mn-cs"/>
              </a:rPr>
              <a:t>National Aeronautics and Space Administration</a:t>
            </a:r>
          </a:p>
        </p:txBody>
      </p:sp>
      <p:sp>
        <p:nvSpPr>
          <p:cNvPr id="16" name="Line 113"/>
          <p:cNvSpPr>
            <a:spLocks noChangeShapeType="1"/>
          </p:cNvSpPr>
          <p:nvPr/>
        </p:nvSpPr>
        <p:spPr bwMode="auto">
          <a:xfrm rot="16200000">
            <a:off x="5524500" y="6591300"/>
            <a:ext cx="53340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7" name="Line 123"/>
          <p:cNvSpPr>
            <a:spLocks noChangeShapeType="1"/>
          </p:cNvSpPr>
          <p:nvPr/>
        </p:nvSpPr>
        <p:spPr bwMode="auto">
          <a:xfrm>
            <a:off x="0" y="2284418"/>
            <a:ext cx="67056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8" name="Line 124"/>
          <p:cNvSpPr>
            <a:spLocks noChangeShapeType="1"/>
          </p:cNvSpPr>
          <p:nvPr/>
        </p:nvSpPr>
        <p:spPr bwMode="auto">
          <a:xfrm>
            <a:off x="0" y="2516193"/>
            <a:ext cx="55880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9" name="Line 125"/>
          <p:cNvSpPr>
            <a:spLocks noChangeShapeType="1"/>
          </p:cNvSpPr>
          <p:nvPr/>
        </p:nvSpPr>
        <p:spPr bwMode="auto">
          <a:xfrm>
            <a:off x="0" y="2743200"/>
            <a:ext cx="52832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0" name="Line 127"/>
          <p:cNvSpPr>
            <a:spLocks noChangeShapeType="1"/>
          </p:cNvSpPr>
          <p:nvPr/>
        </p:nvSpPr>
        <p:spPr bwMode="auto">
          <a:xfrm>
            <a:off x="0" y="2974975"/>
            <a:ext cx="49784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1" name="Line 128"/>
          <p:cNvSpPr>
            <a:spLocks noChangeShapeType="1"/>
          </p:cNvSpPr>
          <p:nvPr/>
        </p:nvSpPr>
        <p:spPr bwMode="auto">
          <a:xfrm>
            <a:off x="0" y="3206750"/>
            <a:ext cx="46736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2" name="Line 129"/>
          <p:cNvSpPr>
            <a:spLocks noChangeShapeType="1"/>
          </p:cNvSpPr>
          <p:nvPr/>
        </p:nvSpPr>
        <p:spPr bwMode="auto">
          <a:xfrm>
            <a:off x="0" y="3433768"/>
            <a:ext cx="43688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3" name="Line 131"/>
          <p:cNvSpPr>
            <a:spLocks noChangeShapeType="1"/>
          </p:cNvSpPr>
          <p:nvPr/>
        </p:nvSpPr>
        <p:spPr bwMode="auto">
          <a:xfrm>
            <a:off x="0" y="3656013"/>
            <a:ext cx="40640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4" name="Line 132"/>
          <p:cNvSpPr>
            <a:spLocks noChangeShapeType="1"/>
          </p:cNvSpPr>
          <p:nvPr/>
        </p:nvSpPr>
        <p:spPr bwMode="auto">
          <a:xfrm>
            <a:off x="0" y="3887789"/>
            <a:ext cx="38608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5" name="Line 133"/>
          <p:cNvSpPr>
            <a:spLocks noChangeShapeType="1"/>
          </p:cNvSpPr>
          <p:nvPr/>
        </p:nvSpPr>
        <p:spPr bwMode="auto">
          <a:xfrm>
            <a:off x="0" y="4114800"/>
            <a:ext cx="36576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6" name="Line 134"/>
          <p:cNvSpPr>
            <a:spLocks noChangeShapeType="1"/>
          </p:cNvSpPr>
          <p:nvPr/>
        </p:nvSpPr>
        <p:spPr bwMode="auto">
          <a:xfrm>
            <a:off x="0" y="4344993"/>
            <a:ext cx="36576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7" name="Line 135"/>
          <p:cNvSpPr>
            <a:spLocks noChangeShapeType="1"/>
          </p:cNvSpPr>
          <p:nvPr/>
        </p:nvSpPr>
        <p:spPr bwMode="auto">
          <a:xfrm>
            <a:off x="0" y="4576768"/>
            <a:ext cx="38608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8" name="Line 136"/>
          <p:cNvSpPr>
            <a:spLocks noChangeShapeType="1"/>
          </p:cNvSpPr>
          <p:nvPr/>
        </p:nvSpPr>
        <p:spPr bwMode="auto">
          <a:xfrm>
            <a:off x="0" y="4803775"/>
            <a:ext cx="40640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9" name="Line 138"/>
          <p:cNvSpPr>
            <a:spLocks noChangeShapeType="1"/>
          </p:cNvSpPr>
          <p:nvPr/>
        </p:nvSpPr>
        <p:spPr bwMode="auto">
          <a:xfrm>
            <a:off x="0" y="5026025"/>
            <a:ext cx="40640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30" name="Line 139"/>
          <p:cNvSpPr>
            <a:spLocks noChangeShapeType="1"/>
          </p:cNvSpPr>
          <p:nvPr/>
        </p:nvSpPr>
        <p:spPr bwMode="auto">
          <a:xfrm>
            <a:off x="0" y="5257800"/>
            <a:ext cx="44704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31" name="Line 140"/>
          <p:cNvSpPr>
            <a:spLocks noChangeShapeType="1"/>
          </p:cNvSpPr>
          <p:nvPr/>
        </p:nvSpPr>
        <p:spPr bwMode="auto">
          <a:xfrm>
            <a:off x="0" y="5484818"/>
            <a:ext cx="44704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32" name="Line 141"/>
          <p:cNvSpPr>
            <a:spLocks noChangeShapeType="1"/>
          </p:cNvSpPr>
          <p:nvPr/>
        </p:nvSpPr>
        <p:spPr bwMode="auto">
          <a:xfrm>
            <a:off x="0" y="5716593"/>
            <a:ext cx="47752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33" name="Line 142"/>
          <p:cNvSpPr>
            <a:spLocks noChangeShapeType="1"/>
          </p:cNvSpPr>
          <p:nvPr/>
        </p:nvSpPr>
        <p:spPr bwMode="auto">
          <a:xfrm>
            <a:off x="0" y="5948368"/>
            <a:ext cx="50800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34" name="Line 143"/>
          <p:cNvSpPr>
            <a:spLocks noChangeShapeType="1"/>
          </p:cNvSpPr>
          <p:nvPr/>
        </p:nvSpPr>
        <p:spPr bwMode="auto">
          <a:xfrm>
            <a:off x="0" y="6175375"/>
            <a:ext cx="55880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35" name="Line 144"/>
          <p:cNvSpPr>
            <a:spLocks noChangeShapeType="1"/>
          </p:cNvSpPr>
          <p:nvPr/>
        </p:nvSpPr>
        <p:spPr bwMode="auto">
          <a:xfrm>
            <a:off x="0" y="6397625"/>
            <a:ext cx="58928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36" name="Line 145"/>
          <p:cNvSpPr>
            <a:spLocks noChangeShapeType="1"/>
          </p:cNvSpPr>
          <p:nvPr/>
        </p:nvSpPr>
        <p:spPr bwMode="auto">
          <a:xfrm>
            <a:off x="0" y="6469061"/>
            <a:ext cx="61976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grpSp>
        <p:nvGrpSpPr>
          <p:cNvPr id="2" name="Group 158"/>
          <p:cNvGrpSpPr>
            <a:grpSpLocks/>
          </p:cNvGrpSpPr>
          <p:nvPr/>
        </p:nvGrpSpPr>
        <p:grpSpPr bwMode="auto">
          <a:xfrm>
            <a:off x="310092" y="1006476"/>
            <a:ext cx="7609416" cy="5791200"/>
            <a:chOff x="149" y="672"/>
            <a:chExt cx="3595" cy="3648"/>
          </a:xfrm>
        </p:grpSpPr>
        <p:sp>
          <p:nvSpPr>
            <p:cNvPr id="38" name="Line 60"/>
            <p:cNvSpPr>
              <a:spLocks noChangeShapeType="1"/>
            </p:cNvSpPr>
            <p:nvPr userDrawn="1"/>
          </p:nvSpPr>
          <p:spPr bwMode="auto">
            <a:xfrm rot="-5400000">
              <a:off x="-1674" y="2495"/>
              <a:ext cx="3648"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grpSp>
          <p:nvGrpSpPr>
            <p:cNvPr id="3" name="Group 157"/>
            <p:cNvGrpSpPr>
              <a:grpSpLocks/>
            </p:cNvGrpSpPr>
            <p:nvPr userDrawn="1"/>
          </p:nvGrpSpPr>
          <p:grpSpPr bwMode="auto">
            <a:xfrm>
              <a:off x="270" y="670"/>
              <a:ext cx="3474" cy="3653"/>
              <a:chOff x="270" y="718"/>
              <a:chExt cx="3474" cy="3602"/>
            </a:xfrm>
          </p:grpSpPr>
          <p:sp>
            <p:nvSpPr>
              <p:cNvPr id="40" name="Line 39"/>
              <p:cNvSpPr>
                <a:spLocks noChangeShapeType="1"/>
              </p:cNvSpPr>
              <p:nvPr userDrawn="1"/>
            </p:nvSpPr>
            <p:spPr bwMode="auto">
              <a:xfrm rot="-5400000">
                <a:off x="2814" y="1080"/>
                <a:ext cx="72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1" name="Line 41"/>
              <p:cNvSpPr>
                <a:spLocks noChangeShapeType="1"/>
              </p:cNvSpPr>
              <p:nvPr userDrawn="1"/>
            </p:nvSpPr>
            <p:spPr bwMode="auto">
              <a:xfrm rot="-5400000">
                <a:off x="2507" y="1102"/>
                <a:ext cx="767"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2" name="Line 42"/>
              <p:cNvSpPr>
                <a:spLocks noChangeShapeType="1"/>
              </p:cNvSpPr>
              <p:nvPr userDrawn="1"/>
            </p:nvSpPr>
            <p:spPr bwMode="auto">
              <a:xfrm rot="-5400000">
                <a:off x="2647" y="1104"/>
                <a:ext cx="768"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3" name="Line 49"/>
              <p:cNvSpPr>
                <a:spLocks noChangeShapeType="1"/>
              </p:cNvSpPr>
              <p:nvPr userDrawn="1"/>
            </p:nvSpPr>
            <p:spPr bwMode="auto">
              <a:xfrm rot="-5400000">
                <a:off x="-392"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4" name="Line 50"/>
              <p:cNvSpPr>
                <a:spLocks noChangeShapeType="1"/>
              </p:cNvSpPr>
              <p:nvPr userDrawn="1"/>
            </p:nvSpPr>
            <p:spPr bwMode="auto">
              <a:xfrm rot="-5400000">
                <a:off x="-250"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5" name="Line 51"/>
              <p:cNvSpPr>
                <a:spLocks noChangeShapeType="1"/>
              </p:cNvSpPr>
              <p:nvPr userDrawn="1"/>
            </p:nvSpPr>
            <p:spPr bwMode="auto">
              <a:xfrm rot="-5400000">
                <a:off x="-108"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6" name="Line 52"/>
              <p:cNvSpPr>
                <a:spLocks noChangeShapeType="1"/>
              </p:cNvSpPr>
              <p:nvPr userDrawn="1"/>
            </p:nvSpPr>
            <p:spPr bwMode="auto">
              <a:xfrm rot="-5400000">
                <a:off x="-536"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7" name="Line 53"/>
              <p:cNvSpPr>
                <a:spLocks noChangeShapeType="1"/>
              </p:cNvSpPr>
              <p:nvPr userDrawn="1"/>
            </p:nvSpPr>
            <p:spPr bwMode="auto">
              <a:xfrm rot="-5400000">
                <a:off x="-968"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8" name="Line 54"/>
              <p:cNvSpPr>
                <a:spLocks noChangeShapeType="1"/>
              </p:cNvSpPr>
              <p:nvPr userDrawn="1"/>
            </p:nvSpPr>
            <p:spPr bwMode="auto">
              <a:xfrm rot="-5400000">
                <a:off x="-822"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9" name="Line 55"/>
              <p:cNvSpPr>
                <a:spLocks noChangeShapeType="1"/>
              </p:cNvSpPr>
              <p:nvPr userDrawn="1"/>
            </p:nvSpPr>
            <p:spPr bwMode="auto">
              <a:xfrm rot="-5400000">
                <a:off x="-680"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0" name="Line 56"/>
              <p:cNvSpPr>
                <a:spLocks noChangeShapeType="1"/>
              </p:cNvSpPr>
              <p:nvPr userDrawn="1"/>
            </p:nvSpPr>
            <p:spPr bwMode="auto">
              <a:xfrm rot="-5400000">
                <a:off x="-1114"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1" name="Line 57"/>
              <p:cNvSpPr>
                <a:spLocks noChangeShapeType="1"/>
              </p:cNvSpPr>
              <p:nvPr userDrawn="1"/>
            </p:nvSpPr>
            <p:spPr bwMode="auto">
              <a:xfrm rot="-5400000">
                <a:off x="-1542"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2" name="Line 58"/>
              <p:cNvSpPr>
                <a:spLocks noChangeShapeType="1"/>
              </p:cNvSpPr>
              <p:nvPr userDrawn="1"/>
            </p:nvSpPr>
            <p:spPr bwMode="auto">
              <a:xfrm rot="-5400000">
                <a:off x="-1400"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3" name="Line 59"/>
              <p:cNvSpPr>
                <a:spLocks noChangeShapeType="1"/>
              </p:cNvSpPr>
              <p:nvPr userDrawn="1"/>
            </p:nvSpPr>
            <p:spPr bwMode="auto">
              <a:xfrm rot="-5400000">
                <a:off x="-1258"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4" name="Line 112"/>
              <p:cNvSpPr>
                <a:spLocks noChangeShapeType="1"/>
              </p:cNvSpPr>
              <p:nvPr userDrawn="1"/>
            </p:nvSpPr>
            <p:spPr bwMode="auto">
              <a:xfrm rot="-5400000">
                <a:off x="2334" y="1128"/>
                <a:ext cx="816"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5" name="Line 114"/>
              <p:cNvSpPr>
                <a:spLocks noChangeShapeType="1"/>
              </p:cNvSpPr>
              <p:nvPr userDrawn="1"/>
            </p:nvSpPr>
            <p:spPr bwMode="auto">
              <a:xfrm rot="-5400000">
                <a:off x="2137" y="1176"/>
                <a:ext cx="912"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6" name="Line 115"/>
              <p:cNvSpPr>
                <a:spLocks noChangeShapeType="1"/>
              </p:cNvSpPr>
              <p:nvPr userDrawn="1"/>
            </p:nvSpPr>
            <p:spPr bwMode="auto">
              <a:xfrm rot="-5400000">
                <a:off x="1921" y="1248"/>
                <a:ext cx="1056"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7" name="Line 116"/>
              <p:cNvSpPr>
                <a:spLocks noChangeShapeType="1"/>
              </p:cNvSpPr>
              <p:nvPr userDrawn="1"/>
            </p:nvSpPr>
            <p:spPr bwMode="auto">
              <a:xfrm rot="-5400000">
                <a:off x="1729" y="1296"/>
                <a:ext cx="1152"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8" name="Line 117"/>
              <p:cNvSpPr>
                <a:spLocks noChangeShapeType="1"/>
              </p:cNvSpPr>
              <p:nvPr userDrawn="1"/>
            </p:nvSpPr>
            <p:spPr bwMode="auto">
              <a:xfrm rot="-5400000">
                <a:off x="1489" y="1392"/>
                <a:ext cx="1344"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9" name="Line 118"/>
              <p:cNvSpPr>
                <a:spLocks noChangeShapeType="1"/>
              </p:cNvSpPr>
              <p:nvPr userDrawn="1"/>
            </p:nvSpPr>
            <p:spPr bwMode="auto">
              <a:xfrm rot="-5400000">
                <a:off x="1297" y="1440"/>
                <a:ext cx="144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60" name="Line 119"/>
              <p:cNvSpPr>
                <a:spLocks noChangeShapeType="1"/>
              </p:cNvSpPr>
              <p:nvPr userDrawn="1"/>
            </p:nvSpPr>
            <p:spPr bwMode="auto">
              <a:xfrm rot="-5400000">
                <a:off x="1081" y="1512"/>
                <a:ext cx="1584"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61" name="Line 120"/>
              <p:cNvSpPr>
                <a:spLocks noChangeShapeType="1"/>
              </p:cNvSpPr>
              <p:nvPr userDrawn="1"/>
            </p:nvSpPr>
            <p:spPr bwMode="auto">
              <a:xfrm rot="-5400000">
                <a:off x="3192" y="984"/>
                <a:ext cx="53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62" name="Line 122"/>
              <p:cNvSpPr>
                <a:spLocks noChangeShapeType="1"/>
              </p:cNvSpPr>
              <p:nvPr userDrawn="1"/>
            </p:nvSpPr>
            <p:spPr bwMode="auto">
              <a:xfrm rot="-5400000">
                <a:off x="2977" y="1056"/>
                <a:ext cx="672"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63" name="Line 153"/>
              <p:cNvSpPr>
                <a:spLocks noChangeShapeType="1"/>
              </p:cNvSpPr>
              <p:nvPr userDrawn="1"/>
            </p:nvSpPr>
            <p:spPr bwMode="auto">
              <a:xfrm rot="-5400000">
                <a:off x="3408" y="912"/>
                <a:ext cx="384"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64" name="Line 156"/>
              <p:cNvSpPr>
                <a:spLocks noChangeShapeType="1"/>
              </p:cNvSpPr>
              <p:nvPr userDrawn="1"/>
            </p:nvSpPr>
            <p:spPr bwMode="auto">
              <a:xfrm rot="-5400000">
                <a:off x="3624" y="840"/>
                <a:ext cx="24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grpSp>
      </p:grpSp>
      <p:sp>
        <p:nvSpPr>
          <p:cNvPr id="65" name="Line 180"/>
          <p:cNvSpPr>
            <a:spLocks noChangeShapeType="1"/>
          </p:cNvSpPr>
          <p:nvPr/>
        </p:nvSpPr>
        <p:spPr bwMode="auto">
          <a:xfrm>
            <a:off x="0" y="1139825"/>
            <a:ext cx="82296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8268" name="Rectangle 76"/>
          <p:cNvSpPr>
            <a:spLocks noGrp="1" noChangeArrowheads="1"/>
          </p:cNvSpPr>
          <p:nvPr>
            <p:ph type="ctrTitle"/>
          </p:nvPr>
        </p:nvSpPr>
        <p:spPr>
          <a:xfrm>
            <a:off x="611717" y="1728788"/>
            <a:ext cx="10930467" cy="1090612"/>
          </a:xfrm>
          <a:effectLst>
            <a:outerShdw blurRad="63500" dist="17961" dir="2700000" algn="ctr" rotWithShape="0">
              <a:schemeClr val="tx1">
                <a:alpha val="74998"/>
              </a:schemeClr>
            </a:outerShdw>
          </a:effectLst>
        </p:spPr>
        <p:txBody>
          <a:bodyPr/>
          <a:lstStyle>
            <a:lvl1pPr>
              <a:defRPr sz="3600"/>
            </a:lvl1pPr>
          </a:lstStyle>
          <a:p>
            <a:r>
              <a:rPr lang="en-US"/>
              <a:t>Click to edit Master title style</a:t>
            </a:r>
            <a:endParaRPr lang="en-US" dirty="0"/>
          </a:p>
        </p:txBody>
      </p:sp>
      <p:sp>
        <p:nvSpPr>
          <p:cNvPr id="8381" name="Rectangle 189"/>
          <p:cNvSpPr>
            <a:spLocks noGrp="1" noChangeArrowheads="1"/>
          </p:cNvSpPr>
          <p:nvPr>
            <p:ph type="subTitle" sz="quarter" idx="1" hasCustomPrompt="1"/>
          </p:nvPr>
        </p:nvSpPr>
        <p:spPr>
          <a:xfrm>
            <a:off x="978959" y="5556253"/>
            <a:ext cx="8128000" cy="506408"/>
          </a:xfrm>
          <a:effectLst>
            <a:outerShdw blurRad="63500" dist="17961" dir="2700000" algn="ctr" rotWithShape="0">
              <a:schemeClr val="tx1">
                <a:alpha val="74998"/>
              </a:schemeClr>
            </a:outerShdw>
          </a:effectLst>
        </p:spPr>
        <p:txBody>
          <a:bodyPr/>
          <a:lstStyle>
            <a:lvl1pPr marL="0" indent="0">
              <a:buFontTx/>
              <a:buNone/>
              <a:defRPr b="1">
                <a:solidFill>
                  <a:schemeClr val="bg1"/>
                </a:solidFill>
                <a:latin typeface="Helvetica" pitchFamily="-112" charset="0"/>
              </a:defRPr>
            </a:lvl1pPr>
          </a:lstStyle>
          <a:p>
            <a:r>
              <a:rPr lang="en-US" dirty="0"/>
              <a:t>Expanding the Boundaries of Space Medicine and </a:t>
            </a:r>
            <a:r>
              <a:rPr lang="en-US" dirty="0" err="1"/>
              <a:t>Technolog</a:t>
            </a:r>
            <a:endParaRPr lang="en-US" dirty="0"/>
          </a:p>
        </p:txBody>
      </p:sp>
      <p:pic>
        <p:nvPicPr>
          <p:cNvPr id="68" name="Picture 67" descr="NASA insignia RGB">
            <a:extLst>
              <a:ext uri="{FF2B5EF4-FFF2-40B4-BE49-F238E27FC236}">
                <a16:creationId xmlns:a16="http://schemas.microsoft.com/office/drawing/2014/main" id="{608C338A-E8D4-42E0-8560-3A87E362BCA1}"/>
              </a:ext>
            </a:extLst>
          </p:cNvPr>
          <p:cNvPicPr>
            <a:picLocks noChangeArrowheads="1"/>
          </p:cNvPicPr>
          <p:nvPr userDrawn="1"/>
        </p:nvPicPr>
        <p:blipFill>
          <a:blip r:embed="rId3" cstate="print"/>
          <a:srcRect/>
          <a:stretch>
            <a:fillRect/>
          </a:stretch>
        </p:blipFill>
        <p:spPr bwMode="auto">
          <a:xfrm>
            <a:off x="11018982" y="137618"/>
            <a:ext cx="978285" cy="767545"/>
          </a:xfrm>
          <a:prstGeom prst="rect">
            <a:avLst/>
          </a:prstGeom>
          <a:noFill/>
          <a:ln w="9525">
            <a:noFill/>
            <a:miter lim="800000"/>
            <a:headEnd/>
            <a:tailEnd/>
          </a:ln>
        </p:spPr>
      </p:pic>
      <p:pic>
        <p:nvPicPr>
          <p:cNvPr id="66" name="Picture 65"/>
          <p:cNvPicPr>
            <a:picLocks noChangeAspect="1"/>
          </p:cNvPicPr>
          <p:nvPr userDrawn="1"/>
        </p:nvPicPr>
        <p:blipFill rotWithShape="1">
          <a:blip r:embed="rId4" cstate="print">
            <a:extLst>
              <a:ext uri="{28A0092B-C50C-407E-A947-70E740481C1C}">
                <a14:useLocalDpi xmlns:a14="http://schemas.microsoft.com/office/drawing/2010/main" val="0"/>
              </a:ext>
            </a:extLst>
          </a:blip>
          <a:srcRect t="19930" b="31790"/>
          <a:stretch/>
        </p:blipFill>
        <p:spPr>
          <a:xfrm>
            <a:off x="326412" y="99105"/>
            <a:ext cx="1857988" cy="897050"/>
          </a:xfrm>
          <a:prstGeom prst="rect">
            <a:avLst/>
          </a:prstGeom>
        </p:spPr>
      </p:pic>
    </p:spTree>
    <p:extLst>
      <p:ext uri="{BB962C8B-B14F-4D97-AF65-F5344CB8AC3E}">
        <p14:creationId xmlns:p14="http://schemas.microsoft.com/office/powerpoint/2010/main" val="1055867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5" name="Date Placeholder 9"/>
          <p:cNvSpPr>
            <a:spLocks noGrp="1"/>
          </p:cNvSpPr>
          <p:nvPr>
            <p:ph type="dt" sz="half" idx="2"/>
          </p:nvPr>
        </p:nvSpPr>
        <p:spPr>
          <a:xfrm>
            <a:off x="67733" y="6454780"/>
            <a:ext cx="2844800" cy="365125"/>
          </a:xfrm>
          <a:prstGeom prst="rect">
            <a:avLst/>
          </a:prstGeom>
        </p:spPr>
        <p:txBody>
          <a:bodyPr vert="horz" lIns="91440" tIns="45720" rIns="91440" bIns="45720" rtlCol="0" anchor="ctr"/>
          <a:lstStyle>
            <a:lvl1pPr algn="l">
              <a:defRPr sz="1200">
                <a:solidFill>
                  <a:srgbClr val="FFFFFF"/>
                </a:solidFill>
              </a:defRPr>
            </a:lvl1pPr>
          </a:lstStyle>
          <a:p>
            <a:endParaRPr lang="en-US" dirty="0"/>
          </a:p>
        </p:txBody>
      </p:sp>
      <p:sp>
        <p:nvSpPr>
          <p:cNvPr id="6"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bg1"/>
                </a:solidFill>
              </a:defRPr>
            </a:lvl1pPr>
          </a:lstStyle>
          <a:p>
            <a:fld id="{24254312-A63A-4985-AC68-7A0A6205A89D}" type="slidenum">
              <a:rPr lang="en-US" smtClean="0"/>
              <a:pPr/>
              <a:t>‹#›</a:t>
            </a:fld>
            <a:endParaRPr lang="en-US" sz="1000" dirty="0">
              <a:latin typeface="Times New Roman" pitchFamily="1" charset="0"/>
            </a:endParaRPr>
          </a:p>
        </p:txBody>
      </p:sp>
    </p:spTree>
    <p:extLst>
      <p:ext uri="{BB962C8B-B14F-4D97-AF65-F5344CB8AC3E}">
        <p14:creationId xmlns:p14="http://schemas.microsoft.com/office/powerpoint/2010/main" val="432854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2717" y="939800"/>
            <a:ext cx="2664883" cy="5156200"/>
          </a:xfr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11717" y="939800"/>
            <a:ext cx="7797800" cy="515620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5" name="Date Placeholder 9"/>
          <p:cNvSpPr>
            <a:spLocks noGrp="1"/>
          </p:cNvSpPr>
          <p:nvPr>
            <p:ph type="dt" sz="half" idx="2"/>
          </p:nvPr>
        </p:nvSpPr>
        <p:spPr>
          <a:xfrm>
            <a:off x="67733" y="6454780"/>
            <a:ext cx="2844800" cy="365125"/>
          </a:xfrm>
          <a:prstGeom prst="rect">
            <a:avLst/>
          </a:prstGeom>
        </p:spPr>
        <p:txBody>
          <a:bodyPr vert="horz" lIns="91440" tIns="45720" rIns="91440" bIns="45720" rtlCol="0" anchor="ctr"/>
          <a:lstStyle>
            <a:lvl1pPr algn="l">
              <a:defRPr sz="1200">
                <a:solidFill>
                  <a:srgbClr val="FFFFFF"/>
                </a:solidFill>
              </a:defRPr>
            </a:lvl1pPr>
          </a:lstStyle>
          <a:p>
            <a:endParaRPr lang="en-US" dirty="0"/>
          </a:p>
        </p:txBody>
      </p:sp>
      <p:sp>
        <p:nvSpPr>
          <p:cNvPr id="6"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bg1"/>
                </a:solidFill>
              </a:defRPr>
            </a:lvl1pPr>
          </a:lstStyle>
          <a:p>
            <a:fld id="{25C164D4-12EE-4DD3-9BD3-9E0CF0397981}" type="slidenum">
              <a:rPr lang="en-US" smtClean="0"/>
              <a:pPr/>
              <a:t>‹#›</a:t>
            </a:fld>
            <a:endParaRPr lang="en-US" sz="1000" dirty="0">
              <a:latin typeface="Times New Roman" pitchFamily="1" charset="0"/>
            </a:endParaRPr>
          </a:p>
        </p:txBody>
      </p:sp>
    </p:spTree>
    <p:extLst>
      <p:ext uri="{BB962C8B-B14F-4D97-AF65-F5344CB8AC3E}">
        <p14:creationId xmlns:p14="http://schemas.microsoft.com/office/powerpoint/2010/main" val="3453468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and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1219200"/>
            <a:ext cx="508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219200"/>
            <a:ext cx="50800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733800"/>
            <a:ext cx="50800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8"/>
          <p:cNvSpPr>
            <a:spLocks noGrp="1"/>
          </p:cNvSpPr>
          <p:nvPr>
            <p:ph type="ftr" sz="quarter" idx="10"/>
          </p:nvPr>
        </p:nvSpPr>
        <p:spPr>
          <a:xfrm>
            <a:off x="2997201" y="6445255"/>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7" name="Date Placeholder 9"/>
          <p:cNvSpPr>
            <a:spLocks noGrp="1"/>
          </p:cNvSpPr>
          <p:nvPr>
            <p:ph type="dt" sz="half" idx="11"/>
          </p:nvPr>
        </p:nvSpPr>
        <p:spPr>
          <a:xfrm>
            <a:off x="67733" y="6454780"/>
            <a:ext cx="2844800" cy="365125"/>
          </a:xfrm>
          <a:prstGeom prst="rect">
            <a:avLst/>
          </a:prstGeom>
        </p:spPr>
        <p:txBody>
          <a:bodyPr vert="horz" lIns="91440" tIns="45720" rIns="91440" bIns="45720" rtlCol="0" anchor="ctr"/>
          <a:lstStyle>
            <a:lvl1pPr algn="l">
              <a:defRPr sz="1200">
                <a:solidFill>
                  <a:srgbClr val="FFFFFF"/>
                </a:solidFill>
              </a:defRPr>
            </a:lvl1pPr>
          </a:lstStyle>
          <a:p>
            <a:endParaRPr lang="en-US" dirty="0"/>
          </a:p>
        </p:txBody>
      </p:sp>
      <p:sp>
        <p:nvSpPr>
          <p:cNvPr id="8"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bg1"/>
                </a:solidFill>
              </a:defRPr>
            </a:lvl1pPr>
          </a:lstStyle>
          <a:p>
            <a:fld id="{6BE9692B-6899-41C0-B3E9-4952193339A3}" type="slidenum">
              <a:rPr lang="en-US" smtClean="0"/>
              <a:pPr/>
              <a:t>‹#›</a:t>
            </a:fld>
            <a:endParaRPr lang="en-US" sz="1000" dirty="0">
              <a:latin typeface="Times New Roman" pitchFamily="1" charset="0"/>
            </a:endParaRPr>
          </a:p>
        </p:txBody>
      </p:sp>
      <p:sp>
        <p:nvSpPr>
          <p:cNvPr id="9" name="Title 1"/>
          <p:cNvSpPr>
            <a:spLocks noGrp="1"/>
          </p:cNvSpPr>
          <p:nvPr>
            <p:ph type="title"/>
          </p:nvPr>
        </p:nvSpPr>
        <p:spPr>
          <a:xfrm>
            <a:off x="1049868" y="152400"/>
            <a:ext cx="9618133" cy="609600"/>
          </a:xfrm>
        </p:spPr>
        <p:txBody>
          <a:bodyPr/>
          <a:lstStyle/>
          <a:p>
            <a:r>
              <a:rPr lang="en-US"/>
              <a:t>Click to edit Master title style</a:t>
            </a:r>
          </a:p>
        </p:txBody>
      </p:sp>
    </p:spTree>
    <p:extLst>
      <p:ext uri="{BB962C8B-B14F-4D97-AF65-F5344CB8AC3E}">
        <p14:creationId xmlns:p14="http://schemas.microsoft.com/office/powerpoint/2010/main" val="964034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14400" y="1219200"/>
            <a:ext cx="10363200" cy="4876800"/>
          </a:xfrm>
        </p:spPr>
        <p:txBody>
          <a:bodyPr/>
          <a:lstStyle/>
          <a:p>
            <a:pPr lvl="0"/>
            <a:r>
              <a:rPr lang="en-US" noProof="0"/>
              <a:t>Click icon to add table</a:t>
            </a:r>
            <a:endParaRPr lang="en-US" noProof="0" dirty="0"/>
          </a:p>
        </p:txBody>
      </p:sp>
      <p:sp>
        <p:nvSpPr>
          <p:cNvPr id="4"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5" name="Date Placeholder 9"/>
          <p:cNvSpPr>
            <a:spLocks noGrp="1"/>
          </p:cNvSpPr>
          <p:nvPr>
            <p:ph type="dt" sz="half" idx="2"/>
          </p:nvPr>
        </p:nvSpPr>
        <p:spPr>
          <a:xfrm>
            <a:off x="67733" y="6454780"/>
            <a:ext cx="2844800" cy="365125"/>
          </a:xfrm>
          <a:prstGeom prst="rect">
            <a:avLst/>
          </a:prstGeom>
        </p:spPr>
        <p:txBody>
          <a:bodyPr vert="horz" lIns="91440" tIns="45720" rIns="91440" bIns="45720" rtlCol="0" anchor="ctr"/>
          <a:lstStyle>
            <a:lvl1pPr algn="l">
              <a:defRPr sz="1200">
                <a:solidFill>
                  <a:srgbClr val="FFFFFF"/>
                </a:solidFill>
              </a:defRPr>
            </a:lvl1pPr>
          </a:lstStyle>
          <a:p>
            <a:endParaRPr lang="en-US" dirty="0"/>
          </a:p>
        </p:txBody>
      </p:sp>
      <p:sp>
        <p:nvSpPr>
          <p:cNvPr id="6"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bg1"/>
                </a:solidFill>
              </a:defRPr>
            </a:lvl1pPr>
          </a:lstStyle>
          <a:p>
            <a:fld id="{6BE9692B-6899-41C0-B3E9-4952193339A3}" type="slidenum">
              <a:rPr lang="en-US" smtClean="0"/>
              <a:pPr/>
              <a:t>‹#›</a:t>
            </a:fld>
            <a:endParaRPr lang="en-US" sz="1000" dirty="0">
              <a:latin typeface="Times New Roman" pitchFamily="1" charset="0"/>
            </a:endParaRPr>
          </a:p>
        </p:txBody>
      </p:sp>
      <p:sp>
        <p:nvSpPr>
          <p:cNvPr id="7" name="Title 1"/>
          <p:cNvSpPr>
            <a:spLocks noGrp="1"/>
          </p:cNvSpPr>
          <p:nvPr>
            <p:ph type="title"/>
          </p:nvPr>
        </p:nvSpPr>
        <p:spPr>
          <a:xfrm>
            <a:off x="1049868" y="152400"/>
            <a:ext cx="9618133" cy="609600"/>
          </a:xfrm>
        </p:spPr>
        <p:txBody>
          <a:bodyPr/>
          <a:lstStyle/>
          <a:p>
            <a:r>
              <a:rPr lang="en-US"/>
              <a:t>Click to edit Master title style</a:t>
            </a:r>
          </a:p>
        </p:txBody>
      </p:sp>
    </p:spTree>
    <p:extLst>
      <p:ext uri="{BB962C8B-B14F-4D97-AF65-F5344CB8AC3E}">
        <p14:creationId xmlns:p14="http://schemas.microsoft.com/office/powerpoint/2010/main" val="2801333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378" y="152400"/>
            <a:ext cx="10366625" cy="609600"/>
          </a:xfrm>
          <a:noFill/>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5" name="Date Placeholder 9"/>
          <p:cNvSpPr>
            <a:spLocks noGrp="1"/>
          </p:cNvSpPr>
          <p:nvPr>
            <p:ph type="dt" sz="half" idx="2"/>
          </p:nvPr>
        </p:nvSpPr>
        <p:spPr>
          <a:xfrm>
            <a:off x="67733" y="6454780"/>
            <a:ext cx="28448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6"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tx1"/>
                </a:solidFill>
                <a:latin typeface="+mn-lt"/>
              </a:defRPr>
            </a:lvl1pPr>
          </a:lstStyle>
          <a:p>
            <a:fld id="{60E58D69-6F75-46EC-B381-A34C4F305958}" type="slidenum">
              <a:rPr lang="en-US" smtClean="0"/>
              <a:pPr/>
              <a:t>‹#›</a:t>
            </a:fld>
            <a:endParaRPr lang="en-US" sz="1000" dirty="0"/>
          </a:p>
        </p:txBody>
      </p:sp>
    </p:spTree>
    <p:extLst>
      <p:ext uri="{BB962C8B-B14F-4D97-AF65-F5344CB8AC3E}">
        <p14:creationId xmlns:p14="http://schemas.microsoft.com/office/powerpoint/2010/main" val="2826122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3600" y="2590805"/>
            <a:ext cx="10363200" cy="1362075"/>
          </a:xfrm>
        </p:spPr>
        <p:txBody>
          <a:bodyPr anchor="b"/>
          <a:lstStyle>
            <a:lvl1pPr algn="l">
              <a:defRPr sz="4000" b="1" cap="all">
                <a:solidFill>
                  <a:srgbClr val="0000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863600" y="4214818"/>
            <a:ext cx="10363200" cy="1500187"/>
          </a:xfrm>
        </p:spPr>
        <p:txBody>
          <a:bodyPr anchor="t"/>
          <a:lstStyle>
            <a:lvl1pPr marL="0" indent="0">
              <a:buNone/>
              <a:defRPr sz="200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5" name="Date Placeholder 9"/>
          <p:cNvSpPr>
            <a:spLocks noGrp="1"/>
          </p:cNvSpPr>
          <p:nvPr>
            <p:ph type="dt" sz="half" idx="2"/>
          </p:nvPr>
        </p:nvSpPr>
        <p:spPr>
          <a:xfrm>
            <a:off x="67733" y="6454780"/>
            <a:ext cx="28448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6"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tx1"/>
                </a:solidFill>
              </a:defRPr>
            </a:lvl1pPr>
          </a:lstStyle>
          <a:p>
            <a:fld id="{7F6290EF-6B7A-4CC3-93EE-77532C7427BA}" type="slidenum">
              <a:rPr lang="en-US" smtClean="0"/>
              <a:pPr/>
              <a:t>‹#›</a:t>
            </a:fld>
            <a:endParaRPr lang="en-US" sz="1000" dirty="0">
              <a:latin typeface="Times New Roman" pitchFamily="1" charset="0"/>
            </a:endParaRPr>
          </a:p>
        </p:txBody>
      </p:sp>
    </p:spTree>
    <p:extLst>
      <p:ext uri="{BB962C8B-B14F-4D97-AF65-F5344CB8AC3E}">
        <p14:creationId xmlns:p14="http://schemas.microsoft.com/office/powerpoint/2010/main" val="4119104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19200"/>
            <a:ext cx="508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19200"/>
            <a:ext cx="508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Date Placeholder 9"/>
          <p:cNvSpPr>
            <a:spLocks noGrp="1"/>
          </p:cNvSpPr>
          <p:nvPr>
            <p:ph type="dt" sz="half" idx="10"/>
          </p:nvPr>
        </p:nvSpPr>
        <p:spPr>
          <a:xfrm>
            <a:off x="67733" y="6454780"/>
            <a:ext cx="28448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7"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tx1"/>
                </a:solidFill>
                <a:latin typeface="+mn-lt"/>
              </a:defRPr>
            </a:lvl1pPr>
          </a:lstStyle>
          <a:p>
            <a:fld id="{D69C1F80-93C5-4DEC-9FB2-B3D806245515}" type="slidenum">
              <a:rPr lang="en-US" smtClean="0"/>
              <a:pPr/>
              <a:t>‹#›</a:t>
            </a:fld>
            <a:endParaRPr lang="en-US" sz="1000" dirty="0"/>
          </a:p>
        </p:txBody>
      </p:sp>
    </p:spTree>
    <p:extLst>
      <p:ext uri="{BB962C8B-B14F-4D97-AF65-F5344CB8AC3E}">
        <p14:creationId xmlns:p14="http://schemas.microsoft.com/office/powerpoint/2010/main" val="1585011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0017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641479"/>
            <a:ext cx="5386917" cy="4530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70" y="10017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1641479"/>
            <a:ext cx="5389033" cy="4530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8"/>
          <p:cNvSpPr>
            <a:spLocks noGrp="1"/>
          </p:cNvSpPr>
          <p:nvPr>
            <p:ph type="ftr" sz="quarter" idx="10"/>
          </p:nvPr>
        </p:nvSpPr>
        <p:spPr>
          <a:xfrm>
            <a:off x="2997201" y="6445255"/>
            <a:ext cx="8314267"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Date Placeholder 9"/>
          <p:cNvSpPr>
            <a:spLocks noGrp="1"/>
          </p:cNvSpPr>
          <p:nvPr>
            <p:ph type="dt" sz="half" idx="11"/>
          </p:nvPr>
        </p:nvSpPr>
        <p:spPr>
          <a:xfrm>
            <a:off x="67733" y="6454780"/>
            <a:ext cx="28448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9" name="Slide Number Placeholder 10"/>
          <p:cNvSpPr>
            <a:spLocks noGrp="1"/>
          </p:cNvSpPr>
          <p:nvPr>
            <p:ph type="sldNum" sz="quarter" idx="12"/>
          </p:nvPr>
        </p:nvSpPr>
        <p:spPr>
          <a:xfrm>
            <a:off x="11379201" y="6454780"/>
            <a:ext cx="745067" cy="365125"/>
          </a:xfrm>
          <a:prstGeom prst="rect">
            <a:avLst/>
          </a:prstGeom>
        </p:spPr>
        <p:txBody>
          <a:bodyPr vert="horz" lIns="91440" tIns="45720" rIns="91440" bIns="45720" rtlCol="0" anchor="ctr"/>
          <a:lstStyle>
            <a:lvl1pPr algn="r">
              <a:defRPr sz="1200">
                <a:solidFill>
                  <a:schemeClr val="tx1"/>
                </a:solidFill>
              </a:defRPr>
            </a:lvl1pPr>
          </a:lstStyle>
          <a:p>
            <a:fld id="{98A70AA8-900F-4D4B-A735-22E1C3C5EB1F}" type="slidenum">
              <a:rPr lang="en-US" smtClean="0"/>
              <a:pPr/>
              <a:t>‹#›</a:t>
            </a:fld>
            <a:endParaRPr lang="en-US" sz="1000" dirty="0">
              <a:latin typeface="Times New Roman" pitchFamily="1" charset="0"/>
            </a:endParaRPr>
          </a:p>
        </p:txBody>
      </p:sp>
      <p:sp>
        <p:nvSpPr>
          <p:cNvPr id="10" name="Title 1"/>
          <p:cNvSpPr>
            <a:spLocks noGrp="1"/>
          </p:cNvSpPr>
          <p:nvPr>
            <p:ph type="title"/>
          </p:nvPr>
        </p:nvSpPr>
        <p:spPr>
          <a:xfrm>
            <a:off x="1049868" y="152400"/>
            <a:ext cx="9618133" cy="609600"/>
          </a:xfrm>
        </p:spPr>
        <p:txBody>
          <a:bodyPr/>
          <a:lstStyle/>
          <a:p>
            <a:r>
              <a:rPr lang="en-US"/>
              <a:t>Click to edit Master title style</a:t>
            </a:r>
          </a:p>
        </p:txBody>
      </p:sp>
    </p:spTree>
    <p:extLst>
      <p:ext uri="{BB962C8B-B14F-4D97-AF65-F5344CB8AC3E}">
        <p14:creationId xmlns:p14="http://schemas.microsoft.com/office/powerpoint/2010/main" val="4000754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472" y="152400"/>
            <a:ext cx="10325528" cy="609600"/>
          </a:xfrm>
        </p:spPr>
        <p:txBody>
          <a:bodyPr/>
          <a:lstStyle/>
          <a:p>
            <a:r>
              <a:rPr lang="en-US"/>
              <a:t>Click to edit Master title style</a:t>
            </a:r>
            <a:endParaRPr lang="en-US" dirty="0"/>
          </a:p>
        </p:txBody>
      </p:sp>
      <p:sp>
        <p:nvSpPr>
          <p:cNvPr id="3"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4" name="Date Placeholder 9"/>
          <p:cNvSpPr>
            <a:spLocks noGrp="1"/>
          </p:cNvSpPr>
          <p:nvPr>
            <p:ph type="dt" sz="half" idx="2"/>
          </p:nvPr>
        </p:nvSpPr>
        <p:spPr>
          <a:xfrm>
            <a:off x="67733" y="6454780"/>
            <a:ext cx="28448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5"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tx1"/>
                </a:solidFill>
              </a:defRPr>
            </a:lvl1pPr>
          </a:lstStyle>
          <a:p>
            <a:fld id="{22E67ABD-C830-42F2-84DE-889032800E76}" type="slidenum">
              <a:rPr lang="en-US" smtClean="0"/>
              <a:pPr/>
              <a:t>‹#›</a:t>
            </a:fld>
            <a:endParaRPr lang="en-US" sz="1000" dirty="0">
              <a:latin typeface="Times New Roman" pitchFamily="1" charset="0"/>
            </a:endParaRPr>
          </a:p>
        </p:txBody>
      </p:sp>
    </p:spTree>
    <p:extLst>
      <p:ext uri="{BB962C8B-B14F-4D97-AF65-F5344CB8AC3E}">
        <p14:creationId xmlns:p14="http://schemas.microsoft.com/office/powerpoint/2010/main" val="1523065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3" name="Date Placeholder 9"/>
          <p:cNvSpPr>
            <a:spLocks noGrp="1"/>
          </p:cNvSpPr>
          <p:nvPr>
            <p:ph type="dt" sz="half" idx="2"/>
          </p:nvPr>
        </p:nvSpPr>
        <p:spPr>
          <a:xfrm>
            <a:off x="67733" y="6454780"/>
            <a:ext cx="28448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4"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tx1"/>
                </a:solidFill>
              </a:defRPr>
            </a:lvl1pPr>
          </a:lstStyle>
          <a:p>
            <a:fld id="{B4CC938F-F4A8-4EF5-BCC6-E49C6988B2EB}" type="slidenum">
              <a:rPr lang="en-US" smtClean="0"/>
              <a:pPr/>
              <a:t>‹#›</a:t>
            </a:fld>
            <a:endParaRPr lang="en-US" sz="1000" dirty="0">
              <a:latin typeface="Times New Roman" pitchFamily="1" charset="0"/>
            </a:endParaRPr>
          </a:p>
        </p:txBody>
      </p:sp>
    </p:spTree>
    <p:extLst>
      <p:ext uri="{BB962C8B-B14F-4D97-AF65-F5344CB8AC3E}">
        <p14:creationId xmlns:p14="http://schemas.microsoft.com/office/powerpoint/2010/main" val="3399021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solidFill>
                  <a:srgbClr val="000000"/>
                </a:solidFill>
              </a:defRPr>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Date Placeholder 9"/>
          <p:cNvSpPr>
            <a:spLocks noGrp="1"/>
          </p:cNvSpPr>
          <p:nvPr>
            <p:ph type="dt" sz="half" idx="10"/>
          </p:nvPr>
        </p:nvSpPr>
        <p:spPr>
          <a:xfrm>
            <a:off x="67733" y="6454780"/>
            <a:ext cx="2844800" cy="365125"/>
          </a:xfrm>
          <a:prstGeom prst="rect">
            <a:avLst/>
          </a:prstGeom>
        </p:spPr>
        <p:txBody>
          <a:bodyPr vert="horz" lIns="91440" tIns="45720" rIns="91440" bIns="45720" rtlCol="0" anchor="ctr"/>
          <a:lstStyle>
            <a:lvl1pPr algn="l">
              <a:defRPr sz="1200">
                <a:solidFill>
                  <a:srgbClr val="FFFFFF"/>
                </a:solidFill>
              </a:defRPr>
            </a:lvl1pPr>
          </a:lstStyle>
          <a:p>
            <a:endParaRPr lang="en-US" dirty="0"/>
          </a:p>
        </p:txBody>
      </p:sp>
      <p:sp>
        <p:nvSpPr>
          <p:cNvPr id="7"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rgbClr val="FFFFFF"/>
                </a:solidFill>
              </a:defRPr>
            </a:lvl1pPr>
          </a:lstStyle>
          <a:p>
            <a:fld id="{0D2584DC-FB79-4EC8-B101-F631349954DA}" type="slidenum">
              <a:rPr lang="en-US" smtClean="0"/>
              <a:pPr/>
              <a:t>‹#›</a:t>
            </a:fld>
            <a:endParaRPr lang="en-US" sz="1000" dirty="0">
              <a:latin typeface="Times New Roman" pitchFamily="1" charset="0"/>
            </a:endParaRPr>
          </a:p>
        </p:txBody>
      </p:sp>
    </p:spTree>
    <p:extLst>
      <p:ext uri="{BB962C8B-B14F-4D97-AF65-F5344CB8AC3E}">
        <p14:creationId xmlns:p14="http://schemas.microsoft.com/office/powerpoint/2010/main" val="1744573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Date Placeholder 9"/>
          <p:cNvSpPr>
            <a:spLocks noGrp="1"/>
          </p:cNvSpPr>
          <p:nvPr>
            <p:ph type="dt" sz="half" idx="10"/>
          </p:nvPr>
        </p:nvSpPr>
        <p:spPr>
          <a:xfrm>
            <a:off x="67733" y="6454780"/>
            <a:ext cx="2844800" cy="365125"/>
          </a:xfrm>
          <a:prstGeom prst="rect">
            <a:avLst/>
          </a:prstGeom>
        </p:spPr>
        <p:txBody>
          <a:bodyPr vert="horz" lIns="91440" tIns="45720" rIns="91440" bIns="45720" rtlCol="0" anchor="ctr"/>
          <a:lstStyle>
            <a:lvl1pPr algn="l">
              <a:defRPr sz="1200">
                <a:solidFill>
                  <a:srgbClr val="FFFFFF"/>
                </a:solidFill>
              </a:defRPr>
            </a:lvl1pPr>
          </a:lstStyle>
          <a:p>
            <a:endParaRPr lang="en-US" dirty="0"/>
          </a:p>
        </p:txBody>
      </p:sp>
      <p:sp>
        <p:nvSpPr>
          <p:cNvPr id="7"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rgbClr val="FFFFFF"/>
                </a:solidFill>
              </a:defRPr>
            </a:lvl1pPr>
          </a:lstStyle>
          <a:p>
            <a:fld id="{2A7B4D72-F554-45CA-A8A3-B0D518A19DBE}" type="slidenum">
              <a:rPr lang="en-US" smtClean="0"/>
              <a:pPr/>
              <a:t>‹#›</a:t>
            </a:fld>
            <a:endParaRPr lang="en-US" sz="1000" dirty="0">
              <a:latin typeface="Times New Roman" pitchFamily="1" charset="0"/>
            </a:endParaRPr>
          </a:p>
        </p:txBody>
      </p:sp>
    </p:spTree>
    <p:extLst>
      <p:ext uri="{BB962C8B-B14F-4D97-AF65-F5344CB8AC3E}">
        <p14:creationId xmlns:p14="http://schemas.microsoft.com/office/powerpoint/2010/main" val="1499780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7" descr="top.jpg"/>
          <p:cNvPicPr>
            <a:picLocks noChangeAspect="1"/>
          </p:cNvPicPr>
          <p:nvPr/>
        </p:nvPicPr>
        <p:blipFill>
          <a:blip r:embed="rId15" cstate="print"/>
          <a:srcRect/>
          <a:stretch>
            <a:fillRect/>
          </a:stretch>
        </p:blipFill>
        <p:spPr bwMode="auto">
          <a:xfrm>
            <a:off x="0" y="-23813"/>
            <a:ext cx="12192000" cy="879476"/>
          </a:xfrm>
          <a:prstGeom prst="rect">
            <a:avLst/>
          </a:prstGeom>
          <a:noFill/>
          <a:ln w="0">
            <a:solidFill>
              <a:schemeClr val="tx1"/>
            </a:solidFill>
            <a:miter lim="800000"/>
            <a:headEnd/>
            <a:tailEnd/>
          </a:ln>
        </p:spPr>
      </p:pic>
      <p:sp>
        <p:nvSpPr>
          <p:cNvPr id="8196" name="Rectangle 3"/>
          <p:cNvSpPr>
            <a:spLocks noGrp="1" noChangeArrowheads="1"/>
          </p:cNvSpPr>
          <p:nvPr>
            <p:ph type="body" idx="1"/>
          </p:nvPr>
        </p:nvSpPr>
        <p:spPr bwMode="auto">
          <a:xfrm>
            <a:off x="914400" y="1219200"/>
            <a:ext cx="10363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7" name="Rectangle 73"/>
          <p:cNvSpPr>
            <a:spLocks noGrp="1" noChangeArrowheads="1"/>
          </p:cNvSpPr>
          <p:nvPr>
            <p:ph type="title"/>
          </p:nvPr>
        </p:nvSpPr>
        <p:spPr bwMode="auto">
          <a:xfrm>
            <a:off x="1049868" y="152400"/>
            <a:ext cx="961813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10" name="Date Placeholder 9"/>
          <p:cNvSpPr>
            <a:spLocks noGrp="1"/>
          </p:cNvSpPr>
          <p:nvPr>
            <p:ph type="dt" sz="half" idx="2"/>
          </p:nvPr>
        </p:nvSpPr>
        <p:spPr>
          <a:xfrm>
            <a:off x="67733" y="6454780"/>
            <a:ext cx="28448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11"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tx1"/>
                </a:solidFill>
              </a:defRPr>
            </a:lvl1pPr>
          </a:lstStyle>
          <a:p>
            <a:fld id="{6BE9692B-6899-41C0-B3E9-4952193339A3}" type="slidenum">
              <a:rPr lang="en-US" smtClean="0"/>
              <a:pPr/>
              <a:t>‹#›</a:t>
            </a:fld>
            <a:endParaRPr lang="en-US" sz="1000" dirty="0">
              <a:latin typeface="Times New Roman" pitchFamily="1" charset="0"/>
            </a:endParaRPr>
          </a:p>
        </p:txBody>
      </p:sp>
      <p:pic>
        <p:nvPicPr>
          <p:cNvPr id="8199" name="Picture 67" descr="NASA insignia RGB"/>
          <p:cNvPicPr>
            <a:picLocks noChangeArrowheads="1"/>
          </p:cNvPicPr>
          <p:nvPr/>
        </p:nvPicPr>
        <p:blipFill>
          <a:blip r:embed="rId16" cstate="print"/>
          <a:srcRect/>
          <a:stretch>
            <a:fillRect/>
          </a:stretch>
        </p:blipFill>
        <p:spPr bwMode="auto">
          <a:xfrm>
            <a:off x="11311467" y="137619"/>
            <a:ext cx="685800" cy="556612"/>
          </a:xfrm>
          <a:prstGeom prst="rect">
            <a:avLst/>
          </a:prstGeom>
          <a:noFill/>
          <a:ln w="9525">
            <a:noFill/>
            <a:miter lim="800000"/>
            <a:headEnd/>
            <a:tailEnd/>
          </a:ln>
        </p:spPr>
      </p:pic>
    </p:spTree>
    <p:extLst>
      <p:ext uri="{BB962C8B-B14F-4D97-AF65-F5344CB8AC3E}">
        <p14:creationId xmlns:p14="http://schemas.microsoft.com/office/powerpoint/2010/main" val="2223025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1" fontAlgn="base" hangingPunct="1">
        <a:spcBef>
          <a:spcPct val="0"/>
        </a:spcBef>
        <a:spcAft>
          <a:spcPct val="0"/>
        </a:spcAft>
        <a:defRPr sz="2400" b="1">
          <a:solidFill>
            <a:schemeClr val="bg1"/>
          </a:solidFill>
          <a:latin typeface="+mj-lt"/>
          <a:ea typeface="MS PGothic" pitchFamily="34" charset="-128"/>
          <a:cs typeface="+mj-cs"/>
        </a:defRPr>
      </a:lvl1pPr>
      <a:lvl2pPr algn="l"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2pPr>
      <a:lvl3pPr algn="l"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3pPr>
      <a:lvl4pPr algn="l"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4pPr>
      <a:lvl5pPr algn="l"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5pPr>
      <a:lvl6pPr marL="4572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6pPr>
      <a:lvl7pPr marL="9144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7pPr>
      <a:lvl8pPr marL="13716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8pPr>
      <a:lvl9pPr marL="18288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9pPr>
    </p:titleStyle>
    <p:bodyStyle>
      <a:lvl1pPr marL="225425" indent="-225425" algn="l" rtl="0" eaLnBrk="1" fontAlgn="base" hangingPunct="1">
        <a:spcBef>
          <a:spcPct val="20000"/>
        </a:spcBef>
        <a:spcAft>
          <a:spcPct val="0"/>
        </a:spcAft>
        <a:buChar char="•"/>
        <a:defRPr>
          <a:solidFill>
            <a:schemeClr val="tx1"/>
          </a:solidFill>
          <a:latin typeface="+mn-lt"/>
          <a:ea typeface="MS PGothic" pitchFamily="34" charset="-128"/>
          <a:cs typeface="+mn-cs"/>
        </a:defRPr>
      </a:lvl1pPr>
      <a:lvl2pPr marL="460375" indent="-233363" algn="l" rtl="0" eaLnBrk="1" fontAlgn="base" hangingPunct="1">
        <a:spcBef>
          <a:spcPct val="20000"/>
        </a:spcBef>
        <a:spcAft>
          <a:spcPct val="0"/>
        </a:spcAft>
        <a:buChar char="–"/>
        <a:defRPr>
          <a:solidFill>
            <a:schemeClr val="tx1"/>
          </a:solidFill>
          <a:latin typeface="+mn-lt"/>
          <a:ea typeface="MS PGothic" pitchFamily="34" charset="-128"/>
          <a:cs typeface="ＭＳ Ｐゴシック"/>
        </a:defRPr>
      </a:lvl2pPr>
      <a:lvl3pPr marL="687388" indent="-225425" algn="l" rtl="0" eaLnBrk="1" fontAlgn="base" hangingPunct="1">
        <a:spcBef>
          <a:spcPct val="20000"/>
        </a:spcBef>
        <a:spcAft>
          <a:spcPct val="0"/>
        </a:spcAft>
        <a:buChar char="•"/>
        <a:defRPr>
          <a:solidFill>
            <a:schemeClr val="tx1"/>
          </a:solidFill>
          <a:latin typeface="+mn-lt"/>
          <a:ea typeface="ヒラギノ角ゴ Pro W3" pitchFamily="-106" charset="-128"/>
          <a:cs typeface="ヒラギノ角ゴ Pro W3" charset="-128"/>
        </a:defRPr>
      </a:lvl3pPr>
      <a:lvl4pPr marL="915988" indent="-227013" algn="l" rtl="0" eaLnBrk="1" fontAlgn="base" hangingPunct="1">
        <a:spcBef>
          <a:spcPct val="20000"/>
        </a:spcBef>
        <a:spcAft>
          <a:spcPct val="0"/>
        </a:spcAft>
        <a:buChar char="–"/>
        <a:defRPr>
          <a:solidFill>
            <a:schemeClr val="tx1"/>
          </a:solidFill>
          <a:latin typeface="+mn-lt"/>
          <a:ea typeface="ヒラギノ角ゴ Pro W3" pitchFamily="-106" charset="-128"/>
          <a:cs typeface="ヒラギノ角ゴ Pro W3" charset="-128"/>
        </a:defRPr>
      </a:lvl4pPr>
      <a:lvl5pPr marL="1144588" indent="-227013" algn="l" rtl="0" eaLnBrk="1" fontAlgn="base" hangingPunct="1">
        <a:spcBef>
          <a:spcPct val="20000"/>
        </a:spcBef>
        <a:spcAft>
          <a:spcPct val="0"/>
        </a:spcAft>
        <a:buChar char="»"/>
        <a:defRPr>
          <a:solidFill>
            <a:schemeClr val="tx1"/>
          </a:solidFill>
          <a:latin typeface="+mn-lt"/>
          <a:ea typeface="ヒラギノ角ゴ Pro W3" pitchFamily="-106" charset="-128"/>
          <a:cs typeface="ヒラギノ角ゴ Pro W3" charset="-128"/>
        </a:defRPr>
      </a:lvl5pPr>
      <a:lvl6pPr marL="1601788" indent="-227013" algn="l" rtl="0" eaLnBrk="1" fontAlgn="base" hangingPunct="1">
        <a:spcBef>
          <a:spcPct val="20000"/>
        </a:spcBef>
        <a:spcAft>
          <a:spcPct val="0"/>
        </a:spcAft>
        <a:buChar char="»"/>
        <a:defRPr>
          <a:solidFill>
            <a:schemeClr val="tx1"/>
          </a:solidFill>
          <a:latin typeface="+mn-lt"/>
          <a:ea typeface="+mn-ea"/>
        </a:defRPr>
      </a:lvl6pPr>
      <a:lvl7pPr marL="2058988" indent="-227013" algn="l" rtl="0" eaLnBrk="1" fontAlgn="base" hangingPunct="1">
        <a:spcBef>
          <a:spcPct val="20000"/>
        </a:spcBef>
        <a:spcAft>
          <a:spcPct val="0"/>
        </a:spcAft>
        <a:buChar char="»"/>
        <a:defRPr>
          <a:solidFill>
            <a:schemeClr val="tx1"/>
          </a:solidFill>
          <a:latin typeface="+mn-lt"/>
          <a:ea typeface="+mn-ea"/>
        </a:defRPr>
      </a:lvl7pPr>
      <a:lvl8pPr marL="2516188" indent="-227013" algn="l" rtl="0" eaLnBrk="1" fontAlgn="base" hangingPunct="1">
        <a:spcBef>
          <a:spcPct val="20000"/>
        </a:spcBef>
        <a:spcAft>
          <a:spcPct val="0"/>
        </a:spcAft>
        <a:buChar char="»"/>
        <a:defRPr>
          <a:solidFill>
            <a:schemeClr val="tx1"/>
          </a:solidFill>
          <a:latin typeface="+mn-lt"/>
          <a:ea typeface="+mn-ea"/>
        </a:defRPr>
      </a:lvl8pPr>
      <a:lvl9pPr marL="2973388" indent="-227013"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Rachel.c.richardson@nasa.gov"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F0EF5-60F5-4D93-87C2-AB95BD222FDF}"/>
              </a:ext>
            </a:extLst>
          </p:cNvPr>
          <p:cNvSpPr>
            <a:spLocks noGrp="1"/>
          </p:cNvSpPr>
          <p:nvPr>
            <p:ph type="ctrTitle"/>
          </p:nvPr>
        </p:nvSpPr>
        <p:spPr>
          <a:xfrm>
            <a:off x="304572" y="1342422"/>
            <a:ext cx="10930467" cy="1687105"/>
          </a:xfrm>
        </p:spPr>
        <p:txBody>
          <a:bodyPr>
            <a:normAutofit/>
          </a:bodyPr>
          <a:lstStyle/>
          <a:p>
            <a:r>
              <a:rPr lang="en-US" dirty="0"/>
              <a:t>ISS Crew Medical Officer Training</a:t>
            </a:r>
          </a:p>
        </p:txBody>
      </p:sp>
      <p:sp>
        <p:nvSpPr>
          <p:cNvPr id="3" name="Subtitle 2">
            <a:extLst>
              <a:ext uri="{FF2B5EF4-FFF2-40B4-BE49-F238E27FC236}">
                <a16:creationId xmlns:a16="http://schemas.microsoft.com/office/drawing/2014/main" id="{6E4CBF58-09FC-45A6-981F-3FB2531024D5}"/>
              </a:ext>
            </a:extLst>
          </p:cNvPr>
          <p:cNvSpPr>
            <a:spLocks noGrp="1"/>
          </p:cNvSpPr>
          <p:nvPr>
            <p:ph type="subTitle" sz="quarter" idx="1"/>
          </p:nvPr>
        </p:nvSpPr>
        <p:spPr>
          <a:xfrm>
            <a:off x="304572" y="1714044"/>
            <a:ext cx="12896422" cy="4863351"/>
          </a:xfrm>
        </p:spPr>
        <p:txBody>
          <a:bodyPr>
            <a:normAutofit/>
          </a:bodyPr>
          <a:lstStyle/>
          <a:p>
            <a:r>
              <a:rPr lang="en-US" sz="2000" dirty="0"/>
              <a:t>    </a:t>
            </a:r>
          </a:p>
          <a:p>
            <a:endParaRPr lang="en-US" sz="2000" dirty="0"/>
          </a:p>
          <a:p>
            <a:endParaRPr lang="en-US" dirty="0"/>
          </a:p>
          <a:p>
            <a:r>
              <a:rPr lang="en-US" b="0" dirty="0"/>
              <a:t>Rachel Richardson, BSN, RN, CEN, CPEN</a:t>
            </a:r>
          </a:p>
          <a:p>
            <a:r>
              <a:rPr lang="en-US" b="0" dirty="0">
                <a:latin typeface="Helvetica"/>
                <a:ea typeface="MS PGothic"/>
              </a:rPr>
              <a:t>Health Maintenance System Instructor</a:t>
            </a:r>
          </a:p>
          <a:p>
            <a:r>
              <a:rPr lang="en-US" b="0" dirty="0"/>
              <a:t>Space Medicine Operations</a:t>
            </a:r>
          </a:p>
          <a:p>
            <a:r>
              <a:rPr lang="en-US" b="0" dirty="0"/>
              <a:t>NASA Johnson Space Center</a:t>
            </a:r>
          </a:p>
          <a:p>
            <a:endParaRPr lang="en-US" b="0" dirty="0"/>
          </a:p>
          <a:p>
            <a:r>
              <a:rPr lang="en-US" b="0" dirty="0"/>
              <a:t>2 September 2021</a:t>
            </a:r>
          </a:p>
          <a:p>
            <a:endParaRPr lang="en-US" b="0" dirty="0"/>
          </a:p>
          <a:p>
            <a:r>
              <a:rPr lang="en-US" b="0" dirty="0"/>
              <a:t>Co-authors:</a:t>
            </a:r>
          </a:p>
          <a:p>
            <a:r>
              <a:rPr lang="en-US" b="0" dirty="0"/>
              <a:t>Piper, S., Hailey, M.</a:t>
            </a:r>
          </a:p>
          <a:p>
            <a:endParaRPr lang="en-US" dirty="0"/>
          </a:p>
          <a:p>
            <a:endParaRPr lang="en-US" dirty="0"/>
          </a:p>
          <a:p>
            <a:endParaRPr lang="en-US" dirty="0"/>
          </a:p>
        </p:txBody>
      </p:sp>
      <p:sp>
        <p:nvSpPr>
          <p:cNvPr id="5" name="TextBox 4"/>
          <p:cNvSpPr txBox="1"/>
          <p:nvPr/>
        </p:nvSpPr>
        <p:spPr>
          <a:xfrm>
            <a:off x="8413802" y="3926298"/>
            <a:ext cx="4447309" cy="1754326"/>
          </a:xfrm>
          <a:prstGeom prst="rect">
            <a:avLst/>
          </a:prstGeom>
          <a:noFill/>
        </p:spPr>
        <p:txBody>
          <a:bodyPr wrap="square" rtlCol="0">
            <a:spAutoFit/>
          </a:bodyPr>
          <a:lstStyle/>
          <a:p>
            <a:r>
              <a:rPr lang="en-US" dirty="0">
                <a:solidFill>
                  <a:schemeClr val="bg1"/>
                </a:solidFill>
              </a:rPr>
              <a:t>Aerospace Medical Association</a:t>
            </a:r>
          </a:p>
          <a:p>
            <a:r>
              <a:rPr lang="en-US" dirty="0">
                <a:solidFill>
                  <a:schemeClr val="bg1"/>
                </a:solidFill>
              </a:rPr>
              <a:t>91</a:t>
            </a:r>
            <a:r>
              <a:rPr lang="en-US" baseline="30000" dirty="0">
                <a:solidFill>
                  <a:schemeClr val="bg1"/>
                </a:solidFill>
              </a:rPr>
              <a:t>st</a:t>
            </a:r>
            <a:r>
              <a:rPr lang="en-US" dirty="0">
                <a:solidFill>
                  <a:schemeClr val="bg1"/>
                </a:solidFill>
              </a:rPr>
              <a:t> Annual Scientific Meeting</a:t>
            </a:r>
          </a:p>
          <a:p>
            <a:r>
              <a:rPr lang="en-US" dirty="0">
                <a:solidFill>
                  <a:schemeClr val="bg1"/>
                </a:solidFill>
              </a:rPr>
              <a:t>Denver, Colorado</a:t>
            </a:r>
          </a:p>
          <a:p>
            <a:endParaRPr lang="en-US" b="1" dirty="0">
              <a:solidFill>
                <a:schemeClr val="bg1"/>
              </a:solidFill>
            </a:endParaRPr>
          </a:p>
          <a:p>
            <a:endParaRPr lang="en-US" b="1" dirty="0">
              <a:solidFill>
                <a:schemeClr val="bg1"/>
              </a:solidFill>
            </a:endParaRPr>
          </a:p>
          <a:p>
            <a:endParaRPr lang="en-US" b="1" dirty="0">
              <a:solidFill>
                <a:schemeClr val="bg1"/>
              </a:solidFill>
            </a:endParaRPr>
          </a:p>
        </p:txBody>
      </p:sp>
      <p:sp>
        <p:nvSpPr>
          <p:cNvPr id="6" name="TextBox 5"/>
          <p:cNvSpPr txBox="1"/>
          <p:nvPr/>
        </p:nvSpPr>
        <p:spPr>
          <a:xfrm>
            <a:off x="93306" y="6733573"/>
            <a:ext cx="3759189" cy="215444"/>
          </a:xfrm>
          <a:prstGeom prst="rect">
            <a:avLst/>
          </a:prstGeom>
          <a:noFill/>
        </p:spPr>
        <p:txBody>
          <a:bodyPr wrap="square" rtlCol="0">
            <a:spAutoFit/>
          </a:bodyPr>
          <a:lstStyle/>
          <a:p>
            <a:r>
              <a:rPr lang="en-US" sz="800" dirty="0">
                <a:solidFill>
                  <a:schemeClr val="bg1"/>
                </a:solidFill>
              </a:rPr>
              <a:t>Approved for public release – HHPC PubPress/ STRIVES – TBD Date</a:t>
            </a:r>
          </a:p>
        </p:txBody>
      </p:sp>
    </p:spTree>
    <p:extLst>
      <p:ext uri="{BB962C8B-B14F-4D97-AF65-F5344CB8AC3E}">
        <p14:creationId xmlns:p14="http://schemas.microsoft.com/office/powerpoint/2010/main" val="1999226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Practice – Crew Training</a:t>
            </a:r>
          </a:p>
        </p:txBody>
      </p:sp>
      <p:sp>
        <p:nvSpPr>
          <p:cNvPr id="3" name="Content Placeholder 2"/>
          <p:cNvSpPr>
            <a:spLocks noGrp="1"/>
          </p:cNvSpPr>
          <p:nvPr>
            <p:ph idx="1"/>
          </p:nvPr>
        </p:nvSpPr>
        <p:spPr>
          <a:xfrm>
            <a:off x="117231" y="812808"/>
            <a:ext cx="12007037" cy="5858612"/>
          </a:xfrm>
        </p:spPr>
        <p:txBody>
          <a:bodyPr/>
          <a:lstStyle/>
          <a:p>
            <a:pPr marL="226695" lvl="1" indent="0">
              <a:buNone/>
            </a:pPr>
            <a:endParaRPr lang="en-US" b="1" dirty="0"/>
          </a:p>
          <a:p>
            <a:pPr marL="226695" lvl="1" indent="0">
              <a:buNone/>
            </a:pPr>
            <a:r>
              <a:rPr lang="en-US" sz="1800" b="1" dirty="0"/>
              <a:t>Training Duration/Timing - Ground: </a:t>
            </a:r>
          </a:p>
          <a:p>
            <a:pPr lvl="1" indent="-233045"/>
            <a:r>
              <a:rPr lang="en-US" dirty="0"/>
              <a:t>Total duration of formal ground training = 8.75 – 16 hours (does not include imaging/research)</a:t>
            </a:r>
          </a:p>
          <a:p>
            <a:pPr lvl="1" indent="-233045"/>
            <a:r>
              <a:rPr lang="en-US" dirty="0"/>
              <a:t>90% of training is delivered in the 18-20 months prior to launch</a:t>
            </a:r>
          </a:p>
          <a:p>
            <a:pPr marL="226695" lvl="1" indent="0">
              <a:buNone/>
            </a:pPr>
            <a:endParaRPr lang="en-US" dirty="0"/>
          </a:p>
          <a:p>
            <a:pPr marL="226695" lvl="1" indent="0">
              <a:buNone/>
            </a:pPr>
            <a:r>
              <a:rPr lang="en-US" sz="1800" b="1" dirty="0"/>
              <a:t>Training Duration/ Timing – In Flight: </a:t>
            </a:r>
          </a:p>
          <a:p>
            <a:pPr marL="687070" lvl="2"/>
            <a:r>
              <a:rPr lang="en-US" sz="1600" dirty="0">
                <a:ea typeface="ヒラギノ角ゴ Pro W3"/>
              </a:rPr>
              <a:t>Planned: computer-based training at monthly intervals during mission for CMO (.5 </a:t>
            </a:r>
            <a:r>
              <a:rPr lang="en-US" sz="1600" dirty="0" err="1">
                <a:ea typeface="ヒラギノ角ゴ Pro W3"/>
              </a:rPr>
              <a:t>hrs</a:t>
            </a:r>
            <a:r>
              <a:rPr lang="en-US" sz="1600" dirty="0">
                <a:ea typeface="ヒラギノ角ゴ Pro W3"/>
              </a:rPr>
              <a:t> duration?)</a:t>
            </a:r>
          </a:p>
          <a:p>
            <a:pPr marL="687070" lvl="2"/>
            <a:r>
              <a:rPr lang="en-US" sz="1600" dirty="0"/>
              <a:t>Planned: Medical Contingency Drill – whole crew, early in mission (not a simulation) (1 </a:t>
            </a:r>
            <a:r>
              <a:rPr lang="en-US" sz="1600" dirty="0" err="1"/>
              <a:t>hr</a:t>
            </a:r>
            <a:r>
              <a:rPr lang="en-US" sz="1600" dirty="0"/>
              <a:t> duration?)</a:t>
            </a:r>
          </a:p>
          <a:p>
            <a:pPr marL="687070" lvl="2"/>
            <a:r>
              <a:rPr lang="en-US" sz="1600" dirty="0"/>
              <a:t>Unplanned: new hardware/software/ops, medical contingencies – Just in Time or Scheduled, duration TBD</a:t>
            </a:r>
          </a:p>
          <a:p>
            <a:endParaRPr lang="en-US" sz="1400" dirty="0"/>
          </a:p>
        </p:txBody>
      </p:sp>
      <p:sp>
        <p:nvSpPr>
          <p:cNvPr id="4" name="Slide Number Placeholder 3"/>
          <p:cNvSpPr>
            <a:spLocks noGrp="1"/>
          </p:cNvSpPr>
          <p:nvPr>
            <p:ph type="sldNum" sz="quarter" idx="4"/>
          </p:nvPr>
        </p:nvSpPr>
        <p:spPr/>
        <p:txBody>
          <a:bodyPr/>
          <a:lstStyle/>
          <a:p>
            <a:fld id="{60E58D69-6F75-46EC-B381-A34C4F305958}" type="slidenum">
              <a:rPr lang="en-US" smtClean="0"/>
              <a:pPr/>
              <a:t>10</a:t>
            </a:fld>
            <a:endParaRPr lang="en-US" sz="1000" dirty="0"/>
          </a:p>
        </p:txBody>
      </p:sp>
    </p:spTree>
    <p:extLst>
      <p:ext uri="{BB962C8B-B14F-4D97-AF65-F5344CB8AC3E}">
        <p14:creationId xmlns:p14="http://schemas.microsoft.com/office/powerpoint/2010/main" val="1568852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Practice – Crew Training</a:t>
            </a:r>
          </a:p>
        </p:txBody>
      </p:sp>
      <p:sp>
        <p:nvSpPr>
          <p:cNvPr id="3" name="Content Placeholder 2"/>
          <p:cNvSpPr>
            <a:spLocks noGrp="1"/>
          </p:cNvSpPr>
          <p:nvPr>
            <p:ph idx="1"/>
          </p:nvPr>
        </p:nvSpPr>
        <p:spPr>
          <a:xfrm>
            <a:off x="117231" y="902199"/>
            <a:ext cx="12007037" cy="5858612"/>
          </a:xfrm>
        </p:spPr>
        <p:txBody>
          <a:bodyPr/>
          <a:lstStyle/>
          <a:p>
            <a:pPr marL="227012" lvl="1" indent="0">
              <a:buNone/>
            </a:pPr>
            <a:r>
              <a:rPr lang="en-US" sz="1800" b="1" dirty="0"/>
              <a:t>Training Methods/Content</a:t>
            </a:r>
            <a:r>
              <a:rPr lang="en-US" sz="1800" dirty="0"/>
              <a:t>: </a:t>
            </a:r>
          </a:p>
          <a:p>
            <a:pPr lvl="1"/>
            <a:r>
              <a:rPr lang="en-US" dirty="0"/>
              <a:t>Lecture, return demonstration </a:t>
            </a:r>
          </a:p>
          <a:p>
            <a:pPr lvl="2">
              <a:buFont typeface="Arial" panose="020B0604020202020204" pitchFamily="34" charset="0"/>
              <a:buChar char="•"/>
            </a:pPr>
            <a:r>
              <a:rPr lang="en-US" sz="1600" dirty="0"/>
              <a:t>Using hi fi hardware, task trainers, and manikins</a:t>
            </a:r>
          </a:p>
          <a:p>
            <a:pPr lvl="2">
              <a:buFont typeface="Arial" panose="020B0604020202020204" pitchFamily="34" charset="0"/>
              <a:buChar char="•"/>
            </a:pPr>
            <a:r>
              <a:rPr lang="en-US" sz="1600" dirty="0"/>
              <a:t>Examples include giving injections, vital sign collection, performing bladder catheterization, CPR, placing </a:t>
            </a:r>
            <a:r>
              <a:rPr lang="en-US" sz="1600" dirty="0" err="1"/>
              <a:t>supraglottic</a:t>
            </a:r>
            <a:r>
              <a:rPr lang="en-US" sz="1600" dirty="0"/>
              <a:t> airway, </a:t>
            </a:r>
            <a:r>
              <a:rPr lang="en-US" sz="1600" dirty="0" err="1"/>
              <a:t>etc</a:t>
            </a:r>
            <a:endParaRPr lang="en-US" sz="1600" dirty="0"/>
          </a:p>
          <a:p>
            <a:pPr lvl="1"/>
            <a:r>
              <a:rPr lang="en-US" dirty="0"/>
              <a:t>Simulation (med &amp; high) using task trainers, hi fi hardware, manikins, and human subjects</a:t>
            </a:r>
          </a:p>
          <a:p>
            <a:pPr lvl="2"/>
            <a:r>
              <a:rPr lang="en-US" sz="1600" dirty="0"/>
              <a:t>Simulations are selected to build:</a:t>
            </a:r>
          </a:p>
          <a:p>
            <a:pPr lvl="3"/>
            <a:r>
              <a:rPr lang="en-US" sz="1400" dirty="0"/>
              <a:t>Competency and autonomy for emergent conditions (initial anaphylaxis, choking, cardiac arrest, emergent control of bleeding)</a:t>
            </a:r>
          </a:p>
          <a:p>
            <a:pPr lvl="3"/>
            <a:r>
              <a:rPr lang="en-US" sz="1400" dirty="0"/>
              <a:t>Competency and efficiency for planned medical events that are more complex or require space: ground choreography (imaging, phlebotomy)</a:t>
            </a:r>
          </a:p>
          <a:p>
            <a:pPr lvl="2"/>
            <a:r>
              <a:rPr lang="en-US" sz="1600" dirty="0"/>
              <a:t>Simulations for emergent conditions are done as a crew (no less than 2 times preflight) </a:t>
            </a:r>
          </a:p>
          <a:p>
            <a:pPr lvl="1"/>
            <a:r>
              <a:rPr lang="en-US" dirty="0"/>
              <a:t>Optional – field training in local healthcare facility (40 </a:t>
            </a:r>
            <a:r>
              <a:rPr lang="en-US" dirty="0" err="1"/>
              <a:t>hrs</a:t>
            </a:r>
            <a:r>
              <a:rPr lang="en-US" dirty="0"/>
              <a:t>)</a:t>
            </a:r>
          </a:p>
          <a:p>
            <a:pPr marL="227012" lvl="1" indent="0">
              <a:buNone/>
            </a:pPr>
            <a:endParaRPr lang="en-US" b="1" dirty="0"/>
          </a:p>
          <a:p>
            <a:endParaRPr lang="en-US" sz="1400" dirty="0"/>
          </a:p>
        </p:txBody>
      </p:sp>
      <p:sp>
        <p:nvSpPr>
          <p:cNvPr id="4" name="Slide Number Placeholder 3"/>
          <p:cNvSpPr>
            <a:spLocks noGrp="1"/>
          </p:cNvSpPr>
          <p:nvPr>
            <p:ph type="sldNum" sz="quarter" idx="4"/>
          </p:nvPr>
        </p:nvSpPr>
        <p:spPr/>
        <p:txBody>
          <a:bodyPr/>
          <a:lstStyle/>
          <a:p>
            <a:fld id="{60E58D69-6F75-46EC-B381-A34C4F305958}" type="slidenum">
              <a:rPr lang="en-US" smtClean="0"/>
              <a:pPr/>
              <a:t>11</a:t>
            </a:fld>
            <a:endParaRPr lang="en-US" sz="1000" dirty="0"/>
          </a:p>
        </p:txBody>
      </p:sp>
    </p:spTree>
    <p:extLst>
      <p:ext uri="{BB962C8B-B14F-4D97-AF65-F5344CB8AC3E}">
        <p14:creationId xmlns:p14="http://schemas.microsoft.com/office/powerpoint/2010/main" val="2250109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Transitioning to Exploration and Autonomy </a:t>
            </a:r>
          </a:p>
        </p:txBody>
      </p:sp>
      <p:sp>
        <p:nvSpPr>
          <p:cNvPr id="4" name="Slide Number Placeholder 3"/>
          <p:cNvSpPr>
            <a:spLocks noGrp="1"/>
          </p:cNvSpPr>
          <p:nvPr>
            <p:ph type="sldNum" sz="quarter" idx="4"/>
          </p:nvPr>
        </p:nvSpPr>
        <p:spPr/>
        <p:txBody>
          <a:bodyPr/>
          <a:lstStyle/>
          <a:p>
            <a:fld id="{60E58D69-6F75-46EC-B381-A34C4F305958}" type="slidenum">
              <a:rPr lang="en-US" smtClean="0"/>
              <a:pPr/>
              <a:t>12</a:t>
            </a:fld>
            <a:endParaRPr lang="en-US" sz="1000" dirty="0"/>
          </a:p>
        </p:txBody>
      </p:sp>
      <p:sp>
        <p:nvSpPr>
          <p:cNvPr id="3" name="Content Placeholder 2"/>
          <p:cNvSpPr>
            <a:spLocks noGrp="1"/>
          </p:cNvSpPr>
          <p:nvPr>
            <p:ph idx="1"/>
          </p:nvPr>
        </p:nvSpPr>
        <p:spPr>
          <a:xfrm>
            <a:off x="382555" y="1135224"/>
            <a:ext cx="4987040" cy="4876800"/>
          </a:xfrm>
        </p:spPr>
        <p:txBody>
          <a:bodyPr/>
          <a:lstStyle/>
          <a:p>
            <a:pPr marL="0" indent="0">
              <a:buNone/>
            </a:pPr>
            <a:r>
              <a:rPr lang="en-US" dirty="0"/>
              <a:t>Shifting medical decision making from ground to flight has consequences to astronaut training and maintenance of competency</a:t>
            </a:r>
          </a:p>
          <a:p>
            <a:pPr lvl="1" indent="-233045">
              <a:buFont typeface="Wingdings" panose="05000000000000000000" pitchFamily="2" charset="2"/>
              <a:buChar char="ü"/>
            </a:pPr>
            <a:r>
              <a:rPr lang="en-US" dirty="0">
                <a:ea typeface="MS PGothic"/>
              </a:rPr>
              <a:t>Current training for non-physician astronauts places them closer to the novice end of the novice-to-expert continuum</a:t>
            </a:r>
          </a:p>
          <a:p>
            <a:pPr lvl="1">
              <a:buFont typeface="Wingdings" panose="05000000000000000000" pitchFamily="2" charset="2"/>
              <a:buChar char="ü"/>
            </a:pPr>
            <a:r>
              <a:rPr lang="en-US" dirty="0"/>
              <a:t>Future efforts will need to push the CMO towards the expert end of the continuum</a:t>
            </a:r>
          </a:p>
          <a:p>
            <a:pPr marL="0" indent="0">
              <a:buNone/>
            </a:pPr>
            <a:r>
              <a:rPr lang="en-US" dirty="0"/>
              <a:t>Making this transition requires reconsidering current assumptions on: </a:t>
            </a:r>
          </a:p>
          <a:p>
            <a:pPr marL="277812" indent="-285750">
              <a:buFont typeface="Wingdings" panose="05000000000000000000" pitchFamily="2" charset="2"/>
              <a:buChar char="ü"/>
            </a:pPr>
            <a:r>
              <a:rPr lang="en-US" sz="1600" b="0" dirty="0"/>
              <a:t>Duration of ground-based training</a:t>
            </a:r>
          </a:p>
          <a:p>
            <a:pPr marL="277812" indent="-285750">
              <a:buFont typeface="Wingdings" panose="05000000000000000000" pitchFamily="2" charset="2"/>
              <a:buChar char="ü"/>
            </a:pPr>
            <a:r>
              <a:rPr lang="en-US" sz="1600" b="0" dirty="0"/>
              <a:t>Training methods employed to generate competency and autonomy</a:t>
            </a:r>
          </a:p>
          <a:p>
            <a:pPr marL="277812" indent="-285750">
              <a:buFont typeface="Wingdings" panose="05000000000000000000" pitchFamily="2" charset="2"/>
              <a:buChar char="ü"/>
            </a:pPr>
            <a:r>
              <a:rPr lang="en-US" sz="1600" b="0" dirty="0"/>
              <a:t>Scope of skill set as it relates to agency’s comfort with medical risk in flight </a:t>
            </a:r>
          </a:p>
          <a:p>
            <a:pPr marL="277812" indent="-285750">
              <a:buFont typeface="Wingdings" panose="05000000000000000000" pitchFamily="2" charset="2"/>
              <a:buChar char="ü"/>
            </a:pPr>
            <a:r>
              <a:rPr lang="en-US" sz="1600" b="0" dirty="0"/>
              <a:t>Types of inflight tools use to support medical decision making</a:t>
            </a:r>
          </a:p>
          <a:p>
            <a:pPr marL="277812" indent="-285750">
              <a:buFont typeface="Wingdings" panose="05000000000000000000" pitchFamily="2" charset="2"/>
              <a:buChar char="ü"/>
            </a:pPr>
            <a:r>
              <a:rPr lang="en-US" sz="1600" b="0" dirty="0"/>
              <a:t>Environment of care</a:t>
            </a:r>
          </a:p>
          <a:p>
            <a:pPr marL="277812" indent="-285750">
              <a:buFont typeface="Wingdings" panose="05000000000000000000" pitchFamily="2" charset="2"/>
              <a:buChar char="ü"/>
            </a:pPr>
            <a:r>
              <a:rPr lang="en-US" sz="1600" b="0" dirty="0"/>
              <a:t>Equipment availability</a:t>
            </a:r>
          </a:p>
        </p:txBody>
      </p:sp>
      <p:pic>
        <p:nvPicPr>
          <p:cNvPr id="5" name="Picture 5">
            <a:extLst>
              <a:ext uri="{FF2B5EF4-FFF2-40B4-BE49-F238E27FC236}">
                <a16:creationId xmlns:a16="http://schemas.microsoft.com/office/drawing/2014/main" id="{CF0C4C93-8935-4EE6-A59B-9BCC1185DBAD}"/>
              </a:ext>
            </a:extLst>
          </p:cNvPr>
          <p:cNvPicPr>
            <a:picLocks noChangeAspect="1"/>
          </p:cNvPicPr>
          <p:nvPr/>
        </p:nvPicPr>
        <p:blipFill>
          <a:blip r:embed="rId3"/>
          <a:stretch>
            <a:fillRect/>
          </a:stretch>
        </p:blipFill>
        <p:spPr>
          <a:xfrm>
            <a:off x="5164667" y="1417017"/>
            <a:ext cx="6781799" cy="3211165"/>
          </a:xfrm>
          <a:prstGeom prst="rect">
            <a:avLst/>
          </a:prstGeom>
        </p:spPr>
      </p:pic>
      <p:sp>
        <p:nvSpPr>
          <p:cNvPr id="6" name="TextBox 5">
            <a:extLst>
              <a:ext uri="{FF2B5EF4-FFF2-40B4-BE49-F238E27FC236}">
                <a16:creationId xmlns:a16="http://schemas.microsoft.com/office/drawing/2014/main" id="{8B1E4EAC-09FA-4C0D-A8FB-963D08DA7D8A}"/>
              </a:ext>
            </a:extLst>
          </p:cNvPr>
          <p:cNvSpPr txBox="1"/>
          <p:nvPr/>
        </p:nvSpPr>
        <p:spPr>
          <a:xfrm>
            <a:off x="5706533" y="4724400"/>
            <a:ext cx="392853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Graphic shared with permission – Roger </a:t>
            </a:r>
            <a:r>
              <a:rPr lang="en-US" sz="1200" dirty="0" err="1"/>
              <a:t>Daglius</a:t>
            </a:r>
            <a:r>
              <a:rPr lang="en-US" sz="1200" dirty="0"/>
              <a:t> Dias, </a:t>
            </a:r>
          </a:p>
        </p:txBody>
      </p:sp>
    </p:spTree>
    <p:extLst>
      <p:ext uri="{BB962C8B-B14F-4D97-AF65-F5344CB8AC3E}">
        <p14:creationId xmlns:p14="http://schemas.microsoft.com/office/powerpoint/2010/main" val="1954185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3108" y="2461846"/>
            <a:ext cx="4431323" cy="584775"/>
          </a:xfrm>
          <a:prstGeom prst="rect">
            <a:avLst/>
          </a:prstGeom>
          <a:noFill/>
        </p:spPr>
        <p:txBody>
          <a:bodyPr wrap="square" rtlCol="0">
            <a:spAutoFit/>
          </a:bodyPr>
          <a:lstStyle/>
          <a:p>
            <a:r>
              <a:rPr lang="en-US" sz="3200" b="1" dirty="0">
                <a:solidFill>
                  <a:schemeClr val="bg1"/>
                </a:solidFill>
              </a:rPr>
              <a:t>Questions? </a:t>
            </a:r>
          </a:p>
        </p:txBody>
      </p:sp>
      <p:sp>
        <p:nvSpPr>
          <p:cNvPr id="3" name="TextBox 2"/>
          <p:cNvSpPr txBox="1"/>
          <p:nvPr/>
        </p:nvSpPr>
        <p:spPr>
          <a:xfrm>
            <a:off x="7705969" y="4303583"/>
            <a:ext cx="4994031" cy="646331"/>
          </a:xfrm>
          <a:prstGeom prst="rect">
            <a:avLst/>
          </a:prstGeom>
          <a:noFill/>
        </p:spPr>
        <p:txBody>
          <a:bodyPr wrap="square" rtlCol="0">
            <a:spAutoFit/>
          </a:bodyPr>
          <a:lstStyle/>
          <a:p>
            <a:endParaRPr lang="en-US" b="1" dirty="0">
              <a:solidFill>
                <a:schemeClr val="bg1"/>
              </a:solidFill>
            </a:endParaRPr>
          </a:p>
          <a:p>
            <a:r>
              <a:rPr lang="en-US" b="1" dirty="0">
                <a:solidFill>
                  <a:schemeClr val="bg1"/>
                </a:solidFill>
                <a:hlinkClick r:id="rId3"/>
              </a:rPr>
              <a:t>rachel.c.richardson@nasa.gov</a:t>
            </a:r>
            <a:r>
              <a:rPr lang="en-US" b="1" dirty="0">
                <a:solidFill>
                  <a:schemeClr val="bg1"/>
                </a:solidFill>
              </a:rPr>
              <a:t> </a:t>
            </a:r>
          </a:p>
        </p:txBody>
      </p:sp>
    </p:spTree>
    <p:extLst>
      <p:ext uri="{BB962C8B-B14F-4D97-AF65-F5344CB8AC3E}">
        <p14:creationId xmlns:p14="http://schemas.microsoft.com/office/powerpoint/2010/main" val="909226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 Charts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fld id="{60E58D69-6F75-46EC-B381-A34C4F305958}" type="slidenum">
              <a:rPr lang="en-US" smtClean="0"/>
              <a:pPr/>
              <a:t>14</a:t>
            </a:fld>
            <a:endParaRPr lang="en-US" sz="1000" dirty="0"/>
          </a:p>
        </p:txBody>
      </p:sp>
    </p:spTree>
    <p:extLst>
      <p:ext uri="{BB962C8B-B14F-4D97-AF65-F5344CB8AC3E}">
        <p14:creationId xmlns:p14="http://schemas.microsoft.com/office/powerpoint/2010/main" val="1779411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a:xfrm>
            <a:off x="231068" y="18661"/>
            <a:ext cx="9102653" cy="783755"/>
          </a:xfrm>
        </p:spPr>
        <p:txBody>
          <a:bodyPr/>
          <a:lstStyle/>
          <a:p>
            <a:r>
              <a:rPr lang="en-US" dirty="0">
                <a:latin typeface="Helvetica" pitchFamily="34" charset="0"/>
              </a:rPr>
              <a:t>Risk Drivers for Medical and CHP System Needs</a:t>
            </a:r>
          </a:p>
        </p:txBody>
      </p:sp>
      <p:grpSp>
        <p:nvGrpSpPr>
          <p:cNvPr id="5" name="Group 4"/>
          <p:cNvGrpSpPr/>
          <p:nvPr/>
        </p:nvGrpSpPr>
        <p:grpSpPr>
          <a:xfrm>
            <a:off x="1959598" y="1029134"/>
            <a:ext cx="1611282" cy="5412019"/>
            <a:chOff x="1885760" y="1312149"/>
            <a:chExt cx="1611282" cy="5412019"/>
          </a:xfrm>
        </p:grpSpPr>
        <p:grpSp>
          <p:nvGrpSpPr>
            <p:cNvPr id="9" name="Group 8"/>
            <p:cNvGrpSpPr/>
            <p:nvPr/>
          </p:nvGrpSpPr>
          <p:grpSpPr>
            <a:xfrm>
              <a:off x="2064102" y="2090905"/>
              <a:ext cx="1200868" cy="4633263"/>
              <a:chOff x="2264820" y="2046301"/>
              <a:chExt cx="1200868" cy="4633263"/>
            </a:xfrm>
          </p:grpSpPr>
          <p:sp>
            <p:nvSpPr>
              <p:cNvPr id="30" name="TextBox 29"/>
              <p:cNvSpPr txBox="1"/>
              <p:nvPr/>
            </p:nvSpPr>
            <p:spPr>
              <a:xfrm>
                <a:off x="2264820" y="2046301"/>
                <a:ext cx="120086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Helvetica" pitchFamily="34" charset="0"/>
                    <a:ea typeface="ＭＳ Ｐゴシック"/>
                  </a:rPr>
                  <a:t>Shorter</a:t>
                </a:r>
              </a:p>
            </p:txBody>
          </p:sp>
          <p:sp>
            <p:nvSpPr>
              <p:cNvPr id="31" name="TextBox 30"/>
              <p:cNvSpPr txBox="1"/>
              <p:nvPr/>
            </p:nvSpPr>
            <p:spPr>
              <a:xfrm>
                <a:off x="2297151" y="6217899"/>
                <a:ext cx="114308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Helvetica" pitchFamily="34" charset="0"/>
                    <a:ea typeface="ＭＳ Ｐゴシック"/>
                  </a:rPr>
                  <a:t>Longer</a:t>
                </a:r>
              </a:p>
            </p:txBody>
          </p:sp>
          <p:cxnSp>
            <p:nvCxnSpPr>
              <p:cNvPr id="6" name="Straight Arrow Connector 5"/>
              <p:cNvCxnSpPr>
                <a:stCxn id="30" idx="2"/>
                <a:endCxn id="31" idx="0"/>
              </p:cNvCxnSpPr>
              <p:nvPr/>
            </p:nvCxnSpPr>
            <p:spPr>
              <a:xfrm>
                <a:off x="2865254" y="2507966"/>
                <a:ext cx="3439" cy="3709933"/>
              </a:xfrm>
              <a:prstGeom prst="straightConnector1">
                <a:avLst/>
              </a:prstGeom>
              <a:ln w="38100">
                <a:solidFill>
                  <a:schemeClr val="tx1"/>
                </a:solidFill>
                <a:headEnd type="none" w="lg" len="lg"/>
                <a:tailEnd type="triangle" w="lg" len="lg"/>
              </a:ln>
            </p:spPr>
            <p:style>
              <a:lnRef idx="2">
                <a:schemeClr val="accent1"/>
              </a:lnRef>
              <a:fillRef idx="0">
                <a:schemeClr val="accent1"/>
              </a:fillRef>
              <a:effectRef idx="1">
                <a:schemeClr val="accent1"/>
              </a:effectRef>
              <a:fontRef idx="minor">
                <a:schemeClr val="tx1"/>
              </a:fontRef>
            </p:style>
          </p:cxnSp>
        </p:grpSp>
        <p:sp>
          <p:nvSpPr>
            <p:cNvPr id="65" name="Rectangle 20"/>
            <p:cNvSpPr>
              <a:spLocks noChangeArrowheads="1"/>
            </p:cNvSpPr>
            <p:nvPr/>
          </p:nvSpPr>
          <p:spPr bwMode="auto">
            <a:xfrm>
              <a:off x="1885760" y="1312149"/>
              <a:ext cx="1611282" cy="667611"/>
            </a:xfrm>
            <a:prstGeom prst="rect">
              <a:avLst/>
            </a:prstGeom>
            <a:solidFill>
              <a:schemeClr val="accent3">
                <a:lumMod val="60000"/>
                <a:lumOff val="40000"/>
              </a:schemeClr>
            </a:solidFill>
            <a:ln w="9525" cap="flat">
              <a:solidFill>
                <a:schemeClr val="accent3"/>
              </a:solidFill>
              <a:round/>
              <a:headEnd/>
              <a:tailEnd/>
            </a:ln>
            <a:effectLst/>
          </p:spPr>
          <p:txBody>
            <a:bodyPr wrap="none" lIns="81638" tIns="53260" rIns="81638" bIns="40819" anchor="ctr"/>
            <a:lstStyle>
              <a:lvl1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1pPr>
              <a:lvl2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2pPr>
              <a:lvl3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3pPr>
              <a:lvl4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4pPr>
              <a:lvl5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tab pos="457200" algn="l"/>
                  <a:tab pos="914400" algn="l"/>
                  <a:tab pos="1371600" algn="l"/>
                  <a:tab pos="1828800" algn="l"/>
                </a:tabLst>
                <a:defRPr/>
              </a:pPr>
              <a:r>
                <a:rPr kumimoji="0" lang="en-US" altLang="en-US" sz="1633" b="1" i="0" u="none" strike="noStrike" kern="1200" cap="none" spc="0" normalizeH="0" baseline="0" noProof="0" dirty="0">
                  <a:ln>
                    <a:noFill/>
                  </a:ln>
                  <a:solidFill>
                    <a:srgbClr val="000000"/>
                  </a:solidFill>
                  <a:effectLst/>
                  <a:uLnTx/>
                  <a:uFillTx/>
                  <a:latin typeface="Arial" panose="020B0604020202020204" pitchFamily="34" charset="0"/>
                </a:rPr>
                <a:t>Mission Duration </a:t>
              </a:r>
            </a:p>
            <a:p>
              <a:pPr marL="0" marR="0" lvl="0" indent="0" algn="ctr" defTabSz="914400" rtl="0" eaLnBrk="1" fontAlgn="auto" latinLnBrk="0" hangingPunct="1">
                <a:lnSpc>
                  <a:spcPct val="100000"/>
                </a:lnSpc>
                <a:spcBef>
                  <a:spcPts val="0"/>
                </a:spcBef>
                <a:spcAft>
                  <a:spcPts val="0"/>
                </a:spcAft>
                <a:buClrTx/>
                <a:buSzTx/>
                <a:buFontTx/>
                <a:buNone/>
                <a:tabLst>
                  <a:tab pos="457200" algn="l"/>
                  <a:tab pos="914400" algn="l"/>
                  <a:tab pos="1371600" algn="l"/>
                  <a:tab pos="1828800" algn="l"/>
                </a:tabLst>
                <a:defRPr/>
              </a:pPr>
              <a:r>
                <a:rPr kumimoji="0" lang="en-US" altLang="en-US" sz="1633" b="1" i="0" u="none" strike="noStrike" kern="1200" cap="none" spc="0" normalizeH="0" baseline="0" noProof="0" dirty="0">
                  <a:ln>
                    <a:noFill/>
                  </a:ln>
                  <a:solidFill>
                    <a:srgbClr val="000000"/>
                  </a:solidFill>
                  <a:effectLst/>
                  <a:uLnTx/>
                  <a:uFillTx/>
                  <a:latin typeface="Arial" panose="020B0604020202020204" pitchFamily="34" charset="0"/>
                </a:rPr>
                <a:t>&amp; </a:t>
              </a:r>
            </a:p>
            <a:p>
              <a:pPr marL="0" marR="0" lvl="0" indent="0" algn="ctr" defTabSz="914400" rtl="0" eaLnBrk="1" fontAlgn="auto" latinLnBrk="0" hangingPunct="1">
                <a:lnSpc>
                  <a:spcPct val="100000"/>
                </a:lnSpc>
                <a:spcBef>
                  <a:spcPts val="0"/>
                </a:spcBef>
                <a:spcAft>
                  <a:spcPts val="0"/>
                </a:spcAft>
                <a:buClrTx/>
                <a:buSzTx/>
                <a:buFontTx/>
                <a:buNone/>
                <a:tabLst>
                  <a:tab pos="457200" algn="l"/>
                  <a:tab pos="914400" algn="l"/>
                  <a:tab pos="1371600" algn="l"/>
                  <a:tab pos="1828800" algn="l"/>
                </a:tabLst>
                <a:defRPr/>
              </a:pPr>
              <a:r>
                <a:rPr kumimoji="0" lang="en-US" altLang="en-US" sz="1633" b="1" i="0" u="none" strike="noStrike" kern="1200" cap="none" spc="0" normalizeH="0" baseline="0" noProof="0" dirty="0">
                  <a:ln>
                    <a:noFill/>
                  </a:ln>
                  <a:solidFill>
                    <a:srgbClr val="000000"/>
                  </a:solidFill>
                  <a:effectLst/>
                  <a:uLnTx/>
                  <a:uFillTx/>
                  <a:latin typeface="Arial" panose="020B0604020202020204" pitchFamily="34" charset="0"/>
                </a:rPr>
                <a:t>Hazard Exposure</a:t>
              </a:r>
            </a:p>
          </p:txBody>
        </p:sp>
      </p:grpSp>
      <p:grpSp>
        <p:nvGrpSpPr>
          <p:cNvPr id="8" name="Group 7"/>
          <p:cNvGrpSpPr/>
          <p:nvPr/>
        </p:nvGrpSpPr>
        <p:grpSpPr>
          <a:xfrm>
            <a:off x="3481278" y="917989"/>
            <a:ext cx="4677146" cy="5523164"/>
            <a:chOff x="3374782" y="1201003"/>
            <a:chExt cx="4677146" cy="5523164"/>
          </a:xfrm>
        </p:grpSpPr>
        <p:grpSp>
          <p:nvGrpSpPr>
            <p:cNvPr id="4" name="Group 3"/>
            <p:cNvGrpSpPr/>
            <p:nvPr/>
          </p:nvGrpSpPr>
          <p:grpSpPr>
            <a:xfrm>
              <a:off x="3374782" y="1201003"/>
              <a:ext cx="4677146" cy="5523164"/>
              <a:chOff x="3374782" y="1201003"/>
              <a:chExt cx="4677146" cy="5523164"/>
            </a:xfrm>
          </p:grpSpPr>
          <p:sp>
            <p:nvSpPr>
              <p:cNvPr id="28" name="TextBox 27"/>
              <p:cNvSpPr txBox="1"/>
              <p:nvPr/>
            </p:nvSpPr>
            <p:spPr>
              <a:xfrm>
                <a:off x="3374782" y="1201003"/>
                <a:ext cx="18957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a:endParaRPr>
              </a:p>
            </p:txBody>
          </p:sp>
          <p:grpSp>
            <p:nvGrpSpPr>
              <p:cNvPr id="39" name="Group 38"/>
              <p:cNvGrpSpPr/>
              <p:nvPr/>
            </p:nvGrpSpPr>
            <p:grpSpPr>
              <a:xfrm>
                <a:off x="3462890" y="2068607"/>
                <a:ext cx="4589038" cy="4655560"/>
                <a:chOff x="1921226" y="2027332"/>
                <a:chExt cx="4589038" cy="4655560"/>
              </a:xfrm>
            </p:grpSpPr>
            <p:sp>
              <p:nvSpPr>
                <p:cNvPr id="40" name="TextBox 39"/>
                <p:cNvSpPr txBox="1"/>
                <p:nvPr/>
              </p:nvSpPr>
              <p:spPr>
                <a:xfrm>
                  <a:off x="2098553" y="2027332"/>
                  <a:ext cx="136483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Helvetica" pitchFamily="34" charset="0"/>
                      <a:ea typeface="ＭＳ Ｐゴシック"/>
                    </a:rPr>
                    <a:t>Possible</a:t>
                  </a:r>
                </a:p>
              </p:txBody>
            </p:sp>
            <p:sp>
              <p:nvSpPr>
                <p:cNvPr id="41" name="TextBox 40"/>
                <p:cNvSpPr txBox="1"/>
                <p:nvPr/>
              </p:nvSpPr>
              <p:spPr>
                <a:xfrm>
                  <a:off x="1921226" y="6221227"/>
                  <a:ext cx="17194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Helvetica" pitchFamily="34" charset="0"/>
                      <a:ea typeface="ＭＳ Ｐゴシック"/>
                    </a:rPr>
                    <a:t>Impossible</a:t>
                  </a:r>
                </a:p>
              </p:txBody>
            </p:sp>
            <p:cxnSp>
              <p:nvCxnSpPr>
                <p:cNvPr id="42" name="Straight Arrow Connector 41"/>
                <p:cNvCxnSpPr/>
                <p:nvPr/>
              </p:nvCxnSpPr>
              <p:spPr>
                <a:xfrm>
                  <a:off x="6510264" y="2465351"/>
                  <a:ext cx="0" cy="3717493"/>
                </a:xfrm>
                <a:prstGeom prst="straightConnector1">
                  <a:avLst/>
                </a:prstGeom>
                <a:ln w="38100">
                  <a:solidFill>
                    <a:schemeClr val="tx1"/>
                  </a:solidFill>
                  <a:headEnd type="none" w="med" len="med"/>
                  <a:tailEnd type="triangle" w="lg" len="lg"/>
                </a:ln>
              </p:spPr>
              <p:style>
                <a:lnRef idx="2">
                  <a:schemeClr val="accent1"/>
                </a:lnRef>
                <a:fillRef idx="0">
                  <a:schemeClr val="accent1"/>
                </a:fillRef>
                <a:effectRef idx="1">
                  <a:schemeClr val="accent1"/>
                </a:effectRef>
                <a:fontRef idx="minor">
                  <a:schemeClr val="tx1"/>
                </a:fontRef>
              </p:style>
            </p:cxnSp>
          </p:grpSp>
        </p:grpSp>
        <p:sp>
          <p:nvSpPr>
            <p:cNvPr id="67" name="Rectangle 20"/>
            <p:cNvSpPr>
              <a:spLocks noChangeArrowheads="1"/>
            </p:cNvSpPr>
            <p:nvPr/>
          </p:nvSpPr>
          <p:spPr bwMode="auto">
            <a:xfrm>
              <a:off x="3538168" y="1266362"/>
              <a:ext cx="1677254" cy="667611"/>
            </a:xfrm>
            <a:prstGeom prst="rect">
              <a:avLst/>
            </a:prstGeom>
            <a:solidFill>
              <a:schemeClr val="accent3">
                <a:lumMod val="60000"/>
                <a:lumOff val="40000"/>
              </a:schemeClr>
            </a:solidFill>
            <a:ln w="9525" cap="flat">
              <a:solidFill>
                <a:schemeClr val="accent3"/>
              </a:solidFill>
              <a:round/>
              <a:headEnd/>
              <a:tailEnd/>
            </a:ln>
            <a:effectLst/>
          </p:spPr>
          <p:txBody>
            <a:bodyPr wrap="none" lIns="81638" tIns="53260" rIns="81638" bIns="40819" anchor="ctr"/>
            <a:lstStyle>
              <a:lvl1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1pPr>
              <a:lvl2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2pPr>
              <a:lvl3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3pPr>
              <a:lvl4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4pPr>
              <a:lvl5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tab pos="457200" algn="l"/>
                  <a:tab pos="914400" algn="l"/>
                  <a:tab pos="1371600" algn="l"/>
                  <a:tab pos="1828800" algn="l"/>
                </a:tabLst>
                <a:defRPr/>
              </a:pPr>
              <a:r>
                <a:rPr kumimoji="0" lang="en-US" altLang="en-US" sz="1633" b="1" i="0" u="none" strike="noStrike" kern="1200" cap="none" spc="0" normalizeH="0" baseline="0" noProof="0" dirty="0">
                  <a:ln>
                    <a:noFill/>
                  </a:ln>
                  <a:solidFill>
                    <a:srgbClr val="000000"/>
                  </a:solidFill>
                  <a:effectLst/>
                  <a:uLnTx/>
                  <a:uFillTx/>
                  <a:latin typeface="Arial" panose="020B0604020202020204" pitchFamily="34" charset="0"/>
                </a:rPr>
                <a:t>Resupply &amp; </a:t>
              </a:r>
            </a:p>
            <a:p>
              <a:pPr marL="0" marR="0" lvl="0" indent="0" algn="ctr" defTabSz="914400" rtl="0" eaLnBrk="1" fontAlgn="auto" latinLnBrk="0" hangingPunct="1">
                <a:lnSpc>
                  <a:spcPct val="100000"/>
                </a:lnSpc>
                <a:spcBef>
                  <a:spcPts val="0"/>
                </a:spcBef>
                <a:spcAft>
                  <a:spcPts val="0"/>
                </a:spcAft>
                <a:buClrTx/>
                <a:buSzTx/>
                <a:buFontTx/>
                <a:buNone/>
                <a:tabLst>
                  <a:tab pos="457200" algn="l"/>
                  <a:tab pos="914400" algn="l"/>
                  <a:tab pos="1371600" algn="l"/>
                  <a:tab pos="1828800" algn="l"/>
                </a:tabLst>
                <a:defRPr/>
              </a:pPr>
              <a:r>
                <a:rPr kumimoji="0" lang="en-US" altLang="en-US" sz="1633" b="1" i="0" u="none" strike="noStrike" kern="1200" cap="none" spc="0" normalizeH="0" baseline="0" noProof="0" dirty="0">
                  <a:ln>
                    <a:noFill/>
                  </a:ln>
                  <a:solidFill>
                    <a:srgbClr val="000000"/>
                  </a:solidFill>
                  <a:effectLst/>
                  <a:uLnTx/>
                  <a:uFillTx/>
                  <a:latin typeface="Arial" panose="020B0604020202020204" pitchFamily="34" charset="0"/>
                </a:rPr>
                <a:t>Evacuation </a:t>
              </a:r>
            </a:p>
            <a:p>
              <a:pPr marL="0" marR="0" lvl="0" indent="0" algn="ctr" defTabSz="914400" rtl="0" eaLnBrk="1" fontAlgn="auto" latinLnBrk="0" hangingPunct="1">
                <a:lnSpc>
                  <a:spcPct val="100000"/>
                </a:lnSpc>
                <a:spcBef>
                  <a:spcPts val="0"/>
                </a:spcBef>
                <a:spcAft>
                  <a:spcPts val="0"/>
                </a:spcAft>
                <a:buClrTx/>
                <a:buSzTx/>
                <a:buFontTx/>
                <a:buNone/>
                <a:tabLst>
                  <a:tab pos="457200" algn="l"/>
                  <a:tab pos="914400" algn="l"/>
                  <a:tab pos="1371600" algn="l"/>
                  <a:tab pos="1828800" algn="l"/>
                </a:tabLst>
                <a:defRPr/>
              </a:pPr>
              <a:r>
                <a:rPr kumimoji="0" lang="en-US" altLang="en-US" sz="1633" b="1" i="0" u="none" strike="noStrike" kern="1200" cap="none" spc="0" normalizeH="0" baseline="0" noProof="0" dirty="0">
                  <a:ln>
                    <a:noFill/>
                  </a:ln>
                  <a:solidFill>
                    <a:srgbClr val="000000"/>
                  </a:solidFill>
                  <a:effectLst/>
                  <a:uLnTx/>
                  <a:uFillTx/>
                  <a:latin typeface="Arial" panose="020B0604020202020204" pitchFamily="34" charset="0"/>
                </a:rPr>
                <a:t>Capability</a:t>
              </a:r>
            </a:p>
          </p:txBody>
        </p:sp>
      </p:grpSp>
      <p:grpSp>
        <p:nvGrpSpPr>
          <p:cNvPr id="7" name="Group 6"/>
          <p:cNvGrpSpPr/>
          <p:nvPr/>
        </p:nvGrpSpPr>
        <p:grpSpPr>
          <a:xfrm>
            <a:off x="5023795" y="917760"/>
            <a:ext cx="2386361" cy="5523393"/>
            <a:chOff x="4966285" y="1184446"/>
            <a:chExt cx="2386361" cy="5523393"/>
          </a:xfrm>
        </p:grpSpPr>
        <p:grpSp>
          <p:nvGrpSpPr>
            <p:cNvPr id="3" name="Group 2"/>
            <p:cNvGrpSpPr/>
            <p:nvPr/>
          </p:nvGrpSpPr>
          <p:grpSpPr>
            <a:xfrm>
              <a:off x="4966285" y="1184446"/>
              <a:ext cx="2386361" cy="5523393"/>
              <a:chOff x="4982614" y="1184446"/>
              <a:chExt cx="2386361" cy="5523393"/>
            </a:xfrm>
          </p:grpSpPr>
          <p:sp>
            <p:nvSpPr>
              <p:cNvPr id="29" name="TextBox 28"/>
              <p:cNvSpPr txBox="1"/>
              <p:nvPr/>
            </p:nvSpPr>
            <p:spPr>
              <a:xfrm>
                <a:off x="4982614" y="1184446"/>
                <a:ext cx="238636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a:endParaRPr>
              </a:p>
            </p:txBody>
          </p:sp>
          <p:grpSp>
            <p:nvGrpSpPr>
              <p:cNvPr id="43" name="Group 42"/>
              <p:cNvGrpSpPr/>
              <p:nvPr/>
            </p:nvGrpSpPr>
            <p:grpSpPr>
              <a:xfrm>
                <a:off x="5373447" y="2045160"/>
                <a:ext cx="1806501" cy="4662679"/>
                <a:chOff x="1937266" y="1999153"/>
                <a:chExt cx="1806501" cy="4662679"/>
              </a:xfrm>
            </p:grpSpPr>
            <p:sp>
              <p:nvSpPr>
                <p:cNvPr id="44" name="TextBox 43"/>
                <p:cNvSpPr txBox="1"/>
                <p:nvPr/>
              </p:nvSpPr>
              <p:spPr>
                <a:xfrm>
                  <a:off x="2126031" y="1999153"/>
                  <a:ext cx="136815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Helvetica" pitchFamily="34" charset="0"/>
                      <a:ea typeface="ＭＳ Ｐゴシック"/>
                    </a:rPr>
                    <a:t>Minimal</a:t>
                  </a:r>
                </a:p>
              </p:txBody>
            </p:sp>
            <p:sp>
              <p:nvSpPr>
                <p:cNvPr id="45" name="TextBox 44"/>
                <p:cNvSpPr txBox="1"/>
                <p:nvPr/>
              </p:nvSpPr>
              <p:spPr>
                <a:xfrm>
                  <a:off x="1937266" y="6200167"/>
                  <a:ext cx="180650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Helvetica" pitchFamily="34" charset="0"/>
                      <a:ea typeface="ＭＳ Ｐゴシック"/>
                    </a:rPr>
                    <a:t>Substantial</a:t>
                  </a:r>
                </a:p>
              </p:txBody>
            </p:sp>
            <p:cxnSp>
              <p:nvCxnSpPr>
                <p:cNvPr id="46" name="Straight Arrow Connector 45"/>
                <p:cNvCxnSpPr>
                  <a:stCxn id="44" idx="2"/>
                </p:cNvCxnSpPr>
                <p:nvPr/>
              </p:nvCxnSpPr>
              <p:spPr>
                <a:xfrm>
                  <a:off x="2810107" y="2453243"/>
                  <a:ext cx="0" cy="3717493"/>
                </a:xfrm>
                <a:prstGeom prst="straightConnector1">
                  <a:avLst/>
                </a:prstGeom>
                <a:ln w="38100">
                  <a:solidFill>
                    <a:schemeClr val="tx1"/>
                  </a:solidFill>
                  <a:headEnd type="none" w="med" len="med"/>
                  <a:tailEnd type="triangle" w="lg" len="lg"/>
                </a:ln>
              </p:spPr>
              <p:style>
                <a:lnRef idx="2">
                  <a:schemeClr val="accent1"/>
                </a:lnRef>
                <a:fillRef idx="0">
                  <a:schemeClr val="accent1"/>
                </a:fillRef>
                <a:effectRef idx="1">
                  <a:schemeClr val="accent1"/>
                </a:effectRef>
                <a:fontRef idx="minor">
                  <a:schemeClr val="tx1"/>
                </a:fontRef>
              </p:style>
            </p:cxnSp>
          </p:grpSp>
        </p:grpSp>
        <p:sp>
          <p:nvSpPr>
            <p:cNvPr id="68" name="Rectangle 20"/>
            <p:cNvSpPr>
              <a:spLocks noChangeArrowheads="1"/>
            </p:cNvSpPr>
            <p:nvPr/>
          </p:nvSpPr>
          <p:spPr bwMode="auto">
            <a:xfrm>
              <a:off x="5202694" y="1219045"/>
              <a:ext cx="2105795" cy="809588"/>
            </a:xfrm>
            <a:prstGeom prst="rect">
              <a:avLst/>
            </a:prstGeom>
            <a:solidFill>
              <a:schemeClr val="accent3">
                <a:lumMod val="60000"/>
                <a:lumOff val="40000"/>
              </a:schemeClr>
            </a:solidFill>
            <a:ln w="9525" cap="flat">
              <a:solidFill>
                <a:schemeClr val="accent3"/>
              </a:solidFill>
              <a:round/>
              <a:headEnd/>
              <a:tailEnd/>
            </a:ln>
            <a:effectLst/>
          </p:spPr>
          <p:txBody>
            <a:bodyPr wrap="none" lIns="81638" tIns="53260" rIns="81638" bIns="40819" anchor="ctr"/>
            <a:lstStyle>
              <a:lvl1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1pPr>
              <a:lvl2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2pPr>
              <a:lvl3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3pPr>
              <a:lvl4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4pPr>
              <a:lvl5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tab pos="457200" algn="l"/>
                  <a:tab pos="914400" algn="l"/>
                  <a:tab pos="1371600" algn="l"/>
                  <a:tab pos="1828800" algn="l"/>
                </a:tabLst>
                <a:defRPr/>
              </a:pPr>
              <a:r>
                <a:rPr kumimoji="0" lang="en-US" altLang="en-US" sz="1633" b="1" i="0" u="none" strike="noStrike" kern="1200" cap="none" spc="0" normalizeH="0" baseline="0" noProof="0" dirty="0">
                  <a:ln>
                    <a:noFill/>
                  </a:ln>
                  <a:solidFill>
                    <a:srgbClr val="000000"/>
                  </a:solidFill>
                  <a:effectLst/>
                  <a:uLnTx/>
                  <a:uFillTx/>
                  <a:latin typeface="Arial" panose="020B0604020202020204" pitchFamily="34" charset="0"/>
                </a:rPr>
                <a:t>On-Board</a:t>
              </a:r>
            </a:p>
            <a:p>
              <a:pPr marL="0" marR="0" lvl="0" indent="0" algn="ctr" defTabSz="914400" rtl="0" eaLnBrk="1" fontAlgn="auto" latinLnBrk="0" hangingPunct="1">
                <a:lnSpc>
                  <a:spcPct val="100000"/>
                </a:lnSpc>
                <a:spcBef>
                  <a:spcPts val="0"/>
                </a:spcBef>
                <a:spcAft>
                  <a:spcPts val="0"/>
                </a:spcAft>
                <a:buClrTx/>
                <a:buSzTx/>
                <a:buFontTx/>
                <a:buNone/>
                <a:tabLst>
                  <a:tab pos="457200" algn="l"/>
                  <a:tab pos="914400" algn="l"/>
                  <a:tab pos="1371600" algn="l"/>
                  <a:tab pos="1828800" algn="l"/>
                </a:tabLst>
                <a:defRPr/>
              </a:pPr>
              <a:r>
                <a:rPr kumimoji="0" lang="en-US" altLang="en-US" sz="1633" b="1" i="0" u="none" strike="noStrike" kern="1200" cap="none" spc="0" normalizeH="0" baseline="0" noProof="0" dirty="0">
                  <a:ln>
                    <a:noFill/>
                  </a:ln>
                  <a:solidFill>
                    <a:srgbClr val="000000"/>
                  </a:solidFill>
                  <a:effectLst/>
                  <a:uLnTx/>
                  <a:uFillTx/>
                  <a:latin typeface="Arial" panose="020B0604020202020204" pitchFamily="34" charset="0"/>
                </a:rPr>
                <a:t> Decision Making </a:t>
              </a:r>
            </a:p>
            <a:p>
              <a:pPr marL="0" marR="0" lvl="0" indent="0" algn="ctr" defTabSz="914400" rtl="0" eaLnBrk="1" fontAlgn="auto" latinLnBrk="0" hangingPunct="1">
                <a:lnSpc>
                  <a:spcPct val="100000"/>
                </a:lnSpc>
                <a:spcBef>
                  <a:spcPts val="0"/>
                </a:spcBef>
                <a:spcAft>
                  <a:spcPts val="0"/>
                </a:spcAft>
                <a:buClrTx/>
                <a:buSzTx/>
                <a:buFontTx/>
                <a:buNone/>
                <a:tabLst>
                  <a:tab pos="457200" algn="l"/>
                  <a:tab pos="914400" algn="l"/>
                  <a:tab pos="1371600" algn="l"/>
                  <a:tab pos="1828800" algn="l"/>
                </a:tabLst>
                <a:defRPr/>
              </a:pPr>
              <a:r>
                <a:rPr kumimoji="0" lang="en-US" altLang="en-US" sz="1633" b="1" i="0" u="none" strike="noStrike" kern="1200" cap="none" spc="0" normalizeH="0" baseline="0" noProof="0" dirty="0">
                  <a:ln>
                    <a:noFill/>
                  </a:ln>
                  <a:solidFill>
                    <a:srgbClr val="000000"/>
                  </a:solidFill>
                  <a:effectLst/>
                  <a:uLnTx/>
                  <a:uFillTx/>
                  <a:latin typeface="Arial" panose="020B0604020202020204" pitchFamily="34" charset="0"/>
                </a:rPr>
                <a:t>(</a:t>
              </a:r>
              <a:r>
                <a:rPr kumimoji="0" lang="en-US" altLang="en-US" sz="1633" b="1" i="0" u="none" strike="noStrike" kern="1200" cap="none" spc="0" normalizeH="0" baseline="0" noProof="0" dirty="0" err="1">
                  <a:ln>
                    <a:noFill/>
                  </a:ln>
                  <a:solidFill>
                    <a:srgbClr val="000000"/>
                  </a:solidFill>
                  <a:effectLst/>
                  <a:uLnTx/>
                  <a:uFillTx/>
                  <a:latin typeface="Arial" panose="020B0604020202020204" pitchFamily="34" charset="0"/>
                </a:rPr>
                <a:t>comm</a:t>
              </a:r>
              <a:r>
                <a:rPr kumimoji="0" lang="en-US" altLang="en-US" sz="1633" b="1" i="0" u="none" strike="noStrike" kern="1200" cap="none" spc="0" normalizeH="0" baseline="0" noProof="0" dirty="0">
                  <a:ln>
                    <a:noFill/>
                  </a:ln>
                  <a:solidFill>
                    <a:srgbClr val="000000"/>
                  </a:solidFill>
                  <a:effectLst/>
                  <a:uLnTx/>
                  <a:uFillTx/>
                  <a:latin typeface="Arial" panose="020B0604020202020204" pitchFamily="34" charset="0"/>
                </a:rPr>
                <a:t> delay)</a:t>
              </a:r>
              <a:endParaRPr kumimoji="0" lang="en-US" altLang="en-US" sz="1633" b="0" i="0" u="none" strike="noStrike" kern="1200" cap="none" spc="0" normalizeH="0" baseline="0" noProof="0" dirty="0">
                <a:ln>
                  <a:noFill/>
                </a:ln>
                <a:solidFill>
                  <a:srgbClr val="000000"/>
                </a:solidFill>
                <a:effectLst/>
                <a:uLnTx/>
                <a:uFillTx/>
                <a:latin typeface="Arial" panose="020B0604020202020204" pitchFamily="34" charset="0"/>
              </a:endParaRPr>
            </a:p>
          </p:txBody>
        </p:sp>
      </p:grpSp>
      <p:grpSp>
        <p:nvGrpSpPr>
          <p:cNvPr id="10" name="Group 9"/>
          <p:cNvGrpSpPr/>
          <p:nvPr/>
        </p:nvGrpSpPr>
        <p:grpSpPr>
          <a:xfrm>
            <a:off x="4429132" y="956019"/>
            <a:ext cx="4589661" cy="5485134"/>
            <a:chOff x="4477160" y="1222704"/>
            <a:chExt cx="4589661" cy="5485134"/>
          </a:xfrm>
        </p:grpSpPr>
        <p:grpSp>
          <p:nvGrpSpPr>
            <p:cNvPr id="2" name="Group 1"/>
            <p:cNvGrpSpPr/>
            <p:nvPr/>
          </p:nvGrpSpPr>
          <p:grpSpPr>
            <a:xfrm>
              <a:off x="4477160" y="1289156"/>
              <a:ext cx="4589661" cy="5418682"/>
              <a:chOff x="4477160" y="1338143"/>
              <a:chExt cx="4589661" cy="5418682"/>
            </a:xfrm>
          </p:grpSpPr>
          <p:grpSp>
            <p:nvGrpSpPr>
              <p:cNvPr id="19" name="Group 18"/>
              <p:cNvGrpSpPr/>
              <p:nvPr/>
            </p:nvGrpSpPr>
            <p:grpSpPr>
              <a:xfrm>
                <a:off x="7318610" y="1338143"/>
                <a:ext cx="1748211" cy="5418682"/>
                <a:chOff x="3225232" y="1269832"/>
                <a:chExt cx="1748211" cy="5418682"/>
              </a:xfrm>
            </p:grpSpPr>
            <p:sp>
              <p:nvSpPr>
                <p:cNvPr id="27" name="TextBox 26"/>
                <p:cNvSpPr txBox="1"/>
                <p:nvPr/>
              </p:nvSpPr>
              <p:spPr>
                <a:xfrm>
                  <a:off x="3345364" y="1269832"/>
                  <a:ext cx="16280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a:endParaRPr>
                </a:p>
              </p:txBody>
            </p:sp>
            <p:grpSp>
              <p:nvGrpSpPr>
                <p:cNvPr id="47" name="Group 46"/>
                <p:cNvGrpSpPr/>
                <p:nvPr/>
              </p:nvGrpSpPr>
              <p:grpSpPr>
                <a:xfrm>
                  <a:off x="3225232" y="2009308"/>
                  <a:ext cx="1657238" cy="4679206"/>
                  <a:chOff x="1869098" y="2009310"/>
                  <a:chExt cx="1657238" cy="4679206"/>
                </a:xfrm>
              </p:grpSpPr>
              <p:sp>
                <p:nvSpPr>
                  <p:cNvPr id="48" name="TextBox 47"/>
                  <p:cNvSpPr txBox="1"/>
                  <p:nvPr/>
                </p:nvSpPr>
                <p:spPr>
                  <a:xfrm>
                    <a:off x="2254136" y="2009310"/>
                    <a:ext cx="102591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Helvetica" pitchFamily="34" charset="0"/>
                        <a:ea typeface="ＭＳ Ｐゴシック"/>
                      </a:rPr>
                      <a:t>Less</a:t>
                    </a:r>
                  </a:p>
                </p:txBody>
              </p:sp>
              <p:sp>
                <p:nvSpPr>
                  <p:cNvPr id="49" name="TextBox 48"/>
                  <p:cNvSpPr txBox="1"/>
                  <p:nvPr/>
                </p:nvSpPr>
                <p:spPr>
                  <a:xfrm>
                    <a:off x="1869098" y="6226851"/>
                    <a:ext cx="165723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Helvetica" pitchFamily="34" charset="0"/>
                        <a:ea typeface="ＭＳ Ｐゴシック"/>
                      </a:rPr>
                      <a:t>More</a:t>
                    </a:r>
                  </a:p>
                </p:txBody>
              </p:sp>
            </p:grpSp>
          </p:grpSp>
          <p:cxnSp>
            <p:nvCxnSpPr>
              <p:cNvPr id="51" name="Straight Arrow Connector 50"/>
              <p:cNvCxnSpPr/>
              <p:nvPr/>
            </p:nvCxnSpPr>
            <p:spPr>
              <a:xfrm flipV="1">
                <a:off x="4477160" y="2640178"/>
                <a:ext cx="0" cy="3533608"/>
              </a:xfrm>
              <a:prstGeom prst="straightConnector1">
                <a:avLst/>
              </a:prstGeom>
              <a:ln w="38100">
                <a:solidFill>
                  <a:schemeClr val="tx1"/>
                </a:solidFill>
                <a:headEnd type="none" w="lg" len="lg"/>
                <a:tailEnd type="triangle" w="lg" len="lg"/>
              </a:ln>
            </p:spPr>
            <p:style>
              <a:lnRef idx="2">
                <a:schemeClr val="accent1"/>
              </a:lnRef>
              <a:fillRef idx="0">
                <a:schemeClr val="accent1"/>
              </a:fillRef>
              <a:effectRef idx="1">
                <a:schemeClr val="accent1"/>
              </a:effectRef>
              <a:fontRef idx="minor">
                <a:schemeClr val="tx1"/>
              </a:fontRef>
            </p:style>
          </p:cxnSp>
        </p:grpSp>
        <p:sp>
          <p:nvSpPr>
            <p:cNvPr id="69" name="Rectangle 20"/>
            <p:cNvSpPr>
              <a:spLocks noChangeArrowheads="1"/>
            </p:cNvSpPr>
            <p:nvPr/>
          </p:nvSpPr>
          <p:spPr bwMode="auto">
            <a:xfrm>
              <a:off x="7269157" y="1222704"/>
              <a:ext cx="1756145" cy="667611"/>
            </a:xfrm>
            <a:prstGeom prst="rect">
              <a:avLst/>
            </a:prstGeom>
            <a:solidFill>
              <a:schemeClr val="accent3">
                <a:lumMod val="60000"/>
                <a:lumOff val="40000"/>
              </a:schemeClr>
            </a:solidFill>
            <a:ln w="9525" cap="flat">
              <a:solidFill>
                <a:schemeClr val="accent3"/>
              </a:solidFill>
              <a:round/>
              <a:headEnd/>
              <a:tailEnd/>
            </a:ln>
            <a:effectLst/>
          </p:spPr>
          <p:txBody>
            <a:bodyPr wrap="none" lIns="81638" tIns="53260" rIns="81638" bIns="40819" anchor="ctr"/>
            <a:lstStyle>
              <a:lvl1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1pPr>
              <a:lvl2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2pPr>
              <a:lvl3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3pPr>
              <a:lvl4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4pPr>
              <a:lvl5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tab pos="457200" algn="l"/>
                  <a:tab pos="914400" algn="l"/>
                  <a:tab pos="1371600" algn="l"/>
                  <a:tab pos="1828800" algn="l"/>
                </a:tabLst>
                <a:defRPr/>
              </a:pPr>
              <a:r>
                <a:rPr kumimoji="0" lang="en-US" altLang="en-US" sz="1633" b="1" i="0" u="none" strike="noStrike" kern="1200" cap="none" spc="0" normalizeH="0" baseline="0" noProof="0" dirty="0">
                  <a:ln>
                    <a:noFill/>
                  </a:ln>
                  <a:solidFill>
                    <a:srgbClr val="000000"/>
                  </a:solidFill>
                  <a:effectLst/>
                  <a:uLnTx/>
                  <a:uFillTx/>
                  <a:latin typeface="Arial" panose="020B0604020202020204" pitchFamily="34" charset="0"/>
                </a:rPr>
                <a:t>On-Board </a:t>
              </a:r>
            </a:p>
            <a:p>
              <a:pPr marL="0" marR="0" lvl="0" indent="0" algn="ctr" defTabSz="914400" rtl="0" eaLnBrk="1" fontAlgn="auto" latinLnBrk="0" hangingPunct="1">
                <a:lnSpc>
                  <a:spcPct val="100000"/>
                </a:lnSpc>
                <a:spcBef>
                  <a:spcPts val="0"/>
                </a:spcBef>
                <a:spcAft>
                  <a:spcPts val="0"/>
                </a:spcAft>
                <a:buClrTx/>
                <a:buSzTx/>
                <a:buFontTx/>
                <a:buNone/>
                <a:tabLst>
                  <a:tab pos="457200" algn="l"/>
                  <a:tab pos="914400" algn="l"/>
                  <a:tab pos="1371600" algn="l"/>
                  <a:tab pos="1828800" algn="l"/>
                </a:tabLst>
                <a:defRPr/>
              </a:pPr>
              <a:r>
                <a:rPr kumimoji="0" lang="en-US" altLang="en-US" sz="1633" b="1" i="0" u="none" strike="noStrike" kern="1200" cap="none" spc="0" normalizeH="0" baseline="0" noProof="0" dirty="0">
                  <a:ln>
                    <a:noFill/>
                  </a:ln>
                  <a:solidFill>
                    <a:srgbClr val="000000"/>
                  </a:solidFill>
                  <a:effectLst/>
                  <a:uLnTx/>
                  <a:uFillTx/>
                  <a:latin typeface="Arial" panose="020B0604020202020204" pitchFamily="34" charset="0"/>
                </a:rPr>
                <a:t> Capabilities</a:t>
              </a:r>
              <a:endParaRPr kumimoji="0" lang="en-US" altLang="en-US" sz="1633" b="0" i="0" u="none" strike="noStrike" kern="1200" cap="none" spc="0" normalizeH="0" baseline="0" noProof="0" dirty="0">
                <a:ln>
                  <a:noFill/>
                </a:ln>
                <a:solidFill>
                  <a:srgbClr val="000000"/>
                </a:solidFill>
                <a:effectLst/>
                <a:uLnTx/>
                <a:uFillTx/>
                <a:latin typeface="Arial" panose="020B0604020202020204" pitchFamily="34" charset="0"/>
              </a:endParaRPr>
            </a:p>
          </p:txBody>
        </p:sp>
      </p:grpSp>
      <p:sp>
        <p:nvSpPr>
          <p:cNvPr id="50" name="Content Placeholder 1"/>
          <p:cNvSpPr>
            <a:spLocks noGrp="1"/>
          </p:cNvSpPr>
          <p:nvPr>
            <p:ph idx="1"/>
          </p:nvPr>
        </p:nvSpPr>
        <p:spPr>
          <a:xfrm>
            <a:off x="8689652" y="2186593"/>
            <a:ext cx="3428460" cy="3752398"/>
          </a:xfrm>
        </p:spPr>
        <p:txBody>
          <a:bodyPr/>
          <a:lstStyle/>
          <a:p>
            <a:pPr marL="0" indent="0">
              <a:buNone/>
            </a:pPr>
            <a:r>
              <a:rPr lang="en-US" sz="1600" u="sng" dirty="0">
                <a:latin typeface="Helvetica" pitchFamily="34" charset="0"/>
              </a:rPr>
              <a:t>Influencers</a:t>
            </a:r>
          </a:p>
          <a:p>
            <a:r>
              <a:rPr lang="en-US" sz="1600" b="0" dirty="0">
                <a:latin typeface="Helvetica" pitchFamily="34" charset="0"/>
              </a:rPr>
              <a:t>Mission duration and high-level objectives</a:t>
            </a:r>
          </a:p>
          <a:p>
            <a:r>
              <a:rPr lang="en-US" sz="1600" b="0" dirty="0">
                <a:latin typeface="Helvetica" pitchFamily="34" charset="0"/>
              </a:rPr>
              <a:t>Distance from Earth</a:t>
            </a:r>
          </a:p>
          <a:p>
            <a:r>
              <a:rPr lang="en-US" sz="1600" b="0" dirty="0">
                <a:latin typeface="Helvetica" pitchFamily="34" charset="0"/>
              </a:rPr>
              <a:t>Acceptable mission risk</a:t>
            </a:r>
          </a:p>
          <a:p>
            <a:r>
              <a:rPr lang="en-US" sz="1600" b="0" dirty="0">
                <a:latin typeface="Helvetica" pitchFamily="34" charset="0"/>
              </a:rPr>
              <a:t>Time to definitive medical care</a:t>
            </a:r>
          </a:p>
          <a:p>
            <a:r>
              <a:rPr lang="en-US" sz="1600" b="0" dirty="0">
                <a:latin typeface="Helvetica" pitchFamily="34" charset="0"/>
              </a:rPr>
              <a:t>Health and performance needs</a:t>
            </a:r>
          </a:p>
          <a:p>
            <a:r>
              <a:rPr lang="en-US" sz="1600" b="0" dirty="0">
                <a:latin typeface="Helvetica" pitchFamily="34" charset="0"/>
              </a:rPr>
              <a:t>Level of training for on-board medical provider(s)</a:t>
            </a:r>
          </a:p>
          <a:p>
            <a:r>
              <a:rPr lang="en-US" sz="1600" b="0" dirty="0">
                <a:latin typeface="Helvetica" pitchFamily="34" charset="0"/>
              </a:rPr>
              <a:t>Technology developments and medical advances</a:t>
            </a:r>
          </a:p>
          <a:p>
            <a:r>
              <a:rPr lang="en-US" sz="1600" b="0" dirty="0">
                <a:latin typeface="Helvetica" pitchFamily="34" charset="0"/>
              </a:rPr>
              <a:t>Crew selection and pre-flight health status</a:t>
            </a:r>
          </a:p>
        </p:txBody>
      </p:sp>
      <p:grpSp>
        <p:nvGrpSpPr>
          <p:cNvPr id="11" name="Group 10"/>
          <p:cNvGrpSpPr/>
          <p:nvPr/>
        </p:nvGrpSpPr>
        <p:grpSpPr>
          <a:xfrm>
            <a:off x="462587" y="2055266"/>
            <a:ext cx="1367164" cy="4231422"/>
            <a:chOff x="462587" y="2055266"/>
            <a:chExt cx="1367164" cy="4231422"/>
          </a:xfrm>
        </p:grpSpPr>
        <p:pic>
          <p:nvPicPr>
            <p:cNvPr id="52" name="Picture 5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302" y="2055266"/>
              <a:ext cx="1338413" cy="1003810"/>
            </a:xfrm>
            <a:prstGeom prst="rect">
              <a:avLst/>
            </a:prstGeom>
          </p:spPr>
        </p:pic>
        <p:pic>
          <p:nvPicPr>
            <p:cNvPr id="53" name="Picture 5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2587" y="3059076"/>
              <a:ext cx="1367164" cy="1059345"/>
            </a:xfrm>
            <a:prstGeom prst="rect">
              <a:avLst/>
            </a:prstGeom>
          </p:spPr>
        </p:pic>
        <p:pic>
          <p:nvPicPr>
            <p:cNvPr id="54"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1624" y="5236604"/>
              <a:ext cx="1358127" cy="105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a:extLst>
                <a:ext uri="{FF2B5EF4-FFF2-40B4-BE49-F238E27FC236}">
                  <a16:creationId xmlns:a16="http://schemas.microsoft.com/office/drawing/2014/main" id="{21B8A8EF-544C-8C41-91C4-F926FFC9BACB}"/>
                </a:ext>
              </a:extLst>
            </p:cNvPr>
            <p:cNvPicPr>
              <a:picLocks noChangeAspect="1"/>
            </p:cNvPicPr>
            <p:nvPr/>
          </p:nvPicPr>
          <p:blipFill>
            <a:blip r:embed="rId6"/>
            <a:stretch>
              <a:fillRect/>
            </a:stretch>
          </p:blipFill>
          <p:spPr>
            <a:xfrm>
              <a:off x="471624" y="4118421"/>
              <a:ext cx="1358127" cy="1108922"/>
            </a:xfrm>
            <a:prstGeom prst="rect">
              <a:avLst/>
            </a:prstGeom>
          </p:spPr>
        </p:pic>
      </p:grpSp>
    </p:spTree>
    <p:extLst>
      <p:ext uri="{BB962C8B-B14F-4D97-AF65-F5344CB8AC3E}">
        <p14:creationId xmlns:p14="http://schemas.microsoft.com/office/powerpoint/2010/main" val="30322902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961" y="24856"/>
            <a:ext cx="9575840" cy="783755"/>
          </a:xfrm>
        </p:spPr>
        <p:txBody>
          <a:bodyPr>
            <a:noAutofit/>
          </a:bodyPr>
          <a:lstStyle/>
          <a:p>
            <a:r>
              <a:rPr lang="en-US" dirty="0">
                <a:latin typeface="Helvetica" pitchFamily="34" charset="0"/>
              </a:rPr>
              <a:t>NASA-STD-3001 Levels of Care</a:t>
            </a:r>
          </a:p>
        </p:txBody>
      </p:sp>
      <p:sp>
        <p:nvSpPr>
          <p:cNvPr id="5" name="Slide Number Placeholder 4"/>
          <p:cNvSpPr>
            <a:spLocks noGrp="1"/>
          </p:cNvSpPr>
          <p:nvPr>
            <p:ph type="sldNum" sz="quarter" idx="4294967295"/>
          </p:nvPr>
        </p:nvSpPr>
        <p:spPr/>
        <p:txBody>
          <a:bodyPr/>
          <a:lstStyle/>
          <a:p>
            <a:fld id="{8F3A20BB-4456-D74C-81DF-F68867D2AAC8}" type="slidenum">
              <a:rPr lang="en-US" smtClean="0"/>
              <a:pPr/>
              <a:t>16</a:t>
            </a:fld>
            <a:endParaRPr lang="en-US"/>
          </a:p>
        </p:txBody>
      </p:sp>
      <p:sp>
        <p:nvSpPr>
          <p:cNvPr id="7" name="Rectangle 1"/>
          <p:cNvSpPr>
            <a:spLocks noChangeArrowheads="1"/>
          </p:cNvSpPr>
          <p:nvPr/>
        </p:nvSpPr>
        <p:spPr bwMode="auto">
          <a:xfrm>
            <a:off x="7006081" y="5253591"/>
            <a:ext cx="1658880" cy="829440"/>
          </a:xfrm>
          <a:prstGeom prst="rect">
            <a:avLst/>
          </a:prstGeom>
          <a:solidFill>
            <a:srgbClr val="002060"/>
          </a:solidFill>
          <a:ln w="9525" cap="flat">
            <a:solidFill>
              <a:srgbClr val="3465A4"/>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1638" tIns="53260" rIns="81638" bIns="40819" anchor="ctr"/>
          <a:lstStyle>
            <a:lvl1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1pPr>
            <a:lvl2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2pPr>
            <a:lvl3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3pPr>
            <a:lvl4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4pPr>
            <a:lvl5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9pPr>
          </a:lstStyle>
          <a:p>
            <a:pPr algn="ctr"/>
            <a:r>
              <a:rPr lang="en-US" altLang="en-US" sz="1633">
                <a:solidFill>
                  <a:schemeClr val="bg1"/>
                </a:solidFill>
              </a:rPr>
              <a:t>Autonomous</a:t>
            </a:r>
          </a:p>
          <a:p>
            <a:pPr algn="ctr"/>
            <a:r>
              <a:rPr lang="en-US" altLang="en-US" sz="1633">
                <a:solidFill>
                  <a:schemeClr val="bg1"/>
                </a:solidFill>
              </a:rPr>
              <a:t>Advanced</a:t>
            </a:r>
          </a:p>
          <a:p>
            <a:pPr algn="ctr"/>
            <a:r>
              <a:rPr lang="en-US" altLang="en-US" sz="1633">
                <a:solidFill>
                  <a:schemeClr val="bg1"/>
                </a:solidFill>
              </a:rPr>
              <a:t>Life Support</a:t>
            </a:r>
          </a:p>
        </p:txBody>
      </p:sp>
      <p:sp>
        <p:nvSpPr>
          <p:cNvPr id="8" name="Rectangle 2"/>
          <p:cNvSpPr>
            <a:spLocks noChangeArrowheads="1"/>
          </p:cNvSpPr>
          <p:nvPr/>
        </p:nvSpPr>
        <p:spPr bwMode="auto">
          <a:xfrm>
            <a:off x="8747040" y="5253591"/>
            <a:ext cx="1658880" cy="829440"/>
          </a:xfrm>
          <a:prstGeom prst="rect">
            <a:avLst/>
          </a:prstGeom>
          <a:solidFill>
            <a:srgbClr val="002060"/>
          </a:solidFill>
          <a:ln w="9525" cap="flat">
            <a:solidFill>
              <a:srgbClr val="3465A4"/>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1638" tIns="53260" rIns="81638" bIns="40819" anchor="ctr"/>
          <a:lstStyle>
            <a:lvl1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1pPr>
            <a:lvl2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2pPr>
            <a:lvl3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3pPr>
            <a:lvl4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4pPr>
            <a:lvl5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9pPr>
          </a:lstStyle>
          <a:p>
            <a:pPr algn="ctr"/>
            <a:r>
              <a:rPr lang="en-US" altLang="en-US" sz="1633">
                <a:solidFill>
                  <a:schemeClr val="bg1"/>
                </a:solidFill>
              </a:rPr>
              <a:t>Basic</a:t>
            </a:r>
          </a:p>
          <a:p>
            <a:pPr algn="ctr"/>
            <a:r>
              <a:rPr lang="en-US" altLang="en-US" sz="1633">
                <a:solidFill>
                  <a:schemeClr val="bg1"/>
                </a:solidFill>
              </a:rPr>
              <a:t>Surgical Care</a:t>
            </a:r>
          </a:p>
        </p:txBody>
      </p:sp>
      <p:sp>
        <p:nvSpPr>
          <p:cNvPr id="9" name="Rectangle 3"/>
          <p:cNvSpPr>
            <a:spLocks noChangeArrowheads="1"/>
          </p:cNvSpPr>
          <p:nvPr/>
        </p:nvSpPr>
        <p:spPr bwMode="auto">
          <a:xfrm>
            <a:off x="5256480" y="5253591"/>
            <a:ext cx="1658880" cy="829440"/>
          </a:xfrm>
          <a:prstGeom prst="rect">
            <a:avLst/>
          </a:prstGeom>
          <a:solidFill>
            <a:srgbClr val="002060"/>
          </a:solidFill>
          <a:ln w="9525" cap="flat">
            <a:solidFill>
              <a:srgbClr val="3465A4"/>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1638" tIns="53260" rIns="81638" bIns="40819" anchor="ctr"/>
          <a:lstStyle>
            <a:lvl1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1pPr>
            <a:lvl2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2pPr>
            <a:lvl3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3pPr>
            <a:lvl4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4pPr>
            <a:lvl5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9pPr>
          </a:lstStyle>
          <a:p>
            <a:pPr algn="ctr"/>
            <a:r>
              <a:rPr lang="en-US" altLang="en-US" sz="1633" dirty="0">
                <a:solidFill>
                  <a:schemeClr val="bg1"/>
                </a:solidFill>
              </a:rPr>
              <a:t>Autonomous</a:t>
            </a:r>
          </a:p>
          <a:p>
            <a:pPr algn="ctr"/>
            <a:r>
              <a:rPr lang="en-US" altLang="en-US" sz="1633" dirty="0">
                <a:solidFill>
                  <a:schemeClr val="bg1"/>
                </a:solidFill>
              </a:rPr>
              <a:t>Ambulatory</a:t>
            </a:r>
          </a:p>
          <a:p>
            <a:pPr algn="ctr"/>
            <a:r>
              <a:rPr lang="en-US" altLang="en-US" sz="1633" dirty="0">
                <a:solidFill>
                  <a:schemeClr val="bg1"/>
                </a:solidFill>
              </a:rPr>
              <a:t>Care</a:t>
            </a:r>
          </a:p>
        </p:txBody>
      </p:sp>
      <p:sp>
        <p:nvSpPr>
          <p:cNvPr id="10" name="Rectangle 5"/>
          <p:cNvSpPr>
            <a:spLocks noChangeArrowheads="1"/>
          </p:cNvSpPr>
          <p:nvPr/>
        </p:nvSpPr>
        <p:spPr bwMode="auto">
          <a:xfrm>
            <a:off x="1689601" y="4258550"/>
            <a:ext cx="1658880" cy="829440"/>
          </a:xfrm>
          <a:prstGeom prst="rect">
            <a:avLst/>
          </a:prstGeom>
          <a:solidFill>
            <a:schemeClr val="tx1"/>
          </a:solidFill>
          <a:ln w="9525" cap="flat">
            <a:solidFill>
              <a:srgbClr val="3465A4"/>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1638" tIns="53260" rIns="81638" bIns="40819" anchor="ctr"/>
          <a:lstStyle>
            <a:lvl1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1pPr>
            <a:lvl2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2pPr>
            <a:lvl3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3pPr>
            <a:lvl4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4pPr>
            <a:lvl5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9pPr>
          </a:lstStyle>
          <a:p>
            <a:pPr algn="ctr"/>
            <a:r>
              <a:rPr lang="en-US" altLang="en-US" sz="1633" b="1" dirty="0">
                <a:solidFill>
                  <a:schemeClr val="bg1"/>
                </a:solidFill>
              </a:rPr>
              <a:t>Level 4</a:t>
            </a:r>
          </a:p>
          <a:p>
            <a:pPr algn="ctr"/>
            <a:r>
              <a:rPr lang="en-US" altLang="en-US" sz="1633" dirty="0">
                <a:solidFill>
                  <a:schemeClr val="bg1"/>
                </a:solidFill>
              </a:rPr>
              <a:t>Lunar &gt;30d</a:t>
            </a:r>
          </a:p>
        </p:txBody>
      </p:sp>
      <p:sp>
        <p:nvSpPr>
          <p:cNvPr id="11" name="Rectangle 6"/>
          <p:cNvSpPr>
            <a:spLocks noChangeArrowheads="1"/>
          </p:cNvSpPr>
          <p:nvPr/>
        </p:nvSpPr>
        <p:spPr bwMode="auto">
          <a:xfrm>
            <a:off x="5263681" y="4258550"/>
            <a:ext cx="1658880" cy="829440"/>
          </a:xfrm>
          <a:prstGeom prst="rect">
            <a:avLst/>
          </a:prstGeom>
          <a:solidFill>
            <a:srgbClr val="002060"/>
          </a:solidFill>
          <a:ln w="9525" cap="flat">
            <a:solidFill>
              <a:srgbClr val="3465A4"/>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1638" tIns="53260" rIns="81638" bIns="40819" anchor="ctr"/>
          <a:lstStyle>
            <a:lvl1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1pPr>
            <a:lvl2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2pPr>
            <a:lvl3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3pPr>
            <a:lvl4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4pPr>
            <a:lvl5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9pPr>
          </a:lstStyle>
          <a:p>
            <a:pPr algn="ctr"/>
            <a:r>
              <a:rPr lang="en-US" altLang="en-US" sz="1633">
                <a:solidFill>
                  <a:schemeClr val="bg1"/>
                </a:solidFill>
              </a:rPr>
              <a:t>Dental Care</a:t>
            </a:r>
          </a:p>
        </p:txBody>
      </p:sp>
      <p:sp>
        <p:nvSpPr>
          <p:cNvPr id="12" name="Rectangle 7"/>
          <p:cNvSpPr>
            <a:spLocks noChangeArrowheads="1"/>
          </p:cNvSpPr>
          <p:nvPr/>
        </p:nvSpPr>
        <p:spPr bwMode="auto">
          <a:xfrm>
            <a:off x="7006081" y="4258550"/>
            <a:ext cx="1658880" cy="829440"/>
          </a:xfrm>
          <a:prstGeom prst="rect">
            <a:avLst/>
          </a:prstGeom>
          <a:solidFill>
            <a:srgbClr val="002060"/>
          </a:solidFill>
          <a:ln w="9525" cap="flat">
            <a:solidFill>
              <a:srgbClr val="3465A4"/>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1638" tIns="53260" rIns="81638" bIns="40819" anchor="ctr"/>
          <a:lstStyle>
            <a:lvl1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1pPr>
            <a:lvl2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2pPr>
            <a:lvl3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3pPr>
            <a:lvl4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4pPr>
            <a:lvl5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9pPr>
          </a:lstStyle>
          <a:p>
            <a:pPr algn="ctr"/>
            <a:r>
              <a:rPr lang="en-US" altLang="en-US" sz="1633">
                <a:solidFill>
                  <a:schemeClr val="bg1"/>
                </a:solidFill>
              </a:rPr>
              <a:t>Sustainable</a:t>
            </a:r>
          </a:p>
          <a:p>
            <a:pPr algn="ctr"/>
            <a:r>
              <a:rPr lang="en-US" altLang="en-US" sz="1633">
                <a:solidFill>
                  <a:schemeClr val="bg1"/>
                </a:solidFill>
              </a:rPr>
              <a:t>Advanced</a:t>
            </a:r>
          </a:p>
          <a:p>
            <a:pPr algn="ctr"/>
            <a:r>
              <a:rPr lang="en-US" altLang="en-US" sz="1633">
                <a:solidFill>
                  <a:schemeClr val="bg1"/>
                </a:solidFill>
              </a:rPr>
              <a:t>Life Support</a:t>
            </a:r>
          </a:p>
        </p:txBody>
      </p:sp>
      <p:sp>
        <p:nvSpPr>
          <p:cNvPr id="13" name="Rectangle 8"/>
          <p:cNvSpPr>
            <a:spLocks noChangeArrowheads="1"/>
          </p:cNvSpPr>
          <p:nvPr/>
        </p:nvSpPr>
        <p:spPr bwMode="auto">
          <a:xfrm>
            <a:off x="8747040" y="4258550"/>
            <a:ext cx="1658880" cy="829440"/>
          </a:xfrm>
          <a:prstGeom prst="rect">
            <a:avLst/>
          </a:prstGeom>
          <a:solidFill>
            <a:srgbClr val="002060"/>
          </a:solidFill>
          <a:ln w="9525" cap="flat">
            <a:solidFill>
              <a:srgbClr val="3465A4"/>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1638" tIns="53260" rIns="81638" bIns="40819" anchor="ctr"/>
          <a:lstStyle>
            <a:lvl1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1pPr>
            <a:lvl2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2pPr>
            <a:lvl3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3pPr>
            <a:lvl4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4pPr>
            <a:lvl5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9pPr>
          </a:lstStyle>
          <a:p>
            <a:pPr algn="ctr"/>
            <a:r>
              <a:rPr lang="en-US" altLang="en-US" sz="1633">
                <a:solidFill>
                  <a:schemeClr val="bg1"/>
                </a:solidFill>
              </a:rPr>
              <a:t>Limited</a:t>
            </a:r>
          </a:p>
          <a:p>
            <a:pPr algn="ctr"/>
            <a:r>
              <a:rPr lang="en-US" altLang="en-US" sz="1633">
                <a:solidFill>
                  <a:schemeClr val="bg1"/>
                </a:solidFill>
              </a:rPr>
              <a:t>Surgical Care</a:t>
            </a:r>
          </a:p>
        </p:txBody>
      </p:sp>
      <p:sp>
        <p:nvSpPr>
          <p:cNvPr id="14" name="Rectangle 9"/>
          <p:cNvSpPr>
            <a:spLocks noChangeArrowheads="1"/>
          </p:cNvSpPr>
          <p:nvPr/>
        </p:nvSpPr>
        <p:spPr bwMode="auto">
          <a:xfrm>
            <a:off x="3521281" y="4258550"/>
            <a:ext cx="1658880" cy="829440"/>
          </a:xfrm>
          <a:prstGeom prst="rect">
            <a:avLst/>
          </a:prstGeom>
          <a:solidFill>
            <a:srgbClr val="002060"/>
          </a:solidFill>
          <a:ln w="9525" cap="flat">
            <a:solidFill>
              <a:srgbClr val="3465A4"/>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1638" tIns="53260" rIns="81638" bIns="40819" anchor="ctr"/>
          <a:lstStyle>
            <a:lvl1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1pPr>
            <a:lvl2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2pPr>
            <a:lvl3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3pPr>
            <a:lvl4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4pPr>
            <a:lvl5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9pPr>
          </a:lstStyle>
          <a:p>
            <a:pPr algn="ctr"/>
            <a:r>
              <a:rPr lang="en-US" altLang="en-US" sz="1633">
                <a:solidFill>
                  <a:schemeClr val="bg1"/>
                </a:solidFill>
              </a:rPr>
              <a:t>Medical</a:t>
            </a:r>
          </a:p>
          <a:p>
            <a:pPr algn="ctr"/>
            <a:r>
              <a:rPr lang="en-US" altLang="en-US" sz="1633">
                <a:solidFill>
                  <a:schemeClr val="bg1"/>
                </a:solidFill>
              </a:rPr>
              <a:t>Imaging</a:t>
            </a:r>
          </a:p>
        </p:txBody>
      </p:sp>
      <p:sp>
        <p:nvSpPr>
          <p:cNvPr id="15" name="Rectangle 10"/>
          <p:cNvSpPr>
            <a:spLocks noChangeArrowheads="1"/>
          </p:cNvSpPr>
          <p:nvPr/>
        </p:nvSpPr>
        <p:spPr bwMode="auto">
          <a:xfrm>
            <a:off x="1689601" y="3262070"/>
            <a:ext cx="1658880" cy="829440"/>
          </a:xfrm>
          <a:prstGeom prst="rect">
            <a:avLst/>
          </a:prstGeom>
          <a:solidFill>
            <a:schemeClr val="tx1"/>
          </a:solidFill>
          <a:ln w="9525" cap="flat">
            <a:solidFill>
              <a:srgbClr val="3465A4"/>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1638" tIns="53260" rIns="81638" bIns="40819" anchor="ctr"/>
          <a:lstStyle>
            <a:lvl1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1pPr>
            <a:lvl2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2pPr>
            <a:lvl3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3pPr>
            <a:lvl4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4pPr>
            <a:lvl5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9pPr>
          </a:lstStyle>
          <a:p>
            <a:pPr algn="ctr"/>
            <a:r>
              <a:rPr lang="en-US" altLang="en-US" sz="1633" b="1" dirty="0">
                <a:solidFill>
                  <a:schemeClr val="bg1"/>
                </a:solidFill>
              </a:rPr>
              <a:t>Level 3</a:t>
            </a:r>
          </a:p>
          <a:p>
            <a:pPr algn="ctr"/>
            <a:r>
              <a:rPr lang="en-US" altLang="en-US" sz="1633" dirty="0">
                <a:solidFill>
                  <a:schemeClr val="bg1"/>
                </a:solidFill>
              </a:rPr>
              <a:t>Post LEO &lt;30d</a:t>
            </a:r>
          </a:p>
        </p:txBody>
      </p:sp>
      <p:sp>
        <p:nvSpPr>
          <p:cNvPr id="16" name="Rectangle 11"/>
          <p:cNvSpPr>
            <a:spLocks noChangeArrowheads="1"/>
          </p:cNvSpPr>
          <p:nvPr/>
        </p:nvSpPr>
        <p:spPr bwMode="auto">
          <a:xfrm>
            <a:off x="1689601" y="5253591"/>
            <a:ext cx="1658880" cy="829440"/>
          </a:xfrm>
          <a:prstGeom prst="rect">
            <a:avLst/>
          </a:prstGeom>
          <a:solidFill>
            <a:schemeClr val="tx1"/>
          </a:solidFill>
          <a:ln w="9525" cap="flat">
            <a:solidFill>
              <a:srgbClr val="3465A4"/>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1638" tIns="53260" rIns="81638" bIns="40819" anchor="ctr"/>
          <a:lstStyle>
            <a:lvl1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1pPr>
            <a:lvl2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2pPr>
            <a:lvl3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3pPr>
            <a:lvl4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4pPr>
            <a:lvl5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9pPr>
          </a:lstStyle>
          <a:p>
            <a:pPr algn="ctr"/>
            <a:r>
              <a:rPr lang="en-US" altLang="en-US" sz="1633" b="1" dirty="0">
                <a:solidFill>
                  <a:schemeClr val="bg1"/>
                </a:solidFill>
              </a:rPr>
              <a:t>Level 5 *</a:t>
            </a:r>
          </a:p>
          <a:p>
            <a:pPr algn="ctr"/>
            <a:r>
              <a:rPr lang="en-US" altLang="en-US" sz="1633" dirty="0">
                <a:solidFill>
                  <a:schemeClr val="bg1"/>
                </a:solidFill>
              </a:rPr>
              <a:t>Lunar/Planetary</a:t>
            </a:r>
          </a:p>
          <a:p>
            <a:pPr algn="ctr"/>
            <a:r>
              <a:rPr lang="en-US" altLang="en-US" sz="1633" dirty="0">
                <a:solidFill>
                  <a:schemeClr val="bg1"/>
                </a:solidFill>
              </a:rPr>
              <a:t>&gt;210d</a:t>
            </a:r>
          </a:p>
        </p:txBody>
      </p:sp>
      <p:sp>
        <p:nvSpPr>
          <p:cNvPr id="17" name="Rectangle 12"/>
          <p:cNvSpPr>
            <a:spLocks noChangeArrowheads="1"/>
          </p:cNvSpPr>
          <p:nvPr/>
        </p:nvSpPr>
        <p:spPr bwMode="auto">
          <a:xfrm>
            <a:off x="8739841" y="3262070"/>
            <a:ext cx="1658880" cy="829440"/>
          </a:xfrm>
          <a:prstGeom prst="rect">
            <a:avLst/>
          </a:prstGeom>
          <a:solidFill>
            <a:srgbClr val="002060"/>
          </a:solidFill>
          <a:ln w="9525" cap="flat">
            <a:solidFill>
              <a:srgbClr val="3465A4"/>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1638" tIns="53260" rIns="81638" bIns="40819" anchor="ctr"/>
          <a:lstStyle>
            <a:lvl1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1pPr>
            <a:lvl2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2pPr>
            <a:lvl3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3pPr>
            <a:lvl4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4pPr>
            <a:lvl5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9pPr>
          </a:lstStyle>
          <a:p>
            <a:pPr algn="ctr"/>
            <a:r>
              <a:rPr lang="en-US" altLang="en-US" sz="1633">
                <a:solidFill>
                  <a:schemeClr val="bg1"/>
                </a:solidFill>
              </a:rPr>
              <a:t>Trauma</a:t>
            </a:r>
          </a:p>
          <a:p>
            <a:pPr algn="ctr"/>
            <a:r>
              <a:rPr lang="en-US" altLang="en-US" sz="1633">
                <a:solidFill>
                  <a:schemeClr val="bg1"/>
                </a:solidFill>
              </a:rPr>
              <a:t>Care</a:t>
            </a:r>
          </a:p>
        </p:txBody>
      </p:sp>
      <p:sp>
        <p:nvSpPr>
          <p:cNvPr id="18" name="Rectangle 13"/>
          <p:cNvSpPr>
            <a:spLocks noChangeArrowheads="1"/>
          </p:cNvSpPr>
          <p:nvPr/>
        </p:nvSpPr>
        <p:spPr bwMode="auto">
          <a:xfrm>
            <a:off x="5256480" y="3262070"/>
            <a:ext cx="1658880" cy="829440"/>
          </a:xfrm>
          <a:prstGeom prst="rect">
            <a:avLst/>
          </a:prstGeom>
          <a:solidFill>
            <a:srgbClr val="002060"/>
          </a:solidFill>
          <a:ln w="9525" cap="flat">
            <a:solidFill>
              <a:srgbClr val="3465A4"/>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1638" tIns="53260" rIns="81638" bIns="40819" anchor="ctr"/>
          <a:lstStyle>
            <a:lvl1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1pPr>
            <a:lvl2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2pPr>
            <a:lvl3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3pPr>
            <a:lvl4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4pPr>
            <a:lvl5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9pPr>
          </a:lstStyle>
          <a:p>
            <a:pPr algn="ctr"/>
            <a:r>
              <a:rPr lang="en-US" altLang="en-US" sz="1633">
                <a:solidFill>
                  <a:schemeClr val="bg1"/>
                </a:solidFill>
              </a:rPr>
              <a:t>Limited</a:t>
            </a:r>
          </a:p>
          <a:p>
            <a:pPr algn="ctr"/>
            <a:r>
              <a:rPr lang="en-US" altLang="en-US" sz="1633">
                <a:solidFill>
                  <a:schemeClr val="bg1"/>
                </a:solidFill>
              </a:rPr>
              <a:t>Dental Care</a:t>
            </a:r>
          </a:p>
        </p:txBody>
      </p:sp>
      <p:sp>
        <p:nvSpPr>
          <p:cNvPr id="19" name="Rectangle 14"/>
          <p:cNvSpPr>
            <a:spLocks noChangeArrowheads="1"/>
          </p:cNvSpPr>
          <p:nvPr/>
        </p:nvSpPr>
        <p:spPr bwMode="auto">
          <a:xfrm>
            <a:off x="6998880" y="3262070"/>
            <a:ext cx="1658880" cy="829440"/>
          </a:xfrm>
          <a:prstGeom prst="rect">
            <a:avLst/>
          </a:prstGeom>
          <a:solidFill>
            <a:srgbClr val="002060"/>
          </a:solidFill>
          <a:ln w="9525" cap="flat">
            <a:solidFill>
              <a:srgbClr val="3465A4"/>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1638" tIns="53260" rIns="81638" bIns="40819" anchor="ctr"/>
          <a:lstStyle>
            <a:lvl1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1pPr>
            <a:lvl2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2pPr>
            <a:lvl3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3pPr>
            <a:lvl4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4pPr>
            <a:lvl5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9pPr>
          </a:lstStyle>
          <a:p>
            <a:pPr algn="ctr"/>
            <a:r>
              <a:rPr lang="en-US" altLang="en-US" sz="1633">
                <a:solidFill>
                  <a:schemeClr val="bg1"/>
                </a:solidFill>
              </a:rPr>
              <a:t>Limited </a:t>
            </a:r>
          </a:p>
          <a:p>
            <a:pPr algn="ctr"/>
            <a:r>
              <a:rPr lang="en-US" altLang="en-US" sz="1633">
                <a:solidFill>
                  <a:schemeClr val="bg1"/>
                </a:solidFill>
              </a:rPr>
              <a:t>Advanced </a:t>
            </a:r>
          </a:p>
          <a:p>
            <a:pPr algn="ctr"/>
            <a:r>
              <a:rPr lang="en-US" altLang="en-US" sz="1633">
                <a:solidFill>
                  <a:schemeClr val="bg1"/>
                </a:solidFill>
              </a:rPr>
              <a:t>Life Support</a:t>
            </a:r>
          </a:p>
        </p:txBody>
      </p:sp>
      <p:sp>
        <p:nvSpPr>
          <p:cNvPr id="20" name="Rectangle 15"/>
          <p:cNvSpPr>
            <a:spLocks noChangeArrowheads="1"/>
          </p:cNvSpPr>
          <p:nvPr/>
        </p:nvSpPr>
        <p:spPr bwMode="auto">
          <a:xfrm>
            <a:off x="1689601" y="2267031"/>
            <a:ext cx="1658880" cy="829440"/>
          </a:xfrm>
          <a:prstGeom prst="rect">
            <a:avLst/>
          </a:prstGeom>
          <a:solidFill>
            <a:schemeClr val="tx1"/>
          </a:solidFill>
          <a:ln w="9525" cap="flat">
            <a:solidFill>
              <a:srgbClr val="3465A4"/>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1638" tIns="53260" rIns="81638" bIns="40819" anchor="ctr"/>
          <a:lstStyle>
            <a:lvl1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1pPr>
            <a:lvl2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2pPr>
            <a:lvl3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3pPr>
            <a:lvl4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4pPr>
            <a:lvl5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9pPr>
          </a:lstStyle>
          <a:p>
            <a:pPr algn="ctr"/>
            <a:r>
              <a:rPr lang="en-US" altLang="en-US" sz="1633" b="1" dirty="0">
                <a:solidFill>
                  <a:schemeClr val="bg1"/>
                </a:solidFill>
              </a:rPr>
              <a:t>Level 2</a:t>
            </a:r>
          </a:p>
          <a:p>
            <a:pPr algn="ctr"/>
            <a:r>
              <a:rPr lang="en-US" altLang="en-US" sz="1633" dirty="0">
                <a:solidFill>
                  <a:schemeClr val="bg1"/>
                </a:solidFill>
              </a:rPr>
              <a:t>LEO &lt;30d</a:t>
            </a:r>
          </a:p>
        </p:txBody>
      </p:sp>
      <p:sp>
        <p:nvSpPr>
          <p:cNvPr id="21" name="Rectangle 16"/>
          <p:cNvSpPr>
            <a:spLocks noChangeArrowheads="1"/>
          </p:cNvSpPr>
          <p:nvPr/>
        </p:nvSpPr>
        <p:spPr bwMode="auto">
          <a:xfrm>
            <a:off x="6998880" y="2267031"/>
            <a:ext cx="1658880" cy="829440"/>
          </a:xfrm>
          <a:prstGeom prst="rect">
            <a:avLst/>
          </a:prstGeom>
          <a:solidFill>
            <a:srgbClr val="002060"/>
          </a:solidFill>
          <a:ln w="9525" cap="flat">
            <a:solidFill>
              <a:srgbClr val="3465A4"/>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1638" tIns="53260" rIns="81638" bIns="40819" anchor="ctr"/>
          <a:lstStyle>
            <a:lvl1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1pPr>
            <a:lvl2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2pPr>
            <a:lvl3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3pPr>
            <a:lvl4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4pPr>
            <a:lvl5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9pPr>
          </a:lstStyle>
          <a:p>
            <a:pPr algn="ctr"/>
            <a:r>
              <a:rPr lang="en-US" altLang="en-US" sz="1633">
                <a:solidFill>
                  <a:schemeClr val="bg1"/>
                </a:solidFill>
              </a:rPr>
              <a:t>Private Video</a:t>
            </a:r>
          </a:p>
        </p:txBody>
      </p:sp>
      <p:sp>
        <p:nvSpPr>
          <p:cNvPr id="22" name="Rectangle 17"/>
          <p:cNvSpPr>
            <a:spLocks noChangeArrowheads="1"/>
          </p:cNvSpPr>
          <p:nvPr/>
        </p:nvSpPr>
        <p:spPr bwMode="auto">
          <a:xfrm>
            <a:off x="5256480" y="2267031"/>
            <a:ext cx="1658880" cy="829440"/>
          </a:xfrm>
          <a:prstGeom prst="rect">
            <a:avLst/>
          </a:prstGeom>
          <a:solidFill>
            <a:srgbClr val="002060"/>
          </a:solidFill>
          <a:ln w="9525" cap="flat">
            <a:solidFill>
              <a:srgbClr val="3465A4"/>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1638" tIns="53260" rIns="81638" bIns="40819" anchor="ctr"/>
          <a:lstStyle>
            <a:lvl1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1pPr>
            <a:lvl2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2pPr>
            <a:lvl3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3pPr>
            <a:lvl4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4pPr>
            <a:lvl5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9pPr>
          </a:lstStyle>
          <a:p>
            <a:pPr algn="ctr"/>
            <a:r>
              <a:rPr lang="en-US" altLang="en-US" sz="1633">
                <a:solidFill>
                  <a:schemeClr val="bg1"/>
                </a:solidFill>
              </a:rPr>
              <a:t>Ambulatory</a:t>
            </a:r>
          </a:p>
          <a:p>
            <a:pPr algn="ctr"/>
            <a:r>
              <a:rPr lang="en-US" altLang="en-US" sz="1633">
                <a:solidFill>
                  <a:schemeClr val="bg1"/>
                </a:solidFill>
              </a:rPr>
              <a:t>Care</a:t>
            </a:r>
          </a:p>
        </p:txBody>
      </p:sp>
      <p:sp>
        <p:nvSpPr>
          <p:cNvPr id="23" name="Rectangle 18"/>
          <p:cNvSpPr>
            <a:spLocks noChangeArrowheads="1"/>
          </p:cNvSpPr>
          <p:nvPr/>
        </p:nvSpPr>
        <p:spPr bwMode="auto">
          <a:xfrm>
            <a:off x="8739841" y="2267031"/>
            <a:ext cx="1658880" cy="829440"/>
          </a:xfrm>
          <a:prstGeom prst="rect">
            <a:avLst/>
          </a:prstGeom>
          <a:solidFill>
            <a:srgbClr val="002060"/>
          </a:solidFill>
          <a:ln w="9525" cap="flat">
            <a:solidFill>
              <a:srgbClr val="3465A4"/>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1638" tIns="53260" rIns="81638" bIns="40819" anchor="ctr"/>
          <a:lstStyle>
            <a:lvl1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1pPr>
            <a:lvl2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2pPr>
            <a:lvl3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3pPr>
            <a:lvl4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4pPr>
            <a:lvl5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9pPr>
          </a:lstStyle>
          <a:p>
            <a:pPr algn="ctr"/>
            <a:r>
              <a:rPr lang="en-US" altLang="en-US" sz="1633">
                <a:solidFill>
                  <a:schemeClr val="bg1"/>
                </a:solidFill>
              </a:rPr>
              <a:t>Private</a:t>
            </a:r>
          </a:p>
          <a:p>
            <a:pPr algn="ctr"/>
            <a:r>
              <a:rPr lang="en-US" altLang="en-US" sz="1633">
                <a:solidFill>
                  <a:schemeClr val="bg1"/>
                </a:solidFill>
              </a:rPr>
              <a:t>Telemedicine</a:t>
            </a:r>
          </a:p>
        </p:txBody>
      </p:sp>
      <p:sp>
        <p:nvSpPr>
          <p:cNvPr id="24" name="Rectangle 19"/>
          <p:cNvSpPr>
            <a:spLocks noChangeArrowheads="1"/>
          </p:cNvSpPr>
          <p:nvPr/>
        </p:nvSpPr>
        <p:spPr bwMode="auto">
          <a:xfrm>
            <a:off x="3514080" y="2267031"/>
            <a:ext cx="1658880" cy="829440"/>
          </a:xfrm>
          <a:prstGeom prst="rect">
            <a:avLst/>
          </a:prstGeom>
          <a:solidFill>
            <a:srgbClr val="002060"/>
          </a:solidFill>
          <a:ln w="9525" cap="flat">
            <a:solidFill>
              <a:srgbClr val="3465A4"/>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1638" tIns="53260" rIns="81638" bIns="40819" anchor="ctr"/>
          <a:lstStyle>
            <a:lvl1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1pPr>
            <a:lvl2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2pPr>
            <a:lvl3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3pPr>
            <a:lvl4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4pPr>
            <a:lvl5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9pPr>
          </a:lstStyle>
          <a:p>
            <a:pPr algn="ctr"/>
            <a:r>
              <a:rPr lang="en-US" altLang="en-US" sz="1633">
                <a:solidFill>
                  <a:schemeClr val="bg1"/>
                </a:solidFill>
              </a:rPr>
              <a:t>Clinical</a:t>
            </a:r>
          </a:p>
          <a:p>
            <a:pPr algn="ctr"/>
            <a:r>
              <a:rPr lang="en-US" altLang="en-US" sz="1633">
                <a:solidFill>
                  <a:schemeClr val="bg1"/>
                </a:solidFill>
              </a:rPr>
              <a:t>Diagnostics</a:t>
            </a:r>
          </a:p>
        </p:txBody>
      </p:sp>
      <p:sp>
        <p:nvSpPr>
          <p:cNvPr id="25" name="Rectangle 20"/>
          <p:cNvSpPr>
            <a:spLocks noChangeArrowheads="1"/>
          </p:cNvSpPr>
          <p:nvPr/>
        </p:nvSpPr>
        <p:spPr bwMode="auto">
          <a:xfrm>
            <a:off x="1689601" y="1271990"/>
            <a:ext cx="1658880" cy="829440"/>
          </a:xfrm>
          <a:prstGeom prst="rect">
            <a:avLst/>
          </a:prstGeom>
          <a:solidFill>
            <a:schemeClr val="tx1"/>
          </a:solidFill>
          <a:ln w="9525" cap="flat">
            <a:solidFill>
              <a:srgbClr val="3465A4"/>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1638" tIns="53260" rIns="81638" bIns="40819" anchor="ctr"/>
          <a:lstStyle>
            <a:lvl1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1pPr>
            <a:lvl2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2pPr>
            <a:lvl3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3pPr>
            <a:lvl4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4pPr>
            <a:lvl5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9pPr>
          </a:lstStyle>
          <a:p>
            <a:pPr algn="ctr"/>
            <a:r>
              <a:rPr lang="en-US" altLang="en-US" sz="1633" b="1" dirty="0">
                <a:solidFill>
                  <a:schemeClr val="bg1"/>
                </a:solidFill>
              </a:rPr>
              <a:t>Level 1</a:t>
            </a:r>
          </a:p>
          <a:p>
            <a:pPr algn="ctr"/>
            <a:r>
              <a:rPr lang="en-US" altLang="en-US" sz="1633" dirty="0">
                <a:solidFill>
                  <a:schemeClr val="bg1"/>
                </a:solidFill>
              </a:rPr>
              <a:t>LEO &lt;8d</a:t>
            </a:r>
          </a:p>
        </p:txBody>
      </p:sp>
      <p:sp>
        <p:nvSpPr>
          <p:cNvPr id="26" name="Rectangle 21"/>
          <p:cNvSpPr>
            <a:spLocks noChangeArrowheads="1"/>
          </p:cNvSpPr>
          <p:nvPr/>
        </p:nvSpPr>
        <p:spPr bwMode="auto">
          <a:xfrm>
            <a:off x="8739841" y="1271990"/>
            <a:ext cx="1658880" cy="829440"/>
          </a:xfrm>
          <a:prstGeom prst="rect">
            <a:avLst/>
          </a:prstGeom>
          <a:solidFill>
            <a:srgbClr val="002060"/>
          </a:solidFill>
          <a:ln w="9525" cap="flat">
            <a:solidFill>
              <a:srgbClr val="3465A4"/>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1638" tIns="53260" rIns="81638" bIns="40819" anchor="ctr"/>
          <a:lstStyle>
            <a:lvl1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1pPr>
            <a:lvl2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2pPr>
            <a:lvl3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3pPr>
            <a:lvl4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4pPr>
            <a:lvl5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9pPr>
          </a:lstStyle>
          <a:p>
            <a:pPr algn="ctr"/>
            <a:r>
              <a:rPr lang="en-US" altLang="en-US" sz="1633" dirty="0">
                <a:solidFill>
                  <a:schemeClr val="bg1"/>
                </a:solidFill>
              </a:rPr>
              <a:t>Private Audio</a:t>
            </a:r>
          </a:p>
        </p:txBody>
      </p:sp>
      <p:sp>
        <p:nvSpPr>
          <p:cNvPr id="27" name="Rectangle 22"/>
          <p:cNvSpPr>
            <a:spLocks noChangeArrowheads="1"/>
          </p:cNvSpPr>
          <p:nvPr/>
        </p:nvSpPr>
        <p:spPr bwMode="auto">
          <a:xfrm>
            <a:off x="3514080" y="1271990"/>
            <a:ext cx="1658880" cy="829440"/>
          </a:xfrm>
          <a:prstGeom prst="rect">
            <a:avLst/>
          </a:prstGeom>
          <a:solidFill>
            <a:srgbClr val="002060"/>
          </a:solidFill>
          <a:ln w="9525" cap="flat">
            <a:solidFill>
              <a:srgbClr val="00206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1638" tIns="53260" rIns="81638" bIns="40819" anchor="ctr"/>
          <a:lstStyle>
            <a:lvl1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1pPr>
            <a:lvl2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2pPr>
            <a:lvl3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3pPr>
            <a:lvl4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4pPr>
            <a:lvl5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9pPr>
          </a:lstStyle>
          <a:p>
            <a:pPr algn="ctr"/>
            <a:r>
              <a:rPr lang="en-US" altLang="en-US" sz="1633" dirty="0">
                <a:solidFill>
                  <a:schemeClr val="bg1"/>
                </a:solidFill>
              </a:rPr>
              <a:t>Space Motion </a:t>
            </a:r>
          </a:p>
          <a:p>
            <a:pPr algn="ctr"/>
            <a:r>
              <a:rPr lang="en-US" altLang="en-US" sz="1633" dirty="0">
                <a:solidFill>
                  <a:schemeClr val="bg1"/>
                </a:solidFill>
              </a:rPr>
              <a:t>Sickness</a:t>
            </a:r>
          </a:p>
        </p:txBody>
      </p:sp>
      <p:sp>
        <p:nvSpPr>
          <p:cNvPr id="28" name="Rectangle 23"/>
          <p:cNvSpPr>
            <a:spLocks noChangeArrowheads="1"/>
          </p:cNvSpPr>
          <p:nvPr/>
        </p:nvSpPr>
        <p:spPr bwMode="auto">
          <a:xfrm>
            <a:off x="5256480" y="1271990"/>
            <a:ext cx="1658880" cy="829440"/>
          </a:xfrm>
          <a:prstGeom prst="rect">
            <a:avLst/>
          </a:prstGeom>
          <a:solidFill>
            <a:srgbClr val="002060"/>
          </a:solidFill>
          <a:ln w="9525" cap="flat">
            <a:solidFill>
              <a:srgbClr val="3465A4"/>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1638" tIns="53260" rIns="81638" bIns="40819" anchor="ctr"/>
          <a:lstStyle>
            <a:lvl1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1pPr>
            <a:lvl2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2pPr>
            <a:lvl3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3pPr>
            <a:lvl4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4pPr>
            <a:lvl5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9pPr>
          </a:lstStyle>
          <a:p>
            <a:pPr algn="ctr"/>
            <a:r>
              <a:rPr lang="en-US" altLang="en-US" sz="1633" dirty="0">
                <a:solidFill>
                  <a:schemeClr val="bg1"/>
                </a:solidFill>
              </a:rPr>
              <a:t>First Aid /</a:t>
            </a:r>
          </a:p>
          <a:p>
            <a:pPr algn="ctr"/>
            <a:r>
              <a:rPr lang="en-US" altLang="en-US" sz="1633" dirty="0">
                <a:solidFill>
                  <a:schemeClr val="bg1"/>
                </a:solidFill>
              </a:rPr>
              <a:t>Anaphylaxis</a:t>
            </a:r>
          </a:p>
          <a:p>
            <a:pPr algn="ctr"/>
            <a:r>
              <a:rPr lang="en-US" altLang="en-US" sz="1633" dirty="0">
                <a:solidFill>
                  <a:schemeClr val="bg1"/>
                </a:solidFill>
              </a:rPr>
              <a:t>Response </a:t>
            </a:r>
          </a:p>
        </p:txBody>
      </p:sp>
      <p:sp>
        <p:nvSpPr>
          <p:cNvPr id="29" name="Rectangle 24"/>
          <p:cNvSpPr>
            <a:spLocks noChangeArrowheads="1"/>
          </p:cNvSpPr>
          <p:nvPr/>
        </p:nvSpPr>
        <p:spPr bwMode="auto">
          <a:xfrm>
            <a:off x="6998880" y="1271990"/>
            <a:ext cx="1658880" cy="829440"/>
          </a:xfrm>
          <a:prstGeom prst="rect">
            <a:avLst/>
          </a:prstGeom>
          <a:solidFill>
            <a:srgbClr val="002060"/>
          </a:solidFill>
          <a:ln w="9525" cap="flat">
            <a:solidFill>
              <a:srgbClr val="3465A4"/>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1638" tIns="53260" rIns="81638" bIns="40819" anchor="ctr"/>
          <a:lstStyle>
            <a:lvl1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1pPr>
            <a:lvl2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2pPr>
            <a:lvl3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3pPr>
            <a:lvl4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4pPr>
            <a:lvl5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9pPr>
          </a:lstStyle>
          <a:p>
            <a:pPr algn="ctr"/>
            <a:r>
              <a:rPr lang="en-US" altLang="en-US" sz="1633" dirty="0">
                <a:solidFill>
                  <a:schemeClr val="bg1"/>
                </a:solidFill>
              </a:rPr>
              <a:t>Basic Life</a:t>
            </a:r>
          </a:p>
          <a:p>
            <a:pPr algn="ctr"/>
            <a:r>
              <a:rPr lang="en-US" altLang="en-US" sz="1633" dirty="0">
                <a:solidFill>
                  <a:schemeClr val="bg1"/>
                </a:solidFill>
              </a:rPr>
              <a:t>Support</a:t>
            </a:r>
          </a:p>
        </p:txBody>
      </p:sp>
      <p:sp>
        <p:nvSpPr>
          <p:cNvPr id="3" name="Rectangle 2"/>
          <p:cNvSpPr/>
          <p:nvPr/>
        </p:nvSpPr>
        <p:spPr bwMode="auto">
          <a:xfrm>
            <a:off x="1203569" y="4189046"/>
            <a:ext cx="9652000" cy="2032000"/>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4" name="TextBox 3"/>
          <p:cNvSpPr txBox="1"/>
          <p:nvPr/>
        </p:nvSpPr>
        <p:spPr>
          <a:xfrm>
            <a:off x="1539631" y="6386647"/>
            <a:ext cx="9792062" cy="369332"/>
          </a:xfrm>
          <a:prstGeom prst="rect">
            <a:avLst/>
          </a:prstGeom>
          <a:noFill/>
        </p:spPr>
        <p:txBody>
          <a:bodyPr wrap="square" rtlCol="0">
            <a:spAutoFit/>
          </a:bodyPr>
          <a:lstStyle/>
          <a:p>
            <a:r>
              <a:rPr lang="en-US" dirty="0"/>
              <a:t>* Physician-level training required only at Level 5</a:t>
            </a:r>
          </a:p>
        </p:txBody>
      </p:sp>
    </p:spTree>
    <p:extLst>
      <p:ext uri="{BB962C8B-B14F-4D97-AF65-F5344CB8AC3E}">
        <p14:creationId xmlns:p14="http://schemas.microsoft.com/office/powerpoint/2010/main" val="3630019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40680" y="1001713"/>
            <a:ext cx="5386917" cy="639762"/>
          </a:xfrm>
        </p:spPr>
        <p:txBody>
          <a:bodyPr/>
          <a:lstStyle/>
          <a:p>
            <a:r>
              <a:rPr lang="en-US" u="sng" dirty="0"/>
              <a:t>Medical Decision Making</a:t>
            </a:r>
          </a:p>
        </p:txBody>
      </p:sp>
      <p:sp>
        <p:nvSpPr>
          <p:cNvPr id="3" name="Content Placeholder 2"/>
          <p:cNvSpPr>
            <a:spLocks noGrp="1"/>
          </p:cNvSpPr>
          <p:nvPr>
            <p:ph sz="half" idx="2"/>
          </p:nvPr>
        </p:nvSpPr>
        <p:spPr>
          <a:xfrm>
            <a:off x="140680" y="1641479"/>
            <a:ext cx="5386917" cy="4530725"/>
          </a:xfrm>
        </p:spPr>
        <p:txBody>
          <a:bodyPr/>
          <a:lstStyle/>
          <a:p>
            <a:pPr marL="227012" lvl="1" indent="0">
              <a:buFontTx/>
              <a:buNone/>
            </a:pPr>
            <a:r>
              <a:rPr lang="en-US" sz="1800" b="1" dirty="0"/>
              <a:t>Unplanned, emergent events</a:t>
            </a:r>
            <a:r>
              <a:rPr lang="en-US" sz="1800" dirty="0"/>
              <a:t>: </a:t>
            </a:r>
          </a:p>
          <a:p>
            <a:pPr lvl="1"/>
            <a:r>
              <a:rPr lang="en-US" sz="1800" dirty="0"/>
              <a:t>Will the whole crew be trained to provide same level of response? </a:t>
            </a:r>
          </a:p>
          <a:p>
            <a:pPr lvl="1"/>
            <a:r>
              <a:rPr lang="en-US" sz="1800" dirty="0"/>
              <a:t>What conditions are applicable for this level of response? </a:t>
            </a:r>
          </a:p>
          <a:p>
            <a:pPr marL="461963" lvl="2" indent="0">
              <a:buNone/>
            </a:pPr>
            <a:endParaRPr lang="en-US" b="1" dirty="0"/>
          </a:p>
          <a:p>
            <a:pPr marL="227012" lvl="1" indent="0">
              <a:buFontTx/>
              <a:buNone/>
            </a:pPr>
            <a:r>
              <a:rPr lang="en-US" sz="1800" b="1" dirty="0"/>
              <a:t>Unplanned &amp; Planned, non emergent events</a:t>
            </a:r>
            <a:r>
              <a:rPr lang="en-US" sz="1800" dirty="0"/>
              <a:t>: </a:t>
            </a:r>
          </a:p>
          <a:p>
            <a:pPr lvl="1"/>
            <a:r>
              <a:rPr lang="en-US" sz="1800" dirty="0"/>
              <a:t>Crew autonomy expected with CMO (physician)as the provider with some specialist ground consultation expected</a:t>
            </a:r>
          </a:p>
          <a:p>
            <a:pPr lvl="1"/>
            <a:r>
              <a:rPr lang="en-US" sz="1800" dirty="0"/>
              <a:t>How do you scope medical capabilities to the physician astronaut vs non-physician (backup) to ensure redundancy?  </a:t>
            </a:r>
          </a:p>
          <a:p>
            <a:endParaRPr lang="en-US" dirty="0"/>
          </a:p>
        </p:txBody>
      </p:sp>
      <p:sp>
        <p:nvSpPr>
          <p:cNvPr id="4" name="Text Placeholder 3"/>
          <p:cNvSpPr>
            <a:spLocks noGrp="1"/>
          </p:cNvSpPr>
          <p:nvPr>
            <p:ph type="body" sz="quarter" idx="3"/>
          </p:nvPr>
        </p:nvSpPr>
        <p:spPr>
          <a:xfrm>
            <a:off x="5872939" y="1001713"/>
            <a:ext cx="5389033" cy="639762"/>
          </a:xfrm>
        </p:spPr>
        <p:txBody>
          <a:bodyPr/>
          <a:lstStyle/>
          <a:p>
            <a:r>
              <a:rPr lang="en-US" u="sng" dirty="0"/>
              <a:t>Crew Training</a:t>
            </a:r>
          </a:p>
        </p:txBody>
      </p:sp>
      <p:sp>
        <p:nvSpPr>
          <p:cNvPr id="5" name="Content Placeholder 4"/>
          <p:cNvSpPr>
            <a:spLocks noGrp="1"/>
          </p:cNvSpPr>
          <p:nvPr>
            <p:ph sz="quarter" idx="4"/>
          </p:nvPr>
        </p:nvSpPr>
        <p:spPr>
          <a:xfrm>
            <a:off x="5872939" y="1641479"/>
            <a:ext cx="5389033" cy="4530725"/>
          </a:xfrm>
        </p:spPr>
        <p:txBody>
          <a:bodyPr/>
          <a:lstStyle/>
          <a:p>
            <a:pPr marL="227012" lvl="1" indent="0">
              <a:buNone/>
            </a:pPr>
            <a:r>
              <a:rPr lang="en-US" sz="1800" b="1" dirty="0"/>
              <a:t>Training Methods</a:t>
            </a:r>
            <a:r>
              <a:rPr lang="en-US" sz="1800" dirty="0"/>
              <a:t>: </a:t>
            </a:r>
          </a:p>
          <a:p>
            <a:pPr lvl="1">
              <a:buFontTx/>
              <a:buChar char="-"/>
            </a:pPr>
            <a:r>
              <a:rPr lang="en-US" sz="1800" dirty="0"/>
              <a:t>Probably no deletions from current methods</a:t>
            </a:r>
          </a:p>
          <a:p>
            <a:pPr lvl="1">
              <a:buFontTx/>
              <a:buChar char="-"/>
            </a:pPr>
            <a:r>
              <a:rPr lang="en-US" sz="1800" dirty="0"/>
              <a:t>Consider adding hands on, live patient care to curriculum</a:t>
            </a:r>
          </a:p>
          <a:p>
            <a:pPr marL="227012" lvl="1" indent="0">
              <a:buNone/>
            </a:pPr>
            <a:r>
              <a:rPr lang="en-US" sz="1800" b="1" dirty="0"/>
              <a:t>Training content:</a:t>
            </a:r>
          </a:p>
          <a:p>
            <a:pPr lvl="1">
              <a:buFontTx/>
              <a:buChar char="-"/>
            </a:pPr>
            <a:r>
              <a:rPr lang="en-US" sz="1800" dirty="0"/>
              <a:t>Likely will need to be modified, based on</a:t>
            </a:r>
          </a:p>
          <a:p>
            <a:pPr lvl="2">
              <a:buFontTx/>
              <a:buChar char="-"/>
            </a:pPr>
            <a:r>
              <a:rPr lang="en-US" sz="1600" dirty="0"/>
              <a:t>New conditions of concern due to new environment/mission tasks/duration of mission </a:t>
            </a:r>
          </a:p>
          <a:p>
            <a:pPr lvl="2">
              <a:buFontTx/>
              <a:buChar char="-"/>
            </a:pPr>
            <a:r>
              <a:rPr lang="en-US" sz="1600" dirty="0"/>
              <a:t>Increased complexity of medical capabilities required due to shift towards inflight medical autonomy  </a:t>
            </a:r>
          </a:p>
          <a:p>
            <a:pPr marL="234950" lvl="1" indent="0">
              <a:buNone/>
            </a:pPr>
            <a:r>
              <a:rPr lang="en-US" sz="1800" b="1" dirty="0"/>
              <a:t>Timing: </a:t>
            </a:r>
          </a:p>
          <a:p>
            <a:pPr lvl="1">
              <a:buFontTx/>
              <a:buChar char="-"/>
            </a:pPr>
            <a:r>
              <a:rPr lang="en-US" sz="1800" dirty="0"/>
              <a:t>To ensure inflight competency, will need to reevaluate the duration and environment of ground-based crew training</a:t>
            </a:r>
          </a:p>
          <a:p>
            <a:pPr lvl="1">
              <a:buFontTx/>
              <a:buChar char="-"/>
            </a:pPr>
            <a:r>
              <a:rPr lang="en-US" sz="1800" dirty="0"/>
              <a:t>How can you shift some of this training into the inflight domain? </a:t>
            </a:r>
          </a:p>
          <a:p>
            <a:endParaRPr lang="en-US" sz="1800" dirty="0"/>
          </a:p>
        </p:txBody>
      </p:sp>
      <p:sp>
        <p:nvSpPr>
          <p:cNvPr id="6" name="Slide Number Placeholder 5"/>
          <p:cNvSpPr>
            <a:spLocks noGrp="1"/>
          </p:cNvSpPr>
          <p:nvPr>
            <p:ph type="sldNum" sz="quarter" idx="12"/>
          </p:nvPr>
        </p:nvSpPr>
        <p:spPr/>
        <p:txBody>
          <a:bodyPr/>
          <a:lstStyle/>
          <a:p>
            <a:fld id="{98A70AA8-900F-4D4B-A735-22E1C3C5EB1F}" type="slidenum">
              <a:rPr lang="en-US" smtClean="0"/>
              <a:pPr/>
              <a:t>17</a:t>
            </a:fld>
            <a:endParaRPr lang="en-US" sz="1000" dirty="0">
              <a:latin typeface="Times New Roman" pitchFamily="1" charset="0"/>
            </a:endParaRPr>
          </a:p>
        </p:txBody>
      </p:sp>
      <p:sp>
        <p:nvSpPr>
          <p:cNvPr id="7" name="Title 6"/>
          <p:cNvSpPr>
            <a:spLocks noGrp="1"/>
          </p:cNvSpPr>
          <p:nvPr>
            <p:ph type="title"/>
          </p:nvPr>
        </p:nvSpPr>
        <p:spPr/>
        <p:txBody>
          <a:bodyPr/>
          <a:lstStyle/>
          <a:p>
            <a:r>
              <a:rPr lang="en-US" dirty="0"/>
              <a:t>Exploration – Crew Training</a:t>
            </a:r>
          </a:p>
        </p:txBody>
      </p:sp>
    </p:spTree>
    <p:extLst>
      <p:ext uri="{BB962C8B-B14F-4D97-AF65-F5344CB8AC3E}">
        <p14:creationId xmlns:p14="http://schemas.microsoft.com/office/powerpoint/2010/main" val="652398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 Information</a:t>
            </a:r>
          </a:p>
        </p:txBody>
      </p:sp>
      <p:sp>
        <p:nvSpPr>
          <p:cNvPr id="3" name="Content Placeholder 2"/>
          <p:cNvSpPr>
            <a:spLocks noGrp="1"/>
          </p:cNvSpPr>
          <p:nvPr>
            <p:ph idx="1"/>
          </p:nvPr>
        </p:nvSpPr>
        <p:spPr>
          <a:xfrm>
            <a:off x="482600" y="1219200"/>
            <a:ext cx="10795000" cy="4876800"/>
          </a:xfrm>
        </p:spPr>
        <p:txBody>
          <a:bodyPr/>
          <a:lstStyle/>
          <a:p>
            <a:pPr marL="0" indent="0">
              <a:buNone/>
            </a:pPr>
            <a:r>
              <a:rPr lang="en-US" sz="2400" dirty="0">
                <a:ea typeface="MS PGothic"/>
              </a:rPr>
              <a:t>I have the following financial relationships to disclose: </a:t>
            </a:r>
            <a:endParaRPr lang="en-US" sz="2400" dirty="0"/>
          </a:p>
          <a:p>
            <a:pPr marL="0" indent="0">
              <a:buNone/>
            </a:pPr>
            <a:endParaRPr lang="en-US" sz="2400" dirty="0">
              <a:ea typeface="MS PGothic"/>
            </a:endParaRPr>
          </a:p>
          <a:p>
            <a:r>
              <a:rPr lang="en-US" sz="2400" b="0" dirty="0">
                <a:ea typeface="MS PGothic"/>
              </a:rPr>
              <a:t>Rachel Richardson: HMS Instructor, KBR</a:t>
            </a:r>
          </a:p>
          <a:p>
            <a:r>
              <a:rPr lang="en-US" sz="2400" b="0" dirty="0">
                <a:ea typeface="MS PGothic"/>
              </a:rPr>
              <a:t>Steven Piper: Flight Surgeon, Medical Operations, NASA</a:t>
            </a:r>
          </a:p>
          <a:p>
            <a:r>
              <a:rPr lang="en-US" sz="2400" b="0" dirty="0">
                <a:ea typeface="MS PGothic"/>
              </a:rPr>
              <a:t>Ron Moomaw: Psychiatrist, TBD</a:t>
            </a:r>
          </a:p>
          <a:p>
            <a:r>
              <a:rPr lang="en-US" sz="2400" b="0" dirty="0">
                <a:ea typeface="MS PGothic"/>
              </a:rPr>
              <a:t>Melinda Hailey: Integrator/Instructor, Axiom Space</a:t>
            </a:r>
          </a:p>
          <a:p>
            <a:endParaRPr lang="en-US" sz="2400" dirty="0"/>
          </a:p>
          <a:p>
            <a:pPr marL="0" indent="0">
              <a:buNone/>
            </a:pPr>
            <a:r>
              <a:rPr lang="en-US" sz="2400" dirty="0">
                <a:ea typeface="MS PGothic"/>
              </a:rPr>
              <a:t>I will not discuss off-label use and/or investigational use in my presentation</a:t>
            </a:r>
          </a:p>
        </p:txBody>
      </p:sp>
      <p:sp>
        <p:nvSpPr>
          <p:cNvPr id="4" name="Slide Number Placeholder 3"/>
          <p:cNvSpPr>
            <a:spLocks noGrp="1"/>
          </p:cNvSpPr>
          <p:nvPr>
            <p:ph type="sldNum" sz="quarter" idx="4"/>
          </p:nvPr>
        </p:nvSpPr>
        <p:spPr/>
        <p:txBody>
          <a:bodyPr/>
          <a:lstStyle/>
          <a:p>
            <a:fld id="{60E58D69-6F75-46EC-B381-A34C4F305958}" type="slidenum">
              <a:rPr lang="en-US" smtClean="0"/>
              <a:pPr/>
              <a:t>2</a:t>
            </a:fld>
            <a:endParaRPr lang="en-US" sz="1000" dirty="0"/>
          </a:p>
        </p:txBody>
      </p:sp>
    </p:spTree>
    <p:extLst>
      <p:ext uri="{BB962C8B-B14F-4D97-AF65-F5344CB8AC3E}">
        <p14:creationId xmlns:p14="http://schemas.microsoft.com/office/powerpoint/2010/main" val="123551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0" indent="0">
              <a:buNone/>
            </a:pPr>
            <a:r>
              <a:rPr lang="en-US" sz="3200" dirty="0"/>
              <a:t>Increase familiarity with ISS Crew Medical Officer  training and role of ground medical support</a:t>
            </a:r>
          </a:p>
          <a:p>
            <a:pPr marL="0" indent="0">
              <a:buNone/>
            </a:pPr>
            <a:r>
              <a:rPr lang="en-US" sz="3200" dirty="0"/>
              <a:t> </a:t>
            </a:r>
            <a:r>
              <a:rPr lang="en-US" sz="3200" b="0" dirty="0"/>
              <a:t>-</a:t>
            </a:r>
            <a:r>
              <a:rPr lang="en-US" sz="3200" dirty="0"/>
              <a:t> </a:t>
            </a:r>
            <a:r>
              <a:rPr lang="en-US" sz="2800" b="0" dirty="0"/>
              <a:t>Current Practice – In flight Medical Operations</a:t>
            </a:r>
          </a:p>
          <a:p>
            <a:pPr marL="0" indent="0">
              <a:buNone/>
            </a:pPr>
            <a:r>
              <a:rPr lang="en-US" sz="2800" b="0" dirty="0"/>
              <a:t> - Current Practice – Ground and In flight CMO Training</a:t>
            </a:r>
          </a:p>
        </p:txBody>
      </p:sp>
      <p:sp>
        <p:nvSpPr>
          <p:cNvPr id="4" name="Slide Number Placeholder 3"/>
          <p:cNvSpPr>
            <a:spLocks noGrp="1"/>
          </p:cNvSpPr>
          <p:nvPr>
            <p:ph type="sldNum" sz="quarter" idx="4"/>
          </p:nvPr>
        </p:nvSpPr>
        <p:spPr/>
        <p:txBody>
          <a:bodyPr/>
          <a:lstStyle/>
          <a:p>
            <a:fld id="{60E58D69-6F75-46EC-B381-A34C4F305958}" type="slidenum">
              <a:rPr lang="en-US" smtClean="0"/>
              <a:pPr/>
              <a:t>3</a:t>
            </a:fld>
            <a:endParaRPr lang="en-US" sz="1000" dirty="0"/>
          </a:p>
        </p:txBody>
      </p:sp>
    </p:spTree>
    <p:extLst>
      <p:ext uri="{BB962C8B-B14F-4D97-AF65-F5344CB8AC3E}">
        <p14:creationId xmlns:p14="http://schemas.microsoft.com/office/powerpoint/2010/main" val="4059793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0E58D69-6F75-46EC-B381-A34C4F305958}" type="slidenum">
              <a:rPr lang="en-US" smtClean="0"/>
              <a:pPr/>
              <a:t>4</a:t>
            </a:fld>
            <a:endParaRPr lang="en-US" sz="1000" dirty="0"/>
          </a:p>
        </p:txBody>
      </p:sp>
      <p:grpSp>
        <p:nvGrpSpPr>
          <p:cNvPr id="16" name="Group 15"/>
          <p:cNvGrpSpPr/>
          <p:nvPr/>
        </p:nvGrpSpPr>
        <p:grpSpPr>
          <a:xfrm>
            <a:off x="1734856" y="1004193"/>
            <a:ext cx="8454395" cy="3417837"/>
            <a:chOff x="2148214" y="1317343"/>
            <a:chExt cx="8454395" cy="3417837"/>
          </a:xfrm>
        </p:grpSpPr>
        <p:sp>
          <p:nvSpPr>
            <p:cNvPr id="5" name="Isosceles Triangle 4"/>
            <p:cNvSpPr/>
            <p:nvPr/>
          </p:nvSpPr>
          <p:spPr bwMode="auto">
            <a:xfrm>
              <a:off x="5589452" y="3557391"/>
              <a:ext cx="839243" cy="538620"/>
            </a:xfrm>
            <a:prstGeom prst="triangle">
              <a:avLst/>
            </a:prstGeom>
            <a:solidFill>
              <a:schemeClr val="tx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cxnSp>
          <p:nvCxnSpPr>
            <p:cNvPr id="7" name="Straight Connector 6"/>
            <p:cNvCxnSpPr/>
            <p:nvPr/>
          </p:nvCxnSpPr>
          <p:spPr bwMode="auto">
            <a:xfrm flipV="1">
              <a:off x="2148214" y="2116898"/>
              <a:ext cx="7885134" cy="2567837"/>
            </a:xfrm>
            <a:prstGeom prst="line">
              <a:avLst/>
            </a:prstGeom>
            <a:ln w="571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rot="20528852">
              <a:off x="2242157" y="3165520"/>
              <a:ext cx="2780778" cy="1569660"/>
            </a:xfrm>
            <a:prstGeom prst="rect">
              <a:avLst/>
            </a:prstGeom>
            <a:noFill/>
          </p:spPr>
          <p:txBody>
            <a:bodyPr wrap="square" rtlCol="0">
              <a:spAutoFit/>
            </a:bodyPr>
            <a:lstStyle/>
            <a:p>
              <a:r>
                <a:rPr lang="en-US" sz="3200" b="1" dirty="0"/>
                <a:t>Ground Medical System</a:t>
              </a:r>
            </a:p>
          </p:txBody>
        </p:sp>
        <p:sp>
          <p:nvSpPr>
            <p:cNvPr id="14" name="TextBox 13"/>
            <p:cNvSpPr txBox="1"/>
            <p:nvPr/>
          </p:nvSpPr>
          <p:spPr>
            <a:xfrm rot="20456334">
              <a:off x="7821831" y="1317343"/>
              <a:ext cx="2780778" cy="1569660"/>
            </a:xfrm>
            <a:prstGeom prst="rect">
              <a:avLst/>
            </a:prstGeom>
            <a:noFill/>
          </p:spPr>
          <p:txBody>
            <a:bodyPr wrap="square" rtlCol="0">
              <a:spAutoFit/>
            </a:bodyPr>
            <a:lstStyle/>
            <a:p>
              <a:r>
                <a:rPr lang="en-US" sz="3200" b="1" dirty="0"/>
                <a:t>Vehicle Medical System</a:t>
              </a:r>
            </a:p>
          </p:txBody>
        </p:sp>
      </p:grpSp>
      <p:sp>
        <p:nvSpPr>
          <p:cNvPr id="17" name="TextBox 16"/>
          <p:cNvSpPr txBox="1"/>
          <p:nvPr/>
        </p:nvSpPr>
        <p:spPr>
          <a:xfrm>
            <a:off x="764088" y="4797469"/>
            <a:ext cx="5110619" cy="2308324"/>
          </a:xfrm>
          <a:prstGeom prst="rect">
            <a:avLst/>
          </a:prstGeom>
          <a:noFill/>
        </p:spPr>
        <p:txBody>
          <a:bodyPr wrap="square" rtlCol="0">
            <a:spAutoFit/>
          </a:bodyPr>
          <a:lstStyle/>
          <a:p>
            <a:r>
              <a:rPr lang="en-US" b="1" dirty="0"/>
              <a:t>Ground: </a:t>
            </a:r>
          </a:p>
          <a:p>
            <a:r>
              <a:rPr lang="en-US" dirty="0"/>
              <a:t>SME -Physicians</a:t>
            </a:r>
          </a:p>
          <a:p>
            <a:r>
              <a:rPr lang="en-US" dirty="0"/>
              <a:t>SME - Psychologist</a:t>
            </a:r>
          </a:p>
          <a:p>
            <a:r>
              <a:rPr lang="en-US" dirty="0"/>
              <a:t>SME – Imaging, Laboratory, Dietitian, Strength &amp; Conditioning</a:t>
            </a:r>
          </a:p>
          <a:p>
            <a:r>
              <a:rPr lang="en-US" dirty="0"/>
              <a:t>SME – Medical Consultants</a:t>
            </a:r>
          </a:p>
          <a:p>
            <a:r>
              <a:rPr lang="en-US" dirty="0"/>
              <a:t>SME- Engineering</a:t>
            </a:r>
          </a:p>
          <a:p>
            <a:endParaRPr lang="en-US" dirty="0"/>
          </a:p>
        </p:txBody>
      </p:sp>
      <p:sp>
        <p:nvSpPr>
          <p:cNvPr id="18" name="TextBox 17"/>
          <p:cNvSpPr txBox="1"/>
          <p:nvPr/>
        </p:nvSpPr>
        <p:spPr>
          <a:xfrm>
            <a:off x="8371795" y="5074468"/>
            <a:ext cx="3379939" cy="1754326"/>
          </a:xfrm>
          <a:prstGeom prst="rect">
            <a:avLst/>
          </a:prstGeom>
          <a:noFill/>
        </p:spPr>
        <p:txBody>
          <a:bodyPr wrap="square" rtlCol="0">
            <a:spAutoFit/>
          </a:bodyPr>
          <a:lstStyle/>
          <a:p>
            <a:r>
              <a:rPr lang="en-US" b="1" dirty="0"/>
              <a:t>Flight: </a:t>
            </a:r>
          </a:p>
          <a:p>
            <a:r>
              <a:rPr lang="en-US" dirty="0"/>
              <a:t>CMO – Non physician</a:t>
            </a:r>
          </a:p>
          <a:p>
            <a:r>
              <a:rPr lang="en-US" dirty="0"/>
              <a:t>CMO – Physician (intermittent)</a:t>
            </a:r>
          </a:p>
          <a:p>
            <a:r>
              <a:rPr lang="en-US" dirty="0"/>
              <a:t>Medical procedures</a:t>
            </a:r>
          </a:p>
          <a:p>
            <a:r>
              <a:rPr lang="en-US" dirty="0"/>
              <a:t>In-flight training tools</a:t>
            </a:r>
          </a:p>
          <a:p>
            <a:endParaRPr lang="en-US" dirty="0"/>
          </a:p>
        </p:txBody>
      </p:sp>
      <p:sp>
        <p:nvSpPr>
          <p:cNvPr id="19" name="Title 1"/>
          <p:cNvSpPr txBox="1">
            <a:spLocks/>
          </p:cNvSpPr>
          <p:nvPr/>
        </p:nvSpPr>
        <p:spPr>
          <a:xfrm>
            <a:off x="301378" y="152400"/>
            <a:ext cx="10934469" cy="609600"/>
          </a:xfrm>
          <a:prstGeom prst="rect">
            <a:avLst/>
          </a:prstGeom>
        </p:spPr>
        <p:txBody>
          <a:bodyPr/>
          <a:lstStyle>
            <a:lvl1pPr algn="l" rtl="0" eaLnBrk="1" fontAlgn="base" hangingPunct="1">
              <a:spcBef>
                <a:spcPct val="0"/>
              </a:spcBef>
              <a:spcAft>
                <a:spcPct val="0"/>
              </a:spcAft>
              <a:defRPr sz="2400" b="1">
                <a:solidFill>
                  <a:schemeClr val="bg1"/>
                </a:solidFill>
                <a:latin typeface="+mj-lt"/>
                <a:ea typeface="MS PGothic" pitchFamily="34" charset="-128"/>
                <a:cs typeface="+mj-cs"/>
              </a:defRPr>
            </a:lvl1pPr>
            <a:lvl2pPr algn="l"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2pPr>
            <a:lvl3pPr algn="l"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3pPr>
            <a:lvl4pPr algn="l"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4pPr>
            <a:lvl5pPr algn="l"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5pPr>
            <a:lvl6pPr marL="4572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6pPr>
            <a:lvl7pPr marL="9144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7pPr>
            <a:lvl8pPr marL="13716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8pPr>
            <a:lvl9pPr marL="18288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9pPr>
          </a:lstStyle>
          <a:p>
            <a:r>
              <a:rPr lang="en-US" kern="0" dirty="0"/>
              <a:t>In Flight Medical Operations – Current State of Medical Decision Making </a:t>
            </a:r>
          </a:p>
        </p:txBody>
      </p:sp>
    </p:spTree>
    <p:extLst>
      <p:ext uri="{BB962C8B-B14F-4D97-AF65-F5344CB8AC3E}">
        <p14:creationId xmlns:p14="http://schemas.microsoft.com/office/powerpoint/2010/main" val="15543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Practice – In flight Medical Decision Making</a:t>
            </a:r>
          </a:p>
        </p:txBody>
      </p:sp>
      <p:sp>
        <p:nvSpPr>
          <p:cNvPr id="3" name="Content Placeholder 2"/>
          <p:cNvSpPr>
            <a:spLocks noGrp="1"/>
          </p:cNvSpPr>
          <p:nvPr>
            <p:ph idx="1"/>
          </p:nvPr>
        </p:nvSpPr>
        <p:spPr/>
        <p:txBody>
          <a:bodyPr/>
          <a:lstStyle/>
          <a:p>
            <a:pPr marL="0" indent="0">
              <a:buNone/>
            </a:pPr>
            <a:r>
              <a:rPr lang="en-US" sz="3200" dirty="0"/>
              <a:t>Current Practice - In flight Medical Operations</a:t>
            </a:r>
          </a:p>
          <a:p>
            <a:pPr marL="1141413" lvl="2" indent="-457200">
              <a:buFont typeface="Arial" panose="020B0604020202020204" pitchFamily="34" charset="0"/>
              <a:buChar char="•"/>
            </a:pPr>
            <a:endParaRPr lang="en-US" sz="2600" dirty="0"/>
          </a:p>
          <a:p>
            <a:pPr lvl="1"/>
            <a:r>
              <a:rPr lang="en-US" sz="3200" dirty="0"/>
              <a:t>Unplanned, emergent events</a:t>
            </a:r>
          </a:p>
          <a:p>
            <a:pPr lvl="1"/>
            <a:r>
              <a:rPr lang="en-US" sz="3200" dirty="0"/>
              <a:t>Unplanned, non-emergent events</a:t>
            </a:r>
          </a:p>
          <a:p>
            <a:pPr lvl="1"/>
            <a:r>
              <a:rPr lang="en-US" sz="3200" dirty="0"/>
              <a:t>Planned, non-emergent events</a:t>
            </a:r>
          </a:p>
          <a:p>
            <a:pPr marL="0" indent="0">
              <a:buNone/>
            </a:pPr>
            <a:endParaRPr lang="en-US" sz="3200" dirty="0"/>
          </a:p>
        </p:txBody>
      </p:sp>
      <p:sp>
        <p:nvSpPr>
          <p:cNvPr id="4" name="Slide Number Placeholder 3"/>
          <p:cNvSpPr>
            <a:spLocks noGrp="1"/>
          </p:cNvSpPr>
          <p:nvPr>
            <p:ph type="sldNum" sz="quarter" idx="4"/>
          </p:nvPr>
        </p:nvSpPr>
        <p:spPr/>
        <p:txBody>
          <a:bodyPr/>
          <a:lstStyle/>
          <a:p>
            <a:fld id="{60E58D69-6F75-46EC-B381-A34C4F305958}" type="slidenum">
              <a:rPr lang="en-US" smtClean="0"/>
              <a:pPr/>
              <a:t>5</a:t>
            </a:fld>
            <a:endParaRPr lang="en-US" sz="1000" dirty="0"/>
          </a:p>
        </p:txBody>
      </p:sp>
    </p:spTree>
    <p:extLst>
      <p:ext uri="{BB962C8B-B14F-4D97-AF65-F5344CB8AC3E}">
        <p14:creationId xmlns:p14="http://schemas.microsoft.com/office/powerpoint/2010/main" val="380909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Practice – Inflight Medical Decision Making</a:t>
            </a:r>
          </a:p>
        </p:txBody>
      </p:sp>
      <p:sp>
        <p:nvSpPr>
          <p:cNvPr id="3" name="Content Placeholder 2"/>
          <p:cNvSpPr>
            <a:spLocks noGrp="1"/>
          </p:cNvSpPr>
          <p:nvPr>
            <p:ph idx="1"/>
          </p:nvPr>
        </p:nvSpPr>
        <p:spPr>
          <a:xfrm>
            <a:off x="117231" y="924779"/>
            <a:ext cx="12074769" cy="5858612"/>
          </a:xfrm>
        </p:spPr>
        <p:txBody>
          <a:bodyPr/>
          <a:lstStyle/>
          <a:p>
            <a:pPr marL="227012" lvl="1" indent="0">
              <a:buNone/>
            </a:pPr>
            <a:r>
              <a:rPr lang="en-US" sz="2400" b="1" dirty="0"/>
              <a:t>Unplanned, emergent events</a:t>
            </a:r>
            <a:r>
              <a:rPr lang="en-US" sz="2400" dirty="0"/>
              <a:t>: </a:t>
            </a:r>
          </a:p>
          <a:p>
            <a:pPr lvl="1"/>
            <a:r>
              <a:rPr lang="en-US" sz="2400" dirty="0"/>
              <a:t>Fully autonomous response</a:t>
            </a:r>
          </a:p>
          <a:p>
            <a:pPr lvl="1"/>
            <a:r>
              <a:rPr lang="en-US" sz="2400" dirty="0"/>
              <a:t>All crew  trained to provide same level of response</a:t>
            </a:r>
          </a:p>
          <a:p>
            <a:pPr lvl="1"/>
            <a:r>
              <a:rPr lang="en-US" sz="2400" dirty="0"/>
              <a:t>Conditions/Capabilities</a:t>
            </a:r>
          </a:p>
          <a:p>
            <a:pPr lvl="2"/>
            <a:r>
              <a:rPr lang="en-US" sz="2400" dirty="0"/>
              <a:t>Anaphylaxis first response (Epinephrine auto injector)</a:t>
            </a:r>
          </a:p>
          <a:p>
            <a:pPr lvl="2"/>
            <a:r>
              <a:rPr lang="en-US" sz="2400" dirty="0"/>
              <a:t>Choking (abdominal thrusts)</a:t>
            </a:r>
          </a:p>
          <a:p>
            <a:pPr lvl="2"/>
            <a:r>
              <a:rPr lang="en-US" sz="2400" dirty="0"/>
              <a:t>Cardiac arrest (airway, assisted ventilation, defibrillation, epinephrine via intraosseous device)</a:t>
            </a:r>
          </a:p>
          <a:p>
            <a:pPr lvl="2"/>
            <a:r>
              <a:rPr lang="en-US" sz="2400" dirty="0"/>
              <a:t>Psychological emergencies – safety of crew and vehicle</a:t>
            </a:r>
          </a:p>
        </p:txBody>
      </p:sp>
      <p:sp>
        <p:nvSpPr>
          <p:cNvPr id="4" name="Slide Number Placeholder 3"/>
          <p:cNvSpPr>
            <a:spLocks noGrp="1"/>
          </p:cNvSpPr>
          <p:nvPr>
            <p:ph type="sldNum" sz="quarter" idx="4"/>
          </p:nvPr>
        </p:nvSpPr>
        <p:spPr/>
        <p:txBody>
          <a:bodyPr/>
          <a:lstStyle/>
          <a:p>
            <a:fld id="{60E58D69-6F75-46EC-B381-A34C4F305958}" type="slidenum">
              <a:rPr lang="en-US" smtClean="0"/>
              <a:pPr/>
              <a:t>6</a:t>
            </a:fld>
            <a:endParaRPr lang="en-US" sz="1000" dirty="0"/>
          </a:p>
        </p:txBody>
      </p:sp>
      <p:grpSp>
        <p:nvGrpSpPr>
          <p:cNvPr id="5" name="Group 4"/>
          <p:cNvGrpSpPr/>
          <p:nvPr/>
        </p:nvGrpSpPr>
        <p:grpSpPr>
          <a:xfrm>
            <a:off x="6045125" y="4802188"/>
            <a:ext cx="5623895" cy="1835154"/>
            <a:chOff x="3249647" y="2596080"/>
            <a:chExt cx="5623895" cy="1835154"/>
          </a:xfrm>
        </p:grpSpPr>
        <p:sp>
          <p:nvSpPr>
            <p:cNvPr id="6" name="Isosceles Triangle 5"/>
            <p:cNvSpPr/>
            <p:nvPr/>
          </p:nvSpPr>
          <p:spPr bwMode="auto">
            <a:xfrm>
              <a:off x="5589453" y="3793235"/>
              <a:ext cx="372936" cy="302775"/>
            </a:xfrm>
            <a:prstGeom prst="triangle">
              <a:avLst/>
            </a:prstGeom>
            <a:solidFill>
              <a:schemeClr val="tx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cxnSp>
          <p:nvCxnSpPr>
            <p:cNvPr id="7" name="Straight Connector 6"/>
            <p:cNvCxnSpPr/>
            <p:nvPr/>
          </p:nvCxnSpPr>
          <p:spPr bwMode="auto">
            <a:xfrm>
              <a:off x="3281818" y="3143796"/>
              <a:ext cx="5331973" cy="1077070"/>
            </a:xfrm>
            <a:prstGeom prst="line">
              <a:avLst/>
            </a:prstGeom>
            <a:ln w="571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 name="TextBox 7"/>
            <p:cNvSpPr txBox="1"/>
            <p:nvPr/>
          </p:nvSpPr>
          <p:spPr>
            <a:xfrm rot="584534">
              <a:off x="3249647" y="2596080"/>
              <a:ext cx="1859637" cy="1015663"/>
            </a:xfrm>
            <a:prstGeom prst="rect">
              <a:avLst/>
            </a:prstGeom>
            <a:noFill/>
          </p:spPr>
          <p:txBody>
            <a:bodyPr wrap="square" rtlCol="0">
              <a:spAutoFit/>
            </a:bodyPr>
            <a:lstStyle/>
            <a:p>
              <a:r>
                <a:rPr lang="en-US" sz="2000" b="1" dirty="0"/>
                <a:t>Ground Medical System</a:t>
              </a:r>
            </a:p>
          </p:txBody>
        </p:sp>
        <p:sp>
          <p:nvSpPr>
            <p:cNvPr id="9" name="TextBox 8"/>
            <p:cNvSpPr txBox="1"/>
            <p:nvPr/>
          </p:nvSpPr>
          <p:spPr>
            <a:xfrm rot="788899">
              <a:off x="7111317" y="3415571"/>
              <a:ext cx="1762225" cy="1015663"/>
            </a:xfrm>
            <a:prstGeom prst="rect">
              <a:avLst/>
            </a:prstGeom>
            <a:noFill/>
          </p:spPr>
          <p:txBody>
            <a:bodyPr wrap="square" rtlCol="0">
              <a:spAutoFit/>
            </a:bodyPr>
            <a:lstStyle/>
            <a:p>
              <a:r>
                <a:rPr lang="en-US" sz="2000" b="1" dirty="0"/>
                <a:t>Vehicle Medical System</a:t>
              </a:r>
            </a:p>
          </p:txBody>
        </p:sp>
      </p:grpSp>
    </p:spTree>
    <p:extLst>
      <p:ext uri="{BB962C8B-B14F-4D97-AF65-F5344CB8AC3E}">
        <p14:creationId xmlns:p14="http://schemas.microsoft.com/office/powerpoint/2010/main" val="700027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Practice – Inflight Medical Decision Making</a:t>
            </a:r>
          </a:p>
        </p:txBody>
      </p:sp>
      <p:sp>
        <p:nvSpPr>
          <p:cNvPr id="3" name="Content Placeholder 2"/>
          <p:cNvSpPr>
            <a:spLocks noGrp="1"/>
          </p:cNvSpPr>
          <p:nvPr>
            <p:ph idx="1"/>
          </p:nvPr>
        </p:nvSpPr>
        <p:spPr>
          <a:xfrm>
            <a:off x="117231" y="812808"/>
            <a:ext cx="12074769" cy="5858612"/>
          </a:xfrm>
        </p:spPr>
        <p:txBody>
          <a:bodyPr/>
          <a:lstStyle/>
          <a:p>
            <a:pPr marL="226695" lvl="1" indent="0">
              <a:buNone/>
            </a:pPr>
            <a:r>
              <a:rPr lang="en-US" sz="2400" b="1" dirty="0">
                <a:ea typeface="MS PGothic"/>
              </a:rPr>
              <a:t>Unplanned, </a:t>
            </a:r>
            <a:r>
              <a:rPr lang="en-US" sz="2400" b="1">
                <a:ea typeface="MS PGothic"/>
              </a:rPr>
              <a:t>non-emergent</a:t>
            </a:r>
            <a:r>
              <a:rPr lang="en-US" sz="2400" b="1" dirty="0">
                <a:ea typeface="MS PGothic"/>
              </a:rPr>
              <a:t> events</a:t>
            </a:r>
            <a:r>
              <a:rPr lang="en-US" sz="2400" dirty="0">
                <a:ea typeface="MS PGothic"/>
              </a:rPr>
              <a:t>: </a:t>
            </a:r>
            <a:endParaRPr lang="en-US"/>
          </a:p>
          <a:p>
            <a:pPr lvl="1"/>
            <a:r>
              <a:rPr lang="en-US" sz="2400" dirty="0"/>
              <a:t>Limited crew autonomy expected, ground-based flight surgeon/BHP directs care</a:t>
            </a:r>
          </a:p>
          <a:p>
            <a:pPr lvl="1"/>
            <a:r>
              <a:rPr lang="en-US" sz="2400" dirty="0"/>
              <a:t>Crew medical officer has specialized training with access to a limited amount of written procedural guidance (4 extra hours of training)</a:t>
            </a:r>
          </a:p>
          <a:p>
            <a:pPr lvl="1"/>
            <a:r>
              <a:rPr lang="en-US" sz="2400" dirty="0"/>
              <a:t>Capabilities include med administration, wound care, bladder catheterization, etc.</a:t>
            </a:r>
            <a:endParaRPr lang="en-US" sz="2400" b="1" dirty="0"/>
          </a:p>
          <a:p>
            <a:pPr marL="0" indent="0">
              <a:buNone/>
            </a:pPr>
            <a:endParaRPr lang="en-US" dirty="0"/>
          </a:p>
        </p:txBody>
      </p:sp>
      <p:sp>
        <p:nvSpPr>
          <p:cNvPr id="4" name="Slide Number Placeholder 3"/>
          <p:cNvSpPr>
            <a:spLocks noGrp="1"/>
          </p:cNvSpPr>
          <p:nvPr>
            <p:ph type="sldNum" sz="quarter" idx="4"/>
          </p:nvPr>
        </p:nvSpPr>
        <p:spPr/>
        <p:txBody>
          <a:bodyPr/>
          <a:lstStyle/>
          <a:p>
            <a:fld id="{60E58D69-6F75-46EC-B381-A34C4F305958}" type="slidenum">
              <a:rPr lang="en-US" smtClean="0"/>
              <a:pPr/>
              <a:t>7</a:t>
            </a:fld>
            <a:endParaRPr lang="en-US" sz="1000" dirty="0"/>
          </a:p>
        </p:txBody>
      </p:sp>
      <p:grpSp>
        <p:nvGrpSpPr>
          <p:cNvPr id="5" name="Group 4"/>
          <p:cNvGrpSpPr/>
          <p:nvPr/>
        </p:nvGrpSpPr>
        <p:grpSpPr>
          <a:xfrm>
            <a:off x="4990766" y="4251666"/>
            <a:ext cx="5623895" cy="1835154"/>
            <a:chOff x="3249647" y="2596080"/>
            <a:chExt cx="5623895" cy="1835154"/>
          </a:xfrm>
        </p:grpSpPr>
        <p:sp>
          <p:nvSpPr>
            <p:cNvPr id="6" name="Isosceles Triangle 5"/>
            <p:cNvSpPr/>
            <p:nvPr/>
          </p:nvSpPr>
          <p:spPr bwMode="auto">
            <a:xfrm>
              <a:off x="5589453" y="3793235"/>
              <a:ext cx="372936" cy="302775"/>
            </a:xfrm>
            <a:prstGeom prst="triangle">
              <a:avLst/>
            </a:prstGeom>
            <a:solidFill>
              <a:schemeClr val="tx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cxnSp>
          <p:nvCxnSpPr>
            <p:cNvPr id="7" name="Straight Connector 6"/>
            <p:cNvCxnSpPr/>
            <p:nvPr/>
          </p:nvCxnSpPr>
          <p:spPr bwMode="auto">
            <a:xfrm>
              <a:off x="3281818" y="3143796"/>
              <a:ext cx="5331973" cy="1077070"/>
            </a:xfrm>
            <a:prstGeom prst="line">
              <a:avLst/>
            </a:prstGeom>
            <a:ln w="571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 name="TextBox 7"/>
            <p:cNvSpPr txBox="1"/>
            <p:nvPr/>
          </p:nvSpPr>
          <p:spPr>
            <a:xfrm rot="584534">
              <a:off x="3249647" y="2596080"/>
              <a:ext cx="1859637" cy="1015663"/>
            </a:xfrm>
            <a:prstGeom prst="rect">
              <a:avLst/>
            </a:prstGeom>
            <a:noFill/>
          </p:spPr>
          <p:txBody>
            <a:bodyPr wrap="square" rtlCol="0">
              <a:spAutoFit/>
            </a:bodyPr>
            <a:lstStyle/>
            <a:p>
              <a:r>
                <a:rPr lang="en-US" sz="2000" b="1" dirty="0"/>
                <a:t>Ground Medical System</a:t>
              </a:r>
            </a:p>
          </p:txBody>
        </p:sp>
        <p:sp>
          <p:nvSpPr>
            <p:cNvPr id="9" name="TextBox 8"/>
            <p:cNvSpPr txBox="1"/>
            <p:nvPr/>
          </p:nvSpPr>
          <p:spPr>
            <a:xfrm rot="685592">
              <a:off x="7111317" y="3415571"/>
              <a:ext cx="1762225" cy="1015663"/>
            </a:xfrm>
            <a:prstGeom prst="rect">
              <a:avLst/>
            </a:prstGeom>
            <a:noFill/>
          </p:spPr>
          <p:txBody>
            <a:bodyPr wrap="square" rtlCol="0">
              <a:spAutoFit/>
            </a:bodyPr>
            <a:lstStyle/>
            <a:p>
              <a:r>
                <a:rPr lang="en-US" sz="2000" b="1" dirty="0"/>
                <a:t>Vehicle Medical System</a:t>
              </a:r>
            </a:p>
          </p:txBody>
        </p:sp>
      </p:grpSp>
    </p:spTree>
    <p:extLst>
      <p:ext uri="{BB962C8B-B14F-4D97-AF65-F5344CB8AC3E}">
        <p14:creationId xmlns:p14="http://schemas.microsoft.com/office/powerpoint/2010/main" val="1636785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Practice – Inflight Medical Decision Making</a:t>
            </a:r>
          </a:p>
        </p:txBody>
      </p:sp>
      <p:sp>
        <p:nvSpPr>
          <p:cNvPr id="3" name="Content Placeholder 2"/>
          <p:cNvSpPr>
            <a:spLocks noGrp="1"/>
          </p:cNvSpPr>
          <p:nvPr>
            <p:ph idx="1"/>
          </p:nvPr>
        </p:nvSpPr>
        <p:spPr>
          <a:xfrm>
            <a:off x="117231" y="812808"/>
            <a:ext cx="12074769" cy="5858612"/>
          </a:xfrm>
        </p:spPr>
        <p:txBody>
          <a:bodyPr/>
          <a:lstStyle/>
          <a:p>
            <a:pPr marL="227012" lvl="1" indent="0">
              <a:buNone/>
            </a:pPr>
            <a:r>
              <a:rPr lang="en-US" sz="2400" b="1" dirty="0"/>
              <a:t>Planned, non emergent events: </a:t>
            </a:r>
          </a:p>
          <a:p>
            <a:pPr lvl="1"/>
            <a:r>
              <a:rPr lang="en-US" sz="2400" dirty="0"/>
              <a:t>Amount of autonomy is  based on the task with telemedicine support from ground </a:t>
            </a:r>
          </a:p>
          <a:p>
            <a:pPr lvl="1"/>
            <a:r>
              <a:rPr lang="en-US" sz="2400" dirty="0"/>
              <a:t>Crew medical officer has specialized training with access to a limited amount of written procedural guidance</a:t>
            </a:r>
          </a:p>
          <a:p>
            <a:pPr lvl="1"/>
            <a:r>
              <a:rPr lang="en-US" sz="2400" dirty="0"/>
              <a:t>Capabilities– straddle medical and research domains</a:t>
            </a:r>
          </a:p>
          <a:p>
            <a:pPr lvl="2"/>
            <a:r>
              <a:rPr lang="en-US" sz="2400" dirty="0"/>
              <a:t>Limited physical exam</a:t>
            </a:r>
          </a:p>
          <a:p>
            <a:pPr lvl="2"/>
            <a:r>
              <a:rPr lang="en-US" sz="2400" dirty="0"/>
              <a:t>Limited imaging </a:t>
            </a:r>
          </a:p>
          <a:p>
            <a:pPr lvl="2"/>
            <a:r>
              <a:rPr lang="en-US" sz="2400" dirty="0"/>
              <a:t>Blood sample collection</a:t>
            </a:r>
          </a:p>
          <a:p>
            <a:endParaRPr lang="en-US" sz="2400" dirty="0"/>
          </a:p>
        </p:txBody>
      </p:sp>
      <p:sp>
        <p:nvSpPr>
          <p:cNvPr id="4" name="Slide Number Placeholder 3"/>
          <p:cNvSpPr>
            <a:spLocks noGrp="1"/>
          </p:cNvSpPr>
          <p:nvPr>
            <p:ph type="sldNum" sz="quarter" idx="4"/>
          </p:nvPr>
        </p:nvSpPr>
        <p:spPr/>
        <p:txBody>
          <a:bodyPr/>
          <a:lstStyle/>
          <a:p>
            <a:fld id="{60E58D69-6F75-46EC-B381-A34C4F305958}" type="slidenum">
              <a:rPr lang="en-US" smtClean="0"/>
              <a:pPr/>
              <a:t>8</a:t>
            </a:fld>
            <a:endParaRPr lang="en-US" sz="1000" dirty="0"/>
          </a:p>
        </p:txBody>
      </p:sp>
      <p:grpSp>
        <p:nvGrpSpPr>
          <p:cNvPr id="5" name="Group 4"/>
          <p:cNvGrpSpPr/>
          <p:nvPr/>
        </p:nvGrpSpPr>
        <p:grpSpPr>
          <a:xfrm>
            <a:off x="4412268" y="4719332"/>
            <a:ext cx="5875821" cy="1015663"/>
            <a:chOff x="2969729" y="3080347"/>
            <a:chExt cx="5875821" cy="1015663"/>
          </a:xfrm>
        </p:grpSpPr>
        <p:sp>
          <p:nvSpPr>
            <p:cNvPr id="6" name="Isosceles Triangle 5"/>
            <p:cNvSpPr/>
            <p:nvPr/>
          </p:nvSpPr>
          <p:spPr bwMode="auto">
            <a:xfrm>
              <a:off x="5589453" y="3793235"/>
              <a:ext cx="372936" cy="302775"/>
            </a:xfrm>
            <a:prstGeom prst="triangle">
              <a:avLst/>
            </a:prstGeom>
            <a:solidFill>
              <a:schemeClr val="tx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cxnSp>
          <p:nvCxnSpPr>
            <p:cNvPr id="7" name="Straight Connector 6"/>
            <p:cNvCxnSpPr/>
            <p:nvPr/>
          </p:nvCxnSpPr>
          <p:spPr bwMode="auto">
            <a:xfrm>
              <a:off x="3057586" y="3725599"/>
              <a:ext cx="5436669" cy="16828"/>
            </a:xfrm>
            <a:prstGeom prst="line">
              <a:avLst/>
            </a:prstGeom>
            <a:ln w="571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2969729" y="3080347"/>
              <a:ext cx="1859637" cy="1015663"/>
            </a:xfrm>
            <a:prstGeom prst="rect">
              <a:avLst/>
            </a:prstGeom>
            <a:noFill/>
          </p:spPr>
          <p:txBody>
            <a:bodyPr wrap="square" rtlCol="0">
              <a:spAutoFit/>
            </a:bodyPr>
            <a:lstStyle/>
            <a:p>
              <a:r>
                <a:rPr lang="en-US" sz="2000" b="1" dirty="0"/>
                <a:t>Ground Medical System</a:t>
              </a:r>
            </a:p>
          </p:txBody>
        </p:sp>
        <p:sp>
          <p:nvSpPr>
            <p:cNvPr id="9" name="TextBox 8"/>
            <p:cNvSpPr txBox="1"/>
            <p:nvPr/>
          </p:nvSpPr>
          <p:spPr>
            <a:xfrm>
              <a:off x="7083325" y="3080347"/>
              <a:ext cx="1762225" cy="1015663"/>
            </a:xfrm>
            <a:prstGeom prst="rect">
              <a:avLst/>
            </a:prstGeom>
            <a:noFill/>
          </p:spPr>
          <p:txBody>
            <a:bodyPr wrap="square" rtlCol="0">
              <a:spAutoFit/>
            </a:bodyPr>
            <a:lstStyle/>
            <a:p>
              <a:r>
                <a:rPr lang="en-US" sz="2000" b="1" dirty="0"/>
                <a:t>Vehicle Medical System</a:t>
              </a:r>
            </a:p>
          </p:txBody>
        </p:sp>
      </p:grpSp>
    </p:spTree>
    <p:extLst>
      <p:ext uri="{BB962C8B-B14F-4D97-AF65-F5344CB8AC3E}">
        <p14:creationId xmlns:p14="http://schemas.microsoft.com/office/powerpoint/2010/main" val="155200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Practice – Ground and Inflight CMO Training</a:t>
            </a:r>
          </a:p>
        </p:txBody>
      </p:sp>
      <p:sp>
        <p:nvSpPr>
          <p:cNvPr id="3" name="Content Placeholder 2"/>
          <p:cNvSpPr>
            <a:spLocks noGrp="1"/>
          </p:cNvSpPr>
          <p:nvPr>
            <p:ph idx="1"/>
          </p:nvPr>
        </p:nvSpPr>
        <p:spPr/>
        <p:txBody>
          <a:bodyPr/>
          <a:lstStyle/>
          <a:p>
            <a:pPr marL="0" indent="0">
              <a:buNone/>
            </a:pPr>
            <a:endParaRPr lang="en-US" sz="3200" dirty="0"/>
          </a:p>
          <a:p>
            <a:pPr marL="0" indent="0">
              <a:buNone/>
            </a:pPr>
            <a:r>
              <a:rPr lang="en-US" sz="3200" dirty="0"/>
              <a:t>Current Practice – Ground and Inflight CMO Training</a:t>
            </a:r>
          </a:p>
        </p:txBody>
      </p:sp>
      <p:sp>
        <p:nvSpPr>
          <p:cNvPr id="4" name="Slide Number Placeholder 3"/>
          <p:cNvSpPr>
            <a:spLocks noGrp="1"/>
          </p:cNvSpPr>
          <p:nvPr>
            <p:ph type="sldNum" sz="quarter" idx="4"/>
          </p:nvPr>
        </p:nvSpPr>
        <p:spPr/>
        <p:txBody>
          <a:bodyPr/>
          <a:lstStyle/>
          <a:p>
            <a:fld id="{60E58D69-6F75-46EC-B381-A34C4F305958}" type="slidenum">
              <a:rPr lang="en-US" smtClean="0"/>
              <a:pPr/>
              <a:t>9</a:t>
            </a:fld>
            <a:endParaRPr lang="en-US" sz="1000" dirty="0"/>
          </a:p>
        </p:txBody>
      </p:sp>
    </p:spTree>
    <p:extLst>
      <p:ext uri="{BB962C8B-B14F-4D97-AF65-F5344CB8AC3E}">
        <p14:creationId xmlns:p14="http://schemas.microsoft.com/office/powerpoint/2010/main" val="668558425"/>
      </p:ext>
    </p:extLst>
  </p:cSld>
  <p:clrMapOvr>
    <a:masterClrMapping/>
  </p:clrMapOvr>
</p:sld>
</file>

<file path=ppt/theme/theme1.xml><?xml version="1.0" encoding="utf-8"?>
<a:theme xmlns:a="http://schemas.openxmlformats.org/drawingml/2006/main" name="Earth-Moon-May2012_HRP">
  <a:themeElements>
    <a:clrScheme name="Exploration Ambassado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xploration Ambassadors">
      <a:majorFont>
        <a:latin typeface="Helvetica"/>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rgbClr val="0070C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blurRad="63500" dist="17961" dir="2700000" algn="ctr" rotWithShape="0">
            <a:schemeClr val="tx1">
              <a:alpha val="74998"/>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defRPr>
        </a:defPPr>
      </a:lstStyle>
    </a:lnDef>
  </a:objectDefaults>
  <a:extraClrSchemeLst>
    <a:extraClrScheme>
      <a:clrScheme name="Exploration Ambassado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xploration Ambassador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xploration Ambassador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xploration Ambassador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xploration Ambassador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xploration Ambassador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xploration Ambassador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xploration Ambassador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xploration Ambassador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xploration Ambassador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xploration Ambassador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xploration Ambassador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_Dark ppt _ExMC Blue" id="{8ECB53A7-CCA8-41C2-957A-31B5BE963DE8}" vid="{E96A5749-D219-4914-AF94-ABE2B86C9F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CF33D6C19C244B848AEAF1C08E5D91" ma:contentTypeVersion="2" ma:contentTypeDescription="Create a new document." ma:contentTypeScope="" ma:versionID="a2f6fe836369d93e9daa3346eca9f35a">
  <xsd:schema xmlns:xsd="http://www.w3.org/2001/XMLSchema" xmlns:xs="http://www.w3.org/2001/XMLSchema" xmlns:p="http://schemas.microsoft.com/office/2006/metadata/properties" xmlns:ns1="http://schemas.microsoft.com/sharepoint/v3" xmlns:ns2="a20c7e08-6245-4eb6-b638-c3d07fbf44d4" targetNamespace="http://schemas.microsoft.com/office/2006/metadata/properties" ma:root="true" ma:fieldsID="f59ba0ad39d76aa2655a6b669430cae0" ns1:_="" ns2:_="">
    <xsd:import namespace="http://schemas.microsoft.com/sharepoint/v3"/>
    <xsd:import namespace="a20c7e08-6245-4eb6-b638-c3d07fbf44d4"/>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20c7e08-6245-4eb6-b638-c3d07fbf44d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F25B557-7D78-4ABE-93DB-067009F60D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20c7e08-6245-4eb6-b638-c3d07fbf44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6918FC-92BA-431B-B676-3AA460CDDAF5}">
  <ds:schemaRefs>
    <ds:schemaRef ds:uri="http://schemas.microsoft.com/sharepoint/v3/contenttype/forms"/>
  </ds:schemaRefs>
</ds:datastoreItem>
</file>

<file path=customXml/itemProps3.xml><?xml version="1.0" encoding="utf-8"?>
<ds:datastoreItem xmlns:ds="http://schemas.openxmlformats.org/officeDocument/2006/customXml" ds:itemID="{C7E7273F-E1B4-463E-AD2E-4D345807E263}">
  <ds:schemaRefs>
    <ds:schemaRef ds:uri="http://purl.org/dc/terms/"/>
    <ds:schemaRef ds:uri="a20c7e08-6245-4eb6-b638-c3d07fbf44d4"/>
    <ds:schemaRef ds:uri="http://purl.org/dc/dcmitype/"/>
    <ds:schemaRef ds:uri="http://schemas.microsoft.com/office/infopath/2007/PartnerControls"/>
    <ds:schemaRef ds:uri="http://purl.org/dc/elements/1.1/"/>
    <ds:schemaRef ds:uri="http://schemas.microsoft.com/office/2006/documentManagement/types"/>
    <ds:schemaRef ds:uri="http://schemas.microsoft.com/sharepoint/v3"/>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Template_Dark ppt _ExMC Blue</Template>
  <TotalTime>26960</TotalTime>
  <Words>1858</Words>
  <Application>Microsoft Office PowerPoint</Application>
  <PresentationFormat>Widescreen</PresentationFormat>
  <Paragraphs>282</Paragraphs>
  <Slides>17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Helvetica</vt:lpstr>
      <vt:lpstr>Helvetica Neue Black Condensed</vt:lpstr>
      <vt:lpstr>Times New Roman</vt:lpstr>
      <vt:lpstr>Wingdings</vt:lpstr>
      <vt:lpstr>Earth-Moon-May2012_HRP</vt:lpstr>
      <vt:lpstr>ISS Crew Medical Officer Training</vt:lpstr>
      <vt:lpstr>Disclosure Information</vt:lpstr>
      <vt:lpstr>Objectives</vt:lpstr>
      <vt:lpstr>PowerPoint Presentation</vt:lpstr>
      <vt:lpstr>Current Practice – In flight Medical Decision Making</vt:lpstr>
      <vt:lpstr>Current Practice – Inflight Medical Decision Making</vt:lpstr>
      <vt:lpstr>Current Practice – Inflight Medical Decision Making</vt:lpstr>
      <vt:lpstr>Current Practice – Inflight Medical Decision Making</vt:lpstr>
      <vt:lpstr>Current Practice – Ground and Inflight CMO Training</vt:lpstr>
      <vt:lpstr>Current Practice – Crew Training</vt:lpstr>
      <vt:lpstr>Current Practice – Crew Training</vt:lpstr>
      <vt:lpstr>Transitioning to Exploration and Autonomy </vt:lpstr>
      <vt:lpstr>PowerPoint Presentation</vt:lpstr>
      <vt:lpstr>Backup Charts</vt:lpstr>
      <vt:lpstr>Risk Drivers for Medical and CHP System Needs</vt:lpstr>
      <vt:lpstr>NASA-STD-3001 Levels of Care</vt:lpstr>
      <vt:lpstr>Exploration – Crew Training</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Hall</dc:title>
  <dc:creator>Cohen, Jeffrey R. (JSC-SF311)[WYLE LABORATORIES, INC.]</dc:creator>
  <cp:lastModifiedBy>Boley, Lynn L. (JSC-SD211)[WYLE LABORATORIES, INC.]</cp:lastModifiedBy>
  <cp:revision>360</cp:revision>
  <dcterms:created xsi:type="dcterms:W3CDTF">2020-07-27T16:18:02Z</dcterms:created>
  <dcterms:modified xsi:type="dcterms:W3CDTF">2021-08-04T23:53:20Z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0x01010026CF33D6C19C244B848AEAF1C08E5D91</vt:lpwstr>
  </property>
</Properties>
</file>