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424" r:id="rId1"/>
  </p:sldMasterIdLst>
  <p:notesMasterIdLst>
    <p:notesMasterId r:id="rId4"/>
  </p:notesMasterIdLst>
  <p:handoutMasterIdLst>
    <p:handoutMasterId r:id="rId5"/>
  </p:handoutMasterIdLst>
  <p:sldIdLst>
    <p:sldId id="405" r:id="rId2"/>
    <p:sldId id="406" r:id="rId3"/>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p:defaultTextStyle>
  <p:extLst>
    <p:ext uri="{EFAFB233-063F-42B5-8137-9DF3F51BA10A}">
      <p15:sldGuideLst xmlns:p15="http://schemas.microsoft.com/office/powerpoint/2012/main">
        <p15:guide id="4" pos="7440" userDrawn="1">
          <p15:clr>
            <a:srgbClr val="A4A3A4"/>
          </p15:clr>
        </p15:guide>
        <p15:guide id="5" orient="horz" pos="4104" userDrawn="1">
          <p15:clr>
            <a:srgbClr val="A4A3A4"/>
          </p15:clr>
        </p15:guide>
        <p15:guide id="6" orient="horz" pos="4176" userDrawn="1">
          <p15:clr>
            <a:srgbClr val="A4A3A4"/>
          </p15:clr>
        </p15:guide>
        <p15:guide id="7" pos="240" userDrawn="1">
          <p15:clr>
            <a:srgbClr val="A4A3A4"/>
          </p15:clr>
        </p15:guide>
        <p15:guide id="9" orient="horz" pos="232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9C623"/>
    <a:srgbClr val="FFCC66"/>
    <a:srgbClr val="009900"/>
    <a:srgbClr val="2D8B75"/>
    <a:srgbClr val="3333CC"/>
    <a:srgbClr val="92BBFA"/>
    <a:srgbClr val="FF33CC"/>
    <a:srgbClr val="4BACC6"/>
    <a:srgbClr val="00BE0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561" autoAdjust="0"/>
    <p:restoredTop sz="92610" autoAdjust="0"/>
  </p:normalViewPr>
  <p:slideViewPr>
    <p:cSldViewPr snapToGrid="0" showGuides="1">
      <p:cViewPr varScale="1">
        <p:scale>
          <a:sx n="107" d="100"/>
          <a:sy n="107" d="100"/>
        </p:scale>
        <p:origin x="168" y="368"/>
      </p:cViewPr>
      <p:guideLst>
        <p:guide pos="7440"/>
        <p:guide orient="horz" pos="4104"/>
        <p:guide orient="horz" pos="4176"/>
        <p:guide pos="240"/>
        <p:guide orient="horz" pos="2328"/>
      </p:guideLst>
    </p:cSldViewPr>
  </p:slideViewPr>
  <p:outlineViewPr>
    <p:cViewPr>
      <p:scale>
        <a:sx n="33" d="100"/>
        <a:sy n="33" d="100"/>
      </p:scale>
      <p:origin x="0" y="-1752"/>
    </p:cViewPr>
  </p:outlineViewPr>
  <p:notesTextViewPr>
    <p:cViewPr>
      <p:scale>
        <a:sx n="3" d="2"/>
        <a:sy n="3" d="2"/>
      </p:scale>
      <p:origin x="0" y="0"/>
    </p:cViewPr>
  </p:notesTextViewPr>
  <p:sorterViewPr>
    <p:cViewPr>
      <p:scale>
        <a:sx n="180" d="100"/>
        <a:sy n="180" d="100"/>
      </p:scale>
      <p:origin x="0" y="-8268"/>
    </p:cViewPr>
  </p:sorterViewPr>
  <p:notesViewPr>
    <p:cSldViewPr snapToGrid="0" showGuides="1">
      <p:cViewPr varScale="1">
        <p:scale>
          <a:sx n="115" d="100"/>
          <a:sy n="115" d="100"/>
        </p:scale>
        <p:origin x="3072" y="2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F277E75D-796E-544A-918E-932386311232}" type="datetimeFigureOut">
              <a:rPr lang="en-US"/>
              <a:pPr>
                <a:defRPr/>
              </a:pPr>
              <a:t>8/5/21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a:defRPr/>
            </a:pPr>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CEB6B351-6F3D-EC46-A184-8530CFA3CBE7}" type="slidenum">
              <a:rPr lang="en-US"/>
              <a:pPr>
                <a:defRPr/>
              </a:pPr>
              <a:t>‹#›</a:t>
            </a:fld>
            <a:endParaRPr lang="en-US" dirty="0"/>
          </a:p>
        </p:txBody>
      </p:sp>
    </p:spTree>
    <p:extLst>
      <p:ext uri="{BB962C8B-B14F-4D97-AF65-F5344CB8AC3E}">
        <p14:creationId xmlns:p14="http://schemas.microsoft.com/office/powerpoint/2010/main" val="29066430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defRPr>
            </a:lvl1pPr>
          </a:lstStyle>
          <a:p>
            <a:pPr>
              <a:defRPr/>
            </a:pPr>
            <a:fld id="{4DFE72E3-EEB0-5E49-804D-DD1262D95E69}" type="datetimeFigureOut">
              <a:rPr lang="en-US" altLang="x-none"/>
              <a:pPr>
                <a:defRPr/>
              </a:pPr>
              <a:t>8/5/21</a:t>
            </a:fld>
            <a:endParaRPr lang="en-US" altLang="x-none"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defRPr>
            </a:lvl1pPr>
          </a:lstStyle>
          <a:p>
            <a:pPr>
              <a:defRPr/>
            </a:pPr>
            <a:fld id="{83AEBCAE-0345-1F4B-AF5B-AFC84B023E8C}" type="slidenum">
              <a:rPr lang="en-US" altLang="x-none"/>
              <a:pPr>
                <a:defRPr/>
              </a:pPr>
              <a:t>‹#›</a:t>
            </a:fld>
            <a:endParaRPr lang="en-US" altLang="x-none" dirty="0"/>
          </a:p>
        </p:txBody>
      </p:sp>
    </p:spTree>
    <p:extLst>
      <p:ext uri="{BB962C8B-B14F-4D97-AF65-F5344CB8AC3E}">
        <p14:creationId xmlns:p14="http://schemas.microsoft.com/office/powerpoint/2010/main" val="379463412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83AEBCAE-0345-1F4B-AF5B-AFC84B023E8C}" type="slidenum">
              <a:rPr lang="en-US" altLang="x-none" smtClean="0"/>
              <a:pPr>
                <a:defRPr/>
              </a:pPr>
              <a:t>1</a:t>
            </a:fld>
            <a:endParaRPr lang="en-US" altLang="x-none" dirty="0"/>
          </a:p>
        </p:txBody>
      </p:sp>
    </p:spTree>
    <p:extLst>
      <p:ext uri="{BB962C8B-B14F-4D97-AF65-F5344CB8AC3E}">
        <p14:creationId xmlns:p14="http://schemas.microsoft.com/office/powerpoint/2010/main" val="4108929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3AEBCAE-0345-1F4B-AF5B-AFC84B023E8C}" type="slidenum">
              <a:rPr kumimoji="0" lang="en-US" altLang="x-none" sz="1200" b="0" i="0" u="none" strike="noStrike" kern="1200" cap="none" spc="0" normalizeH="0" baseline="0" noProof="0" smtClean="0">
                <a:ln>
                  <a:noFill/>
                </a:ln>
                <a:solidFill>
                  <a:prstClr val="black"/>
                </a:solidFill>
                <a:effectLst/>
                <a:uLnTx/>
                <a:uFillTx/>
                <a:latin typeface="Calibri" charset="0"/>
                <a:ea typeface="MS PGothic"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x-none" sz="1200" b="0" i="0" u="none" strike="noStrike" kern="1200" cap="none" spc="0" normalizeH="0" baseline="0" noProof="0" dirty="0">
              <a:ln>
                <a:noFill/>
              </a:ln>
              <a:solidFill>
                <a:prstClr val="black"/>
              </a:solidFill>
              <a:effectLst/>
              <a:uLnTx/>
              <a:uFillTx/>
              <a:latin typeface="Calibri" charset="0"/>
              <a:ea typeface="MS PGothic" charset="-128"/>
              <a:cs typeface="+mn-cs"/>
            </a:endParaRPr>
          </a:p>
        </p:txBody>
      </p:sp>
    </p:spTree>
    <p:extLst>
      <p:ext uri="{BB962C8B-B14F-4D97-AF65-F5344CB8AC3E}">
        <p14:creationId xmlns:p14="http://schemas.microsoft.com/office/powerpoint/2010/main" val="34160345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1"/>
        </a:solidFill>
        <a:effectLst/>
      </p:bgPr>
    </p:bg>
    <p:spTree>
      <p:nvGrpSpPr>
        <p:cNvPr id="1" name=""/>
        <p:cNvGrpSpPr/>
        <p:nvPr/>
      </p:nvGrpSpPr>
      <p:grpSpPr>
        <a:xfrm>
          <a:off x="0" y="0"/>
          <a:ext cx="0" cy="0"/>
          <a:chOff x="0" y="0"/>
          <a:chExt cx="0" cy="0"/>
        </a:xfrm>
      </p:grpSpPr>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dirty="0">
              <a:solidFill>
                <a:schemeClr val="bg1">
                  <a:lumMod val="95000"/>
                  <a:lumOff val="5000"/>
                </a:schemeClr>
              </a:solidFill>
            </a:endParaRPr>
          </a:p>
        </p:txBody>
      </p:sp>
      <p:pic>
        <p:nvPicPr>
          <p:cNvPr id="7" name="Picture 6">
            <a:extLst>
              <a:ext uri="{FF2B5EF4-FFF2-40B4-BE49-F238E27FC236}">
                <a16:creationId xmlns:a16="http://schemas.microsoft.com/office/drawing/2014/main" id="{DC87455A-0C9A-0148-A2A9-A89B164394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guide id="3" pos="678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tx1"/>
                </a:solidFill>
              </a:rPr>
              <a:t>GCD FY19</a:t>
            </a:r>
            <a:r>
              <a:rPr lang="en-US" sz="800" baseline="0" dirty="0">
                <a:solidFill>
                  <a:schemeClr val="tx1"/>
                </a:solidFill>
              </a:rPr>
              <a:t> Mid Year Review</a:t>
            </a:r>
            <a:endParaRPr lang="en-US" sz="800" dirty="0">
              <a:solidFill>
                <a:schemeClr val="tx1"/>
              </a:solidFill>
            </a:endParaRPr>
          </a:p>
        </p:txBody>
      </p:sp>
    </p:spTree>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e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840372861"/>
      </p:ext>
    </p:extLst>
  </p:cSld>
  <p:clrMap bg1="dk1" tx1="lt1" bg2="dk2" tx2="lt2" accent1="accent1" accent2="accent2" accent3="accent3" accent4="accent4" accent5="accent5" accent6="accent6" hlink="hlink" folHlink="folHlink"/>
  <p:sldLayoutIdLst>
    <p:sldLayoutId id="2147484425" r:id="rId1"/>
    <p:sldLayoutId id="2147484426" r:id="rId2"/>
    <p:sldLayoutId id="2147484428" r:id="rId3"/>
    <p:sldLayoutId id="2147484429" r:id="rId4"/>
    <p:sldLayoutId id="2147484430" r:id="rId5"/>
    <p:sldLayoutId id="2147484431" r:id="rId6"/>
    <p:sldLayoutId id="2147484432" r:id="rId7"/>
    <p:sldLayoutId id="2147484433" r:id="rId8"/>
    <p:sldLayoutId id="2147484434"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image" Target="../media/image10.png"/><Relationship Id="rId5" Type="http://schemas.openxmlformats.org/officeDocument/2006/relationships/image" Target="../media/image6.png"/><Relationship Id="rId10" Type="http://schemas.openxmlformats.org/officeDocument/2006/relationships/image" Target="../media/image9.png"/><Relationship Id="rId4" Type="http://schemas.openxmlformats.org/officeDocument/2006/relationships/image" Target="../media/image5.jpe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6.png"/><Relationship Id="rId4" Type="http://schemas.openxmlformats.org/officeDocument/2006/relationships/image" Target="../media/image5.jpeg"/><Relationship Id="rId9"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CBAD5A74-E05C-5847-B512-D1C67F29634A}"/>
              </a:ext>
            </a:extLst>
          </p:cNvPr>
          <p:cNvSpPr>
            <a:spLocks noGrp="1"/>
          </p:cNvSpPr>
          <p:nvPr>
            <p:ph type="title"/>
          </p:nvPr>
        </p:nvSpPr>
        <p:spPr>
          <a:xfrm>
            <a:off x="0" y="15496"/>
            <a:ext cx="12192000" cy="1279904"/>
          </a:xfrm>
        </p:spPr>
        <p:txBody>
          <a:bodyPr anchor="ctr"/>
          <a:lstStyle/>
          <a:p>
            <a:r>
              <a:rPr lang="en-US" sz="3200" dirty="0">
                <a:solidFill>
                  <a:schemeClr val="tx1"/>
                </a:solidFill>
              </a:rPr>
              <a:t>Intuitive Machines Deployable Lunar Hopper “𝝁-Nova”</a:t>
            </a:r>
          </a:p>
        </p:txBody>
      </p:sp>
      <p:sp>
        <p:nvSpPr>
          <p:cNvPr id="5" name="TextBox 4">
            <a:extLst>
              <a:ext uri="{FF2B5EF4-FFF2-40B4-BE49-F238E27FC236}">
                <a16:creationId xmlns:a16="http://schemas.microsoft.com/office/drawing/2014/main" id="{2AAB5D29-A774-D440-9D1C-8BF9FD679A45}"/>
              </a:ext>
            </a:extLst>
          </p:cNvPr>
          <p:cNvSpPr txBox="1"/>
          <p:nvPr/>
        </p:nvSpPr>
        <p:spPr>
          <a:xfrm>
            <a:off x="223025" y="1313406"/>
            <a:ext cx="6414838" cy="5235649"/>
          </a:xfrm>
          <a:prstGeom prst="rect">
            <a:avLst/>
          </a:prstGeom>
          <a:noFill/>
          <a:ln w="19050">
            <a:noFill/>
          </a:ln>
        </p:spPr>
        <p:txBody>
          <a:bodyPr wrap="square" lIns="0" tIns="0" rIns="0" bIns="0" rtlCol="0">
            <a:noAutofit/>
          </a:bodyPr>
          <a:lstStyle/>
          <a:p>
            <a:r>
              <a:rPr lang="en-US" b="1" dirty="0">
                <a:solidFill>
                  <a:srgbClr val="FFCC66"/>
                </a:solidFill>
                <a:latin typeface="Arial" panose="020B0604020202020204" pitchFamily="34" charset="0"/>
                <a:cs typeface="Arial" panose="020B0604020202020204" pitchFamily="34" charset="0"/>
              </a:rPr>
              <a:t>Project Overview</a:t>
            </a:r>
            <a:endParaRPr lang="en-US" sz="1600" dirty="0">
              <a:latin typeface="Arial" panose="020B0604020202020204" pitchFamily="34" charset="0"/>
              <a:cs typeface="Arial" panose="020B0604020202020204" pitchFamily="34" charset="0"/>
            </a:endParaRPr>
          </a:p>
          <a:p>
            <a:pPr>
              <a:spcBef>
                <a:spcPts val="500"/>
              </a:spcBef>
            </a:pPr>
            <a:r>
              <a:rPr lang="en-US" sz="1600" dirty="0">
                <a:latin typeface="Arial" panose="020B0604020202020204" pitchFamily="34" charset="0"/>
                <a:cs typeface="Arial" panose="020B0604020202020204" pitchFamily="34" charset="0"/>
              </a:rPr>
              <a:t>As part of Tipping Point Topic 2, “Lunar Surface Innovation Initiative Technology Demonstration”, Intuitive Machines (IM) will develop and demonstrate on the lunar surface a deployable robotic hopper (𝜇Nova) which will provide access to extreme environments not accessible by rovers or other technologies. A science payload provided by Arizona State University (ASU) will fly on this first demonstration of 𝜇Nova. 𝜇Nova is enabling for lunar surface science by providing a low-cost secondary payload option for CLPS landers. The platform is flexible to accommodate different payloads on different mission profiles.</a:t>
            </a:r>
          </a:p>
          <a:p>
            <a:pPr>
              <a:spcBef>
                <a:spcPts val="1000"/>
              </a:spcBef>
            </a:pPr>
            <a:r>
              <a:rPr lang="en-US" b="1" dirty="0">
                <a:solidFill>
                  <a:srgbClr val="FFCC66"/>
                </a:solidFill>
                <a:latin typeface="Arial" panose="020B0604020202020204" pitchFamily="34" charset="0"/>
                <a:cs typeface="Arial" panose="020B0604020202020204" pitchFamily="34" charset="0"/>
              </a:rPr>
              <a:t>Technical Approach</a:t>
            </a:r>
            <a:endParaRPr lang="en-US" sz="1600" dirty="0">
              <a:latin typeface="Arial" panose="020B0604020202020204" pitchFamily="34" charset="0"/>
              <a:cs typeface="Arial" panose="020B0604020202020204" pitchFamily="34" charset="0"/>
            </a:endParaRPr>
          </a:p>
          <a:p>
            <a:pPr>
              <a:spcBef>
                <a:spcPts val="500"/>
              </a:spcBef>
            </a:pPr>
            <a:r>
              <a:rPr lang="en-US" sz="1600" dirty="0">
                <a:latin typeface="Arial" panose="020B0604020202020204" pitchFamily="34" charset="0"/>
                <a:cs typeface="Arial" panose="020B0604020202020204" pitchFamily="34" charset="0"/>
              </a:rPr>
              <a:t>The project leverages mature landing system technologies developed for the Nova-C platform. IM will develop, build, test and fly 𝜇Nova, delivering the ASU science payload data to NASA.</a:t>
            </a:r>
            <a:endParaRPr lang="en-US" sz="1600" b="1" dirty="0">
              <a:solidFill>
                <a:srgbClr val="FFCC66"/>
              </a:solidFill>
              <a:latin typeface="Arial" panose="020B0604020202020204" pitchFamily="34" charset="0"/>
              <a:cs typeface="Arial" panose="020B0604020202020204" pitchFamily="34" charset="0"/>
            </a:endParaRPr>
          </a:p>
          <a:p>
            <a:pPr>
              <a:spcBef>
                <a:spcPts val="1000"/>
              </a:spcBef>
            </a:pPr>
            <a:r>
              <a:rPr lang="en-US" b="1" dirty="0">
                <a:solidFill>
                  <a:srgbClr val="FFCC66"/>
                </a:solidFill>
                <a:latin typeface="Arial" panose="020B0604020202020204" pitchFamily="34" charset="0"/>
                <a:cs typeface="Arial" panose="020B0604020202020204" pitchFamily="34" charset="0"/>
              </a:rPr>
              <a:t>Results/Summary</a:t>
            </a:r>
            <a:endParaRPr lang="en-US" sz="1600" dirty="0">
              <a:latin typeface="Arial" panose="020B0604020202020204" pitchFamily="34" charset="0"/>
              <a:cs typeface="Arial" panose="020B0604020202020204" pitchFamily="34" charset="0"/>
            </a:endParaRPr>
          </a:p>
          <a:p>
            <a:pPr>
              <a:spcBef>
                <a:spcPts val="500"/>
              </a:spcBef>
            </a:pPr>
            <a:r>
              <a:rPr lang="en-US" sz="1600" dirty="0">
                <a:latin typeface="Arial" panose="020B0604020202020204" pitchFamily="34" charset="0"/>
                <a:cs typeface="Arial" panose="020B0604020202020204" pitchFamily="34" charset="0"/>
              </a:rPr>
              <a:t>IM has completed a kick-off meeting with NASA, set Key Performance Parameters, conducted PTR#1 (similar to a PDR), procured long lead items, developed the Payload Integration Plan and the baseline mission design with landing site selection.</a:t>
            </a:r>
          </a:p>
          <a:p>
            <a:endParaRPr lang="en-US" sz="1600" dirty="0">
              <a:latin typeface="Arial" panose="020B0604020202020204" pitchFamily="34" charset="0"/>
              <a:cs typeface="Arial" panose="020B0604020202020204" pitchFamily="34" charset="0"/>
            </a:endParaRPr>
          </a:p>
          <a:p>
            <a:pPr>
              <a:spcBef>
                <a:spcPts val="500"/>
              </a:spcBef>
            </a:pPr>
            <a:endParaRPr lang="en-US" sz="1600" dirty="0">
              <a:latin typeface="Arial" panose="020B0604020202020204" pitchFamily="34" charset="0"/>
              <a:cs typeface="Arial" panose="020B0604020202020204" pitchFamily="34" charset="0"/>
            </a:endParaRPr>
          </a:p>
          <a:p>
            <a:pPr>
              <a:spcBef>
                <a:spcPts val="500"/>
              </a:spcBef>
            </a:pPr>
            <a:endParaRPr lang="en-US" sz="1600" dirty="0">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4B20AAE8-099B-8148-8722-C9E37B98B8B2}"/>
              </a:ext>
            </a:extLst>
          </p:cNvPr>
          <p:cNvSpPr txBox="1"/>
          <p:nvPr/>
        </p:nvSpPr>
        <p:spPr>
          <a:xfrm>
            <a:off x="8909824" y="4272531"/>
            <a:ext cx="3124234" cy="2396234"/>
          </a:xfrm>
          <a:prstGeom prst="rect">
            <a:avLst/>
          </a:prstGeom>
          <a:noFill/>
          <a:ln w="19050">
            <a:noFill/>
          </a:ln>
          <a:effectLst/>
        </p:spPr>
        <p:txBody>
          <a:bodyPr wrap="square" lIns="228600" tIns="228600" rIns="228600" bIns="228600" rtlCol="0" anchor="t" anchorCtr="0">
            <a:noAutofit/>
          </a:bodyPr>
          <a:lstStyle/>
          <a:p>
            <a:pPr>
              <a:spcBef>
                <a:spcPts val="500"/>
              </a:spcBef>
            </a:pPr>
            <a:r>
              <a:rPr lang="en-US" sz="1400" i="1" dirty="0">
                <a:latin typeface="Arial" panose="020B0604020202020204" pitchFamily="34" charset="0"/>
                <a:cs typeface="Arial" panose="020B0604020202020204" pitchFamily="34" charset="0"/>
              </a:rPr>
              <a:t>a. Map of permanently shadowed regions at the lunar south pole</a:t>
            </a:r>
          </a:p>
          <a:p>
            <a:pPr>
              <a:spcBef>
                <a:spcPts val="500"/>
              </a:spcBef>
            </a:pPr>
            <a:r>
              <a:rPr lang="en-US" sz="1400" i="1" dirty="0">
                <a:latin typeface="Arial" panose="020B0604020202020204" pitchFamily="34" charset="0"/>
                <a:cs typeface="Arial" panose="020B0604020202020204" pitchFamily="34" charset="0"/>
              </a:rPr>
              <a:t>b. CAD model of the current 𝜇Nova design</a:t>
            </a:r>
          </a:p>
          <a:p>
            <a:pPr>
              <a:spcBef>
                <a:spcPts val="500"/>
              </a:spcBef>
            </a:pPr>
            <a:r>
              <a:rPr lang="en-US" sz="1400" i="1" dirty="0">
                <a:latin typeface="Arial" panose="020B0604020202020204" pitchFamily="34" charset="0"/>
                <a:cs typeface="Arial" panose="020B0604020202020204" pitchFamily="34" charset="0"/>
              </a:rPr>
              <a:t>c. Landing site for demonstration mission </a:t>
            </a:r>
          </a:p>
          <a:p>
            <a:pPr>
              <a:spcBef>
                <a:spcPts val="500"/>
              </a:spcBef>
            </a:pPr>
            <a:r>
              <a:rPr lang="en-US" sz="1400" i="1" dirty="0">
                <a:latin typeface="Arial" panose="020B0604020202020204" pitchFamily="34" charset="0"/>
                <a:cs typeface="Arial" panose="020B0604020202020204" pitchFamily="34" charset="0"/>
              </a:rPr>
              <a:t>d. Nova-C, IM’s lander which will be delivering 𝜇Nova as well as other payloads during IM-2</a:t>
            </a:r>
          </a:p>
        </p:txBody>
      </p:sp>
      <p:pic>
        <p:nvPicPr>
          <p:cNvPr id="20" name="Picture 19">
            <a:extLst>
              <a:ext uri="{FF2B5EF4-FFF2-40B4-BE49-F238E27FC236}">
                <a16:creationId xmlns:a16="http://schemas.microsoft.com/office/drawing/2014/main" id="{C50AEEAE-0D72-C143-8034-6AAB8F5E70A0}"/>
              </a:ext>
            </a:extLst>
          </p:cNvPr>
          <p:cNvPicPr>
            <a:picLocks noChangeAspect="1"/>
          </p:cNvPicPr>
          <p:nvPr/>
        </p:nvPicPr>
        <p:blipFill rotWithShape="1">
          <a:blip r:embed="rId3"/>
          <a:srcRect l="1388" t="-45" r="2756" b="45"/>
          <a:stretch/>
        </p:blipFill>
        <p:spPr>
          <a:xfrm>
            <a:off x="7053298" y="1215853"/>
            <a:ext cx="1652402" cy="1662730"/>
          </a:xfrm>
          <a:prstGeom prst="rect">
            <a:avLst/>
          </a:prstGeom>
        </p:spPr>
      </p:pic>
      <p:pic>
        <p:nvPicPr>
          <p:cNvPr id="21" name="Picture 6" descr="Home | Intuitive Machines">
            <a:extLst>
              <a:ext uri="{FF2B5EF4-FFF2-40B4-BE49-F238E27FC236}">
                <a16:creationId xmlns:a16="http://schemas.microsoft.com/office/drawing/2014/main" id="{07ADD367-AD3E-0845-BD81-A5809624F33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2371" r="22406"/>
          <a:stretch/>
        </p:blipFill>
        <p:spPr bwMode="auto">
          <a:xfrm>
            <a:off x="9170707" y="1255441"/>
            <a:ext cx="2791656" cy="284356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A Hunt for Ice on the Moon Ends in Surprise: What the Moon's Really Made of">
            <a:extLst>
              <a:ext uri="{FF2B5EF4-FFF2-40B4-BE49-F238E27FC236}">
                <a16:creationId xmlns:a16="http://schemas.microsoft.com/office/drawing/2014/main" id="{6468E82C-F290-9246-9408-ADB0040D1CCE}"/>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6406" b="92813" l="10000" r="90000">
                        <a14:foregroundMark x1="48867" y1="9792" x2="48867" y2="9792"/>
                        <a14:foregroundMark x1="51953" y1="6510" x2="51953" y2="6510"/>
                        <a14:foregroundMark x1="56523" y1="7187" x2="56523" y2="7187"/>
                        <a14:foregroundMark x1="59961" y1="8490" x2="59961" y2="8490"/>
                        <a14:foregroundMark x1="47695" y1="91302" x2="47695" y2="91302"/>
                        <a14:foregroundMark x1="59805" y1="92813" x2="59805" y2="92813"/>
                      </a14:backgroundRemoval>
                    </a14:imgEffect>
                  </a14:imgLayer>
                </a14:imgProps>
              </a:ext>
              <a:ext uri="{28A0092B-C50C-407E-A947-70E740481C1C}">
                <a14:useLocalDpi xmlns:a14="http://schemas.microsoft.com/office/drawing/2010/main"/>
              </a:ext>
            </a:extLst>
          </a:blip>
          <a:srcRect/>
          <a:stretch>
            <a:fillRect/>
          </a:stretch>
        </p:blipFill>
        <p:spPr bwMode="auto">
          <a:xfrm>
            <a:off x="6649987" y="2878583"/>
            <a:ext cx="2436722" cy="1827541"/>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8">
            <a:extLst>
              <a:ext uri="{FF2B5EF4-FFF2-40B4-BE49-F238E27FC236}">
                <a16:creationId xmlns:a16="http://schemas.microsoft.com/office/drawing/2014/main" id="{1A66388E-BB47-744A-B8E9-02DF03F6A859}"/>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7486" b="93220" l="9777" r="89804">
                        <a14:foregroundMark x1="36313" y1="31638" x2="36313" y2="31638"/>
                        <a14:foregroundMark x1="48324" y1="7486" x2="48324" y2="7486"/>
                        <a14:foregroundMark x1="70950" y1="48729" x2="70950" y2="48729"/>
                        <a14:foregroundMark x1="72905" y1="50000" x2="72905" y2="50000"/>
                        <a14:foregroundMark x1="73324" y1="48870" x2="73324" y2="48870"/>
                        <a14:foregroundMark x1="47765" y1="87147" x2="47765" y2="87147"/>
                        <a14:foregroundMark x1="24162" y1="85593" x2="24162" y2="85593"/>
                        <a14:foregroundMark x1="48603" y1="93220" x2="48603" y2="93220"/>
                        <a14:foregroundMark x1="69972" y1="51412" x2="69972" y2="51412"/>
                        <a14:foregroundMark x1="72067" y1="51412" x2="72067" y2="51412"/>
                        <a14:foregroundMark x1="81285" y1="53531" x2="81285" y2="53531"/>
                        <a14:backgroundMark x1="53492" y1="77966" x2="53492" y2="77966"/>
                      </a14:backgroundRemoval>
                    </a14:imgEffect>
                  </a14:imgLayer>
                </a14:imgProps>
              </a:ext>
            </a:extLst>
          </a:blip>
          <a:stretch>
            <a:fillRect/>
          </a:stretch>
        </p:blipFill>
        <p:spPr>
          <a:xfrm>
            <a:off x="7179722" y="3054911"/>
            <a:ext cx="1491552" cy="1474886"/>
          </a:xfrm>
          <a:prstGeom prst="rect">
            <a:avLst/>
          </a:prstGeom>
        </p:spPr>
      </p:pic>
      <p:pic>
        <p:nvPicPr>
          <p:cNvPr id="30" name="Picture 29">
            <a:extLst>
              <a:ext uri="{FF2B5EF4-FFF2-40B4-BE49-F238E27FC236}">
                <a16:creationId xmlns:a16="http://schemas.microsoft.com/office/drawing/2014/main" id="{4511029C-DF1B-804B-8D20-9513E64EC0F7}"/>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l="24514" t="57978" r="52698" b="3072"/>
          <a:stretch/>
        </p:blipFill>
        <p:spPr>
          <a:xfrm>
            <a:off x="6918080" y="4731541"/>
            <a:ext cx="1831353" cy="1821212"/>
          </a:xfrm>
          <a:prstGeom prst="rect">
            <a:avLst/>
          </a:prstGeom>
        </p:spPr>
      </p:pic>
      <p:pic>
        <p:nvPicPr>
          <p:cNvPr id="31" name="Picture 2" descr="Intuitive Machines Lands $47M Task Order For NASA Prospecting Payload -  Potomac Officers Club">
            <a:extLst>
              <a:ext uri="{FF2B5EF4-FFF2-40B4-BE49-F238E27FC236}">
                <a16:creationId xmlns:a16="http://schemas.microsoft.com/office/drawing/2014/main" id="{0E677BA6-8D3D-D24E-9C96-9095AB6363CC}"/>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0" y="-2511"/>
            <a:ext cx="1033354" cy="1024128"/>
          </a:xfrm>
          <a:prstGeom prst="ellipse">
            <a:avLst/>
          </a:prstGeom>
          <a:noFill/>
          <a:extLst>
            <a:ext uri="{909E8E84-426E-40DD-AFC4-6F175D3DCCD1}">
              <a14:hiddenFill xmlns:a14="http://schemas.microsoft.com/office/drawing/2010/main">
                <a:solidFill>
                  <a:srgbClr val="FFFFFF"/>
                </a:solidFill>
              </a14:hiddenFill>
            </a:ext>
          </a:extLst>
        </p:spPr>
      </p:pic>
      <p:pic>
        <p:nvPicPr>
          <p:cNvPr id="32" name="Picture 10" descr="Arizona State University">
            <a:extLst>
              <a:ext uri="{FF2B5EF4-FFF2-40B4-BE49-F238E27FC236}">
                <a16:creationId xmlns:a16="http://schemas.microsoft.com/office/drawing/2014/main" id="{5EDD70CD-66E1-1D4E-98C1-5F7B761C36A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204516" y="189235"/>
            <a:ext cx="829541" cy="64063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1F08101B-ACB4-0847-9206-0D9C9278E0B5}"/>
              </a:ext>
            </a:extLst>
          </p:cNvPr>
          <p:cNvSpPr txBox="1"/>
          <p:nvPr/>
        </p:nvSpPr>
        <p:spPr>
          <a:xfrm>
            <a:off x="7023608" y="1143931"/>
            <a:ext cx="377026" cy="369332"/>
          </a:xfrm>
          <a:prstGeom prst="rect">
            <a:avLst/>
          </a:prstGeom>
          <a:noFill/>
        </p:spPr>
        <p:txBody>
          <a:bodyPr wrap="none" rtlCol="0">
            <a:spAutoFit/>
          </a:bodyPr>
          <a:lstStyle/>
          <a:p>
            <a:r>
              <a:rPr lang="en-US" dirty="0"/>
              <a:t>a.</a:t>
            </a:r>
          </a:p>
        </p:txBody>
      </p:sp>
      <p:sp>
        <p:nvSpPr>
          <p:cNvPr id="33" name="TextBox 32">
            <a:extLst>
              <a:ext uri="{FF2B5EF4-FFF2-40B4-BE49-F238E27FC236}">
                <a16:creationId xmlns:a16="http://schemas.microsoft.com/office/drawing/2014/main" id="{955D98CD-4F15-D944-A089-C7848157D049}"/>
              </a:ext>
            </a:extLst>
          </p:cNvPr>
          <p:cNvSpPr txBox="1"/>
          <p:nvPr/>
        </p:nvSpPr>
        <p:spPr>
          <a:xfrm>
            <a:off x="6991209" y="2950505"/>
            <a:ext cx="377026" cy="369332"/>
          </a:xfrm>
          <a:prstGeom prst="rect">
            <a:avLst/>
          </a:prstGeom>
          <a:noFill/>
        </p:spPr>
        <p:txBody>
          <a:bodyPr wrap="none" rtlCol="0">
            <a:spAutoFit/>
          </a:bodyPr>
          <a:lstStyle/>
          <a:p>
            <a:r>
              <a:rPr lang="en-US" dirty="0"/>
              <a:t>b.</a:t>
            </a:r>
          </a:p>
        </p:txBody>
      </p:sp>
      <p:sp>
        <p:nvSpPr>
          <p:cNvPr id="34" name="TextBox 33">
            <a:extLst>
              <a:ext uri="{FF2B5EF4-FFF2-40B4-BE49-F238E27FC236}">
                <a16:creationId xmlns:a16="http://schemas.microsoft.com/office/drawing/2014/main" id="{5B9F6D5D-8BAE-8E4D-A3B4-D1B44D9E9D46}"/>
              </a:ext>
            </a:extLst>
          </p:cNvPr>
          <p:cNvSpPr txBox="1"/>
          <p:nvPr/>
        </p:nvSpPr>
        <p:spPr>
          <a:xfrm>
            <a:off x="6918080" y="4706124"/>
            <a:ext cx="364202" cy="369332"/>
          </a:xfrm>
          <a:prstGeom prst="rect">
            <a:avLst/>
          </a:prstGeom>
          <a:noFill/>
        </p:spPr>
        <p:txBody>
          <a:bodyPr wrap="none" rtlCol="0">
            <a:spAutoFit/>
          </a:bodyPr>
          <a:lstStyle/>
          <a:p>
            <a:r>
              <a:rPr lang="en-US" dirty="0"/>
              <a:t>c.</a:t>
            </a:r>
          </a:p>
        </p:txBody>
      </p:sp>
      <p:sp>
        <p:nvSpPr>
          <p:cNvPr id="35" name="TextBox 34">
            <a:extLst>
              <a:ext uri="{FF2B5EF4-FFF2-40B4-BE49-F238E27FC236}">
                <a16:creationId xmlns:a16="http://schemas.microsoft.com/office/drawing/2014/main" id="{A1FBED99-CBAD-1944-9B61-40412ADA2872}"/>
              </a:ext>
            </a:extLst>
          </p:cNvPr>
          <p:cNvSpPr txBox="1"/>
          <p:nvPr/>
        </p:nvSpPr>
        <p:spPr>
          <a:xfrm>
            <a:off x="9164365" y="1284263"/>
            <a:ext cx="377026" cy="369332"/>
          </a:xfrm>
          <a:prstGeom prst="rect">
            <a:avLst/>
          </a:prstGeom>
          <a:noFill/>
        </p:spPr>
        <p:txBody>
          <a:bodyPr wrap="none" rtlCol="0">
            <a:spAutoFit/>
          </a:bodyPr>
          <a:lstStyle/>
          <a:p>
            <a:r>
              <a:rPr lang="en-US" dirty="0"/>
              <a:t>d.</a:t>
            </a:r>
          </a:p>
        </p:txBody>
      </p:sp>
    </p:spTree>
    <p:extLst>
      <p:ext uri="{BB962C8B-B14F-4D97-AF65-F5344CB8AC3E}">
        <p14:creationId xmlns:p14="http://schemas.microsoft.com/office/powerpoint/2010/main" val="41495715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AAB5D29-A774-D440-9D1C-8BF9FD679A45}"/>
              </a:ext>
            </a:extLst>
          </p:cNvPr>
          <p:cNvSpPr txBox="1"/>
          <p:nvPr/>
        </p:nvSpPr>
        <p:spPr>
          <a:xfrm>
            <a:off x="380999" y="434273"/>
            <a:ext cx="5996941" cy="5253656"/>
          </a:xfrm>
          <a:prstGeom prst="rect">
            <a:avLst/>
          </a:prstGeom>
          <a:noFill/>
          <a:ln w="19050">
            <a:noFill/>
          </a:ln>
        </p:spPr>
        <p:txBody>
          <a:bodyPr wrap="square" lIns="0" tIns="0" rIns="0" bIns="0" rtlCol="0">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CC66"/>
                </a:solidFill>
                <a:effectLst/>
                <a:uLnTx/>
                <a:uFillTx/>
                <a:latin typeface="Arial" panose="020B0604020202020204" pitchFamily="34" charset="0"/>
                <a:ea typeface="MS PGothic" charset="-128"/>
                <a:cs typeface="Arial" panose="020B0604020202020204" pitchFamily="34" charset="0"/>
              </a:rPr>
              <a:t>Contributing Partners</a:t>
            </a:r>
            <a:endPar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S PGothic" charset="-128"/>
              <a:cs typeface="Arial" panose="020B0604020202020204" pitchFamily="34" charset="0"/>
            </a:endParaRPr>
          </a:p>
          <a:p>
            <a:pPr lvl="0">
              <a:spcBef>
                <a:spcPts val="500"/>
              </a:spcBef>
              <a:defRPr/>
            </a:pPr>
            <a:r>
              <a:rPr lang="en-US" sz="1600" dirty="0">
                <a:solidFill>
                  <a:prstClr val="white"/>
                </a:solidFill>
                <a:latin typeface="Arial" panose="020B0604020202020204" pitchFamily="34" charset="0"/>
                <a:cs typeface="Arial" panose="020B0604020202020204" pitchFamily="34" charset="0"/>
              </a:rPr>
              <a:t>Intuitive Machines as well as Arizona State University contribute funding for </a:t>
            </a:r>
            <a:r>
              <a:rPr lang="en-US" sz="1600" dirty="0">
                <a:latin typeface="Arial" panose="020B0604020202020204" pitchFamily="34" charset="0"/>
                <a:cs typeface="Arial" panose="020B0604020202020204" pitchFamily="34" charset="0"/>
              </a:rPr>
              <a:t>𝜇Nova</a:t>
            </a:r>
            <a:r>
              <a:rPr lang="en-US" sz="1600" dirty="0">
                <a:solidFill>
                  <a:prstClr val="white"/>
                </a:solidFill>
                <a:latin typeface="Arial" panose="020B0604020202020204" pitchFamily="34" charset="0"/>
                <a:cs typeface="Arial" panose="020B0604020202020204" pitchFamily="34" charset="0"/>
              </a:rPr>
              <a:t>.</a:t>
            </a:r>
            <a:endPar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S PGothic" charset="-128"/>
              <a:cs typeface="Arial" panose="020B0604020202020204" pitchFamily="34" charset="0"/>
            </a:endParaRPr>
          </a:p>
          <a:p>
            <a:pPr>
              <a:spcBef>
                <a:spcPts val="1000"/>
              </a:spcBef>
              <a:defRPr/>
            </a:pPr>
            <a:r>
              <a:rPr kumimoji="0" lang="en-US" sz="1800" b="1" i="0" u="none" strike="noStrike" kern="1200" cap="none" spc="0" normalizeH="0" baseline="0" noProof="0" dirty="0">
                <a:ln>
                  <a:noFill/>
                </a:ln>
                <a:solidFill>
                  <a:srgbClr val="FFCC66"/>
                </a:solidFill>
                <a:effectLst/>
                <a:uLnTx/>
                <a:uFillTx/>
                <a:latin typeface="Arial" panose="020B0604020202020204" pitchFamily="34" charset="0"/>
                <a:ea typeface="MS PGothic" charset="-128"/>
                <a:cs typeface="Arial" panose="020B0604020202020204" pitchFamily="34" charset="0"/>
              </a:rPr>
              <a:t>Infusion and Transition Plan</a:t>
            </a:r>
          </a:p>
          <a:p>
            <a:pPr lvl="0">
              <a:spcBef>
                <a:spcPts val="500"/>
              </a:spcBef>
              <a:defRPr/>
            </a:pPr>
            <a:r>
              <a:rPr lang="en-US" sz="1600" dirty="0">
                <a:solidFill>
                  <a:prstClr val="white"/>
                </a:solidFill>
                <a:latin typeface="Arial" panose="020B0604020202020204" pitchFamily="34" charset="0"/>
                <a:cs typeface="Arial" panose="020B0604020202020204" pitchFamily="34" charset="0"/>
              </a:rPr>
              <a:t>Once the demonstration mission is complete, </a:t>
            </a:r>
            <a:r>
              <a:rPr lang="en-US" sz="1600" dirty="0">
                <a:latin typeface="Arial" panose="020B0604020202020204" pitchFamily="34" charset="0"/>
                <a:cs typeface="Arial" panose="020B0604020202020204" pitchFamily="34" charset="0"/>
              </a:rPr>
              <a:t>𝜇Nova will be at TRL 9. This retires substantial technical and programmatic risk for principal investigators and lunar prospectors searching for ways to access extreme locations on the lunar surface. By retiring this risk, IM demonstrates the capability to market and sell to prospective payload customers in government, academia and industry. 𝜇Nova will be a commercially available space technology</a:t>
            </a:r>
            <a:r>
              <a:rPr lang="en-US" sz="1600" dirty="0">
                <a:solidFill>
                  <a:prstClr val="white"/>
                </a:solidFill>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𝜇Nova is designed with the capability to integrate onto other landers and there are plans and designs for a scaled-up variant that could host larger payloads.</a:t>
            </a:r>
            <a:endParaRPr lang="en-US" sz="1600" dirty="0">
              <a:solidFill>
                <a:prstClr val="white"/>
              </a:solidFill>
              <a:latin typeface="Arial" panose="020B0604020202020204" pitchFamily="34" charset="0"/>
              <a:cs typeface="Arial" panose="020B0604020202020204" pitchFamily="34" charset="0"/>
            </a:endParaRPr>
          </a:p>
          <a:p>
            <a:pPr>
              <a:spcBef>
                <a:spcPts val="1000"/>
              </a:spcBef>
              <a:defRPr/>
            </a:pPr>
            <a:endParaRPr lang="en-US" b="1" dirty="0">
              <a:solidFill>
                <a:srgbClr val="FFCC66"/>
              </a:solidFill>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ts val="1000"/>
              </a:spcBef>
              <a:spcAft>
                <a:spcPct val="0"/>
              </a:spcAft>
              <a:buClrTx/>
              <a:buSzTx/>
              <a:buFontTx/>
              <a:buNone/>
              <a:tabLst/>
              <a:defRPr/>
            </a:pPr>
            <a:endParaRPr kumimoji="0" lang="en-US" sz="1800" b="1" i="0" u="none" strike="noStrike" kern="1200" cap="none" spc="0" normalizeH="0" baseline="0" noProof="0" dirty="0">
              <a:ln>
                <a:noFill/>
              </a:ln>
              <a:solidFill>
                <a:srgbClr val="FFCC66"/>
              </a:solidFill>
              <a:effectLst/>
              <a:uLnTx/>
              <a:uFillTx/>
              <a:latin typeface="Arial" panose="020B0604020202020204" pitchFamily="34" charset="0"/>
              <a:ea typeface="MS PGothic" charset="-128"/>
              <a:cs typeface="Arial" panose="020B0604020202020204" pitchFamily="34" charset="0"/>
            </a:endParaRPr>
          </a:p>
          <a:p>
            <a:pPr marL="0" marR="0" lvl="0" indent="0" algn="l" defTabSz="914400" rtl="0" eaLnBrk="0" fontAlgn="base" latinLnBrk="0" hangingPunct="0">
              <a:lnSpc>
                <a:spcPct val="100000"/>
              </a:lnSpc>
              <a:spcBef>
                <a:spcPts val="500"/>
              </a:spcBef>
              <a:spcAft>
                <a:spcPct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S PGothic" charset="-128"/>
              <a:cs typeface="Arial" panose="020B0604020202020204" pitchFamily="34" charset="0"/>
            </a:endParaRPr>
          </a:p>
          <a:p>
            <a:pPr marL="0" marR="0" lvl="0" indent="0" algn="l" defTabSz="914400" rtl="0" eaLnBrk="0" fontAlgn="base" latinLnBrk="0" hangingPunct="0">
              <a:lnSpc>
                <a:spcPct val="100000"/>
              </a:lnSpc>
              <a:spcBef>
                <a:spcPts val="500"/>
              </a:spcBef>
              <a:spcAft>
                <a:spcPct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S PGothic" charset="-128"/>
              <a:cs typeface="Arial" panose="020B0604020202020204" pitchFamily="34" charset="0"/>
            </a:endParaRPr>
          </a:p>
        </p:txBody>
      </p:sp>
      <p:sp>
        <p:nvSpPr>
          <p:cNvPr id="20" name="TextBox 19">
            <a:extLst>
              <a:ext uri="{FF2B5EF4-FFF2-40B4-BE49-F238E27FC236}">
                <a16:creationId xmlns:a16="http://schemas.microsoft.com/office/drawing/2014/main" id="{6497DD6E-D7AC-6A4E-9F8F-1F226B205BB4}"/>
              </a:ext>
            </a:extLst>
          </p:cNvPr>
          <p:cNvSpPr txBox="1"/>
          <p:nvPr/>
        </p:nvSpPr>
        <p:spPr>
          <a:xfrm>
            <a:off x="8909824" y="4272531"/>
            <a:ext cx="3124234" cy="2396234"/>
          </a:xfrm>
          <a:prstGeom prst="rect">
            <a:avLst/>
          </a:prstGeom>
          <a:noFill/>
          <a:ln w="19050">
            <a:noFill/>
          </a:ln>
          <a:effectLst/>
        </p:spPr>
        <p:txBody>
          <a:bodyPr wrap="square" lIns="228600" tIns="228600" rIns="228600" bIns="228600" rtlCol="0" anchor="t" anchorCtr="0">
            <a:noAutofit/>
          </a:bodyPr>
          <a:lstStyle/>
          <a:p>
            <a:pPr>
              <a:spcBef>
                <a:spcPts val="500"/>
              </a:spcBef>
            </a:pPr>
            <a:r>
              <a:rPr lang="en-US" sz="1400" i="1" dirty="0">
                <a:latin typeface="Arial" panose="020B0604020202020204" pitchFamily="34" charset="0"/>
                <a:cs typeface="Arial" panose="020B0604020202020204" pitchFamily="34" charset="0"/>
              </a:rPr>
              <a:t>a. Map of permanently shadowed regions at the lunar south pole</a:t>
            </a:r>
          </a:p>
          <a:p>
            <a:pPr>
              <a:spcBef>
                <a:spcPts val="500"/>
              </a:spcBef>
            </a:pPr>
            <a:r>
              <a:rPr lang="en-US" sz="1400" i="1" dirty="0">
                <a:latin typeface="Arial" panose="020B0604020202020204" pitchFamily="34" charset="0"/>
                <a:cs typeface="Arial" panose="020B0604020202020204" pitchFamily="34" charset="0"/>
              </a:rPr>
              <a:t>b. CAD model of the current 𝜇Nova design</a:t>
            </a:r>
          </a:p>
          <a:p>
            <a:pPr>
              <a:spcBef>
                <a:spcPts val="500"/>
              </a:spcBef>
            </a:pPr>
            <a:r>
              <a:rPr lang="en-US" sz="1400" i="1" dirty="0">
                <a:latin typeface="Arial" panose="020B0604020202020204" pitchFamily="34" charset="0"/>
                <a:cs typeface="Arial" panose="020B0604020202020204" pitchFamily="34" charset="0"/>
              </a:rPr>
              <a:t>c. Landing site for demonstration mission </a:t>
            </a:r>
          </a:p>
          <a:p>
            <a:pPr>
              <a:spcBef>
                <a:spcPts val="500"/>
              </a:spcBef>
            </a:pPr>
            <a:r>
              <a:rPr lang="en-US" sz="1400" i="1" dirty="0">
                <a:latin typeface="Arial" panose="020B0604020202020204" pitchFamily="34" charset="0"/>
                <a:cs typeface="Arial" panose="020B0604020202020204" pitchFamily="34" charset="0"/>
              </a:rPr>
              <a:t>d. Nova-C, IM’s lander which will be delivering 𝜇Nova as well as other payloads during IM-2</a:t>
            </a:r>
          </a:p>
        </p:txBody>
      </p:sp>
      <p:pic>
        <p:nvPicPr>
          <p:cNvPr id="21" name="Picture 20">
            <a:extLst>
              <a:ext uri="{FF2B5EF4-FFF2-40B4-BE49-F238E27FC236}">
                <a16:creationId xmlns:a16="http://schemas.microsoft.com/office/drawing/2014/main" id="{A082276F-3B89-F447-B88C-A87435CA6F7A}"/>
              </a:ext>
            </a:extLst>
          </p:cNvPr>
          <p:cNvPicPr>
            <a:picLocks noChangeAspect="1"/>
          </p:cNvPicPr>
          <p:nvPr/>
        </p:nvPicPr>
        <p:blipFill rotWithShape="1">
          <a:blip r:embed="rId3"/>
          <a:srcRect l="1388" t="-45" r="2756" b="45"/>
          <a:stretch/>
        </p:blipFill>
        <p:spPr>
          <a:xfrm>
            <a:off x="7053298" y="1215853"/>
            <a:ext cx="1652402" cy="1662730"/>
          </a:xfrm>
          <a:prstGeom prst="rect">
            <a:avLst/>
          </a:prstGeom>
        </p:spPr>
      </p:pic>
      <p:pic>
        <p:nvPicPr>
          <p:cNvPr id="28" name="Picture 6" descr="Home | Intuitive Machines">
            <a:extLst>
              <a:ext uri="{FF2B5EF4-FFF2-40B4-BE49-F238E27FC236}">
                <a16:creationId xmlns:a16="http://schemas.microsoft.com/office/drawing/2014/main" id="{3452C491-AA57-EA48-8E1E-D902571A465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2371" r="22406"/>
          <a:stretch/>
        </p:blipFill>
        <p:spPr bwMode="auto">
          <a:xfrm>
            <a:off x="9170707" y="1255441"/>
            <a:ext cx="2791656" cy="2843561"/>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 descr="A Hunt for Ice on the Moon Ends in Surprise: What the Moon's Really Made of">
            <a:extLst>
              <a:ext uri="{FF2B5EF4-FFF2-40B4-BE49-F238E27FC236}">
                <a16:creationId xmlns:a16="http://schemas.microsoft.com/office/drawing/2014/main" id="{C14AEC2D-4A1A-E54D-BC56-EE5D9CC02213}"/>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6406" b="92813" l="10000" r="90000">
                        <a14:foregroundMark x1="48867" y1="9792" x2="48867" y2="9792"/>
                        <a14:foregroundMark x1="51953" y1="6510" x2="51953" y2="6510"/>
                        <a14:foregroundMark x1="56523" y1="7187" x2="56523" y2="7187"/>
                        <a14:foregroundMark x1="59961" y1="8490" x2="59961" y2="8490"/>
                        <a14:foregroundMark x1="47695" y1="91302" x2="47695" y2="91302"/>
                        <a14:foregroundMark x1="59805" y1="92813" x2="59805" y2="92813"/>
                      </a14:backgroundRemoval>
                    </a14:imgEffect>
                  </a14:imgLayer>
                </a14:imgProps>
              </a:ext>
              <a:ext uri="{28A0092B-C50C-407E-A947-70E740481C1C}">
                <a14:useLocalDpi xmlns:a14="http://schemas.microsoft.com/office/drawing/2010/main"/>
              </a:ext>
            </a:extLst>
          </a:blip>
          <a:srcRect/>
          <a:stretch>
            <a:fillRect/>
          </a:stretch>
        </p:blipFill>
        <p:spPr bwMode="auto">
          <a:xfrm>
            <a:off x="6649987" y="2878583"/>
            <a:ext cx="2436722" cy="1827541"/>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9">
            <a:extLst>
              <a:ext uri="{FF2B5EF4-FFF2-40B4-BE49-F238E27FC236}">
                <a16:creationId xmlns:a16="http://schemas.microsoft.com/office/drawing/2014/main" id="{551F183F-51D7-DE40-8BC5-05B907FAEDA9}"/>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7486" b="93220" l="9777" r="89804">
                        <a14:foregroundMark x1="36313" y1="31638" x2="36313" y2="31638"/>
                        <a14:foregroundMark x1="48324" y1="7486" x2="48324" y2="7486"/>
                        <a14:foregroundMark x1="70950" y1="48729" x2="70950" y2="48729"/>
                        <a14:foregroundMark x1="72905" y1="50000" x2="72905" y2="50000"/>
                        <a14:foregroundMark x1="73324" y1="48870" x2="73324" y2="48870"/>
                        <a14:foregroundMark x1="47765" y1="87147" x2="47765" y2="87147"/>
                        <a14:foregroundMark x1="24162" y1="85593" x2="24162" y2="85593"/>
                        <a14:foregroundMark x1="48603" y1="93220" x2="48603" y2="93220"/>
                        <a14:foregroundMark x1="69972" y1="51412" x2="69972" y2="51412"/>
                        <a14:foregroundMark x1="72067" y1="51412" x2="72067" y2="51412"/>
                        <a14:foregroundMark x1="81285" y1="53531" x2="81285" y2="53531"/>
                        <a14:backgroundMark x1="53492" y1="77966" x2="53492" y2="77966"/>
                      </a14:backgroundRemoval>
                    </a14:imgEffect>
                  </a14:imgLayer>
                </a14:imgProps>
              </a:ext>
            </a:extLst>
          </a:blip>
          <a:stretch>
            <a:fillRect/>
          </a:stretch>
        </p:blipFill>
        <p:spPr>
          <a:xfrm>
            <a:off x="7179722" y="3054911"/>
            <a:ext cx="1491552" cy="1474886"/>
          </a:xfrm>
          <a:prstGeom prst="rect">
            <a:avLst/>
          </a:prstGeom>
        </p:spPr>
      </p:pic>
      <p:pic>
        <p:nvPicPr>
          <p:cNvPr id="31" name="Picture 30">
            <a:extLst>
              <a:ext uri="{FF2B5EF4-FFF2-40B4-BE49-F238E27FC236}">
                <a16:creationId xmlns:a16="http://schemas.microsoft.com/office/drawing/2014/main" id="{8F8D1275-ACA8-7144-A314-39B5FAF73ADB}"/>
              </a:ext>
            </a:extLst>
          </p:cNvPr>
          <p:cNvPicPr>
            <a:picLocks noChangeAspect="1"/>
          </p:cNvPicPr>
          <p:nvPr/>
        </p:nvPicPr>
        <p:blipFill rotWithShape="1">
          <a:blip r:embed="rId9" cstate="hqprint">
            <a:extLst>
              <a:ext uri="{28A0092B-C50C-407E-A947-70E740481C1C}">
                <a14:useLocalDpi xmlns:a14="http://schemas.microsoft.com/office/drawing/2010/main"/>
              </a:ext>
            </a:extLst>
          </a:blip>
          <a:srcRect l="24514" t="57978" r="52698" b="3072"/>
          <a:stretch/>
        </p:blipFill>
        <p:spPr>
          <a:xfrm>
            <a:off x="6918080" y="4731541"/>
            <a:ext cx="1831353" cy="1821212"/>
          </a:xfrm>
          <a:prstGeom prst="rect">
            <a:avLst/>
          </a:prstGeom>
        </p:spPr>
      </p:pic>
      <p:sp>
        <p:nvSpPr>
          <p:cNvPr id="32" name="TextBox 31">
            <a:extLst>
              <a:ext uri="{FF2B5EF4-FFF2-40B4-BE49-F238E27FC236}">
                <a16:creationId xmlns:a16="http://schemas.microsoft.com/office/drawing/2014/main" id="{8C6184B1-BE39-CB4D-BA48-9BC91F912507}"/>
              </a:ext>
            </a:extLst>
          </p:cNvPr>
          <p:cNvSpPr txBox="1"/>
          <p:nvPr/>
        </p:nvSpPr>
        <p:spPr>
          <a:xfrm>
            <a:off x="7023608" y="1143931"/>
            <a:ext cx="377026" cy="369332"/>
          </a:xfrm>
          <a:prstGeom prst="rect">
            <a:avLst/>
          </a:prstGeom>
          <a:noFill/>
        </p:spPr>
        <p:txBody>
          <a:bodyPr wrap="none" rtlCol="0">
            <a:spAutoFit/>
          </a:bodyPr>
          <a:lstStyle/>
          <a:p>
            <a:r>
              <a:rPr lang="en-US" dirty="0"/>
              <a:t>a.</a:t>
            </a:r>
          </a:p>
        </p:txBody>
      </p:sp>
      <p:sp>
        <p:nvSpPr>
          <p:cNvPr id="33" name="TextBox 32">
            <a:extLst>
              <a:ext uri="{FF2B5EF4-FFF2-40B4-BE49-F238E27FC236}">
                <a16:creationId xmlns:a16="http://schemas.microsoft.com/office/drawing/2014/main" id="{3F5A95E9-E5B9-9145-9BBC-895B54BEA3C6}"/>
              </a:ext>
            </a:extLst>
          </p:cNvPr>
          <p:cNvSpPr txBox="1"/>
          <p:nvPr/>
        </p:nvSpPr>
        <p:spPr>
          <a:xfrm>
            <a:off x="6991209" y="2950505"/>
            <a:ext cx="377026" cy="369332"/>
          </a:xfrm>
          <a:prstGeom prst="rect">
            <a:avLst/>
          </a:prstGeom>
          <a:noFill/>
        </p:spPr>
        <p:txBody>
          <a:bodyPr wrap="none" rtlCol="0">
            <a:spAutoFit/>
          </a:bodyPr>
          <a:lstStyle/>
          <a:p>
            <a:r>
              <a:rPr lang="en-US" dirty="0"/>
              <a:t>b.</a:t>
            </a:r>
          </a:p>
        </p:txBody>
      </p:sp>
      <p:sp>
        <p:nvSpPr>
          <p:cNvPr id="34" name="TextBox 33">
            <a:extLst>
              <a:ext uri="{FF2B5EF4-FFF2-40B4-BE49-F238E27FC236}">
                <a16:creationId xmlns:a16="http://schemas.microsoft.com/office/drawing/2014/main" id="{1078F117-5ED6-B44D-B1D7-0F2769601ACA}"/>
              </a:ext>
            </a:extLst>
          </p:cNvPr>
          <p:cNvSpPr txBox="1"/>
          <p:nvPr/>
        </p:nvSpPr>
        <p:spPr>
          <a:xfrm>
            <a:off x="6918080" y="4706124"/>
            <a:ext cx="364202" cy="369332"/>
          </a:xfrm>
          <a:prstGeom prst="rect">
            <a:avLst/>
          </a:prstGeom>
          <a:noFill/>
        </p:spPr>
        <p:txBody>
          <a:bodyPr wrap="none" rtlCol="0">
            <a:spAutoFit/>
          </a:bodyPr>
          <a:lstStyle/>
          <a:p>
            <a:r>
              <a:rPr lang="en-US" dirty="0"/>
              <a:t>c.</a:t>
            </a:r>
          </a:p>
        </p:txBody>
      </p:sp>
      <p:sp>
        <p:nvSpPr>
          <p:cNvPr id="35" name="TextBox 34">
            <a:extLst>
              <a:ext uri="{FF2B5EF4-FFF2-40B4-BE49-F238E27FC236}">
                <a16:creationId xmlns:a16="http://schemas.microsoft.com/office/drawing/2014/main" id="{B1188351-2C81-BB49-AAB7-19A697CCB331}"/>
              </a:ext>
            </a:extLst>
          </p:cNvPr>
          <p:cNvSpPr txBox="1"/>
          <p:nvPr/>
        </p:nvSpPr>
        <p:spPr>
          <a:xfrm>
            <a:off x="9164365" y="1284263"/>
            <a:ext cx="377026" cy="369332"/>
          </a:xfrm>
          <a:prstGeom prst="rect">
            <a:avLst/>
          </a:prstGeom>
          <a:noFill/>
        </p:spPr>
        <p:txBody>
          <a:bodyPr wrap="none" rtlCol="0">
            <a:spAutoFit/>
          </a:bodyPr>
          <a:lstStyle/>
          <a:p>
            <a:r>
              <a:rPr lang="en-US" dirty="0"/>
              <a:t>d.</a:t>
            </a:r>
          </a:p>
        </p:txBody>
      </p:sp>
    </p:spTree>
    <p:extLst>
      <p:ext uri="{BB962C8B-B14F-4D97-AF65-F5344CB8AC3E}">
        <p14:creationId xmlns:p14="http://schemas.microsoft.com/office/powerpoint/2010/main" val="4254658747"/>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36480</TotalTime>
  <Words>436</Words>
  <Application>Microsoft Macintosh PowerPoint</Application>
  <PresentationFormat>Widescreen</PresentationFormat>
  <Paragraphs>32</Paragraphs>
  <Slides>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.AppleSystemUIFont</vt:lpstr>
      <vt:lpstr>arial</vt:lpstr>
      <vt:lpstr>arial</vt:lpstr>
      <vt:lpstr>Arial Bold</vt:lpstr>
      <vt:lpstr>Calibri</vt:lpstr>
      <vt:lpstr>2_Office Theme</vt:lpstr>
      <vt:lpstr>Intuitive Machines Deployable Lunar Hopper “𝝁-Nova”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Lee</dc:creator>
  <cp:lastModifiedBy>Bannon, Molly White (JSC-EX211)</cp:lastModifiedBy>
  <cp:revision>796</cp:revision>
  <cp:lastPrinted>2017-06-09T12:17:02Z</cp:lastPrinted>
  <dcterms:created xsi:type="dcterms:W3CDTF">2011-06-13T11:07:26Z</dcterms:created>
  <dcterms:modified xsi:type="dcterms:W3CDTF">2021-08-05T20:23:57Z</dcterms:modified>
</cp:coreProperties>
</file>