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1" r:id="rId1"/>
    <p:sldMasterId id="2147483675" r:id="rId2"/>
  </p:sldMasterIdLst>
  <p:notesMasterIdLst>
    <p:notesMasterId r:id="rId30"/>
  </p:notesMasterIdLst>
  <p:sldIdLst>
    <p:sldId id="258" r:id="rId3"/>
    <p:sldId id="262" r:id="rId4"/>
    <p:sldId id="273" r:id="rId5"/>
    <p:sldId id="269" r:id="rId6"/>
    <p:sldId id="276" r:id="rId7"/>
    <p:sldId id="281" r:id="rId8"/>
    <p:sldId id="282" r:id="rId9"/>
    <p:sldId id="280" r:id="rId10"/>
    <p:sldId id="414" r:id="rId11"/>
    <p:sldId id="266" r:id="rId12"/>
    <p:sldId id="271" r:id="rId13"/>
    <p:sldId id="411" r:id="rId14"/>
    <p:sldId id="272" r:id="rId15"/>
    <p:sldId id="417" r:id="rId16"/>
    <p:sldId id="263" r:id="rId17"/>
    <p:sldId id="279" r:id="rId18"/>
    <p:sldId id="418" r:id="rId19"/>
    <p:sldId id="421" r:id="rId20"/>
    <p:sldId id="412" r:id="rId21"/>
    <p:sldId id="420" r:id="rId22"/>
    <p:sldId id="267" r:id="rId23"/>
    <p:sldId id="416" r:id="rId24"/>
    <p:sldId id="268" r:id="rId25"/>
    <p:sldId id="277" r:id="rId26"/>
    <p:sldId id="278" r:id="rId27"/>
    <p:sldId id="283" r:id="rId28"/>
    <p:sldId id="4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ster, Benjamin D. (JSC-SD311)[IPA]" initials="EBD(" lastIdx="17" clrIdx="0">
    <p:extLst>
      <p:ext uri="{19B8F6BF-5375-455C-9EA6-DF929625EA0E}">
        <p15:presenceInfo xmlns:p15="http://schemas.microsoft.com/office/powerpoint/2012/main" userId="S-1-5-21-330711430-3775241029-4075259233-877141" providerId="AD"/>
      </p:ext>
    </p:extLst>
  </p:cmAuthor>
  <p:cmAuthor id="2" name="Boley, Lynn L. (JSC-SD211)[WYLE LABORATORIES, INC.]" initials="BLL(LI" lastIdx="4" clrIdx="1">
    <p:extLst>
      <p:ext uri="{19B8F6BF-5375-455C-9EA6-DF929625EA0E}">
        <p15:presenceInfo xmlns:p15="http://schemas.microsoft.com/office/powerpoint/2012/main" userId="S::lboley@ndc.nasa.gov::95561f9c-512d-4c6d-9844-f109658b63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CC3300"/>
    <a:srgbClr val="990000"/>
    <a:srgbClr val="800000"/>
    <a:srgbClr val="CC0000"/>
    <a:srgbClr val="339933"/>
    <a:srgbClr val="008000"/>
    <a:srgbClr val="00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911" autoAdjust="0"/>
  </p:normalViewPr>
  <p:slideViewPr>
    <p:cSldViewPr>
      <p:cViewPr varScale="1">
        <p:scale>
          <a:sx n="86" d="100"/>
          <a:sy n="86" d="100"/>
        </p:scale>
        <p:origin x="61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8D7F83A5-C01A-4241-8EE2-6B605CD63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1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6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https://mars.nasa.gov/resources/22530/first-humans-on-mars/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9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3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Of the 1000+ tasks on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Stuster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1" charset="0"/>
                <a:ea typeface="+mn-ea"/>
                <a:cs typeface="+mn-cs"/>
              </a:rPr>
              <a:t> Mars task list, ability to respond to medical emergencies in autonomous fashion was considered by SMEs to be the most difficult task of the entire mission.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6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</a:t>
            </a:r>
            <a:r>
              <a:rPr lang="en-US" sz="1200" i="1" dirty="0"/>
              <a:t>Rick Scheuring takes part in lunar simulation on Devon Island in the Arctic Ocean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 ISS operations has 2 CMOs for 6 member crew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CMO is required to be trained at the level of a physician. A second CMO could have less medical training.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65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Mental health of crew is essential to mission success</a:t>
            </a:r>
          </a:p>
          <a:p>
            <a:r>
              <a:rPr lang="en-US" dirty="0"/>
              <a:t>Pre-flight screening alone is not adequate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74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Earth-based analogues such as Antarctica may offer some guidance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3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83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https://humanresearchroadmap.nasa.gov/gaps/closureDocumentation/Blue-R_TM-2014-217384.pdf?rnd=0.199381428397904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3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13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04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75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78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IEEE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5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2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ISS paradigm, Crew Medical Officers (CMOs) are astronauts identified to provide in-flight medical care for the crew. They receive additional medical training above and beyond that of their fellow crewmembers.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8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2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ASCANs receive about 15 hours of HH&amp;P fundamentals and 25 hours of BHP Fundamentals with 45 hours of HHP (</a:t>
            </a:r>
            <a:r>
              <a:rPr lang="en-US" dirty="0" err="1"/>
              <a:t>BioWeek</a:t>
            </a:r>
            <a:r>
              <a:rPr lang="en-US" dirty="0"/>
              <a:t>) fieldtrip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6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7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0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7F83A5-C01A-4241-8EE2-6B605CD639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8" descr="Backgrou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1" y="0"/>
            <a:ext cx="12211051" cy="7203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Line 34"/>
          <p:cNvSpPr>
            <a:spLocks noChangeShapeType="1"/>
          </p:cNvSpPr>
          <p:nvPr/>
        </p:nvSpPr>
        <p:spPr bwMode="auto">
          <a:xfrm>
            <a:off x="0" y="1603375"/>
            <a:ext cx="77216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6" name="Line 35"/>
          <p:cNvSpPr>
            <a:spLocks noChangeShapeType="1"/>
          </p:cNvSpPr>
          <p:nvPr/>
        </p:nvSpPr>
        <p:spPr bwMode="auto">
          <a:xfrm>
            <a:off x="0" y="1835150"/>
            <a:ext cx="74168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>
            <a:off x="0" y="2062166"/>
            <a:ext cx="72136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>
            <a:off x="0" y="1371600"/>
            <a:ext cx="80264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 rot="16200000">
            <a:off x="5149851" y="6515100"/>
            <a:ext cx="6858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0" name="Line 44"/>
          <p:cNvSpPr>
            <a:spLocks noChangeShapeType="1"/>
          </p:cNvSpPr>
          <p:nvPr/>
        </p:nvSpPr>
        <p:spPr bwMode="auto">
          <a:xfrm rot="16200000">
            <a:off x="4773084" y="6438900"/>
            <a:ext cx="8382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 rot="16200000">
            <a:off x="3477684" y="6057900"/>
            <a:ext cx="16002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 rot="16200000">
            <a:off x="3977217" y="6248400"/>
            <a:ext cx="12192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3" name="Line 47"/>
          <p:cNvSpPr>
            <a:spLocks noChangeShapeType="1"/>
          </p:cNvSpPr>
          <p:nvPr/>
        </p:nvSpPr>
        <p:spPr bwMode="auto">
          <a:xfrm rot="16200000">
            <a:off x="4396317" y="6362700"/>
            <a:ext cx="9906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 rot="16200000">
            <a:off x="2978151" y="5867400"/>
            <a:ext cx="19812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5" name="Text Box 74"/>
          <p:cNvSpPr txBox="1">
            <a:spLocks noChangeArrowheads="1"/>
          </p:cNvSpPr>
          <p:nvPr/>
        </p:nvSpPr>
        <p:spPr bwMode="auto">
          <a:xfrm>
            <a:off x="624421" y="423868"/>
            <a:ext cx="8824383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dirty="0">
                <a:latin typeface="Helvetica" charset="0"/>
                <a:ea typeface="MS PGothic" pitchFamily="34" charset="-128"/>
                <a:cs typeface="+mn-cs"/>
              </a:rPr>
              <a:t>National Aeronautics and Space Administration</a:t>
            </a:r>
          </a:p>
        </p:txBody>
      </p:sp>
      <p:sp>
        <p:nvSpPr>
          <p:cNvPr id="16" name="Line 113"/>
          <p:cNvSpPr>
            <a:spLocks noChangeShapeType="1"/>
          </p:cNvSpPr>
          <p:nvPr/>
        </p:nvSpPr>
        <p:spPr bwMode="auto">
          <a:xfrm rot="16200000">
            <a:off x="5524500" y="6591300"/>
            <a:ext cx="5334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7" name="Line 123"/>
          <p:cNvSpPr>
            <a:spLocks noChangeShapeType="1"/>
          </p:cNvSpPr>
          <p:nvPr/>
        </p:nvSpPr>
        <p:spPr bwMode="auto">
          <a:xfrm>
            <a:off x="0" y="2284418"/>
            <a:ext cx="67056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8" name="Line 124"/>
          <p:cNvSpPr>
            <a:spLocks noChangeShapeType="1"/>
          </p:cNvSpPr>
          <p:nvPr/>
        </p:nvSpPr>
        <p:spPr bwMode="auto">
          <a:xfrm>
            <a:off x="0" y="2516193"/>
            <a:ext cx="55880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9" name="Line 125"/>
          <p:cNvSpPr>
            <a:spLocks noChangeShapeType="1"/>
          </p:cNvSpPr>
          <p:nvPr/>
        </p:nvSpPr>
        <p:spPr bwMode="auto">
          <a:xfrm>
            <a:off x="0" y="2743200"/>
            <a:ext cx="52832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0" name="Line 127"/>
          <p:cNvSpPr>
            <a:spLocks noChangeShapeType="1"/>
          </p:cNvSpPr>
          <p:nvPr/>
        </p:nvSpPr>
        <p:spPr bwMode="auto">
          <a:xfrm>
            <a:off x="0" y="2974975"/>
            <a:ext cx="49784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1" name="Line 128"/>
          <p:cNvSpPr>
            <a:spLocks noChangeShapeType="1"/>
          </p:cNvSpPr>
          <p:nvPr/>
        </p:nvSpPr>
        <p:spPr bwMode="auto">
          <a:xfrm>
            <a:off x="0" y="3206750"/>
            <a:ext cx="46736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2" name="Line 129"/>
          <p:cNvSpPr>
            <a:spLocks noChangeShapeType="1"/>
          </p:cNvSpPr>
          <p:nvPr/>
        </p:nvSpPr>
        <p:spPr bwMode="auto">
          <a:xfrm>
            <a:off x="0" y="3433768"/>
            <a:ext cx="43688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3" name="Line 131"/>
          <p:cNvSpPr>
            <a:spLocks noChangeShapeType="1"/>
          </p:cNvSpPr>
          <p:nvPr/>
        </p:nvSpPr>
        <p:spPr bwMode="auto">
          <a:xfrm>
            <a:off x="0" y="3656013"/>
            <a:ext cx="40640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4" name="Line 132"/>
          <p:cNvSpPr>
            <a:spLocks noChangeShapeType="1"/>
          </p:cNvSpPr>
          <p:nvPr/>
        </p:nvSpPr>
        <p:spPr bwMode="auto">
          <a:xfrm>
            <a:off x="0" y="3887789"/>
            <a:ext cx="38608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5" name="Line 133"/>
          <p:cNvSpPr>
            <a:spLocks noChangeShapeType="1"/>
          </p:cNvSpPr>
          <p:nvPr/>
        </p:nvSpPr>
        <p:spPr bwMode="auto">
          <a:xfrm>
            <a:off x="0" y="4114800"/>
            <a:ext cx="36576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6" name="Line 134"/>
          <p:cNvSpPr>
            <a:spLocks noChangeShapeType="1"/>
          </p:cNvSpPr>
          <p:nvPr/>
        </p:nvSpPr>
        <p:spPr bwMode="auto">
          <a:xfrm>
            <a:off x="0" y="4344993"/>
            <a:ext cx="36576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7" name="Line 135"/>
          <p:cNvSpPr>
            <a:spLocks noChangeShapeType="1"/>
          </p:cNvSpPr>
          <p:nvPr/>
        </p:nvSpPr>
        <p:spPr bwMode="auto">
          <a:xfrm>
            <a:off x="0" y="4576768"/>
            <a:ext cx="38608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8" name="Line 136"/>
          <p:cNvSpPr>
            <a:spLocks noChangeShapeType="1"/>
          </p:cNvSpPr>
          <p:nvPr/>
        </p:nvSpPr>
        <p:spPr bwMode="auto">
          <a:xfrm>
            <a:off x="0" y="4803775"/>
            <a:ext cx="40640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9" name="Line 138"/>
          <p:cNvSpPr>
            <a:spLocks noChangeShapeType="1"/>
          </p:cNvSpPr>
          <p:nvPr/>
        </p:nvSpPr>
        <p:spPr bwMode="auto">
          <a:xfrm>
            <a:off x="0" y="5026025"/>
            <a:ext cx="40640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0" name="Line 139"/>
          <p:cNvSpPr>
            <a:spLocks noChangeShapeType="1"/>
          </p:cNvSpPr>
          <p:nvPr/>
        </p:nvSpPr>
        <p:spPr bwMode="auto">
          <a:xfrm>
            <a:off x="0" y="5257800"/>
            <a:ext cx="44704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1" name="Line 140"/>
          <p:cNvSpPr>
            <a:spLocks noChangeShapeType="1"/>
          </p:cNvSpPr>
          <p:nvPr/>
        </p:nvSpPr>
        <p:spPr bwMode="auto">
          <a:xfrm>
            <a:off x="0" y="5484818"/>
            <a:ext cx="44704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2" name="Line 141"/>
          <p:cNvSpPr>
            <a:spLocks noChangeShapeType="1"/>
          </p:cNvSpPr>
          <p:nvPr/>
        </p:nvSpPr>
        <p:spPr bwMode="auto">
          <a:xfrm>
            <a:off x="0" y="5716593"/>
            <a:ext cx="47752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3" name="Line 142"/>
          <p:cNvSpPr>
            <a:spLocks noChangeShapeType="1"/>
          </p:cNvSpPr>
          <p:nvPr/>
        </p:nvSpPr>
        <p:spPr bwMode="auto">
          <a:xfrm>
            <a:off x="0" y="5948368"/>
            <a:ext cx="5080000" cy="1587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4" name="Line 143"/>
          <p:cNvSpPr>
            <a:spLocks noChangeShapeType="1"/>
          </p:cNvSpPr>
          <p:nvPr/>
        </p:nvSpPr>
        <p:spPr bwMode="auto">
          <a:xfrm>
            <a:off x="0" y="6175375"/>
            <a:ext cx="55880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5" name="Line 144"/>
          <p:cNvSpPr>
            <a:spLocks noChangeShapeType="1"/>
          </p:cNvSpPr>
          <p:nvPr/>
        </p:nvSpPr>
        <p:spPr bwMode="auto">
          <a:xfrm>
            <a:off x="0" y="6397625"/>
            <a:ext cx="58928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36" name="Line 145"/>
          <p:cNvSpPr>
            <a:spLocks noChangeShapeType="1"/>
          </p:cNvSpPr>
          <p:nvPr/>
        </p:nvSpPr>
        <p:spPr bwMode="auto">
          <a:xfrm>
            <a:off x="0" y="6469061"/>
            <a:ext cx="61976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grpSp>
        <p:nvGrpSpPr>
          <p:cNvPr id="2" name="Group 158"/>
          <p:cNvGrpSpPr>
            <a:grpSpLocks/>
          </p:cNvGrpSpPr>
          <p:nvPr/>
        </p:nvGrpSpPr>
        <p:grpSpPr bwMode="auto">
          <a:xfrm>
            <a:off x="310092" y="1006476"/>
            <a:ext cx="7609416" cy="5791200"/>
            <a:chOff x="149" y="672"/>
            <a:chExt cx="3595" cy="3648"/>
          </a:xfrm>
        </p:grpSpPr>
        <p:sp>
          <p:nvSpPr>
            <p:cNvPr id="38" name="Line 60"/>
            <p:cNvSpPr>
              <a:spLocks noChangeShapeType="1"/>
            </p:cNvSpPr>
            <p:nvPr/>
          </p:nvSpPr>
          <p:spPr bwMode="auto">
            <a:xfrm rot="-5400000">
              <a:off x="-1674" y="2495"/>
              <a:ext cx="3648" cy="1"/>
            </a:xfrm>
            <a:prstGeom prst="line">
              <a:avLst/>
            </a:prstGeom>
            <a:noFill/>
            <a:ln w="3175">
              <a:solidFill>
                <a:schemeClr val="bg1">
                  <a:alpha val="14902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800" dirty="0"/>
            </a:p>
          </p:txBody>
        </p:sp>
        <p:grpSp>
          <p:nvGrpSpPr>
            <p:cNvPr id="3" name="Group 157"/>
            <p:cNvGrpSpPr>
              <a:grpSpLocks/>
            </p:cNvGrpSpPr>
            <p:nvPr/>
          </p:nvGrpSpPr>
          <p:grpSpPr bwMode="auto">
            <a:xfrm>
              <a:off x="270" y="670"/>
              <a:ext cx="3474" cy="3653"/>
              <a:chOff x="270" y="718"/>
              <a:chExt cx="3474" cy="3602"/>
            </a:xfrm>
          </p:grpSpPr>
          <p:sp>
            <p:nvSpPr>
              <p:cNvPr id="40" name="Line 39"/>
              <p:cNvSpPr>
                <a:spLocks noChangeShapeType="1"/>
              </p:cNvSpPr>
              <p:nvPr/>
            </p:nvSpPr>
            <p:spPr bwMode="auto">
              <a:xfrm rot="-5400000">
                <a:off x="2814" y="1080"/>
                <a:ext cx="72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rot="-5400000">
                <a:off x="2507" y="1102"/>
                <a:ext cx="767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rot="-5400000">
                <a:off x="2647" y="1104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 rot="-5400000">
                <a:off x="-392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4" name="Line 50"/>
              <p:cNvSpPr>
                <a:spLocks noChangeShapeType="1"/>
              </p:cNvSpPr>
              <p:nvPr/>
            </p:nvSpPr>
            <p:spPr bwMode="auto">
              <a:xfrm rot="-5400000">
                <a:off x="-250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5" name="Line 51"/>
              <p:cNvSpPr>
                <a:spLocks noChangeShapeType="1"/>
              </p:cNvSpPr>
              <p:nvPr/>
            </p:nvSpPr>
            <p:spPr bwMode="auto">
              <a:xfrm rot="-5400000">
                <a:off x="-108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6" name="Line 52"/>
              <p:cNvSpPr>
                <a:spLocks noChangeShapeType="1"/>
              </p:cNvSpPr>
              <p:nvPr/>
            </p:nvSpPr>
            <p:spPr bwMode="auto">
              <a:xfrm rot="-5400000">
                <a:off x="-536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7" name="Line 53"/>
              <p:cNvSpPr>
                <a:spLocks noChangeShapeType="1"/>
              </p:cNvSpPr>
              <p:nvPr/>
            </p:nvSpPr>
            <p:spPr bwMode="auto">
              <a:xfrm rot="-5400000">
                <a:off x="-968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8" name="Line 54"/>
              <p:cNvSpPr>
                <a:spLocks noChangeShapeType="1"/>
              </p:cNvSpPr>
              <p:nvPr/>
            </p:nvSpPr>
            <p:spPr bwMode="auto">
              <a:xfrm rot="-5400000">
                <a:off x="-822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49" name="Line 55"/>
              <p:cNvSpPr>
                <a:spLocks noChangeShapeType="1"/>
              </p:cNvSpPr>
              <p:nvPr/>
            </p:nvSpPr>
            <p:spPr bwMode="auto">
              <a:xfrm rot="-5400000">
                <a:off x="-680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0" name="Line 56"/>
              <p:cNvSpPr>
                <a:spLocks noChangeShapeType="1"/>
              </p:cNvSpPr>
              <p:nvPr/>
            </p:nvSpPr>
            <p:spPr bwMode="auto">
              <a:xfrm rot="-5400000">
                <a:off x="-1114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1" name="Line 57"/>
              <p:cNvSpPr>
                <a:spLocks noChangeShapeType="1"/>
              </p:cNvSpPr>
              <p:nvPr/>
            </p:nvSpPr>
            <p:spPr bwMode="auto">
              <a:xfrm rot="-5400000">
                <a:off x="-1542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2" name="Line 58"/>
              <p:cNvSpPr>
                <a:spLocks noChangeShapeType="1"/>
              </p:cNvSpPr>
              <p:nvPr/>
            </p:nvSpPr>
            <p:spPr bwMode="auto">
              <a:xfrm rot="-5400000">
                <a:off x="-1400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3" name="Line 59"/>
              <p:cNvSpPr>
                <a:spLocks noChangeShapeType="1"/>
              </p:cNvSpPr>
              <p:nvPr/>
            </p:nvSpPr>
            <p:spPr bwMode="auto">
              <a:xfrm rot="-5400000">
                <a:off x="-1258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4" name="Line 112"/>
              <p:cNvSpPr>
                <a:spLocks noChangeShapeType="1"/>
              </p:cNvSpPr>
              <p:nvPr/>
            </p:nvSpPr>
            <p:spPr bwMode="auto">
              <a:xfrm rot="-5400000">
                <a:off x="2334" y="1128"/>
                <a:ext cx="81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5" name="Line 114"/>
              <p:cNvSpPr>
                <a:spLocks noChangeShapeType="1"/>
              </p:cNvSpPr>
              <p:nvPr/>
            </p:nvSpPr>
            <p:spPr bwMode="auto">
              <a:xfrm rot="-5400000">
                <a:off x="2137" y="1176"/>
                <a:ext cx="91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6" name="Line 115"/>
              <p:cNvSpPr>
                <a:spLocks noChangeShapeType="1"/>
              </p:cNvSpPr>
              <p:nvPr/>
            </p:nvSpPr>
            <p:spPr bwMode="auto">
              <a:xfrm rot="-5400000">
                <a:off x="1921" y="1248"/>
                <a:ext cx="105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7" name="Line 116"/>
              <p:cNvSpPr>
                <a:spLocks noChangeShapeType="1"/>
              </p:cNvSpPr>
              <p:nvPr/>
            </p:nvSpPr>
            <p:spPr bwMode="auto">
              <a:xfrm rot="-5400000">
                <a:off x="1729" y="1296"/>
                <a:ext cx="115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8" name="Line 117"/>
              <p:cNvSpPr>
                <a:spLocks noChangeShapeType="1"/>
              </p:cNvSpPr>
              <p:nvPr/>
            </p:nvSpPr>
            <p:spPr bwMode="auto">
              <a:xfrm rot="-5400000">
                <a:off x="1489" y="1392"/>
                <a:ext cx="134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59" name="Line 118"/>
              <p:cNvSpPr>
                <a:spLocks noChangeShapeType="1"/>
              </p:cNvSpPr>
              <p:nvPr/>
            </p:nvSpPr>
            <p:spPr bwMode="auto">
              <a:xfrm rot="-5400000">
                <a:off x="1297" y="1440"/>
                <a:ext cx="14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60" name="Line 119"/>
              <p:cNvSpPr>
                <a:spLocks noChangeShapeType="1"/>
              </p:cNvSpPr>
              <p:nvPr/>
            </p:nvSpPr>
            <p:spPr bwMode="auto">
              <a:xfrm rot="-5400000">
                <a:off x="1081" y="1512"/>
                <a:ext cx="15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61" name="Line 120"/>
              <p:cNvSpPr>
                <a:spLocks noChangeShapeType="1"/>
              </p:cNvSpPr>
              <p:nvPr/>
            </p:nvSpPr>
            <p:spPr bwMode="auto">
              <a:xfrm rot="-5400000">
                <a:off x="3192" y="984"/>
                <a:ext cx="53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62" name="Line 122"/>
              <p:cNvSpPr>
                <a:spLocks noChangeShapeType="1"/>
              </p:cNvSpPr>
              <p:nvPr/>
            </p:nvSpPr>
            <p:spPr bwMode="auto">
              <a:xfrm rot="-5400000">
                <a:off x="2977" y="1056"/>
                <a:ext cx="67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63" name="Line 153"/>
              <p:cNvSpPr>
                <a:spLocks noChangeShapeType="1"/>
              </p:cNvSpPr>
              <p:nvPr/>
            </p:nvSpPr>
            <p:spPr bwMode="auto">
              <a:xfrm rot="-5400000">
                <a:off x="3408" y="912"/>
                <a:ext cx="3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  <p:sp>
            <p:nvSpPr>
              <p:cNvPr id="64" name="Line 156"/>
              <p:cNvSpPr>
                <a:spLocks noChangeShapeType="1"/>
              </p:cNvSpPr>
              <p:nvPr/>
            </p:nvSpPr>
            <p:spPr bwMode="auto">
              <a:xfrm rot="-5400000">
                <a:off x="3624" y="840"/>
                <a:ext cx="2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/>
              </a:p>
            </p:txBody>
          </p:sp>
        </p:grpSp>
      </p:grpSp>
      <p:sp>
        <p:nvSpPr>
          <p:cNvPr id="65" name="Line 180"/>
          <p:cNvSpPr>
            <a:spLocks noChangeShapeType="1"/>
          </p:cNvSpPr>
          <p:nvPr/>
        </p:nvSpPr>
        <p:spPr bwMode="auto">
          <a:xfrm>
            <a:off x="0" y="1139825"/>
            <a:ext cx="8229600" cy="1588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8268" name="Rectangle 76"/>
          <p:cNvSpPr>
            <a:spLocks noGrp="1" noChangeArrowheads="1"/>
          </p:cNvSpPr>
          <p:nvPr>
            <p:ph type="ctrTitle"/>
          </p:nvPr>
        </p:nvSpPr>
        <p:spPr>
          <a:xfrm>
            <a:off x="611717" y="1728788"/>
            <a:ext cx="10930467" cy="109061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381" name="Rectangle 18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978959" y="5556253"/>
            <a:ext cx="8128000" cy="506408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r>
              <a:rPr lang="en-US" dirty="0"/>
              <a:t>Expanding the Boundaries of Space Medicine and </a:t>
            </a:r>
            <a:r>
              <a:rPr lang="en-US" dirty="0" err="1"/>
              <a:t>Technolog</a:t>
            </a:r>
            <a:endParaRPr lang="en-US" dirty="0"/>
          </a:p>
        </p:txBody>
      </p:sp>
      <p:pic>
        <p:nvPicPr>
          <p:cNvPr id="68" name="Picture 67" descr="NASA insignia RGB">
            <a:extLst>
              <a:ext uri="{FF2B5EF4-FFF2-40B4-BE49-F238E27FC236}">
                <a16:creationId xmlns:a16="http://schemas.microsoft.com/office/drawing/2014/main" id="{608C338A-E8D4-42E0-8560-3A87E362BCA1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8982" y="137618"/>
            <a:ext cx="978285" cy="76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0" b="31790"/>
          <a:stretch/>
        </p:blipFill>
        <p:spPr>
          <a:xfrm>
            <a:off x="326412" y="99105"/>
            <a:ext cx="1857988" cy="8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4003422-52F2-486D-867A-455E1F6DFF71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2717" y="939800"/>
            <a:ext cx="2664883" cy="5156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717" y="939800"/>
            <a:ext cx="7797800" cy="5156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D34195-CD8B-4138-9436-47979CE1E38A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0"/>
            <a:ext cx="508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33800"/>
            <a:ext cx="508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1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25DFE33-AA6B-44EE-A967-C981F9CBF201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49868" y="152400"/>
            <a:ext cx="9618133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333317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219200"/>
            <a:ext cx="10363200" cy="4876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25DFE33-AA6B-44EE-A967-C981F9CBF201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49868" y="152400"/>
            <a:ext cx="9618133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700352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2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9448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80070-7A2D-4176-90A9-269CCB5EB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9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A0D1A-3EFA-4246-963A-A2E0775B3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D78098-A2BD-43A3-A4D0-829DB8882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FE169-8231-4570-8F2D-D5A80BA9A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378" y="152400"/>
            <a:ext cx="10366625" cy="609600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E4C83-D12B-48FA-BE89-CD5AC4963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94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6112E-683F-44DE-8D50-A9C9625FB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4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99AA5-2FC7-4B0E-90F0-580349D2A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1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590805"/>
            <a:ext cx="10363200" cy="1362075"/>
          </a:xfrm>
        </p:spPr>
        <p:txBody>
          <a:bodyPr anchor="b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3600" y="4214818"/>
            <a:ext cx="103632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F3F8DB-FE6A-4F0F-9F7E-44FD58E29F6A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A6B1897-7F46-4A2A-9192-05A0512AF096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0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017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41479"/>
            <a:ext cx="5386917" cy="4530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0017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641479"/>
            <a:ext cx="5389033" cy="4530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1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6B5033F-1EEF-4EAF-845F-95A464C9E8A4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49868" y="152400"/>
            <a:ext cx="9618133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3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72" y="152400"/>
            <a:ext cx="10325528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03860E-FAF6-4564-83D9-11AE472E9642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B2C6AA-D64A-4690-BA38-10D7B867CDA7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CB5AE9-C947-4C81-8716-15C2C790506F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73551B-3D46-4D6D-89B5-2C22AE489781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top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3813"/>
            <a:ext cx="12192000" cy="87947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7" name="Rectangle 73"/>
          <p:cNvSpPr>
            <a:spLocks noGrp="1" noChangeArrowheads="1"/>
          </p:cNvSpPr>
          <p:nvPr>
            <p:ph type="title"/>
          </p:nvPr>
        </p:nvSpPr>
        <p:spPr bwMode="auto">
          <a:xfrm>
            <a:off x="1049868" y="152400"/>
            <a:ext cx="96181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997201" y="6445255"/>
            <a:ext cx="831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733" y="64547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6-7 August 2018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379201" y="6454780"/>
            <a:ext cx="745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25DFE33-AA6B-44EE-A967-C981F9CBF201}" type="slidenum">
              <a:rPr lang="en-US" smtClean="0"/>
              <a:pPr>
                <a:defRPr/>
              </a:pPr>
              <a:t>‹#›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8199" name="Picture 67" descr="NASA insignia RGB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311467" y="137619"/>
            <a:ext cx="685800" cy="5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72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25425" indent="-22542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460375" indent="-23336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687388" indent="-22542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3pPr>
      <a:lvl4pPr marL="915988" indent="-22701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4pPr>
      <a:lvl5pPr marL="1144588" indent="-2270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5pPr>
      <a:lvl6pPr marL="1601788" indent="-2270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058988" indent="-2270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516188" indent="-2270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2973388" indent="-227013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E5AE1-D4EE-4FBE-84F8-0CAA5BA99C7A}" type="datetimeFigureOut">
              <a:rPr lang="en-US" smtClean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8651-40C4-4CE3-B41C-766E40906D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BD418-C17D-4A55-A615-2BDB62ED8D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" y="316513"/>
            <a:ext cx="1790812" cy="10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5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hhp/standard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trs.nasa.gov/archive/nasa/casi.ntrs.nasa.gov/20170004345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researchroadmap.nasa.gov/gaps/closureDocumentation/Blue-R_TM-2014-217384.pdf?rnd=0.19938142839790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7B68-A278-498E-BFBD-EA12418A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65" y="1752600"/>
            <a:ext cx="10930467" cy="1090612"/>
          </a:xfrm>
        </p:spPr>
        <p:txBody>
          <a:bodyPr/>
          <a:lstStyle/>
          <a:p>
            <a:r>
              <a:rPr lang="en-US" dirty="0"/>
              <a:t>The Exploration Crew Medical Officer</a:t>
            </a:r>
            <a:br>
              <a:rPr lang="en-US" dirty="0"/>
            </a:br>
            <a:r>
              <a:rPr lang="en-US" dirty="0"/>
              <a:t>of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6792D-581B-4849-836E-DD90EF89DAB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81000" y="3429000"/>
            <a:ext cx="8128000" cy="2743200"/>
          </a:xfrm>
        </p:spPr>
        <p:txBody>
          <a:bodyPr/>
          <a:lstStyle/>
          <a:p>
            <a:r>
              <a:rPr lang="en-US" sz="2000" dirty="0"/>
              <a:t>Moriah S. Thompson, MD MPH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2000" dirty="0"/>
              <a:t>Benjamin D. Easter, MD MBA</a:t>
            </a:r>
            <a:r>
              <a:rPr lang="en-US" sz="2000" baseline="30000" dirty="0"/>
              <a:t>1,2</a:t>
            </a:r>
          </a:p>
          <a:p>
            <a:r>
              <a:rPr lang="en-US" sz="2000" dirty="0"/>
              <a:t>Rachel Passmore, PsyD</a:t>
            </a:r>
            <a:r>
              <a:rPr lang="en-US" sz="2000" baseline="30000" dirty="0"/>
              <a:t>3</a:t>
            </a:r>
          </a:p>
          <a:p>
            <a:r>
              <a:rPr lang="en-US" sz="2000" dirty="0" err="1"/>
              <a:t>Sharmi</a:t>
            </a:r>
            <a:r>
              <a:rPr lang="en-US" sz="2000" dirty="0"/>
              <a:t> Watkins, MD MPH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Steven Piper, DO</a:t>
            </a:r>
            <a:r>
              <a:rPr lang="en-US" sz="2000" baseline="30000" dirty="0"/>
              <a:t>1</a:t>
            </a:r>
          </a:p>
          <a:p>
            <a:endParaRPr lang="en-US" sz="2000" dirty="0"/>
          </a:p>
          <a:p>
            <a:r>
              <a:rPr lang="en-US" sz="1600" baseline="30000" dirty="0"/>
              <a:t>1</a:t>
            </a:r>
            <a:r>
              <a:rPr lang="en-US" sz="1600" dirty="0"/>
              <a:t>NASA Johnson Space Center, </a:t>
            </a:r>
            <a:r>
              <a:rPr lang="en-US" sz="1600" baseline="30000" dirty="0"/>
              <a:t>2</a:t>
            </a:r>
            <a:r>
              <a:rPr lang="en-US" sz="1600" dirty="0"/>
              <a:t>University of Colorado School of Medicine, </a:t>
            </a:r>
            <a:r>
              <a:rPr lang="en-US" sz="1600" baseline="30000" dirty="0"/>
              <a:t>3</a:t>
            </a:r>
            <a:r>
              <a:rPr lang="en-US" sz="1600" dirty="0"/>
              <a:t>KBR, Inc.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5CBC6-6B50-4DDB-AD36-B9E9A695D773}"/>
              </a:ext>
            </a:extLst>
          </p:cNvPr>
          <p:cNvSpPr txBox="1"/>
          <p:nvPr/>
        </p:nvSpPr>
        <p:spPr>
          <a:xfrm>
            <a:off x="7772400" y="645863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Asma 91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Annual Scientific Meeting</a:t>
            </a:r>
          </a:p>
          <a:p>
            <a:r>
              <a:rPr lang="en-US" dirty="0">
                <a:solidFill>
                  <a:schemeClr val="bg1"/>
                </a:solidFill>
              </a:rPr>
              <a:t>Denver, CO</a:t>
            </a:r>
          </a:p>
        </p:txBody>
      </p:sp>
    </p:spTree>
    <p:extLst>
      <p:ext uri="{BB962C8B-B14F-4D97-AF65-F5344CB8AC3E}">
        <p14:creationId xmlns:p14="http://schemas.microsoft.com/office/powerpoint/2010/main" val="1787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id="{A1C2718E-E2C5-4A14-B895-A9E4BC356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-1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46FA31-4511-4D36-A69B-D076B165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2265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kern="1200" dirty="0">
                <a:solidFill>
                  <a:srgbClr val="FFFFFF"/>
                </a:solidFill>
              </a:rPr>
              <a:t>Exploration CMO Paradigm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59A92-CAA8-43D5-8F65-9247E85D8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D064B7C4-87B3-4490-B964-63AB1F552AD3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00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05E21-5280-4527-8691-FF1224AD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59A92-CAA8-43D5-8F65-9247E85D8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11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4B685-4DCA-4BF4-8CA9-F98B604C30BA}"/>
              </a:ext>
            </a:extLst>
          </p:cNvPr>
          <p:cNvSpPr/>
          <p:nvPr/>
        </p:nvSpPr>
        <p:spPr bwMode="auto">
          <a:xfrm>
            <a:off x="0" y="0"/>
            <a:ext cx="6324600" cy="7619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F21AF-609F-4961-BE7A-2018DD240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2" b="937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D772172-45B2-442B-A1C0-79EA3781302C}"/>
              </a:ext>
            </a:extLst>
          </p:cNvPr>
          <p:cNvSpPr txBox="1">
            <a:spLocks/>
          </p:cNvSpPr>
          <p:nvPr/>
        </p:nvSpPr>
        <p:spPr bwMode="auto">
          <a:xfrm>
            <a:off x="11728456" y="6596063"/>
            <a:ext cx="425449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3B2C6AA-D64A-4690-BA38-10D7B867CDA7}" type="slidenum">
              <a:rPr lang="en-US" smtClean="0"/>
              <a:pPr>
                <a:defRPr/>
              </a:pPr>
              <a:t>11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8A63D-87CE-4CC4-8F3F-CFC69EFB7CC3}"/>
              </a:ext>
            </a:extLst>
          </p:cNvPr>
          <p:cNvSpPr/>
          <p:nvPr/>
        </p:nvSpPr>
        <p:spPr>
          <a:xfrm>
            <a:off x="670560" y="6503472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Calibri" panose="020F0502020204030204" pitchFamily="34" charset="0"/>
              </a:rPr>
              <a:t>https://www.nasa.gov/sites/default/files/files/NextSTEP-EMC-Reference.pdf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360A7-B534-4E59-BE86-A99D17D73857}"/>
              </a:ext>
            </a:extLst>
          </p:cNvPr>
          <p:cNvSpPr/>
          <p:nvPr/>
        </p:nvSpPr>
        <p:spPr>
          <a:xfrm>
            <a:off x="0" y="1984099"/>
            <a:ext cx="3783408" cy="9233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Real Time Communications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Evacuation Capability (1.5 – 36 </a:t>
            </a:r>
            <a:r>
              <a:rPr lang="en-US" sz="1600" dirty="0" err="1">
                <a:solidFill>
                  <a:srgbClr val="000000"/>
                </a:solidFill>
              </a:rPr>
              <a:t>hrs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Strong Consumables Resupply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73DFD-4EFF-4D64-BC1F-45B34ADC2C74}"/>
              </a:ext>
            </a:extLst>
          </p:cNvPr>
          <p:cNvSpPr txBox="1"/>
          <p:nvPr/>
        </p:nvSpPr>
        <p:spPr>
          <a:xfrm>
            <a:off x="4211483" y="1973931"/>
            <a:ext cx="3783408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rtlCol="0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Near Real Time Communications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Evacuation Capability (</a:t>
            </a:r>
            <a:r>
              <a:rPr lang="en-US" sz="1600" b="1" dirty="0">
                <a:solidFill>
                  <a:srgbClr val="000000"/>
                </a:solidFill>
              </a:rPr>
              <a:t>72 – 144 hrs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Limited</a:t>
            </a:r>
            <a:r>
              <a:rPr lang="en-US" sz="1600" dirty="0">
                <a:solidFill>
                  <a:srgbClr val="000000"/>
                </a:solidFill>
              </a:rPr>
              <a:t> Consumables Resupply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91B8E-276F-4B04-9E95-BF424430A334}"/>
              </a:ext>
            </a:extLst>
          </p:cNvPr>
          <p:cNvSpPr txBox="1"/>
          <p:nvPr/>
        </p:nvSpPr>
        <p:spPr>
          <a:xfrm>
            <a:off x="8422967" y="1990007"/>
            <a:ext cx="3783408" cy="9233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No</a:t>
            </a:r>
            <a:r>
              <a:rPr lang="en-US" sz="1600" dirty="0">
                <a:solidFill>
                  <a:srgbClr val="000000"/>
                </a:solidFill>
              </a:rPr>
              <a:t> Real Time Communications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No</a:t>
            </a:r>
            <a:r>
              <a:rPr lang="en-US" sz="1600" dirty="0">
                <a:solidFill>
                  <a:srgbClr val="000000"/>
                </a:solidFill>
              </a:rPr>
              <a:t> Evacuation Capability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No</a:t>
            </a:r>
            <a:r>
              <a:rPr lang="en-US" sz="1600" dirty="0">
                <a:solidFill>
                  <a:srgbClr val="000000"/>
                </a:solidFill>
              </a:rPr>
              <a:t> Consumables Resupply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3863B7-B725-463B-B974-12E4472ACEE6}"/>
              </a:ext>
            </a:extLst>
          </p:cNvPr>
          <p:cNvCxnSpPr>
            <a:cxnSpLocks/>
          </p:cNvCxnSpPr>
          <p:nvPr/>
        </p:nvCxnSpPr>
        <p:spPr bwMode="auto">
          <a:xfrm flipV="1">
            <a:off x="2993967" y="380978"/>
            <a:ext cx="6090766" cy="13878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77BD16-1F37-4C1E-AD05-4AC01F55320E}"/>
              </a:ext>
            </a:extLst>
          </p:cNvPr>
          <p:cNvSpPr txBox="1"/>
          <p:nvPr/>
        </p:nvSpPr>
        <p:spPr>
          <a:xfrm>
            <a:off x="4738353" y="438791"/>
            <a:ext cx="2872902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Increasing exposure to hazards</a:t>
            </a:r>
          </a:p>
        </p:txBody>
      </p:sp>
    </p:spTree>
    <p:extLst>
      <p:ext uri="{BB962C8B-B14F-4D97-AF65-F5344CB8AC3E}">
        <p14:creationId xmlns:p14="http://schemas.microsoft.com/office/powerpoint/2010/main" val="16810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886F-ADD5-4DAF-8AA6-A3AC38E3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0AB9-0FA5-40DB-8FE6-C15B92F25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31332"/>
            <a:ext cx="10363200" cy="4964668"/>
          </a:xfrm>
        </p:spPr>
        <p:txBody>
          <a:bodyPr/>
          <a:lstStyle/>
          <a:p>
            <a:r>
              <a:rPr lang="en-US" sz="2000" b="0" dirty="0"/>
              <a:t>Levels of Care for human space flight missions are defined in NASA-STD-3001, Vol 1</a:t>
            </a:r>
          </a:p>
          <a:p>
            <a:r>
              <a:rPr lang="en-US" sz="2000" b="0" dirty="0" err="1"/>
              <a:t>ExMC</a:t>
            </a:r>
            <a:r>
              <a:rPr lang="en-US" sz="2000" b="0" dirty="0"/>
              <a:t> developed an “Interpretation of NASA-STD-3001 Levels of Care for Exploration Medical System Development”</a:t>
            </a:r>
          </a:p>
          <a:p>
            <a:r>
              <a:rPr lang="en-US" sz="2000" b="0" dirty="0"/>
              <a:t>As Level of Care increases, the required pre-flight screening, onboard diagnostic and treatment capabilities, and medical training of the provider also increase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FF4F8-6060-414B-AF9F-B5B4079F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12</a:t>
            </a:fld>
            <a:endParaRPr lang="en-US" sz="1000">
              <a:latin typeface="Times New Roman" pitchFamily="1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C02D9C-D09C-4DE1-87B3-4B88E6C9D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45873"/>
              </p:ext>
            </p:extLst>
          </p:nvPr>
        </p:nvGraphicFramePr>
        <p:xfrm>
          <a:off x="343437" y="3030199"/>
          <a:ext cx="11505116" cy="2882655"/>
        </p:xfrm>
        <a:graphic>
          <a:graphicData uri="http://schemas.openxmlformats.org/drawingml/2006/table">
            <a:tbl>
              <a:tblPr firstRow="1" bandRow="1"/>
              <a:tblGrid>
                <a:gridCol w="66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4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Level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DRM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Example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Medical Capability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aseline="0" dirty="0"/>
                        <a:t>LEO</a:t>
                      </a:r>
                    </a:p>
                    <a:p>
                      <a:r>
                        <a:rPr lang="en-US" sz="1400" baseline="0" dirty="0"/>
                        <a:t>Transfer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Commercial Crew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Space Motion Sickness, Basic Life Support,</a:t>
                      </a:r>
                      <a:r>
                        <a:rPr lang="en-US" sz="1400" baseline="0" dirty="0"/>
                        <a:t> First Aid, Private Audio, Anaphylaxis Response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II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LEO</a:t>
                      </a:r>
                      <a:endParaRPr lang="en-US" sz="1400" baseline="0" dirty="0"/>
                    </a:p>
                    <a:p>
                      <a:r>
                        <a:rPr lang="en-US" sz="1400" dirty="0"/>
                        <a:t>&lt;30 days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Shuttle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Level</a:t>
                      </a:r>
                      <a:r>
                        <a:rPr lang="en-US" sz="1400" baseline="0" dirty="0"/>
                        <a:t> I + Clinical Diagnostics, Ambulatory Care, Private Video, Private Telemedicine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III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Beyond</a:t>
                      </a:r>
                      <a:r>
                        <a:rPr lang="en-US" sz="1400" baseline="0" dirty="0"/>
                        <a:t> LEO &lt;30 days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EM-2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Level</a:t>
                      </a:r>
                      <a:r>
                        <a:rPr lang="en-US" sz="1400" baseline="0" dirty="0"/>
                        <a:t> II + Limited Advanced Life Support, Trauma Care, Limited Dental Care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IV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Beyond</a:t>
                      </a:r>
                      <a:r>
                        <a:rPr lang="en-US" sz="1400" baseline="0" dirty="0"/>
                        <a:t> LEO</a:t>
                      </a:r>
                    </a:p>
                    <a:p>
                      <a:r>
                        <a:rPr lang="en-US" sz="1400" baseline="0" dirty="0"/>
                        <a:t>30 -210 days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Gateway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Level</a:t>
                      </a:r>
                      <a:r>
                        <a:rPr lang="en-US" sz="1400" baseline="0" dirty="0"/>
                        <a:t> III + Medical Imaging, Sustainable Advanced Life Support, Limited Surgical, Dental Care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Beyond LEO</a:t>
                      </a:r>
                    </a:p>
                    <a:p>
                      <a:r>
                        <a:rPr lang="en-US" sz="1400" dirty="0"/>
                        <a:t>&gt;210 days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Mars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Level IV + Autonomous</a:t>
                      </a:r>
                      <a:r>
                        <a:rPr lang="en-US" sz="1400" baseline="0" dirty="0"/>
                        <a:t> Advanced Life Support and Ambulatory Care, Basic Surgical Care, Physician CMO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F68D32-D354-4505-9F12-ADA20352F260}"/>
              </a:ext>
            </a:extLst>
          </p:cNvPr>
          <p:cNvSpPr/>
          <p:nvPr/>
        </p:nvSpPr>
        <p:spPr>
          <a:xfrm>
            <a:off x="4150558" y="6119336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hlinkClick r:id="rId3"/>
              </a:rPr>
              <a:t>https://www.nasa.gov/hhp/standards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A2DA5-2ADF-4A76-BF34-D36864728522}"/>
              </a:ext>
            </a:extLst>
          </p:cNvPr>
          <p:cNvSpPr/>
          <p:nvPr/>
        </p:nvSpPr>
        <p:spPr>
          <a:xfrm>
            <a:off x="2387288" y="6488668"/>
            <a:ext cx="7417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>
                <a:hlinkClick r:id="rId4"/>
              </a:rPr>
              <a:t>https://ntrs.nasa.gov/archive/nasa/casi.ntrs.nasa.gov/20170004345.pdf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90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95B8-148E-40C6-B381-0AA18A13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Role of the Exploration CMO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B0A2-8226-4AE9-97A9-DD1D6D404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dirty="0"/>
              <a:t>Perform planned/routine medical activities</a:t>
            </a:r>
          </a:p>
          <a:p>
            <a:pPr lvl="1"/>
            <a:r>
              <a:rPr lang="en-US" sz="1800" dirty="0"/>
              <a:t>Health exams</a:t>
            </a:r>
          </a:p>
          <a:p>
            <a:pPr lvl="1"/>
            <a:r>
              <a:rPr lang="en-US" sz="1800" dirty="0"/>
              <a:t>Dental exams</a:t>
            </a:r>
          </a:p>
          <a:p>
            <a:pPr lvl="1"/>
            <a:r>
              <a:rPr lang="en-US" sz="1800" dirty="0"/>
              <a:t>Eye exams</a:t>
            </a:r>
          </a:p>
          <a:p>
            <a:r>
              <a:rPr lang="en-US" sz="2000" b="0" dirty="0"/>
              <a:t>Provide acute, unplanned medical care </a:t>
            </a:r>
            <a:r>
              <a:rPr lang="en-US" sz="2000" dirty="0"/>
              <a:t>semi-autonomously </a:t>
            </a:r>
          </a:p>
          <a:p>
            <a:pPr lvl="1"/>
            <a:r>
              <a:rPr lang="en-US" sz="1800" b="0" dirty="0"/>
              <a:t>Perform history and physical exam</a:t>
            </a:r>
          </a:p>
          <a:p>
            <a:pPr lvl="1"/>
            <a:r>
              <a:rPr lang="en-US" sz="1800" dirty="0"/>
              <a:t>Develop a differential diagnosis</a:t>
            </a:r>
          </a:p>
          <a:p>
            <a:pPr lvl="1"/>
            <a:r>
              <a:rPr lang="en-US" sz="1800" dirty="0"/>
              <a:t>Provide initial treatment</a:t>
            </a:r>
          </a:p>
          <a:p>
            <a:pPr lvl="1"/>
            <a:r>
              <a:rPr lang="en-US" sz="1800" dirty="0"/>
              <a:t>Utilize telemedicine support from ground teams in an asynchronous fashion</a:t>
            </a:r>
          </a:p>
          <a:p>
            <a:r>
              <a:rPr lang="en-US" sz="2000" b="0" dirty="0"/>
              <a:t>Respond to acute medical emergencies </a:t>
            </a:r>
            <a:r>
              <a:rPr lang="en-US" sz="2000" dirty="0"/>
              <a:t>autonomously</a:t>
            </a:r>
          </a:p>
          <a:p>
            <a:pPr lvl="1"/>
            <a:r>
              <a:rPr lang="en-US" sz="1800" dirty="0"/>
              <a:t>Initiate life saving treatments within scope of practice</a:t>
            </a:r>
          </a:p>
          <a:p>
            <a:pPr lvl="1"/>
            <a:r>
              <a:rPr lang="en-US" sz="1800" dirty="0"/>
              <a:t>Provide stabilization </a:t>
            </a:r>
          </a:p>
          <a:p>
            <a:r>
              <a:rPr lang="en-US" sz="2000" b="0" dirty="0"/>
              <a:t>Provide follow up care as needed for the duration of the mission</a:t>
            </a:r>
          </a:p>
          <a:p>
            <a:r>
              <a:rPr lang="en-US" sz="2000" b="0" dirty="0"/>
              <a:t>Access and input medical data into an Electronic Health Record (EHR)</a:t>
            </a:r>
          </a:p>
          <a:p>
            <a:endParaRPr lang="en-US" sz="2000" b="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01F9E-49BD-458F-BB53-5ECA4CAA2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13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1E82-C69C-45AE-AFC1-D515345A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C66B1-C111-4B3D-AC40-FD4781F17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334000" cy="4495799"/>
          </a:xfrm>
        </p:spPr>
        <p:txBody>
          <a:bodyPr/>
          <a:lstStyle/>
          <a:p>
            <a:r>
              <a:rPr lang="en-US" sz="2400" dirty="0"/>
              <a:t>Multiple Exploration CMOs are needed </a:t>
            </a:r>
          </a:p>
          <a:p>
            <a:pPr lvl="1"/>
            <a:r>
              <a:rPr lang="en-US" sz="2000" dirty="0"/>
              <a:t>CMO may become injured or ill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Operations may require crew to split up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Number of Exploration CMOs also driven by crew size</a:t>
            </a:r>
          </a:p>
          <a:p>
            <a:r>
              <a:rPr lang="en-US" sz="2400" dirty="0"/>
              <a:t>Medical background of CMOs may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8375A-3F61-408D-B26B-74C72BC76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14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6" name="Picture 5" descr="A picture containing outdoor, ground, rock, person&#10;&#10;Description automatically generated">
            <a:extLst>
              <a:ext uri="{FF2B5EF4-FFF2-40B4-BE49-F238E27FC236}">
                <a16:creationId xmlns:a16="http://schemas.microsoft.com/office/drawing/2014/main" id="{A720D247-3FA3-4E22-9FF0-7A4C0CD6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5062"/>
          <a:stretch/>
        </p:blipFill>
        <p:spPr>
          <a:xfrm>
            <a:off x="6553201" y="1419225"/>
            <a:ext cx="5175256" cy="4219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507BD3-0568-4982-813B-572B2DB7E9E0}"/>
              </a:ext>
            </a:extLst>
          </p:cNvPr>
          <p:cNvSpPr txBox="1"/>
          <p:nvPr/>
        </p:nvSpPr>
        <p:spPr>
          <a:xfrm>
            <a:off x="9487894" y="5638026"/>
            <a:ext cx="2271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Devon Island Lunar Simulation</a:t>
            </a:r>
          </a:p>
        </p:txBody>
      </p:sp>
    </p:spTree>
    <p:extLst>
      <p:ext uri="{BB962C8B-B14F-4D97-AF65-F5344CB8AC3E}">
        <p14:creationId xmlns:p14="http://schemas.microsoft.com/office/powerpoint/2010/main" val="27713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D7A00-2416-4458-9437-12D52BD2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CMO Medical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63B12-BA9E-4EF3-8537-D0CF5C57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10363200" cy="5105400"/>
          </a:xfrm>
        </p:spPr>
        <p:txBody>
          <a:bodyPr/>
          <a:lstStyle/>
          <a:p>
            <a:r>
              <a:rPr lang="en-US" sz="2400" b="0" dirty="0"/>
              <a:t>Presence of a physician Exploration CMO is required</a:t>
            </a:r>
          </a:p>
          <a:p>
            <a:pPr lvl="1"/>
            <a:r>
              <a:rPr lang="en-US" sz="2000" dirty="0"/>
              <a:t>Medical specialty is not specified</a:t>
            </a:r>
          </a:p>
          <a:p>
            <a:pPr lvl="1"/>
            <a:r>
              <a:rPr lang="en-US" sz="2000" dirty="0"/>
              <a:t>Completion of a residency program or board certification is not specified</a:t>
            </a:r>
          </a:p>
          <a:p>
            <a:r>
              <a:rPr lang="en-US" sz="2400" b="0" dirty="0"/>
              <a:t>No current requirements for medical background on additional CMO crewmembers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CD595-7128-4036-9A0B-645441999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15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48245-36A3-44D4-B249-66E87AD24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3033330"/>
            <a:ext cx="7137400" cy="356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21859-066D-484E-803E-666BA2E931DF}"/>
              </a:ext>
            </a:extLst>
          </p:cNvPr>
          <p:cNvSpPr txBox="1"/>
          <p:nvPr/>
        </p:nvSpPr>
        <p:spPr>
          <a:xfrm>
            <a:off x="9664700" y="6316280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Mayo Clinic</a:t>
            </a:r>
          </a:p>
        </p:txBody>
      </p:sp>
    </p:spTree>
    <p:extLst>
      <p:ext uri="{BB962C8B-B14F-4D97-AF65-F5344CB8AC3E}">
        <p14:creationId xmlns:p14="http://schemas.microsoft.com/office/powerpoint/2010/main" val="40442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7BAE-69A3-40BE-9FFB-613AF343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Health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BC421-BD29-408C-AF43-26F72D09E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7291234" cy="495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Physical and psychosocial stressors:</a:t>
            </a:r>
          </a:p>
          <a:p>
            <a:pPr lvl="1"/>
            <a:r>
              <a:rPr lang="en-US" b="1" dirty="0"/>
              <a:t>Environmental</a:t>
            </a:r>
            <a:r>
              <a:rPr lang="en-US" dirty="0"/>
              <a:t>: noise, odors, confined space</a:t>
            </a:r>
          </a:p>
          <a:p>
            <a:pPr lvl="1"/>
            <a:r>
              <a:rPr lang="en-US" b="1" dirty="0"/>
              <a:t>Mission </a:t>
            </a:r>
            <a:r>
              <a:rPr lang="en-US" dirty="0"/>
              <a:t>: reliance on ground teams, overwork and underwork, monotony of schedule and diet, life-threatening events onboard</a:t>
            </a:r>
          </a:p>
          <a:p>
            <a:pPr lvl="1"/>
            <a:r>
              <a:rPr lang="en-US" b="1" dirty="0"/>
              <a:t>Interpersonal: </a:t>
            </a:r>
            <a:r>
              <a:rPr lang="en-US" dirty="0"/>
              <a:t>personality differences, cultural differences, family illnesses or events back home</a:t>
            </a:r>
          </a:p>
          <a:p>
            <a:pPr lvl="1"/>
            <a:r>
              <a:rPr lang="en-US" b="1" dirty="0"/>
              <a:t>Intrapersonal: </a:t>
            </a:r>
            <a:r>
              <a:rPr lang="en-US" dirty="0"/>
              <a:t>isolation and confinement, reduced personal space, drive to succeed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9A7CA-EAD9-4BBB-AD9F-3322EA01E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16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CA6A7-8AC8-4EFA-8833-BC834C011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4582" b="-1"/>
          <a:stretch/>
        </p:blipFill>
        <p:spPr>
          <a:xfrm>
            <a:off x="8410176" y="989076"/>
            <a:ext cx="333756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06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562CF-749C-4AC4-B6E6-C409029EC4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680FDD-04E0-44A7-B27F-8EE0FE9D2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rgbClr val="FFFFFF"/>
              </a:gs>
              <a:gs pos="35000">
                <a:srgbClr val="FFFFFF">
                  <a:alpha val="85000"/>
                </a:srgb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FF89E-CC84-4F81-9D91-FC541DB79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064B7C4-87B3-4490-B964-63AB1F552AD3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DC5364-14AD-48C6-BA8E-8660328D8EFA}"/>
              </a:ext>
            </a:extLst>
          </p:cNvPr>
          <p:cNvSpPr txBox="1">
            <a:spLocks/>
          </p:cNvSpPr>
          <p:nvPr/>
        </p:nvSpPr>
        <p:spPr bwMode="auto"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A075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Exploration CMO BHP Support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5E9B0A-8851-4FDE-9539-59805A6C4861}"/>
              </a:ext>
            </a:extLst>
          </p:cNvPr>
          <p:cNvSpPr txBox="1">
            <a:spLocks/>
          </p:cNvSpPr>
          <p:nvPr/>
        </p:nvSpPr>
        <p:spPr bwMode="auto"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Recognize concerning signs and symptoms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Describe concerns to ground team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Assist in diagnosis and treatment of BHP conditions in a semi-autonomous manner</a:t>
            </a:r>
          </a:p>
        </p:txBody>
      </p:sp>
    </p:spTree>
    <p:extLst>
      <p:ext uri="{BB962C8B-B14F-4D97-AF65-F5344CB8AC3E}">
        <p14:creationId xmlns:p14="http://schemas.microsoft.com/office/powerpoint/2010/main" val="30212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4BB97D2A-EF31-4F76-B680-E198EBEDF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5334"/>
          <a:stretch/>
        </p:blipFill>
        <p:spPr>
          <a:xfrm>
            <a:off x="0" y="-21824"/>
            <a:ext cx="12192000" cy="6879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B53720-07E4-4588-AAD5-A802F6B4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5486400"/>
            <a:ext cx="10058400" cy="990600"/>
          </a:xfrm>
          <a:solidFill>
            <a:srgbClr val="080808">
              <a:alpha val="2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kern="1200" dirty="0">
                <a:solidFill>
                  <a:srgbClr val="FFFFFF"/>
                </a:solidFill>
              </a:rPr>
              <a:t>Training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5D487-A383-4906-9F46-31AE68030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C7F3F8DB-FE6A-4F0F-9F7E-44FD58E29F6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84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2644-3DDC-40A7-81A1-9B34D94C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Observational Survey on Optimal Exploration CMO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F2888-F410-4ED6-8C2F-762A54142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b="0" dirty="0"/>
              <a:t>Scenario-based simulation exercises are an efficient means to rehearse contingency scenarios and work out complex actions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NASA-developed examination for CMOs would be beneficial to validate preparedness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Incorporate didactic sessions and hands-on training to practice skills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Hospital or clinical observational training was considered a useful adjunct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Actual hands-on skills utilization scenarios, such as moulage or simulation training techniques, were considered more helpful in ensuring both the acquisition and retention of medical skills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Recommended 80-120 hours for Exploration CMO training curriculum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41D2C-8B72-43E2-8A9A-C2A00630F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19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79012-CEA3-49CA-85FD-83A570F6BACF}"/>
              </a:ext>
            </a:extLst>
          </p:cNvPr>
          <p:cNvSpPr/>
          <p:nvPr/>
        </p:nvSpPr>
        <p:spPr>
          <a:xfrm>
            <a:off x="5234225" y="6437508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hlinkClick r:id="rId3"/>
              </a:rPr>
              <a:t>Blue et al 2014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57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1"/>
            <a:ext cx="11277600" cy="4373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I have no financial relationships to disclose.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I will not discuss off-label use and/or investigational use in my presentation </a:t>
            </a:r>
          </a:p>
          <a:p>
            <a:pPr>
              <a:buNone/>
            </a:pPr>
            <a:r>
              <a:rPr lang="en-US" sz="2800" dirty="0"/>
              <a:t>		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DDB313-C09A-4F7E-832E-78EF96D27ACA}"/>
              </a:ext>
            </a:extLst>
          </p:cNvPr>
          <p:cNvSpPr txBox="1">
            <a:spLocks/>
          </p:cNvSpPr>
          <p:nvPr/>
        </p:nvSpPr>
        <p:spPr bwMode="auto">
          <a:xfrm>
            <a:off x="301378" y="152400"/>
            <a:ext cx="10366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kern="0" dirty="0"/>
              <a:t>Disclosure Information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088745-58D7-4971-9F9A-A227F661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Based Training</a:t>
            </a:r>
          </a:p>
        </p:txBody>
      </p:sp>
      <p:pic>
        <p:nvPicPr>
          <p:cNvPr id="9" name="Content Placeholder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CE3FDB8-89A9-49EF-BE86-83C928BA24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0" y="1753985"/>
            <a:ext cx="5074920" cy="380722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328129-7C5C-40FE-80AD-BB0B863BD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53984"/>
            <a:ext cx="5080000" cy="43420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High fidelity simulation is frequently used in medical education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Simulation also used in aviation and military operations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Found to be more effective than lectures and small group discussions</a:t>
            </a:r>
          </a:p>
          <a:p>
            <a:r>
              <a:rPr lang="en-US" sz="2400" dirty="0"/>
              <a:t>Improves retention of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9DD04-F7B8-4E1D-ADCD-1B378D803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20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D82F1-85B0-4B63-A996-D2142E733072}"/>
              </a:ext>
            </a:extLst>
          </p:cNvPr>
          <p:cNvSpPr txBox="1"/>
          <p:nvPr/>
        </p:nvSpPr>
        <p:spPr>
          <a:xfrm>
            <a:off x="838200" y="5600700"/>
            <a:ext cx="2025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Univ of Wisconsin Madison</a:t>
            </a:r>
          </a:p>
        </p:txBody>
      </p:sp>
    </p:spTree>
    <p:extLst>
      <p:ext uri="{BB962C8B-B14F-4D97-AF65-F5344CB8AC3E}">
        <p14:creationId xmlns:p14="http://schemas.microsoft.com/office/powerpoint/2010/main" val="37031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096E-0599-48A4-8711-F6527C4E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of Knowledge and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132B-C145-4F4F-80B2-4A8EF2F5B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/>
              <a:t>Lack of sufficient training and limited opportunity for practice have been identified as causes of decay in medical skills</a:t>
            </a:r>
          </a:p>
          <a:p>
            <a:r>
              <a:rPr lang="en-US" sz="2800" b="0" dirty="0"/>
              <a:t>Periodic refresher training is needed during the prelaunch period and for the duration of the mission</a:t>
            </a:r>
          </a:p>
          <a:p>
            <a:pPr lvl="1"/>
            <a:r>
              <a:rPr lang="en-US" sz="2400" dirty="0"/>
              <a:t>Combats knowledge and skills decay</a:t>
            </a:r>
          </a:p>
          <a:p>
            <a:pPr lvl="1"/>
            <a:r>
              <a:rPr lang="en-US" sz="2400" dirty="0"/>
              <a:t>May be a combination of computer or simulation-based training</a:t>
            </a:r>
          </a:p>
          <a:p>
            <a:pPr lvl="1"/>
            <a:r>
              <a:rPr lang="en-US" sz="2400" dirty="0"/>
              <a:t>Should be individualized to the background and abilities of the crewmember</a:t>
            </a:r>
          </a:p>
          <a:p>
            <a:r>
              <a:rPr lang="en-US" sz="2800" b="0" dirty="0"/>
              <a:t>Crew time is a limiting factor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36F9C-3A7D-46B9-9924-3C1FF6951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21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8319-5E34-4F0E-A0E0-941B17A9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Just-in-time (JIT)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1769F-9289-423C-9BB3-3BF56188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Allows for point-of-care acquisition of knowledge and procedural skills to perform medical tasks</a:t>
            </a:r>
          </a:p>
          <a:p>
            <a:r>
              <a:rPr lang="en-US" sz="2400" b="0" dirty="0"/>
              <a:t>An expanded library of JIT training modules is needed</a:t>
            </a:r>
          </a:p>
          <a:p>
            <a:pPr lvl="1"/>
            <a:r>
              <a:rPr lang="en-US" sz="2000" dirty="0"/>
              <a:t>Requires an accurate and prioritized list of procedures or skills relevant for exploration missions</a:t>
            </a:r>
          </a:p>
          <a:p>
            <a:r>
              <a:rPr lang="en-US" sz="2400" b="0" dirty="0"/>
              <a:t>May consist of written cue cards and CBT modules/videos</a:t>
            </a:r>
          </a:p>
          <a:p>
            <a:r>
              <a:rPr lang="en-US" sz="2400" b="0" dirty="0"/>
              <a:t>Can be used in conjunction with telemedicine consultation with ground teams</a:t>
            </a:r>
          </a:p>
          <a:p>
            <a:pPr lvl="1"/>
            <a:r>
              <a:rPr lang="en-US" sz="2000" dirty="0"/>
              <a:t>Ground teams may direct crew to pertinent JIT content or upload new content</a:t>
            </a:r>
          </a:p>
          <a:p>
            <a:r>
              <a:rPr lang="en-US" sz="2400" b="0" dirty="0"/>
              <a:t>CMO will need familiarization with the JIT training database pre-flight</a:t>
            </a:r>
          </a:p>
          <a:p>
            <a:r>
              <a:rPr lang="en-US" sz="2400" b="0" dirty="0"/>
              <a:t>Critical skills and procedures are less appropriate for JIT training and should be trained for autonomous performance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8CCE9-1E3B-48A6-A398-770FACB05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22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E747-1FA3-4E14-813B-D3F6DC32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Aides for Semi-autonomous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A51B5-D1F9-4EA6-824E-609EF46F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/>
              <a:t>Crew accessible EMR</a:t>
            </a:r>
          </a:p>
          <a:p>
            <a:pPr lvl="1"/>
            <a:r>
              <a:rPr lang="en-US" sz="2400" dirty="0"/>
              <a:t>Syncs with the ground and multiple vehicle/habitat platforms</a:t>
            </a:r>
          </a:p>
          <a:p>
            <a:r>
              <a:rPr lang="en-US" sz="2800" b="0" dirty="0"/>
              <a:t>Software-based diagnosis and treatment aides</a:t>
            </a:r>
          </a:p>
          <a:p>
            <a:r>
              <a:rPr lang="en-US" sz="2800" b="0" dirty="0"/>
              <a:t>Software-based imaging acquisition and interpretation aides</a:t>
            </a:r>
          </a:p>
          <a:p>
            <a:r>
              <a:rPr lang="en-US" sz="2800" b="0" dirty="0"/>
              <a:t>Library of JIT modules for relevant procedures and skills</a:t>
            </a:r>
          </a:p>
          <a:p>
            <a:r>
              <a:rPr lang="en-US" sz="2800" b="0" dirty="0"/>
              <a:t>Real-time software-based or virtual reality procedural guidance</a:t>
            </a:r>
          </a:p>
          <a:p>
            <a:r>
              <a:rPr lang="en-US" sz="2800" b="0" dirty="0"/>
              <a:t>CHP integrated data architecture</a:t>
            </a:r>
          </a:p>
          <a:p>
            <a:pPr lvl="1"/>
            <a:r>
              <a:rPr lang="en-US" sz="2400" dirty="0"/>
              <a:t>Collects, stores, processes, and displays relevant human health data from multiple sources (medical, EVA, exercise, nutrition, environmental, etc.)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9964-D807-4C38-92ED-A55188E7B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23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0BD6-C57A-4584-B341-D1A6D44F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1537-C185-43A4-8BB6-2AEC162A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5334000"/>
          </a:xfrm>
        </p:spPr>
        <p:txBody>
          <a:bodyPr/>
          <a:lstStyle/>
          <a:p>
            <a:r>
              <a:rPr lang="en-US" sz="1600" b="0" dirty="0"/>
              <a:t>D. L. Dawson, "On the Practicality of Emergency Surgery During," </a:t>
            </a:r>
            <a:r>
              <a:rPr lang="en-US" sz="1600" b="0" i="1" dirty="0"/>
              <a:t>Aviation, Space, and Environmental Medicine</a:t>
            </a:r>
            <a:r>
              <a:rPr lang="en-US" sz="1600" b="0" dirty="0"/>
              <a:t>, vol. 79, no. 7, pp. 712-713, 2008.</a:t>
            </a:r>
          </a:p>
          <a:p>
            <a:r>
              <a:rPr lang="en-US" sz="1600" b="0" dirty="0"/>
              <a:t>I. J. A. Davidson, M. C. </a:t>
            </a:r>
            <a:r>
              <a:rPr lang="en-US" sz="1600" b="0" dirty="0" err="1"/>
              <a:t>Yoo</a:t>
            </a:r>
            <a:r>
              <a:rPr lang="en-US" sz="1600" b="0" dirty="0"/>
              <a:t>, D. G. </a:t>
            </a:r>
            <a:r>
              <a:rPr lang="en-US" sz="1600" b="0" dirty="0" err="1"/>
              <a:t>Biasucci</a:t>
            </a:r>
            <a:r>
              <a:rPr lang="en-US" sz="1600" b="0" dirty="0"/>
              <a:t>, P. Browne, C. </a:t>
            </a:r>
            <a:r>
              <a:rPr lang="en-US" sz="1600" b="0" dirty="0" err="1"/>
              <a:t>Deees</a:t>
            </a:r>
            <a:r>
              <a:rPr lang="en-US" sz="1600" b="0" dirty="0"/>
              <a:t>, B. </a:t>
            </a:r>
            <a:r>
              <a:rPr lang="en-US" sz="1600" b="0" dirty="0" err="1"/>
              <a:t>Dolmatch</a:t>
            </a:r>
            <a:r>
              <a:rPr lang="en-US" sz="1600" b="0" dirty="0"/>
              <a:t>, M. </a:t>
            </a:r>
            <a:r>
              <a:rPr lang="en-US" sz="1600" b="0" dirty="0" err="1"/>
              <a:t>Gallieni</a:t>
            </a:r>
            <a:r>
              <a:rPr lang="en-US" sz="1600" b="0" dirty="0"/>
              <a:t>, A. La </a:t>
            </a:r>
            <a:r>
              <a:rPr lang="en-US" sz="1600" b="0" dirty="0" err="1"/>
              <a:t>Greca</a:t>
            </a:r>
            <a:r>
              <a:rPr lang="en-US" sz="1600" b="0" dirty="0"/>
              <a:t>, J. R. </a:t>
            </a:r>
            <a:r>
              <a:rPr lang="en-US" sz="1600" b="0" dirty="0" err="1"/>
              <a:t>Korndorffer</a:t>
            </a:r>
            <a:r>
              <a:rPr lang="en-US" sz="1600" b="0" dirty="0"/>
              <a:t>, B. Nolen, S. </a:t>
            </a:r>
            <a:r>
              <a:rPr lang="en-US" sz="1600" b="0" dirty="0" err="1"/>
              <a:t>O'Rear</a:t>
            </a:r>
            <a:r>
              <a:rPr lang="en-US" sz="1600" b="0" dirty="0"/>
              <a:t>, E. </a:t>
            </a:r>
            <a:r>
              <a:rPr lang="en-US" sz="1600" b="0" dirty="0" err="1"/>
              <a:t>Peden</a:t>
            </a:r>
            <a:r>
              <a:rPr lang="en-US" sz="1600" b="0" dirty="0"/>
              <a:t>, M. </a:t>
            </a:r>
            <a:r>
              <a:rPr lang="en-US" sz="1600" b="0" dirty="0" err="1"/>
              <a:t>Pittiruti</a:t>
            </a:r>
            <a:r>
              <a:rPr lang="en-US" sz="1600" b="0" dirty="0"/>
              <a:t>, G. Reed, D. Scott and D. </a:t>
            </a:r>
            <a:r>
              <a:rPr lang="en-US" sz="1600" b="0" dirty="0" err="1"/>
              <a:t>Slakey</a:t>
            </a:r>
            <a:r>
              <a:rPr lang="en-US" sz="1600" b="0" dirty="0"/>
              <a:t>, "Simulation Training for Vascular Access Interventions," </a:t>
            </a:r>
            <a:r>
              <a:rPr lang="en-US" sz="1600" b="0" i="1" dirty="0"/>
              <a:t>The Journal of Vascular Access</a:t>
            </a:r>
            <a:r>
              <a:rPr lang="en-US" sz="1600" b="0" dirty="0"/>
              <a:t>, vol. 11, no. 3, p. 181–190, 2018. </a:t>
            </a:r>
          </a:p>
          <a:p>
            <a:r>
              <a:rPr lang="en-US" sz="1600" b="0" dirty="0"/>
              <a:t>M. Hailey, M. Urbina, D. Reyes, E. </a:t>
            </a:r>
            <a:r>
              <a:rPr lang="en-US" sz="1600" b="0" dirty="0" err="1"/>
              <a:t>Antonsen</a:t>
            </a:r>
            <a:r>
              <a:rPr lang="en-US" sz="1600" b="0" dirty="0"/>
              <a:t>, “Interpretation of NASA-STD-3001 Levels of Care for Exploration Medical System Development" National Aeronautics and Space Administration, Houston , 2017.</a:t>
            </a:r>
          </a:p>
          <a:p>
            <a:r>
              <a:rPr lang="en-US" sz="1600" b="0" dirty="0"/>
              <a:t>M. L. </a:t>
            </a:r>
            <a:r>
              <a:rPr lang="en-US" sz="1600" b="0" dirty="0" err="1"/>
              <a:t>McCarroll</a:t>
            </a:r>
            <a:r>
              <a:rPr lang="en-US" sz="1600" b="0" dirty="0"/>
              <a:t>, R. A. Ahmed, A. Schwartz, M. D. </a:t>
            </a:r>
            <a:r>
              <a:rPr lang="en-US" sz="1600" b="0" dirty="0" err="1"/>
              <a:t>Gothard</a:t>
            </a:r>
            <a:r>
              <a:rPr lang="en-US" sz="1600" b="0" dirty="0"/>
              <a:t>, S. S. Atkinson, P. Hughes, J. C. Brito, L. Assad, J. Myers and R. L. George, "Medical judgement analogue studies with applications to spaceflight crew medical officer," </a:t>
            </a:r>
            <a:r>
              <a:rPr lang="en-US" sz="1600" b="0" i="1" dirty="0"/>
              <a:t>BMJ </a:t>
            </a:r>
            <a:r>
              <a:rPr lang="en-US" sz="1600" b="0" i="1" dirty="0" err="1"/>
              <a:t>Stel</a:t>
            </a:r>
            <a:r>
              <a:rPr lang="en-US" sz="1600" b="0" dirty="0"/>
              <a:t>, vol. 3, pp. 163-168, 2017. </a:t>
            </a:r>
          </a:p>
          <a:p>
            <a:r>
              <a:rPr lang="en-US" sz="1600" b="0" dirty="0"/>
              <a:t>National Aeronautics and Space Administration, "NASA Space Flight Human-System Standard Volume 1, Revision A: Crew Health," National Aeronautics and Space Administration, Washington, D.C., 2015.</a:t>
            </a:r>
          </a:p>
          <a:p>
            <a:r>
              <a:rPr lang="en-US" sz="1600" b="0" dirty="0"/>
              <a:t>National Aeronautics and Space Administration, "NASA Spaceflight Human-System Standard, Volume 2: Human Factors, Habitability, and Environmental Health," National Aeronautics and Space Administration, Washington, D.C. , 2019.</a:t>
            </a:r>
          </a:p>
          <a:p>
            <a:r>
              <a:rPr lang="en-US" sz="1600" b="0" dirty="0"/>
              <a:t>R. S. Blue, L. M. Bridge, N. G. Chough, J. Cushman, M. </a:t>
            </a:r>
            <a:r>
              <a:rPr lang="en-US" sz="1600" b="0" dirty="0" err="1"/>
              <a:t>Khpal</a:t>
            </a:r>
            <a:r>
              <a:rPr lang="en-US" sz="1600" b="0" dirty="0"/>
              <a:t> and S. Watkins, "Identification of Medical Training Methods for Exploration Missions," National Technical Information Service, Alexandria, 2014.</a:t>
            </a:r>
          </a:p>
          <a:p>
            <a:r>
              <a:rPr lang="en-US" sz="1600" b="0" dirty="0"/>
              <a:t>Space Medicine Systems and Crew Training, "International Space Station Crew Medical Officer Training Syllabus," National Aeronautics and Space Administration, Houston, 2003.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260-8763-4597-8EA6-FC4474E20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24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D017-9C7D-4732-9193-109A49F0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775FD-D15C-4AAE-830B-E82770D65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5EC0D-39A9-46EF-B891-C5F0CD1FF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7F3F8DB-FE6A-4F0F-9F7E-44FD58E29F6A}" type="slidenum">
              <a:rPr lang="en-US" smtClean="0"/>
              <a:pPr>
                <a:defRPr/>
              </a:pPr>
              <a:t>25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AC60-A0EE-4233-9CD0-50740042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CMO Training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8E2BC-7CCA-4529-8A7A-FFB0859CB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/>
              <a:t>Exploration medical system and relevant mass/volume constraints have not been defined</a:t>
            </a:r>
          </a:p>
          <a:p>
            <a:r>
              <a:rPr lang="en-US" sz="2800" b="0" dirty="0"/>
              <a:t>Inadequate information on relevant conditions and associated likelihoods</a:t>
            </a:r>
          </a:p>
          <a:p>
            <a:r>
              <a:rPr lang="en-US" sz="2800" b="0" dirty="0"/>
              <a:t>Inadequate information on necessary skills and degradation during prolonged mission</a:t>
            </a:r>
          </a:p>
          <a:p>
            <a:r>
              <a:rPr lang="en-US" sz="2800" b="0" dirty="0"/>
              <a:t>Inadequate training methods and tools for preflight and in-flight application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E167D-A728-44BF-B561-9279A26DF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26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A505-A62C-4B67-9A83-13A29D85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Planned vs Unplanned Medical Activities</a:t>
            </a:r>
            <a:endParaRPr lang="en-US" dirty="0"/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415558CB-E198-43ED-AAEB-DF11419E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10287000" cy="4953000"/>
          </a:xfrm>
        </p:spPr>
        <p:txBody>
          <a:bodyPr/>
          <a:lstStyle/>
          <a:p>
            <a:r>
              <a:rPr lang="en-US" dirty="0"/>
              <a:t>An exploration medical system will need to provide for planned/routine activities</a:t>
            </a:r>
          </a:p>
          <a:p>
            <a:pPr lvl="1"/>
            <a:r>
              <a:rPr lang="en-US" dirty="0"/>
              <a:t>Private medical conference</a:t>
            </a:r>
          </a:p>
          <a:p>
            <a:pPr lvl="1"/>
            <a:r>
              <a:rPr lang="en-US" dirty="0"/>
              <a:t>Private psychological conf</a:t>
            </a:r>
          </a:p>
          <a:p>
            <a:pPr lvl="1"/>
            <a:r>
              <a:rPr lang="en-US" dirty="0"/>
              <a:t>Vital signs assessment</a:t>
            </a:r>
          </a:p>
          <a:p>
            <a:pPr lvl="1"/>
            <a:r>
              <a:rPr lang="en-US" dirty="0"/>
              <a:t>Eye exam</a:t>
            </a:r>
          </a:p>
          <a:p>
            <a:pPr lvl="1"/>
            <a:r>
              <a:rPr lang="en-US" dirty="0"/>
              <a:t>Dental exam</a:t>
            </a:r>
          </a:p>
          <a:p>
            <a:pPr lvl="1"/>
            <a:r>
              <a:rPr lang="en-US" dirty="0"/>
              <a:t>On-Orbit Hearing Assessment</a:t>
            </a:r>
          </a:p>
          <a:p>
            <a:r>
              <a:rPr lang="en-US" dirty="0"/>
              <a:t>Provision of diagnosis and treatment of acute, unplanned medical events is also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A754-5347-4D04-B0FD-2F3B6081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27</a:t>
            </a:fld>
            <a:endParaRPr lang="en-US" sz="1000"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70A4AD-8919-439A-81DC-2A398D232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33C82-A19F-40FE-A08F-B37C10F70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C7F3F8DB-FE6A-4F0F-9F7E-44FD58E29F6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E259A8-09AA-44B8-9FB8-F9C7D3BDD7FB}"/>
              </a:ext>
            </a:extLst>
          </p:cNvPr>
          <p:cNvSpPr txBox="1">
            <a:spLocks/>
          </p:cNvSpPr>
          <p:nvPr/>
        </p:nvSpPr>
        <p:spPr bwMode="auto">
          <a:xfrm>
            <a:off x="1063752" y="304800"/>
            <a:ext cx="10058400" cy="741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</a:rPr>
              <a:t>Current CMO Paradigm</a:t>
            </a:r>
          </a:p>
        </p:txBody>
      </p:sp>
    </p:spTree>
    <p:extLst>
      <p:ext uri="{BB962C8B-B14F-4D97-AF65-F5344CB8AC3E}">
        <p14:creationId xmlns:p14="http://schemas.microsoft.com/office/powerpoint/2010/main" val="8463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C3C10-1D74-4854-9B7B-5AF863AF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Ground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816D9-6ECE-4A0D-ACBF-57538FD3A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4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6" name="Picture 5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E3B76D89-CF4C-422F-92B7-59107B1D7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 b="20419"/>
          <a:stretch/>
        </p:blipFill>
        <p:spPr>
          <a:xfrm>
            <a:off x="1752600" y="1180641"/>
            <a:ext cx="8839200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4158-EBCA-49BE-8469-D5D0186E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Pre-flight CMO Training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87D3CE-90CE-43A2-BEE6-EAAB8CDFF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r>
              <a:rPr lang="en-US" sz="2400" dirty="0"/>
              <a:t>40 hours of pre-flight instruction</a:t>
            </a:r>
          </a:p>
          <a:p>
            <a:pPr lvl="1"/>
            <a:r>
              <a:rPr lang="en-US" sz="2000" dirty="0"/>
              <a:t>Lecture and practical lessons</a:t>
            </a:r>
          </a:p>
          <a:p>
            <a:pPr lvl="1"/>
            <a:r>
              <a:rPr lang="en-US" sz="2000" dirty="0"/>
              <a:t>Covers medical diagnostics, therapeutics, CPR and ACLS</a:t>
            </a:r>
          </a:p>
          <a:p>
            <a:pPr lvl="1"/>
            <a:r>
              <a:rPr lang="en-US" sz="2000" dirty="0"/>
              <a:t>All crew must participate in ACLS training</a:t>
            </a:r>
          </a:p>
          <a:p>
            <a:r>
              <a:rPr lang="en-US" sz="2400" dirty="0"/>
              <a:t>Optional clinical observation component</a:t>
            </a:r>
          </a:p>
          <a:p>
            <a:r>
              <a:rPr lang="en-US" sz="2400" dirty="0"/>
              <a:t>Instructors generate training report for each astronaut</a:t>
            </a:r>
          </a:p>
          <a:p>
            <a:endParaRPr lang="en-US" sz="2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AB01C82-99D2-424D-88B8-59A0AF79C6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98062" y="1968038"/>
            <a:ext cx="5079076" cy="33791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C5E61-199C-4181-926A-FD62086C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64B7C4-87B3-4490-B964-63AB1F552A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8C368F-8B8B-45FB-B706-EAF4E908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634181"/>
            <a:ext cx="6586491" cy="27948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300" kern="1200" dirty="0" err="1">
                <a:solidFill>
                  <a:schemeClr val="tx1"/>
                </a:solidFill>
              </a:rPr>
              <a:t>Megacode</a:t>
            </a:r>
            <a:endParaRPr lang="en-US" sz="4300" kern="1200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C8662-3CFE-4463-80A5-66C456A5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819400"/>
            <a:ext cx="6586489" cy="3404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/>
              <a:t>Simulated medical emergencies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/>
              <a:t>Attended by all crew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/>
              <a:t>Registered nurses serve as instructors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/>
              <a:t>Flight surgeon available to simulate real-time air-to-ground communication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/>
              <a:t>Can occur up to 5 months before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0FAD4-0FA4-4140-81C1-362EC026E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D064B7C4-87B3-4490-B964-63AB1F552AD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F3C432CD-96BE-4125-A6C6-747B16ED8B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" b="1618"/>
          <a:stretch/>
        </p:blipFill>
        <p:spPr>
          <a:xfrm>
            <a:off x="0" y="-11430"/>
            <a:ext cx="4635571" cy="686943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F8CC71-BF7A-4CFA-BF9D-0FEC2C5AC25F}"/>
              </a:ext>
            </a:extLst>
          </p:cNvPr>
          <p:cNvSpPr/>
          <p:nvPr/>
        </p:nvSpPr>
        <p:spPr bwMode="auto">
          <a:xfrm>
            <a:off x="4635591" y="6356350"/>
            <a:ext cx="241209" cy="5016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0ADB-81CE-4F97-AD97-1D21F60FF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CMO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77B0-6FED-4DFC-B186-C15723CF8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19200"/>
            <a:ext cx="10972800" cy="4876800"/>
          </a:xfrm>
        </p:spPr>
        <p:txBody>
          <a:bodyPr/>
          <a:lstStyle/>
          <a:p>
            <a:r>
              <a:rPr lang="en-US" sz="2400" b="0" dirty="0"/>
              <a:t>Use the ISS Medical Checklist</a:t>
            </a:r>
          </a:p>
          <a:p>
            <a:r>
              <a:rPr lang="en-US" sz="2400" b="0" dirty="0"/>
              <a:t>Obtain vital signs</a:t>
            </a:r>
          </a:p>
          <a:p>
            <a:r>
              <a:rPr lang="en-US" sz="2400" b="0" dirty="0"/>
              <a:t>Perform a physical exam</a:t>
            </a:r>
          </a:p>
          <a:p>
            <a:r>
              <a:rPr lang="en-US" sz="2400" b="0" dirty="0"/>
              <a:t>Provide therapeutic procedures</a:t>
            </a:r>
          </a:p>
          <a:p>
            <a:pPr lvl="1"/>
            <a:r>
              <a:rPr lang="en-US" sz="2000" dirty="0"/>
              <a:t>Eye treatment</a:t>
            </a:r>
          </a:p>
          <a:p>
            <a:pPr lvl="1"/>
            <a:r>
              <a:rPr lang="en-US" sz="2000" dirty="0"/>
              <a:t>Medication administration</a:t>
            </a:r>
          </a:p>
          <a:p>
            <a:pPr lvl="1"/>
            <a:r>
              <a:rPr lang="en-US" sz="2000" dirty="0"/>
              <a:t>IV fluid administration</a:t>
            </a:r>
          </a:p>
          <a:p>
            <a:pPr lvl="1"/>
            <a:r>
              <a:rPr lang="en-US" sz="2000" dirty="0"/>
              <a:t>Airway management</a:t>
            </a:r>
          </a:p>
          <a:p>
            <a:pPr lvl="1"/>
            <a:r>
              <a:rPr lang="en-US" sz="2000" dirty="0"/>
              <a:t>Nosebleed treatment</a:t>
            </a:r>
          </a:p>
          <a:p>
            <a:pPr lvl="1"/>
            <a:r>
              <a:rPr lang="en-US" sz="2000" dirty="0"/>
              <a:t>Laceration closure</a:t>
            </a:r>
          </a:p>
          <a:p>
            <a:pPr lvl="1"/>
            <a:r>
              <a:rPr lang="en-US" sz="2000" dirty="0"/>
              <a:t>Foley catheterization</a:t>
            </a:r>
          </a:p>
          <a:p>
            <a:r>
              <a:rPr lang="en-US" sz="2400" b="0" dirty="0"/>
              <a:t>Diagnose and treat simple in-flight medical problems</a:t>
            </a:r>
          </a:p>
          <a:p>
            <a:r>
              <a:rPr lang="en-US" sz="2400" b="0" u="heavy" dirty="0"/>
              <a:t>Assist</a:t>
            </a:r>
            <a:r>
              <a:rPr lang="en-US" sz="2400" b="0" dirty="0"/>
              <a:t> MCC Flight Surgeon in evaluating and treating medical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C93DF-095E-42CF-8C8D-63FE20C08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7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38A83-2274-4D3C-B92E-DBF57DD06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14754"/>
          <a:stretch/>
        </p:blipFill>
        <p:spPr>
          <a:xfrm>
            <a:off x="6120063" y="1371600"/>
            <a:ext cx="513884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8CC8D4-28EC-48D2-9EF6-9FF5020E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In-Flight CMO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A1B51-BF34-41F2-91E0-448FE136D1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CMOs serve the needs of a 6-person crew on ISS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One CMO per vehicle</a:t>
            </a:r>
          </a:p>
          <a:p>
            <a:r>
              <a:rPr lang="en-US" dirty="0"/>
              <a:t>CMO is not required to have a medical background</a:t>
            </a:r>
          </a:p>
          <a:p>
            <a:pPr lvl="1"/>
            <a:r>
              <a:rPr lang="en-US" dirty="0"/>
              <a:t>May have a physician CMO if available, but not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E6B9A-53AE-410F-8FB8-C9C0C8C53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64B7C4-87B3-4490-B964-63AB1F552AD3}" type="slidenum">
              <a:rPr lang="en-US" smtClean="0"/>
              <a:pPr>
                <a:defRPr/>
              </a:pPr>
              <a:t>8</a:t>
            </a:fld>
            <a:endParaRPr lang="en-US" sz="1000">
              <a:latin typeface="Times New Roman" pitchFamily="1" charset="0"/>
            </a:endParaRPr>
          </a:p>
        </p:txBody>
      </p:sp>
      <p:pic>
        <p:nvPicPr>
          <p:cNvPr id="8" name="Picture 7" descr="A picture containing person, man, sitting, indoor&#10;&#10;Description automatically generated">
            <a:extLst>
              <a:ext uri="{FF2B5EF4-FFF2-40B4-BE49-F238E27FC236}">
                <a16:creationId xmlns:a16="http://schemas.microsoft.com/office/drawing/2014/main" id="{E513FA09-D677-4186-A289-60F0BA09AF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19177"/>
          <a:stretch/>
        </p:blipFill>
        <p:spPr>
          <a:xfrm>
            <a:off x="6228884" y="1295977"/>
            <a:ext cx="5333359" cy="48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8C368F-8B8B-45FB-B706-EAF4E908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27948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300" kern="1200" dirty="0">
                <a:solidFill>
                  <a:schemeClr val="tx1"/>
                </a:solidFill>
              </a:rPr>
              <a:t>Medical Contingency On-Board Training (OBT)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C8662-3CFE-4463-80A5-66C456A5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3276600"/>
            <a:ext cx="6586489" cy="29472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Simulated on-board medical contingency</a:t>
            </a:r>
          </a:p>
          <a:p>
            <a:r>
              <a:rPr lang="en-US" sz="2400" dirty="0"/>
              <a:t>Provides refresher on critical medical procedures and equipment</a:t>
            </a:r>
          </a:p>
          <a:p>
            <a:r>
              <a:rPr lang="en-US" sz="2400" dirty="0"/>
              <a:t>Flight Surgeon &amp; BME ground support available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0FAD4-0FA4-4140-81C1-362EC026E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D064B7C4-87B3-4490-B964-63AB1F552AD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8CC71-BF7A-4CFA-BF9D-0FEC2C5AC25F}"/>
              </a:ext>
            </a:extLst>
          </p:cNvPr>
          <p:cNvSpPr/>
          <p:nvPr/>
        </p:nvSpPr>
        <p:spPr bwMode="auto">
          <a:xfrm>
            <a:off x="4419600" y="6316052"/>
            <a:ext cx="241209" cy="5016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pic>
        <p:nvPicPr>
          <p:cNvPr id="7" name="Content Placeholder 4" descr="A picture containing man, standing, snow, truck&#10;&#10;Description automatically generated">
            <a:extLst>
              <a:ext uri="{FF2B5EF4-FFF2-40B4-BE49-F238E27FC236}">
                <a16:creationId xmlns:a16="http://schemas.microsoft.com/office/drawing/2014/main" id="{4DD580A6-B039-4B4F-8B69-55B55BEAE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xMC Dark AsMA">
  <a:themeElements>
    <a:clrScheme name="Exploration Ambassador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xploration Ambassadors">
      <a:majorFont>
        <a:latin typeface="Helvetic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007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17961" dir="2700000" algn="ctr" rotWithShape="0">
            <a:schemeClr val="tx1">
              <a:alpha val="74998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Exploration Ambassado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xMC Dark AsMA" id="{DD303F1E-7D56-452F-8C01-50AD26D78CD8}" vid="{433496BB-CFCA-41F5-B981-18A3B967B2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ExMC Dark AsMA</Template>
  <TotalTime>793</TotalTime>
  <Words>1953</Words>
  <Application>Microsoft Office PowerPoint</Application>
  <PresentationFormat>Widescreen</PresentationFormat>
  <Paragraphs>271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Helvetica</vt:lpstr>
      <vt:lpstr>Times</vt:lpstr>
      <vt:lpstr>Times New Roman</vt:lpstr>
      <vt:lpstr>ExMC Dark AsMA</vt:lpstr>
      <vt:lpstr>Office Theme</vt:lpstr>
      <vt:lpstr>The Exploration Crew Medical Officer of the Future</vt:lpstr>
      <vt:lpstr>PowerPoint Presentation</vt:lpstr>
      <vt:lpstr>PowerPoint Presentation</vt:lpstr>
      <vt:lpstr>Real-Time Ground Support</vt:lpstr>
      <vt:lpstr>Pre-flight CMO Training</vt:lpstr>
      <vt:lpstr>Megacode</vt:lpstr>
      <vt:lpstr>Current CMO Role</vt:lpstr>
      <vt:lpstr>In-Flight CMO Support</vt:lpstr>
      <vt:lpstr>Medical Contingency On-Board Training (OBT)</vt:lpstr>
      <vt:lpstr>Exploration CMO Paradigm</vt:lpstr>
      <vt:lpstr>PowerPoint Presentation</vt:lpstr>
      <vt:lpstr>Levels of Care</vt:lpstr>
      <vt:lpstr>Expanded Role of the Exploration CMO</vt:lpstr>
      <vt:lpstr>Need for Redundancy</vt:lpstr>
      <vt:lpstr>Exploration CMO Medical Background</vt:lpstr>
      <vt:lpstr>Behavioral Health Concerns</vt:lpstr>
      <vt:lpstr>PowerPoint Presentation</vt:lpstr>
      <vt:lpstr>Training considerations</vt:lpstr>
      <vt:lpstr>2014 Observational Survey on Optimal Exploration CMO Training</vt:lpstr>
      <vt:lpstr>Simulation Based Training</vt:lpstr>
      <vt:lpstr>Retention of Knowledge and Skills</vt:lpstr>
      <vt:lpstr>Just-in-time (JIT) Training</vt:lpstr>
      <vt:lpstr>Aides for Semi-autonomous Care</vt:lpstr>
      <vt:lpstr>References</vt:lpstr>
      <vt:lpstr>backup</vt:lpstr>
      <vt:lpstr>Exploration CMO Training Challenges</vt:lpstr>
      <vt:lpstr>Planned vs Unplanned Medical Activities</vt:lpstr>
    </vt:vector>
  </TitlesOfParts>
  <Company>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Exploration Crew Medical Officer of the Future</dc:title>
  <dc:creator>Thompson, Moriah (JSC-SD311)</dc:creator>
  <cp:lastModifiedBy>Thompson, Moriah (JSC-SD311)</cp:lastModifiedBy>
  <cp:revision>72</cp:revision>
  <dcterms:created xsi:type="dcterms:W3CDTF">2021-07-30T20:14:56Z</dcterms:created>
  <dcterms:modified xsi:type="dcterms:W3CDTF">2021-08-06T02:30:59Z</dcterms:modified>
</cp:coreProperties>
</file>