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64" r:id="rId4"/>
    <p:sldId id="268" r:id="rId5"/>
    <p:sldId id="278" r:id="rId6"/>
    <p:sldId id="276" r:id="rId7"/>
    <p:sldId id="262" r:id="rId8"/>
    <p:sldId id="263" r:id="rId9"/>
    <p:sldId id="277" r:id="rId10"/>
    <p:sldId id="280" r:id="rId11"/>
    <p:sldId id="281" r:id="rId12"/>
    <p:sldId id="279" r:id="rId13"/>
    <p:sldId id="282" r:id="rId14"/>
    <p:sldId id="27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28"/>
    <p:restoredTop sz="84942"/>
  </p:normalViewPr>
  <p:slideViewPr>
    <p:cSldViewPr snapToGrid="0" snapToObjects="1">
      <p:cViewPr varScale="1">
        <p:scale>
          <a:sx n="82" d="100"/>
          <a:sy n="82" d="100"/>
        </p:scale>
        <p:origin x="200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38931-BDB9-2042-9801-41A871953705}" type="datetimeFigureOut">
              <a:rPr lang="en-US" smtClean="0"/>
              <a:t>8/8/21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66938-A33D-C24D-8A3A-26340CFEB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765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0369B-DD2D-C945-978F-FA04A894A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2C6A9C-F58F-5546-9B01-F75F05AEFE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558C6-0494-BE40-9E55-7E67DD759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70C1C-B99D-ED40-AAD3-5CE2DCCFDABA}" type="datetimeFigureOut">
              <a:rPr lang="en-US" smtClean="0"/>
              <a:t>8/8/21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5F1E4-B4C6-D74B-A0B2-8086B9A30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0A1B9-1C73-B547-AFC2-B54391C08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BCBB-BD9C-D247-A005-F65FFFD61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578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A6C8C-2822-9149-A719-28F7EA5F1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796AB-FF38-1F4F-81FE-F4FAA2540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C1439-666F-0849-9BD2-11EBF95FF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70C1C-B99D-ED40-AAD3-5CE2DCCFDABA}" type="datetimeFigureOut">
              <a:rPr lang="en-US" smtClean="0"/>
              <a:t>8/8/21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330A2-98D0-9E41-A521-3A828357B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7B760-7CC4-5A49-8E1E-980E66B52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BCBB-BD9C-D247-A005-F65FFFD61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769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C4B4F-D8E6-B647-839B-725F40606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20562-3F7E-CF4E-B6F4-C5C260A1C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B9DD2-37DB-5B4E-9073-1AE2F0D48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70C1C-B99D-ED40-AAD3-5CE2DCCFDABA}" type="datetimeFigureOut">
              <a:rPr lang="en-US" smtClean="0"/>
              <a:t>8/8/21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5C862-EB9C-804B-9FEC-540993193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DD867-AEF2-4342-82CD-978A92ABC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BCBB-BD9C-D247-A005-F65FFFD61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27BAD-8E24-F648-8FB1-D14F46093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24EAD-418A-DA4E-8DD9-C1DA148588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553704-1FF0-F042-8313-F36316442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A406C8-4017-4446-93C3-8B5E25189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70C1C-B99D-ED40-AAD3-5CE2DCCFDABA}" type="datetimeFigureOut">
              <a:rPr lang="en-US" smtClean="0"/>
              <a:t>8/8/21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F3FA36-C41F-214D-8401-C1A0B43BE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E4D84-B7A1-514C-93A7-1F8EF6910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BCBB-BD9C-D247-A005-F65FFFD61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36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F7951-965A-FD4A-9D90-C64BF1665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A1DAD-D168-3A41-8AF4-2C1D086E3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C073F0-39AD-0D42-B557-7EC0B7848D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4FC7D9-2C19-0946-AF70-8A74100392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094DD3-0E21-5046-B900-BE491D8E16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71100E-51E5-4B40-BDB6-406B0FF23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70C1C-B99D-ED40-AAD3-5CE2DCCFDABA}" type="datetimeFigureOut">
              <a:rPr lang="en-US" smtClean="0"/>
              <a:t>8/8/21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6BCE52-D39E-7E4A-AC1F-C40939AD2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67CE8E-19A2-034F-BB1B-B3080F527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BCBB-BD9C-D247-A005-F65FFFD61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76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D5CE5-B529-C84B-A788-91F200B42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1BC38F-2B62-A94E-AE23-9214AD86D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70C1C-B99D-ED40-AAD3-5CE2DCCFDABA}" type="datetimeFigureOut">
              <a:rPr lang="en-US" smtClean="0"/>
              <a:t>8/8/21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358A2F-B9DB-2842-B577-B5AFAC44F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A87AF7-8B13-1F4E-B1E3-4E374A523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BCBB-BD9C-D247-A005-F65FFFD61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413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B3292C-9C4B-EB46-B96F-3049CA646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70C1C-B99D-ED40-AAD3-5CE2DCCFDABA}" type="datetimeFigureOut">
              <a:rPr lang="en-US" smtClean="0"/>
              <a:t>8/8/21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623F72-9C13-CF44-B9F6-A532FA286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A40DD1-671A-544C-B60E-9978B022F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BCBB-BD9C-D247-A005-F65FFFD61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63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2051D-E650-E940-B03E-88610C54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FA90B-62AC-0740-B22B-ACC87CDAA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4747A-32A0-F948-A5BD-B6A016788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F080E6-29C1-1B4D-AA3B-1AE5A02D7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70C1C-B99D-ED40-AAD3-5CE2DCCFDABA}" type="datetimeFigureOut">
              <a:rPr lang="en-US" smtClean="0"/>
              <a:t>8/8/21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84D80-37CE-3E40-8453-4B6F1881F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85E03-E427-CA48-BE45-FFCBF22CF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BCBB-BD9C-D247-A005-F65FFFD61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63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6ED3C-955F-124C-884F-82EB8961C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191E17-00D5-134B-9550-98A2B40487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123E9-00F1-8843-AB52-DC561685DF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64FA5-A7EC-1049-9815-85EF00395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70C1C-B99D-ED40-AAD3-5CE2DCCFDABA}" type="datetimeFigureOut">
              <a:rPr lang="en-US" smtClean="0"/>
              <a:t>8/8/21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518B9-A781-884D-AD36-2A6462E48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B1B45-2DFB-C344-A54A-3BFCC8576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BCBB-BD9C-D247-A005-F65FFFD61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3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7438C-BA5B-EE40-A3E4-01BE55566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7732EF-C0C6-664E-960B-8AE6878D8C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15526-9EFF-E949-BEC8-D0C1D83BE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70C1C-B99D-ED40-AAD3-5CE2DCCFDABA}" type="datetimeFigureOut">
              <a:rPr lang="en-US" smtClean="0"/>
              <a:t>8/8/21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68C47-C59F-EF41-973D-E62A3CC2F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70FAE-E87B-D341-9BCE-17DB8F7D1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BCBB-BD9C-D247-A005-F65FFFD61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205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B6A011-4CF7-7842-A972-814763D3E8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3C604B-B4C9-BE4F-B3A8-F05C989968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07483-490D-994E-B73C-D2CE7F44E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70C1C-B99D-ED40-AAD3-5CE2DCCFDABA}" type="datetimeFigureOut">
              <a:rPr lang="en-US" smtClean="0"/>
              <a:t>8/8/21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09DC3-13B9-914A-A361-35A253BEA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F1E885-136C-0D42-A3C2-000987FA2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BCBB-BD9C-D247-A005-F65FFFD61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156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7ABF5E-A684-C84D-9C21-E3DEC0437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01B6F-C657-0542-BA3D-ECD3C62F9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96C87-5352-1E48-AA8A-D1F3A24DD3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70C1C-B99D-ED40-AAD3-5CE2DCCFDABA}" type="datetimeFigureOut">
              <a:rPr lang="en-US" smtClean="0"/>
              <a:t>8/8/21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CBE5D-070D-C943-AB1B-AED47C921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990D5-C321-3042-B780-ACEF99B6F7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1BCBB-BD9C-D247-A005-F65FFFD61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967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A9807EF-E93A-6440-905D-78FCDDA5A3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0B1EDC-7440-FE4B-A773-F74A664784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594" y="1593668"/>
            <a:ext cx="10576917" cy="2587431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Emerging Spaceborne Technologies for Oil Spill Detection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489E16-C78A-E446-B37D-ED7AF2F2CE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846" y="5632970"/>
            <a:ext cx="9144000" cy="101350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Ben Poulter</a:t>
            </a:r>
          </a:p>
          <a:p>
            <a:pPr algn="l"/>
            <a:r>
              <a:rPr lang="en-US" b="1" dirty="0">
                <a:solidFill>
                  <a:schemeClr val="bg1"/>
                </a:solidFill>
              </a:rPr>
              <a:t>NASA Goddard Space Flight Center, Earth Sciences Division</a:t>
            </a:r>
          </a:p>
        </p:txBody>
      </p:sp>
      <p:pic>
        <p:nvPicPr>
          <p:cNvPr id="3078" name="Picture 6" descr="Omnibus Multidiscipline Engineering Services (OMES) II – NASA Goddard Space  Flight Center, Greenbelt, MD – Sierra Lobo, Inc.">
            <a:extLst>
              <a:ext uri="{FF2B5EF4-FFF2-40B4-BE49-F238E27FC236}">
                <a16:creationId xmlns:a16="http://schemas.microsoft.com/office/drawing/2014/main" id="{12C90AB5-5DC4-2E48-B61A-8833F77F6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594" y="104684"/>
            <a:ext cx="3817906" cy="123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3A2791-1A74-4A48-B162-4644EB895E98}"/>
              </a:ext>
            </a:extLst>
          </p:cNvPr>
          <p:cNvSpPr/>
          <p:nvPr/>
        </p:nvSpPr>
        <p:spPr>
          <a:xfrm>
            <a:off x="8372475" y="6457890"/>
            <a:ext cx="38195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AP Press; https://</a:t>
            </a:r>
            <a:r>
              <a:rPr lang="en-US" sz="1000" dirty="0" err="1">
                <a:solidFill>
                  <a:schemeClr val="bg1"/>
                </a:solidFill>
              </a:rPr>
              <a:t>www.smithsonianmag.com</a:t>
            </a:r>
            <a:r>
              <a:rPr lang="en-US" sz="1000" dirty="0">
                <a:solidFill>
                  <a:schemeClr val="bg1"/>
                </a:solidFill>
              </a:rPr>
              <a:t>/smart-news/keystone-pipeline-leak-was-twice-big-previously-thought-180968722/</a:t>
            </a:r>
          </a:p>
        </p:txBody>
      </p:sp>
    </p:spTree>
    <p:extLst>
      <p:ext uri="{BB962C8B-B14F-4D97-AF65-F5344CB8AC3E}">
        <p14:creationId xmlns:p14="http://schemas.microsoft.com/office/powerpoint/2010/main" val="3044162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A5215-7997-3B4D-971D-7F78D0382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Informing climate policy with scientific monitoring from space</a:t>
            </a:r>
          </a:p>
        </p:txBody>
      </p:sp>
      <p:pic>
        <p:nvPicPr>
          <p:cNvPr id="4100" name="Picture 4" descr="Committee on Earth Sciences and Applications from Space | National Academies">
            <a:extLst>
              <a:ext uri="{FF2B5EF4-FFF2-40B4-BE49-F238E27FC236}">
                <a16:creationId xmlns:a16="http://schemas.microsoft.com/office/drawing/2014/main" id="{6C347553-532C-D748-AE43-593301581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2481" y="1868557"/>
            <a:ext cx="3413536" cy="442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E3BE1B-42A3-0349-8B8D-CF341B5B12A8}"/>
              </a:ext>
            </a:extLst>
          </p:cNvPr>
          <p:cNvSpPr txBox="1"/>
          <p:nvPr/>
        </p:nvSpPr>
        <p:spPr>
          <a:xfrm>
            <a:off x="655983" y="1868557"/>
            <a:ext cx="5090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Transient Climate Response to Cumulative Emissions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0075B7-4AEB-0044-B364-7AF07A9CC531}"/>
              </a:ext>
            </a:extLst>
          </p:cNvPr>
          <p:cNvSpPr txBox="1"/>
          <p:nvPr/>
        </p:nvSpPr>
        <p:spPr>
          <a:xfrm>
            <a:off x="8122481" y="1499225"/>
            <a:ext cx="2835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NASA’s 2017 Decadal Survey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2B86B2-77D2-C145-B599-F657ADD28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176" y="2415758"/>
            <a:ext cx="6807550" cy="42972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3D7B14-2B26-E54D-A612-9F93603CB119}"/>
              </a:ext>
            </a:extLst>
          </p:cNvPr>
          <p:cNvSpPr txBox="1"/>
          <p:nvPr/>
        </p:nvSpPr>
        <p:spPr>
          <a:xfrm>
            <a:off x="835265" y="2415758"/>
            <a:ext cx="1969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IPCC AR6 WGI SPM</a:t>
            </a:r>
          </a:p>
        </p:txBody>
      </p:sp>
    </p:spTree>
    <p:extLst>
      <p:ext uri="{BB962C8B-B14F-4D97-AF65-F5344CB8AC3E}">
        <p14:creationId xmlns:p14="http://schemas.microsoft.com/office/powerpoint/2010/main" val="2050382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EE3197-CACC-A148-BA9A-CA2E9FCE07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59026"/>
            <a:ext cx="12226432" cy="701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5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AF1264-AD30-404D-BF6C-3EFA376DAA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830F766-36CC-F44D-95F5-8F8DC44F651C}"/>
              </a:ext>
            </a:extLst>
          </p:cNvPr>
          <p:cNvGrpSpPr/>
          <p:nvPr/>
        </p:nvGrpSpPr>
        <p:grpSpPr>
          <a:xfrm>
            <a:off x="-1" y="381655"/>
            <a:ext cx="3417997" cy="1111479"/>
            <a:chOff x="-1" y="381655"/>
            <a:chExt cx="3417997" cy="111147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5E61E0F-58C3-884B-ABA2-F8262AE04AF2}"/>
                </a:ext>
              </a:extLst>
            </p:cNvPr>
            <p:cNvGrpSpPr/>
            <p:nvPr/>
          </p:nvGrpSpPr>
          <p:grpSpPr>
            <a:xfrm>
              <a:off x="-1" y="381655"/>
              <a:ext cx="3417997" cy="1111479"/>
              <a:chOff x="2384342" y="4153807"/>
              <a:chExt cx="3417997" cy="1299892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953D0BE-BB3A-314C-93FA-9061D5538DF6}"/>
                  </a:ext>
                </a:extLst>
              </p:cNvPr>
              <p:cNvSpPr/>
              <p:nvPr/>
            </p:nvSpPr>
            <p:spPr>
              <a:xfrm>
                <a:off x="2384342" y="4153807"/>
                <a:ext cx="3417995" cy="1299547"/>
              </a:xfrm>
              <a:prstGeom prst="rect">
                <a:avLst/>
              </a:prstGeom>
              <a:solidFill>
                <a:srgbClr val="255A76">
                  <a:alpha val="4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7DE0453-070A-B144-8D84-62EB76069E2B}"/>
                  </a:ext>
                </a:extLst>
              </p:cNvPr>
              <p:cNvSpPr/>
              <p:nvPr/>
            </p:nvSpPr>
            <p:spPr>
              <a:xfrm>
                <a:off x="5707337" y="4154154"/>
                <a:ext cx="95002" cy="1299545"/>
              </a:xfrm>
              <a:prstGeom prst="rect">
                <a:avLst/>
              </a:prstGeom>
              <a:solidFill>
                <a:srgbClr val="8BB2B7">
                  <a:alpha val="5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65CBF9"/>
                  </a:solidFill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90321EF-025F-A241-92DB-1B5721115A3A}"/>
                </a:ext>
              </a:extLst>
            </p:cNvPr>
            <p:cNvSpPr txBox="1"/>
            <p:nvPr/>
          </p:nvSpPr>
          <p:spPr>
            <a:xfrm>
              <a:off x="354843" y="491320"/>
              <a:ext cx="285238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>
                  <a:solidFill>
                    <a:srgbClr val="8BB2B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EARTH SYSTEM</a:t>
              </a:r>
            </a:p>
            <a:p>
              <a:r>
                <a:rPr lang="en-US" sz="2500" b="1" dirty="0">
                  <a:solidFill>
                    <a:srgbClr val="8BB2B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OBSERVATORY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00DDD847-FC55-F941-8DA6-1BB2532625D7}"/>
              </a:ext>
            </a:extLst>
          </p:cNvPr>
          <p:cNvSpPr txBox="1"/>
          <p:nvPr/>
        </p:nvSpPr>
        <p:spPr>
          <a:xfrm>
            <a:off x="9557657" y="1436914"/>
            <a:ext cx="2242159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920"/>
              </a:lnSpc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Water and Energy in 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the Atmosphere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4B7108-4FC6-CB40-99E2-E30D8A46EF36}"/>
              </a:ext>
            </a:extLst>
          </p:cNvPr>
          <p:cNvSpPr txBox="1"/>
          <p:nvPr/>
        </p:nvSpPr>
        <p:spPr>
          <a:xfrm>
            <a:off x="9568543" y="3519174"/>
            <a:ext cx="2242159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920"/>
              </a:lnSpc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Particles in the</a:t>
            </a:r>
          </a:p>
          <a:p>
            <a:pPr algn="r">
              <a:lnSpc>
                <a:spcPts val="1920"/>
              </a:lnSpc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Atmosphere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0DD2884-3816-DC45-9961-1D510C9C7483}"/>
              </a:ext>
            </a:extLst>
          </p:cNvPr>
          <p:cNvSpPr txBox="1"/>
          <p:nvPr/>
        </p:nvSpPr>
        <p:spPr>
          <a:xfrm>
            <a:off x="9568543" y="5780315"/>
            <a:ext cx="2242159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920"/>
              </a:lnSpc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Large-scale Mass</a:t>
            </a:r>
          </a:p>
          <a:p>
            <a:pPr algn="r">
              <a:lnSpc>
                <a:spcPts val="1920"/>
              </a:lnSpc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Redistribution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73A4DEC-8459-1E4C-B38A-7BC62587C89F}"/>
              </a:ext>
            </a:extLst>
          </p:cNvPr>
          <p:cNvSpPr txBox="1"/>
          <p:nvPr/>
        </p:nvSpPr>
        <p:spPr>
          <a:xfrm>
            <a:off x="9122228" y="3007542"/>
            <a:ext cx="272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rgbClr val="B45F6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AEROSOLS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89781B7-7C27-CF4B-81CE-39D7048388A2}"/>
              </a:ext>
            </a:extLst>
          </p:cNvPr>
          <p:cNvSpPr txBox="1"/>
          <p:nvPr/>
        </p:nvSpPr>
        <p:spPr>
          <a:xfrm>
            <a:off x="9100457" y="609600"/>
            <a:ext cx="2721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>
                <a:solidFill>
                  <a:srgbClr val="37ADD2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CLOUDS, CONVECTION</a:t>
            </a:r>
          </a:p>
          <a:p>
            <a:pPr algn="r"/>
            <a:r>
              <a:rPr lang="en-US" sz="2000" b="1">
                <a:solidFill>
                  <a:srgbClr val="37ADD2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AND PRECIPITATION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FBB049B-820B-4240-97EF-FBE77AACFE4E}"/>
              </a:ext>
            </a:extLst>
          </p:cNvPr>
          <p:cNvSpPr txBox="1"/>
          <p:nvPr/>
        </p:nvSpPr>
        <p:spPr>
          <a:xfrm>
            <a:off x="9111343" y="5301343"/>
            <a:ext cx="2721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>
                <a:solidFill>
                  <a:srgbClr val="CA7F3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MASS CHANGE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45EFAD7-0BEE-3245-B2BA-45EDDCAD204D}"/>
              </a:ext>
            </a:extLst>
          </p:cNvPr>
          <p:cNvSpPr txBox="1"/>
          <p:nvPr/>
        </p:nvSpPr>
        <p:spPr>
          <a:xfrm>
            <a:off x="359228" y="1981200"/>
            <a:ext cx="2721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18A565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SURFACE BIOLOGY</a:t>
            </a:r>
          </a:p>
          <a:p>
            <a:r>
              <a:rPr lang="en-US" sz="2000" b="1" dirty="0">
                <a:solidFill>
                  <a:srgbClr val="18A565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AND GEOLOGY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A7B7021-480E-B44B-BBFE-37C714739E0B}"/>
              </a:ext>
            </a:extLst>
          </p:cNvPr>
          <p:cNvSpPr txBox="1"/>
          <p:nvPr/>
        </p:nvSpPr>
        <p:spPr>
          <a:xfrm>
            <a:off x="370114" y="4953001"/>
            <a:ext cx="2917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C6B96E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SURFACE DEFORMATION</a:t>
            </a:r>
          </a:p>
          <a:p>
            <a:r>
              <a:rPr lang="en-US" sz="2000" b="1">
                <a:solidFill>
                  <a:srgbClr val="C6B96E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AND CHANGE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ED30F36-D7D6-B748-A956-554378A8A8D1}"/>
              </a:ext>
            </a:extLst>
          </p:cNvPr>
          <p:cNvSpPr txBox="1"/>
          <p:nvPr/>
        </p:nvSpPr>
        <p:spPr>
          <a:xfrm>
            <a:off x="359229" y="2775856"/>
            <a:ext cx="2242159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20"/>
              </a:lnSpc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Earth Surface &amp; Ecosystems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E59F291-6891-EF42-BAE7-C5DF7168327D}"/>
              </a:ext>
            </a:extLst>
          </p:cNvPr>
          <p:cNvSpPr txBox="1"/>
          <p:nvPr/>
        </p:nvSpPr>
        <p:spPr>
          <a:xfrm>
            <a:off x="381000" y="5780315"/>
            <a:ext cx="2242159" cy="335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20"/>
              </a:lnSpc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Earth Surface Dynamics</a:t>
            </a:r>
          </a:p>
        </p:txBody>
      </p:sp>
    </p:spTree>
    <p:extLst>
      <p:ext uri="{BB962C8B-B14F-4D97-AF65-F5344CB8AC3E}">
        <p14:creationId xmlns:p14="http://schemas.microsoft.com/office/powerpoint/2010/main" val="255668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578745-823F-CE4F-A2D5-960F45750AE4}"/>
              </a:ext>
            </a:extLst>
          </p:cNvPr>
          <p:cNvSpPr txBox="1"/>
          <p:nvPr/>
        </p:nvSpPr>
        <p:spPr>
          <a:xfrm>
            <a:off x="6550638" y="2879336"/>
            <a:ext cx="1848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Sentinel 1 (SAR C)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461A93-BC51-5646-8B62-841166F1B915}"/>
              </a:ext>
            </a:extLst>
          </p:cNvPr>
          <p:cNvSpPr txBox="1"/>
          <p:nvPr/>
        </p:nvSpPr>
        <p:spPr>
          <a:xfrm>
            <a:off x="457200" y="318052"/>
            <a:ext cx="1072505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Applying Spaceborne Assets to Pipeline Leaks:</a:t>
            </a:r>
          </a:p>
          <a:p>
            <a:r>
              <a:rPr lang="en-US" sz="4400" i="1" dirty="0"/>
              <a:t>Offshore detection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778ED2-6FC0-8F4E-BBBE-815EAB311D31}"/>
              </a:ext>
            </a:extLst>
          </p:cNvPr>
          <p:cNvSpPr txBox="1"/>
          <p:nvPr/>
        </p:nvSpPr>
        <p:spPr>
          <a:xfrm>
            <a:off x="270610" y="1771340"/>
            <a:ext cx="113163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Offshore oil spill detection is fairly mature using synthetic aperture radar (SAR)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Dark patches versus speckled background – enable classification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Numerous false positives w ice and natural features (kelp, cloud shadow, pollen, plankton etc.)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468A31-ACAF-454D-ACFD-38635D12A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204" y="3243390"/>
            <a:ext cx="5699283" cy="320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64F7F2-AF80-B948-A249-CF7D056C40EA}"/>
              </a:ext>
            </a:extLst>
          </p:cNvPr>
          <p:cNvSpPr txBox="1"/>
          <p:nvPr/>
        </p:nvSpPr>
        <p:spPr>
          <a:xfrm>
            <a:off x="2014537" y="6449237"/>
            <a:ext cx="4171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AP Video; https://fox8.com/news/watch-video-shows-massive-underwater-fire-in-gulf-of-mexico-after-pipeline-ruptures/</a:t>
            </a:r>
          </a:p>
        </p:txBody>
      </p:sp>
      <p:pic>
        <p:nvPicPr>
          <p:cNvPr id="1028" name="Picture 4" descr="Fig 2">
            <a:extLst>
              <a:ext uri="{FF2B5EF4-FFF2-40B4-BE49-F238E27FC236}">
                <a16:creationId xmlns:a16="http://schemas.microsoft.com/office/drawing/2014/main" id="{9F8C7C26-82F6-C64E-96FB-4D4681E18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0637" y="3224209"/>
            <a:ext cx="5317857" cy="325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D7B8F9-B29D-D045-80C5-879AB2EDB8A2}"/>
              </a:ext>
            </a:extLst>
          </p:cNvPr>
          <p:cNvSpPr txBox="1"/>
          <p:nvPr/>
        </p:nvSpPr>
        <p:spPr>
          <a:xfrm>
            <a:off x="10136990" y="6481396"/>
            <a:ext cx="1597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Chaturvedi et al., 2020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6750F2-D22C-0A44-A3F8-9C1E73A2E10B}"/>
              </a:ext>
            </a:extLst>
          </p:cNvPr>
          <p:cNvSpPr txBox="1"/>
          <p:nvPr/>
        </p:nvSpPr>
        <p:spPr>
          <a:xfrm>
            <a:off x="457200" y="2929065"/>
            <a:ext cx="2650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Gulf of Mexico ‘eye of fire’</a:t>
            </a:r>
          </a:p>
        </p:txBody>
      </p:sp>
    </p:spTree>
    <p:extLst>
      <p:ext uri="{BB962C8B-B14F-4D97-AF65-F5344CB8AC3E}">
        <p14:creationId xmlns:p14="http://schemas.microsoft.com/office/powerpoint/2010/main" val="2389680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p">
            <a:extLst>
              <a:ext uri="{FF2B5EF4-FFF2-40B4-BE49-F238E27FC236}">
                <a16:creationId xmlns:a16="http://schemas.microsoft.com/office/drawing/2014/main" id="{2A0F28F7-7ECA-2945-ABF5-1DF42A4D16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51413" y="953110"/>
            <a:ext cx="4683387" cy="287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F09878-8F67-C64E-922A-0994416D4751}"/>
              </a:ext>
            </a:extLst>
          </p:cNvPr>
          <p:cNvSpPr txBox="1"/>
          <p:nvPr/>
        </p:nvSpPr>
        <p:spPr>
          <a:xfrm>
            <a:off x="457200" y="318052"/>
            <a:ext cx="1072505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Applying Spaceborne Assets to Pipeline Leaks:</a:t>
            </a:r>
          </a:p>
          <a:p>
            <a:r>
              <a:rPr lang="en-US" sz="4400" i="1" dirty="0"/>
              <a:t>Onshore detection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7B9B21B-3312-0847-9C23-B4DC0C58B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78923"/>
            <a:ext cx="5807122" cy="47425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b="1" i="1" u="sng" dirty="0"/>
              <a:t>The challenge:</a:t>
            </a:r>
          </a:p>
          <a:p>
            <a:r>
              <a:rPr lang="en-US" sz="2200" dirty="0"/>
              <a:t>Massive infrastructure &gt; 500,000 miles</a:t>
            </a:r>
          </a:p>
          <a:p>
            <a:r>
              <a:rPr lang="en-US" sz="2200" dirty="0"/>
              <a:t>Leaky, since 2002: +7000 liquid leaks (+2000 gas)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b="1" i="1" u="sng" dirty="0"/>
              <a:t>Observing requirements: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Sensitivity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/>
              <a:t>Spectral features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/>
              <a:t>Spatial resolution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Wall-to-wall coverage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Frequent revisit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/>
              <a:t>Tasking/pointing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/>
              <a:t>Cloud/smoke/snow avoidance or removal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Mature detection algorithms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800" dirty="0"/>
              <a:t>Incl. flow quantification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Low latency / delivery 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9CB2D7-93EA-1048-BE0B-34BAFD154280}"/>
              </a:ext>
            </a:extLst>
          </p:cNvPr>
          <p:cNvSpPr txBox="1"/>
          <p:nvPr/>
        </p:nvSpPr>
        <p:spPr>
          <a:xfrm>
            <a:off x="10871779" y="3514319"/>
            <a:ext cx="1105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GAO &amp; USDOT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8639AC-09BC-6144-AD4C-436B5A745A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6496" y="3849837"/>
            <a:ext cx="5390970" cy="287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32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F09878-8F67-C64E-922A-0994416D4751}"/>
              </a:ext>
            </a:extLst>
          </p:cNvPr>
          <p:cNvSpPr txBox="1"/>
          <p:nvPr/>
        </p:nvSpPr>
        <p:spPr>
          <a:xfrm>
            <a:off x="457200" y="318052"/>
            <a:ext cx="1072505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Applying Spaceborne Assets to Pipeline Leaks:</a:t>
            </a:r>
          </a:p>
          <a:p>
            <a:r>
              <a:rPr lang="en-US" sz="4400" i="1" dirty="0"/>
              <a:t>Onshore gas detection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2B475B-521C-104D-B638-0CEDC5D79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3772" y="3345692"/>
            <a:ext cx="5691028" cy="31438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A661EF-001F-5043-A396-AE2376A72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065" y="5160514"/>
            <a:ext cx="2066600" cy="16867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5133B1-FA83-F840-A1AC-99A0D312CC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716" y="3225914"/>
            <a:ext cx="4428699" cy="19185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DF9BB40-D066-1B4B-A8F8-1DC652CFA64A}"/>
              </a:ext>
            </a:extLst>
          </p:cNvPr>
          <p:cNvSpPr txBox="1"/>
          <p:nvPr/>
        </p:nvSpPr>
        <p:spPr>
          <a:xfrm>
            <a:off x="10548178" y="6609305"/>
            <a:ext cx="14768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Cusworth et al. 2021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FDB23E-5E8D-734E-95E1-8350BA9FC528}"/>
              </a:ext>
            </a:extLst>
          </p:cNvPr>
          <p:cNvSpPr txBox="1"/>
          <p:nvPr/>
        </p:nvSpPr>
        <p:spPr>
          <a:xfrm>
            <a:off x="287162" y="1779364"/>
            <a:ext cx="110651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Strong spectral absorption features in SWIR by CH</a:t>
            </a:r>
            <a:r>
              <a:rPr lang="en-US" sz="2200" baseline="-25000" dirty="0"/>
              <a:t>4</a:t>
            </a:r>
            <a:r>
              <a:rPr lang="en-US" sz="2200" dirty="0"/>
              <a:t> and CO</a:t>
            </a:r>
            <a:r>
              <a:rPr lang="en-US" sz="2200" baseline="-25000" dirty="0"/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Detection of gas blowouts and leaks (CH</a:t>
            </a:r>
            <a:r>
              <a:rPr lang="en-US" sz="2200" baseline="-25000" dirty="0"/>
              <a:t>4</a:t>
            </a:r>
            <a:r>
              <a:rPr lang="en-US" sz="2200" dirty="0"/>
              <a:t> and CO</a:t>
            </a:r>
            <a:r>
              <a:rPr lang="en-US" sz="2200" baseline="-25000" dirty="0"/>
              <a:t>2</a:t>
            </a:r>
            <a:r>
              <a:rPr lang="en-US" sz="2200" dirty="0"/>
              <a:t>) has advanced rapidly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Multiple national (JAXA, ESA, NASA) &amp; commercial satellites (</a:t>
            </a:r>
            <a:r>
              <a:rPr lang="en-US" sz="2200" dirty="0" err="1"/>
              <a:t>GHGSat</a:t>
            </a:r>
            <a:r>
              <a:rPr lang="en-US" sz="2200" dirty="0"/>
              <a:t>) used for GHG retrievals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Estimate of fluxes possible using mass balance approach</a:t>
            </a:r>
          </a:p>
        </p:txBody>
      </p:sp>
    </p:spTree>
    <p:extLst>
      <p:ext uri="{BB962C8B-B14F-4D97-AF65-F5344CB8AC3E}">
        <p14:creationId xmlns:p14="http://schemas.microsoft.com/office/powerpoint/2010/main" val="1426948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558D32F-9F5C-0D40-8BEE-C04376CC9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931" y="1920183"/>
            <a:ext cx="649642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Direct detection: </a:t>
            </a:r>
          </a:p>
          <a:p>
            <a:r>
              <a:rPr lang="en-US" dirty="0"/>
              <a:t>Hydrocarbon contamination in soil shows strong spectral features at 1720-1760 nm and ~2300 nm (e.g., </a:t>
            </a:r>
            <a:r>
              <a:rPr lang="en-US" dirty="0" err="1"/>
              <a:t>Achard</a:t>
            </a:r>
            <a:r>
              <a:rPr lang="en-US" dirty="0"/>
              <a:t> et al., 2021)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Indirect detection:</a:t>
            </a:r>
          </a:p>
          <a:p>
            <a:r>
              <a:rPr lang="en-US" dirty="0"/>
              <a:t>Vegetation health, or greenness, is reduced with hydrocarbon exposure (</a:t>
            </a:r>
            <a:r>
              <a:rPr lang="en-US" dirty="0" err="1"/>
              <a:t>Adamu</a:t>
            </a:r>
            <a:r>
              <a:rPr lang="en-US" dirty="0"/>
              <a:t> et al., 2018)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C4470A-E688-D84F-A789-00476F9918EE}"/>
              </a:ext>
            </a:extLst>
          </p:cNvPr>
          <p:cNvSpPr txBox="1"/>
          <p:nvPr/>
        </p:nvSpPr>
        <p:spPr>
          <a:xfrm>
            <a:off x="377687" y="0"/>
            <a:ext cx="1072505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Applying Spaceborne Assets to Pipeline Leaks:</a:t>
            </a:r>
          </a:p>
          <a:p>
            <a:r>
              <a:rPr lang="en-US" sz="4400" dirty="0"/>
              <a:t>1. Sensitivity – spectral features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37B19C5-AA07-2F48-B074-F6BF78D28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358" y="1355129"/>
            <a:ext cx="5022376" cy="263388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E0AC204-86BA-F343-AE4D-2781E99F085C}"/>
              </a:ext>
            </a:extLst>
          </p:cNvPr>
          <p:cNvSpPr txBox="1"/>
          <p:nvPr/>
        </p:nvSpPr>
        <p:spPr>
          <a:xfrm>
            <a:off x="10534581" y="3681526"/>
            <a:ext cx="14481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Andreoli</a:t>
            </a:r>
            <a:r>
              <a:rPr lang="en-US" sz="1200" dirty="0"/>
              <a:t> et al., 2007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097401-80BE-C947-BDC6-4444143CD9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1748" y="4046431"/>
            <a:ext cx="4755625" cy="263388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C9BC939-4CC1-B745-8D61-C7C4A711D836}"/>
              </a:ext>
            </a:extLst>
          </p:cNvPr>
          <p:cNvSpPr txBox="1"/>
          <p:nvPr/>
        </p:nvSpPr>
        <p:spPr>
          <a:xfrm>
            <a:off x="10723661" y="6640177"/>
            <a:ext cx="13652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Adamu</a:t>
            </a:r>
            <a:r>
              <a:rPr lang="en-US" sz="1200" dirty="0"/>
              <a:t> et al., 2018</a:t>
            </a:r>
          </a:p>
        </p:txBody>
      </p:sp>
    </p:spTree>
    <p:extLst>
      <p:ext uri="{BB962C8B-B14F-4D97-AF65-F5344CB8AC3E}">
        <p14:creationId xmlns:p14="http://schemas.microsoft.com/office/powerpoint/2010/main" val="2369316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F09878-8F67-C64E-922A-0994416D4751}"/>
              </a:ext>
            </a:extLst>
          </p:cNvPr>
          <p:cNvSpPr txBox="1"/>
          <p:nvPr/>
        </p:nvSpPr>
        <p:spPr>
          <a:xfrm>
            <a:off x="457200" y="318052"/>
            <a:ext cx="1057437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Applying Spaceborne Assets to Pipeline Leaks</a:t>
            </a:r>
          </a:p>
          <a:p>
            <a:r>
              <a:rPr lang="en-US" sz="4400" dirty="0"/>
              <a:t>1.  Sensitivity: spatial resolution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1635CA-A4E6-0648-9506-23A9C5A37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49425"/>
            <a:ext cx="6657474" cy="4743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04F8E6-BEB1-994A-921E-9ADBD22B7CEA}"/>
              </a:ext>
            </a:extLst>
          </p:cNvPr>
          <p:cNvSpPr txBox="1"/>
          <p:nvPr/>
        </p:nvSpPr>
        <p:spPr>
          <a:xfrm>
            <a:off x="5135859" y="6172671"/>
            <a:ext cx="2462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Yokoya</a:t>
            </a:r>
            <a:r>
              <a:rPr lang="en-US" dirty="0"/>
              <a:t> et a., 2017 (IEEE)</a:t>
            </a:r>
          </a:p>
        </p:txBody>
      </p:sp>
      <p:pic>
        <p:nvPicPr>
          <p:cNvPr id="9" name="Picture 2" descr="Hyperspectral Earth observation instrument DESIS sets off for the ISS - DLR  Portal">
            <a:extLst>
              <a:ext uri="{FF2B5EF4-FFF2-40B4-BE49-F238E27FC236}">
                <a16:creationId xmlns:a16="http://schemas.microsoft.com/office/drawing/2014/main" id="{CE9E7C93-E81C-1647-9B56-0A9596DF1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0864" y="1690688"/>
            <a:ext cx="4251158" cy="239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ASI | Agenzia Spaziale Italiana">
            <a:extLst>
              <a:ext uri="{FF2B5EF4-FFF2-40B4-BE49-F238E27FC236}">
                <a16:creationId xmlns:a16="http://schemas.microsoft.com/office/drawing/2014/main" id="{37CA34F3-F2C2-6D43-B5D2-C36201BB1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0864" y="4363277"/>
            <a:ext cx="3149641" cy="2101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C04A5CF-2FF3-4045-A8FD-8F7F1101A0A1}"/>
              </a:ext>
            </a:extLst>
          </p:cNvPr>
          <p:cNvSpPr/>
          <p:nvPr/>
        </p:nvSpPr>
        <p:spPr>
          <a:xfrm>
            <a:off x="7619876" y="4026020"/>
            <a:ext cx="4251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https://</a:t>
            </a:r>
            <a:r>
              <a:rPr lang="en-US" sz="900" dirty="0" err="1"/>
              <a:t>www.dlr.de</a:t>
            </a:r>
            <a:r>
              <a:rPr lang="en-US" sz="900" dirty="0"/>
              <a:t>/content/</a:t>
            </a:r>
            <a:r>
              <a:rPr lang="en-US" sz="900" dirty="0" err="1"/>
              <a:t>en</a:t>
            </a:r>
            <a:r>
              <a:rPr lang="en-US" sz="900" dirty="0"/>
              <a:t>/images/2018/2/desis-hyperspectral-earth-observation-instrument-on-the-iss_30167.html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1DC781-40CB-6F42-A7CD-BAB02C6890DD}"/>
              </a:ext>
            </a:extLst>
          </p:cNvPr>
          <p:cNvSpPr/>
          <p:nvPr/>
        </p:nvSpPr>
        <p:spPr>
          <a:xfrm>
            <a:off x="7619876" y="6421125"/>
            <a:ext cx="229421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/>
              <a:t>https://</a:t>
            </a:r>
            <a:r>
              <a:rPr lang="en-US" sz="900" dirty="0" err="1"/>
              <a:t>www.asi.it</a:t>
            </a:r>
            <a:r>
              <a:rPr lang="en-US" sz="900" dirty="0"/>
              <a:t>/</a:t>
            </a:r>
            <a:r>
              <a:rPr lang="en-US" sz="900" dirty="0" err="1"/>
              <a:t>en</a:t>
            </a:r>
            <a:r>
              <a:rPr lang="en-US" sz="900" dirty="0"/>
              <a:t>/earth-science/</a:t>
            </a:r>
            <a:r>
              <a:rPr lang="en-US" sz="900" dirty="0" err="1"/>
              <a:t>prisma</a:t>
            </a:r>
            <a:r>
              <a:rPr lang="en-US" sz="9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5481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F09878-8F67-C64E-922A-0994416D4751}"/>
              </a:ext>
            </a:extLst>
          </p:cNvPr>
          <p:cNvSpPr txBox="1"/>
          <p:nvPr/>
        </p:nvSpPr>
        <p:spPr>
          <a:xfrm>
            <a:off x="457200" y="318052"/>
            <a:ext cx="1057437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Applying Spaceborne Assets to Pipeline Leaks</a:t>
            </a:r>
          </a:p>
          <a:p>
            <a:r>
              <a:rPr lang="en-US" sz="4400" dirty="0"/>
              <a:t>2.  Wall to wall coverage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D5DC44E-F892-0849-88D7-6584BDA8E6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6777" y="1661375"/>
            <a:ext cx="9238445" cy="51966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9B5A15-9140-E24C-844F-28BE9E3FF43A}"/>
              </a:ext>
            </a:extLst>
          </p:cNvPr>
          <p:cNvSpPr txBox="1"/>
          <p:nvPr/>
        </p:nvSpPr>
        <p:spPr>
          <a:xfrm>
            <a:off x="10889673" y="6550429"/>
            <a:ext cx="1136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NASA ARC</a:t>
            </a:r>
          </a:p>
        </p:txBody>
      </p:sp>
    </p:spTree>
    <p:extLst>
      <p:ext uri="{BB962C8B-B14F-4D97-AF65-F5344CB8AC3E}">
        <p14:creationId xmlns:p14="http://schemas.microsoft.com/office/powerpoint/2010/main" val="1176403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F09878-8F67-C64E-922A-0994416D4751}"/>
              </a:ext>
            </a:extLst>
          </p:cNvPr>
          <p:cNvSpPr txBox="1"/>
          <p:nvPr/>
        </p:nvSpPr>
        <p:spPr>
          <a:xfrm>
            <a:off x="457200" y="318052"/>
            <a:ext cx="1057437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Applying Spaceborne Assets to Pipeline Leaks</a:t>
            </a:r>
          </a:p>
          <a:p>
            <a:r>
              <a:rPr lang="en-US" sz="4400" dirty="0"/>
              <a:t>3.  Frequent revisit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6DDC45-A96F-8841-B20B-1EF98037D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7" y="2408478"/>
            <a:ext cx="6774713" cy="33738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3BBFE7-788C-3845-9870-12EDF04CDB1A}"/>
              </a:ext>
            </a:extLst>
          </p:cNvPr>
          <p:cNvSpPr txBox="1"/>
          <p:nvPr/>
        </p:nvSpPr>
        <p:spPr>
          <a:xfrm>
            <a:off x="4943804" y="5955456"/>
            <a:ext cx="1432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 et al., 2020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5707AC-5EA0-8644-80D0-BB31D1266E98}"/>
              </a:ext>
            </a:extLst>
          </p:cNvPr>
          <p:cNvSpPr txBox="1"/>
          <p:nvPr/>
        </p:nvSpPr>
        <p:spPr>
          <a:xfrm>
            <a:off x="984900" y="1866030"/>
            <a:ext cx="3958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September 16, 2021 launch of Landsat 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78B605-06FC-F24E-9A1B-3623F7DB0AEE}"/>
              </a:ext>
            </a:extLst>
          </p:cNvPr>
          <p:cNvSpPr txBox="1"/>
          <p:nvPr/>
        </p:nvSpPr>
        <p:spPr>
          <a:xfrm>
            <a:off x="1148430" y="2152124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S2A+B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8C4C58-D5AB-5F4B-A54B-09A9489ED403}"/>
              </a:ext>
            </a:extLst>
          </p:cNvPr>
          <p:cNvSpPr txBox="1"/>
          <p:nvPr/>
        </p:nvSpPr>
        <p:spPr>
          <a:xfrm>
            <a:off x="4627852" y="2223812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L8+9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48E2D1-C9BC-D84F-BBEA-B02CCC90E026}"/>
              </a:ext>
            </a:extLst>
          </p:cNvPr>
          <p:cNvSpPr txBox="1"/>
          <p:nvPr/>
        </p:nvSpPr>
        <p:spPr>
          <a:xfrm>
            <a:off x="832478" y="5710651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S2A+B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DD0F87-C193-FD4F-8D13-E734F89ACCAD}"/>
              </a:ext>
            </a:extLst>
          </p:cNvPr>
          <p:cNvSpPr txBox="1"/>
          <p:nvPr/>
        </p:nvSpPr>
        <p:spPr>
          <a:xfrm>
            <a:off x="1613461" y="5704873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L8+9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76EDE0-C317-B84A-9BBF-6789477AB4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0200" y="2448499"/>
            <a:ext cx="5077330" cy="337386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DC69386-0407-BB4F-A370-18E658CDA6C2}"/>
              </a:ext>
            </a:extLst>
          </p:cNvPr>
          <p:cNvSpPr txBox="1"/>
          <p:nvPr/>
        </p:nvSpPr>
        <p:spPr>
          <a:xfrm>
            <a:off x="11012519" y="5932595"/>
            <a:ext cx="113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NASA SBG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638274-404F-4848-8693-C69D355E009A}"/>
              </a:ext>
            </a:extLst>
          </p:cNvPr>
          <p:cNvSpPr txBox="1"/>
          <p:nvPr/>
        </p:nvSpPr>
        <p:spPr>
          <a:xfrm>
            <a:off x="6932246" y="1962711"/>
            <a:ext cx="4087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5-day hyperspectral revisit (by late 2020s)</a:t>
            </a:r>
          </a:p>
        </p:txBody>
      </p:sp>
    </p:spTree>
    <p:extLst>
      <p:ext uri="{BB962C8B-B14F-4D97-AF65-F5344CB8AC3E}">
        <p14:creationId xmlns:p14="http://schemas.microsoft.com/office/powerpoint/2010/main" val="3669754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558D32F-9F5C-0D40-8BEE-C04376CC9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687" y="2114137"/>
            <a:ext cx="6049617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Approaches (using optical data)</a:t>
            </a:r>
          </a:p>
          <a:p>
            <a:r>
              <a:rPr lang="en-US" dirty="0"/>
              <a:t>Spectral indices, spectral matching, spectral unmixing, vegetation health, </a:t>
            </a:r>
            <a:r>
              <a:rPr lang="en-US" dirty="0" err="1"/>
              <a:t>cloud+smoke</a:t>
            </a:r>
            <a:r>
              <a:rPr lang="en-US" dirty="0"/>
              <a:t> removal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Issues</a:t>
            </a:r>
          </a:p>
          <a:p>
            <a:r>
              <a:rPr lang="en-US" dirty="0"/>
              <a:t>False positives from vegetation and soil (wet), or shaded slopes,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Needs</a:t>
            </a:r>
          </a:p>
          <a:p>
            <a:r>
              <a:rPr lang="en-US" dirty="0"/>
              <a:t>Flow rates (rate of spread, depth)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C4470A-E688-D84F-A789-00476F9918EE}"/>
              </a:ext>
            </a:extLst>
          </p:cNvPr>
          <p:cNvSpPr txBox="1"/>
          <p:nvPr/>
        </p:nvSpPr>
        <p:spPr>
          <a:xfrm>
            <a:off x="377687" y="0"/>
            <a:ext cx="1072505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Applying Spaceborne Assets to Pipeline Leaks:</a:t>
            </a:r>
          </a:p>
          <a:p>
            <a:r>
              <a:rPr lang="en-US" sz="4400" dirty="0"/>
              <a:t>4. Detectability and classification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AED60C-D08B-4548-A0B4-C8D348FAA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026" y="2114137"/>
            <a:ext cx="5672308" cy="39686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728EDB-638B-D242-9CAC-D2A0A8A501B9}"/>
              </a:ext>
            </a:extLst>
          </p:cNvPr>
          <p:cNvSpPr txBox="1"/>
          <p:nvPr/>
        </p:nvSpPr>
        <p:spPr>
          <a:xfrm>
            <a:off x="10416209" y="6387548"/>
            <a:ext cx="13989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Dubucq</a:t>
            </a:r>
            <a:r>
              <a:rPr lang="en-US" sz="1200" dirty="0"/>
              <a:t> et al., 2019</a:t>
            </a:r>
          </a:p>
        </p:txBody>
      </p:sp>
    </p:spTree>
    <p:extLst>
      <p:ext uri="{BB962C8B-B14F-4D97-AF65-F5344CB8AC3E}">
        <p14:creationId xmlns:p14="http://schemas.microsoft.com/office/powerpoint/2010/main" val="3511109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F09878-8F67-C64E-922A-0994416D4751}"/>
              </a:ext>
            </a:extLst>
          </p:cNvPr>
          <p:cNvSpPr txBox="1"/>
          <p:nvPr/>
        </p:nvSpPr>
        <p:spPr>
          <a:xfrm>
            <a:off x="457200" y="318052"/>
            <a:ext cx="1057437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Applying Spaceborne Assets to Pipeline Leaks</a:t>
            </a:r>
          </a:p>
          <a:p>
            <a:r>
              <a:rPr lang="en-US" sz="4400" dirty="0"/>
              <a:t>5.  Data latency</a:t>
            </a:r>
          </a:p>
        </p:txBody>
      </p:sp>
      <p:pic>
        <p:nvPicPr>
          <p:cNvPr id="2050" name="Picture 2" descr="Near Earth Network (NEN) Map">
            <a:extLst>
              <a:ext uri="{FF2B5EF4-FFF2-40B4-BE49-F238E27FC236}">
                <a16:creationId xmlns:a16="http://schemas.microsoft.com/office/drawing/2014/main" id="{79A9BEFB-2350-B24A-9C11-0698AA187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187" y="2659933"/>
            <a:ext cx="5856051" cy="310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BF0F770-9230-D54A-A65A-17CAD5B3B7A2}"/>
              </a:ext>
            </a:extLst>
          </p:cNvPr>
          <p:cNvSpPr/>
          <p:nvPr/>
        </p:nvSpPr>
        <p:spPr>
          <a:xfrm>
            <a:off x="1562910" y="5764861"/>
            <a:ext cx="45330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www.nasa.gov</a:t>
            </a:r>
            <a:r>
              <a:rPr lang="en-US" sz="1200" dirty="0"/>
              <a:t>/directorates/</a:t>
            </a:r>
            <a:r>
              <a:rPr lang="en-US" sz="1200" dirty="0" err="1"/>
              <a:t>heo</a:t>
            </a:r>
            <a:r>
              <a:rPr lang="en-US" sz="1200" dirty="0"/>
              <a:t>/scan/services/networks/</a:t>
            </a:r>
            <a:r>
              <a:rPr lang="en-US" sz="1200" dirty="0" err="1"/>
              <a:t>nen</a:t>
            </a:r>
            <a:endParaRPr 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B18859-4320-1047-B319-50F5B1592CDB}"/>
              </a:ext>
            </a:extLst>
          </p:cNvPr>
          <p:cNvSpPr txBox="1"/>
          <p:nvPr/>
        </p:nvSpPr>
        <p:spPr>
          <a:xfrm>
            <a:off x="136187" y="2027601"/>
            <a:ext cx="5820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Near Earth Network &amp; expanding downlink option (Ka band)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090501-3FA3-1348-9FA0-51B0F2E27DEE}"/>
              </a:ext>
            </a:extLst>
          </p:cNvPr>
          <p:cNvSpPr txBox="1"/>
          <p:nvPr/>
        </p:nvSpPr>
        <p:spPr>
          <a:xfrm>
            <a:off x="7242820" y="2027601"/>
            <a:ext cx="254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“Application Ready” data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ED7B25D-D27D-714D-A5A3-D982F97878D2}"/>
              </a:ext>
            </a:extLst>
          </p:cNvPr>
          <p:cNvSpPr/>
          <p:nvPr/>
        </p:nvSpPr>
        <p:spPr>
          <a:xfrm>
            <a:off x="7416904" y="3933991"/>
            <a:ext cx="1268444" cy="9144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Onboard payload module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EE3B5A75-4D31-CA4B-8BAD-291BA3414104}"/>
              </a:ext>
            </a:extLst>
          </p:cNvPr>
          <p:cNvSpPr/>
          <p:nvPr/>
        </p:nvSpPr>
        <p:spPr>
          <a:xfrm>
            <a:off x="8812940" y="2675295"/>
            <a:ext cx="1268443" cy="9144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Satellite retrievals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17211465-3CCD-5049-9E57-F5559271624C}"/>
              </a:ext>
            </a:extLst>
          </p:cNvPr>
          <p:cNvSpPr/>
          <p:nvPr/>
        </p:nvSpPr>
        <p:spPr>
          <a:xfrm>
            <a:off x="10290985" y="3933991"/>
            <a:ext cx="1177707" cy="9144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Science data system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89EBF59B-8463-774D-8818-31E6EA35DA3D}"/>
              </a:ext>
            </a:extLst>
          </p:cNvPr>
          <p:cNvSpPr/>
          <p:nvPr/>
        </p:nvSpPr>
        <p:spPr>
          <a:xfrm>
            <a:off x="8708138" y="5300420"/>
            <a:ext cx="1478046" cy="74144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User </a:t>
            </a:r>
          </a:p>
          <a:p>
            <a:pPr algn="ctr"/>
            <a:r>
              <a:rPr lang="en-US" dirty="0"/>
              <a:t>(&lt;24 hours)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D5316BC-4620-504A-990A-B0E8DD13484C}"/>
              </a:ext>
            </a:extLst>
          </p:cNvPr>
          <p:cNvCxnSpPr>
            <a:cxnSpLocks/>
          </p:cNvCxnSpPr>
          <p:nvPr/>
        </p:nvCxnSpPr>
        <p:spPr>
          <a:xfrm flipH="1">
            <a:off x="8514868" y="3577265"/>
            <a:ext cx="298072" cy="35672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9AA69CF-3BA4-0344-B53E-20957EC1FDFD}"/>
              </a:ext>
            </a:extLst>
          </p:cNvPr>
          <p:cNvCxnSpPr>
            <a:cxnSpLocks/>
          </p:cNvCxnSpPr>
          <p:nvPr/>
        </p:nvCxnSpPr>
        <p:spPr>
          <a:xfrm>
            <a:off x="10028376" y="3564835"/>
            <a:ext cx="351080" cy="36915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2745759-4CB7-AB41-B3C8-5A4A08FCF887}"/>
              </a:ext>
            </a:extLst>
          </p:cNvPr>
          <p:cNvCxnSpPr>
            <a:cxnSpLocks/>
          </p:cNvCxnSpPr>
          <p:nvPr/>
        </p:nvCxnSpPr>
        <p:spPr>
          <a:xfrm>
            <a:off x="8483974" y="4846486"/>
            <a:ext cx="328966" cy="45393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C12F6DB-24A3-8244-9F71-677664A30FD5}"/>
              </a:ext>
            </a:extLst>
          </p:cNvPr>
          <p:cNvCxnSpPr>
            <a:cxnSpLocks/>
          </p:cNvCxnSpPr>
          <p:nvPr/>
        </p:nvCxnSpPr>
        <p:spPr>
          <a:xfrm flipH="1">
            <a:off x="9984141" y="4766973"/>
            <a:ext cx="329987" cy="53344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1773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558D32F-9F5C-0D40-8BEE-C04376CC9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85" y="1812373"/>
            <a:ext cx="5822478" cy="4851898"/>
          </a:xfrm>
        </p:spPr>
        <p:txBody>
          <a:bodyPr>
            <a:normAutofit/>
          </a:bodyPr>
          <a:lstStyle/>
          <a:p>
            <a:r>
              <a:rPr lang="en-US" dirty="0"/>
              <a:t>Opportunities to expand onshore leak detection methods using hyperspectral instruments</a:t>
            </a:r>
          </a:p>
          <a:p>
            <a:pPr lvl="1"/>
            <a:r>
              <a:rPr lang="en-US" dirty="0"/>
              <a:t>New missions &amp; pathfinders</a:t>
            </a:r>
          </a:p>
          <a:p>
            <a:pPr lvl="2"/>
            <a:r>
              <a:rPr lang="en-US" dirty="0"/>
              <a:t>NASA SBG, ESA CHIME, ASI PRISMA, DESIS, HISUI, </a:t>
            </a:r>
          </a:p>
          <a:p>
            <a:pPr lvl="1"/>
            <a:r>
              <a:rPr lang="en-US" dirty="0"/>
              <a:t>Advances in algorithms using machine learning, deep learning, AI</a:t>
            </a:r>
          </a:p>
          <a:p>
            <a:pPr lvl="1"/>
            <a:r>
              <a:rPr lang="en-US" dirty="0"/>
              <a:t>Calibration and validation needs</a:t>
            </a:r>
          </a:p>
          <a:p>
            <a:pPr lvl="2"/>
            <a:r>
              <a:rPr lang="en-US" dirty="0"/>
              <a:t>Spectral libraries (hydrocarbon/soil mixtures, stressed vegetation indices)</a:t>
            </a:r>
          </a:p>
          <a:p>
            <a:pPr lvl="2"/>
            <a:r>
              <a:rPr lang="en-US" dirty="0"/>
              <a:t>Historical ground data needed for testing existing imagery archives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C4470A-E688-D84F-A789-00476F9918EE}"/>
              </a:ext>
            </a:extLst>
          </p:cNvPr>
          <p:cNvSpPr txBox="1"/>
          <p:nvPr/>
        </p:nvSpPr>
        <p:spPr>
          <a:xfrm>
            <a:off x="377687" y="0"/>
            <a:ext cx="1072505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Applying Spaceborne Assets to Pipeline Leaks:</a:t>
            </a:r>
          </a:p>
          <a:p>
            <a:r>
              <a:rPr lang="en-US" sz="4400" dirty="0"/>
              <a:t>Outlook and opportunity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01CC69-6880-CA45-9E4D-52A1CC4A8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739" y="4426212"/>
            <a:ext cx="4191000" cy="14605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0C476AB-D886-5E48-98B8-3BA7115029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0213" y="1993412"/>
            <a:ext cx="6426631" cy="229058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57242D5-98E5-034F-8831-A3729B16E616}"/>
              </a:ext>
            </a:extLst>
          </p:cNvPr>
          <p:cNvSpPr txBox="1"/>
          <p:nvPr/>
        </p:nvSpPr>
        <p:spPr>
          <a:xfrm>
            <a:off x="10604362" y="5886712"/>
            <a:ext cx="14481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Andreoli</a:t>
            </a:r>
            <a:r>
              <a:rPr lang="en-US" sz="1200" dirty="0"/>
              <a:t> et al., 2007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D448FF-4D9F-AA4E-A3DD-789CA7EF1224}"/>
              </a:ext>
            </a:extLst>
          </p:cNvPr>
          <p:cNvSpPr txBox="1"/>
          <p:nvPr/>
        </p:nvSpPr>
        <p:spPr>
          <a:xfrm>
            <a:off x="11102739" y="3864787"/>
            <a:ext cx="819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NASA SBG</a:t>
            </a:r>
          </a:p>
        </p:txBody>
      </p:sp>
    </p:spTree>
    <p:extLst>
      <p:ext uri="{BB962C8B-B14F-4D97-AF65-F5344CB8AC3E}">
        <p14:creationId xmlns:p14="http://schemas.microsoft.com/office/powerpoint/2010/main" val="786850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2113</TotalTime>
  <Words>695</Words>
  <Application>Microsoft Macintosh PowerPoint</Application>
  <PresentationFormat>Widescreen</PresentationFormat>
  <Paragraphs>119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Office Theme</vt:lpstr>
      <vt:lpstr>Emerging Spaceborne Technologies for Oil Spill Detection</vt:lpstr>
      <vt:lpstr>Informing climate policy with scientific monitoring from space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Poulter, Benjamin (GSFC-6180)</dc:creator>
  <cp:lastModifiedBy>Poulter, Benjamin (GSFC-6180)</cp:lastModifiedBy>
  <cp:revision>60</cp:revision>
  <dcterms:created xsi:type="dcterms:W3CDTF">2021-08-03T21:12:06Z</dcterms:created>
  <dcterms:modified xsi:type="dcterms:W3CDTF">2021-08-09T16:28:23Z</dcterms:modified>
</cp:coreProperties>
</file>