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61" r:id="rId6"/>
    <p:sldId id="260" r:id="rId7"/>
    <p:sldId id="266" r:id="rId8"/>
    <p:sldId id="267" r:id="rId9"/>
    <p:sldId id="268" r:id="rId10"/>
    <p:sldId id="269" r:id="rId11"/>
    <p:sldId id="264" r:id="rId12"/>
    <p:sldId id="271" r:id="rId13"/>
    <p:sldId id="272" r:id="rId14"/>
    <p:sldId id="273" r:id="rId15"/>
    <p:sldId id="274" r:id="rId16"/>
    <p:sldId id="275" r:id="rId17"/>
    <p:sldId id="276" r:id="rId18"/>
    <p:sldId id="277" r:id="rId19"/>
    <p:sldId id="279"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8" autoAdjust="0"/>
    <p:restoredTop sz="94660"/>
  </p:normalViewPr>
  <p:slideViewPr>
    <p:cSldViewPr snapToGrid="0">
      <p:cViewPr varScale="1">
        <p:scale>
          <a:sx n="72" d="100"/>
          <a:sy n="72" d="100"/>
        </p:scale>
        <p:origin x="5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B3621D-D2F0-4B3C-8493-DDA7477B1D28}" type="datetimeFigureOut">
              <a:rPr lang="en-US" smtClean="0"/>
              <a:t>9/7/2021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5353AE-0527-424D-89E4-AC55C880A7D9}" type="slidenum">
              <a:rPr lang="en-US" smtClean="0"/>
              <a:t>‹#›</a:t>
            </a:fld>
            <a:endParaRPr lang="en-US"/>
          </a:p>
        </p:txBody>
      </p:sp>
    </p:spTree>
    <p:extLst>
      <p:ext uri="{BB962C8B-B14F-4D97-AF65-F5344CB8AC3E}">
        <p14:creationId xmlns:p14="http://schemas.microsoft.com/office/powerpoint/2010/main" val="182441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54D0-AF01-491F-998D-606BEA9CD6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19E7B9F-D42D-4EB5-99D2-10EE54F489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6136A5-F22A-4CAF-AEF3-A7510F109809}"/>
              </a:ext>
            </a:extLst>
          </p:cNvPr>
          <p:cNvSpPr>
            <a:spLocks noGrp="1"/>
          </p:cNvSpPr>
          <p:nvPr>
            <p:ph type="dt" sz="half" idx="10"/>
          </p:nvPr>
        </p:nvSpPr>
        <p:spPr/>
        <p:txBody>
          <a:bodyPr/>
          <a:lstStyle/>
          <a:p>
            <a:fld id="{EFE90B29-06E4-475C-BC81-BE0949912C12}" type="datetime1">
              <a:rPr lang="en-US" smtClean="0"/>
              <a:t>9/7/2021</a:t>
            </a:fld>
            <a:endParaRPr lang="en-US" dirty="0"/>
          </a:p>
        </p:txBody>
      </p:sp>
      <p:sp>
        <p:nvSpPr>
          <p:cNvPr id="5" name="Footer Placeholder 4">
            <a:extLst>
              <a:ext uri="{FF2B5EF4-FFF2-40B4-BE49-F238E27FC236}">
                <a16:creationId xmlns:a16="http://schemas.microsoft.com/office/drawing/2014/main" id="{782A777D-D1AF-4E60-B04D-7292640D6DD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BF3BF4-70A6-4BE4-8762-93031FC83E68}"/>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1990167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D063-37AF-4372-9E25-F8F6B1A89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6D078C-4782-4EF6-AC53-737E84483F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11D4F3-3F21-46FB-9DD5-BFC05E30110A}"/>
              </a:ext>
            </a:extLst>
          </p:cNvPr>
          <p:cNvSpPr>
            <a:spLocks noGrp="1"/>
          </p:cNvSpPr>
          <p:nvPr>
            <p:ph type="dt" sz="half" idx="10"/>
          </p:nvPr>
        </p:nvSpPr>
        <p:spPr/>
        <p:txBody>
          <a:bodyPr/>
          <a:lstStyle/>
          <a:p>
            <a:fld id="{136E860F-159D-4D81-A35F-93051F11B508}" type="datetime1">
              <a:rPr lang="en-US" smtClean="0"/>
              <a:t>9/7/2021</a:t>
            </a:fld>
            <a:endParaRPr lang="en-US" dirty="0"/>
          </a:p>
        </p:txBody>
      </p:sp>
      <p:sp>
        <p:nvSpPr>
          <p:cNvPr id="5" name="Footer Placeholder 4">
            <a:extLst>
              <a:ext uri="{FF2B5EF4-FFF2-40B4-BE49-F238E27FC236}">
                <a16:creationId xmlns:a16="http://schemas.microsoft.com/office/drawing/2014/main" id="{06CB2598-55ED-4196-BFCA-EC3C0EACFB0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CD5DA8-AF9F-46D1-B195-5FC967F364DE}"/>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249655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50834-8A1B-47F0-92EB-8F1F49FD1E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2D4E43-F4AE-4FC1-BD15-31AC1C620D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EE61C1-2141-42B8-BEA6-5DD409BCEF04}"/>
              </a:ext>
            </a:extLst>
          </p:cNvPr>
          <p:cNvSpPr>
            <a:spLocks noGrp="1"/>
          </p:cNvSpPr>
          <p:nvPr>
            <p:ph type="dt" sz="half" idx="10"/>
          </p:nvPr>
        </p:nvSpPr>
        <p:spPr/>
        <p:txBody>
          <a:bodyPr/>
          <a:lstStyle/>
          <a:p>
            <a:fld id="{788E89DB-9023-4135-AE70-AA9D667AD75A}" type="datetime1">
              <a:rPr lang="en-US" smtClean="0"/>
              <a:t>9/7/2021</a:t>
            </a:fld>
            <a:endParaRPr lang="en-US" dirty="0"/>
          </a:p>
        </p:txBody>
      </p:sp>
      <p:sp>
        <p:nvSpPr>
          <p:cNvPr id="5" name="Footer Placeholder 4">
            <a:extLst>
              <a:ext uri="{FF2B5EF4-FFF2-40B4-BE49-F238E27FC236}">
                <a16:creationId xmlns:a16="http://schemas.microsoft.com/office/drawing/2014/main" id="{A27FA1BA-B140-4095-8231-E417907C59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BAC0343-0BF3-4092-BC6C-5D4C49F3EEF5}"/>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88011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E634-7872-454D-964C-E97E95A1D4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EE2FE-B867-4000-ADA4-B56D0B5A2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08F46C-2C3B-4609-8A2E-665098A37B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E5A3FA-B260-4A15-9F8A-C9A1107D4BB6}"/>
              </a:ext>
            </a:extLst>
          </p:cNvPr>
          <p:cNvSpPr>
            <a:spLocks noGrp="1"/>
          </p:cNvSpPr>
          <p:nvPr>
            <p:ph type="dt" sz="half" idx="10"/>
          </p:nvPr>
        </p:nvSpPr>
        <p:spPr/>
        <p:txBody>
          <a:bodyPr/>
          <a:lstStyle/>
          <a:p>
            <a:fld id="{E1F33AA3-425A-4AED-B7F7-E85BFE537272}" type="datetime1">
              <a:rPr lang="en-US" smtClean="0"/>
              <a:t>9/7/2021</a:t>
            </a:fld>
            <a:endParaRPr lang="en-US" dirty="0"/>
          </a:p>
        </p:txBody>
      </p:sp>
      <p:sp>
        <p:nvSpPr>
          <p:cNvPr id="6" name="Footer Placeholder 5">
            <a:extLst>
              <a:ext uri="{FF2B5EF4-FFF2-40B4-BE49-F238E27FC236}">
                <a16:creationId xmlns:a16="http://schemas.microsoft.com/office/drawing/2014/main" id="{A5B4B773-1BF4-482E-92EF-8ADF9D44E9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AA51457-DB01-4D3E-872F-A606F7B7372A}"/>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292125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82BD1-DB70-42E5-88DB-17FC7968B9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5C3F17-A2A8-46C3-84E8-615EE35832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3205FE5-085B-4416-96E4-F4ACC55DD2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25E1B12-D8CE-4DDA-BD94-F591256165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52B8A4-A150-47BE-AC24-1C489C2A46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8AA634-E8BE-4AD6-B0A3-82038B8A9F5B}"/>
              </a:ext>
            </a:extLst>
          </p:cNvPr>
          <p:cNvSpPr>
            <a:spLocks noGrp="1"/>
          </p:cNvSpPr>
          <p:nvPr>
            <p:ph type="dt" sz="half" idx="10"/>
          </p:nvPr>
        </p:nvSpPr>
        <p:spPr/>
        <p:txBody>
          <a:bodyPr/>
          <a:lstStyle/>
          <a:p>
            <a:fld id="{984AD456-D5F3-43D0-AB3E-B9F06C7B9917}" type="datetime1">
              <a:rPr lang="en-US" smtClean="0"/>
              <a:t>9/7/2021</a:t>
            </a:fld>
            <a:endParaRPr lang="en-US" dirty="0"/>
          </a:p>
        </p:txBody>
      </p:sp>
      <p:sp>
        <p:nvSpPr>
          <p:cNvPr id="8" name="Footer Placeholder 7">
            <a:extLst>
              <a:ext uri="{FF2B5EF4-FFF2-40B4-BE49-F238E27FC236}">
                <a16:creationId xmlns:a16="http://schemas.microsoft.com/office/drawing/2014/main" id="{E9F8ACA4-9527-448E-867F-42E93E5022B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79543F6-BB62-4BC3-A953-2DEB4071D99A}"/>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3643844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6C3D-4253-4D5E-8B0F-11443A5E23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F24D283-80D7-45FD-8C62-BA050582AF88}"/>
              </a:ext>
            </a:extLst>
          </p:cNvPr>
          <p:cNvSpPr>
            <a:spLocks noGrp="1"/>
          </p:cNvSpPr>
          <p:nvPr>
            <p:ph type="dt" sz="half" idx="10"/>
          </p:nvPr>
        </p:nvSpPr>
        <p:spPr/>
        <p:txBody>
          <a:bodyPr/>
          <a:lstStyle/>
          <a:p>
            <a:fld id="{A306B003-3A21-4465-BA29-7B90DF9B14D6}" type="datetime1">
              <a:rPr lang="en-US" smtClean="0"/>
              <a:t>9/7/2021</a:t>
            </a:fld>
            <a:endParaRPr lang="en-US" dirty="0"/>
          </a:p>
        </p:txBody>
      </p:sp>
      <p:sp>
        <p:nvSpPr>
          <p:cNvPr id="4" name="Footer Placeholder 3">
            <a:extLst>
              <a:ext uri="{FF2B5EF4-FFF2-40B4-BE49-F238E27FC236}">
                <a16:creationId xmlns:a16="http://schemas.microsoft.com/office/drawing/2014/main" id="{ABC98D18-03F7-444A-AC13-52584A1385A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4CC29-59F5-4519-BC41-641F2839F3D3}"/>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2962180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452E12-079B-43C7-9243-D971BFB5396B}"/>
              </a:ext>
            </a:extLst>
          </p:cNvPr>
          <p:cNvSpPr>
            <a:spLocks noGrp="1"/>
          </p:cNvSpPr>
          <p:nvPr>
            <p:ph type="dt" sz="half" idx="10"/>
          </p:nvPr>
        </p:nvSpPr>
        <p:spPr/>
        <p:txBody>
          <a:bodyPr/>
          <a:lstStyle/>
          <a:p>
            <a:fld id="{E44CB8F0-EF5C-4C96-962D-944127AA5E68}" type="datetime1">
              <a:rPr lang="en-US" smtClean="0"/>
              <a:t>9/7/2021</a:t>
            </a:fld>
            <a:endParaRPr lang="en-US" dirty="0"/>
          </a:p>
        </p:txBody>
      </p:sp>
      <p:sp>
        <p:nvSpPr>
          <p:cNvPr id="3" name="Footer Placeholder 2">
            <a:extLst>
              <a:ext uri="{FF2B5EF4-FFF2-40B4-BE49-F238E27FC236}">
                <a16:creationId xmlns:a16="http://schemas.microsoft.com/office/drawing/2014/main" id="{88F848D0-1004-493D-8821-A5CBC516D5B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D81D68B-0D1C-4AD3-8025-323DE1164694}"/>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3246917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EC59-BC57-4671-A0CE-42447FD6D0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527BED-E70C-4997-BD69-75E9CB9208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353396-FDA5-4866-8883-D7256F4235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30AEC8-CD4B-4602-B38D-76FF8741B5FC}"/>
              </a:ext>
            </a:extLst>
          </p:cNvPr>
          <p:cNvSpPr>
            <a:spLocks noGrp="1"/>
          </p:cNvSpPr>
          <p:nvPr>
            <p:ph type="dt" sz="half" idx="10"/>
          </p:nvPr>
        </p:nvSpPr>
        <p:spPr/>
        <p:txBody>
          <a:bodyPr/>
          <a:lstStyle/>
          <a:p>
            <a:fld id="{151B54E1-43E9-44AB-B42B-6A2C574115B4}" type="datetime1">
              <a:rPr lang="en-US" smtClean="0"/>
              <a:t>9/7/2021</a:t>
            </a:fld>
            <a:endParaRPr lang="en-US" dirty="0"/>
          </a:p>
        </p:txBody>
      </p:sp>
      <p:sp>
        <p:nvSpPr>
          <p:cNvPr id="6" name="Footer Placeholder 5">
            <a:extLst>
              <a:ext uri="{FF2B5EF4-FFF2-40B4-BE49-F238E27FC236}">
                <a16:creationId xmlns:a16="http://schemas.microsoft.com/office/drawing/2014/main" id="{7163E380-58E2-44D9-9915-FBA4D61AB3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1B3255A-452C-4903-8EBC-454CA6F69906}"/>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3468330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630A3-B58C-4DFC-A378-DFB2428C0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F22D4B-464F-4708-B47C-39D3EDF605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A1E9ABD-448E-4720-BE0B-6665D04E83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59B8D3-B13C-4D6C-8967-87A0A20BE83E}"/>
              </a:ext>
            </a:extLst>
          </p:cNvPr>
          <p:cNvSpPr>
            <a:spLocks noGrp="1"/>
          </p:cNvSpPr>
          <p:nvPr>
            <p:ph type="dt" sz="half" idx="10"/>
          </p:nvPr>
        </p:nvSpPr>
        <p:spPr/>
        <p:txBody>
          <a:bodyPr/>
          <a:lstStyle/>
          <a:p>
            <a:fld id="{7232C28A-BC96-4E75-85F6-E7BCC4527C94}" type="datetime1">
              <a:rPr lang="en-US" smtClean="0"/>
              <a:t>9/7/2021</a:t>
            </a:fld>
            <a:endParaRPr lang="en-US" dirty="0"/>
          </a:p>
        </p:txBody>
      </p:sp>
      <p:sp>
        <p:nvSpPr>
          <p:cNvPr id="6" name="Footer Placeholder 5">
            <a:extLst>
              <a:ext uri="{FF2B5EF4-FFF2-40B4-BE49-F238E27FC236}">
                <a16:creationId xmlns:a16="http://schemas.microsoft.com/office/drawing/2014/main" id="{F11507B8-B9CD-4210-9D36-6287C9A64CD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654E17-C274-489F-8D4A-AE2BA51C3E7A}"/>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1286232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6970-282D-405E-AC33-892125167C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879C03-E113-4E51-8022-9ABBE9B438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F8E89-C5D0-46ED-8BBF-7889F4394BF9}"/>
              </a:ext>
            </a:extLst>
          </p:cNvPr>
          <p:cNvSpPr>
            <a:spLocks noGrp="1"/>
          </p:cNvSpPr>
          <p:nvPr>
            <p:ph type="dt" sz="half" idx="10"/>
          </p:nvPr>
        </p:nvSpPr>
        <p:spPr/>
        <p:txBody>
          <a:bodyPr/>
          <a:lstStyle/>
          <a:p>
            <a:fld id="{13B853F7-AEE1-4F15-8891-B030E7B9BC15}" type="datetime1">
              <a:rPr lang="en-US" smtClean="0"/>
              <a:t>9/7/2021</a:t>
            </a:fld>
            <a:endParaRPr lang="en-US" dirty="0"/>
          </a:p>
        </p:txBody>
      </p:sp>
      <p:sp>
        <p:nvSpPr>
          <p:cNvPr id="5" name="Footer Placeholder 4">
            <a:extLst>
              <a:ext uri="{FF2B5EF4-FFF2-40B4-BE49-F238E27FC236}">
                <a16:creationId xmlns:a16="http://schemas.microsoft.com/office/drawing/2014/main" id="{7F471388-F8C3-49D6-9027-B6C130E44E2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223FF9-A216-4FCD-9031-7966EDF9FA1B}"/>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4015182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9FEBE4-A750-40B1-87FC-ABC5C0AB49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E8A1B7-A52E-41D5-B22B-79DE3E61AA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7E227-8584-4404-B793-40D25B4EEC0C}"/>
              </a:ext>
            </a:extLst>
          </p:cNvPr>
          <p:cNvSpPr>
            <a:spLocks noGrp="1"/>
          </p:cNvSpPr>
          <p:nvPr>
            <p:ph type="dt" sz="half" idx="10"/>
          </p:nvPr>
        </p:nvSpPr>
        <p:spPr/>
        <p:txBody>
          <a:bodyPr/>
          <a:lstStyle/>
          <a:p>
            <a:fld id="{BD2A92FF-B8D9-4A9E-892A-96C4CBFC408F}" type="datetime1">
              <a:rPr lang="en-US" smtClean="0"/>
              <a:t>9/7/2021</a:t>
            </a:fld>
            <a:endParaRPr lang="en-US" dirty="0"/>
          </a:p>
        </p:txBody>
      </p:sp>
      <p:sp>
        <p:nvSpPr>
          <p:cNvPr id="5" name="Footer Placeholder 4">
            <a:extLst>
              <a:ext uri="{FF2B5EF4-FFF2-40B4-BE49-F238E27FC236}">
                <a16:creationId xmlns:a16="http://schemas.microsoft.com/office/drawing/2014/main" id="{38B988B7-9F15-4E80-8288-0AB981F0D1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658098-596A-477D-8A73-F1A286958788}"/>
              </a:ext>
            </a:extLst>
          </p:cNvPr>
          <p:cNvSpPr>
            <a:spLocks noGrp="1"/>
          </p:cNvSpPr>
          <p:nvPr>
            <p:ph type="sldNum" sz="quarter" idx="12"/>
          </p:nvPr>
        </p:nvSpPr>
        <p:spPr/>
        <p:txBody>
          <a:bodyPr/>
          <a:lstStyle/>
          <a:p>
            <a:fld id="{2104D873-8E2C-44E3-B163-C0823AD42B81}" type="slidenum">
              <a:rPr lang="en-US" smtClean="0"/>
              <a:t>‹#›</a:t>
            </a:fld>
            <a:endParaRPr lang="en-US" dirty="0"/>
          </a:p>
        </p:txBody>
      </p:sp>
    </p:spTree>
    <p:extLst>
      <p:ext uri="{BB962C8B-B14F-4D97-AF65-F5344CB8AC3E}">
        <p14:creationId xmlns:p14="http://schemas.microsoft.com/office/powerpoint/2010/main" val="280448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7DDE1F-FAD4-4570-A0BA-A247460B6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B5EF4B-30FB-4781-9201-DC087A22BB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37AC4-6251-409F-92E9-F95ADAC08D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E2BEA-121D-4822-A157-B4D277F3FDDA}" type="datetime1">
              <a:rPr lang="en-US" smtClean="0"/>
              <a:t>9/7/2021</a:t>
            </a:fld>
            <a:endParaRPr lang="en-US" dirty="0"/>
          </a:p>
        </p:txBody>
      </p:sp>
      <p:sp>
        <p:nvSpPr>
          <p:cNvPr id="5" name="Footer Placeholder 4">
            <a:extLst>
              <a:ext uri="{FF2B5EF4-FFF2-40B4-BE49-F238E27FC236}">
                <a16:creationId xmlns:a16="http://schemas.microsoft.com/office/drawing/2014/main" id="{B3A1681B-FE4B-41AD-9068-28F93F41B5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A4794D7-CFBA-4E85-AAF1-087691C06A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04D873-8E2C-44E3-B163-C0823AD42B81}" type="slidenum">
              <a:rPr lang="en-US" smtClean="0"/>
              <a:t>‹#›</a:t>
            </a:fld>
            <a:endParaRPr lang="en-US" dirty="0"/>
          </a:p>
        </p:txBody>
      </p:sp>
    </p:spTree>
    <p:extLst>
      <p:ext uri="{BB962C8B-B14F-4D97-AF65-F5344CB8AC3E}">
        <p14:creationId xmlns:p14="http://schemas.microsoft.com/office/powerpoint/2010/main" val="38982401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image" Target="../media/image8.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F5104-3107-475D-A386-EF254709FB77}"/>
              </a:ext>
            </a:extLst>
          </p:cNvPr>
          <p:cNvSpPr>
            <a:spLocks noGrp="1"/>
          </p:cNvSpPr>
          <p:nvPr>
            <p:ph type="ctrTitle"/>
          </p:nvPr>
        </p:nvSpPr>
        <p:spPr>
          <a:xfrm>
            <a:off x="279322" y="981776"/>
            <a:ext cx="11589405" cy="3315999"/>
          </a:xfrm>
        </p:spPr>
        <p:txBody>
          <a:bodyPr>
            <a:normAutofit fontScale="90000"/>
          </a:bodyPr>
          <a:lstStyle/>
          <a:p>
            <a:r>
              <a:rPr lang="en-US" dirty="0"/>
              <a:t>Coronal Diagnostic Experiment (CODEX) Radiator Panel Acoustic Analysis</a:t>
            </a:r>
            <a:br>
              <a:rPr lang="en-US" dirty="0"/>
            </a:br>
            <a:r>
              <a:rPr lang="en-US" dirty="0"/>
              <a:t> </a:t>
            </a:r>
          </a:p>
        </p:txBody>
      </p:sp>
      <p:sp>
        <p:nvSpPr>
          <p:cNvPr id="3" name="Subtitle 2">
            <a:extLst>
              <a:ext uri="{FF2B5EF4-FFF2-40B4-BE49-F238E27FC236}">
                <a16:creationId xmlns:a16="http://schemas.microsoft.com/office/drawing/2014/main" id="{491A290F-890A-47B0-8ADA-7D92652CB013}"/>
              </a:ext>
            </a:extLst>
          </p:cNvPr>
          <p:cNvSpPr>
            <a:spLocks noGrp="1"/>
          </p:cNvSpPr>
          <p:nvPr>
            <p:ph type="subTitle" idx="1"/>
          </p:nvPr>
        </p:nvSpPr>
        <p:spPr>
          <a:xfrm>
            <a:off x="1590624" y="4454200"/>
            <a:ext cx="9144000" cy="1655762"/>
          </a:xfrm>
        </p:spPr>
        <p:txBody>
          <a:bodyPr vert="horz" lIns="91440" tIns="45720" rIns="91440" bIns="45720" rtlCol="0" anchor="t">
            <a:normAutofit fontScale="85000" lnSpcReduction="10000"/>
          </a:bodyPr>
          <a:lstStyle/>
          <a:p>
            <a:r>
              <a:rPr lang="en-US" sz="2800" dirty="0"/>
              <a:t>Rachel Berley (WFF-548), Salisbury University &amp; UMD College Park</a:t>
            </a:r>
          </a:p>
          <a:p>
            <a:r>
              <a:rPr lang="en-US" sz="2800" dirty="0"/>
              <a:t>Mentor: Dr. Geoffrey Rose (WFF-548)</a:t>
            </a:r>
            <a:endParaRPr lang="en-US" sz="2800" dirty="0">
              <a:cs typeface="Calibri"/>
            </a:endParaRPr>
          </a:p>
          <a:p>
            <a:r>
              <a:rPr lang="en-US" sz="2800" dirty="0"/>
              <a:t>Thank you to: my mentor, the CODEX team, all of Code 548, Ms. Pat Benner, Sarah Alspaw, and my funding source Salisbury University</a:t>
            </a:r>
            <a:r>
              <a:rPr lang="en-US" sz="2800" dirty="0">
                <a:sym typeface="Wingdings" panose="05000000000000000000" pitchFamily="2" charset="2"/>
              </a:rPr>
              <a:t>!</a:t>
            </a:r>
            <a:endParaRPr lang="en-US" sz="2800" dirty="0"/>
          </a:p>
        </p:txBody>
      </p:sp>
      <p:pic>
        <p:nvPicPr>
          <p:cNvPr id="4" name="Picture 3" descr="Picture17.png">
            <a:extLst>
              <a:ext uri="{FF2B5EF4-FFF2-40B4-BE49-F238E27FC236}">
                <a16:creationId xmlns:a16="http://schemas.microsoft.com/office/drawing/2014/main" id="{38D40FF8-95F7-45A0-B47D-C116140EBE09}"/>
              </a:ext>
            </a:extLst>
          </p:cNvPr>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A39DB5D-F5E5-49B2-B242-71CA04B545B0}"/>
              </a:ext>
            </a:extLst>
          </p:cNvPr>
          <p:cNvPicPr>
            <a:picLocks noChangeAspect="1"/>
          </p:cNvPicPr>
          <p:nvPr/>
        </p:nvPicPr>
        <p:blipFill>
          <a:blip r:embed="rId3"/>
          <a:stretch>
            <a:fillRect/>
          </a:stretch>
        </p:blipFill>
        <p:spPr>
          <a:xfrm>
            <a:off x="362449" y="266662"/>
            <a:ext cx="1311302" cy="1117377"/>
          </a:xfrm>
          <a:prstGeom prst="rect">
            <a:avLst/>
          </a:prstGeom>
        </p:spPr>
      </p:pic>
      <p:sp>
        <p:nvSpPr>
          <p:cNvPr id="6" name="AutoShape 2">
            <a:extLst>
              <a:ext uri="{FF2B5EF4-FFF2-40B4-BE49-F238E27FC236}">
                <a16:creationId xmlns:a16="http://schemas.microsoft.com/office/drawing/2014/main" id="{A2233D77-C26B-436B-ADFB-876B9995979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7724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802674" y="313509"/>
            <a:ext cx="8595360" cy="701731"/>
          </a:xfrm>
          <a:prstGeom prst="rect">
            <a:avLst/>
          </a:prstGeom>
          <a:noFill/>
        </p:spPr>
        <p:txBody>
          <a:bodyPr wrap="square" rtlCol="0">
            <a:spAutoFit/>
          </a:bodyPr>
          <a:lstStyle/>
          <a:p>
            <a:pPr algn="ctr">
              <a:lnSpc>
                <a:spcPct val="90000"/>
              </a:lnSpc>
              <a:spcBef>
                <a:spcPct val="0"/>
              </a:spcBef>
            </a:pPr>
            <a:r>
              <a:rPr lang="en-US" sz="4400" dirty="0"/>
              <a:t>Project Description</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AB2F22C-64B9-46FC-B6C1-29E7D83E33D4}"/>
              </a:ext>
            </a:extLst>
          </p:cNvPr>
          <p:cNvSpPr txBox="1"/>
          <p:nvPr/>
        </p:nvSpPr>
        <p:spPr>
          <a:xfrm>
            <a:off x="516835" y="1616765"/>
            <a:ext cx="11239736" cy="4832092"/>
          </a:xfrm>
          <a:prstGeom prst="rect">
            <a:avLst/>
          </a:prstGeom>
          <a:noFill/>
        </p:spPr>
        <p:txBody>
          <a:bodyPr wrap="square" rtlCol="0">
            <a:spAutoFit/>
          </a:bodyPr>
          <a:lstStyle/>
          <a:p>
            <a:r>
              <a:rPr lang="en-US" sz="2800" b="1" u="sng" dirty="0"/>
              <a:t>Objective</a:t>
            </a:r>
          </a:p>
          <a:p>
            <a:r>
              <a:rPr lang="en-US" sz="2800" dirty="0"/>
              <a:t>Perform simplified acoustic analysis on a notional radiator panel.</a:t>
            </a:r>
          </a:p>
          <a:p>
            <a:endParaRPr lang="en-US" sz="2800" dirty="0"/>
          </a:p>
          <a:p>
            <a:r>
              <a:rPr lang="en-US" sz="2800" b="1" u="sng" dirty="0"/>
              <a:t>Approach</a:t>
            </a:r>
          </a:p>
          <a:p>
            <a:r>
              <a:rPr lang="en-US" sz="2800" dirty="0"/>
              <a:t>Utilize methods found in the Code 542 random vibration seminar for converting acoustic to random spectrums.  Model panels using FEMAP and run NASTRAN random analysis.</a:t>
            </a:r>
          </a:p>
          <a:p>
            <a:endParaRPr lang="en-US" sz="2800" dirty="0"/>
          </a:p>
          <a:p>
            <a:r>
              <a:rPr lang="en-US" sz="2800" b="1" u="sng" dirty="0"/>
              <a:t>Results</a:t>
            </a:r>
          </a:p>
          <a:p>
            <a:r>
              <a:rPr lang="en-US" sz="2800" dirty="0"/>
              <a:t>Radiator panel deformation and stress were found to be within acceptable limits and exhibited positive factors of safety. </a:t>
            </a:r>
            <a:endParaRPr lang="en-US" dirty="0"/>
          </a:p>
        </p:txBody>
      </p:sp>
      <p:sp>
        <p:nvSpPr>
          <p:cNvPr id="3" name="Slide Number Placeholder 2">
            <a:extLst>
              <a:ext uri="{FF2B5EF4-FFF2-40B4-BE49-F238E27FC236}">
                <a16:creationId xmlns:a16="http://schemas.microsoft.com/office/drawing/2014/main" id="{6FA3E9A2-F70D-4112-BE5E-BA48511A3AE3}"/>
              </a:ext>
            </a:extLst>
          </p:cNvPr>
          <p:cNvSpPr>
            <a:spLocks noGrp="1"/>
          </p:cNvSpPr>
          <p:nvPr>
            <p:ph type="sldNum" sz="quarter" idx="12"/>
          </p:nvPr>
        </p:nvSpPr>
        <p:spPr/>
        <p:txBody>
          <a:bodyPr/>
          <a:lstStyle/>
          <a:p>
            <a:fld id="{2104D873-8E2C-44E3-B163-C0823AD42B81}" type="slidenum">
              <a:rPr lang="en-US" smtClean="0"/>
              <a:t>2</a:t>
            </a:fld>
            <a:endParaRPr lang="en-US" dirty="0"/>
          </a:p>
        </p:txBody>
      </p:sp>
    </p:spTree>
    <p:extLst>
      <p:ext uri="{BB962C8B-B14F-4D97-AF65-F5344CB8AC3E}">
        <p14:creationId xmlns:p14="http://schemas.microsoft.com/office/powerpoint/2010/main" val="729817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4D2D-532B-4920-9A40-21064111521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DB381956-F409-473B-8395-8541B624B743}"/>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DFD0DC82-1E4D-410E-AD12-73DA1C96BC4D}"/>
              </a:ext>
            </a:extLst>
          </p:cNvPr>
          <p:cNvPicPr>
            <a:picLocks noChangeAspect="1"/>
          </p:cNvPicPr>
          <p:nvPr/>
        </p:nvPicPr>
        <p:blipFill>
          <a:blip r:embed="rId2"/>
          <a:stretch>
            <a:fillRect/>
          </a:stretch>
        </p:blipFill>
        <p:spPr>
          <a:xfrm>
            <a:off x="0" y="42378"/>
            <a:ext cx="6157494" cy="6773243"/>
          </a:xfrm>
          <a:prstGeom prst="rect">
            <a:avLst/>
          </a:prstGeom>
        </p:spPr>
      </p:pic>
      <p:pic>
        <p:nvPicPr>
          <p:cNvPr id="5" name="Picture 2" descr="image008">
            <a:extLst>
              <a:ext uri="{FF2B5EF4-FFF2-40B4-BE49-F238E27FC236}">
                <a16:creationId xmlns:a16="http://schemas.microsoft.com/office/drawing/2014/main" id="{B1242A73-4828-4094-BFE7-CA0FCD9E85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494" y="45874"/>
            <a:ext cx="6004304" cy="676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7BC3FD32-C346-4891-A3A2-B9291B7C23DF}"/>
              </a:ext>
            </a:extLst>
          </p:cNvPr>
          <p:cNvSpPr/>
          <p:nvPr/>
        </p:nvSpPr>
        <p:spPr>
          <a:xfrm>
            <a:off x="3741490" y="2621509"/>
            <a:ext cx="1325460" cy="14807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9A11137-964A-4469-840B-FECF644136F6}"/>
              </a:ext>
            </a:extLst>
          </p:cNvPr>
          <p:cNvSpPr txBox="1"/>
          <p:nvPr/>
        </p:nvSpPr>
        <p:spPr>
          <a:xfrm>
            <a:off x="5117284" y="1973430"/>
            <a:ext cx="1149292" cy="646331"/>
          </a:xfrm>
          <a:prstGeom prst="rect">
            <a:avLst/>
          </a:prstGeom>
          <a:solidFill>
            <a:schemeClr val="bg1"/>
          </a:solidFill>
        </p:spPr>
        <p:txBody>
          <a:bodyPr wrap="square" rtlCol="0">
            <a:spAutoFit/>
          </a:bodyPr>
          <a:lstStyle/>
          <a:p>
            <a:r>
              <a:rPr lang="en-US" dirty="0">
                <a:solidFill>
                  <a:srgbClr val="FF0000"/>
                </a:solidFill>
              </a:rPr>
              <a:t>Radiator Panel</a:t>
            </a:r>
          </a:p>
        </p:txBody>
      </p:sp>
      <p:cxnSp>
        <p:nvCxnSpPr>
          <p:cNvPr id="9" name="Straight Arrow Connector 8">
            <a:extLst>
              <a:ext uri="{FF2B5EF4-FFF2-40B4-BE49-F238E27FC236}">
                <a16:creationId xmlns:a16="http://schemas.microsoft.com/office/drawing/2014/main" id="{0DD041FA-A397-4E50-823E-59DDFBCFF1BA}"/>
              </a:ext>
            </a:extLst>
          </p:cNvPr>
          <p:cNvCxnSpPr>
            <a:cxnSpLocks/>
          </p:cNvCxnSpPr>
          <p:nvPr/>
        </p:nvCxnSpPr>
        <p:spPr>
          <a:xfrm flipH="1">
            <a:off x="5066950" y="2619761"/>
            <a:ext cx="453007" cy="41705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991886" y="6165454"/>
            <a:ext cx="3357713" cy="646331"/>
          </a:xfrm>
          <a:prstGeom prst="rect">
            <a:avLst/>
          </a:prstGeom>
          <a:solidFill>
            <a:schemeClr val="bg1"/>
          </a:solidFill>
        </p:spPr>
        <p:txBody>
          <a:bodyPr wrap="square" rtlCol="0">
            <a:spAutoFit/>
          </a:bodyPr>
          <a:lstStyle/>
          <a:p>
            <a:r>
              <a:rPr lang="en-US" dirty="0"/>
              <a:t>CODEX Payload attached to FRAM for installation on ISS</a:t>
            </a:r>
          </a:p>
        </p:txBody>
      </p:sp>
      <p:sp>
        <p:nvSpPr>
          <p:cNvPr id="10" name="Slide Number Placeholder 9">
            <a:extLst>
              <a:ext uri="{FF2B5EF4-FFF2-40B4-BE49-F238E27FC236}">
                <a16:creationId xmlns:a16="http://schemas.microsoft.com/office/drawing/2014/main" id="{35E3568D-009B-445B-B54C-39902AC2F47D}"/>
              </a:ext>
            </a:extLst>
          </p:cNvPr>
          <p:cNvSpPr>
            <a:spLocks noGrp="1"/>
          </p:cNvSpPr>
          <p:nvPr>
            <p:ph type="sldNum" sz="quarter" idx="12"/>
          </p:nvPr>
        </p:nvSpPr>
        <p:spPr/>
        <p:txBody>
          <a:bodyPr/>
          <a:lstStyle/>
          <a:p>
            <a:fld id="{2104D873-8E2C-44E3-B163-C0823AD42B81}" type="slidenum">
              <a:rPr lang="en-US" smtClean="0"/>
              <a:t>3</a:t>
            </a:fld>
            <a:endParaRPr lang="en-US" dirty="0"/>
          </a:p>
        </p:txBody>
      </p:sp>
    </p:spTree>
    <p:extLst>
      <p:ext uri="{BB962C8B-B14F-4D97-AF65-F5344CB8AC3E}">
        <p14:creationId xmlns:p14="http://schemas.microsoft.com/office/powerpoint/2010/main" val="792496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496291" y="313509"/>
            <a:ext cx="9223960" cy="646331"/>
          </a:xfrm>
          <a:prstGeom prst="rect">
            <a:avLst/>
          </a:prstGeom>
          <a:noFill/>
        </p:spPr>
        <p:txBody>
          <a:bodyPr wrap="square" rtlCol="0">
            <a:spAutoFit/>
          </a:bodyPr>
          <a:lstStyle/>
          <a:p>
            <a:pPr algn="ctr">
              <a:lnSpc>
                <a:spcPct val="90000"/>
              </a:lnSpc>
              <a:spcBef>
                <a:spcPct val="0"/>
              </a:spcBef>
            </a:pPr>
            <a:r>
              <a:rPr lang="en-US" sz="4000" dirty="0"/>
              <a:t>Finite Element Model (FEM) Verification</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AB2F22C-64B9-46FC-B6C1-29E7D83E33D4}"/>
              </a:ext>
            </a:extLst>
          </p:cNvPr>
          <p:cNvSpPr txBox="1"/>
          <p:nvPr/>
        </p:nvSpPr>
        <p:spPr>
          <a:xfrm>
            <a:off x="114795" y="2056996"/>
            <a:ext cx="5584041" cy="4093428"/>
          </a:xfrm>
          <a:prstGeom prst="rect">
            <a:avLst/>
          </a:prstGeom>
          <a:noFill/>
        </p:spPr>
        <p:txBody>
          <a:bodyPr wrap="square" rtlCol="0">
            <a:spAutoFit/>
          </a:bodyPr>
          <a:lstStyle/>
          <a:p>
            <a:pPr marL="457200" indent="-457200">
              <a:buFont typeface="Arial" panose="020B0604020202020204" pitchFamily="34" charset="0"/>
              <a:buChar char="•"/>
            </a:pPr>
            <a:r>
              <a:rPr lang="en-US" sz="2000" dirty="0"/>
              <a:t>Radiator panel modeled using shell elements.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Sources for analytical solutions of plates under various boundary and loading conditions were identified.</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Static analysis with uniform pressure applied to the panel was performed.</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000" dirty="0"/>
              <a:t>Finite Element (FE) results were compared to theory to confirm proper selection of element type and mesh density.</a:t>
            </a:r>
          </a:p>
          <a:p>
            <a:endParaRPr lang="en-US" sz="2000" dirty="0"/>
          </a:p>
        </p:txBody>
      </p:sp>
      <p:pic>
        <p:nvPicPr>
          <p:cNvPr id="3" name="Picture 2"/>
          <p:cNvPicPr>
            <a:picLocks noChangeAspect="1"/>
          </p:cNvPicPr>
          <p:nvPr/>
        </p:nvPicPr>
        <p:blipFill>
          <a:blip r:embed="rId4"/>
          <a:stretch>
            <a:fillRect/>
          </a:stretch>
        </p:blipFill>
        <p:spPr>
          <a:xfrm>
            <a:off x="5851943" y="2056996"/>
            <a:ext cx="6132946" cy="3390843"/>
          </a:xfrm>
          <a:prstGeom prst="rect">
            <a:avLst/>
          </a:prstGeom>
        </p:spPr>
      </p:pic>
      <p:sp>
        <p:nvSpPr>
          <p:cNvPr id="4" name="Slide Number Placeholder 3">
            <a:extLst>
              <a:ext uri="{FF2B5EF4-FFF2-40B4-BE49-F238E27FC236}">
                <a16:creationId xmlns:a16="http://schemas.microsoft.com/office/drawing/2014/main" id="{AD070F2E-D26F-4039-B9A0-BEB03A30DB38}"/>
              </a:ext>
            </a:extLst>
          </p:cNvPr>
          <p:cNvSpPr>
            <a:spLocks noGrp="1"/>
          </p:cNvSpPr>
          <p:nvPr>
            <p:ph type="sldNum" sz="quarter" idx="12"/>
          </p:nvPr>
        </p:nvSpPr>
        <p:spPr/>
        <p:txBody>
          <a:bodyPr/>
          <a:lstStyle/>
          <a:p>
            <a:fld id="{2104D873-8E2C-44E3-B163-C0823AD42B81}" type="slidenum">
              <a:rPr lang="en-US" smtClean="0"/>
              <a:t>4</a:t>
            </a:fld>
            <a:endParaRPr lang="en-US" dirty="0"/>
          </a:p>
        </p:txBody>
      </p:sp>
    </p:spTree>
    <p:extLst>
      <p:ext uri="{BB962C8B-B14F-4D97-AF65-F5344CB8AC3E}">
        <p14:creationId xmlns:p14="http://schemas.microsoft.com/office/powerpoint/2010/main" val="3876526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802674" y="313509"/>
            <a:ext cx="8595360" cy="646331"/>
          </a:xfrm>
          <a:prstGeom prst="rect">
            <a:avLst/>
          </a:prstGeom>
          <a:noFill/>
        </p:spPr>
        <p:txBody>
          <a:bodyPr wrap="square" rtlCol="0">
            <a:spAutoFit/>
          </a:bodyPr>
          <a:lstStyle/>
          <a:p>
            <a:pPr algn="ctr">
              <a:lnSpc>
                <a:spcPct val="90000"/>
              </a:lnSpc>
              <a:spcBef>
                <a:spcPct val="0"/>
              </a:spcBef>
            </a:pPr>
            <a:r>
              <a:rPr lang="en-US" sz="4000" dirty="0"/>
              <a:t>FEM Solution of Simply Supported Plate</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CBBE0E49-CF2D-4C62-9678-0F3222BDA52B}"/>
              </a:ext>
            </a:extLst>
          </p:cNvPr>
          <p:cNvPicPr>
            <a:picLocks noChangeAspect="1"/>
          </p:cNvPicPr>
          <p:nvPr/>
        </p:nvPicPr>
        <p:blipFill>
          <a:blip r:embed="rId4"/>
          <a:stretch>
            <a:fillRect/>
          </a:stretch>
        </p:blipFill>
        <p:spPr>
          <a:xfrm>
            <a:off x="500320" y="1715195"/>
            <a:ext cx="8010838" cy="4663844"/>
          </a:xfrm>
          <a:prstGeom prst="rect">
            <a:avLst/>
          </a:prstGeom>
        </p:spPr>
      </p:pic>
      <p:sp>
        <p:nvSpPr>
          <p:cNvPr id="9" name="TextBox 8">
            <a:extLst>
              <a:ext uri="{FF2B5EF4-FFF2-40B4-BE49-F238E27FC236}">
                <a16:creationId xmlns:a16="http://schemas.microsoft.com/office/drawing/2014/main" id="{5917EB1C-6E68-4832-A29B-093A6BEC2386}"/>
              </a:ext>
            </a:extLst>
          </p:cNvPr>
          <p:cNvSpPr txBox="1"/>
          <p:nvPr/>
        </p:nvSpPr>
        <p:spPr>
          <a:xfrm>
            <a:off x="8686073" y="2242570"/>
            <a:ext cx="3423921" cy="3046988"/>
          </a:xfrm>
          <a:prstGeom prst="rect">
            <a:avLst/>
          </a:prstGeom>
          <a:noFill/>
        </p:spPr>
        <p:txBody>
          <a:bodyPr wrap="square" lIns="91440" tIns="45720" rIns="91440" bIns="45720" rtlCol="0" anchor="t">
            <a:spAutoFit/>
          </a:bodyPr>
          <a:lstStyle/>
          <a:p>
            <a:r>
              <a:rPr lang="en-US" sz="2400" dirty="0"/>
              <a:t>Static deflection of the 12.275 x 7.25 x 0.125 inch panel under uniform 0.01 psi pressure.  The FEM predicts 1.35e-4 inch max deflection in the center of panel.  Panel material is aluminum 6061-T651.</a:t>
            </a:r>
          </a:p>
        </p:txBody>
      </p:sp>
      <p:sp>
        <p:nvSpPr>
          <p:cNvPr id="2" name="Slide Number Placeholder 1">
            <a:extLst>
              <a:ext uri="{FF2B5EF4-FFF2-40B4-BE49-F238E27FC236}">
                <a16:creationId xmlns:a16="http://schemas.microsoft.com/office/drawing/2014/main" id="{883C9666-25E7-4454-9BA6-4470B9AF0C2E}"/>
              </a:ext>
            </a:extLst>
          </p:cNvPr>
          <p:cNvSpPr>
            <a:spLocks noGrp="1"/>
          </p:cNvSpPr>
          <p:nvPr>
            <p:ph type="sldNum" sz="quarter" idx="12"/>
          </p:nvPr>
        </p:nvSpPr>
        <p:spPr/>
        <p:txBody>
          <a:bodyPr/>
          <a:lstStyle/>
          <a:p>
            <a:fld id="{2104D873-8E2C-44E3-B163-C0823AD42B81}" type="slidenum">
              <a:rPr lang="en-US" smtClean="0"/>
              <a:t>5</a:t>
            </a:fld>
            <a:endParaRPr lang="en-US" dirty="0"/>
          </a:p>
        </p:txBody>
      </p:sp>
    </p:spTree>
    <p:extLst>
      <p:ext uri="{BB962C8B-B14F-4D97-AF65-F5344CB8AC3E}">
        <p14:creationId xmlns:p14="http://schemas.microsoft.com/office/powerpoint/2010/main" val="1696612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stretch>
            <a:fillRect/>
          </a:stretch>
        </p:blipFill>
        <p:spPr>
          <a:xfrm>
            <a:off x="279322" y="178126"/>
            <a:ext cx="1311302" cy="1117377"/>
          </a:xfrm>
          <a:prstGeom prst="rect">
            <a:avLst/>
          </a:prstGeom>
        </p:spPr>
      </p:pic>
      <p:sp>
        <p:nvSpPr>
          <p:cNvPr id="13" name="TextBox 12"/>
          <p:cNvSpPr txBox="1"/>
          <p:nvPr/>
        </p:nvSpPr>
        <p:spPr>
          <a:xfrm>
            <a:off x="1590624" y="468839"/>
            <a:ext cx="9197448" cy="590931"/>
          </a:xfrm>
          <a:prstGeom prst="rect">
            <a:avLst/>
          </a:prstGeom>
          <a:noFill/>
        </p:spPr>
        <p:txBody>
          <a:bodyPr wrap="square" rtlCol="0">
            <a:spAutoFit/>
          </a:bodyPr>
          <a:lstStyle/>
          <a:p>
            <a:pPr algn="ctr">
              <a:lnSpc>
                <a:spcPct val="90000"/>
              </a:lnSpc>
              <a:spcBef>
                <a:spcPct val="0"/>
              </a:spcBef>
            </a:pPr>
            <a:r>
              <a:rPr lang="en-US" sz="3600" dirty="0"/>
              <a:t>Analytical Solution of Simply Supported Plate</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38A6BD49-B586-4F01-BD7B-66F7B7C64CA4}"/>
              </a:ext>
            </a:extLst>
          </p:cNvPr>
          <p:cNvGrpSpPr/>
          <p:nvPr/>
        </p:nvGrpSpPr>
        <p:grpSpPr>
          <a:xfrm>
            <a:off x="901700" y="1876425"/>
            <a:ext cx="11175553" cy="4803449"/>
            <a:chOff x="1330388" y="1959392"/>
            <a:chExt cx="11175553" cy="4803449"/>
          </a:xfrm>
        </p:grpSpPr>
        <p:pic>
          <p:nvPicPr>
            <p:cNvPr id="10" name="Picture 9">
              <a:extLst>
                <a:ext uri="{FF2B5EF4-FFF2-40B4-BE49-F238E27FC236}">
                  <a16:creationId xmlns:a16="http://schemas.microsoft.com/office/drawing/2014/main" id="{FC5CF72C-8E53-4DA0-8BE9-47584E4FB307}"/>
                </a:ext>
              </a:extLst>
            </p:cNvPr>
            <p:cNvPicPr>
              <a:picLocks noChangeAspect="1"/>
            </p:cNvPicPr>
            <p:nvPr/>
          </p:nvPicPr>
          <p:blipFill>
            <a:blip r:embed="rId5"/>
            <a:stretch>
              <a:fillRect/>
            </a:stretch>
          </p:blipFill>
          <p:spPr>
            <a:xfrm>
              <a:off x="2072247" y="5930926"/>
              <a:ext cx="8047506" cy="831915"/>
            </a:xfrm>
            <a:prstGeom prst="rect">
              <a:avLst/>
            </a:prstGeom>
          </p:spPr>
        </p:pic>
        <p:sp>
          <p:nvSpPr>
            <p:cNvPr id="14" name="TextBox 13">
              <a:extLst>
                <a:ext uri="{FF2B5EF4-FFF2-40B4-BE49-F238E27FC236}">
                  <a16:creationId xmlns:a16="http://schemas.microsoft.com/office/drawing/2014/main" id="{5F9394A0-7C10-48C0-8284-D635AA86F487}"/>
                </a:ext>
              </a:extLst>
            </p:cNvPr>
            <p:cNvSpPr txBox="1"/>
            <p:nvPr/>
          </p:nvSpPr>
          <p:spPr>
            <a:xfrm>
              <a:off x="2278251" y="5600185"/>
              <a:ext cx="1580827" cy="400110"/>
            </a:xfrm>
            <a:prstGeom prst="rect">
              <a:avLst/>
            </a:prstGeom>
            <a:noFill/>
            <a:ln>
              <a:noFill/>
            </a:ln>
          </p:spPr>
          <p:txBody>
            <a:bodyPr wrap="square" rtlCol="0">
              <a:spAutoFit/>
            </a:bodyPr>
            <a:lstStyle/>
            <a:p>
              <a:r>
                <a:rPr lang="en-US" sz="2000" b="1" dirty="0"/>
                <a:t>FE Results:</a:t>
              </a:r>
            </a:p>
          </p:txBody>
        </p:sp>
        <p:sp>
          <p:nvSpPr>
            <p:cNvPr id="16" name="Rectangle 15">
              <a:extLst>
                <a:ext uri="{FF2B5EF4-FFF2-40B4-BE49-F238E27FC236}">
                  <a16:creationId xmlns:a16="http://schemas.microsoft.com/office/drawing/2014/main" id="{D7AF2C72-24D2-4D48-8452-BDAB1A254274}"/>
                </a:ext>
              </a:extLst>
            </p:cNvPr>
            <p:cNvSpPr/>
            <p:nvPr/>
          </p:nvSpPr>
          <p:spPr>
            <a:xfrm>
              <a:off x="4126831" y="6244389"/>
              <a:ext cx="1515980" cy="2245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A6D9F0B7-0919-4E8A-B5E9-5E7B90F17B3D}"/>
                </a:ext>
              </a:extLst>
            </p:cNvPr>
            <p:cNvSpPr txBox="1"/>
            <p:nvPr/>
          </p:nvSpPr>
          <p:spPr>
            <a:xfrm>
              <a:off x="8378077" y="2198003"/>
              <a:ext cx="4127864" cy="3046988"/>
            </a:xfrm>
            <a:prstGeom prst="rect">
              <a:avLst/>
            </a:prstGeom>
            <a:noFill/>
          </p:spPr>
          <p:txBody>
            <a:bodyPr wrap="square" rtlCol="0">
              <a:spAutoFit/>
            </a:bodyPr>
            <a:lstStyle/>
            <a:p>
              <a:r>
                <a:rPr lang="en-US" sz="2400" dirty="0"/>
                <a:t>Analytical solution and FEM results are similar verifying proper element size and type for the model. </a:t>
              </a:r>
            </a:p>
            <a:p>
              <a:endParaRPr lang="en-US" sz="2400" dirty="0"/>
            </a:p>
            <a:p>
              <a:r>
                <a:rPr lang="en-US" sz="2400" dirty="0"/>
                <a:t>Ref: S. Timoshenko, S. Woinowsky-Krieger, “Theory of Plates and Shells,” 2</a:t>
              </a:r>
              <a:r>
                <a:rPr lang="en-US" sz="2400" baseline="30000" dirty="0"/>
                <a:t>nd</a:t>
              </a:r>
              <a:r>
                <a:rPr lang="en-US" sz="2400" dirty="0"/>
                <a:t> ed.</a:t>
              </a:r>
            </a:p>
          </p:txBody>
        </p:sp>
        <p:graphicFrame>
          <p:nvGraphicFramePr>
            <p:cNvPr id="18" name="Object 17">
              <a:extLst>
                <a:ext uri="{FF2B5EF4-FFF2-40B4-BE49-F238E27FC236}">
                  <a16:creationId xmlns:a16="http://schemas.microsoft.com/office/drawing/2014/main" id="{37ED0C22-2C3D-42F3-895F-82881E2A6FC8}"/>
                </a:ext>
              </a:extLst>
            </p:cNvPr>
            <p:cNvGraphicFramePr>
              <a:graphicFrameLocks noChangeAspect="1"/>
            </p:cNvGraphicFramePr>
            <p:nvPr>
              <p:extLst>
                <p:ext uri="{D42A27DB-BD31-4B8C-83A1-F6EECF244321}">
                  <p14:modId xmlns:p14="http://schemas.microsoft.com/office/powerpoint/2010/main" val="1919692223"/>
                </p:ext>
              </p:extLst>
            </p:nvPr>
          </p:nvGraphicFramePr>
          <p:xfrm>
            <a:off x="1330388" y="1959392"/>
            <a:ext cx="3471863" cy="3143250"/>
          </p:xfrm>
          <a:graphic>
            <a:graphicData uri="http://schemas.openxmlformats.org/presentationml/2006/ole">
              <mc:AlternateContent xmlns:mc="http://schemas.openxmlformats.org/markup-compatibility/2006">
                <mc:Choice xmlns:v="urn:schemas-microsoft-com:vml" Requires="v">
                  <p:oleObj spid="_x0000_s1098" name="Worksheet" r:id="rId6" imgW="2324160" imgH="2104989" progId="Excel.Sheet.12">
                    <p:embed/>
                  </p:oleObj>
                </mc:Choice>
                <mc:Fallback>
                  <p:oleObj name="Worksheet" r:id="rId6" imgW="2324160" imgH="2104989" progId="Excel.Sheet.12">
                    <p:embed/>
                    <p:pic>
                      <p:nvPicPr>
                        <p:cNvPr id="18" name="Object 17">
                          <a:extLst>
                            <a:ext uri="{FF2B5EF4-FFF2-40B4-BE49-F238E27FC236}">
                              <a16:creationId xmlns:a16="http://schemas.microsoft.com/office/drawing/2014/main" id="{37ED0C22-2C3D-42F3-895F-82881E2A6FC8}"/>
                            </a:ext>
                          </a:extLst>
                        </p:cNvPr>
                        <p:cNvPicPr/>
                        <p:nvPr/>
                      </p:nvPicPr>
                      <p:blipFill>
                        <a:blip r:embed="rId7"/>
                        <a:stretch>
                          <a:fillRect/>
                        </a:stretch>
                      </p:blipFill>
                      <p:spPr>
                        <a:xfrm>
                          <a:off x="1330388" y="1959392"/>
                          <a:ext cx="3471863" cy="3143250"/>
                        </a:xfrm>
                        <a:prstGeom prst="rect">
                          <a:avLst/>
                        </a:prstGeom>
                      </p:spPr>
                    </p:pic>
                  </p:oleObj>
                </mc:Fallback>
              </mc:AlternateContent>
            </a:graphicData>
          </a:graphic>
        </p:graphicFrame>
      </p:grpSp>
      <p:pic>
        <p:nvPicPr>
          <p:cNvPr id="3" name="Picture 2">
            <a:extLst>
              <a:ext uri="{FF2B5EF4-FFF2-40B4-BE49-F238E27FC236}">
                <a16:creationId xmlns:a16="http://schemas.microsoft.com/office/drawing/2014/main" id="{AE8C45EF-0B72-4D38-8031-425821B52913}"/>
              </a:ext>
            </a:extLst>
          </p:cNvPr>
          <p:cNvPicPr>
            <a:picLocks noChangeAspect="1"/>
          </p:cNvPicPr>
          <p:nvPr/>
        </p:nvPicPr>
        <p:blipFill>
          <a:blip r:embed="rId8"/>
          <a:stretch>
            <a:fillRect/>
          </a:stretch>
        </p:blipFill>
        <p:spPr>
          <a:xfrm>
            <a:off x="5214123" y="3945586"/>
            <a:ext cx="1810463" cy="827298"/>
          </a:xfrm>
          <a:prstGeom prst="rect">
            <a:avLst/>
          </a:prstGeom>
        </p:spPr>
      </p:pic>
      <p:pic>
        <p:nvPicPr>
          <p:cNvPr id="4" name="Picture 3">
            <a:extLst>
              <a:ext uri="{FF2B5EF4-FFF2-40B4-BE49-F238E27FC236}">
                <a16:creationId xmlns:a16="http://schemas.microsoft.com/office/drawing/2014/main" id="{8EBA5552-93BC-41F2-BD69-60877F1B7CB6}"/>
              </a:ext>
            </a:extLst>
          </p:cNvPr>
          <p:cNvPicPr>
            <a:picLocks noChangeAspect="1"/>
          </p:cNvPicPr>
          <p:nvPr/>
        </p:nvPicPr>
        <p:blipFill>
          <a:blip r:embed="rId9"/>
          <a:stretch>
            <a:fillRect/>
          </a:stretch>
        </p:blipFill>
        <p:spPr>
          <a:xfrm>
            <a:off x="4673302" y="3275925"/>
            <a:ext cx="2801852" cy="307053"/>
          </a:xfrm>
          <a:prstGeom prst="rect">
            <a:avLst/>
          </a:prstGeom>
        </p:spPr>
      </p:pic>
      <p:pic>
        <p:nvPicPr>
          <p:cNvPr id="5" name="Picture 4">
            <a:extLst>
              <a:ext uri="{FF2B5EF4-FFF2-40B4-BE49-F238E27FC236}">
                <a16:creationId xmlns:a16="http://schemas.microsoft.com/office/drawing/2014/main" id="{8A1F8711-2E1C-4DCE-9A1A-42F72920D938}"/>
              </a:ext>
            </a:extLst>
          </p:cNvPr>
          <p:cNvPicPr>
            <a:picLocks noChangeAspect="1"/>
          </p:cNvPicPr>
          <p:nvPr/>
        </p:nvPicPr>
        <p:blipFill>
          <a:blip r:embed="rId10"/>
          <a:stretch>
            <a:fillRect/>
          </a:stretch>
        </p:blipFill>
        <p:spPr>
          <a:xfrm>
            <a:off x="5085982" y="2083302"/>
            <a:ext cx="1750860" cy="787209"/>
          </a:xfrm>
          <a:prstGeom prst="rect">
            <a:avLst/>
          </a:prstGeom>
        </p:spPr>
      </p:pic>
      <p:sp>
        <p:nvSpPr>
          <p:cNvPr id="2" name="Slide Number Placeholder 1">
            <a:extLst>
              <a:ext uri="{FF2B5EF4-FFF2-40B4-BE49-F238E27FC236}">
                <a16:creationId xmlns:a16="http://schemas.microsoft.com/office/drawing/2014/main" id="{92195612-365B-4A57-A000-0F1541492043}"/>
              </a:ext>
            </a:extLst>
          </p:cNvPr>
          <p:cNvSpPr>
            <a:spLocks noGrp="1"/>
          </p:cNvSpPr>
          <p:nvPr>
            <p:ph type="sldNum" sz="quarter" idx="12"/>
          </p:nvPr>
        </p:nvSpPr>
        <p:spPr/>
        <p:txBody>
          <a:bodyPr/>
          <a:lstStyle/>
          <a:p>
            <a:fld id="{2104D873-8E2C-44E3-B163-C0823AD42B81}" type="slidenum">
              <a:rPr lang="en-US" smtClean="0"/>
              <a:t>6</a:t>
            </a:fld>
            <a:endParaRPr lang="en-US" dirty="0"/>
          </a:p>
        </p:txBody>
      </p:sp>
    </p:spTree>
    <p:extLst>
      <p:ext uri="{BB962C8B-B14F-4D97-AF65-F5344CB8AC3E}">
        <p14:creationId xmlns:p14="http://schemas.microsoft.com/office/powerpoint/2010/main" val="3160651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798320" y="451031"/>
            <a:ext cx="8595360" cy="646331"/>
          </a:xfrm>
          <a:prstGeom prst="rect">
            <a:avLst/>
          </a:prstGeom>
          <a:noFill/>
        </p:spPr>
        <p:txBody>
          <a:bodyPr wrap="square" rtlCol="0">
            <a:spAutoFit/>
          </a:bodyPr>
          <a:lstStyle/>
          <a:p>
            <a:pPr algn="ctr">
              <a:lnSpc>
                <a:spcPct val="90000"/>
              </a:lnSpc>
              <a:spcBef>
                <a:spcPct val="0"/>
              </a:spcBef>
            </a:pPr>
            <a:r>
              <a:rPr lang="en-US" sz="4000" dirty="0"/>
              <a:t>Plate Normal Modes Verification</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r>
              <a:rPr lang="en-US" dirty="0"/>
              <a:t>Perform modal analysis of the FEM to obtain natural frequencies and mode shapes of the radiator panel.</a:t>
            </a:r>
          </a:p>
          <a:p>
            <a:r>
              <a:rPr lang="en-US" dirty="0"/>
              <a:t>Verify results by comparing to theory.</a:t>
            </a:r>
          </a:p>
          <a:p>
            <a:endParaRPr lang="en-US" dirty="0"/>
          </a:p>
          <a:p>
            <a:endParaRPr lang="en-US" dirty="0"/>
          </a:p>
        </p:txBody>
      </p:sp>
      <p:pic>
        <p:nvPicPr>
          <p:cNvPr id="20" name="Picture 19">
            <a:extLst>
              <a:ext uri="{FF2B5EF4-FFF2-40B4-BE49-F238E27FC236}">
                <a16:creationId xmlns:a16="http://schemas.microsoft.com/office/drawing/2014/main" id="{61CE7132-A23E-484E-99C3-3C37E558F1DD}"/>
              </a:ext>
            </a:extLst>
          </p:cNvPr>
          <p:cNvPicPr>
            <a:picLocks noChangeAspect="1"/>
          </p:cNvPicPr>
          <p:nvPr/>
        </p:nvPicPr>
        <p:blipFill>
          <a:blip r:embed="rId4"/>
          <a:stretch>
            <a:fillRect/>
          </a:stretch>
        </p:blipFill>
        <p:spPr>
          <a:xfrm>
            <a:off x="88770" y="3956208"/>
            <a:ext cx="5422830" cy="1674162"/>
          </a:xfrm>
          <a:prstGeom prst="rect">
            <a:avLst/>
          </a:prstGeom>
        </p:spPr>
      </p:pic>
      <p:sp>
        <p:nvSpPr>
          <p:cNvPr id="2" name="TextBox 1"/>
          <p:cNvSpPr txBox="1"/>
          <p:nvPr/>
        </p:nvSpPr>
        <p:spPr>
          <a:xfrm>
            <a:off x="5338617" y="3639127"/>
            <a:ext cx="6015183" cy="2308324"/>
          </a:xfrm>
          <a:prstGeom prst="rect">
            <a:avLst/>
          </a:prstGeom>
          <a:noFill/>
        </p:spPr>
        <p:txBody>
          <a:bodyPr wrap="square" rtlCol="0">
            <a:spAutoFit/>
          </a:bodyPr>
          <a:lstStyle/>
          <a:p>
            <a:r>
              <a:rPr lang="en-US" sz="2400" dirty="0"/>
              <a:t>Natural frequencies for a simply supported plate are obtained using various integer combinations of m and n.</a:t>
            </a:r>
          </a:p>
          <a:p>
            <a:endParaRPr lang="en-US" sz="2400" dirty="0"/>
          </a:p>
          <a:p>
            <a:r>
              <a:rPr lang="en-US" sz="2400" dirty="0"/>
              <a:t>Ref: T. Irvine, “An Introduction to Shock and Vibration Response Spectra,” Rev. A.</a:t>
            </a:r>
          </a:p>
        </p:txBody>
      </p:sp>
      <p:sp>
        <p:nvSpPr>
          <p:cNvPr id="3" name="Slide Number Placeholder 2">
            <a:extLst>
              <a:ext uri="{FF2B5EF4-FFF2-40B4-BE49-F238E27FC236}">
                <a16:creationId xmlns:a16="http://schemas.microsoft.com/office/drawing/2014/main" id="{98879AD8-0B9B-4BCE-BA40-C2CDB1CB9887}"/>
              </a:ext>
            </a:extLst>
          </p:cNvPr>
          <p:cNvSpPr>
            <a:spLocks noGrp="1"/>
          </p:cNvSpPr>
          <p:nvPr>
            <p:ph type="sldNum" sz="quarter" idx="12"/>
          </p:nvPr>
        </p:nvSpPr>
        <p:spPr/>
        <p:txBody>
          <a:bodyPr/>
          <a:lstStyle/>
          <a:p>
            <a:fld id="{2104D873-8E2C-44E3-B163-C0823AD42B81}" type="slidenum">
              <a:rPr lang="en-US" smtClean="0"/>
              <a:t>7</a:t>
            </a:fld>
            <a:endParaRPr lang="en-US" dirty="0"/>
          </a:p>
        </p:txBody>
      </p:sp>
    </p:spTree>
    <p:extLst>
      <p:ext uri="{BB962C8B-B14F-4D97-AF65-F5344CB8AC3E}">
        <p14:creationId xmlns:p14="http://schemas.microsoft.com/office/powerpoint/2010/main" val="2325232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E7FC745D-15EB-4771-9FEB-2BFC167E65E6}"/>
              </a:ext>
            </a:extLst>
          </p:cNvPr>
          <p:cNvPicPr>
            <a:picLocks noChangeAspect="1"/>
          </p:cNvPicPr>
          <p:nvPr/>
        </p:nvPicPr>
        <p:blipFill rotWithShape="1">
          <a:blip r:embed="rId2"/>
          <a:srcRect l="7559" r="10790" b="2"/>
          <a:stretch/>
        </p:blipFill>
        <p:spPr>
          <a:xfrm>
            <a:off x="9221555" y="-2"/>
            <a:ext cx="2970445" cy="3383269"/>
          </a:xfrm>
          <a:prstGeom prst="rect">
            <a:avLst/>
          </a:prstGeom>
        </p:spPr>
      </p:pic>
      <p:pic>
        <p:nvPicPr>
          <p:cNvPr id="6" name="Picture 5">
            <a:extLst>
              <a:ext uri="{FF2B5EF4-FFF2-40B4-BE49-F238E27FC236}">
                <a16:creationId xmlns:a16="http://schemas.microsoft.com/office/drawing/2014/main" id="{9D1F2508-B76B-43BB-AB77-84B70033D256}"/>
              </a:ext>
            </a:extLst>
          </p:cNvPr>
          <p:cNvPicPr>
            <a:picLocks noChangeAspect="1"/>
          </p:cNvPicPr>
          <p:nvPr/>
        </p:nvPicPr>
        <p:blipFill rotWithShape="1">
          <a:blip r:embed="rId3"/>
          <a:srcRect l="5758" r="12555" b="2"/>
          <a:stretch/>
        </p:blipFill>
        <p:spPr>
          <a:xfrm>
            <a:off x="-1335" y="-1"/>
            <a:ext cx="2971800" cy="3383268"/>
          </a:xfrm>
          <a:prstGeom prst="rect">
            <a:avLst/>
          </a:prstGeom>
        </p:spPr>
      </p:pic>
      <p:pic>
        <p:nvPicPr>
          <p:cNvPr id="5" name="Content Placeholder 4">
            <a:extLst>
              <a:ext uri="{FF2B5EF4-FFF2-40B4-BE49-F238E27FC236}">
                <a16:creationId xmlns:a16="http://schemas.microsoft.com/office/drawing/2014/main" id="{7172D6BE-837F-46F0-8AEA-808B777E8A38}"/>
              </a:ext>
            </a:extLst>
          </p:cNvPr>
          <p:cNvPicPr>
            <a:picLocks noChangeAspect="1"/>
          </p:cNvPicPr>
          <p:nvPr/>
        </p:nvPicPr>
        <p:blipFill rotWithShape="1">
          <a:blip r:embed="rId4"/>
          <a:srcRect t="12755" r="-1" b="27058"/>
          <a:stretch/>
        </p:blipFill>
        <p:spPr>
          <a:xfrm>
            <a:off x="-1018" y="3474720"/>
            <a:ext cx="6044438" cy="3383280"/>
          </a:xfrm>
          <a:prstGeom prst="rect">
            <a:avLst/>
          </a:prstGeom>
        </p:spPr>
      </p:pic>
      <p:sp>
        <p:nvSpPr>
          <p:cNvPr id="20" name="Rectangle 19">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684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34E6CD3-7F90-4A9F-A412-0665BADD237D}"/>
              </a:ext>
            </a:extLst>
          </p:cNvPr>
          <p:cNvSpPr>
            <a:spLocks noGrp="1"/>
          </p:cNvSpPr>
          <p:nvPr>
            <p:ph type="title"/>
          </p:nvPr>
        </p:nvSpPr>
        <p:spPr>
          <a:xfrm>
            <a:off x="6520835" y="4735654"/>
            <a:ext cx="5193748" cy="637124"/>
          </a:xfrm>
        </p:spPr>
        <p:txBody>
          <a:bodyPr>
            <a:noAutofit/>
          </a:bodyPr>
          <a:lstStyle/>
          <a:p>
            <a:r>
              <a:rPr lang="en-US" sz="3600" dirty="0"/>
              <a:t>FE solution for modes and mode shapes</a:t>
            </a:r>
            <a:endParaRPr lang="en-US" sz="3600" dirty="0">
              <a:solidFill>
                <a:srgbClr val="FFFFFF"/>
              </a:solidFill>
            </a:endParaRPr>
          </a:p>
        </p:txBody>
      </p:sp>
      <p:grpSp>
        <p:nvGrpSpPr>
          <p:cNvPr id="38" name="Group 37">
            <a:extLst>
              <a:ext uri="{FF2B5EF4-FFF2-40B4-BE49-F238E27FC236}">
                <a16:creationId xmlns:a16="http://schemas.microsoft.com/office/drawing/2014/main" id="{86D9C4AE-052C-45C5-ABF0-99EDB31D36F3}"/>
              </a:ext>
            </a:extLst>
          </p:cNvPr>
          <p:cNvGrpSpPr/>
          <p:nvPr/>
        </p:nvGrpSpPr>
        <p:grpSpPr>
          <a:xfrm>
            <a:off x="3083071" y="-2"/>
            <a:ext cx="2971800" cy="3383268"/>
            <a:chOff x="6145910" y="0"/>
            <a:chExt cx="2971800" cy="3383268"/>
          </a:xfrm>
        </p:grpSpPr>
        <p:pic>
          <p:nvPicPr>
            <p:cNvPr id="11" name="Picture 10">
              <a:extLst>
                <a:ext uri="{FF2B5EF4-FFF2-40B4-BE49-F238E27FC236}">
                  <a16:creationId xmlns:a16="http://schemas.microsoft.com/office/drawing/2014/main" id="{086108EB-1B61-4E5C-9CEC-328E58FCA66D}"/>
                </a:ext>
              </a:extLst>
            </p:cNvPr>
            <p:cNvPicPr>
              <a:picLocks noChangeAspect="1"/>
            </p:cNvPicPr>
            <p:nvPr/>
          </p:nvPicPr>
          <p:blipFill rotWithShape="1">
            <a:blip r:embed="rId5"/>
            <a:srcRect l="4344" r="13969" b="2"/>
            <a:stretch/>
          </p:blipFill>
          <p:spPr>
            <a:xfrm>
              <a:off x="6145910" y="0"/>
              <a:ext cx="2971800" cy="3383268"/>
            </a:xfrm>
            <a:prstGeom prst="rect">
              <a:avLst/>
            </a:prstGeom>
          </p:spPr>
        </p:pic>
        <p:sp>
          <p:nvSpPr>
            <p:cNvPr id="16" name="TextBox 15">
              <a:extLst>
                <a:ext uri="{FF2B5EF4-FFF2-40B4-BE49-F238E27FC236}">
                  <a16:creationId xmlns:a16="http://schemas.microsoft.com/office/drawing/2014/main" id="{D17DA928-CA68-4AEE-92F4-F838873C0C36}"/>
                </a:ext>
              </a:extLst>
            </p:cNvPr>
            <p:cNvSpPr txBox="1"/>
            <p:nvPr/>
          </p:nvSpPr>
          <p:spPr>
            <a:xfrm>
              <a:off x="7125861" y="404017"/>
              <a:ext cx="1013254" cy="369332"/>
            </a:xfrm>
            <a:prstGeom prst="rect">
              <a:avLst/>
            </a:prstGeom>
            <a:noFill/>
            <a:ln>
              <a:solidFill>
                <a:schemeClr val="tx1"/>
              </a:solidFill>
            </a:ln>
          </p:spPr>
          <p:txBody>
            <a:bodyPr wrap="square" rtlCol="0">
              <a:spAutoFit/>
            </a:bodyPr>
            <a:lstStyle/>
            <a:p>
              <a:r>
                <a:rPr lang="en-US" dirty="0"/>
                <a:t>Mode 3</a:t>
              </a:r>
            </a:p>
          </p:txBody>
        </p:sp>
      </p:grpSp>
      <p:sp>
        <p:nvSpPr>
          <p:cNvPr id="32" name="TextBox 31">
            <a:extLst>
              <a:ext uri="{FF2B5EF4-FFF2-40B4-BE49-F238E27FC236}">
                <a16:creationId xmlns:a16="http://schemas.microsoft.com/office/drawing/2014/main" id="{6C187318-70FC-45D2-94B8-502B7CA69694}"/>
              </a:ext>
            </a:extLst>
          </p:cNvPr>
          <p:cNvSpPr txBox="1"/>
          <p:nvPr/>
        </p:nvSpPr>
        <p:spPr>
          <a:xfrm>
            <a:off x="2463838" y="3933168"/>
            <a:ext cx="1013254" cy="369332"/>
          </a:xfrm>
          <a:prstGeom prst="rect">
            <a:avLst/>
          </a:prstGeom>
          <a:noFill/>
          <a:ln>
            <a:solidFill>
              <a:schemeClr val="tx1"/>
            </a:solidFill>
          </a:ln>
        </p:spPr>
        <p:txBody>
          <a:bodyPr wrap="square" rtlCol="0">
            <a:spAutoFit/>
          </a:bodyPr>
          <a:lstStyle/>
          <a:p>
            <a:r>
              <a:rPr lang="en-US" dirty="0"/>
              <a:t>Mode 1</a:t>
            </a:r>
          </a:p>
        </p:txBody>
      </p:sp>
      <p:sp>
        <p:nvSpPr>
          <p:cNvPr id="35" name="TextBox 34">
            <a:extLst>
              <a:ext uri="{FF2B5EF4-FFF2-40B4-BE49-F238E27FC236}">
                <a16:creationId xmlns:a16="http://schemas.microsoft.com/office/drawing/2014/main" id="{51416C2F-68C5-488E-A18E-B75B8B72F63D}"/>
              </a:ext>
            </a:extLst>
          </p:cNvPr>
          <p:cNvSpPr txBox="1"/>
          <p:nvPr/>
        </p:nvSpPr>
        <p:spPr>
          <a:xfrm>
            <a:off x="977262" y="424289"/>
            <a:ext cx="1013254" cy="369332"/>
          </a:xfrm>
          <a:prstGeom prst="rect">
            <a:avLst/>
          </a:prstGeom>
          <a:noFill/>
          <a:ln>
            <a:solidFill>
              <a:schemeClr val="tx1"/>
            </a:solidFill>
          </a:ln>
        </p:spPr>
        <p:txBody>
          <a:bodyPr wrap="square" rtlCol="0">
            <a:spAutoFit/>
          </a:bodyPr>
          <a:lstStyle/>
          <a:p>
            <a:r>
              <a:rPr lang="en-US" dirty="0"/>
              <a:t>Mode 2</a:t>
            </a:r>
          </a:p>
        </p:txBody>
      </p:sp>
      <p:grpSp>
        <p:nvGrpSpPr>
          <p:cNvPr id="39" name="Group 38">
            <a:extLst>
              <a:ext uri="{FF2B5EF4-FFF2-40B4-BE49-F238E27FC236}">
                <a16:creationId xmlns:a16="http://schemas.microsoft.com/office/drawing/2014/main" id="{9F2EFA75-8DF3-467F-AC41-513EE7786ED4}"/>
              </a:ext>
            </a:extLst>
          </p:cNvPr>
          <p:cNvGrpSpPr/>
          <p:nvPr/>
        </p:nvGrpSpPr>
        <p:grpSpPr>
          <a:xfrm>
            <a:off x="6167477" y="-2"/>
            <a:ext cx="2970465" cy="3383268"/>
            <a:chOff x="3072956" y="10"/>
            <a:chExt cx="2970465" cy="3383268"/>
          </a:xfrm>
        </p:grpSpPr>
        <p:pic>
          <p:nvPicPr>
            <p:cNvPr id="9" name="Picture 8">
              <a:extLst>
                <a:ext uri="{FF2B5EF4-FFF2-40B4-BE49-F238E27FC236}">
                  <a16:creationId xmlns:a16="http://schemas.microsoft.com/office/drawing/2014/main" id="{0880D9A1-9A5E-45F8-8B7E-F87CFA286E51}"/>
                </a:ext>
              </a:extLst>
            </p:cNvPr>
            <p:cNvPicPr>
              <a:picLocks noChangeAspect="1"/>
            </p:cNvPicPr>
            <p:nvPr/>
          </p:nvPicPr>
          <p:blipFill rotWithShape="1">
            <a:blip r:embed="rId6"/>
            <a:srcRect l="6198" r="12151" b="2"/>
            <a:stretch/>
          </p:blipFill>
          <p:spPr>
            <a:xfrm>
              <a:off x="3072956" y="10"/>
              <a:ext cx="2970465" cy="3383268"/>
            </a:xfrm>
            <a:prstGeom prst="rect">
              <a:avLst/>
            </a:prstGeom>
          </p:spPr>
        </p:pic>
        <p:sp>
          <p:nvSpPr>
            <p:cNvPr id="36" name="TextBox 35">
              <a:extLst>
                <a:ext uri="{FF2B5EF4-FFF2-40B4-BE49-F238E27FC236}">
                  <a16:creationId xmlns:a16="http://schemas.microsoft.com/office/drawing/2014/main" id="{53378CA7-50AD-4F87-B308-D8E8A48D2B09}"/>
                </a:ext>
              </a:extLst>
            </p:cNvPr>
            <p:cNvSpPr txBox="1"/>
            <p:nvPr/>
          </p:nvSpPr>
          <p:spPr>
            <a:xfrm>
              <a:off x="4051561" y="404017"/>
              <a:ext cx="1013254" cy="369332"/>
            </a:xfrm>
            <a:prstGeom prst="rect">
              <a:avLst/>
            </a:prstGeom>
            <a:noFill/>
            <a:ln>
              <a:solidFill>
                <a:schemeClr val="tx1"/>
              </a:solidFill>
            </a:ln>
          </p:spPr>
          <p:txBody>
            <a:bodyPr wrap="square" rtlCol="0">
              <a:spAutoFit/>
            </a:bodyPr>
            <a:lstStyle/>
            <a:p>
              <a:r>
                <a:rPr lang="en-US" dirty="0"/>
                <a:t>Mode 4</a:t>
              </a:r>
            </a:p>
          </p:txBody>
        </p:sp>
      </p:grpSp>
      <p:sp>
        <p:nvSpPr>
          <p:cNvPr id="37" name="TextBox 36">
            <a:extLst>
              <a:ext uri="{FF2B5EF4-FFF2-40B4-BE49-F238E27FC236}">
                <a16:creationId xmlns:a16="http://schemas.microsoft.com/office/drawing/2014/main" id="{F0941B38-96C0-496A-9A49-39854962EE22}"/>
              </a:ext>
            </a:extLst>
          </p:cNvPr>
          <p:cNvSpPr txBox="1"/>
          <p:nvPr/>
        </p:nvSpPr>
        <p:spPr>
          <a:xfrm>
            <a:off x="10302651" y="404017"/>
            <a:ext cx="1013254" cy="369332"/>
          </a:xfrm>
          <a:prstGeom prst="rect">
            <a:avLst/>
          </a:prstGeom>
          <a:noFill/>
          <a:ln>
            <a:solidFill>
              <a:schemeClr val="tx1"/>
            </a:solidFill>
          </a:ln>
        </p:spPr>
        <p:txBody>
          <a:bodyPr wrap="square" rtlCol="0">
            <a:spAutoFit/>
          </a:bodyPr>
          <a:lstStyle/>
          <a:p>
            <a:r>
              <a:rPr lang="en-US" dirty="0"/>
              <a:t>Mode 5</a:t>
            </a:r>
          </a:p>
        </p:txBody>
      </p:sp>
      <p:sp>
        <p:nvSpPr>
          <p:cNvPr id="3" name="TextBox 2"/>
          <p:cNvSpPr txBox="1"/>
          <p:nvPr/>
        </p:nvSpPr>
        <p:spPr>
          <a:xfrm>
            <a:off x="369455" y="6345382"/>
            <a:ext cx="1496290" cy="369332"/>
          </a:xfrm>
          <a:prstGeom prst="rect">
            <a:avLst/>
          </a:prstGeom>
          <a:noFill/>
        </p:spPr>
        <p:txBody>
          <a:bodyPr wrap="square" rtlCol="0">
            <a:spAutoFit/>
          </a:bodyPr>
          <a:lstStyle/>
          <a:p>
            <a:r>
              <a:rPr lang="en-US" dirty="0"/>
              <a:t>302.879 Hz</a:t>
            </a:r>
          </a:p>
        </p:txBody>
      </p:sp>
      <p:sp>
        <p:nvSpPr>
          <p:cNvPr id="4" name="Slide Number Placeholder 3">
            <a:extLst>
              <a:ext uri="{FF2B5EF4-FFF2-40B4-BE49-F238E27FC236}">
                <a16:creationId xmlns:a16="http://schemas.microsoft.com/office/drawing/2014/main" id="{BAFDFE35-6D3C-4637-8809-C79AAAD5352A}"/>
              </a:ext>
            </a:extLst>
          </p:cNvPr>
          <p:cNvSpPr>
            <a:spLocks noGrp="1"/>
          </p:cNvSpPr>
          <p:nvPr>
            <p:ph type="sldNum" sz="quarter" idx="12"/>
          </p:nvPr>
        </p:nvSpPr>
        <p:spPr/>
        <p:txBody>
          <a:bodyPr/>
          <a:lstStyle/>
          <a:p>
            <a:fld id="{2104D873-8E2C-44E3-B163-C0823AD42B81}" type="slidenum">
              <a:rPr lang="en-US" smtClean="0"/>
              <a:t>8</a:t>
            </a:fld>
            <a:endParaRPr lang="en-US" dirty="0"/>
          </a:p>
        </p:txBody>
      </p:sp>
    </p:spTree>
    <p:extLst>
      <p:ext uri="{BB962C8B-B14F-4D97-AF65-F5344CB8AC3E}">
        <p14:creationId xmlns:p14="http://schemas.microsoft.com/office/powerpoint/2010/main" val="1434072209"/>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stretch>
            <a:fillRect/>
          </a:stretch>
        </p:blipFill>
        <p:spPr>
          <a:xfrm>
            <a:off x="279322" y="178126"/>
            <a:ext cx="1311302" cy="1117377"/>
          </a:xfrm>
          <a:prstGeom prst="rect">
            <a:avLst/>
          </a:prstGeom>
        </p:spPr>
      </p:pic>
      <p:sp>
        <p:nvSpPr>
          <p:cNvPr id="13" name="TextBox 12"/>
          <p:cNvSpPr txBox="1"/>
          <p:nvPr/>
        </p:nvSpPr>
        <p:spPr>
          <a:xfrm>
            <a:off x="1798320" y="469048"/>
            <a:ext cx="8595360" cy="535531"/>
          </a:xfrm>
          <a:prstGeom prst="rect">
            <a:avLst/>
          </a:prstGeom>
          <a:noFill/>
        </p:spPr>
        <p:txBody>
          <a:bodyPr wrap="square" rtlCol="0">
            <a:spAutoFit/>
          </a:bodyPr>
          <a:lstStyle/>
          <a:p>
            <a:pPr algn="ctr">
              <a:lnSpc>
                <a:spcPct val="90000"/>
              </a:lnSpc>
              <a:spcBef>
                <a:spcPct val="0"/>
              </a:spcBef>
            </a:pPr>
            <a:r>
              <a:rPr lang="en-US" sz="3200" dirty="0"/>
              <a:t>Analytical Solution for Plate Natural Frequencies</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sp>
        <p:nvSpPr>
          <p:cNvPr id="8" name="TextBox 7">
            <a:extLst>
              <a:ext uri="{FF2B5EF4-FFF2-40B4-BE49-F238E27FC236}">
                <a16:creationId xmlns:a16="http://schemas.microsoft.com/office/drawing/2014/main" id="{4C6DFCF5-A91F-4D28-834E-17A936AC41E0}"/>
              </a:ext>
            </a:extLst>
          </p:cNvPr>
          <p:cNvSpPr txBox="1"/>
          <p:nvPr/>
        </p:nvSpPr>
        <p:spPr>
          <a:xfrm>
            <a:off x="6847941" y="1596942"/>
            <a:ext cx="4722639" cy="3416320"/>
          </a:xfrm>
          <a:prstGeom prst="rect">
            <a:avLst/>
          </a:prstGeom>
          <a:noFill/>
        </p:spPr>
        <p:txBody>
          <a:bodyPr wrap="square" lIns="91440" tIns="45720" rIns="91440" bIns="45720" rtlCol="0" anchor="t">
            <a:spAutoFit/>
          </a:bodyPr>
          <a:lstStyle/>
          <a:p>
            <a:r>
              <a:rPr lang="en-US" sz="2400" dirty="0"/>
              <a:t>Theory vs. FE results.  The FE eigenvalue solution procedure provides for an additional mode as compared to the partial differential equation (PDE) based analytical equation.  Percent difference in matched modes is less than 1% confirming model suitability for dynamic analysis.</a:t>
            </a:r>
          </a:p>
        </p:txBody>
      </p:sp>
      <p:graphicFrame>
        <p:nvGraphicFramePr>
          <p:cNvPr id="9" name="Content Placeholder 12">
            <a:extLst>
              <a:ext uri="{FF2B5EF4-FFF2-40B4-BE49-F238E27FC236}">
                <a16:creationId xmlns:a16="http://schemas.microsoft.com/office/drawing/2014/main" id="{0682FDBA-AD64-4487-96C9-DFC65B6310E1}"/>
              </a:ext>
            </a:extLst>
          </p:cNvPr>
          <p:cNvGraphicFramePr>
            <a:graphicFrameLocks noChangeAspect="1"/>
          </p:cNvGraphicFramePr>
          <p:nvPr>
            <p:extLst>
              <p:ext uri="{D42A27DB-BD31-4B8C-83A1-F6EECF244321}">
                <p14:modId xmlns:p14="http://schemas.microsoft.com/office/powerpoint/2010/main" val="419648655"/>
              </p:ext>
            </p:extLst>
          </p:nvPr>
        </p:nvGraphicFramePr>
        <p:xfrm>
          <a:off x="391886" y="1463561"/>
          <a:ext cx="6132700" cy="5216299"/>
        </p:xfrm>
        <a:graphic>
          <a:graphicData uri="http://schemas.openxmlformats.org/presentationml/2006/ole">
            <mc:AlternateContent xmlns:mc="http://schemas.openxmlformats.org/markup-compatibility/2006">
              <mc:Choice xmlns:v="urn:schemas-microsoft-com:vml" Requires="v">
                <p:oleObj spid="_x0000_s2121" name="Worksheet" r:id="rId5" imgW="5400480" imgH="4591175" progId="Excel.Sheet.8">
                  <p:embed/>
                </p:oleObj>
              </mc:Choice>
              <mc:Fallback>
                <p:oleObj name="Worksheet" r:id="rId5" imgW="5400480" imgH="4591175" progId="Excel.Sheet.8">
                  <p:embed/>
                  <p:pic>
                    <p:nvPicPr>
                      <p:cNvPr id="9" name="Content Placeholder 12">
                        <a:extLst>
                          <a:ext uri="{FF2B5EF4-FFF2-40B4-BE49-F238E27FC236}">
                            <a16:creationId xmlns:a16="http://schemas.microsoft.com/office/drawing/2014/main" id="{0682FDBA-AD64-4487-96C9-DFC65B6310E1}"/>
                          </a:ext>
                        </a:extLst>
                      </p:cNvPr>
                      <p:cNvPicPr/>
                      <p:nvPr/>
                    </p:nvPicPr>
                    <p:blipFill>
                      <a:blip r:embed="rId6"/>
                      <a:stretch>
                        <a:fillRect/>
                      </a:stretch>
                    </p:blipFill>
                    <p:spPr>
                      <a:xfrm>
                        <a:off x="391886" y="1463561"/>
                        <a:ext cx="6132700" cy="5216299"/>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C72C4AD6-97B6-4494-BC0D-E12C47757F0E}"/>
              </a:ext>
            </a:extLst>
          </p:cNvPr>
          <p:cNvSpPr>
            <a:spLocks noGrp="1"/>
          </p:cNvSpPr>
          <p:nvPr>
            <p:ph type="sldNum" sz="quarter" idx="12"/>
          </p:nvPr>
        </p:nvSpPr>
        <p:spPr/>
        <p:txBody>
          <a:bodyPr/>
          <a:lstStyle/>
          <a:p>
            <a:fld id="{2104D873-8E2C-44E3-B163-C0823AD42B81}" type="slidenum">
              <a:rPr lang="en-US" smtClean="0"/>
              <a:t>9</a:t>
            </a:fld>
            <a:endParaRPr lang="en-US" dirty="0"/>
          </a:p>
        </p:txBody>
      </p:sp>
    </p:spTree>
    <p:extLst>
      <p:ext uri="{BB962C8B-B14F-4D97-AF65-F5344CB8AC3E}">
        <p14:creationId xmlns:p14="http://schemas.microsoft.com/office/powerpoint/2010/main" val="3324098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798320" y="469048"/>
            <a:ext cx="8595360" cy="590931"/>
          </a:xfrm>
          <a:prstGeom prst="rect">
            <a:avLst/>
          </a:prstGeom>
          <a:noFill/>
        </p:spPr>
        <p:txBody>
          <a:bodyPr wrap="square" rtlCol="0">
            <a:spAutoFit/>
          </a:bodyPr>
          <a:lstStyle/>
          <a:p>
            <a:pPr algn="ctr">
              <a:lnSpc>
                <a:spcPct val="90000"/>
              </a:lnSpc>
              <a:spcBef>
                <a:spcPct val="0"/>
              </a:spcBef>
            </a:pPr>
            <a:r>
              <a:rPr lang="en-US" sz="3600" dirty="0"/>
              <a:t>Sample Acoustic Spectrum</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sp>
        <p:nvSpPr>
          <p:cNvPr id="3" name="TextBox 2">
            <a:extLst>
              <a:ext uri="{FF2B5EF4-FFF2-40B4-BE49-F238E27FC236}">
                <a16:creationId xmlns:a16="http://schemas.microsoft.com/office/drawing/2014/main" id="{06D98925-2D71-483E-B291-E02F42208A7F}"/>
              </a:ext>
            </a:extLst>
          </p:cNvPr>
          <p:cNvSpPr txBox="1"/>
          <p:nvPr/>
        </p:nvSpPr>
        <p:spPr>
          <a:xfrm>
            <a:off x="6541655" y="1650425"/>
            <a:ext cx="4958918" cy="4093428"/>
          </a:xfrm>
          <a:prstGeom prst="rect">
            <a:avLst/>
          </a:prstGeom>
          <a:noFill/>
        </p:spPr>
        <p:txBody>
          <a:bodyPr wrap="square" rtlCol="0">
            <a:spAutoFit/>
          </a:bodyPr>
          <a:lstStyle/>
          <a:p>
            <a:r>
              <a:rPr lang="en-US" sz="2000" dirty="0"/>
              <a:t>The acoustic spectrum defined using Sound Pressure Level (SPL) in decibels (dB) is converted to a Power Spectral Density (PSD) function to enable use of the NASTRAN random vibration solution procedure for predicting panel response under frequency dependent pressure loading.  The CODEX specific spectrum, not shown, was used for the actual analysis.</a:t>
            </a:r>
          </a:p>
          <a:p>
            <a:endParaRPr lang="en-US" sz="2000" dirty="0"/>
          </a:p>
          <a:p>
            <a:r>
              <a:rPr lang="en-US" sz="2000" dirty="0"/>
              <a:t>Ref: S. Gordon (GSFC Code 542), “Random Vibration Seminar Series Session II – Random Vibration Theory (Cont),” 2014.</a:t>
            </a:r>
          </a:p>
        </p:txBody>
      </p:sp>
      <p:graphicFrame>
        <p:nvGraphicFramePr>
          <p:cNvPr id="5" name="Table 4"/>
          <p:cNvGraphicFramePr>
            <a:graphicFrameLocks noGrp="1"/>
          </p:cNvGraphicFramePr>
          <p:nvPr>
            <p:extLst>
              <p:ext uri="{D42A27DB-BD31-4B8C-83A1-F6EECF244321}">
                <p14:modId xmlns:p14="http://schemas.microsoft.com/office/powerpoint/2010/main" val="3557739054"/>
              </p:ext>
            </p:extLst>
          </p:nvPr>
        </p:nvGraphicFramePr>
        <p:xfrm>
          <a:off x="392545" y="1819314"/>
          <a:ext cx="5703455" cy="4056144"/>
        </p:xfrm>
        <a:graphic>
          <a:graphicData uri="http://schemas.openxmlformats.org/drawingml/2006/table">
            <a:tbl>
              <a:tblPr>
                <a:tableStyleId>{5C22544A-7EE6-4342-B048-85BDC9FD1C3A}</a:tableStyleId>
              </a:tblPr>
              <a:tblGrid>
                <a:gridCol w="1140691">
                  <a:extLst>
                    <a:ext uri="{9D8B030D-6E8A-4147-A177-3AD203B41FA5}">
                      <a16:colId xmlns:a16="http://schemas.microsoft.com/office/drawing/2014/main" val="1559378703"/>
                    </a:ext>
                  </a:extLst>
                </a:gridCol>
                <a:gridCol w="1140691">
                  <a:extLst>
                    <a:ext uri="{9D8B030D-6E8A-4147-A177-3AD203B41FA5}">
                      <a16:colId xmlns:a16="http://schemas.microsoft.com/office/drawing/2014/main" val="416441476"/>
                    </a:ext>
                  </a:extLst>
                </a:gridCol>
                <a:gridCol w="1140691">
                  <a:extLst>
                    <a:ext uri="{9D8B030D-6E8A-4147-A177-3AD203B41FA5}">
                      <a16:colId xmlns:a16="http://schemas.microsoft.com/office/drawing/2014/main" val="2596725784"/>
                    </a:ext>
                  </a:extLst>
                </a:gridCol>
                <a:gridCol w="1140691">
                  <a:extLst>
                    <a:ext uri="{9D8B030D-6E8A-4147-A177-3AD203B41FA5}">
                      <a16:colId xmlns:a16="http://schemas.microsoft.com/office/drawing/2014/main" val="3718526313"/>
                    </a:ext>
                  </a:extLst>
                </a:gridCol>
                <a:gridCol w="1140691">
                  <a:extLst>
                    <a:ext uri="{9D8B030D-6E8A-4147-A177-3AD203B41FA5}">
                      <a16:colId xmlns:a16="http://schemas.microsoft.com/office/drawing/2014/main" val="4133732277"/>
                    </a:ext>
                  </a:extLst>
                </a:gridCol>
              </a:tblGrid>
              <a:tr h="253509">
                <a:tc>
                  <a:txBody>
                    <a:bodyPr/>
                    <a:lstStyle/>
                    <a:p>
                      <a:pPr algn="l" fontAlgn="b"/>
                      <a:r>
                        <a:rPr lang="en-US" sz="1100" u="none" strike="noStrike" dirty="0">
                          <a:effectLst/>
                        </a:rPr>
                        <a:t>Ctr_Freq (Hz)</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SPL (dB)</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del_f (Hz)</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p_0^2 (psi^2)</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PSD (psi^2/Hz)</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81375088"/>
                  </a:ext>
                </a:extLst>
              </a:tr>
              <a:tr h="253509">
                <a:tc>
                  <a:txBody>
                    <a:bodyPr/>
                    <a:lstStyle/>
                    <a:p>
                      <a:pPr algn="l" fontAlgn="b"/>
                      <a:r>
                        <a:rPr lang="en-US" sz="1100" u="none" strike="noStrike" dirty="0">
                          <a:effectLst/>
                        </a:rPr>
                        <a:t>20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4.63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2.66E-06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5.74E-07</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99164400"/>
                  </a:ext>
                </a:extLst>
              </a:tr>
              <a:tr h="253509">
                <a:tc>
                  <a:txBody>
                    <a:bodyPr/>
                    <a:lstStyle/>
                    <a:p>
                      <a:pPr algn="l"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9.26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2.11E-05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2.28E-06</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83883204"/>
                  </a:ext>
                </a:extLst>
              </a:tr>
              <a:tr h="253509">
                <a:tc>
                  <a:txBody>
                    <a:bodyPr/>
                    <a:lstStyle/>
                    <a:p>
                      <a:pPr algn="l" fontAlgn="b"/>
                      <a:r>
                        <a:rPr lang="en-US" sz="1100" u="none" strike="noStrike" dirty="0">
                          <a:effectLst/>
                        </a:rPr>
                        <a:t>80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5.31E-05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2.86E-06</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30050498"/>
                  </a:ext>
                </a:extLst>
              </a:tr>
              <a:tr h="253509">
                <a:tc>
                  <a:txBody>
                    <a:bodyPr/>
                    <a:lstStyle/>
                    <a:p>
                      <a:pPr algn="l" fontAlgn="b"/>
                      <a:r>
                        <a:rPr lang="en-US" sz="1100" u="none" strike="noStrike" dirty="0">
                          <a:effectLst/>
                        </a:rPr>
                        <a:t>160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37.05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6.68E-05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1.80E-06</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30615910"/>
                  </a:ext>
                </a:extLst>
              </a:tr>
              <a:tr h="253509">
                <a:tc>
                  <a:txBody>
                    <a:bodyPr/>
                    <a:lstStyle/>
                    <a:p>
                      <a:pPr algn="l" fontAlgn="b"/>
                      <a:r>
                        <a:rPr lang="en-US" sz="1100" u="none" strike="noStrike" dirty="0">
                          <a:effectLst/>
                        </a:rPr>
                        <a:t>200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46.31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6.68E-05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1.44E-06</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24018953"/>
                  </a:ext>
                </a:extLst>
              </a:tr>
              <a:tr h="253509">
                <a:tc>
                  <a:txBody>
                    <a:bodyPr/>
                    <a:lstStyle/>
                    <a:p>
                      <a:pPr algn="l" fontAlgn="b"/>
                      <a:r>
                        <a:rPr lang="en-US" sz="1100" u="none" strike="noStrike" dirty="0">
                          <a:effectLst/>
                        </a:rPr>
                        <a:t>300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69.47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3.35E-05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4.82E-07</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55780137"/>
                  </a:ext>
                </a:extLst>
              </a:tr>
              <a:tr h="253509">
                <a:tc>
                  <a:txBody>
                    <a:bodyPr/>
                    <a:lstStyle/>
                    <a:p>
                      <a:pPr algn="l" fontAlgn="b"/>
                      <a:r>
                        <a:rPr lang="en-US" sz="1100" u="none" strike="noStrike" dirty="0">
                          <a:effectLst/>
                        </a:rPr>
                        <a:t>400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92.63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2.66E-05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2.87E-07</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598097430"/>
                  </a:ext>
                </a:extLst>
              </a:tr>
              <a:tr h="253509">
                <a:tc>
                  <a:txBody>
                    <a:bodyPr/>
                    <a:lstStyle/>
                    <a:p>
                      <a:pPr algn="l"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115.78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1.68E-05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1.45E-07</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33917036"/>
                  </a:ext>
                </a:extLst>
              </a:tr>
              <a:tr h="253509">
                <a:tc>
                  <a:txBody>
                    <a:bodyPr/>
                    <a:lstStyle/>
                    <a:p>
                      <a:pPr algn="l"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138.94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1.06E-05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7.62E-08</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29220071"/>
                  </a:ext>
                </a:extLst>
              </a:tr>
              <a:tr h="253509">
                <a:tc>
                  <a:txBody>
                    <a:bodyPr/>
                    <a:lstStyle/>
                    <a:p>
                      <a:pPr algn="l" fontAlgn="b"/>
                      <a:r>
                        <a:rPr lang="en-US" sz="1100" u="none" strike="noStrike" dirty="0">
                          <a:effectLst/>
                        </a:rPr>
                        <a:t>800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185.25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6.68E-06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3.61E-08</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552846523"/>
                  </a:ext>
                </a:extLst>
              </a:tr>
              <a:tr h="253509">
                <a:tc>
                  <a:txBody>
                    <a:bodyPr/>
                    <a:lstStyle/>
                    <a:p>
                      <a:pPr algn="l" fontAlgn="b"/>
                      <a:r>
                        <a:rPr lang="en-US" sz="1100" u="none" strike="noStrike" dirty="0">
                          <a:effectLst/>
                        </a:rPr>
                        <a:t>1000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231.56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4.21E-06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1.82E-08</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647883309"/>
                  </a:ext>
                </a:extLst>
              </a:tr>
              <a:tr h="253509">
                <a:tc>
                  <a:txBody>
                    <a:bodyPr/>
                    <a:lstStyle/>
                    <a:p>
                      <a:pPr algn="l" fontAlgn="b"/>
                      <a:r>
                        <a:rPr lang="en-US" sz="1100" u="none" strike="noStrike" dirty="0">
                          <a:effectLst/>
                        </a:rPr>
                        <a:t>1300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301.03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2.66E-06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8.83E-09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08932784"/>
                  </a:ext>
                </a:extLst>
              </a:tr>
              <a:tr h="253509">
                <a:tc>
                  <a:txBody>
                    <a:bodyPr/>
                    <a:lstStyle/>
                    <a:p>
                      <a:pPr algn="l" fontAlgn="b"/>
                      <a:r>
                        <a:rPr lang="en-US" sz="1100" u="none" strike="noStrike" dirty="0">
                          <a:effectLst/>
                        </a:rPr>
                        <a:t>1600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113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370.50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1.68E-06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4.53E-09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026647071"/>
                  </a:ext>
                </a:extLst>
              </a:tr>
              <a:tr h="253509">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5137996"/>
                  </a:ext>
                </a:extLst>
              </a:tr>
              <a:tr h="253509">
                <a:tc>
                  <a:txBody>
                    <a:bodyPr/>
                    <a:lstStyle/>
                    <a:p>
                      <a:pPr algn="l" fontAlgn="b"/>
                      <a:r>
                        <a:rPr lang="en-US" sz="1100" u="none" strike="noStrike" dirty="0">
                          <a:effectLst/>
                        </a:rPr>
                        <a:t>p_ref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2.90E-09</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psi</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60056590"/>
                  </a:ext>
                </a:extLst>
              </a:tr>
            </a:tbl>
          </a:graphicData>
        </a:graphic>
      </p:graphicFrame>
      <p:pic>
        <p:nvPicPr>
          <p:cNvPr id="2" name="Picture 1">
            <a:extLst>
              <a:ext uri="{FF2B5EF4-FFF2-40B4-BE49-F238E27FC236}">
                <a16:creationId xmlns:a16="http://schemas.microsoft.com/office/drawing/2014/main" id="{F7389965-9DB1-4AE4-9ED8-B9DA5C7484C4}"/>
              </a:ext>
            </a:extLst>
          </p:cNvPr>
          <p:cNvPicPr>
            <a:picLocks noChangeAspect="1"/>
          </p:cNvPicPr>
          <p:nvPr/>
        </p:nvPicPr>
        <p:blipFill>
          <a:blip r:embed="rId4"/>
          <a:stretch>
            <a:fillRect/>
          </a:stretch>
        </p:blipFill>
        <p:spPr>
          <a:xfrm>
            <a:off x="5077395" y="6095959"/>
            <a:ext cx="2635010" cy="673896"/>
          </a:xfrm>
          <a:prstGeom prst="rect">
            <a:avLst/>
          </a:prstGeom>
        </p:spPr>
      </p:pic>
      <p:sp>
        <p:nvSpPr>
          <p:cNvPr id="7" name="Slide Number Placeholder 6">
            <a:extLst>
              <a:ext uri="{FF2B5EF4-FFF2-40B4-BE49-F238E27FC236}">
                <a16:creationId xmlns:a16="http://schemas.microsoft.com/office/drawing/2014/main" id="{BA9FAAE0-8ADF-4A09-B8A3-6909801C0CD6}"/>
              </a:ext>
            </a:extLst>
          </p:cNvPr>
          <p:cNvSpPr>
            <a:spLocks noGrp="1"/>
          </p:cNvSpPr>
          <p:nvPr>
            <p:ph type="sldNum" sz="quarter" idx="12"/>
          </p:nvPr>
        </p:nvSpPr>
        <p:spPr/>
        <p:txBody>
          <a:bodyPr/>
          <a:lstStyle/>
          <a:p>
            <a:fld id="{2104D873-8E2C-44E3-B163-C0823AD42B81}" type="slidenum">
              <a:rPr lang="en-US" smtClean="0"/>
              <a:t>10</a:t>
            </a:fld>
            <a:endParaRPr lang="en-US" dirty="0"/>
          </a:p>
        </p:txBody>
      </p:sp>
      <p:pic>
        <p:nvPicPr>
          <p:cNvPr id="8" name="Picture 7">
            <a:extLst>
              <a:ext uri="{FF2B5EF4-FFF2-40B4-BE49-F238E27FC236}">
                <a16:creationId xmlns:a16="http://schemas.microsoft.com/office/drawing/2014/main" id="{D9CCB29A-EA4A-4E20-9AEF-1B76D0665A41}"/>
              </a:ext>
            </a:extLst>
          </p:cNvPr>
          <p:cNvPicPr>
            <a:picLocks noChangeAspect="1"/>
          </p:cNvPicPr>
          <p:nvPr/>
        </p:nvPicPr>
        <p:blipFill>
          <a:blip r:embed="rId5"/>
          <a:stretch>
            <a:fillRect/>
          </a:stretch>
        </p:blipFill>
        <p:spPr>
          <a:xfrm>
            <a:off x="510847" y="6169206"/>
            <a:ext cx="2413288" cy="280332"/>
          </a:xfrm>
          <a:prstGeom prst="rect">
            <a:avLst/>
          </a:prstGeom>
        </p:spPr>
      </p:pic>
      <p:pic>
        <p:nvPicPr>
          <p:cNvPr id="9" name="Picture 8">
            <a:extLst>
              <a:ext uri="{FF2B5EF4-FFF2-40B4-BE49-F238E27FC236}">
                <a16:creationId xmlns:a16="http://schemas.microsoft.com/office/drawing/2014/main" id="{5FD6FCF8-B828-468C-8E26-FA2664F32FEA}"/>
              </a:ext>
            </a:extLst>
          </p:cNvPr>
          <p:cNvPicPr>
            <a:picLocks noChangeAspect="1"/>
          </p:cNvPicPr>
          <p:nvPr/>
        </p:nvPicPr>
        <p:blipFill>
          <a:blip r:embed="rId6"/>
          <a:stretch>
            <a:fillRect/>
          </a:stretch>
        </p:blipFill>
        <p:spPr>
          <a:xfrm>
            <a:off x="510847" y="6483299"/>
            <a:ext cx="1467055" cy="238158"/>
          </a:xfrm>
          <a:prstGeom prst="rect">
            <a:avLst/>
          </a:prstGeom>
        </p:spPr>
      </p:pic>
      <p:pic>
        <p:nvPicPr>
          <p:cNvPr id="10" name="Picture 9">
            <a:extLst>
              <a:ext uri="{FF2B5EF4-FFF2-40B4-BE49-F238E27FC236}">
                <a16:creationId xmlns:a16="http://schemas.microsoft.com/office/drawing/2014/main" id="{78DED993-75EA-4DD4-ABBD-87CE676F194D}"/>
              </a:ext>
            </a:extLst>
          </p:cNvPr>
          <p:cNvPicPr>
            <a:picLocks noChangeAspect="1"/>
          </p:cNvPicPr>
          <p:nvPr/>
        </p:nvPicPr>
        <p:blipFill>
          <a:blip r:embed="rId7"/>
          <a:stretch>
            <a:fillRect/>
          </a:stretch>
        </p:blipFill>
        <p:spPr>
          <a:xfrm>
            <a:off x="3048962" y="6260340"/>
            <a:ext cx="1903605" cy="416414"/>
          </a:xfrm>
          <a:prstGeom prst="rect">
            <a:avLst/>
          </a:prstGeom>
        </p:spPr>
      </p:pic>
      <p:sp>
        <p:nvSpPr>
          <p:cNvPr id="14" name="Rectangle 13">
            <a:extLst>
              <a:ext uri="{FF2B5EF4-FFF2-40B4-BE49-F238E27FC236}">
                <a16:creationId xmlns:a16="http://schemas.microsoft.com/office/drawing/2014/main" id="{695B2FBE-58D0-460A-BD07-400BA39A6577}"/>
              </a:ext>
            </a:extLst>
          </p:cNvPr>
          <p:cNvSpPr/>
          <p:nvPr/>
        </p:nvSpPr>
        <p:spPr>
          <a:xfrm>
            <a:off x="510847" y="6109186"/>
            <a:ext cx="2413288" cy="66071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9E9CAA4-887F-4F9D-80F9-7F957FAB2421}"/>
              </a:ext>
            </a:extLst>
          </p:cNvPr>
          <p:cNvSpPr/>
          <p:nvPr/>
        </p:nvSpPr>
        <p:spPr>
          <a:xfrm>
            <a:off x="3048962" y="6109187"/>
            <a:ext cx="1903606" cy="659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C883FBA-5CD0-4F9F-8D51-B4969A93036D}"/>
              </a:ext>
            </a:extLst>
          </p:cNvPr>
          <p:cNvSpPr/>
          <p:nvPr/>
        </p:nvSpPr>
        <p:spPr>
          <a:xfrm>
            <a:off x="5077394" y="6109186"/>
            <a:ext cx="2539646" cy="6562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F406B4F8-97AB-4B26-B077-3601638D53D0}"/>
              </a:ext>
            </a:extLst>
          </p:cNvPr>
          <p:cNvCxnSpPr>
            <a:endCxn id="14" idx="0"/>
          </p:cNvCxnSpPr>
          <p:nvPr/>
        </p:nvCxnSpPr>
        <p:spPr>
          <a:xfrm flipH="1">
            <a:off x="1717491" y="5875458"/>
            <a:ext cx="1331471" cy="233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78ACAB1-4308-49A0-8875-64B5DA7B9A65}"/>
              </a:ext>
            </a:extLst>
          </p:cNvPr>
          <p:cNvCxnSpPr>
            <a:cxnSpLocks/>
            <a:endCxn id="17" idx="0"/>
          </p:cNvCxnSpPr>
          <p:nvPr/>
        </p:nvCxnSpPr>
        <p:spPr>
          <a:xfrm flipH="1">
            <a:off x="4000765" y="5875458"/>
            <a:ext cx="260517" cy="2337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DF5572F-4CE5-4764-9AF2-BDD2A4BC492D}"/>
              </a:ext>
            </a:extLst>
          </p:cNvPr>
          <p:cNvCxnSpPr>
            <a:endCxn id="18" idx="0"/>
          </p:cNvCxnSpPr>
          <p:nvPr/>
        </p:nvCxnSpPr>
        <p:spPr>
          <a:xfrm>
            <a:off x="5468645" y="5875458"/>
            <a:ext cx="878572" cy="233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540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9021958" cy="535531"/>
          </a:xfrm>
          <a:prstGeom prst="rect">
            <a:avLst/>
          </a:prstGeom>
          <a:noFill/>
        </p:spPr>
        <p:txBody>
          <a:bodyPr wrap="square" rtlCol="0">
            <a:spAutoFit/>
          </a:bodyPr>
          <a:lstStyle/>
          <a:p>
            <a:pPr algn="ctr">
              <a:lnSpc>
                <a:spcPct val="90000"/>
              </a:lnSpc>
              <a:spcBef>
                <a:spcPct val="0"/>
              </a:spcBef>
            </a:pPr>
            <a:r>
              <a:rPr lang="en-US" sz="3200" dirty="0"/>
              <a:t>Sample Acoustic Pressure Spectral Density Function</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pic>
        <p:nvPicPr>
          <p:cNvPr id="6" name="Picture 5"/>
          <p:cNvPicPr>
            <a:picLocks noChangeAspect="1"/>
          </p:cNvPicPr>
          <p:nvPr/>
        </p:nvPicPr>
        <p:blipFill>
          <a:blip r:embed="rId4"/>
          <a:stretch>
            <a:fillRect/>
          </a:stretch>
        </p:blipFill>
        <p:spPr>
          <a:xfrm>
            <a:off x="5857878" y="1713759"/>
            <a:ext cx="6127011" cy="4206605"/>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979334678"/>
              </p:ext>
            </p:extLst>
          </p:nvPr>
        </p:nvGraphicFramePr>
        <p:xfrm>
          <a:off x="207111" y="1962997"/>
          <a:ext cx="5565567" cy="3708128"/>
        </p:xfrm>
        <a:graphic>
          <a:graphicData uri="http://schemas.openxmlformats.org/drawingml/2006/table">
            <a:tbl>
              <a:tblPr>
                <a:tableStyleId>{5C22544A-7EE6-4342-B048-85BDC9FD1C3A}</a:tableStyleId>
              </a:tblPr>
              <a:tblGrid>
                <a:gridCol w="795081">
                  <a:extLst>
                    <a:ext uri="{9D8B030D-6E8A-4147-A177-3AD203B41FA5}">
                      <a16:colId xmlns:a16="http://schemas.microsoft.com/office/drawing/2014/main" val="3428926765"/>
                    </a:ext>
                  </a:extLst>
                </a:gridCol>
                <a:gridCol w="795081">
                  <a:extLst>
                    <a:ext uri="{9D8B030D-6E8A-4147-A177-3AD203B41FA5}">
                      <a16:colId xmlns:a16="http://schemas.microsoft.com/office/drawing/2014/main" val="3463110551"/>
                    </a:ext>
                  </a:extLst>
                </a:gridCol>
                <a:gridCol w="795081">
                  <a:extLst>
                    <a:ext uri="{9D8B030D-6E8A-4147-A177-3AD203B41FA5}">
                      <a16:colId xmlns:a16="http://schemas.microsoft.com/office/drawing/2014/main" val="2249225019"/>
                    </a:ext>
                  </a:extLst>
                </a:gridCol>
                <a:gridCol w="795081">
                  <a:extLst>
                    <a:ext uri="{9D8B030D-6E8A-4147-A177-3AD203B41FA5}">
                      <a16:colId xmlns:a16="http://schemas.microsoft.com/office/drawing/2014/main" val="808993337"/>
                    </a:ext>
                  </a:extLst>
                </a:gridCol>
                <a:gridCol w="795081">
                  <a:extLst>
                    <a:ext uri="{9D8B030D-6E8A-4147-A177-3AD203B41FA5}">
                      <a16:colId xmlns:a16="http://schemas.microsoft.com/office/drawing/2014/main" val="1002574613"/>
                    </a:ext>
                  </a:extLst>
                </a:gridCol>
                <a:gridCol w="795081">
                  <a:extLst>
                    <a:ext uri="{9D8B030D-6E8A-4147-A177-3AD203B41FA5}">
                      <a16:colId xmlns:a16="http://schemas.microsoft.com/office/drawing/2014/main" val="3246515251"/>
                    </a:ext>
                  </a:extLst>
                </a:gridCol>
                <a:gridCol w="795081">
                  <a:extLst>
                    <a:ext uri="{9D8B030D-6E8A-4147-A177-3AD203B41FA5}">
                      <a16:colId xmlns:a16="http://schemas.microsoft.com/office/drawing/2014/main" val="1425202158"/>
                    </a:ext>
                  </a:extLst>
                </a:gridCol>
              </a:tblGrid>
              <a:tr h="219741">
                <a:tc gridSpan="3">
                  <a:txBody>
                    <a:bodyPr/>
                    <a:lstStyle/>
                    <a:p>
                      <a:pPr algn="ctr" fontAlgn="b"/>
                      <a:r>
                        <a:rPr lang="en-US" sz="1000" u="none" strike="noStrike" dirty="0">
                          <a:effectLst/>
                        </a:rPr>
                        <a:t>Input Values:</a:t>
                      </a:r>
                      <a:endParaRPr lang="en-US" sz="1000" b="1" i="0" u="none" strike="noStrike" dirty="0">
                        <a:solidFill>
                          <a:srgbClr val="000000"/>
                        </a:solidFill>
                        <a:effectLst/>
                        <a:latin typeface="Arial" panose="020B0604020202020204" pitchFamily="34" charset="0"/>
                      </a:endParaRPr>
                    </a:p>
                  </a:txBody>
                  <a:tcPr marL="7620" marR="7620" marT="7620" marB="0" anchor="b"/>
                </a:tc>
                <a:tc hMerge="1">
                  <a:txBody>
                    <a:bodyPr/>
                    <a:lstStyle/>
                    <a:p>
                      <a:endParaRPr lang="en-US"/>
                    </a:p>
                  </a:txBody>
                  <a:tcPr/>
                </a:tc>
                <a:tc hMerge="1">
                  <a:txBody>
                    <a:bodyPr/>
                    <a:lstStyle/>
                    <a:p>
                      <a:endParaRPr lang="en-US"/>
                    </a:p>
                  </a:txBody>
                  <a:tcPr/>
                </a:tc>
                <a:tc gridSpan="4">
                  <a:txBody>
                    <a:bodyPr/>
                    <a:lstStyle/>
                    <a:p>
                      <a:pPr algn="ctr" fontAlgn="b"/>
                      <a:r>
                        <a:rPr lang="en-US" sz="1000" u="none" strike="noStrike" dirty="0">
                          <a:effectLst/>
                        </a:rPr>
                        <a:t>Calculated Values:</a:t>
                      </a:r>
                      <a:endParaRPr lang="en-US" sz="1000" b="1" i="0" u="none" strike="noStrike" dirty="0">
                        <a:solidFill>
                          <a:srgbClr val="000000"/>
                        </a:solidFill>
                        <a:effectLst/>
                        <a:latin typeface="Arial" panose="020B0604020202020204" pitchFamily="34" charset="0"/>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2765682"/>
                  </a:ext>
                </a:extLst>
              </a:tr>
              <a:tr h="219741">
                <a:tc>
                  <a:txBody>
                    <a:bodyPr/>
                    <a:lstStyle/>
                    <a:p>
                      <a:pPr algn="ctr" fontAlgn="b"/>
                      <a:r>
                        <a:rPr lang="en-US" sz="1100" u="none" strike="noStrike" dirty="0">
                          <a:effectLst/>
                        </a:rPr>
                        <a:t>Frequency</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000" u="none" strike="noStrike" dirty="0">
                          <a:effectLst/>
                        </a:rPr>
                        <a:t>PSD Level</a:t>
                      </a:r>
                      <a:endParaRPr lang="en-US" sz="1000" b="0" i="0" u="none" strike="noStrike" dirty="0">
                        <a:solidFill>
                          <a:srgbClr val="000000"/>
                        </a:solidFill>
                        <a:effectLst/>
                        <a:latin typeface="Arial" panose="020B0604020202020204" pitchFamily="34" charset="0"/>
                      </a:endParaRPr>
                    </a:p>
                  </a:txBody>
                  <a:tcPr marL="7620" marR="7620" marT="7620" marB="0" anchor="b"/>
                </a:tc>
                <a:tc>
                  <a:txBody>
                    <a:bodyPr/>
                    <a:lstStyle/>
                    <a:p>
                      <a:pPr algn="ctr" fontAlgn="b"/>
                      <a:r>
                        <a:rPr lang="en-US" sz="1000" u="none" strike="noStrike" dirty="0">
                          <a:effectLst/>
                        </a:rPr>
                        <a:t>delta-dB</a:t>
                      </a:r>
                      <a:endParaRPr lang="en-US" sz="1000" b="0" i="0" u="none" strike="noStrike" dirty="0">
                        <a:solidFill>
                          <a:srgbClr val="000000"/>
                        </a:solidFill>
                        <a:effectLst/>
                        <a:latin typeface="Arial" panose="020B0604020202020204" pitchFamily="34" charset="0"/>
                      </a:endParaRPr>
                    </a:p>
                  </a:txBody>
                  <a:tcPr marL="7620" marR="7620" marT="7620" marB="0" anchor="b"/>
                </a:tc>
                <a:tc>
                  <a:txBody>
                    <a:bodyPr/>
                    <a:lstStyle/>
                    <a:p>
                      <a:pPr algn="ctr" fontAlgn="b"/>
                      <a:r>
                        <a:rPr lang="en-US" sz="800" u="none" strike="noStrike" dirty="0">
                          <a:effectLst/>
                        </a:rPr>
                        <a:t>PSD +delta-dB</a:t>
                      </a:r>
                      <a:endParaRPr lang="en-US" sz="800" b="0" i="0" u="none" strike="noStrike" dirty="0">
                        <a:solidFill>
                          <a:srgbClr val="000000"/>
                        </a:solidFill>
                        <a:effectLst/>
                        <a:latin typeface="Arial" panose="020B0604020202020204" pitchFamily="34" charset="0"/>
                      </a:endParaRPr>
                    </a:p>
                  </a:txBody>
                  <a:tcPr marL="7620" marR="7620" marT="7620" marB="0" anchor="b"/>
                </a:tc>
                <a:tc>
                  <a:txBody>
                    <a:bodyPr/>
                    <a:lstStyle/>
                    <a:p>
                      <a:pPr algn="ctr" fontAlgn="b"/>
                      <a:r>
                        <a:rPr lang="en-US" sz="1100" u="none" strike="noStrike" dirty="0">
                          <a:effectLst/>
                        </a:rPr>
                        <a:t>Slope "M"</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Segment</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Total</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66132875"/>
                  </a:ext>
                </a:extLst>
              </a:tr>
              <a:tr h="412013">
                <a:tc>
                  <a:txBody>
                    <a:bodyPr/>
                    <a:lstStyle/>
                    <a:p>
                      <a:pPr algn="ctr" fontAlgn="b"/>
                      <a:r>
                        <a:rPr lang="en-US" sz="1100" u="none" strike="noStrike" dirty="0">
                          <a:effectLst/>
                        </a:rPr>
                        <a:t>Hz</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PSI^2/Hz</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dB</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PSI^2/Hz</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(dB/Oct)</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Mean Square</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RMS</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40924294"/>
                  </a:ext>
                </a:extLst>
              </a:tr>
              <a:tr h="219741">
                <a:tc>
                  <a:txBody>
                    <a:bodyPr/>
                    <a:lstStyle/>
                    <a:p>
                      <a:pPr algn="l" fontAlgn="b"/>
                      <a:r>
                        <a:rPr lang="en-US" sz="1100" u="none" strike="noStrike" dirty="0">
                          <a:effectLst/>
                        </a:rPr>
                        <a:t>20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5.74E-07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5.74E-07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92336167"/>
                  </a:ext>
                </a:extLst>
              </a:tr>
              <a:tr h="219741">
                <a:tc>
                  <a:txBody>
                    <a:bodyPr/>
                    <a:lstStyle/>
                    <a:p>
                      <a:pPr algn="l" fontAlgn="b"/>
                      <a:r>
                        <a:rPr lang="en-US" sz="1100" u="none" strike="noStrike" dirty="0">
                          <a:effectLst/>
                        </a:rPr>
                        <a:t>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2.28E-06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2.28E-06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5.99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2.67E-05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0.0052</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86147861"/>
                  </a:ext>
                </a:extLst>
              </a:tr>
              <a:tr h="219741">
                <a:tc>
                  <a:txBody>
                    <a:bodyPr/>
                    <a:lstStyle/>
                    <a:p>
                      <a:pPr algn="l" fontAlgn="b"/>
                      <a:r>
                        <a:rPr lang="en-US" sz="1100" u="none" strike="noStrike" dirty="0">
                          <a:effectLst/>
                        </a:rPr>
                        <a:t>80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2.86E-06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0.99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1.04E-04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0.0114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291690355"/>
                  </a:ext>
                </a:extLst>
              </a:tr>
              <a:tr h="219741">
                <a:tc>
                  <a:txBody>
                    <a:bodyPr/>
                    <a:lstStyle/>
                    <a:p>
                      <a:pPr algn="l" fontAlgn="b"/>
                      <a:r>
                        <a:rPr lang="en-US" sz="1100" u="none" strike="noStrike" dirty="0">
                          <a:effectLst/>
                        </a:rPr>
                        <a:t>160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1.80E-06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1.80E-06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-2.01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1.79E-04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0.0176</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350027424"/>
                  </a:ext>
                </a:extLst>
              </a:tr>
              <a:tr h="219741">
                <a:tc>
                  <a:txBody>
                    <a:bodyPr/>
                    <a:lstStyle/>
                    <a:p>
                      <a:pPr algn="l" fontAlgn="b"/>
                      <a:r>
                        <a:rPr lang="en-US" sz="1100" u="none" strike="noStrike" dirty="0">
                          <a:effectLst/>
                        </a:rPr>
                        <a:t>200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1.44E-06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1.44E-06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-3.01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6.44E-05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0.0193</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613984445"/>
                  </a:ext>
                </a:extLst>
              </a:tr>
              <a:tr h="219741">
                <a:tc>
                  <a:txBody>
                    <a:bodyPr/>
                    <a:lstStyle/>
                    <a:p>
                      <a:pPr algn="l" fontAlgn="b"/>
                      <a:r>
                        <a:rPr lang="en-US" sz="1100" u="none" strike="noStrike" dirty="0">
                          <a:effectLst/>
                        </a:rPr>
                        <a:t>300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4.82E-07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4.82E-07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-8.14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8.45E-05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0.0214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04129331"/>
                  </a:ext>
                </a:extLst>
              </a:tr>
              <a:tr h="219741">
                <a:tc>
                  <a:txBody>
                    <a:bodyPr/>
                    <a:lstStyle/>
                    <a:p>
                      <a:pPr algn="l" fontAlgn="b"/>
                      <a:r>
                        <a:rPr lang="en-US" sz="1100" u="none" strike="noStrike" dirty="0">
                          <a:effectLst/>
                        </a:rPr>
                        <a:t>400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2.87E-07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2.87E-07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-5.42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3.72E-05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0.0223</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75351369"/>
                  </a:ext>
                </a:extLst>
              </a:tr>
              <a:tr h="219741">
                <a:tc>
                  <a:txBody>
                    <a:bodyPr/>
                    <a:lstStyle/>
                    <a:p>
                      <a:pPr algn="l" fontAlgn="b"/>
                      <a:r>
                        <a:rPr lang="en-US" sz="1100" u="none" strike="noStrike" dirty="0">
                          <a:effectLst/>
                        </a:rPr>
                        <a:t>500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1.45E-07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1.45E-07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-9.22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2.05E-05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0.0227</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0553331"/>
                  </a:ext>
                </a:extLst>
              </a:tr>
              <a:tr h="219741">
                <a:tc>
                  <a:txBody>
                    <a:bodyPr/>
                    <a:lstStyle/>
                    <a:p>
                      <a:pPr algn="l" fontAlgn="b"/>
                      <a:r>
                        <a:rPr lang="en-US" sz="1100" u="none" strike="noStrike" dirty="0">
                          <a:effectLst/>
                        </a:rPr>
                        <a:t>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7.62E-08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7.62E-08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-10.61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1.06E-05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0.0229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35163610"/>
                  </a:ext>
                </a:extLst>
              </a:tr>
              <a:tr h="219741">
                <a:tc>
                  <a:txBody>
                    <a:bodyPr/>
                    <a:lstStyle/>
                    <a:p>
                      <a:pPr algn="l" fontAlgn="b"/>
                      <a:r>
                        <a:rPr lang="en-US" sz="1100" u="none" strike="noStrike" dirty="0">
                          <a:effectLst/>
                        </a:rPr>
                        <a:t>800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3.61E-08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3.61E-08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-7.83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1.05E-05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0.0232</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91366428"/>
                  </a:ext>
                </a:extLst>
              </a:tr>
              <a:tr h="219741">
                <a:tc>
                  <a:txBody>
                    <a:bodyPr/>
                    <a:lstStyle/>
                    <a:p>
                      <a:pPr algn="l" fontAlgn="b"/>
                      <a:r>
                        <a:rPr lang="en-US" sz="1100" u="none" strike="noStrike" dirty="0">
                          <a:effectLst/>
                        </a:rPr>
                        <a:t>1000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1.82E-08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1.82E-08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-9.22</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5.16E-06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0.0233</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686601185"/>
                  </a:ext>
                </a:extLst>
              </a:tr>
              <a:tr h="219741">
                <a:tc>
                  <a:txBody>
                    <a:bodyPr/>
                    <a:lstStyle/>
                    <a:p>
                      <a:pPr algn="l" fontAlgn="b"/>
                      <a:r>
                        <a:rPr lang="en-US" sz="1100" u="none" strike="noStrike" dirty="0">
                          <a:effectLst/>
                        </a:rPr>
                        <a:t>1300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8.83E-09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8.83E-09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-8.29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3.83E-06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0.0234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86308822"/>
                  </a:ext>
                </a:extLst>
              </a:tr>
              <a:tr h="219741">
                <a:tc>
                  <a:txBody>
                    <a:bodyPr/>
                    <a:lstStyle/>
                    <a:p>
                      <a:pPr algn="l" fontAlgn="b"/>
                      <a:r>
                        <a:rPr lang="en-US" sz="1100" u="none" strike="noStrike" dirty="0">
                          <a:effectLst/>
                        </a:rPr>
                        <a:t>1600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4.53E-09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4.53E-09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-9.69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1.91E-06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100" u="none" strike="noStrike" dirty="0">
                          <a:effectLst/>
                        </a:rPr>
                        <a:t>0.0234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119325124"/>
                  </a:ext>
                </a:extLst>
              </a:tr>
            </a:tbl>
          </a:graphicData>
        </a:graphic>
      </p:graphicFrame>
      <p:sp>
        <p:nvSpPr>
          <p:cNvPr id="2" name="Slide Number Placeholder 1">
            <a:extLst>
              <a:ext uri="{FF2B5EF4-FFF2-40B4-BE49-F238E27FC236}">
                <a16:creationId xmlns:a16="http://schemas.microsoft.com/office/drawing/2014/main" id="{FCB75BA1-E81A-4329-A5D4-5FCDB977E655}"/>
              </a:ext>
            </a:extLst>
          </p:cNvPr>
          <p:cNvSpPr>
            <a:spLocks noGrp="1"/>
          </p:cNvSpPr>
          <p:nvPr>
            <p:ph type="sldNum" sz="quarter" idx="12"/>
          </p:nvPr>
        </p:nvSpPr>
        <p:spPr/>
        <p:txBody>
          <a:bodyPr/>
          <a:lstStyle/>
          <a:p>
            <a:fld id="{2104D873-8E2C-44E3-B163-C0823AD42B81}" type="slidenum">
              <a:rPr lang="en-US" smtClean="0"/>
              <a:t>11</a:t>
            </a:fld>
            <a:endParaRPr lang="en-US" dirty="0"/>
          </a:p>
        </p:txBody>
      </p:sp>
    </p:spTree>
    <p:extLst>
      <p:ext uri="{BB962C8B-B14F-4D97-AF65-F5344CB8AC3E}">
        <p14:creationId xmlns:p14="http://schemas.microsoft.com/office/powerpoint/2010/main" val="16828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8595360" cy="535531"/>
          </a:xfrm>
          <a:prstGeom prst="rect">
            <a:avLst/>
          </a:prstGeom>
          <a:noFill/>
        </p:spPr>
        <p:txBody>
          <a:bodyPr wrap="square" rtlCol="0">
            <a:spAutoFit/>
          </a:bodyPr>
          <a:lstStyle/>
          <a:p>
            <a:pPr algn="ctr">
              <a:lnSpc>
                <a:spcPct val="90000"/>
              </a:lnSpc>
              <a:spcBef>
                <a:spcPct val="0"/>
              </a:spcBef>
            </a:pPr>
            <a:r>
              <a:rPr lang="en-US" sz="3200" dirty="0"/>
              <a:t>Panel Corner Response and Fastener Force</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a:stretch>
            <a:fillRect/>
          </a:stretch>
        </p:blipFill>
        <p:spPr>
          <a:xfrm>
            <a:off x="272055" y="1601665"/>
            <a:ext cx="3845528" cy="4716780"/>
          </a:xfrm>
          <a:prstGeom prst="rect">
            <a:avLst/>
          </a:prstGeom>
        </p:spPr>
      </p:pic>
      <p:pic>
        <p:nvPicPr>
          <p:cNvPr id="10" name="Picture 9"/>
          <p:cNvPicPr>
            <a:picLocks noChangeAspect="1"/>
          </p:cNvPicPr>
          <p:nvPr/>
        </p:nvPicPr>
        <p:blipFill>
          <a:blip r:embed="rId5"/>
          <a:stretch>
            <a:fillRect/>
          </a:stretch>
        </p:blipFill>
        <p:spPr>
          <a:xfrm>
            <a:off x="4250310" y="1616905"/>
            <a:ext cx="3820677" cy="4686300"/>
          </a:xfrm>
          <a:prstGeom prst="rect">
            <a:avLst/>
          </a:prstGeom>
        </p:spPr>
      </p:pic>
      <p:sp>
        <p:nvSpPr>
          <p:cNvPr id="4" name="TextBox 3"/>
          <p:cNvSpPr txBox="1"/>
          <p:nvPr/>
        </p:nvSpPr>
        <p:spPr>
          <a:xfrm>
            <a:off x="8108714" y="1565275"/>
            <a:ext cx="3876176" cy="2308324"/>
          </a:xfrm>
          <a:prstGeom prst="rect">
            <a:avLst/>
          </a:prstGeom>
          <a:noFill/>
        </p:spPr>
        <p:txBody>
          <a:bodyPr wrap="square" rtlCol="0">
            <a:spAutoFit/>
          </a:bodyPr>
          <a:lstStyle/>
          <a:p>
            <a:r>
              <a:rPr lang="en-US" dirty="0"/>
              <a:t>Output for max fastener force and acceleration of panel corners.  Max response over the frequency range occurs at mode 1.  Peaks on graphs correspond to various natural frequencies of the panel.  Assumed damping in the model limits peak response.</a:t>
            </a:r>
          </a:p>
        </p:txBody>
      </p:sp>
      <p:pic>
        <p:nvPicPr>
          <p:cNvPr id="14" name="Picture 13"/>
          <p:cNvPicPr>
            <a:picLocks noChangeAspect="1"/>
          </p:cNvPicPr>
          <p:nvPr/>
        </p:nvPicPr>
        <p:blipFill>
          <a:blip r:embed="rId6"/>
          <a:stretch>
            <a:fillRect/>
          </a:stretch>
        </p:blipFill>
        <p:spPr>
          <a:xfrm>
            <a:off x="8553531" y="3873599"/>
            <a:ext cx="2986541" cy="2834036"/>
          </a:xfrm>
          <a:prstGeom prst="rect">
            <a:avLst/>
          </a:prstGeom>
        </p:spPr>
      </p:pic>
      <p:sp>
        <p:nvSpPr>
          <p:cNvPr id="2" name="Slide Number Placeholder 1">
            <a:extLst>
              <a:ext uri="{FF2B5EF4-FFF2-40B4-BE49-F238E27FC236}">
                <a16:creationId xmlns:a16="http://schemas.microsoft.com/office/drawing/2014/main" id="{B19E76B1-0C78-4431-A93C-C6519DD88336}"/>
              </a:ext>
            </a:extLst>
          </p:cNvPr>
          <p:cNvSpPr>
            <a:spLocks noGrp="1"/>
          </p:cNvSpPr>
          <p:nvPr>
            <p:ph type="sldNum" sz="quarter" idx="12"/>
          </p:nvPr>
        </p:nvSpPr>
        <p:spPr/>
        <p:txBody>
          <a:bodyPr/>
          <a:lstStyle/>
          <a:p>
            <a:fld id="{2104D873-8E2C-44E3-B163-C0823AD42B81}" type="slidenum">
              <a:rPr lang="en-US" smtClean="0"/>
              <a:t>12</a:t>
            </a:fld>
            <a:endParaRPr lang="en-US" dirty="0"/>
          </a:p>
        </p:txBody>
      </p:sp>
    </p:spTree>
    <p:extLst>
      <p:ext uri="{BB962C8B-B14F-4D97-AF65-F5344CB8AC3E}">
        <p14:creationId xmlns:p14="http://schemas.microsoft.com/office/powerpoint/2010/main" val="2241413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8595360" cy="535531"/>
          </a:xfrm>
          <a:prstGeom prst="rect">
            <a:avLst/>
          </a:prstGeom>
          <a:noFill/>
        </p:spPr>
        <p:txBody>
          <a:bodyPr wrap="square" rtlCol="0">
            <a:spAutoFit/>
          </a:bodyPr>
          <a:lstStyle/>
          <a:p>
            <a:pPr algn="ctr">
              <a:lnSpc>
                <a:spcPct val="90000"/>
              </a:lnSpc>
              <a:spcBef>
                <a:spcPct val="0"/>
              </a:spcBef>
            </a:pPr>
            <a:r>
              <a:rPr lang="en-US" sz="3200" dirty="0"/>
              <a:t>Panel Response RMS Values</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graphicFrame>
        <p:nvGraphicFramePr>
          <p:cNvPr id="4" name="Table 3"/>
          <p:cNvGraphicFramePr>
            <a:graphicFrameLocks noGrp="1"/>
          </p:cNvGraphicFramePr>
          <p:nvPr>
            <p:extLst>
              <p:ext uri="{D42A27DB-BD31-4B8C-83A1-F6EECF244321}">
                <p14:modId xmlns:p14="http://schemas.microsoft.com/office/powerpoint/2010/main" val="738525688"/>
              </p:ext>
            </p:extLst>
          </p:nvPr>
        </p:nvGraphicFramePr>
        <p:xfrm>
          <a:off x="391886" y="4536517"/>
          <a:ext cx="2438400" cy="1463040"/>
        </p:xfrm>
        <a:graphic>
          <a:graphicData uri="http://schemas.openxmlformats.org/drawingml/2006/table">
            <a:tbl>
              <a:tblPr>
                <a:tableStyleId>{5C22544A-7EE6-4342-B048-85BDC9FD1C3A}</a:tableStyleId>
              </a:tblPr>
              <a:tblGrid>
                <a:gridCol w="812800">
                  <a:extLst>
                    <a:ext uri="{9D8B030D-6E8A-4147-A177-3AD203B41FA5}">
                      <a16:colId xmlns:a16="http://schemas.microsoft.com/office/drawing/2014/main" val="3228906121"/>
                    </a:ext>
                  </a:extLst>
                </a:gridCol>
                <a:gridCol w="812800">
                  <a:extLst>
                    <a:ext uri="{9D8B030D-6E8A-4147-A177-3AD203B41FA5}">
                      <a16:colId xmlns:a16="http://schemas.microsoft.com/office/drawing/2014/main" val="2642369059"/>
                    </a:ext>
                  </a:extLst>
                </a:gridCol>
                <a:gridCol w="812800">
                  <a:extLst>
                    <a:ext uri="{9D8B030D-6E8A-4147-A177-3AD203B41FA5}">
                      <a16:colId xmlns:a16="http://schemas.microsoft.com/office/drawing/2014/main" val="2357719308"/>
                    </a:ext>
                  </a:extLst>
                </a:gridCol>
              </a:tblGrid>
              <a:tr h="548640">
                <a:tc>
                  <a:txBody>
                    <a:bodyPr/>
                    <a:lstStyle/>
                    <a:p>
                      <a:pPr algn="l" fontAlgn="b"/>
                      <a:r>
                        <a:rPr lang="en-US" sz="1100" u="none" strike="noStrike" dirty="0">
                          <a:effectLst/>
                        </a:rPr>
                        <a:t>Elements</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Plate VonMises Stress (psi)</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*Plate VonMises Stress (psi)</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66991564"/>
                  </a:ext>
                </a:extLst>
              </a:tr>
              <a:tr h="182880">
                <a:tc>
                  <a:txBody>
                    <a:bodyPr/>
                    <a:lstStyle/>
                    <a:p>
                      <a:pPr algn="l" fontAlgn="b"/>
                      <a:r>
                        <a:rPr lang="en-US" sz="1100" u="none" strike="noStrike" dirty="0">
                          <a:effectLst/>
                        </a:rPr>
                        <a:t>925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1891.21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5673.64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77839124"/>
                  </a:ext>
                </a:extLst>
              </a:tr>
              <a:tr h="182880">
                <a:tc>
                  <a:txBody>
                    <a:bodyPr/>
                    <a:lstStyle/>
                    <a:p>
                      <a:pPr algn="l" fontAlgn="b"/>
                      <a:r>
                        <a:rPr lang="en-US" sz="1100" u="none" strike="noStrike" dirty="0">
                          <a:effectLst/>
                        </a:rPr>
                        <a:t>929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1891.21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5673.64</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78390363"/>
                  </a:ext>
                </a:extLst>
              </a:tr>
              <a:tr h="182880">
                <a:tc>
                  <a:txBody>
                    <a:bodyPr/>
                    <a:lstStyle/>
                    <a:p>
                      <a:pPr algn="l" fontAlgn="b"/>
                      <a:r>
                        <a:rPr lang="en-US" sz="1100" u="none" strike="noStrike" dirty="0">
                          <a:effectLst/>
                        </a:rPr>
                        <a:t>1036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1891.24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5673.71</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082451524"/>
                  </a:ext>
                </a:extLst>
              </a:tr>
              <a:tr h="182880">
                <a:tc>
                  <a:txBody>
                    <a:bodyPr/>
                    <a:lstStyle/>
                    <a:p>
                      <a:pPr algn="l" fontAlgn="b"/>
                      <a:r>
                        <a:rPr lang="en-US" sz="1100" u="none" strike="noStrike" dirty="0">
                          <a:effectLst/>
                        </a:rPr>
                        <a:t>1049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1891.24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5673.71</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015623603"/>
                  </a:ext>
                </a:extLst>
              </a:tr>
              <a:tr h="182880">
                <a:tc gridSpan="3">
                  <a:txBody>
                    <a:bodyPr/>
                    <a:lstStyle/>
                    <a:p>
                      <a:pPr algn="l" fontAlgn="b"/>
                      <a:r>
                        <a:rPr lang="en-US" sz="1100" u="none" strike="noStrike" dirty="0">
                          <a:effectLst/>
                        </a:rPr>
                        <a:t>*These are 3-sigma design stress levels</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673955"/>
                  </a:ext>
                </a:extLst>
              </a:tr>
            </a:tbl>
          </a:graphicData>
        </a:graphic>
      </p:graphicFrame>
      <p:sp>
        <p:nvSpPr>
          <p:cNvPr id="5" name="TextBox 4"/>
          <p:cNvSpPr txBox="1"/>
          <p:nvPr/>
        </p:nvSpPr>
        <p:spPr>
          <a:xfrm>
            <a:off x="7139709" y="1586425"/>
            <a:ext cx="4616862" cy="2585323"/>
          </a:xfrm>
          <a:prstGeom prst="rect">
            <a:avLst/>
          </a:prstGeom>
          <a:noFill/>
        </p:spPr>
        <p:txBody>
          <a:bodyPr wrap="square" rtlCol="0">
            <a:spAutoFit/>
          </a:bodyPr>
          <a:lstStyle/>
          <a:p>
            <a:r>
              <a:rPr lang="en-US" dirty="0"/>
              <a:t>Results for select nodes and elements.  1-sigma RMS values are obtained by integrating area below PSD curves (see previous chart) and taking the square root of that value.</a:t>
            </a:r>
          </a:p>
          <a:p>
            <a:endParaRPr lang="en-US" dirty="0"/>
          </a:p>
          <a:p>
            <a:r>
              <a:rPr lang="en-US" dirty="0"/>
              <a:t>A normal distribution of zero mean is assumed for random vibration data such that 3-sigma levels are used for design or sizing of components.</a:t>
            </a:r>
          </a:p>
        </p:txBody>
      </p:sp>
      <p:graphicFrame>
        <p:nvGraphicFramePr>
          <p:cNvPr id="6" name="Table 5"/>
          <p:cNvGraphicFramePr>
            <a:graphicFrameLocks noGrp="1"/>
          </p:cNvGraphicFramePr>
          <p:nvPr>
            <p:extLst>
              <p:ext uri="{D42A27DB-BD31-4B8C-83A1-F6EECF244321}">
                <p14:modId xmlns:p14="http://schemas.microsoft.com/office/powerpoint/2010/main" val="258132962"/>
              </p:ext>
            </p:extLst>
          </p:nvPr>
        </p:nvGraphicFramePr>
        <p:xfrm>
          <a:off x="391886" y="1586425"/>
          <a:ext cx="6565900" cy="2743200"/>
        </p:xfrm>
        <a:graphic>
          <a:graphicData uri="http://schemas.openxmlformats.org/drawingml/2006/table">
            <a:tbl>
              <a:tblPr>
                <a:tableStyleId>{5C22544A-7EE6-4342-B048-85BDC9FD1C3A}</a:tableStyleId>
              </a:tblPr>
              <a:tblGrid>
                <a:gridCol w="812800">
                  <a:extLst>
                    <a:ext uri="{9D8B030D-6E8A-4147-A177-3AD203B41FA5}">
                      <a16:colId xmlns:a16="http://schemas.microsoft.com/office/drawing/2014/main" val="2657121872"/>
                    </a:ext>
                  </a:extLst>
                </a:gridCol>
                <a:gridCol w="876300">
                  <a:extLst>
                    <a:ext uri="{9D8B030D-6E8A-4147-A177-3AD203B41FA5}">
                      <a16:colId xmlns:a16="http://schemas.microsoft.com/office/drawing/2014/main" val="2956576409"/>
                    </a:ext>
                  </a:extLst>
                </a:gridCol>
                <a:gridCol w="812800">
                  <a:extLst>
                    <a:ext uri="{9D8B030D-6E8A-4147-A177-3AD203B41FA5}">
                      <a16:colId xmlns:a16="http://schemas.microsoft.com/office/drawing/2014/main" val="99137223"/>
                    </a:ext>
                  </a:extLst>
                </a:gridCol>
                <a:gridCol w="812800">
                  <a:extLst>
                    <a:ext uri="{9D8B030D-6E8A-4147-A177-3AD203B41FA5}">
                      <a16:colId xmlns:a16="http://schemas.microsoft.com/office/drawing/2014/main" val="982330090"/>
                    </a:ext>
                  </a:extLst>
                </a:gridCol>
                <a:gridCol w="812800">
                  <a:extLst>
                    <a:ext uri="{9D8B030D-6E8A-4147-A177-3AD203B41FA5}">
                      <a16:colId xmlns:a16="http://schemas.microsoft.com/office/drawing/2014/main" val="516066442"/>
                    </a:ext>
                  </a:extLst>
                </a:gridCol>
                <a:gridCol w="812800">
                  <a:extLst>
                    <a:ext uri="{9D8B030D-6E8A-4147-A177-3AD203B41FA5}">
                      <a16:colId xmlns:a16="http://schemas.microsoft.com/office/drawing/2014/main" val="82720469"/>
                    </a:ext>
                  </a:extLst>
                </a:gridCol>
                <a:gridCol w="812800">
                  <a:extLst>
                    <a:ext uri="{9D8B030D-6E8A-4147-A177-3AD203B41FA5}">
                      <a16:colId xmlns:a16="http://schemas.microsoft.com/office/drawing/2014/main" val="3902740838"/>
                    </a:ext>
                  </a:extLst>
                </a:gridCol>
                <a:gridCol w="812800">
                  <a:extLst>
                    <a:ext uri="{9D8B030D-6E8A-4147-A177-3AD203B41FA5}">
                      <a16:colId xmlns:a16="http://schemas.microsoft.com/office/drawing/2014/main" val="662983723"/>
                    </a:ext>
                  </a:extLst>
                </a:gridCol>
              </a:tblGrid>
              <a:tr h="182880">
                <a:tc>
                  <a:txBody>
                    <a:bodyPr/>
                    <a:lstStyle/>
                    <a:p>
                      <a:pPr algn="l" fontAlgn="b"/>
                      <a:r>
                        <a:rPr lang="en-US" sz="1100" u="none" strike="noStrike" dirty="0">
                          <a:effectLst/>
                        </a:rPr>
                        <a:t> </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1" i="0" u="none" strike="noStrike" dirty="0">
                        <a:solidFill>
                          <a:srgbClr val="000000"/>
                        </a:solidFill>
                        <a:effectLst/>
                        <a:latin typeface="Calibri" panose="020F0502020204030204" pitchFamily="34" charset="0"/>
                      </a:endParaRPr>
                    </a:p>
                  </a:txBody>
                  <a:tcPr marL="7620" marR="7620" marT="7620" marB="0" anchor="b"/>
                </a:tc>
                <a:tc gridSpan="3">
                  <a:txBody>
                    <a:bodyPr/>
                    <a:lstStyle/>
                    <a:p>
                      <a:pPr algn="ctr" fontAlgn="b"/>
                      <a:r>
                        <a:rPr lang="en-US" sz="1100" u="none" strike="noStrike" dirty="0">
                          <a:effectLst/>
                        </a:rPr>
                        <a:t>1-sigma RMS</a:t>
                      </a:r>
                      <a:endParaRPr lang="en-US" sz="11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tc gridSpan="3">
                  <a:txBody>
                    <a:bodyPr/>
                    <a:lstStyle/>
                    <a:p>
                      <a:pPr algn="ctr" fontAlgn="b"/>
                      <a:r>
                        <a:rPr lang="en-US" sz="1100" u="none" strike="noStrike" dirty="0">
                          <a:effectLst/>
                        </a:rPr>
                        <a:t>*3-sigma RMS</a:t>
                      </a:r>
                      <a:endParaRPr lang="en-US" sz="1100" b="1"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29364992"/>
                  </a:ext>
                </a:extLst>
              </a:tr>
              <a:tr h="548640">
                <a:tc>
                  <a:txBody>
                    <a:bodyPr/>
                    <a:lstStyle/>
                    <a:p>
                      <a:pPr algn="l" fontAlgn="b"/>
                      <a:r>
                        <a:rPr lang="en-US" sz="1100" u="none" strike="noStrike" dirty="0">
                          <a:effectLst/>
                        </a:rPr>
                        <a:t>Nodes</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Description</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Translation (in)</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Acceleration (in/s^2)</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Constraint Force (lbs)</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Translation (in)</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Acceleration (g)</a:t>
                      </a:r>
                      <a:endParaRPr lang="en-US" sz="1100" b="1"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T2 Constraint Force (lbs)</a:t>
                      </a:r>
                      <a:endParaRPr lang="en-US" sz="11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01519695"/>
                  </a:ext>
                </a:extLst>
              </a:tr>
              <a:tr h="182880">
                <a:tc>
                  <a:txBody>
                    <a:bodyPr/>
                    <a:lstStyle/>
                    <a:p>
                      <a:pPr algn="l" fontAlgn="b"/>
                      <a:r>
                        <a:rPr lang="en-US" sz="1100" u="none" strike="noStrike" dirty="0">
                          <a:effectLst/>
                        </a:rPr>
                        <a:t>110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corner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0.0058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5155.3955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0.0173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40.0575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135108614"/>
                  </a:ext>
                </a:extLst>
              </a:tr>
              <a:tr h="182880">
                <a:tc>
                  <a:txBody>
                    <a:bodyPr/>
                    <a:lstStyle/>
                    <a:p>
                      <a:pPr algn="l" fontAlgn="b"/>
                      <a:r>
                        <a:rPr lang="en-US" sz="1100" u="none" strike="noStrike" dirty="0">
                          <a:effectLst/>
                        </a:rPr>
                        <a:t>3761</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corner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0.0058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5155.3960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0.0173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40.0575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514862477"/>
                  </a:ext>
                </a:extLst>
              </a:tr>
              <a:tr h="182880">
                <a:tc>
                  <a:txBody>
                    <a:bodyPr/>
                    <a:lstStyle/>
                    <a:p>
                      <a:pPr algn="l" fontAlgn="b"/>
                      <a:r>
                        <a:rPr lang="en-US" sz="1100" u="none" strike="noStrike" dirty="0">
                          <a:effectLst/>
                        </a:rPr>
                        <a:t>6240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corner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0.0058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5155.3970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0.0173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40.0575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94124732"/>
                  </a:ext>
                </a:extLst>
              </a:tr>
              <a:tr h="182880">
                <a:tc>
                  <a:txBody>
                    <a:bodyPr/>
                    <a:lstStyle/>
                    <a:p>
                      <a:pPr algn="l" fontAlgn="b"/>
                      <a:r>
                        <a:rPr lang="en-US" sz="1100" u="none" strike="noStrike" dirty="0">
                          <a:effectLst/>
                        </a:rPr>
                        <a:t>7659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corner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0.0058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5155.3975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0.0173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40.0575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92420655"/>
                  </a:ext>
                </a:extLst>
              </a:tr>
              <a:tr h="182880">
                <a:tc>
                  <a:txBody>
                    <a:bodyPr/>
                    <a:lstStyle/>
                    <a:p>
                      <a:pPr algn="l" fontAlgn="b"/>
                      <a:r>
                        <a:rPr lang="en-US" sz="1100" u="none" strike="noStrike" dirty="0">
                          <a:effectLst/>
                        </a:rPr>
                        <a:t>9514</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4.2379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12.7138</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4555703"/>
                  </a:ext>
                </a:extLst>
              </a:tr>
              <a:tr h="182880">
                <a:tc>
                  <a:txBody>
                    <a:bodyPr/>
                    <a:lstStyle/>
                    <a:p>
                      <a:pPr algn="l" fontAlgn="b"/>
                      <a:r>
                        <a:rPr lang="en-US" sz="1100" u="none" strike="noStrike" dirty="0">
                          <a:effectLst/>
                        </a:rPr>
                        <a:t>9515</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0.9553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2.8659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04580587"/>
                  </a:ext>
                </a:extLst>
              </a:tr>
              <a:tr h="182880">
                <a:tc>
                  <a:txBody>
                    <a:bodyPr/>
                    <a:lstStyle/>
                    <a:p>
                      <a:pPr algn="l" fontAlgn="b"/>
                      <a:r>
                        <a:rPr lang="en-US" sz="1100" u="none" strike="noStrike" dirty="0">
                          <a:effectLst/>
                        </a:rPr>
                        <a:t>9516</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0.9553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2.8659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32433599"/>
                  </a:ext>
                </a:extLst>
              </a:tr>
              <a:tr h="182880">
                <a:tc>
                  <a:txBody>
                    <a:bodyPr/>
                    <a:lstStyle/>
                    <a:p>
                      <a:pPr algn="l" fontAlgn="b"/>
                      <a:r>
                        <a:rPr lang="en-US" sz="1100" u="none" strike="noStrike" dirty="0">
                          <a:effectLst/>
                        </a:rPr>
                        <a:t>9517</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4.2380</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12.7139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534923740"/>
                  </a:ext>
                </a:extLst>
              </a:tr>
              <a:tr h="182880">
                <a:tc>
                  <a:txBody>
                    <a:bodyPr/>
                    <a:lstStyle/>
                    <a:p>
                      <a:pPr algn="l" fontAlgn="b"/>
                      <a:r>
                        <a:rPr lang="en-US" sz="1100" u="none" strike="noStrike" dirty="0">
                          <a:effectLst/>
                        </a:rPr>
                        <a:t>9518</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0.9553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2.8659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145772846"/>
                  </a:ext>
                </a:extLst>
              </a:tr>
              <a:tr h="182880">
                <a:tc>
                  <a:txBody>
                    <a:bodyPr/>
                    <a:lstStyle/>
                    <a:p>
                      <a:pPr algn="l" fontAlgn="b"/>
                      <a:r>
                        <a:rPr lang="en-US" sz="1100" u="none" strike="noStrike" dirty="0">
                          <a:effectLst/>
                        </a:rPr>
                        <a:t>9519</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panel fastener</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0.9553</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100" u="none" strike="noStrike" dirty="0">
                          <a:effectLst/>
                        </a:rPr>
                        <a:t>2.8659</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83457429"/>
                  </a:ext>
                </a:extLst>
              </a:tr>
              <a:tr h="182880">
                <a:tc gridSpan="6">
                  <a:txBody>
                    <a:bodyPr/>
                    <a:lstStyle/>
                    <a:p>
                      <a:pPr algn="l" fontAlgn="b"/>
                      <a:r>
                        <a:rPr lang="en-US" sz="1100" u="none" strike="noStrike" dirty="0">
                          <a:effectLst/>
                        </a:rPr>
                        <a:t>*These are the design loads and deflection assuming a normal distribution of data.</a:t>
                      </a:r>
                      <a:endParaRPr lang="en-US" sz="1100" b="0" i="0" u="none" strike="noStrike" dirty="0">
                        <a:solidFill>
                          <a:srgbClr val="000000"/>
                        </a:solidFill>
                        <a:effectLst/>
                        <a:latin typeface="Calibri" panose="020F0502020204030204" pitchFamily="34" charset="0"/>
                      </a:endParaRPr>
                    </a:p>
                  </a:txBody>
                  <a:tcPr marL="7620" marR="7620" marT="762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828594602"/>
                  </a:ext>
                </a:extLst>
              </a:tr>
            </a:tbl>
          </a:graphicData>
        </a:graphic>
      </p:graphicFrame>
      <p:pic>
        <p:nvPicPr>
          <p:cNvPr id="7" name="Picture 6"/>
          <p:cNvPicPr>
            <a:picLocks noChangeAspect="1"/>
          </p:cNvPicPr>
          <p:nvPr/>
        </p:nvPicPr>
        <p:blipFill>
          <a:blip r:embed="rId4"/>
          <a:stretch>
            <a:fillRect/>
          </a:stretch>
        </p:blipFill>
        <p:spPr>
          <a:xfrm>
            <a:off x="7225856" y="4061771"/>
            <a:ext cx="4530715" cy="2193059"/>
          </a:xfrm>
          <a:prstGeom prst="rect">
            <a:avLst/>
          </a:prstGeom>
        </p:spPr>
      </p:pic>
      <p:sp>
        <p:nvSpPr>
          <p:cNvPr id="8" name="Rectangle 7"/>
          <p:cNvSpPr/>
          <p:nvPr/>
        </p:nvSpPr>
        <p:spPr>
          <a:xfrm>
            <a:off x="8092481" y="6185429"/>
            <a:ext cx="2711317" cy="461665"/>
          </a:xfrm>
          <a:prstGeom prst="rect">
            <a:avLst/>
          </a:prstGeom>
        </p:spPr>
        <p:txBody>
          <a:bodyPr wrap="square">
            <a:spAutoFit/>
          </a:bodyPr>
          <a:lstStyle/>
          <a:p>
            <a:r>
              <a:rPr lang="en-US" sz="1200" dirty="0"/>
              <a:t>Ref: T. Irvine, “An Introduction to Shock and Vibration Response Spectra,” Rev. A.</a:t>
            </a:r>
          </a:p>
        </p:txBody>
      </p:sp>
      <p:sp>
        <p:nvSpPr>
          <p:cNvPr id="9" name="TextBox 8"/>
          <p:cNvSpPr txBox="1"/>
          <p:nvPr/>
        </p:nvSpPr>
        <p:spPr>
          <a:xfrm>
            <a:off x="2974109" y="4667872"/>
            <a:ext cx="3983677" cy="1200329"/>
          </a:xfrm>
          <a:prstGeom prst="rect">
            <a:avLst/>
          </a:prstGeom>
          <a:noFill/>
        </p:spPr>
        <p:txBody>
          <a:bodyPr wrap="square" rtlCol="0">
            <a:spAutoFit/>
          </a:bodyPr>
          <a:lstStyle/>
          <a:p>
            <a:r>
              <a:rPr lang="en-US" dirty="0"/>
              <a:t>Max corner displacement is 0.0173 inch.</a:t>
            </a:r>
          </a:p>
          <a:p>
            <a:r>
              <a:rPr lang="en-US" dirty="0"/>
              <a:t>Max corner acceleration is 40 g.</a:t>
            </a:r>
          </a:p>
          <a:p>
            <a:r>
              <a:rPr lang="en-US" dirty="0"/>
              <a:t>Max fastener force is 12.7 lbs.</a:t>
            </a:r>
          </a:p>
          <a:p>
            <a:r>
              <a:rPr lang="en-US" dirty="0"/>
              <a:t>Max panel stress is 5.7 ksi.</a:t>
            </a:r>
          </a:p>
        </p:txBody>
      </p:sp>
      <p:sp>
        <p:nvSpPr>
          <p:cNvPr id="2" name="Slide Number Placeholder 1">
            <a:extLst>
              <a:ext uri="{FF2B5EF4-FFF2-40B4-BE49-F238E27FC236}">
                <a16:creationId xmlns:a16="http://schemas.microsoft.com/office/drawing/2014/main" id="{0D70A99F-2F4B-4D55-A4CF-2A865F629174}"/>
              </a:ext>
            </a:extLst>
          </p:cNvPr>
          <p:cNvSpPr>
            <a:spLocks noGrp="1"/>
          </p:cNvSpPr>
          <p:nvPr>
            <p:ph type="sldNum" sz="quarter" idx="12"/>
          </p:nvPr>
        </p:nvSpPr>
        <p:spPr/>
        <p:txBody>
          <a:bodyPr/>
          <a:lstStyle/>
          <a:p>
            <a:fld id="{2104D873-8E2C-44E3-B163-C0823AD42B81}" type="slidenum">
              <a:rPr lang="en-US" smtClean="0"/>
              <a:t>13</a:t>
            </a:fld>
            <a:endParaRPr lang="en-US" dirty="0"/>
          </a:p>
        </p:txBody>
      </p:sp>
    </p:spTree>
    <p:extLst>
      <p:ext uri="{BB962C8B-B14F-4D97-AF65-F5344CB8AC3E}">
        <p14:creationId xmlns:p14="http://schemas.microsoft.com/office/powerpoint/2010/main" val="386470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8595360" cy="535531"/>
          </a:xfrm>
          <a:prstGeom prst="rect">
            <a:avLst/>
          </a:prstGeom>
          <a:noFill/>
        </p:spPr>
        <p:txBody>
          <a:bodyPr wrap="square" rtlCol="0">
            <a:spAutoFit/>
          </a:bodyPr>
          <a:lstStyle/>
          <a:p>
            <a:pPr algn="ctr">
              <a:lnSpc>
                <a:spcPct val="90000"/>
              </a:lnSpc>
              <a:spcBef>
                <a:spcPct val="0"/>
              </a:spcBef>
            </a:pPr>
            <a:r>
              <a:rPr lang="en-US" sz="3200" dirty="0"/>
              <a:t>Panel Static Loading</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pic>
        <p:nvPicPr>
          <p:cNvPr id="2" name="Picture 1"/>
          <p:cNvPicPr>
            <a:picLocks noChangeAspect="1"/>
          </p:cNvPicPr>
          <p:nvPr/>
        </p:nvPicPr>
        <p:blipFill>
          <a:blip r:embed="rId4"/>
          <a:stretch>
            <a:fillRect/>
          </a:stretch>
        </p:blipFill>
        <p:spPr>
          <a:xfrm>
            <a:off x="391887" y="1518078"/>
            <a:ext cx="4219090" cy="3183231"/>
          </a:xfrm>
          <a:prstGeom prst="rect">
            <a:avLst/>
          </a:prstGeom>
        </p:spPr>
      </p:pic>
      <p:pic>
        <p:nvPicPr>
          <p:cNvPr id="8" name="Picture 7"/>
          <p:cNvPicPr>
            <a:picLocks noChangeAspect="1"/>
          </p:cNvPicPr>
          <p:nvPr/>
        </p:nvPicPr>
        <p:blipFill>
          <a:blip r:embed="rId5"/>
          <a:stretch>
            <a:fillRect/>
          </a:stretch>
        </p:blipFill>
        <p:spPr>
          <a:xfrm>
            <a:off x="4876800" y="1535046"/>
            <a:ext cx="4193541" cy="3166264"/>
          </a:xfrm>
          <a:prstGeom prst="rect">
            <a:avLst/>
          </a:prstGeom>
        </p:spPr>
      </p:pic>
      <p:sp>
        <p:nvSpPr>
          <p:cNvPr id="3" name="TextBox 2"/>
          <p:cNvSpPr txBox="1"/>
          <p:nvPr/>
        </p:nvSpPr>
        <p:spPr>
          <a:xfrm>
            <a:off x="279322" y="4839854"/>
            <a:ext cx="9038849" cy="1477328"/>
          </a:xfrm>
          <a:prstGeom prst="rect">
            <a:avLst/>
          </a:prstGeom>
          <a:noFill/>
        </p:spPr>
        <p:txBody>
          <a:bodyPr wrap="square" rtlCol="0">
            <a:spAutoFit/>
          </a:bodyPr>
          <a:lstStyle/>
          <a:p>
            <a:r>
              <a:rPr lang="en-US" dirty="0"/>
              <a:t>An equivalent static pressure load that produces a similar resultant constraint force as compared to random analysis was applied to the panel for purpose of investigating stress and displacement contours.  This loading produces larger max displacement and stress as compared to random RMS values but can conservatively be used for evaluating the panel design and material selection.  Max panel deflection is 0.024 inch.  Max panel stress is 10.4 ksi.</a:t>
            </a:r>
          </a:p>
        </p:txBody>
      </p:sp>
      <p:graphicFrame>
        <p:nvGraphicFramePr>
          <p:cNvPr id="4" name="Table 3"/>
          <p:cNvGraphicFramePr>
            <a:graphicFrameLocks noGrp="1"/>
          </p:cNvGraphicFramePr>
          <p:nvPr>
            <p:extLst>
              <p:ext uri="{D42A27DB-BD31-4B8C-83A1-F6EECF244321}">
                <p14:modId xmlns:p14="http://schemas.microsoft.com/office/powerpoint/2010/main" val="3653172678"/>
              </p:ext>
            </p:extLst>
          </p:nvPr>
        </p:nvGraphicFramePr>
        <p:xfrm>
          <a:off x="9318171" y="1596385"/>
          <a:ext cx="2438400" cy="1310640"/>
        </p:xfrm>
        <a:graphic>
          <a:graphicData uri="http://schemas.openxmlformats.org/drawingml/2006/table">
            <a:tbl>
              <a:tblPr>
                <a:tableStyleId>{5C22544A-7EE6-4342-B048-85BDC9FD1C3A}</a:tableStyleId>
              </a:tblPr>
              <a:tblGrid>
                <a:gridCol w="812800">
                  <a:extLst>
                    <a:ext uri="{9D8B030D-6E8A-4147-A177-3AD203B41FA5}">
                      <a16:colId xmlns:a16="http://schemas.microsoft.com/office/drawing/2014/main" val="3180986545"/>
                    </a:ext>
                  </a:extLst>
                </a:gridCol>
                <a:gridCol w="812800">
                  <a:extLst>
                    <a:ext uri="{9D8B030D-6E8A-4147-A177-3AD203B41FA5}">
                      <a16:colId xmlns:a16="http://schemas.microsoft.com/office/drawing/2014/main" val="1281341171"/>
                    </a:ext>
                  </a:extLst>
                </a:gridCol>
                <a:gridCol w="812800">
                  <a:extLst>
                    <a:ext uri="{9D8B030D-6E8A-4147-A177-3AD203B41FA5}">
                      <a16:colId xmlns:a16="http://schemas.microsoft.com/office/drawing/2014/main" val="2884845902"/>
                    </a:ext>
                  </a:extLst>
                </a:gridCol>
              </a:tblGrid>
              <a:tr h="182880">
                <a:tc>
                  <a:txBody>
                    <a:bodyPr/>
                    <a:lstStyle/>
                    <a:p>
                      <a:pPr algn="l" fontAlgn="b"/>
                      <a:r>
                        <a:rPr lang="en-US" sz="1200" u="none" strike="noStrike" dirty="0">
                          <a:effectLst/>
                        </a:rPr>
                        <a:t>Fty = </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35</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ksi</a:t>
                      </a:r>
                      <a:endParaRPr lang="en-US"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821970127"/>
                  </a:ext>
                </a:extLst>
              </a:tr>
              <a:tr h="182880">
                <a:tc>
                  <a:txBody>
                    <a:bodyPr/>
                    <a:lstStyle/>
                    <a:p>
                      <a:pPr algn="l" fontAlgn="b"/>
                      <a:r>
                        <a:rPr lang="en-US" sz="1200" u="none" strike="noStrike" dirty="0">
                          <a:effectLst/>
                        </a:rPr>
                        <a:t>Ftu =</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42</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ksi</a:t>
                      </a:r>
                      <a:endParaRPr lang="en-US"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284731465"/>
                  </a:ext>
                </a:extLst>
              </a:tr>
              <a:tr h="182880">
                <a:tc>
                  <a:txBody>
                    <a:bodyPr/>
                    <a:lstStyle/>
                    <a:p>
                      <a:pPr algn="l" fontAlgn="b"/>
                      <a:r>
                        <a:rPr lang="en-US" sz="1200" u="none" strike="noStrike" dirty="0">
                          <a:effectLst/>
                        </a:rPr>
                        <a:t>FSy =</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3.35</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yield safety factor &gt; 2.0</a:t>
                      </a:r>
                      <a:endParaRPr lang="en-US"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746225320"/>
                  </a:ext>
                </a:extLst>
              </a:tr>
              <a:tr h="182880">
                <a:tc>
                  <a:txBody>
                    <a:bodyPr/>
                    <a:lstStyle/>
                    <a:p>
                      <a:pPr algn="l" fontAlgn="b"/>
                      <a:r>
                        <a:rPr lang="en-US" sz="1200" u="none" strike="noStrike" dirty="0">
                          <a:effectLst/>
                        </a:rPr>
                        <a:t>FSu =</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4.02</a:t>
                      </a:r>
                      <a:endParaRPr lang="en-US"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l" fontAlgn="b"/>
                      <a:r>
                        <a:rPr lang="en-US" sz="1200" u="none" strike="noStrike" dirty="0">
                          <a:effectLst/>
                        </a:rPr>
                        <a:t>ultimate safety factor &gt; 2.6</a:t>
                      </a:r>
                      <a:endParaRPr lang="en-US"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75017199"/>
                  </a:ext>
                </a:extLst>
              </a:tr>
            </a:tbl>
          </a:graphicData>
        </a:graphic>
      </p:graphicFrame>
      <p:sp>
        <p:nvSpPr>
          <p:cNvPr id="5" name="TextBox 4"/>
          <p:cNvSpPr txBox="1"/>
          <p:nvPr/>
        </p:nvSpPr>
        <p:spPr>
          <a:xfrm>
            <a:off x="9318171" y="2989807"/>
            <a:ext cx="2666718" cy="1754326"/>
          </a:xfrm>
          <a:prstGeom prst="rect">
            <a:avLst/>
          </a:prstGeom>
          <a:noFill/>
        </p:spPr>
        <p:txBody>
          <a:bodyPr wrap="square" rtlCol="0">
            <a:spAutoFit/>
          </a:bodyPr>
          <a:lstStyle/>
          <a:p>
            <a:r>
              <a:rPr lang="en-US" dirty="0"/>
              <a:t>Aluminum material yield (Fty) and ultimate (Ftu) material stress and corresponding Factors of Safety (FS) with respect to project requirements.</a:t>
            </a:r>
          </a:p>
        </p:txBody>
      </p:sp>
      <p:sp>
        <p:nvSpPr>
          <p:cNvPr id="6" name="Slide Number Placeholder 5">
            <a:extLst>
              <a:ext uri="{FF2B5EF4-FFF2-40B4-BE49-F238E27FC236}">
                <a16:creationId xmlns:a16="http://schemas.microsoft.com/office/drawing/2014/main" id="{F457E575-C36E-4C40-91FA-44561E4630C6}"/>
              </a:ext>
            </a:extLst>
          </p:cNvPr>
          <p:cNvSpPr>
            <a:spLocks noGrp="1"/>
          </p:cNvSpPr>
          <p:nvPr>
            <p:ph type="sldNum" sz="quarter" idx="12"/>
          </p:nvPr>
        </p:nvSpPr>
        <p:spPr/>
        <p:txBody>
          <a:bodyPr/>
          <a:lstStyle/>
          <a:p>
            <a:fld id="{2104D873-8E2C-44E3-B163-C0823AD42B81}" type="slidenum">
              <a:rPr lang="en-US" smtClean="0"/>
              <a:t>14</a:t>
            </a:fld>
            <a:endParaRPr lang="en-US" dirty="0"/>
          </a:p>
        </p:txBody>
      </p:sp>
    </p:spTree>
    <p:extLst>
      <p:ext uri="{BB962C8B-B14F-4D97-AF65-F5344CB8AC3E}">
        <p14:creationId xmlns:p14="http://schemas.microsoft.com/office/powerpoint/2010/main" val="1007483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8595360" cy="535531"/>
          </a:xfrm>
          <a:prstGeom prst="rect">
            <a:avLst/>
          </a:prstGeom>
          <a:noFill/>
        </p:spPr>
        <p:txBody>
          <a:bodyPr wrap="square" rtlCol="0">
            <a:spAutoFit/>
          </a:bodyPr>
          <a:lstStyle/>
          <a:p>
            <a:pPr algn="ctr">
              <a:lnSpc>
                <a:spcPct val="90000"/>
              </a:lnSpc>
              <a:spcBef>
                <a:spcPct val="0"/>
              </a:spcBef>
            </a:pPr>
            <a:r>
              <a:rPr lang="en-US" sz="3200" dirty="0"/>
              <a:t>Conclusions</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sp>
        <p:nvSpPr>
          <p:cNvPr id="2" name="TextBox 1"/>
          <p:cNvSpPr txBox="1"/>
          <p:nvPr/>
        </p:nvSpPr>
        <p:spPr>
          <a:xfrm>
            <a:off x="910045" y="1825625"/>
            <a:ext cx="10328365" cy="4154984"/>
          </a:xfrm>
          <a:prstGeom prst="rect">
            <a:avLst/>
          </a:prstGeom>
          <a:noFill/>
        </p:spPr>
        <p:txBody>
          <a:bodyPr wrap="square" rtlCol="0">
            <a:spAutoFit/>
          </a:bodyPr>
          <a:lstStyle/>
          <a:p>
            <a:pPr marL="342900" indent="-342900">
              <a:buFont typeface="Arial" panose="020B0604020202020204" pitchFamily="34" charset="0"/>
              <a:buChar char="•"/>
            </a:pPr>
            <a:r>
              <a:rPr lang="en-US" sz="2400" dirty="0"/>
              <a:t>Max panel deflection at corner locations is considered reasonable and does not pose risk of damage to other components.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Max panel stress near fastener holes is below allowable limits and meets project factor of safety requirements.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Constraint forces are very low as compared to allowable loads for high-strength #10 fasteners.</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panel design is considered acceptable, and no additional design or analysis work is required.</a:t>
            </a:r>
          </a:p>
        </p:txBody>
      </p:sp>
      <p:sp>
        <p:nvSpPr>
          <p:cNvPr id="3" name="Slide Number Placeholder 2">
            <a:extLst>
              <a:ext uri="{FF2B5EF4-FFF2-40B4-BE49-F238E27FC236}">
                <a16:creationId xmlns:a16="http://schemas.microsoft.com/office/drawing/2014/main" id="{BE228B44-6A1F-449A-9A24-7362C40A8B65}"/>
              </a:ext>
            </a:extLst>
          </p:cNvPr>
          <p:cNvSpPr>
            <a:spLocks noGrp="1"/>
          </p:cNvSpPr>
          <p:nvPr>
            <p:ph type="sldNum" sz="quarter" idx="12"/>
          </p:nvPr>
        </p:nvSpPr>
        <p:spPr/>
        <p:txBody>
          <a:bodyPr/>
          <a:lstStyle/>
          <a:p>
            <a:fld id="{2104D873-8E2C-44E3-B163-C0823AD42B81}" type="slidenum">
              <a:rPr lang="en-US" smtClean="0"/>
              <a:t>15</a:t>
            </a:fld>
            <a:endParaRPr lang="en-US" dirty="0"/>
          </a:p>
        </p:txBody>
      </p:sp>
    </p:spTree>
    <p:extLst>
      <p:ext uri="{BB962C8B-B14F-4D97-AF65-F5344CB8AC3E}">
        <p14:creationId xmlns:p14="http://schemas.microsoft.com/office/powerpoint/2010/main" val="783118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sp>
        <p:nvSpPr>
          <p:cNvPr id="13" name="TextBox 12"/>
          <p:cNvSpPr txBox="1"/>
          <p:nvPr/>
        </p:nvSpPr>
        <p:spPr>
          <a:xfrm>
            <a:off x="1590624" y="469048"/>
            <a:ext cx="8595360" cy="701731"/>
          </a:xfrm>
          <a:prstGeom prst="rect">
            <a:avLst/>
          </a:prstGeom>
          <a:noFill/>
        </p:spPr>
        <p:txBody>
          <a:bodyPr wrap="square" rtlCol="0">
            <a:spAutoFit/>
          </a:bodyPr>
          <a:lstStyle/>
          <a:p>
            <a:pPr algn="ctr">
              <a:lnSpc>
                <a:spcPct val="90000"/>
              </a:lnSpc>
              <a:spcBef>
                <a:spcPct val="0"/>
              </a:spcBef>
            </a:pPr>
            <a:r>
              <a:rPr lang="en-US" sz="4400" dirty="0"/>
              <a:t>Extras</a:t>
            </a:r>
          </a:p>
        </p:txBody>
      </p:sp>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sp>
        <p:nvSpPr>
          <p:cNvPr id="2" name="TextBox 1"/>
          <p:cNvSpPr txBox="1"/>
          <p:nvPr/>
        </p:nvSpPr>
        <p:spPr>
          <a:xfrm>
            <a:off x="838200" y="1754485"/>
            <a:ext cx="10515599" cy="3416320"/>
          </a:xfrm>
          <a:prstGeom prst="rect">
            <a:avLst/>
          </a:prstGeom>
          <a:noFill/>
        </p:spPr>
        <p:txBody>
          <a:bodyPr wrap="square" rtlCol="0">
            <a:spAutoFit/>
          </a:bodyPr>
          <a:lstStyle/>
          <a:p>
            <a:pPr marL="342900" indent="-342900">
              <a:buFont typeface="Arial" panose="020B0604020202020204" pitchFamily="34" charset="0"/>
              <a:buChar char="•"/>
            </a:pPr>
            <a:r>
              <a:rPr lang="en-US" sz="2800" dirty="0"/>
              <a:t>Mission Planning Lab (MPL): </a:t>
            </a:r>
            <a:r>
              <a:rPr lang="en-US" sz="2800" dirty="0" err="1"/>
              <a:t>MagCon</a:t>
            </a:r>
            <a:r>
              <a:rPr lang="en-US" sz="2800" dirty="0"/>
              <a:t> (Magnetospheric Constellation)</a:t>
            </a:r>
          </a:p>
          <a:p>
            <a:pPr marL="342900" indent="-342900">
              <a:buFont typeface="Arial" panose="020B0604020202020204" pitchFamily="34" charset="0"/>
              <a:buChar char="•"/>
            </a:pPr>
            <a:r>
              <a:rPr lang="en-US" sz="2800" dirty="0"/>
              <a:t>ETD (Engineering Technology Directorate) newsletter article </a:t>
            </a:r>
          </a:p>
          <a:p>
            <a:pPr marL="342900" indent="-342900">
              <a:buFont typeface="Arial" panose="020B0604020202020204" pitchFamily="34" charset="0"/>
              <a:buChar char="•"/>
            </a:pPr>
            <a:r>
              <a:rPr lang="en-US" sz="2800" dirty="0"/>
              <a:t>~50 virtual presentations on varying topics</a:t>
            </a:r>
          </a:p>
          <a:p>
            <a:pPr marL="342900" indent="-342900">
              <a:buFont typeface="Arial" panose="020B0604020202020204" pitchFamily="34" charset="0"/>
              <a:buChar char="•"/>
            </a:pPr>
            <a:r>
              <a:rPr lang="en-US" sz="2800" dirty="0"/>
              <a:t>Antares Launch</a:t>
            </a:r>
          </a:p>
          <a:p>
            <a:pPr marL="342900" indent="-342900">
              <a:buFont typeface="Arial" panose="020B0604020202020204" pitchFamily="34" charset="0"/>
              <a:buChar char="•"/>
            </a:pPr>
            <a:r>
              <a:rPr lang="en-US" sz="2800" dirty="0"/>
              <a:t>Met other interns </a:t>
            </a:r>
            <a:r>
              <a:rPr lang="en-US" sz="2800" dirty="0">
                <a:sym typeface="Wingdings" panose="05000000000000000000" pitchFamily="2" charset="2"/>
              </a:rPr>
              <a:t> (virtual and in-person) </a:t>
            </a:r>
          </a:p>
          <a:p>
            <a:pPr marL="342900" indent="-342900">
              <a:buFont typeface="Arial" panose="020B0604020202020204" pitchFamily="34" charset="0"/>
              <a:buChar char="•"/>
            </a:pPr>
            <a:r>
              <a:rPr lang="en-US" sz="2800" dirty="0">
                <a:sym typeface="Wingdings" panose="05000000000000000000" pitchFamily="2" charset="2"/>
              </a:rPr>
              <a:t>Dr. John C. Mather Nobel Scholar</a:t>
            </a:r>
            <a:endParaRPr lang="en-US" sz="28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sz="2400" dirty="0"/>
          </a:p>
        </p:txBody>
      </p:sp>
      <p:sp>
        <p:nvSpPr>
          <p:cNvPr id="5" name="Slide Number Placeholder 4">
            <a:extLst>
              <a:ext uri="{FF2B5EF4-FFF2-40B4-BE49-F238E27FC236}">
                <a16:creationId xmlns:a16="http://schemas.microsoft.com/office/drawing/2014/main" id="{98E1C302-F404-486C-ACA9-430EC9503B75}"/>
              </a:ext>
            </a:extLst>
          </p:cNvPr>
          <p:cNvSpPr>
            <a:spLocks noGrp="1"/>
          </p:cNvSpPr>
          <p:nvPr>
            <p:ph type="sldNum" sz="quarter" idx="12"/>
          </p:nvPr>
        </p:nvSpPr>
        <p:spPr/>
        <p:txBody>
          <a:bodyPr/>
          <a:lstStyle/>
          <a:p>
            <a:fld id="{2104D873-8E2C-44E3-B163-C0823AD42B81}" type="slidenum">
              <a:rPr lang="en-US" smtClean="0"/>
              <a:t>16</a:t>
            </a:fld>
            <a:endParaRPr lang="en-US" dirty="0"/>
          </a:p>
        </p:txBody>
      </p:sp>
    </p:spTree>
    <p:extLst>
      <p:ext uri="{BB962C8B-B14F-4D97-AF65-F5344CB8AC3E}">
        <p14:creationId xmlns:p14="http://schemas.microsoft.com/office/powerpoint/2010/main" val="1991679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Picture17.png"/>
          <p:cNvPicPr>
            <a:picLocks noChangeAspect="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0720251" y="178126"/>
            <a:ext cx="1264638" cy="120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3"/>
          <a:stretch>
            <a:fillRect/>
          </a:stretch>
        </p:blipFill>
        <p:spPr>
          <a:xfrm>
            <a:off x="279322" y="178126"/>
            <a:ext cx="1311302" cy="1117377"/>
          </a:xfrm>
          <a:prstGeom prst="rect">
            <a:avLst/>
          </a:prstGeom>
        </p:spPr>
      </p:pic>
      <p:cxnSp>
        <p:nvCxnSpPr>
          <p:cNvPr id="15" name="Straight Connector 14"/>
          <p:cNvCxnSpPr/>
          <p:nvPr/>
        </p:nvCxnSpPr>
        <p:spPr>
          <a:xfrm>
            <a:off x="391886" y="1379532"/>
            <a:ext cx="11364685"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395F205C-2CDE-427E-B33C-4CF5B5F4496D}"/>
              </a:ext>
            </a:extLst>
          </p:cNvPr>
          <p:cNvSpPr>
            <a:spLocks noGrp="1"/>
          </p:cNvSpPr>
          <p:nvPr>
            <p:ph idx="1"/>
          </p:nvPr>
        </p:nvSpPr>
        <p:spPr>
          <a:xfrm>
            <a:off x="838200" y="1825625"/>
            <a:ext cx="10515600" cy="2328364"/>
          </a:xfrm>
        </p:spPr>
        <p:txBody>
          <a:bodyPr/>
          <a:lstStyle/>
          <a:p>
            <a:endParaRPr lang="en-US" dirty="0"/>
          </a:p>
          <a:p>
            <a:endParaRPr lang="en-US" dirty="0"/>
          </a:p>
        </p:txBody>
      </p:sp>
      <p:sp>
        <p:nvSpPr>
          <p:cNvPr id="2" name="TextBox 1"/>
          <p:cNvSpPr txBox="1"/>
          <p:nvPr/>
        </p:nvSpPr>
        <p:spPr>
          <a:xfrm>
            <a:off x="934973" y="3443579"/>
            <a:ext cx="10328365" cy="646331"/>
          </a:xfrm>
          <a:prstGeom prst="rect">
            <a:avLst/>
          </a:prstGeom>
          <a:noFill/>
        </p:spPr>
        <p:txBody>
          <a:bodyPr wrap="square" rtlCol="0">
            <a:spAutoFit/>
          </a:bodyPr>
          <a:lstStyle/>
          <a:p>
            <a:pPr algn="ctr"/>
            <a:r>
              <a:rPr lang="en-US" sz="3600" dirty="0"/>
              <a:t>Questions/Suggestions?</a:t>
            </a:r>
          </a:p>
        </p:txBody>
      </p:sp>
      <p:sp>
        <p:nvSpPr>
          <p:cNvPr id="3" name="Slide Number Placeholder 2">
            <a:extLst>
              <a:ext uri="{FF2B5EF4-FFF2-40B4-BE49-F238E27FC236}">
                <a16:creationId xmlns:a16="http://schemas.microsoft.com/office/drawing/2014/main" id="{FCCECA39-AD64-4828-894B-3291AFA7EAC2}"/>
              </a:ext>
            </a:extLst>
          </p:cNvPr>
          <p:cNvSpPr>
            <a:spLocks noGrp="1"/>
          </p:cNvSpPr>
          <p:nvPr>
            <p:ph type="sldNum" sz="quarter" idx="12"/>
          </p:nvPr>
        </p:nvSpPr>
        <p:spPr/>
        <p:txBody>
          <a:bodyPr/>
          <a:lstStyle/>
          <a:p>
            <a:fld id="{2104D873-8E2C-44E3-B163-C0823AD42B81}" type="slidenum">
              <a:rPr lang="en-US" smtClean="0"/>
              <a:t>17</a:t>
            </a:fld>
            <a:endParaRPr lang="en-US" dirty="0"/>
          </a:p>
        </p:txBody>
      </p:sp>
    </p:spTree>
    <p:extLst>
      <p:ext uri="{BB962C8B-B14F-4D97-AF65-F5344CB8AC3E}">
        <p14:creationId xmlns:p14="http://schemas.microsoft.com/office/powerpoint/2010/main" val="1026176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8D12EA295C0794882B79603342C520D" ma:contentTypeVersion="12" ma:contentTypeDescription="Create a new document." ma:contentTypeScope="" ma:versionID="85656d46f6a63559c81cf29b69b99ad6">
  <xsd:schema xmlns:xsd="http://www.w3.org/2001/XMLSchema" xmlns:xs="http://www.w3.org/2001/XMLSchema" xmlns:p="http://schemas.microsoft.com/office/2006/metadata/properties" xmlns:ns3="a3097c6f-3153-469d-8da7-390f10a77b17" xmlns:ns4="0c45e5c3-1a49-4e3c-9948-818c1833ef4f" targetNamespace="http://schemas.microsoft.com/office/2006/metadata/properties" ma:root="true" ma:fieldsID="371be8dabafd8d770db62051cc99e469" ns3:_="" ns4:_="">
    <xsd:import namespace="a3097c6f-3153-469d-8da7-390f10a77b17"/>
    <xsd:import namespace="0c45e5c3-1a49-4e3c-9948-818c1833ef4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097c6f-3153-469d-8da7-390f10a77b1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45e5c3-1a49-4e3c-9948-818c1833ef4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BE74AD-CF38-432F-8BCD-4158CAF74771}">
  <ds:schemaRefs>
    <ds:schemaRef ds:uri="a3097c6f-3153-469d-8da7-390f10a77b17"/>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purl.org/dc/elements/1.1/"/>
    <ds:schemaRef ds:uri="0c45e5c3-1a49-4e3c-9948-818c1833ef4f"/>
    <ds:schemaRef ds:uri="http://purl.org/dc/dcmitype/"/>
    <ds:schemaRef ds:uri="http://purl.org/dc/terms/"/>
  </ds:schemaRefs>
</ds:datastoreItem>
</file>

<file path=customXml/itemProps2.xml><?xml version="1.0" encoding="utf-8"?>
<ds:datastoreItem xmlns:ds="http://schemas.openxmlformats.org/officeDocument/2006/customXml" ds:itemID="{334BD633-D2B8-4FDF-9F96-CAF6EA0E79F5}">
  <ds:schemaRefs>
    <ds:schemaRef ds:uri="http://schemas.microsoft.com/sharepoint/v3/contenttype/forms"/>
  </ds:schemaRefs>
</ds:datastoreItem>
</file>

<file path=customXml/itemProps3.xml><?xml version="1.0" encoding="utf-8"?>
<ds:datastoreItem xmlns:ds="http://schemas.openxmlformats.org/officeDocument/2006/customXml" ds:itemID="{CCD811C8-99F7-4C92-8B19-448006C86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097c6f-3153-469d-8da7-390f10a77b17"/>
    <ds:schemaRef ds:uri="0c45e5c3-1a49-4e3c-9948-818c1833ef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2805</TotalTime>
  <Words>1360</Words>
  <Application>Microsoft Office PowerPoint</Application>
  <PresentationFormat>Widescreen</PresentationFormat>
  <Paragraphs>387</Paragraphs>
  <Slides>17</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2" baseType="lpstr">
      <vt:lpstr>Arial</vt:lpstr>
      <vt:lpstr>Calibri</vt:lpstr>
      <vt:lpstr>Calibri Light</vt:lpstr>
      <vt:lpstr>Office Theme</vt:lpstr>
      <vt:lpstr>Worksheet</vt:lpstr>
      <vt:lpstr>Coronal Diagnostic Experiment (CODEX) Radiator Panel Acoustic Analysis  </vt:lpstr>
      <vt:lpstr>PowerPoint Presentation</vt:lpstr>
      <vt:lpstr>PowerPoint Presentation</vt:lpstr>
      <vt:lpstr>PowerPoint Presentation</vt:lpstr>
      <vt:lpstr>PowerPoint Presentation</vt:lpstr>
      <vt:lpstr>PowerPoint Presentation</vt:lpstr>
      <vt:lpstr>PowerPoint Presentation</vt:lpstr>
      <vt:lpstr>FE solution for modes and mode shapes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CODEX (Coronal Diagnostic Experiment)</dc:title>
  <dc:creator>Berley, Rachel L. (WFF-5480)[GSFC INTERNS]</dc:creator>
  <cp:lastModifiedBy>Morris, Gary V. (GSFC-2700)</cp:lastModifiedBy>
  <cp:revision>71</cp:revision>
  <dcterms:created xsi:type="dcterms:W3CDTF">2021-07-06T18:44:57Z</dcterms:created>
  <dcterms:modified xsi:type="dcterms:W3CDTF">2021-09-07T20:13:00Z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0x01010078D12EA295C0794882B79603342C520D</vt:lpwstr>
  </property>
</Properties>
</file>