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68" r:id="rId3"/>
    <p:sldId id="266" r:id="rId4"/>
    <p:sldId id="263" r:id="rId5"/>
    <p:sldId id="264" r:id="rId6"/>
    <p:sldId id="267" r:id="rId7"/>
    <p:sldId id="270" r:id="rId8"/>
    <p:sldId id="276" r:id="rId9"/>
    <p:sldId id="27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92"/>
    <p:restoredTop sz="85922"/>
  </p:normalViewPr>
  <p:slideViewPr>
    <p:cSldViewPr snapToGrid="0" snapToObjects="1">
      <p:cViewPr varScale="1">
        <p:scale>
          <a:sx n="102" d="100"/>
          <a:sy n="102" d="100"/>
        </p:scale>
        <p:origin x="984" y="176"/>
      </p:cViewPr>
      <p:guideLst/>
    </p:cSldViewPr>
  </p:slideViewPr>
  <p:notesTextViewPr>
    <p:cViewPr>
      <p:scale>
        <a:sx n="1" d="1"/>
        <a:sy n="1" d="1"/>
      </p:scale>
      <p:origin x="0" y="0"/>
    </p:cViewPr>
  </p:notesTextViewPr>
  <p:notesViewPr>
    <p:cSldViewPr snapToGrid="0" snapToObjects="1">
      <p:cViewPr varScale="1">
        <p:scale>
          <a:sx n="130" d="100"/>
          <a:sy n="130" d="100"/>
        </p:scale>
        <p:origin x="70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BE87B-38EC-5F42-B4DC-C4A057027F4C}" type="datetimeFigureOut">
              <a:rPr lang="en-US" smtClean="0"/>
              <a:t>7/26/21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BEC583-F4B1-834B-9486-C22126F4F188}" type="slidenum">
              <a:rPr lang="en-US" smtClean="0"/>
              <a:t>‹#›</a:t>
            </a:fld>
            <a:endParaRPr lang="en-US"/>
          </a:p>
        </p:txBody>
      </p:sp>
    </p:spTree>
    <p:extLst>
      <p:ext uri="{BB962C8B-B14F-4D97-AF65-F5344CB8AC3E}">
        <p14:creationId xmlns:p14="http://schemas.microsoft.com/office/powerpoint/2010/main" val="298803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BEC583-F4B1-834B-9486-C22126F4F188}" type="slidenum">
              <a:rPr lang="en-US" smtClean="0"/>
              <a:t>1</a:t>
            </a:fld>
            <a:endParaRPr lang="en-US"/>
          </a:p>
        </p:txBody>
      </p:sp>
    </p:spTree>
    <p:extLst>
      <p:ext uri="{BB962C8B-B14F-4D97-AF65-F5344CB8AC3E}">
        <p14:creationId xmlns:p14="http://schemas.microsoft.com/office/powerpoint/2010/main" val="207017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TextShape 1"/>
          <p:cNvSpPr txBox="1"/>
          <p:nvPr/>
        </p:nvSpPr>
        <p:spPr>
          <a:xfrm>
            <a:off x="4402440" y="9553680"/>
            <a:ext cx="3367800" cy="502560"/>
          </a:xfrm>
          <a:prstGeom prst="rect">
            <a:avLst/>
          </a:prstGeom>
          <a:noFill/>
          <a:ln>
            <a:noFill/>
          </a:ln>
        </p:spPr>
        <p:txBody>
          <a:bodyPr lIns="92520" tIns="46440" rIns="92520" bIns="46440" anchor="b"/>
          <a:lstStyle/>
          <a:p>
            <a:pPr algn="r">
              <a:lnSpc>
                <a:spcPct val="100000"/>
              </a:lnSpc>
            </a:pPr>
            <a:fld id="{4F36D99A-3E15-4D23-A661-BBEDF46B7E3E}" type="slidenum">
              <a:rPr lang="en-US" sz="1200" strike="noStrike">
                <a:solidFill>
                  <a:srgbClr val="000000"/>
                </a:solidFill>
                <a:latin typeface="+mn-lt"/>
                <a:ea typeface="+mn-ea"/>
              </a:rPr>
              <a:t>3</a:t>
            </a:fld>
            <a:endParaRPr/>
          </a:p>
        </p:txBody>
      </p:sp>
      <p:sp>
        <p:nvSpPr>
          <p:cNvPr id="263" name="CustomShape 2"/>
          <p:cNvSpPr/>
          <p:nvPr/>
        </p:nvSpPr>
        <p:spPr>
          <a:xfrm>
            <a:off x="1331280" y="5029200"/>
            <a:ext cx="5109120" cy="3731400"/>
          </a:xfrm>
          <a:prstGeom prst="rect">
            <a:avLst/>
          </a:pr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fld id="{77BE590A-1E05-4470-AD37-B30F57ADD501}" type="slidenum">
              <a:rPr lang="en-US" sz="1100" strike="noStrike">
                <a:solidFill>
                  <a:srgbClr val="000000"/>
                </a:solidFill>
                <a:latin typeface="+mn-lt"/>
                <a:ea typeface="+mn-ea"/>
              </a:rPr>
              <a:t>3</a:t>
            </a:fld>
            <a:endParaRPr/>
          </a:p>
        </p:txBody>
      </p:sp>
      <p:sp>
        <p:nvSpPr>
          <p:cNvPr id="264" name="CustomShape 3"/>
          <p:cNvSpPr/>
          <p:nvPr/>
        </p:nvSpPr>
        <p:spPr>
          <a:xfrm>
            <a:off x="1036800" y="4776840"/>
            <a:ext cx="5698800" cy="4525560"/>
          </a:xfrm>
          <a:prstGeom prst="rect">
            <a:avLst/>
          </a:prstGeom>
          <a:noFill/>
          <a:ln>
            <a:noFill/>
          </a:ln>
        </p:spPr>
        <p:style>
          <a:lnRef idx="0">
            <a:scrgbClr r="0" g="0" b="0"/>
          </a:lnRef>
          <a:fillRef idx="0">
            <a:scrgbClr r="0" g="0" b="0"/>
          </a:fillRef>
          <a:effectRef idx="0">
            <a:scrgbClr r="0" g="0" b="0"/>
          </a:effectRef>
          <a:fontRef idx="minor"/>
        </p:style>
      </p:sp>
      <p:sp>
        <p:nvSpPr>
          <p:cNvPr id="265" name="PlaceHolder 4"/>
          <p:cNvSpPr>
            <a:spLocks noGrp="1"/>
          </p:cNvSpPr>
          <p:nvPr>
            <p:ph type="body"/>
          </p:nvPr>
        </p:nvSpPr>
        <p:spPr>
          <a:xfrm>
            <a:off x="777240" y="4777560"/>
            <a:ext cx="6217560" cy="4525920"/>
          </a:xfrm>
          <a:prstGeom prst="rect">
            <a:avLst/>
          </a:prstGeom>
        </p:spPr>
        <p:txBody>
          <a:bodyPr lIns="92520" tIns="46440" rIns="92520" bIns="46440"/>
          <a:lstStyle/>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PlaceHolder 1"/>
          <p:cNvSpPr>
            <a:spLocks noGrp="1"/>
          </p:cNvSpPr>
          <p:nvPr>
            <p:ph type="body"/>
          </p:nvPr>
        </p:nvSpPr>
        <p:spPr>
          <a:xfrm>
            <a:off x="777600" y="4776840"/>
            <a:ext cx="6218280" cy="4528080"/>
          </a:xfrm>
          <a:prstGeom prst="rect">
            <a:avLst/>
          </a:prstGeom>
        </p:spPr>
        <p:txBody>
          <a:bodyPr lIns="0" tIns="0" rIns="0" bIns="0"/>
          <a:lstStyle/>
          <a:p>
            <a:r>
              <a:rPr lang="en-US" sz="2000">
                <a:latin typeface="Arial"/>
              </a:rPr>
              <a:t>Flowchart comparing OSSEs to operational data assimilation. The two main differences are the replacement of the actual atmosphere with the Nature Run (NR), and the use of the NR to verify forecasts (and analyses) in the OSSE instead of self-analysis verification.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PlaceHolder 1"/>
          <p:cNvSpPr>
            <a:spLocks noGrp="1"/>
          </p:cNvSpPr>
          <p:nvPr>
            <p:ph type="body"/>
          </p:nvPr>
        </p:nvSpPr>
        <p:spPr>
          <a:xfrm>
            <a:off x="777600" y="4776840"/>
            <a:ext cx="6218280" cy="4526640"/>
          </a:xfrm>
          <a:prstGeom prst="rect">
            <a:avLst/>
          </a:prstGeom>
        </p:spPr>
        <p:txBody>
          <a:bodyPr lIns="0" tIns="0" rIns="0" bIns="0"/>
          <a:lstStyle/>
          <a:p>
            <a:r>
              <a:rPr lang="en-US" sz="1400" dirty="0">
                <a:latin typeface="Arial"/>
              </a:rPr>
              <a:t>The “classic OSSE” is the first item on this list – testing new observing system designs in a controlled framework when actual observations are not available (instrument doesn't exist, too expensive, </a:t>
            </a:r>
            <a:r>
              <a:rPr lang="en-US" sz="1400" dirty="0" err="1">
                <a:latin typeface="Arial"/>
              </a:rPr>
              <a:t>etc</a:t>
            </a:r>
            <a:r>
              <a:rPr lang="en-US" sz="1400" dirty="0">
                <a:latin typeface="Arial"/>
              </a:rPr>
              <a:t>). </a:t>
            </a:r>
            <a:endParaRPr dirty="0"/>
          </a:p>
          <a:p>
            <a:endParaRPr dirty="0"/>
          </a:p>
          <a:p>
            <a:r>
              <a:rPr lang="en-US" sz="1400" dirty="0">
                <a:latin typeface="Arial"/>
              </a:rPr>
              <a:t>A potentially valuable study is to compare design possibilities for a new instrument – for example, decisions about scan characteristics, orbits, channels, for a new satellite. This can be used to determine if a less expensive alternative design will still yield useful results in comparison to the full design.</a:t>
            </a:r>
            <a:endParaRPr dirty="0"/>
          </a:p>
          <a:p>
            <a:endParaRPr dirty="0"/>
          </a:p>
          <a:p>
            <a:r>
              <a:rPr lang="en-US" sz="1400" dirty="0">
                <a:latin typeface="Arial"/>
              </a:rPr>
              <a:t>The third point is valuable in the context of design and understanding of data assimilation systems. In the OSSE, the availability of the truth for verification allows the direct calculation of analysis errors, as well as adjoint and other observation impact metrics, to determine exactly how the ingestion of different observations affects the skill of the analysis. These calculations are not possible in the real world environment.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PlaceHolder 1"/>
          <p:cNvSpPr>
            <a:spLocks noGrp="1"/>
          </p:cNvSpPr>
          <p:nvPr>
            <p:ph type="body"/>
          </p:nvPr>
        </p:nvSpPr>
        <p:spPr>
          <a:xfrm>
            <a:off x="777600" y="4776840"/>
            <a:ext cx="6218280" cy="4526640"/>
          </a:xfrm>
          <a:prstGeom prst="rect">
            <a:avLst/>
          </a:prstGeom>
        </p:spPr>
        <p:txBody>
          <a:bodyPr lIns="0" tIns="0" rIns="0" bIns="0"/>
          <a:lstStyle/>
          <a:p>
            <a:r>
              <a:rPr lang="en-US" sz="2000" dirty="0">
                <a:latin typeface="Arial"/>
              </a:rPr>
              <a:t>Both re/analysis based and model based NR are found in the literature. The model-based NR are often considered preferable to analyses/</a:t>
            </a:r>
            <a:r>
              <a:rPr lang="en-US" sz="2000" dirty="0" err="1">
                <a:latin typeface="Arial"/>
              </a:rPr>
              <a:t>reanalyses</a:t>
            </a:r>
            <a:r>
              <a:rPr lang="en-US" sz="2000" dirty="0">
                <a:latin typeface="Arial"/>
              </a:rPr>
              <a:t>.</a:t>
            </a:r>
            <a:endParaRPr dirty="0"/>
          </a:p>
          <a:p>
            <a:endParaRPr dirty="0"/>
          </a:p>
          <a:p>
            <a:pPr marL="342900" indent="-342900">
              <a:lnSpc>
                <a:spcPct val="90000"/>
              </a:lnSpc>
              <a:buSzPct val="102000"/>
              <a:buFont typeface="Arial" panose="020B0604020202020204" pitchFamily="34" charset="0"/>
              <a:buChar char="•"/>
            </a:pPr>
            <a:r>
              <a:rPr lang="en-US" sz="2400" dirty="0">
                <a:solidFill>
                  <a:srgbClr val="000000"/>
                </a:solidFill>
                <a:latin typeface="Arial"/>
              </a:rPr>
              <a:t>Nature Runs act as the 'truth' in the OSSE, replacing the real atmosphere.</a:t>
            </a:r>
            <a:endParaRPr lang="en-US" sz="2400" dirty="0"/>
          </a:p>
          <a:p>
            <a:pPr marL="800100" lvl="1" indent="-342900">
              <a:lnSpc>
                <a:spcPct val="90000"/>
              </a:lnSpc>
              <a:buSzPct val="75000"/>
              <a:buFont typeface="Wingdings" pitchFamily="2" charset="2"/>
              <a:buChar char="Ø"/>
            </a:pPr>
            <a:r>
              <a:rPr lang="en-US" sz="2400" dirty="0">
                <a:solidFill>
                  <a:srgbClr val="000000"/>
                </a:solidFill>
                <a:latin typeface="Arial"/>
              </a:rPr>
              <a:t>Usually, a long free (non-cycling) forecast from the best available model is used as the NR</a:t>
            </a:r>
          </a:p>
          <a:p>
            <a:pPr marL="800100" lvl="1" indent="-342900">
              <a:lnSpc>
                <a:spcPct val="90000"/>
              </a:lnSpc>
              <a:buSzPct val="75000"/>
              <a:buFont typeface="Wingdings" pitchFamily="2" charset="2"/>
              <a:buChar char="Ø"/>
            </a:pPr>
            <a:r>
              <a:rPr lang="en-US" sz="2400" dirty="0">
                <a:solidFill>
                  <a:srgbClr val="000000"/>
                </a:solidFill>
              </a:rPr>
              <a:t>Preferably a different model base is used for the NR and the experimental forecast model to reduce </a:t>
            </a:r>
            <a:r>
              <a:rPr lang="en-US" sz="2400" dirty="0" err="1">
                <a:solidFill>
                  <a:srgbClr val="000000"/>
                </a:solidFill>
              </a:rPr>
              <a:t>incestuousness</a:t>
            </a:r>
            <a:endParaRPr lang="en-US" sz="2400" dirty="0">
              <a:solidFill>
                <a:srgbClr val="000000"/>
              </a:solidFill>
            </a:endParaRPr>
          </a:p>
          <a:p>
            <a:pPr marL="342900" indent="-342900">
              <a:lnSpc>
                <a:spcPct val="90000"/>
              </a:lnSpc>
              <a:buSzPct val="102000"/>
              <a:buFont typeface="Arial" panose="020B0604020202020204" pitchFamily="34" charset="0"/>
              <a:buChar char="•"/>
            </a:pPr>
            <a:endParaRPr lang="en-US" sz="2400" dirty="0"/>
          </a:p>
          <a:p>
            <a:pPr marL="342900" indent="-342900">
              <a:lnSpc>
                <a:spcPct val="90000"/>
              </a:lnSpc>
              <a:buSzPct val="102000"/>
              <a:buFont typeface="Arial" panose="020B0604020202020204" pitchFamily="34" charset="0"/>
              <a:buChar char="•"/>
            </a:pPr>
            <a:r>
              <a:rPr lang="en-US" sz="2400" dirty="0">
                <a:solidFill>
                  <a:srgbClr val="000000"/>
                </a:solidFill>
                <a:latin typeface="Arial"/>
              </a:rPr>
              <a:t>Must be able to realistically model phenomena of interest</a:t>
            </a:r>
            <a:endParaRPr lang="en-US" sz="2400" dirty="0"/>
          </a:p>
          <a:p>
            <a:pPr marL="800100" lvl="1" indent="-342900">
              <a:lnSpc>
                <a:spcPct val="90000"/>
              </a:lnSpc>
              <a:buSzPct val="75000"/>
              <a:buFont typeface="Wingdings" pitchFamily="2" charset="2"/>
              <a:buChar char="Ø"/>
            </a:pPr>
            <a:r>
              <a:rPr lang="en-US" sz="2400" dirty="0">
                <a:solidFill>
                  <a:srgbClr val="000000"/>
                </a:solidFill>
              </a:rPr>
              <a:t>In addition to the phenomena of interest, the NR should realistically replicate fields needed to generate synthetic observations</a:t>
            </a:r>
          </a:p>
          <a:p>
            <a:pPr marL="800100" lvl="1" indent="-342900">
              <a:lnSpc>
                <a:spcPct val="90000"/>
              </a:lnSpc>
              <a:buSzPct val="75000"/>
              <a:buFont typeface="Wingdings" pitchFamily="2" charset="2"/>
              <a:buChar char="Ø"/>
            </a:pPr>
            <a:endParaRPr lang="en-US" sz="2400" dirty="0"/>
          </a:p>
          <a:p>
            <a:pPr marL="342900" indent="-342900">
              <a:lnSpc>
                <a:spcPct val="90000"/>
              </a:lnSpc>
              <a:buSzPct val="102000"/>
              <a:buFont typeface="Arial" panose="020B0604020202020204" pitchFamily="34" charset="0"/>
              <a:buChar char="•"/>
            </a:pPr>
            <a:r>
              <a:rPr lang="en-US" sz="2400" dirty="0">
                <a:solidFill>
                  <a:srgbClr val="000000"/>
                </a:solidFill>
              </a:rPr>
              <a:t>Can't validate everything; corollary – don't expect a NR to come pre-validated for your needs</a:t>
            </a:r>
            <a:endParaRPr lang="en-US" sz="2400"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PlaceHolder 1"/>
          <p:cNvSpPr>
            <a:spLocks noGrp="1"/>
          </p:cNvSpPr>
          <p:nvPr>
            <p:ph type="body"/>
          </p:nvPr>
        </p:nvSpPr>
        <p:spPr>
          <a:xfrm>
            <a:off x="777600" y="4776840"/>
            <a:ext cx="6218280" cy="4526280"/>
          </a:xfrm>
          <a:prstGeom prst="rect">
            <a:avLst/>
          </a:prstGeom>
        </p:spPr>
        <p:txBody>
          <a:bodyPr/>
          <a:lstStyle/>
          <a:p>
            <a:pPr>
              <a:lnSpc>
                <a:spcPct val="100000"/>
              </a:lnSpc>
            </a:pPr>
            <a:r>
              <a:rPr lang="en-US" sz="1200" dirty="0">
                <a:latin typeface="Arial"/>
                <a:ea typeface="AR PL UMing HK"/>
              </a:rPr>
              <a:t>The simulated and real results should not be identical because, at any particular time, the real and NR clouds may be in different locations. The character of the plots should be similar however, like the typical sizes of the cloudy patches, wherever they may be. </a:t>
            </a:r>
            <a:endParaRPr dirty="0"/>
          </a:p>
          <a:p>
            <a:pPr>
              <a:lnSpc>
                <a:spcPct val="100000"/>
              </a:lnSpc>
            </a:pPr>
            <a:endParaRPr dirty="0"/>
          </a:p>
          <a:p>
            <a:pPr>
              <a:lnSpc>
                <a:spcPct val="100000"/>
              </a:lnSpc>
            </a:pPr>
            <a:r>
              <a:rPr lang="en-US" sz="1200" dirty="0">
                <a:latin typeface="Arial"/>
                <a:ea typeface="AR PL UMing HK"/>
              </a:rPr>
              <a:t>The most common practice for making synthetic </a:t>
            </a:r>
            <a:r>
              <a:rPr lang="en-US" sz="1200" dirty="0" err="1">
                <a:latin typeface="Arial"/>
                <a:ea typeface="AR PL UMing HK"/>
              </a:rPr>
              <a:t>obs</a:t>
            </a:r>
            <a:r>
              <a:rPr lang="en-US" sz="1200" dirty="0">
                <a:latin typeface="Arial"/>
                <a:ea typeface="AR PL UMing HK"/>
              </a:rPr>
              <a:t> for existing data types is to use the archived temporal and spatial distribution of observations as a basis for the synthetic observations. The observation value itself is interpolated and/or calculated with an observation operator from the NR fields, using the time and location of corresponding real observations as a base. This works for most data types, but needs to be modified to account for factors that are influenced by the atmospheric fields themselves – </a:t>
            </a:r>
            <a:r>
              <a:rPr lang="en-US" sz="1200" dirty="0" err="1">
                <a:latin typeface="Arial"/>
                <a:ea typeface="AR PL UMing HK"/>
              </a:rPr>
              <a:t>ie</a:t>
            </a:r>
            <a:r>
              <a:rPr lang="en-US" sz="1200" dirty="0">
                <a:latin typeface="Arial"/>
                <a:ea typeface="AR PL UMing HK"/>
              </a:rPr>
              <a:t> cloud contamination of radiance observations, or the spatial and temporal location of AMVs (which depend on the NR cloud field), or the advection of </a:t>
            </a:r>
            <a:r>
              <a:rPr lang="en-US" sz="1200" dirty="0" err="1">
                <a:latin typeface="Arial"/>
                <a:ea typeface="AR PL UMing HK"/>
              </a:rPr>
              <a:t>raobs</a:t>
            </a:r>
            <a:r>
              <a:rPr lang="en-US" sz="1200" dirty="0">
                <a:latin typeface="Arial"/>
                <a:ea typeface="AR PL UMing HK"/>
              </a:rPr>
              <a:t>/dropsondes by the NR wind field as they ascend/descend. </a:t>
            </a:r>
            <a:endParaRPr dirty="0"/>
          </a:p>
        </p:txBody>
      </p:sp>
      <p:sp>
        <p:nvSpPr>
          <p:cNvPr id="278" name="CustomShape 2"/>
          <p:cNvSpPr/>
          <p:nvPr/>
        </p:nvSpPr>
        <p:spPr>
          <a:xfrm>
            <a:off x="4402080" y="9553680"/>
            <a:ext cx="3367080" cy="50328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b"/>
          <a:lstStyle/>
          <a:p>
            <a:pPr algn="r">
              <a:lnSpc>
                <a:spcPct val="100000"/>
              </a:lnSpc>
            </a:pPr>
            <a:fld id="{11F56EAF-F86C-4C64-9B1A-49AC0760AAD1}" type="slidenum">
              <a:rPr lang="en-US" sz="1200">
                <a:solidFill>
                  <a:srgbClr val="000000"/>
                </a:solidFill>
                <a:latin typeface="Arial"/>
              </a:r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PlaceHolder 1"/>
          <p:cNvSpPr>
            <a:spLocks noGrp="1"/>
          </p:cNvSpPr>
          <p:nvPr>
            <p:ph type="body"/>
          </p:nvPr>
        </p:nvSpPr>
        <p:spPr>
          <a:xfrm>
            <a:off x="777600" y="4776840"/>
            <a:ext cx="6218280" cy="4778280"/>
          </a:xfrm>
          <a:prstGeom prst="rect">
            <a:avLst/>
          </a:prstGeom>
        </p:spPr>
        <p:txBody>
          <a:bodyPr lIns="0" tIns="0" rIns="0" bIns="0"/>
          <a:lstStyle/>
          <a:p>
            <a:r>
              <a:rPr lang="en-US" sz="1200">
                <a:latin typeface="Arial"/>
              </a:rPr>
              <a:t>Given that calibration cannot fix all the problems with forecast skill, analysis and background quality, etc, what can we actually get that is useful from the OSSE? One metric that can frequently yield good results is observation impact – whether by data denial experiments or adjoint (above bar graph). </a:t>
            </a:r>
            <a:endParaRPr/>
          </a:p>
          <a:p>
            <a:endParaRPr/>
          </a:p>
          <a:p>
            <a:r>
              <a:rPr lang="en-US" sz="1200">
                <a:latin typeface="Arial"/>
              </a:rPr>
              <a:t>Observation impacts can be manipulated somewhat by adjusting observation errors – however the interplay between observation errors and impact is complex. </a:t>
            </a:r>
            <a:endParaRPr/>
          </a:p>
          <a:p>
            <a:endParaRPr/>
          </a:p>
          <a:p>
            <a:r>
              <a:rPr lang="en-US" sz="1200">
                <a:latin typeface="Arial"/>
              </a:rPr>
              <a:t>For data denial experiments, increasing the observation errors increases the magnitude of the effect the observations have on the analysis state (increasing the analysis increment) up to the point where quality control begins to eliminate the observations. In this case, the effect of the observations is not judged as to whether it has a positive or negative impact on the analysis state.</a:t>
            </a:r>
            <a:endParaRPr/>
          </a:p>
          <a:p>
            <a:endParaRPr/>
          </a:p>
          <a:p>
            <a:r>
              <a:rPr lang="en-US" sz="1200">
                <a:latin typeface="Arial"/>
              </a:rPr>
              <a:t>In the adjoint, where observations are judged by their impact on the 24 hour forecast skill, increased observation errors have complicated effects. If the observation errors are ingested and retained in the analysis, these errors may grow and increase the error of the background state of the next analysis state, thus allowing the observations to do more work (and have a larger impact) at the next cycle time. If the observation errors are increased on all observation types, many of the data types may see (good) increases in the adjoint impact. If only one data type has increased errors, however, the impact of that data type may be reduced while the impact of other data types increases to compensate for the greater error of the background.</a:t>
            </a:r>
            <a:endParaRPr/>
          </a:p>
          <a:p>
            <a:endParaRPr/>
          </a:p>
          <a:p>
            <a:r>
              <a:rPr lang="en-US" sz="1200">
                <a:latin typeface="Arial"/>
              </a:rPr>
              <a:t>In general, adjoint impacts in OSSEs may be smaller for all observing types than for real data, due to the too-skillful background state from insufficient model error. However, the relative impact of different data types is well-reproduced, so a new observing type can be put into context with the current observing systems.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PlaceHolder 1"/>
          <p:cNvSpPr>
            <a:spLocks noGrp="1"/>
          </p:cNvSpPr>
          <p:nvPr>
            <p:ph type="body"/>
          </p:nvPr>
        </p:nvSpPr>
        <p:spPr>
          <a:xfrm>
            <a:off x="777600" y="4776840"/>
            <a:ext cx="6218280" cy="4526640"/>
          </a:xfrm>
          <a:prstGeom prst="rect">
            <a:avLst/>
          </a:prstGeom>
        </p:spPr>
        <p:txBody>
          <a:bodyPr lIns="0" tIns="0" rIns="0" bIns="0"/>
          <a:lstStyle/>
          <a:p>
            <a:endParaRPr dirty="0"/>
          </a:p>
        </p:txBody>
      </p:sp>
    </p:spTree>
    <p:extLst>
      <p:ext uri="{BB962C8B-B14F-4D97-AF65-F5344CB8AC3E}">
        <p14:creationId xmlns:p14="http://schemas.microsoft.com/office/powerpoint/2010/main" val="3189911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sic 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p>
            <a:r>
              <a:rPr lang="en-US" dirty="0"/>
              <a:t>Click to Edit Title</a:t>
            </a:r>
          </a:p>
        </p:txBody>
      </p:sp>
      <p:sp>
        <p:nvSpPr>
          <p:cNvPr id="3" name="Date Placeholder 2"/>
          <p:cNvSpPr>
            <a:spLocks noGrp="1"/>
          </p:cNvSpPr>
          <p:nvPr>
            <p:ph type="dt" sz="half" idx="10"/>
          </p:nvPr>
        </p:nvSpPr>
        <p:spPr/>
        <p:txBody>
          <a:bodyPr/>
          <a:lstStyle/>
          <a:p>
            <a:fld id="{B80A0F2B-E692-5549-89C0-DEF97C653501}" type="datetimeFigureOut">
              <a:rPr lang="en-US" smtClean="0"/>
              <a:t>7/26/21</a:t>
            </a:fld>
            <a:endParaRPr lang="en-US"/>
          </a:p>
        </p:txBody>
      </p:sp>
      <p:sp>
        <p:nvSpPr>
          <p:cNvPr id="5" name="Slide Number Placeholder 4"/>
          <p:cNvSpPr>
            <a:spLocks noGrp="1"/>
          </p:cNvSpPr>
          <p:nvPr>
            <p:ph type="sldNum" sz="quarter" idx="12"/>
          </p:nvPr>
        </p:nvSpPr>
        <p:spPr/>
        <p:txBody>
          <a:bodyPr/>
          <a:lstStyle/>
          <a:p>
            <a:fld id="{BDB8D1E3-1DAE-664E-B350-75CA63E753F0}" type="slidenum">
              <a:rPr lang="en-US" smtClean="0"/>
              <a:t>‹#›</a:t>
            </a:fld>
            <a:endParaRPr lang="en-US"/>
          </a:p>
        </p:txBody>
      </p:sp>
      <p:sp>
        <p:nvSpPr>
          <p:cNvPr id="7" name="Text Placeholder 6"/>
          <p:cNvSpPr>
            <a:spLocks noGrp="1"/>
          </p:cNvSpPr>
          <p:nvPr>
            <p:ph type="body" sz="quarter" idx="13" hasCustomPrompt="1"/>
          </p:nvPr>
        </p:nvSpPr>
        <p:spPr>
          <a:xfrm>
            <a:off x="838200" y="1403973"/>
            <a:ext cx="10515600" cy="4697412"/>
          </a:xfrm>
          <a:prstGeom prst="rect">
            <a:avLst/>
          </a:prstGeom>
        </p:spPr>
        <p:txBody>
          <a:bodyPr/>
          <a:lstStyle>
            <a:lvl1pPr marL="0" indent="0">
              <a:buNone/>
              <a:defRPr/>
            </a:lvl1pPr>
          </a:lstStyle>
          <a:p>
            <a:pPr lvl="0"/>
            <a:r>
              <a:rPr lang="en-US" dirty="0"/>
              <a:t>Click to edit text</a:t>
            </a:r>
          </a:p>
        </p:txBody>
      </p:sp>
    </p:spTree>
    <p:extLst>
      <p:ext uri="{BB962C8B-B14F-4D97-AF65-F5344CB8AC3E}">
        <p14:creationId xmlns:p14="http://schemas.microsoft.com/office/powerpoint/2010/main" val="70500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p>
            <a:r>
              <a:rPr lang="en-US" dirty="0"/>
              <a:t>Click to Edit Title</a:t>
            </a:r>
          </a:p>
        </p:txBody>
      </p:sp>
      <p:sp>
        <p:nvSpPr>
          <p:cNvPr id="3" name="Slide Number Placeholder 2"/>
          <p:cNvSpPr>
            <a:spLocks noGrp="1"/>
          </p:cNvSpPr>
          <p:nvPr>
            <p:ph type="sldNum" sz="quarter" idx="10"/>
          </p:nvPr>
        </p:nvSpPr>
        <p:spPr/>
        <p:txBody>
          <a:bodyPr/>
          <a:lstStyle/>
          <a:p>
            <a:fld id="{BDB8D1E3-1DAE-664E-B350-75CA63E753F0}" type="slidenum">
              <a:rPr lang="en-US" smtClean="0"/>
              <a:t>‹#›</a:t>
            </a:fld>
            <a:endParaRPr lang="en-US"/>
          </a:p>
        </p:txBody>
      </p:sp>
      <p:sp>
        <p:nvSpPr>
          <p:cNvPr id="4" name="Date Placeholder 3"/>
          <p:cNvSpPr>
            <a:spLocks noGrp="1"/>
          </p:cNvSpPr>
          <p:nvPr>
            <p:ph type="dt" sz="half" idx="11"/>
          </p:nvPr>
        </p:nvSpPr>
        <p:spPr/>
        <p:txBody>
          <a:bodyPr/>
          <a:lstStyle/>
          <a:p>
            <a:fld id="{B80A0F2B-E692-5549-89C0-DEF97C653501}" type="datetimeFigureOut">
              <a:rPr lang="en-US" smtClean="0"/>
              <a:pPr/>
              <a:t>7/26/21</a:t>
            </a:fld>
            <a:endParaRPr lang="en-US" dirty="0"/>
          </a:p>
        </p:txBody>
      </p:sp>
    </p:spTree>
    <p:extLst>
      <p:ext uri="{BB962C8B-B14F-4D97-AF65-F5344CB8AC3E}">
        <p14:creationId xmlns:p14="http://schemas.microsoft.com/office/powerpoint/2010/main" val="1275135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0A0F2B-E692-5549-89C0-DEF97C653501}" type="datetimeFigureOut">
              <a:rPr lang="en-US" smtClean="0"/>
              <a:t>7/26/21</a:t>
            </a:fld>
            <a:endParaRPr lang="en-US"/>
          </a:p>
        </p:txBody>
      </p:sp>
      <p:sp>
        <p:nvSpPr>
          <p:cNvPr id="4" name="Slide Number Placeholder 3"/>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381435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a:prstGeom prst="rect">
            <a:avLst/>
          </a:prstGeom>
        </p:spPr>
        <p:txBody>
          <a:bodyPr anchor="ctr" anchorCtr="0">
            <a:normAutofit/>
          </a:bodyPr>
          <a:lstStyle>
            <a:lvl1pPr algn="ctr">
              <a:defRPr sz="4800"/>
            </a:lvl1pPr>
          </a:lstStyle>
          <a:p>
            <a:r>
              <a:rPr lang="en-US" dirty="0"/>
              <a:t>Click to Edit Title</a:t>
            </a:r>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4" name="Date Placeholder 3"/>
          <p:cNvSpPr>
            <a:spLocks noGrp="1"/>
          </p:cNvSpPr>
          <p:nvPr>
            <p:ph type="dt" sz="half" idx="10"/>
          </p:nvPr>
        </p:nvSpPr>
        <p:spPr/>
        <p:txBody>
          <a:bodyPr/>
          <a:lstStyle/>
          <a:p>
            <a:fld id="{B80A0F2B-E692-5549-89C0-DEF97C653501}" type="datetimeFigureOut">
              <a:rPr lang="en-US" smtClean="0"/>
              <a:t>7/26/21</a:t>
            </a:fld>
            <a:endParaRPr lang="en-US"/>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dirty="0"/>
          </a:p>
        </p:txBody>
      </p:sp>
    </p:spTree>
    <p:extLst>
      <p:ext uri="{BB962C8B-B14F-4D97-AF65-F5344CB8AC3E}">
        <p14:creationId xmlns:p14="http://schemas.microsoft.com/office/powerpoint/2010/main" val="1143118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Text and Graphic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p>
            <a:r>
              <a:rPr lang="en-US" dirty="0"/>
              <a:t>Click to Edit Title</a:t>
            </a:r>
          </a:p>
        </p:txBody>
      </p:sp>
      <p:sp>
        <p:nvSpPr>
          <p:cNvPr id="3" name="Content Placeholder 2"/>
          <p:cNvSpPr>
            <a:spLocks noGrp="1"/>
          </p:cNvSpPr>
          <p:nvPr>
            <p:ph idx="1" hasCustomPrompt="1"/>
          </p:nvPr>
        </p:nvSpPr>
        <p:spPr>
          <a:xfrm>
            <a:off x="838200" y="1406555"/>
            <a:ext cx="10515600" cy="4602163"/>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80A0F2B-E692-5549-89C0-DEF97C653501}" type="datetimeFigureOut">
              <a:rPr lang="en-US" smtClean="0"/>
              <a:t>7/26/21</a:t>
            </a:fld>
            <a:endParaRPr lang="en-US"/>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00446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ag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23151" y="733777"/>
            <a:ext cx="3932237" cy="1133856"/>
          </a:xfrm>
          <a:prstGeom prst="rect">
            <a:avLst/>
          </a:prstGeom>
        </p:spPr>
        <p:txBody>
          <a:bodyPr anchor="t" anchorCtr="0">
            <a:normAutofit/>
          </a:bodyPr>
          <a:lstStyle>
            <a:lvl1pPr algn="l">
              <a:defRPr sz="2000"/>
            </a:lvl1pPr>
          </a:lstStyle>
          <a:p>
            <a:r>
              <a:rPr lang="en-US" dirty="0"/>
              <a:t>Click to Edit Title</a:t>
            </a:r>
          </a:p>
        </p:txBody>
      </p:sp>
      <p:sp>
        <p:nvSpPr>
          <p:cNvPr id="3" name="Picture Placeholder 2"/>
          <p:cNvSpPr>
            <a:spLocks noGrp="1"/>
          </p:cNvSpPr>
          <p:nvPr>
            <p:ph type="pic" idx="1" hasCustomPrompt="1"/>
          </p:nvPr>
        </p:nvSpPr>
        <p:spPr>
          <a:xfrm>
            <a:off x="675919" y="733778"/>
            <a:ext cx="6172200" cy="513521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a:t>
            </a:r>
          </a:p>
        </p:txBody>
      </p:sp>
      <p:sp>
        <p:nvSpPr>
          <p:cNvPr id="4" name="Text Placeholder 3"/>
          <p:cNvSpPr>
            <a:spLocks noGrp="1"/>
          </p:cNvSpPr>
          <p:nvPr>
            <p:ph type="body" sz="half" idx="2" hasCustomPrompt="1"/>
          </p:nvPr>
        </p:nvSpPr>
        <p:spPr>
          <a:xfrm>
            <a:off x="7423151" y="1960474"/>
            <a:ext cx="3932237" cy="3908514"/>
          </a:xfrm>
          <a:prstGeom prst="rect">
            <a:avLst/>
          </a:prstGeo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5" name="Date Placeholder 4"/>
          <p:cNvSpPr>
            <a:spLocks noGrp="1"/>
          </p:cNvSpPr>
          <p:nvPr>
            <p:ph type="dt" sz="half" idx="10"/>
          </p:nvPr>
        </p:nvSpPr>
        <p:spPr/>
        <p:txBody>
          <a:bodyPr/>
          <a:lstStyle/>
          <a:p>
            <a:fld id="{B80A0F2B-E692-5549-89C0-DEF97C653501}" type="datetimeFigureOut">
              <a:rPr lang="en-US" smtClean="0"/>
              <a:t>7/26/21</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230740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p>
            <a:r>
              <a:rPr lang="en-US" dirty="0"/>
              <a:t>Click to Edit Title</a:t>
            </a:r>
          </a:p>
        </p:txBody>
      </p:sp>
      <p:sp>
        <p:nvSpPr>
          <p:cNvPr id="3" name="Content Placeholder 2"/>
          <p:cNvSpPr>
            <a:spLocks noGrp="1"/>
          </p:cNvSpPr>
          <p:nvPr>
            <p:ph sz="half" idx="1" hasCustomPrompt="1"/>
          </p:nvPr>
        </p:nvSpPr>
        <p:spPr>
          <a:xfrm>
            <a:off x="838200" y="1825625"/>
            <a:ext cx="5181600" cy="4351338"/>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825625"/>
            <a:ext cx="5181600" cy="4351338"/>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80A0F2B-E692-5549-89C0-DEF97C653501}" type="datetimeFigureOut">
              <a:rPr lang="en-US" smtClean="0"/>
              <a:t>7/26/21</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458084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tif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6388947"/>
            <a:ext cx="12192000" cy="469076"/>
          </a:xfrm>
          <a:prstGeom prst="rect">
            <a:avLst/>
          </a:prstGeom>
          <a:solidFill>
            <a:schemeClr val="bg2">
              <a:lumMod val="50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sz="2400"/>
          </a:p>
        </p:txBody>
      </p:sp>
      <p:sp>
        <p:nvSpPr>
          <p:cNvPr id="9" name="TextBox 8"/>
          <p:cNvSpPr txBox="1"/>
          <p:nvPr userDrawn="1"/>
        </p:nvSpPr>
        <p:spPr>
          <a:xfrm>
            <a:off x="1200614" y="6487763"/>
            <a:ext cx="2581079" cy="235449"/>
          </a:xfrm>
          <a:prstGeom prst="rect">
            <a:avLst/>
          </a:prstGeom>
          <a:noFill/>
        </p:spPr>
        <p:txBody>
          <a:bodyPr wrap="square" lIns="0" tIns="0" rIns="0" bIns="0" rtlCol="0">
            <a:spAutoFit/>
          </a:bodyPr>
          <a:lstStyle/>
          <a:p>
            <a:pPr algn="l">
              <a:lnSpc>
                <a:spcPct val="90000"/>
              </a:lnSpc>
            </a:pPr>
            <a:r>
              <a:rPr lang="en-US" sz="900" b="1" i="0" dirty="0">
                <a:solidFill>
                  <a:schemeClr val="tx1">
                    <a:lumMod val="95000"/>
                  </a:schemeClr>
                </a:solidFill>
                <a:ea typeface="Arial Regular" charset="0"/>
              </a:rPr>
              <a:t>Global Modeling</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and</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Assimilation Office</a:t>
            </a:r>
          </a:p>
          <a:p>
            <a:pPr marL="0" marR="0" indent="0" algn="l" defTabSz="914400" rtl="0" eaLnBrk="1" fontAlgn="auto" latinLnBrk="0" hangingPunct="1">
              <a:lnSpc>
                <a:spcPct val="90000"/>
              </a:lnSpc>
              <a:spcBef>
                <a:spcPts val="0"/>
              </a:spcBef>
              <a:spcAft>
                <a:spcPts val="0"/>
              </a:spcAft>
              <a:buClrTx/>
              <a:buSzTx/>
              <a:buFontTx/>
              <a:buNone/>
              <a:tabLst/>
              <a:defRPr/>
            </a:pPr>
            <a:r>
              <a:rPr lang="en-US" sz="800" b="0" i="0" dirty="0">
                <a:solidFill>
                  <a:schemeClr val="tx1">
                    <a:lumMod val="95000"/>
                  </a:schemeClr>
                </a:solidFill>
                <a:ea typeface="Arial Regular" charset="0"/>
              </a:rPr>
              <a:t>gmao.gsfc.nasa.gov</a:t>
            </a:r>
          </a:p>
        </p:txBody>
      </p:sp>
      <p:sp>
        <p:nvSpPr>
          <p:cNvPr id="6" name="Slide Number Placeholder 5"/>
          <p:cNvSpPr>
            <a:spLocks noGrp="1"/>
          </p:cNvSpPr>
          <p:nvPr>
            <p:ph type="sldNum" sz="quarter" idx="4"/>
          </p:nvPr>
        </p:nvSpPr>
        <p:spPr>
          <a:xfrm>
            <a:off x="11550700" y="6440922"/>
            <a:ext cx="53123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DB8D1E3-1DAE-664E-B350-75CA63E753F0}" type="slidenum">
              <a:rPr lang="en-US" smtClean="0"/>
              <a:pPr/>
              <a:t>‹#›</a:t>
            </a:fld>
            <a:endParaRPr lang="en-US" dirty="0"/>
          </a:p>
        </p:txBody>
      </p:sp>
      <p:sp>
        <p:nvSpPr>
          <p:cNvPr id="4" name="Date Placeholder 3"/>
          <p:cNvSpPr>
            <a:spLocks noGrp="1"/>
          </p:cNvSpPr>
          <p:nvPr>
            <p:ph type="dt" sz="half" idx="2"/>
          </p:nvPr>
        </p:nvSpPr>
        <p:spPr>
          <a:xfrm>
            <a:off x="10014695" y="6449580"/>
            <a:ext cx="148284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80A0F2B-E692-5549-89C0-DEF97C653501}" type="datetimeFigureOut">
              <a:rPr lang="en-US" smtClean="0"/>
              <a:pPr/>
              <a:t>7/26/21</a:t>
            </a:fld>
            <a:endParaRPr lang="en-US" dirty="0"/>
          </a:p>
        </p:txBody>
      </p:sp>
      <p:sp>
        <p:nvSpPr>
          <p:cNvPr id="11" name="Rectangle 10"/>
          <p:cNvSpPr>
            <a:spLocks noChangeArrowheads="1"/>
          </p:cNvSpPr>
          <p:nvPr userDrawn="1"/>
        </p:nvSpPr>
        <p:spPr bwMode="auto">
          <a:xfrm>
            <a:off x="143107" y="127916"/>
            <a:ext cx="3571124" cy="30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5844" tIns="67921" rIns="135844" bIns="67921"/>
          <a:lstStyle>
            <a:lvl1pPr defTabSz="1019175">
              <a:defRPr sz="4000">
                <a:solidFill>
                  <a:srgbClr val="939BA8"/>
                </a:solidFill>
                <a:latin typeface="Arial" charset="0"/>
              </a:defRPr>
            </a:lvl1pPr>
            <a:lvl2pPr defTabSz="1019175">
              <a:defRPr sz="4000">
                <a:solidFill>
                  <a:srgbClr val="939BA8"/>
                </a:solidFill>
                <a:latin typeface="Arial" charset="0"/>
              </a:defRPr>
            </a:lvl2pPr>
            <a:lvl3pPr defTabSz="1019175">
              <a:defRPr sz="4000">
                <a:solidFill>
                  <a:srgbClr val="939BA8"/>
                </a:solidFill>
                <a:latin typeface="Arial" charset="0"/>
              </a:defRPr>
            </a:lvl3pPr>
            <a:lvl4pPr defTabSz="1019175">
              <a:defRPr sz="4000">
                <a:solidFill>
                  <a:srgbClr val="939BA8"/>
                </a:solidFill>
                <a:latin typeface="Arial" charset="0"/>
              </a:defRPr>
            </a:lvl4pPr>
            <a:lvl5pPr defTabSz="1019175">
              <a:defRPr sz="4000">
                <a:solidFill>
                  <a:srgbClr val="939BA8"/>
                </a:solidFill>
                <a:latin typeface="Arial" charset="0"/>
              </a:defRPr>
            </a:lvl5pPr>
            <a:lvl6pPr marL="457200" defTabSz="1019175" fontAlgn="base">
              <a:spcBef>
                <a:spcPct val="0"/>
              </a:spcBef>
              <a:spcAft>
                <a:spcPct val="0"/>
              </a:spcAft>
              <a:defRPr sz="4000">
                <a:solidFill>
                  <a:srgbClr val="939BA8"/>
                </a:solidFill>
                <a:latin typeface="Arial" charset="0"/>
              </a:defRPr>
            </a:lvl6pPr>
            <a:lvl7pPr marL="914400" defTabSz="1019175" fontAlgn="base">
              <a:spcBef>
                <a:spcPct val="0"/>
              </a:spcBef>
              <a:spcAft>
                <a:spcPct val="0"/>
              </a:spcAft>
              <a:defRPr sz="4000">
                <a:solidFill>
                  <a:srgbClr val="939BA8"/>
                </a:solidFill>
                <a:latin typeface="Arial" charset="0"/>
              </a:defRPr>
            </a:lvl7pPr>
            <a:lvl8pPr marL="1371600" defTabSz="1019175" fontAlgn="base">
              <a:spcBef>
                <a:spcPct val="0"/>
              </a:spcBef>
              <a:spcAft>
                <a:spcPct val="0"/>
              </a:spcAft>
              <a:defRPr sz="4000">
                <a:solidFill>
                  <a:srgbClr val="939BA8"/>
                </a:solidFill>
                <a:latin typeface="Arial" charset="0"/>
              </a:defRPr>
            </a:lvl8pPr>
            <a:lvl9pPr marL="1828800" defTabSz="1019175" fontAlgn="base">
              <a:spcBef>
                <a:spcPct val="0"/>
              </a:spcBef>
              <a:spcAft>
                <a:spcPct val="0"/>
              </a:spcAft>
              <a:defRPr sz="4000">
                <a:solidFill>
                  <a:srgbClr val="939BA8"/>
                </a:solidFill>
                <a:latin typeface="Arial" charset="0"/>
              </a:defRPr>
            </a:lvl9pPr>
          </a:lstStyle>
          <a:p>
            <a:pPr eaLnBrk="1" hangingPunct="1"/>
            <a:r>
              <a:rPr lang="en-US" altLang="en-US" sz="933" b="0" i="0" dirty="0">
                <a:solidFill>
                  <a:schemeClr val="bg2">
                    <a:lumMod val="50000"/>
                  </a:schemeClr>
                </a:solidFill>
                <a:ea typeface="Arial Regular" charset="0"/>
              </a:rPr>
              <a:t>National Aeronautics and Space Administration</a:t>
            </a:r>
          </a:p>
        </p:txBody>
      </p:sp>
      <p:pic>
        <p:nvPicPr>
          <p:cNvPr id="12" name="Picture 25" descr="NASA insigniaCMYK"/>
          <p:cNvPicPr preferRelativeResize="0">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11458222" y="127916"/>
            <a:ext cx="575446" cy="48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10"/>
          <a:stretch>
            <a:fillRect/>
          </a:stretch>
        </p:blipFill>
        <p:spPr>
          <a:xfrm>
            <a:off x="143107" y="6487763"/>
            <a:ext cx="914400" cy="234696"/>
          </a:xfrm>
          <a:prstGeom prst="rect">
            <a:avLst/>
          </a:prstGeom>
        </p:spPr>
      </p:pic>
    </p:spTree>
    <p:extLst>
      <p:ext uri="{BB962C8B-B14F-4D97-AF65-F5344CB8AC3E}">
        <p14:creationId xmlns:p14="http://schemas.microsoft.com/office/powerpoint/2010/main" val="1915515587"/>
      </p:ext>
    </p:extLst>
  </p:cSld>
  <p:clrMap bg1="lt1" tx1="dk1" bg2="lt2" tx2="dk2" accent1="accent1" accent2="accent2" accent3="accent3" accent4="accent4" accent5="accent5" accent6="accent6" hlink="hlink" folHlink="folHlink"/>
  <p:sldLayoutIdLst>
    <p:sldLayoutId id="2147483654" r:id="rId1"/>
    <p:sldLayoutId id="2147483658" r:id="rId2"/>
    <p:sldLayoutId id="2147483655" r:id="rId3"/>
    <p:sldLayoutId id="2147483649" r:id="rId4"/>
    <p:sldLayoutId id="2147483650" r:id="rId5"/>
    <p:sldLayoutId id="2147483657" r:id="rId6"/>
    <p:sldLayoutId id="2147483652" r:id="rId7"/>
  </p:sldLayoutIdLst>
  <p:txStyles>
    <p:title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p:titleStyle>
    <p:bodyStyle>
      <a:lvl1pPr marL="0" indent="0" algn="ctr" defTabSz="914400" rtl="0" eaLnBrk="1" latinLnBrk="0" hangingPunct="1">
        <a:lnSpc>
          <a:spcPct val="90000"/>
        </a:lnSpc>
        <a:spcBef>
          <a:spcPts val="1000"/>
        </a:spcBef>
        <a:buFont typeface="Arial"/>
        <a:buNone/>
        <a:defRPr sz="2000" kern="1200">
          <a:solidFill>
            <a:schemeClr val="bg2">
              <a:lumMod val="10000"/>
            </a:schemeClr>
          </a:solidFill>
          <a:latin typeface="+mn-lt"/>
          <a:ea typeface="+mn-ea"/>
          <a:cs typeface="+mn-cs"/>
        </a:defRPr>
      </a:lvl1pPr>
      <a:lvl2pPr marL="274320" indent="-194310" algn="ctr" defTabSz="914400" rtl="0" eaLnBrk="1" latinLnBrk="0" hangingPunct="1">
        <a:lnSpc>
          <a:spcPct val="90000"/>
        </a:lnSpc>
        <a:spcBef>
          <a:spcPts val="500"/>
        </a:spcBef>
        <a:buFont typeface="Arial" charset="0"/>
        <a:buChar char="•"/>
        <a:defRPr sz="1800" kern="1200">
          <a:solidFill>
            <a:schemeClr val="bg2">
              <a:lumMod val="10000"/>
            </a:schemeClr>
          </a:solidFill>
          <a:latin typeface="+mn-lt"/>
          <a:ea typeface="+mn-ea"/>
          <a:cs typeface="+mn-cs"/>
        </a:defRPr>
      </a:lvl2pPr>
      <a:lvl3pPr marL="651510" indent="-194310" algn="ctr" defTabSz="914400" rtl="0" eaLnBrk="1" latinLnBrk="0" hangingPunct="1">
        <a:lnSpc>
          <a:spcPct val="90000"/>
        </a:lnSpc>
        <a:spcBef>
          <a:spcPts val="500"/>
        </a:spcBef>
        <a:buFont typeface="Arial" charset="0"/>
        <a:buChar char="•"/>
        <a:defRPr sz="1600" kern="1200">
          <a:solidFill>
            <a:schemeClr val="bg2">
              <a:lumMod val="10000"/>
            </a:schemeClr>
          </a:solidFill>
          <a:latin typeface="+mn-lt"/>
          <a:ea typeface="+mn-ea"/>
          <a:cs typeface="+mn-cs"/>
        </a:defRPr>
      </a:lvl3pPr>
      <a:lvl4pPr marL="1291590" indent="-194310" algn="ctr" defTabSz="914400" rtl="0" eaLnBrk="1" latinLnBrk="0" hangingPunct="1">
        <a:lnSpc>
          <a:spcPct val="90000"/>
        </a:lnSpc>
        <a:spcBef>
          <a:spcPts val="500"/>
        </a:spcBef>
        <a:buFont typeface="Arial" charset="0"/>
        <a:buChar char="•"/>
        <a:defRPr sz="1400" kern="1200">
          <a:solidFill>
            <a:schemeClr val="bg2">
              <a:lumMod val="10000"/>
            </a:schemeClr>
          </a:solidFill>
          <a:latin typeface="+mn-lt"/>
          <a:ea typeface="+mn-ea"/>
          <a:cs typeface="+mn-cs"/>
        </a:defRPr>
      </a:lvl4pPr>
      <a:lvl5pPr marL="1634490" indent="-171450" algn="ctr" defTabSz="914400" rtl="0" eaLnBrk="1" latinLnBrk="0" hangingPunct="1">
        <a:lnSpc>
          <a:spcPct val="90000"/>
        </a:lnSpc>
        <a:spcBef>
          <a:spcPts val="500"/>
        </a:spcBef>
        <a:buFont typeface="Arial" charset="0"/>
        <a:buChar char="•"/>
        <a:defRPr sz="1200" kern="1200">
          <a:solidFill>
            <a:schemeClr val="bg2">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2E982-B09C-1B4B-95EC-D79EB5F3C071}"/>
              </a:ext>
            </a:extLst>
          </p:cNvPr>
          <p:cNvSpPr>
            <a:spLocks noGrp="1"/>
          </p:cNvSpPr>
          <p:nvPr>
            <p:ph type="ctrTitle"/>
          </p:nvPr>
        </p:nvSpPr>
        <p:spPr/>
        <p:txBody>
          <a:bodyPr/>
          <a:lstStyle/>
          <a:p>
            <a:r>
              <a:rPr lang="en-US" dirty="0"/>
              <a:t>Developing Arctic OSSEs</a:t>
            </a:r>
          </a:p>
        </p:txBody>
      </p:sp>
      <p:sp>
        <p:nvSpPr>
          <p:cNvPr id="4" name="Subtitle 3">
            <a:extLst>
              <a:ext uri="{FF2B5EF4-FFF2-40B4-BE49-F238E27FC236}">
                <a16:creationId xmlns:a16="http://schemas.microsoft.com/office/drawing/2014/main" id="{F6609CDE-22E0-A747-82CD-E0E2E5A46D5C}"/>
              </a:ext>
            </a:extLst>
          </p:cNvPr>
          <p:cNvSpPr>
            <a:spLocks noGrp="1"/>
          </p:cNvSpPr>
          <p:nvPr>
            <p:ph type="subTitle" idx="1"/>
          </p:nvPr>
        </p:nvSpPr>
        <p:spPr/>
        <p:txBody>
          <a:bodyPr/>
          <a:lstStyle/>
          <a:p>
            <a:r>
              <a:rPr lang="en-US" dirty="0"/>
              <a:t>Nikki </a:t>
            </a:r>
            <a:r>
              <a:rPr lang="en-US" dirty="0" err="1"/>
              <a:t>Privé</a:t>
            </a:r>
            <a:endParaRPr lang="en-US" dirty="0"/>
          </a:p>
          <a:p>
            <a:endParaRPr lang="en-US" dirty="0"/>
          </a:p>
          <a:p>
            <a:r>
              <a:rPr lang="en-US" dirty="0"/>
              <a:t>24 August 2021</a:t>
            </a:r>
          </a:p>
        </p:txBody>
      </p:sp>
    </p:spTree>
    <p:extLst>
      <p:ext uri="{BB962C8B-B14F-4D97-AF65-F5344CB8AC3E}">
        <p14:creationId xmlns:p14="http://schemas.microsoft.com/office/powerpoint/2010/main" val="1802078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A68A6DA-2980-444D-93B0-41380D0D4A35}"/>
              </a:ext>
            </a:extLst>
          </p:cNvPr>
          <p:cNvGrpSpPr/>
          <p:nvPr/>
        </p:nvGrpSpPr>
        <p:grpSpPr>
          <a:xfrm>
            <a:off x="2414954" y="777125"/>
            <a:ext cx="7291754" cy="5541614"/>
            <a:chOff x="1823772" y="228937"/>
            <a:chExt cx="8544456" cy="6280592"/>
          </a:xfrm>
        </p:grpSpPr>
        <p:pic>
          <p:nvPicPr>
            <p:cNvPr id="78" name="Picture 4"/>
            <p:cNvPicPr/>
            <p:nvPr/>
          </p:nvPicPr>
          <p:blipFill>
            <a:blip r:embed="rId2"/>
            <a:stretch/>
          </p:blipFill>
          <p:spPr>
            <a:xfrm>
              <a:off x="1823772" y="228937"/>
              <a:ext cx="8544456" cy="6248560"/>
            </a:xfrm>
            <a:prstGeom prst="rect">
              <a:avLst/>
            </a:prstGeom>
            <a:ln>
              <a:noFill/>
            </a:ln>
          </p:spPr>
        </p:pic>
        <p:sp>
          <p:nvSpPr>
            <p:cNvPr id="2" name="Rectangle 1">
              <a:extLst>
                <a:ext uri="{FF2B5EF4-FFF2-40B4-BE49-F238E27FC236}">
                  <a16:creationId xmlns:a16="http://schemas.microsoft.com/office/drawing/2014/main" id="{236ABDB5-E3F4-A44D-932F-62638C470340}"/>
                </a:ext>
              </a:extLst>
            </p:cNvPr>
            <p:cNvSpPr/>
            <p:nvPr/>
          </p:nvSpPr>
          <p:spPr>
            <a:xfrm>
              <a:off x="1823772" y="3086100"/>
              <a:ext cx="1064901"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8CE35CF-A796-0C41-812C-2DFDEF29B31A}"/>
                </a:ext>
              </a:extLst>
            </p:cNvPr>
            <p:cNvSpPr/>
            <p:nvPr/>
          </p:nvSpPr>
          <p:spPr>
            <a:xfrm>
              <a:off x="7573783" y="3150777"/>
              <a:ext cx="1064901"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B16EF87-71E2-F04F-A360-02AC136F6418}"/>
                </a:ext>
              </a:extLst>
            </p:cNvPr>
            <p:cNvSpPr/>
            <p:nvPr/>
          </p:nvSpPr>
          <p:spPr>
            <a:xfrm>
              <a:off x="5031099" y="5759278"/>
              <a:ext cx="1064901"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8028064-3AD9-EF4F-A6F7-BB84AF7F04CA}"/>
                </a:ext>
              </a:extLst>
            </p:cNvPr>
            <p:cNvSpPr/>
            <p:nvPr/>
          </p:nvSpPr>
          <p:spPr>
            <a:xfrm>
              <a:off x="2742291" y="3542295"/>
              <a:ext cx="1347795"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E270EEA-72A2-E14D-83FD-996E8FCA39F2}"/>
                </a:ext>
              </a:extLst>
            </p:cNvPr>
            <p:cNvSpPr/>
            <p:nvPr/>
          </p:nvSpPr>
          <p:spPr>
            <a:xfrm>
              <a:off x="8101916" y="3584868"/>
              <a:ext cx="1347795"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4ED11A6-DF74-F442-951F-FC28F88A0E4D}"/>
                </a:ext>
              </a:extLst>
            </p:cNvPr>
            <p:cNvSpPr/>
            <p:nvPr/>
          </p:nvSpPr>
          <p:spPr>
            <a:xfrm>
              <a:off x="5422102" y="6166629"/>
              <a:ext cx="1347795"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9" name="CustomShape 1"/>
          <p:cNvSpPr/>
          <p:nvPr/>
        </p:nvSpPr>
        <p:spPr>
          <a:xfrm>
            <a:off x="92745" y="6082084"/>
            <a:ext cx="8381816" cy="330831"/>
          </a:xfrm>
          <a:prstGeom prst="rect">
            <a:avLst/>
          </a:prstGeom>
          <a:noFill/>
          <a:ln>
            <a:noFill/>
          </a:ln>
        </p:spPr>
        <p:style>
          <a:lnRef idx="0">
            <a:scrgbClr r="0" g="0" b="0"/>
          </a:lnRef>
          <a:fillRef idx="0">
            <a:scrgbClr r="0" g="0" b="0"/>
          </a:fillRef>
          <a:effectRef idx="0">
            <a:scrgbClr r="0" g="0" b="0"/>
          </a:effectRef>
          <a:fontRef idx="minor"/>
        </p:style>
        <p:txBody>
          <a:bodyPr lIns="81646" tIns="40823" rIns="81646" bIns="40823"/>
          <a:lstStyle/>
          <a:p>
            <a:pPr>
              <a:lnSpc>
                <a:spcPct val="100000"/>
              </a:lnSpc>
            </a:pPr>
            <a:r>
              <a:rPr lang="en-US" sz="1633" b="1" dirty="0">
                <a:solidFill>
                  <a:srgbClr val="00B050"/>
                </a:solidFill>
                <a:latin typeface="Calibri"/>
              </a:rPr>
              <a:t>Image: </a:t>
            </a:r>
            <a:r>
              <a:rPr lang="en-US" sz="1633" b="1" dirty="0" err="1">
                <a:solidFill>
                  <a:srgbClr val="00B050"/>
                </a:solidFill>
                <a:latin typeface="Calibri"/>
              </a:rPr>
              <a:t>Lahoz</a:t>
            </a:r>
            <a:r>
              <a:rPr lang="en-US" sz="1633" b="1" dirty="0">
                <a:solidFill>
                  <a:srgbClr val="00B050"/>
                </a:solidFill>
                <a:latin typeface="Calibri"/>
              </a:rPr>
              <a:t>, W. and P. Schneider, Front. Environ. Sci., 2014</a:t>
            </a:r>
            <a:endParaRPr sz="1633" dirty="0"/>
          </a:p>
        </p:txBody>
      </p:sp>
      <p:sp>
        <p:nvSpPr>
          <p:cNvPr id="4" name="TextBox 3">
            <a:extLst>
              <a:ext uri="{FF2B5EF4-FFF2-40B4-BE49-F238E27FC236}">
                <a16:creationId xmlns:a16="http://schemas.microsoft.com/office/drawing/2014/main" id="{8FCCCF03-F944-9348-80DF-C7BCBB691E9A}"/>
              </a:ext>
            </a:extLst>
          </p:cNvPr>
          <p:cNvSpPr txBox="1"/>
          <p:nvPr/>
        </p:nvSpPr>
        <p:spPr>
          <a:xfrm>
            <a:off x="442182" y="3860206"/>
            <a:ext cx="3647904" cy="1938992"/>
          </a:xfrm>
          <a:prstGeom prst="rect">
            <a:avLst/>
          </a:prstGeom>
          <a:noFill/>
          <a:ln w="19050">
            <a:solidFill>
              <a:srgbClr val="0070C0"/>
            </a:solidFill>
          </a:ln>
        </p:spPr>
        <p:txBody>
          <a:bodyPr wrap="square" rtlCol="0">
            <a:spAutoFit/>
          </a:bodyPr>
          <a:lstStyle/>
          <a:p>
            <a:pPr algn="ctr"/>
            <a:r>
              <a:rPr lang="en-US" sz="2400" dirty="0">
                <a:solidFill>
                  <a:srgbClr val="000000"/>
                </a:solidFill>
              </a:rPr>
              <a:t>Data assimilation combines observations and a prior forecast to generate a new initial condition (“analysis”)</a:t>
            </a:r>
          </a:p>
        </p:txBody>
      </p:sp>
      <p:sp>
        <p:nvSpPr>
          <p:cNvPr id="11" name="TextBox 10">
            <a:extLst>
              <a:ext uri="{FF2B5EF4-FFF2-40B4-BE49-F238E27FC236}">
                <a16:creationId xmlns:a16="http://schemas.microsoft.com/office/drawing/2014/main" id="{743F0FCC-56D9-2D4C-9429-872813C88242}"/>
              </a:ext>
            </a:extLst>
          </p:cNvPr>
          <p:cNvSpPr txBox="1"/>
          <p:nvPr/>
        </p:nvSpPr>
        <p:spPr>
          <a:xfrm>
            <a:off x="8075770" y="3840894"/>
            <a:ext cx="3833216" cy="1938992"/>
          </a:xfrm>
          <a:prstGeom prst="rect">
            <a:avLst/>
          </a:prstGeom>
          <a:noFill/>
          <a:ln w="19050">
            <a:solidFill>
              <a:srgbClr val="0070C0"/>
            </a:solidFill>
          </a:ln>
        </p:spPr>
        <p:txBody>
          <a:bodyPr wrap="square" rtlCol="0">
            <a:spAutoFit/>
          </a:bodyPr>
          <a:lstStyle/>
          <a:p>
            <a:pPr algn="ctr"/>
            <a:r>
              <a:rPr lang="en-US" sz="2400" dirty="0">
                <a:solidFill>
                  <a:schemeClr val="bg2">
                    <a:lumMod val="10000"/>
                  </a:schemeClr>
                </a:solidFill>
              </a:rPr>
              <a:t>The estimated errors of the observations and forecast are used as weighting by the data assimilation system</a:t>
            </a:r>
          </a:p>
        </p:txBody>
      </p:sp>
      <p:sp>
        <p:nvSpPr>
          <p:cNvPr id="12" name="CustomShape 1">
            <a:extLst>
              <a:ext uri="{FF2B5EF4-FFF2-40B4-BE49-F238E27FC236}">
                <a16:creationId xmlns:a16="http://schemas.microsoft.com/office/drawing/2014/main" id="{3DC5E061-DD72-7448-96D1-8336850E1AE1}"/>
              </a:ext>
            </a:extLst>
          </p:cNvPr>
          <p:cNvSpPr/>
          <p:nvPr/>
        </p:nvSpPr>
        <p:spPr>
          <a:xfrm>
            <a:off x="256868" y="95347"/>
            <a:ext cx="11935132" cy="681778"/>
          </a:xfrm>
          <a:prstGeom prst="rect">
            <a:avLst/>
          </a:prstGeom>
          <a:noFill/>
          <a:ln>
            <a:noFill/>
          </a:ln>
        </p:spPr>
        <p:style>
          <a:lnRef idx="0">
            <a:scrgbClr r="0" g="0" b="0"/>
          </a:lnRef>
          <a:fillRef idx="0">
            <a:scrgbClr r="0" g="0" b="0"/>
          </a:fillRef>
          <a:effectRef idx="0">
            <a:scrgbClr r="0" g="0" b="0"/>
          </a:effectRef>
          <a:fontRef idx="minor"/>
        </p:style>
        <p:txBody>
          <a:bodyPr lIns="75115" tIns="37557" rIns="75115" bIns="37557" anchor="ctr"/>
          <a:lstStyle/>
          <a:p>
            <a:pPr algn="ctr">
              <a:lnSpc>
                <a:spcPct val="100000"/>
              </a:lnSpc>
            </a:pPr>
            <a:r>
              <a:rPr lang="en-US" sz="3600" b="1" dirty="0">
                <a:solidFill>
                  <a:srgbClr val="000000"/>
                </a:solidFill>
                <a:ea typeface="ＭＳ Ｐゴシック"/>
              </a:rPr>
              <a:t>How NWP Uses Observations</a:t>
            </a:r>
            <a:endParaRPr sz="36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CustomShape 1"/>
          <p:cNvSpPr/>
          <p:nvPr/>
        </p:nvSpPr>
        <p:spPr>
          <a:xfrm>
            <a:off x="961465" y="0"/>
            <a:ext cx="10266218" cy="1227048"/>
          </a:xfrm>
          <a:prstGeom prst="rect">
            <a:avLst/>
          </a:prstGeom>
          <a:noFill/>
          <a:ln>
            <a:noFill/>
          </a:ln>
        </p:spPr>
        <p:style>
          <a:lnRef idx="0">
            <a:scrgbClr r="0" g="0" b="0"/>
          </a:lnRef>
          <a:fillRef idx="0">
            <a:scrgbClr r="0" g="0" b="0"/>
          </a:fillRef>
          <a:effectRef idx="0">
            <a:scrgbClr r="0" g="0" b="0"/>
          </a:effectRef>
          <a:fontRef idx="minor"/>
        </p:style>
        <p:txBody>
          <a:bodyPr lIns="75115" tIns="37557" rIns="75115" bIns="37557" anchor="ctr"/>
          <a:lstStyle/>
          <a:p>
            <a:pPr algn="ctr">
              <a:lnSpc>
                <a:spcPct val="100000"/>
              </a:lnSpc>
            </a:pPr>
            <a:r>
              <a:rPr lang="en-US" sz="3600" b="1" dirty="0">
                <a:solidFill>
                  <a:srgbClr val="000000"/>
                </a:solidFill>
                <a:ea typeface="ＭＳ Ｐゴシック"/>
              </a:rPr>
              <a:t>What is an Observing System </a:t>
            </a:r>
          </a:p>
          <a:p>
            <a:pPr algn="ctr">
              <a:lnSpc>
                <a:spcPct val="100000"/>
              </a:lnSpc>
            </a:pPr>
            <a:r>
              <a:rPr lang="en-US" sz="3600" b="1" dirty="0">
                <a:solidFill>
                  <a:srgbClr val="000000"/>
                </a:solidFill>
                <a:ea typeface="ＭＳ Ｐゴシック"/>
              </a:rPr>
              <a:t>Simulation Experiment?</a:t>
            </a:r>
            <a:endParaRPr sz="3600" b="1" dirty="0"/>
          </a:p>
        </p:txBody>
      </p:sp>
      <p:sp>
        <p:nvSpPr>
          <p:cNvPr id="128" name="CustomShape 2"/>
          <p:cNvSpPr/>
          <p:nvPr/>
        </p:nvSpPr>
        <p:spPr>
          <a:xfrm>
            <a:off x="961465" y="2618503"/>
            <a:ext cx="10480258" cy="3691462"/>
          </a:xfrm>
          <a:prstGeom prst="rect">
            <a:avLst/>
          </a:prstGeom>
          <a:noFill/>
          <a:ln>
            <a:noFill/>
          </a:ln>
        </p:spPr>
        <p:style>
          <a:lnRef idx="0">
            <a:scrgbClr r="0" g="0" b="0"/>
          </a:lnRef>
          <a:fillRef idx="0">
            <a:scrgbClr r="0" g="0" b="0"/>
          </a:fillRef>
          <a:effectRef idx="0">
            <a:scrgbClr r="0" g="0" b="0"/>
          </a:effectRef>
          <a:fontRef idx="minor"/>
        </p:style>
        <p:txBody>
          <a:bodyPr lIns="75115" tIns="37557" rIns="75115" bIns="37557"/>
          <a:lstStyle/>
          <a:p>
            <a:pPr>
              <a:lnSpc>
                <a:spcPct val="90000"/>
              </a:lnSpc>
              <a:buSzPct val="45000"/>
              <a:buFont typeface="Wingdings" charset="2"/>
              <a:buChar char=""/>
            </a:pPr>
            <a:r>
              <a:rPr lang="en-US" sz="2400" dirty="0">
                <a:solidFill>
                  <a:srgbClr val="000000"/>
                </a:solidFill>
                <a:latin typeface="Calibri"/>
              </a:rPr>
              <a:t> A long free model run is used as the “truth” - the Nature Run</a:t>
            </a:r>
          </a:p>
          <a:p>
            <a:pPr>
              <a:lnSpc>
                <a:spcPct val="90000"/>
              </a:lnSpc>
              <a:buSzPct val="45000"/>
              <a:buFont typeface="Wingdings" charset="2"/>
              <a:buChar char=""/>
            </a:pPr>
            <a:endParaRPr sz="2400" dirty="0"/>
          </a:p>
          <a:p>
            <a:pPr>
              <a:lnSpc>
                <a:spcPct val="90000"/>
              </a:lnSpc>
              <a:buSzPct val="45000"/>
              <a:buFont typeface="Wingdings" charset="2"/>
              <a:buChar char=""/>
            </a:pPr>
            <a:r>
              <a:rPr lang="en-US" sz="2400" dirty="0">
                <a:solidFill>
                  <a:srgbClr val="000000"/>
                </a:solidFill>
                <a:latin typeface="Calibri"/>
              </a:rPr>
              <a:t> The Nature Run fields are used to back out “synthetic observations” from all current and new observing systems</a:t>
            </a:r>
          </a:p>
          <a:p>
            <a:pPr>
              <a:lnSpc>
                <a:spcPct val="90000"/>
              </a:lnSpc>
              <a:buSzPct val="45000"/>
              <a:buFont typeface="Wingdings" charset="2"/>
              <a:buChar char=""/>
            </a:pPr>
            <a:endParaRPr sz="2400" dirty="0"/>
          </a:p>
          <a:p>
            <a:pPr>
              <a:lnSpc>
                <a:spcPct val="90000"/>
              </a:lnSpc>
              <a:buSzPct val="45000"/>
              <a:buFont typeface="Wingdings" charset="2"/>
              <a:buChar char=""/>
            </a:pPr>
            <a:r>
              <a:rPr lang="en-US" sz="2400" dirty="0">
                <a:solidFill>
                  <a:srgbClr val="000000"/>
                </a:solidFill>
                <a:latin typeface="Calibri"/>
              </a:rPr>
              <a:t> Realistic errors are added to the synthetic observations</a:t>
            </a:r>
          </a:p>
          <a:p>
            <a:pPr>
              <a:lnSpc>
                <a:spcPct val="90000"/>
              </a:lnSpc>
              <a:buSzPct val="45000"/>
              <a:buFont typeface="Wingdings" charset="2"/>
              <a:buChar char=""/>
            </a:pPr>
            <a:endParaRPr sz="2400" dirty="0"/>
          </a:p>
          <a:p>
            <a:pPr>
              <a:lnSpc>
                <a:spcPct val="90000"/>
              </a:lnSpc>
              <a:buSzPct val="45000"/>
              <a:buFont typeface="Wingdings" charset="2"/>
              <a:buChar char=""/>
            </a:pPr>
            <a:r>
              <a:rPr lang="en-US" sz="2400" dirty="0">
                <a:solidFill>
                  <a:srgbClr val="000000"/>
                </a:solidFill>
                <a:latin typeface="Calibri"/>
              </a:rPr>
              <a:t> The synthetic observations are assimilated into a different operational model</a:t>
            </a:r>
          </a:p>
          <a:p>
            <a:pPr>
              <a:lnSpc>
                <a:spcPct val="90000"/>
              </a:lnSpc>
              <a:buSzPct val="45000"/>
              <a:buFont typeface="Wingdings" charset="2"/>
              <a:buChar char=""/>
            </a:pPr>
            <a:endParaRPr sz="2400" dirty="0"/>
          </a:p>
          <a:p>
            <a:pPr>
              <a:lnSpc>
                <a:spcPct val="90000"/>
              </a:lnSpc>
              <a:buSzPct val="45000"/>
              <a:buFont typeface="Wingdings" charset="2"/>
              <a:buChar char=""/>
            </a:pPr>
            <a:r>
              <a:rPr lang="en-US" sz="2400" dirty="0">
                <a:solidFill>
                  <a:srgbClr val="000000"/>
                </a:solidFill>
                <a:latin typeface="Calibri"/>
              </a:rPr>
              <a:t> Forecasts are made with the second model and compared with the Nature Run to quantify improvements due to the new observing system</a:t>
            </a:r>
            <a:endParaRPr sz="2400" dirty="0"/>
          </a:p>
        </p:txBody>
      </p:sp>
      <p:sp>
        <p:nvSpPr>
          <p:cNvPr id="129" name="CustomShape 3"/>
          <p:cNvSpPr/>
          <p:nvPr/>
        </p:nvSpPr>
        <p:spPr>
          <a:xfrm>
            <a:off x="2209023" y="1371006"/>
            <a:ext cx="7771754" cy="455913"/>
          </a:xfrm>
          <a:prstGeom prst="rect">
            <a:avLst/>
          </a:prstGeom>
          <a:noFill/>
          <a:ln>
            <a:noFill/>
          </a:ln>
        </p:spPr>
        <p:style>
          <a:lnRef idx="0">
            <a:scrgbClr r="0" g="0" b="0"/>
          </a:lnRef>
          <a:fillRef idx="0">
            <a:scrgbClr r="0" g="0" b="0"/>
          </a:fillRef>
          <a:effectRef idx="0">
            <a:scrgbClr r="0" g="0" b="0"/>
          </a:effectRef>
          <a:fontRef idx="minor"/>
        </p:style>
      </p:sp>
      <p:sp>
        <p:nvSpPr>
          <p:cNvPr id="130" name="CustomShape 4"/>
          <p:cNvSpPr/>
          <p:nvPr/>
        </p:nvSpPr>
        <p:spPr>
          <a:xfrm>
            <a:off x="1588563" y="1309251"/>
            <a:ext cx="9226061" cy="1227048"/>
          </a:xfrm>
          <a:prstGeom prst="rect">
            <a:avLst/>
          </a:prstGeom>
          <a:noFill/>
          <a:ln w="38160">
            <a:solidFill>
              <a:srgbClr val="00CCFF"/>
            </a:solidFill>
            <a:miter/>
          </a:ln>
        </p:spPr>
        <p:style>
          <a:lnRef idx="0">
            <a:scrgbClr r="0" g="0" b="0"/>
          </a:lnRef>
          <a:fillRef idx="0">
            <a:scrgbClr r="0" g="0" b="0"/>
          </a:fillRef>
          <a:effectRef idx="0">
            <a:scrgbClr r="0" g="0" b="0"/>
          </a:effectRef>
          <a:fontRef idx="minor"/>
        </p:style>
        <p:txBody>
          <a:bodyPr lIns="74135" tIns="38537" rIns="74135" bIns="38537"/>
          <a:lstStyle/>
          <a:p>
            <a:pPr algn="ctr">
              <a:lnSpc>
                <a:spcPct val="100000"/>
              </a:lnSpc>
            </a:pPr>
            <a:r>
              <a:rPr lang="en-US" sz="2400" dirty="0">
                <a:solidFill>
                  <a:srgbClr val="000000"/>
                </a:solidFill>
                <a:ea typeface="ＭＳ Ｐゴシック"/>
              </a:rPr>
              <a:t>An OSSE is a modeling experiment used to estimate the impact of </a:t>
            </a:r>
          </a:p>
          <a:p>
            <a:pPr algn="ctr">
              <a:lnSpc>
                <a:spcPct val="100000"/>
              </a:lnSpc>
            </a:pPr>
            <a:r>
              <a:rPr lang="en-US" sz="2400" dirty="0">
                <a:solidFill>
                  <a:srgbClr val="000000"/>
                </a:solidFill>
                <a:ea typeface="ＭＳ Ｐゴシック"/>
              </a:rPr>
              <a:t>new observing systems on numerical weather prediction when actual observational data is not available.</a:t>
            </a:r>
            <a:endParaRP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CustomShape 1"/>
          <p:cNvSpPr/>
          <p:nvPr/>
        </p:nvSpPr>
        <p:spPr>
          <a:xfrm>
            <a:off x="2679960" y="2533324"/>
            <a:ext cx="1067281" cy="685503"/>
          </a:xfrm>
          <a:prstGeom prst="rect">
            <a:avLst/>
          </a:prstGeom>
          <a:noFill/>
          <a:ln w="28440">
            <a:solidFill>
              <a:srgbClr val="000000"/>
            </a:solidFill>
            <a:miter/>
          </a:ln>
        </p:spPr>
        <p:style>
          <a:lnRef idx="0">
            <a:scrgbClr r="0" g="0" b="0"/>
          </a:lnRef>
          <a:fillRef idx="0">
            <a:scrgbClr r="0" g="0" b="0"/>
          </a:fillRef>
          <a:effectRef idx="0">
            <a:scrgbClr r="0" g="0" b="0"/>
          </a:effectRef>
          <a:fontRef idx="minor"/>
        </p:style>
      </p:sp>
      <p:sp>
        <p:nvSpPr>
          <p:cNvPr id="167" name="CustomShape 2"/>
          <p:cNvSpPr/>
          <p:nvPr/>
        </p:nvSpPr>
        <p:spPr>
          <a:xfrm>
            <a:off x="2899098" y="2685840"/>
            <a:ext cx="1048993" cy="278577"/>
          </a:xfrm>
          <a:prstGeom prst="rect">
            <a:avLst/>
          </a:prstGeom>
          <a:noFill/>
          <a:ln>
            <a:noFill/>
          </a:ln>
        </p:spPr>
        <p:style>
          <a:lnRef idx="0">
            <a:scrgbClr r="0" g="0" b="0"/>
          </a:lnRef>
          <a:fillRef idx="0">
            <a:scrgbClr r="0" g="0" b="0"/>
          </a:fillRef>
          <a:effectRef idx="0">
            <a:scrgbClr r="0" g="0" b="0"/>
          </a:effectRef>
          <a:fontRef idx="minor"/>
        </p:style>
        <p:txBody>
          <a:bodyPr wrap="none" lIns="81646" tIns="42456" rIns="81646" bIns="42456"/>
          <a:lstStyle/>
          <a:p>
            <a:pPr>
              <a:lnSpc>
                <a:spcPct val="100000"/>
              </a:lnSpc>
            </a:pPr>
            <a:r>
              <a:rPr lang="en-US" sz="1270">
                <a:solidFill>
                  <a:srgbClr val="000000"/>
                </a:solidFill>
                <a:latin typeface="Arial"/>
              </a:rPr>
              <a:t>Reality</a:t>
            </a:r>
            <a:endParaRPr sz="1633"/>
          </a:p>
        </p:txBody>
      </p:sp>
      <p:sp>
        <p:nvSpPr>
          <p:cNvPr id="168" name="CustomShape 3"/>
          <p:cNvSpPr/>
          <p:nvPr/>
        </p:nvSpPr>
        <p:spPr>
          <a:xfrm>
            <a:off x="5081343" y="2685840"/>
            <a:ext cx="895497" cy="278577"/>
          </a:xfrm>
          <a:prstGeom prst="rect">
            <a:avLst/>
          </a:prstGeom>
          <a:noFill/>
          <a:ln>
            <a:noFill/>
          </a:ln>
        </p:spPr>
        <p:style>
          <a:lnRef idx="0">
            <a:scrgbClr r="0" g="0" b="0"/>
          </a:lnRef>
          <a:fillRef idx="0">
            <a:scrgbClr r="0" g="0" b="0"/>
          </a:fillRef>
          <a:effectRef idx="0">
            <a:scrgbClr r="0" g="0" b="0"/>
          </a:effectRef>
          <a:fontRef idx="minor"/>
        </p:style>
        <p:txBody>
          <a:bodyPr wrap="none" lIns="81646" tIns="42456" rIns="81646" bIns="42456"/>
          <a:lstStyle/>
          <a:p>
            <a:pPr>
              <a:lnSpc>
                <a:spcPct val="100000"/>
              </a:lnSpc>
            </a:pPr>
            <a:r>
              <a:rPr lang="en-US" sz="1270">
                <a:solidFill>
                  <a:srgbClr val="000000"/>
                </a:solidFill>
                <a:latin typeface="Arial"/>
              </a:rPr>
              <a:t>Data</a:t>
            </a:r>
            <a:endParaRPr sz="1633"/>
          </a:p>
        </p:txBody>
      </p:sp>
      <p:sp>
        <p:nvSpPr>
          <p:cNvPr id="169" name="CustomShape 4"/>
          <p:cNvSpPr/>
          <p:nvPr/>
        </p:nvSpPr>
        <p:spPr>
          <a:xfrm>
            <a:off x="6802121" y="2685840"/>
            <a:ext cx="1156766" cy="278577"/>
          </a:xfrm>
          <a:prstGeom prst="rect">
            <a:avLst/>
          </a:prstGeom>
          <a:noFill/>
          <a:ln>
            <a:noFill/>
          </a:ln>
        </p:spPr>
        <p:style>
          <a:lnRef idx="0">
            <a:scrgbClr r="0" g="0" b="0"/>
          </a:lnRef>
          <a:fillRef idx="0">
            <a:scrgbClr r="0" g="0" b="0"/>
          </a:fillRef>
          <a:effectRef idx="0">
            <a:scrgbClr r="0" g="0" b="0"/>
          </a:effectRef>
          <a:fontRef idx="minor"/>
        </p:style>
        <p:txBody>
          <a:bodyPr wrap="none" lIns="81646" tIns="42456" rIns="81646" bIns="42456"/>
          <a:lstStyle/>
          <a:p>
            <a:pPr>
              <a:lnSpc>
                <a:spcPct val="100000"/>
              </a:lnSpc>
            </a:pPr>
            <a:r>
              <a:rPr lang="en-US" sz="1270">
                <a:solidFill>
                  <a:srgbClr val="000000"/>
                </a:solidFill>
                <a:latin typeface="Arial"/>
              </a:rPr>
              <a:t>Analysis</a:t>
            </a:r>
            <a:endParaRPr sz="1633"/>
          </a:p>
        </p:txBody>
      </p:sp>
      <p:sp>
        <p:nvSpPr>
          <p:cNvPr id="170" name="CustomShape 5"/>
          <p:cNvSpPr/>
          <p:nvPr/>
        </p:nvSpPr>
        <p:spPr>
          <a:xfrm>
            <a:off x="9158435" y="2685840"/>
            <a:ext cx="1264539" cy="278577"/>
          </a:xfrm>
          <a:prstGeom prst="rect">
            <a:avLst/>
          </a:prstGeom>
          <a:noFill/>
          <a:ln>
            <a:noFill/>
          </a:ln>
        </p:spPr>
        <p:style>
          <a:lnRef idx="0">
            <a:scrgbClr r="0" g="0" b="0"/>
          </a:lnRef>
          <a:fillRef idx="0">
            <a:scrgbClr r="0" g="0" b="0"/>
          </a:fillRef>
          <a:effectRef idx="0">
            <a:scrgbClr r="0" g="0" b="0"/>
          </a:effectRef>
          <a:fontRef idx="minor"/>
        </p:style>
        <p:txBody>
          <a:bodyPr wrap="none" lIns="81646" tIns="42456" rIns="81646" bIns="42456"/>
          <a:lstStyle/>
          <a:p>
            <a:pPr>
              <a:lnSpc>
                <a:spcPct val="100000"/>
              </a:lnSpc>
            </a:pPr>
            <a:r>
              <a:rPr lang="en-US" sz="1270">
                <a:solidFill>
                  <a:srgbClr val="000000"/>
                </a:solidFill>
                <a:latin typeface="Arial"/>
              </a:rPr>
              <a:t>Forecasts</a:t>
            </a:r>
            <a:endParaRPr sz="1633"/>
          </a:p>
        </p:txBody>
      </p:sp>
      <p:sp>
        <p:nvSpPr>
          <p:cNvPr id="171" name="CustomShape 6"/>
          <p:cNvSpPr/>
          <p:nvPr/>
        </p:nvSpPr>
        <p:spPr>
          <a:xfrm>
            <a:off x="6643401" y="2533324"/>
            <a:ext cx="1143376" cy="609082"/>
          </a:xfrm>
          <a:prstGeom prst="ellipse">
            <a:avLst/>
          </a:prstGeom>
          <a:noFill/>
          <a:ln w="28440">
            <a:solidFill>
              <a:srgbClr val="0066FF"/>
            </a:solidFill>
            <a:miter/>
          </a:ln>
        </p:spPr>
        <p:style>
          <a:lnRef idx="0">
            <a:scrgbClr r="0" g="0" b="0"/>
          </a:lnRef>
          <a:fillRef idx="0">
            <a:scrgbClr r="0" g="0" b="0"/>
          </a:fillRef>
          <a:effectRef idx="0">
            <a:scrgbClr r="0" g="0" b="0"/>
          </a:effectRef>
          <a:fontRef idx="minor"/>
        </p:style>
      </p:sp>
      <p:sp>
        <p:nvSpPr>
          <p:cNvPr id="172" name="CustomShape 7"/>
          <p:cNvSpPr/>
          <p:nvPr/>
        </p:nvSpPr>
        <p:spPr>
          <a:xfrm>
            <a:off x="9005267" y="2533324"/>
            <a:ext cx="1143376" cy="609082"/>
          </a:xfrm>
          <a:prstGeom prst="ellipse">
            <a:avLst/>
          </a:prstGeom>
          <a:noFill/>
          <a:ln w="28440">
            <a:solidFill>
              <a:srgbClr val="0066FF"/>
            </a:solidFill>
            <a:miter/>
          </a:ln>
        </p:spPr>
        <p:style>
          <a:lnRef idx="0">
            <a:scrgbClr r="0" g="0" b="0"/>
          </a:lnRef>
          <a:fillRef idx="0">
            <a:scrgbClr r="0" g="0" b="0"/>
          </a:fillRef>
          <a:effectRef idx="0">
            <a:scrgbClr r="0" g="0" b="0"/>
          </a:effectRef>
          <a:fontRef idx="minor"/>
        </p:style>
      </p:sp>
      <p:sp>
        <p:nvSpPr>
          <p:cNvPr id="173" name="CustomShape 8"/>
          <p:cNvSpPr/>
          <p:nvPr/>
        </p:nvSpPr>
        <p:spPr>
          <a:xfrm>
            <a:off x="4814196" y="2533324"/>
            <a:ext cx="1143702" cy="609082"/>
          </a:xfrm>
          <a:prstGeom prst="ellipse">
            <a:avLst/>
          </a:prstGeom>
          <a:noFill/>
          <a:ln w="28440">
            <a:solidFill>
              <a:srgbClr val="0066FF"/>
            </a:solidFill>
            <a:miter/>
          </a:ln>
        </p:spPr>
        <p:style>
          <a:lnRef idx="0">
            <a:scrgbClr r="0" g="0" b="0"/>
          </a:lnRef>
          <a:fillRef idx="0">
            <a:scrgbClr r="0" g="0" b="0"/>
          </a:fillRef>
          <a:effectRef idx="0">
            <a:scrgbClr r="0" g="0" b="0"/>
          </a:effectRef>
          <a:fontRef idx="minor"/>
        </p:style>
      </p:sp>
      <p:sp>
        <p:nvSpPr>
          <p:cNvPr id="174" name="Line 9"/>
          <p:cNvSpPr/>
          <p:nvPr/>
        </p:nvSpPr>
        <p:spPr>
          <a:xfrm>
            <a:off x="3747241" y="2838682"/>
            <a:ext cx="1066955" cy="1306"/>
          </a:xfrm>
          <a:prstGeom prst="line">
            <a:avLst/>
          </a:prstGeom>
          <a:ln w="19080">
            <a:solidFill>
              <a:srgbClr val="FF0000"/>
            </a:solidFill>
            <a:miter/>
            <a:tailEnd type="triangle" w="med" len="med"/>
          </a:ln>
        </p:spPr>
      </p:sp>
      <p:sp>
        <p:nvSpPr>
          <p:cNvPr id="175" name="Line 10"/>
          <p:cNvSpPr/>
          <p:nvPr/>
        </p:nvSpPr>
        <p:spPr>
          <a:xfrm>
            <a:off x="5957898" y="2838682"/>
            <a:ext cx="685503" cy="1306"/>
          </a:xfrm>
          <a:prstGeom prst="line">
            <a:avLst/>
          </a:prstGeom>
          <a:ln w="19080">
            <a:solidFill>
              <a:srgbClr val="FF0000"/>
            </a:solidFill>
            <a:miter/>
            <a:tailEnd type="triangle" w="med" len="med"/>
          </a:ln>
        </p:spPr>
      </p:sp>
      <p:sp>
        <p:nvSpPr>
          <p:cNvPr id="177" name="Line 12"/>
          <p:cNvSpPr/>
          <p:nvPr/>
        </p:nvSpPr>
        <p:spPr>
          <a:xfrm>
            <a:off x="7786776" y="2838682"/>
            <a:ext cx="1219797" cy="1306"/>
          </a:xfrm>
          <a:prstGeom prst="line">
            <a:avLst/>
          </a:prstGeom>
          <a:ln w="19080">
            <a:solidFill>
              <a:srgbClr val="FF0000"/>
            </a:solidFill>
            <a:miter/>
            <a:tailEnd type="triangle" w="med" len="med"/>
          </a:ln>
        </p:spPr>
      </p:sp>
      <p:sp>
        <p:nvSpPr>
          <p:cNvPr id="179" name="CustomShape 14"/>
          <p:cNvSpPr/>
          <p:nvPr/>
        </p:nvSpPr>
        <p:spPr>
          <a:xfrm>
            <a:off x="6032686" y="2523200"/>
            <a:ext cx="829527" cy="278577"/>
          </a:xfrm>
          <a:prstGeom prst="rect">
            <a:avLst/>
          </a:prstGeom>
          <a:noFill/>
          <a:ln>
            <a:noFill/>
          </a:ln>
        </p:spPr>
        <p:style>
          <a:lnRef idx="0">
            <a:scrgbClr r="0" g="0" b="0"/>
          </a:lnRef>
          <a:fillRef idx="0">
            <a:scrgbClr r="0" g="0" b="0"/>
          </a:fillRef>
          <a:effectRef idx="0">
            <a:scrgbClr r="0" g="0" b="0"/>
          </a:effectRef>
          <a:fontRef idx="minor"/>
        </p:style>
        <p:txBody>
          <a:bodyPr lIns="81646" tIns="42456" rIns="81646" bIns="42456"/>
          <a:lstStyle/>
          <a:p>
            <a:pPr>
              <a:lnSpc>
                <a:spcPct val="100000"/>
              </a:lnSpc>
            </a:pPr>
            <a:r>
              <a:rPr lang="en-US" sz="1270">
                <a:solidFill>
                  <a:srgbClr val="000000"/>
                </a:solidFill>
                <a:latin typeface="Arial"/>
              </a:rPr>
              <a:t>DAS</a:t>
            </a:r>
            <a:endParaRPr sz="1633"/>
          </a:p>
        </p:txBody>
      </p:sp>
      <p:sp>
        <p:nvSpPr>
          <p:cNvPr id="180" name="CustomShape 15"/>
          <p:cNvSpPr/>
          <p:nvPr/>
        </p:nvSpPr>
        <p:spPr>
          <a:xfrm>
            <a:off x="7772407" y="2590803"/>
            <a:ext cx="1447427" cy="278577"/>
          </a:xfrm>
          <a:prstGeom prst="rect">
            <a:avLst/>
          </a:prstGeom>
          <a:noFill/>
          <a:ln>
            <a:noFill/>
          </a:ln>
        </p:spPr>
        <p:style>
          <a:lnRef idx="0">
            <a:scrgbClr r="0" g="0" b="0"/>
          </a:lnRef>
          <a:fillRef idx="0">
            <a:scrgbClr r="0" g="0" b="0"/>
          </a:fillRef>
          <a:effectRef idx="0">
            <a:scrgbClr r="0" g="0" b="0"/>
          </a:effectRef>
          <a:fontRef idx="minor"/>
        </p:style>
        <p:txBody>
          <a:bodyPr lIns="81646" tIns="42456" rIns="81646" bIns="42456"/>
          <a:lstStyle/>
          <a:p>
            <a:pPr>
              <a:lnSpc>
                <a:spcPct val="100000"/>
              </a:lnSpc>
            </a:pPr>
            <a:r>
              <a:rPr lang="en-US" sz="1270">
                <a:solidFill>
                  <a:srgbClr val="000000"/>
                </a:solidFill>
                <a:latin typeface="Arial"/>
              </a:rPr>
              <a:t>Forecast  model</a:t>
            </a:r>
            <a:endParaRPr sz="1633"/>
          </a:p>
        </p:txBody>
      </p:sp>
      <p:sp>
        <p:nvSpPr>
          <p:cNvPr id="181" name="CustomShape 16"/>
          <p:cNvSpPr/>
          <p:nvPr/>
        </p:nvSpPr>
        <p:spPr>
          <a:xfrm>
            <a:off x="7843439" y="3050432"/>
            <a:ext cx="1219797" cy="278577"/>
          </a:xfrm>
          <a:prstGeom prst="rect">
            <a:avLst/>
          </a:prstGeom>
          <a:noFill/>
          <a:ln>
            <a:noFill/>
          </a:ln>
        </p:spPr>
        <p:style>
          <a:lnRef idx="0">
            <a:scrgbClr r="0" g="0" b="0"/>
          </a:lnRef>
          <a:fillRef idx="0">
            <a:scrgbClr r="0" g="0" b="0"/>
          </a:fillRef>
          <a:effectRef idx="0">
            <a:scrgbClr r="0" g="0" b="0"/>
          </a:effectRef>
          <a:fontRef idx="minor"/>
        </p:style>
        <p:txBody>
          <a:bodyPr lIns="81646" tIns="42456" rIns="81646" bIns="42456"/>
          <a:lstStyle/>
          <a:p>
            <a:pPr>
              <a:lnSpc>
                <a:spcPct val="100000"/>
              </a:lnSpc>
            </a:pPr>
            <a:r>
              <a:rPr lang="en-US" sz="1270" dirty="0">
                <a:solidFill>
                  <a:srgbClr val="000000"/>
                </a:solidFill>
                <a:latin typeface="Arial"/>
              </a:rPr>
              <a:t>background</a:t>
            </a:r>
            <a:endParaRPr sz="1633" dirty="0"/>
          </a:p>
        </p:txBody>
      </p:sp>
      <p:sp>
        <p:nvSpPr>
          <p:cNvPr id="182" name="CustomShape 17"/>
          <p:cNvSpPr/>
          <p:nvPr/>
        </p:nvSpPr>
        <p:spPr>
          <a:xfrm>
            <a:off x="7863197" y="2076758"/>
            <a:ext cx="1219797" cy="278577"/>
          </a:xfrm>
          <a:prstGeom prst="rect">
            <a:avLst/>
          </a:prstGeom>
          <a:noFill/>
          <a:ln>
            <a:noFill/>
          </a:ln>
        </p:spPr>
        <p:style>
          <a:lnRef idx="0">
            <a:scrgbClr r="0" g="0" b="0"/>
          </a:lnRef>
          <a:fillRef idx="0">
            <a:scrgbClr r="0" g="0" b="0"/>
          </a:fillRef>
          <a:effectRef idx="0">
            <a:scrgbClr r="0" g="0" b="0"/>
          </a:effectRef>
          <a:fontRef idx="minor"/>
        </p:style>
        <p:txBody>
          <a:bodyPr lIns="81646" tIns="42456" rIns="81646" bIns="42456"/>
          <a:lstStyle/>
          <a:p>
            <a:pPr>
              <a:lnSpc>
                <a:spcPct val="100000"/>
              </a:lnSpc>
            </a:pPr>
            <a:r>
              <a:rPr lang="en-US" sz="1270">
                <a:solidFill>
                  <a:srgbClr val="000000"/>
                </a:solidFill>
                <a:latin typeface="Arial"/>
              </a:rPr>
              <a:t>verification</a:t>
            </a:r>
            <a:endParaRPr sz="1633"/>
          </a:p>
        </p:txBody>
      </p:sp>
      <p:sp>
        <p:nvSpPr>
          <p:cNvPr id="183" name="CustomShape 18"/>
          <p:cNvSpPr/>
          <p:nvPr/>
        </p:nvSpPr>
        <p:spPr>
          <a:xfrm>
            <a:off x="3826275" y="2508830"/>
            <a:ext cx="1304709" cy="278577"/>
          </a:xfrm>
          <a:prstGeom prst="rect">
            <a:avLst/>
          </a:prstGeom>
          <a:noFill/>
          <a:ln>
            <a:noFill/>
          </a:ln>
        </p:spPr>
        <p:style>
          <a:lnRef idx="0">
            <a:scrgbClr r="0" g="0" b="0"/>
          </a:lnRef>
          <a:fillRef idx="0">
            <a:scrgbClr r="0" g="0" b="0"/>
          </a:fillRef>
          <a:effectRef idx="0">
            <a:scrgbClr r="0" g="0" b="0"/>
          </a:effectRef>
          <a:fontRef idx="minor"/>
        </p:style>
        <p:txBody>
          <a:bodyPr lIns="81646" tIns="42456" rIns="81646" bIns="42456"/>
          <a:lstStyle/>
          <a:p>
            <a:pPr>
              <a:lnSpc>
                <a:spcPct val="100000"/>
              </a:lnSpc>
            </a:pPr>
            <a:r>
              <a:rPr lang="en-US" sz="1270">
                <a:solidFill>
                  <a:srgbClr val="000000"/>
                </a:solidFill>
                <a:latin typeface="Arial"/>
              </a:rPr>
              <a:t>observation</a:t>
            </a:r>
            <a:endParaRPr sz="1633"/>
          </a:p>
        </p:txBody>
      </p:sp>
      <p:sp>
        <p:nvSpPr>
          <p:cNvPr id="185" name="CustomShape 20"/>
          <p:cNvSpPr/>
          <p:nvPr/>
        </p:nvSpPr>
        <p:spPr>
          <a:xfrm>
            <a:off x="2665590" y="4343587"/>
            <a:ext cx="1067281" cy="685503"/>
          </a:xfrm>
          <a:prstGeom prst="rect">
            <a:avLst/>
          </a:prstGeom>
          <a:noFill/>
          <a:ln w="28440">
            <a:solidFill>
              <a:srgbClr val="000000"/>
            </a:solidFill>
            <a:miter/>
          </a:ln>
        </p:spPr>
        <p:style>
          <a:lnRef idx="0">
            <a:scrgbClr r="0" g="0" b="0"/>
          </a:lnRef>
          <a:fillRef idx="0">
            <a:scrgbClr r="0" g="0" b="0"/>
          </a:fillRef>
          <a:effectRef idx="0">
            <a:scrgbClr r="0" g="0" b="0"/>
          </a:effectRef>
          <a:fontRef idx="minor"/>
        </p:style>
      </p:sp>
      <p:sp>
        <p:nvSpPr>
          <p:cNvPr id="186" name="CustomShape 21"/>
          <p:cNvSpPr/>
          <p:nvPr/>
        </p:nvSpPr>
        <p:spPr>
          <a:xfrm>
            <a:off x="2633911" y="4419682"/>
            <a:ext cx="914439" cy="471916"/>
          </a:xfrm>
          <a:prstGeom prst="rect">
            <a:avLst/>
          </a:prstGeom>
          <a:noFill/>
          <a:ln>
            <a:noFill/>
          </a:ln>
        </p:spPr>
        <p:style>
          <a:lnRef idx="0">
            <a:scrgbClr r="0" g="0" b="0"/>
          </a:lnRef>
          <a:fillRef idx="0">
            <a:scrgbClr r="0" g="0" b="0"/>
          </a:fillRef>
          <a:effectRef idx="0">
            <a:scrgbClr r="0" g="0" b="0"/>
          </a:effectRef>
          <a:fontRef idx="minor"/>
        </p:style>
        <p:txBody>
          <a:bodyPr lIns="81646" tIns="42456" rIns="81646" bIns="42456"/>
          <a:lstStyle/>
          <a:p>
            <a:pPr algn="ctr">
              <a:lnSpc>
                <a:spcPct val="100000"/>
              </a:lnSpc>
            </a:pPr>
            <a:r>
              <a:rPr lang="en-US" sz="1270">
                <a:solidFill>
                  <a:srgbClr val="000000"/>
                </a:solidFill>
                <a:latin typeface="Arial"/>
              </a:rPr>
              <a:t>Nature Run</a:t>
            </a:r>
            <a:endParaRPr sz="1633"/>
          </a:p>
        </p:txBody>
      </p:sp>
      <p:sp>
        <p:nvSpPr>
          <p:cNvPr id="187" name="CustomShape 22"/>
          <p:cNvSpPr/>
          <p:nvPr/>
        </p:nvSpPr>
        <p:spPr>
          <a:xfrm>
            <a:off x="4822034" y="4419682"/>
            <a:ext cx="1045073" cy="471916"/>
          </a:xfrm>
          <a:prstGeom prst="rect">
            <a:avLst/>
          </a:prstGeom>
          <a:noFill/>
          <a:ln>
            <a:noFill/>
          </a:ln>
        </p:spPr>
        <p:style>
          <a:lnRef idx="0">
            <a:scrgbClr r="0" g="0" b="0"/>
          </a:lnRef>
          <a:fillRef idx="0">
            <a:scrgbClr r="0" g="0" b="0"/>
          </a:fillRef>
          <a:effectRef idx="0">
            <a:scrgbClr r="0" g="0" b="0"/>
          </a:effectRef>
          <a:fontRef idx="minor"/>
        </p:style>
        <p:txBody>
          <a:bodyPr lIns="81646" tIns="42456" rIns="81646" bIns="42456"/>
          <a:lstStyle/>
          <a:p>
            <a:pPr algn="ctr">
              <a:lnSpc>
                <a:spcPct val="100000"/>
              </a:lnSpc>
            </a:pPr>
            <a:r>
              <a:rPr lang="en-US" sz="1270" dirty="0">
                <a:solidFill>
                  <a:srgbClr val="000000"/>
                </a:solidFill>
                <a:latin typeface="Arial"/>
              </a:rPr>
              <a:t>Synthetic data</a:t>
            </a:r>
            <a:endParaRPr sz="1633" dirty="0"/>
          </a:p>
        </p:txBody>
      </p:sp>
      <p:sp>
        <p:nvSpPr>
          <p:cNvPr id="188" name="CustomShape 23"/>
          <p:cNvSpPr/>
          <p:nvPr/>
        </p:nvSpPr>
        <p:spPr>
          <a:xfrm>
            <a:off x="6787751" y="4496103"/>
            <a:ext cx="1156766" cy="278577"/>
          </a:xfrm>
          <a:prstGeom prst="rect">
            <a:avLst/>
          </a:prstGeom>
          <a:noFill/>
          <a:ln>
            <a:noFill/>
          </a:ln>
        </p:spPr>
        <p:style>
          <a:lnRef idx="0">
            <a:scrgbClr r="0" g="0" b="0"/>
          </a:lnRef>
          <a:fillRef idx="0">
            <a:scrgbClr r="0" g="0" b="0"/>
          </a:fillRef>
          <a:effectRef idx="0">
            <a:scrgbClr r="0" g="0" b="0"/>
          </a:effectRef>
          <a:fontRef idx="minor"/>
        </p:style>
        <p:txBody>
          <a:bodyPr wrap="none" lIns="81646" tIns="42456" rIns="81646" bIns="42456"/>
          <a:lstStyle/>
          <a:p>
            <a:pPr>
              <a:lnSpc>
                <a:spcPct val="100000"/>
              </a:lnSpc>
            </a:pPr>
            <a:r>
              <a:rPr lang="en-US" sz="1270">
                <a:solidFill>
                  <a:srgbClr val="000000"/>
                </a:solidFill>
                <a:latin typeface="Arial"/>
              </a:rPr>
              <a:t>Analysis</a:t>
            </a:r>
            <a:endParaRPr sz="1633"/>
          </a:p>
        </p:txBody>
      </p:sp>
      <p:sp>
        <p:nvSpPr>
          <p:cNvPr id="189" name="CustomShape 24"/>
          <p:cNvSpPr/>
          <p:nvPr/>
        </p:nvSpPr>
        <p:spPr>
          <a:xfrm>
            <a:off x="9110754" y="4496103"/>
            <a:ext cx="1264539" cy="278577"/>
          </a:xfrm>
          <a:prstGeom prst="rect">
            <a:avLst/>
          </a:prstGeom>
          <a:noFill/>
          <a:ln>
            <a:noFill/>
          </a:ln>
        </p:spPr>
        <p:style>
          <a:lnRef idx="0">
            <a:scrgbClr r="0" g="0" b="0"/>
          </a:lnRef>
          <a:fillRef idx="0">
            <a:scrgbClr r="0" g="0" b="0"/>
          </a:fillRef>
          <a:effectRef idx="0">
            <a:scrgbClr r="0" g="0" b="0"/>
          </a:effectRef>
          <a:fontRef idx="minor"/>
        </p:style>
        <p:txBody>
          <a:bodyPr wrap="none" lIns="81646" tIns="42456" rIns="81646" bIns="42456"/>
          <a:lstStyle/>
          <a:p>
            <a:pPr>
              <a:lnSpc>
                <a:spcPct val="100000"/>
              </a:lnSpc>
            </a:pPr>
            <a:r>
              <a:rPr lang="en-US" sz="1270">
                <a:solidFill>
                  <a:srgbClr val="000000"/>
                </a:solidFill>
                <a:latin typeface="Arial"/>
              </a:rPr>
              <a:t>Forecasts</a:t>
            </a:r>
            <a:endParaRPr sz="1633"/>
          </a:p>
        </p:txBody>
      </p:sp>
      <p:sp>
        <p:nvSpPr>
          <p:cNvPr id="190" name="CustomShape 25"/>
          <p:cNvSpPr/>
          <p:nvPr/>
        </p:nvSpPr>
        <p:spPr>
          <a:xfrm>
            <a:off x="6628705" y="4343587"/>
            <a:ext cx="1143702" cy="609082"/>
          </a:xfrm>
          <a:prstGeom prst="ellipse">
            <a:avLst/>
          </a:prstGeom>
          <a:noFill/>
          <a:ln w="28440">
            <a:solidFill>
              <a:srgbClr val="0066FF"/>
            </a:solidFill>
            <a:miter/>
          </a:ln>
        </p:spPr>
        <p:style>
          <a:lnRef idx="0">
            <a:scrgbClr r="0" g="0" b="0"/>
          </a:lnRef>
          <a:fillRef idx="0">
            <a:scrgbClr r="0" g="0" b="0"/>
          </a:fillRef>
          <a:effectRef idx="0">
            <a:scrgbClr r="0" g="0" b="0"/>
          </a:effectRef>
          <a:fontRef idx="minor"/>
        </p:style>
      </p:sp>
      <p:sp>
        <p:nvSpPr>
          <p:cNvPr id="191" name="CustomShape 26"/>
          <p:cNvSpPr/>
          <p:nvPr/>
        </p:nvSpPr>
        <p:spPr>
          <a:xfrm>
            <a:off x="8990571" y="4343587"/>
            <a:ext cx="1143702" cy="609082"/>
          </a:xfrm>
          <a:prstGeom prst="ellipse">
            <a:avLst/>
          </a:prstGeom>
          <a:noFill/>
          <a:ln w="28440">
            <a:solidFill>
              <a:srgbClr val="0066FF"/>
            </a:solidFill>
            <a:miter/>
          </a:ln>
        </p:spPr>
        <p:style>
          <a:lnRef idx="0">
            <a:scrgbClr r="0" g="0" b="0"/>
          </a:lnRef>
          <a:fillRef idx="0">
            <a:scrgbClr r="0" g="0" b="0"/>
          </a:fillRef>
          <a:effectRef idx="0">
            <a:scrgbClr r="0" g="0" b="0"/>
          </a:effectRef>
          <a:fontRef idx="minor"/>
        </p:style>
      </p:sp>
      <p:sp>
        <p:nvSpPr>
          <p:cNvPr id="192" name="CustomShape 27"/>
          <p:cNvSpPr/>
          <p:nvPr/>
        </p:nvSpPr>
        <p:spPr>
          <a:xfrm>
            <a:off x="4799826" y="4343587"/>
            <a:ext cx="1143376" cy="609082"/>
          </a:xfrm>
          <a:prstGeom prst="ellipse">
            <a:avLst/>
          </a:prstGeom>
          <a:noFill/>
          <a:ln w="28440">
            <a:solidFill>
              <a:srgbClr val="0066FF"/>
            </a:solidFill>
            <a:miter/>
          </a:ln>
        </p:spPr>
        <p:style>
          <a:lnRef idx="0">
            <a:scrgbClr r="0" g="0" b="0"/>
          </a:lnRef>
          <a:fillRef idx="0">
            <a:scrgbClr r="0" g="0" b="0"/>
          </a:fillRef>
          <a:effectRef idx="0">
            <a:scrgbClr r="0" g="0" b="0"/>
          </a:effectRef>
          <a:fontRef idx="minor"/>
        </p:style>
      </p:sp>
      <p:sp>
        <p:nvSpPr>
          <p:cNvPr id="193" name="Line 28"/>
          <p:cNvSpPr/>
          <p:nvPr/>
        </p:nvSpPr>
        <p:spPr>
          <a:xfrm>
            <a:off x="3732871" y="4648945"/>
            <a:ext cx="1066955" cy="1306"/>
          </a:xfrm>
          <a:prstGeom prst="line">
            <a:avLst/>
          </a:prstGeom>
          <a:ln w="19080">
            <a:solidFill>
              <a:srgbClr val="FF0000"/>
            </a:solidFill>
            <a:miter/>
            <a:tailEnd type="triangle" w="med" len="med"/>
          </a:ln>
        </p:spPr>
      </p:sp>
      <p:sp>
        <p:nvSpPr>
          <p:cNvPr id="194" name="Line 29"/>
          <p:cNvSpPr/>
          <p:nvPr/>
        </p:nvSpPr>
        <p:spPr>
          <a:xfrm>
            <a:off x="5943201" y="4648945"/>
            <a:ext cx="685503" cy="1306"/>
          </a:xfrm>
          <a:prstGeom prst="line">
            <a:avLst/>
          </a:prstGeom>
          <a:ln w="19080">
            <a:solidFill>
              <a:srgbClr val="FF0000"/>
            </a:solidFill>
            <a:miter/>
            <a:tailEnd type="triangle" w="med" len="med"/>
          </a:ln>
        </p:spPr>
      </p:sp>
      <p:sp>
        <p:nvSpPr>
          <p:cNvPr id="196" name="Line 31"/>
          <p:cNvSpPr/>
          <p:nvPr/>
        </p:nvSpPr>
        <p:spPr>
          <a:xfrm>
            <a:off x="7772407" y="4648945"/>
            <a:ext cx="1219797" cy="1306"/>
          </a:xfrm>
          <a:prstGeom prst="line">
            <a:avLst/>
          </a:prstGeom>
          <a:ln w="19080">
            <a:solidFill>
              <a:srgbClr val="FF0000"/>
            </a:solidFill>
            <a:miter/>
            <a:tailEnd type="triangle" w="med" len="med"/>
          </a:ln>
        </p:spPr>
      </p:sp>
      <p:sp>
        <p:nvSpPr>
          <p:cNvPr id="197" name="CustomShape 32"/>
          <p:cNvSpPr/>
          <p:nvPr/>
        </p:nvSpPr>
        <p:spPr>
          <a:xfrm>
            <a:off x="6097350" y="4366448"/>
            <a:ext cx="792296" cy="278577"/>
          </a:xfrm>
          <a:prstGeom prst="rect">
            <a:avLst/>
          </a:prstGeom>
          <a:noFill/>
          <a:ln>
            <a:noFill/>
          </a:ln>
        </p:spPr>
        <p:style>
          <a:lnRef idx="0">
            <a:scrgbClr r="0" g="0" b="0"/>
          </a:lnRef>
          <a:fillRef idx="0">
            <a:scrgbClr r="0" g="0" b="0"/>
          </a:fillRef>
          <a:effectRef idx="0">
            <a:scrgbClr r="0" g="0" b="0"/>
          </a:effectRef>
          <a:fontRef idx="minor"/>
        </p:style>
        <p:txBody>
          <a:bodyPr lIns="81646" tIns="42456" rIns="81646" bIns="42456"/>
          <a:lstStyle/>
          <a:p>
            <a:pPr>
              <a:lnSpc>
                <a:spcPct val="100000"/>
              </a:lnSpc>
            </a:pPr>
            <a:r>
              <a:rPr lang="en-US" sz="1270">
                <a:solidFill>
                  <a:srgbClr val="000000"/>
                </a:solidFill>
                <a:latin typeface="Arial"/>
              </a:rPr>
              <a:t>DAS</a:t>
            </a:r>
            <a:endParaRPr sz="1633"/>
          </a:p>
        </p:txBody>
      </p:sp>
      <p:sp>
        <p:nvSpPr>
          <p:cNvPr id="198" name="CustomShape 33"/>
          <p:cNvSpPr/>
          <p:nvPr/>
        </p:nvSpPr>
        <p:spPr>
          <a:xfrm>
            <a:off x="7772407" y="4343587"/>
            <a:ext cx="1523521" cy="278577"/>
          </a:xfrm>
          <a:prstGeom prst="rect">
            <a:avLst/>
          </a:prstGeom>
          <a:noFill/>
          <a:ln>
            <a:noFill/>
          </a:ln>
        </p:spPr>
        <p:style>
          <a:lnRef idx="0">
            <a:scrgbClr r="0" g="0" b="0"/>
          </a:lnRef>
          <a:fillRef idx="0">
            <a:scrgbClr r="0" g="0" b="0"/>
          </a:fillRef>
          <a:effectRef idx="0">
            <a:scrgbClr r="0" g="0" b="0"/>
          </a:effectRef>
          <a:fontRef idx="minor"/>
        </p:style>
        <p:txBody>
          <a:bodyPr lIns="81646" tIns="42456" rIns="81646" bIns="42456"/>
          <a:lstStyle/>
          <a:p>
            <a:pPr>
              <a:lnSpc>
                <a:spcPct val="100000"/>
              </a:lnSpc>
            </a:pPr>
            <a:r>
              <a:rPr lang="en-US" sz="1270">
                <a:solidFill>
                  <a:srgbClr val="000000"/>
                </a:solidFill>
                <a:latin typeface="Arial"/>
              </a:rPr>
              <a:t>Forecast model</a:t>
            </a:r>
            <a:endParaRPr sz="1633"/>
          </a:p>
        </p:txBody>
      </p:sp>
      <p:sp>
        <p:nvSpPr>
          <p:cNvPr id="199" name="CustomShape 34"/>
          <p:cNvSpPr/>
          <p:nvPr/>
        </p:nvSpPr>
        <p:spPr>
          <a:xfrm>
            <a:off x="7892590" y="4875555"/>
            <a:ext cx="1218164" cy="278577"/>
          </a:xfrm>
          <a:prstGeom prst="rect">
            <a:avLst/>
          </a:prstGeom>
          <a:noFill/>
          <a:ln>
            <a:noFill/>
          </a:ln>
        </p:spPr>
        <p:style>
          <a:lnRef idx="0">
            <a:scrgbClr r="0" g="0" b="0"/>
          </a:lnRef>
          <a:fillRef idx="0">
            <a:scrgbClr r="0" g="0" b="0"/>
          </a:fillRef>
          <a:effectRef idx="0">
            <a:scrgbClr r="0" g="0" b="0"/>
          </a:effectRef>
          <a:fontRef idx="minor"/>
        </p:style>
        <p:txBody>
          <a:bodyPr lIns="81646" tIns="42456" rIns="81646" bIns="42456"/>
          <a:lstStyle/>
          <a:p>
            <a:pPr>
              <a:lnSpc>
                <a:spcPct val="100000"/>
              </a:lnSpc>
            </a:pPr>
            <a:r>
              <a:rPr lang="en-US" sz="1270" dirty="0">
                <a:solidFill>
                  <a:srgbClr val="000000"/>
                </a:solidFill>
                <a:latin typeface="Arial"/>
              </a:rPr>
              <a:t>background</a:t>
            </a:r>
            <a:endParaRPr sz="1633" dirty="0"/>
          </a:p>
        </p:txBody>
      </p:sp>
      <p:sp>
        <p:nvSpPr>
          <p:cNvPr id="200" name="CustomShape 35"/>
          <p:cNvSpPr/>
          <p:nvPr/>
        </p:nvSpPr>
        <p:spPr>
          <a:xfrm>
            <a:off x="6034156" y="5118738"/>
            <a:ext cx="1218490" cy="278577"/>
          </a:xfrm>
          <a:prstGeom prst="rect">
            <a:avLst/>
          </a:prstGeom>
          <a:noFill/>
          <a:ln>
            <a:noFill/>
          </a:ln>
        </p:spPr>
        <p:style>
          <a:lnRef idx="0">
            <a:scrgbClr r="0" g="0" b="0"/>
          </a:lnRef>
          <a:fillRef idx="0">
            <a:scrgbClr r="0" g="0" b="0"/>
          </a:fillRef>
          <a:effectRef idx="0">
            <a:scrgbClr r="0" g="0" b="0"/>
          </a:effectRef>
          <a:fontRef idx="minor"/>
        </p:style>
        <p:txBody>
          <a:bodyPr lIns="81646" tIns="42456" rIns="81646" bIns="42456"/>
          <a:lstStyle/>
          <a:p>
            <a:pPr>
              <a:lnSpc>
                <a:spcPct val="100000"/>
              </a:lnSpc>
            </a:pPr>
            <a:r>
              <a:rPr lang="en-US" sz="1270" dirty="0">
                <a:solidFill>
                  <a:srgbClr val="000000"/>
                </a:solidFill>
                <a:latin typeface="Arial"/>
              </a:rPr>
              <a:t>verification</a:t>
            </a:r>
            <a:endParaRPr sz="1633" dirty="0"/>
          </a:p>
        </p:txBody>
      </p:sp>
      <p:sp>
        <p:nvSpPr>
          <p:cNvPr id="201" name="CustomShape 36"/>
          <p:cNvSpPr/>
          <p:nvPr/>
        </p:nvSpPr>
        <p:spPr>
          <a:xfrm>
            <a:off x="3808965" y="4360896"/>
            <a:ext cx="1346512" cy="278577"/>
          </a:xfrm>
          <a:prstGeom prst="rect">
            <a:avLst/>
          </a:prstGeom>
          <a:noFill/>
          <a:ln>
            <a:noFill/>
          </a:ln>
        </p:spPr>
        <p:style>
          <a:lnRef idx="0">
            <a:scrgbClr r="0" g="0" b="0"/>
          </a:lnRef>
          <a:fillRef idx="0">
            <a:scrgbClr r="0" g="0" b="0"/>
          </a:fillRef>
          <a:effectRef idx="0">
            <a:scrgbClr r="0" g="0" b="0"/>
          </a:effectRef>
          <a:fontRef idx="minor"/>
        </p:style>
        <p:txBody>
          <a:bodyPr lIns="81646" tIns="42456" rIns="81646" bIns="42456"/>
          <a:lstStyle/>
          <a:p>
            <a:pPr>
              <a:lnSpc>
                <a:spcPct val="100000"/>
              </a:lnSpc>
            </a:pPr>
            <a:r>
              <a:rPr lang="en-US" sz="1270">
                <a:solidFill>
                  <a:srgbClr val="000000"/>
                </a:solidFill>
                <a:latin typeface="Arial"/>
              </a:rPr>
              <a:t>interpolation</a:t>
            </a:r>
            <a:endParaRPr sz="1633"/>
          </a:p>
        </p:txBody>
      </p:sp>
      <p:sp>
        <p:nvSpPr>
          <p:cNvPr id="202" name="CustomShape 37"/>
          <p:cNvSpPr/>
          <p:nvPr/>
        </p:nvSpPr>
        <p:spPr>
          <a:xfrm>
            <a:off x="2605171" y="2000336"/>
            <a:ext cx="2743318" cy="361857"/>
          </a:xfrm>
          <a:prstGeom prst="rect">
            <a:avLst/>
          </a:prstGeom>
          <a:noFill/>
          <a:ln>
            <a:noFill/>
          </a:ln>
        </p:spPr>
        <p:style>
          <a:lnRef idx="0">
            <a:scrgbClr r="0" g="0" b="0"/>
          </a:lnRef>
          <a:fillRef idx="0">
            <a:scrgbClr r="0" g="0" b="0"/>
          </a:fillRef>
          <a:effectRef idx="0">
            <a:scrgbClr r="0" g="0" b="0"/>
          </a:effectRef>
          <a:fontRef idx="minor"/>
        </p:style>
        <p:txBody>
          <a:bodyPr lIns="81646" tIns="42456" rIns="81646" bIns="42456"/>
          <a:lstStyle/>
          <a:p>
            <a:pPr>
              <a:lnSpc>
                <a:spcPct val="100000"/>
              </a:lnSpc>
            </a:pPr>
            <a:r>
              <a:rPr lang="en-US" sz="1814">
                <a:solidFill>
                  <a:srgbClr val="000000"/>
                </a:solidFill>
                <a:latin typeface="Arial"/>
              </a:rPr>
              <a:t>Real world forecasts</a:t>
            </a:r>
            <a:endParaRPr sz="1633"/>
          </a:p>
        </p:txBody>
      </p:sp>
      <p:sp>
        <p:nvSpPr>
          <p:cNvPr id="203" name="CustomShape 38"/>
          <p:cNvSpPr/>
          <p:nvPr/>
        </p:nvSpPr>
        <p:spPr>
          <a:xfrm>
            <a:off x="2590802" y="3810600"/>
            <a:ext cx="2743318" cy="361857"/>
          </a:xfrm>
          <a:prstGeom prst="rect">
            <a:avLst/>
          </a:prstGeom>
          <a:noFill/>
          <a:ln>
            <a:noFill/>
          </a:ln>
        </p:spPr>
        <p:style>
          <a:lnRef idx="0">
            <a:scrgbClr r="0" g="0" b="0"/>
          </a:lnRef>
          <a:fillRef idx="0">
            <a:scrgbClr r="0" g="0" b="0"/>
          </a:fillRef>
          <a:effectRef idx="0">
            <a:scrgbClr r="0" g="0" b="0"/>
          </a:effectRef>
          <a:fontRef idx="minor"/>
        </p:style>
        <p:txBody>
          <a:bodyPr lIns="81646" tIns="42456" rIns="81646" bIns="42456"/>
          <a:lstStyle/>
          <a:p>
            <a:pPr>
              <a:lnSpc>
                <a:spcPct val="100000"/>
              </a:lnSpc>
            </a:pPr>
            <a:r>
              <a:rPr lang="en-US" sz="1814">
                <a:solidFill>
                  <a:srgbClr val="000000"/>
                </a:solidFill>
                <a:latin typeface="Arial"/>
              </a:rPr>
              <a:t>OSSE forecasts</a:t>
            </a:r>
            <a:endParaRPr sz="1633"/>
          </a:p>
        </p:txBody>
      </p:sp>
      <p:sp>
        <p:nvSpPr>
          <p:cNvPr id="204" name="CustomShape 39"/>
          <p:cNvSpPr/>
          <p:nvPr/>
        </p:nvSpPr>
        <p:spPr>
          <a:xfrm>
            <a:off x="1980087" y="273679"/>
            <a:ext cx="8230280" cy="1143376"/>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en-US" sz="3992" b="1" dirty="0">
                <a:solidFill>
                  <a:srgbClr val="000000"/>
                </a:solidFill>
                <a:latin typeface="Arial"/>
              </a:rPr>
              <a:t>OSSEs vs. the Real World</a:t>
            </a:r>
            <a:endParaRPr sz="1633" b="1" dirty="0"/>
          </a:p>
        </p:txBody>
      </p:sp>
      <p:sp>
        <p:nvSpPr>
          <p:cNvPr id="30" name="Arc 29">
            <a:extLst>
              <a:ext uri="{FF2B5EF4-FFF2-40B4-BE49-F238E27FC236}">
                <a16:creationId xmlns:a16="http://schemas.microsoft.com/office/drawing/2014/main" id="{73ED3985-1C23-514D-A0BA-8DF6115221EB}"/>
              </a:ext>
            </a:extLst>
          </p:cNvPr>
          <p:cNvSpPr/>
          <p:nvPr/>
        </p:nvSpPr>
        <p:spPr>
          <a:xfrm>
            <a:off x="7566505" y="2355335"/>
            <a:ext cx="1576388" cy="741468"/>
          </a:xfrm>
          <a:prstGeom prst="arc">
            <a:avLst>
              <a:gd name="adj1" fmla="val 11411678"/>
              <a:gd name="adj2" fmla="val 21269587"/>
            </a:avLst>
          </a:prstGeom>
          <a:ln>
            <a:solidFill>
              <a:srgbClr val="FF0000"/>
            </a:solidFill>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73" name="Arc 72">
            <a:extLst>
              <a:ext uri="{FF2B5EF4-FFF2-40B4-BE49-F238E27FC236}">
                <a16:creationId xmlns:a16="http://schemas.microsoft.com/office/drawing/2014/main" id="{3013801D-12AD-1E46-BEDD-83D1EFBEC82B}"/>
              </a:ext>
            </a:extLst>
          </p:cNvPr>
          <p:cNvSpPr/>
          <p:nvPr/>
        </p:nvSpPr>
        <p:spPr>
          <a:xfrm flipV="1">
            <a:off x="7556593" y="2603138"/>
            <a:ext cx="1576388" cy="741468"/>
          </a:xfrm>
          <a:prstGeom prst="arc">
            <a:avLst>
              <a:gd name="adj1" fmla="val 11411678"/>
              <a:gd name="adj2" fmla="val 21269587"/>
            </a:avLst>
          </a:prstGeom>
          <a:ln>
            <a:solidFill>
              <a:srgbClr val="FF0000"/>
            </a:solidFill>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74" name="Arc 73">
            <a:extLst>
              <a:ext uri="{FF2B5EF4-FFF2-40B4-BE49-F238E27FC236}">
                <a16:creationId xmlns:a16="http://schemas.microsoft.com/office/drawing/2014/main" id="{AFB73BAE-2704-FF45-B1B2-FBD19110DFD7}"/>
              </a:ext>
            </a:extLst>
          </p:cNvPr>
          <p:cNvSpPr/>
          <p:nvPr/>
        </p:nvSpPr>
        <p:spPr>
          <a:xfrm flipV="1">
            <a:off x="7556593" y="4429419"/>
            <a:ext cx="1576388" cy="741468"/>
          </a:xfrm>
          <a:prstGeom prst="arc">
            <a:avLst>
              <a:gd name="adj1" fmla="val 11411678"/>
              <a:gd name="adj2" fmla="val 21269587"/>
            </a:avLst>
          </a:prstGeom>
          <a:ln>
            <a:solidFill>
              <a:srgbClr val="FF0000"/>
            </a:solidFill>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75" name="Arc 74">
            <a:extLst>
              <a:ext uri="{FF2B5EF4-FFF2-40B4-BE49-F238E27FC236}">
                <a16:creationId xmlns:a16="http://schemas.microsoft.com/office/drawing/2014/main" id="{C9CA4C7B-FADF-7349-BC34-29AACB514859}"/>
              </a:ext>
            </a:extLst>
          </p:cNvPr>
          <p:cNvSpPr/>
          <p:nvPr/>
        </p:nvSpPr>
        <p:spPr>
          <a:xfrm flipV="1">
            <a:off x="3537773" y="3866601"/>
            <a:ext cx="6458492" cy="1556847"/>
          </a:xfrm>
          <a:prstGeom prst="arc">
            <a:avLst>
              <a:gd name="adj1" fmla="val 11127102"/>
              <a:gd name="adj2" fmla="val 21194272"/>
            </a:avLst>
          </a:prstGeom>
          <a:ln>
            <a:solidFill>
              <a:srgbClr val="FF0000"/>
            </a:solidFill>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CustomShape 1"/>
          <p:cNvSpPr/>
          <p:nvPr/>
        </p:nvSpPr>
        <p:spPr>
          <a:xfrm>
            <a:off x="2209023" y="305358"/>
            <a:ext cx="7772408" cy="914439"/>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endParaRPr sz="1633" dirty="0"/>
          </a:p>
        </p:txBody>
      </p:sp>
      <p:sp>
        <p:nvSpPr>
          <p:cNvPr id="206" name="CustomShape 2"/>
          <p:cNvSpPr/>
          <p:nvPr/>
        </p:nvSpPr>
        <p:spPr>
          <a:xfrm>
            <a:off x="1582616" y="1805355"/>
            <a:ext cx="8628184" cy="3481754"/>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90000"/>
              </a:lnSpc>
              <a:buFont typeface="StarSymbol"/>
              <a:buAutoNum type="arabicPeriod"/>
            </a:pPr>
            <a:endParaRPr sz="1633" dirty="0"/>
          </a:p>
        </p:txBody>
      </p:sp>
      <p:sp>
        <p:nvSpPr>
          <p:cNvPr id="2" name="Title 1">
            <a:extLst>
              <a:ext uri="{FF2B5EF4-FFF2-40B4-BE49-F238E27FC236}">
                <a16:creationId xmlns:a16="http://schemas.microsoft.com/office/drawing/2014/main" id="{89B6E143-6302-BD4C-90FE-B4F42C25A615}"/>
              </a:ext>
            </a:extLst>
          </p:cNvPr>
          <p:cNvSpPr>
            <a:spLocks noGrp="1"/>
          </p:cNvSpPr>
          <p:nvPr>
            <p:ph type="title"/>
          </p:nvPr>
        </p:nvSpPr>
        <p:spPr>
          <a:xfrm>
            <a:off x="867508" y="580975"/>
            <a:ext cx="10515600" cy="820208"/>
          </a:xfrm>
        </p:spPr>
        <p:txBody>
          <a:bodyPr/>
          <a:lstStyle/>
          <a:p>
            <a:r>
              <a:rPr lang="en-US" sz="3600" dirty="0">
                <a:solidFill>
                  <a:srgbClr val="000000"/>
                </a:solidFill>
              </a:rPr>
              <a:t>Why do an OSSE?</a:t>
            </a:r>
            <a:endParaRPr lang="en-US" sz="3600" dirty="0"/>
          </a:p>
        </p:txBody>
      </p:sp>
      <p:sp>
        <p:nvSpPr>
          <p:cNvPr id="3" name="Text Placeholder 2">
            <a:extLst>
              <a:ext uri="{FF2B5EF4-FFF2-40B4-BE49-F238E27FC236}">
                <a16:creationId xmlns:a16="http://schemas.microsoft.com/office/drawing/2014/main" id="{FF78C725-F453-9648-8071-4D5CDE03DBBC}"/>
              </a:ext>
            </a:extLst>
          </p:cNvPr>
          <p:cNvSpPr>
            <a:spLocks noGrp="1"/>
          </p:cNvSpPr>
          <p:nvPr>
            <p:ph type="body" sz="quarter" idx="13"/>
          </p:nvPr>
        </p:nvSpPr>
        <p:spPr>
          <a:xfrm>
            <a:off x="1125415" y="1401183"/>
            <a:ext cx="9859108" cy="4697412"/>
          </a:xfrm>
        </p:spPr>
        <p:txBody>
          <a:bodyPr/>
          <a:lstStyle/>
          <a:p>
            <a:pPr marL="457200" indent="-457200" algn="l">
              <a:buFont typeface="Arial" panose="020B0604020202020204" pitchFamily="34" charset="0"/>
              <a:buChar char="•"/>
            </a:pPr>
            <a:r>
              <a:rPr lang="en-US" sz="2800" dirty="0">
                <a:solidFill>
                  <a:srgbClr val="000000"/>
                </a:solidFill>
              </a:rPr>
              <a:t>You want to find out if a new observing system will add value to NWP analyses and forecasts</a:t>
            </a:r>
            <a:endParaRPr lang="en-US" sz="2800" dirty="0"/>
          </a:p>
          <a:p>
            <a:pPr marL="457200" indent="-457200" algn="l">
              <a:buFont typeface="Arial" panose="020B0604020202020204" pitchFamily="34" charset="0"/>
              <a:buChar char="•"/>
            </a:pPr>
            <a:r>
              <a:rPr lang="en-US" sz="2800" dirty="0">
                <a:solidFill>
                  <a:srgbClr val="000000"/>
                </a:solidFill>
              </a:rPr>
              <a:t>You want to make design decisions for a new observing system</a:t>
            </a:r>
          </a:p>
          <a:p>
            <a:pPr lvl="2" algn="l">
              <a:buSzPct val="75000"/>
              <a:buFont typeface="Wingdings" pitchFamily="2" charset="2"/>
              <a:buChar char="Ø"/>
            </a:pPr>
            <a:r>
              <a:rPr lang="en-US" sz="2400" dirty="0">
                <a:solidFill>
                  <a:srgbClr val="000000"/>
                </a:solidFill>
              </a:rPr>
              <a:t>Sampling studies to determine requirements for observing strategies</a:t>
            </a:r>
          </a:p>
          <a:p>
            <a:pPr lvl="2" algn="l">
              <a:buSzPct val="75000"/>
              <a:buFont typeface="Wingdings" pitchFamily="2" charset="2"/>
              <a:buChar char="Ø"/>
            </a:pPr>
            <a:r>
              <a:rPr lang="en-US" sz="2400" dirty="0">
                <a:solidFill>
                  <a:srgbClr val="000000"/>
                </a:solidFill>
              </a:rPr>
              <a:t>Test different scenarios or designs</a:t>
            </a:r>
            <a:endParaRPr lang="en-US" sz="2400" dirty="0"/>
          </a:p>
          <a:p>
            <a:pPr marL="457200" indent="-457200" algn="l">
              <a:buFont typeface="Arial" panose="020B0604020202020204" pitchFamily="34" charset="0"/>
              <a:buChar char="•"/>
            </a:pPr>
            <a:r>
              <a:rPr lang="en-US" sz="2800" dirty="0">
                <a:solidFill>
                  <a:srgbClr val="000000"/>
                </a:solidFill>
              </a:rPr>
              <a:t>You want to investigate the behavior of data assimilation systems in an environment where the truth is known  </a:t>
            </a:r>
          </a:p>
          <a:p>
            <a:pPr lvl="2" algn="l">
              <a:buSzPct val="75000"/>
              <a:buFont typeface="Wingdings" pitchFamily="2" charset="2"/>
              <a:buChar char="Ø"/>
            </a:pPr>
            <a:r>
              <a:rPr lang="en-US" sz="2400" dirty="0">
                <a:solidFill>
                  <a:srgbClr val="000000"/>
                </a:solidFill>
              </a:rPr>
              <a:t>Useful for development and implementation of new data assimilation algorithms</a:t>
            </a:r>
            <a:endParaRPr lang="en-US" sz="2400" dirty="0"/>
          </a:p>
          <a:p>
            <a:pPr algn="l"/>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CustomShape 1"/>
          <p:cNvSpPr/>
          <p:nvPr/>
        </p:nvSpPr>
        <p:spPr>
          <a:xfrm>
            <a:off x="2209023" y="0"/>
            <a:ext cx="7772408" cy="914439"/>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en-US" sz="3600" b="1" dirty="0">
                <a:solidFill>
                  <a:srgbClr val="000000"/>
                </a:solidFill>
                <a:latin typeface="Arial"/>
              </a:rPr>
              <a:t>Nature Runs</a:t>
            </a:r>
            <a:endParaRPr sz="3600" b="1" dirty="0"/>
          </a:p>
        </p:txBody>
      </p:sp>
      <p:sp>
        <p:nvSpPr>
          <p:cNvPr id="214" name="CustomShape 2"/>
          <p:cNvSpPr/>
          <p:nvPr/>
        </p:nvSpPr>
        <p:spPr>
          <a:xfrm>
            <a:off x="2209023" y="1409870"/>
            <a:ext cx="7772408" cy="5295583"/>
          </a:xfrm>
          <a:prstGeom prst="rect">
            <a:avLst/>
          </a:prstGeom>
          <a:noFill/>
          <a:ln>
            <a:noFill/>
          </a:ln>
        </p:spPr>
        <p:style>
          <a:lnRef idx="0">
            <a:scrgbClr r="0" g="0" b="0"/>
          </a:lnRef>
          <a:fillRef idx="0">
            <a:scrgbClr r="0" g="0" b="0"/>
          </a:fillRef>
          <a:effectRef idx="0">
            <a:scrgbClr r="0" g="0" b="0"/>
          </a:effectRef>
          <a:fontRef idx="minor"/>
        </p:style>
      </p:sp>
      <p:sp>
        <p:nvSpPr>
          <p:cNvPr id="215" name="CustomShape 3"/>
          <p:cNvSpPr/>
          <p:nvPr/>
        </p:nvSpPr>
        <p:spPr>
          <a:xfrm>
            <a:off x="2209023" y="1409870"/>
            <a:ext cx="7772408" cy="5295583"/>
          </a:xfrm>
          <a:prstGeom prst="rect">
            <a:avLst/>
          </a:prstGeom>
          <a:noFill/>
          <a:ln>
            <a:noFill/>
          </a:ln>
        </p:spPr>
        <p:style>
          <a:lnRef idx="0">
            <a:scrgbClr r="0" g="0" b="0"/>
          </a:lnRef>
          <a:fillRef idx="0">
            <a:scrgbClr r="0" g="0" b="0"/>
          </a:fillRef>
          <a:effectRef idx="0">
            <a:scrgbClr r="0" g="0" b="0"/>
          </a:effectRef>
          <a:fontRef idx="minor"/>
        </p:style>
      </p:sp>
      <p:pic>
        <p:nvPicPr>
          <p:cNvPr id="3" name="Picture 2" descr="A picture containing food, blue, egg, orange&#10;&#10;Description automatically generated">
            <a:extLst>
              <a:ext uri="{FF2B5EF4-FFF2-40B4-BE49-F238E27FC236}">
                <a16:creationId xmlns:a16="http://schemas.microsoft.com/office/drawing/2014/main" id="{B640A90A-3186-C744-B3FE-38175150F23D}"/>
              </a:ext>
            </a:extLst>
          </p:cNvPr>
          <p:cNvPicPr>
            <a:picLocks noChangeAspect="1"/>
          </p:cNvPicPr>
          <p:nvPr/>
        </p:nvPicPr>
        <p:blipFill>
          <a:blip r:embed="rId3"/>
          <a:stretch>
            <a:fillRect/>
          </a:stretch>
        </p:blipFill>
        <p:spPr>
          <a:xfrm>
            <a:off x="1164147" y="963460"/>
            <a:ext cx="9862159" cy="4931080"/>
          </a:xfrm>
          <a:prstGeom prst="rect">
            <a:avLst/>
          </a:prstGeom>
        </p:spPr>
      </p:pic>
      <p:sp>
        <p:nvSpPr>
          <p:cNvPr id="4" name="TextBox 3">
            <a:extLst>
              <a:ext uri="{FF2B5EF4-FFF2-40B4-BE49-F238E27FC236}">
                <a16:creationId xmlns:a16="http://schemas.microsoft.com/office/drawing/2014/main" id="{21A86849-690D-4C44-B764-5A2D5B0AF083}"/>
              </a:ext>
            </a:extLst>
          </p:cNvPr>
          <p:cNvSpPr txBox="1"/>
          <p:nvPr/>
        </p:nvSpPr>
        <p:spPr>
          <a:xfrm>
            <a:off x="100208" y="5894540"/>
            <a:ext cx="5123145" cy="369332"/>
          </a:xfrm>
          <a:prstGeom prst="rect">
            <a:avLst/>
          </a:prstGeom>
          <a:noFill/>
        </p:spPr>
        <p:txBody>
          <a:bodyPr wrap="square" rtlCol="0">
            <a:spAutoFit/>
          </a:bodyPr>
          <a:lstStyle/>
          <a:p>
            <a:pPr algn="l"/>
            <a:r>
              <a:rPr lang="en-US" dirty="0">
                <a:solidFill>
                  <a:srgbClr val="000000"/>
                </a:solidFill>
              </a:rPr>
              <a:t>G5NR snapshot of EPV, March ‘2006’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CustomShape 1"/>
          <p:cNvSpPr/>
          <p:nvPr/>
        </p:nvSpPr>
        <p:spPr>
          <a:xfrm>
            <a:off x="663532" y="1495755"/>
            <a:ext cx="3098184" cy="1392915"/>
          </a:xfrm>
          <a:prstGeom prst="rect">
            <a:avLst/>
          </a:prstGeom>
          <a:noFill/>
          <a:ln>
            <a:noFill/>
          </a:ln>
        </p:spPr>
        <p:style>
          <a:lnRef idx="0">
            <a:scrgbClr r="0" g="0" b="0"/>
          </a:lnRef>
          <a:fillRef idx="0">
            <a:scrgbClr r="0" g="0" b="0"/>
          </a:fillRef>
          <a:effectRef idx="0">
            <a:scrgbClr r="0" g="0" b="0"/>
          </a:effectRef>
          <a:fontRef idx="minor"/>
        </p:style>
        <p:txBody>
          <a:bodyPr wrap="none" lIns="81646" tIns="42456" rIns="81646" bIns="42456"/>
          <a:lstStyle/>
          <a:p>
            <a:pPr algn="r">
              <a:lnSpc>
                <a:spcPct val="100000"/>
              </a:lnSpc>
            </a:pPr>
            <a:r>
              <a:rPr lang="en-US" sz="2177" dirty="0">
                <a:solidFill>
                  <a:schemeClr val="bg2">
                    <a:lumMod val="10000"/>
                  </a:schemeClr>
                </a:solidFill>
                <a:latin typeface="Times New Roman"/>
              </a:rPr>
              <a:t>Example of  METEOSAT </a:t>
            </a:r>
          </a:p>
          <a:p>
            <a:pPr algn="r">
              <a:lnSpc>
                <a:spcPct val="100000"/>
              </a:lnSpc>
            </a:pPr>
            <a:r>
              <a:rPr lang="en-US" sz="2177" dirty="0">
                <a:solidFill>
                  <a:schemeClr val="bg2">
                    <a:lumMod val="10000"/>
                  </a:schemeClr>
                </a:solidFill>
                <a:latin typeface="Times New Roman"/>
              </a:rPr>
              <a:t>AMV observations at </a:t>
            </a:r>
          </a:p>
          <a:p>
            <a:pPr algn="r">
              <a:lnSpc>
                <a:spcPct val="100000"/>
              </a:lnSpc>
            </a:pPr>
            <a:r>
              <a:rPr lang="en-US" sz="2177" dirty="0">
                <a:solidFill>
                  <a:schemeClr val="bg2">
                    <a:lumMod val="10000"/>
                  </a:schemeClr>
                </a:solidFill>
                <a:latin typeface="Times New Roman"/>
              </a:rPr>
              <a:t>0000 UTC 10 July</a:t>
            </a:r>
            <a:endParaRPr sz="1633" dirty="0">
              <a:solidFill>
                <a:schemeClr val="bg2">
                  <a:lumMod val="10000"/>
                </a:schemeClr>
              </a:solidFill>
            </a:endParaRPr>
          </a:p>
        </p:txBody>
      </p:sp>
      <p:sp>
        <p:nvSpPr>
          <p:cNvPr id="225" name="CustomShape 2"/>
          <p:cNvSpPr/>
          <p:nvPr/>
        </p:nvSpPr>
        <p:spPr>
          <a:xfrm>
            <a:off x="9393808" y="2011285"/>
            <a:ext cx="585568" cy="361857"/>
          </a:xfrm>
          <a:prstGeom prst="rect">
            <a:avLst/>
          </a:prstGeom>
          <a:noFill/>
          <a:ln>
            <a:noFill/>
          </a:ln>
        </p:spPr>
        <p:style>
          <a:lnRef idx="0">
            <a:scrgbClr r="0" g="0" b="0"/>
          </a:lnRef>
          <a:fillRef idx="0">
            <a:scrgbClr r="0" g="0" b="0"/>
          </a:fillRef>
          <a:effectRef idx="0">
            <a:scrgbClr r="0" g="0" b="0"/>
          </a:effectRef>
          <a:fontRef idx="minor"/>
        </p:style>
        <p:txBody>
          <a:bodyPr wrap="none" lIns="81646" tIns="42456" rIns="81646" bIns="42456"/>
          <a:lstStyle/>
          <a:p>
            <a:pPr>
              <a:lnSpc>
                <a:spcPct val="100000"/>
              </a:lnSpc>
            </a:pPr>
            <a:r>
              <a:rPr lang="en-US" sz="2000" dirty="0">
                <a:solidFill>
                  <a:srgbClr val="0000FF"/>
                </a:solidFill>
                <a:latin typeface="Times New Roman"/>
              </a:rPr>
              <a:t>Real</a:t>
            </a:r>
            <a:endParaRPr sz="2000" dirty="0"/>
          </a:p>
        </p:txBody>
      </p:sp>
      <p:sp>
        <p:nvSpPr>
          <p:cNvPr id="226" name="CustomShape 3"/>
          <p:cNvSpPr/>
          <p:nvPr/>
        </p:nvSpPr>
        <p:spPr>
          <a:xfrm>
            <a:off x="9393808" y="4617081"/>
            <a:ext cx="1099940" cy="361857"/>
          </a:xfrm>
          <a:prstGeom prst="rect">
            <a:avLst/>
          </a:prstGeom>
          <a:noFill/>
          <a:ln>
            <a:noFill/>
          </a:ln>
        </p:spPr>
        <p:style>
          <a:lnRef idx="0">
            <a:scrgbClr r="0" g="0" b="0"/>
          </a:lnRef>
          <a:fillRef idx="0">
            <a:scrgbClr r="0" g="0" b="0"/>
          </a:fillRef>
          <a:effectRef idx="0">
            <a:scrgbClr r="0" g="0" b="0"/>
          </a:effectRef>
          <a:fontRef idx="minor"/>
        </p:style>
        <p:txBody>
          <a:bodyPr wrap="none" lIns="81646" tIns="42456" rIns="81646" bIns="42456"/>
          <a:lstStyle/>
          <a:p>
            <a:pPr>
              <a:lnSpc>
                <a:spcPct val="100000"/>
              </a:lnSpc>
            </a:pPr>
            <a:r>
              <a:rPr lang="en-US" sz="2000" dirty="0">
                <a:solidFill>
                  <a:srgbClr val="0000FF"/>
                </a:solidFill>
                <a:latin typeface="Times New Roman"/>
              </a:rPr>
              <a:t>Simulated</a:t>
            </a:r>
            <a:endParaRPr sz="2000" dirty="0"/>
          </a:p>
        </p:txBody>
      </p:sp>
      <p:sp>
        <p:nvSpPr>
          <p:cNvPr id="227" name="CustomShape 4"/>
          <p:cNvSpPr/>
          <p:nvPr/>
        </p:nvSpPr>
        <p:spPr>
          <a:xfrm>
            <a:off x="3597338" y="83607"/>
            <a:ext cx="5475532" cy="580342"/>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en-US" sz="3600" b="1" dirty="0">
                <a:solidFill>
                  <a:srgbClr val="000000"/>
                </a:solidFill>
                <a:latin typeface="Arial"/>
              </a:rPr>
              <a:t>Synthetic Observations</a:t>
            </a:r>
            <a:endParaRPr sz="3600" b="1" dirty="0"/>
          </a:p>
        </p:txBody>
      </p:sp>
      <p:pic>
        <p:nvPicPr>
          <p:cNvPr id="228" name="Picture 227"/>
          <p:cNvPicPr/>
          <p:nvPr/>
        </p:nvPicPr>
        <p:blipFill>
          <a:blip r:embed="rId3"/>
          <a:stretch/>
        </p:blipFill>
        <p:spPr>
          <a:xfrm>
            <a:off x="3861484" y="744289"/>
            <a:ext cx="5520601" cy="5533011"/>
          </a:xfrm>
          <a:prstGeom prst="rect">
            <a:avLst/>
          </a:prstGeom>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 name="Picture 239"/>
          <p:cNvPicPr/>
          <p:nvPr/>
        </p:nvPicPr>
        <p:blipFill>
          <a:blip r:embed="rId3"/>
          <a:stretch/>
        </p:blipFill>
        <p:spPr>
          <a:xfrm>
            <a:off x="1855331" y="713916"/>
            <a:ext cx="7950397" cy="5537583"/>
          </a:xfrm>
          <a:prstGeom prst="rect">
            <a:avLst/>
          </a:prstGeom>
          <a:ln>
            <a:noFill/>
          </a:ln>
        </p:spPr>
      </p:pic>
      <p:sp>
        <p:nvSpPr>
          <p:cNvPr id="241" name="CustomShape 1"/>
          <p:cNvSpPr/>
          <p:nvPr/>
        </p:nvSpPr>
        <p:spPr>
          <a:xfrm>
            <a:off x="5057400" y="1550987"/>
            <a:ext cx="7772408" cy="5295583"/>
          </a:xfrm>
          <a:prstGeom prst="rect">
            <a:avLst/>
          </a:prstGeom>
          <a:noFill/>
          <a:ln>
            <a:noFill/>
          </a:ln>
        </p:spPr>
        <p:style>
          <a:lnRef idx="0">
            <a:scrgbClr r="0" g="0" b="0"/>
          </a:lnRef>
          <a:fillRef idx="0">
            <a:scrgbClr r="0" g="0" b="0"/>
          </a:fillRef>
          <a:effectRef idx="0">
            <a:scrgbClr r="0" g="0" b="0"/>
          </a:effectRef>
          <a:fontRef idx="minor"/>
        </p:style>
      </p:sp>
      <p:sp>
        <p:nvSpPr>
          <p:cNvPr id="242" name="CustomShape 2"/>
          <p:cNvSpPr/>
          <p:nvPr/>
        </p:nvSpPr>
        <p:spPr>
          <a:xfrm>
            <a:off x="1638805" y="11431"/>
            <a:ext cx="8875613" cy="914439"/>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en-US" sz="3600" b="1" dirty="0">
                <a:solidFill>
                  <a:srgbClr val="000000"/>
                </a:solidFill>
                <a:latin typeface="Arial"/>
              </a:rPr>
              <a:t>Why believe OSSE results?</a:t>
            </a:r>
            <a:endParaRPr sz="36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CustomShape 1"/>
          <p:cNvSpPr/>
          <p:nvPr/>
        </p:nvSpPr>
        <p:spPr>
          <a:xfrm>
            <a:off x="1435412" y="330287"/>
            <a:ext cx="8875613" cy="914439"/>
          </a:xfrm>
          <a:prstGeom prst="rect">
            <a:avLst/>
          </a:prstGeom>
          <a:noFill/>
          <a:ln>
            <a:noFill/>
          </a:ln>
        </p:spPr>
        <p:style>
          <a:lnRef idx="0">
            <a:scrgbClr r="0" g="0" b="0"/>
          </a:lnRef>
          <a:fillRef idx="0">
            <a:scrgbClr r="0" g="0" b="0"/>
          </a:fillRef>
          <a:effectRef idx="0">
            <a:scrgbClr r="0" g="0" b="0"/>
          </a:effectRef>
          <a:fontRef idx="minor"/>
        </p:style>
        <p:txBody>
          <a:bodyPr anchor="ctr"/>
          <a:lstStyle/>
          <a:p>
            <a:pPr algn="ctr">
              <a:lnSpc>
                <a:spcPct val="100000"/>
              </a:lnSpc>
            </a:pPr>
            <a:r>
              <a:rPr lang="en-US" sz="3600" b="1" dirty="0">
                <a:solidFill>
                  <a:srgbClr val="000000"/>
                </a:solidFill>
                <a:latin typeface="Arial"/>
              </a:rPr>
              <a:t>Arctic OSSEs - Challenges</a:t>
            </a:r>
            <a:endParaRPr sz="3600" b="1" dirty="0"/>
          </a:p>
        </p:txBody>
      </p:sp>
      <p:sp>
        <p:nvSpPr>
          <p:cNvPr id="239" name="CustomShape 2"/>
          <p:cNvSpPr/>
          <p:nvPr/>
        </p:nvSpPr>
        <p:spPr>
          <a:xfrm>
            <a:off x="1172309" y="1530101"/>
            <a:ext cx="9138716" cy="4681929"/>
          </a:xfrm>
          <a:prstGeom prst="rect">
            <a:avLst/>
          </a:prstGeom>
          <a:noFill/>
          <a:ln>
            <a:noFill/>
          </a:ln>
        </p:spPr>
        <p:style>
          <a:lnRef idx="0">
            <a:scrgbClr r="0" g="0" b="0"/>
          </a:lnRef>
          <a:fillRef idx="0">
            <a:scrgbClr r="0" g="0" b="0"/>
          </a:fillRef>
          <a:effectRef idx="0">
            <a:scrgbClr r="0" g="0" b="0"/>
          </a:effectRef>
          <a:fontRef idx="minor"/>
        </p:style>
        <p:txBody>
          <a:bodyPr/>
          <a:lstStyle/>
          <a:p>
            <a:pPr marL="457200" indent="-457200">
              <a:lnSpc>
                <a:spcPct val="90000"/>
              </a:lnSpc>
              <a:buSzPct val="45000"/>
              <a:buFont typeface="Courier New" panose="02070309020205020404" pitchFamily="49" charset="0"/>
              <a:buChar char="o"/>
            </a:pPr>
            <a:endParaRPr sz="1633" dirty="0"/>
          </a:p>
        </p:txBody>
      </p:sp>
      <p:sp>
        <p:nvSpPr>
          <p:cNvPr id="4" name="CustomShape 2">
            <a:extLst>
              <a:ext uri="{FF2B5EF4-FFF2-40B4-BE49-F238E27FC236}">
                <a16:creationId xmlns:a16="http://schemas.microsoft.com/office/drawing/2014/main" id="{0039E244-8F58-0C46-9C6E-129867D66ACF}"/>
              </a:ext>
            </a:extLst>
          </p:cNvPr>
          <p:cNvSpPr/>
          <p:nvPr/>
        </p:nvSpPr>
        <p:spPr>
          <a:xfrm>
            <a:off x="1172308" y="1380835"/>
            <a:ext cx="9847383" cy="4845647"/>
          </a:xfrm>
          <a:prstGeom prst="rect">
            <a:avLst/>
          </a:prstGeom>
          <a:noFill/>
          <a:ln>
            <a:noFill/>
          </a:ln>
        </p:spPr>
        <p:style>
          <a:lnRef idx="0">
            <a:scrgbClr r="0" g="0" b="0"/>
          </a:lnRef>
          <a:fillRef idx="0">
            <a:scrgbClr r="0" g="0" b="0"/>
          </a:fillRef>
          <a:effectRef idx="0">
            <a:scrgbClr r="0" g="0" b="0"/>
          </a:effectRef>
          <a:fontRef idx="minor"/>
        </p:style>
        <p:txBody>
          <a:bodyPr/>
          <a:lstStyle/>
          <a:p>
            <a:pPr marL="457200" indent="-457200">
              <a:lnSpc>
                <a:spcPct val="90000"/>
              </a:lnSpc>
              <a:buSzPct val="100000"/>
              <a:buFont typeface="Arial" panose="020B0604020202020204" pitchFamily="34" charset="0"/>
              <a:buChar char="•"/>
            </a:pPr>
            <a:r>
              <a:rPr lang="en-US" sz="2800" dirty="0">
                <a:solidFill>
                  <a:srgbClr val="000000"/>
                </a:solidFill>
                <a:latin typeface="Arial"/>
              </a:rPr>
              <a:t>Nature Run should have realistic arctic processes</a:t>
            </a:r>
          </a:p>
          <a:p>
            <a:pPr marL="914400" lvl="1" indent="-457200">
              <a:lnSpc>
                <a:spcPct val="90000"/>
              </a:lnSpc>
              <a:buSzPct val="100000"/>
              <a:buFont typeface="Arial" panose="020B0604020202020204" pitchFamily="34" charset="0"/>
              <a:buChar char="•"/>
            </a:pPr>
            <a:r>
              <a:rPr lang="en-US" sz="2400" dirty="0">
                <a:solidFill>
                  <a:srgbClr val="000000"/>
                </a:solidFill>
                <a:latin typeface="Arial"/>
              </a:rPr>
              <a:t>Interactive Sea Ice</a:t>
            </a:r>
          </a:p>
          <a:p>
            <a:pPr marL="914400" lvl="1" indent="-457200">
              <a:lnSpc>
                <a:spcPct val="90000"/>
              </a:lnSpc>
              <a:buSzPct val="100000"/>
              <a:buFont typeface="Arial" panose="020B0604020202020204" pitchFamily="34" charset="0"/>
              <a:buChar char="•"/>
            </a:pPr>
            <a:r>
              <a:rPr lang="en-US" sz="2400" dirty="0">
                <a:solidFill>
                  <a:srgbClr val="000000"/>
                </a:solidFill>
                <a:latin typeface="Arial"/>
              </a:rPr>
              <a:t>Coupled ocean?</a:t>
            </a:r>
          </a:p>
          <a:p>
            <a:pPr marL="914400" lvl="1" indent="-457200">
              <a:lnSpc>
                <a:spcPct val="90000"/>
              </a:lnSpc>
              <a:buSzPct val="100000"/>
              <a:buFont typeface="Arial" panose="020B0604020202020204" pitchFamily="34" charset="0"/>
              <a:buChar char="•"/>
            </a:pPr>
            <a:r>
              <a:rPr lang="en-US" sz="2400" dirty="0">
                <a:solidFill>
                  <a:srgbClr val="000000"/>
                </a:solidFill>
                <a:latin typeface="Arial"/>
              </a:rPr>
              <a:t>Arctic clouds </a:t>
            </a:r>
          </a:p>
          <a:p>
            <a:pPr marL="914400" lvl="1" indent="-457200">
              <a:lnSpc>
                <a:spcPct val="90000"/>
              </a:lnSpc>
              <a:buSzPct val="100000"/>
              <a:buFont typeface="Arial" panose="020B0604020202020204" pitchFamily="34" charset="0"/>
              <a:buChar char="•"/>
            </a:pPr>
            <a:r>
              <a:rPr lang="en-US" sz="2400" dirty="0">
                <a:solidFill>
                  <a:srgbClr val="000000"/>
                </a:solidFill>
                <a:latin typeface="Arial"/>
              </a:rPr>
              <a:t>Boundary layer dynamics – ex. correct representation of inversions</a:t>
            </a:r>
          </a:p>
          <a:p>
            <a:pPr marL="914400" lvl="1" indent="-457200">
              <a:lnSpc>
                <a:spcPct val="90000"/>
              </a:lnSpc>
              <a:buSzPct val="100000"/>
              <a:buFont typeface="Arial" panose="020B0604020202020204" pitchFamily="34" charset="0"/>
              <a:buChar char="•"/>
            </a:pPr>
            <a:r>
              <a:rPr lang="en-US" sz="2400" dirty="0">
                <a:solidFill>
                  <a:srgbClr val="000000"/>
                </a:solidFill>
                <a:latin typeface="Arial"/>
              </a:rPr>
              <a:t>Snow and surface characteristics, including melt</a:t>
            </a:r>
          </a:p>
          <a:p>
            <a:pPr marL="457200" indent="-457200">
              <a:lnSpc>
                <a:spcPct val="90000"/>
              </a:lnSpc>
              <a:buSzPct val="100000"/>
              <a:buFont typeface="Arial" panose="020B0604020202020204" pitchFamily="34" charset="0"/>
              <a:buChar char="•"/>
            </a:pPr>
            <a:r>
              <a:rPr lang="en-US" sz="2800" dirty="0">
                <a:solidFill>
                  <a:srgbClr val="000000"/>
                </a:solidFill>
                <a:latin typeface="Arial"/>
              </a:rPr>
              <a:t>Simulated observations</a:t>
            </a:r>
          </a:p>
          <a:p>
            <a:pPr marL="914400" lvl="1" indent="-457200">
              <a:lnSpc>
                <a:spcPct val="90000"/>
              </a:lnSpc>
              <a:buSzPct val="100000"/>
              <a:buFont typeface="Arial" panose="020B0604020202020204" pitchFamily="34" charset="0"/>
              <a:buChar char="•"/>
            </a:pPr>
            <a:r>
              <a:rPr lang="en-US" sz="2400" dirty="0">
                <a:solidFill>
                  <a:srgbClr val="000000"/>
                </a:solidFill>
                <a:latin typeface="Arial"/>
              </a:rPr>
              <a:t>Surface </a:t>
            </a:r>
            <a:r>
              <a:rPr lang="en-US" sz="2400" dirty="0" err="1">
                <a:solidFill>
                  <a:srgbClr val="000000"/>
                </a:solidFill>
                <a:latin typeface="Arial"/>
              </a:rPr>
              <a:t>emissivities</a:t>
            </a:r>
            <a:r>
              <a:rPr lang="en-US" sz="2400" dirty="0">
                <a:solidFill>
                  <a:srgbClr val="000000"/>
                </a:solidFill>
                <a:latin typeface="Arial"/>
              </a:rPr>
              <a:t> over ice and snow</a:t>
            </a:r>
          </a:p>
          <a:p>
            <a:pPr marL="914400" lvl="1" indent="-457200">
              <a:lnSpc>
                <a:spcPct val="90000"/>
              </a:lnSpc>
              <a:buSzPct val="100000"/>
              <a:buFont typeface="Arial" panose="020B0604020202020204" pitchFamily="34" charset="0"/>
              <a:buChar char="•"/>
            </a:pPr>
            <a:r>
              <a:rPr lang="en-US" sz="2400" dirty="0">
                <a:solidFill>
                  <a:srgbClr val="000000"/>
                </a:solidFill>
                <a:latin typeface="Arial"/>
              </a:rPr>
              <a:t>Orography (Antarctica and Greenland)</a:t>
            </a:r>
          </a:p>
          <a:p>
            <a:pPr marL="457200" indent="-457200">
              <a:lnSpc>
                <a:spcPct val="90000"/>
              </a:lnSpc>
              <a:buSzPct val="100000"/>
              <a:buFont typeface="Arial" panose="020B0604020202020204" pitchFamily="34" charset="0"/>
              <a:buChar char="•"/>
            </a:pPr>
            <a:r>
              <a:rPr lang="en-US" sz="2400" dirty="0">
                <a:solidFill>
                  <a:srgbClr val="000000"/>
                </a:solidFill>
                <a:latin typeface="Arial"/>
              </a:rPr>
              <a:t>Data assimilation handling of arctic observations may need development</a:t>
            </a:r>
          </a:p>
          <a:p>
            <a:pPr marL="457200" indent="-457200">
              <a:lnSpc>
                <a:spcPct val="90000"/>
              </a:lnSpc>
              <a:buSzPct val="100000"/>
              <a:buFont typeface="Arial" panose="020B0604020202020204" pitchFamily="34" charset="0"/>
              <a:buChar char="•"/>
            </a:pPr>
            <a:r>
              <a:rPr lang="en-US" sz="2400" dirty="0">
                <a:solidFill>
                  <a:srgbClr val="000000"/>
                </a:solidFill>
                <a:latin typeface="Arial"/>
              </a:rPr>
              <a:t>Experiment forecast model needs to be sufficiently different from NR model, especially physics parametrizations</a:t>
            </a:r>
          </a:p>
          <a:p>
            <a:pPr marL="914400" lvl="1" indent="-457200">
              <a:lnSpc>
                <a:spcPct val="90000"/>
              </a:lnSpc>
              <a:buSzPct val="100000"/>
              <a:buFont typeface="Arial" panose="020B0604020202020204" pitchFamily="34" charset="0"/>
              <a:buChar char="•"/>
            </a:pPr>
            <a:endParaRPr lang="en-US" sz="1633" dirty="0">
              <a:solidFill>
                <a:srgbClr val="000000"/>
              </a:solidFill>
              <a:latin typeface="Arial"/>
            </a:endParaRPr>
          </a:p>
        </p:txBody>
      </p:sp>
    </p:spTree>
    <p:extLst>
      <p:ext uri="{BB962C8B-B14F-4D97-AF65-F5344CB8AC3E}">
        <p14:creationId xmlns:p14="http://schemas.microsoft.com/office/powerpoint/2010/main" val="4208716132"/>
      </p:ext>
    </p:extLst>
  </p:cSld>
  <p:clrMapOvr>
    <a:masterClrMapping/>
  </p:clrMapOvr>
</p:sld>
</file>

<file path=ppt/theme/theme1.xml><?xml version="1.0" encoding="utf-8"?>
<a:theme xmlns:a="http://schemas.openxmlformats.org/drawingml/2006/main" name="Office Theme">
  <a:themeElements>
    <a:clrScheme name="Custom 1">
      <a:dk1>
        <a:srgbClr val="FFFFFF"/>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solidFill>
              <a:srgbClr val="000000"/>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14482</TotalTime>
  <Words>1258</Words>
  <Application>Microsoft Macintosh PowerPoint</Application>
  <PresentationFormat>Widescreen</PresentationFormat>
  <Paragraphs>102</Paragraphs>
  <Slides>9</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Courier New</vt:lpstr>
      <vt:lpstr>StarSymbol</vt:lpstr>
      <vt:lpstr>Times New Roman</vt:lpstr>
      <vt:lpstr>Wingdings</vt:lpstr>
      <vt:lpstr>Office Theme</vt:lpstr>
      <vt:lpstr>Developing Arctic OSSEs</vt:lpstr>
      <vt:lpstr>PowerPoint Presentation</vt:lpstr>
      <vt:lpstr>PowerPoint Presentation</vt:lpstr>
      <vt:lpstr>PowerPoint Presentation</vt:lpstr>
      <vt:lpstr>Why do an OSSE?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Sterling Spangler</dc:creator>
  <cp:lastModifiedBy>Prive, Nikki C. (GSFC-610.1)[MORGAN STATE UNIV.]</cp:lastModifiedBy>
  <cp:revision>82</cp:revision>
  <dcterms:created xsi:type="dcterms:W3CDTF">2017-09-25T14:06:05Z</dcterms:created>
  <dcterms:modified xsi:type="dcterms:W3CDTF">2021-08-05T12:35:34Z</dcterms:modified>
</cp:coreProperties>
</file>