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Lst>
  <p:sldIdLst>
    <p:sldId id="256" r:id="rId2"/>
  </p:sldIdLst>
  <p:sldSz cx="20104100" cy="15322550"/>
  <p:notesSz cx="20104100" cy="153225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ng, Lucy Z. (ARC-AFS)[SimLabs III Contract Management &amp; Technical Services]" initials="TLZ(ICM&amp;TS" lastIdx="9" clrIdx="0">
    <p:extLst>
      <p:ext uri="{19B8F6BF-5375-455C-9EA6-DF929625EA0E}">
        <p15:presenceInfo xmlns:p15="http://schemas.microsoft.com/office/powerpoint/2012/main" userId="S::lztang@ndc.nasa.gov::cacdab63-044a-4e45-99d4-e06c16cd72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DBCE42-612D-46CC-88F8-AAE1A735E75A}" v="1630" dt="2021-08-05T22:12:15.169"/>
    <p1510:client id="{DDF268A6-54C0-46C2-A280-7F3D06A7E114}" v="12" dt="2021-08-06T17:10:53.256"/>
    <p1510:client id="{EA7B1801-8BFE-4593-BBEE-FE34690459DE}" v="7" dt="2021-08-09T17:23:30.20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9" d="100"/>
          <a:sy n="49" d="100"/>
        </p:scale>
        <p:origin x="1698" y="54"/>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42567-82FF-4C15-B90E-88E144A807AA}"/>
              </a:ext>
            </a:extLst>
          </p:cNvPr>
          <p:cNvSpPr>
            <a:spLocks noGrp="1"/>
          </p:cNvSpPr>
          <p:nvPr>
            <p:ph type="ctrTitle"/>
          </p:nvPr>
        </p:nvSpPr>
        <p:spPr>
          <a:xfrm>
            <a:off x="2513013" y="2507650"/>
            <a:ext cx="15078075" cy="5334517"/>
          </a:xfrm>
        </p:spPr>
        <p:txBody>
          <a:bodyPr anchor="b"/>
          <a:lstStyle>
            <a:lvl1pPr algn="ctr">
              <a:defRPr sz="9894"/>
            </a:lvl1pPr>
          </a:lstStyle>
          <a:p>
            <a:r>
              <a:rPr lang="en-US"/>
              <a:t>Click to edit Master title style</a:t>
            </a:r>
          </a:p>
        </p:txBody>
      </p:sp>
      <p:sp>
        <p:nvSpPr>
          <p:cNvPr id="3" name="Subtitle 2">
            <a:extLst>
              <a:ext uri="{FF2B5EF4-FFF2-40B4-BE49-F238E27FC236}">
                <a16:creationId xmlns:a16="http://schemas.microsoft.com/office/drawing/2014/main" id="{89552EF6-C0B6-4F4C-BB50-802D6972845A}"/>
              </a:ext>
            </a:extLst>
          </p:cNvPr>
          <p:cNvSpPr>
            <a:spLocks noGrp="1"/>
          </p:cNvSpPr>
          <p:nvPr>
            <p:ph type="subTitle" idx="1"/>
          </p:nvPr>
        </p:nvSpPr>
        <p:spPr>
          <a:xfrm>
            <a:off x="2513013" y="8047887"/>
            <a:ext cx="15078075" cy="3699402"/>
          </a:xfrm>
        </p:spPr>
        <p:txBody>
          <a:bodyPr/>
          <a:lstStyle>
            <a:lvl1pPr marL="0" indent="0" algn="ctr">
              <a:buNone/>
              <a:defRPr sz="3958"/>
            </a:lvl1pPr>
            <a:lvl2pPr marL="753923" indent="0" algn="ctr">
              <a:buNone/>
              <a:defRPr sz="3298"/>
            </a:lvl2pPr>
            <a:lvl3pPr marL="1507846" indent="0" algn="ctr">
              <a:buNone/>
              <a:defRPr sz="2968"/>
            </a:lvl3pPr>
            <a:lvl4pPr marL="2261768" indent="0" algn="ctr">
              <a:buNone/>
              <a:defRPr sz="2638"/>
            </a:lvl4pPr>
            <a:lvl5pPr marL="3015691" indent="0" algn="ctr">
              <a:buNone/>
              <a:defRPr sz="2638"/>
            </a:lvl5pPr>
            <a:lvl6pPr marL="3769614" indent="0" algn="ctr">
              <a:buNone/>
              <a:defRPr sz="2638"/>
            </a:lvl6pPr>
            <a:lvl7pPr marL="4523537" indent="0" algn="ctr">
              <a:buNone/>
              <a:defRPr sz="2638"/>
            </a:lvl7pPr>
            <a:lvl8pPr marL="5277460" indent="0" algn="ctr">
              <a:buNone/>
              <a:defRPr sz="2638"/>
            </a:lvl8pPr>
            <a:lvl9pPr marL="6031382" indent="0" algn="ctr">
              <a:buNone/>
              <a:defRPr sz="2638"/>
            </a:lvl9pPr>
          </a:lstStyle>
          <a:p>
            <a:r>
              <a:rPr lang="en-US"/>
              <a:t>Click to edit Master subtitle style</a:t>
            </a:r>
          </a:p>
        </p:txBody>
      </p:sp>
      <p:sp>
        <p:nvSpPr>
          <p:cNvPr id="4" name="Date Placeholder 3">
            <a:extLst>
              <a:ext uri="{FF2B5EF4-FFF2-40B4-BE49-F238E27FC236}">
                <a16:creationId xmlns:a16="http://schemas.microsoft.com/office/drawing/2014/main" id="{7FB88857-5D9A-47F7-92CC-098A8C4484EC}"/>
              </a:ext>
            </a:extLst>
          </p:cNvPr>
          <p:cNvSpPr>
            <a:spLocks noGrp="1"/>
          </p:cNvSpPr>
          <p:nvPr>
            <p:ph type="dt" sz="half" idx="10"/>
          </p:nvPr>
        </p:nvSpPr>
        <p:spPr/>
        <p:txBody>
          <a:bodyPr/>
          <a:lstStyle/>
          <a:p>
            <a:fld id="{1D8BD707-D9CF-40AE-B4C6-C98DA3205C09}" type="datetimeFigureOut">
              <a:rPr lang="en-US" smtClean="0"/>
              <a:t>8/9/2021</a:t>
            </a:fld>
            <a:endParaRPr lang="en-US"/>
          </a:p>
        </p:txBody>
      </p:sp>
      <p:sp>
        <p:nvSpPr>
          <p:cNvPr id="5" name="Footer Placeholder 4">
            <a:extLst>
              <a:ext uri="{FF2B5EF4-FFF2-40B4-BE49-F238E27FC236}">
                <a16:creationId xmlns:a16="http://schemas.microsoft.com/office/drawing/2014/main" id="{73A767C2-4AA5-486F-98E3-A3C34F6C76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A16D41-DFCB-4F2B-A1D4-478D694EC9BA}"/>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149016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45A96-CE54-418B-8027-8F2788D401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BED4AC-88DE-4C5F-B773-D32F4807FD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D99C9F-B48B-4F35-8AA5-D77D1E907B48}"/>
              </a:ext>
            </a:extLst>
          </p:cNvPr>
          <p:cNvSpPr>
            <a:spLocks noGrp="1"/>
          </p:cNvSpPr>
          <p:nvPr>
            <p:ph type="dt" sz="half" idx="10"/>
          </p:nvPr>
        </p:nvSpPr>
        <p:spPr/>
        <p:txBody>
          <a:bodyPr/>
          <a:lstStyle/>
          <a:p>
            <a:fld id="{1D8BD707-D9CF-40AE-B4C6-C98DA3205C09}" type="datetimeFigureOut">
              <a:rPr lang="en-US" smtClean="0"/>
              <a:t>8/9/2021</a:t>
            </a:fld>
            <a:endParaRPr lang="en-US"/>
          </a:p>
        </p:txBody>
      </p:sp>
      <p:sp>
        <p:nvSpPr>
          <p:cNvPr id="5" name="Footer Placeholder 4">
            <a:extLst>
              <a:ext uri="{FF2B5EF4-FFF2-40B4-BE49-F238E27FC236}">
                <a16:creationId xmlns:a16="http://schemas.microsoft.com/office/drawing/2014/main" id="{1DEA1B5D-7666-46F9-AAB0-3A30ACB454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53C1C7-0130-4C7E-A825-CBD6F5CD1610}"/>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139958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753F-84FF-4B11-8F71-D2596ACAF3F1}"/>
              </a:ext>
            </a:extLst>
          </p:cNvPr>
          <p:cNvSpPr>
            <a:spLocks noGrp="1"/>
          </p:cNvSpPr>
          <p:nvPr>
            <p:ph type="title"/>
          </p:nvPr>
        </p:nvSpPr>
        <p:spPr>
          <a:xfrm>
            <a:off x="1371686" y="3819999"/>
            <a:ext cx="17339786" cy="6373754"/>
          </a:xfrm>
        </p:spPr>
        <p:txBody>
          <a:bodyPr anchor="b"/>
          <a:lstStyle>
            <a:lvl1pPr>
              <a:defRPr sz="9894"/>
            </a:lvl1pPr>
          </a:lstStyle>
          <a:p>
            <a:r>
              <a:rPr lang="en-US"/>
              <a:t>Click to edit Master title style</a:t>
            </a:r>
          </a:p>
        </p:txBody>
      </p:sp>
      <p:sp>
        <p:nvSpPr>
          <p:cNvPr id="3" name="Text Placeholder 2">
            <a:extLst>
              <a:ext uri="{FF2B5EF4-FFF2-40B4-BE49-F238E27FC236}">
                <a16:creationId xmlns:a16="http://schemas.microsoft.com/office/drawing/2014/main" id="{5418D4E4-4888-4045-966B-6D4D9A41A235}"/>
              </a:ext>
            </a:extLst>
          </p:cNvPr>
          <p:cNvSpPr>
            <a:spLocks noGrp="1"/>
          </p:cNvSpPr>
          <p:nvPr>
            <p:ph type="body" idx="1"/>
          </p:nvPr>
        </p:nvSpPr>
        <p:spPr>
          <a:xfrm>
            <a:off x="1371686" y="10254051"/>
            <a:ext cx="17339786" cy="3351807"/>
          </a:xfrm>
        </p:spPr>
        <p:txBody>
          <a:bodyPr/>
          <a:lstStyle>
            <a:lvl1pPr marL="0" indent="0">
              <a:buNone/>
              <a:defRPr sz="3958">
                <a:solidFill>
                  <a:schemeClr val="tx1">
                    <a:tint val="75000"/>
                  </a:schemeClr>
                </a:solidFill>
              </a:defRPr>
            </a:lvl1pPr>
            <a:lvl2pPr marL="753923" indent="0">
              <a:buNone/>
              <a:defRPr sz="3298">
                <a:solidFill>
                  <a:schemeClr val="tx1">
                    <a:tint val="75000"/>
                  </a:schemeClr>
                </a:solidFill>
              </a:defRPr>
            </a:lvl2pPr>
            <a:lvl3pPr marL="1507846" indent="0">
              <a:buNone/>
              <a:defRPr sz="2968">
                <a:solidFill>
                  <a:schemeClr val="tx1">
                    <a:tint val="75000"/>
                  </a:schemeClr>
                </a:solidFill>
              </a:defRPr>
            </a:lvl3pPr>
            <a:lvl4pPr marL="2261768" indent="0">
              <a:buNone/>
              <a:defRPr sz="2638">
                <a:solidFill>
                  <a:schemeClr val="tx1">
                    <a:tint val="75000"/>
                  </a:schemeClr>
                </a:solidFill>
              </a:defRPr>
            </a:lvl4pPr>
            <a:lvl5pPr marL="3015691" indent="0">
              <a:buNone/>
              <a:defRPr sz="2638">
                <a:solidFill>
                  <a:schemeClr val="tx1">
                    <a:tint val="75000"/>
                  </a:schemeClr>
                </a:solidFill>
              </a:defRPr>
            </a:lvl5pPr>
            <a:lvl6pPr marL="3769614" indent="0">
              <a:buNone/>
              <a:defRPr sz="2638">
                <a:solidFill>
                  <a:schemeClr val="tx1">
                    <a:tint val="75000"/>
                  </a:schemeClr>
                </a:solidFill>
              </a:defRPr>
            </a:lvl6pPr>
            <a:lvl7pPr marL="4523537" indent="0">
              <a:buNone/>
              <a:defRPr sz="2638">
                <a:solidFill>
                  <a:schemeClr val="tx1">
                    <a:tint val="75000"/>
                  </a:schemeClr>
                </a:solidFill>
              </a:defRPr>
            </a:lvl7pPr>
            <a:lvl8pPr marL="5277460" indent="0">
              <a:buNone/>
              <a:defRPr sz="2638">
                <a:solidFill>
                  <a:schemeClr val="tx1">
                    <a:tint val="75000"/>
                  </a:schemeClr>
                </a:solidFill>
              </a:defRPr>
            </a:lvl8pPr>
            <a:lvl9pPr marL="6031382" indent="0">
              <a:buNone/>
              <a:defRPr sz="2638">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40658D-CF40-4C02-8C8D-4CD29A675EAB}"/>
              </a:ext>
            </a:extLst>
          </p:cNvPr>
          <p:cNvSpPr>
            <a:spLocks noGrp="1"/>
          </p:cNvSpPr>
          <p:nvPr>
            <p:ph type="dt" sz="half" idx="10"/>
          </p:nvPr>
        </p:nvSpPr>
        <p:spPr/>
        <p:txBody>
          <a:bodyPr/>
          <a:lstStyle/>
          <a:p>
            <a:fld id="{1D8BD707-D9CF-40AE-B4C6-C98DA3205C09}" type="datetimeFigureOut">
              <a:rPr lang="en-US" smtClean="0"/>
              <a:t>8/9/2021</a:t>
            </a:fld>
            <a:endParaRPr lang="en-US"/>
          </a:p>
        </p:txBody>
      </p:sp>
      <p:sp>
        <p:nvSpPr>
          <p:cNvPr id="5" name="Footer Placeholder 4">
            <a:extLst>
              <a:ext uri="{FF2B5EF4-FFF2-40B4-BE49-F238E27FC236}">
                <a16:creationId xmlns:a16="http://schemas.microsoft.com/office/drawing/2014/main" id="{85B7DE3D-9C5C-412A-9F63-81170C8094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8EF00F-CE7C-4DED-91FA-8021B40D81BA}"/>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512280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99376-68F2-4A54-9B55-6DBA1A69F8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8967F4-57F0-49B2-A64F-960F203F08A5}"/>
              </a:ext>
            </a:extLst>
          </p:cNvPr>
          <p:cNvSpPr>
            <a:spLocks noGrp="1"/>
          </p:cNvSpPr>
          <p:nvPr>
            <p:ph sz="half" idx="1"/>
          </p:nvPr>
        </p:nvSpPr>
        <p:spPr>
          <a:xfrm>
            <a:off x="1382157" y="4078920"/>
            <a:ext cx="8544243" cy="97220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7AF6E5-5AFE-46F3-A994-3AF5F21F9248}"/>
              </a:ext>
            </a:extLst>
          </p:cNvPr>
          <p:cNvSpPr>
            <a:spLocks noGrp="1"/>
          </p:cNvSpPr>
          <p:nvPr>
            <p:ph sz="half" idx="2"/>
          </p:nvPr>
        </p:nvSpPr>
        <p:spPr>
          <a:xfrm>
            <a:off x="10177700" y="4078920"/>
            <a:ext cx="8544243" cy="97220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5C365A7-3664-4226-831D-F0F21DE7BF52}"/>
              </a:ext>
            </a:extLst>
          </p:cNvPr>
          <p:cNvSpPr>
            <a:spLocks noGrp="1"/>
          </p:cNvSpPr>
          <p:nvPr>
            <p:ph type="dt" sz="half" idx="10"/>
          </p:nvPr>
        </p:nvSpPr>
        <p:spPr/>
        <p:txBody>
          <a:bodyPr/>
          <a:lstStyle/>
          <a:p>
            <a:fld id="{1D8BD707-D9CF-40AE-B4C6-C98DA3205C09}" type="datetimeFigureOut">
              <a:rPr lang="en-US" smtClean="0"/>
              <a:t>8/9/2021</a:t>
            </a:fld>
            <a:endParaRPr lang="en-US"/>
          </a:p>
        </p:txBody>
      </p:sp>
      <p:sp>
        <p:nvSpPr>
          <p:cNvPr id="6" name="Footer Placeholder 5">
            <a:extLst>
              <a:ext uri="{FF2B5EF4-FFF2-40B4-BE49-F238E27FC236}">
                <a16:creationId xmlns:a16="http://schemas.microsoft.com/office/drawing/2014/main" id="{FBDE2DF7-5DD5-49E1-AB4E-1825EA7677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702EAE-3C48-440E-9DED-B334DB922527}"/>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726843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82303-FB99-48AB-A5BC-A903D3AF23B5}"/>
              </a:ext>
            </a:extLst>
          </p:cNvPr>
          <p:cNvSpPr>
            <a:spLocks noGrp="1"/>
          </p:cNvSpPr>
          <p:nvPr>
            <p:ph type="title"/>
          </p:nvPr>
        </p:nvSpPr>
        <p:spPr>
          <a:xfrm>
            <a:off x="1384776" y="815785"/>
            <a:ext cx="17339786" cy="2961651"/>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90882E-55B5-4EB4-83EB-2241C0C757EA}"/>
              </a:ext>
            </a:extLst>
          </p:cNvPr>
          <p:cNvSpPr>
            <a:spLocks noGrp="1"/>
          </p:cNvSpPr>
          <p:nvPr>
            <p:ph type="body" idx="1"/>
          </p:nvPr>
        </p:nvSpPr>
        <p:spPr>
          <a:xfrm>
            <a:off x="1384776" y="3756154"/>
            <a:ext cx="8504976" cy="1840833"/>
          </a:xfrm>
        </p:spPr>
        <p:txBody>
          <a:bodyPr anchor="b"/>
          <a:lstStyle>
            <a:lvl1pPr marL="0" indent="0">
              <a:buNone/>
              <a:defRPr sz="3958" b="1"/>
            </a:lvl1pPr>
            <a:lvl2pPr marL="753923" indent="0">
              <a:buNone/>
              <a:defRPr sz="3298"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en-US"/>
              <a:t>Click to edit Master text styles</a:t>
            </a:r>
          </a:p>
        </p:txBody>
      </p:sp>
      <p:sp>
        <p:nvSpPr>
          <p:cNvPr id="4" name="Content Placeholder 3">
            <a:extLst>
              <a:ext uri="{FF2B5EF4-FFF2-40B4-BE49-F238E27FC236}">
                <a16:creationId xmlns:a16="http://schemas.microsoft.com/office/drawing/2014/main" id="{ABA5CB5A-2A9F-4F8C-AA0B-E065461993F9}"/>
              </a:ext>
            </a:extLst>
          </p:cNvPr>
          <p:cNvSpPr>
            <a:spLocks noGrp="1"/>
          </p:cNvSpPr>
          <p:nvPr>
            <p:ph sz="half" idx="2"/>
          </p:nvPr>
        </p:nvSpPr>
        <p:spPr>
          <a:xfrm>
            <a:off x="1384776" y="5596987"/>
            <a:ext cx="8504976" cy="8232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A8346A-EBB7-45A5-AA3E-543B30E049CA}"/>
              </a:ext>
            </a:extLst>
          </p:cNvPr>
          <p:cNvSpPr>
            <a:spLocks noGrp="1"/>
          </p:cNvSpPr>
          <p:nvPr>
            <p:ph type="body" sz="quarter" idx="3"/>
          </p:nvPr>
        </p:nvSpPr>
        <p:spPr>
          <a:xfrm>
            <a:off x="10177701" y="3756154"/>
            <a:ext cx="8546861" cy="1840833"/>
          </a:xfrm>
        </p:spPr>
        <p:txBody>
          <a:bodyPr anchor="b"/>
          <a:lstStyle>
            <a:lvl1pPr marL="0" indent="0">
              <a:buNone/>
              <a:defRPr sz="3958" b="1"/>
            </a:lvl1pPr>
            <a:lvl2pPr marL="753923" indent="0">
              <a:buNone/>
              <a:defRPr sz="3298"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en-US"/>
              <a:t>Click to edit Master text styles</a:t>
            </a:r>
          </a:p>
        </p:txBody>
      </p:sp>
      <p:sp>
        <p:nvSpPr>
          <p:cNvPr id="6" name="Content Placeholder 5">
            <a:extLst>
              <a:ext uri="{FF2B5EF4-FFF2-40B4-BE49-F238E27FC236}">
                <a16:creationId xmlns:a16="http://schemas.microsoft.com/office/drawing/2014/main" id="{87A8B51E-1094-4EEA-B4FB-8E4DAB7E2B85}"/>
              </a:ext>
            </a:extLst>
          </p:cNvPr>
          <p:cNvSpPr>
            <a:spLocks noGrp="1"/>
          </p:cNvSpPr>
          <p:nvPr>
            <p:ph sz="quarter" idx="4"/>
          </p:nvPr>
        </p:nvSpPr>
        <p:spPr>
          <a:xfrm>
            <a:off x="10177701" y="5596987"/>
            <a:ext cx="8546861" cy="8232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4A2DD8F-EBD0-44CE-B499-C8E26DCE7BB2}"/>
              </a:ext>
            </a:extLst>
          </p:cNvPr>
          <p:cNvSpPr>
            <a:spLocks noGrp="1"/>
          </p:cNvSpPr>
          <p:nvPr>
            <p:ph type="dt" sz="half" idx="10"/>
          </p:nvPr>
        </p:nvSpPr>
        <p:spPr/>
        <p:txBody>
          <a:bodyPr/>
          <a:lstStyle/>
          <a:p>
            <a:fld id="{1D8BD707-D9CF-40AE-B4C6-C98DA3205C09}" type="datetimeFigureOut">
              <a:rPr lang="en-US" smtClean="0"/>
              <a:t>8/9/2021</a:t>
            </a:fld>
            <a:endParaRPr lang="en-US"/>
          </a:p>
        </p:txBody>
      </p:sp>
      <p:sp>
        <p:nvSpPr>
          <p:cNvPr id="8" name="Footer Placeholder 7">
            <a:extLst>
              <a:ext uri="{FF2B5EF4-FFF2-40B4-BE49-F238E27FC236}">
                <a16:creationId xmlns:a16="http://schemas.microsoft.com/office/drawing/2014/main" id="{A15D9BF5-FD8A-444B-A32A-0D9D738C4E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08D9C7-CF84-4F3B-B9B9-E2DF5BA7F4A2}"/>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043597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95E04-EF8E-441B-A835-7783EC0E96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4DC973-3428-4D1F-BD84-2A1F9ED4CD3D}"/>
              </a:ext>
            </a:extLst>
          </p:cNvPr>
          <p:cNvSpPr>
            <a:spLocks noGrp="1"/>
          </p:cNvSpPr>
          <p:nvPr>
            <p:ph type="dt" sz="half" idx="10"/>
          </p:nvPr>
        </p:nvSpPr>
        <p:spPr/>
        <p:txBody>
          <a:bodyPr/>
          <a:lstStyle/>
          <a:p>
            <a:fld id="{1D8BD707-D9CF-40AE-B4C6-C98DA3205C09}" type="datetimeFigureOut">
              <a:rPr lang="en-US" smtClean="0"/>
              <a:t>8/9/2021</a:t>
            </a:fld>
            <a:endParaRPr lang="en-US"/>
          </a:p>
        </p:txBody>
      </p:sp>
      <p:sp>
        <p:nvSpPr>
          <p:cNvPr id="4" name="Footer Placeholder 3">
            <a:extLst>
              <a:ext uri="{FF2B5EF4-FFF2-40B4-BE49-F238E27FC236}">
                <a16:creationId xmlns:a16="http://schemas.microsoft.com/office/drawing/2014/main" id="{03135EE1-6B05-4239-97C8-2DD93BB917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A83934-1E58-4097-990D-395FCCF9097A}"/>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814376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5E6087-8BEE-4F98-814F-B0E49CA5EFE4}"/>
              </a:ext>
            </a:extLst>
          </p:cNvPr>
          <p:cNvSpPr>
            <a:spLocks noGrp="1"/>
          </p:cNvSpPr>
          <p:nvPr>
            <p:ph type="dt" sz="half" idx="10"/>
          </p:nvPr>
        </p:nvSpPr>
        <p:spPr/>
        <p:txBody>
          <a:bodyPr/>
          <a:lstStyle/>
          <a:p>
            <a:fld id="{1D8BD707-D9CF-40AE-B4C6-C98DA3205C09}" type="datetimeFigureOut">
              <a:rPr lang="en-US" smtClean="0"/>
              <a:t>8/9/2021</a:t>
            </a:fld>
            <a:endParaRPr lang="en-US"/>
          </a:p>
        </p:txBody>
      </p:sp>
      <p:sp>
        <p:nvSpPr>
          <p:cNvPr id="3" name="Footer Placeholder 2">
            <a:extLst>
              <a:ext uri="{FF2B5EF4-FFF2-40B4-BE49-F238E27FC236}">
                <a16:creationId xmlns:a16="http://schemas.microsoft.com/office/drawing/2014/main" id="{D01A7077-933C-40E0-9FF6-0F931F6EB1F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3DACC5-2B7E-4F72-A57B-C60F04AD2ADF}"/>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000461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90898-1081-4917-9DBF-1F59656ADD0D}"/>
              </a:ext>
            </a:extLst>
          </p:cNvPr>
          <p:cNvSpPr>
            <a:spLocks noGrp="1"/>
          </p:cNvSpPr>
          <p:nvPr>
            <p:ph type="title"/>
          </p:nvPr>
        </p:nvSpPr>
        <p:spPr>
          <a:xfrm>
            <a:off x="1384776" y="1021503"/>
            <a:ext cx="6484095" cy="3575262"/>
          </a:xfrm>
        </p:spPr>
        <p:txBody>
          <a:bodyPr anchor="b"/>
          <a:lstStyle>
            <a:lvl1pPr>
              <a:defRPr sz="5277"/>
            </a:lvl1pPr>
          </a:lstStyle>
          <a:p>
            <a:r>
              <a:rPr lang="en-US"/>
              <a:t>Click to edit Master title style</a:t>
            </a:r>
          </a:p>
        </p:txBody>
      </p:sp>
      <p:sp>
        <p:nvSpPr>
          <p:cNvPr id="3" name="Content Placeholder 2">
            <a:extLst>
              <a:ext uri="{FF2B5EF4-FFF2-40B4-BE49-F238E27FC236}">
                <a16:creationId xmlns:a16="http://schemas.microsoft.com/office/drawing/2014/main" id="{569C0749-9283-4C94-9A19-EB23A3A2EB25}"/>
              </a:ext>
            </a:extLst>
          </p:cNvPr>
          <p:cNvSpPr>
            <a:spLocks noGrp="1"/>
          </p:cNvSpPr>
          <p:nvPr>
            <p:ph idx="1"/>
          </p:nvPr>
        </p:nvSpPr>
        <p:spPr>
          <a:xfrm>
            <a:off x="8546861" y="2206164"/>
            <a:ext cx="10177701" cy="10888942"/>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00A618-54A1-4078-9ECE-D19D73595CBA}"/>
              </a:ext>
            </a:extLst>
          </p:cNvPr>
          <p:cNvSpPr>
            <a:spLocks noGrp="1"/>
          </p:cNvSpPr>
          <p:nvPr>
            <p:ph type="body" sz="half" idx="2"/>
          </p:nvPr>
        </p:nvSpPr>
        <p:spPr>
          <a:xfrm>
            <a:off x="1384776" y="4596765"/>
            <a:ext cx="6484095" cy="8516076"/>
          </a:xfrm>
        </p:spPr>
        <p:txBody>
          <a:bodyPr/>
          <a:lstStyle>
            <a:lvl1pPr marL="0" indent="0">
              <a:buNone/>
              <a:defRPr sz="2638"/>
            </a:lvl1pPr>
            <a:lvl2pPr marL="753923" indent="0">
              <a:buNone/>
              <a:defRPr sz="2309"/>
            </a:lvl2pPr>
            <a:lvl3pPr marL="1507846" indent="0">
              <a:buNone/>
              <a:defRPr sz="1979"/>
            </a:lvl3pPr>
            <a:lvl4pPr marL="2261768" indent="0">
              <a:buNone/>
              <a:defRPr sz="1649"/>
            </a:lvl4pPr>
            <a:lvl5pPr marL="3015691" indent="0">
              <a:buNone/>
              <a:defRPr sz="1649"/>
            </a:lvl5pPr>
            <a:lvl6pPr marL="3769614" indent="0">
              <a:buNone/>
              <a:defRPr sz="1649"/>
            </a:lvl6pPr>
            <a:lvl7pPr marL="4523537" indent="0">
              <a:buNone/>
              <a:defRPr sz="1649"/>
            </a:lvl7pPr>
            <a:lvl8pPr marL="5277460" indent="0">
              <a:buNone/>
              <a:defRPr sz="1649"/>
            </a:lvl8pPr>
            <a:lvl9pPr marL="6031382" indent="0">
              <a:buNone/>
              <a:defRPr sz="1649"/>
            </a:lvl9pPr>
          </a:lstStyle>
          <a:p>
            <a:pPr lvl="0"/>
            <a:r>
              <a:rPr lang="en-US"/>
              <a:t>Click to edit Master text styles</a:t>
            </a:r>
          </a:p>
        </p:txBody>
      </p:sp>
      <p:sp>
        <p:nvSpPr>
          <p:cNvPr id="5" name="Date Placeholder 4">
            <a:extLst>
              <a:ext uri="{FF2B5EF4-FFF2-40B4-BE49-F238E27FC236}">
                <a16:creationId xmlns:a16="http://schemas.microsoft.com/office/drawing/2014/main" id="{D0456347-4337-4031-9F05-D56829F55BA0}"/>
              </a:ext>
            </a:extLst>
          </p:cNvPr>
          <p:cNvSpPr>
            <a:spLocks noGrp="1"/>
          </p:cNvSpPr>
          <p:nvPr>
            <p:ph type="dt" sz="half" idx="10"/>
          </p:nvPr>
        </p:nvSpPr>
        <p:spPr/>
        <p:txBody>
          <a:bodyPr/>
          <a:lstStyle/>
          <a:p>
            <a:fld id="{1D8BD707-D9CF-40AE-B4C6-C98DA3205C09}" type="datetimeFigureOut">
              <a:rPr lang="en-US" smtClean="0"/>
              <a:t>8/9/2021</a:t>
            </a:fld>
            <a:endParaRPr lang="en-US"/>
          </a:p>
        </p:txBody>
      </p:sp>
      <p:sp>
        <p:nvSpPr>
          <p:cNvPr id="6" name="Footer Placeholder 5">
            <a:extLst>
              <a:ext uri="{FF2B5EF4-FFF2-40B4-BE49-F238E27FC236}">
                <a16:creationId xmlns:a16="http://schemas.microsoft.com/office/drawing/2014/main" id="{61FC8B81-5957-4F06-ADD9-F468D59D64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7D19D1-A93E-4BDB-A4A9-1FA65672132A}"/>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737013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D337C-4CA0-4D2A-B313-FB05A48A9D4E}"/>
              </a:ext>
            </a:extLst>
          </p:cNvPr>
          <p:cNvSpPr>
            <a:spLocks noGrp="1"/>
          </p:cNvSpPr>
          <p:nvPr>
            <p:ph type="title"/>
          </p:nvPr>
        </p:nvSpPr>
        <p:spPr>
          <a:xfrm>
            <a:off x="1384776" y="1021503"/>
            <a:ext cx="6484095" cy="3575262"/>
          </a:xfrm>
        </p:spPr>
        <p:txBody>
          <a:bodyPr anchor="b"/>
          <a:lstStyle>
            <a:lvl1pPr>
              <a:defRPr sz="5277"/>
            </a:lvl1pPr>
          </a:lstStyle>
          <a:p>
            <a:r>
              <a:rPr lang="en-US"/>
              <a:t>Click to edit Master title style</a:t>
            </a:r>
          </a:p>
        </p:txBody>
      </p:sp>
      <p:sp>
        <p:nvSpPr>
          <p:cNvPr id="3" name="Picture Placeholder 2">
            <a:extLst>
              <a:ext uri="{FF2B5EF4-FFF2-40B4-BE49-F238E27FC236}">
                <a16:creationId xmlns:a16="http://schemas.microsoft.com/office/drawing/2014/main" id="{CAA0581F-F122-4ADC-8E96-9CE10AC60F2E}"/>
              </a:ext>
            </a:extLst>
          </p:cNvPr>
          <p:cNvSpPr>
            <a:spLocks noGrp="1"/>
          </p:cNvSpPr>
          <p:nvPr>
            <p:ph type="pic" idx="1"/>
          </p:nvPr>
        </p:nvSpPr>
        <p:spPr>
          <a:xfrm>
            <a:off x="8546861" y="2206164"/>
            <a:ext cx="10177701" cy="10888942"/>
          </a:xfrm>
        </p:spPr>
        <p:txBody>
          <a:bodyPr/>
          <a:lstStyle>
            <a:lvl1pPr marL="0" indent="0">
              <a:buNone/>
              <a:defRPr sz="5277"/>
            </a:lvl1pPr>
            <a:lvl2pPr marL="753923" indent="0">
              <a:buNone/>
              <a:defRPr sz="4617"/>
            </a:lvl2pPr>
            <a:lvl3pPr marL="1507846" indent="0">
              <a:buNone/>
              <a:defRPr sz="3958"/>
            </a:lvl3pPr>
            <a:lvl4pPr marL="2261768" indent="0">
              <a:buNone/>
              <a:defRPr sz="3298"/>
            </a:lvl4pPr>
            <a:lvl5pPr marL="3015691" indent="0">
              <a:buNone/>
              <a:defRPr sz="3298"/>
            </a:lvl5pPr>
            <a:lvl6pPr marL="3769614" indent="0">
              <a:buNone/>
              <a:defRPr sz="3298"/>
            </a:lvl6pPr>
            <a:lvl7pPr marL="4523537" indent="0">
              <a:buNone/>
              <a:defRPr sz="3298"/>
            </a:lvl7pPr>
            <a:lvl8pPr marL="5277460" indent="0">
              <a:buNone/>
              <a:defRPr sz="3298"/>
            </a:lvl8pPr>
            <a:lvl9pPr marL="6031382" indent="0">
              <a:buNone/>
              <a:defRPr sz="3298"/>
            </a:lvl9pPr>
          </a:lstStyle>
          <a:p>
            <a:endParaRPr lang="en-US"/>
          </a:p>
        </p:txBody>
      </p:sp>
      <p:sp>
        <p:nvSpPr>
          <p:cNvPr id="4" name="Text Placeholder 3">
            <a:extLst>
              <a:ext uri="{FF2B5EF4-FFF2-40B4-BE49-F238E27FC236}">
                <a16:creationId xmlns:a16="http://schemas.microsoft.com/office/drawing/2014/main" id="{3B587CAF-43E2-403A-9FBB-747EC0FE0E4A}"/>
              </a:ext>
            </a:extLst>
          </p:cNvPr>
          <p:cNvSpPr>
            <a:spLocks noGrp="1"/>
          </p:cNvSpPr>
          <p:nvPr>
            <p:ph type="body" sz="half" idx="2"/>
          </p:nvPr>
        </p:nvSpPr>
        <p:spPr>
          <a:xfrm>
            <a:off x="1384776" y="4596765"/>
            <a:ext cx="6484095" cy="8516076"/>
          </a:xfrm>
        </p:spPr>
        <p:txBody>
          <a:bodyPr/>
          <a:lstStyle>
            <a:lvl1pPr marL="0" indent="0">
              <a:buNone/>
              <a:defRPr sz="2638"/>
            </a:lvl1pPr>
            <a:lvl2pPr marL="753923" indent="0">
              <a:buNone/>
              <a:defRPr sz="2309"/>
            </a:lvl2pPr>
            <a:lvl3pPr marL="1507846" indent="0">
              <a:buNone/>
              <a:defRPr sz="1979"/>
            </a:lvl3pPr>
            <a:lvl4pPr marL="2261768" indent="0">
              <a:buNone/>
              <a:defRPr sz="1649"/>
            </a:lvl4pPr>
            <a:lvl5pPr marL="3015691" indent="0">
              <a:buNone/>
              <a:defRPr sz="1649"/>
            </a:lvl5pPr>
            <a:lvl6pPr marL="3769614" indent="0">
              <a:buNone/>
              <a:defRPr sz="1649"/>
            </a:lvl6pPr>
            <a:lvl7pPr marL="4523537" indent="0">
              <a:buNone/>
              <a:defRPr sz="1649"/>
            </a:lvl7pPr>
            <a:lvl8pPr marL="5277460" indent="0">
              <a:buNone/>
              <a:defRPr sz="1649"/>
            </a:lvl8pPr>
            <a:lvl9pPr marL="6031382" indent="0">
              <a:buNone/>
              <a:defRPr sz="1649"/>
            </a:lvl9pPr>
          </a:lstStyle>
          <a:p>
            <a:pPr lvl="0"/>
            <a:r>
              <a:rPr lang="en-US"/>
              <a:t>Click to edit Master text styles</a:t>
            </a:r>
          </a:p>
        </p:txBody>
      </p:sp>
      <p:sp>
        <p:nvSpPr>
          <p:cNvPr id="5" name="Date Placeholder 4">
            <a:extLst>
              <a:ext uri="{FF2B5EF4-FFF2-40B4-BE49-F238E27FC236}">
                <a16:creationId xmlns:a16="http://schemas.microsoft.com/office/drawing/2014/main" id="{7023094F-B3D2-4220-90CF-BE6996248499}"/>
              </a:ext>
            </a:extLst>
          </p:cNvPr>
          <p:cNvSpPr>
            <a:spLocks noGrp="1"/>
          </p:cNvSpPr>
          <p:nvPr>
            <p:ph type="dt" sz="half" idx="10"/>
          </p:nvPr>
        </p:nvSpPr>
        <p:spPr/>
        <p:txBody>
          <a:bodyPr/>
          <a:lstStyle/>
          <a:p>
            <a:fld id="{1D8BD707-D9CF-40AE-B4C6-C98DA3205C09}" type="datetimeFigureOut">
              <a:rPr lang="en-US" smtClean="0"/>
              <a:t>8/9/2021</a:t>
            </a:fld>
            <a:endParaRPr lang="en-US"/>
          </a:p>
        </p:txBody>
      </p:sp>
      <p:sp>
        <p:nvSpPr>
          <p:cNvPr id="6" name="Footer Placeholder 5">
            <a:extLst>
              <a:ext uri="{FF2B5EF4-FFF2-40B4-BE49-F238E27FC236}">
                <a16:creationId xmlns:a16="http://schemas.microsoft.com/office/drawing/2014/main" id="{4C52FBA9-2316-4061-A099-81ABC9FFE1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0BBD0C-8121-42D6-AF78-B7782D6156D3}"/>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749535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EC8FD-19D4-40FE-8CD6-1ABB463A85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CAA0A78-1096-4EC0-B597-BBB32B7C08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E19638-626F-4587-820D-4834D9E87B82}"/>
              </a:ext>
            </a:extLst>
          </p:cNvPr>
          <p:cNvSpPr>
            <a:spLocks noGrp="1"/>
          </p:cNvSpPr>
          <p:nvPr>
            <p:ph type="dt" sz="half" idx="10"/>
          </p:nvPr>
        </p:nvSpPr>
        <p:spPr/>
        <p:txBody>
          <a:bodyPr/>
          <a:lstStyle/>
          <a:p>
            <a:fld id="{1D8BD707-D9CF-40AE-B4C6-C98DA3205C09}" type="datetimeFigureOut">
              <a:rPr lang="en-US" smtClean="0"/>
              <a:t>8/9/2021</a:t>
            </a:fld>
            <a:endParaRPr lang="en-US"/>
          </a:p>
        </p:txBody>
      </p:sp>
      <p:sp>
        <p:nvSpPr>
          <p:cNvPr id="5" name="Footer Placeholder 4">
            <a:extLst>
              <a:ext uri="{FF2B5EF4-FFF2-40B4-BE49-F238E27FC236}">
                <a16:creationId xmlns:a16="http://schemas.microsoft.com/office/drawing/2014/main" id="{7FEA456D-B903-4E5F-B2FE-F013DD9B02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3C9C8D-DC56-4A94-B2BC-D2F654E21F5B}"/>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920021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B61DC9-CA8C-4C0C-A5BA-160F5991DD1E}"/>
              </a:ext>
            </a:extLst>
          </p:cNvPr>
          <p:cNvSpPr>
            <a:spLocks noGrp="1"/>
          </p:cNvSpPr>
          <p:nvPr>
            <p:ph type="title" orient="vert"/>
          </p:nvPr>
        </p:nvSpPr>
        <p:spPr>
          <a:xfrm>
            <a:off x="14386996" y="815784"/>
            <a:ext cx="4334947" cy="1298515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7C086C-D68E-428E-B79C-2F51F5D53A1A}"/>
              </a:ext>
            </a:extLst>
          </p:cNvPr>
          <p:cNvSpPr>
            <a:spLocks noGrp="1"/>
          </p:cNvSpPr>
          <p:nvPr>
            <p:ph type="body" orient="vert" idx="1"/>
          </p:nvPr>
        </p:nvSpPr>
        <p:spPr>
          <a:xfrm>
            <a:off x="1382157" y="815784"/>
            <a:ext cx="12753538" cy="129851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F0B76F-3036-449F-AED0-F579907329DE}"/>
              </a:ext>
            </a:extLst>
          </p:cNvPr>
          <p:cNvSpPr>
            <a:spLocks noGrp="1"/>
          </p:cNvSpPr>
          <p:nvPr>
            <p:ph type="dt" sz="half" idx="10"/>
          </p:nvPr>
        </p:nvSpPr>
        <p:spPr/>
        <p:txBody>
          <a:bodyPr/>
          <a:lstStyle/>
          <a:p>
            <a:fld id="{1D8BD707-D9CF-40AE-B4C6-C98DA3205C09}" type="datetimeFigureOut">
              <a:rPr lang="en-US" smtClean="0"/>
              <a:t>8/9/2021</a:t>
            </a:fld>
            <a:endParaRPr lang="en-US"/>
          </a:p>
        </p:txBody>
      </p:sp>
      <p:sp>
        <p:nvSpPr>
          <p:cNvPr id="5" name="Footer Placeholder 4">
            <a:extLst>
              <a:ext uri="{FF2B5EF4-FFF2-40B4-BE49-F238E27FC236}">
                <a16:creationId xmlns:a16="http://schemas.microsoft.com/office/drawing/2014/main" id="{E7E5C63B-FA45-45B1-B65D-B61AE24CF3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CE64E0-6131-4EB3-ACA4-01AC39FA5FB3}"/>
              </a:ext>
            </a:extLst>
          </p:cNvPr>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998875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1F5572-C47F-4134-9F19-CBFC26D95D43}"/>
              </a:ext>
            </a:extLst>
          </p:cNvPr>
          <p:cNvSpPr>
            <a:spLocks noGrp="1"/>
          </p:cNvSpPr>
          <p:nvPr>
            <p:ph type="title"/>
          </p:nvPr>
        </p:nvSpPr>
        <p:spPr>
          <a:xfrm>
            <a:off x="1382157" y="815785"/>
            <a:ext cx="17339786" cy="296165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C83055-CBFB-436D-9376-967ACEDEAB42}"/>
              </a:ext>
            </a:extLst>
          </p:cNvPr>
          <p:cNvSpPr>
            <a:spLocks noGrp="1"/>
          </p:cNvSpPr>
          <p:nvPr>
            <p:ph type="body" idx="1"/>
          </p:nvPr>
        </p:nvSpPr>
        <p:spPr>
          <a:xfrm>
            <a:off x="1382157" y="4078920"/>
            <a:ext cx="17339786" cy="97220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8C536F-6DB5-4600-90DC-4F1EA672CE0B}"/>
              </a:ext>
            </a:extLst>
          </p:cNvPr>
          <p:cNvSpPr>
            <a:spLocks noGrp="1"/>
          </p:cNvSpPr>
          <p:nvPr>
            <p:ph type="dt" sz="half" idx="2"/>
          </p:nvPr>
        </p:nvSpPr>
        <p:spPr>
          <a:xfrm>
            <a:off x="1382157" y="14201735"/>
            <a:ext cx="4523423" cy="815784"/>
          </a:xfrm>
          <a:prstGeom prst="rect">
            <a:avLst/>
          </a:prstGeom>
        </p:spPr>
        <p:txBody>
          <a:bodyPr vert="horz" lIns="91440" tIns="45720" rIns="91440" bIns="45720" rtlCol="0" anchor="ctr"/>
          <a:lstStyle>
            <a:lvl1pPr algn="l">
              <a:defRPr sz="1979">
                <a:solidFill>
                  <a:schemeClr val="tx1">
                    <a:tint val="75000"/>
                  </a:schemeClr>
                </a:solidFill>
              </a:defRPr>
            </a:lvl1pPr>
          </a:lstStyle>
          <a:p>
            <a:fld id="{1D8BD707-D9CF-40AE-B4C6-C98DA3205C09}" type="datetimeFigureOut">
              <a:rPr lang="en-US" smtClean="0"/>
              <a:t>8/9/2021</a:t>
            </a:fld>
            <a:endParaRPr lang="en-US"/>
          </a:p>
        </p:txBody>
      </p:sp>
      <p:sp>
        <p:nvSpPr>
          <p:cNvPr id="5" name="Footer Placeholder 4">
            <a:extLst>
              <a:ext uri="{FF2B5EF4-FFF2-40B4-BE49-F238E27FC236}">
                <a16:creationId xmlns:a16="http://schemas.microsoft.com/office/drawing/2014/main" id="{2F637C2A-277C-4FBC-A53C-8227D7911570}"/>
              </a:ext>
            </a:extLst>
          </p:cNvPr>
          <p:cNvSpPr>
            <a:spLocks noGrp="1"/>
          </p:cNvSpPr>
          <p:nvPr>
            <p:ph type="ftr" sz="quarter" idx="3"/>
          </p:nvPr>
        </p:nvSpPr>
        <p:spPr>
          <a:xfrm>
            <a:off x="6659483" y="14201735"/>
            <a:ext cx="6785134" cy="815784"/>
          </a:xfrm>
          <a:prstGeom prst="rect">
            <a:avLst/>
          </a:prstGeom>
        </p:spPr>
        <p:txBody>
          <a:bodyPr vert="horz" lIns="91440" tIns="45720" rIns="91440" bIns="45720" rtlCol="0" anchor="ctr"/>
          <a:lstStyle>
            <a:lvl1pPr algn="ctr">
              <a:defRPr sz="1979">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AB252D0-A622-4806-B1A7-E4EC53A2A39C}"/>
              </a:ext>
            </a:extLst>
          </p:cNvPr>
          <p:cNvSpPr>
            <a:spLocks noGrp="1"/>
          </p:cNvSpPr>
          <p:nvPr>
            <p:ph type="sldNum" sz="quarter" idx="4"/>
          </p:nvPr>
        </p:nvSpPr>
        <p:spPr>
          <a:xfrm>
            <a:off x="14198520" y="14201735"/>
            <a:ext cx="4523423" cy="815784"/>
          </a:xfrm>
          <a:prstGeom prst="rect">
            <a:avLst/>
          </a:prstGeom>
        </p:spPr>
        <p:txBody>
          <a:bodyPr vert="horz" lIns="91440" tIns="45720" rIns="91440" bIns="45720" rtlCol="0" anchor="ctr"/>
          <a:lstStyle>
            <a:lvl1pPr algn="r">
              <a:defRPr sz="1979">
                <a:solidFill>
                  <a:schemeClr val="tx1">
                    <a:tint val="75000"/>
                  </a:schemeClr>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393848858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1507846" rtl="0" eaLnBrk="1" latinLnBrk="0" hangingPunct="1">
        <a:lnSpc>
          <a:spcPct val="90000"/>
        </a:lnSpc>
        <a:spcBef>
          <a:spcPct val="0"/>
        </a:spcBef>
        <a:buNone/>
        <a:defRPr sz="7256" kern="1200">
          <a:solidFill>
            <a:schemeClr val="tx1"/>
          </a:solidFill>
          <a:latin typeface="+mj-lt"/>
          <a:ea typeface="+mj-ea"/>
          <a:cs typeface="+mj-cs"/>
        </a:defRPr>
      </a:lvl1pPr>
    </p:titleStyle>
    <p:bodyStyle>
      <a:lvl1pPr marL="376961" indent="-376961" algn="l" defTabSz="1507846"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Font typeface="Arial" panose="020B0604020202020204" pitchFamily="34" charset="0"/>
        <a:buChar char="•"/>
        <a:defRPr sz="395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Font typeface="Arial" panose="020B0604020202020204" pitchFamily="34" charset="0"/>
        <a:buChar char="•"/>
        <a:defRPr sz="329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nasa.gov/feature/pressure-sensitive-paint-for-measuring-unsteady-launch-vehicle-aerodynamic-buffet/" TargetMode="External"/><Relationship Id="rId11" Type="http://schemas.openxmlformats.org/officeDocument/2006/relationships/image" Target="../media/image8.png"/><Relationship Id="rId5" Type="http://schemas.openxmlformats.org/officeDocument/2006/relationships/hyperlink" Target="http://www.nasa.gov/" TargetMode="External"/><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9" name="Picture 238" descr="Diagram&#10;&#10;Description automatically generated">
            <a:extLst>
              <a:ext uri="{FF2B5EF4-FFF2-40B4-BE49-F238E27FC236}">
                <a16:creationId xmlns:a16="http://schemas.microsoft.com/office/drawing/2014/main" id="{9F3282E6-BAF6-4EEA-8D5D-2C743F6B1DF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956" t="20429" r="20457" b="20947"/>
          <a:stretch/>
        </p:blipFill>
        <p:spPr>
          <a:xfrm>
            <a:off x="8856929" y="11808367"/>
            <a:ext cx="2224497" cy="1311295"/>
          </a:xfrm>
          <a:prstGeom prst="rect">
            <a:avLst/>
          </a:prstGeom>
        </p:spPr>
      </p:pic>
      <p:pic>
        <p:nvPicPr>
          <p:cNvPr id="74" name="Picture 73">
            <a:extLst>
              <a:ext uri="{FF2B5EF4-FFF2-40B4-BE49-F238E27FC236}">
                <a16:creationId xmlns:a16="http://schemas.microsoft.com/office/drawing/2014/main" id="{86F9235C-14FA-461E-8021-4B6FFF462C7C}"/>
              </a:ext>
            </a:extLst>
          </p:cNvPr>
          <p:cNvPicPr/>
          <p:nvPr/>
        </p:nvPicPr>
        <p:blipFill rotWithShape="1">
          <a:blip r:embed="rId3"/>
          <a:srcRect l="7594" t="19753" r="23718" b="11111"/>
          <a:stretch/>
        </p:blipFill>
        <p:spPr bwMode="auto">
          <a:xfrm>
            <a:off x="7069794" y="11869908"/>
            <a:ext cx="2116914" cy="1301598"/>
          </a:xfrm>
          <a:prstGeom prst="rect">
            <a:avLst/>
          </a:prstGeom>
          <a:ln>
            <a:noFill/>
          </a:ln>
          <a:extLst>
            <a:ext uri="{53640926-AAD7-44D8-BBD7-CCE9431645EC}">
              <a14:shadowObscured xmlns:a14="http://schemas.microsoft.com/office/drawing/2010/main"/>
            </a:ext>
          </a:extLst>
        </p:spPr>
      </p:pic>
      <p:pic>
        <p:nvPicPr>
          <p:cNvPr id="5" name="Picture 4" descr="Diagram&#10;&#10;Description automatically generated">
            <a:extLst>
              <a:ext uri="{FF2B5EF4-FFF2-40B4-BE49-F238E27FC236}">
                <a16:creationId xmlns:a16="http://schemas.microsoft.com/office/drawing/2014/main" id="{40B0F7A2-A695-409D-8840-5822152664B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8620" b="27949"/>
          <a:stretch/>
        </p:blipFill>
        <p:spPr>
          <a:xfrm>
            <a:off x="10735749" y="11875326"/>
            <a:ext cx="2361473" cy="1121306"/>
          </a:xfrm>
          <a:prstGeom prst="rect">
            <a:avLst/>
          </a:prstGeom>
        </p:spPr>
      </p:pic>
      <p:sp>
        <p:nvSpPr>
          <p:cNvPr id="256" name="TextBox 255">
            <a:extLst>
              <a:ext uri="{FF2B5EF4-FFF2-40B4-BE49-F238E27FC236}">
                <a16:creationId xmlns:a16="http://schemas.microsoft.com/office/drawing/2014/main" id="{52635F43-3F86-4943-96AA-B34217CA0D1F}"/>
              </a:ext>
            </a:extLst>
          </p:cNvPr>
          <p:cNvSpPr txBox="1"/>
          <p:nvPr/>
        </p:nvSpPr>
        <p:spPr>
          <a:xfrm>
            <a:off x="13530145" y="10952810"/>
            <a:ext cx="5746120" cy="490258"/>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square" rtlCol="0">
            <a:spAutoFit/>
          </a:bodyPr>
          <a:lstStyle/>
          <a:p>
            <a:endParaRPr lang="en-US"/>
          </a:p>
        </p:txBody>
      </p:sp>
      <p:sp>
        <p:nvSpPr>
          <p:cNvPr id="255" name="TextBox 254">
            <a:extLst>
              <a:ext uri="{FF2B5EF4-FFF2-40B4-BE49-F238E27FC236}">
                <a16:creationId xmlns:a16="http://schemas.microsoft.com/office/drawing/2014/main" id="{40E0DD97-BEBE-4315-8429-2278F450675C}"/>
              </a:ext>
            </a:extLst>
          </p:cNvPr>
          <p:cNvSpPr txBox="1"/>
          <p:nvPr/>
        </p:nvSpPr>
        <p:spPr>
          <a:xfrm>
            <a:off x="13530145" y="9351723"/>
            <a:ext cx="5746120" cy="490258"/>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square" rtlCol="0">
            <a:spAutoFit/>
          </a:bodyPr>
          <a:lstStyle/>
          <a:p>
            <a:endParaRPr lang="en-US"/>
          </a:p>
        </p:txBody>
      </p:sp>
      <p:sp>
        <p:nvSpPr>
          <p:cNvPr id="254" name="TextBox 253">
            <a:extLst>
              <a:ext uri="{FF2B5EF4-FFF2-40B4-BE49-F238E27FC236}">
                <a16:creationId xmlns:a16="http://schemas.microsoft.com/office/drawing/2014/main" id="{82C29379-D675-40AE-8A40-F6C272E22898}"/>
              </a:ext>
            </a:extLst>
          </p:cNvPr>
          <p:cNvSpPr txBox="1"/>
          <p:nvPr/>
        </p:nvSpPr>
        <p:spPr>
          <a:xfrm>
            <a:off x="13551967" y="2789808"/>
            <a:ext cx="5746120" cy="490258"/>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square" rtlCol="0">
            <a:spAutoFit/>
          </a:bodyPr>
          <a:lstStyle/>
          <a:p>
            <a:endParaRPr lang="en-US"/>
          </a:p>
        </p:txBody>
      </p:sp>
      <p:sp>
        <p:nvSpPr>
          <p:cNvPr id="253" name="TextBox 252">
            <a:extLst>
              <a:ext uri="{FF2B5EF4-FFF2-40B4-BE49-F238E27FC236}">
                <a16:creationId xmlns:a16="http://schemas.microsoft.com/office/drawing/2014/main" id="{3A2B6A19-11AC-415C-A373-3F8F1EFC1990}"/>
              </a:ext>
            </a:extLst>
          </p:cNvPr>
          <p:cNvSpPr txBox="1"/>
          <p:nvPr/>
        </p:nvSpPr>
        <p:spPr>
          <a:xfrm>
            <a:off x="7186218" y="9537723"/>
            <a:ext cx="5746120" cy="490258"/>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square" rtlCol="0">
            <a:spAutoFit/>
          </a:bodyPr>
          <a:lstStyle/>
          <a:p>
            <a:endParaRPr lang="en-US"/>
          </a:p>
        </p:txBody>
      </p:sp>
      <p:sp>
        <p:nvSpPr>
          <p:cNvPr id="252" name="TextBox 251">
            <a:extLst>
              <a:ext uri="{FF2B5EF4-FFF2-40B4-BE49-F238E27FC236}">
                <a16:creationId xmlns:a16="http://schemas.microsoft.com/office/drawing/2014/main" id="{B13C2F2C-54BA-4565-9F42-54F1C09D5EA5}"/>
              </a:ext>
            </a:extLst>
          </p:cNvPr>
          <p:cNvSpPr txBox="1"/>
          <p:nvPr/>
        </p:nvSpPr>
        <p:spPr>
          <a:xfrm>
            <a:off x="7149253" y="3768172"/>
            <a:ext cx="5746120" cy="490258"/>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square" rtlCol="0">
            <a:spAutoFit/>
          </a:bodyPr>
          <a:lstStyle/>
          <a:p>
            <a:endParaRPr lang="en-US"/>
          </a:p>
        </p:txBody>
      </p:sp>
      <p:sp>
        <p:nvSpPr>
          <p:cNvPr id="251" name="TextBox 250">
            <a:extLst>
              <a:ext uri="{FF2B5EF4-FFF2-40B4-BE49-F238E27FC236}">
                <a16:creationId xmlns:a16="http://schemas.microsoft.com/office/drawing/2014/main" id="{2B2C61EE-53C6-404D-81E3-44CC0D1D6EB5}"/>
              </a:ext>
            </a:extLst>
          </p:cNvPr>
          <p:cNvSpPr txBox="1"/>
          <p:nvPr/>
        </p:nvSpPr>
        <p:spPr>
          <a:xfrm>
            <a:off x="829630" y="8795342"/>
            <a:ext cx="5877908" cy="490258"/>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square" rtlCol="0">
            <a:spAutoFit/>
          </a:bodyPr>
          <a:lstStyle/>
          <a:p>
            <a:endParaRPr lang="en-US"/>
          </a:p>
        </p:txBody>
      </p:sp>
      <p:sp>
        <p:nvSpPr>
          <p:cNvPr id="250" name="TextBox 249">
            <a:extLst>
              <a:ext uri="{FF2B5EF4-FFF2-40B4-BE49-F238E27FC236}">
                <a16:creationId xmlns:a16="http://schemas.microsoft.com/office/drawing/2014/main" id="{4641DA50-462C-4A5D-9661-37C1551BB499}"/>
              </a:ext>
            </a:extLst>
          </p:cNvPr>
          <p:cNvSpPr txBox="1"/>
          <p:nvPr/>
        </p:nvSpPr>
        <p:spPr>
          <a:xfrm>
            <a:off x="877731" y="6468780"/>
            <a:ext cx="5864961" cy="435588"/>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square" rtlCol="0">
            <a:spAutoFit/>
          </a:bodyPr>
          <a:lstStyle/>
          <a:p>
            <a:endParaRPr lang="en-US"/>
          </a:p>
        </p:txBody>
      </p:sp>
      <p:sp>
        <p:nvSpPr>
          <p:cNvPr id="2" name="object 2"/>
          <p:cNvSpPr txBox="1"/>
          <p:nvPr/>
        </p:nvSpPr>
        <p:spPr>
          <a:xfrm>
            <a:off x="1032394" y="13982453"/>
            <a:ext cx="1397635" cy="281305"/>
          </a:xfrm>
          <a:prstGeom prst="rect">
            <a:avLst/>
          </a:prstGeom>
        </p:spPr>
        <p:txBody>
          <a:bodyPr vert="horz" wrap="square" lIns="0" tIns="15875" rIns="0" bIns="0" rtlCol="0">
            <a:spAutoFit/>
          </a:bodyPr>
          <a:lstStyle/>
          <a:p>
            <a:pPr marL="12700">
              <a:lnSpc>
                <a:spcPct val="100000"/>
              </a:lnSpc>
              <a:spcBef>
                <a:spcPts val="125"/>
              </a:spcBef>
            </a:pPr>
            <a:r>
              <a:rPr sz="1650">
                <a:solidFill>
                  <a:srgbClr val="FFFFFF"/>
                </a:solidFill>
                <a:latin typeface="Arial"/>
                <a:cs typeface="Arial"/>
                <a:hlinkClick r:id="rId5"/>
              </a:rPr>
              <a:t>www.nasa.gov</a:t>
            </a:r>
            <a:endParaRPr sz="1650">
              <a:latin typeface="Arial"/>
              <a:cs typeface="Arial"/>
            </a:endParaRPr>
          </a:p>
        </p:txBody>
      </p:sp>
      <p:sp>
        <p:nvSpPr>
          <p:cNvPr id="6" name="object 6"/>
          <p:cNvSpPr txBox="1"/>
          <p:nvPr/>
        </p:nvSpPr>
        <p:spPr>
          <a:xfrm>
            <a:off x="13618839" y="11530822"/>
            <a:ext cx="5672898" cy="3044744"/>
          </a:xfrm>
          <a:prstGeom prst="rect">
            <a:avLst/>
          </a:prstGeom>
        </p:spPr>
        <p:txBody>
          <a:bodyPr vert="horz" wrap="square" lIns="0" tIns="10160" rIns="0" bIns="0" rtlCol="0">
            <a:spAutoFit/>
          </a:bodyPr>
          <a:lstStyle/>
          <a:p>
            <a:pPr marL="12700" marR="5080" algn="just">
              <a:lnSpc>
                <a:spcPct val="101400"/>
              </a:lnSpc>
              <a:spcBef>
                <a:spcPts val="80"/>
              </a:spcBef>
            </a:pPr>
            <a:r>
              <a:rPr lang="en-US" sz="1050">
                <a:latin typeface="Arial"/>
                <a:cs typeface="Arial"/>
              </a:rPr>
              <a:t>I would like to thank my mentor Lucy Tang, as well as Nettie </a:t>
            </a:r>
            <a:r>
              <a:rPr lang="en-US" sz="1050" err="1">
                <a:latin typeface="Arial"/>
                <a:cs typeface="Arial"/>
              </a:rPr>
              <a:t>Roozeboom</a:t>
            </a:r>
            <a:r>
              <a:rPr lang="en-US" sz="1050">
                <a:latin typeface="Arial"/>
                <a:cs typeface="Arial"/>
              </a:rPr>
              <a:t>, Marc Shaw-</a:t>
            </a:r>
            <a:r>
              <a:rPr lang="en-US" sz="1050" err="1">
                <a:latin typeface="Arial"/>
                <a:cs typeface="Arial"/>
              </a:rPr>
              <a:t>Lecerf</a:t>
            </a:r>
            <a:r>
              <a:rPr lang="en-US" sz="1050">
                <a:latin typeface="Arial"/>
                <a:cs typeface="Arial"/>
              </a:rPr>
              <a:t>, Tim Sandstrom, </a:t>
            </a:r>
            <a:r>
              <a:rPr lang="en-US" sz="1050" err="1">
                <a:latin typeface="Arial"/>
                <a:cs typeface="Arial"/>
              </a:rPr>
              <a:t>Jie</a:t>
            </a:r>
            <a:r>
              <a:rPr lang="en-US" sz="1050">
                <a:latin typeface="Arial"/>
                <a:cs typeface="Arial"/>
              </a:rPr>
              <a:t> Li, Paul </a:t>
            </a:r>
            <a:r>
              <a:rPr lang="en-US" sz="1050" err="1">
                <a:latin typeface="Arial"/>
                <a:cs typeface="Arial"/>
              </a:rPr>
              <a:t>Stremel</a:t>
            </a:r>
            <a:r>
              <a:rPr lang="en-US" sz="1050">
                <a:latin typeface="Arial"/>
                <a:cs typeface="Arial"/>
              </a:rPr>
              <a:t>, and Lara Lash for all their help and support throughout this project.</a:t>
            </a:r>
          </a:p>
          <a:p>
            <a:pPr marL="12700" marR="5080" algn="just">
              <a:lnSpc>
                <a:spcPct val="101400"/>
              </a:lnSpc>
              <a:spcBef>
                <a:spcPts val="80"/>
              </a:spcBef>
            </a:pPr>
            <a:endParaRPr lang="en-US" sz="1050">
              <a:latin typeface="Arial"/>
              <a:cs typeface="Arial"/>
            </a:endParaRPr>
          </a:p>
          <a:p>
            <a:pPr marL="12700" marR="5080" algn="just">
              <a:lnSpc>
                <a:spcPct val="101400"/>
              </a:lnSpc>
              <a:spcBef>
                <a:spcPts val="80"/>
              </a:spcBef>
            </a:pPr>
            <a:r>
              <a:rPr lang="en-US" sz="1050">
                <a:latin typeface="Arial"/>
                <a:cs typeface="Arial"/>
              </a:rPr>
              <a:t>References:</a:t>
            </a:r>
            <a:endParaRPr sz="1050">
              <a:latin typeface="Arial"/>
              <a:cs typeface="Arial"/>
            </a:endParaRPr>
          </a:p>
          <a:p>
            <a:pPr marL="12700" algn="just">
              <a:lnSpc>
                <a:spcPct val="100000"/>
              </a:lnSpc>
              <a:spcBef>
                <a:spcPts val="500"/>
              </a:spcBef>
            </a:pPr>
            <a:r>
              <a:rPr lang="en-US" sz="950" spc="-10">
                <a:latin typeface="Arial"/>
                <a:cs typeface="Arial"/>
              </a:rPr>
              <a:t>1. </a:t>
            </a:r>
            <a:r>
              <a:rPr lang="en-US" sz="1000" u="sng">
                <a:solidFill>
                  <a:schemeClr val="hlink"/>
                </a:solidFill>
                <a:hlinkClick r:id="rId6">
                  <a:extLst>
                    <a:ext uri="{A12FA001-AC4F-418D-AE19-62706E023703}">
                      <ahyp:hlinkClr xmlns:ahyp="http://schemas.microsoft.com/office/drawing/2018/hyperlinkcolor" val="tx"/>
                    </a:ext>
                  </a:extLst>
                </a:hlinkClick>
              </a:rPr>
              <a:t>Pressure Sensitive Paint for Measuring Unsteady Launch Vehicle Aerodynamic Buffet, Feb. 17, 2017</a:t>
            </a:r>
            <a:endParaRPr lang="en-US" sz="1000">
              <a:solidFill>
                <a:schemeClr val="hlink"/>
              </a:solidFill>
            </a:endParaRPr>
          </a:p>
          <a:p>
            <a:pPr marL="12700" algn="just">
              <a:lnSpc>
                <a:spcPct val="100000"/>
              </a:lnSpc>
              <a:spcBef>
                <a:spcPts val="500"/>
              </a:spcBef>
            </a:pPr>
            <a:r>
              <a:rPr lang="en-US" sz="950" spc="-10">
                <a:latin typeface="Arial"/>
                <a:cs typeface="Arial"/>
              </a:rPr>
              <a:t>2. Recent Development in NASA’s Unsteady Pressure-Sensitive Paint Capability. </a:t>
            </a:r>
            <a:r>
              <a:rPr lang="en-US" sz="950" spc="-10" err="1">
                <a:latin typeface="Arial"/>
                <a:cs typeface="Arial"/>
              </a:rPr>
              <a:t>Roozeboom</a:t>
            </a:r>
            <a:r>
              <a:rPr lang="en-US" sz="950" spc="-10">
                <a:latin typeface="Arial"/>
                <a:cs typeface="Arial"/>
              </a:rPr>
              <a:t>, Nettie. AIAA Conference 2020.</a:t>
            </a:r>
          </a:p>
          <a:p>
            <a:pPr marL="12700" algn="just">
              <a:lnSpc>
                <a:spcPct val="100000"/>
              </a:lnSpc>
              <a:spcBef>
                <a:spcPts val="500"/>
              </a:spcBef>
            </a:pPr>
            <a:r>
              <a:rPr lang="en-US" sz="950" spc="-10">
                <a:latin typeface="Arial"/>
                <a:cs typeface="Arial"/>
              </a:rPr>
              <a:t>3. Fluid for Thought: SLS Rocket Aerodynamics Featuring Pressure-Sensitive-Paint. Tang, Lucy, SWE Conference 2020.</a:t>
            </a:r>
          </a:p>
          <a:p>
            <a:pPr marL="12700" algn="just">
              <a:lnSpc>
                <a:spcPct val="100000"/>
              </a:lnSpc>
              <a:spcBef>
                <a:spcPts val="500"/>
              </a:spcBef>
            </a:pPr>
            <a:endParaRPr lang="en-US" sz="950" spc="-10">
              <a:latin typeface="Arial"/>
              <a:cs typeface="Arial"/>
            </a:endParaRPr>
          </a:p>
          <a:p>
            <a:pPr marL="12700" algn="just">
              <a:lnSpc>
                <a:spcPct val="100000"/>
              </a:lnSpc>
              <a:spcBef>
                <a:spcPts val="500"/>
              </a:spcBef>
            </a:pPr>
            <a:r>
              <a:rPr lang="en-US" sz="950" spc="-10">
                <a:latin typeface="Arial"/>
                <a:cs typeface="Arial"/>
              </a:rPr>
              <a:t>Contact information:</a:t>
            </a:r>
          </a:p>
          <a:p>
            <a:pPr marL="12700" algn="just">
              <a:lnSpc>
                <a:spcPct val="100000"/>
              </a:lnSpc>
              <a:spcBef>
                <a:spcPts val="500"/>
              </a:spcBef>
            </a:pPr>
            <a:r>
              <a:rPr lang="en-US" sz="950" spc="-10">
                <a:latin typeface="Arial"/>
                <a:cs typeface="Arial"/>
              </a:rPr>
              <a:t>For questions please email: emmamcmlln@gmail.com</a:t>
            </a:r>
          </a:p>
          <a:p>
            <a:pPr marL="12700" algn="just">
              <a:lnSpc>
                <a:spcPct val="100000"/>
              </a:lnSpc>
              <a:spcBef>
                <a:spcPts val="500"/>
              </a:spcBef>
            </a:pPr>
            <a:endParaRPr lang="en-US" sz="950" spc="-10">
              <a:latin typeface="Arial"/>
              <a:cs typeface="Arial"/>
            </a:endParaRPr>
          </a:p>
          <a:p>
            <a:pPr marL="12700" algn="just">
              <a:lnSpc>
                <a:spcPct val="100000"/>
              </a:lnSpc>
              <a:spcBef>
                <a:spcPts val="500"/>
              </a:spcBef>
            </a:pPr>
            <a:endParaRPr lang="en-US" sz="950" spc="-10">
              <a:latin typeface="Arial"/>
              <a:cs typeface="Arial"/>
            </a:endParaRPr>
          </a:p>
          <a:p>
            <a:pPr marL="12700" algn="just">
              <a:lnSpc>
                <a:spcPct val="100000"/>
              </a:lnSpc>
              <a:spcBef>
                <a:spcPts val="500"/>
              </a:spcBef>
            </a:pPr>
            <a:r>
              <a:rPr sz="950" spc="-10">
                <a:latin typeface="Arial"/>
                <a:cs typeface="Arial"/>
              </a:rPr>
              <a:t>*All</a:t>
            </a:r>
            <a:r>
              <a:rPr sz="950" spc="-5">
                <a:latin typeface="Arial"/>
                <a:cs typeface="Arial"/>
              </a:rPr>
              <a:t> </a:t>
            </a:r>
            <a:r>
              <a:rPr sz="950" spc="-10">
                <a:latin typeface="Arial"/>
                <a:cs typeface="Arial"/>
              </a:rPr>
              <a:t>photos</a:t>
            </a:r>
            <a:r>
              <a:rPr sz="950" spc="-5">
                <a:latin typeface="Arial"/>
                <a:cs typeface="Arial"/>
              </a:rPr>
              <a:t> </a:t>
            </a:r>
            <a:r>
              <a:rPr sz="950" spc="-10">
                <a:latin typeface="Arial"/>
                <a:cs typeface="Arial"/>
              </a:rPr>
              <a:t>and</a:t>
            </a:r>
            <a:r>
              <a:rPr sz="950">
                <a:latin typeface="Arial"/>
                <a:cs typeface="Arial"/>
              </a:rPr>
              <a:t> </a:t>
            </a:r>
            <a:r>
              <a:rPr sz="950" spc="-5">
                <a:latin typeface="Arial"/>
                <a:cs typeface="Arial"/>
              </a:rPr>
              <a:t>figures</a:t>
            </a:r>
            <a:r>
              <a:rPr sz="950">
                <a:latin typeface="Arial"/>
                <a:cs typeface="Arial"/>
              </a:rPr>
              <a:t> </a:t>
            </a:r>
            <a:r>
              <a:rPr sz="950" spc="-10">
                <a:latin typeface="Arial"/>
                <a:cs typeface="Arial"/>
              </a:rPr>
              <a:t>credited</a:t>
            </a:r>
            <a:r>
              <a:rPr sz="950">
                <a:latin typeface="Arial"/>
                <a:cs typeface="Arial"/>
              </a:rPr>
              <a:t> </a:t>
            </a:r>
            <a:r>
              <a:rPr sz="950" spc="-5">
                <a:latin typeface="Arial"/>
                <a:cs typeface="Arial"/>
              </a:rPr>
              <a:t>to</a:t>
            </a:r>
            <a:r>
              <a:rPr sz="950" spc="-15">
                <a:latin typeface="Arial"/>
                <a:cs typeface="Arial"/>
              </a:rPr>
              <a:t> NASA</a:t>
            </a:r>
            <a:endParaRPr lang="en-US" sz="950" spc="-15">
              <a:latin typeface="Arial"/>
              <a:cs typeface="Arial"/>
            </a:endParaRPr>
          </a:p>
        </p:txBody>
      </p:sp>
      <p:sp>
        <p:nvSpPr>
          <p:cNvPr id="52" name="object 52"/>
          <p:cNvSpPr txBox="1"/>
          <p:nvPr/>
        </p:nvSpPr>
        <p:spPr>
          <a:xfrm>
            <a:off x="954744" y="1188276"/>
            <a:ext cx="14728382" cy="967573"/>
          </a:xfrm>
          <a:prstGeom prst="rect">
            <a:avLst/>
          </a:prstGeom>
        </p:spPr>
        <p:txBody>
          <a:bodyPr vert="horz" wrap="square" lIns="0" tIns="15875" rIns="0" bIns="0" rtlCol="0">
            <a:spAutoFit/>
          </a:bodyPr>
          <a:lstStyle/>
          <a:p>
            <a:pPr marL="12700">
              <a:lnSpc>
                <a:spcPct val="100000"/>
              </a:lnSpc>
              <a:spcBef>
                <a:spcPts val="125"/>
              </a:spcBef>
            </a:pPr>
            <a:r>
              <a:rPr sz="1650" spc="5">
                <a:latin typeface="Arial"/>
                <a:cs typeface="Arial"/>
              </a:rPr>
              <a:t>National</a:t>
            </a:r>
            <a:r>
              <a:rPr sz="1650" spc="-85">
                <a:latin typeface="Arial"/>
                <a:cs typeface="Arial"/>
              </a:rPr>
              <a:t> </a:t>
            </a:r>
            <a:r>
              <a:rPr sz="1650" spc="5">
                <a:latin typeface="Arial"/>
                <a:cs typeface="Arial"/>
              </a:rPr>
              <a:t>Aeronautics</a:t>
            </a:r>
            <a:r>
              <a:rPr sz="1650" spc="10">
                <a:latin typeface="Arial"/>
                <a:cs typeface="Arial"/>
              </a:rPr>
              <a:t> and</a:t>
            </a:r>
            <a:r>
              <a:rPr sz="1650" spc="5">
                <a:latin typeface="Arial"/>
                <a:cs typeface="Arial"/>
              </a:rPr>
              <a:t> </a:t>
            </a:r>
            <a:r>
              <a:rPr sz="1650" spc="10">
                <a:latin typeface="Arial"/>
                <a:cs typeface="Arial"/>
              </a:rPr>
              <a:t>Space</a:t>
            </a:r>
            <a:r>
              <a:rPr sz="1650" spc="-85">
                <a:latin typeface="Arial"/>
                <a:cs typeface="Arial"/>
              </a:rPr>
              <a:t> </a:t>
            </a:r>
            <a:r>
              <a:rPr sz="1650" spc="5">
                <a:latin typeface="Arial"/>
                <a:cs typeface="Arial"/>
              </a:rPr>
              <a:t>Administration</a:t>
            </a:r>
            <a:endParaRPr lang="en-US" sz="1650" spc="5">
              <a:latin typeface="Arial"/>
              <a:cs typeface="Arial"/>
            </a:endParaRPr>
          </a:p>
          <a:p>
            <a:pPr marL="12700">
              <a:lnSpc>
                <a:spcPct val="100000"/>
              </a:lnSpc>
              <a:spcBef>
                <a:spcPts val="125"/>
              </a:spcBef>
            </a:pPr>
            <a:endParaRPr sz="1650">
              <a:latin typeface="Arial"/>
              <a:cs typeface="Arial"/>
            </a:endParaRPr>
          </a:p>
          <a:p>
            <a:pPr algn="r"/>
            <a:r>
              <a:rPr lang="en-US" altLang="en-US" sz="2800" b="1">
                <a:latin typeface="Arial" panose="020B0604020202020204" pitchFamily="34" charset="0"/>
                <a:cs typeface="Arial" panose="020B0604020202020204" pitchFamily="34" charset="0"/>
              </a:rPr>
              <a:t>Visualizing Unsteady Pressure-Sensitive Paint Data with Python</a:t>
            </a:r>
          </a:p>
        </p:txBody>
      </p:sp>
      <p:sp>
        <p:nvSpPr>
          <p:cNvPr id="91" name="object 91"/>
          <p:cNvSpPr txBox="1"/>
          <p:nvPr/>
        </p:nvSpPr>
        <p:spPr>
          <a:xfrm>
            <a:off x="8600671" y="4447392"/>
            <a:ext cx="3021996" cy="237244"/>
          </a:xfrm>
          <a:prstGeom prst="rect">
            <a:avLst/>
          </a:prstGeom>
        </p:spPr>
        <p:txBody>
          <a:bodyPr vert="horz" wrap="square" lIns="0" tIns="13970" rIns="0" bIns="0" rtlCol="0">
            <a:spAutoFit/>
          </a:bodyPr>
          <a:lstStyle/>
          <a:p>
            <a:pPr>
              <a:lnSpc>
                <a:spcPct val="100000"/>
              </a:lnSpc>
              <a:spcBef>
                <a:spcPts val="110"/>
              </a:spcBef>
            </a:pPr>
            <a:r>
              <a:rPr lang="en-US" sz="1450" b="1" spc="-5">
                <a:solidFill>
                  <a:srgbClr val="002060"/>
                </a:solidFill>
                <a:latin typeface="Calibri"/>
                <a:cs typeface="Calibri"/>
              </a:rPr>
              <a:t>DMD of </a:t>
            </a:r>
            <a:r>
              <a:rPr lang="en-US" sz="1450" b="1" spc="-5" err="1">
                <a:solidFill>
                  <a:srgbClr val="002060"/>
                </a:solidFill>
                <a:latin typeface="Calibri"/>
                <a:cs typeface="Calibri"/>
              </a:rPr>
              <a:t>uPSP</a:t>
            </a:r>
            <a:r>
              <a:rPr lang="en-US" sz="1450" b="1" spc="-5">
                <a:solidFill>
                  <a:srgbClr val="002060"/>
                </a:solidFill>
                <a:latin typeface="Calibri"/>
                <a:cs typeface="Calibri"/>
              </a:rPr>
              <a:t> Pressure Coefficient (</a:t>
            </a:r>
            <a:r>
              <a:rPr lang="en-US" sz="1450" b="1" spc="-5" err="1">
                <a:solidFill>
                  <a:srgbClr val="002060"/>
                </a:solidFill>
                <a:latin typeface="Calibri"/>
                <a:cs typeface="Calibri"/>
              </a:rPr>
              <a:t>C_p</a:t>
            </a:r>
            <a:r>
              <a:rPr lang="en-US" sz="1450" b="1" spc="-5">
                <a:solidFill>
                  <a:srgbClr val="002060"/>
                </a:solidFill>
                <a:latin typeface="Calibri"/>
                <a:cs typeface="Calibri"/>
              </a:rPr>
              <a:t>)</a:t>
            </a:r>
            <a:endParaRPr sz="1450">
              <a:latin typeface="Calibri"/>
              <a:cs typeface="Calibri"/>
            </a:endParaRPr>
          </a:p>
        </p:txBody>
      </p:sp>
      <p:sp>
        <p:nvSpPr>
          <p:cNvPr id="92" name="object 92"/>
          <p:cNvSpPr txBox="1"/>
          <p:nvPr/>
        </p:nvSpPr>
        <p:spPr>
          <a:xfrm>
            <a:off x="879460" y="3322147"/>
            <a:ext cx="5824220" cy="2484013"/>
          </a:xfrm>
          <a:prstGeom prst="rect">
            <a:avLst/>
          </a:prstGeom>
          <a:ln w="4786">
            <a:solidFill>
              <a:schemeClr val="accent5">
                <a:lumMod val="50000"/>
              </a:schemeClr>
            </a:solidFill>
          </a:ln>
        </p:spPr>
        <p:txBody>
          <a:bodyPr vert="horz" wrap="square" lIns="0" tIns="59690" rIns="0" bIns="0" rtlCol="0" anchor="t">
            <a:spAutoFit/>
          </a:bodyPr>
          <a:lstStyle/>
          <a:p>
            <a:r>
              <a:rPr lang="en-US" sz="1050">
                <a:latin typeface="Arial"/>
                <a:cs typeface="Arial"/>
              </a:rPr>
              <a:t>The Unsteady Pressure-Sensitive Paint (</a:t>
            </a:r>
            <a:r>
              <a:rPr lang="en-US" sz="1050" err="1">
                <a:latin typeface="Arial"/>
                <a:cs typeface="Arial"/>
              </a:rPr>
              <a:t>uPSP</a:t>
            </a:r>
            <a:r>
              <a:rPr lang="en-US" sz="1050">
                <a:latin typeface="Arial"/>
                <a:cs typeface="Arial"/>
              </a:rPr>
              <a:t>) projects uses Pressure-Sensitive paint applied over aerospace models during wind tunnel testing to collect pressure data with high spatial and temporal resolution in order to inform unsteady aerodynamics studies. For each of the 800+ experimental runs, four cameras generate up to 50 GB of video data, which must then be processed, analyzed, and visualized on the NASA Advanced Supercomputing system (NAS) to assess the result. One of the final data analysis products is the dynamic modal decomposition (DMD) results, which decomposes the pressure reading signals by their frequency component. The goal of this project is to visualize the DMD results over a 3D rendering of the model, using efficient and parallelized python routines. The software uses the </a:t>
            </a:r>
            <a:r>
              <a:rPr lang="en-US" sz="1050" err="1">
                <a:latin typeface="Arial"/>
                <a:cs typeface="Arial"/>
              </a:rPr>
              <a:t>pytecplot</a:t>
            </a:r>
            <a:r>
              <a:rPr lang="en-US" sz="1050">
                <a:latin typeface="Arial"/>
                <a:cs typeface="Arial"/>
              </a:rPr>
              <a:t> library, a high-level API that connects python scripting to a </a:t>
            </a:r>
            <a:r>
              <a:rPr lang="en-US" sz="1050" err="1">
                <a:latin typeface="Arial"/>
                <a:cs typeface="Arial"/>
              </a:rPr>
              <a:t>Tecplot</a:t>
            </a:r>
            <a:r>
              <a:rPr lang="en-US" sz="1050">
                <a:latin typeface="Arial"/>
                <a:cs typeface="Arial"/>
              </a:rPr>
              <a:t> 360 engine. </a:t>
            </a:r>
            <a:r>
              <a:rPr lang="en-US" sz="1050" err="1">
                <a:latin typeface="Arial"/>
                <a:cs typeface="Arial"/>
              </a:rPr>
              <a:t>Tecplot</a:t>
            </a:r>
            <a:r>
              <a:rPr lang="en-US" sz="1050">
                <a:latin typeface="Arial"/>
                <a:cs typeface="Arial"/>
              </a:rPr>
              <a:t> is an industry standard high-performance visualization tool that can handle large datasets and workflow. Various animation, rendering, and image-combination techniques were investigated to generate the final videos using OpenCV on the NAS. The final result is a software tool that takes in data products from the </a:t>
            </a:r>
            <a:r>
              <a:rPr lang="en-US" sz="1050" err="1">
                <a:latin typeface="Arial"/>
                <a:cs typeface="Arial"/>
              </a:rPr>
              <a:t>uPSP</a:t>
            </a:r>
            <a:r>
              <a:rPr lang="en-US" sz="1050">
                <a:latin typeface="Arial"/>
                <a:cs typeface="Arial"/>
              </a:rPr>
              <a:t> processing chain and generates high resolution visualization videos in parallel for every data file, allowing researchers to view their results efficiently and at an unprecedentedly detailed level.</a:t>
            </a:r>
          </a:p>
        </p:txBody>
      </p:sp>
      <p:sp>
        <p:nvSpPr>
          <p:cNvPr id="96" name="object 96"/>
          <p:cNvSpPr txBox="1"/>
          <p:nvPr/>
        </p:nvSpPr>
        <p:spPr>
          <a:xfrm>
            <a:off x="904159" y="8811966"/>
            <a:ext cx="6002655" cy="413384"/>
          </a:xfrm>
          <a:prstGeom prst="rect">
            <a:avLst/>
          </a:prstGeom>
        </p:spPr>
        <p:txBody>
          <a:bodyPr vert="horz" wrap="square" lIns="0" tIns="17145" rIns="0" bIns="0" rtlCol="0">
            <a:spAutoFit/>
          </a:bodyPr>
          <a:lstStyle/>
          <a:p>
            <a:pPr algn="ctr">
              <a:lnSpc>
                <a:spcPct val="100000"/>
              </a:lnSpc>
              <a:spcBef>
                <a:spcPts val="135"/>
              </a:spcBef>
            </a:pPr>
            <a:r>
              <a:rPr sz="2500" b="1">
                <a:solidFill>
                  <a:schemeClr val="bg1"/>
                </a:solidFill>
                <a:latin typeface="Arial"/>
                <a:cs typeface="Arial"/>
              </a:rPr>
              <a:t>BACKGROUND</a:t>
            </a:r>
            <a:endParaRPr sz="2500">
              <a:solidFill>
                <a:schemeClr val="bg1"/>
              </a:solidFill>
              <a:latin typeface="Arial"/>
              <a:cs typeface="Arial"/>
            </a:endParaRPr>
          </a:p>
        </p:txBody>
      </p:sp>
      <p:sp>
        <p:nvSpPr>
          <p:cNvPr id="104" name="object 104"/>
          <p:cNvSpPr txBox="1"/>
          <p:nvPr/>
        </p:nvSpPr>
        <p:spPr>
          <a:xfrm>
            <a:off x="2848190" y="6472820"/>
            <a:ext cx="2047875" cy="408940"/>
          </a:xfrm>
          <a:prstGeom prst="rect">
            <a:avLst/>
          </a:prstGeom>
        </p:spPr>
        <p:txBody>
          <a:bodyPr vert="horz" wrap="square" lIns="0" tIns="13970" rIns="0" bIns="0" rtlCol="0">
            <a:spAutoFit/>
          </a:bodyPr>
          <a:lstStyle/>
          <a:p>
            <a:pPr marL="12700">
              <a:lnSpc>
                <a:spcPct val="100000"/>
              </a:lnSpc>
              <a:spcBef>
                <a:spcPts val="110"/>
              </a:spcBef>
            </a:pPr>
            <a:r>
              <a:rPr sz="2500" b="1" spc="5">
                <a:solidFill>
                  <a:schemeClr val="bg1"/>
                </a:solidFill>
                <a:latin typeface="Arial"/>
                <a:cs typeface="Arial"/>
              </a:rPr>
              <a:t>OBJECTIVES</a:t>
            </a:r>
            <a:endParaRPr sz="2500">
              <a:solidFill>
                <a:schemeClr val="bg1"/>
              </a:solidFill>
              <a:latin typeface="Arial"/>
              <a:cs typeface="Arial"/>
            </a:endParaRPr>
          </a:p>
        </p:txBody>
      </p:sp>
      <p:sp>
        <p:nvSpPr>
          <p:cNvPr id="105" name="object 105"/>
          <p:cNvSpPr txBox="1"/>
          <p:nvPr/>
        </p:nvSpPr>
        <p:spPr>
          <a:xfrm>
            <a:off x="1026254" y="7176106"/>
            <a:ext cx="3305810" cy="1159292"/>
          </a:xfrm>
          <a:prstGeom prst="rect">
            <a:avLst/>
          </a:prstGeom>
        </p:spPr>
        <p:txBody>
          <a:bodyPr vert="horz" wrap="square" lIns="0" tIns="12700" rIns="0" bIns="0" rtlCol="0" anchor="t">
            <a:spAutoFit/>
          </a:bodyPr>
          <a:lstStyle/>
          <a:p>
            <a:pPr marL="191770" marR="5080" indent="-179705" algn="just">
              <a:lnSpc>
                <a:spcPct val="100000"/>
              </a:lnSpc>
              <a:spcBef>
                <a:spcPts val="100"/>
              </a:spcBef>
              <a:buChar char="•"/>
              <a:tabLst>
                <a:tab pos="192405" algn="l"/>
              </a:tabLst>
            </a:pPr>
            <a:r>
              <a:rPr lang="en-US" sz="1100">
                <a:latin typeface="Arial"/>
                <a:cs typeface="Arial"/>
              </a:rPr>
              <a:t>Develop a software tool to visualize </a:t>
            </a:r>
            <a:r>
              <a:rPr lang="en-US" sz="1100" err="1">
                <a:latin typeface="Arial"/>
                <a:cs typeface="Arial"/>
              </a:rPr>
              <a:t>uPSP</a:t>
            </a:r>
            <a:r>
              <a:rPr lang="en-US" sz="1100">
                <a:latin typeface="Arial"/>
                <a:cs typeface="Arial"/>
              </a:rPr>
              <a:t> data using python</a:t>
            </a:r>
            <a:endParaRPr sz="1100">
              <a:latin typeface="Arial"/>
              <a:cs typeface="Arial"/>
            </a:endParaRPr>
          </a:p>
          <a:p>
            <a:pPr marL="191770" marR="5080" indent="-179705" algn="just">
              <a:lnSpc>
                <a:spcPts val="1260"/>
              </a:lnSpc>
              <a:spcBef>
                <a:spcPts val="30"/>
              </a:spcBef>
              <a:buChar char="•"/>
              <a:tabLst>
                <a:tab pos="192405" algn="l"/>
              </a:tabLst>
            </a:pPr>
            <a:r>
              <a:rPr lang="en-US" sz="1100" spc="-5">
                <a:latin typeface="Arial"/>
                <a:cs typeface="Arial"/>
              </a:rPr>
              <a:t>Investigate </a:t>
            </a:r>
            <a:r>
              <a:rPr sz="1100" spc="-5">
                <a:latin typeface="Arial"/>
                <a:cs typeface="Arial"/>
              </a:rPr>
              <a:t>different </a:t>
            </a:r>
            <a:r>
              <a:rPr lang="en-US" sz="1100" spc="-5">
                <a:latin typeface="Arial"/>
                <a:cs typeface="Arial"/>
              </a:rPr>
              <a:t>python libraries and packages to determine which library yields the best image and video results</a:t>
            </a:r>
            <a:endParaRPr sz="1100">
              <a:latin typeface="Arial"/>
              <a:cs typeface="Arial"/>
            </a:endParaRPr>
          </a:p>
          <a:p>
            <a:pPr marL="191770" indent="-179705" algn="just">
              <a:lnSpc>
                <a:spcPts val="1205"/>
              </a:lnSpc>
              <a:buFont typeface="Arial"/>
              <a:buChar char="•"/>
              <a:tabLst>
                <a:tab pos="192405" algn="l"/>
              </a:tabLst>
            </a:pPr>
            <a:r>
              <a:rPr lang="en-US" sz="1100" spc="-5">
                <a:latin typeface="Arial"/>
                <a:cs typeface="Arial"/>
              </a:rPr>
              <a:t>Generate videos in parallel that can be viewed on the mini-wall</a:t>
            </a:r>
            <a:endParaRPr sz="1100">
              <a:latin typeface="Arial"/>
              <a:cs typeface="Arial"/>
            </a:endParaRPr>
          </a:p>
        </p:txBody>
      </p:sp>
      <p:sp>
        <p:nvSpPr>
          <p:cNvPr id="109" name="object 109"/>
          <p:cNvSpPr txBox="1"/>
          <p:nvPr/>
        </p:nvSpPr>
        <p:spPr>
          <a:xfrm>
            <a:off x="13467296" y="9381460"/>
            <a:ext cx="5975985" cy="401392"/>
          </a:xfrm>
          <a:prstGeom prst="rect">
            <a:avLst/>
          </a:prstGeom>
        </p:spPr>
        <p:txBody>
          <a:bodyPr vert="horz" wrap="square" lIns="0" tIns="16510" rIns="0" bIns="0" rtlCol="0">
            <a:spAutoFit/>
          </a:bodyPr>
          <a:lstStyle/>
          <a:p>
            <a:pPr algn="ctr">
              <a:lnSpc>
                <a:spcPct val="100000"/>
              </a:lnSpc>
              <a:spcBef>
                <a:spcPts val="130"/>
              </a:spcBef>
            </a:pPr>
            <a:r>
              <a:rPr sz="2500" b="1">
                <a:solidFill>
                  <a:schemeClr val="bg1"/>
                </a:solidFill>
                <a:latin typeface="Arial"/>
                <a:cs typeface="Arial"/>
              </a:rPr>
              <a:t>CONCLUSION</a:t>
            </a:r>
            <a:endParaRPr sz="2500">
              <a:solidFill>
                <a:schemeClr val="bg1"/>
              </a:solidFill>
              <a:latin typeface="Arial"/>
              <a:cs typeface="Arial"/>
            </a:endParaRPr>
          </a:p>
        </p:txBody>
      </p:sp>
      <p:sp>
        <p:nvSpPr>
          <p:cNvPr id="113" name="object 113"/>
          <p:cNvSpPr txBox="1"/>
          <p:nvPr/>
        </p:nvSpPr>
        <p:spPr>
          <a:xfrm>
            <a:off x="14756555" y="10982925"/>
            <a:ext cx="3499485" cy="408940"/>
          </a:xfrm>
          <a:prstGeom prst="rect">
            <a:avLst/>
          </a:prstGeom>
        </p:spPr>
        <p:txBody>
          <a:bodyPr vert="horz" wrap="square" lIns="0" tIns="13970" rIns="0" bIns="0" rtlCol="0">
            <a:spAutoFit/>
          </a:bodyPr>
          <a:lstStyle/>
          <a:p>
            <a:pPr marL="12700">
              <a:lnSpc>
                <a:spcPct val="100000"/>
              </a:lnSpc>
              <a:spcBef>
                <a:spcPts val="110"/>
              </a:spcBef>
            </a:pPr>
            <a:r>
              <a:rPr sz="2500" b="1">
                <a:solidFill>
                  <a:schemeClr val="bg1"/>
                </a:solidFill>
                <a:latin typeface="Arial"/>
                <a:cs typeface="Arial"/>
              </a:rPr>
              <a:t>ACKNOWLEDGMENTS</a:t>
            </a:r>
            <a:endParaRPr sz="2500">
              <a:solidFill>
                <a:schemeClr val="bg1"/>
              </a:solidFill>
              <a:latin typeface="Arial"/>
              <a:cs typeface="Arial"/>
            </a:endParaRPr>
          </a:p>
        </p:txBody>
      </p:sp>
      <p:sp>
        <p:nvSpPr>
          <p:cNvPr id="117" name="object 117"/>
          <p:cNvSpPr txBox="1"/>
          <p:nvPr/>
        </p:nvSpPr>
        <p:spPr>
          <a:xfrm>
            <a:off x="6951072" y="9582156"/>
            <a:ext cx="6240780" cy="384721"/>
          </a:xfrm>
          <a:prstGeom prst="rect">
            <a:avLst/>
          </a:prstGeom>
        </p:spPr>
        <p:txBody>
          <a:bodyPr vert="horz" wrap="square" lIns="0" tIns="0" rIns="0" bIns="0" rtlCol="0">
            <a:spAutoFit/>
          </a:bodyPr>
          <a:lstStyle/>
          <a:p>
            <a:pPr marL="1270" algn="ctr">
              <a:lnSpc>
                <a:spcPts val="2960"/>
              </a:lnSpc>
            </a:pPr>
            <a:r>
              <a:rPr lang="en-US" sz="2500" b="1" spc="5">
                <a:solidFill>
                  <a:schemeClr val="bg1"/>
                </a:solidFill>
                <a:latin typeface="Arial"/>
                <a:cs typeface="Arial"/>
              </a:rPr>
              <a:t>Video Generation Analysis</a:t>
            </a:r>
            <a:endParaRPr sz="2500">
              <a:solidFill>
                <a:schemeClr val="bg1"/>
              </a:solidFill>
              <a:latin typeface="Arial"/>
              <a:cs typeface="Arial"/>
            </a:endParaRPr>
          </a:p>
        </p:txBody>
      </p:sp>
      <p:sp>
        <p:nvSpPr>
          <p:cNvPr id="121" name="object 121"/>
          <p:cNvSpPr txBox="1"/>
          <p:nvPr/>
        </p:nvSpPr>
        <p:spPr>
          <a:xfrm>
            <a:off x="1112504" y="9731539"/>
            <a:ext cx="2494915" cy="345440"/>
          </a:xfrm>
          <a:prstGeom prst="rect">
            <a:avLst/>
          </a:prstGeom>
        </p:spPr>
        <p:txBody>
          <a:bodyPr vert="horz" wrap="square" lIns="0" tIns="12700" rIns="0" bIns="0" rtlCol="0">
            <a:spAutoFit/>
          </a:bodyPr>
          <a:lstStyle/>
          <a:p>
            <a:pPr marL="12700" marR="5080">
              <a:lnSpc>
                <a:spcPct val="100000"/>
              </a:lnSpc>
              <a:spcBef>
                <a:spcPts val="100"/>
              </a:spcBef>
            </a:pPr>
            <a:r>
              <a:rPr sz="1050">
                <a:solidFill>
                  <a:srgbClr val="FFFFFF"/>
                </a:solidFill>
                <a:latin typeface="Arial"/>
                <a:cs typeface="Arial"/>
              </a:rPr>
              <a:t>With</a:t>
            </a:r>
            <a:r>
              <a:rPr sz="1050" spc="170">
                <a:solidFill>
                  <a:srgbClr val="FFFFFF"/>
                </a:solidFill>
                <a:latin typeface="Arial"/>
                <a:cs typeface="Arial"/>
              </a:rPr>
              <a:t> </a:t>
            </a:r>
            <a:r>
              <a:rPr sz="1050" spc="-5">
                <a:solidFill>
                  <a:srgbClr val="FFFFFF"/>
                </a:solidFill>
                <a:latin typeface="Arial"/>
                <a:cs typeface="Arial"/>
              </a:rPr>
              <a:t>large</a:t>
            </a:r>
            <a:r>
              <a:rPr sz="1050" spc="170">
                <a:solidFill>
                  <a:srgbClr val="FFFFFF"/>
                </a:solidFill>
                <a:latin typeface="Arial"/>
                <a:cs typeface="Arial"/>
              </a:rPr>
              <a:t> </a:t>
            </a:r>
            <a:r>
              <a:rPr sz="1050" spc="-5">
                <a:solidFill>
                  <a:srgbClr val="FFFFFF"/>
                </a:solidFill>
                <a:latin typeface="Arial"/>
                <a:cs typeface="Arial"/>
              </a:rPr>
              <a:t>rotor</a:t>
            </a:r>
            <a:r>
              <a:rPr sz="1050" spc="170">
                <a:solidFill>
                  <a:srgbClr val="FFFFFF"/>
                </a:solidFill>
                <a:latin typeface="Arial"/>
                <a:cs typeface="Arial"/>
              </a:rPr>
              <a:t> </a:t>
            </a:r>
            <a:r>
              <a:rPr sz="1050" spc="-5">
                <a:solidFill>
                  <a:srgbClr val="FFFFFF"/>
                </a:solidFill>
                <a:latin typeface="Arial"/>
                <a:cs typeface="Arial"/>
              </a:rPr>
              <a:t>blades,</a:t>
            </a:r>
            <a:r>
              <a:rPr sz="1050" spc="175">
                <a:solidFill>
                  <a:srgbClr val="FFFFFF"/>
                </a:solidFill>
                <a:latin typeface="Arial"/>
                <a:cs typeface="Arial"/>
              </a:rPr>
              <a:t> </a:t>
            </a:r>
            <a:r>
              <a:rPr sz="1050" spc="-5">
                <a:solidFill>
                  <a:srgbClr val="FFFFFF"/>
                </a:solidFill>
                <a:latin typeface="Arial"/>
                <a:cs typeface="Arial"/>
              </a:rPr>
              <a:t>the</a:t>
            </a:r>
            <a:r>
              <a:rPr sz="1050" spc="170">
                <a:solidFill>
                  <a:srgbClr val="FFFFFF"/>
                </a:solidFill>
                <a:latin typeface="Arial"/>
                <a:cs typeface="Arial"/>
              </a:rPr>
              <a:t> </a:t>
            </a:r>
            <a:r>
              <a:rPr sz="1050" spc="-5">
                <a:solidFill>
                  <a:srgbClr val="FFFFFF"/>
                </a:solidFill>
                <a:latin typeface="Arial"/>
                <a:cs typeface="Arial"/>
              </a:rPr>
              <a:t>camera</a:t>
            </a:r>
            <a:r>
              <a:rPr sz="1050" spc="175">
                <a:solidFill>
                  <a:srgbClr val="FFFFFF"/>
                </a:solidFill>
                <a:latin typeface="Arial"/>
                <a:cs typeface="Arial"/>
              </a:rPr>
              <a:t> </a:t>
            </a:r>
            <a:r>
              <a:rPr sz="1050">
                <a:solidFill>
                  <a:srgbClr val="FFFFFF"/>
                </a:solidFill>
                <a:latin typeface="Arial"/>
                <a:cs typeface="Arial"/>
              </a:rPr>
              <a:t>can </a:t>
            </a:r>
            <a:r>
              <a:rPr sz="1050" spc="-275">
                <a:solidFill>
                  <a:srgbClr val="FFFFFF"/>
                </a:solidFill>
                <a:latin typeface="Arial"/>
                <a:cs typeface="Arial"/>
              </a:rPr>
              <a:t> </a:t>
            </a:r>
            <a:r>
              <a:rPr sz="1050" spc="-5">
                <a:solidFill>
                  <a:srgbClr val="FFFFFF"/>
                </a:solidFill>
                <a:latin typeface="Arial"/>
                <a:cs typeface="Arial"/>
              </a:rPr>
              <a:t>easily</a:t>
            </a:r>
            <a:r>
              <a:rPr sz="1050" spc="5">
                <a:solidFill>
                  <a:srgbClr val="FFFFFF"/>
                </a:solidFill>
                <a:latin typeface="Arial"/>
                <a:cs typeface="Arial"/>
              </a:rPr>
              <a:t> </a:t>
            </a:r>
            <a:r>
              <a:rPr sz="1050" spc="-5">
                <a:solidFill>
                  <a:srgbClr val="FFFFFF"/>
                </a:solidFill>
                <a:latin typeface="Arial"/>
                <a:cs typeface="Arial"/>
              </a:rPr>
              <a:t>pick</a:t>
            </a:r>
            <a:r>
              <a:rPr sz="1050" spc="15">
                <a:solidFill>
                  <a:srgbClr val="FFFFFF"/>
                </a:solidFill>
                <a:latin typeface="Arial"/>
                <a:cs typeface="Arial"/>
              </a:rPr>
              <a:t> </a:t>
            </a:r>
            <a:r>
              <a:rPr sz="1050" spc="-5">
                <a:solidFill>
                  <a:srgbClr val="FFFFFF"/>
                </a:solidFill>
                <a:latin typeface="Arial"/>
                <a:cs typeface="Arial"/>
              </a:rPr>
              <a:t>up</a:t>
            </a:r>
            <a:r>
              <a:rPr sz="1050" spc="5">
                <a:solidFill>
                  <a:srgbClr val="FFFFFF"/>
                </a:solidFill>
                <a:latin typeface="Arial"/>
                <a:cs typeface="Arial"/>
              </a:rPr>
              <a:t> </a:t>
            </a:r>
            <a:r>
              <a:rPr sz="1050">
                <a:solidFill>
                  <a:srgbClr val="FFFFFF"/>
                </a:solidFill>
                <a:latin typeface="Arial"/>
                <a:cs typeface="Arial"/>
              </a:rPr>
              <a:t>the</a:t>
            </a:r>
            <a:r>
              <a:rPr sz="1050" spc="5">
                <a:solidFill>
                  <a:srgbClr val="FFFFFF"/>
                </a:solidFill>
                <a:latin typeface="Arial"/>
                <a:cs typeface="Arial"/>
              </a:rPr>
              <a:t> </a:t>
            </a:r>
            <a:r>
              <a:rPr sz="1050" spc="-5">
                <a:solidFill>
                  <a:srgbClr val="FFFFFF"/>
                </a:solidFill>
                <a:latin typeface="Arial"/>
                <a:cs typeface="Arial"/>
              </a:rPr>
              <a:t>strips</a:t>
            </a:r>
            <a:r>
              <a:rPr sz="1050" spc="15">
                <a:solidFill>
                  <a:srgbClr val="FFFFFF"/>
                </a:solidFill>
                <a:latin typeface="Arial"/>
                <a:cs typeface="Arial"/>
              </a:rPr>
              <a:t> </a:t>
            </a:r>
            <a:r>
              <a:rPr sz="1050">
                <a:solidFill>
                  <a:srgbClr val="FFFFFF"/>
                </a:solidFill>
                <a:latin typeface="Arial"/>
                <a:cs typeface="Arial"/>
              </a:rPr>
              <a:t>of</a:t>
            </a:r>
            <a:r>
              <a:rPr sz="1050" spc="5">
                <a:solidFill>
                  <a:srgbClr val="FFFFFF"/>
                </a:solidFill>
                <a:latin typeface="Arial"/>
                <a:cs typeface="Arial"/>
              </a:rPr>
              <a:t> </a:t>
            </a:r>
            <a:r>
              <a:rPr sz="1050" spc="-5">
                <a:solidFill>
                  <a:srgbClr val="FFFFFF"/>
                </a:solidFill>
                <a:latin typeface="Arial"/>
                <a:cs typeface="Arial"/>
              </a:rPr>
              <a:t>tape</a:t>
            </a:r>
            <a:r>
              <a:rPr sz="1050" spc="10">
                <a:solidFill>
                  <a:srgbClr val="FFFFFF"/>
                </a:solidFill>
                <a:latin typeface="Arial"/>
                <a:cs typeface="Arial"/>
              </a:rPr>
              <a:t> </a:t>
            </a:r>
            <a:r>
              <a:rPr sz="1050">
                <a:solidFill>
                  <a:srgbClr val="FFFFFF"/>
                </a:solidFill>
                <a:latin typeface="Arial"/>
                <a:cs typeface="Arial"/>
              </a:rPr>
              <a:t>at</a:t>
            </a:r>
            <a:r>
              <a:rPr sz="1050" spc="5">
                <a:solidFill>
                  <a:srgbClr val="FFFFFF"/>
                </a:solidFill>
                <a:latin typeface="Arial"/>
                <a:cs typeface="Arial"/>
              </a:rPr>
              <a:t> </a:t>
            </a:r>
            <a:r>
              <a:rPr sz="1050" spc="-5">
                <a:solidFill>
                  <a:srgbClr val="FFFFFF"/>
                </a:solidFill>
                <a:latin typeface="Arial"/>
                <a:cs typeface="Arial"/>
              </a:rPr>
              <a:t>the</a:t>
            </a:r>
            <a:r>
              <a:rPr sz="1050" spc="10">
                <a:solidFill>
                  <a:srgbClr val="FFFFFF"/>
                </a:solidFill>
                <a:latin typeface="Arial"/>
                <a:cs typeface="Arial"/>
              </a:rPr>
              <a:t> </a:t>
            </a:r>
            <a:r>
              <a:rPr sz="1050" spc="-5">
                <a:solidFill>
                  <a:srgbClr val="FFFFFF"/>
                </a:solidFill>
                <a:latin typeface="Arial"/>
                <a:cs typeface="Arial"/>
              </a:rPr>
              <a:t>end</a:t>
            </a:r>
            <a:endParaRPr sz="1050">
              <a:latin typeface="Arial"/>
              <a:cs typeface="Arial"/>
            </a:endParaRPr>
          </a:p>
        </p:txBody>
      </p:sp>
      <p:sp>
        <p:nvSpPr>
          <p:cNvPr id="122" name="object 122"/>
          <p:cNvSpPr txBox="1"/>
          <p:nvPr/>
        </p:nvSpPr>
        <p:spPr>
          <a:xfrm>
            <a:off x="1014759" y="9483231"/>
            <a:ext cx="2908591" cy="3942105"/>
          </a:xfrm>
          <a:prstGeom prst="rect">
            <a:avLst/>
          </a:prstGeom>
        </p:spPr>
        <p:txBody>
          <a:bodyPr vert="horz" wrap="square" lIns="0" tIns="12700" rIns="0" bIns="0" rtlCol="0" anchor="t">
            <a:spAutoFit/>
          </a:bodyPr>
          <a:lstStyle/>
          <a:p>
            <a:pPr marL="12700" marR="5080">
              <a:spcBef>
                <a:spcPts val="100"/>
              </a:spcBef>
            </a:pPr>
            <a:r>
              <a:rPr lang="en-US" sz="1050">
                <a:latin typeface="Arial"/>
                <a:cs typeface="Arial"/>
              </a:rPr>
              <a:t>The </a:t>
            </a:r>
            <a:r>
              <a:rPr lang="en-US" sz="1050" err="1">
                <a:latin typeface="Arial"/>
                <a:cs typeface="Arial"/>
              </a:rPr>
              <a:t>uPSP</a:t>
            </a:r>
            <a:r>
              <a:rPr lang="en-US" sz="1050">
                <a:latin typeface="Arial"/>
                <a:cs typeface="Arial"/>
              </a:rPr>
              <a:t> system consists namely of pressure-sensitive paint and high-resolution cameras. The PSP is applied over the full model surface, and measures surface pressure by luminescing conversely to the pressure exerted on it. PSP provides a much higher spatial resolution of pressure data than current methods which use pressure sensors embedded on a model. There are hundreds of terabytes of data generated from the wind tunnel tests: for the 800+ experimental runs, 4 cameras each generate between 25-50GB of data.</a:t>
            </a:r>
            <a:endParaRPr lang="en-US">
              <a:cs typeface="Calibri" panose="020F0502020204030204"/>
            </a:endParaRPr>
          </a:p>
          <a:p>
            <a:pPr marL="12700" marR="5080">
              <a:spcBef>
                <a:spcPts val="100"/>
              </a:spcBef>
            </a:pPr>
            <a:endParaRPr lang="en-US" sz="1050">
              <a:latin typeface="Arial"/>
              <a:cs typeface="Arial"/>
            </a:endParaRPr>
          </a:p>
          <a:p>
            <a:pPr marL="12700" marR="5080">
              <a:spcBef>
                <a:spcPts val="100"/>
              </a:spcBef>
            </a:pPr>
            <a:r>
              <a:rPr lang="en-US" sz="1050">
                <a:latin typeface="Arial"/>
                <a:cs typeface="Arial"/>
              </a:rPr>
              <a:t>The pressure-time measurements from these tests can be decomposed with respect to frequency bins by a data analysis technique called Dynamic Mode Decomposition (DMD). The resulting data needs to be visualized efficiently using high resolution 3D renderers. MATLAB, Matplotlib, and </a:t>
            </a:r>
            <a:r>
              <a:rPr lang="en-US" sz="1050" err="1">
                <a:latin typeface="Arial"/>
                <a:cs typeface="Arial"/>
              </a:rPr>
              <a:t>Pytecplot</a:t>
            </a:r>
            <a:r>
              <a:rPr lang="en-US" sz="1050">
                <a:latin typeface="Arial"/>
                <a:cs typeface="Arial"/>
              </a:rPr>
              <a:t> were possible solutions that were investigated as part of this work.</a:t>
            </a:r>
          </a:p>
          <a:p>
            <a:pPr marL="12700" marR="5080">
              <a:lnSpc>
                <a:spcPct val="100000"/>
              </a:lnSpc>
              <a:spcBef>
                <a:spcPts val="100"/>
              </a:spcBef>
            </a:pPr>
            <a:endParaRPr lang="en-US" sz="1050">
              <a:latin typeface="Arial"/>
              <a:cs typeface="Arial"/>
            </a:endParaRPr>
          </a:p>
          <a:p>
            <a:pPr marL="12700" marR="5080">
              <a:lnSpc>
                <a:spcPct val="100000"/>
              </a:lnSpc>
              <a:spcBef>
                <a:spcPts val="100"/>
              </a:spcBef>
            </a:pPr>
            <a:endParaRPr sz="1050">
              <a:latin typeface="Arial"/>
              <a:cs typeface="Arial"/>
            </a:endParaRPr>
          </a:p>
        </p:txBody>
      </p:sp>
      <p:sp>
        <p:nvSpPr>
          <p:cNvPr id="126" name="object 126"/>
          <p:cNvSpPr/>
          <p:nvPr/>
        </p:nvSpPr>
        <p:spPr>
          <a:xfrm>
            <a:off x="7027034" y="10079825"/>
            <a:ext cx="6059649" cy="3884295"/>
          </a:xfrm>
          <a:custGeom>
            <a:avLst/>
            <a:gdLst/>
            <a:ahLst/>
            <a:cxnLst/>
            <a:rect l="l" t="t" r="r" b="b"/>
            <a:pathLst>
              <a:path w="6057900" h="3879215">
                <a:moveTo>
                  <a:pt x="0" y="3878815"/>
                </a:moveTo>
                <a:lnTo>
                  <a:pt x="6057557" y="3878815"/>
                </a:lnTo>
                <a:lnTo>
                  <a:pt x="6057557" y="0"/>
                </a:lnTo>
                <a:lnTo>
                  <a:pt x="0" y="0"/>
                </a:lnTo>
                <a:lnTo>
                  <a:pt x="0" y="3878815"/>
                </a:lnTo>
                <a:close/>
              </a:path>
            </a:pathLst>
          </a:custGeom>
          <a:ln w="4786">
            <a:solidFill>
              <a:schemeClr val="accent5">
                <a:lumMod val="50000"/>
              </a:schemeClr>
            </a:solidFill>
          </a:ln>
        </p:spPr>
        <p:txBody>
          <a:bodyPr wrap="square" lIns="0" tIns="0" rIns="0" bIns="0" rtlCol="0"/>
          <a:lstStyle/>
          <a:p>
            <a:endParaRPr/>
          </a:p>
        </p:txBody>
      </p:sp>
      <p:sp>
        <p:nvSpPr>
          <p:cNvPr id="131" name="object 131"/>
          <p:cNvSpPr txBox="1"/>
          <p:nvPr/>
        </p:nvSpPr>
        <p:spPr>
          <a:xfrm>
            <a:off x="13465244" y="9905868"/>
            <a:ext cx="5784215" cy="851515"/>
          </a:xfrm>
          <a:prstGeom prst="rect">
            <a:avLst/>
          </a:prstGeom>
          <a:ln w="4786">
            <a:solidFill>
              <a:schemeClr val="accent5">
                <a:lumMod val="50000"/>
              </a:schemeClr>
            </a:solidFill>
          </a:ln>
        </p:spPr>
        <p:txBody>
          <a:bodyPr vert="horz" wrap="square" lIns="0" tIns="43180" rIns="0" bIns="0" rtlCol="0" anchor="t">
            <a:spAutoFit/>
          </a:bodyPr>
          <a:lstStyle/>
          <a:p>
            <a:pPr marL="88265" marR="89535">
              <a:spcBef>
                <a:spcPts val="340"/>
              </a:spcBef>
            </a:pPr>
            <a:r>
              <a:rPr lang="en-US" sz="1050">
                <a:latin typeface="Arial"/>
                <a:cs typeface="Arial"/>
              </a:rPr>
              <a:t>This software renders the decomposed pressure data with extremely high detail. A typical video that comes from the DMD data analysis will take 30min-5hrs to generate so the ability to run this software overnight and in parallel is helpful to enhance performance. The generated videos can be put on the </a:t>
            </a:r>
            <a:r>
              <a:rPr lang="en-US" sz="1050" err="1">
                <a:latin typeface="Arial"/>
                <a:cs typeface="Arial"/>
              </a:rPr>
              <a:t>miniwall</a:t>
            </a:r>
            <a:r>
              <a:rPr lang="en-US" sz="1050">
                <a:latin typeface="Arial"/>
                <a:cs typeface="Arial"/>
              </a:rPr>
              <a:t> so that aerodynamics researchers can observe and draw conclusions from the data more easily.</a:t>
            </a:r>
          </a:p>
        </p:txBody>
      </p:sp>
      <p:sp>
        <p:nvSpPr>
          <p:cNvPr id="157" name="object 157"/>
          <p:cNvSpPr/>
          <p:nvPr/>
        </p:nvSpPr>
        <p:spPr>
          <a:xfrm>
            <a:off x="13424619" y="3361311"/>
            <a:ext cx="5821680" cy="5632429"/>
          </a:xfrm>
          <a:custGeom>
            <a:avLst/>
            <a:gdLst/>
            <a:ahLst/>
            <a:cxnLst/>
            <a:rect l="l" t="t" r="r" b="b"/>
            <a:pathLst>
              <a:path w="5821680" h="5817870">
                <a:moveTo>
                  <a:pt x="0" y="5817424"/>
                </a:moveTo>
                <a:lnTo>
                  <a:pt x="5821413" y="5817424"/>
                </a:lnTo>
                <a:lnTo>
                  <a:pt x="5821413" y="0"/>
                </a:lnTo>
                <a:lnTo>
                  <a:pt x="0" y="0"/>
                </a:lnTo>
                <a:lnTo>
                  <a:pt x="0" y="5817424"/>
                </a:lnTo>
                <a:close/>
              </a:path>
            </a:pathLst>
          </a:custGeom>
          <a:ln w="4786">
            <a:solidFill>
              <a:schemeClr val="accent5">
                <a:lumMod val="50000"/>
              </a:schemeClr>
            </a:solidFill>
          </a:ln>
        </p:spPr>
        <p:txBody>
          <a:bodyPr wrap="square" lIns="0" tIns="0" rIns="0" bIns="0" rtlCol="0"/>
          <a:lstStyle/>
          <a:p>
            <a:endParaRPr/>
          </a:p>
        </p:txBody>
      </p:sp>
      <p:sp>
        <p:nvSpPr>
          <p:cNvPr id="179" name="object 179"/>
          <p:cNvSpPr txBox="1"/>
          <p:nvPr/>
        </p:nvSpPr>
        <p:spPr>
          <a:xfrm>
            <a:off x="7149253" y="7843389"/>
            <a:ext cx="5828639" cy="1492716"/>
          </a:xfrm>
          <a:prstGeom prst="rect">
            <a:avLst/>
          </a:prstGeom>
        </p:spPr>
        <p:txBody>
          <a:bodyPr vert="horz" wrap="square" lIns="0" tIns="12700" rIns="0" bIns="0" rtlCol="0" anchor="t">
            <a:spAutoFit/>
          </a:bodyPr>
          <a:lstStyle/>
          <a:p>
            <a:pPr marR="5080" algn="just">
              <a:lnSpc>
                <a:spcPct val="100000"/>
              </a:lnSpc>
              <a:spcBef>
                <a:spcPts val="100"/>
              </a:spcBef>
            </a:pPr>
            <a:r>
              <a:rPr lang="en-US" sz="1050">
                <a:latin typeface="Arial"/>
                <a:cs typeface="Arial"/>
              </a:rPr>
              <a:t>Fig. 4: A frame of a video generated using the python visualization software.</a:t>
            </a:r>
          </a:p>
          <a:p>
            <a:pPr marR="5080" algn="just">
              <a:spcBef>
                <a:spcPts val="100"/>
              </a:spcBef>
            </a:pPr>
            <a:endParaRPr lang="en-US" sz="1050">
              <a:latin typeface="Arial"/>
              <a:cs typeface="Arial"/>
            </a:endParaRPr>
          </a:p>
          <a:p>
            <a:pPr marR="5080">
              <a:spcBef>
                <a:spcPts val="100"/>
              </a:spcBef>
            </a:pPr>
            <a:r>
              <a:rPr lang="en-US" sz="1050">
                <a:latin typeface="Arial"/>
                <a:cs typeface="Arial"/>
              </a:rPr>
              <a:t>A python script with an argument parser was written to read in the inputs: the plot3d file of the model and binary file of DMD data. Every 4 bytes from the binary file gets converted into a float value which is mapped onto the plot3D grid. Then </a:t>
            </a:r>
            <a:r>
              <a:rPr lang="en-US" sz="1050" err="1">
                <a:latin typeface="Arial"/>
                <a:cs typeface="Arial"/>
              </a:rPr>
              <a:t>pytecplot</a:t>
            </a:r>
            <a:r>
              <a:rPr lang="en-US" sz="1050">
                <a:latin typeface="Arial"/>
                <a:cs typeface="Arial"/>
              </a:rPr>
              <a:t> is used to contour the model and save a </a:t>
            </a:r>
            <a:r>
              <a:rPr lang="en-US" sz="1050" err="1">
                <a:latin typeface="Arial"/>
                <a:cs typeface="Arial"/>
              </a:rPr>
              <a:t>png</a:t>
            </a:r>
            <a:r>
              <a:rPr lang="en-US" sz="1050">
                <a:latin typeface="Arial"/>
                <a:cs typeface="Arial"/>
              </a:rPr>
              <a:t> of each frame. OpenCV is used to combine </a:t>
            </a:r>
            <a:r>
              <a:rPr lang="en-US" sz="1050" err="1">
                <a:latin typeface="Arial"/>
                <a:cs typeface="Arial"/>
              </a:rPr>
              <a:t>pngs</a:t>
            </a:r>
            <a:r>
              <a:rPr lang="en-US" sz="1050">
                <a:latin typeface="Arial"/>
                <a:cs typeface="Arial"/>
              </a:rPr>
              <a:t> into a single video, because it has a video writing method that makes it easy to stitch together images quickly. One job script per binary dataset is created to run on a GPU node on the supercomputer. They can be run in parallel so that hundreds of videos can be generated at the same time. </a:t>
            </a:r>
            <a:endParaRPr sz="1050">
              <a:latin typeface="Arial"/>
              <a:cs typeface="Arial"/>
            </a:endParaRPr>
          </a:p>
        </p:txBody>
      </p:sp>
      <p:sp>
        <p:nvSpPr>
          <p:cNvPr id="181" name="object 181"/>
          <p:cNvSpPr/>
          <p:nvPr/>
        </p:nvSpPr>
        <p:spPr>
          <a:xfrm>
            <a:off x="857801" y="6995984"/>
            <a:ext cx="5831840" cy="6674484"/>
          </a:xfrm>
          <a:custGeom>
            <a:avLst/>
            <a:gdLst/>
            <a:ahLst/>
            <a:cxnLst/>
            <a:rect l="l" t="t" r="r" b="b"/>
            <a:pathLst>
              <a:path w="5831840" h="6674484">
                <a:moveTo>
                  <a:pt x="0" y="1412073"/>
                </a:moveTo>
                <a:lnTo>
                  <a:pt x="5823807" y="1412073"/>
                </a:lnTo>
                <a:lnTo>
                  <a:pt x="5823807" y="0"/>
                </a:lnTo>
                <a:lnTo>
                  <a:pt x="0" y="0"/>
                </a:lnTo>
                <a:lnTo>
                  <a:pt x="0" y="1412073"/>
                </a:lnTo>
                <a:close/>
              </a:path>
              <a:path w="5831840" h="6674484">
                <a:moveTo>
                  <a:pt x="7977" y="6674242"/>
                </a:moveTo>
                <a:lnTo>
                  <a:pt x="5831784" y="6674242"/>
                </a:lnTo>
                <a:lnTo>
                  <a:pt x="5831784" y="2397334"/>
                </a:lnTo>
                <a:lnTo>
                  <a:pt x="7977" y="2397334"/>
                </a:lnTo>
                <a:lnTo>
                  <a:pt x="7977" y="6674242"/>
                </a:lnTo>
                <a:close/>
              </a:path>
            </a:pathLst>
          </a:custGeom>
          <a:ln w="4786">
            <a:solidFill>
              <a:schemeClr val="accent5">
                <a:lumMod val="50000"/>
              </a:schemeClr>
            </a:solidFill>
          </a:ln>
        </p:spPr>
        <p:txBody>
          <a:bodyPr wrap="square" lIns="0" tIns="0" rIns="0" bIns="0" rtlCol="0"/>
          <a:lstStyle/>
          <a:p>
            <a:endParaRPr/>
          </a:p>
        </p:txBody>
      </p:sp>
      <p:sp>
        <p:nvSpPr>
          <p:cNvPr id="189" name="object 189"/>
          <p:cNvSpPr/>
          <p:nvPr/>
        </p:nvSpPr>
        <p:spPr>
          <a:xfrm>
            <a:off x="7020479" y="4312009"/>
            <a:ext cx="6052820" cy="5142230"/>
          </a:xfrm>
          <a:custGeom>
            <a:avLst/>
            <a:gdLst/>
            <a:ahLst/>
            <a:cxnLst/>
            <a:rect l="l" t="t" r="r" b="b"/>
            <a:pathLst>
              <a:path w="6052819" h="5142230">
                <a:moveTo>
                  <a:pt x="0" y="5141703"/>
                </a:moveTo>
                <a:lnTo>
                  <a:pt x="6052770" y="5141703"/>
                </a:lnTo>
                <a:lnTo>
                  <a:pt x="6052770" y="0"/>
                </a:lnTo>
                <a:lnTo>
                  <a:pt x="0" y="0"/>
                </a:lnTo>
                <a:lnTo>
                  <a:pt x="0" y="5141703"/>
                </a:lnTo>
                <a:close/>
              </a:path>
            </a:pathLst>
          </a:custGeom>
          <a:ln w="4786">
            <a:solidFill>
              <a:schemeClr val="accent5">
                <a:lumMod val="50000"/>
              </a:schemeClr>
            </a:solidFill>
          </a:ln>
        </p:spPr>
        <p:txBody>
          <a:bodyPr wrap="square" lIns="0" tIns="0" rIns="0" bIns="0" rtlCol="0"/>
          <a:lstStyle/>
          <a:p>
            <a:endParaRPr/>
          </a:p>
        </p:txBody>
      </p:sp>
      <p:sp>
        <p:nvSpPr>
          <p:cNvPr id="193" name="object 193"/>
          <p:cNvSpPr txBox="1"/>
          <p:nvPr/>
        </p:nvSpPr>
        <p:spPr>
          <a:xfrm>
            <a:off x="5300659" y="10579115"/>
            <a:ext cx="172085" cy="169545"/>
          </a:xfrm>
          <a:prstGeom prst="rect">
            <a:avLst/>
          </a:prstGeom>
        </p:spPr>
        <p:txBody>
          <a:bodyPr vert="horz" wrap="square" lIns="0" tIns="11430" rIns="0" bIns="0" rtlCol="0">
            <a:spAutoFit/>
          </a:bodyPr>
          <a:lstStyle/>
          <a:p>
            <a:pPr marL="12700">
              <a:lnSpc>
                <a:spcPct val="100000"/>
              </a:lnSpc>
              <a:spcBef>
                <a:spcPts val="90"/>
              </a:spcBef>
            </a:pPr>
            <a:r>
              <a:rPr sz="950" spc="-5">
                <a:solidFill>
                  <a:srgbClr val="FFFFFF"/>
                </a:solidFill>
                <a:latin typeface="Arial"/>
                <a:cs typeface="Arial"/>
              </a:rPr>
              <a:t>(3)</a:t>
            </a:r>
            <a:endParaRPr sz="950">
              <a:latin typeface="Arial"/>
              <a:cs typeface="Arial"/>
            </a:endParaRPr>
          </a:p>
        </p:txBody>
      </p:sp>
      <p:sp>
        <p:nvSpPr>
          <p:cNvPr id="195" name="object 195"/>
          <p:cNvSpPr txBox="1"/>
          <p:nvPr/>
        </p:nvSpPr>
        <p:spPr>
          <a:xfrm>
            <a:off x="5300659" y="11601074"/>
            <a:ext cx="172085" cy="169545"/>
          </a:xfrm>
          <a:prstGeom prst="rect">
            <a:avLst/>
          </a:prstGeom>
        </p:spPr>
        <p:txBody>
          <a:bodyPr vert="horz" wrap="square" lIns="0" tIns="11430" rIns="0" bIns="0" rtlCol="0">
            <a:spAutoFit/>
          </a:bodyPr>
          <a:lstStyle/>
          <a:p>
            <a:pPr marL="12700">
              <a:lnSpc>
                <a:spcPct val="100000"/>
              </a:lnSpc>
              <a:spcBef>
                <a:spcPts val="90"/>
              </a:spcBef>
            </a:pPr>
            <a:r>
              <a:rPr sz="950" spc="-5">
                <a:solidFill>
                  <a:srgbClr val="FFFFFF"/>
                </a:solidFill>
                <a:latin typeface="Arial"/>
                <a:cs typeface="Arial"/>
              </a:rPr>
              <a:t>(5)</a:t>
            </a:r>
            <a:endParaRPr sz="950">
              <a:latin typeface="Arial"/>
              <a:cs typeface="Arial"/>
            </a:endParaRPr>
          </a:p>
        </p:txBody>
      </p:sp>
      <p:sp>
        <p:nvSpPr>
          <p:cNvPr id="198" name="object 198"/>
          <p:cNvSpPr txBox="1"/>
          <p:nvPr/>
        </p:nvSpPr>
        <p:spPr>
          <a:xfrm>
            <a:off x="9886244" y="11035314"/>
            <a:ext cx="159385" cy="169545"/>
          </a:xfrm>
          <a:prstGeom prst="rect">
            <a:avLst/>
          </a:prstGeom>
        </p:spPr>
        <p:txBody>
          <a:bodyPr vert="horz" wrap="square" lIns="0" tIns="11430" rIns="0" bIns="0" rtlCol="0">
            <a:spAutoFit/>
          </a:bodyPr>
          <a:lstStyle/>
          <a:p>
            <a:pPr>
              <a:lnSpc>
                <a:spcPct val="100000"/>
              </a:lnSpc>
              <a:spcBef>
                <a:spcPts val="90"/>
              </a:spcBef>
            </a:pPr>
            <a:r>
              <a:rPr sz="950" spc="-5">
                <a:solidFill>
                  <a:srgbClr val="FFFFFF"/>
                </a:solidFill>
                <a:latin typeface="Arial"/>
                <a:cs typeface="Arial"/>
              </a:rPr>
              <a:t>(8)</a:t>
            </a:r>
            <a:endParaRPr sz="950">
              <a:latin typeface="Arial"/>
              <a:cs typeface="Arial"/>
            </a:endParaRPr>
          </a:p>
        </p:txBody>
      </p:sp>
      <p:sp>
        <p:nvSpPr>
          <p:cNvPr id="199" name="object 199"/>
          <p:cNvSpPr txBox="1"/>
          <p:nvPr/>
        </p:nvSpPr>
        <p:spPr>
          <a:xfrm>
            <a:off x="11590306" y="11035314"/>
            <a:ext cx="159385" cy="169545"/>
          </a:xfrm>
          <a:prstGeom prst="rect">
            <a:avLst/>
          </a:prstGeom>
        </p:spPr>
        <p:txBody>
          <a:bodyPr vert="horz" wrap="square" lIns="0" tIns="11430" rIns="0" bIns="0" rtlCol="0">
            <a:spAutoFit/>
          </a:bodyPr>
          <a:lstStyle/>
          <a:p>
            <a:pPr>
              <a:lnSpc>
                <a:spcPct val="100000"/>
              </a:lnSpc>
              <a:spcBef>
                <a:spcPts val="90"/>
              </a:spcBef>
            </a:pPr>
            <a:r>
              <a:rPr sz="950" spc="-5">
                <a:solidFill>
                  <a:srgbClr val="FFFFFF"/>
                </a:solidFill>
                <a:latin typeface="Arial"/>
                <a:cs typeface="Arial"/>
              </a:rPr>
              <a:t>(9)</a:t>
            </a:r>
            <a:endParaRPr sz="950">
              <a:latin typeface="Arial"/>
              <a:cs typeface="Arial"/>
            </a:endParaRPr>
          </a:p>
        </p:txBody>
      </p:sp>
      <p:sp>
        <p:nvSpPr>
          <p:cNvPr id="201" name="object 201"/>
          <p:cNvSpPr txBox="1"/>
          <p:nvPr/>
        </p:nvSpPr>
        <p:spPr>
          <a:xfrm>
            <a:off x="12738888" y="13040794"/>
            <a:ext cx="216535" cy="157735"/>
          </a:xfrm>
          <a:prstGeom prst="rect">
            <a:avLst/>
          </a:prstGeom>
        </p:spPr>
        <p:txBody>
          <a:bodyPr vert="horz" wrap="square" lIns="0" tIns="11430" rIns="0" bIns="0" rtlCol="0">
            <a:spAutoFit/>
          </a:bodyPr>
          <a:lstStyle/>
          <a:p>
            <a:pPr>
              <a:lnSpc>
                <a:spcPct val="100000"/>
              </a:lnSpc>
              <a:spcBef>
                <a:spcPts val="90"/>
              </a:spcBef>
            </a:pPr>
            <a:r>
              <a:rPr lang="en-US" sz="950" spc="-5">
                <a:latin typeface="Arial"/>
                <a:cs typeface="Arial"/>
              </a:rPr>
              <a:t>(10)</a:t>
            </a:r>
            <a:endParaRPr sz="950">
              <a:latin typeface="Arial"/>
              <a:cs typeface="Arial"/>
            </a:endParaRPr>
          </a:p>
        </p:txBody>
      </p:sp>
      <p:sp>
        <p:nvSpPr>
          <p:cNvPr id="204" name="object 204"/>
          <p:cNvSpPr txBox="1"/>
          <p:nvPr/>
        </p:nvSpPr>
        <p:spPr>
          <a:xfrm>
            <a:off x="7197919" y="13673379"/>
            <a:ext cx="224790" cy="169545"/>
          </a:xfrm>
          <a:prstGeom prst="rect">
            <a:avLst/>
          </a:prstGeom>
        </p:spPr>
        <p:txBody>
          <a:bodyPr vert="horz" wrap="square" lIns="0" tIns="11430" rIns="0" bIns="0" rtlCol="0">
            <a:spAutoFit/>
          </a:bodyPr>
          <a:lstStyle/>
          <a:p>
            <a:pPr>
              <a:lnSpc>
                <a:spcPct val="100000"/>
              </a:lnSpc>
              <a:spcBef>
                <a:spcPts val="90"/>
              </a:spcBef>
            </a:pPr>
            <a:r>
              <a:rPr sz="950" spc="-5">
                <a:solidFill>
                  <a:srgbClr val="FFFFFF"/>
                </a:solidFill>
                <a:latin typeface="Arial"/>
                <a:cs typeface="Arial"/>
              </a:rPr>
              <a:t>(</a:t>
            </a:r>
            <a:r>
              <a:rPr sz="950" spc="-10">
                <a:solidFill>
                  <a:srgbClr val="FFFFFF"/>
                </a:solidFill>
                <a:latin typeface="Arial"/>
                <a:cs typeface="Arial"/>
              </a:rPr>
              <a:t>12)</a:t>
            </a:r>
            <a:endParaRPr sz="950">
              <a:latin typeface="Arial"/>
              <a:cs typeface="Arial"/>
            </a:endParaRPr>
          </a:p>
        </p:txBody>
      </p:sp>
      <p:sp>
        <p:nvSpPr>
          <p:cNvPr id="211" name="object 211"/>
          <p:cNvSpPr txBox="1"/>
          <p:nvPr/>
        </p:nvSpPr>
        <p:spPr>
          <a:xfrm>
            <a:off x="13741125" y="8824195"/>
            <a:ext cx="224790" cy="169545"/>
          </a:xfrm>
          <a:prstGeom prst="rect">
            <a:avLst/>
          </a:prstGeom>
        </p:spPr>
        <p:txBody>
          <a:bodyPr vert="horz" wrap="square" lIns="0" tIns="11430" rIns="0" bIns="0" rtlCol="0">
            <a:spAutoFit/>
          </a:bodyPr>
          <a:lstStyle/>
          <a:p>
            <a:pPr>
              <a:lnSpc>
                <a:spcPct val="100000"/>
              </a:lnSpc>
              <a:spcBef>
                <a:spcPts val="90"/>
              </a:spcBef>
            </a:pPr>
            <a:r>
              <a:rPr sz="950" spc="-5">
                <a:solidFill>
                  <a:srgbClr val="FFFFFF"/>
                </a:solidFill>
                <a:latin typeface="Arial"/>
                <a:cs typeface="Arial"/>
              </a:rPr>
              <a:t>(</a:t>
            </a:r>
            <a:r>
              <a:rPr sz="950" spc="-10">
                <a:solidFill>
                  <a:srgbClr val="FFFFFF"/>
                </a:solidFill>
                <a:latin typeface="Arial"/>
                <a:cs typeface="Arial"/>
              </a:rPr>
              <a:t>21)</a:t>
            </a:r>
            <a:endParaRPr sz="950">
              <a:latin typeface="Arial"/>
              <a:cs typeface="Arial"/>
            </a:endParaRPr>
          </a:p>
        </p:txBody>
      </p:sp>
      <p:sp>
        <p:nvSpPr>
          <p:cNvPr id="212" name="object 212"/>
          <p:cNvSpPr txBox="1"/>
          <p:nvPr/>
        </p:nvSpPr>
        <p:spPr>
          <a:xfrm>
            <a:off x="15683126" y="8838821"/>
            <a:ext cx="224790" cy="169545"/>
          </a:xfrm>
          <a:prstGeom prst="rect">
            <a:avLst/>
          </a:prstGeom>
        </p:spPr>
        <p:txBody>
          <a:bodyPr vert="horz" wrap="square" lIns="0" tIns="11430" rIns="0" bIns="0" rtlCol="0">
            <a:spAutoFit/>
          </a:bodyPr>
          <a:lstStyle/>
          <a:p>
            <a:pPr>
              <a:lnSpc>
                <a:spcPct val="100000"/>
              </a:lnSpc>
              <a:spcBef>
                <a:spcPts val="90"/>
              </a:spcBef>
            </a:pPr>
            <a:r>
              <a:rPr sz="950" spc="-5">
                <a:solidFill>
                  <a:srgbClr val="FFFFFF"/>
                </a:solidFill>
                <a:latin typeface="Arial"/>
                <a:cs typeface="Arial"/>
              </a:rPr>
              <a:t>(</a:t>
            </a:r>
            <a:r>
              <a:rPr sz="950" spc="-10">
                <a:solidFill>
                  <a:srgbClr val="FFFFFF"/>
                </a:solidFill>
                <a:latin typeface="Arial"/>
                <a:cs typeface="Arial"/>
              </a:rPr>
              <a:t>22)</a:t>
            </a:r>
            <a:endParaRPr sz="950">
              <a:latin typeface="Arial"/>
              <a:cs typeface="Arial"/>
            </a:endParaRPr>
          </a:p>
        </p:txBody>
      </p:sp>
      <p:sp>
        <p:nvSpPr>
          <p:cNvPr id="213" name="object 213"/>
          <p:cNvSpPr txBox="1"/>
          <p:nvPr/>
        </p:nvSpPr>
        <p:spPr>
          <a:xfrm>
            <a:off x="17649192" y="8837093"/>
            <a:ext cx="224790" cy="169545"/>
          </a:xfrm>
          <a:prstGeom prst="rect">
            <a:avLst/>
          </a:prstGeom>
        </p:spPr>
        <p:txBody>
          <a:bodyPr vert="horz" wrap="square" lIns="0" tIns="11430" rIns="0" bIns="0" rtlCol="0">
            <a:spAutoFit/>
          </a:bodyPr>
          <a:lstStyle/>
          <a:p>
            <a:pPr>
              <a:lnSpc>
                <a:spcPct val="100000"/>
              </a:lnSpc>
              <a:spcBef>
                <a:spcPts val="90"/>
              </a:spcBef>
            </a:pPr>
            <a:r>
              <a:rPr sz="950" spc="-5">
                <a:solidFill>
                  <a:srgbClr val="FFFFFF"/>
                </a:solidFill>
                <a:latin typeface="Arial"/>
                <a:cs typeface="Arial"/>
              </a:rPr>
              <a:t>(</a:t>
            </a:r>
            <a:r>
              <a:rPr sz="950" spc="-10">
                <a:solidFill>
                  <a:srgbClr val="FFFFFF"/>
                </a:solidFill>
                <a:latin typeface="Arial"/>
                <a:cs typeface="Arial"/>
              </a:rPr>
              <a:t>23)</a:t>
            </a:r>
            <a:endParaRPr sz="950">
              <a:latin typeface="Arial"/>
              <a:cs typeface="Arial"/>
            </a:endParaRPr>
          </a:p>
        </p:txBody>
      </p:sp>
      <p:sp>
        <p:nvSpPr>
          <p:cNvPr id="214" name="object 214"/>
          <p:cNvSpPr txBox="1"/>
          <p:nvPr/>
        </p:nvSpPr>
        <p:spPr>
          <a:xfrm>
            <a:off x="4502877" y="8323653"/>
            <a:ext cx="171450" cy="169545"/>
          </a:xfrm>
          <a:prstGeom prst="rect">
            <a:avLst/>
          </a:prstGeom>
        </p:spPr>
        <p:txBody>
          <a:bodyPr vert="horz" wrap="square" lIns="0" tIns="11430" rIns="0" bIns="0" rtlCol="0">
            <a:spAutoFit/>
          </a:bodyPr>
          <a:lstStyle/>
          <a:p>
            <a:pPr marL="12700">
              <a:lnSpc>
                <a:spcPct val="100000"/>
              </a:lnSpc>
              <a:spcBef>
                <a:spcPts val="90"/>
              </a:spcBef>
            </a:pPr>
            <a:r>
              <a:rPr sz="950" spc="-5">
                <a:solidFill>
                  <a:srgbClr val="FFFFFF"/>
                </a:solidFill>
                <a:latin typeface="Arial"/>
                <a:cs typeface="Arial"/>
              </a:rPr>
              <a:t>(</a:t>
            </a:r>
            <a:r>
              <a:rPr sz="950" spc="-10">
                <a:solidFill>
                  <a:srgbClr val="FFFFFF"/>
                </a:solidFill>
                <a:latin typeface="Arial"/>
                <a:cs typeface="Arial"/>
              </a:rPr>
              <a:t>1</a:t>
            </a:r>
            <a:r>
              <a:rPr sz="950" spc="-5">
                <a:solidFill>
                  <a:srgbClr val="FFFFFF"/>
                </a:solidFill>
                <a:latin typeface="Arial"/>
                <a:cs typeface="Arial"/>
              </a:rPr>
              <a:t>)</a:t>
            </a:r>
            <a:endParaRPr sz="950">
              <a:latin typeface="Arial"/>
              <a:cs typeface="Arial"/>
            </a:endParaRPr>
          </a:p>
        </p:txBody>
      </p:sp>
      <p:sp>
        <p:nvSpPr>
          <p:cNvPr id="219" name="object 219"/>
          <p:cNvSpPr txBox="1"/>
          <p:nvPr/>
        </p:nvSpPr>
        <p:spPr>
          <a:xfrm>
            <a:off x="16878368" y="14117933"/>
            <a:ext cx="2120900" cy="263525"/>
          </a:xfrm>
          <a:prstGeom prst="rect">
            <a:avLst/>
          </a:prstGeom>
        </p:spPr>
        <p:txBody>
          <a:bodyPr vert="horz" wrap="square" lIns="0" tIns="13970" rIns="0" bIns="0" rtlCol="0">
            <a:spAutoFit/>
          </a:bodyPr>
          <a:lstStyle/>
          <a:p>
            <a:pPr marL="12700">
              <a:lnSpc>
                <a:spcPct val="100000"/>
              </a:lnSpc>
              <a:spcBef>
                <a:spcPts val="110"/>
              </a:spcBef>
            </a:pPr>
            <a:r>
              <a:rPr sz="1550" spc="5">
                <a:solidFill>
                  <a:srgbClr val="FFFFFF"/>
                </a:solidFill>
                <a:latin typeface="Arial"/>
                <a:cs typeface="Arial"/>
              </a:rPr>
              <a:t>NASA</a:t>
            </a:r>
            <a:r>
              <a:rPr sz="1550" spc="-5">
                <a:solidFill>
                  <a:srgbClr val="FFFFFF"/>
                </a:solidFill>
                <a:latin typeface="Arial"/>
                <a:cs typeface="Arial"/>
              </a:rPr>
              <a:t>/</a:t>
            </a:r>
            <a:r>
              <a:rPr sz="1550" spc="5">
                <a:solidFill>
                  <a:srgbClr val="FFFFFF"/>
                </a:solidFill>
                <a:latin typeface="Arial"/>
                <a:cs typeface="Arial"/>
              </a:rPr>
              <a:t>SP-2017-219550</a:t>
            </a:r>
            <a:endParaRPr sz="1550">
              <a:latin typeface="Arial"/>
              <a:cs typeface="Arial"/>
            </a:endParaRPr>
          </a:p>
        </p:txBody>
      </p:sp>
      <p:sp>
        <p:nvSpPr>
          <p:cNvPr id="220" name="Rectangle 6">
            <a:extLst>
              <a:ext uri="{FF2B5EF4-FFF2-40B4-BE49-F238E27FC236}">
                <a16:creationId xmlns:a16="http://schemas.microsoft.com/office/drawing/2014/main" id="{7BDB5EA4-C491-409D-AE90-443007A055F4}"/>
              </a:ext>
            </a:extLst>
          </p:cNvPr>
          <p:cNvSpPr>
            <a:spLocks noChangeArrowheads="1"/>
          </p:cNvSpPr>
          <p:nvPr/>
        </p:nvSpPr>
        <p:spPr bwMode="auto">
          <a:xfrm>
            <a:off x="5218379" y="2209693"/>
            <a:ext cx="9681799" cy="452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616" tIns="10808" rIns="21616" bIns="10808">
            <a:spAutoFit/>
          </a:bodyPr>
          <a:lstStyle>
            <a:lvl1pPr>
              <a:defRPr sz="600">
                <a:solidFill>
                  <a:schemeClr val="tx1"/>
                </a:solidFill>
                <a:latin typeface="Arial" panose="020B0604020202020204" pitchFamily="34" charset="0"/>
                <a:ea typeface="ヒラギノ角ゴ Pro W3" panose="020B0300000000000000" pitchFamily="34" charset="-128"/>
              </a:defRPr>
            </a:lvl1pPr>
            <a:lvl2pPr marL="742950" indent="-285750">
              <a:defRPr sz="600">
                <a:solidFill>
                  <a:schemeClr val="tx1"/>
                </a:solidFill>
                <a:latin typeface="Arial" panose="020B0604020202020204" pitchFamily="34" charset="0"/>
                <a:ea typeface="ヒラギノ角ゴ Pro W3" panose="020B0300000000000000" pitchFamily="34" charset="-128"/>
              </a:defRPr>
            </a:lvl2pPr>
            <a:lvl3pPr marL="1143000" indent="-228600">
              <a:defRPr sz="600">
                <a:solidFill>
                  <a:schemeClr val="tx1"/>
                </a:solidFill>
                <a:latin typeface="Arial" panose="020B0604020202020204" pitchFamily="34" charset="0"/>
                <a:ea typeface="ヒラギノ角ゴ Pro W3" panose="020B0300000000000000" pitchFamily="34" charset="-128"/>
              </a:defRPr>
            </a:lvl3pPr>
            <a:lvl4pPr marL="1600200" indent="-228600">
              <a:defRPr sz="600">
                <a:solidFill>
                  <a:schemeClr val="tx1"/>
                </a:solidFill>
                <a:latin typeface="Arial" panose="020B0604020202020204" pitchFamily="34" charset="0"/>
                <a:ea typeface="ヒラギノ角ゴ Pro W3" panose="020B0300000000000000" pitchFamily="34" charset="-128"/>
              </a:defRPr>
            </a:lvl4pPr>
            <a:lvl5pPr marL="2057400" indent="-228600">
              <a:defRPr sz="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600">
                <a:solidFill>
                  <a:schemeClr val="tx1"/>
                </a:solidFill>
                <a:latin typeface="Arial" panose="020B0604020202020204" pitchFamily="34" charset="0"/>
                <a:ea typeface="ヒラギノ角ゴ Pro W3" panose="020B0300000000000000" pitchFamily="34" charset="-128"/>
              </a:defRPr>
            </a:lvl9pPr>
          </a:lstStyle>
          <a:p>
            <a:pPr algn="ctr"/>
            <a:r>
              <a:rPr lang="en-US" altLang="en-US" sz="1400"/>
              <a:t>Emma McMillian</a:t>
            </a:r>
            <a:r>
              <a:rPr lang="en-US" altLang="en-US" sz="1400" baseline="30000"/>
              <a:t>1,2</a:t>
            </a:r>
            <a:r>
              <a:rPr lang="en-US" altLang="en-US" sz="1400"/>
              <a:t>, Mentor: Lucy Tang</a:t>
            </a:r>
            <a:r>
              <a:rPr lang="en-US" altLang="en-US" sz="1400" baseline="30000"/>
              <a:t>3</a:t>
            </a:r>
          </a:p>
          <a:p>
            <a:pPr algn="ctr"/>
            <a:r>
              <a:rPr lang="en-US" sz="1400"/>
              <a:t>NASA Internship at NASA Ames Research Center</a:t>
            </a:r>
            <a:r>
              <a:rPr lang="en-US" sz="1400" baseline="30000"/>
              <a:t>1</a:t>
            </a:r>
            <a:r>
              <a:rPr lang="en-US" sz="1400"/>
              <a:t>, Washington University in St. Louis</a:t>
            </a:r>
            <a:r>
              <a:rPr lang="en-US" sz="1400" baseline="30000"/>
              <a:t>2</a:t>
            </a:r>
            <a:r>
              <a:rPr lang="en-US" sz="1400"/>
              <a:t>, NASA Ames Research Center</a:t>
            </a:r>
            <a:r>
              <a:rPr lang="en-US" sz="1400" baseline="30000"/>
              <a:t>3</a:t>
            </a:r>
            <a:endParaRPr lang="en-US" altLang="en-US" sz="1400"/>
          </a:p>
        </p:txBody>
      </p:sp>
      <p:pic>
        <p:nvPicPr>
          <p:cNvPr id="226" name="Graphic 225">
            <a:extLst>
              <a:ext uri="{FF2B5EF4-FFF2-40B4-BE49-F238E27FC236}">
                <a16:creationId xmlns:a16="http://schemas.microsoft.com/office/drawing/2014/main" id="{9AE7DF02-6764-405B-8214-A35F1E71075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649192" y="478962"/>
            <a:ext cx="1517514" cy="1269194"/>
          </a:xfrm>
          <a:prstGeom prst="rect">
            <a:avLst/>
          </a:prstGeom>
        </p:spPr>
      </p:pic>
      <p:sp>
        <p:nvSpPr>
          <p:cNvPr id="228" name="object 100">
            <a:extLst>
              <a:ext uri="{FF2B5EF4-FFF2-40B4-BE49-F238E27FC236}">
                <a16:creationId xmlns:a16="http://schemas.microsoft.com/office/drawing/2014/main" id="{98DE0972-795C-4DB5-9478-F9B06C127925}"/>
              </a:ext>
            </a:extLst>
          </p:cNvPr>
          <p:cNvSpPr txBox="1"/>
          <p:nvPr/>
        </p:nvSpPr>
        <p:spPr>
          <a:xfrm>
            <a:off x="8651675" y="3795910"/>
            <a:ext cx="2792095" cy="408940"/>
          </a:xfrm>
          <a:prstGeom prst="rect">
            <a:avLst/>
          </a:prstGeom>
        </p:spPr>
        <p:txBody>
          <a:bodyPr vert="horz" wrap="square" lIns="0" tIns="13970" rIns="0" bIns="0" rtlCol="0">
            <a:spAutoFit/>
          </a:bodyPr>
          <a:lstStyle/>
          <a:p>
            <a:pPr marL="12700" algn="ctr">
              <a:lnSpc>
                <a:spcPct val="100000"/>
              </a:lnSpc>
              <a:spcBef>
                <a:spcPts val="110"/>
              </a:spcBef>
            </a:pPr>
            <a:r>
              <a:rPr lang="en-US" sz="2500" b="1" spc="5">
                <a:solidFill>
                  <a:schemeClr val="bg1"/>
                </a:solidFill>
                <a:latin typeface="Arial"/>
                <a:cs typeface="Arial"/>
              </a:rPr>
              <a:t>METHODS</a:t>
            </a:r>
            <a:endParaRPr sz="2500">
              <a:solidFill>
                <a:schemeClr val="bg1"/>
              </a:solidFill>
              <a:latin typeface="Arial"/>
              <a:cs typeface="Arial"/>
            </a:endParaRPr>
          </a:p>
        </p:txBody>
      </p:sp>
      <p:sp>
        <p:nvSpPr>
          <p:cNvPr id="231" name="object 155">
            <a:extLst>
              <a:ext uri="{FF2B5EF4-FFF2-40B4-BE49-F238E27FC236}">
                <a16:creationId xmlns:a16="http://schemas.microsoft.com/office/drawing/2014/main" id="{7FAB2DBA-EAE1-4190-A81B-7FC70FBA2355}"/>
              </a:ext>
            </a:extLst>
          </p:cNvPr>
          <p:cNvSpPr txBox="1"/>
          <p:nvPr/>
        </p:nvSpPr>
        <p:spPr>
          <a:xfrm>
            <a:off x="15795521" y="2846918"/>
            <a:ext cx="1490980" cy="408940"/>
          </a:xfrm>
          <a:prstGeom prst="rect">
            <a:avLst/>
          </a:prstGeom>
        </p:spPr>
        <p:txBody>
          <a:bodyPr vert="horz" wrap="square" lIns="0" tIns="13970" rIns="0" bIns="0" rtlCol="0">
            <a:spAutoFit/>
          </a:bodyPr>
          <a:lstStyle/>
          <a:p>
            <a:pPr marL="12700">
              <a:lnSpc>
                <a:spcPct val="100000"/>
              </a:lnSpc>
              <a:spcBef>
                <a:spcPts val="110"/>
              </a:spcBef>
            </a:pPr>
            <a:r>
              <a:rPr sz="2500" b="1" spc="-25">
                <a:solidFill>
                  <a:schemeClr val="bg1"/>
                </a:solidFill>
                <a:latin typeface="Arial"/>
                <a:cs typeface="Arial"/>
              </a:rPr>
              <a:t>RESULTS</a:t>
            </a:r>
            <a:endParaRPr sz="2500">
              <a:solidFill>
                <a:schemeClr val="bg1"/>
              </a:solidFill>
              <a:latin typeface="Arial"/>
              <a:cs typeface="Arial"/>
            </a:endParaRPr>
          </a:p>
        </p:txBody>
      </p:sp>
      <p:pic>
        <p:nvPicPr>
          <p:cNvPr id="233" name="Picture 232">
            <a:extLst>
              <a:ext uri="{FF2B5EF4-FFF2-40B4-BE49-F238E27FC236}">
                <a16:creationId xmlns:a16="http://schemas.microsoft.com/office/drawing/2014/main" id="{8442EB09-3D59-4725-819E-40C31326F61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49696" y="7036472"/>
            <a:ext cx="1811662" cy="12837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descr="A picture containing diagram&#10;&#10;Description automatically generated">
            <a:extLst>
              <a:ext uri="{FF2B5EF4-FFF2-40B4-BE49-F238E27FC236}">
                <a16:creationId xmlns:a16="http://schemas.microsoft.com/office/drawing/2014/main" id="{6A428DF1-AF43-49B7-A893-923BF82EB78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75944" y="11570865"/>
            <a:ext cx="2363215" cy="2099603"/>
          </a:xfrm>
          <a:prstGeom prst="rect">
            <a:avLst/>
          </a:prstGeom>
        </p:spPr>
      </p:pic>
      <p:pic>
        <p:nvPicPr>
          <p:cNvPr id="8" name="Picture 7" descr="A picture containing weapon, gun, microphone&#10;&#10;Description automatically generated">
            <a:extLst>
              <a:ext uri="{FF2B5EF4-FFF2-40B4-BE49-F238E27FC236}">
                <a16:creationId xmlns:a16="http://schemas.microsoft.com/office/drawing/2014/main" id="{F4033CDC-AE40-4E67-97DA-2086A13DC9F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070905" y="9448389"/>
            <a:ext cx="2386229" cy="2120049"/>
          </a:xfrm>
          <a:prstGeom prst="rect">
            <a:avLst/>
          </a:prstGeom>
        </p:spPr>
      </p:pic>
      <p:pic>
        <p:nvPicPr>
          <p:cNvPr id="10" name="Picture 9" descr="Diagram&#10;&#10;Description automatically generated">
            <a:extLst>
              <a:ext uri="{FF2B5EF4-FFF2-40B4-BE49-F238E27FC236}">
                <a16:creationId xmlns:a16="http://schemas.microsoft.com/office/drawing/2014/main" id="{8E6E5542-8FC1-498A-8D6F-4DBCDD0CBA59}"/>
              </a:ext>
            </a:extLst>
          </p:cNvPr>
          <p:cNvPicPr>
            <a:picLocks noChangeAspect="1"/>
          </p:cNvPicPr>
          <p:nvPr/>
        </p:nvPicPr>
        <p:blipFill rotWithShape="1">
          <a:blip r:embed="rId12">
            <a:extLst>
              <a:ext uri="{28A0092B-C50C-407E-A947-70E740481C1C}">
                <a14:useLocalDpi xmlns:a14="http://schemas.microsoft.com/office/drawing/2010/main" val="0"/>
              </a:ext>
            </a:extLst>
          </a:blip>
          <a:srcRect l="1018" t="16533" r="1920" b="28348"/>
          <a:stretch/>
        </p:blipFill>
        <p:spPr>
          <a:xfrm>
            <a:off x="7290542" y="4788282"/>
            <a:ext cx="5412819" cy="2731582"/>
          </a:xfrm>
          <a:prstGeom prst="rect">
            <a:avLst/>
          </a:prstGeom>
        </p:spPr>
      </p:pic>
      <p:sp>
        <p:nvSpPr>
          <p:cNvPr id="218" name="object 209">
            <a:extLst>
              <a:ext uri="{FF2B5EF4-FFF2-40B4-BE49-F238E27FC236}">
                <a16:creationId xmlns:a16="http://schemas.microsoft.com/office/drawing/2014/main" id="{F6E84C1E-5936-4AA8-8DEE-1D9B70C4CDA4}"/>
              </a:ext>
            </a:extLst>
          </p:cNvPr>
          <p:cNvSpPr txBox="1"/>
          <p:nvPr/>
        </p:nvSpPr>
        <p:spPr>
          <a:xfrm>
            <a:off x="4943781" y="8131633"/>
            <a:ext cx="660085" cy="157735"/>
          </a:xfrm>
          <a:prstGeom prst="rect">
            <a:avLst/>
          </a:prstGeom>
        </p:spPr>
        <p:txBody>
          <a:bodyPr vert="horz" wrap="square" lIns="0" tIns="11430" rIns="0" bIns="0" rtlCol="0">
            <a:spAutoFit/>
          </a:bodyPr>
          <a:lstStyle/>
          <a:p>
            <a:pPr>
              <a:lnSpc>
                <a:spcPct val="100000"/>
              </a:lnSpc>
              <a:spcBef>
                <a:spcPts val="90"/>
              </a:spcBef>
            </a:pPr>
            <a:r>
              <a:rPr sz="950" spc="-5">
                <a:solidFill>
                  <a:srgbClr val="FFFFFF"/>
                </a:solidFill>
                <a:latin typeface="Arial"/>
                <a:cs typeface="Arial"/>
              </a:rPr>
              <a:t>(</a:t>
            </a:r>
            <a:r>
              <a:rPr sz="950" spc="-10">
                <a:solidFill>
                  <a:srgbClr val="FFFFFF"/>
                </a:solidFill>
                <a:latin typeface="Arial"/>
                <a:cs typeface="Arial"/>
              </a:rPr>
              <a:t>1)</a:t>
            </a:r>
            <a:endParaRPr sz="950">
              <a:latin typeface="Arial"/>
              <a:cs typeface="Arial"/>
            </a:endParaRPr>
          </a:p>
        </p:txBody>
      </p:sp>
      <p:sp>
        <p:nvSpPr>
          <p:cNvPr id="221" name="object 209">
            <a:extLst>
              <a:ext uri="{FF2B5EF4-FFF2-40B4-BE49-F238E27FC236}">
                <a16:creationId xmlns:a16="http://schemas.microsoft.com/office/drawing/2014/main" id="{58F30360-A5BD-425C-9A60-3FB165974EEE}"/>
              </a:ext>
            </a:extLst>
          </p:cNvPr>
          <p:cNvSpPr txBox="1"/>
          <p:nvPr/>
        </p:nvSpPr>
        <p:spPr>
          <a:xfrm>
            <a:off x="6112289" y="11213072"/>
            <a:ext cx="660085" cy="157735"/>
          </a:xfrm>
          <a:prstGeom prst="rect">
            <a:avLst/>
          </a:prstGeom>
        </p:spPr>
        <p:txBody>
          <a:bodyPr vert="horz" wrap="square" lIns="0" tIns="11430" rIns="0" bIns="0" rtlCol="0">
            <a:spAutoFit/>
          </a:bodyPr>
          <a:lstStyle/>
          <a:p>
            <a:pPr>
              <a:lnSpc>
                <a:spcPct val="100000"/>
              </a:lnSpc>
              <a:spcBef>
                <a:spcPts val="90"/>
              </a:spcBef>
            </a:pPr>
            <a:r>
              <a:rPr lang="en-US" sz="950" spc="-5">
                <a:latin typeface="Arial"/>
                <a:cs typeface="Arial"/>
              </a:rPr>
              <a:t>(2)</a:t>
            </a:r>
            <a:endParaRPr sz="950">
              <a:latin typeface="Arial"/>
              <a:cs typeface="Arial"/>
            </a:endParaRPr>
          </a:p>
        </p:txBody>
      </p:sp>
      <p:sp>
        <p:nvSpPr>
          <p:cNvPr id="223" name="object 209">
            <a:extLst>
              <a:ext uri="{FF2B5EF4-FFF2-40B4-BE49-F238E27FC236}">
                <a16:creationId xmlns:a16="http://schemas.microsoft.com/office/drawing/2014/main" id="{2A3CD9AE-5F70-49A5-BB94-32B1DC1DC148}"/>
              </a:ext>
            </a:extLst>
          </p:cNvPr>
          <p:cNvSpPr txBox="1"/>
          <p:nvPr/>
        </p:nvSpPr>
        <p:spPr>
          <a:xfrm>
            <a:off x="6118104" y="13383006"/>
            <a:ext cx="660085" cy="157735"/>
          </a:xfrm>
          <a:prstGeom prst="rect">
            <a:avLst/>
          </a:prstGeom>
        </p:spPr>
        <p:txBody>
          <a:bodyPr vert="horz" wrap="square" lIns="0" tIns="11430" rIns="0" bIns="0" rtlCol="0">
            <a:spAutoFit/>
          </a:bodyPr>
          <a:lstStyle/>
          <a:p>
            <a:pPr>
              <a:lnSpc>
                <a:spcPct val="100000"/>
              </a:lnSpc>
              <a:spcBef>
                <a:spcPts val="90"/>
              </a:spcBef>
            </a:pPr>
            <a:r>
              <a:rPr lang="en-US" sz="950" spc="-5">
                <a:latin typeface="Arial"/>
                <a:cs typeface="Arial"/>
              </a:rPr>
              <a:t>(3)</a:t>
            </a:r>
            <a:endParaRPr sz="950">
              <a:latin typeface="Arial"/>
              <a:cs typeface="Arial"/>
            </a:endParaRPr>
          </a:p>
        </p:txBody>
      </p:sp>
      <p:sp>
        <p:nvSpPr>
          <p:cNvPr id="225" name="object 209">
            <a:extLst>
              <a:ext uri="{FF2B5EF4-FFF2-40B4-BE49-F238E27FC236}">
                <a16:creationId xmlns:a16="http://schemas.microsoft.com/office/drawing/2014/main" id="{3DC4A7D2-FC4D-4ADC-8647-36E022BF21EF}"/>
              </a:ext>
            </a:extLst>
          </p:cNvPr>
          <p:cNvSpPr txBox="1"/>
          <p:nvPr/>
        </p:nvSpPr>
        <p:spPr>
          <a:xfrm>
            <a:off x="7290542" y="7438715"/>
            <a:ext cx="660085" cy="157735"/>
          </a:xfrm>
          <a:prstGeom prst="rect">
            <a:avLst/>
          </a:prstGeom>
        </p:spPr>
        <p:txBody>
          <a:bodyPr vert="horz" wrap="square" lIns="0" tIns="11430" rIns="0" bIns="0" rtlCol="0">
            <a:spAutoFit/>
          </a:bodyPr>
          <a:lstStyle/>
          <a:p>
            <a:pPr>
              <a:lnSpc>
                <a:spcPct val="100000"/>
              </a:lnSpc>
              <a:spcBef>
                <a:spcPts val="90"/>
              </a:spcBef>
            </a:pPr>
            <a:r>
              <a:rPr lang="en-US" sz="950" spc="-5">
                <a:latin typeface="Arial"/>
                <a:cs typeface="Arial"/>
              </a:rPr>
              <a:t>(4)</a:t>
            </a:r>
            <a:endParaRPr sz="950">
              <a:latin typeface="Arial"/>
              <a:cs typeface="Arial"/>
            </a:endParaRPr>
          </a:p>
        </p:txBody>
      </p:sp>
      <p:sp>
        <p:nvSpPr>
          <p:cNvPr id="237" name="TextBox 236">
            <a:extLst>
              <a:ext uri="{FF2B5EF4-FFF2-40B4-BE49-F238E27FC236}">
                <a16:creationId xmlns:a16="http://schemas.microsoft.com/office/drawing/2014/main" id="{B76BF415-45A1-4968-BFB5-2BD562289020}"/>
              </a:ext>
            </a:extLst>
          </p:cNvPr>
          <p:cNvSpPr txBox="1"/>
          <p:nvPr/>
        </p:nvSpPr>
        <p:spPr>
          <a:xfrm>
            <a:off x="13462399" y="7199715"/>
            <a:ext cx="5746120" cy="1708160"/>
          </a:xfrm>
          <a:prstGeom prst="rect">
            <a:avLst/>
          </a:prstGeom>
          <a:noFill/>
        </p:spPr>
        <p:txBody>
          <a:bodyPr wrap="square" lIns="91440" tIns="45720" rIns="91440" bIns="45720" rtlCol="0" anchor="t">
            <a:spAutoFit/>
          </a:bodyPr>
          <a:lstStyle/>
          <a:p>
            <a:r>
              <a:rPr lang="en-US" sz="1050" dirty="0">
                <a:latin typeface="Arial"/>
                <a:cs typeface="Arial"/>
              </a:rPr>
              <a:t>The final software tool provides the </a:t>
            </a:r>
            <a:r>
              <a:rPr lang="en-US" sz="1050" dirty="0" err="1">
                <a:latin typeface="Arial"/>
                <a:cs typeface="Arial"/>
              </a:rPr>
              <a:t>uPSP</a:t>
            </a:r>
            <a:r>
              <a:rPr lang="en-US" sz="1050" dirty="0">
                <a:latin typeface="Arial"/>
                <a:cs typeface="Arial"/>
              </a:rPr>
              <a:t> project with a more efficient way to generate video visualizations for DMD and other data analysis products. This software can generate 200 frames per hour and be run in parallel to produce a video for each of the binary data files.</a:t>
            </a:r>
            <a:endParaRPr lang="en-US" sz="1050" dirty="0">
              <a:latin typeface="Arial"/>
              <a:cs typeface="Calibri" panose="020F0502020204030204"/>
            </a:endParaRPr>
          </a:p>
          <a:p>
            <a:endParaRPr lang="en-US" sz="1050">
              <a:latin typeface="Arial"/>
              <a:cs typeface="Arial"/>
            </a:endParaRPr>
          </a:p>
          <a:p>
            <a:r>
              <a:rPr lang="en-US" sz="1050" dirty="0">
                <a:latin typeface="Arial"/>
                <a:ea typeface="+mn-lt"/>
                <a:cs typeface="+mn-lt"/>
              </a:rPr>
              <a:t>The generated videos will be viewed on the </a:t>
            </a:r>
            <a:r>
              <a:rPr lang="en-US" sz="1050" dirty="0" err="1">
                <a:latin typeface="Arial"/>
                <a:ea typeface="+mn-lt"/>
                <a:cs typeface="+mn-lt"/>
              </a:rPr>
              <a:t>miniwall</a:t>
            </a:r>
            <a:r>
              <a:rPr lang="en-US" sz="1050" dirty="0">
                <a:latin typeface="Arial"/>
                <a:ea typeface="+mn-lt"/>
                <a:cs typeface="+mn-lt"/>
              </a:rPr>
              <a:t> (fig 6), which </a:t>
            </a:r>
            <a:r>
              <a:rPr lang="en-US" sz="1050" dirty="0">
                <a:latin typeface="Arial"/>
                <a:ea typeface="+mn-lt"/>
                <a:cs typeface="Arial"/>
              </a:rPr>
              <a:t>is a data product grid that enables researchers to view many videos simultaneously. They are then able to see how the data changes with respect to experimental variables, such as frequency or Mach number.</a:t>
            </a:r>
            <a:endParaRPr lang="en-US" sz="1050" dirty="0">
              <a:latin typeface="Arial"/>
              <a:ea typeface="+mn-lt"/>
              <a:cs typeface="+mn-lt"/>
            </a:endParaRPr>
          </a:p>
          <a:p>
            <a:endParaRPr lang="en-US" sz="1050">
              <a:latin typeface="Arial"/>
              <a:ea typeface="+mn-lt"/>
              <a:cs typeface="Arial"/>
            </a:endParaRPr>
          </a:p>
          <a:p>
            <a:r>
              <a:rPr lang="en-US" sz="1050">
                <a:latin typeface="Arial"/>
                <a:cs typeface="Arial"/>
              </a:rPr>
              <a:t>Future developments may include the parallelization of generating frames (cutting runtime to a few </a:t>
            </a:r>
            <a:r>
              <a:rPr lang="en-US" sz="1050" dirty="0">
                <a:latin typeface="Arial"/>
                <a:cs typeface="Arial"/>
              </a:rPr>
              <a:t>minutes) and automating job script creation.</a:t>
            </a:r>
            <a:endParaRPr lang="en-US" dirty="0"/>
          </a:p>
        </p:txBody>
      </p:sp>
      <p:sp>
        <p:nvSpPr>
          <p:cNvPr id="240" name="object 209">
            <a:extLst>
              <a:ext uri="{FF2B5EF4-FFF2-40B4-BE49-F238E27FC236}">
                <a16:creationId xmlns:a16="http://schemas.microsoft.com/office/drawing/2014/main" id="{6ABDAC5A-0283-42D1-9B84-A57F403EAB38}"/>
              </a:ext>
            </a:extLst>
          </p:cNvPr>
          <p:cNvSpPr txBox="1"/>
          <p:nvPr/>
        </p:nvSpPr>
        <p:spPr>
          <a:xfrm>
            <a:off x="10555991" y="13186621"/>
            <a:ext cx="660085" cy="157735"/>
          </a:xfrm>
          <a:prstGeom prst="rect">
            <a:avLst/>
          </a:prstGeom>
        </p:spPr>
        <p:txBody>
          <a:bodyPr vert="horz" wrap="square" lIns="0" tIns="11430" rIns="0" bIns="0" rtlCol="0">
            <a:spAutoFit/>
          </a:bodyPr>
          <a:lstStyle/>
          <a:p>
            <a:pPr>
              <a:lnSpc>
                <a:spcPct val="100000"/>
              </a:lnSpc>
              <a:spcBef>
                <a:spcPts val="90"/>
              </a:spcBef>
            </a:pPr>
            <a:r>
              <a:rPr lang="en-US" sz="950" spc="-5">
                <a:latin typeface="Arial"/>
                <a:cs typeface="Arial"/>
              </a:rPr>
              <a:t>(5)</a:t>
            </a:r>
            <a:endParaRPr sz="950">
              <a:latin typeface="Arial"/>
              <a:cs typeface="Arial"/>
            </a:endParaRPr>
          </a:p>
        </p:txBody>
      </p:sp>
      <p:sp>
        <p:nvSpPr>
          <p:cNvPr id="249" name="TextBox 248">
            <a:extLst>
              <a:ext uri="{FF2B5EF4-FFF2-40B4-BE49-F238E27FC236}">
                <a16:creationId xmlns:a16="http://schemas.microsoft.com/office/drawing/2014/main" id="{E9A2C55D-EBAA-4161-A7FD-C57831E78C1D}"/>
              </a:ext>
            </a:extLst>
          </p:cNvPr>
          <p:cNvSpPr txBox="1"/>
          <p:nvPr/>
        </p:nvSpPr>
        <p:spPr>
          <a:xfrm>
            <a:off x="871578" y="2754067"/>
            <a:ext cx="6001097" cy="490258"/>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square" rtlCol="0">
            <a:spAutoFit/>
          </a:bodyPr>
          <a:lstStyle/>
          <a:p>
            <a:endParaRPr lang="en-US"/>
          </a:p>
        </p:txBody>
      </p:sp>
      <p:sp>
        <p:nvSpPr>
          <p:cNvPr id="224" name="object 104">
            <a:extLst>
              <a:ext uri="{FF2B5EF4-FFF2-40B4-BE49-F238E27FC236}">
                <a16:creationId xmlns:a16="http://schemas.microsoft.com/office/drawing/2014/main" id="{8015A2D3-B4D9-44E6-8556-FC18F3B226BB}"/>
              </a:ext>
            </a:extLst>
          </p:cNvPr>
          <p:cNvSpPr txBox="1"/>
          <p:nvPr/>
        </p:nvSpPr>
        <p:spPr>
          <a:xfrm>
            <a:off x="2855048" y="2795991"/>
            <a:ext cx="2047875" cy="408940"/>
          </a:xfrm>
          <a:prstGeom prst="rect">
            <a:avLst/>
          </a:prstGeom>
        </p:spPr>
        <p:txBody>
          <a:bodyPr vert="horz" wrap="square" lIns="0" tIns="13970" rIns="0" bIns="0" rtlCol="0">
            <a:spAutoFit/>
          </a:bodyPr>
          <a:lstStyle/>
          <a:p>
            <a:pPr marL="12700">
              <a:lnSpc>
                <a:spcPct val="100000"/>
              </a:lnSpc>
              <a:spcBef>
                <a:spcPts val="110"/>
              </a:spcBef>
            </a:pPr>
            <a:r>
              <a:rPr lang="en-US" sz="2500" b="1" spc="5">
                <a:solidFill>
                  <a:schemeClr val="bg1"/>
                </a:solidFill>
                <a:latin typeface="Arial"/>
                <a:cs typeface="Arial"/>
              </a:rPr>
              <a:t>ABSTRACT</a:t>
            </a:r>
            <a:endParaRPr sz="2500">
              <a:solidFill>
                <a:schemeClr val="bg1"/>
              </a:solidFill>
              <a:latin typeface="Arial"/>
              <a:cs typeface="Arial"/>
            </a:endParaRPr>
          </a:p>
        </p:txBody>
      </p:sp>
      <p:graphicFrame>
        <p:nvGraphicFramePr>
          <p:cNvPr id="14" name="Table 14">
            <a:extLst>
              <a:ext uri="{FF2B5EF4-FFF2-40B4-BE49-F238E27FC236}">
                <a16:creationId xmlns:a16="http://schemas.microsoft.com/office/drawing/2014/main" id="{29414449-84A2-41FA-B7DE-368328DFA253}"/>
              </a:ext>
            </a:extLst>
          </p:cNvPr>
          <p:cNvGraphicFramePr>
            <a:graphicFrameLocks noGrp="1"/>
          </p:cNvGraphicFramePr>
          <p:nvPr>
            <p:extLst>
              <p:ext uri="{D42A27DB-BD31-4B8C-83A1-F6EECF244321}">
                <p14:modId xmlns:p14="http://schemas.microsoft.com/office/powerpoint/2010/main" val="1237690552"/>
              </p:ext>
            </p:extLst>
          </p:nvPr>
        </p:nvGraphicFramePr>
        <p:xfrm>
          <a:off x="7121640" y="10204239"/>
          <a:ext cx="5831703" cy="1384060"/>
        </p:xfrm>
        <a:graphic>
          <a:graphicData uri="http://schemas.openxmlformats.org/drawingml/2006/table">
            <a:tbl>
              <a:tblPr firstRow="1" bandRow="1">
                <a:tableStyleId>{5C22544A-7EE6-4342-B048-85BDC9FD1C3A}</a:tableStyleId>
              </a:tblPr>
              <a:tblGrid>
                <a:gridCol w="1943901">
                  <a:extLst>
                    <a:ext uri="{9D8B030D-6E8A-4147-A177-3AD203B41FA5}">
                      <a16:colId xmlns:a16="http://schemas.microsoft.com/office/drawing/2014/main" val="2982206541"/>
                    </a:ext>
                  </a:extLst>
                </a:gridCol>
                <a:gridCol w="1943901">
                  <a:extLst>
                    <a:ext uri="{9D8B030D-6E8A-4147-A177-3AD203B41FA5}">
                      <a16:colId xmlns:a16="http://schemas.microsoft.com/office/drawing/2014/main" val="567765545"/>
                    </a:ext>
                  </a:extLst>
                </a:gridCol>
                <a:gridCol w="1943901">
                  <a:extLst>
                    <a:ext uri="{9D8B030D-6E8A-4147-A177-3AD203B41FA5}">
                      <a16:colId xmlns:a16="http://schemas.microsoft.com/office/drawing/2014/main" val="3911260338"/>
                    </a:ext>
                  </a:extLst>
                </a:gridCol>
              </a:tblGrid>
              <a:tr h="346015">
                <a:tc>
                  <a:txBody>
                    <a:bodyPr/>
                    <a:lstStyle/>
                    <a:p>
                      <a:r>
                        <a:rPr lang="en-US" sz="1050"/>
                        <a:t>MATLAB (fig. 11)</a:t>
                      </a:r>
                    </a:p>
                  </a:txBody>
                  <a:tcPr/>
                </a:tc>
                <a:tc>
                  <a:txBody>
                    <a:bodyPr/>
                    <a:lstStyle/>
                    <a:p>
                      <a:r>
                        <a:rPr lang="en-US" sz="1050"/>
                        <a:t>Matplotlib (fig. 5)</a:t>
                      </a:r>
                    </a:p>
                  </a:txBody>
                  <a:tcPr/>
                </a:tc>
                <a:tc>
                  <a:txBody>
                    <a:bodyPr/>
                    <a:lstStyle/>
                    <a:p>
                      <a:r>
                        <a:rPr lang="en-US" sz="1050" err="1"/>
                        <a:t>Pytecplot</a:t>
                      </a:r>
                      <a:r>
                        <a:rPr lang="en-US" sz="1050"/>
                        <a:t> (fig 10.)</a:t>
                      </a:r>
                    </a:p>
                  </a:txBody>
                  <a:tcPr/>
                </a:tc>
                <a:extLst>
                  <a:ext uri="{0D108BD9-81ED-4DB2-BD59-A6C34878D82A}">
                    <a16:rowId xmlns:a16="http://schemas.microsoft.com/office/drawing/2014/main" val="1523386462"/>
                  </a:ext>
                </a:extLst>
              </a:tr>
              <a:tr h="346015">
                <a:tc>
                  <a:txBody>
                    <a:bodyPr/>
                    <a:lstStyle/>
                    <a:p>
                      <a:r>
                        <a:rPr lang="en-US" sz="1050"/>
                        <a:t>Low resolution</a:t>
                      </a:r>
                    </a:p>
                  </a:txBody>
                  <a:tcPr/>
                </a:tc>
                <a:tc>
                  <a:txBody>
                    <a:bodyPr/>
                    <a:lstStyle/>
                    <a:p>
                      <a:r>
                        <a:rPr lang="en-US" sz="1050"/>
                        <a:t>Low resolution, shrinks (fig. 5)</a:t>
                      </a:r>
                    </a:p>
                  </a:txBody>
                  <a:tcPr/>
                </a:tc>
                <a:tc>
                  <a:txBody>
                    <a:bodyPr/>
                    <a:lstStyle/>
                    <a:p>
                      <a:r>
                        <a:rPr lang="en-US" sz="1050"/>
                        <a:t>High resolution</a:t>
                      </a:r>
                    </a:p>
                  </a:txBody>
                  <a:tcPr/>
                </a:tc>
                <a:extLst>
                  <a:ext uri="{0D108BD9-81ED-4DB2-BD59-A6C34878D82A}">
                    <a16:rowId xmlns:a16="http://schemas.microsoft.com/office/drawing/2014/main" val="1931140350"/>
                  </a:ext>
                </a:extLst>
              </a:tr>
              <a:tr h="346015">
                <a:tc>
                  <a:txBody>
                    <a:bodyPr/>
                    <a:lstStyle/>
                    <a:p>
                      <a:r>
                        <a:rPr lang="en-US" sz="1050"/>
                        <a:t>250 frames/ 1hr</a:t>
                      </a:r>
                    </a:p>
                  </a:txBody>
                  <a:tcPr/>
                </a:tc>
                <a:tc>
                  <a:txBody>
                    <a:bodyPr/>
                    <a:lstStyle/>
                    <a:p>
                      <a:r>
                        <a:rPr lang="en-US" sz="1050"/>
                        <a:t>514 frames/ 1hr</a:t>
                      </a:r>
                    </a:p>
                  </a:txBody>
                  <a:tcPr/>
                </a:tc>
                <a:tc>
                  <a:txBody>
                    <a:bodyPr/>
                    <a:lstStyle/>
                    <a:p>
                      <a:r>
                        <a:rPr lang="en-US" sz="1050"/>
                        <a:t>200 frames /1hr</a:t>
                      </a:r>
                    </a:p>
                  </a:txBody>
                  <a:tcPr/>
                </a:tc>
                <a:extLst>
                  <a:ext uri="{0D108BD9-81ED-4DB2-BD59-A6C34878D82A}">
                    <a16:rowId xmlns:a16="http://schemas.microsoft.com/office/drawing/2014/main" val="971204352"/>
                  </a:ext>
                </a:extLst>
              </a:tr>
              <a:tr h="346015">
                <a:tc>
                  <a:txBody>
                    <a:bodyPr/>
                    <a:lstStyle/>
                    <a:p>
                      <a:r>
                        <a:rPr lang="en-US" sz="1050"/>
                        <a:t>Can't run on NAS</a:t>
                      </a:r>
                    </a:p>
                  </a:txBody>
                  <a:tcPr/>
                </a:tc>
                <a:tc>
                  <a:txBody>
                    <a:bodyPr/>
                    <a:lstStyle/>
                    <a:p>
                      <a:r>
                        <a:rPr lang="en-US" sz="1050"/>
                        <a:t>Can run on NAS</a:t>
                      </a:r>
                    </a:p>
                  </a:txBody>
                  <a:tcPr/>
                </a:tc>
                <a:tc>
                  <a:txBody>
                    <a:bodyPr/>
                    <a:lstStyle/>
                    <a:p>
                      <a:r>
                        <a:rPr lang="en-US" sz="1050"/>
                        <a:t>Can run overnight on NAS</a:t>
                      </a:r>
                    </a:p>
                  </a:txBody>
                  <a:tcPr/>
                </a:tc>
                <a:extLst>
                  <a:ext uri="{0D108BD9-81ED-4DB2-BD59-A6C34878D82A}">
                    <a16:rowId xmlns:a16="http://schemas.microsoft.com/office/drawing/2014/main" val="2282840911"/>
                  </a:ext>
                </a:extLst>
              </a:tr>
            </a:tbl>
          </a:graphicData>
        </a:graphic>
      </p:graphicFrame>
      <p:sp>
        <p:nvSpPr>
          <p:cNvPr id="79" name="object 209">
            <a:extLst>
              <a:ext uri="{FF2B5EF4-FFF2-40B4-BE49-F238E27FC236}">
                <a16:creationId xmlns:a16="http://schemas.microsoft.com/office/drawing/2014/main" id="{86957C93-3AF9-46AC-8A98-650F09283F45}"/>
              </a:ext>
            </a:extLst>
          </p:cNvPr>
          <p:cNvSpPr txBox="1"/>
          <p:nvPr/>
        </p:nvSpPr>
        <p:spPr>
          <a:xfrm>
            <a:off x="8685386" y="13187340"/>
            <a:ext cx="660085" cy="157735"/>
          </a:xfrm>
          <a:prstGeom prst="rect">
            <a:avLst/>
          </a:prstGeom>
        </p:spPr>
        <p:txBody>
          <a:bodyPr vert="horz" wrap="square" lIns="0" tIns="11430" rIns="0" bIns="0" rtlCol="0">
            <a:spAutoFit/>
          </a:bodyPr>
          <a:lstStyle/>
          <a:p>
            <a:pPr>
              <a:lnSpc>
                <a:spcPct val="100000"/>
              </a:lnSpc>
              <a:spcBef>
                <a:spcPts val="90"/>
              </a:spcBef>
            </a:pPr>
            <a:r>
              <a:rPr lang="en-US" sz="950" spc="-5">
                <a:latin typeface="Arial"/>
                <a:cs typeface="Arial"/>
              </a:rPr>
              <a:t>(11)</a:t>
            </a:r>
            <a:endParaRPr sz="950">
              <a:latin typeface="Arial"/>
              <a:cs typeface="Arial"/>
            </a:endParaRPr>
          </a:p>
        </p:txBody>
      </p:sp>
      <p:pic>
        <p:nvPicPr>
          <p:cNvPr id="70" name="Picture 69">
            <a:extLst>
              <a:ext uri="{FF2B5EF4-FFF2-40B4-BE49-F238E27FC236}">
                <a16:creationId xmlns:a16="http://schemas.microsoft.com/office/drawing/2014/main" id="{D3B515F0-C7D2-43D6-84A1-DAF21BA844E0}"/>
              </a:ext>
            </a:extLst>
          </p:cNvPr>
          <p:cNvPicPr/>
          <p:nvPr/>
        </p:nvPicPr>
        <p:blipFill rotWithShape="1">
          <a:blip r:embed="rId13"/>
          <a:srcRect l="50427" t="42603" r="25642" b="25839"/>
          <a:stretch/>
        </p:blipFill>
        <p:spPr bwMode="auto">
          <a:xfrm>
            <a:off x="13551968" y="3588406"/>
            <a:ext cx="5447300" cy="3406790"/>
          </a:xfrm>
          <a:prstGeom prst="rect">
            <a:avLst/>
          </a:prstGeom>
          <a:ln>
            <a:noFill/>
          </a:ln>
          <a:extLst>
            <a:ext uri="{53640926-AAD7-44D8-BBD7-CCE9431645EC}">
              <a14:shadowObscured xmlns:a14="http://schemas.microsoft.com/office/drawing/2010/main"/>
            </a:ext>
          </a:extLst>
        </p:spPr>
      </p:pic>
      <p:sp>
        <p:nvSpPr>
          <p:cNvPr id="71" name="object 209">
            <a:extLst>
              <a:ext uri="{FF2B5EF4-FFF2-40B4-BE49-F238E27FC236}">
                <a16:creationId xmlns:a16="http://schemas.microsoft.com/office/drawing/2014/main" id="{5DA70801-0777-41C3-9B68-2D06107F5ECF}"/>
              </a:ext>
            </a:extLst>
          </p:cNvPr>
          <p:cNvSpPr txBox="1"/>
          <p:nvPr/>
        </p:nvSpPr>
        <p:spPr>
          <a:xfrm>
            <a:off x="18506621" y="6862630"/>
            <a:ext cx="660085" cy="157735"/>
          </a:xfrm>
          <a:prstGeom prst="rect">
            <a:avLst/>
          </a:prstGeom>
        </p:spPr>
        <p:txBody>
          <a:bodyPr vert="horz" wrap="square" lIns="0" tIns="11430" rIns="0" bIns="0" rtlCol="0">
            <a:spAutoFit/>
          </a:bodyPr>
          <a:lstStyle/>
          <a:p>
            <a:pPr>
              <a:lnSpc>
                <a:spcPct val="100000"/>
              </a:lnSpc>
              <a:spcBef>
                <a:spcPts val="90"/>
              </a:spcBef>
            </a:pPr>
            <a:r>
              <a:rPr lang="en-US" sz="950" spc="-5">
                <a:latin typeface="Arial"/>
                <a:cs typeface="Arial"/>
              </a:rPr>
              <a:t>(6)</a:t>
            </a:r>
            <a:endParaRPr sz="950">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1069</Words>
  <Application>Microsoft Office PowerPoint</Application>
  <PresentationFormat>Custom</PresentationFormat>
  <Paragraphs>74</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Roger Margulies</dc:creator>
  <cp:lastModifiedBy>Tang, Lucy Z. (ARC-AFS)[SimLabs III Contract Management &amp; Technical Services]</cp:lastModifiedBy>
  <cp:revision>4</cp:revision>
  <dcterms:created xsi:type="dcterms:W3CDTF">2021-07-20T17:13:41Z</dcterms:created>
  <dcterms:modified xsi:type="dcterms:W3CDTF">2021-08-09T18:30:14Z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2017-08-01T00:00:00Z</vt:filetime>
  </property>
  <property fmtid="{D5CDD505-2E9C-101B-9397-08002B2CF9AE}" pid="3" name="Creator">
    <vt:lpwstr>Microsoft® PowerPoint® 2013</vt:lpwstr>
  </property>
  <property fmtid="{D5CDD505-2E9C-101B-9397-08002B2CF9AE}" pid="4" name="LastSaved">
    <vt:filetime>2021-07-20T00:00:00Z</vt:filetime>
  </property>
</Properties>
</file>