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5"/>
  </p:notesMasterIdLst>
  <p:sldIdLst>
    <p:sldId id="260" r:id="rId5"/>
    <p:sldId id="278" r:id="rId6"/>
    <p:sldId id="266" r:id="rId7"/>
    <p:sldId id="267" r:id="rId8"/>
    <p:sldId id="277" r:id="rId9"/>
    <p:sldId id="268" r:id="rId10"/>
    <p:sldId id="269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2" autoAdjust="0"/>
    <p:restoredTop sz="79320"/>
  </p:normalViewPr>
  <p:slideViewPr>
    <p:cSldViewPr snapToGrid="0">
      <p:cViewPr varScale="1">
        <p:scale>
          <a:sx n="90" d="100"/>
          <a:sy n="90" d="100"/>
        </p:scale>
        <p:origin x="8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992279249765314E-2"/>
          <c:y val="0.21301325747828756"/>
          <c:w val="0.90694444444444444"/>
          <c:h val="0.5952460629921260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6D9-7145-ADE5-CED864E85E9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6D9-7145-ADE5-CED864E85E96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6D9-7145-ADE5-CED864E85E96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6D9-7145-ADE5-CED864E85E96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6D9-7145-ADE5-CED864E85E96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6D9-7145-ADE5-CED864E85E96}"/>
              </c:ext>
            </c:extLst>
          </c:dPt>
          <c:dLbls>
            <c:dLbl>
              <c:idx val="0"/>
              <c:layout>
                <c:manualLayout>
                  <c:x val="-8.6771447282252778E-2"/>
                  <c:y val="-5.40676971357500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A11F53-B3C4-42DB-8A45-D881828BA326}" type="CATEGORYNAM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53736987-60BA-4D59-89BF-0CEC2CC7F968}" type="VALU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D9-7145-ADE5-CED864E85E96}"/>
                </c:ext>
              </c:extLst>
            </c:dLbl>
            <c:dLbl>
              <c:idx val="1"/>
              <c:layout>
                <c:manualLayout>
                  <c:x val="0"/>
                  <c:y val="-0.14868616712331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D884A34-48C2-4066-8347-D19E34E0DA0B}" type="CATEGORYNAM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fld id="{62315517-50A1-4F4B-965F-261753D9FB6C}" type="VALUE">
                      <a:rPr lang="en-US" sz="1400" baseline="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56974459724952"/>
                      <c:h val="0.147894461558110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D9-7145-ADE5-CED864E85E96}"/>
                </c:ext>
              </c:extLst>
            </c:dLbl>
            <c:dLbl>
              <c:idx val="2"/>
              <c:layout>
                <c:manualLayout>
                  <c:x val="4.7743110487457156E-3"/>
                  <c:y val="-5.79296755025893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4ADB61-FDFD-474F-817F-39A8DFE29667}" type="CATEGORYNAM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fld id="{63E637B7-B875-42E4-8DAA-63332EEFEA76}" type="VALUE">
                      <a:rPr lang="en-US" sz="1400" baseline="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6D9-7145-ADE5-CED864E85E96}"/>
                </c:ext>
              </c:extLst>
            </c:dLbl>
            <c:dLbl>
              <c:idx val="3"/>
              <c:layout>
                <c:manualLayout>
                  <c:x val="5.2502922119610065E-2"/>
                  <c:y val="1.2719168080619124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B62969-ED23-4F2A-A8E6-0C90470F9B19}" type="CATEGORYNAM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fld id="{267A6183-9BEC-41CD-92A6-9EEE4C0528B3}" type="VALUE">
                      <a:rPr lang="en-US" sz="1400" baseline="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43153920253229"/>
                      <c:h val="0.127946070425518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6D9-7145-ADE5-CED864E85E96}"/>
                </c:ext>
              </c:extLst>
            </c:dLbl>
            <c:dLbl>
              <c:idx val="4"/>
              <c:layout>
                <c:manualLayout>
                  <c:x val="0"/>
                  <c:y val="-8.68945132538840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AD05CC9-48DD-40BE-9A05-A82852CB429D}" type="CATEGORYNAM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 </a:t>
                    </a:r>
                    <a:fld id="{9DC278E4-3025-42F9-A00D-7677C1B38F13}" type="VALU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6D9-7145-ADE5-CED864E85E96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F4FF81-3079-41EF-B873-4877ED70D86E}" type="CATEGORYNAME">
                      <a:rPr lang="en-US" sz="140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fld id="{79BA54B4-3184-45A2-8F3C-768ACF776835}" type="VALUE">
                      <a:rPr lang="en-US" sz="1400" baseline="0" smtClean="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6D9-7145-ADE5-CED864E85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Sheet2!$A$1:$A$6</c:f>
              <c:strCache>
                <c:ptCount val="6"/>
                <c:pt idx="0">
                  <c:v>Attending</c:v>
                </c:pt>
                <c:pt idx="1">
                  <c:v>PA/NP</c:v>
                </c:pt>
                <c:pt idx="2">
                  <c:v>Nurse</c:v>
                </c:pt>
                <c:pt idx="3">
                  <c:v>Intern/resident</c:v>
                </c:pt>
                <c:pt idx="4">
                  <c:v>Paramedic</c:v>
                </c:pt>
                <c:pt idx="5">
                  <c:v>EMT</c:v>
                </c:pt>
              </c:strCache>
            </c:strRef>
          </c:cat>
          <c:val>
            <c:numRef>
              <c:f>Sheet2!$B$1:$B$6</c:f>
              <c:numCache>
                <c:formatCode>General</c:formatCode>
                <c:ptCount val="6"/>
                <c:pt idx="0">
                  <c:v>39</c:v>
                </c:pt>
                <c:pt idx="1">
                  <c:v>9</c:v>
                </c:pt>
                <c:pt idx="2">
                  <c:v>43</c:v>
                </c:pt>
                <c:pt idx="3">
                  <c:v>5</c:v>
                </c:pt>
                <c:pt idx="4">
                  <c:v>67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6D9-7145-ADE5-CED864E85E9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E41A6-4206-4D4F-8EBB-72FFD8930D53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1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803BE-7FAE-4E70-9875-CD4F69801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cannot predict the future, but we can be reasonably certain that the longer a mission goes on, the more likely the chance that a medical event will affect mission goals</a:t>
            </a:r>
          </a:p>
          <a:p>
            <a:pPr marL="171450" indent="-171450">
              <a:buFontTx/>
              <a:buChar char="-"/>
            </a:pPr>
            <a:r>
              <a:rPr lang="en-US" dirty="0"/>
              <a:t>One of the major projects </a:t>
            </a:r>
            <a:r>
              <a:rPr lang="en-US" dirty="0" err="1"/>
              <a:t>ExMC</a:t>
            </a:r>
            <a:r>
              <a:rPr lang="en-US" dirty="0"/>
              <a:t> has focused on is estimating the incidence and risk outcome of unplanned medical events in flight to help inform spacecraft design 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an unplanned medical event occurs it incapacitates the patient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It also removes the care giver from regular duties in order to “repair” the damaged human, this also costs 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time this medical officer is occupied is often a function f their training and experience, e.g. an experienced attending will take less time to place a chest tube than an intern.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03BE-7FAE-4E70-9875-CD4F69801E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6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IMPACT is designed to estimate </a:t>
            </a:r>
            <a:r>
              <a:rPr lang="en-US" dirty="0" err="1"/>
              <a:t>indicence</a:t>
            </a:r>
            <a:r>
              <a:rPr lang="en-US" dirty="0"/>
              <a:t> and outcomes in medical events based on a computational engine (MEDPRAT) pulling information from a carefully constructed medical database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database also </a:t>
            </a:r>
            <a:r>
              <a:rPr lang="en-US" dirty="0" err="1"/>
              <a:t>prodices</a:t>
            </a:r>
            <a:r>
              <a:rPr lang="en-US" dirty="0"/>
              <a:t> estimations of the duration for illnesses broken down by both time for diagnosis and time for recovery (or progression) with and without treatment </a:t>
            </a:r>
          </a:p>
          <a:p>
            <a:pPr marL="171450" indent="-171450">
              <a:buFontTx/>
              <a:buChar char="-"/>
            </a:pPr>
            <a:r>
              <a:rPr lang="en-US" dirty="0"/>
              <a:t>At present these numbers do not account for medical officer occupied 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 it does list the specific tasks a provider must perform in order to treat the patient for each condition.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03BE-7FAE-4E70-9875-CD4F69801E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7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IMPACT is designed to estimate </a:t>
            </a:r>
            <a:r>
              <a:rPr lang="en-US" dirty="0" err="1"/>
              <a:t>indicence</a:t>
            </a:r>
            <a:r>
              <a:rPr lang="en-US" dirty="0"/>
              <a:t> and outcomes in medical events based on a computational engine (MEDPRAT) pulling information from a carefully constructed medical database</a:t>
            </a:r>
          </a:p>
          <a:p>
            <a:pPr marL="171450" indent="-171450">
              <a:buFontTx/>
              <a:buChar char="-"/>
            </a:pPr>
            <a:r>
              <a:rPr lang="en-US" dirty="0"/>
              <a:t>This database also </a:t>
            </a:r>
            <a:r>
              <a:rPr lang="en-US" dirty="0" err="1"/>
              <a:t>prodices</a:t>
            </a:r>
            <a:r>
              <a:rPr lang="en-US" dirty="0"/>
              <a:t> estimations of the duration for illnesses broken down by both time for diagnosis and time for recovery (or progression) with and without treatment </a:t>
            </a:r>
          </a:p>
          <a:p>
            <a:pPr marL="171450" indent="-171450">
              <a:buFontTx/>
              <a:buChar char="-"/>
            </a:pPr>
            <a:r>
              <a:rPr lang="en-US" dirty="0"/>
              <a:t>At present these numbers do not account for medical officer occupied 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 it does list the specific tasks a provider must perform in order to treat the patient for each condition.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03BE-7FAE-4E70-9875-CD4F69801E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1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survey was based on a preliminary task list for 3 conditions; Skin laceration, distal leg fracture, Eye Foreign Body</a:t>
            </a:r>
          </a:p>
          <a:p>
            <a:pPr marL="171450" indent="-171450">
              <a:buFontTx/>
              <a:buChar char="-"/>
            </a:pPr>
            <a:r>
              <a:rPr lang="en-US" dirty="0"/>
              <a:t>Each condition has a best case and a worst case definition and capabilities were derived by a team of clinicians using this definition as a guide and practice guidelines and clinical expertise as part of the evidence library project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03BE-7FAE-4E70-9875-CD4F69801E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9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Pilot was organized and administered over the course of a 1 month resident rotation early in 2020.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goal was primarily to assess the viability of this as a data collection method, the quality of returned data, and identify areas for improvement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There were 172 </a:t>
            </a:r>
            <a:r>
              <a:rPr lang="en-US" dirty="0" err="1"/>
              <a:t>respondants</a:t>
            </a:r>
            <a:r>
              <a:rPr lang="en-US" dirty="0"/>
              <a:t> but most did not complete the surveys 77 items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03BE-7FAE-4E70-9875-CD4F69801E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48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This is an example of the kind of data retuned from the survey for the condition “laceration repair”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The only significant difference between training level for capability here is the PA/NP “staples” estimation which is nearly twice as long as the other groups.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However for a condition like “laceration repair” the time required is pretty standard for anyone who has ever performed one.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The EMT data was not evaluated for significance as laceration repairs are not in the scope of practice for an EMT, however, one did complete the survey with a “best guess” before realizing that this was not our intention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03BE-7FAE-4E70-9875-CD4F69801E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80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It’s worth noting that this was a pilot project conducted almost 1.5 years ago and the project has progressed rendering much of the original presentation…well…Moot.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(The capabilities list is different, the conditions included are much broader, the methods for the next version of time data capture are very different)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The next phase of the project is already underway and takes on a very different form that is not yet ready for prime time.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dirty="0"/>
              <a:t>(As an example recent work with simulated open appendectomies showed a 50% time increase between an experienced attending surgeon and a senior resident, a nearly 100% increase between the attending and a junior resident and a 300% increase between the attending and an emergency physician performing the procedure with remote guidance.) – Levin, </a:t>
            </a:r>
            <a:r>
              <a:rPr lang="en-US" i="1" dirty="0" err="1"/>
              <a:t>Kamine</a:t>
            </a:r>
            <a:r>
              <a:rPr lang="en-US" i="1" dirty="0"/>
              <a:t> 2021 unpublished research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However, the lessons from this pilot informed the next phase so its’ still worth presenting what was learned from that perspective even though the specific data is not useful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The good parts of this project are listed in the slide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As are the parts that needed correction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03BE-7FAE-4E70-9875-CD4F69801E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35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803BE-7FAE-4E70-9875-CD4F69801E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04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8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1" y="0"/>
            <a:ext cx="12211051" cy="7203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Line 34"/>
          <p:cNvSpPr>
            <a:spLocks noChangeShapeType="1"/>
          </p:cNvSpPr>
          <p:nvPr/>
        </p:nvSpPr>
        <p:spPr bwMode="auto">
          <a:xfrm>
            <a:off x="0" y="1603375"/>
            <a:ext cx="77216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0" y="1835150"/>
            <a:ext cx="74168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7" name="Line 36"/>
          <p:cNvSpPr>
            <a:spLocks noChangeShapeType="1"/>
          </p:cNvSpPr>
          <p:nvPr/>
        </p:nvSpPr>
        <p:spPr bwMode="auto">
          <a:xfrm>
            <a:off x="0" y="2062166"/>
            <a:ext cx="72136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8" name="Line 37"/>
          <p:cNvSpPr>
            <a:spLocks noChangeShapeType="1"/>
          </p:cNvSpPr>
          <p:nvPr/>
        </p:nvSpPr>
        <p:spPr bwMode="auto">
          <a:xfrm>
            <a:off x="0" y="1371600"/>
            <a:ext cx="80264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9" name="Line 43"/>
          <p:cNvSpPr>
            <a:spLocks noChangeShapeType="1"/>
          </p:cNvSpPr>
          <p:nvPr/>
        </p:nvSpPr>
        <p:spPr bwMode="auto">
          <a:xfrm rot="16200000">
            <a:off x="5149851" y="6515100"/>
            <a:ext cx="685800" cy="0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0" name="Line 44"/>
          <p:cNvSpPr>
            <a:spLocks noChangeShapeType="1"/>
          </p:cNvSpPr>
          <p:nvPr/>
        </p:nvSpPr>
        <p:spPr bwMode="auto">
          <a:xfrm rot="16200000">
            <a:off x="4773084" y="6438900"/>
            <a:ext cx="838200" cy="0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1" name="Line 45"/>
          <p:cNvSpPr>
            <a:spLocks noChangeShapeType="1"/>
          </p:cNvSpPr>
          <p:nvPr/>
        </p:nvSpPr>
        <p:spPr bwMode="auto">
          <a:xfrm rot="16200000">
            <a:off x="3477684" y="6057900"/>
            <a:ext cx="1600200" cy="0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 rot="16200000">
            <a:off x="3977217" y="6248400"/>
            <a:ext cx="1219200" cy="0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3" name="Line 47"/>
          <p:cNvSpPr>
            <a:spLocks noChangeShapeType="1"/>
          </p:cNvSpPr>
          <p:nvPr/>
        </p:nvSpPr>
        <p:spPr bwMode="auto">
          <a:xfrm rot="16200000">
            <a:off x="4396317" y="6362700"/>
            <a:ext cx="990600" cy="0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4" name="Line 48"/>
          <p:cNvSpPr>
            <a:spLocks noChangeShapeType="1"/>
          </p:cNvSpPr>
          <p:nvPr/>
        </p:nvSpPr>
        <p:spPr bwMode="auto">
          <a:xfrm rot="16200000">
            <a:off x="2978151" y="5867400"/>
            <a:ext cx="1981200" cy="0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5" name="Text Box 74"/>
          <p:cNvSpPr txBox="1">
            <a:spLocks noChangeArrowheads="1"/>
          </p:cNvSpPr>
          <p:nvPr/>
        </p:nvSpPr>
        <p:spPr bwMode="auto">
          <a:xfrm>
            <a:off x="624421" y="423868"/>
            <a:ext cx="8824383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dirty="0">
                <a:latin typeface="Helvetica" charset="0"/>
                <a:ea typeface="MS PGothic" pitchFamily="34" charset="-128"/>
                <a:cs typeface="+mn-cs"/>
              </a:rPr>
              <a:t>National Aeronautics and Space Administration</a:t>
            </a:r>
          </a:p>
        </p:txBody>
      </p:sp>
      <p:sp>
        <p:nvSpPr>
          <p:cNvPr id="16" name="Line 113"/>
          <p:cNvSpPr>
            <a:spLocks noChangeShapeType="1"/>
          </p:cNvSpPr>
          <p:nvPr/>
        </p:nvSpPr>
        <p:spPr bwMode="auto">
          <a:xfrm rot="16200000">
            <a:off x="5524500" y="6591300"/>
            <a:ext cx="533400" cy="0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7" name="Line 123"/>
          <p:cNvSpPr>
            <a:spLocks noChangeShapeType="1"/>
          </p:cNvSpPr>
          <p:nvPr/>
        </p:nvSpPr>
        <p:spPr bwMode="auto">
          <a:xfrm>
            <a:off x="0" y="2284418"/>
            <a:ext cx="67056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8" name="Line 124"/>
          <p:cNvSpPr>
            <a:spLocks noChangeShapeType="1"/>
          </p:cNvSpPr>
          <p:nvPr/>
        </p:nvSpPr>
        <p:spPr bwMode="auto">
          <a:xfrm>
            <a:off x="0" y="2516193"/>
            <a:ext cx="55880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9" name="Line 125"/>
          <p:cNvSpPr>
            <a:spLocks noChangeShapeType="1"/>
          </p:cNvSpPr>
          <p:nvPr/>
        </p:nvSpPr>
        <p:spPr bwMode="auto">
          <a:xfrm>
            <a:off x="0" y="2743200"/>
            <a:ext cx="52832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20" name="Line 127"/>
          <p:cNvSpPr>
            <a:spLocks noChangeShapeType="1"/>
          </p:cNvSpPr>
          <p:nvPr/>
        </p:nvSpPr>
        <p:spPr bwMode="auto">
          <a:xfrm>
            <a:off x="0" y="2974975"/>
            <a:ext cx="49784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21" name="Line 128"/>
          <p:cNvSpPr>
            <a:spLocks noChangeShapeType="1"/>
          </p:cNvSpPr>
          <p:nvPr/>
        </p:nvSpPr>
        <p:spPr bwMode="auto">
          <a:xfrm>
            <a:off x="0" y="3206750"/>
            <a:ext cx="46736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22" name="Line 129"/>
          <p:cNvSpPr>
            <a:spLocks noChangeShapeType="1"/>
          </p:cNvSpPr>
          <p:nvPr/>
        </p:nvSpPr>
        <p:spPr bwMode="auto">
          <a:xfrm>
            <a:off x="0" y="3433768"/>
            <a:ext cx="43688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23" name="Line 131"/>
          <p:cNvSpPr>
            <a:spLocks noChangeShapeType="1"/>
          </p:cNvSpPr>
          <p:nvPr/>
        </p:nvSpPr>
        <p:spPr bwMode="auto">
          <a:xfrm>
            <a:off x="0" y="3656013"/>
            <a:ext cx="40640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24" name="Line 132"/>
          <p:cNvSpPr>
            <a:spLocks noChangeShapeType="1"/>
          </p:cNvSpPr>
          <p:nvPr/>
        </p:nvSpPr>
        <p:spPr bwMode="auto">
          <a:xfrm>
            <a:off x="0" y="3887789"/>
            <a:ext cx="38608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25" name="Line 133"/>
          <p:cNvSpPr>
            <a:spLocks noChangeShapeType="1"/>
          </p:cNvSpPr>
          <p:nvPr/>
        </p:nvSpPr>
        <p:spPr bwMode="auto">
          <a:xfrm>
            <a:off x="0" y="4114800"/>
            <a:ext cx="36576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26" name="Line 134"/>
          <p:cNvSpPr>
            <a:spLocks noChangeShapeType="1"/>
          </p:cNvSpPr>
          <p:nvPr/>
        </p:nvSpPr>
        <p:spPr bwMode="auto">
          <a:xfrm>
            <a:off x="0" y="4344993"/>
            <a:ext cx="36576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27" name="Line 135"/>
          <p:cNvSpPr>
            <a:spLocks noChangeShapeType="1"/>
          </p:cNvSpPr>
          <p:nvPr/>
        </p:nvSpPr>
        <p:spPr bwMode="auto">
          <a:xfrm>
            <a:off x="0" y="4576768"/>
            <a:ext cx="38608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28" name="Line 136"/>
          <p:cNvSpPr>
            <a:spLocks noChangeShapeType="1"/>
          </p:cNvSpPr>
          <p:nvPr/>
        </p:nvSpPr>
        <p:spPr bwMode="auto">
          <a:xfrm>
            <a:off x="0" y="4803775"/>
            <a:ext cx="40640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29" name="Line 138"/>
          <p:cNvSpPr>
            <a:spLocks noChangeShapeType="1"/>
          </p:cNvSpPr>
          <p:nvPr/>
        </p:nvSpPr>
        <p:spPr bwMode="auto">
          <a:xfrm>
            <a:off x="0" y="5026025"/>
            <a:ext cx="40640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30" name="Line 139"/>
          <p:cNvSpPr>
            <a:spLocks noChangeShapeType="1"/>
          </p:cNvSpPr>
          <p:nvPr/>
        </p:nvSpPr>
        <p:spPr bwMode="auto">
          <a:xfrm>
            <a:off x="0" y="5257800"/>
            <a:ext cx="44704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31" name="Line 140"/>
          <p:cNvSpPr>
            <a:spLocks noChangeShapeType="1"/>
          </p:cNvSpPr>
          <p:nvPr/>
        </p:nvSpPr>
        <p:spPr bwMode="auto">
          <a:xfrm>
            <a:off x="0" y="5484818"/>
            <a:ext cx="44704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32" name="Line 141"/>
          <p:cNvSpPr>
            <a:spLocks noChangeShapeType="1"/>
          </p:cNvSpPr>
          <p:nvPr/>
        </p:nvSpPr>
        <p:spPr bwMode="auto">
          <a:xfrm>
            <a:off x="0" y="5716593"/>
            <a:ext cx="47752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33" name="Line 142"/>
          <p:cNvSpPr>
            <a:spLocks noChangeShapeType="1"/>
          </p:cNvSpPr>
          <p:nvPr/>
        </p:nvSpPr>
        <p:spPr bwMode="auto">
          <a:xfrm>
            <a:off x="0" y="5948368"/>
            <a:ext cx="5080000" cy="1587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34" name="Line 143"/>
          <p:cNvSpPr>
            <a:spLocks noChangeShapeType="1"/>
          </p:cNvSpPr>
          <p:nvPr/>
        </p:nvSpPr>
        <p:spPr bwMode="auto">
          <a:xfrm>
            <a:off x="0" y="6175375"/>
            <a:ext cx="55880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35" name="Line 144"/>
          <p:cNvSpPr>
            <a:spLocks noChangeShapeType="1"/>
          </p:cNvSpPr>
          <p:nvPr/>
        </p:nvSpPr>
        <p:spPr bwMode="auto">
          <a:xfrm>
            <a:off x="0" y="6397625"/>
            <a:ext cx="58928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36" name="Line 145"/>
          <p:cNvSpPr>
            <a:spLocks noChangeShapeType="1"/>
          </p:cNvSpPr>
          <p:nvPr/>
        </p:nvSpPr>
        <p:spPr bwMode="auto">
          <a:xfrm>
            <a:off x="0" y="6469061"/>
            <a:ext cx="61976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310092" y="1006476"/>
            <a:ext cx="7609416" cy="5791200"/>
            <a:chOff x="149" y="672"/>
            <a:chExt cx="3595" cy="3648"/>
          </a:xfrm>
        </p:grpSpPr>
        <p:sp>
          <p:nvSpPr>
            <p:cNvPr id="38" name="Line 60"/>
            <p:cNvSpPr>
              <a:spLocks noChangeShapeType="1"/>
            </p:cNvSpPr>
            <p:nvPr userDrawn="1"/>
          </p:nvSpPr>
          <p:spPr bwMode="auto">
            <a:xfrm rot="-5400000">
              <a:off x="-1674" y="2495"/>
              <a:ext cx="3648" cy="1"/>
            </a:xfrm>
            <a:prstGeom prst="line">
              <a:avLst/>
            </a:prstGeom>
            <a:noFill/>
            <a:ln w="3175">
              <a:solidFill>
                <a:schemeClr val="bg1">
                  <a:alpha val="14902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 dirty="0"/>
            </a:p>
          </p:txBody>
        </p:sp>
        <p:grpSp>
          <p:nvGrpSpPr>
            <p:cNvPr id="3" name="Group 157"/>
            <p:cNvGrpSpPr>
              <a:grpSpLocks/>
            </p:cNvGrpSpPr>
            <p:nvPr userDrawn="1"/>
          </p:nvGrpSpPr>
          <p:grpSpPr bwMode="auto">
            <a:xfrm>
              <a:off x="270" y="670"/>
              <a:ext cx="3474" cy="3653"/>
              <a:chOff x="270" y="718"/>
              <a:chExt cx="3474" cy="3602"/>
            </a:xfrm>
          </p:grpSpPr>
          <p:sp>
            <p:nvSpPr>
              <p:cNvPr id="40" name="Line 39"/>
              <p:cNvSpPr>
                <a:spLocks noChangeShapeType="1"/>
              </p:cNvSpPr>
              <p:nvPr userDrawn="1"/>
            </p:nvSpPr>
            <p:spPr bwMode="auto">
              <a:xfrm rot="-5400000">
                <a:off x="2814" y="1080"/>
                <a:ext cx="72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41" name="Line 41"/>
              <p:cNvSpPr>
                <a:spLocks noChangeShapeType="1"/>
              </p:cNvSpPr>
              <p:nvPr userDrawn="1"/>
            </p:nvSpPr>
            <p:spPr bwMode="auto">
              <a:xfrm rot="-5400000">
                <a:off x="2507" y="1102"/>
                <a:ext cx="767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42" name="Line 42"/>
              <p:cNvSpPr>
                <a:spLocks noChangeShapeType="1"/>
              </p:cNvSpPr>
              <p:nvPr userDrawn="1"/>
            </p:nvSpPr>
            <p:spPr bwMode="auto">
              <a:xfrm rot="-5400000">
                <a:off x="2647" y="1104"/>
                <a:ext cx="768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43" name="Line 49"/>
              <p:cNvSpPr>
                <a:spLocks noChangeShapeType="1"/>
              </p:cNvSpPr>
              <p:nvPr userDrawn="1"/>
            </p:nvSpPr>
            <p:spPr bwMode="auto">
              <a:xfrm rot="-5400000">
                <a:off x="-392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44" name="Line 50"/>
              <p:cNvSpPr>
                <a:spLocks noChangeShapeType="1"/>
              </p:cNvSpPr>
              <p:nvPr userDrawn="1"/>
            </p:nvSpPr>
            <p:spPr bwMode="auto">
              <a:xfrm rot="-5400000">
                <a:off x="-250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45" name="Line 51"/>
              <p:cNvSpPr>
                <a:spLocks noChangeShapeType="1"/>
              </p:cNvSpPr>
              <p:nvPr userDrawn="1"/>
            </p:nvSpPr>
            <p:spPr bwMode="auto">
              <a:xfrm rot="-5400000">
                <a:off x="-108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46" name="Line 52"/>
              <p:cNvSpPr>
                <a:spLocks noChangeShapeType="1"/>
              </p:cNvSpPr>
              <p:nvPr userDrawn="1"/>
            </p:nvSpPr>
            <p:spPr bwMode="auto">
              <a:xfrm rot="-5400000">
                <a:off x="-536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47" name="Line 53"/>
              <p:cNvSpPr>
                <a:spLocks noChangeShapeType="1"/>
              </p:cNvSpPr>
              <p:nvPr userDrawn="1"/>
            </p:nvSpPr>
            <p:spPr bwMode="auto">
              <a:xfrm rot="-5400000">
                <a:off x="-968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48" name="Line 54"/>
              <p:cNvSpPr>
                <a:spLocks noChangeShapeType="1"/>
              </p:cNvSpPr>
              <p:nvPr userDrawn="1"/>
            </p:nvSpPr>
            <p:spPr bwMode="auto">
              <a:xfrm rot="-5400000">
                <a:off x="-822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49" name="Line 55"/>
              <p:cNvSpPr>
                <a:spLocks noChangeShapeType="1"/>
              </p:cNvSpPr>
              <p:nvPr userDrawn="1"/>
            </p:nvSpPr>
            <p:spPr bwMode="auto">
              <a:xfrm rot="-5400000">
                <a:off x="-680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50" name="Line 56"/>
              <p:cNvSpPr>
                <a:spLocks noChangeShapeType="1"/>
              </p:cNvSpPr>
              <p:nvPr userDrawn="1"/>
            </p:nvSpPr>
            <p:spPr bwMode="auto">
              <a:xfrm rot="-5400000">
                <a:off x="-1114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51" name="Line 57"/>
              <p:cNvSpPr>
                <a:spLocks noChangeShapeType="1"/>
              </p:cNvSpPr>
              <p:nvPr userDrawn="1"/>
            </p:nvSpPr>
            <p:spPr bwMode="auto">
              <a:xfrm rot="-5400000">
                <a:off x="-1542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52" name="Line 58"/>
              <p:cNvSpPr>
                <a:spLocks noChangeShapeType="1"/>
              </p:cNvSpPr>
              <p:nvPr userDrawn="1"/>
            </p:nvSpPr>
            <p:spPr bwMode="auto">
              <a:xfrm rot="-5400000">
                <a:off x="-1400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53" name="Line 59"/>
              <p:cNvSpPr>
                <a:spLocks noChangeShapeType="1"/>
              </p:cNvSpPr>
              <p:nvPr userDrawn="1"/>
            </p:nvSpPr>
            <p:spPr bwMode="auto">
              <a:xfrm rot="-5400000">
                <a:off x="-1258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54" name="Line 112"/>
              <p:cNvSpPr>
                <a:spLocks noChangeShapeType="1"/>
              </p:cNvSpPr>
              <p:nvPr userDrawn="1"/>
            </p:nvSpPr>
            <p:spPr bwMode="auto">
              <a:xfrm rot="-5400000">
                <a:off x="2334" y="1128"/>
                <a:ext cx="81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55" name="Line 114"/>
              <p:cNvSpPr>
                <a:spLocks noChangeShapeType="1"/>
              </p:cNvSpPr>
              <p:nvPr userDrawn="1"/>
            </p:nvSpPr>
            <p:spPr bwMode="auto">
              <a:xfrm rot="-5400000">
                <a:off x="2137" y="1176"/>
                <a:ext cx="91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56" name="Line 115"/>
              <p:cNvSpPr>
                <a:spLocks noChangeShapeType="1"/>
              </p:cNvSpPr>
              <p:nvPr userDrawn="1"/>
            </p:nvSpPr>
            <p:spPr bwMode="auto">
              <a:xfrm rot="-5400000">
                <a:off x="1921" y="1248"/>
                <a:ext cx="105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57" name="Line 116"/>
              <p:cNvSpPr>
                <a:spLocks noChangeShapeType="1"/>
              </p:cNvSpPr>
              <p:nvPr userDrawn="1"/>
            </p:nvSpPr>
            <p:spPr bwMode="auto">
              <a:xfrm rot="-5400000">
                <a:off x="1729" y="1296"/>
                <a:ext cx="115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58" name="Line 117"/>
              <p:cNvSpPr>
                <a:spLocks noChangeShapeType="1"/>
              </p:cNvSpPr>
              <p:nvPr userDrawn="1"/>
            </p:nvSpPr>
            <p:spPr bwMode="auto">
              <a:xfrm rot="-5400000">
                <a:off x="1489" y="1392"/>
                <a:ext cx="134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59" name="Line 118"/>
              <p:cNvSpPr>
                <a:spLocks noChangeShapeType="1"/>
              </p:cNvSpPr>
              <p:nvPr userDrawn="1"/>
            </p:nvSpPr>
            <p:spPr bwMode="auto">
              <a:xfrm rot="-5400000">
                <a:off x="1297" y="1440"/>
                <a:ext cx="14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60" name="Line 119"/>
              <p:cNvSpPr>
                <a:spLocks noChangeShapeType="1"/>
              </p:cNvSpPr>
              <p:nvPr userDrawn="1"/>
            </p:nvSpPr>
            <p:spPr bwMode="auto">
              <a:xfrm rot="-5400000">
                <a:off x="1081" y="1512"/>
                <a:ext cx="15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61" name="Line 120"/>
              <p:cNvSpPr>
                <a:spLocks noChangeShapeType="1"/>
              </p:cNvSpPr>
              <p:nvPr userDrawn="1"/>
            </p:nvSpPr>
            <p:spPr bwMode="auto">
              <a:xfrm rot="-5400000">
                <a:off x="3192" y="984"/>
                <a:ext cx="53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62" name="Line 122"/>
              <p:cNvSpPr>
                <a:spLocks noChangeShapeType="1"/>
              </p:cNvSpPr>
              <p:nvPr userDrawn="1"/>
            </p:nvSpPr>
            <p:spPr bwMode="auto">
              <a:xfrm rot="-5400000">
                <a:off x="2977" y="1056"/>
                <a:ext cx="67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63" name="Line 153"/>
              <p:cNvSpPr>
                <a:spLocks noChangeShapeType="1"/>
              </p:cNvSpPr>
              <p:nvPr userDrawn="1"/>
            </p:nvSpPr>
            <p:spPr bwMode="auto">
              <a:xfrm rot="-5400000">
                <a:off x="3408" y="912"/>
                <a:ext cx="3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  <p:sp>
            <p:nvSpPr>
              <p:cNvPr id="64" name="Line 156"/>
              <p:cNvSpPr>
                <a:spLocks noChangeShapeType="1"/>
              </p:cNvSpPr>
              <p:nvPr userDrawn="1"/>
            </p:nvSpPr>
            <p:spPr bwMode="auto">
              <a:xfrm rot="-5400000">
                <a:off x="3624" y="840"/>
                <a:ext cx="2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02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/>
              </a:p>
            </p:txBody>
          </p:sp>
        </p:grpSp>
      </p:grpSp>
      <p:sp>
        <p:nvSpPr>
          <p:cNvPr id="65" name="Line 180"/>
          <p:cNvSpPr>
            <a:spLocks noChangeShapeType="1"/>
          </p:cNvSpPr>
          <p:nvPr/>
        </p:nvSpPr>
        <p:spPr bwMode="auto">
          <a:xfrm>
            <a:off x="0" y="1139825"/>
            <a:ext cx="8229600" cy="1588"/>
          </a:xfrm>
          <a:prstGeom prst="line">
            <a:avLst/>
          </a:prstGeom>
          <a:noFill/>
          <a:ln w="3175">
            <a:solidFill>
              <a:schemeClr val="bg1">
                <a:alpha val="14902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8268" name="Rectangle 76"/>
          <p:cNvSpPr>
            <a:spLocks noGrp="1" noChangeArrowheads="1"/>
          </p:cNvSpPr>
          <p:nvPr>
            <p:ph type="ctrTitle"/>
          </p:nvPr>
        </p:nvSpPr>
        <p:spPr>
          <a:xfrm>
            <a:off x="611717" y="1728788"/>
            <a:ext cx="10930467" cy="1090612"/>
          </a:xfrm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381" name="Rectangle 18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978959" y="5556253"/>
            <a:ext cx="8128000" cy="506408"/>
          </a:xfrm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Helvetica" pitchFamily="-112" charset="0"/>
              </a:defRPr>
            </a:lvl1pPr>
          </a:lstStyle>
          <a:p>
            <a:r>
              <a:rPr lang="en-US" dirty="0"/>
              <a:t>Expanding the Boundaries of Space Medicine and </a:t>
            </a:r>
            <a:r>
              <a:rPr lang="en-US" dirty="0" err="1"/>
              <a:t>Technolog</a:t>
            </a:r>
            <a:endParaRPr lang="en-US" dirty="0"/>
          </a:p>
        </p:txBody>
      </p:sp>
      <p:pic>
        <p:nvPicPr>
          <p:cNvPr id="68" name="Picture 67" descr="NASA insignia RGB">
            <a:extLst>
              <a:ext uri="{FF2B5EF4-FFF2-40B4-BE49-F238E27FC236}">
                <a16:creationId xmlns:a16="http://schemas.microsoft.com/office/drawing/2014/main" id="{608C338A-E8D4-42E0-8560-3A87E362BCA1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8982" y="137618"/>
            <a:ext cx="978285" cy="76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412" y="99105"/>
            <a:ext cx="1857988" cy="8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6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1" y="6445255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67733" y="64547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6-7 August 2018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1" y="6454780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4254312-A63A-4985-AC68-7A0A6205A89D}" type="slidenum">
              <a:rPr lang="en-US" smtClean="0"/>
              <a:pPr/>
              <a:t>‹#›</a:t>
            </a:fld>
            <a:endParaRPr lang="en-US" sz="1000" dirty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5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2717" y="939800"/>
            <a:ext cx="2664883" cy="5156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717" y="939800"/>
            <a:ext cx="7797800" cy="5156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1" y="6445255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67733" y="64547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6-7 August 2018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1" y="6454780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5C164D4-12EE-4DD3-9BD3-9E0CF0397981}" type="slidenum">
              <a:rPr lang="en-US" smtClean="0"/>
              <a:pPr/>
              <a:t>‹#›</a:t>
            </a:fld>
            <a:endParaRPr lang="en-US" sz="1000" dirty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68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08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2997201" y="6445255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1"/>
          </p:nvPr>
        </p:nvSpPr>
        <p:spPr>
          <a:xfrm>
            <a:off x="67733" y="64547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6-7 August 2018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1" y="6454780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E9692B-6899-41C0-B3E9-4952193339A3}" type="slidenum">
              <a:rPr lang="en-US" smtClean="0"/>
              <a:pPr/>
              <a:t>‹#›</a:t>
            </a:fld>
            <a:endParaRPr lang="en-US" sz="1000" dirty="0">
              <a:latin typeface="Times New Roman" pitchFamily="1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49868" y="152400"/>
            <a:ext cx="9618133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4034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10363200" cy="48768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1" y="6445255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67733" y="64547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6-7 August 2018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1" y="6454780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E9692B-6899-41C0-B3E9-4952193339A3}" type="slidenum">
              <a:rPr lang="en-US" smtClean="0"/>
              <a:pPr/>
              <a:t>‹#›</a:t>
            </a:fld>
            <a:endParaRPr lang="en-US" sz="1000" dirty="0">
              <a:latin typeface="Times New Roman" pitchFamily="1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9868" y="152400"/>
            <a:ext cx="9618133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133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78" y="152400"/>
            <a:ext cx="10366625" cy="609600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1" y="6445255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67733" y="64547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6-7 August 2018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1" y="6454780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60E58D69-6F75-46EC-B381-A34C4F305958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2612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2590805"/>
            <a:ext cx="10363200" cy="1362075"/>
          </a:xfrm>
        </p:spPr>
        <p:txBody>
          <a:bodyPr anchor="b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0" y="4214818"/>
            <a:ext cx="103632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1" y="6445255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2"/>
          </p:nvPr>
        </p:nvSpPr>
        <p:spPr>
          <a:xfrm>
            <a:off x="67733" y="64547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6-7 August 2018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1" y="6454780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F6290EF-6B7A-4CC3-93EE-77532C7427BA}" type="slidenum">
              <a:rPr lang="en-US" smtClean="0"/>
              <a:pPr/>
              <a:t>‹#›</a:t>
            </a:fld>
            <a:endParaRPr lang="en-US" sz="1000" dirty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0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1" y="6445255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>
          <a:xfrm>
            <a:off x="67733" y="64547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6-7 August 2018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1" y="6454780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D69C1F80-93C5-4DEC-9FB2-B3D806245515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8501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017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41479"/>
            <a:ext cx="5386917" cy="453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0017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641479"/>
            <a:ext cx="5389033" cy="453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2997201" y="6445255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1"/>
          </p:nvPr>
        </p:nvSpPr>
        <p:spPr>
          <a:xfrm>
            <a:off x="67733" y="64547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6-7 August 2018</a:t>
            </a:r>
            <a:endParaRPr lang="en-US" dirty="0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1379201" y="6454780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8A70AA8-900F-4D4B-A735-22E1C3C5EB1F}" type="slidenum">
              <a:rPr lang="en-US" smtClean="0"/>
              <a:pPr/>
              <a:t>‹#›</a:t>
            </a:fld>
            <a:endParaRPr lang="en-US" sz="1000" dirty="0">
              <a:latin typeface="Times New Roman" pitchFamily="1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9868" y="152400"/>
            <a:ext cx="9618133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075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72" y="152400"/>
            <a:ext cx="10325528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1" y="6445255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2"/>
          </p:nvPr>
        </p:nvSpPr>
        <p:spPr>
          <a:xfrm>
            <a:off x="67733" y="64547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6-7 August 2018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1" y="6454780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E67ABD-C830-42F2-84DE-889032800E76}" type="slidenum">
              <a:rPr lang="en-US" smtClean="0"/>
              <a:pPr/>
              <a:t>‹#›</a:t>
            </a:fld>
            <a:endParaRPr lang="en-US" sz="1000" dirty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6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1" y="6445255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2"/>
          </p:nvPr>
        </p:nvSpPr>
        <p:spPr>
          <a:xfrm>
            <a:off x="67733" y="64547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6-7 August 2018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1" y="6454780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4CC938F-F4A8-4EF5-BCC6-E49C6988B2EB}" type="slidenum">
              <a:rPr lang="en-US" smtClean="0"/>
              <a:pPr/>
              <a:t>‹#›</a:t>
            </a:fld>
            <a:endParaRPr lang="en-US" sz="1000" dirty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2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1" y="6445255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>
          <a:xfrm>
            <a:off x="67733" y="64547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6-7 August 2018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1" y="6454780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0D2584DC-FB79-4EC8-B101-F631349954DA}" type="slidenum">
              <a:rPr lang="en-US" smtClean="0"/>
              <a:pPr/>
              <a:t>‹#›</a:t>
            </a:fld>
            <a:endParaRPr lang="en-US" sz="1000" dirty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7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1" y="6445255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>
          <a:xfrm>
            <a:off x="67733" y="64547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6-7 August 2018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1" y="6454780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2A7B4D72-F554-45CA-A8A3-B0D518A19DBE}" type="slidenum">
              <a:rPr lang="en-US" smtClean="0"/>
              <a:pPr/>
              <a:t>‹#›</a:t>
            </a:fld>
            <a:endParaRPr lang="en-US" sz="1000" dirty="0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8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top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23813"/>
            <a:ext cx="12192000" cy="879476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7" name="Rectangle 73"/>
          <p:cNvSpPr>
            <a:spLocks noGrp="1" noChangeArrowheads="1"/>
          </p:cNvSpPr>
          <p:nvPr>
            <p:ph type="title"/>
          </p:nvPr>
        </p:nvSpPr>
        <p:spPr bwMode="auto">
          <a:xfrm>
            <a:off x="1049868" y="152400"/>
            <a:ext cx="96181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997201" y="6445255"/>
            <a:ext cx="831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733" y="64547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6-7 August 2018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1379201" y="6454780"/>
            <a:ext cx="745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E9692B-6899-41C0-B3E9-4952193339A3}" type="slidenum">
              <a:rPr lang="en-US" smtClean="0"/>
              <a:pPr/>
              <a:t>‹#›</a:t>
            </a:fld>
            <a:endParaRPr lang="en-US" sz="1000" dirty="0">
              <a:latin typeface="Times New Roman" pitchFamily="1" charset="0"/>
            </a:endParaRPr>
          </a:p>
        </p:txBody>
      </p:sp>
      <p:pic>
        <p:nvPicPr>
          <p:cNvPr id="8199" name="Picture 67" descr="NASA insignia RGB"/>
          <p:cNvPicPr>
            <a:picLocks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1467" y="137619"/>
            <a:ext cx="685800" cy="55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02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MS PGothic" pitchFamily="34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MS PGothic" pitchFamily="34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MS PGothic" pitchFamily="34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MS PGothic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460375" indent="-2333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687388" indent="-22542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ヒラギノ角ゴ Pro W3" pitchFamily="-106" charset="-128"/>
          <a:cs typeface="ヒラギノ角ゴ Pro W3" charset="-128"/>
        </a:defRPr>
      </a:lvl3pPr>
      <a:lvl4pPr marL="915988" indent="-2270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06" charset="-128"/>
          <a:cs typeface="ヒラギノ角ゴ Pro W3" charset="-128"/>
        </a:defRPr>
      </a:lvl4pPr>
      <a:lvl5pPr marL="11445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06" charset="-128"/>
          <a:cs typeface="ヒラギノ角ゴ Pro W3" charset="-128"/>
        </a:defRPr>
      </a:lvl5pPr>
      <a:lvl6pPr marL="16017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0589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5161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9733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0EF5-60F5-4D93-87C2-AB95BD222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72" y="1681538"/>
            <a:ext cx="10930467" cy="1687105"/>
          </a:xfrm>
        </p:spPr>
        <p:txBody>
          <a:bodyPr>
            <a:normAutofit fontScale="90000"/>
          </a:bodyPr>
          <a:lstStyle/>
          <a:p>
            <a:r>
              <a:rPr lang="en-US" dirty="0"/>
              <a:t>Predicting Provider Time Cost for Unplanned Medical Events in Long Duration Spaceflight</a:t>
            </a:r>
            <a:br>
              <a:rPr lang="en-US" dirty="0"/>
            </a:br>
            <a:r>
              <a:rPr lang="en-US" sz="2700" dirty="0"/>
              <a:t>Medical Officer Occupied Time (MOOT)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CBF58-09FC-45A6-981F-3FB2531024D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04572" y="3186515"/>
            <a:ext cx="5606702" cy="3559973"/>
          </a:xfrm>
        </p:spPr>
        <p:txBody>
          <a:bodyPr>
            <a:normAutofit/>
          </a:bodyPr>
          <a:lstStyle/>
          <a:p>
            <a:r>
              <a:rPr lang="en-US" sz="2000" dirty="0"/>
              <a:t>Preston </a:t>
            </a:r>
            <a:r>
              <a:rPr lang="en-US" sz="2000" dirty="0" err="1"/>
              <a:t>Fedor</a:t>
            </a:r>
            <a:r>
              <a:rPr lang="en-US" sz="2000" dirty="0"/>
              <a:t> MD</a:t>
            </a:r>
            <a:r>
              <a:rPr lang="en-US" sz="2000" baseline="30000" dirty="0"/>
              <a:t>1</a:t>
            </a:r>
            <a:r>
              <a:rPr lang="en-US" sz="2000" dirty="0"/>
              <a:t>, Quinn Dufurrena MD</a:t>
            </a:r>
            <a:r>
              <a:rPr lang="en-US" sz="2000" baseline="30000" dirty="0"/>
              <a:t>2</a:t>
            </a:r>
            <a:r>
              <a:rPr lang="en-US" sz="2000" dirty="0"/>
              <a:t>, Dana Levin MD MPH</a:t>
            </a:r>
            <a:r>
              <a:rPr lang="en-US" sz="2000" baseline="30000" dirty="0"/>
              <a:t>1</a:t>
            </a:r>
            <a:r>
              <a:rPr lang="en-US" sz="2000" dirty="0"/>
              <a:t>, Shean Phelps MD MPH</a:t>
            </a:r>
            <a:r>
              <a:rPr lang="en-US" sz="2000" baseline="30000" dirty="0"/>
              <a:t>2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ASMA 2021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1600" baseline="30000" dirty="0"/>
              <a:t>1</a:t>
            </a:r>
            <a:r>
              <a:rPr lang="en-US" sz="1600" dirty="0"/>
              <a:t>NASA Johnson Space Center; </a:t>
            </a:r>
            <a:r>
              <a:rPr lang="en-US" sz="1600" baseline="30000" dirty="0"/>
              <a:t>2</a:t>
            </a:r>
            <a:r>
              <a:rPr lang="en-US" sz="1600" dirty="0"/>
              <a:t>University of Texas Medical Branch at Galveston</a:t>
            </a:r>
            <a:endParaRPr lang="en-US" sz="1600" baseline="30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9226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372" y="118178"/>
            <a:ext cx="6237256" cy="609600"/>
          </a:xfrm>
        </p:spPr>
        <p:txBody>
          <a:bodyPr/>
          <a:lstStyle/>
          <a:p>
            <a:pPr algn="ctr"/>
            <a:r>
              <a:rPr lang="en-US" dirty="0"/>
              <a:t>What’s Next?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35" y="1"/>
            <a:ext cx="1722120" cy="845954"/>
          </a:xfrm>
          <a:prstGeom prst="rect">
            <a:avLst/>
          </a:prstGeom>
        </p:spPr>
      </p:pic>
      <p:pic>
        <p:nvPicPr>
          <p:cNvPr id="5" name="Picture 4" descr="A picture containing nature, sky, air, flying&#10;&#10;Description automatically generated">
            <a:extLst>
              <a:ext uri="{FF2B5EF4-FFF2-40B4-BE49-F238E27FC236}">
                <a16:creationId xmlns:a16="http://schemas.microsoft.com/office/drawing/2014/main" id="{68279988-3963-8D4F-BE31-916B68E276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5"/>
          <a:stretch/>
        </p:blipFill>
        <p:spPr>
          <a:xfrm>
            <a:off x="-35561" y="845955"/>
            <a:ext cx="12263120" cy="60350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E0FD47-CF30-3141-B76F-78B4E7A4CA86}"/>
              </a:ext>
            </a:extLst>
          </p:cNvPr>
          <p:cNvSpPr/>
          <p:nvPr/>
        </p:nvSpPr>
        <p:spPr>
          <a:xfrm>
            <a:off x="706190" y="1914223"/>
            <a:ext cx="1077961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Ideal Version Of This Would Include A Mixture Of;</a:t>
            </a:r>
          </a:p>
          <a:p>
            <a:pPr marL="742950" lvl="1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Real World Time Data For Common Tasks</a:t>
            </a:r>
          </a:p>
          <a:p>
            <a:pPr marL="742950" lvl="1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Simulation For Uncommon Or “Out Of Practice Scope” Tasks</a:t>
            </a:r>
          </a:p>
          <a:p>
            <a:pPr marL="742950" lvl="1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Surveys For Difficult To Capture Information </a:t>
            </a:r>
          </a:p>
          <a:p>
            <a:pPr marL="285750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Better Definitions To Ensure Accurate Time Estimations </a:t>
            </a:r>
          </a:p>
          <a:p>
            <a:pPr marL="285750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Shorter Surveys, Or Passive Time Collection To Avoid High Drop Outs</a:t>
            </a:r>
          </a:p>
          <a:p>
            <a:pPr marL="285750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Capture Data On Years Of Practice Experience As Well As Training Level</a:t>
            </a:r>
          </a:p>
          <a:p>
            <a:pPr marL="285750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Include Capabilities For All 120 Conditions In The IMPACT Medical Database</a:t>
            </a:r>
          </a:p>
          <a:p>
            <a:pPr marL="285750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Include procedure time data in microgravity (in an ideal world)</a:t>
            </a:r>
          </a:p>
          <a:p>
            <a:pPr>
              <a:spcBef>
                <a:spcPts val="15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6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505241-C8CD-4AD7-AF70-6088273BB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CC938F-F4A8-4EF5-BCC6-E49C6988B2EB}" type="slidenum">
              <a:rPr lang="en-US" smtClean="0"/>
              <a:pPr/>
              <a:t>2</a:t>
            </a:fld>
            <a:endParaRPr lang="en-US" sz="1000" dirty="0">
              <a:latin typeface="Times New Roman" pitchFamily="1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63E5F-BA42-4906-AFF5-7B2E0082C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025"/>
            <a:ext cx="12192000" cy="535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0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372" y="118178"/>
            <a:ext cx="6237256" cy="609600"/>
          </a:xfrm>
        </p:spPr>
        <p:txBody>
          <a:bodyPr/>
          <a:lstStyle/>
          <a:p>
            <a:pPr algn="ctr"/>
            <a:r>
              <a:rPr lang="en-US" dirty="0"/>
              <a:t>Medical Officer Occupied 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35" y="1"/>
            <a:ext cx="1722120" cy="845954"/>
          </a:xfrm>
          <a:prstGeom prst="rect">
            <a:avLst/>
          </a:prstGeom>
        </p:spPr>
      </p:pic>
      <p:pic>
        <p:nvPicPr>
          <p:cNvPr id="5" name="Picture 4" descr="A picture containing nature, sky, air, flying&#10;&#10;Description automatically generated">
            <a:extLst>
              <a:ext uri="{FF2B5EF4-FFF2-40B4-BE49-F238E27FC236}">
                <a16:creationId xmlns:a16="http://schemas.microsoft.com/office/drawing/2014/main" id="{68279988-3963-8D4F-BE31-916B68E276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5"/>
          <a:stretch/>
        </p:blipFill>
        <p:spPr>
          <a:xfrm>
            <a:off x="-45720" y="851035"/>
            <a:ext cx="12263120" cy="603504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0F46915-0621-6041-B12B-F25C238A8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20" y="1789565"/>
            <a:ext cx="11694160" cy="39954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Unplanned Medical Events Carry Costs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One Of The Major Costs Is Patient Recovery Time 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Another Is The Time Required To Care For Ailing Crew Members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rew Time Is A Precious Resource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The Flight 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edical </a:t>
            </a:r>
            <a:r>
              <a:rPr lang="en-US" sz="2000" dirty="0">
                <a:solidFill>
                  <a:schemeClr val="bg1"/>
                </a:solidFill>
              </a:rPr>
              <a:t>S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ystem Must Be Optimized To Accommodate Limited Resources  Such As Mass, Volume, And Time. 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13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372" y="118178"/>
            <a:ext cx="6237256" cy="609600"/>
          </a:xfrm>
        </p:spPr>
        <p:txBody>
          <a:bodyPr/>
          <a:lstStyle/>
          <a:p>
            <a:pPr algn="ctr"/>
            <a:r>
              <a:rPr lang="en-US" dirty="0"/>
              <a:t>IMPACT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35" y="1"/>
            <a:ext cx="1722120" cy="845954"/>
          </a:xfrm>
          <a:prstGeom prst="rect">
            <a:avLst/>
          </a:prstGeom>
        </p:spPr>
      </p:pic>
      <p:pic>
        <p:nvPicPr>
          <p:cNvPr id="5" name="Picture 4" descr="A picture containing nature, sky, air, flying&#10;&#10;Description automatically generated">
            <a:extLst>
              <a:ext uri="{FF2B5EF4-FFF2-40B4-BE49-F238E27FC236}">
                <a16:creationId xmlns:a16="http://schemas.microsoft.com/office/drawing/2014/main" id="{68279988-3963-8D4F-BE31-916B68E276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5"/>
          <a:stretch/>
        </p:blipFill>
        <p:spPr>
          <a:xfrm>
            <a:off x="-45720" y="851035"/>
            <a:ext cx="12263120" cy="603504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0F46915-0621-6041-B12B-F25C238A8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20" y="1789565"/>
            <a:ext cx="11694160" cy="39954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Models Medical Event Incidence And Outcomes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Estimates Patient Downtime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Includes List Of Medical Tasks Necessary For Treatment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Can This Task List Be Used To Estimate Medical Officer Occupied Time?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How Does Provider Skill Level Affect This Time?</a:t>
            </a:r>
          </a:p>
        </p:txBody>
      </p:sp>
    </p:spTree>
    <p:extLst>
      <p:ext uri="{BB962C8B-B14F-4D97-AF65-F5344CB8AC3E}">
        <p14:creationId xmlns:p14="http://schemas.microsoft.com/office/powerpoint/2010/main" val="83554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372" y="118178"/>
            <a:ext cx="6237256" cy="609600"/>
          </a:xfrm>
        </p:spPr>
        <p:txBody>
          <a:bodyPr/>
          <a:lstStyle/>
          <a:p>
            <a:pPr algn="ctr"/>
            <a:r>
              <a:rPr lang="en-US" dirty="0"/>
              <a:t>Methods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35" y="1"/>
            <a:ext cx="1722120" cy="845954"/>
          </a:xfrm>
          <a:prstGeom prst="rect">
            <a:avLst/>
          </a:prstGeom>
        </p:spPr>
      </p:pic>
      <p:pic>
        <p:nvPicPr>
          <p:cNvPr id="5" name="Picture 4" descr="A picture containing nature, sky, air, flying&#10;&#10;Description automatically generated">
            <a:extLst>
              <a:ext uri="{FF2B5EF4-FFF2-40B4-BE49-F238E27FC236}">
                <a16:creationId xmlns:a16="http://schemas.microsoft.com/office/drawing/2014/main" id="{68279988-3963-8D4F-BE31-916B68E276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5"/>
          <a:stretch/>
        </p:blipFill>
        <p:spPr>
          <a:xfrm>
            <a:off x="-45720" y="851035"/>
            <a:ext cx="12263120" cy="603504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0F46915-0621-6041-B12B-F25C238A8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20" y="1789565"/>
            <a:ext cx="11694160" cy="39954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Subjective Survey Using Interview And Digital Formats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Capability Listed, With A Slider To Estimate Time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Convenience Sampling Of </a:t>
            </a:r>
            <a:r>
              <a:rPr lang="en-US" sz="2000" dirty="0" err="1">
                <a:solidFill>
                  <a:schemeClr val="bg1"/>
                </a:solidFill>
              </a:rPr>
              <a:t>Emts</a:t>
            </a:r>
            <a:r>
              <a:rPr lang="en-US" sz="2000" dirty="0">
                <a:solidFill>
                  <a:schemeClr val="bg1"/>
                </a:solidFill>
              </a:rPr>
              <a:t>, Medics, Nurses, Residents, Physicians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Medics And Nurses Were Military Trained 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Pilot Project To Develop Method And Determine Viability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 Face Validation Of Obtained Data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</a:rPr>
              <a:t>Limited Statistical Assessment 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69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372" y="118178"/>
            <a:ext cx="6237256" cy="609600"/>
          </a:xfrm>
        </p:spPr>
        <p:txBody>
          <a:bodyPr/>
          <a:lstStyle/>
          <a:p>
            <a:pPr algn="ctr"/>
            <a:r>
              <a:rPr lang="en-US" dirty="0"/>
              <a:t>Medical Officer Occupied Time: Pilot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35" y="1"/>
            <a:ext cx="1722120" cy="845954"/>
          </a:xfrm>
          <a:prstGeom prst="rect">
            <a:avLst/>
          </a:prstGeom>
        </p:spPr>
      </p:pic>
      <p:pic>
        <p:nvPicPr>
          <p:cNvPr id="5" name="Picture 4" descr="A picture containing nature, sky, air, flying&#10;&#10;Description automatically generated">
            <a:extLst>
              <a:ext uri="{FF2B5EF4-FFF2-40B4-BE49-F238E27FC236}">
                <a16:creationId xmlns:a16="http://schemas.microsoft.com/office/drawing/2014/main" id="{68279988-3963-8D4F-BE31-916B68E276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5"/>
          <a:stretch/>
        </p:blipFill>
        <p:spPr>
          <a:xfrm>
            <a:off x="-45720" y="851035"/>
            <a:ext cx="12263120" cy="603504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0F46915-0621-6041-B12B-F25C238A8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20" y="1789565"/>
            <a:ext cx="4284443" cy="39954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b="0" dirty="0">
                <a:solidFill>
                  <a:schemeClr val="bg1"/>
                </a:solidFill>
              </a:rPr>
              <a:t>Included 77 Capabilities</a:t>
            </a:r>
          </a:p>
          <a:p>
            <a:pPr>
              <a:lnSpc>
                <a:spcPct val="110000"/>
              </a:lnSpc>
            </a:pPr>
            <a:endParaRPr lang="en-US" sz="2000" b="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b="0" dirty="0">
                <a:solidFill>
                  <a:schemeClr val="bg1"/>
                </a:solidFill>
              </a:rPr>
              <a:t>Capabilities were drawn from 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0" dirty="0">
                <a:solidFill>
                  <a:schemeClr val="bg1"/>
                </a:solidFill>
              </a:rPr>
              <a:t>    Preliminary task list for 3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0" dirty="0">
                <a:solidFill>
                  <a:schemeClr val="bg1"/>
                </a:solidFill>
              </a:rPr>
              <a:t>    conditions</a:t>
            </a:r>
          </a:p>
          <a:p>
            <a:pPr>
              <a:lnSpc>
                <a:spcPct val="110000"/>
              </a:lnSpc>
            </a:pPr>
            <a:endParaRPr lang="en-US" sz="2000" b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n-US" sz="2000" b="0" dirty="0">
                <a:solidFill>
                  <a:schemeClr val="bg1"/>
                </a:solidFill>
                <a:latin typeface="+mn-lt"/>
              </a:rPr>
              <a:t>Out of Scope Tasks wer</a:t>
            </a:r>
            <a:r>
              <a:rPr lang="en-US" sz="2000" b="0" dirty="0">
                <a:solidFill>
                  <a:schemeClr val="bg1"/>
                </a:solidFill>
              </a:rPr>
              <a:t>e listed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000" b="0" dirty="0">
                <a:solidFill>
                  <a:schemeClr val="bg1"/>
                </a:solidFill>
              </a:rPr>
              <a:t>   </a:t>
            </a:r>
            <a:r>
              <a:rPr lang="en-US" sz="2000" b="0" dirty="0">
                <a:solidFill>
                  <a:schemeClr val="bg1"/>
                </a:solidFill>
                <a:latin typeface="+mn-lt"/>
              </a:rPr>
              <a:t>As “Not Applicable”</a:t>
            </a:r>
            <a:endParaRPr lang="en-US" sz="1800" b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10000"/>
              </a:lnSpc>
            </a:pP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10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99DC2AC-0264-2940-8BD2-4270167C24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33037" y="1069658"/>
            <a:ext cx="2925926" cy="567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351DF79-5E7C-A942-B2B9-2AD80CBC3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864088"/>
              </p:ext>
            </p:extLst>
          </p:nvPr>
        </p:nvGraphicFramePr>
        <p:xfrm>
          <a:off x="7662930" y="3215775"/>
          <a:ext cx="4245020" cy="1662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6225">
                  <a:extLst>
                    <a:ext uri="{9D8B030D-6E8A-4147-A177-3AD203B41FA5}">
                      <a16:colId xmlns:a16="http://schemas.microsoft.com/office/drawing/2014/main" val="3717286594"/>
                    </a:ext>
                  </a:extLst>
                </a:gridCol>
                <a:gridCol w="2248795">
                  <a:extLst>
                    <a:ext uri="{9D8B030D-6E8A-4147-A177-3AD203B41FA5}">
                      <a16:colId xmlns:a16="http://schemas.microsoft.com/office/drawing/2014/main" val="2310992100"/>
                    </a:ext>
                  </a:extLst>
                </a:gridCol>
              </a:tblGrid>
              <a:tr h="3130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sng" strike="noStrike" dirty="0">
                          <a:effectLst/>
                        </a:rPr>
                        <a:t>ICL89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sng" strike="noStrike" dirty="0">
                          <a:effectLst/>
                        </a:rPr>
                        <a:t>SKIN LACERATION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6971713"/>
                  </a:ext>
                </a:extLst>
              </a:tr>
              <a:tr h="2060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 Case Definition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Worst Case Definition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931525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An uncomplicated, linear,  laceration that is not under significant tension with minimal or no foreign body contamination that heals spontaneously or requires a single layer closure.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A laceration meeting one or more of the following criteria: complex, stellate, multi-layer closure, under significant tension, and/or involving foreign body contamination requiring exploration and removal.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22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39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372" y="118178"/>
            <a:ext cx="6237256" cy="609600"/>
          </a:xfrm>
        </p:spPr>
        <p:txBody>
          <a:bodyPr/>
          <a:lstStyle/>
          <a:p>
            <a:pPr algn="ctr"/>
            <a:r>
              <a:rPr lang="en-US" dirty="0"/>
              <a:t>Medical Officer Occupied 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35" y="1"/>
            <a:ext cx="1722120" cy="845954"/>
          </a:xfrm>
          <a:prstGeom prst="rect">
            <a:avLst/>
          </a:prstGeom>
        </p:spPr>
      </p:pic>
      <p:pic>
        <p:nvPicPr>
          <p:cNvPr id="5" name="Picture 4" descr="A picture containing nature, sky, air, flying&#10;&#10;Description automatically generated">
            <a:extLst>
              <a:ext uri="{FF2B5EF4-FFF2-40B4-BE49-F238E27FC236}">
                <a16:creationId xmlns:a16="http://schemas.microsoft.com/office/drawing/2014/main" id="{68279988-3963-8D4F-BE31-916B68E276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5"/>
          <a:stretch/>
        </p:blipFill>
        <p:spPr>
          <a:xfrm>
            <a:off x="-45720" y="851035"/>
            <a:ext cx="12263120" cy="603504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9DB50C7-71B7-F048-BDBD-E737952E79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648637"/>
              </p:ext>
            </p:extLst>
          </p:nvPr>
        </p:nvGraphicFramePr>
        <p:xfrm>
          <a:off x="2255960" y="1099405"/>
          <a:ext cx="7680081" cy="507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84DBA-C876-F942-BD3A-D0496692560D}"/>
              </a:ext>
            </a:extLst>
          </p:cNvPr>
          <p:cNvSpPr txBox="1"/>
          <p:nvPr/>
        </p:nvSpPr>
        <p:spPr>
          <a:xfrm>
            <a:off x="4246049" y="6159188"/>
            <a:ext cx="3679581" cy="4770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</a:t>
            </a:r>
            <a:r>
              <a:rPr lang="en-US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Respondents</a:t>
            </a:r>
          </a:p>
        </p:txBody>
      </p:sp>
    </p:spTree>
    <p:extLst>
      <p:ext uri="{BB962C8B-B14F-4D97-AF65-F5344CB8AC3E}">
        <p14:creationId xmlns:p14="http://schemas.microsoft.com/office/powerpoint/2010/main" val="75658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372" y="118178"/>
            <a:ext cx="6237256" cy="609600"/>
          </a:xfrm>
        </p:spPr>
        <p:txBody>
          <a:bodyPr/>
          <a:lstStyle/>
          <a:p>
            <a:pPr algn="ctr"/>
            <a:r>
              <a:rPr lang="en-US" dirty="0"/>
              <a:t>Example Data: Skin Laceration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35" y="1"/>
            <a:ext cx="1722120" cy="845954"/>
          </a:xfrm>
          <a:prstGeom prst="rect">
            <a:avLst/>
          </a:prstGeom>
        </p:spPr>
      </p:pic>
      <p:pic>
        <p:nvPicPr>
          <p:cNvPr id="5" name="Picture 4" descr="A picture containing nature, sky, air, flying&#10;&#10;Description automatically generated">
            <a:extLst>
              <a:ext uri="{FF2B5EF4-FFF2-40B4-BE49-F238E27FC236}">
                <a16:creationId xmlns:a16="http://schemas.microsoft.com/office/drawing/2014/main" id="{68279988-3963-8D4F-BE31-916B68E276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5"/>
          <a:stretch/>
        </p:blipFill>
        <p:spPr>
          <a:xfrm>
            <a:off x="-45720" y="851035"/>
            <a:ext cx="12263120" cy="6035040"/>
          </a:xfrm>
          <a:prstGeom prst="rect">
            <a:avLst/>
          </a:prstGeom>
        </p:spPr>
      </p:pic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126574EB-1F99-804C-B3DE-D69C8DC76CE8}"/>
              </a:ext>
            </a:extLst>
          </p:cNvPr>
          <p:cNvSpPr/>
          <p:nvPr/>
        </p:nvSpPr>
        <p:spPr>
          <a:xfrm>
            <a:off x="2702170" y="1331170"/>
            <a:ext cx="7033846" cy="5381757"/>
          </a:xfrm>
          <a:prstGeom prst="roundRect">
            <a:avLst/>
          </a:prstGeom>
          <a:noFill/>
          <a:ln w="28575" cap="rnd">
            <a:solidFill>
              <a:srgbClr val="0099FF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8064" tIns="38709" rIns="58064" bIns="58064">
            <a:noAutofit/>
          </a:bodyPr>
          <a:lstStyle/>
          <a:p>
            <a:pPr algn="ctr"/>
            <a:r>
              <a:rPr lang="en-US" sz="1750" b="1" dirty="0">
                <a:solidFill>
                  <a:schemeClr val="bg1"/>
                </a:solidFill>
                <a:cs typeface="Arial" panose="020B0604020202020204" pitchFamily="34" charset="0"/>
              </a:rPr>
              <a:t>Simple Laceration Repair by Method and Provider Level</a:t>
            </a:r>
          </a:p>
          <a:p>
            <a:pPr algn="ctr"/>
            <a:r>
              <a:rPr lang="en-US" sz="1750" b="1" dirty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sz="1750" b="1" i="1" dirty="0">
                <a:solidFill>
                  <a:schemeClr val="bg1"/>
                </a:solidFill>
                <a:cs typeface="Arial" panose="020B0604020202020204" pitchFamily="34" charset="0"/>
              </a:rPr>
              <a:t>Means in minutes</a:t>
            </a:r>
            <a:r>
              <a:rPr lang="en-US" sz="1750" b="1" dirty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8" name="Table 21">
            <a:extLst>
              <a:ext uri="{FF2B5EF4-FFF2-40B4-BE49-F238E27FC236}">
                <a16:creationId xmlns:a16="http://schemas.microsoft.com/office/drawing/2014/main" id="{407E2B10-2263-504C-B3BA-5E4221B90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48587"/>
              </p:ext>
            </p:extLst>
          </p:nvPr>
        </p:nvGraphicFramePr>
        <p:xfrm>
          <a:off x="3760631" y="2309203"/>
          <a:ext cx="5115935" cy="388050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023187">
                  <a:extLst>
                    <a:ext uri="{9D8B030D-6E8A-4147-A177-3AD203B41FA5}">
                      <a16:colId xmlns:a16="http://schemas.microsoft.com/office/drawing/2014/main" val="3505920260"/>
                    </a:ext>
                  </a:extLst>
                </a:gridCol>
                <a:gridCol w="1023187">
                  <a:extLst>
                    <a:ext uri="{9D8B030D-6E8A-4147-A177-3AD203B41FA5}">
                      <a16:colId xmlns:a16="http://schemas.microsoft.com/office/drawing/2014/main" val="4225068110"/>
                    </a:ext>
                  </a:extLst>
                </a:gridCol>
                <a:gridCol w="1023187">
                  <a:extLst>
                    <a:ext uri="{9D8B030D-6E8A-4147-A177-3AD203B41FA5}">
                      <a16:colId xmlns:a16="http://schemas.microsoft.com/office/drawing/2014/main" val="2148063461"/>
                    </a:ext>
                  </a:extLst>
                </a:gridCol>
                <a:gridCol w="1023187">
                  <a:extLst>
                    <a:ext uri="{9D8B030D-6E8A-4147-A177-3AD203B41FA5}">
                      <a16:colId xmlns:a16="http://schemas.microsoft.com/office/drawing/2014/main" val="3321795685"/>
                    </a:ext>
                  </a:extLst>
                </a:gridCol>
                <a:gridCol w="1023187">
                  <a:extLst>
                    <a:ext uri="{9D8B030D-6E8A-4147-A177-3AD203B41FA5}">
                      <a16:colId xmlns:a16="http://schemas.microsoft.com/office/drawing/2014/main" val="3977958286"/>
                    </a:ext>
                  </a:extLst>
                </a:gridCol>
              </a:tblGrid>
              <a:tr h="516154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Sutures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Staples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Adhesive</a:t>
                      </a:r>
                    </a:p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Strips 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Skin Adhesive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07958970"/>
                  </a:ext>
                </a:extLst>
              </a:tr>
              <a:tr h="545350">
                <a:tc>
                  <a:txBody>
                    <a:bodyPr/>
                    <a:lstStyle/>
                    <a:p>
                      <a:pPr marL="0" marR="0" lvl="0" indent="0" algn="l" defTabSz="3657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Attending</a:t>
                      </a:r>
                    </a:p>
                    <a:p>
                      <a:pPr algn="l"/>
                      <a:endParaRPr lang="en-US" sz="1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9.45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3.87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4.00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4.58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894519"/>
                  </a:ext>
                </a:extLst>
              </a:tr>
              <a:tr h="51615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PA/NP</a:t>
                      </a:r>
                      <a:endParaRPr lang="en-US" sz="1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10.63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8.14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4.33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4.00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961790"/>
                  </a:ext>
                </a:extLst>
              </a:tr>
              <a:tr h="51615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Nurse</a:t>
                      </a:r>
                      <a:endParaRPr lang="en-US" sz="1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8.08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3.88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3.79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4.12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777366"/>
                  </a:ext>
                </a:extLst>
              </a:tr>
              <a:tr h="51615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Paramedic</a:t>
                      </a:r>
                      <a:endParaRPr lang="en-US" sz="1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8.15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4.29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3.97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4.12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209913"/>
                  </a:ext>
                </a:extLst>
              </a:tr>
              <a:tr h="51615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EMT</a:t>
                      </a:r>
                      <a:endParaRPr lang="en-US" sz="1600" b="0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</a:p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(n=1)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</a:p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(n=1)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1.00</a:t>
                      </a:r>
                    </a:p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(n=2)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2.00</a:t>
                      </a:r>
                    </a:p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(n=1)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24908"/>
                  </a:ext>
                </a:extLst>
              </a:tr>
              <a:tr h="723866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Mean </a:t>
                      </a:r>
                    </a:p>
                    <a:p>
                      <a:pPr algn="l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w/95% CI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9.39</a:t>
                      </a:r>
                    </a:p>
                    <a:p>
                      <a:pPr algn="ctr"/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(8.65-10.1)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5.86</a:t>
                      </a:r>
                    </a:p>
                    <a:p>
                      <a:pPr algn="ctr"/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(5.27-6.45)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3.68</a:t>
                      </a:r>
                    </a:p>
                    <a:p>
                      <a:pPr algn="ctr"/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(3.42-4.52)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</a:t>
                      </a:r>
                      <a:r>
                        <a:rPr lang="pl-PL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pl-PL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(3.21</a:t>
                      </a: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-4</a:t>
                      </a:r>
                      <a:r>
                        <a:rPr lang="pl-PL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.31)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22860" marR="22860" marT="11430" marB="1143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404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89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372" y="118178"/>
            <a:ext cx="6237256" cy="609600"/>
          </a:xfrm>
        </p:spPr>
        <p:txBody>
          <a:bodyPr/>
          <a:lstStyle/>
          <a:p>
            <a:pPr algn="ctr"/>
            <a:r>
              <a:rPr lang="en-US" dirty="0"/>
              <a:t>Lessons Identified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35" y="1"/>
            <a:ext cx="1722120" cy="845954"/>
          </a:xfrm>
          <a:prstGeom prst="rect">
            <a:avLst/>
          </a:prstGeom>
        </p:spPr>
      </p:pic>
      <p:pic>
        <p:nvPicPr>
          <p:cNvPr id="5" name="Picture 4" descr="A picture containing nature, sky, air, flying&#10;&#10;Description automatically generated">
            <a:extLst>
              <a:ext uri="{FF2B5EF4-FFF2-40B4-BE49-F238E27FC236}">
                <a16:creationId xmlns:a16="http://schemas.microsoft.com/office/drawing/2014/main" id="{68279988-3963-8D4F-BE31-916B68E276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5"/>
          <a:stretch/>
        </p:blipFill>
        <p:spPr>
          <a:xfrm>
            <a:off x="-45720" y="851035"/>
            <a:ext cx="12263120" cy="60350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E0FD47-CF30-3141-B76F-78B4E7A4CA86}"/>
              </a:ext>
            </a:extLst>
          </p:cNvPr>
          <p:cNvSpPr/>
          <p:nvPr/>
        </p:nvSpPr>
        <p:spPr>
          <a:xfrm>
            <a:off x="696031" y="969212"/>
            <a:ext cx="11294200" cy="631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"/>
              </a:spcBef>
            </a:pPr>
            <a:r>
              <a:rPr lang="en-US" sz="2400" b="1" u="sng" dirty="0">
                <a:solidFill>
                  <a:schemeClr val="bg1"/>
                </a:solidFill>
              </a:rPr>
              <a:t>The Good</a:t>
            </a:r>
          </a:p>
          <a:p>
            <a:pPr marL="285750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Inexpensive, Fast Data Acquisition, Can Provide Approximate Medical Task Times By Level Of Training</a:t>
            </a:r>
          </a:p>
          <a:p>
            <a:pPr marL="285750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Can Be Administered To Large Numbers Of Providers In A Short Time</a:t>
            </a:r>
          </a:p>
          <a:p>
            <a:pPr marL="285750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Uses Existing Information Generated For The IMPACT Medical Database </a:t>
            </a:r>
          </a:p>
          <a:p>
            <a:pPr marL="285750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Task Completion Time Likely Does Vary Across Training Levels </a:t>
            </a:r>
          </a:p>
          <a:p>
            <a:pPr>
              <a:spcBef>
                <a:spcPts val="150"/>
              </a:spcBef>
            </a:pPr>
            <a:endParaRPr lang="en-US" dirty="0">
              <a:solidFill>
                <a:schemeClr val="bg1"/>
              </a:solidFill>
            </a:endParaRPr>
          </a:p>
          <a:p>
            <a:pPr algn="ctr">
              <a:spcBef>
                <a:spcPts val="150"/>
              </a:spcBef>
            </a:pPr>
            <a:r>
              <a:rPr lang="en-US" sz="2400" b="1" u="sng" dirty="0">
                <a:solidFill>
                  <a:schemeClr val="bg1"/>
                </a:solidFill>
              </a:rPr>
              <a:t>The Bad</a:t>
            </a:r>
          </a:p>
          <a:p>
            <a:pPr marL="285750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High Drop Out Rate</a:t>
            </a:r>
          </a:p>
          <a:p>
            <a:pPr marL="285750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Long Survey </a:t>
            </a:r>
          </a:p>
          <a:p>
            <a:pPr marL="285750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Definitions For Tasks Were Not Clear</a:t>
            </a:r>
          </a:p>
          <a:p>
            <a:pPr marL="285750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Some Tasks Are Not Particularly Relevant “Like Accessing The EMR"</a:t>
            </a:r>
          </a:p>
          <a:p>
            <a:pPr marL="285750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Subjective Assessment</a:t>
            </a:r>
          </a:p>
          <a:p>
            <a:pPr marL="285750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Cannot Capture Data On “Out Of Practice Scope” Conditions</a:t>
            </a:r>
          </a:p>
          <a:p>
            <a:pPr marL="285750" indent="-285750">
              <a:lnSpc>
                <a:spcPct val="15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Limited To Terrestrial Time Assessments</a:t>
            </a:r>
          </a:p>
          <a:p>
            <a:pPr>
              <a:spcBef>
                <a:spcPts val="15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04593"/>
      </p:ext>
    </p:extLst>
  </p:cSld>
  <p:clrMapOvr>
    <a:masterClrMapping/>
  </p:clrMapOvr>
</p:sld>
</file>

<file path=ppt/theme/theme1.xml><?xml version="1.0" encoding="utf-8"?>
<a:theme xmlns:a="http://schemas.openxmlformats.org/drawingml/2006/main" name="Earth-Moon-May2012_HRP">
  <a:themeElements>
    <a:clrScheme name="Exploration Ambassador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ploration Ambassadors">
      <a:majorFont>
        <a:latin typeface="Helvetic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Black Condensed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17961" dir="2700000" algn="ctr" rotWithShape="0">
            <a:schemeClr val="tx1">
              <a:alpha val="74998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Black Condensed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Exploration Ambassado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loration Ambassado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loration Ambassado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tity xmlns="a535a5c2-cc66-4cd6-a99a-e1a3643b003a">Element</Entit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BAAD3041C3741907894F903E0C0D3" ma:contentTypeVersion="2" ma:contentTypeDescription="Create a new document." ma:contentTypeScope="" ma:versionID="6f97ca962da0de545d3fbfa777fface3">
  <xsd:schema xmlns:xsd="http://www.w3.org/2001/XMLSchema" xmlns:xs="http://www.w3.org/2001/XMLSchema" xmlns:p="http://schemas.microsoft.com/office/2006/metadata/properties" xmlns:ns2="a535a5c2-cc66-4cd6-a99a-e1a3643b003a" xmlns:ns3="a20c7e08-6245-4eb6-b638-c3d07fbf44d4" targetNamespace="http://schemas.microsoft.com/office/2006/metadata/properties" ma:root="true" ma:fieldsID="4a82129251451e04b3ca055081ea194c" ns2:_="" ns3:_="">
    <xsd:import namespace="a535a5c2-cc66-4cd6-a99a-e1a3643b003a"/>
    <xsd:import namespace="a20c7e08-6245-4eb6-b638-c3d07fbf44d4"/>
    <xsd:element name="properties">
      <xsd:complexType>
        <xsd:sequence>
          <xsd:element name="documentManagement">
            <xsd:complexType>
              <xsd:all>
                <xsd:element ref="ns2:Entity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35a5c2-cc66-4cd6-a99a-e1a3643b003a" elementFormDefault="qualified">
    <xsd:import namespace="http://schemas.microsoft.com/office/2006/documentManagement/types"/>
    <xsd:import namespace="http://schemas.microsoft.com/office/infopath/2007/PartnerControls"/>
    <xsd:element name="Entity" ma:index="8" ma:displayName="Source" ma:default="Agency" ma:format="Dropdown" ma:internalName="Entity">
      <xsd:simpleType>
        <xsd:restriction base="dms:Choice">
          <xsd:enumeration value="Agency"/>
          <xsd:enumeration value="Element"/>
          <xsd:enumeration value="Program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c7e08-6245-4eb6-b638-c3d07fbf44d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E7273F-E1B4-463E-AD2E-4D345807E26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a20c7e08-6245-4eb6-b638-c3d07fbf44d4"/>
    <ds:schemaRef ds:uri="http://purl.org/dc/dcmitype/"/>
    <ds:schemaRef ds:uri="http://schemas.openxmlformats.org/package/2006/metadata/core-properties"/>
    <ds:schemaRef ds:uri="a535a5c2-cc66-4cd6-a99a-e1a3643b003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D3644E-3FD4-43F2-90BF-DC502909C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35a5c2-cc66-4cd6-a99a-e1a3643b003a"/>
    <ds:schemaRef ds:uri="a20c7e08-6245-4eb6-b638-c3d07fbf44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6918FC-92BA-431B-B676-3AA460CDDA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1358</Words>
  <Application>Microsoft Office PowerPoint</Application>
  <PresentationFormat>Widescreen</PresentationFormat>
  <Paragraphs>186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</vt:lpstr>
      <vt:lpstr>Times New Roman</vt:lpstr>
      <vt:lpstr>Earth-Moon-May2012_HRP</vt:lpstr>
      <vt:lpstr>Predicting Provider Time Cost for Unplanned Medical Events in Long Duration Spaceflight Medical Officer Occupied Time (MOOT)  </vt:lpstr>
      <vt:lpstr>PowerPoint Presentation</vt:lpstr>
      <vt:lpstr>Medical Officer Occupied Time</vt:lpstr>
      <vt:lpstr>IMPACT</vt:lpstr>
      <vt:lpstr>Methods</vt:lpstr>
      <vt:lpstr>Medical Officer Occupied Time: Pilot</vt:lpstr>
      <vt:lpstr>Medical Officer Occupied Time</vt:lpstr>
      <vt:lpstr>Example Data: Skin Laceration</vt:lpstr>
      <vt:lpstr>Lessons Identified</vt:lpstr>
      <vt:lpstr>What’s Next?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Template_Dark ppt _ExMC Blue</dc:title>
  <dc:creator>FLEMING, NANCY K (JSC-XB111)</dc:creator>
  <cp:lastModifiedBy>Boley, Lynn L. (JSC-SD211)[WYLE LABORATORIES, INC.]</cp:lastModifiedBy>
  <cp:revision>63</cp:revision>
  <dcterms:created xsi:type="dcterms:W3CDTF">2018-08-02T14:31:37Z</dcterms:created>
  <dcterms:modified xsi:type="dcterms:W3CDTF">2021-08-09T18:25:12Z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0x010100599BAAD3041C3741907894F903E0C0D3</vt:lpwstr>
  </property>
</Properties>
</file>