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319" r:id="rId6"/>
    <p:sldId id="326" r:id="rId7"/>
    <p:sldId id="328" r:id="rId8"/>
    <p:sldId id="330" r:id="rId9"/>
    <p:sldId id="333" r:id="rId10"/>
    <p:sldId id="334" r:id="rId11"/>
    <p:sldId id="336" r:id="rId12"/>
    <p:sldId id="337" r:id="rId13"/>
    <p:sldId id="339" r:id="rId14"/>
    <p:sldId id="340" r:id="rId15"/>
    <p:sldId id="341" r:id="rId16"/>
    <p:sldId id="354" r:id="rId17"/>
    <p:sldId id="343" r:id="rId18"/>
    <p:sldId id="344" r:id="rId19"/>
    <p:sldId id="345" r:id="rId20"/>
    <p:sldId id="346" r:id="rId21"/>
    <p:sldId id="351" r:id="rId22"/>
    <p:sldId id="325" r:id="rId23"/>
    <p:sldId id="352" r:id="rId24"/>
    <p:sldId id="348" r:id="rId25"/>
    <p:sldId id="347" r:id="rId26"/>
    <p:sldId id="34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D92"/>
    <a:srgbClr val="000000"/>
    <a:srgbClr val="CC3300"/>
    <a:srgbClr val="800000"/>
    <a:srgbClr val="993300"/>
    <a:srgbClr val="990000"/>
    <a:srgbClr val="9A3432"/>
    <a:srgbClr val="B05204"/>
    <a:srgbClr val="B51B1B"/>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FDAEF-4874-43ED-9BAE-F1E44456F0DC}" v="215" dt="2021-08-07T02:28:49.958"/>
    <p1510:client id="{B8243B23-9F3B-4E42-8463-BE91400B7C6A}" v="1177" dt="2021-08-07T01:02:16.804"/>
    <p1510:client id="{ED2996A3-8243-4A55-96BF-8867A2E67B6E}" v="2655" dt="2021-08-07T00:54:56.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D497C9B-708D-4651-8867-800F9ECCD7D0}" type="datetimeFigureOut">
              <a:rPr lang="en-US" smtClean="0"/>
              <a:t>8/10/2021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386D1F1-E7B7-47D3-9DED-72AAA9C7D3BA}" type="slidenum">
              <a:rPr lang="en-US" smtClean="0"/>
              <a:t>‹#›</a:t>
            </a:fld>
            <a:endParaRPr lang="en-US"/>
          </a:p>
        </p:txBody>
      </p:sp>
    </p:spTree>
    <p:extLst>
      <p:ext uri="{BB962C8B-B14F-4D97-AF65-F5344CB8AC3E}">
        <p14:creationId xmlns:p14="http://schemas.microsoft.com/office/powerpoint/2010/main" val="185217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96AB04-6121-4C05-BAC8-F4F5ABE0F461}" type="datetimeFigureOut">
              <a:rPr lang="en-US" smtClean="0"/>
              <a:t>8/10/2021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C0A98A-44D5-4F85-AE24-30A1C28BCC83}" type="slidenum">
              <a:rPr lang="en-US" smtClean="0"/>
              <a:t>‹#›</a:t>
            </a:fld>
            <a:endParaRPr lang="en-US"/>
          </a:p>
        </p:txBody>
      </p:sp>
    </p:spTree>
    <p:extLst>
      <p:ext uri="{BB962C8B-B14F-4D97-AF65-F5344CB8AC3E}">
        <p14:creationId xmlns:p14="http://schemas.microsoft.com/office/powerpoint/2010/main" val="79252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0A98A-44D5-4F85-AE24-30A1C28BCC83}" type="slidenum">
              <a:rPr lang="en-US" smtClean="0"/>
              <a:t>1</a:t>
            </a:fld>
            <a:endParaRPr lang="en-US"/>
          </a:p>
        </p:txBody>
      </p:sp>
    </p:spTree>
    <p:extLst>
      <p:ext uri="{BB962C8B-B14F-4D97-AF65-F5344CB8AC3E}">
        <p14:creationId xmlns:p14="http://schemas.microsoft.com/office/powerpoint/2010/main" val="343819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88A39B-27DB-468B-8583-6A711942225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385358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8A39B-27DB-468B-8583-6A711942225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160482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8A39B-27DB-468B-8583-6A711942225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377765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33081" y="6272986"/>
            <a:ext cx="2743200" cy="365125"/>
          </a:xfrm>
        </p:spPr>
        <p:txBody>
          <a:bodyPr/>
          <a:lstStyle>
            <a:lvl1pPr>
              <a:defRPr>
                <a:latin typeface="Segoe UI" panose="020B0502040204020203" pitchFamily="34" charset="0"/>
                <a:cs typeface="Segoe UI" panose="020B0502040204020203" pitchFamily="34" charset="0"/>
              </a:defRPr>
            </a:lvl1pPr>
          </a:lstStyle>
          <a:p>
            <a:fld id="{B288A39B-27DB-468B-8583-6A7119422258}" type="datetimeFigureOut">
              <a:rPr lang="en-US" smtClean="0"/>
              <a:pPr/>
              <a:t>8/10/2021</a:t>
            </a:fld>
            <a:endParaRPr lang="en-US"/>
          </a:p>
        </p:txBody>
      </p:sp>
      <p:sp>
        <p:nvSpPr>
          <p:cNvPr id="5" name="Footer Placeholder 4"/>
          <p:cNvSpPr>
            <a:spLocks noGrp="1"/>
          </p:cNvSpPr>
          <p:nvPr>
            <p:ph type="ftr" sz="quarter" idx="11"/>
          </p:nvPr>
        </p:nvSpPr>
        <p:spPr>
          <a:xfrm>
            <a:off x="4038600" y="6272986"/>
            <a:ext cx="4114800" cy="365125"/>
          </a:xfr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12"/>
          </p:nvPr>
        </p:nvSpPr>
        <p:spPr>
          <a:xfrm>
            <a:off x="9180944" y="6272987"/>
            <a:ext cx="2743200" cy="365125"/>
          </a:xfrm>
        </p:spPr>
        <p:txBody>
          <a:bodyPr/>
          <a:lstStyle>
            <a:lvl1pPr>
              <a:defRPr>
                <a:latin typeface="Segoe UI" panose="020B0502040204020203" pitchFamily="34" charset="0"/>
                <a:cs typeface="Segoe UI" panose="020B0502040204020203" pitchFamily="34" charset="0"/>
              </a:defRPr>
            </a:lvl1pPr>
          </a:lstStyle>
          <a:p>
            <a:fld id="{9BECF87D-EBC4-4861-B7B1-EDA743FDB261}" type="slidenum">
              <a:rPr lang="en-US" smtClean="0"/>
              <a:pPr/>
              <a:t>‹#›</a:t>
            </a:fld>
            <a:endParaRPr lang="en-US"/>
          </a:p>
        </p:txBody>
      </p:sp>
      <p:sp>
        <p:nvSpPr>
          <p:cNvPr id="14" name="Text Placeholder 13"/>
          <p:cNvSpPr>
            <a:spLocks noGrp="1"/>
          </p:cNvSpPr>
          <p:nvPr>
            <p:ph type="body" sz="quarter" idx="13"/>
          </p:nvPr>
        </p:nvSpPr>
        <p:spPr>
          <a:xfrm>
            <a:off x="233081" y="1164504"/>
            <a:ext cx="11691063" cy="1698769"/>
          </a:xfrm>
        </p:spPr>
        <p:txBody>
          <a:bodyPr/>
          <a:lstStyle>
            <a:lvl1pPr>
              <a:lnSpc>
                <a:spcPct val="100000"/>
              </a:lnSpc>
              <a:defRPr sz="2400">
                <a:latin typeface="Segoe UI" panose="020B0502040204020203" pitchFamily="34" charset="0"/>
                <a:cs typeface="Segoe UI" panose="020B0502040204020203" pitchFamily="34" charset="0"/>
              </a:defRPr>
            </a:lvl1pPr>
            <a:lvl2pPr>
              <a:lnSpc>
                <a:spcPct val="100000"/>
              </a:lnSpc>
              <a:defRPr sz="2000">
                <a:latin typeface="Segoe UI" panose="020B0502040204020203" pitchFamily="34" charset="0"/>
                <a:cs typeface="Segoe UI" panose="020B0502040204020203" pitchFamily="34" charset="0"/>
              </a:defRPr>
            </a:lvl2pPr>
          </a:lstStyle>
          <a:p>
            <a:pPr lvl="0"/>
            <a:r>
              <a:rPr lang="en-US"/>
              <a:t>Edit Master text styles</a:t>
            </a:r>
          </a:p>
          <a:p>
            <a:pPr lvl="1"/>
            <a:r>
              <a:rPr lang="en-US"/>
              <a:t>Second level</a:t>
            </a:r>
          </a:p>
        </p:txBody>
      </p:sp>
      <p:cxnSp>
        <p:nvCxnSpPr>
          <p:cNvPr id="15" name="Straight Connector 14"/>
          <p:cNvCxnSpPr/>
          <p:nvPr userDrawn="1"/>
        </p:nvCxnSpPr>
        <p:spPr>
          <a:xfrm>
            <a:off x="347382" y="887508"/>
            <a:ext cx="11526371"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30" r="21705" b="1162"/>
          <a:stretch/>
        </p:blipFill>
        <p:spPr>
          <a:xfrm>
            <a:off x="11165074" y="154488"/>
            <a:ext cx="708679" cy="610518"/>
          </a:xfrm>
          <a:prstGeom prst="rect">
            <a:avLst/>
          </a:prstGeom>
        </p:spPr>
      </p:pic>
      <p:sp>
        <p:nvSpPr>
          <p:cNvPr id="17" name="Rectangle 16"/>
          <p:cNvSpPr/>
          <p:nvPr userDrawn="1"/>
        </p:nvSpPr>
        <p:spPr>
          <a:xfrm>
            <a:off x="0" y="6761019"/>
            <a:ext cx="12192000" cy="129308"/>
          </a:xfrm>
          <a:prstGeom prst="rect">
            <a:avLst/>
          </a:prstGeom>
          <a:solidFill>
            <a:srgbClr val="0B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4"/>
          </p:nvPr>
        </p:nvSpPr>
        <p:spPr>
          <a:xfrm>
            <a:off x="233081" y="154488"/>
            <a:ext cx="10785475" cy="733425"/>
          </a:xfrm>
        </p:spPr>
        <p:txBody>
          <a:bodyPr anchor="ctr">
            <a:normAutofit/>
          </a:bodyPr>
          <a:lstStyle>
            <a:lvl1pPr marL="0" indent="0">
              <a:buNone/>
              <a:defRPr sz="3200">
                <a:latin typeface="Segoe UI Semibold" panose="020B0702040204020203" pitchFamily="34" charset="0"/>
                <a:cs typeface="Segoe UI Semibold" panose="020B0702040204020203" pitchFamily="34" charset="0"/>
              </a:defRPr>
            </a:lvl1pPr>
          </a:lstStyle>
          <a:p>
            <a:pPr lvl="0"/>
            <a:endParaRPr lang="en-US"/>
          </a:p>
        </p:txBody>
      </p:sp>
    </p:spTree>
    <p:extLst>
      <p:ext uri="{BB962C8B-B14F-4D97-AF65-F5344CB8AC3E}">
        <p14:creationId xmlns:p14="http://schemas.microsoft.com/office/powerpoint/2010/main" val="11353649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88A39B-27DB-468B-8583-6A7119422258}"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269410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88A39B-27DB-468B-8583-6A711942225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415510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88A39B-27DB-468B-8583-6A7119422258}"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335313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8A39B-27DB-468B-8583-6A7119422258}"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142409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8A39B-27DB-468B-8583-6A7119422258}"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421113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88A39B-27DB-468B-8583-6A711942225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97184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88A39B-27DB-468B-8583-6A7119422258}"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A542A-3FEF-4F41-9E54-076DCE504031}" type="slidenum">
              <a:rPr lang="en-US" smtClean="0"/>
              <a:t>‹#›</a:t>
            </a:fld>
            <a:endParaRPr lang="en-US"/>
          </a:p>
        </p:txBody>
      </p:sp>
    </p:spTree>
    <p:extLst>
      <p:ext uri="{BB962C8B-B14F-4D97-AF65-F5344CB8AC3E}">
        <p14:creationId xmlns:p14="http://schemas.microsoft.com/office/powerpoint/2010/main" val="283582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8A39B-27DB-468B-8583-6A7119422258}"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A542A-3FEF-4F41-9E54-076DCE504031}" type="slidenum">
              <a:rPr lang="en-US" smtClean="0"/>
              <a:t>‹#›</a:t>
            </a:fld>
            <a:endParaRPr lang="en-US"/>
          </a:p>
        </p:txBody>
      </p:sp>
    </p:spTree>
    <p:extLst>
      <p:ext uri="{BB962C8B-B14F-4D97-AF65-F5344CB8AC3E}">
        <p14:creationId xmlns:p14="http://schemas.microsoft.com/office/powerpoint/2010/main" val="201550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compositesworld.com/articles/thermoplastic-composites-gain-leading-edge-on-the-a380" TargetMode="External"/><Relationship Id="rId3" Type="http://schemas.openxmlformats.org/officeDocument/2006/relationships/hyperlink" Target="https://www.victrex.com/blog/2017/high-performance-polymers" TargetMode="External"/><Relationship Id="rId7" Type="http://schemas.openxmlformats.org/officeDocument/2006/relationships/hyperlink" Target="https://www.hexcel.com/" TargetMode="External"/><Relationship Id="rId2" Type="http://schemas.openxmlformats.org/officeDocument/2006/relationships/hyperlink" Target="https://www.nasa.gov/image-feature/roll-out-solar-array-experiment-deploys" TargetMode="External"/><Relationship Id="rId1" Type="http://schemas.openxmlformats.org/officeDocument/2006/relationships/slideLayout" Target="../slideLayouts/slideLayout2.xml"/><Relationship Id="rId6" Type="http://schemas.openxmlformats.org/officeDocument/2006/relationships/hyperlink" Target="https://www.victrex.com/" TargetMode="External"/><Relationship Id="rId11" Type="http://schemas.openxmlformats.org/officeDocument/2006/relationships/hyperlink" Target="http://www.tainstruments.com/" TargetMode="External"/><Relationship Id="rId5" Type="http://schemas.openxmlformats.org/officeDocument/2006/relationships/hyperlink" Target="https://www.patzmandt.com/" TargetMode="External"/><Relationship Id="rId10" Type="http://schemas.openxmlformats.org/officeDocument/2006/relationships/hyperlink" Target="https://www.aerodefensetech.com/component/content/article/adt/features/articles/32727" TargetMode="External"/><Relationship Id="rId4" Type="http://schemas.openxmlformats.org/officeDocument/2006/relationships/hyperlink" Target="https://www.aerodefensetech.com/component/content/article/adt/features/articles/27952" TargetMode="External"/><Relationship Id="rId9" Type="http://schemas.openxmlformats.org/officeDocument/2006/relationships/hyperlink" Target="https://www.materialstoday.com/composite-applications/news/thermoplastic-composites-fly-on-g650-ta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169" y="702811"/>
            <a:ext cx="9144000" cy="3059564"/>
          </a:xfrm>
        </p:spPr>
        <p:txBody>
          <a:bodyPr>
            <a:noAutofit/>
          </a:bodyPr>
          <a:lstStyle/>
          <a:p>
            <a:pPr algn="l"/>
            <a:br>
              <a:rPr lang="en-US" sz="4000">
                <a:latin typeface="Segoe UI Semibold" panose="020B0702040204020203" pitchFamily="34" charset="0"/>
                <a:cs typeface="Segoe UI Semibold" panose="020B0702040204020203" pitchFamily="34" charset="0"/>
              </a:rPr>
            </a:br>
            <a:r>
              <a:rPr lang="en-US" sz="4000">
                <a:latin typeface="Segoe UI Semibold" panose="020B0702040204020203" pitchFamily="34" charset="0"/>
                <a:cs typeface="Segoe UI Semibold" panose="020B0702040204020203" pitchFamily="34" charset="0"/>
              </a:rPr>
              <a:t>Aerospace Applications and Relaxation Prediction of Polyether Ether Ketone (PEEK) Composites</a:t>
            </a:r>
            <a:br>
              <a:rPr lang="en-US" sz="4000">
                <a:latin typeface="Segoe UI Semibold" panose="020B0702040204020203" pitchFamily="34" charset="0"/>
                <a:cs typeface="Segoe UI Semibold" panose="020B0702040204020203" pitchFamily="34" charset="0"/>
              </a:rPr>
            </a:br>
            <a:br>
              <a:rPr lang="en-US" sz="1000">
                <a:latin typeface="Segoe UI Semibold" panose="020B0702040204020203" pitchFamily="34" charset="0"/>
                <a:cs typeface="Segoe UI Semibold" panose="020B0702040204020203" pitchFamily="34" charset="0"/>
              </a:rPr>
            </a:br>
            <a:r>
              <a:rPr lang="en-US" sz="3200">
                <a:latin typeface="Segoe UI Semibold" panose="020B0702040204020203" pitchFamily="34" charset="0"/>
                <a:cs typeface="Segoe UI Semibold" panose="020B0702040204020203" pitchFamily="34" charset="0"/>
              </a:rPr>
              <a:t>NIFS Exit Presentation</a:t>
            </a:r>
            <a:br>
              <a:rPr lang="en-US" sz="3200">
                <a:latin typeface="Segoe UI Semibold" panose="020B0702040204020203" pitchFamily="34" charset="0"/>
                <a:cs typeface="Segoe UI Semibold" panose="020B0702040204020203" pitchFamily="34" charset="0"/>
              </a:rPr>
            </a:br>
            <a:endParaRPr lang="en-US" sz="4000">
              <a:latin typeface="Segoe UI Semibold" panose="020B0702040204020203" pitchFamily="34" charset="0"/>
              <a:cs typeface="Segoe UI Semibold" panose="020B0702040204020203" pitchFamily="34" charset="0"/>
            </a:endParaRPr>
          </a:p>
        </p:txBody>
      </p:sp>
      <p:sp>
        <p:nvSpPr>
          <p:cNvPr id="3" name="Subtitle 2"/>
          <p:cNvSpPr>
            <a:spLocks noGrp="1"/>
          </p:cNvSpPr>
          <p:nvPr>
            <p:ph type="subTitle" idx="1"/>
          </p:nvPr>
        </p:nvSpPr>
        <p:spPr>
          <a:xfrm>
            <a:off x="1524000" y="4355024"/>
            <a:ext cx="9144000" cy="1364712"/>
          </a:xfrm>
        </p:spPr>
        <p:txBody>
          <a:bodyPr>
            <a:normAutofit/>
          </a:bodyPr>
          <a:lstStyle/>
          <a:p>
            <a:pPr algn="l"/>
            <a:r>
              <a:rPr lang="en-US" sz="2000">
                <a:latin typeface="Segoe UI Semibold" panose="020B0702040204020203" pitchFamily="34" charset="0"/>
                <a:cs typeface="Segoe UI Semibold" panose="020B0702040204020203" pitchFamily="34" charset="0"/>
              </a:rPr>
              <a:t>Michael Soroka</a:t>
            </a:r>
          </a:p>
          <a:p>
            <a:pPr algn="l"/>
            <a:r>
              <a:rPr lang="en-US" sz="2000">
                <a:latin typeface="Segoe UI" panose="020B0502040204020203" pitchFamily="34" charset="0"/>
                <a:cs typeface="Segoe UI" panose="020B0502040204020203" pitchFamily="34" charset="0"/>
              </a:rPr>
              <a:t>Mentors: Jin Ho Kang, Keith Gordon and Sheila Thibeault</a:t>
            </a:r>
          </a:p>
          <a:p>
            <a:pPr algn="l"/>
            <a:r>
              <a:rPr lang="en-US" sz="1400">
                <a:latin typeface="Segoe UI" panose="020B0502040204020203" pitchFamily="34" charset="0"/>
                <a:cs typeface="Segoe UI" panose="020B0502040204020203" pitchFamily="34" charset="0"/>
              </a:rPr>
              <a:t>20 August 2021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930" r="21705" b="1162"/>
          <a:stretch/>
        </p:blipFill>
        <p:spPr>
          <a:xfrm>
            <a:off x="11106058" y="233217"/>
            <a:ext cx="855034" cy="736601"/>
          </a:xfrm>
          <a:prstGeom prst="rect">
            <a:avLst/>
          </a:prstGeom>
        </p:spPr>
      </p:pic>
      <p:sp>
        <p:nvSpPr>
          <p:cNvPr id="5" name="Rectangle 4"/>
          <p:cNvSpPr/>
          <p:nvPr/>
        </p:nvSpPr>
        <p:spPr>
          <a:xfrm>
            <a:off x="0" y="6761019"/>
            <a:ext cx="12192000" cy="129308"/>
          </a:xfrm>
          <a:prstGeom prst="rect">
            <a:avLst/>
          </a:prstGeom>
          <a:solidFill>
            <a:srgbClr val="0B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56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323479-2BA8-4FA3-A673-4C44ADA1A87E}"/>
              </a:ext>
            </a:extLst>
          </p:cNvPr>
          <p:cNvSpPr>
            <a:spLocks noGrp="1"/>
          </p:cNvSpPr>
          <p:nvPr>
            <p:ph type="sldNum" sz="quarter" idx="12"/>
          </p:nvPr>
        </p:nvSpPr>
        <p:spPr/>
        <p:txBody>
          <a:bodyPr/>
          <a:lstStyle/>
          <a:p>
            <a:fld id="{9BECF87D-EBC4-4861-B7B1-EDA743FDB261}" type="slidenum">
              <a:rPr lang="en-US" smtClean="0"/>
              <a:pPr/>
              <a:t>10</a:t>
            </a:fld>
            <a:endParaRPr lang="en-US"/>
          </a:p>
        </p:txBody>
      </p:sp>
      <p:sp>
        <p:nvSpPr>
          <p:cNvPr id="3" name="Text Placeholder 2">
            <a:extLst>
              <a:ext uri="{FF2B5EF4-FFF2-40B4-BE49-F238E27FC236}">
                <a16:creationId xmlns:a16="http://schemas.microsoft.com/office/drawing/2014/main" id="{B0976ECA-D78F-465E-BB77-782E78CDC6CF}"/>
              </a:ext>
            </a:extLst>
          </p:cNvPr>
          <p:cNvSpPr>
            <a:spLocks noGrp="1"/>
          </p:cNvSpPr>
          <p:nvPr>
            <p:ph type="body" sz="quarter" idx="13"/>
          </p:nvPr>
        </p:nvSpPr>
        <p:spPr>
          <a:xfrm>
            <a:off x="233081" y="1164504"/>
            <a:ext cx="11691063" cy="4417312"/>
          </a:xfrm>
        </p:spPr>
        <p:txBody>
          <a:bodyPr vert="horz" lIns="91440" tIns="45720" rIns="91440" bIns="45720" rtlCol="0" anchor="t">
            <a:normAutofit/>
          </a:bodyPr>
          <a:lstStyle/>
          <a:p>
            <a:r>
              <a:rPr lang="en-US" dirty="0">
                <a:latin typeface="Segoe UI"/>
                <a:cs typeface="Segoe UI"/>
              </a:rPr>
              <a:t>PEEK has seen limited use in aerospace due to high initial cost and high processing temperature. </a:t>
            </a:r>
            <a:endParaRPr lang="en-US" dirty="0"/>
          </a:p>
          <a:p>
            <a:r>
              <a:rPr lang="en-US" dirty="0">
                <a:latin typeface="Segoe UI"/>
                <a:cs typeface="Segoe UI"/>
              </a:rPr>
              <a:t>As a result, current applications have focused on using CF/PEEK for metal replacement [15].</a:t>
            </a:r>
          </a:p>
          <a:p>
            <a:pPr lvl="1"/>
            <a:r>
              <a:rPr lang="en-US" dirty="0"/>
              <a:t>PEEK’s mechanical strength, machinability, and fatigue resistance make it an excellent candidate.</a:t>
            </a:r>
          </a:p>
          <a:p>
            <a:r>
              <a:rPr lang="en-US" dirty="0">
                <a:latin typeface="Segoe UI"/>
                <a:cs typeface="Segoe UI"/>
              </a:rPr>
              <a:t> For example, a door fitting on the Airbus A-350 was created to replace a metal component for a 40% weight savings and reduced production cost.</a:t>
            </a:r>
          </a:p>
          <a:p>
            <a:pPr lvl="1"/>
            <a:r>
              <a:rPr lang="en-US" dirty="0"/>
              <a:t>VICTREX™ PEEK 90HMF40.</a:t>
            </a:r>
          </a:p>
          <a:p>
            <a:pPr lvl="1"/>
            <a:r>
              <a:rPr lang="en-US" dirty="0"/>
              <a:t>Only notable example of PEEK used in transport category aircraft.</a:t>
            </a: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254178C1-6F5D-44DB-88FC-BBECB339A0AE}"/>
              </a:ext>
            </a:extLst>
          </p:cNvPr>
          <p:cNvSpPr>
            <a:spLocks noGrp="1"/>
          </p:cNvSpPr>
          <p:nvPr>
            <p:ph type="body" sz="quarter" idx="14"/>
          </p:nvPr>
        </p:nvSpPr>
        <p:spPr/>
        <p:txBody>
          <a:bodyPr/>
          <a:lstStyle/>
          <a:p>
            <a:r>
              <a:rPr lang="en-US"/>
              <a:t>PEEK in Aerospace </a:t>
            </a:r>
          </a:p>
        </p:txBody>
      </p:sp>
    </p:spTree>
    <p:extLst>
      <p:ext uri="{BB962C8B-B14F-4D97-AF65-F5344CB8AC3E}">
        <p14:creationId xmlns:p14="http://schemas.microsoft.com/office/powerpoint/2010/main" val="310250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686D59-44C4-4113-A351-2604727767C0}"/>
              </a:ext>
            </a:extLst>
          </p:cNvPr>
          <p:cNvSpPr>
            <a:spLocks noGrp="1"/>
          </p:cNvSpPr>
          <p:nvPr>
            <p:ph type="sldNum" sz="quarter" idx="12"/>
          </p:nvPr>
        </p:nvSpPr>
        <p:spPr/>
        <p:txBody>
          <a:bodyPr/>
          <a:lstStyle/>
          <a:p>
            <a:fld id="{9BECF87D-EBC4-4861-B7B1-EDA743FDB261}" type="slidenum">
              <a:rPr lang="en-US" smtClean="0"/>
              <a:pPr/>
              <a:t>11</a:t>
            </a:fld>
            <a:endParaRPr lang="en-US"/>
          </a:p>
        </p:txBody>
      </p:sp>
      <p:sp>
        <p:nvSpPr>
          <p:cNvPr id="3" name="Text Placeholder 2">
            <a:extLst>
              <a:ext uri="{FF2B5EF4-FFF2-40B4-BE49-F238E27FC236}">
                <a16:creationId xmlns:a16="http://schemas.microsoft.com/office/drawing/2014/main" id="{6CDDBA29-AA35-4612-A4EA-F13450F55C83}"/>
              </a:ext>
            </a:extLst>
          </p:cNvPr>
          <p:cNvSpPr>
            <a:spLocks noGrp="1"/>
          </p:cNvSpPr>
          <p:nvPr>
            <p:ph type="body" sz="quarter" idx="13"/>
          </p:nvPr>
        </p:nvSpPr>
        <p:spPr>
          <a:xfrm>
            <a:off x="233081" y="1164504"/>
            <a:ext cx="11691063" cy="4640873"/>
          </a:xfrm>
        </p:spPr>
        <p:txBody>
          <a:bodyPr>
            <a:normAutofit/>
          </a:bodyPr>
          <a:lstStyle/>
          <a:p>
            <a:r>
              <a:rPr lang="en-US" dirty="0"/>
              <a:t>High vacuum stability, low density, and low coefficient of thermal expansion make PEEK an excellent candidate for space applications [16]. </a:t>
            </a:r>
          </a:p>
          <a:p>
            <a:pPr lvl="1"/>
            <a:r>
              <a:rPr lang="en-US" dirty="0"/>
              <a:t>PEEK based antenna reflectors can reduce weight by 40% [16].</a:t>
            </a:r>
          </a:p>
          <a:p>
            <a:pPr lvl="1"/>
            <a:r>
              <a:rPr lang="en-US" dirty="0"/>
              <a:t>Also offers better formability over traditional aluminum structures reducing reflective error. </a:t>
            </a:r>
          </a:p>
          <a:p>
            <a:endParaRPr lang="en-US" dirty="0"/>
          </a:p>
          <a:p>
            <a:r>
              <a:rPr lang="en-US" dirty="0"/>
              <a:t>PEEK can be utilized in additive manufacturing allowing complex, high-strength parts to be produced at a reduced cost [17].</a:t>
            </a:r>
          </a:p>
          <a:p>
            <a:pPr lvl="1"/>
            <a:r>
              <a:rPr lang="en-US" dirty="0"/>
              <a:t>Applications in cube/</a:t>
            </a:r>
            <a:r>
              <a:rPr lang="en-US" dirty="0" err="1"/>
              <a:t>nano</a:t>
            </a:r>
            <a:r>
              <a:rPr lang="en-US" dirty="0"/>
              <a:t> satellites.</a:t>
            </a:r>
          </a:p>
          <a:p>
            <a:pPr lvl="1"/>
            <a:r>
              <a:rPr lang="en-US" dirty="0"/>
              <a:t>Can offer 40-70% mass savings compared to metallic structures.  </a:t>
            </a:r>
          </a:p>
          <a:p>
            <a:pPr lvl="1"/>
            <a:r>
              <a:rPr lang="en-US" dirty="0"/>
              <a:t>Also allows for the possibility to repair parts in space.</a:t>
            </a:r>
          </a:p>
          <a:p>
            <a:endParaRPr lang="en-US" dirty="0"/>
          </a:p>
        </p:txBody>
      </p:sp>
      <p:sp>
        <p:nvSpPr>
          <p:cNvPr id="4" name="Text Placeholder 3">
            <a:extLst>
              <a:ext uri="{FF2B5EF4-FFF2-40B4-BE49-F238E27FC236}">
                <a16:creationId xmlns:a16="http://schemas.microsoft.com/office/drawing/2014/main" id="{21835254-1E5F-4DDF-B540-AF8900D87188}"/>
              </a:ext>
            </a:extLst>
          </p:cNvPr>
          <p:cNvSpPr>
            <a:spLocks noGrp="1"/>
          </p:cNvSpPr>
          <p:nvPr>
            <p:ph type="body" sz="quarter" idx="14"/>
          </p:nvPr>
        </p:nvSpPr>
        <p:spPr/>
        <p:txBody>
          <a:bodyPr/>
          <a:lstStyle/>
          <a:p>
            <a:r>
              <a:rPr lang="en-US"/>
              <a:t>Potential Future Applications of PEEK </a:t>
            </a:r>
          </a:p>
        </p:txBody>
      </p:sp>
    </p:spTree>
    <p:extLst>
      <p:ext uri="{BB962C8B-B14F-4D97-AF65-F5344CB8AC3E}">
        <p14:creationId xmlns:p14="http://schemas.microsoft.com/office/powerpoint/2010/main" val="203667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D461E-C351-4C10-A941-2AB61348706A}"/>
              </a:ext>
            </a:extLst>
          </p:cNvPr>
          <p:cNvSpPr>
            <a:spLocks noGrp="1"/>
          </p:cNvSpPr>
          <p:nvPr>
            <p:ph type="sldNum" sz="quarter" idx="12"/>
          </p:nvPr>
        </p:nvSpPr>
        <p:spPr/>
        <p:txBody>
          <a:bodyPr/>
          <a:lstStyle/>
          <a:p>
            <a:fld id="{9BECF87D-EBC4-4861-B7B1-EDA743FDB261}" type="slidenum">
              <a:rPr lang="en-US" smtClean="0"/>
              <a:pPr/>
              <a:t>12</a:t>
            </a:fld>
            <a:endParaRPr lang="en-US"/>
          </a:p>
        </p:txBody>
      </p:sp>
      <p:sp>
        <p:nvSpPr>
          <p:cNvPr id="3" name="Text Placeholder 2">
            <a:extLst>
              <a:ext uri="{FF2B5EF4-FFF2-40B4-BE49-F238E27FC236}">
                <a16:creationId xmlns:a16="http://schemas.microsoft.com/office/drawing/2014/main" id="{77937061-8CAB-4383-9372-D94D03B0CADF}"/>
              </a:ext>
            </a:extLst>
          </p:cNvPr>
          <p:cNvSpPr>
            <a:spLocks noGrp="1"/>
          </p:cNvSpPr>
          <p:nvPr>
            <p:ph type="body" sz="quarter" idx="13"/>
          </p:nvPr>
        </p:nvSpPr>
        <p:spPr>
          <a:xfrm>
            <a:off x="233081" y="1164504"/>
            <a:ext cx="11691063" cy="4255221"/>
          </a:xfrm>
        </p:spPr>
        <p:txBody>
          <a:bodyPr vert="horz" lIns="91440" tIns="45720" rIns="91440" bIns="45720" rtlCol="0" anchor="t">
            <a:normAutofit/>
          </a:bodyPr>
          <a:lstStyle/>
          <a:p>
            <a:r>
              <a:rPr lang="en-US" dirty="0">
                <a:latin typeface="Segoe UI"/>
                <a:cs typeface="Segoe UI"/>
              </a:rPr>
              <a:t>Samples of CF/PEEK thermoplastic composite were prepared.</a:t>
            </a:r>
          </a:p>
          <a:p>
            <a:pPr lvl="1"/>
            <a:r>
              <a:rPr lang="en-US" dirty="0"/>
              <a:t>Layup consisted of unidirectional CF tape with two CF fabric layers offset 45 degrees to the length (45/U/45).</a:t>
            </a:r>
          </a:p>
          <a:p>
            <a:r>
              <a:rPr lang="en-US" dirty="0">
                <a:latin typeface="Segoe UI"/>
                <a:cs typeface="Segoe UI"/>
              </a:rPr>
              <a:t>Relaxation curves were produced using a TA Instruments Q800 dynamic mechanical analyzer (DMA).  </a:t>
            </a:r>
            <a:endParaRPr lang="en-US" dirty="0"/>
          </a:p>
          <a:p>
            <a:pPr lvl="1"/>
            <a:r>
              <a:rPr lang="en-US" dirty="0"/>
              <a:t>3-point bending. </a:t>
            </a:r>
          </a:p>
          <a:p>
            <a:pPr lvl="1"/>
            <a:r>
              <a:rPr lang="en-US" dirty="0"/>
              <a:t>20°C – 130°C at 10°C increments.</a:t>
            </a:r>
          </a:p>
          <a:p>
            <a:pPr lvl="1"/>
            <a:r>
              <a:rPr lang="en-US" dirty="0"/>
              <a:t>Isothermal for 20 minutes, displace 60 minutes, recover 10 minutes. </a:t>
            </a:r>
          </a:p>
          <a:p>
            <a:r>
              <a:rPr lang="en-US" dirty="0">
                <a:latin typeface="Segoe UI"/>
                <a:cs typeface="Segoe UI"/>
              </a:rPr>
              <a:t>From these relaxation curves, TTS master curves were generated [2,18].</a:t>
            </a:r>
          </a:p>
        </p:txBody>
      </p:sp>
      <p:sp>
        <p:nvSpPr>
          <p:cNvPr id="4" name="Text Placeholder 3">
            <a:extLst>
              <a:ext uri="{FF2B5EF4-FFF2-40B4-BE49-F238E27FC236}">
                <a16:creationId xmlns:a16="http://schemas.microsoft.com/office/drawing/2014/main" id="{17943276-5FAB-4343-AD87-60318528F74A}"/>
              </a:ext>
            </a:extLst>
          </p:cNvPr>
          <p:cNvSpPr>
            <a:spLocks noGrp="1"/>
          </p:cNvSpPr>
          <p:nvPr>
            <p:ph type="body" sz="quarter" idx="14"/>
          </p:nvPr>
        </p:nvSpPr>
        <p:spPr/>
        <p:txBody>
          <a:bodyPr>
            <a:normAutofit/>
          </a:bodyPr>
          <a:lstStyle/>
          <a:p>
            <a:r>
              <a:rPr lang="en-US">
                <a:latin typeface="Segoe UI Semibold"/>
                <a:cs typeface="Segoe UI Semibold"/>
              </a:rPr>
              <a:t>TTS Master Curve Generation for CF/PEEK Composite </a:t>
            </a:r>
            <a:endParaRPr lang="en-US"/>
          </a:p>
        </p:txBody>
      </p:sp>
    </p:spTree>
    <p:extLst>
      <p:ext uri="{BB962C8B-B14F-4D97-AF65-F5344CB8AC3E}">
        <p14:creationId xmlns:p14="http://schemas.microsoft.com/office/powerpoint/2010/main" val="383315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D45E-4ABC-4BDF-857E-02F242A205CA}"/>
              </a:ext>
            </a:extLst>
          </p:cNvPr>
          <p:cNvSpPr>
            <a:spLocks noGrp="1"/>
          </p:cNvSpPr>
          <p:nvPr>
            <p:ph type="sldNum" sz="quarter" idx="12"/>
          </p:nvPr>
        </p:nvSpPr>
        <p:spPr/>
        <p:txBody>
          <a:bodyPr/>
          <a:lstStyle/>
          <a:p>
            <a:fld id="{9BECF87D-EBC4-4861-B7B1-EDA743FDB261}" type="slidenum">
              <a:rPr lang="en-US" smtClean="0"/>
              <a:pPr/>
              <a:t>13</a:t>
            </a:fld>
            <a:endParaRPr lang="en-US"/>
          </a:p>
        </p:txBody>
      </p:sp>
      <p:sp>
        <p:nvSpPr>
          <p:cNvPr id="4" name="Text Placeholder 3">
            <a:extLst>
              <a:ext uri="{FF2B5EF4-FFF2-40B4-BE49-F238E27FC236}">
                <a16:creationId xmlns:a16="http://schemas.microsoft.com/office/drawing/2014/main" id="{3E185B23-F505-4898-A817-FE2087DAD29E}"/>
              </a:ext>
            </a:extLst>
          </p:cNvPr>
          <p:cNvSpPr>
            <a:spLocks noGrp="1"/>
          </p:cNvSpPr>
          <p:nvPr>
            <p:ph type="body" sz="quarter" idx="14"/>
          </p:nvPr>
        </p:nvSpPr>
        <p:spPr/>
        <p:txBody>
          <a:bodyPr/>
          <a:lstStyle/>
          <a:p>
            <a:r>
              <a:rPr lang="en-US" dirty="0">
                <a:latin typeface="Segoe UI Semibold"/>
                <a:cs typeface="Segoe UI Semibold"/>
              </a:rPr>
              <a:t>TTS Master Curve Construction for CF/PEEK Composite </a:t>
            </a:r>
            <a:endParaRPr lang="en-US" dirty="0"/>
          </a:p>
        </p:txBody>
      </p:sp>
      <p:sp>
        <p:nvSpPr>
          <p:cNvPr id="10" name="TextBox 9"/>
          <p:cNvSpPr txBox="1"/>
          <p:nvPr/>
        </p:nvSpPr>
        <p:spPr>
          <a:xfrm>
            <a:off x="748063" y="5522208"/>
            <a:ext cx="5562600" cy="830997"/>
          </a:xfrm>
          <a:prstGeom prst="rect">
            <a:avLst/>
          </a:prstGeom>
          <a:noFill/>
        </p:spPr>
        <p:txBody>
          <a:bodyPr wrap="square" rtlCol="0">
            <a:spAutoFit/>
          </a:bodyPr>
          <a:lstStyle/>
          <a:p>
            <a:r>
              <a:rPr lang="en-US" sz="2400" b="1"/>
              <a:t>Fig. 3. </a:t>
            </a:r>
            <a:r>
              <a:rPr lang="en-US" sz="2400"/>
              <a:t>Raw relaxation curve for CF/PEEK (45/U/45) from 20°C to 130°C</a:t>
            </a:r>
          </a:p>
        </p:txBody>
      </p:sp>
      <p:sp>
        <p:nvSpPr>
          <p:cNvPr id="13" name="TextBox 12"/>
          <p:cNvSpPr txBox="1"/>
          <p:nvPr/>
        </p:nvSpPr>
        <p:spPr>
          <a:xfrm>
            <a:off x="6310663" y="5642712"/>
            <a:ext cx="5301780" cy="461665"/>
          </a:xfrm>
          <a:prstGeom prst="rect">
            <a:avLst/>
          </a:prstGeom>
          <a:noFill/>
        </p:spPr>
        <p:txBody>
          <a:bodyPr wrap="square" rtlCol="0">
            <a:spAutoFit/>
          </a:bodyPr>
          <a:lstStyle/>
          <a:p>
            <a:r>
              <a:rPr lang="en-US" sz="2400" b="1"/>
              <a:t>Fig. 4.</a:t>
            </a:r>
            <a:r>
              <a:rPr lang="en-US" sz="2400"/>
              <a:t> Generated Master Curve by TTS</a:t>
            </a:r>
          </a:p>
        </p:txBody>
      </p:sp>
      <p:sp>
        <p:nvSpPr>
          <p:cNvPr id="5" name="Rectangle 4">
            <a:extLst>
              <a:ext uri="{FF2B5EF4-FFF2-40B4-BE49-F238E27FC236}">
                <a16:creationId xmlns:a16="http://schemas.microsoft.com/office/drawing/2014/main" id="{913EBC20-A886-474E-A5E6-43D2F8E7EDD2}"/>
              </a:ext>
            </a:extLst>
          </p:cNvPr>
          <p:cNvSpPr/>
          <p:nvPr/>
        </p:nvSpPr>
        <p:spPr>
          <a:xfrm flipV="1">
            <a:off x="1640486" y="1252101"/>
            <a:ext cx="3108475" cy="556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Calibri"/>
            </a:endParaRPr>
          </a:p>
        </p:txBody>
      </p:sp>
      <p:grpSp>
        <p:nvGrpSpPr>
          <p:cNvPr id="9" name="Group 8"/>
          <p:cNvGrpSpPr/>
          <p:nvPr/>
        </p:nvGrpSpPr>
        <p:grpSpPr>
          <a:xfrm>
            <a:off x="129281" y="1236738"/>
            <a:ext cx="5562600" cy="4204098"/>
            <a:chOff x="129281" y="1236738"/>
            <a:chExt cx="5562600" cy="4204098"/>
          </a:xfrm>
        </p:grpSpPr>
        <p:pic>
          <p:nvPicPr>
            <p:cNvPr id="6" name="Picture 5" descr="Chart&#10;&#10;Description automatically generated">
              <a:extLst>
                <a:ext uri="{FF2B5EF4-FFF2-40B4-BE49-F238E27FC236}">
                  <a16:creationId xmlns:a16="http://schemas.microsoft.com/office/drawing/2014/main" id="{F41BEBFA-CB2E-4043-BBFA-5E7A1FEA0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81" y="1268886"/>
              <a:ext cx="5562600" cy="4171950"/>
            </a:xfrm>
            <a:prstGeom prst="rect">
              <a:avLst/>
            </a:prstGeom>
          </p:spPr>
        </p:pic>
        <p:sp>
          <p:nvSpPr>
            <p:cNvPr id="20" name="Rectangle 19">
              <a:extLst>
                <a:ext uri="{FF2B5EF4-FFF2-40B4-BE49-F238E27FC236}">
                  <a16:creationId xmlns:a16="http://schemas.microsoft.com/office/drawing/2014/main" id="{29C91F9D-D039-4895-9D9F-40215D62F82A}"/>
                </a:ext>
              </a:extLst>
            </p:cNvPr>
            <p:cNvSpPr/>
            <p:nvPr/>
          </p:nvSpPr>
          <p:spPr>
            <a:xfrm flipV="1">
              <a:off x="1575805" y="1236738"/>
              <a:ext cx="3108475" cy="556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Calibri"/>
              </a:endParaRPr>
            </a:p>
          </p:txBody>
        </p:sp>
      </p:grpSp>
      <p:grpSp>
        <p:nvGrpSpPr>
          <p:cNvPr id="12" name="Group 11"/>
          <p:cNvGrpSpPr/>
          <p:nvPr/>
        </p:nvGrpSpPr>
        <p:grpSpPr>
          <a:xfrm>
            <a:off x="5922843" y="1236738"/>
            <a:ext cx="5562600" cy="4301410"/>
            <a:chOff x="5922843" y="1236738"/>
            <a:chExt cx="5562600" cy="4301410"/>
          </a:xfrm>
        </p:grpSpPr>
        <p:pic>
          <p:nvPicPr>
            <p:cNvPr id="8" name="Picture 7" descr="Chart, diagram&#10;&#10;Description automatically generated">
              <a:extLst>
                <a:ext uri="{FF2B5EF4-FFF2-40B4-BE49-F238E27FC236}">
                  <a16:creationId xmlns:a16="http://schemas.microsoft.com/office/drawing/2014/main" id="{F207D910-FF87-4E43-8AB8-3DC3C5661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843" y="1366198"/>
              <a:ext cx="5562600" cy="4171950"/>
            </a:xfrm>
            <a:prstGeom prst="rect">
              <a:avLst/>
            </a:prstGeom>
          </p:spPr>
        </p:pic>
        <p:sp>
          <p:nvSpPr>
            <p:cNvPr id="21" name="Rectangle 20">
              <a:extLst>
                <a:ext uri="{FF2B5EF4-FFF2-40B4-BE49-F238E27FC236}">
                  <a16:creationId xmlns:a16="http://schemas.microsoft.com/office/drawing/2014/main" id="{43558D28-2E59-47E8-AB08-A7F160174092}"/>
                </a:ext>
              </a:extLst>
            </p:cNvPr>
            <p:cNvSpPr/>
            <p:nvPr/>
          </p:nvSpPr>
          <p:spPr>
            <a:xfrm flipV="1">
              <a:off x="7310843" y="1236738"/>
              <a:ext cx="3108475" cy="556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Calibri"/>
              </a:endParaRPr>
            </a:p>
          </p:txBody>
        </p:sp>
      </p:grpSp>
      <p:sp>
        <p:nvSpPr>
          <p:cNvPr id="7" name="Arrow: Right 6">
            <a:extLst>
              <a:ext uri="{FF2B5EF4-FFF2-40B4-BE49-F238E27FC236}">
                <a16:creationId xmlns:a16="http://schemas.microsoft.com/office/drawing/2014/main" id="{18DD9645-D155-4A64-B434-8BF6CBEA3F24}"/>
              </a:ext>
            </a:extLst>
          </p:cNvPr>
          <p:cNvSpPr/>
          <p:nvPr/>
        </p:nvSpPr>
        <p:spPr>
          <a:xfrm>
            <a:off x="5437755" y="3087887"/>
            <a:ext cx="564930" cy="525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53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841671-3353-4FD6-AF87-5B134BD99928}"/>
              </a:ext>
            </a:extLst>
          </p:cNvPr>
          <p:cNvSpPr>
            <a:spLocks noGrp="1"/>
          </p:cNvSpPr>
          <p:nvPr>
            <p:ph type="sldNum" sz="quarter" idx="12"/>
          </p:nvPr>
        </p:nvSpPr>
        <p:spPr/>
        <p:txBody>
          <a:bodyPr/>
          <a:lstStyle/>
          <a:p>
            <a:fld id="{9BECF87D-EBC4-4861-B7B1-EDA743FDB261}" type="slidenum">
              <a:rPr lang="en-US" smtClean="0"/>
              <a:pPr/>
              <a:t>14</a:t>
            </a:fld>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8847164-7D40-48A4-A9DA-BCE788798EE5}"/>
                  </a:ext>
                </a:extLst>
              </p:cNvPr>
              <p:cNvSpPr>
                <a:spLocks noGrp="1"/>
              </p:cNvSpPr>
              <p:nvPr>
                <p:ph type="body" sz="quarter" idx="13"/>
              </p:nvPr>
            </p:nvSpPr>
            <p:spPr>
              <a:xfrm>
                <a:off x="233081" y="1164503"/>
                <a:ext cx="11691063" cy="5108483"/>
              </a:xfrm>
            </p:spPr>
            <p:txBody>
              <a:bodyPr/>
              <a:lstStyle/>
              <a:p>
                <a:r>
                  <a:rPr lang="en-US" dirty="0"/>
                  <a:t>The rheological properties of the thermoplastic polymer and the time axis scaling during the master curve construction process creates a dataset which decays with increasing time.</a:t>
                </a:r>
              </a:p>
              <a:p>
                <a:pPr lvl="1"/>
                <a:r>
                  <a:rPr lang="en-US" dirty="0"/>
                  <a:t>This decay is not purely logarithmic.</a:t>
                </a:r>
              </a:p>
              <a:p>
                <a:r>
                  <a:rPr lang="en-US" dirty="0"/>
                  <a:t>Stretched exponential functions, which are based on the Weibull probability distribution have been shown to provide an accurate fit to TTS master curves.</a:t>
                </a:r>
              </a:p>
              <a:p>
                <a:pPr lvl="1"/>
                <a:r>
                  <a:rPr lang="en-US" dirty="0"/>
                  <a:t> Shown to be superior to traditional exponential and spring and dashpot models [19].</a:t>
                </a:r>
              </a:p>
              <a:p>
                <a:pPr marL="0" indent="0">
                  <a:buNone/>
                </a:pPr>
                <a:endParaRPr lang="en-US" dirty="0"/>
              </a:p>
              <a:p>
                <a:pPr marL="0" indent="0">
                  <a:buNone/>
                </a:pPr>
                <a:r>
                  <a:rPr lang="en-US" dirty="0"/>
                  <a:t>	Proposed model:</a:t>
                </a:r>
              </a:p>
              <a:p>
                <a:pPr marL="0" indent="0">
                  <a:buNone/>
                </a:pPr>
                <a:r>
                  <a:rPr lang="en-US" dirty="0"/>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𝑒</m:t>
                        </m:r>
                      </m:e>
                      <m:sup>
                        <m:sSup>
                          <m:sSupPr>
                            <m:ctrlPr>
                              <a:rPr lang="en-US" i="1">
                                <a:latin typeface="Cambria Math" panose="02040503050406030204" pitchFamily="18" charset="0"/>
                              </a:rPr>
                            </m:ctrlPr>
                          </m:sSup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𝑏</m:t>
                                </m:r>
                              </m:den>
                            </m:f>
                            <m:r>
                              <a:rPr lang="en-US" i="1">
                                <a:latin typeface="Cambria Math" panose="02040503050406030204" pitchFamily="18" charset="0"/>
                              </a:rPr>
                              <m:t>)</m:t>
                            </m:r>
                          </m:e>
                          <m:sup>
                            <m:r>
                              <a:rPr lang="en-US" i="1">
                                <a:latin typeface="Cambria Math" panose="02040503050406030204" pitchFamily="18" charset="0"/>
                              </a:rPr>
                              <m:t>𝑐</m:t>
                            </m:r>
                          </m:sup>
                        </m:sSup>
                      </m:sup>
                    </m:sSup>
                    <m:r>
                      <a:rPr lang="en-US" i="1">
                        <a:latin typeface="Cambria Math" panose="02040503050406030204" pitchFamily="18" charset="0"/>
                      </a:rPr>
                      <m:t>+</m:t>
                    </m:r>
                    <m:r>
                      <a:rPr lang="en-US" i="1">
                        <a:latin typeface="Cambria Math" panose="02040503050406030204" pitchFamily="18" charset="0"/>
                      </a:rPr>
                      <m:t>𝑑</m:t>
                    </m:r>
                  </m:oMath>
                </a14:m>
                <a:r>
                  <a:rPr lang="en-US" dirty="0"/>
                  <a:t>                                                (1)</a:t>
                </a:r>
              </a:p>
              <a:p>
                <a:pPr marL="0" indent="0">
                  <a:buNone/>
                </a:pPr>
                <a:r>
                  <a:rPr lang="en-US" dirty="0"/>
                  <a:t>					</a:t>
                </a:r>
                <a:r>
                  <a:rPr lang="en-US" sz="1800" dirty="0"/>
                  <a:t>(four term stretched exponential)</a:t>
                </a:r>
              </a:p>
            </p:txBody>
          </p:sp>
        </mc:Choice>
        <mc:Fallback xmlns="">
          <p:sp>
            <p:nvSpPr>
              <p:cNvPr id="3" name="Text Placeholder 2">
                <a:extLst>
                  <a:ext uri="{FF2B5EF4-FFF2-40B4-BE49-F238E27FC236}">
                    <a16:creationId xmlns:a16="http://schemas.microsoft.com/office/drawing/2014/main" id="{E8847164-7D40-48A4-A9DA-BCE788798EE5}"/>
                  </a:ext>
                </a:extLst>
              </p:cNvPr>
              <p:cNvSpPr>
                <a:spLocks noGrp="1" noRot="1" noChangeAspect="1" noMove="1" noResize="1" noEditPoints="1" noAdjustHandles="1" noChangeArrowheads="1" noChangeShapeType="1" noTextEdit="1"/>
              </p:cNvSpPr>
              <p:nvPr>
                <p:ph type="body" sz="quarter" idx="13"/>
              </p:nvPr>
            </p:nvSpPr>
            <p:spPr>
              <a:xfrm>
                <a:off x="233081" y="1164503"/>
                <a:ext cx="11691063" cy="5108483"/>
              </a:xfrm>
              <a:blipFill>
                <a:blip r:embed="rId2"/>
                <a:stretch>
                  <a:fillRect l="-678" t="-835"/>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B908E5C0-4D2B-4007-97AA-DBBF1838F41E}"/>
              </a:ext>
            </a:extLst>
          </p:cNvPr>
          <p:cNvSpPr>
            <a:spLocks noGrp="1"/>
          </p:cNvSpPr>
          <p:nvPr>
            <p:ph type="body" sz="quarter" idx="14"/>
          </p:nvPr>
        </p:nvSpPr>
        <p:spPr/>
        <p:txBody>
          <a:bodyPr/>
          <a:lstStyle/>
          <a:p>
            <a:r>
              <a:rPr lang="en-US"/>
              <a:t>Modeling TTS Data </a:t>
            </a:r>
          </a:p>
        </p:txBody>
      </p:sp>
    </p:spTree>
    <p:extLst>
      <p:ext uri="{BB962C8B-B14F-4D97-AF65-F5344CB8AC3E}">
        <p14:creationId xmlns:p14="http://schemas.microsoft.com/office/powerpoint/2010/main" val="190438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DE0D9-CC03-4445-8DE0-DCDF8096BA26}"/>
              </a:ext>
            </a:extLst>
          </p:cNvPr>
          <p:cNvSpPr>
            <a:spLocks noGrp="1"/>
          </p:cNvSpPr>
          <p:nvPr>
            <p:ph type="sldNum" sz="quarter" idx="12"/>
          </p:nvPr>
        </p:nvSpPr>
        <p:spPr/>
        <p:txBody>
          <a:bodyPr/>
          <a:lstStyle/>
          <a:p>
            <a:fld id="{9BECF87D-EBC4-4861-B7B1-EDA743FDB261}" type="slidenum">
              <a:rPr lang="en-US" smtClean="0"/>
              <a:pPr/>
              <a:t>15</a:t>
            </a:fld>
            <a:endParaRPr lang="en-US"/>
          </a:p>
        </p:txBody>
      </p:sp>
      <p:sp>
        <p:nvSpPr>
          <p:cNvPr id="4" name="Text Placeholder 3">
            <a:extLst>
              <a:ext uri="{FF2B5EF4-FFF2-40B4-BE49-F238E27FC236}">
                <a16:creationId xmlns:a16="http://schemas.microsoft.com/office/drawing/2014/main" id="{0232438C-95A3-4094-AB2A-560C497049BF}"/>
              </a:ext>
            </a:extLst>
          </p:cNvPr>
          <p:cNvSpPr>
            <a:spLocks noGrp="1"/>
          </p:cNvSpPr>
          <p:nvPr>
            <p:ph type="body" sz="quarter" idx="14"/>
          </p:nvPr>
        </p:nvSpPr>
        <p:spPr/>
        <p:txBody>
          <a:bodyPr/>
          <a:lstStyle/>
          <a:p>
            <a:r>
              <a:rPr lang="en-US">
                <a:latin typeface="Segoe UI Semibold"/>
                <a:cs typeface="Segoe UI Semibold"/>
              </a:rPr>
              <a:t>Fitted Master Curve for CF/PEEK  </a:t>
            </a:r>
            <a:endParaRPr lang="en-US"/>
          </a:p>
        </p:txBody>
      </p:sp>
      <p:sp>
        <p:nvSpPr>
          <p:cNvPr id="7" name="TextBox 6"/>
          <p:cNvSpPr txBox="1"/>
          <p:nvPr/>
        </p:nvSpPr>
        <p:spPr>
          <a:xfrm>
            <a:off x="525284" y="3950890"/>
            <a:ext cx="1959909" cy="1938992"/>
          </a:xfrm>
          <a:prstGeom prst="rect">
            <a:avLst/>
          </a:prstGeom>
          <a:noFill/>
        </p:spPr>
        <p:txBody>
          <a:bodyPr wrap="square" lIns="91440" tIns="45720" rIns="91440" bIns="45720" rtlCol="0" anchor="t">
            <a:spAutoFit/>
          </a:bodyPr>
          <a:lstStyle/>
          <a:p>
            <a:r>
              <a:rPr lang="en-US" sz="2400" b="1" dirty="0"/>
              <a:t>Fig. 5. </a:t>
            </a:r>
            <a:r>
              <a:rPr lang="en-US" sz="2400" dirty="0"/>
              <a:t>Fitted data for the master curve of CF/PEEK (45/U/45)</a:t>
            </a:r>
          </a:p>
        </p:txBody>
      </p:sp>
      <p:grpSp>
        <p:nvGrpSpPr>
          <p:cNvPr id="8" name="Group 7"/>
          <p:cNvGrpSpPr/>
          <p:nvPr/>
        </p:nvGrpSpPr>
        <p:grpSpPr>
          <a:xfrm>
            <a:off x="2350516" y="1126458"/>
            <a:ext cx="6704116" cy="5146529"/>
            <a:chOff x="2495353" y="1254276"/>
            <a:chExt cx="6704116" cy="5146529"/>
          </a:xfrm>
        </p:grpSpPr>
        <p:pic>
          <p:nvPicPr>
            <p:cNvPr id="6" name="Picture 5" descr="Diagram&#10;&#10;Description automatically generated">
              <a:extLst>
                <a:ext uri="{FF2B5EF4-FFF2-40B4-BE49-F238E27FC236}">
                  <a16:creationId xmlns:a16="http://schemas.microsoft.com/office/drawing/2014/main" id="{371F9E29-6B50-46D7-990F-F759B2C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353" y="1372718"/>
              <a:ext cx="6704116" cy="5028087"/>
            </a:xfrm>
            <a:prstGeom prst="rect">
              <a:avLst/>
            </a:prstGeom>
          </p:spPr>
        </p:pic>
        <p:sp>
          <p:nvSpPr>
            <p:cNvPr id="5" name="Rectangle 4">
              <a:extLst>
                <a:ext uri="{FF2B5EF4-FFF2-40B4-BE49-F238E27FC236}">
                  <a16:creationId xmlns:a16="http://schemas.microsoft.com/office/drawing/2014/main" id="{88780983-5CAA-4083-9B3A-9B3EB801BCF9}"/>
                </a:ext>
              </a:extLst>
            </p:cNvPr>
            <p:cNvSpPr/>
            <p:nvPr/>
          </p:nvSpPr>
          <p:spPr>
            <a:xfrm>
              <a:off x="4586514" y="1254276"/>
              <a:ext cx="2721428" cy="616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D5F0AFD2-C360-4620-9492-FCAD3417E9E5}"/>
              </a:ext>
            </a:extLst>
          </p:cNvPr>
          <p:cNvSpPr txBox="1"/>
          <p:nvPr/>
        </p:nvSpPr>
        <p:spPr>
          <a:xfrm>
            <a:off x="8909795" y="2129581"/>
            <a:ext cx="2743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B3D92"/>
                </a:solidFill>
              </a:rPr>
              <a:t>TTS master curve data for CF PEEK is plotted and fitted using three different models. The 4-term exponential (exp4) produced the best fit. </a:t>
            </a:r>
          </a:p>
          <a:p>
            <a:r>
              <a:rPr lang="en-US" sz="2000" dirty="0">
                <a:solidFill>
                  <a:srgbClr val="0B3D92"/>
                </a:solidFill>
                <a:cs typeface="Calibri"/>
              </a:rPr>
              <a:t>Using this model, the relaxation at one year was estimated and the value was determined to be 20.8%</a:t>
            </a:r>
          </a:p>
        </p:txBody>
      </p:sp>
    </p:spTree>
    <p:extLst>
      <p:ext uri="{BB962C8B-B14F-4D97-AF65-F5344CB8AC3E}">
        <p14:creationId xmlns:p14="http://schemas.microsoft.com/office/powerpoint/2010/main" val="1271520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03AB7-255A-4829-A782-1F84FEC27FD7}"/>
              </a:ext>
            </a:extLst>
          </p:cNvPr>
          <p:cNvSpPr>
            <a:spLocks noGrp="1"/>
          </p:cNvSpPr>
          <p:nvPr>
            <p:ph type="sldNum" sz="quarter" idx="12"/>
          </p:nvPr>
        </p:nvSpPr>
        <p:spPr/>
        <p:txBody>
          <a:bodyPr/>
          <a:lstStyle/>
          <a:p>
            <a:fld id="{9BECF87D-EBC4-4861-B7B1-EDA743FDB261}" type="slidenum">
              <a:rPr lang="en-US" smtClean="0"/>
              <a:pPr/>
              <a:t>16</a:t>
            </a:fld>
            <a:endParaRPr lang="en-US" dirty="0"/>
          </a:p>
        </p:txBody>
      </p:sp>
      <p:sp>
        <p:nvSpPr>
          <p:cNvPr id="4" name="Text Placeholder 3">
            <a:extLst>
              <a:ext uri="{FF2B5EF4-FFF2-40B4-BE49-F238E27FC236}">
                <a16:creationId xmlns:a16="http://schemas.microsoft.com/office/drawing/2014/main" id="{41454518-60CE-4CD9-BA2E-C11331706B7A}"/>
              </a:ext>
            </a:extLst>
          </p:cNvPr>
          <p:cNvSpPr>
            <a:spLocks noGrp="1"/>
          </p:cNvSpPr>
          <p:nvPr>
            <p:ph type="body" sz="quarter" idx="14"/>
          </p:nvPr>
        </p:nvSpPr>
        <p:spPr/>
        <p:txBody>
          <a:bodyPr/>
          <a:lstStyle/>
          <a:p>
            <a:r>
              <a:rPr lang="en-US"/>
              <a:t>Review of Goodness of Fit </a:t>
            </a:r>
          </a:p>
        </p:txBody>
      </p:sp>
      <p:sp>
        <p:nvSpPr>
          <p:cNvPr id="7" name="TextBox 6"/>
          <p:cNvSpPr txBox="1"/>
          <p:nvPr/>
        </p:nvSpPr>
        <p:spPr>
          <a:xfrm>
            <a:off x="233081" y="4075143"/>
            <a:ext cx="2611719" cy="1938992"/>
          </a:xfrm>
          <a:prstGeom prst="rect">
            <a:avLst/>
          </a:prstGeom>
          <a:noFill/>
        </p:spPr>
        <p:txBody>
          <a:bodyPr wrap="square" rtlCol="0">
            <a:spAutoFit/>
          </a:bodyPr>
          <a:lstStyle/>
          <a:p>
            <a:r>
              <a:rPr lang="en-US" sz="2400" b="1" dirty="0"/>
              <a:t>Fig. 6. </a:t>
            </a:r>
            <a:r>
              <a:rPr lang="en-US" sz="2400" dirty="0"/>
              <a:t>Stretched exponential fits for raw relaxation curves and mater curve for 20°C</a:t>
            </a:r>
          </a:p>
        </p:txBody>
      </p:sp>
      <p:grpSp>
        <p:nvGrpSpPr>
          <p:cNvPr id="5" name="Group 4"/>
          <p:cNvGrpSpPr/>
          <p:nvPr/>
        </p:nvGrpSpPr>
        <p:grpSpPr>
          <a:xfrm>
            <a:off x="2552039" y="1345475"/>
            <a:ext cx="6628905" cy="4971679"/>
            <a:chOff x="2552039" y="1345475"/>
            <a:chExt cx="6628905" cy="4971679"/>
          </a:xfrm>
        </p:grpSpPr>
        <p:pic>
          <p:nvPicPr>
            <p:cNvPr id="6" name="Picture 5" descr="Diagram&#10;&#10;Description automatically generated">
              <a:extLst>
                <a:ext uri="{FF2B5EF4-FFF2-40B4-BE49-F238E27FC236}">
                  <a16:creationId xmlns:a16="http://schemas.microsoft.com/office/drawing/2014/main" id="{3FE8BFEB-B0E1-400E-9C9F-08E3A7CE5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039" y="1345475"/>
              <a:ext cx="6628905" cy="4971679"/>
            </a:xfrm>
            <a:prstGeom prst="rect">
              <a:avLst/>
            </a:prstGeom>
          </p:spPr>
        </p:pic>
        <p:sp>
          <p:nvSpPr>
            <p:cNvPr id="11" name="Rectangle 10">
              <a:extLst>
                <a:ext uri="{FF2B5EF4-FFF2-40B4-BE49-F238E27FC236}">
                  <a16:creationId xmlns:a16="http://schemas.microsoft.com/office/drawing/2014/main" id="{5F610889-41F8-4FA0-9954-786687FE3F60}"/>
                </a:ext>
              </a:extLst>
            </p:cNvPr>
            <p:cNvSpPr/>
            <p:nvPr/>
          </p:nvSpPr>
          <p:spPr>
            <a:xfrm>
              <a:off x="4003675" y="1348770"/>
              <a:ext cx="3930952" cy="495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2C90D518-F6F0-495E-B5E9-0CF14FC1D4DC}"/>
              </a:ext>
            </a:extLst>
          </p:cNvPr>
          <p:cNvSpPr txBox="1"/>
          <p:nvPr/>
        </p:nvSpPr>
        <p:spPr>
          <a:xfrm>
            <a:off x="9187178" y="1876024"/>
            <a:ext cx="2743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B3D92"/>
                </a:solidFill>
              </a:rPr>
              <a:t>Stretched exponential fits are applied to both the raw relaxation curve for 20</a:t>
            </a:r>
            <a:r>
              <a:rPr lang="en-US" sz="2000" dirty="0">
                <a:solidFill>
                  <a:srgbClr val="0B3D92"/>
                </a:solidFill>
                <a:ea typeface="+mn-lt"/>
                <a:cs typeface="+mn-lt"/>
              </a:rPr>
              <a:t>°C and the master curve. The R-squared and root mean square error (RMSE) values for each function reveals  high degree of correlation between the model and data.  </a:t>
            </a:r>
            <a:endParaRPr lang="en-US" sz="2000" dirty="0">
              <a:solidFill>
                <a:srgbClr val="0B3D92"/>
              </a:solidFill>
            </a:endParaRPr>
          </a:p>
        </p:txBody>
      </p:sp>
    </p:spTree>
    <p:extLst>
      <p:ext uri="{BB962C8B-B14F-4D97-AF65-F5344CB8AC3E}">
        <p14:creationId xmlns:p14="http://schemas.microsoft.com/office/powerpoint/2010/main" val="393455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95F5C5-46EE-43B7-8DEA-B32D780D4227}"/>
              </a:ext>
            </a:extLst>
          </p:cNvPr>
          <p:cNvSpPr>
            <a:spLocks noGrp="1"/>
          </p:cNvSpPr>
          <p:nvPr>
            <p:ph type="sldNum" sz="quarter" idx="12"/>
          </p:nvPr>
        </p:nvSpPr>
        <p:spPr/>
        <p:txBody>
          <a:bodyPr/>
          <a:lstStyle/>
          <a:p>
            <a:fld id="{9BECF87D-EBC4-4861-B7B1-EDA743FDB261}" type="slidenum">
              <a:rPr lang="en-US" smtClean="0"/>
              <a:pPr/>
              <a:t>17</a:t>
            </a:fld>
            <a:endParaRPr lang="en-US"/>
          </a:p>
        </p:txBody>
      </p:sp>
      <p:sp>
        <p:nvSpPr>
          <p:cNvPr id="4" name="Text Placeholder 3">
            <a:extLst>
              <a:ext uri="{FF2B5EF4-FFF2-40B4-BE49-F238E27FC236}">
                <a16:creationId xmlns:a16="http://schemas.microsoft.com/office/drawing/2014/main" id="{C2FE24A3-BE5B-4E29-A48C-FB5856CAFA3B}"/>
              </a:ext>
            </a:extLst>
          </p:cNvPr>
          <p:cNvSpPr>
            <a:spLocks noGrp="1"/>
          </p:cNvSpPr>
          <p:nvPr>
            <p:ph type="body" sz="quarter" idx="14"/>
          </p:nvPr>
        </p:nvSpPr>
        <p:spPr/>
        <p:txBody>
          <a:bodyPr/>
          <a:lstStyle/>
          <a:p>
            <a:r>
              <a:rPr lang="en-US">
                <a:latin typeface="Segoe UI Semibold"/>
                <a:cs typeface="Segoe UI Semibold"/>
              </a:rPr>
              <a:t>Comparison of Master Plot Fit to Relaxation Fit </a:t>
            </a:r>
            <a:endParaRPr lang="en-US"/>
          </a:p>
        </p:txBody>
      </p:sp>
      <p:sp>
        <p:nvSpPr>
          <p:cNvPr id="7" name="TextBox 6"/>
          <p:cNvSpPr txBox="1"/>
          <p:nvPr/>
        </p:nvSpPr>
        <p:spPr>
          <a:xfrm>
            <a:off x="367815" y="4053829"/>
            <a:ext cx="2357719" cy="1938992"/>
          </a:xfrm>
          <a:prstGeom prst="rect">
            <a:avLst/>
          </a:prstGeom>
          <a:noFill/>
        </p:spPr>
        <p:txBody>
          <a:bodyPr wrap="square" rtlCol="0">
            <a:spAutoFit/>
          </a:bodyPr>
          <a:lstStyle/>
          <a:p>
            <a:r>
              <a:rPr lang="en-US" sz="2400" b="1" dirty="0"/>
              <a:t>Fig. 7. </a:t>
            </a:r>
            <a:r>
              <a:rPr lang="en-US" sz="2400" dirty="0"/>
              <a:t>Comparison on fits for raw relaxation curve and master curve</a:t>
            </a:r>
          </a:p>
        </p:txBody>
      </p:sp>
      <p:grpSp>
        <p:nvGrpSpPr>
          <p:cNvPr id="5" name="Group 4"/>
          <p:cNvGrpSpPr/>
          <p:nvPr/>
        </p:nvGrpSpPr>
        <p:grpSpPr>
          <a:xfrm>
            <a:off x="2725534" y="1256775"/>
            <a:ext cx="6688282" cy="5016212"/>
            <a:chOff x="2492662" y="1256775"/>
            <a:chExt cx="6688282" cy="5016212"/>
          </a:xfrm>
        </p:grpSpPr>
        <p:pic>
          <p:nvPicPr>
            <p:cNvPr id="6" name="Picture 5">
              <a:extLst>
                <a:ext uri="{FF2B5EF4-FFF2-40B4-BE49-F238E27FC236}">
                  <a16:creationId xmlns:a16="http://schemas.microsoft.com/office/drawing/2014/main" id="{61D32BE5-143D-4967-B904-D26CB8265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662" y="1256775"/>
              <a:ext cx="6688282" cy="5016212"/>
            </a:xfrm>
            <a:prstGeom prst="rect">
              <a:avLst/>
            </a:prstGeom>
          </p:spPr>
        </p:pic>
        <p:sp>
          <p:nvSpPr>
            <p:cNvPr id="11" name="Rectangle 10">
              <a:extLst>
                <a:ext uri="{FF2B5EF4-FFF2-40B4-BE49-F238E27FC236}">
                  <a16:creationId xmlns:a16="http://schemas.microsoft.com/office/drawing/2014/main" id="{E78F6C77-77FF-4247-A699-656B93C98414}"/>
                </a:ext>
              </a:extLst>
            </p:cNvPr>
            <p:cNvSpPr/>
            <p:nvPr/>
          </p:nvSpPr>
          <p:spPr>
            <a:xfrm>
              <a:off x="3737580" y="1409246"/>
              <a:ext cx="4317999" cy="241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AC91464-C7C9-431D-B2D9-416FB894ACE3}"/>
              </a:ext>
            </a:extLst>
          </p:cNvPr>
          <p:cNvSpPr txBox="1"/>
          <p:nvPr/>
        </p:nvSpPr>
        <p:spPr>
          <a:xfrm>
            <a:off x="9132958" y="2567329"/>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B3D92"/>
                </a:solidFill>
                <a:cs typeface="Calibri"/>
              </a:rPr>
              <a:t>Four term exponential models of the master curve and relaxation curve are presented. The difference in the plots at the one-year mark is 7.2%, indicating the TTS master curve is valid. </a:t>
            </a:r>
          </a:p>
        </p:txBody>
      </p:sp>
    </p:spTree>
    <p:extLst>
      <p:ext uri="{BB962C8B-B14F-4D97-AF65-F5344CB8AC3E}">
        <p14:creationId xmlns:p14="http://schemas.microsoft.com/office/powerpoint/2010/main" val="258142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44D62E-7CED-451D-B527-0CD6EC45B834}"/>
              </a:ext>
            </a:extLst>
          </p:cNvPr>
          <p:cNvSpPr>
            <a:spLocks noGrp="1"/>
          </p:cNvSpPr>
          <p:nvPr>
            <p:ph type="sldNum" sz="quarter" idx="12"/>
          </p:nvPr>
        </p:nvSpPr>
        <p:spPr/>
        <p:txBody>
          <a:bodyPr/>
          <a:lstStyle/>
          <a:p>
            <a:fld id="{9BECF87D-EBC4-4861-B7B1-EDA743FDB261}" type="slidenum">
              <a:rPr lang="en-US" smtClean="0"/>
              <a:pPr/>
              <a:t>18</a:t>
            </a:fld>
            <a:endParaRPr lang="en-US"/>
          </a:p>
        </p:txBody>
      </p:sp>
      <p:sp>
        <p:nvSpPr>
          <p:cNvPr id="4" name="Text Placeholder 3">
            <a:extLst>
              <a:ext uri="{FF2B5EF4-FFF2-40B4-BE49-F238E27FC236}">
                <a16:creationId xmlns:a16="http://schemas.microsoft.com/office/drawing/2014/main" id="{35F071C0-C055-476A-BDFE-AA47C44872EE}"/>
              </a:ext>
            </a:extLst>
          </p:cNvPr>
          <p:cNvSpPr>
            <a:spLocks noGrp="1"/>
          </p:cNvSpPr>
          <p:nvPr>
            <p:ph type="body" sz="quarter" idx="14"/>
          </p:nvPr>
        </p:nvSpPr>
        <p:spPr>
          <a:xfrm>
            <a:off x="852206" y="94277"/>
            <a:ext cx="10785475" cy="733425"/>
          </a:xfrm>
        </p:spPr>
        <p:txBody>
          <a:bodyPr/>
          <a:lstStyle/>
          <a:p>
            <a:r>
              <a:rPr lang="en-US"/>
              <a:t>Summary and Future Work</a:t>
            </a:r>
          </a:p>
        </p:txBody>
      </p:sp>
      <p:sp>
        <p:nvSpPr>
          <p:cNvPr id="5" name="Text Placeholder 4"/>
          <p:cNvSpPr>
            <a:spLocks noGrp="1"/>
          </p:cNvSpPr>
          <p:nvPr>
            <p:ph type="body" sz="quarter" idx="13"/>
          </p:nvPr>
        </p:nvSpPr>
        <p:spPr>
          <a:xfrm>
            <a:off x="233081" y="1164504"/>
            <a:ext cx="11676686" cy="4516731"/>
          </a:xfrm>
        </p:spPr>
        <p:txBody>
          <a:bodyPr vert="horz" lIns="91440" tIns="45720" rIns="91440" bIns="45720" rtlCol="0" anchor="t">
            <a:normAutofit fontScale="92500" lnSpcReduction="10000"/>
          </a:bodyPr>
          <a:lstStyle/>
          <a:p>
            <a:r>
              <a:rPr lang="en-US" dirty="0">
                <a:latin typeface="Segoe UI"/>
                <a:cs typeface="Segoe UI"/>
              </a:rPr>
              <a:t>A literature review of aerospace composites was conducted. </a:t>
            </a:r>
          </a:p>
          <a:p>
            <a:pPr lvl="1"/>
            <a:r>
              <a:rPr lang="en-US" dirty="0">
                <a:latin typeface="Segoe UI"/>
                <a:cs typeface="Segoe UI"/>
              </a:rPr>
              <a:t>A need for high-strength, high-stiffness composite booms for space applications was identified. </a:t>
            </a:r>
          </a:p>
          <a:p>
            <a:pPr lvl="1"/>
            <a:r>
              <a:rPr lang="en-US" dirty="0">
                <a:latin typeface="Segoe UI"/>
                <a:cs typeface="Segoe UI"/>
              </a:rPr>
              <a:t>A problem with polymer relaxation in these booms was identified.</a:t>
            </a:r>
          </a:p>
          <a:p>
            <a:r>
              <a:rPr lang="en-US" dirty="0">
                <a:latin typeface="Segoe UI"/>
                <a:cs typeface="Segoe UI"/>
              </a:rPr>
              <a:t>A TTS master curve was generated for CF/PEEK composite material from data obtained from dynamic mechanical analysis. </a:t>
            </a:r>
          </a:p>
          <a:p>
            <a:r>
              <a:rPr lang="en-US" dirty="0">
                <a:latin typeface="Segoe UI"/>
                <a:cs typeface="Segoe UI"/>
              </a:rPr>
              <a:t>Stretched exponential fits to the data were evaluated and a high degree of correlation between the model and the data was found. </a:t>
            </a:r>
            <a:endParaRPr lang="en-US" dirty="0"/>
          </a:p>
          <a:p>
            <a:r>
              <a:rPr lang="en-US" dirty="0">
                <a:latin typeface="Segoe UI"/>
                <a:cs typeface="Segoe UI"/>
              </a:rPr>
              <a:t>Fits of the master curve and the relaxation curve were compared and an error of 7.2% was found at the one-year time interval. This indicates validity of the master curve. </a:t>
            </a:r>
          </a:p>
          <a:p>
            <a:r>
              <a:rPr lang="en-US" dirty="0">
                <a:latin typeface="Segoe UI"/>
                <a:cs typeface="Segoe UI"/>
              </a:rPr>
              <a:t>Future work will focus on comparing TTS master curves of PEEK with low relaxation thermosets polymers. This could reveal an ideal candidate matrix for deployable composite booms. </a:t>
            </a:r>
            <a:endParaRPr lang="en-US" dirty="0"/>
          </a:p>
        </p:txBody>
      </p:sp>
    </p:spTree>
    <p:extLst>
      <p:ext uri="{BB962C8B-B14F-4D97-AF65-F5344CB8AC3E}">
        <p14:creationId xmlns:p14="http://schemas.microsoft.com/office/powerpoint/2010/main" val="52932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D31EE-6CA8-4468-83B5-EEBE3BA8A608}"/>
              </a:ext>
            </a:extLst>
          </p:cNvPr>
          <p:cNvSpPr>
            <a:spLocks noGrp="1"/>
          </p:cNvSpPr>
          <p:nvPr>
            <p:ph type="sldNum" sz="quarter" idx="12"/>
          </p:nvPr>
        </p:nvSpPr>
        <p:spPr/>
        <p:txBody>
          <a:bodyPr/>
          <a:lstStyle/>
          <a:p>
            <a:fld id="{9BECF87D-EBC4-4861-B7B1-EDA743FDB261}" type="slidenum">
              <a:rPr lang="en-US" smtClean="0"/>
              <a:pPr/>
              <a:t>19</a:t>
            </a:fld>
            <a:endParaRPr lang="en-US"/>
          </a:p>
        </p:txBody>
      </p:sp>
      <p:sp>
        <p:nvSpPr>
          <p:cNvPr id="3" name="Text Placeholder 2">
            <a:extLst>
              <a:ext uri="{FF2B5EF4-FFF2-40B4-BE49-F238E27FC236}">
                <a16:creationId xmlns:a16="http://schemas.microsoft.com/office/drawing/2014/main" id="{2A16A5A4-C36B-44BB-9361-4F7954DCA592}"/>
              </a:ext>
            </a:extLst>
          </p:cNvPr>
          <p:cNvSpPr>
            <a:spLocks noGrp="1"/>
          </p:cNvSpPr>
          <p:nvPr>
            <p:ph type="body" sz="quarter" idx="13"/>
          </p:nvPr>
        </p:nvSpPr>
        <p:spPr>
          <a:xfrm>
            <a:off x="250468" y="1032296"/>
            <a:ext cx="11691063" cy="5499133"/>
          </a:xfrm>
        </p:spPr>
        <p:txBody>
          <a:bodyPr vert="horz" lIns="91440" tIns="45720" rIns="91440" bIns="45720" rtlCol="0" anchor="t">
            <a:normAutofit fontScale="47500" lnSpcReduction="20000"/>
          </a:bodyPr>
          <a:lstStyle/>
          <a:p>
            <a:pPr marL="0" indent="0">
              <a:buNone/>
            </a:pPr>
            <a:r>
              <a:rPr lang="en-US" dirty="0">
                <a:latin typeface="Segoe UI"/>
                <a:cs typeface="Segoe UI"/>
              </a:rPr>
              <a:t>[1] Fernandez, J., , et al., “Advanced Deployable Shell-Based Composite Booms For Small Satellite Structural Applications Including Solar Sails,”  International Symposium on Solar Sailing, 17 January 2017, Kyoto Japan.</a:t>
            </a:r>
            <a:endParaRPr lang="en-US" dirty="0"/>
          </a:p>
          <a:p>
            <a:pPr marL="0" indent="0">
              <a:buNone/>
            </a:pPr>
            <a:r>
              <a:rPr lang="en-US" dirty="0">
                <a:latin typeface="Segoe UI"/>
                <a:cs typeface="Segoe UI"/>
              </a:rPr>
              <a:t>[2] Kang, J. H., et al., “Viscoelastic Characterization of Polymers for Deployable Composite Booms,” Advances in Space Research, Vol. 67,1  May 2021, p. 2727.</a:t>
            </a:r>
          </a:p>
          <a:p>
            <a:pPr marL="0" indent="0">
              <a:buNone/>
            </a:pPr>
            <a:r>
              <a:rPr lang="en-US" dirty="0">
                <a:latin typeface="Segoe UI"/>
                <a:cs typeface="Segoe UI"/>
              </a:rPr>
              <a:t>[3] “Roll Out Solar Array Experiment Deploys,” </a:t>
            </a:r>
            <a:r>
              <a:rPr lang="en-US" dirty="0">
                <a:solidFill>
                  <a:srgbClr val="000000"/>
                </a:solidFill>
                <a:latin typeface="Segoe UI"/>
                <a:cs typeface="Segoe UI"/>
              </a:rPr>
              <a:t>(20 June 2017),</a:t>
            </a:r>
            <a:r>
              <a:rPr lang="en-US" dirty="0">
                <a:latin typeface="Segoe UI"/>
                <a:cs typeface="Segoe UI"/>
              </a:rPr>
              <a:t> from </a:t>
            </a:r>
            <a:r>
              <a:rPr lang="en-US" dirty="0">
                <a:latin typeface="Segoe UI"/>
                <a:cs typeface="Segoe UI"/>
                <a:hlinkClick r:id="rId2"/>
              </a:rPr>
              <a:t>https://www.nasa.gov/image-feature/roll-out-solar-array-experiment-deploys</a:t>
            </a:r>
            <a:r>
              <a:rPr lang="en-US" dirty="0">
                <a:latin typeface="Segoe UI"/>
                <a:cs typeface="Segoe UI"/>
              </a:rPr>
              <a:t> </a:t>
            </a:r>
            <a:endParaRPr lang="en-US" dirty="0"/>
          </a:p>
          <a:p>
            <a:pPr marL="0" indent="0">
              <a:buNone/>
            </a:pPr>
            <a:r>
              <a:rPr lang="en-US" dirty="0">
                <a:latin typeface="Segoe UI"/>
                <a:cs typeface="Segoe UI"/>
              </a:rPr>
              <a:t>[4] </a:t>
            </a:r>
            <a:r>
              <a:rPr lang="en-US" dirty="0" err="1">
                <a:latin typeface="Segoe UI"/>
                <a:cs typeface="Segoe UI"/>
              </a:rPr>
              <a:t>Gorner</a:t>
            </a:r>
            <a:r>
              <a:rPr lang="en-US" dirty="0">
                <a:latin typeface="Segoe UI"/>
                <a:cs typeface="Segoe UI"/>
              </a:rPr>
              <a:t>, S., et al.,“ Advanced Composite Solar Sail System,” NASA Ames Research Center, ARC-E-DAA-TN71909.</a:t>
            </a:r>
          </a:p>
          <a:p>
            <a:pPr marL="0" indent="0">
              <a:buNone/>
            </a:pPr>
            <a:r>
              <a:rPr lang="en-US" dirty="0">
                <a:latin typeface="Segoe UI"/>
                <a:cs typeface="Segoe UI"/>
              </a:rPr>
              <a:t>[5] “</a:t>
            </a:r>
            <a:r>
              <a:rPr lang="en-US" dirty="0" err="1">
                <a:latin typeface="Segoe UI"/>
                <a:cs typeface="Segoe UI"/>
              </a:rPr>
              <a:t>Polyaryletherketones</a:t>
            </a:r>
            <a:r>
              <a:rPr lang="en-US" dirty="0">
                <a:latin typeface="Segoe UI"/>
                <a:cs typeface="Segoe UI"/>
              </a:rPr>
              <a:t>(PAEK),” </a:t>
            </a:r>
            <a:r>
              <a:rPr lang="en-US" dirty="0" err="1">
                <a:latin typeface="Segoe UI"/>
                <a:cs typeface="Segoe UI"/>
              </a:rPr>
              <a:t>Kunststoffe</a:t>
            </a:r>
            <a:r>
              <a:rPr lang="en-US" dirty="0">
                <a:latin typeface="Segoe UI"/>
                <a:cs typeface="Segoe UI"/>
              </a:rPr>
              <a:t> international, October 2013, from www.kunststoffe-international.com</a:t>
            </a:r>
            <a:endParaRPr lang="en-US" b="1" dirty="0">
              <a:solidFill>
                <a:srgbClr val="FF0000"/>
              </a:solidFill>
            </a:endParaRPr>
          </a:p>
          <a:p>
            <a:pPr marL="0" indent="0">
              <a:buNone/>
            </a:pPr>
            <a:r>
              <a:rPr lang="en-US" dirty="0">
                <a:latin typeface="Segoe UI"/>
                <a:cs typeface="Segoe UI"/>
              </a:rPr>
              <a:t>[6] Leon, A., “High performance polymer nanocomposites for additive manufacturing applications,” Reactive and Functional Polymers, Volume 103, June 2016, p. 141.</a:t>
            </a:r>
          </a:p>
          <a:p>
            <a:pPr marL="0" indent="0">
              <a:buNone/>
            </a:pPr>
            <a:r>
              <a:rPr lang="en-US" dirty="0">
                <a:latin typeface="Segoe UI"/>
                <a:cs typeface="Segoe UI"/>
              </a:rPr>
              <a:t>[7] </a:t>
            </a:r>
            <a:r>
              <a:rPr lang="en-US" dirty="0" err="1">
                <a:latin typeface="Segoe UI"/>
                <a:cs typeface="Segoe UI"/>
              </a:rPr>
              <a:t>Grasmeder</a:t>
            </a:r>
            <a:r>
              <a:rPr lang="en-US" dirty="0">
                <a:latin typeface="Segoe UI"/>
                <a:cs typeface="Segoe UI"/>
              </a:rPr>
              <a:t>, J., “High-Performance Polymers explained (part 1)” (20 August 2019), from </a:t>
            </a:r>
            <a:r>
              <a:rPr lang="en-US" dirty="0">
                <a:latin typeface="Segoe UI"/>
                <a:cs typeface="Segoe UI"/>
                <a:hlinkClick r:id="rId3"/>
              </a:rPr>
              <a:t>https://www.victrex.com/blog/2017/high-performance-polymers</a:t>
            </a:r>
            <a:endParaRPr lang="en-US" dirty="0">
              <a:latin typeface="Segoe UI"/>
              <a:cs typeface="Segoe UI"/>
            </a:endParaRPr>
          </a:p>
          <a:p>
            <a:pPr marL="0" indent="0">
              <a:buNone/>
            </a:pPr>
            <a:r>
              <a:rPr lang="en-US" dirty="0">
                <a:latin typeface="Segoe UI"/>
                <a:cs typeface="Segoe UI"/>
              </a:rPr>
              <a:t>[8] Grand, H., “Using Thermoplastic Composites for Aerospace Applications,” (1 December 2017), from  	</a:t>
            </a:r>
            <a:r>
              <a:rPr lang="en-US" dirty="0">
                <a:latin typeface="Segoe UI"/>
                <a:cs typeface="Segoe UI"/>
                <a:hlinkClick r:id="rId4"/>
              </a:rPr>
              <a:t>https://www.aerodefensetech.com/component/content/article/adt/features/articles/27952</a:t>
            </a:r>
            <a:endParaRPr lang="en-US" dirty="0">
              <a:latin typeface="Segoe UI"/>
              <a:cs typeface="Segoe UI"/>
            </a:endParaRPr>
          </a:p>
          <a:p>
            <a:pPr marL="0" indent="0">
              <a:buNone/>
            </a:pPr>
            <a:r>
              <a:rPr lang="en-US" dirty="0">
                <a:latin typeface="Segoe UI"/>
                <a:cs typeface="Segoe UI"/>
              </a:rPr>
              <a:t>[9] Reis, J. P., “Thermoplastic Composites and Their Promising Applications in Joining and Repair Composites Structures: A Review”, Materials, 21 December 2020</a:t>
            </a:r>
            <a:r>
              <a:rPr lang="en-US" dirty="0">
                <a:solidFill>
                  <a:srgbClr val="000000"/>
                </a:solidFill>
                <a:latin typeface="Segoe UI"/>
                <a:cs typeface="Segoe UI"/>
              </a:rPr>
              <a:t>,</a:t>
            </a:r>
            <a:r>
              <a:rPr lang="en-US" dirty="0">
                <a:latin typeface="Segoe UI"/>
                <a:cs typeface="Segoe UI"/>
              </a:rPr>
              <a:t> vol. 13, issue 24, p. 5832</a:t>
            </a:r>
            <a:endParaRPr lang="en-US" dirty="0"/>
          </a:p>
          <a:p>
            <a:pPr marL="0" indent="0">
              <a:buNone/>
            </a:pPr>
            <a:r>
              <a:rPr lang="en-US" dirty="0">
                <a:latin typeface="Segoe UI"/>
                <a:cs typeface="Segoe UI"/>
              </a:rPr>
              <a:t>[10] “PMT-F7,” Patz Materials and Technologies, retrieved 3 August 2021, from </a:t>
            </a:r>
            <a:r>
              <a:rPr lang="en-US" dirty="0">
                <a:latin typeface="Segoe UI"/>
                <a:cs typeface="Segoe UI"/>
                <a:hlinkClick r:id="rId5"/>
              </a:rPr>
              <a:t>https://www.patzmandt.com/</a:t>
            </a:r>
            <a:endParaRPr lang="en-US" dirty="0">
              <a:solidFill>
                <a:srgbClr val="FF0000"/>
              </a:solidFill>
              <a:latin typeface="Segoe UI"/>
              <a:cs typeface="Segoe UI"/>
            </a:endParaRPr>
          </a:p>
          <a:p>
            <a:pPr marL="0" indent="0">
              <a:buNone/>
            </a:pPr>
            <a:r>
              <a:rPr lang="en-US" dirty="0">
                <a:latin typeface="Segoe UI"/>
                <a:cs typeface="Segoe UI"/>
              </a:rPr>
              <a:t>[11] “VICTREX™ PEEK 450G”, Victrex, retrieved 3 August 2021, from </a:t>
            </a:r>
            <a:r>
              <a:rPr lang="en-US" dirty="0">
                <a:latin typeface="Segoe UI"/>
                <a:cs typeface="Segoe UI"/>
                <a:hlinkClick r:id="rId6"/>
              </a:rPr>
              <a:t>https://www.victrex.com</a:t>
            </a:r>
            <a:r>
              <a:rPr lang="en-US" dirty="0">
                <a:latin typeface="Segoe UI"/>
                <a:cs typeface="Segoe UI"/>
              </a:rPr>
              <a:t> </a:t>
            </a:r>
            <a:endParaRPr lang="en-US" dirty="0"/>
          </a:p>
          <a:p>
            <a:pPr marL="0" indent="0">
              <a:buNone/>
            </a:pPr>
            <a:r>
              <a:rPr lang="en-US" dirty="0">
                <a:latin typeface="Segoe UI"/>
                <a:cs typeface="Segoe UI"/>
              </a:rPr>
              <a:t>[12] “</a:t>
            </a:r>
            <a:r>
              <a:rPr lang="en-US" dirty="0" err="1">
                <a:latin typeface="Segoe UI"/>
                <a:cs typeface="Segoe UI"/>
              </a:rPr>
              <a:t>HexPly</a:t>
            </a:r>
            <a:r>
              <a:rPr lang="en-US" dirty="0">
                <a:latin typeface="Segoe UI"/>
                <a:cs typeface="Segoe UI"/>
              </a:rPr>
              <a:t>® 8552,“ HEXCEL, retrieved 3 August 2021, from </a:t>
            </a:r>
            <a:r>
              <a:rPr lang="en-US" dirty="0">
                <a:latin typeface="Segoe UI"/>
                <a:cs typeface="Segoe UI"/>
                <a:hlinkClick r:id="rId7"/>
              </a:rPr>
              <a:t>https://www.hexcel.com/</a:t>
            </a:r>
            <a:r>
              <a:rPr lang="en-US" dirty="0">
                <a:latin typeface="Segoe UI"/>
                <a:cs typeface="Segoe UI"/>
              </a:rPr>
              <a:t>  </a:t>
            </a:r>
          </a:p>
          <a:p>
            <a:pPr marL="0" indent="0">
              <a:buNone/>
            </a:pPr>
            <a:r>
              <a:rPr lang="en-US" dirty="0">
                <a:latin typeface="Segoe UI"/>
                <a:cs typeface="Segoe UI"/>
              </a:rPr>
              <a:t>[13] “Thermoplastic composites gain leading edge on the A380,” (1 March 2006), from </a:t>
            </a:r>
            <a:r>
              <a:rPr lang="en-US" dirty="0">
                <a:latin typeface="Segoe UI"/>
                <a:cs typeface="Segoe UI"/>
                <a:hlinkClick r:id="rId8"/>
              </a:rPr>
              <a:t>https://www.compositesworld.com/articles/thermoplastic-composites-gain-leading-edge-on-the-a380</a:t>
            </a:r>
            <a:endParaRPr lang="en-US" dirty="0">
              <a:latin typeface="Segoe UI"/>
              <a:cs typeface="Segoe UI"/>
            </a:endParaRPr>
          </a:p>
          <a:p>
            <a:pPr marL="0" indent="0">
              <a:buNone/>
            </a:pPr>
            <a:r>
              <a:rPr lang="en-US" dirty="0">
                <a:latin typeface="Segoe UI"/>
                <a:cs typeface="Segoe UI"/>
              </a:rPr>
              <a:t>[14] Jacob, A., “Thermoplastic composites fly on G650 tail,” (6 May 2010), from </a:t>
            </a:r>
            <a:r>
              <a:rPr lang="en-US" dirty="0">
                <a:latin typeface="Segoe UI"/>
                <a:cs typeface="Segoe UI"/>
                <a:hlinkClick r:id="rId9"/>
              </a:rPr>
              <a:t>https://www.materialstoday.com/composite-applications/news/thermoplastic-composites-fly-on-g650-tail/</a:t>
            </a:r>
            <a:endParaRPr lang="en-US" dirty="0">
              <a:latin typeface="Segoe UI"/>
              <a:cs typeface="Segoe UI"/>
            </a:endParaRPr>
          </a:p>
          <a:p>
            <a:pPr marL="0" indent="0">
              <a:buNone/>
            </a:pPr>
            <a:r>
              <a:rPr lang="en-US" dirty="0">
                <a:latin typeface="Segoe UI"/>
                <a:cs typeface="Segoe UI"/>
              </a:rPr>
              <a:t>[15] Macdonald, J. “Using Thermoplastics in Aerospace Applications,” (1 August 2018), from </a:t>
            </a:r>
            <a:r>
              <a:rPr lang="en-US" dirty="0">
                <a:latin typeface="Segoe UI"/>
                <a:cs typeface="Segoe UI"/>
                <a:hlinkClick r:id="rId10"/>
              </a:rPr>
              <a:t>https://www.aerodefensetech.com/component/content/article/adt/features/articles/32727</a:t>
            </a:r>
            <a:endParaRPr lang="en-US" dirty="0">
              <a:latin typeface="Segoe UI"/>
              <a:cs typeface="Segoe UI"/>
            </a:endParaRPr>
          </a:p>
          <a:p>
            <a:pPr marL="0" indent="0">
              <a:buNone/>
            </a:pPr>
            <a:r>
              <a:rPr lang="en-US" dirty="0">
                <a:latin typeface="Segoe UI"/>
                <a:cs typeface="Segoe UI"/>
              </a:rPr>
              <a:t>[16] Sahil, K., et al., “Investigations on the suitability of PEEK material under space environment conditions and its application in a parabolic space antenna,” 8 June 2018, Advances in Space Research, Vol. 63, p. 4039.</a:t>
            </a:r>
          </a:p>
          <a:p>
            <a:pPr marL="0" indent="0">
              <a:buNone/>
            </a:pPr>
            <a:r>
              <a:rPr lang="en-US" dirty="0">
                <a:latin typeface="Segoe UI"/>
                <a:cs typeface="Segoe UI"/>
              </a:rPr>
              <a:t>[17] Rinaldi, M., et al., “Additive Manufacturing of Polyether Ether Ketone (PEEK) for Space Applications: A Nanosat Polymeric Structure,” Polymers, 24 November 2020, </a:t>
            </a:r>
            <a:r>
              <a:rPr lang="en-US" dirty="0">
                <a:solidFill>
                  <a:srgbClr val="000000"/>
                </a:solidFill>
                <a:latin typeface="Segoe UI"/>
                <a:cs typeface="Segoe UI"/>
              </a:rPr>
              <a:t>vol. 13, p. 11.</a:t>
            </a:r>
            <a:endParaRPr lang="en-US" b="1" dirty="0">
              <a:solidFill>
                <a:srgbClr val="FF0000"/>
              </a:solidFill>
              <a:latin typeface="Segoe UI"/>
              <a:cs typeface="Segoe UI"/>
            </a:endParaRPr>
          </a:p>
          <a:p>
            <a:pPr marL="0" indent="0">
              <a:buNone/>
            </a:pPr>
            <a:r>
              <a:rPr lang="en-US" dirty="0">
                <a:latin typeface="Segoe UI"/>
                <a:cs typeface="Segoe UI"/>
              </a:rPr>
              <a:t>[18] Franck, A.J., “Generating Master curves,” TA Instruments, retrieved Aug 3, 2021, from </a:t>
            </a:r>
            <a:r>
              <a:rPr lang="en-US" dirty="0">
                <a:latin typeface="Segoe UI"/>
                <a:cs typeface="Segoe UI"/>
                <a:hlinkClick r:id="rId11"/>
              </a:rPr>
              <a:t>http://www.tainstruments.com</a:t>
            </a:r>
            <a:r>
              <a:rPr lang="en-US" dirty="0">
                <a:latin typeface="Segoe UI"/>
                <a:cs typeface="Segoe UI"/>
              </a:rPr>
              <a:t> </a:t>
            </a:r>
          </a:p>
          <a:p>
            <a:pPr marL="0" indent="0">
              <a:buNone/>
            </a:pPr>
            <a:r>
              <a:rPr lang="en-US" dirty="0">
                <a:latin typeface="Segoe UI"/>
                <a:cs typeface="Segoe UI"/>
              </a:rPr>
              <a:t>[19] Fancey, K., “A Mechanical Model for Creep, Recovery and Stress Relaxation in Polymeric Materials”, Journal of Materials Science, 2005, vol. 40, p. 4827.</a:t>
            </a:r>
            <a:endParaRPr lang="en-US" b="1" dirty="0">
              <a:solidFill>
                <a:srgbClr val="FF0000"/>
              </a:solidFill>
            </a:endParaRPr>
          </a:p>
          <a:p>
            <a:pPr marL="0" indent="0">
              <a:buNone/>
            </a:pPr>
            <a:endParaRPr lang="en-US">
              <a:solidFill>
                <a:srgbClr val="000000"/>
              </a:solidFill>
            </a:endParaRPr>
          </a:p>
          <a:p>
            <a:pPr marL="0" indent="0">
              <a:buNone/>
            </a:pPr>
            <a:endParaRPr lang="en-US">
              <a:latin typeface="Segoe UI"/>
              <a:cs typeface="Segoe UI"/>
            </a:endParaRPr>
          </a:p>
          <a:p>
            <a:pPr marL="0" indent="0">
              <a:buNone/>
            </a:pPr>
            <a:endParaRPr lang="en-US"/>
          </a:p>
          <a:p>
            <a:pPr marL="0" indent="0">
              <a:buNone/>
            </a:pPr>
            <a:endParaRPr lang="en-US"/>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EBFEE1D9-119A-4CD2-A6D5-4F53B0583275}"/>
              </a:ext>
            </a:extLst>
          </p:cNvPr>
          <p:cNvSpPr>
            <a:spLocks noGrp="1"/>
          </p:cNvSpPr>
          <p:nvPr>
            <p:ph type="body" sz="quarter" idx="14"/>
          </p:nvPr>
        </p:nvSpPr>
        <p:spPr>
          <a:xfrm>
            <a:off x="233081" y="154488"/>
            <a:ext cx="2573619" cy="733425"/>
          </a:xfrm>
        </p:spPr>
        <p:txBody>
          <a:bodyPr/>
          <a:lstStyle/>
          <a:p>
            <a:r>
              <a:rPr lang="en-US"/>
              <a:t>References </a:t>
            </a:r>
          </a:p>
        </p:txBody>
      </p:sp>
    </p:spTree>
    <p:extLst>
      <p:ext uri="{BB962C8B-B14F-4D97-AF65-F5344CB8AC3E}">
        <p14:creationId xmlns:p14="http://schemas.microsoft.com/office/powerpoint/2010/main" val="208299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B9D84-BC0B-4174-BAE6-B0E1EB05DFF3}"/>
              </a:ext>
            </a:extLst>
          </p:cNvPr>
          <p:cNvSpPr>
            <a:spLocks noGrp="1"/>
          </p:cNvSpPr>
          <p:nvPr>
            <p:ph type="sldNum" sz="quarter" idx="12"/>
          </p:nvPr>
        </p:nvSpPr>
        <p:spPr/>
        <p:txBody>
          <a:bodyPr/>
          <a:lstStyle/>
          <a:p>
            <a:fld id="{9BECF87D-EBC4-4861-B7B1-EDA743FDB261}" type="slidenum">
              <a:rPr lang="en-US" smtClean="0"/>
              <a:pPr/>
              <a:t>2</a:t>
            </a:fld>
            <a:endParaRPr lang="en-US"/>
          </a:p>
        </p:txBody>
      </p:sp>
      <p:sp>
        <p:nvSpPr>
          <p:cNvPr id="3" name="Text Placeholder 2">
            <a:extLst>
              <a:ext uri="{FF2B5EF4-FFF2-40B4-BE49-F238E27FC236}">
                <a16:creationId xmlns:a16="http://schemas.microsoft.com/office/drawing/2014/main" id="{96E16A8B-0E77-4AA6-B758-63C16D392D8A}"/>
              </a:ext>
            </a:extLst>
          </p:cNvPr>
          <p:cNvSpPr>
            <a:spLocks noGrp="1"/>
          </p:cNvSpPr>
          <p:nvPr>
            <p:ph type="body" sz="quarter" idx="13"/>
          </p:nvPr>
        </p:nvSpPr>
        <p:spPr>
          <a:xfrm>
            <a:off x="233081" y="1164503"/>
            <a:ext cx="9977719" cy="5005478"/>
          </a:xfrm>
        </p:spPr>
        <p:txBody>
          <a:bodyPr>
            <a:normAutofit lnSpcReduction="10000"/>
          </a:bodyPr>
          <a:lstStyle/>
          <a:p>
            <a:r>
              <a:rPr lang="en-US" dirty="0"/>
              <a:t>Motivation </a:t>
            </a:r>
          </a:p>
          <a:p>
            <a:r>
              <a:rPr lang="en-US" dirty="0"/>
              <a:t>Review of Polyether ether Ketone (PEEK) for Aerospace Applications</a:t>
            </a:r>
          </a:p>
          <a:p>
            <a:pPr lvl="1"/>
            <a:r>
              <a:rPr lang="en-US" dirty="0"/>
              <a:t>What is PEEK? </a:t>
            </a:r>
          </a:p>
          <a:p>
            <a:pPr lvl="1"/>
            <a:r>
              <a:rPr lang="en-US" dirty="0"/>
              <a:t>Advantages of thermoplastic composites </a:t>
            </a:r>
          </a:p>
          <a:p>
            <a:pPr lvl="1"/>
            <a:r>
              <a:rPr lang="en-US" dirty="0"/>
              <a:t>Thermosets vs. thermoplastics</a:t>
            </a:r>
          </a:p>
          <a:p>
            <a:pPr lvl="1"/>
            <a:r>
              <a:rPr lang="en-US" dirty="0"/>
              <a:t>Thermoplastics and PEEK in aerospace applications  </a:t>
            </a:r>
          </a:p>
          <a:p>
            <a:r>
              <a:rPr lang="en-US" dirty="0"/>
              <a:t>Time-Temperature Superposition (TTS) Master Curve Generation</a:t>
            </a:r>
          </a:p>
          <a:p>
            <a:pPr lvl="1"/>
            <a:r>
              <a:rPr lang="en-US" dirty="0"/>
              <a:t>Modeling TTS master curve using 3 term vs. 4 term stretched exponentials </a:t>
            </a:r>
          </a:p>
          <a:p>
            <a:pPr lvl="1"/>
            <a:r>
              <a:rPr lang="en-US" dirty="0"/>
              <a:t>Examination of relaxation at year 1 </a:t>
            </a:r>
          </a:p>
          <a:p>
            <a:pPr lvl="1"/>
            <a:r>
              <a:rPr lang="en-US" dirty="0"/>
              <a:t>Review of goodness of fit for 4</a:t>
            </a:r>
            <a:r>
              <a:rPr lang="en-US" baseline="30000" dirty="0"/>
              <a:t>th</a:t>
            </a:r>
            <a:r>
              <a:rPr lang="en-US" dirty="0"/>
              <a:t> term</a:t>
            </a:r>
          </a:p>
          <a:p>
            <a:r>
              <a:rPr lang="en-US" dirty="0"/>
              <a:t>Comparison of Fitting of 20°C Master Plot to 20°C Relaxation Curve</a:t>
            </a:r>
          </a:p>
          <a:p>
            <a:r>
              <a:rPr lang="en-US" dirty="0">
                <a:latin typeface="Segoe UI"/>
                <a:cs typeface="Segoe UI"/>
              </a:rPr>
              <a:t>Summary and Future Work</a:t>
            </a:r>
          </a:p>
          <a:p>
            <a:pPr marL="0" indent="0">
              <a:buNone/>
            </a:pPr>
            <a:endParaRPr lang="en-US" dirty="0">
              <a:latin typeface="Segoe UI"/>
              <a:cs typeface="Segoe UI"/>
            </a:endParaRPr>
          </a:p>
          <a:p>
            <a:pPr lvl="1"/>
            <a:endParaRPr lang="en-US" dirty="0"/>
          </a:p>
        </p:txBody>
      </p:sp>
      <p:sp>
        <p:nvSpPr>
          <p:cNvPr id="4" name="Text Placeholder 3">
            <a:extLst>
              <a:ext uri="{FF2B5EF4-FFF2-40B4-BE49-F238E27FC236}">
                <a16:creationId xmlns:a16="http://schemas.microsoft.com/office/drawing/2014/main" id="{CF74B0A0-A149-48A6-B68E-A714AA05EEB8}"/>
              </a:ext>
            </a:extLst>
          </p:cNvPr>
          <p:cNvSpPr>
            <a:spLocks noGrp="1"/>
          </p:cNvSpPr>
          <p:nvPr>
            <p:ph type="body" sz="quarter" idx="14"/>
          </p:nvPr>
        </p:nvSpPr>
        <p:spPr/>
        <p:txBody>
          <a:bodyPr/>
          <a:lstStyle/>
          <a:p>
            <a:r>
              <a:rPr lang="en-US" i="1"/>
              <a:t>Overview</a:t>
            </a:r>
          </a:p>
        </p:txBody>
      </p:sp>
    </p:spTree>
    <p:extLst>
      <p:ext uri="{BB962C8B-B14F-4D97-AF65-F5344CB8AC3E}">
        <p14:creationId xmlns:p14="http://schemas.microsoft.com/office/powerpoint/2010/main" val="240531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44D62E-7CED-451D-B527-0CD6EC45B834}"/>
              </a:ext>
            </a:extLst>
          </p:cNvPr>
          <p:cNvSpPr>
            <a:spLocks noGrp="1"/>
          </p:cNvSpPr>
          <p:nvPr>
            <p:ph type="sldNum" sz="quarter" idx="12"/>
          </p:nvPr>
        </p:nvSpPr>
        <p:spPr/>
        <p:txBody>
          <a:bodyPr/>
          <a:lstStyle/>
          <a:p>
            <a:fld id="{9BECF87D-EBC4-4861-B7B1-EDA743FDB261}" type="slidenum">
              <a:rPr lang="en-US" smtClean="0"/>
              <a:pPr/>
              <a:t>20</a:t>
            </a:fld>
            <a:endParaRPr lang="en-US"/>
          </a:p>
        </p:txBody>
      </p:sp>
      <p:sp>
        <p:nvSpPr>
          <p:cNvPr id="4" name="Text Placeholder 3">
            <a:extLst>
              <a:ext uri="{FF2B5EF4-FFF2-40B4-BE49-F238E27FC236}">
                <a16:creationId xmlns:a16="http://schemas.microsoft.com/office/drawing/2014/main" id="{35F071C0-C055-476A-BDFE-AA47C44872EE}"/>
              </a:ext>
            </a:extLst>
          </p:cNvPr>
          <p:cNvSpPr>
            <a:spLocks noGrp="1"/>
          </p:cNvSpPr>
          <p:nvPr>
            <p:ph type="body" sz="quarter" idx="14"/>
          </p:nvPr>
        </p:nvSpPr>
        <p:spPr>
          <a:xfrm>
            <a:off x="852206" y="94277"/>
            <a:ext cx="10785475" cy="733425"/>
          </a:xfrm>
        </p:spPr>
        <p:txBody>
          <a:bodyPr/>
          <a:lstStyle/>
          <a:p>
            <a:r>
              <a:rPr lang="en-US"/>
              <a:t>Acknowledgements</a:t>
            </a:r>
          </a:p>
        </p:txBody>
      </p:sp>
      <p:sp>
        <p:nvSpPr>
          <p:cNvPr id="5" name="Text Placeholder 4"/>
          <p:cNvSpPr>
            <a:spLocks noGrp="1"/>
          </p:cNvSpPr>
          <p:nvPr>
            <p:ph type="body" sz="quarter" idx="13"/>
          </p:nvPr>
        </p:nvSpPr>
        <p:spPr>
          <a:xfrm>
            <a:off x="233081" y="1164505"/>
            <a:ext cx="11691063" cy="740496"/>
          </a:xfrm>
        </p:spPr>
        <p:txBody>
          <a:bodyPr/>
          <a:lstStyle/>
          <a:p>
            <a:r>
              <a:rPr lang="en-US"/>
              <a:t>I would like to express my sincere gratitude to</a:t>
            </a:r>
          </a:p>
        </p:txBody>
      </p:sp>
      <p:sp>
        <p:nvSpPr>
          <p:cNvPr id="3" name="Rectangle 2"/>
          <p:cNvSpPr/>
          <p:nvPr/>
        </p:nvSpPr>
        <p:spPr>
          <a:xfrm>
            <a:off x="1066800" y="2044701"/>
            <a:ext cx="4038600" cy="2308324"/>
          </a:xfrm>
          <a:prstGeom prst="rect">
            <a:avLst/>
          </a:prstGeom>
        </p:spPr>
        <p:txBody>
          <a:bodyPr wrap="square">
            <a:spAutoFit/>
          </a:bodyPr>
          <a:lstStyle/>
          <a:p>
            <a:pPr>
              <a:buFont typeface="Wingdings" panose="05000000000000000000" pitchFamily="2" charset="2"/>
              <a:buChar char="v"/>
            </a:pPr>
            <a:r>
              <a:rPr lang="en-US" sz="2400">
                <a:latin typeface="Segoe UI" panose="020B0502040204020203" pitchFamily="34" charset="0"/>
                <a:cs typeface="Segoe UI" panose="020B0502040204020203" pitchFamily="34" charset="0"/>
              </a:rPr>
              <a:t>NIFS coordinators</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Jessica Gangitano</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Valerie Ellis</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Jalisa Thomas</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Patricia Sanchez</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Christine Dillard</a:t>
            </a:r>
          </a:p>
        </p:txBody>
      </p:sp>
      <p:sp>
        <p:nvSpPr>
          <p:cNvPr id="6" name="Rectangle 5"/>
          <p:cNvSpPr/>
          <p:nvPr/>
        </p:nvSpPr>
        <p:spPr>
          <a:xfrm>
            <a:off x="5828144" y="2044701"/>
            <a:ext cx="4179456" cy="1569660"/>
          </a:xfrm>
          <a:prstGeom prst="rect">
            <a:avLst/>
          </a:prstGeom>
        </p:spPr>
        <p:txBody>
          <a:bodyPr wrap="square">
            <a:spAutoFit/>
          </a:bodyPr>
          <a:lstStyle/>
          <a:p>
            <a:pPr>
              <a:buFont typeface="Wingdings" panose="05000000000000000000" pitchFamily="2" charset="2"/>
              <a:buChar char="v"/>
            </a:pPr>
            <a:r>
              <a:rPr lang="en-US" sz="2400">
                <a:latin typeface="Segoe UI" panose="020B0502040204020203" pitchFamily="34" charset="0"/>
                <a:cs typeface="Segoe UI" panose="020B0502040204020203" pitchFamily="34" charset="0"/>
              </a:rPr>
              <a:t>Mentors</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Sheila Thibeault</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Keith Gordon</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Jin Ho Kang</a:t>
            </a:r>
          </a:p>
        </p:txBody>
      </p:sp>
      <p:sp>
        <p:nvSpPr>
          <p:cNvPr id="7" name="Rectangle 6"/>
          <p:cNvSpPr/>
          <p:nvPr/>
        </p:nvSpPr>
        <p:spPr>
          <a:xfrm>
            <a:off x="1066800" y="4492725"/>
            <a:ext cx="4179456" cy="1200329"/>
          </a:xfrm>
          <a:prstGeom prst="rect">
            <a:avLst/>
          </a:prstGeom>
        </p:spPr>
        <p:txBody>
          <a:bodyPr wrap="square">
            <a:spAutoFit/>
          </a:bodyPr>
          <a:lstStyle/>
          <a:p>
            <a:pPr>
              <a:buFont typeface="Wingdings" panose="05000000000000000000" pitchFamily="2" charset="2"/>
              <a:buChar char="v"/>
            </a:pPr>
            <a:r>
              <a:rPr lang="en-US" sz="2400">
                <a:latin typeface="Segoe UI" panose="020B0502040204020203" pitchFamily="34" charset="0"/>
                <a:cs typeface="Segoe UI" panose="020B0502040204020203" pitchFamily="34" charset="0"/>
              </a:rPr>
              <a:t>IT support</a:t>
            </a:r>
          </a:p>
          <a:p>
            <a:pPr lvl="1">
              <a:buFont typeface="Wingdings" panose="05000000000000000000" pitchFamily="2" charset="2"/>
              <a:buChar char="v"/>
            </a:pPr>
            <a:r>
              <a:rPr lang="en-US" sz="2400">
                <a:latin typeface="Segoe UI" panose="020B0502040204020203" pitchFamily="34" charset="0"/>
                <a:cs typeface="Segoe UI" panose="020B0502040204020203" pitchFamily="34" charset="0"/>
              </a:rPr>
              <a:t>Gabrielle Snyder</a:t>
            </a:r>
          </a:p>
          <a:p>
            <a:pPr>
              <a:buFont typeface="Wingdings" panose="05000000000000000000" pitchFamily="2" charset="2"/>
              <a:buChar char="v"/>
            </a:pPr>
            <a:endParaRPr lang="en-US" sz="2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091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44D62E-7CED-451D-B527-0CD6EC45B834}"/>
              </a:ext>
            </a:extLst>
          </p:cNvPr>
          <p:cNvSpPr>
            <a:spLocks noGrp="1"/>
          </p:cNvSpPr>
          <p:nvPr>
            <p:ph type="sldNum" sz="quarter" idx="12"/>
          </p:nvPr>
        </p:nvSpPr>
        <p:spPr/>
        <p:txBody>
          <a:bodyPr/>
          <a:lstStyle/>
          <a:p>
            <a:fld id="{9BECF87D-EBC4-4861-B7B1-EDA743FDB261}" type="slidenum">
              <a:rPr lang="en-US" smtClean="0"/>
              <a:pPr/>
              <a:t>21</a:t>
            </a:fld>
            <a:endParaRPr lang="en-US"/>
          </a:p>
        </p:txBody>
      </p:sp>
      <p:sp>
        <p:nvSpPr>
          <p:cNvPr id="4" name="Text Placeholder 3">
            <a:extLst>
              <a:ext uri="{FF2B5EF4-FFF2-40B4-BE49-F238E27FC236}">
                <a16:creationId xmlns:a16="http://schemas.microsoft.com/office/drawing/2014/main" id="{35F071C0-C055-476A-BDFE-AA47C44872EE}"/>
              </a:ext>
            </a:extLst>
          </p:cNvPr>
          <p:cNvSpPr>
            <a:spLocks noGrp="1"/>
          </p:cNvSpPr>
          <p:nvPr>
            <p:ph type="body" sz="quarter" idx="14"/>
          </p:nvPr>
        </p:nvSpPr>
        <p:spPr>
          <a:xfrm>
            <a:off x="852206" y="94277"/>
            <a:ext cx="10785475" cy="733425"/>
          </a:xfrm>
        </p:spPr>
        <p:txBody>
          <a:bodyPr/>
          <a:lstStyle/>
          <a:p>
            <a:r>
              <a:rPr lang="en-US"/>
              <a:t>Backup Slides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3346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44D62E-7CED-451D-B527-0CD6EC45B834}"/>
              </a:ext>
            </a:extLst>
          </p:cNvPr>
          <p:cNvSpPr>
            <a:spLocks noGrp="1"/>
          </p:cNvSpPr>
          <p:nvPr>
            <p:ph type="sldNum" sz="quarter" idx="12"/>
          </p:nvPr>
        </p:nvSpPr>
        <p:spPr/>
        <p:txBody>
          <a:bodyPr/>
          <a:lstStyle/>
          <a:p>
            <a:fld id="{9BECF87D-EBC4-4861-B7B1-EDA743FDB261}" type="slidenum">
              <a:rPr lang="en-US" smtClean="0"/>
              <a:pPr/>
              <a:t>22</a:t>
            </a:fld>
            <a:endParaRPr lang="en-US"/>
          </a:p>
        </p:txBody>
      </p:sp>
      <p:sp>
        <p:nvSpPr>
          <p:cNvPr id="3" name="Text Placeholder 2">
            <a:extLst>
              <a:ext uri="{FF2B5EF4-FFF2-40B4-BE49-F238E27FC236}">
                <a16:creationId xmlns:a16="http://schemas.microsoft.com/office/drawing/2014/main" id="{CABFE7ED-BE75-4542-BE48-3F9434CF1252}"/>
              </a:ext>
            </a:extLst>
          </p:cNvPr>
          <p:cNvSpPr>
            <a:spLocks noGrp="1"/>
          </p:cNvSpPr>
          <p:nvPr>
            <p:ph type="body" sz="quarter" idx="13"/>
          </p:nvPr>
        </p:nvSpPr>
        <p:spPr>
          <a:xfrm>
            <a:off x="8839198" y="1454150"/>
            <a:ext cx="3227295" cy="3016250"/>
          </a:xfrm>
        </p:spPr>
        <p:txBody>
          <a:bodyPr>
            <a:normAutofit/>
          </a:bodyPr>
          <a:lstStyle/>
          <a:p>
            <a:r>
              <a:rPr lang="en-US" sz="1800"/>
              <a:t>As indicated on the left, thermoset resins, in general, have a greater resistance to relaxation. </a:t>
            </a:r>
          </a:p>
          <a:p>
            <a:r>
              <a:rPr lang="en-US" sz="1800"/>
              <a:t>Even the best-case resin, </a:t>
            </a:r>
            <a:r>
              <a:rPr lang="en-US" sz="1800" err="1"/>
              <a:t>Cycom</a:t>
            </a:r>
            <a:r>
              <a:rPr lang="en-US" sz="1800"/>
              <a:t> 5250-4 is predicted to show significant relaxation at the one-year mark.</a:t>
            </a:r>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35F071C0-C055-476A-BDFE-AA47C44872EE}"/>
              </a:ext>
            </a:extLst>
          </p:cNvPr>
          <p:cNvSpPr>
            <a:spLocks noGrp="1"/>
          </p:cNvSpPr>
          <p:nvPr>
            <p:ph type="body" sz="quarter" idx="14"/>
          </p:nvPr>
        </p:nvSpPr>
        <p:spPr>
          <a:xfrm>
            <a:off x="852206" y="94277"/>
            <a:ext cx="10785475" cy="733425"/>
          </a:xfrm>
        </p:spPr>
        <p:txBody>
          <a:bodyPr/>
          <a:lstStyle/>
          <a:p>
            <a:r>
              <a:rPr lang="en-US"/>
              <a:t>Motivation</a:t>
            </a:r>
          </a:p>
        </p:txBody>
      </p:sp>
      <p:graphicFrame>
        <p:nvGraphicFramePr>
          <p:cNvPr id="6" name="Table 6">
            <a:extLst>
              <a:ext uri="{FF2B5EF4-FFF2-40B4-BE49-F238E27FC236}">
                <a16:creationId xmlns:a16="http://schemas.microsoft.com/office/drawing/2014/main" id="{87B5E761-708B-4197-92FD-9517D0845091}"/>
              </a:ext>
            </a:extLst>
          </p:cNvPr>
          <p:cNvGraphicFramePr>
            <a:graphicFrameLocks noGrp="1"/>
          </p:cNvGraphicFramePr>
          <p:nvPr>
            <p:extLst>
              <p:ext uri="{D42A27DB-BD31-4B8C-83A1-F6EECF244321}">
                <p14:modId xmlns:p14="http://schemas.microsoft.com/office/powerpoint/2010/main" val="3646455675"/>
              </p:ext>
            </p:extLst>
          </p:nvPr>
        </p:nvGraphicFramePr>
        <p:xfrm>
          <a:off x="468405" y="1010616"/>
          <a:ext cx="8370793" cy="5627496"/>
        </p:xfrm>
        <a:graphic>
          <a:graphicData uri="http://schemas.openxmlformats.org/drawingml/2006/table">
            <a:tbl>
              <a:tblPr firstRow="1" bandRow="1">
                <a:tableStyleId>{073A0DAA-6AF3-43AB-8588-CEC1D06C72B9}</a:tableStyleId>
              </a:tblPr>
              <a:tblGrid>
                <a:gridCol w="1987923">
                  <a:extLst>
                    <a:ext uri="{9D8B030D-6E8A-4147-A177-3AD203B41FA5}">
                      <a16:colId xmlns:a16="http://schemas.microsoft.com/office/drawing/2014/main" val="3837070836"/>
                    </a:ext>
                  </a:extLst>
                </a:gridCol>
                <a:gridCol w="1987923">
                  <a:extLst>
                    <a:ext uri="{9D8B030D-6E8A-4147-A177-3AD203B41FA5}">
                      <a16:colId xmlns:a16="http://schemas.microsoft.com/office/drawing/2014/main" val="748404730"/>
                    </a:ext>
                  </a:extLst>
                </a:gridCol>
                <a:gridCol w="1987923">
                  <a:extLst>
                    <a:ext uri="{9D8B030D-6E8A-4147-A177-3AD203B41FA5}">
                      <a16:colId xmlns:a16="http://schemas.microsoft.com/office/drawing/2014/main" val="488725453"/>
                    </a:ext>
                  </a:extLst>
                </a:gridCol>
                <a:gridCol w="2407024">
                  <a:extLst>
                    <a:ext uri="{9D8B030D-6E8A-4147-A177-3AD203B41FA5}">
                      <a16:colId xmlns:a16="http://schemas.microsoft.com/office/drawing/2014/main" val="2738101776"/>
                    </a:ext>
                  </a:extLst>
                </a:gridCol>
              </a:tblGrid>
              <a:tr h="268885">
                <a:tc>
                  <a:txBody>
                    <a:bodyPr/>
                    <a:lstStyle/>
                    <a:p>
                      <a:r>
                        <a:rPr lang="en-US" sz="1200">
                          <a:latin typeface="Segoe UI" panose="020B0502040204020203" pitchFamily="34" charset="0"/>
                          <a:cs typeface="Segoe UI" panose="020B0502040204020203" pitchFamily="34" charset="0"/>
                        </a:rPr>
                        <a:t>Material</a:t>
                      </a:r>
                    </a:p>
                  </a:txBody>
                  <a:tcPr/>
                </a:tc>
                <a:tc>
                  <a:txBody>
                    <a:bodyPr/>
                    <a:lstStyle/>
                    <a:p>
                      <a:r>
                        <a:rPr lang="en-US" sz="1200">
                          <a:latin typeface="Segoe UI" panose="020B0502040204020203" pitchFamily="34" charset="0"/>
                          <a:cs typeface="Segoe UI" panose="020B0502040204020203" pitchFamily="34" charset="0"/>
                        </a:rPr>
                        <a:t>Specification</a:t>
                      </a:r>
                    </a:p>
                  </a:txBody>
                  <a:tcPr/>
                </a:tc>
                <a:tc>
                  <a:txBody>
                    <a:bodyPr/>
                    <a:lstStyle/>
                    <a:p>
                      <a:r>
                        <a:rPr lang="en-US" sz="1200">
                          <a:latin typeface="Segoe UI" panose="020B0502040204020203" pitchFamily="34" charset="0"/>
                          <a:cs typeface="Segoe UI" panose="020B0502040204020203" pitchFamily="34" charset="0"/>
                        </a:rPr>
                        <a:t>Manufacturer </a:t>
                      </a:r>
                    </a:p>
                  </a:txBody>
                  <a:tcPr/>
                </a:tc>
                <a:tc>
                  <a:txBody>
                    <a:bodyPr/>
                    <a:lstStyle/>
                    <a:p>
                      <a:r>
                        <a:rPr lang="en-US" sz="1200">
                          <a:latin typeface="Segoe UI" panose="020B0502040204020203" pitchFamily="34" charset="0"/>
                          <a:cs typeface="Segoe UI" panose="020B0502040204020203" pitchFamily="34" charset="0"/>
                        </a:rPr>
                        <a:t>% Relaxation at 1 year, 20°C</a:t>
                      </a:r>
                    </a:p>
                  </a:txBody>
                  <a:tcPr/>
                </a:tc>
                <a:extLst>
                  <a:ext uri="{0D108BD9-81ED-4DB2-BD59-A6C34878D82A}">
                    <a16:rowId xmlns:a16="http://schemas.microsoft.com/office/drawing/2014/main" val="1061475314"/>
                  </a:ext>
                </a:extLst>
              </a:tr>
              <a:tr h="409875">
                <a:tc>
                  <a:txBody>
                    <a:bodyPr/>
                    <a:lstStyle/>
                    <a:p>
                      <a:r>
                        <a:rPr lang="en-US" sz="1200">
                          <a:latin typeface="Segoe UI" panose="020B0502040204020203" pitchFamily="34" charset="0"/>
                          <a:cs typeface="Segoe UI" panose="020B0502040204020203" pitchFamily="34" charset="0"/>
                        </a:rPr>
                        <a:t>PTM-F7</a:t>
                      </a:r>
                    </a:p>
                  </a:txBody>
                  <a:tcPr/>
                </a:tc>
                <a:tc>
                  <a:txBody>
                    <a:bodyPr/>
                    <a:lstStyle/>
                    <a:p>
                      <a:r>
                        <a:rPr lang="en-US" sz="1200">
                          <a:latin typeface="Segoe UI" panose="020B0502040204020203" pitchFamily="34" charset="0"/>
                          <a:cs typeface="Segoe UI" panose="020B0502040204020203" pitchFamily="34" charset="0"/>
                        </a:rPr>
                        <a:t>Baseline, </a:t>
                      </a:r>
                      <a:r>
                        <a:rPr lang="en-US" sz="1200" err="1">
                          <a:latin typeface="Segoe UI" panose="020B0502040204020203" pitchFamily="34" charset="0"/>
                          <a:cs typeface="Segoe UI" panose="020B0502040204020203" pitchFamily="34" charset="0"/>
                        </a:rPr>
                        <a:t>Novolac</a:t>
                      </a:r>
                      <a:r>
                        <a:rPr lang="en-US" sz="1200">
                          <a:latin typeface="Segoe UI" panose="020B0502040204020203" pitchFamily="34" charset="0"/>
                          <a:cs typeface="Segoe UI" panose="020B0502040204020203" pitchFamily="34" charset="0"/>
                        </a:rPr>
                        <a:t> epoxy</a:t>
                      </a:r>
                    </a:p>
                  </a:txBody>
                  <a:tcPr/>
                </a:tc>
                <a:tc>
                  <a:txBody>
                    <a:bodyPr/>
                    <a:lstStyle/>
                    <a:p>
                      <a:r>
                        <a:rPr lang="en-US" sz="1200">
                          <a:latin typeface="Segoe UI" panose="020B0502040204020203" pitchFamily="34" charset="0"/>
                          <a:cs typeface="Segoe UI" panose="020B0502040204020203" pitchFamily="34" charset="0"/>
                        </a:rPr>
                        <a:t>Patz Materials and Technology</a:t>
                      </a:r>
                    </a:p>
                  </a:txBody>
                  <a:tcPr/>
                </a:tc>
                <a:tc>
                  <a:txBody>
                    <a:bodyPr/>
                    <a:lstStyle/>
                    <a:p>
                      <a:r>
                        <a:rPr lang="en-US" sz="1200">
                          <a:latin typeface="Segoe UI" panose="020B0502040204020203" pitchFamily="34" charset="0"/>
                          <a:cs typeface="Segoe UI" panose="020B0502040204020203" pitchFamily="34" charset="0"/>
                        </a:rPr>
                        <a:t>49</a:t>
                      </a:r>
                    </a:p>
                  </a:txBody>
                  <a:tcPr/>
                </a:tc>
                <a:extLst>
                  <a:ext uri="{0D108BD9-81ED-4DB2-BD59-A6C34878D82A}">
                    <a16:rowId xmlns:a16="http://schemas.microsoft.com/office/drawing/2014/main" val="3935098134"/>
                  </a:ext>
                </a:extLst>
              </a:tr>
              <a:tr h="409875">
                <a:tc>
                  <a:txBody>
                    <a:bodyPr/>
                    <a:lstStyle/>
                    <a:p>
                      <a:r>
                        <a:rPr lang="en-US" sz="1200">
                          <a:latin typeface="Segoe UI" panose="020B0502040204020203" pitchFamily="34" charset="0"/>
                          <a:cs typeface="Segoe UI" panose="020B0502040204020203" pitchFamily="34" charset="0"/>
                        </a:rPr>
                        <a:t>D.E.R 332</a:t>
                      </a:r>
                    </a:p>
                  </a:txBody>
                  <a:tcPr/>
                </a:tc>
                <a:tc>
                  <a:txBody>
                    <a:bodyPr/>
                    <a:lstStyle/>
                    <a:p>
                      <a:r>
                        <a:rPr lang="en-US" sz="1200">
                          <a:latin typeface="Segoe UI" panose="020B0502040204020203" pitchFamily="34" charset="0"/>
                          <a:cs typeface="Segoe UI" panose="020B0502040204020203" pitchFamily="34" charset="0"/>
                        </a:rPr>
                        <a:t>Difunctional Epoxy D.E.R. 332</a:t>
                      </a:r>
                    </a:p>
                  </a:txBody>
                  <a:tcPr/>
                </a:tc>
                <a:tc>
                  <a:txBody>
                    <a:bodyPr/>
                    <a:lstStyle/>
                    <a:p>
                      <a:r>
                        <a:rPr lang="en-US" sz="1200">
                          <a:latin typeface="Segoe UI" panose="020B0502040204020203" pitchFamily="34" charset="0"/>
                          <a:cs typeface="Segoe UI" panose="020B0502040204020203" pitchFamily="34" charset="0"/>
                        </a:rPr>
                        <a:t>Dow Corning </a:t>
                      </a:r>
                    </a:p>
                  </a:txBody>
                  <a:tcPr/>
                </a:tc>
                <a:tc>
                  <a:txBody>
                    <a:bodyPr/>
                    <a:lstStyle/>
                    <a:p>
                      <a:r>
                        <a:rPr lang="en-US" sz="1200">
                          <a:latin typeface="Segoe UI" panose="020B0502040204020203" pitchFamily="34" charset="0"/>
                          <a:cs typeface="Segoe UI" panose="020B0502040204020203" pitchFamily="34" charset="0"/>
                        </a:rPr>
                        <a:t>68</a:t>
                      </a:r>
                    </a:p>
                  </a:txBody>
                  <a:tcPr/>
                </a:tc>
                <a:extLst>
                  <a:ext uri="{0D108BD9-81ED-4DB2-BD59-A6C34878D82A}">
                    <a16:rowId xmlns:a16="http://schemas.microsoft.com/office/drawing/2014/main" val="407780623"/>
                  </a:ext>
                </a:extLst>
              </a:tr>
              <a:tr h="573825">
                <a:tc>
                  <a:txBody>
                    <a:bodyPr/>
                    <a:lstStyle/>
                    <a:p>
                      <a:r>
                        <a:rPr lang="en-US" sz="1200">
                          <a:latin typeface="Segoe UI" panose="020B0502040204020203" pitchFamily="34" charset="0"/>
                          <a:cs typeface="Segoe UI" panose="020B0502040204020203" pitchFamily="34" charset="0"/>
                        </a:rPr>
                        <a:t>MY720-1</a:t>
                      </a:r>
                    </a:p>
                  </a:txBody>
                  <a:tcPr/>
                </a:tc>
                <a:tc>
                  <a:txBody>
                    <a:bodyPr/>
                    <a:lstStyle/>
                    <a:p>
                      <a:r>
                        <a:rPr lang="en-US" sz="1200">
                          <a:latin typeface="Segoe UI" panose="020B0502040204020203" pitchFamily="34" charset="0"/>
                          <a:cs typeface="Segoe UI" panose="020B0502040204020203" pitchFamily="34" charset="0"/>
                        </a:rPr>
                        <a:t>Tetrafunctional epoxy1 (1:0.38 ratio) Araldite MY720</a:t>
                      </a:r>
                    </a:p>
                  </a:txBody>
                  <a:tcPr/>
                </a:tc>
                <a:tc>
                  <a:txBody>
                    <a:bodyPr/>
                    <a:lstStyle/>
                    <a:p>
                      <a:r>
                        <a:rPr lang="en-US" sz="1200">
                          <a:latin typeface="Segoe UI" panose="020B0502040204020203" pitchFamily="34" charset="0"/>
                          <a:cs typeface="Segoe UI" panose="020B0502040204020203" pitchFamily="34" charset="0"/>
                        </a:rPr>
                        <a:t>Huntsman</a:t>
                      </a:r>
                    </a:p>
                  </a:txBody>
                  <a:tcPr/>
                </a:tc>
                <a:tc>
                  <a:txBody>
                    <a:bodyPr/>
                    <a:lstStyle/>
                    <a:p>
                      <a:r>
                        <a:rPr lang="en-US" sz="1200">
                          <a:latin typeface="Segoe UI" panose="020B0502040204020203" pitchFamily="34" charset="0"/>
                          <a:cs typeface="Segoe UI" panose="020B0502040204020203" pitchFamily="34" charset="0"/>
                        </a:rPr>
                        <a:t>34</a:t>
                      </a:r>
                    </a:p>
                  </a:txBody>
                  <a:tcPr/>
                </a:tc>
                <a:extLst>
                  <a:ext uri="{0D108BD9-81ED-4DB2-BD59-A6C34878D82A}">
                    <a16:rowId xmlns:a16="http://schemas.microsoft.com/office/drawing/2014/main" val="1837334271"/>
                  </a:ext>
                </a:extLst>
              </a:tr>
              <a:tr h="573825">
                <a:tc>
                  <a:txBody>
                    <a:bodyPr/>
                    <a:lstStyle/>
                    <a:p>
                      <a:r>
                        <a:rPr lang="en-US" sz="1200">
                          <a:latin typeface="Segoe UI" panose="020B0502040204020203" pitchFamily="34" charset="0"/>
                          <a:cs typeface="Segoe UI" panose="020B0502040204020203" pitchFamily="34" charset="0"/>
                        </a:rPr>
                        <a:t>MY720-2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panose="020B0502040204020203" pitchFamily="34" charset="0"/>
                          <a:cs typeface="Segoe UI" panose="020B0502040204020203" pitchFamily="34" charset="0"/>
                        </a:rPr>
                        <a:t>Tetrafunctional epoxy1 (1:0.44 ratio) Araldite MY720</a:t>
                      </a:r>
                    </a:p>
                  </a:txBody>
                  <a:tcPr/>
                </a:tc>
                <a:tc>
                  <a:txBody>
                    <a:bodyPr/>
                    <a:lstStyle/>
                    <a:p>
                      <a:r>
                        <a:rPr lang="en-US" sz="1200">
                          <a:latin typeface="Segoe UI" panose="020B0502040204020203" pitchFamily="34" charset="0"/>
                          <a:cs typeface="Segoe UI" panose="020B0502040204020203" pitchFamily="34" charset="0"/>
                        </a:rPr>
                        <a:t>Huntsman</a:t>
                      </a:r>
                    </a:p>
                  </a:txBody>
                  <a:tcPr/>
                </a:tc>
                <a:tc>
                  <a:txBody>
                    <a:bodyPr/>
                    <a:lstStyle/>
                    <a:p>
                      <a:r>
                        <a:rPr lang="en-US" sz="1200">
                          <a:latin typeface="Segoe UI" panose="020B0502040204020203" pitchFamily="34" charset="0"/>
                          <a:cs typeface="Segoe UI" panose="020B0502040204020203" pitchFamily="34" charset="0"/>
                        </a:rPr>
                        <a:t>26</a:t>
                      </a:r>
                    </a:p>
                  </a:txBody>
                  <a:tcPr/>
                </a:tc>
                <a:extLst>
                  <a:ext uri="{0D108BD9-81ED-4DB2-BD59-A6C34878D82A}">
                    <a16:rowId xmlns:a16="http://schemas.microsoft.com/office/drawing/2014/main" val="1226356760"/>
                  </a:ext>
                </a:extLst>
              </a:tr>
              <a:tr h="409875">
                <a:tc>
                  <a:txBody>
                    <a:bodyPr/>
                    <a:lstStyle/>
                    <a:p>
                      <a:r>
                        <a:rPr lang="en-US" sz="1200" err="1">
                          <a:latin typeface="Segoe UI" panose="020B0502040204020203" pitchFamily="34" charset="0"/>
                          <a:cs typeface="Segoe UI" panose="020B0502040204020203" pitchFamily="34" charset="0"/>
                        </a:rPr>
                        <a:t>Ultem</a:t>
                      </a:r>
                      <a:r>
                        <a:rPr lang="en-US" sz="1200">
                          <a:latin typeface="Segoe UI" panose="020B0502040204020203" pitchFamily="34" charset="0"/>
                          <a:cs typeface="Segoe UI" panose="020B0502040204020203" pitchFamily="34" charset="0"/>
                        </a:rPr>
                        <a:t> 1000</a:t>
                      </a:r>
                    </a:p>
                  </a:txBody>
                  <a:tcPr/>
                </a:tc>
                <a:tc>
                  <a:txBody>
                    <a:bodyPr/>
                    <a:lstStyle/>
                    <a:p>
                      <a:r>
                        <a:rPr lang="en-US" sz="1200">
                          <a:latin typeface="Segoe UI" panose="020B0502040204020203" pitchFamily="34" charset="0"/>
                          <a:cs typeface="Segoe UI" panose="020B0502040204020203" pitchFamily="34" charset="0"/>
                        </a:rPr>
                        <a:t>Thermoplastic Polyetherimide </a:t>
                      </a:r>
                    </a:p>
                  </a:txBody>
                  <a:tcPr/>
                </a:tc>
                <a:tc>
                  <a:txBody>
                    <a:bodyPr/>
                    <a:lstStyle/>
                    <a:p>
                      <a:r>
                        <a:rPr lang="en-US" sz="1200">
                          <a:latin typeface="Segoe UI" panose="020B0502040204020203" pitchFamily="34" charset="0"/>
                          <a:cs typeface="Segoe UI" panose="020B0502040204020203" pitchFamily="34" charset="0"/>
                        </a:rPr>
                        <a:t>GE Plastics </a:t>
                      </a:r>
                    </a:p>
                  </a:txBody>
                  <a:tcPr/>
                </a:tc>
                <a:tc>
                  <a:txBody>
                    <a:bodyPr/>
                    <a:lstStyle/>
                    <a:p>
                      <a:r>
                        <a:rPr lang="en-US" sz="1200">
                          <a:latin typeface="Segoe UI" panose="020B0502040204020203" pitchFamily="34" charset="0"/>
                          <a:cs typeface="Segoe UI" panose="020B0502040204020203" pitchFamily="34" charset="0"/>
                        </a:rPr>
                        <a:t>73</a:t>
                      </a:r>
                    </a:p>
                  </a:txBody>
                  <a:tcPr/>
                </a:tc>
                <a:extLst>
                  <a:ext uri="{0D108BD9-81ED-4DB2-BD59-A6C34878D82A}">
                    <a16:rowId xmlns:a16="http://schemas.microsoft.com/office/drawing/2014/main" val="2178888468"/>
                  </a:ext>
                </a:extLst>
              </a:tr>
              <a:tr h="409875">
                <a:tc>
                  <a:txBody>
                    <a:bodyPr/>
                    <a:lstStyle/>
                    <a:p>
                      <a:r>
                        <a:rPr lang="en-US" sz="1200" err="1">
                          <a:latin typeface="Segoe UI" panose="020B0502040204020203" pitchFamily="34" charset="0"/>
                          <a:cs typeface="Segoe UI" panose="020B0502040204020203" pitchFamily="34" charset="0"/>
                        </a:rPr>
                        <a:t>LaRC</a:t>
                      </a:r>
                      <a:r>
                        <a:rPr lang="en-US" sz="1200" baseline="30000" err="1">
                          <a:latin typeface="Segoe UI" panose="020B0502040204020203" pitchFamily="34" charset="0"/>
                          <a:cs typeface="Segoe UI" panose="020B0502040204020203" pitchFamily="34" charset="0"/>
                        </a:rPr>
                        <a:t>TM</a:t>
                      </a:r>
                      <a:r>
                        <a:rPr lang="en-US" sz="1200" baseline="30000">
                          <a:latin typeface="Segoe UI" panose="020B0502040204020203" pitchFamily="34" charset="0"/>
                          <a:cs typeface="Segoe UI" panose="020B0502040204020203" pitchFamily="34" charset="0"/>
                        </a:rPr>
                        <a:t>  </a:t>
                      </a:r>
                      <a:r>
                        <a:rPr lang="en-US" sz="1200" baseline="0">
                          <a:latin typeface="Segoe UI" panose="020B0502040204020203" pitchFamily="34" charset="0"/>
                          <a:cs typeface="Segoe UI" panose="020B0502040204020203" pitchFamily="34" charset="0"/>
                        </a:rPr>
                        <a:t>IA</a:t>
                      </a:r>
                      <a:endParaRPr lang="en-US" sz="120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panose="020B0502040204020203" pitchFamily="34" charset="0"/>
                          <a:cs typeface="Segoe UI" panose="020B0502040204020203" pitchFamily="34" charset="0"/>
                        </a:rPr>
                        <a:t>Thermoplastic Polyetherimide </a:t>
                      </a:r>
                    </a:p>
                  </a:txBody>
                  <a:tcPr/>
                </a:tc>
                <a:tc>
                  <a:txBody>
                    <a:bodyPr/>
                    <a:lstStyle/>
                    <a:p>
                      <a:r>
                        <a:rPr lang="en-US" sz="1200" err="1">
                          <a:latin typeface="Segoe UI" panose="020B0502040204020203" pitchFamily="34" charset="0"/>
                          <a:cs typeface="Segoe UI" panose="020B0502040204020203" pitchFamily="34" charset="0"/>
                        </a:rPr>
                        <a:t>Imitec</a:t>
                      </a:r>
                      <a:r>
                        <a:rPr lang="en-US" sz="1200">
                          <a:latin typeface="Segoe UI" panose="020B0502040204020203" pitchFamily="34" charset="0"/>
                          <a:cs typeface="Segoe UI" panose="020B0502040204020203" pitchFamily="34" charset="0"/>
                        </a:rPr>
                        <a:t>, NASA </a:t>
                      </a:r>
                      <a:r>
                        <a:rPr lang="en-US" sz="1200" err="1">
                          <a:latin typeface="Segoe UI" panose="020B0502040204020203" pitchFamily="34" charset="0"/>
                          <a:cs typeface="Segoe UI" panose="020B0502040204020203" pitchFamily="34" charset="0"/>
                        </a:rPr>
                        <a:t>LaRC</a:t>
                      </a:r>
                      <a:endParaRPr lang="en-US" sz="1200">
                        <a:latin typeface="Segoe UI" panose="020B0502040204020203" pitchFamily="34" charset="0"/>
                        <a:cs typeface="Segoe UI" panose="020B0502040204020203" pitchFamily="34" charset="0"/>
                      </a:endParaRPr>
                    </a:p>
                  </a:txBody>
                  <a:tcPr/>
                </a:tc>
                <a:tc>
                  <a:txBody>
                    <a:bodyPr/>
                    <a:lstStyle/>
                    <a:p>
                      <a:r>
                        <a:rPr lang="en-US" sz="1200">
                          <a:latin typeface="Segoe UI" panose="020B0502040204020203" pitchFamily="34" charset="0"/>
                          <a:cs typeface="Segoe UI" panose="020B0502040204020203" pitchFamily="34" charset="0"/>
                        </a:rPr>
                        <a:t>98</a:t>
                      </a:r>
                    </a:p>
                  </a:txBody>
                  <a:tcPr/>
                </a:tc>
                <a:extLst>
                  <a:ext uri="{0D108BD9-81ED-4DB2-BD59-A6C34878D82A}">
                    <a16:rowId xmlns:a16="http://schemas.microsoft.com/office/drawing/2014/main" val="1878464264"/>
                  </a:ext>
                </a:extLst>
              </a:tr>
              <a:tr h="409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Segoe UI" panose="020B0502040204020203" pitchFamily="34" charset="0"/>
                          <a:cs typeface="Segoe UI" panose="020B0502040204020203" pitchFamily="34" charset="0"/>
                        </a:rPr>
                        <a:t>LaRC</a:t>
                      </a:r>
                      <a:r>
                        <a:rPr lang="en-US" sz="1200" baseline="30000" err="1">
                          <a:latin typeface="Segoe UI" panose="020B0502040204020203" pitchFamily="34" charset="0"/>
                          <a:cs typeface="Segoe UI" panose="020B0502040204020203" pitchFamily="34" charset="0"/>
                        </a:rPr>
                        <a:t>TM</a:t>
                      </a:r>
                      <a:r>
                        <a:rPr lang="en-US" sz="1200" baseline="30000">
                          <a:latin typeface="Segoe UI" panose="020B0502040204020203" pitchFamily="34" charset="0"/>
                          <a:cs typeface="Segoe UI" panose="020B0502040204020203" pitchFamily="34" charset="0"/>
                        </a:rPr>
                        <a:t> </a:t>
                      </a:r>
                      <a:r>
                        <a:rPr lang="en-US" sz="1200" baseline="0">
                          <a:latin typeface="Segoe UI" panose="020B0502040204020203" pitchFamily="34" charset="0"/>
                          <a:cs typeface="Segoe UI" panose="020B0502040204020203" pitchFamily="34" charset="0"/>
                        </a:rPr>
                        <a:t>SI</a:t>
                      </a:r>
                      <a:endParaRPr lang="en-US" sz="120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panose="020B0502040204020203" pitchFamily="34" charset="0"/>
                          <a:cs typeface="Segoe UI" panose="020B0502040204020203" pitchFamily="34" charset="0"/>
                        </a:rPr>
                        <a:t>Thermoplastic Polyetherimide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Segoe UI" panose="020B0502040204020203" pitchFamily="34" charset="0"/>
                          <a:cs typeface="Segoe UI" panose="020B0502040204020203" pitchFamily="34" charset="0"/>
                        </a:rPr>
                        <a:t>Imitec</a:t>
                      </a:r>
                      <a:r>
                        <a:rPr lang="en-US" sz="1200">
                          <a:latin typeface="Segoe UI" panose="020B0502040204020203" pitchFamily="34" charset="0"/>
                          <a:cs typeface="Segoe UI" panose="020B0502040204020203" pitchFamily="34" charset="0"/>
                        </a:rPr>
                        <a:t>, NASA </a:t>
                      </a:r>
                      <a:r>
                        <a:rPr lang="en-US" sz="1200" err="1">
                          <a:latin typeface="Segoe UI" panose="020B0502040204020203" pitchFamily="34" charset="0"/>
                          <a:cs typeface="Segoe UI" panose="020B0502040204020203" pitchFamily="34" charset="0"/>
                        </a:rPr>
                        <a:t>LaRC</a:t>
                      </a:r>
                      <a:endParaRPr lang="en-US" sz="1200">
                        <a:latin typeface="Segoe UI" panose="020B0502040204020203" pitchFamily="34" charset="0"/>
                        <a:cs typeface="Segoe UI" panose="020B0502040204020203" pitchFamily="34" charset="0"/>
                      </a:endParaRPr>
                    </a:p>
                    <a:p>
                      <a:endParaRPr lang="en-US" sz="1200">
                        <a:latin typeface="Segoe UI" panose="020B0502040204020203" pitchFamily="34" charset="0"/>
                        <a:cs typeface="Segoe UI" panose="020B0502040204020203" pitchFamily="34" charset="0"/>
                      </a:endParaRPr>
                    </a:p>
                  </a:txBody>
                  <a:tcPr/>
                </a:tc>
                <a:tc>
                  <a:txBody>
                    <a:bodyPr/>
                    <a:lstStyle/>
                    <a:p>
                      <a:r>
                        <a:rPr lang="en-US" sz="1200">
                          <a:latin typeface="Segoe UI" panose="020B0502040204020203" pitchFamily="34" charset="0"/>
                          <a:cs typeface="Segoe UI" panose="020B0502040204020203" pitchFamily="34" charset="0"/>
                        </a:rPr>
                        <a:t>29</a:t>
                      </a:r>
                    </a:p>
                  </a:txBody>
                  <a:tcPr/>
                </a:tc>
                <a:extLst>
                  <a:ext uri="{0D108BD9-81ED-4DB2-BD59-A6C34878D82A}">
                    <a16:rowId xmlns:a16="http://schemas.microsoft.com/office/drawing/2014/main" val="143113092"/>
                  </a:ext>
                </a:extLst>
              </a:tr>
              <a:tr h="409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Segoe UI" panose="020B0502040204020203" pitchFamily="34" charset="0"/>
                          <a:cs typeface="Segoe UI" panose="020B0502040204020203" pitchFamily="34" charset="0"/>
                        </a:rPr>
                        <a:t>LaRC</a:t>
                      </a:r>
                      <a:r>
                        <a:rPr lang="en-US" sz="1200" baseline="30000" err="1">
                          <a:latin typeface="Segoe UI" panose="020B0502040204020203" pitchFamily="34" charset="0"/>
                          <a:cs typeface="Segoe UI" panose="020B0502040204020203" pitchFamily="34" charset="0"/>
                        </a:rPr>
                        <a:t>TM</a:t>
                      </a:r>
                      <a:r>
                        <a:rPr lang="en-US" sz="1200" baseline="30000">
                          <a:latin typeface="Segoe UI" panose="020B0502040204020203" pitchFamily="34" charset="0"/>
                          <a:cs typeface="Segoe UI" panose="020B0502040204020203" pitchFamily="34" charset="0"/>
                        </a:rPr>
                        <a:t> </a:t>
                      </a:r>
                      <a:r>
                        <a:rPr lang="en-US" sz="1200" baseline="0">
                          <a:latin typeface="Segoe UI" panose="020B0502040204020203" pitchFamily="34" charset="0"/>
                          <a:cs typeface="Segoe UI" panose="020B0502040204020203" pitchFamily="34" charset="0"/>
                        </a:rPr>
                        <a:t>RP46</a:t>
                      </a:r>
                      <a:endParaRPr lang="en-US" sz="120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panose="020B0502040204020203" pitchFamily="34" charset="0"/>
                          <a:cs typeface="Segoe UI" panose="020B0502040204020203" pitchFamily="34" charset="0"/>
                        </a:rPr>
                        <a:t>Thermoplastic Polyetherimide,  RP46</a:t>
                      </a:r>
                    </a:p>
                  </a:txBody>
                  <a:tcPr/>
                </a:tc>
                <a:tc>
                  <a:txBody>
                    <a:bodyPr/>
                    <a:lstStyle/>
                    <a:p>
                      <a:r>
                        <a:rPr lang="en-US" sz="1200">
                          <a:latin typeface="Segoe UI" panose="020B0502040204020203" pitchFamily="34" charset="0"/>
                          <a:cs typeface="Segoe UI" panose="020B0502040204020203" pitchFamily="34" charset="0"/>
                        </a:rPr>
                        <a:t>NASA </a:t>
                      </a:r>
                      <a:r>
                        <a:rPr lang="en-US" sz="1200" err="1">
                          <a:latin typeface="Segoe UI" panose="020B0502040204020203" pitchFamily="34" charset="0"/>
                          <a:cs typeface="Segoe UI" panose="020B0502040204020203" pitchFamily="34" charset="0"/>
                        </a:rPr>
                        <a:t>LaRC</a:t>
                      </a:r>
                      <a:endParaRPr lang="en-US" sz="1200">
                        <a:latin typeface="Segoe UI" panose="020B0502040204020203" pitchFamily="34" charset="0"/>
                        <a:cs typeface="Segoe UI" panose="020B0502040204020203" pitchFamily="34" charset="0"/>
                      </a:endParaRPr>
                    </a:p>
                  </a:txBody>
                  <a:tcPr/>
                </a:tc>
                <a:tc>
                  <a:txBody>
                    <a:bodyPr/>
                    <a:lstStyle/>
                    <a:p>
                      <a:r>
                        <a:rPr lang="en-US" sz="1200">
                          <a:latin typeface="Segoe UI" panose="020B0502040204020203" pitchFamily="34" charset="0"/>
                          <a:cs typeface="Segoe UI" panose="020B0502040204020203" pitchFamily="34" charset="0"/>
                        </a:rPr>
                        <a:t>23</a:t>
                      </a:r>
                    </a:p>
                  </a:txBody>
                  <a:tcPr/>
                </a:tc>
                <a:extLst>
                  <a:ext uri="{0D108BD9-81ED-4DB2-BD59-A6C34878D82A}">
                    <a16:rowId xmlns:a16="http://schemas.microsoft.com/office/drawing/2014/main" val="2620085240"/>
                  </a:ext>
                </a:extLst>
              </a:tr>
              <a:tr h="332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Segoe UI" panose="020B0502040204020203" pitchFamily="34" charset="0"/>
                          <a:cs typeface="Segoe UI" panose="020B0502040204020203" pitchFamily="34" charset="0"/>
                        </a:rPr>
                        <a:t>LaRC</a:t>
                      </a:r>
                      <a:r>
                        <a:rPr lang="en-US" sz="1200" baseline="30000" err="1">
                          <a:latin typeface="Segoe UI" panose="020B0502040204020203" pitchFamily="34" charset="0"/>
                          <a:cs typeface="Segoe UI" panose="020B0502040204020203" pitchFamily="34" charset="0"/>
                        </a:rPr>
                        <a:t>TM</a:t>
                      </a:r>
                      <a:r>
                        <a:rPr lang="en-US" sz="1200" baseline="30000">
                          <a:latin typeface="Segoe UI" panose="020B0502040204020203" pitchFamily="34" charset="0"/>
                          <a:cs typeface="Segoe UI" panose="020B0502040204020203" pitchFamily="34" charset="0"/>
                        </a:rPr>
                        <a:t> </a:t>
                      </a:r>
                      <a:r>
                        <a:rPr lang="en-US" sz="1200" baseline="0">
                          <a:latin typeface="Segoe UI" panose="020B0502040204020203" pitchFamily="34" charset="0"/>
                          <a:cs typeface="Segoe UI" panose="020B0502040204020203" pitchFamily="34" charset="0"/>
                        </a:rPr>
                        <a:t>PETI-5</a:t>
                      </a:r>
                      <a:endParaRPr lang="en-US" sz="1200">
                        <a:latin typeface="Segoe UI" panose="020B0502040204020203" pitchFamily="34" charset="0"/>
                        <a:cs typeface="Segoe UI" panose="020B0502040204020203" pitchFamily="34" charset="0"/>
                      </a:endParaRPr>
                    </a:p>
                  </a:txBody>
                  <a:tcPr/>
                </a:tc>
                <a:tc>
                  <a:txBody>
                    <a:bodyPr/>
                    <a:lstStyle/>
                    <a:p>
                      <a:r>
                        <a:rPr lang="en-US" sz="1200">
                          <a:latin typeface="Segoe UI" panose="020B0502040204020203" pitchFamily="34" charset="0"/>
                          <a:cs typeface="Segoe UI" panose="020B0502040204020203" pitchFamily="34" charset="0"/>
                        </a:rPr>
                        <a:t>Thermoset polyimide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Segoe UI" panose="020B0502040204020203" pitchFamily="34" charset="0"/>
                          <a:cs typeface="Segoe UI" panose="020B0502040204020203" pitchFamily="34" charset="0"/>
                        </a:rPr>
                        <a:t>Imitec</a:t>
                      </a:r>
                      <a:r>
                        <a:rPr lang="en-US" sz="1200">
                          <a:latin typeface="Segoe UI" panose="020B0502040204020203" pitchFamily="34" charset="0"/>
                          <a:cs typeface="Segoe UI" panose="020B0502040204020203" pitchFamily="34" charset="0"/>
                        </a:rPr>
                        <a:t>, NASA </a:t>
                      </a:r>
                      <a:r>
                        <a:rPr lang="en-US" sz="1200" err="1">
                          <a:latin typeface="Segoe UI" panose="020B0502040204020203" pitchFamily="34" charset="0"/>
                          <a:cs typeface="Segoe UI" panose="020B0502040204020203" pitchFamily="34" charset="0"/>
                        </a:rPr>
                        <a:t>LaRC</a:t>
                      </a:r>
                      <a:endParaRPr lang="en-US" sz="1200">
                        <a:latin typeface="Segoe UI" panose="020B0502040204020203" pitchFamily="34" charset="0"/>
                        <a:cs typeface="Segoe UI" panose="020B0502040204020203" pitchFamily="34" charset="0"/>
                      </a:endParaRPr>
                    </a:p>
                  </a:txBody>
                  <a:tcPr/>
                </a:tc>
                <a:tc>
                  <a:txBody>
                    <a:bodyPr/>
                    <a:lstStyle/>
                    <a:p>
                      <a:r>
                        <a:rPr lang="en-US" sz="1200">
                          <a:latin typeface="Segoe UI" panose="020B0502040204020203" pitchFamily="34" charset="0"/>
                          <a:cs typeface="Segoe UI" panose="020B0502040204020203" pitchFamily="34" charset="0"/>
                        </a:rPr>
                        <a:t>22</a:t>
                      </a:r>
                    </a:p>
                  </a:txBody>
                  <a:tcPr/>
                </a:tc>
                <a:extLst>
                  <a:ext uri="{0D108BD9-81ED-4DB2-BD59-A6C34878D82A}">
                    <a16:rowId xmlns:a16="http://schemas.microsoft.com/office/drawing/2014/main" val="1136597102"/>
                  </a:ext>
                </a:extLst>
              </a:tr>
              <a:tr h="332454">
                <a:tc>
                  <a:txBody>
                    <a:bodyPr/>
                    <a:lstStyle/>
                    <a:p>
                      <a:r>
                        <a:rPr lang="en-US" sz="1200" err="1">
                          <a:latin typeface="Segoe UI" panose="020B0502040204020203" pitchFamily="34" charset="0"/>
                          <a:cs typeface="Segoe UI" panose="020B0502040204020203" pitchFamily="34" charset="0"/>
                        </a:rPr>
                        <a:t>Compimide</a:t>
                      </a:r>
                      <a:r>
                        <a:rPr lang="en-US" sz="1200">
                          <a:latin typeface="Segoe UI" panose="020B0502040204020203" pitchFamily="34" charset="0"/>
                          <a:cs typeface="Segoe UI" panose="020B0502040204020203" pitchFamily="34" charset="0"/>
                        </a:rPr>
                        <a:t> 353RTM</a:t>
                      </a:r>
                    </a:p>
                  </a:txBody>
                  <a:tcPr/>
                </a:tc>
                <a:tc>
                  <a:txBody>
                    <a:bodyPr/>
                    <a:lstStyle/>
                    <a:p>
                      <a:r>
                        <a:rPr lang="en-US" sz="1200">
                          <a:latin typeface="Segoe UI" panose="020B0502040204020203" pitchFamily="34" charset="0"/>
                          <a:cs typeface="Segoe UI" panose="020B0502040204020203" pitchFamily="34" charset="0"/>
                        </a:rPr>
                        <a:t>Bismaleimide (BMI)</a:t>
                      </a:r>
                    </a:p>
                  </a:txBody>
                  <a:tcPr/>
                </a:tc>
                <a:tc>
                  <a:txBody>
                    <a:bodyPr/>
                    <a:lstStyle/>
                    <a:p>
                      <a:r>
                        <a:rPr lang="en-US" sz="1200" err="1">
                          <a:latin typeface="Segoe UI" panose="020B0502040204020203" pitchFamily="34" charset="0"/>
                          <a:cs typeface="Segoe UI" panose="020B0502040204020203" pitchFamily="34" charset="0"/>
                        </a:rPr>
                        <a:t>Evonic</a:t>
                      </a:r>
                      <a:r>
                        <a:rPr lang="en-US" sz="1200">
                          <a:latin typeface="Segoe UI" panose="020B0502040204020203" pitchFamily="34" charset="0"/>
                          <a:cs typeface="Segoe UI" panose="020B0502040204020203" pitchFamily="34" charset="0"/>
                        </a:rPr>
                        <a:t> </a:t>
                      </a:r>
                    </a:p>
                  </a:txBody>
                  <a:tcPr/>
                </a:tc>
                <a:tc>
                  <a:txBody>
                    <a:bodyPr/>
                    <a:lstStyle/>
                    <a:p>
                      <a:r>
                        <a:rPr lang="en-US" sz="1200">
                          <a:latin typeface="Segoe UI" panose="020B0502040204020203" pitchFamily="34" charset="0"/>
                          <a:cs typeface="Segoe UI" panose="020B0502040204020203" pitchFamily="34" charset="0"/>
                        </a:rPr>
                        <a:t>27</a:t>
                      </a:r>
                    </a:p>
                  </a:txBody>
                  <a:tcPr/>
                </a:tc>
                <a:extLst>
                  <a:ext uri="{0D108BD9-81ED-4DB2-BD59-A6C34878D82A}">
                    <a16:rowId xmlns:a16="http://schemas.microsoft.com/office/drawing/2014/main" val="2021470596"/>
                  </a:ext>
                </a:extLst>
              </a:tr>
              <a:tr h="332454">
                <a:tc>
                  <a:txBody>
                    <a:bodyPr/>
                    <a:lstStyle/>
                    <a:p>
                      <a:r>
                        <a:rPr lang="en-US" sz="1200" err="1">
                          <a:latin typeface="Segoe UI" panose="020B0502040204020203" pitchFamily="34" charset="0"/>
                          <a:cs typeface="Segoe UI" panose="020B0502040204020203" pitchFamily="34" charset="0"/>
                        </a:rPr>
                        <a:t>Cycom</a:t>
                      </a:r>
                      <a:r>
                        <a:rPr lang="en-US" sz="1200">
                          <a:latin typeface="Segoe UI" panose="020B0502040204020203" pitchFamily="34" charset="0"/>
                          <a:cs typeface="Segoe UI" panose="020B0502040204020203" pitchFamily="34" charset="0"/>
                        </a:rPr>
                        <a:t> 5250-4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panose="020B0502040204020203" pitchFamily="34" charset="0"/>
                          <a:cs typeface="Segoe UI" panose="020B0502040204020203" pitchFamily="34" charset="0"/>
                        </a:rPr>
                        <a:t>Bismaleimide (BMI)</a:t>
                      </a:r>
                    </a:p>
                  </a:txBody>
                  <a:tcPr/>
                </a:tc>
                <a:tc>
                  <a:txBody>
                    <a:bodyPr/>
                    <a:lstStyle/>
                    <a:p>
                      <a:r>
                        <a:rPr lang="en-US" sz="1200">
                          <a:latin typeface="Segoe UI" panose="020B0502040204020203" pitchFamily="34" charset="0"/>
                          <a:cs typeface="Segoe UI" panose="020B0502040204020203" pitchFamily="34" charset="0"/>
                        </a:rPr>
                        <a:t>Cytec </a:t>
                      </a:r>
                    </a:p>
                  </a:txBody>
                  <a:tcPr/>
                </a:tc>
                <a:tc>
                  <a:txBody>
                    <a:bodyPr/>
                    <a:lstStyle/>
                    <a:p>
                      <a:r>
                        <a:rPr lang="en-US" sz="1200">
                          <a:latin typeface="Segoe UI" panose="020B0502040204020203" pitchFamily="34" charset="0"/>
                          <a:cs typeface="Segoe UI" panose="020B0502040204020203" pitchFamily="34" charset="0"/>
                        </a:rPr>
                        <a:t>20</a:t>
                      </a:r>
                    </a:p>
                  </a:txBody>
                  <a:tcPr/>
                </a:tc>
                <a:extLst>
                  <a:ext uri="{0D108BD9-81ED-4DB2-BD59-A6C34878D82A}">
                    <a16:rowId xmlns:a16="http://schemas.microsoft.com/office/drawing/2014/main" val="1023212411"/>
                  </a:ext>
                </a:extLst>
              </a:tr>
              <a:tr h="332454">
                <a:tc gridSpan="4">
                  <a:txBody>
                    <a:bodyPr/>
                    <a:lstStyle/>
                    <a:p>
                      <a:r>
                        <a:rPr lang="en-US" sz="1400">
                          <a:latin typeface="Segoe UI" panose="020B0502040204020203" pitchFamily="34" charset="0"/>
                          <a:cs typeface="Segoe UI" panose="020B0502040204020203" pitchFamily="34" charset="0"/>
                        </a:rPr>
                        <a:t>Table 1. Percent relaxation of modulus candidate polymers for deployable structures</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8828525"/>
                  </a:ext>
                </a:extLst>
              </a:tr>
            </a:tbl>
          </a:graphicData>
        </a:graphic>
      </p:graphicFrame>
    </p:spTree>
    <p:extLst>
      <p:ext uri="{BB962C8B-B14F-4D97-AF65-F5344CB8AC3E}">
        <p14:creationId xmlns:p14="http://schemas.microsoft.com/office/powerpoint/2010/main" val="190230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FC174C-D6B4-43F0-8F2A-54529E3660C5}"/>
              </a:ext>
            </a:extLst>
          </p:cNvPr>
          <p:cNvSpPr>
            <a:spLocks noGrp="1"/>
          </p:cNvSpPr>
          <p:nvPr>
            <p:ph type="sldNum" sz="quarter" idx="12"/>
          </p:nvPr>
        </p:nvSpPr>
        <p:spPr/>
        <p:txBody>
          <a:bodyPr/>
          <a:lstStyle/>
          <a:p>
            <a:fld id="{9BECF87D-EBC4-4861-B7B1-EDA743FDB261}" type="slidenum">
              <a:rPr lang="en-US" smtClean="0"/>
              <a:pPr/>
              <a:t>23</a:t>
            </a:fld>
            <a:endParaRPr lang="en-US"/>
          </a:p>
        </p:txBody>
      </p:sp>
      <p:sp>
        <p:nvSpPr>
          <p:cNvPr id="4" name="Text Placeholder 3">
            <a:extLst>
              <a:ext uri="{FF2B5EF4-FFF2-40B4-BE49-F238E27FC236}">
                <a16:creationId xmlns:a16="http://schemas.microsoft.com/office/drawing/2014/main" id="{C8B30E54-B3C3-4D59-8C43-8C612C469769}"/>
              </a:ext>
            </a:extLst>
          </p:cNvPr>
          <p:cNvSpPr>
            <a:spLocks noGrp="1"/>
          </p:cNvSpPr>
          <p:nvPr>
            <p:ph type="body" sz="quarter" idx="14"/>
          </p:nvPr>
        </p:nvSpPr>
        <p:spPr>
          <a:xfrm>
            <a:off x="44000" y="154488"/>
            <a:ext cx="11260419" cy="733425"/>
          </a:xfrm>
        </p:spPr>
        <p:txBody>
          <a:bodyPr>
            <a:normAutofit fontScale="92500"/>
          </a:bodyPr>
          <a:lstStyle/>
          <a:p>
            <a:r>
              <a:rPr lang="en-US"/>
              <a:t>Comparison of Physical Properties of PEEK to Thermoset Resins </a:t>
            </a:r>
          </a:p>
        </p:txBody>
      </p:sp>
      <p:graphicFrame>
        <p:nvGraphicFramePr>
          <p:cNvPr id="5" name="Table 5">
            <a:extLst>
              <a:ext uri="{FF2B5EF4-FFF2-40B4-BE49-F238E27FC236}">
                <a16:creationId xmlns:a16="http://schemas.microsoft.com/office/drawing/2014/main" id="{3F803DF0-CB1A-407E-B47E-7C166FCD228A}"/>
              </a:ext>
            </a:extLst>
          </p:cNvPr>
          <p:cNvGraphicFramePr>
            <a:graphicFrameLocks noGrp="1"/>
          </p:cNvGraphicFramePr>
          <p:nvPr>
            <p:extLst>
              <p:ext uri="{D42A27DB-BD31-4B8C-83A1-F6EECF244321}">
                <p14:modId xmlns:p14="http://schemas.microsoft.com/office/powerpoint/2010/main" val="3357353462"/>
              </p:ext>
            </p:extLst>
          </p:nvPr>
        </p:nvGraphicFramePr>
        <p:xfrm>
          <a:off x="723900" y="1449415"/>
          <a:ext cx="10256220" cy="4387269"/>
        </p:xfrm>
        <a:graphic>
          <a:graphicData uri="http://schemas.openxmlformats.org/drawingml/2006/table">
            <a:tbl>
              <a:tblPr firstRow="1" bandRow="1">
                <a:tableStyleId>{073A0DAA-6AF3-43AB-8588-CEC1D06C72B9}</a:tableStyleId>
              </a:tblPr>
              <a:tblGrid>
                <a:gridCol w="2564055">
                  <a:extLst>
                    <a:ext uri="{9D8B030D-6E8A-4147-A177-3AD203B41FA5}">
                      <a16:colId xmlns:a16="http://schemas.microsoft.com/office/drawing/2014/main" val="2781981307"/>
                    </a:ext>
                  </a:extLst>
                </a:gridCol>
                <a:gridCol w="2564055">
                  <a:extLst>
                    <a:ext uri="{9D8B030D-6E8A-4147-A177-3AD203B41FA5}">
                      <a16:colId xmlns:a16="http://schemas.microsoft.com/office/drawing/2014/main" val="2735025267"/>
                    </a:ext>
                  </a:extLst>
                </a:gridCol>
                <a:gridCol w="2564055">
                  <a:extLst>
                    <a:ext uri="{9D8B030D-6E8A-4147-A177-3AD203B41FA5}">
                      <a16:colId xmlns:a16="http://schemas.microsoft.com/office/drawing/2014/main" val="1420739040"/>
                    </a:ext>
                  </a:extLst>
                </a:gridCol>
                <a:gridCol w="2564055">
                  <a:extLst>
                    <a:ext uri="{9D8B030D-6E8A-4147-A177-3AD203B41FA5}">
                      <a16:colId xmlns:a16="http://schemas.microsoft.com/office/drawing/2014/main" val="1588870313"/>
                    </a:ext>
                  </a:extLst>
                </a:gridCol>
              </a:tblGrid>
              <a:tr h="773269">
                <a:tc>
                  <a:txBody>
                    <a:bodyPr/>
                    <a:lstStyle/>
                    <a:p>
                      <a:endParaRPr lang="en-US"/>
                    </a:p>
                  </a:txBody>
                  <a:tcPr/>
                </a:tc>
                <a:tc>
                  <a:txBody>
                    <a:bodyPr/>
                    <a:lstStyle/>
                    <a:p>
                      <a:r>
                        <a:rPr lang="en-US"/>
                        <a:t> PEEK – VICTREX 450G [11]</a:t>
                      </a:r>
                    </a:p>
                  </a:txBody>
                  <a:tcPr/>
                </a:tc>
                <a:tc>
                  <a:txBody>
                    <a:bodyPr/>
                    <a:lstStyle/>
                    <a:p>
                      <a:r>
                        <a:rPr lang="en-US" err="1"/>
                        <a:t>HexPly</a:t>
                      </a:r>
                      <a:r>
                        <a:rPr lang="en-US"/>
                        <a:t> 8552 (Thermoset) [12]</a:t>
                      </a:r>
                    </a:p>
                  </a:txBody>
                  <a:tcPr/>
                </a:tc>
                <a:tc>
                  <a:txBody>
                    <a:bodyPr/>
                    <a:lstStyle/>
                    <a:p>
                      <a:r>
                        <a:rPr lang="en-US"/>
                        <a:t>PTM-F7 (Thermoset) [10]</a:t>
                      </a:r>
                    </a:p>
                  </a:txBody>
                  <a:tcPr/>
                </a:tc>
                <a:extLst>
                  <a:ext uri="{0D108BD9-81ED-4DB2-BD59-A6C34878D82A}">
                    <a16:rowId xmlns:a16="http://schemas.microsoft.com/office/drawing/2014/main" val="1996489973"/>
                  </a:ext>
                </a:extLst>
              </a:tr>
              <a:tr h="514880">
                <a:tc>
                  <a:txBody>
                    <a:bodyPr/>
                    <a:lstStyle/>
                    <a:p>
                      <a:r>
                        <a:rPr lang="en-US" dirty="0"/>
                        <a:t>Glass Transition Temperature (°C)</a:t>
                      </a:r>
                    </a:p>
                  </a:txBody>
                  <a:tcPr/>
                </a:tc>
                <a:tc>
                  <a:txBody>
                    <a:bodyPr/>
                    <a:lstStyle/>
                    <a:p>
                      <a:pPr algn="ctr"/>
                      <a:r>
                        <a:rPr lang="en-US"/>
                        <a:t>143</a:t>
                      </a:r>
                    </a:p>
                  </a:txBody>
                  <a:tcPr/>
                </a:tc>
                <a:tc>
                  <a:txBody>
                    <a:bodyPr/>
                    <a:lstStyle/>
                    <a:p>
                      <a:pPr algn="ctr"/>
                      <a:r>
                        <a:rPr lang="en-US"/>
                        <a:t>200</a:t>
                      </a:r>
                    </a:p>
                  </a:txBody>
                  <a:tcPr/>
                </a:tc>
                <a:tc>
                  <a:txBody>
                    <a:bodyPr/>
                    <a:lstStyle/>
                    <a:p>
                      <a:pPr algn="ctr"/>
                      <a:r>
                        <a:rPr lang="en-US"/>
                        <a:t>227</a:t>
                      </a:r>
                    </a:p>
                  </a:txBody>
                  <a:tcPr/>
                </a:tc>
                <a:extLst>
                  <a:ext uri="{0D108BD9-81ED-4DB2-BD59-A6C34878D82A}">
                    <a16:rowId xmlns:a16="http://schemas.microsoft.com/office/drawing/2014/main" val="2531898626"/>
                  </a:ext>
                </a:extLst>
              </a:tr>
              <a:tr h="514880">
                <a:tc>
                  <a:txBody>
                    <a:bodyPr/>
                    <a:lstStyle/>
                    <a:p>
                      <a:r>
                        <a:rPr lang="en-US" dirty="0"/>
                        <a:t>Modulus (</a:t>
                      </a:r>
                      <a:r>
                        <a:rPr lang="en-US" dirty="0" err="1"/>
                        <a:t>GPa</a:t>
                      </a:r>
                      <a:r>
                        <a:rPr lang="en-US" dirty="0"/>
                        <a:t>)</a:t>
                      </a:r>
                    </a:p>
                  </a:txBody>
                  <a:tcPr/>
                </a:tc>
                <a:tc>
                  <a:txBody>
                    <a:bodyPr/>
                    <a:lstStyle/>
                    <a:p>
                      <a:pPr algn="ctr"/>
                      <a:r>
                        <a:rPr lang="en-US"/>
                        <a:t>4.0</a:t>
                      </a:r>
                    </a:p>
                  </a:txBody>
                  <a:tcPr/>
                </a:tc>
                <a:tc>
                  <a:txBody>
                    <a:bodyPr/>
                    <a:lstStyle/>
                    <a:p>
                      <a:pPr algn="ctr"/>
                      <a:r>
                        <a:rPr lang="en-US"/>
                        <a:t>4.6</a:t>
                      </a:r>
                    </a:p>
                  </a:txBody>
                  <a:tcPr/>
                </a:tc>
                <a:tc>
                  <a:txBody>
                    <a:bodyPr/>
                    <a:lstStyle/>
                    <a:p>
                      <a:pPr algn="ctr"/>
                      <a:r>
                        <a:rPr lang="en-US"/>
                        <a:t>3.0</a:t>
                      </a:r>
                    </a:p>
                  </a:txBody>
                  <a:tcPr/>
                </a:tc>
                <a:extLst>
                  <a:ext uri="{0D108BD9-81ED-4DB2-BD59-A6C34878D82A}">
                    <a16:rowId xmlns:a16="http://schemas.microsoft.com/office/drawing/2014/main" val="3346326843"/>
                  </a:ext>
                </a:extLst>
              </a:tr>
              <a:tr h="514880">
                <a:tc>
                  <a:txBody>
                    <a:bodyPr/>
                    <a:lstStyle/>
                    <a:p>
                      <a:r>
                        <a:rPr lang="en-US" dirty="0"/>
                        <a:t>Tensile Elongation (%)</a:t>
                      </a:r>
                    </a:p>
                  </a:txBody>
                  <a:tcPr/>
                </a:tc>
                <a:tc>
                  <a:txBody>
                    <a:bodyPr/>
                    <a:lstStyle/>
                    <a:p>
                      <a:pPr algn="ctr"/>
                      <a:r>
                        <a:rPr lang="en-US"/>
                        <a:t>45</a:t>
                      </a:r>
                    </a:p>
                  </a:txBody>
                  <a:tcPr/>
                </a:tc>
                <a:tc>
                  <a:txBody>
                    <a:bodyPr/>
                    <a:lstStyle/>
                    <a:p>
                      <a:pPr algn="ctr"/>
                      <a:r>
                        <a:rPr lang="en-US"/>
                        <a:t>1.7</a:t>
                      </a:r>
                    </a:p>
                  </a:txBody>
                  <a:tcPr/>
                </a:tc>
                <a:tc>
                  <a:txBody>
                    <a:bodyPr/>
                    <a:lstStyle/>
                    <a:p>
                      <a:pPr algn="ctr"/>
                      <a:r>
                        <a:rPr lang="en-US"/>
                        <a:t>4.14</a:t>
                      </a:r>
                    </a:p>
                  </a:txBody>
                  <a:tcPr/>
                </a:tc>
                <a:extLst>
                  <a:ext uri="{0D108BD9-81ED-4DB2-BD59-A6C34878D82A}">
                    <a16:rowId xmlns:a16="http://schemas.microsoft.com/office/drawing/2014/main" val="4002074041"/>
                  </a:ext>
                </a:extLst>
              </a:tr>
              <a:tr h="514880">
                <a:tc>
                  <a:txBody>
                    <a:bodyPr/>
                    <a:lstStyle/>
                    <a:p>
                      <a:r>
                        <a:rPr lang="en-US"/>
                        <a:t>Tensile Strength  (MPa) </a:t>
                      </a:r>
                    </a:p>
                  </a:txBody>
                  <a:tcPr/>
                </a:tc>
                <a:tc>
                  <a:txBody>
                    <a:bodyPr/>
                    <a:lstStyle/>
                    <a:p>
                      <a:pPr algn="ctr"/>
                      <a:r>
                        <a:rPr lang="en-US"/>
                        <a:t>98</a:t>
                      </a:r>
                    </a:p>
                  </a:txBody>
                  <a:tcPr/>
                </a:tc>
                <a:tc>
                  <a:txBody>
                    <a:bodyPr/>
                    <a:lstStyle/>
                    <a:p>
                      <a:pPr algn="ctr"/>
                      <a:r>
                        <a:rPr lang="en-US"/>
                        <a:t>51</a:t>
                      </a:r>
                    </a:p>
                  </a:txBody>
                  <a:tcPr/>
                </a:tc>
                <a:tc>
                  <a:txBody>
                    <a:bodyPr/>
                    <a:lstStyle/>
                    <a:p>
                      <a:pPr algn="ctr"/>
                      <a:r>
                        <a:rPr lang="en-US"/>
                        <a:t>71</a:t>
                      </a:r>
                    </a:p>
                  </a:txBody>
                  <a:tcPr/>
                </a:tc>
                <a:extLst>
                  <a:ext uri="{0D108BD9-81ED-4DB2-BD59-A6C34878D82A}">
                    <a16:rowId xmlns:a16="http://schemas.microsoft.com/office/drawing/2014/main" val="3438564643"/>
                  </a:ext>
                </a:extLst>
              </a:tr>
              <a:tr h="888698">
                <a:tc>
                  <a:txBody>
                    <a:bodyPr/>
                    <a:lstStyle/>
                    <a:p>
                      <a:r>
                        <a:rPr lang="en-US"/>
                        <a:t>Curing / Processing Condition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350°C</a:t>
                      </a:r>
                    </a:p>
                  </a:txBody>
                  <a:tcPr/>
                </a:tc>
                <a:tc>
                  <a:txBody>
                    <a:bodyPr/>
                    <a:lstStyle/>
                    <a:p>
                      <a:pPr algn="ctr"/>
                      <a:r>
                        <a:rPr lang="en-US"/>
                        <a:t>4 hours  </a:t>
                      </a:r>
                    </a:p>
                    <a:p>
                      <a:pPr algn="ctr"/>
                      <a:r>
                        <a:rPr lang="en-US"/>
                        <a:t>180°C</a:t>
                      </a:r>
                    </a:p>
                  </a:txBody>
                  <a:tcPr/>
                </a:tc>
                <a:tc>
                  <a:txBody>
                    <a:bodyPr/>
                    <a:lstStyle/>
                    <a:p>
                      <a:pPr algn="ctr"/>
                      <a:r>
                        <a:rPr lang="en-US"/>
                        <a:t>4 hours thermo cycle + 2 hours additional cure 177°C</a:t>
                      </a:r>
                    </a:p>
                  </a:txBody>
                  <a:tcPr/>
                </a:tc>
                <a:extLst>
                  <a:ext uri="{0D108BD9-81ED-4DB2-BD59-A6C34878D82A}">
                    <a16:rowId xmlns:a16="http://schemas.microsoft.com/office/drawing/2014/main" val="1664280860"/>
                  </a:ext>
                </a:extLst>
              </a:tr>
              <a:tr h="514880">
                <a:tc>
                  <a:txBody>
                    <a:bodyPr/>
                    <a:lstStyle/>
                    <a:p>
                      <a:r>
                        <a:rPr lang="en-US" dirty="0"/>
                        <a:t>Melting Point (°C)</a:t>
                      </a:r>
                    </a:p>
                  </a:txBody>
                  <a:tcPr/>
                </a:tc>
                <a:tc>
                  <a:txBody>
                    <a:bodyPr/>
                    <a:lstStyle/>
                    <a:p>
                      <a:pPr algn="ctr"/>
                      <a:r>
                        <a:rPr lang="en-US"/>
                        <a:t>343</a:t>
                      </a:r>
                    </a:p>
                  </a:txBody>
                  <a:tcPr/>
                </a:tc>
                <a:tc>
                  <a:txBody>
                    <a:bodyPr/>
                    <a:lstStyle/>
                    <a:p>
                      <a:pPr algn="ctr"/>
                      <a:r>
                        <a:rPr lang="en-US"/>
                        <a:t>N/A</a:t>
                      </a:r>
                    </a:p>
                  </a:txBody>
                  <a:tcPr/>
                </a:tc>
                <a:tc>
                  <a:txBody>
                    <a:bodyPr/>
                    <a:lstStyle/>
                    <a:p>
                      <a:pPr algn="ctr"/>
                      <a:r>
                        <a:rPr lang="en-US" dirty="0"/>
                        <a:t>N/A</a:t>
                      </a:r>
                    </a:p>
                  </a:txBody>
                  <a:tcPr/>
                </a:tc>
                <a:extLst>
                  <a:ext uri="{0D108BD9-81ED-4DB2-BD59-A6C34878D82A}">
                    <a16:rowId xmlns:a16="http://schemas.microsoft.com/office/drawing/2014/main" val="3292655062"/>
                  </a:ext>
                </a:extLst>
              </a:tr>
            </a:tbl>
          </a:graphicData>
        </a:graphic>
      </p:graphicFrame>
    </p:spTree>
    <p:extLst>
      <p:ext uri="{BB962C8B-B14F-4D97-AF65-F5344CB8AC3E}">
        <p14:creationId xmlns:p14="http://schemas.microsoft.com/office/powerpoint/2010/main" val="331087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C470A-96E5-46D0-9971-2FDEFDEEC9B1}"/>
              </a:ext>
            </a:extLst>
          </p:cNvPr>
          <p:cNvSpPr>
            <a:spLocks noGrp="1"/>
          </p:cNvSpPr>
          <p:nvPr>
            <p:ph type="sldNum" sz="quarter" idx="12"/>
          </p:nvPr>
        </p:nvSpPr>
        <p:spPr/>
        <p:txBody>
          <a:bodyPr/>
          <a:lstStyle/>
          <a:p>
            <a:fld id="{9BECF87D-EBC4-4861-B7B1-EDA743FDB261}" type="slidenum">
              <a:rPr lang="en-US" smtClean="0"/>
              <a:pPr/>
              <a:t>3</a:t>
            </a:fld>
            <a:endParaRPr lang="en-US"/>
          </a:p>
        </p:txBody>
      </p:sp>
      <p:sp>
        <p:nvSpPr>
          <p:cNvPr id="3" name="Text Placeholder 2">
            <a:extLst>
              <a:ext uri="{FF2B5EF4-FFF2-40B4-BE49-F238E27FC236}">
                <a16:creationId xmlns:a16="http://schemas.microsoft.com/office/drawing/2014/main" id="{6291ED06-DCC7-4722-83D5-1F40921C75C1}"/>
              </a:ext>
            </a:extLst>
          </p:cNvPr>
          <p:cNvSpPr>
            <a:spLocks noGrp="1"/>
          </p:cNvSpPr>
          <p:nvPr>
            <p:ph type="body" sz="quarter" idx="13"/>
          </p:nvPr>
        </p:nvSpPr>
        <p:spPr>
          <a:xfrm>
            <a:off x="233081" y="1074683"/>
            <a:ext cx="11362019" cy="2219185"/>
          </a:xfrm>
        </p:spPr>
        <p:txBody>
          <a:bodyPr vert="horz" lIns="91440" tIns="45720" rIns="91440" bIns="45720" rtlCol="0" anchor="t">
            <a:normAutofit/>
          </a:bodyPr>
          <a:lstStyle/>
          <a:p>
            <a:r>
              <a:rPr lang="en-US" dirty="0">
                <a:latin typeface="Segoe UI"/>
                <a:cs typeface="Segoe UI"/>
              </a:rPr>
              <a:t>Thin-shelled rollable composite booms are of particular interest in space applications due to their low storage volume, low coefficients of thermal expansion and high-stiffness [1,2].</a:t>
            </a:r>
          </a:p>
          <a:p>
            <a:r>
              <a:rPr lang="en-US" dirty="0">
                <a:latin typeface="Segoe UI"/>
                <a:cs typeface="Segoe UI"/>
              </a:rPr>
              <a:t>Such booms have applications in solar panels, antennas, telescopes, and solar sails [1].</a:t>
            </a:r>
            <a:endParaRPr lang="en-US" dirty="0"/>
          </a:p>
        </p:txBody>
      </p:sp>
      <p:sp>
        <p:nvSpPr>
          <p:cNvPr id="4" name="Text Placeholder 3">
            <a:extLst>
              <a:ext uri="{FF2B5EF4-FFF2-40B4-BE49-F238E27FC236}">
                <a16:creationId xmlns:a16="http://schemas.microsoft.com/office/drawing/2014/main" id="{C2370AE6-7205-4224-926E-A8247851AC49}"/>
              </a:ext>
            </a:extLst>
          </p:cNvPr>
          <p:cNvSpPr>
            <a:spLocks noGrp="1"/>
          </p:cNvSpPr>
          <p:nvPr>
            <p:ph type="body" sz="quarter" idx="14"/>
          </p:nvPr>
        </p:nvSpPr>
        <p:spPr/>
        <p:txBody>
          <a:bodyPr/>
          <a:lstStyle/>
          <a:p>
            <a:r>
              <a:rPr lang="en-US"/>
              <a:t>Background</a:t>
            </a:r>
          </a:p>
        </p:txBody>
      </p:sp>
      <p:sp>
        <p:nvSpPr>
          <p:cNvPr id="5" name="Text Placeholder 2">
            <a:extLst>
              <a:ext uri="{FF2B5EF4-FFF2-40B4-BE49-F238E27FC236}">
                <a16:creationId xmlns:a16="http://schemas.microsoft.com/office/drawing/2014/main" id="{6291ED06-DCC7-4722-83D5-1F40921C75C1}"/>
              </a:ext>
            </a:extLst>
          </p:cNvPr>
          <p:cNvSpPr txBox="1">
            <a:spLocks/>
          </p:cNvSpPr>
          <p:nvPr/>
        </p:nvSpPr>
        <p:spPr>
          <a:xfrm>
            <a:off x="233081" y="3293868"/>
            <a:ext cx="5685119" cy="285668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a:cs typeface="Segoe UI"/>
              </a:rPr>
              <a:t>Although rollable composite booms have seen some flight testing, most notably the ROSA (Roll Out Solar Array) in 2017, many engineering and design challenges still need to be overcome before implementation is possible [3].</a:t>
            </a:r>
          </a:p>
        </p:txBody>
      </p:sp>
      <p:pic>
        <p:nvPicPr>
          <p:cNvPr id="6" name="Picture 2" descr="https://www.nasa.gov/sites/default/files/thumbnails/image/party-horn-135g683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954" r="29533" b="-1"/>
          <a:stretch/>
        </p:blipFill>
        <p:spPr bwMode="auto">
          <a:xfrm>
            <a:off x="5812385" y="3098800"/>
            <a:ext cx="5888531" cy="26167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72611" y="4028331"/>
            <a:ext cx="891206" cy="461665"/>
          </a:xfrm>
          <a:prstGeom prst="rect">
            <a:avLst/>
          </a:prstGeom>
          <a:noFill/>
        </p:spPr>
        <p:txBody>
          <a:bodyPr wrap="none" rtlCol="0">
            <a:spAutoFit/>
          </a:bodyPr>
          <a:lstStyle/>
          <a:p>
            <a:r>
              <a:rPr lang="en-US" sz="2400" b="1"/>
              <a:t>ROSA</a:t>
            </a:r>
          </a:p>
        </p:txBody>
      </p:sp>
      <p:sp>
        <p:nvSpPr>
          <p:cNvPr id="8" name="TextBox 7"/>
          <p:cNvSpPr txBox="1"/>
          <p:nvPr/>
        </p:nvSpPr>
        <p:spPr>
          <a:xfrm>
            <a:off x="5761796" y="5807115"/>
            <a:ext cx="5990131" cy="830997"/>
          </a:xfrm>
          <a:prstGeom prst="rect">
            <a:avLst/>
          </a:prstGeom>
          <a:noFill/>
        </p:spPr>
        <p:txBody>
          <a:bodyPr wrap="square" lIns="91440" tIns="45720" rIns="91440" bIns="45720" rtlCol="0" anchor="t">
            <a:spAutoFit/>
          </a:bodyPr>
          <a:lstStyle/>
          <a:p>
            <a:r>
              <a:rPr lang="en-US" sz="2400" b="1" dirty="0"/>
              <a:t>Fig. 1. </a:t>
            </a:r>
            <a:r>
              <a:rPr lang="en-US" sz="2400" dirty="0"/>
              <a:t>Roll Out Solar Array (ROSA) in low earth orbit (Image Credit: NASA).</a:t>
            </a:r>
          </a:p>
        </p:txBody>
      </p:sp>
    </p:spTree>
    <p:extLst>
      <p:ext uri="{BB962C8B-B14F-4D97-AF65-F5344CB8AC3E}">
        <p14:creationId xmlns:p14="http://schemas.microsoft.com/office/powerpoint/2010/main" val="218557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F7D0D9-3896-4607-A5EA-359E34045ACF}"/>
              </a:ext>
            </a:extLst>
          </p:cNvPr>
          <p:cNvSpPr>
            <a:spLocks noGrp="1"/>
          </p:cNvSpPr>
          <p:nvPr>
            <p:ph type="sldNum" sz="quarter" idx="12"/>
          </p:nvPr>
        </p:nvSpPr>
        <p:spPr/>
        <p:txBody>
          <a:bodyPr/>
          <a:lstStyle/>
          <a:p>
            <a:fld id="{9BECF87D-EBC4-4861-B7B1-EDA743FDB261}" type="slidenum">
              <a:rPr lang="en-US" smtClean="0"/>
              <a:pPr/>
              <a:t>4</a:t>
            </a:fld>
            <a:endParaRPr lang="en-US"/>
          </a:p>
        </p:txBody>
      </p:sp>
      <p:sp>
        <p:nvSpPr>
          <p:cNvPr id="3" name="Text Placeholder 2">
            <a:extLst>
              <a:ext uri="{FF2B5EF4-FFF2-40B4-BE49-F238E27FC236}">
                <a16:creationId xmlns:a16="http://schemas.microsoft.com/office/drawing/2014/main" id="{EE34410A-9272-4256-B1F6-44A2A2EC9BCF}"/>
              </a:ext>
            </a:extLst>
          </p:cNvPr>
          <p:cNvSpPr>
            <a:spLocks noGrp="1"/>
          </p:cNvSpPr>
          <p:nvPr>
            <p:ph type="body" sz="quarter" idx="13"/>
          </p:nvPr>
        </p:nvSpPr>
        <p:spPr>
          <a:xfrm>
            <a:off x="233082" y="1164504"/>
            <a:ext cx="10981018" cy="2281598"/>
          </a:xfrm>
        </p:spPr>
        <p:txBody>
          <a:bodyPr vert="horz" lIns="91440" tIns="45720" rIns="91440" bIns="45720" rtlCol="0" anchor="t">
            <a:normAutofit/>
          </a:bodyPr>
          <a:lstStyle/>
          <a:p>
            <a:r>
              <a:rPr lang="en-US" dirty="0">
                <a:latin typeface="Segoe UI"/>
                <a:cs typeface="Segoe UI"/>
              </a:rPr>
              <a:t>In order to achieve their incredibly low storage volumes, booms are collapsed and rolled onto spools, where they are stored under strain until deployment. </a:t>
            </a:r>
            <a:endParaRPr lang="en-US"/>
          </a:p>
          <a:p>
            <a:pPr lvl="1"/>
            <a:r>
              <a:rPr lang="en-US" dirty="0">
                <a:latin typeface="Segoe UI"/>
                <a:cs typeface="Segoe UI"/>
              </a:rPr>
              <a:t>This period could last several months.</a:t>
            </a:r>
            <a:endParaRPr lang="en-US" dirty="0"/>
          </a:p>
          <a:p>
            <a:r>
              <a:rPr lang="en-US" dirty="0">
                <a:latin typeface="Segoe UI"/>
                <a:cs typeface="Segoe UI"/>
              </a:rPr>
              <a:t>Successful deployment of the boom depends on the retention of dimensional stability during this period. </a:t>
            </a:r>
            <a:endParaRPr lang="en-US" dirty="0"/>
          </a:p>
          <a:p>
            <a:pPr lvl="1"/>
            <a:endParaRPr lang="en-US"/>
          </a:p>
        </p:txBody>
      </p:sp>
      <p:sp>
        <p:nvSpPr>
          <p:cNvPr id="4" name="Text Placeholder 3">
            <a:extLst>
              <a:ext uri="{FF2B5EF4-FFF2-40B4-BE49-F238E27FC236}">
                <a16:creationId xmlns:a16="http://schemas.microsoft.com/office/drawing/2014/main" id="{565A8F64-B9D5-4CB2-ADC3-8CCD7C23DD4E}"/>
              </a:ext>
            </a:extLst>
          </p:cNvPr>
          <p:cNvSpPr>
            <a:spLocks noGrp="1"/>
          </p:cNvSpPr>
          <p:nvPr>
            <p:ph type="body" sz="quarter" idx="14"/>
          </p:nvPr>
        </p:nvSpPr>
        <p:spPr/>
        <p:txBody>
          <a:bodyPr/>
          <a:lstStyle/>
          <a:p>
            <a:r>
              <a:rPr lang="en-US"/>
              <a:t>Motivation</a:t>
            </a:r>
          </a:p>
        </p:txBody>
      </p:sp>
      <p:sp>
        <p:nvSpPr>
          <p:cNvPr id="6" name="TextBox 5">
            <a:extLst>
              <a:ext uri="{FF2B5EF4-FFF2-40B4-BE49-F238E27FC236}">
                <a16:creationId xmlns:a16="http://schemas.microsoft.com/office/drawing/2014/main" id="{F96F1A1F-35E4-43B5-B6C6-85B40356F3BF}"/>
              </a:ext>
            </a:extLst>
          </p:cNvPr>
          <p:cNvSpPr txBox="1"/>
          <p:nvPr/>
        </p:nvSpPr>
        <p:spPr>
          <a:xfrm>
            <a:off x="7390175" y="5195730"/>
            <a:ext cx="4191133" cy="830997"/>
          </a:xfrm>
          <a:prstGeom prst="rect">
            <a:avLst/>
          </a:prstGeom>
          <a:noFill/>
        </p:spPr>
        <p:txBody>
          <a:bodyPr wrap="square" lIns="91440" tIns="45720" rIns="91440" bIns="45720" rtlCol="0" anchor="t">
            <a:spAutoFit/>
          </a:bodyPr>
          <a:lstStyle/>
          <a:p>
            <a:r>
              <a:rPr lang="en-US" sz="2400" b="1" dirty="0"/>
              <a:t>Fig. 2.  </a:t>
            </a:r>
            <a:r>
              <a:rPr lang="en-US" sz="2400" dirty="0"/>
              <a:t>Dimensional reduction in boom after storage.</a:t>
            </a:r>
          </a:p>
        </p:txBody>
      </p:sp>
      <p:sp>
        <p:nvSpPr>
          <p:cNvPr id="7" name="Text Placeholder 2">
            <a:extLst>
              <a:ext uri="{FF2B5EF4-FFF2-40B4-BE49-F238E27FC236}">
                <a16:creationId xmlns:a16="http://schemas.microsoft.com/office/drawing/2014/main" id="{EE34410A-9272-4256-B1F6-44A2A2EC9BCF}"/>
              </a:ext>
            </a:extLst>
          </p:cNvPr>
          <p:cNvSpPr txBox="1">
            <a:spLocks/>
          </p:cNvSpPr>
          <p:nvPr/>
        </p:nvSpPr>
        <p:spPr>
          <a:xfrm>
            <a:off x="233081" y="3446102"/>
            <a:ext cx="6624919" cy="282688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a:cs typeface="Segoe UI"/>
              </a:rPr>
              <a:t>Unfortunately, due to the viscoelastic behaviors of the polymers used in the composite resins, significant relaxation resulting in a 28% reduction in boom diameter was found after only a month of storage [2].</a:t>
            </a:r>
          </a:p>
          <a:p>
            <a:pPr lvl="1"/>
            <a:r>
              <a:rPr lang="en-US" dirty="0">
                <a:latin typeface="Segoe UI"/>
                <a:cs typeface="Segoe UI"/>
              </a:rPr>
              <a:t>A reduction of 25% of the boom diameter results in a 33% loss of the area moment of inertia [2].</a:t>
            </a:r>
            <a:endParaRPr lang="en-US" dirty="0"/>
          </a:p>
          <a:p>
            <a:pPr lvl="1"/>
            <a:endParaRPr lang="en-US"/>
          </a:p>
        </p:txBody>
      </p:sp>
      <p:grpSp>
        <p:nvGrpSpPr>
          <p:cNvPr id="15" name="Group 14"/>
          <p:cNvGrpSpPr/>
          <p:nvPr/>
        </p:nvGrpSpPr>
        <p:grpSpPr>
          <a:xfrm>
            <a:off x="6999598" y="3146097"/>
            <a:ext cx="4778174" cy="1926503"/>
            <a:chOff x="6758298" y="3121624"/>
            <a:chExt cx="4778174" cy="1926503"/>
          </a:xfrm>
        </p:grpSpPr>
        <p:pic>
          <p:nvPicPr>
            <p:cNvPr id="5" name="Picture 4"/>
            <p:cNvPicPr>
              <a:picLocks noChangeAspect="1"/>
            </p:cNvPicPr>
            <p:nvPr/>
          </p:nvPicPr>
          <p:blipFill>
            <a:blip r:embed="rId2"/>
            <a:stretch>
              <a:fillRect/>
            </a:stretch>
          </p:blipFill>
          <p:spPr>
            <a:xfrm>
              <a:off x="6758298" y="3139914"/>
              <a:ext cx="2054530" cy="1889924"/>
            </a:xfrm>
            <a:prstGeom prst="rect">
              <a:avLst/>
            </a:prstGeom>
          </p:spPr>
        </p:pic>
        <p:pic>
          <p:nvPicPr>
            <p:cNvPr id="11" name="Picture 10"/>
            <p:cNvPicPr>
              <a:picLocks noChangeAspect="1"/>
            </p:cNvPicPr>
            <p:nvPr/>
          </p:nvPicPr>
          <p:blipFill>
            <a:blip r:embed="rId3"/>
            <a:stretch>
              <a:fillRect/>
            </a:stretch>
          </p:blipFill>
          <p:spPr>
            <a:xfrm>
              <a:off x="10158657" y="3121624"/>
              <a:ext cx="1377815" cy="1926503"/>
            </a:xfrm>
            <a:prstGeom prst="rect">
              <a:avLst/>
            </a:prstGeom>
          </p:spPr>
        </p:pic>
        <p:sp>
          <p:nvSpPr>
            <p:cNvPr id="12" name="Right Arrow 11"/>
            <p:cNvSpPr/>
            <p:nvPr/>
          </p:nvSpPr>
          <p:spPr>
            <a:xfrm>
              <a:off x="8999239" y="3975326"/>
              <a:ext cx="890156" cy="319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59866" y="3318462"/>
              <a:ext cx="1251753" cy="646331"/>
            </a:xfrm>
            <a:prstGeom prst="rect">
              <a:avLst/>
            </a:prstGeom>
            <a:noFill/>
          </p:spPr>
          <p:txBody>
            <a:bodyPr wrap="none" rtlCol="0">
              <a:spAutoFit/>
            </a:bodyPr>
            <a:lstStyle/>
            <a:p>
              <a:r>
                <a:rPr lang="en-US" dirty="0"/>
                <a:t>One month</a:t>
              </a:r>
            </a:p>
            <a:p>
              <a:r>
                <a:rPr lang="en-US" dirty="0"/>
                <a:t>stowage</a:t>
              </a:r>
            </a:p>
          </p:txBody>
        </p:sp>
        <p:sp>
          <p:nvSpPr>
            <p:cNvPr id="14" name="TextBox 13"/>
            <p:cNvSpPr txBox="1"/>
            <p:nvPr/>
          </p:nvSpPr>
          <p:spPr>
            <a:xfrm>
              <a:off x="8999239" y="4312341"/>
              <a:ext cx="795411" cy="369332"/>
            </a:xfrm>
            <a:prstGeom prst="rect">
              <a:avLst/>
            </a:prstGeom>
            <a:noFill/>
          </p:spPr>
          <p:txBody>
            <a:bodyPr wrap="none" rtlCol="0">
              <a:spAutoFit/>
            </a:bodyPr>
            <a:lstStyle/>
            <a:p>
              <a:r>
                <a:rPr lang="en-US" dirty="0"/>
                <a:t>(-28%)</a:t>
              </a:r>
            </a:p>
          </p:txBody>
        </p:sp>
      </p:grpSp>
    </p:spTree>
    <p:extLst>
      <p:ext uri="{BB962C8B-B14F-4D97-AF65-F5344CB8AC3E}">
        <p14:creationId xmlns:p14="http://schemas.microsoft.com/office/powerpoint/2010/main" val="306072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3FEAB-C0A2-4D18-9F55-339B623AF307}"/>
              </a:ext>
            </a:extLst>
          </p:cNvPr>
          <p:cNvSpPr>
            <a:spLocks noGrp="1"/>
          </p:cNvSpPr>
          <p:nvPr>
            <p:ph type="sldNum" sz="quarter" idx="12"/>
          </p:nvPr>
        </p:nvSpPr>
        <p:spPr/>
        <p:txBody>
          <a:bodyPr/>
          <a:lstStyle/>
          <a:p>
            <a:fld id="{9BECF87D-EBC4-4861-B7B1-EDA743FDB261}" type="slidenum">
              <a:rPr lang="en-US" smtClean="0"/>
              <a:pPr/>
              <a:t>5</a:t>
            </a:fld>
            <a:endParaRPr lang="en-US"/>
          </a:p>
        </p:txBody>
      </p:sp>
      <p:sp>
        <p:nvSpPr>
          <p:cNvPr id="3" name="Text Placeholder 2">
            <a:extLst>
              <a:ext uri="{FF2B5EF4-FFF2-40B4-BE49-F238E27FC236}">
                <a16:creationId xmlns:a16="http://schemas.microsoft.com/office/drawing/2014/main" id="{2BBADDA6-0C49-492A-BFB0-C613C463DFF3}"/>
              </a:ext>
            </a:extLst>
          </p:cNvPr>
          <p:cNvSpPr>
            <a:spLocks noGrp="1"/>
          </p:cNvSpPr>
          <p:nvPr>
            <p:ph type="body" sz="quarter" idx="13"/>
          </p:nvPr>
        </p:nvSpPr>
        <p:spPr>
          <a:xfrm>
            <a:off x="233081" y="1164504"/>
            <a:ext cx="11691063" cy="4805990"/>
          </a:xfrm>
        </p:spPr>
        <p:txBody>
          <a:bodyPr vert="horz" lIns="91440" tIns="45720" rIns="91440" bIns="45720" rtlCol="0" anchor="t">
            <a:normAutofit lnSpcReduction="10000"/>
          </a:bodyPr>
          <a:lstStyle/>
          <a:p>
            <a:r>
              <a:rPr lang="en-US" dirty="0">
                <a:latin typeface="Segoe UI"/>
                <a:cs typeface="Segoe UI"/>
              </a:rPr>
              <a:t>Designing booms with high dimensional stability during storge is key to mission success.</a:t>
            </a:r>
            <a:endParaRPr lang="en-US" dirty="0"/>
          </a:p>
          <a:p>
            <a:r>
              <a:rPr lang="en-US" dirty="0">
                <a:latin typeface="Segoe UI"/>
                <a:cs typeface="Segoe UI"/>
              </a:rPr>
              <a:t>It has been shown that the choice of polymer for the resin used for boom construction can have a dramatic effect on the relaxation of the composite, and therefore dimensional stability of the boom.</a:t>
            </a:r>
          </a:p>
          <a:p>
            <a:r>
              <a:rPr lang="en-US" dirty="0">
                <a:latin typeface="Segoe UI"/>
                <a:cs typeface="Segoe UI"/>
              </a:rPr>
              <a:t>Kang [2] used TTS to evaluate several thermoset and thermoplastic polymers used in composites and found the estimated relaxation at the one-year interval to vary between 20% for </a:t>
            </a:r>
            <a:r>
              <a:rPr lang="en-US" dirty="0" err="1">
                <a:latin typeface="Segoe UI"/>
                <a:cs typeface="Segoe UI"/>
              </a:rPr>
              <a:t>Cycom</a:t>
            </a:r>
            <a:r>
              <a:rPr lang="en-US" dirty="0">
                <a:latin typeface="Segoe UI"/>
                <a:cs typeface="Segoe UI"/>
              </a:rPr>
              <a:t> 5250-4 Bismaleimide thermoset polymer to 98% for </a:t>
            </a:r>
            <a:r>
              <a:rPr lang="en-US" dirty="0" err="1">
                <a:latin typeface="Segoe UI"/>
                <a:cs typeface="Segoe UI"/>
              </a:rPr>
              <a:t>LaRC</a:t>
            </a:r>
            <a:r>
              <a:rPr lang="en-US" baseline="30000" dirty="0" err="1">
                <a:latin typeface="Segoe UI"/>
                <a:cs typeface="Segoe UI"/>
              </a:rPr>
              <a:t>TM</a:t>
            </a:r>
            <a:r>
              <a:rPr lang="en-US" dirty="0">
                <a:latin typeface="Segoe UI"/>
                <a:cs typeface="Segoe UI"/>
              </a:rPr>
              <a:t> IA thermoplastic polymer. The results of the other materials tested are presented on the next slide. 	</a:t>
            </a:r>
          </a:p>
          <a:p>
            <a:r>
              <a:rPr lang="en-US" dirty="0">
                <a:latin typeface="Segoe UI"/>
                <a:cs typeface="Segoe UI"/>
              </a:rPr>
              <a:t>Although lab tests showed thermosets to be superior, the PEAK family of advanced polymers were not evaluated.</a:t>
            </a:r>
          </a:p>
          <a:p>
            <a:endParaRPr lang="en-US" dirty="0"/>
          </a:p>
        </p:txBody>
      </p:sp>
      <p:sp>
        <p:nvSpPr>
          <p:cNvPr id="4" name="Text Placeholder 3">
            <a:extLst>
              <a:ext uri="{FF2B5EF4-FFF2-40B4-BE49-F238E27FC236}">
                <a16:creationId xmlns:a16="http://schemas.microsoft.com/office/drawing/2014/main" id="{4AB0F13F-7487-4491-89FF-883797B9B79A}"/>
              </a:ext>
            </a:extLst>
          </p:cNvPr>
          <p:cNvSpPr>
            <a:spLocks noGrp="1"/>
          </p:cNvSpPr>
          <p:nvPr>
            <p:ph type="body" sz="quarter" idx="14"/>
          </p:nvPr>
        </p:nvSpPr>
        <p:spPr/>
        <p:txBody>
          <a:bodyPr/>
          <a:lstStyle/>
          <a:p>
            <a:r>
              <a:rPr lang="en-US"/>
              <a:t>Motivation </a:t>
            </a:r>
          </a:p>
        </p:txBody>
      </p:sp>
    </p:spTree>
    <p:extLst>
      <p:ext uri="{BB962C8B-B14F-4D97-AF65-F5344CB8AC3E}">
        <p14:creationId xmlns:p14="http://schemas.microsoft.com/office/powerpoint/2010/main" val="10500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79139-F6F9-4C2B-91CE-1AB4C88D8145}"/>
              </a:ext>
            </a:extLst>
          </p:cNvPr>
          <p:cNvSpPr>
            <a:spLocks noGrp="1"/>
          </p:cNvSpPr>
          <p:nvPr>
            <p:ph type="sldNum" sz="quarter" idx="12"/>
          </p:nvPr>
        </p:nvSpPr>
        <p:spPr/>
        <p:txBody>
          <a:bodyPr/>
          <a:lstStyle/>
          <a:p>
            <a:fld id="{9BECF87D-EBC4-4861-B7B1-EDA743FDB261}" type="slidenum">
              <a:rPr lang="en-US" smtClean="0"/>
              <a:pPr/>
              <a:t>6</a:t>
            </a:fld>
            <a:endParaRPr lang="en-US"/>
          </a:p>
        </p:txBody>
      </p:sp>
      <p:sp>
        <p:nvSpPr>
          <p:cNvPr id="3" name="Text Placeholder 2">
            <a:extLst>
              <a:ext uri="{FF2B5EF4-FFF2-40B4-BE49-F238E27FC236}">
                <a16:creationId xmlns:a16="http://schemas.microsoft.com/office/drawing/2014/main" id="{41FCADCB-8384-4967-8034-076F619AB289}"/>
              </a:ext>
            </a:extLst>
          </p:cNvPr>
          <p:cNvSpPr>
            <a:spLocks noGrp="1"/>
          </p:cNvSpPr>
          <p:nvPr>
            <p:ph type="body" sz="quarter" idx="13"/>
          </p:nvPr>
        </p:nvSpPr>
        <p:spPr>
          <a:xfrm>
            <a:off x="233081" y="1164503"/>
            <a:ext cx="11691063" cy="4679705"/>
          </a:xfrm>
        </p:spPr>
        <p:txBody>
          <a:bodyPr vert="horz" lIns="91440" tIns="45720" rIns="91440" bIns="45720" rtlCol="0" anchor="t">
            <a:normAutofit/>
          </a:bodyPr>
          <a:lstStyle/>
          <a:p>
            <a:r>
              <a:rPr lang="en-US" dirty="0">
                <a:latin typeface="Segoe UI"/>
                <a:cs typeface="Segoe UI"/>
              </a:rPr>
              <a:t>Semi-crystalline thermoplastic polymer that is a member of the PAEK (</a:t>
            </a:r>
            <a:r>
              <a:rPr lang="en-US" dirty="0" err="1">
                <a:latin typeface="Segoe UI"/>
                <a:cs typeface="Segoe UI"/>
              </a:rPr>
              <a:t>Polyaryle</a:t>
            </a:r>
            <a:r>
              <a:rPr lang="en-US" dirty="0">
                <a:latin typeface="Segoe UI"/>
                <a:cs typeface="Segoe UI"/>
              </a:rPr>
              <a:t> Ether Ketone) family which includes PEK (</a:t>
            </a:r>
            <a:r>
              <a:rPr lang="en-US" dirty="0" err="1">
                <a:latin typeface="Segoe UI"/>
                <a:cs typeface="Segoe UI"/>
              </a:rPr>
              <a:t>Polyetherketone</a:t>
            </a:r>
            <a:r>
              <a:rPr lang="en-US" dirty="0">
                <a:latin typeface="Segoe UI"/>
                <a:cs typeface="Segoe UI"/>
              </a:rPr>
              <a:t>), PEKK (</a:t>
            </a:r>
            <a:r>
              <a:rPr lang="en-US" dirty="0" err="1">
                <a:latin typeface="Segoe UI"/>
                <a:cs typeface="Segoe UI"/>
              </a:rPr>
              <a:t>Polyetherketoneketone</a:t>
            </a:r>
            <a:r>
              <a:rPr lang="en-US" dirty="0">
                <a:latin typeface="Segoe UI"/>
                <a:cs typeface="Segoe UI"/>
              </a:rPr>
              <a:t>) and PEEKK (</a:t>
            </a:r>
            <a:r>
              <a:rPr lang="en-US" dirty="0" err="1">
                <a:latin typeface="Segoe UI"/>
                <a:cs typeface="Segoe UI"/>
              </a:rPr>
              <a:t>polyetheretherketoneketone</a:t>
            </a:r>
            <a:r>
              <a:rPr lang="en-US" dirty="0">
                <a:latin typeface="Segoe UI"/>
                <a:cs typeface="Segoe UI"/>
              </a:rPr>
              <a:t>).</a:t>
            </a:r>
            <a:endParaRPr lang="en-US" dirty="0"/>
          </a:p>
          <a:p>
            <a:r>
              <a:rPr lang="en-US" dirty="0">
                <a:latin typeface="Segoe UI"/>
                <a:cs typeface="Segoe UI"/>
              </a:rPr>
              <a:t>All members are known for their high strength and high operating temperature.</a:t>
            </a:r>
            <a:endParaRPr lang="en-US" dirty="0"/>
          </a:p>
          <a:p>
            <a:r>
              <a:rPr lang="en-US" dirty="0">
                <a:latin typeface="Segoe UI"/>
                <a:cs typeface="Segoe UI"/>
              </a:rPr>
              <a:t>PEEK is the common high performance polymer member used in industry [5].</a:t>
            </a:r>
            <a:endParaRPr lang="en-US" dirty="0"/>
          </a:p>
          <a:p>
            <a:r>
              <a:rPr lang="en-US" dirty="0">
                <a:latin typeface="Segoe UI"/>
                <a:cs typeface="Segoe UI"/>
              </a:rPr>
              <a:t>High performance polymers are a group of polymer materials that are known to retain their desirable mechanical, thermal, and chemical properties when subjected to harsh environments such as high temperatures, high pressures, and corrosive chemicals [6].</a:t>
            </a:r>
            <a:endParaRPr lang="en-US" dirty="0"/>
          </a:p>
          <a:p>
            <a:r>
              <a:rPr lang="en-US" dirty="0">
                <a:latin typeface="Segoe UI"/>
                <a:cs typeface="Segoe UI"/>
              </a:rPr>
              <a:t>Specialized polymers which represent only a small fraction of polymer production (0.2 %) [7].</a:t>
            </a:r>
            <a:endParaRPr lang="en-US" dirty="0"/>
          </a:p>
          <a:p>
            <a:endParaRPr lang="en-US" dirty="0"/>
          </a:p>
        </p:txBody>
      </p:sp>
      <p:sp>
        <p:nvSpPr>
          <p:cNvPr id="4" name="Text Placeholder 3">
            <a:extLst>
              <a:ext uri="{FF2B5EF4-FFF2-40B4-BE49-F238E27FC236}">
                <a16:creationId xmlns:a16="http://schemas.microsoft.com/office/drawing/2014/main" id="{7A9E02D0-694B-4E0D-B0AD-08A16E73B5F3}"/>
              </a:ext>
            </a:extLst>
          </p:cNvPr>
          <p:cNvSpPr>
            <a:spLocks noGrp="1"/>
          </p:cNvSpPr>
          <p:nvPr>
            <p:ph type="body" sz="quarter" idx="14"/>
          </p:nvPr>
        </p:nvSpPr>
        <p:spPr/>
        <p:txBody>
          <a:bodyPr/>
          <a:lstStyle/>
          <a:p>
            <a:r>
              <a:rPr lang="en-US"/>
              <a:t>What is PEEK?</a:t>
            </a:r>
          </a:p>
        </p:txBody>
      </p:sp>
    </p:spTree>
    <p:extLst>
      <p:ext uri="{BB962C8B-B14F-4D97-AF65-F5344CB8AC3E}">
        <p14:creationId xmlns:p14="http://schemas.microsoft.com/office/powerpoint/2010/main" val="159968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E88F8C-72A2-4505-B31C-20071E4B6D8D}"/>
              </a:ext>
            </a:extLst>
          </p:cNvPr>
          <p:cNvSpPr>
            <a:spLocks noGrp="1"/>
          </p:cNvSpPr>
          <p:nvPr>
            <p:ph type="sldNum" sz="quarter" idx="12"/>
          </p:nvPr>
        </p:nvSpPr>
        <p:spPr/>
        <p:txBody>
          <a:bodyPr/>
          <a:lstStyle/>
          <a:p>
            <a:fld id="{9BECF87D-EBC4-4861-B7B1-EDA743FDB261}" type="slidenum">
              <a:rPr lang="en-US" smtClean="0"/>
              <a:pPr/>
              <a:t>7</a:t>
            </a:fld>
            <a:endParaRPr lang="en-US"/>
          </a:p>
        </p:txBody>
      </p:sp>
      <p:sp>
        <p:nvSpPr>
          <p:cNvPr id="3" name="Text Placeholder 2">
            <a:extLst>
              <a:ext uri="{FF2B5EF4-FFF2-40B4-BE49-F238E27FC236}">
                <a16:creationId xmlns:a16="http://schemas.microsoft.com/office/drawing/2014/main" id="{9D8BDA45-E9D9-40DB-A2AD-422242715636}"/>
              </a:ext>
            </a:extLst>
          </p:cNvPr>
          <p:cNvSpPr>
            <a:spLocks noGrp="1"/>
          </p:cNvSpPr>
          <p:nvPr>
            <p:ph type="body" sz="quarter" idx="13"/>
          </p:nvPr>
        </p:nvSpPr>
        <p:spPr>
          <a:xfrm>
            <a:off x="233081" y="1164504"/>
            <a:ext cx="11691063" cy="5108483"/>
          </a:xfrm>
        </p:spPr>
        <p:txBody>
          <a:bodyPr vert="horz" lIns="91440" tIns="45720" rIns="91440" bIns="45720" rtlCol="0" anchor="t">
            <a:normAutofit/>
          </a:bodyPr>
          <a:lstStyle/>
          <a:p>
            <a:r>
              <a:rPr lang="en-US" dirty="0">
                <a:latin typeface="Segoe UI"/>
                <a:cs typeface="Segoe UI"/>
              </a:rPr>
              <a:t>Superior chemical and heat resistance [8].</a:t>
            </a:r>
            <a:endParaRPr lang="en-US" dirty="0"/>
          </a:p>
          <a:p>
            <a:r>
              <a:rPr lang="en-US" dirty="0">
                <a:latin typeface="Segoe UI"/>
                <a:cs typeface="Segoe UI"/>
              </a:rPr>
              <a:t>Prepregs can be stored indefinitely and do not require refrigeration like thermosets [8]. </a:t>
            </a:r>
            <a:endParaRPr lang="en-US" dirty="0"/>
          </a:p>
          <a:p>
            <a:r>
              <a:rPr lang="en-US" dirty="0">
                <a:latin typeface="Segoe UI"/>
                <a:cs typeface="Segoe UI"/>
              </a:rPr>
              <a:t>Reusable and recyclable. </a:t>
            </a:r>
            <a:endParaRPr lang="en-US" dirty="0"/>
          </a:p>
          <a:p>
            <a:r>
              <a:rPr lang="en-US" dirty="0">
                <a:latin typeface="Segoe UI"/>
                <a:cs typeface="Segoe UI"/>
              </a:rPr>
              <a:t>Can be reheated and reformed [8].</a:t>
            </a:r>
            <a:endParaRPr lang="en-US" dirty="0"/>
          </a:p>
          <a:p>
            <a:r>
              <a:rPr lang="en-US" dirty="0">
                <a:latin typeface="Segoe UI"/>
                <a:cs typeface="Segoe UI"/>
              </a:rPr>
              <a:t>Can be welded (Most significant benefit).</a:t>
            </a:r>
            <a:endParaRPr lang="en-US" dirty="0"/>
          </a:p>
          <a:p>
            <a:pPr lvl="1"/>
            <a:r>
              <a:rPr lang="en-US" dirty="0">
                <a:latin typeface="Segoe UI"/>
                <a:cs typeface="Segoe UI"/>
              </a:rPr>
              <a:t>Large parts can be made separately and attached without fasteners.</a:t>
            </a:r>
            <a:endParaRPr lang="en-US" dirty="0"/>
          </a:p>
          <a:p>
            <a:pPr lvl="1"/>
            <a:r>
              <a:rPr lang="en-US" dirty="0">
                <a:latin typeface="Segoe UI"/>
                <a:cs typeface="Segoe UI"/>
              </a:rPr>
              <a:t>Ties into reparability – Thermoplastic composites take well to joining by local melting [9].</a:t>
            </a:r>
          </a:p>
          <a:p>
            <a:r>
              <a:rPr lang="en-US" dirty="0">
                <a:latin typeface="Segoe UI"/>
                <a:cs typeface="Segoe UI"/>
              </a:rPr>
              <a:t> Does not require a long cure time – repaired components can be returned to service more quickly.</a:t>
            </a:r>
            <a:endParaRPr lang="en-US" dirty="0"/>
          </a:p>
          <a:p>
            <a:endParaRPr lang="en-US"/>
          </a:p>
        </p:txBody>
      </p:sp>
      <p:sp>
        <p:nvSpPr>
          <p:cNvPr id="4" name="Text Placeholder 3">
            <a:extLst>
              <a:ext uri="{FF2B5EF4-FFF2-40B4-BE49-F238E27FC236}">
                <a16:creationId xmlns:a16="http://schemas.microsoft.com/office/drawing/2014/main" id="{95DF5E3A-E049-4E04-98DB-0A1F8E845546}"/>
              </a:ext>
            </a:extLst>
          </p:cNvPr>
          <p:cNvSpPr>
            <a:spLocks noGrp="1"/>
          </p:cNvSpPr>
          <p:nvPr>
            <p:ph type="body" sz="quarter" idx="14"/>
          </p:nvPr>
        </p:nvSpPr>
        <p:spPr/>
        <p:txBody>
          <a:bodyPr/>
          <a:lstStyle/>
          <a:p>
            <a:r>
              <a:rPr lang="en-US"/>
              <a:t>Advantages of Thermoplastic Polymers  </a:t>
            </a:r>
          </a:p>
        </p:txBody>
      </p:sp>
    </p:spTree>
    <p:extLst>
      <p:ext uri="{BB962C8B-B14F-4D97-AF65-F5344CB8AC3E}">
        <p14:creationId xmlns:p14="http://schemas.microsoft.com/office/powerpoint/2010/main" val="419684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2D5144-18E0-4264-A183-A8123145B201}"/>
              </a:ext>
            </a:extLst>
          </p:cNvPr>
          <p:cNvSpPr>
            <a:spLocks noGrp="1"/>
          </p:cNvSpPr>
          <p:nvPr>
            <p:ph type="sldNum" sz="quarter" idx="12"/>
          </p:nvPr>
        </p:nvSpPr>
        <p:spPr/>
        <p:txBody>
          <a:bodyPr/>
          <a:lstStyle/>
          <a:p>
            <a:fld id="{9BECF87D-EBC4-4861-B7B1-EDA743FDB261}" type="slidenum">
              <a:rPr lang="en-US" smtClean="0"/>
              <a:pPr/>
              <a:t>8</a:t>
            </a:fld>
            <a:endParaRPr lang="en-US"/>
          </a:p>
        </p:txBody>
      </p:sp>
      <p:sp>
        <p:nvSpPr>
          <p:cNvPr id="3" name="Text Placeholder 2">
            <a:extLst>
              <a:ext uri="{FF2B5EF4-FFF2-40B4-BE49-F238E27FC236}">
                <a16:creationId xmlns:a16="http://schemas.microsoft.com/office/drawing/2014/main" id="{0007E011-68E4-4047-BCDD-78D0F9FA081B}"/>
              </a:ext>
            </a:extLst>
          </p:cNvPr>
          <p:cNvSpPr>
            <a:spLocks noGrp="1"/>
          </p:cNvSpPr>
          <p:nvPr>
            <p:ph type="body" sz="quarter" idx="13"/>
          </p:nvPr>
        </p:nvSpPr>
        <p:spPr>
          <a:xfrm>
            <a:off x="233081" y="1164504"/>
            <a:ext cx="11691063" cy="4480922"/>
          </a:xfrm>
        </p:spPr>
        <p:txBody>
          <a:bodyPr vert="horz" lIns="91440" tIns="45720" rIns="91440" bIns="45720" rtlCol="0" anchor="t">
            <a:normAutofit/>
          </a:bodyPr>
          <a:lstStyle/>
          <a:p>
            <a:r>
              <a:rPr lang="en-US" dirty="0">
                <a:latin typeface="Segoe UI"/>
                <a:cs typeface="Segoe UI"/>
              </a:rPr>
              <a:t>As shown from the previous slide, thermoplastic polymers have much higher processing temperatures than thermosets.</a:t>
            </a:r>
          </a:p>
          <a:p>
            <a:r>
              <a:rPr lang="en-US" dirty="0">
                <a:latin typeface="Segoe UI"/>
                <a:cs typeface="Segoe UI"/>
              </a:rPr>
              <a:t>This is the primary reason why they have seen limited use in the aerospace industry (that trend is changing however). </a:t>
            </a:r>
            <a:endParaRPr lang="en-US" dirty="0"/>
          </a:p>
          <a:p>
            <a:r>
              <a:rPr lang="en-US" dirty="0">
                <a:latin typeface="Segoe UI"/>
                <a:cs typeface="Segoe UI"/>
              </a:rPr>
              <a:t>Generally considered more difficult and costly to produce a single part.</a:t>
            </a:r>
            <a:endParaRPr lang="en-US" dirty="0"/>
          </a:p>
          <a:p>
            <a:pPr lvl="1"/>
            <a:r>
              <a:rPr lang="en-US" dirty="0">
                <a:latin typeface="Segoe UI"/>
                <a:cs typeface="Segoe UI"/>
              </a:rPr>
              <a:t>However, lower cure times and repeatability make them cheaper for multiple part production [8].</a:t>
            </a:r>
            <a:endParaRPr lang="en-US" dirty="0"/>
          </a:p>
        </p:txBody>
      </p:sp>
      <p:sp>
        <p:nvSpPr>
          <p:cNvPr id="4" name="Text Placeholder 3">
            <a:extLst>
              <a:ext uri="{FF2B5EF4-FFF2-40B4-BE49-F238E27FC236}">
                <a16:creationId xmlns:a16="http://schemas.microsoft.com/office/drawing/2014/main" id="{056B73A7-BD61-4A63-B7DB-2171DFAD1B77}"/>
              </a:ext>
            </a:extLst>
          </p:cNvPr>
          <p:cNvSpPr>
            <a:spLocks noGrp="1"/>
          </p:cNvSpPr>
          <p:nvPr>
            <p:ph type="body" sz="quarter" idx="14"/>
          </p:nvPr>
        </p:nvSpPr>
        <p:spPr/>
        <p:txBody>
          <a:bodyPr/>
          <a:lstStyle/>
          <a:p>
            <a:r>
              <a:rPr lang="en-US"/>
              <a:t>Limitations of Thermoplastic Polymers</a:t>
            </a:r>
          </a:p>
        </p:txBody>
      </p:sp>
    </p:spTree>
    <p:extLst>
      <p:ext uri="{BB962C8B-B14F-4D97-AF65-F5344CB8AC3E}">
        <p14:creationId xmlns:p14="http://schemas.microsoft.com/office/powerpoint/2010/main" val="347098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C12A1A-E30A-4D66-A1D8-9C9CE4766E9E}"/>
              </a:ext>
            </a:extLst>
          </p:cNvPr>
          <p:cNvSpPr>
            <a:spLocks noGrp="1"/>
          </p:cNvSpPr>
          <p:nvPr>
            <p:ph type="sldNum" sz="quarter" idx="12"/>
          </p:nvPr>
        </p:nvSpPr>
        <p:spPr/>
        <p:txBody>
          <a:bodyPr/>
          <a:lstStyle/>
          <a:p>
            <a:fld id="{9BECF87D-EBC4-4861-B7B1-EDA743FDB261}" type="slidenum">
              <a:rPr lang="en-US" smtClean="0"/>
              <a:pPr/>
              <a:t>9</a:t>
            </a:fld>
            <a:endParaRPr lang="en-US"/>
          </a:p>
        </p:txBody>
      </p:sp>
      <p:sp>
        <p:nvSpPr>
          <p:cNvPr id="3" name="Text Placeholder 2">
            <a:extLst>
              <a:ext uri="{FF2B5EF4-FFF2-40B4-BE49-F238E27FC236}">
                <a16:creationId xmlns:a16="http://schemas.microsoft.com/office/drawing/2014/main" id="{8E1E7389-A4A8-42B1-BB96-9AC2A2CDAA95}"/>
              </a:ext>
            </a:extLst>
          </p:cNvPr>
          <p:cNvSpPr>
            <a:spLocks noGrp="1"/>
          </p:cNvSpPr>
          <p:nvPr>
            <p:ph type="body" sz="quarter" idx="13"/>
          </p:nvPr>
        </p:nvSpPr>
        <p:spPr>
          <a:xfrm>
            <a:off x="267856" y="1164504"/>
            <a:ext cx="11656288" cy="5284004"/>
          </a:xfrm>
        </p:spPr>
        <p:txBody>
          <a:bodyPr vert="horz" lIns="91440" tIns="45720" rIns="91440" bIns="45720" rtlCol="0" anchor="t">
            <a:normAutofit/>
          </a:bodyPr>
          <a:lstStyle/>
          <a:p>
            <a:pPr marL="0" indent="0">
              <a:buNone/>
            </a:pPr>
            <a:r>
              <a:rPr lang="en-US" b="1" dirty="0">
                <a:latin typeface="Segoe UI"/>
                <a:cs typeface="Segoe UI"/>
              </a:rPr>
              <a:t>Aircraft</a:t>
            </a:r>
          </a:p>
          <a:p>
            <a:r>
              <a:rPr lang="en-US" dirty="0">
                <a:latin typeface="Segoe UI"/>
                <a:cs typeface="Segoe UI"/>
              </a:rPr>
              <a:t>A380 leading edge J-Nose assembly </a:t>
            </a:r>
            <a:endParaRPr lang="en-US" dirty="0"/>
          </a:p>
          <a:p>
            <a:pPr lvl="1"/>
            <a:r>
              <a:rPr lang="en-US" dirty="0">
                <a:latin typeface="Segoe UI"/>
                <a:cs typeface="Segoe UI"/>
              </a:rPr>
              <a:t>Constructed entirely out of glass fiber/</a:t>
            </a:r>
            <a:r>
              <a:rPr lang="en-US" dirty="0" err="1">
                <a:latin typeface="Segoe UI"/>
                <a:cs typeface="Segoe UI"/>
              </a:rPr>
              <a:t>polyphenylene</a:t>
            </a:r>
            <a:r>
              <a:rPr lang="en-US" dirty="0">
                <a:latin typeface="Segoe UI"/>
                <a:cs typeface="Segoe UI"/>
              </a:rPr>
              <a:t> sulfide (PPS).</a:t>
            </a:r>
          </a:p>
          <a:p>
            <a:pPr lvl="1"/>
            <a:r>
              <a:rPr lang="en-US" dirty="0">
                <a:latin typeface="Segoe UI"/>
                <a:cs typeface="Segoe UI"/>
              </a:rPr>
              <a:t>Fiberglass because it is stiff enough to resist deflection but can flex more easily along the wing's length  [13].</a:t>
            </a:r>
          </a:p>
          <a:p>
            <a:pPr lvl="1"/>
            <a:r>
              <a:rPr lang="en-US" dirty="0">
                <a:latin typeface="Segoe UI"/>
                <a:cs typeface="Segoe UI"/>
              </a:rPr>
              <a:t>Presented significant manufacturing challenges due to its size.</a:t>
            </a:r>
            <a:endParaRPr lang="en-US" dirty="0"/>
          </a:p>
          <a:p>
            <a:pPr lvl="2"/>
            <a:r>
              <a:rPr lang="en-US" dirty="0">
                <a:latin typeface="Segoe UI"/>
                <a:cs typeface="Segoe UI"/>
              </a:rPr>
              <a:t>Parts were assembled by hand-lay-up and were vacuum bagged. Sections measured approximately 10 feet each. Components were welded together to form the complete J-nose section [13].</a:t>
            </a:r>
          </a:p>
          <a:p>
            <a:pPr lvl="1"/>
            <a:r>
              <a:rPr lang="en-US" dirty="0">
                <a:latin typeface="Segoe UI"/>
                <a:cs typeface="Segoe UI"/>
              </a:rPr>
              <a:t>At the time of this article (2006) PEEK was still considered too expensive of an option due to its higher processing temperature of 350°C (290°C for PPS).</a:t>
            </a:r>
          </a:p>
          <a:p>
            <a:r>
              <a:rPr lang="en-US" dirty="0">
                <a:latin typeface="Segoe UI"/>
                <a:cs typeface="Segoe UI"/>
              </a:rPr>
              <a:t>Gulfstream G-650 tail section (horizontal stabilizer and rudder)</a:t>
            </a:r>
          </a:p>
          <a:p>
            <a:pPr lvl="1"/>
            <a:r>
              <a:rPr lang="en-US" dirty="0">
                <a:latin typeface="Segoe UI"/>
                <a:cs typeface="Segoe UI"/>
              </a:rPr>
              <a:t>Constructed out of carbon fiber (CF)/PPS.</a:t>
            </a:r>
          </a:p>
          <a:p>
            <a:pPr lvl="1"/>
            <a:r>
              <a:rPr lang="en-US" dirty="0">
                <a:latin typeface="Segoe UI"/>
                <a:cs typeface="Segoe UI"/>
              </a:rPr>
              <a:t>Final assembly conducted by induction welding [14].</a:t>
            </a:r>
            <a:endParaRPr lang="en-US" dirty="0"/>
          </a:p>
          <a:p>
            <a:pPr marL="914400" lvl="2" indent="0">
              <a:buNone/>
            </a:pPr>
            <a:endParaRPr lang="en-US" dirty="0">
              <a:cs typeface="Calibri"/>
            </a:endParaRPr>
          </a:p>
        </p:txBody>
      </p:sp>
      <p:sp>
        <p:nvSpPr>
          <p:cNvPr id="4" name="Text Placeholder 3">
            <a:extLst>
              <a:ext uri="{FF2B5EF4-FFF2-40B4-BE49-F238E27FC236}">
                <a16:creationId xmlns:a16="http://schemas.microsoft.com/office/drawing/2014/main" id="{50450F94-4667-483A-B0E3-6CA903950FEC}"/>
              </a:ext>
            </a:extLst>
          </p:cNvPr>
          <p:cNvSpPr>
            <a:spLocks noGrp="1"/>
          </p:cNvSpPr>
          <p:nvPr>
            <p:ph type="body" sz="quarter" idx="14"/>
          </p:nvPr>
        </p:nvSpPr>
        <p:spPr/>
        <p:txBody>
          <a:bodyPr>
            <a:normAutofit fontScale="92500"/>
          </a:bodyPr>
          <a:lstStyle/>
          <a:p>
            <a:r>
              <a:rPr lang="en-US"/>
              <a:t>Current Aerospace Applications of Thermoplastic Composites </a:t>
            </a:r>
          </a:p>
        </p:txBody>
      </p:sp>
    </p:spTree>
    <p:extLst>
      <p:ext uri="{BB962C8B-B14F-4D97-AF65-F5344CB8AC3E}">
        <p14:creationId xmlns:p14="http://schemas.microsoft.com/office/powerpoint/2010/main" val="564456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19EA105161447A50F0657B89EB09A" ma:contentTypeVersion="6" ma:contentTypeDescription="Create a new document." ma:contentTypeScope="" ma:versionID="e828a3170cf414c46eed9ed68d913199">
  <xsd:schema xmlns:xsd="http://www.w3.org/2001/XMLSchema" xmlns:xs="http://www.w3.org/2001/XMLSchema" xmlns:p="http://schemas.microsoft.com/office/2006/metadata/properties" xmlns:ns2="dc580985-2ac0-4b83-9782-36bcf4b44f14" targetNamespace="http://schemas.microsoft.com/office/2006/metadata/properties" ma:root="true" ma:fieldsID="7776838bd18cc6dc03696e77a691b405" ns2:_="">
    <xsd:import namespace="dc580985-2ac0-4b83-9782-36bcf4b44f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80985-2ac0-4b83-9782-36bcf4b44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5A6EE-4172-4218-9647-A7475A9E5331}">
  <ds:schemaRefs>
    <ds:schemaRef ds:uri="dc580985-2ac0-4b83-9782-36bcf4b44f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233FC9-312A-4E08-9582-5F0F2E4B73FF}">
  <ds:schemaRefs>
    <ds:schemaRef ds:uri="http://schemas.microsoft.com/sharepoint/v3/contenttype/forms"/>
  </ds:schemaRefs>
</ds:datastoreItem>
</file>

<file path=customXml/itemProps3.xml><?xml version="1.0" encoding="utf-8"?>
<ds:datastoreItem xmlns:ds="http://schemas.openxmlformats.org/officeDocument/2006/customXml" ds:itemID="{3F7AEB10-91A2-49E3-858C-6E46D97A391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dc580985-2ac0-4b83-9782-36bcf4b44f14"/>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TotalTime>
  <Words>2685</Words>
  <Application>Microsoft Office PowerPoint</Application>
  <PresentationFormat>Widescreen</PresentationFormat>
  <Paragraphs>266</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Segoe UI</vt:lpstr>
      <vt:lpstr>Segoe UI Semibold</vt:lpstr>
      <vt:lpstr>Wingdings</vt:lpstr>
      <vt:lpstr>Office Theme</vt:lpstr>
      <vt:lpstr> Aerospace Applications and Relaxation Prediction of Polyether Ether Ketone (PEEK) Composites  NIFS Exit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DMA Data Analysis  Research Update - Week 9</dc:title>
  <dc:creator>Soroka, Michael P. (LARC-D307)[UNIVERSITIES SPACE RESEARCH ASSOCIATION]</dc:creator>
  <cp:lastModifiedBy>Holley, Sherri (LARC-D307)[LAMPS 2]</cp:lastModifiedBy>
  <cp:revision>62</cp:revision>
  <dcterms:created xsi:type="dcterms:W3CDTF">2021-03-26T04:42:57Z</dcterms:created>
  <dcterms:modified xsi:type="dcterms:W3CDTF">2021-08-10T14:06:17Z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0x010100DE819EA105161447A50F0657B89EB09A</vt:lpwstr>
  </property>
</Properties>
</file>