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Helvetica Neue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HelveticaNeue-regular.fntdata"/><Relationship Id="rId21" Type="http://schemas.openxmlformats.org/officeDocument/2006/relationships/slide" Target="slides/slide16.xml"/><Relationship Id="rId24" Type="http://schemas.openxmlformats.org/officeDocument/2006/relationships/font" Target="fonts/HelveticaNeue-italic.fntdata"/><Relationship Id="rId23" Type="http://schemas.openxmlformats.org/officeDocument/2006/relationships/font" Target="fonts/HelveticaNeue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HelveticaNeue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e6a79d89d2_1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e6a79d89d2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e78c2e28c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e78c2e28c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e78c2e28c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e78c2e28c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Interatomic potentials: models that describe the atomic interactions between an arrangement of atoms (nuclei) as a function of their positions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Tersoff = bond-order potential, this potential (energy) has the functional form: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e78c2e28ca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e78c2e28ca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e8acc207c2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e8acc207c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e78c2e28ca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e78c2e28c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Step 1: 0.25 ps NVE melting, 5 ps NVT equilibration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Step 2: 1 ps NVT cooling, 4 ps NVT equilibration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3: 400 ps NVT annealing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1: Liquid carbon creation (melting, equilibration)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2: Liquid quench (cooling, equilibration)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3: Annealing a-C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e6a79d89d2_1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e6a79d89d2_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e78c2e28ca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e78c2e28ca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e7a088194f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e7a088194f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Shortest-path (SP) criterion: "Computation of ring statistics for network models of solids", D.S. Franzblau, Phys. Rev. B 44, 4925-4930 (1991)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e7a088194f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e7a088194f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Coordination number 2 = sp, 3 = sp2, 4 = sp3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e78c2e28ca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e78c2e28ca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e78c2e28ca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e78c2e28ca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e78c2e28ca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e78c2e28ca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e78c2e28ca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e78c2e28ca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e6a79d89d2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e6a79d89d2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6" Type="http://schemas.openxmlformats.org/officeDocument/2006/relationships/image" Target="../media/image18.png"/><Relationship Id="rId7" Type="http://schemas.openxmlformats.org/officeDocument/2006/relationships/image" Target="../media/image13.png"/><Relationship Id="rId8" Type="http://schemas.openxmlformats.org/officeDocument/2006/relationships/image" Target="../media/image2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openkim.org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0.png"/><Relationship Id="rId4" Type="http://schemas.openxmlformats.org/officeDocument/2006/relationships/image" Target="../media/image15.png"/><Relationship Id="rId5" Type="http://schemas.openxmlformats.org/officeDocument/2006/relationships/image" Target="../media/image31.png"/><Relationship Id="rId6" Type="http://schemas.openxmlformats.org/officeDocument/2006/relationships/image" Target="../media/image7.png"/><Relationship Id="rId7" Type="http://schemas.openxmlformats.org/officeDocument/2006/relationships/image" Target="../media/image17.png"/><Relationship Id="rId8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-40500" y="-50625"/>
            <a:ext cx="9184500" cy="832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721950" y="781525"/>
            <a:ext cx="77001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880"/>
              <a:t>Development and Fracture Testing of Amorphous Carbon</a:t>
            </a:r>
            <a:endParaRPr sz="3880"/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2834125"/>
            <a:ext cx="8520600" cy="127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800"/>
              <a:t>Chloe Zeller</a:t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800"/>
              <a:t>ARC-TSM, Justin Haskins &amp; Lauren Abbott</a:t>
            </a:r>
            <a:endParaRPr sz="18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800"/>
              <a:t>University of Minnesota, Dr. Ellad Tadmor</a:t>
            </a:r>
            <a:endParaRPr sz="1800"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2652" y="4601125"/>
            <a:ext cx="839700" cy="49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4">
            <a:alphaModFix/>
          </a:blip>
          <a:srcRect b="0" l="665" r="0" t="6838"/>
          <a:stretch/>
        </p:blipFill>
        <p:spPr>
          <a:xfrm>
            <a:off x="50925" y="92075"/>
            <a:ext cx="9042149" cy="68945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311700" y="4112725"/>
            <a:ext cx="8520600" cy="94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1600"/>
              <a:t>August 13, 2021</a:t>
            </a:r>
            <a:endParaRPr sz="1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181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/>
              <a:t>Thermal Protection Systems -- PICA</a:t>
            </a:r>
            <a:endParaRPr sz="2320"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44125"/>
            <a:ext cx="3225675" cy="331172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384825" y="4455850"/>
            <a:ext cx="3304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666666"/>
                </a:solidFill>
              </a:rPr>
              <a:t>PICA heat shield on Mars Science Laboratory (2012)</a:t>
            </a:r>
            <a:endParaRPr sz="1300">
              <a:solidFill>
                <a:srgbClr val="666666"/>
              </a:solidFill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895750"/>
            <a:ext cx="2721300" cy="2035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31750" y="891000"/>
            <a:ext cx="4794749" cy="17833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/>
        </p:nvSpPr>
        <p:spPr>
          <a:xfrm>
            <a:off x="7296750" y="4425100"/>
            <a:ext cx="2133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</a:rPr>
              <a:t>Agrawal and Chavez-Garcia, </a:t>
            </a:r>
            <a:r>
              <a:rPr lang="en" sz="1000">
                <a:solidFill>
                  <a:srgbClr val="666666"/>
                </a:solidFill>
              </a:rPr>
              <a:t>Journal</a:t>
            </a:r>
            <a:r>
              <a:rPr lang="en" sz="1000">
                <a:solidFill>
                  <a:srgbClr val="666666"/>
                </a:solidFill>
              </a:rPr>
              <a:t> of Spacecraft and Rockets, 2013.</a:t>
            </a:r>
            <a:endParaRPr sz="1000">
              <a:solidFill>
                <a:srgbClr val="666666"/>
              </a:solidFill>
            </a:endParaRPr>
          </a:p>
        </p:txBody>
      </p:sp>
      <p:cxnSp>
        <p:nvCxnSpPr>
          <p:cNvPr id="70" name="Google Shape;70;p14"/>
          <p:cNvCxnSpPr/>
          <p:nvPr/>
        </p:nvCxnSpPr>
        <p:spPr>
          <a:xfrm flipH="1">
            <a:off x="7127850" y="3746250"/>
            <a:ext cx="425400" cy="2025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71" name="Google Shape;71;p14"/>
          <p:cNvSpPr txBox="1"/>
          <p:nvPr/>
        </p:nvSpPr>
        <p:spPr>
          <a:xfrm>
            <a:off x="7553250" y="3564900"/>
            <a:ext cx="162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Amorphous carbon</a:t>
            </a:r>
            <a:endParaRPr sz="1100"/>
          </a:p>
        </p:txBody>
      </p:sp>
      <p:sp>
        <p:nvSpPr>
          <p:cNvPr id="72" name="Google Shape;7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311700" y="262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/>
              <a:t>Project Overview</a:t>
            </a:r>
            <a:endParaRPr sz="2320"/>
          </a:p>
        </p:txBody>
      </p:sp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311700" y="891000"/>
            <a:ext cx="8520600" cy="349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 u="sng"/>
              <a:t>Goal:</a:t>
            </a:r>
            <a:r>
              <a:rPr lang="en" sz="1700"/>
              <a:t> Develop and improve amorphous carbon as a binding material for thermal protection systems on space vehicles</a:t>
            </a:r>
            <a:endParaRPr sz="1700"/>
          </a:p>
        </p:txBody>
      </p:sp>
      <p:pic>
        <p:nvPicPr>
          <p:cNvPr id="79" name="Google Shape;79;p15"/>
          <p:cNvPicPr preferRelativeResize="0"/>
          <p:nvPr/>
        </p:nvPicPr>
        <p:blipFill rotWithShape="1">
          <a:blip r:embed="rId3">
            <a:alphaModFix/>
          </a:blip>
          <a:srcRect b="3327" l="15902" r="16744" t="10473"/>
          <a:stretch/>
        </p:blipFill>
        <p:spPr>
          <a:xfrm>
            <a:off x="381475" y="2002975"/>
            <a:ext cx="2546557" cy="244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 rotWithShape="1">
          <a:blip r:embed="rId4">
            <a:alphaModFix/>
          </a:blip>
          <a:srcRect b="0" l="0" r="0" t="1816"/>
          <a:stretch/>
        </p:blipFill>
        <p:spPr>
          <a:xfrm>
            <a:off x="4475050" y="1913625"/>
            <a:ext cx="1470725" cy="131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 rotWithShape="1">
          <a:blip r:embed="rId5">
            <a:alphaModFix/>
          </a:blip>
          <a:srcRect b="0" l="10315" r="8463" t="5926"/>
          <a:stretch/>
        </p:blipFill>
        <p:spPr>
          <a:xfrm>
            <a:off x="3383400" y="2124475"/>
            <a:ext cx="1138489" cy="110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87150" y="3316425"/>
            <a:ext cx="1918400" cy="1252458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5"/>
          <p:cNvSpPr/>
          <p:nvPr/>
        </p:nvSpPr>
        <p:spPr>
          <a:xfrm>
            <a:off x="2875500" y="3098250"/>
            <a:ext cx="273300" cy="172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1905353">
            <a:off x="6204024" y="2149696"/>
            <a:ext cx="2907554" cy="194135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/>
          <p:nvPr/>
        </p:nvSpPr>
        <p:spPr>
          <a:xfrm>
            <a:off x="6228100" y="3098250"/>
            <a:ext cx="273300" cy="172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6" name="Google Shape;86;p15"/>
          <p:cNvCxnSpPr/>
          <p:nvPr/>
        </p:nvCxnSpPr>
        <p:spPr>
          <a:xfrm>
            <a:off x="643775" y="3973100"/>
            <a:ext cx="1026300" cy="48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87" name="Google Shape;87;p15"/>
          <p:cNvSpPr txBox="1"/>
          <p:nvPr/>
        </p:nvSpPr>
        <p:spPr>
          <a:xfrm rot="1489356">
            <a:off x="668736" y="4194979"/>
            <a:ext cx="1138372" cy="3692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7.578 nm</a:t>
            </a:r>
            <a:endParaRPr sz="1100"/>
          </a:p>
        </p:txBody>
      </p:sp>
      <p:cxnSp>
        <p:nvCxnSpPr>
          <p:cNvPr id="88" name="Google Shape;88;p15"/>
          <p:cNvCxnSpPr/>
          <p:nvPr/>
        </p:nvCxnSpPr>
        <p:spPr>
          <a:xfrm flipH="1">
            <a:off x="7354375" y="2511500"/>
            <a:ext cx="1600500" cy="201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89" name="Google Shape;89;p15"/>
          <p:cNvCxnSpPr/>
          <p:nvPr/>
        </p:nvCxnSpPr>
        <p:spPr>
          <a:xfrm rot="10800000">
            <a:off x="6364675" y="3973100"/>
            <a:ext cx="721500" cy="555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stealth"/>
            <a:tailEnd len="med" w="med" type="triangle"/>
          </a:ln>
        </p:spPr>
      </p:cxnSp>
      <p:sp>
        <p:nvSpPr>
          <p:cNvPr id="90" name="Google Shape;90;p15"/>
          <p:cNvSpPr txBox="1"/>
          <p:nvPr/>
        </p:nvSpPr>
        <p:spPr>
          <a:xfrm rot="2171967">
            <a:off x="6276328" y="4320237"/>
            <a:ext cx="1138338" cy="36927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15</a:t>
            </a:r>
            <a:r>
              <a:rPr lang="en" sz="1200"/>
              <a:t> nm</a:t>
            </a:r>
            <a:endParaRPr sz="1100"/>
          </a:p>
        </p:txBody>
      </p:sp>
      <p:sp>
        <p:nvSpPr>
          <p:cNvPr id="91" name="Google Shape;91;p15"/>
          <p:cNvSpPr txBox="1"/>
          <p:nvPr/>
        </p:nvSpPr>
        <p:spPr>
          <a:xfrm rot="-3049138">
            <a:off x="7778995" y="3335029"/>
            <a:ext cx="1138226" cy="3695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40 nm</a:t>
            </a:r>
            <a:endParaRPr sz="1100"/>
          </a:p>
        </p:txBody>
      </p:sp>
      <p:sp>
        <p:nvSpPr>
          <p:cNvPr id="92" name="Google Shape;9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/>
          <p:nvPr>
            <p:ph type="title"/>
          </p:nvPr>
        </p:nvSpPr>
        <p:spPr>
          <a:xfrm>
            <a:off x="311700" y="1586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/>
              <a:t>Reference Papers</a:t>
            </a:r>
            <a:endParaRPr sz="2320"/>
          </a:p>
        </p:txBody>
      </p:sp>
      <p:pic>
        <p:nvPicPr>
          <p:cNvPr id="98" name="Google Shape;98;p16"/>
          <p:cNvPicPr preferRelativeResize="0"/>
          <p:nvPr/>
        </p:nvPicPr>
        <p:blipFill rotWithShape="1">
          <a:blip r:embed="rId3">
            <a:alphaModFix/>
          </a:blip>
          <a:srcRect b="0" l="0" r="12365" t="0"/>
          <a:stretch/>
        </p:blipFill>
        <p:spPr>
          <a:xfrm>
            <a:off x="311700" y="784850"/>
            <a:ext cx="3700724" cy="1571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075" y="2571738"/>
            <a:ext cx="2679300" cy="189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79900" y="2908050"/>
            <a:ext cx="1860503" cy="122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/>
          <p:cNvPicPr preferRelativeResize="0"/>
          <p:nvPr/>
        </p:nvPicPr>
        <p:blipFill rotWithShape="1">
          <a:blip r:embed="rId6">
            <a:alphaModFix/>
          </a:blip>
          <a:srcRect b="0" l="9746" r="5356" t="17307"/>
          <a:stretch/>
        </p:blipFill>
        <p:spPr>
          <a:xfrm>
            <a:off x="5138499" y="653502"/>
            <a:ext cx="4005500" cy="13788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2" name="Google Shape;102;p16"/>
          <p:cNvCxnSpPr/>
          <p:nvPr/>
        </p:nvCxnSpPr>
        <p:spPr>
          <a:xfrm>
            <a:off x="5066325" y="784850"/>
            <a:ext cx="0" cy="406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3" name="Google Shape;103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14588" y="2224450"/>
            <a:ext cx="3210625" cy="109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13913" y="3514499"/>
            <a:ext cx="3411974" cy="127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6"/>
          <p:cNvSpPr txBox="1"/>
          <p:nvPr/>
        </p:nvSpPr>
        <p:spPr>
          <a:xfrm>
            <a:off x="4789125" y="4815500"/>
            <a:ext cx="45258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Agrawal and Chavez-Garcia, Journal of Spacecraft and Rockets, 50:735-741, 2013.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99075" y="4815500"/>
            <a:ext cx="3810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De Tomas, Carla, et al., Carbon, vol. 109, 2016, pp. 681–693.</a:t>
            </a:r>
            <a:endParaRPr sz="900"/>
          </a:p>
        </p:txBody>
      </p:sp>
      <p:sp>
        <p:nvSpPr>
          <p:cNvPr id="107" name="Google Shape;107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>
            <p:ph type="title"/>
          </p:nvPr>
        </p:nvSpPr>
        <p:spPr>
          <a:xfrm>
            <a:off x="789150" y="2150850"/>
            <a:ext cx="7565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Interatomic Potential: Tersoff</a:t>
            </a:r>
            <a:endParaRPr sz="3300"/>
          </a:p>
        </p:txBody>
      </p:sp>
      <p:sp>
        <p:nvSpPr>
          <p:cNvPr id="113" name="Google Shape;11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311700" y="374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220"/>
              <a:t>Algorithm for Generating Amorphous Carbon</a:t>
            </a:r>
            <a:endParaRPr sz="2220"/>
          </a:p>
        </p:txBody>
      </p:sp>
      <p:sp>
        <p:nvSpPr>
          <p:cNvPr id="119" name="Google Shape;119;p18"/>
          <p:cNvSpPr txBox="1"/>
          <p:nvPr>
            <p:ph idx="1" type="body"/>
          </p:nvPr>
        </p:nvSpPr>
        <p:spPr>
          <a:xfrm>
            <a:off x="222300" y="1017725"/>
            <a:ext cx="8610000" cy="391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Slightly randomized simple cubic lattice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Supercell of 32x32x32 carbon atoms (32,768 atoms)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Density: 1.5 g/cc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Interatomic potential: Tersoff (OpenKIM,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https://openkim.org</a:t>
            </a:r>
            <a:r>
              <a:rPr lang="en"/>
              <a:t>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Temperature simulation</a:t>
            </a:r>
            <a:endParaRPr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Initial temperature: 100 K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Unstable structure → melting (NVE)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Equilibrate at T</a:t>
            </a:r>
            <a:r>
              <a:rPr baseline="-25000" lang="en" sz="1500"/>
              <a:t>liquid</a:t>
            </a:r>
            <a:r>
              <a:rPr lang="en" sz="1500"/>
              <a:t> = </a:t>
            </a:r>
            <a:r>
              <a:rPr b="1" lang="en" sz="1500"/>
              <a:t>8000 K </a:t>
            </a:r>
            <a:r>
              <a:rPr lang="en" sz="1500"/>
              <a:t>(NVT)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Quench to 300 K (NVT)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Anneal at T</a:t>
            </a:r>
            <a:r>
              <a:rPr baseline="-25000" lang="en" sz="1500"/>
              <a:t>anneal</a:t>
            </a:r>
            <a:r>
              <a:rPr lang="en" sz="1500"/>
              <a:t> = </a:t>
            </a:r>
            <a:r>
              <a:rPr b="1" lang="en" sz="1500"/>
              <a:t>5000 K </a:t>
            </a:r>
            <a:r>
              <a:rPr lang="en" sz="1500"/>
              <a:t>(NVT)</a:t>
            </a:r>
            <a:endParaRPr sz="1500"/>
          </a:p>
        </p:txBody>
      </p:sp>
      <p:pic>
        <p:nvPicPr>
          <p:cNvPr id="120" name="Google Shape;120;p18"/>
          <p:cNvPicPr preferRelativeResize="0"/>
          <p:nvPr/>
        </p:nvPicPr>
        <p:blipFill rotWithShape="1">
          <a:blip r:embed="rId4">
            <a:alphaModFix/>
          </a:blip>
          <a:srcRect b="4601" l="17852" r="19530" t="12795"/>
          <a:stretch/>
        </p:blipFill>
        <p:spPr>
          <a:xfrm>
            <a:off x="6652975" y="166000"/>
            <a:ext cx="2384774" cy="235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98475" y="2637425"/>
            <a:ext cx="3173953" cy="2242926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8"/>
          <p:cNvSpPr txBox="1"/>
          <p:nvPr/>
        </p:nvSpPr>
        <p:spPr>
          <a:xfrm>
            <a:off x="222300" y="4648550"/>
            <a:ext cx="3810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De Tomas, Carla, et al., Carbon, vol. 109, 2016, pp. 681–693.</a:t>
            </a:r>
            <a:endParaRPr sz="900"/>
          </a:p>
        </p:txBody>
      </p:sp>
      <p:sp>
        <p:nvSpPr>
          <p:cNvPr id="123" name="Google Shape;12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/>
          <p:nvPr>
            <p:ph type="title"/>
          </p:nvPr>
        </p:nvSpPr>
        <p:spPr>
          <a:xfrm>
            <a:off x="180150" y="1625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20"/>
              <a:t>Tersoff Temperature Profile for Amorphous Carbon Creation</a:t>
            </a:r>
            <a:endParaRPr sz="1920"/>
          </a:p>
        </p:txBody>
      </p:sp>
      <p:grpSp>
        <p:nvGrpSpPr>
          <p:cNvPr id="129" name="Google Shape;129;p19"/>
          <p:cNvGrpSpPr/>
          <p:nvPr/>
        </p:nvGrpSpPr>
        <p:grpSpPr>
          <a:xfrm>
            <a:off x="180138" y="623898"/>
            <a:ext cx="8304179" cy="3005237"/>
            <a:chOff x="239302" y="1929675"/>
            <a:chExt cx="8735724" cy="3293050"/>
          </a:xfrm>
        </p:grpSpPr>
        <p:pic>
          <p:nvPicPr>
            <p:cNvPr id="130" name="Google Shape;130;p19"/>
            <p:cNvPicPr preferRelativeResize="0"/>
            <p:nvPr/>
          </p:nvPicPr>
          <p:blipFill rotWithShape="1">
            <a:blip r:embed="rId3">
              <a:alphaModFix/>
            </a:blip>
            <a:srcRect b="0" l="15704" r="0" t="4287"/>
            <a:stretch/>
          </p:blipFill>
          <p:spPr>
            <a:xfrm>
              <a:off x="4278950" y="2047325"/>
              <a:ext cx="2911552" cy="28401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19"/>
            <p:cNvPicPr preferRelativeResize="0"/>
            <p:nvPr/>
          </p:nvPicPr>
          <p:blipFill rotWithShape="1">
            <a:blip r:embed="rId4">
              <a:alphaModFix/>
            </a:blip>
            <a:srcRect b="0" l="16902" r="0" t="4287"/>
            <a:stretch/>
          </p:blipFill>
          <p:spPr>
            <a:xfrm>
              <a:off x="7190500" y="2047325"/>
              <a:ext cx="1784525" cy="28401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" name="Google Shape;132;p19"/>
            <p:cNvSpPr txBox="1"/>
            <p:nvPr/>
          </p:nvSpPr>
          <p:spPr>
            <a:xfrm>
              <a:off x="4051925" y="4801225"/>
              <a:ext cx="2911500" cy="42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/>
                <a:t>Time steps</a:t>
              </a:r>
              <a:endParaRPr sz="1300"/>
            </a:p>
          </p:txBody>
        </p:sp>
        <p:grpSp>
          <p:nvGrpSpPr>
            <p:cNvPr id="133" name="Google Shape;133;p19"/>
            <p:cNvGrpSpPr/>
            <p:nvPr/>
          </p:nvGrpSpPr>
          <p:grpSpPr>
            <a:xfrm>
              <a:off x="239302" y="1929675"/>
              <a:ext cx="4039647" cy="3004025"/>
              <a:chOff x="239302" y="1929675"/>
              <a:chExt cx="4039647" cy="3004025"/>
            </a:xfrm>
          </p:grpSpPr>
          <p:pic>
            <p:nvPicPr>
              <p:cNvPr id="134" name="Google Shape;134;p19"/>
              <p:cNvPicPr preferRelativeResize="0"/>
              <p:nvPr/>
            </p:nvPicPr>
            <p:blipFill rotWithShape="1">
              <a:blip r:embed="rId5">
                <a:alphaModFix/>
              </a:blip>
              <a:srcRect b="0" l="13314" r="0" t="4351"/>
              <a:stretch/>
            </p:blipFill>
            <p:spPr>
              <a:xfrm>
                <a:off x="639500" y="1929675"/>
                <a:ext cx="3639448" cy="30040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5" name="Google Shape;135;p19"/>
              <p:cNvSpPr txBox="1"/>
              <p:nvPr/>
            </p:nvSpPr>
            <p:spPr>
              <a:xfrm rot="-5400000">
                <a:off x="-690548" y="3137685"/>
                <a:ext cx="2264400" cy="4047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300"/>
                  <a:t>Temperature (10^3 K)</a:t>
                </a:r>
                <a:endParaRPr sz="1300"/>
              </a:p>
            </p:txBody>
          </p:sp>
        </p:grpSp>
      </p:grpSp>
      <p:pic>
        <p:nvPicPr>
          <p:cNvPr id="136" name="Google Shape;13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9350" y="3290775"/>
            <a:ext cx="2307000" cy="1630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9"/>
          <p:cNvSpPr txBox="1"/>
          <p:nvPr/>
        </p:nvSpPr>
        <p:spPr>
          <a:xfrm>
            <a:off x="4639800" y="4120875"/>
            <a:ext cx="1468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34343"/>
                </a:solidFill>
              </a:rPr>
              <a:t>Final structure:</a:t>
            </a:r>
            <a:endParaRPr sz="1100">
              <a:solidFill>
                <a:srgbClr val="434343"/>
              </a:solidFill>
            </a:endParaRPr>
          </a:p>
        </p:txBody>
      </p:sp>
      <p:pic>
        <p:nvPicPr>
          <p:cNvPr id="138" name="Google Shape;138;p19"/>
          <p:cNvPicPr preferRelativeResize="0"/>
          <p:nvPr/>
        </p:nvPicPr>
        <p:blipFill rotWithShape="1">
          <a:blip r:embed="rId7">
            <a:alphaModFix/>
          </a:blip>
          <a:srcRect b="2336" l="14840" r="10510" t="6046"/>
          <a:stretch/>
        </p:blipFill>
        <p:spPr>
          <a:xfrm>
            <a:off x="5560225" y="3341250"/>
            <a:ext cx="1902926" cy="175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9"/>
          <p:cNvPicPr preferRelativeResize="0"/>
          <p:nvPr/>
        </p:nvPicPr>
        <p:blipFill rotWithShape="1">
          <a:blip r:embed="rId8">
            <a:alphaModFix/>
          </a:blip>
          <a:srcRect b="3080" l="14830" r="18396" t="7378"/>
          <a:stretch/>
        </p:blipFill>
        <p:spPr>
          <a:xfrm>
            <a:off x="7259625" y="3290775"/>
            <a:ext cx="1741501" cy="1751626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9"/>
          <p:cNvSpPr txBox="1"/>
          <p:nvPr/>
        </p:nvSpPr>
        <p:spPr>
          <a:xfrm>
            <a:off x="7463138" y="4820400"/>
            <a:ext cx="19428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666666"/>
                </a:solidFill>
              </a:rPr>
              <a:t>Surface topography</a:t>
            </a:r>
            <a:endParaRPr sz="900">
              <a:solidFill>
                <a:srgbClr val="666666"/>
              </a:solidFill>
            </a:endParaRPr>
          </a:p>
        </p:txBody>
      </p:sp>
      <p:sp>
        <p:nvSpPr>
          <p:cNvPr id="141" name="Google Shape;14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2" name="Google Shape;142;p19"/>
          <p:cNvSpPr txBox="1"/>
          <p:nvPr/>
        </p:nvSpPr>
        <p:spPr>
          <a:xfrm>
            <a:off x="222300" y="4820400"/>
            <a:ext cx="3810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De Tomas, Carla, et al., Carbon, vol. 109, 2016, pp. 681–693.</a:t>
            </a:r>
            <a:endParaRPr sz="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Verification of Structure</a:t>
            </a:r>
            <a:endParaRPr sz="3300"/>
          </a:p>
        </p:txBody>
      </p:sp>
      <p:sp>
        <p:nvSpPr>
          <p:cNvPr id="148" name="Google Shape;14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/>
              <a:t>Tersoff Structural Analysis -- Radial Distribution Function</a:t>
            </a:r>
            <a:endParaRPr sz="2320"/>
          </a:p>
        </p:txBody>
      </p:sp>
      <p:sp>
        <p:nvSpPr>
          <p:cNvPr id="154" name="Google Shape;154;p21"/>
          <p:cNvSpPr txBox="1"/>
          <p:nvPr>
            <p:ph idx="1" type="body"/>
          </p:nvPr>
        </p:nvSpPr>
        <p:spPr>
          <a:xfrm>
            <a:off x="311700" y="972000"/>
            <a:ext cx="8520600" cy="35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Average distribution of atoms around any reference atom in the system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Peaks at 1.5 and 2.6 Å</a:t>
            </a:r>
            <a:endParaRPr sz="1600"/>
          </a:p>
        </p:txBody>
      </p:sp>
      <p:sp>
        <p:nvSpPr>
          <p:cNvPr id="155" name="Google Shape;155;p21"/>
          <p:cNvSpPr txBox="1"/>
          <p:nvPr/>
        </p:nvSpPr>
        <p:spPr>
          <a:xfrm>
            <a:off x="5833800" y="4308850"/>
            <a:ext cx="3059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De Tomas, Carla, et al., vol. 109, 2016, pp. 681–693.</a:t>
            </a:r>
            <a:endParaRPr sz="900"/>
          </a:p>
        </p:txBody>
      </p:sp>
      <p:pic>
        <p:nvPicPr>
          <p:cNvPr id="156" name="Google Shape;15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2450" y="2106600"/>
            <a:ext cx="3321051" cy="220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000" y="1827875"/>
            <a:ext cx="5430250" cy="2930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/>
          <p:nvPr>
            <p:ph type="title"/>
          </p:nvPr>
        </p:nvSpPr>
        <p:spPr>
          <a:xfrm>
            <a:off x="311700" y="1259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220"/>
              <a:t>Tersoff Structural Analysis -- Ring Statistics</a:t>
            </a:r>
            <a:endParaRPr sz="2220"/>
          </a:p>
        </p:txBody>
      </p:sp>
      <p:sp>
        <p:nvSpPr>
          <p:cNvPr id="164" name="Google Shape;164;p22"/>
          <p:cNvSpPr txBox="1"/>
          <p:nvPr>
            <p:ph idx="1" type="body"/>
          </p:nvPr>
        </p:nvSpPr>
        <p:spPr>
          <a:xfrm>
            <a:off x="311700" y="617625"/>
            <a:ext cx="6297000" cy="395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r>
              <a:rPr lang="en" sz="1400">
                <a:solidFill>
                  <a:srgbClr val="434343"/>
                </a:solidFill>
              </a:rPr>
              <a:t>Shortest-path (SP) criterion: includes only rings that cannot be decomposed into smaller rings</a:t>
            </a:r>
            <a:endParaRPr sz="1400">
              <a:solidFill>
                <a:srgbClr val="434343"/>
              </a:solidFill>
            </a:endParaRPr>
          </a:p>
        </p:txBody>
      </p:sp>
      <p:pic>
        <p:nvPicPr>
          <p:cNvPr id="165" name="Google Shape;16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4593" y="2511887"/>
            <a:ext cx="2506757" cy="1610988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2"/>
          <p:cNvSpPr txBox="1"/>
          <p:nvPr/>
        </p:nvSpPr>
        <p:spPr>
          <a:xfrm>
            <a:off x="6145700" y="4122875"/>
            <a:ext cx="3048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De Tomas, Carla, et al., Carbon, vol. 109, 2016, pp. 681–693.</a:t>
            </a:r>
            <a:endParaRPr sz="800"/>
          </a:p>
        </p:txBody>
      </p:sp>
      <p:pic>
        <p:nvPicPr>
          <p:cNvPr id="167" name="Google Shape;16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07725" y="412000"/>
            <a:ext cx="2223600" cy="1560428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2"/>
          <p:cNvSpPr txBox="1"/>
          <p:nvPr/>
        </p:nvSpPr>
        <p:spPr>
          <a:xfrm>
            <a:off x="6920375" y="1874850"/>
            <a:ext cx="2223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34343"/>
                </a:solidFill>
              </a:rPr>
              <a:t>D.S. Franzblau, Phys. Rev. B 44, 4925-4930 (1991)</a:t>
            </a:r>
            <a:endParaRPr sz="1000">
              <a:solidFill>
                <a:srgbClr val="434343"/>
              </a:solidFill>
            </a:endParaRPr>
          </a:p>
        </p:txBody>
      </p:sp>
      <p:sp>
        <p:nvSpPr>
          <p:cNvPr id="169" name="Google Shape;16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0" name="Google Shape;17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9100" y="1372561"/>
            <a:ext cx="5956598" cy="3684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/>
          <p:nvPr>
            <p:ph type="title"/>
          </p:nvPr>
        </p:nvSpPr>
        <p:spPr>
          <a:xfrm>
            <a:off x="311700" y="111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020"/>
              <a:t>Tersoff Structural Analysis -- Coordination Fractions</a:t>
            </a:r>
            <a:endParaRPr sz="2020"/>
          </a:p>
        </p:txBody>
      </p:sp>
      <p:sp>
        <p:nvSpPr>
          <p:cNvPr id="176" name="Google Shape;176;p23"/>
          <p:cNvSpPr txBox="1"/>
          <p:nvPr>
            <p:ph idx="1" type="body"/>
          </p:nvPr>
        </p:nvSpPr>
        <p:spPr>
          <a:xfrm>
            <a:off x="311700" y="597375"/>
            <a:ext cx="8520600" cy="39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Fractions of sp, sp2, sp3 bonding throughout 400 ps of annealing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177" name="Google Shape;17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2125" y="1154250"/>
            <a:ext cx="6919100" cy="3860226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3"/>
          <p:cNvSpPr txBox="1"/>
          <p:nvPr/>
        </p:nvSpPr>
        <p:spPr>
          <a:xfrm>
            <a:off x="6589900" y="4835700"/>
            <a:ext cx="2829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De Tomas, Carla, et al., vol. 109, 2016, pp. 681–693.</a:t>
            </a:r>
            <a:endParaRPr sz="800"/>
          </a:p>
        </p:txBody>
      </p:sp>
      <p:cxnSp>
        <p:nvCxnSpPr>
          <p:cNvPr id="179" name="Google Shape;179;p23"/>
          <p:cNvCxnSpPr/>
          <p:nvPr/>
        </p:nvCxnSpPr>
        <p:spPr>
          <a:xfrm>
            <a:off x="4441675" y="1508625"/>
            <a:ext cx="0" cy="275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0" name="Google Shape;18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4"/>
          <p:cNvSpPr txBox="1"/>
          <p:nvPr>
            <p:ph type="title"/>
          </p:nvPr>
        </p:nvSpPr>
        <p:spPr>
          <a:xfrm>
            <a:off x="311700" y="1856800"/>
            <a:ext cx="8520600" cy="124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88"/>
              <a:t>Quasicontinuum (QC) Simulation of Amorphous Carbon Fracture</a:t>
            </a:r>
            <a:endParaRPr sz="3400"/>
          </a:p>
        </p:txBody>
      </p:sp>
      <p:sp>
        <p:nvSpPr>
          <p:cNvPr id="186" name="Google Shape;18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5"/>
          <p:cNvSpPr txBox="1"/>
          <p:nvPr>
            <p:ph type="title"/>
          </p:nvPr>
        </p:nvSpPr>
        <p:spPr>
          <a:xfrm>
            <a:off x="311700" y="1216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120"/>
              <a:t>Setup of QC Amorphous Carbon Fracture Simulation</a:t>
            </a:r>
            <a:endParaRPr sz="2120"/>
          </a:p>
        </p:txBody>
      </p:sp>
      <p:sp>
        <p:nvSpPr>
          <p:cNvPr id="192" name="Google Shape;192;p25"/>
          <p:cNvSpPr txBox="1"/>
          <p:nvPr>
            <p:ph idx="1" type="body"/>
          </p:nvPr>
        </p:nvSpPr>
        <p:spPr>
          <a:xfrm>
            <a:off x="311700" y="747775"/>
            <a:ext cx="8520600" cy="38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3" name="Google Shape;19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47785"/>
            <a:ext cx="9144003" cy="4129982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5"/>
          <p:cNvSpPr txBox="1"/>
          <p:nvPr/>
        </p:nvSpPr>
        <p:spPr>
          <a:xfrm>
            <a:off x="7502475" y="1813175"/>
            <a:ext cx="573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666666"/>
                </a:solidFill>
              </a:rPr>
              <a:t>mm</a:t>
            </a:r>
            <a:endParaRPr sz="900">
              <a:solidFill>
                <a:srgbClr val="666666"/>
              </a:solidFill>
            </a:endParaRPr>
          </a:p>
        </p:txBody>
      </p:sp>
      <p:sp>
        <p:nvSpPr>
          <p:cNvPr id="195" name="Google Shape;195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400" y="98100"/>
            <a:ext cx="8911201" cy="49473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6"/>
          <p:cNvSpPr txBox="1"/>
          <p:nvPr>
            <p:ph idx="1" type="body"/>
          </p:nvPr>
        </p:nvSpPr>
        <p:spPr>
          <a:xfrm>
            <a:off x="6887400" y="2934600"/>
            <a:ext cx="2256600" cy="22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C4C4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Possible reasons for discrepancy in fracture toughness:</a:t>
            </a:r>
            <a:endParaRPr sz="1200">
              <a:solidFill>
                <a:srgbClr val="4C4C4C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1200"/>
              <a:buFont typeface="Helvetica Neue"/>
              <a:buChar char="●"/>
            </a:pPr>
            <a:r>
              <a:rPr lang="en" sz="1200">
                <a:solidFill>
                  <a:srgbClr val="4C4C4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Tersoff not the best model for a-C</a:t>
            </a:r>
            <a:endParaRPr sz="1200">
              <a:solidFill>
                <a:srgbClr val="4C4C4C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1200"/>
              <a:buFont typeface="Helvetica Neue"/>
              <a:buChar char="●"/>
            </a:pPr>
            <a:r>
              <a:rPr lang="en" sz="1200">
                <a:solidFill>
                  <a:srgbClr val="4C4C4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Small unit cell (64 atoms)</a:t>
            </a:r>
            <a:endParaRPr sz="1200">
              <a:solidFill>
                <a:srgbClr val="4C4C4C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4C4C4C"/>
              </a:buClr>
              <a:buSzPts val="1200"/>
              <a:buFont typeface="Helvetica Neue"/>
              <a:buChar char="●"/>
            </a:pPr>
            <a:r>
              <a:rPr lang="en" sz="1200">
                <a:solidFill>
                  <a:srgbClr val="4C4C4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Nano-scale structure</a:t>
            </a:r>
            <a:endParaRPr sz="1200">
              <a:solidFill>
                <a:srgbClr val="4C4C4C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3" name="Google Shape;203;p26"/>
          <p:cNvSpPr txBox="1"/>
          <p:nvPr>
            <p:ph type="title"/>
          </p:nvPr>
        </p:nvSpPr>
        <p:spPr>
          <a:xfrm>
            <a:off x="301575" y="179250"/>
            <a:ext cx="474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en" sz="1837"/>
              <a:t>Results from QC Amorphous Carbon Fracture Simulation</a:t>
            </a:r>
            <a:endParaRPr sz="1837"/>
          </a:p>
        </p:txBody>
      </p:sp>
      <p:sp>
        <p:nvSpPr>
          <p:cNvPr id="204" name="Google Shape;204;p26"/>
          <p:cNvSpPr txBox="1"/>
          <p:nvPr>
            <p:ph idx="1" type="body"/>
          </p:nvPr>
        </p:nvSpPr>
        <p:spPr>
          <a:xfrm>
            <a:off x="6563925" y="4749900"/>
            <a:ext cx="4224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C4C4C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[Å]</a:t>
            </a:r>
            <a:endParaRPr sz="1100">
              <a:solidFill>
                <a:srgbClr val="4C4C4C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/>
              <a:t>Future Work</a:t>
            </a:r>
            <a:endParaRPr sz="2320"/>
          </a:p>
        </p:txBody>
      </p:sp>
      <p:sp>
        <p:nvSpPr>
          <p:cNvPr id="210" name="Google Shape;210;p27"/>
          <p:cNvSpPr txBox="1"/>
          <p:nvPr>
            <p:ph idx="1" type="body"/>
          </p:nvPr>
        </p:nvSpPr>
        <p:spPr>
          <a:xfrm>
            <a:off x="311700" y="1017725"/>
            <a:ext cx="8520600" cy="37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2258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600"/>
              <a:t>Convergence study</a:t>
            </a:r>
            <a:endParaRPr sz="1600"/>
          </a:p>
          <a:p>
            <a:pPr indent="-32258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600"/>
              <a:t>Fracture test using larger atomistic region</a:t>
            </a:r>
            <a:endParaRPr sz="1600"/>
          </a:p>
          <a:p>
            <a:pPr indent="-32258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600"/>
              <a:t>Fracture simulation with different RVE size (&gt; 4x4x4)</a:t>
            </a:r>
            <a:endParaRPr sz="1600"/>
          </a:p>
          <a:p>
            <a:pPr indent="-32258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600"/>
              <a:t>Compare fracture between different interatomic potentials (Tersoff, EDIP, AIREBO)</a:t>
            </a:r>
            <a:endParaRPr sz="1600"/>
          </a:p>
          <a:p>
            <a:pPr indent="-32258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600"/>
              <a:t>What is the relationship between fracture toughness and the a-C structural characteristics?</a:t>
            </a:r>
            <a:endParaRPr sz="1600"/>
          </a:p>
          <a:p>
            <a:pPr indent="-32258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600"/>
              <a:t>Scale up simulations closer to experimental sizes</a:t>
            </a:r>
            <a:endParaRPr sz="1600"/>
          </a:p>
          <a:p>
            <a:pPr indent="-32258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600"/>
              <a:t>Explore toughening mechanisms, eg. adding impurities</a:t>
            </a:r>
            <a:endParaRPr sz="1600"/>
          </a:p>
          <a:p>
            <a:pPr indent="-32258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600"/>
              <a:t>Study realistic geometries such as corners, holes, and notches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02652" y="4601125"/>
            <a:ext cx="839700" cy="49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7850" y="4403425"/>
            <a:ext cx="884808" cy="740076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8"/>
          <p:cNvSpPr txBox="1"/>
          <p:nvPr>
            <p:ph type="title"/>
          </p:nvPr>
        </p:nvSpPr>
        <p:spPr>
          <a:xfrm>
            <a:off x="1028250" y="2150850"/>
            <a:ext cx="7087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940">
                <a:solidFill>
                  <a:srgbClr val="434343"/>
                </a:solidFill>
              </a:rPr>
              <a:t>Thank you!</a:t>
            </a:r>
            <a:endParaRPr sz="194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