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7" r:id="rId3"/>
    <p:sldId id="256" r:id="rId4"/>
    <p:sldId id="282" r:id="rId5"/>
    <p:sldId id="258" r:id="rId6"/>
    <p:sldId id="259" r:id="rId7"/>
    <p:sldId id="260" r:id="rId8"/>
    <p:sldId id="261" r:id="rId9"/>
    <p:sldId id="280" r:id="rId10"/>
    <p:sldId id="281" r:id="rId11"/>
    <p:sldId id="283" r:id="rId12"/>
    <p:sldId id="285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BFC8B-3685-48B8-A687-11BA6FE9F2BD}" type="datetimeFigureOut">
              <a:rPr lang="en-US" smtClean="0"/>
              <a:t>8/10/2021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7276D-E5FE-41B1-B7F1-ACD7B74C74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5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86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XGB model exported and pushed to GitLab for future use within the database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323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so much when it comes to doing statistics manually (limited to typically zero- or 1-dimensional data), as you will see in upcoming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43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5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CV and RMSE, include graphics? Regression problem, not classification, because trying to predict numerical outputs.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good/bad are the RMSE values?  Can it be normalized? CV is normalized value, between 0 and 1.</a:t>
            </a:r>
          </a:p>
          <a:p>
            <a:r>
              <a:rPr lang="en-US" dirty="0"/>
              <a:t>Ultimately chose </a:t>
            </a:r>
            <a:r>
              <a:rPr lang="en-US" dirty="0" err="1"/>
              <a:t>XGBoost</a:t>
            </a:r>
            <a:r>
              <a:rPr lang="en-US" dirty="0"/>
              <a:t> because it had the best performance of the three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8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870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Outliers indicative of arc failures that the model was able to identify; outliers can be identified because the model fit really well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31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 – “Normal” (left) vs “Anomalous” (right); arc did not start; large gaps affect predictions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9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workbooks briefly?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7276D-E5FE-41B1-B7F1-ACD7B74C74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7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F6DB1-CBAF-4CF4-9A00-F7D04D74D1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94BDE-C567-48BB-B6C1-6F9BB5824D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FF827-2475-4AA1-A0B7-8870920A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BCB9A-2BCE-4211-914D-DF3C60C58885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1888F-7F14-4C86-BAE3-C47B4CAD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3F257-A134-4B74-8DFB-8EE73A095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40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6962E-5CF7-40D9-9AD3-76E04326B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28871-2D55-441E-9F20-B5C7F01377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387EA-86E1-4AF2-A7F2-6818548D0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D61F-1006-4CCC-A184-234AC333B630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CBAE4-BD9C-49BF-9C64-03CD7FFA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E403D-51AF-4C61-8F67-13B69EA15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0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39B00-96D0-4DCA-9F94-EB935E2263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2C7DF8-FF9E-47AE-889B-441A2D147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68803-30E4-4ED0-A5C6-1F56C4D31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59F84-3072-418D-968B-41B81029F996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0F679-832C-421E-BBFD-AA8F8F25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32759-78A9-4915-B209-F643CD38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0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5AAD6-179C-4E89-8E69-F688AE08A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8F5396-CEAE-42AC-A704-119F48F53D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EF7CD-F52E-45A1-8CD8-CA829A5E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789A-84AC-4D35-9E35-6D0AC3034702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09C3F-F087-4078-950C-924EEB2C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5D895-E2B0-4D9F-8FE0-00ED8AB34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0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A91F6-DD74-4BBF-BD5C-1EB54E496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F52A3-BC0A-47CC-9BF4-F298006F3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84640-1B8E-4B31-9521-5C3E4B689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6BAF-ABEE-42F7-96D8-7A7E9058F52B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75481-1043-4756-A782-D3AE51BA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6F4B-4DE2-44E0-9620-A031212A3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46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6E1F9-BFE7-4713-A56A-6AB960509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4B72A-8136-4D77-BF84-DCF45E6CE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A8B92-EC16-4B2E-989D-8815C0948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1A33-12D2-49EF-AD58-69524759410A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34991-7492-4B25-92DF-E99F140E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F60F0-E8E2-409D-B25A-FB222265E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23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D0B18-EDDB-47DE-93E6-A36C0D7F0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A83059-980D-4DF9-80F9-961EFE004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3F7746-60A1-47C9-9586-FD29008605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E4AF5-6977-4F8F-9345-368177F43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76FAF-7B1E-4C22-9A25-E612A5B03299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03585C-91B9-4357-B3F0-B8917FE4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04B28-4BE0-4119-B013-12979C0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54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E286F-4C85-41EC-982D-F7972CEE1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2F543-3A4C-400A-940A-33BEA2F9B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6B91F-D613-4740-B6DF-023A2604E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813E4-2506-4AF1-9DD8-5F7B1001E8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C0E3A-EFD7-4E6D-A365-D90E8BEA9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E8A3FB-90FF-4B6A-A8B3-735F72BD9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65B8-F925-41B2-A596-B0CD45188E26}" type="datetime1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06FFD1-DFB3-4E8D-BE5B-44A432BBD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1977B9-5823-4D35-8271-CC203C6B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602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DCA0-9935-4A55-AFF1-D683F43AB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56E52E-3F9E-4F1D-AFEC-870611C2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BD07F-05ED-4C46-8473-9DEB6E020E4F}" type="datetime1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37E31A-0D8A-4ECA-AD63-AE1587097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43BB9-186E-4EF0-8201-A0BD1C6E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82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3DFD1-D5C0-4D33-9021-B56612F5A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7613-E811-4C20-B98C-A5818E8F1F80}" type="datetime1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DB52B-DB93-4E90-94C2-83C9B95A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F49E4A-191F-48FB-A454-6DED4559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75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B1D53-2B74-4D79-B373-4686FA08F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F3400-8407-494F-BA74-42A7D0DF4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54738-1282-4989-A4CF-7A089AD3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CBBD2-4333-47BD-A5A3-E567BA335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6F793-9A3F-4570-B6AC-3A411C9733F5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D4C3C-06CA-4E88-86B8-BA5FA30D2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F22E1-C0F5-48B9-AF2C-696A9D13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61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C4B0-4DCD-48DA-B0FE-AC1C33F3E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1D118-CBD1-439F-99C2-9D9C016EE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B7610-263E-448F-ABBB-D70007D37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6CCB6-C0A7-4D80-86CF-D2B228775801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9E805-F631-4D8D-A9F0-E0EC28D2C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AE481-7FAC-47AC-B2D3-E6C7C119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435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EBBE1-48CD-4428-95D3-17425934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77E10-BB78-4908-BFB0-3085D35C3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3D699-DA06-4C7E-8040-DB6014B941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49088-4BF9-4F90-8E16-B220A3B9C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A5B5-331E-4792-9777-1C2E9F59D6A4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29934-3597-47DD-977A-1467F4F79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9873A-31CC-4480-A164-15CDCEFA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15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3BAAA-5BAF-4C00-83CB-9C24F5DF9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DCBCEE-C5B1-493B-92D3-16B875368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7E935-64D7-4FCE-A6BD-ED648CD4B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44A3F-4A28-495E-9FA7-E0A93FDB9A7D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91F37C-CF30-47BE-8DF4-9D2A88F5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DB98C-D93F-4516-8310-7F7B9C9D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407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404CEA-0195-4E64-95C7-4F7FBD1E5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00DE1B-6637-4411-A052-12F0CBECB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66C69-E93E-43E5-BAE9-C7DA799D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CC7F0-CCE7-49E0-A525-D931B9C19770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F0396-670D-4079-9E0F-496B1970A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507C6-9A56-47B8-8038-3CAF87A1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3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64765-8A69-4659-8F38-FABF00162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07818-9536-4210-B7BF-392C3A535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EC7D8-3EA8-424A-934B-37FC1AAAA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CAAE8-055B-429E-A3B4-73E2083E0AE6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6BC60-7285-4409-8FFB-A1F3F79CE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4FD8D-0083-4F1D-A9AD-D6B63C62F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2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47E9F-B129-44E8-AE9D-D84CEB24C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25FAC-442E-4B08-B669-63306805EE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61119B-B7DA-4E00-B10F-9ED20218B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165172-29E9-4459-905A-696B8F6C2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65025-A68D-4A61-A633-D77490F687F3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286EEF-8A5B-4CBE-823A-AEB9D48E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FCE30-F8F2-40B5-981B-A230401F0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8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00A5D-ADB2-4E04-A998-4D862C7F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C56B0-865F-485B-A356-AEA50BE0D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D8A03-7777-4E80-939E-1AE6377C9C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E0E7D-E49B-42CE-8390-ACEADB6F8E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18B684-37B6-41B6-ACB0-3F1A69C22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E969C5-D41C-417B-862E-2DFB5EDE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1673-11E3-482E-890E-81F8B924CECF}" type="datetime1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9048B-6083-4370-8B50-66ABDB70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D1C462-6718-4546-9493-A8101EE8B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6EFC2-F97C-4C11-9418-7B0B711A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B3D862-858D-42BC-88B5-728C5962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E74FF-867A-4C3F-A105-35BC3DFD6893}" type="datetime1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7D4CE-D841-4BEE-8BBB-FCDAF78EA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C4FD6-586E-4F8F-9EE6-600E937D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73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0B7035-1C0F-4854-B72F-2B043858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87FF5-4094-4A22-9ED3-8910A29044AC}" type="datetime1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D5578-E0C7-4485-B775-43AC67CB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4FAE7-ABF5-46C9-983E-9206DCCD8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2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F0435-D106-486B-963F-C05B3C548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52D18-B809-4596-8B45-4617DFD74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26477-78AB-4085-BAEE-D33475C72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0E054-5B79-4920-BED8-F1D97641D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7A45-D804-4B62-A000-01C47E35F0C6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FC951-E0AD-497D-BC6C-7B107E273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359CC-ED64-4386-A2E6-C40C508A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4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02D9E-347B-448D-ADD0-1A876CA8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8A1A28-5728-4D61-B3EF-52DE8C226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636BA1-4DB5-436D-B08B-56DF4EA1B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6E9E7-E757-4A06-ABE1-DEA369C11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1112-D80F-4E3A-8790-B8AF6A53A910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3CF4AB-18EB-4910-9B18-7C0FB49A0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1BFB8-50BB-4502-8E2A-14366278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27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CB136-70B4-4F79-A359-5767AE875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8BE6B-86C6-4B77-A456-9031C8294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7DB5E-8DEC-4885-ABE0-6FF53301C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8EA36-34B5-49CC-AE72-773D8FA7CF09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59F5B-7FD9-4D74-B7C0-F4B4DD1086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2696C-9814-41BA-A117-B44E888FD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E5354-5460-419F-A7E8-D53367791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9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D106A-E9BC-4DC1-AD07-F7F9F5BAC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4F447-96E5-49F3-A8C5-D42504E08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C5C659-DCEE-4280-A418-68CD45045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F18A-EF6E-4FF3-AAF0-9E491D9F33E5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7EC2-0384-40D2-9277-842B25555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9D499-98D6-40B5-9057-3AEAA1CAC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86D3B-788D-4C64-ACED-885A43E54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01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pace Technology Day: May 23, 2019 - Florida Tech News">
            <a:extLst>
              <a:ext uri="{FF2B5EF4-FFF2-40B4-BE49-F238E27FC236}">
                <a16:creationId xmlns:a16="http://schemas.microsoft.com/office/drawing/2014/main" id="{AAEA195A-B1B5-49B7-BE1A-62AD147236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70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4892040"/>
            <a:ext cx="12191999" cy="1965960"/>
          </a:xfrm>
          <a:prstGeom prst="rect">
            <a:avLst/>
          </a:prstGeom>
          <a:solidFill>
            <a:schemeClr val="bg1">
              <a:alpha val="7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15CF68-BD12-4D26-B8C7-5FC4E885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310" y="5154168"/>
            <a:ext cx="7706158" cy="1261872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Development of a Statistical Model for Arc Jet Data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Santa Clara University, UC Santa Cruz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Internship with AMA, Inc. at NASA Ames Research Center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Thursday, August 12,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F937-E1C0-4547-A1DE-44810984C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8200" y="5154168"/>
            <a:ext cx="2892986" cy="1261872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chemeClr val="tx2"/>
                </a:solidFill>
              </a:rPr>
              <a:t>Julian Ornelas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138160" y="5325066"/>
            <a:ext cx="0" cy="9144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65666-72D4-496B-A18C-95A0DEC1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9831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F67D-DC5F-4037-A81D-4A700E15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Export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B489C-5D15-4CA1-A1EF-1D9B49067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Goal: Export data from Materials Database into Excel workbook</a:t>
            </a:r>
          </a:p>
          <a:p>
            <a:r>
              <a:rPr lang="en-US" dirty="0"/>
              <a:t>Approach:</a:t>
            </a:r>
          </a:p>
          <a:p>
            <a:pPr lvl="1"/>
            <a:r>
              <a:rPr lang="en-US" dirty="0"/>
              <a:t>Gather the Variable Properties, Constant Properties, and Matrix Properties by accessing Django tables and objects</a:t>
            </a:r>
          </a:p>
          <a:p>
            <a:pPr lvl="1"/>
            <a:r>
              <a:rPr lang="en-US" dirty="0"/>
              <a:t>Compile a Pandas </a:t>
            </a:r>
            <a:r>
              <a:rPr lang="en-US" dirty="0" err="1"/>
              <a:t>dataframe</a:t>
            </a:r>
            <a:r>
              <a:rPr lang="en-US" dirty="0"/>
              <a:t> for each property category</a:t>
            </a:r>
          </a:p>
          <a:p>
            <a:pPr lvl="1"/>
            <a:r>
              <a:rPr lang="en-US" dirty="0"/>
              <a:t>Place each </a:t>
            </a:r>
            <a:r>
              <a:rPr lang="en-US" dirty="0" err="1"/>
              <a:t>dataframe</a:t>
            </a:r>
            <a:r>
              <a:rPr lang="en-US" dirty="0"/>
              <a:t> into its own sheet within the same workbook</a:t>
            </a:r>
          </a:p>
          <a:p>
            <a:pPr lvl="1"/>
            <a:r>
              <a:rPr lang="en-US" dirty="0"/>
              <a:t>Use of Python, Django, and </a:t>
            </a:r>
            <a:r>
              <a:rPr lang="en-US" dirty="0" err="1"/>
              <a:t>OpenPyXL</a:t>
            </a:r>
            <a:endParaRPr lang="en-US" dirty="0"/>
          </a:p>
          <a:p>
            <a:r>
              <a:rPr lang="en-US" dirty="0"/>
              <a:t>Export/download procedure created and functioning</a:t>
            </a:r>
          </a:p>
          <a:p>
            <a:pPr lvl="1"/>
            <a:r>
              <a:rPr lang="en-US" dirty="0"/>
              <a:t>Workbooks for Cork and TACOT</a:t>
            </a:r>
          </a:p>
          <a:p>
            <a:r>
              <a:rPr lang="en-US" dirty="0"/>
              <a:t>In progress: procedure for importing data</a:t>
            </a:r>
          </a:p>
          <a:p>
            <a:pPr lvl="1"/>
            <a:r>
              <a:rPr lang="en-US" dirty="0"/>
              <a:t>Use case: Modify existing properties, add back into Django database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E6D9B4-3CD2-4D5A-8E38-E4C3001E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7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C8B622-934C-4B92-BEFC-81635E52B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281" y="894833"/>
            <a:ext cx="10515600" cy="50683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dirty="0"/>
              <a:t>Summary:</a:t>
            </a:r>
          </a:p>
          <a:p>
            <a:r>
              <a:rPr lang="en-US" dirty="0"/>
              <a:t>Suitable model built to fit the arc jet data</a:t>
            </a:r>
          </a:p>
          <a:p>
            <a:r>
              <a:rPr lang="en-US" dirty="0"/>
              <a:t>Demonstrated ability to detect outliers and anomalous data more clearly</a:t>
            </a:r>
          </a:p>
          <a:p>
            <a:r>
              <a:rPr lang="en-US" dirty="0"/>
              <a:t>Observe some abnormal behaviors among the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500" dirty="0"/>
              <a:t>Future work:</a:t>
            </a:r>
          </a:p>
          <a:p>
            <a:r>
              <a:rPr lang="en-US" dirty="0"/>
              <a:t>Apply the XGB model against unseen data</a:t>
            </a:r>
          </a:p>
          <a:p>
            <a:pPr lvl="1"/>
            <a:r>
              <a:rPr lang="en-US" dirty="0"/>
              <a:t>Used only historic data in building the model</a:t>
            </a:r>
          </a:p>
          <a:p>
            <a:r>
              <a:rPr lang="en-US" dirty="0"/>
              <a:t>If another material comes along, workbook can be created and exported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F34FE-F6F9-4446-981F-3211CCE6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50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6E3E-3609-469C-AF5E-4CA769CD7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95D56-CDB7-455A-87A6-C8B63DFE9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  <a:p>
            <a:r>
              <a:rPr lang="en-US" dirty="0"/>
              <a:t>Questions?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B439E2-6BA1-4C24-9238-192BFDFD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7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FBFFB9C-A91D-46AD-9C98-B47BE8668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7E2E83C-36A4-412B-9503-48B12AD4A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Compile a model that can predict the value of a certain diagnostic variable with other diagnostics acting as independent/predictor variables</a:t>
            </a:r>
          </a:p>
          <a:p>
            <a:pPr lvl="1"/>
            <a:r>
              <a:rPr lang="en-US" dirty="0"/>
              <a:t>E.g.: predict expected arc voltage from operational settings</a:t>
            </a:r>
          </a:p>
          <a:p>
            <a:r>
              <a:rPr lang="en-US" dirty="0"/>
              <a:t>Build a model that can predict with as high an accuracy as possible with as little error as possible</a:t>
            </a:r>
          </a:p>
          <a:p>
            <a:r>
              <a:rPr lang="en-US" dirty="0"/>
              <a:t>Potentially detect any problematic data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3436BBB-B9C3-4514-A056-DE4E5A8D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71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9819C-C744-4FDE-AAD3-CA24739E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Importance/Why Machine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E42C-94FE-4474-854A-1BBF7AE10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Automates tasks such as searching for the last similar condition or finding similar settings</a:t>
            </a:r>
          </a:p>
          <a:p>
            <a:r>
              <a:rPr lang="en-US" dirty="0"/>
              <a:t>Predict and interpolate in varying number of dimensions</a:t>
            </a:r>
          </a:p>
          <a:p>
            <a:r>
              <a:rPr lang="en-US" dirty="0"/>
              <a:t>Utilize all the available data</a:t>
            </a:r>
          </a:p>
          <a:p>
            <a:r>
              <a:rPr lang="en-US" dirty="0"/>
              <a:t>Machine learning is highly efficient for modeling n-dimensional, non-linear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AC308-1B1D-407E-87D6-A3347AF6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3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A2F4-4DED-4679-846E-08BDEC25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C254F-10AD-45FC-94C7-E9A0F5F5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arc jet datasets from </a:t>
            </a:r>
            <a:r>
              <a:rPr lang="en-US" dirty="0" err="1"/>
              <a:t>eu</a:t>
            </a:r>
            <a:r>
              <a:rPr lang="en-US" dirty="0"/>
              <a:t> files, load into Pandas </a:t>
            </a:r>
            <a:r>
              <a:rPr lang="en-US" dirty="0" err="1"/>
              <a:t>dataframes</a:t>
            </a:r>
            <a:r>
              <a:rPr lang="en-US" dirty="0"/>
              <a:t> in Python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/>
              <a:t>Main Air Mass Flow, Add Air Mass Flow, Argon Mass Flow, Arc Current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Dependent variables:</a:t>
            </a:r>
          </a:p>
          <a:p>
            <a:pPr lvl="1"/>
            <a:r>
              <a:rPr lang="en-US" dirty="0"/>
              <a:t>Arc Heater Pressure, Arc Voltage</a:t>
            </a:r>
            <a:br>
              <a:rPr lang="en-US" dirty="0"/>
            </a:br>
            <a:endParaRPr lang="en-US" dirty="0"/>
          </a:p>
          <a:p>
            <a:r>
              <a:rPr lang="en-US" dirty="0"/>
              <a:t>6 total models tested (each of 2 depend. variables * 3 algorithms)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421AD-E747-4D28-948F-03813C8B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0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9A2F4-4DED-4679-846E-08BDEC251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C254F-10AD-45FC-94C7-E9A0F5F5F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548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Algorithms considered</a:t>
            </a:r>
          </a:p>
          <a:p>
            <a:pPr lvl="1"/>
            <a:r>
              <a:rPr lang="en-US" dirty="0"/>
              <a:t>Multiple linear regression</a:t>
            </a:r>
          </a:p>
          <a:p>
            <a:pPr lvl="1"/>
            <a:r>
              <a:rPr lang="en-US" dirty="0"/>
              <a:t>Tree-based methods – decision trees, random forests, </a:t>
            </a:r>
            <a:r>
              <a:rPr lang="en-US" dirty="0" err="1"/>
              <a:t>XGBoost</a:t>
            </a:r>
            <a:endParaRPr lang="en-US" dirty="0"/>
          </a:p>
          <a:p>
            <a:r>
              <a:rPr lang="en-US" dirty="0"/>
              <a:t>Try each model on a single dataset, see which performed the best, and evaluate that model against all other datasets</a:t>
            </a:r>
          </a:p>
          <a:p>
            <a:pPr lvl="1"/>
            <a:r>
              <a:rPr lang="en-US" dirty="0"/>
              <a:t>Linear regression determined not to be a good technique for the data</a:t>
            </a:r>
          </a:p>
          <a:p>
            <a:r>
              <a:rPr lang="en-US" dirty="0"/>
              <a:t>Metrics used</a:t>
            </a:r>
          </a:p>
          <a:p>
            <a:pPr lvl="1"/>
            <a:r>
              <a:rPr lang="en-US" dirty="0"/>
              <a:t>Accuracy: 5-fold cross-validation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Error: Root Mean Squared Error (RMSE)</a:t>
            </a:r>
          </a:p>
        </p:txBody>
      </p:sp>
      <p:pic>
        <p:nvPicPr>
          <p:cNvPr id="1026" name="Picture 2" descr="K Fold Cross-Validation in Machine Learning? How does K Fold Work?">
            <a:extLst>
              <a:ext uri="{FF2B5EF4-FFF2-40B4-BE49-F238E27FC236}">
                <a16:creationId xmlns:a16="http://schemas.microsoft.com/office/drawing/2014/main" id="{AF56D7F0-30E6-4ABC-ABF5-289BA8DC3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373" y="3984446"/>
            <a:ext cx="4143910" cy="310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7D67DBCD-781B-4DCF-BE9B-392577DD7B60}"/>
              </a:ext>
            </a:extLst>
          </p:cNvPr>
          <p:cNvSpPr/>
          <p:nvPr/>
        </p:nvSpPr>
        <p:spPr>
          <a:xfrm>
            <a:off x="5804899" y="4602822"/>
            <a:ext cx="1229474" cy="256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C6481-3E88-4855-9DA5-CAF341762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06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2BDE-3F72-48DD-9CDE-3B2F7751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results for a single dataset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BBC301-298C-4DB0-91D2-420AFCA5D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9801" y="3713400"/>
            <a:ext cx="4690423" cy="18811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4FD8D4-0E31-4123-B9AD-AC656369FE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690687"/>
            <a:ext cx="4565175" cy="18811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7441D5-B310-427F-8088-790DA3AFCB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6549" y="1695229"/>
            <a:ext cx="4328688" cy="173377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EF5148-1163-4080-B5D4-C90A7E2BB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82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32BDE-3F72-48DD-9CDE-3B2F7751E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XGB Model 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D23EF5-FCEC-4C46-9C59-8F64C4EEC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75" y="1690689"/>
            <a:ext cx="5109695" cy="360742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9D4EA23-1966-4F37-BDA3-2DC9471DB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90688"/>
            <a:ext cx="5109694" cy="3680964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074E6-9AA1-4FE7-995C-C1D10B3DE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18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4AE32-DCA6-4AF0-B0A2-44DB1F337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Anomalous Data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1A688A-3528-4B26-9893-730689BF4D74}"/>
              </a:ext>
            </a:extLst>
          </p:cNvPr>
          <p:cNvSpPr txBox="1"/>
          <p:nvPr/>
        </p:nvSpPr>
        <p:spPr>
          <a:xfrm>
            <a:off x="1116965" y="5338146"/>
            <a:ext cx="920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“Weird” behaviors in the diagnostic 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Large gaps in the time spans of certain runs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1B51CAB-1317-44D0-A746-EE6951406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171" y="1690688"/>
            <a:ext cx="5109695" cy="3607424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8330F1BB-D093-46D0-9B71-797503D8360D}"/>
              </a:ext>
            </a:extLst>
          </p:cNvPr>
          <p:cNvSpPr/>
          <p:nvPr/>
        </p:nvSpPr>
        <p:spPr>
          <a:xfrm rot="20536395">
            <a:off x="2363758" y="2346170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3053B59B-4F6D-4D85-8CFC-C32D0F46BA7B}"/>
              </a:ext>
            </a:extLst>
          </p:cNvPr>
          <p:cNvSpPr/>
          <p:nvPr/>
        </p:nvSpPr>
        <p:spPr>
          <a:xfrm rot="1347482">
            <a:off x="4758868" y="3132156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65B86D08-130A-481C-9B1F-7695DE50E012}"/>
              </a:ext>
            </a:extLst>
          </p:cNvPr>
          <p:cNvSpPr/>
          <p:nvPr/>
        </p:nvSpPr>
        <p:spPr>
          <a:xfrm rot="20536395">
            <a:off x="3604612" y="2473360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2B724FFE-A685-46E0-B0D7-C4EECCEB19A4}"/>
              </a:ext>
            </a:extLst>
          </p:cNvPr>
          <p:cNvSpPr/>
          <p:nvPr/>
        </p:nvSpPr>
        <p:spPr>
          <a:xfrm rot="19791011">
            <a:off x="2362954" y="3692311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8197861-2E80-4616-A779-76707AFDEB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690688"/>
            <a:ext cx="5100166" cy="3674100"/>
          </a:xfrm>
          <a:prstGeom prst="rect">
            <a:avLst/>
          </a:prstGeom>
        </p:spPr>
      </p:pic>
      <p:sp>
        <p:nvSpPr>
          <p:cNvPr id="21" name="Arrow: Right 20">
            <a:extLst>
              <a:ext uri="{FF2B5EF4-FFF2-40B4-BE49-F238E27FC236}">
                <a16:creationId xmlns:a16="http://schemas.microsoft.com/office/drawing/2014/main" id="{0B8516FA-E576-45E7-872F-117348340449}"/>
              </a:ext>
            </a:extLst>
          </p:cNvPr>
          <p:cNvSpPr/>
          <p:nvPr/>
        </p:nvSpPr>
        <p:spPr>
          <a:xfrm rot="20536395">
            <a:off x="9003137" y="2473360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AF0C9959-7E79-4C6A-9833-88F9E8FBF439}"/>
              </a:ext>
            </a:extLst>
          </p:cNvPr>
          <p:cNvSpPr/>
          <p:nvPr/>
        </p:nvSpPr>
        <p:spPr>
          <a:xfrm rot="20536395">
            <a:off x="9037847" y="2686095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9851970C-3646-4DEC-B3D3-1CC84AB47647}"/>
              </a:ext>
            </a:extLst>
          </p:cNvPr>
          <p:cNvSpPr/>
          <p:nvPr/>
        </p:nvSpPr>
        <p:spPr>
          <a:xfrm rot="1891702">
            <a:off x="10211275" y="3109432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4C9C5A49-7965-4817-B8EC-5BB61AE36836}"/>
              </a:ext>
            </a:extLst>
          </p:cNvPr>
          <p:cNvSpPr/>
          <p:nvPr/>
        </p:nvSpPr>
        <p:spPr>
          <a:xfrm rot="20536395">
            <a:off x="9054749" y="3675296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0C1252E-806A-4B87-8259-0DD20DC8B8C6}"/>
              </a:ext>
            </a:extLst>
          </p:cNvPr>
          <p:cNvSpPr/>
          <p:nvPr/>
        </p:nvSpPr>
        <p:spPr>
          <a:xfrm rot="1094383">
            <a:off x="10114090" y="4036524"/>
            <a:ext cx="339069" cy="158677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A3318F-7ED9-4C8E-993B-BB928F0DE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6093C1D7-F6C3-4068-B0BA-CABCD340D7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1" y="0"/>
            <a:ext cx="6010489" cy="7438858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58E2D47-5ADB-4B3C-9C45-ACA169A776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-3"/>
            <a:ext cx="6096000" cy="74388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C7DD6AE-6BCD-49E8-B78D-17AAFD494E18}"/>
              </a:ext>
            </a:extLst>
          </p:cNvPr>
          <p:cNvSpPr txBox="1"/>
          <p:nvPr/>
        </p:nvSpPr>
        <p:spPr>
          <a:xfrm>
            <a:off x="4006921" y="215757"/>
            <a:ext cx="174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“Normal”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A4B869-6FD3-4540-B9F0-D8AEF8AFF906}"/>
              </a:ext>
            </a:extLst>
          </p:cNvPr>
          <p:cNvSpPr txBox="1"/>
          <p:nvPr/>
        </p:nvSpPr>
        <p:spPr>
          <a:xfrm>
            <a:off x="10149155" y="215757"/>
            <a:ext cx="1746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“Anomalous”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AD86AB-5A09-4F51-A931-312C43D65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E5354-5460-419F-A7E8-D53367791E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43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627</Words>
  <Application>Microsoft Office PowerPoint</Application>
  <PresentationFormat>Widescreen</PresentationFormat>
  <Paragraphs>90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Custom Design</vt:lpstr>
      <vt:lpstr>Development of a Statistical Model for Arc Jet Data Santa Clara University, UC Santa Cruz Internship with AMA, Inc. at NASA Ames Research Center Thursday, August 12, 2021</vt:lpstr>
      <vt:lpstr>Project Goals</vt:lpstr>
      <vt:lpstr>Importance/Why Machine Learning?</vt:lpstr>
      <vt:lpstr>Approach</vt:lpstr>
      <vt:lpstr>Approach cont’d</vt:lpstr>
      <vt:lpstr>Model results for a single dataset</vt:lpstr>
      <vt:lpstr>XGB Model Results</vt:lpstr>
      <vt:lpstr>Anomalous Data</vt:lpstr>
      <vt:lpstr>PowerPoint Presentation</vt:lpstr>
      <vt:lpstr>Materials Export Project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Julian’s slides</dc:title>
  <dc:creator>Ornelas, Julian R. (ARC-TSM)[Analytical Mechanics Associates, INC.]</dc:creator>
  <cp:lastModifiedBy>Ornelas, Julian R. (ARC-TSM)[Analytical Mechanics Associates, INC.]</cp:lastModifiedBy>
  <cp:revision>73</cp:revision>
  <dcterms:created xsi:type="dcterms:W3CDTF">2021-08-04T15:43:28Z</dcterms:created>
  <dcterms:modified xsi:type="dcterms:W3CDTF">2021-08-10T17:50:22Z</dcterms:modified>
</cp:coreProperties>
</file>