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265" r:id="rId3"/>
    <p:sldId id="319" r:id="rId4"/>
    <p:sldId id="264" r:id="rId5"/>
    <p:sldId id="321" r:id="rId6"/>
    <p:sldId id="315" r:id="rId7"/>
    <p:sldId id="322" r:id="rId8"/>
    <p:sldId id="515" r:id="rId9"/>
    <p:sldId id="1846" r:id="rId10"/>
    <p:sldId id="1847" r:id="rId11"/>
    <p:sldId id="263" r:id="rId12"/>
    <p:sldId id="532" r:id="rId13"/>
  </p:sldIdLst>
  <p:sldSz cx="12192000" cy="6858000"/>
  <p:notesSz cx="6858000" cy="9144000"/>
  <p:embeddedFontLst>
    <p:embeddedFont>
      <p:font typeface="Avenir Next" panose="020B0503020202020204" pitchFamily="3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
      <p:font typeface="Calibri Light" panose="020F0302020204030204" pitchFamily="34" charset="0"/>
      <p:regular r:id="rId23"/>
      <p: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p:restoredTop sz="87970"/>
  </p:normalViewPr>
  <p:slideViewPr>
    <p:cSldViewPr snapToGrid="0" snapToObjects="1">
      <p:cViewPr varScale="1">
        <p:scale>
          <a:sx n="96" d="100"/>
          <a:sy n="96" d="100"/>
        </p:scale>
        <p:origin x="1256" y="17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817884-6543-684B-8ED6-B04E79A5BA0A}" type="datetimeFigureOut">
              <a:rPr lang="en-US" smtClean="0"/>
              <a:t>8/12/21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179008-CC61-A04D-9ADB-55DF7D0EEAA5}" type="slidenum">
              <a:rPr lang="en-US" smtClean="0"/>
              <a:t>‹#›</a:t>
            </a:fld>
            <a:endParaRPr lang="en-US"/>
          </a:p>
        </p:txBody>
      </p:sp>
    </p:spTree>
    <p:extLst>
      <p:ext uri="{BB962C8B-B14F-4D97-AF65-F5344CB8AC3E}">
        <p14:creationId xmlns:p14="http://schemas.microsoft.com/office/powerpoint/2010/main" val="3494233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dirty="0">
                <a:solidFill>
                  <a:schemeClr val="tx1"/>
                </a:solidFill>
                <a:effectLst/>
                <a:latin typeface="+mn-lt"/>
                <a:ea typeface="+mn-ea"/>
                <a:cs typeface="+mn-cs"/>
              </a:rPr>
              <a:t>Advanced Composites Project completes after 5 years research effort and $170M investment</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Consortium Approach with 50/50 cost-share</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Community Involvement and Buy-In</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Research Transitioning into Standards and Practice</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Left Pic: Structural test to validate life and strength prediction tools </a:t>
            </a:r>
            <a:r>
              <a:rPr lang="en-US" sz="1200" b="0" i="0" u="none" strike="noStrike" kern="1200" dirty="0">
                <a:solidFill>
                  <a:schemeClr val="tx1"/>
                </a:solidFill>
                <a:effectLst/>
                <a:latin typeface="+mn-lt"/>
                <a:ea typeface="+mn-ea"/>
                <a:cs typeface="+mn-cs"/>
                <a:sym typeface="Wingdings" pitchFamily="2" charset="2"/>
              </a:rPr>
              <a:t>(Objective: reduce physical testing required to develop new aircraft)</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Right Top Pic:  Using ISAAC, automated fiber placement robot to conduct research (Objective: reduce manufacturing development time)</a:t>
            </a:r>
          </a:p>
          <a:p>
            <a:r>
              <a:rPr lang="en-US" sz="1200" b="0" i="0" u="none" strike="noStrike" kern="1200" dirty="0">
                <a:solidFill>
                  <a:schemeClr val="tx1"/>
                </a:solidFill>
                <a:effectLst/>
                <a:latin typeface="+mn-lt"/>
                <a:ea typeface="+mn-ea"/>
                <a:cs typeface="+mn-cs"/>
              </a:rPr>
              <a:t>Right, bottom left pic: In ISAAC, developed thermal-based real-time inspection to detect and record manufacturing defects</a:t>
            </a:r>
          </a:p>
          <a:p>
            <a:r>
              <a:rPr lang="en-US" sz="1200" b="0" i="0" u="none" strike="noStrike" kern="1200" dirty="0">
                <a:solidFill>
                  <a:schemeClr val="tx1"/>
                </a:solidFill>
                <a:effectLst/>
                <a:latin typeface="+mn-lt"/>
                <a:ea typeface="+mn-ea"/>
                <a:cs typeface="+mn-cs"/>
              </a:rPr>
              <a:t>Right, bottom right: Developed models to simulate ISAAC manufacturing process, to predict and prevent defects</a:t>
            </a:r>
          </a:p>
          <a:p>
            <a:endParaRPr lang="en-US" sz="1200" b="0" i="0" u="none" strike="noStrike"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Analysis methods, inspection technology, and manufacturing process improvements have transitioned to industry partners for next-generation transport, urban air mobility vehicles, and spacecraft.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Analysis and simulation capability will be incorporated in model-based system engineering solutions and applied in the context of the digital revolution.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Strategic partnerships between government, industry, and academic entities established under ACP will contribute to future programs as a result of the technical capability achieved through collaborative development, and due to the personal relationships and trust that have been established.</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indent="0">
              <a:lnSpc>
                <a:spcPct val="100000"/>
              </a:lnSpc>
              <a:buNone/>
              <a:defRPr/>
            </a:pPr>
            <a:r>
              <a:rPr lang="en-US" sz="1200" dirty="0">
                <a:solidFill>
                  <a:schemeClr val="tx1"/>
                </a:solidFill>
              </a:rPr>
              <a:t>Hi-Rate Composite Aircraft Manufacturing (</a:t>
            </a:r>
            <a:r>
              <a:rPr lang="en-US" sz="1200" dirty="0" err="1">
                <a:solidFill>
                  <a:schemeClr val="tx1"/>
                </a:solidFill>
              </a:rPr>
              <a:t>HiCAM</a:t>
            </a:r>
            <a:r>
              <a:rPr lang="en-US" sz="1200" dirty="0">
                <a:solidFill>
                  <a:schemeClr val="tx1"/>
                </a:solidFill>
              </a:rPr>
              <a:t>)</a:t>
            </a:r>
            <a:br>
              <a:rPr lang="en-US" sz="1200" dirty="0">
                <a:solidFill>
                  <a:schemeClr val="tx1"/>
                </a:solidFill>
              </a:rPr>
            </a:br>
            <a:r>
              <a:rPr lang="en-US" sz="1200" dirty="0">
                <a:solidFill>
                  <a:schemeClr val="tx1"/>
                </a:solidFill>
              </a:rPr>
              <a:t>(in formulation in FY21)</a:t>
            </a:r>
            <a:r>
              <a:rPr lang="en-US" sz="1200" dirty="0">
                <a:solidFill>
                  <a:schemeClr val="tx1"/>
                </a:solidFill>
                <a:ea typeface="Helvetica" charset="0"/>
                <a:cs typeface="Helvetica" charset="0"/>
              </a:rPr>
              <a:t> </a:t>
            </a:r>
          </a:p>
          <a:p>
            <a:pPr marL="0" indent="0">
              <a:lnSpc>
                <a:spcPct val="100000"/>
              </a:lnSpc>
              <a:buNone/>
              <a:defRPr/>
            </a:pPr>
            <a:r>
              <a:rPr lang="en-US" sz="1200" dirty="0">
                <a:solidFill>
                  <a:schemeClr val="tx1"/>
                </a:solidFill>
                <a:ea typeface="Helvetica" charset="0"/>
                <a:cs typeface="Helvetica" charset="0"/>
              </a:rPr>
              <a:t>Enable a 4-6x production rate increase without cost or </a:t>
            </a:r>
            <a:br>
              <a:rPr lang="en-US" sz="1200" dirty="0">
                <a:solidFill>
                  <a:schemeClr val="tx1"/>
                </a:solidFill>
                <a:ea typeface="Helvetica" charset="0"/>
                <a:cs typeface="Helvetica" charset="0"/>
              </a:rPr>
            </a:br>
            <a:r>
              <a:rPr lang="en-US" sz="1200" dirty="0">
                <a:solidFill>
                  <a:schemeClr val="tx1"/>
                </a:solidFill>
                <a:ea typeface="Helvetica" charset="0"/>
                <a:cs typeface="Helvetica" charset="0"/>
              </a:rPr>
              <a:t>weight penalty for large composite primary airframe structures</a:t>
            </a:r>
          </a:p>
          <a:p>
            <a:pPr>
              <a:spcBef>
                <a:spcPts val="1200"/>
              </a:spcBef>
              <a:defRPr/>
            </a:pPr>
            <a:r>
              <a:rPr lang="en-US" dirty="0">
                <a:solidFill>
                  <a:schemeClr val="tx1"/>
                </a:solidFill>
                <a:ea typeface="Helvetica" charset="0"/>
                <a:cs typeface="Helvetica" charset="0"/>
              </a:rPr>
              <a:t>Affordable, high-rate composite manufacturing and assembly technologies</a:t>
            </a:r>
          </a:p>
          <a:p>
            <a:pPr>
              <a:spcBef>
                <a:spcPts val="1200"/>
              </a:spcBef>
              <a:defRPr/>
            </a:pPr>
            <a:r>
              <a:rPr lang="en-US" dirty="0">
                <a:solidFill>
                  <a:schemeClr val="tx1"/>
                </a:solidFill>
                <a:cs typeface="Helvetica"/>
              </a:rPr>
              <a:t>Model-based engineering tools to rapidly mature and optimize manufacturing processes</a:t>
            </a:r>
          </a:p>
          <a:p>
            <a:pPr>
              <a:spcBef>
                <a:spcPts val="1200"/>
              </a:spcBef>
              <a:defRPr/>
            </a:pPr>
            <a:r>
              <a:rPr kumimoji="0" lang="en-US" sz="1600" b="0" i="0" u="none" strike="noStrike" kern="1200" cap="none" spc="0" normalizeH="0" baseline="0" noProof="0" dirty="0">
                <a:ln>
                  <a:noFill/>
                </a:ln>
                <a:solidFill>
                  <a:schemeClr val="tx1"/>
                </a:solidFill>
                <a:effectLst/>
                <a:uLnTx/>
                <a:uFillTx/>
                <a:latin typeface="Avenir Next" panose="020B0503020202020204" pitchFamily="34" charset="0"/>
                <a:ea typeface="Helvetica" charset="0"/>
                <a:cs typeface="Helvetica" charset="0"/>
              </a:rPr>
              <a:t>TRL/MRL 6 with capstone test in FY27</a:t>
            </a:r>
          </a:p>
          <a:p>
            <a:pPr marL="0" indent="0">
              <a:lnSpc>
                <a:spcPct val="100000"/>
              </a:lnSpc>
              <a:buNone/>
              <a:defRPr/>
            </a:pPr>
            <a:endParaRPr lang="en-US" sz="1200" dirty="0">
              <a:solidFill>
                <a:schemeClr val="tx1"/>
              </a:solidFill>
              <a:ea typeface="Helvetica" charset="0"/>
              <a:cs typeface="Helvetica"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41703E-CBF2-B244-90C1-35A083975E6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747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rPr>
              <a:t>how can Advanced Manufacturing help</a:t>
            </a:r>
          </a:p>
          <a:p>
            <a:endParaRPr lang="en-US" sz="1200" b="0" i="0" kern="1200" dirty="0">
              <a:solidFill>
                <a:schemeClr val="tx1"/>
              </a:solidFill>
              <a:effectLst/>
              <a:latin typeface="+mn-lt"/>
              <a:ea typeface="+mn-ea"/>
              <a:cs typeface="+mn-cs"/>
            </a:endParaRPr>
          </a:p>
          <a:p>
            <a:pPr defTabSz="465887">
              <a:defRPr/>
            </a:pPr>
            <a:r>
              <a:rPr lang="en-US" sz="1200" b="0" i="0" kern="1200" dirty="0">
                <a:solidFill>
                  <a:schemeClr val="tx1"/>
                </a:solidFill>
                <a:effectLst/>
                <a:latin typeface="+mn-lt"/>
                <a:ea typeface="+mn-ea"/>
                <a:cs typeface="+mn-cs"/>
              </a:rPr>
              <a:t>RS25 has </a:t>
            </a:r>
            <a:r>
              <a:rPr lang="en-US" sz="1400" b="0" i="0" baseline="0" dirty="0">
                <a:latin typeface="Arial" panose="020B0604020202020204" pitchFamily="34" charset="0"/>
                <a:cs typeface="Arial" panose="020B0604020202020204" pitchFamily="34" charset="0"/>
              </a:rPr>
              <a:t>The Space Launch System – launching in 2019 – will use four RS-25 engines – leveraging the proven rocket engine technology from the Space Shuttle era.</a:t>
            </a:r>
          </a:p>
          <a:p>
            <a:pPr marL="171450" lvl="0" indent="-171450" defTabSz="465887">
              <a:buFont typeface="Arial" panose="020B0604020202020204" pitchFamily="34" charset="0"/>
              <a:buChar char="•"/>
              <a:defRPr/>
            </a:pPr>
            <a:r>
              <a:rPr lang="en-US" sz="1400" b="0" i="1" u="sng" baseline="0" dirty="0">
                <a:latin typeface="Arial" panose="020B0604020202020204" pitchFamily="34" charset="0"/>
                <a:cs typeface="Arial" panose="020B0604020202020204" pitchFamily="34" charset="0"/>
              </a:rPr>
              <a:t>How to make it more affordable?</a:t>
            </a:r>
            <a:r>
              <a:rPr lang="en-US" sz="1400" b="0" i="0" u="sng" baseline="0" dirty="0">
                <a:latin typeface="Arial" panose="020B0604020202020204" pitchFamily="34" charset="0"/>
                <a:cs typeface="Arial" panose="020B0604020202020204" pitchFamily="34" charset="0"/>
              </a:rPr>
              <a:t> AM is one tool.</a:t>
            </a:r>
          </a:p>
          <a:p>
            <a:pPr marL="628650" lvl="1" indent="-171450" defTabSz="465887">
              <a:buFont typeface="Arial" panose="020B0604020202020204" pitchFamily="34" charset="0"/>
              <a:buChar char="•"/>
              <a:defRPr/>
            </a:pPr>
            <a:r>
              <a:rPr lang="en-US" sz="1400" b="0" i="0" u="none" baseline="0" dirty="0">
                <a:latin typeface="Arial" panose="020B0604020202020204" pitchFamily="34" charset="0"/>
                <a:cs typeface="Arial" panose="020B0604020202020204" pitchFamily="34" charset="0"/>
              </a:rPr>
              <a:t>Weight removal to increase mission capability</a:t>
            </a:r>
          </a:p>
          <a:p>
            <a:pPr marL="628650" lvl="1" indent="-171450" defTabSz="465887">
              <a:buFont typeface="Arial" panose="020B0604020202020204" pitchFamily="34" charset="0"/>
              <a:buChar char="•"/>
              <a:defRPr/>
            </a:pPr>
            <a:r>
              <a:rPr lang="en-US" sz="1400" b="0" i="0" u="none" baseline="0" dirty="0">
                <a:latin typeface="Arial" panose="020B0604020202020204" pitchFamily="34" charset="0"/>
                <a:cs typeface="Arial" panose="020B0604020202020204" pitchFamily="34" charset="0"/>
              </a:rPr>
              <a:t>Enables complex designs and unitized structures</a:t>
            </a:r>
          </a:p>
          <a:p>
            <a:pPr marL="628650" lvl="1" indent="-171450" defTabSz="465887">
              <a:buFont typeface="Arial" panose="020B0604020202020204" pitchFamily="34" charset="0"/>
              <a:buChar char="•"/>
              <a:defRPr/>
            </a:pPr>
            <a:r>
              <a:rPr lang="en-US" sz="1400" b="0" i="0" u="none" baseline="0" dirty="0">
                <a:latin typeface="Arial" panose="020B0604020202020204" pitchFamily="34" charset="0"/>
                <a:cs typeface="Arial" panose="020B0604020202020204" pitchFamily="34" charset="0"/>
              </a:rPr>
              <a:t>Enables rapid manufacturing </a:t>
            </a:r>
          </a:p>
          <a:p>
            <a:pPr marL="628650" lvl="1" indent="-171450" defTabSz="465887">
              <a:buFont typeface="Arial" panose="020B0604020202020204" pitchFamily="34" charset="0"/>
              <a:buChar char="•"/>
              <a:defRPr/>
            </a:pPr>
            <a:r>
              <a:rPr lang="en-US" sz="1400" b="0" i="0" u="none" baseline="0" dirty="0">
                <a:latin typeface="Arial" panose="020B0604020202020204" pitchFamily="34" charset="0"/>
                <a:cs typeface="Arial" panose="020B0604020202020204" pitchFamily="34" charset="0"/>
              </a:rPr>
              <a:t>Ability to use alternative materials</a:t>
            </a:r>
          </a:p>
          <a:p>
            <a:pPr marL="628650" lvl="1" indent="-171450" defTabSz="465887">
              <a:buFont typeface="Arial" panose="020B0604020202020204" pitchFamily="34" charset="0"/>
              <a:buChar char="•"/>
              <a:defRPr/>
            </a:pPr>
            <a:r>
              <a:rPr lang="en-US" sz="1400" b="0" i="0" u="none" baseline="0" dirty="0">
                <a:latin typeface="Arial" panose="020B0604020202020204" pitchFamily="34" charset="0"/>
                <a:cs typeface="Arial" panose="020B0604020202020204" pitchFamily="34" charset="0"/>
              </a:rPr>
              <a:t>Ability to create highly customized, low-volume parts</a:t>
            </a:r>
          </a:p>
          <a:p>
            <a:pPr marL="628650" lvl="1" indent="-171450" defTabSz="465887">
              <a:buFont typeface="Arial" panose="020B0604020202020204" pitchFamily="34" charset="0"/>
              <a:buChar char="•"/>
              <a:defRPr/>
            </a:pPr>
            <a:endParaRPr lang="en-US" sz="1400" b="0" i="0" u="none" baseline="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0" i="0" kern="1200" dirty="0">
                <a:solidFill>
                  <a:schemeClr val="tx1"/>
                </a:solidFill>
                <a:effectLst/>
                <a:latin typeface="Arial" panose="020B0604020202020204" pitchFamily="34" charset="0"/>
                <a:cs typeface="Arial" panose="020B0604020202020204" pitchFamily="34" charset="0"/>
              </a:rPr>
              <a:t>There </a:t>
            </a:r>
            <a:r>
              <a:rPr lang="en-US" sz="1400" b="0" i="1" kern="1200" dirty="0">
                <a:solidFill>
                  <a:schemeClr val="tx1"/>
                </a:solidFill>
                <a:effectLst/>
                <a:latin typeface="Arial" panose="020B0604020202020204" pitchFamily="34" charset="0"/>
                <a:cs typeface="Arial" panose="020B0604020202020204" pitchFamily="34" charset="0"/>
              </a:rPr>
              <a:t>are currently 35 AM opportunities</a:t>
            </a:r>
            <a:r>
              <a:rPr lang="en-US" sz="1400" b="0" i="0" kern="1200" dirty="0">
                <a:solidFill>
                  <a:schemeClr val="tx1"/>
                </a:solidFill>
                <a:effectLst/>
                <a:latin typeface="Arial" panose="020B0604020202020204" pitchFamily="34" charset="0"/>
                <a:cs typeface="Arial" panose="020B0604020202020204" pitchFamily="34" charset="0"/>
              </a:rPr>
              <a:t> on the RS-25,</a:t>
            </a:r>
            <a:r>
              <a:rPr lang="en-US" sz="1400" b="0" i="0" kern="1200" baseline="0" dirty="0">
                <a:solidFill>
                  <a:schemeClr val="tx1"/>
                </a:solidFill>
                <a:effectLst/>
                <a:latin typeface="Arial" panose="020B0604020202020204" pitchFamily="34" charset="0"/>
                <a:cs typeface="Arial" panose="020B0604020202020204" pitchFamily="34" charset="0"/>
              </a:rPr>
              <a:t> which will result in a 33% reduction in cost</a:t>
            </a:r>
          </a:p>
          <a:p>
            <a:pPr marL="628650" lvl="1" indent="-171450">
              <a:buFont typeface="Arial" panose="020B0604020202020204" pitchFamily="34" charset="0"/>
              <a:buChar char="•"/>
            </a:pPr>
            <a:r>
              <a:rPr lang="en-US" sz="1400" b="0" i="0" kern="1200" baseline="0" dirty="0">
                <a:solidFill>
                  <a:schemeClr val="tx1"/>
                </a:solidFill>
                <a:effectLst/>
                <a:latin typeface="Arial" panose="020B0604020202020204" pitchFamily="34" charset="0"/>
                <a:cs typeface="Arial" panose="020B0604020202020204" pitchFamily="34" charset="0"/>
              </a:rPr>
              <a:t>&gt;700 welds eliminated</a:t>
            </a:r>
          </a:p>
          <a:p>
            <a:pPr marL="628650" lvl="1" indent="-171450">
              <a:buFont typeface="Arial" panose="020B0604020202020204" pitchFamily="34" charset="0"/>
              <a:buChar char="•"/>
            </a:pPr>
            <a:r>
              <a:rPr lang="en-US" sz="1400" b="0" i="0" kern="1200" baseline="0" dirty="0">
                <a:solidFill>
                  <a:schemeClr val="tx1"/>
                </a:solidFill>
                <a:effectLst/>
                <a:latin typeface="Arial" panose="020B0604020202020204" pitchFamily="34" charset="0"/>
                <a:cs typeface="Arial" panose="020B0604020202020204" pitchFamily="34" charset="0"/>
              </a:rPr>
              <a:t>&gt;700 parts eliminated</a:t>
            </a:r>
          </a:p>
          <a:p>
            <a:pPr marL="628650" lvl="1" indent="-171450">
              <a:buFont typeface="Arial" panose="020B0604020202020204" pitchFamily="34" charset="0"/>
              <a:buChar char="•"/>
            </a:pPr>
            <a:endParaRPr lang="en-US" sz="1400" b="0" i="0" kern="120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0" i="0" kern="1200" dirty="0">
                <a:solidFill>
                  <a:schemeClr val="tx1"/>
                </a:solidFill>
                <a:effectLst/>
                <a:latin typeface="Arial" panose="020B0604020202020204" pitchFamily="34" charset="0"/>
                <a:cs typeface="Arial" panose="020B0604020202020204" pitchFamily="34" charset="0"/>
              </a:rPr>
              <a:t>This was</a:t>
            </a:r>
            <a:r>
              <a:rPr lang="en-US" sz="1400" b="0" i="0" kern="1200" baseline="0" dirty="0">
                <a:solidFill>
                  <a:schemeClr val="tx1"/>
                </a:solidFill>
                <a:effectLst/>
                <a:latin typeface="Arial" panose="020B0604020202020204" pitchFamily="34" charset="0"/>
                <a:cs typeface="Arial" panose="020B0604020202020204" pitchFamily="34" charset="0"/>
              </a:rPr>
              <a:t> one of</a:t>
            </a:r>
            <a:r>
              <a:rPr lang="en-US" sz="1400" b="0" i="0" kern="1200" dirty="0">
                <a:solidFill>
                  <a:schemeClr val="tx1"/>
                </a:solidFill>
                <a:effectLst/>
                <a:latin typeface="Arial" panose="020B0604020202020204" pitchFamily="34" charset="0"/>
                <a:cs typeface="Arial" panose="020B0604020202020204" pitchFamily="34" charset="0"/>
              </a:rPr>
              <a:t> Marshall’s first challenges on </a:t>
            </a:r>
            <a:r>
              <a:rPr lang="en-US" sz="1400" b="0" i="1" kern="1200" dirty="0">
                <a:solidFill>
                  <a:schemeClr val="tx1"/>
                </a:solidFill>
                <a:effectLst/>
                <a:latin typeface="Arial" panose="020B0604020202020204" pitchFamily="34" charset="0"/>
                <a:cs typeface="Arial" panose="020B0604020202020204" pitchFamily="34" charset="0"/>
              </a:rPr>
              <a:t>how to maintain or</a:t>
            </a:r>
            <a:r>
              <a:rPr lang="en-US" sz="1400" b="0" i="1" kern="1200" baseline="0" dirty="0">
                <a:solidFill>
                  <a:schemeClr val="tx1"/>
                </a:solidFill>
                <a:effectLst/>
                <a:latin typeface="Arial" panose="020B0604020202020204" pitchFamily="34" charset="0"/>
                <a:cs typeface="Arial" panose="020B0604020202020204" pitchFamily="34" charset="0"/>
              </a:rPr>
              <a:t> evolve flight certification</a:t>
            </a:r>
            <a:r>
              <a:rPr lang="en-US" sz="1400" b="0" i="0" kern="1200" baseline="0" dirty="0">
                <a:solidFill>
                  <a:schemeClr val="tx1"/>
                </a:solidFill>
                <a:effectLst/>
                <a:latin typeface="Arial" panose="020B0604020202020204" pitchFamily="34" charset="0"/>
                <a:cs typeface="Arial" panose="020B0604020202020204" pitchFamily="34" charset="0"/>
              </a:rPr>
              <a:t> while incorporating AM parts.</a:t>
            </a:r>
          </a:p>
          <a:p>
            <a:pPr marL="628650" lvl="1" indent="-171450">
              <a:buFont typeface="Arial" panose="020B0604020202020204" pitchFamily="34" charset="0"/>
              <a:buChar char="•"/>
            </a:pPr>
            <a:r>
              <a:rPr lang="en-US" sz="1400" b="0" i="0" kern="1200" baseline="0" dirty="0">
                <a:solidFill>
                  <a:schemeClr val="tx1"/>
                </a:solidFill>
                <a:effectLst/>
                <a:latin typeface="Arial" panose="020B0604020202020204" pitchFamily="34" charset="0"/>
                <a:cs typeface="Arial" panose="020B0604020202020204" pitchFamily="34" charset="0"/>
              </a:rPr>
              <a:t>Certification of system</a:t>
            </a:r>
          </a:p>
          <a:p>
            <a:pPr marL="1085850" lvl="2" indent="-171450">
              <a:buFont typeface="Arial" panose="020B0604020202020204" pitchFamily="34" charset="0"/>
              <a:buChar char="•"/>
            </a:pPr>
            <a:r>
              <a:rPr lang="en-US" sz="1400" b="0" i="0" kern="1200" baseline="0" dirty="0">
                <a:solidFill>
                  <a:schemeClr val="tx1"/>
                </a:solidFill>
                <a:effectLst/>
                <a:latin typeface="Arial" panose="020B0604020202020204" pitchFamily="34" charset="0"/>
                <a:cs typeface="Arial" panose="020B0604020202020204" pitchFamily="34" charset="0"/>
              </a:rPr>
              <a:t>Controlled process at part and vendor level</a:t>
            </a:r>
          </a:p>
          <a:p>
            <a:pPr marL="1085850" lvl="2" indent="-171450">
              <a:buFont typeface="Arial" panose="020B0604020202020204" pitchFamily="34" charset="0"/>
              <a:buChar char="•"/>
            </a:pPr>
            <a:endParaRPr lang="en-US" sz="1400" b="0" i="0" kern="1200" baseline="0" dirty="0">
              <a:solidFill>
                <a:schemeClr val="tx1"/>
              </a:solidFill>
              <a:effectLst/>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400" b="0" i="0" kern="1200" baseline="0" dirty="0">
                <a:solidFill>
                  <a:schemeClr val="tx1"/>
                </a:solidFill>
                <a:effectLst/>
                <a:latin typeface="Arial" panose="020B0604020202020204" pitchFamily="34" charset="0"/>
                <a:cs typeface="Arial" panose="020B0604020202020204" pitchFamily="34" charset="0"/>
              </a:rPr>
              <a:t>HARDEST application – apply</a:t>
            </a:r>
            <a:r>
              <a:rPr lang="en-US" sz="1400" b="0" i="0" kern="1200" dirty="0">
                <a:solidFill>
                  <a:schemeClr val="tx1"/>
                </a:solidFill>
                <a:effectLst/>
                <a:latin typeface="Arial" panose="020B0604020202020204" pitchFamily="34" charset="0"/>
                <a:cs typeface="Arial" panose="020B0604020202020204" pitchFamily="34" charset="0"/>
              </a:rPr>
              <a:t> AM</a:t>
            </a:r>
            <a:r>
              <a:rPr lang="en-US" sz="1400" b="0" i="0" kern="1200" baseline="0" dirty="0">
                <a:solidFill>
                  <a:schemeClr val="tx1"/>
                </a:solidFill>
                <a:effectLst/>
                <a:latin typeface="Arial" panose="020B0604020202020204" pitchFamily="34" charset="0"/>
                <a:cs typeface="Arial" panose="020B0604020202020204" pitchFamily="34" charset="0"/>
              </a:rPr>
              <a:t> to existing, traditional design</a:t>
            </a:r>
          </a:p>
          <a:p>
            <a:pPr marL="628650" lvl="1" indent="-171450">
              <a:buFont typeface="Arial" panose="020B0604020202020204" pitchFamily="34" charset="0"/>
              <a:buChar char="•"/>
            </a:pPr>
            <a:r>
              <a:rPr lang="en-US" sz="1400" b="0" i="0" kern="1200" baseline="0" dirty="0">
                <a:solidFill>
                  <a:schemeClr val="tx1"/>
                </a:solidFill>
                <a:effectLst/>
                <a:latin typeface="Arial" panose="020B0604020202020204" pitchFamily="34" charset="0"/>
                <a:cs typeface="Arial" panose="020B0604020202020204" pitchFamily="34" charset="0"/>
              </a:rPr>
              <a:t>Want to start with AM from beginning</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European Service Module is ESA's contribution to NASA's Orion ... Belgium, Denmark, France, Germany, Italy, Spain, Sweden, Switzerland.</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structural test article already delivered was built by Thales </a:t>
            </a:r>
            <a:r>
              <a:rPr lang="en-US" sz="1200" b="0" i="0" kern="1200" dirty="0" err="1">
                <a:solidFill>
                  <a:schemeClr val="tx1"/>
                </a:solidFill>
                <a:effectLst/>
                <a:latin typeface="+mn-lt"/>
                <a:ea typeface="+mn-ea"/>
                <a:cs typeface="+mn-cs"/>
              </a:rPr>
              <a:t>Alenia</a:t>
            </a:r>
            <a:r>
              <a:rPr lang="en-US" sz="1200" b="0" i="0" kern="1200" dirty="0">
                <a:solidFill>
                  <a:schemeClr val="tx1"/>
                </a:solidFill>
                <a:effectLst/>
                <a:latin typeface="+mn-lt"/>
                <a:ea typeface="+mn-ea"/>
                <a:cs typeface="+mn-cs"/>
              </a:rPr>
              <a:t> Space in Turin, Italy.</a:t>
            </a:r>
            <a:endParaRPr lang="en-US" b="0" dirty="0"/>
          </a:p>
        </p:txBody>
      </p:sp>
      <p:sp>
        <p:nvSpPr>
          <p:cNvPr id="4" name="Slide Number Placeholder 3"/>
          <p:cNvSpPr>
            <a:spLocks noGrp="1"/>
          </p:cNvSpPr>
          <p:nvPr>
            <p:ph type="sldNum" sz="quarter" idx="10"/>
          </p:nvPr>
        </p:nvSpPr>
        <p:spPr/>
        <p:txBody>
          <a:bodyPr/>
          <a:lstStyle/>
          <a:p>
            <a:pPr>
              <a:defRPr/>
            </a:pPr>
            <a:fld id="{2AB9A68E-100A-4E62-9617-1BA3D55E0CC7}" type="slidenum">
              <a:rPr lang="en-US" smtClean="0"/>
              <a:pPr>
                <a:defRPr/>
              </a:pPr>
              <a:t>8</a:t>
            </a:fld>
            <a:endParaRPr lang="en-US"/>
          </a:p>
        </p:txBody>
      </p:sp>
    </p:spTree>
    <p:extLst>
      <p:ext uri="{BB962C8B-B14F-4D97-AF65-F5344CB8AC3E}">
        <p14:creationId xmlns:p14="http://schemas.microsoft.com/office/powerpoint/2010/main" val="30333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4075" y="454025"/>
            <a:ext cx="2787650" cy="1568450"/>
          </a:xfrm>
        </p:spPr>
      </p:sp>
      <p:sp>
        <p:nvSpPr>
          <p:cNvPr id="3" name="Notes Placeholder 2"/>
          <p:cNvSpPr>
            <a:spLocks noGrp="1"/>
          </p:cNvSpPr>
          <p:nvPr>
            <p:ph type="body" idx="1"/>
          </p:nvPr>
        </p:nvSpPr>
        <p:spPr>
          <a:xfrm>
            <a:off x="548640" y="2093912"/>
            <a:ext cx="5608320" cy="5179723"/>
          </a:xfrm>
        </p:spPr>
        <p:txBody>
          <a:bodyPr/>
          <a:lstStyle/>
          <a:p>
            <a:pPr marL="171450" indent="-171450">
              <a:buFont typeface="Arial" panose="020B0604020202020204" pitchFamily="34" charset="0"/>
              <a:buChar char="•"/>
            </a:pPr>
            <a:r>
              <a:rPr lang="en-US" sz="1600" b="0" u="none" dirty="0">
                <a:latin typeface="Arial" panose="020B0604020202020204" pitchFamily="34" charset="0"/>
                <a:cs typeface="Arial" panose="020B0604020202020204" pitchFamily="34" charset="0"/>
              </a:rPr>
              <a:t>We know how important our business and educational community is</a:t>
            </a:r>
          </a:p>
          <a:p>
            <a:pPr marL="628650" lvl="1" indent="-171450">
              <a:buFont typeface="Arial" panose="020B0604020202020204" pitchFamily="34" charset="0"/>
              <a:buChar char="•"/>
            </a:pPr>
            <a:r>
              <a:rPr lang="en-US" sz="1600" b="0" u="none" dirty="0">
                <a:latin typeface="Arial" panose="020B0604020202020204" pitchFamily="34" charset="0"/>
                <a:cs typeface="Arial" panose="020B0604020202020204" pitchFamily="34" charset="0"/>
              </a:rPr>
              <a:t>Working to inspire future workforce</a:t>
            </a:r>
          </a:p>
          <a:p>
            <a:pPr marL="171450" indent="-171450">
              <a:buFont typeface="Arial" panose="020B0604020202020204" pitchFamily="34" charset="0"/>
              <a:buChar char="•"/>
            </a:pPr>
            <a:r>
              <a:rPr lang="en-US" sz="1600" b="1" u="none" dirty="0">
                <a:latin typeface="Arial" panose="020B0604020202020204" pitchFamily="34" charset="0"/>
                <a:cs typeface="Arial" panose="020B0604020202020204" pitchFamily="34" charset="0"/>
              </a:rPr>
              <a:t>Marshall provides industry and academia with opportunities to develop new technology, license technology for other applications, and collaborate with NASA through a variety of channels.</a:t>
            </a:r>
          </a:p>
          <a:p>
            <a:pPr marL="171450" indent="-171450">
              <a:buFont typeface="Arial" panose="020B0604020202020204" pitchFamily="34" charset="0"/>
              <a:buChar char="•"/>
            </a:pPr>
            <a:r>
              <a:rPr lang="en-US" sz="1600" b="0" i="0" u="none" strike="noStrike" kern="1200" dirty="0">
                <a:solidFill>
                  <a:schemeClr val="tx1"/>
                </a:solidFill>
                <a:effectLst/>
                <a:latin typeface="Arial" panose="020B0604020202020204" pitchFamily="34" charset="0"/>
                <a:cs typeface="Arial" panose="020B0604020202020204" pitchFamily="34" charset="0"/>
              </a:rPr>
              <a:t>Preparing the next generation of innovators and leaders with programs like:</a:t>
            </a:r>
          </a:p>
          <a:p>
            <a:pPr marL="171450" indent="-171450">
              <a:buFont typeface="Arial" panose="020B0604020202020204" pitchFamily="34" charset="0"/>
              <a:buChar char="•"/>
            </a:pPr>
            <a:endParaRPr lang="en-US" sz="1600" b="0" i="0" u="sng" strike="noStrike" kern="120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ts val="600"/>
              </a:spcBef>
              <a:spcAft>
                <a:spcPct val="0"/>
              </a:spcAft>
              <a:buClrTx/>
              <a:buSzPct val="100000"/>
              <a:buFontTx/>
              <a:buNone/>
              <a:tabLst/>
              <a:defRPr/>
            </a:pPr>
            <a:r>
              <a:rPr kumimoji="0" lang="en-US" sz="1600" b="0" i="0" u="sng" strike="noStrike" kern="0" cap="none" spc="0" normalizeH="0" baseline="0" noProof="0" dirty="0">
                <a:ln>
                  <a:noFill/>
                </a:ln>
                <a:effectLst/>
                <a:uLnTx/>
                <a:uFillTx/>
                <a:latin typeface="Arial" panose="020B0604020202020204" pitchFamily="34" charset="0"/>
                <a:cs typeface="Arial" panose="020B0604020202020204" pitchFamily="34" charset="0"/>
              </a:rPr>
              <a:t>NASA Space Technology Graduate Opportunities</a:t>
            </a:r>
          </a:p>
          <a:p>
            <a:pPr marL="285750" marR="0" lvl="0" indent="-285750" algn="l" defTabSz="914400" rtl="0" eaLnBrk="0" fontAlgn="base" latinLnBrk="0" hangingPunct="0">
              <a:lnSpc>
                <a:spcPct val="100000"/>
              </a:lnSpc>
              <a:spcBef>
                <a:spcPts val="600"/>
              </a:spcBef>
              <a:spcAft>
                <a:spcPct val="0"/>
              </a:spcAft>
              <a:buClrTx/>
              <a:buSzPct val="100000"/>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Graduate student research in space technology; research conducted on campuses and at NASA Centers and not-for-profit R&amp;D labs</a:t>
            </a:r>
          </a:p>
          <a:p>
            <a:pPr marL="285750" marR="0" lvl="0" indent="-285750" algn="l" defTabSz="914400" rtl="0" eaLnBrk="0" fontAlgn="base" latinLnBrk="0" hangingPunct="0">
              <a:lnSpc>
                <a:spcPct val="100000"/>
              </a:lnSpc>
              <a:spcBef>
                <a:spcPts val="600"/>
              </a:spcBef>
              <a:spcAft>
                <a:spcPct val="0"/>
              </a:spcAft>
              <a:buClrTx/>
              <a:buSzPct val="100000"/>
              <a:buFont typeface="Arial" panose="020B0604020202020204" pitchFamily="34" charset="0"/>
              <a:buChar char="•"/>
              <a:tabLst/>
              <a:defRPr/>
            </a:pPr>
            <a:r>
              <a:rPr lang="en-US" sz="1600" b="0" i="0" u="none" strike="noStrike" kern="1200" dirty="0">
                <a:solidFill>
                  <a:schemeClr val="tx1"/>
                </a:solidFill>
                <a:effectLst/>
                <a:latin typeface="Arial" panose="020B0604020202020204" pitchFamily="34" charset="0"/>
                <a:cs typeface="Arial" panose="020B0604020202020204" pitchFamily="34" charset="0"/>
              </a:rPr>
              <a:t>Space Technology Research Grants at many of your schools including but not limited to: UAH, University of Alabama, Vanderbilt University, Virginia Polytechnic Institute &amp; State University, University of VA, University of Kentucky, Duke University</a:t>
            </a:r>
            <a:endParaRPr kumimoji="0" lang="en-US" sz="1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u="sng" dirty="0">
                <a:latin typeface="Arial" panose="020B0604020202020204" pitchFamily="34" charset="0"/>
                <a:cs typeface="Arial" panose="020B0604020202020204" pitchFamily="34" charset="0"/>
              </a:rPr>
              <a:t>Student Launch:</a:t>
            </a:r>
          </a:p>
          <a:p>
            <a:pPr marL="171450" indent="-171450">
              <a:buFont typeface="Arial" panose="020B0604020202020204" pitchFamily="34" charset="0"/>
              <a:buChar char="•"/>
            </a:pPr>
            <a:r>
              <a:rPr lang="en-US" sz="1600" kern="1200" dirty="0">
                <a:solidFill>
                  <a:schemeClr val="tx1"/>
                </a:solidFill>
                <a:effectLst/>
                <a:latin typeface="Arial" panose="020B0604020202020204" pitchFamily="34" charset="0"/>
                <a:cs typeface="Arial" panose="020B0604020202020204" pitchFamily="34" charset="0"/>
              </a:rPr>
              <a:t>TN: Vanderbilt University won the Student Launch contest in 2019, making it the sixth time in 7 years the team won. </a:t>
            </a:r>
          </a:p>
          <a:p>
            <a:pPr marL="171450" indent="-171450">
              <a:buFont typeface="Arial" panose="020B0604020202020204" pitchFamily="34" charset="0"/>
              <a:buChar char="•"/>
            </a:pPr>
            <a:r>
              <a:rPr lang="en-US" sz="1600" kern="1200" dirty="0">
                <a:solidFill>
                  <a:schemeClr val="tx1"/>
                </a:solidFill>
                <a:effectLst/>
                <a:latin typeface="Arial" panose="020B0604020202020204" pitchFamily="34" charset="0"/>
                <a:cs typeface="Arial" panose="020B0604020202020204" pitchFamily="34" charset="0"/>
              </a:rPr>
              <a:t>KY: University of Louisville competed in the 2017–2018 competition</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NC:  Univ. North Carolina Charlotte, West Iredell High School to compete this year</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AL:  Univ. of Alabama in Huntsville to compete this year</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VA: Virginia Tech to compete this year</a:t>
            </a:r>
          </a:p>
          <a:p>
            <a:pPr marL="171450" indent="-1714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u="sng" dirty="0">
                <a:latin typeface="Arial" panose="020B0604020202020204" pitchFamily="34" charset="0"/>
                <a:cs typeface="Arial" panose="020B0604020202020204" pitchFamily="34" charset="0"/>
              </a:rPr>
              <a:t>FIRST Robotics Competition:</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Teams from around the region compete</a:t>
            </a:r>
          </a:p>
          <a:p>
            <a:pPr marL="171450" indent="-171450">
              <a:buFont typeface="Arial" panose="020B0604020202020204" pitchFamily="34" charset="0"/>
              <a:buChar char="•"/>
            </a:pPr>
            <a:endParaRPr lang="en-US" sz="16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600" u="sng" dirty="0">
                <a:latin typeface="Arial" panose="020B0604020202020204" pitchFamily="34" charset="0"/>
                <a:cs typeface="Arial" panose="020B0604020202020204" pitchFamily="34" charset="0"/>
              </a:rPr>
              <a:t>Rover Challenge:</a:t>
            </a:r>
          </a:p>
          <a:p>
            <a:pPr marL="171450" indent="-171450">
              <a:buFont typeface="Arial" panose="020B0604020202020204" pitchFamily="34" charset="0"/>
              <a:buChar char="•"/>
            </a:pPr>
            <a:r>
              <a:rPr lang="en-US" sz="1600" u="none" dirty="0">
                <a:latin typeface="Arial" panose="020B0604020202020204" pitchFamily="34" charset="0"/>
                <a:cs typeface="Arial" panose="020B0604020202020204" pitchFamily="34" charset="0"/>
              </a:rPr>
              <a:t>AL: Students from five Alabama universities and four Alabama high schools participated in the Human Rover Exploration Challenge in 2018. The University of Alabama in Huntsville claimed the top spot in the college division, and Buckhorn High School (New Market, AL) placed first among high school participants.</a:t>
            </a:r>
          </a:p>
          <a:p>
            <a:pPr marL="171450" indent="-171450">
              <a:buFont typeface="Arial" panose="020B0604020202020204" pitchFamily="34" charset="0"/>
              <a:buChar char="•"/>
            </a:pPr>
            <a:r>
              <a:rPr lang="en-US" sz="1600" kern="1200" dirty="0">
                <a:solidFill>
                  <a:schemeClr val="tx1"/>
                </a:solidFill>
                <a:effectLst/>
                <a:latin typeface="Arial" panose="020B0604020202020204" pitchFamily="34" charset="0"/>
                <a:cs typeface="Arial" panose="020B0604020202020204" pitchFamily="34" charset="0"/>
              </a:rPr>
              <a:t>KY: Two teams from Owensboro Community and Technical College in Kentucky competed in the 2019 Rover Challenge.</a:t>
            </a:r>
          </a:p>
          <a:p>
            <a:pPr marL="171450" indent="-171450">
              <a:buFont typeface="Arial" panose="020B0604020202020204" pitchFamily="34" charset="0"/>
              <a:buChar char="•"/>
            </a:pPr>
            <a:r>
              <a:rPr lang="en-US" sz="1600" kern="1200" dirty="0">
                <a:solidFill>
                  <a:schemeClr val="tx1"/>
                </a:solidFill>
                <a:effectLst/>
                <a:latin typeface="Arial" panose="020B0604020202020204" pitchFamily="34" charset="0"/>
                <a:cs typeface="Arial" panose="020B0604020202020204" pitchFamily="34" charset="0"/>
              </a:rPr>
              <a:t>TN: 6 teams from 3 universities and 4 teams from 3 high schools in Tennessee participated in the Human Rover Exploration Challenge in 2018</a:t>
            </a:r>
          </a:p>
          <a:p>
            <a:endParaRPr lang="en-US" sz="1600" dirty="0">
              <a:latin typeface="Arial" panose="020B0604020202020204" pitchFamily="34" charset="0"/>
              <a:cs typeface="Arial" panose="020B0604020202020204" pitchFamily="34" charset="0"/>
            </a:endParaRPr>
          </a:p>
          <a:p>
            <a:r>
              <a:rPr lang="en-US" sz="1600" u="sng" dirty="0">
                <a:latin typeface="Arial" panose="020B0604020202020204" pitchFamily="34" charset="0"/>
                <a:cs typeface="Arial" panose="020B0604020202020204" pitchFamily="34" charset="0"/>
              </a:rPr>
              <a:t>Other Education Activities:</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NASA is working with Morehead State University in KY on two projects: 1) Marshall partnership gaining an understanding of </a:t>
            </a:r>
            <a:r>
              <a:rPr lang="en-US" sz="1600" dirty="0" err="1">
                <a:latin typeface="Arial" panose="020B0604020202020204" pitchFamily="34" charset="0"/>
                <a:cs typeface="Arial" panose="020B0604020202020204" pitchFamily="34" charset="0"/>
              </a:rPr>
              <a:t>Xray</a:t>
            </a:r>
            <a:r>
              <a:rPr lang="en-US" sz="1600" dirty="0">
                <a:latin typeface="Arial" panose="020B0604020202020204" pitchFamily="34" charset="0"/>
                <a:cs typeface="Arial" panose="020B0604020202020204" pitchFamily="34" charset="0"/>
              </a:rPr>
              <a:t> spectrums, and 2) </a:t>
            </a:r>
            <a:r>
              <a:rPr lang="en-US" sz="1600" b="1" dirty="0">
                <a:latin typeface="Arial" panose="020B0604020202020204" pitchFamily="34" charset="0"/>
                <a:cs typeface="Arial" panose="020B0604020202020204" pitchFamily="34" charset="0"/>
              </a:rPr>
              <a:t>Lunar Ice Cube: Morehead State leads $20M mission in partnership with NASA (Goddard Spaceflight Center, JPL) other industry partners (</a:t>
            </a:r>
            <a:r>
              <a:rPr lang="en-US" sz="1600" b="1" dirty="0" err="1">
                <a:latin typeface="Arial" panose="020B0604020202020204" pitchFamily="34" charset="0"/>
                <a:cs typeface="Arial" panose="020B0604020202020204" pitchFamily="34" charset="0"/>
              </a:rPr>
              <a:t>Busek</a:t>
            </a:r>
            <a:r>
              <a:rPr lang="en-US" sz="1600" b="1" dirty="0">
                <a:latin typeface="Arial" panose="020B0604020202020204" pitchFamily="34" charset="0"/>
                <a:cs typeface="Arial" panose="020B0604020202020204" pitchFamily="34" charset="0"/>
              </a:rPr>
              <a:t> Space Propulsion Company) to send probe around the Moon to investigate potential water ice on Lunar surface. Lunar Ice Cube will fly on maiden voyage of SLS</a:t>
            </a:r>
          </a:p>
          <a:p>
            <a:pPr marL="171450" indent="-171450">
              <a:buFont typeface="Arial" panose="020B0604020202020204" pitchFamily="34" charset="0"/>
              <a:buChar char="•"/>
            </a:pPr>
            <a:r>
              <a:rPr lang="en-US" sz="1600" b="1" dirty="0">
                <a:latin typeface="Arial" panose="020B0604020202020204" pitchFamily="34" charset="0"/>
                <a:cs typeface="Arial" panose="020B0604020202020204" pitchFamily="34" charset="0"/>
              </a:rPr>
              <a:t>HUNCH</a:t>
            </a:r>
            <a:r>
              <a:rPr lang="en-US" sz="1600" dirty="0">
                <a:latin typeface="Arial" panose="020B0604020202020204" pitchFamily="34" charset="0"/>
                <a:cs typeface="Arial" panose="020B0604020202020204" pitchFamily="34" charset="0"/>
              </a:rPr>
              <a:t> program: Lincoln County, TN students are collaborating with Marshall to fabricate hardware designs use for astronaut and ground personnel training; 11 AL high schools participate in HUNCH</a:t>
            </a:r>
          </a:p>
          <a:p>
            <a:endParaRPr lang="en-US" sz="1600" dirty="0">
              <a:latin typeface="Arial" panose="020B0604020202020204" pitchFamily="34" charset="0"/>
              <a:cs typeface="Arial" panose="020B0604020202020204" pitchFamily="34" charset="0"/>
            </a:endParaRPr>
          </a:p>
          <a:p>
            <a:r>
              <a:rPr lang="en-US" sz="1600" u="sng" dirty="0">
                <a:latin typeface="Arial" panose="020B0604020202020204" pitchFamily="34" charset="0"/>
                <a:cs typeface="Arial" panose="020B0604020202020204" pitchFamily="34" charset="0"/>
              </a:rPr>
              <a:t>Interns: </a:t>
            </a:r>
            <a:endParaRPr lang="en-US" sz="1600"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600" b="0" i="0" u="none" strike="noStrike" kern="1200" dirty="0">
                <a:solidFill>
                  <a:schemeClr val="tx1"/>
                </a:solidFill>
                <a:effectLst/>
                <a:latin typeface="Arial" panose="020B0604020202020204" pitchFamily="34" charset="0"/>
                <a:cs typeface="Arial" panose="020B0604020202020204" pitchFamily="34" charset="0"/>
              </a:rPr>
              <a:t>78 Pathways Interns in FY19.</a:t>
            </a:r>
          </a:p>
          <a:p>
            <a:pPr marL="171450" indent="-171450">
              <a:buFont typeface="Arial" panose="020B0604020202020204" pitchFamily="34" charset="0"/>
              <a:buChar char="•"/>
            </a:pPr>
            <a:r>
              <a:rPr lang="en-US" sz="1600" b="0" i="0" u="none" strike="noStrike" kern="1200" dirty="0">
                <a:solidFill>
                  <a:schemeClr val="tx1"/>
                </a:solidFill>
                <a:effectLst/>
                <a:latin typeface="Arial" panose="020B0604020202020204" pitchFamily="34" charset="0"/>
                <a:cs typeface="Arial" panose="020B0604020202020204" pitchFamily="34" charset="0"/>
              </a:rPr>
              <a:t>172 OSTEM interns in FY2019</a:t>
            </a:r>
          </a:p>
          <a:p>
            <a:pPr marL="171450" indent="-171450">
              <a:buFont typeface="Arial" panose="020B0604020202020204" pitchFamily="34" charset="0"/>
              <a:buChar char="•"/>
            </a:pPr>
            <a:r>
              <a:rPr lang="en-US" sz="1600" b="0" i="0" u="none" strike="noStrike" kern="1200" dirty="0">
                <a:solidFill>
                  <a:schemeClr val="tx1"/>
                </a:solidFill>
                <a:effectLst/>
                <a:latin typeface="Arial" panose="020B0604020202020204" pitchFamily="34" charset="0"/>
                <a:cs typeface="Arial" panose="020B0604020202020204" pitchFamily="34" charset="0"/>
              </a:rPr>
              <a:t>Your states are represented.</a:t>
            </a:r>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u="sng" dirty="0">
                <a:latin typeface="Arial" panose="020B0604020202020204" pitchFamily="34" charset="0"/>
                <a:cs typeface="Arial" panose="020B0604020202020204" pitchFamily="34" charset="0"/>
              </a:rPr>
              <a:t>Images:</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Top Left</a:t>
            </a:r>
            <a:r>
              <a:rPr lang="en-US" sz="1600" i="1" dirty="0">
                <a:latin typeface="Arial" panose="020B0604020202020204" pitchFamily="34" charset="0"/>
                <a:cs typeface="Arial" panose="020B0604020202020204" pitchFamily="34" charset="0"/>
              </a:rPr>
              <a:t>: </a:t>
            </a:r>
            <a:r>
              <a:rPr lang="en-US" sz="1600" b="0" i="1" u="none" strike="noStrike" kern="1200" dirty="0">
                <a:solidFill>
                  <a:schemeClr val="tx1"/>
                </a:solidFill>
                <a:effectLst/>
                <a:latin typeface="Arial" panose="020B0604020202020204" pitchFamily="34" charset="0"/>
                <a:cs typeface="Arial" panose="020B0604020202020204" pitchFamily="34" charset="0"/>
              </a:rPr>
              <a:t>Robertsville Middle School students participating in the NASA Project-Based Learning course visit Marshall to present their CubeSat project to a panel of engineers. Marshall developed curriculum and trained teachers for the elective course while Marshall engineers served as mentors to the students.</a:t>
            </a:r>
          </a:p>
          <a:p>
            <a:r>
              <a:rPr lang="en-US" sz="1600" b="0" i="1" u="none" strike="noStrike" kern="1200" dirty="0">
                <a:solidFill>
                  <a:schemeClr val="tx1"/>
                </a:solidFill>
                <a:effectLst/>
                <a:latin typeface="Arial" panose="020B0604020202020204" pitchFamily="34" charset="0"/>
                <a:cs typeface="Arial" panose="020B0604020202020204" pitchFamily="34" charset="0"/>
              </a:rPr>
              <a:t>Credits: NASA/Oak Ridge City Schools</a:t>
            </a:r>
          </a:p>
          <a:p>
            <a:pPr marL="171450" indent="-171450">
              <a:buFont typeface="Arial" panose="020B0604020202020204" pitchFamily="34" charset="0"/>
              <a:buChar char="•"/>
            </a:pPr>
            <a:r>
              <a:rPr lang="en-US" sz="1600" b="0" i="0" u="none" strike="noStrike" kern="1200" dirty="0">
                <a:solidFill>
                  <a:schemeClr val="tx1"/>
                </a:solidFill>
                <a:effectLst/>
                <a:latin typeface="Arial" panose="020B0604020202020204" pitchFamily="34" charset="0"/>
                <a:cs typeface="Arial" panose="020B0604020202020204" pitchFamily="34" charset="0"/>
              </a:rPr>
              <a:t>Top Right: </a:t>
            </a:r>
            <a:r>
              <a:rPr lang="en-US" sz="1600" b="0" i="1" u="none" strike="noStrike" kern="1200" dirty="0">
                <a:solidFill>
                  <a:schemeClr val="tx1"/>
                </a:solidFill>
                <a:effectLst/>
                <a:latin typeface="Arial" panose="020B0604020202020204" pitchFamily="34" charset="0"/>
                <a:cs typeface="Arial" panose="020B0604020202020204" pitchFamily="34" charset="0"/>
              </a:rPr>
              <a:t>Illustration of Lunar </a:t>
            </a:r>
            <a:r>
              <a:rPr lang="en-US" sz="1600" b="0" i="1" u="none" strike="noStrike" kern="1200" dirty="0" err="1">
                <a:solidFill>
                  <a:schemeClr val="tx1"/>
                </a:solidFill>
                <a:effectLst/>
                <a:latin typeface="Arial" panose="020B0604020202020204" pitchFamily="34" charset="0"/>
                <a:cs typeface="Arial" panose="020B0604020202020204" pitchFamily="34" charset="0"/>
              </a:rPr>
              <a:t>IceCube</a:t>
            </a:r>
            <a:r>
              <a:rPr lang="en-US" sz="1600" b="0" i="1" u="none" strike="noStrike" kern="1200" dirty="0">
                <a:solidFill>
                  <a:schemeClr val="tx1"/>
                </a:solidFill>
                <a:effectLst/>
                <a:latin typeface="Arial" panose="020B0604020202020204" pitchFamily="34" charset="0"/>
                <a:cs typeface="Arial" panose="020B0604020202020204" pitchFamily="34" charset="0"/>
              </a:rPr>
              <a:t> in orbit. Credits: Morehead State University</a:t>
            </a:r>
          </a:p>
          <a:p>
            <a:pPr marL="171450" indent="-171450">
              <a:buFont typeface="Arial" panose="020B0604020202020204" pitchFamily="34" charset="0"/>
              <a:buChar char="•"/>
            </a:pPr>
            <a:r>
              <a:rPr lang="en-US" sz="1600" dirty="0">
                <a:latin typeface="Arial" panose="020B0604020202020204" pitchFamily="34" charset="0"/>
                <a:cs typeface="Arial" panose="020B0604020202020204" pitchFamily="34" charset="0"/>
              </a:rPr>
              <a:t>Bottom Left: </a:t>
            </a:r>
            <a:r>
              <a:rPr lang="en-US" sz="1600" b="0" i="1" u="none" strike="noStrike" kern="1200" dirty="0">
                <a:solidFill>
                  <a:schemeClr val="tx1"/>
                </a:solidFill>
                <a:effectLst/>
                <a:latin typeface="Arial" panose="020B0604020202020204" pitchFamily="34" charset="0"/>
                <a:cs typeface="Arial" panose="020B0604020202020204" pitchFamily="34" charset="0"/>
              </a:rPr>
              <a:t>FOR THE FOURTH YEAR IN A ROW, VANDERBILT UNIVERSITY WON FIRST PLACE AT THE 2016 STUDENT LAUNCH CHALLENGE</a:t>
            </a:r>
          </a:p>
          <a:p>
            <a:pPr marL="171450" indent="-171450">
              <a:buFont typeface="Arial" panose="020B0604020202020204" pitchFamily="34" charset="0"/>
              <a:buChar char="•"/>
            </a:pPr>
            <a:r>
              <a:rPr lang="en-US" sz="1600" b="0" i="0" u="none" strike="noStrike" kern="1200" dirty="0">
                <a:solidFill>
                  <a:schemeClr val="tx1"/>
                </a:solidFill>
                <a:effectLst/>
                <a:latin typeface="Arial" panose="020B0604020202020204" pitchFamily="34" charset="0"/>
                <a:cs typeface="Arial" panose="020B0604020202020204" pitchFamily="34" charset="0"/>
              </a:rPr>
              <a:t>Bottom Right: </a:t>
            </a:r>
            <a:r>
              <a:rPr lang="en-US" sz="1600" b="0" i="1" u="none" strike="noStrike" kern="1200" dirty="0">
                <a:solidFill>
                  <a:schemeClr val="tx1"/>
                </a:solidFill>
                <a:effectLst/>
                <a:latin typeface="Arial" panose="020B0604020202020204" pitchFamily="34" charset="0"/>
                <a:cs typeface="Arial" panose="020B0604020202020204" pitchFamily="34" charset="0"/>
              </a:rPr>
              <a:t>2017 Exploration Rover Challenge events at the U.S. Space and Rocket Center in Huntsville, Alabama. High school and college students from around the U.S. and the world come together for this 2 day event which challenges them to compete for the fastest time as well as technical design of the actual rover itself.</a:t>
            </a:r>
          </a:p>
          <a:p>
            <a:pPr marL="171450" indent="-171450">
              <a:buFont typeface="Arial" panose="020B0604020202020204" pitchFamily="34" charset="0"/>
              <a:buChar char="•"/>
            </a:pPr>
            <a:endParaRPr lang="en-US" sz="1600" b="0" i="1" u="none" strike="noStrike" kern="1200" dirty="0">
              <a:solidFill>
                <a:schemeClr val="tx1"/>
              </a:solidFill>
              <a:effectLst/>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600" b="0" i="1" u="none" strike="noStrike" kern="120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i="1" kern="1200" dirty="0">
                <a:solidFill>
                  <a:schemeClr val="tx1"/>
                </a:solidFill>
                <a:effectLst/>
                <a:latin typeface="Arial" panose="020B0604020202020204" pitchFamily="34" charset="0"/>
                <a:cs typeface="Arial" panose="020B0604020202020204" pitchFamily="34" charset="0"/>
              </a:rPr>
              <a:t>{Transition: We count on you to help support our missions by sharing the great news about happenings at Marshall and helping us build up the next workforce: </a:t>
            </a:r>
            <a:r>
              <a:rPr lang="en-US" sz="1600" i="0" kern="1200" dirty="0">
                <a:solidFill>
                  <a:schemeClr val="tx1"/>
                </a:solidFill>
                <a:effectLst/>
                <a:latin typeface="Arial" panose="020B0604020202020204" pitchFamily="34" charset="0"/>
                <a:cs typeface="Arial" panose="020B0604020202020204" pitchFamily="34" charset="0"/>
              </a:rPr>
              <a:t>the Artemis generation</a:t>
            </a:r>
            <a:r>
              <a:rPr lang="en-US" sz="1600" i="1" kern="1200" dirty="0">
                <a:solidFill>
                  <a:schemeClr val="tx1"/>
                </a:solidFill>
                <a:effectLst/>
                <a:latin typeface="Arial" panose="020B0604020202020204" pitchFamily="34" charset="0"/>
                <a:cs typeface="Arial" panose="020B0604020202020204" pitchFamily="34" charset="0"/>
              </a:rPr>
              <a:t>.</a:t>
            </a:r>
            <a:r>
              <a:rPr lang="en-US" sz="1600" b="0" i="1" kern="1200" dirty="0">
                <a:solidFill>
                  <a:schemeClr val="tx1"/>
                </a:solidFill>
                <a:effectLst/>
                <a:latin typeface="Arial" panose="020B0604020202020204" pitchFamily="34" charset="0"/>
                <a:cs typeface="Arial" panose="020B0604020202020204" pitchFamily="34" charset="0"/>
              </a:rPr>
              <a:t>}</a:t>
            </a:r>
            <a:endParaRPr lang="en-US" sz="1600" b="1"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1600"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047FE6D-A129-824A-B74F-19BDEDB109A7}" type="slidenum">
              <a:rPr lang="en-US" smtClean="0"/>
              <a:t>9</a:t>
            </a:fld>
            <a:endParaRPr lang="en-US"/>
          </a:p>
        </p:txBody>
      </p:sp>
    </p:spTree>
    <p:extLst>
      <p:ext uri="{BB962C8B-B14F-4D97-AF65-F5344CB8AC3E}">
        <p14:creationId xmlns:p14="http://schemas.microsoft.com/office/powerpoint/2010/main" val="3176817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179008-CC61-A04D-9ADB-55DF7D0EEAA5}" type="slidenum">
              <a:rPr lang="en-US" smtClean="0"/>
              <a:t>10</a:t>
            </a:fld>
            <a:endParaRPr lang="en-US"/>
          </a:p>
        </p:txBody>
      </p:sp>
    </p:spTree>
    <p:extLst>
      <p:ext uri="{BB962C8B-B14F-4D97-AF65-F5344CB8AC3E}">
        <p14:creationId xmlns:p14="http://schemas.microsoft.com/office/powerpoint/2010/main" val="3262151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9675-C105-6544-956D-FED9D73E9DD5}"/>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02095B-CFCE-FD45-8841-95C675E6111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07E63-DC01-714F-9BD4-02DCC2BCBF8F}"/>
              </a:ext>
            </a:extLst>
          </p:cNvPr>
          <p:cNvSpPr>
            <a:spLocks noGrp="1"/>
          </p:cNvSpPr>
          <p:nvPr>
            <p:ph type="dt" sz="half" idx="10"/>
          </p:nvPr>
        </p:nvSpPr>
        <p:spPr/>
        <p:txBody>
          <a:bodyPr/>
          <a:lstStyle/>
          <a:p>
            <a:fld id="{25A85293-B4D6-4E43-BBE5-6CA27BDE498B}" type="datetimeFigureOut">
              <a:rPr lang="en-US" smtClean="0"/>
              <a:t>8/12/21</a:t>
            </a:fld>
            <a:endParaRPr lang="en-US"/>
          </a:p>
        </p:txBody>
      </p:sp>
      <p:sp>
        <p:nvSpPr>
          <p:cNvPr id="5" name="Footer Placeholder 4">
            <a:extLst>
              <a:ext uri="{FF2B5EF4-FFF2-40B4-BE49-F238E27FC236}">
                <a16:creationId xmlns:a16="http://schemas.microsoft.com/office/drawing/2014/main" id="{1E24D3B8-2A09-DC45-BA4B-1BA2E05E4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6DB54-6CAB-A742-AF75-F6857BCF43E6}"/>
              </a:ext>
            </a:extLst>
          </p:cNvPr>
          <p:cNvSpPr>
            <a:spLocks noGrp="1"/>
          </p:cNvSpPr>
          <p:nvPr>
            <p:ph type="sldNum" sz="quarter" idx="12"/>
          </p:nvPr>
        </p:nvSpPr>
        <p:spPr/>
        <p:txBody>
          <a:bodyPr/>
          <a:lstStyle/>
          <a:p>
            <a:fld id="{17551B8A-0604-A64C-9C3D-8C0F2E37F7A1}" type="slidenum">
              <a:rPr lang="en-US" smtClean="0"/>
              <a:t>‹#›</a:t>
            </a:fld>
            <a:endParaRPr lang="en-US"/>
          </a:p>
        </p:txBody>
      </p:sp>
      <p:pic>
        <p:nvPicPr>
          <p:cNvPr id="9" name="Picture 8">
            <a:extLst>
              <a:ext uri="{FF2B5EF4-FFF2-40B4-BE49-F238E27FC236}">
                <a16:creationId xmlns:a16="http://schemas.microsoft.com/office/drawing/2014/main" id="{CC4EC391-FFA0-F54D-AEC3-6AE540F5C06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72239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439A-D17D-EF4B-81BA-2440BC8064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0E4DB14-3547-8142-802F-FADCC831FD0C}"/>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49DB3E-9974-F247-A7E5-ABC68F7C32FA}"/>
              </a:ext>
            </a:extLst>
          </p:cNvPr>
          <p:cNvSpPr>
            <a:spLocks noGrp="1"/>
          </p:cNvSpPr>
          <p:nvPr>
            <p:ph type="dt" sz="half" idx="10"/>
          </p:nvPr>
        </p:nvSpPr>
        <p:spPr/>
        <p:txBody>
          <a:bodyPr/>
          <a:lstStyle/>
          <a:p>
            <a:fld id="{25A85293-B4D6-4E43-BBE5-6CA27BDE498B}" type="datetimeFigureOut">
              <a:rPr lang="en-US" smtClean="0"/>
              <a:t>8/12/21</a:t>
            </a:fld>
            <a:endParaRPr lang="en-US"/>
          </a:p>
        </p:txBody>
      </p:sp>
      <p:sp>
        <p:nvSpPr>
          <p:cNvPr id="5" name="Footer Placeholder 4">
            <a:extLst>
              <a:ext uri="{FF2B5EF4-FFF2-40B4-BE49-F238E27FC236}">
                <a16:creationId xmlns:a16="http://schemas.microsoft.com/office/drawing/2014/main" id="{83C377C7-11AE-024F-953D-F0D6ED122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435F35-940B-374A-8529-636ACC715E77}"/>
              </a:ext>
            </a:extLst>
          </p:cNvPr>
          <p:cNvSpPr>
            <a:spLocks noGrp="1"/>
          </p:cNvSpPr>
          <p:nvPr>
            <p:ph type="sldNum" sz="quarter" idx="12"/>
          </p:nvPr>
        </p:nvSpPr>
        <p:spPr/>
        <p:txBody>
          <a:bodyPr/>
          <a:lstStyle/>
          <a:p>
            <a:fld id="{17551B8A-0604-A64C-9C3D-8C0F2E37F7A1}" type="slidenum">
              <a:rPr lang="en-US" smtClean="0"/>
              <a:t>‹#›</a:t>
            </a:fld>
            <a:endParaRPr lang="en-US"/>
          </a:p>
        </p:txBody>
      </p:sp>
    </p:spTree>
    <p:extLst>
      <p:ext uri="{BB962C8B-B14F-4D97-AF65-F5344CB8AC3E}">
        <p14:creationId xmlns:p14="http://schemas.microsoft.com/office/powerpoint/2010/main" val="9977479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F7189BB-E534-9341-A496-779EFC0A01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A85293-B4D6-4E43-BBE5-6CA27BDE498B}" type="datetimeFigureOut">
              <a:rPr lang="en-US" smtClean="0"/>
              <a:t>8/12/21</a:t>
            </a:fld>
            <a:endParaRPr lang="en-US"/>
          </a:p>
        </p:txBody>
      </p:sp>
      <p:sp>
        <p:nvSpPr>
          <p:cNvPr id="5" name="Footer Placeholder 4">
            <a:extLst>
              <a:ext uri="{FF2B5EF4-FFF2-40B4-BE49-F238E27FC236}">
                <a16:creationId xmlns:a16="http://schemas.microsoft.com/office/drawing/2014/main" id="{0853FDF5-A1A8-F349-82AA-4BC29E7D8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A11748-7E90-034B-A982-2E5925D38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551B8A-0604-A64C-9C3D-8C0F2E37F7A1}" type="slidenum">
              <a:rPr lang="en-US" smtClean="0"/>
              <a:t>‹#›</a:t>
            </a:fld>
            <a:endParaRPr lang="en-US"/>
          </a:p>
        </p:txBody>
      </p:sp>
      <p:pic>
        <p:nvPicPr>
          <p:cNvPr id="7" name="Content Placeholder 4">
            <a:extLst>
              <a:ext uri="{FF2B5EF4-FFF2-40B4-BE49-F238E27FC236}">
                <a16:creationId xmlns:a16="http://schemas.microsoft.com/office/drawing/2014/main" id="{3ECCA9DA-B964-9A4C-8021-DBA75112C44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 y="0"/>
            <a:ext cx="5409364" cy="1527858"/>
          </a:xfrm>
          <a:prstGeom prst="rect">
            <a:avLst/>
          </a:prstGeom>
        </p:spPr>
      </p:pic>
      <p:pic>
        <p:nvPicPr>
          <p:cNvPr id="8" name="Picture 2" descr="Image result for nasa meatball">
            <a:extLst>
              <a:ext uri="{FF2B5EF4-FFF2-40B4-BE49-F238E27FC236}">
                <a16:creationId xmlns:a16="http://schemas.microsoft.com/office/drawing/2014/main" id="{351E2CAA-4693-144D-B39D-A737E58016DE}"/>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1030673" y="80362"/>
            <a:ext cx="863295" cy="698146"/>
          </a:xfrm>
          <a:prstGeom prst="rect">
            <a:avLst/>
          </a:prstGeom>
          <a:noFill/>
          <a:extLst>
            <a:ext uri="{909E8E84-426E-40DD-AFC4-6F175D3DCCD1}">
              <a14:hiddenFill xmlns:a14="http://schemas.microsoft.com/office/drawing/2010/main">
                <a:solidFill>
                  <a:srgbClr val="FFFFFF"/>
                </a:solidFill>
              </a14:hiddenFill>
            </a:ext>
          </a:extLst>
        </p:spPr>
      </p:pic>
      <p:sp>
        <p:nvSpPr>
          <p:cNvPr id="11" name="bk object 18">
            <a:extLst>
              <a:ext uri="{FF2B5EF4-FFF2-40B4-BE49-F238E27FC236}">
                <a16:creationId xmlns:a16="http://schemas.microsoft.com/office/drawing/2014/main" id="{D4188FCB-CFAC-144B-9A41-7C518E156A10}"/>
              </a:ext>
            </a:extLst>
          </p:cNvPr>
          <p:cNvSpPr/>
          <p:nvPr userDrawn="1"/>
        </p:nvSpPr>
        <p:spPr>
          <a:xfrm>
            <a:off x="1527859" y="862835"/>
            <a:ext cx="10197296" cy="45719"/>
          </a:xfrm>
          <a:custGeom>
            <a:avLst/>
            <a:gdLst/>
            <a:ahLst/>
            <a:cxnLst/>
            <a:rect l="l" t="t" r="r" b="b"/>
            <a:pathLst>
              <a:path w="9144000">
                <a:moveTo>
                  <a:pt x="0" y="0"/>
                </a:moveTo>
                <a:lnTo>
                  <a:pt x="9144000" y="0"/>
                </a:lnTo>
              </a:path>
            </a:pathLst>
          </a:custGeom>
          <a:ln w="55562">
            <a:solidFill>
              <a:srgbClr val="000000"/>
            </a:solidFill>
          </a:ln>
        </p:spPr>
        <p:txBody>
          <a:bodyPr wrap="square" lIns="0" tIns="0" rIns="0" bIns="0" rtlCol="0"/>
          <a:lstStyle/>
          <a:p>
            <a:endParaRPr>
              <a:solidFill>
                <a:prstClr val="black"/>
              </a:solidFill>
            </a:endParaRPr>
          </a:p>
        </p:txBody>
      </p:sp>
    </p:spTree>
    <p:extLst>
      <p:ext uri="{BB962C8B-B14F-4D97-AF65-F5344CB8AC3E}">
        <p14:creationId xmlns:p14="http://schemas.microsoft.com/office/powerpoint/2010/main" val="332307788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7.tiff"/><Relationship Id="rId7" Type="http://schemas.openxmlformats.org/officeDocument/2006/relationships/image" Target="../media/image31.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0.tiff"/><Relationship Id="rId5" Type="http://schemas.openxmlformats.org/officeDocument/2006/relationships/image" Target="../media/image29.tiff"/><Relationship Id="rId4" Type="http://schemas.openxmlformats.org/officeDocument/2006/relationships/image" Target="../media/image28.tiff"/></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4.tiff"/><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7.emf"/><Relationship Id="rId4" Type="http://schemas.openxmlformats.org/officeDocument/2006/relationships/image" Target="../media/image36.emf"/></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tiff"/></Relationships>
</file>

<file path=ppt/slides/_rels/slide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743250-D8B8-EC46-98C8-675295BD5490}"/>
              </a:ext>
            </a:extLst>
          </p:cNvPr>
          <p:cNvSpPr txBox="1"/>
          <p:nvPr/>
        </p:nvSpPr>
        <p:spPr>
          <a:xfrm>
            <a:off x="442260" y="3396456"/>
            <a:ext cx="11307480" cy="1471172"/>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SAMPE </a:t>
            </a:r>
            <a:r>
              <a:rPr lang="en-US" sz="3200" b="1" cap="all" dirty="0">
                <a:solidFill>
                  <a:schemeClr val="bg1"/>
                </a:solidFill>
                <a:latin typeface="Arial" panose="020B0604020202020204" pitchFamily="34" charset="0"/>
                <a:cs typeface="Arial" panose="020B0604020202020204" pitchFamily="34" charset="0"/>
              </a:rPr>
              <a:t>WEBINAR</a:t>
            </a:r>
            <a:endParaRPr lang="en-US" sz="3200" b="1" dirty="0">
              <a:solidFill>
                <a:schemeClr val="bg1"/>
              </a:solidFill>
              <a:latin typeface="Arial" panose="020B0604020202020204" pitchFamily="34" charset="0"/>
              <a:cs typeface="Arial" panose="020B0604020202020204" pitchFamily="34" charset="0"/>
            </a:endParaRPr>
          </a:p>
          <a:p>
            <a:pPr algn="ctr">
              <a:lnSpc>
                <a:spcPct val="90000"/>
              </a:lnSpc>
            </a:pPr>
            <a:r>
              <a:rPr lang="en-US" sz="3200" b="1" dirty="0">
                <a:solidFill>
                  <a:schemeClr val="bg1"/>
                </a:solidFill>
                <a:latin typeface="Arial" panose="020B0604020202020204" pitchFamily="34" charset="0"/>
                <a:cs typeface="Arial" panose="020B0604020202020204" pitchFamily="34" charset="0"/>
              </a:rPr>
              <a:t>Today’s Strategic Impact and the Future of Composites for NASA's 21st Century Missions</a:t>
            </a:r>
            <a:endParaRPr lang="en-US" sz="3200" b="1"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58D89A71-4B21-C048-832D-C1F95145D8ED}"/>
              </a:ext>
            </a:extLst>
          </p:cNvPr>
          <p:cNvSpPr txBox="1"/>
          <p:nvPr/>
        </p:nvSpPr>
        <p:spPr>
          <a:xfrm>
            <a:off x="480866" y="5183752"/>
            <a:ext cx="10028638" cy="892552"/>
          </a:xfrm>
          <a:prstGeom prst="rect">
            <a:avLst/>
          </a:prstGeom>
          <a:noFill/>
        </p:spPr>
        <p:txBody>
          <a:bodyPr wrap="square" rtlCol="0">
            <a:spAutoFit/>
          </a:bodyPr>
          <a:lstStyle/>
          <a:p>
            <a:r>
              <a:rPr lang="en-US" sz="2600" b="1" dirty="0">
                <a:solidFill>
                  <a:schemeClr val="bg1"/>
                </a:solidFill>
                <a:latin typeface="Arial" panose="020B0604020202020204" pitchFamily="34" charset="0"/>
                <a:ea typeface="Helvetica Neue" charset="0"/>
                <a:cs typeface="Arial" panose="020B0604020202020204" pitchFamily="34" charset="0"/>
              </a:rPr>
              <a:t>John Vickers, Principal Technologist Advanced Manufacturing   02.25.2021</a:t>
            </a:r>
          </a:p>
        </p:txBody>
      </p:sp>
      <p:pic>
        <p:nvPicPr>
          <p:cNvPr id="3" name="Picture 2">
            <a:extLst>
              <a:ext uri="{FF2B5EF4-FFF2-40B4-BE49-F238E27FC236}">
                <a16:creationId xmlns:a16="http://schemas.microsoft.com/office/drawing/2014/main" id="{10516EB3-CBE4-B84C-9F70-EA7B1702D98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66805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7 Minutes to Mars NASA's Perseverance Rover Attempts Most Dangerous Landing Y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7136" y="822326"/>
            <a:ext cx="11120120" cy="5517514"/>
          </a:xfrm>
          <a:prstGeom prst="rect">
            <a:avLst/>
          </a:prstGeom>
        </p:spPr>
      </p:pic>
      <p:sp>
        <p:nvSpPr>
          <p:cNvPr id="6" name="Title 1">
            <a:extLst>
              <a:ext uri="{FF2B5EF4-FFF2-40B4-BE49-F238E27FC236}">
                <a16:creationId xmlns:a16="http://schemas.microsoft.com/office/drawing/2014/main" id="{4FE97323-00A7-0246-97C0-C19D73101E3D}"/>
              </a:ext>
            </a:extLst>
          </p:cNvPr>
          <p:cNvSpPr>
            <a:spLocks noGrp="1"/>
          </p:cNvSpPr>
          <p:nvPr>
            <p:ph type="title"/>
          </p:nvPr>
        </p:nvSpPr>
        <p:spPr>
          <a:xfrm>
            <a:off x="2299468" y="229957"/>
            <a:ext cx="8161020" cy="534987"/>
          </a:xfrm>
        </p:spPr>
        <p:txBody>
          <a:bodyPr>
            <a:noAutofit/>
          </a:bodyPr>
          <a:lstStyle/>
          <a:p>
            <a:pPr algn="ctr"/>
            <a:r>
              <a:rPr lang="en-US" sz="2400" b="1" dirty="0">
                <a:latin typeface="Arial" panose="020B0604020202020204" pitchFamily="34" charset="0"/>
                <a:cs typeface="Arial" panose="020B0604020202020204" pitchFamily="34" charset="0"/>
              </a:rPr>
              <a:t>Mars 2020 Perseverance Rover &amp; Helicopter Ingenuity</a:t>
            </a:r>
          </a:p>
        </p:txBody>
      </p:sp>
    </p:spTree>
    <p:extLst>
      <p:ext uri="{BB962C8B-B14F-4D97-AF65-F5344CB8AC3E}">
        <p14:creationId xmlns:p14="http://schemas.microsoft.com/office/powerpoint/2010/main" val="9252873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erseverance's team members celebrate the rover safe arrival on Mars">
            <a:extLst>
              <a:ext uri="{FF2B5EF4-FFF2-40B4-BE49-F238E27FC236}">
                <a16:creationId xmlns:a16="http://schemas.microsoft.com/office/drawing/2014/main" id="{4CBF9864-AF2A-494B-BD80-7477D7764BEB}"/>
              </a:ext>
            </a:extLst>
          </p:cNvPr>
          <p:cNvPicPr>
            <a:picLocks noChangeAspect="1" noChangeArrowheads="1"/>
          </p:cNvPicPr>
          <p:nvPr/>
        </p:nvPicPr>
        <p:blipFill>
          <a:blip r:embed="rId2">
            <a:alphaModFix amt="5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bwMode="auto">
          <a:xfrm>
            <a:off x="0" y="904874"/>
            <a:ext cx="12192000" cy="59447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llustration of NASA's Perseverance heat shield facing the planet">
            <a:extLst>
              <a:ext uri="{FF2B5EF4-FFF2-40B4-BE49-F238E27FC236}">
                <a16:creationId xmlns:a16="http://schemas.microsoft.com/office/drawing/2014/main" id="{7E9F0769-C223-644D-AA4D-8B061479597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50981" y="1282826"/>
            <a:ext cx="4355931" cy="245021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 name="Picture 8" descr="The rocket carrying the Mars 2020 mission with the Perseverance rover lifts off from KSC">
            <a:extLst>
              <a:ext uri="{FF2B5EF4-FFF2-40B4-BE49-F238E27FC236}">
                <a16:creationId xmlns:a16="http://schemas.microsoft.com/office/drawing/2014/main" id="{326CB49A-3694-2D43-970D-24461A6050D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86501" y="1282826"/>
            <a:ext cx="4355931" cy="245021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1" name="Picture 10" descr="Members of the NASA Mars Helicopter team attach a thermal film to the exterior of the flight model of the Mars Helicopter">
            <a:extLst>
              <a:ext uri="{FF2B5EF4-FFF2-40B4-BE49-F238E27FC236}">
                <a16:creationId xmlns:a16="http://schemas.microsoft.com/office/drawing/2014/main" id="{AF26ECF6-F9CB-B444-B84D-6C575BB403C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86501" y="3950588"/>
            <a:ext cx="4355931" cy="245021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33A46B0E-4F62-B847-AFE9-29E0A5C51A2C}"/>
              </a:ext>
            </a:extLst>
          </p:cNvPr>
          <p:cNvSpPr>
            <a:spLocks noGrp="1"/>
          </p:cNvSpPr>
          <p:nvPr>
            <p:ph type="title"/>
          </p:nvPr>
        </p:nvSpPr>
        <p:spPr>
          <a:xfrm>
            <a:off x="2299468" y="229957"/>
            <a:ext cx="8161020" cy="534987"/>
          </a:xfrm>
        </p:spPr>
        <p:txBody>
          <a:bodyPr>
            <a:noAutofit/>
          </a:bodyPr>
          <a:lstStyle/>
          <a:p>
            <a:pPr algn="ctr"/>
            <a:r>
              <a:rPr lang="en-US" sz="2400" b="1" dirty="0">
                <a:latin typeface="Arial" panose="020B0604020202020204" pitchFamily="34" charset="0"/>
                <a:cs typeface="Arial" panose="020B0604020202020204" pitchFamily="34" charset="0"/>
              </a:rPr>
              <a:t>Mars 2020 Perseverance Rover &amp; Helicopter Ingenuity</a:t>
            </a:r>
          </a:p>
        </p:txBody>
      </p:sp>
      <p:pic>
        <p:nvPicPr>
          <p:cNvPr id="3076" name="Picture 4" descr="An image of the Perseverance rover as it touched down on Mars ">
            <a:extLst>
              <a:ext uri="{FF2B5EF4-FFF2-40B4-BE49-F238E27FC236}">
                <a16:creationId xmlns:a16="http://schemas.microsoft.com/office/drawing/2014/main" id="{43F7BA35-A32E-E74C-95E6-366B8B11299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750981" y="3950588"/>
            <a:ext cx="4355931" cy="256266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589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86EA32-3C85-6C44-95AA-C8569A02F73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87626" y="1023024"/>
            <a:ext cx="7390358" cy="2746750"/>
          </a:xfrm>
          <a:prstGeom prst="rect">
            <a:avLst/>
          </a:prstGeom>
          <a:ln w="12700">
            <a:solidFill>
              <a:schemeClr val="tx1"/>
            </a:solidFill>
          </a:ln>
        </p:spPr>
      </p:pic>
      <p:pic>
        <p:nvPicPr>
          <p:cNvPr id="4098" name="Picture 2" descr="Image result for space and rocket center solid rocket booster shuttle display">
            <a:extLst>
              <a:ext uri="{FF2B5EF4-FFF2-40B4-BE49-F238E27FC236}">
                <a16:creationId xmlns:a16="http://schemas.microsoft.com/office/drawing/2014/main" id="{EC2B8B89-C45A-8A49-97BE-1F33422963E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780" y="3830932"/>
            <a:ext cx="3761670" cy="27209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83D6C1D5-F05B-3548-99F1-CAD7F748A271}"/>
              </a:ext>
            </a:extLst>
          </p:cNvPr>
          <p:cNvSpPr>
            <a:spLocks noGrp="1"/>
          </p:cNvSpPr>
          <p:nvPr>
            <p:ph type="title"/>
          </p:nvPr>
        </p:nvSpPr>
        <p:spPr>
          <a:xfrm>
            <a:off x="2299468" y="229957"/>
            <a:ext cx="8161020" cy="534987"/>
          </a:xfrm>
        </p:spPr>
        <p:txBody>
          <a:bodyPr>
            <a:noAutofit/>
          </a:bodyPr>
          <a:lstStyle/>
          <a:p>
            <a:pPr algn="ctr"/>
            <a:r>
              <a:rPr lang="en-US" sz="2800" b="1" dirty="0">
                <a:latin typeface="Arial" panose="020B0604020202020204" pitchFamily="34" charset="0"/>
                <a:cs typeface="Arial" panose="020B0604020202020204" pitchFamily="34" charset="0"/>
              </a:rPr>
              <a:t>Back in Time Machine </a:t>
            </a:r>
          </a:p>
        </p:txBody>
      </p:sp>
      <p:pic>
        <p:nvPicPr>
          <p:cNvPr id="7" name="Picture 2">
            <a:extLst>
              <a:ext uri="{FF2B5EF4-FFF2-40B4-BE49-F238E27FC236}">
                <a16:creationId xmlns:a16="http://schemas.microsoft.com/office/drawing/2014/main" id="{53DF4C3B-9991-5A43-B751-61D5140379F6}"/>
              </a:ext>
            </a:extLst>
          </p:cNvPr>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13314" y="3830933"/>
            <a:ext cx="3462768" cy="27209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99CCFF"/>
                </a:solidFill>
              </a14:hiddenFill>
            </a:ext>
          </a:extLst>
        </p:spPr>
      </p:pic>
      <p:pic>
        <p:nvPicPr>
          <p:cNvPr id="8" name="Picture 3">
            <a:extLst>
              <a:ext uri="{FF2B5EF4-FFF2-40B4-BE49-F238E27FC236}">
                <a16:creationId xmlns:a16="http://schemas.microsoft.com/office/drawing/2014/main" id="{AA285F72-8B4B-FB40-95D3-7C8F0852A6A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302301" y="3858650"/>
            <a:ext cx="3645859" cy="2592388"/>
          </a:xfrm>
          <a:prstGeom prst="rect">
            <a:avLst/>
          </a:prstGeom>
          <a:solidFill>
            <a:srgbClr val="FFFFFF">
              <a:shade val="85000"/>
            </a:srgbClr>
          </a:solidFill>
          <a:ln w="6350" cap="sq">
            <a:solidFill>
              <a:schemeClr val="tx1"/>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3671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NASA's James Webb Space Telescope Structure Stands Tall">
            <a:extLst>
              <a:ext uri="{FF2B5EF4-FFF2-40B4-BE49-F238E27FC236}">
                <a16:creationId xmlns:a16="http://schemas.microsoft.com/office/drawing/2014/main" id="{D1A0AD74-F1CD-0941-9D71-DC705D7A4E3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09472" y="1365503"/>
            <a:ext cx="3203129" cy="444079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NASA's Webb Space Telescope Receives First Mirror Installation">
            <a:extLst>
              <a:ext uri="{FF2B5EF4-FFF2-40B4-BE49-F238E27FC236}">
                <a16:creationId xmlns:a16="http://schemas.microsoft.com/office/drawing/2014/main" id="{600133FD-F1FD-6E4D-A457-A241F606B3D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34307" y="1365146"/>
            <a:ext cx="2947402" cy="444114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NASA's James Webb Space Telescope combined science instruments and optical element">
            <a:extLst>
              <a:ext uri="{FF2B5EF4-FFF2-40B4-BE49-F238E27FC236}">
                <a16:creationId xmlns:a16="http://schemas.microsoft.com/office/drawing/2014/main" id="{C3C8AE2E-21D2-3B45-AB8E-10C65A1076A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79399" y="2157984"/>
            <a:ext cx="4044488" cy="27172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775AC9C-9678-1C4F-AE3A-5D620D8639DE}"/>
              </a:ext>
            </a:extLst>
          </p:cNvPr>
          <p:cNvSpPr/>
          <p:nvPr/>
        </p:nvSpPr>
        <p:spPr>
          <a:xfrm>
            <a:off x="512681" y="6005617"/>
            <a:ext cx="11265408" cy="646331"/>
          </a:xfrm>
          <a:prstGeom prst="rect">
            <a:avLst/>
          </a:prstGeom>
          <a:solidFill>
            <a:schemeClr val="accent1"/>
          </a:solidFill>
        </p:spPr>
        <p:txBody>
          <a:bodyPr wrap="square">
            <a:spAutoFit/>
          </a:bodyPr>
          <a:lstStyle/>
          <a:p>
            <a:r>
              <a:rPr lang="en-US" b="1" i="1" dirty="0">
                <a:solidFill>
                  <a:schemeClr val="bg1"/>
                </a:solidFill>
              </a:rPr>
              <a:t>The backplane carries more than 2400kg (2 1/2 tons) of hardware, it performs at temperatures colder than -400°F (-240°C) with unprecedented thermal stability within 32 nanometers, which is 1/10,000 the diameter of a human hair!</a:t>
            </a:r>
          </a:p>
        </p:txBody>
      </p:sp>
      <p:sp>
        <p:nvSpPr>
          <p:cNvPr id="8" name="Title 1">
            <a:extLst>
              <a:ext uri="{FF2B5EF4-FFF2-40B4-BE49-F238E27FC236}">
                <a16:creationId xmlns:a16="http://schemas.microsoft.com/office/drawing/2014/main" id="{7074360C-A843-3E4A-AF87-46116BBE9339}"/>
              </a:ext>
            </a:extLst>
          </p:cNvPr>
          <p:cNvSpPr>
            <a:spLocks noGrp="1"/>
          </p:cNvSpPr>
          <p:nvPr>
            <p:ph type="title"/>
          </p:nvPr>
        </p:nvSpPr>
        <p:spPr>
          <a:xfrm>
            <a:off x="2015490" y="234805"/>
            <a:ext cx="8161020" cy="534987"/>
          </a:xfrm>
        </p:spPr>
        <p:txBody>
          <a:bodyPr>
            <a:noAutofit/>
          </a:bodyPr>
          <a:lstStyle/>
          <a:p>
            <a:pPr algn="ctr"/>
            <a:r>
              <a:rPr lang="en-US" sz="2400" b="1" dirty="0">
                <a:latin typeface="Arial" panose="020B0604020202020204" pitchFamily="34" charset="0"/>
                <a:cs typeface="Arial" panose="020B0604020202020204" pitchFamily="34" charset="0"/>
              </a:rPr>
              <a:t>The James Webb Space Telescope’s Backplane</a:t>
            </a:r>
          </a:p>
        </p:txBody>
      </p:sp>
    </p:spTree>
    <p:extLst>
      <p:ext uri="{BB962C8B-B14F-4D97-AF65-F5344CB8AC3E}">
        <p14:creationId xmlns:p14="http://schemas.microsoft.com/office/powerpoint/2010/main" val="2980774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70307DF3-612F-0C42-920A-EF901956D481}"/>
              </a:ext>
            </a:extLst>
          </p:cNvPr>
          <p:cNvPicPr>
            <a:picLocks noChangeAspect="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40572" y="227286"/>
            <a:ext cx="627252" cy="596403"/>
          </a:xfrm>
          <a:prstGeom prst="rect">
            <a:avLst/>
          </a:prstGeom>
        </p:spPr>
      </p:pic>
      <p:sp>
        <p:nvSpPr>
          <p:cNvPr id="10" name="Text Placeholder 21">
            <a:extLst>
              <a:ext uri="{FF2B5EF4-FFF2-40B4-BE49-F238E27FC236}">
                <a16:creationId xmlns:a16="http://schemas.microsoft.com/office/drawing/2014/main" id="{3F52C712-D002-AD4A-ADEE-5508A2BE823A}"/>
              </a:ext>
            </a:extLst>
          </p:cNvPr>
          <p:cNvSpPr txBox="1">
            <a:spLocks/>
          </p:cNvSpPr>
          <p:nvPr/>
        </p:nvSpPr>
        <p:spPr>
          <a:xfrm>
            <a:off x="867824" y="5618524"/>
            <a:ext cx="10535281" cy="1180392"/>
          </a:xfrm>
          <a:prstGeom prst="rect">
            <a:avLst/>
          </a:prstGeom>
          <a:solidFill>
            <a:schemeClr val="accent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rgbClr val="0070C0"/>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00000"/>
              </a:lnSpc>
              <a:spcBef>
                <a:spcPts val="0"/>
              </a:spcBef>
              <a:buNone/>
              <a:defRPr/>
            </a:pPr>
            <a:r>
              <a:rPr lang="en-US" sz="1800" b="1" dirty="0">
                <a:solidFill>
                  <a:schemeClr val="bg1"/>
                </a:solidFill>
                <a:latin typeface="+mn-lt"/>
                <a:ea typeface="Helvetica" charset="0"/>
                <a:cs typeface="Helvetica" charset="0"/>
              </a:rPr>
              <a:t>Advanced Composites Project completed after a 5 year research effort and $170M investment</a:t>
            </a:r>
          </a:p>
          <a:p>
            <a:pPr marL="457200" lvl="1" indent="0">
              <a:lnSpc>
                <a:spcPct val="100000"/>
              </a:lnSpc>
              <a:spcBef>
                <a:spcPts val="0"/>
              </a:spcBef>
              <a:buNone/>
              <a:defRPr/>
            </a:pPr>
            <a:r>
              <a:rPr lang="en-US" sz="1800" b="1" dirty="0">
                <a:solidFill>
                  <a:schemeClr val="bg1"/>
                </a:solidFill>
                <a:latin typeface="+mn-lt"/>
              </a:rPr>
              <a:t>Hi-Rate Composite Aircraft Manufacturing (</a:t>
            </a:r>
            <a:r>
              <a:rPr lang="en-US" sz="1800" b="1" dirty="0" err="1">
                <a:solidFill>
                  <a:schemeClr val="bg1"/>
                </a:solidFill>
                <a:latin typeface="+mn-lt"/>
              </a:rPr>
              <a:t>HiCAM</a:t>
            </a:r>
            <a:r>
              <a:rPr lang="en-US" sz="1800" b="1" dirty="0">
                <a:solidFill>
                  <a:schemeClr val="bg1"/>
                </a:solidFill>
                <a:latin typeface="+mn-lt"/>
              </a:rPr>
              <a:t>) (in formulation in FY21)</a:t>
            </a:r>
            <a:endParaRPr kumimoji="0" lang="en-US" sz="1800" b="1" u="none" strike="noStrike" kern="1200" cap="none" spc="0" normalizeH="0" baseline="0" noProof="0" dirty="0">
              <a:ln>
                <a:noFill/>
              </a:ln>
              <a:solidFill>
                <a:schemeClr val="bg1"/>
              </a:solidFill>
              <a:effectLst/>
              <a:uLnTx/>
              <a:uFillTx/>
              <a:latin typeface="+mn-lt"/>
              <a:ea typeface="Helvetica" charset="0"/>
              <a:cs typeface="Helvetica" charset="0"/>
            </a:endParaRPr>
          </a:p>
          <a:p>
            <a:pPr marL="457200" lvl="1" indent="0">
              <a:lnSpc>
                <a:spcPct val="100000"/>
              </a:lnSpc>
              <a:spcBef>
                <a:spcPts val="0"/>
              </a:spcBef>
              <a:buNone/>
              <a:defRPr/>
            </a:pPr>
            <a:r>
              <a:rPr kumimoji="0" lang="en-US" sz="1800" b="1" u="none" strike="noStrike" kern="1200" cap="none" spc="0" normalizeH="0" baseline="0" noProof="0" dirty="0">
                <a:ln>
                  <a:noFill/>
                </a:ln>
                <a:solidFill>
                  <a:schemeClr val="bg1"/>
                </a:solidFill>
                <a:effectLst/>
                <a:uLnTx/>
                <a:uFillTx/>
                <a:latin typeface="+mn-lt"/>
                <a:ea typeface="Helvetica" charset="0"/>
                <a:cs typeface="Helvetica" charset="0"/>
              </a:rPr>
              <a:t>Reducing time to develop &amp; certify composite structures</a:t>
            </a:r>
          </a:p>
          <a:p>
            <a:pPr marL="457200" lvl="1" indent="0">
              <a:lnSpc>
                <a:spcPct val="100000"/>
              </a:lnSpc>
              <a:spcBef>
                <a:spcPts val="0"/>
              </a:spcBef>
              <a:buNone/>
              <a:defRPr/>
            </a:pPr>
            <a:r>
              <a:rPr lang="en-US" sz="1800" b="1" dirty="0">
                <a:solidFill>
                  <a:schemeClr val="bg1"/>
                </a:solidFill>
              </a:rPr>
              <a:t>Partnerships between government, industry and academia</a:t>
            </a:r>
            <a:endParaRPr kumimoji="0" lang="en-US" sz="1800" b="1" u="none" strike="noStrike" kern="1200" cap="none" spc="0" normalizeH="0" baseline="0" noProof="0" dirty="0">
              <a:ln>
                <a:noFill/>
              </a:ln>
              <a:solidFill>
                <a:schemeClr val="bg1"/>
              </a:solidFill>
              <a:effectLst/>
              <a:uLnTx/>
              <a:uFillTx/>
              <a:latin typeface="+mn-lt"/>
              <a:ea typeface="Helvetica" charset="0"/>
              <a:cs typeface="Helvetica" charset="0"/>
            </a:endParaRPr>
          </a:p>
        </p:txBody>
      </p:sp>
      <p:pic>
        <p:nvPicPr>
          <p:cNvPr id="13" name="Picture 12">
            <a:extLst>
              <a:ext uri="{FF2B5EF4-FFF2-40B4-BE49-F238E27FC236}">
                <a16:creationId xmlns:a16="http://schemas.microsoft.com/office/drawing/2014/main" id="{B791394C-8884-DF47-87A6-06A7837D247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991874" y="3897668"/>
            <a:ext cx="1743563" cy="1361494"/>
          </a:xfrm>
          <a:prstGeom prst="rect">
            <a:avLst/>
          </a:prstGeom>
        </p:spPr>
      </p:pic>
      <p:grpSp>
        <p:nvGrpSpPr>
          <p:cNvPr id="35" name="Group 34">
            <a:extLst>
              <a:ext uri="{FF2B5EF4-FFF2-40B4-BE49-F238E27FC236}">
                <a16:creationId xmlns:a16="http://schemas.microsoft.com/office/drawing/2014/main" id="{EE224A0E-8E46-534F-A197-BD9402EEF121}"/>
              </a:ext>
            </a:extLst>
          </p:cNvPr>
          <p:cNvGrpSpPr/>
          <p:nvPr/>
        </p:nvGrpSpPr>
        <p:grpSpPr>
          <a:xfrm rot="5400000">
            <a:off x="6577687" y="3002136"/>
            <a:ext cx="1408725" cy="3105329"/>
            <a:chOff x="7008796" y="3742083"/>
            <a:chExt cx="1663810" cy="3435538"/>
          </a:xfrm>
        </p:grpSpPr>
        <p:grpSp>
          <p:nvGrpSpPr>
            <p:cNvPr id="36" name="Group 35">
              <a:extLst>
                <a:ext uri="{FF2B5EF4-FFF2-40B4-BE49-F238E27FC236}">
                  <a16:creationId xmlns:a16="http://schemas.microsoft.com/office/drawing/2014/main" id="{5E351A1E-2167-BC44-9A62-128ECA5A2E5D}"/>
                </a:ext>
              </a:extLst>
            </p:cNvPr>
            <p:cNvGrpSpPr/>
            <p:nvPr/>
          </p:nvGrpSpPr>
          <p:grpSpPr>
            <a:xfrm>
              <a:off x="7008796" y="3808980"/>
              <a:ext cx="1663810" cy="2754355"/>
              <a:chOff x="6899467" y="2328049"/>
              <a:chExt cx="1663810" cy="2754355"/>
            </a:xfrm>
          </p:grpSpPr>
          <p:pic>
            <p:nvPicPr>
              <p:cNvPr id="40" name="Picture 39">
                <a:extLst>
                  <a:ext uri="{FF2B5EF4-FFF2-40B4-BE49-F238E27FC236}">
                    <a16:creationId xmlns:a16="http://schemas.microsoft.com/office/drawing/2014/main" id="{2D2BB265-C531-AF4B-8AD1-6545217B15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6200000">
                <a:off x="6382086" y="2901213"/>
                <a:ext cx="2754355" cy="1608027"/>
              </a:xfrm>
              <a:prstGeom prst="rect">
                <a:avLst/>
              </a:prstGeom>
              <a:ln>
                <a:solidFill>
                  <a:schemeClr val="accent1"/>
                </a:solidFill>
              </a:ln>
            </p:spPr>
          </p:pic>
          <p:cxnSp>
            <p:nvCxnSpPr>
              <p:cNvPr id="41" name="Straight Arrow Connector 40">
                <a:extLst>
                  <a:ext uri="{FF2B5EF4-FFF2-40B4-BE49-F238E27FC236}">
                    <a16:creationId xmlns:a16="http://schemas.microsoft.com/office/drawing/2014/main" id="{7CC63057-FE64-B245-8C29-379BFF8ADF40}"/>
                  </a:ext>
                </a:extLst>
              </p:cNvPr>
              <p:cNvCxnSpPr>
                <a:cxnSpLocks/>
              </p:cNvCxnSpPr>
              <p:nvPr/>
            </p:nvCxnSpPr>
            <p:spPr>
              <a:xfrm flipH="1">
                <a:off x="7453949" y="2696334"/>
                <a:ext cx="692629" cy="951283"/>
              </a:xfrm>
              <a:prstGeom prst="straightConnector1">
                <a:avLst/>
              </a:prstGeom>
              <a:noFill/>
              <a:ln w="12700" cap="flat" cmpd="sng" algn="ctr">
                <a:solidFill>
                  <a:sysClr val="windowText" lastClr="000000"/>
                </a:solidFill>
                <a:prstDash val="solid"/>
                <a:miter lim="800000"/>
                <a:tailEnd type="triangle"/>
              </a:ln>
              <a:effectLst/>
            </p:spPr>
          </p:cxnSp>
          <p:cxnSp>
            <p:nvCxnSpPr>
              <p:cNvPr id="42" name="Straight Arrow Connector 41">
                <a:extLst>
                  <a:ext uri="{FF2B5EF4-FFF2-40B4-BE49-F238E27FC236}">
                    <a16:creationId xmlns:a16="http://schemas.microsoft.com/office/drawing/2014/main" id="{6D408F00-104F-CB4A-9F6A-2EC91EAA73DB}"/>
                  </a:ext>
                </a:extLst>
              </p:cNvPr>
              <p:cNvCxnSpPr>
                <a:cxnSpLocks/>
              </p:cNvCxnSpPr>
              <p:nvPr/>
            </p:nvCxnSpPr>
            <p:spPr>
              <a:xfrm flipH="1" flipV="1">
                <a:off x="7625548" y="3768422"/>
                <a:ext cx="500265" cy="320174"/>
              </a:xfrm>
              <a:prstGeom prst="straightConnector1">
                <a:avLst/>
              </a:prstGeom>
              <a:noFill/>
              <a:ln w="12700" cap="flat" cmpd="sng" algn="ctr">
                <a:solidFill>
                  <a:sysClr val="windowText" lastClr="000000"/>
                </a:solidFill>
                <a:prstDash val="solid"/>
                <a:miter lim="800000"/>
                <a:tailEnd type="triangle"/>
              </a:ln>
              <a:effectLst/>
            </p:spPr>
          </p:cxnSp>
          <p:cxnSp>
            <p:nvCxnSpPr>
              <p:cNvPr id="43" name="Straight Arrow Connector 42">
                <a:extLst>
                  <a:ext uri="{FF2B5EF4-FFF2-40B4-BE49-F238E27FC236}">
                    <a16:creationId xmlns:a16="http://schemas.microsoft.com/office/drawing/2014/main" id="{5E5D1A36-72F5-8F4D-82E9-E507515726A5}"/>
                  </a:ext>
                </a:extLst>
              </p:cNvPr>
              <p:cNvCxnSpPr>
                <a:cxnSpLocks/>
              </p:cNvCxnSpPr>
              <p:nvPr/>
            </p:nvCxnSpPr>
            <p:spPr>
              <a:xfrm flipH="1" flipV="1">
                <a:off x="6899467" y="4564871"/>
                <a:ext cx="350085" cy="237538"/>
              </a:xfrm>
              <a:prstGeom prst="straightConnector1">
                <a:avLst/>
              </a:prstGeom>
              <a:noFill/>
              <a:ln w="12700" cap="flat" cmpd="sng" algn="ctr">
                <a:solidFill>
                  <a:sysClr val="windowText" lastClr="000000"/>
                </a:solidFill>
                <a:prstDash val="solid"/>
                <a:miter lim="800000"/>
                <a:tailEnd type="triangle"/>
              </a:ln>
              <a:effectLst/>
            </p:spPr>
          </p:cxnSp>
        </p:grpSp>
        <p:sp>
          <p:nvSpPr>
            <p:cNvPr id="37" name="TextBox 36">
              <a:extLst>
                <a:ext uri="{FF2B5EF4-FFF2-40B4-BE49-F238E27FC236}">
                  <a16:creationId xmlns:a16="http://schemas.microsoft.com/office/drawing/2014/main" id="{ACAEA8CE-311D-1741-8DC4-A2F4315DD8D3}"/>
                </a:ext>
              </a:extLst>
            </p:cNvPr>
            <p:cNvSpPr txBox="1"/>
            <p:nvPr/>
          </p:nvSpPr>
          <p:spPr>
            <a:xfrm rot="16200000">
              <a:off x="7819921" y="4159712"/>
              <a:ext cx="1146085" cy="3108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Calibri"/>
                  <a:ea typeface="ＭＳ Ｐゴシック" charset="-128"/>
                  <a:cs typeface="Times New Roman" panose="02020603050405020304" pitchFamily="18" charset="0"/>
                </a:rPr>
                <a:t>Overlap</a:t>
              </a:r>
            </a:p>
          </p:txBody>
        </p:sp>
        <p:sp>
          <p:nvSpPr>
            <p:cNvPr id="38" name="TextBox 37">
              <a:extLst>
                <a:ext uri="{FF2B5EF4-FFF2-40B4-BE49-F238E27FC236}">
                  <a16:creationId xmlns:a16="http://schemas.microsoft.com/office/drawing/2014/main" id="{157815EA-F686-3241-A3A2-023419D16769}"/>
                </a:ext>
              </a:extLst>
            </p:cNvPr>
            <p:cNvSpPr txBox="1"/>
            <p:nvPr/>
          </p:nvSpPr>
          <p:spPr>
            <a:xfrm rot="16200000">
              <a:off x="7502288" y="5469485"/>
              <a:ext cx="1709410" cy="3108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Calibri"/>
                  <a:ea typeface="ＭＳ Ｐゴシック" charset="-128"/>
                  <a:cs typeface="Times New Roman" panose="02020603050405020304" pitchFamily="18" charset="0"/>
                </a:rPr>
                <a:t>Gap</a:t>
              </a:r>
            </a:p>
          </p:txBody>
        </p:sp>
        <p:sp>
          <p:nvSpPr>
            <p:cNvPr id="39" name="TextBox 38">
              <a:extLst>
                <a:ext uri="{FF2B5EF4-FFF2-40B4-BE49-F238E27FC236}">
                  <a16:creationId xmlns:a16="http://schemas.microsoft.com/office/drawing/2014/main" id="{101097E6-1CD0-C644-A3AD-AC0367DABE90}"/>
                </a:ext>
              </a:extLst>
            </p:cNvPr>
            <p:cNvSpPr txBox="1"/>
            <p:nvPr/>
          </p:nvSpPr>
          <p:spPr>
            <a:xfrm rot="16200000">
              <a:off x="6612844" y="6167502"/>
              <a:ext cx="1709410" cy="31082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effectLst/>
                  <a:uLnTx/>
                  <a:uFillTx/>
                  <a:latin typeface="Calibri"/>
                  <a:ea typeface="ＭＳ Ｐゴシック" charset="-128"/>
                  <a:cs typeface="Times New Roman" panose="02020603050405020304" pitchFamily="18" charset="0"/>
                </a:rPr>
                <a:t>Roller</a:t>
              </a:r>
            </a:p>
          </p:txBody>
        </p:sp>
      </p:grpSp>
      <p:pic>
        <p:nvPicPr>
          <p:cNvPr id="4" name="Picture 3">
            <a:extLst>
              <a:ext uri="{FF2B5EF4-FFF2-40B4-BE49-F238E27FC236}">
                <a16:creationId xmlns:a16="http://schemas.microsoft.com/office/drawing/2014/main" id="{FDAEA046-C7A2-3C45-9BF3-2D122BB1C2C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21682" y="1068858"/>
            <a:ext cx="4510435" cy="2741282"/>
          </a:xfrm>
          <a:prstGeom prst="rect">
            <a:avLst/>
          </a:prstGeom>
        </p:spPr>
      </p:pic>
      <p:pic>
        <p:nvPicPr>
          <p:cNvPr id="7" name="Picture 6">
            <a:extLst>
              <a:ext uri="{FF2B5EF4-FFF2-40B4-BE49-F238E27FC236}">
                <a16:creationId xmlns:a16="http://schemas.microsoft.com/office/drawing/2014/main" id="{DE1255B1-03AB-DD42-AF8E-9AAE6BBCE69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655477" y="1068858"/>
            <a:ext cx="4510435" cy="4436001"/>
          </a:xfrm>
          <a:prstGeom prst="rect">
            <a:avLst/>
          </a:prstGeom>
        </p:spPr>
      </p:pic>
      <p:sp>
        <p:nvSpPr>
          <p:cNvPr id="19" name="Title 1">
            <a:extLst>
              <a:ext uri="{FF2B5EF4-FFF2-40B4-BE49-F238E27FC236}">
                <a16:creationId xmlns:a16="http://schemas.microsoft.com/office/drawing/2014/main" id="{C79CFF75-3F52-E14A-9BC6-E2CEDC6FDF1B}"/>
              </a:ext>
            </a:extLst>
          </p:cNvPr>
          <p:cNvSpPr>
            <a:spLocks noGrp="1"/>
          </p:cNvSpPr>
          <p:nvPr>
            <p:ph type="title"/>
          </p:nvPr>
        </p:nvSpPr>
        <p:spPr>
          <a:xfrm>
            <a:off x="2010033" y="321372"/>
            <a:ext cx="8161020" cy="534987"/>
          </a:xfrm>
        </p:spPr>
        <p:txBody>
          <a:bodyPr>
            <a:noAutofit/>
          </a:bodyPr>
          <a:lstStyle/>
          <a:p>
            <a:pPr algn="ctr"/>
            <a:r>
              <a:rPr lang="en-US" sz="2400" b="1" dirty="0">
                <a:latin typeface="Arial" panose="020B0604020202020204" pitchFamily="34" charset="0"/>
                <a:cs typeface="Arial" panose="020B0604020202020204" pitchFamily="34" charset="0"/>
              </a:rPr>
              <a:t>Remaining Competitive in Aircraft Manufacturing</a:t>
            </a:r>
            <a:br>
              <a:rPr lang="en-US" sz="2400" b="1" dirty="0">
                <a:latin typeface="Arial" panose="020B0604020202020204" pitchFamily="34" charset="0"/>
                <a:cs typeface="Arial" panose="020B0604020202020204" pitchFamily="34" charset="0"/>
              </a:rPr>
            </a:b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9788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he Space Infrastructure Dexterous Robot (SPIDER) technology demonstration is set to take place on NASA’s Restore-L spacecraft">
            <a:extLst>
              <a:ext uri="{FF2B5EF4-FFF2-40B4-BE49-F238E27FC236}">
                <a16:creationId xmlns:a16="http://schemas.microsoft.com/office/drawing/2014/main" id="{A15FFBD3-D493-7D4F-ADE3-6B472C5A498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41101" y="1085088"/>
            <a:ext cx="4510440" cy="253712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Image result for nasa osam 2 archinaut">
            <a:extLst>
              <a:ext uri="{FF2B5EF4-FFF2-40B4-BE49-F238E27FC236}">
                <a16:creationId xmlns:a16="http://schemas.microsoft.com/office/drawing/2014/main" id="{57E352E4-75BC-644E-B6C5-1C976F5787F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41100" y="3807968"/>
            <a:ext cx="4510439" cy="265683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8AC15E15-D20C-E34F-B887-2ED52C63AA19}"/>
              </a:ext>
            </a:extLst>
          </p:cNvPr>
          <p:cNvSpPr>
            <a:spLocks noGrp="1"/>
          </p:cNvSpPr>
          <p:nvPr>
            <p:ph type="title"/>
          </p:nvPr>
        </p:nvSpPr>
        <p:spPr>
          <a:xfrm>
            <a:off x="2305303" y="187760"/>
            <a:ext cx="8161020" cy="534987"/>
          </a:xfrm>
        </p:spPr>
        <p:txBody>
          <a:bodyPr>
            <a:noAutofit/>
          </a:bodyPr>
          <a:lstStyle/>
          <a:p>
            <a:pPr algn="ctr"/>
            <a:r>
              <a:rPr lang="en-US" sz="2800" b="1" dirty="0">
                <a:latin typeface="Arial" panose="020B0604020202020204" pitchFamily="34" charset="0"/>
                <a:cs typeface="Arial" panose="020B0604020202020204" pitchFamily="34" charset="0"/>
              </a:rPr>
              <a:t>In-Space Manufacturing</a:t>
            </a:r>
            <a:br>
              <a:rPr lang="en-US" sz="2800" b="1" dirty="0">
                <a:latin typeface="Arial" panose="020B060402020202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pic>
        <p:nvPicPr>
          <p:cNvPr id="8198" name="Picture 6" descr="Image result for nasa in space manufacturing">
            <a:extLst>
              <a:ext uri="{FF2B5EF4-FFF2-40B4-BE49-F238E27FC236}">
                <a16:creationId xmlns:a16="http://schemas.microsoft.com/office/drawing/2014/main" id="{2C329F9E-26FC-8E4C-8B04-09E568590FF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85813" y="1085088"/>
            <a:ext cx="4172297" cy="2533184"/>
          </a:xfrm>
          <a:prstGeom prst="rect">
            <a:avLst/>
          </a:prstGeom>
          <a:noFill/>
          <a:extLst>
            <a:ext uri="{909E8E84-426E-40DD-AFC4-6F175D3DCCD1}">
              <a14:hiddenFill xmlns:a14="http://schemas.microsoft.com/office/drawing/2010/main">
                <a:solidFill>
                  <a:srgbClr val="FFFFFF"/>
                </a:solidFill>
              </a14:hiddenFill>
            </a:ext>
          </a:extLst>
        </p:spPr>
      </p:pic>
      <p:pic>
        <p:nvPicPr>
          <p:cNvPr id="9" name="NASA_BIGICONplan_MMPACTsurfaceConstruction_mm001 copy.016.png" descr="NASA_BIGICONplan_MMPACTsurfaceConstruction_mm001 copy.016.png">
            <a:extLst>
              <a:ext uri="{FF2B5EF4-FFF2-40B4-BE49-F238E27FC236}">
                <a16:creationId xmlns:a16="http://schemas.microsoft.com/office/drawing/2014/main" id="{5F686536-F5FE-344D-940E-C19CE7E339B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385814" y="3807968"/>
            <a:ext cx="4172297" cy="2656834"/>
          </a:xfrm>
          <a:prstGeom prst="rect">
            <a:avLst/>
          </a:prstGeom>
          <a:ln w="12700">
            <a:miter lim="400000"/>
          </a:ln>
        </p:spPr>
      </p:pic>
    </p:spTree>
    <p:extLst>
      <p:ext uri="{BB962C8B-B14F-4D97-AF65-F5344CB8AC3E}">
        <p14:creationId xmlns:p14="http://schemas.microsoft.com/office/powerpoint/2010/main" val="3332446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457146"/>
            <a:fld id="{4756708D-6C97-4867-A8EA-96DC066E8222}" type="slidenum">
              <a:rPr lang="en-US" smtClean="0">
                <a:solidFill>
                  <a:prstClr val="black"/>
                </a:solidFill>
                <a:latin typeface="Arial" pitchFamily="34" charset="0"/>
                <a:ea typeface="ＭＳ Ｐゴシック" pitchFamily="34" charset="-128"/>
              </a:rPr>
              <a:pPr defTabSz="457146"/>
              <a:t>8</a:t>
            </a:fld>
            <a:endParaRPr lang="en-US" dirty="0">
              <a:solidFill>
                <a:prstClr val="black"/>
              </a:solidFill>
              <a:latin typeface="Arial" pitchFamily="34" charset="0"/>
              <a:ea typeface="ＭＳ Ｐゴシック" pitchFamily="34" charset="-128"/>
            </a:endParaRPr>
          </a:p>
        </p:txBody>
      </p:sp>
      <p:pic>
        <p:nvPicPr>
          <p:cNvPr id="2" name="Picture 1">
            <a:extLst>
              <a:ext uri="{FF2B5EF4-FFF2-40B4-BE49-F238E27FC236}">
                <a16:creationId xmlns:a16="http://schemas.microsoft.com/office/drawing/2014/main" id="{896FD3D0-BC1D-6C42-9216-184406CD8C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4303" y="1486585"/>
            <a:ext cx="2962324" cy="4665659"/>
          </a:xfrm>
          <a:prstGeom prst="rect">
            <a:avLst/>
          </a:prstGeom>
        </p:spPr>
      </p:pic>
      <p:pic>
        <p:nvPicPr>
          <p:cNvPr id="18" name="Picture 17">
            <a:extLst>
              <a:ext uri="{FF2B5EF4-FFF2-40B4-BE49-F238E27FC236}">
                <a16:creationId xmlns:a16="http://schemas.microsoft.com/office/drawing/2014/main" id="{3E7F2B87-21DA-784F-988B-9F292D8264EA}"/>
              </a:ext>
            </a:extLst>
          </p:cNvPr>
          <p:cNvPicPr>
            <a:picLocks noChangeAspect="1"/>
          </p:cNvPicPr>
          <p:nvPr/>
        </p:nvPicPr>
        <p:blipFill>
          <a:blip r:embed="rId4"/>
          <a:stretch>
            <a:fillRect/>
          </a:stretch>
        </p:blipFill>
        <p:spPr>
          <a:xfrm>
            <a:off x="3999456" y="1511653"/>
            <a:ext cx="3607844" cy="2057598"/>
          </a:xfrm>
          <a:prstGeom prst="rect">
            <a:avLst/>
          </a:prstGeom>
        </p:spPr>
      </p:pic>
      <p:pic>
        <p:nvPicPr>
          <p:cNvPr id="3" name="Picture 2">
            <a:extLst>
              <a:ext uri="{FF2B5EF4-FFF2-40B4-BE49-F238E27FC236}">
                <a16:creationId xmlns:a16="http://schemas.microsoft.com/office/drawing/2014/main" id="{6B8384AA-4139-3D4F-BC9D-D3B11132C9A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50129" y="1486585"/>
            <a:ext cx="3699176" cy="2082666"/>
          </a:xfrm>
          <a:prstGeom prst="rect">
            <a:avLst/>
          </a:prstGeom>
        </p:spPr>
      </p:pic>
      <p:pic>
        <p:nvPicPr>
          <p:cNvPr id="20" name="Picture 19">
            <a:extLst>
              <a:ext uri="{FF2B5EF4-FFF2-40B4-BE49-F238E27FC236}">
                <a16:creationId xmlns:a16="http://schemas.microsoft.com/office/drawing/2014/main" id="{77FD7D92-2BCD-2041-8E6C-2A2AD3A57AD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50129" y="4094646"/>
            <a:ext cx="3699176" cy="2080232"/>
          </a:xfrm>
          <a:prstGeom prst="rect">
            <a:avLst/>
          </a:prstGeom>
        </p:spPr>
      </p:pic>
      <p:sp>
        <p:nvSpPr>
          <p:cNvPr id="21" name="Rectangle 20">
            <a:extLst>
              <a:ext uri="{FF2B5EF4-FFF2-40B4-BE49-F238E27FC236}">
                <a16:creationId xmlns:a16="http://schemas.microsoft.com/office/drawing/2014/main" id="{C20A3266-BB35-3E4B-8D62-13CAD27381B2}"/>
              </a:ext>
            </a:extLst>
          </p:cNvPr>
          <p:cNvSpPr/>
          <p:nvPr/>
        </p:nvSpPr>
        <p:spPr>
          <a:xfrm>
            <a:off x="3318618" y="192061"/>
            <a:ext cx="6215163" cy="523220"/>
          </a:xfrm>
          <a:prstGeom prst="rect">
            <a:avLst/>
          </a:prstGeom>
        </p:spPr>
        <p:txBody>
          <a:bodyPr wrap="none">
            <a:spAutoFit/>
          </a:bodyPr>
          <a:lstStyle/>
          <a:p>
            <a:r>
              <a:rPr lang="en-US" sz="2800" b="1" dirty="0">
                <a:latin typeface="Arial" panose="020B0604020202020204" pitchFamily="34" charset="0"/>
                <a:cs typeface="Arial" panose="020B0604020202020204" pitchFamily="34" charset="0"/>
              </a:rPr>
              <a:t>Human Exploration and Operations</a:t>
            </a:r>
          </a:p>
        </p:txBody>
      </p:sp>
      <p:pic>
        <p:nvPicPr>
          <p:cNvPr id="9" name="Picture 8">
            <a:extLst>
              <a:ext uri="{FF2B5EF4-FFF2-40B4-BE49-F238E27FC236}">
                <a16:creationId xmlns:a16="http://schemas.microsoft.com/office/drawing/2014/main" id="{461A2B84-62A0-3645-88B7-A3A873DB669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99456" y="4094646"/>
            <a:ext cx="3607844" cy="2080232"/>
          </a:xfrm>
          <a:prstGeom prst="rect">
            <a:avLst/>
          </a:prstGeom>
          <a:ln w="28575">
            <a:noFill/>
          </a:ln>
        </p:spPr>
      </p:pic>
    </p:spTree>
    <p:extLst>
      <p:ext uri="{BB962C8B-B14F-4D97-AF65-F5344CB8AC3E}">
        <p14:creationId xmlns:p14="http://schemas.microsoft.com/office/powerpoint/2010/main" val="494670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DCB05F-B85C-C549-AB9A-BF5FA05F55B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747354" y="937472"/>
            <a:ext cx="4870785" cy="3095653"/>
          </a:xfrm>
          <a:prstGeom prst="rect">
            <a:avLst/>
          </a:prstGeom>
          <a:ln>
            <a:solidFill>
              <a:schemeClr val="bg1"/>
            </a:solidFill>
          </a:ln>
        </p:spPr>
      </p:pic>
      <p:pic>
        <p:nvPicPr>
          <p:cNvPr id="11" name="Picture 10">
            <a:extLst>
              <a:ext uri="{FF2B5EF4-FFF2-40B4-BE49-F238E27FC236}">
                <a16:creationId xmlns:a16="http://schemas.microsoft.com/office/drawing/2014/main" id="{72F55F25-38CA-6944-A855-B8943470EE4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47354" y="3580463"/>
            <a:ext cx="4870785" cy="3108435"/>
          </a:xfrm>
          <a:prstGeom prst="rect">
            <a:avLst/>
          </a:prstGeom>
          <a:ln>
            <a:solidFill>
              <a:schemeClr val="bg1"/>
            </a:solidFill>
          </a:ln>
        </p:spPr>
      </p:pic>
      <p:pic>
        <p:nvPicPr>
          <p:cNvPr id="10" name="Picture 9">
            <a:extLst>
              <a:ext uri="{FF2B5EF4-FFF2-40B4-BE49-F238E27FC236}">
                <a16:creationId xmlns:a16="http://schemas.microsoft.com/office/drawing/2014/main" id="{D814EADC-46CC-964B-B3F6-38A74EAC790D}"/>
              </a:ext>
            </a:extLst>
          </p:cNvPr>
          <p:cNvPicPr>
            <a:picLocks noChangeAspect="1"/>
          </p:cNvPicPr>
          <p:nvPr/>
        </p:nvPicPr>
        <p:blipFill>
          <a:blip r:embed="rId5"/>
          <a:stretch>
            <a:fillRect/>
          </a:stretch>
        </p:blipFill>
        <p:spPr>
          <a:xfrm>
            <a:off x="525285" y="1771190"/>
            <a:ext cx="5994041" cy="4226014"/>
          </a:xfrm>
          <a:prstGeom prst="rect">
            <a:avLst/>
          </a:prstGeom>
        </p:spPr>
      </p:pic>
      <p:sp>
        <p:nvSpPr>
          <p:cNvPr id="13" name="Rectangle 12">
            <a:extLst>
              <a:ext uri="{FF2B5EF4-FFF2-40B4-BE49-F238E27FC236}">
                <a16:creationId xmlns:a16="http://schemas.microsoft.com/office/drawing/2014/main" id="{F5BE5E39-CCEB-EF48-A182-A0E7FD322D68}"/>
              </a:ext>
            </a:extLst>
          </p:cNvPr>
          <p:cNvSpPr/>
          <p:nvPr/>
        </p:nvSpPr>
        <p:spPr>
          <a:xfrm>
            <a:off x="2444845" y="250632"/>
            <a:ext cx="8148962" cy="523220"/>
          </a:xfrm>
          <a:prstGeom prst="rect">
            <a:avLst/>
          </a:prstGeom>
        </p:spPr>
        <p:txBody>
          <a:bodyPr wrap="none">
            <a:spAutoFit/>
          </a:bodyPr>
          <a:lstStyle/>
          <a:p>
            <a:r>
              <a:rPr lang="en-US" sz="2800" b="1" dirty="0">
                <a:latin typeface="Arial" panose="020B0604020202020204" pitchFamily="34" charset="0"/>
                <a:cs typeface="Arial" panose="020B0604020202020204" pitchFamily="34" charset="0"/>
              </a:rPr>
              <a:t>Space Technology Research Grants and STEM</a:t>
            </a:r>
          </a:p>
        </p:txBody>
      </p:sp>
    </p:spTree>
    <p:extLst>
      <p:ext uri="{BB962C8B-B14F-4D97-AF65-F5344CB8AC3E}">
        <p14:creationId xmlns:p14="http://schemas.microsoft.com/office/powerpoint/2010/main" val="284136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7F99F2-49DE-9D40-8C0A-BD35265B9E5A}"/>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5515655" y="981997"/>
            <a:ext cx="5840263" cy="2299085"/>
          </a:xfrm>
          <a:prstGeom prst="rect">
            <a:avLst/>
          </a:prstGeom>
          <a:noFill/>
          <a:ln>
            <a:solidFill>
              <a:schemeClr val="tx1"/>
            </a:solidFill>
          </a:ln>
        </p:spPr>
      </p:pic>
      <p:pic>
        <p:nvPicPr>
          <p:cNvPr id="5" name="Picture 4">
            <a:extLst>
              <a:ext uri="{FF2B5EF4-FFF2-40B4-BE49-F238E27FC236}">
                <a16:creationId xmlns:a16="http://schemas.microsoft.com/office/drawing/2014/main" id="{A8EC6D66-7D15-9140-8342-D3F2B4CA9910}"/>
              </a:ext>
            </a:extLst>
          </p:cNvPr>
          <p:cNvPicPr>
            <a:picLocks noChangeAspect="1"/>
          </p:cNvPicPr>
          <p:nvPr/>
        </p:nvPicPr>
        <p:blipFill>
          <a:blip r:embed="rId4"/>
          <a:stretch>
            <a:fillRect/>
          </a:stretch>
        </p:blipFill>
        <p:spPr>
          <a:xfrm>
            <a:off x="5515655" y="3429000"/>
            <a:ext cx="5840263" cy="2463800"/>
          </a:xfrm>
          <a:prstGeom prst="rect">
            <a:avLst/>
          </a:prstGeom>
          <a:ln>
            <a:solidFill>
              <a:schemeClr val="tx1"/>
            </a:solidFill>
          </a:ln>
        </p:spPr>
      </p:pic>
      <p:pic>
        <p:nvPicPr>
          <p:cNvPr id="7" name="Picture 6">
            <a:extLst>
              <a:ext uri="{FF2B5EF4-FFF2-40B4-BE49-F238E27FC236}">
                <a16:creationId xmlns:a16="http://schemas.microsoft.com/office/drawing/2014/main" id="{B256B290-D85C-8E48-852B-0D1B5233BD1C}"/>
              </a:ext>
            </a:extLst>
          </p:cNvPr>
          <p:cNvPicPr>
            <a:picLocks noChangeAspect="1"/>
          </p:cNvPicPr>
          <p:nvPr/>
        </p:nvPicPr>
        <p:blipFill>
          <a:blip r:embed="rId5"/>
          <a:stretch>
            <a:fillRect/>
          </a:stretch>
        </p:blipFill>
        <p:spPr>
          <a:xfrm>
            <a:off x="107950" y="1665320"/>
            <a:ext cx="5243980" cy="4145925"/>
          </a:xfrm>
          <a:prstGeom prst="rect">
            <a:avLst/>
          </a:prstGeom>
          <a:ln>
            <a:solidFill>
              <a:schemeClr val="tx1"/>
            </a:solidFill>
          </a:ln>
        </p:spPr>
      </p:pic>
      <p:sp>
        <p:nvSpPr>
          <p:cNvPr id="8" name="Rectangle 7">
            <a:extLst>
              <a:ext uri="{FF2B5EF4-FFF2-40B4-BE49-F238E27FC236}">
                <a16:creationId xmlns:a16="http://schemas.microsoft.com/office/drawing/2014/main" id="{184908F8-3038-5E4A-8C0F-83ACC1BA845A}"/>
              </a:ext>
            </a:extLst>
          </p:cNvPr>
          <p:cNvSpPr/>
          <p:nvPr/>
        </p:nvSpPr>
        <p:spPr>
          <a:xfrm>
            <a:off x="324422" y="5959163"/>
            <a:ext cx="11265408" cy="646331"/>
          </a:xfrm>
          <a:prstGeom prst="rect">
            <a:avLst/>
          </a:prstGeom>
          <a:solidFill>
            <a:schemeClr val="accent1"/>
          </a:solidFill>
        </p:spPr>
        <p:txBody>
          <a:bodyPr wrap="square">
            <a:spAutoFit/>
          </a:bodyPr>
          <a:lstStyle/>
          <a:p>
            <a:pPr algn="ctr"/>
            <a:r>
              <a:rPr lang="en-US" b="1" i="1" dirty="0">
                <a:solidFill>
                  <a:schemeClr val="bg1"/>
                </a:solidFill>
              </a:rPr>
              <a:t>Product Development, Testing and Certification Today</a:t>
            </a:r>
          </a:p>
          <a:p>
            <a:r>
              <a:rPr lang="en-US" b="1" i="1" dirty="0">
                <a:solidFill>
                  <a:schemeClr val="bg1"/>
                </a:solidFill>
              </a:rPr>
              <a:t>“It takes too long and costs too much to certify aerospace structures”  - Exhaustive testing done to support analysis</a:t>
            </a:r>
          </a:p>
        </p:txBody>
      </p:sp>
      <p:sp>
        <p:nvSpPr>
          <p:cNvPr id="9" name="Title 1">
            <a:extLst>
              <a:ext uri="{FF2B5EF4-FFF2-40B4-BE49-F238E27FC236}">
                <a16:creationId xmlns:a16="http://schemas.microsoft.com/office/drawing/2014/main" id="{4573304E-16A2-7A43-A89A-DE9E84B8B110}"/>
              </a:ext>
            </a:extLst>
          </p:cNvPr>
          <p:cNvSpPr>
            <a:spLocks noGrp="1"/>
          </p:cNvSpPr>
          <p:nvPr>
            <p:ph type="title"/>
          </p:nvPr>
        </p:nvSpPr>
        <p:spPr>
          <a:xfrm>
            <a:off x="2468880" y="121762"/>
            <a:ext cx="8161020" cy="712317"/>
          </a:xfrm>
        </p:spPr>
        <p:txBody>
          <a:bodyPr>
            <a:noAutofit/>
          </a:bodyPr>
          <a:lstStyle/>
          <a:p>
            <a:pPr algn="ctr"/>
            <a:r>
              <a:rPr lang="en-US" sz="2400" b="1" i="1" u="sng" dirty="0">
                <a:latin typeface="Arial" panose="020B0604020202020204" pitchFamily="34" charset="0"/>
                <a:cs typeface="Arial" panose="020B0604020202020204" pitchFamily="34" charset="0"/>
              </a:rPr>
              <a:t>Digital Twin!</a:t>
            </a:r>
            <a:r>
              <a:rPr lang="en-US" sz="2400" b="1" dirty="0">
                <a:latin typeface="Arial" panose="020B0604020202020204" pitchFamily="34" charset="0"/>
                <a:cs typeface="Arial" panose="020B0604020202020204" pitchFamily="34" charset="0"/>
              </a:rPr>
              <a:t> “A Little Less Conversation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 A Lot More Action Please”</a:t>
            </a:r>
          </a:p>
        </p:txBody>
      </p:sp>
    </p:spTree>
    <p:extLst>
      <p:ext uri="{BB962C8B-B14F-4D97-AF65-F5344CB8AC3E}">
        <p14:creationId xmlns:p14="http://schemas.microsoft.com/office/powerpoint/2010/main" val="3160014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DFCA37-1AE3-C84B-A7DF-3FF46F3BB73F}"/>
              </a:ext>
            </a:extLst>
          </p:cNvPr>
          <p:cNvSpPr>
            <a:spLocks noGrp="1"/>
          </p:cNvSpPr>
          <p:nvPr>
            <p:ph type="sldNum" sz="quarter" idx="12"/>
          </p:nvPr>
        </p:nvSpPr>
        <p:spPr>
          <a:xfrm>
            <a:off x="8637270" y="6327222"/>
            <a:ext cx="2133600" cy="365125"/>
          </a:xfrm>
        </p:spPr>
        <p:txBody>
          <a:bodyPr/>
          <a:lstStyle/>
          <a:p>
            <a:pPr defTabSz="457146" eaLnBrk="1" hangingPunct="1"/>
            <a:fld id="{4756708D-6C97-4867-A8EA-96DC066E8222}" type="slidenum">
              <a:rPr lang="en-US" smtClean="0">
                <a:solidFill>
                  <a:prstClr val="black"/>
                </a:solidFill>
                <a:latin typeface="Arial" pitchFamily="34" charset="0"/>
                <a:ea typeface="ＭＳ Ｐゴシック" pitchFamily="34" charset="-128"/>
              </a:rPr>
              <a:pPr defTabSz="457146" eaLnBrk="1" hangingPunct="1"/>
              <a:t>11</a:t>
            </a:fld>
            <a:endParaRPr lang="en-US" dirty="0">
              <a:solidFill>
                <a:prstClr val="black"/>
              </a:solidFill>
              <a:latin typeface="Arial" pitchFamily="34" charset="0"/>
              <a:ea typeface="ＭＳ Ｐゴシック" pitchFamily="34" charset="-128"/>
            </a:endParaRPr>
          </a:p>
        </p:txBody>
      </p:sp>
      <p:sp>
        <p:nvSpPr>
          <p:cNvPr id="5" name="Rectangle 4">
            <a:extLst>
              <a:ext uri="{FF2B5EF4-FFF2-40B4-BE49-F238E27FC236}">
                <a16:creationId xmlns:a16="http://schemas.microsoft.com/office/drawing/2014/main" id="{1EE449A9-A554-E94B-A768-E7EA5E6BACC3}"/>
              </a:ext>
            </a:extLst>
          </p:cNvPr>
          <p:cNvSpPr/>
          <p:nvPr/>
        </p:nvSpPr>
        <p:spPr>
          <a:xfrm>
            <a:off x="1906270" y="0"/>
            <a:ext cx="8864600" cy="830997"/>
          </a:xfrm>
          <a:prstGeom prst="rect">
            <a:avLst/>
          </a:prstGeom>
        </p:spPr>
        <p:txBody>
          <a:bodyPr wrap="square">
            <a:spAutoFit/>
          </a:bodyPr>
          <a:lstStyle/>
          <a:p>
            <a:pPr algn="ctr" defTabSz="914293" eaLnBrk="1" fontAlgn="auto" hangingPunct="1">
              <a:spcBef>
                <a:spcPts val="0"/>
              </a:spcBef>
              <a:spcAft>
                <a:spcPts val="0"/>
              </a:spcAft>
            </a:pPr>
            <a:r>
              <a:rPr lang="en-US" sz="2400" b="1" dirty="0">
                <a:latin typeface="Arial"/>
              </a:rPr>
              <a:t>Sustainable Exploration </a:t>
            </a:r>
          </a:p>
          <a:p>
            <a:pPr algn="ctr" defTabSz="914293" eaLnBrk="1" fontAlgn="auto" hangingPunct="1">
              <a:spcBef>
                <a:spcPts val="0"/>
              </a:spcBef>
              <a:spcAft>
                <a:spcPts val="0"/>
              </a:spcAft>
            </a:pPr>
            <a:r>
              <a:rPr lang="en-US" sz="2400" b="1" dirty="0">
                <a:latin typeface="Arial"/>
              </a:rPr>
              <a:t>Links Discovery, Science and Commerce</a:t>
            </a:r>
            <a:endParaRPr lang="en-US" sz="2000" b="1" i="1" dirty="0">
              <a:latin typeface="Arial"/>
              <a:cs typeface="Helvetica"/>
            </a:endParaRPr>
          </a:p>
        </p:txBody>
      </p:sp>
      <p:grpSp>
        <p:nvGrpSpPr>
          <p:cNvPr id="6" name="Group 5">
            <a:extLst>
              <a:ext uri="{FF2B5EF4-FFF2-40B4-BE49-F238E27FC236}">
                <a16:creationId xmlns:a16="http://schemas.microsoft.com/office/drawing/2014/main" id="{2CE43FBE-F855-C740-9BFF-C0B04AD62301}"/>
              </a:ext>
            </a:extLst>
          </p:cNvPr>
          <p:cNvGrpSpPr/>
          <p:nvPr/>
        </p:nvGrpSpPr>
        <p:grpSpPr>
          <a:xfrm>
            <a:off x="1766570" y="996048"/>
            <a:ext cx="9144000" cy="5696299"/>
            <a:chOff x="0" y="1161701"/>
            <a:chExt cx="9144000" cy="5696299"/>
          </a:xfrm>
        </p:grpSpPr>
        <p:pic>
          <p:nvPicPr>
            <p:cNvPr id="7" name="Picture 6">
              <a:extLst>
                <a:ext uri="{FF2B5EF4-FFF2-40B4-BE49-F238E27FC236}">
                  <a16:creationId xmlns:a16="http://schemas.microsoft.com/office/drawing/2014/main" id="{EAF6EE4A-1FE6-DE45-BB7E-8769BC7BCB2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10941" y="1161701"/>
              <a:ext cx="4533059" cy="2737715"/>
            </a:xfrm>
            <a:prstGeom prst="rect">
              <a:avLst/>
            </a:prstGeom>
            <a:ln w="28575">
              <a:solidFill>
                <a:schemeClr val="tx2"/>
              </a:solidFill>
            </a:ln>
          </p:spPr>
        </p:pic>
        <p:pic>
          <p:nvPicPr>
            <p:cNvPr id="8" name="Picture 7">
              <a:extLst>
                <a:ext uri="{FF2B5EF4-FFF2-40B4-BE49-F238E27FC236}">
                  <a16:creationId xmlns:a16="http://schemas.microsoft.com/office/drawing/2014/main" id="{A691DDEA-5C53-F145-B87F-1432CEA729C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161701"/>
              <a:ext cx="4570917" cy="2734056"/>
            </a:xfrm>
            <a:prstGeom prst="rect">
              <a:avLst/>
            </a:prstGeom>
            <a:ln w="28575">
              <a:solidFill>
                <a:schemeClr val="tx2"/>
              </a:solidFill>
            </a:ln>
          </p:spPr>
        </p:pic>
        <p:pic>
          <p:nvPicPr>
            <p:cNvPr id="9" name="Picture 8">
              <a:extLst>
                <a:ext uri="{FF2B5EF4-FFF2-40B4-BE49-F238E27FC236}">
                  <a16:creationId xmlns:a16="http://schemas.microsoft.com/office/drawing/2014/main" id="{F741F193-881B-F645-B680-EAAE356EA57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10941" y="3945198"/>
              <a:ext cx="4533059" cy="2912802"/>
            </a:xfrm>
            <a:prstGeom prst="rect">
              <a:avLst/>
            </a:prstGeom>
            <a:ln w="28575">
              <a:solidFill>
                <a:schemeClr val="tx2"/>
              </a:solidFill>
            </a:ln>
          </p:spPr>
        </p:pic>
        <p:pic>
          <p:nvPicPr>
            <p:cNvPr id="10" name="Picture 2" descr="http://www.antiqueairfield.com/features/airmail/18_boeing_40_sm600.jpg">
              <a:extLst>
                <a:ext uri="{FF2B5EF4-FFF2-40B4-BE49-F238E27FC236}">
                  <a16:creationId xmlns:a16="http://schemas.microsoft.com/office/drawing/2014/main" id="{D52453EB-2B60-6E49-9FEB-17C0E404BEA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3932840"/>
              <a:ext cx="4569169" cy="2925159"/>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B32A93A-477B-D740-89B8-F0C7E6355D0F}"/>
                </a:ext>
              </a:extLst>
            </p:cNvPr>
            <p:cNvSpPr txBox="1"/>
            <p:nvPr/>
          </p:nvSpPr>
          <p:spPr>
            <a:xfrm>
              <a:off x="244681" y="3595653"/>
              <a:ext cx="8544989" cy="646331"/>
            </a:xfrm>
            <a:prstGeom prst="rect">
              <a:avLst/>
            </a:prstGeom>
            <a:solidFill>
              <a:schemeClr val="accent1">
                <a:lumMod val="75000"/>
              </a:schemeClr>
            </a:solidFill>
          </p:spPr>
          <p:txBody>
            <a:bodyPr wrap="square" rtlCol="0">
              <a:spAutoFit/>
            </a:bodyPr>
            <a:lstStyle/>
            <a:p>
              <a:r>
                <a:rPr lang="en-US" dirty="0">
                  <a:solidFill>
                    <a:schemeClr val="bg1"/>
                  </a:solidFill>
                  <a:latin typeface="+mn-lt"/>
                  <a:ea typeface="Times New Roman" charset="0"/>
                  <a:cs typeface="Times New Roman" charset="0"/>
                </a:rPr>
                <a:t>The object of your mission is to explore the Missouri river</a:t>
              </a:r>
              <a:r>
                <a:rPr lang="is-IS" dirty="0">
                  <a:solidFill>
                    <a:schemeClr val="bg1"/>
                  </a:solidFill>
                  <a:latin typeface="+mn-lt"/>
                  <a:ea typeface="Times New Roman" charset="0"/>
                  <a:cs typeface="Times New Roman" charset="0"/>
                </a:rPr>
                <a:t>…</a:t>
              </a:r>
              <a:r>
                <a:rPr lang="en-US" dirty="0">
                  <a:solidFill>
                    <a:schemeClr val="bg1"/>
                  </a:solidFill>
                  <a:latin typeface="+mn-lt"/>
                  <a:ea typeface="Times New Roman" charset="0"/>
                  <a:cs typeface="Times New Roman" charset="0"/>
                </a:rPr>
                <a:t>and its communication with the waters of the Pacific ocean</a:t>
              </a:r>
              <a:r>
                <a:rPr lang="is-IS" dirty="0">
                  <a:solidFill>
                    <a:schemeClr val="bg1"/>
                  </a:solidFill>
                  <a:latin typeface="+mn-lt"/>
                  <a:ea typeface="Times New Roman" charset="0"/>
                  <a:cs typeface="Times New Roman" charset="0"/>
                </a:rPr>
                <a:t>….</a:t>
              </a:r>
              <a:r>
                <a:rPr lang="en-US" dirty="0">
                  <a:solidFill>
                    <a:schemeClr val="bg1"/>
                  </a:solidFill>
                  <a:latin typeface="+mn-lt"/>
                  <a:ea typeface="Times New Roman" charset="0"/>
                  <a:cs typeface="Times New Roman" charset="0"/>
                </a:rPr>
                <a:t> for the </a:t>
              </a:r>
              <a:r>
                <a:rPr lang="en-US" b="1" i="1" u="sng" dirty="0">
                  <a:solidFill>
                    <a:schemeClr val="bg1"/>
                  </a:solidFill>
                  <a:latin typeface="+mn-lt"/>
                  <a:ea typeface="Times New Roman" charset="0"/>
                  <a:cs typeface="Times New Roman" charset="0"/>
                </a:rPr>
                <a:t>purposes of commerce.</a:t>
              </a:r>
              <a:r>
                <a:rPr lang="en-US" b="1" i="1" dirty="0">
                  <a:solidFill>
                    <a:schemeClr val="bg1"/>
                  </a:solidFill>
                  <a:latin typeface="+mn-lt"/>
                  <a:ea typeface="Times New Roman" charset="0"/>
                  <a:cs typeface="Times New Roman" charset="0"/>
                </a:rPr>
                <a:t>   </a:t>
              </a:r>
              <a:r>
                <a:rPr lang="en-US" i="1" dirty="0">
                  <a:solidFill>
                    <a:schemeClr val="bg1"/>
                  </a:solidFill>
                  <a:latin typeface="+mn-lt"/>
                  <a:ea typeface="Times New Roman" charset="0"/>
                  <a:cs typeface="Times New Roman" charset="0"/>
                </a:rPr>
                <a:t>Thomas Jefferson, 1803</a:t>
              </a:r>
            </a:p>
          </p:txBody>
        </p:sp>
      </p:grpSp>
    </p:spTree>
    <p:extLst>
      <p:ext uri="{BB962C8B-B14F-4D97-AF65-F5344CB8AC3E}">
        <p14:creationId xmlns:p14="http://schemas.microsoft.com/office/powerpoint/2010/main" val="2317611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E5827F-FA6F-A94A-8A01-3673F9AD853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19035" y="1373698"/>
            <a:ext cx="3353930" cy="2782360"/>
          </a:xfrm>
          <a:prstGeom prst="rect">
            <a:avLst/>
          </a:prstGeom>
        </p:spPr>
      </p:pic>
      <p:sp>
        <p:nvSpPr>
          <p:cNvPr id="5" name="TextBox 4">
            <a:extLst>
              <a:ext uri="{FF2B5EF4-FFF2-40B4-BE49-F238E27FC236}">
                <a16:creationId xmlns:a16="http://schemas.microsoft.com/office/drawing/2014/main" id="{B8B72510-4097-2148-9A7E-51C7CE5E467C}"/>
              </a:ext>
            </a:extLst>
          </p:cNvPr>
          <p:cNvSpPr txBox="1"/>
          <p:nvPr/>
        </p:nvSpPr>
        <p:spPr>
          <a:xfrm>
            <a:off x="3780204" y="4344767"/>
            <a:ext cx="4344056" cy="984885"/>
          </a:xfrm>
          <a:prstGeom prst="rect">
            <a:avLst/>
          </a:prstGeom>
          <a:noFill/>
        </p:spPr>
        <p:txBody>
          <a:bodyPr wrap="square" rtlCol="0">
            <a:spAutoFit/>
          </a:bodyPr>
          <a:lstStyle/>
          <a:p>
            <a:pPr algn="ctr"/>
            <a:r>
              <a:rPr lang="en-US" sz="4000" b="1" i="1" dirty="0">
                <a:latin typeface="Arial" panose="020B0604020202020204" pitchFamily="34" charset="0"/>
                <a:cs typeface="Arial" panose="020B0604020202020204" pitchFamily="34" charset="0"/>
              </a:rPr>
              <a:t>Thank You</a:t>
            </a:r>
          </a:p>
          <a:p>
            <a:pPr algn="ctr"/>
            <a:r>
              <a:rPr lang="en-US" dirty="0">
                <a:latin typeface="Arial" panose="020B0604020202020204" pitchFamily="34" charset="0"/>
                <a:cs typeface="Arial" panose="020B0604020202020204" pitchFamily="34" charset="0"/>
              </a:rPr>
              <a:t>john.h.vickers@nasa.gov</a:t>
            </a:r>
          </a:p>
        </p:txBody>
      </p:sp>
    </p:spTree>
    <p:extLst>
      <p:ext uri="{BB962C8B-B14F-4D97-AF65-F5344CB8AC3E}">
        <p14:creationId xmlns:p14="http://schemas.microsoft.com/office/powerpoint/2010/main" val="2894389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51550</TotalTime>
  <Words>1349</Words>
  <Application>Microsoft Macintosh PowerPoint</Application>
  <PresentationFormat>Widescreen</PresentationFormat>
  <Paragraphs>120</Paragraphs>
  <Slides>12</Slides>
  <Notes>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Arial</vt:lpstr>
      <vt:lpstr>Calibri Light</vt:lpstr>
      <vt:lpstr>Avenir Next</vt:lpstr>
      <vt:lpstr>Office Theme</vt:lpstr>
      <vt:lpstr>PowerPoint Presentation</vt:lpstr>
      <vt:lpstr>Mars 2020 Perseverance Rover &amp; Helicopter Ingenuity</vt:lpstr>
      <vt:lpstr>Mars 2020 Perseverance Rover &amp; Helicopter Ingenuity</vt:lpstr>
      <vt:lpstr>Back in Time Machine </vt:lpstr>
      <vt:lpstr>The James Webb Space Telescope’s Backplane</vt:lpstr>
      <vt:lpstr>Remaining Competitive in Aircraft Manufacturing </vt:lpstr>
      <vt:lpstr>In-Space Manufacturing </vt:lpstr>
      <vt:lpstr>PowerPoint Presentation</vt:lpstr>
      <vt:lpstr>PowerPoint Presentation</vt:lpstr>
      <vt:lpstr>Digital Twin! “A Little Less Conversation   A Lot More Action Please”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
  <cp:lastModifiedBy>Vickers, John H. (MSFC-EM01)</cp:lastModifiedBy>
  <cp:revision>326</cp:revision>
  <dcterms:created xsi:type="dcterms:W3CDTF">2019-04-24T17:40:18Z</dcterms:created>
  <dcterms:modified xsi:type="dcterms:W3CDTF">2021-08-12T11:05:47Z</dcterms:modified>
  <cp:category/>
</cp:coreProperties>
</file>