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7">
  <p:sldMasterIdLst>
    <p:sldMasterId id="2147483648" r:id="rId1"/>
  </p:sldMasterIdLst>
  <p:notesMasterIdLst>
    <p:notesMasterId r:id="rId46"/>
  </p:notesMasterIdLst>
  <p:handoutMasterIdLst>
    <p:handoutMasterId r:id="rId47"/>
  </p:handoutMasterIdLst>
  <p:sldIdLst>
    <p:sldId id="648" r:id="rId2"/>
    <p:sldId id="647" r:id="rId3"/>
    <p:sldId id="634" r:id="rId4"/>
    <p:sldId id="649" r:id="rId5"/>
    <p:sldId id="667" r:id="rId6"/>
    <p:sldId id="657" r:id="rId7"/>
    <p:sldId id="658" r:id="rId8"/>
    <p:sldId id="691" r:id="rId9"/>
    <p:sldId id="638" r:id="rId10"/>
    <p:sldId id="639" r:id="rId11"/>
    <p:sldId id="643" r:id="rId12"/>
    <p:sldId id="694" r:id="rId13"/>
    <p:sldId id="695" r:id="rId14"/>
    <p:sldId id="651" r:id="rId15"/>
    <p:sldId id="659" r:id="rId16"/>
    <p:sldId id="702" r:id="rId17"/>
    <p:sldId id="662" r:id="rId18"/>
    <p:sldId id="640" r:id="rId19"/>
    <p:sldId id="635" r:id="rId20"/>
    <p:sldId id="696" r:id="rId21"/>
    <p:sldId id="663" r:id="rId22"/>
    <p:sldId id="665" r:id="rId23"/>
    <p:sldId id="704" r:id="rId24"/>
    <p:sldId id="668" r:id="rId25"/>
    <p:sldId id="631" r:id="rId26"/>
    <p:sldId id="644" r:id="rId27"/>
    <p:sldId id="470" r:id="rId28"/>
    <p:sldId id="699" r:id="rId29"/>
    <p:sldId id="679" r:id="rId30"/>
    <p:sldId id="672" r:id="rId31"/>
    <p:sldId id="389" r:id="rId32"/>
    <p:sldId id="646" r:id="rId33"/>
    <p:sldId id="681" r:id="rId34"/>
    <p:sldId id="700" r:id="rId35"/>
    <p:sldId id="671" r:id="rId36"/>
    <p:sldId id="670" r:id="rId37"/>
    <p:sldId id="596" r:id="rId38"/>
    <p:sldId id="518" r:id="rId39"/>
    <p:sldId id="666" r:id="rId40"/>
    <p:sldId id="689" r:id="rId41"/>
    <p:sldId id="680" r:id="rId42"/>
    <p:sldId id="697" r:id="rId43"/>
    <p:sldId id="683" r:id="rId44"/>
    <p:sldId id="688" r:id="rId45"/>
  </p:sldIdLst>
  <p:sldSz cx="9144000" cy="6858000" type="screen4x3"/>
  <p:notesSz cx="7010400" cy="9296400"/>
  <p:defaultTex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 Guoqing (GSFC-6190)" initials="LG(6" lastIdx="5" clrIdx="0">
    <p:extLst>
      <p:ext uri="{19B8F6BF-5375-455C-9EA6-DF929625EA0E}">
        <p15:presenceInfo xmlns:p15="http://schemas.microsoft.com/office/powerpoint/2012/main" userId="S::glin2@ndc.nasa.gov::8ba956d6-d37b-4bee-b32b-acf94888c69a" providerId="AD"/>
      </p:ext>
    </p:extLst>
  </p:cmAuthor>
  <p:cmAuthor id="2" name="Tan, Bin (GSFC-619.0)[SCIENCE SYSTEMS AND APPLICATIONS INC]" initials="TB(SAAI" lastIdx="8" clrIdx="1">
    <p:extLst>
      <p:ext uri="{19B8F6BF-5375-455C-9EA6-DF929625EA0E}">
        <p15:presenceInfo xmlns:p15="http://schemas.microsoft.com/office/powerpoint/2012/main" userId="S-1-5-21-330711430-3775241029-4075259233-1726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8000"/>
    <a:srgbClr val="00CC00"/>
    <a:srgbClr val="6600CC"/>
    <a:srgbClr val="990099"/>
    <a:srgbClr val="9933FF"/>
    <a:srgbClr val="6600FF"/>
    <a:srgbClr val="FFCCFF"/>
    <a:srgbClr val="660066"/>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560" autoAdjust="0"/>
    <p:restoredTop sz="90859" autoAdjust="0"/>
  </p:normalViewPr>
  <p:slideViewPr>
    <p:cSldViewPr snapToGrid="0">
      <p:cViewPr varScale="1">
        <p:scale>
          <a:sx n="68" d="100"/>
          <a:sy n="68" d="100"/>
        </p:scale>
        <p:origin x="1524" y="76"/>
      </p:cViewPr>
      <p:guideLst>
        <p:guide orient="horz" pos="2160"/>
        <p:guide pos="2880"/>
      </p:guideLst>
    </p:cSldViewPr>
  </p:slideViewPr>
  <p:outlineViewPr>
    <p:cViewPr>
      <p:scale>
        <a:sx n="33" d="100"/>
        <a:sy n="33" d="100"/>
      </p:scale>
      <p:origin x="258" y="143706"/>
    </p:cViewPr>
  </p:outlineViewPr>
  <p:notesTextViewPr>
    <p:cViewPr>
      <p:scale>
        <a:sx n="100" d="100"/>
        <a:sy n="100" d="100"/>
      </p:scale>
      <p:origin x="0" y="0"/>
    </p:cViewPr>
  </p:notesTextViewPr>
  <p:sorterViewPr>
    <p:cViewPr varScale="1">
      <p:scale>
        <a:sx n="1" d="1"/>
        <a:sy n="1" d="1"/>
      </p:scale>
      <p:origin x="0" y="-11843"/>
    </p:cViewPr>
  </p:sorterViewPr>
  <p:notesViewPr>
    <p:cSldViewPr snapToGrid="0">
      <p:cViewPr varScale="1">
        <p:scale>
          <a:sx n="79" d="100"/>
          <a:sy n="79" d="100"/>
        </p:scale>
        <p:origin x="-1584" y="-67"/>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1-08-04T13:31:49.428" idx="1">
    <p:pos x="10" y="10"/>
    <p:text>Move to the center of the page</p:text>
    <p:extLst>
      <p:ext uri="{C676402C-5697-4E1C-873F-D02D1690AC5C}">
        <p15:threadingInfo xmlns:p15="http://schemas.microsoft.com/office/powerpoint/2012/main" timeZoneBias="240"/>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2146" name="Rectangle 2"/>
          <p:cNvSpPr>
            <a:spLocks noGrp="1" noChangeArrowheads="1"/>
          </p:cNvSpPr>
          <p:nvPr>
            <p:ph type="hdr" sz="quarter"/>
          </p:nvPr>
        </p:nvSpPr>
        <p:spPr bwMode="auto">
          <a:xfrm>
            <a:off x="0" y="1"/>
            <a:ext cx="3038476" cy="465137"/>
          </a:xfrm>
          <a:prstGeom prst="rect">
            <a:avLst/>
          </a:prstGeom>
          <a:noFill/>
          <a:ln w="9525">
            <a:noFill/>
            <a:miter lim="800000"/>
            <a:headEnd/>
            <a:tailEnd/>
          </a:ln>
          <a:effectLst/>
        </p:spPr>
        <p:txBody>
          <a:bodyPr vert="horz" wrap="square" lIns="91404" tIns="45701" rIns="91404" bIns="45701" numCol="1" anchor="t" anchorCtr="0" compatLnSpc="1">
            <a:prstTxWarp prst="textNoShape">
              <a:avLst/>
            </a:prstTxWarp>
          </a:bodyPr>
          <a:lstStyle>
            <a:lvl1pPr defTabSz="911129">
              <a:defRPr>
                <a:latin typeface="Arial" charset="0"/>
              </a:defRPr>
            </a:lvl1pPr>
          </a:lstStyle>
          <a:p>
            <a:pPr>
              <a:defRPr/>
            </a:pPr>
            <a:endParaRPr lang="en-US"/>
          </a:p>
        </p:txBody>
      </p:sp>
      <p:sp>
        <p:nvSpPr>
          <p:cNvPr id="262147" name="Rectangle 3"/>
          <p:cNvSpPr>
            <a:spLocks noGrp="1" noChangeArrowheads="1"/>
          </p:cNvSpPr>
          <p:nvPr>
            <p:ph type="dt" sz="quarter" idx="1"/>
          </p:nvPr>
        </p:nvSpPr>
        <p:spPr bwMode="auto">
          <a:xfrm>
            <a:off x="3970340" y="1"/>
            <a:ext cx="3038476" cy="465137"/>
          </a:xfrm>
          <a:prstGeom prst="rect">
            <a:avLst/>
          </a:prstGeom>
          <a:noFill/>
          <a:ln w="9525">
            <a:noFill/>
            <a:miter lim="800000"/>
            <a:headEnd/>
            <a:tailEnd/>
          </a:ln>
          <a:effectLst/>
        </p:spPr>
        <p:txBody>
          <a:bodyPr vert="horz" wrap="square" lIns="91404" tIns="45701" rIns="91404" bIns="45701" numCol="1" anchor="t" anchorCtr="0" compatLnSpc="1">
            <a:prstTxWarp prst="textNoShape">
              <a:avLst/>
            </a:prstTxWarp>
          </a:bodyPr>
          <a:lstStyle>
            <a:lvl1pPr algn="r" defTabSz="911129">
              <a:defRPr>
                <a:latin typeface="Arial" charset="0"/>
              </a:defRPr>
            </a:lvl1pPr>
          </a:lstStyle>
          <a:p>
            <a:pPr>
              <a:defRPr/>
            </a:pPr>
            <a:endParaRPr lang="en-US"/>
          </a:p>
        </p:txBody>
      </p:sp>
      <p:sp>
        <p:nvSpPr>
          <p:cNvPr id="262148" name="Rectangle 4"/>
          <p:cNvSpPr>
            <a:spLocks noGrp="1" noChangeArrowheads="1"/>
          </p:cNvSpPr>
          <p:nvPr>
            <p:ph type="ftr" sz="quarter" idx="2"/>
          </p:nvPr>
        </p:nvSpPr>
        <p:spPr bwMode="auto">
          <a:xfrm>
            <a:off x="0" y="8829676"/>
            <a:ext cx="3038476" cy="465137"/>
          </a:xfrm>
          <a:prstGeom prst="rect">
            <a:avLst/>
          </a:prstGeom>
          <a:noFill/>
          <a:ln w="9525">
            <a:noFill/>
            <a:miter lim="800000"/>
            <a:headEnd/>
            <a:tailEnd/>
          </a:ln>
          <a:effectLst/>
        </p:spPr>
        <p:txBody>
          <a:bodyPr vert="horz" wrap="square" lIns="91404" tIns="45701" rIns="91404" bIns="45701" numCol="1" anchor="b" anchorCtr="0" compatLnSpc="1">
            <a:prstTxWarp prst="textNoShape">
              <a:avLst/>
            </a:prstTxWarp>
          </a:bodyPr>
          <a:lstStyle>
            <a:lvl1pPr defTabSz="911129">
              <a:defRPr>
                <a:latin typeface="Arial" charset="0"/>
              </a:defRPr>
            </a:lvl1pPr>
          </a:lstStyle>
          <a:p>
            <a:pPr>
              <a:defRPr/>
            </a:pPr>
            <a:endParaRPr lang="en-US"/>
          </a:p>
        </p:txBody>
      </p:sp>
      <p:sp>
        <p:nvSpPr>
          <p:cNvPr id="262149" name="Rectangle 5"/>
          <p:cNvSpPr>
            <a:spLocks noGrp="1" noChangeArrowheads="1"/>
          </p:cNvSpPr>
          <p:nvPr>
            <p:ph type="sldNum" sz="quarter" idx="3"/>
          </p:nvPr>
        </p:nvSpPr>
        <p:spPr bwMode="auto">
          <a:xfrm>
            <a:off x="3970340" y="8829676"/>
            <a:ext cx="3038476" cy="465137"/>
          </a:xfrm>
          <a:prstGeom prst="rect">
            <a:avLst/>
          </a:prstGeom>
          <a:noFill/>
          <a:ln w="9525">
            <a:noFill/>
            <a:miter lim="800000"/>
            <a:headEnd/>
            <a:tailEnd/>
          </a:ln>
          <a:effectLst/>
        </p:spPr>
        <p:txBody>
          <a:bodyPr vert="horz" wrap="square" lIns="91404" tIns="45701" rIns="91404" bIns="45701" numCol="1" anchor="b" anchorCtr="0" compatLnSpc="1">
            <a:prstTxWarp prst="textNoShape">
              <a:avLst/>
            </a:prstTxWarp>
          </a:bodyPr>
          <a:lstStyle>
            <a:lvl1pPr algn="r" defTabSz="911129">
              <a:defRPr>
                <a:latin typeface="Arial" charset="0"/>
              </a:defRPr>
            </a:lvl1pPr>
          </a:lstStyle>
          <a:p>
            <a:pPr>
              <a:defRPr/>
            </a:pPr>
            <a:fld id="{DBD31147-9219-4881-8576-7A0704FCF574}" type="slidenum">
              <a:rPr lang="en-US"/>
              <a:pPr>
                <a:defRPr/>
              </a:pPr>
              <a:t>‹#›</a:t>
            </a:fld>
            <a:endParaRPr lang="en-US"/>
          </a:p>
        </p:txBody>
      </p:sp>
    </p:spTree>
    <p:extLst>
      <p:ext uri="{BB962C8B-B14F-4D97-AF65-F5344CB8AC3E}">
        <p14:creationId xmlns:p14="http://schemas.microsoft.com/office/powerpoint/2010/main" val="26078403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1"/>
            <a:ext cx="3038476" cy="465137"/>
          </a:xfrm>
          <a:prstGeom prst="rect">
            <a:avLst/>
          </a:prstGeom>
          <a:noFill/>
          <a:ln w="9525">
            <a:noFill/>
            <a:miter lim="800000"/>
            <a:headEnd/>
            <a:tailEnd/>
          </a:ln>
          <a:effectLst/>
        </p:spPr>
        <p:txBody>
          <a:bodyPr vert="horz" wrap="square" lIns="93140" tIns="46571" rIns="93140" bIns="46571" numCol="1" anchor="t" anchorCtr="0" compatLnSpc="1">
            <a:prstTxWarp prst="textNoShape">
              <a:avLst/>
            </a:prstTxWarp>
          </a:bodyPr>
          <a:lstStyle>
            <a:lvl1pPr defTabSz="931765">
              <a:defRPr>
                <a:latin typeface="Arial" charset="0"/>
              </a:defRPr>
            </a:lvl1pPr>
          </a:lstStyle>
          <a:p>
            <a:pPr>
              <a:defRPr/>
            </a:pPr>
            <a:endParaRPr lang="en-US"/>
          </a:p>
        </p:txBody>
      </p:sp>
      <p:sp>
        <p:nvSpPr>
          <p:cNvPr id="41987" name="Rectangle 3"/>
          <p:cNvSpPr>
            <a:spLocks noGrp="1" noChangeArrowheads="1"/>
          </p:cNvSpPr>
          <p:nvPr>
            <p:ph type="dt" idx="1"/>
          </p:nvPr>
        </p:nvSpPr>
        <p:spPr bwMode="auto">
          <a:xfrm>
            <a:off x="3970340" y="1"/>
            <a:ext cx="3038476" cy="465137"/>
          </a:xfrm>
          <a:prstGeom prst="rect">
            <a:avLst/>
          </a:prstGeom>
          <a:noFill/>
          <a:ln w="9525">
            <a:noFill/>
            <a:miter lim="800000"/>
            <a:headEnd/>
            <a:tailEnd/>
          </a:ln>
          <a:effectLst/>
        </p:spPr>
        <p:txBody>
          <a:bodyPr vert="horz" wrap="square" lIns="93140" tIns="46571" rIns="93140" bIns="46571" numCol="1" anchor="t" anchorCtr="0" compatLnSpc="1">
            <a:prstTxWarp prst="textNoShape">
              <a:avLst/>
            </a:prstTxWarp>
          </a:bodyPr>
          <a:lstStyle>
            <a:lvl1pPr algn="r" defTabSz="931765">
              <a:defRPr>
                <a:latin typeface="Arial" charset="0"/>
              </a:defRPr>
            </a:lvl1pPr>
          </a:lstStyle>
          <a:p>
            <a:pPr>
              <a:defRPr/>
            </a:pPr>
            <a:endParaRPr lang="en-US"/>
          </a:p>
        </p:txBody>
      </p:sp>
      <p:sp>
        <p:nvSpPr>
          <p:cNvPr id="34820"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p:spPr>
      </p:sp>
      <p:sp>
        <p:nvSpPr>
          <p:cNvPr id="41989" name="Rectangle 5"/>
          <p:cNvSpPr>
            <a:spLocks noGrp="1" noChangeArrowheads="1"/>
          </p:cNvSpPr>
          <p:nvPr>
            <p:ph type="body" sz="quarter" idx="3"/>
          </p:nvPr>
        </p:nvSpPr>
        <p:spPr bwMode="auto">
          <a:xfrm>
            <a:off x="701676" y="4416426"/>
            <a:ext cx="5607049" cy="4183064"/>
          </a:xfrm>
          <a:prstGeom prst="rect">
            <a:avLst/>
          </a:prstGeom>
          <a:noFill/>
          <a:ln w="9525">
            <a:noFill/>
            <a:miter lim="800000"/>
            <a:headEnd/>
            <a:tailEnd/>
          </a:ln>
          <a:effectLst/>
        </p:spPr>
        <p:txBody>
          <a:bodyPr vert="horz" wrap="square" lIns="93140" tIns="46571" rIns="93140" bIns="4657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990" name="Rectangle 6"/>
          <p:cNvSpPr>
            <a:spLocks noGrp="1" noChangeArrowheads="1"/>
          </p:cNvSpPr>
          <p:nvPr>
            <p:ph type="ftr" sz="quarter" idx="4"/>
          </p:nvPr>
        </p:nvSpPr>
        <p:spPr bwMode="auto">
          <a:xfrm>
            <a:off x="0" y="8829676"/>
            <a:ext cx="3038476" cy="465137"/>
          </a:xfrm>
          <a:prstGeom prst="rect">
            <a:avLst/>
          </a:prstGeom>
          <a:noFill/>
          <a:ln w="9525">
            <a:noFill/>
            <a:miter lim="800000"/>
            <a:headEnd/>
            <a:tailEnd/>
          </a:ln>
          <a:effectLst/>
        </p:spPr>
        <p:txBody>
          <a:bodyPr vert="horz" wrap="square" lIns="93140" tIns="46571" rIns="93140" bIns="46571" numCol="1" anchor="b" anchorCtr="0" compatLnSpc="1">
            <a:prstTxWarp prst="textNoShape">
              <a:avLst/>
            </a:prstTxWarp>
          </a:bodyPr>
          <a:lstStyle>
            <a:lvl1pPr defTabSz="931765">
              <a:defRPr>
                <a:latin typeface="Arial" charset="0"/>
              </a:defRPr>
            </a:lvl1pPr>
          </a:lstStyle>
          <a:p>
            <a:pPr>
              <a:defRPr/>
            </a:pPr>
            <a:endParaRPr lang="en-US"/>
          </a:p>
        </p:txBody>
      </p:sp>
      <p:sp>
        <p:nvSpPr>
          <p:cNvPr id="41991" name="Rectangle 7"/>
          <p:cNvSpPr>
            <a:spLocks noGrp="1" noChangeArrowheads="1"/>
          </p:cNvSpPr>
          <p:nvPr>
            <p:ph type="sldNum" sz="quarter" idx="5"/>
          </p:nvPr>
        </p:nvSpPr>
        <p:spPr bwMode="auto">
          <a:xfrm>
            <a:off x="3970340" y="8829676"/>
            <a:ext cx="3038476" cy="465137"/>
          </a:xfrm>
          <a:prstGeom prst="rect">
            <a:avLst/>
          </a:prstGeom>
          <a:noFill/>
          <a:ln w="9525">
            <a:noFill/>
            <a:miter lim="800000"/>
            <a:headEnd/>
            <a:tailEnd/>
          </a:ln>
          <a:effectLst/>
        </p:spPr>
        <p:txBody>
          <a:bodyPr vert="horz" wrap="square" lIns="93140" tIns="46571" rIns="93140" bIns="46571" numCol="1" anchor="b" anchorCtr="0" compatLnSpc="1">
            <a:prstTxWarp prst="textNoShape">
              <a:avLst/>
            </a:prstTxWarp>
          </a:bodyPr>
          <a:lstStyle>
            <a:lvl1pPr algn="r" defTabSz="931765">
              <a:defRPr>
                <a:latin typeface="Arial" charset="0"/>
              </a:defRPr>
            </a:lvl1pPr>
          </a:lstStyle>
          <a:p>
            <a:pPr>
              <a:defRPr/>
            </a:pPr>
            <a:fld id="{F3F4D412-A37B-4B95-8EBE-F2ADAD18DFB3}" type="slidenum">
              <a:rPr lang="en-US"/>
              <a:pPr>
                <a:defRPr/>
              </a:pPr>
              <a:t>‹#›</a:t>
            </a:fld>
            <a:endParaRPr lang="en-US"/>
          </a:p>
        </p:txBody>
      </p:sp>
    </p:spTree>
    <p:extLst>
      <p:ext uri="{BB962C8B-B14F-4D97-AF65-F5344CB8AC3E}">
        <p14:creationId xmlns:p14="http://schemas.microsoft.com/office/powerpoint/2010/main" val="28587056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3F4D412-A37B-4B95-8EBE-F2ADAD18DFB3}" type="slidenum">
              <a:rPr lang="en-US" smtClean="0"/>
              <a:pPr>
                <a:defRPr/>
              </a:pPr>
              <a:t>9</a:t>
            </a:fld>
            <a:endParaRPr lang="en-US"/>
          </a:p>
        </p:txBody>
      </p:sp>
    </p:spTree>
    <p:extLst>
      <p:ext uri="{BB962C8B-B14F-4D97-AF65-F5344CB8AC3E}">
        <p14:creationId xmlns:p14="http://schemas.microsoft.com/office/powerpoint/2010/main" val="2616257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3F4D412-A37B-4B95-8EBE-F2ADAD18DFB3}" type="slidenum">
              <a:rPr lang="en-US" smtClean="0"/>
              <a:pPr>
                <a:defRPr/>
              </a:pPr>
              <a:t>22</a:t>
            </a:fld>
            <a:endParaRPr lang="en-US"/>
          </a:p>
        </p:txBody>
      </p:sp>
    </p:spTree>
    <p:extLst>
      <p:ext uri="{BB962C8B-B14F-4D97-AF65-F5344CB8AC3E}">
        <p14:creationId xmlns:p14="http://schemas.microsoft.com/office/powerpoint/2010/main" val="1484920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3F4D412-A37B-4B95-8EBE-F2ADAD18DFB3}" type="slidenum">
              <a:rPr lang="en-US" smtClean="0"/>
              <a:pPr>
                <a:defRPr/>
              </a:pPr>
              <a:t>25</a:t>
            </a:fld>
            <a:endParaRPr lang="en-US"/>
          </a:p>
        </p:txBody>
      </p:sp>
    </p:spTree>
    <p:extLst>
      <p:ext uri="{BB962C8B-B14F-4D97-AF65-F5344CB8AC3E}">
        <p14:creationId xmlns:p14="http://schemas.microsoft.com/office/powerpoint/2010/main" val="35251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3F4D412-A37B-4B95-8EBE-F2ADAD18DFB3}" type="slidenum">
              <a:rPr lang="en-US" smtClean="0"/>
              <a:pPr>
                <a:defRPr/>
              </a:pPr>
              <a:t>32</a:t>
            </a:fld>
            <a:endParaRPr lang="en-US"/>
          </a:p>
        </p:txBody>
      </p:sp>
    </p:spTree>
    <p:extLst>
      <p:ext uri="{BB962C8B-B14F-4D97-AF65-F5344CB8AC3E}">
        <p14:creationId xmlns:p14="http://schemas.microsoft.com/office/powerpoint/2010/main" val="40536602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3F4D412-A37B-4B95-8EBE-F2ADAD18DFB3}" type="slidenum">
              <a:rPr lang="en-US" smtClean="0"/>
              <a:pPr>
                <a:defRPr/>
              </a:pPr>
              <a:t>38</a:t>
            </a:fld>
            <a:endParaRPr lang="en-US"/>
          </a:p>
        </p:txBody>
      </p:sp>
    </p:spTree>
    <p:extLst>
      <p:ext uri="{BB962C8B-B14F-4D97-AF65-F5344CB8AC3E}">
        <p14:creationId xmlns:p14="http://schemas.microsoft.com/office/powerpoint/2010/main" val="1945339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3F4D412-A37B-4B95-8EBE-F2ADAD18DFB3}" type="slidenum">
              <a:rPr lang="en-US" smtClean="0"/>
              <a:pPr>
                <a:defRPr/>
              </a:pPr>
              <a:t>39</a:t>
            </a:fld>
            <a:endParaRPr lang="en-US"/>
          </a:p>
        </p:txBody>
      </p:sp>
    </p:spTree>
    <p:extLst>
      <p:ext uri="{BB962C8B-B14F-4D97-AF65-F5344CB8AC3E}">
        <p14:creationId xmlns:p14="http://schemas.microsoft.com/office/powerpoint/2010/main" val="370123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5"/>
          <p:cNvSpPr>
            <a:spLocks noGrp="1" noChangeArrowheads="1"/>
          </p:cNvSpPr>
          <p:nvPr>
            <p:ph type="ftr" sz="quarter" idx="10"/>
          </p:nvPr>
        </p:nvSpPr>
        <p:spPr/>
        <p:txBody>
          <a:bodyPr/>
          <a:lstStyle>
            <a:lvl1pPr>
              <a:defRPr/>
            </a:lvl1pPr>
          </a:lstStyle>
          <a:p>
            <a:pPr>
              <a:defRPr/>
            </a:pPr>
            <a:r>
              <a:rPr lang="da-DK"/>
              <a:t>Lin et al., 5 August 2021</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xfrm>
            <a:off x="0" y="6613072"/>
            <a:ext cx="2895600" cy="228600"/>
          </a:xfrm>
        </p:spPr>
        <p:txBody>
          <a:bodyPr/>
          <a:lstStyle>
            <a:lvl1pPr>
              <a:defRPr/>
            </a:lvl1pPr>
          </a:lstStyle>
          <a:p>
            <a:pPr>
              <a:defRPr/>
            </a:pPr>
            <a:r>
              <a:rPr lang="da-DK"/>
              <a:t>Lin et al., 5 August 2021</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5"/>
          <p:cNvSpPr>
            <a:spLocks noGrp="1" noChangeArrowheads="1"/>
          </p:cNvSpPr>
          <p:nvPr>
            <p:ph type="ftr" sz="quarter" idx="11"/>
          </p:nvPr>
        </p:nvSpPr>
        <p:spPr>
          <a:ln/>
        </p:spPr>
        <p:txBody>
          <a:bodyPr/>
          <a:lstStyle>
            <a:lvl1pPr>
              <a:defRPr/>
            </a:lvl1pPr>
          </a:lstStyle>
          <a:p>
            <a:pPr>
              <a:defRPr/>
            </a:pPr>
            <a:r>
              <a:rPr lang="da-DK"/>
              <a:t>Lin et al., 5 August 2021</a:t>
            </a: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p:cNvSpPr>
            <a:spLocks noGrp="1" noChangeArrowheads="1"/>
          </p:cNvSpPr>
          <p:nvPr>
            <p:ph type="ftr" sz="quarter" idx="11"/>
          </p:nvPr>
        </p:nvSpPr>
        <p:spPr>
          <a:ln/>
        </p:spPr>
        <p:txBody>
          <a:bodyPr/>
          <a:lstStyle>
            <a:lvl1pPr>
              <a:defRPr/>
            </a:lvl1pPr>
          </a:lstStyle>
          <a:p>
            <a:pPr>
              <a:defRPr/>
            </a:pPr>
            <a:r>
              <a:rPr lang="da-DK"/>
              <a:t>Lin et al., 5 August 2021</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5"/>
          <p:cNvSpPr>
            <a:spLocks noGrp="1" noChangeArrowheads="1"/>
          </p:cNvSpPr>
          <p:nvPr>
            <p:ph type="ftr" sz="quarter" idx="11"/>
          </p:nvPr>
        </p:nvSpPr>
        <p:spPr>
          <a:ln/>
        </p:spPr>
        <p:txBody>
          <a:bodyPr/>
          <a:lstStyle>
            <a:lvl1pPr>
              <a:defRPr/>
            </a:lvl1pPr>
          </a:lstStyle>
          <a:p>
            <a:pPr>
              <a:defRPr/>
            </a:pPr>
            <a:r>
              <a:rPr lang="da-DK"/>
              <a:t>Lin et al., 5 August 2021</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Rectangle 5"/>
          <p:cNvSpPr>
            <a:spLocks noGrp="1" noChangeArrowheads="1"/>
          </p:cNvSpPr>
          <p:nvPr>
            <p:ph type="ftr" sz="quarter" idx="11"/>
          </p:nvPr>
        </p:nvSpPr>
        <p:spPr>
          <a:ln/>
        </p:spPr>
        <p:txBody>
          <a:bodyPr/>
          <a:lstStyle>
            <a:lvl1pPr>
              <a:defRPr/>
            </a:lvl1pPr>
          </a:lstStyle>
          <a:p>
            <a:pPr>
              <a:defRPr/>
            </a:pPr>
            <a:r>
              <a:rPr lang="da-DK"/>
              <a:t>Lin et al., 5 August 2021</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5"/>
          <p:cNvSpPr>
            <a:spLocks noGrp="1" noChangeArrowheads="1"/>
          </p:cNvSpPr>
          <p:nvPr>
            <p:ph type="ftr" sz="quarter" idx="11"/>
          </p:nvPr>
        </p:nvSpPr>
        <p:spPr>
          <a:ln/>
        </p:spPr>
        <p:txBody>
          <a:bodyPr/>
          <a:lstStyle>
            <a:lvl1pPr>
              <a:defRPr/>
            </a:lvl1pPr>
          </a:lstStyle>
          <a:p>
            <a:pPr>
              <a:defRPr/>
            </a:pPr>
            <a:r>
              <a:rPr lang="da-DK"/>
              <a:t>Lin et al., 5 August 2021</a:t>
            </a: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5"/>
          <p:cNvSpPr>
            <a:spLocks noGrp="1" noChangeArrowheads="1"/>
          </p:cNvSpPr>
          <p:nvPr>
            <p:ph type="ftr" sz="quarter" idx="11"/>
          </p:nvPr>
        </p:nvSpPr>
        <p:spPr>
          <a:ln/>
        </p:spPr>
        <p:txBody>
          <a:bodyPr/>
          <a:lstStyle>
            <a:lvl1pPr>
              <a:defRPr/>
            </a:lvl1pPr>
          </a:lstStyle>
          <a:p>
            <a:pPr>
              <a:defRPr/>
            </a:pPr>
            <a:r>
              <a:rPr lang="da-DK"/>
              <a:t>Lin et al., 5 August 2021</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5"/>
          <p:cNvSpPr>
            <a:spLocks noGrp="1" noChangeArrowheads="1"/>
          </p:cNvSpPr>
          <p:nvPr>
            <p:ph type="ftr" sz="quarter" idx="11"/>
          </p:nvPr>
        </p:nvSpPr>
        <p:spPr>
          <a:ln/>
        </p:spPr>
        <p:txBody>
          <a:bodyPr/>
          <a:lstStyle>
            <a:lvl1pPr>
              <a:defRPr/>
            </a:lvl1pPr>
          </a:lstStyle>
          <a:p>
            <a:pPr>
              <a:defRPr/>
            </a:pPr>
            <a:r>
              <a:rPr lang="da-DK"/>
              <a:t>Lin et al., 5 August 2021</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1"/>
          </p:nvPr>
        </p:nvSpPr>
        <p:spPr>
          <a:ln/>
        </p:spPr>
        <p:txBody>
          <a:bodyPr/>
          <a:lstStyle>
            <a:lvl1pPr>
              <a:defRPr/>
            </a:lvl1pPr>
          </a:lstStyle>
          <a:p>
            <a:pPr>
              <a:defRPr/>
            </a:pPr>
            <a:r>
              <a:rPr lang="da-DK"/>
              <a:t>Lin et al., 5 August 2021</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1"/>
          </p:nvPr>
        </p:nvSpPr>
        <p:spPr>
          <a:ln/>
        </p:spPr>
        <p:txBody>
          <a:bodyPr/>
          <a:lstStyle>
            <a:lvl1pPr>
              <a:defRPr/>
            </a:lvl1pPr>
          </a:lstStyle>
          <a:p>
            <a:pPr>
              <a:defRPr/>
            </a:pPr>
            <a:r>
              <a:rPr lang="da-DK"/>
              <a:t>Lin et al., 5 August 2021</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74638"/>
            <a:ext cx="7391400" cy="715962"/>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1"/>
          </p:nvPr>
        </p:nvSpPr>
        <p:spPr>
          <a:ln/>
        </p:spPr>
        <p:txBody>
          <a:bodyPr/>
          <a:lstStyle>
            <a:lvl1pPr>
              <a:defRPr/>
            </a:lvl1pPr>
          </a:lstStyle>
          <a:p>
            <a:pPr>
              <a:defRPr/>
            </a:pPr>
            <a:r>
              <a:rPr lang="da-DK"/>
              <a:t>Lin et al., 5 August 2021</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838200" y="274638"/>
            <a:ext cx="7391400" cy="715962"/>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5"/>
          <p:cNvSpPr>
            <a:spLocks noGrp="1" noChangeArrowheads="1"/>
          </p:cNvSpPr>
          <p:nvPr>
            <p:ph type="ftr" sz="quarter" idx="11"/>
          </p:nvPr>
        </p:nvSpPr>
        <p:spPr>
          <a:ln/>
        </p:spPr>
        <p:txBody>
          <a:bodyPr/>
          <a:lstStyle>
            <a:lvl1pPr>
              <a:defRPr/>
            </a:lvl1pPr>
          </a:lstStyle>
          <a:p>
            <a:pPr>
              <a:defRPr/>
            </a:pPr>
            <a:r>
              <a:rPr lang="da-DK"/>
              <a:t>Lin et al., 5 August 2021</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38200" y="274638"/>
            <a:ext cx="7391400" cy="715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457200" y="1588477"/>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9" name="Rectangle 5"/>
          <p:cNvSpPr>
            <a:spLocks noGrp="1" noChangeArrowheads="1"/>
          </p:cNvSpPr>
          <p:nvPr>
            <p:ph type="ftr" sz="quarter" idx="3"/>
          </p:nvPr>
        </p:nvSpPr>
        <p:spPr bwMode="auto">
          <a:xfrm>
            <a:off x="0" y="6613072"/>
            <a:ext cx="2895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solidFill>
                  <a:schemeClr val="tx1">
                    <a:lumMod val="65000"/>
                    <a:lumOff val="35000"/>
                  </a:schemeClr>
                </a:solidFill>
                <a:latin typeface="+mn-lt"/>
              </a:defRPr>
            </a:lvl1pPr>
          </a:lstStyle>
          <a:p>
            <a:pPr>
              <a:defRPr/>
            </a:pPr>
            <a:r>
              <a:rPr lang="da-DK"/>
              <a:t>Lin et al., 5 August 2021</a:t>
            </a:r>
            <a:endParaRPr lang="en-US"/>
          </a:p>
        </p:txBody>
      </p:sp>
      <p:pic>
        <p:nvPicPr>
          <p:cNvPr id="7" name="Picture 2">
            <a:extLst>
              <a:ext uri="{FF2B5EF4-FFF2-40B4-BE49-F238E27FC236}">
                <a16:creationId xmlns:a16="http://schemas.microsoft.com/office/drawing/2014/main" id="{FD801AF2-95F0-4F4E-96A9-60963B320E45}"/>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2065"/>
            <a:ext cx="833435" cy="833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595" r:id="rId1"/>
    <p:sldLayoutId id="2147485596" r:id="rId2"/>
    <p:sldLayoutId id="2147485584" r:id="rId3"/>
    <p:sldLayoutId id="2147485585" r:id="rId4"/>
    <p:sldLayoutId id="2147485586" r:id="rId5"/>
    <p:sldLayoutId id="2147485587" r:id="rId6"/>
    <p:sldLayoutId id="2147485588" r:id="rId7"/>
    <p:sldLayoutId id="2147485589" r:id="rId8"/>
    <p:sldLayoutId id="2147485590" r:id="rId9"/>
    <p:sldLayoutId id="2147485591" r:id="rId10"/>
    <p:sldLayoutId id="2147485592" r:id="rId11"/>
    <p:sldLayoutId id="2147485593" r:id="rId12"/>
    <p:sldLayoutId id="2147485594" r:id="rId13"/>
  </p:sldLayoutIdLst>
  <p:hf hdr="0" dt="0"/>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defRPr>
      </a:lvl2pPr>
      <a:lvl3pPr algn="ctr" rtl="0" eaLnBrk="0" fontAlgn="base" hangingPunct="0">
        <a:spcBef>
          <a:spcPct val="0"/>
        </a:spcBef>
        <a:spcAft>
          <a:spcPct val="0"/>
        </a:spcAft>
        <a:defRPr sz="4000">
          <a:solidFill>
            <a:schemeClr val="tx2"/>
          </a:solidFill>
          <a:latin typeface="Arial" charset="0"/>
        </a:defRPr>
      </a:lvl3pPr>
      <a:lvl4pPr algn="ctr" rtl="0" eaLnBrk="0" fontAlgn="base" hangingPunct="0">
        <a:spcBef>
          <a:spcPct val="0"/>
        </a:spcBef>
        <a:spcAft>
          <a:spcPct val="0"/>
        </a:spcAft>
        <a:defRPr sz="4000">
          <a:solidFill>
            <a:schemeClr val="tx2"/>
          </a:solidFill>
          <a:latin typeface="Arial" charset="0"/>
        </a:defRPr>
      </a:lvl4pPr>
      <a:lvl5pPr algn="ctr" rtl="0" eaLnBrk="0" fontAlgn="base" hangingPunct="0">
        <a:spcBef>
          <a:spcPct val="0"/>
        </a:spcBef>
        <a:spcAft>
          <a:spcPct val="0"/>
        </a:spcAft>
        <a:defRPr sz="4000">
          <a:solidFill>
            <a:schemeClr val="tx2"/>
          </a:solidFill>
          <a:latin typeface="Arial" charset="0"/>
        </a:defRPr>
      </a:lvl5pPr>
      <a:lvl6pPr marL="457200" algn="ctr" rtl="0" fontAlgn="base">
        <a:spcBef>
          <a:spcPct val="0"/>
        </a:spcBef>
        <a:spcAft>
          <a:spcPct val="0"/>
        </a:spcAft>
        <a:defRPr sz="4000">
          <a:solidFill>
            <a:schemeClr val="tx2"/>
          </a:solidFill>
          <a:latin typeface="Arial" charset="0"/>
        </a:defRPr>
      </a:lvl6pPr>
      <a:lvl7pPr marL="914400" algn="ctr" rtl="0" fontAlgn="base">
        <a:spcBef>
          <a:spcPct val="0"/>
        </a:spcBef>
        <a:spcAft>
          <a:spcPct val="0"/>
        </a:spcAft>
        <a:defRPr sz="4000">
          <a:solidFill>
            <a:schemeClr val="tx2"/>
          </a:solidFill>
          <a:latin typeface="Arial" charset="0"/>
        </a:defRPr>
      </a:lvl7pPr>
      <a:lvl8pPr marL="1371600" algn="ctr" rtl="0" fontAlgn="base">
        <a:spcBef>
          <a:spcPct val="0"/>
        </a:spcBef>
        <a:spcAft>
          <a:spcPct val="0"/>
        </a:spcAft>
        <a:defRPr sz="4000">
          <a:solidFill>
            <a:schemeClr val="tx2"/>
          </a:solidFill>
          <a:latin typeface="Arial" charset="0"/>
        </a:defRPr>
      </a:lvl8pPr>
      <a:lvl9pPr marL="1828800" algn="ctr" rtl="0" fontAlgn="base">
        <a:spcBef>
          <a:spcPct val="0"/>
        </a:spcBef>
        <a:spcAft>
          <a:spcPct val="0"/>
        </a:spcAft>
        <a:defRPr sz="40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xml"/><Relationship Id="rId7" Type="http://schemas.openxmlformats.org/officeDocument/2006/relationships/image" Target="../media/image9.wmf"/><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2.emf"/><Relationship Id="rId5" Type="http://schemas.openxmlformats.org/officeDocument/2006/relationships/image" Target="../media/image11.emf"/><Relationship Id="rId10" Type="http://schemas.openxmlformats.org/officeDocument/2006/relationships/oleObject" Target="../embeddings/oleObject4.bin"/><Relationship Id="rId4" Type="http://schemas.openxmlformats.org/officeDocument/2006/relationships/image" Target="../media/image10.emf"/><Relationship Id="rId9"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13.wmf"/><Relationship Id="rId5" Type="http://schemas.openxmlformats.org/officeDocument/2006/relationships/oleObject" Target="../embeddings/oleObject5.bin"/><Relationship Id="rId4" Type="http://schemas.openxmlformats.org/officeDocument/2006/relationships/image" Target="../media/image130.png"/></Relationships>
</file>

<file path=ppt/slides/_rels/slide1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14.wmf"/><Relationship Id="rId5" Type="http://schemas.openxmlformats.org/officeDocument/2006/relationships/oleObject" Target="../embeddings/oleObject6.bin"/><Relationship Id="rId4" Type="http://schemas.openxmlformats.org/officeDocument/2006/relationships/image" Target="../media/image16.emf"/></Relationships>
</file>

<file path=ppt/slides/_rels/slide1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6.xml"/><Relationship Id="rId4" Type="http://schemas.openxmlformats.org/officeDocument/2006/relationships/image" Target="../media/image23.emf"/></Relationships>
</file>

<file path=ppt/slides/_rels/slide16.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Layout" Target="../slideLayouts/slideLayout6.xml"/><Relationship Id="rId4" Type="http://schemas.openxmlformats.org/officeDocument/2006/relationships/image" Target="../media/image120.png"/></Relationships>
</file>

<file path=ppt/slides/_rels/slide19.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0.png"/><Relationship Id="rId1" Type="http://schemas.openxmlformats.org/officeDocument/2006/relationships/slideLayout" Target="../slideLayouts/slideLayout6.xml"/><Relationship Id="rId5" Type="http://schemas.openxmlformats.org/officeDocument/2006/relationships/image" Target="../media/image190.png"/><Relationship Id="rId4" Type="http://schemas.openxmlformats.org/officeDocument/2006/relationships/image" Target="../media/image180.png"/></Relationships>
</file>

<file path=ppt/slides/_rels/slide20.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4.xml"/><Relationship Id="rId5" Type="http://schemas.openxmlformats.org/officeDocument/2006/relationships/image" Target="../media/image31.emf"/><Relationship Id="rId4" Type="http://schemas.openxmlformats.org/officeDocument/2006/relationships/image" Target="../media/image30.emf"/></Relationships>
</file>

<file path=ppt/slides/_rels/slide29.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emf"/><Relationship Id="rId1" Type="http://schemas.openxmlformats.org/officeDocument/2006/relationships/slideLayout" Target="../slideLayouts/slideLayout4.xml"/><Relationship Id="rId5" Type="http://schemas.openxmlformats.org/officeDocument/2006/relationships/image" Target="../media/image39.emf"/><Relationship Id="rId4" Type="http://schemas.openxmlformats.org/officeDocument/2006/relationships/image" Target="../media/image38.emf"/></Relationships>
</file>

<file path=ppt/slides/_rels/slide32.xml.rels><?xml version="1.0" encoding="UTF-8" standalone="yes"?>
<Relationships xmlns="http://schemas.openxmlformats.org/package/2006/relationships"><Relationship Id="rId8" Type="http://schemas.openxmlformats.org/officeDocument/2006/relationships/image" Target="../media/image210.png"/><Relationship Id="rId3" Type="http://schemas.openxmlformats.org/officeDocument/2006/relationships/image" Target="../media/image40.emf"/><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43.emf"/><Relationship Id="rId5" Type="http://schemas.openxmlformats.org/officeDocument/2006/relationships/image" Target="../media/image42.emf"/><Relationship Id="rId4" Type="http://schemas.openxmlformats.org/officeDocument/2006/relationships/image" Target="../media/image41.emf"/></Relationships>
</file>

<file path=ppt/slides/_rels/slide33.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34.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emf"/><Relationship Id="rId1" Type="http://schemas.openxmlformats.org/officeDocument/2006/relationships/slideLayout" Target="../slideLayouts/slideLayout6.xml"/><Relationship Id="rId4" Type="http://schemas.openxmlformats.org/officeDocument/2006/relationships/image" Target="../media/image49.emf"/></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emf"/><Relationship Id="rId1" Type="http://schemas.openxmlformats.org/officeDocument/2006/relationships/slideLayout" Target="../slideLayouts/slideLayout6.xml"/><Relationship Id="rId6" Type="http://schemas.openxmlformats.org/officeDocument/2006/relationships/image" Target="../media/image54.wmf"/><Relationship Id="rId5" Type="http://schemas.openxmlformats.org/officeDocument/2006/relationships/image" Target="../media/image53.jpeg"/><Relationship Id="rId4" Type="http://schemas.openxmlformats.org/officeDocument/2006/relationships/image" Target="../media/image52.jpeg"/></Relationships>
</file>

<file path=ppt/slides/_rels/slide37.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9.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59.emf"/><Relationship Id="rId4" Type="http://schemas.openxmlformats.org/officeDocument/2006/relationships/image" Target="../media/image59.png"/></Relationships>
</file>

<file path=ppt/slides/_rels/slide40.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0.emf"/><Relationship Id="rId1" Type="http://schemas.openxmlformats.org/officeDocument/2006/relationships/slideLayout" Target="../slideLayouts/slideLayout6.xml"/><Relationship Id="rId4" Type="http://schemas.openxmlformats.org/officeDocument/2006/relationships/image" Target="../media/image62.emf"/></Relationships>
</file>

<file path=ppt/slides/_rels/slide41.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12.emf"/><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66.png"/><Relationship Id="rId1" Type="http://schemas.openxmlformats.org/officeDocument/2006/relationships/slideLayout" Target="../slideLayouts/slideLayout6.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902" y="323134"/>
            <a:ext cx="8314928" cy="2115265"/>
          </a:xfrm>
        </p:spPr>
        <p:txBody>
          <a:bodyPr/>
          <a:lstStyle/>
          <a:p>
            <a:r>
              <a:rPr lang="en-US" sz="2400" b="1" i="0" dirty="0">
                <a:effectLst/>
                <a:latin typeface="Times New Roman" panose="02020603050405020304" pitchFamily="18" charset="0"/>
                <a:cs typeface="Times New Roman" panose="02020603050405020304" pitchFamily="18" charset="0"/>
              </a:rPr>
              <a:t>Geometric characterization, calibration and validation </a:t>
            </a:r>
            <a:r>
              <a:rPr lang="en-US" sz="2000" b="1" i="0" dirty="0">
                <a:effectLst/>
                <a:latin typeface="Times New Roman" panose="02020603050405020304" pitchFamily="18" charset="0"/>
                <a:cs typeface="Times New Roman" panose="02020603050405020304" pitchFamily="18" charset="0"/>
              </a:rPr>
              <a:t/>
            </a:r>
            <a:br>
              <a:rPr lang="en-US" sz="2000" b="1" i="0" dirty="0">
                <a:effectLst/>
                <a:latin typeface="Times New Roman" panose="02020603050405020304" pitchFamily="18" charset="0"/>
                <a:cs typeface="Times New Roman" panose="02020603050405020304" pitchFamily="18" charset="0"/>
              </a:rPr>
            </a:br>
            <a:r>
              <a:rPr lang="en-US" sz="2000" b="1" i="0" dirty="0">
                <a:effectLst/>
                <a:latin typeface="Times New Roman" panose="02020603050405020304" pitchFamily="18" charset="0"/>
                <a:cs typeface="Times New Roman" panose="02020603050405020304" pitchFamily="18" charset="0"/>
              </a:rPr>
              <a:t>of </a:t>
            </a:r>
            <a:br>
              <a:rPr lang="en-US" sz="2000" b="1" i="0" dirty="0">
                <a:effectLst/>
                <a:latin typeface="Times New Roman" panose="02020603050405020304" pitchFamily="18" charset="0"/>
                <a:cs typeface="Times New Roman" panose="02020603050405020304" pitchFamily="18" charset="0"/>
              </a:rPr>
            </a:br>
            <a:r>
              <a:rPr lang="en-US" sz="2400" b="1" i="0" dirty="0">
                <a:effectLst/>
                <a:latin typeface="Times New Roman" panose="02020603050405020304" pitchFamily="18" charset="0"/>
                <a:cs typeface="Times New Roman" panose="02020603050405020304" pitchFamily="18" charset="0"/>
              </a:rPr>
              <a:t>Satellite optical instruments for Earth Science</a:t>
            </a:r>
            <a:endParaRPr lang="en-US" sz="2400" b="1"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6D5F5193-E243-4204-86D6-F1BDCC5C23AC}"/>
              </a:ext>
            </a:extLst>
          </p:cNvPr>
          <p:cNvSpPr txBox="1"/>
          <p:nvPr/>
        </p:nvSpPr>
        <p:spPr>
          <a:xfrm>
            <a:off x="602901" y="2650925"/>
            <a:ext cx="8107962" cy="3477875"/>
          </a:xfrm>
          <a:prstGeom prst="rect">
            <a:avLst/>
          </a:prstGeom>
          <a:noFill/>
        </p:spPr>
        <p:txBody>
          <a:bodyPr wrap="square">
            <a:spAutoFit/>
          </a:bodyPr>
          <a:lstStyle/>
          <a:p>
            <a:pPr algn="ctr"/>
            <a:r>
              <a:rPr lang="en-US" sz="2000" dirty="0">
                <a:latin typeface="Times New Roman" panose="02020603050405020304" pitchFamily="18" charset="0"/>
                <a:cs typeface="Times New Roman" panose="02020603050405020304" pitchFamily="18" charset="0"/>
              </a:rPr>
              <a:t>NASA Code 619 Terrestrial Information Systems Laboratory </a:t>
            </a:r>
          </a:p>
          <a:p>
            <a:pPr algn="ctr"/>
            <a:r>
              <a:rPr lang="en-US" sz="2000" dirty="0">
                <a:latin typeface="Times New Roman" panose="02020603050405020304" pitchFamily="18" charset="0"/>
                <a:cs typeface="Times New Roman" panose="02020603050405020304" pitchFamily="18" charset="0"/>
              </a:rPr>
              <a:t>Geometric characterization support team (GCST)</a:t>
            </a:r>
          </a:p>
          <a:p>
            <a:pPr algn="ctr"/>
            <a:endParaRPr lang="en-US" dirty="0">
              <a:latin typeface="Times New Roman" panose="02020603050405020304" pitchFamily="18" charset="0"/>
              <a:cs typeface="Times New Roman" panose="02020603050405020304" pitchFamily="18" charset="0"/>
            </a:endParaRPr>
          </a:p>
          <a:p>
            <a:pPr algn="ctr"/>
            <a:r>
              <a:rPr lang="en-US" sz="1400" dirty="0">
                <a:latin typeface="Times New Roman" panose="02020603050405020304" pitchFamily="18" charset="0"/>
                <a:cs typeface="Times New Roman" panose="02020603050405020304" pitchFamily="18" charset="0"/>
              </a:rPr>
              <a:t>Guoqing (Gary) Lin, NASA/Code 619</a:t>
            </a:r>
          </a:p>
          <a:p>
            <a:pPr algn="ctr"/>
            <a:endParaRPr lang="en-US" sz="1400" dirty="0">
              <a:latin typeface="Times New Roman" panose="02020603050405020304" pitchFamily="18" charset="0"/>
              <a:cs typeface="Times New Roman" panose="02020603050405020304" pitchFamily="18" charset="0"/>
            </a:endParaRPr>
          </a:p>
          <a:p>
            <a:pPr algn="ctr"/>
            <a:r>
              <a:rPr lang="en-US" sz="1400" dirty="0">
                <a:latin typeface="Times New Roman" panose="02020603050405020304" pitchFamily="18" charset="0"/>
                <a:cs typeface="Times New Roman" panose="02020603050405020304" pitchFamily="18" charset="0"/>
              </a:rPr>
              <a:t>Contributors:</a:t>
            </a:r>
          </a:p>
          <a:p>
            <a:pPr algn="ctr"/>
            <a:r>
              <a:rPr lang="en-US" sz="1400" dirty="0">
                <a:latin typeface="Times New Roman" panose="02020603050405020304" pitchFamily="18" charset="0"/>
                <a:cs typeface="Times New Roman" panose="02020603050405020304" pitchFamily="18" charset="0"/>
              </a:rPr>
              <a:t>Robert E. Wolfe, NASA/Code 619</a:t>
            </a:r>
          </a:p>
          <a:p>
            <a:pPr algn="ctr"/>
            <a:r>
              <a:rPr lang="en-US" sz="1400" dirty="0">
                <a:latin typeface="Times New Roman" panose="02020603050405020304" pitchFamily="18" charset="0"/>
                <a:cs typeface="Times New Roman" panose="02020603050405020304" pitchFamily="18" charset="0"/>
              </a:rPr>
              <a:t>Ping Zhang and Bin Tan, SSAI/NASA Code 619</a:t>
            </a:r>
          </a:p>
          <a:p>
            <a:pPr algn="ctr"/>
            <a:r>
              <a:rPr lang="en-US" sz="1400" dirty="0">
                <a:latin typeface="Times New Roman" panose="02020603050405020304" pitchFamily="18" charset="0"/>
                <a:cs typeface="Times New Roman" panose="02020603050405020304" pitchFamily="18" charset="0"/>
              </a:rPr>
              <a:t>John Dellomo, GST/NASA Code 619</a:t>
            </a:r>
          </a:p>
          <a:p>
            <a:pPr algn="ctr"/>
            <a:r>
              <a:rPr lang="en-US" sz="1400" dirty="0">
                <a:latin typeface="Times New Roman" panose="02020603050405020304" pitchFamily="18" charset="0"/>
                <a:cs typeface="Times New Roman" panose="02020603050405020304" pitchFamily="18" charset="0"/>
              </a:rPr>
              <a:t>Fred </a:t>
            </a:r>
            <a:r>
              <a:rPr lang="en-US" sz="1400" dirty="0" err="1">
                <a:latin typeface="Times New Roman" panose="02020603050405020304" pitchFamily="18" charset="0"/>
                <a:cs typeface="Times New Roman" panose="02020603050405020304" pitchFamily="18" charset="0"/>
              </a:rPr>
              <a:t>Patt</a:t>
            </a:r>
            <a:r>
              <a:rPr lang="en-US" sz="1400" dirty="0">
                <a:latin typeface="Times New Roman" panose="02020603050405020304" pitchFamily="18" charset="0"/>
                <a:cs typeface="Times New Roman" panose="02020603050405020304" pitchFamily="18" charset="0"/>
              </a:rPr>
              <a:t>, SAIC/NASA Code 616</a:t>
            </a:r>
          </a:p>
          <a:p>
            <a:pPr algn="ctr"/>
            <a:r>
              <a:rPr lang="en-US" sz="1400" dirty="0">
                <a:latin typeface="Times New Roman" panose="02020603050405020304" pitchFamily="18" charset="0"/>
                <a:cs typeface="Times New Roman" panose="02020603050405020304" pitchFamily="18" charset="0"/>
              </a:rPr>
              <a:t>Jaime Nickeson, SSAI/NASA Code 618</a:t>
            </a:r>
          </a:p>
          <a:p>
            <a:pPr algn="ctr"/>
            <a:endParaRPr lang="en-US" sz="1400" dirty="0">
              <a:latin typeface="Times New Roman" panose="02020603050405020304" pitchFamily="18" charset="0"/>
              <a:cs typeface="Times New Roman" panose="02020603050405020304" pitchFamily="18" charset="0"/>
            </a:endParaRPr>
          </a:p>
          <a:p>
            <a:pPr algn="ctr"/>
            <a:endParaRPr lang="en-US" sz="1400" dirty="0">
              <a:latin typeface="Times New Roman" panose="02020603050405020304" pitchFamily="18" charset="0"/>
              <a:cs typeface="Times New Roman" panose="02020603050405020304" pitchFamily="18" charset="0"/>
            </a:endParaRPr>
          </a:p>
          <a:p>
            <a:pPr algn="ctr"/>
            <a:r>
              <a:rPr lang="en-US" sz="1400" dirty="0">
                <a:latin typeface="Times New Roman" panose="02020603050405020304" pitchFamily="18" charset="0"/>
                <a:cs typeface="Times New Roman" panose="02020603050405020304" pitchFamily="18" charset="0"/>
              </a:rPr>
              <a:t>5 August 2021</a:t>
            </a:r>
          </a:p>
          <a:p>
            <a:pPr algn="ctr"/>
            <a:r>
              <a:rPr lang="en-US" sz="1400" dirty="0">
                <a:latin typeface="Times New Roman" panose="02020603050405020304" pitchFamily="18" charset="0"/>
                <a:cs typeface="Times New Roman" panose="02020603050405020304" pitchFamily="18" charset="0"/>
              </a:rPr>
              <a:t>SBG CVWG Webinar</a:t>
            </a:r>
          </a:p>
        </p:txBody>
      </p:sp>
      <p:sp>
        <p:nvSpPr>
          <p:cNvPr id="3" name="Footer Placeholder 2">
            <a:extLst>
              <a:ext uri="{FF2B5EF4-FFF2-40B4-BE49-F238E27FC236}">
                <a16:creationId xmlns:a16="http://schemas.microsoft.com/office/drawing/2014/main" id="{4E633130-8938-464A-B1D9-237DBE1B31B5}"/>
              </a:ext>
            </a:extLst>
          </p:cNvPr>
          <p:cNvSpPr>
            <a:spLocks noGrp="1"/>
          </p:cNvSpPr>
          <p:nvPr>
            <p:ph type="ftr" sz="quarter" idx="11"/>
          </p:nvPr>
        </p:nvSpPr>
        <p:spPr/>
        <p:txBody>
          <a:bodyPr/>
          <a:lstStyle/>
          <a:p>
            <a:pPr>
              <a:defRPr/>
            </a:pPr>
            <a:r>
              <a:rPr lang="da-DK"/>
              <a:t>Lin et al., 5 August 2021</a:t>
            </a:r>
            <a:endParaRPr lang="en-US"/>
          </a:p>
        </p:txBody>
      </p:sp>
    </p:spTree>
    <p:extLst>
      <p:ext uri="{BB962C8B-B14F-4D97-AF65-F5344CB8AC3E}">
        <p14:creationId xmlns:p14="http://schemas.microsoft.com/office/powerpoint/2010/main" val="1758039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C58A5-1DAF-4163-8788-F915740DCAC9}"/>
              </a:ext>
            </a:extLst>
          </p:cNvPr>
          <p:cNvSpPr>
            <a:spLocks noGrp="1"/>
          </p:cNvSpPr>
          <p:nvPr>
            <p:ph type="title"/>
          </p:nvPr>
        </p:nvSpPr>
        <p:spPr/>
        <p:txBody>
          <a:bodyPr/>
          <a:lstStyle/>
          <a:p>
            <a:r>
              <a:rPr lang="en-US" dirty="0"/>
              <a:t>Outline</a:t>
            </a:r>
          </a:p>
        </p:txBody>
      </p:sp>
      <p:sp>
        <p:nvSpPr>
          <p:cNvPr id="3" name="Footer Placeholder 2">
            <a:extLst>
              <a:ext uri="{FF2B5EF4-FFF2-40B4-BE49-F238E27FC236}">
                <a16:creationId xmlns:a16="http://schemas.microsoft.com/office/drawing/2014/main" id="{78A42100-2452-427A-A228-43610F9BEF04}"/>
              </a:ext>
            </a:extLst>
          </p:cNvPr>
          <p:cNvSpPr>
            <a:spLocks noGrp="1"/>
          </p:cNvSpPr>
          <p:nvPr>
            <p:ph type="ftr" sz="quarter" idx="11"/>
          </p:nvPr>
        </p:nvSpPr>
        <p:spPr/>
        <p:txBody>
          <a:bodyPr/>
          <a:lstStyle/>
          <a:p>
            <a:pPr>
              <a:defRPr/>
            </a:pPr>
            <a:r>
              <a:rPr lang="da-DK"/>
              <a:t>Lin et al., 5 August 2021</a:t>
            </a:r>
            <a:endParaRPr lang="en-US"/>
          </a:p>
        </p:txBody>
      </p:sp>
      <p:sp>
        <p:nvSpPr>
          <p:cNvPr id="4" name="Content Placeholder 2">
            <a:extLst>
              <a:ext uri="{FF2B5EF4-FFF2-40B4-BE49-F238E27FC236}">
                <a16:creationId xmlns:a16="http://schemas.microsoft.com/office/drawing/2014/main" id="{7D8F9B96-3010-41E4-9E7F-D8440B6DFB79}"/>
              </a:ext>
            </a:extLst>
          </p:cNvPr>
          <p:cNvSpPr txBox="1">
            <a:spLocks/>
          </p:cNvSpPr>
          <p:nvPr/>
        </p:nvSpPr>
        <p:spPr>
          <a:xfrm>
            <a:off x="383059" y="1320800"/>
            <a:ext cx="8240987" cy="5292272"/>
          </a:xfrm>
          <a:prstGeom prst="rect">
            <a:avLst/>
          </a:prstGeom>
          <a:ln w="12700" cmpd="thickThi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spcBef>
                <a:spcPts val="2400"/>
              </a:spcBef>
            </a:pPr>
            <a:r>
              <a:rPr lang="en-US" b="1" kern="0" dirty="0">
                <a:latin typeface="Times New Roman" pitchFamily="18" charset="0"/>
                <a:cs typeface="Times New Roman" pitchFamily="18" charset="0"/>
              </a:rPr>
              <a:t>Introduction</a:t>
            </a:r>
          </a:p>
          <a:p>
            <a:pPr>
              <a:spcBef>
                <a:spcPts val="1200"/>
              </a:spcBef>
            </a:pPr>
            <a:r>
              <a:rPr lang="en-US" kern="0" dirty="0">
                <a:latin typeface="Times New Roman" pitchFamily="18" charset="0"/>
                <a:cs typeface="Times New Roman" pitchFamily="18" charset="0"/>
              </a:rPr>
              <a:t>Sensor spatial response</a:t>
            </a:r>
          </a:p>
          <a:p>
            <a:pPr>
              <a:spcBef>
                <a:spcPts val="1200"/>
              </a:spcBef>
            </a:pPr>
            <a:r>
              <a:rPr lang="en-US" kern="0" dirty="0">
                <a:latin typeface="Times New Roman" pitchFamily="18" charset="0"/>
                <a:cs typeface="Times New Roman" pitchFamily="18" charset="0"/>
              </a:rPr>
              <a:t>Band-to-band registration (BBR)</a:t>
            </a:r>
          </a:p>
          <a:p>
            <a:pPr>
              <a:spcBef>
                <a:spcPts val="1200"/>
              </a:spcBef>
            </a:pPr>
            <a:r>
              <a:rPr lang="en-US" kern="0" dirty="0">
                <a:latin typeface="Times New Roman" pitchFamily="18" charset="0"/>
                <a:cs typeface="Times New Roman" pitchFamily="18" charset="0"/>
              </a:rPr>
              <a:t>Pointing &amp; Geolocation</a:t>
            </a:r>
          </a:p>
          <a:p>
            <a:pPr>
              <a:spcBef>
                <a:spcPts val="1200"/>
              </a:spcBef>
            </a:pPr>
            <a:r>
              <a:rPr lang="en-US" kern="0" dirty="0">
                <a:latin typeface="Times New Roman" pitchFamily="18" charset="0"/>
                <a:cs typeface="Times New Roman" pitchFamily="18" charset="0"/>
              </a:rPr>
              <a:t>Concluding remarks</a:t>
            </a:r>
          </a:p>
        </p:txBody>
      </p:sp>
      <p:sp>
        <p:nvSpPr>
          <p:cNvPr id="5" name="Slide Number Placeholder 3">
            <a:extLst>
              <a:ext uri="{FF2B5EF4-FFF2-40B4-BE49-F238E27FC236}">
                <a16:creationId xmlns:a16="http://schemas.microsoft.com/office/drawing/2014/main" id="{E668AFB8-D7C1-412C-B80A-F6C43638C07E}"/>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2</a:t>
            </a:fld>
            <a:endParaRPr lang="en-US" dirty="0"/>
          </a:p>
        </p:txBody>
      </p:sp>
    </p:spTree>
    <p:extLst>
      <p:ext uri="{BB962C8B-B14F-4D97-AF65-F5344CB8AC3E}">
        <p14:creationId xmlns:p14="http://schemas.microsoft.com/office/powerpoint/2010/main" val="3323188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B97FC-66CD-4591-87BA-1DE7AB5845CA}"/>
              </a:ext>
            </a:extLst>
          </p:cNvPr>
          <p:cNvSpPr>
            <a:spLocks noGrp="1"/>
          </p:cNvSpPr>
          <p:nvPr>
            <p:ph type="title"/>
          </p:nvPr>
        </p:nvSpPr>
        <p:spPr/>
        <p:txBody>
          <a:bodyPr/>
          <a:lstStyle/>
          <a:p>
            <a:r>
              <a:rPr lang="en-US" sz="3200" dirty="0"/>
              <a:t>Context of Geometry in remote sensing</a:t>
            </a:r>
          </a:p>
        </p:txBody>
      </p:sp>
      <p:sp>
        <p:nvSpPr>
          <p:cNvPr id="3" name="Footer Placeholder 2">
            <a:extLst>
              <a:ext uri="{FF2B5EF4-FFF2-40B4-BE49-F238E27FC236}">
                <a16:creationId xmlns:a16="http://schemas.microsoft.com/office/drawing/2014/main" id="{110C70E4-85AD-460D-A0C3-3EED0D567872}"/>
              </a:ext>
            </a:extLst>
          </p:cNvPr>
          <p:cNvSpPr>
            <a:spLocks noGrp="1"/>
          </p:cNvSpPr>
          <p:nvPr>
            <p:ph type="ftr" sz="quarter" idx="11"/>
          </p:nvPr>
        </p:nvSpPr>
        <p:spPr/>
        <p:txBody>
          <a:bodyPr/>
          <a:lstStyle/>
          <a:p>
            <a:pPr>
              <a:defRPr/>
            </a:pPr>
            <a:r>
              <a:rPr lang="da-DK"/>
              <a:t>Lin et al., 5 August 2021</a:t>
            </a:r>
            <a:endParaRPr lang="en-US"/>
          </a:p>
        </p:txBody>
      </p:sp>
      <p:sp>
        <p:nvSpPr>
          <p:cNvPr id="5" name="Content Placeholder 2">
            <a:extLst>
              <a:ext uri="{FF2B5EF4-FFF2-40B4-BE49-F238E27FC236}">
                <a16:creationId xmlns:a16="http://schemas.microsoft.com/office/drawing/2014/main" id="{01CCCEF1-B10A-472C-A612-A1BAB801A089}"/>
              </a:ext>
            </a:extLst>
          </p:cNvPr>
          <p:cNvSpPr txBox="1">
            <a:spLocks/>
          </p:cNvSpPr>
          <p:nvPr/>
        </p:nvSpPr>
        <p:spPr>
          <a:xfrm>
            <a:off x="383059" y="1320800"/>
            <a:ext cx="8240987" cy="5292272"/>
          </a:xfrm>
          <a:prstGeom prst="rect">
            <a:avLst/>
          </a:prstGeom>
          <a:ln w="12700" cmpd="thickThi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spcBef>
                <a:spcPts val="2400"/>
              </a:spcBef>
            </a:pPr>
            <a:r>
              <a:rPr lang="en-US" sz="2400" kern="0" dirty="0">
                <a:latin typeface="Times New Roman" pitchFamily="18" charset="0"/>
                <a:cs typeface="Times New Roman" pitchFamily="18" charset="0"/>
              </a:rPr>
              <a:t>Spectral banding:: essence of remote sensing</a:t>
            </a:r>
          </a:p>
          <a:p>
            <a:pPr lvl="1">
              <a:spcBef>
                <a:spcPts val="600"/>
              </a:spcBef>
            </a:pPr>
            <a:r>
              <a:rPr lang="en-US" sz="2000" kern="0" dirty="0">
                <a:latin typeface="Times New Roman" pitchFamily="18" charset="0"/>
                <a:cs typeface="Times New Roman" pitchFamily="18" charset="0"/>
              </a:rPr>
              <a:t>Central wavelength or frequency &amp; band width, in-band response, out-of-band response (suppressed?), etc.</a:t>
            </a:r>
          </a:p>
          <a:p>
            <a:pPr>
              <a:spcBef>
                <a:spcPts val="1200"/>
              </a:spcBef>
            </a:pPr>
            <a:r>
              <a:rPr lang="en-US" sz="2400" kern="0" dirty="0">
                <a:latin typeface="Times New Roman" pitchFamily="18" charset="0"/>
                <a:cs typeface="Times New Roman" pitchFamily="18" charset="0"/>
              </a:rPr>
              <a:t>Radiometric calibration:: major part of </a:t>
            </a:r>
            <a:r>
              <a:rPr lang="en-US" sz="2400" kern="0" dirty="0" err="1">
                <a:latin typeface="Times New Roman" pitchFamily="18" charset="0"/>
                <a:cs typeface="Times New Roman" pitchFamily="18" charset="0"/>
              </a:rPr>
              <a:t>CalVal</a:t>
            </a:r>
            <a:endParaRPr lang="en-US" sz="2400" kern="0" dirty="0">
              <a:solidFill>
                <a:srgbClr val="FF0000"/>
              </a:solidFill>
              <a:latin typeface="Times New Roman" pitchFamily="18" charset="0"/>
              <a:cs typeface="Times New Roman" pitchFamily="18" charset="0"/>
            </a:endParaRPr>
          </a:p>
          <a:p>
            <a:pPr lvl="1">
              <a:spcBef>
                <a:spcPts val="600"/>
              </a:spcBef>
            </a:pPr>
            <a:r>
              <a:rPr lang="en-US" sz="2000" kern="0" dirty="0">
                <a:latin typeface="Times New Roman" pitchFamily="18" charset="0"/>
                <a:cs typeface="Times New Roman" pitchFamily="18" charset="0"/>
              </a:rPr>
              <a:t>Dynamic range, digitizing depth, calibration scaling (linear?), signal-to-noise ratio(SNR)/noise-equivalent-delta-temperature (</a:t>
            </a:r>
            <a:r>
              <a:rPr lang="en-US" sz="2000" kern="0" dirty="0" err="1">
                <a:latin typeface="Times New Roman" pitchFamily="18" charset="0"/>
                <a:cs typeface="Times New Roman" pitchFamily="18" charset="0"/>
              </a:rPr>
              <a:t>NEdT</a:t>
            </a:r>
            <a:r>
              <a:rPr lang="en-US" sz="2000" kern="0" dirty="0">
                <a:latin typeface="Times New Roman" pitchFamily="18" charset="0"/>
                <a:cs typeface="Times New Roman" pitchFamily="18" charset="0"/>
              </a:rPr>
              <a:t>), temporal stability, etc. </a:t>
            </a:r>
          </a:p>
          <a:p>
            <a:pPr>
              <a:spcBef>
                <a:spcPts val="1200"/>
              </a:spcBef>
            </a:pPr>
            <a:r>
              <a:rPr lang="en-US" sz="2400" kern="0" dirty="0">
                <a:latin typeface="Times New Roman" pitchFamily="18" charset="0"/>
                <a:cs typeface="Times New Roman" pitchFamily="18" charset="0"/>
              </a:rPr>
              <a:t>Geometry:: (is important!) location, location, location!</a:t>
            </a:r>
          </a:p>
          <a:p>
            <a:pPr lvl="1">
              <a:spcBef>
                <a:spcPts val="600"/>
              </a:spcBef>
            </a:pPr>
            <a:r>
              <a:rPr lang="en-US" sz="2000" kern="0" dirty="0">
                <a:latin typeface="Times New Roman" pitchFamily="18" charset="0"/>
                <a:cs typeface="Times New Roman" pitchFamily="18" charset="0"/>
              </a:rPr>
              <a:t>System spatial response </a:t>
            </a:r>
            <a:r>
              <a:rPr lang="en-US" sz="2000" kern="0" dirty="0">
                <a:latin typeface="Times New Roman" pitchFamily="18" charset="0"/>
                <a:cs typeface="Times New Roman" pitchFamily="18" charset="0"/>
                <a:sym typeface="Wingdings" panose="05000000000000000000" pitchFamily="2" charset="2"/>
              </a:rPr>
              <a:t></a:t>
            </a:r>
            <a:r>
              <a:rPr lang="en-US" sz="2000" kern="0" dirty="0">
                <a:latin typeface="Times New Roman" pitchFamily="18" charset="0"/>
                <a:cs typeface="Times New Roman" pitchFamily="18" charset="0"/>
              </a:rPr>
              <a:t> instrument resolution &amp; image quality </a:t>
            </a:r>
          </a:p>
          <a:p>
            <a:pPr lvl="2">
              <a:spcBef>
                <a:spcPts val="600"/>
              </a:spcBef>
            </a:pPr>
            <a:r>
              <a:rPr lang="en-US" sz="1600" kern="0" dirty="0">
                <a:latin typeface="Times New Roman" pitchFamily="18" charset="0"/>
                <a:cs typeface="Times New Roman" pitchFamily="18" charset="0"/>
              </a:rPr>
              <a:t>point spread function (PSF), line spread function (LSF), field of view (FOV) = full width at half maximum (FWHM) of PSF/LSF, modulation transfer function(MTF)</a:t>
            </a:r>
          </a:p>
          <a:p>
            <a:pPr lvl="1">
              <a:spcBef>
                <a:spcPts val="600"/>
              </a:spcBef>
            </a:pPr>
            <a:r>
              <a:rPr lang="en-US" sz="2000" kern="0" dirty="0">
                <a:latin typeface="Times New Roman" pitchFamily="18" charset="0"/>
                <a:cs typeface="Times New Roman" pitchFamily="18" charset="0"/>
              </a:rPr>
              <a:t>Band-to-band registration (BBR) </a:t>
            </a:r>
            <a:r>
              <a:rPr lang="en-US" sz="2000" kern="0" dirty="0">
                <a:latin typeface="Times New Roman" pitchFamily="18" charset="0"/>
                <a:cs typeface="Times New Roman" pitchFamily="18" charset="0"/>
                <a:sym typeface="Wingdings" panose="05000000000000000000" pitchFamily="2" charset="2"/>
              </a:rPr>
              <a:t>affects data retrievals</a:t>
            </a:r>
            <a:endParaRPr lang="en-US" sz="2000" kern="0" dirty="0">
              <a:latin typeface="Times New Roman" pitchFamily="18" charset="0"/>
              <a:cs typeface="Times New Roman" pitchFamily="18" charset="0"/>
            </a:endParaRPr>
          </a:p>
          <a:p>
            <a:pPr lvl="1">
              <a:spcBef>
                <a:spcPts val="600"/>
              </a:spcBef>
            </a:pPr>
            <a:r>
              <a:rPr lang="en-US" sz="2000" kern="0" dirty="0">
                <a:latin typeface="Times New Roman" pitchFamily="18" charset="0"/>
                <a:cs typeface="Times New Roman" pitchFamily="18" charset="0"/>
              </a:rPr>
              <a:t>Alignment, pointing (orbit, star trackers, gyros, </a:t>
            </a:r>
            <a:r>
              <a:rPr lang="en-US" sz="2000" kern="0" dirty="0" err="1">
                <a:latin typeface="Times New Roman" pitchFamily="18" charset="0"/>
                <a:cs typeface="Times New Roman" pitchFamily="18" charset="0"/>
              </a:rPr>
              <a:t>etc</a:t>
            </a:r>
            <a:r>
              <a:rPr lang="en-US" sz="2000" kern="0" dirty="0">
                <a:latin typeface="Times New Roman" pitchFamily="18" charset="0"/>
                <a:cs typeface="Times New Roman" pitchFamily="18" charset="0"/>
              </a:rPr>
              <a:t>) </a:t>
            </a:r>
            <a:r>
              <a:rPr lang="en-US" sz="2000" kern="0" dirty="0">
                <a:latin typeface="Times New Roman" pitchFamily="18" charset="0"/>
                <a:cs typeface="Times New Roman" pitchFamily="18" charset="0"/>
                <a:sym typeface="Wingdings" panose="05000000000000000000" pitchFamily="2" charset="2"/>
              </a:rPr>
              <a:t></a:t>
            </a:r>
            <a:r>
              <a:rPr lang="en-US" sz="2000" kern="0" dirty="0">
                <a:latin typeface="Times New Roman" pitchFamily="18" charset="0"/>
                <a:cs typeface="Times New Roman" pitchFamily="18" charset="0"/>
              </a:rPr>
              <a:t>geolocation</a:t>
            </a:r>
          </a:p>
          <a:p>
            <a:pPr lvl="1">
              <a:spcBef>
                <a:spcPts val="2400"/>
              </a:spcBef>
            </a:pPr>
            <a:endParaRPr lang="en-US" sz="1200" kern="0" dirty="0">
              <a:latin typeface="Times New Roman" pitchFamily="18" charset="0"/>
              <a:cs typeface="Times New Roman" pitchFamily="18" charset="0"/>
            </a:endParaRPr>
          </a:p>
        </p:txBody>
      </p:sp>
      <p:sp>
        <p:nvSpPr>
          <p:cNvPr id="6" name="Slide Number Placeholder 3">
            <a:extLst>
              <a:ext uri="{FF2B5EF4-FFF2-40B4-BE49-F238E27FC236}">
                <a16:creationId xmlns:a16="http://schemas.microsoft.com/office/drawing/2014/main" id="{29C338FF-6F54-40D7-9598-03908A91800F}"/>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3</a:t>
            </a:fld>
            <a:endParaRPr lang="en-US" dirty="0"/>
          </a:p>
        </p:txBody>
      </p:sp>
      <p:pic>
        <p:nvPicPr>
          <p:cNvPr id="9" name="Picture 8" descr="A picture containing building, outdoor, house, brick&#10;&#10;Description automatically generated">
            <a:extLst>
              <a:ext uri="{FF2B5EF4-FFF2-40B4-BE49-F238E27FC236}">
                <a16:creationId xmlns:a16="http://schemas.microsoft.com/office/drawing/2014/main" id="{512A53E9-9BA9-4EA9-BB38-BAA9DB0F64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307" y="4826953"/>
            <a:ext cx="776377" cy="781777"/>
          </a:xfrm>
          <a:prstGeom prst="rect">
            <a:avLst/>
          </a:prstGeom>
        </p:spPr>
      </p:pic>
      <p:pic>
        <p:nvPicPr>
          <p:cNvPr id="1026" name="Picture 2" descr="Visible Light Spectrum Overview and Chart">
            <a:extLst>
              <a:ext uri="{FF2B5EF4-FFF2-40B4-BE49-F238E27FC236}">
                <a16:creationId xmlns:a16="http://schemas.microsoft.com/office/drawing/2014/main" id="{395DCC42-FAF6-4B13-AE7A-2C58A21C19A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399" t="34082" r="7199" b="26155"/>
          <a:stretch/>
        </p:blipFill>
        <p:spPr bwMode="auto">
          <a:xfrm flipH="1">
            <a:off x="64191" y="2076941"/>
            <a:ext cx="901967" cy="31924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F942F721-F72E-418A-B4D2-1D3E35D15D09}"/>
              </a:ext>
            </a:extLst>
          </p:cNvPr>
          <p:cNvPicPr>
            <a:picLocks noChangeAspect="1"/>
          </p:cNvPicPr>
          <p:nvPr/>
        </p:nvPicPr>
        <p:blipFill>
          <a:blip r:embed="rId4"/>
          <a:stretch>
            <a:fillRect/>
          </a:stretch>
        </p:blipFill>
        <p:spPr>
          <a:xfrm>
            <a:off x="20405" y="3238935"/>
            <a:ext cx="980261" cy="831095"/>
          </a:xfrm>
          <a:prstGeom prst="rect">
            <a:avLst/>
          </a:prstGeom>
        </p:spPr>
      </p:pic>
    </p:spTree>
    <p:extLst>
      <p:ext uri="{BB962C8B-B14F-4D97-AF65-F5344CB8AC3E}">
        <p14:creationId xmlns:p14="http://schemas.microsoft.com/office/powerpoint/2010/main" val="495383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18541-3C07-4DDA-9671-76CC070F900D}"/>
              </a:ext>
            </a:extLst>
          </p:cNvPr>
          <p:cNvSpPr>
            <a:spLocks noGrp="1"/>
          </p:cNvSpPr>
          <p:nvPr>
            <p:ph type="title"/>
          </p:nvPr>
        </p:nvSpPr>
        <p:spPr/>
        <p:txBody>
          <a:bodyPr/>
          <a:lstStyle/>
          <a:p>
            <a:r>
              <a:rPr lang="en-US" dirty="0"/>
              <a:t>Programs we support</a:t>
            </a:r>
          </a:p>
        </p:txBody>
      </p:sp>
      <p:sp>
        <p:nvSpPr>
          <p:cNvPr id="3" name="Footer Placeholder 2">
            <a:extLst>
              <a:ext uri="{FF2B5EF4-FFF2-40B4-BE49-F238E27FC236}">
                <a16:creationId xmlns:a16="http://schemas.microsoft.com/office/drawing/2014/main" id="{77B1758C-5DEC-4DB9-9839-5EFC85875342}"/>
              </a:ext>
            </a:extLst>
          </p:cNvPr>
          <p:cNvSpPr>
            <a:spLocks noGrp="1"/>
          </p:cNvSpPr>
          <p:nvPr>
            <p:ph type="ftr" sz="quarter" idx="11"/>
          </p:nvPr>
        </p:nvSpPr>
        <p:spPr/>
        <p:txBody>
          <a:bodyPr/>
          <a:lstStyle/>
          <a:p>
            <a:pPr>
              <a:defRPr/>
            </a:pPr>
            <a:r>
              <a:rPr lang="da-DK"/>
              <a:t>Lin et al., 5 August 2021</a:t>
            </a:r>
            <a:endParaRPr lang="en-US"/>
          </a:p>
        </p:txBody>
      </p:sp>
      <p:sp>
        <p:nvSpPr>
          <p:cNvPr id="4" name="Content Placeholder 2">
            <a:extLst>
              <a:ext uri="{FF2B5EF4-FFF2-40B4-BE49-F238E27FC236}">
                <a16:creationId xmlns:a16="http://schemas.microsoft.com/office/drawing/2014/main" id="{C8AD95F2-1BA6-4737-B3F4-9CA45BCF07A8}"/>
              </a:ext>
            </a:extLst>
          </p:cNvPr>
          <p:cNvSpPr txBox="1">
            <a:spLocks/>
          </p:cNvSpPr>
          <p:nvPr/>
        </p:nvSpPr>
        <p:spPr>
          <a:xfrm>
            <a:off x="383059" y="1320801"/>
            <a:ext cx="8240987" cy="4043679"/>
          </a:xfrm>
          <a:prstGeom prst="rect">
            <a:avLst/>
          </a:prstGeom>
          <a:ln w="12700" cmpd="thickThi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457200" indent="-457200">
              <a:spcBef>
                <a:spcPts val="2400"/>
              </a:spcBef>
              <a:buAutoNum type="arabicPeriod"/>
            </a:pPr>
            <a:r>
              <a:rPr lang="en-US" sz="2000" kern="0" dirty="0">
                <a:latin typeface="Times New Roman" pitchFamily="18" charset="0"/>
                <a:cs typeface="Times New Roman" pitchFamily="18" charset="0"/>
              </a:rPr>
              <a:t>MODIS sensors on Terra (L: 1999) and Aqua (L: 2002)</a:t>
            </a:r>
          </a:p>
          <a:p>
            <a:pPr marL="457200" indent="-457200">
              <a:spcBef>
                <a:spcPts val="2400"/>
              </a:spcBef>
              <a:buFontTx/>
              <a:buAutoNum type="arabicPeriod"/>
            </a:pPr>
            <a:r>
              <a:rPr lang="en-US" sz="2000" kern="0" dirty="0">
                <a:latin typeface="Times New Roman" pitchFamily="18" charset="0"/>
                <a:cs typeface="Times New Roman" pitchFamily="18" charset="0"/>
              </a:rPr>
              <a:t>VIIRS sensors on SNPP (L: 2011), NOAA-20 (L: 2017), </a:t>
            </a:r>
            <a:r>
              <a:rPr lang="en-US" sz="2000" kern="0" dirty="0">
                <a:solidFill>
                  <a:srgbClr val="0000FF"/>
                </a:solidFill>
                <a:latin typeface="Times New Roman" pitchFamily="18" charset="0"/>
                <a:cs typeface="Times New Roman" pitchFamily="18" charset="0"/>
              </a:rPr>
              <a:t>JPSS-2 (LPD: Sept 2022), JPSS-3 (LPD: 2027?), JPSS-4 (LPD: 2032?)</a:t>
            </a:r>
          </a:p>
          <a:p>
            <a:pPr marL="457200" indent="-457200">
              <a:spcBef>
                <a:spcPts val="2400"/>
              </a:spcBef>
              <a:buFontTx/>
              <a:buAutoNum type="arabicPeriod"/>
            </a:pPr>
            <a:r>
              <a:rPr lang="en-US" sz="2000" kern="0" dirty="0">
                <a:latin typeface="Times New Roman" pitchFamily="18" charset="0"/>
                <a:cs typeface="Times New Roman" pitchFamily="18" charset="0"/>
              </a:rPr>
              <a:t>ABI and GLM sensors on GOES-16/East (L:2016), GOES-17/West (L:2018), </a:t>
            </a:r>
            <a:r>
              <a:rPr lang="en-US" sz="2000" kern="0" dirty="0">
                <a:solidFill>
                  <a:srgbClr val="0000FF"/>
                </a:solidFill>
                <a:latin typeface="Times New Roman" pitchFamily="18" charset="0"/>
                <a:cs typeface="Times New Roman" pitchFamily="18" charset="0"/>
              </a:rPr>
              <a:t>GOES-T (LPD: Dec 2021), GOES-U (LPD: Apr 2024)</a:t>
            </a:r>
          </a:p>
          <a:p>
            <a:pPr marL="457200" indent="-457200">
              <a:spcBef>
                <a:spcPts val="2400"/>
              </a:spcBef>
              <a:buFontTx/>
              <a:buAutoNum type="arabicPeriod"/>
            </a:pPr>
            <a:r>
              <a:rPr lang="en-US" sz="2000" kern="0" dirty="0">
                <a:latin typeface="Times New Roman" pitchFamily="18" charset="0"/>
                <a:cs typeface="Times New Roman" pitchFamily="18" charset="0"/>
              </a:rPr>
              <a:t>Commercial </a:t>
            </a:r>
            <a:r>
              <a:rPr lang="en-US" sz="2000" kern="0" dirty="0" err="1">
                <a:latin typeface="Times New Roman" pitchFamily="18" charset="0"/>
                <a:cs typeface="Times New Roman" pitchFamily="18" charset="0"/>
              </a:rPr>
              <a:t>SmallSat</a:t>
            </a:r>
            <a:r>
              <a:rPr lang="en-US" sz="2000" kern="0" dirty="0">
                <a:latin typeface="Times New Roman" pitchFamily="18" charset="0"/>
                <a:cs typeface="Times New Roman" pitchFamily="18" charset="0"/>
              </a:rPr>
              <a:t> Data Acquisition (CSDA) Program by NASA  Earth Science Division</a:t>
            </a:r>
          </a:p>
          <a:p>
            <a:pPr marL="0" indent="0">
              <a:spcBef>
                <a:spcPts val="1200"/>
              </a:spcBef>
              <a:buNone/>
            </a:pPr>
            <a:r>
              <a:rPr lang="en-US" sz="900" b="1" kern="0" dirty="0">
                <a:latin typeface="Times New Roman" pitchFamily="18" charset="0"/>
                <a:cs typeface="Times New Roman" pitchFamily="18" charset="0"/>
              </a:rPr>
              <a:t>   </a:t>
            </a:r>
          </a:p>
          <a:p>
            <a:pPr marL="0" indent="0">
              <a:spcBef>
                <a:spcPts val="1200"/>
              </a:spcBef>
              <a:buNone/>
            </a:pPr>
            <a:r>
              <a:rPr lang="en-US" sz="2000" b="1" kern="0" dirty="0">
                <a:latin typeface="Times New Roman" pitchFamily="18" charset="0"/>
                <a:cs typeface="Times New Roman" pitchFamily="18" charset="0"/>
              </a:rPr>
              <a:t>Focus more on VIIRS and touch on lessons learned.</a:t>
            </a:r>
          </a:p>
        </p:txBody>
      </p:sp>
      <p:sp>
        <p:nvSpPr>
          <p:cNvPr id="5" name="Slide Number Placeholder 3">
            <a:extLst>
              <a:ext uri="{FF2B5EF4-FFF2-40B4-BE49-F238E27FC236}">
                <a16:creationId xmlns:a16="http://schemas.microsoft.com/office/drawing/2014/main" id="{86BED3DE-BDE1-4D3B-9E67-20D3AE504BB8}"/>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4</a:t>
            </a:fld>
            <a:endParaRPr lang="en-US" dirty="0"/>
          </a:p>
        </p:txBody>
      </p:sp>
      <p:sp>
        <p:nvSpPr>
          <p:cNvPr id="6" name="TextBox 5">
            <a:extLst>
              <a:ext uri="{FF2B5EF4-FFF2-40B4-BE49-F238E27FC236}">
                <a16:creationId xmlns:a16="http://schemas.microsoft.com/office/drawing/2014/main" id="{8A680BA3-08DC-4DDA-ADFD-6CBB231BE06F}"/>
              </a:ext>
            </a:extLst>
          </p:cNvPr>
          <p:cNvSpPr txBox="1"/>
          <p:nvPr/>
        </p:nvSpPr>
        <p:spPr>
          <a:xfrm>
            <a:off x="1214120" y="5464631"/>
            <a:ext cx="7176246" cy="1200329"/>
          </a:xfrm>
          <a:prstGeom prst="rect">
            <a:avLst/>
          </a:prstGeom>
          <a:noFill/>
        </p:spPr>
        <p:txBody>
          <a:bodyPr wrap="square" rtlCol="0">
            <a:spAutoFit/>
          </a:bodyPr>
          <a:lstStyle/>
          <a:p>
            <a:r>
              <a:rPr lang="en-US" dirty="0">
                <a:latin typeface="+mn-lt"/>
              </a:rPr>
              <a:t>Acronyms: </a:t>
            </a:r>
          </a:p>
          <a:p>
            <a:r>
              <a:rPr lang="en-US" dirty="0">
                <a:latin typeface="+mn-lt"/>
              </a:rPr>
              <a:t>L: Launch time		MODIS: Moderate Resolution Imaging Spectroradiometer   </a:t>
            </a:r>
          </a:p>
          <a:p>
            <a:r>
              <a:rPr lang="en-US" dirty="0">
                <a:latin typeface="+mn-lt"/>
              </a:rPr>
              <a:t>LPD: Launch planned date		VIIRS: Visible Infrared Imaging Radiometer Suite</a:t>
            </a:r>
          </a:p>
          <a:p>
            <a:r>
              <a:rPr lang="en-US" dirty="0">
                <a:latin typeface="+mn-lt"/>
              </a:rPr>
              <a:t>JPSS:  Join Polar Satellite System		ABI: Advanced Baseline Imager</a:t>
            </a:r>
          </a:p>
          <a:p>
            <a:r>
              <a:rPr lang="en-US" dirty="0">
                <a:latin typeface="+mn-lt"/>
              </a:rPr>
              <a:t>SNPP: Suomi National Polar-orbiting Partnership	GLM: Geostationary Lightning Mapper</a:t>
            </a:r>
          </a:p>
          <a:p>
            <a:r>
              <a:rPr lang="en-US" dirty="0">
                <a:latin typeface="+mn-lt"/>
              </a:rPr>
              <a:t>GOES: Geostationary Operational Environmental Satellite</a:t>
            </a:r>
          </a:p>
        </p:txBody>
      </p:sp>
    </p:spTree>
    <p:extLst>
      <p:ext uri="{BB962C8B-B14F-4D97-AF65-F5344CB8AC3E}">
        <p14:creationId xmlns:p14="http://schemas.microsoft.com/office/powerpoint/2010/main" val="2592826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976AA-E598-4427-91AE-E9CFFBDB34B2}"/>
              </a:ext>
            </a:extLst>
          </p:cNvPr>
          <p:cNvSpPr>
            <a:spLocks noGrp="1"/>
          </p:cNvSpPr>
          <p:nvPr>
            <p:ph type="title"/>
          </p:nvPr>
        </p:nvSpPr>
        <p:spPr>
          <a:xfrm>
            <a:off x="842209" y="101678"/>
            <a:ext cx="7683500" cy="715962"/>
          </a:xfrm>
        </p:spPr>
        <p:txBody>
          <a:bodyPr/>
          <a:lstStyle/>
          <a:p>
            <a:r>
              <a:rPr lang="en-US" sz="3200" dirty="0"/>
              <a:t>VIIRS instrument characteristics (1)</a:t>
            </a:r>
          </a:p>
        </p:txBody>
      </p:sp>
      <p:sp>
        <p:nvSpPr>
          <p:cNvPr id="3" name="Footer Placeholder 2">
            <a:extLst>
              <a:ext uri="{FF2B5EF4-FFF2-40B4-BE49-F238E27FC236}">
                <a16:creationId xmlns:a16="http://schemas.microsoft.com/office/drawing/2014/main" id="{11A5A0FD-7ADC-4508-A581-828A655029AC}"/>
              </a:ext>
            </a:extLst>
          </p:cNvPr>
          <p:cNvSpPr>
            <a:spLocks noGrp="1"/>
          </p:cNvSpPr>
          <p:nvPr>
            <p:ph type="ftr" sz="quarter" idx="11"/>
          </p:nvPr>
        </p:nvSpPr>
        <p:spPr/>
        <p:txBody>
          <a:bodyPr/>
          <a:lstStyle/>
          <a:p>
            <a:pPr>
              <a:defRPr/>
            </a:pPr>
            <a:r>
              <a:rPr lang="da-DK"/>
              <a:t>Lin et al., 5 August 2021</a:t>
            </a:r>
            <a:endParaRPr lang="en-US"/>
          </a:p>
        </p:txBody>
      </p:sp>
      <p:grpSp>
        <p:nvGrpSpPr>
          <p:cNvPr id="4" name="Group 3">
            <a:extLst>
              <a:ext uri="{FF2B5EF4-FFF2-40B4-BE49-F238E27FC236}">
                <a16:creationId xmlns:a16="http://schemas.microsoft.com/office/drawing/2014/main" id="{5EA1F19B-974F-4A24-BB33-E84E5A9842EC}"/>
              </a:ext>
            </a:extLst>
          </p:cNvPr>
          <p:cNvGrpSpPr/>
          <p:nvPr/>
        </p:nvGrpSpPr>
        <p:grpSpPr>
          <a:xfrm>
            <a:off x="6166704" y="1018604"/>
            <a:ext cx="2508250" cy="5079769"/>
            <a:chOff x="806013" y="2415275"/>
            <a:chExt cx="1673352" cy="3973982"/>
          </a:xfrm>
        </p:grpSpPr>
        <p:pic>
          <p:nvPicPr>
            <p:cNvPr id="5" name="Picture 4">
              <a:extLst>
                <a:ext uri="{FF2B5EF4-FFF2-40B4-BE49-F238E27FC236}">
                  <a16:creationId xmlns:a16="http://schemas.microsoft.com/office/drawing/2014/main" id="{82DAE654-13F1-440D-8FAC-D75D2F627423}"/>
                </a:ext>
              </a:extLst>
            </p:cNvPr>
            <p:cNvPicPr>
              <a:picLocks noChangeAspect="1"/>
            </p:cNvPicPr>
            <p:nvPr/>
          </p:nvPicPr>
          <p:blipFill rotWithShape="1">
            <a:blip r:embed="rId2"/>
            <a:srcRect t="-1" r="49954" b="6792"/>
            <a:stretch/>
          </p:blipFill>
          <p:spPr>
            <a:xfrm>
              <a:off x="806013" y="2415275"/>
              <a:ext cx="1673352" cy="3973982"/>
            </a:xfrm>
            <a:prstGeom prst="rect">
              <a:avLst/>
            </a:prstGeom>
            <a:solidFill>
              <a:schemeClr val="bg1"/>
            </a:solidFill>
            <a:ln w="34925">
              <a:solidFill>
                <a:schemeClr val="accent1"/>
              </a:solidFill>
            </a:ln>
          </p:spPr>
        </p:pic>
        <p:sp>
          <p:nvSpPr>
            <p:cNvPr id="6" name="TextBox 5">
              <a:extLst>
                <a:ext uri="{FF2B5EF4-FFF2-40B4-BE49-F238E27FC236}">
                  <a16:creationId xmlns:a16="http://schemas.microsoft.com/office/drawing/2014/main" id="{61724EB8-5EF0-4D56-9B8F-694EA77A69C9}"/>
                </a:ext>
              </a:extLst>
            </p:cNvPr>
            <p:cNvSpPr txBox="1"/>
            <p:nvPr/>
          </p:nvSpPr>
          <p:spPr>
            <a:xfrm>
              <a:off x="2070625" y="2938638"/>
              <a:ext cx="378512" cy="184666"/>
            </a:xfrm>
            <a:prstGeom prst="rect">
              <a:avLst/>
            </a:prstGeom>
            <a:noFill/>
          </p:spPr>
          <p:txBody>
            <a:bodyPr wrap="square" rtlCol="0">
              <a:spAutoFit/>
            </a:bodyPr>
            <a:lstStyle/>
            <a:p>
              <a:r>
                <a:rPr lang="en-US" sz="600" dirty="0"/>
                <a:t>750</a:t>
              </a:r>
            </a:p>
          </p:txBody>
        </p:sp>
        <p:sp>
          <p:nvSpPr>
            <p:cNvPr id="7" name="TextBox 6">
              <a:extLst>
                <a:ext uri="{FF2B5EF4-FFF2-40B4-BE49-F238E27FC236}">
                  <a16:creationId xmlns:a16="http://schemas.microsoft.com/office/drawing/2014/main" id="{2E54B2DC-C786-41F8-9FFC-1939A7494CA0}"/>
                </a:ext>
              </a:extLst>
            </p:cNvPr>
            <p:cNvSpPr txBox="1"/>
            <p:nvPr/>
          </p:nvSpPr>
          <p:spPr>
            <a:xfrm>
              <a:off x="2156382" y="2830286"/>
              <a:ext cx="173189" cy="92333"/>
            </a:xfrm>
            <a:prstGeom prst="rect">
              <a:avLst/>
            </a:prstGeom>
            <a:solidFill>
              <a:schemeClr val="bg1"/>
            </a:solidFill>
          </p:spPr>
          <p:txBody>
            <a:bodyPr wrap="none" lIns="36576" tIns="0" rIns="0" bIns="0" rtlCol="0">
              <a:spAutoFit/>
            </a:bodyPr>
            <a:lstStyle/>
            <a:p>
              <a:r>
                <a:rPr lang="en-US" sz="600" b="1" dirty="0">
                  <a:latin typeface="Arial Narrow" panose="020B0606020202030204" pitchFamily="34" charset="0"/>
                </a:rPr>
                <a:t>GSD</a:t>
              </a:r>
            </a:p>
          </p:txBody>
        </p:sp>
      </p:grpSp>
      <p:pic>
        <p:nvPicPr>
          <p:cNvPr id="9" name="Picture 8">
            <a:extLst>
              <a:ext uri="{FF2B5EF4-FFF2-40B4-BE49-F238E27FC236}">
                <a16:creationId xmlns:a16="http://schemas.microsoft.com/office/drawing/2014/main" id="{06C37E78-6178-41A9-8A04-33190A100BF3}"/>
              </a:ext>
            </a:extLst>
          </p:cNvPr>
          <p:cNvPicPr>
            <a:picLocks noChangeAspect="1"/>
          </p:cNvPicPr>
          <p:nvPr/>
        </p:nvPicPr>
        <p:blipFill>
          <a:blip r:embed="rId3"/>
          <a:stretch>
            <a:fillRect/>
          </a:stretch>
        </p:blipFill>
        <p:spPr>
          <a:xfrm>
            <a:off x="149626" y="1018604"/>
            <a:ext cx="6017038" cy="5079769"/>
          </a:xfrm>
          <a:prstGeom prst="rect">
            <a:avLst/>
          </a:prstGeom>
        </p:spPr>
      </p:pic>
      <p:sp>
        <p:nvSpPr>
          <p:cNvPr id="88" name="Slide Number Placeholder 3">
            <a:extLst>
              <a:ext uri="{FF2B5EF4-FFF2-40B4-BE49-F238E27FC236}">
                <a16:creationId xmlns:a16="http://schemas.microsoft.com/office/drawing/2014/main" id="{4E45B0AE-0F5A-430D-B609-DC5EFE696444}"/>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5</a:t>
            </a:fld>
            <a:endParaRPr lang="en-US" dirty="0"/>
          </a:p>
        </p:txBody>
      </p:sp>
    </p:spTree>
    <p:extLst>
      <p:ext uri="{BB962C8B-B14F-4D97-AF65-F5344CB8AC3E}">
        <p14:creationId xmlns:p14="http://schemas.microsoft.com/office/powerpoint/2010/main" val="1231702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6B7AD37-B6C1-47CF-888B-8FB946667107}"/>
              </a:ext>
            </a:extLst>
          </p:cNvPr>
          <p:cNvPicPr>
            <a:picLocks noChangeAspect="1"/>
          </p:cNvPicPr>
          <p:nvPr/>
        </p:nvPicPr>
        <p:blipFill>
          <a:blip r:embed="rId2"/>
          <a:stretch>
            <a:fillRect/>
          </a:stretch>
        </p:blipFill>
        <p:spPr>
          <a:xfrm>
            <a:off x="1570892" y="3658661"/>
            <a:ext cx="5662246" cy="2298484"/>
          </a:xfrm>
          <a:prstGeom prst="rect">
            <a:avLst/>
          </a:prstGeom>
        </p:spPr>
      </p:pic>
      <p:sp>
        <p:nvSpPr>
          <p:cNvPr id="2" name="Title 1">
            <a:extLst>
              <a:ext uri="{FF2B5EF4-FFF2-40B4-BE49-F238E27FC236}">
                <a16:creationId xmlns:a16="http://schemas.microsoft.com/office/drawing/2014/main" id="{BA5976AA-E598-4427-91AE-E9CFFBDB34B2}"/>
              </a:ext>
            </a:extLst>
          </p:cNvPr>
          <p:cNvSpPr>
            <a:spLocks noGrp="1"/>
          </p:cNvSpPr>
          <p:nvPr>
            <p:ph type="title"/>
          </p:nvPr>
        </p:nvSpPr>
        <p:spPr>
          <a:xfrm>
            <a:off x="842209" y="101678"/>
            <a:ext cx="7683500" cy="715962"/>
          </a:xfrm>
        </p:spPr>
        <p:txBody>
          <a:bodyPr/>
          <a:lstStyle/>
          <a:p>
            <a:r>
              <a:rPr lang="en-US" sz="3200" dirty="0"/>
              <a:t>VIIRS instrument characteristics (2)</a:t>
            </a:r>
          </a:p>
        </p:txBody>
      </p:sp>
      <p:sp>
        <p:nvSpPr>
          <p:cNvPr id="3" name="Footer Placeholder 2">
            <a:extLst>
              <a:ext uri="{FF2B5EF4-FFF2-40B4-BE49-F238E27FC236}">
                <a16:creationId xmlns:a16="http://schemas.microsoft.com/office/drawing/2014/main" id="{11A5A0FD-7ADC-4508-A581-828A655029AC}"/>
              </a:ext>
            </a:extLst>
          </p:cNvPr>
          <p:cNvSpPr>
            <a:spLocks noGrp="1"/>
          </p:cNvSpPr>
          <p:nvPr>
            <p:ph type="ftr" sz="quarter" idx="11"/>
          </p:nvPr>
        </p:nvSpPr>
        <p:spPr/>
        <p:txBody>
          <a:bodyPr/>
          <a:lstStyle/>
          <a:p>
            <a:pPr>
              <a:defRPr/>
            </a:pPr>
            <a:r>
              <a:rPr lang="da-DK"/>
              <a:t>Lin et al., 5 August 2021</a:t>
            </a:r>
            <a:endParaRPr lang="en-US"/>
          </a:p>
        </p:txBody>
      </p:sp>
      <p:pic>
        <p:nvPicPr>
          <p:cNvPr id="8" name="Content Placeholder 6">
            <a:extLst>
              <a:ext uri="{FF2B5EF4-FFF2-40B4-BE49-F238E27FC236}">
                <a16:creationId xmlns:a16="http://schemas.microsoft.com/office/drawing/2014/main" id="{EAA3C304-F227-4CD3-957A-654A6A271ED2}"/>
              </a:ext>
            </a:extLst>
          </p:cNvPr>
          <p:cNvPicPr>
            <a:picLocks noChangeAspect="1"/>
          </p:cNvPicPr>
          <p:nvPr/>
        </p:nvPicPr>
        <p:blipFill>
          <a:blip r:embed="rId3"/>
          <a:stretch>
            <a:fillRect/>
          </a:stretch>
        </p:blipFill>
        <p:spPr>
          <a:xfrm>
            <a:off x="1751163" y="615795"/>
            <a:ext cx="5043752" cy="3111788"/>
          </a:xfrm>
          <a:prstGeom prst="rect">
            <a:avLst/>
          </a:prstGeom>
        </p:spPr>
      </p:pic>
      <p:sp>
        <p:nvSpPr>
          <p:cNvPr id="88" name="Slide Number Placeholder 3">
            <a:extLst>
              <a:ext uri="{FF2B5EF4-FFF2-40B4-BE49-F238E27FC236}">
                <a16:creationId xmlns:a16="http://schemas.microsoft.com/office/drawing/2014/main" id="{4E45B0AE-0F5A-430D-B609-DC5EFE696444}"/>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6</a:t>
            </a:fld>
            <a:endParaRPr lang="en-US" dirty="0"/>
          </a:p>
        </p:txBody>
      </p:sp>
      <p:sp>
        <p:nvSpPr>
          <p:cNvPr id="12" name="Content Placeholder 2">
            <a:extLst>
              <a:ext uri="{FF2B5EF4-FFF2-40B4-BE49-F238E27FC236}">
                <a16:creationId xmlns:a16="http://schemas.microsoft.com/office/drawing/2014/main" id="{8CB2A086-9241-472C-842A-283AA3854AE0}"/>
              </a:ext>
            </a:extLst>
          </p:cNvPr>
          <p:cNvSpPr txBox="1">
            <a:spLocks/>
          </p:cNvSpPr>
          <p:nvPr/>
        </p:nvSpPr>
        <p:spPr>
          <a:xfrm>
            <a:off x="383059" y="5880459"/>
            <a:ext cx="8240987" cy="674811"/>
          </a:xfrm>
          <a:prstGeom prst="rect">
            <a:avLst/>
          </a:prstGeom>
          <a:ln w="12700" cmpd="thickThi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spcBef>
                <a:spcPts val="2400"/>
              </a:spcBef>
            </a:pPr>
            <a:r>
              <a:rPr lang="en-US" sz="1400" kern="0" dirty="0">
                <a:latin typeface="Times New Roman" pitchFamily="18" charset="0"/>
                <a:cs typeface="Times New Roman" pitchFamily="18" charset="0"/>
              </a:rPr>
              <a:t>MODIS has 32 bands, 3 resolutions: 250 m, 500 m, 1 km @nadir</a:t>
            </a:r>
          </a:p>
          <a:p>
            <a:pPr>
              <a:spcBef>
                <a:spcPts val="0"/>
              </a:spcBef>
            </a:pPr>
            <a:r>
              <a:rPr lang="en-US" sz="1400" kern="0" dirty="0">
                <a:latin typeface="Times New Roman" pitchFamily="18" charset="0"/>
                <a:cs typeface="Times New Roman" pitchFamily="18" charset="0"/>
              </a:rPr>
              <a:t>VIIRS has 22 bands, 3 resolutions: Imagery 375 m, Moderate 750 m @ nadir, DNB 750 m throughout the scan.  Single gain M-&amp;I-bands have 3 on-orbit aggregation schemes in the scan direction.  </a:t>
            </a:r>
          </a:p>
        </p:txBody>
      </p:sp>
      <p:sp>
        <p:nvSpPr>
          <p:cNvPr id="4" name="TextBox 3">
            <a:extLst>
              <a:ext uri="{FF2B5EF4-FFF2-40B4-BE49-F238E27FC236}">
                <a16:creationId xmlns:a16="http://schemas.microsoft.com/office/drawing/2014/main" id="{7CB7C6F1-5032-4C44-936C-3991C49D40B1}"/>
              </a:ext>
            </a:extLst>
          </p:cNvPr>
          <p:cNvSpPr txBox="1"/>
          <p:nvPr/>
        </p:nvSpPr>
        <p:spPr>
          <a:xfrm>
            <a:off x="2543580" y="5005335"/>
            <a:ext cx="704039" cy="276999"/>
          </a:xfrm>
          <a:prstGeom prst="rect">
            <a:avLst/>
          </a:prstGeom>
          <a:noFill/>
        </p:spPr>
        <p:txBody>
          <a:bodyPr wrap="none" rtlCol="0">
            <a:spAutoFit/>
          </a:bodyPr>
          <a:lstStyle/>
          <a:p>
            <a:r>
              <a:rPr lang="en-US" dirty="0">
                <a:latin typeface="+mn-lt"/>
              </a:rPr>
              <a:t>Agg3x1</a:t>
            </a:r>
          </a:p>
        </p:txBody>
      </p:sp>
      <p:sp>
        <p:nvSpPr>
          <p:cNvPr id="9" name="TextBox 8">
            <a:extLst>
              <a:ext uri="{FF2B5EF4-FFF2-40B4-BE49-F238E27FC236}">
                <a16:creationId xmlns:a16="http://schemas.microsoft.com/office/drawing/2014/main" id="{77DF8D9C-4460-437B-AD9F-FE12EB6D8099}"/>
              </a:ext>
            </a:extLst>
          </p:cNvPr>
          <p:cNvSpPr txBox="1"/>
          <p:nvPr/>
        </p:nvSpPr>
        <p:spPr>
          <a:xfrm>
            <a:off x="4049995" y="5345302"/>
            <a:ext cx="704039" cy="276999"/>
          </a:xfrm>
          <a:prstGeom prst="rect">
            <a:avLst/>
          </a:prstGeom>
          <a:noFill/>
        </p:spPr>
        <p:txBody>
          <a:bodyPr wrap="none" rtlCol="0">
            <a:spAutoFit/>
          </a:bodyPr>
          <a:lstStyle/>
          <a:p>
            <a:r>
              <a:rPr lang="en-US" dirty="0">
                <a:latin typeface="+mn-lt"/>
              </a:rPr>
              <a:t>Agg2x1</a:t>
            </a:r>
          </a:p>
        </p:txBody>
      </p:sp>
      <p:sp>
        <p:nvSpPr>
          <p:cNvPr id="10" name="TextBox 9">
            <a:extLst>
              <a:ext uri="{FF2B5EF4-FFF2-40B4-BE49-F238E27FC236}">
                <a16:creationId xmlns:a16="http://schemas.microsoft.com/office/drawing/2014/main" id="{6542EF4E-A35B-4628-97F1-534FE750E648}"/>
              </a:ext>
            </a:extLst>
          </p:cNvPr>
          <p:cNvSpPr txBox="1"/>
          <p:nvPr/>
        </p:nvSpPr>
        <p:spPr>
          <a:xfrm>
            <a:off x="6388948" y="5061354"/>
            <a:ext cx="704039" cy="276999"/>
          </a:xfrm>
          <a:prstGeom prst="rect">
            <a:avLst/>
          </a:prstGeom>
          <a:noFill/>
        </p:spPr>
        <p:txBody>
          <a:bodyPr wrap="none" rtlCol="0">
            <a:spAutoFit/>
          </a:bodyPr>
          <a:lstStyle/>
          <a:p>
            <a:r>
              <a:rPr lang="en-US" dirty="0">
                <a:latin typeface="+mn-lt"/>
              </a:rPr>
              <a:t>Agg1x1</a:t>
            </a:r>
          </a:p>
        </p:txBody>
      </p:sp>
    </p:spTree>
    <p:extLst>
      <p:ext uri="{BB962C8B-B14F-4D97-AF65-F5344CB8AC3E}">
        <p14:creationId xmlns:p14="http://schemas.microsoft.com/office/powerpoint/2010/main" val="2285989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C58A5-1DAF-4163-8788-F915740DCAC9}"/>
              </a:ext>
            </a:extLst>
          </p:cNvPr>
          <p:cNvSpPr>
            <a:spLocks noGrp="1"/>
          </p:cNvSpPr>
          <p:nvPr>
            <p:ph type="title"/>
          </p:nvPr>
        </p:nvSpPr>
        <p:spPr/>
        <p:txBody>
          <a:bodyPr/>
          <a:lstStyle/>
          <a:p>
            <a:r>
              <a:rPr lang="en-US" dirty="0"/>
              <a:t>Outline</a:t>
            </a:r>
          </a:p>
        </p:txBody>
      </p:sp>
      <p:sp>
        <p:nvSpPr>
          <p:cNvPr id="3" name="Footer Placeholder 2">
            <a:extLst>
              <a:ext uri="{FF2B5EF4-FFF2-40B4-BE49-F238E27FC236}">
                <a16:creationId xmlns:a16="http://schemas.microsoft.com/office/drawing/2014/main" id="{78A42100-2452-427A-A228-43610F9BEF04}"/>
              </a:ext>
            </a:extLst>
          </p:cNvPr>
          <p:cNvSpPr>
            <a:spLocks noGrp="1"/>
          </p:cNvSpPr>
          <p:nvPr>
            <p:ph type="ftr" sz="quarter" idx="11"/>
          </p:nvPr>
        </p:nvSpPr>
        <p:spPr/>
        <p:txBody>
          <a:bodyPr/>
          <a:lstStyle/>
          <a:p>
            <a:pPr>
              <a:defRPr/>
            </a:pPr>
            <a:r>
              <a:rPr lang="da-DK"/>
              <a:t>Lin et al., 5 August 2021</a:t>
            </a:r>
            <a:endParaRPr lang="en-US"/>
          </a:p>
        </p:txBody>
      </p:sp>
      <p:sp>
        <p:nvSpPr>
          <p:cNvPr id="4" name="Content Placeholder 2">
            <a:extLst>
              <a:ext uri="{FF2B5EF4-FFF2-40B4-BE49-F238E27FC236}">
                <a16:creationId xmlns:a16="http://schemas.microsoft.com/office/drawing/2014/main" id="{7D8F9B96-3010-41E4-9E7F-D8440B6DFB79}"/>
              </a:ext>
            </a:extLst>
          </p:cNvPr>
          <p:cNvSpPr txBox="1">
            <a:spLocks/>
          </p:cNvSpPr>
          <p:nvPr/>
        </p:nvSpPr>
        <p:spPr>
          <a:xfrm>
            <a:off x="383059" y="1320800"/>
            <a:ext cx="8240987" cy="5292272"/>
          </a:xfrm>
          <a:prstGeom prst="rect">
            <a:avLst/>
          </a:prstGeom>
          <a:ln w="12700" cmpd="thickThi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spcBef>
                <a:spcPts val="2400"/>
              </a:spcBef>
            </a:pPr>
            <a:r>
              <a:rPr lang="en-US" kern="0" dirty="0">
                <a:solidFill>
                  <a:schemeClr val="bg2">
                    <a:lumMod val="60000"/>
                    <a:lumOff val="40000"/>
                  </a:schemeClr>
                </a:solidFill>
                <a:latin typeface="Times New Roman" pitchFamily="18" charset="0"/>
                <a:cs typeface="Times New Roman" pitchFamily="18" charset="0"/>
              </a:rPr>
              <a:t>Introduction</a:t>
            </a:r>
          </a:p>
          <a:p>
            <a:pPr>
              <a:spcBef>
                <a:spcPts val="1200"/>
              </a:spcBef>
            </a:pPr>
            <a:r>
              <a:rPr lang="en-US" kern="0" dirty="0">
                <a:latin typeface="Times New Roman" pitchFamily="18" charset="0"/>
                <a:cs typeface="Times New Roman" pitchFamily="18" charset="0"/>
              </a:rPr>
              <a:t>Sensor spatial response</a:t>
            </a:r>
          </a:p>
          <a:p>
            <a:pPr>
              <a:spcBef>
                <a:spcPts val="1200"/>
              </a:spcBef>
            </a:pPr>
            <a:r>
              <a:rPr lang="en-US" kern="0" dirty="0">
                <a:solidFill>
                  <a:schemeClr val="bg2">
                    <a:lumMod val="60000"/>
                    <a:lumOff val="40000"/>
                  </a:schemeClr>
                </a:solidFill>
                <a:latin typeface="Times New Roman" pitchFamily="18" charset="0"/>
                <a:cs typeface="Times New Roman" pitchFamily="18" charset="0"/>
              </a:rPr>
              <a:t>Band-to-band co-registration (BBR)</a:t>
            </a:r>
          </a:p>
          <a:p>
            <a:pPr>
              <a:spcBef>
                <a:spcPts val="1200"/>
              </a:spcBef>
            </a:pPr>
            <a:r>
              <a:rPr lang="en-US" kern="0" dirty="0">
                <a:solidFill>
                  <a:schemeClr val="bg2">
                    <a:lumMod val="60000"/>
                    <a:lumOff val="40000"/>
                  </a:schemeClr>
                </a:solidFill>
                <a:latin typeface="Times New Roman" pitchFamily="18" charset="0"/>
                <a:cs typeface="Times New Roman" pitchFamily="18" charset="0"/>
              </a:rPr>
              <a:t>Pointing &amp; Geolocation</a:t>
            </a:r>
          </a:p>
          <a:p>
            <a:pPr>
              <a:spcBef>
                <a:spcPts val="1200"/>
              </a:spcBef>
            </a:pPr>
            <a:r>
              <a:rPr lang="en-US" kern="0" dirty="0">
                <a:solidFill>
                  <a:schemeClr val="bg2">
                    <a:lumMod val="60000"/>
                    <a:lumOff val="40000"/>
                  </a:schemeClr>
                </a:solidFill>
                <a:latin typeface="Times New Roman" pitchFamily="18" charset="0"/>
                <a:cs typeface="Times New Roman" pitchFamily="18" charset="0"/>
              </a:rPr>
              <a:t>Concluding remarks</a:t>
            </a:r>
          </a:p>
        </p:txBody>
      </p:sp>
      <p:sp>
        <p:nvSpPr>
          <p:cNvPr id="5" name="Slide Number Placeholder 3">
            <a:extLst>
              <a:ext uri="{FF2B5EF4-FFF2-40B4-BE49-F238E27FC236}">
                <a16:creationId xmlns:a16="http://schemas.microsoft.com/office/drawing/2014/main" id="{F9286D64-8651-477F-AD71-2DF2229617E3}"/>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7</a:t>
            </a:fld>
            <a:endParaRPr lang="en-US" dirty="0"/>
          </a:p>
        </p:txBody>
      </p:sp>
    </p:spTree>
    <p:extLst>
      <p:ext uri="{BB962C8B-B14F-4D97-AF65-F5344CB8AC3E}">
        <p14:creationId xmlns:p14="http://schemas.microsoft.com/office/powerpoint/2010/main" val="1397259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B97FC-66CD-4591-87BA-1DE7AB5845CA}"/>
              </a:ext>
            </a:extLst>
          </p:cNvPr>
          <p:cNvSpPr>
            <a:spLocks noGrp="1"/>
          </p:cNvSpPr>
          <p:nvPr>
            <p:ph type="title"/>
          </p:nvPr>
        </p:nvSpPr>
        <p:spPr/>
        <p:txBody>
          <a:bodyPr/>
          <a:lstStyle/>
          <a:p>
            <a:r>
              <a:rPr lang="en-US" sz="3200" dirty="0"/>
              <a:t>Spatial response, concept</a:t>
            </a:r>
          </a:p>
        </p:txBody>
      </p:sp>
      <p:sp>
        <p:nvSpPr>
          <p:cNvPr id="3" name="Footer Placeholder 2">
            <a:extLst>
              <a:ext uri="{FF2B5EF4-FFF2-40B4-BE49-F238E27FC236}">
                <a16:creationId xmlns:a16="http://schemas.microsoft.com/office/drawing/2014/main" id="{110C70E4-85AD-460D-A0C3-3EED0D567872}"/>
              </a:ext>
            </a:extLst>
          </p:cNvPr>
          <p:cNvSpPr>
            <a:spLocks noGrp="1"/>
          </p:cNvSpPr>
          <p:nvPr>
            <p:ph type="ftr" sz="quarter" idx="11"/>
          </p:nvPr>
        </p:nvSpPr>
        <p:spPr/>
        <p:txBody>
          <a:bodyPr/>
          <a:lstStyle/>
          <a:p>
            <a:pPr>
              <a:defRPr/>
            </a:pPr>
            <a:r>
              <a:rPr lang="da-DK"/>
              <a:t>Lin et al., 5 August 2021</a:t>
            </a:r>
            <a:endParaRPr lang="en-US"/>
          </a:p>
        </p:txBody>
      </p:sp>
      <p:sp>
        <p:nvSpPr>
          <p:cNvPr id="5" name="Content Placeholder 2">
            <a:extLst>
              <a:ext uri="{FF2B5EF4-FFF2-40B4-BE49-F238E27FC236}">
                <a16:creationId xmlns:a16="http://schemas.microsoft.com/office/drawing/2014/main" id="{01CCCEF1-B10A-472C-A612-A1BAB801A089}"/>
              </a:ext>
            </a:extLst>
          </p:cNvPr>
          <p:cNvSpPr txBox="1">
            <a:spLocks/>
          </p:cNvSpPr>
          <p:nvPr/>
        </p:nvSpPr>
        <p:spPr>
          <a:xfrm>
            <a:off x="383059" y="1320800"/>
            <a:ext cx="8240987" cy="5292272"/>
          </a:xfrm>
          <a:prstGeom prst="rect">
            <a:avLst/>
          </a:prstGeom>
          <a:ln w="12700" cmpd="thickThi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spcBef>
                <a:spcPts val="2400"/>
              </a:spcBef>
            </a:pPr>
            <a:r>
              <a:rPr lang="en-US" sz="2400" kern="0" dirty="0">
                <a:latin typeface="Times New Roman" pitchFamily="18" charset="0"/>
                <a:cs typeface="Times New Roman" pitchFamily="18" charset="0"/>
              </a:rPr>
              <a:t>System point spread function (PSF):: response to impulse functions at all possible (along-track, cross-track) locations</a:t>
            </a:r>
          </a:p>
          <a:p>
            <a:pPr lvl="1">
              <a:spcBef>
                <a:spcPts val="600"/>
              </a:spcBef>
            </a:pPr>
            <a:r>
              <a:rPr lang="en-US" sz="2000" kern="0" dirty="0">
                <a:latin typeface="Times New Roman" pitchFamily="18" charset="0"/>
                <a:cs typeface="Times New Roman" pitchFamily="18" charset="0"/>
              </a:rPr>
              <a:t>Often can be decomposed into two orthogonal line spread functions (LSFs)</a:t>
            </a:r>
          </a:p>
          <a:p>
            <a:pPr lvl="1">
              <a:spcBef>
                <a:spcPts val="600"/>
              </a:spcBef>
            </a:pPr>
            <a:r>
              <a:rPr lang="en-US" sz="2000" kern="0" dirty="0">
                <a:latin typeface="Times New Roman" pitchFamily="18" charset="0"/>
                <a:cs typeface="Times New Roman" pitchFamily="18" charset="0"/>
              </a:rPr>
              <a:t>Serves as a weighting function for a detector to collect energy from targets</a:t>
            </a:r>
          </a:p>
          <a:p>
            <a:pPr>
              <a:spcBef>
                <a:spcPts val="1200"/>
              </a:spcBef>
            </a:pPr>
            <a:r>
              <a:rPr lang="en-US" sz="2400" kern="0" dirty="0">
                <a:latin typeface="Times New Roman" pitchFamily="18" charset="0"/>
                <a:cs typeface="Times New Roman" pitchFamily="18" charset="0"/>
              </a:rPr>
              <a:t>LSF in “slow” motion direction:: ~ instantaneous LSF</a:t>
            </a:r>
            <a:endParaRPr lang="en-US" sz="2400" kern="0" dirty="0">
              <a:solidFill>
                <a:srgbClr val="FF0000"/>
              </a:solidFill>
              <a:latin typeface="Times New Roman" pitchFamily="18" charset="0"/>
              <a:cs typeface="Times New Roman" pitchFamily="18" charset="0"/>
            </a:endParaRPr>
          </a:p>
          <a:p>
            <a:pPr lvl="1">
              <a:spcBef>
                <a:spcPts val="600"/>
              </a:spcBef>
            </a:pPr>
            <a:r>
              <a:rPr lang="en-US" sz="2000" kern="0" dirty="0">
                <a:latin typeface="Times New Roman" pitchFamily="18" charset="0"/>
                <a:cs typeface="Times New Roman" pitchFamily="18" charset="0"/>
              </a:rPr>
              <a:t>Determined by detector size, convolved/smeared by optical PSF</a:t>
            </a:r>
          </a:p>
          <a:p>
            <a:pPr>
              <a:spcBef>
                <a:spcPts val="1200"/>
              </a:spcBef>
            </a:pPr>
            <a:r>
              <a:rPr lang="en-US" sz="2400" kern="0" dirty="0">
                <a:latin typeface="Times New Roman" pitchFamily="18" charset="0"/>
                <a:cs typeface="Times New Roman" pitchFamily="18" charset="0"/>
              </a:rPr>
              <a:t>LSF in “fast” motion direction:: ~ dynamic LSF</a:t>
            </a:r>
            <a:endParaRPr lang="en-US" sz="2400" kern="0" dirty="0">
              <a:solidFill>
                <a:srgbClr val="FF0000"/>
              </a:solidFill>
              <a:latin typeface="Times New Roman" pitchFamily="18" charset="0"/>
              <a:cs typeface="Times New Roman" pitchFamily="18" charset="0"/>
            </a:endParaRPr>
          </a:p>
          <a:p>
            <a:pPr lvl="1">
              <a:spcBef>
                <a:spcPts val="600"/>
              </a:spcBef>
            </a:pPr>
            <a:r>
              <a:rPr lang="en-US" sz="2000" kern="0" dirty="0">
                <a:latin typeface="Times New Roman" pitchFamily="18" charset="0"/>
                <a:cs typeface="Times New Roman" pitchFamily="18" charset="0"/>
              </a:rPr>
              <a:t>Determined primarily by detector size and convolved with motion (motion smear)</a:t>
            </a:r>
          </a:p>
          <a:p>
            <a:pPr lvl="1">
              <a:spcBef>
                <a:spcPts val="2400"/>
              </a:spcBef>
            </a:pPr>
            <a:endParaRPr lang="en-US" sz="1200" kern="0" dirty="0">
              <a:latin typeface="Times New Roman" pitchFamily="18" charset="0"/>
              <a:cs typeface="Times New Roman" pitchFamily="18" charset="0"/>
            </a:endParaRPr>
          </a:p>
        </p:txBody>
      </p:sp>
      <p:sp>
        <p:nvSpPr>
          <p:cNvPr id="6" name="Slide Number Placeholder 3">
            <a:extLst>
              <a:ext uri="{FF2B5EF4-FFF2-40B4-BE49-F238E27FC236}">
                <a16:creationId xmlns:a16="http://schemas.microsoft.com/office/drawing/2014/main" id="{28289414-5D11-4395-BBFB-ECFB463A61CE}"/>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8</a:t>
            </a:fld>
            <a:endParaRPr lang="en-US" dirty="0"/>
          </a:p>
        </p:txBody>
      </p:sp>
    </p:spTree>
    <p:extLst>
      <p:ext uri="{BB962C8B-B14F-4D97-AF65-F5344CB8AC3E}">
        <p14:creationId xmlns:p14="http://schemas.microsoft.com/office/powerpoint/2010/main" val="1480522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F5016EAD-056B-4EC2-A231-E4CA1BD372D8}"/>
              </a:ext>
            </a:extLst>
          </p:cNvPr>
          <p:cNvPicPr>
            <a:picLocks noChangeAspect="1"/>
          </p:cNvPicPr>
          <p:nvPr/>
        </p:nvPicPr>
        <p:blipFill rotWithShape="1">
          <a:blip r:embed="rId4"/>
          <a:srcRect t="11575" b="-309"/>
          <a:stretch/>
        </p:blipFill>
        <p:spPr>
          <a:xfrm>
            <a:off x="5564018" y="1155777"/>
            <a:ext cx="2844328" cy="2297035"/>
          </a:xfrm>
          <a:prstGeom prst="rect">
            <a:avLst/>
          </a:prstGeom>
        </p:spPr>
      </p:pic>
      <p:sp>
        <p:nvSpPr>
          <p:cNvPr id="2" name="Title 1">
            <a:extLst>
              <a:ext uri="{FF2B5EF4-FFF2-40B4-BE49-F238E27FC236}">
                <a16:creationId xmlns:a16="http://schemas.microsoft.com/office/drawing/2014/main" id="{693B97FC-66CD-4591-87BA-1DE7AB5845CA}"/>
              </a:ext>
            </a:extLst>
          </p:cNvPr>
          <p:cNvSpPr>
            <a:spLocks noGrp="1"/>
          </p:cNvSpPr>
          <p:nvPr>
            <p:ph type="title"/>
          </p:nvPr>
        </p:nvSpPr>
        <p:spPr/>
        <p:txBody>
          <a:bodyPr/>
          <a:lstStyle/>
          <a:p>
            <a:r>
              <a:rPr lang="en-US" sz="3200" dirty="0"/>
              <a:t>Spatial response, expressions</a:t>
            </a:r>
          </a:p>
        </p:txBody>
      </p:sp>
      <p:sp>
        <p:nvSpPr>
          <p:cNvPr id="3" name="Footer Placeholder 2">
            <a:extLst>
              <a:ext uri="{FF2B5EF4-FFF2-40B4-BE49-F238E27FC236}">
                <a16:creationId xmlns:a16="http://schemas.microsoft.com/office/drawing/2014/main" id="{110C70E4-85AD-460D-A0C3-3EED0D567872}"/>
              </a:ext>
            </a:extLst>
          </p:cNvPr>
          <p:cNvSpPr>
            <a:spLocks noGrp="1"/>
          </p:cNvSpPr>
          <p:nvPr>
            <p:ph type="ftr" sz="quarter" idx="11"/>
          </p:nvPr>
        </p:nvSpPr>
        <p:spPr/>
        <p:txBody>
          <a:bodyPr/>
          <a:lstStyle/>
          <a:p>
            <a:pPr>
              <a:defRPr/>
            </a:pPr>
            <a:r>
              <a:rPr lang="da-DK"/>
              <a:t>Lin et al., 5 August 2021</a:t>
            </a:r>
            <a:endParaRPr lang="en-US"/>
          </a:p>
        </p:txBody>
      </p:sp>
      <p:sp>
        <p:nvSpPr>
          <p:cNvPr id="6" name="Content Placeholder 2">
            <a:extLst>
              <a:ext uri="{FF2B5EF4-FFF2-40B4-BE49-F238E27FC236}">
                <a16:creationId xmlns:a16="http://schemas.microsoft.com/office/drawing/2014/main" id="{74F492E8-271B-47AB-A143-D078077FA82C}"/>
              </a:ext>
            </a:extLst>
          </p:cNvPr>
          <p:cNvSpPr txBox="1">
            <a:spLocks/>
          </p:cNvSpPr>
          <p:nvPr/>
        </p:nvSpPr>
        <p:spPr>
          <a:xfrm>
            <a:off x="344580" y="1155777"/>
            <a:ext cx="8240987" cy="5427585"/>
          </a:xfrm>
          <a:prstGeom prst="rect">
            <a:avLst/>
          </a:prstGeom>
          <a:ln w="12700" cmpd="thickThi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spcBef>
                <a:spcPts val="1200"/>
              </a:spcBef>
            </a:pPr>
            <a:r>
              <a:rPr lang="en-US" sz="2000" kern="0" dirty="0">
                <a:latin typeface="Times New Roman" pitchFamily="18" charset="0"/>
                <a:cs typeface="Times New Roman" pitchFamily="18" charset="0"/>
              </a:rPr>
              <a:t>Instantaneous LSF</a:t>
            </a:r>
            <a:endParaRPr lang="en-US" sz="2000" kern="0" dirty="0">
              <a:solidFill>
                <a:srgbClr val="FF0000"/>
              </a:solidFill>
              <a:latin typeface="Times New Roman" pitchFamily="18" charset="0"/>
              <a:cs typeface="Times New Roman" pitchFamily="18" charset="0"/>
            </a:endParaRPr>
          </a:p>
          <a:p>
            <a:pPr>
              <a:spcBef>
                <a:spcPts val="1200"/>
              </a:spcBef>
            </a:pPr>
            <a:endParaRPr lang="en-US" sz="2000" kern="0" dirty="0">
              <a:latin typeface="Times New Roman" pitchFamily="18" charset="0"/>
              <a:cs typeface="Times New Roman" pitchFamily="18" charset="0"/>
            </a:endParaRPr>
          </a:p>
          <a:p>
            <a:pPr>
              <a:spcBef>
                <a:spcPts val="1200"/>
              </a:spcBef>
            </a:pPr>
            <a:endParaRPr lang="en-US" sz="2000" kern="0" dirty="0">
              <a:latin typeface="Times New Roman" pitchFamily="18" charset="0"/>
              <a:cs typeface="Times New Roman" pitchFamily="18" charset="0"/>
            </a:endParaRPr>
          </a:p>
          <a:p>
            <a:pPr>
              <a:spcBef>
                <a:spcPts val="1200"/>
              </a:spcBef>
            </a:pPr>
            <a:endParaRPr lang="en-US" sz="2000" kern="0" dirty="0">
              <a:latin typeface="Times New Roman" pitchFamily="18" charset="0"/>
              <a:cs typeface="Times New Roman" pitchFamily="18" charset="0"/>
            </a:endParaRPr>
          </a:p>
          <a:p>
            <a:pPr>
              <a:spcBef>
                <a:spcPts val="1200"/>
              </a:spcBef>
            </a:pPr>
            <a:endParaRPr lang="en-US" sz="2000" kern="0" dirty="0">
              <a:latin typeface="Times New Roman" pitchFamily="18" charset="0"/>
              <a:cs typeface="Times New Roman" pitchFamily="18" charset="0"/>
            </a:endParaRPr>
          </a:p>
          <a:p>
            <a:pPr>
              <a:spcBef>
                <a:spcPts val="1200"/>
              </a:spcBef>
            </a:pPr>
            <a:r>
              <a:rPr lang="en-US" sz="2000" kern="0" dirty="0">
                <a:latin typeface="Times New Roman" pitchFamily="18" charset="0"/>
                <a:cs typeface="Times New Roman" pitchFamily="18" charset="0"/>
              </a:rPr>
              <a:t>Dynamic LSF</a:t>
            </a:r>
          </a:p>
        </p:txBody>
      </p:sp>
      <p:pic>
        <p:nvPicPr>
          <p:cNvPr id="4" name="Picture 3">
            <a:extLst>
              <a:ext uri="{FF2B5EF4-FFF2-40B4-BE49-F238E27FC236}">
                <a16:creationId xmlns:a16="http://schemas.microsoft.com/office/drawing/2014/main" id="{18FA5F52-93A3-4C30-85F0-4A56812DAB36}"/>
              </a:ext>
            </a:extLst>
          </p:cNvPr>
          <p:cNvPicPr>
            <a:picLocks noChangeAspect="1"/>
          </p:cNvPicPr>
          <p:nvPr/>
        </p:nvPicPr>
        <p:blipFill>
          <a:blip r:embed="rId5"/>
          <a:stretch>
            <a:fillRect/>
          </a:stretch>
        </p:blipFill>
        <p:spPr>
          <a:xfrm>
            <a:off x="3292139" y="1777287"/>
            <a:ext cx="1065237" cy="1138713"/>
          </a:xfrm>
          <a:prstGeom prst="rect">
            <a:avLst/>
          </a:prstGeom>
        </p:spPr>
      </p:pic>
      <p:pic>
        <p:nvPicPr>
          <p:cNvPr id="7" name="Picture 6">
            <a:extLst>
              <a:ext uri="{FF2B5EF4-FFF2-40B4-BE49-F238E27FC236}">
                <a16:creationId xmlns:a16="http://schemas.microsoft.com/office/drawing/2014/main" id="{731E43D0-3769-4E78-9335-C63B06761152}"/>
              </a:ext>
            </a:extLst>
          </p:cNvPr>
          <p:cNvPicPr>
            <a:picLocks noChangeAspect="1"/>
          </p:cNvPicPr>
          <p:nvPr/>
        </p:nvPicPr>
        <p:blipFill>
          <a:blip r:embed="rId5"/>
          <a:stretch>
            <a:fillRect/>
          </a:stretch>
        </p:blipFill>
        <p:spPr>
          <a:xfrm>
            <a:off x="2685972" y="4204461"/>
            <a:ext cx="1002514" cy="1100030"/>
          </a:xfrm>
          <a:prstGeom prst="rect">
            <a:avLst/>
          </a:prstGeom>
        </p:spPr>
      </p:pic>
      <p:sp>
        <p:nvSpPr>
          <p:cNvPr id="8" name="TextBox 7">
            <a:extLst>
              <a:ext uri="{FF2B5EF4-FFF2-40B4-BE49-F238E27FC236}">
                <a16:creationId xmlns:a16="http://schemas.microsoft.com/office/drawing/2014/main" id="{56F0D863-8A09-4966-8BA4-4D090CDE7526}"/>
              </a:ext>
            </a:extLst>
          </p:cNvPr>
          <p:cNvSpPr txBox="1"/>
          <p:nvPr/>
        </p:nvSpPr>
        <p:spPr>
          <a:xfrm>
            <a:off x="3396857" y="2989386"/>
            <a:ext cx="960519" cy="276999"/>
          </a:xfrm>
          <a:prstGeom prst="rect">
            <a:avLst/>
          </a:prstGeom>
          <a:noFill/>
        </p:spPr>
        <p:txBody>
          <a:bodyPr wrap="none" rtlCol="0">
            <a:spAutoFit/>
          </a:bodyPr>
          <a:lstStyle/>
          <a:p>
            <a:r>
              <a:rPr lang="en-US" dirty="0">
                <a:latin typeface="+mn-lt"/>
              </a:rPr>
              <a:t>Optical blur</a:t>
            </a:r>
          </a:p>
        </p:txBody>
      </p:sp>
      <p:graphicFrame>
        <p:nvGraphicFramePr>
          <p:cNvPr id="9" name="Object 7">
            <a:extLst>
              <a:ext uri="{FF2B5EF4-FFF2-40B4-BE49-F238E27FC236}">
                <a16:creationId xmlns:a16="http://schemas.microsoft.com/office/drawing/2014/main" id="{AC7F5D36-67D0-478F-BA4F-3C8B1277BEFC}"/>
              </a:ext>
            </a:extLst>
          </p:cNvPr>
          <p:cNvGraphicFramePr>
            <a:graphicFrameLocks noChangeAspect="1"/>
          </p:cNvGraphicFramePr>
          <p:nvPr>
            <p:extLst>
              <p:ext uri="{D42A27DB-BD31-4B8C-83A1-F6EECF244321}">
                <p14:modId xmlns:p14="http://schemas.microsoft.com/office/powerpoint/2010/main" val="82117701"/>
              </p:ext>
            </p:extLst>
          </p:nvPr>
        </p:nvGraphicFramePr>
        <p:xfrm>
          <a:off x="2664045" y="2077846"/>
          <a:ext cx="436563" cy="457200"/>
        </p:xfrm>
        <a:graphic>
          <a:graphicData uri="http://schemas.openxmlformats.org/presentationml/2006/ole">
            <mc:AlternateContent xmlns:mc="http://schemas.openxmlformats.org/markup-compatibility/2006">
              <mc:Choice xmlns:v="urn:schemas-microsoft-com:vml" Requires="v">
                <p:oleObj spid="_x0000_s1026" name="Equation" r:id="rId6" imgW="164814" imgH="177492" progId="Equation.3">
                  <p:embed/>
                </p:oleObj>
              </mc:Choice>
              <mc:Fallback>
                <p:oleObj name="Equation" r:id="rId6" imgW="164814" imgH="177492" progId="Equation.3">
                  <p:embed/>
                  <p:pic>
                    <p:nvPicPr>
                      <p:cNvPr id="2051" name="Object 7">
                        <a:extLst>
                          <a:ext uri="{FF2B5EF4-FFF2-40B4-BE49-F238E27FC236}">
                            <a16:creationId xmlns:a16="http://schemas.microsoft.com/office/drawing/2014/main" id="{BFCFE859-04B4-4ADE-BBF5-F9CBABCEDD4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64045" y="2077846"/>
                        <a:ext cx="436563" cy="457200"/>
                      </a:xfrm>
                      <a:prstGeom prst="rect">
                        <a:avLst/>
                      </a:prstGeom>
                      <a:noFill/>
                    </p:spPr>
                  </p:pic>
                </p:oleObj>
              </mc:Fallback>
            </mc:AlternateContent>
          </a:graphicData>
        </a:graphic>
      </p:graphicFrame>
      <p:graphicFrame>
        <p:nvGraphicFramePr>
          <p:cNvPr id="10" name="Object 4">
            <a:extLst>
              <a:ext uri="{FF2B5EF4-FFF2-40B4-BE49-F238E27FC236}">
                <a16:creationId xmlns:a16="http://schemas.microsoft.com/office/drawing/2014/main" id="{B78DE7A0-26D6-49AE-AA3A-A743F9997010}"/>
              </a:ext>
            </a:extLst>
          </p:cNvPr>
          <p:cNvGraphicFramePr>
            <a:graphicFrameLocks noChangeAspect="1"/>
          </p:cNvGraphicFramePr>
          <p:nvPr>
            <p:extLst>
              <p:ext uri="{D42A27DB-BD31-4B8C-83A1-F6EECF244321}">
                <p14:modId xmlns:p14="http://schemas.microsoft.com/office/powerpoint/2010/main" val="3058495695"/>
              </p:ext>
            </p:extLst>
          </p:nvPr>
        </p:nvGraphicFramePr>
        <p:xfrm>
          <a:off x="1119869" y="5766540"/>
          <a:ext cx="436562" cy="457200"/>
        </p:xfrm>
        <a:graphic>
          <a:graphicData uri="http://schemas.openxmlformats.org/presentationml/2006/ole">
            <mc:AlternateContent xmlns:mc="http://schemas.openxmlformats.org/markup-compatibility/2006">
              <mc:Choice xmlns:v="urn:schemas-microsoft-com:vml" Requires="v">
                <p:oleObj spid="_x0000_s1027" name="Equation" r:id="rId8" imgW="164814" imgH="177492" progId="Equation.3">
                  <p:embed/>
                </p:oleObj>
              </mc:Choice>
              <mc:Fallback>
                <p:oleObj name="Equation" r:id="rId8" imgW="164814" imgH="177492" progId="Equation.3">
                  <p:embed/>
                  <p:pic>
                    <p:nvPicPr>
                      <p:cNvPr id="2050" name="Object 4">
                        <a:extLst>
                          <a:ext uri="{FF2B5EF4-FFF2-40B4-BE49-F238E27FC236}">
                            <a16:creationId xmlns:a16="http://schemas.microsoft.com/office/drawing/2014/main" id="{78E87E54-F5F8-4A53-984C-D1BA9236848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19869" y="5766540"/>
                        <a:ext cx="436562"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 Box 5">
            <a:extLst>
              <a:ext uri="{FF2B5EF4-FFF2-40B4-BE49-F238E27FC236}">
                <a16:creationId xmlns:a16="http://schemas.microsoft.com/office/drawing/2014/main" id="{5A5F8D4B-D23C-4EA3-9069-C8EAFD3FF9BA}"/>
              </a:ext>
            </a:extLst>
          </p:cNvPr>
          <p:cNvSpPr txBox="1">
            <a:spLocks noChangeArrowheads="1"/>
          </p:cNvSpPr>
          <p:nvPr/>
        </p:nvSpPr>
        <p:spPr bwMode="auto">
          <a:xfrm>
            <a:off x="1500869" y="5882427"/>
            <a:ext cx="9589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panose="020B0604020202020204" pitchFamily="34" charset="0"/>
              </a:defRPr>
            </a:lvl1pPr>
            <a:lvl2pPr marL="742950" indent="-285750" eaLnBrk="0" hangingPunct="0">
              <a:defRPr sz="1200">
                <a:solidFill>
                  <a:schemeClr val="tx1"/>
                </a:solidFill>
                <a:latin typeface="Arial" panose="020B0604020202020204" pitchFamily="34" charset="0"/>
              </a:defRPr>
            </a:lvl2pPr>
            <a:lvl3pPr marL="1143000" indent="-228600" eaLnBrk="0" hangingPunct="0">
              <a:defRPr sz="1200">
                <a:solidFill>
                  <a:schemeClr val="tx1"/>
                </a:solidFill>
                <a:latin typeface="Arial" panose="020B0604020202020204" pitchFamily="34" charset="0"/>
              </a:defRPr>
            </a:lvl3pPr>
            <a:lvl4pPr marL="1600200" indent="-228600" eaLnBrk="0" hangingPunct="0">
              <a:defRPr sz="1200">
                <a:solidFill>
                  <a:schemeClr val="tx1"/>
                </a:solidFill>
                <a:latin typeface="Arial" panose="020B0604020202020204" pitchFamily="34" charset="0"/>
              </a:defRPr>
            </a:lvl4pPr>
            <a:lvl5pPr marL="2057400" indent="-228600" eaLnBrk="0" hangingPunct="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eaLnBrk="1" hangingPunct="1"/>
            <a:r>
              <a:rPr lang="en-US" altLang="en-US" dirty="0"/>
              <a:t>convolution</a:t>
            </a:r>
          </a:p>
        </p:txBody>
      </p:sp>
      <p:sp>
        <p:nvSpPr>
          <p:cNvPr id="14" name="Rectangle 13">
            <a:extLst>
              <a:ext uri="{FF2B5EF4-FFF2-40B4-BE49-F238E27FC236}">
                <a16:creationId xmlns:a16="http://schemas.microsoft.com/office/drawing/2014/main" id="{2B3E5820-37BD-42AE-AF0E-2D52E05D4FA1}"/>
              </a:ext>
            </a:extLst>
          </p:cNvPr>
          <p:cNvSpPr/>
          <p:nvPr/>
        </p:nvSpPr>
        <p:spPr>
          <a:xfrm>
            <a:off x="1206853" y="1777287"/>
            <a:ext cx="1031278" cy="110003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AEADFA7F-5D60-4713-B408-A762568114C8}"/>
              </a:ext>
            </a:extLst>
          </p:cNvPr>
          <p:cNvSpPr txBox="1"/>
          <p:nvPr/>
        </p:nvSpPr>
        <p:spPr>
          <a:xfrm>
            <a:off x="4970761" y="2232619"/>
            <a:ext cx="458780" cy="400110"/>
          </a:xfrm>
          <a:prstGeom prst="rect">
            <a:avLst/>
          </a:prstGeom>
          <a:noFill/>
        </p:spPr>
        <p:txBody>
          <a:bodyPr wrap="none" rtlCol="0">
            <a:spAutoFit/>
          </a:bodyPr>
          <a:lstStyle/>
          <a:p>
            <a:r>
              <a:rPr lang="en-US" sz="2000" dirty="0">
                <a:sym typeface="Wingdings" panose="05000000000000000000" pitchFamily="2" charset="2"/>
              </a:rPr>
              <a:t></a:t>
            </a:r>
            <a:endParaRPr lang="en-US" sz="2000" dirty="0"/>
          </a:p>
        </p:txBody>
      </p:sp>
      <p:sp>
        <p:nvSpPr>
          <p:cNvPr id="18" name="TextBox 17">
            <a:extLst>
              <a:ext uri="{FF2B5EF4-FFF2-40B4-BE49-F238E27FC236}">
                <a16:creationId xmlns:a16="http://schemas.microsoft.com/office/drawing/2014/main" id="{A1D27262-0FF4-487C-942B-309EE0150480}"/>
              </a:ext>
            </a:extLst>
          </p:cNvPr>
          <p:cNvSpPr txBox="1"/>
          <p:nvPr/>
        </p:nvSpPr>
        <p:spPr>
          <a:xfrm>
            <a:off x="1157386" y="3017682"/>
            <a:ext cx="1080745" cy="276999"/>
          </a:xfrm>
          <a:prstGeom prst="rect">
            <a:avLst/>
          </a:prstGeom>
          <a:noFill/>
        </p:spPr>
        <p:txBody>
          <a:bodyPr wrap="none" rtlCol="0">
            <a:spAutoFit/>
          </a:bodyPr>
          <a:lstStyle/>
          <a:p>
            <a:r>
              <a:rPr lang="en-US" dirty="0">
                <a:latin typeface="+mn-lt"/>
              </a:rPr>
              <a:t>Detector size</a:t>
            </a:r>
          </a:p>
        </p:txBody>
      </p:sp>
      <p:sp>
        <p:nvSpPr>
          <p:cNvPr id="19" name="TextBox 18">
            <a:extLst>
              <a:ext uri="{FF2B5EF4-FFF2-40B4-BE49-F238E27FC236}">
                <a16:creationId xmlns:a16="http://schemas.microsoft.com/office/drawing/2014/main" id="{3E433097-BBAB-4826-BC24-B64784FB22D1}"/>
              </a:ext>
            </a:extLst>
          </p:cNvPr>
          <p:cNvSpPr txBox="1"/>
          <p:nvPr/>
        </p:nvSpPr>
        <p:spPr>
          <a:xfrm>
            <a:off x="2620348" y="5379358"/>
            <a:ext cx="960519" cy="276999"/>
          </a:xfrm>
          <a:prstGeom prst="rect">
            <a:avLst/>
          </a:prstGeom>
          <a:noFill/>
        </p:spPr>
        <p:txBody>
          <a:bodyPr wrap="none" rtlCol="0">
            <a:spAutoFit/>
          </a:bodyPr>
          <a:lstStyle/>
          <a:p>
            <a:r>
              <a:rPr lang="en-US" dirty="0">
                <a:latin typeface="+mn-lt"/>
              </a:rPr>
              <a:t>Optical blur</a:t>
            </a:r>
          </a:p>
        </p:txBody>
      </p:sp>
      <p:sp>
        <p:nvSpPr>
          <p:cNvPr id="20" name="Rectangle 19">
            <a:extLst>
              <a:ext uri="{FF2B5EF4-FFF2-40B4-BE49-F238E27FC236}">
                <a16:creationId xmlns:a16="http://schemas.microsoft.com/office/drawing/2014/main" id="{C10219A9-0A1F-47F5-9796-FC068C926792}"/>
              </a:ext>
            </a:extLst>
          </p:cNvPr>
          <p:cNvSpPr/>
          <p:nvPr/>
        </p:nvSpPr>
        <p:spPr>
          <a:xfrm>
            <a:off x="1206853" y="4195650"/>
            <a:ext cx="1031278" cy="110003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1" name="Object 7">
            <a:extLst>
              <a:ext uri="{FF2B5EF4-FFF2-40B4-BE49-F238E27FC236}">
                <a16:creationId xmlns:a16="http://schemas.microsoft.com/office/drawing/2014/main" id="{748B3E83-6807-4807-9509-BC11D5DAFF69}"/>
              </a:ext>
            </a:extLst>
          </p:cNvPr>
          <p:cNvGraphicFramePr>
            <a:graphicFrameLocks noChangeAspect="1"/>
          </p:cNvGraphicFramePr>
          <p:nvPr>
            <p:extLst>
              <p:ext uri="{D42A27DB-BD31-4B8C-83A1-F6EECF244321}">
                <p14:modId xmlns:p14="http://schemas.microsoft.com/office/powerpoint/2010/main" val="1141160808"/>
              </p:ext>
            </p:extLst>
          </p:nvPr>
        </p:nvGraphicFramePr>
        <p:xfrm>
          <a:off x="2242573" y="4584138"/>
          <a:ext cx="436563" cy="457200"/>
        </p:xfrm>
        <a:graphic>
          <a:graphicData uri="http://schemas.openxmlformats.org/presentationml/2006/ole">
            <mc:AlternateContent xmlns:mc="http://schemas.openxmlformats.org/markup-compatibility/2006">
              <mc:Choice xmlns:v="urn:schemas-microsoft-com:vml" Requires="v">
                <p:oleObj spid="_x0000_s1028" name="Equation" r:id="rId9" imgW="164814" imgH="177492" progId="Equation.3">
                  <p:embed/>
                </p:oleObj>
              </mc:Choice>
              <mc:Fallback>
                <p:oleObj name="Equation" r:id="rId9" imgW="164814" imgH="177492" progId="Equation.3">
                  <p:embed/>
                  <p:pic>
                    <p:nvPicPr>
                      <p:cNvPr id="9" name="Object 7">
                        <a:extLst>
                          <a:ext uri="{FF2B5EF4-FFF2-40B4-BE49-F238E27FC236}">
                            <a16:creationId xmlns:a16="http://schemas.microsoft.com/office/drawing/2014/main" id="{AC7F5D36-67D0-478F-BA4F-3C8B1277BEF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42573" y="4584138"/>
                        <a:ext cx="436563" cy="457200"/>
                      </a:xfrm>
                      <a:prstGeom prst="rect">
                        <a:avLst/>
                      </a:prstGeom>
                      <a:noFill/>
                    </p:spPr>
                  </p:pic>
                </p:oleObj>
              </mc:Fallback>
            </mc:AlternateContent>
          </a:graphicData>
        </a:graphic>
      </p:graphicFrame>
      <p:sp>
        <p:nvSpPr>
          <p:cNvPr id="22" name="TextBox 21">
            <a:extLst>
              <a:ext uri="{FF2B5EF4-FFF2-40B4-BE49-F238E27FC236}">
                <a16:creationId xmlns:a16="http://schemas.microsoft.com/office/drawing/2014/main" id="{898892BF-3201-42F9-AE57-B80A57230927}"/>
              </a:ext>
            </a:extLst>
          </p:cNvPr>
          <p:cNvSpPr txBox="1"/>
          <p:nvPr/>
        </p:nvSpPr>
        <p:spPr>
          <a:xfrm>
            <a:off x="1156992" y="5360294"/>
            <a:ext cx="1080745" cy="276999"/>
          </a:xfrm>
          <a:prstGeom prst="rect">
            <a:avLst/>
          </a:prstGeom>
          <a:noFill/>
        </p:spPr>
        <p:txBody>
          <a:bodyPr wrap="none" rtlCol="0">
            <a:spAutoFit/>
          </a:bodyPr>
          <a:lstStyle/>
          <a:p>
            <a:r>
              <a:rPr lang="en-US" dirty="0">
                <a:latin typeface="+mn-lt"/>
              </a:rPr>
              <a:t>Detector size</a:t>
            </a:r>
          </a:p>
        </p:txBody>
      </p:sp>
      <p:sp>
        <p:nvSpPr>
          <p:cNvPr id="23" name="Rectangle 22">
            <a:extLst>
              <a:ext uri="{FF2B5EF4-FFF2-40B4-BE49-F238E27FC236}">
                <a16:creationId xmlns:a16="http://schemas.microsoft.com/office/drawing/2014/main" id="{EBD7DD29-28FC-4988-88CE-64F4A607B163}"/>
              </a:ext>
            </a:extLst>
          </p:cNvPr>
          <p:cNvSpPr/>
          <p:nvPr/>
        </p:nvSpPr>
        <p:spPr>
          <a:xfrm>
            <a:off x="4124277" y="4189379"/>
            <a:ext cx="918918" cy="110003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4" name="Object 7">
            <a:extLst>
              <a:ext uri="{FF2B5EF4-FFF2-40B4-BE49-F238E27FC236}">
                <a16:creationId xmlns:a16="http://schemas.microsoft.com/office/drawing/2014/main" id="{DA1488DA-A136-4527-9BDA-DC2337BDD217}"/>
              </a:ext>
            </a:extLst>
          </p:cNvPr>
          <p:cNvGraphicFramePr>
            <a:graphicFrameLocks noChangeAspect="1"/>
          </p:cNvGraphicFramePr>
          <p:nvPr>
            <p:extLst>
              <p:ext uri="{D42A27DB-BD31-4B8C-83A1-F6EECF244321}">
                <p14:modId xmlns:p14="http://schemas.microsoft.com/office/powerpoint/2010/main" val="829737745"/>
              </p:ext>
            </p:extLst>
          </p:nvPr>
        </p:nvGraphicFramePr>
        <p:xfrm>
          <a:off x="3666559" y="4544668"/>
          <a:ext cx="436563" cy="457200"/>
        </p:xfrm>
        <a:graphic>
          <a:graphicData uri="http://schemas.openxmlformats.org/presentationml/2006/ole">
            <mc:AlternateContent xmlns:mc="http://schemas.openxmlformats.org/markup-compatibility/2006">
              <mc:Choice xmlns:v="urn:schemas-microsoft-com:vml" Requires="v">
                <p:oleObj spid="_x0000_s1029" name="Equation" r:id="rId10" imgW="164814" imgH="177492" progId="Equation.3">
                  <p:embed/>
                </p:oleObj>
              </mc:Choice>
              <mc:Fallback>
                <p:oleObj name="Equation" r:id="rId10" imgW="164814" imgH="177492" progId="Equation.3">
                  <p:embed/>
                  <p:pic>
                    <p:nvPicPr>
                      <p:cNvPr id="21" name="Object 7">
                        <a:extLst>
                          <a:ext uri="{FF2B5EF4-FFF2-40B4-BE49-F238E27FC236}">
                            <a16:creationId xmlns:a16="http://schemas.microsoft.com/office/drawing/2014/main" id="{748B3E83-6807-4807-9509-BC11D5DAFF6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66559" y="4544668"/>
                        <a:ext cx="436563" cy="457200"/>
                      </a:xfrm>
                      <a:prstGeom prst="rect">
                        <a:avLst/>
                      </a:prstGeom>
                      <a:noFill/>
                    </p:spPr>
                  </p:pic>
                </p:oleObj>
              </mc:Fallback>
            </mc:AlternateContent>
          </a:graphicData>
        </a:graphic>
      </p:graphicFrame>
      <p:sp>
        <p:nvSpPr>
          <p:cNvPr id="25" name="TextBox 24">
            <a:extLst>
              <a:ext uri="{FF2B5EF4-FFF2-40B4-BE49-F238E27FC236}">
                <a16:creationId xmlns:a16="http://schemas.microsoft.com/office/drawing/2014/main" id="{DD6EE5B0-354F-419B-A2E5-F87DE03FAB0E}"/>
              </a:ext>
            </a:extLst>
          </p:cNvPr>
          <p:cNvSpPr txBox="1"/>
          <p:nvPr/>
        </p:nvSpPr>
        <p:spPr>
          <a:xfrm>
            <a:off x="4060437" y="5416484"/>
            <a:ext cx="976549" cy="276999"/>
          </a:xfrm>
          <a:prstGeom prst="rect">
            <a:avLst/>
          </a:prstGeom>
          <a:noFill/>
        </p:spPr>
        <p:txBody>
          <a:bodyPr wrap="none" rtlCol="0">
            <a:spAutoFit/>
          </a:bodyPr>
          <a:lstStyle/>
          <a:p>
            <a:r>
              <a:rPr lang="en-US" dirty="0">
                <a:latin typeface="+mn-lt"/>
              </a:rPr>
              <a:t>motion blur</a:t>
            </a:r>
          </a:p>
        </p:txBody>
      </p:sp>
      <p:sp>
        <p:nvSpPr>
          <p:cNvPr id="26" name="TextBox 25">
            <a:extLst>
              <a:ext uri="{FF2B5EF4-FFF2-40B4-BE49-F238E27FC236}">
                <a16:creationId xmlns:a16="http://schemas.microsoft.com/office/drawing/2014/main" id="{78B780B2-C23C-46C1-8C78-0A7F63B2DE44}"/>
              </a:ext>
            </a:extLst>
          </p:cNvPr>
          <p:cNvSpPr txBox="1"/>
          <p:nvPr/>
        </p:nvSpPr>
        <p:spPr>
          <a:xfrm>
            <a:off x="5099959" y="4601758"/>
            <a:ext cx="458780" cy="400110"/>
          </a:xfrm>
          <a:prstGeom prst="rect">
            <a:avLst/>
          </a:prstGeom>
          <a:noFill/>
        </p:spPr>
        <p:txBody>
          <a:bodyPr wrap="none" rtlCol="0">
            <a:spAutoFit/>
          </a:bodyPr>
          <a:lstStyle/>
          <a:p>
            <a:r>
              <a:rPr lang="en-US" sz="2000" dirty="0">
                <a:sym typeface="Wingdings" panose="05000000000000000000" pitchFamily="2" charset="2"/>
              </a:rPr>
              <a:t></a:t>
            </a:r>
            <a:endParaRPr lang="en-US" sz="2000" dirty="0"/>
          </a:p>
        </p:txBody>
      </p:sp>
      <p:cxnSp>
        <p:nvCxnSpPr>
          <p:cNvPr id="12" name="Straight Arrow Connector 11">
            <a:extLst>
              <a:ext uri="{FF2B5EF4-FFF2-40B4-BE49-F238E27FC236}">
                <a16:creationId xmlns:a16="http://schemas.microsoft.com/office/drawing/2014/main" id="{22B0661C-A2C9-4235-907C-E75839E076E7}"/>
              </a:ext>
            </a:extLst>
          </p:cNvPr>
          <p:cNvCxnSpPr>
            <a:cxnSpLocks/>
          </p:cNvCxnSpPr>
          <p:nvPr/>
        </p:nvCxnSpPr>
        <p:spPr>
          <a:xfrm>
            <a:off x="6813310" y="2255747"/>
            <a:ext cx="708146" cy="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EDD212C6-C491-4B8D-B0B6-751721F65211}"/>
              </a:ext>
            </a:extLst>
          </p:cNvPr>
          <p:cNvSpPr txBox="1"/>
          <p:nvPr/>
        </p:nvSpPr>
        <p:spPr>
          <a:xfrm>
            <a:off x="6843742" y="2270311"/>
            <a:ext cx="623889" cy="261610"/>
          </a:xfrm>
          <a:prstGeom prst="rect">
            <a:avLst/>
          </a:prstGeom>
          <a:noFill/>
        </p:spPr>
        <p:txBody>
          <a:bodyPr wrap="none" rtlCol="0">
            <a:spAutoFit/>
          </a:bodyPr>
          <a:lstStyle/>
          <a:p>
            <a:r>
              <a:rPr lang="en-US" sz="1100" dirty="0">
                <a:solidFill>
                  <a:srgbClr val="FF0000"/>
                </a:solidFill>
                <a:latin typeface="+mn-lt"/>
              </a:rPr>
              <a:t>FWHM</a:t>
            </a:r>
          </a:p>
        </p:txBody>
      </p:sp>
      <p:sp>
        <p:nvSpPr>
          <p:cNvPr id="28" name="TextBox 27">
            <a:extLst>
              <a:ext uri="{FF2B5EF4-FFF2-40B4-BE49-F238E27FC236}">
                <a16:creationId xmlns:a16="http://schemas.microsoft.com/office/drawing/2014/main" id="{2E29477F-9B8A-4D05-B27E-984E0C51A96B}"/>
              </a:ext>
            </a:extLst>
          </p:cNvPr>
          <p:cNvSpPr txBox="1"/>
          <p:nvPr/>
        </p:nvSpPr>
        <p:spPr>
          <a:xfrm>
            <a:off x="2620348" y="5731224"/>
            <a:ext cx="2998770" cy="523220"/>
          </a:xfrm>
          <a:prstGeom prst="rect">
            <a:avLst/>
          </a:prstGeom>
          <a:noFill/>
        </p:spPr>
        <p:txBody>
          <a:bodyPr wrap="square" rtlCol="0">
            <a:spAutoFit/>
          </a:bodyPr>
          <a:lstStyle/>
          <a:p>
            <a:r>
              <a:rPr lang="en-US" sz="1400" dirty="0">
                <a:latin typeface="+mn-lt"/>
              </a:rPr>
              <a:t>GSD: Ground Sample Distance FWHM: Full-width at Half-Maximum</a:t>
            </a:r>
          </a:p>
        </p:txBody>
      </p:sp>
      <p:grpSp>
        <p:nvGrpSpPr>
          <p:cNvPr id="67" name="Group 66">
            <a:extLst>
              <a:ext uri="{FF2B5EF4-FFF2-40B4-BE49-F238E27FC236}">
                <a16:creationId xmlns:a16="http://schemas.microsoft.com/office/drawing/2014/main" id="{DA1A99F6-423E-419E-BE9B-939186DA0FA9}"/>
              </a:ext>
            </a:extLst>
          </p:cNvPr>
          <p:cNvGrpSpPr/>
          <p:nvPr/>
        </p:nvGrpSpPr>
        <p:grpSpPr>
          <a:xfrm>
            <a:off x="5650541" y="3647885"/>
            <a:ext cx="2757805" cy="2707965"/>
            <a:chOff x="5657196" y="3611460"/>
            <a:chExt cx="2757805" cy="2707965"/>
          </a:xfrm>
        </p:grpSpPr>
        <p:pic>
          <p:nvPicPr>
            <p:cNvPr id="13" name="Picture 12">
              <a:extLst>
                <a:ext uri="{FF2B5EF4-FFF2-40B4-BE49-F238E27FC236}">
                  <a16:creationId xmlns:a16="http://schemas.microsoft.com/office/drawing/2014/main" id="{79315C2F-52C2-4A2E-BC31-AD263E4397B3}"/>
                </a:ext>
              </a:extLst>
            </p:cNvPr>
            <p:cNvPicPr>
              <a:picLocks noChangeAspect="1"/>
            </p:cNvPicPr>
            <p:nvPr/>
          </p:nvPicPr>
          <p:blipFill>
            <a:blip r:embed="rId11"/>
            <a:stretch>
              <a:fillRect/>
            </a:stretch>
          </p:blipFill>
          <p:spPr>
            <a:xfrm>
              <a:off x="5657196" y="3611460"/>
              <a:ext cx="2757805" cy="2707965"/>
            </a:xfrm>
            <a:prstGeom prst="rect">
              <a:avLst/>
            </a:prstGeom>
          </p:spPr>
        </p:pic>
        <p:cxnSp>
          <p:nvCxnSpPr>
            <p:cNvPr id="29" name="Straight Arrow Connector 28">
              <a:extLst>
                <a:ext uri="{FF2B5EF4-FFF2-40B4-BE49-F238E27FC236}">
                  <a16:creationId xmlns:a16="http://schemas.microsoft.com/office/drawing/2014/main" id="{7CA41BC0-D4C7-40BE-BCD0-1006FD005E17}"/>
                </a:ext>
              </a:extLst>
            </p:cNvPr>
            <p:cNvCxnSpPr>
              <a:cxnSpLocks/>
            </p:cNvCxnSpPr>
            <p:nvPr/>
          </p:nvCxnSpPr>
          <p:spPr>
            <a:xfrm>
              <a:off x="6673015" y="5057846"/>
              <a:ext cx="1045054" cy="0"/>
            </a:xfrm>
            <a:prstGeom prst="straightConnector1">
              <a:avLst/>
            </a:prstGeom>
            <a:ln>
              <a:solidFill>
                <a:srgbClr val="FF0000"/>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A935981-7D21-4616-9728-60052BEDF9B0}"/>
                </a:ext>
              </a:extLst>
            </p:cNvPr>
            <p:cNvSpPr txBox="1"/>
            <p:nvPr/>
          </p:nvSpPr>
          <p:spPr>
            <a:xfrm>
              <a:off x="6919359" y="5387024"/>
              <a:ext cx="623889" cy="261610"/>
            </a:xfrm>
            <a:prstGeom prst="rect">
              <a:avLst/>
            </a:prstGeom>
            <a:noFill/>
          </p:spPr>
          <p:txBody>
            <a:bodyPr wrap="none" rtlCol="0">
              <a:spAutoFit/>
            </a:bodyPr>
            <a:lstStyle/>
            <a:p>
              <a:r>
                <a:rPr lang="en-US" sz="1100" dirty="0">
                  <a:solidFill>
                    <a:srgbClr val="FF0000"/>
                  </a:solidFill>
                  <a:latin typeface="+mn-lt"/>
                </a:rPr>
                <a:t>FWHM</a:t>
              </a:r>
            </a:p>
          </p:txBody>
        </p:sp>
        <p:cxnSp>
          <p:nvCxnSpPr>
            <p:cNvPr id="33" name="Straight Arrow Connector 32">
              <a:extLst>
                <a:ext uri="{FF2B5EF4-FFF2-40B4-BE49-F238E27FC236}">
                  <a16:creationId xmlns:a16="http://schemas.microsoft.com/office/drawing/2014/main" id="{9CC4F0D1-4E7C-43C0-8D6D-7BFAD0AA20B3}"/>
                </a:ext>
              </a:extLst>
            </p:cNvPr>
            <p:cNvCxnSpPr>
              <a:cxnSpLocks/>
            </p:cNvCxnSpPr>
            <p:nvPr/>
          </p:nvCxnSpPr>
          <p:spPr>
            <a:xfrm>
              <a:off x="6993686" y="5057064"/>
              <a:ext cx="0" cy="779901"/>
            </a:xfrm>
            <a:prstGeom prst="straightConnector1">
              <a:avLst/>
            </a:prstGeom>
            <a:ln w="15875">
              <a:solidFill>
                <a:srgbClr val="00CC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5BCE9464-C6D4-4586-B9C8-7DF2B10ADD3B}"/>
                </a:ext>
              </a:extLst>
            </p:cNvPr>
            <p:cNvCxnSpPr>
              <a:cxnSpLocks/>
            </p:cNvCxnSpPr>
            <p:nvPr/>
          </p:nvCxnSpPr>
          <p:spPr>
            <a:xfrm>
              <a:off x="7477532" y="5053453"/>
              <a:ext cx="0" cy="779901"/>
            </a:xfrm>
            <a:prstGeom prst="straightConnector1">
              <a:avLst/>
            </a:prstGeom>
            <a:ln w="15875">
              <a:solidFill>
                <a:srgbClr val="00CC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1C5D1F7C-BB69-4F20-9293-CA5E37F29176}"/>
                </a:ext>
              </a:extLst>
            </p:cNvPr>
            <p:cNvCxnSpPr>
              <a:cxnSpLocks/>
            </p:cNvCxnSpPr>
            <p:nvPr/>
          </p:nvCxnSpPr>
          <p:spPr>
            <a:xfrm>
              <a:off x="7569322" y="5061244"/>
              <a:ext cx="0" cy="77990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C6297B46-0E11-4CAD-97D2-533C9AFF6B19}"/>
                </a:ext>
              </a:extLst>
            </p:cNvPr>
            <p:cNvCxnSpPr>
              <a:cxnSpLocks/>
            </p:cNvCxnSpPr>
            <p:nvPr/>
          </p:nvCxnSpPr>
          <p:spPr>
            <a:xfrm>
              <a:off x="7676957" y="5063678"/>
              <a:ext cx="0" cy="779901"/>
            </a:xfrm>
            <a:prstGeom prst="straightConnector1">
              <a:avLst/>
            </a:prstGeom>
            <a:ln w="15875">
              <a:solidFill>
                <a:srgbClr val="0000FF"/>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E06CD11F-D0EC-40F0-8197-1D5C1C8F0F26}"/>
                </a:ext>
              </a:extLst>
            </p:cNvPr>
            <p:cNvCxnSpPr>
              <a:cxnSpLocks/>
            </p:cNvCxnSpPr>
            <p:nvPr/>
          </p:nvCxnSpPr>
          <p:spPr>
            <a:xfrm>
              <a:off x="6795825" y="5060771"/>
              <a:ext cx="0" cy="779901"/>
            </a:xfrm>
            <a:prstGeom prst="straightConnector1">
              <a:avLst/>
            </a:prstGeom>
            <a:ln w="15875">
              <a:solidFill>
                <a:srgbClr val="0000FF"/>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DC1486CC-444F-4984-9B40-3EEF8CE79CB8}"/>
                </a:ext>
              </a:extLst>
            </p:cNvPr>
            <p:cNvCxnSpPr>
              <a:cxnSpLocks/>
            </p:cNvCxnSpPr>
            <p:nvPr/>
          </p:nvCxnSpPr>
          <p:spPr>
            <a:xfrm>
              <a:off x="6897699" y="5062685"/>
              <a:ext cx="0" cy="77990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40" name="Slide Number Placeholder 3">
            <a:extLst>
              <a:ext uri="{FF2B5EF4-FFF2-40B4-BE49-F238E27FC236}">
                <a16:creationId xmlns:a16="http://schemas.microsoft.com/office/drawing/2014/main" id="{5FAE2404-05D7-48C2-8D0F-6C7A49C6158A}"/>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9</a:t>
            </a:fld>
            <a:endParaRPr lang="en-US" dirty="0"/>
          </a:p>
        </p:txBody>
      </p:sp>
    </p:spTree>
    <p:extLst>
      <p:ext uri="{BB962C8B-B14F-4D97-AF65-F5344CB8AC3E}">
        <p14:creationId xmlns:p14="http://schemas.microsoft.com/office/powerpoint/2010/main" val="1955469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B97FC-66CD-4591-87BA-1DE7AB5845CA}"/>
              </a:ext>
            </a:extLst>
          </p:cNvPr>
          <p:cNvSpPr>
            <a:spLocks noGrp="1"/>
          </p:cNvSpPr>
          <p:nvPr>
            <p:ph type="title"/>
          </p:nvPr>
        </p:nvSpPr>
        <p:spPr/>
        <p:txBody>
          <a:bodyPr/>
          <a:lstStyle/>
          <a:p>
            <a:r>
              <a:rPr lang="en-US" sz="3200" dirty="0"/>
              <a:t>Spatial response, parameters</a:t>
            </a:r>
          </a:p>
        </p:txBody>
      </p:sp>
      <p:sp>
        <p:nvSpPr>
          <p:cNvPr id="3" name="Footer Placeholder 2">
            <a:extLst>
              <a:ext uri="{FF2B5EF4-FFF2-40B4-BE49-F238E27FC236}">
                <a16:creationId xmlns:a16="http://schemas.microsoft.com/office/drawing/2014/main" id="{110C70E4-85AD-460D-A0C3-3EED0D567872}"/>
              </a:ext>
            </a:extLst>
          </p:cNvPr>
          <p:cNvSpPr>
            <a:spLocks noGrp="1"/>
          </p:cNvSpPr>
          <p:nvPr>
            <p:ph type="ftr" sz="quarter" idx="11"/>
          </p:nvPr>
        </p:nvSpPr>
        <p:spPr/>
        <p:txBody>
          <a:bodyPr/>
          <a:lstStyle/>
          <a:p>
            <a:pPr>
              <a:defRPr/>
            </a:pPr>
            <a:r>
              <a:rPr lang="da-DK"/>
              <a:t>Lin et al., 5 August 2021</a:t>
            </a:r>
            <a:endParaRPr lang="en-US"/>
          </a:p>
        </p:txBody>
      </p:sp>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74F492E8-271B-47AB-A143-D078077FA82C}"/>
                  </a:ext>
                </a:extLst>
              </p:cNvPr>
              <p:cNvSpPr txBox="1">
                <a:spLocks/>
              </p:cNvSpPr>
              <p:nvPr/>
            </p:nvSpPr>
            <p:spPr>
              <a:xfrm>
                <a:off x="344580" y="1297218"/>
                <a:ext cx="8240987" cy="5286143"/>
              </a:xfrm>
              <a:prstGeom prst="rect">
                <a:avLst/>
              </a:prstGeom>
              <a:ln w="12700" cmpd="thickThi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spcBef>
                    <a:spcPts val="1200"/>
                  </a:spcBef>
                </a:pPr>
                <a:r>
                  <a:rPr lang="en-US" sz="2400" kern="0" dirty="0">
                    <a:latin typeface="Times New Roman" pitchFamily="18" charset="0"/>
                    <a:cs typeface="Times New Roman" pitchFamily="18" charset="0"/>
                  </a:rPr>
                  <a:t>Footprint: Full-Width at Half-Maximum (FWHM) of LSF </a:t>
                </a:r>
                <a:r>
                  <a:rPr lang="en-US" sz="2400" kern="0" dirty="0">
                    <a:latin typeface="Times New Roman" pitchFamily="18" charset="0"/>
                    <a:cs typeface="Times New Roman" pitchFamily="18" charset="0"/>
                    <a:sym typeface="Wingdings" panose="05000000000000000000" pitchFamily="2" charset="2"/>
                  </a:rPr>
                  <a:t>ground field of view (GFOV)</a:t>
                </a:r>
                <a:r>
                  <a:rPr lang="en-US" sz="2400" kern="0" dirty="0">
                    <a:latin typeface="Times New Roman" pitchFamily="18" charset="0"/>
                    <a:cs typeface="Times New Roman" pitchFamily="18" charset="0"/>
                  </a:rPr>
                  <a:t> </a:t>
                </a:r>
              </a:p>
              <a:p>
                <a:pPr marL="457200" lvl="1" indent="0">
                  <a:spcBef>
                    <a:spcPts val="1200"/>
                  </a:spcBef>
                  <a:buNone/>
                </a:pPr>
                <a:r>
                  <a:rPr lang="en-US" sz="400" kern="0" dirty="0">
                    <a:latin typeface="Times New Roman" pitchFamily="18" charset="0"/>
                    <a:cs typeface="Times New Roman" pitchFamily="18" charset="0"/>
                  </a:rPr>
                  <a:t>  </a:t>
                </a:r>
              </a:p>
              <a:p>
                <a:pPr lvl="1">
                  <a:spcBef>
                    <a:spcPts val="1200"/>
                  </a:spcBef>
                </a:pPr>
                <a:r>
                  <a:rPr lang="en-US" sz="2000" kern="0" dirty="0">
                    <a:latin typeface="Times New Roman" pitchFamily="18" charset="0"/>
                    <a:cs typeface="Times New Roman" pitchFamily="18" charset="0"/>
                  </a:rPr>
                  <a:t>Instrument resolution</a:t>
                </a:r>
              </a:p>
              <a:p>
                <a:pPr lvl="1">
                  <a:spcBef>
                    <a:spcPts val="1200"/>
                  </a:spcBef>
                </a:pPr>
                <a:r>
                  <a:rPr lang="en-US" sz="2000" kern="0" dirty="0">
                    <a:latin typeface="Times New Roman" pitchFamily="18" charset="0"/>
                    <a:cs typeface="Times New Roman" pitchFamily="18" charset="0"/>
                  </a:rPr>
                  <a:t>Over-sampling yields un-sharp images but better signal-to-noise ratio, GFOV/GSD ratio in a range of 0.75 to 1.5 is usually required </a:t>
                </a:r>
              </a:p>
              <a:p>
                <a:pPr>
                  <a:spcBef>
                    <a:spcPts val="1200"/>
                  </a:spcBef>
                </a:pPr>
                <a:r>
                  <a:rPr lang="en-US" sz="2400" kern="0" dirty="0">
                    <a:latin typeface="Times New Roman" pitchFamily="18" charset="0"/>
                    <a:cs typeface="Times New Roman" pitchFamily="18" charset="0"/>
                  </a:rPr>
                  <a:t>In gridded products, “resolution” </a:t>
                </a:r>
                <a:r>
                  <a:rPr lang="en-US" sz="2400" kern="0" dirty="0">
                    <a:latin typeface="Times New Roman" pitchFamily="18" charset="0"/>
                    <a:cs typeface="Times New Roman" pitchFamily="18" charset="0"/>
                    <a:sym typeface="Wingdings" panose="05000000000000000000" pitchFamily="2" charset="2"/>
                  </a:rPr>
                  <a:t> “</a:t>
                </a:r>
                <a:r>
                  <a:rPr lang="en-US" sz="2400" kern="0" dirty="0">
                    <a:latin typeface="Times New Roman" pitchFamily="18" charset="0"/>
                    <a:cs typeface="Times New Roman" pitchFamily="18" charset="0"/>
                  </a:rPr>
                  <a:t>grid”/ “cell”/ “pixel” size</a:t>
                </a:r>
              </a:p>
              <a:p>
                <a:pPr lvl="1">
                  <a:spcBef>
                    <a:spcPts val="1200"/>
                  </a:spcBef>
                </a:pPr>
                <a:r>
                  <a:rPr lang="en-US" sz="2000" kern="0" dirty="0">
                    <a:latin typeface="Times New Roman" pitchFamily="18" charset="0"/>
                    <a:cs typeface="Times New Roman" pitchFamily="18" charset="0"/>
                  </a:rPr>
                  <a:t>they may </a:t>
                </a:r>
                <a14:m>
                  <m:oMath xmlns:m="http://schemas.openxmlformats.org/officeDocument/2006/math">
                    <m:r>
                      <a:rPr lang="en-US" sz="2000" kern="0" dirty="0" smtClean="0">
                        <a:latin typeface="Cambria Math" panose="02040503050406030204" pitchFamily="18" charset="0"/>
                      </a:rPr>
                      <m:t>≠</m:t>
                    </m:r>
                  </m:oMath>
                </a14:m>
                <a:r>
                  <a:rPr lang="en-US" sz="2000" kern="0" dirty="0">
                    <a:latin typeface="Times New Roman" pitchFamily="18" charset="0"/>
                    <a:cs typeface="Times New Roman" pitchFamily="18" charset="0"/>
                  </a:rPr>
                  <a:t> GFOV </a:t>
                </a:r>
                <a14:m>
                  <m:oMath xmlns:m="http://schemas.openxmlformats.org/officeDocument/2006/math">
                    <m:r>
                      <a:rPr lang="en-US" sz="2000" kern="0" dirty="0">
                        <a:latin typeface="Cambria Math" panose="02040503050406030204" pitchFamily="18" charset="0"/>
                      </a:rPr>
                      <m:t>≠</m:t>
                    </m:r>
                  </m:oMath>
                </a14:m>
                <a:r>
                  <a:rPr lang="en-US" sz="2000" kern="0" dirty="0">
                    <a:latin typeface="Times New Roman" pitchFamily="18" charset="0"/>
                    <a:cs typeface="Times New Roman" pitchFamily="18" charset="0"/>
                  </a:rPr>
                  <a:t> GSD</a:t>
                </a:r>
              </a:p>
              <a:p>
                <a:pPr>
                  <a:spcBef>
                    <a:spcPts val="1200"/>
                  </a:spcBef>
                </a:pPr>
                <a:r>
                  <a:rPr lang="en-US" sz="2400" kern="0" dirty="0">
                    <a:latin typeface="Times New Roman" pitchFamily="18" charset="0"/>
                    <a:cs typeface="Times New Roman" pitchFamily="18" charset="0"/>
                  </a:rPr>
                  <a:t>Modulation transfer function (MTF) – image quality, contrast reduction</a:t>
                </a:r>
              </a:p>
              <a:p>
                <a:pPr>
                  <a:spcBef>
                    <a:spcPts val="1200"/>
                  </a:spcBef>
                </a:pPr>
                <a:endParaRPr lang="en-US" sz="1200" kern="0" dirty="0">
                  <a:latin typeface="Times New Roman" pitchFamily="18" charset="0"/>
                  <a:cs typeface="Times New Roman" pitchFamily="18" charset="0"/>
                </a:endParaRPr>
              </a:p>
            </p:txBody>
          </p:sp>
        </mc:Choice>
        <mc:Fallback xmlns="">
          <p:sp>
            <p:nvSpPr>
              <p:cNvPr id="6" name="Content Placeholder 2">
                <a:extLst>
                  <a:ext uri="{FF2B5EF4-FFF2-40B4-BE49-F238E27FC236}">
                    <a16:creationId xmlns:a16="http://schemas.microsoft.com/office/drawing/2014/main" id="{74F492E8-271B-47AB-A143-D078077FA82C}"/>
                  </a:ext>
                </a:extLst>
              </p:cNvPr>
              <p:cNvSpPr txBox="1">
                <a:spLocks noRot="1" noChangeAspect="1" noMove="1" noResize="1" noEditPoints="1" noAdjustHandles="1" noChangeArrowheads="1" noChangeShapeType="1" noTextEdit="1"/>
              </p:cNvSpPr>
              <p:nvPr/>
            </p:nvSpPr>
            <p:spPr>
              <a:xfrm>
                <a:off x="344580" y="1297218"/>
                <a:ext cx="8240987" cy="5286143"/>
              </a:xfrm>
              <a:prstGeom prst="rect">
                <a:avLst/>
              </a:prstGeom>
              <a:blipFill>
                <a:blip r:embed="rId3"/>
                <a:stretch>
                  <a:fillRect l="-1036" t="-923" r="-666"/>
                </a:stretch>
              </a:blipFill>
              <a:ln w="12700" cmpd="thickThin">
                <a:noFill/>
              </a:ln>
            </p:spPr>
            <p:txBody>
              <a:bodyPr/>
              <a:lstStyle/>
              <a:p>
                <a:r>
                  <a:rPr lang="en-US">
                    <a:noFill/>
                  </a:rPr>
                  <a:t> </a:t>
                </a:r>
              </a:p>
            </p:txBody>
          </p:sp>
        </mc:Fallback>
      </mc:AlternateContent>
      <p:sp>
        <p:nvSpPr>
          <p:cNvPr id="5" name="Left Brace 4">
            <a:extLst>
              <a:ext uri="{FF2B5EF4-FFF2-40B4-BE49-F238E27FC236}">
                <a16:creationId xmlns:a16="http://schemas.microsoft.com/office/drawing/2014/main" id="{69C41B89-4BC6-49AF-B10F-E251E8583B78}"/>
              </a:ext>
            </a:extLst>
          </p:cNvPr>
          <p:cNvSpPr/>
          <p:nvPr/>
        </p:nvSpPr>
        <p:spPr>
          <a:xfrm>
            <a:off x="3407790" y="2098095"/>
            <a:ext cx="334068" cy="82472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9" name="TextBox 28">
            <a:extLst>
              <a:ext uri="{FF2B5EF4-FFF2-40B4-BE49-F238E27FC236}">
                <a16:creationId xmlns:a16="http://schemas.microsoft.com/office/drawing/2014/main" id="{DB360B10-B06E-43A1-8219-1F9A6347FAEB}"/>
              </a:ext>
            </a:extLst>
          </p:cNvPr>
          <p:cNvSpPr txBox="1"/>
          <p:nvPr/>
        </p:nvSpPr>
        <p:spPr>
          <a:xfrm>
            <a:off x="3741858" y="1999485"/>
            <a:ext cx="3424335" cy="923330"/>
          </a:xfrm>
          <a:prstGeom prst="rect">
            <a:avLst/>
          </a:prstGeom>
          <a:noFill/>
        </p:spPr>
        <p:txBody>
          <a:bodyPr wrap="none" rtlCol="0">
            <a:spAutoFit/>
          </a:bodyPr>
          <a:lstStyle/>
          <a:p>
            <a:r>
              <a:rPr lang="en-US" sz="1800" kern="0" dirty="0">
                <a:latin typeface="Times New Roman" pitchFamily="18" charset="0"/>
                <a:cs typeface="Times New Roman" pitchFamily="18" charset="0"/>
                <a:sym typeface="Wingdings" panose="05000000000000000000" pitchFamily="2" charset="2"/>
              </a:rPr>
              <a:t>under-sampling,	GFOV &lt; GSD </a:t>
            </a:r>
          </a:p>
          <a:p>
            <a:r>
              <a:rPr lang="en-US" sz="1800" kern="0" dirty="0">
                <a:latin typeface="Times New Roman" pitchFamily="18" charset="0"/>
                <a:cs typeface="Times New Roman" pitchFamily="18" charset="0"/>
                <a:sym typeface="Wingdings" panose="05000000000000000000" pitchFamily="2" charset="2"/>
              </a:rPr>
              <a:t>Nyquist sampling,	GFOV = GSD</a:t>
            </a:r>
          </a:p>
          <a:p>
            <a:r>
              <a:rPr lang="en-US" sz="1800" kern="0" dirty="0">
                <a:latin typeface="Times New Roman" pitchFamily="18" charset="0"/>
                <a:cs typeface="Times New Roman" pitchFamily="18" charset="0"/>
                <a:sym typeface="Wingdings" panose="05000000000000000000" pitchFamily="2" charset="2"/>
              </a:rPr>
              <a:t>over-sampling,	GFOV &gt; GSD</a:t>
            </a:r>
          </a:p>
        </p:txBody>
      </p:sp>
      <mc:AlternateContent xmlns:mc="http://schemas.openxmlformats.org/markup-compatibility/2006" xmlns:a14="http://schemas.microsoft.com/office/drawing/2010/main">
        <mc:Choice Requires="a14">
          <p:sp>
            <p:nvSpPr>
              <p:cNvPr id="30" name="Object 1">
                <a:extLst>
                  <a:ext uri="{FF2B5EF4-FFF2-40B4-BE49-F238E27FC236}">
                    <a16:creationId xmlns:a16="http://schemas.microsoft.com/office/drawing/2014/main" id="{9937F74F-DFC6-4505-97D2-08E665E8E810}"/>
                  </a:ext>
                </a:extLst>
              </p:cNvPr>
              <p:cNvSpPr txBox="1"/>
              <p:nvPr/>
            </p:nvSpPr>
            <p:spPr bwMode="auto">
              <a:xfrm>
                <a:off x="894241" y="5278849"/>
                <a:ext cx="4073525" cy="823913"/>
              </a:xfrm>
              <a:prstGeom prst="rect">
                <a:avLst/>
              </a:prstGeom>
              <a:noFill/>
            </p:spPr>
            <p:txBody>
              <a:bodyPr>
                <a:normAutofit/>
              </a:bodyPr>
              <a:lstStyle/>
              <a:p>
                <a:pPr/>
                <a14:m>
                  <m:oMathPara xmlns:m="http://schemas.openxmlformats.org/officeDocument/2006/math">
                    <m:oMathParaPr>
                      <m:jc m:val="left"/>
                    </m:oMathParaPr>
                    <m:oMath xmlns:m="http://schemas.openxmlformats.org/officeDocument/2006/math">
                      <m:r>
                        <a:rPr lang="en-US" sz="1600" i="1" smtClean="0">
                          <a:solidFill>
                            <a:srgbClr val="000000"/>
                          </a:solidFill>
                          <a:latin typeface="Cambria Math" panose="02040503050406030204" pitchFamily="18" charset="0"/>
                        </a:rPr>
                        <m:t>𝑀𝑇𝐹</m:t>
                      </m:r>
                      <m:r>
                        <a:rPr lang="en-US" sz="1600" i="1" smtClean="0">
                          <a:solidFill>
                            <a:srgbClr val="000000"/>
                          </a:solidFill>
                          <a:latin typeface="Cambria Math" panose="02040503050406030204" pitchFamily="18" charset="0"/>
                        </a:rPr>
                        <m:t>(</m:t>
                      </m:r>
                      <m:r>
                        <a:rPr lang="en-US" sz="1600" i="1" smtClean="0">
                          <a:solidFill>
                            <a:srgbClr val="000000"/>
                          </a:solidFill>
                          <a:latin typeface="Cambria Math" panose="02040503050406030204" pitchFamily="18" charset="0"/>
                        </a:rPr>
                        <m:t>𝜔</m:t>
                      </m:r>
                      <m:r>
                        <a:rPr lang="en-US" sz="1600" i="1" smtClean="0">
                          <a:solidFill>
                            <a:srgbClr val="000000"/>
                          </a:solidFill>
                          <a:latin typeface="Cambria Math" panose="02040503050406030204" pitchFamily="18" charset="0"/>
                        </a:rPr>
                        <m:t>)=</m:t>
                      </m:r>
                      <m:f>
                        <m:fPr>
                          <m:ctrlPr>
                            <a:rPr lang="en-US" sz="1600" i="1">
                              <a:solidFill>
                                <a:srgbClr val="000000"/>
                              </a:solidFill>
                              <a:latin typeface="Cambria Math" panose="02040503050406030204" pitchFamily="18" charset="0"/>
                            </a:rPr>
                          </m:ctrlPr>
                        </m:fPr>
                        <m:num>
                          <m:d>
                            <m:dPr>
                              <m:begChr m:val="|"/>
                              <m:endChr m:val="|"/>
                              <m:ctrlPr>
                                <a:rPr lang="en-US" sz="1600" i="1">
                                  <a:solidFill>
                                    <a:srgbClr val="000000"/>
                                  </a:solidFill>
                                  <a:latin typeface="Cambria Math" panose="02040503050406030204" pitchFamily="18" charset="0"/>
                                </a:rPr>
                              </m:ctrlPr>
                            </m:dPr>
                            <m:e>
                              <m:r>
                                <a:rPr lang="en-US" sz="1600" i="1">
                                  <a:solidFill>
                                    <a:srgbClr val="000000"/>
                                  </a:solidFill>
                                  <a:latin typeface="Cambria Math" panose="02040503050406030204" pitchFamily="18" charset="0"/>
                                </a:rPr>
                                <m:t>𝐹𝑜𝑢𝑟𝑖𝑒𝑟𝑇</m:t>
                              </m:r>
                              <m:r>
                                <a:rPr lang="en-US" sz="1600" b="0" i="1" smtClean="0">
                                  <a:solidFill>
                                    <a:srgbClr val="000000"/>
                                  </a:solidFill>
                                  <a:latin typeface="Cambria Math" panose="02040503050406030204" pitchFamily="18" charset="0"/>
                                </a:rPr>
                                <m:t>𝑟</m:t>
                              </m:r>
                              <m:r>
                                <a:rPr lang="en-US" sz="1600" i="1">
                                  <a:solidFill>
                                    <a:srgbClr val="000000"/>
                                  </a:solidFill>
                                  <a:latin typeface="Cambria Math" panose="02040503050406030204" pitchFamily="18" charset="0"/>
                                </a:rPr>
                                <m:t>𝑎𝑛𝑠𝑓𝑜𝑟𝑚</m:t>
                              </m:r>
                              <m:r>
                                <a:rPr lang="en-US" sz="1600" i="1">
                                  <a:solidFill>
                                    <a:srgbClr val="000000"/>
                                  </a:solidFill>
                                  <a:latin typeface="Cambria Math" panose="02040503050406030204" pitchFamily="18" charset="0"/>
                                </a:rPr>
                                <m:t>(</m:t>
                              </m:r>
                              <m:r>
                                <a:rPr lang="en-US" sz="1600" i="1">
                                  <a:solidFill>
                                    <a:srgbClr val="000000"/>
                                  </a:solidFill>
                                  <a:latin typeface="Cambria Math" panose="02040503050406030204" pitchFamily="18" charset="0"/>
                                </a:rPr>
                                <m:t>𝐿𝑆𝐹</m:t>
                              </m:r>
                              <m:r>
                                <a:rPr lang="en-US" sz="1600" i="1">
                                  <a:solidFill>
                                    <a:srgbClr val="000000"/>
                                  </a:solidFill>
                                  <a:latin typeface="Cambria Math" panose="02040503050406030204" pitchFamily="18" charset="0"/>
                                </a:rPr>
                                <m:t>)</m:t>
                              </m:r>
                            </m:e>
                          </m:d>
                        </m:num>
                        <m:den>
                          <m:sSub>
                            <m:sSubPr>
                              <m:ctrlPr>
                                <a:rPr lang="en-US" sz="1600" i="1">
                                  <a:solidFill>
                                    <a:srgbClr val="000000"/>
                                  </a:solidFill>
                                  <a:latin typeface="Cambria Math" panose="02040503050406030204" pitchFamily="18" charset="0"/>
                                </a:rPr>
                              </m:ctrlPr>
                            </m:sSubPr>
                            <m:e>
                              <m:d>
                                <m:dPr>
                                  <m:begChr m:val="|"/>
                                  <m:endChr m:val="|"/>
                                  <m:ctrlPr>
                                    <a:rPr lang="en-US" sz="1600" i="1">
                                      <a:solidFill>
                                        <a:srgbClr val="000000"/>
                                      </a:solidFill>
                                      <a:latin typeface="Cambria Math" panose="02040503050406030204" pitchFamily="18" charset="0"/>
                                    </a:rPr>
                                  </m:ctrlPr>
                                </m:dPr>
                                <m:e>
                                  <m:r>
                                    <a:rPr lang="en-US" sz="1600" i="1">
                                      <a:solidFill>
                                        <a:srgbClr val="000000"/>
                                      </a:solidFill>
                                      <a:latin typeface="Cambria Math" panose="02040503050406030204" pitchFamily="18" charset="0"/>
                                    </a:rPr>
                                    <m:t>𝐹𝑜𝑢𝑟𝑖𝑒𝑟𝑇</m:t>
                                  </m:r>
                                  <m:r>
                                    <a:rPr lang="en-US" sz="1600" b="0" i="1" smtClean="0">
                                      <a:solidFill>
                                        <a:srgbClr val="000000"/>
                                      </a:solidFill>
                                      <a:latin typeface="Cambria Math" panose="02040503050406030204" pitchFamily="18" charset="0"/>
                                    </a:rPr>
                                    <m:t>𝑟</m:t>
                                  </m:r>
                                  <m:r>
                                    <a:rPr lang="en-US" sz="1600" i="1">
                                      <a:solidFill>
                                        <a:srgbClr val="000000"/>
                                      </a:solidFill>
                                      <a:latin typeface="Cambria Math" panose="02040503050406030204" pitchFamily="18" charset="0"/>
                                    </a:rPr>
                                    <m:t>𝑎𝑛𝑠𝑓𝑜𝑟𝑚</m:t>
                                  </m:r>
                                  <m:r>
                                    <a:rPr lang="en-US" sz="1600" i="1">
                                      <a:solidFill>
                                        <a:srgbClr val="000000"/>
                                      </a:solidFill>
                                      <a:latin typeface="Cambria Math" panose="02040503050406030204" pitchFamily="18" charset="0"/>
                                    </a:rPr>
                                    <m:t>(</m:t>
                                  </m:r>
                                  <m:r>
                                    <a:rPr lang="en-US" sz="1600" i="1">
                                      <a:solidFill>
                                        <a:srgbClr val="000000"/>
                                      </a:solidFill>
                                      <a:latin typeface="Cambria Math" panose="02040503050406030204" pitchFamily="18" charset="0"/>
                                    </a:rPr>
                                    <m:t>𝐿𝑆𝐹</m:t>
                                  </m:r>
                                  <m:r>
                                    <a:rPr lang="en-US" sz="1600" i="1">
                                      <a:solidFill>
                                        <a:srgbClr val="000000"/>
                                      </a:solidFill>
                                      <a:latin typeface="Cambria Math" panose="02040503050406030204" pitchFamily="18" charset="0"/>
                                    </a:rPr>
                                    <m:t>)</m:t>
                                  </m:r>
                                </m:e>
                              </m:d>
                            </m:e>
                            <m:sub>
                              <m:r>
                                <a:rPr lang="en-US" sz="1600" i="1">
                                  <a:solidFill>
                                    <a:srgbClr val="000000"/>
                                  </a:solidFill>
                                  <a:latin typeface="Cambria Math" panose="02040503050406030204" pitchFamily="18" charset="0"/>
                                </a:rPr>
                                <m:t>|</m:t>
                              </m:r>
                              <m:r>
                                <a:rPr lang="en-US" sz="1600" i="1">
                                  <a:solidFill>
                                    <a:srgbClr val="000000"/>
                                  </a:solidFill>
                                  <a:latin typeface="Cambria Math" panose="02040503050406030204" pitchFamily="18" charset="0"/>
                                </a:rPr>
                                <m:t>𝜔</m:t>
                              </m:r>
                              <m:r>
                                <a:rPr lang="en-US" sz="1600" i="1">
                                  <a:solidFill>
                                    <a:srgbClr val="000000"/>
                                  </a:solidFill>
                                  <a:latin typeface="Cambria Math" panose="02040503050406030204" pitchFamily="18" charset="0"/>
                                </a:rPr>
                                <m:t>=0</m:t>
                              </m:r>
                            </m:sub>
                          </m:sSub>
                        </m:den>
                      </m:f>
                    </m:oMath>
                  </m:oMathPara>
                </a14:m>
                <a:endParaRPr lang="en-US" sz="1600" dirty="0"/>
              </a:p>
            </p:txBody>
          </p:sp>
        </mc:Choice>
        <mc:Fallback xmlns="">
          <p:sp>
            <p:nvSpPr>
              <p:cNvPr id="30" name="Object 1">
                <a:extLst>
                  <a:ext uri="{FF2B5EF4-FFF2-40B4-BE49-F238E27FC236}">
                    <a16:creationId xmlns:a16="http://schemas.microsoft.com/office/drawing/2014/main" id="{9937F74F-DFC6-4505-97D2-08E665E8E810}"/>
                  </a:ext>
                </a:extLst>
              </p:cNvPr>
              <p:cNvSpPr txBox="1">
                <a:spLocks noRot="1" noChangeAspect="1" noMove="1" noResize="1" noEditPoints="1" noAdjustHandles="1" noChangeArrowheads="1" noChangeShapeType="1" noTextEdit="1"/>
              </p:cNvSpPr>
              <p:nvPr/>
            </p:nvSpPr>
            <p:spPr bwMode="auto">
              <a:xfrm>
                <a:off x="894241" y="5278849"/>
                <a:ext cx="4073525" cy="823913"/>
              </a:xfrm>
              <a:prstGeom prst="rect">
                <a:avLst/>
              </a:prstGeom>
              <a:blipFill>
                <a:blip r:embed="rId4"/>
                <a:stretch>
                  <a:fillRect/>
                </a:stretch>
              </a:blipFill>
            </p:spPr>
            <p:txBody>
              <a:bodyPr/>
              <a:lstStyle/>
              <a:p>
                <a:r>
                  <a:rPr lang="en-US">
                    <a:noFill/>
                  </a:rPr>
                  <a:t> </a:t>
                </a:r>
              </a:p>
            </p:txBody>
          </p:sp>
        </mc:Fallback>
      </mc:AlternateContent>
      <p:sp>
        <p:nvSpPr>
          <p:cNvPr id="31" name="Content Placeholder 5">
            <a:extLst>
              <a:ext uri="{FF2B5EF4-FFF2-40B4-BE49-F238E27FC236}">
                <a16:creationId xmlns:a16="http://schemas.microsoft.com/office/drawing/2014/main" id="{5845574E-0623-49A8-A35D-B5FCFA773C8C}"/>
              </a:ext>
            </a:extLst>
          </p:cNvPr>
          <p:cNvSpPr txBox="1">
            <a:spLocks/>
          </p:cNvSpPr>
          <p:nvPr/>
        </p:nvSpPr>
        <p:spPr bwMode="auto">
          <a:xfrm>
            <a:off x="894241" y="6143755"/>
            <a:ext cx="4002717" cy="327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R="0" lvl="0" indent="-342900" algn="l" defTabSz="914400" rtl="0" eaLnBrk="0" fontAlgn="base" latinLnBrk="0" hangingPunct="0">
              <a:lnSpc>
                <a:spcPct val="100000"/>
              </a:lnSpc>
              <a:spcBef>
                <a:spcPts val="0"/>
              </a:spcBef>
              <a:spcAft>
                <a:spcPct val="0"/>
              </a:spcAft>
              <a:buClrTx/>
              <a:buSzTx/>
              <a:tabLst/>
              <a:defRPr/>
            </a:pPr>
            <a:r>
              <a:rPr lang="en-US" sz="1400" kern="0" dirty="0">
                <a:latin typeface="+mn-lt"/>
              </a:rPr>
              <a:t>fraction of Nyquist frequency (NF)</a:t>
            </a:r>
            <a:endParaRPr kumimoji="0" lang="en-US" sz="1400" b="0" i="0" u="none" strike="noStrike" kern="0" cap="none" spc="0" normalizeH="0" baseline="0" noProof="0" dirty="0">
              <a:ln>
                <a:noFill/>
              </a:ln>
              <a:solidFill>
                <a:schemeClr val="tx1"/>
              </a:solidFill>
              <a:effectLst/>
              <a:uLnTx/>
              <a:uFillTx/>
              <a:latin typeface="+mn-lt"/>
              <a:ea typeface="+mn-ea"/>
              <a:cs typeface="+mn-cs"/>
            </a:endParaRPr>
          </a:p>
        </p:txBody>
      </p:sp>
      <p:graphicFrame>
        <p:nvGraphicFramePr>
          <p:cNvPr id="32" name="Object 9">
            <a:extLst>
              <a:ext uri="{FF2B5EF4-FFF2-40B4-BE49-F238E27FC236}">
                <a16:creationId xmlns:a16="http://schemas.microsoft.com/office/drawing/2014/main" id="{8C2F61B5-2B17-484C-9D15-C0982EAEEC13}"/>
              </a:ext>
            </a:extLst>
          </p:cNvPr>
          <p:cNvGraphicFramePr>
            <a:graphicFrameLocks noChangeAspect="1"/>
          </p:cNvGraphicFramePr>
          <p:nvPr/>
        </p:nvGraphicFramePr>
        <p:xfrm>
          <a:off x="653143" y="6168077"/>
          <a:ext cx="252413" cy="262319"/>
        </p:xfrm>
        <a:graphic>
          <a:graphicData uri="http://schemas.openxmlformats.org/presentationml/2006/ole">
            <mc:AlternateContent xmlns:mc="http://schemas.openxmlformats.org/markup-compatibility/2006">
              <mc:Choice xmlns:v="urn:schemas-microsoft-com:vml" Requires="v">
                <p:oleObj spid="_x0000_s2050" name="Equation" r:id="rId5" imgW="152280" imgH="139680" progId="Equation.3">
                  <p:embed/>
                </p:oleObj>
              </mc:Choice>
              <mc:Fallback>
                <p:oleObj name="Equation" r:id="rId5" imgW="152280" imgH="139680" progId="Equation.3">
                  <p:embed/>
                  <p:pic>
                    <p:nvPicPr>
                      <p:cNvPr id="32" name="Object 9">
                        <a:extLst>
                          <a:ext uri="{FF2B5EF4-FFF2-40B4-BE49-F238E27FC236}">
                            <a16:creationId xmlns:a16="http://schemas.microsoft.com/office/drawing/2014/main" id="{8C2F61B5-2B17-484C-9D15-C0982EAEEC1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3143" y="6168077"/>
                        <a:ext cx="252413" cy="26231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 name="Left Brace 32">
            <a:extLst>
              <a:ext uri="{FF2B5EF4-FFF2-40B4-BE49-F238E27FC236}">
                <a16:creationId xmlns:a16="http://schemas.microsoft.com/office/drawing/2014/main" id="{9E888AA2-1E8C-49D2-88A7-BE2DA7F57258}"/>
              </a:ext>
            </a:extLst>
          </p:cNvPr>
          <p:cNvSpPr/>
          <p:nvPr/>
        </p:nvSpPr>
        <p:spPr>
          <a:xfrm>
            <a:off x="4985575" y="5339427"/>
            <a:ext cx="238358" cy="646331"/>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TextBox 33">
            <a:extLst>
              <a:ext uri="{FF2B5EF4-FFF2-40B4-BE49-F238E27FC236}">
                <a16:creationId xmlns:a16="http://schemas.microsoft.com/office/drawing/2014/main" id="{2EB50812-CB69-495F-AB81-F6C600C1A231}"/>
              </a:ext>
            </a:extLst>
          </p:cNvPr>
          <p:cNvSpPr txBox="1"/>
          <p:nvPr/>
        </p:nvSpPr>
        <p:spPr>
          <a:xfrm>
            <a:off x="5223933" y="5179432"/>
            <a:ext cx="3509294" cy="923330"/>
          </a:xfrm>
          <a:prstGeom prst="rect">
            <a:avLst/>
          </a:prstGeom>
          <a:noFill/>
        </p:spPr>
        <p:txBody>
          <a:bodyPr wrap="none" rtlCol="0">
            <a:spAutoFit/>
          </a:bodyPr>
          <a:lstStyle/>
          <a:p>
            <a:r>
              <a:rPr lang="en-US" sz="1800" kern="0" dirty="0">
                <a:latin typeface="Times New Roman" pitchFamily="18" charset="0"/>
                <a:cs typeface="Times New Roman" pitchFamily="18" charset="0"/>
                <a:sym typeface="Wingdings" panose="05000000000000000000" pitchFamily="2" charset="2"/>
              </a:rPr>
              <a:t>= 0.63 @NF for square LSF</a:t>
            </a:r>
          </a:p>
          <a:p>
            <a:r>
              <a:rPr lang="en-US" sz="1800" kern="0" dirty="0">
                <a:latin typeface="Times New Roman" pitchFamily="18" charset="0"/>
                <a:cs typeface="Times New Roman" pitchFamily="18" charset="0"/>
                <a:sym typeface="Wingdings" panose="05000000000000000000" pitchFamily="2" charset="2"/>
              </a:rPr>
              <a:t>= 0.40 @NF for triangular LSF</a:t>
            </a:r>
          </a:p>
          <a:p>
            <a:r>
              <a:rPr lang="en-US" sz="1800" kern="0" dirty="0">
                <a:latin typeface="Times New Roman" pitchFamily="18" charset="0"/>
                <a:cs typeface="Times New Roman" pitchFamily="18" charset="0"/>
                <a:sym typeface="Wingdings" panose="05000000000000000000" pitchFamily="2" charset="2"/>
              </a:rPr>
              <a:t>&gt; 0.2 – 0.3 @NF is usually required</a:t>
            </a:r>
          </a:p>
        </p:txBody>
      </p:sp>
      <p:sp>
        <p:nvSpPr>
          <p:cNvPr id="12" name="Slide Number Placeholder 3">
            <a:extLst>
              <a:ext uri="{FF2B5EF4-FFF2-40B4-BE49-F238E27FC236}">
                <a16:creationId xmlns:a16="http://schemas.microsoft.com/office/drawing/2014/main" id="{0EAD28AF-5662-4195-A820-5A8E53771333}"/>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10</a:t>
            </a:fld>
            <a:endParaRPr lang="en-US" dirty="0"/>
          </a:p>
        </p:txBody>
      </p:sp>
    </p:spTree>
    <p:extLst>
      <p:ext uri="{BB962C8B-B14F-4D97-AF65-F5344CB8AC3E}">
        <p14:creationId xmlns:p14="http://schemas.microsoft.com/office/powerpoint/2010/main" val="18314560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B97FC-66CD-4591-87BA-1DE7AB5845CA}"/>
              </a:ext>
            </a:extLst>
          </p:cNvPr>
          <p:cNvSpPr>
            <a:spLocks noGrp="1"/>
          </p:cNvSpPr>
          <p:nvPr>
            <p:ph type="title"/>
          </p:nvPr>
        </p:nvSpPr>
        <p:spPr/>
        <p:txBody>
          <a:bodyPr/>
          <a:lstStyle/>
          <a:p>
            <a:r>
              <a:rPr lang="en-US" sz="3200" dirty="0"/>
              <a:t>Spatial response, Spec, VIIRS example</a:t>
            </a:r>
          </a:p>
        </p:txBody>
      </p:sp>
      <p:sp>
        <p:nvSpPr>
          <p:cNvPr id="3" name="Footer Placeholder 2">
            <a:extLst>
              <a:ext uri="{FF2B5EF4-FFF2-40B4-BE49-F238E27FC236}">
                <a16:creationId xmlns:a16="http://schemas.microsoft.com/office/drawing/2014/main" id="{110C70E4-85AD-460D-A0C3-3EED0D567872}"/>
              </a:ext>
            </a:extLst>
          </p:cNvPr>
          <p:cNvSpPr>
            <a:spLocks noGrp="1"/>
          </p:cNvSpPr>
          <p:nvPr>
            <p:ph type="ftr" sz="quarter" idx="11"/>
          </p:nvPr>
        </p:nvSpPr>
        <p:spPr/>
        <p:txBody>
          <a:bodyPr/>
          <a:lstStyle/>
          <a:p>
            <a:pPr>
              <a:defRPr/>
            </a:pPr>
            <a:r>
              <a:rPr lang="da-DK"/>
              <a:t>Lin et al., 5 August 2021</a:t>
            </a:r>
            <a:endParaRPr lang="en-US"/>
          </a:p>
        </p:txBody>
      </p:sp>
      <p:sp>
        <p:nvSpPr>
          <p:cNvPr id="6" name="Content Placeholder 2">
            <a:extLst>
              <a:ext uri="{FF2B5EF4-FFF2-40B4-BE49-F238E27FC236}">
                <a16:creationId xmlns:a16="http://schemas.microsoft.com/office/drawing/2014/main" id="{74F492E8-271B-47AB-A143-D078077FA82C}"/>
              </a:ext>
            </a:extLst>
          </p:cNvPr>
          <p:cNvSpPr txBox="1">
            <a:spLocks/>
          </p:cNvSpPr>
          <p:nvPr/>
        </p:nvSpPr>
        <p:spPr>
          <a:xfrm>
            <a:off x="318700" y="1310594"/>
            <a:ext cx="8240987" cy="3128133"/>
          </a:xfrm>
          <a:prstGeom prst="rect">
            <a:avLst/>
          </a:prstGeom>
          <a:ln w="12700" cmpd="thickThi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spcBef>
                <a:spcPts val="1200"/>
              </a:spcBef>
            </a:pPr>
            <a:r>
              <a:rPr lang="en-US" sz="1800" kern="0" dirty="0">
                <a:latin typeface="Times New Roman" pitchFamily="18" charset="0"/>
                <a:cs typeface="Times New Roman" pitchFamily="18" charset="0"/>
              </a:rPr>
              <a:t>GFOV specification is tailored to detector designed value + margin</a:t>
            </a:r>
          </a:p>
          <a:p>
            <a:pPr lvl="1">
              <a:spcBef>
                <a:spcPts val="1200"/>
              </a:spcBef>
            </a:pPr>
            <a:r>
              <a:rPr lang="en-US" sz="1400" kern="0" dirty="0" err="1">
                <a:latin typeface="Times New Roman" pitchFamily="18" charset="0"/>
                <a:cs typeface="Times New Roman" pitchFamily="18" charset="0"/>
              </a:rPr>
              <a:t>GFOV_design</a:t>
            </a:r>
            <a:r>
              <a:rPr lang="en-US" sz="1400" kern="0" dirty="0">
                <a:latin typeface="Times New Roman" pitchFamily="18" charset="0"/>
                <a:cs typeface="Times New Roman" pitchFamily="18" charset="0"/>
              </a:rPr>
              <a:t> = </a:t>
            </a:r>
            <a:r>
              <a:rPr lang="en-US" sz="1400" kern="0" dirty="0" err="1">
                <a:latin typeface="Times New Roman" pitchFamily="18" charset="0"/>
                <a:cs typeface="Times New Roman" pitchFamily="18" charset="0"/>
              </a:rPr>
              <a:t>detector_size</a:t>
            </a:r>
            <a:r>
              <a:rPr lang="en-US" sz="1400" kern="0" dirty="0">
                <a:latin typeface="Times New Roman" pitchFamily="18" charset="0"/>
                <a:cs typeface="Times New Roman" pitchFamily="18" charset="0"/>
              </a:rPr>
              <a:t>/</a:t>
            </a:r>
            <a:r>
              <a:rPr lang="en-US" sz="1400" kern="0" dirty="0" err="1">
                <a:latin typeface="Times New Roman" pitchFamily="18" charset="0"/>
                <a:cs typeface="Times New Roman" pitchFamily="18" charset="0"/>
              </a:rPr>
              <a:t>effective_focal_length</a:t>
            </a:r>
            <a:r>
              <a:rPr lang="en-US" sz="1400" kern="0" dirty="0">
                <a:latin typeface="Times New Roman" pitchFamily="18" charset="0"/>
                <a:cs typeface="Times New Roman" pitchFamily="18" charset="0"/>
              </a:rPr>
              <a:t> * altitude</a:t>
            </a:r>
          </a:p>
          <a:p>
            <a:pPr lvl="1">
              <a:spcBef>
                <a:spcPts val="1200"/>
              </a:spcBef>
            </a:pPr>
            <a:r>
              <a:rPr lang="en-US" sz="1400" kern="0" dirty="0" err="1">
                <a:latin typeface="Times New Roman" pitchFamily="18" charset="0"/>
                <a:cs typeface="Times New Roman" pitchFamily="18" charset="0"/>
              </a:rPr>
              <a:t>GFOV_spec</a:t>
            </a:r>
            <a:r>
              <a:rPr lang="en-US" sz="1400" kern="0" dirty="0">
                <a:latin typeface="Times New Roman" pitchFamily="18" charset="0"/>
                <a:cs typeface="Times New Roman" pitchFamily="18" charset="0"/>
              </a:rPr>
              <a:t> &lt; </a:t>
            </a:r>
            <a:r>
              <a:rPr lang="en-US" sz="1400" kern="0" dirty="0" err="1">
                <a:latin typeface="Times New Roman" pitchFamily="18" charset="0"/>
                <a:cs typeface="Times New Roman" pitchFamily="18" charset="0"/>
              </a:rPr>
              <a:t>GFOV_design</a:t>
            </a:r>
            <a:r>
              <a:rPr lang="en-US" sz="1400" kern="0" dirty="0">
                <a:latin typeface="Times New Roman" pitchFamily="18" charset="0"/>
                <a:cs typeface="Times New Roman" pitchFamily="18" charset="0"/>
              </a:rPr>
              <a:t> + 10% for imagery bands (375 m @nadir)</a:t>
            </a:r>
          </a:p>
          <a:p>
            <a:pPr lvl="1">
              <a:spcBef>
                <a:spcPts val="1200"/>
              </a:spcBef>
            </a:pPr>
            <a:r>
              <a:rPr lang="en-US" sz="1400" kern="0" dirty="0" err="1">
                <a:latin typeface="Times New Roman" pitchFamily="18" charset="0"/>
                <a:cs typeface="Times New Roman" pitchFamily="18" charset="0"/>
              </a:rPr>
              <a:t>GFOV_spec</a:t>
            </a:r>
            <a:r>
              <a:rPr lang="en-US" sz="1400" kern="0" dirty="0">
                <a:latin typeface="Times New Roman" pitchFamily="18" charset="0"/>
                <a:cs typeface="Times New Roman" pitchFamily="18" charset="0"/>
              </a:rPr>
              <a:t> &lt; </a:t>
            </a:r>
            <a:r>
              <a:rPr lang="en-US" sz="1400" kern="0" dirty="0" err="1">
                <a:latin typeface="Times New Roman" pitchFamily="18" charset="0"/>
                <a:cs typeface="Times New Roman" pitchFamily="18" charset="0"/>
              </a:rPr>
              <a:t>GFOV_design</a:t>
            </a:r>
            <a:r>
              <a:rPr lang="en-US" sz="1400" kern="0" dirty="0">
                <a:latin typeface="Times New Roman" pitchFamily="18" charset="0"/>
                <a:cs typeface="Times New Roman" pitchFamily="18" charset="0"/>
              </a:rPr>
              <a:t> + 5% for moderate resolution bands (750m @ nadir)</a:t>
            </a:r>
          </a:p>
          <a:p>
            <a:pPr>
              <a:spcBef>
                <a:spcPts val="1200"/>
              </a:spcBef>
            </a:pPr>
            <a:r>
              <a:rPr lang="en-US" sz="1800" kern="0" dirty="0">
                <a:latin typeface="Times New Roman" pitchFamily="18" charset="0"/>
                <a:cs typeface="Times New Roman" pitchFamily="18" charset="0"/>
              </a:rPr>
              <a:t>The MTF requirements are to exceed values specified at fractional Nyquist frequency, which is the spatial frequency at two horizontal sampling intervals (HSI) apart</a:t>
            </a:r>
          </a:p>
          <a:p>
            <a:pPr>
              <a:spcBef>
                <a:spcPts val="1200"/>
              </a:spcBef>
            </a:pPr>
            <a:endParaRPr lang="en-US" sz="1200" kern="0" dirty="0">
              <a:latin typeface="Times New Roman" pitchFamily="18" charset="0"/>
              <a:cs typeface="Times New Roman" pitchFamily="18" charset="0"/>
            </a:endParaRPr>
          </a:p>
        </p:txBody>
      </p:sp>
      <p:sp>
        <p:nvSpPr>
          <p:cNvPr id="12" name="Slide Number Placeholder 3">
            <a:extLst>
              <a:ext uri="{FF2B5EF4-FFF2-40B4-BE49-F238E27FC236}">
                <a16:creationId xmlns:a16="http://schemas.microsoft.com/office/drawing/2014/main" id="{0EAD28AF-5662-4195-A820-5A8E53771333}"/>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11</a:t>
            </a:fld>
            <a:endParaRPr lang="en-US" dirty="0"/>
          </a:p>
        </p:txBody>
      </p:sp>
      <p:grpSp>
        <p:nvGrpSpPr>
          <p:cNvPr id="14" name="Group 10">
            <a:extLst>
              <a:ext uri="{FF2B5EF4-FFF2-40B4-BE49-F238E27FC236}">
                <a16:creationId xmlns:a16="http://schemas.microsoft.com/office/drawing/2014/main" id="{7AF77D37-311C-4B09-8268-108EB0CB2712}"/>
              </a:ext>
            </a:extLst>
          </p:cNvPr>
          <p:cNvGrpSpPr>
            <a:grpSpLocks/>
          </p:cNvGrpSpPr>
          <p:nvPr/>
        </p:nvGrpSpPr>
        <p:grpSpPr bwMode="auto">
          <a:xfrm>
            <a:off x="1514249" y="3553522"/>
            <a:ext cx="7101927" cy="2858828"/>
            <a:chOff x="1628775" y="1149350"/>
            <a:chExt cx="7140575" cy="2992438"/>
          </a:xfrm>
        </p:grpSpPr>
        <p:pic>
          <p:nvPicPr>
            <p:cNvPr id="15" name="Picture 64">
              <a:extLst>
                <a:ext uri="{FF2B5EF4-FFF2-40B4-BE49-F238E27FC236}">
                  <a16:creationId xmlns:a16="http://schemas.microsoft.com/office/drawing/2014/main" id="{95F37BBA-B13A-4995-A049-FEB6BF3C35DA}"/>
                </a:ext>
              </a:extLst>
            </p:cNvPr>
            <p:cNvPicPr>
              <a:picLocks noChangeAspect="1" noChangeArrowheads="1"/>
            </p:cNvPicPr>
            <p:nvPr/>
          </p:nvPicPr>
          <p:blipFill>
            <a:blip r:embed="rId3" cstate="print"/>
            <a:srcRect/>
            <a:stretch>
              <a:fillRect/>
            </a:stretch>
          </p:blipFill>
          <p:spPr bwMode="auto">
            <a:xfrm>
              <a:off x="4697413" y="1149350"/>
              <a:ext cx="4071937" cy="2992438"/>
            </a:xfrm>
            <a:prstGeom prst="rect">
              <a:avLst/>
            </a:prstGeom>
            <a:noFill/>
            <a:ln w="9525">
              <a:noFill/>
              <a:miter lim="800000"/>
              <a:headEnd/>
              <a:tailEnd/>
            </a:ln>
          </p:spPr>
        </p:pic>
        <p:sp>
          <p:nvSpPr>
            <p:cNvPr id="16" name="Rectangle 31">
              <a:extLst>
                <a:ext uri="{FF2B5EF4-FFF2-40B4-BE49-F238E27FC236}">
                  <a16:creationId xmlns:a16="http://schemas.microsoft.com/office/drawing/2014/main" id="{D7A2EB87-E1A2-49DE-98DE-BFF3FC08364F}"/>
                </a:ext>
              </a:extLst>
            </p:cNvPr>
            <p:cNvSpPr>
              <a:spLocks noChangeArrowheads="1"/>
            </p:cNvSpPr>
            <p:nvPr/>
          </p:nvSpPr>
          <p:spPr bwMode="auto">
            <a:xfrm>
              <a:off x="5878513" y="2532063"/>
              <a:ext cx="1504950" cy="646112"/>
            </a:xfrm>
            <a:prstGeom prst="rect">
              <a:avLst/>
            </a:prstGeom>
            <a:solidFill>
              <a:schemeClr val="bg1"/>
            </a:solidFill>
            <a:ln w="9525">
              <a:noFill/>
              <a:miter lim="800000"/>
              <a:headEnd/>
              <a:tailEnd/>
            </a:ln>
            <a:effectLst/>
          </p:spPr>
          <p:txBody>
            <a:bodyPr wrap="none">
              <a:spAutoFit/>
            </a:bodyPr>
            <a:lstStyle/>
            <a:p>
              <a:pPr algn="ctr">
                <a:defRPr/>
              </a:pPr>
              <a:r>
                <a:rPr lang="en-US" altLang="zh-TW" sz="1800" b="1" dirty="0">
                  <a:solidFill>
                    <a:srgbClr val="CC3300"/>
                  </a:solidFill>
                  <a:latin typeface="+mn-lt"/>
                  <a:ea typeface="新細明體" pitchFamily="18" charset="-120"/>
                </a:rPr>
                <a:t>Undesirable</a:t>
              </a:r>
            </a:p>
            <a:p>
              <a:pPr algn="ctr">
                <a:defRPr/>
              </a:pPr>
              <a:r>
                <a:rPr lang="en-US" altLang="zh-TW" sz="1800" b="1" dirty="0">
                  <a:solidFill>
                    <a:srgbClr val="CC3300"/>
                  </a:solidFill>
                  <a:latin typeface="+mn-lt"/>
                  <a:ea typeface="新細明體" pitchFamily="18" charset="-120"/>
                </a:rPr>
                <a:t>Region</a:t>
              </a:r>
              <a:endParaRPr lang="en-US" sz="1800" b="1" dirty="0">
                <a:solidFill>
                  <a:srgbClr val="CC3300"/>
                </a:solidFill>
                <a:latin typeface="+mn-lt"/>
              </a:endParaRPr>
            </a:p>
          </p:txBody>
        </p:sp>
        <p:sp>
          <p:nvSpPr>
            <p:cNvPr id="17" name="Rectangle 32">
              <a:extLst>
                <a:ext uri="{FF2B5EF4-FFF2-40B4-BE49-F238E27FC236}">
                  <a16:creationId xmlns:a16="http://schemas.microsoft.com/office/drawing/2014/main" id="{1A47ED89-5620-42AF-A0DF-8D97D93A4FF0}"/>
                </a:ext>
              </a:extLst>
            </p:cNvPr>
            <p:cNvSpPr>
              <a:spLocks noChangeArrowheads="1"/>
            </p:cNvSpPr>
            <p:nvPr/>
          </p:nvSpPr>
          <p:spPr bwMode="auto">
            <a:xfrm>
              <a:off x="7373938" y="1700213"/>
              <a:ext cx="1038225" cy="554037"/>
            </a:xfrm>
            <a:prstGeom prst="rect">
              <a:avLst/>
            </a:prstGeom>
            <a:solidFill>
              <a:schemeClr val="bg1"/>
            </a:solidFill>
            <a:ln w="9525">
              <a:noFill/>
              <a:miter lim="800000"/>
              <a:headEnd/>
              <a:tailEnd/>
            </a:ln>
            <a:effectLst/>
          </p:spPr>
          <p:txBody>
            <a:bodyPr wrap="none" lIns="0" tIns="0" rIns="0" bIns="0">
              <a:spAutoFit/>
            </a:bodyPr>
            <a:lstStyle/>
            <a:p>
              <a:pPr algn="ctr">
                <a:defRPr/>
              </a:pPr>
              <a:r>
                <a:rPr lang="en-US" altLang="zh-TW" sz="1800" b="1" dirty="0">
                  <a:solidFill>
                    <a:srgbClr val="0000FF"/>
                  </a:solidFill>
                  <a:latin typeface="+mn-lt"/>
                  <a:ea typeface="新細明體" pitchFamily="18" charset="-120"/>
                </a:rPr>
                <a:t>Desirable</a:t>
              </a:r>
            </a:p>
            <a:p>
              <a:pPr algn="ctr">
                <a:defRPr/>
              </a:pPr>
              <a:r>
                <a:rPr lang="en-US" altLang="zh-TW" sz="1800" b="1" dirty="0">
                  <a:solidFill>
                    <a:srgbClr val="0000FF"/>
                  </a:solidFill>
                  <a:latin typeface="+mn-lt"/>
                  <a:ea typeface="新細明體" pitchFamily="18" charset="-120"/>
                </a:rPr>
                <a:t>Region</a:t>
              </a:r>
              <a:endParaRPr lang="en-US" sz="1800" b="1" dirty="0">
                <a:solidFill>
                  <a:srgbClr val="0000FF"/>
                </a:solidFill>
                <a:latin typeface="+mn-lt"/>
              </a:endParaRPr>
            </a:p>
          </p:txBody>
        </p:sp>
        <p:pic>
          <p:nvPicPr>
            <p:cNvPr id="18" name="Picture 65">
              <a:extLst>
                <a:ext uri="{FF2B5EF4-FFF2-40B4-BE49-F238E27FC236}">
                  <a16:creationId xmlns:a16="http://schemas.microsoft.com/office/drawing/2014/main" id="{60529FC3-B613-4777-A188-78F95189EE69}"/>
                </a:ext>
              </a:extLst>
            </p:cNvPr>
            <p:cNvPicPr>
              <a:picLocks noChangeAspect="1" noChangeArrowheads="1"/>
            </p:cNvPicPr>
            <p:nvPr/>
          </p:nvPicPr>
          <p:blipFill>
            <a:blip r:embed="rId4" cstate="print"/>
            <a:srcRect/>
            <a:stretch>
              <a:fillRect/>
            </a:stretch>
          </p:blipFill>
          <p:spPr bwMode="auto">
            <a:xfrm>
              <a:off x="1628775" y="2214765"/>
              <a:ext cx="2478088" cy="1433513"/>
            </a:xfrm>
            <a:prstGeom prst="rect">
              <a:avLst/>
            </a:prstGeom>
            <a:noFill/>
            <a:ln w="9525">
              <a:noFill/>
              <a:miter lim="800000"/>
              <a:headEnd/>
              <a:tailEnd/>
            </a:ln>
          </p:spPr>
        </p:pic>
      </p:grpSp>
      <p:graphicFrame>
        <p:nvGraphicFramePr>
          <p:cNvPr id="19" name="Object 4">
            <a:extLst>
              <a:ext uri="{FF2B5EF4-FFF2-40B4-BE49-F238E27FC236}">
                <a16:creationId xmlns:a16="http://schemas.microsoft.com/office/drawing/2014/main" id="{01CFFEB5-7C8E-4920-8DBB-5CF961377FC1}"/>
              </a:ext>
            </a:extLst>
          </p:cNvPr>
          <p:cNvGraphicFramePr>
            <a:graphicFrameLocks noChangeAspect="1"/>
          </p:cNvGraphicFramePr>
          <p:nvPr/>
        </p:nvGraphicFramePr>
        <p:xfrm>
          <a:off x="1794954" y="3640114"/>
          <a:ext cx="1822450" cy="696912"/>
        </p:xfrm>
        <a:graphic>
          <a:graphicData uri="http://schemas.openxmlformats.org/presentationml/2006/ole">
            <mc:AlternateContent xmlns:mc="http://schemas.openxmlformats.org/markup-compatibility/2006">
              <mc:Choice xmlns:v="urn:schemas-microsoft-com:vml" Requires="v">
                <p:oleObj spid="_x0000_s3074" name="Equation" r:id="rId5" imgW="1028520" imgH="393480" progId="Equation.3">
                  <p:embed/>
                </p:oleObj>
              </mc:Choice>
              <mc:Fallback>
                <p:oleObj name="Equation" r:id="rId5" imgW="1028520" imgH="393480" progId="Equation.3">
                  <p:embed/>
                  <p:pic>
                    <p:nvPicPr>
                      <p:cNvPr id="19" name="Object 4">
                        <a:extLst>
                          <a:ext uri="{FF2B5EF4-FFF2-40B4-BE49-F238E27FC236}">
                            <a16:creationId xmlns:a16="http://schemas.microsoft.com/office/drawing/2014/main" id="{01CFFEB5-7C8E-4920-8DBB-5CF961377FC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4954" y="3640114"/>
                        <a:ext cx="1822450" cy="696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95836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5DF61-FE7F-4285-A946-60CEC5C70321}"/>
              </a:ext>
            </a:extLst>
          </p:cNvPr>
          <p:cNvSpPr>
            <a:spLocks noGrp="1"/>
          </p:cNvSpPr>
          <p:nvPr>
            <p:ph type="title"/>
          </p:nvPr>
        </p:nvSpPr>
        <p:spPr/>
        <p:txBody>
          <a:bodyPr/>
          <a:lstStyle/>
          <a:p>
            <a:r>
              <a:rPr lang="en-US" sz="3200" dirty="0"/>
              <a:t>SNPP &amp; J1 VIIRS scan LSF - FWHM</a:t>
            </a:r>
          </a:p>
        </p:txBody>
      </p:sp>
      <p:sp>
        <p:nvSpPr>
          <p:cNvPr id="3" name="Footer Placeholder 2">
            <a:extLst>
              <a:ext uri="{FF2B5EF4-FFF2-40B4-BE49-F238E27FC236}">
                <a16:creationId xmlns:a16="http://schemas.microsoft.com/office/drawing/2014/main" id="{DB44F6F4-148C-452E-BED3-0509A057B8B0}"/>
              </a:ext>
            </a:extLst>
          </p:cNvPr>
          <p:cNvSpPr>
            <a:spLocks noGrp="1"/>
          </p:cNvSpPr>
          <p:nvPr>
            <p:ph type="ftr" sz="quarter" idx="11"/>
          </p:nvPr>
        </p:nvSpPr>
        <p:spPr/>
        <p:txBody>
          <a:bodyPr/>
          <a:lstStyle/>
          <a:p>
            <a:pPr>
              <a:defRPr/>
            </a:pPr>
            <a:r>
              <a:rPr lang="da-DK"/>
              <a:t>Lin et al., 5 August 2021</a:t>
            </a:r>
            <a:endParaRPr lang="en-US"/>
          </a:p>
        </p:txBody>
      </p:sp>
      <p:pic>
        <p:nvPicPr>
          <p:cNvPr id="4" name="Picture 2">
            <a:extLst>
              <a:ext uri="{FF2B5EF4-FFF2-40B4-BE49-F238E27FC236}">
                <a16:creationId xmlns:a16="http://schemas.microsoft.com/office/drawing/2014/main" id="{85B9D7DE-6222-4439-89DC-45A954ED6757}"/>
              </a:ext>
            </a:extLst>
          </p:cNvPr>
          <p:cNvPicPr>
            <a:picLocks noChangeAspect="1" noChangeArrowheads="1"/>
          </p:cNvPicPr>
          <p:nvPr/>
        </p:nvPicPr>
        <p:blipFill>
          <a:blip r:embed="rId2" cstate="print"/>
          <a:srcRect/>
          <a:stretch>
            <a:fillRect/>
          </a:stretch>
        </p:blipFill>
        <p:spPr bwMode="auto">
          <a:xfrm>
            <a:off x="642730" y="1107947"/>
            <a:ext cx="7924800" cy="4295775"/>
          </a:xfrm>
          <a:prstGeom prst="rect">
            <a:avLst/>
          </a:prstGeom>
          <a:noFill/>
          <a:ln w="9525">
            <a:noFill/>
            <a:miter lim="800000"/>
            <a:headEnd/>
            <a:tailEnd/>
          </a:ln>
          <a:effectLst/>
        </p:spPr>
      </p:pic>
      <p:sp>
        <p:nvSpPr>
          <p:cNvPr id="5" name="Content Placeholder 2">
            <a:extLst>
              <a:ext uri="{FF2B5EF4-FFF2-40B4-BE49-F238E27FC236}">
                <a16:creationId xmlns:a16="http://schemas.microsoft.com/office/drawing/2014/main" id="{E111B957-A405-4643-AED7-C8BF2C555F54}"/>
              </a:ext>
            </a:extLst>
          </p:cNvPr>
          <p:cNvSpPr txBox="1">
            <a:spLocks/>
          </p:cNvSpPr>
          <p:nvPr/>
        </p:nvSpPr>
        <p:spPr>
          <a:xfrm>
            <a:off x="480252" y="5403722"/>
            <a:ext cx="8041341" cy="1215615"/>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sz="1600" kern="0" dirty="0">
                <a:latin typeface="Times New Roman" pitchFamily="18" charset="0"/>
                <a:cs typeface="Times New Roman" pitchFamily="18" charset="0"/>
              </a:rPr>
              <a:t>J1 F2 optical performance is good (better than SNPP F1)</a:t>
            </a:r>
          </a:p>
          <a:p>
            <a:r>
              <a:rPr lang="en-US" sz="1600" kern="0" dirty="0">
                <a:latin typeface="Times New Roman" pitchFamily="18" charset="0"/>
                <a:cs typeface="Times New Roman" pitchFamily="18" charset="0"/>
              </a:rPr>
              <a:t>M-Bands over-sample the earth, in the un-aggregated zones</a:t>
            </a:r>
          </a:p>
          <a:p>
            <a:r>
              <a:rPr lang="en-US" sz="1600" kern="0" dirty="0">
                <a:latin typeface="Times New Roman" pitchFamily="18" charset="0"/>
                <a:cs typeface="Times New Roman" pitchFamily="18" charset="0"/>
              </a:rPr>
              <a:t>I-bands under-sample the earth (TOA), mostly in the un-aggregated zones</a:t>
            </a:r>
          </a:p>
          <a:p>
            <a:r>
              <a:rPr lang="en-US" sz="1600" kern="0" dirty="0">
                <a:solidFill>
                  <a:srgbClr val="0000FF"/>
                </a:solidFill>
                <a:latin typeface="Times New Roman" pitchFamily="18" charset="0"/>
                <a:cs typeface="Times New Roman" pitchFamily="18" charset="0"/>
              </a:rPr>
              <a:t>Track direction LSFs are mostly square, IFOV ~ 1.0 GSD</a:t>
            </a:r>
          </a:p>
        </p:txBody>
      </p:sp>
      <p:cxnSp>
        <p:nvCxnSpPr>
          <p:cNvPr id="6" name="Straight Connector 5">
            <a:extLst>
              <a:ext uri="{FF2B5EF4-FFF2-40B4-BE49-F238E27FC236}">
                <a16:creationId xmlns:a16="http://schemas.microsoft.com/office/drawing/2014/main" id="{52653BC5-6F2A-4282-AE9F-B3040593C18D}"/>
              </a:ext>
            </a:extLst>
          </p:cNvPr>
          <p:cNvCxnSpPr/>
          <p:nvPr/>
        </p:nvCxnSpPr>
        <p:spPr bwMode="auto">
          <a:xfrm>
            <a:off x="1198709" y="3024619"/>
            <a:ext cx="7253728" cy="7685"/>
          </a:xfrm>
          <a:prstGeom prst="line">
            <a:avLst/>
          </a:prstGeom>
          <a:ln w="25400">
            <a:solidFill>
              <a:srgbClr val="FF0000"/>
            </a:solidFill>
            <a:prstDash val="dashDot"/>
          </a:ln>
        </p:spPr>
        <p:style>
          <a:lnRef idx="1">
            <a:schemeClr val="accent1"/>
          </a:lnRef>
          <a:fillRef idx="0">
            <a:schemeClr val="accent1"/>
          </a:fillRef>
          <a:effectRef idx="0">
            <a:schemeClr val="accent1"/>
          </a:effectRef>
          <a:fontRef idx="minor">
            <a:schemeClr val="tx1"/>
          </a:fontRef>
        </p:style>
      </p:cxnSp>
      <p:sp>
        <p:nvSpPr>
          <p:cNvPr id="7" name="Slide Number Placeholder 3">
            <a:extLst>
              <a:ext uri="{FF2B5EF4-FFF2-40B4-BE49-F238E27FC236}">
                <a16:creationId xmlns:a16="http://schemas.microsoft.com/office/drawing/2014/main" id="{2A75A46D-E18D-4CE2-8199-9040CACA32E8}"/>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12</a:t>
            </a:fld>
            <a:endParaRPr lang="en-US" dirty="0"/>
          </a:p>
        </p:txBody>
      </p:sp>
      <p:sp>
        <p:nvSpPr>
          <p:cNvPr id="8" name="TextBox 7">
            <a:extLst>
              <a:ext uri="{FF2B5EF4-FFF2-40B4-BE49-F238E27FC236}">
                <a16:creationId xmlns:a16="http://schemas.microsoft.com/office/drawing/2014/main" id="{56FB9BEF-EA0E-41AA-90D1-AE0464CAAF0F}"/>
              </a:ext>
            </a:extLst>
          </p:cNvPr>
          <p:cNvSpPr txBox="1"/>
          <p:nvPr/>
        </p:nvSpPr>
        <p:spPr>
          <a:xfrm rot="16200000">
            <a:off x="362685" y="2390381"/>
            <a:ext cx="837089" cy="276999"/>
          </a:xfrm>
          <a:prstGeom prst="rect">
            <a:avLst/>
          </a:prstGeom>
          <a:solidFill>
            <a:schemeClr val="bg1"/>
          </a:solidFill>
        </p:spPr>
        <p:txBody>
          <a:bodyPr wrap="none" rtlCol="0">
            <a:spAutoFit/>
          </a:bodyPr>
          <a:lstStyle/>
          <a:p>
            <a:r>
              <a:rPr lang="en-US" dirty="0">
                <a:latin typeface="+mn-lt"/>
              </a:rPr>
              <a:t>(GSD)     </a:t>
            </a:r>
          </a:p>
        </p:txBody>
      </p:sp>
    </p:spTree>
    <p:extLst>
      <p:ext uri="{BB962C8B-B14F-4D97-AF65-F5344CB8AC3E}">
        <p14:creationId xmlns:p14="http://schemas.microsoft.com/office/powerpoint/2010/main" val="516689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1EC3CD4-89DF-4A0F-A5AE-F1A6D08469E0}"/>
              </a:ext>
            </a:extLst>
          </p:cNvPr>
          <p:cNvSpPr>
            <a:spLocks noGrp="1"/>
          </p:cNvSpPr>
          <p:nvPr>
            <p:ph type="ftr" sz="quarter" idx="11"/>
          </p:nvPr>
        </p:nvSpPr>
        <p:spPr/>
        <p:txBody>
          <a:bodyPr/>
          <a:lstStyle/>
          <a:p>
            <a:pPr>
              <a:defRPr/>
            </a:pPr>
            <a:r>
              <a:rPr lang="da-DK"/>
              <a:t>Lin et al., 5 August 2021</a:t>
            </a:r>
            <a:endParaRPr lang="en-US"/>
          </a:p>
        </p:txBody>
      </p:sp>
      <p:pic>
        <p:nvPicPr>
          <p:cNvPr id="4" name="Picture 2">
            <a:extLst>
              <a:ext uri="{FF2B5EF4-FFF2-40B4-BE49-F238E27FC236}">
                <a16:creationId xmlns:a16="http://schemas.microsoft.com/office/drawing/2014/main" id="{E337AD5B-683A-4C53-8D82-C259B5F1AEF7}"/>
              </a:ext>
            </a:extLst>
          </p:cNvPr>
          <p:cNvPicPr>
            <a:picLocks noChangeAspect="1" noChangeArrowheads="1"/>
          </p:cNvPicPr>
          <p:nvPr/>
        </p:nvPicPr>
        <p:blipFill>
          <a:blip r:embed="rId2" cstate="print"/>
          <a:srcRect/>
          <a:stretch>
            <a:fillRect/>
          </a:stretch>
        </p:blipFill>
        <p:spPr bwMode="auto">
          <a:xfrm>
            <a:off x="614363" y="1299589"/>
            <a:ext cx="7915275" cy="4200525"/>
          </a:xfrm>
          <a:prstGeom prst="rect">
            <a:avLst/>
          </a:prstGeom>
          <a:noFill/>
          <a:ln w="9525">
            <a:noFill/>
            <a:miter lim="800000"/>
            <a:headEnd/>
            <a:tailEnd/>
          </a:ln>
          <a:effectLst/>
        </p:spPr>
      </p:pic>
      <p:cxnSp>
        <p:nvCxnSpPr>
          <p:cNvPr id="5" name="Straight Connector 4">
            <a:extLst>
              <a:ext uri="{FF2B5EF4-FFF2-40B4-BE49-F238E27FC236}">
                <a16:creationId xmlns:a16="http://schemas.microsoft.com/office/drawing/2014/main" id="{B53EDD6D-747B-45C4-BD20-636B8D16D7DF}"/>
              </a:ext>
            </a:extLst>
          </p:cNvPr>
          <p:cNvCxnSpPr/>
          <p:nvPr/>
        </p:nvCxnSpPr>
        <p:spPr bwMode="auto">
          <a:xfrm>
            <a:off x="8421199" y="3205681"/>
            <a:ext cx="441447" cy="6442"/>
          </a:xfrm>
          <a:prstGeom prst="line">
            <a:avLst/>
          </a:prstGeom>
          <a:ln w="25400">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0496E86-F185-4B38-8420-4B78EE7D1D46}"/>
              </a:ext>
            </a:extLst>
          </p:cNvPr>
          <p:cNvCxnSpPr/>
          <p:nvPr/>
        </p:nvCxnSpPr>
        <p:spPr bwMode="auto">
          <a:xfrm>
            <a:off x="8413515" y="1756843"/>
            <a:ext cx="538385" cy="2464"/>
          </a:xfrm>
          <a:prstGeom prst="line">
            <a:avLst/>
          </a:prstGeom>
          <a:ln w="254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4F458EE-B81A-44AF-9E67-CE931B5DD73B}"/>
              </a:ext>
            </a:extLst>
          </p:cNvPr>
          <p:cNvCxnSpPr/>
          <p:nvPr/>
        </p:nvCxnSpPr>
        <p:spPr bwMode="auto">
          <a:xfrm>
            <a:off x="8420336" y="3927187"/>
            <a:ext cx="489202" cy="4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47BDE6E-FAD8-4029-A5F5-954C04EC059A}"/>
              </a:ext>
            </a:extLst>
          </p:cNvPr>
          <p:cNvCxnSpPr/>
          <p:nvPr/>
        </p:nvCxnSpPr>
        <p:spPr bwMode="auto">
          <a:xfrm flipV="1">
            <a:off x="8414376" y="2462293"/>
            <a:ext cx="529839" cy="692"/>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sp>
        <p:nvSpPr>
          <p:cNvPr id="9" name="Line 7">
            <a:extLst>
              <a:ext uri="{FF2B5EF4-FFF2-40B4-BE49-F238E27FC236}">
                <a16:creationId xmlns:a16="http://schemas.microsoft.com/office/drawing/2014/main" id="{BE1EEE91-F259-47D6-B5FA-84D197C79FD9}"/>
              </a:ext>
            </a:extLst>
          </p:cNvPr>
          <p:cNvSpPr>
            <a:spLocks noChangeShapeType="1"/>
          </p:cNvSpPr>
          <p:nvPr/>
        </p:nvSpPr>
        <p:spPr bwMode="auto">
          <a:xfrm flipV="1">
            <a:off x="8551804" y="2940700"/>
            <a:ext cx="0" cy="265867"/>
          </a:xfrm>
          <a:prstGeom prst="line">
            <a:avLst/>
          </a:prstGeom>
          <a:noFill/>
          <a:ln w="57150">
            <a:solidFill>
              <a:srgbClr val="FF0000"/>
            </a:solidFill>
            <a:round/>
            <a:headEnd/>
            <a:tailEnd type="triangle" w="med" len="med"/>
          </a:ln>
        </p:spPr>
        <p:txBody>
          <a:bodyPr/>
          <a:lstStyle/>
          <a:p>
            <a:endParaRPr lang="en-US"/>
          </a:p>
        </p:txBody>
      </p:sp>
      <p:sp>
        <p:nvSpPr>
          <p:cNvPr id="10" name="Line 8">
            <a:extLst>
              <a:ext uri="{FF2B5EF4-FFF2-40B4-BE49-F238E27FC236}">
                <a16:creationId xmlns:a16="http://schemas.microsoft.com/office/drawing/2014/main" id="{025B7399-ECB1-4204-8A07-86ECFC773BDB}"/>
              </a:ext>
            </a:extLst>
          </p:cNvPr>
          <p:cNvSpPr>
            <a:spLocks noChangeShapeType="1"/>
          </p:cNvSpPr>
          <p:nvPr/>
        </p:nvSpPr>
        <p:spPr bwMode="auto">
          <a:xfrm flipV="1">
            <a:off x="8606013" y="2184970"/>
            <a:ext cx="0" cy="265867"/>
          </a:xfrm>
          <a:prstGeom prst="line">
            <a:avLst/>
          </a:prstGeom>
          <a:noFill/>
          <a:ln w="57150">
            <a:solidFill>
              <a:srgbClr val="0000FF"/>
            </a:solidFill>
            <a:round/>
            <a:headEnd/>
            <a:tailEnd type="triangle" w="med" len="med"/>
          </a:ln>
        </p:spPr>
        <p:txBody>
          <a:bodyPr/>
          <a:lstStyle/>
          <a:p>
            <a:endParaRPr lang="en-US"/>
          </a:p>
        </p:txBody>
      </p:sp>
      <p:sp>
        <p:nvSpPr>
          <p:cNvPr id="11" name="Line 9">
            <a:extLst>
              <a:ext uri="{FF2B5EF4-FFF2-40B4-BE49-F238E27FC236}">
                <a16:creationId xmlns:a16="http://schemas.microsoft.com/office/drawing/2014/main" id="{4FA23004-6CBC-4EBC-B1D1-39D121C796F9}"/>
              </a:ext>
            </a:extLst>
          </p:cNvPr>
          <p:cNvSpPr>
            <a:spLocks noChangeShapeType="1"/>
          </p:cNvSpPr>
          <p:nvPr/>
        </p:nvSpPr>
        <p:spPr bwMode="auto">
          <a:xfrm flipV="1">
            <a:off x="8647137" y="3668517"/>
            <a:ext cx="0" cy="265866"/>
          </a:xfrm>
          <a:prstGeom prst="line">
            <a:avLst/>
          </a:prstGeom>
          <a:noFill/>
          <a:ln w="57150">
            <a:solidFill>
              <a:schemeClr val="tx1"/>
            </a:solidFill>
            <a:round/>
            <a:headEnd/>
            <a:tailEnd type="triangle" w="med" len="med"/>
          </a:ln>
        </p:spPr>
        <p:txBody>
          <a:bodyPr/>
          <a:lstStyle/>
          <a:p>
            <a:endParaRPr lang="en-US"/>
          </a:p>
        </p:txBody>
      </p:sp>
      <p:sp>
        <p:nvSpPr>
          <p:cNvPr id="12" name="Line 10">
            <a:extLst>
              <a:ext uri="{FF2B5EF4-FFF2-40B4-BE49-F238E27FC236}">
                <a16:creationId xmlns:a16="http://schemas.microsoft.com/office/drawing/2014/main" id="{BF3F79E7-C9C3-4A64-A008-09F7F1509B1C}"/>
              </a:ext>
            </a:extLst>
          </p:cNvPr>
          <p:cNvSpPr>
            <a:spLocks noChangeShapeType="1"/>
          </p:cNvSpPr>
          <p:nvPr/>
        </p:nvSpPr>
        <p:spPr bwMode="auto">
          <a:xfrm flipV="1">
            <a:off x="8594355" y="1482153"/>
            <a:ext cx="0" cy="265866"/>
          </a:xfrm>
          <a:prstGeom prst="line">
            <a:avLst/>
          </a:prstGeom>
          <a:noFill/>
          <a:ln w="57150">
            <a:solidFill>
              <a:srgbClr val="FF00FF"/>
            </a:solidFill>
            <a:round/>
            <a:headEnd/>
            <a:tailEnd type="triangle" w="med" len="med"/>
          </a:ln>
        </p:spPr>
        <p:txBody>
          <a:bodyPr/>
          <a:lstStyle/>
          <a:p>
            <a:endParaRPr lang="en-US"/>
          </a:p>
        </p:txBody>
      </p:sp>
      <p:sp>
        <p:nvSpPr>
          <p:cNvPr id="13" name="Rectangle 11">
            <a:extLst>
              <a:ext uri="{FF2B5EF4-FFF2-40B4-BE49-F238E27FC236}">
                <a16:creationId xmlns:a16="http://schemas.microsoft.com/office/drawing/2014/main" id="{E719E8CA-16AC-4449-BF32-8B6942910FFD}"/>
              </a:ext>
            </a:extLst>
          </p:cNvPr>
          <p:cNvSpPr>
            <a:spLocks noChangeArrowheads="1"/>
          </p:cNvSpPr>
          <p:nvPr/>
        </p:nvSpPr>
        <p:spPr bwMode="auto">
          <a:xfrm>
            <a:off x="8455382" y="2658748"/>
            <a:ext cx="504202" cy="246221"/>
          </a:xfrm>
          <a:prstGeom prst="rect">
            <a:avLst/>
          </a:prstGeom>
          <a:solidFill>
            <a:schemeClr val="bg1"/>
          </a:solidFill>
          <a:ln w="9525">
            <a:noFill/>
            <a:miter lim="800000"/>
            <a:headEnd/>
            <a:tailEnd/>
          </a:ln>
        </p:spPr>
        <p:txBody>
          <a:bodyPr wrap="square" lIns="0" tIns="0" rIns="0" bIns="0">
            <a:spAutoFit/>
          </a:bodyPr>
          <a:lstStyle/>
          <a:p>
            <a:r>
              <a:rPr lang="en-US" sz="1600" b="1" dirty="0">
                <a:latin typeface="Arial" charset="0"/>
              </a:rPr>
              <a:t>Spec</a:t>
            </a:r>
          </a:p>
        </p:txBody>
      </p:sp>
      <p:sp>
        <p:nvSpPr>
          <p:cNvPr id="14" name="Rectangle 12">
            <a:extLst>
              <a:ext uri="{FF2B5EF4-FFF2-40B4-BE49-F238E27FC236}">
                <a16:creationId xmlns:a16="http://schemas.microsoft.com/office/drawing/2014/main" id="{0907E0FF-11E2-4845-BF9F-8225AAEF8D0E}"/>
              </a:ext>
            </a:extLst>
          </p:cNvPr>
          <p:cNvSpPr>
            <a:spLocks noChangeArrowheads="1"/>
          </p:cNvSpPr>
          <p:nvPr/>
        </p:nvSpPr>
        <p:spPr bwMode="auto">
          <a:xfrm>
            <a:off x="8521055" y="1212035"/>
            <a:ext cx="446212" cy="231319"/>
          </a:xfrm>
          <a:prstGeom prst="rect">
            <a:avLst/>
          </a:prstGeom>
          <a:solidFill>
            <a:schemeClr val="bg1"/>
          </a:solidFill>
          <a:ln w="9525">
            <a:noFill/>
            <a:miter lim="800000"/>
            <a:headEnd/>
            <a:tailEnd/>
          </a:ln>
        </p:spPr>
        <p:txBody>
          <a:bodyPr wrap="none" lIns="0" tIns="0" rIns="0" bIns="0">
            <a:spAutoFit/>
          </a:bodyPr>
          <a:lstStyle/>
          <a:p>
            <a:r>
              <a:rPr lang="en-US" sz="1600" b="1" dirty="0">
                <a:latin typeface="Arial" charset="0"/>
              </a:rPr>
              <a:t>Spec</a:t>
            </a:r>
          </a:p>
        </p:txBody>
      </p:sp>
      <p:sp>
        <p:nvSpPr>
          <p:cNvPr id="15" name="Rectangle 13">
            <a:extLst>
              <a:ext uri="{FF2B5EF4-FFF2-40B4-BE49-F238E27FC236}">
                <a16:creationId xmlns:a16="http://schemas.microsoft.com/office/drawing/2014/main" id="{B8D9B1EA-761B-414F-A741-BEBEDCCAF451}"/>
              </a:ext>
            </a:extLst>
          </p:cNvPr>
          <p:cNvSpPr>
            <a:spLocks noChangeArrowheads="1"/>
          </p:cNvSpPr>
          <p:nvPr/>
        </p:nvSpPr>
        <p:spPr bwMode="auto">
          <a:xfrm>
            <a:off x="8521055" y="3440033"/>
            <a:ext cx="446212" cy="231319"/>
          </a:xfrm>
          <a:prstGeom prst="rect">
            <a:avLst/>
          </a:prstGeom>
          <a:solidFill>
            <a:schemeClr val="bg1"/>
          </a:solidFill>
          <a:ln w="9525">
            <a:noFill/>
            <a:miter lim="800000"/>
            <a:headEnd/>
            <a:tailEnd/>
          </a:ln>
        </p:spPr>
        <p:txBody>
          <a:bodyPr wrap="none" lIns="0" tIns="0" rIns="0" bIns="0">
            <a:spAutoFit/>
          </a:bodyPr>
          <a:lstStyle/>
          <a:p>
            <a:r>
              <a:rPr lang="en-US" sz="1600" b="1" dirty="0">
                <a:latin typeface="Arial" charset="0"/>
              </a:rPr>
              <a:t>Spec</a:t>
            </a:r>
          </a:p>
        </p:txBody>
      </p:sp>
      <p:sp>
        <p:nvSpPr>
          <p:cNvPr id="16" name="Rectangle 14">
            <a:extLst>
              <a:ext uri="{FF2B5EF4-FFF2-40B4-BE49-F238E27FC236}">
                <a16:creationId xmlns:a16="http://schemas.microsoft.com/office/drawing/2014/main" id="{0E7D6960-8F35-4292-9791-BA589492D78A}"/>
              </a:ext>
            </a:extLst>
          </p:cNvPr>
          <p:cNvSpPr>
            <a:spLocks noChangeArrowheads="1"/>
          </p:cNvSpPr>
          <p:nvPr/>
        </p:nvSpPr>
        <p:spPr bwMode="auto">
          <a:xfrm>
            <a:off x="8498003" y="1920562"/>
            <a:ext cx="446212" cy="231319"/>
          </a:xfrm>
          <a:prstGeom prst="rect">
            <a:avLst/>
          </a:prstGeom>
          <a:solidFill>
            <a:schemeClr val="bg1"/>
          </a:solidFill>
          <a:ln w="9525">
            <a:noFill/>
            <a:miter lim="800000"/>
            <a:headEnd/>
            <a:tailEnd/>
          </a:ln>
        </p:spPr>
        <p:txBody>
          <a:bodyPr wrap="none" lIns="0" tIns="0" rIns="0" bIns="0">
            <a:spAutoFit/>
          </a:bodyPr>
          <a:lstStyle/>
          <a:p>
            <a:r>
              <a:rPr lang="en-US" sz="1600" b="1" dirty="0">
                <a:latin typeface="Arial" charset="0"/>
              </a:rPr>
              <a:t>Spec</a:t>
            </a:r>
          </a:p>
        </p:txBody>
      </p:sp>
      <p:sp>
        <p:nvSpPr>
          <p:cNvPr id="17" name="Content Placeholder 20">
            <a:extLst>
              <a:ext uri="{FF2B5EF4-FFF2-40B4-BE49-F238E27FC236}">
                <a16:creationId xmlns:a16="http://schemas.microsoft.com/office/drawing/2014/main" id="{A450F495-A0E6-45AE-9E58-9547633D8058}"/>
              </a:ext>
            </a:extLst>
          </p:cNvPr>
          <p:cNvSpPr txBox="1">
            <a:spLocks/>
          </p:cNvSpPr>
          <p:nvPr/>
        </p:nvSpPr>
        <p:spPr>
          <a:xfrm>
            <a:off x="457200" y="5532504"/>
            <a:ext cx="8229600" cy="1030856"/>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sz="1600" kern="0" dirty="0">
                <a:latin typeface="Times New Roman" pitchFamily="18" charset="0"/>
                <a:cs typeface="Times New Roman" pitchFamily="18" charset="0"/>
              </a:rPr>
              <a:t>MTF for M-bands mostly meets specification</a:t>
            </a:r>
          </a:p>
          <a:p>
            <a:r>
              <a:rPr lang="en-US" sz="1600" kern="0" dirty="0">
                <a:latin typeface="Times New Roman" pitchFamily="18" charset="0"/>
                <a:cs typeface="Times New Roman" pitchFamily="18" charset="0"/>
              </a:rPr>
              <a:t>I-bands images are very sharp, at least at TOA (I3D4 under-performs but is still good in MTF)</a:t>
            </a:r>
          </a:p>
          <a:p>
            <a:r>
              <a:rPr lang="en-US" sz="1600" kern="0" dirty="0">
                <a:solidFill>
                  <a:srgbClr val="0000FF"/>
                </a:solidFill>
                <a:latin typeface="Times New Roman" pitchFamily="18" charset="0"/>
                <a:cs typeface="Times New Roman" pitchFamily="18" charset="0"/>
              </a:rPr>
              <a:t>Track direction LSFs are mostly square, MTF ~= 0.63 at 1.00NF (Nyquist Frequency)</a:t>
            </a:r>
          </a:p>
        </p:txBody>
      </p:sp>
      <p:sp>
        <p:nvSpPr>
          <p:cNvPr id="18" name="Rectangle 17">
            <a:extLst>
              <a:ext uri="{FF2B5EF4-FFF2-40B4-BE49-F238E27FC236}">
                <a16:creationId xmlns:a16="http://schemas.microsoft.com/office/drawing/2014/main" id="{057189A6-06EA-44AB-9EE4-03849468714B}"/>
              </a:ext>
            </a:extLst>
          </p:cNvPr>
          <p:cNvSpPr/>
          <p:nvPr/>
        </p:nvSpPr>
        <p:spPr>
          <a:xfrm>
            <a:off x="2412961" y="3461951"/>
            <a:ext cx="500458" cy="276999"/>
          </a:xfrm>
          <a:prstGeom prst="rect">
            <a:avLst/>
          </a:prstGeom>
          <a:solidFill>
            <a:schemeClr val="bg1"/>
          </a:solidFill>
          <a:ln>
            <a:solidFill>
              <a:srgbClr val="FF0000"/>
            </a:solidFill>
          </a:ln>
        </p:spPr>
        <p:txBody>
          <a:bodyPr wrap="none">
            <a:spAutoFit/>
          </a:bodyPr>
          <a:lstStyle/>
          <a:p>
            <a:r>
              <a:rPr lang="en-US" dirty="0" err="1">
                <a:latin typeface="Times New Roman" pitchFamily="18" charset="0"/>
                <a:cs typeface="Times New Roman" pitchFamily="18" charset="0"/>
              </a:rPr>
              <a:t>I3D4</a:t>
            </a:r>
            <a:endParaRPr lang="en-US" dirty="0"/>
          </a:p>
        </p:txBody>
      </p:sp>
      <p:sp>
        <p:nvSpPr>
          <p:cNvPr id="20" name="Title 1">
            <a:extLst>
              <a:ext uri="{FF2B5EF4-FFF2-40B4-BE49-F238E27FC236}">
                <a16:creationId xmlns:a16="http://schemas.microsoft.com/office/drawing/2014/main" id="{0D1E0936-503D-4C16-8382-752404BBFE8B}"/>
              </a:ext>
            </a:extLst>
          </p:cNvPr>
          <p:cNvSpPr>
            <a:spLocks noGrp="1"/>
          </p:cNvSpPr>
          <p:nvPr>
            <p:ph type="title"/>
          </p:nvPr>
        </p:nvSpPr>
        <p:spPr>
          <a:xfrm>
            <a:off x="838200" y="274638"/>
            <a:ext cx="7391400" cy="715962"/>
          </a:xfrm>
        </p:spPr>
        <p:txBody>
          <a:bodyPr/>
          <a:lstStyle/>
          <a:p>
            <a:r>
              <a:rPr lang="en-US" sz="3200" dirty="0"/>
              <a:t>J1 VIIRS scan LSF - MTF</a:t>
            </a:r>
          </a:p>
        </p:txBody>
      </p:sp>
      <p:sp>
        <p:nvSpPr>
          <p:cNvPr id="19" name="Slide Number Placeholder 3">
            <a:extLst>
              <a:ext uri="{FF2B5EF4-FFF2-40B4-BE49-F238E27FC236}">
                <a16:creationId xmlns:a16="http://schemas.microsoft.com/office/drawing/2014/main" id="{A1BCD09D-950C-4220-94A6-9F72A0B29117}"/>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13</a:t>
            </a:fld>
            <a:endParaRPr lang="en-US" dirty="0"/>
          </a:p>
        </p:txBody>
      </p:sp>
    </p:spTree>
    <p:extLst>
      <p:ext uri="{BB962C8B-B14F-4D97-AF65-F5344CB8AC3E}">
        <p14:creationId xmlns:p14="http://schemas.microsoft.com/office/powerpoint/2010/main" val="689824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D85F8-91DC-418A-9BEC-01147EC01BDE}"/>
              </a:ext>
            </a:extLst>
          </p:cNvPr>
          <p:cNvSpPr>
            <a:spLocks noGrp="1"/>
          </p:cNvSpPr>
          <p:nvPr>
            <p:ph type="title"/>
          </p:nvPr>
        </p:nvSpPr>
        <p:spPr/>
        <p:txBody>
          <a:bodyPr/>
          <a:lstStyle/>
          <a:p>
            <a:r>
              <a:rPr lang="en-US" sz="2800" dirty="0"/>
              <a:t>LSF “banding” issue in VIIRS ground testing</a:t>
            </a:r>
          </a:p>
        </p:txBody>
      </p:sp>
      <p:sp>
        <p:nvSpPr>
          <p:cNvPr id="3" name="Footer Placeholder 2">
            <a:extLst>
              <a:ext uri="{FF2B5EF4-FFF2-40B4-BE49-F238E27FC236}">
                <a16:creationId xmlns:a16="http://schemas.microsoft.com/office/drawing/2014/main" id="{181556A9-49D8-4F2B-835E-F8F25634FFCD}"/>
              </a:ext>
            </a:extLst>
          </p:cNvPr>
          <p:cNvSpPr>
            <a:spLocks noGrp="1"/>
          </p:cNvSpPr>
          <p:nvPr>
            <p:ph type="ftr" sz="quarter" idx="11"/>
          </p:nvPr>
        </p:nvSpPr>
        <p:spPr/>
        <p:txBody>
          <a:bodyPr/>
          <a:lstStyle/>
          <a:p>
            <a:pPr>
              <a:defRPr/>
            </a:pPr>
            <a:r>
              <a:rPr lang="da-DK"/>
              <a:t>Lin et al., 5 August 2021</a:t>
            </a:r>
            <a:endParaRPr lang="en-US"/>
          </a:p>
        </p:txBody>
      </p:sp>
      <p:sp>
        <p:nvSpPr>
          <p:cNvPr id="4" name="Content Placeholder 2">
            <a:extLst>
              <a:ext uri="{FF2B5EF4-FFF2-40B4-BE49-F238E27FC236}">
                <a16:creationId xmlns:a16="http://schemas.microsoft.com/office/drawing/2014/main" id="{98BF9EC2-4148-429E-9700-DA401557E549}"/>
              </a:ext>
            </a:extLst>
          </p:cNvPr>
          <p:cNvSpPr txBox="1">
            <a:spLocks/>
          </p:cNvSpPr>
          <p:nvPr/>
        </p:nvSpPr>
        <p:spPr>
          <a:xfrm>
            <a:off x="569405" y="4118855"/>
            <a:ext cx="8279842" cy="2161175"/>
          </a:xfrm>
          <a:prstGeom prst="rect">
            <a:avLst/>
          </a:prstGeom>
          <a:ln w="12700" cmpd="thickThi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spcBef>
                <a:spcPts val="1200"/>
              </a:spcBef>
            </a:pPr>
            <a:r>
              <a:rPr lang="en-US" sz="2000" kern="0" dirty="0">
                <a:latin typeface="Times New Roman" pitchFamily="18" charset="0"/>
                <a:cs typeface="Times New Roman" pitchFamily="18" charset="0"/>
              </a:rPr>
              <a:t>“Horizontal banding” was caused by test reticle slits phase (spacing) non-uniformity</a:t>
            </a:r>
          </a:p>
          <a:p>
            <a:pPr>
              <a:spcBef>
                <a:spcPts val="1200"/>
              </a:spcBef>
            </a:pPr>
            <a:r>
              <a:rPr lang="en-US" sz="2000" kern="0" dirty="0">
                <a:latin typeface="Times New Roman" pitchFamily="18" charset="0"/>
                <a:cs typeface="Times New Roman" pitchFamily="18" charset="0"/>
              </a:rPr>
              <a:t>“Vertical banding” was caused by test reticle slits throughput (opening) non-uniformity</a:t>
            </a:r>
          </a:p>
          <a:p>
            <a:pPr>
              <a:spcBef>
                <a:spcPts val="1200"/>
              </a:spcBef>
            </a:pPr>
            <a:r>
              <a:rPr lang="en-US" sz="2000" kern="0" dirty="0">
                <a:latin typeface="Times New Roman" pitchFamily="18" charset="0"/>
                <a:cs typeface="Times New Roman" pitchFamily="18" charset="0"/>
              </a:rPr>
              <a:t>Resolved by using the </a:t>
            </a:r>
            <a:r>
              <a:rPr lang="en-US" sz="2000" kern="0" dirty="0" err="1">
                <a:latin typeface="Times New Roman" pitchFamily="18" charset="0"/>
                <a:cs typeface="Times New Roman" pitchFamily="18" charset="0"/>
              </a:rPr>
              <a:t>calibratee</a:t>
            </a:r>
            <a:r>
              <a:rPr lang="en-US" sz="2000" kern="0" dirty="0">
                <a:latin typeface="Times New Roman" pitchFamily="18" charset="0"/>
                <a:cs typeface="Times New Roman" pitchFamily="18" charset="0"/>
              </a:rPr>
              <a:t> (instrument) to calibrate the calibrator (test equipment)</a:t>
            </a:r>
          </a:p>
          <a:p>
            <a:pPr lvl="1">
              <a:spcBef>
                <a:spcPts val="2400"/>
              </a:spcBef>
            </a:pPr>
            <a:endParaRPr lang="en-US" sz="2000" kern="0" dirty="0">
              <a:latin typeface="Times New Roman" pitchFamily="18" charset="0"/>
              <a:cs typeface="Times New Roman" pitchFamily="18" charset="0"/>
            </a:endParaRPr>
          </a:p>
        </p:txBody>
      </p:sp>
      <p:pic>
        <p:nvPicPr>
          <p:cNvPr id="5" name="Picture 4">
            <a:extLst>
              <a:ext uri="{FF2B5EF4-FFF2-40B4-BE49-F238E27FC236}">
                <a16:creationId xmlns:a16="http://schemas.microsoft.com/office/drawing/2014/main" id="{31380B5C-51F0-4285-98AC-C1295DCEC69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78007" y="990600"/>
            <a:ext cx="4082977" cy="2788592"/>
          </a:xfrm>
          <a:prstGeom prst="rect">
            <a:avLst/>
          </a:prstGeom>
          <a:noFill/>
          <a:ln>
            <a:noFill/>
          </a:ln>
        </p:spPr>
      </p:pic>
      <p:pic>
        <p:nvPicPr>
          <p:cNvPr id="6" name="Picture 5">
            <a:extLst>
              <a:ext uri="{FF2B5EF4-FFF2-40B4-BE49-F238E27FC236}">
                <a16:creationId xmlns:a16="http://schemas.microsoft.com/office/drawing/2014/main" id="{195A10B7-9C90-496F-AB0A-BF078CA3D347}"/>
              </a:ext>
            </a:extLst>
          </p:cNvPr>
          <p:cNvPicPr/>
          <p:nvPr/>
        </p:nvPicPr>
        <p:blipFill rotWithShape="1">
          <a:blip r:embed="rId3">
            <a:extLst>
              <a:ext uri="{28A0092B-C50C-407E-A947-70E740481C1C}">
                <a14:useLocalDpi xmlns:a14="http://schemas.microsoft.com/office/drawing/2010/main" val="0"/>
              </a:ext>
            </a:extLst>
          </a:blip>
          <a:srcRect t="3442" b="-789"/>
          <a:stretch/>
        </p:blipFill>
        <p:spPr bwMode="auto">
          <a:xfrm>
            <a:off x="4783018" y="1070756"/>
            <a:ext cx="4082977" cy="2788592"/>
          </a:xfrm>
          <a:prstGeom prst="rect">
            <a:avLst/>
          </a:prstGeom>
          <a:noFill/>
          <a:ln>
            <a:noFill/>
          </a:ln>
          <a:extLst>
            <a:ext uri="{53640926-AAD7-44D8-BBD7-CCE9431645EC}">
              <a14:shadowObscured xmlns:a14="http://schemas.microsoft.com/office/drawing/2010/main"/>
            </a:ext>
          </a:extLst>
        </p:spPr>
      </p:pic>
      <p:sp>
        <p:nvSpPr>
          <p:cNvPr id="8" name="TextBox 7">
            <a:extLst>
              <a:ext uri="{FF2B5EF4-FFF2-40B4-BE49-F238E27FC236}">
                <a16:creationId xmlns:a16="http://schemas.microsoft.com/office/drawing/2014/main" id="{8843573C-1D15-49DC-98F9-BDBA8B3926FF}"/>
              </a:ext>
            </a:extLst>
          </p:cNvPr>
          <p:cNvSpPr txBox="1"/>
          <p:nvPr/>
        </p:nvSpPr>
        <p:spPr>
          <a:xfrm>
            <a:off x="3084845" y="6503118"/>
            <a:ext cx="5335674" cy="338554"/>
          </a:xfrm>
          <a:prstGeom prst="rect">
            <a:avLst/>
          </a:prstGeom>
          <a:noFill/>
        </p:spPr>
        <p:txBody>
          <a:bodyPr wrap="square">
            <a:spAutoFit/>
          </a:bodyPr>
          <a:lstStyle/>
          <a:p>
            <a:pPr marL="228600" marR="0" indent="-228600">
              <a:spcBef>
                <a:spcPts val="0"/>
              </a:spcBef>
              <a:spcAft>
                <a:spcPts val="0"/>
              </a:spcAft>
            </a:pPr>
            <a:r>
              <a:rPr lang="en-US" sz="800" dirty="0">
                <a:effectLst/>
                <a:latin typeface="Arial" panose="020B0604020202020204" pitchFamily="34" charset="0"/>
                <a:ea typeface="Cambria" panose="02040503050406030204" pitchFamily="18" charset="0"/>
                <a:cs typeface="Times New Roman" panose="02020603050405020304" pitchFamily="18" charset="0"/>
              </a:rPr>
              <a:t>For more details of the issue, c.f.: Fang, D.T and </a:t>
            </a:r>
            <a:r>
              <a:rPr lang="en-US" sz="800" dirty="0" err="1">
                <a:effectLst/>
                <a:latin typeface="Arial" panose="020B0604020202020204" pitchFamily="34" charset="0"/>
                <a:ea typeface="Cambria" panose="02040503050406030204" pitchFamily="18" charset="0"/>
                <a:cs typeface="Times New Roman" panose="02020603050405020304" pitchFamily="18" charset="0"/>
              </a:rPr>
              <a:t>Puschell</a:t>
            </a:r>
            <a:r>
              <a:rPr lang="en-US" sz="800" dirty="0">
                <a:effectLst/>
                <a:latin typeface="Arial" panose="020B0604020202020204" pitchFamily="34" charset="0"/>
                <a:ea typeface="Cambria" panose="02040503050406030204" pitchFamily="18" charset="0"/>
                <a:cs typeface="Times New Roman" panose="02020603050405020304" pitchFamily="18" charset="0"/>
              </a:rPr>
              <a:t>, J. (2010), “Imagery spatial performance throughput correction methodology,” Remote Sensing System Engineering III, SPIE 7813, </a:t>
            </a:r>
            <a:r>
              <a:rPr lang="en-US" sz="800" dirty="0" err="1">
                <a:effectLst/>
                <a:latin typeface="Arial" panose="020B0604020202020204" pitchFamily="34" charset="0"/>
                <a:ea typeface="Cambria" panose="02040503050406030204" pitchFamily="18" charset="0"/>
                <a:cs typeface="Times New Roman" panose="02020603050405020304" pitchFamily="18" charset="0"/>
              </a:rPr>
              <a:t>doi</a:t>
            </a:r>
            <a:r>
              <a:rPr lang="en-US" sz="800" dirty="0">
                <a:effectLst/>
                <a:latin typeface="Arial" panose="020B0604020202020204" pitchFamily="34" charset="0"/>
                <a:ea typeface="Cambria" panose="02040503050406030204" pitchFamily="18" charset="0"/>
                <a:cs typeface="Times New Roman" panose="02020603050405020304" pitchFamily="18" charset="0"/>
              </a:rPr>
              <a:t>: 10.1117/12.860740.</a:t>
            </a:r>
          </a:p>
        </p:txBody>
      </p:sp>
      <p:sp>
        <p:nvSpPr>
          <p:cNvPr id="9" name="Slide Number Placeholder 3">
            <a:extLst>
              <a:ext uri="{FF2B5EF4-FFF2-40B4-BE49-F238E27FC236}">
                <a16:creationId xmlns:a16="http://schemas.microsoft.com/office/drawing/2014/main" id="{15E3088F-185C-4FE6-87FC-EA4F2636F72D}"/>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14</a:t>
            </a:fld>
            <a:endParaRPr lang="en-US" dirty="0"/>
          </a:p>
        </p:txBody>
      </p:sp>
      <p:sp>
        <p:nvSpPr>
          <p:cNvPr id="7" name="TextBox 6">
            <a:extLst>
              <a:ext uri="{FF2B5EF4-FFF2-40B4-BE49-F238E27FC236}">
                <a16:creationId xmlns:a16="http://schemas.microsoft.com/office/drawing/2014/main" id="{D6F2600E-325B-4B4B-ACF3-725F0A0AE482}"/>
              </a:ext>
            </a:extLst>
          </p:cNvPr>
          <p:cNvSpPr txBox="1"/>
          <p:nvPr/>
        </p:nvSpPr>
        <p:spPr>
          <a:xfrm>
            <a:off x="838200" y="1440611"/>
            <a:ext cx="619080" cy="276999"/>
          </a:xfrm>
          <a:prstGeom prst="rect">
            <a:avLst/>
          </a:prstGeom>
          <a:noFill/>
        </p:spPr>
        <p:txBody>
          <a:bodyPr wrap="none" rtlCol="0">
            <a:spAutoFit/>
          </a:bodyPr>
          <a:lstStyle/>
          <a:p>
            <a:r>
              <a:rPr lang="en-US" dirty="0">
                <a:latin typeface="+mn-lt"/>
              </a:rPr>
              <a:t>before</a:t>
            </a:r>
          </a:p>
        </p:txBody>
      </p:sp>
      <p:sp>
        <p:nvSpPr>
          <p:cNvPr id="10" name="TextBox 9">
            <a:extLst>
              <a:ext uri="{FF2B5EF4-FFF2-40B4-BE49-F238E27FC236}">
                <a16:creationId xmlns:a16="http://schemas.microsoft.com/office/drawing/2014/main" id="{99CEADD8-8E61-4548-95F2-69905EF7C2CB}"/>
              </a:ext>
            </a:extLst>
          </p:cNvPr>
          <p:cNvSpPr txBox="1"/>
          <p:nvPr/>
        </p:nvSpPr>
        <p:spPr>
          <a:xfrm>
            <a:off x="5260675" y="1330263"/>
            <a:ext cx="492443" cy="276999"/>
          </a:xfrm>
          <a:prstGeom prst="rect">
            <a:avLst/>
          </a:prstGeom>
          <a:noFill/>
        </p:spPr>
        <p:txBody>
          <a:bodyPr wrap="none" rtlCol="0">
            <a:spAutoFit/>
          </a:bodyPr>
          <a:lstStyle/>
          <a:p>
            <a:r>
              <a:rPr lang="en-US" dirty="0">
                <a:latin typeface="+mn-lt"/>
              </a:rPr>
              <a:t>after</a:t>
            </a:r>
          </a:p>
        </p:txBody>
      </p:sp>
      <p:sp>
        <p:nvSpPr>
          <p:cNvPr id="11" name="TextBox 10">
            <a:extLst>
              <a:ext uri="{FF2B5EF4-FFF2-40B4-BE49-F238E27FC236}">
                <a16:creationId xmlns:a16="http://schemas.microsoft.com/office/drawing/2014/main" id="{4D1FF200-715F-4F29-AA34-DFAEE8C46419}"/>
              </a:ext>
            </a:extLst>
          </p:cNvPr>
          <p:cNvSpPr txBox="1"/>
          <p:nvPr/>
        </p:nvSpPr>
        <p:spPr>
          <a:xfrm>
            <a:off x="4306667" y="2207485"/>
            <a:ext cx="458780" cy="400110"/>
          </a:xfrm>
          <a:prstGeom prst="rect">
            <a:avLst/>
          </a:prstGeom>
          <a:noFill/>
        </p:spPr>
        <p:txBody>
          <a:bodyPr wrap="none" rtlCol="0">
            <a:spAutoFit/>
          </a:bodyPr>
          <a:lstStyle/>
          <a:p>
            <a:r>
              <a:rPr lang="en-US" sz="2000" dirty="0">
                <a:sym typeface="Wingdings" panose="05000000000000000000" pitchFamily="2" charset="2"/>
              </a:rPr>
              <a:t></a:t>
            </a:r>
            <a:endParaRPr lang="en-US" sz="2000" dirty="0"/>
          </a:p>
        </p:txBody>
      </p:sp>
    </p:spTree>
    <p:extLst>
      <p:ext uri="{BB962C8B-B14F-4D97-AF65-F5344CB8AC3E}">
        <p14:creationId xmlns:p14="http://schemas.microsoft.com/office/powerpoint/2010/main" val="4117269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9C953-7157-47E9-A83A-31A8CA5237E4}"/>
              </a:ext>
            </a:extLst>
          </p:cNvPr>
          <p:cNvSpPr>
            <a:spLocks noGrp="1"/>
          </p:cNvSpPr>
          <p:nvPr>
            <p:ph type="title"/>
          </p:nvPr>
        </p:nvSpPr>
        <p:spPr>
          <a:xfrm>
            <a:off x="838199" y="274638"/>
            <a:ext cx="7735231" cy="715962"/>
          </a:xfrm>
        </p:spPr>
        <p:txBody>
          <a:bodyPr/>
          <a:lstStyle/>
          <a:p>
            <a:r>
              <a:rPr lang="en-US" sz="2800" dirty="0"/>
              <a:t>Right LSF construction helps, DNB low light</a:t>
            </a:r>
          </a:p>
        </p:txBody>
      </p:sp>
      <p:sp>
        <p:nvSpPr>
          <p:cNvPr id="3" name="Footer Placeholder 2">
            <a:extLst>
              <a:ext uri="{FF2B5EF4-FFF2-40B4-BE49-F238E27FC236}">
                <a16:creationId xmlns:a16="http://schemas.microsoft.com/office/drawing/2014/main" id="{38E05926-F393-40BB-9C44-05E760B01404}"/>
              </a:ext>
            </a:extLst>
          </p:cNvPr>
          <p:cNvSpPr>
            <a:spLocks noGrp="1"/>
          </p:cNvSpPr>
          <p:nvPr>
            <p:ph type="ftr" sz="quarter" idx="11"/>
          </p:nvPr>
        </p:nvSpPr>
        <p:spPr/>
        <p:txBody>
          <a:bodyPr/>
          <a:lstStyle/>
          <a:p>
            <a:pPr>
              <a:defRPr/>
            </a:pPr>
            <a:r>
              <a:rPr lang="da-DK"/>
              <a:t>Lin et al., 5 August 2021</a:t>
            </a:r>
            <a:endParaRPr lang="en-US"/>
          </a:p>
        </p:txBody>
      </p:sp>
      <p:pic>
        <p:nvPicPr>
          <p:cNvPr id="4" name="Picture 3">
            <a:extLst>
              <a:ext uri="{FF2B5EF4-FFF2-40B4-BE49-F238E27FC236}">
                <a16:creationId xmlns:a16="http://schemas.microsoft.com/office/drawing/2014/main" id="{72C05599-58E7-4265-BD4D-63114AC40507}"/>
              </a:ext>
            </a:extLst>
          </p:cNvPr>
          <p:cNvPicPr>
            <a:picLocks noChangeAspect="1"/>
          </p:cNvPicPr>
          <p:nvPr/>
        </p:nvPicPr>
        <p:blipFill>
          <a:blip r:embed="rId2"/>
          <a:stretch>
            <a:fillRect/>
          </a:stretch>
        </p:blipFill>
        <p:spPr>
          <a:xfrm>
            <a:off x="472271" y="1042137"/>
            <a:ext cx="3271093" cy="2324062"/>
          </a:xfrm>
          <a:prstGeom prst="rect">
            <a:avLst/>
          </a:prstGeom>
        </p:spPr>
      </p:pic>
      <p:grpSp>
        <p:nvGrpSpPr>
          <p:cNvPr id="18" name="Group 17">
            <a:extLst>
              <a:ext uri="{FF2B5EF4-FFF2-40B4-BE49-F238E27FC236}">
                <a16:creationId xmlns:a16="http://schemas.microsoft.com/office/drawing/2014/main" id="{65E22CB7-A889-4FE6-9CA8-4D9B8CA99495}"/>
              </a:ext>
            </a:extLst>
          </p:cNvPr>
          <p:cNvGrpSpPr/>
          <p:nvPr/>
        </p:nvGrpSpPr>
        <p:grpSpPr>
          <a:xfrm>
            <a:off x="4378836" y="996836"/>
            <a:ext cx="4166695" cy="2501248"/>
            <a:chOff x="4147726" y="996836"/>
            <a:chExt cx="4166695" cy="2501248"/>
          </a:xfrm>
        </p:grpSpPr>
        <p:pic>
          <p:nvPicPr>
            <p:cNvPr id="5" name="Picture 4">
              <a:extLst>
                <a:ext uri="{FF2B5EF4-FFF2-40B4-BE49-F238E27FC236}">
                  <a16:creationId xmlns:a16="http://schemas.microsoft.com/office/drawing/2014/main" id="{9BFB4EB2-6EEC-4174-9831-01127C1D8F6A}"/>
                </a:ext>
              </a:extLst>
            </p:cNvPr>
            <p:cNvPicPr>
              <a:picLocks noChangeAspect="1"/>
            </p:cNvPicPr>
            <p:nvPr/>
          </p:nvPicPr>
          <p:blipFill>
            <a:blip r:embed="rId3"/>
            <a:stretch>
              <a:fillRect/>
            </a:stretch>
          </p:blipFill>
          <p:spPr>
            <a:xfrm>
              <a:off x="4147726" y="996836"/>
              <a:ext cx="4166695" cy="2501248"/>
            </a:xfrm>
            <a:prstGeom prst="rect">
              <a:avLst/>
            </a:prstGeom>
          </p:spPr>
        </p:pic>
        <p:cxnSp>
          <p:nvCxnSpPr>
            <p:cNvPr id="6" name="Straight Arrow Connector 5">
              <a:extLst>
                <a:ext uri="{FF2B5EF4-FFF2-40B4-BE49-F238E27FC236}">
                  <a16:creationId xmlns:a16="http://schemas.microsoft.com/office/drawing/2014/main" id="{A7D11DE8-D0E9-4BE3-A58E-C2A7423C385A}"/>
                </a:ext>
              </a:extLst>
            </p:cNvPr>
            <p:cNvCxnSpPr/>
            <p:nvPr/>
          </p:nvCxnSpPr>
          <p:spPr bwMode="auto">
            <a:xfrm flipV="1">
              <a:off x="5811095" y="2499277"/>
              <a:ext cx="2015145" cy="8268"/>
            </a:xfrm>
            <a:prstGeom prst="straightConnector1">
              <a:avLst/>
            </a:prstGeom>
            <a:noFill/>
            <a:ln w="12700" cap="flat" cmpd="sng" algn="ctr">
              <a:solidFill>
                <a:schemeClr val="tx1"/>
              </a:solidFill>
              <a:prstDash val="solid"/>
              <a:round/>
              <a:headEnd type="oval" w="med" len="med"/>
              <a:tailEnd type="arrow"/>
            </a:ln>
            <a:effectLst/>
          </p:spPr>
        </p:cxnSp>
        <p:sp>
          <p:nvSpPr>
            <p:cNvPr id="7" name="TextBox 6">
              <a:extLst>
                <a:ext uri="{FF2B5EF4-FFF2-40B4-BE49-F238E27FC236}">
                  <a16:creationId xmlns:a16="http://schemas.microsoft.com/office/drawing/2014/main" id="{7E650CA2-0542-4FF6-9FE1-8F67F2491D61}"/>
                </a:ext>
              </a:extLst>
            </p:cNvPr>
            <p:cNvSpPr txBox="1"/>
            <p:nvPr/>
          </p:nvSpPr>
          <p:spPr>
            <a:xfrm>
              <a:off x="6797402" y="2453550"/>
              <a:ext cx="1167307" cy="276999"/>
            </a:xfrm>
            <a:prstGeom prst="rect">
              <a:avLst/>
            </a:prstGeom>
            <a:noFill/>
          </p:spPr>
          <p:txBody>
            <a:bodyPr wrap="none" rtlCol="0">
              <a:spAutoFit/>
            </a:bodyPr>
            <a:lstStyle/>
            <a:p>
              <a:r>
                <a:rPr lang="en-US" dirty="0">
                  <a:latin typeface="+mn-lt"/>
                </a:rPr>
                <a:t>Scan direction</a:t>
              </a:r>
            </a:p>
          </p:txBody>
        </p:sp>
      </p:grpSp>
      <p:sp>
        <p:nvSpPr>
          <p:cNvPr id="8" name="TextBox 7">
            <a:extLst>
              <a:ext uri="{FF2B5EF4-FFF2-40B4-BE49-F238E27FC236}">
                <a16:creationId xmlns:a16="http://schemas.microsoft.com/office/drawing/2014/main" id="{6A63C095-1344-4292-B978-001F382192E4}"/>
              </a:ext>
            </a:extLst>
          </p:cNvPr>
          <p:cNvSpPr txBox="1"/>
          <p:nvPr/>
        </p:nvSpPr>
        <p:spPr>
          <a:xfrm>
            <a:off x="4655584" y="3856639"/>
            <a:ext cx="3658837" cy="1569660"/>
          </a:xfrm>
          <a:prstGeom prst="rect">
            <a:avLst/>
          </a:prstGeom>
          <a:noFill/>
        </p:spPr>
        <p:txBody>
          <a:bodyPr wrap="square" rtlCol="0">
            <a:spAutoFit/>
          </a:bodyPr>
          <a:lstStyle/>
          <a:p>
            <a:r>
              <a:rPr lang="en-US" sz="1600" dirty="0">
                <a:latin typeface="+mn-lt"/>
              </a:rPr>
              <a:t>Incorrect voltage setting in the Focal Plane Integrated Electronic causes the charge in the current sample to remain behind in the transfer gate and be deferred into the next sample in the scan direction</a:t>
            </a:r>
            <a:r>
              <a:rPr lang="en-US" sz="1600" dirty="0">
                <a:latin typeface="+mn-lt"/>
                <a:cs typeface="Times New Roman" panose="02020603050405020304" pitchFamily="18" charset="0"/>
              </a:rPr>
              <a:t>.</a:t>
            </a:r>
          </a:p>
        </p:txBody>
      </p:sp>
      <p:sp>
        <p:nvSpPr>
          <p:cNvPr id="9" name="Content Placeholder 2">
            <a:extLst>
              <a:ext uri="{FF2B5EF4-FFF2-40B4-BE49-F238E27FC236}">
                <a16:creationId xmlns:a16="http://schemas.microsoft.com/office/drawing/2014/main" id="{46881EA9-1610-4784-8125-F71793DAEB49}"/>
              </a:ext>
            </a:extLst>
          </p:cNvPr>
          <p:cNvSpPr txBox="1">
            <a:spLocks/>
          </p:cNvSpPr>
          <p:nvPr/>
        </p:nvSpPr>
        <p:spPr>
          <a:xfrm>
            <a:off x="569405" y="5857950"/>
            <a:ext cx="8279842" cy="814444"/>
          </a:xfrm>
          <a:prstGeom prst="rect">
            <a:avLst/>
          </a:prstGeom>
          <a:ln w="12700" cmpd="thickThi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spcBef>
                <a:spcPts val="1200"/>
              </a:spcBef>
              <a:buNone/>
            </a:pPr>
            <a:r>
              <a:rPr lang="en-US" sz="2000" kern="0" dirty="0">
                <a:latin typeface="Times New Roman" pitchFamily="18" charset="0"/>
                <a:cs typeface="Times New Roman" pitchFamily="18" charset="0"/>
              </a:rPr>
              <a:t>We identified the issue. The lesson learned will ensure such anomaly will not happen again in later builds.</a:t>
            </a:r>
          </a:p>
        </p:txBody>
      </p:sp>
      <p:grpSp>
        <p:nvGrpSpPr>
          <p:cNvPr id="10" name="Group 9">
            <a:extLst>
              <a:ext uri="{FF2B5EF4-FFF2-40B4-BE49-F238E27FC236}">
                <a16:creationId xmlns:a16="http://schemas.microsoft.com/office/drawing/2014/main" id="{4937826B-6ECE-403D-A6A2-E0988E834C9D}"/>
              </a:ext>
            </a:extLst>
          </p:cNvPr>
          <p:cNvGrpSpPr/>
          <p:nvPr/>
        </p:nvGrpSpPr>
        <p:grpSpPr>
          <a:xfrm>
            <a:off x="352916" y="3356702"/>
            <a:ext cx="3998020" cy="2501248"/>
            <a:chOff x="516420" y="3705178"/>
            <a:chExt cx="4038131" cy="2424071"/>
          </a:xfrm>
        </p:grpSpPr>
        <p:pic>
          <p:nvPicPr>
            <p:cNvPr id="11" name="Picture 10">
              <a:extLst>
                <a:ext uri="{FF2B5EF4-FFF2-40B4-BE49-F238E27FC236}">
                  <a16:creationId xmlns:a16="http://schemas.microsoft.com/office/drawing/2014/main" id="{CCC90E06-4D7D-4A7B-B5F9-F1151BD94618}"/>
                </a:ext>
              </a:extLst>
            </p:cNvPr>
            <p:cNvPicPr>
              <a:picLocks noChangeAspect="1"/>
            </p:cNvPicPr>
            <p:nvPr/>
          </p:nvPicPr>
          <p:blipFill>
            <a:blip r:embed="rId4"/>
            <a:stretch>
              <a:fillRect/>
            </a:stretch>
          </p:blipFill>
          <p:spPr>
            <a:xfrm>
              <a:off x="516420" y="3705178"/>
              <a:ext cx="4038131" cy="2424071"/>
            </a:xfrm>
            <a:prstGeom prst="rect">
              <a:avLst/>
            </a:prstGeom>
          </p:spPr>
        </p:pic>
        <p:cxnSp>
          <p:nvCxnSpPr>
            <p:cNvPr id="12" name="Straight Connector 11">
              <a:extLst>
                <a:ext uri="{FF2B5EF4-FFF2-40B4-BE49-F238E27FC236}">
                  <a16:creationId xmlns:a16="http://schemas.microsoft.com/office/drawing/2014/main" id="{20BCBB6F-4B89-4C55-B872-E820CB78E79D}"/>
                </a:ext>
              </a:extLst>
            </p:cNvPr>
            <p:cNvCxnSpPr/>
            <p:nvPr/>
          </p:nvCxnSpPr>
          <p:spPr>
            <a:xfrm flipH="1" flipV="1">
              <a:off x="1039425" y="4403733"/>
              <a:ext cx="19421" cy="1417017"/>
            </a:xfrm>
            <a:prstGeom prst="line">
              <a:avLst/>
            </a:prstGeom>
            <a:ln w="25400">
              <a:solidFill>
                <a:srgbClr val="006600"/>
              </a:solidFill>
              <a:prstDash val="sys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5428502-3870-45A7-A839-3274EA80212F}"/>
                </a:ext>
              </a:extLst>
            </p:cNvPr>
            <p:cNvSpPr txBox="1"/>
            <p:nvPr/>
          </p:nvSpPr>
          <p:spPr>
            <a:xfrm>
              <a:off x="1097551" y="5044312"/>
              <a:ext cx="1095751" cy="600164"/>
            </a:xfrm>
            <a:prstGeom prst="rect">
              <a:avLst/>
            </a:prstGeom>
            <a:solidFill>
              <a:schemeClr val="bg1"/>
            </a:solidFill>
            <a:ln>
              <a:solidFill>
                <a:srgbClr val="006600"/>
              </a:solidFill>
            </a:ln>
          </p:spPr>
          <p:txBody>
            <a:bodyPr wrap="square" rtlCol="0">
              <a:spAutoFit/>
            </a:bodyPr>
            <a:lstStyle/>
            <a:p>
              <a:r>
                <a:rPr lang="en-US" sz="1100" dirty="0" err="1">
                  <a:latin typeface="+mn-lt"/>
                </a:rPr>
                <a:t>dn</a:t>
              </a:r>
              <a:r>
                <a:rPr lang="en-US" sz="1100" dirty="0">
                  <a:latin typeface="+mn-lt"/>
                </a:rPr>
                <a:t> at </a:t>
              </a:r>
              <a:r>
                <a:rPr lang="en-US" sz="1100" dirty="0" err="1">
                  <a:latin typeface="+mn-lt"/>
                </a:rPr>
                <a:t>Lmin</a:t>
              </a:r>
              <a:r>
                <a:rPr lang="en-US" sz="1100" dirty="0">
                  <a:latin typeface="+mn-lt"/>
                </a:rPr>
                <a:t> = </a:t>
              </a:r>
            </a:p>
            <a:p>
              <a:r>
                <a:rPr lang="en-US" sz="1100" dirty="0">
                  <a:latin typeface="+mn-lt"/>
                </a:rPr>
                <a:t>3 </a:t>
              </a:r>
              <a:r>
                <a:rPr lang="en-US" sz="1100" dirty="0" err="1">
                  <a:latin typeface="+mn-lt"/>
                </a:rPr>
                <a:t>nW</a:t>
              </a:r>
              <a:r>
                <a:rPr lang="en-US" sz="1100" dirty="0">
                  <a:latin typeface="+mn-lt"/>
                </a:rPr>
                <a:t>/cm^2/</a:t>
              </a:r>
              <a:r>
                <a:rPr lang="en-US" sz="1100" dirty="0" err="1">
                  <a:latin typeface="+mn-lt"/>
                </a:rPr>
                <a:t>sr</a:t>
              </a:r>
              <a:endParaRPr lang="en-US" sz="1100" dirty="0">
                <a:latin typeface="+mn-lt"/>
              </a:endParaRPr>
            </a:p>
            <a:p>
              <a:r>
                <a:rPr lang="en-US" sz="1100" dirty="0">
                  <a:solidFill>
                    <a:srgbClr val="006600"/>
                  </a:solidFill>
                  <a:latin typeface="+mn-lt"/>
                </a:rPr>
                <a:t>Agg32</a:t>
              </a:r>
              <a:r>
                <a:rPr lang="en-US" sz="1100" dirty="0">
                  <a:latin typeface="+mn-lt"/>
                </a:rPr>
                <a:t>, </a:t>
              </a:r>
              <a:r>
                <a:rPr lang="en-US" sz="1100" dirty="0">
                  <a:solidFill>
                    <a:srgbClr val="A50021"/>
                  </a:solidFill>
                  <a:latin typeface="+mn-lt"/>
                </a:rPr>
                <a:t>Agg1</a:t>
              </a:r>
            </a:p>
          </p:txBody>
        </p:sp>
        <p:sp>
          <p:nvSpPr>
            <p:cNvPr id="14" name="TextBox 13">
              <a:extLst>
                <a:ext uri="{FF2B5EF4-FFF2-40B4-BE49-F238E27FC236}">
                  <a16:creationId xmlns:a16="http://schemas.microsoft.com/office/drawing/2014/main" id="{C337C68A-BB2B-42B2-92AA-80FE312936D0}"/>
                </a:ext>
              </a:extLst>
            </p:cNvPr>
            <p:cNvSpPr txBox="1"/>
            <p:nvPr/>
          </p:nvSpPr>
          <p:spPr>
            <a:xfrm>
              <a:off x="1617339" y="4403733"/>
              <a:ext cx="748923" cy="253916"/>
            </a:xfrm>
            <a:prstGeom prst="rect">
              <a:avLst/>
            </a:prstGeom>
            <a:solidFill>
              <a:schemeClr val="bg1"/>
            </a:solidFill>
            <a:ln>
              <a:solidFill>
                <a:srgbClr val="FF0000"/>
              </a:solidFill>
            </a:ln>
          </p:spPr>
          <p:txBody>
            <a:bodyPr wrap="none" rtlCol="0">
              <a:spAutoFit/>
            </a:bodyPr>
            <a:lstStyle/>
            <a:p>
              <a:r>
                <a:rPr lang="en-US" sz="1050" dirty="0">
                  <a:solidFill>
                    <a:srgbClr val="FF0000"/>
                  </a:solidFill>
                  <a:latin typeface="+mn-lt"/>
                </a:rPr>
                <a:t>Envelope</a:t>
              </a:r>
            </a:p>
          </p:txBody>
        </p:sp>
        <p:cxnSp>
          <p:nvCxnSpPr>
            <p:cNvPr id="15" name="Straight Connector 14">
              <a:extLst>
                <a:ext uri="{FF2B5EF4-FFF2-40B4-BE49-F238E27FC236}">
                  <a16:creationId xmlns:a16="http://schemas.microsoft.com/office/drawing/2014/main" id="{BE8B5D57-13A5-42F5-8C24-83A94B1DCD0B}"/>
                </a:ext>
              </a:extLst>
            </p:cNvPr>
            <p:cNvCxnSpPr/>
            <p:nvPr/>
          </p:nvCxnSpPr>
          <p:spPr>
            <a:xfrm flipV="1">
              <a:off x="2249591" y="4912153"/>
              <a:ext cx="1" cy="908597"/>
            </a:xfrm>
            <a:prstGeom prst="line">
              <a:avLst/>
            </a:prstGeom>
            <a:ln w="25400">
              <a:solidFill>
                <a:srgbClr val="A50021"/>
              </a:solidFill>
              <a:prstDash val="sys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E9D2FB3-C067-4F5D-A586-ADC8197A71E2}"/>
                </a:ext>
              </a:extLst>
            </p:cNvPr>
            <p:cNvCxnSpPr/>
            <p:nvPr/>
          </p:nvCxnSpPr>
          <p:spPr>
            <a:xfrm flipV="1">
              <a:off x="1041262" y="5531950"/>
              <a:ext cx="449798" cy="288801"/>
            </a:xfrm>
            <a:prstGeom prst="line">
              <a:avLst/>
            </a:prstGeom>
            <a:ln w="12700">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E1E8BA6-4415-4EDD-A20D-45D89D1F1AAC}"/>
                </a:ext>
              </a:extLst>
            </p:cNvPr>
            <p:cNvCxnSpPr/>
            <p:nvPr/>
          </p:nvCxnSpPr>
          <p:spPr>
            <a:xfrm flipH="1" flipV="1">
              <a:off x="1951347" y="5531950"/>
              <a:ext cx="298243" cy="246499"/>
            </a:xfrm>
            <a:prstGeom prst="line">
              <a:avLst/>
            </a:prstGeom>
            <a:ln w="12700">
              <a:solidFill>
                <a:srgbClr val="A50021"/>
              </a:solidFill>
            </a:ln>
          </p:spPr>
          <p:style>
            <a:lnRef idx="1">
              <a:schemeClr val="accent1"/>
            </a:lnRef>
            <a:fillRef idx="0">
              <a:schemeClr val="accent1"/>
            </a:fillRef>
            <a:effectRef idx="0">
              <a:schemeClr val="accent1"/>
            </a:effectRef>
            <a:fontRef idx="minor">
              <a:schemeClr val="tx1"/>
            </a:fontRef>
          </p:style>
        </p:cxnSp>
      </p:grpSp>
      <p:sp>
        <p:nvSpPr>
          <p:cNvPr id="19" name="TextBox 18">
            <a:extLst>
              <a:ext uri="{FF2B5EF4-FFF2-40B4-BE49-F238E27FC236}">
                <a16:creationId xmlns:a16="http://schemas.microsoft.com/office/drawing/2014/main" id="{D2A574D0-D752-499D-8F1D-04B7F00823F3}"/>
              </a:ext>
            </a:extLst>
          </p:cNvPr>
          <p:cNvSpPr txBox="1"/>
          <p:nvPr/>
        </p:nvSpPr>
        <p:spPr>
          <a:xfrm>
            <a:off x="823042" y="1251074"/>
            <a:ext cx="2564100" cy="276999"/>
          </a:xfrm>
          <a:prstGeom prst="rect">
            <a:avLst/>
          </a:prstGeom>
          <a:noFill/>
        </p:spPr>
        <p:txBody>
          <a:bodyPr wrap="none" rtlCol="0">
            <a:spAutoFit/>
          </a:bodyPr>
          <a:lstStyle/>
          <a:p>
            <a:r>
              <a:rPr lang="en-US" dirty="0">
                <a:latin typeface="+mn-lt"/>
              </a:rPr>
              <a:t>Test LSF from JPSS-2 VIIRS DNB</a:t>
            </a:r>
          </a:p>
        </p:txBody>
      </p:sp>
      <p:sp>
        <p:nvSpPr>
          <p:cNvPr id="20" name="Slide Number Placeholder 3">
            <a:extLst>
              <a:ext uri="{FF2B5EF4-FFF2-40B4-BE49-F238E27FC236}">
                <a16:creationId xmlns:a16="http://schemas.microsoft.com/office/drawing/2014/main" id="{08F5C68A-F9EE-405C-AB7D-0567C9BE471C}"/>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15</a:t>
            </a:fld>
            <a:endParaRPr lang="en-US" dirty="0"/>
          </a:p>
        </p:txBody>
      </p:sp>
      <p:sp>
        <p:nvSpPr>
          <p:cNvPr id="21" name="TextBox 20">
            <a:extLst>
              <a:ext uri="{FF2B5EF4-FFF2-40B4-BE49-F238E27FC236}">
                <a16:creationId xmlns:a16="http://schemas.microsoft.com/office/drawing/2014/main" id="{BD699A9A-D2DE-4C51-BBC8-B7026CAA24DA}"/>
              </a:ext>
            </a:extLst>
          </p:cNvPr>
          <p:cNvSpPr txBox="1"/>
          <p:nvPr/>
        </p:nvSpPr>
        <p:spPr>
          <a:xfrm>
            <a:off x="2651760" y="3407520"/>
            <a:ext cx="906420" cy="276999"/>
          </a:xfrm>
          <a:prstGeom prst="rect">
            <a:avLst/>
          </a:prstGeom>
          <a:solidFill>
            <a:schemeClr val="bg1"/>
          </a:solidFill>
        </p:spPr>
        <p:txBody>
          <a:bodyPr wrap="square" rtlCol="0">
            <a:spAutoFit/>
          </a:bodyPr>
          <a:lstStyle/>
          <a:p>
            <a:r>
              <a:rPr lang="en-US" dirty="0"/>
              <a:t>                </a:t>
            </a:r>
          </a:p>
        </p:txBody>
      </p:sp>
    </p:spTree>
    <p:extLst>
      <p:ext uri="{BB962C8B-B14F-4D97-AF65-F5344CB8AC3E}">
        <p14:creationId xmlns:p14="http://schemas.microsoft.com/office/powerpoint/2010/main" val="3111840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9B209-F8EF-4595-8893-F38AAF4F44B8}"/>
              </a:ext>
            </a:extLst>
          </p:cNvPr>
          <p:cNvSpPr>
            <a:spLocks noGrp="1"/>
          </p:cNvSpPr>
          <p:nvPr>
            <p:ph type="title"/>
          </p:nvPr>
        </p:nvSpPr>
        <p:spPr>
          <a:xfrm>
            <a:off x="819727" y="2667462"/>
            <a:ext cx="7391400" cy="731520"/>
          </a:xfrm>
        </p:spPr>
        <p:txBody>
          <a:bodyPr/>
          <a:lstStyle/>
          <a:p>
            <a:r>
              <a:rPr lang="en-US" dirty="0"/>
              <a:t>Questions for sensor spatial response?</a:t>
            </a:r>
          </a:p>
        </p:txBody>
      </p:sp>
      <p:sp>
        <p:nvSpPr>
          <p:cNvPr id="3" name="Footer Placeholder 2">
            <a:extLst>
              <a:ext uri="{FF2B5EF4-FFF2-40B4-BE49-F238E27FC236}">
                <a16:creationId xmlns:a16="http://schemas.microsoft.com/office/drawing/2014/main" id="{DF981AD4-9461-450F-923D-BB0D6C645247}"/>
              </a:ext>
            </a:extLst>
          </p:cNvPr>
          <p:cNvSpPr>
            <a:spLocks noGrp="1"/>
          </p:cNvSpPr>
          <p:nvPr>
            <p:ph type="ftr" sz="quarter" idx="11"/>
          </p:nvPr>
        </p:nvSpPr>
        <p:spPr/>
        <p:txBody>
          <a:bodyPr/>
          <a:lstStyle/>
          <a:p>
            <a:pPr>
              <a:defRPr/>
            </a:pPr>
            <a:r>
              <a:rPr lang="da-DK"/>
              <a:t>Lin et al., 5 August 2021</a:t>
            </a:r>
            <a:endParaRPr lang="en-US"/>
          </a:p>
        </p:txBody>
      </p:sp>
      <p:sp>
        <p:nvSpPr>
          <p:cNvPr id="4" name="Slide Number Placeholder 3">
            <a:extLst>
              <a:ext uri="{FF2B5EF4-FFF2-40B4-BE49-F238E27FC236}">
                <a16:creationId xmlns:a16="http://schemas.microsoft.com/office/drawing/2014/main" id="{FD868736-A698-4713-A497-8DB47F869EB9}"/>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16</a:t>
            </a:fld>
            <a:endParaRPr lang="en-US" dirty="0"/>
          </a:p>
        </p:txBody>
      </p:sp>
    </p:spTree>
    <p:extLst>
      <p:ext uri="{BB962C8B-B14F-4D97-AF65-F5344CB8AC3E}">
        <p14:creationId xmlns:p14="http://schemas.microsoft.com/office/powerpoint/2010/main" val="543887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C58A5-1DAF-4163-8788-F915740DCAC9}"/>
              </a:ext>
            </a:extLst>
          </p:cNvPr>
          <p:cNvSpPr>
            <a:spLocks noGrp="1"/>
          </p:cNvSpPr>
          <p:nvPr>
            <p:ph type="title"/>
          </p:nvPr>
        </p:nvSpPr>
        <p:spPr/>
        <p:txBody>
          <a:bodyPr/>
          <a:lstStyle/>
          <a:p>
            <a:r>
              <a:rPr lang="en-US" dirty="0"/>
              <a:t>Outline</a:t>
            </a:r>
          </a:p>
        </p:txBody>
      </p:sp>
      <p:sp>
        <p:nvSpPr>
          <p:cNvPr id="3" name="Footer Placeholder 2">
            <a:extLst>
              <a:ext uri="{FF2B5EF4-FFF2-40B4-BE49-F238E27FC236}">
                <a16:creationId xmlns:a16="http://schemas.microsoft.com/office/drawing/2014/main" id="{78A42100-2452-427A-A228-43610F9BEF04}"/>
              </a:ext>
            </a:extLst>
          </p:cNvPr>
          <p:cNvSpPr>
            <a:spLocks noGrp="1"/>
          </p:cNvSpPr>
          <p:nvPr>
            <p:ph type="ftr" sz="quarter" idx="11"/>
          </p:nvPr>
        </p:nvSpPr>
        <p:spPr/>
        <p:txBody>
          <a:bodyPr/>
          <a:lstStyle/>
          <a:p>
            <a:pPr>
              <a:defRPr/>
            </a:pPr>
            <a:r>
              <a:rPr lang="da-DK"/>
              <a:t>Lin et al., 5 August 2021</a:t>
            </a:r>
            <a:endParaRPr lang="en-US"/>
          </a:p>
        </p:txBody>
      </p:sp>
      <p:sp>
        <p:nvSpPr>
          <p:cNvPr id="4" name="Content Placeholder 2">
            <a:extLst>
              <a:ext uri="{FF2B5EF4-FFF2-40B4-BE49-F238E27FC236}">
                <a16:creationId xmlns:a16="http://schemas.microsoft.com/office/drawing/2014/main" id="{7D8F9B96-3010-41E4-9E7F-D8440B6DFB79}"/>
              </a:ext>
            </a:extLst>
          </p:cNvPr>
          <p:cNvSpPr txBox="1">
            <a:spLocks/>
          </p:cNvSpPr>
          <p:nvPr/>
        </p:nvSpPr>
        <p:spPr>
          <a:xfrm>
            <a:off x="383059" y="1320800"/>
            <a:ext cx="8240987" cy="5292272"/>
          </a:xfrm>
          <a:prstGeom prst="rect">
            <a:avLst/>
          </a:prstGeom>
          <a:ln w="12700" cmpd="thickThi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spcBef>
                <a:spcPts val="2400"/>
              </a:spcBef>
            </a:pPr>
            <a:r>
              <a:rPr lang="en-US" kern="0" dirty="0">
                <a:solidFill>
                  <a:schemeClr val="bg2">
                    <a:lumMod val="60000"/>
                    <a:lumOff val="40000"/>
                  </a:schemeClr>
                </a:solidFill>
                <a:latin typeface="Times New Roman" pitchFamily="18" charset="0"/>
                <a:cs typeface="Times New Roman" pitchFamily="18" charset="0"/>
              </a:rPr>
              <a:t>Introduction</a:t>
            </a:r>
          </a:p>
          <a:p>
            <a:pPr>
              <a:spcBef>
                <a:spcPts val="1200"/>
              </a:spcBef>
            </a:pPr>
            <a:r>
              <a:rPr lang="en-US" kern="0" dirty="0">
                <a:solidFill>
                  <a:schemeClr val="bg2">
                    <a:lumMod val="60000"/>
                    <a:lumOff val="40000"/>
                  </a:schemeClr>
                </a:solidFill>
                <a:latin typeface="Times New Roman" pitchFamily="18" charset="0"/>
                <a:cs typeface="Times New Roman" pitchFamily="18" charset="0"/>
              </a:rPr>
              <a:t>Sensor spatial response</a:t>
            </a:r>
          </a:p>
          <a:p>
            <a:pPr>
              <a:spcBef>
                <a:spcPts val="1200"/>
              </a:spcBef>
            </a:pPr>
            <a:r>
              <a:rPr lang="en-US" kern="0" dirty="0">
                <a:latin typeface="Times New Roman" pitchFamily="18" charset="0"/>
                <a:cs typeface="Times New Roman" pitchFamily="18" charset="0"/>
              </a:rPr>
              <a:t>Band-to-band registration (BBR)</a:t>
            </a:r>
          </a:p>
          <a:p>
            <a:pPr>
              <a:spcBef>
                <a:spcPts val="1200"/>
              </a:spcBef>
            </a:pPr>
            <a:r>
              <a:rPr lang="en-US" kern="0" dirty="0">
                <a:solidFill>
                  <a:schemeClr val="bg2">
                    <a:lumMod val="60000"/>
                    <a:lumOff val="40000"/>
                  </a:schemeClr>
                </a:solidFill>
                <a:latin typeface="Times New Roman" pitchFamily="18" charset="0"/>
                <a:cs typeface="Times New Roman" pitchFamily="18" charset="0"/>
              </a:rPr>
              <a:t>Pointing &amp; Geolocation</a:t>
            </a:r>
          </a:p>
          <a:p>
            <a:pPr>
              <a:spcBef>
                <a:spcPts val="1200"/>
              </a:spcBef>
            </a:pPr>
            <a:r>
              <a:rPr lang="en-US" kern="0" dirty="0">
                <a:solidFill>
                  <a:schemeClr val="bg2">
                    <a:lumMod val="60000"/>
                    <a:lumOff val="40000"/>
                  </a:schemeClr>
                </a:solidFill>
                <a:latin typeface="Times New Roman" pitchFamily="18" charset="0"/>
                <a:cs typeface="Times New Roman" pitchFamily="18" charset="0"/>
              </a:rPr>
              <a:t>Concluding remarks</a:t>
            </a:r>
          </a:p>
          <a:p>
            <a:pPr>
              <a:spcBef>
                <a:spcPts val="1200"/>
              </a:spcBef>
            </a:pPr>
            <a:endParaRPr lang="en-US" kern="0" dirty="0">
              <a:solidFill>
                <a:schemeClr val="bg2">
                  <a:lumMod val="60000"/>
                  <a:lumOff val="40000"/>
                </a:schemeClr>
              </a:solidFill>
              <a:latin typeface="Times New Roman" pitchFamily="18" charset="0"/>
              <a:cs typeface="Times New Roman" pitchFamily="18" charset="0"/>
            </a:endParaRPr>
          </a:p>
        </p:txBody>
      </p:sp>
      <p:sp>
        <p:nvSpPr>
          <p:cNvPr id="5" name="Slide Number Placeholder 3">
            <a:extLst>
              <a:ext uri="{FF2B5EF4-FFF2-40B4-BE49-F238E27FC236}">
                <a16:creationId xmlns:a16="http://schemas.microsoft.com/office/drawing/2014/main" id="{E668AFB8-D7C1-412C-B80A-F6C43638C07E}"/>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17</a:t>
            </a:fld>
            <a:endParaRPr lang="en-US" dirty="0"/>
          </a:p>
        </p:txBody>
      </p:sp>
    </p:spTree>
    <p:extLst>
      <p:ext uri="{BB962C8B-B14F-4D97-AF65-F5344CB8AC3E}">
        <p14:creationId xmlns:p14="http://schemas.microsoft.com/office/powerpoint/2010/main" val="3165535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E91581E2-5985-4B5F-9A77-163EDDD67746}"/>
                  </a:ext>
                </a:extLst>
              </p:cNvPr>
              <p:cNvSpPr txBox="1">
                <a:spLocks/>
              </p:cNvSpPr>
              <p:nvPr/>
            </p:nvSpPr>
            <p:spPr>
              <a:xfrm>
                <a:off x="383059" y="1320800"/>
                <a:ext cx="8240987" cy="4929275"/>
              </a:xfrm>
              <a:prstGeom prst="rect">
                <a:avLst/>
              </a:prstGeom>
              <a:ln w="12700" cmpd="thickThi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spcBef>
                    <a:spcPts val="2400"/>
                  </a:spcBef>
                </a:pPr>
                <a:r>
                  <a:rPr lang="en-US" sz="2000" kern="0" dirty="0">
                    <a:latin typeface="Times New Roman" pitchFamily="18" charset="0"/>
                    <a:cs typeface="Times New Roman" pitchFamily="18" charset="0"/>
                  </a:rPr>
                  <a:t>A band pair BBR is a statistical collection of detector-to-detector registration (DDR), the overlap of footprints of corresponding detectors for a pair of different spectral bands. </a:t>
                </a:r>
              </a:p>
              <a:p>
                <a:pPr marL="457200" lvl="1" indent="0">
                  <a:spcBef>
                    <a:spcPts val="600"/>
                  </a:spcBef>
                  <a:buNone/>
                </a:pPr>
                <a:r>
                  <a:rPr lang="en-US" sz="2000" kern="0" dirty="0">
                    <a:latin typeface="Times New Roman" pitchFamily="18" charset="0"/>
                    <a:cs typeface="Times New Roman" pitchFamily="18" charset="0"/>
                  </a:rPr>
                  <a:t>  </a:t>
                </a:r>
              </a:p>
              <a:p>
                <a:pPr>
                  <a:spcBef>
                    <a:spcPts val="1200"/>
                  </a:spcBef>
                </a:pPr>
                <a:endParaRPr lang="en-US" sz="2000" kern="0" dirty="0">
                  <a:latin typeface="Times New Roman" pitchFamily="18" charset="0"/>
                  <a:cs typeface="Times New Roman" pitchFamily="18" charset="0"/>
                </a:endParaRPr>
              </a:p>
              <a:p>
                <a:pPr>
                  <a:spcBef>
                    <a:spcPts val="1200"/>
                  </a:spcBef>
                </a:pPr>
                <a:r>
                  <a:rPr lang="en-US" sz="2000" kern="0" dirty="0">
                    <a:latin typeface="Times New Roman" pitchFamily="18" charset="0"/>
                    <a:cs typeface="Times New Roman" pitchFamily="18" charset="0"/>
                  </a:rPr>
                  <a:t>Practically,</a:t>
                </a:r>
              </a:p>
              <a:p>
                <a:pPr>
                  <a:spcBef>
                    <a:spcPts val="1200"/>
                  </a:spcBef>
                </a:pPr>
                <a:endParaRPr lang="en-US" sz="2400" kern="0" dirty="0">
                  <a:latin typeface="Times New Roman" pitchFamily="18" charset="0"/>
                  <a:cs typeface="Times New Roman" pitchFamily="18" charset="0"/>
                </a:endParaRPr>
              </a:p>
              <a:p>
                <a:pPr>
                  <a:spcBef>
                    <a:spcPts val="1200"/>
                  </a:spcBef>
                </a:pPr>
                <a:endParaRPr lang="en-US" sz="2400" kern="0" dirty="0">
                  <a:latin typeface="Times New Roman" pitchFamily="18" charset="0"/>
                  <a:cs typeface="Times New Roman" pitchFamily="18" charset="0"/>
                </a:endParaRPr>
              </a:p>
              <a:p>
                <a:pPr marL="0" indent="0">
                  <a:spcBef>
                    <a:spcPts val="1200"/>
                  </a:spcBef>
                  <a:buNone/>
                </a:pPr>
                <a14:m>
                  <m:oMath xmlns:m="http://schemas.openxmlformats.org/officeDocument/2006/math">
                    <m:r>
                      <a:rPr lang="en-GB" sz="2000" i="1">
                        <a:latin typeface="Cambria Math" panose="02040503050406030204" pitchFamily="18" charset="0"/>
                        <a:ea typeface="Cambria Math" panose="02040503050406030204" pitchFamily="18" charset="0"/>
                        <a:cs typeface="Cambria Math" panose="02040503050406030204" pitchFamily="18" charset="0"/>
                      </a:rPr>
                      <m:t>𝛥</m:t>
                    </m:r>
                    <m:sSub>
                      <m:sSubPr>
                        <m:ctrlPr>
                          <a:rPr lang="en-US" sz="2000" i="1">
                            <a:latin typeface="Cambria Math" panose="02040503050406030204" pitchFamily="18" charset="0"/>
                          </a:rPr>
                        </m:ctrlPr>
                      </m:sSubPr>
                      <m:e>
                        <m:r>
                          <a:rPr lang="en-GB" sz="2000" i="1">
                            <a:latin typeface="Cambria Math" panose="02040503050406030204" pitchFamily="18" charset="0"/>
                            <a:ea typeface="Times New Roman" panose="02020603050405020304" pitchFamily="18" charset="0"/>
                            <a:cs typeface="Times New Roman" panose="02020603050405020304" pitchFamily="18" charset="0"/>
                          </a:rPr>
                          <m:t>𝑆</m:t>
                        </m:r>
                      </m:e>
                      <m:sub>
                        <m:r>
                          <a:rPr lang="en-GB" sz="2000" i="1">
                            <a:latin typeface="Cambria Math" panose="02040503050406030204" pitchFamily="18" charset="0"/>
                            <a:ea typeface="Times New Roman" panose="02020603050405020304" pitchFamily="18" charset="0"/>
                            <a:cs typeface="Times New Roman" panose="02020603050405020304" pitchFamily="18" charset="0"/>
                          </a:rPr>
                          <m:t>𝑖</m:t>
                        </m:r>
                        <m:r>
                          <a:rPr lang="en-GB" sz="2000" i="1">
                            <a:latin typeface="Cambria Math" panose="02040503050406030204" pitchFamily="18" charset="0"/>
                            <a:ea typeface="Times New Roman" panose="02020603050405020304" pitchFamily="18" charset="0"/>
                            <a:cs typeface="Times New Roman" panose="02020603050405020304" pitchFamily="18" charset="0"/>
                          </a:rPr>
                          <m:t>,</m:t>
                        </m:r>
                        <m:r>
                          <a:rPr lang="en-GB" sz="2000" i="1">
                            <a:latin typeface="Cambria Math" panose="02040503050406030204" pitchFamily="18" charset="0"/>
                            <a:ea typeface="Times New Roman" panose="02020603050405020304" pitchFamily="18" charset="0"/>
                            <a:cs typeface="Times New Roman" panose="02020603050405020304" pitchFamily="18" charset="0"/>
                          </a:rPr>
                          <m:t>𝑗</m:t>
                        </m:r>
                      </m:sub>
                    </m:sSub>
                  </m:oMath>
                </a14:m>
                <a:r>
                  <a:rPr lang="en-GB" sz="2000" dirty="0">
                    <a:latin typeface="Times New Roman" panose="02020603050405020304" pitchFamily="18" charset="0"/>
                    <a:ea typeface="Times New Roman" panose="02020603050405020304" pitchFamily="18" charset="0"/>
                    <a:cs typeface="Times New Roman" panose="02020603050405020304" pitchFamily="18" charset="0"/>
                  </a:rPr>
                  <a:t> and </a:t>
                </a:r>
                <a14:m>
                  <m:oMath xmlns:m="http://schemas.openxmlformats.org/officeDocument/2006/math">
                    <m:r>
                      <a:rPr lang="en-GB" sz="2000" i="1">
                        <a:latin typeface="Cambria Math" panose="02040503050406030204" pitchFamily="18" charset="0"/>
                        <a:ea typeface="Cambria Math" panose="02040503050406030204" pitchFamily="18" charset="0"/>
                        <a:cs typeface="Cambria Math" panose="02040503050406030204" pitchFamily="18" charset="0"/>
                      </a:rPr>
                      <m:t>𝛥</m:t>
                    </m:r>
                    <m:sSub>
                      <m:sSubPr>
                        <m:ctrlPr>
                          <a:rPr lang="en-US" sz="2000" i="1">
                            <a:latin typeface="Cambria Math" panose="02040503050406030204" pitchFamily="18" charset="0"/>
                          </a:rPr>
                        </m:ctrlPr>
                      </m:sSubPr>
                      <m:e>
                        <m:r>
                          <a:rPr lang="en-GB" sz="2000" i="1">
                            <a:latin typeface="Cambria Math" panose="02040503050406030204" pitchFamily="18" charset="0"/>
                            <a:ea typeface="Times New Roman" panose="02020603050405020304" pitchFamily="18" charset="0"/>
                            <a:cs typeface="Times New Roman" panose="02020603050405020304" pitchFamily="18" charset="0"/>
                          </a:rPr>
                          <m:t>𝑇</m:t>
                        </m:r>
                      </m:e>
                      <m:sub>
                        <m:r>
                          <a:rPr lang="en-GB" sz="2000" i="1">
                            <a:latin typeface="Cambria Math" panose="02040503050406030204" pitchFamily="18" charset="0"/>
                            <a:ea typeface="Times New Roman" panose="02020603050405020304" pitchFamily="18" charset="0"/>
                            <a:cs typeface="Times New Roman" panose="02020603050405020304" pitchFamily="18" charset="0"/>
                          </a:rPr>
                          <m:t>𝑖</m:t>
                        </m:r>
                        <m:r>
                          <a:rPr lang="en-GB" sz="2000" i="1">
                            <a:latin typeface="Cambria Math" panose="02040503050406030204" pitchFamily="18" charset="0"/>
                            <a:ea typeface="Times New Roman" panose="02020603050405020304" pitchFamily="18" charset="0"/>
                            <a:cs typeface="Times New Roman" panose="02020603050405020304" pitchFamily="18" charset="0"/>
                          </a:rPr>
                          <m:t>,</m:t>
                        </m:r>
                        <m:r>
                          <a:rPr lang="en-GB" sz="2000" i="1">
                            <a:latin typeface="Cambria Math" panose="02040503050406030204" pitchFamily="18" charset="0"/>
                            <a:ea typeface="Times New Roman" panose="02020603050405020304" pitchFamily="18" charset="0"/>
                            <a:cs typeface="Times New Roman" panose="02020603050405020304" pitchFamily="18" charset="0"/>
                          </a:rPr>
                          <m:t>𝑗</m:t>
                        </m:r>
                      </m:sub>
                    </m:sSub>
                    <m:r>
                      <a:rPr lang="en-GB" sz="2000" i="1">
                        <a:latin typeface="Cambria Math" panose="02040503050406030204" pitchFamily="18" charset="0"/>
                        <a:ea typeface="Times New Roman" panose="02020603050405020304" pitchFamily="18" charset="0"/>
                        <a:cs typeface="Times New Roman" panose="02020603050405020304" pitchFamily="18" charset="0"/>
                      </a:rPr>
                      <m:t> </m:t>
                    </m:r>
                  </m:oMath>
                </a14:m>
                <a:r>
                  <a:rPr lang="en-GB" sz="2000" dirty="0">
                    <a:latin typeface="Calibri" panose="020F0502020204030204" pitchFamily="34" charset="0"/>
                    <a:ea typeface="Times New Roman" panose="02020603050405020304" pitchFamily="18" charset="0"/>
                    <a:cs typeface="Times New Roman" panose="02020603050405020304" pitchFamily="18" charset="0"/>
                  </a:rPr>
                  <a:t> </a:t>
                </a:r>
                <a:r>
                  <a:rPr lang="en-GB" sz="2000" dirty="0">
                    <a:latin typeface="Times New Roman" panose="02020603050405020304" pitchFamily="18" charset="0"/>
                    <a:ea typeface="Times New Roman" panose="02020603050405020304" pitchFamily="18" charset="0"/>
                    <a:cs typeface="Times New Roman" panose="02020603050405020304" pitchFamily="18" charset="0"/>
                  </a:rPr>
                  <a:t>are offsets in absolute values and </a:t>
                </a:r>
                <a14:m>
                  <m:oMath xmlns:m="http://schemas.openxmlformats.org/officeDocument/2006/math">
                    <m:sSub>
                      <m:sSubPr>
                        <m:ctrlPr>
                          <a:rPr lang="en-US" sz="2000" i="1">
                            <a:latin typeface="Cambria Math" panose="02040503050406030204" pitchFamily="18" charset="0"/>
                            <a:cs typeface="Calibri" panose="020F0502020204030204" pitchFamily="34" charset="0"/>
                          </a:rPr>
                        </m:ctrlPr>
                      </m:sSubPr>
                      <m:e>
                        <m:r>
                          <a:rPr lang="en-GB" sz="2000" i="1">
                            <a:latin typeface="Cambria Math" panose="02040503050406030204" pitchFamily="18" charset="0"/>
                            <a:ea typeface="Times New Roman" panose="02020603050405020304" pitchFamily="18" charset="0"/>
                            <a:cs typeface="Calibri" panose="020F0502020204030204" pitchFamily="34" charset="0"/>
                          </a:rPr>
                          <m:t>𝐿</m:t>
                        </m:r>
                      </m:e>
                      <m:sub>
                        <m:r>
                          <a:rPr lang="en-GB" sz="2000" i="1">
                            <a:latin typeface="Cambria Math" panose="02040503050406030204" pitchFamily="18" charset="0"/>
                            <a:ea typeface="Times New Roman" panose="02020603050405020304" pitchFamily="18" charset="0"/>
                            <a:cs typeface="Calibri" panose="020F0502020204030204" pitchFamily="34" charset="0"/>
                          </a:rPr>
                          <m:t>𝑠</m:t>
                        </m:r>
                      </m:sub>
                    </m:sSub>
                    <m:r>
                      <a:rPr lang="en-GB" sz="2000" i="1">
                        <a:latin typeface="Cambria Math" panose="02040503050406030204" pitchFamily="18" charset="0"/>
                        <a:ea typeface="Times New Roman" panose="02020603050405020304" pitchFamily="18" charset="0"/>
                        <a:cs typeface="Calibri" panose="020F0502020204030204" pitchFamily="34" charset="0"/>
                      </a:rPr>
                      <m:t> </m:t>
                    </m:r>
                  </m:oMath>
                </a14:m>
                <a:r>
                  <a:rPr lang="en-GB" sz="2000" dirty="0">
                    <a:latin typeface="Calibri" panose="020F0502020204030204" pitchFamily="34" charset="0"/>
                    <a:ea typeface="Times New Roman" panose="02020603050405020304" pitchFamily="18" charset="0"/>
                  </a:rPr>
                  <a:t> </a:t>
                </a:r>
                <a:r>
                  <a:rPr lang="en-GB" sz="2000" dirty="0">
                    <a:latin typeface="Times New Roman" panose="02020603050405020304" pitchFamily="18" charset="0"/>
                    <a:ea typeface="Times New Roman" panose="02020603050405020304" pitchFamily="18" charset="0"/>
                    <a:cs typeface="Times New Roman" panose="02020603050405020304" pitchFamily="18" charset="0"/>
                  </a:rPr>
                  <a:t>and </a:t>
                </a:r>
                <a14:m>
                  <m:oMath xmlns:m="http://schemas.openxmlformats.org/officeDocument/2006/math">
                    <m:sSub>
                      <m:sSubPr>
                        <m:ctrlPr>
                          <a:rPr lang="en-US" sz="2000" i="1">
                            <a:latin typeface="Cambria Math" panose="02040503050406030204" pitchFamily="18" charset="0"/>
                            <a:cs typeface="Calibri" panose="020F0502020204030204" pitchFamily="34" charset="0"/>
                          </a:rPr>
                        </m:ctrlPr>
                      </m:sSubPr>
                      <m:e>
                        <m:r>
                          <a:rPr lang="en-GB" sz="2000" i="1">
                            <a:latin typeface="Cambria Math" panose="02040503050406030204" pitchFamily="18" charset="0"/>
                            <a:ea typeface="Times New Roman" panose="02020603050405020304" pitchFamily="18" charset="0"/>
                            <a:cs typeface="Calibri" panose="020F0502020204030204" pitchFamily="34" charset="0"/>
                          </a:rPr>
                          <m:t>𝐿</m:t>
                        </m:r>
                      </m:e>
                      <m:sub>
                        <m:r>
                          <a:rPr lang="en-GB" sz="2000" i="1">
                            <a:latin typeface="Cambria Math" panose="02040503050406030204" pitchFamily="18" charset="0"/>
                            <a:ea typeface="Times New Roman" panose="02020603050405020304" pitchFamily="18" charset="0"/>
                            <a:cs typeface="Calibri" panose="020F0502020204030204" pitchFamily="34" charset="0"/>
                          </a:rPr>
                          <m:t>𝑇</m:t>
                        </m:r>
                      </m:sub>
                    </m:sSub>
                    <m:r>
                      <a:rPr lang="en-GB" sz="2000" i="1">
                        <a:latin typeface="Cambria Math" panose="02040503050406030204" pitchFamily="18" charset="0"/>
                        <a:ea typeface="Times New Roman" panose="02020603050405020304" pitchFamily="18" charset="0"/>
                        <a:cs typeface="Calibri" panose="020F0502020204030204" pitchFamily="34" charset="0"/>
                      </a:rPr>
                      <m:t> </m:t>
                    </m:r>
                  </m:oMath>
                </a14:m>
                <a:r>
                  <a:rPr lang="en-GB" sz="2000" dirty="0">
                    <a:latin typeface="Calibri" panose="020F0502020204030204" pitchFamily="34" charset="0"/>
                    <a:ea typeface="Times New Roman" panose="02020603050405020304" pitchFamily="18" charset="0"/>
                  </a:rPr>
                  <a:t> </a:t>
                </a:r>
                <a:r>
                  <a:rPr lang="en-GB" sz="2000" dirty="0">
                    <a:latin typeface="Times New Roman" panose="02020603050405020304" pitchFamily="18" charset="0"/>
                    <a:ea typeface="Times New Roman" panose="02020603050405020304" pitchFamily="18" charset="0"/>
                    <a:cs typeface="Times New Roman" panose="02020603050405020304" pitchFamily="18" charset="0"/>
                  </a:rPr>
                  <a:t>are the length scales approximating the equivalent area of PSFs in the cross-track (</a:t>
                </a:r>
                <a:r>
                  <a:rPr lang="en-GB" sz="2000" i="1" dirty="0">
                    <a:latin typeface="Calibri" panose="020F0502020204030204" pitchFamily="34" charset="0"/>
                    <a:ea typeface="Times New Roman" panose="02020603050405020304" pitchFamily="18" charset="0"/>
                  </a:rPr>
                  <a:t>S</a:t>
                </a:r>
                <a:r>
                  <a:rPr lang="en-GB" sz="2000" dirty="0">
                    <a:latin typeface="Times New Roman" panose="02020603050405020304" pitchFamily="18" charset="0"/>
                    <a:ea typeface="Times New Roman" panose="02020603050405020304" pitchFamily="18" charset="0"/>
                    <a:cs typeface="Times New Roman" panose="02020603050405020304" pitchFamily="18" charset="0"/>
                  </a:rPr>
                  <a:t>) and along-track (</a:t>
                </a:r>
                <a:r>
                  <a:rPr lang="en-GB" sz="2000" i="1" dirty="0">
                    <a:latin typeface="Calibri" panose="020F0502020204030204" pitchFamily="34" charset="0"/>
                    <a:ea typeface="Times New Roman" panose="02020603050405020304" pitchFamily="18" charset="0"/>
                  </a:rPr>
                  <a:t>T</a:t>
                </a:r>
                <a:r>
                  <a:rPr lang="en-GB" sz="2000" dirty="0">
                    <a:latin typeface="Times New Roman" panose="02020603050405020304" pitchFamily="18" charset="0"/>
                    <a:ea typeface="Times New Roman" panose="02020603050405020304" pitchFamily="18" charset="0"/>
                    <a:cs typeface="Times New Roman" panose="02020603050405020304" pitchFamily="18" charset="0"/>
                  </a:rPr>
                  <a:t>) directions, respectively. </a:t>
                </a:r>
                <a14:m>
                  <m:oMath xmlns:m="http://schemas.openxmlformats.org/officeDocument/2006/math">
                    <m:sSub>
                      <m:sSubPr>
                        <m:ctrlPr>
                          <a:rPr lang="en-US" sz="2000" i="1">
                            <a:latin typeface="Cambria Math" panose="02040503050406030204" pitchFamily="18" charset="0"/>
                            <a:cs typeface="Calibri" panose="020F0502020204030204" pitchFamily="34" charset="0"/>
                          </a:rPr>
                        </m:ctrlPr>
                      </m:sSubPr>
                      <m:e>
                        <m:r>
                          <a:rPr lang="en-GB" sz="2000" i="1">
                            <a:latin typeface="Cambria Math" panose="02040503050406030204" pitchFamily="18" charset="0"/>
                            <a:ea typeface="Times New Roman" panose="02020603050405020304" pitchFamily="18" charset="0"/>
                            <a:cs typeface="Calibri" panose="020F0502020204030204" pitchFamily="34" charset="0"/>
                          </a:rPr>
                          <m:t>𝐿</m:t>
                        </m:r>
                      </m:e>
                      <m:sub>
                        <m:r>
                          <a:rPr lang="en-GB" sz="2000" i="1">
                            <a:latin typeface="Cambria Math" panose="02040503050406030204" pitchFamily="18" charset="0"/>
                            <a:ea typeface="Times New Roman" panose="02020603050405020304" pitchFamily="18" charset="0"/>
                            <a:cs typeface="Calibri" panose="020F0502020204030204" pitchFamily="34" charset="0"/>
                          </a:rPr>
                          <m:t>𝑠</m:t>
                        </m:r>
                      </m:sub>
                    </m:sSub>
                    <m:r>
                      <a:rPr lang="en-GB" sz="2000" i="1">
                        <a:latin typeface="Cambria Math" panose="02040503050406030204" pitchFamily="18" charset="0"/>
                        <a:ea typeface="Times New Roman" panose="02020603050405020304" pitchFamily="18" charset="0"/>
                        <a:cs typeface="Calibri" panose="020F0502020204030204" pitchFamily="34" charset="0"/>
                      </a:rPr>
                      <m:t> </m:t>
                    </m:r>
                  </m:oMath>
                </a14:m>
                <a:r>
                  <a:rPr lang="en-GB" sz="2000" dirty="0">
                    <a:latin typeface="Times New Roman" panose="02020603050405020304" pitchFamily="18" charset="0"/>
                    <a:ea typeface="Times New Roman" panose="02020603050405020304" pitchFamily="18" charset="0"/>
                    <a:cs typeface="Times New Roman" panose="02020603050405020304" pitchFamily="18" charset="0"/>
                  </a:rPr>
                  <a:t>and</a:t>
                </a:r>
                <a:r>
                  <a:rPr lang="en-GB" sz="2000" dirty="0">
                    <a:latin typeface="Calibri" panose="020F0502020204030204" pitchFamily="34" charset="0"/>
                    <a:ea typeface="Times New Roman" panose="02020603050405020304" pitchFamily="18" charset="0"/>
                  </a:rPr>
                  <a:t> </a:t>
                </a:r>
                <a14:m>
                  <m:oMath xmlns:m="http://schemas.openxmlformats.org/officeDocument/2006/math">
                    <m:sSub>
                      <m:sSubPr>
                        <m:ctrlPr>
                          <a:rPr lang="en-US" sz="2000" i="1">
                            <a:latin typeface="Cambria Math" panose="02040503050406030204" pitchFamily="18" charset="0"/>
                            <a:cs typeface="Calibri" panose="020F0502020204030204" pitchFamily="34" charset="0"/>
                          </a:rPr>
                        </m:ctrlPr>
                      </m:sSubPr>
                      <m:e>
                        <m:r>
                          <a:rPr lang="en-GB" sz="2000" i="1">
                            <a:latin typeface="Cambria Math" panose="02040503050406030204" pitchFamily="18" charset="0"/>
                            <a:ea typeface="Times New Roman" panose="02020603050405020304" pitchFamily="18" charset="0"/>
                            <a:cs typeface="Calibri" panose="020F0502020204030204" pitchFamily="34" charset="0"/>
                          </a:rPr>
                          <m:t>𝐿</m:t>
                        </m:r>
                      </m:e>
                      <m:sub>
                        <m:r>
                          <a:rPr lang="en-GB" sz="2000" i="1">
                            <a:latin typeface="Cambria Math" panose="02040503050406030204" pitchFamily="18" charset="0"/>
                            <a:ea typeface="Times New Roman" panose="02020603050405020304" pitchFamily="18" charset="0"/>
                            <a:cs typeface="Calibri" panose="020F0502020204030204" pitchFamily="34" charset="0"/>
                          </a:rPr>
                          <m:t>𝑇</m:t>
                        </m:r>
                      </m:sub>
                    </m:sSub>
                  </m:oMath>
                </a14:m>
                <a:r>
                  <a:rPr lang="en-GB" sz="2000" dirty="0">
                    <a:latin typeface="Calibri" panose="020F0502020204030204" pitchFamily="34" charset="0"/>
                    <a:ea typeface="Times New Roman" panose="02020603050405020304" pitchFamily="18" charset="0"/>
                  </a:rPr>
                  <a:t>  </a:t>
                </a:r>
                <a:r>
                  <a:rPr lang="en-GB" sz="2000" dirty="0">
                    <a:latin typeface="Times New Roman" panose="02020603050405020304" pitchFamily="18" charset="0"/>
                    <a:ea typeface="Times New Roman" panose="02020603050405020304" pitchFamily="18" charset="0"/>
                    <a:cs typeface="Times New Roman" panose="02020603050405020304" pitchFamily="18" charset="0"/>
                  </a:rPr>
                  <a:t>~= GFOV, and may be simplified to GSD</a:t>
                </a:r>
                <a:r>
                  <a:rPr lang="en-GB" sz="2000" dirty="0">
                    <a:latin typeface="Calibri" panose="020F0502020204030204" pitchFamily="34" charset="0"/>
                    <a:ea typeface="Times New Roman" panose="02020603050405020304" pitchFamily="18" charset="0"/>
                  </a:rPr>
                  <a:t>.      </a:t>
                </a:r>
                <a:endParaRPr lang="en-US" sz="2000" kern="0" dirty="0">
                  <a:latin typeface="Times New Roman" pitchFamily="18" charset="0"/>
                  <a:cs typeface="Times New Roman" pitchFamily="18" charset="0"/>
                </a:endParaRPr>
              </a:p>
            </p:txBody>
          </p:sp>
        </mc:Choice>
        <mc:Fallback xmlns="">
          <p:sp>
            <p:nvSpPr>
              <p:cNvPr id="6" name="Content Placeholder 2">
                <a:extLst>
                  <a:ext uri="{FF2B5EF4-FFF2-40B4-BE49-F238E27FC236}">
                    <a16:creationId xmlns:a16="http://schemas.microsoft.com/office/drawing/2014/main" id="{E91581E2-5985-4B5F-9A77-163EDDD67746}"/>
                  </a:ext>
                </a:extLst>
              </p:cNvPr>
              <p:cNvSpPr txBox="1">
                <a:spLocks noRot="1" noChangeAspect="1" noMove="1" noResize="1" noEditPoints="1" noAdjustHandles="1" noChangeArrowheads="1" noChangeShapeType="1" noTextEdit="1"/>
              </p:cNvSpPr>
              <p:nvPr/>
            </p:nvSpPr>
            <p:spPr>
              <a:xfrm>
                <a:off x="383059" y="1320800"/>
                <a:ext cx="8240987" cy="4929275"/>
              </a:xfrm>
              <a:prstGeom prst="rect">
                <a:avLst/>
              </a:prstGeom>
              <a:blipFill>
                <a:blip r:embed="rId2"/>
                <a:stretch>
                  <a:fillRect l="-814" t="-743" r="-444"/>
                </a:stretch>
              </a:blipFill>
              <a:ln w="12700" cmpd="thickThin">
                <a:noFill/>
              </a:ln>
            </p:spPr>
            <p:txBody>
              <a:bodyPr/>
              <a:lstStyle/>
              <a:p>
                <a:r>
                  <a:rPr lang="en-US">
                    <a:noFill/>
                  </a:rPr>
                  <a:t> </a:t>
                </a:r>
              </a:p>
            </p:txBody>
          </p:sp>
        </mc:Fallback>
      </mc:AlternateContent>
      <p:sp>
        <p:nvSpPr>
          <p:cNvPr id="2" name="Title 1">
            <a:extLst>
              <a:ext uri="{FF2B5EF4-FFF2-40B4-BE49-F238E27FC236}">
                <a16:creationId xmlns:a16="http://schemas.microsoft.com/office/drawing/2014/main" id="{90E35073-06CF-47A9-A227-A29B28724AC3}"/>
              </a:ext>
            </a:extLst>
          </p:cNvPr>
          <p:cNvSpPr>
            <a:spLocks noGrp="1"/>
          </p:cNvSpPr>
          <p:nvPr>
            <p:ph type="title"/>
          </p:nvPr>
        </p:nvSpPr>
        <p:spPr>
          <a:xfrm>
            <a:off x="838200" y="222882"/>
            <a:ext cx="7391400" cy="715962"/>
          </a:xfrm>
        </p:spPr>
        <p:txBody>
          <a:bodyPr/>
          <a:lstStyle/>
          <a:p>
            <a:r>
              <a:rPr lang="en-US" sz="3200" dirty="0"/>
              <a:t>Band-to-band registration (BBR)</a:t>
            </a:r>
          </a:p>
        </p:txBody>
      </p:sp>
      <p:sp>
        <p:nvSpPr>
          <p:cNvPr id="3" name="Footer Placeholder 2">
            <a:extLst>
              <a:ext uri="{FF2B5EF4-FFF2-40B4-BE49-F238E27FC236}">
                <a16:creationId xmlns:a16="http://schemas.microsoft.com/office/drawing/2014/main" id="{AFF6FBB9-0944-45BF-BD21-0B23C7A87B1A}"/>
              </a:ext>
            </a:extLst>
          </p:cNvPr>
          <p:cNvSpPr>
            <a:spLocks noGrp="1"/>
          </p:cNvSpPr>
          <p:nvPr>
            <p:ph type="ftr" sz="quarter" idx="11"/>
          </p:nvPr>
        </p:nvSpPr>
        <p:spPr/>
        <p:txBody>
          <a:bodyPr/>
          <a:lstStyle/>
          <a:p>
            <a:pPr>
              <a:defRPr/>
            </a:pPr>
            <a:r>
              <a:rPr lang="da-DK"/>
              <a:t>Lin et al., 5 August 2021</a:t>
            </a:r>
            <a:endParaRPr lang="en-US"/>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A3E60EBD-7097-480C-95E4-90533850B2F3}"/>
                  </a:ext>
                </a:extLst>
              </p:cNvPr>
              <p:cNvSpPr txBox="1"/>
              <p:nvPr/>
            </p:nvSpPr>
            <p:spPr>
              <a:xfrm>
                <a:off x="519954" y="2612571"/>
                <a:ext cx="8104092" cy="463781"/>
              </a:xfrm>
              <a:prstGeom prst="rect">
                <a:avLst/>
              </a:prstGeom>
              <a:noFill/>
            </p:spPr>
            <p:txBody>
              <a:bodyPr wrap="square">
                <a:spAutoFit/>
              </a:bodyPr>
              <a:lstStyle/>
              <a:p>
                <a:pPr marL="457200" marR="0" algn="just">
                  <a:spcBef>
                    <a:spcPts val="1200"/>
                  </a:spcBef>
                  <a:spcAft>
                    <a:spcPts val="0"/>
                  </a:spcAft>
                </a:pPr>
                <a14:m>
                  <m:oMath xmlns:m="http://schemas.openxmlformats.org/officeDocument/2006/math">
                    <m:sSub>
                      <m:sSubPr>
                        <m:ctrlPr>
                          <a:rPr lang="en-US" sz="1800" i="1" smtClean="0">
                            <a:effectLst/>
                            <a:latin typeface="Cambria Math" panose="02040503050406030204" pitchFamily="18" charset="0"/>
                          </a:rPr>
                        </m:ctrlPr>
                      </m:sSubPr>
                      <m:e>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𝐷𝐷𝑅</m:t>
                        </m:r>
                      </m:e>
                      <m: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𝑖</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𝑗</m:t>
                        </m:r>
                      </m:sub>
                    </m:s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US" sz="1800" b="0" i="1" smtClean="0">
                        <a:effectLst/>
                        <a:latin typeface="Cambria Math" panose="02040503050406030204" pitchFamily="18" charset="0"/>
                        <a:ea typeface="Times New Roman" panose="02020603050405020304" pitchFamily="18" charset="0"/>
                        <a:cs typeface="Times New Roman" panose="02020603050405020304" pitchFamily="18" charset="0"/>
                      </a:rPr>
                      <m:t>1−</m:t>
                    </m:r>
                    <m:nary>
                      <m:naryPr>
                        <m:chr m:val="∯"/>
                        <m:supHide m:val="on"/>
                        <m:ctrlPr>
                          <a:rPr lang="en-US" sz="1800" i="1">
                            <a:effectLst/>
                            <a:latin typeface="Cambria Math" panose="02040503050406030204" pitchFamily="18" charset="0"/>
                          </a:rPr>
                        </m:ctrlPr>
                      </m:naryPr>
                      <m: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𝑥</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𝑦</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m:t>
                        </m:r>
                      </m:sub>
                      <m:sup/>
                      <m:e>
                        <m:d>
                          <m:dPr>
                            <m:begChr m:val="|"/>
                            <m:endChr m:val="|"/>
                            <m:ctrlPr>
                              <a:rPr lang="en-US" sz="1800" b="1" i="1">
                                <a:effectLst/>
                                <a:latin typeface="Cambria Math" panose="02040503050406030204" pitchFamily="18" charset="0"/>
                              </a:rPr>
                            </m:ctrlPr>
                          </m:dPr>
                          <m:e>
                            <m:sSub>
                              <m:sSubPr>
                                <m:ctrlPr>
                                  <a:rPr lang="en-US" sz="1800" i="1">
                                    <a:effectLst/>
                                    <a:latin typeface="Cambria Math" panose="02040503050406030204" pitchFamily="18" charset="0"/>
                                  </a:rPr>
                                </m:ctrlPr>
                              </m:sSubPr>
                              <m:e>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𝑃𝑆𝐹</m:t>
                                </m:r>
                              </m:e>
                              <m: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𝑖</m:t>
                                </m:r>
                              </m:sub>
                            </m:sSub>
                            <m:r>
                              <a:rPr lang="en-GB" sz="1800" b="1" i="1">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1800" i="1">
                                    <a:effectLst/>
                                    <a:latin typeface="Cambria Math" panose="02040503050406030204" pitchFamily="18" charset="0"/>
                                  </a:rPr>
                                </m:ctrlPr>
                              </m:sSubPr>
                              <m:e>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𝑃𝑆𝐹</m:t>
                                </m:r>
                              </m:e>
                              <m: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𝑗</m:t>
                                </m:r>
                              </m:sub>
                            </m:sSub>
                          </m:e>
                        </m:d>
                        <m:r>
                          <a:rPr lang="en-GB" sz="1800" b="1">
                            <a:effectLst/>
                            <a:latin typeface="Cambria Math" panose="02040503050406030204" pitchFamily="18" charset="0"/>
                            <a:ea typeface="Times New Roman" panose="02020603050405020304" pitchFamily="18" charset="0"/>
                            <a:cs typeface="Times New Roman" panose="02020603050405020304" pitchFamily="18" charset="0"/>
                          </a:rPr>
                          <m:t>/</m:t>
                        </m:r>
                        <m:r>
                          <a:rPr lang="en-GB" sz="1800" b="1" i="1">
                            <a:effectLst/>
                            <a:latin typeface="Cambria Math" panose="02040503050406030204" pitchFamily="18" charset="0"/>
                            <a:ea typeface="Times New Roman" panose="02020603050405020304" pitchFamily="18" charset="0"/>
                            <a:cs typeface="Times New Roman" panose="02020603050405020304" pitchFamily="18" charset="0"/>
                          </a:rPr>
                          <m:t>𝟐</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ⅆ</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𝑥𝑑𝑦</m:t>
                        </m:r>
                      </m:e>
                    </m:nary>
                  </m:oMath>
                </a14:m>
                <a:r>
                  <a:rPr lang="en-US" sz="1800" dirty="0"/>
                  <a:t>,    </a:t>
                </a:r>
                <a:r>
                  <a:rPr lang="en-US" sz="1800" dirty="0">
                    <a:latin typeface="Sylfaen" panose="010A0502050306030303" pitchFamily="18" charset="0"/>
                  </a:rPr>
                  <a:t>where</a:t>
                </a:r>
                <a:r>
                  <a:rPr lang="en-US" sz="1800" dirty="0"/>
                  <a:t> </a:t>
                </a:r>
                <a14:m>
                  <m:oMath xmlns:m="http://schemas.openxmlformats.org/officeDocument/2006/math">
                    <m:nary>
                      <m:naryPr>
                        <m:chr m:val="∯"/>
                        <m:supHide m:val="on"/>
                        <m:ctrlPr>
                          <a:rPr lang="en-US" sz="1800" i="1">
                            <a:latin typeface="Cambria Math" panose="02040503050406030204" pitchFamily="18" charset="0"/>
                          </a:rPr>
                        </m:ctrlPr>
                      </m:naryPr>
                      <m:sub>
                        <m:r>
                          <a:rPr lang="en-GB" sz="1800" i="1">
                            <a:latin typeface="Cambria Math" panose="02040503050406030204" pitchFamily="18" charset="0"/>
                          </a:rPr>
                          <m:t>(</m:t>
                        </m:r>
                        <m:r>
                          <a:rPr lang="en-GB" sz="1800" i="1">
                            <a:latin typeface="Cambria Math" panose="02040503050406030204" pitchFamily="18" charset="0"/>
                          </a:rPr>
                          <m:t>𝑥</m:t>
                        </m:r>
                        <m:r>
                          <a:rPr lang="en-GB" sz="1800" i="1">
                            <a:latin typeface="Cambria Math" panose="02040503050406030204" pitchFamily="18" charset="0"/>
                          </a:rPr>
                          <m:t>,</m:t>
                        </m:r>
                        <m:r>
                          <a:rPr lang="en-GB" sz="1800" i="1">
                            <a:latin typeface="Cambria Math" panose="02040503050406030204" pitchFamily="18" charset="0"/>
                          </a:rPr>
                          <m:t>𝑦</m:t>
                        </m:r>
                        <m:r>
                          <a:rPr lang="en-GB" sz="1800" i="1">
                            <a:latin typeface="Cambria Math" panose="02040503050406030204" pitchFamily="18" charset="0"/>
                          </a:rPr>
                          <m:t>)</m:t>
                        </m:r>
                      </m:sub>
                      <m:sup/>
                      <m:e>
                        <m:r>
                          <a:rPr lang="en-GB" sz="1800" i="1">
                            <a:latin typeface="Cambria Math" panose="02040503050406030204" pitchFamily="18" charset="0"/>
                          </a:rPr>
                          <m:t>𝑃𝑆𝐹</m:t>
                        </m:r>
                        <m:r>
                          <a:rPr lang="en-GB" sz="1800" i="1">
                            <a:latin typeface="Cambria Math" panose="02040503050406030204" pitchFamily="18" charset="0"/>
                          </a:rPr>
                          <m:t>ⅆ</m:t>
                        </m:r>
                        <m:r>
                          <a:rPr lang="en-GB" sz="1800" i="1">
                            <a:latin typeface="Cambria Math" panose="02040503050406030204" pitchFamily="18" charset="0"/>
                          </a:rPr>
                          <m:t>𝑥𝑑𝑦</m:t>
                        </m:r>
                      </m:e>
                    </m:nary>
                    <m:r>
                      <a:rPr lang="en-GB" sz="1800" i="1">
                        <a:latin typeface="Cambria Math" panose="02040503050406030204" pitchFamily="18" charset="0"/>
                      </a:rPr>
                      <m:t>=</m:t>
                    </m:r>
                  </m:oMath>
                </a14:m>
                <a:r>
                  <a:rPr lang="en-US" sz="1800" dirty="0">
                    <a:latin typeface="Sylfaen" panose="010A0502050306030303" pitchFamily="18" charset="0"/>
                  </a:rPr>
                  <a:t>1.</a:t>
                </a:r>
                <a:r>
                  <a:rPr lang="en-GB" dirty="0"/>
                  <a:t> </a:t>
                </a:r>
                <a:r>
                  <a:rPr lang="en-US" sz="1800" dirty="0"/>
                  <a:t>      </a:t>
                </a:r>
              </a:p>
            </p:txBody>
          </p:sp>
        </mc:Choice>
        <mc:Fallback xmlns="">
          <p:sp>
            <p:nvSpPr>
              <p:cNvPr id="8" name="TextBox 7">
                <a:extLst>
                  <a:ext uri="{FF2B5EF4-FFF2-40B4-BE49-F238E27FC236}">
                    <a16:creationId xmlns:a16="http://schemas.microsoft.com/office/drawing/2014/main" id="{A3E60EBD-7097-480C-95E4-90533850B2F3}"/>
                  </a:ext>
                </a:extLst>
              </p:cNvPr>
              <p:cNvSpPr txBox="1">
                <a:spLocks noRot="1" noChangeAspect="1" noMove="1" noResize="1" noEditPoints="1" noAdjustHandles="1" noChangeArrowheads="1" noChangeShapeType="1" noTextEdit="1"/>
              </p:cNvSpPr>
              <p:nvPr/>
            </p:nvSpPr>
            <p:spPr>
              <a:xfrm>
                <a:off x="519954" y="2612571"/>
                <a:ext cx="8104092" cy="463781"/>
              </a:xfrm>
              <a:prstGeom prst="rect">
                <a:avLst/>
              </a:prstGeom>
              <a:blipFill>
                <a:blip r:embed="rId3"/>
                <a:stretch>
                  <a:fillRect t="-114474" b="-16447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23A89D83-7DB3-457E-9050-899821011591}"/>
                  </a:ext>
                </a:extLst>
              </p:cNvPr>
              <p:cNvSpPr txBox="1"/>
              <p:nvPr/>
            </p:nvSpPr>
            <p:spPr>
              <a:xfrm>
                <a:off x="912562" y="3321068"/>
                <a:ext cx="5896709" cy="1161280"/>
              </a:xfrm>
              <a:prstGeom prst="rect">
                <a:avLst/>
              </a:prstGeom>
              <a:noFill/>
            </p:spPr>
            <p:txBody>
              <a:bodyPr wrap="square">
                <a:spAutoFit/>
              </a:bodyPr>
              <a:lstStyle/>
              <a:p>
                <a:pPr marL="457200" marR="0" algn="just">
                  <a:spcBef>
                    <a:spcPts val="1200"/>
                  </a:spcBef>
                  <a:spcAft>
                    <a:spcPts val="0"/>
                  </a:spcAft>
                </a:pPr>
                <a:r>
                  <a:rPr lang="en-GB" sz="12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GB" sz="1200" dirty="0">
                    <a:effectLst/>
                    <a:latin typeface="Calibri" panose="020F0502020204030204" pitchFamily="34"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en-US" sz="1800" i="1">
                            <a:effectLst/>
                            <a:latin typeface="Cambria Math" panose="02040503050406030204" pitchFamily="18" charset="0"/>
                          </a:rPr>
                        </m:ctrlPr>
                      </m:sSubPr>
                      <m:e>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𝐷𝐷𝑅</m:t>
                        </m:r>
                      </m:e>
                      <m: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𝑖</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𝑗</m:t>
                        </m:r>
                      </m:sub>
                    </m:s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 ≈</m:t>
                    </m:r>
                    <m:d>
                      <m:dPr>
                        <m:begChr m:val="{"/>
                        <m:endChr m:val=""/>
                        <m:ctrlPr>
                          <a:rPr lang="en-US" sz="1800" i="1">
                            <a:effectLst/>
                            <a:latin typeface="Cambria Math" panose="02040503050406030204" pitchFamily="18" charset="0"/>
                          </a:rPr>
                        </m:ctrlPr>
                      </m:dPr>
                      <m:e>
                        <m:eqArr>
                          <m:eqArrPr>
                            <m:ctrlPr>
                              <a:rPr lang="en-US" sz="1800" i="1">
                                <a:effectLst/>
                                <a:latin typeface="Cambria Math" panose="02040503050406030204" pitchFamily="18" charset="0"/>
                              </a:rPr>
                            </m:ctrlPr>
                          </m:eqArrPr>
                          <m:e>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0,             </m:t>
                            </m:r>
                            <m:r>
                              <a:rPr lang="en-GB" sz="1800" i="1">
                                <a:effectLst/>
                                <a:latin typeface="Cambria Math" panose="02040503050406030204" pitchFamily="18" charset="0"/>
                                <a:ea typeface="Cambria Math" panose="02040503050406030204" pitchFamily="18" charset="0"/>
                                <a:cs typeface="Cambria Math" panose="02040503050406030204" pitchFamily="18" charset="0"/>
                              </a:rPr>
                              <m:t>𝛥</m:t>
                            </m:r>
                            <m:sSub>
                              <m:sSubPr>
                                <m:ctrlPr>
                                  <a:rPr lang="en-US" sz="1800" i="1">
                                    <a:effectLst/>
                                    <a:latin typeface="Cambria Math" panose="02040503050406030204" pitchFamily="18" charset="0"/>
                                  </a:rPr>
                                </m:ctrlPr>
                              </m:sSubPr>
                              <m:e>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𝑖</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𝑗</m:t>
                                </m:r>
                              </m:sub>
                            </m:s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&gt;</m:t>
                            </m:r>
                            <m:sSub>
                              <m:sSubPr>
                                <m:ctrlPr>
                                  <a:rPr lang="en-US" sz="1800" i="1">
                                    <a:effectLst/>
                                    <a:latin typeface="Cambria Math" panose="02040503050406030204" pitchFamily="18" charset="0"/>
                                  </a:rPr>
                                </m:ctrlPr>
                              </m:sSubPr>
                              <m:e>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𝐿</m:t>
                                </m:r>
                              </m:e>
                              <m: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𝑆</m:t>
                                </m:r>
                              </m:sub>
                            </m:s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  </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𝑜𝑟</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 </m:t>
                            </m:r>
                            <m:r>
                              <m:rPr>
                                <m:nor/>
                              </m:rPr>
                              <a:rPr lang="en-GB" sz="1800">
                                <a:effectLst/>
                                <a:latin typeface="Cambria Math" panose="02040503050406030204" pitchFamily="18" charset="0"/>
                                <a:ea typeface="Times New Roman" panose="02020603050405020304" pitchFamily="18" charset="0"/>
                                <a:cs typeface="Times New Roman" panose="02020603050405020304" pitchFamily="18" charset="0"/>
                              </a:rPr>
                              <m:t> </m:t>
                            </m:r>
                            <m:r>
                              <a:rPr lang="en-GB" sz="1800" i="1">
                                <a:effectLst/>
                                <a:latin typeface="Cambria Math" panose="02040503050406030204" pitchFamily="18" charset="0"/>
                                <a:ea typeface="Cambria Math" panose="02040503050406030204" pitchFamily="18" charset="0"/>
                                <a:cs typeface="Cambria Math" panose="02040503050406030204" pitchFamily="18" charset="0"/>
                              </a:rPr>
                              <m:t>𝛥</m:t>
                            </m:r>
                            <m:sSub>
                              <m:sSubPr>
                                <m:ctrlPr>
                                  <a:rPr lang="en-US" sz="1800" i="1">
                                    <a:effectLst/>
                                    <a:latin typeface="Cambria Math" panose="02040503050406030204" pitchFamily="18" charset="0"/>
                                  </a:rPr>
                                </m:ctrlPr>
                              </m:sSubPr>
                              <m:e>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𝑇</m:t>
                                </m:r>
                              </m:e>
                              <m: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𝑖</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𝑗</m:t>
                                </m:r>
                              </m:sub>
                            </m:sSub>
                            <m:r>
                              <m:rPr>
                                <m:nor/>
                              </m:rPr>
                              <a:rPr lang="en-GB" sz="1800">
                                <a:effectLst/>
                                <a:latin typeface="Cambria Math" panose="02040503050406030204" pitchFamily="18" charset="0"/>
                                <a:ea typeface="Times New Roman" panose="02020603050405020304" pitchFamily="18" charset="0"/>
                                <a:cs typeface="Times New Roman" panose="02020603050405020304" pitchFamily="18" charset="0"/>
                              </a:rPr>
                              <m:t> &gt; </m:t>
                            </m:r>
                            <m:sSub>
                              <m:sSubPr>
                                <m:ctrlPr>
                                  <a:rPr lang="en-US" sz="1800" i="1">
                                    <a:effectLst/>
                                    <a:latin typeface="Cambria Math" panose="02040503050406030204" pitchFamily="18" charset="0"/>
                                  </a:rPr>
                                </m:ctrlPr>
                              </m:sSubPr>
                              <m:e>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𝐿</m:t>
                                </m:r>
                              </m:e>
                              <m: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𝑇</m:t>
                                </m:r>
                              </m:sub>
                            </m:sSub>
                          </m:e>
                          <m:e>
                            <m:d>
                              <m:dPr>
                                <m:ctrlPr>
                                  <a:rPr lang="en-US" sz="1800" i="1">
                                    <a:effectLst/>
                                    <a:latin typeface="Cambria Math" panose="02040503050406030204" pitchFamily="18" charset="0"/>
                                  </a:rPr>
                                </m:ctrlPr>
                              </m:dPr>
                              <m:e>
                                <m:r>
                                  <a:rPr lang="en-GB" sz="1800">
                                    <a:effectLst/>
                                    <a:latin typeface="Cambria Math" panose="02040503050406030204" pitchFamily="18" charset="0"/>
                                    <a:ea typeface="Times New Roman" panose="02020603050405020304" pitchFamily="18" charset="0"/>
                                    <a:cs typeface="Times New Roman" panose="02020603050405020304" pitchFamily="18" charset="0"/>
                                  </a:rPr>
                                  <m:t>1</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a:effectLst/>
                                        <a:latin typeface="Cambria Math" panose="02040503050406030204" pitchFamily="18" charset="0"/>
                                      </a:rPr>
                                    </m:ctrlPr>
                                  </m:fPr>
                                  <m:num>
                                    <m:r>
                                      <a:rPr lang="en-GB" sz="1800" i="1">
                                        <a:effectLst/>
                                        <a:latin typeface="Cambria Math" panose="02040503050406030204" pitchFamily="18" charset="0"/>
                                        <a:ea typeface="Cambria Math" panose="02040503050406030204" pitchFamily="18" charset="0"/>
                                        <a:cs typeface="Cambria Math" panose="02040503050406030204" pitchFamily="18" charset="0"/>
                                      </a:rPr>
                                      <m:t>𝛥</m:t>
                                    </m:r>
                                    <m:sSub>
                                      <m:sSubPr>
                                        <m:ctrlPr>
                                          <a:rPr lang="en-US" sz="1800" i="1">
                                            <a:effectLst/>
                                            <a:latin typeface="Cambria Math" panose="02040503050406030204" pitchFamily="18" charset="0"/>
                                          </a:rPr>
                                        </m:ctrlPr>
                                      </m:sSubPr>
                                      <m:e>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𝑆</m:t>
                                        </m:r>
                                      </m:e>
                                      <m: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𝑖</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𝑗</m:t>
                                        </m:r>
                                      </m:sub>
                                    </m:sSub>
                                  </m:num>
                                  <m:den>
                                    <m:sSub>
                                      <m:sSubPr>
                                        <m:ctrlPr>
                                          <a:rPr lang="en-US" sz="1800" i="1">
                                            <a:effectLst/>
                                            <a:latin typeface="Cambria Math" panose="02040503050406030204" pitchFamily="18" charset="0"/>
                                          </a:rPr>
                                        </m:ctrlPr>
                                      </m:sSubPr>
                                      <m:e>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𝐿</m:t>
                                        </m:r>
                                      </m:e>
                                      <m: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𝑆</m:t>
                                        </m:r>
                                      </m:sub>
                                    </m:sSub>
                                  </m:den>
                                </m:f>
                              </m:e>
                            </m:d>
                            <m:d>
                              <m:dPr>
                                <m:ctrlPr>
                                  <a:rPr lang="en-US" sz="1800" i="1">
                                    <a:effectLst/>
                                    <a:latin typeface="Cambria Math" panose="02040503050406030204" pitchFamily="18" charset="0"/>
                                  </a:rPr>
                                </m:ctrlPr>
                              </m:dPr>
                              <m:e>
                                <m:r>
                                  <a:rPr lang="en-GB" sz="1800">
                                    <a:effectLst/>
                                    <a:latin typeface="Cambria Math" panose="02040503050406030204" pitchFamily="18" charset="0"/>
                                    <a:ea typeface="Times New Roman" panose="02020603050405020304" pitchFamily="18" charset="0"/>
                                    <a:cs typeface="Times New Roman" panose="02020603050405020304" pitchFamily="18" charset="0"/>
                                  </a:rPr>
                                  <m:t>1</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800" i="1">
                                        <a:effectLst/>
                                        <a:latin typeface="Cambria Math" panose="02040503050406030204" pitchFamily="18" charset="0"/>
                                      </a:rPr>
                                    </m:ctrlPr>
                                  </m:fPr>
                                  <m:num>
                                    <m:r>
                                      <a:rPr lang="en-GB" sz="1800" i="1">
                                        <a:effectLst/>
                                        <a:latin typeface="Cambria Math" panose="02040503050406030204" pitchFamily="18" charset="0"/>
                                        <a:ea typeface="Cambria Math" panose="02040503050406030204" pitchFamily="18" charset="0"/>
                                        <a:cs typeface="Cambria Math" panose="02040503050406030204" pitchFamily="18" charset="0"/>
                                      </a:rPr>
                                      <m:t>𝛥</m:t>
                                    </m:r>
                                    <m:sSub>
                                      <m:sSubPr>
                                        <m:ctrlPr>
                                          <a:rPr lang="en-US" sz="1800" i="1">
                                            <a:effectLst/>
                                            <a:latin typeface="Cambria Math" panose="02040503050406030204" pitchFamily="18" charset="0"/>
                                          </a:rPr>
                                        </m:ctrlPr>
                                      </m:sSubPr>
                                      <m:e>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𝑇</m:t>
                                        </m:r>
                                      </m:e>
                                      <m: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𝑖</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𝑗</m:t>
                                        </m:r>
                                      </m:sub>
                                    </m:sSub>
                                  </m:num>
                                  <m:den>
                                    <m:sSub>
                                      <m:sSubPr>
                                        <m:ctrlPr>
                                          <a:rPr lang="en-US" sz="1800" i="1">
                                            <a:effectLst/>
                                            <a:latin typeface="Cambria Math" panose="02040503050406030204" pitchFamily="18" charset="0"/>
                                          </a:rPr>
                                        </m:ctrlPr>
                                      </m:sSubPr>
                                      <m:e>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𝐿</m:t>
                                        </m:r>
                                      </m:e>
                                      <m:sub>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𝑇</m:t>
                                        </m:r>
                                      </m:sub>
                                    </m:sSub>
                                  </m:den>
                                </m:f>
                              </m:e>
                            </m:d>
                            <m:r>
                              <a:rPr lang="en-GB" sz="1800" i="1">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en-GB" sz="1800">
                                <a:effectLst/>
                                <a:latin typeface="Cambria Math" panose="02040503050406030204" pitchFamily="18" charset="0"/>
                                <a:ea typeface="Times New Roman" panose="02020603050405020304" pitchFamily="18" charset="0"/>
                                <a:cs typeface="Times New Roman" panose="02020603050405020304" pitchFamily="18" charset="0"/>
                              </a:rPr>
                              <m:t>else</m:t>
                            </m:r>
                          </m:e>
                        </m:eqArr>
                      </m:e>
                    </m:d>
                  </m:oMath>
                </a14:m>
                <a:r>
                  <a:rPr lang="en-GB" sz="1200" dirty="0">
                    <a:effectLst/>
                    <a:latin typeface="Calibri" panose="020F0502020204030204" pitchFamily="34" charset="0"/>
                    <a:ea typeface="Times New Roman" panose="02020603050405020304" pitchFamily="18" charset="0"/>
                  </a:rPr>
                  <a:t> </a:t>
                </a: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dirty="0"/>
              </a:p>
            </p:txBody>
          </p:sp>
        </mc:Choice>
        <mc:Fallback xmlns="">
          <p:sp>
            <p:nvSpPr>
              <p:cNvPr id="10" name="TextBox 9">
                <a:extLst>
                  <a:ext uri="{FF2B5EF4-FFF2-40B4-BE49-F238E27FC236}">
                    <a16:creationId xmlns:a16="http://schemas.microsoft.com/office/drawing/2014/main" id="{23A89D83-7DB3-457E-9050-899821011591}"/>
                  </a:ext>
                </a:extLst>
              </p:cNvPr>
              <p:cNvSpPr txBox="1">
                <a:spLocks noRot="1" noChangeAspect="1" noMove="1" noResize="1" noEditPoints="1" noAdjustHandles="1" noChangeArrowheads="1" noChangeShapeType="1" noTextEdit="1"/>
              </p:cNvSpPr>
              <p:nvPr/>
            </p:nvSpPr>
            <p:spPr>
              <a:xfrm>
                <a:off x="912562" y="3321068"/>
                <a:ext cx="5896709" cy="1161280"/>
              </a:xfrm>
              <a:prstGeom prst="rect">
                <a:avLst/>
              </a:prstGeom>
              <a:blipFill>
                <a:blip r:embed="rId4"/>
                <a:stretch>
                  <a:fillRect/>
                </a:stretch>
              </a:blipFill>
            </p:spPr>
            <p:txBody>
              <a:bodyPr/>
              <a:lstStyle/>
              <a:p>
                <a:r>
                  <a:rPr lang="en-US">
                    <a:noFill/>
                  </a:rPr>
                  <a:t> </a:t>
                </a:r>
              </a:p>
            </p:txBody>
          </p:sp>
        </mc:Fallback>
      </mc:AlternateContent>
      <p:sp>
        <p:nvSpPr>
          <p:cNvPr id="7" name="Slide Number Placeholder 3">
            <a:extLst>
              <a:ext uri="{FF2B5EF4-FFF2-40B4-BE49-F238E27FC236}">
                <a16:creationId xmlns:a16="http://schemas.microsoft.com/office/drawing/2014/main" id="{076DE062-1CE8-455D-ADAB-DC6EC9C96750}"/>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18</a:t>
            </a:fld>
            <a:endParaRPr lang="en-US" dirty="0"/>
          </a:p>
        </p:txBody>
      </p:sp>
    </p:spTree>
    <p:extLst>
      <p:ext uri="{BB962C8B-B14F-4D97-AF65-F5344CB8AC3E}">
        <p14:creationId xmlns:p14="http://schemas.microsoft.com/office/powerpoint/2010/main" val="1600953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E91581E2-5985-4B5F-9A77-163EDDD67746}"/>
              </a:ext>
            </a:extLst>
          </p:cNvPr>
          <p:cNvSpPr txBox="1">
            <a:spLocks/>
          </p:cNvSpPr>
          <p:nvPr/>
        </p:nvSpPr>
        <p:spPr>
          <a:xfrm>
            <a:off x="383059" y="1320801"/>
            <a:ext cx="8240987" cy="3056206"/>
          </a:xfrm>
          <a:prstGeom prst="rect">
            <a:avLst/>
          </a:prstGeom>
          <a:ln w="12700" cmpd="thickThi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spcBef>
                <a:spcPts val="2400"/>
              </a:spcBef>
            </a:pPr>
            <a:r>
              <a:rPr lang="en-US" sz="2000" kern="0" dirty="0">
                <a:latin typeface="Times New Roman" pitchFamily="18" charset="0"/>
                <a:cs typeface="Times New Roman" pitchFamily="18" charset="0"/>
              </a:rPr>
              <a:t>Good BBR is critical for </a:t>
            </a:r>
            <a:r>
              <a:rPr lang="en-US" sz="2000" kern="0" dirty="0" err="1">
                <a:latin typeface="Times New Roman" pitchFamily="18" charset="0"/>
                <a:cs typeface="Times New Roman" pitchFamily="18" charset="0"/>
              </a:rPr>
              <a:t>biogeophysical</a:t>
            </a:r>
            <a:r>
              <a:rPr lang="en-US" sz="2000" kern="0" dirty="0">
                <a:latin typeface="Times New Roman" pitchFamily="18" charset="0"/>
                <a:cs typeface="Times New Roman" pitchFamily="18" charset="0"/>
              </a:rPr>
              <a:t> parameter retrievals that use data from multiple spectral bands, especially in heterogeneous areas. </a:t>
            </a:r>
          </a:p>
          <a:p>
            <a:pPr>
              <a:spcBef>
                <a:spcPts val="1200"/>
              </a:spcBef>
            </a:pPr>
            <a:r>
              <a:rPr lang="en-US" sz="2000" kern="0" dirty="0">
                <a:latin typeface="Times New Roman" pitchFamily="18" charset="0"/>
                <a:cs typeface="Times New Roman" pitchFamily="18" charset="0"/>
              </a:rPr>
              <a:t>Good BBR is achieved mainly by shifting bands in time/space, mostly in pre-launch testing.</a:t>
            </a:r>
          </a:p>
          <a:p>
            <a:pPr>
              <a:spcBef>
                <a:spcPts val="1200"/>
              </a:spcBef>
            </a:pPr>
            <a:r>
              <a:rPr lang="en-US" sz="2000" kern="0" dirty="0">
                <a:latin typeface="Times New Roman" pitchFamily="18" charset="0"/>
                <a:cs typeface="Times New Roman" pitchFamily="18" charset="0"/>
              </a:rPr>
              <a:t>BBR is affected by many factors, such as focal plane clocking/tilting, adjustable time delay, scan rate for whiskbroom sensor, spacecraft speed for </a:t>
            </a:r>
            <a:r>
              <a:rPr lang="en-US" sz="2000" kern="0" dirty="0" err="1">
                <a:latin typeface="Times New Roman" pitchFamily="18" charset="0"/>
                <a:cs typeface="Times New Roman" pitchFamily="18" charset="0"/>
              </a:rPr>
              <a:t>pushbroom</a:t>
            </a:r>
            <a:r>
              <a:rPr lang="en-US" sz="2000" kern="0" dirty="0">
                <a:latin typeface="Times New Roman" pitchFamily="18" charset="0"/>
                <a:cs typeface="Times New Roman" pitchFamily="18" charset="0"/>
              </a:rPr>
              <a:t> or frame sensors, AND focal length.</a:t>
            </a:r>
          </a:p>
          <a:p>
            <a:pPr>
              <a:spcBef>
                <a:spcPts val="1200"/>
              </a:spcBef>
            </a:pPr>
            <a:r>
              <a:rPr lang="en-US" sz="2000" kern="0" dirty="0">
                <a:latin typeface="Times New Roman" pitchFamily="18" charset="0"/>
                <a:cs typeface="Times New Roman" pitchFamily="18" charset="0"/>
              </a:rPr>
              <a:t>BBR in pictures,  60%  or 90%</a:t>
            </a:r>
          </a:p>
        </p:txBody>
      </p:sp>
      <p:sp>
        <p:nvSpPr>
          <p:cNvPr id="2" name="Title 1">
            <a:extLst>
              <a:ext uri="{FF2B5EF4-FFF2-40B4-BE49-F238E27FC236}">
                <a16:creationId xmlns:a16="http://schemas.microsoft.com/office/drawing/2014/main" id="{90E35073-06CF-47A9-A227-A29B28724AC3}"/>
              </a:ext>
            </a:extLst>
          </p:cNvPr>
          <p:cNvSpPr>
            <a:spLocks noGrp="1"/>
          </p:cNvSpPr>
          <p:nvPr>
            <p:ph type="title"/>
          </p:nvPr>
        </p:nvSpPr>
        <p:spPr>
          <a:xfrm>
            <a:off x="838200" y="222882"/>
            <a:ext cx="7391400" cy="715962"/>
          </a:xfrm>
        </p:spPr>
        <p:txBody>
          <a:bodyPr/>
          <a:lstStyle/>
          <a:p>
            <a:r>
              <a:rPr lang="en-US" sz="3200" dirty="0"/>
              <a:t>BBR [cont.]</a:t>
            </a:r>
          </a:p>
        </p:txBody>
      </p:sp>
      <p:sp>
        <p:nvSpPr>
          <p:cNvPr id="3" name="Footer Placeholder 2">
            <a:extLst>
              <a:ext uri="{FF2B5EF4-FFF2-40B4-BE49-F238E27FC236}">
                <a16:creationId xmlns:a16="http://schemas.microsoft.com/office/drawing/2014/main" id="{AFF6FBB9-0944-45BF-BD21-0B23C7A87B1A}"/>
              </a:ext>
            </a:extLst>
          </p:cNvPr>
          <p:cNvSpPr>
            <a:spLocks noGrp="1"/>
          </p:cNvSpPr>
          <p:nvPr>
            <p:ph type="ftr" sz="quarter" idx="11"/>
          </p:nvPr>
        </p:nvSpPr>
        <p:spPr/>
        <p:txBody>
          <a:bodyPr/>
          <a:lstStyle/>
          <a:p>
            <a:pPr>
              <a:defRPr/>
            </a:pPr>
            <a:r>
              <a:rPr lang="da-DK"/>
              <a:t>Lin et al., 5 August 2021</a:t>
            </a:r>
            <a:endParaRPr lang="en-US"/>
          </a:p>
        </p:txBody>
      </p:sp>
      <p:sp>
        <p:nvSpPr>
          <p:cNvPr id="5" name="Slide Number Placeholder 3">
            <a:extLst>
              <a:ext uri="{FF2B5EF4-FFF2-40B4-BE49-F238E27FC236}">
                <a16:creationId xmlns:a16="http://schemas.microsoft.com/office/drawing/2014/main" id="{FAC22F7D-E3F2-48C0-BE98-C48BA51B0D7C}"/>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19</a:t>
            </a:fld>
            <a:endParaRPr lang="en-US" dirty="0"/>
          </a:p>
        </p:txBody>
      </p:sp>
      <p:grpSp>
        <p:nvGrpSpPr>
          <p:cNvPr id="9" name="Group 8">
            <a:extLst>
              <a:ext uri="{FF2B5EF4-FFF2-40B4-BE49-F238E27FC236}">
                <a16:creationId xmlns:a16="http://schemas.microsoft.com/office/drawing/2014/main" id="{6F64A60E-0578-4126-8CD8-5CC599B634ED}"/>
              </a:ext>
            </a:extLst>
          </p:cNvPr>
          <p:cNvGrpSpPr/>
          <p:nvPr/>
        </p:nvGrpSpPr>
        <p:grpSpPr>
          <a:xfrm>
            <a:off x="1289860" y="4702973"/>
            <a:ext cx="1031278" cy="1100030"/>
            <a:chOff x="1289860" y="5142914"/>
            <a:chExt cx="1031278" cy="1100030"/>
          </a:xfrm>
        </p:grpSpPr>
        <p:sp>
          <p:nvSpPr>
            <p:cNvPr id="7" name="Rectangle 6">
              <a:extLst>
                <a:ext uri="{FF2B5EF4-FFF2-40B4-BE49-F238E27FC236}">
                  <a16:creationId xmlns:a16="http://schemas.microsoft.com/office/drawing/2014/main" id="{B445B366-E918-4961-8297-8B3EDD40F5CC}"/>
                </a:ext>
              </a:extLst>
            </p:cNvPr>
            <p:cNvSpPr/>
            <p:nvPr/>
          </p:nvSpPr>
          <p:spPr>
            <a:xfrm>
              <a:off x="1289860" y="5142914"/>
              <a:ext cx="1031278" cy="110003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499C784-7937-4EB6-BCD0-3F911F68DC68}"/>
                </a:ext>
              </a:extLst>
            </p:cNvPr>
            <p:cNvSpPr txBox="1"/>
            <p:nvPr/>
          </p:nvSpPr>
          <p:spPr>
            <a:xfrm>
              <a:off x="1649046" y="5595816"/>
              <a:ext cx="312906" cy="276999"/>
            </a:xfrm>
            <a:prstGeom prst="rect">
              <a:avLst/>
            </a:prstGeom>
            <a:noFill/>
          </p:spPr>
          <p:txBody>
            <a:bodyPr wrap="none" rtlCol="0">
              <a:spAutoFit/>
            </a:bodyPr>
            <a:lstStyle/>
            <a:p>
              <a:r>
                <a:rPr lang="en-US" dirty="0"/>
                <a:t>+</a:t>
              </a:r>
            </a:p>
          </p:txBody>
        </p:sp>
      </p:grpSp>
      <p:grpSp>
        <p:nvGrpSpPr>
          <p:cNvPr id="10" name="Group 9">
            <a:extLst>
              <a:ext uri="{FF2B5EF4-FFF2-40B4-BE49-F238E27FC236}">
                <a16:creationId xmlns:a16="http://schemas.microsoft.com/office/drawing/2014/main" id="{7EE95FD5-5632-4B6D-B6DE-90CFEBCE9993}"/>
              </a:ext>
            </a:extLst>
          </p:cNvPr>
          <p:cNvGrpSpPr/>
          <p:nvPr/>
        </p:nvGrpSpPr>
        <p:grpSpPr>
          <a:xfrm>
            <a:off x="1520410" y="4964783"/>
            <a:ext cx="1031278" cy="1100030"/>
            <a:chOff x="1289860" y="5142914"/>
            <a:chExt cx="1031278" cy="1100030"/>
          </a:xfrm>
        </p:grpSpPr>
        <p:sp>
          <p:nvSpPr>
            <p:cNvPr id="11" name="Rectangle 10">
              <a:extLst>
                <a:ext uri="{FF2B5EF4-FFF2-40B4-BE49-F238E27FC236}">
                  <a16:creationId xmlns:a16="http://schemas.microsoft.com/office/drawing/2014/main" id="{2A639433-983B-40E0-82FE-6A5809B5C5C6}"/>
                </a:ext>
              </a:extLst>
            </p:cNvPr>
            <p:cNvSpPr/>
            <p:nvPr/>
          </p:nvSpPr>
          <p:spPr>
            <a:xfrm>
              <a:off x="1289860" y="5142914"/>
              <a:ext cx="1031278" cy="1100030"/>
            </a:xfrm>
            <a:prstGeom prst="rect">
              <a:avLst/>
            </a:prstGeom>
            <a:noFill/>
            <a:ln w="22225">
              <a:solidFill>
                <a:srgbClr val="0000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FF"/>
                </a:solidFill>
              </a:endParaRPr>
            </a:p>
          </p:txBody>
        </p:sp>
        <p:sp>
          <p:nvSpPr>
            <p:cNvPr id="12" name="TextBox 11">
              <a:extLst>
                <a:ext uri="{FF2B5EF4-FFF2-40B4-BE49-F238E27FC236}">
                  <a16:creationId xmlns:a16="http://schemas.microsoft.com/office/drawing/2014/main" id="{DAB9B966-7938-46C3-AB1A-E6168DD95D92}"/>
                </a:ext>
              </a:extLst>
            </p:cNvPr>
            <p:cNvSpPr txBox="1"/>
            <p:nvPr/>
          </p:nvSpPr>
          <p:spPr>
            <a:xfrm>
              <a:off x="1649046" y="5595816"/>
              <a:ext cx="312906" cy="276999"/>
            </a:xfrm>
            <a:prstGeom prst="rect">
              <a:avLst/>
            </a:prstGeom>
            <a:noFill/>
            <a:ln>
              <a:noFill/>
              <a:prstDash val="sysDot"/>
            </a:ln>
          </p:spPr>
          <p:txBody>
            <a:bodyPr wrap="none" rtlCol="0">
              <a:spAutoFit/>
            </a:bodyPr>
            <a:lstStyle/>
            <a:p>
              <a:r>
                <a:rPr lang="en-US" b="1" dirty="0">
                  <a:solidFill>
                    <a:srgbClr val="0000FF"/>
                  </a:solidFill>
                </a:rPr>
                <a:t>+</a:t>
              </a:r>
            </a:p>
          </p:txBody>
        </p:sp>
      </p:grpSp>
      <p:grpSp>
        <p:nvGrpSpPr>
          <p:cNvPr id="19" name="Group 18">
            <a:extLst>
              <a:ext uri="{FF2B5EF4-FFF2-40B4-BE49-F238E27FC236}">
                <a16:creationId xmlns:a16="http://schemas.microsoft.com/office/drawing/2014/main" id="{97391A99-3FD6-41D2-B198-8E6ED6F7F9BB}"/>
              </a:ext>
            </a:extLst>
          </p:cNvPr>
          <p:cNvGrpSpPr/>
          <p:nvPr/>
        </p:nvGrpSpPr>
        <p:grpSpPr>
          <a:xfrm>
            <a:off x="3208695" y="4706882"/>
            <a:ext cx="1031278" cy="1100030"/>
            <a:chOff x="1289860" y="5142914"/>
            <a:chExt cx="1031278" cy="1100030"/>
          </a:xfrm>
        </p:grpSpPr>
        <p:sp>
          <p:nvSpPr>
            <p:cNvPr id="20" name="Rectangle 19">
              <a:extLst>
                <a:ext uri="{FF2B5EF4-FFF2-40B4-BE49-F238E27FC236}">
                  <a16:creationId xmlns:a16="http://schemas.microsoft.com/office/drawing/2014/main" id="{490F9191-6C86-4F6B-B560-70821C45524B}"/>
                </a:ext>
              </a:extLst>
            </p:cNvPr>
            <p:cNvSpPr/>
            <p:nvPr/>
          </p:nvSpPr>
          <p:spPr>
            <a:xfrm>
              <a:off x="1289860" y="5142914"/>
              <a:ext cx="1031278" cy="110003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CF926EEC-95B8-42D8-AB81-B078AE21D073}"/>
                </a:ext>
              </a:extLst>
            </p:cNvPr>
            <p:cNvSpPr txBox="1"/>
            <p:nvPr/>
          </p:nvSpPr>
          <p:spPr>
            <a:xfrm>
              <a:off x="1649046" y="5595816"/>
              <a:ext cx="312906" cy="276999"/>
            </a:xfrm>
            <a:prstGeom prst="rect">
              <a:avLst/>
            </a:prstGeom>
            <a:noFill/>
          </p:spPr>
          <p:txBody>
            <a:bodyPr wrap="none" rtlCol="0">
              <a:spAutoFit/>
            </a:bodyPr>
            <a:lstStyle/>
            <a:p>
              <a:r>
                <a:rPr lang="en-US" dirty="0"/>
                <a:t>+</a:t>
              </a:r>
            </a:p>
          </p:txBody>
        </p:sp>
      </p:grpSp>
      <p:grpSp>
        <p:nvGrpSpPr>
          <p:cNvPr id="22" name="Group 21">
            <a:extLst>
              <a:ext uri="{FF2B5EF4-FFF2-40B4-BE49-F238E27FC236}">
                <a16:creationId xmlns:a16="http://schemas.microsoft.com/office/drawing/2014/main" id="{093C4FC6-8657-4814-B007-822FD1E8DD1F}"/>
              </a:ext>
            </a:extLst>
          </p:cNvPr>
          <p:cNvGrpSpPr/>
          <p:nvPr/>
        </p:nvGrpSpPr>
        <p:grpSpPr>
          <a:xfrm>
            <a:off x="3290757" y="4757677"/>
            <a:ext cx="1031278" cy="1100030"/>
            <a:chOff x="1289860" y="5142914"/>
            <a:chExt cx="1031278" cy="1100030"/>
          </a:xfrm>
        </p:grpSpPr>
        <p:sp>
          <p:nvSpPr>
            <p:cNvPr id="23" name="Rectangle 22">
              <a:extLst>
                <a:ext uri="{FF2B5EF4-FFF2-40B4-BE49-F238E27FC236}">
                  <a16:creationId xmlns:a16="http://schemas.microsoft.com/office/drawing/2014/main" id="{C30A7208-FACB-4FB7-A0B8-8367AEA6BE93}"/>
                </a:ext>
              </a:extLst>
            </p:cNvPr>
            <p:cNvSpPr/>
            <p:nvPr/>
          </p:nvSpPr>
          <p:spPr>
            <a:xfrm>
              <a:off x="1289860" y="5142914"/>
              <a:ext cx="1031278" cy="1100030"/>
            </a:xfrm>
            <a:prstGeom prst="rect">
              <a:avLst/>
            </a:prstGeom>
            <a:noFill/>
            <a:ln w="22225">
              <a:solidFill>
                <a:srgbClr val="0000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FF"/>
                </a:solidFill>
              </a:endParaRPr>
            </a:p>
          </p:txBody>
        </p:sp>
        <p:sp>
          <p:nvSpPr>
            <p:cNvPr id="24" name="TextBox 23">
              <a:extLst>
                <a:ext uri="{FF2B5EF4-FFF2-40B4-BE49-F238E27FC236}">
                  <a16:creationId xmlns:a16="http://schemas.microsoft.com/office/drawing/2014/main" id="{038735B3-5787-4A25-9B97-3A4092D2687D}"/>
                </a:ext>
              </a:extLst>
            </p:cNvPr>
            <p:cNvSpPr txBox="1"/>
            <p:nvPr/>
          </p:nvSpPr>
          <p:spPr>
            <a:xfrm>
              <a:off x="1649046" y="5595816"/>
              <a:ext cx="312906" cy="276999"/>
            </a:xfrm>
            <a:prstGeom prst="rect">
              <a:avLst/>
            </a:prstGeom>
            <a:noFill/>
            <a:ln>
              <a:noFill/>
              <a:prstDash val="sysDot"/>
            </a:ln>
          </p:spPr>
          <p:txBody>
            <a:bodyPr wrap="none" rtlCol="0">
              <a:spAutoFit/>
            </a:bodyPr>
            <a:lstStyle/>
            <a:p>
              <a:r>
                <a:rPr lang="en-US" b="1" dirty="0">
                  <a:solidFill>
                    <a:srgbClr val="0000FF"/>
                  </a:solidFill>
                </a:rPr>
                <a:t>+</a:t>
              </a:r>
            </a:p>
          </p:txBody>
        </p:sp>
      </p:gr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91C11F74-A1CD-446A-B33C-924E38BFC1BD}"/>
                  </a:ext>
                </a:extLst>
              </p:cNvPr>
              <p:cNvSpPr txBox="1"/>
              <p:nvPr/>
            </p:nvSpPr>
            <p:spPr>
              <a:xfrm>
                <a:off x="1762993" y="4312375"/>
                <a:ext cx="285090" cy="27699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1200" i="1" smtClean="0">
                          <a:latin typeface="Cambria Math" panose="02040503050406030204" pitchFamily="18" charset="0"/>
                          <a:ea typeface="Cambria Math" panose="02040503050406030204" pitchFamily="18" charset="0"/>
                          <a:cs typeface="Cambria Math" panose="02040503050406030204" pitchFamily="18" charset="0"/>
                        </a:rPr>
                        <m:t>𝛥</m:t>
                      </m:r>
                      <m:r>
                        <a:rPr lang="en-US" sz="1200" b="0" i="1" smtClean="0">
                          <a:latin typeface="Cambria Math" panose="02040503050406030204" pitchFamily="18" charset="0"/>
                          <a:ea typeface="Cambria Math" panose="02040503050406030204" pitchFamily="18" charset="0"/>
                          <a:cs typeface="Cambria Math" panose="02040503050406030204" pitchFamily="18" charset="0"/>
                        </a:rPr>
                        <m:t>𝑆</m:t>
                      </m:r>
                    </m:oMath>
                  </m:oMathPara>
                </a14:m>
                <a:endParaRPr lang="en-US" dirty="0"/>
              </a:p>
            </p:txBody>
          </p:sp>
        </mc:Choice>
        <mc:Fallback xmlns="">
          <p:sp>
            <p:nvSpPr>
              <p:cNvPr id="25" name="TextBox 24">
                <a:extLst>
                  <a:ext uri="{FF2B5EF4-FFF2-40B4-BE49-F238E27FC236}">
                    <a16:creationId xmlns:a16="http://schemas.microsoft.com/office/drawing/2014/main" id="{91C11F74-A1CD-446A-B33C-924E38BFC1BD}"/>
                  </a:ext>
                </a:extLst>
              </p:cNvPr>
              <p:cNvSpPr txBox="1">
                <a:spLocks noRot="1" noChangeAspect="1" noMove="1" noResize="1" noEditPoints="1" noAdjustHandles="1" noChangeArrowheads="1" noChangeShapeType="1" noTextEdit="1"/>
              </p:cNvSpPr>
              <p:nvPr/>
            </p:nvSpPr>
            <p:spPr>
              <a:xfrm>
                <a:off x="1762993" y="4312375"/>
                <a:ext cx="285090" cy="276999"/>
              </a:xfrm>
              <a:prstGeom prst="rect">
                <a:avLst/>
              </a:prstGeom>
              <a:blipFill>
                <a:blip r:embed="rId2"/>
                <a:stretch>
                  <a:fillRect r="-10638"/>
                </a:stretch>
              </a:blipFill>
            </p:spPr>
            <p:txBody>
              <a:bodyPr/>
              <a:lstStyle/>
              <a:p>
                <a:r>
                  <a:rPr lang="en-US">
                    <a:noFill/>
                  </a:rPr>
                  <a:t> </a:t>
                </a:r>
              </a:p>
            </p:txBody>
          </p:sp>
        </mc:Fallback>
      </mc:AlternateContent>
      <p:cxnSp>
        <p:nvCxnSpPr>
          <p:cNvPr id="26" name="Straight Arrow Connector 25">
            <a:extLst>
              <a:ext uri="{FF2B5EF4-FFF2-40B4-BE49-F238E27FC236}">
                <a16:creationId xmlns:a16="http://schemas.microsoft.com/office/drawing/2014/main" id="{A2E9B100-D925-4CD2-A751-C9B6D38EC9A7}"/>
              </a:ext>
            </a:extLst>
          </p:cNvPr>
          <p:cNvCxnSpPr>
            <a:cxnSpLocks/>
          </p:cNvCxnSpPr>
          <p:nvPr/>
        </p:nvCxnSpPr>
        <p:spPr>
          <a:xfrm>
            <a:off x="3290757" y="5873513"/>
            <a:ext cx="0" cy="299618"/>
          </a:xfrm>
          <a:prstGeom prst="straightConnector1">
            <a:avLst/>
          </a:prstGeom>
          <a:ln w="317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7BC69FC8-51D3-4FA1-BB79-CE2A14DDA2BD}"/>
              </a:ext>
            </a:extLst>
          </p:cNvPr>
          <p:cNvCxnSpPr>
            <a:cxnSpLocks/>
          </p:cNvCxnSpPr>
          <p:nvPr/>
        </p:nvCxnSpPr>
        <p:spPr>
          <a:xfrm>
            <a:off x="2042065" y="4516504"/>
            <a:ext cx="0" cy="966370"/>
          </a:xfrm>
          <a:prstGeom prst="straightConnector1">
            <a:avLst/>
          </a:prstGeom>
          <a:ln w="6350">
            <a:solidFill>
              <a:srgbClr val="0000FF"/>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984F6749-8F2D-4E7C-9835-B1896A7CC603}"/>
              </a:ext>
            </a:extLst>
          </p:cNvPr>
          <p:cNvCxnSpPr>
            <a:cxnSpLocks/>
          </p:cNvCxnSpPr>
          <p:nvPr/>
        </p:nvCxnSpPr>
        <p:spPr>
          <a:xfrm>
            <a:off x="1805499" y="4480054"/>
            <a:ext cx="0" cy="779901"/>
          </a:xfrm>
          <a:prstGeom prst="straightConnector1">
            <a:avLst/>
          </a:prstGeom>
          <a:ln w="6350">
            <a:solidFill>
              <a:srgbClr val="0000FF"/>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5C096706-92BC-4B86-944E-B81661665F02}"/>
              </a:ext>
            </a:extLst>
          </p:cNvPr>
          <p:cNvCxnSpPr>
            <a:cxnSpLocks/>
          </p:cNvCxnSpPr>
          <p:nvPr/>
        </p:nvCxnSpPr>
        <p:spPr>
          <a:xfrm flipH="1">
            <a:off x="627508" y="5556187"/>
            <a:ext cx="1324704" cy="0"/>
          </a:xfrm>
          <a:prstGeom prst="straightConnector1">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09F0B320-D269-41EF-BBA5-7B933D7535E5}"/>
              </a:ext>
            </a:extLst>
          </p:cNvPr>
          <p:cNvCxnSpPr>
            <a:cxnSpLocks/>
          </p:cNvCxnSpPr>
          <p:nvPr/>
        </p:nvCxnSpPr>
        <p:spPr>
          <a:xfrm flipH="1">
            <a:off x="687754" y="5296851"/>
            <a:ext cx="1020009" cy="0"/>
          </a:xfrm>
          <a:prstGeom prst="straightConnector1">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F27455C0-5B49-4435-B2C5-98E3098C85EC}"/>
                  </a:ext>
                </a:extLst>
              </p:cNvPr>
              <p:cNvSpPr txBox="1"/>
              <p:nvPr/>
            </p:nvSpPr>
            <p:spPr>
              <a:xfrm>
                <a:off x="381220" y="5289039"/>
                <a:ext cx="497931" cy="27699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1200" i="1" smtClean="0">
                          <a:latin typeface="Cambria Math" panose="02040503050406030204" pitchFamily="18" charset="0"/>
                          <a:ea typeface="Cambria Math" panose="02040503050406030204" pitchFamily="18" charset="0"/>
                          <a:cs typeface="Cambria Math" panose="02040503050406030204" pitchFamily="18" charset="0"/>
                        </a:rPr>
                        <m:t>𝛥</m:t>
                      </m:r>
                      <m:r>
                        <a:rPr lang="en-US" sz="1200" b="0" i="1" smtClean="0">
                          <a:latin typeface="Cambria Math" panose="02040503050406030204" pitchFamily="18" charset="0"/>
                          <a:ea typeface="Cambria Math" panose="02040503050406030204" pitchFamily="18" charset="0"/>
                          <a:cs typeface="Cambria Math" panose="02040503050406030204" pitchFamily="18" charset="0"/>
                        </a:rPr>
                        <m:t>𝑇</m:t>
                      </m:r>
                    </m:oMath>
                  </m:oMathPara>
                </a14:m>
                <a:endParaRPr lang="en-US" dirty="0"/>
              </a:p>
            </p:txBody>
          </p:sp>
        </mc:Choice>
        <mc:Fallback xmlns="">
          <p:sp>
            <p:nvSpPr>
              <p:cNvPr id="35" name="TextBox 34">
                <a:extLst>
                  <a:ext uri="{FF2B5EF4-FFF2-40B4-BE49-F238E27FC236}">
                    <a16:creationId xmlns:a16="http://schemas.microsoft.com/office/drawing/2014/main" id="{F27455C0-5B49-4435-B2C5-98E3098C85EC}"/>
                  </a:ext>
                </a:extLst>
              </p:cNvPr>
              <p:cNvSpPr txBox="1">
                <a:spLocks noRot="1" noChangeAspect="1" noMove="1" noResize="1" noEditPoints="1" noAdjustHandles="1" noChangeArrowheads="1" noChangeShapeType="1" noTextEdit="1"/>
              </p:cNvSpPr>
              <p:nvPr/>
            </p:nvSpPr>
            <p:spPr>
              <a:xfrm>
                <a:off x="381220" y="5289039"/>
                <a:ext cx="497931" cy="276999"/>
              </a:xfrm>
              <a:prstGeom prst="rect">
                <a:avLst/>
              </a:prstGeom>
              <a:blipFill>
                <a:blip r:embed="rId3"/>
                <a:stretch>
                  <a:fillRect/>
                </a:stretch>
              </a:blipFill>
            </p:spPr>
            <p:txBody>
              <a:bodyPr/>
              <a:lstStyle/>
              <a:p>
                <a:r>
                  <a:rPr lang="en-US">
                    <a:noFill/>
                  </a:rPr>
                  <a:t> </a:t>
                </a:r>
              </a:p>
            </p:txBody>
          </p:sp>
        </mc:Fallback>
      </mc:AlternateContent>
      <p:cxnSp>
        <p:nvCxnSpPr>
          <p:cNvPr id="38" name="Straight Arrow Connector 37">
            <a:extLst>
              <a:ext uri="{FF2B5EF4-FFF2-40B4-BE49-F238E27FC236}">
                <a16:creationId xmlns:a16="http://schemas.microsoft.com/office/drawing/2014/main" id="{0BE23E70-1EF2-4064-82B8-98458A4E072D}"/>
              </a:ext>
            </a:extLst>
          </p:cNvPr>
          <p:cNvCxnSpPr>
            <a:cxnSpLocks/>
          </p:cNvCxnSpPr>
          <p:nvPr/>
        </p:nvCxnSpPr>
        <p:spPr>
          <a:xfrm>
            <a:off x="4322035" y="5857707"/>
            <a:ext cx="0" cy="299618"/>
          </a:xfrm>
          <a:prstGeom prst="straightConnector1">
            <a:avLst/>
          </a:prstGeom>
          <a:ln w="317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9BF9DC04-53FF-420E-847D-A3AD562DE854}"/>
              </a:ext>
            </a:extLst>
          </p:cNvPr>
          <p:cNvCxnSpPr>
            <a:cxnSpLocks/>
          </p:cNvCxnSpPr>
          <p:nvPr/>
        </p:nvCxnSpPr>
        <p:spPr>
          <a:xfrm flipV="1">
            <a:off x="4404097" y="4757677"/>
            <a:ext cx="304607" cy="2591"/>
          </a:xfrm>
          <a:prstGeom prst="straightConnector1">
            <a:avLst/>
          </a:prstGeom>
          <a:ln w="317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0FCD3947-42C0-4CBB-A3E1-B94130BFE839}"/>
              </a:ext>
            </a:extLst>
          </p:cNvPr>
          <p:cNvCxnSpPr>
            <a:cxnSpLocks/>
          </p:cNvCxnSpPr>
          <p:nvPr/>
        </p:nvCxnSpPr>
        <p:spPr>
          <a:xfrm flipV="1">
            <a:off x="4404097" y="5873513"/>
            <a:ext cx="304607" cy="2591"/>
          </a:xfrm>
          <a:prstGeom prst="straightConnector1">
            <a:avLst/>
          </a:prstGeom>
          <a:ln w="317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C3D1ABCE-EBC2-4F1D-8663-4FE03E522976}"/>
              </a:ext>
            </a:extLst>
          </p:cNvPr>
          <p:cNvCxnSpPr>
            <a:cxnSpLocks/>
          </p:cNvCxnSpPr>
          <p:nvPr/>
        </p:nvCxnSpPr>
        <p:spPr>
          <a:xfrm flipV="1">
            <a:off x="3300877" y="6007233"/>
            <a:ext cx="1021158" cy="11405"/>
          </a:xfrm>
          <a:prstGeom prst="straightConnector1">
            <a:avLst/>
          </a:prstGeom>
          <a:ln w="31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37750B60-1F7B-4623-B67C-33C31C01A870}"/>
              </a:ext>
            </a:extLst>
          </p:cNvPr>
          <p:cNvCxnSpPr>
            <a:cxnSpLocks/>
          </p:cNvCxnSpPr>
          <p:nvPr/>
        </p:nvCxnSpPr>
        <p:spPr>
          <a:xfrm>
            <a:off x="4556400" y="4757677"/>
            <a:ext cx="0" cy="1115836"/>
          </a:xfrm>
          <a:prstGeom prst="straightConnector1">
            <a:avLst/>
          </a:prstGeom>
          <a:ln w="31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5C5468C6-E571-4E29-BEB2-089226E78ED6}"/>
                  </a:ext>
                </a:extLst>
              </p:cNvPr>
              <p:cNvSpPr txBox="1"/>
              <p:nvPr/>
            </p:nvSpPr>
            <p:spPr>
              <a:xfrm>
                <a:off x="3634669" y="5880327"/>
                <a:ext cx="328176" cy="276999"/>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200" i="1" smtClean="0">
                              <a:latin typeface="Cambria Math" panose="02040503050406030204" pitchFamily="18" charset="0"/>
                              <a:cs typeface="Calibri" panose="020F0502020204030204" pitchFamily="34" charset="0"/>
                            </a:rPr>
                          </m:ctrlPr>
                        </m:sSubPr>
                        <m:e>
                          <m:r>
                            <a:rPr lang="en-GB" sz="1200" i="1">
                              <a:latin typeface="Cambria Math" panose="02040503050406030204" pitchFamily="18" charset="0"/>
                              <a:ea typeface="Times New Roman" panose="02020603050405020304" pitchFamily="18" charset="0"/>
                              <a:cs typeface="Calibri" panose="020F0502020204030204" pitchFamily="34" charset="0"/>
                            </a:rPr>
                            <m:t>𝐿</m:t>
                          </m:r>
                        </m:e>
                        <m:sub>
                          <m:r>
                            <a:rPr lang="en-GB" sz="1200" i="1">
                              <a:latin typeface="Cambria Math" panose="02040503050406030204" pitchFamily="18" charset="0"/>
                              <a:ea typeface="Times New Roman" panose="02020603050405020304" pitchFamily="18" charset="0"/>
                              <a:cs typeface="Calibri" panose="020F0502020204030204" pitchFamily="34" charset="0"/>
                            </a:rPr>
                            <m:t>𝑠</m:t>
                          </m:r>
                        </m:sub>
                      </m:sSub>
                      <m:r>
                        <a:rPr lang="en-GB" sz="1200" i="1">
                          <a:latin typeface="Cambria Math" panose="02040503050406030204" pitchFamily="18" charset="0"/>
                          <a:ea typeface="Times New Roman" panose="02020603050405020304" pitchFamily="18" charset="0"/>
                          <a:cs typeface="Calibri" panose="020F0502020204030204" pitchFamily="34" charset="0"/>
                        </a:rPr>
                        <m:t> </m:t>
                      </m:r>
                    </m:oMath>
                  </m:oMathPara>
                </a14:m>
                <a:endParaRPr lang="en-US" dirty="0"/>
              </a:p>
            </p:txBody>
          </p:sp>
        </mc:Choice>
        <mc:Fallback xmlns="">
          <p:sp>
            <p:nvSpPr>
              <p:cNvPr id="48" name="TextBox 47">
                <a:extLst>
                  <a:ext uri="{FF2B5EF4-FFF2-40B4-BE49-F238E27FC236}">
                    <a16:creationId xmlns:a16="http://schemas.microsoft.com/office/drawing/2014/main" id="{5C5468C6-E571-4E29-BEB2-089226E78ED6}"/>
                  </a:ext>
                </a:extLst>
              </p:cNvPr>
              <p:cNvSpPr txBox="1">
                <a:spLocks noRot="1" noChangeAspect="1" noMove="1" noResize="1" noEditPoints="1" noAdjustHandles="1" noChangeArrowheads="1" noChangeShapeType="1" noTextEdit="1"/>
              </p:cNvSpPr>
              <p:nvPr/>
            </p:nvSpPr>
            <p:spPr>
              <a:xfrm>
                <a:off x="3634669" y="5880327"/>
                <a:ext cx="328176" cy="276999"/>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3012A4E2-7241-4C64-BD66-EF6F29E7AE24}"/>
                  </a:ext>
                </a:extLst>
              </p:cNvPr>
              <p:cNvSpPr txBox="1"/>
              <p:nvPr/>
            </p:nvSpPr>
            <p:spPr>
              <a:xfrm>
                <a:off x="4382418" y="5178392"/>
                <a:ext cx="386668" cy="276999"/>
              </a:xfrm>
              <a:prstGeom prst="rect">
                <a:avLst/>
              </a:prstGeom>
              <a:solidFill>
                <a:schemeClr val="bg1"/>
              </a:solidFill>
            </p:spPr>
            <p:txBody>
              <a:bodyPr wrap="square">
                <a:spAutoFit/>
              </a:bodyPr>
              <a:lstStyle/>
              <a:p>
                <a14:m>
                  <m:oMath xmlns:m="http://schemas.openxmlformats.org/officeDocument/2006/math">
                    <m:sSub>
                      <m:sSubPr>
                        <m:ctrlPr>
                          <a:rPr lang="en-US" sz="1200" i="1">
                            <a:latin typeface="Cambria Math" panose="02040503050406030204" pitchFamily="18" charset="0"/>
                            <a:cs typeface="Calibri" panose="020F0502020204030204" pitchFamily="34" charset="0"/>
                          </a:rPr>
                        </m:ctrlPr>
                      </m:sSubPr>
                      <m:e>
                        <m:r>
                          <a:rPr lang="en-GB" sz="1200" i="1">
                            <a:latin typeface="Cambria Math" panose="02040503050406030204" pitchFamily="18" charset="0"/>
                            <a:ea typeface="Times New Roman" panose="02020603050405020304" pitchFamily="18" charset="0"/>
                            <a:cs typeface="Calibri" panose="020F0502020204030204" pitchFamily="34" charset="0"/>
                          </a:rPr>
                          <m:t>𝐿</m:t>
                        </m:r>
                      </m:e>
                      <m:sub>
                        <m:r>
                          <a:rPr lang="en-GB" sz="1200" i="1">
                            <a:latin typeface="Cambria Math" panose="02040503050406030204" pitchFamily="18" charset="0"/>
                            <a:ea typeface="Times New Roman" panose="02020603050405020304" pitchFamily="18" charset="0"/>
                            <a:cs typeface="Calibri" panose="020F0502020204030204" pitchFamily="34" charset="0"/>
                          </a:rPr>
                          <m:t>𝑇</m:t>
                        </m:r>
                      </m:sub>
                    </m:sSub>
                  </m:oMath>
                </a14:m>
                <a:r>
                  <a:rPr lang="en-GB" sz="1200" dirty="0">
                    <a:latin typeface="Calibri" panose="020F0502020204030204" pitchFamily="34" charset="0"/>
                    <a:ea typeface="Times New Roman" panose="02020603050405020304" pitchFamily="18" charset="0"/>
                  </a:rPr>
                  <a:t> </a:t>
                </a:r>
                <a:endParaRPr lang="en-US" dirty="0"/>
              </a:p>
            </p:txBody>
          </p:sp>
        </mc:Choice>
        <mc:Fallback xmlns="">
          <p:sp>
            <p:nvSpPr>
              <p:cNvPr id="49" name="TextBox 48">
                <a:extLst>
                  <a:ext uri="{FF2B5EF4-FFF2-40B4-BE49-F238E27FC236}">
                    <a16:creationId xmlns:a16="http://schemas.microsoft.com/office/drawing/2014/main" id="{3012A4E2-7241-4C64-BD66-EF6F29E7AE24}"/>
                  </a:ext>
                </a:extLst>
              </p:cNvPr>
              <p:cNvSpPr txBox="1">
                <a:spLocks noRot="1" noChangeAspect="1" noMove="1" noResize="1" noEditPoints="1" noAdjustHandles="1" noChangeArrowheads="1" noChangeShapeType="1" noTextEdit="1"/>
              </p:cNvSpPr>
              <p:nvPr/>
            </p:nvSpPr>
            <p:spPr>
              <a:xfrm>
                <a:off x="4382418" y="5178392"/>
                <a:ext cx="386668" cy="276999"/>
              </a:xfrm>
              <a:prstGeom prst="rect">
                <a:avLst/>
              </a:prstGeom>
              <a:blipFill>
                <a:blip r:embed="rId5"/>
                <a:stretch>
                  <a:fillRect/>
                </a:stretch>
              </a:blipFill>
            </p:spPr>
            <p:txBody>
              <a:bodyPr/>
              <a:lstStyle/>
              <a:p>
                <a:r>
                  <a:rPr lang="en-US">
                    <a:noFill/>
                  </a:rPr>
                  <a:t> </a:t>
                </a:r>
              </a:p>
            </p:txBody>
          </p:sp>
        </mc:Fallback>
      </mc:AlternateContent>
      <p:sp>
        <p:nvSpPr>
          <p:cNvPr id="34" name="TextBox 33">
            <a:extLst>
              <a:ext uri="{FF2B5EF4-FFF2-40B4-BE49-F238E27FC236}">
                <a16:creationId xmlns:a16="http://schemas.microsoft.com/office/drawing/2014/main" id="{39B2206A-DCA9-48EA-93A9-386EBF076D13}"/>
              </a:ext>
            </a:extLst>
          </p:cNvPr>
          <p:cNvSpPr txBox="1"/>
          <p:nvPr/>
        </p:nvSpPr>
        <p:spPr>
          <a:xfrm>
            <a:off x="1301998" y="6166596"/>
            <a:ext cx="1380746" cy="369332"/>
          </a:xfrm>
          <a:prstGeom prst="rect">
            <a:avLst/>
          </a:prstGeom>
          <a:noFill/>
        </p:spPr>
        <p:txBody>
          <a:bodyPr wrap="square">
            <a:spAutoFit/>
          </a:bodyPr>
          <a:lstStyle/>
          <a:p>
            <a:r>
              <a:rPr lang="en-US" sz="1800" kern="0" dirty="0">
                <a:latin typeface="Times New Roman" pitchFamily="18" charset="0"/>
                <a:cs typeface="Times New Roman" pitchFamily="18" charset="0"/>
              </a:rPr>
              <a:t>BBR = 60%</a:t>
            </a:r>
            <a:endParaRPr lang="en-US" sz="1800" dirty="0"/>
          </a:p>
        </p:txBody>
      </p:sp>
      <p:sp>
        <p:nvSpPr>
          <p:cNvPr id="36" name="TextBox 35">
            <a:extLst>
              <a:ext uri="{FF2B5EF4-FFF2-40B4-BE49-F238E27FC236}">
                <a16:creationId xmlns:a16="http://schemas.microsoft.com/office/drawing/2014/main" id="{CD386C31-1610-4E06-9C3D-365A627B1417}"/>
              </a:ext>
            </a:extLst>
          </p:cNvPr>
          <p:cNvSpPr txBox="1"/>
          <p:nvPr/>
        </p:nvSpPr>
        <p:spPr>
          <a:xfrm>
            <a:off x="3156181" y="6166596"/>
            <a:ext cx="1380743" cy="369332"/>
          </a:xfrm>
          <a:prstGeom prst="rect">
            <a:avLst/>
          </a:prstGeom>
          <a:noFill/>
        </p:spPr>
        <p:txBody>
          <a:bodyPr wrap="square">
            <a:spAutoFit/>
          </a:bodyPr>
          <a:lstStyle/>
          <a:p>
            <a:r>
              <a:rPr lang="en-US" sz="1800" kern="0" dirty="0">
                <a:latin typeface="Times New Roman" pitchFamily="18" charset="0"/>
                <a:cs typeface="Times New Roman" pitchFamily="18" charset="0"/>
              </a:rPr>
              <a:t>BBR = 90%</a:t>
            </a:r>
            <a:endParaRPr lang="en-US" sz="1800" dirty="0"/>
          </a:p>
        </p:txBody>
      </p:sp>
    </p:spTree>
    <p:extLst>
      <p:ext uri="{BB962C8B-B14F-4D97-AF65-F5344CB8AC3E}">
        <p14:creationId xmlns:p14="http://schemas.microsoft.com/office/powerpoint/2010/main" val="3293066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35E6539C-8739-405A-B07C-D2D76D3CBA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893" y="1081124"/>
            <a:ext cx="8623096" cy="4813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a:extLst>
              <a:ext uri="{FF2B5EF4-FFF2-40B4-BE49-F238E27FC236}">
                <a16:creationId xmlns:a16="http://schemas.microsoft.com/office/drawing/2014/main" id="{BBB82506-F0FC-4409-A317-AB8C68F325D8}"/>
              </a:ext>
            </a:extLst>
          </p:cNvPr>
          <p:cNvSpPr>
            <a:spLocks noGrp="1"/>
          </p:cNvSpPr>
          <p:nvPr>
            <p:ph type="ftr" sz="quarter" idx="11"/>
          </p:nvPr>
        </p:nvSpPr>
        <p:spPr/>
        <p:txBody>
          <a:bodyPr/>
          <a:lstStyle/>
          <a:p>
            <a:pPr>
              <a:defRPr/>
            </a:pPr>
            <a:r>
              <a:rPr lang="da-DK"/>
              <a:t>Lin et al., 5 August 2021</a:t>
            </a:r>
            <a:endParaRPr lang="en-US"/>
          </a:p>
        </p:txBody>
      </p:sp>
      <p:sp>
        <p:nvSpPr>
          <p:cNvPr id="4" name="Content Placeholder 2">
            <a:extLst>
              <a:ext uri="{FF2B5EF4-FFF2-40B4-BE49-F238E27FC236}">
                <a16:creationId xmlns:a16="http://schemas.microsoft.com/office/drawing/2014/main" id="{2A8A1B1A-87FA-4916-8B4E-60D84A3EC553}"/>
              </a:ext>
            </a:extLst>
          </p:cNvPr>
          <p:cNvSpPr txBox="1">
            <a:spLocks/>
          </p:cNvSpPr>
          <p:nvPr/>
        </p:nvSpPr>
        <p:spPr>
          <a:xfrm>
            <a:off x="462507" y="5850449"/>
            <a:ext cx="8229600" cy="476432"/>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sz="1600" kern="0"/>
              <a:t>None out of spec at the ground test level</a:t>
            </a:r>
          </a:p>
          <a:p>
            <a:r>
              <a:rPr lang="en-US" sz="1600" kern="0"/>
              <a:t>On-orbit jitter should have little impact since I-bands are located close together with very short time delay for co-reg.</a:t>
            </a:r>
            <a:endParaRPr lang="en-US" sz="1600" kern="0" dirty="0"/>
          </a:p>
        </p:txBody>
      </p:sp>
      <p:sp>
        <p:nvSpPr>
          <p:cNvPr id="6" name="Oval 5">
            <a:extLst>
              <a:ext uri="{FF2B5EF4-FFF2-40B4-BE49-F238E27FC236}">
                <a16:creationId xmlns:a16="http://schemas.microsoft.com/office/drawing/2014/main" id="{B9EBAD4F-950E-4780-AE47-D0FE1D778BFB}"/>
              </a:ext>
            </a:extLst>
          </p:cNvPr>
          <p:cNvSpPr/>
          <p:nvPr/>
        </p:nvSpPr>
        <p:spPr>
          <a:xfrm>
            <a:off x="8467820" y="4548642"/>
            <a:ext cx="448574" cy="25879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2177CBF-46C3-404B-8585-B5F41008C75A}"/>
              </a:ext>
            </a:extLst>
          </p:cNvPr>
          <p:cNvSpPr/>
          <p:nvPr/>
        </p:nvSpPr>
        <p:spPr>
          <a:xfrm>
            <a:off x="6777639" y="5759925"/>
            <a:ext cx="1165704" cy="276999"/>
          </a:xfrm>
          <a:prstGeom prst="rect">
            <a:avLst/>
          </a:prstGeom>
          <a:solidFill>
            <a:schemeClr val="bg1"/>
          </a:solidFill>
          <a:ln>
            <a:solidFill>
              <a:srgbClr val="FF0000"/>
            </a:solidFill>
          </a:ln>
        </p:spPr>
        <p:txBody>
          <a:bodyPr wrap="none">
            <a:spAutoFit/>
          </a:bodyPr>
          <a:lstStyle/>
          <a:p>
            <a:r>
              <a:rPr lang="en-US" dirty="0">
                <a:latin typeface="+mn-lt"/>
              </a:rPr>
              <a:t>Barely made it</a:t>
            </a:r>
          </a:p>
        </p:txBody>
      </p:sp>
      <p:cxnSp>
        <p:nvCxnSpPr>
          <p:cNvPr id="8" name="Straight Arrow Connector 7">
            <a:extLst>
              <a:ext uri="{FF2B5EF4-FFF2-40B4-BE49-F238E27FC236}">
                <a16:creationId xmlns:a16="http://schemas.microsoft.com/office/drawing/2014/main" id="{D597192A-7E9D-49AC-B245-A10262256362}"/>
              </a:ext>
            </a:extLst>
          </p:cNvPr>
          <p:cNvCxnSpPr>
            <a:cxnSpLocks/>
            <a:endCxn id="6" idx="3"/>
          </p:cNvCxnSpPr>
          <p:nvPr/>
        </p:nvCxnSpPr>
        <p:spPr>
          <a:xfrm flipV="1">
            <a:off x="7508838" y="4769536"/>
            <a:ext cx="1024674" cy="990389"/>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B6029839-8AB5-4A18-8EA5-9AB75172729A}"/>
              </a:ext>
            </a:extLst>
          </p:cNvPr>
          <p:cNvSpPr>
            <a:spLocks noGrp="1"/>
          </p:cNvSpPr>
          <p:nvPr>
            <p:ph type="title"/>
          </p:nvPr>
        </p:nvSpPr>
        <p:spPr>
          <a:xfrm>
            <a:off x="838200" y="274638"/>
            <a:ext cx="7391400" cy="715962"/>
          </a:xfrm>
        </p:spPr>
        <p:txBody>
          <a:bodyPr/>
          <a:lstStyle/>
          <a:p>
            <a:r>
              <a:rPr lang="en-US" dirty="0"/>
              <a:t>J1 BBR matrix– non-</a:t>
            </a:r>
            <a:r>
              <a:rPr lang="en-US" dirty="0" err="1"/>
              <a:t>agg</a:t>
            </a:r>
            <a:r>
              <a:rPr lang="en-US" dirty="0"/>
              <a:t> zones</a:t>
            </a:r>
          </a:p>
        </p:txBody>
      </p:sp>
      <p:sp>
        <p:nvSpPr>
          <p:cNvPr id="9" name="Slide Number Placeholder 3">
            <a:extLst>
              <a:ext uri="{FF2B5EF4-FFF2-40B4-BE49-F238E27FC236}">
                <a16:creationId xmlns:a16="http://schemas.microsoft.com/office/drawing/2014/main" id="{846C5D20-5428-45E1-9DE0-65340B2E9245}"/>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20</a:t>
            </a:fld>
            <a:endParaRPr lang="en-US" dirty="0"/>
          </a:p>
        </p:txBody>
      </p:sp>
    </p:spTree>
    <p:extLst>
      <p:ext uri="{BB962C8B-B14F-4D97-AF65-F5344CB8AC3E}">
        <p14:creationId xmlns:p14="http://schemas.microsoft.com/office/powerpoint/2010/main" val="3297642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C6C66-537D-41A0-A4B7-FCF8626A8773}"/>
              </a:ext>
            </a:extLst>
          </p:cNvPr>
          <p:cNvSpPr>
            <a:spLocks noGrp="1"/>
          </p:cNvSpPr>
          <p:nvPr>
            <p:ph type="title"/>
          </p:nvPr>
        </p:nvSpPr>
        <p:spPr>
          <a:xfrm>
            <a:off x="838200" y="222882"/>
            <a:ext cx="7391400" cy="715962"/>
          </a:xfrm>
        </p:spPr>
        <p:txBody>
          <a:bodyPr/>
          <a:lstStyle/>
          <a:p>
            <a:r>
              <a:rPr lang="en-US" sz="3200" dirty="0"/>
              <a:t>BBR, nesting issue and resolution</a:t>
            </a:r>
          </a:p>
        </p:txBody>
      </p:sp>
      <p:sp>
        <p:nvSpPr>
          <p:cNvPr id="3" name="Footer Placeholder 2">
            <a:extLst>
              <a:ext uri="{FF2B5EF4-FFF2-40B4-BE49-F238E27FC236}">
                <a16:creationId xmlns:a16="http://schemas.microsoft.com/office/drawing/2014/main" id="{B24F1BE9-1AE4-4C49-AA5E-577917B265C0}"/>
              </a:ext>
            </a:extLst>
          </p:cNvPr>
          <p:cNvSpPr>
            <a:spLocks noGrp="1"/>
          </p:cNvSpPr>
          <p:nvPr>
            <p:ph type="ftr" sz="quarter" idx="11"/>
          </p:nvPr>
        </p:nvSpPr>
        <p:spPr/>
        <p:txBody>
          <a:bodyPr/>
          <a:lstStyle/>
          <a:p>
            <a:pPr>
              <a:defRPr/>
            </a:pPr>
            <a:r>
              <a:rPr lang="da-DK"/>
              <a:t>Lin et al., 5 August 2021</a:t>
            </a:r>
            <a:endParaRPr lang="en-US"/>
          </a:p>
        </p:txBody>
      </p:sp>
      <p:sp>
        <p:nvSpPr>
          <p:cNvPr id="4" name="Text Box 17">
            <a:extLst>
              <a:ext uri="{FF2B5EF4-FFF2-40B4-BE49-F238E27FC236}">
                <a16:creationId xmlns:a16="http://schemas.microsoft.com/office/drawing/2014/main" id="{E9A0E8D0-8353-4312-8491-E681E1AE74C7}"/>
              </a:ext>
            </a:extLst>
          </p:cNvPr>
          <p:cNvSpPr txBox="1">
            <a:spLocks noChangeArrowheads="1"/>
          </p:cNvSpPr>
          <p:nvPr/>
        </p:nvSpPr>
        <p:spPr bwMode="auto">
          <a:xfrm>
            <a:off x="439738" y="1587500"/>
            <a:ext cx="34258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r>
              <a:rPr lang="en-US" altLang="en-US" sz="1800">
                <a:solidFill>
                  <a:srgbClr val="FF0066"/>
                </a:solidFill>
                <a:latin typeface="+mn-lt"/>
              </a:rPr>
              <a:t>I Band Sample# 0,         1,      2</a:t>
            </a:r>
            <a:endParaRPr lang="en-US" altLang="en-US" sz="1800" baseline="30000">
              <a:solidFill>
                <a:srgbClr val="FF0066"/>
              </a:solidFill>
              <a:latin typeface="+mn-lt"/>
            </a:endParaRPr>
          </a:p>
        </p:txBody>
      </p:sp>
      <p:sp>
        <p:nvSpPr>
          <p:cNvPr id="5" name="Rectangle 34">
            <a:extLst>
              <a:ext uri="{FF2B5EF4-FFF2-40B4-BE49-F238E27FC236}">
                <a16:creationId xmlns:a16="http://schemas.microsoft.com/office/drawing/2014/main" id="{6E7DD9F0-B11F-404D-9479-BE5A9578C6F9}"/>
              </a:ext>
            </a:extLst>
          </p:cNvPr>
          <p:cNvSpPr>
            <a:spLocks noChangeArrowheads="1"/>
          </p:cNvSpPr>
          <p:nvPr/>
        </p:nvSpPr>
        <p:spPr bwMode="auto">
          <a:xfrm>
            <a:off x="0" y="3091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1800">
              <a:latin typeface="+mn-lt"/>
            </a:endParaRPr>
          </a:p>
        </p:txBody>
      </p:sp>
      <p:sp>
        <p:nvSpPr>
          <p:cNvPr id="6" name="Rectangle 35">
            <a:extLst>
              <a:ext uri="{FF2B5EF4-FFF2-40B4-BE49-F238E27FC236}">
                <a16:creationId xmlns:a16="http://schemas.microsoft.com/office/drawing/2014/main" id="{692AA1D0-95ED-4AB6-87DE-0A789B61FD85}"/>
              </a:ext>
            </a:extLst>
          </p:cNvPr>
          <p:cNvSpPr>
            <a:spLocks noChangeArrowheads="1"/>
          </p:cNvSpPr>
          <p:nvPr/>
        </p:nvSpPr>
        <p:spPr bwMode="auto">
          <a:xfrm>
            <a:off x="0" y="3091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1800">
              <a:latin typeface="+mn-lt"/>
            </a:endParaRPr>
          </a:p>
        </p:txBody>
      </p:sp>
      <p:sp>
        <p:nvSpPr>
          <p:cNvPr id="7" name="Rectangle 36">
            <a:extLst>
              <a:ext uri="{FF2B5EF4-FFF2-40B4-BE49-F238E27FC236}">
                <a16:creationId xmlns:a16="http://schemas.microsoft.com/office/drawing/2014/main" id="{445807DC-68B0-4567-8FD2-F66BF513C922}"/>
              </a:ext>
            </a:extLst>
          </p:cNvPr>
          <p:cNvSpPr>
            <a:spLocks noChangeArrowheads="1"/>
          </p:cNvSpPr>
          <p:nvPr/>
        </p:nvSpPr>
        <p:spPr bwMode="auto">
          <a:xfrm>
            <a:off x="0" y="304589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1800">
              <a:latin typeface="+mn-lt"/>
            </a:endParaRPr>
          </a:p>
        </p:txBody>
      </p:sp>
      <p:sp>
        <p:nvSpPr>
          <p:cNvPr id="8" name="Rectangle 37">
            <a:extLst>
              <a:ext uri="{FF2B5EF4-FFF2-40B4-BE49-F238E27FC236}">
                <a16:creationId xmlns:a16="http://schemas.microsoft.com/office/drawing/2014/main" id="{6E6ADC28-4F8F-40F2-A653-B2986D467B3F}"/>
              </a:ext>
            </a:extLst>
          </p:cNvPr>
          <p:cNvSpPr>
            <a:spLocks noChangeArrowheads="1"/>
          </p:cNvSpPr>
          <p:nvPr/>
        </p:nvSpPr>
        <p:spPr bwMode="auto">
          <a:xfrm>
            <a:off x="0" y="304589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1800">
              <a:latin typeface="+mn-lt"/>
            </a:endParaRPr>
          </a:p>
        </p:txBody>
      </p:sp>
      <p:sp>
        <p:nvSpPr>
          <p:cNvPr id="9" name="Rectangle 38">
            <a:extLst>
              <a:ext uri="{FF2B5EF4-FFF2-40B4-BE49-F238E27FC236}">
                <a16:creationId xmlns:a16="http://schemas.microsoft.com/office/drawing/2014/main" id="{90B70542-9241-4EE5-83DB-6A33AAF5817D}"/>
              </a:ext>
            </a:extLst>
          </p:cNvPr>
          <p:cNvSpPr>
            <a:spLocks noChangeArrowheads="1"/>
          </p:cNvSpPr>
          <p:nvPr/>
        </p:nvSpPr>
        <p:spPr bwMode="auto">
          <a:xfrm>
            <a:off x="0" y="3091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1800">
              <a:latin typeface="+mn-lt"/>
            </a:endParaRPr>
          </a:p>
        </p:txBody>
      </p:sp>
      <p:sp>
        <p:nvSpPr>
          <p:cNvPr id="10" name="Rectangle 39">
            <a:extLst>
              <a:ext uri="{FF2B5EF4-FFF2-40B4-BE49-F238E27FC236}">
                <a16:creationId xmlns:a16="http://schemas.microsoft.com/office/drawing/2014/main" id="{84DCCAFD-BE25-4368-B3F1-7F0019355C45}"/>
              </a:ext>
            </a:extLst>
          </p:cNvPr>
          <p:cNvSpPr>
            <a:spLocks noChangeArrowheads="1"/>
          </p:cNvSpPr>
          <p:nvPr/>
        </p:nvSpPr>
        <p:spPr bwMode="auto">
          <a:xfrm>
            <a:off x="0" y="3091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1800">
              <a:latin typeface="+mn-lt"/>
            </a:endParaRPr>
          </a:p>
        </p:txBody>
      </p:sp>
      <p:sp>
        <p:nvSpPr>
          <p:cNvPr id="11" name="Rectangle 40">
            <a:extLst>
              <a:ext uri="{FF2B5EF4-FFF2-40B4-BE49-F238E27FC236}">
                <a16:creationId xmlns:a16="http://schemas.microsoft.com/office/drawing/2014/main" id="{6F8FAD5D-64EC-43EF-9475-7E7F16A6C757}"/>
              </a:ext>
            </a:extLst>
          </p:cNvPr>
          <p:cNvSpPr>
            <a:spLocks noChangeArrowheads="1"/>
          </p:cNvSpPr>
          <p:nvPr/>
        </p:nvSpPr>
        <p:spPr bwMode="auto">
          <a:xfrm>
            <a:off x="0" y="304589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sz="1800">
              <a:latin typeface="+mn-lt"/>
            </a:endParaRPr>
          </a:p>
        </p:txBody>
      </p:sp>
      <p:sp>
        <p:nvSpPr>
          <p:cNvPr id="12" name="Rectangle 41">
            <a:extLst>
              <a:ext uri="{FF2B5EF4-FFF2-40B4-BE49-F238E27FC236}">
                <a16:creationId xmlns:a16="http://schemas.microsoft.com/office/drawing/2014/main" id="{38665AC5-1F33-44BB-8DDC-8D054117D76C}"/>
              </a:ext>
            </a:extLst>
          </p:cNvPr>
          <p:cNvSpPr>
            <a:spLocks noChangeArrowheads="1"/>
          </p:cNvSpPr>
          <p:nvPr/>
        </p:nvSpPr>
        <p:spPr bwMode="auto">
          <a:xfrm>
            <a:off x="3915720" y="2167216"/>
            <a:ext cx="12490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ltLang="en-US" sz="1800">
                <a:solidFill>
                  <a:srgbClr val="FF0066"/>
                </a:solidFill>
                <a:latin typeface="+mn-lt"/>
              </a:rPr>
              <a:t>Detector 2</a:t>
            </a:r>
          </a:p>
        </p:txBody>
      </p:sp>
      <p:sp>
        <p:nvSpPr>
          <p:cNvPr id="13" name="Text Box 43">
            <a:extLst>
              <a:ext uri="{FF2B5EF4-FFF2-40B4-BE49-F238E27FC236}">
                <a16:creationId xmlns:a16="http://schemas.microsoft.com/office/drawing/2014/main" id="{23D5668C-6B05-4B3E-A8BB-2B5995291B35}"/>
              </a:ext>
            </a:extLst>
          </p:cNvPr>
          <p:cNvSpPr txBox="1">
            <a:spLocks noChangeArrowheads="1"/>
          </p:cNvSpPr>
          <p:nvPr/>
        </p:nvSpPr>
        <p:spPr bwMode="auto">
          <a:xfrm>
            <a:off x="4327525" y="3916363"/>
            <a:ext cx="4338637" cy="2400657"/>
          </a:xfrm>
          <a:prstGeom prst="rect">
            <a:avLst/>
          </a:prstGeom>
          <a:noFill/>
          <a:ln w="952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000" dirty="0">
                <a:solidFill>
                  <a:srgbClr val="0000FF"/>
                </a:solidFill>
                <a:latin typeface="+mn-lt"/>
              </a:rPr>
              <a:t>Sample#0 exists. Proper nesting required a change in electronics. </a:t>
            </a:r>
          </a:p>
          <a:p>
            <a:pPr>
              <a:spcBef>
                <a:spcPct val="50000"/>
              </a:spcBef>
            </a:pPr>
            <a:r>
              <a:rPr lang="en-US" altLang="en-US" sz="2000" dirty="0">
                <a:solidFill>
                  <a:srgbClr val="0000FF"/>
                </a:solidFill>
                <a:latin typeface="+mn-lt"/>
              </a:rPr>
              <a:t>We discovered it in 2007. The issue was resolved in 2008. It was implemented by the vendor in 2009 by dropping 1 less sample in I-bands in the earth view in all VIIRS builds.</a:t>
            </a:r>
          </a:p>
        </p:txBody>
      </p:sp>
      <p:sp>
        <p:nvSpPr>
          <p:cNvPr id="14" name="Rectangle 2">
            <a:extLst>
              <a:ext uri="{FF2B5EF4-FFF2-40B4-BE49-F238E27FC236}">
                <a16:creationId xmlns:a16="http://schemas.microsoft.com/office/drawing/2014/main" id="{A97FCE97-B30A-41FF-AFF5-8D6C2ED7D367}"/>
              </a:ext>
            </a:extLst>
          </p:cNvPr>
          <p:cNvSpPr>
            <a:spLocks noChangeArrowheads="1"/>
          </p:cNvSpPr>
          <p:nvPr/>
        </p:nvSpPr>
        <p:spPr bwMode="auto">
          <a:xfrm>
            <a:off x="5324475" y="1970088"/>
            <a:ext cx="1246188" cy="1392237"/>
          </a:xfrm>
          <a:prstGeom prst="rect">
            <a:avLst/>
          </a:prstGeom>
          <a:solidFill>
            <a:schemeClr val="accent1"/>
          </a:solidFill>
          <a:ln w="190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1800">
              <a:latin typeface="+mn-lt"/>
            </a:endParaRPr>
          </a:p>
        </p:txBody>
      </p:sp>
      <p:sp>
        <p:nvSpPr>
          <p:cNvPr id="15" name="Rectangle 5">
            <a:extLst>
              <a:ext uri="{FF2B5EF4-FFF2-40B4-BE49-F238E27FC236}">
                <a16:creationId xmlns:a16="http://schemas.microsoft.com/office/drawing/2014/main" id="{88DE0689-D1F0-4608-9A1A-83774F6F8F19}"/>
              </a:ext>
            </a:extLst>
          </p:cNvPr>
          <p:cNvSpPr>
            <a:spLocks noChangeArrowheads="1"/>
          </p:cNvSpPr>
          <p:nvPr/>
        </p:nvSpPr>
        <p:spPr bwMode="auto">
          <a:xfrm>
            <a:off x="5345113" y="2090738"/>
            <a:ext cx="577850" cy="569912"/>
          </a:xfrm>
          <a:prstGeom prst="rect">
            <a:avLst/>
          </a:prstGeom>
          <a:solidFill>
            <a:srgbClr val="FFFFFF"/>
          </a:solidFill>
          <a:ln w="2222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latin typeface="+mn-lt"/>
            </a:endParaRPr>
          </a:p>
        </p:txBody>
      </p:sp>
      <p:sp>
        <p:nvSpPr>
          <p:cNvPr id="16" name="Rectangle 48">
            <a:extLst>
              <a:ext uri="{FF2B5EF4-FFF2-40B4-BE49-F238E27FC236}">
                <a16:creationId xmlns:a16="http://schemas.microsoft.com/office/drawing/2014/main" id="{73BFCA52-7F59-415F-B18A-447B0F61EAE4}"/>
              </a:ext>
            </a:extLst>
          </p:cNvPr>
          <p:cNvSpPr>
            <a:spLocks noChangeArrowheads="1"/>
          </p:cNvSpPr>
          <p:nvPr/>
        </p:nvSpPr>
        <p:spPr bwMode="auto">
          <a:xfrm>
            <a:off x="5354638" y="2728913"/>
            <a:ext cx="577850" cy="552450"/>
          </a:xfrm>
          <a:prstGeom prst="rect">
            <a:avLst/>
          </a:prstGeom>
          <a:solidFill>
            <a:srgbClr val="FFFFFF"/>
          </a:solidFill>
          <a:ln w="2222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latin typeface="+mn-lt"/>
            </a:endParaRPr>
          </a:p>
        </p:txBody>
      </p:sp>
      <p:sp>
        <p:nvSpPr>
          <p:cNvPr id="17" name="Rectangle 49">
            <a:extLst>
              <a:ext uri="{FF2B5EF4-FFF2-40B4-BE49-F238E27FC236}">
                <a16:creationId xmlns:a16="http://schemas.microsoft.com/office/drawing/2014/main" id="{5177B419-8FCA-418F-9573-DDDB9F8CEFA1}"/>
              </a:ext>
            </a:extLst>
          </p:cNvPr>
          <p:cNvSpPr>
            <a:spLocks noChangeArrowheads="1"/>
          </p:cNvSpPr>
          <p:nvPr/>
        </p:nvSpPr>
        <p:spPr bwMode="auto">
          <a:xfrm>
            <a:off x="5969000" y="2085975"/>
            <a:ext cx="577850" cy="552450"/>
          </a:xfrm>
          <a:prstGeom prst="rect">
            <a:avLst/>
          </a:prstGeom>
          <a:solidFill>
            <a:srgbClr val="FFFFFF"/>
          </a:solidFill>
          <a:ln w="2222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latin typeface="+mn-lt"/>
            </a:endParaRPr>
          </a:p>
        </p:txBody>
      </p:sp>
      <p:sp>
        <p:nvSpPr>
          <p:cNvPr id="18" name="Rectangle 50">
            <a:extLst>
              <a:ext uri="{FF2B5EF4-FFF2-40B4-BE49-F238E27FC236}">
                <a16:creationId xmlns:a16="http://schemas.microsoft.com/office/drawing/2014/main" id="{E1125345-FAB3-447A-BE06-DE6A2DB37C89}"/>
              </a:ext>
            </a:extLst>
          </p:cNvPr>
          <p:cNvSpPr>
            <a:spLocks noChangeArrowheads="1"/>
          </p:cNvSpPr>
          <p:nvPr/>
        </p:nvSpPr>
        <p:spPr bwMode="auto">
          <a:xfrm>
            <a:off x="5962650" y="2725738"/>
            <a:ext cx="577850" cy="552450"/>
          </a:xfrm>
          <a:prstGeom prst="rect">
            <a:avLst/>
          </a:prstGeom>
          <a:solidFill>
            <a:srgbClr val="FFFFFF"/>
          </a:solidFill>
          <a:ln w="2222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latin typeface="+mn-lt"/>
            </a:endParaRPr>
          </a:p>
        </p:txBody>
      </p:sp>
      <p:sp>
        <p:nvSpPr>
          <p:cNvPr id="19" name="Rectangle 53">
            <a:extLst>
              <a:ext uri="{FF2B5EF4-FFF2-40B4-BE49-F238E27FC236}">
                <a16:creationId xmlns:a16="http://schemas.microsoft.com/office/drawing/2014/main" id="{CA77EBBB-7C31-4A0D-99F9-D77A00060F78}"/>
              </a:ext>
            </a:extLst>
          </p:cNvPr>
          <p:cNvSpPr>
            <a:spLocks noChangeArrowheads="1"/>
          </p:cNvSpPr>
          <p:nvPr/>
        </p:nvSpPr>
        <p:spPr bwMode="auto">
          <a:xfrm>
            <a:off x="6608763" y="1978025"/>
            <a:ext cx="1246187" cy="1392238"/>
          </a:xfrm>
          <a:prstGeom prst="rect">
            <a:avLst/>
          </a:prstGeom>
          <a:solidFill>
            <a:schemeClr val="accent1"/>
          </a:solidFill>
          <a:ln w="190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1800">
              <a:latin typeface="+mn-lt"/>
            </a:endParaRPr>
          </a:p>
        </p:txBody>
      </p:sp>
      <p:sp>
        <p:nvSpPr>
          <p:cNvPr id="20" name="Rectangle 54">
            <a:extLst>
              <a:ext uri="{FF2B5EF4-FFF2-40B4-BE49-F238E27FC236}">
                <a16:creationId xmlns:a16="http://schemas.microsoft.com/office/drawing/2014/main" id="{E190ABAC-44B3-43EC-A4DC-75A91103654F}"/>
              </a:ext>
            </a:extLst>
          </p:cNvPr>
          <p:cNvSpPr>
            <a:spLocks noChangeArrowheads="1"/>
          </p:cNvSpPr>
          <p:nvPr/>
        </p:nvSpPr>
        <p:spPr bwMode="auto">
          <a:xfrm>
            <a:off x="6629400" y="2098675"/>
            <a:ext cx="577850" cy="569913"/>
          </a:xfrm>
          <a:prstGeom prst="rect">
            <a:avLst/>
          </a:prstGeom>
          <a:solidFill>
            <a:srgbClr val="FFFFFF"/>
          </a:solidFill>
          <a:ln w="2222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latin typeface="+mn-lt"/>
            </a:endParaRPr>
          </a:p>
        </p:txBody>
      </p:sp>
      <p:sp>
        <p:nvSpPr>
          <p:cNvPr id="21" name="Rectangle 55">
            <a:extLst>
              <a:ext uri="{FF2B5EF4-FFF2-40B4-BE49-F238E27FC236}">
                <a16:creationId xmlns:a16="http://schemas.microsoft.com/office/drawing/2014/main" id="{D64D1E07-1EB3-4D77-9E04-0CD9354A5C45}"/>
              </a:ext>
            </a:extLst>
          </p:cNvPr>
          <p:cNvSpPr>
            <a:spLocks noChangeArrowheads="1"/>
          </p:cNvSpPr>
          <p:nvPr/>
        </p:nvSpPr>
        <p:spPr bwMode="auto">
          <a:xfrm>
            <a:off x="6638925" y="2736850"/>
            <a:ext cx="577850" cy="552450"/>
          </a:xfrm>
          <a:prstGeom prst="rect">
            <a:avLst/>
          </a:prstGeom>
          <a:solidFill>
            <a:srgbClr val="FFFFFF"/>
          </a:solidFill>
          <a:ln w="2222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latin typeface="+mn-lt"/>
            </a:endParaRPr>
          </a:p>
        </p:txBody>
      </p:sp>
      <p:sp>
        <p:nvSpPr>
          <p:cNvPr id="22" name="Rectangle 56">
            <a:extLst>
              <a:ext uri="{FF2B5EF4-FFF2-40B4-BE49-F238E27FC236}">
                <a16:creationId xmlns:a16="http://schemas.microsoft.com/office/drawing/2014/main" id="{687F4A37-0168-49F1-AFEE-0485810FE048}"/>
              </a:ext>
            </a:extLst>
          </p:cNvPr>
          <p:cNvSpPr>
            <a:spLocks noChangeArrowheads="1"/>
          </p:cNvSpPr>
          <p:nvPr/>
        </p:nvSpPr>
        <p:spPr bwMode="auto">
          <a:xfrm>
            <a:off x="7253288" y="2093913"/>
            <a:ext cx="577850" cy="552450"/>
          </a:xfrm>
          <a:prstGeom prst="rect">
            <a:avLst/>
          </a:prstGeom>
          <a:solidFill>
            <a:srgbClr val="FFFFFF"/>
          </a:solidFill>
          <a:ln w="2222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latin typeface="+mn-lt"/>
            </a:endParaRPr>
          </a:p>
        </p:txBody>
      </p:sp>
      <p:sp>
        <p:nvSpPr>
          <p:cNvPr id="23" name="Rectangle 57">
            <a:extLst>
              <a:ext uri="{FF2B5EF4-FFF2-40B4-BE49-F238E27FC236}">
                <a16:creationId xmlns:a16="http://schemas.microsoft.com/office/drawing/2014/main" id="{43474474-AD83-4B7E-A059-7365E68EC61B}"/>
              </a:ext>
            </a:extLst>
          </p:cNvPr>
          <p:cNvSpPr>
            <a:spLocks noChangeArrowheads="1"/>
          </p:cNvSpPr>
          <p:nvPr/>
        </p:nvSpPr>
        <p:spPr bwMode="auto">
          <a:xfrm>
            <a:off x="7246938" y="2733675"/>
            <a:ext cx="577850" cy="552450"/>
          </a:xfrm>
          <a:prstGeom prst="rect">
            <a:avLst/>
          </a:prstGeom>
          <a:solidFill>
            <a:srgbClr val="FFFFFF"/>
          </a:solidFill>
          <a:ln w="2222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latin typeface="+mn-lt"/>
            </a:endParaRPr>
          </a:p>
        </p:txBody>
      </p:sp>
      <p:sp>
        <p:nvSpPr>
          <p:cNvPr id="24" name="Rectangle 59">
            <a:extLst>
              <a:ext uri="{FF2B5EF4-FFF2-40B4-BE49-F238E27FC236}">
                <a16:creationId xmlns:a16="http://schemas.microsoft.com/office/drawing/2014/main" id="{3FF6BC9F-5816-41AA-856D-BA43E52CD7E9}"/>
              </a:ext>
            </a:extLst>
          </p:cNvPr>
          <p:cNvSpPr>
            <a:spLocks noChangeArrowheads="1"/>
          </p:cNvSpPr>
          <p:nvPr/>
        </p:nvSpPr>
        <p:spPr bwMode="auto">
          <a:xfrm>
            <a:off x="1328738" y="2020888"/>
            <a:ext cx="1246187" cy="1393825"/>
          </a:xfrm>
          <a:prstGeom prst="rect">
            <a:avLst/>
          </a:prstGeom>
          <a:solidFill>
            <a:schemeClr val="accent1"/>
          </a:solidFill>
          <a:ln w="190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1800">
              <a:latin typeface="+mn-lt"/>
            </a:endParaRPr>
          </a:p>
        </p:txBody>
      </p:sp>
      <p:sp>
        <p:nvSpPr>
          <p:cNvPr id="25" name="Rectangle 62">
            <a:extLst>
              <a:ext uri="{FF2B5EF4-FFF2-40B4-BE49-F238E27FC236}">
                <a16:creationId xmlns:a16="http://schemas.microsoft.com/office/drawing/2014/main" id="{212EC24D-D6E6-4F37-91CE-D1DACD608C1C}"/>
              </a:ext>
            </a:extLst>
          </p:cNvPr>
          <p:cNvSpPr>
            <a:spLocks noChangeArrowheads="1"/>
          </p:cNvSpPr>
          <p:nvPr/>
        </p:nvSpPr>
        <p:spPr bwMode="auto">
          <a:xfrm>
            <a:off x="1973263" y="2136775"/>
            <a:ext cx="577850" cy="552450"/>
          </a:xfrm>
          <a:prstGeom prst="rect">
            <a:avLst/>
          </a:prstGeom>
          <a:solidFill>
            <a:srgbClr val="FFFFFF"/>
          </a:solidFill>
          <a:ln w="2222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latin typeface="+mn-lt"/>
            </a:endParaRPr>
          </a:p>
        </p:txBody>
      </p:sp>
      <p:sp>
        <p:nvSpPr>
          <p:cNvPr id="26" name="Rectangle 63">
            <a:extLst>
              <a:ext uri="{FF2B5EF4-FFF2-40B4-BE49-F238E27FC236}">
                <a16:creationId xmlns:a16="http://schemas.microsoft.com/office/drawing/2014/main" id="{65B79CA7-D780-4707-812B-28D758C9E871}"/>
              </a:ext>
            </a:extLst>
          </p:cNvPr>
          <p:cNvSpPr>
            <a:spLocks noChangeArrowheads="1"/>
          </p:cNvSpPr>
          <p:nvPr/>
        </p:nvSpPr>
        <p:spPr bwMode="auto">
          <a:xfrm>
            <a:off x="1966913" y="2776538"/>
            <a:ext cx="577850" cy="554037"/>
          </a:xfrm>
          <a:prstGeom prst="rect">
            <a:avLst/>
          </a:prstGeom>
          <a:solidFill>
            <a:srgbClr val="FFFFFF"/>
          </a:solidFill>
          <a:ln w="2222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latin typeface="+mn-lt"/>
            </a:endParaRPr>
          </a:p>
        </p:txBody>
      </p:sp>
      <p:sp>
        <p:nvSpPr>
          <p:cNvPr id="27" name="Rectangle 65">
            <a:extLst>
              <a:ext uri="{FF2B5EF4-FFF2-40B4-BE49-F238E27FC236}">
                <a16:creationId xmlns:a16="http://schemas.microsoft.com/office/drawing/2014/main" id="{AB1657A3-23D8-4464-9A6B-4370B23FDB39}"/>
              </a:ext>
            </a:extLst>
          </p:cNvPr>
          <p:cNvSpPr>
            <a:spLocks noChangeArrowheads="1"/>
          </p:cNvSpPr>
          <p:nvPr/>
        </p:nvSpPr>
        <p:spPr bwMode="auto">
          <a:xfrm>
            <a:off x="2643188" y="2033588"/>
            <a:ext cx="1246187" cy="1392237"/>
          </a:xfrm>
          <a:prstGeom prst="rect">
            <a:avLst/>
          </a:prstGeom>
          <a:solidFill>
            <a:schemeClr val="accent1"/>
          </a:solidFill>
          <a:ln w="1905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1800">
              <a:latin typeface="+mn-lt"/>
            </a:endParaRPr>
          </a:p>
        </p:txBody>
      </p:sp>
      <p:sp>
        <p:nvSpPr>
          <p:cNvPr id="28" name="Rectangle 66">
            <a:extLst>
              <a:ext uri="{FF2B5EF4-FFF2-40B4-BE49-F238E27FC236}">
                <a16:creationId xmlns:a16="http://schemas.microsoft.com/office/drawing/2014/main" id="{E9B7730F-74FD-4E31-AA4E-9D10D0A3DB98}"/>
              </a:ext>
            </a:extLst>
          </p:cNvPr>
          <p:cNvSpPr>
            <a:spLocks noChangeArrowheads="1"/>
          </p:cNvSpPr>
          <p:nvPr/>
        </p:nvSpPr>
        <p:spPr bwMode="auto">
          <a:xfrm>
            <a:off x="2663825" y="2154238"/>
            <a:ext cx="577850" cy="569912"/>
          </a:xfrm>
          <a:prstGeom prst="rect">
            <a:avLst/>
          </a:prstGeom>
          <a:solidFill>
            <a:srgbClr val="FFFFFF"/>
          </a:solidFill>
          <a:ln w="2222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latin typeface="+mn-lt"/>
            </a:endParaRPr>
          </a:p>
        </p:txBody>
      </p:sp>
      <p:sp>
        <p:nvSpPr>
          <p:cNvPr id="29" name="Rectangle 67">
            <a:extLst>
              <a:ext uri="{FF2B5EF4-FFF2-40B4-BE49-F238E27FC236}">
                <a16:creationId xmlns:a16="http://schemas.microsoft.com/office/drawing/2014/main" id="{6FA846DE-A68F-4ADD-B4DF-95E166E77B9A}"/>
              </a:ext>
            </a:extLst>
          </p:cNvPr>
          <p:cNvSpPr>
            <a:spLocks noChangeArrowheads="1"/>
          </p:cNvSpPr>
          <p:nvPr/>
        </p:nvSpPr>
        <p:spPr bwMode="auto">
          <a:xfrm>
            <a:off x="2673350" y="2792413"/>
            <a:ext cx="577850" cy="552450"/>
          </a:xfrm>
          <a:prstGeom prst="rect">
            <a:avLst/>
          </a:prstGeom>
          <a:solidFill>
            <a:srgbClr val="FFFFFF"/>
          </a:solidFill>
          <a:ln w="2222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latin typeface="+mn-lt"/>
            </a:endParaRPr>
          </a:p>
        </p:txBody>
      </p:sp>
      <p:sp>
        <p:nvSpPr>
          <p:cNvPr id="30" name="Rectangle 68">
            <a:extLst>
              <a:ext uri="{FF2B5EF4-FFF2-40B4-BE49-F238E27FC236}">
                <a16:creationId xmlns:a16="http://schemas.microsoft.com/office/drawing/2014/main" id="{21E54C9B-2484-4E1F-B48C-36569883D7E8}"/>
              </a:ext>
            </a:extLst>
          </p:cNvPr>
          <p:cNvSpPr>
            <a:spLocks noChangeArrowheads="1"/>
          </p:cNvSpPr>
          <p:nvPr/>
        </p:nvSpPr>
        <p:spPr bwMode="auto">
          <a:xfrm>
            <a:off x="3287713" y="2149475"/>
            <a:ext cx="577850" cy="552450"/>
          </a:xfrm>
          <a:prstGeom prst="rect">
            <a:avLst/>
          </a:prstGeom>
          <a:solidFill>
            <a:srgbClr val="FFFFFF"/>
          </a:solidFill>
          <a:ln w="2222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latin typeface="+mn-lt"/>
            </a:endParaRPr>
          </a:p>
        </p:txBody>
      </p:sp>
      <p:sp>
        <p:nvSpPr>
          <p:cNvPr id="31" name="Rectangle 69">
            <a:extLst>
              <a:ext uri="{FF2B5EF4-FFF2-40B4-BE49-F238E27FC236}">
                <a16:creationId xmlns:a16="http://schemas.microsoft.com/office/drawing/2014/main" id="{352123DE-AEFD-4A73-A4E8-3D0B8816A528}"/>
              </a:ext>
            </a:extLst>
          </p:cNvPr>
          <p:cNvSpPr>
            <a:spLocks noChangeArrowheads="1"/>
          </p:cNvSpPr>
          <p:nvPr/>
        </p:nvSpPr>
        <p:spPr bwMode="auto">
          <a:xfrm>
            <a:off x="3281363" y="2789238"/>
            <a:ext cx="577850" cy="552450"/>
          </a:xfrm>
          <a:prstGeom prst="rect">
            <a:avLst/>
          </a:prstGeom>
          <a:solidFill>
            <a:srgbClr val="FFFFFF"/>
          </a:solidFill>
          <a:ln w="22225">
            <a:solidFill>
              <a:srgbClr val="FF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latin typeface="+mn-lt"/>
            </a:endParaRPr>
          </a:p>
        </p:txBody>
      </p:sp>
      <p:sp>
        <p:nvSpPr>
          <p:cNvPr id="32" name="Rectangle 71">
            <a:extLst>
              <a:ext uri="{FF2B5EF4-FFF2-40B4-BE49-F238E27FC236}">
                <a16:creationId xmlns:a16="http://schemas.microsoft.com/office/drawing/2014/main" id="{DAE49F3F-20A5-4A72-AD41-90426D963081}"/>
              </a:ext>
            </a:extLst>
          </p:cNvPr>
          <p:cNvSpPr>
            <a:spLocks noChangeArrowheads="1"/>
          </p:cNvSpPr>
          <p:nvPr/>
        </p:nvSpPr>
        <p:spPr bwMode="auto">
          <a:xfrm>
            <a:off x="3942708" y="2870478"/>
            <a:ext cx="12490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ltLang="en-US" sz="1800">
                <a:solidFill>
                  <a:srgbClr val="FF0066"/>
                </a:solidFill>
                <a:latin typeface="+mn-lt"/>
              </a:rPr>
              <a:t>Detector 1</a:t>
            </a:r>
          </a:p>
        </p:txBody>
      </p:sp>
      <p:sp>
        <p:nvSpPr>
          <p:cNvPr id="33" name="Rectangle 72">
            <a:extLst>
              <a:ext uri="{FF2B5EF4-FFF2-40B4-BE49-F238E27FC236}">
                <a16:creationId xmlns:a16="http://schemas.microsoft.com/office/drawing/2014/main" id="{C641627D-2CF5-479D-907E-B1EDD2364F4C}"/>
              </a:ext>
            </a:extLst>
          </p:cNvPr>
          <p:cNvSpPr>
            <a:spLocks noChangeArrowheads="1"/>
          </p:cNvSpPr>
          <p:nvPr/>
        </p:nvSpPr>
        <p:spPr bwMode="auto">
          <a:xfrm>
            <a:off x="83495" y="2556153"/>
            <a:ext cx="12490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ltLang="en-US" sz="1800">
                <a:solidFill>
                  <a:srgbClr val="0000FF"/>
                </a:solidFill>
                <a:latin typeface="+mn-lt"/>
              </a:rPr>
              <a:t>Detector 1</a:t>
            </a:r>
          </a:p>
        </p:txBody>
      </p:sp>
      <p:sp>
        <p:nvSpPr>
          <p:cNvPr id="34" name="Text Box 73">
            <a:extLst>
              <a:ext uri="{FF2B5EF4-FFF2-40B4-BE49-F238E27FC236}">
                <a16:creationId xmlns:a16="http://schemas.microsoft.com/office/drawing/2014/main" id="{0E2234C5-85B5-4B88-998B-1FFF878D8A7D}"/>
              </a:ext>
            </a:extLst>
          </p:cNvPr>
          <p:cNvSpPr txBox="1">
            <a:spLocks noChangeArrowheads="1"/>
          </p:cNvSpPr>
          <p:nvPr/>
        </p:nvSpPr>
        <p:spPr bwMode="auto">
          <a:xfrm>
            <a:off x="4754563" y="1644650"/>
            <a:ext cx="39116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r>
              <a:rPr lang="en-US" altLang="en-US" sz="1800">
                <a:solidFill>
                  <a:srgbClr val="FF0066"/>
                </a:solidFill>
                <a:latin typeface="+mn-lt"/>
              </a:rPr>
              <a:t>Sample# 0,    1,       2,       3</a:t>
            </a:r>
          </a:p>
        </p:txBody>
      </p:sp>
      <p:sp>
        <p:nvSpPr>
          <p:cNvPr id="35" name="Rectangle 74">
            <a:extLst>
              <a:ext uri="{FF2B5EF4-FFF2-40B4-BE49-F238E27FC236}">
                <a16:creationId xmlns:a16="http://schemas.microsoft.com/office/drawing/2014/main" id="{E420BD6D-0A0E-4802-BBF0-CDDADE924A34}"/>
              </a:ext>
            </a:extLst>
          </p:cNvPr>
          <p:cNvSpPr>
            <a:spLocks noChangeArrowheads="1"/>
          </p:cNvSpPr>
          <p:nvPr/>
        </p:nvSpPr>
        <p:spPr bwMode="auto">
          <a:xfrm>
            <a:off x="169863" y="3457575"/>
            <a:ext cx="33766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dirty="0">
                <a:solidFill>
                  <a:srgbClr val="0000FF"/>
                </a:solidFill>
                <a:latin typeface="+mn-lt"/>
              </a:rPr>
              <a:t>M Band</a:t>
            </a:r>
            <a:r>
              <a:rPr lang="en-US" altLang="en-US" sz="1800" dirty="0">
                <a:latin typeface="+mn-lt"/>
              </a:rPr>
              <a:t> </a:t>
            </a:r>
            <a:r>
              <a:rPr lang="en-US" altLang="en-US" sz="1800" dirty="0">
                <a:solidFill>
                  <a:srgbClr val="0000FF"/>
                </a:solidFill>
                <a:latin typeface="+mn-lt"/>
              </a:rPr>
              <a:t>Sample# 0,              1</a:t>
            </a:r>
          </a:p>
        </p:txBody>
      </p:sp>
      <p:sp>
        <p:nvSpPr>
          <p:cNvPr id="36" name="Rectangle 75">
            <a:extLst>
              <a:ext uri="{FF2B5EF4-FFF2-40B4-BE49-F238E27FC236}">
                <a16:creationId xmlns:a16="http://schemas.microsoft.com/office/drawing/2014/main" id="{6909D71F-EEFF-4478-91A0-761BE5565726}"/>
              </a:ext>
            </a:extLst>
          </p:cNvPr>
          <p:cNvSpPr>
            <a:spLocks noChangeArrowheads="1"/>
          </p:cNvSpPr>
          <p:nvPr/>
        </p:nvSpPr>
        <p:spPr bwMode="auto">
          <a:xfrm>
            <a:off x="4835525" y="3397250"/>
            <a:ext cx="284162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a:solidFill>
                  <a:srgbClr val="0000FF"/>
                </a:solidFill>
                <a:latin typeface="+mn-lt"/>
              </a:rPr>
              <a:t>Sample#  0,                1</a:t>
            </a:r>
          </a:p>
        </p:txBody>
      </p:sp>
      <p:sp>
        <p:nvSpPr>
          <p:cNvPr id="37" name="Text Box 77">
            <a:extLst>
              <a:ext uri="{FF2B5EF4-FFF2-40B4-BE49-F238E27FC236}">
                <a16:creationId xmlns:a16="http://schemas.microsoft.com/office/drawing/2014/main" id="{D00CC60A-A6D9-4FA6-9CD9-AE668C54C42F}"/>
              </a:ext>
            </a:extLst>
          </p:cNvPr>
          <p:cNvSpPr txBox="1">
            <a:spLocks noChangeArrowheads="1"/>
          </p:cNvSpPr>
          <p:nvPr/>
        </p:nvSpPr>
        <p:spPr bwMode="auto">
          <a:xfrm>
            <a:off x="477838" y="3976688"/>
            <a:ext cx="3273425" cy="40011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rgbClr val="FF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000" dirty="0">
                <a:solidFill>
                  <a:srgbClr val="FF0000"/>
                </a:solidFill>
                <a:latin typeface="+mn-lt"/>
              </a:rPr>
              <a:t>Sample#0 was forgotten. </a:t>
            </a:r>
          </a:p>
        </p:txBody>
      </p:sp>
      <p:sp>
        <p:nvSpPr>
          <p:cNvPr id="38" name="Slide Number Placeholder 3">
            <a:extLst>
              <a:ext uri="{FF2B5EF4-FFF2-40B4-BE49-F238E27FC236}">
                <a16:creationId xmlns:a16="http://schemas.microsoft.com/office/drawing/2014/main" id="{A63E6CF0-ED78-4C4D-B7A5-CD258DB313FB}"/>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21</a:t>
            </a:fld>
            <a:endParaRPr lang="en-US" dirty="0"/>
          </a:p>
        </p:txBody>
      </p:sp>
    </p:spTree>
    <p:extLst>
      <p:ext uri="{BB962C8B-B14F-4D97-AF65-F5344CB8AC3E}">
        <p14:creationId xmlns:p14="http://schemas.microsoft.com/office/powerpoint/2010/main" val="2126895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C6C66-537D-41A0-A4B7-FCF8626A8773}"/>
              </a:ext>
            </a:extLst>
          </p:cNvPr>
          <p:cNvSpPr>
            <a:spLocks noGrp="1"/>
          </p:cNvSpPr>
          <p:nvPr>
            <p:ph type="title"/>
          </p:nvPr>
        </p:nvSpPr>
        <p:spPr>
          <a:xfrm>
            <a:off x="838200" y="222882"/>
            <a:ext cx="7391400" cy="715962"/>
          </a:xfrm>
        </p:spPr>
        <p:txBody>
          <a:bodyPr/>
          <a:lstStyle/>
          <a:p>
            <a:r>
              <a:rPr lang="en-US" sz="3200" dirty="0"/>
              <a:t>BBR, FPA clocking issue and resolution</a:t>
            </a:r>
          </a:p>
        </p:txBody>
      </p:sp>
      <p:sp>
        <p:nvSpPr>
          <p:cNvPr id="3" name="Footer Placeholder 2">
            <a:extLst>
              <a:ext uri="{FF2B5EF4-FFF2-40B4-BE49-F238E27FC236}">
                <a16:creationId xmlns:a16="http://schemas.microsoft.com/office/drawing/2014/main" id="{B24F1BE9-1AE4-4C49-AA5E-577917B265C0}"/>
              </a:ext>
            </a:extLst>
          </p:cNvPr>
          <p:cNvSpPr>
            <a:spLocks noGrp="1"/>
          </p:cNvSpPr>
          <p:nvPr>
            <p:ph type="ftr" sz="quarter" idx="11"/>
          </p:nvPr>
        </p:nvSpPr>
        <p:spPr/>
        <p:txBody>
          <a:bodyPr/>
          <a:lstStyle/>
          <a:p>
            <a:pPr>
              <a:defRPr/>
            </a:pPr>
            <a:r>
              <a:rPr lang="da-DK"/>
              <a:t>Lin et al., 5 August 2021</a:t>
            </a:r>
            <a:endParaRPr lang="en-US"/>
          </a:p>
        </p:txBody>
      </p:sp>
      <p:pic>
        <p:nvPicPr>
          <p:cNvPr id="42" name="Picture 41">
            <a:extLst>
              <a:ext uri="{FF2B5EF4-FFF2-40B4-BE49-F238E27FC236}">
                <a16:creationId xmlns:a16="http://schemas.microsoft.com/office/drawing/2014/main" id="{2E1BF95A-84BF-4411-A181-3C8BC699510F}"/>
              </a:ext>
            </a:extLst>
          </p:cNvPr>
          <p:cNvPicPr>
            <a:picLocks noChangeAspect="1"/>
          </p:cNvPicPr>
          <p:nvPr/>
        </p:nvPicPr>
        <p:blipFill>
          <a:blip r:embed="rId3"/>
          <a:stretch>
            <a:fillRect/>
          </a:stretch>
        </p:blipFill>
        <p:spPr>
          <a:xfrm>
            <a:off x="644700" y="962155"/>
            <a:ext cx="8279843" cy="3701576"/>
          </a:xfrm>
          <a:prstGeom prst="rect">
            <a:avLst/>
          </a:prstGeom>
        </p:spPr>
      </p:pic>
      <p:sp>
        <p:nvSpPr>
          <p:cNvPr id="43" name="Content Placeholder 2">
            <a:extLst>
              <a:ext uri="{FF2B5EF4-FFF2-40B4-BE49-F238E27FC236}">
                <a16:creationId xmlns:a16="http://schemas.microsoft.com/office/drawing/2014/main" id="{433A0B23-1065-4993-A45C-39253E323621}"/>
              </a:ext>
            </a:extLst>
          </p:cNvPr>
          <p:cNvSpPr txBox="1">
            <a:spLocks/>
          </p:cNvSpPr>
          <p:nvPr/>
        </p:nvSpPr>
        <p:spPr>
          <a:xfrm>
            <a:off x="387626" y="4780018"/>
            <a:ext cx="8461621" cy="1728254"/>
          </a:xfrm>
          <a:prstGeom prst="rect">
            <a:avLst/>
          </a:prstGeom>
          <a:ln w="12700" cmpd="thickThi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spcBef>
                <a:spcPts val="600"/>
              </a:spcBef>
            </a:pPr>
            <a:r>
              <a:rPr lang="en-US" sz="2000" kern="0" dirty="0">
                <a:latin typeface="Times New Roman" pitchFamily="18" charset="0"/>
                <a:cs typeface="Times New Roman" pitchFamily="18" charset="0"/>
              </a:rPr>
              <a:t>Focal Plane Assembly (FPA) clocking is used to compensate spacecraft motion while a trailing band co-registers (by time delay) with a leading band </a:t>
            </a:r>
          </a:p>
          <a:p>
            <a:pPr>
              <a:spcBef>
                <a:spcPts val="600"/>
              </a:spcBef>
            </a:pPr>
            <a:r>
              <a:rPr lang="en-US" sz="2000" kern="0" dirty="0">
                <a:latin typeface="Times New Roman" pitchFamily="18" charset="0"/>
                <a:cs typeface="Times New Roman" pitchFamily="18" charset="0"/>
              </a:rPr>
              <a:t>A 0.05</a:t>
            </a:r>
            <a:r>
              <a:rPr lang="en-US" sz="2000" kern="0" baseline="40000" dirty="0">
                <a:latin typeface="Times New Roman" pitchFamily="18" charset="0"/>
                <a:cs typeface="Times New Roman" pitchFamily="18" charset="0"/>
              </a:rPr>
              <a:t>o</a:t>
            </a:r>
            <a:r>
              <a:rPr lang="en-US" sz="2000" kern="0" dirty="0">
                <a:latin typeface="Times New Roman" pitchFamily="18" charset="0"/>
                <a:cs typeface="Times New Roman" pitchFamily="18" charset="0"/>
              </a:rPr>
              <a:t> clocking is the right amount, with tolerance of +/- 0.05</a:t>
            </a:r>
            <a:r>
              <a:rPr lang="en-US" sz="2000" kern="0" baseline="40000" dirty="0">
                <a:latin typeface="Times New Roman" pitchFamily="18" charset="0"/>
                <a:cs typeface="Times New Roman" pitchFamily="18" charset="0"/>
              </a:rPr>
              <a:t>o</a:t>
            </a:r>
            <a:r>
              <a:rPr lang="en-US" sz="2000" kern="0" dirty="0">
                <a:latin typeface="Times New Roman" pitchFamily="18" charset="0"/>
                <a:cs typeface="Times New Roman" pitchFamily="18" charset="0"/>
              </a:rPr>
              <a:t> (new spec).</a:t>
            </a:r>
          </a:p>
          <a:p>
            <a:pPr>
              <a:spcBef>
                <a:spcPts val="600"/>
              </a:spcBef>
            </a:pPr>
            <a:r>
              <a:rPr lang="en-US" sz="2000" kern="0" dirty="0">
                <a:latin typeface="Times New Roman" pitchFamily="18" charset="0"/>
                <a:cs typeface="Times New Roman" pitchFamily="18" charset="0"/>
              </a:rPr>
              <a:t>JPSS-1 (now NOAA-20) VIIRS had a 0.3</a:t>
            </a:r>
            <a:r>
              <a:rPr lang="en-US" sz="2000" kern="0" baseline="40000" dirty="0">
                <a:latin typeface="Times New Roman" pitchFamily="18" charset="0"/>
                <a:cs typeface="Times New Roman" pitchFamily="18" charset="0"/>
              </a:rPr>
              <a:t>o</a:t>
            </a:r>
            <a:r>
              <a:rPr lang="en-US" sz="2000" kern="0" dirty="0">
                <a:latin typeface="Times New Roman" pitchFamily="18" charset="0"/>
                <a:cs typeface="Times New Roman" pitchFamily="18" charset="0"/>
              </a:rPr>
              <a:t> clocking during sensor ambient testing. The aft optics assembly was re-aligned to within new spec.</a:t>
            </a:r>
          </a:p>
          <a:p>
            <a:pPr lvl="1">
              <a:spcBef>
                <a:spcPts val="2400"/>
              </a:spcBef>
            </a:pPr>
            <a:endParaRPr lang="en-US" sz="1200" kern="0" dirty="0">
              <a:latin typeface="Times New Roman" pitchFamily="18" charset="0"/>
              <a:cs typeface="Times New Roman" pitchFamily="18" charset="0"/>
            </a:endParaRPr>
          </a:p>
        </p:txBody>
      </p:sp>
      <p:sp>
        <p:nvSpPr>
          <p:cNvPr id="44" name="TextBox 43">
            <a:extLst>
              <a:ext uri="{FF2B5EF4-FFF2-40B4-BE49-F238E27FC236}">
                <a16:creationId xmlns:a16="http://schemas.microsoft.com/office/drawing/2014/main" id="{2D54212B-5E69-4596-879B-C9FA02E988F2}"/>
              </a:ext>
            </a:extLst>
          </p:cNvPr>
          <p:cNvSpPr txBox="1"/>
          <p:nvPr/>
        </p:nvSpPr>
        <p:spPr>
          <a:xfrm rot="21446097">
            <a:off x="4828825" y="3669955"/>
            <a:ext cx="1778051" cy="338554"/>
          </a:xfrm>
          <a:prstGeom prst="rect">
            <a:avLst/>
          </a:prstGeom>
          <a:noFill/>
        </p:spPr>
        <p:txBody>
          <a:bodyPr wrap="none" rtlCol="0">
            <a:spAutoFit/>
          </a:bodyPr>
          <a:lstStyle/>
          <a:p>
            <a:r>
              <a:rPr lang="en-US" sz="1600" dirty="0">
                <a:solidFill>
                  <a:srgbClr val="FF0000"/>
                </a:solidFill>
                <a:latin typeface="+mn-lt"/>
              </a:rPr>
              <a:t>New specification</a:t>
            </a:r>
          </a:p>
        </p:txBody>
      </p:sp>
      <p:sp>
        <p:nvSpPr>
          <p:cNvPr id="45" name="TextBox 44">
            <a:extLst>
              <a:ext uri="{FF2B5EF4-FFF2-40B4-BE49-F238E27FC236}">
                <a16:creationId xmlns:a16="http://schemas.microsoft.com/office/drawing/2014/main" id="{13FEBE2C-933C-433D-8626-BEDE8A031FD6}"/>
              </a:ext>
            </a:extLst>
          </p:cNvPr>
          <p:cNvSpPr txBox="1"/>
          <p:nvPr/>
        </p:nvSpPr>
        <p:spPr>
          <a:xfrm rot="21185510">
            <a:off x="2285123" y="3016730"/>
            <a:ext cx="5477140" cy="338554"/>
          </a:xfrm>
          <a:prstGeom prst="rect">
            <a:avLst/>
          </a:prstGeom>
          <a:noFill/>
        </p:spPr>
        <p:txBody>
          <a:bodyPr wrap="none" rtlCol="0">
            <a:spAutoFit/>
          </a:bodyPr>
          <a:lstStyle/>
          <a:p>
            <a:r>
              <a:rPr lang="en-US" sz="1600" dirty="0">
                <a:latin typeface="+mn-lt"/>
              </a:rPr>
              <a:t>Old specification, exact @nadir, but over-clocking off-nadir</a:t>
            </a:r>
          </a:p>
        </p:txBody>
      </p:sp>
      <p:sp>
        <p:nvSpPr>
          <p:cNvPr id="8" name="Slide Number Placeholder 3">
            <a:extLst>
              <a:ext uri="{FF2B5EF4-FFF2-40B4-BE49-F238E27FC236}">
                <a16:creationId xmlns:a16="http://schemas.microsoft.com/office/drawing/2014/main" id="{F0C57A8B-B2EB-420F-A92C-5CCDACFA1A5B}"/>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22</a:t>
            </a:fld>
            <a:endParaRPr lang="en-US" dirty="0"/>
          </a:p>
        </p:txBody>
      </p:sp>
    </p:spTree>
    <p:extLst>
      <p:ext uri="{BB962C8B-B14F-4D97-AF65-F5344CB8AC3E}">
        <p14:creationId xmlns:p14="http://schemas.microsoft.com/office/powerpoint/2010/main" val="15489097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9B209-F8EF-4595-8893-F38AAF4F44B8}"/>
              </a:ext>
            </a:extLst>
          </p:cNvPr>
          <p:cNvSpPr>
            <a:spLocks noGrp="1"/>
          </p:cNvSpPr>
          <p:nvPr>
            <p:ph type="title"/>
          </p:nvPr>
        </p:nvSpPr>
        <p:spPr>
          <a:xfrm>
            <a:off x="884382" y="3027680"/>
            <a:ext cx="7391400" cy="731520"/>
          </a:xfrm>
        </p:spPr>
        <p:txBody>
          <a:bodyPr/>
          <a:lstStyle/>
          <a:p>
            <a:r>
              <a:rPr lang="en-US" dirty="0"/>
              <a:t>Questions for BBR?</a:t>
            </a:r>
          </a:p>
        </p:txBody>
      </p:sp>
      <p:sp>
        <p:nvSpPr>
          <p:cNvPr id="3" name="Footer Placeholder 2">
            <a:extLst>
              <a:ext uri="{FF2B5EF4-FFF2-40B4-BE49-F238E27FC236}">
                <a16:creationId xmlns:a16="http://schemas.microsoft.com/office/drawing/2014/main" id="{DF981AD4-9461-450F-923D-BB0D6C645247}"/>
              </a:ext>
            </a:extLst>
          </p:cNvPr>
          <p:cNvSpPr>
            <a:spLocks noGrp="1"/>
          </p:cNvSpPr>
          <p:nvPr>
            <p:ph type="ftr" sz="quarter" idx="11"/>
          </p:nvPr>
        </p:nvSpPr>
        <p:spPr/>
        <p:txBody>
          <a:bodyPr/>
          <a:lstStyle/>
          <a:p>
            <a:pPr>
              <a:defRPr/>
            </a:pPr>
            <a:r>
              <a:rPr lang="da-DK"/>
              <a:t>Lin et al., 5 August 2021</a:t>
            </a:r>
            <a:endParaRPr lang="en-US"/>
          </a:p>
        </p:txBody>
      </p:sp>
      <p:sp>
        <p:nvSpPr>
          <p:cNvPr id="4" name="Slide Number Placeholder 3">
            <a:extLst>
              <a:ext uri="{FF2B5EF4-FFF2-40B4-BE49-F238E27FC236}">
                <a16:creationId xmlns:a16="http://schemas.microsoft.com/office/drawing/2014/main" id="{5A6AA0D5-8701-4D5A-9F7D-F6FAED532239}"/>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23</a:t>
            </a:fld>
            <a:endParaRPr lang="en-US" dirty="0"/>
          </a:p>
        </p:txBody>
      </p:sp>
    </p:spTree>
    <p:extLst>
      <p:ext uri="{BB962C8B-B14F-4D97-AF65-F5344CB8AC3E}">
        <p14:creationId xmlns:p14="http://schemas.microsoft.com/office/powerpoint/2010/main" val="9433110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C58A5-1DAF-4163-8788-F915740DCAC9}"/>
              </a:ext>
            </a:extLst>
          </p:cNvPr>
          <p:cNvSpPr>
            <a:spLocks noGrp="1"/>
          </p:cNvSpPr>
          <p:nvPr>
            <p:ph type="title"/>
          </p:nvPr>
        </p:nvSpPr>
        <p:spPr/>
        <p:txBody>
          <a:bodyPr/>
          <a:lstStyle/>
          <a:p>
            <a:r>
              <a:rPr lang="en-US" dirty="0"/>
              <a:t>Outline</a:t>
            </a:r>
          </a:p>
        </p:txBody>
      </p:sp>
      <p:sp>
        <p:nvSpPr>
          <p:cNvPr id="3" name="Footer Placeholder 2">
            <a:extLst>
              <a:ext uri="{FF2B5EF4-FFF2-40B4-BE49-F238E27FC236}">
                <a16:creationId xmlns:a16="http://schemas.microsoft.com/office/drawing/2014/main" id="{78A42100-2452-427A-A228-43610F9BEF04}"/>
              </a:ext>
            </a:extLst>
          </p:cNvPr>
          <p:cNvSpPr>
            <a:spLocks noGrp="1"/>
          </p:cNvSpPr>
          <p:nvPr>
            <p:ph type="ftr" sz="quarter" idx="11"/>
          </p:nvPr>
        </p:nvSpPr>
        <p:spPr/>
        <p:txBody>
          <a:bodyPr/>
          <a:lstStyle/>
          <a:p>
            <a:pPr>
              <a:defRPr/>
            </a:pPr>
            <a:r>
              <a:rPr lang="da-DK"/>
              <a:t>Lin et al., 5 August 2021</a:t>
            </a:r>
            <a:endParaRPr lang="en-US"/>
          </a:p>
        </p:txBody>
      </p:sp>
      <p:sp>
        <p:nvSpPr>
          <p:cNvPr id="4" name="Content Placeholder 2">
            <a:extLst>
              <a:ext uri="{FF2B5EF4-FFF2-40B4-BE49-F238E27FC236}">
                <a16:creationId xmlns:a16="http://schemas.microsoft.com/office/drawing/2014/main" id="{7D8F9B96-3010-41E4-9E7F-D8440B6DFB79}"/>
              </a:ext>
            </a:extLst>
          </p:cNvPr>
          <p:cNvSpPr txBox="1">
            <a:spLocks/>
          </p:cNvSpPr>
          <p:nvPr/>
        </p:nvSpPr>
        <p:spPr>
          <a:xfrm>
            <a:off x="383059" y="1320800"/>
            <a:ext cx="8240987" cy="5292272"/>
          </a:xfrm>
          <a:prstGeom prst="rect">
            <a:avLst/>
          </a:prstGeom>
          <a:ln w="12700" cmpd="thickThi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spcBef>
                <a:spcPts val="2400"/>
              </a:spcBef>
            </a:pPr>
            <a:r>
              <a:rPr lang="en-US" kern="0" dirty="0">
                <a:solidFill>
                  <a:schemeClr val="bg2">
                    <a:lumMod val="60000"/>
                    <a:lumOff val="40000"/>
                  </a:schemeClr>
                </a:solidFill>
                <a:latin typeface="Times New Roman" pitchFamily="18" charset="0"/>
                <a:cs typeface="Times New Roman" pitchFamily="18" charset="0"/>
              </a:rPr>
              <a:t>Introduction</a:t>
            </a:r>
          </a:p>
          <a:p>
            <a:pPr>
              <a:spcBef>
                <a:spcPts val="1200"/>
              </a:spcBef>
            </a:pPr>
            <a:r>
              <a:rPr lang="en-US" kern="0" dirty="0">
                <a:solidFill>
                  <a:schemeClr val="bg2">
                    <a:lumMod val="60000"/>
                    <a:lumOff val="40000"/>
                  </a:schemeClr>
                </a:solidFill>
                <a:latin typeface="Times New Roman" pitchFamily="18" charset="0"/>
                <a:cs typeface="Times New Roman" pitchFamily="18" charset="0"/>
              </a:rPr>
              <a:t>Sensor spatial response</a:t>
            </a:r>
          </a:p>
          <a:p>
            <a:pPr>
              <a:spcBef>
                <a:spcPts val="1200"/>
              </a:spcBef>
            </a:pPr>
            <a:r>
              <a:rPr lang="en-US" kern="0" dirty="0">
                <a:solidFill>
                  <a:schemeClr val="bg2">
                    <a:lumMod val="60000"/>
                    <a:lumOff val="40000"/>
                  </a:schemeClr>
                </a:solidFill>
                <a:latin typeface="Times New Roman" pitchFamily="18" charset="0"/>
                <a:cs typeface="Times New Roman" pitchFamily="18" charset="0"/>
              </a:rPr>
              <a:t>Band-to-band registration (BBR)</a:t>
            </a:r>
          </a:p>
          <a:p>
            <a:pPr>
              <a:spcBef>
                <a:spcPts val="1200"/>
              </a:spcBef>
            </a:pPr>
            <a:r>
              <a:rPr lang="en-US" kern="0" dirty="0">
                <a:latin typeface="Times New Roman" pitchFamily="18" charset="0"/>
                <a:cs typeface="Times New Roman" pitchFamily="18" charset="0"/>
              </a:rPr>
              <a:t>Pointing &amp; Geolocation</a:t>
            </a:r>
          </a:p>
          <a:p>
            <a:pPr>
              <a:spcBef>
                <a:spcPts val="1200"/>
              </a:spcBef>
            </a:pPr>
            <a:r>
              <a:rPr lang="en-US" kern="0" dirty="0">
                <a:solidFill>
                  <a:schemeClr val="bg2">
                    <a:lumMod val="60000"/>
                    <a:lumOff val="40000"/>
                  </a:schemeClr>
                </a:solidFill>
                <a:latin typeface="Times New Roman" pitchFamily="18" charset="0"/>
                <a:cs typeface="Times New Roman" pitchFamily="18" charset="0"/>
              </a:rPr>
              <a:t>Concluding remarks</a:t>
            </a:r>
          </a:p>
          <a:p>
            <a:pPr>
              <a:spcBef>
                <a:spcPts val="1200"/>
              </a:spcBef>
            </a:pPr>
            <a:endParaRPr lang="en-US" kern="0" dirty="0">
              <a:latin typeface="Times New Roman" pitchFamily="18" charset="0"/>
              <a:cs typeface="Times New Roman" pitchFamily="18" charset="0"/>
            </a:endParaRPr>
          </a:p>
        </p:txBody>
      </p:sp>
      <p:sp>
        <p:nvSpPr>
          <p:cNvPr id="5" name="Slide Number Placeholder 3">
            <a:extLst>
              <a:ext uri="{FF2B5EF4-FFF2-40B4-BE49-F238E27FC236}">
                <a16:creationId xmlns:a16="http://schemas.microsoft.com/office/drawing/2014/main" id="{E668AFB8-D7C1-412C-B80A-F6C43638C07E}"/>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24</a:t>
            </a:fld>
            <a:endParaRPr lang="en-US" dirty="0"/>
          </a:p>
        </p:txBody>
      </p:sp>
    </p:spTree>
    <p:extLst>
      <p:ext uri="{BB962C8B-B14F-4D97-AF65-F5344CB8AC3E}">
        <p14:creationId xmlns:p14="http://schemas.microsoft.com/office/powerpoint/2010/main" val="10074340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5582" y="140631"/>
            <a:ext cx="7391400" cy="715962"/>
          </a:xfrm>
        </p:spPr>
        <p:txBody>
          <a:bodyPr/>
          <a:lstStyle/>
          <a:p>
            <a:r>
              <a:rPr lang="en-US" sz="3200" dirty="0"/>
              <a:t>Alignment, pointing &amp; Geolocation</a:t>
            </a:r>
          </a:p>
        </p:txBody>
      </p:sp>
      <p:sp>
        <p:nvSpPr>
          <p:cNvPr id="4" name="Slide Number Placeholder 3">
            <a:extLst>
              <a:ext uri="{FF2B5EF4-FFF2-40B4-BE49-F238E27FC236}">
                <a16:creationId xmlns:a16="http://schemas.microsoft.com/office/drawing/2014/main" id="{B71C5CEA-CBF9-4EF4-9C7D-140ED7F4F0C1}"/>
              </a:ext>
            </a:extLst>
          </p:cNvPr>
          <p:cNvSpPr>
            <a:spLocks noGrp="1"/>
          </p:cNvSpPr>
          <p:nvPr>
            <p:ph type="sldNum" sz="quarter" idx="4294967295"/>
          </p:nvPr>
        </p:nvSpPr>
        <p:spPr>
          <a:xfrm>
            <a:off x="6635750" y="6613072"/>
            <a:ext cx="2508250" cy="228600"/>
          </a:xfrm>
          <a:prstGeom prst="rect">
            <a:avLst/>
          </a:prstGeom>
        </p:spPr>
        <p:txBody>
          <a:bodyPr/>
          <a:lstStyle/>
          <a:p>
            <a:pPr algn="r">
              <a:defRPr/>
            </a:pPr>
            <a:fld id="{D603C2C5-04F0-4E7C-AC2C-D2AB624B180A}" type="slidenum">
              <a:rPr lang="en-US" smtClean="0"/>
              <a:pPr algn="r">
                <a:defRPr/>
              </a:pPr>
              <a:t>25</a:t>
            </a:fld>
            <a:endParaRPr lang="en-US" dirty="0"/>
          </a:p>
        </p:txBody>
      </p:sp>
      <p:sp>
        <p:nvSpPr>
          <p:cNvPr id="6" name="Footer Placeholder 5">
            <a:extLst>
              <a:ext uri="{FF2B5EF4-FFF2-40B4-BE49-F238E27FC236}">
                <a16:creationId xmlns:a16="http://schemas.microsoft.com/office/drawing/2014/main" id="{301D8DC9-4EA1-4077-87C4-371DD83BBD5D}"/>
              </a:ext>
            </a:extLst>
          </p:cNvPr>
          <p:cNvSpPr>
            <a:spLocks noGrp="1"/>
          </p:cNvSpPr>
          <p:nvPr>
            <p:ph type="ftr" sz="quarter" idx="11"/>
          </p:nvPr>
        </p:nvSpPr>
        <p:spPr/>
        <p:txBody>
          <a:bodyPr/>
          <a:lstStyle/>
          <a:p>
            <a:pPr>
              <a:defRPr/>
            </a:pPr>
            <a:r>
              <a:rPr lang="da-DK"/>
              <a:t>Lin et al., 5 August 2021</a:t>
            </a:r>
            <a:endParaRPr lang="en-US"/>
          </a:p>
        </p:txBody>
      </p:sp>
      <p:sp>
        <p:nvSpPr>
          <p:cNvPr id="7" name="Content Placeholder 2">
            <a:extLst>
              <a:ext uri="{FF2B5EF4-FFF2-40B4-BE49-F238E27FC236}">
                <a16:creationId xmlns:a16="http://schemas.microsoft.com/office/drawing/2014/main" id="{A4864F54-CA8E-4DAF-BD49-2E011786F262}"/>
              </a:ext>
            </a:extLst>
          </p:cNvPr>
          <p:cNvSpPr txBox="1">
            <a:spLocks/>
          </p:cNvSpPr>
          <p:nvPr/>
        </p:nvSpPr>
        <p:spPr>
          <a:xfrm>
            <a:off x="383059" y="992038"/>
            <a:ext cx="8240987" cy="5621034"/>
          </a:xfrm>
          <a:prstGeom prst="rect">
            <a:avLst/>
          </a:prstGeom>
          <a:ln w="12700" cmpd="thickThi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457200" indent="-457200">
              <a:spcBef>
                <a:spcPts val="600"/>
              </a:spcBef>
              <a:buFont typeface="+mj-lt"/>
              <a:buAutoNum type="arabicParenR"/>
            </a:pPr>
            <a:r>
              <a:rPr lang="en-US" sz="2000" kern="0" dirty="0">
                <a:latin typeface="Times New Roman" pitchFamily="18" charset="0"/>
                <a:cs typeface="Times New Roman" pitchFamily="18" charset="0"/>
              </a:rPr>
              <a:t>Alignment of various parts of the instrument, and various pointing sensors, such as star trackers, gyros, magnetometers and sun sensors on the spacecraft, need to be carefully designed, installed and tested (characterized and calibrated) at various stages of satellite build before launch.</a:t>
            </a:r>
          </a:p>
          <a:p>
            <a:pPr marL="457200" indent="-457200">
              <a:spcBef>
                <a:spcPts val="600"/>
              </a:spcBef>
              <a:buFont typeface="+mj-lt"/>
              <a:buAutoNum type="arabicParenR"/>
            </a:pPr>
            <a:r>
              <a:rPr lang="en-US" sz="2000" kern="0" dirty="0">
                <a:latin typeface="Times New Roman" pitchFamily="18" charset="0"/>
                <a:cs typeface="Times New Roman" pitchFamily="18" charset="0"/>
              </a:rPr>
              <a:t>After launch, an intensive calibration and validation (</a:t>
            </a:r>
            <a:r>
              <a:rPr lang="en-US" sz="2000" kern="0" dirty="0" err="1">
                <a:latin typeface="Times New Roman" pitchFamily="18" charset="0"/>
                <a:cs typeface="Times New Roman" pitchFamily="18" charset="0"/>
              </a:rPr>
              <a:t>CalVal</a:t>
            </a:r>
            <a:r>
              <a:rPr lang="en-US" sz="2000" kern="0" dirty="0">
                <a:latin typeface="Times New Roman" pitchFamily="18" charset="0"/>
                <a:cs typeface="Times New Roman" pitchFamily="18" charset="0"/>
              </a:rPr>
              <a:t>) campaign must be carried out that includes the pointing sensors on the spacecraft as well as the instrument. Earth-pointing instruments should perform pointing </a:t>
            </a:r>
            <a:r>
              <a:rPr lang="en-US" sz="2000" kern="0" dirty="0" err="1">
                <a:latin typeface="Times New Roman" pitchFamily="18" charset="0"/>
                <a:cs typeface="Times New Roman" pitchFamily="18" charset="0"/>
              </a:rPr>
              <a:t>CalVal</a:t>
            </a:r>
            <a:r>
              <a:rPr lang="en-US" sz="2000" kern="0" dirty="0">
                <a:latin typeface="Times New Roman" pitchFamily="18" charset="0"/>
                <a:cs typeface="Times New Roman" pitchFamily="18" charset="0"/>
              </a:rPr>
              <a:t> with ground truth (coastlines or ground control points).</a:t>
            </a:r>
          </a:p>
          <a:p>
            <a:pPr marL="457200" indent="-457200">
              <a:spcBef>
                <a:spcPts val="600"/>
              </a:spcBef>
              <a:buFont typeface="+mj-lt"/>
              <a:buAutoNum type="arabicParenR"/>
            </a:pPr>
            <a:r>
              <a:rPr lang="en-US" sz="2000" kern="0" dirty="0">
                <a:latin typeface="Times New Roman" pitchFamily="18" charset="0"/>
                <a:cs typeface="Times New Roman" pitchFamily="18" charset="0"/>
              </a:rPr>
              <a:t>Long-term monitoring and continuous </a:t>
            </a:r>
            <a:r>
              <a:rPr lang="en-US" sz="2000" kern="0" dirty="0" err="1">
                <a:latin typeface="Times New Roman" pitchFamily="18" charset="0"/>
                <a:cs typeface="Times New Roman" pitchFamily="18" charset="0"/>
              </a:rPr>
              <a:t>CalVal</a:t>
            </a:r>
            <a:r>
              <a:rPr lang="en-US" sz="2000" kern="0" dirty="0">
                <a:latin typeface="Times New Roman" pitchFamily="18" charset="0"/>
                <a:cs typeface="Times New Roman" pitchFamily="18" charset="0"/>
              </a:rPr>
              <a:t> must be performed to ensure temporal stability.</a:t>
            </a:r>
          </a:p>
          <a:p>
            <a:pPr marL="457200" indent="-457200">
              <a:spcBef>
                <a:spcPts val="600"/>
              </a:spcBef>
              <a:buFont typeface="+mj-lt"/>
              <a:buAutoNum type="arabicParenR"/>
            </a:pPr>
            <a:r>
              <a:rPr lang="en-US" sz="2000" kern="0" dirty="0">
                <a:latin typeface="Times New Roman" pitchFamily="18" charset="0"/>
                <a:cs typeface="Times New Roman" pitchFamily="18" charset="0"/>
              </a:rPr>
              <a:t>Geolocation accuracy is important for time series analysis of satellite data.</a:t>
            </a:r>
          </a:p>
          <a:p>
            <a:pPr marL="457200" indent="-457200">
              <a:spcBef>
                <a:spcPts val="600"/>
              </a:spcBef>
              <a:buFont typeface="+mj-lt"/>
              <a:buAutoNum type="arabicParenR"/>
            </a:pPr>
            <a:r>
              <a:rPr lang="en-US" sz="2000" kern="0" dirty="0">
                <a:latin typeface="Times New Roman" pitchFamily="18" charset="0"/>
                <a:cs typeface="Times New Roman" pitchFamily="18" charset="0"/>
              </a:rPr>
              <a:t>Geolocation accuracy is critical in synergizing different data sources for interoperability.</a:t>
            </a:r>
          </a:p>
        </p:txBody>
      </p:sp>
    </p:spTree>
    <p:extLst>
      <p:ext uri="{BB962C8B-B14F-4D97-AF65-F5344CB8AC3E}">
        <p14:creationId xmlns:p14="http://schemas.microsoft.com/office/powerpoint/2010/main" val="36231345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B70F4E9-6FB8-4580-A449-3E5F236B17DB}"/>
              </a:ext>
            </a:extLst>
          </p:cNvPr>
          <p:cNvSpPr>
            <a:spLocks noGrp="1"/>
          </p:cNvSpPr>
          <p:nvPr>
            <p:ph type="ftr" sz="quarter" idx="11"/>
          </p:nvPr>
        </p:nvSpPr>
        <p:spPr/>
        <p:txBody>
          <a:bodyPr/>
          <a:lstStyle/>
          <a:p>
            <a:pPr>
              <a:defRPr/>
            </a:pPr>
            <a:r>
              <a:rPr lang="da-DK"/>
              <a:t>Lin et al., 5 August 2021</a:t>
            </a:r>
            <a:endParaRPr lang="en-US"/>
          </a:p>
        </p:txBody>
      </p:sp>
      <p:sp>
        <p:nvSpPr>
          <p:cNvPr id="4" name="Title 1">
            <a:extLst>
              <a:ext uri="{FF2B5EF4-FFF2-40B4-BE49-F238E27FC236}">
                <a16:creationId xmlns:a16="http://schemas.microsoft.com/office/drawing/2014/main" id="{8B2EEB62-6E0D-4806-BBCF-1541370DB204}"/>
              </a:ext>
            </a:extLst>
          </p:cNvPr>
          <p:cNvSpPr>
            <a:spLocks noGrp="1"/>
          </p:cNvSpPr>
          <p:nvPr>
            <p:ph type="title"/>
          </p:nvPr>
        </p:nvSpPr>
        <p:spPr>
          <a:xfrm>
            <a:off x="838199" y="274638"/>
            <a:ext cx="7651595" cy="715962"/>
          </a:xfrm>
        </p:spPr>
        <p:txBody>
          <a:bodyPr/>
          <a:lstStyle/>
          <a:p>
            <a:r>
              <a:rPr lang="en-US" sz="2800" dirty="0"/>
              <a:t>Geolocation requirements, examples for VIIRS</a:t>
            </a:r>
          </a:p>
        </p:txBody>
      </p:sp>
      <p:sp>
        <p:nvSpPr>
          <p:cNvPr id="5" name="Content Placeholder 2">
            <a:extLst>
              <a:ext uri="{FF2B5EF4-FFF2-40B4-BE49-F238E27FC236}">
                <a16:creationId xmlns:a16="http://schemas.microsoft.com/office/drawing/2014/main" id="{96E4FB6A-3B74-4049-B01F-1CB53CF7223D}"/>
              </a:ext>
            </a:extLst>
          </p:cNvPr>
          <p:cNvSpPr txBox="1">
            <a:spLocks/>
          </p:cNvSpPr>
          <p:nvPr/>
        </p:nvSpPr>
        <p:spPr>
          <a:xfrm>
            <a:off x="339927" y="1291090"/>
            <a:ext cx="8240987" cy="5292272"/>
          </a:xfrm>
          <a:prstGeom prst="rect">
            <a:avLst/>
          </a:prstGeom>
          <a:ln w="12700" cmpd="thickThi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spcBef>
                <a:spcPts val="1200"/>
              </a:spcBef>
              <a:buFont typeface="+mj-lt"/>
              <a:buAutoNum type="arabicParenR"/>
            </a:pPr>
            <a:r>
              <a:rPr lang="en-US" sz="1800" i="1" kern="0" dirty="0">
                <a:latin typeface="Times New Roman" pitchFamily="18" charset="0"/>
                <a:cs typeface="Times New Roman" pitchFamily="18" charset="0"/>
              </a:rPr>
              <a:t>The known pointing of the VIIRS instrument boresight, referenced to the center of the effective field of view for any channel, prior to on-orbit calibration shall be </a:t>
            </a:r>
            <a:r>
              <a:rPr lang="en-US" sz="1800" b="1" i="1" kern="0" dirty="0">
                <a:latin typeface="Times New Roman" pitchFamily="18" charset="0"/>
                <a:cs typeface="Times New Roman" pitchFamily="18" charset="0"/>
              </a:rPr>
              <a:t>within 1200 m </a:t>
            </a:r>
            <a:r>
              <a:rPr lang="en-US" sz="1800" i="1" kern="0" dirty="0">
                <a:latin typeface="Times New Roman" pitchFamily="18" charset="0"/>
                <a:cs typeface="Times New Roman" pitchFamily="18" charset="0"/>
              </a:rPr>
              <a:t>(radial, 3</a:t>
            </a:r>
            <a:r>
              <a:rPr lang="en-US" sz="1800" kern="0" dirty="0">
                <a:latin typeface="Times New Roman" pitchFamily="18" charset="0"/>
                <a:cs typeface="Times New Roman" pitchFamily="18" charset="0"/>
              </a:rPr>
              <a:t>-</a:t>
            </a:r>
            <a:r>
              <a:rPr lang="en-US" sz="1800" kern="0" dirty="0">
                <a:latin typeface="SymbolMono BT" panose="05050103010405020505" pitchFamily="18" charset="2"/>
                <a:cs typeface="Times New Roman" pitchFamily="18" charset="0"/>
              </a:rPr>
              <a:t>s</a:t>
            </a:r>
            <a:r>
              <a:rPr lang="en-US" sz="1800" i="1" kern="0" dirty="0">
                <a:latin typeface="Times New Roman" pitchFamily="18" charset="0"/>
                <a:cs typeface="Times New Roman" pitchFamily="18" charset="0"/>
              </a:rPr>
              <a:t>) of the true location of that field of view, at nadir, on the WGS84 reference ellipsoid, at any time during nominal JPSS operations.</a:t>
            </a:r>
          </a:p>
          <a:p>
            <a:pPr>
              <a:spcBef>
                <a:spcPts val="1200"/>
              </a:spcBef>
              <a:buFont typeface="+mj-lt"/>
              <a:buAutoNum type="arabicParenR"/>
            </a:pPr>
            <a:r>
              <a:rPr lang="en-US" sz="1800" i="1" kern="0" dirty="0">
                <a:latin typeface="Times New Roman" pitchFamily="18" charset="0"/>
                <a:cs typeface="Times New Roman" pitchFamily="18" charset="0"/>
              </a:rPr>
              <a:t>The known pointing of the VIIRS instrument boresight, referenced to the center of the effective field of view for any channel, following on-orbit calibration shall be </a:t>
            </a:r>
            <a:r>
              <a:rPr lang="en-US" sz="1800" b="1" i="1" kern="0" dirty="0">
                <a:latin typeface="Times New Roman" pitchFamily="18" charset="0"/>
                <a:cs typeface="Times New Roman" pitchFamily="18" charset="0"/>
              </a:rPr>
              <a:t>within 375 m </a:t>
            </a:r>
            <a:r>
              <a:rPr lang="en-US" sz="1800" i="1" kern="0" dirty="0">
                <a:latin typeface="Times New Roman" pitchFamily="18" charset="0"/>
                <a:cs typeface="Times New Roman" pitchFamily="18" charset="0"/>
              </a:rPr>
              <a:t>(radial, 3</a:t>
            </a:r>
            <a:r>
              <a:rPr lang="en-US" sz="1800" kern="0" dirty="0">
                <a:latin typeface="Times New Roman" pitchFamily="18" charset="0"/>
                <a:cs typeface="Times New Roman" pitchFamily="18" charset="0"/>
              </a:rPr>
              <a:t>-</a:t>
            </a:r>
            <a:r>
              <a:rPr lang="en-US" sz="1800" kern="0" dirty="0">
                <a:latin typeface="SymbolMono BT" panose="05050103010405020505" pitchFamily="18" charset="2"/>
                <a:cs typeface="Times New Roman" pitchFamily="18" charset="0"/>
              </a:rPr>
              <a:t>s</a:t>
            </a:r>
            <a:r>
              <a:rPr lang="en-US" sz="1800" i="1" kern="0" dirty="0">
                <a:latin typeface="Times New Roman" pitchFamily="18" charset="0"/>
                <a:cs typeface="Times New Roman" pitchFamily="18" charset="0"/>
              </a:rPr>
              <a:t>) of the true location of that field of view, at nadir, on the WGS84 reference ellipsoid, at any time during nominal JPSS operations.</a:t>
            </a:r>
          </a:p>
          <a:p>
            <a:pPr>
              <a:spcBef>
                <a:spcPts val="1200"/>
              </a:spcBef>
            </a:pPr>
            <a:r>
              <a:rPr lang="en-US" sz="2000" kern="0" dirty="0">
                <a:latin typeface="Times New Roman" pitchFamily="18" charset="0"/>
                <a:cs typeface="Times New Roman" pitchFamily="18" charset="0"/>
              </a:rPr>
              <a:t>The 1</a:t>
            </a:r>
            <a:r>
              <a:rPr lang="en-US" sz="2000" kern="0" baseline="30000" dirty="0">
                <a:latin typeface="Times New Roman" pitchFamily="18" charset="0"/>
                <a:cs typeface="Times New Roman" pitchFamily="18" charset="0"/>
              </a:rPr>
              <a:t>st</a:t>
            </a:r>
            <a:r>
              <a:rPr lang="en-US" sz="2000" kern="0" dirty="0">
                <a:latin typeface="Times New Roman" pitchFamily="18" charset="0"/>
                <a:cs typeface="Times New Roman" pitchFamily="18" charset="0"/>
              </a:rPr>
              <a:t> requirement allows more tolerance in static errors while the 2</a:t>
            </a:r>
            <a:r>
              <a:rPr lang="en-US" sz="2000" kern="0" baseline="30000" dirty="0">
                <a:latin typeface="Times New Roman" pitchFamily="18" charset="0"/>
                <a:cs typeface="Times New Roman" pitchFamily="18" charset="0"/>
              </a:rPr>
              <a:t>nd</a:t>
            </a:r>
            <a:r>
              <a:rPr lang="en-US" sz="2000" kern="0" dirty="0">
                <a:latin typeface="Times New Roman" pitchFamily="18" charset="0"/>
                <a:cs typeface="Times New Roman" pitchFamily="18" charset="0"/>
              </a:rPr>
              <a:t> requirement dictates the removal of such static errors by on-orbit </a:t>
            </a:r>
            <a:r>
              <a:rPr lang="en-US" sz="2000" kern="0" dirty="0" err="1">
                <a:latin typeface="Times New Roman" pitchFamily="18" charset="0"/>
                <a:cs typeface="Times New Roman" pitchFamily="18" charset="0"/>
              </a:rPr>
              <a:t>CalVal</a:t>
            </a:r>
            <a:r>
              <a:rPr lang="en-US" sz="2000" kern="0" dirty="0">
                <a:latin typeface="Times New Roman" pitchFamily="18" charset="0"/>
                <a:cs typeface="Times New Roman" pitchFamily="18" charset="0"/>
              </a:rPr>
              <a:t>. </a:t>
            </a:r>
          </a:p>
          <a:p>
            <a:pPr>
              <a:spcBef>
                <a:spcPts val="1200"/>
              </a:spcBef>
            </a:pPr>
            <a:r>
              <a:rPr lang="en-US" sz="2000" kern="0" dirty="0">
                <a:latin typeface="Times New Roman" pitchFamily="18" charset="0"/>
                <a:cs typeface="Times New Roman" pitchFamily="18" charset="0"/>
              </a:rPr>
              <a:t>Actual initial post-launch VIIRS geolocation offsets could be &gt; 1200 m.</a:t>
            </a:r>
          </a:p>
          <a:p>
            <a:pPr>
              <a:spcBef>
                <a:spcPts val="1200"/>
              </a:spcBef>
            </a:pPr>
            <a:r>
              <a:rPr lang="en-US" sz="2000" kern="0" dirty="0">
                <a:latin typeface="Times New Roman" pitchFamily="18" charset="0"/>
                <a:cs typeface="Times New Roman" pitchFamily="18" charset="0"/>
              </a:rPr>
              <a:t>There are non-static but slow-varying errors that may be removed.</a:t>
            </a:r>
          </a:p>
          <a:p>
            <a:pPr>
              <a:spcBef>
                <a:spcPts val="1200"/>
              </a:spcBef>
            </a:pPr>
            <a:r>
              <a:rPr lang="en-US" sz="2000" kern="0" dirty="0">
                <a:latin typeface="Times New Roman" pitchFamily="18" charset="0"/>
                <a:cs typeface="Times New Roman" pitchFamily="18" charset="0"/>
              </a:rPr>
              <a:t>Actual on-orbit VIIRS geolocation accuracy after calibration is better than 125 m (radial, 1-</a:t>
            </a:r>
            <a:r>
              <a:rPr lang="en-US" sz="2000" kern="0" dirty="0">
                <a:latin typeface="SymbolMono BT" panose="05050103010405020505" pitchFamily="18" charset="2"/>
                <a:cs typeface="Times New Roman" pitchFamily="18" charset="0"/>
              </a:rPr>
              <a:t>s</a:t>
            </a:r>
            <a:r>
              <a:rPr lang="en-US" sz="2000" kern="0" dirty="0">
                <a:latin typeface="Times New Roman" pitchFamily="18" charset="0"/>
                <a:cs typeface="Times New Roman" pitchFamily="18" charset="0"/>
              </a:rPr>
              <a:t>), or 88 m (along-track and cross-track directions, 1-</a:t>
            </a:r>
            <a:r>
              <a:rPr lang="en-US" sz="2000" kern="0" dirty="0">
                <a:latin typeface="SymbolMono BT" panose="05050103010405020505" pitchFamily="18" charset="2"/>
                <a:cs typeface="Times New Roman" pitchFamily="18" charset="0"/>
              </a:rPr>
              <a:t>s</a:t>
            </a:r>
            <a:r>
              <a:rPr lang="en-US" sz="2000" kern="0" dirty="0">
                <a:latin typeface="Times New Roman" pitchFamily="18" charset="0"/>
                <a:cs typeface="Times New Roman" pitchFamily="18" charset="0"/>
              </a:rPr>
              <a:t>), even better than </a:t>
            </a:r>
            <a:r>
              <a:rPr lang="en-US" sz="2000" b="1" kern="0" dirty="0">
                <a:latin typeface="Times New Roman" pitchFamily="18" charset="0"/>
                <a:cs typeface="Times New Roman" pitchFamily="18" charset="0"/>
              </a:rPr>
              <a:t>75 m (20% </a:t>
            </a:r>
            <a:r>
              <a:rPr lang="en-US" sz="2000" kern="0" dirty="0">
                <a:latin typeface="Times New Roman" pitchFamily="18" charset="0"/>
                <a:cs typeface="Times New Roman" pitchFamily="18" charset="0"/>
              </a:rPr>
              <a:t>375 m band </a:t>
            </a:r>
            <a:r>
              <a:rPr lang="en-US" sz="2000" b="1" kern="0" dirty="0">
                <a:latin typeface="Times New Roman" pitchFamily="18" charset="0"/>
                <a:cs typeface="Times New Roman" pitchFamily="18" charset="0"/>
              </a:rPr>
              <a:t>GSD</a:t>
            </a:r>
            <a:r>
              <a:rPr lang="en-US" sz="2000" kern="0" dirty="0">
                <a:latin typeface="Times New Roman" pitchFamily="18" charset="0"/>
                <a:cs typeface="Times New Roman" pitchFamily="18" charset="0"/>
              </a:rPr>
              <a:t>).</a:t>
            </a:r>
          </a:p>
        </p:txBody>
      </p:sp>
      <p:sp>
        <p:nvSpPr>
          <p:cNvPr id="6" name="Slide Number Placeholder 3">
            <a:extLst>
              <a:ext uri="{FF2B5EF4-FFF2-40B4-BE49-F238E27FC236}">
                <a16:creationId xmlns:a16="http://schemas.microsoft.com/office/drawing/2014/main" id="{95179E18-B711-4DF4-A1E8-49A7D27E81AE}"/>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26</a:t>
            </a:fld>
            <a:endParaRPr lang="en-US" dirty="0"/>
          </a:p>
        </p:txBody>
      </p:sp>
    </p:spTree>
    <p:extLst>
      <p:ext uri="{BB962C8B-B14F-4D97-AF65-F5344CB8AC3E}">
        <p14:creationId xmlns:p14="http://schemas.microsoft.com/office/powerpoint/2010/main" val="19194641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3">
            <a:extLst>
              <a:ext uri="{FF2B5EF4-FFF2-40B4-BE49-F238E27FC236}">
                <a16:creationId xmlns:a16="http://schemas.microsoft.com/office/drawing/2014/main" id="{C516FF6B-FDD2-4A40-B52E-EE0585301F4E}"/>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27</a:t>
            </a:fld>
            <a:endParaRPr lang="en-US" dirty="0"/>
          </a:p>
        </p:txBody>
      </p:sp>
      <p:sp>
        <p:nvSpPr>
          <p:cNvPr id="13" name="Content Placeholder 2">
            <a:extLst>
              <a:ext uri="{FF2B5EF4-FFF2-40B4-BE49-F238E27FC236}">
                <a16:creationId xmlns:a16="http://schemas.microsoft.com/office/drawing/2014/main" id="{29F9E8A7-1DFD-487C-B0CE-1AE567D05F66}"/>
              </a:ext>
            </a:extLst>
          </p:cNvPr>
          <p:cNvSpPr txBox="1">
            <a:spLocks/>
          </p:cNvSpPr>
          <p:nvPr/>
        </p:nvSpPr>
        <p:spPr bwMode="auto">
          <a:xfrm>
            <a:off x="5829053" y="1356814"/>
            <a:ext cx="3096405" cy="207218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1800">
                <a:solidFill>
                  <a:schemeClr val="tx1"/>
                </a:solidFill>
                <a:latin typeface="+mn-lt"/>
              </a:defRPr>
            </a:lvl4pPr>
            <a:lvl5pPr marL="2057400" indent="-228600" algn="l" rtl="0" eaLnBrk="0" fontAlgn="base" hangingPunct="0">
              <a:spcBef>
                <a:spcPct val="20000"/>
              </a:spcBef>
              <a:spcAft>
                <a:spcPct val="0"/>
              </a:spcAft>
              <a:buChar char="»"/>
              <a:defRPr sz="1800">
                <a:solidFill>
                  <a:schemeClr val="tx1"/>
                </a:solidFill>
                <a:latin typeface="+mn-lt"/>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r>
              <a:rPr lang="en-US" sz="2000" kern="0" dirty="0"/>
              <a:t>1214 existing chips mostly from Landsat-5/7 before 2003</a:t>
            </a:r>
          </a:p>
          <a:p>
            <a:r>
              <a:rPr lang="en-US" sz="2000" kern="0" dirty="0"/>
              <a:t>The library has been used for MODIS and VIIRS since 2000.</a:t>
            </a:r>
          </a:p>
        </p:txBody>
      </p:sp>
      <p:pic>
        <p:nvPicPr>
          <p:cNvPr id="14" name="Picture 13">
            <a:extLst>
              <a:ext uri="{FF2B5EF4-FFF2-40B4-BE49-F238E27FC236}">
                <a16:creationId xmlns:a16="http://schemas.microsoft.com/office/drawing/2014/main" id="{4F3394E1-85D2-4329-8D5B-82090A289667}"/>
              </a:ext>
            </a:extLst>
          </p:cNvPr>
          <p:cNvPicPr>
            <a:picLocks noChangeAspect="1"/>
          </p:cNvPicPr>
          <p:nvPr/>
        </p:nvPicPr>
        <p:blipFill>
          <a:blip r:embed="rId2"/>
          <a:stretch>
            <a:fillRect/>
          </a:stretch>
        </p:blipFill>
        <p:spPr>
          <a:xfrm>
            <a:off x="84117" y="3911414"/>
            <a:ext cx="5866790" cy="2406701"/>
          </a:xfrm>
          <a:prstGeom prst="rect">
            <a:avLst/>
          </a:prstGeom>
        </p:spPr>
      </p:pic>
      <p:pic>
        <p:nvPicPr>
          <p:cNvPr id="15" name="Picture 14">
            <a:extLst>
              <a:ext uri="{FF2B5EF4-FFF2-40B4-BE49-F238E27FC236}">
                <a16:creationId xmlns:a16="http://schemas.microsoft.com/office/drawing/2014/main" id="{A1A51715-6E45-4BE6-9A14-F3C6D7DAAEEA}"/>
              </a:ext>
            </a:extLst>
          </p:cNvPr>
          <p:cNvPicPr>
            <a:picLocks noChangeAspect="1"/>
          </p:cNvPicPr>
          <p:nvPr/>
        </p:nvPicPr>
        <p:blipFill>
          <a:blip r:embed="rId3"/>
          <a:stretch>
            <a:fillRect/>
          </a:stretch>
        </p:blipFill>
        <p:spPr>
          <a:xfrm>
            <a:off x="109521" y="1322877"/>
            <a:ext cx="5866790" cy="2406701"/>
          </a:xfrm>
          <a:prstGeom prst="rect">
            <a:avLst/>
          </a:prstGeom>
        </p:spPr>
      </p:pic>
      <p:sp>
        <p:nvSpPr>
          <p:cNvPr id="16" name="Content Placeholder 2">
            <a:extLst>
              <a:ext uri="{FF2B5EF4-FFF2-40B4-BE49-F238E27FC236}">
                <a16:creationId xmlns:a16="http://schemas.microsoft.com/office/drawing/2014/main" id="{053E8E6B-3CCE-47DC-8A74-283999F140AD}"/>
              </a:ext>
            </a:extLst>
          </p:cNvPr>
          <p:cNvSpPr txBox="1">
            <a:spLocks/>
          </p:cNvSpPr>
          <p:nvPr/>
        </p:nvSpPr>
        <p:spPr bwMode="auto">
          <a:xfrm>
            <a:off x="5950908" y="3814598"/>
            <a:ext cx="3108976" cy="2406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sz="2000" kern="0" dirty="0">
                <a:solidFill>
                  <a:srgbClr val="0000FF"/>
                </a:solidFill>
              </a:rPr>
              <a:t>2514 new chips </a:t>
            </a:r>
            <a:r>
              <a:rPr lang="en-US" sz="2000" dirty="0">
                <a:solidFill>
                  <a:srgbClr val="0000FF"/>
                </a:solidFill>
              </a:rPr>
              <a:t>from Landsat-8 around 2015</a:t>
            </a:r>
          </a:p>
          <a:p>
            <a:r>
              <a:rPr lang="en-US" sz="2000" dirty="0">
                <a:solidFill>
                  <a:srgbClr val="0000FF"/>
                </a:solidFill>
              </a:rPr>
              <a:t>The new library is used in SNPP C2 and J1 C2.1</a:t>
            </a:r>
          </a:p>
          <a:p>
            <a:r>
              <a:rPr lang="en-US" sz="2000" dirty="0">
                <a:solidFill>
                  <a:srgbClr val="0000FF"/>
                </a:solidFill>
              </a:rPr>
              <a:t>It will be used in MODIS C7</a:t>
            </a:r>
          </a:p>
        </p:txBody>
      </p:sp>
      <p:sp>
        <p:nvSpPr>
          <p:cNvPr id="11" name="Title 1">
            <a:extLst>
              <a:ext uri="{FF2B5EF4-FFF2-40B4-BE49-F238E27FC236}">
                <a16:creationId xmlns:a16="http://schemas.microsoft.com/office/drawing/2014/main" id="{7938F3D7-58B8-4C68-975E-804B0E194242}"/>
              </a:ext>
            </a:extLst>
          </p:cNvPr>
          <p:cNvSpPr txBox="1">
            <a:spLocks/>
          </p:cNvSpPr>
          <p:nvPr/>
        </p:nvSpPr>
        <p:spPr bwMode="auto">
          <a:xfrm>
            <a:off x="838200" y="-1"/>
            <a:ext cx="7391400" cy="132712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defRPr>
            </a:lvl2pPr>
            <a:lvl3pPr algn="ctr" rtl="0" eaLnBrk="0" fontAlgn="base" hangingPunct="0">
              <a:spcBef>
                <a:spcPct val="0"/>
              </a:spcBef>
              <a:spcAft>
                <a:spcPct val="0"/>
              </a:spcAft>
              <a:defRPr sz="4000">
                <a:solidFill>
                  <a:schemeClr val="tx2"/>
                </a:solidFill>
                <a:latin typeface="Arial" charset="0"/>
              </a:defRPr>
            </a:lvl3pPr>
            <a:lvl4pPr algn="ctr" rtl="0" eaLnBrk="0" fontAlgn="base" hangingPunct="0">
              <a:spcBef>
                <a:spcPct val="0"/>
              </a:spcBef>
              <a:spcAft>
                <a:spcPct val="0"/>
              </a:spcAft>
              <a:defRPr sz="4000">
                <a:solidFill>
                  <a:schemeClr val="tx2"/>
                </a:solidFill>
                <a:latin typeface="Arial" charset="0"/>
              </a:defRPr>
            </a:lvl4pPr>
            <a:lvl5pPr algn="ctr" rtl="0" eaLnBrk="0" fontAlgn="base" hangingPunct="0">
              <a:spcBef>
                <a:spcPct val="0"/>
              </a:spcBef>
              <a:spcAft>
                <a:spcPct val="0"/>
              </a:spcAft>
              <a:defRPr sz="4000">
                <a:solidFill>
                  <a:schemeClr val="tx2"/>
                </a:solidFill>
                <a:latin typeface="Arial" charset="0"/>
              </a:defRPr>
            </a:lvl5pPr>
            <a:lvl6pPr marL="457200" algn="ctr" rtl="0" fontAlgn="base">
              <a:spcBef>
                <a:spcPct val="0"/>
              </a:spcBef>
              <a:spcAft>
                <a:spcPct val="0"/>
              </a:spcAft>
              <a:defRPr sz="4000">
                <a:solidFill>
                  <a:schemeClr val="tx2"/>
                </a:solidFill>
                <a:latin typeface="Arial" charset="0"/>
              </a:defRPr>
            </a:lvl6pPr>
            <a:lvl7pPr marL="914400" algn="ctr" rtl="0" fontAlgn="base">
              <a:spcBef>
                <a:spcPct val="0"/>
              </a:spcBef>
              <a:spcAft>
                <a:spcPct val="0"/>
              </a:spcAft>
              <a:defRPr sz="4000">
                <a:solidFill>
                  <a:schemeClr val="tx2"/>
                </a:solidFill>
                <a:latin typeface="Arial" charset="0"/>
              </a:defRPr>
            </a:lvl7pPr>
            <a:lvl8pPr marL="1371600" algn="ctr" rtl="0" fontAlgn="base">
              <a:spcBef>
                <a:spcPct val="0"/>
              </a:spcBef>
              <a:spcAft>
                <a:spcPct val="0"/>
              </a:spcAft>
              <a:defRPr sz="4000">
                <a:solidFill>
                  <a:schemeClr val="tx2"/>
                </a:solidFill>
                <a:latin typeface="Arial" charset="0"/>
              </a:defRPr>
            </a:lvl8pPr>
            <a:lvl9pPr marL="1828800" algn="ctr" rtl="0" fontAlgn="base">
              <a:spcBef>
                <a:spcPct val="0"/>
              </a:spcBef>
              <a:spcAft>
                <a:spcPct val="0"/>
              </a:spcAft>
              <a:defRPr sz="4000">
                <a:solidFill>
                  <a:schemeClr val="tx2"/>
                </a:solidFill>
                <a:latin typeface="Arial" charset="0"/>
              </a:defRPr>
            </a:lvl9pPr>
          </a:lstStyle>
          <a:p>
            <a:r>
              <a:rPr lang="en-US" sz="2800" kern="0" dirty="0"/>
              <a:t>Landsat sub-images for MODIS/VIIRS ground control points (GCPs) that are used to measure geolocation errors</a:t>
            </a:r>
          </a:p>
        </p:txBody>
      </p:sp>
      <p:sp>
        <p:nvSpPr>
          <p:cNvPr id="2" name="Footer Placeholder 1">
            <a:extLst>
              <a:ext uri="{FF2B5EF4-FFF2-40B4-BE49-F238E27FC236}">
                <a16:creationId xmlns:a16="http://schemas.microsoft.com/office/drawing/2014/main" id="{5336A610-3539-4C35-BE43-902F0A58DCBB}"/>
              </a:ext>
            </a:extLst>
          </p:cNvPr>
          <p:cNvSpPr>
            <a:spLocks noGrp="1"/>
          </p:cNvSpPr>
          <p:nvPr>
            <p:ph type="ftr" sz="quarter" idx="11"/>
          </p:nvPr>
        </p:nvSpPr>
        <p:spPr/>
        <p:txBody>
          <a:bodyPr/>
          <a:lstStyle/>
          <a:p>
            <a:pPr>
              <a:defRPr/>
            </a:pPr>
            <a:r>
              <a:rPr lang="da-DK"/>
              <a:t>Lin et al., 5 August 2021</a:t>
            </a:r>
            <a:endParaRPr lang="en-US"/>
          </a:p>
        </p:txBody>
      </p:sp>
    </p:spTree>
    <p:extLst>
      <p:ext uri="{BB962C8B-B14F-4D97-AF65-F5344CB8AC3E}">
        <p14:creationId xmlns:p14="http://schemas.microsoft.com/office/powerpoint/2010/main" val="9727748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01BF2DAF-4947-460E-B2DF-74E8990659D1}"/>
              </a:ext>
            </a:extLst>
          </p:cNvPr>
          <p:cNvPicPr>
            <a:picLocks noChangeAspect="1"/>
          </p:cNvPicPr>
          <p:nvPr/>
        </p:nvPicPr>
        <p:blipFill>
          <a:blip r:embed="rId2"/>
          <a:stretch>
            <a:fillRect/>
          </a:stretch>
        </p:blipFill>
        <p:spPr>
          <a:xfrm>
            <a:off x="4929987" y="977888"/>
            <a:ext cx="3639942" cy="2485398"/>
          </a:xfrm>
          <a:prstGeom prst="rect">
            <a:avLst/>
          </a:prstGeom>
        </p:spPr>
      </p:pic>
      <p:pic>
        <p:nvPicPr>
          <p:cNvPr id="23" name="Picture 22">
            <a:extLst>
              <a:ext uri="{FF2B5EF4-FFF2-40B4-BE49-F238E27FC236}">
                <a16:creationId xmlns:a16="http://schemas.microsoft.com/office/drawing/2014/main" id="{A43D0463-B46C-4711-B47C-8BEB6DEF5456}"/>
              </a:ext>
            </a:extLst>
          </p:cNvPr>
          <p:cNvPicPr>
            <a:picLocks noChangeAspect="1"/>
          </p:cNvPicPr>
          <p:nvPr/>
        </p:nvPicPr>
        <p:blipFill>
          <a:blip r:embed="rId3"/>
          <a:stretch>
            <a:fillRect/>
          </a:stretch>
        </p:blipFill>
        <p:spPr>
          <a:xfrm>
            <a:off x="4948462" y="3059300"/>
            <a:ext cx="3639942" cy="2199946"/>
          </a:xfrm>
          <a:prstGeom prst="rect">
            <a:avLst/>
          </a:prstGeom>
        </p:spPr>
      </p:pic>
      <p:sp>
        <p:nvSpPr>
          <p:cNvPr id="2" name="Title 1">
            <a:extLst>
              <a:ext uri="{FF2B5EF4-FFF2-40B4-BE49-F238E27FC236}">
                <a16:creationId xmlns:a16="http://schemas.microsoft.com/office/drawing/2014/main" id="{F5BA6E9C-A360-416C-A604-E9FC880CCE4E}"/>
              </a:ext>
            </a:extLst>
          </p:cNvPr>
          <p:cNvSpPr>
            <a:spLocks noGrp="1"/>
          </p:cNvSpPr>
          <p:nvPr>
            <p:ph type="title"/>
          </p:nvPr>
        </p:nvSpPr>
        <p:spPr>
          <a:xfrm>
            <a:off x="838200" y="274638"/>
            <a:ext cx="7675880" cy="715962"/>
          </a:xfrm>
        </p:spPr>
        <p:txBody>
          <a:bodyPr/>
          <a:lstStyle/>
          <a:p>
            <a:r>
              <a:rPr lang="en-US" sz="2800" dirty="0"/>
              <a:t>Errors measured by the 2 chip libraries</a:t>
            </a:r>
          </a:p>
        </p:txBody>
      </p:sp>
      <p:sp>
        <p:nvSpPr>
          <p:cNvPr id="3" name="Content Placeholder 2">
            <a:extLst>
              <a:ext uri="{FF2B5EF4-FFF2-40B4-BE49-F238E27FC236}">
                <a16:creationId xmlns:a16="http://schemas.microsoft.com/office/drawing/2014/main" id="{19DAC44D-87BE-44C2-8786-6B1FDEE2C70D}"/>
              </a:ext>
            </a:extLst>
          </p:cNvPr>
          <p:cNvSpPr>
            <a:spLocks noGrp="1"/>
          </p:cNvSpPr>
          <p:nvPr>
            <p:ph sz="half" idx="1"/>
          </p:nvPr>
        </p:nvSpPr>
        <p:spPr>
          <a:xfrm>
            <a:off x="762000" y="5678559"/>
            <a:ext cx="8310880" cy="1010476"/>
          </a:xfrm>
        </p:spPr>
        <p:txBody>
          <a:bodyPr/>
          <a:lstStyle/>
          <a:p>
            <a:r>
              <a:rPr lang="en-US" sz="1800" dirty="0"/>
              <a:t>Exactly the same algorithms and LUTs for N20 VIIRS after 2/2/2021</a:t>
            </a:r>
          </a:p>
          <a:p>
            <a:r>
              <a:rPr lang="en-US" sz="1800" dirty="0"/>
              <a:t>Slightly different measured errors, ~10 m in 16-day means.</a:t>
            </a:r>
          </a:p>
          <a:p>
            <a:r>
              <a:rPr lang="en-US" sz="1800" dirty="0"/>
              <a:t>The new chip library is postulated to be better in accuracy.</a:t>
            </a:r>
          </a:p>
        </p:txBody>
      </p:sp>
      <p:sp>
        <p:nvSpPr>
          <p:cNvPr id="5" name="Footer Placeholder 4">
            <a:extLst>
              <a:ext uri="{FF2B5EF4-FFF2-40B4-BE49-F238E27FC236}">
                <a16:creationId xmlns:a16="http://schemas.microsoft.com/office/drawing/2014/main" id="{4197164C-C476-44B0-B043-15EFA21C13FF}"/>
              </a:ext>
            </a:extLst>
          </p:cNvPr>
          <p:cNvSpPr>
            <a:spLocks noGrp="1"/>
          </p:cNvSpPr>
          <p:nvPr>
            <p:ph type="ftr" sz="quarter" idx="11"/>
          </p:nvPr>
        </p:nvSpPr>
        <p:spPr/>
        <p:txBody>
          <a:bodyPr/>
          <a:lstStyle/>
          <a:p>
            <a:pPr>
              <a:defRPr/>
            </a:pPr>
            <a:r>
              <a:rPr lang="da-DK"/>
              <a:t>Lin et al., 5 August 2021</a:t>
            </a:r>
            <a:endParaRPr lang="en-US"/>
          </a:p>
        </p:txBody>
      </p:sp>
      <p:pic>
        <p:nvPicPr>
          <p:cNvPr id="8" name="Picture 7">
            <a:extLst>
              <a:ext uri="{FF2B5EF4-FFF2-40B4-BE49-F238E27FC236}">
                <a16:creationId xmlns:a16="http://schemas.microsoft.com/office/drawing/2014/main" id="{7F12EBA2-657A-4BD6-A2F7-6021A80CEC6A}"/>
              </a:ext>
            </a:extLst>
          </p:cNvPr>
          <p:cNvPicPr>
            <a:picLocks noChangeAspect="1"/>
          </p:cNvPicPr>
          <p:nvPr/>
        </p:nvPicPr>
        <p:blipFill>
          <a:blip r:embed="rId4"/>
          <a:stretch>
            <a:fillRect/>
          </a:stretch>
        </p:blipFill>
        <p:spPr>
          <a:xfrm>
            <a:off x="374832" y="990599"/>
            <a:ext cx="3639942" cy="2481521"/>
          </a:xfrm>
          <a:prstGeom prst="rect">
            <a:avLst/>
          </a:prstGeom>
        </p:spPr>
      </p:pic>
      <p:pic>
        <p:nvPicPr>
          <p:cNvPr id="11" name="Picture 10">
            <a:extLst>
              <a:ext uri="{FF2B5EF4-FFF2-40B4-BE49-F238E27FC236}">
                <a16:creationId xmlns:a16="http://schemas.microsoft.com/office/drawing/2014/main" id="{759D297A-DAC9-4363-B09D-84C1E96F0EF1}"/>
              </a:ext>
            </a:extLst>
          </p:cNvPr>
          <p:cNvPicPr>
            <a:picLocks noChangeAspect="1"/>
          </p:cNvPicPr>
          <p:nvPr/>
        </p:nvPicPr>
        <p:blipFill>
          <a:blip r:embed="rId5"/>
          <a:stretch>
            <a:fillRect/>
          </a:stretch>
        </p:blipFill>
        <p:spPr>
          <a:xfrm>
            <a:off x="429257" y="3063676"/>
            <a:ext cx="3643838" cy="2199946"/>
          </a:xfrm>
          <a:prstGeom prst="rect">
            <a:avLst/>
          </a:prstGeom>
        </p:spPr>
      </p:pic>
      <p:cxnSp>
        <p:nvCxnSpPr>
          <p:cNvPr id="6" name="Straight Connector 5">
            <a:extLst>
              <a:ext uri="{FF2B5EF4-FFF2-40B4-BE49-F238E27FC236}">
                <a16:creationId xmlns:a16="http://schemas.microsoft.com/office/drawing/2014/main" id="{6EBECD44-72AD-4B3E-9804-7EDC4138BBE1}"/>
              </a:ext>
            </a:extLst>
          </p:cNvPr>
          <p:cNvCxnSpPr>
            <a:cxnSpLocks/>
          </p:cNvCxnSpPr>
          <p:nvPr/>
        </p:nvCxnSpPr>
        <p:spPr>
          <a:xfrm>
            <a:off x="4572000" y="1092781"/>
            <a:ext cx="0" cy="4343923"/>
          </a:xfrm>
          <a:prstGeom prst="line">
            <a:avLst/>
          </a:prstGeom>
          <a:ln w="2222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0A83C926-4942-4214-967A-97ECEF97C7DC}"/>
              </a:ext>
            </a:extLst>
          </p:cNvPr>
          <p:cNvSpPr txBox="1"/>
          <p:nvPr/>
        </p:nvSpPr>
        <p:spPr>
          <a:xfrm>
            <a:off x="1880559" y="5361427"/>
            <a:ext cx="2134213" cy="307777"/>
          </a:xfrm>
          <a:prstGeom prst="rect">
            <a:avLst/>
          </a:prstGeom>
          <a:noFill/>
        </p:spPr>
        <p:txBody>
          <a:bodyPr wrap="square">
            <a:spAutoFit/>
          </a:bodyPr>
          <a:lstStyle/>
          <a:p>
            <a:r>
              <a:rPr lang="en-US" sz="1400" kern="0" dirty="0">
                <a:solidFill>
                  <a:srgbClr val="FF0000"/>
                </a:solidFill>
                <a:latin typeface="+mn-lt"/>
              </a:rPr>
              <a:t>C2, existing chip library </a:t>
            </a:r>
            <a:endParaRPr lang="en-US" sz="1400" dirty="0">
              <a:solidFill>
                <a:srgbClr val="FF0000"/>
              </a:solidFill>
              <a:latin typeface="+mn-lt"/>
            </a:endParaRPr>
          </a:p>
        </p:txBody>
      </p:sp>
      <p:sp>
        <p:nvSpPr>
          <p:cNvPr id="14" name="TextBox 13">
            <a:extLst>
              <a:ext uri="{FF2B5EF4-FFF2-40B4-BE49-F238E27FC236}">
                <a16:creationId xmlns:a16="http://schemas.microsoft.com/office/drawing/2014/main" id="{B02E6F5A-003D-4020-8CF4-FD434DFA9636}"/>
              </a:ext>
            </a:extLst>
          </p:cNvPr>
          <p:cNvSpPr txBox="1"/>
          <p:nvPr/>
        </p:nvSpPr>
        <p:spPr>
          <a:xfrm>
            <a:off x="5888967" y="5361426"/>
            <a:ext cx="2134213" cy="307777"/>
          </a:xfrm>
          <a:prstGeom prst="rect">
            <a:avLst/>
          </a:prstGeom>
          <a:noFill/>
        </p:spPr>
        <p:txBody>
          <a:bodyPr wrap="square">
            <a:spAutoFit/>
          </a:bodyPr>
          <a:lstStyle/>
          <a:p>
            <a:r>
              <a:rPr lang="en-US" sz="1400" kern="0" dirty="0">
                <a:solidFill>
                  <a:srgbClr val="FF0000"/>
                </a:solidFill>
                <a:latin typeface="+mn-lt"/>
              </a:rPr>
              <a:t>C2.1, new chip library </a:t>
            </a:r>
            <a:endParaRPr lang="en-US" sz="1400" dirty="0">
              <a:solidFill>
                <a:srgbClr val="FF0000"/>
              </a:solidFill>
              <a:latin typeface="+mn-lt"/>
            </a:endParaRPr>
          </a:p>
        </p:txBody>
      </p:sp>
      <p:sp>
        <p:nvSpPr>
          <p:cNvPr id="15" name="Slide Number Placeholder 3">
            <a:extLst>
              <a:ext uri="{FF2B5EF4-FFF2-40B4-BE49-F238E27FC236}">
                <a16:creationId xmlns:a16="http://schemas.microsoft.com/office/drawing/2014/main" id="{621748A7-7FD2-4BB1-9379-901438354CB4}"/>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28</a:t>
            </a:fld>
            <a:endParaRPr lang="en-US" dirty="0"/>
          </a:p>
        </p:txBody>
      </p:sp>
    </p:spTree>
    <p:extLst>
      <p:ext uri="{BB962C8B-B14F-4D97-AF65-F5344CB8AC3E}">
        <p14:creationId xmlns:p14="http://schemas.microsoft.com/office/powerpoint/2010/main" val="42823626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27BE8-C9B2-40CB-8E3B-139457581D1E}"/>
              </a:ext>
            </a:extLst>
          </p:cNvPr>
          <p:cNvSpPr>
            <a:spLocks noGrp="1"/>
          </p:cNvSpPr>
          <p:nvPr>
            <p:ph type="title"/>
          </p:nvPr>
        </p:nvSpPr>
        <p:spPr>
          <a:xfrm>
            <a:off x="838199" y="274638"/>
            <a:ext cx="8144865" cy="715962"/>
          </a:xfrm>
        </p:spPr>
        <p:txBody>
          <a:bodyPr/>
          <a:lstStyle/>
          <a:p>
            <a:r>
              <a:rPr lang="en-US" sz="3200" dirty="0"/>
              <a:t>Terra MODIS geolocation accuracy </a:t>
            </a:r>
          </a:p>
        </p:txBody>
      </p:sp>
      <p:sp>
        <p:nvSpPr>
          <p:cNvPr id="3" name="Footer Placeholder 2">
            <a:extLst>
              <a:ext uri="{FF2B5EF4-FFF2-40B4-BE49-F238E27FC236}">
                <a16:creationId xmlns:a16="http://schemas.microsoft.com/office/drawing/2014/main" id="{1120CDB0-A11C-41DF-9C19-D4F87146DD93}"/>
              </a:ext>
            </a:extLst>
          </p:cNvPr>
          <p:cNvSpPr>
            <a:spLocks noGrp="1"/>
          </p:cNvSpPr>
          <p:nvPr>
            <p:ph type="ftr" sz="quarter" idx="11"/>
          </p:nvPr>
        </p:nvSpPr>
        <p:spPr/>
        <p:txBody>
          <a:bodyPr/>
          <a:lstStyle/>
          <a:p>
            <a:pPr>
              <a:defRPr/>
            </a:pPr>
            <a:r>
              <a:rPr lang="da-DK"/>
              <a:t>Lin et al., 5 August 2021</a:t>
            </a:r>
            <a:endParaRPr lang="en-US"/>
          </a:p>
        </p:txBody>
      </p:sp>
      <p:sp>
        <p:nvSpPr>
          <p:cNvPr id="4" name="Slide Number Placeholder 3">
            <a:extLst>
              <a:ext uri="{FF2B5EF4-FFF2-40B4-BE49-F238E27FC236}">
                <a16:creationId xmlns:a16="http://schemas.microsoft.com/office/drawing/2014/main" id="{767FFBFE-331E-4132-B54C-622148488E42}"/>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29</a:t>
            </a:fld>
            <a:endParaRPr lang="en-US" dirty="0"/>
          </a:p>
        </p:txBody>
      </p:sp>
      <p:pic>
        <p:nvPicPr>
          <p:cNvPr id="5" name="Picture 4">
            <a:extLst>
              <a:ext uri="{FF2B5EF4-FFF2-40B4-BE49-F238E27FC236}">
                <a16:creationId xmlns:a16="http://schemas.microsoft.com/office/drawing/2014/main" id="{123E25C7-0B9F-4C55-85B2-CAEEF969CA64}"/>
              </a:ext>
            </a:extLst>
          </p:cNvPr>
          <p:cNvPicPr>
            <a:picLocks noChangeAspect="1"/>
          </p:cNvPicPr>
          <p:nvPr/>
        </p:nvPicPr>
        <p:blipFill>
          <a:blip r:embed="rId2"/>
          <a:stretch>
            <a:fillRect/>
          </a:stretch>
        </p:blipFill>
        <p:spPr>
          <a:xfrm>
            <a:off x="160934" y="938248"/>
            <a:ext cx="8822131" cy="3072384"/>
          </a:xfrm>
          <a:prstGeom prst="rect">
            <a:avLst/>
          </a:prstGeom>
        </p:spPr>
      </p:pic>
      <p:pic>
        <p:nvPicPr>
          <p:cNvPr id="6" name="Picture 5">
            <a:extLst>
              <a:ext uri="{FF2B5EF4-FFF2-40B4-BE49-F238E27FC236}">
                <a16:creationId xmlns:a16="http://schemas.microsoft.com/office/drawing/2014/main" id="{F78CC2C6-B903-4F40-B024-154388249F66}"/>
              </a:ext>
            </a:extLst>
          </p:cNvPr>
          <p:cNvPicPr>
            <a:picLocks noChangeAspect="1"/>
          </p:cNvPicPr>
          <p:nvPr/>
        </p:nvPicPr>
        <p:blipFill>
          <a:blip r:embed="rId3"/>
          <a:stretch>
            <a:fillRect/>
          </a:stretch>
        </p:blipFill>
        <p:spPr>
          <a:xfrm>
            <a:off x="160934" y="3299528"/>
            <a:ext cx="8822131" cy="3072384"/>
          </a:xfrm>
          <a:prstGeom prst="rect">
            <a:avLst/>
          </a:prstGeom>
        </p:spPr>
      </p:pic>
      <p:sp>
        <p:nvSpPr>
          <p:cNvPr id="8" name="TextBox 7">
            <a:extLst>
              <a:ext uri="{FF2B5EF4-FFF2-40B4-BE49-F238E27FC236}">
                <a16:creationId xmlns:a16="http://schemas.microsoft.com/office/drawing/2014/main" id="{B9F0EBA8-A89A-4323-8FCF-43DB3981D423}"/>
              </a:ext>
            </a:extLst>
          </p:cNvPr>
          <p:cNvSpPr txBox="1"/>
          <p:nvPr/>
        </p:nvSpPr>
        <p:spPr>
          <a:xfrm>
            <a:off x="1053473" y="1185963"/>
            <a:ext cx="1508857" cy="276999"/>
          </a:xfrm>
          <a:prstGeom prst="rect">
            <a:avLst/>
          </a:prstGeom>
          <a:solidFill>
            <a:schemeClr val="bg1"/>
          </a:solidFill>
          <a:ln>
            <a:noFill/>
          </a:ln>
        </p:spPr>
        <p:txBody>
          <a:bodyPr wrap="square" rtlCol="0">
            <a:spAutoFit/>
          </a:bodyPr>
          <a:lstStyle/>
          <a:p>
            <a:r>
              <a:rPr lang="en-US" dirty="0">
                <a:solidFill>
                  <a:srgbClr val="FF0000"/>
                </a:solidFill>
                <a:latin typeface="+mj-lt"/>
                <a:cs typeface="Times New Roman" pitchFamily="18" charset="0"/>
              </a:rPr>
              <a:t>Before correction</a:t>
            </a:r>
          </a:p>
        </p:txBody>
      </p:sp>
      <p:sp>
        <p:nvSpPr>
          <p:cNvPr id="9" name="TextBox 8">
            <a:extLst>
              <a:ext uri="{FF2B5EF4-FFF2-40B4-BE49-F238E27FC236}">
                <a16:creationId xmlns:a16="http://schemas.microsoft.com/office/drawing/2014/main" id="{E4941EA2-D316-4A4B-A747-383F122E1730}"/>
              </a:ext>
            </a:extLst>
          </p:cNvPr>
          <p:cNvSpPr txBox="1"/>
          <p:nvPr/>
        </p:nvSpPr>
        <p:spPr>
          <a:xfrm>
            <a:off x="1053473" y="3547243"/>
            <a:ext cx="1297841" cy="276999"/>
          </a:xfrm>
          <a:prstGeom prst="rect">
            <a:avLst/>
          </a:prstGeom>
          <a:solidFill>
            <a:schemeClr val="bg1"/>
          </a:solidFill>
          <a:ln>
            <a:noFill/>
          </a:ln>
        </p:spPr>
        <p:txBody>
          <a:bodyPr wrap="square" rtlCol="0">
            <a:spAutoFit/>
          </a:bodyPr>
          <a:lstStyle/>
          <a:p>
            <a:r>
              <a:rPr lang="en-US" dirty="0">
                <a:solidFill>
                  <a:srgbClr val="FF0000"/>
                </a:solidFill>
                <a:latin typeface="+mj-lt"/>
                <a:cs typeface="Times New Roman" pitchFamily="18" charset="0"/>
              </a:rPr>
              <a:t>After correction</a:t>
            </a:r>
          </a:p>
        </p:txBody>
      </p:sp>
      <p:sp>
        <p:nvSpPr>
          <p:cNvPr id="10" name="Title 1">
            <a:extLst>
              <a:ext uri="{FF2B5EF4-FFF2-40B4-BE49-F238E27FC236}">
                <a16:creationId xmlns:a16="http://schemas.microsoft.com/office/drawing/2014/main" id="{E3F9DC19-0343-4247-97C1-4CD416CA87F8}"/>
              </a:ext>
            </a:extLst>
          </p:cNvPr>
          <p:cNvSpPr txBox="1">
            <a:spLocks/>
          </p:cNvSpPr>
          <p:nvPr/>
        </p:nvSpPr>
        <p:spPr bwMode="auto">
          <a:xfrm>
            <a:off x="2682240" y="6319560"/>
            <a:ext cx="4663440" cy="2935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defRPr>
            </a:lvl2pPr>
            <a:lvl3pPr algn="ctr" rtl="0" eaLnBrk="0" fontAlgn="base" hangingPunct="0">
              <a:spcBef>
                <a:spcPct val="0"/>
              </a:spcBef>
              <a:spcAft>
                <a:spcPct val="0"/>
              </a:spcAft>
              <a:defRPr sz="4000">
                <a:solidFill>
                  <a:schemeClr val="tx2"/>
                </a:solidFill>
                <a:latin typeface="Arial" charset="0"/>
              </a:defRPr>
            </a:lvl3pPr>
            <a:lvl4pPr algn="ctr" rtl="0" eaLnBrk="0" fontAlgn="base" hangingPunct="0">
              <a:spcBef>
                <a:spcPct val="0"/>
              </a:spcBef>
              <a:spcAft>
                <a:spcPct val="0"/>
              </a:spcAft>
              <a:defRPr sz="4000">
                <a:solidFill>
                  <a:schemeClr val="tx2"/>
                </a:solidFill>
                <a:latin typeface="Arial" charset="0"/>
              </a:defRPr>
            </a:lvl4pPr>
            <a:lvl5pPr algn="ctr" rtl="0" eaLnBrk="0" fontAlgn="base" hangingPunct="0">
              <a:spcBef>
                <a:spcPct val="0"/>
              </a:spcBef>
              <a:spcAft>
                <a:spcPct val="0"/>
              </a:spcAft>
              <a:defRPr sz="4000">
                <a:solidFill>
                  <a:schemeClr val="tx2"/>
                </a:solidFill>
                <a:latin typeface="Arial" charset="0"/>
              </a:defRPr>
            </a:lvl5pPr>
            <a:lvl6pPr marL="457200" algn="ctr" rtl="0" fontAlgn="base">
              <a:spcBef>
                <a:spcPct val="0"/>
              </a:spcBef>
              <a:spcAft>
                <a:spcPct val="0"/>
              </a:spcAft>
              <a:defRPr sz="4000">
                <a:solidFill>
                  <a:schemeClr val="tx2"/>
                </a:solidFill>
                <a:latin typeface="Arial" charset="0"/>
              </a:defRPr>
            </a:lvl6pPr>
            <a:lvl7pPr marL="914400" algn="ctr" rtl="0" fontAlgn="base">
              <a:spcBef>
                <a:spcPct val="0"/>
              </a:spcBef>
              <a:spcAft>
                <a:spcPct val="0"/>
              </a:spcAft>
              <a:defRPr sz="4000">
                <a:solidFill>
                  <a:schemeClr val="tx2"/>
                </a:solidFill>
                <a:latin typeface="Arial" charset="0"/>
              </a:defRPr>
            </a:lvl7pPr>
            <a:lvl8pPr marL="1371600" algn="ctr" rtl="0" fontAlgn="base">
              <a:spcBef>
                <a:spcPct val="0"/>
              </a:spcBef>
              <a:spcAft>
                <a:spcPct val="0"/>
              </a:spcAft>
              <a:defRPr sz="4000">
                <a:solidFill>
                  <a:schemeClr val="tx2"/>
                </a:solidFill>
                <a:latin typeface="Arial" charset="0"/>
              </a:defRPr>
            </a:lvl8pPr>
            <a:lvl9pPr marL="1828800" algn="ctr" rtl="0" fontAlgn="base">
              <a:spcBef>
                <a:spcPct val="0"/>
              </a:spcBef>
              <a:spcAft>
                <a:spcPct val="0"/>
              </a:spcAft>
              <a:defRPr sz="4000">
                <a:solidFill>
                  <a:schemeClr val="tx2"/>
                </a:solidFill>
                <a:latin typeface="Arial" charset="0"/>
              </a:defRPr>
            </a:lvl9pPr>
          </a:lstStyle>
          <a:p>
            <a:r>
              <a:rPr lang="en-US" sz="1800" kern="0" dirty="0"/>
              <a:t>C6.1, existing chip library </a:t>
            </a:r>
          </a:p>
        </p:txBody>
      </p:sp>
    </p:spTree>
    <p:extLst>
      <p:ext uri="{BB962C8B-B14F-4D97-AF65-F5344CB8AC3E}">
        <p14:creationId xmlns:p14="http://schemas.microsoft.com/office/powerpoint/2010/main" val="16507642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782E9A9-4710-4644-9D81-9CBD320E5EB1}"/>
              </a:ext>
            </a:extLst>
          </p:cNvPr>
          <p:cNvPicPr>
            <a:picLocks noChangeAspect="1"/>
          </p:cNvPicPr>
          <p:nvPr/>
        </p:nvPicPr>
        <p:blipFill>
          <a:blip r:embed="rId2"/>
          <a:stretch>
            <a:fillRect/>
          </a:stretch>
        </p:blipFill>
        <p:spPr>
          <a:xfrm>
            <a:off x="83045" y="936355"/>
            <a:ext cx="8719718" cy="3196742"/>
          </a:xfrm>
          <a:prstGeom prst="rect">
            <a:avLst/>
          </a:prstGeom>
        </p:spPr>
      </p:pic>
      <p:pic>
        <p:nvPicPr>
          <p:cNvPr id="23" name="Picture 22">
            <a:extLst>
              <a:ext uri="{FF2B5EF4-FFF2-40B4-BE49-F238E27FC236}">
                <a16:creationId xmlns:a16="http://schemas.microsoft.com/office/drawing/2014/main" id="{3577CA98-FBFD-4692-8958-67822AEF318F}"/>
              </a:ext>
            </a:extLst>
          </p:cNvPr>
          <p:cNvPicPr>
            <a:picLocks noChangeAspect="1"/>
          </p:cNvPicPr>
          <p:nvPr/>
        </p:nvPicPr>
        <p:blipFill>
          <a:blip r:embed="rId3"/>
          <a:stretch>
            <a:fillRect/>
          </a:stretch>
        </p:blipFill>
        <p:spPr>
          <a:xfrm>
            <a:off x="83045" y="3414640"/>
            <a:ext cx="8719718" cy="3043123"/>
          </a:xfrm>
          <a:prstGeom prst="rect">
            <a:avLst/>
          </a:prstGeom>
        </p:spPr>
      </p:pic>
      <p:sp>
        <p:nvSpPr>
          <p:cNvPr id="2" name="Title 1">
            <a:extLst>
              <a:ext uri="{FF2B5EF4-FFF2-40B4-BE49-F238E27FC236}">
                <a16:creationId xmlns:a16="http://schemas.microsoft.com/office/drawing/2014/main" id="{93127BE8-C9B2-40CB-8E3B-139457581D1E}"/>
              </a:ext>
            </a:extLst>
          </p:cNvPr>
          <p:cNvSpPr>
            <a:spLocks noGrp="1"/>
          </p:cNvSpPr>
          <p:nvPr>
            <p:ph type="title"/>
          </p:nvPr>
        </p:nvSpPr>
        <p:spPr/>
        <p:txBody>
          <a:bodyPr/>
          <a:lstStyle/>
          <a:p>
            <a:r>
              <a:rPr lang="en-US" sz="3200" dirty="0"/>
              <a:t>Aqua MODIS geolocation accuracy</a:t>
            </a:r>
          </a:p>
        </p:txBody>
      </p:sp>
      <p:sp>
        <p:nvSpPr>
          <p:cNvPr id="3" name="Footer Placeholder 2">
            <a:extLst>
              <a:ext uri="{FF2B5EF4-FFF2-40B4-BE49-F238E27FC236}">
                <a16:creationId xmlns:a16="http://schemas.microsoft.com/office/drawing/2014/main" id="{1120CDB0-A11C-41DF-9C19-D4F87146DD93}"/>
              </a:ext>
            </a:extLst>
          </p:cNvPr>
          <p:cNvSpPr>
            <a:spLocks noGrp="1"/>
          </p:cNvSpPr>
          <p:nvPr>
            <p:ph type="ftr" sz="quarter" idx="11"/>
          </p:nvPr>
        </p:nvSpPr>
        <p:spPr/>
        <p:txBody>
          <a:bodyPr/>
          <a:lstStyle/>
          <a:p>
            <a:pPr>
              <a:defRPr/>
            </a:pPr>
            <a:r>
              <a:rPr lang="da-DK"/>
              <a:t>Lin et al., 5 August 2021</a:t>
            </a:r>
            <a:endParaRPr lang="en-US"/>
          </a:p>
        </p:txBody>
      </p:sp>
      <p:sp>
        <p:nvSpPr>
          <p:cNvPr id="4" name="Slide Number Placeholder 3">
            <a:extLst>
              <a:ext uri="{FF2B5EF4-FFF2-40B4-BE49-F238E27FC236}">
                <a16:creationId xmlns:a16="http://schemas.microsoft.com/office/drawing/2014/main" id="{767FFBFE-331E-4132-B54C-622148488E42}"/>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30</a:t>
            </a:fld>
            <a:endParaRPr lang="en-US" dirty="0"/>
          </a:p>
        </p:txBody>
      </p:sp>
      <p:cxnSp>
        <p:nvCxnSpPr>
          <p:cNvPr id="6" name="Straight Connector 5">
            <a:extLst>
              <a:ext uri="{FF2B5EF4-FFF2-40B4-BE49-F238E27FC236}">
                <a16:creationId xmlns:a16="http://schemas.microsoft.com/office/drawing/2014/main" id="{5ED5720B-9971-4FE9-8C4D-2059A63DF228}"/>
              </a:ext>
            </a:extLst>
          </p:cNvPr>
          <p:cNvCxnSpPr/>
          <p:nvPr/>
        </p:nvCxnSpPr>
        <p:spPr bwMode="auto">
          <a:xfrm>
            <a:off x="869680" y="2574034"/>
            <a:ext cx="7919832" cy="0"/>
          </a:xfrm>
          <a:prstGeom prst="line">
            <a:avLst/>
          </a:prstGeom>
          <a:noFill/>
          <a:ln w="34925" cap="flat" cmpd="sng" algn="ctr">
            <a:solidFill>
              <a:srgbClr val="FF0000"/>
            </a:solidFill>
            <a:prstDash val="dashDot"/>
            <a:round/>
            <a:headEnd type="none" w="med" len="med"/>
            <a:tailEnd type="none" w="med" len="med"/>
          </a:ln>
          <a:effectLst/>
        </p:spPr>
      </p:cxnSp>
      <p:cxnSp>
        <p:nvCxnSpPr>
          <p:cNvPr id="13" name="Straight Connector 14">
            <a:extLst>
              <a:ext uri="{FF2B5EF4-FFF2-40B4-BE49-F238E27FC236}">
                <a16:creationId xmlns:a16="http://schemas.microsoft.com/office/drawing/2014/main" id="{78BAB4E7-E469-491C-95CA-7145EE98F28C}"/>
              </a:ext>
            </a:extLst>
          </p:cNvPr>
          <p:cNvCxnSpPr>
            <a:cxnSpLocks noChangeShapeType="1"/>
          </p:cNvCxnSpPr>
          <p:nvPr/>
        </p:nvCxnSpPr>
        <p:spPr bwMode="auto">
          <a:xfrm flipV="1">
            <a:off x="5279583" y="1257534"/>
            <a:ext cx="1361" cy="3783249"/>
          </a:xfrm>
          <a:prstGeom prst="line">
            <a:avLst/>
          </a:prstGeom>
          <a:noFill/>
          <a:ln w="19050" algn="ctr">
            <a:solidFill>
              <a:srgbClr val="FF0000"/>
            </a:solidFill>
            <a:prstDash val="dash"/>
            <a:round/>
            <a:headEnd/>
            <a:tailEnd/>
          </a:ln>
        </p:spPr>
      </p:cxnSp>
      <p:cxnSp>
        <p:nvCxnSpPr>
          <p:cNvPr id="14" name="Straight Connector 16">
            <a:extLst>
              <a:ext uri="{FF2B5EF4-FFF2-40B4-BE49-F238E27FC236}">
                <a16:creationId xmlns:a16="http://schemas.microsoft.com/office/drawing/2014/main" id="{FEC40199-3BB3-40BB-AAC6-6A062344F69B}"/>
              </a:ext>
            </a:extLst>
          </p:cNvPr>
          <p:cNvCxnSpPr>
            <a:cxnSpLocks noChangeShapeType="1"/>
          </p:cNvCxnSpPr>
          <p:nvPr/>
        </p:nvCxnSpPr>
        <p:spPr bwMode="auto">
          <a:xfrm flipH="1" flipV="1">
            <a:off x="6746718" y="1221241"/>
            <a:ext cx="6803" cy="3838131"/>
          </a:xfrm>
          <a:prstGeom prst="line">
            <a:avLst/>
          </a:prstGeom>
          <a:noFill/>
          <a:ln w="19050" algn="ctr">
            <a:solidFill>
              <a:srgbClr val="FF0000"/>
            </a:solidFill>
            <a:prstDash val="dash"/>
            <a:round/>
            <a:headEnd/>
            <a:tailEnd/>
          </a:ln>
        </p:spPr>
      </p:cxnSp>
      <p:sp>
        <p:nvSpPr>
          <p:cNvPr id="15" name="Oval 17">
            <a:extLst>
              <a:ext uri="{FF2B5EF4-FFF2-40B4-BE49-F238E27FC236}">
                <a16:creationId xmlns:a16="http://schemas.microsoft.com/office/drawing/2014/main" id="{C36E50E3-0C18-4979-8F2A-ACE21396E2B7}"/>
              </a:ext>
            </a:extLst>
          </p:cNvPr>
          <p:cNvSpPr>
            <a:spLocks noChangeArrowheads="1"/>
          </p:cNvSpPr>
          <p:nvPr/>
        </p:nvSpPr>
        <p:spPr bwMode="auto">
          <a:xfrm rot="21059576">
            <a:off x="6617516" y="1245745"/>
            <a:ext cx="2133358" cy="720966"/>
          </a:xfrm>
          <a:prstGeom prst="ellipse">
            <a:avLst/>
          </a:prstGeom>
          <a:noFill/>
          <a:ln w="12700" algn="ctr">
            <a:solidFill>
              <a:srgbClr val="FF0000"/>
            </a:solidFill>
            <a:round/>
            <a:headEnd/>
            <a:tailEnd/>
          </a:ln>
        </p:spPr>
        <p:txBody>
          <a:bodyPr/>
          <a:lstStyle/>
          <a:p>
            <a:endParaRPr lang="en-US"/>
          </a:p>
        </p:txBody>
      </p:sp>
      <p:sp>
        <p:nvSpPr>
          <p:cNvPr id="16" name="Oval 17">
            <a:extLst>
              <a:ext uri="{FF2B5EF4-FFF2-40B4-BE49-F238E27FC236}">
                <a16:creationId xmlns:a16="http://schemas.microsoft.com/office/drawing/2014/main" id="{965388E9-F2E0-4316-93F6-5FB0B1C19E55}"/>
              </a:ext>
            </a:extLst>
          </p:cNvPr>
          <p:cNvSpPr>
            <a:spLocks noChangeArrowheads="1"/>
          </p:cNvSpPr>
          <p:nvPr/>
        </p:nvSpPr>
        <p:spPr bwMode="auto">
          <a:xfrm>
            <a:off x="5066236" y="1293944"/>
            <a:ext cx="420914" cy="841829"/>
          </a:xfrm>
          <a:prstGeom prst="ellipse">
            <a:avLst/>
          </a:prstGeom>
          <a:noFill/>
          <a:ln w="12700" algn="ctr">
            <a:solidFill>
              <a:srgbClr val="FF0000"/>
            </a:solidFill>
            <a:round/>
            <a:headEnd/>
            <a:tailEnd/>
          </a:ln>
        </p:spPr>
        <p:txBody>
          <a:bodyPr/>
          <a:lstStyle/>
          <a:p>
            <a:endParaRPr lang="en-US"/>
          </a:p>
        </p:txBody>
      </p:sp>
      <p:sp>
        <p:nvSpPr>
          <p:cNvPr id="17" name="Oval 16">
            <a:extLst>
              <a:ext uri="{FF2B5EF4-FFF2-40B4-BE49-F238E27FC236}">
                <a16:creationId xmlns:a16="http://schemas.microsoft.com/office/drawing/2014/main" id="{7CF24B4E-B869-45E3-84FC-E0871487E149}"/>
              </a:ext>
            </a:extLst>
          </p:cNvPr>
          <p:cNvSpPr>
            <a:spLocks noChangeArrowheads="1"/>
          </p:cNvSpPr>
          <p:nvPr/>
        </p:nvSpPr>
        <p:spPr bwMode="auto">
          <a:xfrm>
            <a:off x="6593534" y="4215006"/>
            <a:ext cx="2139041" cy="832249"/>
          </a:xfrm>
          <a:prstGeom prst="ellipse">
            <a:avLst/>
          </a:prstGeom>
          <a:noFill/>
          <a:ln w="12700" algn="ctr">
            <a:solidFill>
              <a:srgbClr val="FF0000"/>
            </a:solidFill>
            <a:round/>
            <a:headEnd/>
            <a:tailEnd/>
          </a:ln>
        </p:spPr>
        <p:txBody>
          <a:bodyPr/>
          <a:lstStyle/>
          <a:p>
            <a:endParaRPr lang="en-US"/>
          </a:p>
        </p:txBody>
      </p:sp>
      <p:sp>
        <p:nvSpPr>
          <p:cNvPr id="18" name="Text Box 41">
            <a:extLst>
              <a:ext uri="{FF2B5EF4-FFF2-40B4-BE49-F238E27FC236}">
                <a16:creationId xmlns:a16="http://schemas.microsoft.com/office/drawing/2014/main" id="{35E8D0AA-F0E6-4DF0-B64A-9300EFD18668}"/>
              </a:ext>
            </a:extLst>
          </p:cNvPr>
          <p:cNvSpPr txBox="1">
            <a:spLocks noChangeArrowheads="1"/>
          </p:cNvSpPr>
          <p:nvPr/>
        </p:nvSpPr>
        <p:spPr bwMode="auto">
          <a:xfrm>
            <a:off x="6226893" y="2965991"/>
            <a:ext cx="1029070" cy="720197"/>
          </a:xfrm>
          <a:prstGeom prst="rect">
            <a:avLst/>
          </a:prstGeom>
          <a:solidFill>
            <a:schemeClr val="bg1"/>
          </a:solidFill>
          <a:ln w="3175">
            <a:solidFill>
              <a:srgbClr val="FF0000"/>
            </a:solidFill>
            <a:miter lim="800000"/>
            <a:headEnd/>
            <a:tailEnd/>
          </a:ln>
        </p:spPr>
        <p:txBody>
          <a:bodyPr wrap="square">
            <a:spAutoFit/>
          </a:bodyPr>
          <a:lstStyle/>
          <a:p>
            <a:pPr algn="ctr">
              <a:spcBef>
                <a:spcPct val="20000"/>
              </a:spcBef>
            </a:pPr>
            <a:r>
              <a:rPr lang="en-US" sz="1200" dirty="0">
                <a:solidFill>
                  <a:srgbClr val="0000CC"/>
                </a:solidFill>
                <a:latin typeface="Comic Sans MS" pitchFamily="66" charset="0"/>
              </a:rPr>
              <a:t>AMSR-E</a:t>
            </a:r>
          </a:p>
          <a:p>
            <a:pPr algn="ctr">
              <a:spcBef>
                <a:spcPct val="20000"/>
              </a:spcBef>
            </a:pPr>
            <a:r>
              <a:rPr lang="en-US" sz="1200" dirty="0">
                <a:solidFill>
                  <a:srgbClr val="0000CC"/>
                </a:solidFill>
                <a:latin typeface="Comic Sans MS" pitchFamily="66" charset="0"/>
              </a:rPr>
              <a:t>2-&gt;0 rpm</a:t>
            </a:r>
          </a:p>
          <a:p>
            <a:pPr algn="ctr">
              <a:spcBef>
                <a:spcPct val="20000"/>
              </a:spcBef>
            </a:pPr>
            <a:r>
              <a:rPr lang="en-US" sz="1200" dirty="0">
                <a:solidFill>
                  <a:srgbClr val="0000CC"/>
                </a:solidFill>
                <a:latin typeface="Comic Sans MS" pitchFamily="66" charset="0"/>
              </a:rPr>
              <a:t>2015-12-4</a:t>
            </a:r>
          </a:p>
        </p:txBody>
      </p:sp>
      <p:sp>
        <p:nvSpPr>
          <p:cNvPr id="19" name="Text Box 41">
            <a:extLst>
              <a:ext uri="{FF2B5EF4-FFF2-40B4-BE49-F238E27FC236}">
                <a16:creationId xmlns:a16="http://schemas.microsoft.com/office/drawing/2014/main" id="{039FFA30-0094-44C7-93DE-5CE59C68CFB6}"/>
              </a:ext>
            </a:extLst>
          </p:cNvPr>
          <p:cNvSpPr txBox="1">
            <a:spLocks noChangeArrowheads="1"/>
          </p:cNvSpPr>
          <p:nvPr/>
        </p:nvSpPr>
        <p:spPr bwMode="auto">
          <a:xfrm>
            <a:off x="4814060" y="2964740"/>
            <a:ext cx="940467" cy="720197"/>
          </a:xfrm>
          <a:prstGeom prst="rect">
            <a:avLst/>
          </a:prstGeom>
          <a:solidFill>
            <a:schemeClr val="bg1"/>
          </a:solidFill>
          <a:ln w="3175">
            <a:solidFill>
              <a:srgbClr val="FF0000"/>
            </a:solidFill>
            <a:miter lim="800000"/>
            <a:headEnd/>
            <a:tailEnd/>
          </a:ln>
        </p:spPr>
        <p:txBody>
          <a:bodyPr wrap="square">
            <a:spAutoFit/>
          </a:bodyPr>
          <a:lstStyle/>
          <a:p>
            <a:pPr algn="ctr">
              <a:spcBef>
                <a:spcPct val="20000"/>
              </a:spcBef>
            </a:pPr>
            <a:r>
              <a:rPr lang="en-US" sz="1200" dirty="0">
                <a:solidFill>
                  <a:srgbClr val="0000CC"/>
                </a:solidFill>
                <a:latin typeface="Comic Sans MS" pitchFamily="66" charset="0"/>
              </a:rPr>
              <a:t>AMSR-E</a:t>
            </a:r>
          </a:p>
          <a:p>
            <a:pPr algn="ctr">
              <a:spcBef>
                <a:spcPct val="20000"/>
              </a:spcBef>
            </a:pPr>
            <a:r>
              <a:rPr lang="en-US" sz="1200" dirty="0">
                <a:solidFill>
                  <a:srgbClr val="0000CC"/>
                </a:solidFill>
                <a:latin typeface="Comic Sans MS" pitchFamily="66" charset="0"/>
              </a:rPr>
              <a:t>40-&gt;0 rpm</a:t>
            </a:r>
          </a:p>
          <a:p>
            <a:pPr algn="ctr">
              <a:spcBef>
                <a:spcPct val="20000"/>
              </a:spcBef>
            </a:pPr>
            <a:r>
              <a:rPr lang="en-US" sz="1200" dirty="0">
                <a:solidFill>
                  <a:srgbClr val="0000CC"/>
                </a:solidFill>
                <a:latin typeface="Comic Sans MS" pitchFamily="66" charset="0"/>
              </a:rPr>
              <a:t>2011-10-4</a:t>
            </a:r>
          </a:p>
        </p:txBody>
      </p:sp>
      <p:cxnSp>
        <p:nvCxnSpPr>
          <p:cNvPr id="21" name="Straight Connector 15">
            <a:extLst>
              <a:ext uri="{FF2B5EF4-FFF2-40B4-BE49-F238E27FC236}">
                <a16:creationId xmlns:a16="http://schemas.microsoft.com/office/drawing/2014/main" id="{4528A224-B4FC-44ED-9DF4-4DCA513E4663}"/>
              </a:ext>
            </a:extLst>
          </p:cNvPr>
          <p:cNvCxnSpPr>
            <a:cxnSpLocks noChangeShapeType="1"/>
          </p:cNvCxnSpPr>
          <p:nvPr/>
        </p:nvCxnSpPr>
        <p:spPr bwMode="auto">
          <a:xfrm flipV="1">
            <a:off x="6032745" y="1162645"/>
            <a:ext cx="15194" cy="3909342"/>
          </a:xfrm>
          <a:prstGeom prst="line">
            <a:avLst/>
          </a:prstGeom>
          <a:noFill/>
          <a:ln w="15875" algn="ctr">
            <a:solidFill>
              <a:srgbClr val="FF0000"/>
            </a:solidFill>
            <a:prstDash val="dash"/>
            <a:round/>
            <a:headEnd/>
            <a:tailEnd/>
          </a:ln>
        </p:spPr>
      </p:cxnSp>
      <p:sp>
        <p:nvSpPr>
          <p:cNvPr id="22" name="Text Box 41">
            <a:extLst>
              <a:ext uri="{FF2B5EF4-FFF2-40B4-BE49-F238E27FC236}">
                <a16:creationId xmlns:a16="http://schemas.microsoft.com/office/drawing/2014/main" id="{3043984E-174B-4F48-A4D2-010781AE2B18}"/>
              </a:ext>
            </a:extLst>
          </p:cNvPr>
          <p:cNvSpPr txBox="1">
            <a:spLocks noChangeArrowheads="1"/>
          </p:cNvSpPr>
          <p:nvPr/>
        </p:nvSpPr>
        <p:spPr bwMode="auto">
          <a:xfrm>
            <a:off x="5470736" y="2196450"/>
            <a:ext cx="1122798" cy="720197"/>
          </a:xfrm>
          <a:prstGeom prst="rect">
            <a:avLst/>
          </a:prstGeom>
          <a:solidFill>
            <a:schemeClr val="bg1"/>
          </a:solidFill>
          <a:ln w="3175">
            <a:solidFill>
              <a:srgbClr val="FF0000"/>
            </a:solidFill>
            <a:miter lim="800000"/>
            <a:headEnd/>
            <a:tailEnd/>
          </a:ln>
        </p:spPr>
        <p:txBody>
          <a:bodyPr wrap="square">
            <a:spAutoFit/>
          </a:bodyPr>
          <a:lstStyle/>
          <a:p>
            <a:pPr algn="ctr">
              <a:spcBef>
                <a:spcPct val="20000"/>
              </a:spcBef>
            </a:pPr>
            <a:r>
              <a:rPr lang="en-US" sz="1200" dirty="0">
                <a:solidFill>
                  <a:srgbClr val="0000CC"/>
                </a:solidFill>
                <a:latin typeface="Comic Sans MS" pitchFamily="66" charset="0"/>
              </a:rPr>
              <a:t>AMSR-E</a:t>
            </a:r>
          </a:p>
          <a:p>
            <a:pPr algn="ctr">
              <a:spcBef>
                <a:spcPct val="20000"/>
              </a:spcBef>
            </a:pPr>
            <a:r>
              <a:rPr lang="en-US" sz="1200" dirty="0">
                <a:solidFill>
                  <a:srgbClr val="0000CC"/>
                </a:solidFill>
                <a:latin typeface="Comic Sans MS" pitchFamily="66" charset="0"/>
              </a:rPr>
              <a:t>0-&gt;2 rpm</a:t>
            </a:r>
          </a:p>
          <a:p>
            <a:pPr algn="ctr">
              <a:spcBef>
                <a:spcPct val="20000"/>
              </a:spcBef>
            </a:pPr>
            <a:r>
              <a:rPr lang="en-US" sz="1200" dirty="0">
                <a:solidFill>
                  <a:srgbClr val="0000CC"/>
                </a:solidFill>
                <a:latin typeface="Comic Sans MS" pitchFamily="66" charset="0"/>
              </a:rPr>
              <a:t>2013-12-5</a:t>
            </a:r>
          </a:p>
        </p:txBody>
      </p:sp>
      <p:sp>
        <p:nvSpPr>
          <p:cNvPr id="24" name="TextBox 23">
            <a:extLst>
              <a:ext uri="{FF2B5EF4-FFF2-40B4-BE49-F238E27FC236}">
                <a16:creationId xmlns:a16="http://schemas.microsoft.com/office/drawing/2014/main" id="{6AC03D42-E39C-4EB8-9928-F7DF9AB38504}"/>
              </a:ext>
            </a:extLst>
          </p:cNvPr>
          <p:cNvSpPr txBox="1"/>
          <p:nvPr/>
        </p:nvSpPr>
        <p:spPr>
          <a:xfrm>
            <a:off x="974617" y="1206059"/>
            <a:ext cx="1508857" cy="276999"/>
          </a:xfrm>
          <a:prstGeom prst="rect">
            <a:avLst/>
          </a:prstGeom>
          <a:solidFill>
            <a:schemeClr val="bg1"/>
          </a:solidFill>
          <a:ln>
            <a:noFill/>
          </a:ln>
        </p:spPr>
        <p:txBody>
          <a:bodyPr wrap="square" rtlCol="0">
            <a:spAutoFit/>
          </a:bodyPr>
          <a:lstStyle/>
          <a:p>
            <a:r>
              <a:rPr lang="en-US" dirty="0">
                <a:solidFill>
                  <a:srgbClr val="FF0000"/>
                </a:solidFill>
                <a:latin typeface="+mj-lt"/>
                <a:cs typeface="Times New Roman" pitchFamily="18" charset="0"/>
              </a:rPr>
              <a:t>Before correction</a:t>
            </a:r>
          </a:p>
        </p:txBody>
      </p:sp>
      <p:sp>
        <p:nvSpPr>
          <p:cNvPr id="25" name="TextBox 24">
            <a:extLst>
              <a:ext uri="{FF2B5EF4-FFF2-40B4-BE49-F238E27FC236}">
                <a16:creationId xmlns:a16="http://schemas.microsoft.com/office/drawing/2014/main" id="{7877CC40-ACBE-4FB3-8767-350E82F29F24}"/>
              </a:ext>
            </a:extLst>
          </p:cNvPr>
          <p:cNvSpPr txBox="1"/>
          <p:nvPr/>
        </p:nvSpPr>
        <p:spPr>
          <a:xfrm>
            <a:off x="974617" y="3667819"/>
            <a:ext cx="1297841" cy="276999"/>
          </a:xfrm>
          <a:prstGeom prst="rect">
            <a:avLst/>
          </a:prstGeom>
          <a:solidFill>
            <a:schemeClr val="bg1"/>
          </a:solidFill>
          <a:ln>
            <a:noFill/>
          </a:ln>
        </p:spPr>
        <p:txBody>
          <a:bodyPr wrap="square" rtlCol="0">
            <a:spAutoFit/>
          </a:bodyPr>
          <a:lstStyle/>
          <a:p>
            <a:r>
              <a:rPr lang="en-US" dirty="0">
                <a:solidFill>
                  <a:srgbClr val="FF0000"/>
                </a:solidFill>
                <a:latin typeface="+mj-lt"/>
                <a:cs typeface="Times New Roman" pitchFamily="18" charset="0"/>
              </a:rPr>
              <a:t>After correction</a:t>
            </a:r>
          </a:p>
        </p:txBody>
      </p:sp>
      <p:sp>
        <p:nvSpPr>
          <p:cNvPr id="20" name="Title 1">
            <a:extLst>
              <a:ext uri="{FF2B5EF4-FFF2-40B4-BE49-F238E27FC236}">
                <a16:creationId xmlns:a16="http://schemas.microsoft.com/office/drawing/2014/main" id="{C64106E4-9BFC-49FF-9437-64F85DF55B19}"/>
              </a:ext>
            </a:extLst>
          </p:cNvPr>
          <p:cNvSpPr txBox="1">
            <a:spLocks/>
          </p:cNvSpPr>
          <p:nvPr/>
        </p:nvSpPr>
        <p:spPr bwMode="auto">
          <a:xfrm>
            <a:off x="2682240" y="6319560"/>
            <a:ext cx="4663440" cy="2935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defRPr>
            </a:lvl2pPr>
            <a:lvl3pPr algn="ctr" rtl="0" eaLnBrk="0" fontAlgn="base" hangingPunct="0">
              <a:spcBef>
                <a:spcPct val="0"/>
              </a:spcBef>
              <a:spcAft>
                <a:spcPct val="0"/>
              </a:spcAft>
              <a:defRPr sz="4000">
                <a:solidFill>
                  <a:schemeClr val="tx2"/>
                </a:solidFill>
                <a:latin typeface="Arial" charset="0"/>
              </a:defRPr>
            </a:lvl3pPr>
            <a:lvl4pPr algn="ctr" rtl="0" eaLnBrk="0" fontAlgn="base" hangingPunct="0">
              <a:spcBef>
                <a:spcPct val="0"/>
              </a:spcBef>
              <a:spcAft>
                <a:spcPct val="0"/>
              </a:spcAft>
              <a:defRPr sz="4000">
                <a:solidFill>
                  <a:schemeClr val="tx2"/>
                </a:solidFill>
                <a:latin typeface="Arial" charset="0"/>
              </a:defRPr>
            </a:lvl4pPr>
            <a:lvl5pPr algn="ctr" rtl="0" eaLnBrk="0" fontAlgn="base" hangingPunct="0">
              <a:spcBef>
                <a:spcPct val="0"/>
              </a:spcBef>
              <a:spcAft>
                <a:spcPct val="0"/>
              </a:spcAft>
              <a:defRPr sz="4000">
                <a:solidFill>
                  <a:schemeClr val="tx2"/>
                </a:solidFill>
                <a:latin typeface="Arial" charset="0"/>
              </a:defRPr>
            </a:lvl5pPr>
            <a:lvl6pPr marL="457200" algn="ctr" rtl="0" fontAlgn="base">
              <a:spcBef>
                <a:spcPct val="0"/>
              </a:spcBef>
              <a:spcAft>
                <a:spcPct val="0"/>
              </a:spcAft>
              <a:defRPr sz="4000">
                <a:solidFill>
                  <a:schemeClr val="tx2"/>
                </a:solidFill>
                <a:latin typeface="Arial" charset="0"/>
              </a:defRPr>
            </a:lvl6pPr>
            <a:lvl7pPr marL="914400" algn="ctr" rtl="0" fontAlgn="base">
              <a:spcBef>
                <a:spcPct val="0"/>
              </a:spcBef>
              <a:spcAft>
                <a:spcPct val="0"/>
              </a:spcAft>
              <a:defRPr sz="4000">
                <a:solidFill>
                  <a:schemeClr val="tx2"/>
                </a:solidFill>
                <a:latin typeface="Arial" charset="0"/>
              </a:defRPr>
            </a:lvl7pPr>
            <a:lvl8pPr marL="1371600" algn="ctr" rtl="0" fontAlgn="base">
              <a:spcBef>
                <a:spcPct val="0"/>
              </a:spcBef>
              <a:spcAft>
                <a:spcPct val="0"/>
              </a:spcAft>
              <a:defRPr sz="4000">
                <a:solidFill>
                  <a:schemeClr val="tx2"/>
                </a:solidFill>
                <a:latin typeface="Arial" charset="0"/>
              </a:defRPr>
            </a:lvl8pPr>
            <a:lvl9pPr marL="1828800" algn="ctr" rtl="0" fontAlgn="base">
              <a:spcBef>
                <a:spcPct val="0"/>
              </a:spcBef>
              <a:spcAft>
                <a:spcPct val="0"/>
              </a:spcAft>
              <a:defRPr sz="4000">
                <a:solidFill>
                  <a:schemeClr val="tx2"/>
                </a:solidFill>
                <a:latin typeface="Arial" charset="0"/>
              </a:defRPr>
            </a:lvl9pPr>
          </a:lstStyle>
          <a:p>
            <a:r>
              <a:rPr lang="en-US" sz="1800" kern="0" dirty="0"/>
              <a:t>C6.1, existing chip library </a:t>
            </a:r>
          </a:p>
        </p:txBody>
      </p:sp>
    </p:spTree>
    <p:extLst>
      <p:ext uri="{BB962C8B-B14F-4D97-AF65-F5344CB8AC3E}">
        <p14:creationId xmlns:p14="http://schemas.microsoft.com/office/powerpoint/2010/main" val="5637019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76935" y="1309909"/>
            <a:ext cx="3915150" cy="2476734"/>
          </a:xfrm>
          <a:prstGeom prst="rect">
            <a:avLst/>
          </a:prstGeom>
        </p:spPr>
      </p:pic>
      <p:pic>
        <p:nvPicPr>
          <p:cNvPr id="6" name="Picture 5"/>
          <p:cNvPicPr>
            <a:picLocks noChangeAspect="1"/>
          </p:cNvPicPr>
          <p:nvPr/>
        </p:nvPicPr>
        <p:blipFill>
          <a:blip r:embed="rId3"/>
          <a:stretch>
            <a:fillRect/>
          </a:stretch>
        </p:blipFill>
        <p:spPr>
          <a:xfrm>
            <a:off x="122842" y="3750934"/>
            <a:ext cx="3995877" cy="2546990"/>
          </a:xfrm>
          <a:prstGeom prst="rect">
            <a:avLst/>
          </a:prstGeom>
        </p:spPr>
      </p:pic>
      <p:sp>
        <p:nvSpPr>
          <p:cNvPr id="8199" name="Rectangle 2"/>
          <p:cNvSpPr>
            <a:spLocks noGrp="1" noChangeArrowheads="1"/>
          </p:cNvSpPr>
          <p:nvPr>
            <p:ph type="title"/>
          </p:nvPr>
        </p:nvSpPr>
        <p:spPr>
          <a:xfrm>
            <a:off x="1046163" y="160338"/>
            <a:ext cx="7189787" cy="601662"/>
          </a:xfrm>
        </p:spPr>
        <p:txBody>
          <a:bodyPr/>
          <a:lstStyle/>
          <a:p>
            <a:pPr eaLnBrk="1" hangingPunct="1">
              <a:defRPr/>
            </a:pPr>
            <a:r>
              <a:rPr lang="en-US" dirty="0">
                <a:solidFill>
                  <a:srgbClr val="0000CC"/>
                </a:solidFill>
              </a:rPr>
              <a:t>Sun angle correction</a:t>
            </a:r>
          </a:p>
        </p:txBody>
      </p:sp>
      <p:sp>
        <p:nvSpPr>
          <p:cNvPr id="9225" name="Text Box 30"/>
          <p:cNvSpPr txBox="1">
            <a:spLocks noChangeArrowheads="1"/>
          </p:cNvSpPr>
          <p:nvPr/>
        </p:nvSpPr>
        <p:spPr bwMode="auto">
          <a:xfrm>
            <a:off x="290513" y="844549"/>
            <a:ext cx="3474663" cy="400110"/>
          </a:xfrm>
          <a:prstGeom prst="rect">
            <a:avLst/>
          </a:prstGeom>
          <a:noFill/>
          <a:ln w="3175">
            <a:noFill/>
            <a:miter lim="800000"/>
            <a:headEnd/>
            <a:tailEnd/>
          </a:ln>
        </p:spPr>
        <p:txBody>
          <a:bodyPr wrap="square">
            <a:spAutoFit/>
          </a:bodyPr>
          <a:lstStyle/>
          <a:p>
            <a:pPr algn="ctr">
              <a:spcBef>
                <a:spcPct val="50000"/>
              </a:spcBef>
            </a:pPr>
            <a:r>
              <a:rPr lang="en-US" sz="2000" dirty="0">
                <a:solidFill>
                  <a:schemeClr val="accent2"/>
                </a:solidFill>
                <a:latin typeface="Comic Sans MS" pitchFamily="66" charset="0"/>
              </a:rPr>
              <a:t>Terra C6.1 results</a:t>
            </a:r>
            <a:endParaRPr lang="en-US" sz="1400" dirty="0">
              <a:solidFill>
                <a:srgbClr val="FF0000"/>
              </a:solidFill>
              <a:latin typeface="Comic Sans MS" pitchFamily="66" charset="0"/>
            </a:endParaRPr>
          </a:p>
        </p:txBody>
      </p:sp>
      <p:cxnSp>
        <p:nvCxnSpPr>
          <p:cNvPr id="9226" name="Straight Arrow Connector 12"/>
          <p:cNvCxnSpPr>
            <a:cxnSpLocks noChangeShapeType="1"/>
          </p:cNvCxnSpPr>
          <p:nvPr/>
        </p:nvCxnSpPr>
        <p:spPr bwMode="auto">
          <a:xfrm flipH="1" flipV="1">
            <a:off x="1114237" y="5164138"/>
            <a:ext cx="114300" cy="260350"/>
          </a:xfrm>
          <a:prstGeom prst="straightConnector1">
            <a:avLst/>
          </a:prstGeom>
          <a:noFill/>
          <a:ln w="12700" algn="ctr">
            <a:solidFill>
              <a:srgbClr val="FF0000"/>
            </a:solidFill>
            <a:round/>
            <a:headEnd/>
            <a:tailEnd type="arrow" w="med" len="med"/>
          </a:ln>
        </p:spPr>
      </p:cxnSp>
      <p:cxnSp>
        <p:nvCxnSpPr>
          <p:cNvPr id="9229" name="Straight Arrow Connector 15"/>
          <p:cNvCxnSpPr>
            <a:cxnSpLocks noChangeShapeType="1"/>
          </p:cNvCxnSpPr>
          <p:nvPr/>
        </p:nvCxnSpPr>
        <p:spPr bwMode="auto">
          <a:xfrm flipH="1" flipV="1">
            <a:off x="1196787" y="2608263"/>
            <a:ext cx="228600" cy="425450"/>
          </a:xfrm>
          <a:prstGeom prst="straightConnector1">
            <a:avLst/>
          </a:prstGeom>
          <a:noFill/>
          <a:ln w="12700" algn="ctr">
            <a:solidFill>
              <a:srgbClr val="FF0000"/>
            </a:solidFill>
            <a:round/>
            <a:headEnd/>
            <a:tailEnd type="arrow" w="med" len="med"/>
          </a:ln>
        </p:spPr>
      </p:cxnSp>
      <p:pic>
        <p:nvPicPr>
          <p:cNvPr id="15" name="Picture 14">
            <a:extLst>
              <a:ext uri="{FF2B5EF4-FFF2-40B4-BE49-F238E27FC236}">
                <a16:creationId xmlns:a16="http://schemas.microsoft.com/office/drawing/2014/main" id="{8934BA36-B6A5-402F-92B2-FCBF2B4407D4}"/>
              </a:ext>
            </a:extLst>
          </p:cNvPr>
          <p:cNvPicPr>
            <a:picLocks noChangeAspect="1"/>
          </p:cNvPicPr>
          <p:nvPr/>
        </p:nvPicPr>
        <p:blipFill>
          <a:blip r:embed="rId4"/>
          <a:stretch>
            <a:fillRect/>
          </a:stretch>
        </p:blipFill>
        <p:spPr>
          <a:xfrm>
            <a:off x="4572975" y="3797509"/>
            <a:ext cx="4571000" cy="2528467"/>
          </a:xfrm>
          <a:prstGeom prst="rect">
            <a:avLst/>
          </a:prstGeom>
        </p:spPr>
      </p:pic>
      <p:pic>
        <p:nvPicPr>
          <p:cNvPr id="16" name="Picture 15">
            <a:extLst>
              <a:ext uri="{FF2B5EF4-FFF2-40B4-BE49-F238E27FC236}">
                <a16:creationId xmlns:a16="http://schemas.microsoft.com/office/drawing/2014/main" id="{48801BB7-F681-431A-AABF-A4E34BBC2A58}"/>
              </a:ext>
            </a:extLst>
          </p:cNvPr>
          <p:cNvPicPr>
            <a:picLocks noChangeAspect="1"/>
          </p:cNvPicPr>
          <p:nvPr/>
        </p:nvPicPr>
        <p:blipFill>
          <a:blip r:embed="rId5"/>
          <a:stretch>
            <a:fillRect/>
          </a:stretch>
        </p:blipFill>
        <p:spPr>
          <a:xfrm>
            <a:off x="4572974" y="1303539"/>
            <a:ext cx="4560151" cy="2470267"/>
          </a:xfrm>
          <a:prstGeom prst="rect">
            <a:avLst/>
          </a:prstGeom>
        </p:spPr>
      </p:pic>
      <p:cxnSp>
        <p:nvCxnSpPr>
          <p:cNvPr id="17" name="Straight Arrow Connector 11">
            <a:extLst>
              <a:ext uri="{FF2B5EF4-FFF2-40B4-BE49-F238E27FC236}">
                <a16:creationId xmlns:a16="http://schemas.microsoft.com/office/drawing/2014/main" id="{ACBF2462-F654-45B7-B6A9-B1394FBE1C88}"/>
              </a:ext>
            </a:extLst>
          </p:cNvPr>
          <p:cNvCxnSpPr>
            <a:cxnSpLocks noChangeShapeType="1"/>
          </p:cNvCxnSpPr>
          <p:nvPr/>
        </p:nvCxnSpPr>
        <p:spPr bwMode="auto">
          <a:xfrm flipH="1" flipV="1">
            <a:off x="6130925" y="2473325"/>
            <a:ext cx="20638" cy="601663"/>
          </a:xfrm>
          <a:prstGeom prst="straightConnector1">
            <a:avLst/>
          </a:prstGeom>
          <a:noFill/>
          <a:ln w="12700" algn="ctr">
            <a:solidFill>
              <a:srgbClr val="FF0000"/>
            </a:solidFill>
            <a:round/>
            <a:headEnd/>
            <a:tailEnd type="arrow" w="med" len="med"/>
          </a:ln>
        </p:spPr>
      </p:cxnSp>
      <p:cxnSp>
        <p:nvCxnSpPr>
          <p:cNvPr id="18" name="Straight Arrow Connector 12">
            <a:extLst>
              <a:ext uri="{FF2B5EF4-FFF2-40B4-BE49-F238E27FC236}">
                <a16:creationId xmlns:a16="http://schemas.microsoft.com/office/drawing/2014/main" id="{5D76DC95-D0DB-4642-A125-2F8361BA37E5}"/>
              </a:ext>
            </a:extLst>
          </p:cNvPr>
          <p:cNvCxnSpPr>
            <a:cxnSpLocks noChangeShapeType="1"/>
          </p:cNvCxnSpPr>
          <p:nvPr/>
        </p:nvCxnSpPr>
        <p:spPr bwMode="auto">
          <a:xfrm flipV="1">
            <a:off x="7669213" y="5133975"/>
            <a:ext cx="1095375" cy="466725"/>
          </a:xfrm>
          <a:prstGeom prst="straightConnector1">
            <a:avLst/>
          </a:prstGeom>
          <a:noFill/>
          <a:ln w="12700" algn="ctr">
            <a:solidFill>
              <a:srgbClr val="FF0000"/>
            </a:solidFill>
            <a:round/>
            <a:headEnd/>
            <a:tailEnd type="arrow" w="med" len="med"/>
          </a:ln>
        </p:spPr>
      </p:cxnSp>
      <p:sp>
        <p:nvSpPr>
          <p:cNvPr id="19" name="Text Box 30">
            <a:extLst>
              <a:ext uri="{FF2B5EF4-FFF2-40B4-BE49-F238E27FC236}">
                <a16:creationId xmlns:a16="http://schemas.microsoft.com/office/drawing/2014/main" id="{D9C2E7EF-89E5-4AFE-81CD-D4F4B0428DAC}"/>
              </a:ext>
            </a:extLst>
          </p:cNvPr>
          <p:cNvSpPr txBox="1">
            <a:spLocks noChangeArrowheads="1"/>
          </p:cNvSpPr>
          <p:nvPr/>
        </p:nvSpPr>
        <p:spPr bwMode="auto">
          <a:xfrm>
            <a:off x="4572000" y="857190"/>
            <a:ext cx="3474663" cy="400110"/>
          </a:xfrm>
          <a:prstGeom prst="rect">
            <a:avLst/>
          </a:prstGeom>
          <a:noFill/>
          <a:ln w="3175">
            <a:noFill/>
            <a:miter lim="800000"/>
            <a:headEnd/>
            <a:tailEnd/>
          </a:ln>
        </p:spPr>
        <p:txBody>
          <a:bodyPr wrap="square">
            <a:spAutoFit/>
          </a:bodyPr>
          <a:lstStyle/>
          <a:p>
            <a:pPr algn="ctr">
              <a:spcBef>
                <a:spcPct val="50000"/>
              </a:spcBef>
            </a:pPr>
            <a:r>
              <a:rPr lang="en-US" sz="2000" dirty="0">
                <a:solidFill>
                  <a:schemeClr val="accent2"/>
                </a:solidFill>
                <a:latin typeface="Comic Sans MS" pitchFamily="66" charset="0"/>
              </a:rPr>
              <a:t>Aqua C6.1 results</a:t>
            </a:r>
            <a:endParaRPr lang="en-US" sz="1400" dirty="0">
              <a:solidFill>
                <a:srgbClr val="FF0000"/>
              </a:solidFill>
              <a:latin typeface="Comic Sans MS" pitchFamily="66" charset="0"/>
            </a:endParaRPr>
          </a:p>
        </p:txBody>
      </p:sp>
      <p:sp>
        <p:nvSpPr>
          <p:cNvPr id="20" name="Slide Number Placeholder 3">
            <a:extLst>
              <a:ext uri="{FF2B5EF4-FFF2-40B4-BE49-F238E27FC236}">
                <a16:creationId xmlns:a16="http://schemas.microsoft.com/office/drawing/2014/main" id="{4D6FEDF1-226A-4112-AB70-57786BD2E97E}"/>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31</a:t>
            </a:fld>
            <a:endParaRPr lang="en-US" dirty="0"/>
          </a:p>
        </p:txBody>
      </p:sp>
      <p:sp>
        <p:nvSpPr>
          <p:cNvPr id="2" name="Footer Placeholder 1">
            <a:extLst>
              <a:ext uri="{FF2B5EF4-FFF2-40B4-BE49-F238E27FC236}">
                <a16:creationId xmlns:a16="http://schemas.microsoft.com/office/drawing/2014/main" id="{38E2A25E-C830-4F5E-8AF2-55B214C452F7}"/>
              </a:ext>
            </a:extLst>
          </p:cNvPr>
          <p:cNvSpPr>
            <a:spLocks noGrp="1"/>
          </p:cNvSpPr>
          <p:nvPr>
            <p:ph type="ftr" sz="quarter" idx="11"/>
          </p:nvPr>
        </p:nvSpPr>
        <p:spPr/>
        <p:txBody>
          <a:bodyPr/>
          <a:lstStyle/>
          <a:p>
            <a:pPr>
              <a:defRPr/>
            </a:pPr>
            <a:r>
              <a:rPr lang="da-DK"/>
              <a:t>Lin et al., 5 August 2021</a:t>
            </a:r>
            <a:endParaRPr lang="en-US"/>
          </a:p>
        </p:txBody>
      </p:sp>
      <p:sp>
        <p:nvSpPr>
          <p:cNvPr id="21" name="Content Placeholder 2">
            <a:extLst>
              <a:ext uri="{FF2B5EF4-FFF2-40B4-BE49-F238E27FC236}">
                <a16:creationId xmlns:a16="http://schemas.microsoft.com/office/drawing/2014/main" id="{4749E066-BC89-45BA-B4C2-9F30F69D7FB7}"/>
              </a:ext>
            </a:extLst>
          </p:cNvPr>
          <p:cNvSpPr txBox="1">
            <a:spLocks/>
          </p:cNvSpPr>
          <p:nvPr/>
        </p:nvSpPr>
        <p:spPr>
          <a:xfrm>
            <a:off x="406400" y="6356419"/>
            <a:ext cx="8636000" cy="228600"/>
          </a:xfrm>
          <a:prstGeom prst="rect">
            <a:avLst/>
          </a:prstGeom>
          <a:ln w="12700" cmpd="thickThi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spcBef>
                <a:spcPts val="0"/>
              </a:spcBef>
              <a:buNone/>
            </a:pPr>
            <a:r>
              <a:rPr lang="en-US" sz="1600" kern="0" dirty="0">
                <a:latin typeface="Times New Roman" pitchFamily="18" charset="0"/>
                <a:cs typeface="Times New Roman" pitchFamily="18" charset="0"/>
              </a:rPr>
              <a:t>Sun angle </a:t>
            </a:r>
            <a:r>
              <a:rPr lang="en-US" sz="1600" kern="0" dirty="0" err="1">
                <a:latin typeface="Times New Roman" pitchFamily="18" charset="0"/>
                <a:cs typeface="Times New Roman" pitchFamily="18" charset="0"/>
              </a:rPr>
              <a:t>wrt</a:t>
            </a:r>
            <a:r>
              <a:rPr lang="en-US" sz="1600" kern="0" dirty="0">
                <a:latin typeface="Times New Roman" pitchFamily="18" charset="0"/>
                <a:cs typeface="Times New Roman" pitchFamily="18" charset="0"/>
              </a:rPr>
              <a:t> the orbit trajectory serves as a proxy of thermal variation (sun rise </a:t>
            </a:r>
            <a:r>
              <a:rPr lang="en-US" sz="1600" kern="0" dirty="0">
                <a:latin typeface="Times New Roman" pitchFamily="18" charset="0"/>
                <a:cs typeface="Times New Roman" pitchFamily="18" charset="0"/>
                <a:sym typeface="Wingdings" panose="05000000000000000000" pitchFamily="2" charset="2"/>
              </a:rPr>
              <a:t></a:t>
            </a:r>
            <a:r>
              <a:rPr lang="en-US" sz="1600" kern="0" dirty="0">
                <a:latin typeface="Times New Roman" pitchFamily="18" charset="0"/>
                <a:cs typeface="Times New Roman" pitchFamily="18" charset="0"/>
              </a:rPr>
              <a:t> noon </a:t>
            </a:r>
            <a:r>
              <a:rPr lang="en-US" sz="1600" kern="0" dirty="0">
                <a:latin typeface="Times New Roman" pitchFamily="18" charset="0"/>
                <a:cs typeface="Times New Roman" pitchFamily="18" charset="0"/>
                <a:sym typeface="Wingdings" panose="05000000000000000000" pitchFamily="2" charset="2"/>
              </a:rPr>
              <a:t> </a:t>
            </a:r>
            <a:r>
              <a:rPr lang="en-US" sz="1600" kern="0" dirty="0">
                <a:latin typeface="Times New Roman" pitchFamily="18" charset="0"/>
                <a:cs typeface="Times New Roman" pitchFamily="18" charset="0"/>
              </a:rPr>
              <a:t>sunset)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0D9A184-5F29-4E1C-BDF7-F580F013606B}"/>
              </a:ext>
            </a:extLst>
          </p:cNvPr>
          <p:cNvPicPr>
            <a:picLocks noChangeAspect="1"/>
          </p:cNvPicPr>
          <p:nvPr/>
        </p:nvPicPr>
        <p:blipFill>
          <a:blip r:embed="rId3"/>
          <a:stretch>
            <a:fillRect/>
          </a:stretch>
        </p:blipFill>
        <p:spPr>
          <a:xfrm>
            <a:off x="271645" y="3702301"/>
            <a:ext cx="4071772" cy="2165093"/>
          </a:xfrm>
          <a:prstGeom prst="rect">
            <a:avLst/>
          </a:prstGeom>
        </p:spPr>
      </p:pic>
      <p:sp>
        <p:nvSpPr>
          <p:cNvPr id="3" name="Footer Placeholder 2">
            <a:extLst>
              <a:ext uri="{FF2B5EF4-FFF2-40B4-BE49-F238E27FC236}">
                <a16:creationId xmlns:a16="http://schemas.microsoft.com/office/drawing/2014/main" id="{AB70F4E9-6FB8-4580-A449-3E5F236B17DB}"/>
              </a:ext>
            </a:extLst>
          </p:cNvPr>
          <p:cNvSpPr>
            <a:spLocks noGrp="1"/>
          </p:cNvSpPr>
          <p:nvPr>
            <p:ph type="ftr" sz="quarter" idx="11"/>
          </p:nvPr>
        </p:nvSpPr>
        <p:spPr/>
        <p:txBody>
          <a:bodyPr/>
          <a:lstStyle/>
          <a:p>
            <a:pPr>
              <a:defRPr/>
            </a:pPr>
            <a:r>
              <a:rPr lang="da-DK"/>
              <a:t>Lin et al., 5 August 2021</a:t>
            </a:r>
            <a:endParaRPr lang="en-US"/>
          </a:p>
        </p:txBody>
      </p:sp>
      <p:sp>
        <p:nvSpPr>
          <p:cNvPr id="4" name="Title 1">
            <a:extLst>
              <a:ext uri="{FF2B5EF4-FFF2-40B4-BE49-F238E27FC236}">
                <a16:creationId xmlns:a16="http://schemas.microsoft.com/office/drawing/2014/main" id="{8B2EEB62-6E0D-4806-BBCF-1541370DB204}"/>
              </a:ext>
            </a:extLst>
          </p:cNvPr>
          <p:cNvSpPr>
            <a:spLocks noGrp="1"/>
          </p:cNvSpPr>
          <p:nvPr>
            <p:ph type="title"/>
          </p:nvPr>
        </p:nvSpPr>
        <p:spPr>
          <a:xfrm>
            <a:off x="838200" y="67611"/>
            <a:ext cx="7391400" cy="715962"/>
          </a:xfrm>
        </p:spPr>
        <p:txBody>
          <a:bodyPr/>
          <a:lstStyle/>
          <a:p>
            <a:r>
              <a:rPr lang="en-US" sz="2800" dirty="0"/>
              <a:t>Geolocation accuracy for NOAA-20 VIIRS </a:t>
            </a:r>
          </a:p>
        </p:txBody>
      </p:sp>
      <p:sp>
        <p:nvSpPr>
          <p:cNvPr id="5" name="Content Placeholder 2">
            <a:extLst>
              <a:ext uri="{FF2B5EF4-FFF2-40B4-BE49-F238E27FC236}">
                <a16:creationId xmlns:a16="http://schemas.microsoft.com/office/drawing/2014/main" id="{96E4FB6A-3B74-4049-B01F-1CB53CF7223D}"/>
              </a:ext>
            </a:extLst>
          </p:cNvPr>
          <p:cNvSpPr txBox="1">
            <a:spLocks/>
          </p:cNvSpPr>
          <p:nvPr/>
        </p:nvSpPr>
        <p:spPr>
          <a:xfrm>
            <a:off x="383059" y="6102706"/>
            <a:ext cx="8163936" cy="465002"/>
          </a:xfrm>
          <a:prstGeom prst="rect">
            <a:avLst/>
          </a:prstGeom>
          <a:ln w="12700" cmpd="thickThi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spcBef>
                <a:spcPts val="0"/>
              </a:spcBef>
            </a:pPr>
            <a:r>
              <a:rPr lang="en-US" sz="1600" kern="0" dirty="0">
                <a:latin typeface="Times New Roman" pitchFamily="18" charset="0"/>
                <a:cs typeface="Times New Roman" pitchFamily="18" charset="0"/>
              </a:rPr>
              <a:t>Initial geolocation error, up to  ~2km </a:t>
            </a:r>
          </a:p>
          <a:p>
            <a:pPr>
              <a:spcBef>
                <a:spcPts val="0"/>
              </a:spcBef>
            </a:pPr>
            <a:r>
              <a:rPr lang="en-US" sz="1600" kern="0" dirty="0">
                <a:latin typeface="Times New Roman" pitchFamily="18" charset="0"/>
                <a:cs typeface="Times New Roman" pitchFamily="18" charset="0"/>
              </a:rPr>
              <a:t>Temporal pointing variations, and geolocation accuracy after correction</a:t>
            </a:r>
          </a:p>
        </p:txBody>
      </p:sp>
      <p:pic>
        <p:nvPicPr>
          <p:cNvPr id="2" name="Picture 1">
            <a:extLst>
              <a:ext uri="{FF2B5EF4-FFF2-40B4-BE49-F238E27FC236}">
                <a16:creationId xmlns:a16="http://schemas.microsoft.com/office/drawing/2014/main" id="{02FB083A-D865-447A-96F5-997C6C55D67D}"/>
              </a:ext>
            </a:extLst>
          </p:cNvPr>
          <p:cNvPicPr>
            <a:picLocks noChangeAspect="1"/>
          </p:cNvPicPr>
          <p:nvPr/>
        </p:nvPicPr>
        <p:blipFill>
          <a:blip r:embed="rId4"/>
          <a:stretch>
            <a:fillRect/>
          </a:stretch>
        </p:blipFill>
        <p:spPr>
          <a:xfrm>
            <a:off x="383059" y="990600"/>
            <a:ext cx="3057754" cy="2545690"/>
          </a:xfrm>
          <a:prstGeom prst="rect">
            <a:avLst/>
          </a:prstGeom>
        </p:spPr>
      </p:pic>
      <p:pic>
        <p:nvPicPr>
          <p:cNvPr id="7" name="Picture 6">
            <a:extLst>
              <a:ext uri="{FF2B5EF4-FFF2-40B4-BE49-F238E27FC236}">
                <a16:creationId xmlns:a16="http://schemas.microsoft.com/office/drawing/2014/main" id="{6D8384D8-846A-4133-9E42-DCA6D34A57B1}"/>
              </a:ext>
            </a:extLst>
          </p:cNvPr>
          <p:cNvPicPr>
            <a:picLocks noChangeAspect="1"/>
          </p:cNvPicPr>
          <p:nvPr/>
        </p:nvPicPr>
        <p:blipFill>
          <a:blip r:embed="rId5"/>
          <a:stretch>
            <a:fillRect/>
          </a:stretch>
        </p:blipFill>
        <p:spPr>
          <a:xfrm>
            <a:off x="4100439" y="876122"/>
            <a:ext cx="4689043" cy="3043123"/>
          </a:xfrm>
          <a:prstGeom prst="rect">
            <a:avLst/>
          </a:prstGeom>
        </p:spPr>
      </p:pic>
      <p:pic>
        <p:nvPicPr>
          <p:cNvPr id="9" name="Picture 8">
            <a:extLst>
              <a:ext uri="{FF2B5EF4-FFF2-40B4-BE49-F238E27FC236}">
                <a16:creationId xmlns:a16="http://schemas.microsoft.com/office/drawing/2014/main" id="{32A1A137-C10E-4321-8309-F2BCB29F0027}"/>
              </a:ext>
            </a:extLst>
          </p:cNvPr>
          <p:cNvPicPr>
            <a:picLocks noChangeAspect="1"/>
          </p:cNvPicPr>
          <p:nvPr/>
        </p:nvPicPr>
        <p:blipFill>
          <a:blip r:embed="rId6"/>
          <a:stretch>
            <a:fillRect/>
          </a:stretch>
        </p:blipFill>
        <p:spPr>
          <a:xfrm>
            <a:off x="4124896" y="3403397"/>
            <a:ext cx="4689043" cy="2699309"/>
          </a:xfrm>
          <a:prstGeom prst="rect">
            <a:avLst/>
          </a:prstGeom>
        </p:spPr>
      </p:pic>
      <p:cxnSp>
        <p:nvCxnSpPr>
          <p:cNvPr id="12" name="Straight Connector 11">
            <a:extLst>
              <a:ext uri="{FF2B5EF4-FFF2-40B4-BE49-F238E27FC236}">
                <a16:creationId xmlns:a16="http://schemas.microsoft.com/office/drawing/2014/main" id="{C805E8E7-B878-45DA-81BC-ACEDA9A4CD15}"/>
              </a:ext>
            </a:extLst>
          </p:cNvPr>
          <p:cNvCxnSpPr>
            <a:cxnSpLocks/>
          </p:cNvCxnSpPr>
          <p:nvPr/>
        </p:nvCxnSpPr>
        <p:spPr>
          <a:xfrm>
            <a:off x="5032979" y="2990137"/>
            <a:ext cx="3318467"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Right Brace 12">
            <a:extLst>
              <a:ext uri="{FF2B5EF4-FFF2-40B4-BE49-F238E27FC236}">
                <a16:creationId xmlns:a16="http://schemas.microsoft.com/office/drawing/2014/main" id="{DEA96C50-9F81-4DA0-A3C6-4CB16BE32BF1}"/>
              </a:ext>
            </a:extLst>
          </p:cNvPr>
          <p:cNvSpPr/>
          <p:nvPr/>
        </p:nvSpPr>
        <p:spPr>
          <a:xfrm>
            <a:off x="8364141" y="1682772"/>
            <a:ext cx="129955" cy="1307365"/>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Right Brace 15">
            <a:extLst>
              <a:ext uri="{FF2B5EF4-FFF2-40B4-BE49-F238E27FC236}">
                <a16:creationId xmlns:a16="http://schemas.microsoft.com/office/drawing/2014/main" id="{71A8A64B-5405-485B-86EB-2A950ED91C6B}"/>
              </a:ext>
            </a:extLst>
          </p:cNvPr>
          <p:cNvSpPr/>
          <p:nvPr/>
        </p:nvSpPr>
        <p:spPr>
          <a:xfrm>
            <a:off x="8330795" y="3924928"/>
            <a:ext cx="216200" cy="1227630"/>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ADA29326-854F-4194-BD7F-A3ECB2D9BC6E}"/>
              </a:ext>
            </a:extLst>
          </p:cNvPr>
          <p:cNvCxnSpPr>
            <a:cxnSpLocks/>
          </p:cNvCxnSpPr>
          <p:nvPr/>
        </p:nvCxnSpPr>
        <p:spPr>
          <a:xfrm>
            <a:off x="8431859" y="2972522"/>
            <a:ext cx="67279" cy="22424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BEC0DCF-D3C3-4198-9B1F-D8C4C6398A1C}"/>
              </a:ext>
            </a:extLst>
          </p:cNvPr>
          <p:cNvCxnSpPr>
            <a:cxnSpLocks/>
          </p:cNvCxnSpPr>
          <p:nvPr/>
        </p:nvCxnSpPr>
        <p:spPr>
          <a:xfrm flipV="1">
            <a:off x="8426817" y="3520811"/>
            <a:ext cx="67279" cy="36298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EC8669D9-7B5E-448A-A85C-A996CE608F9E}"/>
                  </a:ext>
                </a:extLst>
              </p:cNvPr>
              <p:cNvSpPr txBox="1"/>
              <p:nvPr/>
            </p:nvSpPr>
            <p:spPr>
              <a:xfrm>
                <a:off x="6609325" y="3196125"/>
                <a:ext cx="2335896" cy="362984"/>
              </a:xfrm>
              <a:prstGeom prst="rect">
                <a:avLst/>
              </a:prstGeom>
              <a:solidFill>
                <a:srgbClr val="FFCCFF"/>
              </a:solidFill>
              <a:ln>
                <a:solidFill>
                  <a:srgbClr val="FF0000"/>
                </a:solidFill>
              </a:ln>
            </p:spPr>
            <p:txBody>
              <a:bodyPr wrap="none" rtlCol="0">
                <a:spAutoFit/>
              </a:bodyPr>
              <a:lstStyle/>
              <a:p>
                <a14:m>
                  <m:oMath xmlns:m="http://schemas.openxmlformats.org/officeDocument/2006/math">
                    <m:r>
                      <a:rPr lang="en-US" sz="1800" i="1">
                        <a:latin typeface="Cambria Math" panose="02040503050406030204" pitchFamily="18" charset="0"/>
                        <a:ea typeface="Cambria Math" panose="02040503050406030204" pitchFamily="18" charset="0"/>
                      </a:rPr>
                      <m:t>±</m:t>
                    </m:r>
                  </m:oMath>
                </a14:m>
                <a:r>
                  <a:rPr lang="en-US" sz="1600" dirty="0"/>
                  <a:t>20</a:t>
                </a:r>
                <a:r>
                  <a:rPr lang="en-US" sz="1600" dirty="0">
                    <a:latin typeface="+mn-lt"/>
                  </a:rPr>
                  <a:t>% I-band pixel size</a:t>
                </a:r>
              </a:p>
            </p:txBody>
          </p:sp>
        </mc:Choice>
        <mc:Fallback xmlns="">
          <p:sp>
            <p:nvSpPr>
              <p:cNvPr id="19" name="TextBox 18">
                <a:extLst>
                  <a:ext uri="{FF2B5EF4-FFF2-40B4-BE49-F238E27FC236}">
                    <a16:creationId xmlns:a16="http://schemas.microsoft.com/office/drawing/2014/main" id="{EC8669D9-7B5E-448A-A85C-A996CE608F9E}"/>
                  </a:ext>
                </a:extLst>
              </p:cNvPr>
              <p:cNvSpPr txBox="1">
                <a:spLocks noRot="1" noChangeAspect="1" noMove="1" noResize="1" noEditPoints="1" noAdjustHandles="1" noChangeArrowheads="1" noChangeShapeType="1" noTextEdit="1"/>
              </p:cNvSpPr>
              <p:nvPr/>
            </p:nvSpPr>
            <p:spPr>
              <a:xfrm>
                <a:off x="6609325" y="3196125"/>
                <a:ext cx="2335896" cy="362984"/>
              </a:xfrm>
              <a:prstGeom prst="rect">
                <a:avLst/>
              </a:prstGeom>
              <a:blipFill>
                <a:blip r:embed="rId8"/>
                <a:stretch>
                  <a:fillRect b="-19355"/>
                </a:stretch>
              </a:blipFill>
              <a:ln>
                <a:solidFill>
                  <a:srgbClr val="FF0000"/>
                </a:solidFill>
              </a:ln>
            </p:spPr>
            <p:txBody>
              <a:bodyPr/>
              <a:lstStyle/>
              <a:p>
                <a:r>
                  <a:rPr lang="en-US">
                    <a:noFill/>
                  </a:rPr>
                  <a:t> </a:t>
                </a:r>
              </a:p>
            </p:txBody>
          </p:sp>
        </mc:Fallback>
      </mc:AlternateContent>
      <p:cxnSp>
        <p:nvCxnSpPr>
          <p:cNvPr id="25" name="Straight Connector 24">
            <a:extLst>
              <a:ext uri="{FF2B5EF4-FFF2-40B4-BE49-F238E27FC236}">
                <a16:creationId xmlns:a16="http://schemas.microsoft.com/office/drawing/2014/main" id="{789B78B0-9398-4AC0-9A55-ED97EAF0A8AA}"/>
              </a:ext>
            </a:extLst>
          </p:cNvPr>
          <p:cNvCxnSpPr>
            <a:cxnSpLocks/>
          </p:cNvCxnSpPr>
          <p:nvPr/>
        </p:nvCxnSpPr>
        <p:spPr>
          <a:xfrm>
            <a:off x="5032978" y="1682772"/>
            <a:ext cx="3318467"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3AFEC21-8E5B-4432-AC4B-C8CA553FA1D8}"/>
              </a:ext>
            </a:extLst>
          </p:cNvPr>
          <p:cNvCxnSpPr>
            <a:cxnSpLocks/>
          </p:cNvCxnSpPr>
          <p:nvPr/>
        </p:nvCxnSpPr>
        <p:spPr>
          <a:xfrm>
            <a:off x="5012328" y="3911688"/>
            <a:ext cx="3318467"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062E755-CDDB-4C81-AD1B-3BD80250A927}"/>
              </a:ext>
            </a:extLst>
          </p:cNvPr>
          <p:cNvCxnSpPr>
            <a:cxnSpLocks/>
          </p:cNvCxnSpPr>
          <p:nvPr/>
        </p:nvCxnSpPr>
        <p:spPr>
          <a:xfrm>
            <a:off x="5032978" y="5167672"/>
            <a:ext cx="3318467"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Slide Number Placeholder 3">
            <a:extLst>
              <a:ext uri="{FF2B5EF4-FFF2-40B4-BE49-F238E27FC236}">
                <a16:creationId xmlns:a16="http://schemas.microsoft.com/office/drawing/2014/main" id="{0B372C0D-97FD-47F0-AD2D-0896CDB2F771}"/>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32</a:t>
            </a:fld>
            <a:endParaRPr lang="en-US" dirty="0"/>
          </a:p>
        </p:txBody>
      </p:sp>
    </p:spTree>
    <p:extLst>
      <p:ext uri="{BB962C8B-B14F-4D97-AF65-F5344CB8AC3E}">
        <p14:creationId xmlns:p14="http://schemas.microsoft.com/office/powerpoint/2010/main" val="37785083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4B56E0CC-66B6-4980-8B96-1527A59536A8}"/>
              </a:ext>
            </a:extLst>
          </p:cNvPr>
          <p:cNvPicPr>
            <a:picLocks noChangeAspect="1"/>
          </p:cNvPicPr>
          <p:nvPr/>
        </p:nvPicPr>
        <p:blipFill>
          <a:blip r:embed="rId2"/>
          <a:stretch>
            <a:fillRect/>
          </a:stretch>
        </p:blipFill>
        <p:spPr>
          <a:xfrm>
            <a:off x="299923" y="710590"/>
            <a:ext cx="8544154" cy="3079699"/>
          </a:xfrm>
          <a:prstGeom prst="rect">
            <a:avLst/>
          </a:prstGeom>
        </p:spPr>
      </p:pic>
      <p:pic>
        <p:nvPicPr>
          <p:cNvPr id="18" name="Picture 17">
            <a:extLst>
              <a:ext uri="{FF2B5EF4-FFF2-40B4-BE49-F238E27FC236}">
                <a16:creationId xmlns:a16="http://schemas.microsoft.com/office/drawing/2014/main" id="{9708985F-8ACF-495C-A382-F1E25F7DCBCA}"/>
              </a:ext>
            </a:extLst>
          </p:cNvPr>
          <p:cNvPicPr>
            <a:picLocks noChangeAspect="1"/>
          </p:cNvPicPr>
          <p:nvPr/>
        </p:nvPicPr>
        <p:blipFill>
          <a:blip r:embed="rId3"/>
          <a:stretch>
            <a:fillRect/>
          </a:stretch>
        </p:blipFill>
        <p:spPr>
          <a:xfrm>
            <a:off x="292608" y="3062833"/>
            <a:ext cx="8558784" cy="2845613"/>
          </a:xfrm>
          <a:prstGeom prst="rect">
            <a:avLst/>
          </a:prstGeom>
        </p:spPr>
      </p:pic>
      <p:sp>
        <p:nvSpPr>
          <p:cNvPr id="2" name="Title 1">
            <a:extLst>
              <a:ext uri="{FF2B5EF4-FFF2-40B4-BE49-F238E27FC236}">
                <a16:creationId xmlns:a16="http://schemas.microsoft.com/office/drawing/2014/main" id="{3BF64A2D-B67A-4EE6-978B-070ECFEF3167}"/>
              </a:ext>
            </a:extLst>
          </p:cNvPr>
          <p:cNvSpPr>
            <a:spLocks noGrp="1"/>
          </p:cNvSpPr>
          <p:nvPr>
            <p:ph type="title"/>
          </p:nvPr>
        </p:nvSpPr>
        <p:spPr>
          <a:xfrm>
            <a:off x="876300" y="126854"/>
            <a:ext cx="7391400" cy="715962"/>
          </a:xfrm>
        </p:spPr>
        <p:txBody>
          <a:bodyPr/>
          <a:lstStyle/>
          <a:p>
            <a:r>
              <a:rPr lang="en-US" sz="3200" dirty="0"/>
              <a:t>SNPP VIIRS geolocation accuracy</a:t>
            </a:r>
          </a:p>
        </p:txBody>
      </p:sp>
      <p:sp>
        <p:nvSpPr>
          <p:cNvPr id="4" name="Footer Placeholder 3">
            <a:extLst>
              <a:ext uri="{FF2B5EF4-FFF2-40B4-BE49-F238E27FC236}">
                <a16:creationId xmlns:a16="http://schemas.microsoft.com/office/drawing/2014/main" id="{658902A1-674E-4700-9AEF-522CCBC1B3EB}"/>
              </a:ext>
            </a:extLst>
          </p:cNvPr>
          <p:cNvSpPr>
            <a:spLocks noGrp="1"/>
          </p:cNvSpPr>
          <p:nvPr>
            <p:ph type="ftr" sz="quarter" idx="10"/>
          </p:nvPr>
        </p:nvSpPr>
        <p:spPr/>
        <p:txBody>
          <a:bodyPr/>
          <a:lstStyle/>
          <a:p>
            <a:pPr>
              <a:defRPr/>
            </a:pPr>
            <a:r>
              <a:rPr lang="da-DK"/>
              <a:t>Lin et al., 5 August 2021</a:t>
            </a:r>
            <a:endParaRPr lang="en-US"/>
          </a:p>
        </p:txBody>
      </p:sp>
      <p:sp>
        <p:nvSpPr>
          <p:cNvPr id="7" name="Slide Number Placeholder 3">
            <a:extLst>
              <a:ext uri="{FF2B5EF4-FFF2-40B4-BE49-F238E27FC236}">
                <a16:creationId xmlns:a16="http://schemas.microsoft.com/office/drawing/2014/main" id="{943434F1-D3C4-49F5-AE44-703D9D76C21A}"/>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33</a:t>
            </a:fld>
            <a:endParaRPr lang="en-US" dirty="0"/>
          </a:p>
        </p:txBody>
      </p:sp>
      <p:cxnSp>
        <p:nvCxnSpPr>
          <p:cNvPr id="8" name="Straight Connector 7">
            <a:extLst>
              <a:ext uri="{FF2B5EF4-FFF2-40B4-BE49-F238E27FC236}">
                <a16:creationId xmlns:a16="http://schemas.microsoft.com/office/drawing/2014/main" id="{2507C062-089A-4B6E-9E40-FCFF27E3114E}"/>
              </a:ext>
            </a:extLst>
          </p:cNvPr>
          <p:cNvCxnSpPr>
            <a:cxnSpLocks/>
          </p:cNvCxnSpPr>
          <p:nvPr/>
        </p:nvCxnSpPr>
        <p:spPr>
          <a:xfrm>
            <a:off x="5032979" y="2670970"/>
            <a:ext cx="3318467"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Right Brace 8">
            <a:extLst>
              <a:ext uri="{FF2B5EF4-FFF2-40B4-BE49-F238E27FC236}">
                <a16:creationId xmlns:a16="http://schemas.microsoft.com/office/drawing/2014/main" id="{C0365BDC-E718-474C-BF0C-E773FD8590A2}"/>
              </a:ext>
            </a:extLst>
          </p:cNvPr>
          <p:cNvSpPr/>
          <p:nvPr/>
        </p:nvSpPr>
        <p:spPr>
          <a:xfrm>
            <a:off x="8516542" y="1492999"/>
            <a:ext cx="129954" cy="1160774"/>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Right Brace 9">
            <a:extLst>
              <a:ext uri="{FF2B5EF4-FFF2-40B4-BE49-F238E27FC236}">
                <a16:creationId xmlns:a16="http://schemas.microsoft.com/office/drawing/2014/main" id="{3B4B1709-64B8-4D5A-8884-DD3AFD8B2B9E}"/>
              </a:ext>
            </a:extLst>
          </p:cNvPr>
          <p:cNvSpPr/>
          <p:nvPr/>
        </p:nvSpPr>
        <p:spPr>
          <a:xfrm>
            <a:off x="8483195" y="3597136"/>
            <a:ext cx="216200" cy="1227630"/>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8102352F-0292-4922-B5B7-DA477F0865AD}"/>
              </a:ext>
            </a:extLst>
          </p:cNvPr>
          <p:cNvCxnSpPr>
            <a:cxnSpLocks/>
          </p:cNvCxnSpPr>
          <p:nvPr/>
        </p:nvCxnSpPr>
        <p:spPr>
          <a:xfrm>
            <a:off x="8516542" y="2667012"/>
            <a:ext cx="134996" cy="30547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D41C671-0B39-4AB8-99A2-92A41E602B38}"/>
              </a:ext>
            </a:extLst>
          </p:cNvPr>
          <p:cNvCxnSpPr>
            <a:cxnSpLocks/>
          </p:cNvCxnSpPr>
          <p:nvPr/>
        </p:nvCxnSpPr>
        <p:spPr>
          <a:xfrm flipV="1">
            <a:off x="8579218" y="3296534"/>
            <a:ext cx="67278" cy="33917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1342768D-F38B-41EC-9CE3-2EBE6579F08B}"/>
                  </a:ext>
                </a:extLst>
              </p:cNvPr>
              <p:cNvSpPr txBox="1"/>
              <p:nvPr/>
            </p:nvSpPr>
            <p:spPr>
              <a:xfrm>
                <a:off x="6609325" y="2971847"/>
                <a:ext cx="2335896" cy="362984"/>
              </a:xfrm>
              <a:prstGeom prst="rect">
                <a:avLst/>
              </a:prstGeom>
              <a:solidFill>
                <a:srgbClr val="FFCCFF"/>
              </a:solidFill>
              <a:ln>
                <a:solidFill>
                  <a:srgbClr val="FF0000"/>
                </a:solidFill>
              </a:ln>
            </p:spPr>
            <p:txBody>
              <a:bodyPr wrap="none" rtlCol="0">
                <a:spAutoFit/>
              </a:bodyPr>
              <a:lstStyle/>
              <a:p>
                <a14:m>
                  <m:oMath xmlns:m="http://schemas.openxmlformats.org/officeDocument/2006/math">
                    <m:r>
                      <a:rPr lang="en-US" sz="1800" i="1">
                        <a:latin typeface="Cambria Math" panose="02040503050406030204" pitchFamily="18" charset="0"/>
                        <a:ea typeface="Cambria Math" panose="02040503050406030204" pitchFamily="18" charset="0"/>
                      </a:rPr>
                      <m:t>±</m:t>
                    </m:r>
                  </m:oMath>
                </a14:m>
                <a:r>
                  <a:rPr lang="en-US" sz="1600" dirty="0"/>
                  <a:t>20</a:t>
                </a:r>
                <a:r>
                  <a:rPr lang="en-US" sz="1600" dirty="0">
                    <a:latin typeface="+mn-lt"/>
                  </a:rPr>
                  <a:t>% I-band pixel size</a:t>
                </a:r>
              </a:p>
            </p:txBody>
          </p:sp>
        </mc:Choice>
        <mc:Fallback xmlns="">
          <p:sp>
            <p:nvSpPr>
              <p:cNvPr id="13" name="TextBox 12">
                <a:extLst>
                  <a:ext uri="{FF2B5EF4-FFF2-40B4-BE49-F238E27FC236}">
                    <a16:creationId xmlns:a16="http://schemas.microsoft.com/office/drawing/2014/main" id="{1342768D-F38B-41EC-9CE3-2EBE6579F08B}"/>
                  </a:ext>
                </a:extLst>
              </p:cNvPr>
              <p:cNvSpPr txBox="1">
                <a:spLocks noRot="1" noChangeAspect="1" noMove="1" noResize="1" noEditPoints="1" noAdjustHandles="1" noChangeArrowheads="1" noChangeShapeType="1" noTextEdit="1"/>
              </p:cNvSpPr>
              <p:nvPr/>
            </p:nvSpPr>
            <p:spPr>
              <a:xfrm>
                <a:off x="6609325" y="2971847"/>
                <a:ext cx="2335896" cy="362984"/>
              </a:xfrm>
              <a:prstGeom prst="rect">
                <a:avLst/>
              </a:prstGeom>
              <a:blipFill>
                <a:blip r:embed="rId4"/>
                <a:stretch>
                  <a:fillRect b="-21311"/>
                </a:stretch>
              </a:blipFill>
              <a:ln>
                <a:solidFill>
                  <a:srgbClr val="FF0000"/>
                </a:solidFill>
              </a:ln>
            </p:spPr>
            <p:txBody>
              <a:bodyPr/>
              <a:lstStyle/>
              <a:p>
                <a:r>
                  <a:rPr lang="en-US">
                    <a:noFill/>
                  </a:rPr>
                  <a:t> </a:t>
                </a:r>
              </a:p>
            </p:txBody>
          </p:sp>
        </mc:Fallback>
      </mc:AlternateContent>
      <p:cxnSp>
        <p:nvCxnSpPr>
          <p:cNvPr id="14" name="Straight Connector 13">
            <a:extLst>
              <a:ext uri="{FF2B5EF4-FFF2-40B4-BE49-F238E27FC236}">
                <a16:creationId xmlns:a16="http://schemas.microsoft.com/office/drawing/2014/main" id="{DB42DD2B-4DDB-4894-BE8A-C3F941DABC9B}"/>
              </a:ext>
            </a:extLst>
          </p:cNvPr>
          <p:cNvCxnSpPr>
            <a:cxnSpLocks/>
          </p:cNvCxnSpPr>
          <p:nvPr/>
        </p:nvCxnSpPr>
        <p:spPr>
          <a:xfrm>
            <a:off x="5032978" y="1492998"/>
            <a:ext cx="3318467"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3891373-0324-44B0-B329-C0712A1DADBC}"/>
              </a:ext>
            </a:extLst>
          </p:cNvPr>
          <p:cNvCxnSpPr>
            <a:cxnSpLocks/>
          </p:cNvCxnSpPr>
          <p:nvPr/>
        </p:nvCxnSpPr>
        <p:spPr>
          <a:xfrm>
            <a:off x="5012328" y="3583896"/>
            <a:ext cx="3318467"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41B37AF-ADE1-4D05-8A0B-AC63E7FBE6C8}"/>
              </a:ext>
            </a:extLst>
          </p:cNvPr>
          <p:cNvCxnSpPr>
            <a:cxnSpLocks/>
          </p:cNvCxnSpPr>
          <p:nvPr/>
        </p:nvCxnSpPr>
        <p:spPr>
          <a:xfrm>
            <a:off x="5032978" y="4814002"/>
            <a:ext cx="3318467"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3BFCCC2-1679-4EF3-8EBC-453C322A611A}"/>
              </a:ext>
            </a:extLst>
          </p:cNvPr>
          <p:cNvSpPr>
            <a:spLocks noGrp="1"/>
          </p:cNvSpPr>
          <p:nvPr>
            <p:ph idx="1"/>
          </p:nvPr>
        </p:nvSpPr>
        <p:spPr>
          <a:xfrm>
            <a:off x="457199" y="5767122"/>
            <a:ext cx="8558783" cy="845945"/>
          </a:xfrm>
        </p:spPr>
        <p:txBody>
          <a:bodyPr/>
          <a:lstStyle/>
          <a:p>
            <a:r>
              <a:rPr lang="en-US" sz="1800" dirty="0"/>
              <a:t>C2 re-processing uses newly devised correction for temporal pointing variation, including 1-second time error from an onboard computer for 7 hours. New chip library is used for error measurements. </a:t>
            </a:r>
          </a:p>
        </p:txBody>
      </p:sp>
    </p:spTree>
    <p:extLst>
      <p:ext uri="{BB962C8B-B14F-4D97-AF65-F5344CB8AC3E}">
        <p14:creationId xmlns:p14="http://schemas.microsoft.com/office/powerpoint/2010/main" val="20282771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891B6-ADB1-429F-9722-3DC6D3C9964E}"/>
              </a:ext>
            </a:extLst>
          </p:cNvPr>
          <p:cNvSpPr>
            <a:spLocks noGrp="1"/>
          </p:cNvSpPr>
          <p:nvPr>
            <p:ph type="title"/>
          </p:nvPr>
        </p:nvSpPr>
        <p:spPr/>
        <p:txBody>
          <a:bodyPr/>
          <a:lstStyle/>
          <a:p>
            <a:r>
              <a:rPr lang="en-US" sz="3200" dirty="0"/>
              <a:t>Impacts from SNPP/VIIRS operations</a:t>
            </a:r>
          </a:p>
        </p:txBody>
      </p:sp>
      <p:pic>
        <p:nvPicPr>
          <p:cNvPr id="6" name="Content Placeholder 5">
            <a:extLst>
              <a:ext uri="{FF2B5EF4-FFF2-40B4-BE49-F238E27FC236}">
                <a16:creationId xmlns:a16="http://schemas.microsoft.com/office/drawing/2014/main" id="{3599716B-5133-491E-8507-E81B792C6F66}"/>
              </a:ext>
            </a:extLst>
          </p:cNvPr>
          <p:cNvPicPr>
            <a:picLocks noGrp="1" noChangeAspect="1"/>
          </p:cNvPicPr>
          <p:nvPr>
            <p:ph idx="1"/>
          </p:nvPr>
        </p:nvPicPr>
        <p:blipFill>
          <a:blip r:embed="rId2"/>
          <a:stretch>
            <a:fillRect/>
          </a:stretch>
        </p:blipFill>
        <p:spPr>
          <a:xfrm>
            <a:off x="220542" y="990600"/>
            <a:ext cx="8525570" cy="3073400"/>
          </a:xfrm>
          <a:prstGeom prst="rect">
            <a:avLst/>
          </a:prstGeom>
        </p:spPr>
      </p:pic>
      <p:sp>
        <p:nvSpPr>
          <p:cNvPr id="4" name="Footer Placeholder 3">
            <a:extLst>
              <a:ext uri="{FF2B5EF4-FFF2-40B4-BE49-F238E27FC236}">
                <a16:creationId xmlns:a16="http://schemas.microsoft.com/office/drawing/2014/main" id="{F0C03DE4-3B30-4349-BC68-E66D10884974}"/>
              </a:ext>
            </a:extLst>
          </p:cNvPr>
          <p:cNvSpPr>
            <a:spLocks noGrp="1"/>
          </p:cNvSpPr>
          <p:nvPr>
            <p:ph type="ftr" sz="quarter" idx="10"/>
          </p:nvPr>
        </p:nvSpPr>
        <p:spPr/>
        <p:txBody>
          <a:bodyPr/>
          <a:lstStyle/>
          <a:p>
            <a:pPr>
              <a:defRPr/>
            </a:pPr>
            <a:r>
              <a:rPr lang="da-DK"/>
              <a:t>Lin et al., 5 August 2021</a:t>
            </a:r>
            <a:endParaRPr lang="en-US"/>
          </a:p>
        </p:txBody>
      </p:sp>
      <p:cxnSp>
        <p:nvCxnSpPr>
          <p:cNvPr id="7" name="Straight Arrow Connector 6">
            <a:extLst>
              <a:ext uri="{FF2B5EF4-FFF2-40B4-BE49-F238E27FC236}">
                <a16:creationId xmlns:a16="http://schemas.microsoft.com/office/drawing/2014/main" id="{711158A8-9F81-4089-A527-1391CA3836AB}"/>
              </a:ext>
            </a:extLst>
          </p:cNvPr>
          <p:cNvCxnSpPr>
            <a:cxnSpLocks/>
          </p:cNvCxnSpPr>
          <p:nvPr/>
        </p:nvCxnSpPr>
        <p:spPr>
          <a:xfrm flipV="1">
            <a:off x="3821298" y="3398520"/>
            <a:ext cx="0" cy="588713"/>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6294EBB-362E-4075-9123-A3B3B9EE88B0}"/>
              </a:ext>
            </a:extLst>
          </p:cNvPr>
          <p:cNvCxnSpPr>
            <a:cxnSpLocks/>
          </p:cNvCxnSpPr>
          <p:nvPr/>
        </p:nvCxnSpPr>
        <p:spPr>
          <a:xfrm flipV="1">
            <a:off x="1911218" y="2717801"/>
            <a:ext cx="0" cy="1305559"/>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EE66C6BD-FC53-479B-8E94-F8CE72C9D091}"/>
              </a:ext>
            </a:extLst>
          </p:cNvPr>
          <p:cNvCxnSpPr>
            <a:cxnSpLocks/>
          </p:cNvCxnSpPr>
          <p:nvPr/>
        </p:nvCxnSpPr>
        <p:spPr>
          <a:xfrm flipV="1">
            <a:off x="1555618" y="2712156"/>
            <a:ext cx="0" cy="1305557"/>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9B434E2-539B-433A-9BC2-52722DAACF0F}"/>
              </a:ext>
            </a:extLst>
          </p:cNvPr>
          <p:cNvCxnSpPr>
            <a:cxnSpLocks/>
          </p:cNvCxnSpPr>
          <p:nvPr/>
        </p:nvCxnSpPr>
        <p:spPr>
          <a:xfrm flipV="1">
            <a:off x="6767698" y="2712154"/>
            <a:ext cx="0" cy="1305559"/>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Content Placeholder 2">
            <a:extLst>
              <a:ext uri="{FF2B5EF4-FFF2-40B4-BE49-F238E27FC236}">
                <a16:creationId xmlns:a16="http://schemas.microsoft.com/office/drawing/2014/main" id="{74AAABAD-C78A-4694-A0AD-CEEB438AB53F}"/>
              </a:ext>
            </a:extLst>
          </p:cNvPr>
          <p:cNvSpPr txBox="1">
            <a:spLocks/>
          </p:cNvSpPr>
          <p:nvPr/>
        </p:nvSpPr>
        <p:spPr>
          <a:xfrm>
            <a:off x="337372" y="4426298"/>
            <a:ext cx="8631815" cy="2045622"/>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1800" kern="0" dirty="0"/>
              <a:t>Events: </a:t>
            </a:r>
            <a:endParaRPr lang="en-US" sz="1800" b="1" kern="0" dirty="0"/>
          </a:p>
          <a:p>
            <a:pPr>
              <a:buAutoNum type="alphaUcPeriod"/>
            </a:pPr>
            <a:r>
              <a:rPr lang="en-US" sz="1800" kern="0" dirty="0"/>
              <a:t>Side switch of VIIRS scan control electronics </a:t>
            </a:r>
          </a:p>
          <a:p>
            <a:pPr>
              <a:buAutoNum type="alphaUcPeriod"/>
            </a:pPr>
            <a:r>
              <a:rPr lang="en-US" sz="1800" kern="0" dirty="0"/>
              <a:t>Erroneous star trackers realignment </a:t>
            </a:r>
          </a:p>
          <a:p>
            <a:pPr>
              <a:buAutoNum type="alphaUcPeriod"/>
            </a:pPr>
            <a:r>
              <a:rPr lang="en-US" sz="1800" kern="0" dirty="0"/>
              <a:t>1-second time error onboard of SNPP (213 arcsec pitch error) for 7 hours</a:t>
            </a:r>
          </a:p>
          <a:p>
            <a:pPr>
              <a:buAutoNum type="alphaUcPeriod"/>
            </a:pPr>
            <a:r>
              <a:rPr lang="en-US" sz="1800" kern="0" dirty="0"/>
              <a:t>Star Tracker-2 reset</a:t>
            </a:r>
          </a:p>
          <a:p>
            <a:pPr marL="0" indent="0">
              <a:buNone/>
            </a:pPr>
            <a:r>
              <a:rPr lang="en-US" sz="1800" kern="0" dirty="0"/>
              <a:t>	</a:t>
            </a:r>
            <a:r>
              <a:rPr lang="en-US" sz="2000" kern="0" dirty="0">
                <a:solidFill>
                  <a:srgbClr val="0000FF"/>
                </a:solidFill>
              </a:rPr>
              <a:t>The impacts are corrected for in C2.</a:t>
            </a:r>
            <a:endParaRPr lang="en-US" sz="2000" kern="0" dirty="0"/>
          </a:p>
        </p:txBody>
      </p:sp>
      <p:sp>
        <p:nvSpPr>
          <p:cNvPr id="22" name="TextBox 21">
            <a:extLst>
              <a:ext uri="{FF2B5EF4-FFF2-40B4-BE49-F238E27FC236}">
                <a16:creationId xmlns:a16="http://schemas.microsoft.com/office/drawing/2014/main" id="{138AB38F-C2D0-4061-8167-376C275DFB5A}"/>
              </a:ext>
            </a:extLst>
          </p:cNvPr>
          <p:cNvSpPr txBox="1"/>
          <p:nvPr/>
        </p:nvSpPr>
        <p:spPr>
          <a:xfrm>
            <a:off x="1447799" y="4064000"/>
            <a:ext cx="6558279" cy="307777"/>
          </a:xfrm>
          <a:prstGeom prst="rect">
            <a:avLst/>
          </a:prstGeom>
          <a:noFill/>
        </p:spPr>
        <p:txBody>
          <a:bodyPr wrap="square">
            <a:spAutoFit/>
          </a:bodyPr>
          <a:lstStyle/>
          <a:p>
            <a:r>
              <a:rPr lang="en-US" sz="1400" b="1" kern="0" dirty="0">
                <a:solidFill>
                  <a:srgbClr val="FF0000"/>
                </a:solidFill>
                <a:latin typeface="+mn-lt"/>
              </a:rPr>
              <a:t>A    B                                    C                                                          D</a:t>
            </a:r>
            <a:endParaRPr lang="en-US" sz="1400" dirty="0">
              <a:solidFill>
                <a:srgbClr val="FF0000"/>
              </a:solidFill>
              <a:latin typeface="+mn-lt"/>
            </a:endParaRPr>
          </a:p>
        </p:txBody>
      </p:sp>
      <p:sp>
        <p:nvSpPr>
          <p:cNvPr id="11" name="Slide Number Placeholder 3">
            <a:extLst>
              <a:ext uri="{FF2B5EF4-FFF2-40B4-BE49-F238E27FC236}">
                <a16:creationId xmlns:a16="http://schemas.microsoft.com/office/drawing/2014/main" id="{0E130B74-6A73-45FB-B3C4-4887F3502ACF}"/>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34</a:t>
            </a:fld>
            <a:endParaRPr lang="en-US" dirty="0"/>
          </a:p>
        </p:txBody>
      </p:sp>
    </p:spTree>
    <p:extLst>
      <p:ext uri="{BB962C8B-B14F-4D97-AF65-F5344CB8AC3E}">
        <p14:creationId xmlns:p14="http://schemas.microsoft.com/office/powerpoint/2010/main" val="29868281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398BDD3-E8AC-4550-8F5F-1D79763186C2}"/>
              </a:ext>
            </a:extLst>
          </p:cNvPr>
          <p:cNvPicPr>
            <a:picLocks noChangeAspect="1"/>
          </p:cNvPicPr>
          <p:nvPr/>
        </p:nvPicPr>
        <p:blipFill>
          <a:blip r:embed="rId2"/>
          <a:stretch>
            <a:fillRect/>
          </a:stretch>
        </p:blipFill>
        <p:spPr>
          <a:xfrm>
            <a:off x="61663" y="4205325"/>
            <a:ext cx="4412519" cy="2407746"/>
          </a:xfrm>
          <a:prstGeom prst="rect">
            <a:avLst/>
          </a:prstGeom>
        </p:spPr>
      </p:pic>
      <p:sp>
        <p:nvSpPr>
          <p:cNvPr id="3" name="Footer Placeholder 2">
            <a:extLst>
              <a:ext uri="{FF2B5EF4-FFF2-40B4-BE49-F238E27FC236}">
                <a16:creationId xmlns:a16="http://schemas.microsoft.com/office/drawing/2014/main" id="{B8CCCEC7-885E-4BCB-954E-B59CB2EB4DCE}"/>
              </a:ext>
            </a:extLst>
          </p:cNvPr>
          <p:cNvSpPr>
            <a:spLocks noGrp="1"/>
          </p:cNvSpPr>
          <p:nvPr>
            <p:ph type="ftr" sz="quarter" idx="11"/>
          </p:nvPr>
        </p:nvSpPr>
        <p:spPr/>
        <p:txBody>
          <a:bodyPr/>
          <a:lstStyle/>
          <a:p>
            <a:pPr>
              <a:defRPr/>
            </a:pPr>
            <a:r>
              <a:rPr lang="da-DK"/>
              <a:t>Lin et al., 5 August 2021</a:t>
            </a:r>
            <a:endParaRPr lang="en-US"/>
          </a:p>
        </p:txBody>
      </p:sp>
      <p:sp>
        <p:nvSpPr>
          <p:cNvPr id="4" name="Title 1">
            <a:extLst>
              <a:ext uri="{FF2B5EF4-FFF2-40B4-BE49-F238E27FC236}">
                <a16:creationId xmlns:a16="http://schemas.microsoft.com/office/drawing/2014/main" id="{034CDAEB-3EDB-4F27-A7B4-78FDD46241CD}"/>
              </a:ext>
            </a:extLst>
          </p:cNvPr>
          <p:cNvSpPr>
            <a:spLocks noGrp="1"/>
          </p:cNvSpPr>
          <p:nvPr>
            <p:ph type="title"/>
          </p:nvPr>
        </p:nvSpPr>
        <p:spPr>
          <a:xfrm>
            <a:off x="838200" y="144013"/>
            <a:ext cx="7391400" cy="715962"/>
          </a:xfrm>
        </p:spPr>
        <p:txBody>
          <a:bodyPr/>
          <a:lstStyle/>
          <a:p>
            <a:r>
              <a:rPr lang="en-US" sz="3600" dirty="0"/>
              <a:t>VIGMU:</a:t>
            </a:r>
            <a:r>
              <a:rPr lang="en-US" dirty="0"/>
              <a:t/>
            </a:r>
            <a:br>
              <a:rPr lang="en-US" dirty="0"/>
            </a:br>
            <a:r>
              <a:rPr lang="en-US" sz="2800" dirty="0"/>
              <a:t>VIIRS instrument geometric model update </a:t>
            </a:r>
          </a:p>
        </p:txBody>
      </p:sp>
      <p:pic>
        <p:nvPicPr>
          <p:cNvPr id="6" name="Picture 5">
            <a:extLst>
              <a:ext uri="{FF2B5EF4-FFF2-40B4-BE49-F238E27FC236}">
                <a16:creationId xmlns:a16="http://schemas.microsoft.com/office/drawing/2014/main" id="{7C86874C-9ED5-4A68-8934-CDBDD1C2D1E6}"/>
              </a:ext>
            </a:extLst>
          </p:cNvPr>
          <p:cNvPicPr>
            <a:picLocks noChangeAspect="1"/>
          </p:cNvPicPr>
          <p:nvPr/>
        </p:nvPicPr>
        <p:blipFill>
          <a:blip r:embed="rId3"/>
          <a:stretch>
            <a:fillRect/>
          </a:stretch>
        </p:blipFill>
        <p:spPr>
          <a:xfrm>
            <a:off x="224791" y="1858510"/>
            <a:ext cx="4243411" cy="1965867"/>
          </a:xfrm>
          <a:prstGeom prst="rect">
            <a:avLst/>
          </a:prstGeom>
        </p:spPr>
      </p:pic>
      <p:sp>
        <p:nvSpPr>
          <p:cNvPr id="9" name="Content Placeholder 2">
            <a:extLst>
              <a:ext uri="{FF2B5EF4-FFF2-40B4-BE49-F238E27FC236}">
                <a16:creationId xmlns:a16="http://schemas.microsoft.com/office/drawing/2014/main" id="{67BC0167-88FB-4B54-8FEC-012918D2102A}"/>
              </a:ext>
            </a:extLst>
          </p:cNvPr>
          <p:cNvSpPr txBox="1">
            <a:spLocks/>
          </p:cNvSpPr>
          <p:nvPr/>
        </p:nvSpPr>
        <p:spPr>
          <a:xfrm>
            <a:off x="4546171" y="1698171"/>
            <a:ext cx="4066675" cy="2301074"/>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sz="1800" kern="0" dirty="0"/>
              <a:t>The HAM encoder non-linearity was known before SNPP launch</a:t>
            </a:r>
          </a:p>
          <a:p>
            <a:r>
              <a:rPr lang="en-US" sz="1800" kern="0" dirty="0"/>
              <a:t>Puzzled over the strange pattern in 2015</a:t>
            </a:r>
          </a:p>
          <a:p>
            <a:r>
              <a:rPr lang="en-US" sz="1800" kern="0" dirty="0"/>
              <a:t>Found out the root cause in 2017</a:t>
            </a:r>
          </a:p>
          <a:p>
            <a:r>
              <a:rPr lang="en-US" sz="1800" kern="0" dirty="0"/>
              <a:t>Implemented in the ground SW in NASA in 2019, &amp; in IDPS in 2021</a:t>
            </a:r>
          </a:p>
          <a:p>
            <a:endParaRPr lang="en-US" sz="1800" kern="0" dirty="0"/>
          </a:p>
        </p:txBody>
      </p:sp>
      <p:pic>
        <p:nvPicPr>
          <p:cNvPr id="13" name="Picture 12">
            <a:extLst>
              <a:ext uri="{FF2B5EF4-FFF2-40B4-BE49-F238E27FC236}">
                <a16:creationId xmlns:a16="http://schemas.microsoft.com/office/drawing/2014/main" id="{027A5D97-990E-4726-A49D-002258A9249C}"/>
              </a:ext>
            </a:extLst>
          </p:cNvPr>
          <p:cNvPicPr>
            <a:picLocks noChangeAspect="1"/>
          </p:cNvPicPr>
          <p:nvPr/>
        </p:nvPicPr>
        <p:blipFill>
          <a:blip r:embed="rId4"/>
          <a:stretch>
            <a:fillRect/>
          </a:stretch>
        </p:blipFill>
        <p:spPr>
          <a:xfrm>
            <a:off x="4675052" y="4217800"/>
            <a:ext cx="4411323" cy="2415363"/>
          </a:xfrm>
          <a:prstGeom prst="rect">
            <a:avLst/>
          </a:prstGeom>
        </p:spPr>
      </p:pic>
      <p:sp>
        <p:nvSpPr>
          <p:cNvPr id="14" name="TextBox 13">
            <a:extLst>
              <a:ext uri="{FF2B5EF4-FFF2-40B4-BE49-F238E27FC236}">
                <a16:creationId xmlns:a16="http://schemas.microsoft.com/office/drawing/2014/main" id="{06B9F6C8-FFCB-407E-9A1C-337703FA37E5}"/>
              </a:ext>
            </a:extLst>
          </p:cNvPr>
          <p:cNvSpPr txBox="1"/>
          <p:nvPr/>
        </p:nvSpPr>
        <p:spPr>
          <a:xfrm>
            <a:off x="687480" y="4485260"/>
            <a:ext cx="619080" cy="276999"/>
          </a:xfrm>
          <a:prstGeom prst="rect">
            <a:avLst/>
          </a:prstGeom>
          <a:noFill/>
        </p:spPr>
        <p:txBody>
          <a:bodyPr wrap="none" rtlCol="0">
            <a:spAutoFit/>
          </a:bodyPr>
          <a:lstStyle/>
          <a:p>
            <a:r>
              <a:rPr lang="en-US" dirty="0">
                <a:latin typeface="+mn-lt"/>
              </a:rPr>
              <a:t>before</a:t>
            </a:r>
          </a:p>
        </p:txBody>
      </p:sp>
      <p:sp>
        <p:nvSpPr>
          <p:cNvPr id="15" name="TextBox 14">
            <a:extLst>
              <a:ext uri="{FF2B5EF4-FFF2-40B4-BE49-F238E27FC236}">
                <a16:creationId xmlns:a16="http://schemas.microsoft.com/office/drawing/2014/main" id="{C8C66A12-AED2-4A37-B0D9-E38FFC8B3546}"/>
              </a:ext>
            </a:extLst>
          </p:cNvPr>
          <p:cNvSpPr txBox="1"/>
          <p:nvPr/>
        </p:nvSpPr>
        <p:spPr>
          <a:xfrm>
            <a:off x="5361155" y="4465344"/>
            <a:ext cx="492443" cy="276999"/>
          </a:xfrm>
          <a:prstGeom prst="rect">
            <a:avLst/>
          </a:prstGeom>
          <a:noFill/>
        </p:spPr>
        <p:txBody>
          <a:bodyPr wrap="none" rtlCol="0">
            <a:spAutoFit/>
          </a:bodyPr>
          <a:lstStyle/>
          <a:p>
            <a:r>
              <a:rPr lang="en-US" dirty="0">
                <a:latin typeface="+mn-lt"/>
              </a:rPr>
              <a:t>after</a:t>
            </a:r>
          </a:p>
        </p:txBody>
      </p:sp>
      <p:sp>
        <p:nvSpPr>
          <p:cNvPr id="16" name="TextBox 15">
            <a:extLst>
              <a:ext uri="{FF2B5EF4-FFF2-40B4-BE49-F238E27FC236}">
                <a16:creationId xmlns:a16="http://schemas.microsoft.com/office/drawing/2014/main" id="{82A7B39F-3D4F-4507-9E3D-3843F9B0DD6D}"/>
              </a:ext>
            </a:extLst>
          </p:cNvPr>
          <p:cNvSpPr txBox="1"/>
          <p:nvPr/>
        </p:nvSpPr>
        <p:spPr>
          <a:xfrm>
            <a:off x="4342610" y="5025371"/>
            <a:ext cx="458780" cy="400110"/>
          </a:xfrm>
          <a:prstGeom prst="rect">
            <a:avLst/>
          </a:prstGeom>
          <a:noFill/>
        </p:spPr>
        <p:txBody>
          <a:bodyPr wrap="none" rtlCol="0">
            <a:spAutoFit/>
          </a:bodyPr>
          <a:lstStyle/>
          <a:p>
            <a:r>
              <a:rPr lang="en-US" sz="2000" dirty="0">
                <a:sym typeface="Wingdings" panose="05000000000000000000" pitchFamily="2" charset="2"/>
              </a:rPr>
              <a:t></a:t>
            </a:r>
            <a:endParaRPr lang="en-US" sz="2000" dirty="0"/>
          </a:p>
        </p:txBody>
      </p:sp>
      <p:cxnSp>
        <p:nvCxnSpPr>
          <p:cNvPr id="18" name="Straight Arrow Connector 17">
            <a:extLst>
              <a:ext uri="{FF2B5EF4-FFF2-40B4-BE49-F238E27FC236}">
                <a16:creationId xmlns:a16="http://schemas.microsoft.com/office/drawing/2014/main" id="{16683C88-BCEA-43BC-8C07-CE221287BBBF}"/>
              </a:ext>
            </a:extLst>
          </p:cNvPr>
          <p:cNvCxnSpPr>
            <a:cxnSpLocks/>
          </p:cNvCxnSpPr>
          <p:nvPr/>
        </p:nvCxnSpPr>
        <p:spPr>
          <a:xfrm flipH="1">
            <a:off x="4224974" y="1940943"/>
            <a:ext cx="347026" cy="16390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D7EAC1B8-B0BE-4172-A577-2E4C334255A8}"/>
              </a:ext>
            </a:extLst>
          </p:cNvPr>
          <p:cNvCxnSpPr>
            <a:cxnSpLocks/>
          </p:cNvCxnSpPr>
          <p:nvPr/>
        </p:nvCxnSpPr>
        <p:spPr>
          <a:xfrm flipH="1">
            <a:off x="4342610" y="2485793"/>
            <a:ext cx="307797" cy="175622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8477B79-0C45-4D0F-9BB3-41292C0D19B2}"/>
              </a:ext>
            </a:extLst>
          </p:cNvPr>
          <p:cNvCxnSpPr>
            <a:cxnSpLocks/>
          </p:cNvCxnSpPr>
          <p:nvPr/>
        </p:nvCxnSpPr>
        <p:spPr>
          <a:xfrm>
            <a:off x="4677743" y="3429000"/>
            <a:ext cx="549865" cy="100135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9" name="Slide Number Placeholder 3">
            <a:extLst>
              <a:ext uri="{FF2B5EF4-FFF2-40B4-BE49-F238E27FC236}">
                <a16:creationId xmlns:a16="http://schemas.microsoft.com/office/drawing/2014/main" id="{0AA25136-2FB5-453D-878B-DB2F38A0B4A3}"/>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35</a:t>
            </a:fld>
            <a:endParaRPr lang="en-US" dirty="0"/>
          </a:p>
        </p:txBody>
      </p:sp>
    </p:spTree>
    <p:extLst>
      <p:ext uri="{BB962C8B-B14F-4D97-AF65-F5344CB8AC3E}">
        <p14:creationId xmlns:p14="http://schemas.microsoft.com/office/powerpoint/2010/main" val="5891207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3">
            <a:extLst>
              <a:ext uri="{FF2B5EF4-FFF2-40B4-BE49-F238E27FC236}">
                <a16:creationId xmlns:a16="http://schemas.microsoft.com/office/drawing/2014/main" id="{5E6E7B4A-4E92-4646-8F64-1F2A0B2F0127}"/>
              </a:ext>
            </a:extLst>
          </p:cNvPr>
          <p:cNvSpPr txBox="1"/>
          <p:nvPr/>
        </p:nvSpPr>
        <p:spPr>
          <a:xfrm>
            <a:off x="5116433" y="6271531"/>
            <a:ext cx="3058511" cy="338554"/>
          </a:xfrm>
          <a:prstGeom prst="rect">
            <a:avLst/>
          </a:prstGeom>
          <a:solidFill>
            <a:schemeClr val="bg1"/>
          </a:solidFill>
          <a:ln>
            <a:noFill/>
          </a:ln>
        </p:spPr>
        <p:txBody>
          <a:bodyPr wrap="square" rtlCol="0">
            <a:spAutoFit/>
          </a:bodyPr>
          <a:lstStyle/>
          <a:p>
            <a:pPr algn="ctr"/>
            <a:r>
              <a:rPr lang="en-US" sz="1600" dirty="0">
                <a:latin typeface="Times New Roman" pitchFamily="18" charset="0"/>
                <a:cs typeface="Times New Roman" pitchFamily="18" charset="0"/>
              </a:rPr>
              <a:t>with geolocation, 16 days earlier</a:t>
            </a:r>
          </a:p>
        </p:txBody>
      </p:sp>
      <p:sp>
        <p:nvSpPr>
          <p:cNvPr id="2" name="Title 1">
            <a:extLst>
              <a:ext uri="{FF2B5EF4-FFF2-40B4-BE49-F238E27FC236}">
                <a16:creationId xmlns:a16="http://schemas.microsoft.com/office/drawing/2014/main" id="{2CE757F6-E15F-4CAA-B772-5876FB912D4D}"/>
              </a:ext>
            </a:extLst>
          </p:cNvPr>
          <p:cNvSpPr>
            <a:spLocks noGrp="1"/>
          </p:cNvSpPr>
          <p:nvPr>
            <p:ph type="title"/>
          </p:nvPr>
        </p:nvSpPr>
        <p:spPr/>
        <p:txBody>
          <a:bodyPr/>
          <a:lstStyle/>
          <a:p>
            <a:r>
              <a:rPr lang="en-US" sz="3200" dirty="0"/>
              <a:t>SNPP attitude issue</a:t>
            </a:r>
          </a:p>
        </p:txBody>
      </p:sp>
      <p:sp>
        <p:nvSpPr>
          <p:cNvPr id="3" name="Footer Placeholder 2">
            <a:extLst>
              <a:ext uri="{FF2B5EF4-FFF2-40B4-BE49-F238E27FC236}">
                <a16:creationId xmlns:a16="http://schemas.microsoft.com/office/drawing/2014/main" id="{0AE72259-3F10-495E-A5C0-F4E45CCB8CBC}"/>
              </a:ext>
            </a:extLst>
          </p:cNvPr>
          <p:cNvSpPr>
            <a:spLocks noGrp="1"/>
          </p:cNvSpPr>
          <p:nvPr>
            <p:ph type="ftr" sz="quarter" idx="11"/>
          </p:nvPr>
        </p:nvSpPr>
        <p:spPr/>
        <p:txBody>
          <a:bodyPr/>
          <a:lstStyle/>
          <a:p>
            <a:pPr>
              <a:defRPr/>
            </a:pPr>
            <a:r>
              <a:rPr lang="da-DK"/>
              <a:t>Lin et al., 5 August 2021</a:t>
            </a:r>
            <a:endParaRPr lang="en-US"/>
          </a:p>
        </p:txBody>
      </p:sp>
      <p:sp>
        <p:nvSpPr>
          <p:cNvPr id="4" name="Slide Number Placeholder 3">
            <a:extLst>
              <a:ext uri="{FF2B5EF4-FFF2-40B4-BE49-F238E27FC236}">
                <a16:creationId xmlns:a16="http://schemas.microsoft.com/office/drawing/2014/main" id="{EE96F8CE-F4F5-4C1A-8AA1-861CD929F33F}"/>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36</a:t>
            </a:fld>
            <a:endParaRPr lang="en-US" dirty="0"/>
          </a:p>
        </p:txBody>
      </p:sp>
      <p:pic>
        <p:nvPicPr>
          <p:cNvPr id="6" name="Picture 2">
            <a:extLst>
              <a:ext uri="{FF2B5EF4-FFF2-40B4-BE49-F238E27FC236}">
                <a16:creationId xmlns:a16="http://schemas.microsoft.com/office/drawing/2014/main" id="{BE5354BD-6D00-4DB0-9013-6EF54F18FF3B}"/>
              </a:ext>
            </a:extLst>
          </p:cNvPr>
          <p:cNvPicPr>
            <a:picLocks noChangeAspect="1" noChangeArrowheads="1"/>
          </p:cNvPicPr>
          <p:nvPr/>
        </p:nvPicPr>
        <p:blipFill>
          <a:blip r:embed="rId2" cstate="print"/>
          <a:srcRect/>
          <a:stretch>
            <a:fillRect/>
          </a:stretch>
        </p:blipFill>
        <p:spPr bwMode="auto">
          <a:xfrm>
            <a:off x="369919" y="3576942"/>
            <a:ext cx="3045096" cy="2711669"/>
          </a:xfrm>
          <a:prstGeom prst="rect">
            <a:avLst/>
          </a:prstGeom>
          <a:noFill/>
          <a:ln w="9525">
            <a:noFill/>
            <a:miter lim="800000"/>
            <a:headEnd/>
            <a:tailEnd/>
          </a:ln>
          <a:effectLst/>
        </p:spPr>
      </p:pic>
      <p:cxnSp>
        <p:nvCxnSpPr>
          <p:cNvPr id="7" name="Straight Arrow Connector 6">
            <a:extLst>
              <a:ext uri="{FF2B5EF4-FFF2-40B4-BE49-F238E27FC236}">
                <a16:creationId xmlns:a16="http://schemas.microsoft.com/office/drawing/2014/main" id="{0B5E9FD9-02F1-47F6-9EB7-89B0CA222E88}"/>
              </a:ext>
            </a:extLst>
          </p:cNvPr>
          <p:cNvCxnSpPr/>
          <p:nvPr/>
        </p:nvCxnSpPr>
        <p:spPr>
          <a:xfrm flipH="1" flipV="1">
            <a:off x="2169816" y="5326914"/>
            <a:ext cx="189186" cy="56755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C40EF515-083E-4C40-B9F5-7E6E5D8D1E63}"/>
              </a:ext>
            </a:extLst>
          </p:cNvPr>
          <p:cNvSpPr txBox="1"/>
          <p:nvPr/>
        </p:nvSpPr>
        <p:spPr>
          <a:xfrm>
            <a:off x="2374768" y="5736817"/>
            <a:ext cx="1103187" cy="276999"/>
          </a:xfrm>
          <a:prstGeom prst="rect">
            <a:avLst/>
          </a:prstGeom>
          <a:noFill/>
        </p:spPr>
        <p:txBody>
          <a:bodyPr wrap="none" rtlCol="0">
            <a:spAutoFit/>
          </a:bodyPr>
          <a:lstStyle/>
          <a:p>
            <a:r>
              <a:rPr lang="en-US" dirty="0">
                <a:latin typeface="+mn-lt"/>
              </a:rPr>
              <a:t>Ground track</a:t>
            </a:r>
          </a:p>
        </p:txBody>
      </p:sp>
      <p:sp>
        <p:nvSpPr>
          <p:cNvPr id="9" name="Rectangle 8">
            <a:extLst>
              <a:ext uri="{FF2B5EF4-FFF2-40B4-BE49-F238E27FC236}">
                <a16:creationId xmlns:a16="http://schemas.microsoft.com/office/drawing/2014/main" id="{B829C796-9D4C-41CC-AD82-D6CF1C8D89A2}"/>
              </a:ext>
            </a:extLst>
          </p:cNvPr>
          <p:cNvSpPr/>
          <p:nvPr/>
        </p:nvSpPr>
        <p:spPr>
          <a:xfrm rot="20713701">
            <a:off x="1261357" y="4599103"/>
            <a:ext cx="1229710" cy="182933"/>
          </a:xfrm>
          <a:prstGeom prst="rect">
            <a:avLst/>
          </a:prstGeom>
          <a:noFill/>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3886C3A0-68A2-4FAE-901C-15682A40F7EC}"/>
              </a:ext>
            </a:extLst>
          </p:cNvPr>
          <p:cNvCxnSpPr/>
          <p:nvPr/>
        </p:nvCxnSpPr>
        <p:spPr>
          <a:xfrm flipH="1">
            <a:off x="1507664" y="4775121"/>
            <a:ext cx="867104" cy="22071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3E9A759-1CDB-4D47-BD50-E0D70BFB141B}"/>
              </a:ext>
            </a:extLst>
          </p:cNvPr>
          <p:cNvSpPr txBox="1"/>
          <p:nvPr/>
        </p:nvSpPr>
        <p:spPr>
          <a:xfrm rot="20804986">
            <a:off x="1999165" y="4769866"/>
            <a:ext cx="1181734" cy="276999"/>
          </a:xfrm>
          <a:prstGeom prst="rect">
            <a:avLst/>
          </a:prstGeom>
          <a:noFill/>
        </p:spPr>
        <p:txBody>
          <a:bodyPr wrap="none" rtlCol="0">
            <a:spAutoFit/>
          </a:bodyPr>
          <a:lstStyle/>
          <a:p>
            <a:r>
              <a:rPr lang="en-US" dirty="0">
                <a:latin typeface="+mn-lt"/>
              </a:rPr>
              <a:t>Scan Direction</a:t>
            </a:r>
          </a:p>
        </p:txBody>
      </p:sp>
      <p:pic>
        <p:nvPicPr>
          <p:cNvPr id="13" name="Picture 12">
            <a:extLst>
              <a:ext uri="{FF2B5EF4-FFF2-40B4-BE49-F238E27FC236}">
                <a16:creationId xmlns:a16="http://schemas.microsoft.com/office/drawing/2014/main" id="{E21B9B83-1F2F-46E1-8103-776D771562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flipV="1">
            <a:off x="5023372" y="1489375"/>
            <a:ext cx="3452650" cy="1257300"/>
          </a:xfrm>
          <a:prstGeom prst="rect">
            <a:avLst/>
          </a:prstGeom>
        </p:spPr>
      </p:pic>
      <p:pic>
        <p:nvPicPr>
          <p:cNvPr id="14" name="Picture 13">
            <a:extLst>
              <a:ext uri="{FF2B5EF4-FFF2-40B4-BE49-F238E27FC236}">
                <a16:creationId xmlns:a16="http://schemas.microsoft.com/office/drawing/2014/main" id="{5458AAB2-82B2-4917-A2A9-A9F668C5AC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flipV="1">
            <a:off x="5039139" y="3103370"/>
            <a:ext cx="3452648" cy="1272540"/>
          </a:xfrm>
          <a:prstGeom prst="rect">
            <a:avLst/>
          </a:prstGeom>
        </p:spPr>
      </p:pic>
      <p:sp>
        <p:nvSpPr>
          <p:cNvPr id="15" name="TextBox 14">
            <a:extLst>
              <a:ext uri="{FF2B5EF4-FFF2-40B4-BE49-F238E27FC236}">
                <a16:creationId xmlns:a16="http://schemas.microsoft.com/office/drawing/2014/main" id="{A04BF17A-E739-4E77-BB80-9A0E7DCA6C0B}"/>
              </a:ext>
            </a:extLst>
          </p:cNvPr>
          <p:cNvSpPr txBox="1"/>
          <p:nvPr/>
        </p:nvSpPr>
        <p:spPr>
          <a:xfrm>
            <a:off x="5480835" y="1054437"/>
            <a:ext cx="2317271" cy="338554"/>
          </a:xfrm>
          <a:prstGeom prst="rect">
            <a:avLst/>
          </a:prstGeom>
          <a:solidFill>
            <a:schemeClr val="bg1"/>
          </a:solidFill>
          <a:ln>
            <a:noFill/>
          </a:ln>
        </p:spPr>
        <p:txBody>
          <a:bodyPr wrap="square" rtlCol="0">
            <a:spAutoFit/>
          </a:bodyPr>
          <a:lstStyle/>
          <a:p>
            <a:pPr algn="ctr"/>
            <a:r>
              <a:rPr lang="en-US" sz="1600" dirty="0" err="1">
                <a:latin typeface="Times New Roman" pitchFamily="18" charset="0"/>
                <a:cs typeface="Times New Roman" pitchFamily="18" charset="0"/>
              </a:rPr>
              <a:t>RGB</a:t>
            </a:r>
            <a:r>
              <a:rPr lang="en-US" sz="1600" dirty="0">
                <a:latin typeface="Times New Roman" pitchFamily="18" charset="0"/>
                <a:cs typeface="Times New Roman" pitchFamily="18" charset="0"/>
              </a:rPr>
              <a:t> = (</a:t>
            </a:r>
            <a:r>
              <a:rPr lang="en-US" sz="1600" dirty="0" err="1">
                <a:latin typeface="Times New Roman" pitchFamily="18" charset="0"/>
                <a:cs typeface="Times New Roman" pitchFamily="18" charset="0"/>
              </a:rPr>
              <a:t>I4</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I3</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I2</a:t>
            </a:r>
            <a:r>
              <a:rPr lang="en-US" sz="1600" dirty="0">
                <a:latin typeface="Times New Roman" pitchFamily="18" charset="0"/>
                <a:cs typeface="Times New Roman" pitchFamily="18" charset="0"/>
              </a:rPr>
              <a:t>)</a:t>
            </a:r>
          </a:p>
        </p:txBody>
      </p:sp>
      <p:sp>
        <p:nvSpPr>
          <p:cNvPr id="16" name="TextBox 15">
            <a:extLst>
              <a:ext uri="{FF2B5EF4-FFF2-40B4-BE49-F238E27FC236}">
                <a16:creationId xmlns:a16="http://schemas.microsoft.com/office/drawing/2014/main" id="{8D3FA9F0-499C-477D-AE1A-782144877DC1}"/>
              </a:ext>
            </a:extLst>
          </p:cNvPr>
          <p:cNvSpPr txBox="1"/>
          <p:nvPr/>
        </p:nvSpPr>
        <p:spPr>
          <a:xfrm>
            <a:off x="5601703" y="2640908"/>
            <a:ext cx="2317271" cy="338554"/>
          </a:xfrm>
          <a:prstGeom prst="rect">
            <a:avLst/>
          </a:prstGeom>
          <a:noFill/>
          <a:ln>
            <a:noFill/>
          </a:ln>
        </p:spPr>
        <p:txBody>
          <a:bodyPr wrap="square" rtlCol="0">
            <a:spAutoFit/>
          </a:bodyPr>
          <a:lstStyle/>
          <a:p>
            <a:pPr algn="ctr"/>
            <a:r>
              <a:rPr lang="en-US" sz="1600" dirty="0">
                <a:latin typeface="Times New Roman" pitchFamily="18" charset="0"/>
                <a:cs typeface="Times New Roman" pitchFamily="18" charset="0"/>
              </a:rPr>
              <a:t>without geolocation</a:t>
            </a:r>
          </a:p>
        </p:txBody>
      </p:sp>
      <p:sp>
        <p:nvSpPr>
          <p:cNvPr id="17" name="TextBox 16">
            <a:extLst>
              <a:ext uri="{FF2B5EF4-FFF2-40B4-BE49-F238E27FC236}">
                <a16:creationId xmlns:a16="http://schemas.microsoft.com/office/drawing/2014/main" id="{75889CF1-0643-4F97-814F-0E281C58A3DB}"/>
              </a:ext>
            </a:extLst>
          </p:cNvPr>
          <p:cNvSpPr txBox="1"/>
          <p:nvPr/>
        </p:nvSpPr>
        <p:spPr>
          <a:xfrm>
            <a:off x="5662286" y="4301861"/>
            <a:ext cx="2317271" cy="338554"/>
          </a:xfrm>
          <a:prstGeom prst="rect">
            <a:avLst/>
          </a:prstGeom>
          <a:noFill/>
          <a:ln>
            <a:noFill/>
          </a:ln>
        </p:spPr>
        <p:txBody>
          <a:bodyPr wrap="square" rtlCol="0">
            <a:spAutoFit/>
          </a:bodyPr>
          <a:lstStyle/>
          <a:p>
            <a:pPr algn="ctr"/>
            <a:r>
              <a:rPr lang="en-US" sz="1600" dirty="0">
                <a:latin typeface="Times New Roman" pitchFamily="18" charset="0"/>
                <a:cs typeface="Times New Roman" pitchFamily="18" charset="0"/>
              </a:rPr>
              <a:t>with geolocation</a:t>
            </a:r>
          </a:p>
        </p:txBody>
      </p:sp>
      <p:sp>
        <p:nvSpPr>
          <p:cNvPr id="18" name="TextBox 17">
            <a:extLst>
              <a:ext uri="{FF2B5EF4-FFF2-40B4-BE49-F238E27FC236}">
                <a16:creationId xmlns:a16="http://schemas.microsoft.com/office/drawing/2014/main" id="{5559C579-FBFD-46AE-A931-A4F305FB5BA2}"/>
              </a:ext>
            </a:extLst>
          </p:cNvPr>
          <p:cNvSpPr txBox="1"/>
          <p:nvPr/>
        </p:nvSpPr>
        <p:spPr>
          <a:xfrm>
            <a:off x="8011071" y="885685"/>
            <a:ext cx="906388" cy="584775"/>
          </a:xfrm>
          <a:prstGeom prst="rect">
            <a:avLst/>
          </a:prstGeom>
          <a:solidFill>
            <a:schemeClr val="bg1"/>
          </a:solidFill>
          <a:ln>
            <a:noFill/>
          </a:ln>
        </p:spPr>
        <p:txBody>
          <a:bodyPr wrap="square" rtlCol="0">
            <a:spAutoFit/>
          </a:bodyPr>
          <a:lstStyle/>
          <a:p>
            <a:pPr algn="ctr"/>
            <a:r>
              <a:rPr lang="en-US" sz="1600" dirty="0">
                <a:latin typeface="Times New Roman" pitchFamily="18" charset="0"/>
                <a:cs typeface="Times New Roman" pitchFamily="18" charset="0"/>
              </a:rPr>
              <a:t>sample</a:t>
            </a:r>
          </a:p>
          <a:p>
            <a:pPr algn="ctr"/>
            <a:r>
              <a:rPr lang="en-US" sz="1600" dirty="0">
                <a:latin typeface="Times New Roman" pitchFamily="18" charset="0"/>
                <a:cs typeface="Times New Roman" pitchFamily="18" charset="0"/>
              </a:rPr>
              <a:t>3621</a:t>
            </a:r>
          </a:p>
        </p:txBody>
      </p:sp>
      <p:sp>
        <p:nvSpPr>
          <p:cNvPr id="19" name="TextBox 18">
            <a:extLst>
              <a:ext uri="{FF2B5EF4-FFF2-40B4-BE49-F238E27FC236}">
                <a16:creationId xmlns:a16="http://schemas.microsoft.com/office/drawing/2014/main" id="{535A7752-C5EA-41BA-986F-7E723FEAD260}"/>
              </a:ext>
            </a:extLst>
          </p:cNvPr>
          <p:cNvSpPr txBox="1"/>
          <p:nvPr/>
        </p:nvSpPr>
        <p:spPr>
          <a:xfrm>
            <a:off x="4631995" y="882901"/>
            <a:ext cx="906388" cy="584775"/>
          </a:xfrm>
          <a:prstGeom prst="rect">
            <a:avLst/>
          </a:prstGeom>
          <a:solidFill>
            <a:schemeClr val="bg1"/>
          </a:solidFill>
          <a:ln>
            <a:noFill/>
          </a:ln>
        </p:spPr>
        <p:txBody>
          <a:bodyPr wrap="square" rtlCol="0">
            <a:spAutoFit/>
          </a:bodyPr>
          <a:lstStyle/>
          <a:p>
            <a:pPr algn="ctr"/>
            <a:r>
              <a:rPr lang="en-US" sz="1600" dirty="0">
                <a:latin typeface="Times New Roman" pitchFamily="18" charset="0"/>
                <a:cs typeface="Times New Roman" pitchFamily="18" charset="0"/>
              </a:rPr>
              <a:t>sample</a:t>
            </a:r>
          </a:p>
          <a:p>
            <a:pPr algn="ctr"/>
            <a:r>
              <a:rPr lang="en-US" sz="1600" dirty="0">
                <a:latin typeface="Times New Roman" pitchFamily="18" charset="0"/>
                <a:cs typeface="Times New Roman" pitchFamily="18" charset="0"/>
              </a:rPr>
              <a:t>3981</a:t>
            </a:r>
          </a:p>
        </p:txBody>
      </p:sp>
      <p:pic>
        <p:nvPicPr>
          <p:cNvPr id="20" name="Picture 19">
            <a:extLst>
              <a:ext uri="{FF2B5EF4-FFF2-40B4-BE49-F238E27FC236}">
                <a16:creationId xmlns:a16="http://schemas.microsoft.com/office/drawing/2014/main" id="{20703166-EF7B-445D-8588-69FF72F9DAF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flipV="1">
            <a:off x="5007607" y="4989907"/>
            <a:ext cx="3452649" cy="1333500"/>
          </a:xfrm>
          <a:prstGeom prst="rect">
            <a:avLst/>
          </a:prstGeom>
        </p:spPr>
      </p:pic>
      <p:sp>
        <p:nvSpPr>
          <p:cNvPr id="21" name="Rectangle 20">
            <a:extLst>
              <a:ext uri="{FF2B5EF4-FFF2-40B4-BE49-F238E27FC236}">
                <a16:creationId xmlns:a16="http://schemas.microsoft.com/office/drawing/2014/main" id="{29537210-8811-4078-83E9-9D6447D048DC}"/>
              </a:ext>
            </a:extLst>
          </p:cNvPr>
          <p:cNvSpPr/>
          <p:nvPr/>
        </p:nvSpPr>
        <p:spPr>
          <a:xfrm>
            <a:off x="8507554" y="1432989"/>
            <a:ext cx="353208" cy="1384995"/>
          </a:xfrm>
          <a:prstGeom prst="rect">
            <a:avLst/>
          </a:prstGeom>
        </p:spPr>
        <p:txBody>
          <a:bodyPr wrap="square">
            <a:spAutoFit/>
          </a:bodyPr>
          <a:lstStyle/>
          <a:p>
            <a:r>
              <a:rPr lang="en-US" dirty="0">
                <a:latin typeface="SimHei" pitchFamily="49" charset="-122"/>
                <a:ea typeface="SimHei" pitchFamily="49" charset="-122"/>
                <a:cs typeface="Times New Roman" pitchFamily="18" charset="0"/>
              </a:rPr>
              <a:t>81</a:t>
            </a:r>
          </a:p>
          <a:p>
            <a:endParaRPr lang="en-US" dirty="0">
              <a:latin typeface="SimHei" pitchFamily="49" charset="-122"/>
              <a:ea typeface="SimHei" pitchFamily="49" charset="-122"/>
              <a:cs typeface="Times New Roman" pitchFamily="18" charset="0"/>
            </a:endParaRPr>
          </a:p>
          <a:p>
            <a:r>
              <a:rPr lang="en-US" dirty="0">
                <a:latin typeface="SimHei" pitchFamily="49" charset="-122"/>
                <a:ea typeface="SimHei" pitchFamily="49" charset="-122"/>
                <a:cs typeface="Times New Roman" pitchFamily="18" charset="0"/>
              </a:rPr>
              <a:t>80</a:t>
            </a:r>
          </a:p>
          <a:p>
            <a:endParaRPr lang="en-US" dirty="0">
              <a:latin typeface="SimHei" pitchFamily="49" charset="-122"/>
              <a:ea typeface="SimHei" pitchFamily="49" charset="-122"/>
              <a:cs typeface="Times New Roman" pitchFamily="18" charset="0"/>
            </a:endParaRPr>
          </a:p>
          <a:p>
            <a:r>
              <a:rPr lang="en-US" dirty="0">
                <a:latin typeface="SimHei" pitchFamily="49" charset="-122"/>
                <a:ea typeface="SimHei" pitchFamily="49" charset="-122"/>
                <a:cs typeface="Times New Roman" pitchFamily="18" charset="0"/>
              </a:rPr>
              <a:t>79</a:t>
            </a:r>
          </a:p>
          <a:p>
            <a:endParaRPr lang="en-US" dirty="0">
              <a:latin typeface="SimHei" pitchFamily="49" charset="-122"/>
              <a:ea typeface="SimHei" pitchFamily="49" charset="-122"/>
              <a:cs typeface="Times New Roman" pitchFamily="18" charset="0"/>
            </a:endParaRPr>
          </a:p>
          <a:p>
            <a:r>
              <a:rPr lang="en-US" dirty="0">
                <a:latin typeface="SimHei" pitchFamily="49" charset="-122"/>
                <a:ea typeface="SimHei" pitchFamily="49" charset="-122"/>
                <a:cs typeface="Times New Roman" pitchFamily="18" charset="0"/>
              </a:rPr>
              <a:t>78</a:t>
            </a:r>
            <a:endParaRPr lang="en-US" dirty="0">
              <a:latin typeface="SimHei" pitchFamily="49" charset="-122"/>
              <a:ea typeface="SimHei" pitchFamily="49" charset="-122"/>
            </a:endParaRPr>
          </a:p>
        </p:txBody>
      </p:sp>
      <p:sp>
        <p:nvSpPr>
          <p:cNvPr id="22" name="Rectangle 21">
            <a:extLst>
              <a:ext uri="{FF2B5EF4-FFF2-40B4-BE49-F238E27FC236}">
                <a16:creationId xmlns:a16="http://schemas.microsoft.com/office/drawing/2014/main" id="{7DEC068D-F4B9-47C0-B1AC-9A79D3B61C7A}"/>
              </a:ext>
            </a:extLst>
          </p:cNvPr>
          <p:cNvSpPr/>
          <p:nvPr/>
        </p:nvSpPr>
        <p:spPr>
          <a:xfrm>
            <a:off x="8522208" y="2731014"/>
            <a:ext cx="595035" cy="307777"/>
          </a:xfrm>
          <a:prstGeom prst="rect">
            <a:avLst/>
          </a:prstGeom>
        </p:spPr>
        <p:txBody>
          <a:bodyPr wrap="none">
            <a:spAutoFit/>
          </a:bodyPr>
          <a:lstStyle/>
          <a:p>
            <a:r>
              <a:rPr lang="en-US" sz="1400" dirty="0">
                <a:latin typeface="Times New Roman" pitchFamily="18" charset="0"/>
                <a:cs typeface="Times New Roman" pitchFamily="18" charset="0"/>
              </a:rPr>
              <a:t>scan#</a:t>
            </a:r>
            <a:endParaRPr lang="en-US" sz="1400" dirty="0"/>
          </a:p>
        </p:txBody>
      </p:sp>
      <p:sp>
        <p:nvSpPr>
          <p:cNvPr id="23" name="TextBox 22">
            <a:extLst>
              <a:ext uri="{FF2B5EF4-FFF2-40B4-BE49-F238E27FC236}">
                <a16:creationId xmlns:a16="http://schemas.microsoft.com/office/drawing/2014/main" id="{71AE5596-0C2C-41B9-850B-4EE52B07DE9E}"/>
              </a:ext>
            </a:extLst>
          </p:cNvPr>
          <p:cNvSpPr txBox="1"/>
          <p:nvPr/>
        </p:nvSpPr>
        <p:spPr>
          <a:xfrm>
            <a:off x="8511560" y="3110783"/>
            <a:ext cx="642380" cy="584775"/>
          </a:xfrm>
          <a:prstGeom prst="rect">
            <a:avLst/>
          </a:prstGeom>
          <a:solidFill>
            <a:schemeClr val="bg1"/>
          </a:solidFill>
          <a:ln>
            <a:noFill/>
          </a:ln>
        </p:spPr>
        <p:txBody>
          <a:bodyPr wrap="square" rtlCol="0">
            <a:spAutoFit/>
          </a:bodyPr>
          <a:lstStyle/>
          <a:p>
            <a:pPr algn="ctr"/>
            <a:r>
              <a:rPr lang="en-US" sz="1600" dirty="0" err="1">
                <a:latin typeface="Times New Roman" pitchFamily="18" charset="0"/>
                <a:cs typeface="Times New Roman" pitchFamily="18" charset="0"/>
              </a:rPr>
              <a:t>YawRz</a:t>
            </a:r>
            <a:r>
              <a:rPr lang="en-US" sz="1600" dirty="0">
                <a:latin typeface="Times New Roman" pitchFamily="18" charset="0"/>
                <a:cs typeface="Times New Roman" pitchFamily="18" charset="0"/>
              </a:rPr>
              <a:t> -</a:t>
            </a:r>
          </a:p>
        </p:txBody>
      </p:sp>
      <p:cxnSp>
        <p:nvCxnSpPr>
          <p:cNvPr id="24" name="Straight Arrow Connector 23">
            <a:extLst>
              <a:ext uri="{FF2B5EF4-FFF2-40B4-BE49-F238E27FC236}">
                <a16:creationId xmlns:a16="http://schemas.microsoft.com/office/drawing/2014/main" id="{8AA4D0C1-1F23-47B0-B94C-9C0E4E2BC145}"/>
              </a:ext>
            </a:extLst>
          </p:cNvPr>
          <p:cNvCxnSpPr/>
          <p:nvPr/>
        </p:nvCxnSpPr>
        <p:spPr>
          <a:xfrm flipV="1">
            <a:off x="3412240" y="3502183"/>
            <a:ext cx="0" cy="117987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B8E249A1-3295-4C2F-A551-2C7B271766A9}"/>
              </a:ext>
            </a:extLst>
          </p:cNvPr>
          <p:cNvCxnSpPr/>
          <p:nvPr/>
        </p:nvCxnSpPr>
        <p:spPr>
          <a:xfrm flipV="1">
            <a:off x="3402409" y="4696802"/>
            <a:ext cx="1145457" cy="491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E121E03A-F047-4F87-96AE-D9676A761F03}"/>
              </a:ext>
            </a:extLst>
          </p:cNvPr>
          <p:cNvSpPr/>
          <p:nvPr/>
        </p:nvSpPr>
        <p:spPr>
          <a:xfrm>
            <a:off x="3294253" y="4564066"/>
            <a:ext cx="280220" cy="29496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a:extLst>
              <a:ext uri="{FF2B5EF4-FFF2-40B4-BE49-F238E27FC236}">
                <a16:creationId xmlns:a16="http://schemas.microsoft.com/office/drawing/2014/main" id="{56617776-4517-4CB4-9D9E-A06564930A92}"/>
              </a:ext>
            </a:extLst>
          </p:cNvPr>
          <p:cNvSpPr txBox="1"/>
          <p:nvPr/>
        </p:nvSpPr>
        <p:spPr>
          <a:xfrm>
            <a:off x="3250008" y="4372340"/>
            <a:ext cx="389850" cy="584775"/>
          </a:xfrm>
          <a:prstGeom prst="rect">
            <a:avLst/>
          </a:prstGeom>
          <a:noFill/>
        </p:spPr>
        <p:txBody>
          <a:bodyPr wrap="none" rtlCol="0">
            <a:spAutoFit/>
          </a:bodyPr>
          <a:lstStyle/>
          <a:p>
            <a:r>
              <a:rPr lang="en-US" sz="3200" dirty="0">
                <a:latin typeface="Segoe UI Semibold" pitchFamily="34" charset="0"/>
              </a:rPr>
              <a:t>x</a:t>
            </a:r>
          </a:p>
        </p:txBody>
      </p:sp>
      <p:sp>
        <p:nvSpPr>
          <p:cNvPr id="28" name="TextBox 27">
            <a:extLst>
              <a:ext uri="{FF2B5EF4-FFF2-40B4-BE49-F238E27FC236}">
                <a16:creationId xmlns:a16="http://schemas.microsoft.com/office/drawing/2014/main" id="{7D5F6934-D170-4A1A-BC56-82D7F4A496D2}"/>
              </a:ext>
            </a:extLst>
          </p:cNvPr>
          <p:cNvSpPr txBox="1"/>
          <p:nvPr/>
        </p:nvSpPr>
        <p:spPr>
          <a:xfrm>
            <a:off x="3485982" y="3354699"/>
            <a:ext cx="338554" cy="461665"/>
          </a:xfrm>
          <a:prstGeom prst="rect">
            <a:avLst/>
          </a:prstGeom>
          <a:noFill/>
        </p:spPr>
        <p:txBody>
          <a:bodyPr wrap="none" rtlCol="0">
            <a:spAutoFit/>
          </a:bodyPr>
          <a:lstStyle/>
          <a:p>
            <a:r>
              <a:rPr lang="en-US" sz="2400" dirty="0">
                <a:latin typeface="GungsuhChe" pitchFamily="49" charset="-127"/>
                <a:ea typeface="GungsuhChe" pitchFamily="49" charset="-127"/>
                <a:cs typeface="Times New Roman" pitchFamily="18" charset="0"/>
              </a:rPr>
              <a:t>x</a:t>
            </a:r>
          </a:p>
        </p:txBody>
      </p:sp>
      <p:sp>
        <p:nvSpPr>
          <p:cNvPr id="29" name="TextBox 28">
            <a:extLst>
              <a:ext uri="{FF2B5EF4-FFF2-40B4-BE49-F238E27FC236}">
                <a16:creationId xmlns:a16="http://schemas.microsoft.com/office/drawing/2014/main" id="{25388652-F814-467F-A941-58C9FD089409}"/>
              </a:ext>
            </a:extLst>
          </p:cNvPr>
          <p:cNvSpPr txBox="1"/>
          <p:nvPr/>
        </p:nvSpPr>
        <p:spPr>
          <a:xfrm>
            <a:off x="4582279" y="4480493"/>
            <a:ext cx="338554" cy="461665"/>
          </a:xfrm>
          <a:prstGeom prst="rect">
            <a:avLst/>
          </a:prstGeom>
          <a:noFill/>
        </p:spPr>
        <p:txBody>
          <a:bodyPr wrap="none" rtlCol="0">
            <a:spAutoFit/>
          </a:bodyPr>
          <a:lstStyle/>
          <a:p>
            <a:r>
              <a:rPr lang="en-US" sz="2400" dirty="0">
                <a:latin typeface="GungsuhChe" pitchFamily="49" charset="-127"/>
                <a:ea typeface="GungsuhChe" pitchFamily="49" charset="-127"/>
                <a:cs typeface="Times New Roman" pitchFamily="18" charset="0"/>
              </a:rPr>
              <a:t>y</a:t>
            </a:r>
          </a:p>
        </p:txBody>
      </p:sp>
      <p:sp>
        <p:nvSpPr>
          <p:cNvPr id="30" name="TextBox 29">
            <a:extLst>
              <a:ext uri="{FF2B5EF4-FFF2-40B4-BE49-F238E27FC236}">
                <a16:creationId xmlns:a16="http://schemas.microsoft.com/office/drawing/2014/main" id="{FC9792A6-CD79-40C6-B289-2A9E7DD7A9E3}"/>
              </a:ext>
            </a:extLst>
          </p:cNvPr>
          <p:cNvSpPr txBox="1"/>
          <p:nvPr/>
        </p:nvSpPr>
        <p:spPr>
          <a:xfrm>
            <a:off x="3289338" y="4780376"/>
            <a:ext cx="338554" cy="461665"/>
          </a:xfrm>
          <a:prstGeom prst="rect">
            <a:avLst/>
          </a:prstGeom>
          <a:noFill/>
        </p:spPr>
        <p:txBody>
          <a:bodyPr wrap="none" rtlCol="0">
            <a:spAutoFit/>
          </a:bodyPr>
          <a:lstStyle/>
          <a:p>
            <a:r>
              <a:rPr lang="en-US" sz="2400" dirty="0">
                <a:latin typeface="GungsuhChe" pitchFamily="49" charset="-127"/>
                <a:ea typeface="GungsuhChe" pitchFamily="49" charset="-127"/>
                <a:cs typeface="Times New Roman" pitchFamily="18" charset="0"/>
              </a:rPr>
              <a:t>z</a:t>
            </a:r>
          </a:p>
        </p:txBody>
      </p:sp>
      <p:sp>
        <p:nvSpPr>
          <p:cNvPr id="31" name="TextBox 30">
            <a:extLst>
              <a:ext uri="{FF2B5EF4-FFF2-40B4-BE49-F238E27FC236}">
                <a16:creationId xmlns:a16="http://schemas.microsoft.com/office/drawing/2014/main" id="{4B3B8CDF-A55A-4A6A-AFBD-52D4EAC0ED83}"/>
              </a:ext>
            </a:extLst>
          </p:cNvPr>
          <p:cNvSpPr txBox="1"/>
          <p:nvPr/>
        </p:nvSpPr>
        <p:spPr>
          <a:xfrm>
            <a:off x="4359974" y="3208471"/>
            <a:ext cx="679166" cy="338554"/>
          </a:xfrm>
          <a:prstGeom prst="rect">
            <a:avLst/>
          </a:prstGeom>
          <a:solidFill>
            <a:schemeClr val="bg1"/>
          </a:solidFill>
          <a:ln>
            <a:noFill/>
          </a:ln>
        </p:spPr>
        <p:txBody>
          <a:bodyPr wrap="square" rtlCol="0">
            <a:spAutoFit/>
          </a:bodyPr>
          <a:lstStyle/>
          <a:p>
            <a:pPr algn="ctr"/>
            <a:r>
              <a:rPr lang="en-US" sz="1600" dirty="0">
                <a:latin typeface="Times New Roman" pitchFamily="18" charset="0"/>
                <a:cs typeface="Times New Roman" pitchFamily="18" charset="0"/>
              </a:rPr>
              <a:t>Rx -</a:t>
            </a:r>
          </a:p>
        </p:txBody>
      </p:sp>
      <p:sp>
        <p:nvSpPr>
          <p:cNvPr id="32" name="Down Arrow 60">
            <a:extLst>
              <a:ext uri="{FF2B5EF4-FFF2-40B4-BE49-F238E27FC236}">
                <a16:creationId xmlns:a16="http://schemas.microsoft.com/office/drawing/2014/main" id="{17F236CB-F73B-4A7B-9D2F-B80848E348FA}"/>
              </a:ext>
            </a:extLst>
          </p:cNvPr>
          <p:cNvSpPr/>
          <p:nvPr/>
        </p:nvSpPr>
        <p:spPr>
          <a:xfrm rot="16200000" flipH="1">
            <a:off x="4731715" y="3158552"/>
            <a:ext cx="149774" cy="780391"/>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E2A58FDF-3529-42EB-B6F4-01E561AFA4B9}"/>
              </a:ext>
            </a:extLst>
          </p:cNvPr>
          <p:cNvSpPr/>
          <p:nvPr/>
        </p:nvSpPr>
        <p:spPr>
          <a:xfrm>
            <a:off x="6119354" y="3488686"/>
            <a:ext cx="1171347" cy="307777"/>
          </a:xfrm>
          <a:prstGeom prst="rect">
            <a:avLst/>
          </a:prstGeom>
        </p:spPr>
        <p:txBody>
          <a:bodyPr wrap="none">
            <a:spAutoFit/>
          </a:bodyPr>
          <a:lstStyle/>
          <a:p>
            <a:pPr algn="ctr"/>
            <a:r>
              <a:rPr lang="en-US" sz="1400" dirty="0">
                <a:latin typeface="Times New Roman" pitchFamily="18" charset="0"/>
                <a:cs typeface="Times New Roman" pitchFamily="18" charset="0"/>
              </a:rPr>
              <a:t>Pitch      Ry +</a:t>
            </a:r>
          </a:p>
        </p:txBody>
      </p:sp>
      <p:grpSp>
        <p:nvGrpSpPr>
          <p:cNvPr id="43" name="Group 42">
            <a:extLst>
              <a:ext uri="{FF2B5EF4-FFF2-40B4-BE49-F238E27FC236}">
                <a16:creationId xmlns:a16="http://schemas.microsoft.com/office/drawing/2014/main" id="{BCFBDABA-BB9C-4032-950F-9CF00A7467C5}"/>
              </a:ext>
            </a:extLst>
          </p:cNvPr>
          <p:cNvGrpSpPr/>
          <p:nvPr/>
        </p:nvGrpSpPr>
        <p:grpSpPr>
          <a:xfrm>
            <a:off x="569342" y="1138906"/>
            <a:ext cx="3258483" cy="2323948"/>
            <a:chOff x="436150" y="536597"/>
            <a:chExt cx="3391676" cy="2926257"/>
          </a:xfrm>
        </p:grpSpPr>
        <p:pic>
          <p:nvPicPr>
            <p:cNvPr id="5" name="Picture 4">
              <a:extLst>
                <a:ext uri="{FF2B5EF4-FFF2-40B4-BE49-F238E27FC236}">
                  <a16:creationId xmlns:a16="http://schemas.microsoft.com/office/drawing/2014/main" id="{602E6DCC-05F7-490C-8C85-E8831158BD45}"/>
                </a:ext>
              </a:extLst>
            </p:cNvPr>
            <p:cNvPicPr>
              <a:picLocks noChangeAspect="1"/>
            </p:cNvPicPr>
            <p:nvPr/>
          </p:nvPicPr>
          <p:blipFill>
            <a:blip r:embed="rId6"/>
            <a:stretch>
              <a:fillRect/>
            </a:stretch>
          </p:blipFill>
          <p:spPr>
            <a:xfrm>
              <a:off x="436150" y="536597"/>
              <a:ext cx="3391676" cy="2926257"/>
            </a:xfrm>
            <a:prstGeom prst="rect">
              <a:avLst/>
            </a:prstGeom>
          </p:spPr>
        </p:pic>
        <p:sp>
          <p:nvSpPr>
            <p:cNvPr id="37" name="Rectangle 36">
              <a:extLst>
                <a:ext uri="{FF2B5EF4-FFF2-40B4-BE49-F238E27FC236}">
                  <a16:creationId xmlns:a16="http://schemas.microsoft.com/office/drawing/2014/main" id="{76F2C4C8-219C-4860-AE7C-E87C2D120B6A}"/>
                </a:ext>
              </a:extLst>
            </p:cNvPr>
            <p:cNvSpPr/>
            <p:nvPr/>
          </p:nvSpPr>
          <p:spPr>
            <a:xfrm>
              <a:off x="1156248" y="871324"/>
              <a:ext cx="803425" cy="307777"/>
            </a:xfrm>
            <a:prstGeom prst="rect">
              <a:avLst/>
            </a:prstGeom>
          </p:spPr>
          <p:txBody>
            <a:bodyPr wrap="none">
              <a:spAutoFit/>
            </a:bodyPr>
            <a:lstStyle/>
            <a:p>
              <a:r>
                <a:rPr lang="en-US" sz="1400" dirty="0">
                  <a:latin typeface="Times New Roman" pitchFamily="18" charset="0"/>
                  <a:cs typeface="Times New Roman" pitchFamily="18" charset="0"/>
                </a:rPr>
                <a:t>Scan#80</a:t>
              </a:r>
              <a:endParaRPr lang="en-US" sz="1400" dirty="0"/>
            </a:p>
          </p:txBody>
        </p:sp>
        <p:cxnSp>
          <p:nvCxnSpPr>
            <p:cNvPr id="38" name="Straight Connector 37">
              <a:extLst>
                <a:ext uri="{FF2B5EF4-FFF2-40B4-BE49-F238E27FC236}">
                  <a16:creationId xmlns:a16="http://schemas.microsoft.com/office/drawing/2014/main" id="{EBB5AFCD-A488-4E40-AB0B-653E3C98DB0A}"/>
                </a:ext>
              </a:extLst>
            </p:cNvPr>
            <p:cNvCxnSpPr/>
            <p:nvPr/>
          </p:nvCxnSpPr>
          <p:spPr>
            <a:xfrm flipH="1">
              <a:off x="1160542" y="931381"/>
              <a:ext cx="1482" cy="199081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 name="Down Arrow 48">
            <a:extLst>
              <a:ext uri="{FF2B5EF4-FFF2-40B4-BE49-F238E27FC236}">
                <a16:creationId xmlns:a16="http://schemas.microsoft.com/office/drawing/2014/main" id="{B8686AD6-1A69-4AE2-AA94-7468CEA2573D}"/>
              </a:ext>
            </a:extLst>
          </p:cNvPr>
          <p:cNvSpPr/>
          <p:nvPr/>
        </p:nvSpPr>
        <p:spPr>
          <a:xfrm rot="10800000" flipH="1">
            <a:off x="6645690" y="3495575"/>
            <a:ext cx="175232" cy="33090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A9B8748A-915F-4D93-BBC8-53335A570FAE}"/>
              </a:ext>
            </a:extLst>
          </p:cNvPr>
          <p:cNvSpPr txBox="1"/>
          <p:nvPr/>
        </p:nvSpPr>
        <p:spPr>
          <a:xfrm>
            <a:off x="4342057" y="2968714"/>
            <a:ext cx="679166" cy="338554"/>
          </a:xfrm>
          <a:prstGeom prst="rect">
            <a:avLst/>
          </a:prstGeom>
          <a:solidFill>
            <a:schemeClr val="bg1"/>
          </a:solidFill>
          <a:ln>
            <a:noFill/>
          </a:ln>
        </p:spPr>
        <p:txBody>
          <a:bodyPr wrap="square" rtlCol="0">
            <a:spAutoFit/>
          </a:bodyPr>
          <a:lstStyle/>
          <a:p>
            <a:pPr algn="ctr"/>
            <a:r>
              <a:rPr lang="en-US" sz="1600" dirty="0">
                <a:latin typeface="Times New Roman" pitchFamily="18" charset="0"/>
                <a:cs typeface="Times New Roman" pitchFamily="18" charset="0"/>
              </a:rPr>
              <a:t>Roll</a:t>
            </a:r>
          </a:p>
        </p:txBody>
      </p:sp>
      <p:sp>
        <p:nvSpPr>
          <p:cNvPr id="41" name="Curved Up Arrow 43">
            <a:extLst>
              <a:ext uri="{FF2B5EF4-FFF2-40B4-BE49-F238E27FC236}">
                <a16:creationId xmlns:a16="http://schemas.microsoft.com/office/drawing/2014/main" id="{6CB3E462-7872-4F85-8449-AF3FF1300998}"/>
              </a:ext>
            </a:extLst>
          </p:cNvPr>
          <p:cNvSpPr/>
          <p:nvPr/>
        </p:nvSpPr>
        <p:spPr>
          <a:xfrm rot="19366367">
            <a:off x="8705313" y="3693252"/>
            <a:ext cx="424285" cy="223368"/>
          </a:xfrm>
          <a:prstGeom prst="curvedUpArrow">
            <a:avLst/>
          </a:prstGeom>
          <a:solidFill>
            <a:srgbClr val="FF0000"/>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Content Placeholder 2">
            <a:extLst>
              <a:ext uri="{FF2B5EF4-FFF2-40B4-BE49-F238E27FC236}">
                <a16:creationId xmlns:a16="http://schemas.microsoft.com/office/drawing/2014/main" id="{C3889428-5C2C-40EA-9F52-A6BD77B6C818}"/>
              </a:ext>
            </a:extLst>
          </p:cNvPr>
          <p:cNvSpPr txBox="1">
            <a:spLocks/>
          </p:cNvSpPr>
          <p:nvPr/>
        </p:nvSpPr>
        <p:spPr bwMode="auto">
          <a:xfrm>
            <a:off x="728397" y="6276217"/>
            <a:ext cx="4231916" cy="336855"/>
          </a:xfrm>
          <a:prstGeom prst="rect">
            <a:avLst/>
          </a:prstGeom>
          <a:solidFill>
            <a:srgbClr val="0000FF"/>
          </a:solid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buFont typeface="Wingdings" panose="05000000000000000000" pitchFamily="2" charset="2"/>
              <a:buChar char="Ø"/>
            </a:pPr>
            <a:r>
              <a:rPr lang="en-US" sz="1600" kern="0" dirty="0">
                <a:solidFill>
                  <a:schemeClr val="bg1"/>
                </a:solidFill>
              </a:rPr>
              <a:t>VIIRS images “see” the attitude errors</a:t>
            </a:r>
          </a:p>
        </p:txBody>
      </p:sp>
    </p:spTree>
    <p:extLst>
      <p:ext uri="{BB962C8B-B14F-4D97-AF65-F5344CB8AC3E}">
        <p14:creationId xmlns:p14="http://schemas.microsoft.com/office/powerpoint/2010/main" val="455242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ontent Placeholder 2"/>
          <p:cNvSpPr txBox="1">
            <a:spLocks/>
          </p:cNvSpPr>
          <p:nvPr/>
        </p:nvSpPr>
        <p:spPr bwMode="auto">
          <a:xfrm>
            <a:off x="587298" y="4896323"/>
            <a:ext cx="8190245" cy="1500568"/>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lang="en-US" sz="1600" kern="0" dirty="0">
                <a:latin typeface="+mn-lt"/>
              </a:rPr>
              <a:t>Large circles for </a:t>
            </a:r>
            <a:r>
              <a:rPr lang="en-US" sz="1600" kern="0" dirty="0">
                <a:solidFill>
                  <a:srgbClr val="FF0000"/>
                </a:solidFill>
                <a:latin typeface="+mn-lt"/>
              </a:rPr>
              <a:t>control </a:t>
            </a:r>
            <a:r>
              <a:rPr lang="en-US" sz="1600" kern="0" dirty="0">
                <a:latin typeface="+mn-lt"/>
              </a:rPr>
              <a:t>spec outage; Small dots hint </a:t>
            </a:r>
            <a:r>
              <a:rPr lang="en-US" sz="1600" kern="0" dirty="0">
                <a:solidFill>
                  <a:srgbClr val="FF0000"/>
                </a:solidFill>
                <a:latin typeface="+mn-lt"/>
              </a:rPr>
              <a:t>knowledge </a:t>
            </a:r>
            <a:r>
              <a:rPr lang="en-US" sz="1600" kern="0" dirty="0">
                <a:latin typeface="+mn-lt"/>
              </a:rPr>
              <a:t>spec outage</a:t>
            </a:r>
          </a:p>
          <a:p>
            <a:pPr marL="342900" lvl="0" indent="-342900" eaLnBrk="0" hangingPunct="0">
              <a:spcBef>
                <a:spcPct val="20000"/>
              </a:spcBef>
              <a:buFont typeface="Wingdings" panose="05000000000000000000" pitchFamily="2" charset="2"/>
              <a:buChar char="Ø"/>
              <a:defRPr/>
            </a:pPr>
            <a:r>
              <a:rPr lang="en-US" sz="1600" kern="0" dirty="0">
                <a:solidFill>
                  <a:srgbClr val="0000FF"/>
                </a:solidFill>
                <a:latin typeface="+mn-lt"/>
              </a:rPr>
              <a:t>Star trackers’ head Thermal Electric Cooler (TEC) temperature lowering in September 2016 improved SNPP attitude performance </a:t>
            </a:r>
          </a:p>
          <a:p>
            <a:pPr marL="342900" lvl="0" indent="-342900" eaLnBrk="0" hangingPunct="0">
              <a:spcBef>
                <a:spcPct val="20000"/>
              </a:spcBef>
              <a:buFont typeface="Wingdings" panose="05000000000000000000" pitchFamily="2" charset="2"/>
              <a:buChar char="Ø"/>
              <a:defRPr/>
            </a:pPr>
            <a:r>
              <a:rPr lang="en-US" sz="1600" kern="0" dirty="0">
                <a:solidFill>
                  <a:srgbClr val="0000FF"/>
                </a:solidFill>
                <a:latin typeface="+mn-lt"/>
              </a:rPr>
              <a:t>Kalman filter refining the attitude is implemented in NASA Land SIPS Collection-2</a:t>
            </a:r>
          </a:p>
          <a:p>
            <a:pPr marL="342900" lvl="0" indent="-342900" eaLnBrk="0" hangingPunct="0">
              <a:spcBef>
                <a:spcPct val="20000"/>
              </a:spcBef>
              <a:buFont typeface="Wingdings" panose="05000000000000000000" pitchFamily="2" charset="2"/>
              <a:buChar char="Ø"/>
              <a:defRPr/>
            </a:pPr>
            <a:r>
              <a:rPr lang="en-US" sz="1600" kern="0" dirty="0">
                <a:latin typeface="+mj-lt"/>
              </a:rPr>
              <a:t>J1 is performing better but we are monitoring</a:t>
            </a:r>
          </a:p>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Ø"/>
              <a:tabLst/>
              <a:defRPr/>
            </a:pPr>
            <a:endParaRPr lang="en-US" sz="1600" kern="0" dirty="0">
              <a:latin typeface="+mn-lt"/>
            </a:endParaRPr>
          </a:p>
        </p:txBody>
      </p:sp>
      <p:grpSp>
        <p:nvGrpSpPr>
          <p:cNvPr id="5" name="Group 4">
            <a:extLst>
              <a:ext uri="{FF2B5EF4-FFF2-40B4-BE49-F238E27FC236}">
                <a16:creationId xmlns:a16="http://schemas.microsoft.com/office/drawing/2014/main" id="{916197D6-5DD9-4EF0-8C35-B7E0EAB9EBE9}"/>
              </a:ext>
            </a:extLst>
          </p:cNvPr>
          <p:cNvGrpSpPr/>
          <p:nvPr/>
        </p:nvGrpSpPr>
        <p:grpSpPr>
          <a:xfrm>
            <a:off x="419686" y="945423"/>
            <a:ext cx="8724314" cy="3834645"/>
            <a:chOff x="400390" y="1127835"/>
            <a:chExt cx="8724314" cy="3834645"/>
          </a:xfrm>
        </p:grpSpPr>
        <p:pic>
          <p:nvPicPr>
            <p:cNvPr id="27" name="Picture 26">
              <a:extLst>
                <a:ext uri="{FF2B5EF4-FFF2-40B4-BE49-F238E27FC236}">
                  <a16:creationId xmlns:a16="http://schemas.microsoft.com/office/drawing/2014/main" id="{536E2AA5-FCC5-4372-8583-6F10F6A09391}"/>
                </a:ext>
              </a:extLst>
            </p:cNvPr>
            <p:cNvPicPr>
              <a:picLocks noChangeAspect="1"/>
            </p:cNvPicPr>
            <p:nvPr/>
          </p:nvPicPr>
          <p:blipFill>
            <a:blip r:embed="rId2"/>
            <a:stretch>
              <a:fillRect/>
            </a:stretch>
          </p:blipFill>
          <p:spPr>
            <a:xfrm>
              <a:off x="449120" y="1498155"/>
              <a:ext cx="8214578" cy="3404310"/>
            </a:xfrm>
            <a:prstGeom prst="rect">
              <a:avLst/>
            </a:prstGeom>
          </p:spPr>
        </p:pic>
        <p:cxnSp>
          <p:nvCxnSpPr>
            <p:cNvPr id="28" name="Straight Arrow Connector 27">
              <a:extLst>
                <a:ext uri="{FF2B5EF4-FFF2-40B4-BE49-F238E27FC236}">
                  <a16:creationId xmlns:a16="http://schemas.microsoft.com/office/drawing/2014/main" id="{52A6063E-49F0-44BA-B5B0-D8A07E46F6D4}"/>
                </a:ext>
              </a:extLst>
            </p:cNvPr>
            <p:cNvCxnSpPr/>
            <p:nvPr/>
          </p:nvCxnSpPr>
          <p:spPr>
            <a:xfrm>
              <a:off x="2725916" y="1414759"/>
              <a:ext cx="47374" cy="200272"/>
            </a:xfrm>
            <a:prstGeom prst="straightConnector1">
              <a:avLst/>
            </a:prstGeom>
            <a:ln w="19050">
              <a:solidFill>
                <a:srgbClr val="FF0000"/>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8EBF7138-5F40-4D64-BB28-9D9765175C36}"/>
                </a:ext>
              </a:extLst>
            </p:cNvPr>
            <p:cNvSpPr txBox="1"/>
            <p:nvPr/>
          </p:nvSpPr>
          <p:spPr>
            <a:xfrm>
              <a:off x="5035370" y="1893842"/>
              <a:ext cx="2066544" cy="461665"/>
            </a:xfrm>
            <a:prstGeom prst="rect">
              <a:avLst/>
            </a:prstGeom>
            <a:noFill/>
            <a:ln>
              <a:noFill/>
            </a:ln>
          </p:spPr>
          <p:txBody>
            <a:bodyPr wrap="square" rtlCol="0">
              <a:spAutoFit/>
            </a:bodyPr>
            <a:lstStyle/>
            <a:p>
              <a:r>
                <a:rPr lang="en-US" dirty="0">
                  <a:solidFill>
                    <a:srgbClr val="0000FF"/>
                  </a:solidFill>
                  <a:latin typeface="Segoe UI Semibold" panose="020B0702040204020203" pitchFamily="34" charset="0"/>
                </a:rPr>
                <a:t>Trackers TEC 0</a:t>
              </a:r>
              <a:r>
                <a:rPr lang="en-US" baseline="40000" dirty="0">
                  <a:solidFill>
                    <a:srgbClr val="0000FF"/>
                  </a:solidFill>
                  <a:latin typeface="Segoe UI Semibold" panose="020B0702040204020203" pitchFamily="34" charset="0"/>
                </a:rPr>
                <a:t>o</a:t>
              </a:r>
              <a:r>
                <a:rPr lang="en-US" dirty="0">
                  <a:solidFill>
                    <a:srgbClr val="0000FF"/>
                  </a:solidFill>
                  <a:latin typeface="Segoe UI Semibold" panose="020B0702040204020203" pitchFamily="34" charset="0"/>
                </a:rPr>
                <a:t>C</a:t>
              </a:r>
              <a:r>
                <a:rPr lang="en-US" dirty="0">
                  <a:solidFill>
                    <a:srgbClr val="0000FF"/>
                  </a:solidFill>
                  <a:latin typeface="Segoe UI Semibold" panose="020B0702040204020203" pitchFamily="34" charset="0"/>
                  <a:sym typeface="Wingdings" panose="05000000000000000000" pitchFamily="2" charset="2"/>
                </a:rPr>
                <a:t></a:t>
              </a:r>
              <a:r>
                <a:rPr lang="en-US" b="1" dirty="0">
                  <a:solidFill>
                    <a:srgbClr val="0000FF"/>
                  </a:solidFill>
                  <a:latin typeface="Segoe UI Semibold" panose="020B0702040204020203" pitchFamily="34" charset="0"/>
                  <a:sym typeface="Wingdings" panose="05000000000000000000" pitchFamily="2" charset="2"/>
                </a:rPr>
                <a:t>-</a:t>
              </a:r>
              <a:r>
                <a:rPr lang="en-US" dirty="0">
                  <a:solidFill>
                    <a:srgbClr val="0000FF"/>
                  </a:solidFill>
                  <a:latin typeface="Segoe UI Semibold" panose="020B0702040204020203" pitchFamily="34" charset="0"/>
                  <a:sym typeface="Wingdings" panose="05000000000000000000" pitchFamily="2" charset="2"/>
                </a:rPr>
                <a:t>10</a:t>
              </a:r>
              <a:r>
                <a:rPr lang="en-US" baseline="40000" dirty="0">
                  <a:solidFill>
                    <a:srgbClr val="0000FF"/>
                  </a:solidFill>
                  <a:latin typeface="Segoe UI Semibold" panose="020B0702040204020203" pitchFamily="34" charset="0"/>
                  <a:sym typeface="Wingdings" panose="05000000000000000000" pitchFamily="2" charset="2"/>
                </a:rPr>
                <a:t>o</a:t>
              </a:r>
              <a:r>
                <a:rPr lang="en-US" dirty="0">
                  <a:solidFill>
                    <a:srgbClr val="0000FF"/>
                  </a:solidFill>
                  <a:latin typeface="Segoe UI Semibold" panose="020B0702040204020203" pitchFamily="34" charset="0"/>
                  <a:sym typeface="Wingdings" panose="05000000000000000000" pitchFamily="2" charset="2"/>
                </a:rPr>
                <a:t>C</a:t>
              </a:r>
            </a:p>
            <a:p>
              <a:r>
                <a:rPr lang="en-US">
                  <a:solidFill>
                    <a:srgbClr val="0000FF"/>
                  </a:solidFill>
                  <a:latin typeface="Segoe UI Semibold" panose="020B0702040204020203" pitchFamily="34" charset="0"/>
                  <a:sym typeface="Wingdings" panose="05000000000000000000" pitchFamily="2" charset="2"/>
                </a:rPr>
                <a:t>9/22/2016</a:t>
              </a:r>
              <a:endParaRPr lang="en-US" dirty="0">
                <a:solidFill>
                  <a:srgbClr val="0000FF"/>
                </a:solidFill>
                <a:latin typeface="Segoe UI Semibold" panose="020B0702040204020203" pitchFamily="34" charset="0"/>
              </a:endParaRPr>
            </a:p>
          </p:txBody>
        </p:sp>
        <p:cxnSp>
          <p:nvCxnSpPr>
            <p:cNvPr id="32" name="Straight Connector 31">
              <a:extLst>
                <a:ext uri="{FF2B5EF4-FFF2-40B4-BE49-F238E27FC236}">
                  <a16:creationId xmlns:a16="http://schemas.microsoft.com/office/drawing/2014/main" id="{E71DB29E-5A04-4DDA-B653-5AF2988DEF51}"/>
                </a:ext>
              </a:extLst>
            </p:cNvPr>
            <p:cNvCxnSpPr/>
            <p:nvPr/>
          </p:nvCxnSpPr>
          <p:spPr>
            <a:xfrm>
              <a:off x="5098873" y="1833092"/>
              <a:ext cx="8382" cy="2637607"/>
            </a:xfrm>
            <a:prstGeom prst="line">
              <a:avLst/>
            </a:prstGeom>
            <a:ln w="19050">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075F2507-DC96-46B9-8E34-437C0734A78A}"/>
                </a:ext>
              </a:extLst>
            </p:cNvPr>
            <p:cNvSpPr txBox="1"/>
            <p:nvPr/>
          </p:nvSpPr>
          <p:spPr>
            <a:xfrm>
              <a:off x="8186627" y="2178846"/>
              <a:ext cx="938077" cy="646331"/>
            </a:xfrm>
            <a:prstGeom prst="rect">
              <a:avLst/>
            </a:prstGeom>
            <a:solidFill>
              <a:schemeClr val="bg1"/>
            </a:solidFill>
            <a:ln>
              <a:solidFill>
                <a:srgbClr val="0000FF"/>
              </a:solidFill>
            </a:ln>
          </p:spPr>
          <p:txBody>
            <a:bodyPr wrap="none" rtlCol="0">
              <a:spAutoFit/>
            </a:bodyPr>
            <a:lstStyle/>
            <a:p>
              <a:r>
                <a:rPr lang="en-US" dirty="0">
                  <a:solidFill>
                    <a:srgbClr val="0000FF"/>
                  </a:solidFill>
                  <a:latin typeface="Segoe UI Semibold" panose="020B0702040204020203" pitchFamily="34" charset="0"/>
                </a:rPr>
                <a:t>Data up to</a:t>
              </a:r>
              <a:endParaRPr lang="en-US" dirty="0">
                <a:solidFill>
                  <a:srgbClr val="0000FF"/>
                </a:solidFill>
                <a:latin typeface="Segoe UI Semibold" panose="020B0702040204020203" pitchFamily="34" charset="0"/>
                <a:sym typeface="Wingdings" panose="05000000000000000000" pitchFamily="2" charset="2"/>
              </a:endParaRPr>
            </a:p>
            <a:p>
              <a:r>
                <a:rPr lang="en-US" dirty="0">
                  <a:solidFill>
                    <a:srgbClr val="0000FF"/>
                  </a:solidFill>
                  <a:latin typeface="Segoe UI Semibold" panose="020B0702040204020203" pitchFamily="34" charset="0"/>
                  <a:sym typeface="Wingdings" panose="05000000000000000000" pitchFamily="2" charset="2"/>
                </a:rPr>
                <a:t>8/18/2020</a:t>
              </a:r>
            </a:p>
            <a:p>
              <a:r>
                <a:rPr lang="en-US" dirty="0">
                  <a:solidFill>
                    <a:srgbClr val="0000FF"/>
                  </a:solidFill>
                  <a:latin typeface="Segoe UI Semibold" panose="020B0702040204020203" pitchFamily="34" charset="0"/>
                  <a:sym typeface="Wingdings" panose="05000000000000000000" pitchFamily="2" charset="2"/>
                </a:rPr>
                <a:t>Day 3218</a:t>
              </a:r>
              <a:endParaRPr lang="en-US" dirty="0">
                <a:solidFill>
                  <a:srgbClr val="0000FF"/>
                </a:solidFill>
                <a:latin typeface="Segoe UI Semibold" panose="020B0702040204020203" pitchFamily="34" charset="0"/>
              </a:endParaRPr>
            </a:p>
          </p:txBody>
        </p:sp>
        <p:sp>
          <p:nvSpPr>
            <p:cNvPr id="34" name="TextBox 33">
              <a:extLst>
                <a:ext uri="{FF2B5EF4-FFF2-40B4-BE49-F238E27FC236}">
                  <a16:creationId xmlns:a16="http://schemas.microsoft.com/office/drawing/2014/main" id="{F6CC05E7-E3CB-4611-A393-B31159B9DF90}"/>
                </a:ext>
              </a:extLst>
            </p:cNvPr>
            <p:cNvSpPr txBox="1"/>
            <p:nvPr/>
          </p:nvSpPr>
          <p:spPr>
            <a:xfrm>
              <a:off x="1104980" y="1172172"/>
              <a:ext cx="686406" cy="276999"/>
            </a:xfrm>
            <a:prstGeom prst="rect">
              <a:avLst/>
            </a:prstGeom>
            <a:noFill/>
          </p:spPr>
          <p:txBody>
            <a:bodyPr wrap="none" rtlCol="0">
              <a:spAutoFit/>
            </a:bodyPr>
            <a:lstStyle/>
            <a:p>
              <a:r>
                <a:rPr lang="en-US" dirty="0">
                  <a:latin typeface="+mn-lt"/>
                </a:rPr>
                <a:t>Launch</a:t>
              </a:r>
            </a:p>
          </p:txBody>
        </p:sp>
        <p:cxnSp>
          <p:nvCxnSpPr>
            <p:cNvPr id="46" name="Straight Arrow Connector 45">
              <a:extLst>
                <a:ext uri="{FF2B5EF4-FFF2-40B4-BE49-F238E27FC236}">
                  <a16:creationId xmlns:a16="http://schemas.microsoft.com/office/drawing/2014/main" id="{D0556C29-992A-4C38-8218-8F98F8D07101}"/>
                </a:ext>
              </a:extLst>
            </p:cNvPr>
            <p:cNvCxnSpPr/>
            <p:nvPr/>
          </p:nvCxnSpPr>
          <p:spPr>
            <a:xfrm>
              <a:off x="4371021" y="1414759"/>
              <a:ext cx="12108" cy="200272"/>
            </a:xfrm>
            <a:prstGeom prst="straightConnector1">
              <a:avLst/>
            </a:prstGeom>
            <a:ln w="19050">
              <a:solidFill>
                <a:srgbClr val="FF0000"/>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6FCB0E0C-8CC3-4217-9E77-84108789BEB1}"/>
                </a:ext>
              </a:extLst>
            </p:cNvPr>
            <p:cNvSpPr txBox="1"/>
            <p:nvPr/>
          </p:nvSpPr>
          <p:spPr>
            <a:xfrm>
              <a:off x="2528750" y="1147120"/>
              <a:ext cx="385042" cy="276999"/>
            </a:xfrm>
            <a:prstGeom prst="rect">
              <a:avLst/>
            </a:prstGeom>
            <a:noFill/>
          </p:spPr>
          <p:txBody>
            <a:bodyPr wrap="none" rtlCol="0">
              <a:spAutoFit/>
            </a:bodyPr>
            <a:lstStyle/>
            <a:p>
              <a:r>
                <a:rPr lang="en-US" dirty="0">
                  <a:latin typeface="+mn-lt"/>
                </a:rPr>
                <a:t>2</a:t>
              </a:r>
              <a:r>
                <a:rPr lang="en-US" baseline="30000" dirty="0">
                  <a:latin typeface="+mn-lt"/>
                </a:rPr>
                <a:t>nd</a:t>
              </a:r>
              <a:endParaRPr lang="en-US" dirty="0">
                <a:latin typeface="+mn-lt"/>
              </a:endParaRPr>
            </a:p>
          </p:txBody>
        </p:sp>
        <p:cxnSp>
          <p:nvCxnSpPr>
            <p:cNvPr id="48" name="Straight Arrow Connector 47">
              <a:extLst>
                <a:ext uri="{FF2B5EF4-FFF2-40B4-BE49-F238E27FC236}">
                  <a16:creationId xmlns:a16="http://schemas.microsoft.com/office/drawing/2014/main" id="{EEC0E367-BC16-4FAB-830F-64BB18DA2CB8}"/>
                </a:ext>
              </a:extLst>
            </p:cNvPr>
            <p:cNvCxnSpPr/>
            <p:nvPr/>
          </p:nvCxnSpPr>
          <p:spPr>
            <a:xfrm>
              <a:off x="5950272" y="1411244"/>
              <a:ext cx="36154" cy="200272"/>
            </a:xfrm>
            <a:prstGeom prst="straightConnector1">
              <a:avLst/>
            </a:prstGeom>
            <a:ln w="19050">
              <a:solidFill>
                <a:srgbClr val="FF0000"/>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F75A41BC-FEB2-496A-B91C-90DBCA0A0281}"/>
                </a:ext>
              </a:extLst>
            </p:cNvPr>
            <p:cNvSpPr txBox="1"/>
            <p:nvPr/>
          </p:nvSpPr>
          <p:spPr>
            <a:xfrm>
              <a:off x="7345520" y="1127835"/>
              <a:ext cx="399468" cy="276999"/>
            </a:xfrm>
            <a:prstGeom prst="rect">
              <a:avLst/>
            </a:prstGeom>
            <a:noFill/>
          </p:spPr>
          <p:txBody>
            <a:bodyPr wrap="none" rtlCol="0">
              <a:spAutoFit/>
            </a:bodyPr>
            <a:lstStyle/>
            <a:p>
              <a:r>
                <a:rPr lang="en-US" dirty="0">
                  <a:latin typeface="+mn-lt"/>
                </a:rPr>
                <a:t>8</a:t>
              </a:r>
              <a:r>
                <a:rPr lang="en-US" baseline="30000" dirty="0">
                  <a:latin typeface="+mn-lt"/>
                </a:rPr>
                <a:t>th</a:t>
              </a:r>
              <a:r>
                <a:rPr lang="en-US" dirty="0">
                  <a:latin typeface="+mn-lt"/>
                </a:rPr>
                <a:t> </a:t>
              </a:r>
            </a:p>
          </p:txBody>
        </p:sp>
        <p:sp>
          <p:nvSpPr>
            <p:cNvPr id="50" name="TextBox 49">
              <a:extLst>
                <a:ext uri="{FF2B5EF4-FFF2-40B4-BE49-F238E27FC236}">
                  <a16:creationId xmlns:a16="http://schemas.microsoft.com/office/drawing/2014/main" id="{8523785F-5D2B-4232-88D5-18150211F762}"/>
                </a:ext>
              </a:extLst>
            </p:cNvPr>
            <p:cNvSpPr txBox="1"/>
            <p:nvPr/>
          </p:nvSpPr>
          <p:spPr>
            <a:xfrm>
              <a:off x="4088463" y="1136700"/>
              <a:ext cx="697627" cy="276999"/>
            </a:xfrm>
            <a:prstGeom prst="rect">
              <a:avLst/>
            </a:prstGeom>
            <a:noFill/>
          </p:spPr>
          <p:txBody>
            <a:bodyPr wrap="none" rtlCol="0">
              <a:spAutoFit/>
            </a:bodyPr>
            <a:lstStyle/>
            <a:p>
              <a:r>
                <a:rPr lang="en-US" dirty="0">
                  <a:latin typeface="+mn-lt"/>
                </a:rPr>
                <a:t>4</a:t>
              </a:r>
              <a:r>
                <a:rPr lang="en-US" baseline="30000" dirty="0">
                  <a:latin typeface="+mn-lt"/>
                </a:rPr>
                <a:t>th</a:t>
              </a:r>
              <a:r>
                <a:rPr lang="en-US" dirty="0">
                  <a:latin typeface="+mn-lt"/>
                </a:rPr>
                <a:t> year</a:t>
              </a:r>
            </a:p>
          </p:txBody>
        </p:sp>
        <p:cxnSp>
          <p:nvCxnSpPr>
            <p:cNvPr id="51" name="Straight Arrow Connector 50">
              <a:extLst>
                <a:ext uri="{FF2B5EF4-FFF2-40B4-BE49-F238E27FC236}">
                  <a16:creationId xmlns:a16="http://schemas.microsoft.com/office/drawing/2014/main" id="{917C0096-FECA-401A-9A58-0A01B60A02B1}"/>
                </a:ext>
              </a:extLst>
            </p:cNvPr>
            <p:cNvCxnSpPr/>
            <p:nvPr/>
          </p:nvCxnSpPr>
          <p:spPr>
            <a:xfrm>
              <a:off x="7529543" y="1394182"/>
              <a:ext cx="40962" cy="200272"/>
            </a:xfrm>
            <a:prstGeom prst="straightConnector1">
              <a:avLst/>
            </a:prstGeom>
            <a:ln w="19050">
              <a:solidFill>
                <a:srgbClr val="FF0000"/>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326A877B-EF97-4BF5-B7F1-1DFDBDBBCE42}"/>
                </a:ext>
              </a:extLst>
            </p:cNvPr>
            <p:cNvSpPr txBox="1"/>
            <p:nvPr/>
          </p:nvSpPr>
          <p:spPr>
            <a:xfrm>
              <a:off x="5783727" y="1141631"/>
              <a:ext cx="356188" cy="276999"/>
            </a:xfrm>
            <a:prstGeom prst="rect">
              <a:avLst/>
            </a:prstGeom>
            <a:noFill/>
          </p:spPr>
          <p:txBody>
            <a:bodyPr wrap="none" rtlCol="0">
              <a:spAutoFit/>
            </a:bodyPr>
            <a:lstStyle/>
            <a:p>
              <a:r>
                <a:rPr lang="en-US" dirty="0">
                  <a:latin typeface="+mn-lt"/>
                </a:rPr>
                <a:t>6</a:t>
              </a:r>
              <a:r>
                <a:rPr lang="en-US" baseline="30000" dirty="0">
                  <a:latin typeface="+mn-lt"/>
                </a:rPr>
                <a:t>th</a:t>
              </a:r>
              <a:endParaRPr lang="en-US" dirty="0">
                <a:latin typeface="+mn-lt"/>
              </a:endParaRPr>
            </a:p>
          </p:txBody>
        </p:sp>
        <p:cxnSp>
          <p:nvCxnSpPr>
            <p:cNvPr id="53" name="Straight Arrow Connector 52">
              <a:extLst>
                <a:ext uri="{FF2B5EF4-FFF2-40B4-BE49-F238E27FC236}">
                  <a16:creationId xmlns:a16="http://schemas.microsoft.com/office/drawing/2014/main" id="{EEE2ACF5-336B-4047-88A5-CA9784E04AF2}"/>
                </a:ext>
              </a:extLst>
            </p:cNvPr>
            <p:cNvCxnSpPr/>
            <p:nvPr/>
          </p:nvCxnSpPr>
          <p:spPr>
            <a:xfrm>
              <a:off x="1161925" y="1398655"/>
              <a:ext cx="47374" cy="200272"/>
            </a:xfrm>
            <a:prstGeom prst="straightConnector1">
              <a:avLst/>
            </a:prstGeom>
            <a:ln w="19050">
              <a:solidFill>
                <a:srgbClr val="FF0000"/>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3521B748-9EB6-4961-B3A2-8EB9D4DF2D8A}"/>
                </a:ext>
              </a:extLst>
            </p:cNvPr>
            <p:cNvSpPr txBox="1"/>
            <p:nvPr/>
          </p:nvSpPr>
          <p:spPr>
            <a:xfrm>
              <a:off x="6573123" y="1141631"/>
              <a:ext cx="356188" cy="276999"/>
            </a:xfrm>
            <a:prstGeom prst="rect">
              <a:avLst/>
            </a:prstGeom>
            <a:noFill/>
          </p:spPr>
          <p:txBody>
            <a:bodyPr wrap="none" rtlCol="0">
              <a:spAutoFit/>
            </a:bodyPr>
            <a:lstStyle/>
            <a:p>
              <a:r>
                <a:rPr lang="en-US" dirty="0">
                  <a:latin typeface="+mn-lt"/>
                </a:rPr>
                <a:t>7</a:t>
              </a:r>
              <a:r>
                <a:rPr lang="en-US" baseline="30000" dirty="0">
                  <a:latin typeface="+mn-lt"/>
                </a:rPr>
                <a:t>th</a:t>
              </a:r>
              <a:endParaRPr lang="en-US" dirty="0">
                <a:latin typeface="+mn-lt"/>
              </a:endParaRPr>
            </a:p>
          </p:txBody>
        </p:sp>
        <p:cxnSp>
          <p:nvCxnSpPr>
            <p:cNvPr id="55" name="Straight Arrow Connector 54">
              <a:extLst>
                <a:ext uri="{FF2B5EF4-FFF2-40B4-BE49-F238E27FC236}">
                  <a16:creationId xmlns:a16="http://schemas.microsoft.com/office/drawing/2014/main" id="{FDE10F0B-9E29-4B69-853A-FCF196013FD5}"/>
                </a:ext>
              </a:extLst>
            </p:cNvPr>
            <p:cNvCxnSpPr/>
            <p:nvPr/>
          </p:nvCxnSpPr>
          <p:spPr>
            <a:xfrm>
              <a:off x="6751217" y="1424119"/>
              <a:ext cx="40962" cy="200272"/>
            </a:xfrm>
            <a:prstGeom prst="straightConnector1">
              <a:avLst/>
            </a:prstGeom>
            <a:ln w="19050">
              <a:solidFill>
                <a:srgbClr val="FF0000"/>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65382B5A-027F-4268-B546-26185F1B5433}"/>
                </a:ext>
              </a:extLst>
            </p:cNvPr>
            <p:cNvSpPr txBox="1"/>
            <p:nvPr/>
          </p:nvSpPr>
          <p:spPr>
            <a:xfrm>
              <a:off x="3382045" y="1162915"/>
              <a:ext cx="360996" cy="276999"/>
            </a:xfrm>
            <a:prstGeom prst="rect">
              <a:avLst/>
            </a:prstGeom>
            <a:noFill/>
          </p:spPr>
          <p:txBody>
            <a:bodyPr wrap="none" rtlCol="0">
              <a:spAutoFit/>
            </a:bodyPr>
            <a:lstStyle/>
            <a:p>
              <a:r>
                <a:rPr lang="en-US" dirty="0">
                  <a:latin typeface="+mn-lt"/>
                </a:rPr>
                <a:t>3</a:t>
              </a:r>
              <a:r>
                <a:rPr lang="en-US" baseline="30000" dirty="0">
                  <a:latin typeface="+mn-lt"/>
                </a:rPr>
                <a:t>rd</a:t>
              </a:r>
              <a:endParaRPr lang="en-US" dirty="0">
                <a:latin typeface="+mn-lt"/>
              </a:endParaRPr>
            </a:p>
          </p:txBody>
        </p:sp>
        <p:cxnSp>
          <p:nvCxnSpPr>
            <p:cNvPr id="57" name="Straight Arrow Connector 56">
              <a:extLst>
                <a:ext uri="{FF2B5EF4-FFF2-40B4-BE49-F238E27FC236}">
                  <a16:creationId xmlns:a16="http://schemas.microsoft.com/office/drawing/2014/main" id="{2ACF483A-27BC-4B2E-9DDB-C617268A29C6}"/>
                </a:ext>
              </a:extLst>
            </p:cNvPr>
            <p:cNvCxnSpPr/>
            <p:nvPr/>
          </p:nvCxnSpPr>
          <p:spPr>
            <a:xfrm>
              <a:off x="3553381" y="1395242"/>
              <a:ext cx="40962" cy="200272"/>
            </a:xfrm>
            <a:prstGeom prst="straightConnector1">
              <a:avLst/>
            </a:prstGeom>
            <a:ln w="19050">
              <a:solidFill>
                <a:srgbClr val="FF0000"/>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D8095EFF-5B3B-4F26-A37C-6FC6F92BED49}"/>
                </a:ext>
              </a:extLst>
            </p:cNvPr>
            <p:cNvSpPr txBox="1"/>
            <p:nvPr/>
          </p:nvSpPr>
          <p:spPr>
            <a:xfrm>
              <a:off x="4981637" y="1146963"/>
              <a:ext cx="356188" cy="276999"/>
            </a:xfrm>
            <a:prstGeom prst="rect">
              <a:avLst/>
            </a:prstGeom>
            <a:noFill/>
          </p:spPr>
          <p:txBody>
            <a:bodyPr wrap="none" rtlCol="0">
              <a:spAutoFit/>
            </a:bodyPr>
            <a:lstStyle/>
            <a:p>
              <a:r>
                <a:rPr lang="en-US" dirty="0">
                  <a:latin typeface="+mn-lt"/>
                </a:rPr>
                <a:t>5</a:t>
              </a:r>
              <a:r>
                <a:rPr lang="en-US" baseline="30000" dirty="0">
                  <a:latin typeface="+mn-lt"/>
                </a:rPr>
                <a:t>th</a:t>
              </a:r>
              <a:endParaRPr lang="en-US" dirty="0">
                <a:latin typeface="+mn-lt"/>
              </a:endParaRPr>
            </a:p>
          </p:txBody>
        </p:sp>
        <p:cxnSp>
          <p:nvCxnSpPr>
            <p:cNvPr id="59" name="Straight Arrow Connector 58">
              <a:extLst>
                <a:ext uri="{FF2B5EF4-FFF2-40B4-BE49-F238E27FC236}">
                  <a16:creationId xmlns:a16="http://schemas.microsoft.com/office/drawing/2014/main" id="{AB75A5DC-0305-4985-AA98-FB02648139EC}"/>
                </a:ext>
              </a:extLst>
            </p:cNvPr>
            <p:cNvCxnSpPr/>
            <p:nvPr/>
          </p:nvCxnSpPr>
          <p:spPr>
            <a:xfrm>
              <a:off x="5152973" y="1403782"/>
              <a:ext cx="40962" cy="200272"/>
            </a:xfrm>
            <a:prstGeom prst="straightConnector1">
              <a:avLst/>
            </a:prstGeom>
            <a:ln w="19050">
              <a:solidFill>
                <a:srgbClr val="FF0000"/>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7D796621-C535-4D85-8568-BFFEB60443BE}"/>
                </a:ext>
              </a:extLst>
            </p:cNvPr>
            <p:cNvSpPr txBox="1"/>
            <p:nvPr/>
          </p:nvSpPr>
          <p:spPr>
            <a:xfrm>
              <a:off x="1791386" y="1172374"/>
              <a:ext cx="349776" cy="276999"/>
            </a:xfrm>
            <a:prstGeom prst="rect">
              <a:avLst/>
            </a:prstGeom>
            <a:noFill/>
          </p:spPr>
          <p:txBody>
            <a:bodyPr wrap="none" rtlCol="0">
              <a:spAutoFit/>
            </a:bodyPr>
            <a:lstStyle/>
            <a:p>
              <a:r>
                <a:rPr lang="en-US" dirty="0">
                  <a:latin typeface="+mn-lt"/>
                </a:rPr>
                <a:t>1</a:t>
              </a:r>
              <a:r>
                <a:rPr lang="en-US" baseline="30000" dirty="0">
                  <a:latin typeface="+mn-lt"/>
                </a:rPr>
                <a:t>st</a:t>
              </a:r>
              <a:endParaRPr lang="en-US" dirty="0">
                <a:latin typeface="+mn-lt"/>
              </a:endParaRPr>
            </a:p>
          </p:txBody>
        </p:sp>
        <p:cxnSp>
          <p:nvCxnSpPr>
            <p:cNvPr id="61" name="Straight Arrow Connector 60">
              <a:extLst>
                <a:ext uri="{FF2B5EF4-FFF2-40B4-BE49-F238E27FC236}">
                  <a16:creationId xmlns:a16="http://schemas.microsoft.com/office/drawing/2014/main" id="{B06A2954-43ED-4C31-806D-64D57DC0040B}"/>
                </a:ext>
              </a:extLst>
            </p:cNvPr>
            <p:cNvCxnSpPr/>
            <p:nvPr/>
          </p:nvCxnSpPr>
          <p:spPr>
            <a:xfrm>
              <a:off x="1965636" y="1392593"/>
              <a:ext cx="40962" cy="200272"/>
            </a:xfrm>
            <a:prstGeom prst="straightConnector1">
              <a:avLst/>
            </a:prstGeom>
            <a:ln w="19050">
              <a:solidFill>
                <a:srgbClr val="FF0000"/>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9FF7BCEF-0A4E-4128-8EF0-395DB1DEF43B}"/>
                </a:ext>
              </a:extLst>
            </p:cNvPr>
            <p:cNvSpPr txBox="1"/>
            <p:nvPr/>
          </p:nvSpPr>
          <p:spPr>
            <a:xfrm>
              <a:off x="7988851" y="1129393"/>
              <a:ext cx="697627" cy="276999"/>
            </a:xfrm>
            <a:prstGeom prst="rect">
              <a:avLst/>
            </a:prstGeom>
            <a:noFill/>
          </p:spPr>
          <p:txBody>
            <a:bodyPr wrap="none" rtlCol="0">
              <a:spAutoFit/>
            </a:bodyPr>
            <a:lstStyle/>
            <a:p>
              <a:r>
                <a:rPr lang="en-US" dirty="0">
                  <a:latin typeface="+mn-lt"/>
                </a:rPr>
                <a:t>9</a:t>
              </a:r>
              <a:r>
                <a:rPr lang="en-US" baseline="30000" dirty="0">
                  <a:latin typeface="+mn-lt"/>
                </a:rPr>
                <a:t>th</a:t>
              </a:r>
              <a:r>
                <a:rPr lang="en-US" dirty="0">
                  <a:latin typeface="+mn-lt"/>
                </a:rPr>
                <a:t> year</a:t>
              </a:r>
            </a:p>
          </p:txBody>
        </p:sp>
        <p:cxnSp>
          <p:nvCxnSpPr>
            <p:cNvPr id="63" name="Straight Arrow Connector 62">
              <a:extLst>
                <a:ext uri="{FF2B5EF4-FFF2-40B4-BE49-F238E27FC236}">
                  <a16:creationId xmlns:a16="http://schemas.microsoft.com/office/drawing/2014/main" id="{953FCA48-7B22-471E-A8BE-1B2E725ABC33}"/>
                </a:ext>
              </a:extLst>
            </p:cNvPr>
            <p:cNvCxnSpPr/>
            <p:nvPr/>
          </p:nvCxnSpPr>
          <p:spPr>
            <a:xfrm>
              <a:off x="8318939" y="1392593"/>
              <a:ext cx="40962" cy="200272"/>
            </a:xfrm>
            <a:prstGeom prst="straightConnector1">
              <a:avLst/>
            </a:prstGeom>
            <a:ln w="19050">
              <a:solidFill>
                <a:srgbClr val="FF0000"/>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B91E083-8C4A-4009-9733-4821B97C07B0}"/>
                </a:ext>
              </a:extLst>
            </p:cNvPr>
            <p:cNvCxnSpPr/>
            <p:nvPr/>
          </p:nvCxnSpPr>
          <p:spPr>
            <a:xfrm>
              <a:off x="8188117" y="1856396"/>
              <a:ext cx="8382" cy="2637607"/>
            </a:xfrm>
            <a:prstGeom prst="line">
              <a:avLst/>
            </a:prstGeom>
            <a:ln w="19050">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1B752EA0-7D0A-4675-B12F-CA8EB471D5CA}"/>
                </a:ext>
              </a:extLst>
            </p:cNvPr>
            <p:cNvSpPr txBox="1"/>
            <p:nvPr/>
          </p:nvSpPr>
          <p:spPr>
            <a:xfrm>
              <a:off x="400390" y="4685481"/>
              <a:ext cx="1330814" cy="276999"/>
            </a:xfrm>
            <a:prstGeom prst="rect">
              <a:avLst/>
            </a:prstGeom>
            <a:noFill/>
          </p:spPr>
          <p:txBody>
            <a:bodyPr wrap="none" rtlCol="0">
              <a:spAutoFit/>
            </a:bodyPr>
            <a:lstStyle/>
            <a:p>
              <a:r>
                <a:rPr lang="en-US" dirty="0">
                  <a:latin typeface="+mn-lt"/>
                </a:rPr>
                <a:t>using ~90% data</a:t>
              </a:r>
            </a:p>
          </p:txBody>
        </p:sp>
      </p:grpSp>
      <p:sp>
        <p:nvSpPr>
          <p:cNvPr id="36" name="Title 1">
            <a:extLst>
              <a:ext uri="{FF2B5EF4-FFF2-40B4-BE49-F238E27FC236}">
                <a16:creationId xmlns:a16="http://schemas.microsoft.com/office/drawing/2014/main" id="{D7CD8A2C-B41E-4948-ACC1-8F403EBDC600}"/>
              </a:ext>
            </a:extLst>
          </p:cNvPr>
          <p:cNvSpPr>
            <a:spLocks noGrp="1"/>
          </p:cNvSpPr>
          <p:nvPr>
            <p:ph type="title"/>
          </p:nvPr>
        </p:nvSpPr>
        <p:spPr>
          <a:xfrm>
            <a:off x="781694" y="126643"/>
            <a:ext cx="8047383" cy="715962"/>
          </a:xfrm>
        </p:spPr>
        <p:txBody>
          <a:bodyPr/>
          <a:lstStyle/>
          <a:p>
            <a:r>
              <a:rPr lang="en-US" sz="2800" dirty="0"/>
              <a:t>SNPP attitude disturbances &amp; improvements</a:t>
            </a:r>
          </a:p>
        </p:txBody>
      </p:sp>
      <p:sp>
        <p:nvSpPr>
          <p:cNvPr id="2" name="Footer Placeholder 1">
            <a:extLst>
              <a:ext uri="{FF2B5EF4-FFF2-40B4-BE49-F238E27FC236}">
                <a16:creationId xmlns:a16="http://schemas.microsoft.com/office/drawing/2014/main" id="{A9F856E4-F394-42F3-9F4D-02940A42C3A2}"/>
              </a:ext>
            </a:extLst>
          </p:cNvPr>
          <p:cNvSpPr>
            <a:spLocks noGrp="1"/>
          </p:cNvSpPr>
          <p:nvPr>
            <p:ph type="ftr" sz="quarter" idx="10"/>
          </p:nvPr>
        </p:nvSpPr>
        <p:spPr/>
        <p:txBody>
          <a:bodyPr/>
          <a:lstStyle/>
          <a:p>
            <a:pPr>
              <a:defRPr/>
            </a:pPr>
            <a:r>
              <a:rPr lang="da-DK"/>
              <a:t>Lin et al., 5 August 2021</a:t>
            </a:r>
            <a:endParaRPr lang="en-US"/>
          </a:p>
        </p:txBody>
      </p:sp>
      <p:sp>
        <p:nvSpPr>
          <p:cNvPr id="35" name="Slide Number Placeholder 3">
            <a:extLst>
              <a:ext uri="{FF2B5EF4-FFF2-40B4-BE49-F238E27FC236}">
                <a16:creationId xmlns:a16="http://schemas.microsoft.com/office/drawing/2014/main" id="{893BCA5B-9775-4B42-8465-9185827078E6}"/>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37</a:t>
            </a:fld>
            <a:endParaRPr lang="en-US" dirty="0"/>
          </a:p>
        </p:txBody>
      </p:sp>
    </p:spTree>
    <p:extLst>
      <p:ext uri="{BB962C8B-B14F-4D97-AF65-F5344CB8AC3E}">
        <p14:creationId xmlns:p14="http://schemas.microsoft.com/office/powerpoint/2010/main" val="22699846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52131" y="3713009"/>
            <a:ext cx="4066984" cy="1111589"/>
          </a:xfrm>
        </p:spPr>
        <p:txBody>
          <a:bodyPr/>
          <a:lstStyle/>
          <a:p>
            <a:r>
              <a:rPr lang="en-US" sz="1600" dirty="0"/>
              <a:t>We worked with NOAA MOT to use </a:t>
            </a:r>
            <a:r>
              <a:rPr lang="en-US" sz="1600" dirty="0">
                <a:solidFill>
                  <a:srgbClr val="0000FF"/>
                </a:solidFill>
              </a:rPr>
              <a:t>ADICVGPS</a:t>
            </a:r>
            <a:r>
              <a:rPr lang="en-US" sz="1600" dirty="0"/>
              <a:t> to re-initialize ephemeris with GPS onward after Fall 2017 in IAMs (Inclination Adjust Maneuvers) for SNPP and JPSS once a year.</a:t>
            </a:r>
          </a:p>
          <a:p>
            <a:r>
              <a:rPr lang="en-US" sz="1600" dirty="0"/>
              <a:t>The same command applies to leap-second insertion onward after 2015.</a:t>
            </a:r>
          </a:p>
          <a:p>
            <a:r>
              <a:rPr lang="en-US" sz="1600" dirty="0"/>
              <a:t>It also applies to DMUs (drag make-up maneuvers) to correction for along-track position errors ~150 m  3-4 times a year.</a:t>
            </a:r>
            <a:endParaRPr lang="en-US" sz="1600" dirty="0">
              <a:solidFill>
                <a:srgbClr val="FF0000"/>
              </a:solidFill>
            </a:endParaRPr>
          </a:p>
        </p:txBody>
      </p:sp>
      <p:sp>
        <p:nvSpPr>
          <p:cNvPr id="4" name="Footer Placeholder 3"/>
          <p:cNvSpPr>
            <a:spLocks noGrp="1"/>
          </p:cNvSpPr>
          <p:nvPr>
            <p:ph type="ftr" sz="quarter" idx="10"/>
          </p:nvPr>
        </p:nvSpPr>
        <p:spPr/>
        <p:txBody>
          <a:bodyPr/>
          <a:lstStyle/>
          <a:p>
            <a:pPr>
              <a:defRPr/>
            </a:pPr>
            <a:r>
              <a:rPr lang="da-DK"/>
              <a:t>Lin et al., 5 August 2021</a:t>
            </a:r>
            <a:endParaRPr lang="en-US" dirty="0"/>
          </a:p>
        </p:txBody>
      </p:sp>
      <p:pic>
        <p:nvPicPr>
          <p:cNvPr id="6" name="Content Placeholder 5"/>
          <p:cNvPicPr>
            <a:picLocks noChangeAspect="1"/>
          </p:cNvPicPr>
          <p:nvPr/>
        </p:nvPicPr>
        <p:blipFill rotWithShape="1">
          <a:blip r:embed="rId3">
            <a:extLst>
              <a:ext uri="{28A0092B-C50C-407E-A947-70E740481C1C}">
                <a14:useLocalDpi xmlns:a14="http://schemas.microsoft.com/office/drawing/2010/main" val="0"/>
              </a:ext>
            </a:extLst>
          </a:blip>
          <a:srcRect t="-1" r="1742" b="51682"/>
          <a:stretch/>
        </p:blipFill>
        <p:spPr bwMode="auto">
          <a:xfrm>
            <a:off x="53278" y="861710"/>
            <a:ext cx="9052560" cy="2632890"/>
          </a:xfrm>
          <a:prstGeom prst="rect">
            <a:avLst/>
          </a:prstGeom>
          <a:noFill/>
          <a:ln w="9525">
            <a:noFill/>
            <a:miter lim="800000"/>
            <a:headEnd/>
            <a:tailEnd/>
          </a:ln>
        </p:spPr>
      </p:pic>
      <p:cxnSp>
        <p:nvCxnSpPr>
          <p:cNvPr id="8" name="Straight Connector 7"/>
          <p:cNvCxnSpPr/>
          <p:nvPr/>
        </p:nvCxnSpPr>
        <p:spPr>
          <a:xfrm>
            <a:off x="3793453" y="1158065"/>
            <a:ext cx="6273" cy="1845901"/>
          </a:xfrm>
          <a:prstGeom prst="line">
            <a:avLst/>
          </a:prstGeom>
          <a:ln w="19050">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247198" y="2587349"/>
            <a:ext cx="2101860" cy="461665"/>
          </a:xfrm>
          <a:prstGeom prst="rect">
            <a:avLst/>
          </a:prstGeom>
          <a:solidFill>
            <a:schemeClr val="bg1"/>
          </a:solidFill>
          <a:ln>
            <a:solidFill>
              <a:srgbClr val="0000FF"/>
            </a:solidFill>
          </a:ln>
        </p:spPr>
        <p:txBody>
          <a:bodyPr wrap="square" rtlCol="0">
            <a:spAutoFit/>
          </a:bodyPr>
          <a:lstStyle/>
          <a:p>
            <a:r>
              <a:rPr lang="en-US" dirty="0">
                <a:solidFill>
                  <a:srgbClr val="0000FF"/>
                </a:solidFill>
                <a:latin typeface="Segoe UI Semibold" panose="020B0702040204020203" pitchFamily="34" charset="0"/>
              </a:rPr>
              <a:t>Return to mission pointing </a:t>
            </a:r>
          </a:p>
          <a:p>
            <a:r>
              <a:rPr lang="en-US" dirty="0">
                <a:solidFill>
                  <a:srgbClr val="0000FF"/>
                </a:solidFill>
                <a:latin typeface="Segoe UI Semibold" panose="020B0702040204020203" pitchFamily="34" charset="0"/>
              </a:rPr>
              <a:t>18:10:14 UTC</a:t>
            </a:r>
          </a:p>
        </p:txBody>
      </p:sp>
      <p:cxnSp>
        <p:nvCxnSpPr>
          <p:cNvPr id="10" name="Straight Connector 9"/>
          <p:cNvCxnSpPr/>
          <p:nvPr/>
        </p:nvCxnSpPr>
        <p:spPr>
          <a:xfrm flipH="1">
            <a:off x="6746518" y="1087739"/>
            <a:ext cx="7552" cy="1931192"/>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045413" y="1800581"/>
            <a:ext cx="2410702" cy="523220"/>
          </a:xfrm>
          <a:prstGeom prst="rect">
            <a:avLst/>
          </a:prstGeom>
          <a:solidFill>
            <a:schemeClr val="bg1"/>
          </a:solidFill>
          <a:ln>
            <a:solidFill>
              <a:srgbClr val="FF0000"/>
            </a:solidFill>
          </a:ln>
        </p:spPr>
        <p:txBody>
          <a:bodyPr wrap="square" rtlCol="0">
            <a:spAutoFit/>
          </a:bodyPr>
          <a:lstStyle/>
          <a:p>
            <a:r>
              <a:rPr lang="en-US" sz="1400" dirty="0">
                <a:solidFill>
                  <a:srgbClr val="FF0000"/>
                </a:solidFill>
                <a:latin typeface="Segoe UI Semibold" panose="020B0702040204020203" pitchFamily="34" charset="0"/>
              </a:rPr>
              <a:t>Cross-track burn, 178 sec  17:54:16 - 17:57:14z</a:t>
            </a:r>
          </a:p>
        </p:txBody>
      </p:sp>
      <p:sp>
        <p:nvSpPr>
          <p:cNvPr id="13" name="TextBox 12"/>
          <p:cNvSpPr txBox="1"/>
          <p:nvPr/>
        </p:nvSpPr>
        <p:spPr>
          <a:xfrm>
            <a:off x="6091474" y="1591670"/>
            <a:ext cx="2176226" cy="461665"/>
          </a:xfrm>
          <a:prstGeom prst="rect">
            <a:avLst/>
          </a:prstGeom>
          <a:solidFill>
            <a:schemeClr val="bg1"/>
          </a:solidFill>
          <a:ln>
            <a:solidFill>
              <a:srgbClr val="FF0000"/>
            </a:solidFill>
          </a:ln>
        </p:spPr>
        <p:txBody>
          <a:bodyPr wrap="square" rtlCol="0">
            <a:spAutoFit/>
          </a:bodyPr>
          <a:lstStyle/>
          <a:p>
            <a:r>
              <a:rPr lang="en-US" dirty="0">
                <a:solidFill>
                  <a:srgbClr val="FF0000"/>
                </a:solidFill>
                <a:latin typeface="+mj-lt"/>
                <a:cs typeface="Rod" panose="02030509050101010101" pitchFamily="49" charset="-79"/>
              </a:rPr>
              <a:t>70 m, 2.5 hours,  ~ 1.5 orbits after burn</a:t>
            </a:r>
          </a:p>
        </p:txBody>
      </p:sp>
      <p:cxnSp>
        <p:nvCxnSpPr>
          <p:cNvPr id="20" name="Straight Connector 19"/>
          <p:cNvCxnSpPr/>
          <p:nvPr/>
        </p:nvCxnSpPr>
        <p:spPr>
          <a:xfrm flipH="1">
            <a:off x="1013102" y="1478004"/>
            <a:ext cx="7860734" cy="6020"/>
          </a:xfrm>
          <a:prstGeom prst="line">
            <a:avLst/>
          </a:prstGeom>
          <a:ln w="25400">
            <a:solidFill>
              <a:schemeClr val="tx1"/>
            </a:solidFill>
            <a:prstDash val="lgDashDot"/>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cxnSpLocks/>
          </p:cNvCxnSpPr>
          <p:nvPr/>
        </p:nvCxnSpPr>
        <p:spPr>
          <a:xfrm flipV="1">
            <a:off x="3864155" y="2741332"/>
            <a:ext cx="0" cy="410987"/>
          </a:xfrm>
          <a:prstGeom prst="straightConnector1">
            <a:avLst/>
          </a:prstGeom>
          <a:ln w="22225">
            <a:solidFill>
              <a:srgbClr val="3333CC"/>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cxnSpLocks/>
            <a:stCxn id="9" idx="3"/>
          </p:cNvCxnSpPr>
          <p:nvPr/>
        </p:nvCxnSpPr>
        <p:spPr>
          <a:xfrm>
            <a:off x="3349058" y="2818182"/>
            <a:ext cx="444395" cy="1"/>
          </a:xfrm>
          <a:prstGeom prst="straightConnector1">
            <a:avLst/>
          </a:prstGeom>
          <a:ln w="22225">
            <a:solidFill>
              <a:srgbClr val="3333CC"/>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3842639" y="1478004"/>
            <a:ext cx="5076476" cy="11708"/>
          </a:xfrm>
          <a:prstGeom prst="line">
            <a:avLst/>
          </a:prstGeom>
          <a:ln w="60325">
            <a:solidFill>
              <a:srgbClr val="0000FF"/>
            </a:solidFill>
            <a:prstDash val="sysDot"/>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3860553" y="2874103"/>
            <a:ext cx="1974900" cy="246221"/>
          </a:xfrm>
          <a:prstGeom prst="rect">
            <a:avLst/>
          </a:prstGeom>
          <a:ln>
            <a:solidFill>
              <a:srgbClr val="0000FF"/>
            </a:solidFill>
          </a:ln>
        </p:spPr>
        <p:txBody>
          <a:bodyPr wrap="none" lIns="0" tIns="0" rIns="0" bIns="0">
            <a:spAutoFit/>
          </a:bodyPr>
          <a:lstStyle/>
          <a:p>
            <a:r>
              <a:rPr lang="en-US" sz="1600" dirty="0">
                <a:solidFill>
                  <a:srgbClr val="0000FF"/>
                </a:solidFill>
                <a:latin typeface="Rod" panose="02030509050101010101" pitchFamily="49" charset="-79"/>
                <a:cs typeface="Rod" panose="02030509050101010101" pitchFamily="49" charset="-79"/>
              </a:rPr>
              <a:t>ADICVGPS command</a:t>
            </a:r>
          </a:p>
        </p:txBody>
      </p:sp>
      <p:sp>
        <p:nvSpPr>
          <p:cNvPr id="26" name="Rectangle 25"/>
          <p:cNvSpPr/>
          <p:nvPr/>
        </p:nvSpPr>
        <p:spPr>
          <a:xfrm>
            <a:off x="7825834" y="3186823"/>
            <a:ext cx="1040193" cy="307777"/>
          </a:xfrm>
          <a:prstGeom prst="rect">
            <a:avLst/>
          </a:prstGeom>
          <a:solidFill>
            <a:schemeClr val="bg1"/>
          </a:solidFill>
          <a:ln w="31750">
            <a:solidFill>
              <a:schemeClr val="bg1"/>
            </a:solidFill>
          </a:ln>
        </p:spPr>
        <p:txBody>
          <a:bodyPr wrap="square">
            <a:spAutoFit/>
          </a:bodyPr>
          <a:lstStyle/>
          <a:p>
            <a:r>
              <a:rPr lang="en-US" sz="1400" dirty="0">
                <a:solidFill>
                  <a:srgbClr val="000000"/>
                </a:solidFill>
                <a:latin typeface="Calibri" panose="020F0502020204030204" pitchFamily="34" charset="0"/>
              </a:rPr>
              <a:t>UTC hours</a:t>
            </a:r>
            <a:endParaRPr lang="en-US" sz="1400" dirty="0"/>
          </a:p>
        </p:txBody>
      </p:sp>
      <p:cxnSp>
        <p:nvCxnSpPr>
          <p:cNvPr id="29" name="Straight Connector 28"/>
          <p:cNvCxnSpPr/>
          <p:nvPr/>
        </p:nvCxnSpPr>
        <p:spPr>
          <a:xfrm>
            <a:off x="810090" y="1508310"/>
            <a:ext cx="8173730" cy="95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E46E5163-1DD9-4755-BF02-0456F8FF638F}"/>
              </a:ext>
            </a:extLst>
          </p:cNvPr>
          <p:cNvSpPr/>
          <p:nvPr/>
        </p:nvSpPr>
        <p:spPr>
          <a:xfrm>
            <a:off x="3433256" y="1478004"/>
            <a:ext cx="45719" cy="167867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E7B173A8-37F1-465F-8A9E-26EAF0653666}"/>
              </a:ext>
            </a:extLst>
          </p:cNvPr>
          <p:cNvCxnSpPr>
            <a:cxnSpLocks/>
          </p:cNvCxnSpPr>
          <p:nvPr/>
        </p:nvCxnSpPr>
        <p:spPr>
          <a:xfrm flipV="1">
            <a:off x="3863755" y="1478004"/>
            <a:ext cx="0" cy="1284314"/>
          </a:xfrm>
          <a:prstGeom prst="line">
            <a:avLst/>
          </a:prstGeom>
          <a:ln w="60325">
            <a:solidFill>
              <a:srgbClr val="0000FF"/>
            </a:solidFill>
            <a:prstDash val="sysDot"/>
          </a:ln>
        </p:spPr>
        <p:style>
          <a:lnRef idx="1">
            <a:schemeClr val="accent1"/>
          </a:lnRef>
          <a:fillRef idx="0">
            <a:schemeClr val="accent1"/>
          </a:fillRef>
          <a:effectRef idx="0">
            <a:schemeClr val="accent1"/>
          </a:effectRef>
          <a:fontRef idx="minor">
            <a:schemeClr val="tx1"/>
          </a:fontRef>
        </p:style>
      </p:cxnSp>
      <p:pic>
        <p:nvPicPr>
          <p:cNvPr id="31" name="Content Placeholder 5">
            <a:extLst>
              <a:ext uri="{FF2B5EF4-FFF2-40B4-BE49-F238E27FC236}">
                <a16:creationId xmlns:a16="http://schemas.microsoft.com/office/drawing/2014/main" id="{9CB703BF-0CB8-458E-9BE1-6EA95AA2EA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190082" y="3619286"/>
            <a:ext cx="4471967" cy="2993786"/>
          </a:xfrm>
          <a:prstGeom prst="rect">
            <a:avLst/>
          </a:prstGeom>
          <a:noFill/>
          <a:ln w="9525">
            <a:noFill/>
            <a:miter lim="800000"/>
            <a:headEnd/>
            <a:tailEnd/>
          </a:ln>
        </p:spPr>
      </p:pic>
      <p:sp>
        <p:nvSpPr>
          <p:cNvPr id="32" name="TextBox 31">
            <a:extLst>
              <a:ext uri="{FF2B5EF4-FFF2-40B4-BE49-F238E27FC236}">
                <a16:creationId xmlns:a16="http://schemas.microsoft.com/office/drawing/2014/main" id="{374A93C1-7EC0-4529-B623-9D25DF55F037}"/>
              </a:ext>
            </a:extLst>
          </p:cNvPr>
          <p:cNvSpPr txBox="1"/>
          <p:nvPr/>
        </p:nvSpPr>
        <p:spPr>
          <a:xfrm>
            <a:off x="721101" y="5653063"/>
            <a:ext cx="2712154" cy="738664"/>
          </a:xfrm>
          <a:prstGeom prst="rect">
            <a:avLst/>
          </a:prstGeom>
          <a:solidFill>
            <a:schemeClr val="bg1"/>
          </a:solidFill>
          <a:ln>
            <a:solidFill>
              <a:srgbClr val="FF0000"/>
            </a:solidFill>
          </a:ln>
        </p:spPr>
        <p:txBody>
          <a:bodyPr wrap="square" rtlCol="0">
            <a:spAutoFit/>
          </a:bodyPr>
          <a:lstStyle/>
          <a:p>
            <a:r>
              <a:rPr lang="en-US" sz="1400" dirty="0">
                <a:solidFill>
                  <a:srgbClr val="FF0000"/>
                </a:solidFill>
                <a:latin typeface="Segoe UI Semibold" panose="020B0702040204020203" pitchFamily="34" charset="0"/>
              </a:rPr>
              <a:t>Along-track position error, 7 km at the insertion of leap-second, 2012-06-30T23:59:60Z</a:t>
            </a:r>
          </a:p>
        </p:txBody>
      </p:sp>
      <p:sp>
        <p:nvSpPr>
          <p:cNvPr id="33" name="Title 1">
            <a:extLst>
              <a:ext uri="{FF2B5EF4-FFF2-40B4-BE49-F238E27FC236}">
                <a16:creationId xmlns:a16="http://schemas.microsoft.com/office/drawing/2014/main" id="{BF0B5D7D-1925-43D7-A5D1-142553B538CC}"/>
              </a:ext>
            </a:extLst>
          </p:cNvPr>
          <p:cNvSpPr txBox="1">
            <a:spLocks/>
          </p:cNvSpPr>
          <p:nvPr/>
        </p:nvSpPr>
        <p:spPr bwMode="auto">
          <a:xfrm>
            <a:off x="876300" y="158227"/>
            <a:ext cx="7391400" cy="715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defRPr>
            </a:lvl2pPr>
            <a:lvl3pPr algn="ctr" rtl="0" eaLnBrk="0" fontAlgn="base" hangingPunct="0">
              <a:spcBef>
                <a:spcPct val="0"/>
              </a:spcBef>
              <a:spcAft>
                <a:spcPct val="0"/>
              </a:spcAft>
              <a:defRPr sz="4000">
                <a:solidFill>
                  <a:schemeClr val="tx2"/>
                </a:solidFill>
                <a:latin typeface="Arial" charset="0"/>
              </a:defRPr>
            </a:lvl3pPr>
            <a:lvl4pPr algn="ctr" rtl="0" eaLnBrk="0" fontAlgn="base" hangingPunct="0">
              <a:spcBef>
                <a:spcPct val="0"/>
              </a:spcBef>
              <a:spcAft>
                <a:spcPct val="0"/>
              </a:spcAft>
              <a:defRPr sz="4000">
                <a:solidFill>
                  <a:schemeClr val="tx2"/>
                </a:solidFill>
                <a:latin typeface="Arial" charset="0"/>
              </a:defRPr>
            </a:lvl4pPr>
            <a:lvl5pPr algn="ctr" rtl="0" eaLnBrk="0" fontAlgn="base" hangingPunct="0">
              <a:spcBef>
                <a:spcPct val="0"/>
              </a:spcBef>
              <a:spcAft>
                <a:spcPct val="0"/>
              </a:spcAft>
              <a:defRPr sz="4000">
                <a:solidFill>
                  <a:schemeClr val="tx2"/>
                </a:solidFill>
                <a:latin typeface="Arial" charset="0"/>
              </a:defRPr>
            </a:lvl5pPr>
            <a:lvl6pPr marL="457200" algn="ctr" rtl="0" fontAlgn="base">
              <a:spcBef>
                <a:spcPct val="0"/>
              </a:spcBef>
              <a:spcAft>
                <a:spcPct val="0"/>
              </a:spcAft>
              <a:defRPr sz="4000">
                <a:solidFill>
                  <a:schemeClr val="tx2"/>
                </a:solidFill>
                <a:latin typeface="Arial" charset="0"/>
              </a:defRPr>
            </a:lvl6pPr>
            <a:lvl7pPr marL="914400" algn="ctr" rtl="0" fontAlgn="base">
              <a:spcBef>
                <a:spcPct val="0"/>
              </a:spcBef>
              <a:spcAft>
                <a:spcPct val="0"/>
              </a:spcAft>
              <a:defRPr sz="4000">
                <a:solidFill>
                  <a:schemeClr val="tx2"/>
                </a:solidFill>
                <a:latin typeface="Arial" charset="0"/>
              </a:defRPr>
            </a:lvl7pPr>
            <a:lvl8pPr marL="1371600" algn="ctr" rtl="0" fontAlgn="base">
              <a:spcBef>
                <a:spcPct val="0"/>
              </a:spcBef>
              <a:spcAft>
                <a:spcPct val="0"/>
              </a:spcAft>
              <a:defRPr sz="4000">
                <a:solidFill>
                  <a:schemeClr val="tx2"/>
                </a:solidFill>
                <a:latin typeface="Arial" charset="0"/>
              </a:defRPr>
            </a:lvl8pPr>
            <a:lvl9pPr marL="1828800" algn="ctr" rtl="0" fontAlgn="base">
              <a:spcBef>
                <a:spcPct val="0"/>
              </a:spcBef>
              <a:spcAft>
                <a:spcPct val="0"/>
              </a:spcAft>
              <a:defRPr sz="4000">
                <a:solidFill>
                  <a:schemeClr val="tx2"/>
                </a:solidFill>
                <a:latin typeface="Arial" charset="0"/>
              </a:defRPr>
            </a:lvl9pPr>
          </a:lstStyle>
          <a:p>
            <a:r>
              <a:rPr lang="en-US" sz="2400" kern="0" dirty="0"/>
              <a:t>SNPP &amp; JPSS orbit propagator reset by GPS</a:t>
            </a:r>
          </a:p>
        </p:txBody>
      </p:sp>
      <p:cxnSp>
        <p:nvCxnSpPr>
          <p:cNvPr id="34" name="Straight Arrow Connector 33">
            <a:extLst>
              <a:ext uri="{FF2B5EF4-FFF2-40B4-BE49-F238E27FC236}">
                <a16:creationId xmlns:a16="http://schemas.microsoft.com/office/drawing/2014/main" id="{F1E79005-4170-45A0-A8F9-0AD0A03DC9BC}"/>
              </a:ext>
            </a:extLst>
          </p:cNvPr>
          <p:cNvCxnSpPr>
            <a:cxnSpLocks/>
            <a:stCxn id="32" idx="1"/>
          </p:cNvCxnSpPr>
          <p:nvPr/>
        </p:nvCxnSpPr>
        <p:spPr>
          <a:xfrm flipH="1">
            <a:off x="452549" y="6022395"/>
            <a:ext cx="268552" cy="16390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5028218-99DE-4207-813B-582CCEA7038D}"/>
              </a:ext>
            </a:extLst>
          </p:cNvPr>
          <p:cNvCxnSpPr>
            <a:cxnSpLocks/>
          </p:cNvCxnSpPr>
          <p:nvPr/>
        </p:nvCxnSpPr>
        <p:spPr>
          <a:xfrm flipV="1">
            <a:off x="452548" y="4268803"/>
            <a:ext cx="0" cy="1840109"/>
          </a:xfrm>
          <a:prstGeom prst="line">
            <a:avLst/>
          </a:prstGeom>
          <a:ln w="60325">
            <a:solidFill>
              <a:srgbClr val="0000FF"/>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53887CC-52B9-42FA-AAD8-52EAE8DB8031}"/>
              </a:ext>
            </a:extLst>
          </p:cNvPr>
          <p:cNvCxnSpPr>
            <a:cxnSpLocks/>
          </p:cNvCxnSpPr>
          <p:nvPr/>
        </p:nvCxnSpPr>
        <p:spPr>
          <a:xfrm flipH="1">
            <a:off x="497118" y="4231811"/>
            <a:ext cx="4007134" cy="24180"/>
          </a:xfrm>
          <a:prstGeom prst="line">
            <a:avLst/>
          </a:prstGeom>
          <a:ln w="60325">
            <a:solidFill>
              <a:srgbClr val="0000FF"/>
            </a:solidFill>
            <a:prstDash val="sysDot"/>
          </a:ln>
        </p:spPr>
        <p:style>
          <a:lnRef idx="1">
            <a:schemeClr val="accent1"/>
          </a:lnRef>
          <a:fillRef idx="0">
            <a:schemeClr val="accent1"/>
          </a:fillRef>
          <a:effectRef idx="0">
            <a:schemeClr val="accent1"/>
          </a:effectRef>
          <a:fontRef idx="minor">
            <a:schemeClr val="tx1"/>
          </a:fontRef>
        </p:style>
      </p:cxnSp>
      <p:sp>
        <p:nvSpPr>
          <p:cNvPr id="27" name="Oval 17">
            <a:extLst>
              <a:ext uri="{FF2B5EF4-FFF2-40B4-BE49-F238E27FC236}">
                <a16:creationId xmlns:a16="http://schemas.microsoft.com/office/drawing/2014/main" id="{4D58467A-9359-4AB0-9D6A-4205186043A3}"/>
              </a:ext>
            </a:extLst>
          </p:cNvPr>
          <p:cNvSpPr>
            <a:spLocks noChangeArrowheads="1"/>
          </p:cNvSpPr>
          <p:nvPr/>
        </p:nvSpPr>
        <p:spPr bwMode="auto">
          <a:xfrm rot="17928522">
            <a:off x="3831086" y="1887521"/>
            <a:ext cx="1038618" cy="406224"/>
          </a:xfrm>
          <a:prstGeom prst="ellipse">
            <a:avLst/>
          </a:prstGeom>
          <a:noFill/>
          <a:ln w="12700" algn="ctr">
            <a:solidFill>
              <a:srgbClr val="FF0000"/>
            </a:solidFill>
            <a:round/>
            <a:headEnd/>
            <a:tailEnd/>
          </a:ln>
        </p:spPr>
        <p:txBody>
          <a:bodyPr/>
          <a:lstStyle/>
          <a:p>
            <a:endParaRPr lang="en-US"/>
          </a:p>
        </p:txBody>
      </p:sp>
      <p:sp>
        <p:nvSpPr>
          <p:cNvPr id="28" name="TextBox 27">
            <a:extLst>
              <a:ext uri="{FF2B5EF4-FFF2-40B4-BE49-F238E27FC236}">
                <a16:creationId xmlns:a16="http://schemas.microsoft.com/office/drawing/2014/main" id="{F5F4CB5C-1D6A-4726-850C-EE4FB0F07C85}"/>
              </a:ext>
            </a:extLst>
          </p:cNvPr>
          <p:cNvSpPr txBox="1"/>
          <p:nvPr/>
        </p:nvSpPr>
        <p:spPr>
          <a:xfrm>
            <a:off x="4563861" y="2100072"/>
            <a:ext cx="1922036" cy="523220"/>
          </a:xfrm>
          <a:prstGeom prst="rect">
            <a:avLst/>
          </a:prstGeom>
          <a:solidFill>
            <a:schemeClr val="bg1"/>
          </a:solidFill>
          <a:ln>
            <a:solidFill>
              <a:srgbClr val="FF0000"/>
            </a:solidFill>
          </a:ln>
        </p:spPr>
        <p:txBody>
          <a:bodyPr wrap="square" rtlCol="0">
            <a:spAutoFit/>
          </a:bodyPr>
          <a:lstStyle/>
          <a:p>
            <a:r>
              <a:rPr lang="en-US" sz="1400" dirty="0">
                <a:solidFill>
                  <a:srgbClr val="FF0000"/>
                </a:solidFill>
                <a:latin typeface="Segoe UI Semibold" panose="020B0702040204020203" pitchFamily="34" charset="0"/>
              </a:rPr>
              <a:t>Large geolocation errors detected</a:t>
            </a:r>
          </a:p>
        </p:txBody>
      </p:sp>
      <p:sp>
        <p:nvSpPr>
          <p:cNvPr id="36" name="Slide Number Placeholder 3">
            <a:extLst>
              <a:ext uri="{FF2B5EF4-FFF2-40B4-BE49-F238E27FC236}">
                <a16:creationId xmlns:a16="http://schemas.microsoft.com/office/drawing/2014/main" id="{C117CCC4-8E34-4FD2-A32B-4CAA7B5E61A6}"/>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38</a:t>
            </a:fld>
            <a:endParaRPr lang="en-US" dirty="0"/>
          </a:p>
        </p:txBody>
      </p:sp>
    </p:spTree>
    <p:extLst>
      <p:ext uri="{BB962C8B-B14F-4D97-AF65-F5344CB8AC3E}">
        <p14:creationId xmlns:p14="http://schemas.microsoft.com/office/powerpoint/2010/main" val="8118847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C6C66-537D-41A0-A4B7-FCF8626A8773}"/>
              </a:ext>
            </a:extLst>
          </p:cNvPr>
          <p:cNvSpPr>
            <a:spLocks noGrp="1"/>
          </p:cNvSpPr>
          <p:nvPr>
            <p:ph type="title"/>
          </p:nvPr>
        </p:nvSpPr>
        <p:spPr>
          <a:xfrm>
            <a:off x="838200" y="7227"/>
            <a:ext cx="7391400" cy="715962"/>
          </a:xfrm>
        </p:spPr>
        <p:txBody>
          <a:bodyPr/>
          <a:lstStyle/>
          <a:p>
            <a:r>
              <a:rPr lang="en-US" sz="3200" dirty="0"/>
              <a:t>Scan-to-scan underlap</a:t>
            </a:r>
          </a:p>
        </p:txBody>
      </p:sp>
      <p:sp>
        <p:nvSpPr>
          <p:cNvPr id="3" name="Footer Placeholder 2">
            <a:extLst>
              <a:ext uri="{FF2B5EF4-FFF2-40B4-BE49-F238E27FC236}">
                <a16:creationId xmlns:a16="http://schemas.microsoft.com/office/drawing/2014/main" id="{B24F1BE9-1AE4-4C49-AA5E-577917B265C0}"/>
              </a:ext>
            </a:extLst>
          </p:cNvPr>
          <p:cNvSpPr>
            <a:spLocks noGrp="1"/>
          </p:cNvSpPr>
          <p:nvPr>
            <p:ph type="ftr" sz="quarter" idx="11"/>
          </p:nvPr>
        </p:nvSpPr>
        <p:spPr/>
        <p:txBody>
          <a:bodyPr/>
          <a:lstStyle/>
          <a:p>
            <a:pPr>
              <a:defRPr/>
            </a:pPr>
            <a:r>
              <a:rPr lang="da-DK"/>
              <a:t>Lin et al., 5 August 2021</a:t>
            </a:r>
            <a:endParaRPr lang="en-US"/>
          </a:p>
        </p:txBody>
      </p:sp>
      <p:sp>
        <p:nvSpPr>
          <p:cNvPr id="5" name="Rectangle 4">
            <a:extLst>
              <a:ext uri="{FF2B5EF4-FFF2-40B4-BE49-F238E27FC236}">
                <a16:creationId xmlns:a16="http://schemas.microsoft.com/office/drawing/2014/main" id="{D427F385-B4A2-4625-922C-5EBA7916043B}"/>
              </a:ext>
            </a:extLst>
          </p:cNvPr>
          <p:cNvSpPr/>
          <p:nvPr/>
        </p:nvSpPr>
        <p:spPr>
          <a:xfrm>
            <a:off x="256674" y="4258607"/>
            <a:ext cx="8714798" cy="1800493"/>
          </a:xfrm>
          <a:prstGeom prst="rect">
            <a:avLst/>
          </a:prstGeom>
        </p:spPr>
        <p:txBody>
          <a:bodyPr wrap="square">
            <a:spAutoFit/>
          </a:bodyPr>
          <a:lstStyle/>
          <a:p>
            <a:pPr marL="285750" indent="-285750">
              <a:spcAft>
                <a:spcPts val="600"/>
              </a:spcAft>
              <a:buFont typeface="Arial" panose="020B0604020202020204" pitchFamily="34" charset="0"/>
              <a:buChar char="•"/>
            </a:pPr>
            <a:r>
              <a:rPr lang="en-US" sz="1600" dirty="0">
                <a:latin typeface="+mn-lt"/>
              </a:rPr>
              <a:t>We discovered the issue in JPSS-2 VIIRS testing while doing a sanity check of non-underlapping requirement after a HAM motor alignment re-work.</a:t>
            </a:r>
          </a:p>
          <a:p>
            <a:pPr marL="285750" indent="-285750">
              <a:spcAft>
                <a:spcPts val="600"/>
              </a:spcAft>
              <a:buFont typeface="Arial" panose="020B0604020202020204" pitchFamily="34" charset="0"/>
              <a:buChar char="•"/>
            </a:pPr>
            <a:r>
              <a:rPr lang="en-US" sz="1600" dirty="0">
                <a:latin typeface="+mn-lt"/>
              </a:rPr>
              <a:t>The </a:t>
            </a:r>
            <a:r>
              <a:rPr lang="en-US" sz="1600" dirty="0">
                <a:solidFill>
                  <a:srgbClr val="FF0000"/>
                </a:solidFill>
                <a:latin typeface="+mn-lt"/>
              </a:rPr>
              <a:t>earth rotation </a:t>
            </a:r>
            <a:r>
              <a:rPr lang="en-US" sz="1600" dirty="0">
                <a:latin typeface="+mn-lt"/>
              </a:rPr>
              <a:t>was missing in the calculations for the original instrument design.</a:t>
            </a:r>
          </a:p>
          <a:p>
            <a:pPr marL="285750" indent="-285750">
              <a:spcAft>
                <a:spcPts val="600"/>
              </a:spcAft>
              <a:buFont typeface="Arial" panose="020B0604020202020204" pitchFamily="34" charset="0"/>
              <a:buChar char="•"/>
            </a:pPr>
            <a:r>
              <a:rPr lang="en-US" sz="1600" dirty="0">
                <a:latin typeface="+mn-lt"/>
              </a:rPr>
              <a:t>This happens to MODIS sensors on Terra and Aqua as well.</a:t>
            </a:r>
          </a:p>
          <a:p>
            <a:pPr marL="285750" indent="-285750">
              <a:spcAft>
                <a:spcPts val="600"/>
              </a:spcAft>
              <a:buFont typeface="Arial" panose="020B0604020202020204" pitchFamily="34" charset="0"/>
              <a:buChar char="•"/>
            </a:pPr>
            <a:r>
              <a:rPr lang="en-US" sz="1600" dirty="0">
                <a:latin typeface="+mn-lt"/>
              </a:rPr>
              <a:t>Mitigation in JPSS-3+ VIIRS is implemented by shortening both focal length </a:t>
            </a:r>
            <a:r>
              <a:rPr lang="en-US" sz="1600" b="1" i="1" dirty="0">
                <a:solidFill>
                  <a:srgbClr val="0000FF"/>
                </a:solidFill>
                <a:latin typeface="+mn-lt"/>
              </a:rPr>
              <a:t>F</a:t>
            </a:r>
            <a:r>
              <a:rPr lang="en-US" sz="1600" dirty="0">
                <a:latin typeface="+mn-lt"/>
              </a:rPr>
              <a:t> and scan period </a:t>
            </a:r>
            <a:r>
              <a:rPr lang="en-US" sz="1600" b="1" i="1" dirty="0">
                <a:solidFill>
                  <a:srgbClr val="0000FF"/>
                </a:solidFill>
                <a:latin typeface="+mn-lt"/>
              </a:rPr>
              <a:t>T</a:t>
            </a:r>
            <a:r>
              <a:rPr lang="en-US" sz="1600" dirty="0">
                <a:latin typeface="+mn-lt"/>
              </a:rPr>
              <a:t> while keeping other parameters the same.</a:t>
            </a:r>
          </a:p>
        </p:txBody>
      </p:sp>
      <p:pic>
        <p:nvPicPr>
          <p:cNvPr id="6" name="Picture 5">
            <a:extLst>
              <a:ext uri="{FF2B5EF4-FFF2-40B4-BE49-F238E27FC236}">
                <a16:creationId xmlns:a16="http://schemas.microsoft.com/office/drawing/2014/main" id="{F4CB6256-398C-44CE-AF46-354152511E8A}"/>
              </a:ext>
            </a:extLst>
          </p:cNvPr>
          <p:cNvPicPr>
            <a:picLocks noChangeAspect="1"/>
          </p:cNvPicPr>
          <p:nvPr/>
        </p:nvPicPr>
        <p:blipFill>
          <a:blip r:embed="rId3"/>
          <a:stretch>
            <a:fillRect/>
          </a:stretch>
        </p:blipFill>
        <p:spPr>
          <a:xfrm>
            <a:off x="498146" y="1840522"/>
            <a:ext cx="3914540" cy="2354793"/>
          </a:xfrm>
          <a:prstGeom prst="rect">
            <a:avLst/>
          </a:prstGeom>
          <a:ln w="3175">
            <a:solidFill>
              <a:srgbClr val="FF0000"/>
            </a:solidFill>
          </a:ln>
        </p:spPr>
      </p:pic>
      <p:cxnSp>
        <p:nvCxnSpPr>
          <p:cNvPr id="7" name="Straight Arrow Connector 6">
            <a:extLst>
              <a:ext uri="{FF2B5EF4-FFF2-40B4-BE49-F238E27FC236}">
                <a16:creationId xmlns:a16="http://schemas.microsoft.com/office/drawing/2014/main" id="{693E1FB8-D1B6-4989-A4DD-499948F81359}"/>
              </a:ext>
            </a:extLst>
          </p:cNvPr>
          <p:cNvCxnSpPr/>
          <p:nvPr/>
        </p:nvCxnSpPr>
        <p:spPr>
          <a:xfrm flipH="1">
            <a:off x="2619051" y="2551292"/>
            <a:ext cx="9675" cy="963083"/>
          </a:xfrm>
          <a:prstGeom prst="straightConnector1">
            <a:avLst/>
          </a:prstGeom>
          <a:ln>
            <a:solidFill>
              <a:srgbClr val="FF0000"/>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6C96EE17-A304-48BC-AB3B-09BA95A88508}"/>
              </a:ext>
            </a:extLst>
          </p:cNvPr>
          <p:cNvSpPr/>
          <p:nvPr/>
        </p:nvSpPr>
        <p:spPr>
          <a:xfrm>
            <a:off x="1966523" y="3029592"/>
            <a:ext cx="1292773" cy="338554"/>
          </a:xfrm>
          <a:prstGeom prst="rect">
            <a:avLst/>
          </a:prstGeom>
          <a:solidFill>
            <a:schemeClr val="bg1"/>
          </a:solidFill>
        </p:spPr>
        <p:txBody>
          <a:bodyPr wrap="square">
            <a:spAutoFit/>
          </a:bodyPr>
          <a:lstStyle/>
          <a:p>
            <a:r>
              <a:rPr lang="en-US" sz="1600" dirty="0">
                <a:solidFill>
                  <a:srgbClr val="FF0000"/>
                </a:solidFill>
                <a:latin typeface="+mn-lt"/>
              </a:rPr>
              <a:t>J1 Underlap</a:t>
            </a:r>
          </a:p>
        </p:txBody>
      </p:sp>
      <p:sp>
        <p:nvSpPr>
          <p:cNvPr id="9" name="TextBox 8">
            <a:extLst>
              <a:ext uri="{FF2B5EF4-FFF2-40B4-BE49-F238E27FC236}">
                <a16:creationId xmlns:a16="http://schemas.microsoft.com/office/drawing/2014/main" id="{5FB37D9B-AEAC-4194-9D74-E19CC6768E65}"/>
              </a:ext>
            </a:extLst>
          </p:cNvPr>
          <p:cNvSpPr txBox="1"/>
          <p:nvPr/>
        </p:nvSpPr>
        <p:spPr>
          <a:xfrm>
            <a:off x="1667312" y="3470530"/>
            <a:ext cx="978153" cy="276999"/>
          </a:xfrm>
          <a:prstGeom prst="rect">
            <a:avLst/>
          </a:prstGeom>
          <a:noFill/>
        </p:spPr>
        <p:txBody>
          <a:bodyPr wrap="none" rtlCol="0">
            <a:spAutoFit/>
          </a:bodyPr>
          <a:lstStyle/>
          <a:p>
            <a:r>
              <a:rPr lang="en-US" dirty="0">
                <a:latin typeface="+mn-lt"/>
              </a:rPr>
              <a:t>Within scan</a:t>
            </a:r>
          </a:p>
        </p:txBody>
      </p:sp>
      <p:sp>
        <p:nvSpPr>
          <p:cNvPr id="10" name="TextBox 9">
            <a:extLst>
              <a:ext uri="{FF2B5EF4-FFF2-40B4-BE49-F238E27FC236}">
                <a16:creationId xmlns:a16="http://schemas.microsoft.com/office/drawing/2014/main" id="{1A7B0309-05CE-4A07-AE46-9049282C8C74}"/>
              </a:ext>
            </a:extLst>
          </p:cNvPr>
          <p:cNvSpPr txBox="1"/>
          <p:nvPr/>
        </p:nvSpPr>
        <p:spPr>
          <a:xfrm>
            <a:off x="947851" y="2900681"/>
            <a:ext cx="867545" cy="276999"/>
          </a:xfrm>
          <a:prstGeom prst="rect">
            <a:avLst/>
          </a:prstGeom>
          <a:noFill/>
        </p:spPr>
        <p:txBody>
          <a:bodyPr wrap="none" rtlCol="0">
            <a:spAutoFit/>
          </a:bodyPr>
          <a:lstStyle/>
          <a:p>
            <a:r>
              <a:rPr lang="en-US" dirty="0">
                <a:latin typeface="+mn-lt"/>
              </a:rPr>
              <a:t>Inter-scan</a:t>
            </a:r>
          </a:p>
        </p:txBody>
      </p:sp>
      <p:sp>
        <p:nvSpPr>
          <p:cNvPr id="11" name="TextBox 10">
            <a:extLst>
              <a:ext uri="{FF2B5EF4-FFF2-40B4-BE49-F238E27FC236}">
                <a16:creationId xmlns:a16="http://schemas.microsoft.com/office/drawing/2014/main" id="{6458D372-AD18-47DC-AC67-6EF8A3431661}"/>
              </a:ext>
            </a:extLst>
          </p:cNvPr>
          <p:cNvSpPr txBox="1"/>
          <p:nvPr/>
        </p:nvSpPr>
        <p:spPr>
          <a:xfrm>
            <a:off x="1248685" y="2158058"/>
            <a:ext cx="1285929" cy="276999"/>
          </a:xfrm>
          <a:prstGeom prst="rect">
            <a:avLst/>
          </a:prstGeom>
          <a:noFill/>
        </p:spPr>
        <p:txBody>
          <a:bodyPr wrap="none" rtlCol="0">
            <a:spAutoFit/>
          </a:bodyPr>
          <a:lstStyle/>
          <a:p>
            <a:r>
              <a:rPr lang="en-US" dirty="0">
                <a:latin typeface="+mn-lt"/>
              </a:rPr>
              <a:t>Inter-HAM-sides</a:t>
            </a:r>
          </a:p>
        </p:txBody>
      </p:sp>
      <p:cxnSp>
        <p:nvCxnSpPr>
          <p:cNvPr id="12" name="Straight Arrow Connector 11">
            <a:extLst>
              <a:ext uri="{FF2B5EF4-FFF2-40B4-BE49-F238E27FC236}">
                <a16:creationId xmlns:a16="http://schemas.microsoft.com/office/drawing/2014/main" id="{A563C58C-2DAD-46B6-9074-30B3A5102B28}"/>
              </a:ext>
            </a:extLst>
          </p:cNvPr>
          <p:cNvCxnSpPr/>
          <p:nvPr/>
        </p:nvCxnSpPr>
        <p:spPr>
          <a:xfrm>
            <a:off x="2459363" y="2488056"/>
            <a:ext cx="0" cy="257525"/>
          </a:xfrm>
          <a:prstGeom prst="straightConnector1">
            <a:avLst/>
          </a:prstGeom>
          <a:ln>
            <a:solidFill>
              <a:srgbClr val="FF0000"/>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B38C42DD-1377-40CC-AE78-B664EDA05817}"/>
              </a:ext>
            </a:extLst>
          </p:cNvPr>
          <p:cNvSpPr/>
          <p:nvPr/>
        </p:nvSpPr>
        <p:spPr>
          <a:xfrm rot="2907614">
            <a:off x="2913109" y="2586505"/>
            <a:ext cx="1315124" cy="463537"/>
          </a:xfrm>
          <a:prstGeom prst="ellipse">
            <a:avLst/>
          </a:prstGeom>
          <a:no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1F7DB07A-175B-4A66-A0FB-8293B108C600}"/>
              </a:ext>
            </a:extLst>
          </p:cNvPr>
          <p:cNvSpPr txBox="1"/>
          <p:nvPr/>
        </p:nvSpPr>
        <p:spPr>
          <a:xfrm>
            <a:off x="3306487" y="2206697"/>
            <a:ext cx="1282187" cy="338554"/>
          </a:xfrm>
          <a:prstGeom prst="rect">
            <a:avLst/>
          </a:prstGeom>
          <a:noFill/>
        </p:spPr>
        <p:txBody>
          <a:bodyPr wrap="square" rtlCol="0">
            <a:spAutoFit/>
          </a:bodyPr>
          <a:lstStyle/>
          <a:p>
            <a:pPr algn="ctr"/>
            <a:r>
              <a:rPr lang="en-US" sz="1600" dirty="0">
                <a:latin typeface="+mn-lt"/>
              </a:rPr>
              <a:t>Rocky </a:t>
            </a:r>
            <a:r>
              <a:rPr lang="en-US" sz="1600" dirty="0" err="1">
                <a:latin typeface="+mn-lt"/>
              </a:rPr>
              <a:t>Mnt</a:t>
            </a:r>
            <a:r>
              <a:rPr lang="en-US" sz="1600" dirty="0">
                <a:latin typeface="+mn-lt"/>
              </a:rPr>
              <a:t>.</a:t>
            </a:r>
          </a:p>
        </p:txBody>
      </p: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A8D63946-DDED-470B-BF84-DFF6D1EB58B0}"/>
                  </a:ext>
                </a:extLst>
              </p:cNvPr>
              <p:cNvSpPr/>
              <p:nvPr/>
            </p:nvSpPr>
            <p:spPr>
              <a:xfrm>
                <a:off x="455016" y="723525"/>
                <a:ext cx="8173169" cy="1056571"/>
              </a:xfrm>
              <a:prstGeom prst="rect">
                <a:avLst/>
              </a:prstGeom>
            </p:spPr>
            <p:txBody>
              <a:bodyPr wrap="square">
                <a:spAutoFit/>
              </a:bodyPr>
              <a:lstStyle/>
              <a:p>
                <a:pPr algn="ctr"/>
                <a14:m>
                  <m:oMath xmlns:m="http://schemas.openxmlformats.org/officeDocument/2006/math">
                    <m:r>
                      <a:rPr lang="en-US" sz="2000" i="1">
                        <a:latin typeface="Cambria Math" panose="02040503050406030204" pitchFamily="18" charset="0"/>
                      </a:rPr>
                      <m:t>𝑂𝑣𝑒𝑟𝑙𝑎𝑝</m:t>
                    </m:r>
                    <m:r>
                      <a:rPr lang="en-US" sz="2000" i="0">
                        <a:latin typeface="Cambria Math" panose="02040503050406030204" pitchFamily="18" charset="0"/>
                      </a:rPr>
                      <m:t>=</m:t>
                    </m:r>
                    <m:r>
                      <a:rPr lang="en-US" sz="2000" i="1">
                        <a:latin typeface="Cambria Math" panose="02040503050406030204" pitchFamily="18" charset="0"/>
                      </a:rPr>
                      <m:t>𝑛</m:t>
                    </m:r>
                    <m:f>
                      <m:fPr>
                        <m:ctrlPr>
                          <a:rPr lang="en-US" sz="2000" i="1">
                            <a:latin typeface="Cambria Math" panose="02040503050406030204" pitchFamily="18" charset="0"/>
                          </a:rPr>
                        </m:ctrlPr>
                      </m:fPr>
                      <m:num>
                        <m:r>
                          <a:rPr lang="en-US" sz="2000" i="1">
                            <a:latin typeface="Cambria Math" panose="02040503050406030204" pitchFamily="18" charset="0"/>
                          </a:rPr>
                          <m:t>𝑝</m:t>
                        </m:r>
                      </m:num>
                      <m:den>
                        <m:r>
                          <a:rPr lang="en-US" sz="2000" b="1" i="1" smtClean="0">
                            <a:solidFill>
                              <a:srgbClr val="0000FF"/>
                            </a:solidFill>
                            <a:latin typeface="Cambria Math" panose="02040503050406030204" pitchFamily="18" charset="0"/>
                          </a:rPr>
                          <m:t>𝑭</m:t>
                        </m:r>
                      </m:den>
                    </m:f>
                    <m:r>
                      <a:rPr lang="en-US" sz="2000" i="1">
                        <a:latin typeface="Cambria Math" panose="02040503050406030204" pitchFamily="18" charset="0"/>
                      </a:rPr>
                      <m:t>h</m:t>
                    </m:r>
                    <m:r>
                      <a:rPr lang="en-US" sz="2000" i="0">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𝑉</m:t>
                        </m:r>
                      </m:e>
                      <m:sub>
                        <m:r>
                          <a:rPr lang="en-US" sz="2000" i="1">
                            <a:latin typeface="Cambria Math" panose="02040503050406030204" pitchFamily="18" charset="0"/>
                          </a:rPr>
                          <m:t>𝐸𝐶𝐼</m:t>
                        </m:r>
                      </m:sub>
                    </m:sSub>
                    <m:r>
                      <a:rPr lang="en-US" sz="2000" i="0">
                        <a:latin typeface="Cambria Math" panose="02040503050406030204" pitchFamily="18" charset="0"/>
                      </a:rPr>
                      <m:t>−</m:t>
                    </m:r>
                    <m:sSub>
                      <m:sSubPr>
                        <m:ctrlPr>
                          <a:rPr lang="en-US" sz="2000" i="1" smtClean="0">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𝑉</m:t>
                        </m:r>
                      </m:e>
                      <m:sub>
                        <m:r>
                          <a:rPr lang="en-US" sz="2000" i="1">
                            <a:solidFill>
                              <a:srgbClr val="FF0000"/>
                            </a:solidFill>
                            <a:latin typeface="Cambria Math" panose="02040503050406030204" pitchFamily="18" charset="0"/>
                          </a:rPr>
                          <m:t>𝑒𝑎𝑟𝑡h</m:t>
                        </m:r>
                        <m:r>
                          <a:rPr lang="en-US" sz="2000" i="0">
                            <a:solidFill>
                              <a:srgbClr val="FF0000"/>
                            </a:solidFill>
                            <a:latin typeface="Cambria Math" panose="02040503050406030204" pitchFamily="18" charset="0"/>
                          </a:rPr>
                          <m:t>0</m:t>
                        </m:r>
                      </m:sub>
                    </m:sSub>
                    <m:func>
                      <m:funcPr>
                        <m:ctrlPr>
                          <a:rPr lang="en-US" sz="2000" i="1">
                            <a:latin typeface="Cambria Math" panose="02040503050406030204" pitchFamily="18" charset="0"/>
                          </a:rPr>
                        </m:ctrlPr>
                      </m:funcPr>
                      <m:fName>
                        <m:r>
                          <m:rPr>
                            <m:sty m:val="p"/>
                          </m:rPr>
                          <a:rPr lang="en-US" sz="2000" i="0">
                            <a:latin typeface="Cambria Math" panose="02040503050406030204" pitchFamily="18" charset="0"/>
                          </a:rPr>
                          <m:t>cos</m:t>
                        </m:r>
                      </m:fName>
                      <m:e>
                        <m:r>
                          <a:rPr lang="en-US" sz="2000" i="1">
                            <a:latin typeface="Cambria Math" panose="02040503050406030204" pitchFamily="18" charset="0"/>
                          </a:rPr>
                          <m:t>𝑖</m:t>
                        </m:r>
                      </m:e>
                    </m:func>
                    <m:r>
                      <a:rPr lang="en-US" sz="2000" i="0">
                        <a:latin typeface="Cambria Math" panose="02040503050406030204" pitchFamily="18" charset="0"/>
                      </a:rPr>
                      <m:t>]</m:t>
                    </m:r>
                    <m:r>
                      <a:rPr lang="en-US" sz="2000" i="1" smtClean="0">
                        <a:solidFill>
                          <a:srgbClr val="0000FF"/>
                        </a:solidFill>
                        <a:latin typeface="Cambria Math" panose="02040503050406030204" pitchFamily="18" charset="0"/>
                      </a:rPr>
                      <m:t>𝑇</m:t>
                    </m:r>
                  </m:oMath>
                </a14:m>
                <a:r>
                  <a:rPr lang="en-US" sz="1800" dirty="0"/>
                  <a:t>,    </a:t>
                </a:r>
                <a:r>
                  <a:rPr lang="en-US" sz="1800" dirty="0">
                    <a:latin typeface="+mn-lt"/>
                  </a:rPr>
                  <a:t>if &lt; 0 </a:t>
                </a:r>
                <a:r>
                  <a:rPr lang="en-US" sz="1800" dirty="0">
                    <a:latin typeface="+mn-lt"/>
                    <a:sym typeface="Wingdings" panose="05000000000000000000" pitchFamily="2" charset="2"/>
                  </a:rPr>
                  <a:t> underlap</a:t>
                </a:r>
              </a:p>
              <a:p>
                <a:r>
                  <a:rPr lang="en-US" dirty="0">
                    <a:latin typeface="Times New Roman" panose="02020603050405020304" pitchFamily="18" charset="0"/>
                    <a:ea typeface="ＭＳ Ｐゴシック" pitchFamily="-106" charset="-128"/>
                    <a:cs typeface="Times New Roman" panose="02020603050405020304" pitchFamily="18" charset="0"/>
                  </a:rPr>
                  <a:t>w</a:t>
                </a:r>
                <a:r>
                  <a:rPr lang="en-US" kern="0" dirty="0">
                    <a:latin typeface="Times New Roman" panose="02020603050405020304" pitchFamily="18" charset="0"/>
                    <a:ea typeface="ＭＳ Ｐゴシック" pitchFamily="-106" charset="-128"/>
                    <a:cs typeface="Times New Roman" panose="02020603050405020304" pitchFamily="18" charset="0"/>
                  </a:rPr>
                  <a:t>here F = effective focal length (EFL), p = detector “pitch” interval in the track direction, n = # detectors, h = </a:t>
                </a:r>
                <a:r>
                  <a:rPr lang="en-US" dirty="0">
                    <a:latin typeface="Times New Roman" panose="02020603050405020304" pitchFamily="18" charset="0"/>
                    <a:ea typeface="ＭＳ Ｐゴシック" pitchFamily="-106" charset="-128"/>
                    <a:cs typeface="Times New Roman" panose="02020603050405020304" pitchFamily="18" charset="0"/>
                  </a:rPr>
                  <a:t>range from satellite to earth terrain surface altitude</a:t>
                </a:r>
                <a:r>
                  <a:rPr lang="en-US" kern="0" dirty="0">
                    <a:latin typeface="Times New Roman" panose="02020603050405020304" pitchFamily="18" charset="0"/>
                    <a:ea typeface="ＭＳ Ｐゴシック" pitchFamily="-106" charset="-128"/>
                    <a:cs typeface="Times New Roman" panose="02020603050405020304" pitchFamily="18" charset="0"/>
                  </a:rPr>
                  <a:t>, T = scan period, </a:t>
                </a:r>
                <a:r>
                  <a:rPr lang="en-US" i="1" kern="0" dirty="0">
                    <a:latin typeface="Times New Roman" panose="02020603050405020304" pitchFamily="18" charset="0"/>
                    <a:ea typeface="ＭＳ Ｐゴシック" pitchFamily="-106" charset="-128"/>
                    <a:cs typeface="Times New Roman" panose="02020603050405020304" pitchFamily="18" charset="0"/>
                  </a:rPr>
                  <a:t>i</a:t>
                </a:r>
                <a:r>
                  <a:rPr lang="en-US" kern="0" dirty="0">
                    <a:latin typeface="Times New Roman" panose="02020603050405020304" pitchFamily="18" charset="0"/>
                    <a:ea typeface="ＭＳ Ｐゴシック" pitchFamily="-106" charset="-128"/>
                    <a:cs typeface="Times New Roman" panose="02020603050405020304" pitchFamily="18" charset="0"/>
                  </a:rPr>
                  <a:t>=inclination angle in Earth Center Inertial (ECI) ~ 99 deg, V</a:t>
                </a:r>
                <a:r>
                  <a:rPr lang="en-US" kern="0" baseline="-25000" dirty="0">
                    <a:latin typeface="Times New Roman" panose="02020603050405020304" pitchFamily="18" charset="0"/>
                    <a:ea typeface="ＭＳ Ｐゴシック" pitchFamily="-106" charset="-128"/>
                    <a:cs typeface="Times New Roman" panose="02020603050405020304" pitchFamily="18" charset="0"/>
                  </a:rPr>
                  <a:t>ECI</a:t>
                </a:r>
                <a:r>
                  <a:rPr lang="en-US" kern="0" dirty="0">
                    <a:latin typeface="Times New Roman" panose="02020603050405020304" pitchFamily="18" charset="0"/>
                    <a:ea typeface="ＭＳ Ｐゴシック" pitchFamily="-106" charset="-128"/>
                    <a:cs typeface="Times New Roman" panose="02020603050405020304" pitchFamily="18" charset="0"/>
                  </a:rPr>
                  <a:t> = spacecraft ground speed in the inertial frame, V</a:t>
                </a:r>
                <a:r>
                  <a:rPr lang="en-US" kern="0" baseline="-25000" dirty="0">
                    <a:latin typeface="Times New Roman" panose="02020603050405020304" pitchFamily="18" charset="0"/>
                    <a:ea typeface="ＭＳ Ｐゴシック" pitchFamily="-106" charset="-128"/>
                    <a:cs typeface="Times New Roman" panose="02020603050405020304" pitchFamily="18" charset="0"/>
                  </a:rPr>
                  <a:t>earth0</a:t>
                </a:r>
                <a:r>
                  <a:rPr lang="en-US" kern="0" dirty="0">
                    <a:latin typeface="Times New Roman" panose="02020603050405020304" pitchFamily="18" charset="0"/>
                    <a:ea typeface="ＭＳ Ｐゴシック" pitchFamily="-106" charset="-128"/>
                    <a:cs typeface="Times New Roman" panose="02020603050405020304" pitchFamily="18" charset="0"/>
                  </a:rPr>
                  <a:t> = speed of earth rotation at equator, Overlap &lt; 0 indicates underlap.</a:t>
                </a:r>
                <a:endParaRPr lang="en-US" dirty="0">
                  <a:latin typeface="Times New Roman" panose="02020603050405020304" pitchFamily="18" charset="0"/>
                  <a:cs typeface="Times New Roman" panose="02020603050405020304" pitchFamily="18" charset="0"/>
                </a:endParaRPr>
              </a:p>
            </p:txBody>
          </p:sp>
        </mc:Choice>
        <mc:Fallback xmlns="">
          <p:sp>
            <p:nvSpPr>
              <p:cNvPr id="16" name="Rectangle 15">
                <a:extLst>
                  <a:ext uri="{FF2B5EF4-FFF2-40B4-BE49-F238E27FC236}">
                    <a16:creationId xmlns:a16="http://schemas.microsoft.com/office/drawing/2014/main" id="{A8D63946-DDED-470B-BF84-DFF6D1EB58B0}"/>
                  </a:ext>
                </a:extLst>
              </p:cNvPr>
              <p:cNvSpPr>
                <a:spLocks noRot="1" noChangeAspect="1" noMove="1" noResize="1" noEditPoints="1" noAdjustHandles="1" noChangeArrowheads="1" noChangeShapeType="1" noTextEdit="1"/>
              </p:cNvSpPr>
              <p:nvPr/>
            </p:nvSpPr>
            <p:spPr>
              <a:xfrm>
                <a:off x="455016" y="723525"/>
                <a:ext cx="8173169" cy="1056571"/>
              </a:xfrm>
              <a:prstGeom prst="rect">
                <a:avLst/>
              </a:prstGeom>
              <a:blipFill>
                <a:blip r:embed="rId4"/>
                <a:stretch>
                  <a:fillRect l="-75" r="-149" b="-4046"/>
                </a:stretch>
              </a:blipFill>
            </p:spPr>
            <p:txBody>
              <a:bodyPr/>
              <a:lstStyle/>
              <a:p>
                <a:r>
                  <a:rPr lang="en-US">
                    <a:noFill/>
                  </a:rPr>
                  <a:t> </a:t>
                </a:r>
              </a:p>
            </p:txBody>
          </p:sp>
        </mc:Fallback>
      </mc:AlternateContent>
      <p:cxnSp>
        <p:nvCxnSpPr>
          <p:cNvPr id="19" name="Straight Arrow Connector 18">
            <a:extLst>
              <a:ext uri="{FF2B5EF4-FFF2-40B4-BE49-F238E27FC236}">
                <a16:creationId xmlns:a16="http://schemas.microsoft.com/office/drawing/2014/main" id="{240AF324-9313-40EC-AB75-A5268B892B14}"/>
              </a:ext>
            </a:extLst>
          </p:cNvPr>
          <p:cNvCxnSpPr/>
          <p:nvPr/>
        </p:nvCxnSpPr>
        <p:spPr>
          <a:xfrm>
            <a:off x="6321669" y="1966659"/>
            <a:ext cx="10120" cy="1057810"/>
          </a:xfrm>
          <a:prstGeom prst="straightConnector1">
            <a:avLst/>
          </a:prstGeom>
          <a:ln>
            <a:solidFill>
              <a:srgbClr val="0000FF"/>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49F0453F-5DF5-4067-A9F9-8A6C517D3020}"/>
              </a:ext>
            </a:extLst>
          </p:cNvPr>
          <p:cNvSpPr/>
          <p:nvPr/>
        </p:nvSpPr>
        <p:spPr>
          <a:xfrm>
            <a:off x="5778156" y="2394947"/>
            <a:ext cx="1222703" cy="338554"/>
          </a:xfrm>
          <a:prstGeom prst="rect">
            <a:avLst/>
          </a:prstGeom>
          <a:solidFill>
            <a:schemeClr val="bg1"/>
          </a:solidFill>
        </p:spPr>
        <p:txBody>
          <a:bodyPr wrap="square">
            <a:spAutoFit/>
          </a:bodyPr>
          <a:lstStyle/>
          <a:p>
            <a:r>
              <a:rPr lang="en-US" sz="1600" dirty="0">
                <a:latin typeface="+mn-lt"/>
              </a:rPr>
              <a:t>Underlap</a:t>
            </a:r>
          </a:p>
        </p:txBody>
      </p:sp>
      <p:pic>
        <p:nvPicPr>
          <p:cNvPr id="21" name="Picture 20">
            <a:extLst>
              <a:ext uri="{FF2B5EF4-FFF2-40B4-BE49-F238E27FC236}">
                <a16:creationId xmlns:a16="http://schemas.microsoft.com/office/drawing/2014/main" id="{020A5763-DF7E-4CE6-8435-8AEE53AC3C68}"/>
              </a:ext>
            </a:extLst>
          </p:cNvPr>
          <p:cNvPicPr>
            <a:picLocks noChangeAspect="1"/>
          </p:cNvPicPr>
          <p:nvPr/>
        </p:nvPicPr>
        <p:blipFill>
          <a:blip r:embed="rId5"/>
          <a:stretch>
            <a:fillRect/>
          </a:stretch>
        </p:blipFill>
        <p:spPr>
          <a:xfrm>
            <a:off x="5044053" y="1721817"/>
            <a:ext cx="3532709" cy="2437976"/>
          </a:xfrm>
          <a:prstGeom prst="rect">
            <a:avLst/>
          </a:prstGeom>
        </p:spPr>
      </p:pic>
      <p:sp>
        <p:nvSpPr>
          <p:cNvPr id="22" name="Oval 21">
            <a:extLst>
              <a:ext uri="{FF2B5EF4-FFF2-40B4-BE49-F238E27FC236}">
                <a16:creationId xmlns:a16="http://schemas.microsoft.com/office/drawing/2014/main" id="{EB3E3D23-803A-4E45-AC9A-A2332080CA9E}"/>
              </a:ext>
            </a:extLst>
          </p:cNvPr>
          <p:cNvSpPr/>
          <p:nvPr/>
        </p:nvSpPr>
        <p:spPr>
          <a:xfrm rot="20036215">
            <a:off x="6076181" y="2134611"/>
            <a:ext cx="191127" cy="448332"/>
          </a:xfrm>
          <a:prstGeom prst="ellipse">
            <a:avLst/>
          </a:prstGeom>
          <a:no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711C4F9F-0247-4049-AC32-D28FCD7409C9}"/>
              </a:ext>
            </a:extLst>
          </p:cNvPr>
          <p:cNvCxnSpPr/>
          <p:nvPr/>
        </p:nvCxnSpPr>
        <p:spPr>
          <a:xfrm flipH="1">
            <a:off x="3941938" y="2464792"/>
            <a:ext cx="2169090" cy="523620"/>
          </a:xfrm>
          <a:prstGeom prst="line">
            <a:avLst/>
          </a:prstGeom>
          <a:ln w="3175">
            <a:solidFill>
              <a:srgbClr val="FF00FF"/>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97E85D1-1381-4C1C-9D5B-55B07A854648}"/>
              </a:ext>
            </a:extLst>
          </p:cNvPr>
          <p:cNvSpPr txBox="1"/>
          <p:nvPr/>
        </p:nvSpPr>
        <p:spPr>
          <a:xfrm rot="20831741">
            <a:off x="4029204" y="2524562"/>
            <a:ext cx="1471044" cy="338554"/>
          </a:xfrm>
          <a:prstGeom prst="rect">
            <a:avLst/>
          </a:prstGeom>
          <a:noFill/>
        </p:spPr>
        <p:txBody>
          <a:bodyPr wrap="none" rtlCol="0">
            <a:spAutoFit/>
          </a:bodyPr>
          <a:lstStyle/>
          <a:p>
            <a:r>
              <a:rPr lang="en-US" sz="1600" dirty="0">
                <a:latin typeface="+mn-lt"/>
              </a:rPr>
              <a:t>Terrain effects</a:t>
            </a:r>
          </a:p>
        </p:txBody>
      </p:sp>
      <p:sp>
        <p:nvSpPr>
          <p:cNvPr id="4" name="Rectangle 3">
            <a:extLst>
              <a:ext uri="{FF2B5EF4-FFF2-40B4-BE49-F238E27FC236}">
                <a16:creationId xmlns:a16="http://schemas.microsoft.com/office/drawing/2014/main" id="{D21AB9AC-ADE1-49EE-9C6B-DE537E27EE2C}"/>
              </a:ext>
            </a:extLst>
          </p:cNvPr>
          <p:cNvSpPr/>
          <p:nvPr/>
        </p:nvSpPr>
        <p:spPr>
          <a:xfrm rot="19965336">
            <a:off x="6010654" y="2075793"/>
            <a:ext cx="541559" cy="1142489"/>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58AA90A4-57C7-4A34-9CE6-B4533BDF0E40}"/>
              </a:ext>
            </a:extLst>
          </p:cNvPr>
          <p:cNvCxnSpPr>
            <a:cxnSpLocks/>
          </p:cNvCxnSpPr>
          <p:nvPr/>
        </p:nvCxnSpPr>
        <p:spPr>
          <a:xfrm flipH="1" flipV="1">
            <a:off x="4394682" y="1840186"/>
            <a:ext cx="1847092" cy="175020"/>
          </a:xfrm>
          <a:prstGeom prst="line">
            <a:avLst/>
          </a:prstGeom>
          <a:ln w="63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3FCE36E-108C-42CE-BCB5-0AA5D09CBBF2}"/>
              </a:ext>
            </a:extLst>
          </p:cNvPr>
          <p:cNvCxnSpPr>
            <a:cxnSpLocks/>
          </p:cNvCxnSpPr>
          <p:nvPr/>
        </p:nvCxnSpPr>
        <p:spPr>
          <a:xfrm flipH="1">
            <a:off x="4412687" y="3269311"/>
            <a:ext cx="1908982" cy="924783"/>
          </a:xfrm>
          <a:prstGeom prst="line">
            <a:avLst/>
          </a:prstGeom>
          <a:ln w="3175">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Slide Number Placeholder 3">
            <a:extLst>
              <a:ext uri="{FF2B5EF4-FFF2-40B4-BE49-F238E27FC236}">
                <a16:creationId xmlns:a16="http://schemas.microsoft.com/office/drawing/2014/main" id="{9217A87F-8FC4-4298-A5F6-145E9EBE8A1C}"/>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39</a:t>
            </a:fld>
            <a:endParaRPr lang="en-US" dirty="0"/>
          </a:p>
        </p:txBody>
      </p:sp>
    </p:spTree>
    <p:extLst>
      <p:ext uri="{BB962C8B-B14F-4D97-AF65-F5344CB8AC3E}">
        <p14:creationId xmlns:p14="http://schemas.microsoft.com/office/powerpoint/2010/main" val="8812847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2CB56-9964-45C9-8333-607FF251E3A5}"/>
              </a:ext>
            </a:extLst>
          </p:cNvPr>
          <p:cNvSpPr>
            <a:spLocks noGrp="1"/>
          </p:cNvSpPr>
          <p:nvPr>
            <p:ph type="title"/>
          </p:nvPr>
        </p:nvSpPr>
        <p:spPr/>
        <p:txBody>
          <a:bodyPr/>
          <a:lstStyle/>
          <a:p>
            <a:r>
              <a:rPr lang="en-US" sz="3200" dirty="0"/>
              <a:t>On-orbit Effective Focal Length( EFL) measurements</a:t>
            </a:r>
          </a:p>
        </p:txBody>
      </p:sp>
      <p:sp>
        <p:nvSpPr>
          <p:cNvPr id="3" name="Footer Placeholder 2">
            <a:extLst>
              <a:ext uri="{FF2B5EF4-FFF2-40B4-BE49-F238E27FC236}">
                <a16:creationId xmlns:a16="http://schemas.microsoft.com/office/drawing/2014/main" id="{E1DD3D60-2AD9-46CD-8C45-75A4F402ADB5}"/>
              </a:ext>
            </a:extLst>
          </p:cNvPr>
          <p:cNvSpPr>
            <a:spLocks noGrp="1"/>
          </p:cNvSpPr>
          <p:nvPr>
            <p:ph type="ftr" sz="quarter" idx="11"/>
          </p:nvPr>
        </p:nvSpPr>
        <p:spPr/>
        <p:txBody>
          <a:bodyPr/>
          <a:lstStyle/>
          <a:p>
            <a:pPr>
              <a:defRPr/>
            </a:pPr>
            <a:r>
              <a:rPr lang="da-DK"/>
              <a:t>Lin et al., 5 August 2021</a:t>
            </a:r>
            <a:endParaRPr lang="en-US"/>
          </a:p>
        </p:txBody>
      </p:sp>
      <p:pic>
        <p:nvPicPr>
          <p:cNvPr id="4" name="Picture 3">
            <a:extLst>
              <a:ext uri="{FF2B5EF4-FFF2-40B4-BE49-F238E27FC236}">
                <a16:creationId xmlns:a16="http://schemas.microsoft.com/office/drawing/2014/main" id="{E8ECBC63-17E0-49B1-A522-A6D4DEB62CE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25780" y="1214818"/>
            <a:ext cx="2647188" cy="3210878"/>
          </a:xfrm>
          <a:prstGeom prst="rect">
            <a:avLst/>
          </a:prstGeom>
          <a:noFill/>
          <a:ln>
            <a:noFill/>
          </a:ln>
        </p:spPr>
      </p:pic>
      <p:sp>
        <p:nvSpPr>
          <p:cNvPr id="5" name="TextBox 4">
            <a:extLst>
              <a:ext uri="{FF2B5EF4-FFF2-40B4-BE49-F238E27FC236}">
                <a16:creationId xmlns:a16="http://schemas.microsoft.com/office/drawing/2014/main" id="{3C2A973F-839B-49FC-A0AB-A3FC716B56F1}"/>
              </a:ext>
            </a:extLst>
          </p:cNvPr>
          <p:cNvSpPr txBox="1"/>
          <p:nvPr/>
        </p:nvSpPr>
        <p:spPr>
          <a:xfrm>
            <a:off x="348760" y="4425696"/>
            <a:ext cx="3658837" cy="1323439"/>
          </a:xfrm>
          <a:prstGeom prst="rect">
            <a:avLst/>
          </a:prstGeom>
          <a:noFill/>
        </p:spPr>
        <p:txBody>
          <a:bodyPr wrap="square" rtlCol="0">
            <a:spAutoFit/>
          </a:bodyPr>
          <a:lstStyle/>
          <a:p>
            <a:r>
              <a:rPr lang="en-US" sz="1600" dirty="0">
                <a:latin typeface="+mn-lt"/>
              </a:rPr>
              <a:t>Adjusting EFL causes geolocation of columns of detectors in the track direction to expand/shrink in a scan. Best correlation with Landsat sub-image results in the measured EFL</a:t>
            </a:r>
            <a:r>
              <a:rPr lang="en-US" sz="1600" dirty="0">
                <a:latin typeface="+mn-lt"/>
                <a:cs typeface="Times New Roman" panose="02020603050405020304" pitchFamily="18" charset="0"/>
              </a:rPr>
              <a:t>.</a:t>
            </a:r>
          </a:p>
        </p:txBody>
      </p:sp>
      <p:pic>
        <p:nvPicPr>
          <p:cNvPr id="6" name="Content Placeholder 2">
            <a:extLst>
              <a:ext uri="{FF2B5EF4-FFF2-40B4-BE49-F238E27FC236}">
                <a16:creationId xmlns:a16="http://schemas.microsoft.com/office/drawing/2014/main" id="{4D8D7BDD-7338-4A94-B668-C78B59D19A63}"/>
              </a:ext>
            </a:extLst>
          </p:cNvPr>
          <p:cNvPicPr>
            <a:picLocks noChangeAspect="1"/>
          </p:cNvPicPr>
          <p:nvPr/>
        </p:nvPicPr>
        <p:blipFill>
          <a:blip r:embed="rId3"/>
          <a:stretch>
            <a:fillRect/>
          </a:stretch>
        </p:blipFill>
        <p:spPr>
          <a:xfrm>
            <a:off x="4226650" y="1214818"/>
            <a:ext cx="4917350" cy="2403321"/>
          </a:xfrm>
          <a:prstGeom prst="rect">
            <a:avLst/>
          </a:prstGeom>
        </p:spPr>
      </p:pic>
      <p:pic>
        <p:nvPicPr>
          <p:cNvPr id="7" name="Picture 6">
            <a:extLst>
              <a:ext uri="{FF2B5EF4-FFF2-40B4-BE49-F238E27FC236}">
                <a16:creationId xmlns:a16="http://schemas.microsoft.com/office/drawing/2014/main" id="{33254409-F21B-4156-A43E-91BD68454531}"/>
              </a:ext>
            </a:extLst>
          </p:cNvPr>
          <p:cNvPicPr>
            <a:picLocks noChangeAspect="1"/>
          </p:cNvPicPr>
          <p:nvPr/>
        </p:nvPicPr>
        <p:blipFill>
          <a:blip r:embed="rId4"/>
          <a:stretch>
            <a:fillRect/>
          </a:stretch>
        </p:blipFill>
        <p:spPr>
          <a:xfrm>
            <a:off x="4155586" y="3649668"/>
            <a:ext cx="3891133" cy="2403321"/>
          </a:xfrm>
          <a:prstGeom prst="rect">
            <a:avLst/>
          </a:prstGeom>
        </p:spPr>
      </p:pic>
      <p:sp>
        <p:nvSpPr>
          <p:cNvPr id="8" name="Rectangle 7">
            <a:extLst>
              <a:ext uri="{FF2B5EF4-FFF2-40B4-BE49-F238E27FC236}">
                <a16:creationId xmlns:a16="http://schemas.microsoft.com/office/drawing/2014/main" id="{A9D697D4-505B-401D-889F-7C5B44B927C8}"/>
              </a:ext>
            </a:extLst>
          </p:cNvPr>
          <p:cNvSpPr/>
          <p:nvPr/>
        </p:nvSpPr>
        <p:spPr>
          <a:xfrm>
            <a:off x="1527005" y="6365144"/>
            <a:ext cx="6640451" cy="507831"/>
          </a:xfrm>
          <a:prstGeom prst="rect">
            <a:avLst/>
          </a:prstGeom>
        </p:spPr>
        <p:txBody>
          <a:bodyPr wrap="square">
            <a:spAutoFit/>
          </a:bodyPr>
          <a:lstStyle/>
          <a:p>
            <a:pPr marL="0" marR="0">
              <a:spcBef>
                <a:spcPts val="0"/>
              </a:spcBef>
              <a:spcAft>
                <a:spcPts val="0"/>
              </a:spcAft>
            </a:pPr>
            <a:r>
              <a:rPr lang="en-US" sz="900" dirty="0">
                <a:solidFill>
                  <a:srgbClr val="000066"/>
                </a:solidFill>
                <a:latin typeface="Trebuchet MS" panose="020B0603020202020204" pitchFamily="34" charset="0"/>
                <a:ea typeface="Calibri" panose="020F0502020204030204" pitchFamily="34" charset="0"/>
              </a:rPr>
              <a:t>Ref: J.C. Tilton, R. E. Wolfe, G. Lin, and J. J. Dellomo, "On-Orbit Measurement of the Effective Focal Length and Band-to-Band Registration of Satellite-Borne Whiskbroom Imaging Sensors." </a:t>
            </a:r>
            <a:r>
              <a:rPr lang="en-US" sz="900" i="1" dirty="0">
                <a:solidFill>
                  <a:srgbClr val="000066"/>
                </a:solidFill>
                <a:latin typeface="Trebuchet MS" panose="020B0603020202020204" pitchFamily="34" charset="0"/>
                <a:ea typeface="Calibri" panose="020F0502020204030204" pitchFamily="34" charset="0"/>
              </a:rPr>
              <a:t>Journal of Selected Topics in Applied Earth Observations and Remote Sensing</a:t>
            </a:r>
            <a:r>
              <a:rPr lang="en-US" sz="900" dirty="0">
                <a:solidFill>
                  <a:srgbClr val="000066"/>
                </a:solidFill>
                <a:latin typeface="Trebuchet MS" panose="020B0603020202020204" pitchFamily="34" charset="0"/>
                <a:ea typeface="Calibri" panose="020F0502020204030204" pitchFamily="34" charset="0"/>
              </a:rPr>
              <a:t>, (accepted 10/19/2019), doi:10.1109/JSTARS.2019.2949677. </a:t>
            </a:r>
            <a:endParaRPr lang="en-US" sz="900" dirty="0">
              <a:effectLst/>
              <a:latin typeface="Times New Roman" panose="02020603050405020304" pitchFamily="18" charset="0"/>
              <a:ea typeface="Calibri" panose="020F0502020204030204" pitchFamily="34" charset="0"/>
            </a:endParaRPr>
          </a:p>
        </p:txBody>
      </p:sp>
      <p:sp>
        <p:nvSpPr>
          <p:cNvPr id="9" name="Slide Number Placeholder 3">
            <a:extLst>
              <a:ext uri="{FF2B5EF4-FFF2-40B4-BE49-F238E27FC236}">
                <a16:creationId xmlns:a16="http://schemas.microsoft.com/office/drawing/2014/main" id="{2CA84749-064C-4CA0-8A15-048D6DA48AB3}"/>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40</a:t>
            </a:fld>
            <a:endParaRPr lang="en-US" dirty="0"/>
          </a:p>
        </p:txBody>
      </p:sp>
      <p:cxnSp>
        <p:nvCxnSpPr>
          <p:cNvPr id="10" name="Straight Connector 9">
            <a:extLst>
              <a:ext uri="{FF2B5EF4-FFF2-40B4-BE49-F238E27FC236}">
                <a16:creationId xmlns:a16="http://schemas.microsoft.com/office/drawing/2014/main" id="{07E0BC05-D6C1-40AA-9900-473DA4F6E7BC}"/>
              </a:ext>
            </a:extLst>
          </p:cNvPr>
          <p:cNvCxnSpPr>
            <a:cxnSpLocks/>
          </p:cNvCxnSpPr>
          <p:nvPr/>
        </p:nvCxnSpPr>
        <p:spPr bwMode="auto">
          <a:xfrm flipV="1">
            <a:off x="4658061" y="2296502"/>
            <a:ext cx="3388659" cy="1"/>
          </a:xfrm>
          <a:prstGeom prst="line">
            <a:avLst/>
          </a:prstGeom>
          <a:noFill/>
          <a:ln w="34925" cap="flat" cmpd="sng" algn="ctr">
            <a:solidFill>
              <a:srgbClr val="FF0000"/>
            </a:solidFill>
            <a:prstDash val="dashDot"/>
            <a:round/>
            <a:headEnd type="none" w="med" len="med"/>
            <a:tailEnd type="none" w="med" len="med"/>
          </a:ln>
          <a:effectLst/>
        </p:spPr>
      </p:cxnSp>
      <p:cxnSp>
        <p:nvCxnSpPr>
          <p:cNvPr id="13" name="Straight Connector 12">
            <a:extLst>
              <a:ext uri="{FF2B5EF4-FFF2-40B4-BE49-F238E27FC236}">
                <a16:creationId xmlns:a16="http://schemas.microsoft.com/office/drawing/2014/main" id="{95DF789D-0190-4DD7-9B73-032C940E18E2}"/>
              </a:ext>
            </a:extLst>
          </p:cNvPr>
          <p:cNvCxnSpPr>
            <a:cxnSpLocks/>
          </p:cNvCxnSpPr>
          <p:nvPr/>
        </p:nvCxnSpPr>
        <p:spPr bwMode="auto">
          <a:xfrm flipV="1">
            <a:off x="4658060" y="4721339"/>
            <a:ext cx="3388659" cy="1"/>
          </a:xfrm>
          <a:prstGeom prst="line">
            <a:avLst/>
          </a:prstGeom>
          <a:noFill/>
          <a:ln w="34925" cap="flat" cmpd="sng" algn="ctr">
            <a:solidFill>
              <a:srgbClr val="FF0000"/>
            </a:solidFill>
            <a:prstDash val="dashDot"/>
            <a:round/>
            <a:headEnd type="none" w="med" len="med"/>
            <a:tailEnd type="none" w="med" len="med"/>
          </a:ln>
          <a:effectLst/>
        </p:spPr>
      </p:cxnSp>
    </p:spTree>
    <p:extLst>
      <p:ext uri="{BB962C8B-B14F-4D97-AF65-F5344CB8AC3E}">
        <p14:creationId xmlns:p14="http://schemas.microsoft.com/office/powerpoint/2010/main" val="39242823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C80EA-D38F-4310-A157-A66AF9CA4F21}"/>
              </a:ext>
            </a:extLst>
          </p:cNvPr>
          <p:cNvSpPr>
            <a:spLocks noGrp="1"/>
          </p:cNvSpPr>
          <p:nvPr>
            <p:ph type="title"/>
          </p:nvPr>
        </p:nvSpPr>
        <p:spPr/>
        <p:txBody>
          <a:bodyPr/>
          <a:lstStyle/>
          <a:p>
            <a:r>
              <a:rPr lang="en-US" sz="2800" dirty="0"/>
              <a:t>Assessing Planet Dove geolocation accuracy</a:t>
            </a:r>
          </a:p>
        </p:txBody>
      </p:sp>
      <p:sp>
        <p:nvSpPr>
          <p:cNvPr id="3" name="Footer Placeholder 2">
            <a:extLst>
              <a:ext uri="{FF2B5EF4-FFF2-40B4-BE49-F238E27FC236}">
                <a16:creationId xmlns:a16="http://schemas.microsoft.com/office/drawing/2014/main" id="{46A71CDF-F216-4EFF-8E4A-37FDB08E8045}"/>
              </a:ext>
            </a:extLst>
          </p:cNvPr>
          <p:cNvSpPr>
            <a:spLocks noGrp="1"/>
          </p:cNvSpPr>
          <p:nvPr>
            <p:ph type="ftr" sz="quarter" idx="11"/>
          </p:nvPr>
        </p:nvSpPr>
        <p:spPr/>
        <p:txBody>
          <a:bodyPr/>
          <a:lstStyle/>
          <a:p>
            <a:pPr>
              <a:defRPr/>
            </a:pPr>
            <a:r>
              <a:rPr lang="da-DK"/>
              <a:t>Lin et al., 5 August 2021</a:t>
            </a:r>
            <a:endParaRPr lang="en-US"/>
          </a:p>
        </p:txBody>
      </p:sp>
      <p:pic>
        <p:nvPicPr>
          <p:cNvPr id="4" name="Picture 3">
            <a:extLst>
              <a:ext uri="{FF2B5EF4-FFF2-40B4-BE49-F238E27FC236}">
                <a16:creationId xmlns:a16="http://schemas.microsoft.com/office/drawing/2014/main" id="{5DE5D2C4-F5E3-4B93-BA19-334D4357F089}"/>
              </a:ext>
            </a:extLst>
          </p:cNvPr>
          <p:cNvPicPr/>
          <p:nvPr/>
        </p:nvPicPr>
        <p:blipFill>
          <a:blip r:embed="rId2"/>
          <a:stretch>
            <a:fillRect/>
          </a:stretch>
        </p:blipFill>
        <p:spPr>
          <a:xfrm>
            <a:off x="1295400" y="955230"/>
            <a:ext cx="6553200" cy="2486660"/>
          </a:xfrm>
          <a:prstGeom prst="rect">
            <a:avLst/>
          </a:prstGeom>
        </p:spPr>
      </p:pic>
      <p:sp>
        <p:nvSpPr>
          <p:cNvPr id="5" name="Content Placeholder 2">
            <a:extLst>
              <a:ext uri="{FF2B5EF4-FFF2-40B4-BE49-F238E27FC236}">
                <a16:creationId xmlns:a16="http://schemas.microsoft.com/office/drawing/2014/main" id="{BD98BDCA-2DE8-4950-B07D-742522954062}"/>
              </a:ext>
            </a:extLst>
          </p:cNvPr>
          <p:cNvSpPr txBox="1">
            <a:spLocks/>
          </p:cNvSpPr>
          <p:nvPr/>
        </p:nvSpPr>
        <p:spPr>
          <a:xfrm>
            <a:off x="419100" y="3441890"/>
            <a:ext cx="7810500" cy="3171182"/>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sz="2000" dirty="0">
                <a:solidFill>
                  <a:srgbClr val="000000"/>
                </a:solidFill>
                <a:effectLst/>
                <a:ea typeface="Bookman Old Style" panose="02050604050505020204" pitchFamily="18" charset="0"/>
                <a:cs typeface="Bookman Old Style" panose="02050604050505020204" pitchFamily="18" charset="0"/>
              </a:rPr>
              <a:t>Preliminary results from a pilot study for NASA Commercial </a:t>
            </a:r>
            <a:r>
              <a:rPr lang="en-US" sz="2000" dirty="0" err="1">
                <a:solidFill>
                  <a:srgbClr val="000000"/>
                </a:solidFill>
                <a:effectLst/>
                <a:ea typeface="Bookman Old Style" panose="02050604050505020204" pitchFamily="18" charset="0"/>
                <a:cs typeface="Bookman Old Style" panose="02050604050505020204" pitchFamily="18" charset="0"/>
              </a:rPr>
              <a:t>SmallSat</a:t>
            </a:r>
            <a:r>
              <a:rPr lang="en-US" sz="2000" dirty="0">
                <a:solidFill>
                  <a:srgbClr val="000000"/>
                </a:solidFill>
                <a:effectLst/>
                <a:ea typeface="Bookman Old Style" panose="02050604050505020204" pitchFamily="18" charset="0"/>
                <a:cs typeface="Bookman Old Style" panose="02050604050505020204" pitchFamily="18" charset="0"/>
              </a:rPr>
              <a:t> Data Acquisition (CSDA</a:t>
            </a:r>
            <a:r>
              <a:rPr lang="en-US" sz="2000" dirty="0">
                <a:solidFill>
                  <a:srgbClr val="000000"/>
                </a:solidFill>
                <a:ea typeface="Bookman Old Style" panose="02050604050505020204" pitchFamily="18" charset="0"/>
                <a:cs typeface="Bookman Old Style" panose="02050604050505020204" pitchFamily="18" charset="0"/>
              </a:rPr>
              <a:t>) Program</a:t>
            </a:r>
            <a:r>
              <a:rPr lang="en-US" sz="2000" dirty="0">
                <a:solidFill>
                  <a:srgbClr val="000000"/>
                </a:solidFill>
                <a:effectLst/>
                <a:ea typeface="Bookman Old Style" panose="02050604050505020204" pitchFamily="18" charset="0"/>
                <a:cs typeface="Bookman Old Style" panose="02050604050505020204" pitchFamily="18" charset="0"/>
              </a:rPr>
              <a:t>.</a:t>
            </a:r>
          </a:p>
          <a:p>
            <a:r>
              <a:rPr lang="en-US" sz="2000" dirty="0">
                <a:solidFill>
                  <a:srgbClr val="000000"/>
                </a:solidFill>
                <a:effectLst/>
                <a:ea typeface="Bookman Old Style" panose="02050604050505020204" pitchFamily="18" charset="0"/>
                <a:cs typeface="Bookman Old Style" panose="02050604050505020204" pitchFamily="18" charset="0"/>
              </a:rPr>
              <a:t>Planet Dove images have reported </a:t>
            </a:r>
            <a:r>
              <a:rPr lang="en-US" sz="2000" dirty="0">
                <a:solidFill>
                  <a:srgbClr val="000000"/>
                </a:solidFill>
                <a:ea typeface="Bookman Old Style" panose="02050604050505020204" pitchFamily="18" charset="0"/>
                <a:cs typeface="Bookman Old Style" panose="02050604050505020204" pitchFamily="18" charset="0"/>
              </a:rPr>
              <a:t>pixel resolution at 3-4 m. Worldview (WV) and </a:t>
            </a:r>
            <a:r>
              <a:rPr lang="en-US" sz="2000" dirty="0" err="1">
                <a:solidFill>
                  <a:srgbClr val="000000"/>
                </a:solidFill>
                <a:ea typeface="Bookman Old Style" panose="02050604050505020204" pitchFamily="18" charset="0"/>
                <a:cs typeface="Bookman Old Style" panose="02050604050505020204" pitchFamily="18" charset="0"/>
              </a:rPr>
              <a:t>Quickbird</a:t>
            </a:r>
            <a:r>
              <a:rPr lang="en-US" sz="2000" dirty="0">
                <a:solidFill>
                  <a:srgbClr val="000000"/>
                </a:solidFill>
                <a:ea typeface="Bookman Old Style" panose="02050604050505020204" pitchFamily="18" charset="0"/>
                <a:cs typeface="Bookman Old Style" panose="02050604050505020204" pitchFamily="18" charset="0"/>
              </a:rPr>
              <a:t> (QB) images at finer resolutions are used as references.</a:t>
            </a:r>
          </a:p>
          <a:p>
            <a:r>
              <a:rPr lang="en-US" sz="2000" kern="0" dirty="0">
                <a:solidFill>
                  <a:srgbClr val="0000FF"/>
                </a:solidFill>
              </a:rPr>
              <a:t>We are trying to bring geolocation uncertainties of Planet images to within a pixel (4 m).</a:t>
            </a:r>
          </a:p>
          <a:p>
            <a:r>
              <a:rPr lang="en-US" sz="2000" kern="0" dirty="0">
                <a:solidFill>
                  <a:srgbClr val="0000FF"/>
                </a:solidFill>
              </a:rPr>
              <a:t>We are trying to build a global base of reference from selected “golden tiles” of finer resolution images (e.g., </a:t>
            </a:r>
            <a:r>
              <a:rPr lang="en-US" sz="2000" kern="0" dirty="0" err="1">
                <a:solidFill>
                  <a:srgbClr val="0000FF"/>
                </a:solidFill>
              </a:rPr>
              <a:t>DigitalGlobe</a:t>
            </a:r>
            <a:r>
              <a:rPr lang="en-US" sz="2000" kern="0" dirty="0">
                <a:solidFill>
                  <a:srgbClr val="0000FF"/>
                </a:solidFill>
              </a:rPr>
              <a:t>). </a:t>
            </a:r>
          </a:p>
        </p:txBody>
      </p:sp>
      <p:sp>
        <p:nvSpPr>
          <p:cNvPr id="6" name="Slide Number Placeholder 3">
            <a:extLst>
              <a:ext uri="{FF2B5EF4-FFF2-40B4-BE49-F238E27FC236}">
                <a16:creationId xmlns:a16="http://schemas.microsoft.com/office/drawing/2014/main" id="{23810F00-0CC6-4011-A8F2-C534E659558D}"/>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41</a:t>
            </a:fld>
            <a:endParaRPr lang="en-US" dirty="0"/>
          </a:p>
        </p:txBody>
      </p:sp>
      <p:sp>
        <p:nvSpPr>
          <p:cNvPr id="7" name="Oval 17">
            <a:extLst>
              <a:ext uri="{FF2B5EF4-FFF2-40B4-BE49-F238E27FC236}">
                <a16:creationId xmlns:a16="http://schemas.microsoft.com/office/drawing/2014/main" id="{0B099497-4224-49F8-AAF0-C7A986E49F1D}"/>
              </a:ext>
            </a:extLst>
          </p:cNvPr>
          <p:cNvSpPr>
            <a:spLocks noChangeArrowheads="1"/>
          </p:cNvSpPr>
          <p:nvPr/>
        </p:nvSpPr>
        <p:spPr bwMode="auto">
          <a:xfrm>
            <a:off x="4744016" y="1584356"/>
            <a:ext cx="479834" cy="258429"/>
          </a:xfrm>
          <a:prstGeom prst="ellipse">
            <a:avLst/>
          </a:prstGeom>
          <a:noFill/>
          <a:ln w="12700" algn="ctr">
            <a:solidFill>
              <a:srgbClr val="FF0000"/>
            </a:solidFill>
            <a:round/>
            <a:headEnd/>
            <a:tailEnd/>
          </a:ln>
        </p:spPr>
        <p:txBody>
          <a:bodyPr/>
          <a:lstStyle/>
          <a:p>
            <a:endParaRPr lang="en-US"/>
          </a:p>
        </p:txBody>
      </p:sp>
      <p:sp>
        <p:nvSpPr>
          <p:cNvPr id="8" name="Oval 17">
            <a:extLst>
              <a:ext uri="{FF2B5EF4-FFF2-40B4-BE49-F238E27FC236}">
                <a16:creationId xmlns:a16="http://schemas.microsoft.com/office/drawing/2014/main" id="{89673797-B55F-4806-AB94-E4D4569B8EEA}"/>
              </a:ext>
            </a:extLst>
          </p:cNvPr>
          <p:cNvSpPr>
            <a:spLocks noChangeArrowheads="1"/>
          </p:cNvSpPr>
          <p:nvPr/>
        </p:nvSpPr>
        <p:spPr bwMode="auto">
          <a:xfrm>
            <a:off x="6715721" y="1584355"/>
            <a:ext cx="479834" cy="258429"/>
          </a:xfrm>
          <a:prstGeom prst="ellipse">
            <a:avLst/>
          </a:prstGeom>
          <a:noFill/>
          <a:ln w="12700" algn="ctr">
            <a:solidFill>
              <a:srgbClr val="FF0000"/>
            </a:solidFill>
            <a:round/>
            <a:headEnd/>
            <a:tailEnd/>
          </a:ln>
        </p:spPr>
        <p:txBody>
          <a:bodyPr/>
          <a:lstStyle/>
          <a:p>
            <a:endParaRPr lang="en-US"/>
          </a:p>
        </p:txBody>
      </p:sp>
      <p:sp>
        <p:nvSpPr>
          <p:cNvPr id="9" name="Oval 17">
            <a:extLst>
              <a:ext uri="{FF2B5EF4-FFF2-40B4-BE49-F238E27FC236}">
                <a16:creationId xmlns:a16="http://schemas.microsoft.com/office/drawing/2014/main" id="{B756696D-A0FD-411A-AD4D-53A0F5E15ABF}"/>
              </a:ext>
            </a:extLst>
          </p:cNvPr>
          <p:cNvSpPr>
            <a:spLocks noChangeArrowheads="1"/>
          </p:cNvSpPr>
          <p:nvPr/>
        </p:nvSpPr>
        <p:spPr bwMode="auto">
          <a:xfrm>
            <a:off x="5729868" y="1842784"/>
            <a:ext cx="479834" cy="258429"/>
          </a:xfrm>
          <a:prstGeom prst="ellipse">
            <a:avLst/>
          </a:prstGeom>
          <a:noFill/>
          <a:ln w="12700" algn="ctr">
            <a:solidFill>
              <a:srgbClr val="FF0000"/>
            </a:solidFill>
            <a:round/>
            <a:headEnd/>
            <a:tailEnd/>
          </a:ln>
        </p:spPr>
        <p:txBody>
          <a:bodyPr/>
          <a:lstStyle/>
          <a:p>
            <a:endParaRPr lang="en-US"/>
          </a:p>
        </p:txBody>
      </p:sp>
      <p:sp>
        <p:nvSpPr>
          <p:cNvPr id="10" name="Oval 17">
            <a:extLst>
              <a:ext uri="{FF2B5EF4-FFF2-40B4-BE49-F238E27FC236}">
                <a16:creationId xmlns:a16="http://schemas.microsoft.com/office/drawing/2014/main" id="{95A19D3F-F5C2-458E-8A53-0EFB24A4A5F9}"/>
              </a:ext>
            </a:extLst>
          </p:cNvPr>
          <p:cNvSpPr>
            <a:spLocks noChangeArrowheads="1"/>
          </p:cNvSpPr>
          <p:nvPr/>
        </p:nvSpPr>
        <p:spPr bwMode="auto">
          <a:xfrm>
            <a:off x="6715720" y="1884921"/>
            <a:ext cx="479834" cy="258429"/>
          </a:xfrm>
          <a:prstGeom prst="ellipse">
            <a:avLst/>
          </a:prstGeom>
          <a:noFill/>
          <a:ln w="12700" algn="ctr">
            <a:solidFill>
              <a:srgbClr val="FF0000"/>
            </a:solidFill>
            <a:round/>
            <a:headEnd/>
            <a:tailEnd/>
          </a:ln>
        </p:spPr>
        <p:txBody>
          <a:bodyPr/>
          <a:lstStyle/>
          <a:p>
            <a:endParaRPr lang="en-US"/>
          </a:p>
        </p:txBody>
      </p:sp>
    </p:spTree>
    <p:extLst>
      <p:ext uri="{BB962C8B-B14F-4D97-AF65-F5344CB8AC3E}">
        <p14:creationId xmlns:p14="http://schemas.microsoft.com/office/powerpoint/2010/main" val="30534954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D6EB5-7AE0-4C8C-BF3F-F7B15B1C631C}"/>
              </a:ext>
            </a:extLst>
          </p:cNvPr>
          <p:cNvSpPr>
            <a:spLocks noGrp="1"/>
          </p:cNvSpPr>
          <p:nvPr>
            <p:ph type="title"/>
          </p:nvPr>
        </p:nvSpPr>
        <p:spPr/>
        <p:txBody>
          <a:bodyPr/>
          <a:lstStyle/>
          <a:p>
            <a:r>
              <a:rPr lang="en-US" dirty="0"/>
              <a:t>Geometric specifications</a:t>
            </a:r>
          </a:p>
        </p:txBody>
      </p:sp>
      <p:sp>
        <p:nvSpPr>
          <p:cNvPr id="3" name="Footer Placeholder 2">
            <a:extLst>
              <a:ext uri="{FF2B5EF4-FFF2-40B4-BE49-F238E27FC236}">
                <a16:creationId xmlns:a16="http://schemas.microsoft.com/office/drawing/2014/main" id="{8F1FA082-40F8-4763-8954-CE30C66CFCC3}"/>
              </a:ext>
            </a:extLst>
          </p:cNvPr>
          <p:cNvSpPr>
            <a:spLocks noGrp="1"/>
          </p:cNvSpPr>
          <p:nvPr>
            <p:ph type="ftr" sz="quarter" idx="11"/>
          </p:nvPr>
        </p:nvSpPr>
        <p:spPr/>
        <p:txBody>
          <a:bodyPr/>
          <a:lstStyle/>
          <a:p>
            <a:pPr>
              <a:defRPr/>
            </a:pPr>
            <a:r>
              <a:rPr lang="da-DK"/>
              <a:t>Lin et al., 5 August 2021</a:t>
            </a:r>
            <a:endParaRPr lang="en-US"/>
          </a:p>
        </p:txBody>
      </p:sp>
      <p:sp>
        <p:nvSpPr>
          <p:cNvPr id="5" name="Slide Number Placeholder 3">
            <a:extLst>
              <a:ext uri="{FF2B5EF4-FFF2-40B4-BE49-F238E27FC236}">
                <a16:creationId xmlns:a16="http://schemas.microsoft.com/office/drawing/2014/main" id="{877674C5-7328-4624-A435-2F281203F393}"/>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42</a:t>
            </a:fld>
            <a:endParaRPr lang="en-US" dirty="0"/>
          </a:p>
        </p:txBody>
      </p:sp>
      <p:grpSp>
        <p:nvGrpSpPr>
          <p:cNvPr id="27" name="Group 26">
            <a:extLst>
              <a:ext uri="{FF2B5EF4-FFF2-40B4-BE49-F238E27FC236}">
                <a16:creationId xmlns:a16="http://schemas.microsoft.com/office/drawing/2014/main" id="{EDB39638-9CF5-48C5-901E-AF3B41463E7A}"/>
              </a:ext>
            </a:extLst>
          </p:cNvPr>
          <p:cNvGrpSpPr/>
          <p:nvPr/>
        </p:nvGrpSpPr>
        <p:grpSpPr>
          <a:xfrm>
            <a:off x="897139" y="4269288"/>
            <a:ext cx="1543897" cy="1702472"/>
            <a:chOff x="1135607" y="3639508"/>
            <a:chExt cx="1261828" cy="1361840"/>
          </a:xfrm>
        </p:grpSpPr>
        <p:grpSp>
          <p:nvGrpSpPr>
            <p:cNvPr id="28" name="Group 27">
              <a:extLst>
                <a:ext uri="{FF2B5EF4-FFF2-40B4-BE49-F238E27FC236}">
                  <a16:creationId xmlns:a16="http://schemas.microsoft.com/office/drawing/2014/main" id="{2880564B-2C78-465B-AF0F-16BD8AECAA9D}"/>
                </a:ext>
              </a:extLst>
            </p:cNvPr>
            <p:cNvGrpSpPr/>
            <p:nvPr/>
          </p:nvGrpSpPr>
          <p:grpSpPr>
            <a:xfrm>
              <a:off x="1135607" y="3639508"/>
              <a:ext cx="1031278" cy="1100030"/>
              <a:chOff x="1289860" y="5142914"/>
              <a:chExt cx="1031278" cy="1100030"/>
            </a:xfrm>
          </p:grpSpPr>
          <p:sp>
            <p:nvSpPr>
              <p:cNvPr id="32" name="Rectangle 31">
                <a:extLst>
                  <a:ext uri="{FF2B5EF4-FFF2-40B4-BE49-F238E27FC236}">
                    <a16:creationId xmlns:a16="http://schemas.microsoft.com/office/drawing/2014/main" id="{22F8E4F0-CF2D-47D1-A152-BE1A57D6D328}"/>
                  </a:ext>
                </a:extLst>
              </p:cNvPr>
              <p:cNvSpPr/>
              <p:nvPr/>
            </p:nvSpPr>
            <p:spPr>
              <a:xfrm>
                <a:off x="1289860" y="5142914"/>
                <a:ext cx="1031278" cy="110003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19943E27-FC71-47FE-AB9E-0A9E2545FE3F}"/>
                  </a:ext>
                </a:extLst>
              </p:cNvPr>
              <p:cNvSpPr txBox="1"/>
              <p:nvPr/>
            </p:nvSpPr>
            <p:spPr>
              <a:xfrm>
                <a:off x="1649046" y="5595816"/>
                <a:ext cx="312906" cy="276999"/>
              </a:xfrm>
              <a:prstGeom prst="rect">
                <a:avLst/>
              </a:prstGeom>
              <a:noFill/>
            </p:spPr>
            <p:txBody>
              <a:bodyPr wrap="none" rtlCol="0">
                <a:spAutoFit/>
              </a:bodyPr>
              <a:lstStyle/>
              <a:p>
                <a:r>
                  <a:rPr lang="en-US" dirty="0"/>
                  <a:t>+</a:t>
                </a:r>
              </a:p>
            </p:txBody>
          </p:sp>
        </p:grpSp>
        <p:grpSp>
          <p:nvGrpSpPr>
            <p:cNvPr id="29" name="Group 28">
              <a:extLst>
                <a:ext uri="{FF2B5EF4-FFF2-40B4-BE49-F238E27FC236}">
                  <a16:creationId xmlns:a16="http://schemas.microsoft.com/office/drawing/2014/main" id="{2F48DACC-0BA4-401C-B014-AF5D1F5E1CFD}"/>
                </a:ext>
              </a:extLst>
            </p:cNvPr>
            <p:cNvGrpSpPr/>
            <p:nvPr/>
          </p:nvGrpSpPr>
          <p:grpSpPr>
            <a:xfrm>
              <a:off x="1366157" y="3901318"/>
              <a:ext cx="1031278" cy="1100030"/>
              <a:chOff x="1289860" y="5142914"/>
              <a:chExt cx="1031278" cy="1100030"/>
            </a:xfrm>
          </p:grpSpPr>
          <p:sp>
            <p:nvSpPr>
              <p:cNvPr id="30" name="Rectangle 29">
                <a:extLst>
                  <a:ext uri="{FF2B5EF4-FFF2-40B4-BE49-F238E27FC236}">
                    <a16:creationId xmlns:a16="http://schemas.microsoft.com/office/drawing/2014/main" id="{8B3A5182-14C6-4C93-8A79-C93536645626}"/>
                  </a:ext>
                </a:extLst>
              </p:cNvPr>
              <p:cNvSpPr/>
              <p:nvPr/>
            </p:nvSpPr>
            <p:spPr>
              <a:xfrm>
                <a:off x="1289860" y="5142914"/>
                <a:ext cx="1031278" cy="1100030"/>
              </a:xfrm>
              <a:prstGeom prst="rect">
                <a:avLst/>
              </a:prstGeom>
              <a:noFill/>
              <a:ln w="2222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FF"/>
                  </a:solidFill>
                </a:endParaRPr>
              </a:p>
            </p:txBody>
          </p:sp>
          <p:sp>
            <p:nvSpPr>
              <p:cNvPr id="31" name="TextBox 30">
                <a:extLst>
                  <a:ext uri="{FF2B5EF4-FFF2-40B4-BE49-F238E27FC236}">
                    <a16:creationId xmlns:a16="http://schemas.microsoft.com/office/drawing/2014/main" id="{90ADF7EF-E14C-4CDF-B8F0-A8AD20F0DC67}"/>
                  </a:ext>
                </a:extLst>
              </p:cNvPr>
              <p:cNvSpPr txBox="1"/>
              <p:nvPr/>
            </p:nvSpPr>
            <p:spPr>
              <a:xfrm>
                <a:off x="1649046" y="5595816"/>
                <a:ext cx="255738" cy="213699"/>
              </a:xfrm>
              <a:prstGeom prst="rect">
                <a:avLst/>
              </a:prstGeom>
              <a:noFill/>
              <a:ln>
                <a:noFill/>
                <a:prstDash val="sysDot"/>
              </a:ln>
            </p:spPr>
            <p:txBody>
              <a:bodyPr wrap="none" rtlCol="0">
                <a:spAutoFit/>
              </a:bodyPr>
              <a:lstStyle/>
              <a:p>
                <a:r>
                  <a:rPr lang="en-US" b="1" dirty="0">
                    <a:solidFill>
                      <a:srgbClr val="FF0000"/>
                    </a:solidFill>
                  </a:rPr>
                  <a:t>+</a:t>
                </a:r>
              </a:p>
            </p:txBody>
          </p:sp>
        </p:grpSp>
      </p:grpSp>
      <p:sp>
        <p:nvSpPr>
          <p:cNvPr id="34" name="Content Placeholder 2">
            <a:extLst>
              <a:ext uri="{FF2B5EF4-FFF2-40B4-BE49-F238E27FC236}">
                <a16:creationId xmlns:a16="http://schemas.microsoft.com/office/drawing/2014/main" id="{638F01A7-712F-4CA6-8B47-6CACB96B5227}"/>
              </a:ext>
            </a:extLst>
          </p:cNvPr>
          <p:cNvSpPr txBox="1">
            <a:spLocks/>
          </p:cNvSpPr>
          <p:nvPr/>
        </p:nvSpPr>
        <p:spPr>
          <a:xfrm>
            <a:off x="818566" y="3818471"/>
            <a:ext cx="1767810" cy="450816"/>
          </a:xfrm>
          <a:prstGeom prst="rect">
            <a:avLst/>
          </a:prstGeom>
          <a:ln w="12700" cmpd="thickThi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spcBef>
                <a:spcPts val="0"/>
              </a:spcBef>
              <a:buNone/>
            </a:pPr>
            <a:r>
              <a:rPr lang="en-US" sz="1200" kern="0" dirty="0">
                <a:latin typeface="Times New Roman" pitchFamily="18" charset="0"/>
                <a:cs typeface="Times New Roman" pitchFamily="18" charset="0"/>
              </a:rPr>
              <a:t>Footprint of</a:t>
            </a:r>
          </a:p>
          <a:p>
            <a:pPr marL="0" indent="0">
              <a:spcBef>
                <a:spcPts val="0"/>
              </a:spcBef>
              <a:buNone/>
            </a:pPr>
            <a:r>
              <a:rPr lang="en-US" sz="1200" kern="0" dirty="0">
                <a:latin typeface="Times New Roman" pitchFamily="18" charset="0"/>
                <a:cs typeface="Times New Roman" pitchFamily="18" charset="0"/>
              </a:rPr>
              <a:t>band B1 or at time T1</a:t>
            </a:r>
          </a:p>
        </p:txBody>
      </p:sp>
      <p:sp>
        <p:nvSpPr>
          <p:cNvPr id="35" name="Content Placeholder 2">
            <a:extLst>
              <a:ext uri="{FF2B5EF4-FFF2-40B4-BE49-F238E27FC236}">
                <a16:creationId xmlns:a16="http://schemas.microsoft.com/office/drawing/2014/main" id="{3960D8C2-36EE-4FE6-B675-E5EDEF6D2EF6}"/>
              </a:ext>
            </a:extLst>
          </p:cNvPr>
          <p:cNvSpPr txBox="1">
            <a:spLocks/>
          </p:cNvSpPr>
          <p:nvPr/>
        </p:nvSpPr>
        <p:spPr>
          <a:xfrm>
            <a:off x="1047705" y="5971760"/>
            <a:ext cx="1538671" cy="450817"/>
          </a:xfrm>
          <a:prstGeom prst="rect">
            <a:avLst/>
          </a:prstGeom>
          <a:ln w="12700" cmpd="thickThi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spcBef>
                <a:spcPts val="0"/>
              </a:spcBef>
              <a:buNone/>
            </a:pPr>
            <a:r>
              <a:rPr lang="en-US" sz="1200" kern="0" dirty="0">
                <a:solidFill>
                  <a:srgbClr val="FF0000"/>
                </a:solidFill>
                <a:latin typeface="Times New Roman" pitchFamily="18" charset="0"/>
                <a:cs typeface="Times New Roman" pitchFamily="18" charset="0"/>
              </a:rPr>
              <a:t>Footprint of</a:t>
            </a:r>
          </a:p>
          <a:p>
            <a:pPr marL="0" indent="0">
              <a:spcBef>
                <a:spcPts val="0"/>
              </a:spcBef>
              <a:buNone/>
            </a:pPr>
            <a:r>
              <a:rPr lang="en-US" sz="1200" kern="0" dirty="0">
                <a:solidFill>
                  <a:srgbClr val="FF0000"/>
                </a:solidFill>
                <a:latin typeface="Times New Roman" pitchFamily="18" charset="0"/>
                <a:cs typeface="Times New Roman" pitchFamily="18" charset="0"/>
              </a:rPr>
              <a:t>band B2 or at time T2</a:t>
            </a:r>
          </a:p>
        </p:txBody>
      </p:sp>
      <p:grpSp>
        <p:nvGrpSpPr>
          <p:cNvPr id="36" name="Group 35">
            <a:extLst>
              <a:ext uri="{FF2B5EF4-FFF2-40B4-BE49-F238E27FC236}">
                <a16:creationId xmlns:a16="http://schemas.microsoft.com/office/drawing/2014/main" id="{9D69B54B-5B4C-441A-8834-A39EBC280D7E}"/>
              </a:ext>
            </a:extLst>
          </p:cNvPr>
          <p:cNvGrpSpPr/>
          <p:nvPr/>
        </p:nvGrpSpPr>
        <p:grpSpPr>
          <a:xfrm>
            <a:off x="438908" y="1058576"/>
            <a:ext cx="2757805" cy="2707965"/>
            <a:chOff x="5657196" y="3611460"/>
            <a:chExt cx="2757805" cy="2707965"/>
          </a:xfrm>
        </p:grpSpPr>
        <p:pic>
          <p:nvPicPr>
            <p:cNvPr id="37" name="Picture 36">
              <a:extLst>
                <a:ext uri="{FF2B5EF4-FFF2-40B4-BE49-F238E27FC236}">
                  <a16:creationId xmlns:a16="http://schemas.microsoft.com/office/drawing/2014/main" id="{0D717CDF-2CF8-45C8-8BF3-F005D3A67D3D}"/>
                </a:ext>
              </a:extLst>
            </p:cNvPr>
            <p:cNvPicPr>
              <a:picLocks noChangeAspect="1"/>
            </p:cNvPicPr>
            <p:nvPr/>
          </p:nvPicPr>
          <p:blipFill>
            <a:blip r:embed="rId2"/>
            <a:stretch>
              <a:fillRect/>
            </a:stretch>
          </p:blipFill>
          <p:spPr>
            <a:xfrm>
              <a:off x="5657196" y="3611460"/>
              <a:ext cx="2757805" cy="2707965"/>
            </a:xfrm>
            <a:prstGeom prst="rect">
              <a:avLst/>
            </a:prstGeom>
          </p:spPr>
        </p:pic>
        <p:cxnSp>
          <p:nvCxnSpPr>
            <p:cNvPr id="38" name="Straight Arrow Connector 37">
              <a:extLst>
                <a:ext uri="{FF2B5EF4-FFF2-40B4-BE49-F238E27FC236}">
                  <a16:creationId xmlns:a16="http://schemas.microsoft.com/office/drawing/2014/main" id="{8F1B60AA-07AA-45BF-B8DA-B1BE8F477FB9}"/>
                </a:ext>
              </a:extLst>
            </p:cNvPr>
            <p:cNvCxnSpPr>
              <a:cxnSpLocks/>
            </p:cNvCxnSpPr>
            <p:nvPr/>
          </p:nvCxnSpPr>
          <p:spPr>
            <a:xfrm>
              <a:off x="6673015" y="5057846"/>
              <a:ext cx="1045054" cy="0"/>
            </a:xfrm>
            <a:prstGeom prst="straightConnector1">
              <a:avLst/>
            </a:prstGeom>
            <a:ln>
              <a:solidFill>
                <a:srgbClr val="FF0000"/>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AAE2A381-C08C-4EAF-9F4E-F2C7B529C9D1}"/>
                </a:ext>
              </a:extLst>
            </p:cNvPr>
            <p:cNvSpPr txBox="1"/>
            <p:nvPr/>
          </p:nvSpPr>
          <p:spPr>
            <a:xfrm>
              <a:off x="6919359" y="5387024"/>
              <a:ext cx="623889" cy="261610"/>
            </a:xfrm>
            <a:prstGeom prst="rect">
              <a:avLst/>
            </a:prstGeom>
            <a:noFill/>
          </p:spPr>
          <p:txBody>
            <a:bodyPr wrap="none" rtlCol="0">
              <a:spAutoFit/>
            </a:bodyPr>
            <a:lstStyle/>
            <a:p>
              <a:r>
                <a:rPr lang="en-US" sz="1100" dirty="0">
                  <a:solidFill>
                    <a:srgbClr val="FF0000"/>
                  </a:solidFill>
                  <a:latin typeface="+mn-lt"/>
                </a:rPr>
                <a:t>FWHM</a:t>
              </a:r>
            </a:p>
          </p:txBody>
        </p:sp>
        <p:cxnSp>
          <p:nvCxnSpPr>
            <p:cNvPr id="40" name="Straight Arrow Connector 39">
              <a:extLst>
                <a:ext uri="{FF2B5EF4-FFF2-40B4-BE49-F238E27FC236}">
                  <a16:creationId xmlns:a16="http://schemas.microsoft.com/office/drawing/2014/main" id="{B37910F7-786A-4F81-9D9E-C68C638C2DE5}"/>
                </a:ext>
              </a:extLst>
            </p:cNvPr>
            <p:cNvCxnSpPr>
              <a:cxnSpLocks/>
            </p:cNvCxnSpPr>
            <p:nvPr/>
          </p:nvCxnSpPr>
          <p:spPr>
            <a:xfrm>
              <a:off x="6993686" y="5057064"/>
              <a:ext cx="0" cy="779901"/>
            </a:xfrm>
            <a:prstGeom prst="straightConnector1">
              <a:avLst/>
            </a:prstGeom>
            <a:ln w="15875">
              <a:solidFill>
                <a:srgbClr val="00CC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142516C5-4627-4F72-9963-71E531644A28}"/>
                </a:ext>
              </a:extLst>
            </p:cNvPr>
            <p:cNvCxnSpPr>
              <a:cxnSpLocks/>
            </p:cNvCxnSpPr>
            <p:nvPr/>
          </p:nvCxnSpPr>
          <p:spPr>
            <a:xfrm>
              <a:off x="7477532" y="5053453"/>
              <a:ext cx="0" cy="779901"/>
            </a:xfrm>
            <a:prstGeom prst="straightConnector1">
              <a:avLst/>
            </a:prstGeom>
            <a:ln w="15875">
              <a:solidFill>
                <a:srgbClr val="00CC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DA4D94B6-6525-4BE7-AFAF-BEAD0CD8DE63}"/>
                </a:ext>
              </a:extLst>
            </p:cNvPr>
            <p:cNvCxnSpPr>
              <a:cxnSpLocks/>
            </p:cNvCxnSpPr>
            <p:nvPr/>
          </p:nvCxnSpPr>
          <p:spPr>
            <a:xfrm>
              <a:off x="7569322" y="5061244"/>
              <a:ext cx="0" cy="77990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27D4DCE8-A73D-4751-A680-D132EC523E82}"/>
                </a:ext>
              </a:extLst>
            </p:cNvPr>
            <p:cNvCxnSpPr>
              <a:cxnSpLocks/>
            </p:cNvCxnSpPr>
            <p:nvPr/>
          </p:nvCxnSpPr>
          <p:spPr>
            <a:xfrm>
              <a:off x="7676957" y="5063678"/>
              <a:ext cx="0" cy="779901"/>
            </a:xfrm>
            <a:prstGeom prst="straightConnector1">
              <a:avLst/>
            </a:prstGeom>
            <a:ln w="15875">
              <a:solidFill>
                <a:srgbClr val="0000FF"/>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A11A8F99-9DA2-4C2A-A77D-BC2E714E1462}"/>
                </a:ext>
              </a:extLst>
            </p:cNvPr>
            <p:cNvCxnSpPr>
              <a:cxnSpLocks/>
            </p:cNvCxnSpPr>
            <p:nvPr/>
          </p:nvCxnSpPr>
          <p:spPr>
            <a:xfrm>
              <a:off x="6795825" y="5060771"/>
              <a:ext cx="0" cy="779901"/>
            </a:xfrm>
            <a:prstGeom prst="straightConnector1">
              <a:avLst/>
            </a:prstGeom>
            <a:ln w="15875">
              <a:solidFill>
                <a:srgbClr val="0000FF"/>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96430687-C778-429F-8A1F-AC92381AB512}"/>
                </a:ext>
              </a:extLst>
            </p:cNvPr>
            <p:cNvCxnSpPr>
              <a:cxnSpLocks/>
            </p:cNvCxnSpPr>
            <p:nvPr/>
          </p:nvCxnSpPr>
          <p:spPr>
            <a:xfrm>
              <a:off x="6897699" y="5062685"/>
              <a:ext cx="0" cy="77990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6" name="Picture 45">
            <a:extLst>
              <a:ext uri="{FF2B5EF4-FFF2-40B4-BE49-F238E27FC236}">
                <a16:creationId xmlns:a16="http://schemas.microsoft.com/office/drawing/2014/main" id="{0E565B7D-4537-40EC-A635-E6F85F47C0E0}"/>
              </a:ext>
            </a:extLst>
          </p:cNvPr>
          <p:cNvPicPr>
            <a:picLocks noChangeAspect="1"/>
          </p:cNvPicPr>
          <p:nvPr/>
        </p:nvPicPr>
        <p:blipFill>
          <a:blip r:embed="rId3"/>
          <a:stretch>
            <a:fillRect/>
          </a:stretch>
        </p:blipFill>
        <p:spPr>
          <a:xfrm>
            <a:off x="3300279" y="1180114"/>
            <a:ext cx="5170841" cy="5203707"/>
          </a:xfrm>
          <a:prstGeom prst="rect">
            <a:avLst/>
          </a:prstGeom>
        </p:spPr>
      </p:pic>
    </p:spTree>
    <p:extLst>
      <p:ext uri="{BB962C8B-B14F-4D97-AF65-F5344CB8AC3E}">
        <p14:creationId xmlns:p14="http://schemas.microsoft.com/office/powerpoint/2010/main" val="15292002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81FE5-A5C4-494E-B828-EFCBBF6D2776}"/>
              </a:ext>
            </a:extLst>
          </p:cNvPr>
          <p:cNvSpPr>
            <a:spLocks noGrp="1"/>
          </p:cNvSpPr>
          <p:nvPr>
            <p:ph type="title"/>
          </p:nvPr>
        </p:nvSpPr>
        <p:spPr/>
        <p:txBody>
          <a:bodyPr/>
          <a:lstStyle/>
          <a:p>
            <a:r>
              <a:rPr lang="en-US" dirty="0"/>
              <a:t>Recaps </a:t>
            </a:r>
            <a:r>
              <a:rPr lang="en-US" sz="2000" dirty="0"/>
              <a:t>(Concluding remarks)</a:t>
            </a:r>
          </a:p>
        </p:txBody>
      </p:sp>
      <p:sp>
        <p:nvSpPr>
          <p:cNvPr id="3" name="Footer Placeholder 2">
            <a:extLst>
              <a:ext uri="{FF2B5EF4-FFF2-40B4-BE49-F238E27FC236}">
                <a16:creationId xmlns:a16="http://schemas.microsoft.com/office/drawing/2014/main" id="{A33F1DCE-BD3E-4FD4-B586-94149CD25FBA}"/>
              </a:ext>
            </a:extLst>
          </p:cNvPr>
          <p:cNvSpPr>
            <a:spLocks noGrp="1"/>
          </p:cNvSpPr>
          <p:nvPr>
            <p:ph type="ftr" sz="quarter" idx="11"/>
          </p:nvPr>
        </p:nvSpPr>
        <p:spPr/>
        <p:txBody>
          <a:bodyPr/>
          <a:lstStyle/>
          <a:p>
            <a:pPr>
              <a:defRPr/>
            </a:pPr>
            <a:r>
              <a:rPr lang="da-DK"/>
              <a:t>Lin et al., 5 August 2021</a:t>
            </a:r>
            <a:endParaRPr lang="en-US"/>
          </a:p>
        </p:txBody>
      </p:sp>
      <p:sp>
        <p:nvSpPr>
          <p:cNvPr id="6" name="Content Placeholder 2">
            <a:extLst>
              <a:ext uri="{FF2B5EF4-FFF2-40B4-BE49-F238E27FC236}">
                <a16:creationId xmlns:a16="http://schemas.microsoft.com/office/drawing/2014/main" id="{F6600E17-84B1-4FDF-ADD9-19B759C26AE6}"/>
              </a:ext>
            </a:extLst>
          </p:cNvPr>
          <p:cNvSpPr txBox="1">
            <a:spLocks/>
          </p:cNvSpPr>
          <p:nvPr/>
        </p:nvSpPr>
        <p:spPr>
          <a:xfrm>
            <a:off x="383059" y="1320800"/>
            <a:ext cx="8240987" cy="5292272"/>
          </a:xfrm>
          <a:prstGeom prst="rect">
            <a:avLst/>
          </a:prstGeom>
          <a:ln w="12700" cmpd="thickThin">
            <a:noFill/>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spcBef>
                <a:spcPts val="1200"/>
              </a:spcBef>
            </a:pPr>
            <a:r>
              <a:rPr lang="en-US" sz="2200" kern="0" dirty="0">
                <a:latin typeface="Times New Roman" pitchFamily="18" charset="0"/>
                <a:cs typeface="Times New Roman" pitchFamily="18" charset="0"/>
              </a:rPr>
              <a:t>Geometric performance includes:</a:t>
            </a:r>
          </a:p>
          <a:p>
            <a:pPr marL="800100" lvl="1" indent="-342900">
              <a:spcBef>
                <a:spcPts val="0"/>
              </a:spcBef>
              <a:buFont typeface="+mj-lt"/>
              <a:buAutoNum type="arabicParenR"/>
            </a:pPr>
            <a:r>
              <a:rPr lang="en-US" sz="1800" kern="0" dirty="0">
                <a:latin typeface="Times New Roman" pitchFamily="18" charset="0"/>
                <a:cs typeface="Times New Roman" pitchFamily="18" charset="0"/>
              </a:rPr>
              <a:t>Sensor spatial response</a:t>
            </a:r>
          </a:p>
          <a:p>
            <a:pPr marL="800100" lvl="1" indent="-342900">
              <a:spcBef>
                <a:spcPts val="0"/>
              </a:spcBef>
              <a:buFont typeface="+mj-lt"/>
              <a:buAutoNum type="arabicParenR"/>
            </a:pPr>
            <a:r>
              <a:rPr lang="en-US" sz="1800" kern="0" dirty="0">
                <a:latin typeface="Times New Roman" pitchFamily="18" charset="0"/>
                <a:cs typeface="Times New Roman" pitchFamily="18" charset="0"/>
              </a:rPr>
              <a:t>Band-to-band registration</a:t>
            </a:r>
          </a:p>
          <a:p>
            <a:pPr marL="800100" lvl="1" indent="-342900">
              <a:spcBef>
                <a:spcPts val="0"/>
              </a:spcBef>
              <a:buFont typeface="+mj-lt"/>
              <a:buAutoNum type="arabicParenR"/>
            </a:pPr>
            <a:r>
              <a:rPr lang="en-US" sz="1800" kern="0" dirty="0">
                <a:latin typeface="Times New Roman" pitchFamily="18" charset="0"/>
                <a:cs typeface="Times New Roman" pitchFamily="18" charset="0"/>
              </a:rPr>
              <a:t>Absolute position accuracy</a:t>
            </a:r>
          </a:p>
          <a:p>
            <a:pPr>
              <a:spcBef>
                <a:spcPts val="1200"/>
              </a:spcBef>
            </a:pPr>
            <a:r>
              <a:rPr lang="en-US" sz="2200" kern="0" dirty="0">
                <a:latin typeface="Times New Roman" pitchFamily="18" charset="0"/>
                <a:cs typeface="Times New Roman" pitchFamily="18" charset="0"/>
              </a:rPr>
              <a:t>Interesting lessons learned</a:t>
            </a:r>
          </a:p>
          <a:p>
            <a:pPr lvl="1">
              <a:spcBef>
                <a:spcPts val="1200"/>
              </a:spcBef>
            </a:pPr>
            <a:r>
              <a:rPr lang="en-US" sz="1800" kern="0" dirty="0">
                <a:latin typeface="Times New Roman" pitchFamily="18" charset="0"/>
                <a:cs typeface="Times New Roman" pitchFamily="18" charset="0"/>
              </a:rPr>
              <a:t>Ground </a:t>
            </a:r>
            <a:r>
              <a:rPr lang="en-US" sz="1800" kern="0" dirty="0" err="1">
                <a:latin typeface="Times New Roman" pitchFamily="18" charset="0"/>
                <a:cs typeface="Times New Roman" pitchFamily="18" charset="0"/>
              </a:rPr>
              <a:t>CalVal</a:t>
            </a:r>
            <a:r>
              <a:rPr lang="en-US" sz="1800" kern="0" dirty="0">
                <a:latin typeface="Times New Roman" pitchFamily="18" charset="0"/>
                <a:cs typeface="Times New Roman" pitchFamily="18" charset="0"/>
              </a:rPr>
              <a:t> test equipment may not be as good as the instruments – feedback from the instruments and corrections may be needed</a:t>
            </a:r>
          </a:p>
          <a:p>
            <a:pPr lvl="1">
              <a:spcBef>
                <a:spcPts val="1200"/>
              </a:spcBef>
            </a:pPr>
            <a:r>
              <a:rPr lang="en-US" sz="1800" kern="0" dirty="0">
                <a:latin typeface="Times New Roman" pitchFamily="18" charset="0"/>
                <a:cs typeface="Times New Roman" pitchFamily="18" charset="0"/>
              </a:rPr>
              <a:t>Index starting number (0 or 1) could be tricky</a:t>
            </a:r>
          </a:p>
          <a:p>
            <a:pPr lvl="2">
              <a:spcBef>
                <a:spcPts val="1200"/>
              </a:spcBef>
            </a:pPr>
            <a:r>
              <a:rPr lang="en-US" sz="1400" kern="0" dirty="0">
                <a:latin typeface="Times New Roman" pitchFamily="18" charset="0"/>
                <a:cs typeface="Times New Roman" pitchFamily="18" charset="0"/>
              </a:rPr>
              <a:t>BBR</a:t>
            </a:r>
          </a:p>
          <a:p>
            <a:pPr lvl="2">
              <a:spcBef>
                <a:spcPts val="1200"/>
              </a:spcBef>
            </a:pPr>
            <a:r>
              <a:rPr lang="en-US" sz="1400" kern="0" dirty="0">
                <a:latin typeface="Times New Roman" pitchFamily="18" charset="0"/>
                <a:cs typeface="Times New Roman" pitchFamily="18" charset="0"/>
              </a:rPr>
              <a:t>Time for orbit propagator vs attitude control	</a:t>
            </a:r>
          </a:p>
          <a:p>
            <a:pPr lvl="1">
              <a:spcBef>
                <a:spcPts val="1200"/>
              </a:spcBef>
            </a:pPr>
            <a:r>
              <a:rPr lang="en-US" sz="1800" kern="0" dirty="0">
                <a:latin typeface="Times New Roman" pitchFamily="18" charset="0"/>
                <a:cs typeface="Times New Roman" pitchFamily="18" charset="0"/>
              </a:rPr>
              <a:t>Anomalous situations may be interesting, intriguing, and frustrating at times</a:t>
            </a:r>
          </a:p>
        </p:txBody>
      </p:sp>
      <p:sp>
        <p:nvSpPr>
          <p:cNvPr id="7" name="Slide Number Placeholder 3">
            <a:extLst>
              <a:ext uri="{FF2B5EF4-FFF2-40B4-BE49-F238E27FC236}">
                <a16:creationId xmlns:a16="http://schemas.microsoft.com/office/drawing/2014/main" id="{1A4E8B05-29C7-4311-9AB2-A6C694E4B695}"/>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43</a:t>
            </a:fld>
            <a:endParaRPr lang="en-US" dirty="0"/>
          </a:p>
        </p:txBody>
      </p:sp>
    </p:spTree>
    <p:extLst>
      <p:ext uri="{BB962C8B-B14F-4D97-AF65-F5344CB8AC3E}">
        <p14:creationId xmlns:p14="http://schemas.microsoft.com/office/powerpoint/2010/main" val="27091934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0C3A3E4-30FE-43A7-B692-CC865D7C079C}"/>
              </a:ext>
            </a:extLst>
          </p:cNvPr>
          <p:cNvSpPr>
            <a:spLocks noGrp="1"/>
          </p:cNvSpPr>
          <p:nvPr>
            <p:ph type="ftr" sz="quarter" idx="11"/>
          </p:nvPr>
        </p:nvSpPr>
        <p:spPr/>
        <p:txBody>
          <a:bodyPr/>
          <a:lstStyle/>
          <a:p>
            <a:pPr>
              <a:defRPr/>
            </a:pPr>
            <a:r>
              <a:rPr lang="da-DK"/>
              <a:t>Lin et al., 5 August 2021</a:t>
            </a:r>
            <a:endParaRPr lang="en-US" dirty="0"/>
          </a:p>
        </p:txBody>
      </p:sp>
      <p:sp>
        <p:nvSpPr>
          <p:cNvPr id="4" name="Content Placeholder 2">
            <a:extLst>
              <a:ext uri="{FF2B5EF4-FFF2-40B4-BE49-F238E27FC236}">
                <a16:creationId xmlns:a16="http://schemas.microsoft.com/office/drawing/2014/main" id="{0F2C8C48-1BA7-4978-891D-1289320A44F5}"/>
              </a:ext>
            </a:extLst>
          </p:cNvPr>
          <p:cNvSpPr txBox="1">
            <a:spLocks/>
          </p:cNvSpPr>
          <p:nvPr/>
        </p:nvSpPr>
        <p:spPr>
          <a:xfrm>
            <a:off x="361653" y="1189013"/>
            <a:ext cx="8376505" cy="457548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2000" kern="0" dirty="0">
                <a:latin typeface="Times New Roman" pitchFamily="18" charset="0"/>
                <a:cs typeface="Times New Roman" pitchFamily="18" charset="0"/>
              </a:rPr>
              <a:t>Local arithmetic mean                                 Local </a:t>
            </a:r>
            <a:r>
              <a:rPr lang="en-US" sz="2000" kern="0" dirty="0" err="1">
                <a:latin typeface="Times New Roman" pitchFamily="18" charset="0"/>
                <a:cs typeface="Times New Roman" pitchFamily="18" charset="0"/>
              </a:rPr>
              <a:t>Stdev</a:t>
            </a:r>
            <a:endParaRPr lang="en-US" sz="2000" kern="0" dirty="0">
              <a:latin typeface="Times New Roman" pitchFamily="18" charset="0"/>
              <a:cs typeface="Times New Roman" pitchFamily="18" charset="0"/>
            </a:endParaRPr>
          </a:p>
          <a:p>
            <a:pPr marL="0" indent="0">
              <a:buFontTx/>
              <a:buNone/>
            </a:pPr>
            <a:endParaRPr lang="en-US" sz="2000" kern="0" dirty="0">
              <a:latin typeface="Times New Roman" pitchFamily="18" charset="0"/>
              <a:cs typeface="Times New Roman" pitchFamily="18" charset="0"/>
            </a:endParaRPr>
          </a:p>
          <a:p>
            <a:pPr marL="0" indent="0">
              <a:buFontTx/>
              <a:buNone/>
            </a:pPr>
            <a:r>
              <a:rPr lang="en-US" sz="2000" kern="0" dirty="0">
                <a:latin typeface="Times New Roman" pitchFamily="18" charset="0"/>
                <a:cs typeface="Times New Roman" pitchFamily="18" charset="0"/>
              </a:rPr>
              <a:t>Global arithmetic mean                            , </a:t>
            </a:r>
          </a:p>
          <a:p>
            <a:pPr marL="0" indent="0">
              <a:buFontTx/>
              <a:buNone/>
            </a:pPr>
            <a:endParaRPr lang="en-US" sz="1600" kern="0" dirty="0">
              <a:latin typeface="Times New Roman" pitchFamily="18" charset="0"/>
              <a:cs typeface="Times New Roman" pitchFamily="18" charset="0"/>
            </a:endParaRPr>
          </a:p>
          <a:p>
            <a:pPr marL="0" indent="0">
              <a:buFontTx/>
              <a:buNone/>
            </a:pPr>
            <a:endParaRPr lang="en-US" sz="1600" kern="0" dirty="0">
              <a:latin typeface="Times New Roman" pitchFamily="18" charset="0"/>
              <a:cs typeface="Times New Roman" pitchFamily="18" charset="0"/>
            </a:endParaRPr>
          </a:p>
          <a:p>
            <a:pPr marL="0" indent="0">
              <a:buFontTx/>
              <a:buNone/>
            </a:pPr>
            <a:r>
              <a:rPr lang="en-US" sz="2000" kern="0" dirty="0">
                <a:latin typeface="Times New Roman" pitchFamily="18" charset="0"/>
                <a:cs typeface="Times New Roman" pitchFamily="18" charset="0"/>
              </a:rPr>
              <a:t>Global </a:t>
            </a:r>
            <a:r>
              <a:rPr lang="en-US" sz="2000" kern="0" dirty="0" err="1">
                <a:latin typeface="Times New Roman" pitchFamily="18" charset="0"/>
                <a:cs typeface="Times New Roman" pitchFamily="18" charset="0"/>
              </a:rPr>
              <a:t>Stdev</a:t>
            </a:r>
            <a:endParaRPr lang="en-US" sz="2000" kern="0" dirty="0">
              <a:latin typeface="Times New Roman" pitchFamily="18" charset="0"/>
              <a:cs typeface="Times New Roman" pitchFamily="18" charset="0"/>
            </a:endParaRPr>
          </a:p>
          <a:p>
            <a:pPr marL="0" indent="0">
              <a:buFontTx/>
              <a:buNone/>
            </a:pPr>
            <a:endParaRPr lang="en-US" sz="1600" kern="0" dirty="0">
              <a:latin typeface="Times New Roman" pitchFamily="18" charset="0"/>
              <a:cs typeface="Times New Roman" pitchFamily="18" charset="0"/>
            </a:endParaRPr>
          </a:p>
          <a:p>
            <a:pPr marL="0" indent="0">
              <a:buFontTx/>
              <a:buNone/>
            </a:pPr>
            <a:endParaRPr lang="en-US" sz="1600" kern="0" dirty="0">
              <a:latin typeface="Times New Roman" pitchFamily="18" charset="0"/>
              <a:cs typeface="Times New Roman" pitchFamily="18" charset="0"/>
            </a:endParaRPr>
          </a:p>
          <a:p>
            <a:pPr marL="0" indent="0">
              <a:buFontTx/>
              <a:buNone/>
            </a:pPr>
            <a:r>
              <a:rPr lang="en-US" sz="2000" kern="0" dirty="0">
                <a:latin typeface="Times New Roman" pitchFamily="18" charset="0"/>
                <a:cs typeface="Times New Roman" pitchFamily="18" charset="0"/>
              </a:rPr>
              <a:t>Root-mean-square-error (1-</a:t>
            </a:r>
            <a:r>
              <a:rPr lang="en-US" sz="2000" kern="0" dirty="0">
                <a:latin typeface="Symbol" panose="05050102010706020507" pitchFamily="18" charset="2"/>
                <a:cs typeface="Times New Roman" pitchFamily="18" charset="0"/>
              </a:rPr>
              <a:t>s</a:t>
            </a:r>
            <a:r>
              <a:rPr lang="en-US" sz="2000" kern="0" dirty="0">
                <a:latin typeface="Times New Roman" pitchFamily="18" charset="0"/>
                <a:cs typeface="Times New Roman" pitchFamily="18" charset="0"/>
              </a:rPr>
              <a:t>)</a:t>
            </a:r>
          </a:p>
          <a:p>
            <a:pPr marL="0" indent="0">
              <a:buNone/>
            </a:pPr>
            <a:endParaRPr lang="en-US" sz="1800" kern="0" dirty="0">
              <a:latin typeface="Times New Roman" pitchFamily="18" charset="0"/>
              <a:cs typeface="Times New Roman" pitchFamily="18" charset="0"/>
            </a:endParaRPr>
          </a:p>
          <a:p>
            <a:pPr marL="0" indent="0">
              <a:buNone/>
            </a:pPr>
            <a:r>
              <a:rPr lang="en-US" sz="2000" kern="0" dirty="0">
                <a:latin typeface="Times New Roman" pitchFamily="18" charset="0"/>
                <a:cs typeface="Times New Roman" pitchFamily="18" charset="0"/>
              </a:rPr>
              <a:t>3-</a:t>
            </a:r>
            <a:r>
              <a:rPr lang="en-US" sz="2000" kern="0" dirty="0">
                <a:latin typeface="Symbol" panose="05050102010706020507" pitchFamily="18" charset="2"/>
                <a:cs typeface="Times New Roman" pitchFamily="18" charset="0"/>
              </a:rPr>
              <a:t>s</a:t>
            </a:r>
            <a:r>
              <a:rPr lang="en-US" sz="2000" kern="0" dirty="0">
                <a:latin typeface="Times New Roman" pitchFamily="18" charset="0"/>
                <a:cs typeface="Times New Roman" pitchFamily="18" charset="0"/>
              </a:rPr>
              <a:t> error bound    </a:t>
            </a:r>
          </a:p>
          <a:p>
            <a:pPr marL="0" indent="0">
              <a:buFontTx/>
              <a:buNone/>
            </a:pPr>
            <a:endParaRPr lang="en-US" sz="1000" kern="0" dirty="0">
              <a:solidFill>
                <a:srgbClr val="0000FF"/>
              </a:solidFill>
              <a:latin typeface="Times New Roman" pitchFamily="18" charset="0"/>
              <a:cs typeface="Times New Roman" pitchFamily="18" charset="0"/>
              <a:sym typeface="Wingdings" panose="05000000000000000000" pitchFamily="2" charset="2"/>
            </a:endParaRPr>
          </a:p>
          <a:p>
            <a:pPr marL="0" indent="0">
              <a:buFontTx/>
              <a:buNone/>
            </a:pPr>
            <a:r>
              <a:rPr lang="en-US" sz="2400" kern="0" dirty="0">
                <a:solidFill>
                  <a:srgbClr val="0000FF"/>
                </a:solidFill>
                <a:latin typeface="Times New Roman" pitchFamily="18" charset="0"/>
                <a:cs typeface="Times New Roman" pitchFamily="18" charset="0"/>
                <a:sym typeface="Wingdings" panose="05000000000000000000" pitchFamily="2" charset="2"/>
              </a:rPr>
              <a:t>Some short-term anomalous </a:t>
            </a:r>
            <a:r>
              <a:rPr lang="en-US" sz="2400" b="1" i="1" kern="0" dirty="0">
                <a:solidFill>
                  <a:srgbClr val="FF0000"/>
                </a:solidFill>
                <a:latin typeface="Times New Roman" pitchFamily="18" charset="0"/>
                <a:cs typeface="Times New Roman" pitchFamily="18" charset="0"/>
                <a:sym typeface="Wingdings" panose="05000000000000000000" pitchFamily="2" charset="2"/>
              </a:rPr>
              <a:t>A</a:t>
            </a:r>
            <a:r>
              <a:rPr lang="en-US" sz="2400" b="1" i="1" kern="0" baseline="-24000" dirty="0">
                <a:solidFill>
                  <a:srgbClr val="FF0000"/>
                </a:solidFill>
                <a:latin typeface="Times New Roman" pitchFamily="18" charset="0"/>
                <a:cs typeface="Times New Roman" pitchFamily="18" charset="0"/>
                <a:sym typeface="Wingdings" panose="05000000000000000000" pitchFamily="2" charset="2"/>
              </a:rPr>
              <a:t>k</a:t>
            </a:r>
            <a:r>
              <a:rPr lang="en-US" sz="2400" kern="0" dirty="0">
                <a:solidFill>
                  <a:srgbClr val="0000FF"/>
                </a:solidFill>
                <a:latin typeface="Times New Roman" pitchFamily="18" charset="0"/>
                <a:cs typeface="Times New Roman" pitchFamily="18" charset="0"/>
                <a:sym typeface="Wingdings" panose="05000000000000000000" pitchFamily="2" charset="2"/>
              </a:rPr>
              <a:t> may be buried in a long-term A. </a:t>
            </a: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22E1D890-0C7A-4882-B642-EAB8CCC0BFC0}"/>
                  </a:ext>
                </a:extLst>
              </p:cNvPr>
              <p:cNvSpPr/>
              <p:nvPr/>
            </p:nvSpPr>
            <p:spPr>
              <a:xfrm>
                <a:off x="2864689" y="1200482"/>
                <a:ext cx="2066591" cy="424925"/>
              </a:xfrm>
              <a:prstGeom prst="rect">
                <a:avLst/>
              </a:prstGeom>
            </p:spPr>
            <p:txBody>
              <a:bodyPr wrap="none">
                <a:spAutoFit/>
              </a:bodyPr>
              <a:lstStyle/>
              <a:p>
                <a14:m>
                  <m:oMath xmlns:m="http://schemas.openxmlformats.org/officeDocument/2006/math">
                    <m:sSub>
                      <m:sSubPr>
                        <m:ctrlPr>
                          <a:rPr lang="en-US" sz="1400" i="1">
                            <a:latin typeface="Cambria Math" panose="02040503050406030204" pitchFamily="18" charset="0"/>
                            <a:ea typeface="Times New Roman" panose="02020603050405020304" pitchFamily="18" charset="0"/>
                          </a:rPr>
                        </m:ctrlPr>
                      </m:sSubPr>
                      <m:e>
                        <m:r>
                          <a:rPr lang="en-US" sz="1400" i="1">
                            <a:latin typeface="Cambria Math" panose="02040503050406030204" pitchFamily="18" charset="0"/>
                            <a:ea typeface="Times New Roman" panose="02020603050405020304" pitchFamily="18" charset="0"/>
                            <a:cs typeface="Times New Roman" panose="02020603050405020304" pitchFamily="18" charset="0"/>
                          </a:rPr>
                          <m:t>𝐴</m:t>
                        </m:r>
                      </m:e>
                      <m:sub>
                        <m:r>
                          <a:rPr lang="en-US" sz="1400" i="1">
                            <a:latin typeface="Cambria Math" panose="02040503050406030204" pitchFamily="18" charset="0"/>
                            <a:ea typeface="Times New Roman" panose="02020603050405020304" pitchFamily="18" charset="0"/>
                            <a:cs typeface="Times New Roman" panose="02020603050405020304" pitchFamily="18" charset="0"/>
                          </a:rPr>
                          <m:t>𝑘</m:t>
                        </m:r>
                      </m:sub>
                    </m:sSub>
                    <m:r>
                      <a:rPr lang="en-US" sz="1400" i="1">
                        <a:latin typeface="Cambria Math" panose="02040503050406030204" pitchFamily="18" charset="0"/>
                        <a:ea typeface="Cambria Math" panose="02040503050406030204" pitchFamily="18" charset="0"/>
                        <a:cs typeface="Cambria Math" panose="02040503050406030204" pitchFamily="18" charset="0"/>
                      </a:rPr>
                      <m:t>=</m:t>
                    </m:r>
                    <m:f>
                      <m:fPr>
                        <m:ctrlPr>
                          <a:rPr lang="en-US" sz="1400" i="1">
                            <a:effectLst/>
                            <a:latin typeface="Cambria Math" panose="02040503050406030204" pitchFamily="18" charset="0"/>
                            <a:ea typeface="Times New Roman" panose="02020603050405020304" pitchFamily="18" charset="0"/>
                          </a:rPr>
                        </m:ctrlPr>
                      </m:fPr>
                      <m:num>
                        <m:r>
                          <a:rPr lang="en-US" sz="1400" i="1">
                            <a:latin typeface="Cambria Math" panose="02040503050406030204" pitchFamily="18" charset="0"/>
                            <a:ea typeface="Cambria Math" panose="02040503050406030204" pitchFamily="18" charset="0"/>
                            <a:cs typeface="Cambria Math" panose="02040503050406030204" pitchFamily="18" charset="0"/>
                          </a:rPr>
                          <m:t>1</m:t>
                        </m:r>
                      </m:num>
                      <m:den>
                        <m:sSub>
                          <m:sSubPr>
                            <m:ctrlPr>
                              <a:rPr lang="en-US" sz="1400" i="1">
                                <a:effectLst/>
                                <a:latin typeface="Cambria Math" panose="02040503050406030204" pitchFamily="18" charset="0"/>
                                <a:ea typeface="Times New Roman" panose="02020603050405020304" pitchFamily="18" charset="0"/>
                              </a:rPr>
                            </m:ctrlPr>
                          </m:sSubPr>
                          <m:e>
                            <m:r>
                              <a:rPr lang="en-US" sz="1400" i="1">
                                <a:latin typeface="Cambria Math" panose="02040503050406030204" pitchFamily="18" charset="0"/>
                                <a:ea typeface="Times New Roman" panose="02020603050405020304" pitchFamily="18" charset="0"/>
                                <a:cs typeface="Times New Roman" panose="02020603050405020304" pitchFamily="18" charset="0"/>
                              </a:rPr>
                              <m:t>𝑁</m:t>
                            </m:r>
                          </m:e>
                          <m:sub>
                            <m:r>
                              <a:rPr lang="en-US" sz="1400" i="1">
                                <a:latin typeface="Cambria Math" panose="02040503050406030204" pitchFamily="18" charset="0"/>
                                <a:ea typeface="Times New Roman" panose="02020603050405020304" pitchFamily="18" charset="0"/>
                                <a:cs typeface="Times New Roman" panose="02020603050405020304" pitchFamily="18" charset="0"/>
                              </a:rPr>
                              <m:t>𝑘</m:t>
                            </m:r>
                          </m:sub>
                        </m:sSub>
                      </m:den>
                    </m:f>
                    <m:nary>
                      <m:naryPr>
                        <m:chr m:val="∑"/>
                        <m:grow m:val="on"/>
                        <m:ctrlPr>
                          <a:rPr lang="en-US" sz="1400" i="1">
                            <a:effectLst/>
                            <a:latin typeface="Cambria Math" panose="02040503050406030204" pitchFamily="18" charset="0"/>
                          </a:rPr>
                        </m:ctrlPr>
                      </m:naryPr>
                      <m:sub>
                        <m:r>
                          <a:rPr lang="en-US" sz="1400" i="1">
                            <a:latin typeface="Cambria Math" panose="02040503050406030204" pitchFamily="18" charset="0"/>
                            <a:ea typeface="Cambria Math" panose="02040503050406030204" pitchFamily="18" charset="0"/>
                            <a:cs typeface="Cambria Math" panose="02040503050406030204" pitchFamily="18" charset="0"/>
                          </a:rPr>
                          <m:t>𝑖</m:t>
                        </m:r>
                        <m:r>
                          <a:rPr lang="en-US" sz="1400" i="1">
                            <a:latin typeface="Cambria Math" panose="02040503050406030204" pitchFamily="18" charset="0"/>
                            <a:ea typeface="Cambria Math" panose="02040503050406030204" pitchFamily="18" charset="0"/>
                            <a:cs typeface="Cambria Math" panose="02040503050406030204" pitchFamily="18" charset="0"/>
                          </a:rPr>
                          <m:t>=1</m:t>
                        </m:r>
                      </m:sub>
                      <m:sup>
                        <m:sSub>
                          <m:sSubPr>
                            <m:ctrlPr>
                              <a:rPr lang="en-US" sz="1400" i="1">
                                <a:effectLst/>
                                <a:latin typeface="Cambria Math" panose="02040503050406030204" pitchFamily="18" charset="0"/>
                                <a:ea typeface="Times New Roman" panose="02020603050405020304" pitchFamily="18" charset="0"/>
                              </a:rPr>
                            </m:ctrlPr>
                          </m:sSubPr>
                          <m:e>
                            <m:r>
                              <a:rPr lang="en-US" sz="1400" i="1">
                                <a:latin typeface="Cambria Math" panose="02040503050406030204" pitchFamily="18" charset="0"/>
                                <a:ea typeface="Times New Roman" panose="02020603050405020304" pitchFamily="18" charset="0"/>
                                <a:cs typeface="Times New Roman" panose="02020603050405020304" pitchFamily="18" charset="0"/>
                              </a:rPr>
                              <m:t>𝑁</m:t>
                            </m:r>
                          </m:e>
                          <m:sub>
                            <m:r>
                              <a:rPr lang="en-US" sz="1400" i="1">
                                <a:latin typeface="Cambria Math" panose="02040503050406030204" pitchFamily="18" charset="0"/>
                                <a:ea typeface="Times New Roman" panose="02020603050405020304" pitchFamily="18" charset="0"/>
                                <a:cs typeface="Times New Roman" panose="02020603050405020304" pitchFamily="18" charset="0"/>
                              </a:rPr>
                              <m:t>𝑘</m:t>
                            </m:r>
                          </m:sub>
                        </m:sSub>
                      </m:sup>
                      <m:e>
                        <m:sSub>
                          <m:sSubPr>
                            <m:ctrlPr>
                              <a:rPr lang="en-US" sz="1400" i="1">
                                <a:effectLst/>
                                <a:latin typeface="Cambria Math" panose="02040503050406030204" pitchFamily="18" charset="0"/>
                                <a:ea typeface="Times New Roman" panose="02020603050405020304" pitchFamily="18" charset="0"/>
                              </a:rPr>
                            </m:ctrlPr>
                          </m:sSubPr>
                          <m:e>
                            <m:r>
                              <a:rPr lang="en-US" sz="1400" i="1">
                                <a:latin typeface="Cambria Math" panose="02040503050406030204" pitchFamily="18" charset="0"/>
                                <a:ea typeface="Times New Roman" panose="02020603050405020304" pitchFamily="18" charset="0"/>
                                <a:cs typeface="Times New Roman" panose="02020603050405020304" pitchFamily="18" charset="0"/>
                              </a:rPr>
                              <m:t>𝑥</m:t>
                            </m:r>
                          </m:e>
                          <m:sub>
                            <m:r>
                              <a:rPr lang="en-US" sz="1400" i="1">
                                <a:latin typeface="Cambria Math" panose="02040503050406030204" pitchFamily="18" charset="0"/>
                                <a:ea typeface="Times New Roman" panose="02020603050405020304" pitchFamily="18" charset="0"/>
                                <a:cs typeface="Times New Roman" panose="02020603050405020304" pitchFamily="18" charset="0"/>
                              </a:rPr>
                              <m:t>𝑘𝑖</m:t>
                            </m:r>
                          </m:sub>
                        </m:sSub>
                      </m:e>
                    </m:nary>
                  </m:oMath>
                </a14:m>
                <a:r>
                  <a:rPr lang="en-US" dirty="0">
                    <a:latin typeface="Calibri" panose="020F0502020204030204" pitchFamily="34" charset="0"/>
                    <a:ea typeface="Times New Roman" panose="02020603050405020304" pitchFamily="18" charset="0"/>
                    <a:cs typeface="Times New Roman" panose="02020603050405020304" pitchFamily="18" charset="0"/>
                  </a:rPr>
                  <a:t>	 </a:t>
                </a:r>
                <a:endParaRPr lang="en-US" dirty="0"/>
              </a:p>
            </p:txBody>
          </p:sp>
        </mc:Choice>
        <mc:Fallback xmlns="">
          <p:sp>
            <p:nvSpPr>
              <p:cNvPr id="5" name="Rectangle 4">
                <a:extLst>
                  <a:ext uri="{FF2B5EF4-FFF2-40B4-BE49-F238E27FC236}">
                    <a16:creationId xmlns:a16="http://schemas.microsoft.com/office/drawing/2014/main" id="{22E1D890-0C7A-4882-B642-EAB8CCC0BFC0}"/>
                  </a:ext>
                </a:extLst>
              </p:cNvPr>
              <p:cNvSpPr>
                <a:spLocks noRot="1" noChangeAspect="1" noMove="1" noResize="1" noEditPoints="1" noAdjustHandles="1" noChangeArrowheads="1" noChangeShapeType="1" noTextEdit="1"/>
              </p:cNvSpPr>
              <p:nvPr/>
            </p:nvSpPr>
            <p:spPr>
              <a:xfrm>
                <a:off x="2864689" y="1200482"/>
                <a:ext cx="2066591" cy="424925"/>
              </a:xfrm>
              <a:prstGeom prst="rect">
                <a:avLst/>
              </a:prstGeom>
              <a:blipFill>
                <a:blip r:embed="rId2"/>
                <a:stretch>
                  <a:fillRect t="-62857" b="-9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CCE1E64E-78E8-4D92-BF1C-47A0FA4BC4DB}"/>
                  </a:ext>
                </a:extLst>
              </p:cNvPr>
              <p:cNvSpPr/>
              <p:nvPr/>
            </p:nvSpPr>
            <p:spPr>
              <a:xfrm>
                <a:off x="6078648" y="890801"/>
                <a:ext cx="2659510" cy="93051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400" i="1">
                              <a:latin typeface="Cambria Math" panose="02040503050406030204" pitchFamily="18" charset="0"/>
                              <a:ea typeface="Times New Roman" panose="02020603050405020304" pitchFamily="18" charset="0"/>
                            </a:rPr>
                          </m:ctrlPr>
                        </m:sSubPr>
                        <m:e>
                          <m:r>
                            <a:rPr lang="en-US" sz="1400" i="1">
                              <a:latin typeface="Cambria Math" panose="02040503050406030204" pitchFamily="18" charset="0"/>
                              <a:ea typeface="Times New Roman" panose="02020603050405020304" pitchFamily="18" charset="0"/>
                              <a:cs typeface="Times New Roman" panose="02020603050405020304" pitchFamily="18" charset="0"/>
                            </a:rPr>
                            <m:t>𝑆</m:t>
                          </m:r>
                        </m:e>
                        <m:sub>
                          <m:r>
                            <a:rPr lang="en-US" sz="1400" i="1">
                              <a:latin typeface="Cambria Math" panose="02040503050406030204" pitchFamily="18" charset="0"/>
                              <a:ea typeface="Times New Roman" panose="02020603050405020304" pitchFamily="18" charset="0"/>
                              <a:cs typeface="Times New Roman" panose="02020603050405020304" pitchFamily="18" charset="0"/>
                            </a:rPr>
                            <m:t>𝑘</m:t>
                          </m:r>
                        </m:sub>
                      </m:sSub>
                      <m:r>
                        <a:rPr lang="en-US" sz="1400" i="1">
                          <a:latin typeface="Cambria Math" panose="02040503050406030204" pitchFamily="18" charset="0"/>
                          <a:ea typeface="Cambria Math" panose="02040503050406030204" pitchFamily="18" charset="0"/>
                          <a:cs typeface="Cambria Math" panose="02040503050406030204" pitchFamily="18" charset="0"/>
                        </a:rPr>
                        <m:t>=</m:t>
                      </m:r>
                      <m:rad>
                        <m:radPr>
                          <m:degHide m:val="on"/>
                          <m:ctrlPr>
                            <a:rPr lang="en-US" sz="1400" i="1">
                              <a:effectLst/>
                              <a:latin typeface="Cambria Math" panose="02040503050406030204" pitchFamily="18" charset="0"/>
                              <a:ea typeface="Times New Roman" panose="02020603050405020304" pitchFamily="18" charset="0"/>
                            </a:rPr>
                          </m:ctrlPr>
                        </m:radPr>
                        <m:deg/>
                        <m:e>
                          <m:f>
                            <m:fPr>
                              <m:ctrlPr>
                                <a:rPr lang="en-US" sz="1400" i="1">
                                  <a:effectLst/>
                                  <a:latin typeface="Cambria Math" panose="02040503050406030204" pitchFamily="18" charset="0"/>
                                  <a:ea typeface="Times New Roman" panose="02020603050405020304" pitchFamily="18" charset="0"/>
                                </a:rPr>
                              </m:ctrlPr>
                            </m:fPr>
                            <m:num>
                              <m:r>
                                <a:rPr lang="en-US" sz="1400" i="1">
                                  <a:latin typeface="Cambria Math" panose="02040503050406030204" pitchFamily="18" charset="0"/>
                                  <a:ea typeface="Cambria Math" panose="02040503050406030204" pitchFamily="18" charset="0"/>
                                  <a:cs typeface="Cambria Math" panose="02040503050406030204" pitchFamily="18" charset="0"/>
                                </a:rPr>
                                <m:t>1</m:t>
                              </m:r>
                            </m:num>
                            <m:den>
                              <m:sSub>
                                <m:sSubPr>
                                  <m:ctrlPr>
                                    <a:rPr lang="en-US" sz="1400" i="1">
                                      <a:effectLst/>
                                      <a:latin typeface="Cambria Math" panose="02040503050406030204" pitchFamily="18" charset="0"/>
                                      <a:ea typeface="Times New Roman" panose="02020603050405020304" pitchFamily="18" charset="0"/>
                                    </a:rPr>
                                  </m:ctrlPr>
                                </m:sSubPr>
                                <m:e>
                                  <m:r>
                                    <a:rPr lang="en-US" sz="1400" i="1">
                                      <a:latin typeface="Cambria Math" panose="02040503050406030204" pitchFamily="18" charset="0"/>
                                      <a:ea typeface="Times New Roman" panose="02020603050405020304" pitchFamily="18" charset="0"/>
                                      <a:cs typeface="Times New Roman" panose="02020603050405020304" pitchFamily="18" charset="0"/>
                                    </a:rPr>
                                    <m:t>𝑁</m:t>
                                  </m:r>
                                </m:e>
                                <m:sub>
                                  <m:r>
                                    <a:rPr lang="en-US" sz="1400" i="1">
                                      <a:latin typeface="Cambria Math" panose="02040503050406030204" pitchFamily="18" charset="0"/>
                                      <a:ea typeface="Times New Roman" panose="02020603050405020304" pitchFamily="18" charset="0"/>
                                      <a:cs typeface="Times New Roman" panose="02020603050405020304" pitchFamily="18" charset="0"/>
                                    </a:rPr>
                                    <m:t>𝑘</m:t>
                                  </m:r>
                                </m:sub>
                              </m:sSub>
                              <m:r>
                                <a:rPr lang="en-US" sz="1400" i="1">
                                  <a:latin typeface="Cambria Math" panose="02040503050406030204" pitchFamily="18" charset="0"/>
                                  <a:ea typeface="Times New Roman" panose="02020603050405020304" pitchFamily="18" charset="0"/>
                                  <a:cs typeface="Times New Roman" panose="02020603050405020304" pitchFamily="18" charset="0"/>
                                </a:rPr>
                                <m:t>−1</m:t>
                              </m:r>
                            </m:den>
                          </m:f>
                          <m:nary>
                            <m:naryPr>
                              <m:chr m:val="∑"/>
                              <m:grow m:val="on"/>
                              <m:ctrlPr>
                                <a:rPr lang="en-US" sz="1400" i="1">
                                  <a:effectLst/>
                                  <a:latin typeface="Cambria Math" panose="02040503050406030204" pitchFamily="18" charset="0"/>
                                </a:rPr>
                              </m:ctrlPr>
                            </m:naryPr>
                            <m:sub>
                              <m:r>
                                <a:rPr lang="en-US" sz="1400" i="1">
                                  <a:latin typeface="Cambria Math" panose="02040503050406030204" pitchFamily="18" charset="0"/>
                                  <a:ea typeface="Cambria Math" panose="02040503050406030204" pitchFamily="18" charset="0"/>
                                  <a:cs typeface="Cambria Math" panose="02040503050406030204" pitchFamily="18" charset="0"/>
                                </a:rPr>
                                <m:t>𝑖</m:t>
                              </m:r>
                              <m:r>
                                <a:rPr lang="en-US" sz="1400" i="1">
                                  <a:latin typeface="Cambria Math" panose="02040503050406030204" pitchFamily="18" charset="0"/>
                                  <a:ea typeface="Cambria Math" panose="02040503050406030204" pitchFamily="18" charset="0"/>
                                  <a:cs typeface="Cambria Math" panose="02040503050406030204" pitchFamily="18" charset="0"/>
                                </a:rPr>
                                <m:t>=1</m:t>
                              </m:r>
                            </m:sub>
                            <m:sup>
                              <m:sSub>
                                <m:sSubPr>
                                  <m:ctrlPr>
                                    <a:rPr lang="en-US" sz="1400" i="1">
                                      <a:effectLst/>
                                      <a:latin typeface="Cambria Math" panose="02040503050406030204" pitchFamily="18" charset="0"/>
                                      <a:ea typeface="Times New Roman" panose="02020603050405020304" pitchFamily="18" charset="0"/>
                                    </a:rPr>
                                  </m:ctrlPr>
                                </m:sSubPr>
                                <m:e>
                                  <m:r>
                                    <a:rPr lang="en-US" sz="1400" i="1">
                                      <a:latin typeface="Cambria Math" panose="02040503050406030204" pitchFamily="18" charset="0"/>
                                      <a:ea typeface="Times New Roman" panose="02020603050405020304" pitchFamily="18" charset="0"/>
                                      <a:cs typeface="Times New Roman" panose="02020603050405020304" pitchFamily="18" charset="0"/>
                                    </a:rPr>
                                    <m:t>𝑁</m:t>
                                  </m:r>
                                </m:e>
                                <m:sub>
                                  <m:r>
                                    <a:rPr lang="en-US" sz="1400" i="1">
                                      <a:latin typeface="Cambria Math" panose="02040503050406030204" pitchFamily="18" charset="0"/>
                                      <a:ea typeface="Times New Roman" panose="02020603050405020304" pitchFamily="18" charset="0"/>
                                      <a:cs typeface="Times New Roman" panose="02020603050405020304" pitchFamily="18" charset="0"/>
                                    </a:rPr>
                                    <m:t>𝑘</m:t>
                                  </m:r>
                                </m:sub>
                              </m:sSub>
                            </m:sup>
                            <m:e>
                              <m:sSup>
                                <m:sSupPr>
                                  <m:ctrlPr>
                                    <a:rPr lang="en-US" sz="1400" i="1">
                                      <a:effectLst/>
                                      <a:latin typeface="Cambria Math" panose="02040503050406030204" pitchFamily="18" charset="0"/>
                                      <a:ea typeface="Times New Roman" panose="02020603050405020304" pitchFamily="18" charset="0"/>
                                    </a:rPr>
                                  </m:ctrlPr>
                                </m:sSupPr>
                                <m:e>
                                  <m:d>
                                    <m:dPr>
                                      <m:ctrlPr>
                                        <a:rPr lang="en-US" sz="1400" i="1">
                                          <a:effectLst/>
                                          <a:latin typeface="Cambria Math" panose="02040503050406030204" pitchFamily="18" charset="0"/>
                                          <a:ea typeface="Times New Roman" panose="02020603050405020304" pitchFamily="18" charset="0"/>
                                        </a:rPr>
                                      </m:ctrlPr>
                                    </m:dPr>
                                    <m:e>
                                      <m:sSub>
                                        <m:sSubPr>
                                          <m:ctrlPr>
                                            <a:rPr lang="en-US" sz="1400" i="1">
                                              <a:effectLst/>
                                              <a:latin typeface="Cambria Math" panose="02040503050406030204" pitchFamily="18" charset="0"/>
                                              <a:ea typeface="Times New Roman" panose="02020603050405020304" pitchFamily="18" charset="0"/>
                                            </a:rPr>
                                          </m:ctrlPr>
                                        </m:sSubPr>
                                        <m:e>
                                          <m:r>
                                            <a:rPr lang="en-US" sz="1400" i="1">
                                              <a:latin typeface="Cambria Math" panose="02040503050406030204" pitchFamily="18" charset="0"/>
                                              <a:ea typeface="Times New Roman" panose="02020603050405020304" pitchFamily="18" charset="0"/>
                                              <a:cs typeface="Times New Roman" panose="02020603050405020304" pitchFamily="18" charset="0"/>
                                            </a:rPr>
                                            <m:t>𝑥</m:t>
                                          </m:r>
                                        </m:e>
                                        <m:sub>
                                          <m:r>
                                            <a:rPr lang="en-US" sz="1400" i="1">
                                              <a:latin typeface="Cambria Math" panose="02040503050406030204" pitchFamily="18" charset="0"/>
                                              <a:ea typeface="Times New Roman" panose="02020603050405020304" pitchFamily="18" charset="0"/>
                                              <a:cs typeface="Times New Roman" panose="02020603050405020304" pitchFamily="18" charset="0"/>
                                            </a:rPr>
                                            <m:t>𝑘𝑖</m:t>
                                          </m:r>
                                        </m:sub>
                                      </m:sSub>
                                      <m:r>
                                        <a:rPr lang="en-US" sz="1400" i="1">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1400" i="1">
                                              <a:effectLst/>
                                              <a:latin typeface="Cambria Math" panose="02040503050406030204" pitchFamily="18" charset="0"/>
                                              <a:ea typeface="Times New Roman" panose="02020603050405020304" pitchFamily="18" charset="0"/>
                                            </a:rPr>
                                          </m:ctrlPr>
                                        </m:sSubPr>
                                        <m:e>
                                          <m:r>
                                            <a:rPr lang="en-US" sz="1400" i="1">
                                              <a:latin typeface="Cambria Math" panose="02040503050406030204" pitchFamily="18" charset="0"/>
                                              <a:ea typeface="Times New Roman" panose="02020603050405020304" pitchFamily="18" charset="0"/>
                                              <a:cs typeface="Times New Roman" panose="02020603050405020304" pitchFamily="18" charset="0"/>
                                            </a:rPr>
                                            <m:t>𝐴</m:t>
                                          </m:r>
                                        </m:e>
                                        <m:sub>
                                          <m:r>
                                            <a:rPr lang="en-US" sz="1400" i="1">
                                              <a:latin typeface="Cambria Math" panose="02040503050406030204" pitchFamily="18" charset="0"/>
                                              <a:ea typeface="Times New Roman" panose="02020603050405020304" pitchFamily="18" charset="0"/>
                                              <a:cs typeface="Times New Roman" panose="02020603050405020304" pitchFamily="18" charset="0"/>
                                            </a:rPr>
                                            <m:t>𝑘</m:t>
                                          </m:r>
                                        </m:sub>
                                      </m:sSub>
                                    </m:e>
                                  </m:d>
                                </m:e>
                                <m:sup>
                                  <m:r>
                                    <a:rPr lang="en-US" sz="1400" i="1">
                                      <a:latin typeface="Cambria Math" panose="02040503050406030204" pitchFamily="18" charset="0"/>
                                      <a:ea typeface="Cambria Math" panose="02040503050406030204" pitchFamily="18" charset="0"/>
                                      <a:cs typeface="Cambria Math" panose="02040503050406030204" pitchFamily="18" charset="0"/>
                                    </a:rPr>
                                    <m:t>2</m:t>
                                  </m:r>
                                </m:sup>
                              </m:sSup>
                            </m:e>
                          </m:nary>
                          <m:r>
                            <a:rPr lang="en-US" sz="1400" i="1">
                              <a:latin typeface="Cambria Math" panose="02040503050406030204" pitchFamily="18" charset="0"/>
                              <a:ea typeface="Times New Roman" panose="02020603050405020304" pitchFamily="18" charset="0"/>
                              <a:cs typeface="Times New Roman" panose="02020603050405020304" pitchFamily="18" charset="0"/>
                            </a:rPr>
                            <m:t>     </m:t>
                          </m:r>
                        </m:e>
                      </m:rad>
                    </m:oMath>
                  </m:oMathPara>
                </a14:m>
                <a:endParaRPr lang="en-US" sz="1400" dirty="0"/>
              </a:p>
            </p:txBody>
          </p:sp>
        </mc:Choice>
        <mc:Fallback xmlns="">
          <p:sp>
            <p:nvSpPr>
              <p:cNvPr id="6" name="Rectangle 5">
                <a:extLst>
                  <a:ext uri="{FF2B5EF4-FFF2-40B4-BE49-F238E27FC236}">
                    <a16:creationId xmlns:a16="http://schemas.microsoft.com/office/drawing/2014/main" id="{CCE1E64E-78E8-4D92-BF1C-47A0FA4BC4DB}"/>
                  </a:ext>
                </a:extLst>
              </p:cNvPr>
              <p:cNvSpPr>
                <a:spLocks noRot="1" noChangeAspect="1" noMove="1" noResize="1" noEditPoints="1" noAdjustHandles="1" noChangeArrowheads="1" noChangeShapeType="1" noTextEdit="1"/>
              </p:cNvSpPr>
              <p:nvPr/>
            </p:nvSpPr>
            <p:spPr>
              <a:xfrm>
                <a:off x="6078648" y="890801"/>
                <a:ext cx="2659510" cy="93051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275BFF9E-A0A4-4A9D-A5E7-65FCFC510E4F}"/>
                  </a:ext>
                </a:extLst>
              </p:cNvPr>
              <p:cNvSpPr/>
              <p:nvPr/>
            </p:nvSpPr>
            <p:spPr>
              <a:xfrm>
                <a:off x="2864689" y="1774366"/>
                <a:ext cx="1737360" cy="70237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1400" b="1" i="1">
                          <a:latin typeface="Cambria Math" panose="02040503050406030204" pitchFamily="18" charset="0"/>
                          <a:ea typeface="Cambria Math" panose="02040503050406030204" pitchFamily="18" charset="0"/>
                          <a:cs typeface="Cambria Math" panose="02040503050406030204" pitchFamily="18" charset="0"/>
                        </a:rPr>
                        <m:t>𝑨</m:t>
                      </m:r>
                      <m:r>
                        <a:rPr lang="en-US" sz="1400" b="1" i="1">
                          <a:latin typeface="Cambria Math" panose="02040503050406030204" pitchFamily="18" charset="0"/>
                          <a:ea typeface="Cambria Math" panose="02040503050406030204" pitchFamily="18" charset="0"/>
                          <a:cs typeface="Cambria Math" panose="02040503050406030204" pitchFamily="18" charset="0"/>
                        </a:rPr>
                        <m:t>=</m:t>
                      </m:r>
                      <m:f>
                        <m:fPr>
                          <m:ctrlPr>
                            <a:rPr lang="en-US" sz="1400" b="1" i="1">
                              <a:effectLst/>
                              <a:latin typeface="Cambria Math" panose="02040503050406030204" pitchFamily="18" charset="0"/>
                              <a:ea typeface="Times New Roman" panose="02020603050405020304" pitchFamily="18" charset="0"/>
                            </a:rPr>
                          </m:ctrlPr>
                        </m:fPr>
                        <m:num>
                          <m:r>
                            <a:rPr lang="en-US" sz="1400" b="1" i="1">
                              <a:latin typeface="Cambria Math" panose="02040503050406030204" pitchFamily="18" charset="0"/>
                              <a:ea typeface="Cambria Math" panose="02040503050406030204" pitchFamily="18" charset="0"/>
                              <a:cs typeface="Cambria Math" panose="02040503050406030204" pitchFamily="18" charset="0"/>
                            </a:rPr>
                            <m:t>𝟏</m:t>
                          </m:r>
                        </m:num>
                        <m:den>
                          <m:r>
                            <a:rPr lang="en-US" sz="1400" b="1" i="1">
                              <a:latin typeface="Cambria Math" panose="02040503050406030204" pitchFamily="18" charset="0"/>
                              <a:ea typeface="Times New Roman" panose="02020603050405020304" pitchFamily="18" charset="0"/>
                              <a:cs typeface="Times New Roman" panose="02020603050405020304" pitchFamily="18" charset="0"/>
                            </a:rPr>
                            <m:t>𝑵</m:t>
                          </m:r>
                        </m:den>
                      </m:f>
                      <m:nary>
                        <m:naryPr>
                          <m:chr m:val="∑"/>
                          <m:grow m:val="on"/>
                          <m:ctrlPr>
                            <a:rPr lang="en-US" sz="1400" b="1" i="1">
                              <a:effectLst/>
                              <a:latin typeface="Cambria Math" panose="02040503050406030204" pitchFamily="18" charset="0"/>
                            </a:rPr>
                          </m:ctrlPr>
                        </m:naryPr>
                        <m:sub>
                          <m:r>
                            <a:rPr lang="en-US" sz="1400" b="1" i="1">
                              <a:latin typeface="Cambria Math" panose="02040503050406030204" pitchFamily="18" charset="0"/>
                              <a:ea typeface="Cambria Math" panose="02040503050406030204" pitchFamily="18" charset="0"/>
                              <a:cs typeface="Cambria Math" panose="02040503050406030204" pitchFamily="18" charset="0"/>
                            </a:rPr>
                            <m:t>𝒌</m:t>
                          </m:r>
                          <m:r>
                            <a:rPr lang="en-US" sz="1400" b="1" i="1">
                              <a:latin typeface="Cambria Math" panose="02040503050406030204" pitchFamily="18" charset="0"/>
                              <a:ea typeface="Cambria Math" panose="02040503050406030204" pitchFamily="18" charset="0"/>
                              <a:cs typeface="Cambria Math" panose="02040503050406030204" pitchFamily="18" charset="0"/>
                            </a:rPr>
                            <m:t>=</m:t>
                          </m:r>
                          <m:r>
                            <a:rPr lang="en-US" sz="1400" b="1" i="1">
                              <a:latin typeface="Cambria Math" panose="02040503050406030204" pitchFamily="18" charset="0"/>
                              <a:ea typeface="Cambria Math" panose="02040503050406030204" pitchFamily="18" charset="0"/>
                              <a:cs typeface="Cambria Math" panose="02040503050406030204" pitchFamily="18" charset="0"/>
                            </a:rPr>
                            <m:t>𝟏</m:t>
                          </m:r>
                        </m:sub>
                        <m:sup>
                          <m:r>
                            <a:rPr lang="en-US" sz="1400" b="1" i="1">
                              <a:latin typeface="Cambria Math" panose="02040503050406030204" pitchFamily="18" charset="0"/>
                              <a:ea typeface="Times New Roman" panose="02020603050405020304" pitchFamily="18" charset="0"/>
                              <a:cs typeface="Times New Roman" panose="02020603050405020304" pitchFamily="18" charset="0"/>
                            </a:rPr>
                            <m:t>𝑴</m:t>
                          </m:r>
                        </m:sup>
                        <m:e>
                          <m:sSub>
                            <m:sSubPr>
                              <m:ctrlPr>
                                <a:rPr lang="en-US" sz="1400" b="1" i="1">
                                  <a:effectLst/>
                                  <a:latin typeface="Cambria Math" panose="02040503050406030204" pitchFamily="18" charset="0"/>
                                  <a:ea typeface="Times New Roman" panose="02020603050405020304" pitchFamily="18" charset="0"/>
                                </a:rPr>
                              </m:ctrlPr>
                            </m:sSubPr>
                            <m:e>
                              <m:r>
                                <a:rPr lang="en-US" sz="1400" b="1" i="1">
                                  <a:latin typeface="Cambria Math" panose="02040503050406030204" pitchFamily="18" charset="0"/>
                                  <a:ea typeface="Times New Roman" panose="02020603050405020304" pitchFamily="18" charset="0"/>
                                  <a:cs typeface="Times New Roman" panose="02020603050405020304" pitchFamily="18" charset="0"/>
                                </a:rPr>
                                <m:t>(</m:t>
                              </m:r>
                              <m:r>
                                <a:rPr lang="en-US" sz="1400" b="1" i="1">
                                  <a:latin typeface="Cambria Math" panose="02040503050406030204" pitchFamily="18" charset="0"/>
                                  <a:ea typeface="Times New Roman" panose="02020603050405020304" pitchFamily="18" charset="0"/>
                                  <a:cs typeface="Times New Roman" panose="02020603050405020304" pitchFamily="18" charset="0"/>
                                </a:rPr>
                                <m:t>𝑵</m:t>
                              </m:r>
                            </m:e>
                            <m:sub>
                              <m:r>
                                <a:rPr lang="en-US" sz="1400" b="1" i="1">
                                  <a:latin typeface="Cambria Math" panose="02040503050406030204" pitchFamily="18" charset="0"/>
                                  <a:ea typeface="Times New Roman" panose="02020603050405020304" pitchFamily="18" charset="0"/>
                                  <a:cs typeface="Times New Roman" panose="02020603050405020304" pitchFamily="18" charset="0"/>
                                </a:rPr>
                                <m:t>𝒌</m:t>
                              </m:r>
                            </m:sub>
                          </m:sSub>
                          <m:sSub>
                            <m:sSubPr>
                              <m:ctrlPr>
                                <a:rPr lang="en-US" sz="1400" b="1" i="1" smtClean="0">
                                  <a:solidFill>
                                    <a:srgbClr val="FF0000"/>
                                  </a:solidFill>
                                  <a:effectLst/>
                                  <a:latin typeface="Cambria Math" panose="02040503050406030204" pitchFamily="18" charset="0"/>
                                  <a:ea typeface="Times New Roman" panose="02020603050405020304" pitchFamily="18" charset="0"/>
                                </a:rPr>
                              </m:ctrlPr>
                            </m:sSubPr>
                            <m:e>
                              <m:r>
                                <a:rPr lang="en-US" sz="1400" b="1" i="1">
                                  <a:solidFill>
                                    <a:srgbClr val="FF0000"/>
                                  </a:solidFill>
                                  <a:latin typeface="Cambria Math" panose="02040503050406030204" pitchFamily="18" charset="0"/>
                                  <a:ea typeface="Times New Roman" panose="02020603050405020304" pitchFamily="18" charset="0"/>
                                  <a:cs typeface="Times New Roman" panose="02020603050405020304" pitchFamily="18" charset="0"/>
                                </a:rPr>
                                <m:t>𝑨</m:t>
                              </m:r>
                            </m:e>
                            <m:sub>
                              <m:r>
                                <a:rPr lang="en-US" sz="1400" b="1" i="1">
                                  <a:solidFill>
                                    <a:srgbClr val="FF0000"/>
                                  </a:solidFill>
                                  <a:latin typeface="Cambria Math" panose="02040503050406030204" pitchFamily="18" charset="0"/>
                                  <a:ea typeface="Times New Roman" panose="02020603050405020304" pitchFamily="18" charset="0"/>
                                  <a:cs typeface="Times New Roman" panose="02020603050405020304" pitchFamily="18" charset="0"/>
                                </a:rPr>
                                <m:t>𝒌</m:t>
                              </m:r>
                            </m:sub>
                          </m:sSub>
                        </m:e>
                      </m:nary>
                      <m:r>
                        <a:rPr lang="en-US" sz="1400" b="1" i="1">
                          <a:latin typeface="Cambria Math" panose="02040503050406030204" pitchFamily="18" charset="0"/>
                          <a:ea typeface="Calibri" panose="020F0502020204030204" pitchFamily="34" charset="0"/>
                          <a:cs typeface="Times New Roman" panose="02020603050405020304" pitchFamily="18" charset="0"/>
                        </a:rPr>
                        <m:t>)</m:t>
                      </m:r>
                    </m:oMath>
                  </m:oMathPara>
                </a14:m>
                <a:endParaRPr lang="en-US" sz="1400" b="1" dirty="0"/>
              </a:p>
            </p:txBody>
          </p:sp>
        </mc:Choice>
        <mc:Fallback xmlns="">
          <p:sp>
            <p:nvSpPr>
              <p:cNvPr id="7" name="Rectangle 6">
                <a:extLst>
                  <a:ext uri="{FF2B5EF4-FFF2-40B4-BE49-F238E27FC236}">
                    <a16:creationId xmlns:a16="http://schemas.microsoft.com/office/drawing/2014/main" id="{275BFF9E-A0A4-4A9D-A5E7-65FCFC510E4F}"/>
                  </a:ext>
                </a:extLst>
              </p:cNvPr>
              <p:cNvSpPr>
                <a:spLocks noRot="1" noChangeAspect="1" noMove="1" noResize="1" noEditPoints="1" noAdjustHandles="1" noChangeArrowheads="1" noChangeShapeType="1" noTextEdit="1"/>
              </p:cNvSpPr>
              <p:nvPr/>
            </p:nvSpPr>
            <p:spPr>
              <a:xfrm>
                <a:off x="2864689" y="1774366"/>
                <a:ext cx="1737360" cy="70237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A9649550-DF33-4E68-B0FD-E91739E32D87}"/>
                  </a:ext>
                </a:extLst>
              </p:cNvPr>
              <p:cNvSpPr/>
              <p:nvPr/>
            </p:nvSpPr>
            <p:spPr>
              <a:xfrm>
                <a:off x="2139736" y="2534274"/>
                <a:ext cx="4491294" cy="105028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600" b="1" i="1" smtClean="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𝑺</m:t>
                      </m:r>
                      <m:r>
                        <a:rPr lang="en-US" sz="1600" b="1" i="1">
                          <a:solidFill>
                            <a:schemeClr val="tx1"/>
                          </a:solidFill>
                          <a:latin typeface="Cambria Math" panose="02040503050406030204" pitchFamily="18" charset="0"/>
                          <a:ea typeface="Cambria Math" panose="02040503050406030204" pitchFamily="18" charset="0"/>
                          <a:cs typeface="Cambria Math" panose="02040503050406030204" pitchFamily="18" charset="0"/>
                        </a:rPr>
                        <m:t>=</m:t>
                      </m:r>
                      <m:rad>
                        <m:radPr>
                          <m:degHide m:val="on"/>
                          <m:ctrlPr>
                            <a:rPr lang="en-US" sz="1600" b="1" i="1">
                              <a:solidFill>
                                <a:schemeClr val="tx1"/>
                              </a:solidFill>
                              <a:effectLst/>
                              <a:latin typeface="Cambria Math" panose="02040503050406030204" pitchFamily="18" charset="0"/>
                              <a:ea typeface="Times New Roman" panose="02020603050405020304" pitchFamily="18" charset="0"/>
                            </a:rPr>
                          </m:ctrlPr>
                        </m:radPr>
                        <m:deg/>
                        <m:e>
                          <m:f>
                            <m:fPr>
                              <m:ctrlPr>
                                <a:rPr lang="en-US" sz="1600" b="1" i="1">
                                  <a:solidFill>
                                    <a:schemeClr val="tx1"/>
                                  </a:solidFill>
                                  <a:effectLst/>
                                  <a:latin typeface="Cambria Math" panose="02040503050406030204" pitchFamily="18" charset="0"/>
                                  <a:ea typeface="Times New Roman" panose="02020603050405020304" pitchFamily="18" charset="0"/>
                                </a:rPr>
                              </m:ctrlPr>
                            </m:fPr>
                            <m:num>
                              <m:r>
                                <a:rPr lang="en-US" sz="1600" b="1" i="1">
                                  <a:solidFill>
                                    <a:schemeClr val="tx1"/>
                                  </a:solidFill>
                                  <a:latin typeface="Cambria Math" panose="02040503050406030204" pitchFamily="18" charset="0"/>
                                  <a:ea typeface="Cambria Math" panose="02040503050406030204" pitchFamily="18" charset="0"/>
                                  <a:cs typeface="Cambria Math" panose="02040503050406030204" pitchFamily="18" charset="0"/>
                                </a:rPr>
                                <m:t>𝟏</m:t>
                              </m:r>
                            </m:num>
                            <m:den>
                              <m:r>
                                <a:rPr lang="en-US" sz="1600" b="1"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𝑵</m:t>
                              </m:r>
                              <m:r>
                                <a:rPr lang="en-US" sz="1600" b="1"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m:t>
                              </m:r>
                              <m:r>
                                <a:rPr lang="en-US" sz="1600" b="1"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𝟏</m:t>
                              </m:r>
                            </m:den>
                          </m:f>
                          <m:nary>
                            <m:naryPr>
                              <m:chr m:val="∑"/>
                              <m:grow m:val="on"/>
                              <m:ctrlPr>
                                <a:rPr lang="en-US" sz="1600" b="1" i="1">
                                  <a:solidFill>
                                    <a:schemeClr val="tx1"/>
                                  </a:solidFill>
                                  <a:effectLst/>
                                  <a:latin typeface="Cambria Math" panose="02040503050406030204" pitchFamily="18" charset="0"/>
                                </a:rPr>
                              </m:ctrlPr>
                            </m:naryPr>
                            <m:sub>
                              <m:r>
                                <a:rPr lang="en-US" sz="1600" b="1" i="1">
                                  <a:solidFill>
                                    <a:schemeClr val="tx1"/>
                                  </a:solidFill>
                                  <a:latin typeface="Cambria Math" panose="02040503050406030204" pitchFamily="18" charset="0"/>
                                  <a:ea typeface="Cambria Math" panose="02040503050406030204" pitchFamily="18" charset="0"/>
                                  <a:cs typeface="Cambria Math" panose="02040503050406030204" pitchFamily="18" charset="0"/>
                                </a:rPr>
                                <m:t>𝒌</m:t>
                              </m:r>
                              <m:r>
                                <a:rPr lang="en-US" sz="1600" b="1" i="1">
                                  <a:solidFill>
                                    <a:schemeClr val="tx1"/>
                                  </a:solidFill>
                                  <a:latin typeface="Cambria Math" panose="02040503050406030204" pitchFamily="18" charset="0"/>
                                  <a:ea typeface="Cambria Math" panose="02040503050406030204" pitchFamily="18" charset="0"/>
                                  <a:cs typeface="Cambria Math" panose="02040503050406030204" pitchFamily="18" charset="0"/>
                                </a:rPr>
                                <m:t>=</m:t>
                              </m:r>
                              <m:r>
                                <a:rPr lang="en-US" sz="1600" b="1" i="1">
                                  <a:solidFill>
                                    <a:schemeClr val="tx1"/>
                                  </a:solidFill>
                                  <a:latin typeface="Cambria Math" panose="02040503050406030204" pitchFamily="18" charset="0"/>
                                  <a:ea typeface="Cambria Math" panose="02040503050406030204" pitchFamily="18" charset="0"/>
                                  <a:cs typeface="Cambria Math" panose="02040503050406030204" pitchFamily="18" charset="0"/>
                                </a:rPr>
                                <m:t>𝟏</m:t>
                              </m:r>
                            </m:sub>
                            <m:sup>
                              <m:r>
                                <a:rPr lang="en-US" sz="1600" b="1"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𝑴</m:t>
                              </m:r>
                            </m:sup>
                            <m:e>
                              <m:r>
                                <a:rPr lang="en-US" sz="1600" b="1">
                                  <a:solidFill>
                                    <a:schemeClr val="tx1"/>
                                  </a:solidFill>
                                  <a:latin typeface="Cambria Math" panose="02040503050406030204" pitchFamily="18" charset="0"/>
                                  <a:ea typeface="Calibri" panose="020F0502020204030204" pitchFamily="34" charset="0"/>
                                  <a:cs typeface="Times New Roman" panose="02020603050405020304" pitchFamily="18" charset="0"/>
                                </a:rPr>
                                <m:t>[</m:t>
                              </m:r>
                              <m:sSub>
                                <m:sSubPr>
                                  <m:ctrlPr>
                                    <a:rPr lang="en-US" sz="1600" b="1" i="1">
                                      <a:solidFill>
                                        <a:schemeClr val="tx1"/>
                                      </a:solidFill>
                                      <a:effectLst/>
                                      <a:latin typeface="Cambria Math" panose="02040503050406030204" pitchFamily="18" charset="0"/>
                                      <a:ea typeface="Times New Roman" panose="02020603050405020304" pitchFamily="18" charset="0"/>
                                    </a:rPr>
                                  </m:ctrlPr>
                                </m:sSubPr>
                                <m:e>
                                  <m:r>
                                    <a:rPr lang="en-US" sz="1600" b="1"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𝑵</m:t>
                                  </m:r>
                                </m:e>
                                <m:sub>
                                  <m:r>
                                    <a:rPr lang="en-US" sz="1600" b="1"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𝒌</m:t>
                                  </m:r>
                                </m:sub>
                              </m:sSub>
                              <m:sSup>
                                <m:sSupPr>
                                  <m:ctrlPr>
                                    <a:rPr lang="en-US" sz="1600" b="1" i="1">
                                      <a:solidFill>
                                        <a:schemeClr val="tx1"/>
                                      </a:solidFill>
                                      <a:effectLst/>
                                      <a:latin typeface="Cambria Math" panose="02040503050406030204" pitchFamily="18" charset="0"/>
                                      <a:ea typeface="Times New Roman" panose="02020603050405020304" pitchFamily="18" charset="0"/>
                                    </a:rPr>
                                  </m:ctrlPr>
                                </m:sSupPr>
                                <m:e>
                                  <m:d>
                                    <m:dPr>
                                      <m:ctrlPr>
                                        <a:rPr lang="en-US" sz="1600" b="1" i="1">
                                          <a:solidFill>
                                            <a:schemeClr val="tx1"/>
                                          </a:solidFill>
                                          <a:effectLst/>
                                          <a:latin typeface="Cambria Math" panose="02040503050406030204" pitchFamily="18" charset="0"/>
                                          <a:ea typeface="Times New Roman" panose="02020603050405020304" pitchFamily="18" charset="0"/>
                                        </a:rPr>
                                      </m:ctrlPr>
                                    </m:dPr>
                                    <m:e>
                                      <m:sSub>
                                        <m:sSubPr>
                                          <m:ctrlPr>
                                            <a:rPr lang="en-US" sz="1600" b="1" i="1" smtClean="0">
                                              <a:solidFill>
                                                <a:srgbClr val="FF0000"/>
                                              </a:solidFill>
                                              <a:effectLst/>
                                              <a:latin typeface="Cambria Math" panose="02040503050406030204" pitchFamily="18" charset="0"/>
                                              <a:ea typeface="Times New Roman" panose="02020603050405020304" pitchFamily="18" charset="0"/>
                                            </a:rPr>
                                          </m:ctrlPr>
                                        </m:sSubPr>
                                        <m:e>
                                          <m:r>
                                            <a:rPr lang="en-US" sz="1600" b="1" i="1" smtClean="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𝑨</m:t>
                                          </m:r>
                                          <m:r>
                                            <a:rPr lang="en-US" sz="1600" b="1" i="1" smtClean="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m:t>
                                          </m:r>
                                          <m:r>
                                            <a:rPr lang="en-US" sz="1600" b="1" i="1">
                                              <a:solidFill>
                                                <a:srgbClr val="FF0000"/>
                                              </a:solidFill>
                                              <a:latin typeface="Cambria Math" panose="02040503050406030204" pitchFamily="18" charset="0"/>
                                              <a:ea typeface="Times New Roman" panose="02020603050405020304" pitchFamily="18" charset="0"/>
                                              <a:cs typeface="Times New Roman" panose="02020603050405020304" pitchFamily="18" charset="0"/>
                                            </a:rPr>
                                            <m:t>𝑨</m:t>
                                          </m:r>
                                        </m:e>
                                        <m:sub>
                                          <m:r>
                                            <a:rPr lang="en-US" sz="1600" b="1" i="1">
                                              <a:solidFill>
                                                <a:srgbClr val="FF0000"/>
                                              </a:solidFill>
                                              <a:latin typeface="Cambria Math" panose="02040503050406030204" pitchFamily="18" charset="0"/>
                                              <a:ea typeface="Times New Roman" panose="02020603050405020304" pitchFamily="18" charset="0"/>
                                              <a:cs typeface="Times New Roman" panose="02020603050405020304" pitchFamily="18" charset="0"/>
                                            </a:rPr>
                                            <m:t>𝒌</m:t>
                                          </m:r>
                                        </m:sub>
                                      </m:sSub>
                                    </m:e>
                                  </m:d>
                                </m:e>
                                <m:sup>
                                  <m:r>
                                    <a:rPr lang="en-US" sz="1600" b="1" i="1">
                                      <a:solidFill>
                                        <a:schemeClr val="tx1"/>
                                      </a:solidFill>
                                      <a:latin typeface="Cambria Math" panose="02040503050406030204" pitchFamily="18" charset="0"/>
                                      <a:ea typeface="Cambria Math" panose="02040503050406030204" pitchFamily="18" charset="0"/>
                                      <a:cs typeface="Cambria Math" panose="02040503050406030204" pitchFamily="18" charset="0"/>
                                    </a:rPr>
                                    <m:t>𝟐</m:t>
                                  </m:r>
                                </m:sup>
                              </m:sSup>
                              <m:r>
                                <a:rPr lang="en-US" sz="1600" b="1"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m:t>
                              </m:r>
                              <m:d>
                                <m:dPr>
                                  <m:ctrlPr>
                                    <a:rPr lang="en-US" sz="1600" b="1" i="1">
                                      <a:solidFill>
                                        <a:schemeClr val="tx1"/>
                                      </a:solidFill>
                                      <a:effectLst/>
                                      <a:latin typeface="Cambria Math" panose="02040503050406030204" pitchFamily="18" charset="0"/>
                                      <a:ea typeface="Times New Roman" panose="02020603050405020304" pitchFamily="18" charset="0"/>
                                    </a:rPr>
                                  </m:ctrlPr>
                                </m:dPr>
                                <m:e>
                                  <m:sSub>
                                    <m:sSubPr>
                                      <m:ctrlPr>
                                        <a:rPr lang="en-US" sz="1600" b="1" i="1">
                                          <a:solidFill>
                                            <a:schemeClr val="tx1"/>
                                          </a:solidFill>
                                          <a:effectLst/>
                                          <a:latin typeface="Cambria Math" panose="02040503050406030204" pitchFamily="18" charset="0"/>
                                          <a:ea typeface="Times New Roman" panose="02020603050405020304" pitchFamily="18" charset="0"/>
                                        </a:rPr>
                                      </m:ctrlPr>
                                    </m:sSubPr>
                                    <m:e>
                                      <m:r>
                                        <a:rPr lang="en-US" sz="1600" b="1"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𝑵</m:t>
                                      </m:r>
                                    </m:e>
                                    <m:sub>
                                      <m:r>
                                        <a:rPr lang="en-US" sz="1600" b="1"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𝒌</m:t>
                                      </m:r>
                                    </m:sub>
                                  </m:sSub>
                                  <m:r>
                                    <a:rPr lang="en-US" sz="1600" b="1"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m:t>
                                  </m:r>
                                  <m:r>
                                    <a:rPr lang="en-US" sz="1600" b="1"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𝟏</m:t>
                                  </m:r>
                                </m:e>
                              </m:d>
                              <m:sSup>
                                <m:sSupPr>
                                  <m:ctrlPr>
                                    <a:rPr lang="en-US" sz="1600" b="1" i="1">
                                      <a:solidFill>
                                        <a:schemeClr val="tx1"/>
                                      </a:solidFill>
                                      <a:effectLst/>
                                      <a:latin typeface="Cambria Math" panose="02040503050406030204" pitchFamily="18" charset="0"/>
                                      <a:ea typeface="Times New Roman" panose="02020603050405020304" pitchFamily="18" charset="0"/>
                                    </a:rPr>
                                  </m:ctrlPr>
                                </m:sSupPr>
                                <m:e>
                                  <m:sSub>
                                    <m:sSubPr>
                                      <m:ctrlPr>
                                        <a:rPr lang="en-US" sz="1600" b="1" i="1" smtClean="0">
                                          <a:solidFill>
                                            <a:srgbClr val="FF0000"/>
                                          </a:solidFill>
                                          <a:effectLst/>
                                          <a:latin typeface="Cambria Math" panose="02040503050406030204" pitchFamily="18" charset="0"/>
                                          <a:ea typeface="Times New Roman" panose="02020603050405020304" pitchFamily="18" charset="0"/>
                                        </a:rPr>
                                      </m:ctrlPr>
                                    </m:sSubPr>
                                    <m:e>
                                      <m:r>
                                        <a:rPr lang="en-US" sz="1600" b="1" i="1">
                                          <a:solidFill>
                                            <a:srgbClr val="FF0000"/>
                                          </a:solidFill>
                                          <a:latin typeface="Cambria Math" panose="02040503050406030204" pitchFamily="18" charset="0"/>
                                          <a:ea typeface="Times New Roman" panose="02020603050405020304" pitchFamily="18" charset="0"/>
                                          <a:cs typeface="Times New Roman" panose="02020603050405020304" pitchFamily="18" charset="0"/>
                                        </a:rPr>
                                        <m:t>𝑺</m:t>
                                      </m:r>
                                    </m:e>
                                    <m:sub>
                                      <m:r>
                                        <a:rPr lang="en-US" sz="1600" b="1" i="1">
                                          <a:solidFill>
                                            <a:srgbClr val="FF0000"/>
                                          </a:solidFill>
                                          <a:latin typeface="Cambria Math" panose="02040503050406030204" pitchFamily="18" charset="0"/>
                                          <a:ea typeface="Times New Roman" panose="02020603050405020304" pitchFamily="18" charset="0"/>
                                          <a:cs typeface="Times New Roman" panose="02020603050405020304" pitchFamily="18" charset="0"/>
                                        </a:rPr>
                                        <m:t>𝒌</m:t>
                                      </m:r>
                                    </m:sub>
                                  </m:sSub>
                                </m:e>
                                <m:sup>
                                  <m:r>
                                    <a:rPr lang="en-US" sz="1600" b="1" i="1">
                                      <a:solidFill>
                                        <a:schemeClr val="tx1"/>
                                      </a:solidFill>
                                      <a:latin typeface="Cambria Math" panose="02040503050406030204" pitchFamily="18" charset="0"/>
                                      <a:ea typeface="Times New Roman" panose="02020603050405020304" pitchFamily="18" charset="0"/>
                                      <a:cs typeface="Cambria Math" panose="02040503050406030204" pitchFamily="18" charset="0"/>
                                    </a:rPr>
                                    <m:t>𝟐</m:t>
                                  </m:r>
                                </m:sup>
                              </m:sSup>
                              <m:r>
                                <a:rPr lang="en-US" sz="1600" b="1">
                                  <a:solidFill>
                                    <a:schemeClr val="tx1"/>
                                  </a:solidFill>
                                  <a:latin typeface="Cambria Math" panose="02040503050406030204" pitchFamily="18" charset="0"/>
                                  <a:ea typeface="Calibri" panose="020F0502020204030204" pitchFamily="34" charset="0"/>
                                  <a:cs typeface="Times New Roman" panose="02020603050405020304" pitchFamily="18" charset="0"/>
                                </a:rPr>
                                <m:t>]</m:t>
                              </m:r>
                            </m:e>
                          </m:nary>
                          <m:r>
                            <a:rPr lang="en-US" sz="1600" b="1" i="1">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     </m:t>
                          </m:r>
                        </m:e>
                      </m:rad>
                    </m:oMath>
                  </m:oMathPara>
                </a14:m>
                <a:endParaRPr lang="en-US" sz="1600" b="1" dirty="0">
                  <a:solidFill>
                    <a:schemeClr val="tx1"/>
                  </a:solidFill>
                </a:endParaRPr>
              </a:p>
            </p:txBody>
          </p:sp>
        </mc:Choice>
        <mc:Fallback xmlns="">
          <p:sp>
            <p:nvSpPr>
              <p:cNvPr id="8" name="Rectangle 7">
                <a:extLst>
                  <a:ext uri="{FF2B5EF4-FFF2-40B4-BE49-F238E27FC236}">
                    <a16:creationId xmlns:a16="http://schemas.microsoft.com/office/drawing/2014/main" id="{A9649550-DF33-4E68-B0FD-E91739E32D87}"/>
                  </a:ext>
                </a:extLst>
              </p:cNvPr>
              <p:cNvSpPr>
                <a:spLocks noRot="1" noChangeAspect="1" noMove="1" noResize="1" noEditPoints="1" noAdjustHandles="1" noChangeArrowheads="1" noChangeShapeType="1" noTextEdit="1"/>
              </p:cNvSpPr>
              <p:nvPr/>
            </p:nvSpPr>
            <p:spPr>
              <a:xfrm>
                <a:off x="2139736" y="2534274"/>
                <a:ext cx="4491294" cy="105028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086475EC-E23F-41BF-9E92-2A2E2EAC54AF}"/>
                  </a:ext>
                </a:extLst>
              </p:cNvPr>
              <p:cNvSpPr/>
              <p:nvPr/>
            </p:nvSpPr>
            <p:spPr>
              <a:xfrm>
                <a:off x="4844630" y="2004500"/>
                <a:ext cx="1349131" cy="531812"/>
              </a:xfrm>
              <a:prstGeom prst="rect">
                <a:avLst/>
              </a:prstGeom>
            </p:spPr>
            <p:txBody>
              <a:bodyPr wrap="square">
                <a:spAutoFit/>
              </a:bodyPr>
              <a:lstStyle/>
              <a:p>
                <a:r>
                  <a:rPr lang="en-US" sz="1400" dirty="0">
                    <a:latin typeface="Calibri" panose="020F0502020204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en-US" sz="1400" i="1">
                        <a:latin typeface="Cambria Math" panose="02040503050406030204" pitchFamily="18" charset="0"/>
                        <a:ea typeface="Times New Roman" panose="02020603050405020304" pitchFamily="18" charset="0"/>
                        <a:cs typeface="Times New Roman" panose="02020603050405020304" pitchFamily="18" charset="0"/>
                      </a:rPr>
                      <m:t>𝑁</m:t>
                    </m:r>
                    <m:r>
                      <a:rPr lang="en-US" sz="1400" i="1">
                        <a:latin typeface="Cambria Math" panose="02040503050406030204" pitchFamily="18" charset="0"/>
                        <a:ea typeface="Cambria Math" panose="02040503050406030204" pitchFamily="18" charset="0"/>
                        <a:cs typeface="Cambria Math" panose="02040503050406030204" pitchFamily="18" charset="0"/>
                      </a:rPr>
                      <m:t>=</m:t>
                    </m:r>
                    <m:nary>
                      <m:naryPr>
                        <m:chr m:val="∑"/>
                        <m:grow m:val="on"/>
                        <m:ctrlPr>
                          <a:rPr lang="en-US" sz="1400" i="1">
                            <a:effectLst/>
                            <a:latin typeface="Cambria Math" panose="02040503050406030204" pitchFamily="18" charset="0"/>
                          </a:rPr>
                        </m:ctrlPr>
                      </m:naryPr>
                      <m:sub>
                        <m:r>
                          <a:rPr lang="en-US" sz="1400" i="1">
                            <a:latin typeface="Cambria Math" panose="02040503050406030204" pitchFamily="18" charset="0"/>
                            <a:ea typeface="Cambria Math" panose="02040503050406030204" pitchFamily="18" charset="0"/>
                            <a:cs typeface="Cambria Math" panose="02040503050406030204" pitchFamily="18" charset="0"/>
                          </a:rPr>
                          <m:t>𝑘</m:t>
                        </m:r>
                        <m:r>
                          <a:rPr lang="en-US" sz="1400" i="1">
                            <a:latin typeface="Cambria Math" panose="02040503050406030204" pitchFamily="18" charset="0"/>
                            <a:ea typeface="Cambria Math" panose="02040503050406030204" pitchFamily="18" charset="0"/>
                            <a:cs typeface="Cambria Math" panose="02040503050406030204" pitchFamily="18" charset="0"/>
                          </a:rPr>
                          <m:t>=1</m:t>
                        </m:r>
                      </m:sub>
                      <m:sup>
                        <m:r>
                          <a:rPr lang="en-US" sz="1400" i="1">
                            <a:latin typeface="Cambria Math" panose="02040503050406030204" pitchFamily="18" charset="0"/>
                            <a:ea typeface="Calibri" panose="020F0502020204030204" pitchFamily="34" charset="0"/>
                            <a:cs typeface="Times New Roman" panose="02020603050405020304" pitchFamily="18" charset="0"/>
                          </a:rPr>
                          <m:t>𝑀</m:t>
                        </m:r>
                      </m:sup>
                      <m:e>
                        <m:sSub>
                          <m:sSubPr>
                            <m:ctrlPr>
                              <a:rPr lang="en-US" sz="1400" i="1">
                                <a:effectLst/>
                                <a:latin typeface="Cambria Math" panose="02040503050406030204" pitchFamily="18" charset="0"/>
                                <a:ea typeface="Times New Roman" panose="02020603050405020304" pitchFamily="18" charset="0"/>
                              </a:rPr>
                            </m:ctrlPr>
                          </m:sSubPr>
                          <m:e>
                            <m:r>
                              <a:rPr lang="en-US" sz="1400" i="1">
                                <a:latin typeface="Cambria Math" panose="02040503050406030204" pitchFamily="18" charset="0"/>
                                <a:ea typeface="Times New Roman" panose="02020603050405020304" pitchFamily="18" charset="0"/>
                                <a:cs typeface="Times New Roman" panose="02020603050405020304" pitchFamily="18" charset="0"/>
                              </a:rPr>
                              <m:t>𝑁</m:t>
                            </m:r>
                          </m:e>
                          <m:sub>
                            <m:r>
                              <a:rPr lang="en-US" sz="1400" i="1">
                                <a:latin typeface="Cambria Math" panose="02040503050406030204" pitchFamily="18" charset="0"/>
                                <a:ea typeface="Times New Roman" panose="02020603050405020304" pitchFamily="18" charset="0"/>
                                <a:cs typeface="Times New Roman" panose="02020603050405020304" pitchFamily="18" charset="0"/>
                              </a:rPr>
                              <m:t>𝑘</m:t>
                            </m:r>
                          </m:sub>
                        </m:sSub>
                      </m:e>
                    </m:nary>
                  </m:oMath>
                </a14:m>
                <a:r>
                  <a:rPr lang="en-US" sz="1400" dirty="0">
                    <a:latin typeface="Calibri" panose="020F0502020204030204" pitchFamily="34" charset="0"/>
                    <a:ea typeface="Times New Roman" panose="02020603050405020304" pitchFamily="18" charset="0"/>
                    <a:cs typeface="Times New Roman" panose="02020603050405020304" pitchFamily="18" charset="0"/>
                  </a:rPr>
                  <a:t>	</a:t>
                </a:r>
                <a:endParaRPr lang="en-US" sz="1400" dirty="0"/>
              </a:p>
            </p:txBody>
          </p:sp>
        </mc:Choice>
        <mc:Fallback xmlns="">
          <p:sp>
            <p:nvSpPr>
              <p:cNvPr id="9" name="Rectangle 8">
                <a:extLst>
                  <a:ext uri="{FF2B5EF4-FFF2-40B4-BE49-F238E27FC236}">
                    <a16:creationId xmlns:a16="http://schemas.microsoft.com/office/drawing/2014/main" id="{086475EC-E23F-41BF-9E92-2A2E2EAC54AF}"/>
                  </a:ext>
                </a:extLst>
              </p:cNvPr>
              <p:cNvSpPr>
                <a:spLocks noRot="1" noChangeAspect="1" noMove="1" noResize="1" noEditPoints="1" noAdjustHandles="1" noChangeArrowheads="1" noChangeShapeType="1" noTextEdit="1"/>
              </p:cNvSpPr>
              <p:nvPr/>
            </p:nvSpPr>
            <p:spPr>
              <a:xfrm>
                <a:off x="4844630" y="2004500"/>
                <a:ext cx="1349131" cy="531812"/>
              </a:xfrm>
              <a:prstGeom prst="rect">
                <a:avLst/>
              </a:prstGeom>
              <a:blipFill>
                <a:blip r:embed="rId6"/>
                <a:stretch>
                  <a:fillRect t="-57471" b="-5287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D3754193-D500-4842-A914-4744F10E0FAD}"/>
                  </a:ext>
                </a:extLst>
              </p:cNvPr>
              <p:cNvSpPr txBox="1"/>
              <p:nvPr/>
            </p:nvSpPr>
            <p:spPr>
              <a:xfrm>
                <a:off x="3689069" y="3696016"/>
                <a:ext cx="2776277" cy="876009"/>
              </a:xfrm>
              <a:prstGeom prst="rect">
                <a:avLst/>
              </a:prstGeom>
              <a:noFill/>
            </p:spPr>
            <p:txBody>
              <a:bodyPr wrap="square">
                <a:spAutoFit/>
              </a:bodyPr>
              <a:lstStyle/>
              <a:p>
                <a:pPr marL="22860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smtClean="0">
                          <a:effectLst/>
                          <a:latin typeface="Cambria Math" panose="02040503050406030204" pitchFamily="18" charset="0"/>
                          <a:ea typeface="Times New Roman" panose="02020603050405020304" pitchFamily="18" charset="0"/>
                          <a:cs typeface="Times New Roman" panose="02020603050405020304" pitchFamily="18" charset="0"/>
                        </a:rPr>
                        <m:t>𝑅𝑀𝑆𝐸</m:t>
                      </m:r>
                      <m:r>
                        <a:rPr lang="en-US" sz="1400" i="1" smtClean="0">
                          <a:effectLst/>
                          <a:latin typeface="Cambria Math" panose="02040503050406030204" pitchFamily="18" charset="0"/>
                          <a:ea typeface="Times New Roman" panose="02020603050405020304" pitchFamily="18" charset="0"/>
                          <a:cs typeface="Times New Roman" panose="02020603050405020304" pitchFamily="18" charset="0"/>
                        </a:rPr>
                        <m:t>=</m:t>
                      </m:r>
                      <m:rad>
                        <m:radPr>
                          <m:degHide m:val="on"/>
                          <m:ctrlPr>
                            <a:rPr lang="en-US" sz="1400" i="1">
                              <a:effectLst/>
                              <a:latin typeface="Cambria Math" panose="02040503050406030204" pitchFamily="18" charset="0"/>
                              <a:ea typeface="Times New Roman" panose="02020603050405020304" pitchFamily="18" charset="0"/>
                              <a:cs typeface="Times New Roman" panose="02020603050405020304" pitchFamily="18" charset="0"/>
                            </a:rPr>
                          </m:ctrlPr>
                        </m:radPr>
                        <m:deg/>
                        <m:e>
                          <m:f>
                            <m:fPr>
                              <m:ctrlPr>
                                <a:rPr lang="en-US" sz="14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1400" i="1">
                                  <a:effectLst/>
                                  <a:latin typeface="Cambria Math" panose="02040503050406030204" pitchFamily="18" charset="0"/>
                                  <a:ea typeface="Cambria Math" panose="02040503050406030204" pitchFamily="18" charset="0"/>
                                  <a:cs typeface="Cambria Math" panose="02040503050406030204" pitchFamily="18" charset="0"/>
                                </a:rPr>
                                <m:t>𝑁</m:t>
                              </m:r>
                              <m:r>
                                <a:rPr lang="en-US" sz="1400" i="1">
                                  <a:effectLst/>
                                  <a:latin typeface="Cambria Math" panose="02040503050406030204" pitchFamily="18" charset="0"/>
                                  <a:ea typeface="Cambria Math" panose="02040503050406030204" pitchFamily="18" charset="0"/>
                                  <a:cs typeface="Cambria Math" panose="02040503050406030204" pitchFamily="18" charset="0"/>
                                </a:rPr>
                                <m:t>−1</m:t>
                              </m:r>
                            </m:num>
                            <m:den>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𝑁</m:t>
                              </m:r>
                            </m:den>
                          </m:f>
                          <m:sSup>
                            <m:sSupPr>
                              <m:ctrlPr>
                                <a:rPr lang="en-US" sz="1400" i="1">
                                  <a:effectLst/>
                                  <a:latin typeface="Cambria Math" panose="02040503050406030204" pitchFamily="18" charset="0"/>
                                  <a:ea typeface="Times New Roman" panose="02020603050405020304" pitchFamily="18" charset="0"/>
                                  <a:cs typeface="Times New Roman" panose="02020603050405020304" pitchFamily="18" charset="0"/>
                                </a:rPr>
                              </m:ctrlPr>
                            </m:sSupPr>
                            <m:e>
                              <m:r>
                                <m:rPr>
                                  <m:sty m:val="p"/>
                                </m:rPr>
                                <a:rPr lang="en-US" sz="1400">
                                  <a:effectLst/>
                                  <a:latin typeface="Cambria Math" panose="02040503050406030204" pitchFamily="18" charset="0"/>
                                  <a:ea typeface="Times New Roman" panose="02020603050405020304" pitchFamily="18" charset="0"/>
                                  <a:cs typeface="Times New Roman" panose="02020603050405020304" pitchFamily="18" charset="0"/>
                                </a:rPr>
                                <m:t>S</m:t>
                              </m:r>
                            </m:e>
                            <m:sup>
                              <m:r>
                                <a:rPr lang="en-US" sz="1400" i="1">
                                  <a:effectLst/>
                                  <a:latin typeface="Cambria Math" panose="02040503050406030204" pitchFamily="18" charset="0"/>
                                  <a:ea typeface="Cambria Math" panose="02040503050406030204" pitchFamily="18" charset="0"/>
                                  <a:cs typeface="Cambria Math" panose="02040503050406030204" pitchFamily="18" charset="0"/>
                                </a:rPr>
                                <m:t>2</m:t>
                              </m:r>
                            </m:sup>
                          </m:sSup>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US" sz="1400" i="1">
                                  <a:effectLst/>
                                  <a:latin typeface="Cambria Math" panose="02040503050406030204" pitchFamily="18" charset="0"/>
                                  <a:ea typeface="Times New Roman" panose="02020603050405020304" pitchFamily="18" charset="0"/>
                                  <a:cs typeface="Times New Roman" panose="02020603050405020304" pitchFamily="18" charset="0"/>
                                </a:rPr>
                              </m:ctrlPr>
                            </m:sSupPr>
                            <m:e>
                              <m:r>
                                <m:rPr>
                                  <m:sty m:val="p"/>
                                </m:rPr>
                                <a:rPr lang="en-US" sz="1400">
                                  <a:effectLst/>
                                  <a:latin typeface="Cambria Math" panose="02040503050406030204" pitchFamily="18" charset="0"/>
                                  <a:ea typeface="Times New Roman" panose="02020603050405020304" pitchFamily="18" charset="0"/>
                                  <a:cs typeface="Times New Roman" panose="02020603050405020304" pitchFamily="18" charset="0"/>
                                </a:rPr>
                                <m:t>A</m:t>
                              </m:r>
                            </m:e>
                            <m:sup>
                              <m:r>
                                <a:rPr lang="en-US" sz="1400" i="1">
                                  <a:effectLst/>
                                  <a:latin typeface="Cambria Math" panose="02040503050406030204" pitchFamily="18" charset="0"/>
                                  <a:ea typeface="Cambria Math" panose="02040503050406030204" pitchFamily="18" charset="0"/>
                                  <a:cs typeface="Cambria Math" panose="02040503050406030204" pitchFamily="18" charset="0"/>
                                </a:rPr>
                                <m:t>2</m:t>
                              </m:r>
                            </m:sup>
                          </m:sSup>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     </m:t>
                          </m:r>
                        </m:e>
                      </m:rad>
                    </m:oMath>
                  </m:oMathPara>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1" name="TextBox 10">
                <a:extLst>
                  <a:ext uri="{FF2B5EF4-FFF2-40B4-BE49-F238E27FC236}">
                    <a16:creationId xmlns:a16="http://schemas.microsoft.com/office/drawing/2014/main" id="{D3754193-D500-4842-A914-4744F10E0FAD}"/>
                  </a:ext>
                </a:extLst>
              </p:cNvPr>
              <p:cNvSpPr txBox="1">
                <a:spLocks noRot="1" noChangeAspect="1" noMove="1" noResize="1" noEditPoints="1" noAdjustHandles="1" noChangeArrowheads="1" noChangeShapeType="1" noTextEdit="1"/>
              </p:cNvSpPr>
              <p:nvPr/>
            </p:nvSpPr>
            <p:spPr>
              <a:xfrm>
                <a:off x="3689069" y="3696016"/>
                <a:ext cx="2776277" cy="876009"/>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68F6D516-6E4A-4E9A-9D66-7C94FE5F37B3}"/>
                  </a:ext>
                </a:extLst>
              </p:cNvPr>
              <p:cNvSpPr txBox="1"/>
              <p:nvPr/>
            </p:nvSpPr>
            <p:spPr>
              <a:xfrm>
                <a:off x="1872800" y="4601455"/>
                <a:ext cx="2414623" cy="425437"/>
              </a:xfrm>
              <a:prstGeom prst="rect">
                <a:avLst/>
              </a:prstGeom>
              <a:noFill/>
            </p:spPr>
            <p:txBody>
              <a:bodyPr wrap="square">
                <a:spAutoFit/>
              </a:bodyPr>
              <a:lstStyle/>
              <a:p>
                <a:pPr marL="228600" marR="0">
                  <a:lnSpc>
                    <a:spcPct val="107000"/>
                  </a:lnSpc>
                  <a:spcBef>
                    <a:spcPts val="0"/>
                  </a:spcBef>
                  <a:spcAft>
                    <a:spcPts val="800"/>
                  </a:spcAft>
                </a:pPr>
                <a14:m>
                  <m:oMathPara xmlns:m="http://schemas.openxmlformats.org/officeDocument/2006/math">
                    <m:oMathParaPr>
                      <m:jc m:val="centerGroup"/>
                    </m:oMathParaPr>
                    <m:oMath xmlns:m="http://schemas.openxmlformats.org/officeDocument/2006/math">
                      <m:r>
                        <a:rPr lang="en-US" sz="1400" i="1" smtClean="0">
                          <a:effectLst/>
                          <a:latin typeface="Cambria Math" panose="02040503050406030204" pitchFamily="18" charset="0"/>
                          <a:ea typeface="Times New Roman" panose="02020603050405020304" pitchFamily="18" charset="0"/>
                          <a:cs typeface="Times New Roman" panose="02020603050405020304" pitchFamily="18" charset="0"/>
                        </a:rPr>
                        <m:t>𝐸</m:t>
                      </m:r>
                      <m:r>
                        <a:rPr lang="en-US" sz="1400" i="1" smtClean="0">
                          <a:effectLst/>
                          <a:latin typeface="Cambria Math" panose="02040503050406030204" pitchFamily="18" charset="0"/>
                          <a:ea typeface="Times New Roman" panose="02020603050405020304" pitchFamily="18" charset="0"/>
                          <a:cs typeface="Times New Roman" panose="02020603050405020304" pitchFamily="18" charset="0"/>
                        </a:rPr>
                        <m:t>=</m:t>
                      </m:r>
                      <m:d>
                        <m:dPr>
                          <m:begChr m:val="|"/>
                          <m:endChr m:val="|"/>
                          <m:ctrlPr>
                            <a:rPr lang="en-US" sz="1400" b="0" i="1" smtClean="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US" sz="1400" b="0" i="1" smtClean="0">
                              <a:effectLst/>
                              <a:latin typeface="Cambria Math" panose="02040503050406030204" pitchFamily="18" charset="0"/>
                              <a:ea typeface="Times New Roman" panose="02020603050405020304" pitchFamily="18" charset="0"/>
                              <a:cs typeface="Times New Roman" panose="02020603050405020304" pitchFamily="18" charset="0"/>
                            </a:rPr>
                            <m:t>𝐴</m:t>
                          </m:r>
                        </m:e>
                      </m:d>
                      <m:r>
                        <a:rPr lang="en-US" sz="1400" b="0" i="1" smtClean="0">
                          <a:effectLst/>
                          <a:latin typeface="Cambria Math" panose="02040503050406030204" pitchFamily="18" charset="0"/>
                          <a:ea typeface="Times New Roman" panose="02020603050405020304" pitchFamily="18" charset="0"/>
                          <a:cs typeface="Times New Roman" panose="02020603050405020304" pitchFamily="18" charset="0"/>
                        </a:rPr>
                        <m:t> +3</m:t>
                      </m:r>
                      <m:r>
                        <a:rPr lang="en-US" sz="1400" b="0" i="1" smtClean="0">
                          <a:effectLst/>
                          <a:latin typeface="Cambria Math" panose="02040503050406030204" pitchFamily="18" charset="0"/>
                          <a:ea typeface="Times New Roman" panose="02020603050405020304" pitchFamily="18" charset="0"/>
                          <a:cs typeface="Times New Roman" panose="02020603050405020304" pitchFamily="18" charset="0"/>
                        </a:rPr>
                        <m:t>𝑆</m:t>
                      </m:r>
                    </m:oMath>
                  </m:oMathPara>
                </a14:m>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12" name="TextBox 11">
                <a:extLst>
                  <a:ext uri="{FF2B5EF4-FFF2-40B4-BE49-F238E27FC236}">
                    <a16:creationId xmlns:a16="http://schemas.microsoft.com/office/drawing/2014/main" id="{68F6D516-6E4A-4E9A-9D66-7C94FE5F37B3}"/>
                  </a:ext>
                </a:extLst>
              </p:cNvPr>
              <p:cNvSpPr txBox="1">
                <a:spLocks noRot="1" noChangeAspect="1" noMove="1" noResize="1" noEditPoints="1" noAdjustHandles="1" noChangeArrowheads="1" noChangeShapeType="1" noTextEdit="1"/>
              </p:cNvSpPr>
              <p:nvPr/>
            </p:nvSpPr>
            <p:spPr>
              <a:xfrm>
                <a:off x="1872800" y="4601455"/>
                <a:ext cx="2414623" cy="425437"/>
              </a:xfrm>
              <a:prstGeom prst="rect">
                <a:avLst/>
              </a:prstGeom>
              <a:blipFill>
                <a:blip r:embed="rId8"/>
                <a:stretch>
                  <a:fillRect/>
                </a:stretch>
              </a:blipFill>
            </p:spPr>
            <p:txBody>
              <a:bodyPr/>
              <a:lstStyle/>
              <a:p>
                <a:r>
                  <a:rPr lang="en-US">
                    <a:noFill/>
                  </a:rPr>
                  <a:t> </a:t>
                </a:r>
              </a:p>
            </p:txBody>
          </p:sp>
        </mc:Fallback>
      </mc:AlternateContent>
      <p:sp>
        <p:nvSpPr>
          <p:cNvPr id="13" name="Slide Number Placeholder 3">
            <a:extLst>
              <a:ext uri="{FF2B5EF4-FFF2-40B4-BE49-F238E27FC236}">
                <a16:creationId xmlns:a16="http://schemas.microsoft.com/office/drawing/2014/main" id="{1EA286E4-4CEB-44FC-B61A-BB1449C5CC58}"/>
              </a:ext>
            </a:extLst>
          </p:cNvPr>
          <p:cNvSpPr txBox="1">
            <a:spLocks/>
          </p:cNvSpPr>
          <p:nvPr/>
        </p:nvSpPr>
        <p:spPr>
          <a:xfrm>
            <a:off x="6635750" y="6613072"/>
            <a:ext cx="2508250" cy="228600"/>
          </a:xfrm>
          <a:prstGeom prst="rect">
            <a:avLst/>
          </a:prstGeom>
        </p:spPr>
        <p:txBody>
          <a:bodyPr/>
          <a:lstStyle>
            <a:defPPr>
              <a:defRPr lang="en-US"/>
            </a:defPPr>
            <a:lvl1pPr algn="l" rtl="0" fontAlgn="base">
              <a:spcBef>
                <a:spcPct val="0"/>
              </a:spcBef>
              <a:spcAft>
                <a:spcPct val="0"/>
              </a:spcAft>
              <a:defRPr sz="1200" kern="1200">
                <a:solidFill>
                  <a:schemeClr val="tx1"/>
                </a:solidFill>
                <a:latin typeface="SymbolProp BT" pitchFamily="18" charset="2"/>
                <a:ea typeface="+mn-ea"/>
                <a:cs typeface="+mn-cs"/>
              </a:defRPr>
            </a:lvl1pPr>
            <a:lvl2pPr marL="457200" algn="l" rtl="0" fontAlgn="base">
              <a:spcBef>
                <a:spcPct val="0"/>
              </a:spcBef>
              <a:spcAft>
                <a:spcPct val="0"/>
              </a:spcAft>
              <a:defRPr sz="1200" kern="1200">
                <a:solidFill>
                  <a:schemeClr val="tx1"/>
                </a:solidFill>
                <a:latin typeface="SymbolProp BT" pitchFamily="18" charset="2"/>
                <a:ea typeface="+mn-ea"/>
                <a:cs typeface="+mn-cs"/>
              </a:defRPr>
            </a:lvl2pPr>
            <a:lvl3pPr marL="914400" algn="l" rtl="0" fontAlgn="base">
              <a:spcBef>
                <a:spcPct val="0"/>
              </a:spcBef>
              <a:spcAft>
                <a:spcPct val="0"/>
              </a:spcAft>
              <a:defRPr sz="1200" kern="1200">
                <a:solidFill>
                  <a:schemeClr val="tx1"/>
                </a:solidFill>
                <a:latin typeface="SymbolProp BT" pitchFamily="18" charset="2"/>
                <a:ea typeface="+mn-ea"/>
                <a:cs typeface="+mn-cs"/>
              </a:defRPr>
            </a:lvl3pPr>
            <a:lvl4pPr marL="1371600" algn="l" rtl="0" fontAlgn="base">
              <a:spcBef>
                <a:spcPct val="0"/>
              </a:spcBef>
              <a:spcAft>
                <a:spcPct val="0"/>
              </a:spcAft>
              <a:defRPr sz="1200" kern="1200">
                <a:solidFill>
                  <a:schemeClr val="tx1"/>
                </a:solidFill>
                <a:latin typeface="SymbolProp BT" pitchFamily="18" charset="2"/>
                <a:ea typeface="+mn-ea"/>
                <a:cs typeface="+mn-cs"/>
              </a:defRPr>
            </a:lvl4pPr>
            <a:lvl5pPr marL="1828800" algn="l" rtl="0" fontAlgn="base">
              <a:spcBef>
                <a:spcPct val="0"/>
              </a:spcBef>
              <a:spcAft>
                <a:spcPct val="0"/>
              </a:spcAft>
              <a:defRPr sz="1200" kern="1200">
                <a:solidFill>
                  <a:schemeClr val="tx1"/>
                </a:solidFill>
                <a:latin typeface="SymbolProp BT" pitchFamily="18" charset="2"/>
                <a:ea typeface="+mn-ea"/>
                <a:cs typeface="+mn-cs"/>
              </a:defRPr>
            </a:lvl5pPr>
            <a:lvl6pPr marL="2286000" algn="l" defTabSz="914400" rtl="0" eaLnBrk="1" latinLnBrk="0" hangingPunct="1">
              <a:defRPr sz="1200" kern="1200">
                <a:solidFill>
                  <a:schemeClr val="tx1"/>
                </a:solidFill>
                <a:latin typeface="SymbolProp BT" pitchFamily="18" charset="2"/>
                <a:ea typeface="+mn-ea"/>
                <a:cs typeface="+mn-cs"/>
              </a:defRPr>
            </a:lvl6pPr>
            <a:lvl7pPr marL="2743200" algn="l" defTabSz="914400" rtl="0" eaLnBrk="1" latinLnBrk="0" hangingPunct="1">
              <a:defRPr sz="1200" kern="1200">
                <a:solidFill>
                  <a:schemeClr val="tx1"/>
                </a:solidFill>
                <a:latin typeface="SymbolProp BT" pitchFamily="18" charset="2"/>
                <a:ea typeface="+mn-ea"/>
                <a:cs typeface="+mn-cs"/>
              </a:defRPr>
            </a:lvl7pPr>
            <a:lvl8pPr marL="3200400" algn="l" defTabSz="914400" rtl="0" eaLnBrk="1" latinLnBrk="0" hangingPunct="1">
              <a:defRPr sz="1200" kern="1200">
                <a:solidFill>
                  <a:schemeClr val="tx1"/>
                </a:solidFill>
                <a:latin typeface="SymbolProp BT" pitchFamily="18" charset="2"/>
                <a:ea typeface="+mn-ea"/>
                <a:cs typeface="+mn-cs"/>
              </a:defRPr>
            </a:lvl8pPr>
            <a:lvl9pPr marL="3657600" algn="l" defTabSz="914400" rtl="0" eaLnBrk="1" latinLnBrk="0" hangingPunct="1">
              <a:defRPr sz="1200" kern="1200">
                <a:solidFill>
                  <a:schemeClr val="tx1"/>
                </a:solidFill>
                <a:latin typeface="SymbolProp BT" pitchFamily="18" charset="2"/>
                <a:ea typeface="+mn-ea"/>
                <a:cs typeface="+mn-cs"/>
              </a:defRPr>
            </a:lvl9pPr>
          </a:lstStyle>
          <a:p>
            <a:pPr algn="r">
              <a:defRPr/>
            </a:pPr>
            <a:fld id="{D603C2C5-04F0-4E7C-AC2C-D2AB624B180A}" type="slidenum">
              <a:rPr lang="en-US" smtClean="0"/>
              <a:pPr algn="r">
                <a:defRPr/>
              </a:pPr>
              <a:t>44</a:t>
            </a:fld>
            <a:endParaRPr lang="en-US" dirty="0"/>
          </a:p>
        </p:txBody>
      </p:sp>
      <p:sp>
        <p:nvSpPr>
          <p:cNvPr id="14" name="Title 1">
            <a:extLst>
              <a:ext uri="{FF2B5EF4-FFF2-40B4-BE49-F238E27FC236}">
                <a16:creationId xmlns:a16="http://schemas.microsoft.com/office/drawing/2014/main" id="{B6ED97B5-4B28-4370-ACAA-A7054EFCBF6D}"/>
              </a:ext>
            </a:extLst>
          </p:cNvPr>
          <p:cNvSpPr txBox="1">
            <a:spLocks/>
          </p:cNvSpPr>
          <p:nvPr/>
        </p:nvSpPr>
        <p:spPr bwMode="auto">
          <a:xfrm>
            <a:off x="2864689" y="280146"/>
            <a:ext cx="2828476" cy="5809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defRPr>
            </a:lvl2pPr>
            <a:lvl3pPr algn="ctr" rtl="0" eaLnBrk="0" fontAlgn="base" hangingPunct="0">
              <a:spcBef>
                <a:spcPct val="0"/>
              </a:spcBef>
              <a:spcAft>
                <a:spcPct val="0"/>
              </a:spcAft>
              <a:defRPr sz="4000">
                <a:solidFill>
                  <a:schemeClr val="tx2"/>
                </a:solidFill>
                <a:latin typeface="Arial" charset="0"/>
              </a:defRPr>
            </a:lvl3pPr>
            <a:lvl4pPr algn="ctr" rtl="0" eaLnBrk="0" fontAlgn="base" hangingPunct="0">
              <a:spcBef>
                <a:spcPct val="0"/>
              </a:spcBef>
              <a:spcAft>
                <a:spcPct val="0"/>
              </a:spcAft>
              <a:defRPr sz="4000">
                <a:solidFill>
                  <a:schemeClr val="tx2"/>
                </a:solidFill>
                <a:latin typeface="Arial" charset="0"/>
              </a:defRPr>
            </a:lvl4pPr>
            <a:lvl5pPr algn="ctr" rtl="0" eaLnBrk="0" fontAlgn="base" hangingPunct="0">
              <a:spcBef>
                <a:spcPct val="0"/>
              </a:spcBef>
              <a:spcAft>
                <a:spcPct val="0"/>
              </a:spcAft>
              <a:defRPr sz="4000">
                <a:solidFill>
                  <a:schemeClr val="tx2"/>
                </a:solidFill>
                <a:latin typeface="Arial" charset="0"/>
              </a:defRPr>
            </a:lvl5pPr>
            <a:lvl6pPr marL="457200" algn="ctr" rtl="0" fontAlgn="base">
              <a:spcBef>
                <a:spcPct val="0"/>
              </a:spcBef>
              <a:spcAft>
                <a:spcPct val="0"/>
              </a:spcAft>
              <a:defRPr sz="4000">
                <a:solidFill>
                  <a:schemeClr val="tx2"/>
                </a:solidFill>
                <a:latin typeface="Arial" charset="0"/>
              </a:defRPr>
            </a:lvl6pPr>
            <a:lvl7pPr marL="914400" algn="ctr" rtl="0" fontAlgn="base">
              <a:spcBef>
                <a:spcPct val="0"/>
              </a:spcBef>
              <a:spcAft>
                <a:spcPct val="0"/>
              </a:spcAft>
              <a:defRPr sz="4000">
                <a:solidFill>
                  <a:schemeClr val="tx2"/>
                </a:solidFill>
                <a:latin typeface="Arial" charset="0"/>
              </a:defRPr>
            </a:lvl7pPr>
            <a:lvl8pPr marL="1371600" algn="ctr" rtl="0" fontAlgn="base">
              <a:spcBef>
                <a:spcPct val="0"/>
              </a:spcBef>
              <a:spcAft>
                <a:spcPct val="0"/>
              </a:spcAft>
              <a:defRPr sz="4000">
                <a:solidFill>
                  <a:schemeClr val="tx2"/>
                </a:solidFill>
                <a:latin typeface="Arial" charset="0"/>
              </a:defRPr>
            </a:lvl8pPr>
            <a:lvl9pPr marL="1828800" algn="ctr" rtl="0" fontAlgn="base">
              <a:spcBef>
                <a:spcPct val="0"/>
              </a:spcBef>
              <a:spcAft>
                <a:spcPct val="0"/>
              </a:spcAft>
              <a:defRPr sz="4000">
                <a:solidFill>
                  <a:schemeClr val="tx2"/>
                </a:solidFill>
                <a:latin typeface="Arial" charset="0"/>
              </a:defRPr>
            </a:lvl9pPr>
          </a:lstStyle>
          <a:p>
            <a:r>
              <a:rPr lang="en-US" kern="0" dirty="0"/>
              <a:t>Questions?</a:t>
            </a:r>
          </a:p>
        </p:txBody>
      </p:sp>
      <p:sp>
        <p:nvSpPr>
          <p:cNvPr id="16" name="Title 1">
            <a:extLst>
              <a:ext uri="{FF2B5EF4-FFF2-40B4-BE49-F238E27FC236}">
                <a16:creationId xmlns:a16="http://schemas.microsoft.com/office/drawing/2014/main" id="{DEB4F568-1609-44AF-A622-7102E554DA11}"/>
              </a:ext>
            </a:extLst>
          </p:cNvPr>
          <p:cNvSpPr txBox="1">
            <a:spLocks/>
          </p:cNvSpPr>
          <p:nvPr/>
        </p:nvSpPr>
        <p:spPr bwMode="auto">
          <a:xfrm>
            <a:off x="2864689" y="5897110"/>
            <a:ext cx="2952206" cy="715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defRPr>
            </a:lvl2pPr>
            <a:lvl3pPr algn="ctr" rtl="0" eaLnBrk="0" fontAlgn="base" hangingPunct="0">
              <a:spcBef>
                <a:spcPct val="0"/>
              </a:spcBef>
              <a:spcAft>
                <a:spcPct val="0"/>
              </a:spcAft>
              <a:defRPr sz="4000">
                <a:solidFill>
                  <a:schemeClr val="tx2"/>
                </a:solidFill>
                <a:latin typeface="Arial" charset="0"/>
              </a:defRPr>
            </a:lvl3pPr>
            <a:lvl4pPr algn="ctr" rtl="0" eaLnBrk="0" fontAlgn="base" hangingPunct="0">
              <a:spcBef>
                <a:spcPct val="0"/>
              </a:spcBef>
              <a:spcAft>
                <a:spcPct val="0"/>
              </a:spcAft>
              <a:defRPr sz="4000">
                <a:solidFill>
                  <a:schemeClr val="tx2"/>
                </a:solidFill>
                <a:latin typeface="Arial" charset="0"/>
              </a:defRPr>
            </a:lvl4pPr>
            <a:lvl5pPr algn="ctr" rtl="0" eaLnBrk="0" fontAlgn="base" hangingPunct="0">
              <a:spcBef>
                <a:spcPct val="0"/>
              </a:spcBef>
              <a:spcAft>
                <a:spcPct val="0"/>
              </a:spcAft>
              <a:defRPr sz="4000">
                <a:solidFill>
                  <a:schemeClr val="tx2"/>
                </a:solidFill>
                <a:latin typeface="Arial" charset="0"/>
              </a:defRPr>
            </a:lvl5pPr>
            <a:lvl6pPr marL="457200" algn="ctr" rtl="0" fontAlgn="base">
              <a:spcBef>
                <a:spcPct val="0"/>
              </a:spcBef>
              <a:spcAft>
                <a:spcPct val="0"/>
              </a:spcAft>
              <a:defRPr sz="4000">
                <a:solidFill>
                  <a:schemeClr val="tx2"/>
                </a:solidFill>
                <a:latin typeface="Arial" charset="0"/>
              </a:defRPr>
            </a:lvl6pPr>
            <a:lvl7pPr marL="914400" algn="ctr" rtl="0" fontAlgn="base">
              <a:spcBef>
                <a:spcPct val="0"/>
              </a:spcBef>
              <a:spcAft>
                <a:spcPct val="0"/>
              </a:spcAft>
              <a:defRPr sz="4000">
                <a:solidFill>
                  <a:schemeClr val="tx2"/>
                </a:solidFill>
                <a:latin typeface="Arial" charset="0"/>
              </a:defRPr>
            </a:lvl7pPr>
            <a:lvl8pPr marL="1371600" algn="ctr" rtl="0" fontAlgn="base">
              <a:spcBef>
                <a:spcPct val="0"/>
              </a:spcBef>
              <a:spcAft>
                <a:spcPct val="0"/>
              </a:spcAft>
              <a:defRPr sz="4000">
                <a:solidFill>
                  <a:schemeClr val="tx2"/>
                </a:solidFill>
                <a:latin typeface="Arial" charset="0"/>
              </a:defRPr>
            </a:lvl8pPr>
            <a:lvl9pPr marL="1828800" algn="ctr" rtl="0" fontAlgn="base">
              <a:spcBef>
                <a:spcPct val="0"/>
              </a:spcBef>
              <a:spcAft>
                <a:spcPct val="0"/>
              </a:spcAft>
              <a:defRPr sz="4000">
                <a:solidFill>
                  <a:schemeClr val="tx2"/>
                </a:solidFill>
                <a:latin typeface="Arial" charset="0"/>
              </a:defRPr>
            </a:lvl9pPr>
          </a:lstStyle>
          <a:p>
            <a:r>
              <a:rPr lang="en-US" kern="0" dirty="0">
                <a:solidFill>
                  <a:srgbClr val="0000FF"/>
                </a:solidFill>
              </a:rPr>
              <a:t>Thank you !</a:t>
            </a:r>
          </a:p>
        </p:txBody>
      </p:sp>
    </p:spTree>
    <p:extLst>
      <p:ext uri="{BB962C8B-B14F-4D97-AF65-F5344CB8AC3E}">
        <p14:creationId xmlns:p14="http://schemas.microsoft.com/office/powerpoint/2010/main" val="3140403679"/>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47559</TotalTime>
  <Words>3885</Words>
  <Application>Microsoft Office PowerPoint</Application>
  <PresentationFormat>On-screen Show (4:3)</PresentationFormat>
  <Paragraphs>493</Paragraphs>
  <Slides>44</Slides>
  <Notes>6</Notes>
  <HiddenSlides>0</HiddenSlides>
  <MMClips>0</MMClips>
  <ScaleCrop>false</ScaleCrop>
  <HeadingPairs>
    <vt:vector size="8" baseType="variant">
      <vt:variant>
        <vt:lpstr>Fonts Used</vt:lpstr>
      </vt:variant>
      <vt:variant>
        <vt:i4>20</vt:i4>
      </vt: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66" baseType="lpstr">
      <vt:lpstr>ＭＳ Ｐゴシック</vt:lpstr>
      <vt:lpstr>Arial</vt:lpstr>
      <vt:lpstr>Arial Narrow</vt:lpstr>
      <vt:lpstr>Bookman Old Style</vt:lpstr>
      <vt:lpstr>Calibri</vt:lpstr>
      <vt:lpstr>Cambria</vt:lpstr>
      <vt:lpstr>Cambria Math</vt:lpstr>
      <vt:lpstr>Comic Sans MS</vt:lpstr>
      <vt:lpstr>GungsuhChe</vt:lpstr>
      <vt:lpstr>新細明體</vt:lpstr>
      <vt:lpstr>Rod</vt:lpstr>
      <vt:lpstr>Segoe UI Semibold</vt:lpstr>
      <vt:lpstr>SimHei</vt:lpstr>
      <vt:lpstr>Sylfaen</vt:lpstr>
      <vt:lpstr>Symbol</vt:lpstr>
      <vt:lpstr>SymbolMono BT</vt:lpstr>
      <vt:lpstr>SymbolProp BT</vt:lpstr>
      <vt:lpstr>Times New Roman</vt:lpstr>
      <vt:lpstr>Trebuchet MS</vt:lpstr>
      <vt:lpstr>Wingdings</vt:lpstr>
      <vt:lpstr>Default Design</vt:lpstr>
      <vt:lpstr>Equation</vt:lpstr>
      <vt:lpstr>Geometric characterization, calibration and validation  of  Satellite optical instruments for Earth Science</vt:lpstr>
      <vt:lpstr>Outline</vt:lpstr>
      <vt:lpstr>Context of Geometry in remote sensing</vt:lpstr>
      <vt:lpstr>Programs we support</vt:lpstr>
      <vt:lpstr>VIIRS instrument characteristics (1)</vt:lpstr>
      <vt:lpstr>VIIRS instrument characteristics (2)</vt:lpstr>
      <vt:lpstr>Outline</vt:lpstr>
      <vt:lpstr>Spatial response, concept</vt:lpstr>
      <vt:lpstr>Spatial response, expressions</vt:lpstr>
      <vt:lpstr>Spatial response, parameters</vt:lpstr>
      <vt:lpstr>Spatial response, Spec, VIIRS example</vt:lpstr>
      <vt:lpstr>SNPP &amp; J1 VIIRS scan LSF - FWHM</vt:lpstr>
      <vt:lpstr>J1 VIIRS scan LSF - MTF</vt:lpstr>
      <vt:lpstr>LSF “banding” issue in VIIRS ground testing</vt:lpstr>
      <vt:lpstr>Right LSF construction helps, DNB low light</vt:lpstr>
      <vt:lpstr>Questions for sensor spatial response?</vt:lpstr>
      <vt:lpstr>Outline</vt:lpstr>
      <vt:lpstr>Band-to-band registration (BBR)</vt:lpstr>
      <vt:lpstr>BBR [cont.]</vt:lpstr>
      <vt:lpstr>J1 BBR matrix– non-agg zones</vt:lpstr>
      <vt:lpstr>BBR, nesting issue and resolution</vt:lpstr>
      <vt:lpstr>BBR, FPA clocking issue and resolution</vt:lpstr>
      <vt:lpstr>Questions for BBR?</vt:lpstr>
      <vt:lpstr>Outline</vt:lpstr>
      <vt:lpstr>Alignment, pointing &amp; Geolocation</vt:lpstr>
      <vt:lpstr>Geolocation requirements, examples for VIIRS</vt:lpstr>
      <vt:lpstr>PowerPoint Presentation</vt:lpstr>
      <vt:lpstr>Errors measured by the 2 chip libraries</vt:lpstr>
      <vt:lpstr>Terra MODIS geolocation accuracy </vt:lpstr>
      <vt:lpstr>Aqua MODIS geolocation accuracy</vt:lpstr>
      <vt:lpstr>Sun angle correction</vt:lpstr>
      <vt:lpstr>Geolocation accuracy for NOAA-20 VIIRS </vt:lpstr>
      <vt:lpstr>SNPP VIIRS geolocation accuracy</vt:lpstr>
      <vt:lpstr>Impacts from SNPP/VIIRS operations</vt:lpstr>
      <vt:lpstr>VIGMU: VIIRS instrument geometric model update </vt:lpstr>
      <vt:lpstr>SNPP attitude issue</vt:lpstr>
      <vt:lpstr>SNPP attitude disturbances &amp; improvements</vt:lpstr>
      <vt:lpstr>PowerPoint Presentation</vt:lpstr>
      <vt:lpstr>Scan-to-scan underlap</vt:lpstr>
      <vt:lpstr>On-orbit Effective Focal Length( EFL) measurements</vt:lpstr>
      <vt:lpstr>Assessing Planet Dove geolocation accuracy</vt:lpstr>
      <vt:lpstr>Geometric specifications</vt:lpstr>
      <vt:lpstr>Recaps (Concluding remarks)</vt:lpstr>
      <vt:lpstr>PowerPoint Presentation</vt:lpstr>
    </vt:vector>
  </TitlesOfParts>
  <Company>Innovim/NASA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FU1 FP6 Slit Width Effects</dc:title>
  <dc:creator>Gary Lin</dc:creator>
  <cp:lastModifiedBy>Beaudwin, Patricia L. (GSFC-619.0)[SCIENCE SYSTEMS AND APPLICATIONS INC]</cp:lastModifiedBy>
  <cp:revision>2810</cp:revision>
  <cp:lastPrinted>2018-10-11T16:31:23Z</cp:lastPrinted>
  <dcterms:created xsi:type="dcterms:W3CDTF">2008-01-31T13:34:09Z</dcterms:created>
  <dcterms:modified xsi:type="dcterms:W3CDTF">2021-08-12T13:59:13Z</dcterms:modified>
</cp:coreProperties>
</file>