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67" r:id="rId2"/>
    <p:sldId id="607" r:id="rId3"/>
    <p:sldId id="472" r:id="rId4"/>
    <p:sldId id="747" r:id="rId5"/>
    <p:sldId id="475" r:id="rId6"/>
    <p:sldId id="476" r:id="rId7"/>
    <p:sldId id="758" r:id="rId8"/>
    <p:sldId id="479" r:id="rId9"/>
    <p:sldId id="481" r:id="rId10"/>
    <p:sldId id="734" r:id="rId11"/>
    <p:sldId id="735" r:id="rId12"/>
    <p:sldId id="738" r:id="rId13"/>
    <p:sldId id="740" r:id="rId14"/>
    <p:sldId id="485" r:id="rId15"/>
    <p:sldId id="489" r:id="rId16"/>
    <p:sldId id="490" r:id="rId17"/>
    <p:sldId id="756" r:id="rId18"/>
    <p:sldId id="757" r:id="rId19"/>
    <p:sldId id="741" r:id="rId20"/>
    <p:sldId id="745" r:id="rId21"/>
    <p:sldId id="746" r:id="rId22"/>
    <p:sldId id="748" r:id="rId23"/>
    <p:sldId id="749" r:id="rId24"/>
    <p:sldId id="750" r:id="rId25"/>
    <p:sldId id="751" r:id="rId26"/>
    <p:sldId id="752" r:id="rId27"/>
    <p:sldId id="754" r:id="rId28"/>
    <p:sldId id="755" r:id="rId29"/>
  </p:sldIdLst>
  <p:sldSz cx="9144000" cy="6858000" type="screen4x3"/>
  <p:notesSz cx="6997700" cy="9271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 autoAdjust="0"/>
    <p:restoredTop sz="94660"/>
  </p:normalViewPr>
  <p:slideViewPr>
    <p:cSldViewPr snapToObjects="1">
      <p:cViewPr varScale="1">
        <p:scale>
          <a:sx n="88" d="100"/>
          <a:sy n="88" d="100"/>
        </p:scale>
        <p:origin x="163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00" d="100"/>
          <a:sy n="100" d="100"/>
        </p:scale>
        <p:origin x="-3510" y="-84"/>
      </p:cViewPr>
      <p:guideLst>
        <p:guide orient="horz" pos="2920"/>
        <p:guide pos="22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4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4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31263"/>
            <a:ext cx="3049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9AB16C-4456-4F5A-AF1B-858B4AFB0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49588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5800"/>
            <a:ext cx="4668837" cy="3502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186363" cy="41862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49588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31263"/>
            <a:ext cx="3049588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C9AF3E-DB13-4D1C-A657-61E3BAFF4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866DC-E839-418C-8C82-8CA9FBA0CF5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866DC-E839-418C-8C82-8CA9FBA0CF5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C7329F-C9C4-42FE-A300-6BE2911E977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C866DC-E839-418C-8C82-8CA9FBA0CF5A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00" y="173038"/>
            <a:ext cx="10191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276600" cy="457200"/>
          </a:xfrm>
        </p:spPr>
        <p:txBody>
          <a:bodyPr/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9805" y="166643"/>
            <a:ext cx="802388" cy="101635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13" y="2286000"/>
            <a:ext cx="77724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460" y="274320"/>
            <a:ext cx="8641080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title, 28pt bold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68160C-305B-4527-8177-840ACDC9C0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GFSSP Demo  TFAWS 2021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FC9E-1133-4011-BE9F-F92542AC3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251936" y="1017838"/>
            <a:ext cx="8640366" cy="4886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625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747713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23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7713" y="23637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pic>
        <p:nvPicPr>
          <p:cNvPr id="30729" name="Picture 34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5100" y="173038"/>
            <a:ext cx="10191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47632" y="124893"/>
            <a:ext cx="944962" cy="8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2.emf"/><Relationship Id="rId3" Type="http://schemas.openxmlformats.org/officeDocument/2006/relationships/image" Target="../media/image13.wmf"/><Relationship Id="rId7" Type="http://schemas.openxmlformats.org/officeDocument/2006/relationships/image" Target="../media/image9.e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9.wmf"/><Relationship Id="rId3" Type="http://schemas.openxmlformats.org/officeDocument/2006/relationships/image" Target="../media/image21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6.wmf"/><Relationship Id="rId4" Type="http://schemas.openxmlformats.org/officeDocument/2006/relationships/image" Target="../media/image22.wmf"/><Relationship Id="rId9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057400" y="1066800"/>
            <a:ext cx="51054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Arial" charset="0"/>
              </a:rPr>
              <a:t>GFSSP </a:t>
            </a:r>
            <a:r>
              <a:rPr lang="en-US" sz="3200" b="1" dirty="0" smtClean="0">
                <a:latin typeface="Arial" charset="0"/>
              </a:rPr>
              <a:t>Software Demo </a:t>
            </a:r>
            <a:endParaRPr lang="en-US" sz="3200" b="1" dirty="0">
              <a:latin typeface="Arial" charset="0"/>
            </a:endParaRPr>
          </a:p>
        </p:txBody>
      </p:sp>
      <p:sp>
        <p:nvSpPr>
          <p:cNvPr id="44037" name="Text Box 7"/>
          <p:cNvSpPr txBox="1">
            <a:spLocks noChangeArrowheads="1"/>
          </p:cNvSpPr>
          <p:nvPr/>
        </p:nvSpPr>
        <p:spPr bwMode="auto">
          <a:xfrm>
            <a:off x="1219200" y="2667000"/>
            <a:ext cx="6934200" cy="30469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Arial" charset="0"/>
              </a:rPr>
              <a:t>André </a:t>
            </a:r>
            <a:r>
              <a:rPr lang="en-US" b="1" dirty="0" err="1" smtClean="0">
                <a:latin typeface="Arial" charset="0"/>
              </a:rPr>
              <a:t>LeClair</a:t>
            </a:r>
            <a:r>
              <a:rPr lang="en-US" b="1" dirty="0">
                <a:latin typeface="Arial" charset="0"/>
              </a:rPr>
              <a:t> &amp; Alok </a:t>
            </a:r>
            <a:r>
              <a:rPr lang="en-US" b="1" dirty="0" smtClean="0">
                <a:latin typeface="Arial" charset="0"/>
              </a:rPr>
              <a:t>Majumdar</a:t>
            </a:r>
            <a:endParaRPr lang="en-US" b="1" dirty="0">
              <a:latin typeface="Arial" charset="0"/>
            </a:endParaRPr>
          </a:p>
          <a:p>
            <a:r>
              <a:rPr lang="en-US" sz="2000" b="1" dirty="0">
                <a:latin typeface="Arial Unicode MS" pitchFamily="-111" charset="0"/>
              </a:rPr>
              <a:t>Propulsion </a:t>
            </a:r>
            <a:r>
              <a:rPr lang="en-US" sz="2000" b="1" dirty="0" smtClean="0">
                <a:latin typeface="Arial Unicode MS" pitchFamily="-111" charset="0"/>
              </a:rPr>
              <a:t>Systems </a:t>
            </a:r>
            <a:r>
              <a:rPr lang="en-US" sz="2000" b="1" dirty="0">
                <a:latin typeface="Arial Unicode MS" pitchFamily="-111" charset="0"/>
              </a:rPr>
              <a:t>Department</a:t>
            </a:r>
          </a:p>
          <a:p>
            <a:r>
              <a:rPr lang="en-US" sz="2000" b="1" dirty="0">
                <a:latin typeface="Arial Unicode MS" pitchFamily="-111" charset="0"/>
              </a:rPr>
              <a:t>NASA/Marshall Space Flight Center                     </a:t>
            </a:r>
            <a:endParaRPr lang="en-US" sz="2000" b="1" dirty="0" smtClean="0">
              <a:latin typeface="Arial Unicode MS" pitchFamily="-111" charset="0"/>
            </a:endParaRPr>
          </a:p>
          <a:p>
            <a:r>
              <a:rPr lang="en-US" sz="1400" b="1" i="1" dirty="0"/>
              <a:t>andre.c.leclair@nasa.gov</a:t>
            </a:r>
          </a:p>
          <a:p>
            <a:r>
              <a:rPr lang="en-US" sz="1400" b="1" i="1" dirty="0" smtClean="0"/>
              <a:t>alok.k.majumdar@nasa.gov</a:t>
            </a:r>
          </a:p>
          <a:p>
            <a:r>
              <a:rPr lang="en-US" sz="2400" b="1" dirty="0" smtClean="0">
                <a:latin typeface="Arial" charset="0"/>
              </a:rPr>
              <a:t>       </a:t>
            </a:r>
          </a:p>
          <a:p>
            <a:r>
              <a:rPr lang="en-US" sz="2400" b="1" dirty="0" smtClean="0">
                <a:latin typeface="Arial" charset="0"/>
              </a:rPr>
              <a:t>                                    </a:t>
            </a:r>
            <a:endParaRPr lang="en-US" sz="2400" b="1" dirty="0">
              <a:latin typeface="Arial" charset="0"/>
            </a:endParaRPr>
          </a:p>
          <a:p>
            <a:r>
              <a:rPr lang="en-US" sz="2400" b="1" dirty="0" smtClean="0">
                <a:latin typeface="Arial" charset="0"/>
              </a:rPr>
              <a:t>Virtual Thermal &amp; Fluids Analysis Workshop</a:t>
            </a:r>
            <a:endParaRPr lang="en-US" sz="2400" b="1" dirty="0">
              <a:latin typeface="Arial" charset="0"/>
            </a:endParaRPr>
          </a:p>
          <a:p>
            <a:r>
              <a:rPr lang="en-US" sz="2400" b="1" dirty="0" smtClean="0">
                <a:latin typeface="Arial" charset="0"/>
              </a:rPr>
              <a:t>August </a:t>
            </a:r>
            <a:r>
              <a:rPr lang="en-US" sz="2400" b="1" dirty="0" smtClean="0">
                <a:latin typeface="Arial" charset="0"/>
              </a:rPr>
              <a:t>24</a:t>
            </a:r>
            <a:r>
              <a:rPr lang="en-US" sz="2400" b="1" dirty="0" smtClean="0">
                <a:latin typeface="Arial" charset="0"/>
              </a:rPr>
              <a:t>-26, 2021</a:t>
            </a:r>
            <a:endParaRPr lang="en-US" sz="24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/>
          <p:cNvSpPr>
            <a:spLocks noGrp="1"/>
          </p:cNvSpPr>
          <p:nvPr>
            <p:ph type="title"/>
          </p:nvPr>
        </p:nvSpPr>
        <p:spPr>
          <a:xfrm>
            <a:off x="747713" y="457200"/>
            <a:ext cx="7772400" cy="1143000"/>
          </a:xfrm>
        </p:spPr>
        <p:txBody>
          <a:bodyPr/>
          <a:lstStyle/>
          <a:p>
            <a:r>
              <a:rPr lang="en-US" sz="3200" b="1" dirty="0" smtClean="0"/>
              <a:t>Outline</a:t>
            </a:r>
          </a:p>
        </p:txBody>
      </p:sp>
      <p:sp>
        <p:nvSpPr>
          <p:cNvPr id="45059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391400" cy="4114800"/>
          </a:xfrm>
        </p:spPr>
        <p:txBody>
          <a:bodyPr/>
          <a:lstStyle/>
          <a:p>
            <a:r>
              <a:rPr lang="en-US" sz="2400" dirty="0" smtClean="0"/>
              <a:t>Introduction &amp; Overview</a:t>
            </a:r>
          </a:p>
          <a:p>
            <a:r>
              <a:rPr lang="en-US" sz="2400" dirty="0" smtClean="0"/>
              <a:t>Mathematical Formulation</a:t>
            </a:r>
          </a:p>
          <a:p>
            <a:r>
              <a:rPr lang="en-US" sz="2400" dirty="0" smtClean="0"/>
              <a:t>Resistance Options</a:t>
            </a:r>
          </a:p>
          <a:p>
            <a:r>
              <a:rPr lang="en-US" sz="2400" dirty="0" smtClean="0"/>
              <a:t>Fluid Options</a:t>
            </a:r>
          </a:p>
          <a:p>
            <a:r>
              <a:rPr lang="en-US" sz="2400" dirty="0" smtClean="0"/>
              <a:t>Demonstration Models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200" b="1" dirty="0" smtClean="0"/>
              <a:t>Background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11834"/>
            <a:ext cx="8134350" cy="456036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GFSSP stands for </a:t>
            </a:r>
            <a:r>
              <a:rPr lang="en-US" sz="2400" u="sng" dirty="0" smtClean="0"/>
              <a:t>G</a:t>
            </a:r>
            <a:r>
              <a:rPr lang="en-US" sz="2400" dirty="0" smtClean="0"/>
              <a:t>eneralized </a:t>
            </a:r>
            <a:r>
              <a:rPr lang="en-US" sz="2400" u="sng" dirty="0" smtClean="0"/>
              <a:t>F</a:t>
            </a:r>
            <a:r>
              <a:rPr lang="en-US" sz="2400" dirty="0" smtClean="0"/>
              <a:t>luid </a:t>
            </a:r>
            <a:r>
              <a:rPr lang="en-US" sz="2400" u="sng" dirty="0" smtClean="0"/>
              <a:t>S</a:t>
            </a:r>
            <a:r>
              <a:rPr lang="en-US" sz="2400" dirty="0" smtClean="0"/>
              <a:t>ystem </a:t>
            </a:r>
            <a:r>
              <a:rPr lang="en-US" sz="2400" u="sng" dirty="0" smtClean="0"/>
              <a:t>S</a:t>
            </a:r>
            <a:r>
              <a:rPr lang="en-US" sz="2400" dirty="0" smtClean="0"/>
              <a:t>imulation </a:t>
            </a:r>
            <a:r>
              <a:rPr lang="en-US" sz="2400" u="sng" dirty="0" smtClean="0"/>
              <a:t>P</a:t>
            </a:r>
            <a:r>
              <a:rPr lang="en-US" sz="2400" dirty="0" smtClean="0"/>
              <a:t>rogram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It is a general-purpose computer program to compute pressure, temperature and flow distribution in a flow network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It was primarily developed to analyze </a:t>
            </a:r>
          </a:p>
          <a:p>
            <a:pPr algn="ctr">
              <a:lnSpc>
                <a:spcPct val="90000"/>
              </a:lnSpc>
            </a:pPr>
            <a:endParaRPr lang="en-US" sz="5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Internal Flow Analysis of a </a:t>
            </a:r>
            <a:r>
              <a:rPr lang="en-US" sz="2000" dirty="0" err="1" smtClean="0"/>
              <a:t>Turbopump</a:t>
            </a:r>
            <a:endParaRPr lang="en-US" sz="2000" dirty="0" smtClean="0"/>
          </a:p>
          <a:p>
            <a:pPr algn="ctr">
              <a:lnSpc>
                <a:spcPct val="90000"/>
              </a:lnSpc>
            </a:pPr>
            <a:endParaRPr lang="en-US" sz="5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Transient Flow Analysis of a Propulsion System</a:t>
            </a:r>
          </a:p>
          <a:p>
            <a:pPr algn="ctr">
              <a:lnSpc>
                <a:spcPct val="90000"/>
              </a:lnSpc>
            </a:pPr>
            <a:endParaRPr lang="en-US" sz="500" dirty="0" smtClean="0"/>
          </a:p>
          <a:p>
            <a:pPr algn="ctr">
              <a:lnSpc>
                <a:spcPct val="90000"/>
              </a:lnSpc>
            </a:pPr>
            <a:endParaRPr lang="en-US" sz="5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GFSSP development started in 1994 to provide a generalized and easy to use flow analysis tool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Selected for NASA Software of the Year award in 2001</a:t>
            </a:r>
          </a:p>
          <a:p>
            <a:pPr algn="ctr">
              <a:lnSpc>
                <a:spcPct val="90000"/>
              </a:lnSpc>
            </a:pPr>
            <a:endParaRPr lang="en-US" sz="500" dirty="0" smtClean="0"/>
          </a:p>
          <a:p>
            <a:pPr algn="ctr">
              <a:lnSpc>
                <a:spcPct val="90000"/>
              </a:lnSpc>
            </a:pPr>
            <a:endParaRPr lang="en-US" sz="5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200" b="1" dirty="0" smtClean="0"/>
              <a:t>Availability 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811"/>
            <a:ext cx="8134350" cy="459955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GFSSP is free for NASA civil servants and on-site contractors.  Contact: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andre.c.leclair@nasa.gov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alok.k.majumdar@nasa.gov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GFSSP is also free for other civil servants and for contractors with federal contracts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Request at software.nasa.gov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An Educational Version, without user subroutine capability, is available for universities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More information is available at the website: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www.nasa.gov/gfssp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algn="ctr">
              <a:lnSpc>
                <a:spcPct val="90000"/>
              </a:lnSpc>
            </a:pPr>
            <a:endParaRPr lang="en-US" sz="5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50180" name="Rectangle 2"/>
          <p:cNvSpPr>
            <a:spLocks noChangeArrowheads="1"/>
          </p:cNvSpPr>
          <p:nvPr/>
        </p:nvSpPr>
        <p:spPr bwMode="auto">
          <a:xfrm>
            <a:off x="2072572" y="217414"/>
            <a:ext cx="49988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400" b="1" dirty="0">
                <a:latin typeface="Arial" charset="0"/>
              </a:rPr>
              <a:t>NETWORK FLOW </a:t>
            </a:r>
            <a:r>
              <a:rPr lang="en-US" sz="2400" b="1" dirty="0" smtClean="0">
                <a:latin typeface="Arial" charset="0"/>
              </a:rPr>
              <a:t>OR</a:t>
            </a:r>
          </a:p>
          <a:p>
            <a:r>
              <a:rPr lang="en-US" sz="2400" b="1" dirty="0" smtClean="0">
                <a:latin typeface="Arial" charset="0"/>
              </a:rPr>
              <a:t>NAVIER-STOKES </a:t>
            </a:r>
            <a:r>
              <a:rPr lang="en-US" sz="2400" b="1" dirty="0">
                <a:latin typeface="Arial" charset="0"/>
              </a:rPr>
              <a:t>ANALYSIS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Arial" charset="0"/>
              </a:rPr>
              <a:t>(1/2)</a:t>
            </a:r>
            <a:endParaRPr lang="en-US" sz="24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76276" y="1498421"/>
            <a:ext cx="7478556" cy="4507547"/>
            <a:chOff x="440689" y="1224757"/>
            <a:chExt cx="7478556" cy="4507547"/>
          </a:xfrm>
        </p:grpSpPr>
        <p:grpSp>
          <p:nvGrpSpPr>
            <p:cNvPr id="46" name="Group 45"/>
            <p:cNvGrpSpPr/>
            <p:nvPr/>
          </p:nvGrpSpPr>
          <p:grpSpPr>
            <a:xfrm>
              <a:off x="3437255" y="1224757"/>
              <a:ext cx="1928813" cy="1063625"/>
              <a:chOff x="3521075" y="1224757"/>
              <a:chExt cx="1928813" cy="1063625"/>
            </a:xfrm>
          </p:grpSpPr>
          <p:sp>
            <p:nvSpPr>
              <p:cNvPr id="85" name="Rectangle 3"/>
              <p:cNvSpPr>
                <a:spLocks noChangeArrowheads="1"/>
              </p:cNvSpPr>
              <p:nvPr/>
            </p:nvSpPr>
            <p:spPr bwMode="auto">
              <a:xfrm>
                <a:off x="3521075" y="1224757"/>
                <a:ext cx="1928813" cy="106362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Text Box 7"/>
              <p:cNvSpPr txBox="1">
                <a:spLocks noChangeArrowheads="1"/>
              </p:cNvSpPr>
              <p:nvPr/>
            </p:nvSpPr>
            <p:spPr bwMode="auto">
              <a:xfrm>
                <a:off x="3579813" y="1361589"/>
                <a:ext cx="1812925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latin typeface="Arial" charset="0"/>
                  </a:rPr>
                  <a:t>Computational Fluid </a:t>
                </a:r>
                <a:r>
                  <a:rPr lang="en-US" sz="1400" b="1" dirty="0" smtClean="0">
                    <a:latin typeface="Arial" charset="0"/>
                  </a:rPr>
                  <a:t>Dynamics</a:t>
                </a:r>
              </a:p>
              <a:p>
                <a:pPr>
                  <a:spcBef>
                    <a:spcPts val="432"/>
                  </a:spcBef>
                </a:pPr>
                <a:r>
                  <a:rPr lang="en-US" sz="1400" b="1" dirty="0" smtClean="0">
                    <a:latin typeface="Arial" charset="0"/>
                  </a:rPr>
                  <a:t>(CFD</a:t>
                </a:r>
                <a:r>
                  <a:rPr lang="en-US" sz="1400" b="1" dirty="0">
                    <a:latin typeface="Arial" charset="0"/>
                  </a:rPr>
                  <a:t>)</a:t>
                </a: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682750" y="2880530"/>
              <a:ext cx="1544638" cy="930275"/>
              <a:chOff x="1682750" y="2880530"/>
              <a:chExt cx="1544638" cy="930275"/>
            </a:xfrm>
          </p:grpSpPr>
          <p:sp>
            <p:nvSpPr>
              <p:cNvPr id="83" name="Rectangle 4"/>
              <p:cNvSpPr>
                <a:spLocks noChangeArrowheads="1"/>
              </p:cNvSpPr>
              <p:nvPr/>
            </p:nvSpPr>
            <p:spPr bwMode="auto">
              <a:xfrm>
                <a:off x="1690688" y="2880530"/>
                <a:ext cx="1530350" cy="9302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Text Box 8"/>
              <p:cNvSpPr txBox="1">
                <a:spLocks noChangeArrowheads="1"/>
              </p:cNvSpPr>
              <p:nvPr/>
            </p:nvSpPr>
            <p:spPr bwMode="auto">
              <a:xfrm>
                <a:off x="1682750" y="2950687"/>
                <a:ext cx="1544638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 err="1">
                    <a:solidFill>
                      <a:srgbClr val="0000FF"/>
                    </a:solidFill>
                    <a:latin typeface="Arial" charset="0"/>
                  </a:rPr>
                  <a:t>Navier</a:t>
                </a: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 Stokes Analysis </a:t>
                </a:r>
                <a:endParaRPr lang="en-US" sz="1400" b="1" dirty="0" smtClean="0">
                  <a:solidFill>
                    <a:srgbClr val="0000FF"/>
                  </a:solidFill>
                  <a:latin typeface="Arial" charset="0"/>
                </a:endParaRPr>
              </a:p>
              <a:p>
                <a:pPr>
                  <a:spcBef>
                    <a:spcPts val="432"/>
                  </a:spcBef>
                </a:pPr>
                <a:r>
                  <a:rPr lang="en-US" sz="1400" b="1" dirty="0" smtClean="0">
                    <a:solidFill>
                      <a:srgbClr val="0000FF"/>
                    </a:solidFill>
                    <a:latin typeface="Arial" charset="0"/>
                  </a:rPr>
                  <a:t>(</a:t>
                </a: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NSA)</a:t>
                </a: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5632450" y="2891960"/>
              <a:ext cx="1728788" cy="930275"/>
              <a:chOff x="5632450" y="2891960"/>
              <a:chExt cx="1728788" cy="930275"/>
            </a:xfrm>
          </p:grpSpPr>
          <p:sp>
            <p:nvSpPr>
              <p:cNvPr id="81" name="Rectangle 5"/>
              <p:cNvSpPr>
                <a:spLocks noChangeArrowheads="1"/>
              </p:cNvSpPr>
              <p:nvPr/>
            </p:nvSpPr>
            <p:spPr bwMode="auto">
              <a:xfrm>
                <a:off x="5732463" y="2891960"/>
                <a:ext cx="1530350" cy="9302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Text Box 9"/>
              <p:cNvSpPr txBox="1">
                <a:spLocks noChangeArrowheads="1"/>
              </p:cNvSpPr>
              <p:nvPr/>
            </p:nvSpPr>
            <p:spPr bwMode="auto">
              <a:xfrm>
                <a:off x="5632450" y="2962117"/>
                <a:ext cx="1728788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Network Flow </a:t>
                </a:r>
                <a:r>
                  <a:rPr lang="en-US" sz="1400" b="1" dirty="0" smtClean="0">
                    <a:solidFill>
                      <a:srgbClr val="0000FF"/>
                    </a:solidFill>
                    <a:latin typeface="Arial" charset="0"/>
                  </a:rPr>
                  <a:t>Analysis</a:t>
                </a:r>
              </a:p>
              <a:p>
                <a:pPr>
                  <a:spcBef>
                    <a:spcPts val="432"/>
                  </a:spcBef>
                </a:pPr>
                <a:r>
                  <a:rPr lang="en-US" sz="1400" b="1" dirty="0" smtClean="0">
                    <a:solidFill>
                      <a:srgbClr val="0000FF"/>
                    </a:solidFill>
                    <a:latin typeface="Arial" charset="0"/>
                  </a:rPr>
                  <a:t>(NFA</a:t>
                </a: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)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884521" y="4415314"/>
              <a:ext cx="1146175" cy="547688"/>
              <a:chOff x="1882775" y="4369594"/>
              <a:chExt cx="1146175" cy="547688"/>
            </a:xfrm>
          </p:grpSpPr>
          <p:sp>
            <p:nvSpPr>
              <p:cNvPr id="79" name="Rectangle 11"/>
              <p:cNvSpPr>
                <a:spLocks noChangeArrowheads="1"/>
              </p:cNvSpPr>
              <p:nvPr/>
            </p:nvSpPr>
            <p:spPr bwMode="auto">
              <a:xfrm>
                <a:off x="19986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Text Box 14"/>
              <p:cNvSpPr txBox="1">
                <a:spLocks noChangeArrowheads="1"/>
              </p:cNvSpPr>
              <p:nvPr/>
            </p:nvSpPr>
            <p:spPr bwMode="auto">
              <a:xfrm>
                <a:off x="1882775" y="4384676"/>
                <a:ext cx="11461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Arial" charset="0"/>
                  </a:rPr>
                  <a:t>Finite Difference</a:t>
                </a:r>
                <a:endParaRPr lang="en-US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3458529" y="4415314"/>
              <a:ext cx="1196975" cy="547688"/>
              <a:chOff x="3228975" y="4369594"/>
              <a:chExt cx="1196975" cy="547688"/>
            </a:xfrm>
          </p:grpSpPr>
          <p:sp>
            <p:nvSpPr>
              <p:cNvPr id="77" name="Rectangle 17"/>
              <p:cNvSpPr>
                <a:spLocks noChangeArrowheads="1"/>
              </p:cNvSpPr>
              <p:nvPr/>
            </p:nvSpPr>
            <p:spPr bwMode="auto">
              <a:xfrm>
                <a:off x="33702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Text Box 19"/>
              <p:cNvSpPr txBox="1">
                <a:spLocks noChangeArrowheads="1"/>
              </p:cNvSpPr>
              <p:nvPr/>
            </p:nvSpPr>
            <p:spPr bwMode="auto">
              <a:xfrm>
                <a:off x="3228975" y="4384676"/>
                <a:ext cx="11969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Element</a:t>
                </a:r>
                <a:endParaRPr lang="en-US" dirty="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440689" y="4415314"/>
              <a:ext cx="1016000" cy="547688"/>
              <a:chOff x="187325" y="4369594"/>
              <a:chExt cx="1016000" cy="547688"/>
            </a:xfrm>
          </p:grpSpPr>
          <p:sp>
            <p:nvSpPr>
              <p:cNvPr id="75" name="Rectangle 16"/>
              <p:cNvSpPr>
                <a:spLocks noChangeArrowheads="1"/>
              </p:cNvSpPr>
              <p:nvPr/>
            </p:nvSpPr>
            <p:spPr bwMode="auto">
              <a:xfrm>
                <a:off x="238125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Text Box 10"/>
              <p:cNvSpPr txBox="1">
                <a:spLocks noChangeArrowheads="1"/>
              </p:cNvSpPr>
              <p:nvPr/>
            </p:nvSpPr>
            <p:spPr bwMode="auto">
              <a:xfrm>
                <a:off x="187325" y="4384676"/>
                <a:ext cx="1016000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Volume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129212" y="4415314"/>
              <a:ext cx="1016000" cy="547688"/>
              <a:chOff x="5124450" y="4369594"/>
              <a:chExt cx="1016000" cy="547688"/>
            </a:xfrm>
          </p:grpSpPr>
          <p:sp>
            <p:nvSpPr>
              <p:cNvPr id="73" name="Rectangle 25"/>
              <p:cNvSpPr>
                <a:spLocks noChangeArrowheads="1"/>
              </p:cNvSpPr>
              <p:nvPr/>
            </p:nvSpPr>
            <p:spPr bwMode="auto">
              <a:xfrm>
                <a:off x="5175250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Text Box 26"/>
              <p:cNvSpPr txBox="1">
                <a:spLocks noChangeArrowheads="1"/>
              </p:cNvSpPr>
              <p:nvPr/>
            </p:nvSpPr>
            <p:spPr bwMode="auto">
              <a:xfrm>
                <a:off x="5124450" y="4384676"/>
                <a:ext cx="1016000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Volume</a:t>
                </a:r>
              </a:p>
            </p:txBody>
          </p:sp>
        </p:grpSp>
        <p:sp>
          <p:nvSpPr>
            <p:cNvPr id="54" name="Line 30"/>
            <p:cNvSpPr>
              <a:spLocks noChangeShapeType="1"/>
            </p:cNvSpPr>
            <p:nvPr/>
          </p:nvSpPr>
          <p:spPr bwMode="auto">
            <a:xfrm>
              <a:off x="2451100" y="2585244"/>
              <a:ext cx="4046538" cy="157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31"/>
            <p:cNvSpPr>
              <a:spLocks noChangeShapeType="1"/>
            </p:cNvSpPr>
            <p:nvPr/>
          </p:nvSpPr>
          <p:spPr bwMode="auto">
            <a:xfrm>
              <a:off x="4402138" y="2288382"/>
              <a:ext cx="0" cy="292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32"/>
            <p:cNvSpPr>
              <a:spLocks noChangeShapeType="1"/>
            </p:cNvSpPr>
            <p:nvPr/>
          </p:nvSpPr>
          <p:spPr bwMode="auto">
            <a:xfrm>
              <a:off x="2455863" y="2580482"/>
              <a:ext cx="0" cy="2746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33"/>
            <p:cNvSpPr>
              <a:spLocks noChangeShapeType="1"/>
            </p:cNvSpPr>
            <p:nvPr/>
          </p:nvSpPr>
          <p:spPr bwMode="auto">
            <a:xfrm>
              <a:off x="6497638" y="2592387"/>
              <a:ext cx="0" cy="2746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6773070" y="4415314"/>
              <a:ext cx="1146175" cy="547688"/>
              <a:chOff x="6784975" y="4369594"/>
              <a:chExt cx="1146175" cy="547688"/>
            </a:xfrm>
          </p:grpSpPr>
          <p:sp>
            <p:nvSpPr>
              <p:cNvPr id="71" name="Rectangle 35"/>
              <p:cNvSpPr>
                <a:spLocks noChangeArrowheads="1"/>
              </p:cNvSpPr>
              <p:nvPr/>
            </p:nvSpPr>
            <p:spPr bwMode="auto">
              <a:xfrm>
                <a:off x="69008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Text Box 36"/>
              <p:cNvSpPr txBox="1">
                <a:spLocks noChangeArrowheads="1"/>
              </p:cNvSpPr>
              <p:nvPr/>
            </p:nvSpPr>
            <p:spPr bwMode="auto">
              <a:xfrm>
                <a:off x="6784975" y="4384676"/>
                <a:ext cx="11461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Difference</a:t>
                </a:r>
                <a:endParaRPr lang="en-US" dirty="0"/>
              </a:p>
            </p:txBody>
          </p:sp>
        </p:grpSp>
        <p:sp>
          <p:nvSpPr>
            <p:cNvPr id="59" name="Line 37"/>
            <p:cNvSpPr>
              <a:spLocks noChangeShapeType="1"/>
            </p:cNvSpPr>
            <p:nvPr/>
          </p:nvSpPr>
          <p:spPr bwMode="auto">
            <a:xfrm>
              <a:off x="939005" y="4106862"/>
              <a:ext cx="3118011" cy="10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8"/>
            <p:cNvSpPr>
              <a:spLocks noChangeShapeType="1"/>
            </p:cNvSpPr>
            <p:nvPr/>
          </p:nvSpPr>
          <p:spPr bwMode="auto">
            <a:xfrm>
              <a:off x="5627688" y="4106863"/>
              <a:ext cx="17287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9"/>
            <p:cNvSpPr>
              <a:spLocks noChangeShapeType="1"/>
            </p:cNvSpPr>
            <p:nvPr/>
          </p:nvSpPr>
          <p:spPr bwMode="auto">
            <a:xfrm flipH="1">
              <a:off x="2455227" y="3792539"/>
              <a:ext cx="4762" cy="6227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40"/>
            <p:cNvSpPr>
              <a:spLocks noChangeShapeType="1"/>
            </p:cNvSpPr>
            <p:nvPr/>
          </p:nvSpPr>
          <p:spPr bwMode="auto">
            <a:xfrm>
              <a:off x="948689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4"/>
            <p:cNvSpPr>
              <a:spLocks noChangeShapeType="1"/>
            </p:cNvSpPr>
            <p:nvPr/>
          </p:nvSpPr>
          <p:spPr bwMode="auto">
            <a:xfrm>
              <a:off x="6497638" y="3804445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46"/>
            <p:cNvSpPr>
              <a:spLocks noChangeShapeType="1"/>
            </p:cNvSpPr>
            <p:nvPr/>
          </p:nvSpPr>
          <p:spPr bwMode="auto">
            <a:xfrm>
              <a:off x="4057016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4751070" y="5351304"/>
              <a:ext cx="1778000" cy="381000"/>
              <a:chOff x="4743450" y="5427504"/>
              <a:chExt cx="1778000" cy="381000"/>
            </a:xfrm>
          </p:grpSpPr>
          <p:sp>
            <p:nvSpPr>
              <p:cNvPr id="69" name="Rectangle 50"/>
              <p:cNvSpPr>
                <a:spLocks noChangeArrowheads="1"/>
              </p:cNvSpPr>
              <p:nvPr/>
            </p:nvSpPr>
            <p:spPr bwMode="auto">
              <a:xfrm>
                <a:off x="5130800" y="5427504"/>
                <a:ext cx="1003300" cy="381000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Text Box 51"/>
              <p:cNvSpPr txBox="1">
                <a:spLocks noChangeArrowheads="1"/>
              </p:cNvSpPr>
              <p:nvPr/>
            </p:nvSpPr>
            <p:spPr bwMode="auto">
              <a:xfrm>
                <a:off x="4743450" y="5465604"/>
                <a:ext cx="1778000" cy="30480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>
                    <a:latin typeface="Arial" charset="0"/>
                  </a:rPr>
                  <a:t>GFSSP</a:t>
                </a:r>
              </a:p>
            </p:txBody>
          </p:sp>
        </p:grpSp>
        <p:sp>
          <p:nvSpPr>
            <p:cNvPr id="66" name="Line 52"/>
            <p:cNvSpPr>
              <a:spLocks noChangeShapeType="1"/>
            </p:cNvSpPr>
            <p:nvPr/>
          </p:nvSpPr>
          <p:spPr bwMode="auto">
            <a:xfrm>
              <a:off x="5636974" y="4964114"/>
              <a:ext cx="0" cy="3714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46"/>
            <p:cNvSpPr>
              <a:spLocks noChangeShapeType="1"/>
            </p:cNvSpPr>
            <p:nvPr/>
          </p:nvSpPr>
          <p:spPr bwMode="auto">
            <a:xfrm>
              <a:off x="5636974" y="4107817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46"/>
            <p:cNvSpPr>
              <a:spLocks noChangeShapeType="1"/>
            </p:cNvSpPr>
            <p:nvPr/>
          </p:nvSpPr>
          <p:spPr bwMode="auto">
            <a:xfrm>
              <a:off x="7346474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072572" y="217414"/>
            <a:ext cx="49988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400" b="1" dirty="0">
                <a:latin typeface="Arial" charset="0"/>
              </a:rPr>
              <a:t>NETWORK FLOW </a:t>
            </a:r>
            <a:r>
              <a:rPr lang="en-US" sz="2400" b="1" dirty="0" smtClean="0">
                <a:latin typeface="Arial" charset="0"/>
              </a:rPr>
              <a:t>OR</a:t>
            </a:r>
          </a:p>
          <a:p>
            <a:r>
              <a:rPr lang="en-US" sz="2400" b="1" dirty="0" smtClean="0">
                <a:latin typeface="Arial" charset="0"/>
              </a:rPr>
              <a:t>NAVIER-STOKES </a:t>
            </a:r>
            <a:r>
              <a:rPr lang="en-US" sz="2400" b="1" dirty="0">
                <a:latin typeface="Arial" charset="0"/>
              </a:rPr>
              <a:t>ANALYSIS</a:t>
            </a:r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latin typeface="Arial" charset="0"/>
              </a:rPr>
              <a:t>(2/2)</a:t>
            </a:r>
            <a:endParaRPr lang="en-US" sz="24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84510" y="1793044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ts val="0"/>
              </a:spcBef>
              <a:buFontTx/>
              <a:buNone/>
            </a:pPr>
            <a:r>
              <a:rPr lang="en-US" sz="1800" b="1" u="sng" kern="0" dirty="0" err="1" smtClean="0">
                <a:solidFill>
                  <a:srgbClr val="0000FF"/>
                </a:solidFill>
              </a:rPr>
              <a:t>Navier</a:t>
            </a:r>
            <a:r>
              <a:rPr lang="en-US" sz="1800" b="1" u="sng" kern="0" dirty="0" smtClean="0">
                <a:solidFill>
                  <a:srgbClr val="0000FF"/>
                </a:solidFill>
              </a:rPr>
              <a:t> Stokes Analysis</a:t>
            </a:r>
          </a:p>
          <a:p>
            <a:pPr>
              <a:spcBef>
                <a:spcPts val="0"/>
              </a:spcBef>
            </a:pPr>
            <a:endParaRPr lang="en-US" sz="18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Suitable for detailed flow analysis within a component</a:t>
            </a:r>
          </a:p>
          <a:p>
            <a:pPr>
              <a:spcBef>
                <a:spcPts val="0"/>
              </a:spcBef>
            </a:pPr>
            <a:endParaRPr lang="en-US" sz="16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Requires fine grid resolution to accurately model transport processes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Used after preliminary design</a:t>
            </a:r>
          </a:p>
          <a:p>
            <a:pPr>
              <a:spcBef>
                <a:spcPts val="0"/>
              </a:spcBef>
            </a:pPr>
            <a:endParaRPr lang="en-US" sz="1800" kern="0" dirty="0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4741395" y="1793044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ts val="0"/>
              </a:spcBef>
              <a:buFontTx/>
              <a:buNone/>
            </a:pPr>
            <a:r>
              <a:rPr lang="en-US" sz="1800" b="1" u="sng" kern="0" dirty="0" smtClean="0">
                <a:solidFill>
                  <a:srgbClr val="0000FF"/>
                </a:solidFill>
              </a:rPr>
              <a:t>Network Flow Analysis</a:t>
            </a:r>
          </a:p>
          <a:p>
            <a:pPr>
              <a:spcBef>
                <a:spcPts val="0"/>
              </a:spcBef>
            </a:pPr>
            <a:endParaRPr lang="en-US" sz="18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Suitable for flow analysis of a system consisting of several components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Uses empirical laws of transport process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kern="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 smtClean="0"/>
              <a:t>Used during preliminary design</a:t>
            </a:r>
            <a:endParaRPr lang="en-US" sz="16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Definition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pPr/>
              <a:t>7</a:t>
            </a:fld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26908"/>
            <a:ext cx="8281743" cy="18145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89849" y="1203989"/>
            <a:ext cx="3326689" cy="106182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Fluid Nodes</a:t>
            </a:r>
            <a:r>
              <a:rPr lang="en-US" sz="2100" dirty="0"/>
              <a:t>:  </a:t>
            </a:r>
            <a:r>
              <a:rPr lang="en-US" sz="2100" b="1" dirty="0"/>
              <a:t>mass</a:t>
            </a:r>
            <a:r>
              <a:rPr lang="en-US" sz="2100" dirty="0"/>
              <a:t> and </a:t>
            </a:r>
            <a:r>
              <a:rPr lang="en-US" sz="2100" b="1" dirty="0"/>
              <a:t>energy</a:t>
            </a:r>
            <a:r>
              <a:rPr lang="en-US" sz="2100" dirty="0"/>
              <a:t> equations are solved for pressures and enthalpies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001687" y="2366943"/>
            <a:ext cx="367784" cy="72431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49415" y="1619712"/>
            <a:ext cx="2143125" cy="138499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Fluid Branches</a:t>
            </a:r>
            <a:r>
              <a:rPr lang="en-US" sz="2100" dirty="0"/>
              <a:t>:  </a:t>
            </a:r>
            <a:r>
              <a:rPr lang="en-US" sz="2100" b="1" dirty="0"/>
              <a:t>momentum </a:t>
            </a:r>
            <a:r>
              <a:rPr lang="en-US" sz="2100" dirty="0"/>
              <a:t>equation is solved for flowrates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101206" y="2590467"/>
            <a:ext cx="648209" cy="50079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9055" y="4291408"/>
            <a:ext cx="1968042" cy="106182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Fluid-to-Solid Conductors</a:t>
            </a:r>
            <a:r>
              <a:rPr lang="en-US" sz="2100" dirty="0"/>
              <a:t>:  </a:t>
            </a:r>
            <a:r>
              <a:rPr lang="en-US" sz="2100" dirty="0" smtClean="0"/>
              <a:t>Convection</a:t>
            </a:r>
            <a:endParaRPr lang="en-US" sz="2100" dirty="0"/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>
          <a:xfrm flipV="1">
            <a:off x="1313076" y="3801124"/>
            <a:ext cx="901929" cy="49028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7910" y="4842632"/>
            <a:ext cx="2268889" cy="138499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Solid Nodes</a:t>
            </a:r>
            <a:r>
              <a:rPr lang="en-US" sz="2100" dirty="0"/>
              <a:t>:  </a:t>
            </a:r>
            <a:r>
              <a:rPr lang="en-US" sz="2100" dirty="0" smtClean="0"/>
              <a:t>Solve solid energy equation for wall temperatures</a:t>
            </a:r>
            <a:endParaRPr lang="en-US" sz="2100" dirty="0"/>
          </a:p>
        </p:txBody>
      </p:sp>
      <p:cxnSp>
        <p:nvCxnSpPr>
          <p:cNvPr id="14" name="Straight Arrow Connector 13"/>
          <p:cNvCxnSpPr>
            <a:stCxn id="13" idx="0"/>
          </p:cNvCxnSpPr>
          <p:nvPr/>
        </p:nvCxnSpPr>
        <p:spPr>
          <a:xfrm flipV="1">
            <a:off x="3582702" y="4381508"/>
            <a:ext cx="239647" cy="46112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3570" y="1447822"/>
            <a:ext cx="1959941" cy="106182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Fluid Boundary </a:t>
            </a:r>
            <a:r>
              <a:rPr lang="en-US" sz="2100" u="sng" dirty="0" smtClean="0"/>
              <a:t>Nodes </a:t>
            </a:r>
            <a:r>
              <a:rPr lang="en-US" sz="2100" dirty="0" smtClean="0"/>
              <a:t>Set boundary P/T</a:t>
            </a:r>
            <a:endParaRPr lang="en-US" sz="21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18227" y="2590467"/>
            <a:ext cx="0" cy="50079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44937" y="4842632"/>
            <a:ext cx="2143351" cy="106182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u="sng" dirty="0"/>
              <a:t>Solid-to-Solid </a:t>
            </a:r>
            <a:r>
              <a:rPr lang="en-US" sz="2100" u="sng" dirty="0" smtClean="0"/>
              <a:t>Conductors </a:t>
            </a:r>
            <a:r>
              <a:rPr lang="en-US" sz="2100" dirty="0" smtClean="0"/>
              <a:t>Conduction</a:t>
            </a:r>
            <a:endParaRPr lang="en-US" sz="2100" dirty="0"/>
          </a:p>
        </p:txBody>
      </p:sp>
      <p:cxnSp>
        <p:nvCxnSpPr>
          <p:cNvPr id="18" name="Straight Arrow Connector 17"/>
          <p:cNvCxnSpPr>
            <a:stCxn id="17" idx="1"/>
          </p:cNvCxnSpPr>
          <p:nvPr/>
        </p:nvCxnSpPr>
        <p:spPr>
          <a:xfrm flipH="1" flipV="1">
            <a:off x="6216538" y="4664348"/>
            <a:ext cx="428399" cy="31678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2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mtClean="0"/>
              <a:t>GFSSP Demo  TFAWS 2021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84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54276" name="Rectangle 2"/>
          <p:cNvSpPr>
            <a:spLocks noChangeArrowheads="1"/>
          </p:cNvSpPr>
          <p:nvPr/>
        </p:nvSpPr>
        <p:spPr bwMode="auto">
          <a:xfrm>
            <a:off x="0" y="113188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32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4277" name="Rectangle 3"/>
          <p:cNvSpPr>
            <a:spLocks noChangeArrowheads="1"/>
          </p:cNvSpPr>
          <p:nvPr/>
        </p:nvSpPr>
        <p:spPr bwMode="auto">
          <a:xfrm>
            <a:off x="685800" y="15240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Arial" charset="0"/>
              </a:rPr>
              <a:t>Units</a:t>
            </a:r>
            <a:r>
              <a:rPr lang="en-US" sz="2400" dirty="0">
                <a:latin typeface="Arial" charset="0"/>
              </a:rPr>
              <a:t>	</a:t>
            </a:r>
            <a:r>
              <a:rPr lang="en-US" sz="2000" dirty="0">
                <a:latin typeface="Arial" charset="0"/>
              </a:rPr>
              <a:t> 	</a:t>
            </a:r>
            <a:r>
              <a:rPr lang="en-US" sz="1600" b="1" dirty="0">
                <a:latin typeface="Arial" charset="0"/>
              </a:rPr>
              <a:t>External </a:t>
            </a:r>
            <a:r>
              <a:rPr lang="en-US" sz="1200" dirty="0">
                <a:latin typeface="Arial" charset="0"/>
              </a:rPr>
              <a:t>(input/output)</a:t>
            </a:r>
            <a:r>
              <a:rPr lang="en-US" sz="1400" dirty="0">
                <a:latin typeface="Arial" charset="0"/>
              </a:rPr>
              <a:t>	</a:t>
            </a:r>
            <a:r>
              <a:rPr lang="en-US" sz="1400" dirty="0" smtClean="0">
                <a:latin typeface="Arial" charset="0"/>
              </a:rPr>
              <a:t>	</a:t>
            </a:r>
            <a:r>
              <a:rPr lang="en-US" sz="1600" b="1" dirty="0" smtClean="0">
                <a:latin typeface="Arial" charset="0"/>
              </a:rPr>
              <a:t>Internal</a:t>
            </a:r>
            <a:r>
              <a:rPr lang="en-US" sz="1400" dirty="0" smtClean="0">
                <a:latin typeface="Arial" charset="0"/>
              </a:rPr>
              <a:t> </a:t>
            </a:r>
            <a:r>
              <a:rPr lang="en-US" sz="1200" dirty="0">
                <a:latin typeface="Arial" charset="0"/>
              </a:rPr>
              <a:t>(inside GFSSP)</a:t>
            </a:r>
            <a:endParaRPr lang="en-US" sz="2400" dirty="0">
              <a:latin typeface="Arial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Length		-   </a:t>
            </a:r>
            <a:r>
              <a:rPr lang="en-US" sz="1600" dirty="0" smtClean="0">
                <a:latin typeface="Arial" charset="0"/>
              </a:rPr>
              <a:t>in, </a:t>
            </a:r>
            <a:r>
              <a:rPr lang="en-US" sz="1600" dirty="0" err="1" smtClean="0">
                <a:latin typeface="Arial" charset="0"/>
              </a:rPr>
              <a:t>ft</a:t>
            </a:r>
            <a:r>
              <a:rPr lang="en-US" sz="1600" dirty="0" smtClean="0">
                <a:latin typeface="Arial" charset="0"/>
              </a:rPr>
              <a:t>, m, cm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</a:t>
            </a:r>
            <a:r>
              <a:rPr lang="en-US" sz="1600" dirty="0">
                <a:latin typeface="Arial" charset="0"/>
              </a:rPr>
              <a:t>feet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Area		-   </a:t>
            </a:r>
            <a:r>
              <a:rPr lang="en-US" sz="1600" dirty="0" smtClean="0">
                <a:latin typeface="Arial" charset="0"/>
              </a:rPr>
              <a:t>in</a:t>
            </a:r>
            <a:r>
              <a:rPr lang="en-US" sz="1600" baseline="30000" dirty="0" smtClean="0">
                <a:latin typeface="Arial" charset="0"/>
              </a:rPr>
              <a:t>2</a:t>
            </a:r>
            <a:r>
              <a:rPr lang="en-US" sz="1600" dirty="0" smtClean="0">
                <a:latin typeface="Arial" charset="0"/>
              </a:rPr>
              <a:t>, ft</a:t>
            </a:r>
            <a:r>
              <a:rPr lang="en-US" sz="1600" baseline="30000" dirty="0" smtClean="0">
                <a:latin typeface="Arial" charset="0"/>
              </a:rPr>
              <a:t>2</a:t>
            </a:r>
            <a:r>
              <a:rPr lang="en-US" sz="1600" dirty="0" smtClean="0">
                <a:latin typeface="Arial" charset="0"/>
              </a:rPr>
              <a:t>, m</a:t>
            </a:r>
            <a:r>
              <a:rPr lang="en-US" sz="1600" baseline="30000" dirty="0" smtClean="0">
                <a:latin typeface="Arial" charset="0"/>
              </a:rPr>
              <a:t>2</a:t>
            </a:r>
            <a:r>
              <a:rPr lang="en-US" sz="1600" dirty="0" smtClean="0">
                <a:latin typeface="Arial" charset="0"/>
              </a:rPr>
              <a:t>, cm</a:t>
            </a:r>
            <a:r>
              <a:rPr lang="en-US" sz="1600" baseline="30000" dirty="0" smtClean="0">
                <a:latin typeface="Arial" charset="0"/>
              </a:rPr>
              <a:t>2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</a:t>
            </a:r>
            <a:r>
              <a:rPr lang="en-US" sz="1600" dirty="0">
                <a:latin typeface="Arial" charset="0"/>
              </a:rPr>
              <a:t>feet</a:t>
            </a:r>
            <a:r>
              <a:rPr lang="en-US" sz="1600" baseline="30000" dirty="0">
                <a:latin typeface="Arial" charset="0"/>
              </a:rPr>
              <a:t>2</a:t>
            </a:r>
            <a:endParaRPr lang="en-US" sz="1600" dirty="0">
              <a:latin typeface="Arial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Pressure		-   </a:t>
            </a:r>
            <a:r>
              <a:rPr lang="en-US" sz="1600" dirty="0" err="1" smtClean="0">
                <a:latin typeface="Arial" charset="0"/>
              </a:rPr>
              <a:t>psia</a:t>
            </a:r>
            <a:r>
              <a:rPr lang="en-US" sz="1600" dirty="0" smtClean="0">
                <a:latin typeface="Arial" charset="0"/>
              </a:rPr>
              <a:t>, </a:t>
            </a:r>
            <a:r>
              <a:rPr lang="en-US" sz="1600" dirty="0" err="1" smtClean="0">
                <a:latin typeface="Arial" charset="0"/>
              </a:rPr>
              <a:t>kPa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</a:t>
            </a:r>
            <a:r>
              <a:rPr lang="en-US" sz="1600" dirty="0" err="1">
                <a:latin typeface="Arial" charset="0"/>
              </a:rPr>
              <a:t>psf</a:t>
            </a:r>
            <a:endParaRPr lang="en-US" sz="1600" dirty="0">
              <a:latin typeface="Arial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Temperature	-  °F, </a:t>
            </a:r>
            <a:r>
              <a:rPr lang="en-US" sz="1600" dirty="0" smtClean="0">
                <a:latin typeface="Arial" charset="0"/>
              </a:rPr>
              <a:t>°</a:t>
            </a:r>
            <a:r>
              <a:rPr lang="en-US" sz="1600" dirty="0">
                <a:latin typeface="Arial" charset="0"/>
              </a:rPr>
              <a:t>R</a:t>
            </a:r>
            <a:r>
              <a:rPr lang="en-US" sz="1600" dirty="0" smtClean="0">
                <a:latin typeface="Arial" charset="0"/>
              </a:rPr>
              <a:t>, °C, K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</a:t>
            </a:r>
            <a:r>
              <a:rPr lang="en-US" sz="1600" dirty="0">
                <a:latin typeface="Arial" charset="0"/>
              </a:rPr>
              <a:t>°R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Mass injection	-   </a:t>
            </a:r>
            <a:r>
              <a:rPr lang="en-US" sz="1600" dirty="0" err="1" smtClean="0">
                <a:latin typeface="Arial" charset="0"/>
              </a:rPr>
              <a:t>lbm</a:t>
            </a:r>
            <a:r>
              <a:rPr lang="en-US" sz="1600" dirty="0" smtClean="0">
                <a:latin typeface="Arial" charset="0"/>
              </a:rPr>
              <a:t>/s, kg/s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</a:t>
            </a:r>
            <a:r>
              <a:rPr lang="en-US" sz="1600" dirty="0" err="1" smtClean="0">
                <a:latin typeface="Arial" charset="0"/>
              </a:rPr>
              <a:t>lbm</a:t>
            </a:r>
            <a:r>
              <a:rPr lang="en-US" sz="1600" dirty="0" smtClean="0">
                <a:latin typeface="Arial" charset="0"/>
              </a:rPr>
              <a:t>/s</a:t>
            </a:r>
            <a:endParaRPr lang="en-US" sz="1600" dirty="0">
              <a:latin typeface="Arial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Heat Source	-   </a:t>
            </a:r>
            <a:r>
              <a:rPr lang="en-US" sz="1600" dirty="0" smtClean="0">
                <a:latin typeface="Arial" charset="0"/>
              </a:rPr>
              <a:t>Btu/s, W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	-   Btu/s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1600" dirty="0">
              <a:latin typeface="Arial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" charset="0"/>
              </a:rPr>
              <a:t>Sign Convention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Mass input to node  	=  positive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Mass output from node  =  negative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Heat input to node  	=  positive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Heat output from node =  negative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533400"/>
            <a:ext cx="69342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chemeClr val="tx2"/>
                </a:solidFill>
                <a:latin typeface="Arial" charset="0"/>
              </a:rPr>
              <a:t>UNITS AND SIGN CONVENTIONS</a:t>
            </a:r>
            <a:endParaRPr lang="en-US" b="1" dirty="0">
              <a:latin typeface="Arial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1281"/>
            <a:ext cx="7772400" cy="1143000"/>
          </a:xfrm>
        </p:spPr>
        <p:txBody>
          <a:bodyPr/>
          <a:lstStyle/>
          <a:p>
            <a:r>
              <a:rPr lang="en-US" sz="2400" b="1" dirty="0" smtClean="0"/>
              <a:t>MATHEMATICAL FORMULATION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8599" y="1371600"/>
            <a:ext cx="8356816" cy="41652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charset="0"/>
              </a:rPr>
              <a:t>Principal Variables</a:t>
            </a:r>
            <a:endParaRPr lang="en-US" sz="1800" dirty="0">
              <a:latin typeface="Arial" charset="0"/>
            </a:endParaRPr>
          </a:p>
          <a:p>
            <a:pPr marL="347472" indent="-347472" algn="l"/>
            <a:endParaRPr lang="en-US" sz="1800" dirty="0">
              <a:latin typeface="Arial" charset="0"/>
            </a:endParaRPr>
          </a:p>
          <a:p>
            <a:pPr marL="346075" lvl="1" indent="-346075" algn="l" defTabSz="1001713"/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Unknown </a:t>
            </a:r>
            <a:r>
              <a:rPr lang="en-US" sz="1600" b="1" u="sng" dirty="0" smtClean="0">
                <a:solidFill>
                  <a:srgbClr val="0000FF"/>
                </a:solidFill>
                <a:latin typeface="Arial" charset="0"/>
              </a:rPr>
              <a:t>Variables</a:t>
            </a:r>
            <a:r>
              <a:rPr lang="en-US" sz="1600" b="1" dirty="0">
                <a:latin typeface="Arial" charset="0"/>
              </a:rPr>
              <a:t>	</a:t>
            </a:r>
            <a:r>
              <a:rPr lang="en-US" sz="1600" b="1" dirty="0" smtClean="0">
                <a:latin typeface="Arial" charset="0"/>
              </a:rPr>
              <a:t>	</a:t>
            </a:r>
            <a:r>
              <a:rPr lang="en-US" sz="1600" b="1" u="sng" dirty="0" smtClean="0">
                <a:solidFill>
                  <a:srgbClr val="0000FF"/>
                </a:solidFill>
                <a:latin typeface="Arial" charset="0"/>
              </a:rPr>
              <a:t>Available </a:t>
            </a:r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Equations to Solve</a:t>
            </a:r>
            <a:endParaRPr lang="en-US" sz="1600" b="1" dirty="0">
              <a:solidFill>
                <a:srgbClr val="0000FF"/>
              </a:solidFill>
              <a:latin typeface="Arial" charset="0"/>
            </a:endParaRPr>
          </a:p>
          <a:p>
            <a:pPr marL="346075" lvl="1" indent="-346075" algn="l" defTabSz="1001713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</a:t>
            </a:r>
            <a:r>
              <a:rPr lang="en-US" sz="1600" dirty="0" smtClean="0">
                <a:latin typeface="Arial" charset="0"/>
              </a:rPr>
              <a:t>1</a:t>
            </a:r>
            <a:r>
              <a:rPr lang="en-US" sz="1600" dirty="0">
                <a:latin typeface="Arial" charset="0"/>
              </a:rPr>
              <a:t>. </a:t>
            </a:r>
            <a:r>
              <a:rPr lang="en-US" sz="1600" dirty="0" smtClean="0">
                <a:latin typeface="Arial" charset="0"/>
              </a:rPr>
              <a:t>Pressure	1</a:t>
            </a:r>
            <a:r>
              <a:rPr lang="en-US" sz="1600" dirty="0">
                <a:latin typeface="Arial" charset="0"/>
              </a:rPr>
              <a:t>. Mass Conservation Equation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 smtClean="0">
                <a:latin typeface="Arial" charset="0"/>
              </a:rPr>
              <a:t>	2</a:t>
            </a:r>
            <a:r>
              <a:rPr lang="en-US" sz="1600" dirty="0">
                <a:latin typeface="Arial" charset="0"/>
              </a:rPr>
              <a:t>. </a:t>
            </a:r>
            <a:r>
              <a:rPr lang="en-US" sz="1600" dirty="0" smtClean="0">
                <a:latin typeface="Arial" charset="0"/>
              </a:rPr>
              <a:t>Flowrate	2</a:t>
            </a:r>
            <a:r>
              <a:rPr lang="en-US" sz="1600" dirty="0">
                <a:latin typeface="Arial" charset="0"/>
              </a:rPr>
              <a:t>. Momentum Conservation Equation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 smtClean="0">
                <a:latin typeface="Arial" charset="0"/>
              </a:rPr>
              <a:t>	3</a:t>
            </a:r>
            <a:r>
              <a:rPr lang="en-US" sz="1600" dirty="0">
                <a:latin typeface="Arial" charset="0"/>
              </a:rPr>
              <a:t>. Fluid </a:t>
            </a:r>
            <a:r>
              <a:rPr lang="en-US" sz="1600" dirty="0" smtClean="0">
                <a:latin typeface="Arial" charset="0"/>
              </a:rPr>
              <a:t>Temperature	3</a:t>
            </a:r>
            <a:r>
              <a:rPr lang="en-US" sz="1600" dirty="0">
                <a:latin typeface="Arial" charset="0"/>
              </a:rPr>
              <a:t>. Energy Conservation Equation of </a:t>
            </a:r>
            <a:r>
              <a:rPr lang="en-US" sz="1600" dirty="0" smtClean="0">
                <a:latin typeface="Arial" charset="0"/>
              </a:rPr>
              <a:t>Fluid</a:t>
            </a:r>
            <a:endParaRPr lang="en-US" sz="1600" dirty="0">
              <a:latin typeface="Arial" charset="0"/>
            </a:endParaRP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 smtClean="0">
                <a:latin typeface="Arial" charset="0"/>
              </a:rPr>
              <a:t>	4</a:t>
            </a:r>
            <a:r>
              <a:rPr lang="en-US" sz="1600" dirty="0">
                <a:latin typeface="Arial" charset="0"/>
              </a:rPr>
              <a:t>. Solid </a:t>
            </a:r>
            <a:r>
              <a:rPr lang="en-US" sz="1600" dirty="0" smtClean="0">
                <a:latin typeface="Arial" charset="0"/>
              </a:rPr>
              <a:t>Temperature	4</a:t>
            </a:r>
            <a:r>
              <a:rPr lang="en-US" sz="1600" dirty="0">
                <a:latin typeface="Arial" charset="0"/>
              </a:rPr>
              <a:t>. Energy Conservation Equation of Solid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055688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 smtClean="0">
                <a:latin typeface="Arial" charset="0"/>
              </a:rPr>
              <a:t>	5</a:t>
            </a:r>
            <a:r>
              <a:rPr lang="en-US" sz="1600" dirty="0">
                <a:latin typeface="Arial" charset="0"/>
              </a:rPr>
              <a:t>. </a:t>
            </a:r>
            <a:r>
              <a:rPr lang="en-US" sz="1600" dirty="0" smtClean="0">
                <a:latin typeface="Arial" charset="0"/>
              </a:rPr>
              <a:t>Species Concentration	5</a:t>
            </a:r>
            <a:r>
              <a:rPr lang="en-US" sz="1600" dirty="0">
                <a:latin typeface="Arial" charset="0"/>
              </a:rPr>
              <a:t>. Conservation Equations for Mass </a:t>
            </a:r>
            <a:r>
              <a:rPr lang="en-US" sz="1600" dirty="0" smtClean="0">
                <a:latin typeface="Arial" charset="0"/>
              </a:rPr>
              <a:t>Fraction of Species</a:t>
            </a:r>
            <a:endParaRPr lang="en-US" sz="1600" dirty="0">
              <a:latin typeface="Arial" charset="0"/>
            </a:endParaRP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055688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 smtClean="0">
                <a:latin typeface="Arial" charset="0"/>
              </a:rPr>
              <a:t>	6</a:t>
            </a:r>
            <a:r>
              <a:rPr lang="en-US" sz="1600" dirty="0">
                <a:latin typeface="Arial" charset="0"/>
              </a:rPr>
              <a:t>. </a:t>
            </a:r>
            <a:r>
              <a:rPr lang="en-US" sz="1600" dirty="0" smtClean="0">
                <a:latin typeface="Arial" charset="0"/>
              </a:rPr>
              <a:t>Mass	6</a:t>
            </a:r>
            <a:r>
              <a:rPr lang="en-US" sz="1600" dirty="0">
                <a:latin typeface="Arial" charset="0"/>
              </a:rPr>
              <a:t>. Thermodynamic Equation of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7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471488" y="1828800"/>
            <a:ext cx="4265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MASS CONSERVATION EQUATION</a:t>
            </a:r>
            <a:endParaRPr lang="en-US" sz="2000"/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4800600" y="1676400"/>
            <a:ext cx="3582988" cy="3557588"/>
            <a:chOff x="1736" y="981"/>
            <a:chExt cx="2257" cy="2241"/>
          </a:xfrm>
        </p:grpSpPr>
        <p:sp>
          <p:nvSpPr>
            <p:cNvPr id="5130" name="Rectangle 5"/>
            <p:cNvSpPr>
              <a:spLocks noChangeArrowheads="1"/>
            </p:cNvSpPr>
            <p:nvPr/>
          </p:nvSpPr>
          <p:spPr bwMode="auto">
            <a:xfrm>
              <a:off x="2718" y="1961"/>
              <a:ext cx="266" cy="26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Rectangle 6"/>
            <p:cNvSpPr>
              <a:spLocks noChangeArrowheads="1"/>
            </p:cNvSpPr>
            <p:nvPr/>
          </p:nvSpPr>
          <p:spPr bwMode="auto">
            <a:xfrm>
              <a:off x="1736" y="1961"/>
              <a:ext cx="267" cy="26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Oval 7"/>
            <p:cNvSpPr>
              <a:spLocks noChangeArrowheads="1"/>
            </p:cNvSpPr>
            <p:nvPr/>
          </p:nvSpPr>
          <p:spPr bwMode="auto">
            <a:xfrm>
              <a:off x="2239" y="2014"/>
              <a:ext cx="241" cy="16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Line 8"/>
            <p:cNvSpPr>
              <a:spLocks noChangeShapeType="1"/>
            </p:cNvSpPr>
            <p:nvPr/>
          </p:nvSpPr>
          <p:spPr bwMode="auto">
            <a:xfrm>
              <a:off x="2002" y="2093"/>
              <a:ext cx="23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Line 9"/>
            <p:cNvSpPr>
              <a:spLocks noChangeShapeType="1"/>
            </p:cNvSpPr>
            <p:nvPr/>
          </p:nvSpPr>
          <p:spPr bwMode="auto">
            <a:xfrm>
              <a:off x="2479" y="2093"/>
              <a:ext cx="23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Freeform 10"/>
            <p:cNvSpPr>
              <a:spLocks/>
            </p:cNvSpPr>
            <p:nvPr/>
          </p:nvSpPr>
          <p:spPr bwMode="auto">
            <a:xfrm>
              <a:off x="2664" y="2067"/>
              <a:ext cx="54" cy="53"/>
            </a:xfrm>
            <a:custGeom>
              <a:avLst/>
              <a:gdLst>
                <a:gd name="T0" fmla="*/ 0 w 54"/>
                <a:gd name="T1" fmla="*/ 0 h 53"/>
                <a:gd name="T2" fmla="*/ 54 w 54"/>
                <a:gd name="T3" fmla="*/ 26 h 53"/>
                <a:gd name="T4" fmla="*/ 0 w 54"/>
                <a:gd name="T5" fmla="*/ 53 h 53"/>
                <a:gd name="T6" fmla="*/ 27 w 54"/>
                <a:gd name="T7" fmla="*/ 26 h 53"/>
                <a:gd name="T8" fmla="*/ 0 w 5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53"/>
                <a:gd name="T17" fmla="*/ 54 w 5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53">
                  <a:moveTo>
                    <a:pt x="0" y="0"/>
                  </a:moveTo>
                  <a:lnTo>
                    <a:pt x="54" y="26"/>
                  </a:lnTo>
                  <a:lnTo>
                    <a:pt x="0" y="53"/>
                  </a:lnTo>
                  <a:lnTo>
                    <a:pt x="27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Rectangle 11"/>
            <p:cNvSpPr>
              <a:spLocks noChangeArrowheads="1"/>
            </p:cNvSpPr>
            <p:nvPr/>
          </p:nvSpPr>
          <p:spPr bwMode="auto">
            <a:xfrm>
              <a:off x="1788" y="2000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5137" name="Rectangle 12"/>
            <p:cNvSpPr>
              <a:spLocks noChangeArrowheads="1"/>
            </p:cNvSpPr>
            <p:nvPr/>
          </p:nvSpPr>
          <p:spPr bwMode="auto">
            <a:xfrm>
              <a:off x="1806" y="2099"/>
              <a:ext cx="1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j = 1</a:t>
              </a:r>
              <a:endParaRPr lang="en-US" sz="2000"/>
            </a:p>
          </p:txBody>
        </p:sp>
        <p:sp>
          <p:nvSpPr>
            <p:cNvPr id="5138" name="Rectangle 13"/>
            <p:cNvSpPr>
              <a:spLocks noChangeArrowheads="1"/>
            </p:cNvSpPr>
            <p:nvPr/>
          </p:nvSpPr>
          <p:spPr bwMode="auto">
            <a:xfrm>
              <a:off x="2341" y="2045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39" name="Rectangle 14"/>
            <p:cNvSpPr>
              <a:spLocks noChangeArrowheads="1"/>
            </p:cNvSpPr>
            <p:nvPr/>
          </p:nvSpPr>
          <p:spPr bwMode="auto">
            <a:xfrm>
              <a:off x="2401" y="2084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5140" name="Rectangle 15"/>
            <p:cNvSpPr>
              <a:spLocks noChangeArrowheads="1"/>
            </p:cNvSpPr>
            <p:nvPr/>
          </p:nvSpPr>
          <p:spPr bwMode="auto">
            <a:xfrm>
              <a:off x="2359" y="1977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41" name="Rectangle 16"/>
            <p:cNvSpPr>
              <a:spLocks noChangeArrowheads="1"/>
            </p:cNvSpPr>
            <p:nvPr/>
          </p:nvSpPr>
          <p:spPr bwMode="auto">
            <a:xfrm>
              <a:off x="3700" y="1961"/>
              <a:ext cx="265" cy="265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17"/>
            <p:cNvSpPr>
              <a:spLocks/>
            </p:cNvSpPr>
            <p:nvPr/>
          </p:nvSpPr>
          <p:spPr bwMode="auto">
            <a:xfrm>
              <a:off x="3222" y="2014"/>
              <a:ext cx="239" cy="160"/>
            </a:xfrm>
            <a:custGeom>
              <a:avLst/>
              <a:gdLst>
                <a:gd name="T0" fmla="*/ 239 w 239"/>
                <a:gd name="T1" fmla="*/ 79 h 160"/>
                <a:gd name="T2" fmla="*/ 236 w 239"/>
                <a:gd name="T3" fmla="*/ 63 h 160"/>
                <a:gd name="T4" fmla="*/ 229 w 239"/>
                <a:gd name="T5" fmla="*/ 48 h 160"/>
                <a:gd name="T6" fmla="*/ 218 w 239"/>
                <a:gd name="T7" fmla="*/ 35 h 160"/>
                <a:gd name="T8" fmla="*/ 203 w 239"/>
                <a:gd name="T9" fmla="*/ 22 h 160"/>
                <a:gd name="T10" fmla="*/ 186 w 239"/>
                <a:gd name="T11" fmla="*/ 14 h 160"/>
                <a:gd name="T12" fmla="*/ 165 w 239"/>
                <a:gd name="T13" fmla="*/ 5 h 160"/>
                <a:gd name="T14" fmla="*/ 143 w 239"/>
                <a:gd name="T15" fmla="*/ 1 h 160"/>
                <a:gd name="T16" fmla="*/ 119 w 239"/>
                <a:gd name="T17" fmla="*/ 0 h 160"/>
                <a:gd name="T18" fmla="*/ 94 w 239"/>
                <a:gd name="T19" fmla="*/ 1 h 160"/>
                <a:gd name="T20" fmla="*/ 72 w 239"/>
                <a:gd name="T21" fmla="*/ 5 h 160"/>
                <a:gd name="T22" fmla="*/ 52 w 239"/>
                <a:gd name="T23" fmla="*/ 14 h 160"/>
                <a:gd name="T24" fmla="*/ 35 w 239"/>
                <a:gd name="T25" fmla="*/ 22 h 160"/>
                <a:gd name="T26" fmla="*/ 19 w 239"/>
                <a:gd name="T27" fmla="*/ 35 h 160"/>
                <a:gd name="T28" fmla="*/ 10 w 239"/>
                <a:gd name="T29" fmla="*/ 48 h 160"/>
                <a:gd name="T30" fmla="*/ 2 w 239"/>
                <a:gd name="T31" fmla="*/ 63 h 160"/>
                <a:gd name="T32" fmla="*/ 0 w 239"/>
                <a:gd name="T33" fmla="*/ 79 h 160"/>
                <a:gd name="T34" fmla="*/ 2 w 239"/>
                <a:gd name="T35" fmla="*/ 94 h 160"/>
                <a:gd name="T36" fmla="*/ 10 w 239"/>
                <a:gd name="T37" fmla="*/ 110 h 160"/>
                <a:gd name="T38" fmla="*/ 19 w 239"/>
                <a:gd name="T39" fmla="*/ 124 h 160"/>
                <a:gd name="T40" fmla="*/ 35 w 239"/>
                <a:gd name="T41" fmla="*/ 136 h 160"/>
                <a:gd name="T42" fmla="*/ 52 w 239"/>
                <a:gd name="T43" fmla="*/ 145 h 160"/>
                <a:gd name="T44" fmla="*/ 72 w 239"/>
                <a:gd name="T45" fmla="*/ 153 h 160"/>
                <a:gd name="T46" fmla="*/ 94 w 239"/>
                <a:gd name="T47" fmla="*/ 158 h 160"/>
                <a:gd name="T48" fmla="*/ 119 w 239"/>
                <a:gd name="T49" fmla="*/ 160 h 160"/>
                <a:gd name="T50" fmla="*/ 143 w 239"/>
                <a:gd name="T51" fmla="*/ 158 h 160"/>
                <a:gd name="T52" fmla="*/ 165 w 239"/>
                <a:gd name="T53" fmla="*/ 153 h 160"/>
                <a:gd name="T54" fmla="*/ 186 w 239"/>
                <a:gd name="T55" fmla="*/ 145 h 160"/>
                <a:gd name="T56" fmla="*/ 203 w 239"/>
                <a:gd name="T57" fmla="*/ 136 h 160"/>
                <a:gd name="T58" fmla="*/ 218 w 239"/>
                <a:gd name="T59" fmla="*/ 124 h 160"/>
                <a:gd name="T60" fmla="*/ 229 w 239"/>
                <a:gd name="T61" fmla="*/ 110 h 160"/>
                <a:gd name="T62" fmla="*/ 236 w 239"/>
                <a:gd name="T63" fmla="*/ 94 h 160"/>
                <a:gd name="T64" fmla="*/ 239 w 239"/>
                <a:gd name="T65" fmla="*/ 79 h 1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9"/>
                <a:gd name="T100" fmla="*/ 0 h 160"/>
                <a:gd name="T101" fmla="*/ 239 w 239"/>
                <a:gd name="T102" fmla="*/ 160 h 1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9" h="160">
                  <a:moveTo>
                    <a:pt x="239" y="79"/>
                  </a:moveTo>
                  <a:lnTo>
                    <a:pt x="236" y="63"/>
                  </a:lnTo>
                  <a:lnTo>
                    <a:pt x="229" y="48"/>
                  </a:lnTo>
                  <a:lnTo>
                    <a:pt x="218" y="35"/>
                  </a:lnTo>
                  <a:lnTo>
                    <a:pt x="203" y="22"/>
                  </a:lnTo>
                  <a:lnTo>
                    <a:pt x="186" y="14"/>
                  </a:lnTo>
                  <a:lnTo>
                    <a:pt x="165" y="5"/>
                  </a:lnTo>
                  <a:lnTo>
                    <a:pt x="143" y="1"/>
                  </a:lnTo>
                  <a:lnTo>
                    <a:pt x="119" y="0"/>
                  </a:lnTo>
                  <a:lnTo>
                    <a:pt x="94" y="1"/>
                  </a:lnTo>
                  <a:lnTo>
                    <a:pt x="72" y="5"/>
                  </a:lnTo>
                  <a:lnTo>
                    <a:pt x="52" y="14"/>
                  </a:lnTo>
                  <a:lnTo>
                    <a:pt x="35" y="22"/>
                  </a:lnTo>
                  <a:lnTo>
                    <a:pt x="19" y="35"/>
                  </a:lnTo>
                  <a:lnTo>
                    <a:pt x="10" y="48"/>
                  </a:lnTo>
                  <a:lnTo>
                    <a:pt x="2" y="63"/>
                  </a:lnTo>
                  <a:lnTo>
                    <a:pt x="0" y="79"/>
                  </a:lnTo>
                  <a:lnTo>
                    <a:pt x="2" y="94"/>
                  </a:lnTo>
                  <a:lnTo>
                    <a:pt x="10" y="110"/>
                  </a:lnTo>
                  <a:lnTo>
                    <a:pt x="19" y="124"/>
                  </a:lnTo>
                  <a:lnTo>
                    <a:pt x="35" y="136"/>
                  </a:lnTo>
                  <a:lnTo>
                    <a:pt x="52" y="145"/>
                  </a:lnTo>
                  <a:lnTo>
                    <a:pt x="72" y="153"/>
                  </a:lnTo>
                  <a:lnTo>
                    <a:pt x="94" y="158"/>
                  </a:lnTo>
                  <a:lnTo>
                    <a:pt x="119" y="160"/>
                  </a:lnTo>
                  <a:lnTo>
                    <a:pt x="143" y="158"/>
                  </a:lnTo>
                  <a:lnTo>
                    <a:pt x="165" y="153"/>
                  </a:lnTo>
                  <a:lnTo>
                    <a:pt x="186" y="145"/>
                  </a:lnTo>
                  <a:lnTo>
                    <a:pt x="203" y="136"/>
                  </a:lnTo>
                  <a:lnTo>
                    <a:pt x="218" y="124"/>
                  </a:lnTo>
                  <a:lnTo>
                    <a:pt x="229" y="110"/>
                  </a:lnTo>
                  <a:lnTo>
                    <a:pt x="236" y="94"/>
                  </a:lnTo>
                  <a:lnTo>
                    <a:pt x="239" y="7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18"/>
            <p:cNvSpPr>
              <a:spLocks noChangeShapeType="1"/>
            </p:cNvSpPr>
            <p:nvPr/>
          </p:nvSpPr>
          <p:spPr bwMode="auto">
            <a:xfrm flipH="1">
              <a:off x="3461" y="2093"/>
              <a:ext cx="23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Freeform 19"/>
            <p:cNvSpPr>
              <a:spLocks/>
            </p:cNvSpPr>
            <p:nvPr/>
          </p:nvSpPr>
          <p:spPr bwMode="auto">
            <a:xfrm>
              <a:off x="3646" y="2067"/>
              <a:ext cx="54" cy="53"/>
            </a:xfrm>
            <a:custGeom>
              <a:avLst/>
              <a:gdLst>
                <a:gd name="T0" fmla="*/ 0 w 54"/>
                <a:gd name="T1" fmla="*/ 53 h 53"/>
                <a:gd name="T2" fmla="*/ 54 w 54"/>
                <a:gd name="T3" fmla="*/ 26 h 53"/>
                <a:gd name="T4" fmla="*/ 0 w 54"/>
                <a:gd name="T5" fmla="*/ 0 h 53"/>
                <a:gd name="T6" fmla="*/ 27 w 54"/>
                <a:gd name="T7" fmla="*/ 26 h 53"/>
                <a:gd name="T8" fmla="*/ 0 w 54"/>
                <a:gd name="T9" fmla="*/ 53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53"/>
                <a:gd name="T17" fmla="*/ 54 w 5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53">
                  <a:moveTo>
                    <a:pt x="0" y="53"/>
                  </a:moveTo>
                  <a:lnTo>
                    <a:pt x="54" y="26"/>
                  </a:lnTo>
                  <a:lnTo>
                    <a:pt x="0" y="0"/>
                  </a:lnTo>
                  <a:lnTo>
                    <a:pt x="27" y="2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20"/>
            <p:cNvSpPr>
              <a:spLocks noChangeShapeType="1"/>
            </p:cNvSpPr>
            <p:nvPr/>
          </p:nvSpPr>
          <p:spPr bwMode="auto">
            <a:xfrm flipH="1">
              <a:off x="2982" y="2093"/>
              <a:ext cx="24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Rectangle 21"/>
            <p:cNvSpPr>
              <a:spLocks noChangeArrowheads="1"/>
            </p:cNvSpPr>
            <p:nvPr/>
          </p:nvSpPr>
          <p:spPr bwMode="auto">
            <a:xfrm>
              <a:off x="3759" y="2000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5147" name="Rectangle 22"/>
            <p:cNvSpPr>
              <a:spLocks noChangeArrowheads="1"/>
            </p:cNvSpPr>
            <p:nvPr/>
          </p:nvSpPr>
          <p:spPr bwMode="auto">
            <a:xfrm>
              <a:off x="3775" y="2099"/>
              <a:ext cx="1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j = 3</a:t>
              </a:r>
              <a:endParaRPr lang="en-US" sz="2000"/>
            </a:p>
          </p:txBody>
        </p:sp>
        <p:sp>
          <p:nvSpPr>
            <p:cNvPr id="5148" name="Rectangle 23"/>
            <p:cNvSpPr>
              <a:spLocks noChangeArrowheads="1"/>
            </p:cNvSpPr>
            <p:nvPr/>
          </p:nvSpPr>
          <p:spPr bwMode="auto">
            <a:xfrm>
              <a:off x="3319" y="2039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49" name="Rectangle 24"/>
            <p:cNvSpPr>
              <a:spLocks noChangeArrowheads="1"/>
            </p:cNvSpPr>
            <p:nvPr/>
          </p:nvSpPr>
          <p:spPr bwMode="auto">
            <a:xfrm>
              <a:off x="3380" y="2079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5150" name="Rectangle 25"/>
            <p:cNvSpPr>
              <a:spLocks noChangeArrowheads="1"/>
            </p:cNvSpPr>
            <p:nvPr/>
          </p:nvSpPr>
          <p:spPr bwMode="auto">
            <a:xfrm>
              <a:off x="3338" y="1971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51" name="Rectangle 26"/>
            <p:cNvSpPr>
              <a:spLocks noChangeArrowheads="1"/>
            </p:cNvSpPr>
            <p:nvPr/>
          </p:nvSpPr>
          <p:spPr bwMode="auto">
            <a:xfrm>
              <a:off x="2716" y="981"/>
              <a:ext cx="265" cy="26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Freeform 27"/>
            <p:cNvSpPr>
              <a:spLocks/>
            </p:cNvSpPr>
            <p:nvPr/>
          </p:nvSpPr>
          <p:spPr bwMode="auto">
            <a:xfrm>
              <a:off x="2769" y="1484"/>
              <a:ext cx="160" cy="240"/>
            </a:xfrm>
            <a:custGeom>
              <a:avLst/>
              <a:gdLst>
                <a:gd name="T0" fmla="*/ 80 w 160"/>
                <a:gd name="T1" fmla="*/ 0 h 240"/>
                <a:gd name="T2" fmla="*/ 65 w 160"/>
                <a:gd name="T3" fmla="*/ 3 h 240"/>
                <a:gd name="T4" fmla="*/ 49 w 160"/>
                <a:gd name="T5" fmla="*/ 10 h 240"/>
                <a:gd name="T6" fmla="*/ 35 w 160"/>
                <a:gd name="T7" fmla="*/ 22 h 240"/>
                <a:gd name="T8" fmla="*/ 24 w 160"/>
                <a:gd name="T9" fmla="*/ 36 h 240"/>
                <a:gd name="T10" fmla="*/ 14 w 160"/>
                <a:gd name="T11" fmla="*/ 53 h 240"/>
                <a:gd name="T12" fmla="*/ 7 w 160"/>
                <a:gd name="T13" fmla="*/ 74 h 240"/>
                <a:gd name="T14" fmla="*/ 1 w 160"/>
                <a:gd name="T15" fmla="*/ 97 h 240"/>
                <a:gd name="T16" fmla="*/ 0 w 160"/>
                <a:gd name="T17" fmla="*/ 121 h 240"/>
                <a:gd name="T18" fmla="*/ 1 w 160"/>
                <a:gd name="T19" fmla="*/ 145 h 240"/>
                <a:gd name="T20" fmla="*/ 7 w 160"/>
                <a:gd name="T21" fmla="*/ 167 h 240"/>
                <a:gd name="T22" fmla="*/ 14 w 160"/>
                <a:gd name="T23" fmla="*/ 187 h 240"/>
                <a:gd name="T24" fmla="*/ 24 w 160"/>
                <a:gd name="T25" fmla="*/ 204 h 240"/>
                <a:gd name="T26" fmla="*/ 35 w 160"/>
                <a:gd name="T27" fmla="*/ 220 h 240"/>
                <a:gd name="T28" fmla="*/ 49 w 160"/>
                <a:gd name="T29" fmla="*/ 230 h 240"/>
                <a:gd name="T30" fmla="*/ 65 w 160"/>
                <a:gd name="T31" fmla="*/ 237 h 240"/>
                <a:gd name="T32" fmla="*/ 80 w 160"/>
                <a:gd name="T33" fmla="*/ 240 h 240"/>
                <a:gd name="T34" fmla="*/ 96 w 160"/>
                <a:gd name="T35" fmla="*/ 237 h 240"/>
                <a:gd name="T36" fmla="*/ 112 w 160"/>
                <a:gd name="T37" fmla="*/ 230 h 240"/>
                <a:gd name="T38" fmla="*/ 124 w 160"/>
                <a:gd name="T39" fmla="*/ 220 h 240"/>
                <a:gd name="T40" fmla="*/ 137 w 160"/>
                <a:gd name="T41" fmla="*/ 204 h 240"/>
                <a:gd name="T42" fmla="*/ 146 w 160"/>
                <a:gd name="T43" fmla="*/ 187 h 240"/>
                <a:gd name="T44" fmla="*/ 154 w 160"/>
                <a:gd name="T45" fmla="*/ 167 h 240"/>
                <a:gd name="T46" fmla="*/ 158 w 160"/>
                <a:gd name="T47" fmla="*/ 145 h 240"/>
                <a:gd name="T48" fmla="*/ 160 w 160"/>
                <a:gd name="T49" fmla="*/ 121 h 240"/>
                <a:gd name="T50" fmla="*/ 158 w 160"/>
                <a:gd name="T51" fmla="*/ 97 h 240"/>
                <a:gd name="T52" fmla="*/ 154 w 160"/>
                <a:gd name="T53" fmla="*/ 74 h 240"/>
                <a:gd name="T54" fmla="*/ 146 w 160"/>
                <a:gd name="T55" fmla="*/ 53 h 240"/>
                <a:gd name="T56" fmla="*/ 137 w 160"/>
                <a:gd name="T57" fmla="*/ 36 h 240"/>
                <a:gd name="T58" fmla="*/ 124 w 160"/>
                <a:gd name="T59" fmla="*/ 22 h 240"/>
                <a:gd name="T60" fmla="*/ 112 w 160"/>
                <a:gd name="T61" fmla="*/ 10 h 240"/>
                <a:gd name="T62" fmla="*/ 96 w 160"/>
                <a:gd name="T63" fmla="*/ 3 h 240"/>
                <a:gd name="T64" fmla="*/ 80 w 160"/>
                <a:gd name="T65" fmla="*/ 0 h 24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0"/>
                <a:gd name="T100" fmla="*/ 0 h 240"/>
                <a:gd name="T101" fmla="*/ 160 w 160"/>
                <a:gd name="T102" fmla="*/ 240 h 24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0" h="240">
                  <a:moveTo>
                    <a:pt x="80" y="0"/>
                  </a:moveTo>
                  <a:lnTo>
                    <a:pt x="65" y="3"/>
                  </a:lnTo>
                  <a:lnTo>
                    <a:pt x="49" y="10"/>
                  </a:lnTo>
                  <a:lnTo>
                    <a:pt x="35" y="22"/>
                  </a:lnTo>
                  <a:lnTo>
                    <a:pt x="24" y="36"/>
                  </a:lnTo>
                  <a:lnTo>
                    <a:pt x="14" y="53"/>
                  </a:lnTo>
                  <a:lnTo>
                    <a:pt x="7" y="74"/>
                  </a:lnTo>
                  <a:lnTo>
                    <a:pt x="1" y="97"/>
                  </a:lnTo>
                  <a:lnTo>
                    <a:pt x="0" y="121"/>
                  </a:lnTo>
                  <a:lnTo>
                    <a:pt x="1" y="145"/>
                  </a:lnTo>
                  <a:lnTo>
                    <a:pt x="7" y="167"/>
                  </a:lnTo>
                  <a:lnTo>
                    <a:pt x="14" y="187"/>
                  </a:lnTo>
                  <a:lnTo>
                    <a:pt x="24" y="204"/>
                  </a:lnTo>
                  <a:lnTo>
                    <a:pt x="35" y="220"/>
                  </a:lnTo>
                  <a:lnTo>
                    <a:pt x="49" y="230"/>
                  </a:lnTo>
                  <a:lnTo>
                    <a:pt x="65" y="237"/>
                  </a:lnTo>
                  <a:lnTo>
                    <a:pt x="80" y="240"/>
                  </a:lnTo>
                  <a:lnTo>
                    <a:pt x="96" y="237"/>
                  </a:lnTo>
                  <a:lnTo>
                    <a:pt x="112" y="230"/>
                  </a:lnTo>
                  <a:lnTo>
                    <a:pt x="124" y="220"/>
                  </a:lnTo>
                  <a:lnTo>
                    <a:pt x="137" y="204"/>
                  </a:lnTo>
                  <a:lnTo>
                    <a:pt x="146" y="187"/>
                  </a:lnTo>
                  <a:lnTo>
                    <a:pt x="154" y="167"/>
                  </a:lnTo>
                  <a:lnTo>
                    <a:pt x="158" y="145"/>
                  </a:lnTo>
                  <a:lnTo>
                    <a:pt x="160" y="121"/>
                  </a:lnTo>
                  <a:lnTo>
                    <a:pt x="158" y="97"/>
                  </a:lnTo>
                  <a:lnTo>
                    <a:pt x="154" y="74"/>
                  </a:lnTo>
                  <a:lnTo>
                    <a:pt x="146" y="53"/>
                  </a:lnTo>
                  <a:lnTo>
                    <a:pt x="137" y="36"/>
                  </a:lnTo>
                  <a:lnTo>
                    <a:pt x="124" y="22"/>
                  </a:lnTo>
                  <a:lnTo>
                    <a:pt x="112" y="10"/>
                  </a:lnTo>
                  <a:lnTo>
                    <a:pt x="96" y="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8"/>
            <p:cNvSpPr>
              <a:spLocks noChangeShapeType="1"/>
            </p:cNvSpPr>
            <p:nvPr/>
          </p:nvSpPr>
          <p:spPr bwMode="auto">
            <a:xfrm>
              <a:off x="2849" y="1247"/>
              <a:ext cx="1" cy="2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29"/>
            <p:cNvSpPr>
              <a:spLocks/>
            </p:cNvSpPr>
            <p:nvPr/>
          </p:nvSpPr>
          <p:spPr bwMode="auto">
            <a:xfrm>
              <a:off x="2823" y="1247"/>
              <a:ext cx="52" cy="52"/>
            </a:xfrm>
            <a:custGeom>
              <a:avLst/>
              <a:gdLst>
                <a:gd name="T0" fmla="*/ 52 w 52"/>
                <a:gd name="T1" fmla="*/ 52 h 52"/>
                <a:gd name="T2" fmla="*/ 26 w 52"/>
                <a:gd name="T3" fmla="*/ 0 h 52"/>
                <a:gd name="T4" fmla="*/ 0 w 52"/>
                <a:gd name="T5" fmla="*/ 52 h 52"/>
                <a:gd name="T6" fmla="*/ 26 w 52"/>
                <a:gd name="T7" fmla="*/ 25 h 52"/>
                <a:gd name="T8" fmla="*/ 52 w 52"/>
                <a:gd name="T9" fmla="*/ 5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52"/>
                <a:gd name="T17" fmla="*/ 52 w 5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52">
                  <a:moveTo>
                    <a:pt x="52" y="52"/>
                  </a:moveTo>
                  <a:lnTo>
                    <a:pt x="26" y="0"/>
                  </a:lnTo>
                  <a:lnTo>
                    <a:pt x="0" y="52"/>
                  </a:lnTo>
                  <a:lnTo>
                    <a:pt x="26" y="25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30"/>
            <p:cNvSpPr>
              <a:spLocks noChangeShapeType="1"/>
            </p:cNvSpPr>
            <p:nvPr/>
          </p:nvSpPr>
          <p:spPr bwMode="auto">
            <a:xfrm>
              <a:off x="2849" y="1724"/>
              <a:ext cx="1" cy="2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Rectangle 31"/>
            <p:cNvSpPr>
              <a:spLocks noChangeArrowheads="1"/>
            </p:cNvSpPr>
            <p:nvPr/>
          </p:nvSpPr>
          <p:spPr bwMode="auto">
            <a:xfrm>
              <a:off x="2776" y="1015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5157" name="Rectangle 32"/>
            <p:cNvSpPr>
              <a:spLocks noChangeArrowheads="1"/>
            </p:cNvSpPr>
            <p:nvPr/>
          </p:nvSpPr>
          <p:spPr bwMode="auto">
            <a:xfrm>
              <a:off x="2792" y="1114"/>
              <a:ext cx="1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j = 2</a:t>
              </a:r>
              <a:endParaRPr lang="en-US" sz="2000"/>
            </a:p>
          </p:txBody>
        </p:sp>
        <p:sp>
          <p:nvSpPr>
            <p:cNvPr id="5158" name="Rectangle 33"/>
            <p:cNvSpPr>
              <a:spLocks noChangeArrowheads="1"/>
            </p:cNvSpPr>
            <p:nvPr/>
          </p:nvSpPr>
          <p:spPr bwMode="auto">
            <a:xfrm>
              <a:off x="2820" y="1552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59" name="Rectangle 34"/>
            <p:cNvSpPr>
              <a:spLocks noChangeArrowheads="1"/>
            </p:cNvSpPr>
            <p:nvPr/>
          </p:nvSpPr>
          <p:spPr bwMode="auto">
            <a:xfrm>
              <a:off x="2880" y="1592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5160" name="Rectangle 35"/>
            <p:cNvSpPr>
              <a:spLocks noChangeArrowheads="1"/>
            </p:cNvSpPr>
            <p:nvPr/>
          </p:nvSpPr>
          <p:spPr bwMode="auto">
            <a:xfrm>
              <a:off x="2839" y="1484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61" name="Rectangle 36"/>
            <p:cNvSpPr>
              <a:spLocks noChangeArrowheads="1"/>
            </p:cNvSpPr>
            <p:nvPr/>
          </p:nvSpPr>
          <p:spPr bwMode="auto">
            <a:xfrm>
              <a:off x="2716" y="2945"/>
              <a:ext cx="266" cy="26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Freeform 37"/>
            <p:cNvSpPr>
              <a:spLocks/>
            </p:cNvSpPr>
            <p:nvPr/>
          </p:nvSpPr>
          <p:spPr bwMode="auto">
            <a:xfrm>
              <a:off x="2770" y="2468"/>
              <a:ext cx="159" cy="238"/>
            </a:xfrm>
            <a:custGeom>
              <a:avLst/>
              <a:gdLst>
                <a:gd name="T0" fmla="*/ 79 w 159"/>
                <a:gd name="T1" fmla="*/ 238 h 238"/>
                <a:gd name="T2" fmla="*/ 95 w 159"/>
                <a:gd name="T3" fmla="*/ 235 h 238"/>
                <a:gd name="T4" fmla="*/ 111 w 159"/>
                <a:gd name="T5" fmla="*/ 228 h 238"/>
                <a:gd name="T6" fmla="*/ 123 w 159"/>
                <a:gd name="T7" fmla="*/ 218 h 238"/>
                <a:gd name="T8" fmla="*/ 136 w 159"/>
                <a:gd name="T9" fmla="*/ 204 h 238"/>
                <a:gd name="T10" fmla="*/ 145 w 159"/>
                <a:gd name="T11" fmla="*/ 185 h 238"/>
                <a:gd name="T12" fmla="*/ 153 w 159"/>
                <a:gd name="T13" fmla="*/ 165 h 238"/>
                <a:gd name="T14" fmla="*/ 157 w 159"/>
                <a:gd name="T15" fmla="*/ 143 h 238"/>
                <a:gd name="T16" fmla="*/ 159 w 159"/>
                <a:gd name="T17" fmla="*/ 119 h 238"/>
                <a:gd name="T18" fmla="*/ 157 w 159"/>
                <a:gd name="T19" fmla="*/ 95 h 238"/>
                <a:gd name="T20" fmla="*/ 153 w 159"/>
                <a:gd name="T21" fmla="*/ 72 h 238"/>
                <a:gd name="T22" fmla="*/ 145 w 159"/>
                <a:gd name="T23" fmla="*/ 52 h 238"/>
                <a:gd name="T24" fmla="*/ 136 w 159"/>
                <a:gd name="T25" fmla="*/ 34 h 238"/>
                <a:gd name="T26" fmla="*/ 123 w 159"/>
                <a:gd name="T27" fmla="*/ 20 h 238"/>
                <a:gd name="T28" fmla="*/ 111 w 159"/>
                <a:gd name="T29" fmla="*/ 10 h 238"/>
                <a:gd name="T30" fmla="*/ 95 w 159"/>
                <a:gd name="T31" fmla="*/ 3 h 238"/>
                <a:gd name="T32" fmla="*/ 79 w 159"/>
                <a:gd name="T33" fmla="*/ 0 h 238"/>
                <a:gd name="T34" fmla="*/ 64 w 159"/>
                <a:gd name="T35" fmla="*/ 3 h 238"/>
                <a:gd name="T36" fmla="*/ 48 w 159"/>
                <a:gd name="T37" fmla="*/ 10 h 238"/>
                <a:gd name="T38" fmla="*/ 36 w 159"/>
                <a:gd name="T39" fmla="*/ 20 h 238"/>
                <a:gd name="T40" fmla="*/ 23 w 159"/>
                <a:gd name="T41" fmla="*/ 34 h 238"/>
                <a:gd name="T42" fmla="*/ 14 w 159"/>
                <a:gd name="T43" fmla="*/ 52 h 238"/>
                <a:gd name="T44" fmla="*/ 6 w 159"/>
                <a:gd name="T45" fmla="*/ 72 h 238"/>
                <a:gd name="T46" fmla="*/ 2 w 159"/>
                <a:gd name="T47" fmla="*/ 95 h 238"/>
                <a:gd name="T48" fmla="*/ 0 w 159"/>
                <a:gd name="T49" fmla="*/ 119 h 238"/>
                <a:gd name="T50" fmla="*/ 2 w 159"/>
                <a:gd name="T51" fmla="*/ 143 h 238"/>
                <a:gd name="T52" fmla="*/ 6 w 159"/>
                <a:gd name="T53" fmla="*/ 165 h 238"/>
                <a:gd name="T54" fmla="*/ 14 w 159"/>
                <a:gd name="T55" fmla="*/ 185 h 238"/>
                <a:gd name="T56" fmla="*/ 23 w 159"/>
                <a:gd name="T57" fmla="*/ 204 h 238"/>
                <a:gd name="T58" fmla="*/ 36 w 159"/>
                <a:gd name="T59" fmla="*/ 218 h 238"/>
                <a:gd name="T60" fmla="*/ 48 w 159"/>
                <a:gd name="T61" fmla="*/ 228 h 238"/>
                <a:gd name="T62" fmla="*/ 64 w 159"/>
                <a:gd name="T63" fmla="*/ 235 h 238"/>
                <a:gd name="T64" fmla="*/ 79 w 159"/>
                <a:gd name="T65" fmla="*/ 238 h 2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9"/>
                <a:gd name="T100" fmla="*/ 0 h 238"/>
                <a:gd name="T101" fmla="*/ 159 w 159"/>
                <a:gd name="T102" fmla="*/ 238 h 2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9" h="238">
                  <a:moveTo>
                    <a:pt x="79" y="238"/>
                  </a:moveTo>
                  <a:lnTo>
                    <a:pt x="95" y="235"/>
                  </a:lnTo>
                  <a:lnTo>
                    <a:pt x="111" y="228"/>
                  </a:lnTo>
                  <a:lnTo>
                    <a:pt x="123" y="218"/>
                  </a:lnTo>
                  <a:lnTo>
                    <a:pt x="136" y="204"/>
                  </a:lnTo>
                  <a:lnTo>
                    <a:pt x="145" y="185"/>
                  </a:lnTo>
                  <a:lnTo>
                    <a:pt x="153" y="165"/>
                  </a:lnTo>
                  <a:lnTo>
                    <a:pt x="157" y="143"/>
                  </a:lnTo>
                  <a:lnTo>
                    <a:pt x="159" y="119"/>
                  </a:lnTo>
                  <a:lnTo>
                    <a:pt x="157" y="95"/>
                  </a:lnTo>
                  <a:lnTo>
                    <a:pt x="153" y="72"/>
                  </a:lnTo>
                  <a:lnTo>
                    <a:pt x="145" y="52"/>
                  </a:lnTo>
                  <a:lnTo>
                    <a:pt x="136" y="34"/>
                  </a:lnTo>
                  <a:lnTo>
                    <a:pt x="123" y="20"/>
                  </a:lnTo>
                  <a:lnTo>
                    <a:pt x="111" y="10"/>
                  </a:lnTo>
                  <a:lnTo>
                    <a:pt x="95" y="3"/>
                  </a:lnTo>
                  <a:lnTo>
                    <a:pt x="79" y="0"/>
                  </a:lnTo>
                  <a:lnTo>
                    <a:pt x="64" y="3"/>
                  </a:lnTo>
                  <a:lnTo>
                    <a:pt x="48" y="10"/>
                  </a:lnTo>
                  <a:lnTo>
                    <a:pt x="36" y="20"/>
                  </a:lnTo>
                  <a:lnTo>
                    <a:pt x="23" y="34"/>
                  </a:lnTo>
                  <a:lnTo>
                    <a:pt x="14" y="52"/>
                  </a:lnTo>
                  <a:lnTo>
                    <a:pt x="6" y="72"/>
                  </a:lnTo>
                  <a:lnTo>
                    <a:pt x="2" y="95"/>
                  </a:lnTo>
                  <a:lnTo>
                    <a:pt x="0" y="119"/>
                  </a:lnTo>
                  <a:lnTo>
                    <a:pt x="2" y="143"/>
                  </a:lnTo>
                  <a:lnTo>
                    <a:pt x="6" y="165"/>
                  </a:lnTo>
                  <a:lnTo>
                    <a:pt x="14" y="185"/>
                  </a:lnTo>
                  <a:lnTo>
                    <a:pt x="23" y="204"/>
                  </a:lnTo>
                  <a:lnTo>
                    <a:pt x="36" y="218"/>
                  </a:lnTo>
                  <a:lnTo>
                    <a:pt x="48" y="228"/>
                  </a:lnTo>
                  <a:lnTo>
                    <a:pt x="64" y="235"/>
                  </a:lnTo>
                  <a:lnTo>
                    <a:pt x="79" y="23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38"/>
            <p:cNvSpPr>
              <a:spLocks noChangeShapeType="1"/>
            </p:cNvSpPr>
            <p:nvPr/>
          </p:nvSpPr>
          <p:spPr bwMode="auto">
            <a:xfrm flipV="1">
              <a:off x="2849" y="2706"/>
              <a:ext cx="1" cy="2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Line 39"/>
            <p:cNvSpPr>
              <a:spLocks noChangeShapeType="1"/>
            </p:cNvSpPr>
            <p:nvPr/>
          </p:nvSpPr>
          <p:spPr bwMode="auto">
            <a:xfrm flipV="1">
              <a:off x="2849" y="2229"/>
              <a:ext cx="1" cy="2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5" name="Freeform 40"/>
            <p:cNvSpPr>
              <a:spLocks/>
            </p:cNvSpPr>
            <p:nvPr/>
          </p:nvSpPr>
          <p:spPr bwMode="auto">
            <a:xfrm>
              <a:off x="2823" y="2229"/>
              <a:ext cx="53" cy="52"/>
            </a:xfrm>
            <a:custGeom>
              <a:avLst/>
              <a:gdLst>
                <a:gd name="T0" fmla="*/ 0 w 53"/>
                <a:gd name="T1" fmla="*/ 52 h 52"/>
                <a:gd name="T2" fmla="*/ 26 w 53"/>
                <a:gd name="T3" fmla="*/ 0 h 52"/>
                <a:gd name="T4" fmla="*/ 53 w 53"/>
                <a:gd name="T5" fmla="*/ 52 h 52"/>
                <a:gd name="T6" fmla="*/ 26 w 53"/>
                <a:gd name="T7" fmla="*/ 27 h 52"/>
                <a:gd name="T8" fmla="*/ 0 w 53"/>
                <a:gd name="T9" fmla="*/ 5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52"/>
                <a:gd name="T17" fmla="*/ 53 w 53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52">
                  <a:moveTo>
                    <a:pt x="0" y="52"/>
                  </a:moveTo>
                  <a:lnTo>
                    <a:pt x="26" y="0"/>
                  </a:lnTo>
                  <a:lnTo>
                    <a:pt x="53" y="52"/>
                  </a:lnTo>
                  <a:lnTo>
                    <a:pt x="26" y="27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6" name="Rectangle 41"/>
            <p:cNvSpPr>
              <a:spLocks noChangeArrowheads="1"/>
            </p:cNvSpPr>
            <p:nvPr/>
          </p:nvSpPr>
          <p:spPr bwMode="auto">
            <a:xfrm>
              <a:off x="2776" y="2991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5167" name="Rectangle 42"/>
            <p:cNvSpPr>
              <a:spLocks noChangeArrowheads="1"/>
            </p:cNvSpPr>
            <p:nvPr/>
          </p:nvSpPr>
          <p:spPr bwMode="auto">
            <a:xfrm>
              <a:off x="2793" y="3091"/>
              <a:ext cx="1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j = 4</a:t>
              </a:r>
              <a:endParaRPr lang="en-US" sz="2000"/>
            </a:p>
          </p:txBody>
        </p:sp>
        <p:sp>
          <p:nvSpPr>
            <p:cNvPr id="5168" name="Rectangle 43"/>
            <p:cNvSpPr>
              <a:spLocks noChangeArrowheads="1"/>
            </p:cNvSpPr>
            <p:nvPr/>
          </p:nvSpPr>
          <p:spPr bwMode="auto">
            <a:xfrm>
              <a:off x="2826" y="2541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69" name="Rectangle 44"/>
            <p:cNvSpPr>
              <a:spLocks noChangeArrowheads="1"/>
            </p:cNvSpPr>
            <p:nvPr/>
          </p:nvSpPr>
          <p:spPr bwMode="auto">
            <a:xfrm>
              <a:off x="2886" y="2581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5170" name="Rectangle 45"/>
            <p:cNvSpPr>
              <a:spLocks noChangeArrowheads="1"/>
            </p:cNvSpPr>
            <p:nvPr/>
          </p:nvSpPr>
          <p:spPr bwMode="auto">
            <a:xfrm>
              <a:off x="2846" y="2474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71" name="Rectangle 46"/>
            <p:cNvSpPr>
              <a:spLocks noChangeArrowheads="1"/>
            </p:cNvSpPr>
            <p:nvPr/>
          </p:nvSpPr>
          <p:spPr bwMode="auto">
            <a:xfrm>
              <a:off x="3548" y="2536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72" name="Rectangle 47"/>
            <p:cNvSpPr>
              <a:spLocks noChangeArrowheads="1"/>
            </p:cNvSpPr>
            <p:nvPr/>
          </p:nvSpPr>
          <p:spPr bwMode="auto">
            <a:xfrm>
              <a:off x="3608" y="2575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5173" name="Rectangle 48"/>
            <p:cNvSpPr>
              <a:spLocks noChangeArrowheads="1"/>
            </p:cNvSpPr>
            <p:nvPr/>
          </p:nvSpPr>
          <p:spPr bwMode="auto">
            <a:xfrm>
              <a:off x="3566" y="2468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74" name="Rectangle 49"/>
            <p:cNvSpPr>
              <a:spLocks noChangeArrowheads="1"/>
            </p:cNvSpPr>
            <p:nvPr/>
          </p:nvSpPr>
          <p:spPr bwMode="auto">
            <a:xfrm>
              <a:off x="3295" y="2539"/>
              <a:ext cx="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5175" name="Rectangle 50"/>
            <p:cNvSpPr>
              <a:spLocks noChangeArrowheads="1"/>
            </p:cNvSpPr>
            <p:nvPr/>
          </p:nvSpPr>
          <p:spPr bwMode="auto">
            <a:xfrm>
              <a:off x="3355" y="2578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5176" name="Rectangle 51"/>
            <p:cNvSpPr>
              <a:spLocks noChangeArrowheads="1"/>
            </p:cNvSpPr>
            <p:nvPr/>
          </p:nvSpPr>
          <p:spPr bwMode="auto">
            <a:xfrm>
              <a:off x="3314" y="2471"/>
              <a:ext cx="24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5177" name="Rectangle 52"/>
            <p:cNvSpPr>
              <a:spLocks noChangeArrowheads="1"/>
            </p:cNvSpPr>
            <p:nvPr/>
          </p:nvSpPr>
          <p:spPr bwMode="auto">
            <a:xfrm>
              <a:off x="3425" y="2549"/>
              <a:ext cx="4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=</a:t>
              </a:r>
              <a:endParaRPr lang="en-US" sz="2000"/>
            </a:p>
          </p:txBody>
        </p:sp>
        <p:sp>
          <p:nvSpPr>
            <p:cNvPr id="5178" name="Rectangle 53"/>
            <p:cNvSpPr>
              <a:spLocks noChangeArrowheads="1"/>
            </p:cNvSpPr>
            <p:nvPr/>
          </p:nvSpPr>
          <p:spPr bwMode="auto">
            <a:xfrm>
              <a:off x="3505" y="2537"/>
              <a:ext cx="2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-</a:t>
              </a:r>
              <a:endParaRPr lang="en-US" sz="2000"/>
            </a:p>
          </p:txBody>
        </p:sp>
        <p:sp>
          <p:nvSpPr>
            <p:cNvPr id="5179" name="Rectangle 54"/>
            <p:cNvSpPr>
              <a:spLocks noChangeArrowheads="1"/>
            </p:cNvSpPr>
            <p:nvPr/>
          </p:nvSpPr>
          <p:spPr bwMode="auto">
            <a:xfrm>
              <a:off x="1783" y="2266"/>
              <a:ext cx="22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Single</a:t>
              </a:r>
              <a:endParaRPr lang="en-US" sz="2000"/>
            </a:p>
          </p:txBody>
        </p:sp>
        <p:sp>
          <p:nvSpPr>
            <p:cNvPr id="5180" name="Rectangle 55"/>
            <p:cNvSpPr>
              <a:spLocks noChangeArrowheads="1"/>
            </p:cNvSpPr>
            <p:nvPr/>
          </p:nvSpPr>
          <p:spPr bwMode="auto">
            <a:xfrm>
              <a:off x="1807" y="2365"/>
              <a:ext cx="17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Fluid</a:t>
              </a:r>
              <a:endParaRPr lang="en-US" sz="2000"/>
            </a:p>
          </p:txBody>
        </p:sp>
        <p:sp>
          <p:nvSpPr>
            <p:cNvPr id="5181" name="Rectangle 56"/>
            <p:cNvSpPr>
              <a:spLocks noChangeArrowheads="1"/>
            </p:cNvSpPr>
            <p:nvPr/>
          </p:nvSpPr>
          <p:spPr bwMode="auto">
            <a:xfrm>
              <a:off x="1806" y="2464"/>
              <a:ext cx="17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k = 1</a:t>
              </a:r>
              <a:endParaRPr lang="en-US" sz="2000"/>
            </a:p>
          </p:txBody>
        </p:sp>
        <p:sp>
          <p:nvSpPr>
            <p:cNvPr id="5182" name="Rectangle 57"/>
            <p:cNvSpPr>
              <a:spLocks noChangeArrowheads="1"/>
            </p:cNvSpPr>
            <p:nvPr/>
          </p:nvSpPr>
          <p:spPr bwMode="auto">
            <a:xfrm>
              <a:off x="2445" y="2928"/>
              <a:ext cx="22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Single</a:t>
              </a:r>
              <a:endParaRPr lang="en-US" sz="2000"/>
            </a:p>
          </p:txBody>
        </p:sp>
        <p:sp>
          <p:nvSpPr>
            <p:cNvPr id="5183" name="Rectangle 58"/>
            <p:cNvSpPr>
              <a:spLocks noChangeArrowheads="1"/>
            </p:cNvSpPr>
            <p:nvPr/>
          </p:nvSpPr>
          <p:spPr bwMode="auto">
            <a:xfrm>
              <a:off x="2469" y="3027"/>
              <a:ext cx="17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Fluid</a:t>
              </a:r>
              <a:endParaRPr lang="en-US" sz="2000"/>
            </a:p>
          </p:txBody>
        </p:sp>
        <p:sp>
          <p:nvSpPr>
            <p:cNvPr id="5184" name="Rectangle 59"/>
            <p:cNvSpPr>
              <a:spLocks noChangeArrowheads="1"/>
            </p:cNvSpPr>
            <p:nvPr/>
          </p:nvSpPr>
          <p:spPr bwMode="auto">
            <a:xfrm>
              <a:off x="2468" y="3126"/>
              <a:ext cx="17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k = 2</a:t>
              </a:r>
              <a:endParaRPr lang="en-US" sz="2000"/>
            </a:p>
          </p:txBody>
        </p:sp>
        <p:sp>
          <p:nvSpPr>
            <p:cNvPr id="5185" name="Rectangle 60"/>
            <p:cNvSpPr>
              <a:spLocks noChangeArrowheads="1"/>
            </p:cNvSpPr>
            <p:nvPr/>
          </p:nvSpPr>
          <p:spPr bwMode="auto">
            <a:xfrm>
              <a:off x="3729" y="1709"/>
              <a:ext cx="19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Fluid </a:t>
              </a:r>
              <a:endParaRPr lang="en-US" sz="2000"/>
            </a:p>
          </p:txBody>
        </p:sp>
        <p:sp>
          <p:nvSpPr>
            <p:cNvPr id="5186" name="Rectangle 61"/>
            <p:cNvSpPr>
              <a:spLocks noChangeArrowheads="1"/>
            </p:cNvSpPr>
            <p:nvPr/>
          </p:nvSpPr>
          <p:spPr bwMode="auto">
            <a:xfrm>
              <a:off x="3731" y="1808"/>
              <a:ext cx="2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Mixture</a:t>
              </a:r>
              <a:endParaRPr lang="en-US" sz="2000"/>
            </a:p>
          </p:txBody>
        </p:sp>
        <p:sp>
          <p:nvSpPr>
            <p:cNvPr id="5187" name="Rectangle 62"/>
            <p:cNvSpPr>
              <a:spLocks noChangeArrowheads="1"/>
            </p:cNvSpPr>
            <p:nvPr/>
          </p:nvSpPr>
          <p:spPr bwMode="auto">
            <a:xfrm>
              <a:off x="3067" y="989"/>
              <a:ext cx="19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Fluid </a:t>
              </a:r>
              <a:endParaRPr lang="en-US" sz="2000"/>
            </a:p>
          </p:txBody>
        </p:sp>
        <p:sp>
          <p:nvSpPr>
            <p:cNvPr id="5188" name="Rectangle 63"/>
            <p:cNvSpPr>
              <a:spLocks noChangeArrowheads="1"/>
            </p:cNvSpPr>
            <p:nvPr/>
          </p:nvSpPr>
          <p:spPr bwMode="auto">
            <a:xfrm>
              <a:off x="3069" y="1088"/>
              <a:ext cx="2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Mixture</a:t>
              </a:r>
              <a:endParaRPr lang="en-US" sz="2000"/>
            </a:p>
          </p:txBody>
        </p:sp>
        <p:sp>
          <p:nvSpPr>
            <p:cNvPr id="5189" name="Rectangle 64"/>
            <p:cNvSpPr>
              <a:spLocks noChangeArrowheads="1"/>
            </p:cNvSpPr>
            <p:nvPr/>
          </p:nvSpPr>
          <p:spPr bwMode="auto">
            <a:xfrm>
              <a:off x="2777" y="1998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5190" name="Rectangle 65"/>
            <p:cNvSpPr>
              <a:spLocks noChangeArrowheads="1"/>
            </p:cNvSpPr>
            <p:nvPr/>
          </p:nvSpPr>
          <p:spPr bwMode="auto">
            <a:xfrm>
              <a:off x="2858" y="2097"/>
              <a:ext cx="1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i</a:t>
              </a:r>
              <a:endParaRPr lang="en-US" sz="2000"/>
            </a:p>
          </p:txBody>
        </p:sp>
      </p:grpSp>
      <p:sp>
        <p:nvSpPr>
          <p:cNvPr id="5128" name="Text Box 88"/>
          <p:cNvSpPr txBox="1">
            <a:spLocks noChangeArrowheads="1"/>
          </p:cNvSpPr>
          <p:nvPr/>
        </p:nvSpPr>
        <p:spPr bwMode="auto">
          <a:xfrm>
            <a:off x="2511425" y="609600"/>
            <a:ext cx="3941763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GOVERNING EQUATIONS</a:t>
            </a:r>
          </a:p>
        </p:txBody>
      </p:sp>
      <p:graphicFrame>
        <p:nvGraphicFramePr>
          <p:cNvPr id="5122" name="Object 90"/>
          <p:cNvGraphicFramePr>
            <a:graphicFrameLocks noChangeAspect="1"/>
          </p:cNvGraphicFramePr>
          <p:nvPr/>
        </p:nvGraphicFramePr>
        <p:xfrm>
          <a:off x="838200" y="2362200"/>
          <a:ext cx="1981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05" name="Equation" r:id="rId3" imgW="1981080" imgH="850680" progId="Equation.3">
                  <p:embed/>
                </p:oleObj>
              </mc:Choice>
              <mc:Fallback>
                <p:oleObj name="Equation" r:id="rId3" imgW="1981080" imgH="85068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362200"/>
                        <a:ext cx="19812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91"/>
          <p:cNvSpPr txBox="1">
            <a:spLocks noChangeArrowheads="1"/>
          </p:cNvSpPr>
          <p:nvPr/>
        </p:nvSpPr>
        <p:spPr bwMode="auto">
          <a:xfrm>
            <a:off x="457200" y="4267200"/>
            <a:ext cx="5105400" cy="1006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Note :  Pressure does not appear explicitly in Mass Conservation Equation although </a:t>
            </a:r>
            <a:r>
              <a:rPr lang="en-US" sz="2000" dirty="0" smtClean="0"/>
              <a:t>it </a:t>
            </a:r>
            <a:r>
              <a:rPr lang="en-US" sz="2000" dirty="0"/>
              <a:t>is earmarked for calculating pressures</a:t>
            </a:r>
          </a:p>
        </p:txBody>
      </p:sp>
      <p:sp>
        <p:nvSpPr>
          <p:cNvPr id="74" name="Slide Number Placeholder 7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84175" y="1524000"/>
            <a:ext cx="505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MOMENTUM CONSERVATION EQUATION</a:t>
            </a:r>
            <a:endParaRPr lang="en-US" sz="2000"/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5486400" y="1524000"/>
            <a:ext cx="3362325" cy="3930650"/>
            <a:chOff x="1971" y="908"/>
            <a:chExt cx="2118" cy="2476"/>
          </a:xfrm>
        </p:grpSpPr>
        <p:sp>
          <p:nvSpPr>
            <p:cNvPr id="38924" name="Freeform 6"/>
            <p:cNvSpPr>
              <a:spLocks/>
            </p:cNvSpPr>
            <p:nvPr/>
          </p:nvSpPr>
          <p:spPr bwMode="auto">
            <a:xfrm>
              <a:off x="2262" y="910"/>
              <a:ext cx="1709" cy="1405"/>
            </a:xfrm>
            <a:custGeom>
              <a:avLst/>
              <a:gdLst>
                <a:gd name="T0" fmla="*/ 0 w 1709"/>
                <a:gd name="T1" fmla="*/ 1077 h 1405"/>
                <a:gd name="T2" fmla="*/ 241 w 1709"/>
                <a:gd name="T3" fmla="*/ 1405 h 1405"/>
                <a:gd name="T4" fmla="*/ 1709 w 1709"/>
                <a:gd name="T5" fmla="*/ 327 h 1405"/>
                <a:gd name="T6" fmla="*/ 1468 w 1709"/>
                <a:gd name="T7" fmla="*/ 0 h 1405"/>
                <a:gd name="T8" fmla="*/ 0 w 1709"/>
                <a:gd name="T9" fmla="*/ 1077 h 14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9"/>
                <a:gd name="T16" fmla="*/ 0 h 1405"/>
                <a:gd name="T17" fmla="*/ 1709 w 1709"/>
                <a:gd name="T18" fmla="*/ 1405 h 14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9" h="1405">
                  <a:moveTo>
                    <a:pt x="0" y="1077"/>
                  </a:moveTo>
                  <a:lnTo>
                    <a:pt x="241" y="1405"/>
                  </a:lnTo>
                  <a:lnTo>
                    <a:pt x="1709" y="327"/>
                  </a:lnTo>
                  <a:lnTo>
                    <a:pt x="1468" y="0"/>
                  </a:lnTo>
                  <a:lnTo>
                    <a:pt x="0" y="107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Oval 7"/>
            <p:cNvSpPr>
              <a:spLocks noChangeArrowheads="1"/>
            </p:cNvSpPr>
            <p:nvPr/>
          </p:nvSpPr>
          <p:spPr bwMode="auto">
            <a:xfrm>
              <a:off x="2333" y="2092"/>
              <a:ext cx="111" cy="1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6" name="Oval 8"/>
            <p:cNvSpPr>
              <a:spLocks noChangeArrowheads="1"/>
            </p:cNvSpPr>
            <p:nvPr/>
          </p:nvSpPr>
          <p:spPr bwMode="auto">
            <a:xfrm>
              <a:off x="3801" y="1012"/>
              <a:ext cx="111" cy="11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7" name="Line 9"/>
            <p:cNvSpPr>
              <a:spLocks noChangeShapeType="1"/>
            </p:cNvSpPr>
            <p:nvPr/>
          </p:nvSpPr>
          <p:spPr bwMode="auto">
            <a:xfrm flipH="1">
              <a:off x="2878" y="1462"/>
              <a:ext cx="434" cy="34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Freeform 10"/>
            <p:cNvSpPr>
              <a:spLocks/>
            </p:cNvSpPr>
            <p:nvPr/>
          </p:nvSpPr>
          <p:spPr bwMode="auto">
            <a:xfrm>
              <a:off x="3255" y="1462"/>
              <a:ext cx="57" cy="54"/>
            </a:xfrm>
            <a:custGeom>
              <a:avLst/>
              <a:gdLst>
                <a:gd name="T0" fmla="*/ 32 w 57"/>
                <a:gd name="T1" fmla="*/ 54 h 54"/>
                <a:gd name="T2" fmla="*/ 57 w 57"/>
                <a:gd name="T3" fmla="*/ 0 h 54"/>
                <a:gd name="T4" fmla="*/ 0 w 57"/>
                <a:gd name="T5" fmla="*/ 12 h 54"/>
                <a:gd name="T6" fmla="*/ 36 w 57"/>
                <a:gd name="T7" fmla="*/ 16 h 54"/>
                <a:gd name="T8" fmla="*/ 32 w 57"/>
                <a:gd name="T9" fmla="*/ 54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54"/>
                <a:gd name="T17" fmla="*/ 57 w 57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54">
                  <a:moveTo>
                    <a:pt x="32" y="54"/>
                  </a:moveTo>
                  <a:lnTo>
                    <a:pt x="57" y="0"/>
                  </a:lnTo>
                  <a:lnTo>
                    <a:pt x="0" y="12"/>
                  </a:lnTo>
                  <a:lnTo>
                    <a:pt x="36" y="16"/>
                  </a:lnTo>
                  <a:lnTo>
                    <a:pt x="32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29" name="Line 11"/>
            <p:cNvSpPr>
              <a:spLocks noChangeShapeType="1"/>
            </p:cNvSpPr>
            <p:nvPr/>
          </p:nvSpPr>
          <p:spPr bwMode="auto">
            <a:xfrm>
              <a:off x="1971" y="3293"/>
              <a:ext cx="205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ysDash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12"/>
            <p:cNvSpPr>
              <a:spLocks noChangeArrowheads="1"/>
            </p:cNvSpPr>
            <p:nvPr/>
          </p:nvSpPr>
          <p:spPr bwMode="auto">
            <a:xfrm>
              <a:off x="2402" y="2104"/>
              <a:ext cx="2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i</a:t>
              </a:r>
              <a:endParaRPr lang="en-US" sz="2000"/>
            </a:p>
          </p:txBody>
        </p:sp>
        <p:sp>
          <p:nvSpPr>
            <p:cNvPr id="38931" name="Rectangle 13"/>
            <p:cNvSpPr>
              <a:spLocks noChangeArrowheads="1"/>
            </p:cNvSpPr>
            <p:nvPr/>
          </p:nvSpPr>
          <p:spPr bwMode="auto">
            <a:xfrm>
              <a:off x="3870" y="1009"/>
              <a:ext cx="2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j</a:t>
              </a:r>
              <a:endParaRPr lang="en-US" sz="2000"/>
            </a:p>
          </p:txBody>
        </p:sp>
        <p:sp>
          <p:nvSpPr>
            <p:cNvPr id="38932" name="Line 14"/>
            <p:cNvSpPr>
              <a:spLocks noChangeShapeType="1"/>
            </p:cNvSpPr>
            <p:nvPr/>
          </p:nvSpPr>
          <p:spPr bwMode="auto">
            <a:xfrm>
              <a:off x="2378" y="2202"/>
              <a:ext cx="1" cy="109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3" name="Freeform 15"/>
            <p:cNvSpPr>
              <a:spLocks/>
            </p:cNvSpPr>
            <p:nvPr/>
          </p:nvSpPr>
          <p:spPr bwMode="auto">
            <a:xfrm>
              <a:off x="2352" y="2202"/>
              <a:ext cx="51" cy="51"/>
            </a:xfrm>
            <a:custGeom>
              <a:avLst/>
              <a:gdLst>
                <a:gd name="T0" fmla="*/ 51 w 51"/>
                <a:gd name="T1" fmla="*/ 51 h 51"/>
                <a:gd name="T2" fmla="*/ 26 w 51"/>
                <a:gd name="T3" fmla="*/ 0 h 51"/>
                <a:gd name="T4" fmla="*/ 0 w 51"/>
                <a:gd name="T5" fmla="*/ 51 h 51"/>
                <a:gd name="T6" fmla="*/ 51 w 51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51"/>
                <a:gd name="T14" fmla="*/ 51 w 51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51">
                  <a:moveTo>
                    <a:pt x="51" y="51"/>
                  </a:moveTo>
                  <a:lnTo>
                    <a:pt x="26" y="0"/>
                  </a:lnTo>
                  <a:lnTo>
                    <a:pt x="0" y="51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Freeform 16"/>
            <p:cNvSpPr>
              <a:spLocks/>
            </p:cNvSpPr>
            <p:nvPr/>
          </p:nvSpPr>
          <p:spPr bwMode="auto">
            <a:xfrm>
              <a:off x="2352" y="3240"/>
              <a:ext cx="51" cy="53"/>
            </a:xfrm>
            <a:custGeom>
              <a:avLst/>
              <a:gdLst>
                <a:gd name="T0" fmla="*/ 51 w 51"/>
                <a:gd name="T1" fmla="*/ 0 h 53"/>
                <a:gd name="T2" fmla="*/ 26 w 51"/>
                <a:gd name="T3" fmla="*/ 53 h 53"/>
                <a:gd name="T4" fmla="*/ 0 w 51"/>
                <a:gd name="T5" fmla="*/ 0 h 53"/>
                <a:gd name="T6" fmla="*/ 51 w 51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1"/>
                <a:gd name="T13" fmla="*/ 0 h 53"/>
                <a:gd name="T14" fmla="*/ 51 w 51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1" h="53">
                  <a:moveTo>
                    <a:pt x="51" y="0"/>
                  </a:moveTo>
                  <a:lnTo>
                    <a:pt x="26" y="53"/>
                  </a:lnTo>
                  <a:lnTo>
                    <a:pt x="0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5" name="Line 17"/>
            <p:cNvSpPr>
              <a:spLocks noChangeShapeType="1"/>
            </p:cNvSpPr>
            <p:nvPr/>
          </p:nvSpPr>
          <p:spPr bwMode="auto">
            <a:xfrm>
              <a:off x="3856" y="1131"/>
              <a:ext cx="1" cy="21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6" name="Freeform 18"/>
            <p:cNvSpPr>
              <a:spLocks/>
            </p:cNvSpPr>
            <p:nvPr/>
          </p:nvSpPr>
          <p:spPr bwMode="auto">
            <a:xfrm>
              <a:off x="3829" y="1131"/>
              <a:ext cx="53" cy="52"/>
            </a:xfrm>
            <a:custGeom>
              <a:avLst/>
              <a:gdLst>
                <a:gd name="T0" fmla="*/ 53 w 53"/>
                <a:gd name="T1" fmla="*/ 52 h 52"/>
                <a:gd name="T2" fmla="*/ 27 w 53"/>
                <a:gd name="T3" fmla="*/ 0 h 52"/>
                <a:gd name="T4" fmla="*/ 0 w 53"/>
                <a:gd name="T5" fmla="*/ 52 h 52"/>
                <a:gd name="T6" fmla="*/ 53 w 53"/>
                <a:gd name="T7" fmla="*/ 52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52"/>
                <a:gd name="T14" fmla="*/ 53 w 53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52">
                  <a:moveTo>
                    <a:pt x="53" y="52"/>
                  </a:moveTo>
                  <a:lnTo>
                    <a:pt x="27" y="0"/>
                  </a:lnTo>
                  <a:lnTo>
                    <a:pt x="0" y="52"/>
                  </a:lnTo>
                  <a:lnTo>
                    <a:pt x="53" y="5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7" name="Freeform 19"/>
            <p:cNvSpPr>
              <a:spLocks/>
            </p:cNvSpPr>
            <p:nvPr/>
          </p:nvSpPr>
          <p:spPr bwMode="auto">
            <a:xfrm>
              <a:off x="3829" y="3240"/>
              <a:ext cx="53" cy="53"/>
            </a:xfrm>
            <a:custGeom>
              <a:avLst/>
              <a:gdLst>
                <a:gd name="T0" fmla="*/ 53 w 53"/>
                <a:gd name="T1" fmla="*/ 0 h 53"/>
                <a:gd name="T2" fmla="*/ 27 w 53"/>
                <a:gd name="T3" fmla="*/ 53 h 53"/>
                <a:gd name="T4" fmla="*/ 0 w 53"/>
                <a:gd name="T5" fmla="*/ 0 h 53"/>
                <a:gd name="T6" fmla="*/ 53 w 53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53"/>
                <a:gd name="T14" fmla="*/ 53 w 53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53">
                  <a:moveTo>
                    <a:pt x="53" y="0"/>
                  </a:moveTo>
                  <a:lnTo>
                    <a:pt x="27" y="53"/>
                  </a:lnTo>
                  <a:lnTo>
                    <a:pt x="0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8" name="Arc 20"/>
            <p:cNvSpPr>
              <a:spLocks/>
            </p:cNvSpPr>
            <p:nvPr/>
          </p:nvSpPr>
          <p:spPr bwMode="auto">
            <a:xfrm>
              <a:off x="2054" y="3208"/>
              <a:ext cx="90" cy="173"/>
            </a:xfrm>
            <a:custGeom>
              <a:avLst/>
              <a:gdLst>
                <a:gd name="T0" fmla="*/ 0 w 21600"/>
                <a:gd name="T1" fmla="*/ 0 h 41717"/>
                <a:gd name="T2" fmla="*/ 0 w 21600"/>
                <a:gd name="T3" fmla="*/ 0 h 41717"/>
                <a:gd name="T4" fmla="*/ 0 w 21600"/>
                <a:gd name="T5" fmla="*/ 0 h 4171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717"/>
                <a:gd name="T11" fmla="*/ 21600 w 21600"/>
                <a:gd name="T12" fmla="*/ 41717 h 417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717" fill="none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</a:path>
                <a:path w="21600" h="41717" stroke="0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  <a:lnTo>
                    <a:pt x="0" y="20867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9" name="Freeform 21"/>
            <p:cNvSpPr>
              <a:spLocks/>
            </p:cNvSpPr>
            <p:nvPr/>
          </p:nvSpPr>
          <p:spPr bwMode="auto">
            <a:xfrm>
              <a:off x="2079" y="3335"/>
              <a:ext cx="57" cy="49"/>
            </a:xfrm>
            <a:custGeom>
              <a:avLst/>
              <a:gdLst>
                <a:gd name="T0" fmla="*/ 57 w 57"/>
                <a:gd name="T1" fmla="*/ 49 h 49"/>
                <a:gd name="T2" fmla="*/ 0 w 57"/>
                <a:gd name="T3" fmla="*/ 44 h 49"/>
                <a:gd name="T4" fmla="*/ 39 w 57"/>
                <a:gd name="T5" fmla="*/ 0 h 49"/>
                <a:gd name="T6" fmla="*/ 23 w 57"/>
                <a:gd name="T7" fmla="*/ 34 h 49"/>
                <a:gd name="T8" fmla="*/ 57 w 57"/>
                <a:gd name="T9" fmla="*/ 49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49"/>
                <a:gd name="T17" fmla="*/ 57 w 57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49">
                  <a:moveTo>
                    <a:pt x="57" y="49"/>
                  </a:moveTo>
                  <a:lnTo>
                    <a:pt x="0" y="44"/>
                  </a:lnTo>
                  <a:lnTo>
                    <a:pt x="39" y="0"/>
                  </a:lnTo>
                  <a:lnTo>
                    <a:pt x="23" y="34"/>
                  </a:lnTo>
                  <a:lnTo>
                    <a:pt x="57" y="4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0" name="Line 22"/>
            <p:cNvSpPr>
              <a:spLocks noChangeShapeType="1"/>
            </p:cNvSpPr>
            <p:nvPr/>
          </p:nvSpPr>
          <p:spPr bwMode="auto">
            <a:xfrm>
              <a:off x="2882" y="1800"/>
              <a:ext cx="1" cy="5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1" name="Freeform 23"/>
            <p:cNvSpPr>
              <a:spLocks/>
            </p:cNvSpPr>
            <p:nvPr/>
          </p:nvSpPr>
          <p:spPr bwMode="auto">
            <a:xfrm>
              <a:off x="2857" y="2326"/>
              <a:ext cx="52" cy="52"/>
            </a:xfrm>
            <a:custGeom>
              <a:avLst/>
              <a:gdLst>
                <a:gd name="T0" fmla="*/ 52 w 52"/>
                <a:gd name="T1" fmla="*/ 0 h 52"/>
                <a:gd name="T2" fmla="*/ 25 w 52"/>
                <a:gd name="T3" fmla="*/ 52 h 52"/>
                <a:gd name="T4" fmla="*/ 0 w 52"/>
                <a:gd name="T5" fmla="*/ 0 h 52"/>
                <a:gd name="T6" fmla="*/ 25 w 52"/>
                <a:gd name="T7" fmla="*/ 25 h 52"/>
                <a:gd name="T8" fmla="*/ 52 w 52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52"/>
                <a:gd name="T17" fmla="*/ 52 w 5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52">
                  <a:moveTo>
                    <a:pt x="52" y="0"/>
                  </a:moveTo>
                  <a:lnTo>
                    <a:pt x="25" y="52"/>
                  </a:lnTo>
                  <a:lnTo>
                    <a:pt x="0" y="0"/>
                  </a:lnTo>
                  <a:lnTo>
                    <a:pt x="25" y="2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42" name="Rectangle 24"/>
            <p:cNvSpPr>
              <a:spLocks noChangeArrowheads="1"/>
            </p:cNvSpPr>
            <p:nvPr/>
          </p:nvSpPr>
          <p:spPr bwMode="auto">
            <a:xfrm>
              <a:off x="2945" y="2168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g</a:t>
              </a:r>
              <a:endParaRPr lang="en-US" sz="2000"/>
            </a:p>
          </p:txBody>
        </p:sp>
        <p:sp>
          <p:nvSpPr>
            <p:cNvPr id="38943" name="Rectangle 25"/>
            <p:cNvSpPr>
              <a:spLocks noChangeArrowheads="1"/>
            </p:cNvSpPr>
            <p:nvPr/>
          </p:nvSpPr>
          <p:spPr bwMode="auto">
            <a:xfrm>
              <a:off x="2945" y="1789"/>
              <a:ext cx="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q</a:t>
              </a:r>
              <a:endParaRPr lang="en-US" sz="2000"/>
            </a:p>
          </p:txBody>
        </p:sp>
        <p:sp>
          <p:nvSpPr>
            <p:cNvPr id="38944" name="Rectangle 26"/>
            <p:cNvSpPr>
              <a:spLocks noChangeArrowheads="1"/>
            </p:cNvSpPr>
            <p:nvPr/>
          </p:nvSpPr>
          <p:spPr bwMode="auto">
            <a:xfrm>
              <a:off x="2091" y="3051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w</a:t>
              </a:r>
              <a:endParaRPr lang="en-US" sz="2000"/>
            </a:p>
          </p:txBody>
        </p:sp>
        <p:sp>
          <p:nvSpPr>
            <p:cNvPr id="38945" name="Rectangle 27"/>
            <p:cNvSpPr>
              <a:spLocks noChangeArrowheads="1"/>
            </p:cNvSpPr>
            <p:nvPr/>
          </p:nvSpPr>
          <p:spPr bwMode="auto">
            <a:xfrm>
              <a:off x="2439" y="3053"/>
              <a:ext cx="3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r</a:t>
              </a:r>
              <a:endParaRPr lang="en-US" sz="2000"/>
            </a:p>
          </p:txBody>
        </p:sp>
        <p:sp>
          <p:nvSpPr>
            <p:cNvPr id="38946" name="Rectangle 28"/>
            <p:cNvSpPr>
              <a:spLocks noChangeArrowheads="1"/>
            </p:cNvSpPr>
            <p:nvPr/>
          </p:nvSpPr>
          <p:spPr bwMode="auto">
            <a:xfrm>
              <a:off x="2465" y="3102"/>
              <a:ext cx="16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 b="1">
                  <a:solidFill>
                    <a:srgbClr val="000000"/>
                  </a:solidFill>
                </a:rPr>
                <a:t>i</a:t>
              </a:r>
              <a:endParaRPr lang="en-US" sz="2000"/>
            </a:p>
          </p:txBody>
        </p:sp>
        <p:sp>
          <p:nvSpPr>
            <p:cNvPr id="38947" name="Rectangle 29"/>
            <p:cNvSpPr>
              <a:spLocks noChangeArrowheads="1"/>
            </p:cNvSpPr>
            <p:nvPr/>
          </p:nvSpPr>
          <p:spPr bwMode="auto">
            <a:xfrm>
              <a:off x="3928" y="3076"/>
              <a:ext cx="3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r</a:t>
              </a:r>
              <a:endParaRPr lang="en-US" sz="2000"/>
            </a:p>
          </p:txBody>
        </p:sp>
        <p:sp>
          <p:nvSpPr>
            <p:cNvPr id="38948" name="Rectangle 30"/>
            <p:cNvSpPr>
              <a:spLocks noChangeArrowheads="1"/>
            </p:cNvSpPr>
            <p:nvPr/>
          </p:nvSpPr>
          <p:spPr bwMode="auto">
            <a:xfrm>
              <a:off x="3954" y="3125"/>
              <a:ext cx="16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 b="1">
                  <a:solidFill>
                    <a:srgbClr val="000000"/>
                  </a:solidFill>
                </a:rPr>
                <a:t>j</a:t>
              </a:r>
              <a:endParaRPr lang="en-US" sz="2000"/>
            </a:p>
          </p:txBody>
        </p:sp>
        <p:sp>
          <p:nvSpPr>
            <p:cNvPr id="38949" name="Rectangle 31"/>
            <p:cNvSpPr>
              <a:spLocks noChangeArrowheads="1"/>
            </p:cNvSpPr>
            <p:nvPr/>
          </p:nvSpPr>
          <p:spPr bwMode="auto">
            <a:xfrm>
              <a:off x="2973" y="1482"/>
              <a:ext cx="32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 b="1">
                  <a:solidFill>
                    <a:srgbClr val="000000"/>
                  </a:solidFill>
                </a:rPr>
                <a:t> .</a:t>
              </a:r>
              <a:endParaRPr lang="en-US" sz="2000"/>
            </a:p>
          </p:txBody>
        </p:sp>
        <p:sp>
          <p:nvSpPr>
            <p:cNvPr id="38950" name="Rectangle 32"/>
            <p:cNvSpPr>
              <a:spLocks noChangeArrowheads="1"/>
            </p:cNvSpPr>
            <p:nvPr/>
          </p:nvSpPr>
          <p:spPr bwMode="auto">
            <a:xfrm>
              <a:off x="2984" y="1521"/>
              <a:ext cx="8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38951" name="Rectangle 33"/>
            <p:cNvSpPr>
              <a:spLocks noChangeArrowheads="1"/>
            </p:cNvSpPr>
            <p:nvPr/>
          </p:nvSpPr>
          <p:spPr bwMode="auto">
            <a:xfrm>
              <a:off x="3055" y="1570"/>
              <a:ext cx="32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 b="1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38952" name="Rectangle 34"/>
            <p:cNvSpPr>
              <a:spLocks noChangeArrowheads="1"/>
            </p:cNvSpPr>
            <p:nvPr/>
          </p:nvSpPr>
          <p:spPr bwMode="auto">
            <a:xfrm>
              <a:off x="2926" y="3139"/>
              <a:ext cx="55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Axis of Rotation</a:t>
              </a:r>
              <a:endParaRPr lang="en-US" sz="2000"/>
            </a:p>
          </p:txBody>
        </p:sp>
        <p:sp>
          <p:nvSpPr>
            <p:cNvPr id="38953" name="Rectangle 35"/>
            <p:cNvSpPr>
              <a:spLocks noChangeArrowheads="1"/>
            </p:cNvSpPr>
            <p:nvPr/>
          </p:nvSpPr>
          <p:spPr bwMode="auto">
            <a:xfrm>
              <a:off x="2827" y="1268"/>
              <a:ext cx="25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Branch</a:t>
              </a:r>
              <a:endParaRPr lang="en-US" sz="2000"/>
            </a:p>
          </p:txBody>
        </p:sp>
        <p:sp>
          <p:nvSpPr>
            <p:cNvPr id="38954" name="Rectangle 36"/>
            <p:cNvSpPr>
              <a:spLocks noChangeArrowheads="1"/>
            </p:cNvSpPr>
            <p:nvPr/>
          </p:nvSpPr>
          <p:spPr bwMode="auto">
            <a:xfrm>
              <a:off x="2096" y="2155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38955" name="Rectangle 37"/>
            <p:cNvSpPr>
              <a:spLocks noChangeArrowheads="1"/>
            </p:cNvSpPr>
            <p:nvPr/>
          </p:nvSpPr>
          <p:spPr bwMode="auto">
            <a:xfrm>
              <a:off x="3899" y="908"/>
              <a:ext cx="1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</p:grpSp>
      <p:sp>
        <p:nvSpPr>
          <p:cNvPr id="38919" name="Rectangle 38"/>
          <p:cNvSpPr>
            <a:spLocks noChangeArrowheads="1"/>
          </p:cNvSpPr>
          <p:nvPr/>
        </p:nvSpPr>
        <p:spPr bwMode="auto">
          <a:xfrm>
            <a:off x="2903537" y="533400"/>
            <a:ext cx="3941763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 dirty="0"/>
              <a:t>GOVERNING EQUATIONS</a:t>
            </a:r>
          </a:p>
        </p:txBody>
      </p:sp>
      <p:sp>
        <p:nvSpPr>
          <p:cNvPr id="38920" name="Text Box 40"/>
          <p:cNvSpPr txBox="1">
            <a:spLocks noChangeArrowheads="1"/>
          </p:cNvSpPr>
          <p:nvPr/>
        </p:nvSpPr>
        <p:spPr bwMode="auto">
          <a:xfrm>
            <a:off x="92075" y="1905000"/>
            <a:ext cx="5338763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 Represents Newton’s Second Law of Motion</a:t>
            </a:r>
          </a:p>
        </p:txBody>
      </p:sp>
      <p:sp>
        <p:nvSpPr>
          <p:cNvPr id="38921" name="Text Box 41"/>
          <p:cNvSpPr txBox="1">
            <a:spLocks noChangeArrowheads="1"/>
          </p:cNvSpPr>
          <p:nvPr/>
        </p:nvSpPr>
        <p:spPr bwMode="auto">
          <a:xfrm>
            <a:off x="215900" y="2286000"/>
            <a:ext cx="4314825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/>
              <a:t>Mass </a:t>
            </a:r>
            <a:r>
              <a:rPr lang="en-US" sz="1000" i="1"/>
              <a:t>X</a:t>
            </a:r>
            <a:r>
              <a:rPr lang="en-US" sz="2000" i="1"/>
              <a:t> Acceleration     =      Forces</a:t>
            </a:r>
            <a:r>
              <a:rPr lang="en-US" sz="2000"/>
              <a:t>   </a:t>
            </a:r>
          </a:p>
        </p:txBody>
      </p:sp>
      <p:sp>
        <p:nvSpPr>
          <p:cNvPr id="38922" name="Text Box 42"/>
          <p:cNvSpPr txBox="1">
            <a:spLocks noChangeArrowheads="1"/>
          </p:cNvSpPr>
          <p:nvPr/>
        </p:nvSpPr>
        <p:spPr bwMode="auto">
          <a:xfrm>
            <a:off x="457200" y="2743200"/>
            <a:ext cx="2257425" cy="11922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/>
              <a:t> Unsteady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/>
              <a:t> Longitudinal Inertia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/>
              <a:t> Transverse Inertia</a:t>
            </a:r>
          </a:p>
        </p:txBody>
      </p:sp>
      <p:sp>
        <p:nvSpPr>
          <p:cNvPr id="38923" name="Text Box 43"/>
          <p:cNvSpPr txBox="1">
            <a:spLocks noChangeArrowheads="1"/>
          </p:cNvSpPr>
          <p:nvPr/>
        </p:nvSpPr>
        <p:spPr bwMode="auto">
          <a:xfrm>
            <a:off x="3124200" y="2735139"/>
            <a:ext cx="2021707" cy="33085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</a:t>
            </a:r>
            <a:r>
              <a:rPr lang="en-US" sz="1800" u="sng" dirty="0"/>
              <a:t>Pressure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Gravity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</a:t>
            </a:r>
            <a:r>
              <a:rPr lang="en-US" sz="1800" u="sng" dirty="0"/>
              <a:t>Friction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Centrifugal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Shear Stress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Moving Boundary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Normal Stress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1800" dirty="0"/>
              <a:t> External Force</a:t>
            </a:r>
            <a:endParaRPr lang="en-US" sz="2000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7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9222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9223" name="Rectangle 5"/>
          <p:cNvSpPr>
            <a:spLocks noChangeArrowheads="1"/>
          </p:cNvSpPr>
          <p:nvPr/>
        </p:nvSpPr>
        <p:spPr bwMode="auto">
          <a:xfrm>
            <a:off x="636588" y="1627188"/>
            <a:ext cx="414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ENERGY CONSERVATION EQUATION</a:t>
            </a:r>
            <a:endParaRPr lang="en-US" sz="2000" dirty="0"/>
          </a:p>
        </p:txBody>
      </p:sp>
      <p:sp>
        <p:nvSpPr>
          <p:cNvPr id="9224" name="Rectangle 60"/>
          <p:cNvSpPr>
            <a:spLocks noChangeArrowheads="1"/>
          </p:cNvSpPr>
          <p:nvPr/>
        </p:nvSpPr>
        <p:spPr bwMode="auto">
          <a:xfrm>
            <a:off x="6103938" y="4835525"/>
            <a:ext cx="3048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>
                <a:solidFill>
                  <a:srgbClr val="000000"/>
                </a:solidFill>
              </a:rPr>
              <a:t>k = 2</a:t>
            </a:r>
            <a:endParaRPr lang="en-US" sz="2000"/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4886325" y="1217613"/>
            <a:ext cx="3768725" cy="3721100"/>
            <a:chOff x="1722" y="923"/>
            <a:chExt cx="2374" cy="2344"/>
          </a:xfrm>
        </p:grpSpPr>
        <p:sp>
          <p:nvSpPr>
            <p:cNvPr id="9232" name="Rectangle 6"/>
            <p:cNvSpPr>
              <a:spLocks noChangeArrowheads="1"/>
            </p:cNvSpPr>
            <p:nvPr/>
          </p:nvSpPr>
          <p:spPr bwMode="auto">
            <a:xfrm>
              <a:off x="2755" y="1954"/>
              <a:ext cx="280" cy="27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Rectangle 7"/>
            <p:cNvSpPr>
              <a:spLocks noChangeArrowheads="1"/>
            </p:cNvSpPr>
            <p:nvPr/>
          </p:nvSpPr>
          <p:spPr bwMode="auto">
            <a:xfrm>
              <a:off x="1722" y="1954"/>
              <a:ext cx="282" cy="27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Oval 8"/>
            <p:cNvSpPr>
              <a:spLocks noChangeArrowheads="1"/>
            </p:cNvSpPr>
            <p:nvPr/>
          </p:nvSpPr>
          <p:spPr bwMode="auto">
            <a:xfrm>
              <a:off x="2252" y="2009"/>
              <a:ext cx="253" cy="169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9"/>
            <p:cNvSpPr>
              <a:spLocks noChangeShapeType="1"/>
            </p:cNvSpPr>
            <p:nvPr/>
          </p:nvSpPr>
          <p:spPr bwMode="auto">
            <a:xfrm>
              <a:off x="2002" y="2092"/>
              <a:ext cx="25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10"/>
            <p:cNvSpPr>
              <a:spLocks noChangeShapeType="1"/>
            </p:cNvSpPr>
            <p:nvPr/>
          </p:nvSpPr>
          <p:spPr bwMode="auto">
            <a:xfrm>
              <a:off x="2504" y="2092"/>
              <a:ext cx="25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Freeform 11"/>
            <p:cNvSpPr>
              <a:spLocks/>
            </p:cNvSpPr>
            <p:nvPr/>
          </p:nvSpPr>
          <p:spPr bwMode="auto">
            <a:xfrm>
              <a:off x="2699" y="2065"/>
              <a:ext cx="56" cy="55"/>
            </a:xfrm>
            <a:custGeom>
              <a:avLst/>
              <a:gdLst>
                <a:gd name="T0" fmla="*/ 0 w 56"/>
                <a:gd name="T1" fmla="*/ 0 h 55"/>
                <a:gd name="T2" fmla="*/ 56 w 56"/>
                <a:gd name="T3" fmla="*/ 27 h 55"/>
                <a:gd name="T4" fmla="*/ 0 w 56"/>
                <a:gd name="T5" fmla="*/ 55 h 55"/>
                <a:gd name="T6" fmla="*/ 28 w 56"/>
                <a:gd name="T7" fmla="*/ 27 h 55"/>
                <a:gd name="T8" fmla="*/ 0 w 56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5"/>
                <a:gd name="T17" fmla="*/ 56 w 56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5">
                  <a:moveTo>
                    <a:pt x="0" y="0"/>
                  </a:moveTo>
                  <a:lnTo>
                    <a:pt x="56" y="27"/>
                  </a:lnTo>
                  <a:lnTo>
                    <a:pt x="0" y="55"/>
                  </a:lnTo>
                  <a:lnTo>
                    <a:pt x="28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Rectangle 12"/>
            <p:cNvSpPr>
              <a:spLocks noChangeArrowheads="1"/>
            </p:cNvSpPr>
            <p:nvPr/>
          </p:nvSpPr>
          <p:spPr bwMode="auto">
            <a:xfrm>
              <a:off x="1767" y="1994"/>
              <a:ext cx="21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9239" name="Rectangle 13"/>
            <p:cNvSpPr>
              <a:spLocks noChangeArrowheads="1"/>
            </p:cNvSpPr>
            <p:nvPr/>
          </p:nvSpPr>
          <p:spPr bwMode="auto">
            <a:xfrm>
              <a:off x="1787" y="2098"/>
              <a:ext cx="16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j = 1</a:t>
              </a:r>
              <a:endParaRPr lang="en-US" sz="2000"/>
            </a:p>
          </p:txBody>
        </p:sp>
        <p:sp>
          <p:nvSpPr>
            <p:cNvPr id="9240" name="Rectangle 14"/>
            <p:cNvSpPr>
              <a:spLocks noChangeArrowheads="1"/>
            </p:cNvSpPr>
            <p:nvPr/>
          </p:nvSpPr>
          <p:spPr bwMode="auto">
            <a:xfrm>
              <a:off x="2355" y="2041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41" name="Rectangle 15"/>
            <p:cNvSpPr>
              <a:spLocks noChangeArrowheads="1"/>
            </p:cNvSpPr>
            <p:nvPr/>
          </p:nvSpPr>
          <p:spPr bwMode="auto">
            <a:xfrm>
              <a:off x="2423" y="2083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9242" name="Rectangle 16"/>
            <p:cNvSpPr>
              <a:spLocks noChangeArrowheads="1"/>
            </p:cNvSpPr>
            <p:nvPr/>
          </p:nvSpPr>
          <p:spPr bwMode="auto">
            <a:xfrm>
              <a:off x="2379" y="1970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43" name="Rectangle 17"/>
            <p:cNvSpPr>
              <a:spLocks noChangeArrowheads="1"/>
            </p:cNvSpPr>
            <p:nvPr/>
          </p:nvSpPr>
          <p:spPr bwMode="auto">
            <a:xfrm>
              <a:off x="3788" y="1954"/>
              <a:ext cx="278" cy="27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Freeform 18"/>
            <p:cNvSpPr>
              <a:spLocks/>
            </p:cNvSpPr>
            <p:nvPr/>
          </p:nvSpPr>
          <p:spPr bwMode="auto">
            <a:xfrm>
              <a:off x="3285" y="2009"/>
              <a:ext cx="251" cy="168"/>
            </a:xfrm>
            <a:custGeom>
              <a:avLst/>
              <a:gdLst>
                <a:gd name="T0" fmla="*/ 251 w 251"/>
                <a:gd name="T1" fmla="*/ 83 h 168"/>
                <a:gd name="T2" fmla="*/ 248 w 251"/>
                <a:gd name="T3" fmla="*/ 67 h 168"/>
                <a:gd name="T4" fmla="*/ 241 w 251"/>
                <a:gd name="T5" fmla="*/ 50 h 168"/>
                <a:gd name="T6" fmla="*/ 229 w 251"/>
                <a:gd name="T7" fmla="*/ 37 h 168"/>
                <a:gd name="T8" fmla="*/ 214 w 251"/>
                <a:gd name="T9" fmla="*/ 23 h 168"/>
                <a:gd name="T10" fmla="*/ 196 w 251"/>
                <a:gd name="T11" fmla="*/ 15 h 168"/>
                <a:gd name="T12" fmla="*/ 174 w 251"/>
                <a:gd name="T13" fmla="*/ 6 h 168"/>
                <a:gd name="T14" fmla="*/ 150 w 251"/>
                <a:gd name="T15" fmla="*/ 1 h 168"/>
                <a:gd name="T16" fmla="*/ 125 w 251"/>
                <a:gd name="T17" fmla="*/ 0 h 168"/>
                <a:gd name="T18" fmla="*/ 100 w 251"/>
                <a:gd name="T19" fmla="*/ 1 h 168"/>
                <a:gd name="T20" fmla="*/ 76 w 251"/>
                <a:gd name="T21" fmla="*/ 6 h 168"/>
                <a:gd name="T22" fmla="*/ 55 w 251"/>
                <a:gd name="T23" fmla="*/ 15 h 168"/>
                <a:gd name="T24" fmla="*/ 37 w 251"/>
                <a:gd name="T25" fmla="*/ 23 h 168"/>
                <a:gd name="T26" fmla="*/ 21 w 251"/>
                <a:gd name="T27" fmla="*/ 37 h 168"/>
                <a:gd name="T28" fmla="*/ 10 w 251"/>
                <a:gd name="T29" fmla="*/ 50 h 168"/>
                <a:gd name="T30" fmla="*/ 3 w 251"/>
                <a:gd name="T31" fmla="*/ 67 h 168"/>
                <a:gd name="T32" fmla="*/ 0 w 251"/>
                <a:gd name="T33" fmla="*/ 83 h 168"/>
                <a:gd name="T34" fmla="*/ 3 w 251"/>
                <a:gd name="T35" fmla="*/ 99 h 168"/>
                <a:gd name="T36" fmla="*/ 10 w 251"/>
                <a:gd name="T37" fmla="*/ 116 h 168"/>
                <a:gd name="T38" fmla="*/ 21 w 251"/>
                <a:gd name="T39" fmla="*/ 131 h 168"/>
                <a:gd name="T40" fmla="*/ 37 w 251"/>
                <a:gd name="T41" fmla="*/ 142 h 168"/>
                <a:gd name="T42" fmla="*/ 55 w 251"/>
                <a:gd name="T43" fmla="*/ 153 h 168"/>
                <a:gd name="T44" fmla="*/ 76 w 251"/>
                <a:gd name="T45" fmla="*/ 160 h 168"/>
                <a:gd name="T46" fmla="*/ 100 w 251"/>
                <a:gd name="T47" fmla="*/ 166 h 168"/>
                <a:gd name="T48" fmla="*/ 125 w 251"/>
                <a:gd name="T49" fmla="*/ 168 h 168"/>
                <a:gd name="T50" fmla="*/ 150 w 251"/>
                <a:gd name="T51" fmla="*/ 166 h 168"/>
                <a:gd name="T52" fmla="*/ 174 w 251"/>
                <a:gd name="T53" fmla="*/ 160 h 168"/>
                <a:gd name="T54" fmla="*/ 196 w 251"/>
                <a:gd name="T55" fmla="*/ 153 h 168"/>
                <a:gd name="T56" fmla="*/ 214 w 251"/>
                <a:gd name="T57" fmla="*/ 142 h 168"/>
                <a:gd name="T58" fmla="*/ 229 w 251"/>
                <a:gd name="T59" fmla="*/ 131 h 168"/>
                <a:gd name="T60" fmla="*/ 241 w 251"/>
                <a:gd name="T61" fmla="*/ 116 h 168"/>
                <a:gd name="T62" fmla="*/ 248 w 251"/>
                <a:gd name="T63" fmla="*/ 99 h 168"/>
                <a:gd name="T64" fmla="*/ 251 w 251"/>
                <a:gd name="T65" fmla="*/ 83 h 16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1"/>
                <a:gd name="T100" fmla="*/ 0 h 168"/>
                <a:gd name="T101" fmla="*/ 251 w 251"/>
                <a:gd name="T102" fmla="*/ 168 h 16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1" h="168">
                  <a:moveTo>
                    <a:pt x="251" y="83"/>
                  </a:moveTo>
                  <a:lnTo>
                    <a:pt x="248" y="67"/>
                  </a:lnTo>
                  <a:lnTo>
                    <a:pt x="241" y="50"/>
                  </a:lnTo>
                  <a:lnTo>
                    <a:pt x="229" y="37"/>
                  </a:lnTo>
                  <a:lnTo>
                    <a:pt x="214" y="23"/>
                  </a:lnTo>
                  <a:lnTo>
                    <a:pt x="196" y="15"/>
                  </a:lnTo>
                  <a:lnTo>
                    <a:pt x="174" y="6"/>
                  </a:lnTo>
                  <a:lnTo>
                    <a:pt x="150" y="1"/>
                  </a:lnTo>
                  <a:lnTo>
                    <a:pt x="125" y="0"/>
                  </a:lnTo>
                  <a:lnTo>
                    <a:pt x="100" y="1"/>
                  </a:lnTo>
                  <a:lnTo>
                    <a:pt x="76" y="6"/>
                  </a:lnTo>
                  <a:lnTo>
                    <a:pt x="55" y="15"/>
                  </a:lnTo>
                  <a:lnTo>
                    <a:pt x="37" y="23"/>
                  </a:lnTo>
                  <a:lnTo>
                    <a:pt x="21" y="37"/>
                  </a:lnTo>
                  <a:lnTo>
                    <a:pt x="10" y="50"/>
                  </a:lnTo>
                  <a:lnTo>
                    <a:pt x="3" y="67"/>
                  </a:lnTo>
                  <a:lnTo>
                    <a:pt x="0" y="83"/>
                  </a:lnTo>
                  <a:lnTo>
                    <a:pt x="3" y="99"/>
                  </a:lnTo>
                  <a:lnTo>
                    <a:pt x="10" y="116"/>
                  </a:lnTo>
                  <a:lnTo>
                    <a:pt x="21" y="131"/>
                  </a:lnTo>
                  <a:lnTo>
                    <a:pt x="37" y="142"/>
                  </a:lnTo>
                  <a:lnTo>
                    <a:pt x="55" y="153"/>
                  </a:lnTo>
                  <a:lnTo>
                    <a:pt x="76" y="160"/>
                  </a:lnTo>
                  <a:lnTo>
                    <a:pt x="100" y="166"/>
                  </a:lnTo>
                  <a:lnTo>
                    <a:pt x="125" y="168"/>
                  </a:lnTo>
                  <a:lnTo>
                    <a:pt x="150" y="166"/>
                  </a:lnTo>
                  <a:lnTo>
                    <a:pt x="174" y="160"/>
                  </a:lnTo>
                  <a:lnTo>
                    <a:pt x="196" y="153"/>
                  </a:lnTo>
                  <a:lnTo>
                    <a:pt x="214" y="142"/>
                  </a:lnTo>
                  <a:lnTo>
                    <a:pt x="229" y="131"/>
                  </a:lnTo>
                  <a:lnTo>
                    <a:pt x="241" y="116"/>
                  </a:lnTo>
                  <a:lnTo>
                    <a:pt x="248" y="99"/>
                  </a:lnTo>
                  <a:lnTo>
                    <a:pt x="251" y="8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Line 19"/>
            <p:cNvSpPr>
              <a:spLocks noChangeShapeType="1"/>
            </p:cNvSpPr>
            <p:nvPr/>
          </p:nvSpPr>
          <p:spPr bwMode="auto">
            <a:xfrm flipH="1">
              <a:off x="3536" y="2092"/>
              <a:ext cx="2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20"/>
            <p:cNvSpPr>
              <a:spLocks/>
            </p:cNvSpPr>
            <p:nvPr/>
          </p:nvSpPr>
          <p:spPr bwMode="auto">
            <a:xfrm>
              <a:off x="3731" y="2065"/>
              <a:ext cx="57" cy="55"/>
            </a:xfrm>
            <a:custGeom>
              <a:avLst/>
              <a:gdLst>
                <a:gd name="T0" fmla="*/ 0 w 57"/>
                <a:gd name="T1" fmla="*/ 55 h 55"/>
                <a:gd name="T2" fmla="*/ 57 w 57"/>
                <a:gd name="T3" fmla="*/ 27 h 55"/>
                <a:gd name="T4" fmla="*/ 0 w 57"/>
                <a:gd name="T5" fmla="*/ 0 h 55"/>
                <a:gd name="T6" fmla="*/ 28 w 57"/>
                <a:gd name="T7" fmla="*/ 27 h 55"/>
                <a:gd name="T8" fmla="*/ 0 w 57"/>
                <a:gd name="T9" fmla="*/ 5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55"/>
                <a:gd name="T17" fmla="*/ 57 w 57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55">
                  <a:moveTo>
                    <a:pt x="0" y="55"/>
                  </a:moveTo>
                  <a:lnTo>
                    <a:pt x="57" y="27"/>
                  </a:lnTo>
                  <a:lnTo>
                    <a:pt x="0" y="0"/>
                  </a:lnTo>
                  <a:lnTo>
                    <a:pt x="28" y="27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Line 21"/>
            <p:cNvSpPr>
              <a:spLocks noChangeShapeType="1"/>
            </p:cNvSpPr>
            <p:nvPr/>
          </p:nvSpPr>
          <p:spPr bwMode="auto">
            <a:xfrm flipH="1">
              <a:off x="3033" y="2092"/>
              <a:ext cx="2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Rectangle 22"/>
            <p:cNvSpPr>
              <a:spLocks noChangeArrowheads="1"/>
            </p:cNvSpPr>
            <p:nvPr/>
          </p:nvSpPr>
          <p:spPr bwMode="auto">
            <a:xfrm>
              <a:off x="3840" y="1994"/>
              <a:ext cx="21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9249" name="Rectangle 23"/>
            <p:cNvSpPr>
              <a:spLocks noChangeArrowheads="1"/>
            </p:cNvSpPr>
            <p:nvPr/>
          </p:nvSpPr>
          <p:spPr bwMode="auto">
            <a:xfrm>
              <a:off x="3858" y="2098"/>
              <a:ext cx="16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j = 3</a:t>
              </a:r>
              <a:endParaRPr lang="en-US" sz="2000"/>
            </a:p>
          </p:txBody>
        </p:sp>
        <p:sp>
          <p:nvSpPr>
            <p:cNvPr id="9250" name="Rectangle 24"/>
            <p:cNvSpPr>
              <a:spLocks noChangeArrowheads="1"/>
            </p:cNvSpPr>
            <p:nvPr/>
          </p:nvSpPr>
          <p:spPr bwMode="auto">
            <a:xfrm>
              <a:off x="3383" y="2035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51" name="Rectangle 25"/>
            <p:cNvSpPr>
              <a:spLocks noChangeArrowheads="1"/>
            </p:cNvSpPr>
            <p:nvPr/>
          </p:nvSpPr>
          <p:spPr bwMode="auto">
            <a:xfrm>
              <a:off x="3453" y="2077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9252" name="Rectangle 26"/>
            <p:cNvSpPr>
              <a:spLocks noChangeArrowheads="1"/>
            </p:cNvSpPr>
            <p:nvPr/>
          </p:nvSpPr>
          <p:spPr bwMode="auto">
            <a:xfrm>
              <a:off x="3409" y="1964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53" name="Rectangle 27"/>
            <p:cNvSpPr>
              <a:spLocks noChangeArrowheads="1"/>
            </p:cNvSpPr>
            <p:nvPr/>
          </p:nvSpPr>
          <p:spPr bwMode="auto">
            <a:xfrm>
              <a:off x="2754" y="923"/>
              <a:ext cx="278" cy="27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28"/>
            <p:cNvSpPr>
              <a:spLocks/>
            </p:cNvSpPr>
            <p:nvPr/>
          </p:nvSpPr>
          <p:spPr bwMode="auto">
            <a:xfrm>
              <a:off x="2809" y="1452"/>
              <a:ext cx="168" cy="252"/>
            </a:xfrm>
            <a:custGeom>
              <a:avLst/>
              <a:gdLst>
                <a:gd name="T0" fmla="*/ 84 w 168"/>
                <a:gd name="T1" fmla="*/ 0 h 252"/>
                <a:gd name="T2" fmla="*/ 68 w 168"/>
                <a:gd name="T3" fmla="*/ 3 h 252"/>
                <a:gd name="T4" fmla="*/ 52 w 168"/>
                <a:gd name="T5" fmla="*/ 11 h 252"/>
                <a:gd name="T6" fmla="*/ 37 w 168"/>
                <a:gd name="T7" fmla="*/ 23 h 252"/>
                <a:gd name="T8" fmla="*/ 25 w 168"/>
                <a:gd name="T9" fmla="*/ 37 h 252"/>
                <a:gd name="T10" fmla="*/ 15 w 168"/>
                <a:gd name="T11" fmla="*/ 55 h 252"/>
                <a:gd name="T12" fmla="*/ 7 w 168"/>
                <a:gd name="T13" fmla="*/ 78 h 252"/>
                <a:gd name="T14" fmla="*/ 1 w 168"/>
                <a:gd name="T15" fmla="*/ 101 h 252"/>
                <a:gd name="T16" fmla="*/ 0 w 168"/>
                <a:gd name="T17" fmla="*/ 127 h 252"/>
                <a:gd name="T18" fmla="*/ 1 w 168"/>
                <a:gd name="T19" fmla="*/ 152 h 252"/>
                <a:gd name="T20" fmla="*/ 7 w 168"/>
                <a:gd name="T21" fmla="*/ 176 h 252"/>
                <a:gd name="T22" fmla="*/ 15 w 168"/>
                <a:gd name="T23" fmla="*/ 197 h 252"/>
                <a:gd name="T24" fmla="*/ 25 w 168"/>
                <a:gd name="T25" fmla="*/ 214 h 252"/>
                <a:gd name="T26" fmla="*/ 37 w 168"/>
                <a:gd name="T27" fmla="*/ 231 h 252"/>
                <a:gd name="T28" fmla="*/ 52 w 168"/>
                <a:gd name="T29" fmla="*/ 241 h 252"/>
                <a:gd name="T30" fmla="*/ 68 w 168"/>
                <a:gd name="T31" fmla="*/ 249 h 252"/>
                <a:gd name="T32" fmla="*/ 84 w 168"/>
                <a:gd name="T33" fmla="*/ 252 h 252"/>
                <a:gd name="T34" fmla="*/ 101 w 168"/>
                <a:gd name="T35" fmla="*/ 249 h 252"/>
                <a:gd name="T36" fmla="*/ 117 w 168"/>
                <a:gd name="T37" fmla="*/ 241 h 252"/>
                <a:gd name="T38" fmla="*/ 131 w 168"/>
                <a:gd name="T39" fmla="*/ 231 h 252"/>
                <a:gd name="T40" fmla="*/ 144 w 168"/>
                <a:gd name="T41" fmla="*/ 214 h 252"/>
                <a:gd name="T42" fmla="*/ 153 w 168"/>
                <a:gd name="T43" fmla="*/ 197 h 252"/>
                <a:gd name="T44" fmla="*/ 162 w 168"/>
                <a:gd name="T45" fmla="*/ 176 h 252"/>
                <a:gd name="T46" fmla="*/ 166 w 168"/>
                <a:gd name="T47" fmla="*/ 152 h 252"/>
                <a:gd name="T48" fmla="*/ 168 w 168"/>
                <a:gd name="T49" fmla="*/ 127 h 252"/>
                <a:gd name="T50" fmla="*/ 166 w 168"/>
                <a:gd name="T51" fmla="*/ 101 h 252"/>
                <a:gd name="T52" fmla="*/ 162 w 168"/>
                <a:gd name="T53" fmla="*/ 78 h 252"/>
                <a:gd name="T54" fmla="*/ 153 w 168"/>
                <a:gd name="T55" fmla="*/ 55 h 252"/>
                <a:gd name="T56" fmla="*/ 144 w 168"/>
                <a:gd name="T57" fmla="*/ 37 h 252"/>
                <a:gd name="T58" fmla="*/ 131 w 168"/>
                <a:gd name="T59" fmla="*/ 23 h 252"/>
                <a:gd name="T60" fmla="*/ 117 w 168"/>
                <a:gd name="T61" fmla="*/ 11 h 252"/>
                <a:gd name="T62" fmla="*/ 101 w 168"/>
                <a:gd name="T63" fmla="*/ 3 h 252"/>
                <a:gd name="T64" fmla="*/ 84 w 168"/>
                <a:gd name="T65" fmla="*/ 0 h 2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8"/>
                <a:gd name="T100" fmla="*/ 0 h 252"/>
                <a:gd name="T101" fmla="*/ 168 w 168"/>
                <a:gd name="T102" fmla="*/ 252 h 25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8" h="252">
                  <a:moveTo>
                    <a:pt x="84" y="0"/>
                  </a:moveTo>
                  <a:lnTo>
                    <a:pt x="68" y="3"/>
                  </a:lnTo>
                  <a:lnTo>
                    <a:pt x="52" y="11"/>
                  </a:lnTo>
                  <a:lnTo>
                    <a:pt x="37" y="23"/>
                  </a:lnTo>
                  <a:lnTo>
                    <a:pt x="25" y="37"/>
                  </a:lnTo>
                  <a:lnTo>
                    <a:pt x="15" y="55"/>
                  </a:lnTo>
                  <a:lnTo>
                    <a:pt x="7" y="78"/>
                  </a:lnTo>
                  <a:lnTo>
                    <a:pt x="1" y="101"/>
                  </a:lnTo>
                  <a:lnTo>
                    <a:pt x="0" y="127"/>
                  </a:lnTo>
                  <a:lnTo>
                    <a:pt x="1" y="152"/>
                  </a:lnTo>
                  <a:lnTo>
                    <a:pt x="7" y="176"/>
                  </a:lnTo>
                  <a:lnTo>
                    <a:pt x="15" y="197"/>
                  </a:lnTo>
                  <a:lnTo>
                    <a:pt x="25" y="214"/>
                  </a:lnTo>
                  <a:lnTo>
                    <a:pt x="37" y="231"/>
                  </a:lnTo>
                  <a:lnTo>
                    <a:pt x="52" y="241"/>
                  </a:lnTo>
                  <a:lnTo>
                    <a:pt x="68" y="249"/>
                  </a:lnTo>
                  <a:lnTo>
                    <a:pt x="84" y="252"/>
                  </a:lnTo>
                  <a:lnTo>
                    <a:pt x="101" y="249"/>
                  </a:lnTo>
                  <a:lnTo>
                    <a:pt x="117" y="241"/>
                  </a:lnTo>
                  <a:lnTo>
                    <a:pt x="131" y="231"/>
                  </a:lnTo>
                  <a:lnTo>
                    <a:pt x="144" y="214"/>
                  </a:lnTo>
                  <a:lnTo>
                    <a:pt x="153" y="197"/>
                  </a:lnTo>
                  <a:lnTo>
                    <a:pt x="162" y="176"/>
                  </a:lnTo>
                  <a:lnTo>
                    <a:pt x="166" y="152"/>
                  </a:lnTo>
                  <a:lnTo>
                    <a:pt x="168" y="127"/>
                  </a:lnTo>
                  <a:lnTo>
                    <a:pt x="166" y="101"/>
                  </a:lnTo>
                  <a:lnTo>
                    <a:pt x="162" y="78"/>
                  </a:lnTo>
                  <a:lnTo>
                    <a:pt x="153" y="55"/>
                  </a:lnTo>
                  <a:lnTo>
                    <a:pt x="144" y="37"/>
                  </a:lnTo>
                  <a:lnTo>
                    <a:pt x="131" y="23"/>
                  </a:lnTo>
                  <a:lnTo>
                    <a:pt x="117" y="11"/>
                  </a:lnTo>
                  <a:lnTo>
                    <a:pt x="101" y="3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Line 29"/>
            <p:cNvSpPr>
              <a:spLocks noChangeShapeType="1"/>
            </p:cNvSpPr>
            <p:nvPr/>
          </p:nvSpPr>
          <p:spPr bwMode="auto">
            <a:xfrm>
              <a:off x="2893" y="1202"/>
              <a:ext cx="1" cy="2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30"/>
            <p:cNvSpPr>
              <a:spLocks/>
            </p:cNvSpPr>
            <p:nvPr/>
          </p:nvSpPr>
          <p:spPr bwMode="auto">
            <a:xfrm>
              <a:off x="2865" y="1202"/>
              <a:ext cx="55" cy="55"/>
            </a:xfrm>
            <a:custGeom>
              <a:avLst/>
              <a:gdLst>
                <a:gd name="T0" fmla="*/ 55 w 55"/>
                <a:gd name="T1" fmla="*/ 55 h 55"/>
                <a:gd name="T2" fmla="*/ 28 w 55"/>
                <a:gd name="T3" fmla="*/ 0 h 55"/>
                <a:gd name="T4" fmla="*/ 0 w 55"/>
                <a:gd name="T5" fmla="*/ 55 h 55"/>
                <a:gd name="T6" fmla="*/ 28 w 55"/>
                <a:gd name="T7" fmla="*/ 27 h 55"/>
                <a:gd name="T8" fmla="*/ 55 w 55"/>
                <a:gd name="T9" fmla="*/ 5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55"/>
                <a:gd name="T17" fmla="*/ 55 w 5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55">
                  <a:moveTo>
                    <a:pt x="55" y="55"/>
                  </a:moveTo>
                  <a:lnTo>
                    <a:pt x="28" y="0"/>
                  </a:lnTo>
                  <a:lnTo>
                    <a:pt x="0" y="55"/>
                  </a:lnTo>
                  <a:lnTo>
                    <a:pt x="28" y="27"/>
                  </a:lnTo>
                  <a:lnTo>
                    <a:pt x="55" y="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Line 31"/>
            <p:cNvSpPr>
              <a:spLocks noChangeShapeType="1"/>
            </p:cNvSpPr>
            <p:nvPr/>
          </p:nvSpPr>
          <p:spPr bwMode="auto">
            <a:xfrm>
              <a:off x="2893" y="1704"/>
              <a:ext cx="1" cy="25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Rectangle 32"/>
            <p:cNvSpPr>
              <a:spLocks noChangeArrowheads="1"/>
            </p:cNvSpPr>
            <p:nvPr/>
          </p:nvSpPr>
          <p:spPr bwMode="auto">
            <a:xfrm>
              <a:off x="2805" y="958"/>
              <a:ext cx="21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9259" name="Rectangle 33"/>
            <p:cNvSpPr>
              <a:spLocks noChangeArrowheads="1"/>
            </p:cNvSpPr>
            <p:nvPr/>
          </p:nvSpPr>
          <p:spPr bwMode="auto">
            <a:xfrm>
              <a:off x="2824" y="1062"/>
              <a:ext cx="16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j = 2</a:t>
              </a:r>
              <a:endParaRPr lang="en-US" sz="2000"/>
            </a:p>
          </p:txBody>
        </p:sp>
        <p:sp>
          <p:nvSpPr>
            <p:cNvPr id="9260" name="Rectangle 34"/>
            <p:cNvSpPr>
              <a:spLocks noChangeArrowheads="1"/>
            </p:cNvSpPr>
            <p:nvPr/>
          </p:nvSpPr>
          <p:spPr bwMode="auto">
            <a:xfrm>
              <a:off x="2859" y="1524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61" name="Rectangle 35"/>
            <p:cNvSpPr>
              <a:spLocks noChangeArrowheads="1"/>
            </p:cNvSpPr>
            <p:nvPr/>
          </p:nvSpPr>
          <p:spPr bwMode="auto">
            <a:xfrm>
              <a:off x="2927" y="1565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9262" name="Rectangle 36"/>
            <p:cNvSpPr>
              <a:spLocks noChangeArrowheads="1"/>
            </p:cNvSpPr>
            <p:nvPr/>
          </p:nvSpPr>
          <p:spPr bwMode="auto">
            <a:xfrm>
              <a:off x="2883" y="1452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63" name="Rectangle 37"/>
            <p:cNvSpPr>
              <a:spLocks noChangeArrowheads="1"/>
            </p:cNvSpPr>
            <p:nvPr/>
          </p:nvSpPr>
          <p:spPr bwMode="auto">
            <a:xfrm>
              <a:off x="2754" y="2988"/>
              <a:ext cx="279" cy="279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Freeform 38"/>
            <p:cNvSpPr>
              <a:spLocks/>
            </p:cNvSpPr>
            <p:nvPr/>
          </p:nvSpPr>
          <p:spPr bwMode="auto">
            <a:xfrm>
              <a:off x="2810" y="2486"/>
              <a:ext cx="167" cy="250"/>
            </a:xfrm>
            <a:custGeom>
              <a:avLst/>
              <a:gdLst>
                <a:gd name="T0" fmla="*/ 83 w 167"/>
                <a:gd name="T1" fmla="*/ 250 h 250"/>
                <a:gd name="T2" fmla="*/ 100 w 167"/>
                <a:gd name="T3" fmla="*/ 247 h 250"/>
                <a:gd name="T4" fmla="*/ 116 w 167"/>
                <a:gd name="T5" fmla="*/ 240 h 250"/>
                <a:gd name="T6" fmla="*/ 130 w 167"/>
                <a:gd name="T7" fmla="*/ 229 h 250"/>
                <a:gd name="T8" fmla="*/ 143 w 167"/>
                <a:gd name="T9" fmla="*/ 214 h 250"/>
                <a:gd name="T10" fmla="*/ 152 w 167"/>
                <a:gd name="T11" fmla="*/ 195 h 250"/>
                <a:gd name="T12" fmla="*/ 161 w 167"/>
                <a:gd name="T13" fmla="*/ 174 h 250"/>
                <a:gd name="T14" fmla="*/ 165 w 167"/>
                <a:gd name="T15" fmla="*/ 150 h 250"/>
                <a:gd name="T16" fmla="*/ 167 w 167"/>
                <a:gd name="T17" fmla="*/ 125 h 250"/>
                <a:gd name="T18" fmla="*/ 165 w 167"/>
                <a:gd name="T19" fmla="*/ 100 h 250"/>
                <a:gd name="T20" fmla="*/ 161 w 167"/>
                <a:gd name="T21" fmla="*/ 76 h 250"/>
                <a:gd name="T22" fmla="*/ 152 w 167"/>
                <a:gd name="T23" fmla="*/ 55 h 250"/>
                <a:gd name="T24" fmla="*/ 143 w 167"/>
                <a:gd name="T25" fmla="*/ 36 h 250"/>
                <a:gd name="T26" fmla="*/ 130 w 167"/>
                <a:gd name="T27" fmla="*/ 21 h 250"/>
                <a:gd name="T28" fmla="*/ 116 w 167"/>
                <a:gd name="T29" fmla="*/ 11 h 250"/>
                <a:gd name="T30" fmla="*/ 100 w 167"/>
                <a:gd name="T31" fmla="*/ 3 h 250"/>
                <a:gd name="T32" fmla="*/ 83 w 167"/>
                <a:gd name="T33" fmla="*/ 0 h 250"/>
                <a:gd name="T34" fmla="*/ 67 w 167"/>
                <a:gd name="T35" fmla="*/ 3 h 250"/>
                <a:gd name="T36" fmla="*/ 51 w 167"/>
                <a:gd name="T37" fmla="*/ 11 h 250"/>
                <a:gd name="T38" fmla="*/ 37 w 167"/>
                <a:gd name="T39" fmla="*/ 21 h 250"/>
                <a:gd name="T40" fmla="*/ 24 w 167"/>
                <a:gd name="T41" fmla="*/ 36 h 250"/>
                <a:gd name="T42" fmla="*/ 15 w 167"/>
                <a:gd name="T43" fmla="*/ 55 h 250"/>
                <a:gd name="T44" fmla="*/ 6 w 167"/>
                <a:gd name="T45" fmla="*/ 76 h 250"/>
                <a:gd name="T46" fmla="*/ 2 w 167"/>
                <a:gd name="T47" fmla="*/ 100 h 250"/>
                <a:gd name="T48" fmla="*/ 0 w 167"/>
                <a:gd name="T49" fmla="*/ 125 h 250"/>
                <a:gd name="T50" fmla="*/ 2 w 167"/>
                <a:gd name="T51" fmla="*/ 150 h 250"/>
                <a:gd name="T52" fmla="*/ 6 w 167"/>
                <a:gd name="T53" fmla="*/ 174 h 250"/>
                <a:gd name="T54" fmla="*/ 15 w 167"/>
                <a:gd name="T55" fmla="*/ 195 h 250"/>
                <a:gd name="T56" fmla="*/ 24 w 167"/>
                <a:gd name="T57" fmla="*/ 214 h 250"/>
                <a:gd name="T58" fmla="*/ 37 w 167"/>
                <a:gd name="T59" fmla="*/ 229 h 250"/>
                <a:gd name="T60" fmla="*/ 51 w 167"/>
                <a:gd name="T61" fmla="*/ 240 h 250"/>
                <a:gd name="T62" fmla="*/ 67 w 167"/>
                <a:gd name="T63" fmla="*/ 247 h 250"/>
                <a:gd name="T64" fmla="*/ 83 w 167"/>
                <a:gd name="T65" fmla="*/ 250 h 2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7"/>
                <a:gd name="T100" fmla="*/ 0 h 250"/>
                <a:gd name="T101" fmla="*/ 167 w 167"/>
                <a:gd name="T102" fmla="*/ 250 h 2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7" h="250">
                  <a:moveTo>
                    <a:pt x="83" y="250"/>
                  </a:moveTo>
                  <a:lnTo>
                    <a:pt x="100" y="247"/>
                  </a:lnTo>
                  <a:lnTo>
                    <a:pt x="116" y="240"/>
                  </a:lnTo>
                  <a:lnTo>
                    <a:pt x="130" y="229"/>
                  </a:lnTo>
                  <a:lnTo>
                    <a:pt x="143" y="214"/>
                  </a:lnTo>
                  <a:lnTo>
                    <a:pt x="152" y="195"/>
                  </a:lnTo>
                  <a:lnTo>
                    <a:pt x="161" y="174"/>
                  </a:lnTo>
                  <a:lnTo>
                    <a:pt x="165" y="150"/>
                  </a:lnTo>
                  <a:lnTo>
                    <a:pt x="167" y="125"/>
                  </a:lnTo>
                  <a:lnTo>
                    <a:pt x="165" y="100"/>
                  </a:lnTo>
                  <a:lnTo>
                    <a:pt x="161" y="76"/>
                  </a:lnTo>
                  <a:lnTo>
                    <a:pt x="152" y="55"/>
                  </a:lnTo>
                  <a:lnTo>
                    <a:pt x="143" y="36"/>
                  </a:lnTo>
                  <a:lnTo>
                    <a:pt x="130" y="21"/>
                  </a:lnTo>
                  <a:lnTo>
                    <a:pt x="116" y="11"/>
                  </a:lnTo>
                  <a:lnTo>
                    <a:pt x="100" y="3"/>
                  </a:lnTo>
                  <a:lnTo>
                    <a:pt x="83" y="0"/>
                  </a:lnTo>
                  <a:lnTo>
                    <a:pt x="67" y="3"/>
                  </a:lnTo>
                  <a:lnTo>
                    <a:pt x="51" y="11"/>
                  </a:lnTo>
                  <a:lnTo>
                    <a:pt x="37" y="21"/>
                  </a:lnTo>
                  <a:lnTo>
                    <a:pt x="24" y="36"/>
                  </a:lnTo>
                  <a:lnTo>
                    <a:pt x="15" y="55"/>
                  </a:lnTo>
                  <a:lnTo>
                    <a:pt x="6" y="76"/>
                  </a:lnTo>
                  <a:lnTo>
                    <a:pt x="2" y="100"/>
                  </a:lnTo>
                  <a:lnTo>
                    <a:pt x="0" y="125"/>
                  </a:lnTo>
                  <a:lnTo>
                    <a:pt x="2" y="150"/>
                  </a:lnTo>
                  <a:lnTo>
                    <a:pt x="6" y="174"/>
                  </a:lnTo>
                  <a:lnTo>
                    <a:pt x="15" y="195"/>
                  </a:lnTo>
                  <a:lnTo>
                    <a:pt x="24" y="214"/>
                  </a:lnTo>
                  <a:lnTo>
                    <a:pt x="37" y="229"/>
                  </a:lnTo>
                  <a:lnTo>
                    <a:pt x="51" y="240"/>
                  </a:lnTo>
                  <a:lnTo>
                    <a:pt x="67" y="247"/>
                  </a:lnTo>
                  <a:lnTo>
                    <a:pt x="83" y="25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Line 39"/>
            <p:cNvSpPr>
              <a:spLocks noChangeShapeType="1"/>
            </p:cNvSpPr>
            <p:nvPr/>
          </p:nvSpPr>
          <p:spPr bwMode="auto">
            <a:xfrm flipV="1">
              <a:off x="2893" y="2736"/>
              <a:ext cx="1" cy="25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Line 40"/>
            <p:cNvSpPr>
              <a:spLocks noChangeShapeType="1"/>
            </p:cNvSpPr>
            <p:nvPr/>
          </p:nvSpPr>
          <p:spPr bwMode="auto">
            <a:xfrm flipV="1">
              <a:off x="2893" y="2235"/>
              <a:ext cx="1" cy="25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Freeform 41"/>
            <p:cNvSpPr>
              <a:spLocks/>
            </p:cNvSpPr>
            <p:nvPr/>
          </p:nvSpPr>
          <p:spPr bwMode="auto">
            <a:xfrm>
              <a:off x="2865" y="2235"/>
              <a:ext cx="57" cy="55"/>
            </a:xfrm>
            <a:custGeom>
              <a:avLst/>
              <a:gdLst>
                <a:gd name="T0" fmla="*/ 0 w 57"/>
                <a:gd name="T1" fmla="*/ 55 h 55"/>
                <a:gd name="T2" fmla="*/ 28 w 57"/>
                <a:gd name="T3" fmla="*/ 0 h 55"/>
                <a:gd name="T4" fmla="*/ 57 w 57"/>
                <a:gd name="T5" fmla="*/ 55 h 55"/>
                <a:gd name="T6" fmla="*/ 28 w 57"/>
                <a:gd name="T7" fmla="*/ 28 h 55"/>
                <a:gd name="T8" fmla="*/ 0 w 57"/>
                <a:gd name="T9" fmla="*/ 5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55"/>
                <a:gd name="T17" fmla="*/ 57 w 57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55">
                  <a:moveTo>
                    <a:pt x="0" y="55"/>
                  </a:moveTo>
                  <a:lnTo>
                    <a:pt x="28" y="0"/>
                  </a:lnTo>
                  <a:lnTo>
                    <a:pt x="57" y="55"/>
                  </a:lnTo>
                  <a:lnTo>
                    <a:pt x="28" y="28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Rectangle 42"/>
            <p:cNvSpPr>
              <a:spLocks noChangeArrowheads="1"/>
            </p:cNvSpPr>
            <p:nvPr/>
          </p:nvSpPr>
          <p:spPr bwMode="auto">
            <a:xfrm>
              <a:off x="2805" y="3037"/>
              <a:ext cx="21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9269" name="Rectangle 43"/>
            <p:cNvSpPr>
              <a:spLocks noChangeArrowheads="1"/>
            </p:cNvSpPr>
            <p:nvPr/>
          </p:nvSpPr>
          <p:spPr bwMode="auto">
            <a:xfrm>
              <a:off x="2825" y="3141"/>
              <a:ext cx="16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j = 4</a:t>
              </a:r>
              <a:endParaRPr lang="en-US" sz="2000"/>
            </a:p>
          </p:txBody>
        </p:sp>
        <p:sp>
          <p:nvSpPr>
            <p:cNvPr id="9270" name="Rectangle 44"/>
            <p:cNvSpPr>
              <a:spLocks noChangeArrowheads="1"/>
            </p:cNvSpPr>
            <p:nvPr/>
          </p:nvSpPr>
          <p:spPr bwMode="auto">
            <a:xfrm>
              <a:off x="2865" y="2564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71" name="Rectangle 45"/>
            <p:cNvSpPr>
              <a:spLocks noChangeArrowheads="1"/>
            </p:cNvSpPr>
            <p:nvPr/>
          </p:nvSpPr>
          <p:spPr bwMode="auto">
            <a:xfrm>
              <a:off x="2933" y="2605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9272" name="Rectangle 46"/>
            <p:cNvSpPr>
              <a:spLocks noChangeArrowheads="1"/>
            </p:cNvSpPr>
            <p:nvPr/>
          </p:nvSpPr>
          <p:spPr bwMode="auto">
            <a:xfrm>
              <a:off x="2891" y="2492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73" name="Rectangle 47"/>
            <p:cNvSpPr>
              <a:spLocks noChangeArrowheads="1"/>
            </p:cNvSpPr>
            <p:nvPr/>
          </p:nvSpPr>
          <p:spPr bwMode="auto">
            <a:xfrm>
              <a:off x="3624" y="2558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74" name="Rectangle 48"/>
            <p:cNvSpPr>
              <a:spLocks noChangeArrowheads="1"/>
            </p:cNvSpPr>
            <p:nvPr/>
          </p:nvSpPr>
          <p:spPr bwMode="auto">
            <a:xfrm>
              <a:off x="3692" y="2599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ji</a:t>
              </a:r>
              <a:endParaRPr lang="en-US" sz="2000"/>
            </a:p>
          </p:txBody>
        </p:sp>
        <p:sp>
          <p:nvSpPr>
            <p:cNvPr id="9275" name="Rectangle 49"/>
            <p:cNvSpPr>
              <a:spLocks noChangeArrowheads="1"/>
            </p:cNvSpPr>
            <p:nvPr/>
          </p:nvSpPr>
          <p:spPr bwMode="auto">
            <a:xfrm>
              <a:off x="3648" y="2486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76" name="Rectangle 50"/>
            <p:cNvSpPr>
              <a:spLocks noChangeArrowheads="1"/>
            </p:cNvSpPr>
            <p:nvPr/>
          </p:nvSpPr>
          <p:spPr bwMode="auto">
            <a:xfrm>
              <a:off x="3357" y="2561"/>
              <a:ext cx="73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</a:t>
              </a:r>
              <a:endParaRPr lang="en-US" sz="2000"/>
            </a:p>
          </p:txBody>
        </p:sp>
        <p:sp>
          <p:nvSpPr>
            <p:cNvPr id="9277" name="Rectangle 51"/>
            <p:cNvSpPr>
              <a:spLocks noChangeArrowheads="1"/>
            </p:cNvSpPr>
            <p:nvPr/>
          </p:nvSpPr>
          <p:spPr bwMode="auto">
            <a:xfrm>
              <a:off x="3426" y="2602"/>
              <a:ext cx="28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</a:rPr>
                <a:t>ij</a:t>
              </a:r>
              <a:endParaRPr lang="en-US" sz="2000"/>
            </a:p>
          </p:txBody>
        </p:sp>
        <p:sp>
          <p:nvSpPr>
            <p:cNvPr id="9278" name="Rectangle 52"/>
            <p:cNvSpPr>
              <a:spLocks noChangeArrowheads="1"/>
            </p:cNvSpPr>
            <p:nvPr/>
          </p:nvSpPr>
          <p:spPr bwMode="auto">
            <a:xfrm>
              <a:off x="3383" y="2489"/>
              <a:ext cx="27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.</a:t>
              </a:r>
              <a:endParaRPr lang="en-US" sz="2000"/>
            </a:p>
          </p:txBody>
        </p:sp>
        <p:sp>
          <p:nvSpPr>
            <p:cNvPr id="9279" name="Rectangle 53"/>
            <p:cNvSpPr>
              <a:spLocks noChangeArrowheads="1"/>
            </p:cNvSpPr>
            <p:nvPr/>
          </p:nvSpPr>
          <p:spPr bwMode="auto">
            <a:xfrm>
              <a:off x="3496" y="2571"/>
              <a:ext cx="5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=</a:t>
              </a:r>
              <a:endParaRPr lang="en-US" sz="2000"/>
            </a:p>
          </p:txBody>
        </p:sp>
        <p:sp>
          <p:nvSpPr>
            <p:cNvPr id="9280" name="Rectangle 54"/>
            <p:cNvSpPr>
              <a:spLocks noChangeArrowheads="1"/>
            </p:cNvSpPr>
            <p:nvPr/>
          </p:nvSpPr>
          <p:spPr bwMode="auto">
            <a:xfrm>
              <a:off x="3581" y="2559"/>
              <a:ext cx="29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-</a:t>
              </a:r>
              <a:endParaRPr lang="en-US" sz="2000"/>
            </a:p>
          </p:txBody>
        </p:sp>
        <p:sp>
          <p:nvSpPr>
            <p:cNvPr id="9281" name="Rectangle 55"/>
            <p:cNvSpPr>
              <a:spLocks noChangeArrowheads="1"/>
            </p:cNvSpPr>
            <p:nvPr/>
          </p:nvSpPr>
          <p:spPr bwMode="auto">
            <a:xfrm>
              <a:off x="1760" y="2273"/>
              <a:ext cx="246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Single</a:t>
              </a:r>
              <a:endParaRPr lang="en-US" sz="2000"/>
            </a:p>
          </p:txBody>
        </p:sp>
        <p:sp>
          <p:nvSpPr>
            <p:cNvPr id="9282" name="Rectangle 56"/>
            <p:cNvSpPr>
              <a:spLocks noChangeArrowheads="1"/>
            </p:cNvSpPr>
            <p:nvPr/>
          </p:nvSpPr>
          <p:spPr bwMode="auto">
            <a:xfrm>
              <a:off x="1787" y="2378"/>
              <a:ext cx="19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Fluid</a:t>
              </a:r>
              <a:endParaRPr lang="en-US" sz="2000"/>
            </a:p>
          </p:txBody>
        </p:sp>
        <p:sp>
          <p:nvSpPr>
            <p:cNvPr id="9283" name="Rectangle 57"/>
            <p:cNvSpPr>
              <a:spLocks noChangeArrowheads="1"/>
            </p:cNvSpPr>
            <p:nvPr/>
          </p:nvSpPr>
          <p:spPr bwMode="auto">
            <a:xfrm>
              <a:off x="1786" y="2482"/>
              <a:ext cx="19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k = 1</a:t>
              </a:r>
              <a:endParaRPr lang="en-US" sz="2000"/>
            </a:p>
          </p:txBody>
        </p:sp>
        <p:sp>
          <p:nvSpPr>
            <p:cNvPr id="9284" name="Rectangle 58"/>
            <p:cNvSpPr>
              <a:spLocks noChangeArrowheads="1"/>
            </p:cNvSpPr>
            <p:nvPr/>
          </p:nvSpPr>
          <p:spPr bwMode="auto">
            <a:xfrm>
              <a:off x="2456" y="2970"/>
              <a:ext cx="246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Single</a:t>
              </a:r>
              <a:endParaRPr lang="en-US" sz="2000"/>
            </a:p>
          </p:txBody>
        </p:sp>
        <p:sp>
          <p:nvSpPr>
            <p:cNvPr id="9285" name="Rectangle 59"/>
            <p:cNvSpPr>
              <a:spLocks noChangeArrowheads="1"/>
            </p:cNvSpPr>
            <p:nvPr/>
          </p:nvSpPr>
          <p:spPr bwMode="auto">
            <a:xfrm>
              <a:off x="2483" y="3074"/>
              <a:ext cx="192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Fluid</a:t>
              </a:r>
              <a:endParaRPr lang="en-US" sz="2000"/>
            </a:p>
          </p:txBody>
        </p:sp>
        <p:sp>
          <p:nvSpPr>
            <p:cNvPr id="9286" name="Rectangle 61"/>
            <p:cNvSpPr>
              <a:spLocks noChangeArrowheads="1"/>
            </p:cNvSpPr>
            <p:nvPr/>
          </p:nvSpPr>
          <p:spPr bwMode="auto">
            <a:xfrm>
              <a:off x="3807" y="1689"/>
              <a:ext cx="216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Fluid </a:t>
              </a:r>
              <a:endParaRPr lang="en-US" sz="2000"/>
            </a:p>
          </p:txBody>
        </p:sp>
        <p:sp>
          <p:nvSpPr>
            <p:cNvPr id="9287" name="Rectangle 62"/>
            <p:cNvSpPr>
              <a:spLocks noChangeArrowheads="1"/>
            </p:cNvSpPr>
            <p:nvPr/>
          </p:nvSpPr>
          <p:spPr bwMode="auto">
            <a:xfrm>
              <a:off x="3808" y="1793"/>
              <a:ext cx="28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Mixture</a:t>
              </a:r>
              <a:endParaRPr lang="en-US" sz="2000"/>
            </a:p>
          </p:txBody>
        </p:sp>
        <p:sp>
          <p:nvSpPr>
            <p:cNvPr id="9288" name="Rectangle 63"/>
            <p:cNvSpPr>
              <a:spLocks noChangeArrowheads="1"/>
            </p:cNvSpPr>
            <p:nvPr/>
          </p:nvSpPr>
          <p:spPr bwMode="auto">
            <a:xfrm>
              <a:off x="3111" y="932"/>
              <a:ext cx="216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Fluid </a:t>
              </a:r>
              <a:endParaRPr lang="en-US" sz="2000"/>
            </a:p>
          </p:txBody>
        </p:sp>
        <p:sp>
          <p:nvSpPr>
            <p:cNvPr id="9289" name="Rectangle 64"/>
            <p:cNvSpPr>
              <a:spLocks noChangeArrowheads="1"/>
            </p:cNvSpPr>
            <p:nvPr/>
          </p:nvSpPr>
          <p:spPr bwMode="auto">
            <a:xfrm>
              <a:off x="3112" y="1036"/>
              <a:ext cx="28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Mixture</a:t>
              </a:r>
              <a:endParaRPr lang="en-US" sz="2000"/>
            </a:p>
          </p:txBody>
        </p:sp>
        <p:sp>
          <p:nvSpPr>
            <p:cNvPr id="9290" name="Rectangle 65"/>
            <p:cNvSpPr>
              <a:spLocks noChangeArrowheads="1"/>
            </p:cNvSpPr>
            <p:nvPr/>
          </p:nvSpPr>
          <p:spPr bwMode="auto">
            <a:xfrm>
              <a:off x="2807" y="1992"/>
              <a:ext cx="211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Node</a:t>
              </a:r>
              <a:endParaRPr lang="en-US" sz="2000"/>
            </a:p>
          </p:txBody>
        </p:sp>
        <p:sp>
          <p:nvSpPr>
            <p:cNvPr id="9291" name="Rectangle 66"/>
            <p:cNvSpPr>
              <a:spLocks noChangeArrowheads="1"/>
            </p:cNvSpPr>
            <p:nvPr/>
          </p:nvSpPr>
          <p:spPr bwMode="auto">
            <a:xfrm>
              <a:off x="2901" y="2096"/>
              <a:ext cx="20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i</a:t>
              </a:r>
              <a:endParaRPr lang="en-US" sz="2000"/>
            </a:p>
          </p:txBody>
        </p:sp>
      </p:grpSp>
      <p:graphicFrame>
        <p:nvGraphicFramePr>
          <p:cNvPr id="9218" name="Object 4"/>
          <p:cNvGraphicFramePr>
            <a:graphicFrameLocks/>
          </p:cNvGraphicFramePr>
          <p:nvPr/>
        </p:nvGraphicFramePr>
        <p:xfrm>
          <a:off x="955675" y="4970463"/>
          <a:ext cx="7421563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08" name="Equation" r:id="rId3" imgW="7454880" imgH="1155600" progId="Equation.3">
                  <p:embed/>
                </p:oleObj>
              </mc:Choice>
              <mc:Fallback>
                <p:oleObj name="Equation" r:id="rId3" imgW="7454880" imgH="115560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4970463"/>
                        <a:ext cx="7421563" cy="1128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Rectangle 68"/>
          <p:cNvSpPr>
            <a:spLocks noChangeArrowheads="1"/>
          </p:cNvSpPr>
          <p:nvPr/>
        </p:nvSpPr>
        <p:spPr bwMode="auto">
          <a:xfrm>
            <a:off x="2495550" y="527050"/>
            <a:ext cx="3941763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 dirty="0"/>
              <a:t>GOVERNING EQUATIONS</a:t>
            </a:r>
          </a:p>
        </p:txBody>
      </p:sp>
      <p:sp>
        <p:nvSpPr>
          <p:cNvPr id="9227" name="Text Box 69"/>
          <p:cNvSpPr txBox="1">
            <a:spLocks noChangeArrowheads="1"/>
          </p:cNvSpPr>
          <p:nvPr/>
        </p:nvSpPr>
        <p:spPr bwMode="auto">
          <a:xfrm>
            <a:off x="0" y="2036763"/>
            <a:ext cx="5237163" cy="70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000"/>
              <a:t> Energy Conservation Equation can be written in Enthalpy or Entropy</a:t>
            </a:r>
          </a:p>
        </p:txBody>
      </p:sp>
      <p:graphicFrame>
        <p:nvGraphicFramePr>
          <p:cNvPr id="9219" name="Object 70"/>
          <p:cNvGraphicFramePr>
            <a:graphicFrameLocks noChangeAspect="1"/>
          </p:cNvGraphicFramePr>
          <p:nvPr/>
        </p:nvGraphicFramePr>
        <p:xfrm>
          <a:off x="5811838" y="3597275"/>
          <a:ext cx="23971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09" name="Equation" r:id="rId5" imgW="241200" imgH="330120" progId="Equation.3">
                  <p:embed/>
                </p:oleObj>
              </mc:Choice>
              <mc:Fallback>
                <p:oleObj name="Equation" r:id="rId5" imgW="241200" imgH="330120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1838" y="3597275"/>
                        <a:ext cx="239712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Line 72"/>
          <p:cNvSpPr>
            <a:spLocks noChangeShapeType="1"/>
          </p:cNvSpPr>
          <p:nvPr/>
        </p:nvSpPr>
        <p:spPr bwMode="auto">
          <a:xfrm flipV="1">
            <a:off x="6011863" y="3143250"/>
            <a:ext cx="519112" cy="519113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Text Box 73"/>
          <p:cNvSpPr txBox="1">
            <a:spLocks noChangeArrowheads="1"/>
          </p:cNvSpPr>
          <p:nvPr/>
        </p:nvSpPr>
        <p:spPr bwMode="auto">
          <a:xfrm>
            <a:off x="474663" y="3155950"/>
            <a:ext cx="2190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u="sng"/>
              <a:t>Enthalpy Equation</a:t>
            </a:r>
            <a:endParaRPr lang="en-US" sz="2000"/>
          </a:p>
        </p:txBody>
      </p:sp>
      <p:sp>
        <p:nvSpPr>
          <p:cNvPr id="9230" name="Text Box 74"/>
          <p:cNvSpPr txBox="1">
            <a:spLocks noChangeArrowheads="1"/>
          </p:cNvSpPr>
          <p:nvPr/>
        </p:nvSpPr>
        <p:spPr bwMode="auto">
          <a:xfrm>
            <a:off x="452438" y="3611563"/>
            <a:ext cx="5194300" cy="7794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 i="1"/>
              <a:t>Rate of Increase of Internal Energy = </a:t>
            </a:r>
          </a:p>
          <a:p>
            <a:pPr algn="l">
              <a:spcBef>
                <a:spcPct val="50000"/>
              </a:spcBef>
            </a:pPr>
            <a:r>
              <a:rPr lang="en-US" sz="1800" i="1"/>
              <a:t>Enthalpy Inflow - Enthalpy Outflow + Heat Source</a:t>
            </a:r>
          </a:p>
        </p:txBody>
      </p:sp>
      <p:sp>
        <p:nvSpPr>
          <p:cNvPr id="9231" name="Text Box 75"/>
          <p:cNvSpPr txBox="1">
            <a:spLocks noChangeArrowheads="1"/>
          </p:cNvSpPr>
          <p:nvPr/>
        </p:nvSpPr>
        <p:spPr bwMode="auto">
          <a:xfrm>
            <a:off x="781050" y="2803525"/>
            <a:ext cx="301942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800"/>
              <a:t> Based on Upwind Scheme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 algn="r"/>
            <a:fld id="{9B35D47E-5353-43BF-8D27-7A1B404BADED}" type="slidenum">
              <a:rPr lang="en-US" sz="1200"/>
              <a:pPr algn="r"/>
              <a:t>13</a:t>
            </a:fld>
            <a:endParaRPr lang="en-US" sz="1200" dirty="0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500" y="1192213"/>
            <a:ext cx="3173413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990600" y="4189413"/>
          <a:ext cx="25542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1" name="Equation" r:id="rId4" imgW="2554288" imgH="494260" progId="Equation.3">
                  <p:embed/>
                </p:oleObj>
              </mc:Choice>
              <mc:Fallback>
                <p:oleObj name="Equation" r:id="rId4" imgW="2554288" imgH="4942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89413"/>
                        <a:ext cx="25542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5029200" y="4419600"/>
          <a:ext cx="357346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2" name="Equation" r:id="rId6" imgW="3573914" imgH="963357" progId="Equation.3">
                  <p:embed/>
                </p:oleObj>
              </mc:Choice>
              <mc:Fallback>
                <p:oleObj name="Equation" r:id="rId6" imgW="3573914" imgH="96335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419600"/>
                        <a:ext cx="3573463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1295400" y="4737100"/>
          <a:ext cx="158273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3" name="Equation" r:id="rId8" imgW="1582203" imgH="329267" progId="Equation.3">
                  <p:embed/>
                </p:oleObj>
              </mc:Choice>
              <mc:Fallback>
                <p:oleObj name="Equation" r:id="rId8" imgW="1582203" imgH="32926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737100"/>
                        <a:ext cx="158273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1295400" y="5230813"/>
          <a:ext cx="13620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4" name="Equation" r:id="rId10" imgW="1362863" imgH="342207" progId="Equation.3">
                  <p:embed/>
                </p:oleObj>
              </mc:Choice>
              <mc:Fallback>
                <p:oleObj name="Equation" r:id="rId10" imgW="1362863" imgH="342207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30813"/>
                        <a:ext cx="13620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1295400" y="5778500"/>
          <a:ext cx="133508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5" name="Equation" r:id="rId12" imgW="1334410" imgH="329267" progId="Equation.3">
                  <p:embed/>
                </p:oleObj>
              </mc:Choice>
              <mc:Fallback>
                <p:oleObj name="Equation" r:id="rId12" imgW="1334410" imgH="329267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778500"/>
                        <a:ext cx="133508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838200" y="4038600"/>
            <a:ext cx="3124200" cy="2209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4876800" y="4419600"/>
            <a:ext cx="4038600" cy="119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3962400" y="4876800"/>
            <a:ext cx="914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5867400" y="3465493"/>
            <a:ext cx="3048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A50021"/>
                </a:solidFill>
              </a:rPr>
              <a:t>Successive Substitution Form</a:t>
            </a:r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5638800" y="2057400"/>
            <a:ext cx="762000" cy="0"/>
          </a:xfrm>
          <a:prstGeom prst="line">
            <a:avLst/>
          </a:prstGeom>
          <a:noFill/>
          <a:ln w="9525">
            <a:solidFill>
              <a:srgbClr val="99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7" name="Text Box 17"/>
          <p:cNvSpPr txBox="1">
            <a:spLocks noChangeArrowheads="1"/>
          </p:cNvSpPr>
          <p:nvPr/>
        </p:nvSpPr>
        <p:spPr bwMode="auto">
          <a:xfrm>
            <a:off x="6477000" y="1889125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solidFill>
                  <a:schemeClr val="accent2"/>
                </a:solidFill>
              </a:rPr>
              <a:t>Solid Node</a:t>
            </a:r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5105400" y="1447800"/>
            <a:ext cx="914400" cy="0"/>
          </a:xfrm>
          <a:prstGeom prst="line">
            <a:avLst/>
          </a:prstGeom>
          <a:noFill/>
          <a:ln w="9525">
            <a:solidFill>
              <a:srgbClr val="99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6157913" y="1295400"/>
            <a:ext cx="1538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solidFill>
                  <a:schemeClr val="accent2"/>
                </a:solidFill>
              </a:rPr>
              <a:t>Ambient Node</a:t>
            </a:r>
          </a:p>
        </p:txBody>
      </p:sp>
      <p:sp>
        <p:nvSpPr>
          <p:cNvPr id="56340" name="Line 20"/>
          <p:cNvSpPr>
            <a:spLocks noChangeShapeType="1"/>
          </p:cNvSpPr>
          <p:nvPr/>
        </p:nvSpPr>
        <p:spPr bwMode="auto">
          <a:xfrm flipV="1">
            <a:off x="5486400" y="3124200"/>
            <a:ext cx="381000" cy="273050"/>
          </a:xfrm>
          <a:prstGeom prst="line">
            <a:avLst/>
          </a:prstGeom>
          <a:noFill/>
          <a:ln w="9525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1" name="Line 21"/>
          <p:cNvSpPr>
            <a:spLocks noChangeShapeType="1"/>
          </p:cNvSpPr>
          <p:nvPr/>
        </p:nvSpPr>
        <p:spPr bwMode="auto">
          <a:xfrm>
            <a:off x="5867400" y="3124200"/>
            <a:ext cx="533400" cy="0"/>
          </a:xfrm>
          <a:prstGeom prst="line">
            <a:avLst/>
          </a:prstGeom>
          <a:noFill/>
          <a:ln w="9525">
            <a:solidFill>
              <a:srgbClr val="99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6629400" y="2895600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solidFill>
                  <a:schemeClr val="accent2"/>
                </a:solidFill>
              </a:rPr>
              <a:t>Fluid Node</a:t>
            </a:r>
          </a:p>
        </p:txBody>
      </p:sp>
      <p:sp>
        <p:nvSpPr>
          <p:cNvPr id="24" name="Rectangle 68"/>
          <p:cNvSpPr>
            <a:spLocks noChangeArrowheads="1"/>
          </p:cNvSpPr>
          <p:nvPr/>
        </p:nvSpPr>
        <p:spPr bwMode="auto">
          <a:xfrm>
            <a:off x="2687637" y="457200"/>
            <a:ext cx="3941763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 dirty="0"/>
              <a:t>GOVERNING EQUATIONS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3112" y="3124200"/>
            <a:ext cx="26413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</a:rPr>
              <a:t>SOLID ENERGY </a:t>
            </a:r>
            <a:r>
              <a:rPr lang="en-US" sz="1800" b="1" dirty="0">
                <a:solidFill>
                  <a:srgbClr val="000000"/>
                </a:solidFill>
              </a:rPr>
              <a:t>CONSERVATION EQUATION</a:t>
            </a:r>
            <a:endParaRPr lang="en-US" sz="2000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59396" name="Text Box 2"/>
          <p:cNvSpPr txBox="1">
            <a:spLocks noChangeArrowheads="1"/>
          </p:cNvSpPr>
          <p:nvPr/>
        </p:nvSpPr>
        <p:spPr bwMode="auto">
          <a:xfrm>
            <a:off x="0" y="40875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PROGRAM STRUCTURE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45" y="1676400"/>
            <a:ext cx="8779001" cy="3761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2058" name="Rectangle 2"/>
          <p:cNvSpPr>
            <a:spLocks noChangeArrowheads="1"/>
          </p:cNvSpPr>
          <p:nvPr/>
        </p:nvSpPr>
        <p:spPr bwMode="auto">
          <a:xfrm>
            <a:off x="355600" y="76200"/>
            <a:ext cx="857091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Line 3"/>
          <p:cNvSpPr>
            <a:spLocks noChangeShapeType="1"/>
          </p:cNvSpPr>
          <p:nvPr/>
        </p:nvSpPr>
        <p:spPr bwMode="auto">
          <a:xfrm>
            <a:off x="1722438" y="16891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0" name="Rectangle 4"/>
          <p:cNvSpPr>
            <a:spLocks noChangeArrowheads="1"/>
          </p:cNvSpPr>
          <p:nvPr/>
        </p:nvSpPr>
        <p:spPr bwMode="auto">
          <a:xfrm>
            <a:off x="2112963" y="1570038"/>
            <a:ext cx="10683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1. Pipe Flow</a:t>
            </a:r>
          </a:p>
        </p:txBody>
      </p:sp>
      <p:pic>
        <p:nvPicPr>
          <p:cNvPr id="2061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465263"/>
            <a:ext cx="13985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Rectangle 6"/>
          <p:cNvSpPr>
            <a:spLocks noChangeArrowheads="1"/>
          </p:cNvSpPr>
          <p:nvPr/>
        </p:nvSpPr>
        <p:spPr bwMode="auto">
          <a:xfrm>
            <a:off x="280988" y="2305050"/>
            <a:ext cx="1219200" cy="38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Rectangle 7"/>
          <p:cNvSpPr>
            <a:spLocks noChangeArrowheads="1"/>
          </p:cNvSpPr>
          <p:nvPr/>
        </p:nvSpPr>
        <p:spPr bwMode="auto">
          <a:xfrm>
            <a:off x="274638" y="2549525"/>
            <a:ext cx="1219200" cy="38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Line 8"/>
          <p:cNvSpPr>
            <a:spLocks noChangeShapeType="1"/>
          </p:cNvSpPr>
          <p:nvPr/>
        </p:nvSpPr>
        <p:spPr bwMode="auto">
          <a:xfrm>
            <a:off x="776288" y="2349500"/>
            <a:ext cx="0" cy="6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Line 9"/>
          <p:cNvSpPr>
            <a:spLocks noChangeShapeType="1"/>
          </p:cNvSpPr>
          <p:nvPr/>
        </p:nvSpPr>
        <p:spPr bwMode="auto">
          <a:xfrm>
            <a:off x="773113" y="2479675"/>
            <a:ext cx="0" cy="6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6" name="Line 10"/>
          <p:cNvSpPr>
            <a:spLocks noChangeShapeType="1"/>
          </p:cNvSpPr>
          <p:nvPr/>
        </p:nvSpPr>
        <p:spPr bwMode="auto">
          <a:xfrm>
            <a:off x="1716088" y="245745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Rectangle 11"/>
          <p:cNvSpPr>
            <a:spLocks noChangeArrowheads="1"/>
          </p:cNvSpPr>
          <p:nvPr/>
        </p:nvSpPr>
        <p:spPr bwMode="auto">
          <a:xfrm>
            <a:off x="2112963" y="2338388"/>
            <a:ext cx="23320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2. Flow Through a Restriction</a:t>
            </a:r>
          </a:p>
        </p:txBody>
      </p:sp>
      <p:sp>
        <p:nvSpPr>
          <p:cNvPr id="2068" name="Line 12"/>
          <p:cNvSpPr>
            <a:spLocks noChangeShapeType="1"/>
          </p:cNvSpPr>
          <p:nvPr/>
        </p:nvSpPr>
        <p:spPr bwMode="auto">
          <a:xfrm flipH="1">
            <a:off x="4589463" y="1320800"/>
            <a:ext cx="3175" cy="481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13"/>
          <p:cNvGraphicFramePr>
            <a:graphicFrameLocks/>
          </p:cNvGraphicFramePr>
          <p:nvPr/>
        </p:nvGraphicFramePr>
        <p:xfrm>
          <a:off x="28575" y="2851150"/>
          <a:ext cx="1541463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" name="Document" r:id="rId4" imgW="3819240" imgH="2944800" progId="Word.Document.8">
                  <p:embed/>
                </p:oleObj>
              </mc:Choice>
              <mc:Fallback>
                <p:oleObj name="Document" r:id="rId4" imgW="3819240" imgH="2944800" progId="Word.Document.8">
                  <p:embed/>
                  <p:pic>
                    <p:nvPicPr>
                      <p:cNvPr id="0" name="Object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" y="2851150"/>
                        <a:ext cx="1541463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9" name="Line 14"/>
          <p:cNvSpPr>
            <a:spLocks noChangeShapeType="1"/>
          </p:cNvSpPr>
          <p:nvPr/>
        </p:nvSpPr>
        <p:spPr bwMode="auto">
          <a:xfrm>
            <a:off x="1728788" y="329565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Rectangle 15"/>
          <p:cNvSpPr>
            <a:spLocks noChangeArrowheads="1"/>
          </p:cNvSpPr>
          <p:nvPr/>
        </p:nvSpPr>
        <p:spPr bwMode="auto">
          <a:xfrm>
            <a:off x="2125663" y="3176588"/>
            <a:ext cx="1657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3. Non-Circular Duct</a:t>
            </a:r>
          </a:p>
        </p:txBody>
      </p:sp>
      <p:sp>
        <p:nvSpPr>
          <p:cNvPr id="2071" name="Line 16"/>
          <p:cNvSpPr>
            <a:spLocks noChangeShapeType="1"/>
          </p:cNvSpPr>
          <p:nvPr/>
        </p:nvSpPr>
        <p:spPr bwMode="auto">
          <a:xfrm>
            <a:off x="1722438" y="45593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2" name="Rectangle 17"/>
          <p:cNvSpPr>
            <a:spLocks noChangeArrowheads="1"/>
          </p:cNvSpPr>
          <p:nvPr/>
        </p:nvSpPr>
        <p:spPr bwMode="auto">
          <a:xfrm>
            <a:off x="2112963" y="4440238"/>
            <a:ext cx="2111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4. Pipe Flow with Entrance</a:t>
            </a:r>
          </a:p>
          <a:p>
            <a:pPr algn="l"/>
            <a:r>
              <a:rPr lang="en-US" sz="1200" b="1">
                <a:latin typeface="Arial" charset="0"/>
              </a:rPr>
              <a:t>    &amp; Exit Losses</a:t>
            </a:r>
          </a:p>
        </p:txBody>
      </p:sp>
      <p:pic>
        <p:nvPicPr>
          <p:cNvPr id="2073" name="Picture 18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335463"/>
            <a:ext cx="13985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1" name="Object 19"/>
          <p:cNvGraphicFramePr>
            <a:graphicFrameLocks/>
          </p:cNvGraphicFramePr>
          <p:nvPr/>
        </p:nvGraphicFramePr>
        <p:xfrm>
          <a:off x="242888" y="4849813"/>
          <a:ext cx="1733550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7" r:id="rId6" imgW="4303440" imgH="2450880" progId="">
                  <p:embed/>
                </p:oleObj>
              </mc:Choice>
              <mc:Fallback>
                <p:oleObj r:id="rId6" imgW="4303440" imgH="2450880" progId="">
                  <p:embed/>
                  <p:pic>
                    <p:nvPicPr>
                      <p:cNvPr id="0" name="Object 1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8" y="4849813"/>
                        <a:ext cx="1733550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4" name="Line 20"/>
          <p:cNvSpPr>
            <a:spLocks noChangeShapeType="1"/>
          </p:cNvSpPr>
          <p:nvPr/>
        </p:nvSpPr>
        <p:spPr bwMode="auto">
          <a:xfrm>
            <a:off x="1703388" y="558165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5" name="Rectangle 21"/>
          <p:cNvSpPr>
            <a:spLocks noChangeArrowheads="1"/>
          </p:cNvSpPr>
          <p:nvPr/>
        </p:nvSpPr>
        <p:spPr bwMode="auto">
          <a:xfrm>
            <a:off x="2100263" y="5462588"/>
            <a:ext cx="1720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5. Thin, Sharp Orifice</a:t>
            </a:r>
          </a:p>
        </p:txBody>
      </p:sp>
      <p:graphicFrame>
        <p:nvGraphicFramePr>
          <p:cNvPr id="2052" name="Object 22"/>
          <p:cNvGraphicFramePr>
            <a:graphicFrameLocks/>
          </p:cNvGraphicFramePr>
          <p:nvPr/>
        </p:nvGraphicFramePr>
        <p:xfrm>
          <a:off x="4892675" y="1358900"/>
          <a:ext cx="1960563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8" r:id="rId8" imgW="5101920" imgH="2679480" progId="">
                  <p:embed/>
                </p:oleObj>
              </mc:Choice>
              <mc:Fallback>
                <p:oleObj r:id="rId8" imgW="5101920" imgH="2679480" progId="">
                  <p:embed/>
                  <p:pic>
                    <p:nvPicPr>
                      <p:cNvPr id="0" name="Object 22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675" y="1358900"/>
                        <a:ext cx="1960563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6" name="Line 23"/>
          <p:cNvSpPr>
            <a:spLocks noChangeShapeType="1"/>
          </p:cNvSpPr>
          <p:nvPr/>
        </p:nvSpPr>
        <p:spPr bwMode="auto">
          <a:xfrm>
            <a:off x="7069138" y="19431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7" name="Rectangle 24"/>
          <p:cNvSpPr>
            <a:spLocks noChangeArrowheads="1"/>
          </p:cNvSpPr>
          <p:nvPr/>
        </p:nvSpPr>
        <p:spPr bwMode="auto">
          <a:xfrm>
            <a:off x="7459663" y="1824038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6. Thick Orifice</a:t>
            </a:r>
          </a:p>
        </p:txBody>
      </p:sp>
      <p:graphicFrame>
        <p:nvGraphicFramePr>
          <p:cNvPr id="2053" name="Object 25"/>
          <p:cNvGraphicFramePr>
            <a:graphicFrameLocks/>
          </p:cNvGraphicFramePr>
          <p:nvPr/>
        </p:nvGraphicFramePr>
        <p:xfrm>
          <a:off x="4756150" y="2540000"/>
          <a:ext cx="22050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9" r:id="rId10" imgW="5771880" imgH="2365200" progId="">
                  <p:embed/>
                </p:oleObj>
              </mc:Choice>
              <mc:Fallback>
                <p:oleObj r:id="rId10" imgW="5771880" imgH="2365200" progId="">
                  <p:embed/>
                  <p:pic>
                    <p:nvPicPr>
                      <p:cNvPr id="0" name="Object 25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150" y="2540000"/>
                        <a:ext cx="2205038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" name="Line 26"/>
          <p:cNvSpPr>
            <a:spLocks noChangeShapeType="1"/>
          </p:cNvSpPr>
          <p:nvPr/>
        </p:nvSpPr>
        <p:spPr bwMode="auto">
          <a:xfrm>
            <a:off x="7069138" y="30607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9" name="Rectangle 27"/>
          <p:cNvSpPr>
            <a:spLocks noChangeArrowheads="1"/>
          </p:cNvSpPr>
          <p:nvPr/>
        </p:nvSpPr>
        <p:spPr bwMode="auto">
          <a:xfrm>
            <a:off x="7459663" y="2941638"/>
            <a:ext cx="1657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7. Square Reduction</a:t>
            </a:r>
          </a:p>
        </p:txBody>
      </p:sp>
      <p:sp>
        <p:nvSpPr>
          <p:cNvPr id="2080" name="Line 28"/>
          <p:cNvSpPr>
            <a:spLocks noChangeShapeType="1"/>
          </p:cNvSpPr>
          <p:nvPr/>
        </p:nvSpPr>
        <p:spPr bwMode="auto">
          <a:xfrm>
            <a:off x="7069138" y="41275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1" name="Rectangle 29"/>
          <p:cNvSpPr>
            <a:spLocks noChangeArrowheads="1"/>
          </p:cNvSpPr>
          <p:nvPr/>
        </p:nvSpPr>
        <p:spPr bwMode="auto">
          <a:xfrm>
            <a:off x="7459663" y="4008438"/>
            <a:ext cx="1682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8. Square Expansion</a:t>
            </a:r>
          </a:p>
        </p:txBody>
      </p:sp>
      <p:sp>
        <p:nvSpPr>
          <p:cNvPr id="2082" name="Line 30"/>
          <p:cNvSpPr>
            <a:spLocks noChangeShapeType="1"/>
          </p:cNvSpPr>
          <p:nvPr/>
        </p:nvSpPr>
        <p:spPr bwMode="auto">
          <a:xfrm>
            <a:off x="7056438" y="54864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3" name="Rectangle 31"/>
          <p:cNvSpPr>
            <a:spLocks noChangeArrowheads="1"/>
          </p:cNvSpPr>
          <p:nvPr/>
        </p:nvSpPr>
        <p:spPr bwMode="auto">
          <a:xfrm>
            <a:off x="7446963" y="5367338"/>
            <a:ext cx="1592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9. Rotating Annular</a:t>
            </a:r>
          </a:p>
          <a:p>
            <a:pPr algn="l"/>
            <a:r>
              <a:rPr lang="en-US" sz="1200" b="1">
                <a:latin typeface="Arial" charset="0"/>
              </a:rPr>
              <a:t>    Duct</a:t>
            </a:r>
          </a:p>
        </p:txBody>
      </p:sp>
      <p:graphicFrame>
        <p:nvGraphicFramePr>
          <p:cNvPr id="2054" name="Object 32"/>
          <p:cNvGraphicFramePr>
            <a:graphicFrameLocks/>
          </p:cNvGraphicFramePr>
          <p:nvPr/>
        </p:nvGraphicFramePr>
        <p:xfrm>
          <a:off x="4719638" y="3627438"/>
          <a:ext cx="2373312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0" r:id="rId12" imgW="5492520" imgH="2365200" progId="">
                  <p:embed/>
                </p:oleObj>
              </mc:Choice>
              <mc:Fallback>
                <p:oleObj r:id="rId12" imgW="5492520" imgH="2365200" progId="">
                  <p:embed/>
                  <p:pic>
                    <p:nvPicPr>
                      <p:cNvPr id="0" name="Object 32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638" y="3627438"/>
                        <a:ext cx="2373312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33"/>
          <p:cNvGraphicFramePr>
            <a:graphicFrameLocks/>
          </p:cNvGraphicFramePr>
          <p:nvPr/>
        </p:nvGraphicFramePr>
        <p:xfrm>
          <a:off x="4764088" y="4795838"/>
          <a:ext cx="2159000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1" r:id="rId14" imgW="5271840" imgH="3022560" progId="">
                  <p:embed/>
                </p:oleObj>
              </mc:Choice>
              <mc:Fallback>
                <p:oleObj r:id="rId14" imgW="5271840" imgH="3022560" progId="">
                  <p:embed/>
                  <p:pic>
                    <p:nvPicPr>
                      <p:cNvPr id="0" name="Object 33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4088" y="4795838"/>
                        <a:ext cx="2159000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4" name="Rectangle 34"/>
          <p:cNvSpPr>
            <a:spLocks noChangeArrowheads="1"/>
          </p:cNvSpPr>
          <p:nvPr/>
        </p:nvSpPr>
        <p:spPr bwMode="auto">
          <a:xfrm>
            <a:off x="890588" y="314132"/>
            <a:ext cx="75692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400" b="1" dirty="0" smtClean="0">
                <a:latin typeface="Arial" charset="0"/>
              </a:rPr>
              <a:t>RESISTANCE OPTIONS 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373063" y="76200"/>
            <a:ext cx="857091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3"/>
          <p:cNvSpPr>
            <a:spLocks noChangeArrowheads="1"/>
          </p:cNvSpPr>
          <p:nvPr/>
        </p:nvSpPr>
        <p:spPr bwMode="auto">
          <a:xfrm>
            <a:off x="862646" y="308424"/>
            <a:ext cx="75692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400" b="1" dirty="0" smtClean="0">
                <a:latin typeface="Arial" charset="0"/>
              </a:rPr>
              <a:t>RESISTANCE OPTIONS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3081" name="Line 4"/>
          <p:cNvSpPr>
            <a:spLocks noChangeShapeType="1"/>
          </p:cNvSpPr>
          <p:nvPr/>
        </p:nvSpPr>
        <p:spPr bwMode="auto">
          <a:xfrm>
            <a:off x="1739900" y="19939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5"/>
          <p:cNvSpPr>
            <a:spLocks noChangeArrowheads="1"/>
          </p:cNvSpPr>
          <p:nvPr/>
        </p:nvSpPr>
        <p:spPr bwMode="auto">
          <a:xfrm>
            <a:off x="2130425" y="1874838"/>
            <a:ext cx="1936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10. Rotating Radial Duct</a:t>
            </a:r>
          </a:p>
        </p:txBody>
      </p:sp>
      <p:sp>
        <p:nvSpPr>
          <p:cNvPr id="3083" name="Line 6"/>
          <p:cNvSpPr>
            <a:spLocks noChangeShapeType="1"/>
          </p:cNvSpPr>
          <p:nvPr/>
        </p:nvSpPr>
        <p:spPr bwMode="auto">
          <a:xfrm>
            <a:off x="4429125" y="1630363"/>
            <a:ext cx="12700" cy="4516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Rectangle 7"/>
          <p:cNvSpPr>
            <a:spLocks noChangeArrowheads="1"/>
          </p:cNvSpPr>
          <p:nvPr/>
        </p:nvSpPr>
        <p:spPr bwMode="auto">
          <a:xfrm>
            <a:off x="2092325" y="3316288"/>
            <a:ext cx="14890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11. Labyrinth Seal</a:t>
            </a:r>
          </a:p>
        </p:txBody>
      </p:sp>
      <p:sp>
        <p:nvSpPr>
          <p:cNvPr id="3085" name="Line 8"/>
          <p:cNvSpPr>
            <a:spLocks noChangeShapeType="1"/>
          </p:cNvSpPr>
          <p:nvPr/>
        </p:nvSpPr>
        <p:spPr bwMode="auto">
          <a:xfrm>
            <a:off x="1739900" y="45593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Rectangle 9"/>
          <p:cNvSpPr>
            <a:spLocks noChangeArrowheads="1"/>
          </p:cNvSpPr>
          <p:nvPr/>
        </p:nvSpPr>
        <p:spPr bwMode="auto">
          <a:xfrm>
            <a:off x="2130425" y="4440238"/>
            <a:ext cx="11414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200" b="1">
                <a:latin typeface="Arial" charset="0"/>
              </a:rPr>
              <a:t>12. Face Seal</a:t>
            </a:r>
          </a:p>
        </p:txBody>
      </p:sp>
      <p:graphicFrame>
        <p:nvGraphicFramePr>
          <p:cNvPr id="3074" name="Object 10"/>
          <p:cNvGraphicFramePr>
            <a:graphicFrameLocks/>
          </p:cNvGraphicFramePr>
          <p:nvPr/>
        </p:nvGraphicFramePr>
        <p:xfrm>
          <a:off x="12700" y="1265238"/>
          <a:ext cx="17780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Document" r:id="rId3" imgW="5170320" imgH="4120920" progId="Word.Document.8">
                  <p:embed/>
                </p:oleObj>
              </mc:Choice>
              <mc:Fallback>
                <p:oleObj name="Document" r:id="rId3" imgW="5170320" imgH="4120920" progId="Word.Document.8">
                  <p:embed/>
                  <p:pic>
                    <p:nvPicPr>
                      <p:cNvPr id="0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1265238"/>
                        <a:ext cx="17780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1"/>
          <p:cNvGraphicFramePr>
            <a:graphicFrameLocks/>
          </p:cNvGraphicFramePr>
          <p:nvPr/>
        </p:nvGraphicFramePr>
        <p:xfrm>
          <a:off x="50800" y="2844800"/>
          <a:ext cx="194945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r:id="rId5" imgW="6391080" imgH="3369960" progId="">
                  <p:embed/>
                </p:oleObj>
              </mc:Choice>
              <mc:Fallback>
                <p:oleObj r:id="rId5" imgW="6391080" imgH="3369960" progId="">
                  <p:embed/>
                  <p:pic>
                    <p:nvPicPr>
                      <p:cNvPr id="0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" y="2844800"/>
                        <a:ext cx="1949450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12"/>
          <p:cNvGraphicFramePr>
            <a:graphicFrameLocks/>
          </p:cNvGraphicFramePr>
          <p:nvPr/>
        </p:nvGraphicFramePr>
        <p:xfrm>
          <a:off x="25400" y="4029075"/>
          <a:ext cx="1997075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Document" r:id="rId7" imgW="5370480" imgH="4673520" progId="Word.Document.8">
                  <p:embed/>
                </p:oleObj>
              </mc:Choice>
              <mc:Fallback>
                <p:oleObj name="Document" r:id="rId7" imgW="5370480" imgH="4673520" progId="Word.Document.8">
                  <p:embed/>
                  <p:pic>
                    <p:nvPicPr>
                      <p:cNvPr id="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" y="4029075"/>
                        <a:ext cx="1997075" cy="173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7" name="Group 13"/>
          <p:cNvGrpSpPr>
            <a:grpSpLocks/>
          </p:cNvGrpSpPr>
          <p:nvPr/>
        </p:nvGrpSpPr>
        <p:grpSpPr bwMode="auto">
          <a:xfrm>
            <a:off x="4764088" y="1438275"/>
            <a:ext cx="3533775" cy="731838"/>
            <a:chOff x="3290" y="976"/>
            <a:chExt cx="2226" cy="461"/>
          </a:xfrm>
        </p:grpSpPr>
        <p:sp>
          <p:nvSpPr>
            <p:cNvPr id="3147" name="Line 14"/>
            <p:cNvSpPr>
              <a:spLocks noChangeShapeType="1"/>
            </p:cNvSpPr>
            <p:nvPr/>
          </p:nvSpPr>
          <p:spPr bwMode="auto">
            <a:xfrm>
              <a:off x="4203" y="1224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8" name="Rectangle 15"/>
            <p:cNvSpPr>
              <a:spLocks noChangeArrowheads="1"/>
            </p:cNvSpPr>
            <p:nvPr/>
          </p:nvSpPr>
          <p:spPr bwMode="auto">
            <a:xfrm>
              <a:off x="4449" y="1149"/>
              <a:ext cx="10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13. Common Fittings</a:t>
              </a:r>
            </a:p>
            <a:p>
              <a:pPr algn="l"/>
              <a:r>
                <a:rPr lang="en-US" sz="1200" b="1">
                  <a:latin typeface="Arial" charset="0"/>
                </a:rPr>
                <a:t>      &amp; Valves</a:t>
              </a:r>
            </a:p>
          </p:txBody>
        </p:sp>
        <p:sp>
          <p:nvSpPr>
            <p:cNvPr id="3149" name="Line 16"/>
            <p:cNvSpPr>
              <a:spLocks noChangeShapeType="1"/>
            </p:cNvSpPr>
            <p:nvPr/>
          </p:nvSpPr>
          <p:spPr bwMode="auto">
            <a:xfrm>
              <a:off x="3290" y="1294"/>
              <a:ext cx="53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0" name="Line 17"/>
            <p:cNvSpPr>
              <a:spLocks noChangeShapeType="1"/>
            </p:cNvSpPr>
            <p:nvPr/>
          </p:nvSpPr>
          <p:spPr bwMode="auto">
            <a:xfrm>
              <a:off x="3290" y="1204"/>
              <a:ext cx="2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1" name="Line 18"/>
            <p:cNvSpPr>
              <a:spLocks noChangeShapeType="1"/>
            </p:cNvSpPr>
            <p:nvPr/>
          </p:nvSpPr>
          <p:spPr bwMode="auto">
            <a:xfrm>
              <a:off x="3602" y="1206"/>
              <a:ext cx="2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2" name="Line 19"/>
            <p:cNvSpPr>
              <a:spLocks noChangeShapeType="1"/>
            </p:cNvSpPr>
            <p:nvPr/>
          </p:nvSpPr>
          <p:spPr bwMode="auto">
            <a:xfrm flipV="1">
              <a:off x="3516" y="980"/>
              <a:ext cx="0" cy="2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3" name="Line 20"/>
            <p:cNvSpPr>
              <a:spLocks noChangeShapeType="1"/>
            </p:cNvSpPr>
            <p:nvPr/>
          </p:nvSpPr>
          <p:spPr bwMode="auto">
            <a:xfrm flipV="1">
              <a:off x="3604" y="976"/>
              <a:ext cx="0" cy="2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4" name="Line 21"/>
            <p:cNvSpPr>
              <a:spLocks noChangeShapeType="1"/>
            </p:cNvSpPr>
            <p:nvPr/>
          </p:nvSpPr>
          <p:spPr bwMode="auto">
            <a:xfrm>
              <a:off x="3346" y="1248"/>
              <a:ext cx="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88" name="Group 22"/>
          <p:cNvGrpSpPr>
            <a:grpSpLocks/>
          </p:cNvGrpSpPr>
          <p:nvPr/>
        </p:nvGrpSpPr>
        <p:grpSpPr bwMode="auto">
          <a:xfrm>
            <a:off x="4503738" y="2249488"/>
            <a:ext cx="4349750" cy="819150"/>
            <a:chOff x="2970" y="1603"/>
            <a:chExt cx="2740" cy="516"/>
          </a:xfrm>
        </p:grpSpPr>
        <p:sp>
          <p:nvSpPr>
            <p:cNvPr id="3144" name="Line 23"/>
            <p:cNvSpPr>
              <a:spLocks noChangeShapeType="1"/>
            </p:cNvSpPr>
            <p:nvPr/>
          </p:nvSpPr>
          <p:spPr bwMode="auto">
            <a:xfrm>
              <a:off x="4203" y="192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5" name="Rectangle 24"/>
            <p:cNvSpPr>
              <a:spLocks noChangeArrowheads="1"/>
            </p:cNvSpPr>
            <p:nvPr/>
          </p:nvSpPr>
          <p:spPr bwMode="auto">
            <a:xfrm>
              <a:off x="4449" y="1853"/>
              <a:ext cx="126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14. Pump Characteristics</a:t>
              </a:r>
            </a:p>
          </p:txBody>
        </p:sp>
        <p:pic>
          <p:nvPicPr>
            <p:cNvPr id="3146" name="Picture 25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70" y="1603"/>
              <a:ext cx="1039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89" name="Group 26"/>
          <p:cNvGrpSpPr>
            <a:grpSpLocks/>
          </p:cNvGrpSpPr>
          <p:nvPr/>
        </p:nvGrpSpPr>
        <p:grpSpPr bwMode="auto">
          <a:xfrm>
            <a:off x="4541838" y="3148013"/>
            <a:ext cx="3697287" cy="819150"/>
            <a:chOff x="2978" y="2131"/>
            <a:chExt cx="2329" cy="516"/>
          </a:xfrm>
        </p:grpSpPr>
        <p:sp>
          <p:nvSpPr>
            <p:cNvPr id="3141" name="Line 27"/>
            <p:cNvSpPr>
              <a:spLocks noChangeShapeType="1"/>
            </p:cNvSpPr>
            <p:nvPr/>
          </p:nvSpPr>
          <p:spPr bwMode="auto">
            <a:xfrm>
              <a:off x="4203" y="236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2" name="Rectangle 28"/>
            <p:cNvSpPr>
              <a:spLocks noChangeArrowheads="1"/>
            </p:cNvSpPr>
            <p:nvPr/>
          </p:nvSpPr>
          <p:spPr bwMode="auto">
            <a:xfrm>
              <a:off x="4449" y="2293"/>
              <a:ext cx="85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15. Pump Power</a:t>
              </a:r>
            </a:p>
          </p:txBody>
        </p:sp>
        <p:pic>
          <p:nvPicPr>
            <p:cNvPr id="3143" name="Picture 29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78" y="2131"/>
              <a:ext cx="1039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90" name="Group 30"/>
          <p:cNvGrpSpPr>
            <a:grpSpLocks/>
          </p:cNvGrpSpPr>
          <p:nvPr/>
        </p:nvGrpSpPr>
        <p:grpSpPr bwMode="auto">
          <a:xfrm>
            <a:off x="4525963" y="4037013"/>
            <a:ext cx="4338637" cy="477837"/>
            <a:chOff x="2898" y="2784"/>
            <a:chExt cx="2733" cy="301"/>
          </a:xfrm>
        </p:grpSpPr>
        <p:sp>
          <p:nvSpPr>
            <p:cNvPr id="3138" name="Line 31"/>
            <p:cNvSpPr>
              <a:spLocks noChangeShapeType="1"/>
            </p:cNvSpPr>
            <p:nvPr/>
          </p:nvSpPr>
          <p:spPr bwMode="auto">
            <a:xfrm>
              <a:off x="4196" y="2896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9" name="Rectangle 32"/>
            <p:cNvSpPr>
              <a:spLocks noChangeArrowheads="1"/>
            </p:cNvSpPr>
            <p:nvPr/>
          </p:nvSpPr>
          <p:spPr bwMode="auto">
            <a:xfrm>
              <a:off x="4442" y="2821"/>
              <a:ext cx="118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16. Valve with Given Cv</a:t>
              </a:r>
            </a:p>
          </p:txBody>
        </p:sp>
        <p:pic>
          <p:nvPicPr>
            <p:cNvPr id="3140" name="Picture 33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98" y="2784"/>
              <a:ext cx="1193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91" name="Line 34"/>
          <p:cNvSpPr>
            <a:spLocks noChangeShapeType="1"/>
          </p:cNvSpPr>
          <p:nvPr/>
        </p:nvSpPr>
        <p:spPr bwMode="auto">
          <a:xfrm>
            <a:off x="5265738" y="5059363"/>
            <a:ext cx="0" cy="2984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2" name="Group 35"/>
          <p:cNvGrpSpPr>
            <a:grpSpLocks/>
          </p:cNvGrpSpPr>
          <p:nvPr/>
        </p:nvGrpSpPr>
        <p:grpSpPr bwMode="auto">
          <a:xfrm>
            <a:off x="4586288" y="4556125"/>
            <a:ext cx="3471862" cy="587375"/>
            <a:chOff x="2898" y="3338"/>
            <a:chExt cx="2187" cy="370"/>
          </a:xfrm>
        </p:grpSpPr>
        <p:sp>
          <p:nvSpPr>
            <p:cNvPr id="3110" name="Line 36"/>
            <p:cNvSpPr>
              <a:spLocks noChangeShapeType="1"/>
            </p:cNvSpPr>
            <p:nvPr/>
          </p:nvSpPr>
          <p:spPr bwMode="auto">
            <a:xfrm>
              <a:off x="4195" y="3456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Rectangle 37"/>
            <p:cNvSpPr>
              <a:spLocks noChangeArrowheads="1"/>
            </p:cNvSpPr>
            <p:nvPr/>
          </p:nvSpPr>
          <p:spPr bwMode="auto">
            <a:xfrm>
              <a:off x="4441" y="3381"/>
              <a:ext cx="6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17. Viscojet</a:t>
              </a:r>
            </a:p>
          </p:txBody>
        </p:sp>
        <p:sp>
          <p:nvSpPr>
            <p:cNvPr id="3112" name="Line 38"/>
            <p:cNvSpPr>
              <a:spLocks noChangeShapeType="1"/>
            </p:cNvSpPr>
            <p:nvPr/>
          </p:nvSpPr>
          <p:spPr bwMode="auto">
            <a:xfrm>
              <a:off x="3110" y="3592"/>
              <a:ext cx="7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Line 39"/>
            <p:cNvSpPr>
              <a:spLocks noChangeShapeType="1"/>
            </p:cNvSpPr>
            <p:nvPr/>
          </p:nvSpPr>
          <p:spPr bwMode="auto">
            <a:xfrm>
              <a:off x="3238" y="3342"/>
              <a:ext cx="7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4" name="Line 40"/>
            <p:cNvSpPr>
              <a:spLocks noChangeShapeType="1"/>
            </p:cNvSpPr>
            <p:nvPr/>
          </p:nvSpPr>
          <p:spPr bwMode="auto">
            <a:xfrm flipV="1">
              <a:off x="3108" y="3338"/>
              <a:ext cx="132" cy="2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5" name="Line 41"/>
            <p:cNvSpPr>
              <a:spLocks noChangeShapeType="1"/>
            </p:cNvSpPr>
            <p:nvPr/>
          </p:nvSpPr>
          <p:spPr bwMode="auto">
            <a:xfrm flipV="1">
              <a:off x="3898" y="3340"/>
              <a:ext cx="132" cy="2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6" name="Oval 42"/>
            <p:cNvSpPr>
              <a:spLocks noChangeArrowheads="1"/>
            </p:cNvSpPr>
            <p:nvPr/>
          </p:nvSpPr>
          <p:spPr bwMode="auto">
            <a:xfrm>
              <a:off x="3496" y="3446"/>
              <a:ext cx="106" cy="5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7" name="Arc 43"/>
            <p:cNvSpPr>
              <a:spLocks/>
            </p:cNvSpPr>
            <p:nvPr/>
          </p:nvSpPr>
          <p:spPr bwMode="auto">
            <a:xfrm>
              <a:off x="3446" y="3350"/>
              <a:ext cx="174" cy="162"/>
            </a:xfrm>
            <a:custGeom>
              <a:avLst/>
              <a:gdLst>
                <a:gd name="T0" fmla="*/ 0 w 42520"/>
                <a:gd name="T1" fmla="*/ 0 h 43199"/>
                <a:gd name="T2" fmla="*/ 0 w 42520"/>
                <a:gd name="T3" fmla="*/ 0 h 43199"/>
                <a:gd name="T4" fmla="*/ 0 w 42520"/>
                <a:gd name="T5" fmla="*/ 0 h 43199"/>
                <a:gd name="T6" fmla="*/ 0 60000 65536"/>
                <a:gd name="T7" fmla="*/ 0 60000 65536"/>
                <a:gd name="T8" fmla="*/ 0 60000 65536"/>
                <a:gd name="T9" fmla="*/ 0 w 42520"/>
                <a:gd name="T10" fmla="*/ 0 h 43199"/>
                <a:gd name="T11" fmla="*/ 42520 w 4252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20" h="43199" fill="none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</a:path>
                <a:path w="42520" h="43199" stroke="0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8" name="Line 44"/>
            <p:cNvSpPr>
              <a:spLocks noChangeShapeType="1"/>
            </p:cNvSpPr>
            <p:nvPr/>
          </p:nvSpPr>
          <p:spPr bwMode="auto">
            <a:xfrm>
              <a:off x="3450" y="3426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9" name="Line 45"/>
            <p:cNvSpPr>
              <a:spLocks noChangeShapeType="1"/>
            </p:cNvSpPr>
            <p:nvPr/>
          </p:nvSpPr>
          <p:spPr bwMode="auto">
            <a:xfrm>
              <a:off x="3620" y="3414"/>
              <a:ext cx="0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0" name="Line 46"/>
            <p:cNvSpPr>
              <a:spLocks noChangeShapeType="1"/>
            </p:cNvSpPr>
            <p:nvPr/>
          </p:nvSpPr>
          <p:spPr bwMode="auto">
            <a:xfrm>
              <a:off x="3538" y="3504"/>
              <a:ext cx="0" cy="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1" name="Arc 47"/>
            <p:cNvSpPr>
              <a:spLocks/>
            </p:cNvSpPr>
            <p:nvPr/>
          </p:nvSpPr>
          <p:spPr bwMode="auto">
            <a:xfrm>
              <a:off x="3448" y="3404"/>
              <a:ext cx="174" cy="162"/>
            </a:xfrm>
            <a:custGeom>
              <a:avLst/>
              <a:gdLst>
                <a:gd name="T0" fmla="*/ 0 w 42520"/>
                <a:gd name="T1" fmla="*/ 0 h 43199"/>
                <a:gd name="T2" fmla="*/ 0 w 42520"/>
                <a:gd name="T3" fmla="*/ 0 h 43199"/>
                <a:gd name="T4" fmla="*/ 0 w 42520"/>
                <a:gd name="T5" fmla="*/ 0 h 43199"/>
                <a:gd name="T6" fmla="*/ 0 60000 65536"/>
                <a:gd name="T7" fmla="*/ 0 60000 65536"/>
                <a:gd name="T8" fmla="*/ 0 60000 65536"/>
                <a:gd name="T9" fmla="*/ 0 w 42520"/>
                <a:gd name="T10" fmla="*/ 0 h 43199"/>
                <a:gd name="T11" fmla="*/ 42520 w 4252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20" h="43199" fill="none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</a:path>
                <a:path w="42520" h="43199" stroke="0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Line 48"/>
            <p:cNvSpPr>
              <a:spLocks noChangeShapeType="1"/>
            </p:cNvSpPr>
            <p:nvPr/>
          </p:nvSpPr>
          <p:spPr bwMode="auto">
            <a:xfrm flipH="1" flipV="1">
              <a:off x="3558" y="3536"/>
              <a:ext cx="20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Line 49"/>
            <p:cNvSpPr>
              <a:spLocks noChangeShapeType="1"/>
            </p:cNvSpPr>
            <p:nvPr/>
          </p:nvSpPr>
          <p:spPr bwMode="auto">
            <a:xfrm>
              <a:off x="3552" y="3470"/>
              <a:ext cx="0" cy="1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4" name="Line 50"/>
            <p:cNvSpPr>
              <a:spLocks noChangeShapeType="1"/>
            </p:cNvSpPr>
            <p:nvPr/>
          </p:nvSpPr>
          <p:spPr bwMode="auto">
            <a:xfrm>
              <a:off x="2898" y="3708"/>
              <a:ext cx="7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Line 51"/>
            <p:cNvSpPr>
              <a:spLocks noChangeShapeType="1"/>
            </p:cNvSpPr>
            <p:nvPr/>
          </p:nvSpPr>
          <p:spPr bwMode="auto">
            <a:xfrm>
              <a:off x="3026" y="3458"/>
              <a:ext cx="7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Oval 52"/>
            <p:cNvSpPr>
              <a:spLocks noChangeArrowheads="1"/>
            </p:cNvSpPr>
            <p:nvPr/>
          </p:nvSpPr>
          <p:spPr bwMode="auto">
            <a:xfrm>
              <a:off x="3284" y="3562"/>
              <a:ext cx="106" cy="5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Arc 53"/>
            <p:cNvSpPr>
              <a:spLocks/>
            </p:cNvSpPr>
            <p:nvPr/>
          </p:nvSpPr>
          <p:spPr bwMode="auto">
            <a:xfrm>
              <a:off x="3234" y="3466"/>
              <a:ext cx="174" cy="162"/>
            </a:xfrm>
            <a:custGeom>
              <a:avLst/>
              <a:gdLst>
                <a:gd name="T0" fmla="*/ 0 w 42520"/>
                <a:gd name="T1" fmla="*/ 0 h 43199"/>
                <a:gd name="T2" fmla="*/ 0 w 42520"/>
                <a:gd name="T3" fmla="*/ 0 h 43199"/>
                <a:gd name="T4" fmla="*/ 0 w 42520"/>
                <a:gd name="T5" fmla="*/ 0 h 43199"/>
                <a:gd name="T6" fmla="*/ 0 60000 65536"/>
                <a:gd name="T7" fmla="*/ 0 60000 65536"/>
                <a:gd name="T8" fmla="*/ 0 60000 65536"/>
                <a:gd name="T9" fmla="*/ 0 w 42520"/>
                <a:gd name="T10" fmla="*/ 0 h 43199"/>
                <a:gd name="T11" fmla="*/ 42520 w 4252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20" h="43199" fill="none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</a:path>
                <a:path w="42520" h="43199" stroke="0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8" name="Line 54"/>
            <p:cNvSpPr>
              <a:spLocks noChangeShapeType="1"/>
            </p:cNvSpPr>
            <p:nvPr/>
          </p:nvSpPr>
          <p:spPr bwMode="auto">
            <a:xfrm>
              <a:off x="3240" y="3540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Line 55"/>
            <p:cNvSpPr>
              <a:spLocks noChangeShapeType="1"/>
            </p:cNvSpPr>
            <p:nvPr/>
          </p:nvSpPr>
          <p:spPr bwMode="auto">
            <a:xfrm>
              <a:off x="3408" y="3530"/>
              <a:ext cx="0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0" name="Line 56"/>
            <p:cNvSpPr>
              <a:spLocks noChangeShapeType="1"/>
            </p:cNvSpPr>
            <p:nvPr/>
          </p:nvSpPr>
          <p:spPr bwMode="auto">
            <a:xfrm>
              <a:off x="3326" y="3622"/>
              <a:ext cx="0" cy="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1" name="Arc 57"/>
            <p:cNvSpPr>
              <a:spLocks/>
            </p:cNvSpPr>
            <p:nvPr/>
          </p:nvSpPr>
          <p:spPr bwMode="auto">
            <a:xfrm>
              <a:off x="3236" y="3520"/>
              <a:ext cx="174" cy="162"/>
            </a:xfrm>
            <a:custGeom>
              <a:avLst/>
              <a:gdLst>
                <a:gd name="T0" fmla="*/ 0 w 42520"/>
                <a:gd name="T1" fmla="*/ 0 h 43199"/>
                <a:gd name="T2" fmla="*/ 0 w 42520"/>
                <a:gd name="T3" fmla="*/ 0 h 43199"/>
                <a:gd name="T4" fmla="*/ 0 w 42520"/>
                <a:gd name="T5" fmla="*/ 0 h 43199"/>
                <a:gd name="T6" fmla="*/ 0 60000 65536"/>
                <a:gd name="T7" fmla="*/ 0 60000 65536"/>
                <a:gd name="T8" fmla="*/ 0 60000 65536"/>
                <a:gd name="T9" fmla="*/ 0 w 42520"/>
                <a:gd name="T10" fmla="*/ 0 h 43199"/>
                <a:gd name="T11" fmla="*/ 42520 w 4252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20" h="43199" fill="none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</a:path>
                <a:path w="42520" h="43199" stroke="0" extrusionOk="0">
                  <a:moveTo>
                    <a:pt x="21356" y="43198"/>
                  </a:moveTo>
                  <a:cubicBezTo>
                    <a:pt x="9522" y="43064"/>
                    <a:pt x="0" y="3343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458" y="-1"/>
                    <a:pt x="40065" y="6674"/>
                    <a:pt x="42519" y="162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2" name="Line 58"/>
            <p:cNvSpPr>
              <a:spLocks noChangeShapeType="1"/>
            </p:cNvSpPr>
            <p:nvPr/>
          </p:nvSpPr>
          <p:spPr bwMode="auto">
            <a:xfrm flipH="1" flipV="1">
              <a:off x="3346" y="3652"/>
              <a:ext cx="20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3" name="Line 59"/>
            <p:cNvSpPr>
              <a:spLocks noChangeShapeType="1"/>
            </p:cNvSpPr>
            <p:nvPr/>
          </p:nvSpPr>
          <p:spPr bwMode="auto">
            <a:xfrm flipV="1">
              <a:off x="2900" y="3454"/>
              <a:ext cx="132" cy="2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4" name="Line 60"/>
            <p:cNvSpPr>
              <a:spLocks noChangeShapeType="1"/>
            </p:cNvSpPr>
            <p:nvPr/>
          </p:nvSpPr>
          <p:spPr bwMode="auto">
            <a:xfrm flipV="1">
              <a:off x="3690" y="3454"/>
              <a:ext cx="132" cy="2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5" name="Line 61"/>
            <p:cNvSpPr>
              <a:spLocks noChangeShapeType="1"/>
            </p:cNvSpPr>
            <p:nvPr/>
          </p:nvSpPr>
          <p:spPr bwMode="auto">
            <a:xfrm flipV="1">
              <a:off x="3692" y="3592"/>
              <a:ext cx="58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6" name="Arc 62"/>
            <p:cNvSpPr>
              <a:spLocks/>
            </p:cNvSpPr>
            <p:nvPr/>
          </p:nvSpPr>
          <p:spPr bwMode="auto">
            <a:xfrm>
              <a:off x="3239" y="3598"/>
              <a:ext cx="89" cy="87"/>
            </a:xfrm>
            <a:custGeom>
              <a:avLst/>
              <a:gdLst>
                <a:gd name="T0" fmla="*/ 0 w 21600"/>
                <a:gd name="T1" fmla="*/ 0 h 23186"/>
                <a:gd name="T2" fmla="*/ 0 w 21600"/>
                <a:gd name="T3" fmla="*/ 0 h 23186"/>
                <a:gd name="T4" fmla="*/ 0 w 21600"/>
                <a:gd name="T5" fmla="*/ 0 h 2318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3186"/>
                <a:gd name="T11" fmla="*/ 21600 w 21600"/>
                <a:gd name="T12" fmla="*/ 23186 h 231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3186" fill="none" extrusionOk="0">
                  <a:moveTo>
                    <a:pt x="21356" y="23185"/>
                  </a:moveTo>
                  <a:cubicBezTo>
                    <a:pt x="9522" y="23051"/>
                    <a:pt x="0" y="13421"/>
                    <a:pt x="0" y="1587"/>
                  </a:cubicBezTo>
                  <a:cubicBezTo>
                    <a:pt x="-1" y="1057"/>
                    <a:pt x="19" y="528"/>
                    <a:pt x="58" y="0"/>
                  </a:cubicBezTo>
                </a:path>
                <a:path w="21600" h="23186" stroke="0" extrusionOk="0">
                  <a:moveTo>
                    <a:pt x="21356" y="23185"/>
                  </a:moveTo>
                  <a:cubicBezTo>
                    <a:pt x="9522" y="23051"/>
                    <a:pt x="0" y="13421"/>
                    <a:pt x="0" y="1587"/>
                  </a:cubicBezTo>
                  <a:cubicBezTo>
                    <a:pt x="-1" y="1057"/>
                    <a:pt x="19" y="528"/>
                    <a:pt x="58" y="0"/>
                  </a:cubicBezTo>
                  <a:lnTo>
                    <a:pt x="21600" y="1587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7" name="Line 63"/>
            <p:cNvSpPr>
              <a:spLocks noChangeShapeType="1"/>
            </p:cNvSpPr>
            <p:nvPr/>
          </p:nvSpPr>
          <p:spPr bwMode="auto">
            <a:xfrm>
              <a:off x="3040" y="3458"/>
              <a:ext cx="1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93" name="Group 64"/>
          <p:cNvGrpSpPr>
            <a:grpSpLocks/>
          </p:cNvGrpSpPr>
          <p:nvPr/>
        </p:nvGrpSpPr>
        <p:grpSpPr bwMode="auto">
          <a:xfrm>
            <a:off x="4786313" y="5295900"/>
            <a:ext cx="334962" cy="914400"/>
            <a:chOff x="1371" y="1208"/>
            <a:chExt cx="430" cy="942"/>
          </a:xfrm>
        </p:grpSpPr>
        <p:sp>
          <p:nvSpPr>
            <p:cNvPr id="3096" name="Freeform 65"/>
            <p:cNvSpPr>
              <a:spLocks/>
            </p:cNvSpPr>
            <p:nvPr/>
          </p:nvSpPr>
          <p:spPr bwMode="auto">
            <a:xfrm>
              <a:off x="1371" y="1625"/>
              <a:ext cx="189" cy="200"/>
            </a:xfrm>
            <a:custGeom>
              <a:avLst/>
              <a:gdLst>
                <a:gd name="T0" fmla="*/ 27 w 189"/>
                <a:gd name="T1" fmla="*/ 172 h 200"/>
                <a:gd name="T2" fmla="*/ 41 w 189"/>
                <a:gd name="T3" fmla="*/ 184 h 200"/>
                <a:gd name="T4" fmla="*/ 57 w 189"/>
                <a:gd name="T5" fmla="*/ 193 h 200"/>
                <a:gd name="T6" fmla="*/ 75 w 189"/>
                <a:gd name="T7" fmla="*/ 199 h 200"/>
                <a:gd name="T8" fmla="*/ 93 w 189"/>
                <a:gd name="T9" fmla="*/ 200 h 200"/>
                <a:gd name="T10" fmla="*/ 110 w 189"/>
                <a:gd name="T11" fmla="*/ 197 h 200"/>
                <a:gd name="T12" fmla="*/ 128 w 189"/>
                <a:gd name="T13" fmla="*/ 192 h 200"/>
                <a:gd name="T14" fmla="*/ 145 w 189"/>
                <a:gd name="T15" fmla="*/ 183 h 200"/>
                <a:gd name="T16" fmla="*/ 160 w 189"/>
                <a:gd name="T17" fmla="*/ 169 h 200"/>
                <a:gd name="T18" fmla="*/ 172 w 189"/>
                <a:gd name="T19" fmla="*/ 153 h 200"/>
                <a:gd name="T20" fmla="*/ 181 w 189"/>
                <a:gd name="T21" fmla="*/ 136 h 200"/>
                <a:gd name="T22" fmla="*/ 186 w 189"/>
                <a:gd name="T23" fmla="*/ 117 h 200"/>
                <a:gd name="T24" fmla="*/ 189 w 189"/>
                <a:gd name="T25" fmla="*/ 98 h 200"/>
                <a:gd name="T26" fmla="*/ 188 w 189"/>
                <a:gd name="T27" fmla="*/ 79 h 200"/>
                <a:gd name="T28" fmla="*/ 183 w 189"/>
                <a:gd name="T29" fmla="*/ 61 h 200"/>
                <a:gd name="T30" fmla="*/ 174 w 189"/>
                <a:gd name="T31" fmla="*/ 43 h 200"/>
                <a:gd name="T32" fmla="*/ 162 w 189"/>
                <a:gd name="T33" fmla="*/ 28 h 200"/>
                <a:gd name="T34" fmla="*/ 147 w 189"/>
                <a:gd name="T35" fmla="*/ 16 h 200"/>
                <a:gd name="T36" fmla="*/ 131 w 189"/>
                <a:gd name="T37" fmla="*/ 7 h 200"/>
                <a:gd name="T38" fmla="*/ 114 w 189"/>
                <a:gd name="T39" fmla="*/ 2 h 200"/>
                <a:gd name="T40" fmla="*/ 95 w 189"/>
                <a:gd name="T41" fmla="*/ 0 h 200"/>
                <a:gd name="T42" fmla="*/ 78 w 189"/>
                <a:gd name="T43" fmla="*/ 2 h 200"/>
                <a:gd name="T44" fmla="*/ 60 w 189"/>
                <a:gd name="T45" fmla="*/ 8 h 200"/>
                <a:gd name="T46" fmla="*/ 43 w 189"/>
                <a:gd name="T47" fmla="*/ 16 h 200"/>
                <a:gd name="T48" fmla="*/ 28 w 189"/>
                <a:gd name="T49" fmla="*/ 30 h 200"/>
                <a:gd name="T50" fmla="*/ 16 w 189"/>
                <a:gd name="T51" fmla="*/ 46 h 200"/>
                <a:gd name="T52" fmla="*/ 8 w 189"/>
                <a:gd name="T53" fmla="*/ 63 h 200"/>
                <a:gd name="T54" fmla="*/ 2 w 189"/>
                <a:gd name="T55" fmla="*/ 82 h 200"/>
                <a:gd name="T56" fmla="*/ 0 w 189"/>
                <a:gd name="T57" fmla="*/ 101 h 200"/>
                <a:gd name="T58" fmla="*/ 2 w 189"/>
                <a:gd name="T59" fmla="*/ 121 h 200"/>
                <a:gd name="T60" fmla="*/ 7 w 189"/>
                <a:gd name="T61" fmla="*/ 138 h 200"/>
                <a:gd name="T62" fmla="*/ 16 w 189"/>
                <a:gd name="T63" fmla="*/ 156 h 200"/>
                <a:gd name="T64" fmla="*/ 27 w 189"/>
                <a:gd name="T65" fmla="*/ 172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9"/>
                <a:gd name="T100" fmla="*/ 0 h 200"/>
                <a:gd name="T101" fmla="*/ 189 w 18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9" h="200">
                  <a:moveTo>
                    <a:pt x="27" y="172"/>
                  </a:moveTo>
                  <a:lnTo>
                    <a:pt x="41" y="184"/>
                  </a:lnTo>
                  <a:lnTo>
                    <a:pt x="57" y="193"/>
                  </a:lnTo>
                  <a:lnTo>
                    <a:pt x="75" y="199"/>
                  </a:lnTo>
                  <a:lnTo>
                    <a:pt x="93" y="200"/>
                  </a:lnTo>
                  <a:lnTo>
                    <a:pt x="110" y="197"/>
                  </a:lnTo>
                  <a:lnTo>
                    <a:pt x="128" y="192"/>
                  </a:lnTo>
                  <a:lnTo>
                    <a:pt x="145" y="183"/>
                  </a:lnTo>
                  <a:lnTo>
                    <a:pt x="160" y="169"/>
                  </a:lnTo>
                  <a:lnTo>
                    <a:pt x="172" y="153"/>
                  </a:lnTo>
                  <a:lnTo>
                    <a:pt x="181" y="136"/>
                  </a:lnTo>
                  <a:lnTo>
                    <a:pt x="186" y="117"/>
                  </a:lnTo>
                  <a:lnTo>
                    <a:pt x="189" y="98"/>
                  </a:lnTo>
                  <a:lnTo>
                    <a:pt x="188" y="79"/>
                  </a:lnTo>
                  <a:lnTo>
                    <a:pt x="183" y="61"/>
                  </a:lnTo>
                  <a:lnTo>
                    <a:pt x="174" y="43"/>
                  </a:lnTo>
                  <a:lnTo>
                    <a:pt x="162" y="28"/>
                  </a:lnTo>
                  <a:lnTo>
                    <a:pt x="147" y="16"/>
                  </a:lnTo>
                  <a:lnTo>
                    <a:pt x="131" y="7"/>
                  </a:lnTo>
                  <a:lnTo>
                    <a:pt x="114" y="2"/>
                  </a:lnTo>
                  <a:lnTo>
                    <a:pt x="95" y="0"/>
                  </a:lnTo>
                  <a:lnTo>
                    <a:pt x="78" y="2"/>
                  </a:lnTo>
                  <a:lnTo>
                    <a:pt x="60" y="8"/>
                  </a:lnTo>
                  <a:lnTo>
                    <a:pt x="43" y="16"/>
                  </a:lnTo>
                  <a:lnTo>
                    <a:pt x="28" y="30"/>
                  </a:lnTo>
                  <a:lnTo>
                    <a:pt x="16" y="46"/>
                  </a:lnTo>
                  <a:lnTo>
                    <a:pt x="8" y="63"/>
                  </a:lnTo>
                  <a:lnTo>
                    <a:pt x="2" y="82"/>
                  </a:lnTo>
                  <a:lnTo>
                    <a:pt x="0" y="101"/>
                  </a:lnTo>
                  <a:lnTo>
                    <a:pt x="2" y="121"/>
                  </a:lnTo>
                  <a:lnTo>
                    <a:pt x="7" y="138"/>
                  </a:lnTo>
                  <a:lnTo>
                    <a:pt x="16" y="156"/>
                  </a:lnTo>
                  <a:lnTo>
                    <a:pt x="27" y="17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Line 66"/>
            <p:cNvSpPr>
              <a:spLocks noChangeShapeType="1"/>
            </p:cNvSpPr>
            <p:nvPr/>
          </p:nvSpPr>
          <p:spPr bwMode="auto">
            <a:xfrm>
              <a:off x="1399" y="1655"/>
              <a:ext cx="132" cy="13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Line 67"/>
            <p:cNvSpPr>
              <a:spLocks noChangeShapeType="1"/>
            </p:cNvSpPr>
            <p:nvPr/>
          </p:nvSpPr>
          <p:spPr bwMode="auto">
            <a:xfrm flipV="1">
              <a:off x="1398" y="1653"/>
              <a:ext cx="135" cy="14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Line 68"/>
            <p:cNvSpPr>
              <a:spLocks noChangeShapeType="1"/>
            </p:cNvSpPr>
            <p:nvPr/>
          </p:nvSpPr>
          <p:spPr bwMode="auto">
            <a:xfrm>
              <a:off x="1461" y="1208"/>
              <a:ext cx="1" cy="1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Freeform 69"/>
            <p:cNvSpPr>
              <a:spLocks/>
            </p:cNvSpPr>
            <p:nvPr/>
          </p:nvSpPr>
          <p:spPr bwMode="auto">
            <a:xfrm>
              <a:off x="1438" y="1274"/>
              <a:ext cx="47" cy="51"/>
            </a:xfrm>
            <a:custGeom>
              <a:avLst/>
              <a:gdLst>
                <a:gd name="T0" fmla="*/ 0 w 47"/>
                <a:gd name="T1" fmla="*/ 0 h 51"/>
                <a:gd name="T2" fmla="*/ 23 w 47"/>
                <a:gd name="T3" fmla="*/ 51 h 51"/>
                <a:gd name="T4" fmla="*/ 47 w 47"/>
                <a:gd name="T5" fmla="*/ 0 h 51"/>
                <a:gd name="T6" fmla="*/ 23 w 47"/>
                <a:gd name="T7" fmla="*/ 25 h 51"/>
                <a:gd name="T8" fmla="*/ 0 w 47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51"/>
                <a:gd name="T17" fmla="*/ 47 w 47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51">
                  <a:moveTo>
                    <a:pt x="0" y="0"/>
                  </a:moveTo>
                  <a:lnTo>
                    <a:pt x="23" y="51"/>
                  </a:lnTo>
                  <a:lnTo>
                    <a:pt x="47" y="0"/>
                  </a:lnTo>
                  <a:lnTo>
                    <a:pt x="2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Line 70"/>
            <p:cNvSpPr>
              <a:spLocks noChangeShapeType="1"/>
            </p:cNvSpPr>
            <p:nvPr/>
          </p:nvSpPr>
          <p:spPr bwMode="auto">
            <a:xfrm flipV="1">
              <a:off x="1435" y="1817"/>
              <a:ext cx="1" cy="2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Line 71"/>
            <p:cNvSpPr>
              <a:spLocks noChangeShapeType="1"/>
            </p:cNvSpPr>
            <p:nvPr/>
          </p:nvSpPr>
          <p:spPr bwMode="auto">
            <a:xfrm flipV="1">
              <a:off x="1493" y="1817"/>
              <a:ext cx="1" cy="2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Line 72"/>
            <p:cNvSpPr>
              <a:spLocks noChangeShapeType="1"/>
            </p:cNvSpPr>
            <p:nvPr/>
          </p:nvSpPr>
          <p:spPr bwMode="auto">
            <a:xfrm flipV="1">
              <a:off x="1435" y="1345"/>
              <a:ext cx="1" cy="2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Line 73"/>
            <p:cNvSpPr>
              <a:spLocks noChangeShapeType="1"/>
            </p:cNvSpPr>
            <p:nvPr/>
          </p:nvSpPr>
          <p:spPr bwMode="auto">
            <a:xfrm flipV="1">
              <a:off x="1493" y="1345"/>
              <a:ext cx="1" cy="28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Line 74"/>
            <p:cNvSpPr>
              <a:spLocks noChangeShapeType="1"/>
            </p:cNvSpPr>
            <p:nvPr/>
          </p:nvSpPr>
          <p:spPr bwMode="auto">
            <a:xfrm flipV="1">
              <a:off x="1667" y="2071"/>
              <a:ext cx="75" cy="7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Line 75"/>
            <p:cNvSpPr>
              <a:spLocks noChangeShapeType="1"/>
            </p:cNvSpPr>
            <p:nvPr/>
          </p:nvSpPr>
          <p:spPr bwMode="auto">
            <a:xfrm flipV="1">
              <a:off x="1662" y="2067"/>
              <a:ext cx="75" cy="7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Freeform 76"/>
            <p:cNvSpPr>
              <a:spLocks/>
            </p:cNvSpPr>
            <p:nvPr/>
          </p:nvSpPr>
          <p:spPr bwMode="auto">
            <a:xfrm>
              <a:off x="1559" y="1723"/>
              <a:ext cx="189" cy="307"/>
            </a:xfrm>
            <a:custGeom>
              <a:avLst/>
              <a:gdLst>
                <a:gd name="T0" fmla="*/ 189 w 189"/>
                <a:gd name="T1" fmla="*/ 307 h 307"/>
                <a:gd name="T2" fmla="*/ 189 w 189"/>
                <a:gd name="T3" fmla="*/ 0 h 307"/>
                <a:gd name="T4" fmla="*/ 0 w 189"/>
                <a:gd name="T5" fmla="*/ 0 h 307"/>
                <a:gd name="T6" fmla="*/ 0 60000 65536"/>
                <a:gd name="T7" fmla="*/ 0 60000 65536"/>
                <a:gd name="T8" fmla="*/ 0 60000 65536"/>
                <a:gd name="T9" fmla="*/ 0 w 189"/>
                <a:gd name="T10" fmla="*/ 0 h 307"/>
                <a:gd name="T11" fmla="*/ 189 w 189"/>
                <a:gd name="T12" fmla="*/ 307 h 3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9" h="307">
                  <a:moveTo>
                    <a:pt x="189" y="307"/>
                  </a:moveTo>
                  <a:lnTo>
                    <a:pt x="189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Oval 77"/>
            <p:cNvSpPr>
              <a:spLocks noChangeArrowheads="1"/>
            </p:cNvSpPr>
            <p:nvPr/>
          </p:nvSpPr>
          <p:spPr bwMode="auto">
            <a:xfrm>
              <a:off x="1722" y="2028"/>
              <a:ext cx="62" cy="68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Rectangle 78"/>
            <p:cNvSpPr>
              <a:spLocks noChangeArrowheads="1"/>
            </p:cNvSpPr>
            <p:nvPr/>
          </p:nvSpPr>
          <p:spPr bwMode="auto">
            <a:xfrm>
              <a:off x="1736" y="2036"/>
              <a:ext cx="65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 sz="2000">
                <a:latin typeface="Arial" charset="0"/>
              </a:endParaRPr>
            </a:p>
          </p:txBody>
        </p:sp>
      </p:grpSp>
      <p:sp>
        <p:nvSpPr>
          <p:cNvPr id="3094" name="Line 79"/>
          <p:cNvSpPr>
            <a:spLocks noChangeShapeType="1"/>
          </p:cNvSpPr>
          <p:nvPr/>
        </p:nvSpPr>
        <p:spPr bwMode="auto">
          <a:xfrm>
            <a:off x="5394325" y="5703888"/>
            <a:ext cx="766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Text Box 80"/>
          <p:cNvSpPr txBox="1">
            <a:spLocks noChangeArrowheads="1"/>
          </p:cNvSpPr>
          <p:nvPr/>
        </p:nvSpPr>
        <p:spPr bwMode="auto">
          <a:xfrm>
            <a:off x="6581775" y="5541963"/>
            <a:ext cx="2039938" cy="2746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>
                <a:latin typeface="Arial" charset="0"/>
              </a:rPr>
              <a:t>18. Control Valve</a:t>
            </a:r>
          </a:p>
        </p:txBody>
      </p:sp>
      <p:sp>
        <p:nvSpPr>
          <p:cNvPr id="87" name="Slide Number Placeholder 8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29000" y="6264275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373063" y="76200"/>
            <a:ext cx="857091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3"/>
          <p:cNvSpPr>
            <a:spLocks noChangeArrowheads="1"/>
          </p:cNvSpPr>
          <p:nvPr/>
        </p:nvSpPr>
        <p:spPr bwMode="auto">
          <a:xfrm>
            <a:off x="862646" y="308424"/>
            <a:ext cx="75692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2400" b="1" dirty="0" smtClean="0">
                <a:latin typeface="Arial" charset="0"/>
              </a:rPr>
              <a:t>RESISTANCE OPTIONS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87" name="Slide Number Placeholder 8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 bwMode="auto">
          <a:xfrm>
            <a:off x="1030289" y="2388870"/>
            <a:ext cx="1796240" cy="697788"/>
            <a:chOff x="2446" y="1068"/>
            <a:chExt cx="3323" cy="1301"/>
          </a:xfrm>
        </p:grpSpPr>
        <p:sp>
          <p:nvSpPr>
            <p:cNvPr id="85" name="AutoShape 84"/>
            <p:cNvSpPr>
              <a:spLocks noChangeAspect="1" noChangeArrowheads="1"/>
            </p:cNvSpPr>
            <p:nvPr/>
          </p:nvSpPr>
          <p:spPr bwMode="auto">
            <a:xfrm>
              <a:off x="2446" y="1068"/>
              <a:ext cx="3323" cy="1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85"/>
            <p:cNvSpPr>
              <a:spLocks noChangeShapeType="1"/>
            </p:cNvSpPr>
            <p:nvPr/>
          </p:nvSpPr>
          <p:spPr bwMode="auto">
            <a:xfrm>
              <a:off x="2446" y="1068"/>
              <a:ext cx="33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>
              <a:off x="2446" y="2369"/>
              <a:ext cx="332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9" name="Rectangle 87"/>
            <p:cNvSpPr>
              <a:spLocks noChangeArrowheads="1"/>
            </p:cNvSpPr>
            <p:nvPr/>
          </p:nvSpPr>
          <p:spPr bwMode="auto">
            <a:xfrm>
              <a:off x="3000" y="1068"/>
              <a:ext cx="2215" cy="18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000" y="1440"/>
              <a:ext cx="2215" cy="18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1" name="Rectangle 89"/>
            <p:cNvSpPr>
              <a:spLocks noChangeArrowheads="1"/>
            </p:cNvSpPr>
            <p:nvPr/>
          </p:nvSpPr>
          <p:spPr bwMode="auto">
            <a:xfrm>
              <a:off x="3000" y="1811"/>
              <a:ext cx="2215" cy="18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3000" y="2183"/>
              <a:ext cx="2215" cy="18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93" name="Group 119"/>
          <p:cNvGrpSpPr>
            <a:grpSpLocks/>
          </p:cNvGrpSpPr>
          <p:nvPr/>
        </p:nvGrpSpPr>
        <p:grpSpPr bwMode="auto">
          <a:xfrm>
            <a:off x="1056245" y="3497580"/>
            <a:ext cx="1401205" cy="818275"/>
            <a:chOff x="295" y="1900"/>
            <a:chExt cx="1093" cy="554"/>
          </a:xfrm>
        </p:grpSpPr>
        <p:sp>
          <p:nvSpPr>
            <p:cNvPr id="94" name="AutoShape 115"/>
            <p:cNvSpPr>
              <a:spLocks noChangeAspect="1" noChangeArrowheads="1" noTextEdit="1"/>
            </p:cNvSpPr>
            <p:nvPr/>
          </p:nvSpPr>
          <p:spPr bwMode="auto">
            <a:xfrm>
              <a:off x="295" y="1900"/>
              <a:ext cx="1093" cy="554"/>
            </a:xfrm>
            <a:prstGeom prst="rect">
              <a:avLst/>
            </a:prstGeom>
            <a:noFill/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114"/>
            <p:cNvSpPr>
              <a:spLocks noChangeShapeType="1"/>
            </p:cNvSpPr>
            <p:nvPr/>
          </p:nvSpPr>
          <p:spPr bwMode="auto">
            <a:xfrm>
              <a:off x="432" y="1900"/>
              <a:ext cx="0" cy="5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6" name="Line 113"/>
            <p:cNvSpPr>
              <a:spLocks noChangeShapeType="1"/>
            </p:cNvSpPr>
            <p:nvPr/>
          </p:nvSpPr>
          <p:spPr bwMode="auto">
            <a:xfrm>
              <a:off x="1251" y="1900"/>
              <a:ext cx="0" cy="5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7" name="Rectangle 112"/>
            <p:cNvSpPr>
              <a:spLocks noChangeArrowheads="1"/>
            </p:cNvSpPr>
            <p:nvPr/>
          </p:nvSpPr>
          <p:spPr bwMode="auto">
            <a:xfrm>
              <a:off x="432" y="1900"/>
              <a:ext cx="819" cy="30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8" name="Rectangle 111"/>
            <p:cNvSpPr>
              <a:spLocks noChangeArrowheads="1"/>
            </p:cNvSpPr>
            <p:nvPr/>
          </p:nvSpPr>
          <p:spPr bwMode="auto">
            <a:xfrm>
              <a:off x="432" y="2035"/>
              <a:ext cx="819" cy="30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99" name="Rectangle 110"/>
            <p:cNvSpPr>
              <a:spLocks noChangeArrowheads="1"/>
            </p:cNvSpPr>
            <p:nvPr/>
          </p:nvSpPr>
          <p:spPr bwMode="auto">
            <a:xfrm>
              <a:off x="432" y="2185"/>
              <a:ext cx="819" cy="30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0" name="Rectangle 109"/>
            <p:cNvSpPr>
              <a:spLocks noChangeArrowheads="1"/>
            </p:cNvSpPr>
            <p:nvPr/>
          </p:nvSpPr>
          <p:spPr bwMode="auto">
            <a:xfrm>
              <a:off x="432" y="2304"/>
              <a:ext cx="819" cy="30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1" name="Rectangle 108"/>
            <p:cNvSpPr>
              <a:spLocks noChangeArrowheads="1"/>
            </p:cNvSpPr>
            <p:nvPr/>
          </p:nvSpPr>
          <p:spPr bwMode="auto">
            <a:xfrm>
              <a:off x="432" y="2424"/>
              <a:ext cx="819" cy="30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2" name="Rectangle 107"/>
            <p:cNvSpPr>
              <a:spLocks noChangeArrowheads="1"/>
            </p:cNvSpPr>
            <p:nvPr/>
          </p:nvSpPr>
          <p:spPr bwMode="auto">
            <a:xfrm>
              <a:off x="295" y="1900"/>
              <a:ext cx="137" cy="55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03" name="Rectangle 106"/>
            <p:cNvSpPr>
              <a:spLocks noChangeArrowheads="1"/>
            </p:cNvSpPr>
            <p:nvPr/>
          </p:nvSpPr>
          <p:spPr bwMode="auto">
            <a:xfrm>
              <a:off x="1251" y="1900"/>
              <a:ext cx="137" cy="55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104" name="Group 120"/>
          <p:cNvGrpSpPr>
            <a:grpSpLocks/>
          </p:cNvGrpSpPr>
          <p:nvPr/>
        </p:nvGrpSpPr>
        <p:grpSpPr bwMode="auto">
          <a:xfrm>
            <a:off x="1044163" y="4655905"/>
            <a:ext cx="1225550" cy="282575"/>
            <a:chOff x="173" y="1452"/>
            <a:chExt cx="772" cy="178"/>
          </a:xfrm>
        </p:grpSpPr>
        <p:sp>
          <p:nvSpPr>
            <p:cNvPr id="105" name="Rectangle 121"/>
            <p:cNvSpPr>
              <a:spLocks noChangeArrowheads="1"/>
            </p:cNvSpPr>
            <p:nvPr/>
          </p:nvSpPr>
          <p:spPr bwMode="auto">
            <a:xfrm>
              <a:off x="177" y="1452"/>
              <a:ext cx="768" cy="2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Rectangle 122"/>
            <p:cNvSpPr>
              <a:spLocks noChangeArrowheads="1"/>
            </p:cNvSpPr>
            <p:nvPr/>
          </p:nvSpPr>
          <p:spPr bwMode="auto">
            <a:xfrm>
              <a:off x="173" y="1606"/>
              <a:ext cx="768" cy="2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123"/>
            <p:cNvSpPr>
              <a:spLocks noChangeShapeType="1"/>
            </p:cNvSpPr>
            <p:nvPr/>
          </p:nvSpPr>
          <p:spPr bwMode="auto">
            <a:xfrm>
              <a:off x="489" y="1480"/>
              <a:ext cx="0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24"/>
            <p:cNvSpPr>
              <a:spLocks noChangeShapeType="1"/>
            </p:cNvSpPr>
            <p:nvPr/>
          </p:nvSpPr>
          <p:spPr bwMode="auto">
            <a:xfrm>
              <a:off x="487" y="1562"/>
              <a:ext cx="0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9" name="Text Box 125"/>
          <p:cNvSpPr txBox="1">
            <a:spLocks noChangeArrowheads="1"/>
          </p:cNvSpPr>
          <p:nvPr/>
        </p:nvSpPr>
        <p:spPr bwMode="auto">
          <a:xfrm>
            <a:off x="1372501" y="1477792"/>
            <a:ext cx="738187" cy="53816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U</a:t>
            </a:r>
          </a:p>
        </p:txBody>
      </p:sp>
      <p:sp>
        <p:nvSpPr>
          <p:cNvPr id="110" name="Text Box 126"/>
          <p:cNvSpPr txBox="1">
            <a:spLocks noChangeArrowheads="1"/>
          </p:cNvSpPr>
          <p:nvPr/>
        </p:nvSpPr>
        <p:spPr bwMode="auto">
          <a:xfrm>
            <a:off x="2603448" y="1565549"/>
            <a:ext cx="2343150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19. User Defined</a:t>
            </a:r>
          </a:p>
        </p:txBody>
      </p:sp>
      <p:sp>
        <p:nvSpPr>
          <p:cNvPr id="111" name="Text Box 128"/>
          <p:cNvSpPr txBox="1">
            <a:spLocks noChangeArrowheads="1"/>
          </p:cNvSpPr>
          <p:nvPr/>
        </p:nvSpPr>
        <p:spPr bwMode="auto">
          <a:xfrm>
            <a:off x="3435350" y="2790825"/>
            <a:ext cx="2625725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" name="Text Box 130"/>
          <p:cNvSpPr txBox="1">
            <a:spLocks noChangeArrowheads="1"/>
          </p:cNvSpPr>
          <p:nvPr/>
        </p:nvSpPr>
        <p:spPr bwMode="auto">
          <a:xfrm>
            <a:off x="2989504" y="2601252"/>
            <a:ext cx="2884487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20. Heat Exchanger Core</a:t>
            </a:r>
          </a:p>
        </p:txBody>
      </p:sp>
      <p:sp>
        <p:nvSpPr>
          <p:cNvPr id="113" name="Rectangle 131"/>
          <p:cNvSpPr>
            <a:spLocks noChangeArrowheads="1"/>
          </p:cNvSpPr>
          <p:nvPr/>
        </p:nvSpPr>
        <p:spPr bwMode="auto">
          <a:xfrm>
            <a:off x="2995003" y="3406346"/>
            <a:ext cx="2102777" cy="63341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1400" b="1" dirty="0">
                <a:latin typeface="Arial" charset="0"/>
              </a:rPr>
              <a:t>21. Parallel Tube</a:t>
            </a:r>
          </a:p>
        </p:txBody>
      </p:sp>
      <p:sp>
        <p:nvSpPr>
          <p:cNvPr id="114" name="Text Box 132"/>
          <p:cNvSpPr txBox="1">
            <a:spLocks noChangeArrowheads="1"/>
          </p:cNvSpPr>
          <p:nvPr/>
        </p:nvSpPr>
        <p:spPr bwMode="auto">
          <a:xfrm>
            <a:off x="2917509" y="4643610"/>
            <a:ext cx="2260282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b="1" dirty="0">
                <a:latin typeface="Arial" charset="0"/>
              </a:rPr>
              <a:t>22. Compressible Orifice</a:t>
            </a:r>
          </a:p>
        </p:txBody>
      </p:sp>
      <p:pic>
        <p:nvPicPr>
          <p:cNvPr id="115" name="Picture 114" descr="laby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7385" y="5266011"/>
            <a:ext cx="852615" cy="852615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2648671" y="5464468"/>
            <a:ext cx="2574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23. Labyrinth Seal (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Egli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Correlation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7" name="Picture 6" descr="FixedFlowIc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1798" y="1348739"/>
            <a:ext cx="788987" cy="85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Rectangle 131"/>
          <p:cNvSpPr>
            <a:spLocks noChangeArrowheads="1"/>
          </p:cNvSpPr>
          <p:nvPr/>
        </p:nvSpPr>
        <p:spPr bwMode="auto">
          <a:xfrm>
            <a:off x="6496393" y="1341326"/>
            <a:ext cx="2102777" cy="63341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1400" b="1" dirty="0" smtClean="0">
                <a:latin typeface="Arial" charset="0"/>
              </a:rPr>
              <a:t>24. Fixed Flowrate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19" name="Rectangle 131"/>
          <p:cNvSpPr>
            <a:spLocks noChangeArrowheads="1"/>
          </p:cNvSpPr>
          <p:nvPr/>
        </p:nvSpPr>
        <p:spPr bwMode="auto">
          <a:xfrm>
            <a:off x="6542113" y="2358596"/>
            <a:ext cx="2102777" cy="63341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1400" b="1" dirty="0" smtClean="0">
                <a:latin typeface="Arial" charset="0"/>
              </a:rPr>
              <a:t>25. Cartesian Grid</a:t>
            </a:r>
            <a:endParaRPr lang="en-US" sz="1400" b="1" dirty="0">
              <a:latin typeface="Arial" charset="0"/>
            </a:endParaRPr>
          </a:p>
        </p:txBody>
      </p:sp>
      <p:pic>
        <p:nvPicPr>
          <p:cNvPr id="120" name="Picture 5" descr="LGRI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2646" y="2204721"/>
            <a:ext cx="1006556" cy="1018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755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ChangeArrowheads="1"/>
          </p:cNvSpPr>
          <p:nvPr/>
        </p:nvSpPr>
        <p:spPr bwMode="auto">
          <a:xfrm>
            <a:off x="0" y="547688"/>
            <a:ext cx="9144000" cy="6397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>
                <a:cs typeface="Times New Roman" pitchFamily="18" charset="0"/>
              </a:rPr>
              <a:t> </a:t>
            </a:r>
            <a:endParaRPr lang="en-US" sz="1000">
              <a:cs typeface="Times New Roman" pitchFamily="18" charset="0"/>
            </a:endParaRPr>
          </a:p>
          <a:p>
            <a:pPr algn="l"/>
            <a:endParaRPr lang="en-US" sz="2400"/>
          </a:p>
        </p:txBody>
      </p:sp>
      <p:sp>
        <p:nvSpPr>
          <p:cNvPr id="63493" name="Rectangle 3"/>
          <p:cNvSpPr>
            <a:spLocks noChangeArrowheads="1"/>
          </p:cNvSpPr>
          <p:nvPr/>
        </p:nvSpPr>
        <p:spPr bwMode="auto">
          <a:xfrm>
            <a:off x="0" y="5670550"/>
            <a:ext cx="9144000" cy="639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>
                <a:cs typeface="Times New Roman" pitchFamily="18" charset="0"/>
              </a:rPr>
              <a:t> </a:t>
            </a:r>
            <a:endParaRPr lang="en-US" sz="1000">
              <a:cs typeface="Times New Roman" pitchFamily="18" charset="0"/>
            </a:endParaRPr>
          </a:p>
          <a:p>
            <a:pPr algn="l"/>
            <a:endParaRPr lang="en-US" sz="2400"/>
          </a:p>
        </p:txBody>
      </p:sp>
      <p:sp>
        <p:nvSpPr>
          <p:cNvPr id="63494" name="Rectangle 4"/>
          <p:cNvSpPr>
            <a:spLocks noChangeArrowheads="1"/>
          </p:cNvSpPr>
          <p:nvPr/>
        </p:nvSpPr>
        <p:spPr bwMode="auto">
          <a:xfrm>
            <a:off x="3250164" y="316855"/>
            <a:ext cx="2643672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charset="0"/>
              </a:rPr>
              <a:t>FLUID OPTIONS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99" name="Slide Number Placeholder 9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662940" y="1302854"/>
          <a:ext cx="7818120" cy="4821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5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R-22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R-32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R-123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(para)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R-124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(para)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(normal)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R-125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R-134A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RP-1 Tables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RP-1 (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R-152A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Isobutane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 Gas</a:t>
                      </a:r>
                      <a:endParaRPr lang="en-US" sz="1200" b="1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Deuterium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 baseline="-25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1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2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Ethylene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3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4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/>
          <p:cNvSpPr>
            <a:spLocks noGrp="1"/>
          </p:cNvSpPr>
          <p:nvPr>
            <p:ph type="title"/>
          </p:nvPr>
        </p:nvSpPr>
        <p:spPr>
          <a:xfrm>
            <a:off x="747713" y="2667000"/>
            <a:ext cx="7772400" cy="1143000"/>
          </a:xfrm>
        </p:spPr>
        <p:txBody>
          <a:bodyPr/>
          <a:lstStyle/>
          <a:p>
            <a:r>
              <a:rPr lang="en-US" sz="3600" dirty="0" smtClean="0"/>
              <a:t>Demonstration</a:t>
            </a:r>
            <a:br>
              <a:rPr lang="en-US" sz="3600" dirty="0" smtClean="0"/>
            </a:br>
            <a:r>
              <a:rPr lang="en-US" sz="3600" dirty="0" smtClean="0"/>
              <a:t>Models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6488"/>
            <a:ext cx="7772400" cy="1143000"/>
          </a:xfrm>
        </p:spPr>
        <p:txBody>
          <a:bodyPr/>
          <a:lstStyle/>
          <a:p>
            <a:r>
              <a:rPr lang="en-US" sz="2400" b="1" dirty="0"/>
              <a:t>1</a:t>
            </a:r>
            <a:r>
              <a:rPr lang="en-US" sz="2400" b="1" dirty="0" smtClean="0"/>
              <a:t>.  Blow Down of Pressurized Tank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3889" name="Picture 1"/>
          <p:cNvPicPr>
            <a:picLocks noChangeAspect="1" noChangeArrowheads="1"/>
          </p:cNvPicPr>
          <p:nvPr/>
        </p:nvPicPr>
        <p:blipFill>
          <a:blip r:embed="rId2" cstate="print"/>
          <a:srcRect r="44260"/>
          <a:stretch>
            <a:fillRect/>
          </a:stretch>
        </p:blipFill>
        <p:spPr bwMode="auto">
          <a:xfrm>
            <a:off x="1600200" y="1752600"/>
            <a:ext cx="6398690" cy="4316730"/>
          </a:xfrm>
          <a:prstGeom prst="rect">
            <a:avLst/>
          </a:prstGeom>
          <a:noFill/>
          <a:ln w="19050"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6138"/>
            <a:ext cx="7772400" cy="1143000"/>
          </a:xfrm>
        </p:spPr>
        <p:txBody>
          <a:bodyPr/>
          <a:lstStyle/>
          <a:p>
            <a:r>
              <a:rPr lang="en-US" sz="2400" b="1" dirty="0"/>
              <a:t>1</a:t>
            </a:r>
            <a:r>
              <a:rPr lang="en-US" sz="2400" b="1" dirty="0" smtClean="0"/>
              <a:t>.  Blow Down of Pressurized Tank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4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990600"/>
            <a:ext cx="6116294" cy="457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4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4915" name="Object 3"/>
          <p:cNvGraphicFramePr>
            <a:graphicFrameLocks noChangeAspect="1"/>
          </p:cNvGraphicFramePr>
          <p:nvPr/>
        </p:nvGraphicFramePr>
        <p:xfrm>
          <a:off x="4038600" y="5566401"/>
          <a:ext cx="33909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46" name="Equation" r:id="rId4" imgW="3390900" imgH="584200" progId="Equation.3">
                  <p:embed/>
                </p:oleObj>
              </mc:Choice>
              <mc:Fallback>
                <p:oleObj name="Equation" r:id="rId4" imgW="3390900" imgH="584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566401"/>
                        <a:ext cx="339090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524000" y="5715000"/>
            <a:ext cx="22860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Arial" charset="0"/>
              </a:rPr>
              <a:t>Analytical Solution:</a:t>
            </a:r>
            <a:endParaRPr lang="en-US" sz="16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2400" b="1" dirty="0"/>
              <a:t>2</a:t>
            </a:r>
            <a:r>
              <a:rPr lang="en-US" sz="2400" b="1" dirty="0" smtClean="0"/>
              <a:t>.  </a:t>
            </a:r>
            <a:r>
              <a:rPr lang="en-US" sz="2400" b="1" dirty="0" err="1" smtClean="0"/>
              <a:t>Waterhammer</a:t>
            </a:r>
            <a:endParaRPr lang="en-US" sz="24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24"/>
          <p:cNvGrpSpPr>
            <a:grpSpLocks noChangeAspect="1"/>
          </p:cNvGrpSpPr>
          <p:nvPr/>
        </p:nvGrpSpPr>
        <p:grpSpPr bwMode="auto">
          <a:xfrm>
            <a:off x="1024572" y="2671128"/>
            <a:ext cx="7433628" cy="1188720"/>
            <a:chOff x="1173" y="1549"/>
            <a:chExt cx="3602" cy="576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173" y="1549"/>
              <a:ext cx="589" cy="4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762" y="1941"/>
              <a:ext cx="2344" cy="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3927" y="1907"/>
              <a:ext cx="143" cy="97"/>
            </a:xfrm>
            <a:prstGeom prst="flowChartSummingJunct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762" y="2031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004" y="2011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67" y="2081"/>
              <a:ext cx="83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000" y="2071"/>
              <a:ext cx="9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2637" y="2025"/>
              <a:ext cx="322" cy="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/>
                <a:t>400 ft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801" y="1797"/>
              <a:ext cx="670" cy="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000" dirty="0"/>
                <a:t>D = 0.25 inch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3737" y="1706"/>
              <a:ext cx="502" cy="1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245" y="1549"/>
              <a:ext cx="528" cy="4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8746" tIns="49373" rIns="98746" bIns="49373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Arial" charset="0"/>
                </a:rPr>
                <a:t>Liquid Oxygen at 500 </a:t>
              </a:r>
              <a:r>
                <a:rPr lang="en-US" sz="1000" b="1" dirty="0" err="1">
                  <a:solidFill>
                    <a:srgbClr val="000066"/>
                  </a:solidFill>
                  <a:latin typeface="Arial" charset="0"/>
                </a:rPr>
                <a:t>psia</a:t>
              </a:r>
              <a:r>
                <a:rPr lang="en-US" sz="1000" b="1" dirty="0">
                  <a:solidFill>
                    <a:srgbClr val="000066"/>
                  </a:solidFill>
                  <a:latin typeface="Arial" charset="0"/>
                </a:rPr>
                <a:t> and 200 R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845" y="1741"/>
              <a:ext cx="816" cy="1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8746" tIns="49373" rIns="98746" bIns="49373"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400" b="1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797" y="1741"/>
              <a:ext cx="960" cy="1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8746" tIns="49373" rIns="98746" bIns="49373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 dirty="0" err="1">
                  <a:solidFill>
                    <a:srgbClr val="000066"/>
                  </a:solidFill>
                  <a:latin typeface="Arial" charset="0"/>
                </a:rPr>
                <a:t>Flowrate</a:t>
              </a:r>
              <a:r>
                <a:rPr lang="en-US" sz="1000" b="1" dirty="0">
                  <a:solidFill>
                    <a:srgbClr val="000066"/>
                  </a:solidFill>
                  <a:latin typeface="Arial" charset="0"/>
                </a:rPr>
                <a:t> = 0.1 lb/s</a:t>
              </a: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3457" y="1589"/>
              <a:ext cx="1318" cy="2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8746" tIns="49373" rIns="98746" bIns="49373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 dirty="0">
                  <a:solidFill>
                    <a:srgbClr val="000066"/>
                  </a:solidFill>
                  <a:latin typeface="Arial" charset="0"/>
                </a:rPr>
                <a:t>Valve closes in 100 milliseconds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197" y="1885"/>
              <a:ext cx="576" cy="1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8746" tIns="49373" rIns="98746" bIns="49373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solidFill>
                    <a:srgbClr val="000066"/>
                  </a:solidFill>
                  <a:latin typeface="Arial" charset="0"/>
                </a:rPr>
                <a:t>450 psia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2400" b="1" dirty="0"/>
              <a:t>2</a:t>
            </a:r>
            <a:r>
              <a:rPr lang="en-US" sz="2400" b="1" dirty="0" smtClean="0"/>
              <a:t>.  </a:t>
            </a:r>
            <a:r>
              <a:rPr lang="en-US" sz="2400" b="1" dirty="0" err="1" smtClean="0"/>
              <a:t>Waterhammer</a:t>
            </a:r>
            <a:r>
              <a:rPr lang="en-US" sz="2400" b="1" dirty="0" smtClean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95400"/>
            <a:ext cx="593407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600200" y="5376446"/>
            <a:ext cx="56388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Arial" charset="0"/>
              </a:rPr>
              <a:t>GFSSP results compared to Method of Characteristics</a:t>
            </a:r>
            <a:endParaRPr lang="en-US" sz="1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04800"/>
          </a:xfrm>
        </p:spPr>
        <p:txBody>
          <a:bodyPr/>
          <a:lstStyle/>
          <a:p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1295400" y="304800"/>
            <a:ext cx="7013489" cy="5461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Sudden Valve Opening / Priming</a:t>
            </a:r>
          </a:p>
        </p:txBody>
      </p:sp>
      <p:pic>
        <p:nvPicPr>
          <p:cNvPr id="5" name="Picture 0" descr="Pipe_Geomet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006475"/>
            <a:ext cx="5192713" cy="254952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</p:spPr>
      </p:pic>
      <p:sp>
        <p:nvSpPr>
          <p:cNvPr id="6" name="Content Placeholder 11"/>
          <p:cNvSpPr txBox="1">
            <a:spLocks/>
          </p:cNvSpPr>
          <p:nvPr/>
        </p:nvSpPr>
        <p:spPr>
          <a:xfrm>
            <a:off x="558800" y="3886200"/>
            <a:ext cx="4762500" cy="21209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Top: Schematic of the Pipeline System with ball-valve location.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Side: Ball-Valve Opening History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Parameters: 	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/L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P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/p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10" descr="Ball_Valve_Openi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0350" y="3602038"/>
            <a:ext cx="34861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30300" y="457200"/>
            <a:ext cx="68453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1832" y="956447"/>
            <a:ext cx="7215188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371600" y="376535"/>
            <a:ext cx="6277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 Sudden Valve Opening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04800"/>
          </a:xfrm>
        </p:spPr>
        <p:txBody>
          <a:bodyPr/>
          <a:lstStyle/>
          <a:p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1295400" y="304800"/>
            <a:ext cx="7013489" cy="5461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 Transfer Line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Chilldown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Date Placeholder 3"/>
          <p:cNvSpPr txBox="1">
            <a:spLocks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Picture 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066800"/>
            <a:ext cx="4738483" cy="421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1"/>
          <p:cNvSpPr txBox="1">
            <a:spLocks/>
          </p:cNvSpPr>
          <p:nvPr/>
        </p:nvSpPr>
        <p:spPr>
          <a:xfrm>
            <a:off x="2971800" y="5562600"/>
            <a:ext cx="3479800" cy="4445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NBS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Chilldown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 dirty="0"/>
          </a:p>
        </p:txBody>
      </p:sp>
      <p:sp>
        <p:nvSpPr>
          <p:cNvPr id="302084" name="Rectangle 4"/>
          <p:cNvSpPr>
            <a:spLocks noChangeArrowheads="1"/>
          </p:cNvSpPr>
          <p:nvPr/>
        </p:nvSpPr>
        <p:spPr bwMode="auto">
          <a:xfrm>
            <a:off x="685800" y="142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anchor="ctr"/>
          <a:lstStyle/>
          <a:p>
            <a:pPr>
              <a:defRPr/>
            </a:pPr>
            <a:endParaRPr lang="en-US" altLang="en-US" sz="4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68615" name="Line 5"/>
          <p:cNvSpPr>
            <a:spLocks noChangeShapeType="1"/>
          </p:cNvSpPr>
          <p:nvPr/>
        </p:nvSpPr>
        <p:spPr bwMode="auto">
          <a:xfrm flipH="1">
            <a:off x="6427788" y="1828800"/>
            <a:ext cx="1225550" cy="51593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Line 6"/>
          <p:cNvSpPr>
            <a:spLocks noChangeShapeType="1"/>
          </p:cNvSpPr>
          <p:nvPr/>
        </p:nvSpPr>
        <p:spPr bwMode="auto">
          <a:xfrm flipH="1">
            <a:off x="6502400" y="3575050"/>
            <a:ext cx="1185863" cy="46196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Line 7"/>
          <p:cNvSpPr>
            <a:spLocks noChangeShapeType="1"/>
          </p:cNvSpPr>
          <p:nvPr/>
        </p:nvSpPr>
        <p:spPr bwMode="auto">
          <a:xfrm flipH="1">
            <a:off x="5640388" y="5029200"/>
            <a:ext cx="2012950" cy="9969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Rectangle 8"/>
          <p:cNvSpPr>
            <a:spLocks noChangeArrowheads="1"/>
          </p:cNvSpPr>
          <p:nvPr/>
        </p:nvSpPr>
        <p:spPr bwMode="auto">
          <a:xfrm>
            <a:off x="2636179" y="362545"/>
            <a:ext cx="3427157" cy="4616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5</a:t>
            </a:r>
            <a:r>
              <a:rPr lang="en-US" sz="2400" b="1" dirty="0" smtClean="0">
                <a:latin typeface="Arial" charset="0"/>
              </a:rPr>
              <a:t>. Tank Pressurization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382588" y="1573212"/>
            <a:ext cx="5886450" cy="4003675"/>
          </a:xfrm>
          <a:prstGeom prst="rect">
            <a:avLst/>
          </a:prstGeom>
          <a:noFill/>
        </p:spPr>
        <p:txBody>
          <a:bodyPr lIns="92075" tIns="46038" rIns="92075" bIns="46038"/>
          <a:lstStyle/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Change in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ullage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and propellant volume.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Change in gravitational head in the tank.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Heat transfer from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pressurant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to propellant.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Heat transfer from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pressurant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to the tank wall.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Heat conduction between the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pressurant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exposed tank surface and the propellant exposed tank surface.</a:t>
            </a:r>
          </a:p>
          <a:p>
            <a:pPr marL="342900" marR="0" lvl="0" indent="-34290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Mass transfer between the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pressurant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and propellant.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35750" y="1495425"/>
            <a:ext cx="1962150" cy="409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GFSSP Demo  TFAWS 2021</a:t>
            </a:r>
            <a:endParaRPr lang="en-US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200" b="1" dirty="0" smtClean="0"/>
              <a:t>Questions? 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134350" cy="44211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For more information: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www.nasa.gov/gfssp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Or contact: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alok.k.majumdar@nasa.gov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andre.c.leclair@nasa.gov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algn="ctr">
              <a:lnSpc>
                <a:spcPct val="90000"/>
              </a:lnSpc>
            </a:pPr>
            <a:endParaRPr lang="en-US" sz="5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D4BDB8C-8304-4E26-B773-0C802329CE7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12748</TotalTime>
  <Words>1434</Words>
  <Application>Microsoft Office PowerPoint</Application>
  <PresentationFormat>On-screen Show (4:3)</PresentationFormat>
  <Paragraphs>509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 Unicode MS</vt:lpstr>
      <vt:lpstr>Arial</vt:lpstr>
      <vt:lpstr>Calibri</vt:lpstr>
      <vt:lpstr>Symbol</vt:lpstr>
      <vt:lpstr>Times New Roman</vt:lpstr>
      <vt:lpstr>Default Design</vt:lpstr>
      <vt:lpstr>Equation</vt:lpstr>
      <vt:lpstr>Document</vt:lpstr>
      <vt:lpstr>PowerPoint Presentation</vt:lpstr>
      <vt:lpstr>Outline</vt:lpstr>
      <vt:lpstr>Background</vt:lpstr>
      <vt:lpstr>Availability </vt:lpstr>
      <vt:lpstr>PowerPoint Presentation</vt:lpstr>
      <vt:lpstr>PowerPoint Presentation</vt:lpstr>
      <vt:lpstr>Network Definition</vt:lpstr>
      <vt:lpstr>PowerPoint Presentation</vt:lpstr>
      <vt:lpstr>MATHEMATICAL FORMULATION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Demonstration Models</vt:lpstr>
      <vt:lpstr>1.  Blow Down of Pressurized Tank</vt:lpstr>
      <vt:lpstr>1.  Blow Down of Pressurized Tank</vt:lpstr>
      <vt:lpstr>2.  Waterhammer</vt:lpstr>
      <vt:lpstr>2.  Waterhammer </vt:lpstr>
      <vt:lpstr>PowerPoint Presentation</vt:lpstr>
      <vt:lpstr>PowerPoint Presentation</vt:lpstr>
      <vt:lpstr>PowerPoint Presentation</vt:lpstr>
      <vt:lpstr>PowerPoint Presentation</vt:lpstr>
      <vt:lpstr>Questions? </vt:lpstr>
    </vt:vector>
  </TitlesOfParts>
  <Company>MSFC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Model of Evaporative Mass Transfer</dc:title>
  <dc:creator>Alok Majumdar</dc:creator>
  <cp:lastModifiedBy>Leclair, Andre C. (MSFC-ER43)</cp:lastModifiedBy>
  <cp:revision>284</cp:revision>
  <cp:lastPrinted>2000-03-02T18:47:58Z</cp:lastPrinted>
  <dcterms:created xsi:type="dcterms:W3CDTF">2000-02-22T21:14:35Z</dcterms:created>
  <dcterms:modified xsi:type="dcterms:W3CDTF">2021-08-12T18:17:18Z</dcterms:modified>
</cp:coreProperties>
</file>