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990" autoAdjust="0"/>
    <p:restoredTop sz="79217" autoAdjust="0"/>
  </p:normalViewPr>
  <p:slideViewPr>
    <p:cSldViewPr snapToGrid="0">
      <p:cViewPr varScale="1">
        <p:scale>
          <a:sx n="50" d="100"/>
          <a:sy n="50" d="100"/>
        </p:scale>
        <p:origin x="1060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7C8E26-40A6-4C14-8D65-F31AEE69CE77}" type="datetimeFigureOut">
              <a:rPr lang="en-US" smtClean="0"/>
              <a:t>8/16/2021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9EBF09-518A-45E4-8D7F-ABEBEE53DD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9171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9EBF09-518A-45E4-8D7F-ABEBEE53DDAF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67481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9EBF09-518A-45E4-8D7F-ABEBEE53DDAF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03205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Moon false color mosaic: https://www.jpl.nasa.gov/images/moon-false-color-mosaic-3</a:t>
            </a:r>
          </a:p>
          <a:p>
            <a:r>
              <a:rPr lang="en-US" dirty="0"/>
              <a:t>Geologic map of the Moon: https://astrogeology.usgs.gov/search/map/Moon/Geology/Unified_Geologic_Map_of_the_Moon_GIS_v2</a:t>
            </a:r>
          </a:p>
          <a:p>
            <a:r>
              <a:rPr lang="en-US" dirty="0"/>
              <a:t>Shadows at the lunar south pole: https://apod.nasa.gov/apod/ap110423.html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9EBF09-518A-45E4-8D7F-ABEBEE53DDAF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7037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9EBF09-518A-45E4-8D7F-ABEBEE53DDAF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9769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B36F3-61EE-4FF6-8C6B-3B981CF61E86}" type="datetimeFigureOut">
              <a:rPr lang="en-US" smtClean="0"/>
              <a:t>8/16/2021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52932-1852-4B12-A493-153134CBD7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1448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B36F3-61EE-4FF6-8C6B-3B981CF61E86}" type="datetimeFigureOut">
              <a:rPr lang="en-US" smtClean="0"/>
              <a:t>8/16/2021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52932-1852-4B12-A493-153134CBD7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5873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B36F3-61EE-4FF6-8C6B-3B981CF61E86}" type="datetimeFigureOut">
              <a:rPr lang="en-US" smtClean="0"/>
              <a:t>8/16/2021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52932-1852-4B12-A493-153134CBD7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99703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B36F3-61EE-4FF6-8C6B-3B981CF61E86}" type="datetimeFigureOut">
              <a:rPr lang="en-US" smtClean="0"/>
              <a:t>8/16/2021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52932-1852-4B12-A493-153134CBD7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0061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B36F3-61EE-4FF6-8C6B-3B981CF61E86}" type="datetimeFigureOut">
              <a:rPr lang="en-US" smtClean="0"/>
              <a:t>8/16/2021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52932-1852-4B12-A493-153134CBD7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037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B36F3-61EE-4FF6-8C6B-3B981CF61E86}" type="datetimeFigureOut">
              <a:rPr lang="en-US" smtClean="0"/>
              <a:t>8/16/2021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52932-1852-4B12-A493-153134CBD7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8861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B36F3-61EE-4FF6-8C6B-3B981CF61E86}" type="datetimeFigureOut">
              <a:rPr lang="en-US" smtClean="0"/>
              <a:t>8/16/2021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52932-1852-4B12-A493-153134CBD7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5624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B36F3-61EE-4FF6-8C6B-3B981CF61E86}" type="datetimeFigureOut">
              <a:rPr lang="en-US" smtClean="0"/>
              <a:t>8/16/2021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52932-1852-4B12-A493-153134CBD7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897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B36F3-61EE-4FF6-8C6B-3B981CF61E86}" type="datetimeFigureOut">
              <a:rPr lang="en-US" smtClean="0"/>
              <a:t>8/16/2021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52932-1852-4B12-A493-153134CBD7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2881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B36F3-61EE-4FF6-8C6B-3B981CF61E86}" type="datetimeFigureOut">
              <a:rPr lang="en-US" smtClean="0"/>
              <a:t>8/16/2021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52932-1852-4B12-A493-153134CBD7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4830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B36F3-61EE-4FF6-8C6B-3B981CF61E86}" type="datetimeFigureOut">
              <a:rPr lang="en-US" smtClean="0"/>
              <a:t>8/16/2021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52932-1852-4B12-A493-153134CBD7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602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9B36F3-61EE-4FF6-8C6B-3B981CF61E86}" type="datetimeFigureOut">
              <a:rPr lang="en-US" smtClean="0"/>
              <a:t>8/16/2021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052932-1852-4B12-A493-153134CBD7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21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jpe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F58EAD1-228A-48FC-B0F3-F34D7CA5C8E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70"/>
          <a:stretch/>
        </p:blipFill>
        <p:spPr>
          <a:xfrm>
            <a:off x="3048" y="0"/>
            <a:ext cx="1218895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9099368-8E0E-458C-A231-D0ED56514B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1122362"/>
            <a:ext cx="10363200" cy="2514917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Construction Materials Development and Processing for ISRU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3BC081-7DD1-479F-B9B6-FC0EBD6128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5872956"/>
            <a:ext cx="3241040" cy="985044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Dr. Jennifer Edmunson</a:t>
            </a:r>
          </a:p>
          <a:p>
            <a:pPr algn="l"/>
            <a:r>
              <a:rPr lang="en-US" dirty="0"/>
              <a:t>18 August 2021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018AB6-57E2-44E7-B9AC-A5CCCA285EE0}"/>
              </a:ext>
            </a:extLst>
          </p:cNvPr>
          <p:cNvSpPr txBox="1"/>
          <p:nvPr/>
        </p:nvSpPr>
        <p:spPr>
          <a:xfrm>
            <a:off x="7823200" y="6334780"/>
            <a:ext cx="436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“Earthrise”</a:t>
            </a:r>
          </a:p>
          <a:p>
            <a:pPr algn="ctr"/>
            <a:r>
              <a:rPr lang="en-US" sz="1400" dirty="0"/>
              <a:t>Image credit: Apollo 8 Crewmember Bill Anders/NASA</a:t>
            </a:r>
          </a:p>
        </p:txBody>
      </p:sp>
    </p:spTree>
    <p:extLst>
      <p:ext uri="{BB962C8B-B14F-4D97-AF65-F5344CB8AC3E}">
        <p14:creationId xmlns:p14="http://schemas.microsoft.com/office/powerpoint/2010/main" val="35673912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icture of the lunar surface with conceptual landing pads, blast shields, a quarry, habitats, garages, power plants, etc.">
            <a:extLst>
              <a:ext uri="{FF2B5EF4-FFF2-40B4-BE49-F238E27FC236}">
                <a16:creationId xmlns:a16="http://schemas.microsoft.com/office/drawing/2014/main" id="{9116BF5F-8357-4588-BCD5-48904CED3E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1605"/>
            <a:ext cx="12192000" cy="6066395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8271084-F9CF-40BE-977B-A31A44AD1D4F}"/>
              </a:ext>
            </a:extLst>
          </p:cNvPr>
          <p:cNvCxnSpPr/>
          <p:nvPr/>
        </p:nvCxnSpPr>
        <p:spPr>
          <a:xfrm>
            <a:off x="0" y="771285"/>
            <a:ext cx="12192000" cy="0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3DB03467-5C96-4B21-8531-109DF392DAB1}"/>
              </a:ext>
            </a:extLst>
          </p:cNvPr>
          <p:cNvSpPr txBox="1"/>
          <p:nvPr/>
        </p:nvSpPr>
        <p:spPr>
          <a:xfrm>
            <a:off x="0" y="132080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There are many applications for construction materials on the lunar surface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7FA3E87-63E0-4C37-9551-66B6138C94A2}"/>
              </a:ext>
            </a:extLst>
          </p:cNvPr>
          <p:cNvSpPr txBox="1"/>
          <p:nvPr/>
        </p:nvSpPr>
        <p:spPr>
          <a:xfrm>
            <a:off x="0" y="6530253"/>
            <a:ext cx="73683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Image courtesy of ICON and Space Exploration Architecture (SEArch+)</a:t>
            </a:r>
          </a:p>
        </p:txBody>
      </p:sp>
    </p:spTree>
    <p:extLst>
      <p:ext uri="{BB962C8B-B14F-4D97-AF65-F5344CB8AC3E}">
        <p14:creationId xmlns:p14="http://schemas.microsoft.com/office/powerpoint/2010/main" val="2928710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FBE2FC1-7871-4940-BE3F-48C5E28C29EE}"/>
              </a:ext>
            </a:extLst>
          </p:cNvPr>
          <p:cNvSpPr/>
          <p:nvPr/>
        </p:nvSpPr>
        <p:spPr>
          <a:xfrm>
            <a:off x="0" y="785032"/>
            <a:ext cx="8888819" cy="607294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DB03467-5C96-4B21-8531-109DF392DAB1}"/>
              </a:ext>
            </a:extLst>
          </p:cNvPr>
          <p:cNvSpPr txBox="1"/>
          <p:nvPr/>
        </p:nvSpPr>
        <p:spPr>
          <a:xfrm>
            <a:off x="0" y="132080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Resources exist on the lunar surface that can provide feedstock for construction materials</a:t>
            </a:r>
          </a:p>
        </p:txBody>
      </p:sp>
      <p:pic>
        <p:nvPicPr>
          <p:cNvPr id="4" name="Picture 3" descr="False color composite of the Moon from the Galileo spacecraft during a flyby indicating variations in surface geology. ">
            <a:extLst>
              <a:ext uri="{FF2B5EF4-FFF2-40B4-BE49-F238E27FC236}">
                <a16:creationId xmlns:a16="http://schemas.microsoft.com/office/drawing/2014/main" id="{836615D0-0DB3-4119-B788-382E73BADA1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78" r="14903" b="10076"/>
          <a:stretch/>
        </p:blipFill>
        <p:spPr>
          <a:xfrm>
            <a:off x="7655442" y="785032"/>
            <a:ext cx="4536559" cy="607296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BE957C8-2C57-480E-94AE-1B60DBA167C5}"/>
              </a:ext>
            </a:extLst>
          </p:cNvPr>
          <p:cNvSpPr txBox="1"/>
          <p:nvPr/>
        </p:nvSpPr>
        <p:spPr>
          <a:xfrm>
            <a:off x="8739963" y="6334780"/>
            <a:ext cx="34520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False color mosaic of the Moon</a:t>
            </a:r>
          </a:p>
          <a:p>
            <a:pPr algn="ctr"/>
            <a:r>
              <a:rPr lang="en-US" sz="1400" dirty="0"/>
              <a:t>Galileo spacecraft 12-7-92 Image credit: JPL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0EA579F-A8DB-451B-B22F-3552E8B9EF1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677" b="606"/>
          <a:stretch/>
        </p:blipFill>
        <p:spPr>
          <a:xfrm>
            <a:off x="426720" y="847748"/>
            <a:ext cx="6371199" cy="318241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8360956-D778-4DA2-8BEF-90618A5B0E8B}"/>
              </a:ext>
            </a:extLst>
          </p:cNvPr>
          <p:cNvSpPr txBox="1"/>
          <p:nvPr/>
        </p:nvSpPr>
        <p:spPr>
          <a:xfrm>
            <a:off x="-13481" y="3997960"/>
            <a:ext cx="46003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Unified Geologic Map of the Moon orthographic projections Image credit: NASA/GSFC/USGS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8271084-F9CF-40BE-977B-A31A44AD1D4F}"/>
              </a:ext>
            </a:extLst>
          </p:cNvPr>
          <p:cNvCxnSpPr/>
          <p:nvPr/>
        </p:nvCxnSpPr>
        <p:spPr>
          <a:xfrm>
            <a:off x="0" y="771285"/>
            <a:ext cx="12192000" cy="0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 descr="Lunar South Pole multi-temporal illumination map">
            <a:extLst>
              <a:ext uri="{FF2B5EF4-FFF2-40B4-BE49-F238E27FC236}">
                <a16:creationId xmlns:a16="http://schemas.microsoft.com/office/drawing/2014/main" id="{9A79DC3C-F2AC-485B-B8E6-F814E2942BF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50999" y="3952240"/>
            <a:ext cx="2773680" cy="277368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581C693-7B96-4E53-A52F-12FF1E015813}"/>
              </a:ext>
            </a:extLst>
          </p:cNvPr>
          <p:cNvSpPr txBox="1"/>
          <p:nvPr/>
        </p:nvSpPr>
        <p:spPr>
          <a:xfrm>
            <a:off x="974672" y="6216446"/>
            <a:ext cx="46003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chemeClr val="bg1"/>
                </a:solidFill>
              </a:rPr>
              <a:t>Lunar South Pole multi-temporal illumination map</a:t>
            </a:r>
          </a:p>
          <a:p>
            <a:pPr algn="r"/>
            <a:r>
              <a:rPr lang="en-US" sz="1400" dirty="0">
                <a:solidFill>
                  <a:schemeClr val="bg1"/>
                </a:solidFill>
              </a:rPr>
              <a:t>Image credit: NASA/GSFC/Arizona State University/LRO</a:t>
            </a:r>
          </a:p>
        </p:txBody>
      </p:sp>
    </p:spTree>
    <p:extLst>
      <p:ext uri="{BB962C8B-B14F-4D97-AF65-F5344CB8AC3E}">
        <p14:creationId xmlns:p14="http://schemas.microsoft.com/office/powerpoint/2010/main" val="22253804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8271084-F9CF-40BE-977B-A31A44AD1D4F}"/>
              </a:ext>
            </a:extLst>
          </p:cNvPr>
          <p:cNvCxnSpPr/>
          <p:nvPr/>
        </p:nvCxnSpPr>
        <p:spPr>
          <a:xfrm>
            <a:off x="0" y="771285"/>
            <a:ext cx="12192000" cy="0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3DB03467-5C96-4B21-8531-109DF392DAB1}"/>
              </a:ext>
            </a:extLst>
          </p:cNvPr>
          <p:cNvSpPr txBox="1"/>
          <p:nvPr/>
        </p:nvSpPr>
        <p:spPr>
          <a:xfrm>
            <a:off x="0" y="132080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In-Situ Resource Utilization resource extraction technologies can isolate elements of interest</a:t>
            </a:r>
          </a:p>
        </p:txBody>
      </p:sp>
      <p:pic>
        <p:nvPicPr>
          <p:cNvPr id="5" name="Picture 8" descr="http://www.smartminerals.com/norvegia/trip/ilmenite.jpg">
            <a:extLst>
              <a:ext uri="{FF2B5EF4-FFF2-40B4-BE49-F238E27FC236}">
                <a16:creationId xmlns:a16="http://schemas.microsoft.com/office/drawing/2014/main" id="{235CBF05-760A-40E6-99CA-96F78910ED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812"/>
          <a:stretch>
            <a:fillRect/>
          </a:stretch>
        </p:blipFill>
        <p:spPr bwMode="auto">
          <a:xfrm>
            <a:off x="228600" y="5377022"/>
            <a:ext cx="1412081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23">
            <a:extLst>
              <a:ext uri="{FF2B5EF4-FFF2-40B4-BE49-F238E27FC236}">
                <a16:creationId xmlns:a16="http://schemas.microsoft.com/office/drawing/2014/main" id="{1AF63BEF-E8E8-4969-B3F8-CCA413C69D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0681" y="5646803"/>
            <a:ext cx="138609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dirty="0">
                <a:latin typeface="Calibri" panose="020F0502020204030204" pitchFamily="34" charset="0"/>
                <a:cs typeface="Arial" panose="020B0604020202020204" pitchFamily="34" charset="0"/>
              </a:rPr>
              <a:t>Ilmenite</a:t>
            </a:r>
          </a:p>
          <a:p>
            <a:pPr eaLnBrk="1" hangingPunct="1"/>
            <a:r>
              <a:rPr lang="en-US" altLang="en-US" sz="2400" dirty="0">
                <a:latin typeface="Calibri" panose="020F0502020204030204" pitchFamily="34" charset="0"/>
                <a:cs typeface="Arial" panose="020B0604020202020204" pitchFamily="34" charset="0"/>
              </a:rPr>
              <a:t>FeTiO</a:t>
            </a:r>
            <a:r>
              <a:rPr lang="en-US" altLang="en-US" sz="2400" baseline="-25000" dirty="0">
                <a:latin typeface="Calibri" panose="020F0502020204030204" pitchFamily="34" charset="0"/>
                <a:cs typeface="Arial" panose="020B0604020202020204" pitchFamily="34" charset="0"/>
              </a:rPr>
              <a:t>3</a:t>
            </a:r>
            <a:endParaRPr lang="en-US" altLang="en-US" sz="24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 descr="http://skywalker.cochise.edu/wellerr/mineral/olivine/6olivine64.jpg">
            <a:extLst>
              <a:ext uri="{FF2B5EF4-FFF2-40B4-BE49-F238E27FC236}">
                <a16:creationId xmlns:a16="http://schemas.microsoft.com/office/drawing/2014/main" id="{B92991EB-8F7E-4723-B5BC-C53FC405C1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975722"/>
            <a:ext cx="2060972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24">
            <a:extLst>
              <a:ext uri="{FF2B5EF4-FFF2-40B4-BE49-F238E27FC236}">
                <a16:creationId xmlns:a16="http://schemas.microsoft.com/office/drawing/2014/main" id="{69700919-A860-4A7E-BAB6-E22BB587D9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9572" y="4247063"/>
            <a:ext cx="203936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dirty="0">
                <a:latin typeface="Calibri" panose="020F0502020204030204" pitchFamily="34" charset="0"/>
                <a:cs typeface="Arial" panose="020B0604020202020204" pitchFamily="34" charset="0"/>
              </a:rPr>
              <a:t>Olivine</a:t>
            </a:r>
          </a:p>
          <a:p>
            <a:pPr eaLnBrk="1" hangingPunct="1"/>
            <a:r>
              <a:rPr lang="en-US" altLang="en-US" sz="2400" dirty="0">
                <a:latin typeface="Calibri" panose="020F0502020204030204" pitchFamily="34" charset="0"/>
                <a:cs typeface="Arial" panose="020B0604020202020204" pitchFamily="34" charset="0"/>
              </a:rPr>
              <a:t>(Mg,Fe)</a:t>
            </a:r>
            <a:r>
              <a:rPr lang="en-US" altLang="en-US" sz="2400" baseline="-25000" dirty="0">
                <a:latin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altLang="en-US" sz="2400" dirty="0">
                <a:latin typeface="Calibri" panose="020F0502020204030204" pitchFamily="34" charset="0"/>
                <a:cs typeface="Arial" panose="020B0604020202020204" pitchFamily="34" charset="0"/>
              </a:rPr>
              <a:t>SiO</a:t>
            </a:r>
            <a:r>
              <a:rPr lang="en-US" altLang="en-US" sz="2400" baseline="-25000" dirty="0">
                <a:latin typeface="Calibri" panose="020F0502020204030204" pitchFamily="34" charset="0"/>
                <a:cs typeface="Arial" panose="020B0604020202020204" pitchFamily="34" charset="0"/>
              </a:rPr>
              <a:t>4</a:t>
            </a:r>
            <a:endParaRPr lang="en-US" altLang="en-US" sz="24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4" descr="http://ocw.mit.edu/ans7870/12/12.108/f04/imagegallery/lab3/images/lab3-02.jpg">
            <a:extLst>
              <a:ext uri="{FF2B5EF4-FFF2-40B4-BE49-F238E27FC236}">
                <a16:creationId xmlns:a16="http://schemas.microsoft.com/office/drawing/2014/main" id="{B763280C-68E9-4A8B-9C6B-5645F6ADCE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" t="-142" b="10253"/>
          <a:stretch/>
        </p:blipFill>
        <p:spPr bwMode="auto">
          <a:xfrm>
            <a:off x="228600" y="2574423"/>
            <a:ext cx="2032254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22">
            <a:extLst>
              <a:ext uri="{FF2B5EF4-FFF2-40B4-BE49-F238E27FC236}">
                <a16:creationId xmlns:a16="http://schemas.microsoft.com/office/drawing/2014/main" id="{33C8A1A3-FE80-4405-BCB3-D9215A380F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0854" y="2845244"/>
            <a:ext cx="240345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dirty="0">
                <a:latin typeface="Calibri" panose="020F0502020204030204" pitchFamily="34" charset="0"/>
                <a:cs typeface="Arial" panose="020B0604020202020204" pitchFamily="34" charset="0"/>
              </a:rPr>
              <a:t>Pyroxene</a:t>
            </a:r>
          </a:p>
          <a:p>
            <a:pPr eaLnBrk="1" hangingPunct="1"/>
            <a:r>
              <a:rPr lang="en-US" altLang="en-US" sz="2400" dirty="0">
                <a:latin typeface="Calibri" panose="020F0502020204030204" pitchFamily="34" charset="0"/>
                <a:cs typeface="Arial" panose="020B0604020202020204" pitchFamily="34" charset="0"/>
              </a:rPr>
              <a:t>(Ca,Mg,Fe)Si</a:t>
            </a:r>
            <a:r>
              <a:rPr lang="en-US" altLang="en-US" sz="2400" baseline="-25000" dirty="0">
                <a:latin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altLang="en-US" sz="2400" dirty="0">
                <a:latin typeface="Calibri" panose="020F0502020204030204" pitchFamily="34" charset="0"/>
                <a:cs typeface="Arial" panose="020B0604020202020204" pitchFamily="34" charset="0"/>
              </a:rPr>
              <a:t>O</a:t>
            </a:r>
            <a:r>
              <a:rPr lang="en-US" altLang="en-US" sz="2400" baseline="-25000" dirty="0">
                <a:latin typeface="Calibri" panose="020F0502020204030204" pitchFamily="34" charset="0"/>
                <a:cs typeface="Arial" panose="020B0604020202020204" pitchFamily="34" charset="0"/>
              </a:rPr>
              <a:t>6</a:t>
            </a:r>
            <a:endParaRPr lang="en-US" altLang="en-US" sz="24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281FC9E-CA96-4420-AC87-B984B63572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600" y="1173124"/>
            <a:ext cx="2473201" cy="1371600"/>
          </a:xfrm>
          <a:prstGeom prst="rect">
            <a:avLst/>
          </a:prstGeom>
        </p:spPr>
      </p:pic>
      <p:sp>
        <p:nvSpPr>
          <p:cNvPr id="14" name="TextBox 23">
            <a:extLst>
              <a:ext uri="{FF2B5EF4-FFF2-40B4-BE49-F238E27FC236}">
                <a16:creationId xmlns:a16="http://schemas.microsoft.com/office/drawing/2014/main" id="{EB18A065-8BDB-429F-95C8-997871D310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1801" y="1443425"/>
            <a:ext cx="18288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dirty="0">
                <a:latin typeface="Calibri" panose="020F0502020204030204" pitchFamily="34" charset="0"/>
                <a:cs typeface="Arial" panose="020B0604020202020204" pitchFamily="34" charset="0"/>
              </a:rPr>
              <a:t>Anorthite</a:t>
            </a:r>
          </a:p>
          <a:p>
            <a:pPr eaLnBrk="1" hangingPunct="1"/>
            <a:r>
              <a:rPr lang="en-US" altLang="en-US" sz="2400" dirty="0">
                <a:latin typeface="Calibri" panose="020F0502020204030204" pitchFamily="34" charset="0"/>
                <a:cs typeface="Arial" panose="020B0604020202020204" pitchFamily="34" charset="0"/>
              </a:rPr>
              <a:t>CaAl</a:t>
            </a:r>
            <a:r>
              <a:rPr lang="en-US" altLang="en-US" sz="2400" baseline="-25000" dirty="0">
                <a:latin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altLang="en-US" sz="2400" dirty="0">
                <a:latin typeface="Calibri" panose="020F0502020204030204" pitchFamily="34" charset="0"/>
                <a:cs typeface="Arial" panose="020B0604020202020204" pitchFamily="34" charset="0"/>
              </a:rPr>
              <a:t>Si</a:t>
            </a:r>
            <a:r>
              <a:rPr lang="en-US" altLang="en-US" sz="2400" baseline="-25000" dirty="0">
                <a:latin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altLang="en-US" sz="2400" dirty="0">
                <a:latin typeface="Calibri" panose="020F0502020204030204" pitchFamily="34" charset="0"/>
                <a:cs typeface="Arial" panose="020B0604020202020204" pitchFamily="34" charset="0"/>
              </a:rPr>
              <a:t>O</a:t>
            </a:r>
            <a:r>
              <a:rPr lang="en-US" altLang="en-US" sz="2400" baseline="-25000" dirty="0">
                <a:latin typeface="Calibri" panose="020F0502020204030204" pitchFamily="34" charset="0"/>
                <a:cs typeface="Arial" panose="020B0604020202020204" pitchFamily="34" charset="0"/>
              </a:rPr>
              <a:t>8</a:t>
            </a:r>
            <a:endParaRPr lang="en-US" altLang="en-US" sz="24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3C89E63-8C1D-4FDD-9123-A26FCB6A328F}"/>
              </a:ext>
            </a:extLst>
          </p:cNvPr>
          <p:cNvCxnSpPr>
            <a:endCxn id="31" idx="1"/>
          </p:cNvCxnSpPr>
          <p:nvPr/>
        </p:nvCxnSpPr>
        <p:spPr>
          <a:xfrm>
            <a:off x="4172673" y="1998208"/>
            <a:ext cx="1524074" cy="196618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CF76A8D7-8C82-4157-9568-DFA3E98E0583}"/>
              </a:ext>
            </a:extLst>
          </p:cNvPr>
          <p:cNvCxnSpPr>
            <a:endCxn id="34" idx="1"/>
          </p:cNvCxnSpPr>
          <p:nvPr/>
        </p:nvCxnSpPr>
        <p:spPr>
          <a:xfrm flipV="1">
            <a:off x="4173855" y="1404017"/>
            <a:ext cx="1518669" cy="59623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F064A32-BE05-4D36-A3EC-03E4DB41907C}"/>
              </a:ext>
            </a:extLst>
          </p:cNvPr>
          <p:cNvCxnSpPr>
            <a:endCxn id="33" idx="1"/>
          </p:cNvCxnSpPr>
          <p:nvPr/>
        </p:nvCxnSpPr>
        <p:spPr>
          <a:xfrm>
            <a:off x="4172673" y="1997145"/>
            <a:ext cx="1519851" cy="26033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5844CB4-8E3A-42EA-BFAF-5B6B64D4C0CF}"/>
              </a:ext>
            </a:extLst>
          </p:cNvPr>
          <p:cNvCxnSpPr>
            <a:endCxn id="35" idx="1"/>
          </p:cNvCxnSpPr>
          <p:nvPr/>
        </p:nvCxnSpPr>
        <p:spPr>
          <a:xfrm>
            <a:off x="4172673" y="1998208"/>
            <a:ext cx="1519851" cy="1112725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52B440D8-9E7B-4913-953F-4A2F41FF9745}"/>
              </a:ext>
            </a:extLst>
          </p:cNvPr>
          <p:cNvCxnSpPr>
            <a:endCxn id="31" idx="1"/>
          </p:cNvCxnSpPr>
          <p:nvPr/>
        </p:nvCxnSpPr>
        <p:spPr>
          <a:xfrm>
            <a:off x="4369118" y="3412808"/>
            <a:ext cx="1327629" cy="551583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95764C80-70C1-430D-B939-A29E1BB49EAB}"/>
              </a:ext>
            </a:extLst>
          </p:cNvPr>
          <p:cNvCxnSpPr>
            <a:endCxn id="33" idx="1"/>
          </p:cNvCxnSpPr>
          <p:nvPr/>
        </p:nvCxnSpPr>
        <p:spPr>
          <a:xfrm flipV="1">
            <a:off x="4367213" y="2257475"/>
            <a:ext cx="1325311" cy="1155333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BA6C6F1F-BA8F-4AB6-8DD1-01EF519B0322}"/>
              </a:ext>
            </a:extLst>
          </p:cNvPr>
          <p:cNvCxnSpPr>
            <a:endCxn id="36" idx="1"/>
          </p:cNvCxnSpPr>
          <p:nvPr/>
        </p:nvCxnSpPr>
        <p:spPr>
          <a:xfrm>
            <a:off x="4366260" y="3414713"/>
            <a:ext cx="1332054" cy="1403136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2270322-7A74-4A4E-BCE9-64A7FD9B9BD6}"/>
              </a:ext>
            </a:extLst>
          </p:cNvPr>
          <p:cNvCxnSpPr>
            <a:endCxn id="35" idx="1"/>
          </p:cNvCxnSpPr>
          <p:nvPr/>
        </p:nvCxnSpPr>
        <p:spPr>
          <a:xfrm flipV="1">
            <a:off x="4362450" y="3110933"/>
            <a:ext cx="1330074" cy="303780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950CCA70-34BE-4030-ADE0-79C0736D5313}"/>
              </a:ext>
            </a:extLst>
          </p:cNvPr>
          <p:cNvCxnSpPr/>
          <p:nvPr/>
        </p:nvCxnSpPr>
        <p:spPr>
          <a:xfrm>
            <a:off x="4367213" y="3414713"/>
            <a:ext cx="1331128" cy="2256594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A007EE4-95E6-43FD-9058-9A6DC24257F2}"/>
              </a:ext>
            </a:extLst>
          </p:cNvPr>
          <p:cNvCxnSpPr>
            <a:endCxn id="31" idx="1"/>
          </p:cNvCxnSpPr>
          <p:nvPr/>
        </p:nvCxnSpPr>
        <p:spPr>
          <a:xfrm flipV="1">
            <a:off x="4016693" y="3964391"/>
            <a:ext cx="1680054" cy="848592"/>
          </a:xfrm>
          <a:prstGeom prst="straightConnector1">
            <a:avLst/>
          </a:prstGeom>
          <a:ln w="19050">
            <a:solidFill>
              <a:schemeClr val="accent4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79D16842-8F9E-40A7-906F-AFD2956A27E8}"/>
              </a:ext>
            </a:extLst>
          </p:cNvPr>
          <p:cNvCxnSpPr>
            <a:endCxn id="33" idx="1"/>
          </p:cNvCxnSpPr>
          <p:nvPr/>
        </p:nvCxnSpPr>
        <p:spPr>
          <a:xfrm flipV="1">
            <a:off x="4010025" y="2257475"/>
            <a:ext cx="1682499" cy="2557413"/>
          </a:xfrm>
          <a:prstGeom prst="straightConnector1">
            <a:avLst/>
          </a:prstGeom>
          <a:ln w="19050">
            <a:solidFill>
              <a:schemeClr val="accent4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3E8942F8-4887-4909-91CA-B1C1E87E9C20}"/>
              </a:ext>
            </a:extLst>
          </p:cNvPr>
          <p:cNvCxnSpPr>
            <a:endCxn id="36" idx="1"/>
          </p:cNvCxnSpPr>
          <p:nvPr/>
        </p:nvCxnSpPr>
        <p:spPr>
          <a:xfrm>
            <a:off x="4007168" y="4812983"/>
            <a:ext cx="1691146" cy="4866"/>
          </a:xfrm>
          <a:prstGeom prst="straightConnector1">
            <a:avLst/>
          </a:prstGeom>
          <a:ln w="19050">
            <a:solidFill>
              <a:schemeClr val="accent4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86738B5D-6EF9-4514-ACE8-D67B1EDA42D4}"/>
              </a:ext>
            </a:extLst>
          </p:cNvPr>
          <p:cNvCxnSpPr>
            <a:endCxn id="37" idx="1"/>
          </p:cNvCxnSpPr>
          <p:nvPr/>
        </p:nvCxnSpPr>
        <p:spPr>
          <a:xfrm>
            <a:off x="4013835" y="4812983"/>
            <a:ext cx="1678689" cy="858324"/>
          </a:xfrm>
          <a:prstGeom prst="straightConnector1">
            <a:avLst/>
          </a:prstGeom>
          <a:ln w="19050">
            <a:solidFill>
              <a:schemeClr val="accent4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D556F9CC-EC91-4920-A82A-9A9D63B78A5A}"/>
              </a:ext>
            </a:extLst>
          </p:cNvPr>
          <p:cNvCxnSpPr>
            <a:endCxn id="31" idx="1"/>
          </p:cNvCxnSpPr>
          <p:nvPr/>
        </p:nvCxnSpPr>
        <p:spPr>
          <a:xfrm flipV="1">
            <a:off x="2633663" y="3964391"/>
            <a:ext cx="3063084" cy="2270674"/>
          </a:xfrm>
          <a:prstGeom prst="straightConnector1">
            <a:avLst/>
          </a:prstGeom>
          <a:ln w="190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615733AA-5F2C-4887-82EE-99BC9ADCA799}"/>
              </a:ext>
            </a:extLst>
          </p:cNvPr>
          <p:cNvCxnSpPr>
            <a:endCxn id="32" idx="1"/>
          </p:cNvCxnSpPr>
          <p:nvPr/>
        </p:nvCxnSpPr>
        <p:spPr>
          <a:xfrm>
            <a:off x="2626043" y="6235065"/>
            <a:ext cx="3072273" cy="289699"/>
          </a:xfrm>
          <a:prstGeom prst="straightConnector1">
            <a:avLst/>
          </a:prstGeom>
          <a:ln w="190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5DAB6BFA-4477-4AAD-90E2-569E0AF176A5}"/>
              </a:ext>
            </a:extLst>
          </p:cNvPr>
          <p:cNvCxnSpPr>
            <a:endCxn id="37" idx="1"/>
          </p:cNvCxnSpPr>
          <p:nvPr/>
        </p:nvCxnSpPr>
        <p:spPr>
          <a:xfrm flipV="1">
            <a:off x="2635568" y="5671307"/>
            <a:ext cx="3056956" cy="560901"/>
          </a:xfrm>
          <a:prstGeom prst="straightConnector1">
            <a:avLst/>
          </a:prstGeom>
          <a:ln w="190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754BFE69-5744-48BC-AD13-AD3B99C73DE8}"/>
              </a:ext>
            </a:extLst>
          </p:cNvPr>
          <p:cNvSpPr txBox="1"/>
          <p:nvPr/>
        </p:nvSpPr>
        <p:spPr>
          <a:xfrm>
            <a:off x="5696747" y="3733558"/>
            <a:ext cx="586737" cy="461665"/>
          </a:xfrm>
          <a:prstGeom prst="rect">
            <a:avLst/>
          </a:prstGeom>
          <a:gradFill flip="none" rotWithShape="1">
            <a:gsLst>
              <a:gs pos="0">
                <a:srgbClr val="0070C0">
                  <a:tint val="66000"/>
                  <a:satMod val="160000"/>
                </a:srgbClr>
              </a:gs>
              <a:gs pos="50000">
                <a:srgbClr val="0070C0">
                  <a:tint val="44500"/>
                  <a:satMod val="160000"/>
                </a:srgbClr>
              </a:gs>
              <a:gs pos="100000">
                <a:srgbClr val="0070C0">
                  <a:tint val="23500"/>
                  <a:satMod val="160000"/>
                </a:srgbClr>
              </a:gs>
            </a:gsLst>
            <a:lin ang="10800000" scaled="1"/>
            <a:tileRect/>
          </a:gra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O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1ADC745-F308-40E8-A9A3-79D17F44A194}"/>
              </a:ext>
            </a:extLst>
          </p:cNvPr>
          <p:cNvSpPr txBox="1"/>
          <p:nvPr/>
        </p:nvSpPr>
        <p:spPr>
          <a:xfrm>
            <a:off x="5698316" y="6293931"/>
            <a:ext cx="586737" cy="461665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  <a:tint val="66000"/>
                  <a:satMod val="160000"/>
                </a:schemeClr>
              </a:gs>
              <a:gs pos="50000">
                <a:schemeClr val="accent2">
                  <a:lumMod val="75000"/>
                  <a:tint val="44500"/>
                  <a:satMod val="160000"/>
                </a:schemeClr>
              </a:gs>
              <a:gs pos="100000">
                <a:schemeClr val="accent2">
                  <a:lumMod val="75000"/>
                  <a:tint val="23500"/>
                  <a:satMod val="160000"/>
                </a:schemeClr>
              </a:gs>
            </a:gsLst>
            <a:lin ang="10800000" scaled="1"/>
            <a:tileRect/>
          </a:gra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Ti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B27099E-97C2-4E35-9EB6-E33661DEBA36}"/>
              </a:ext>
            </a:extLst>
          </p:cNvPr>
          <p:cNvSpPr txBox="1"/>
          <p:nvPr/>
        </p:nvSpPr>
        <p:spPr>
          <a:xfrm>
            <a:off x="5692524" y="2026642"/>
            <a:ext cx="586737" cy="46166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  <a:tint val="66000"/>
                  <a:satMod val="160000"/>
                </a:schemeClr>
              </a:gs>
              <a:gs pos="50000">
                <a:schemeClr val="bg1">
                  <a:lumMod val="65000"/>
                  <a:tint val="44500"/>
                  <a:satMod val="160000"/>
                </a:schemeClr>
              </a:gs>
              <a:gs pos="100000">
                <a:schemeClr val="bg1">
                  <a:lumMod val="65000"/>
                  <a:tint val="23500"/>
                  <a:satMod val="160000"/>
                </a:schemeClr>
              </a:gs>
            </a:gsLst>
            <a:lin ang="10800000" scaled="1"/>
            <a:tileRect/>
          </a:gra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Si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E9E6474-BB4F-45AA-A9DA-7A0E276C008A}"/>
              </a:ext>
            </a:extLst>
          </p:cNvPr>
          <p:cNvSpPr txBox="1"/>
          <p:nvPr/>
        </p:nvSpPr>
        <p:spPr>
          <a:xfrm>
            <a:off x="5692524" y="1173184"/>
            <a:ext cx="586737" cy="461665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0800000" scaled="1"/>
            <a:tileRect/>
          </a:gra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Al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1145D2B-0CD8-4A42-9894-39586B258F90}"/>
              </a:ext>
            </a:extLst>
          </p:cNvPr>
          <p:cNvSpPr txBox="1"/>
          <p:nvPr/>
        </p:nvSpPr>
        <p:spPr>
          <a:xfrm>
            <a:off x="5692524" y="2880100"/>
            <a:ext cx="586737" cy="461665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75000"/>
                  <a:tint val="66000"/>
                  <a:satMod val="160000"/>
                </a:schemeClr>
              </a:gs>
              <a:gs pos="50000">
                <a:schemeClr val="accent6">
                  <a:lumMod val="75000"/>
                  <a:tint val="44500"/>
                  <a:satMod val="160000"/>
                </a:schemeClr>
              </a:gs>
              <a:gs pos="100000">
                <a:schemeClr val="accent6">
                  <a:lumMod val="75000"/>
                  <a:tint val="23500"/>
                  <a:satMod val="160000"/>
                </a:schemeClr>
              </a:gs>
            </a:gsLst>
            <a:lin ang="10800000" scaled="1"/>
            <a:tileRect/>
          </a:gra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Ca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93867CD-8FB7-41F3-A1B5-34AD464778A1}"/>
              </a:ext>
            </a:extLst>
          </p:cNvPr>
          <p:cNvSpPr txBox="1"/>
          <p:nvPr/>
        </p:nvSpPr>
        <p:spPr>
          <a:xfrm>
            <a:off x="5698314" y="4587016"/>
            <a:ext cx="586737" cy="461665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75000"/>
                  <a:tint val="66000"/>
                  <a:satMod val="160000"/>
                </a:schemeClr>
              </a:gs>
              <a:gs pos="50000">
                <a:schemeClr val="accent4">
                  <a:lumMod val="75000"/>
                  <a:tint val="44500"/>
                  <a:satMod val="160000"/>
                </a:schemeClr>
              </a:gs>
              <a:gs pos="100000">
                <a:schemeClr val="accent4">
                  <a:lumMod val="75000"/>
                  <a:tint val="23500"/>
                  <a:satMod val="160000"/>
                </a:schemeClr>
              </a:gs>
            </a:gsLst>
            <a:lin ang="10800000" scaled="1"/>
            <a:tileRect/>
          </a:gra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Mg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1B32349-92C2-4D91-8860-5584969D2DDA}"/>
              </a:ext>
            </a:extLst>
          </p:cNvPr>
          <p:cNvSpPr txBox="1"/>
          <p:nvPr/>
        </p:nvSpPr>
        <p:spPr>
          <a:xfrm>
            <a:off x="5692524" y="5440474"/>
            <a:ext cx="586737" cy="461665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10800000" scaled="1"/>
            <a:tileRect/>
          </a:gra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Fe</a:t>
            </a:r>
          </a:p>
        </p:txBody>
      </p:sp>
    </p:spTree>
    <p:extLst>
      <p:ext uri="{BB962C8B-B14F-4D97-AF65-F5344CB8AC3E}">
        <p14:creationId xmlns:p14="http://schemas.microsoft.com/office/powerpoint/2010/main" val="31199490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8271084-F9CF-40BE-977B-A31A44AD1D4F}"/>
              </a:ext>
            </a:extLst>
          </p:cNvPr>
          <p:cNvCxnSpPr/>
          <p:nvPr/>
        </p:nvCxnSpPr>
        <p:spPr>
          <a:xfrm>
            <a:off x="0" y="771285"/>
            <a:ext cx="12192000" cy="0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3DB03467-5C96-4B21-8531-109DF392DAB1}"/>
              </a:ext>
            </a:extLst>
          </p:cNvPr>
          <p:cNvSpPr txBox="1"/>
          <p:nvPr/>
        </p:nvSpPr>
        <p:spPr>
          <a:xfrm>
            <a:off x="0" y="-20320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ISRU technology development must continue in order to provide feedstock for construction and manufacturing processes</a:t>
            </a:r>
          </a:p>
        </p:txBody>
      </p:sp>
      <p:pic>
        <p:nvPicPr>
          <p:cNvPr id="5" name="Picture 8" descr="http://www.smartminerals.com/norvegia/trip/ilmenite.jpg">
            <a:extLst>
              <a:ext uri="{FF2B5EF4-FFF2-40B4-BE49-F238E27FC236}">
                <a16:creationId xmlns:a16="http://schemas.microsoft.com/office/drawing/2014/main" id="{B0C9C8D4-D6C1-4DE0-BB2F-6322D1D1F6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812"/>
          <a:stretch>
            <a:fillRect/>
          </a:stretch>
        </p:blipFill>
        <p:spPr bwMode="auto">
          <a:xfrm>
            <a:off x="228600" y="5377022"/>
            <a:ext cx="1412081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23">
            <a:extLst>
              <a:ext uri="{FF2B5EF4-FFF2-40B4-BE49-F238E27FC236}">
                <a16:creationId xmlns:a16="http://schemas.microsoft.com/office/drawing/2014/main" id="{4B27B1E7-1E89-4A2B-99ED-0A9A01F661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0681" y="5646803"/>
            <a:ext cx="138609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dirty="0">
                <a:latin typeface="Calibri" panose="020F0502020204030204" pitchFamily="34" charset="0"/>
                <a:cs typeface="Arial" panose="020B0604020202020204" pitchFamily="34" charset="0"/>
              </a:rPr>
              <a:t>Ilmenite</a:t>
            </a:r>
          </a:p>
          <a:p>
            <a:pPr eaLnBrk="1" hangingPunct="1"/>
            <a:r>
              <a:rPr lang="en-US" altLang="en-US" sz="2400" dirty="0">
                <a:latin typeface="Calibri" panose="020F0502020204030204" pitchFamily="34" charset="0"/>
                <a:cs typeface="Arial" panose="020B0604020202020204" pitchFamily="34" charset="0"/>
              </a:rPr>
              <a:t>FeTiO</a:t>
            </a:r>
            <a:r>
              <a:rPr lang="en-US" altLang="en-US" sz="2400" baseline="-25000" dirty="0">
                <a:latin typeface="Calibri" panose="020F0502020204030204" pitchFamily="34" charset="0"/>
                <a:cs typeface="Arial" panose="020B0604020202020204" pitchFamily="34" charset="0"/>
              </a:rPr>
              <a:t>3</a:t>
            </a:r>
            <a:endParaRPr lang="en-US" altLang="en-US" sz="24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 descr="http://skywalker.cochise.edu/wellerr/mineral/olivine/6olivine64.jpg">
            <a:extLst>
              <a:ext uri="{FF2B5EF4-FFF2-40B4-BE49-F238E27FC236}">
                <a16:creationId xmlns:a16="http://schemas.microsoft.com/office/drawing/2014/main" id="{746ABFDA-862C-4A57-8A57-B8FBDCA501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975722"/>
            <a:ext cx="2060972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24">
            <a:extLst>
              <a:ext uri="{FF2B5EF4-FFF2-40B4-BE49-F238E27FC236}">
                <a16:creationId xmlns:a16="http://schemas.microsoft.com/office/drawing/2014/main" id="{33C7601A-79F6-4293-BBD8-77B0C18DA1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9572" y="4247063"/>
            <a:ext cx="203936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dirty="0">
                <a:latin typeface="Calibri" panose="020F0502020204030204" pitchFamily="34" charset="0"/>
                <a:cs typeface="Arial" panose="020B0604020202020204" pitchFamily="34" charset="0"/>
              </a:rPr>
              <a:t>Olivine</a:t>
            </a:r>
          </a:p>
          <a:p>
            <a:pPr eaLnBrk="1" hangingPunct="1"/>
            <a:r>
              <a:rPr lang="en-US" altLang="en-US" sz="2400" dirty="0">
                <a:latin typeface="Calibri" panose="020F0502020204030204" pitchFamily="34" charset="0"/>
                <a:cs typeface="Arial" panose="020B0604020202020204" pitchFamily="34" charset="0"/>
              </a:rPr>
              <a:t>(Mg,Fe)</a:t>
            </a:r>
            <a:r>
              <a:rPr lang="en-US" altLang="en-US" sz="2400" baseline="-25000" dirty="0">
                <a:latin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altLang="en-US" sz="2400" dirty="0">
                <a:latin typeface="Calibri" panose="020F0502020204030204" pitchFamily="34" charset="0"/>
                <a:cs typeface="Arial" panose="020B0604020202020204" pitchFamily="34" charset="0"/>
              </a:rPr>
              <a:t>SiO</a:t>
            </a:r>
            <a:r>
              <a:rPr lang="en-US" altLang="en-US" sz="2400" baseline="-25000" dirty="0">
                <a:latin typeface="Calibri" panose="020F0502020204030204" pitchFamily="34" charset="0"/>
                <a:cs typeface="Arial" panose="020B0604020202020204" pitchFamily="34" charset="0"/>
              </a:rPr>
              <a:t>4</a:t>
            </a:r>
            <a:endParaRPr lang="en-US" altLang="en-US" sz="24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4" descr="http://ocw.mit.edu/ans7870/12/12.108/f04/imagegallery/lab3/images/lab3-02.jpg">
            <a:extLst>
              <a:ext uri="{FF2B5EF4-FFF2-40B4-BE49-F238E27FC236}">
                <a16:creationId xmlns:a16="http://schemas.microsoft.com/office/drawing/2014/main" id="{CCF3554C-4228-4D03-8BE4-99116652A9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" t="-142" b="10253"/>
          <a:stretch/>
        </p:blipFill>
        <p:spPr bwMode="auto">
          <a:xfrm>
            <a:off x="228600" y="2574423"/>
            <a:ext cx="2032254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22">
            <a:extLst>
              <a:ext uri="{FF2B5EF4-FFF2-40B4-BE49-F238E27FC236}">
                <a16:creationId xmlns:a16="http://schemas.microsoft.com/office/drawing/2014/main" id="{A9DCB463-BBA7-4CFE-AFBF-238FDB64F3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0854" y="2845244"/>
            <a:ext cx="240345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dirty="0">
                <a:latin typeface="Calibri" panose="020F0502020204030204" pitchFamily="34" charset="0"/>
                <a:cs typeface="Arial" panose="020B0604020202020204" pitchFamily="34" charset="0"/>
              </a:rPr>
              <a:t>Pyroxene</a:t>
            </a:r>
          </a:p>
          <a:p>
            <a:pPr eaLnBrk="1" hangingPunct="1"/>
            <a:r>
              <a:rPr lang="en-US" altLang="en-US" sz="2400" dirty="0">
                <a:latin typeface="Calibri" panose="020F0502020204030204" pitchFamily="34" charset="0"/>
                <a:cs typeface="Arial" panose="020B0604020202020204" pitchFamily="34" charset="0"/>
              </a:rPr>
              <a:t>(Ca,Mg,Fe)Si</a:t>
            </a:r>
            <a:r>
              <a:rPr lang="en-US" altLang="en-US" sz="2400" baseline="-25000" dirty="0">
                <a:latin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altLang="en-US" sz="2400" dirty="0">
                <a:latin typeface="Calibri" panose="020F0502020204030204" pitchFamily="34" charset="0"/>
                <a:cs typeface="Arial" panose="020B0604020202020204" pitchFamily="34" charset="0"/>
              </a:rPr>
              <a:t>O</a:t>
            </a:r>
            <a:r>
              <a:rPr lang="en-US" altLang="en-US" sz="2400" baseline="-25000" dirty="0">
                <a:latin typeface="Calibri" panose="020F0502020204030204" pitchFamily="34" charset="0"/>
                <a:cs typeface="Arial" panose="020B0604020202020204" pitchFamily="34" charset="0"/>
              </a:rPr>
              <a:t>6</a:t>
            </a:r>
            <a:endParaRPr lang="en-US" altLang="en-US" sz="24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FC34EE4-AD8F-4650-B612-F3DC750ACC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1173124"/>
            <a:ext cx="2473201" cy="1371600"/>
          </a:xfrm>
          <a:prstGeom prst="rect">
            <a:avLst/>
          </a:prstGeom>
        </p:spPr>
      </p:pic>
      <p:sp>
        <p:nvSpPr>
          <p:cNvPr id="14" name="TextBox 23">
            <a:extLst>
              <a:ext uri="{FF2B5EF4-FFF2-40B4-BE49-F238E27FC236}">
                <a16:creationId xmlns:a16="http://schemas.microsoft.com/office/drawing/2014/main" id="{2B3554B6-37D2-46D4-8E3F-29510E4957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1801" y="1443425"/>
            <a:ext cx="18288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dirty="0">
                <a:latin typeface="Calibri" panose="020F0502020204030204" pitchFamily="34" charset="0"/>
                <a:cs typeface="Arial" panose="020B0604020202020204" pitchFamily="34" charset="0"/>
              </a:rPr>
              <a:t>Anorthite</a:t>
            </a:r>
          </a:p>
          <a:p>
            <a:pPr eaLnBrk="1" hangingPunct="1"/>
            <a:r>
              <a:rPr lang="en-US" altLang="en-US" sz="2400" dirty="0">
                <a:latin typeface="Calibri" panose="020F0502020204030204" pitchFamily="34" charset="0"/>
                <a:cs typeface="Arial" panose="020B0604020202020204" pitchFamily="34" charset="0"/>
              </a:rPr>
              <a:t>CaAl</a:t>
            </a:r>
            <a:r>
              <a:rPr lang="en-US" altLang="en-US" sz="2400" baseline="-25000" dirty="0">
                <a:latin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altLang="en-US" sz="2400" dirty="0">
                <a:latin typeface="Calibri" panose="020F0502020204030204" pitchFamily="34" charset="0"/>
                <a:cs typeface="Arial" panose="020B0604020202020204" pitchFamily="34" charset="0"/>
              </a:rPr>
              <a:t>Si</a:t>
            </a:r>
            <a:r>
              <a:rPr lang="en-US" altLang="en-US" sz="2400" baseline="-25000" dirty="0">
                <a:latin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altLang="en-US" sz="2400" dirty="0">
                <a:latin typeface="Calibri" panose="020F0502020204030204" pitchFamily="34" charset="0"/>
                <a:cs typeface="Arial" panose="020B0604020202020204" pitchFamily="34" charset="0"/>
              </a:rPr>
              <a:t>O</a:t>
            </a:r>
            <a:r>
              <a:rPr lang="en-US" altLang="en-US" sz="2400" baseline="-25000" dirty="0">
                <a:latin typeface="Calibri" panose="020F0502020204030204" pitchFamily="34" charset="0"/>
                <a:cs typeface="Arial" panose="020B0604020202020204" pitchFamily="34" charset="0"/>
              </a:rPr>
              <a:t>8</a:t>
            </a:r>
            <a:endParaRPr lang="en-US" altLang="en-US" sz="24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475AF6B-991A-48DC-84CA-DC4F149F2688}"/>
              </a:ext>
            </a:extLst>
          </p:cNvPr>
          <p:cNvCxnSpPr>
            <a:endCxn id="31" idx="1"/>
          </p:cNvCxnSpPr>
          <p:nvPr/>
        </p:nvCxnSpPr>
        <p:spPr>
          <a:xfrm>
            <a:off x="4172673" y="1998208"/>
            <a:ext cx="1524074" cy="196618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AB00D60-920D-459F-BD3C-278A388DAF6A}"/>
              </a:ext>
            </a:extLst>
          </p:cNvPr>
          <p:cNvCxnSpPr>
            <a:endCxn id="34" idx="1"/>
          </p:cNvCxnSpPr>
          <p:nvPr/>
        </p:nvCxnSpPr>
        <p:spPr>
          <a:xfrm flipV="1">
            <a:off x="4173855" y="1404017"/>
            <a:ext cx="1518669" cy="59623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72FA9354-811B-4813-B28B-4F8E53CCD755}"/>
              </a:ext>
            </a:extLst>
          </p:cNvPr>
          <p:cNvCxnSpPr>
            <a:endCxn id="33" idx="1"/>
          </p:cNvCxnSpPr>
          <p:nvPr/>
        </p:nvCxnSpPr>
        <p:spPr>
          <a:xfrm>
            <a:off x="4172673" y="1997145"/>
            <a:ext cx="1519851" cy="26033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F066C282-5BCF-4820-B37C-4D02E848397A}"/>
              </a:ext>
            </a:extLst>
          </p:cNvPr>
          <p:cNvCxnSpPr>
            <a:endCxn id="35" idx="1"/>
          </p:cNvCxnSpPr>
          <p:nvPr/>
        </p:nvCxnSpPr>
        <p:spPr>
          <a:xfrm>
            <a:off x="4172673" y="1998208"/>
            <a:ext cx="1519851" cy="1112725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4193FCE-197D-4B5A-9B44-2EB894B72778}"/>
              </a:ext>
            </a:extLst>
          </p:cNvPr>
          <p:cNvCxnSpPr>
            <a:endCxn id="31" idx="1"/>
          </p:cNvCxnSpPr>
          <p:nvPr/>
        </p:nvCxnSpPr>
        <p:spPr>
          <a:xfrm>
            <a:off x="4369118" y="3412808"/>
            <a:ext cx="1327629" cy="551583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E21BEC3A-76E9-4847-B4DC-1B8067118522}"/>
              </a:ext>
            </a:extLst>
          </p:cNvPr>
          <p:cNvCxnSpPr>
            <a:endCxn id="33" idx="1"/>
          </p:cNvCxnSpPr>
          <p:nvPr/>
        </p:nvCxnSpPr>
        <p:spPr>
          <a:xfrm flipV="1">
            <a:off x="4367213" y="2257475"/>
            <a:ext cx="1325311" cy="1155333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8BCBC694-0BE7-459C-85E8-9CE8D829B9EB}"/>
              </a:ext>
            </a:extLst>
          </p:cNvPr>
          <p:cNvCxnSpPr>
            <a:endCxn id="36" idx="1"/>
          </p:cNvCxnSpPr>
          <p:nvPr/>
        </p:nvCxnSpPr>
        <p:spPr>
          <a:xfrm>
            <a:off x="4366260" y="3414713"/>
            <a:ext cx="1332054" cy="1403136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2F8F92D-60B1-48E1-86E2-B0B1AE44B340}"/>
              </a:ext>
            </a:extLst>
          </p:cNvPr>
          <p:cNvCxnSpPr>
            <a:endCxn id="35" idx="1"/>
          </p:cNvCxnSpPr>
          <p:nvPr/>
        </p:nvCxnSpPr>
        <p:spPr>
          <a:xfrm flipV="1">
            <a:off x="4362450" y="3110933"/>
            <a:ext cx="1330074" cy="303780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B57C177C-83CD-4D53-B737-EE3570787CF1}"/>
              </a:ext>
            </a:extLst>
          </p:cNvPr>
          <p:cNvCxnSpPr/>
          <p:nvPr/>
        </p:nvCxnSpPr>
        <p:spPr>
          <a:xfrm>
            <a:off x="4367213" y="3414713"/>
            <a:ext cx="1331128" cy="2256594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3751DA6-7BE5-4BEB-A1AA-864FF259CF76}"/>
              </a:ext>
            </a:extLst>
          </p:cNvPr>
          <p:cNvCxnSpPr>
            <a:endCxn id="31" idx="1"/>
          </p:cNvCxnSpPr>
          <p:nvPr/>
        </p:nvCxnSpPr>
        <p:spPr>
          <a:xfrm flipV="1">
            <a:off x="4016693" y="3964391"/>
            <a:ext cx="1680054" cy="848592"/>
          </a:xfrm>
          <a:prstGeom prst="straightConnector1">
            <a:avLst/>
          </a:prstGeom>
          <a:ln w="19050">
            <a:solidFill>
              <a:schemeClr val="accent4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7DEEDD8C-267E-4192-B80A-B342EA92BEC6}"/>
              </a:ext>
            </a:extLst>
          </p:cNvPr>
          <p:cNvCxnSpPr>
            <a:endCxn id="33" idx="1"/>
          </p:cNvCxnSpPr>
          <p:nvPr/>
        </p:nvCxnSpPr>
        <p:spPr>
          <a:xfrm flipV="1">
            <a:off x="4010025" y="2257475"/>
            <a:ext cx="1682499" cy="2557413"/>
          </a:xfrm>
          <a:prstGeom prst="straightConnector1">
            <a:avLst/>
          </a:prstGeom>
          <a:ln w="19050">
            <a:solidFill>
              <a:schemeClr val="accent4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421F5C6F-813E-447C-A4A7-64C1797646EC}"/>
              </a:ext>
            </a:extLst>
          </p:cNvPr>
          <p:cNvCxnSpPr>
            <a:endCxn id="36" idx="1"/>
          </p:cNvCxnSpPr>
          <p:nvPr/>
        </p:nvCxnSpPr>
        <p:spPr>
          <a:xfrm>
            <a:off x="4007168" y="4812983"/>
            <a:ext cx="1691146" cy="4866"/>
          </a:xfrm>
          <a:prstGeom prst="straightConnector1">
            <a:avLst/>
          </a:prstGeom>
          <a:ln w="19050">
            <a:solidFill>
              <a:schemeClr val="accent4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A522C8D7-CAAF-4CE1-86A1-8753DD4DC725}"/>
              </a:ext>
            </a:extLst>
          </p:cNvPr>
          <p:cNvCxnSpPr>
            <a:endCxn id="37" idx="1"/>
          </p:cNvCxnSpPr>
          <p:nvPr/>
        </p:nvCxnSpPr>
        <p:spPr>
          <a:xfrm>
            <a:off x="4013835" y="4812983"/>
            <a:ext cx="1678689" cy="858324"/>
          </a:xfrm>
          <a:prstGeom prst="straightConnector1">
            <a:avLst/>
          </a:prstGeom>
          <a:ln w="19050">
            <a:solidFill>
              <a:schemeClr val="accent4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A35FF28E-2C16-4DAB-B21B-318AFD7BEDBB}"/>
              </a:ext>
            </a:extLst>
          </p:cNvPr>
          <p:cNvCxnSpPr>
            <a:endCxn id="31" idx="1"/>
          </p:cNvCxnSpPr>
          <p:nvPr/>
        </p:nvCxnSpPr>
        <p:spPr>
          <a:xfrm flipV="1">
            <a:off x="2633663" y="3964391"/>
            <a:ext cx="3063084" cy="2270674"/>
          </a:xfrm>
          <a:prstGeom prst="straightConnector1">
            <a:avLst/>
          </a:prstGeom>
          <a:ln w="190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9864F978-83A2-4E6F-93EB-25DEE0C04084}"/>
              </a:ext>
            </a:extLst>
          </p:cNvPr>
          <p:cNvCxnSpPr>
            <a:endCxn id="32" idx="1"/>
          </p:cNvCxnSpPr>
          <p:nvPr/>
        </p:nvCxnSpPr>
        <p:spPr>
          <a:xfrm>
            <a:off x="2626043" y="6235065"/>
            <a:ext cx="3072273" cy="289699"/>
          </a:xfrm>
          <a:prstGeom prst="straightConnector1">
            <a:avLst/>
          </a:prstGeom>
          <a:ln w="190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F93E42C4-F28A-4465-B765-FDDFF39E19FB}"/>
              </a:ext>
            </a:extLst>
          </p:cNvPr>
          <p:cNvCxnSpPr>
            <a:endCxn id="37" idx="1"/>
          </p:cNvCxnSpPr>
          <p:nvPr/>
        </p:nvCxnSpPr>
        <p:spPr>
          <a:xfrm flipV="1">
            <a:off x="2635568" y="5671307"/>
            <a:ext cx="3056956" cy="560901"/>
          </a:xfrm>
          <a:prstGeom prst="straightConnector1">
            <a:avLst/>
          </a:prstGeom>
          <a:ln w="190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520E2A03-4851-4EC5-B315-8E5F301A4A1B}"/>
              </a:ext>
            </a:extLst>
          </p:cNvPr>
          <p:cNvSpPr txBox="1"/>
          <p:nvPr/>
        </p:nvSpPr>
        <p:spPr>
          <a:xfrm>
            <a:off x="5696747" y="3733558"/>
            <a:ext cx="586737" cy="461665"/>
          </a:xfrm>
          <a:prstGeom prst="rect">
            <a:avLst/>
          </a:prstGeom>
          <a:gradFill flip="none" rotWithShape="1">
            <a:gsLst>
              <a:gs pos="0">
                <a:srgbClr val="0070C0">
                  <a:tint val="66000"/>
                  <a:satMod val="160000"/>
                </a:srgbClr>
              </a:gs>
              <a:gs pos="50000">
                <a:srgbClr val="0070C0">
                  <a:tint val="44500"/>
                  <a:satMod val="160000"/>
                </a:srgbClr>
              </a:gs>
              <a:gs pos="100000">
                <a:srgbClr val="0070C0">
                  <a:tint val="23500"/>
                  <a:satMod val="160000"/>
                </a:srgbClr>
              </a:gs>
            </a:gsLst>
            <a:lin ang="10800000" scaled="1"/>
            <a:tileRect/>
          </a:gra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O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CECFC64-4269-4C03-86CA-4D92139411F6}"/>
              </a:ext>
            </a:extLst>
          </p:cNvPr>
          <p:cNvSpPr txBox="1"/>
          <p:nvPr/>
        </p:nvSpPr>
        <p:spPr>
          <a:xfrm>
            <a:off x="5698316" y="6293931"/>
            <a:ext cx="586737" cy="461665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  <a:tint val="66000"/>
                  <a:satMod val="160000"/>
                </a:schemeClr>
              </a:gs>
              <a:gs pos="50000">
                <a:schemeClr val="accent2">
                  <a:lumMod val="75000"/>
                  <a:tint val="44500"/>
                  <a:satMod val="160000"/>
                </a:schemeClr>
              </a:gs>
              <a:gs pos="100000">
                <a:schemeClr val="accent2">
                  <a:lumMod val="75000"/>
                  <a:tint val="23500"/>
                  <a:satMod val="160000"/>
                </a:schemeClr>
              </a:gs>
            </a:gsLst>
            <a:lin ang="10800000" scaled="1"/>
            <a:tileRect/>
          </a:gra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Ti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50CD178-5419-4F02-86E9-BDE8A93F3FF6}"/>
              </a:ext>
            </a:extLst>
          </p:cNvPr>
          <p:cNvSpPr txBox="1"/>
          <p:nvPr/>
        </p:nvSpPr>
        <p:spPr>
          <a:xfrm>
            <a:off x="5692524" y="2026642"/>
            <a:ext cx="586737" cy="46166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  <a:tint val="66000"/>
                  <a:satMod val="160000"/>
                </a:schemeClr>
              </a:gs>
              <a:gs pos="50000">
                <a:schemeClr val="bg1">
                  <a:lumMod val="65000"/>
                  <a:tint val="44500"/>
                  <a:satMod val="160000"/>
                </a:schemeClr>
              </a:gs>
              <a:gs pos="100000">
                <a:schemeClr val="bg1">
                  <a:lumMod val="65000"/>
                  <a:tint val="23500"/>
                  <a:satMod val="160000"/>
                </a:schemeClr>
              </a:gs>
            </a:gsLst>
            <a:lin ang="10800000" scaled="1"/>
            <a:tileRect/>
          </a:gra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Si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DF4D718-F3E6-4B65-860D-09A19561D17F}"/>
              </a:ext>
            </a:extLst>
          </p:cNvPr>
          <p:cNvSpPr txBox="1"/>
          <p:nvPr/>
        </p:nvSpPr>
        <p:spPr>
          <a:xfrm>
            <a:off x="5692524" y="1173184"/>
            <a:ext cx="586737" cy="461665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0800000" scaled="1"/>
            <a:tileRect/>
          </a:gra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Al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EF14505-A1E2-4617-8107-11169BF6E230}"/>
              </a:ext>
            </a:extLst>
          </p:cNvPr>
          <p:cNvSpPr txBox="1"/>
          <p:nvPr/>
        </p:nvSpPr>
        <p:spPr>
          <a:xfrm>
            <a:off x="5692524" y="2880100"/>
            <a:ext cx="586737" cy="461665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75000"/>
                  <a:tint val="66000"/>
                  <a:satMod val="160000"/>
                </a:schemeClr>
              </a:gs>
              <a:gs pos="50000">
                <a:schemeClr val="accent6">
                  <a:lumMod val="75000"/>
                  <a:tint val="44500"/>
                  <a:satMod val="160000"/>
                </a:schemeClr>
              </a:gs>
              <a:gs pos="100000">
                <a:schemeClr val="accent6">
                  <a:lumMod val="75000"/>
                  <a:tint val="23500"/>
                  <a:satMod val="160000"/>
                </a:schemeClr>
              </a:gs>
            </a:gsLst>
            <a:lin ang="10800000" scaled="1"/>
            <a:tileRect/>
          </a:gra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Ca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CDA82A2-3632-4C3F-90C4-9F466BA36543}"/>
              </a:ext>
            </a:extLst>
          </p:cNvPr>
          <p:cNvSpPr txBox="1"/>
          <p:nvPr/>
        </p:nvSpPr>
        <p:spPr>
          <a:xfrm>
            <a:off x="5698314" y="4587016"/>
            <a:ext cx="586737" cy="461665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75000"/>
                  <a:tint val="66000"/>
                  <a:satMod val="160000"/>
                </a:schemeClr>
              </a:gs>
              <a:gs pos="50000">
                <a:schemeClr val="accent4">
                  <a:lumMod val="75000"/>
                  <a:tint val="44500"/>
                  <a:satMod val="160000"/>
                </a:schemeClr>
              </a:gs>
              <a:gs pos="100000">
                <a:schemeClr val="accent4">
                  <a:lumMod val="75000"/>
                  <a:tint val="23500"/>
                  <a:satMod val="160000"/>
                </a:schemeClr>
              </a:gs>
            </a:gsLst>
            <a:lin ang="10800000" scaled="1"/>
            <a:tileRect/>
          </a:gra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Mg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4F18A2F-E8D7-4EB4-A206-B193BEEA89D8}"/>
              </a:ext>
            </a:extLst>
          </p:cNvPr>
          <p:cNvSpPr txBox="1"/>
          <p:nvPr/>
        </p:nvSpPr>
        <p:spPr>
          <a:xfrm>
            <a:off x="5692524" y="5440474"/>
            <a:ext cx="586737" cy="461665"/>
          </a:xfrm>
          <a:prstGeom prst="rect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10800000" scaled="1"/>
            <a:tileRect/>
          </a:gra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Fe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BD44C312-7092-4F13-8A2A-F8D33271F1D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29" r="10952" b="17936"/>
          <a:stretch/>
        </p:blipFill>
        <p:spPr>
          <a:xfrm>
            <a:off x="7668036" y="920721"/>
            <a:ext cx="2616277" cy="1556475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D1D20820-DAB9-42E5-9DFB-71CC5D1491A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32071" y="3880134"/>
            <a:ext cx="2253566" cy="1912565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94596052-F989-4816-868F-FD574A530E2B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2"/>
          <a:stretch/>
        </p:blipFill>
        <p:spPr>
          <a:xfrm>
            <a:off x="7671816" y="2684751"/>
            <a:ext cx="1904996" cy="1954290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CEBAB17C-E948-4A54-A1B5-3B4E14FB6A35}"/>
              </a:ext>
            </a:extLst>
          </p:cNvPr>
          <p:cNvSpPr txBox="1"/>
          <p:nvPr/>
        </p:nvSpPr>
        <p:spPr>
          <a:xfrm>
            <a:off x="8237112" y="4219414"/>
            <a:ext cx="1399134" cy="430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/>
              <a:t>American Semiconductor, Inc.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CFDA38A-ECC3-4EC1-9A6A-842974A38982}"/>
              </a:ext>
            </a:extLst>
          </p:cNvPr>
          <p:cNvGrpSpPr/>
          <p:nvPr/>
        </p:nvGrpSpPr>
        <p:grpSpPr>
          <a:xfrm>
            <a:off x="7671816" y="5048681"/>
            <a:ext cx="2021166" cy="1647036"/>
            <a:chOff x="7604572" y="5048681"/>
            <a:chExt cx="2021166" cy="1647036"/>
          </a:xfrm>
        </p:grpSpPr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EADE2163-A270-4F5C-A6FC-217AB69E8D8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04572" y="5048681"/>
              <a:ext cx="2021166" cy="1647036"/>
            </a:xfrm>
            <a:prstGeom prst="rect">
              <a:avLst/>
            </a:prstGeom>
          </p:spPr>
        </p:pic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B400651-0D0C-4640-9839-41601DD8AF33}"/>
                </a:ext>
              </a:extLst>
            </p:cNvPr>
            <p:cNvSpPr txBox="1"/>
            <p:nvPr/>
          </p:nvSpPr>
          <p:spPr>
            <a:xfrm>
              <a:off x="8528346" y="6449496"/>
              <a:ext cx="109739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000" dirty="0"/>
                <a:t>Made In Space</a:t>
              </a:r>
            </a:p>
          </p:txBody>
        </p:sp>
      </p:grp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78FA39E4-1C54-4102-A75A-D5677441125F}"/>
              </a:ext>
            </a:extLst>
          </p:cNvPr>
          <p:cNvCxnSpPr>
            <a:endCxn id="39" idx="1"/>
          </p:cNvCxnSpPr>
          <p:nvPr/>
        </p:nvCxnSpPr>
        <p:spPr>
          <a:xfrm>
            <a:off x="6283484" y="3964391"/>
            <a:ext cx="3448587" cy="872026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DD553E0A-08D9-40A0-A3DD-900AEB5F0051}"/>
              </a:ext>
            </a:extLst>
          </p:cNvPr>
          <p:cNvCxnSpPr>
            <a:endCxn id="38" idx="1"/>
          </p:cNvCxnSpPr>
          <p:nvPr/>
        </p:nvCxnSpPr>
        <p:spPr>
          <a:xfrm>
            <a:off x="6279261" y="1455635"/>
            <a:ext cx="1388775" cy="243324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E18AA8CD-91F0-4F69-AD88-2C2F846C84FD}"/>
              </a:ext>
            </a:extLst>
          </p:cNvPr>
          <p:cNvCxnSpPr>
            <a:endCxn id="38" idx="1"/>
          </p:cNvCxnSpPr>
          <p:nvPr/>
        </p:nvCxnSpPr>
        <p:spPr>
          <a:xfrm flipV="1">
            <a:off x="6279261" y="1698959"/>
            <a:ext cx="1388775" cy="61013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3EA11CBB-85F8-4FE9-BC02-B26B9268DE2B}"/>
              </a:ext>
            </a:extLst>
          </p:cNvPr>
          <p:cNvCxnSpPr/>
          <p:nvPr/>
        </p:nvCxnSpPr>
        <p:spPr>
          <a:xfrm>
            <a:off x="6279261" y="2257475"/>
            <a:ext cx="3279428" cy="58776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05677105-E15A-45CA-A70B-8CAC956C0762}"/>
              </a:ext>
            </a:extLst>
          </p:cNvPr>
          <p:cNvCxnSpPr>
            <a:endCxn id="38" idx="1"/>
          </p:cNvCxnSpPr>
          <p:nvPr/>
        </p:nvCxnSpPr>
        <p:spPr>
          <a:xfrm flipV="1">
            <a:off x="6279261" y="1698959"/>
            <a:ext cx="1388775" cy="1463592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A181CFBF-0346-4999-A935-2D15206F5E6F}"/>
              </a:ext>
            </a:extLst>
          </p:cNvPr>
          <p:cNvCxnSpPr/>
          <p:nvPr/>
        </p:nvCxnSpPr>
        <p:spPr>
          <a:xfrm>
            <a:off x="6279261" y="2257475"/>
            <a:ext cx="1413763" cy="141206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" name="Picture 50">
            <a:extLst>
              <a:ext uri="{FF2B5EF4-FFF2-40B4-BE49-F238E27FC236}">
                <a16:creationId xmlns:a16="http://schemas.microsoft.com/office/drawing/2014/main" id="{7ADFE3C7-3C6C-4A86-B87B-6EF4B39E597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62912" y="1925991"/>
            <a:ext cx="2422725" cy="1817044"/>
          </a:xfrm>
          <a:prstGeom prst="rect">
            <a:avLst/>
          </a:prstGeom>
        </p:spPr>
      </p:pic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6A3B84A2-0CAA-4140-8D20-976BDE49D54E}"/>
              </a:ext>
            </a:extLst>
          </p:cNvPr>
          <p:cNvCxnSpPr>
            <a:endCxn id="43" idx="1"/>
          </p:cNvCxnSpPr>
          <p:nvPr/>
        </p:nvCxnSpPr>
        <p:spPr>
          <a:xfrm>
            <a:off x="6285051" y="4817849"/>
            <a:ext cx="1386765" cy="1054350"/>
          </a:xfrm>
          <a:prstGeom prst="straightConnector1">
            <a:avLst/>
          </a:prstGeom>
          <a:ln w="1905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A4844363-FD79-4C5A-8863-003A135D4129}"/>
              </a:ext>
            </a:extLst>
          </p:cNvPr>
          <p:cNvCxnSpPr>
            <a:endCxn id="43" idx="1"/>
          </p:cNvCxnSpPr>
          <p:nvPr/>
        </p:nvCxnSpPr>
        <p:spPr>
          <a:xfrm>
            <a:off x="6279261" y="5671307"/>
            <a:ext cx="1392555" cy="200892"/>
          </a:xfrm>
          <a:prstGeom prst="straightConnector1">
            <a:avLst/>
          </a:prstGeom>
          <a:ln w="190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25A79C5B-2F65-407F-B295-82CDB8C23B32}"/>
              </a:ext>
            </a:extLst>
          </p:cNvPr>
          <p:cNvCxnSpPr>
            <a:endCxn id="43" idx="1"/>
          </p:cNvCxnSpPr>
          <p:nvPr/>
        </p:nvCxnSpPr>
        <p:spPr>
          <a:xfrm flipV="1">
            <a:off x="6285053" y="5872199"/>
            <a:ext cx="1386763" cy="652565"/>
          </a:xfrm>
          <a:prstGeom prst="straightConnector1">
            <a:avLst/>
          </a:prstGeom>
          <a:ln w="1905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1B675B66-D0B8-4F19-88D9-0E0E012F0693}"/>
              </a:ext>
            </a:extLst>
          </p:cNvPr>
          <p:cNvCxnSpPr>
            <a:endCxn id="43" idx="1"/>
          </p:cNvCxnSpPr>
          <p:nvPr/>
        </p:nvCxnSpPr>
        <p:spPr>
          <a:xfrm>
            <a:off x="6279261" y="1404017"/>
            <a:ext cx="1392555" cy="446818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7320B194-E4CF-4B9F-8E64-C1CB8C8FBF87}"/>
              </a:ext>
            </a:extLst>
          </p:cNvPr>
          <p:cNvCxnSpPr>
            <a:endCxn id="39" idx="1"/>
          </p:cNvCxnSpPr>
          <p:nvPr/>
        </p:nvCxnSpPr>
        <p:spPr>
          <a:xfrm>
            <a:off x="6279261" y="3110933"/>
            <a:ext cx="3452810" cy="1725484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13966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5E926FE-B99D-4AD3-8791-DE7A2B080F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B9EA8D0-BC9F-4103-911F-2CAE88A368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2098" y="416049"/>
            <a:ext cx="2166156" cy="180513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7818C783-2357-4A97-A065-21E5739A3C29}"/>
              </a:ext>
            </a:extLst>
          </p:cNvPr>
          <p:cNvSpPr txBox="1">
            <a:spLocks/>
          </p:cNvSpPr>
          <p:nvPr/>
        </p:nvSpPr>
        <p:spPr>
          <a:xfrm>
            <a:off x="4153222" y="5925478"/>
            <a:ext cx="3885559" cy="42517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400" b="1">
                <a:solidFill>
                  <a:prstClr val="white"/>
                </a:solidFill>
                <a:latin typeface="Helvetica" panose="020B0604020202020204" pitchFamily="34" charset="0"/>
                <a:ea typeface="Helvetica Neue" charset="0"/>
                <a:cs typeface="Helvetica" panose="020B0604020202020204" pitchFamily="34" charset="0"/>
              </a:rPr>
              <a:t>www.nasa.gov/spacetech</a:t>
            </a:r>
            <a:endParaRPr lang="en-US" sz="2400" b="1" dirty="0">
              <a:solidFill>
                <a:prstClr val="white"/>
              </a:solidFill>
              <a:latin typeface="Helvetica" panose="020B0604020202020204" pitchFamily="34" charset="0"/>
              <a:ea typeface="Helvetica Neue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5779478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fault Theme" id="{2CA04C21-B980-4575-8209-0B49A96D2BDE}" vid="{90CBA832-BD21-4EF1-8ACA-7E9935F6EA3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190</TotalTime>
  <Words>283</Words>
  <Application>Microsoft Office PowerPoint</Application>
  <PresentationFormat>Widescreen</PresentationFormat>
  <Paragraphs>55</Paragraphs>
  <Slides>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Default Theme</vt:lpstr>
      <vt:lpstr>Construction Materials Development and Processing for ISRU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Construction Materials Development and Processing for ISRU</dc:title>
  <dc:creator>Edmunson, Jennifer E. (MSFC-ST23)</dc:creator>
  <cp:lastModifiedBy>Edmunson, Jennifer E. (MSFC-ST23)</cp:lastModifiedBy>
  <cp:revision>12</cp:revision>
  <dcterms:created xsi:type="dcterms:W3CDTF">2021-08-16T01:24:38Z</dcterms:created>
  <dcterms:modified xsi:type="dcterms:W3CDTF">2021-08-16T14:09:43Z</dcterms:modified>
</cp:coreProperties>
</file>