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0"/>
  </p:notesMasterIdLst>
  <p:sldIdLst>
    <p:sldId id="274" r:id="rId5"/>
    <p:sldId id="292" r:id="rId6"/>
    <p:sldId id="275" r:id="rId7"/>
    <p:sldId id="293" r:id="rId8"/>
    <p:sldId id="294" r:id="rId9"/>
    <p:sldId id="295" r:id="rId10"/>
    <p:sldId id="302" r:id="rId11"/>
    <p:sldId id="297" r:id="rId12"/>
    <p:sldId id="298" r:id="rId13"/>
    <p:sldId id="296" r:id="rId14"/>
    <p:sldId id="299" r:id="rId15"/>
    <p:sldId id="301" r:id="rId16"/>
    <p:sldId id="289" r:id="rId17"/>
    <p:sldId id="290" r:id="rId18"/>
    <p:sldId id="258" r:id="rId19"/>
  </p:sldIdLst>
  <p:sldSz cx="9144000" cy="6858000" type="letter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6B0"/>
    <a:srgbClr val="FF0000"/>
    <a:srgbClr val="0303FF"/>
    <a:srgbClr val="FC3D21"/>
    <a:srgbClr val="ED1C24"/>
    <a:srgbClr val="0066B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5" autoAdjust="0"/>
    <p:restoredTop sz="66937" autoAdjust="0"/>
  </p:normalViewPr>
  <p:slideViewPr>
    <p:cSldViewPr showGuides="1">
      <p:cViewPr varScale="1">
        <p:scale>
          <a:sx n="44" d="100"/>
          <a:sy n="44" d="100"/>
        </p:scale>
        <p:origin x="189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269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ce, Kristen J. (LARC-E401)[UNIVERSITIES SPACE RESEARCH ASSOCIATION]" userId="fbce4a78-d442-438d-b31b-5a3a8a629732" providerId="ADAL" clId="{25F6A13E-3330-46A5-BE01-841F0E54BB8C}"/>
    <pc:docChg chg="undo custSel modSld">
      <pc:chgData name="Price, Kristen J. (LARC-E401)[UNIVERSITIES SPACE RESEARCH ASSOCIATION]" userId="fbce4a78-d442-438d-b31b-5a3a8a629732" providerId="ADAL" clId="{25F6A13E-3330-46A5-BE01-841F0E54BB8C}" dt="2021-08-13T14:41:25.686" v="28" actId="5793"/>
      <pc:docMkLst>
        <pc:docMk/>
      </pc:docMkLst>
      <pc:sldChg chg="modNotesTx">
        <pc:chgData name="Price, Kristen J. (LARC-E401)[UNIVERSITIES SPACE RESEARCH ASSOCIATION]" userId="fbce4a78-d442-438d-b31b-5a3a8a629732" providerId="ADAL" clId="{25F6A13E-3330-46A5-BE01-841F0E54BB8C}" dt="2021-08-13T14:40:29.288" v="3" actId="5793"/>
        <pc:sldMkLst>
          <pc:docMk/>
          <pc:sldMk cId="2109023530" sldId="275"/>
        </pc:sldMkLst>
      </pc:sldChg>
      <pc:sldChg chg="modNotesTx">
        <pc:chgData name="Price, Kristen J. (LARC-E401)[UNIVERSITIES SPACE RESEARCH ASSOCIATION]" userId="fbce4a78-d442-438d-b31b-5a3a8a629732" providerId="ADAL" clId="{25F6A13E-3330-46A5-BE01-841F0E54BB8C}" dt="2021-08-13T14:41:25.686" v="28" actId="5793"/>
        <pc:sldMkLst>
          <pc:docMk/>
          <pc:sldMk cId="844991120" sldId="289"/>
        </pc:sldMkLst>
      </pc:sldChg>
      <pc:sldChg chg="modNotesTx">
        <pc:chgData name="Price, Kristen J. (LARC-E401)[UNIVERSITIES SPACE RESEARCH ASSOCIATION]" userId="fbce4a78-d442-438d-b31b-5a3a8a629732" providerId="ADAL" clId="{25F6A13E-3330-46A5-BE01-841F0E54BB8C}" dt="2021-08-13T14:40:32.900" v="5" actId="5793"/>
        <pc:sldMkLst>
          <pc:docMk/>
          <pc:sldMk cId="3301382661" sldId="293"/>
        </pc:sldMkLst>
      </pc:sldChg>
      <pc:sldChg chg="modNotesTx">
        <pc:chgData name="Price, Kristen J. (LARC-E401)[UNIVERSITIES SPACE RESEARCH ASSOCIATION]" userId="fbce4a78-d442-438d-b31b-5a3a8a629732" providerId="ADAL" clId="{25F6A13E-3330-46A5-BE01-841F0E54BB8C}" dt="2021-08-13T14:40:37.402" v="7" actId="5793"/>
        <pc:sldMkLst>
          <pc:docMk/>
          <pc:sldMk cId="2508398742" sldId="294"/>
        </pc:sldMkLst>
      </pc:sldChg>
      <pc:sldChg chg="modNotesTx">
        <pc:chgData name="Price, Kristen J. (LARC-E401)[UNIVERSITIES SPACE RESEARCH ASSOCIATION]" userId="fbce4a78-d442-438d-b31b-5a3a8a629732" providerId="ADAL" clId="{25F6A13E-3330-46A5-BE01-841F0E54BB8C}" dt="2021-08-13T14:40:43.013" v="10" actId="20577"/>
        <pc:sldMkLst>
          <pc:docMk/>
          <pc:sldMk cId="3637885501" sldId="295"/>
        </pc:sldMkLst>
      </pc:sldChg>
      <pc:sldChg chg="modNotesTx">
        <pc:chgData name="Price, Kristen J. (LARC-E401)[UNIVERSITIES SPACE RESEARCH ASSOCIATION]" userId="fbce4a78-d442-438d-b31b-5a3a8a629732" providerId="ADAL" clId="{25F6A13E-3330-46A5-BE01-841F0E54BB8C}" dt="2021-08-13T14:40:58.310" v="18" actId="5793"/>
        <pc:sldMkLst>
          <pc:docMk/>
          <pc:sldMk cId="832849626" sldId="296"/>
        </pc:sldMkLst>
      </pc:sldChg>
      <pc:sldChg chg="modNotesTx">
        <pc:chgData name="Price, Kristen J. (LARC-E401)[UNIVERSITIES SPACE RESEARCH ASSOCIATION]" userId="fbce4a78-d442-438d-b31b-5a3a8a629732" providerId="ADAL" clId="{25F6A13E-3330-46A5-BE01-841F0E54BB8C}" dt="2021-08-13T14:40:50.354" v="14" actId="5793"/>
        <pc:sldMkLst>
          <pc:docMk/>
          <pc:sldMk cId="3702263200" sldId="297"/>
        </pc:sldMkLst>
      </pc:sldChg>
      <pc:sldChg chg="modNotesTx">
        <pc:chgData name="Price, Kristen J. (LARC-E401)[UNIVERSITIES SPACE RESEARCH ASSOCIATION]" userId="fbce4a78-d442-438d-b31b-5a3a8a629732" providerId="ADAL" clId="{25F6A13E-3330-46A5-BE01-841F0E54BB8C}" dt="2021-08-13T14:40:54.691" v="16" actId="5793"/>
        <pc:sldMkLst>
          <pc:docMk/>
          <pc:sldMk cId="3294003658" sldId="298"/>
        </pc:sldMkLst>
      </pc:sldChg>
      <pc:sldChg chg="modNotesTx">
        <pc:chgData name="Price, Kristen J. (LARC-E401)[UNIVERSITIES SPACE RESEARCH ASSOCIATION]" userId="fbce4a78-d442-438d-b31b-5a3a8a629732" providerId="ADAL" clId="{25F6A13E-3330-46A5-BE01-841F0E54BB8C}" dt="2021-08-13T14:41:16.667" v="24" actId="14"/>
        <pc:sldMkLst>
          <pc:docMk/>
          <pc:sldMk cId="751868693" sldId="299"/>
        </pc:sldMkLst>
      </pc:sldChg>
      <pc:sldChg chg="modNotesTx">
        <pc:chgData name="Price, Kristen J. (LARC-E401)[UNIVERSITIES SPACE RESEARCH ASSOCIATION]" userId="fbce4a78-d442-438d-b31b-5a3a8a629732" providerId="ADAL" clId="{25F6A13E-3330-46A5-BE01-841F0E54BB8C}" dt="2021-08-13T14:41:21.021" v="26" actId="5793"/>
        <pc:sldMkLst>
          <pc:docMk/>
          <pc:sldMk cId="2712110155" sldId="301"/>
        </pc:sldMkLst>
      </pc:sldChg>
      <pc:sldChg chg="modNotesTx">
        <pc:chgData name="Price, Kristen J. (LARC-E401)[UNIVERSITIES SPACE RESEARCH ASSOCIATION]" userId="fbce4a78-d442-438d-b31b-5a3a8a629732" providerId="ADAL" clId="{25F6A13E-3330-46A5-BE01-841F0E54BB8C}" dt="2021-08-13T14:40:47.360" v="12" actId="5793"/>
        <pc:sldMkLst>
          <pc:docMk/>
          <pc:sldMk cId="2885454882" sldId="30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F4113625-F780-4664-B539-945AD998D560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985DA5A9-6D35-4B84-95DD-DFA9AFE7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75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182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900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734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497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163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295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8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702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34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72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6914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16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25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845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526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14419"/>
            <a:ext cx="7772400" cy="3300383"/>
          </a:xfrm>
        </p:spPr>
        <p:txBody>
          <a:bodyPr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4332094"/>
            <a:ext cx="7772399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23" y="28239"/>
            <a:ext cx="640080" cy="6398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85800" y="6205150"/>
            <a:ext cx="7772400" cy="348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233363" indent="0">
              <a:buNone/>
              <a:defRPr/>
            </a:lvl2pPr>
            <a:lvl3pPr marL="455613" indent="0">
              <a:buNone/>
              <a:defRPr/>
            </a:lvl3pPr>
            <a:lvl4pPr marL="685800" indent="0">
              <a:buNone/>
              <a:defRPr/>
            </a:lvl4pPr>
            <a:lvl5pPr marL="915988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708718" y="139782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8662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8583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6050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76402"/>
            <a:ext cx="8229600" cy="472132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457199" y="914400"/>
            <a:ext cx="8229600" cy="609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04356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638302"/>
            <a:ext cx="7886700" cy="2891985"/>
          </a:xfrm>
        </p:spPr>
        <p:txBody>
          <a:bodyPr anchor="ctr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23" y="28239"/>
            <a:ext cx="640080" cy="639891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708718" y="139782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19917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188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98499"/>
            <a:ext cx="40386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8499"/>
            <a:ext cx="40386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718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324"/>
            <a:ext cx="40386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600324"/>
            <a:ext cx="40386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69959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6069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765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 anchor="ctr"/>
          <a:lstStyle>
            <a:lvl1pPr algn="ct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0" y="987426"/>
            <a:ext cx="4799409" cy="54133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87426"/>
            <a:ext cx="3121819" cy="54133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38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399"/>
            <a:ext cx="8229600" cy="637403"/>
          </a:xfrm>
        </p:spPr>
        <p:txBody>
          <a:bodyPr anchor="ctr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0" y="987428"/>
            <a:ext cx="4799409" cy="541337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87426"/>
            <a:ext cx="3121819" cy="541337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29901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6747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838202"/>
            <a:ext cx="1971675" cy="556259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838202"/>
            <a:ext cx="5800725" cy="5562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9365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52400" y="1975991"/>
            <a:ext cx="472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</a:t>
            </a:r>
            <a:r>
              <a:rPr lang="en-US" sz="3200" b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Space Administration</a:t>
            </a:r>
            <a:endParaRPr lang="en-US" sz="3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52402" y="4724400"/>
            <a:ext cx="76433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  <a:b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00100"/>
            <a:ext cx="4286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06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04 3.33333E-6 L -1.66667E-6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3"/>
            <a:ext cx="9144000" cy="6857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914402"/>
            <a:ext cx="8229600" cy="5483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762" y="52088"/>
            <a:ext cx="731520" cy="58521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8662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47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>
    <p:fade/>
  </p:transition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66B3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6196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SzPct val="120000"/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421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4588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.png"/><Relationship Id="rId3" Type="http://schemas.openxmlformats.org/officeDocument/2006/relationships/image" Target="../media/image6.jpeg"/><Relationship Id="rId12" Type="http://schemas.openxmlformats.org/officeDocument/2006/relationships/image" Target="../media/image1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8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9" Type="http://schemas.openxmlformats.org/officeDocument/2006/relationships/image" Target="../media/image16.png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00628"/>
            <a:ext cx="8229600" cy="3300383"/>
          </a:xfrm>
        </p:spPr>
        <p:txBody>
          <a:bodyPr/>
          <a:lstStyle/>
          <a:p>
            <a:r>
              <a:rPr lang="en-US" sz="2400" dirty="0"/>
              <a:t>Data-Fusion of In-Flight Aerothermodynamic </a:t>
            </a:r>
            <a:br>
              <a:rPr lang="en-US" sz="2400" dirty="0"/>
            </a:br>
            <a:r>
              <a:rPr lang="en-US" sz="2400" dirty="0"/>
              <a:t>Heating Measurements for MEDLI2 via </a:t>
            </a:r>
            <a:br>
              <a:rPr lang="en-US" sz="2400" dirty="0"/>
            </a:br>
            <a:br>
              <a:rPr lang="en-US" sz="1200" dirty="0"/>
            </a:br>
            <a:r>
              <a:rPr lang="en-US" sz="3600" dirty="0"/>
              <a:t>Ablation Product Deposition Testing</a:t>
            </a:r>
            <a:endParaRPr lang="en-US" sz="2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85801" y="4637668"/>
            <a:ext cx="7772399" cy="1655762"/>
          </a:xfrm>
        </p:spPr>
        <p:txBody>
          <a:bodyPr numCol="1"/>
          <a:lstStyle/>
          <a:p>
            <a:pPr>
              <a:spcBef>
                <a:spcPts val="0"/>
              </a:spcBef>
            </a:pPr>
            <a:r>
              <a:rPr lang="en-US" dirty="0"/>
              <a:t>Kristen Price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University of Kentucky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Mentors: Ruth Miller and Tom West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August 13, 2021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464571" y="2667000"/>
            <a:ext cx="2214858" cy="2143706"/>
            <a:chOff x="228600" y="1252611"/>
            <a:chExt cx="1524000" cy="1475041"/>
          </a:xfrm>
        </p:grpSpPr>
        <p:sp>
          <p:nvSpPr>
            <p:cNvPr id="17" name="Oval 16"/>
            <p:cNvSpPr/>
            <p:nvPr userDrawn="1"/>
          </p:nvSpPr>
          <p:spPr>
            <a:xfrm>
              <a:off x="304800" y="1280886"/>
              <a:ext cx="1295400" cy="1295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9970"/>
            <a:stretch/>
          </p:blipFill>
          <p:spPr>
            <a:xfrm>
              <a:off x="228600" y="1252611"/>
              <a:ext cx="1524000" cy="1475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219861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MEDLI2 and Project Introduction</a:t>
            </a:r>
          </a:p>
          <a:p>
            <a:pPr lvl="1"/>
            <a:r>
              <a:rPr lang="en-US" sz="1600" dirty="0"/>
              <a:t>Radiometers vs. Heat Flux Sensors</a:t>
            </a:r>
          </a:p>
          <a:p>
            <a:pPr lvl="1"/>
            <a:r>
              <a:rPr lang="en-US" sz="1600" dirty="0"/>
              <a:t>Previous Arc-Jet Tests</a:t>
            </a:r>
          </a:p>
          <a:p>
            <a:r>
              <a:rPr lang="en-US" sz="2000" dirty="0"/>
              <a:t>PTF Testing</a:t>
            </a:r>
          </a:p>
          <a:p>
            <a:pPr lvl="1"/>
            <a:r>
              <a:rPr lang="en-US" sz="1800" dirty="0"/>
              <a:t>Panel Modifications</a:t>
            </a:r>
          </a:p>
          <a:p>
            <a:pPr lvl="1"/>
            <a:r>
              <a:rPr lang="en-US" sz="1800" dirty="0"/>
              <a:t>Test Plan</a:t>
            </a:r>
          </a:p>
          <a:p>
            <a:r>
              <a:rPr lang="en-US" sz="2000" dirty="0" err="1"/>
              <a:t>HyMETS</a:t>
            </a:r>
            <a:r>
              <a:rPr lang="en-US" sz="2000" dirty="0"/>
              <a:t> Testing</a:t>
            </a:r>
          </a:p>
          <a:p>
            <a:pPr lvl="1"/>
            <a:r>
              <a:rPr lang="en-US" sz="1800" dirty="0"/>
              <a:t>Test Articles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46345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MEDLI2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199" y="914402"/>
            <a:ext cx="4343399" cy="5483329"/>
          </a:xfrm>
        </p:spPr>
        <p:txBody>
          <a:bodyPr>
            <a:normAutofit/>
          </a:bodyPr>
          <a:lstStyle/>
          <a:p>
            <a:r>
              <a:rPr lang="en-US" sz="2000" dirty="0"/>
              <a:t>MEDLI2 (Mars 2020 Entry, Descent and Landing Instrumentation 2) is an instrumentation suite for Mars 2020.</a:t>
            </a:r>
          </a:p>
          <a:p>
            <a:pPr lvl="1"/>
            <a:r>
              <a:rPr lang="en-US" sz="1800" dirty="0"/>
              <a:t>Contains multiple sensors in order to make heatshield and </a:t>
            </a:r>
            <a:r>
              <a:rPr lang="en-US" sz="1800" dirty="0" err="1"/>
              <a:t>backshell</a:t>
            </a:r>
            <a:r>
              <a:rPr lang="en-US" sz="1800" dirty="0"/>
              <a:t> measurements during entry, descent, and landing</a:t>
            </a:r>
          </a:p>
          <a:p>
            <a:pPr lvl="1"/>
            <a:r>
              <a:rPr lang="en-US" sz="1800" dirty="0"/>
              <a:t>The </a:t>
            </a:r>
            <a:r>
              <a:rPr lang="en-US" sz="1800" dirty="0" err="1"/>
              <a:t>backshell</a:t>
            </a:r>
            <a:r>
              <a:rPr lang="en-US" sz="1800" dirty="0"/>
              <a:t> includes:</a:t>
            </a:r>
          </a:p>
          <a:p>
            <a:pPr lvl="2"/>
            <a:r>
              <a:rPr lang="en-US" sz="1600" dirty="0"/>
              <a:t>6 MISP thermal plugs</a:t>
            </a:r>
          </a:p>
          <a:p>
            <a:pPr lvl="2"/>
            <a:r>
              <a:rPr lang="en-US" sz="1600" dirty="0"/>
              <a:t>1 pressure transducer </a:t>
            </a:r>
          </a:p>
          <a:p>
            <a:pPr lvl="2"/>
            <a:r>
              <a:rPr lang="en-US" sz="1600" dirty="0"/>
              <a:t>2 heat flux sensors</a:t>
            </a:r>
          </a:p>
          <a:p>
            <a:pPr lvl="2"/>
            <a:r>
              <a:rPr lang="en-US" sz="1600" dirty="0"/>
              <a:t>1 radiometer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07AE46-8624-4895-AAF2-95F9C8C65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598" y="782571"/>
            <a:ext cx="4033189" cy="26425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F99B0EB-D3AB-4EF2-90CE-79E128B1A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2077" y="3432834"/>
            <a:ext cx="3310231" cy="30587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CC0CE2-E954-4D6B-846C-1D839BD993FD}"/>
              </a:ext>
            </a:extLst>
          </p:cNvPr>
          <p:cNvSpPr txBox="1"/>
          <p:nvPr/>
        </p:nvSpPr>
        <p:spPr>
          <a:xfrm>
            <a:off x="4950292" y="6352401"/>
            <a:ext cx="3733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Image Credit: White, T. R., et al, IPPW 2021</a:t>
            </a:r>
          </a:p>
        </p:txBody>
      </p:sp>
    </p:spTree>
    <p:extLst>
      <p:ext uri="{BB962C8B-B14F-4D97-AF65-F5344CB8AC3E}">
        <p14:creationId xmlns:p14="http://schemas.microsoft.com/office/powerpoint/2010/main" val="210902353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Flux Sensors and Radiometers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199" y="914402"/>
            <a:ext cx="2100437" cy="5483329"/>
          </a:xfrm>
        </p:spPr>
        <p:txBody>
          <a:bodyPr>
            <a:normAutofit/>
          </a:bodyPr>
          <a:lstStyle/>
          <a:p>
            <a:r>
              <a:rPr lang="en-US" sz="2000" dirty="0"/>
              <a:t>The heat flux sensors and radiometers have very similar design.</a:t>
            </a:r>
          </a:p>
          <a:p>
            <a:r>
              <a:rPr lang="en-US" sz="2000" dirty="0"/>
              <a:t>The radiometers have an additional sapphire window.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6DB6CE-B98D-4590-965B-84017FD9C7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86" b="3272"/>
          <a:stretch/>
        </p:blipFill>
        <p:spPr>
          <a:xfrm>
            <a:off x="2574266" y="990600"/>
            <a:ext cx="3112552" cy="27432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9FE5CE0-262A-4F2C-98C2-61E9592045B1}"/>
              </a:ext>
            </a:extLst>
          </p:cNvPr>
          <p:cNvGrpSpPr>
            <a:grpSpLocks noChangeAspect="1"/>
          </p:cNvGrpSpPr>
          <p:nvPr/>
        </p:nvGrpSpPr>
        <p:grpSpPr>
          <a:xfrm>
            <a:off x="2570619" y="4010500"/>
            <a:ext cx="3119847" cy="2241462"/>
            <a:chOff x="2514557" y="3540267"/>
            <a:chExt cx="3119847" cy="224146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B79049E-E083-447F-B4CB-2BA8CECF0912}"/>
                </a:ext>
              </a:extLst>
            </p:cNvPr>
            <p:cNvSpPr/>
            <p:nvPr/>
          </p:nvSpPr>
          <p:spPr bwMode="auto">
            <a:xfrm>
              <a:off x="2668915" y="4716522"/>
              <a:ext cx="2084152" cy="722031"/>
            </a:xfrm>
            <a:prstGeom prst="rect">
              <a:avLst/>
            </a:prstGeom>
            <a:solidFill>
              <a:srgbClr val="FFC000">
                <a:lumMod val="20000"/>
                <a:lumOff val="80000"/>
              </a:srgbClr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charset="0"/>
                <a:sym typeface="Helvetica Neue Light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4A0FA5B-A401-44B6-96A9-526AD50B6885}"/>
                </a:ext>
              </a:extLst>
            </p:cNvPr>
            <p:cNvSpPr/>
            <p:nvPr/>
          </p:nvSpPr>
          <p:spPr bwMode="auto">
            <a:xfrm>
              <a:off x="2668915" y="4487859"/>
              <a:ext cx="2084152" cy="228815"/>
            </a:xfrm>
            <a:prstGeom prst="rect">
              <a:avLst/>
            </a:prstGeom>
            <a:solidFill>
              <a:srgbClr val="BFBFBF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charset="0"/>
                <a:sym typeface="Helvetica Neue Light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E1604E4-5231-4544-B1EF-17418E6BA521}"/>
                </a:ext>
              </a:extLst>
            </p:cNvPr>
            <p:cNvCxnSpPr/>
            <p:nvPr/>
          </p:nvCxnSpPr>
          <p:spPr bwMode="auto">
            <a:xfrm>
              <a:off x="4070917" y="4150621"/>
              <a:ext cx="251725" cy="297474"/>
            </a:xfrm>
            <a:prstGeom prst="straightConnector1">
              <a:avLst/>
            </a:prstGeom>
            <a:solidFill>
              <a:srgbClr val="BFBFBF"/>
            </a:solidFill>
            <a:ln w="317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4B966DE-83A6-4452-B4C1-215103C81E51}"/>
                </a:ext>
              </a:extLst>
            </p:cNvPr>
            <p:cNvCxnSpPr/>
            <p:nvPr/>
          </p:nvCxnSpPr>
          <p:spPr bwMode="auto">
            <a:xfrm flipV="1">
              <a:off x="4382400" y="4219573"/>
              <a:ext cx="261807" cy="228522"/>
            </a:xfrm>
            <a:prstGeom prst="straightConnector1">
              <a:avLst/>
            </a:prstGeom>
            <a:solidFill>
              <a:srgbClr val="BFBFBF"/>
            </a:solidFill>
            <a:ln w="317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2146288-2877-40EB-86CD-191D2D299465}"/>
                </a:ext>
              </a:extLst>
            </p:cNvPr>
            <p:cNvSpPr txBox="1"/>
            <p:nvPr/>
          </p:nvSpPr>
          <p:spPr>
            <a:xfrm>
              <a:off x="4700380" y="4402254"/>
              <a:ext cx="87208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ヒラギノ角ゴ Pro W3" charset="-128"/>
                  <a:sym typeface="Helvetica Neue Light" charset="0"/>
                </a:rPr>
                <a:t>Schmidt-Boelter Gauge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0EE32B8-6EB5-4CD4-A196-12993FF7ECBA}"/>
                    </a:ext>
                  </a:extLst>
                </p:cNvPr>
                <p:cNvSpPr txBox="1"/>
                <p:nvPr/>
              </p:nvSpPr>
              <p:spPr>
                <a:xfrm>
                  <a:off x="3865375" y="4486431"/>
                  <a:ext cx="38946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Helvetica Neue Light" charset="0"/>
                          </a:rPr>
                          <m:t>A</m:t>
                        </m:r>
                        <m:d>
                          <m:dPr>
                            <m:ctrlP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Helvetica Neue Light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kumimoji="0" lang="el-GR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Helvetica Neue Light" charset="0"/>
                              </a:rPr>
                              <m:t>λ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ヒラギノ角ゴ Pro W3" charset="-128"/>
                    <a:sym typeface="Helvetica Neue Light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5375" y="4486431"/>
                  <a:ext cx="389466" cy="215444"/>
                </a:xfrm>
                <a:prstGeom prst="rect">
                  <a:avLst/>
                </a:prstGeom>
                <a:blipFill>
                  <a:blip r:embed="rId8"/>
                  <a:stretch>
                    <a:fillRect l="-15873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CDEE6AFC-22B3-4257-93DF-547C4CD2C18C}"/>
                    </a:ext>
                  </a:extLst>
                </p:cNvPr>
                <p:cNvSpPr txBox="1"/>
                <p:nvPr/>
              </p:nvSpPr>
              <p:spPr>
                <a:xfrm>
                  <a:off x="3788527" y="3906630"/>
                  <a:ext cx="37343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Helvetica Neue Light" charset="0"/>
                          </a:rPr>
                          <m:t>L</m:t>
                        </m:r>
                        <m:d>
                          <m:dPr>
                            <m:ctrlP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Helvetica Neue Light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kumimoji="0" lang="el-GR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Helvetica Neue Light" charset="0"/>
                              </a:rPr>
                              <m:t>λ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ヒラギノ角ゴ Pro W3" charset="-128"/>
                    <a:sym typeface="Helvetica Neue Light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8527" y="3906630"/>
                  <a:ext cx="373436" cy="215444"/>
                </a:xfrm>
                <a:prstGeom prst="rect">
                  <a:avLst/>
                </a:prstGeom>
                <a:blipFill>
                  <a:blip r:embed="rId9"/>
                  <a:stretch>
                    <a:fillRect l="-14754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AD1AEF3-1D49-4609-8A20-646E06528F94}"/>
                </a:ext>
              </a:extLst>
            </p:cNvPr>
            <p:cNvCxnSpPr/>
            <p:nvPr/>
          </p:nvCxnSpPr>
          <p:spPr bwMode="auto">
            <a:xfrm>
              <a:off x="4364864" y="4504408"/>
              <a:ext cx="0" cy="191498"/>
            </a:xfrm>
            <a:prstGeom prst="straightConnector1">
              <a:avLst/>
            </a:prstGeom>
            <a:solidFill>
              <a:srgbClr val="BFBFBF"/>
            </a:solidFill>
            <a:ln w="317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A566C7E-2EAC-4FAC-8B1C-350AEE3F2605}"/>
                </a:ext>
              </a:extLst>
            </p:cNvPr>
            <p:cNvSpPr txBox="1"/>
            <p:nvPr/>
          </p:nvSpPr>
          <p:spPr>
            <a:xfrm>
              <a:off x="2514557" y="5473952"/>
              <a:ext cx="31198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ヒラギノ角ゴ Pro W3" charset="-128"/>
                  <a:sym typeface="Helvetica Neue Light" charset="0"/>
                </a:rPr>
                <a:t>Total Heat Flux Sensor Tip Cross-Section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16ED2BD-392B-4A4E-A2D1-F2E04CE2C1F0}"/>
                </a:ext>
              </a:extLst>
            </p:cNvPr>
            <p:cNvSpPr txBox="1"/>
            <p:nvPr/>
          </p:nvSpPr>
          <p:spPr>
            <a:xfrm>
              <a:off x="2663699" y="5132755"/>
              <a:ext cx="16074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ヒラギノ角ゴ Pro W3" charset="-128"/>
                  <a:sym typeface="Helvetica Neue Light" charset="0"/>
                </a:rPr>
                <a:t>Copper Housing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D0B0549-7EC0-4C77-9683-847ED9821A61}"/>
                </a:ext>
              </a:extLst>
            </p:cNvPr>
            <p:cNvCxnSpPr/>
            <p:nvPr/>
          </p:nvCxnSpPr>
          <p:spPr>
            <a:xfrm>
              <a:off x="2789167" y="4434602"/>
              <a:ext cx="18288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437A7E2-CA42-4433-B2A2-41C2CB1F89DB}"/>
                </a:ext>
              </a:extLst>
            </p:cNvPr>
            <p:cNvCxnSpPr/>
            <p:nvPr/>
          </p:nvCxnSpPr>
          <p:spPr>
            <a:xfrm>
              <a:off x="2789167" y="4343162"/>
              <a:ext cx="27432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18C6CF0-069F-472E-AA48-1D7C820A51FC}"/>
                </a:ext>
              </a:extLst>
            </p:cNvPr>
            <p:cNvCxnSpPr/>
            <p:nvPr/>
          </p:nvCxnSpPr>
          <p:spPr>
            <a:xfrm>
              <a:off x="2789167" y="4251722"/>
              <a:ext cx="36576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F2C1DAB-38D8-44AF-9422-D9104CCF9CBB}"/>
                </a:ext>
              </a:extLst>
            </p:cNvPr>
            <p:cNvCxnSpPr/>
            <p:nvPr/>
          </p:nvCxnSpPr>
          <p:spPr>
            <a:xfrm>
              <a:off x="2789167" y="4160282"/>
              <a:ext cx="41148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FE66475-472E-418A-8384-26FFAACC9753}"/>
                </a:ext>
              </a:extLst>
            </p:cNvPr>
            <p:cNvCxnSpPr/>
            <p:nvPr/>
          </p:nvCxnSpPr>
          <p:spPr>
            <a:xfrm>
              <a:off x="2789167" y="4068842"/>
              <a:ext cx="45720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CC598A2-CB2C-4E47-8476-9B216EF5A068}"/>
                </a:ext>
              </a:extLst>
            </p:cNvPr>
            <p:cNvCxnSpPr/>
            <p:nvPr/>
          </p:nvCxnSpPr>
          <p:spPr>
            <a:xfrm>
              <a:off x="2789167" y="3977402"/>
              <a:ext cx="45720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7DD084E-1D4A-43A8-A9BB-9EAD2760FE1B}"/>
                </a:ext>
              </a:extLst>
            </p:cNvPr>
            <p:cNvCxnSpPr/>
            <p:nvPr/>
          </p:nvCxnSpPr>
          <p:spPr>
            <a:xfrm>
              <a:off x="2789167" y="3886200"/>
              <a:ext cx="45720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4DB57B4-CC38-4E95-AC17-307B5A52C9ED}"/>
                </a:ext>
              </a:extLst>
            </p:cNvPr>
            <p:cNvCxnSpPr/>
            <p:nvPr/>
          </p:nvCxnSpPr>
          <p:spPr>
            <a:xfrm>
              <a:off x="2790825" y="3794760"/>
              <a:ext cx="45720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A31A36B-CA1F-4005-AC9C-8705DBB8EFF7}"/>
                </a:ext>
              </a:extLst>
            </p:cNvPr>
            <p:cNvCxnSpPr/>
            <p:nvPr/>
          </p:nvCxnSpPr>
          <p:spPr>
            <a:xfrm>
              <a:off x="2790825" y="3703320"/>
              <a:ext cx="45720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4BD562C1-B26A-410B-9B27-6188FFA7F06C}"/>
                    </a:ext>
                  </a:extLst>
                </p:cNvPr>
                <p:cNvSpPr txBox="1"/>
                <p:nvPr/>
              </p:nvSpPr>
              <p:spPr>
                <a:xfrm>
                  <a:off x="3296431" y="3540267"/>
                  <a:ext cx="25583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ヒラギノ角ゴ Pro W3" charset="-128"/>
                                <a:sym typeface="Helvetica Neue Light" charset="0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ヒラギノ角ゴ Pro W3" charset="-128"/>
                                <a:sym typeface="Helvetica Neue Light" charset="0"/>
                              </a:rPr>
                              <m:t>𝑇</m:t>
                            </m:r>
                          </m:e>
                          <m:sub>
                            <m: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Helvetica Neue Light" charset="0"/>
                              </a:rPr>
                              <m:t>∞</m:t>
                            </m:r>
                          </m:sub>
                        </m:sSub>
                      </m:oMath>
                    </m:oMathPara>
                  </a14:m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ヒラギノ角ゴ Pro W3" charset="-128"/>
                    <a:sym typeface="Helvetica Neue Light" charset="0"/>
                  </a:endParaRPr>
                </a:p>
              </p:txBody>
            </p:sp>
          </mc:Choice>
          <mc:Fallback xmlns=""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6431" y="3540267"/>
                  <a:ext cx="255839" cy="215444"/>
                </a:xfrm>
                <a:prstGeom prst="rect">
                  <a:avLst/>
                </a:prstGeom>
                <a:blipFill>
                  <a:blip r:embed="rId10"/>
                  <a:stretch>
                    <a:fillRect l="-21429" b="-1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EAB3574-8A9C-4968-807A-E432E6351B6A}"/>
                    </a:ext>
                  </a:extLst>
                </p:cNvPr>
                <p:cNvSpPr txBox="1"/>
                <p:nvPr/>
              </p:nvSpPr>
              <p:spPr>
                <a:xfrm>
                  <a:off x="3258450" y="4260262"/>
                  <a:ext cx="24109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ヒラギノ角ゴ Pro W3" charset="-128"/>
                                <a:sym typeface="Helvetica Neue Light" charset="0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ヒラギノ角ゴ Pro W3" charset="-128"/>
                                <a:sym typeface="Helvetica Neue Light" charset="0"/>
                              </a:rPr>
                              <m:t>𝑇</m:t>
                            </m:r>
                          </m:e>
                          <m:sub>
                            <m: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ヒラギノ角ゴ Pro W3" charset="-128"/>
                                <a:sym typeface="Helvetica Neue Light" charset="0"/>
                              </a:rPr>
                              <m:t>𝑤</m:t>
                            </m:r>
                          </m:sub>
                        </m:sSub>
                      </m:oMath>
                    </m:oMathPara>
                  </a14:m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ヒラギノ角ゴ Pro W3" charset="-128"/>
                    <a:sym typeface="Helvetica Neue Light" charset="0"/>
                  </a:endParaRPr>
                </a:p>
              </p:txBody>
            </p:sp>
          </mc:Choice>
          <mc:Fallback xmlns=""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8450" y="4260262"/>
                  <a:ext cx="241092" cy="215444"/>
                </a:xfrm>
                <a:prstGeom prst="rect">
                  <a:avLst/>
                </a:prstGeom>
                <a:blipFill>
                  <a:blip r:embed="rId11"/>
                  <a:stretch>
                    <a:fillRect l="-25000" b="-1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72AB1D1D-3AD8-4146-9CBE-B073A974D93B}"/>
                    </a:ext>
                  </a:extLst>
                </p:cNvPr>
                <p:cNvSpPr txBox="1"/>
                <p:nvPr/>
              </p:nvSpPr>
              <p:spPr>
                <a:xfrm>
                  <a:off x="3283445" y="3713675"/>
                  <a:ext cx="28180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ヒラギノ角ゴ Pro W3" charset="-128"/>
                                <a:sym typeface="Helvetica Neue Light" charset="0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ヒラギノ角ゴ Pro W3" charset="-128"/>
                                <a:sym typeface="Helvetica Neue Light" charset="0"/>
                              </a:rPr>
                              <m:t>𝑈</m:t>
                            </m:r>
                          </m:e>
                          <m:sub>
                            <m: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Helvetica Neue Light" charset="0"/>
                              </a:rPr>
                              <m:t>∞</m:t>
                            </m:r>
                          </m:sub>
                        </m:sSub>
                      </m:oMath>
                    </m:oMathPara>
                  </a14:m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ヒラギノ角ゴ Pro W3" charset="-128"/>
                    <a:sym typeface="Helvetica Neue Light" charset="0"/>
                  </a:endParaRPr>
                </a:p>
              </p:txBody>
            </p:sp>
          </mc:Choice>
          <mc:Fallback xmlns=""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83445" y="3713675"/>
                  <a:ext cx="281808" cy="215444"/>
                </a:xfrm>
                <a:prstGeom prst="rect">
                  <a:avLst/>
                </a:prstGeom>
                <a:blipFill>
                  <a:blip r:embed="rId12"/>
                  <a:stretch>
                    <a:fillRect l="-21739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846A12D5-E48C-4C48-B9EE-457CBDD01B1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90" t="4300" r="13849" b="3869"/>
          <a:stretch/>
        </p:blipFill>
        <p:spPr>
          <a:xfrm>
            <a:off x="5810833" y="990600"/>
            <a:ext cx="3105148" cy="274320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DDB17EAC-64AC-49FB-977C-9A1ADA4EA270}"/>
              </a:ext>
            </a:extLst>
          </p:cNvPr>
          <p:cNvGrpSpPr>
            <a:grpSpLocks noChangeAspect="1"/>
          </p:cNvGrpSpPr>
          <p:nvPr/>
        </p:nvGrpSpPr>
        <p:grpSpPr>
          <a:xfrm>
            <a:off x="5796187" y="4026983"/>
            <a:ext cx="3134440" cy="2208497"/>
            <a:chOff x="5840261" y="3573232"/>
            <a:chExt cx="3134440" cy="2208497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52AF195-BE69-4B29-9214-4BB33357D985}"/>
                </a:ext>
              </a:extLst>
            </p:cNvPr>
            <p:cNvSpPr/>
            <p:nvPr/>
          </p:nvSpPr>
          <p:spPr bwMode="auto">
            <a:xfrm>
              <a:off x="6055751" y="4713733"/>
              <a:ext cx="2056654" cy="722031"/>
            </a:xfrm>
            <a:prstGeom prst="rect">
              <a:avLst/>
            </a:prstGeom>
            <a:solidFill>
              <a:srgbClr val="FFC000">
                <a:lumMod val="20000"/>
                <a:lumOff val="80000"/>
              </a:srgbClr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charset="0"/>
                <a:sym typeface="Helvetica Neue Light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6DC7E26-0B94-40D2-9444-6ECCA036C757}"/>
                </a:ext>
              </a:extLst>
            </p:cNvPr>
            <p:cNvSpPr/>
            <p:nvPr/>
          </p:nvSpPr>
          <p:spPr bwMode="auto">
            <a:xfrm>
              <a:off x="6055751" y="4046823"/>
              <a:ext cx="2056653" cy="168938"/>
            </a:xfrm>
            <a:prstGeom prst="rect">
              <a:avLst/>
            </a:prstGeom>
            <a:solidFill>
              <a:srgbClr val="DBF2FD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charset="0"/>
                <a:sym typeface="Helvetica Neue Light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2A94A24-429F-4B22-9E1C-FB5BA46B54D2}"/>
                </a:ext>
              </a:extLst>
            </p:cNvPr>
            <p:cNvSpPr/>
            <p:nvPr/>
          </p:nvSpPr>
          <p:spPr bwMode="auto">
            <a:xfrm>
              <a:off x="6055751" y="4504721"/>
              <a:ext cx="2056653" cy="228815"/>
            </a:xfrm>
            <a:prstGeom prst="rect">
              <a:avLst/>
            </a:prstGeom>
            <a:solidFill>
              <a:srgbClr val="BFBFBF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Light" charset="0"/>
                <a:sym typeface="Helvetica Neue Light" charset="0"/>
              </a:endParaRP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137CD69-7C35-4A5D-A412-D2CFF539BC5B}"/>
                </a:ext>
              </a:extLst>
            </p:cNvPr>
            <p:cNvCxnSpPr/>
            <p:nvPr/>
          </p:nvCxnSpPr>
          <p:spPr bwMode="auto">
            <a:xfrm>
              <a:off x="7083270" y="4072597"/>
              <a:ext cx="384516" cy="392360"/>
            </a:xfrm>
            <a:prstGeom prst="straightConnector1">
              <a:avLst/>
            </a:prstGeom>
            <a:solidFill>
              <a:srgbClr val="BFBFBF"/>
            </a:solidFill>
            <a:ln w="317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A9402582-A4AD-418E-AFCD-6A54C58DFCB3}"/>
                </a:ext>
              </a:extLst>
            </p:cNvPr>
            <p:cNvCxnSpPr/>
            <p:nvPr/>
          </p:nvCxnSpPr>
          <p:spPr bwMode="auto">
            <a:xfrm flipV="1">
              <a:off x="7526755" y="4236435"/>
              <a:ext cx="258353" cy="228522"/>
            </a:xfrm>
            <a:prstGeom prst="straightConnector1">
              <a:avLst/>
            </a:prstGeom>
            <a:solidFill>
              <a:srgbClr val="BFBFBF"/>
            </a:solidFill>
            <a:ln w="317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E31282B-11E8-45FD-A6E0-AD327C1C0AB7}"/>
                </a:ext>
              </a:extLst>
            </p:cNvPr>
            <p:cNvSpPr txBox="1"/>
            <p:nvPr/>
          </p:nvSpPr>
          <p:spPr>
            <a:xfrm>
              <a:off x="8054054" y="3845519"/>
              <a:ext cx="9206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ヒラギノ角ゴ Pro W3" charset="-128"/>
                  <a:sym typeface="Helvetica Neue Light" charset="0"/>
                </a:rPr>
                <a:t>Sapphire Window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BC6056-7D0B-4BD0-8CF9-E34207F25D95}"/>
                </a:ext>
              </a:extLst>
            </p:cNvPr>
            <p:cNvSpPr txBox="1"/>
            <p:nvPr/>
          </p:nvSpPr>
          <p:spPr>
            <a:xfrm>
              <a:off x="8082630" y="4408645"/>
              <a:ext cx="83483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ヒラギノ角ゴ Pro W3" charset="-128"/>
                  <a:sym typeface="Helvetica Neue Light" charset="0"/>
                </a:rPr>
                <a:t>Schmidt-Boelter Gauge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4CDF42EB-755F-4D8E-85A6-0C6A9EB2A9B9}"/>
                    </a:ext>
                  </a:extLst>
                </p:cNvPr>
                <p:cNvSpPr txBox="1"/>
                <p:nvPr/>
              </p:nvSpPr>
              <p:spPr>
                <a:xfrm>
                  <a:off x="6879283" y="4242470"/>
                  <a:ext cx="38863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Helvetica Neue Light" charset="0"/>
                          </a:rPr>
                          <m:t>𝑇</m:t>
                        </m:r>
                        <m:d>
                          <m:dPr>
                            <m:ctrlP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Helvetica Neue Light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kumimoji="0" lang="el-GR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Helvetica Neue Light" charset="0"/>
                              </a:rPr>
                              <m:t>λ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ヒラギノ角ゴ Pro W3" charset="-128"/>
                    <a:sym typeface="Helvetica Neue Light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9283" y="4242470"/>
                  <a:ext cx="388633" cy="215444"/>
                </a:xfrm>
                <a:prstGeom prst="rect">
                  <a:avLst/>
                </a:prstGeom>
                <a:blipFill>
                  <a:blip r:embed="rId5"/>
                  <a:stretch>
                    <a:fillRect l="-15625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F28998DF-322D-4CDD-8471-2CDEDBF36B8F}"/>
                    </a:ext>
                  </a:extLst>
                </p:cNvPr>
                <p:cNvSpPr txBox="1"/>
                <p:nvPr/>
              </p:nvSpPr>
              <p:spPr>
                <a:xfrm>
                  <a:off x="7013982" y="4503293"/>
                  <a:ext cx="38946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Helvetica Neue Light" charset="0"/>
                          </a:rPr>
                          <m:t>A</m:t>
                        </m:r>
                        <m:d>
                          <m:dPr>
                            <m:ctrlP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Helvetica Neue Light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kumimoji="0" lang="el-GR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Helvetica Neue Light" charset="0"/>
                              </a:rPr>
                              <m:t>λ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ヒラギノ角ゴ Pro W3" charset="-128"/>
                    <a:sym typeface="Helvetica Neue Light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3982" y="4503293"/>
                  <a:ext cx="389466" cy="215444"/>
                </a:xfrm>
                <a:prstGeom prst="rect">
                  <a:avLst/>
                </a:prstGeom>
                <a:blipFill>
                  <a:blip r:embed="rId6"/>
                  <a:stretch>
                    <a:fillRect l="-14063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0E4E23F0-1439-44B8-94D2-2BC4FD75B18A}"/>
                    </a:ext>
                  </a:extLst>
                </p:cNvPr>
                <p:cNvSpPr txBox="1"/>
                <p:nvPr/>
              </p:nvSpPr>
              <p:spPr>
                <a:xfrm>
                  <a:off x="6400374" y="3573232"/>
                  <a:ext cx="37343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Helvetica Neue Light" charset="0"/>
                          </a:rPr>
                          <m:t>L</m:t>
                        </m:r>
                        <m:d>
                          <m:dPr>
                            <m:ctrlP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Helvetica Neue Light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kumimoji="0" lang="el-GR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Helvetica Neue Light" charset="0"/>
                              </a:rPr>
                              <m:t>λ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ヒラギノ角ゴ Pro W3" charset="-128"/>
                    <a:sym typeface="Helvetica Neue Light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0374" y="3573232"/>
                  <a:ext cx="373436" cy="215444"/>
                </a:xfrm>
                <a:prstGeom prst="rect">
                  <a:avLst/>
                </a:prstGeom>
                <a:blipFill>
                  <a:blip r:embed="rId7"/>
                  <a:stretch>
                    <a:fillRect l="-16393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37C73E53-350B-4F9C-A7E8-FB2F36F38648}"/>
                </a:ext>
              </a:extLst>
            </p:cNvPr>
            <p:cNvCxnSpPr/>
            <p:nvPr/>
          </p:nvCxnSpPr>
          <p:spPr bwMode="auto">
            <a:xfrm>
              <a:off x="7509450" y="4521270"/>
              <a:ext cx="0" cy="191498"/>
            </a:xfrm>
            <a:prstGeom prst="straightConnector1">
              <a:avLst/>
            </a:prstGeom>
            <a:solidFill>
              <a:srgbClr val="BFBFBF"/>
            </a:solidFill>
            <a:ln w="317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01C366A-62E7-43F1-A298-ED26A69F6449}"/>
                </a:ext>
              </a:extLst>
            </p:cNvPr>
            <p:cNvSpPr txBox="1"/>
            <p:nvPr/>
          </p:nvSpPr>
          <p:spPr>
            <a:xfrm>
              <a:off x="5840261" y="5473952"/>
              <a:ext cx="31037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ヒラギノ角ゴ Pro W3" charset="-128"/>
                  <a:sym typeface="Helvetica Neue Light" charset="0"/>
                </a:rPr>
                <a:t>Radiometer Tip Cross-Section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82FA8865-B800-4102-9141-44B8DE80032E}"/>
                </a:ext>
              </a:extLst>
            </p:cNvPr>
            <p:cNvCxnSpPr/>
            <p:nvPr/>
          </p:nvCxnSpPr>
          <p:spPr bwMode="auto">
            <a:xfrm>
              <a:off x="6758697" y="3680804"/>
              <a:ext cx="274373" cy="328573"/>
            </a:xfrm>
            <a:prstGeom prst="straightConnector1">
              <a:avLst/>
            </a:prstGeom>
            <a:solidFill>
              <a:srgbClr val="BFBFBF"/>
            </a:solidFill>
            <a:ln w="317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193F768A-AC3E-4688-882C-9C3E7D21DCFE}"/>
                </a:ext>
              </a:extLst>
            </p:cNvPr>
            <p:cNvCxnSpPr/>
            <p:nvPr/>
          </p:nvCxnSpPr>
          <p:spPr bwMode="auto">
            <a:xfrm flipV="1">
              <a:off x="7117879" y="3705171"/>
              <a:ext cx="315353" cy="308414"/>
            </a:xfrm>
            <a:prstGeom prst="straightConnector1">
              <a:avLst/>
            </a:prstGeom>
            <a:solidFill>
              <a:srgbClr val="BFBFBF"/>
            </a:solidFill>
            <a:ln w="317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18E07B2-5AA7-438C-BD89-C26A8E1FD514}"/>
                </a:ext>
              </a:extLst>
            </p:cNvPr>
            <p:cNvSpPr txBox="1"/>
            <p:nvPr/>
          </p:nvSpPr>
          <p:spPr>
            <a:xfrm>
              <a:off x="6082411" y="5148244"/>
              <a:ext cx="16074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ヒラギノ角ゴ Pro W3" charset="-128"/>
                  <a:sym typeface="Helvetica Neue Light" charset="0"/>
                </a:rPr>
                <a:t>Copper Housing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3CD2680C-6F63-47D2-9EE5-0DC6A7220263}"/>
              </a:ext>
            </a:extLst>
          </p:cNvPr>
          <p:cNvSpPr txBox="1"/>
          <p:nvPr/>
        </p:nvSpPr>
        <p:spPr>
          <a:xfrm>
            <a:off x="3435058" y="6261664"/>
            <a:ext cx="4571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Image Credit: Miller, R.A., et al, submitted AIAA SciTech 2022</a:t>
            </a:r>
          </a:p>
        </p:txBody>
      </p:sp>
    </p:spTree>
    <p:extLst>
      <p:ext uri="{BB962C8B-B14F-4D97-AF65-F5344CB8AC3E}">
        <p14:creationId xmlns:p14="http://schemas.microsoft.com/office/powerpoint/2010/main" val="330138266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B14717A-5A3F-444D-9868-953A23BD9054}"/>
              </a:ext>
            </a:extLst>
          </p:cNvPr>
          <p:cNvGrpSpPr>
            <a:grpSpLocks noChangeAspect="1"/>
          </p:cNvGrpSpPr>
          <p:nvPr/>
        </p:nvGrpSpPr>
        <p:grpSpPr>
          <a:xfrm>
            <a:off x="703413" y="2971800"/>
            <a:ext cx="3752413" cy="2971800"/>
            <a:chOff x="533400" y="2778220"/>
            <a:chExt cx="4041060" cy="32004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AF03D71-528C-4FE6-99D3-7BF4ED05C0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3" r="5593"/>
            <a:stretch/>
          </p:blipFill>
          <p:spPr>
            <a:xfrm>
              <a:off x="533400" y="2778220"/>
              <a:ext cx="3867150" cy="320040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23569A7-DC74-49E7-B933-CB845556D7AC}"/>
                </a:ext>
              </a:extLst>
            </p:cNvPr>
            <p:cNvSpPr/>
            <p:nvPr/>
          </p:nvSpPr>
          <p:spPr>
            <a:xfrm rot="19495010">
              <a:off x="573621" y="3932143"/>
              <a:ext cx="4000839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400" b="0" cap="none" spc="0" dirty="0">
                  <a:ln w="0">
                    <a:solidFill>
                      <a:schemeClr val="tx1">
                        <a:alpha val="20000"/>
                      </a:schemeClr>
                    </a:solidFill>
                  </a:ln>
                  <a:solidFill>
                    <a:schemeClr val="tx1">
                      <a:alpha val="5000"/>
                    </a:schemeClr>
                  </a:solidFill>
                </a:rPr>
                <a:t>PRELIMINARY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C72C0C2-4D7E-498A-8C24-81595AA02251}"/>
              </a:ext>
            </a:extLst>
          </p:cNvPr>
          <p:cNvGrpSpPr>
            <a:grpSpLocks noChangeAspect="1"/>
          </p:cNvGrpSpPr>
          <p:nvPr/>
        </p:nvGrpSpPr>
        <p:grpSpPr>
          <a:xfrm>
            <a:off x="4570563" y="2971800"/>
            <a:ext cx="3963837" cy="2971800"/>
            <a:chOff x="4400550" y="2778220"/>
            <a:chExt cx="4268748" cy="32004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4D23D60-3BD5-4295-BDD2-E682BF40B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0550" y="2778220"/>
              <a:ext cx="4268748" cy="32004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172A8A0-34B2-44A4-983E-71EF0FB8A473}"/>
                </a:ext>
              </a:extLst>
            </p:cNvPr>
            <p:cNvSpPr/>
            <p:nvPr/>
          </p:nvSpPr>
          <p:spPr>
            <a:xfrm rot="19495010">
              <a:off x="4641527" y="3926565"/>
              <a:ext cx="4000839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400" b="0" cap="none" spc="0" dirty="0">
                  <a:ln w="0">
                    <a:solidFill>
                      <a:schemeClr val="tx1">
                        <a:alpha val="20000"/>
                      </a:schemeClr>
                    </a:solidFill>
                  </a:ln>
                  <a:solidFill>
                    <a:schemeClr val="tx1">
                      <a:alpha val="5000"/>
                    </a:schemeClr>
                  </a:solidFill>
                </a:rPr>
                <a:t>PRELIMINARY</a:t>
              </a:r>
            </a:p>
          </p:txBody>
        </p:sp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Measured Heating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199" y="914402"/>
            <a:ext cx="6227503" cy="5483329"/>
          </a:xfrm>
        </p:spPr>
        <p:txBody>
          <a:bodyPr>
            <a:normAutofit/>
          </a:bodyPr>
          <a:lstStyle/>
          <a:p>
            <a:r>
              <a:rPr lang="en-US" sz="1800" dirty="0"/>
              <a:t>Total heating (convective + radiative) measured by the heat flux sensor matched predicted heating well.</a:t>
            </a:r>
          </a:p>
          <a:p>
            <a:r>
              <a:rPr lang="en-US" sz="1800" dirty="0"/>
              <a:t>Radiative heating was significantly below what was predicted.</a:t>
            </a:r>
          </a:p>
          <a:p>
            <a:pPr lvl="1"/>
            <a:r>
              <a:rPr lang="en-US" sz="1600" dirty="0"/>
              <a:t>Likely due to buildup of ablation products on radiometer windows</a:t>
            </a:r>
          </a:p>
          <a:p>
            <a:pPr lvl="1"/>
            <a:r>
              <a:rPr lang="en-US" sz="1600" dirty="0"/>
              <a:t>Total uncertainty shown as error bars: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39BBCB-BF47-4282-AE3F-B08269751758}"/>
              </a:ext>
            </a:extLst>
          </p:cNvPr>
          <p:cNvSpPr txBox="1"/>
          <p:nvPr/>
        </p:nvSpPr>
        <p:spPr>
          <a:xfrm>
            <a:off x="2190748" y="6276201"/>
            <a:ext cx="4762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Image Credit: Miller, R.A., et al, submitted AIAA SciTech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4E5CB6-06D1-4CD2-9E6D-5E719F0895A1}"/>
              </a:ext>
            </a:extLst>
          </p:cNvPr>
          <p:cNvSpPr txBox="1"/>
          <p:nvPr/>
        </p:nvSpPr>
        <p:spPr>
          <a:xfrm>
            <a:off x="990600" y="6016823"/>
            <a:ext cx="3173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Heat Flux Sensor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2330FC-5E2E-4AB0-8B2F-924EC5064D1E}"/>
              </a:ext>
            </a:extLst>
          </p:cNvPr>
          <p:cNvSpPr txBox="1"/>
          <p:nvPr/>
        </p:nvSpPr>
        <p:spPr>
          <a:xfrm>
            <a:off x="4979585" y="6005449"/>
            <a:ext cx="3173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Radiometer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7D1FDD9-4AC1-449B-BC1A-DDE8A7015B9F}"/>
              </a:ext>
            </a:extLst>
          </p:cNvPr>
          <p:cNvGrpSpPr>
            <a:grpSpLocks noChangeAspect="1"/>
          </p:cNvGrpSpPr>
          <p:nvPr/>
        </p:nvGrpSpPr>
        <p:grpSpPr>
          <a:xfrm>
            <a:off x="6291008" y="942201"/>
            <a:ext cx="2016840" cy="1539002"/>
            <a:chOff x="561088" y="1926905"/>
            <a:chExt cx="2324099" cy="1773464"/>
          </a:xfrm>
        </p:grpSpPr>
        <p:pic>
          <p:nvPicPr>
            <p:cNvPr id="19" name="Picture 18" descr="Circle&#10;&#10;Description automatically generated">
              <a:extLst>
                <a:ext uri="{FF2B5EF4-FFF2-40B4-BE49-F238E27FC236}">
                  <a16:creationId xmlns:a16="http://schemas.microsoft.com/office/drawing/2014/main" id="{3F93ADFA-08AE-43BD-9197-93D83F40C5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49574" b="61877"/>
            <a:stretch/>
          </p:blipFill>
          <p:spPr>
            <a:xfrm>
              <a:off x="561088" y="1926905"/>
              <a:ext cx="2324099" cy="1773464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8389A03-A160-443E-82A8-04D69C4B2723}"/>
                </a:ext>
              </a:extLst>
            </p:cNvPr>
            <p:cNvGrpSpPr/>
            <p:nvPr/>
          </p:nvGrpSpPr>
          <p:grpSpPr>
            <a:xfrm>
              <a:off x="1287823" y="2316480"/>
              <a:ext cx="1487762" cy="863179"/>
              <a:chOff x="1287823" y="2316480"/>
              <a:chExt cx="1487762" cy="863179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5FD287B7-F13C-4FFF-9785-9B23450D910C}"/>
                  </a:ext>
                </a:extLst>
              </p:cNvPr>
              <p:cNvSpPr/>
              <p:nvPr/>
            </p:nvSpPr>
            <p:spPr>
              <a:xfrm>
                <a:off x="1813560" y="2362200"/>
                <a:ext cx="91440" cy="9144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3632BF2-AC9E-47DF-A9BD-CF90B852BB25}"/>
                  </a:ext>
                </a:extLst>
              </p:cNvPr>
              <p:cNvSpPr/>
              <p:nvPr/>
            </p:nvSpPr>
            <p:spPr>
              <a:xfrm>
                <a:off x="1722120" y="2418965"/>
                <a:ext cx="91440" cy="9144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A214F0D1-AD6F-4EA5-86AC-906E79398121}"/>
                  </a:ext>
                </a:extLst>
              </p:cNvPr>
              <p:cNvSpPr/>
              <p:nvPr/>
            </p:nvSpPr>
            <p:spPr>
              <a:xfrm>
                <a:off x="1914273" y="2316480"/>
                <a:ext cx="91440" cy="9144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7BEF73AF-7F67-477B-87B2-437FFFCBC8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87830" y="2505825"/>
                <a:ext cx="68580" cy="3352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5058F46-9AA1-4A82-92FF-B079D4BE41DC}"/>
                  </a:ext>
                </a:extLst>
              </p:cNvPr>
              <p:cNvSpPr txBox="1"/>
              <p:nvPr/>
            </p:nvSpPr>
            <p:spPr>
              <a:xfrm>
                <a:off x="1287823" y="2841105"/>
                <a:ext cx="672170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/>
                  <a:t>Heat Flux Sensor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C469D27F-CB57-4FFA-85D0-E47E4A350BB1}"/>
                  </a:ext>
                </a:extLst>
              </p:cNvPr>
              <p:cNvCxnSpPr>
                <a:cxnSpLocks/>
                <a:endCxn id="21" idx="5"/>
              </p:cNvCxnSpPr>
              <p:nvPr/>
            </p:nvCxnSpPr>
            <p:spPr>
              <a:xfrm flipH="1" flipV="1">
                <a:off x="1891609" y="2440249"/>
                <a:ext cx="241992" cy="40085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B79AF49-7895-48E9-9E5E-D2F8DD22287D}"/>
                  </a:ext>
                </a:extLst>
              </p:cNvPr>
              <p:cNvSpPr txBox="1"/>
              <p:nvPr/>
            </p:nvSpPr>
            <p:spPr>
              <a:xfrm>
                <a:off x="1999955" y="2841105"/>
                <a:ext cx="775630" cy="21544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dirty="0"/>
                  <a:t>Radiometer</a:t>
                </a:r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47A11BD-D6EF-4F06-8127-BBB36ECEA2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3633" y="2830868"/>
            <a:ext cx="4079790" cy="25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9874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Arc-Jet Tests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Previous arc-jet tests show the ablation product deposition.</a:t>
            </a:r>
          </a:p>
          <a:p>
            <a:pPr lvl="1"/>
            <a:r>
              <a:rPr lang="en-US" sz="1800" dirty="0" err="1"/>
              <a:t>mARC</a:t>
            </a:r>
            <a:r>
              <a:rPr lang="en-US" sz="1800" dirty="0"/>
              <a:t> tests: 12-30% signal loss</a:t>
            </a:r>
          </a:p>
          <a:p>
            <a:pPr lvl="1"/>
            <a:r>
              <a:rPr lang="en-US" sz="1800" dirty="0"/>
              <a:t>PTF tests: 73-80% signal loss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6BA1D2-66E5-41F9-B98A-9881F41C9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790" y="3871438"/>
            <a:ext cx="3657600" cy="232856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4719B29-E668-43EF-B61B-96F0DDFDB245}"/>
              </a:ext>
            </a:extLst>
          </p:cNvPr>
          <p:cNvGrpSpPr>
            <a:grpSpLocks noChangeAspect="1"/>
          </p:cNvGrpSpPr>
          <p:nvPr/>
        </p:nvGrpSpPr>
        <p:grpSpPr>
          <a:xfrm>
            <a:off x="5289930" y="2097752"/>
            <a:ext cx="2091973" cy="4074015"/>
            <a:chOff x="7281187" y="3306416"/>
            <a:chExt cx="2125690" cy="4139678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F0BDF11-005A-4B04-945B-0BFB97A5F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26" t="18755" r="31940" b="27504"/>
            <a:stretch/>
          </p:blipFill>
          <p:spPr>
            <a:xfrm>
              <a:off x="7281187" y="3306416"/>
              <a:ext cx="2125136" cy="205239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C9138D4-E31B-424C-885E-7EA3A0CB6C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04" t="18909" r="29657" b="21567"/>
            <a:stretch/>
          </p:blipFill>
          <p:spPr>
            <a:xfrm>
              <a:off x="7281741" y="5379986"/>
              <a:ext cx="2125136" cy="206610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159454D-923D-4135-87B0-4CC5EDC32178}"/>
              </a:ext>
            </a:extLst>
          </p:cNvPr>
          <p:cNvSpPr txBox="1"/>
          <p:nvPr/>
        </p:nvSpPr>
        <p:spPr>
          <a:xfrm>
            <a:off x="838200" y="6200001"/>
            <a:ext cx="4762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Image Credit: Miller, R.A., et al, AIAA Aviation 2018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FE074D-83C1-423F-AFD7-0BA93914A8D8}"/>
              </a:ext>
            </a:extLst>
          </p:cNvPr>
          <p:cNvSpPr txBox="1"/>
          <p:nvPr/>
        </p:nvSpPr>
        <p:spPr>
          <a:xfrm>
            <a:off x="5183390" y="6218979"/>
            <a:ext cx="2305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Image Credit: Miller, R.A., et al, submitted AIAA SciTech 2022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53AE7D-C096-4B1D-BEA8-2F5F4C6BEE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4808"/>
          <a:stretch/>
        </p:blipFill>
        <p:spPr>
          <a:xfrm>
            <a:off x="1525790" y="2097753"/>
            <a:ext cx="3657600" cy="174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88550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PTF Tests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913756"/>
            <a:ext cx="8229600" cy="5483329"/>
          </a:xfrm>
        </p:spPr>
        <p:txBody>
          <a:bodyPr>
            <a:normAutofit/>
          </a:bodyPr>
          <a:lstStyle/>
          <a:p>
            <a:r>
              <a:rPr lang="en-US" sz="2000" dirty="0"/>
              <a:t>Additional PTF tests scheduled for September</a:t>
            </a:r>
          </a:p>
          <a:p>
            <a:r>
              <a:rPr lang="en-US" sz="2000" dirty="0"/>
              <a:t>Want time-varying transmission loss data</a:t>
            </a:r>
          </a:p>
          <a:p>
            <a:pPr lvl="1"/>
            <a:r>
              <a:rPr lang="en-US" sz="1600" dirty="0"/>
              <a:t>4.3 µm laser through PTF window to excite radiometer</a:t>
            </a:r>
          </a:p>
          <a:p>
            <a:r>
              <a:rPr lang="en-US" sz="2000" dirty="0"/>
              <a:t> Both PICA and SLA ablation products</a:t>
            </a:r>
          </a:p>
          <a:p>
            <a:pPr lvl="1"/>
            <a:r>
              <a:rPr lang="en-US" sz="1600" dirty="0"/>
              <a:t>Conditioning plate and leading edge closeout frame piece will be made of PICA in order to include PICA ablation products</a:t>
            </a:r>
          </a:p>
          <a:p>
            <a:pPr lvl="1"/>
            <a:endParaRPr lang="en-US" sz="16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2EE1C16-D54D-4B57-A228-990FACD839D5}"/>
              </a:ext>
            </a:extLst>
          </p:cNvPr>
          <p:cNvSpPr txBox="1"/>
          <p:nvPr/>
        </p:nvSpPr>
        <p:spPr>
          <a:xfrm>
            <a:off x="2190749" y="6172200"/>
            <a:ext cx="4762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Photo Credit: Jose Santos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016253E-43C6-4A6B-A9BC-9ECC2F166134}"/>
              </a:ext>
            </a:extLst>
          </p:cNvPr>
          <p:cNvGrpSpPr/>
          <p:nvPr/>
        </p:nvGrpSpPr>
        <p:grpSpPr>
          <a:xfrm>
            <a:off x="179578" y="3200400"/>
            <a:ext cx="8784844" cy="2895106"/>
            <a:chOff x="117146" y="3049138"/>
            <a:chExt cx="8784844" cy="289510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90FB98-F1F6-4BE3-967C-96569B508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4283" y="3049139"/>
              <a:ext cx="4337707" cy="28951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646B43F-1A26-451C-B547-6760E5ACA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146" y="3049138"/>
              <a:ext cx="4337708" cy="2895106"/>
            </a:xfrm>
            <a:prstGeom prst="rect">
              <a:avLst/>
            </a:prstGeom>
          </p:spPr>
        </p:pic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014B57E-99BF-43F7-90EE-841783869E3B}"/>
              </a:ext>
            </a:extLst>
          </p:cNvPr>
          <p:cNvCxnSpPr>
            <a:cxnSpLocks/>
          </p:cNvCxnSpPr>
          <p:nvPr/>
        </p:nvCxnSpPr>
        <p:spPr>
          <a:xfrm>
            <a:off x="2819400" y="3886200"/>
            <a:ext cx="762000" cy="8382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A703B9A-EC55-49CE-B336-98E9895F2D4B}"/>
              </a:ext>
            </a:extLst>
          </p:cNvPr>
          <p:cNvCxnSpPr>
            <a:cxnSpLocks/>
          </p:cNvCxnSpPr>
          <p:nvPr/>
        </p:nvCxnSpPr>
        <p:spPr>
          <a:xfrm flipV="1">
            <a:off x="3733800" y="5105400"/>
            <a:ext cx="0" cy="4572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59F818F-E1C0-4933-B116-88EC8EB9CCD4}"/>
              </a:ext>
            </a:extLst>
          </p:cNvPr>
          <p:cNvSpPr txBox="1"/>
          <p:nvPr/>
        </p:nvSpPr>
        <p:spPr>
          <a:xfrm>
            <a:off x="1790710" y="3655420"/>
            <a:ext cx="1485890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Conditioning Plate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0DBAC2-D8E4-4A26-8823-527D62DF477C}"/>
              </a:ext>
            </a:extLst>
          </p:cNvPr>
          <p:cNvSpPr txBox="1"/>
          <p:nvPr/>
        </p:nvSpPr>
        <p:spPr>
          <a:xfrm>
            <a:off x="2743200" y="5513557"/>
            <a:ext cx="1485890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Closeout Frame Leading Edge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AAFD7808-36B1-4532-A78E-0A4D5D4184BC}"/>
              </a:ext>
            </a:extLst>
          </p:cNvPr>
          <p:cNvSpPr/>
          <p:nvPr/>
        </p:nvSpPr>
        <p:spPr>
          <a:xfrm rot="21173015" flipH="1">
            <a:off x="750979" y="4668739"/>
            <a:ext cx="1402404" cy="690447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FLOW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45488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PTF Tests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913756"/>
            <a:ext cx="8229600" cy="5483329"/>
          </a:xfrm>
        </p:spPr>
        <p:txBody>
          <a:bodyPr>
            <a:normAutofit/>
          </a:bodyPr>
          <a:lstStyle/>
          <a:p>
            <a:r>
              <a:rPr lang="en-US" sz="2000" dirty="0"/>
              <a:t>4 leftover panels from previous PTF tests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F010391-FC4F-43E5-92B2-961D3C1E7029}"/>
              </a:ext>
            </a:extLst>
          </p:cNvPr>
          <p:cNvGrpSpPr/>
          <p:nvPr/>
        </p:nvGrpSpPr>
        <p:grpSpPr>
          <a:xfrm>
            <a:off x="2007726" y="1407446"/>
            <a:ext cx="5128549" cy="5099989"/>
            <a:chOff x="2034251" y="1407446"/>
            <a:chExt cx="5128549" cy="5099989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0A642D5-4BE8-44D4-8076-121ED05BDDB7}"/>
                </a:ext>
              </a:extLst>
            </p:cNvPr>
            <p:cNvGrpSpPr/>
            <p:nvPr/>
          </p:nvGrpSpPr>
          <p:grpSpPr>
            <a:xfrm>
              <a:off x="2034251" y="1407446"/>
              <a:ext cx="2514600" cy="2514600"/>
              <a:chOff x="-359037" y="1353944"/>
              <a:chExt cx="2514600" cy="2514600"/>
            </a:xfrm>
          </p:grpSpPr>
          <p:pic>
            <p:nvPicPr>
              <p:cNvPr id="4" name="Picture 3" descr="Text&#10;&#10;Description automatically generated">
                <a:extLst>
                  <a:ext uri="{FF2B5EF4-FFF2-40B4-BE49-F238E27FC236}">
                    <a16:creationId xmlns:a16="http://schemas.microsoft.com/office/drawing/2014/main" id="{64100052-49F3-4A8E-91FB-64983DE7BB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157" t="2154" r="16100" b="2232"/>
              <a:stretch/>
            </p:blipFill>
            <p:spPr>
              <a:xfrm>
                <a:off x="-359037" y="1353944"/>
                <a:ext cx="2514600" cy="25146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66533D2-EEA1-4516-B1CC-EB22EC42840F}"/>
                  </a:ext>
                </a:extLst>
              </p:cNvPr>
              <p:cNvSpPr txBox="1"/>
              <p:nvPr/>
            </p:nvSpPr>
            <p:spPr>
              <a:xfrm>
                <a:off x="-245767" y="3273648"/>
                <a:ext cx="2288060" cy="36933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SK0A0430216-502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F556A63-7CAC-4040-A6B9-FE80EC0176B3}"/>
                  </a:ext>
                </a:extLst>
              </p:cNvPr>
              <p:cNvSpPr txBox="1"/>
              <p:nvPr/>
            </p:nvSpPr>
            <p:spPr>
              <a:xfrm>
                <a:off x="620897" y="2518204"/>
                <a:ext cx="554732" cy="43088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MISP Plug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356D9E1-C83C-40BE-BFBB-22DC6D8C296D}"/>
                  </a:ext>
                </a:extLst>
              </p:cNvPr>
              <p:cNvSpPr txBox="1"/>
              <p:nvPr/>
            </p:nvSpPr>
            <p:spPr>
              <a:xfrm>
                <a:off x="1219200" y="2518204"/>
                <a:ext cx="783637" cy="43088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Heat Flux Sensor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D9AE5E1-4904-4470-A3FA-8B5D51B60FC9}"/>
                </a:ext>
              </a:extLst>
            </p:cNvPr>
            <p:cNvGrpSpPr/>
            <p:nvPr/>
          </p:nvGrpSpPr>
          <p:grpSpPr>
            <a:xfrm>
              <a:off x="4648200" y="3992835"/>
              <a:ext cx="2514600" cy="2514600"/>
              <a:chOff x="4091798" y="1353944"/>
              <a:chExt cx="2514600" cy="2514600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77647FE-0F5D-47D4-8475-F84C874AC3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 t="3125" r="20833" b="3125"/>
              <a:stretch/>
            </p:blipFill>
            <p:spPr>
              <a:xfrm>
                <a:off x="4091798" y="1353944"/>
                <a:ext cx="2514600" cy="2514600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5BF11F6-A44A-4D2F-B687-32AA2CCA9BD1}"/>
                  </a:ext>
                </a:extLst>
              </p:cNvPr>
              <p:cNvSpPr txBox="1"/>
              <p:nvPr/>
            </p:nvSpPr>
            <p:spPr>
              <a:xfrm>
                <a:off x="4205068" y="3273648"/>
                <a:ext cx="2288060" cy="36933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SK0A0430216-505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799E897-B540-4543-8590-7E32C3F6B7E9}"/>
                  </a:ext>
                </a:extLst>
              </p:cNvPr>
              <p:cNvSpPr txBox="1"/>
              <p:nvPr/>
            </p:nvSpPr>
            <p:spPr>
              <a:xfrm>
                <a:off x="5071732" y="2518204"/>
                <a:ext cx="554732" cy="43088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MISP Plug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C002B37-7981-4005-99D3-1139CD867CCE}"/>
                </a:ext>
              </a:extLst>
            </p:cNvPr>
            <p:cNvGrpSpPr/>
            <p:nvPr/>
          </p:nvGrpSpPr>
          <p:grpSpPr>
            <a:xfrm>
              <a:off x="4648200" y="1407446"/>
              <a:ext cx="2514600" cy="2514600"/>
              <a:chOff x="6959468" y="1353944"/>
              <a:chExt cx="2514600" cy="2514600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23020FE-849C-4B75-84E9-F35F1FC321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664" t="3751" r="23043" b="1311"/>
              <a:stretch/>
            </p:blipFill>
            <p:spPr>
              <a:xfrm>
                <a:off x="6959468" y="1353944"/>
                <a:ext cx="2514600" cy="2514600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546C5D2-C174-4427-B348-4D63E22A51B9}"/>
                  </a:ext>
                </a:extLst>
              </p:cNvPr>
              <p:cNvSpPr txBox="1"/>
              <p:nvPr/>
            </p:nvSpPr>
            <p:spPr>
              <a:xfrm>
                <a:off x="7072738" y="3273648"/>
                <a:ext cx="2288060" cy="36933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SK0A0430216-503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38EC0F2-F235-4664-8FE0-2A7B760ACE61}"/>
                  </a:ext>
                </a:extLst>
              </p:cNvPr>
              <p:cNvSpPr txBox="1"/>
              <p:nvPr/>
            </p:nvSpPr>
            <p:spPr>
              <a:xfrm>
                <a:off x="7939402" y="2518204"/>
                <a:ext cx="554732" cy="43088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MISP Plug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1B597E8-6F6A-41FB-BC6D-495B4DD4D2E0}"/>
                  </a:ext>
                </a:extLst>
              </p:cNvPr>
              <p:cNvSpPr txBox="1"/>
              <p:nvPr/>
            </p:nvSpPr>
            <p:spPr>
              <a:xfrm>
                <a:off x="6976455" y="2602842"/>
                <a:ext cx="958557" cy="26161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Radiometer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403978D-AD8A-47AA-993B-C7D8AE8AA5D5}"/>
                </a:ext>
              </a:extLst>
            </p:cNvPr>
            <p:cNvGrpSpPr/>
            <p:nvPr/>
          </p:nvGrpSpPr>
          <p:grpSpPr>
            <a:xfrm>
              <a:off x="2034462" y="3992835"/>
              <a:ext cx="2514178" cy="2514600"/>
              <a:chOff x="2024298" y="1353944"/>
              <a:chExt cx="2514178" cy="2514600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BCB6F109-58B9-4F84-A81C-EC41870792D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19" t="2500" r="19166" b="1310"/>
              <a:stretch/>
            </p:blipFill>
            <p:spPr>
              <a:xfrm>
                <a:off x="2024298" y="1353944"/>
                <a:ext cx="2514178" cy="2514600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E48837E-58A7-48AB-90F7-7E0E95534719}"/>
                  </a:ext>
                </a:extLst>
              </p:cNvPr>
              <p:cNvSpPr txBox="1"/>
              <p:nvPr/>
            </p:nvSpPr>
            <p:spPr>
              <a:xfrm>
                <a:off x="2137357" y="3273648"/>
                <a:ext cx="2288060" cy="36933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SK0A0430216-506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45624AD-D512-4702-8AEB-F2CA2D7BCAE6}"/>
                  </a:ext>
                </a:extLst>
              </p:cNvPr>
              <p:cNvSpPr txBox="1"/>
              <p:nvPr/>
            </p:nvSpPr>
            <p:spPr>
              <a:xfrm>
                <a:off x="3004021" y="2518204"/>
                <a:ext cx="554732" cy="43088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MISP Plug</a:t>
                </a:r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52EE1C16-D54D-4B57-A228-990FACD839D5}"/>
              </a:ext>
            </a:extLst>
          </p:cNvPr>
          <p:cNvSpPr txBox="1"/>
          <p:nvPr/>
        </p:nvSpPr>
        <p:spPr>
          <a:xfrm>
            <a:off x="2190749" y="6523230"/>
            <a:ext cx="4762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Photo Credit: Ruth Miller</a:t>
            </a:r>
          </a:p>
        </p:txBody>
      </p:sp>
    </p:spTree>
    <p:extLst>
      <p:ext uri="{BB962C8B-B14F-4D97-AF65-F5344CB8AC3E}">
        <p14:creationId xmlns:p14="http://schemas.microsoft.com/office/powerpoint/2010/main" val="370226320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D728F6C-D6E0-4CE7-8F91-6DEDB584979C}"/>
              </a:ext>
            </a:extLst>
          </p:cNvPr>
          <p:cNvGrpSpPr/>
          <p:nvPr/>
        </p:nvGrpSpPr>
        <p:grpSpPr>
          <a:xfrm>
            <a:off x="2020339" y="1362636"/>
            <a:ext cx="5111648" cy="5055048"/>
            <a:chOff x="2020339" y="1362636"/>
            <a:chExt cx="5111648" cy="505504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BDF3CA7-B956-4EDD-A0E5-8611A956D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0339" y="1362636"/>
              <a:ext cx="2522926" cy="2514600"/>
            </a:xfrm>
            <a:prstGeom prst="rect">
              <a:avLst/>
            </a:prstGeom>
            <a:noFill/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A5CBC15-A59F-4354-BBFA-44DC49571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5299" y="1362636"/>
              <a:ext cx="2510451" cy="2514600"/>
            </a:xfrm>
            <a:prstGeom prst="rect">
              <a:avLst/>
            </a:prstGeom>
            <a:noFill/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15F4E32-8F6A-4BBE-9EC1-24E10D9E1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4502" y="3903084"/>
              <a:ext cx="2514600" cy="2514600"/>
            </a:xfrm>
            <a:prstGeom prst="rect">
              <a:avLst/>
            </a:prstGeom>
            <a:noFill/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DA71F71-2806-489E-A196-F5CA4B47C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9061" y="3903084"/>
              <a:ext cx="2522926" cy="2514600"/>
            </a:xfrm>
            <a:prstGeom prst="rect">
              <a:avLst/>
            </a:prstGeom>
            <a:noFill/>
          </p:spPr>
        </p:pic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PTF Tests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64288" y="919292"/>
            <a:ext cx="8229600" cy="5483329"/>
          </a:xfrm>
        </p:spPr>
        <p:txBody>
          <a:bodyPr>
            <a:normAutofit/>
          </a:bodyPr>
          <a:lstStyle/>
          <a:p>
            <a:r>
              <a:rPr lang="en-US" sz="2000" dirty="0"/>
              <a:t>Adding additional radiometers and window assemblies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00365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35979973-703C-4EE8-84B9-A5A37B3F79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69" t="14275" r="1"/>
          <a:stretch/>
        </p:blipFill>
        <p:spPr>
          <a:xfrm>
            <a:off x="4038600" y="1366708"/>
            <a:ext cx="4953000" cy="457200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Modifications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30BB79-C3DC-4683-AA0E-0C68A7C9A1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89" t="19190" r="13859" b="15138"/>
          <a:stretch/>
        </p:blipFill>
        <p:spPr>
          <a:xfrm>
            <a:off x="685800" y="2895600"/>
            <a:ext cx="3480002" cy="2848302"/>
          </a:xfrm>
          <a:prstGeom prst="rect">
            <a:avLst/>
          </a:prstGeom>
        </p:spPr>
      </p:pic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25A54F55-F62A-45FD-9CD2-76141985A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88" y="919292"/>
            <a:ext cx="8229600" cy="5483329"/>
          </a:xfrm>
        </p:spPr>
        <p:txBody>
          <a:bodyPr>
            <a:normAutofit/>
          </a:bodyPr>
          <a:lstStyle/>
          <a:p>
            <a:r>
              <a:rPr lang="en-US" sz="2000" dirty="0"/>
              <a:t>Fabricate window holder assemblies</a:t>
            </a:r>
          </a:p>
          <a:p>
            <a:r>
              <a:rPr lang="en-US" sz="2000" dirty="0"/>
              <a:t>Add holes for sensors/inserts</a:t>
            </a:r>
          </a:p>
          <a:p>
            <a:r>
              <a:rPr lang="en-US" sz="2000" dirty="0"/>
              <a:t>Remove paint around sensor area</a:t>
            </a:r>
          </a:p>
          <a:p>
            <a:r>
              <a:rPr lang="en-US" sz="2000" dirty="0"/>
              <a:t>Assemble panels and secure with sealant</a:t>
            </a:r>
          </a:p>
        </p:txBody>
      </p:sp>
    </p:spTree>
    <p:extLst>
      <p:ext uri="{BB962C8B-B14F-4D97-AF65-F5344CB8AC3E}">
        <p14:creationId xmlns:p14="http://schemas.microsoft.com/office/powerpoint/2010/main" val="83284962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PTF Setup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25A54F55-F62A-45FD-9CD2-76141985A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88" y="919292"/>
            <a:ext cx="3066475" cy="5483329"/>
          </a:xfrm>
        </p:spPr>
        <p:txBody>
          <a:bodyPr>
            <a:normAutofit/>
          </a:bodyPr>
          <a:lstStyle/>
          <a:p>
            <a:r>
              <a:rPr lang="en-US" sz="2000" dirty="0"/>
              <a:t>Test article assembled in closeout frame</a:t>
            </a:r>
          </a:p>
          <a:p>
            <a:r>
              <a:rPr lang="en-US" sz="2000" dirty="0"/>
              <a:t>Conditioning plate and leading edge closeout frame piece will be made of PICA</a:t>
            </a:r>
          </a:p>
          <a:p>
            <a:r>
              <a:rPr lang="en-US" sz="2000" dirty="0"/>
              <a:t>4.3 µm laser shining through through PTF window above test article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F7B1817-BD18-4D20-AB02-D3AAB190DA71}"/>
              </a:ext>
            </a:extLst>
          </p:cNvPr>
          <p:cNvGrpSpPr/>
          <p:nvPr/>
        </p:nvGrpSpPr>
        <p:grpSpPr>
          <a:xfrm>
            <a:off x="3657600" y="848360"/>
            <a:ext cx="5255740" cy="5658473"/>
            <a:chOff x="3657600" y="848360"/>
            <a:chExt cx="5255740" cy="565847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07530D1-B470-48E4-9E95-FA7B6D79D2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7" r="3847"/>
            <a:stretch/>
          </p:blipFill>
          <p:spPr bwMode="auto">
            <a:xfrm>
              <a:off x="3657600" y="2059928"/>
              <a:ext cx="5255740" cy="44469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Text Box 2">
              <a:extLst>
                <a:ext uri="{FF2B5EF4-FFF2-40B4-BE49-F238E27FC236}">
                  <a16:creationId xmlns:a16="http://schemas.microsoft.com/office/drawing/2014/main" id="{C0AC49D5-30FF-4333-9CB7-A409D24CE7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8877" y="2245123"/>
              <a:ext cx="1107799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Closeout Frame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55CC8BC-EC45-4740-8085-8B79572A0C6C}"/>
                </a:ext>
              </a:extLst>
            </p:cNvPr>
            <p:cNvCxnSpPr/>
            <p:nvPr/>
          </p:nvCxnSpPr>
          <p:spPr>
            <a:xfrm flipH="1">
              <a:off x="4822172" y="2517128"/>
              <a:ext cx="186378" cy="31708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9CE101D-F0AE-45BC-95B1-D8EB0F13B19E}"/>
                </a:ext>
              </a:extLst>
            </p:cNvPr>
            <p:cNvCxnSpPr/>
            <p:nvPr/>
          </p:nvCxnSpPr>
          <p:spPr>
            <a:xfrm flipH="1">
              <a:off x="4783348" y="2522915"/>
              <a:ext cx="239395" cy="16275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ylinder 14">
              <a:extLst>
                <a:ext uri="{FF2B5EF4-FFF2-40B4-BE49-F238E27FC236}">
                  <a16:creationId xmlns:a16="http://schemas.microsoft.com/office/drawing/2014/main" id="{2ABF02E0-2E93-4245-9A90-BB31A40E2C0E}"/>
                </a:ext>
              </a:extLst>
            </p:cNvPr>
            <p:cNvSpPr/>
            <p:nvPr/>
          </p:nvSpPr>
          <p:spPr>
            <a:xfrm rot="10800000">
              <a:off x="5959907" y="914400"/>
              <a:ext cx="45720" cy="2697480"/>
            </a:xfrm>
            <a:prstGeom prst="can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06545CF-7955-485E-811F-B8983200BD9F}"/>
                </a:ext>
              </a:extLst>
            </p:cNvPr>
            <p:cNvCxnSpPr/>
            <p:nvPr/>
          </p:nvCxnSpPr>
          <p:spPr>
            <a:xfrm>
              <a:off x="5652173" y="2518816"/>
              <a:ext cx="377764" cy="5295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744089D-AE69-4ED3-9ACD-10DE4B022020}"/>
                </a:ext>
              </a:extLst>
            </p:cNvPr>
            <p:cNvCxnSpPr/>
            <p:nvPr/>
          </p:nvCxnSpPr>
          <p:spPr>
            <a:xfrm>
              <a:off x="5657960" y="2517128"/>
              <a:ext cx="2619633" cy="8932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2">
              <a:extLst>
                <a:ext uri="{FF2B5EF4-FFF2-40B4-BE49-F238E27FC236}">
                  <a16:creationId xmlns:a16="http://schemas.microsoft.com/office/drawing/2014/main" id="{3ED3C2EF-64B3-481C-A2AD-A6B0ACA86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9722" y="4727893"/>
              <a:ext cx="1071033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Interface Plate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98EE906-1E0F-47B2-8929-C32DFB5672FC}"/>
                </a:ext>
              </a:extLst>
            </p:cNvPr>
            <p:cNvCxnSpPr/>
            <p:nvPr/>
          </p:nvCxnSpPr>
          <p:spPr>
            <a:xfrm>
              <a:off x="5657960" y="2517128"/>
              <a:ext cx="1607770" cy="116268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 Box 2">
              <a:extLst>
                <a:ext uri="{FF2B5EF4-FFF2-40B4-BE49-F238E27FC236}">
                  <a16:creationId xmlns:a16="http://schemas.microsoft.com/office/drawing/2014/main" id="{2465936B-79F9-439A-AA39-0910DAB9FA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3277" y="5156156"/>
              <a:ext cx="698500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Test Box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87B7CD2-EFD8-4E53-B032-C8BC6558B658}"/>
                </a:ext>
              </a:extLst>
            </p:cNvPr>
            <p:cNvCxnSpPr/>
            <p:nvPr/>
          </p:nvCxnSpPr>
          <p:spPr>
            <a:xfrm flipH="1" flipV="1">
              <a:off x="6205346" y="4268281"/>
              <a:ext cx="497664" cy="45808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 Box 2">
              <a:extLst>
                <a:ext uri="{FF2B5EF4-FFF2-40B4-BE49-F238E27FC236}">
                  <a16:creationId xmlns:a16="http://schemas.microsoft.com/office/drawing/2014/main" id="{9B7DD7E4-99B0-4B3D-968E-1483D26E57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1743" y="3154680"/>
              <a:ext cx="869950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Test Article</a:t>
              </a:r>
            </a:p>
          </p:txBody>
        </p:sp>
        <p:sp>
          <p:nvSpPr>
            <p:cNvPr id="29" name="Text Box 2">
              <a:extLst>
                <a:ext uri="{FF2B5EF4-FFF2-40B4-BE49-F238E27FC236}">
                  <a16:creationId xmlns:a16="http://schemas.microsoft.com/office/drawing/2014/main" id="{EF44DA75-1CB5-4E2A-8651-9FB1289C92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6566" y="848360"/>
              <a:ext cx="869950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Laser</a:t>
              </a:r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955ED6B7-DAE6-4A9B-862B-94EC9D0C19BC}"/>
                </a:ext>
              </a:extLst>
            </p:cNvPr>
            <p:cNvSpPr/>
            <p:nvPr/>
          </p:nvSpPr>
          <p:spPr>
            <a:xfrm rot="10800000">
              <a:off x="5906567" y="3529977"/>
              <a:ext cx="152400" cy="147296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5186869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Arc-Jet Testing Model Options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34" name="Table 17">
            <a:extLst>
              <a:ext uri="{FF2B5EF4-FFF2-40B4-BE49-F238E27FC236}">
                <a16:creationId xmlns:a16="http://schemas.microsoft.com/office/drawing/2014/main" id="{4CC6C4AB-F545-4C7E-9F13-E069B5270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602851"/>
              </p:ext>
            </p:extLst>
          </p:nvPr>
        </p:nvGraphicFramePr>
        <p:xfrm>
          <a:off x="601541" y="1092435"/>
          <a:ext cx="5646859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6859">
                  <a:extLst>
                    <a:ext uri="{9D8B030D-6E8A-4147-A177-3AD203B41FA5}">
                      <a16:colId xmlns:a16="http://schemas.microsoft.com/office/drawing/2014/main" val="396941504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Sphere-Cone: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Previous </a:t>
                      </a:r>
                      <a:r>
                        <a:rPr lang="en-US" sz="17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HyMETS</a:t>
                      </a:r>
                      <a:r>
                        <a:rPr lang="en-US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sphere-cone geometry with added radiometer windows/sensors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765896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Mars2020 Sphere-Cone</a:t>
                      </a:r>
                      <a:r>
                        <a:rPr lang="en-US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</a:t>
                      </a:r>
                      <a:r>
                        <a:rPr lang="en-US" sz="17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HyMETS</a:t>
                      </a:r>
                      <a:r>
                        <a:rPr lang="en-US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sphere-cone geometry with added radiometer windows/sensors with angles that match those of Mars2020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838764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Wedge</a:t>
                      </a:r>
                      <a:r>
                        <a:rPr lang="en-US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</a:t>
                      </a:r>
                      <a:r>
                        <a:rPr lang="en-US" sz="17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HyMETS</a:t>
                      </a:r>
                      <a:r>
                        <a:rPr lang="en-US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wedge geometry with added radiometer window and spectrometer fiber optic cable and angles that match those of Mars2020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437599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SPRITE</a:t>
                      </a:r>
                      <a:r>
                        <a:rPr lang="en-US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Previous AHF SPRITE geometry with added radiometer window and spectrometer fiber optic cable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598013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5C5F012F-B096-4CFA-8838-AB9657BBA8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7" t="19111" r="11578" b="18889"/>
          <a:stretch/>
        </p:blipFill>
        <p:spPr>
          <a:xfrm>
            <a:off x="6537960" y="685800"/>
            <a:ext cx="1920240" cy="14753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F008B4-7E45-444B-B6DB-2FBA1B0DB6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4" t="25769" r="22954" b="21528"/>
          <a:stretch/>
        </p:blipFill>
        <p:spPr>
          <a:xfrm>
            <a:off x="6537960" y="3379821"/>
            <a:ext cx="1920240" cy="15875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5E8C201-A1E0-4961-90FF-3DB16E2437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3" t="25769" r="12115" b="23334"/>
          <a:stretch/>
        </p:blipFill>
        <p:spPr>
          <a:xfrm>
            <a:off x="6537960" y="2170705"/>
            <a:ext cx="1920240" cy="120911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B68AF12-FA13-41BA-85EB-EFD204F97A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1" t="30369" r="30145" b="22084"/>
          <a:stretch/>
        </p:blipFill>
        <p:spPr>
          <a:xfrm>
            <a:off x="6537960" y="4967334"/>
            <a:ext cx="1920240" cy="184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1015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sz="1800" b="1" dirty="0"/>
              <a:t>MEDLI2 efforts to better understand flight data have led to sensor characterization tests</a:t>
            </a:r>
          </a:p>
          <a:p>
            <a:pPr lvl="1"/>
            <a:r>
              <a:rPr lang="en-US" sz="1800" b="1" dirty="0"/>
              <a:t>Ablation product deposition on radiometer windows is not well understood and a better estimate for transmission loss values and behavior is desired</a:t>
            </a:r>
          </a:p>
          <a:p>
            <a:pPr lvl="1"/>
            <a:r>
              <a:rPr lang="en-US" sz="1800" b="1" dirty="0"/>
              <a:t>PTF tests planned for September are designed to investigate this process</a:t>
            </a:r>
          </a:p>
          <a:p>
            <a:pPr lvl="2"/>
            <a:r>
              <a:rPr lang="en-US" sz="1400" dirty="0"/>
              <a:t>Model design and drawing creation</a:t>
            </a:r>
          </a:p>
          <a:p>
            <a:pPr lvl="2"/>
            <a:r>
              <a:rPr lang="en-US" sz="1400" dirty="0"/>
              <a:t>Plans for panel modifications</a:t>
            </a:r>
          </a:p>
          <a:p>
            <a:pPr lvl="2"/>
            <a:r>
              <a:rPr lang="en-US" sz="1400" dirty="0"/>
              <a:t>Coordination of necessary parts and materials</a:t>
            </a:r>
          </a:p>
          <a:p>
            <a:pPr lvl="1"/>
            <a:r>
              <a:rPr lang="en-US" sz="1800" b="1" dirty="0"/>
              <a:t>Additional arc-jet tests intended to further measure this with different models and sensors</a:t>
            </a:r>
          </a:p>
          <a:p>
            <a:pPr lvl="2"/>
            <a:r>
              <a:rPr lang="en-US" sz="1400" dirty="0"/>
              <a:t>Design of initial sample options for various facilities</a:t>
            </a:r>
            <a:endParaRPr lang="en-US" sz="1600" dirty="0"/>
          </a:p>
          <a:p>
            <a:pPr lvl="1"/>
            <a:endParaRPr lang="en-US" sz="1800" b="1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99112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A huge thank you to the following for all of your help and guidance this summer:</a:t>
            </a:r>
          </a:p>
          <a:p>
            <a:pPr lvl="2"/>
            <a:r>
              <a:rPr lang="en-US" sz="2000" dirty="0"/>
              <a:t>Ruth Miller</a:t>
            </a:r>
          </a:p>
          <a:p>
            <a:pPr lvl="2"/>
            <a:r>
              <a:rPr lang="en-US" sz="2000" dirty="0"/>
              <a:t>Jose Santos</a:t>
            </a:r>
          </a:p>
          <a:p>
            <a:pPr lvl="2"/>
            <a:r>
              <a:rPr lang="en-US" sz="2000" dirty="0"/>
              <a:t>Tom West</a:t>
            </a:r>
          </a:p>
          <a:p>
            <a:pPr lvl="2"/>
            <a:r>
              <a:rPr lang="en-US" sz="2000" dirty="0"/>
              <a:t>Todd White</a:t>
            </a:r>
          </a:p>
          <a:p>
            <a:pPr lvl="2"/>
            <a:r>
              <a:rPr lang="en-US" sz="2000" dirty="0"/>
              <a:t>Brody Bessire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August 13, 2021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3184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18460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C8F7DED612D94FA60C7C66DD828EA2" ma:contentTypeVersion="2" ma:contentTypeDescription="Create a new document." ma:contentTypeScope="" ma:versionID="9e8072426f765abe33cb922284230430">
  <xsd:schema xmlns:xsd="http://www.w3.org/2001/XMLSchema" xmlns:xs="http://www.w3.org/2001/XMLSchema" xmlns:p="http://schemas.microsoft.com/office/2006/metadata/properties" xmlns:ns2="b572d4d7-d8dd-49d5-bdd1-d2a94c092d30" targetNamespace="http://schemas.microsoft.com/office/2006/metadata/properties" ma:root="true" ma:fieldsID="1aa609c430be6eaafaa970579854467c" ns2:_="">
    <xsd:import namespace="b572d4d7-d8dd-49d5-bdd1-d2a94c092d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72d4d7-d8dd-49d5-bdd1-d2a94c092d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8E824C8-C9C2-405D-BA13-AF8B363A609F}"/>
</file>

<file path=customXml/itemProps2.xml><?xml version="1.0" encoding="utf-8"?>
<ds:datastoreItem xmlns:ds="http://schemas.openxmlformats.org/officeDocument/2006/customXml" ds:itemID="{F3BBB053-C9EF-4B35-A9AD-760786213F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5BD3BF-14DD-4344-9DA0-749B15FCBF8B}">
  <ds:schemaRefs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schemas.microsoft.com/office/2006/documentManagement/types"/>
    <ds:schemaRef ds:uri="a3097c6f-3153-469d-8da7-390f10a77b17"/>
    <ds:schemaRef ds:uri="http://schemas.openxmlformats.org/package/2006/metadata/core-properties"/>
    <ds:schemaRef ds:uri="http://schemas.microsoft.com/office/infopath/2007/PartnerControls"/>
    <ds:schemaRef ds:uri="0c45e5c3-1a49-4e3c-9948-818c1833ef4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25653</TotalTime>
  <Words>759</Words>
  <Application>Microsoft Office PowerPoint</Application>
  <PresentationFormat>Letter Paper (8.5x11 in)</PresentationFormat>
  <Paragraphs>168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Helvetica Neue Light</vt:lpstr>
      <vt:lpstr>Wingdings</vt:lpstr>
      <vt:lpstr>Office Theme</vt:lpstr>
      <vt:lpstr>Data-Fusion of In-Flight Aerothermodynamic  Heating Measurements for MEDLI2 via   Ablation Product Deposition Testing</vt:lpstr>
      <vt:lpstr>Outline</vt:lpstr>
      <vt:lpstr>MEDLI2</vt:lpstr>
      <vt:lpstr>Heat Flux Sensors and Radiometers</vt:lpstr>
      <vt:lpstr>Measured Heating</vt:lpstr>
      <vt:lpstr>Previous Arc-Jet Tests</vt:lpstr>
      <vt:lpstr>Upcoming PTF Tests</vt:lpstr>
      <vt:lpstr>Upcoming PTF Tests</vt:lpstr>
      <vt:lpstr>Upcoming PTF Tests</vt:lpstr>
      <vt:lpstr>Modifications</vt:lpstr>
      <vt:lpstr>PTF Setup</vt:lpstr>
      <vt:lpstr>Additional Arc-Jet Testing Model Options</vt:lpstr>
      <vt:lpstr>Conclusions</vt:lpstr>
      <vt:lpstr>Thank You!</vt:lpstr>
      <vt:lpstr>PowerPoint Presentation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Squire, Thomas H. (ARC-TSM)</dc:creator>
  <cp:lastModifiedBy>Price, Kristen J. (LARC-E401)[UNIVERSITIES SPACE RESEARCH ASSOCIATION]</cp:lastModifiedBy>
  <cp:revision>198</cp:revision>
  <cp:lastPrinted>2021-08-04T02:28:25Z</cp:lastPrinted>
  <dcterms:created xsi:type="dcterms:W3CDTF">2015-02-20T14:50:24Z</dcterms:created>
  <dcterms:modified xsi:type="dcterms:W3CDTF">2021-08-13T14:41:26Z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0x01010099C8F7DED612D94FA60C7C66DD828EA2</vt:lpwstr>
  </property>
</Properties>
</file>